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8"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4" r:id="rId108"/>
    <p:sldId id="365" r:id="rId109"/>
  </p:sldIdLst>
  <p:sldSz cx="14617700" cy="8210550"/>
  <p:notesSz cx="14617700" cy="8210550"/>
  <p:embeddedFontLst>
    <p:embeddedFont>
      <p:font typeface="Malgun Gothic" panose="020B0503020000020004" pitchFamily="50" charset="-127"/>
      <p:regular r:id="rId111"/>
      <p:bold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1" roundtripDataSignature="AMtx7mh19NBxamxUM3pJ9AeuZafm/7T5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D06FD0-B5D0-4157-B9FF-45832B526EA8}">
  <a:tblStyle styleId="{DBD06FD0-B5D0-4157-B9FF-45832B526EA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4"/>
    <p:restoredTop sz="94641"/>
  </p:normalViewPr>
  <p:slideViewPr>
    <p:cSldViewPr snapToGrid="0">
      <p:cViewPr varScale="1">
        <p:scale>
          <a:sx n="85" d="100"/>
          <a:sy n="85" d="100"/>
        </p:scale>
        <p:origin x="942"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customschemas.google.com/relationships/presentationmetadata" Target="meta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36750" y="615775"/>
            <a:ext cx="9745600" cy="30789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461750" y="3900000"/>
            <a:ext cx="11694150" cy="36947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p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1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7" name="Google Shape;1237;p1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2"/>
        <p:cNvGrpSpPr/>
        <p:nvPr/>
      </p:nvGrpSpPr>
      <p:grpSpPr>
        <a:xfrm>
          <a:off x="0" y="0"/>
          <a:ext cx="0" cy="0"/>
          <a:chOff x="0" y="0"/>
          <a:chExt cx="0" cy="0"/>
        </a:xfrm>
      </p:grpSpPr>
      <p:sp>
        <p:nvSpPr>
          <p:cNvPr id="10183" name="Google Shape;10183;p10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84" name="Google Shape;10184;p10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4"/>
        <p:cNvGrpSpPr/>
        <p:nvPr/>
      </p:nvGrpSpPr>
      <p:grpSpPr>
        <a:xfrm>
          <a:off x="0" y="0"/>
          <a:ext cx="0" cy="0"/>
          <a:chOff x="0" y="0"/>
          <a:chExt cx="0" cy="0"/>
        </a:xfrm>
      </p:grpSpPr>
      <p:sp>
        <p:nvSpPr>
          <p:cNvPr id="10275" name="Google Shape;10275;p10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76" name="Google Shape;10276;p10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6"/>
        <p:cNvGrpSpPr/>
        <p:nvPr/>
      </p:nvGrpSpPr>
      <p:grpSpPr>
        <a:xfrm>
          <a:off x="0" y="0"/>
          <a:ext cx="0" cy="0"/>
          <a:chOff x="0" y="0"/>
          <a:chExt cx="0" cy="0"/>
        </a:xfrm>
      </p:grpSpPr>
      <p:sp>
        <p:nvSpPr>
          <p:cNvPr id="10397" name="Google Shape;10397;p10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98" name="Google Shape;10398;p10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9"/>
        <p:cNvGrpSpPr/>
        <p:nvPr/>
      </p:nvGrpSpPr>
      <p:grpSpPr>
        <a:xfrm>
          <a:off x="0" y="0"/>
          <a:ext cx="0" cy="0"/>
          <a:chOff x="0" y="0"/>
          <a:chExt cx="0" cy="0"/>
        </a:xfrm>
      </p:grpSpPr>
      <p:sp>
        <p:nvSpPr>
          <p:cNvPr id="10500" name="Google Shape;10500;p10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01" name="Google Shape;10501;p10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2"/>
        <p:cNvGrpSpPr/>
        <p:nvPr/>
      </p:nvGrpSpPr>
      <p:grpSpPr>
        <a:xfrm>
          <a:off x="0" y="0"/>
          <a:ext cx="0" cy="0"/>
          <a:chOff x="0" y="0"/>
          <a:chExt cx="0" cy="0"/>
        </a:xfrm>
      </p:grpSpPr>
      <p:sp>
        <p:nvSpPr>
          <p:cNvPr id="10573" name="Google Shape;10573;p10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74" name="Google Shape;10574;p10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1"/>
        <p:cNvGrpSpPr/>
        <p:nvPr/>
      </p:nvGrpSpPr>
      <p:grpSpPr>
        <a:xfrm>
          <a:off x="0" y="0"/>
          <a:ext cx="0" cy="0"/>
          <a:chOff x="0" y="0"/>
          <a:chExt cx="0" cy="0"/>
        </a:xfrm>
      </p:grpSpPr>
      <p:sp>
        <p:nvSpPr>
          <p:cNvPr id="10632" name="Google Shape;10632;p10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33" name="Google Shape;10633;p10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6"/>
        <p:cNvGrpSpPr/>
        <p:nvPr/>
      </p:nvGrpSpPr>
      <p:grpSpPr>
        <a:xfrm>
          <a:off x="0" y="0"/>
          <a:ext cx="0" cy="0"/>
          <a:chOff x="0" y="0"/>
          <a:chExt cx="0" cy="0"/>
        </a:xfrm>
      </p:grpSpPr>
      <p:sp>
        <p:nvSpPr>
          <p:cNvPr id="10667" name="Google Shape;10667;p10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668" name="Google Shape;10668;p10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8"/>
        <p:cNvGrpSpPr/>
        <p:nvPr/>
      </p:nvGrpSpPr>
      <p:grpSpPr>
        <a:xfrm>
          <a:off x="0" y="0"/>
          <a:ext cx="0" cy="0"/>
          <a:chOff x="0" y="0"/>
          <a:chExt cx="0" cy="0"/>
        </a:xfrm>
      </p:grpSpPr>
      <p:sp>
        <p:nvSpPr>
          <p:cNvPr id="11039" name="Google Shape;11039;p10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0" name="Google Shape;11040;p10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4"/>
        <p:cNvGrpSpPr/>
        <p:nvPr/>
      </p:nvGrpSpPr>
      <p:grpSpPr>
        <a:xfrm>
          <a:off x="0" y="0"/>
          <a:ext cx="0" cy="0"/>
          <a:chOff x="0" y="0"/>
          <a:chExt cx="0" cy="0"/>
        </a:xfrm>
      </p:grpSpPr>
      <p:sp>
        <p:nvSpPr>
          <p:cNvPr id="11125" name="Google Shape;11125;p11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26" name="Google Shape;11126;p11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p1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7" name="Google Shape;1317;p1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p1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9" name="Google Shape;1449;p1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p1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53" name="Google Shape;1553;p1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p1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0" name="Google Shape;1630;p1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p1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4" name="Google Shape;1654;p1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p1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5" name="Google Shape;1785;p1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p1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8" name="Google Shape;1888;p1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p1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9" name="Google Shape;2089;p1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p2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7" name="Google Shape;2187;p2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p2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85" name="Google Shape;2285;p2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p2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8" name="Google Shape;2348;p2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0"/>
        <p:cNvGrpSpPr/>
        <p:nvPr/>
      </p:nvGrpSpPr>
      <p:grpSpPr>
        <a:xfrm>
          <a:off x="0" y="0"/>
          <a:ext cx="0" cy="0"/>
          <a:chOff x="0" y="0"/>
          <a:chExt cx="0" cy="0"/>
        </a:xfrm>
      </p:grpSpPr>
      <p:sp>
        <p:nvSpPr>
          <p:cNvPr id="2451" name="Google Shape;2451;p2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52" name="Google Shape;2452;p2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p2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96" name="Google Shape;2496;p2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8"/>
        <p:cNvGrpSpPr/>
        <p:nvPr/>
      </p:nvGrpSpPr>
      <p:grpSpPr>
        <a:xfrm>
          <a:off x="0" y="0"/>
          <a:ext cx="0" cy="0"/>
          <a:chOff x="0" y="0"/>
          <a:chExt cx="0" cy="0"/>
        </a:xfrm>
      </p:grpSpPr>
      <p:sp>
        <p:nvSpPr>
          <p:cNvPr id="2589" name="Google Shape;2589;p2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90" name="Google Shape;2590;p2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p2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4" name="Google Shape;2654;p2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5"/>
        <p:cNvGrpSpPr/>
        <p:nvPr/>
      </p:nvGrpSpPr>
      <p:grpSpPr>
        <a:xfrm>
          <a:off x="0" y="0"/>
          <a:ext cx="0" cy="0"/>
          <a:chOff x="0" y="0"/>
          <a:chExt cx="0" cy="0"/>
        </a:xfrm>
      </p:grpSpPr>
      <p:sp>
        <p:nvSpPr>
          <p:cNvPr id="2726" name="Google Shape;2726;p2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7" name="Google Shape;2727;p2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p2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4" name="Google Shape;2834;p2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5"/>
        <p:cNvGrpSpPr/>
        <p:nvPr/>
      </p:nvGrpSpPr>
      <p:grpSpPr>
        <a:xfrm>
          <a:off x="0" y="0"/>
          <a:ext cx="0" cy="0"/>
          <a:chOff x="0" y="0"/>
          <a:chExt cx="0" cy="0"/>
        </a:xfrm>
      </p:grpSpPr>
      <p:sp>
        <p:nvSpPr>
          <p:cNvPr id="4216" name="Google Shape;4216;p4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7" name="Google Shape;4217;p4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2"/>
        <p:cNvGrpSpPr/>
        <p:nvPr/>
      </p:nvGrpSpPr>
      <p:grpSpPr>
        <a:xfrm>
          <a:off x="0" y="0"/>
          <a:ext cx="0" cy="0"/>
          <a:chOff x="0" y="0"/>
          <a:chExt cx="0" cy="0"/>
        </a:xfrm>
      </p:grpSpPr>
      <p:sp>
        <p:nvSpPr>
          <p:cNvPr id="2863" name="Google Shape;2863;p2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4" name="Google Shape;2864;p2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7"/>
        <p:cNvGrpSpPr/>
        <p:nvPr/>
      </p:nvGrpSpPr>
      <p:grpSpPr>
        <a:xfrm>
          <a:off x="0" y="0"/>
          <a:ext cx="0" cy="0"/>
          <a:chOff x="0" y="0"/>
          <a:chExt cx="0" cy="0"/>
        </a:xfrm>
      </p:grpSpPr>
      <p:sp>
        <p:nvSpPr>
          <p:cNvPr id="2898" name="Google Shape;2898;p3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9" name="Google Shape;2899;p3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6"/>
        <p:cNvGrpSpPr/>
        <p:nvPr/>
      </p:nvGrpSpPr>
      <p:grpSpPr>
        <a:xfrm>
          <a:off x="0" y="0"/>
          <a:ext cx="0" cy="0"/>
          <a:chOff x="0" y="0"/>
          <a:chExt cx="0" cy="0"/>
        </a:xfrm>
      </p:grpSpPr>
      <p:sp>
        <p:nvSpPr>
          <p:cNvPr id="2967" name="Google Shape;2967;p3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8" name="Google Shape;2968;p3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8"/>
        <p:cNvGrpSpPr/>
        <p:nvPr/>
      </p:nvGrpSpPr>
      <p:grpSpPr>
        <a:xfrm>
          <a:off x="0" y="0"/>
          <a:ext cx="0" cy="0"/>
          <a:chOff x="0" y="0"/>
          <a:chExt cx="0" cy="0"/>
        </a:xfrm>
      </p:grpSpPr>
      <p:sp>
        <p:nvSpPr>
          <p:cNvPr id="3059" name="Google Shape;3059;p3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0" name="Google Shape;3060;p3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p3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10" name="Google Shape;3210;p3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6"/>
        <p:cNvGrpSpPr/>
        <p:nvPr/>
      </p:nvGrpSpPr>
      <p:grpSpPr>
        <a:xfrm>
          <a:off x="0" y="0"/>
          <a:ext cx="0" cy="0"/>
          <a:chOff x="0" y="0"/>
          <a:chExt cx="0" cy="0"/>
        </a:xfrm>
      </p:grpSpPr>
      <p:sp>
        <p:nvSpPr>
          <p:cNvPr id="3337" name="Google Shape;3337;p3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38" name="Google Shape;3338;p3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7"/>
        <p:cNvGrpSpPr/>
        <p:nvPr/>
      </p:nvGrpSpPr>
      <p:grpSpPr>
        <a:xfrm>
          <a:off x="0" y="0"/>
          <a:ext cx="0" cy="0"/>
          <a:chOff x="0" y="0"/>
          <a:chExt cx="0" cy="0"/>
        </a:xfrm>
      </p:grpSpPr>
      <p:sp>
        <p:nvSpPr>
          <p:cNvPr id="3448" name="Google Shape;3448;p3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49" name="Google Shape;3449;p3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9"/>
        <p:cNvGrpSpPr/>
        <p:nvPr/>
      </p:nvGrpSpPr>
      <p:grpSpPr>
        <a:xfrm>
          <a:off x="0" y="0"/>
          <a:ext cx="0" cy="0"/>
          <a:chOff x="0" y="0"/>
          <a:chExt cx="0" cy="0"/>
        </a:xfrm>
      </p:grpSpPr>
      <p:sp>
        <p:nvSpPr>
          <p:cNvPr id="3570" name="Google Shape;3570;p3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1" name="Google Shape;3571;p3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3"/>
        <p:cNvGrpSpPr/>
        <p:nvPr/>
      </p:nvGrpSpPr>
      <p:grpSpPr>
        <a:xfrm>
          <a:off x="0" y="0"/>
          <a:ext cx="0" cy="0"/>
          <a:chOff x="0" y="0"/>
          <a:chExt cx="0" cy="0"/>
        </a:xfrm>
      </p:grpSpPr>
      <p:sp>
        <p:nvSpPr>
          <p:cNvPr id="3644" name="Google Shape;3644;p3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5" name="Google Shape;3645;p3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8"/>
        <p:cNvGrpSpPr/>
        <p:nvPr/>
      </p:nvGrpSpPr>
      <p:grpSpPr>
        <a:xfrm>
          <a:off x="0" y="0"/>
          <a:ext cx="0" cy="0"/>
          <a:chOff x="0" y="0"/>
          <a:chExt cx="0" cy="0"/>
        </a:xfrm>
      </p:grpSpPr>
      <p:sp>
        <p:nvSpPr>
          <p:cNvPr id="3779" name="Google Shape;3779;p3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0" name="Google Shape;3780;p3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0"/>
        <p:cNvGrpSpPr/>
        <p:nvPr/>
      </p:nvGrpSpPr>
      <p:grpSpPr>
        <a:xfrm>
          <a:off x="0" y="0"/>
          <a:ext cx="0" cy="0"/>
          <a:chOff x="0" y="0"/>
          <a:chExt cx="0" cy="0"/>
        </a:xfrm>
      </p:grpSpPr>
      <p:sp>
        <p:nvSpPr>
          <p:cNvPr id="3831" name="Google Shape;3831;p3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32" name="Google Shape;3832;p3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4"/>
        <p:cNvGrpSpPr/>
        <p:nvPr/>
      </p:nvGrpSpPr>
      <p:grpSpPr>
        <a:xfrm>
          <a:off x="0" y="0"/>
          <a:ext cx="0" cy="0"/>
          <a:chOff x="0" y="0"/>
          <a:chExt cx="0" cy="0"/>
        </a:xfrm>
      </p:grpSpPr>
      <p:sp>
        <p:nvSpPr>
          <p:cNvPr id="3945" name="Google Shape;3945;p4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6" name="Google Shape;3946;p4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3"/>
        <p:cNvGrpSpPr/>
        <p:nvPr/>
      </p:nvGrpSpPr>
      <p:grpSpPr>
        <a:xfrm>
          <a:off x="0" y="0"/>
          <a:ext cx="0" cy="0"/>
          <a:chOff x="0" y="0"/>
          <a:chExt cx="0" cy="0"/>
        </a:xfrm>
      </p:grpSpPr>
      <p:sp>
        <p:nvSpPr>
          <p:cNvPr id="3994" name="Google Shape;3994;p4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95" name="Google Shape;3995;p4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4"/>
        <p:cNvGrpSpPr/>
        <p:nvPr/>
      </p:nvGrpSpPr>
      <p:grpSpPr>
        <a:xfrm>
          <a:off x="0" y="0"/>
          <a:ext cx="0" cy="0"/>
          <a:chOff x="0" y="0"/>
          <a:chExt cx="0" cy="0"/>
        </a:xfrm>
      </p:grpSpPr>
      <p:sp>
        <p:nvSpPr>
          <p:cNvPr id="4095" name="Google Shape;4095;p4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6" name="Google Shape;4096;p4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5"/>
        <p:cNvGrpSpPr/>
        <p:nvPr/>
      </p:nvGrpSpPr>
      <p:grpSpPr>
        <a:xfrm>
          <a:off x="0" y="0"/>
          <a:ext cx="0" cy="0"/>
          <a:chOff x="0" y="0"/>
          <a:chExt cx="0" cy="0"/>
        </a:xfrm>
      </p:grpSpPr>
      <p:sp>
        <p:nvSpPr>
          <p:cNvPr id="4286" name="Google Shape;4286;p4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7" name="Google Shape;4287;p4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3"/>
        <p:cNvGrpSpPr/>
        <p:nvPr/>
      </p:nvGrpSpPr>
      <p:grpSpPr>
        <a:xfrm>
          <a:off x="0" y="0"/>
          <a:ext cx="0" cy="0"/>
          <a:chOff x="0" y="0"/>
          <a:chExt cx="0" cy="0"/>
        </a:xfrm>
      </p:grpSpPr>
      <p:sp>
        <p:nvSpPr>
          <p:cNvPr id="4324" name="Google Shape;4324;p4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5" name="Google Shape;4325;p4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9"/>
        <p:cNvGrpSpPr/>
        <p:nvPr/>
      </p:nvGrpSpPr>
      <p:grpSpPr>
        <a:xfrm>
          <a:off x="0" y="0"/>
          <a:ext cx="0" cy="0"/>
          <a:chOff x="0" y="0"/>
          <a:chExt cx="0" cy="0"/>
        </a:xfrm>
      </p:grpSpPr>
      <p:sp>
        <p:nvSpPr>
          <p:cNvPr id="4470" name="Google Shape;4470;p4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1" name="Google Shape;4471;p4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4"/>
        <p:cNvGrpSpPr/>
        <p:nvPr/>
      </p:nvGrpSpPr>
      <p:grpSpPr>
        <a:xfrm>
          <a:off x="0" y="0"/>
          <a:ext cx="0" cy="0"/>
          <a:chOff x="0" y="0"/>
          <a:chExt cx="0" cy="0"/>
        </a:xfrm>
      </p:grpSpPr>
      <p:sp>
        <p:nvSpPr>
          <p:cNvPr id="4595" name="Google Shape;4595;p4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96" name="Google Shape;4596;p4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9"/>
        <p:cNvGrpSpPr/>
        <p:nvPr/>
      </p:nvGrpSpPr>
      <p:grpSpPr>
        <a:xfrm>
          <a:off x="0" y="0"/>
          <a:ext cx="0" cy="0"/>
          <a:chOff x="0" y="0"/>
          <a:chExt cx="0" cy="0"/>
        </a:xfrm>
      </p:grpSpPr>
      <p:sp>
        <p:nvSpPr>
          <p:cNvPr id="4670" name="Google Shape;4670;p4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1" name="Google Shape;4671;p4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0"/>
        <p:cNvGrpSpPr/>
        <p:nvPr/>
      </p:nvGrpSpPr>
      <p:grpSpPr>
        <a:xfrm>
          <a:off x="0" y="0"/>
          <a:ext cx="0" cy="0"/>
          <a:chOff x="0" y="0"/>
          <a:chExt cx="0" cy="0"/>
        </a:xfrm>
      </p:grpSpPr>
      <p:sp>
        <p:nvSpPr>
          <p:cNvPr id="4751" name="Google Shape;4751;p4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2" name="Google Shape;4752;p4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5"/>
        <p:cNvGrpSpPr/>
        <p:nvPr/>
      </p:nvGrpSpPr>
      <p:grpSpPr>
        <a:xfrm>
          <a:off x="0" y="0"/>
          <a:ext cx="0" cy="0"/>
          <a:chOff x="0" y="0"/>
          <a:chExt cx="0" cy="0"/>
        </a:xfrm>
      </p:grpSpPr>
      <p:sp>
        <p:nvSpPr>
          <p:cNvPr id="4826" name="Google Shape;4826;p5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7" name="Google Shape;4827;p5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7" name="Google Shape;747;p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0"/>
        <p:cNvGrpSpPr/>
        <p:nvPr/>
      </p:nvGrpSpPr>
      <p:grpSpPr>
        <a:xfrm>
          <a:off x="0" y="0"/>
          <a:ext cx="0" cy="0"/>
          <a:chOff x="0" y="0"/>
          <a:chExt cx="0" cy="0"/>
        </a:xfrm>
      </p:grpSpPr>
      <p:sp>
        <p:nvSpPr>
          <p:cNvPr id="5011" name="Google Shape;5011;p5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012" name="Google Shape;5012;p5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5"/>
        <p:cNvGrpSpPr/>
        <p:nvPr/>
      </p:nvGrpSpPr>
      <p:grpSpPr>
        <a:xfrm>
          <a:off x="0" y="0"/>
          <a:ext cx="0" cy="0"/>
          <a:chOff x="0" y="0"/>
          <a:chExt cx="0" cy="0"/>
        </a:xfrm>
      </p:grpSpPr>
      <p:sp>
        <p:nvSpPr>
          <p:cNvPr id="5126" name="Google Shape;5126;p5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7" name="Google Shape;5127;p5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9"/>
        <p:cNvGrpSpPr/>
        <p:nvPr/>
      </p:nvGrpSpPr>
      <p:grpSpPr>
        <a:xfrm>
          <a:off x="0" y="0"/>
          <a:ext cx="0" cy="0"/>
          <a:chOff x="0" y="0"/>
          <a:chExt cx="0" cy="0"/>
        </a:xfrm>
      </p:grpSpPr>
      <p:sp>
        <p:nvSpPr>
          <p:cNvPr id="5320" name="Google Shape;5320;p5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1" name="Google Shape;5321;p5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0"/>
        <p:cNvGrpSpPr/>
        <p:nvPr/>
      </p:nvGrpSpPr>
      <p:grpSpPr>
        <a:xfrm>
          <a:off x="0" y="0"/>
          <a:ext cx="0" cy="0"/>
          <a:chOff x="0" y="0"/>
          <a:chExt cx="0" cy="0"/>
        </a:xfrm>
      </p:grpSpPr>
      <p:sp>
        <p:nvSpPr>
          <p:cNvPr id="5591" name="Google Shape;5591;p5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92" name="Google Shape;5592;p5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4"/>
        <p:cNvGrpSpPr/>
        <p:nvPr/>
      </p:nvGrpSpPr>
      <p:grpSpPr>
        <a:xfrm>
          <a:off x="0" y="0"/>
          <a:ext cx="0" cy="0"/>
          <a:chOff x="0" y="0"/>
          <a:chExt cx="0" cy="0"/>
        </a:xfrm>
      </p:grpSpPr>
      <p:sp>
        <p:nvSpPr>
          <p:cNvPr id="5665" name="Google Shape;5665;p5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666" name="Google Shape;5666;p5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5"/>
        <p:cNvGrpSpPr/>
        <p:nvPr/>
      </p:nvGrpSpPr>
      <p:grpSpPr>
        <a:xfrm>
          <a:off x="0" y="0"/>
          <a:ext cx="0" cy="0"/>
          <a:chOff x="0" y="0"/>
          <a:chExt cx="0" cy="0"/>
        </a:xfrm>
      </p:grpSpPr>
      <p:sp>
        <p:nvSpPr>
          <p:cNvPr id="5736" name="Google Shape;5736;p5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7" name="Google Shape;5737;p5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6"/>
        <p:cNvGrpSpPr/>
        <p:nvPr/>
      </p:nvGrpSpPr>
      <p:grpSpPr>
        <a:xfrm>
          <a:off x="0" y="0"/>
          <a:ext cx="0" cy="0"/>
          <a:chOff x="0" y="0"/>
          <a:chExt cx="0" cy="0"/>
        </a:xfrm>
      </p:grpSpPr>
      <p:sp>
        <p:nvSpPr>
          <p:cNvPr id="5817" name="Google Shape;5817;p5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18" name="Google Shape;5818;p5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6"/>
        <p:cNvGrpSpPr/>
        <p:nvPr/>
      </p:nvGrpSpPr>
      <p:grpSpPr>
        <a:xfrm>
          <a:off x="0" y="0"/>
          <a:ext cx="0" cy="0"/>
          <a:chOff x="0" y="0"/>
          <a:chExt cx="0" cy="0"/>
        </a:xfrm>
      </p:grpSpPr>
      <p:sp>
        <p:nvSpPr>
          <p:cNvPr id="5887" name="Google Shape;5887;p5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88" name="Google Shape;5888;p5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5"/>
        <p:cNvGrpSpPr/>
        <p:nvPr/>
      </p:nvGrpSpPr>
      <p:grpSpPr>
        <a:xfrm>
          <a:off x="0" y="0"/>
          <a:ext cx="0" cy="0"/>
          <a:chOff x="0" y="0"/>
          <a:chExt cx="0" cy="0"/>
        </a:xfrm>
      </p:grpSpPr>
      <p:sp>
        <p:nvSpPr>
          <p:cNvPr id="5946" name="Google Shape;5946;p5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7" name="Google Shape;5947;p5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3"/>
        <p:cNvGrpSpPr/>
        <p:nvPr/>
      </p:nvGrpSpPr>
      <p:grpSpPr>
        <a:xfrm>
          <a:off x="0" y="0"/>
          <a:ext cx="0" cy="0"/>
          <a:chOff x="0" y="0"/>
          <a:chExt cx="0" cy="0"/>
        </a:xfrm>
      </p:grpSpPr>
      <p:sp>
        <p:nvSpPr>
          <p:cNvPr id="5994" name="Google Shape;5994;p6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995" name="Google Shape;5995;p6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1" name="Google Shape;821;p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4"/>
        <p:cNvGrpSpPr/>
        <p:nvPr/>
      </p:nvGrpSpPr>
      <p:grpSpPr>
        <a:xfrm>
          <a:off x="0" y="0"/>
          <a:ext cx="0" cy="0"/>
          <a:chOff x="0" y="0"/>
          <a:chExt cx="0" cy="0"/>
        </a:xfrm>
      </p:grpSpPr>
      <p:sp>
        <p:nvSpPr>
          <p:cNvPr id="6035" name="Google Shape;6035;p6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36" name="Google Shape;6036;p6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1"/>
        <p:cNvGrpSpPr/>
        <p:nvPr/>
      </p:nvGrpSpPr>
      <p:grpSpPr>
        <a:xfrm>
          <a:off x="0" y="0"/>
          <a:ext cx="0" cy="0"/>
          <a:chOff x="0" y="0"/>
          <a:chExt cx="0" cy="0"/>
        </a:xfrm>
      </p:grpSpPr>
      <p:sp>
        <p:nvSpPr>
          <p:cNvPr id="6132" name="Google Shape;6132;p6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3" name="Google Shape;6133;p6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8"/>
        <p:cNvGrpSpPr/>
        <p:nvPr/>
      </p:nvGrpSpPr>
      <p:grpSpPr>
        <a:xfrm>
          <a:off x="0" y="0"/>
          <a:ext cx="0" cy="0"/>
          <a:chOff x="0" y="0"/>
          <a:chExt cx="0" cy="0"/>
        </a:xfrm>
      </p:grpSpPr>
      <p:sp>
        <p:nvSpPr>
          <p:cNvPr id="6199" name="Google Shape;6199;p6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00" name="Google Shape;6200;p6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9"/>
        <p:cNvGrpSpPr/>
        <p:nvPr/>
      </p:nvGrpSpPr>
      <p:grpSpPr>
        <a:xfrm>
          <a:off x="0" y="0"/>
          <a:ext cx="0" cy="0"/>
          <a:chOff x="0" y="0"/>
          <a:chExt cx="0" cy="0"/>
        </a:xfrm>
      </p:grpSpPr>
      <p:sp>
        <p:nvSpPr>
          <p:cNvPr id="6400" name="Google Shape;6400;p6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01" name="Google Shape;6401;p6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5"/>
        <p:cNvGrpSpPr/>
        <p:nvPr/>
      </p:nvGrpSpPr>
      <p:grpSpPr>
        <a:xfrm>
          <a:off x="0" y="0"/>
          <a:ext cx="0" cy="0"/>
          <a:chOff x="0" y="0"/>
          <a:chExt cx="0" cy="0"/>
        </a:xfrm>
      </p:grpSpPr>
      <p:sp>
        <p:nvSpPr>
          <p:cNvPr id="6506" name="Google Shape;6506;p6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07" name="Google Shape;6507;p6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4"/>
        <p:cNvGrpSpPr/>
        <p:nvPr/>
      </p:nvGrpSpPr>
      <p:grpSpPr>
        <a:xfrm>
          <a:off x="0" y="0"/>
          <a:ext cx="0" cy="0"/>
          <a:chOff x="0" y="0"/>
          <a:chExt cx="0" cy="0"/>
        </a:xfrm>
      </p:grpSpPr>
      <p:sp>
        <p:nvSpPr>
          <p:cNvPr id="6635" name="Google Shape;6635;p6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6" name="Google Shape;6636;p6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2"/>
        <p:cNvGrpSpPr/>
        <p:nvPr/>
      </p:nvGrpSpPr>
      <p:grpSpPr>
        <a:xfrm>
          <a:off x="0" y="0"/>
          <a:ext cx="0" cy="0"/>
          <a:chOff x="0" y="0"/>
          <a:chExt cx="0" cy="0"/>
        </a:xfrm>
      </p:grpSpPr>
      <p:sp>
        <p:nvSpPr>
          <p:cNvPr id="6693" name="Google Shape;6693;p6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94" name="Google Shape;6694;p6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9"/>
        <p:cNvGrpSpPr/>
        <p:nvPr/>
      </p:nvGrpSpPr>
      <p:grpSpPr>
        <a:xfrm>
          <a:off x="0" y="0"/>
          <a:ext cx="0" cy="0"/>
          <a:chOff x="0" y="0"/>
          <a:chExt cx="0" cy="0"/>
        </a:xfrm>
      </p:grpSpPr>
      <p:sp>
        <p:nvSpPr>
          <p:cNvPr id="6750" name="Google Shape;6750;p6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751" name="Google Shape;6751;p6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3"/>
        <p:cNvGrpSpPr/>
        <p:nvPr/>
      </p:nvGrpSpPr>
      <p:grpSpPr>
        <a:xfrm>
          <a:off x="0" y="0"/>
          <a:ext cx="0" cy="0"/>
          <a:chOff x="0" y="0"/>
          <a:chExt cx="0" cy="0"/>
        </a:xfrm>
      </p:grpSpPr>
      <p:sp>
        <p:nvSpPr>
          <p:cNvPr id="6894" name="Google Shape;6894;p6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95" name="Google Shape;6895;p6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8"/>
        <p:cNvGrpSpPr/>
        <p:nvPr/>
      </p:nvGrpSpPr>
      <p:grpSpPr>
        <a:xfrm>
          <a:off x="0" y="0"/>
          <a:ext cx="0" cy="0"/>
          <a:chOff x="0" y="0"/>
          <a:chExt cx="0" cy="0"/>
        </a:xfrm>
      </p:grpSpPr>
      <p:sp>
        <p:nvSpPr>
          <p:cNvPr id="6979" name="Google Shape;6979;p7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980" name="Google Shape;6980;p7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6" name="Google Shape;906;p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3"/>
        <p:cNvGrpSpPr/>
        <p:nvPr/>
      </p:nvGrpSpPr>
      <p:grpSpPr>
        <a:xfrm>
          <a:off x="0" y="0"/>
          <a:ext cx="0" cy="0"/>
          <a:chOff x="0" y="0"/>
          <a:chExt cx="0" cy="0"/>
        </a:xfrm>
      </p:grpSpPr>
      <p:sp>
        <p:nvSpPr>
          <p:cNvPr id="7034" name="Google Shape;7034;p7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5" name="Google Shape;7035;p7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5"/>
        <p:cNvGrpSpPr/>
        <p:nvPr/>
      </p:nvGrpSpPr>
      <p:grpSpPr>
        <a:xfrm>
          <a:off x="0" y="0"/>
          <a:ext cx="0" cy="0"/>
          <a:chOff x="0" y="0"/>
          <a:chExt cx="0" cy="0"/>
        </a:xfrm>
      </p:grpSpPr>
      <p:sp>
        <p:nvSpPr>
          <p:cNvPr id="7086" name="Google Shape;7086;p7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7" name="Google Shape;7087;p7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8"/>
        <p:cNvGrpSpPr/>
        <p:nvPr/>
      </p:nvGrpSpPr>
      <p:grpSpPr>
        <a:xfrm>
          <a:off x="0" y="0"/>
          <a:ext cx="0" cy="0"/>
          <a:chOff x="0" y="0"/>
          <a:chExt cx="0" cy="0"/>
        </a:xfrm>
      </p:grpSpPr>
      <p:sp>
        <p:nvSpPr>
          <p:cNvPr id="7129" name="Google Shape;7129;p7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0" name="Google Shape;7130;p7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3"/>
        <p:cNvGrpSpPr/>
        <p:nvPr/>
      </p:nvGrpSpPr>
      <p:grpSpPr>
        <a:xfrm>
          <a:off x="0" y="0"/>
          <a:ext cx="0" cy="0"/>
          <a:chOff x="0" y="0"/>
          <a:chExt cx="0" cy="0"/>
        </a:xfrm>
      </p:grpSpPr>
      <p:sp>
        <p:nvSpPr>
          <p:cNvPr id="7214" name="Google Shape;7214;p7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215" name="Google Shape;7215;p7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1"/>
        <p:cNvGrpSpPr/>
        <p:nvPr/>
      </p:nvGrpSpPr>
      <p:grpSpPr>
        <a:xfrm>
          <a:off x="0" y="0"/>
          <a:ext cx="0" cy="0"/>
          <a:chOff x="0" y="0"/>
          <a:chExt cx="0" cy="0"/>
        </a:xfrm>
      </p:grpSpPr>
      <p:sp>
        <p:nvSpPr>
          <p:cNvPr id="7302" name="Google Shape;7302;p7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03" name="Google Shape;7303;p7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8"/>
        <p:cNvGrpSpPr/>
        <p:nvPr/>
      </p:nvGrpSpPr>
      <p:grpSpPr>
        <a:xfrm>
          <a:off x="0" y="0"/>
          <a:ext cx="0" cy="0"/>
          <a:chOff x="0" y="0"/>
          <a:chExt cx="0" cy="0"/>
        </a:xfrm>
      </p:grpSpPr>
      <p:sp>
        <p:nvSpPr>
          <p:cNvPr id="7389" name="Google Shape;7389;p7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90" name="Google Shape;7390;p7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2"/>
        <p:cNvGrpSpPr/>
        <p:nvPr/>
      </p:nvGrpSpPr>
      <p:grpSpPr>
        <a:xfrm>
          <a:off x="0" y="0"/>
          <a:ext cx="0" cy="0"/>
          <a:chOff x="0" y="0"/>
          <a:chExt cx="0" cy="0"/>
        </a:xfrm>
      </p:grpSpPr>
      <p:sp>
        <p:nvSpPr>
          <p:cNvPr id="7543" name="Google Shape;7543;p7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44" name="Google Shape;7544;p7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9"/>
        <p:cNvGrpSpPr/>
        <p:nvPr/>
      </p:nvGrpSpPr>
      <p:grpSpPr>
        <a:xfrm>
          <a:off x="0" y="0"/>
          <a:ext cx="0" cy="0"/>
          <a:chOff x="0" y="0"/>
          <a:chExt cx="0" cy="0"/>
        </a:xfrm>
      </p:grpSpPr>
      <p:sp>
        <p:nvSpPr>
          <p:cNvPr id="7660" name="Google Shape;7660;p7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1" name="Google Shape;7661;p7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7"/>
        <p:cNvGrpSpPr/>
        <p:nvPr/>
      </p:nvGrpSpPr>
      <p:grpSpPr>
        <a:xfrm>
          <a:off x="0" y="0"/>
          <a:ext cx="0" cy="0"/>
          <a:chOff x="0" y="0"/>
          <a:chExt cx="0" cy="0"/>
        </a:xfrm>
      </p:grpSpPr>
      <p:sp>
        <p:nvSpPr>
          <p:cNvPr id="7718" name="Google Shape;7718;p7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19" name="Google Shape;7719;p7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5"/>
        <p:cNvGrpSpPr/>
        <p:nvPr/>
      </p:nvGrpSpPr>
      <p:grpSpPr>
        <a:xfrm>
          <a:off x="0" y="0"/>
          <a:ext cx="0" cy="0"/>
          <a:chOff x="0" y="0"/>
          <a:chExt cx="0" cy="0"/>
        </a:xfrm>
      </p:grpSpPr>
      <p:sp>
        <p:nvSpPr>
          <p:cNvPr id="7826" name="Google Shape;7826;p8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827" name="Google Shape;7827;p8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22" name="Google Shape;1022;p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2"/>
        <p:cNvGrpSpPr/>
        <p:nvPr/>
      </p:nvGrpSpPr>
      <p:grpSpPr>
        <a:xfrm>
          <a:off x="0" y="0"/>
          <a:ext cx="0" cy="0"/>
          <a:chOff x="0" y="0"/>
          <a:chExt cx="0" cy="0"/>
        </a:xfrm>
      </p:grpSpPr>
      <p:sp>
        <p:nvSpPr>
          <p:cNvPr id="7863" name="Google Shape;7863;p8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4" name="Google Shape;7864;p8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3"/>
        <p:cNvGrpSpPr/>
        <p:nvPr/>
      </p:nvGrpSpPr>
      <p:grpSpPr>
        <a:xfrm>
          <a:off x="0" y="0"/>
          <a:ext cx="0" cy="0"/>
          <a:chOff x="0" y="0"/>
          <a:chExt cx="0" cy="0"/>
        </a:xfrm>
      </p:grpSpPr>
      <p:sp>
        <p:nvSpPr>
          <p:cNvPr id="8004" name="Google Shape;8004;p8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005" name="Google Shape;8005;p8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8"/>
        <p:cNvGrpSpPr/>
        <p:nvPr/>
      </p:nvGrpSpPr>
      <p:grpSpPr>
        <a:xfrm>
          <a:off x="0" y="0"/>
          <a:ext cx="0" cy="0"/>
          <a:chOff x="0" y="0"/>
          <a:chExt cx="0" cy="0"/>
        </a:xfrm>
      </p:grpSpPr>
      <p:sp>
        <p:nvSpPr>
          <p:cNvPr id="8079" name="Google Shape;8079;p8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080" name="Google Shape;8080;p8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8"/>
        <p:cNvGrpSpPr/>
        <p:nvPr/>
      </p:nvGrpSpPr>
      <p:grpSpPr>
        <a:xfrm>
          <a:off x="0" y="0"/>
          <a:ext cx="0" cy="0"/>
          <a:chOff x="0" y="0"/>
          <a:chExt cx="0" cy="0"/>
        </a:xfrm>
      </p:grpSpPr>
      <p:sp>
        <p:nvSpPr>
          <p:cNvPr id="8159" name="Google Shape;8159;p8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60" name="Google Shape;8160;p8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2"/>
        <p:cNvGrpSpPr/>
        <p:nvPr/>
      </p:nvGrpSpPr>
      <p:grpSpPr>
        <a:xfrm>
          <a:off x="0" y="0"/>
          <a:ext cx="0" cy="0"/>
          <a:chOff x="0" y="0"/>
          <a:chExt cx="0" cy="0"/>
        </a:xfrm>
      </p:grpSpPr>
      <p:sp>
        <p:nvSpPr>
          <p:cNvPr id="8303" name="Google Shape;8303;p8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04" name="Google Shape;8304;p8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9"/>
        <p:cNvGrpSpPr/>
        <p:nvPr/>
      </p:nvGrpSpPr>
      <p:grpSpPr>
        <a:xfrm>
          <a:off x="0" y="0"/>
          <a:ext cx="0" cy="0"/>
          <a:chOff x="0" y="0"/>
          <a:chExt cx="0" cy="0"/>
        </a:xfrm>
      </p:grpSpPr>
      <p:sp>
        <p:nvSpPr>
          <p:cNvPr id="8410" name="Google Shape;8410;p8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1" name="Google Shape;8411;p8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1"/>
        <p:cNvGrpSpPr/>
        <p:nvPr/>
      </p:nvGrpSpPr>
      <p:grpSpPr>
        <a:xfrm>
          <a:off x="0" y="0"/>
          <a:ext cx="0" cy="0"/>
          <a:chOff x="0" y="0"/>
          <a:chExt cx="0" cy="0"/>
        </a:xfrm>
      </p:grpSpPr>
      <p:sp>
        <p:nvSpPr>
          <p:cNvPr id="8502" name="Google Shape;8502;p8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03" name="Google Shape;8503;p8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5"/>
        <p:cNvGrpSpPr/>
        <p:nvPr/>
      </p:nvGrpSpPr>
      <p:grpSpPr>
        <a:xfrm>
          <a:off x="0" y="0"/>
          <a:ext cx="0" cy="0"/>
          <a:chOff x="0" y="0"/>
          <a:chExt cx="0" cy="0"/>
        </a:xfrm>
      </p:grpSpPr>
      <p:sp>
        <p:nvSpPr>
          <p:cNvPr id="8626" name="Google Shape;8626;p8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27" name="Google Shape;8627;p8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8"/>
        <p:cNvGrpSpPr/>
        <p:nvPr/>
      </p:nvGrpSpPr>
      <p:grpSpPr>
        <a:xfrm>
          <a:off x="0" y="0"/>
          <a:ext cx="0" cy="0"/>
          <a:chOff x="0" y="0"/>
          <a:chExt cx="0" cy="0"/>
        </a:xfrm>
      </p:grpSpPr>
      <p:sp>
        <p:nvSpPr>
          <p:cNvPr id="8729" name="Google Shape;8729;p8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30" name="Google Shape;8730;p8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0"/>
        <p:cNvGrpSpPr/>
        <p:nvPr/>
      </p:nvGrpSpPr>
      <p:grpSpPr>
        <a:xfrm>
          <a:off x="0" y="0"/>
          <a:ext cx="0" cy="0"/>
          <a:chOff x="0" y="0"/>
          <a:chExt cx="0" cy="0"/>
        </a:xfrm>
      </p:grpSpPr>
      <p:sp>
        <p:nvSpPr>
          <p:cNvPr id="8861" name="Google Shape;8861;p9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2" name="Google Shape;8862;p9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5" name="Google Shape;1095;p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9"/>
        <p:cNvGrpSpPr/>
        <p:nvPr/>
      </p:nvGrpSpPr>
      <p:grpSpPr>
        <a:xfrm>
          <a:off x="0" y="0"/>
          <a:ext cx="0" cy="0"/>
          <a:chOff x="0" y="0"/>
          <a:chExt cx="0" cy="0"/>
        </a:xfrm>
      </p:grpSpPr>
      <p:sp>
        <p:nvSpPr>
          <p:cNvPr id="8960" name="Google Shape;8960;p91: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61" name="Google Shape;8961;p91: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9"/>
        <p:cNvGrpSpPr/>
        <p:nvPr/>
      </p:nvGrpSpPr>
      <p:grpSpPr>
        <a:xfrm>
          <a:off x="0" y="0"/>
          <a:ext cx="0" cy="0"/>
          <a:chOff x="0" y="0"/>
          <a:chExt cx="0" cy="0"/>
        </a:xfrm>
      </p:grpSpPr>
      <p:sp>
        <p:nvSpPr>
          <p:cNvPr id="9000" name="Google Shape;9000;p92: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01" name="Google Shape;9001;p92: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3"/>
        <p:cNvGrpSpPr/>
        <p:nvPr/>
      </p:nvGrpSpPr>
      <p:grpSpPr>
        <a:xfrm>
          <a:off x="0" y="0"/>
          <a:ext cx="0" cy="0"/>
          <a:chOff x="0" y="0"/>
          <a:chExt cx="0" cy="0"/>
        </a:xfrm>
      </p:grpSpPr>
      <p:sp>
        <p:nvSpPr>
          <p:cNvPr id="9054" name="Google Shape;9054;p93: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55" name="Google Shape;9055;p93: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6"/>
        <p:cNvGrpSpPr/>
        <p:nvPr/>
      </p:nvGrpSpPr>
      <p:grpSpPr>
        <a:xfrm>
          <a:off x="0" y="0"/>
          <a:ext cx="0" cy="0"/>
          <a:chOff x="0" y="0"/>
          <a:chExt cx="0" cy="0"/>
        </a:xfrm>
      </p:grpSpPr>
      <p:sp>
        <p:nvSpPr>
          <p:cNvPr id="9147" name="Google Shape;9147;p94: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148" name="Google Shape;9148;p94: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2"/>
        <p:cNvGrpSpPr/>
        <p:nvPr/>
      </p:nvGrpSpPr>
      <p:grpSpPr>
        <a:xfrm>
          <a:off x="0" y="0"/>
          <a:ext cx="0" cy="0"/>
          <a:chOff x="0" y="0"/>
          <a:chExt cx="0" cy="0"/>
        </a:xfrm>
      </p:grpSpPr>
      <p:sp>
        <p:nvSpPr>
          <p:cNvPr id="9413" name="Google Shape;9413;p95: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4" name="Google Shape;9414;p95: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0"/>
        <p:cNvGrpSpPr/>
        <p:nvPr/>
      </p:nvGrpSpPr>
      <p:grpSpPr>
        <a:xfrm>
          <a:off x="0" y="0"/>
          <a:ext cx="0" cy="0"/>
          <a:chOff x="0" y="0"/>
          <a:chExt cx="0" cy="0"/>
        </a:xfrm>
      </p:grpSpPr>
      <p:sp>
        <p:nvSpPr>
          <p:cNvPr id="9631" name="Google Shape;9631;p96: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32" name="Google Shape;9632;p96: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7"/>
        <p:cNvGrpSpPr/>
        <p:nvPr/>
      </p:nvGrpSpPr>
      <p:grpSpPr>
        <a:xfrm>
          <a:off x="0" y="0"/>
          <a:ext cx="0" cy="0"/>
          <a:chOff x="0" y="0"/>
          <a:chExt cx="0" cy="0"/>
        </a:xfrm>
      </p:grpSpPr>
      <p:sp>
        <p:nvSpPr>
          <p:cNvPr id="9758" name="Google Shape;9758;p97: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759" name="Google Shape;9759;p97: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5"/>
        <p:cNvGrpSpPr/>
        <p:nvPr/>
      </p:nvGrpSpPr>
      <p:grpSpPr>
        <a:xfrm>
          <a:off x="0" y="0"/>
          <a:ext cx="0" cy="0"/>
          <a:chOff x="0" y="0"/>
          <a:chExt cx="0" cy="0"/>
        </a:xfrm>
      </p:grpSpPr>
      <p:sp>
        <p:nvSpPr>
          <p:cNvPr id="9896" name="Google Shape;9896;p98: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a:r>
            <a:endParaRPr dirty="0"/>
          </a:p>
        </p:txBody>
      </p:sp>
      <p:sp>
        <p:nvSpPr>
          <p:cNvPr id="9897" name="Google Shape;9897;p98: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4"/>
        <p:cNvGrpSpPr/>
        <p:nvPr/>
      </p:nvGrpSpPr>
      <p:grpSpPr>
        <a:xfrm>
          <a:off x="0" y="0"/>
          <a:ext cx="0" cy="0"/>
          <a:chOff x="0" y="0"/>
          <a:chExt cx="0" cy="0"/>
        </a:xfrm>
      </p:grpSpPr>
      <p:sp>
        <p:nvSpPr>
          <p:cNvPr id="9965" name="Google Shape;9965;p99: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66" name="Google Shape;9966;p99: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6"/>
        <p:cNvGrpSpPr/>
        <p:nvPr/>
      </p:nvGrpSpPr>
      <p:grpSpPr>
        <a:xfrm>
          <a:off x="0" y="0"/>
          <a:ext cx="0" cy="0"/>
          <a:chOff x="0" y="0"/>
          <a:chExt cx="0" cy="0"/>
        </a:xfrm>
      </p:grpSpPr>
      <p:sp>
        <p:nvSpPr>
          <p:cNvPr id="10067" name="Google Shape;10067;p100:notes"/>
          <p:cNvSpPr txBox="1">
            <a:spLocks noGrp="1"/>
          </p:cNvSpPr>
          <p:nvPr>
            <p:ph type="body" idx="1"/>
          </p:nvPr>
        </p:nvSpPr>
        <p:spPr>
          <a:xfrm>
            <a:off x="1461750" y="3900000"/>
            <a:ext cx="11694150" cy="369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68" name="Google Shape;10068;p100:notes"/>
          <p:cNvSpPr>
            <a:spLocks noGrp="1" noRot="1" noChangeAspect="1"/>
          </p:cNvSpPr>
          <p:nvPr>
            <p:ph type="sldImg" idx="2"/>
          </p:nvPr>
        </p:nvSpPr>
        <p:spPr>
          <a:xfrm>
            <a:off x="4568825" y="615950"/>
            <a:ext cx="5481638" cy="3078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112"/>
          <p:cNvSpPr txBox="1">
            <a:spLocks noGrp="1"/>
          </p:cNvSpPr>
          <p:nvPr>
            <p:ph type="ftr" idx="11"/>
          </p:nvPr>
        </p:nvSpPr>
        <p:spPr>
          <a:xfrm>
            <a:off x="4970018" y="7635811"/>
            <a:ext cx="4677664" cy="41052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2"/>
          <p:cNvSpPr txBox="1">
            <a:spLocks noGrp="1"/>
          </p:cNvSpPr>
          <p:nvPr>
            <p:ph type="dt" idx="10"/>
          </p:nvPr>
        </p:nvSpPr>
        <p:spPr>
          <a:xfrm>
            <a:off x="730885" y="7635811"/>
            <a:ext cx="3362071" cy="41052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12"/>
          <p:cNvSpPr txBox="1">
            <a:spLocks noGrp="1"/>
          </p:cNvSpPr>
          <p:nvPr>
            <p:ph type="sldNum" idx="12"/>
          </p:nvPr>
        </p:nvSpPr>
        <p:spPr>
          <a:xfrm>
            <a:off x="10524744" y="7635811"/>
            <a:ext cx="3362071" cy="410527"/>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3"/>
          <p:cNvSpPr txBox="1">
            <a:spLocks noGrp="1"/>
          </p:cNvSpPr>
          <p:nvPr>
            <p:ph type="ctrTitle"/>
          </p:nvPr>
        </p:nvSpPr>
        <p:spPr>
          <a:xfrm>
            <a:off x="1096327" y="2545270"/>
            <a:ext cx="12425045" cy="17242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3"/>
          <p:cNvSpPr txBox="1">
            <a:spLocks noGrp="1"/>
          </p:cNvSpPr>
          <p:nvPr>
            <p:ph type="subTitle" idx="1"/>
          </p:nvPr>
        </p:nvSpPr>
        <p:spPr>
          <a:xfrm>
            <a:off x="2192655" y="4597908"/>
            <a:ext cx="10232390" cy="20526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3"/>
          <p:cNvSpPr txBox="1">
            <a:spLocks noGrp="1"/>
          </p:cNvSpPr>
          <p:nvPr>
            <p:ph type="ftr" idx="11"/>
          </p:nvPr>
        </p:nvSpPr>
        <p:spPr>
          <a:xfrm>
            <a:off x="4970018" y="7635811"/>
            <a:ext cx="4677664" cy="41052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3"/>
          <p:cNvSpPr txBox="1">
            <a:spLocks noGrp="1"/>
          </p:cNvSpPr>
          <p:nvPr>
            <p:ph type="dt" idx="10"/>
          </p:nvPr>
        </p:nvSpPr>
        <p:spPr>
          <a:xfrm>
            <a:off x="730885" y="7635811"/>
            <a:ext cx="3362071" cy="41052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13"/>
          <p:cNvSpPr txBox="1">
            <a:spLocks noGrp="1"/>
          </p:cNvSpPr>
          <p:nvPr>
            <p:ph type="sldNum" idx="12"/>
          </p:nvPr>
        </p:nvSpPr>
        <p:spPr>
          <a:xfrm>
            <a:off x="10524744" y="7635811"/>
            <a:ext cx="3362071" cy="410527"/>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14"/>
          <p:cNvSpPr txBox="1">
            <a:spLocks noGrp="1"/>
          </p:cNvSpPr>
          <p:nvPr>
            <p:ph type="title"/>
          </p:nvPr>
        </p:nvSpPr>
        <p:spPr>
          <a:xfrm>
            <a:off x="730885" y="328422"/>
            <a:ext cx="13155930" cy="13136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4"/>
          <p:cNvSpPr txBox="1">
            <a:spLocks noGrp="1"/>
          </p:cNvSpPr>
          <p:nvPr>
            <p:ph type="body" idx="1"/>
          </p:nvPr>
        </p:nvSpPr>
        <p:spPr>
          <a:xfrm>
            <a:off x="730885" y="1888426"/>
            <a:ext cx="13155930" cy="5418963"/>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14"/>
          <p:cNvSpPr txBox="1">
            <a:spLocks noGrp="1"/>
          </p:cNvSpPr>
          <p:nvPr>
            <p:ph type="ftr" idx="11"/>
          </p:nvPr>
        </p:nvSpPr>
        <p:spPr>
          <a:xfrm>
            <a:off x="4970018" y="7635811"/>
            <a:ext cx="4677664" cy="41052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4"/>
          <p:cNvSpPr txBox="1">
            <a:spLocks noGrp="1"/>
          </p:cNvSpPr>
          <p:nvPr>
            <p:ph type="dt" idx="10"/>
          </p:nvPr>
        </p:nvSpPr>
        <p:spPr>
          <a:xfrm>
            <a:off x="730885" y="7635811"/>
            <a:ext cx="3362071" cy="41052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14"/>
          <p:cNvSpPr txBox="1">
            <a:spLocks noGrp="1"/>
          </p:cNvSpPr>
          <p:nvPr>
            <p:ph type="sldNum" idx="12"/>
          </p:nvPr>
        </p:nvSpPr>
        <p:spPr>
          <a:xfrm>
            <a:off x="10524744" y="7635811"/>
            <a:ext cx="3362071" cy="410527"/>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5"/>
          <p:cNvSpPr txBox="1">
            <a:spLocks noGrp="1"/>
          </p:cNvSpPr>
          <p:nvPr>
            <p:ph type="title"/>
          </p:nvPr>
        </p:nvSpPr>
        <p:spPr>
          <a:xfrm>
            <a:off x="730885" y="328422"/>
            <a:ext cx="13155930" cy="13136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5"/>
          <p:cNvSpPr txBox="1">
            <a:spLocks noGrp="1"/>
          </p:cNvSpPr>
          <p:nvPr>
            <p:ph type="body" idx="1"/>
          </p:nvPr>
        </p:nvSpPr>
        <p:spPr>
          <a:xfrm>
            <a:off x="730885" y="1888426"/>
            <a:ext cx="6358699" cy="5418963"/>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5"/>
          <p:cNvSpPr txBox="1">
            <a:spLocks noGrp="1"/>
          </p:cNvSpPr>
          <p:nvPr>
            <p:ph type="body" idx="2"/>
          </p:nvPr>
        </p:nvSpPr>
        <p:spPr>
          <a:xfrm>
            <a:off x="7528115" y="1888426"/>
            <a:ext cx="6358699" cy="5418963"/>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5"/>
          <p:cNvSpPr txBox="1">
            <a:spLocks noGrp="1"/>
          </p:cNvSpPr>
          <p:nvPr>
            <p:ph type="ftr" idx="11"/>
          </p:nvPr>
        </p:nvSpPr>
        <p:spPr>
          <a:xfrm>
            <a:off x="4970018" y="7635811"/>
            <a:ext cx="4677664" cy="41052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5"/>
          <p:cNvSpPr txBox="1">
            <a:spLocks noGrp="1"/>
          </p:cNvSpPr>
          <p:nvPr>
            <p:ph type="dt" idx="10"/>
          </p:nvPr>
        </p:nvSpPr>
        <p:spPr>
          <a:xfrm>
            <a:off x="730885" y="7635811"/>
            <a:ext cx="3362071" cy="41052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5"/>
          <p:cNvSpPr txBox="1">
            <a:spLocks noGrp="1"/>
          </p:cNvSpPr>
          <p:nvPr>
            <p:ph type="sldNum" idx="12"/>
          </p:nvPr>
        </p:nvSpPr>
        <p:spPr>
          <a:xfrm>
            <a:off x="10524744" y="7635811"/>
            <a:ext cx="3362071" cy="410527"/>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16"/>
          <p:cNvSpPr txBox="1">
            <a:spLocks noGrp="1"/>
          </p:cNvSpPr>
          <p:nvPr>
            <p:ph type="title"/>
          </p:nvPr>
        </p:nvSpPr>
        <p:spPr>
          <a:xfrm>
            <a:off x="730885" y="328422"/>
            <a:ext cx="13155930" cy="13136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16"/>
          <p:cNvSpPr txBox="1">
            <a:spLocks noGrp="1"/>
          </p:cNvSpPr>
          <p:nvPr>
            <p:ph type="ftr" idx="11"/>
          </p:nvPr>
        </p:nvSpPr>
        <p:spPr>
          <a:xfrm>
            <a:off x="4970018" y="7635811"/>
            <a:ext cx="4677664" cy="41052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16"/>
          <p:cNvSpPr txBox="1">
            <a:spLocks noGrp="1"/>
          </p:cNvSpPr>
          <p:nvPr>
            <p:ph type="dt" idx="10"/>
          </p:nvPr>
        </p:nvSpPr>
        <p:spPr>
          <a:xfrm>
            <a:off x="730885" y="7635811"/>
            <a:ext cx="3362071" cy="41052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6"/>
          <p:cNvSpPr txBox="1">
            <a:spLocks noGrp="1"/>
          </p:cNvSpPr>
          <p:nvPr>
            <p:ph type="sldNum" idx="12"/>
          </p:nvPr>
        </p:nvSpPr>
        <p:spPr>
          <a:xfrm>
            <a:off x="10524744" y="7635811"/>
            <a:ext cx="3362071" cy="410527"/>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1"/>
          <p:cNvSpPr txBox="1">
            <a:spLocks noGrp="1"/>
          </p:cNvSpPr>
          <p:nvPr>
            <p:ph type="title"/>
          </p:nvPr>
        </p:nvSpPr>
        <p:spPr>
          <a:xfrm>
            <a:off x="730885" y="328422"/>
            <a:ext cx="13155930" cy="13136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1"/>
          <p:cNvSpPr txBox="1">
            <a:spLocks noGrp="1"/>
          </p:cNvSpPr>
          <p:nvPr>
            <p:ph type="body" idx="1"/>
          </p:nvPr>
        </p:nvSpPr>
        <p:spPr>
          <a:xfrm>
            <a:off x="730885" y="1888426"/>
            <a:ext cx="13155930" cy="5418963"/>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11"/>
          <p:cNvSpPr txBox="1">
            <a:spLocks noGrp="1"/>
          </p:cNvSpPr>
          <p:nvPr>
            <p:ph type="ftr" idx="11"/>
          </p:nvPr>
        </p:nvSpPr>
        <p:spPr>
          <a:xfrm>
            <a:off x="4970018" y="7635811"/>
            <a:ext cx="4677664" cy="41052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11"/>
          <p:cNvSpPr txBox="1">
            <a:spLocks noGrp="1"/>
          </p:cNvSpPr>
          <p:nvPr>
            <p:ph type="dt" idx="10"/>
          </p:nvPr>
        </p:nvSpPr>
        <p:spPr>
          <a:xfrm>
            <a:off x="730885" y="7635811"/>
            <a:ext cx="3362071" cy="41052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11"/>
          <p:cNvSpPr txBox="1">
            <a:spLocks noGrp="1"/>
          </p:cNvSpPr>
          <p:nvPr>
            <p:ph type="sldNum" idx="12"/>
          </p:nvPr>
        </p:nvSpPr>
        <p:spPr>
          <a:xfrm>
            <a:off x="10524744" y="7635811"/>
            <a:ext cx="3362071" cy="410527"/>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1"/>
          <p:cNvSpPr txBox="1"/>
          <p:nvPr/>
        </p:nvSpPr>
        <p:spPr>
          <a:xfrm>
            <a:off x="887298" y="1196499"/>
            <a:ext cx="3957833" cy="7092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425"/>
              </a:spcBef>
              <a:spcAft>
                <a:spcPts val="0"/>
              </a:spcAft>
              <a:buNone/>
            </a:pPr>
            <a:r>
              <a:rPr lang="en-US" sz="1300" b="1" dirty="0" err="1">
                <a:solidFill>
                  <a:srgbClr val="008978"/>
                </a:solidFill>
                <a:latin typeface="Arial"/>
                <a:ea typeface="Arial"/>
                <a:cs typeface="Arial"/>
                <a:sym typeface="Arial"/>
              </a:rPr>
              <a:t>전략</a:t>
            </a:r>
            <a:endParaRPr sz="1300" dirty="0">
              <a:latin typeface="Arial"/>
              <a:ea typeface="Arial"/>
              <a:cs typeface="Arial"/>
              <a:sym typeface="Arial"/>
            </a:endParaRPr>
          </a:p>
        </p:txBody>
      </p:sp>
      <p:sp>
        <p:nvSpPr>
          <p:cNvPr id="44" name="Google Shape;44;p1"/>
          <p:cNvSpPr txBox="1"/>
          <p:nvPr/>
        </p:nvSpPr>
        <p:spPr>
          <a:xfrm>
            <a:off x="887299" y="2042956"/>
            <a:ext cx="2752688"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a:solidFill>
                  <a:srgbClr val="00AE91"/>
                </a:solidFill>
                <a:latin typeface="Arial"/>
                <a:ea typeface="Arial"/>
                <a:cs typeface="Arial"/>
                <a:sym typeface="Arial"/>
              </a:rPr>
              <a:t>1. </a:t>
            </a:r>
            <a:r>
              <a:rPr lang="en-US" sz="1100" b="1" dirty="0" err="1">
                <a:solidFill>
                  <a:srgbClr val="00AE91"/>
                </a:solidFill>
                <a:latin typeface="Arial"/>
                <a:ea typeface="Arial"/>
                <a:cs typeface="Arial"/>
                <a:sym typeface="Arial"/>
              </a:rPr>
              <a:t>기후</a:t>
            </a:r>
            <a:r>
              <a:rPr lang="en-US" sz="1100" b="1" dirty="0">
                <a:solidFill>
                  <a:srgbClr val="00AE91"/>
                </a:solidFill>
                <a:latin typeface="Arial"/>
                <a:ea typeface="Arial"/>
                <a:cs typeface="Arial"/>
                <a:sym typeface="Arial"/>
              </a:rPr>
              <a:t> </a:t>
            </a:r>
            <a:r>
              <a:rPr lang="en-US" sz="1100" b="1" dirty="0" err="1">
                <a:solidFill>
                  <a:srgbClr val="00AE91"/>
                </a:solidFill>
                <a:latin typeface="Arial"/>
                <a:ea typeface="Arial"/>
                <a:cs typeface="Arial"/>
                <a:sym typeface="Arial"/>
              </a:rPr>
              <a:t>관련</a:t>
            </a:r>
            <a:r>
              <a:rPr lang="en-US" sz="1100" b="1" dirty="0">
                <a:solidFill>
                  <a:srgbClr val="00AE91"/>
                </a:solidFill>
                <a:latin typeface="Arial"/>
                <a:ea typeface="Arial"/>
                <a:cs typeface="Arial"/>
                <a:sym typeface="Arial"/>
              </a:rPr>
              <a:t> </a:t>
            </a:r>
            <a:r>
              <a:rPr lang="en-US" sz="1100" b="1" dirty="0" err="1">
                <a:solidFill>
                  <a:srgbClr val="00AE91"/>
                </a:solidFill>
                <a:latin typeface="Arial"/>
                <a:ea typeface="Arial"/>
                <a:cs typeface="Arial"/>
                <a:sym typeface="Arial"/>
              </a:rPr>
              <a:t>위험</a:t>
            </a:r>
            <a:r>
              <a:rPr lang="en-US" sz="1100" b="1" dirty="0">
                <a:solidFill>
                  <a:srgbClr val="00AE91"/>
                </a:solidFill>
                <a:latin typeface="Arial"/>
                <a:ea typeface="Arial"/>
                <a:cs typeface="Arial"/>
                <a:sym typeface="Arial"/>
              </a:rPr>
              <a:t> </a:t>
            </a:r>
            <a:r>
              <a:rPr lang="en-US" sz="1100" b="1" dirty="0" err="1">
                <a:solidFill>
                  <a:srgbClr val="00AE91"/>
                </a:solidFill>
                <a:latin typeface="Arial"/>
                <a:ea typeface="Arial"/>
                <a:cs typeface="Arial"/>
                <a:sym typeface="Arial"/>
              </a:rPr>
              <a:t>및</a:t>
            </a:r>
            <a:r>
              <a:rPr lang="en-US" sz="1100" b="1" dirty="0">
                <a:solidFill>
                  <a:srgbClr val="00AE91"/>
                </a:solidFill>
                <a:latin typeface="Arial"/>
                <a:ea typeface="Arial"/>
                <a:cs typeface="Arial"/>
                <a:sym typeface="Arial"/>
              </a:rPr>
              <a:t> </a:t>
            </a:r>
            <a:r>
              <a:rPr lang="en-US" sz="1100" b="1" dirty="0" err="1">
                <a:solidFill>
                  <a:srgbClr val="00AE91"/>
                </a:solidFill>
                <a:latin typeface="Arial"/>
                <a:ea typeface="Arial"/>
                <a:cs typeface="Arial"/>
                <a:sym typeface="Arial"/>
              </a:rPr>
              <a:t>기회와</a:t>
            </a:r>
            <a:r>
              <a:rPr lang="en-US" sz="1100" b="1" dirty="0">
                <a:solidFill>
                  <a:srgbClr val="00AE91"/>
                </a:solidFill>
                <a:latin typeface="Arial"/>
                <a:ea typeface="Arial"/>
                <a:cs typeface="Arial"/>
                <a:sym typeface="Arial"/>
              </a:rPr>
              <a:t> </a:t>
            </a:r>
            <a:r>
              <a:rPr lang="en-US" sz="1100" b="1" dirty="0" err="1">
                <a:solidFill>
                  <a:srgbClr val="00AE91"/>
                </a:solidFill>
                <a:latin typeface="Arial"/>
                <a:ea typeface="Arial"/>
                <a:cs typeface="Arial"/>
                <a:sym typeface="Arial"/>
              </a:rPr>
              <a:t>유형</a:t>
            </a:r>
            <a:endParaRPr sz="1100" dirty="0">
              <a:latin typeface="Arial"/>
              <a:ea typeface="Arial"/>
              <a:cs typeface="Arial"/>
              <a:sym typeface="Arial"/>
            </a:endParaRPr>
          </a:p>
        </p:txBody>
      </p:sp>
      <p:sp>
        <p:nvSpPr>
          <p:cNvPr id="45" name="Google Shape;45;p1"/>
          <p:cNvSpPr txBox="1"/>
          <p:nvPr/>
        </p:nvSpPr>
        <p:spPr>
          <a:xfrm>
            <a:off x="886515" y="2365175"/>
            <a:ext cx="6429375" cy="4911088"/>
          </a:xfrm>
          <a:prstGeom prst="rect">
            <a:avLst/>
          </a:prstGeom>
          <a:noFill/>
          <a:ln>
            <a:noFill/>
          </a:ln>
        </p:spPr>
        <p:txBody>
          <a:bodyPr spcFirstLastPara="1" wrap="square" lIns="0" tIns="12700" rIns="0" bIns="0" anchor="t" anchorCtr="0">
            <a:spAutoFit/>
          </a:bodyPr>
          <a:lstStyle/>
          <a:p>
            <a:pPr marL="12700" marR="5080" lvl="0" indent="634" algn="just" rtl="0">
              <a:lnSpc>
                <a:spcPct val="129700"/>
              </a:lnSpc>
              <a:spcBef>
                <a:spcPts val="0"/>
              </a:spcBef>
              <a:spcAft>
                <a:spcPts val="600"/>
              </a:spcAft>
              <a:buNone/>
            </a:pPr>
            <a:r>
              <a:rPr lang="en-US" sz="900" dirty="0" err="1">
                <a:latin typeface="Gulim"/>
                <a:ea typeface="Gulim"/>
                <a:cs typeface="Gulim"/>
                <a:sym typeface="Gulim"/>
              </a:rPr>
              <a:t>KT&amp;G와</a:t>
            </a:r>
            <a:r>
              <a:rPr lang="en-US" sz="900" dirty="0">
                <a:latin typeface="Gulim"/>
                <a:ea typeface="Gulim"/>
                <a:cs typeface="Gulim"/>
                <a:sym typeface="Gulim"/>
              </a:rPr>
              <a:t> </a:t>
            </a:r>
            <a:r>
              <a:rPr lang="en-US" sz="900" dirty="0" err="1">
                <a:latin typeface="Gulim"/>
                <a:ea typeface="Gulim"/>
                <a:cs typeface="Gulim"/>
                <a:sym typeface="Gulim"/>
              </a:rPr>
              <a:t>연결</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종속회사는</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전망에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합리적으로</a:t>
            </a:r>
            <a:r>
              <a:rPr lang="en-US" sz="900" dirty="0">
                <a:latin typeface="Gulim"/>
                <a:ea typeface="Gulim"/>
                <a:cs typeface="Gulim"/>
                <a:sym typeface="Gulim"/>
              </a:rPr>
              <a:t> </a:t>
            </a:r>
            <a:r>
              <a:rPr lang="en-US" sz="900" dirty="0" err="1">
                <a:latin typeface="Gulim"/>
                <a:ea typeface="Gulim"/>
                <a:cs typeface="Gulim"/>
                <a:sym typeface="Gulim"/>
              </a:rPr>
              <a:t>예상할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식별하는</a:t>
            </a:r>
            <a:r>
              <a:rPr lang="en-US" sz="900" dirty="0">
                <a:latin typeface="Gulim"/>
                <a:ea typeface="Gulim"/>
                <a:cs typeface="Gulim"/>
                <a:sym typeface="Gulim"/>
              </a:rPr>
              <a:t> </a:t>
            </a:r>
            <a:r>
              <a:rPr lang="en-US" sz="900" dirty="0" err="1">
                <a:latin typeface="Gulim"/>
                <a:ea typeface="Gulim"/>
                <a:cs typeface="Gulim"/>
                <a:sym typeface="Gulim"/>
              </a:rPr>
              <a:t>단계에서</a:t>
            </a:r>
            <a:r>
              <a:rPr lang="en-US" sz="900" dirty="0">
                <a:latin typeface="Gulim"/>
                <a:ea typeface="Gulim"/>
                <a:cs typeface="Gulim"/>
                <a:sym typeface="Gulim"/>
              </a:rPr>
              <a:t> SASB </a:t>
            </a:r>
            <a:r>
              <a:rPr lang="en-US" sz="900" dirty="0" err="1">
                <a:latin typeface="Gulim"/>
                <a:ea typeface="Gulim"/>
                <a:cs typeface="Gulim"/>
                <a:sym typeface="Gulim"/>
              </a:rPr>
              <a:t>공시주제를</a:t>
            </a:r>
            <a:r>
              <a:rPr lang="en-US" sz="900" dirty="0">
                <a:latin typeface="Gulim"/>
                <a:ea typeface="Gulim"/>
                <a:cs typeface="Gulim"/>
                <a:sym typeface="Gulim"/>
              </a:rPr>
              <a:t> </a:t>
            </a:r>
            <a:r>
              <a:rPr lang="en-US" sz="900" dirty="0" err="1">
                <a:latin typeface="Gulim"/>
                <a:ea typeface="Gulim"/>
                <a:cs typeface="Gulim"/>
                <a:sym typeface="Gulim"/>
              </a:rPr>
              <a:t>참조하였습니다</a:t>
            </a:r>
            <a:r>
              <a:rPr lang="en-US" sz="900" dirty="0">
                <a:latin typeface="Gulim"/>
                <a:ea typeface="Gulim"/>
                <a:cs typeface="Gulim"/>
                <a:sym typeface="Gulim"/>
              </a:rPr>
              <a:t>. </a:t>
            </a:r>
            <a:r>
              <a:rPr lang="en-US" sz="900" dirty="0" err="1">
                <a:latin typeface="Gulim"/>
                <a:ea typeface="Gulim"/>
                <a:cs typeface="Gulim"/>
                <a:sym typeface="Gulim"/>
              </a:rPr>
              <a:t>사업모형에서는</a:t>
            </a:r>
            <a:r>
              <a:rPr lang="en-US" sz="900" dirty="0">
                <a:latin typeface="Gulim"/>
                <a:ea typeface="Gulim"/>
                <a:cs typeface="Gulim"/>
                <a:sym typeface="Gulim"/>
              </a:rPr>
              <a:t> </a:t>
            </a:r>
            <a:r>
              <a:rPr lang="en-US" sz="900" dirty="0" err="1">
                <a:latin typeface="Gulim"/>
                <a:ea typeface="Gulim"/>
                <a:cs typeface="Gulim"/>
                <a:sym typeface="Gulim"/>
              </a:rPr>
              <a:t>식음료</a:t>
            </a:r>
            <a:r>
              <a:rPr lang="en-US" sz="900" dirty="0">
                <a:latin typeface="Gulim"/>
                <a:ea typeface="Gulim"/>
                <a:cs typeface="Gulim"/>
                <a:sym typeface="Gulim"/>
              </a:rPr>
              <a:t> </a:t>
            </a:r>
            <a:r>
              <a:rPr lang="en-US" sz="900" dirty="0" err="1">
                <a:latin typeface="Gulim"/>
                <a:ea typeface="Gulim"/>
                <a:cs typeface="Gulim"/>
                <a:sym typeface="Gulim"/>
              </a:rPr>
              <a:t>부문의</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(Tobacco)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가공식품</a:t>
            </a:r>
            <a:r>
              <a:rPr lang="en-US" sz="900" dirty="0">
                <a:latin typeface="Gulim"/>
                <a:ea typeface="Gulim"/>
                <a:cs typeface="Gulim"/>
                <a:sym typeface="Gulim"/>
              </a:rPr>
              <a:t>(</a:t>
            </a:r>
            <a:r>
              <a:rPr lang="en-US" sz="900" dirty="0" err="1">
                <a:latin typeface="Gulim"/>
                <a:ea typeface="Gulim"/>
                <a:cs typeface="Gulim"/>
                <a:sym typeface="Gulim"/>
              </a:rPr>
              <a:t>Processed_Foods</a:t>
            </a:r>
            <a:r>
              <a:rPr lang="en-US" sz="900" dirty="0">
                <a:latin typeface="Gulim"/>
                <a:ea typeface="Gulim"/>
                <a:cs typeface="Gulim"/>
                <a:sym typeface="Gulim"/>
              </a:rPr>
              <a: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참조하였으며</a:t>
            </a:r>
            <a:r>
              <a:rPr lang="en-US" sz="900" dirty="0">
                <a:latin typeface="Gulim"/>
                <a:ea typeface="Gulim"/>
                <a:cs typeface="Gulim"/>
                <a:sym typeface="Gulim"/>
              </a:rPr>
              <a:t>, </a:t>
            </a:r>
            <a:r>
              <a:rPr lang="en-US" sz="900" dirty="0" err="1">
                <a:latin typeface="Gulim"/>
                <a:ea typeface="Gulim"/>
                <a:cs typeface="Gulim"/>
                <a:sym typeface="Gulim"/>
              </a:rPr>
              <a:t>가치사슬에서는</a:t>
            </a:r>
            <a:r>
              <a:rPr lang="en-US" sz="900" dirty="0">
                <a:latin typeface="Gulim"/>
                <a:ea typeface="Gulim"/>
                <a:cs typeface="Gulim"/>
                <a:sym typeface="Gulim"/>
              </a:rPr>
              <a:t> </a:t>
            </a:r>
            <a:r>
              <a:rPr lang="en-US" sz="900" dirty="0" err="1">
                <a:latin typeface="Gulim"/>
                <a:ea typeface="Gulim"/>
                <a:cs typeface="Gulim"/>
                <a:sym typeface="Gulim"/>
              </a:rPr>
              <a:t>식음료</a:t>
            </a:r>
            <a:r>
              <a:rPr lang="en-US" sz="900" dirty="0">
                <a:latin typeface="Gulim"/>
                <a:ea typeface="Gulim"/>
                <a:cs typeface="Gulim"/>
                <a:sym typeface="Gulim"/>
              </a:rPr>
              <a:t> </a:t>
            </a:r>
            <a:r>
              <a:rPr lang="en-US" sz="900" dirty="0" err="1">
                <a:latin typeface="Gulim"/>
                <a:ea typeface="Gulim"/>
                <a:cs typeface="Gulim"/>
                <a:sym typeface="Gulim"/>
              </a:rPr>
              <a:t>부문의</a:t>
            </a:r>
            <a:r>
              <a:rPr lang="en-US" sz="900" dirty="0">
                <a:latin typeface="Gulim"/>
                <a:ea typeface="Gulim"/>
                <a:cs typeface="Gulim"/>
                <a:sym typeface="Gulim"/>
              </a:rPr>
              <a:t> </a:t>
            </a:r>
            <a:r>
              <a:rPr lang="en-US" sz="900" dirty="0" err="1">
                <a:latin typeface="Gulim"/>
                <a:ea typeface="Gulim"/>
                <a:cs typeface="Gulim"/>
                <a:sym typeface="Gulim"/>
              </a:rPr>
              <a:t>농산물</a:t>
            </a:r>
            <a:r>
              <a:rPr lang="en-US" sz="900" dirty="0">
                <a:latin typeface="Gulim"/>
                <a:ea typeface="Gulim"/>
                <a:cs typeface="Gulim"/>
                <a:sym typeface="Gulim"/>
              </a:rPr>
              <a:t>(Agricultural Products), </a:t>
            </a:r>
            <a:r>
              <a:rPr lang="en-US" sz="900" dirty="0" err="1">
                <a:latin typeface="Gulim"/>
                <a:ea typeface="Gulim"/>
                <a:cs typeface="Gulim"/>
                <a:sym typeface="Gulim"/>
              </a:rPr>
              <a:t>자원변환</a:t>
            </a:r>
            <a:r>
              <a:rPr lang="en-US" sz="900" dirty="0">
                <a:latin typeface="Gulim"/>
                <a:ea typeface="Gulim"/>
                <a:cs typeface="Gulim"/>
                <a:sym typeface="Gulim"/>
              </a:rPr>
              <a:t> </a:t>
            </a:r>
            <a:r>
              <a:rPr lang="en-US" sz="900" dirty="0" err="1">
                <a:latin typeface="Gulim"/>
                <a:ea typeface="Gulim"/>
                <a:cs typeface="Gulim"/>
                <a:sym typeface="Gulim"/>
              </a:rPr>
              <a:t>부문의</a:t>
            </a:r>
            <a:r>
              <a:rPr lang="en-US" sz="900" dirty="0">
                <a:latin typeface="Gulim"/>
                <a:ea typeface="Gulim"/>
                <a:cs typeface="Gulim"/>
                <a:sym typeface="Gulim"/>
              </a:rPr>
              <a:t> </a:t>
            </a:r>
            <a:r>
              <a:rPr lang="en-US" sz="900" dirty="0" err="1">
                <a:latin typeface="Gulim"/>
                <a:ea typeface="Gulim"/>
                <a:cs typeface="Gulim"/>
                <a:sym typeface="Gulim"/>
              </a:rPr>
              <a:t>용기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포장</a:t>
            </a:r>
            <a:r>
              <a:rPr lang="en-US" sz="900" dirty="0">
                <a:latin typeface="Gulim"/>
                <a:ea typeface="Gulim"/>
                <a:cs typeface="Gulim"/>
                <a:sym typeface="Gulim"/>
              </a:rPr>
              <a:t>(Containers Packaging), </a:t>
            </a:r>
            <a:r>
              <a:rPr lang="en-US" sz="900" dirty="0" err="1">
                <a:latin typeface="Gulim"/>
                <a:ea typeface="Gulim"/>
                <a:cs typeface="Gulim"/>
                <a:sym typeface="Gulim"/>
              </a:rPr>
              <a:t>화학</a:t>
            </a:r>
            <a:r>
              <a:rPr lang="en-US" sz="900" dirty="0">
                <a:latin typeface="Gulim"/>
                <a:ea typeface="Gulim"/>
                <a:cs typeface="Gulim"/>
                <a:sym typeface="Gulim"/>
              </a:rPr>
              <a:t>(Chemicals)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공시주제를</a:t>
            </a:r>
            <a:r>
              <a:rPr lang="en-US" sz="900" dirty="0">
                <a:latin typeface="Gulim"/>
                <a:ea typeface="Gulim"/>
                <a:cs typeface="Gulim"/>
                <a:sym typeface="Gulim"/>
              </a:rPr>
              <a:t> </a:t>
            </a:r>
            <a:r>
              <a:rPr lang="en-US" sz="900" dirty="0" err="1">
                <a:latin typeface="Gulim"/>
                <a:ea typeface="Gulim"/>
                <a:cs typeface="Gulim"/>
                <a:sym typeface="Gulim"/>
              </a:rPr>
              <a:t>참조하였습니다</a:t>
            </a:r>
            <a:r>
              <a:rPr lang="en-US" sz="900" dirty="0">
                <a:latin typeface="Gulim"/>
                <a:ea typeface="Gulim"/>
                <a:cs typeface="Gulim"/>
                <a:sym typeface="Gulim"/>
              </a:rPr>
              <a:t>.</a:t>
            </a:r>
          </a:p>
          <a:p>
            <a:pPr algn="just">
              <a:lnSpc>
                <a:spcPct val="150000"/>
              </a:lnSpc>
              <a:spcAft>
                <a:spcPts val="600"/>
              </a:spcAft>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기후변화가 기업에 미칠 잠재적 영향을 전사적으로 파악하고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대응하기 위한 기후 관련 위험과 기회를 다음과 같이 유형화하였습니다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전환 리스크로는 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탄소가격제 도입에 따라 정부 및 국제기구가 온실가스 배출에 세금 또는 비용을 부과할 경우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담배 제조 공정 및 포장 공정에서 발생하는 배출량 증가로 인해 생산원가 상승과 공급망 비용 부담이 가중될 수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중</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장기적으로 기업 경쟁력에 부정적 영향을 미칠 수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원자재 비용 상승은 기후 관련 규제로 인해 원자재 공급이 불안정해질 경우 원료 조달비용이 증가하며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제품 생산과 유통 전반에 영향을 줄 수 있는 요소입니다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 역시 중</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장기적 위험으로 분류됩니다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이해관계자 우려 또는 부정적 견해 증가는 기후 리스크에 대한 무대응이 투자자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고객</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시민단체</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언론 등 주요 이해관계자들의 신뢰 하락을 초래할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평판에 장기적으로 영향을 줄 수 있는 리스크입니다</a:t>
            </a:r>
            <a:r>
              <a:rPr lang="en-US" altLang="ko-KR" sz="900" dirty="0">
                <a:latin typeface="Gulim" panose="020B0600000101010101" pitchFamily="34" charset="-127"/>
                <a:ea typeface="Gulim" panose="020B0600000101010101" pitchFamily="34" charset="-127"/>
              </a:rPr>
              <a:t>.</a:t>
            </a:r>
          </a:p>
          <a:p>
            <a:pPr algn="just">
              <a:lnSpc>
                <a:spcPct val="150000"/>
              </a:lnSpc>
              <a:spcAft>
                <a:spcPts val="600"/>
              </a:spcAft>
            </a:pPr>
            <a:r>
              <a:rPr lang="ko-KR" altLang="en-US" sz="900" dirty="0">
                <a:latin typeface="Gulim" panose="020B0600000101010101" pitchFamily="34" charset="-127"/>
                <a:ea typeface="Gulim" panose="020B0600000101010101" pitchFamily="34" charset="-127"/>
              </a:rPr>
              <a:t>물리적 리스크로는 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태풍이나 허리케인 등 극한 기상현상에 의한 피해가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공장 침수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설비 파손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원료 손실 등 생산 차질이 우려되며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기상 재해가 반복될 경우 장기적으로 생산 안정성을 저해할 수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폭우 및 홍수는 집중호우나 폭설에 따른 생산 중단</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물류 지연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공급망 붕괴 등을 유발할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원자재 수급에 직접적 영향을 미칩니다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평균 기온 상승에 따른 온도 변화는 에너지 소비 증가 및 생산설비의 작동 효율 저하를 유발하며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제품 품질 저하 및 재배작물 수급에도 부정적 영향을 미칩니다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물 부족은 기후변화로 인한 강수량 감소 또는 가뭄 등으로 수자원 확보가 어려워질 경우 생산 및 공정 운영에 직접 영향을 줄 수 있는 중대한 리스크입니다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기회 요인으로는 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저탄소 및 친환경 제품에 대한 소비자 선호가 증가함에 따라</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친환경 소재 및 포장재를 적용한 제품 출시로 시장을 확대할 수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중</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장기적 지속가능 경쟁력 확보에 도움이 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기후변화 리스크 대응역량 강화는 지속가능 경영 역량을 높이는 기회로 작용할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평가기관의 </a:t>
            </a:r>
            <a:r>
              <a:rPr lang="en-US" sz="900" dirty="0">
                <a:latin typeface="Gulim" panose="020B0600000101010101" pitchFamily="34" charset="-127"/>
                <a:ea typeface="Gulim" panose="020B0600000101010101" pitchFamily="34" charset="-127"/>
              </a:rPr>
              <a:t>ESG </a:t>
            </a:r>
            <a:r>
              <a:rPr lang="ko-KR" altLang="en-US" sz="900" dirty="0">
                <a:latin typeface="Gulim" panose="020B0600000101010101" pitchFamily="34" charset="-127"/>
                <a:ea typeface="Gulim" panose="020B0600000101010101" pitchFamily="34" charset="-127"/>
              </a:rPr>
              <a:t>평가 향상에 기여할 수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효율화 및 신재생에너지 사용 확장은 운영비 절감과 동시에 환경영향 저감이라는 이중 효과를 기대할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중기적으로 기업의 경제성과 지속가능성을 강화하는 기회로 작용합니다</a:t>
            </a:r>
            <a:r>
              <a:rPr lang="en-US" altLang="ko-KR" sz="900" dirty="0">
                <a:latin typeface="Gulim" panose="020B0600000101010101" pitchFamily="34" charset="-127"/>
                <a:ea typeface="Gulim" panose="020B0600000101010101" pitchFamily="34" charset="-127"/>
              </a:rPr>
              <a:t>.</a:t>
            </a:r>
          </a:p>
        </p:txBody>
      </p:sp>
      <p:grpSp>
        <p:nvGrpSpPr>
          <p:cNvPr id="77" name="Google Shape;77;p1"/>
          <p:cNvGrpSpPr/>
          <p:nvPr/>
        </p:nvGrpSpPr>
        <p:grpSpPr>
          <a:xfrm>
            <a:off x="13087049" y="3089647"/>
            <a:ext cx="989141" cy="0"/>
            <a:chOff x="13087049" y="3089647"/>
            <a:chExt cx="989141" cy="0"/>
          </a:xfrm>
        </p:grpSpPr>
        <p:sp>
          <p:nvSpPr>
            <p:cNvPr id="78" name="Google Shape;78;p1"/>
            <p:cNvSpPr/>
            <p:nvPr/>
          </p:nvSpPr>
          <p:spPr>
            <a:xfrm>
              <a:off x="13087049" y="3089647"/>
              <a:ext cx="466090" cy="0"/>
            </a:xfrm>
            <a:custGeom>
              <a:avLst/>
              <a:gdLst/>
              <a:ahLst/>
              <a:cxnLst/>
              <a:rect l="l" t="t" r="r" b="b"/>
              <a:pathLst>
                <a:path w="466090" h="120000" extrusionOk="0">
                  <a:moveTo>
                    <a:pt x="0" y="0"/>
                  </a:moveTo>
                  <a:lnTo>
                    <a:pt x="465899"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1"/>
            <p:cNvSpPr/>
            <p:nvPr/>
          </p:nvSpPr>
          <p:spPr>
            <a:xfrm>
              <a:off x="13591050" y="3089647"/>
              <a:ext cx="485140" cy="0"/>
            </a:xfrm>
            <a:custGeom>
              <a:avLst/>
              <a:gdLst/>
              <a:ahLst/>
              <a:cxnLst/>
              <a:rect l="l" t="t" r="r" b="b"/>
              <a:pathLst>
                <a:path w="485140" h="120000" extrusionOk="0">
                  <a:moveTo>
                    <a:pt x="0" y="0"/>
                  </a:moveTo>
                  <a:lnTo>
                    <a:pt x="484949"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12" name="Google Shape;212;p1"/>
          <p:cNvSpPr txBox="1"/>
          <p:nvPr/>
        </p:nvSpPr>
        <p:spPr>
          <a:xfrm>
            <a:off x="899999" y="7174548"/>
            <a:ext cx="6426200" cy="734695"/>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58BCA3"/>
                </a:solidFill>
                <a:latin typeface="Arial"/>
                <a:ea typeface="Arial"/>
                <a:cs typeface="Arial"/>
                <a:sym typeface="Arial"/>
              </a:rPr>
              <a:t>(1) </a:t>
            </a:r>
            <a:r>
              <a:rPr lang="en-US" sz="1000" b="1" dirty="0" err="1">
                <a:solidFill>
                  <a:srgbClr val="58BCA3"/>
                </a:solidFill>
                <a:latin typeface="Arial"/>
                <a:ea typeface="Arial"/>
                <a:cs typeface="Arial"/>
                <a:sym typeface="Arial"/>
              </a:rPr>
              <a:t>기간범위에</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따른</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위험</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및</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기회</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영향</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예상</a:t>
            </a:r>
            <a:endParaRPr sz="1000" dirty="0">
              <a:latin typeface="Arial"/>
              <a:ea typeface="Arial"/>
              <a:cs typeface="Arial"/>
              <a:sym typeface="Arial"/>
            </a:endParaRPr>
          </a:p>
          <a:p>
            <a:pPr marL="12700" marR="5080" lvl="0" indent="0" algn="just"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중대성</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수행하여</a:t>
            </a:r>
            <a:r>
              <a:rPr lang="en-US" sz="900" dirty="0">
                <a:latin typeface="Gulim"/>
                <a:ea typeface="Gulim"/>
                <a:cs typeface="Gulim"/>
                <a:sym typeface="Gulim"/>
              </a:rPr>
              <a:t> </a:t>
            </a:r>
            <a:r>
              <a:rPr lang="en-US" sz="900" dirty="0" err="1">
                <a:latin typeface="Gulim"/>
                <a:ea typeface="Gulim"/>
                <a:cs typeface="Gulim"/>
                <a:sym typeface="Gulim"/>
              </a:rPr>
              <a:t>전반적인</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전체에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가능성</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영향의</a:t>
            </a:r>
            <a:r>
              <a:rPr lang="en-US" sz="900" dirty="0">
                <a:latin typeface="Gulim"/>
                <a:ea typeface="Gulim"/>
                <a:cs typeface="Gulim"/>
                <a:sym typeface="Gulim"/>
              </a:rPr>
              <a:t> </a:t>
            </a:r>
            <a:r>
              <a:rPr lang="en-US" sz="900" dirty="0" err="1">
                <a:latin typeface="Gulim"/>
                <a:ea typeface="Gulim"/>
                <a:cs typeface="Gulim"/>
                <a:sym typeface="Gulim"/>
              </a:rPr>
              <a:t>크기를</a:t>
            </a:r>
            <a:r>
              <a:rPr lang="en-US" sz="900" dirty="0">
                <a:latin typeface="Gulim"/>
                <a:ea typeface="Gulim"/>
                <a:cs typeface="Gulim"/>
                <a:sym typeface="Gulim"/>
              </a:rPr>
              <a:t> </a:t>
            </a:r>
            <a:r>
              <a:rPr lang="en-US" sz="900" dirty="0" err="1">
                <a:latin typeface="Gulim"/>
                <a:ea typeface="Gulim"/>
                <a:cs typeface="Gulim"/>
                <a:sym typeface="Gulim"/>
              </a:rPr>
              <a:t>고려한</a:t>
            </a:r>
            <a:r>
              <a:rPr lang="en-US" sz="900" dirty="0">
                <a:latin typeface="Gulim"/>
                <a:ea typeface="Gulim"/>
                <a:cs typeface="Gulim"/>
                <a:sym typeface="Gulim"/>
              </a:rPr>
              <a:t> </a:t>
            </a:r>
            <a:r>
              <a:rPr lang="en-US" sz="900" dirty="0" err="1">
                <a:latin typeface="Gulim"/>
                <a:ea typeface="Gulim"/>
                <a:cs typeface="Gulim"/>
                <a:sym typeface="Gulim"/>
              </a:rPr>
              <a:t>우선순위</a:t>
            </a:r>
            <a:r>
              <a:rPr lang="en-US" sz="900" dirty="0">
                <a:latin typeface="Gulim"/>
                <a:ea typeface="Gulim"/>
                <a:cs typeface="Gulim"/>
                <a:sym typeface="Gulim"/>
              </a:rPr>
              <a:t> </a:t>
            </a:r>
            <a:r>
              <a:rPr lang="en-US" sz="900" dirty="0" err="1">
                <a:latin typeface="Gulim"/>
                <a:ea typeface="Gulim"/>
                <a:cs typeface="Gulim"/>
                <a:sym typeface="Gulim"/>
              </a:rPr>
              <a:t>설정을</a:t>
            </a:r>
            <a:r>
              <a:rPr lang="en-US" sz="900" dirty="0">
                <a:latin typeface="Gulim"/>
                <a:ea typeface="Gulim"/>
                <a:cs typeface="Gulim"/>
                <a:sym typeface="Gulim"/>
              </a:rPr>
              <a:t> </a:t>
            </a:r>
            <a:r>
              <a:rPr lang="en-US" sz="900" dirty="0" err="1">
                <a:latin typeface="Gulim"/>
                <a:ea typeface="Gulim"/>
                <a:cs typeface="Gulim"/>
                <a:sym typeface="Gulim"/>
              </a:rPr>
              <a:t>수행하였습니다</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21개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영역별로</a:t>
            </a:r>
            <a:r>
              <a:rPr lang="en-US" sz="900" dirty="0">
                <a:latin typeface="Gulim"/>
                <a:ea typeface="Gulim"/>
                <a:cs typeface="Gulim"/>
                <a:sym typeface="Gulim"/>
              </a:rPr>
              <a:t> </a:t>
            </a:r>
            <a:r>
              <a:rPr lang="en-US" sz="900" dirty="0" err="1">
                <a:latin typeface="Gulim"/>
                <a:ea typeface="Gulim"/>
                <a:cs typeface="Gulim"/>
                <a:sym typeface="Gulim"/>
              </a:rPr>
              <a:t>상대적으로</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순위를</a:t>
            </a:r>
            <a:r>
              <a:rPr lang="en-US" sz="900" dirty="0">
                <a:latin typeface="Gulim"/>
                <a:ea typeface="Gulim"/>
                <a:cs typeface="Gulim"/>
                <a:sym typeface="Gulim"/>
              </a:rPr>
              <a:t> </a:t>
            </a:r>
            <a:r>
              <a:rPr lang="en-US" sz="900" dirty="0" err="1">
                <a:latin typeface="Gulim"/>
                <a:ea typeface="Gulim"/>
                <a:cs typeface="Gulim"/>
                <a:sym typeface="Gulim"/>
              </a:rPr>
              <a:t>기록한</a:t>
            </a:r>
            <a:r>
              <a:rPr lang="en-US" sz="900" dirty="0">
                <a:latin typeface="Gulim"/>
                <a:ea typeface="Gulim"/>
                <a:cs typeface="Gulim"/>
                <a:sym typeface="Gulim"/>
              </a:rPr>
              <a:t> 8개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리스크와</a:t>
            </a:r>
            <a:r>
              <a:rPr lang="en-US" sz="900" dirty="0">
                <a:latin typeface="Gulim"/>
                <a:ea typeface="Gulim"/>
                <a:cs typeface="Gulim"/>
                <a:sym typeface="Gulim"/>
              </a:rPr>
              <a:t> 3개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기회</a:t>
            </a:r>
            <a:r>
              <a:rPr lang="en-US" sz="900" dirty="0">
                <a:latin typeface="Gulim"/>
                <a:ea typeface="Gulim"/>
                <a:cs typeface="Gulim"/>
                <a:sym typeface="Gulim"/>
              </a:rPr>
              <a:t> </a:t>
            </a:r>
            <a:r>
              <a:rPr lang="en-US" sz="900" dirty="0" err="1">
                <a:latin typeface="Gulim"/>
                <a:ea typeface="Gulim"/>
                <a:cs typeface="Gulim"/>
                <a:sym typeface="Gulim"/>
              </a:rPr>
              <a:t>요인에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작성하였습니다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214" name="Google Shape;214;p1"/>
          <p:cNvGrpSpPr/>
          <p:nvPr/>
        </p:nvGrpSpPr>
        <p:grpSpPr>
          <a:xfrm>
            <a:off x="538086" y="0"/>
            <a:ext cx="14077950" cy="8208009"/>
            <a:chOff x="538086" y="0"/>
            <a:chExt cx="14077950" cy="8208009"/>
          </a:xfrm>
        </p:grpSpPr>
        <p:sp>
          <p:nvSpPr>
            <p:cNvPr id="215" name="Google Shape;215;p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6" name="Google Shape;216;p1"/>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23" name="Google Shape;223;p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056</a:t>
            </a:r>
            <a:endParaRPr sz="1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38"/>
        <p:cNvGrpSpPr/>
        <p:nvPr/>
      </p:nvGrpSpPr>
      <p:grpSpPr>
        <a:xfrm>
          <a:off x="0" y="0"/>
          <a:ext cx="0" cy="0"/>
          <a:chOff x="0" y="0"/>
          <a:chExt cx="0" cy="0"/>
        </a:xfrm>
      </p:grpSpPr>
      <p:sp>
        <p:nvSpPr>
          <p:cNvPr id="1239" name="Google Shape;1239;p11"/>
          <p:cNvSpPr txBox="1"/>
          <p:nvPr/>
        </p:nvSpPr>
        <p:spPr>
          <a:xfrm>
            <a:off x="887298" y="5226492"/>
            <a:ext cx="10634381" cy="734412"/>
          </a:xfrm>
          <a:prstGeom prst="rect">
            <a:avLst/>
          </a:prstGeom>
          <a:noFill/>
          <a:ln>
            <a:noFill/>
          </a:ln>
        </p:spPr>
        <p:txBody>
          <a:bodyPr spcFirstLastPara="1" wrap="square" lIns="0" tIns="55225" rIns="0" bIns="0" anchor="t" anchorCtr="0">
            <a:spAutoFit/>
          </a:bodyPr>
          <a:lstStyle/>
          <a:p>
            <a:pPr marL="12700" lvl="0" indent="0" algn="just" rtl="0">
              <a:lnSpc>
                <a:spcPct val="100000"/>
              </a:lnSpc>
              <a:spcBef>
                <a:spcPts val="0"/>
              </a:spcBef>
              <a:spcAft>
                <a:spcPts val="0"/>
              </a:spcAft>
              <a:buNone/>
            </a:pPr>
            <a:r>
              <a:rPr lang="en-US" sz="900" b="1" dirty="0">
                <a:solidFill>
                  <a:srgbClr val="008978"/>
                </a:solidFill>
                <a:latin typeface="Malgun Gothic"/>
                <a:ea typeface="Malgun Gothic"/>
                <a:cs typeface="Malgun Gothic"/>
                <a:sym typeface="Malgun Gothic"/>
              </a:rPr>
              <a:t>2)</a:t>
            </a:r>
            <a:r>
              <a:rPr lang="en-US" sz="900" b="1" dirty="0" err="1">
                <a:solidFill>
                  <a:srgbClr val="008978"/>
                </a:solidFill>
                <a:latin typeface="Malgun Gothic"/>
                <a:ea typeface="Malgun Gothic"/>
                <a:cs typeface="Malgun Gothic"/>
                <a:sym typeface="Malgun Gothic"/>
              </a:rPr>
              <a:t>물리적</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리스크에</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의한</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재무적</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영향</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상세</a:t>
            </a:r>
            <a:r>
              <a:rPr lang="en-US" sz="900" b="1" dirty="0">
                <a:solidFill>
                  <a:srgbClr val="008978"/>
                </a:solidFill>
                <a:latin typeface="Malgun Gothic"/>
                <a:ea typeface="Malgun Gothic"/>
                <a:cs typeface="Malgun Gothic"/>
                <a:sym typeface="Malgun Gothic"/>
              </a:rPr>
              <a:t>)</a:t>
            </a:r>
            <a:endParaRPr sz="900" dirty="0">
              <a:latin typeface="Malgun Gothic"/>
              <a:ea typeface="Malgun Gothic"/>
              <a:cs typeface="Malgun Gothic"/>
              <a:sym typeface="Malgun Gothic"/>
            </a:endParaRPr>
          </a:p>
          <a:p>
            <a:pPr marL="12700" marR="5080" lvl="0" indent="0" algn="just" rtl="0">
              <a:lnSpc>
                <a:spcPct val="1297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정확하고</a:t>
            </a:r>
            <a:r>
              <a:rPr lang="en-US" sz="900" dirty="0">
                <a:latin typeface="Gulim"/>
                <a:ea typeface="Gulim"/>
                <a:cs typeface="Gulim"/>
                <a:sym typeface="Gulim"/>
              </a:rPr>
              <a:t> </a:t>
            </a:r>
            <a:r>
              <a:rPr lang="en-US" sz="900" dirty="0" err="1">
                <a:latin typeface="Gulim"/>
                <a:ea typeface="Gulim"/>
                <a:cs typeface="Gulim"/>
                <a:sym typeface="Gulim"/>
              </a:rPr>
              <a:t>구체적으로</a:t>
            </a:r>
            <a:r>
              <a:rPr lang="en-US" sz="900" dirty="0">
                <a:latin typeface="Gulim"/>
                <a:ea typeface="Gulim"/>
                <a:cs typeface="Gulim"/>
                <a:sym typeface="Gulim"/>
              </a:rPr>
              <a:t> </a:t>
            </a:r>
            <a:r>
              <a:rPr lang="en-US" sz="900" dirty="0" err="1">
                <a:latin typeface="Gulim"/>
                <a:ea typeface="Gulim"/>
                <a:cs typeface="Gulim"/>
                <a:sym typeface="Gulim"/>
              </a:rPr>
              <a:t>평가하기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S&amp;P사의</a:t>
            </a:r>
            <a:r>
              <a:rPr lang="en-US" sz="900" dirty="0">
                <a:latin typeface="Gulim"/>
                <a:ea typeface="Gulim"/>
                <a:cs typeface="Gulim"/>
                <a:sym typeface="Gulim"/>
              </a:rPr>
              <a:t> </a:t>
            </a:r>
            <a:r>
              <a:rPr lang="en-US" sz="900" dirty="0" err="1">
                <a:latin typeface="Gulim"/>
                <a:ea typeface="Gulim"/>
                <a:cs typeface="Gulim"/>
                <a:sym typeface="Gulim"/>
              </a:rPr>
              <a:t>Climanomics</a:t>
            </a:r>
            <a:r>
              <a:rPr lang="en-US" sz="900" b="0" dirty="0">
                <a:latin typeface="Arial"/>
                <a:ea typeface="Arial"/>
                <a:cs typeface="Arial"/>
                <a:sym typeface="Arial"/>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도구를</a:t>
            </a:r>
            <a:r>
              <a:rPr lang="en-US" sz="900" dirty="0">
                <a:latin typeface="Gulim"/>
                <a:ea typeface="Gulim"/>
                <a:cs typeface="Gulim"/>
                <a:sym typeface="Gulim"/>
              </a:rPr>
              <a:t> </a:t>
            </a:r>
            <a:r>
              <a:rPr lang="en-US" sz="900" dirty="0" err="1">
                <a:latin typeface="Gulim"/>
                <a:ea typeface="Gulim"/>
                <a:cs typeface="Gulim"/>
                <a:sym typeface="Gulim"/>
              </a:rPr>
              <a:t>활용하였습니다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분석에는</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생산시설</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공급망의</a:t>
            </a:r>
            <a:r>
              <a:rPr lang="en-US" sz="900" dirty="0">
                <a:latin typeface="Gulim"/>
                <a:ea typeface="Gulim"/>
                <a:cs typeface="Gulim"/>
                <a:sym typeface="Gulim"/>
              </a:rPr>
              <a:t> </a:t>
            </a:r>
            <a:r>
              <a:rPr lang="en-US" sz="900" dirty="0" err="1">
                <a:latin typeface="Gulim"/>
                <a:ea typeface="Gulim"/>
                <a:cs typeface="Gulim"/>
                <a:sym typeface="Gulim"/>
              </a:rPr>
              <a:t>위치</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시설별로</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잠재적</a:t>
            </a:r>
            <a:r>
              <a:rPr lang="en-US" sz="900" dirty="0">
                <a:latin typeface="Gulim"/>
                <a:ea typeface="Gulim"/>
                <a:cs typeface="Gulim"/>
                <a:sym typeface="Gulim"/>
              </a:rPr>
              <a:t> </a:t>
            </a:r>
            <a:r>
              <a:rPr lang="en-US" sz="900" dirty="0" err="1">
                <a:latin typeface="Gulim"/>
                <a:ea typeface="Gulim"/>
                <a:cs typeface="Gulim"/>
                <a:sym typeface="Gulim"/>
              </a:rPr>
              <a:t>영향이</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평가되었습니다</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모델링의</a:t>
            </a:r>
            <a:r>
              <a:rPr lang="en-US" sz="900" dirty="0">
                <a:latin typeface="Gulim"/>
                <a:ea typeface="Gulim"/>
                <a:cs typeface="Gulim"/>
                <a:sym typeface="Gulim"/>
              </a:rPr>
              <a:t> </a:t>
            </a:r>
            <a:r>
              <a:rPr lang="en-US" sz="900" dirty="0" err="1">
                <a:latin typeface="Gulim"/>
                <a:ea typeface="Gulim"/>
                <a:cs typeface="Gulim"/>
                <a:sym typeface="Gulim"/>
              </a:rPr>
              <a:t>기초인</a:t>
            </a:r>
            <a:r>
              <a:rPr lang="en-US" sz="900" dirty="0">
                <a:latin typeface="Gulim"/>
                <a:ea typeface="Gulim"/>
                <a:cs typeface="Gulim"/>
                <a:sym typeface="Gulim"/>
              </a:rPr>
              <a:t> 10년 </a:t>
            </a:r>
            <a:r>
              <a:rPr lang="en-US" sz="900" dirty="0" err="1">
                <a:latin typeface="Gulim"/>
                <a:ea typeface="Gulim"/>
                <a:cs typeface="Gulim"/>
                <a:sym typeface="Gulim"/>
              </a:rPr>
              <a:t>단위로</a:t>
            </a:r>
            <a:r>
              <a:rPr lang="en-US" sz="900" dirty="0">
                <a:latin typeface="Gulim"/>
                <a:ea typeface="Gulim"/>
                <a:cs typeface="Gulim"/>
                <a:sym typeface="Gulim"/>
              </a:rPr>
              <a:t> </a:t>
            </a:r>
            <a:r>
              <a:rPr lang="en-US" sz="900" dirty="0" err="1">
                <a:latin typeface="Gulim"/>
                <a:ea typeface="Gulim"/>
                <a:cs typeface="Gulim"/>
                <a:sym typeface="Gulim"/>
              </a:rPr>
              <a:t>예측되는</a:t>
            </a:r>
            <a:r>
              <a:rPr lang="en-US" sz="900" dirty="0">
                <a:latin typeface="Gulim"/>
                <a:ea typeface="Gulim"/>
                <a:cs typeface="Gulim"/>
                <a:sym typeface="Gulim"/>
              </a:rPr>
              <a:t> </a:t>
            </a:r>
            <a:r>
              <a:rPr lang="en-US" sz="900" dirty="0" err="1">
                <a:latin typeface="Gulim"/>
                <a:ea typeface="Gulim"/>
                <a:cs typeface="Gulim"/>
                <a:sym typeface="Gulim"/>
              </a:rPr>
              <a:t>장기적</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데이터의</a:t>
            </a:r>
            <a:r>
              <a:rPr lang="en-US" sz="900" dirty="0">
                <a:latin typeface="Gulim"/>
                <a:ea typeface="Gulim"/>
                <a:cs typeface="Gulim"/>
                <a:sym typeface="Gulim"/>
              </a:rPr>
              <a:t> </a:t>
            </a:r>
            <a:r>
              <a:rPr lang="en-US" sz="900" dirty="0" err="1">
                <a:latin typeface="Gulim"/>
                <a:ea typeface="Gulim"/>
                <a:cs typeface="Gulim"/>
                <a:sym typeface="Gulim"/>
              </a:rPr>
              <a:t>특성을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2040년대까지 10년 </a:t>
            </a:r>
            <a:r>
              <a:rPr lang="en-US" sz="900" dirty="0" err="1">
                <a:latin typeface="Gulim"/>
                <a:ea typeface="Gulim"/>
                <a:cs typeface="Gulim"/>
                <a:sym typeface="Gulim"/>
              </a:rPr>
              <a:t>단위의</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수행하였습니다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240" name="Google Shape;1240;p11"/>
          <p:cNvSpPr txBox="1"/>
          <p:nvPr/>
        </p:nvSpPr>
        <p:spPr>
          <a:xfrm>
            <a:off x="899999" y="5943846"/>
            <a:ext cx="10629133" cy="372923"/>
          </a:xfrm>
          <a:prstGeom prst="rect">
            <a:avLst/>
          </a:prstGeom>
          <a:noFill/>
          <a:ln>
            <a:noFill/>
          </a:ln>
        </p:spPr>
        <p:txBody>
          <a:bodyPr spcFirstLastPara="1" wrap="square" lIns="0" tIns="12700" rIns="0" bIns="0" anchor="t" anchorCtr="0">
            <a:spAutoFit/>
          </a:bodyPr>
          <a:lstStyle/>
          <a:p>
            <a:pPr marL="12700" marR="5080" lvl="0" indent="634" algn="just" rtl="0">
              <a:lnSpc>
                <a:spcPct val="129700"/>
              </a:lnSpc>
              <a:spcBef>
                <a:spcPts val="0"/>
              </a:spcBef>
              <a:spcAft>
                <a:spcPts val="0"/>
              </a:spcAft>
              <a:buNone/>
            </a:pPr>
            <a:r>
              <a:rPr lang="en-US" sz="900" dirty="0" err="1">
                <a:latin typeface="Gulim"/>
                <a:ea typeface="Gulim"/>
                <a:cs typeface="Gulim"/>
                <a:sym typeface="Gulim"/>
              </a:rPr>
              <a:t>S&amp;P사의</a:t>
            </a:r>
            <a:r>
              <a:rPr lang="en-US" sz="900" dirty="0">
                <a:latin typeface="Gulim"/>
                <a:ea typeface="Gulim"/>
                <a:cs typeface="Gulim"/>
                <a:sym typeface="Gulim"/>
              </a:rPr>
              <a:t> </a:t>
            </a:r>
            <a:r>
              <a:rPr lang="en-US" sz="900" dirty="0" err="1">
                <a:latin typeface="Gulim"/>
                <a:ea typeface="Gulim"/>
                <a:cs typeface="Gulim"/>
                <a:sym typeface="Gulim"/>
              </a:rPr>
              <a:t>Climanomics</a:t>
            </a:r>
            <a:r>
              <a:rPr lang="en-US" sz="900" b="0" dirty="0" err="1">
                <a:latin typeface="Arial"/>
                <a:ea typeface="Arial"/>
                <a:cs typeface="Arial"/>
                <a:sym typeface="Arial"/>
              </a:rPr>
              <a:t>®</a:t>
            </a:r>
            <a:r>
              <a:rPr lang="en-US" sz="900" dirty="0" err="1">
                <a:latin typeface="Gulim"/>
                <a:ea typeface="Gulim"/>
                <a:cs typeface="Gulim"/>
                <a:sym typeface="Gulim"/>
              </a:rPr>
              <a:t>는</a:t>
            </a:r>
            <a:r>
              <a:rPr lang="en-US" sz="900" dirty="0">
                <a:latin typeface="Gulim"/>
                <a:ea typeface="Gulim"/>
                <a:cs typeface="Gulim"/>
                <a:sym typeface="Gulim"/>
              </a:rPr>
              <a:t> </a:t>
            </a:r>
            <a:r>
              <a:rPr lang="en-US" sz="900" dirty="0" err="1">
                <a:latin typeface="Gulim"/>
                <a:ea typeface="Gulim"/>
                <a:cs typeface="Gulim"/>
                <a:sym typeface="Gulim"/>
              </a:rPr>
              <a:t>연평균</a:t>
            </a:r>
            <a:r>
              <a:rPr lang="en-US" sz="900" dirty="0">
                <a:latin typeface="Gulim"/>
                <a:ea typeface="Gulim"/>
                <a:cs typeface="Gulim"/>
                <a:sym typeface="Gulim"/>
              </a:rPr>
              <a:t> </a:t>
            </a:r>
            <a:r>
              <a:rPr lang="en-US" sz="900" dirty="0" err="1">
                <a:latin typeface="Gulim"/>
                <a:ea typeface="Gulim"/>
                <a:cs typeface="Gulim"/>
                <a:sym typeface="Gulim"/>
              </a:rPr>
              <a:t>예측</a:t>
            </a:r>
            <a:r>
              <a:rPr lang="en-US" sz="900" dirty="0">
                <a:latin typeface="Gulim"/>
                <a:ea typeface="Gulim"/>
                <a:cs typeface="Gulim"/>
                <a:sym typeface="Gulim"/>
              </a:rPr>
              <a:t> </a:t>
            </a:r>
            <a:r>
              <a:rPr lang="en-US" sz="900" dirty="0" err="1">
                <a:latin typeface="Gulim"/>
                <a:ea typeface="Gulim"/>
                <a:cs typeface="Gulim"/>
                <a:sym typeface="Gulim"/>
              </a:rPr>
              <a:t>손실</a:t>
            </a:r>
            <a:r>
              <a:rPr lang="en-US" sz="900" dirty="0">
                <a:latin typeface="Gulim"/>
                <a:ea typeface="Gulim"/>
                <a:cs typeface="Gulim"/>
                <a:sym typeface="Gulim"/>
              </a:rPr>
              <a:t>(Model Average Annual Loss, MAAL)</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기후변화로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손실을</a:t>
            </a:r>
            <a:r>
              <a:rPr lang="en-US" sz="900" dirty="0">
                <a:latin typeface="Gulim"/>
                <a:ea typeface="Gulim"/>
                <a:cs typeface="Gulim"/>
                <a:sym typeface="Gulim"/>
              </a:rPr>
              <a:t> </a:t>
            </a:r>
            <a:r>
              <a:rPr lang="en-US" sz="900" dirty="0" err="1">
                <a:latin typeface="Gulim"/>
                <a:ea typeface="Gulim"/>
                <a:cs typeface="Gulim"/>
                <a:sym typeface="Gulim"/>
              </a:rPr>
              <a:t>추정합니다</a:t>
            </a:r>
            <a:r>
              <a:rPr lang="en-US" sz="900" dirty="0">
                <a:latin typeface="Gulim"/>
                <a:ea typeface="Gulim"/>
                <a:cs typeface="Gulim"/>
                <a:sym typeface="Gulim"/>
              </a:rPr>
              <a:t>. </a:t>
            </a:r>
            <a:r>
              <a:rPr lang="en-US" sz="900" dirty="0" err="1">
                <a:latin typeface="Gulim"/>
                <a:ea typeface="Gulim"/>
                <a:cs typeface="Gulim"/>
                <a:sym typeface="Gulim"/>
              </a:rPr>
              <a:t>MAAL은</a:t>
            </a:r>
            <a:r>
              <a:rPr lang="en-US" sz="900" dirty="0">
                <a:latin typeface="Gulim"/>
                <a:ea typeface="Gulim"/>
                <a:cs typeface="Gulim"/>
                <a:sym typeface="Gulim"/>
              </a:rPr>
              <a:t> </a:t>
            </a:r>
            <a:r>
              <a:rPr lang="en-US" sz="900" dirty="0" err="1">
                <a:latin typeface="Gulim"/>
                <a:ea typeface="Gulim"/>
                <a:cs typeface="Gulim"/>
                <a:sym typeface="Gulim"/>
              </a:rPr>
              <a:t>지정된</a:t>
            </a:r>
            <a:r>
              <a:rPr lang="en-US" sz="900" dirty="0">
                <a:latin typeface="Gulim"/>
                <a:ea typeface="Gulim"/>
                <a:cs typeface="Gulim"/>
                <a:sym typeface="Gulim"/>
              </a:rPr>
              <a:t> </a:t>
            </a:r>
            <a:r>
              <a:rPr lang="en-US" sz="900" dirty="0" err="1">
                <a:latin typeface="Gulim"/>
                <a:ea typeface="Gulim"/>
                <a:cs typeface="Gulim"/>
                <a:sym typeface="Gulim"/>
              </a:rPr>
              <a:t>기간</a:t>
            </a:r>
            <a:r>
              <a:rPr lang="en-US" sz="900" dirty="0">
                <a:latin typeface="Gulim"/>
                <a:ea typeface="Gulim"/>
                <a:cs typeface="Gulim"/>
                <a:sym typeface="Gulim"/>
              </a:rPr>
              <a:t> </a:t>
            </a:r>
            <a:r>
              <a:rPr lang="en-US" sz="900" dirty="0" err="1">
                <a:latin typeface="Gulim"/>
                <a:ea typeface="Gulim"/>
                <a:cs typeface="Gulim"/>
                <a:sym typeface="Gulim"/>
              </a:rPr>
              <a:t>동안</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예상되는</a:t>
            </a:r>
            <a:r>
              <a:rPr lang="en-US" sz="900" dirty="0">
                <a:latin typeface="Gulim"/>
                <a:ea typeface="Gulim"/>
                <a:cs typeface="Gulim"/>
                <a:sym typeface="Gulim"/>
              </a:rPr>
              <a:t> </a:t>
            </a:r>
            <a:r>
              <a:rPr lang="en-US" sz="900" dirty="0" err="1">
                <a:latin typeface="Gulim"/>
                <a:ea typeface="Gulim"/>
                <a:cs typeface="Gulim"/>
                <a:sym typeface="Gulim"/>
              </a:rPr>
              <a:t>운영비용</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자본지출</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수익</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손실을</a:t>
            </a:r>
            <a:r>
              <a:rPr lang="en-US" sz="900" dirty="0">
                <a:latin typeface="Gulim"/>
                <a:ea typeface="Gulim"/>
                <a:cs typeface="Gulim"/>
                <a:sym typeface="Gulim"/>
              </a:rPr>
              <a:t> </a:t>
            </a:r>
            <a:r>
              <a:rPr lang="en-US" sz="900" dirty="0" err="1">
                <a:latin typeface="Gulim"/>
                <a:ea typeface="Gulim"/>
                <a:cs typeface="Gulim"/>
                <a:sym typeface="Gulim"/>
              </a:rPr>
              <a:t>포괄하는</a:t>
            </a:r>
            <a:r>
              <a:rPr lang="en-US" sz="900" dirty="0">
                <a:latin typeface="Gulim"/>
                <a:ea typeface="Gulim"/>
                <a:cs typeface="Gulim"/>
                <a:sym typeface="Gulim"/>
              </a:rPr>
              <a:t> </a:t>
            </a:r>
            <a:r>
              <a:rPr lang="en-US" sz="900" dirty="0" err="1">
                <a:latin typeface="Gulim"/>
                <a:ea typeface="Gulim"/>
                <a:cs typeface="Gulim"/>
                <a:sym typeface="Gulim"/>
              </a:rPr>
              <a:t>지표입니다</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대상이</a:t>
            </a:r>
            <a:r>
              <a:rPr lang="en-US" sz="900" dirty="0">
                <a:latin typeface="Gulim"/>
                <a:ea typeface="Gulim"/>
                <a:cs typeface="Gulim"/>
                <a:sym typeface="Gulim"/>
              </a:rPr>
              <a:t> </a:t>
            </a:r>
            <a:r>
              <a:rPr lang="en-US" sz="900" dirty="0" err="1">
                <a:latin typeface="Gulim"/>
                <a:ea typeface="Gulim"/>
                <a:cs typeface="Gulim"/>
                <a:sym typeface="Gulim"/>
              </a:rPr>
              <a:t>된</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리스크는</a:t>
            </a:r>
            <a:r>
              <a:rPr lang="en-US" sz="900" dirty="0">
                <a:latin typeface="Gulim"/>
                <a:ea typeface="Gulim"/>
                <a:cs typeface="Gulim"/>
                <a:sym typeface="Gulim"/>
              </a:rPr>
              <a:t> </a:t>
            </a:r>
            <a:r>
              <a:rPr lang="en-US" sz="900" dirty="0" err="1">
                <a:latin typeface="Gulim"/>
                <a:ea typeface="Gulim"/>
                <a:cs typeface="Gulim"/>
                <a:sym typeface="Gulim"/>
              </a:rPr>
              <a:t>태풍</a:t>
            </a:r>
            <a:r>
              <a:rPr lang="en-US" sz="900" dirty="0">
                <a:latin typeface="Gulim"/>
                <a:ea typeface="Gulim"/>
                <a:cs typeface="Gulim"/>
                <a:sym typeface="Gulim"/>
              </a:rPr>
              <a:t>, </a:t>
            </a:r>
            <a:r>
              <a:rPr lang="en-US" sz="900" dirty="0" err="1">
                <a:latin typeface="Gulim"/>
                <a:ea typeface="Gulim"/>
                <a:cs typeface="Gulim"/>
                <a:sym typeface="Gulim"/>
              </a:rPr>
              <a:t>홍수</a:t>
            </a:r>
            <a:r>
              <a:rPr lang="en-US" sz="900" dirty="0">
                <a:latin typeface="Gulim"/>
                <a:ea typeface="Gulim"/>
                <a:cs typeface="Gulim"/>
                <a:sym typeface="Gulim"/>
              </a:rPr>
              <a:t>, </a:t>
            </a:r>
            <a:r>
              <a:rPr lang="en-US" sz="900" dirty="0" err="1">
                <a:latin typeface="Gulim"/>
                <a:ea typeface="Gulim"/>
                <a:cs typeface="Gulim"/>
                <a:sym typeface="Gulim"/>
              </a:rPr>
              <a:t>온도</a:t>
            </a:r>
            <a:r>
              <a:rPr lang="en-US" sz="900" dirty="0">
                <a:latin typeface="Gulim"/>
                <a:ea typeface="Gulim"/>
                <a:cs typeface="Gulim"/>
                <a:sym typeface="Gulim"/>
              </a:rPr>
              <a:t> </a:t>
            </a:r>
            <a:r>
              <a:rPr lang="en-US" sz="900" dirty="0" err="1">
                <a:latin typeface="Gulim"/>
                <a:ea typeface="Gulim"/>
                <a:cs typeface="Gulim"/>
                <a:sym typeface="Gulim"/>
              </a:rPr>
              <a:t>변화</a:t>
            </a:r>
            <a:r>
              <a:rPr lang="en-US" sz="900" dirty="0">
                <a:latin typeface="Gulim"/>
                <a:ea typeface="Gulim"/>
                <a:cs typeface="Gulim"/>
                <a:sym typeface="Gulim"/>
              </a:rPr>
              <a:t>, </a:t>
            </a:r>
            <a:r>
              <a:rPr lang="en-US" sz="900" dirty="0" err="1">
                <a:latin typeface="Gulim"/>
                <a:ea typeface="Gulim"/>
                <a:cs typeface="Gulim"/>
                <a:sym typeface="Gulim"/>
              </a:rPr>
              <a:t>산불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8가지 </a:t>
            </a:r>
            <a:r>
              <a:rPr lang="en-US" sz="900" dirty="0" err="1">
                <a:latin typeface="Gulim"/>
                <a:ea typeface="Gulim"/>
                <a:cs typeface="Gulim"/>
                <a:sym typeface="Gulim"/>
              </a:rPr>
              <a:t>항목으로</a:t>
            </a:r>
            <a:r>
              <a:rPr lang="en-US" sz="900" dirty="0">
                <a:latin typeface="Gulim"/>
                <a:ea typeface="Gulim"/>
                <a:cs typeface="Gulim"/>
                <a:sym typeface="Gulim"/>
              </a:rPr>
              <a:t> </a:t>
            </a:r>
            <a:r>
              <a:rPr lang="en-US" sz="900" dirty="0" err="1">
                <a:latin typeface="Gulim"/>
                <a:ea typeface="Gulim"/>
                <a:cs typeface="Gulim"/>
                <a:sym typeface="Gulim"/>
              </a:rPr>
              <a:t>구성되었습니다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241" name="Google Shape;1241;p11"/>
          <p:cNvSpPr txBox="1"/>
          <p:nvPr/>
        </p:nvSpPr>
        <p:spPr>
          <a:xfrm>
            <a:off x="899999" y="6340594"/>
            <a:ext cx="10629133" cy="737235"/>
          </a:xfrm>
          <a:prstGeom prst="rect">
            <a:avLst/>
          </a:prstGeom>
          <a:noFill/>
          <a:ln>
            <a:noFill/>
          </a:ln>
        </p:spPr>
        <p:txBody>
          <a:bodyPr spcFirstLastPara="1" wrap="square" lIns="0" tIns="12700" rIns="0" bIns="0" anchor="t" anchorCtr="0">
            <a:spAutoFit/>
          </a:bodyPr>
          <a:lstStyle/>
          <a:p>
            <a:pPr marL="12700" marR="5080" lvl="0" indent="0" algn="just" rtl="0">
              <a:lnSpc>
                <a:spcPct val="1297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2020년대부터 2040년대(2020~2049년) </a:t>
            </a:r>
            <a:r>
              <a:rPr lang="en-US" sz="900" dirty="0" err="1">
                <a:latin typeface="Gulim"/>
                <a:ea typeface="Gulim"/>
                <a:cs typeface="Gulim"/>
                <a:sym typeface="Gulim"/>
              </a:rPr>
              <a:t>기간</a:t>
            </a:r>
            <a:r>
              <a:rPr lang="en-US" sz="900" dirty="0">
                <a:latin typeface="Gulim"/>
                <a:ea typeface="Gulim"/>
                <a:cs typeface="Gulim"/>
                <a:sym typeface="Gulim"/>
              </a:rPr>
              <a:t> </a:t>
            </a:r>
            <a:r>
              <a:rPr lang="en-US" sz="900" dirty="0" err="1">
                <a:latin typeface="Gulim"/>
                <a:ea typeface="Gulim"/>
                <a:cs typeface="Gulim"/>
                <a:sym typeface="Gulim"/>
              </a:rPr>
              <a:t>동안</a:t>
            </a:r>
            <a:r>
              <a:rPr lang="en-US" sz="900" dirty="0">
                <a:latin typeface="Gulim"/>
                <a:ea typeface="Gulim"/>
                <a:cs typeface="Gulim"/>
                <a:sym typeface="Gulim"/>
              </a:rPr>
              <a:t> </a:t>
            </a:r>
            <a:r>
              <a:rPr lang="en-US" sz="900" dirty="0" err="1">
                <a:latin typeface="Gulim"/>
                <a:ea typeface="Gulim"/>
                <a:cs typeface="Gulim"/>
                <a:sym typeface="Gulim"/>
              </a:rPr>
              <a:t>세</a:t>
            </a:r>
            <a:r>
              <a:rPr lang="en-US" sz="900" dirty="0">
                <a:latin typeface="Gulim"/>
                <a:ea typeface="Gulim"/>
                <a:cs typeface="Gulim"/>
                <a:sym typeface="Gulim"/>
              </a:rPr>
              <a:t> </a:t>
            </a:r>
            <a:r>
              <a:rPr lang="en-US" sz="900" dirty="0" err="1">
                <a:latin typeface="Gulim"/>
                <a:ea typeface="Gulim"/>
                <a:cs typeface="Gulim"/>
                <a:sym typeface="Gulim"/>
              </a:rPr>
              <a:t>가지</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(SSP1-2.6, SSP2-4.5, SSP5-8.5)</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분석하였습니다</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SSP1-2.6 </a:t>
            </a:r>
            <a:r>
              <a:rPr lang="en-US" sz="900" dirty="0" err="1">
                <a:latin typeface="Gulim"/>
                <a:ea typeface="Gulim"/>
                <a:cs typeface="Gulim"/>
                <a:sym typeface="Gulim"/>
              </a:rPr>
              <a:t>시나리오에서는</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자산</a:t>
            </a:r>
            <a:r>
              <a:rPr lang="en-US" sz="900" dirty="0">
                <a:latin typeface="Gulim"/>
                <a:ea typeface="Gulim"/>
                <a:cs typeface="Gulim"/>
                <a:sym typeface="Gulim"/>
              </a:rPr>
              <a:t> </a:t>
            </a:r>
            <a:r>
              <a:rPr lang="en-US" sz="900" dirty="0" err="1">
                <a:latin typeface="Gulim"/>
                <a:ea typeface="Gulim"/>
                <a:cs typeface="Gulim"/>
                <a:sym typeface="Gulim"/>
              </a:rPr>
              <a:t>가치</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연평균</a:t>
            </a:r>
            <a:r>
              <a:rPr lang="en-US" sz="900" dirty="0">
                <a:latin typeface="Gulim"/>
                <a:ea typeface="Gulim"/>
                <a:cs typeface="Gulim"/>
                <a:sym typeface="Gulim"/>
              </a:rPr>
              <a:t> </a:t>
            </a:r>
            <a:r>
              <a:rPr lang="en-US" sz="900" dirty="0" err="1">
                <a:latin typeface="Gulim"/>
                <a:ea typeface="Gulim"/>
                <a:cs typeface="Gulim"/>
                <a:sym typeface="Gulim"/>
              </a:rPr>
              <a:t>손실</a:t>
            </a:r>
            <a:r>
              <a:rPr lang="en-US" sz="900" dirty="0">
                <a:latin typeface="Gulim"/>
                <a:ea typeface="Gulim"/>
                <a:cs typeface="Gulim"/>
                <a:sym typeface="Gulim"/>
              </a:rPr>
              <a:t> </a:t>
            </a:r>
            <a:r>
              <a:rPr lang="en-US" sz="900" dirty="0" err="1">
                <a:latin typeface="Gulim"/>
                <a:ea typeface="Gulim"/>
                <a:cs typeface="Gulim"/>
                <a:sym typeface="Gulim"/>
              </a:rPr>
              <a:t>비율이</a:t>
            </a:r>
            <a:r>
              <a:rPr lang="en-US" sz="900" dirty="0">
                <a:latin typeface="Gulim"/>
                <a:ea typeface="Gulim"/>
                <a:cs typeface="Gulim"/>
                <a:sym typeface="Gulim"/>
              </a:rPr>
              <a:t> 2020년대 1.3%에서 2040년대 2.2%로 </a:t>
            </a:r>
            <a:r>
              <a:rPr lang="en-US" sz="900" dirty="0" err="1">
                <a:latin typeface="Gulim"/>
                <a:ea typeface="Gulim"/>
                <a:cs typeface="Gulim"/>
                <a:sym typeface="Gulim"/>
              </a:rPr>
              <a:t>증가할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추정되었습니다</a:t>
            </a:r>
            <a:r>
              <a:rPr lang="en-US" sz="900" dirty="0">
                <a:latin typeface="Gulim"/>
                <a:ea typeface="Gulim"/>
                <a:cs typeface="Gulim"/>
                <a:sym typeface="Gulim"/>
              </a:rPr>
              <a:t>. </a:t>
            </a:r>
            <a:r>
              <a:rPr lang="en-US" sz="900" dirty="0" err="1">
                <a:latin typeface="Gulim"/>
                <a:ea typeface="Gulim"/>
                <a:cs typeface="Gulim"/>
                <a:sym typeface="Gulim"/>
              </a:rPr>
              <a:t>반면</a:t>
            </a:r>
            <a:r>
              <a:rPr lang="en-US" sz="900" dirty="0">
                <a:latin typeface="Gulim"/>
                <a:ea typeface="Gulim"/>
                <a:cs typeface="Gulim"/>
                <a:sym typeface="Gulim"/>
              </a:rPr>
              <a:t>, </a:t>
            </a:r>
            <a:r>
              <a:rPr lang="en-US" sz="900" dirty="0" err="1">
                <a:latin typeface="Gulim"/>
                <a:ea typeface="Gulim"/>
                <a:cs typeface="Gulim"/>
                <a:sym typeface="Gulim"/>
              </a:rPr>
              <a:t>가장</a:t>
            </a:r>
            <a:r>
              <a:rPr lang="en-US" sz="900" dirty="0">
                <a:latin typeface="Gulim"/>
                <a:ea typeface="Gulim"/>
                <a:cs typeface="Gulim"/>
                <a:sym typeface="Gulim"/>
              </a:rPr>
              <a:t> </a:t>
            </a:r>
            <a:r>
              <a:rPr lang="en-US" sz="900" dirty="0" err="1">
                <a:latin typeface="Gulim"/>
                <a:ea typeface="Gulim"/>
                <a:cs typeface="Gulim"/>
                <a:sym typeface="Gulim"/>
              </a:rPr>
              <a:t>부정적인</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시나리오인</a:t>
            </a:r>
            <a:r>
              <a:rPr lang="en-US" sz="900" dirty="0">
                <a:latin typeface="Gulim"/>
                <a:ea typeface="Gulim"/>
                <a:cs typeface="Gulim"/>
                <a:sym typeface="Gulim"/>
              </a:rPr>
              <a:t> SSP5-8.5에서는 </a:t>
            </a:r>
            <a:r>
              <a:rPr lang="en-US" sz="900" dirty="0" err="1">
                <a:latin typeface="Gulim"/>
                <a:ea typeface="Gulim"/>
                <a:cs typeface="Gulim"/>
                <a:sym typeface="Gulim"/>
              </a:rPr>
              <a:t>손실</a:t>
            </a:r>
            <a:r>
              <a:rPr lang="en-US" sz="900" dirty="0">
                <a:latin typeface="Gulim"/>
                <a:ea typeface="Gulim"/>
                <a:cs typeface="Gulim"/>
                <a:sym typeface="Gulim"/>
              </a:rPr>
              <a:t> </a:t>
            </a:r>
            <a:r>
              <a:rPr lang="en-US" sz="900" dirty="0" err="1">
                <a:latin typeface="Gulim"/>
                <a:ea typeface="Gulim"/>
                <a:cs typeface="Gulim"/>
                <a:sym typeface="Gulim"/>
              </a:rPr>
              <a:t>비율이</a:t>
            </a:r>
            <a:r>
              <a:rPr lang="en-US" sz="900" dirty="0">
                <a:latin typeface="Gulim"/>
                <a:ea typeface="Gulim"/>
                <a:cs typeface="Gulim"/>
                <a:sym typeface="Gulim"/>
              </a:rPr>
              <a:t> 2020년대 1.3%에서 2040년대</a:t>
            </a:r>
            <a:endParaRPr sz="900" dirty="0">
              <a:latin typeface="Gulim"/>
              <a:ea typeface="Gulim"/>
              <a:cs typeface="Gulim"/>
              <a:sym typeface="Gulim"/>
            </a:endParaRPr>
          </a:p>
          <a:p>
            <a:pPr marL="12700" lvl="0" indent="0" algn="just" rtl="0">
              <a:lnSpc>
                <a:spcPct val="100000"/>
              </a:lnSpc>
              <a:spcBef>
                <a:spcPts val="320"/>
              </a:spcBef>
              <a:spcAft>
                <a:spcPts val="0"/>
              </a:spcAft>
              <a:buNone/>
            </a:pPr>
            <a:r>
              <a:rPr lang="en-US" sz="900" dirty="0">
                <a:latin typeface="Gulim"/>
                <a:ea typeface="Gulim"/>
                <a:cs typeface="Gulim"/>
                <a:sym typeface="Gulim"/>
              </a:rPr>
              <a:t>2.7%까지 </a:t>
            </a:r>
            <a:r>
              <a:rPr lang="en-US" sz="900" dirty="0" err="1">
                <a:latin typeface="Gulim"/>
                <a:ea typeface="Gulim"/>
                <a:cs typeface="Gulim"/>
                <a:sym typeface="Gulim"/>
              </a:rPr>
              <a:t>상승하는</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나타났습니다</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기후변화의</a:t>
            </a:r>
            <a:r>
              <a:rPr lang="en-US" sz="900" dirty="0">
                <a:latin typeface="Gulim"/>
                <a:ea typeface="Gulim"/>
                <a:cs typeface="Gulim"/>
                <a:sym typeface="Gulim"/>
              </a:rPr>
              <a:t> </a:t>
            </a:r>
            <a:r>
              <a:rPr lang="en-US" sz="900" dirty="0" err="1">
                <a:latin typeface="Gulim"/>
                <a:ea typeface="Gulim"/>
                <a:cs typeface="Gulim"/>
                <a:sym typeface="Gulim"/>
              </a:rPr>
              <a:t>심각성이</a:t>
            </a:r>
            <a:r>
              <a:rPr lang="en-US" sz="900" dirty="0">
                <a:latin typeface="Gulim"/>
                <a:ea typeface="Gulim"/>
                <a:cs typeface="Gulim"/>
                <a:sym typeface="Gulim"/>
              </a:rPr>
              <a:t> </a:t>
            </a:r>
            <a:r>
              <a:rPr lang="en-US" sz="900" dirty="0" err="1">
                <a:latin typeface="Gulim"/>
                <a:ea typeface="Gulim"/>
                <a:cs typeface="Gulim"/>
                <a:sym typeface="Gulim"/>
              </a:rPr>
              <a:t>커질수록</a:t>
            </a:r>
            <a:r>
              <a:rPr lang="en-US" sz="900" dirty="0">
                <a:latin typeface="Gulim"/>
                <a:ea typeface="Gulim"/>
                <a:cs typeface="Gulim"/>
                <a:sym typeface="Gulim"/>
              </a:rPr>
              <a:t>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직면하는</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수준도</a:t>
            </a:r>
            <a:r>
              <a:rPr lang="en-US" sz="900" dirty="0">
                <a:latin typeface="Gulim"/>
                <a:ea typeface="Gulim"/>
                <a:cs typeface="Gulim"/>
                <a:sym typeface="Gulim"/>
              </a:rPr>
              <a:t> </a:t>
            </a:r>
            <a:r>
              <a:rPr lang="en-US" sz="900" dirty="0" err="1">
                <a:latin typeface="Gulim"/>
                <a:ea typeface="Gulim"/>
                <a:cs typeface="Gulim"/>
                <a:sym typeface="Gulim"/>
              </a:rPr>
              <a:t>높아질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있음을</a:t>
            </a:r>
            <a:r>
              <a:rPr lang="en-US" sz="900" dirty="0">
                <a:latin typeface="Gulim"/>
                <a:ea typeface="Gulim"/>
                <a:cs typeface="Gulim"/>
                <a:sym typeface="Gulim"/>
              </a:rPr>
              <a:t> </a:t>
            </a:r>
            <a:r>
              <a:rPr lang="en-US" sz="900" dirty="0" err="1">
                <a:latin typeface="Gulim"/>
                <a:ea typeface="Gulim"/>
                <a:cs typeface="Gulim"/>
                <a:sym typeface="Gulim"/>
              </a:rPr>
              <a:t>시사합니다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242" name="Google Shape;1242;p11"/>
          <p:cNvSpPr txBox="1"/>
          <p:nvPr/>
        </p:nvSpPr>
        <p:spPr>
          <a:xfrm>
            <a:off x="873349" y="3121350"/>
            <a:ext cx="10623885" cy="734412"/>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008978"/>
                </a:solidFill>
                <a:latin typeface="Malgun Gothic"/>
                <a:ea typeface="Malgun Gothic"/>
                <a:cs typeface="Malgun Gothic"/>
                <a:sym typeface="Malgun Gothic"/>
              </a:rPr>
              <a:t>1) </a:t>
            </a:r>
            <a:r>
              <a:rPr lang="en-US" sz="900" b="1" dirty="0" err="1">
                <a:solidFill>
                  <a:srgbClr val="008978"/>
                </a:solidFill>
                <a:latin typeface="Malgun Gothic"/>
                <a:ea typeface="Malgun Gothic"/>
                <a:cs typeface="Malgun Gothic"/>
                <a:sym typeface="Malgun Gothic"/>
              </a:rPr>
              <a:t>탄소가격제에</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의한</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재무적</a:t>
            </a:r>
            <a:r>
              <a:rPr lang="en-US" sz="900" b="1" dirty="0">
                <a:solidFill>
                  <a:srgbClr val="008978"/>
                </a:solidFill>
                <a:latin typeface="Malgun Gothic"/>
                <a:ea typeface="Malgun Gothic"/>
                <a:cs typeface="Malgun Gothic"/>
                <a:sym typeface="Malgun Gothic"/>
              </a:rPr>
              <a:t> </a:t>
            </a:r>
            <a:r>
              <a:rPr lang="en-US" sz="900" b="1" dirty="0" err="1">
                <a:solidFill>
                  <a:srgbClr val="008978"/>
                </a:solidFill>
                <a:latin typeface="Malgun Gothic"/>
                <a:ea typeface="Malgun Gothic"/>
                <a:cs typeface="Malgun Gothic"/>
                <a:sym typeface="Malgun Gothic"/>
              </a:rPr>
              <a:t>영향</a:t>
            </a:r>
            <a:r>
              <a:rPr lang="en-US" sz="900" b="1" dirty="0">
                <a:solidFill>
                  <a:srgbClr val="008978"/>
                </a:solidFill>
                <a:latin typeface="Malgun Gothic"/>
                <a:ea typeface="Malgun Gothic"/>
                <a:cs typeface="Malgun Gothic"/>
                <a:sym typeface="Malgun Gothic"/>
              </a:rPr>
              <a:t>(</a:t>
            </a:r>
            <a:r>
              <a:rPr lang="en-US" sz="900" b="1" dirty="0" err="1">
                <a:solidFill>
                  <a:srgbClr val="008978"/>
                </a:solidFill>
                <a:latin typeface="Malgun Gothic"/>
                <a:ea typeface="Malgun Gothic"/>
                <a:cs typeface="Malgun Gothic"/>
                <a:sym typeface="Malgun Gothic"/>
              </a:rPr>
              <a:t>상세</a:t>
            </a:r>
            <a:r>
              <a:rPr lang="en-US" sz="900" b="1" dirty="0">
                <a:solidFill>
                  <a:srgbClr val="008978"/>
                </a:solidFill>
                <a:latin typeface="Malgun Gothic"/>
                <a:ea typeface="Malgun Gothic"/>
                <a:cs typeface="Malgun Gothic"/>
                <a:sym typeface="Malgun Gothic"/>
              </a:rPr>
              <a:t>)</a:t>
            </a:r>
            <a:endParaRPr sz="900" dirty="0">
              <a:latin typeface="Malgun Gothic"/>
              <a:ea typeface="Malgun Gothic"/>
              <a:cs typeface="Malgun Gothic"/>
              <a:sym typeface="Malgun Gothic"/>
            </a:endParaRPr>
          </a:p>
          <a:p>
            <a:pPr marL="12700" marR="5080" lvl="0" indent="0" algn="just" rtl="0">
              <a:lnSpc>
                <a:spcPct val="1297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기후변화로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영향의</a:t>
            </a:r>
            <a:r>
              <a:rPr lang="en-US" sz="900" dirty="0">
                <a:latin typeface="Gulim"/>
                <a:ea typeface="Gulim"/>
                <a:cs typeface="Gulim"/>
                <a:sym typeface="Gulim"/>
              </a:rPr>
              <a:t> </a:t>
            </a:r>
            <a:r>
              <a:rPr lang="en-US" sz="900" dirty="0" err="1">
                <a:latin typeface="Gulim"/>
                <a:ea typeface="Gulim"/>
                <a:cs typeface="Gulim"/>
                <a:sym typeface="Gulim"/>
              </a:rPr>
              <a:t>산출가능성과</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중대성을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a:t>
            </a:r>
            <a:r>
              <a:rPr lang="en-US" sz="900" dirty="0" err="1">
                <a:latin typeface="Gulim"/>
                <a:ea typeface="Gulim"/>
                <a:cs typeface="Gulim"/>
                <a:sym typeface="Gulim"/>
              </a:rPr>
              <a:t>탄소가격제로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선정하고</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추정하였습니다</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탄소가격제에</a:t>
            </a:r>
            <a:r>
              <a:rPr lang="en-US" sz="900" dirty="0">
                <a:latin typeface="Gulim"/>
                <a:ea typeface="Gulim"/>
                <a:cs typeface="Gulim"/>
                <a:sym typeface="Gulim"/>
              </a:rPr>
              <a:t> </a:t>
            </a:r>
            <a:r>
              <a:rPr lang="en-US" sz="900" dirty="0" err="1">
                <a:latin typeface="Gulim"/>
                <a:ea typeface="Gulim"/>
                <a:cs typeface="Gulim"/>
                <a:sym typeface="Gulim"/>
              </a:rPr>
              <a:t>의한</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수준은</a:t>
            </a:r>
            <a:r>
              <a:rPr lang="en-US" sz="900" dirty="0">
                <a:latin typeface="Gulim"/>
                <a:ea typeface="Gulim"/>
                <a:cs typeface="Gulim"/>
                <a:sym typeface="Gulim"/>
              </a:rPr>
              <a:t> 1.5℃ </a:t>
            </a:r>
            <a:r>
              <a:rPr lang="en-US" sz="900" dirty="0" err="1">
                <a:latin typeface="Gulim"/>
                <a:ea typeface="Gulim"/>
                <a:cs typeface="Gulim"/>
                <a:sym typeface="Gulim"/>
              </a:rPr>
              <a:t>시나리오</a:t>
            </a:r>
            <a:r>
              <a:rPr lang="en-US" sz="900" dirty="0">
                <a:latin typeface="Gulim"/>
                <a:ea typeface="Gulim"/>
                <a:cs typeface="Gulim"/>
                <a:sym typeface="Gulim"/>
              </a:rPr>
              <a:t>(IEA NZE 2050) </a:t>
            </a:r>
            <a:r>
              <a:rPr lang="en-US" sz="900" dirty="0" err="1">
                <a:latin typeface="Gulim"/>
                <a:ea typeface="Gulim"/>
                <a:cs typeface="Gulim"/>
                <a:sym typeface="Gulim"/>
              </a:rPr>
              <a:t>상황에서</a:t>
            </a:r>
            <a:r>
              <a:rPr lang="en-US" sz="900" dirty="0">
                <a:latin typeface="Gulim"/>
                <a:ea typeface="Gulim"/>
                <a:cs typeface="Gulim"/>
                <a:sym typeface="Gulim"/>
              </a:rPr>
              <a:t> 2030년에 </a:t>
            </a:r>
            <a:r>
              <a:rPr lang="en-US" sz="900" dirty="0" err="1">
                <a:latin typeface="Gulim"/>
                <a:ea typeface="Gulim"/>
                <a:cs typeface="Gulim"/>
                <a:sym typeface="Gulim"/>
              </a:rPr>
              <a:t>가장</a:t>
            </a:r>
            <a:r>
              <a:rPr lang="en-US" sz="900" dirty="0">
                <a:latin typeface="Gulim"/>
                <a:ea typeface="Gulim"/>
                <a:cs typeface="Gulim"/>
                <a:sym typeface="Gulim"/>
              </a:rPr>
              <a:t> </a:t>
            </a:r>
            <a:r>
              <a:rPr lang="en-US" sz="900" dirty="0" err="1">
                <a:latin typeface="Gulim"/>
                <a:ea typeface="Gulim"/>
                <a:cs typeface="Gulim"/>
                <a:sym typeface="Gulim"/>
              </a:rPr>
              <a:t>높게</a:t>
            </a:r>
            <a:r>
              <a:rPr lang="en-US" sz="900" dirty="0">
                <a:latin typeface="Gulim"/>
                <a:ea typeface="Gulim"/>
                <a:cs typeface="Gulim"/>
                <a:sym typeface="Gulim"/>
              </a:rPr>
              <a:t> </a:t>
            </a:r>
            <a:r>
              <a:rPr lang="en-US" sz="900" dirty="0" err="1">
                <a:latin typeface="Gulim"/>
                <a:ea typeface="Gulim"/>
                <a:cs typeface="Gulim"/>
                <a:sym typeface="Gulim"/>
              </a:rPr>
              <a:t>나타났으며</a:t>
            </a:r>
            <a:r>
              <a:rPr lang="en-US" sz="900" dirty="0">
                <a:latin typeface="Gulim"/>
                <a:ea typeface="Gulim"/>
                <a:cs typeface="Gulim"/>
                <a:sym typeface="Gulim"/>
              </a:rPr>
              <a:t>, 2050년 </a:t>
            </a:r>
            <a:r>
              <a:rPr lang="en-US" sz="900" dirty="0" err="1">
                <a:latin typeface="Gulim"/>
                <a:ea typeface="Gulim"/>
                <a:cs typeface="Gulim"/>
                <a:sym typeface="Gulim"/>
              </a:rPr>
              <a:t>장기적</a:t>
            </a:r>
            <a:r>
              <a:rPr lang="en-US" sz="900" dirty="0">
                <a:latin typeface="Gulim"/>
                <a:ea typeface="Gulim"/>
                <a:cs typeface="Gulim"/>
                <a:sym typeface="Gulim"/>
              </a:rPr>
              <a:t> </a:t>
            </a:r>
            <a:r>
              <a:rPr lang="en-US" sz="900" dirty="0" err="1">
                <a:latin typeface="Gulim"/>
                <a:ea typeface="Gulim"/>
                <a:cs typeface="Gulim"/>
                <a:sym typeface="Gulim"/>
              </a:rPr>
              <a:t>관점에서는</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감소에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일정</a:t>
            </a:r>
            <a:r>
              <a:rPr lang="en-US" sz="900" dirty="0">
                <a:latin typeface="Gulim"/>
                <a:ea typeface="Gulim"/>
                <a:cs typeface="Gulim"/>
                <a:sym typeface="Gulim"/>
              </a:rPr>
              <a:t> </a:t>
            </a:r>
            <a:r>
              <a:rPr lang="en-US" sz="900" dirty="0" err="1">
                <a:latin typeface="Gulim"/>
                <a:ea typeface="Gulim"/>
                <a:cs typeface="Gulim"/>
                <a:sym typeface="Gulim"/>
              </a:rPr>
              <a:t>수준</a:t>
            </a:r>
            <a:r>
              <a:rPr lang="en-US" sz="900" dirty="0">
                <a:latin typeface="Gulim"/>
                <a:ea typeface="Gulim"/>
                <a:cs typeface="Gulim"/>
                <a:sym typeface="Gulim"/>
              </a:rPr>
              <a:t> </a:t>
            </a:r>
            <a:r>
              <a:rPr lang="en-US" sz="900" dirty="0" err="1">
                <a:latin typeface="Gulim"/>
                <a:ea typeface="Gulim"/>
                <a:cs typeface="Gulim"/>
                <a:sym typeface="Gulim"/>
              </a:rPr>
              <a:t>완화되는</a:t>
            </a:r>
            <a:r>
              <a:rPr lang="en-US" sz="900" dirty="0">
                <a:latin typeface="Gulim"/>
                <a:ea typeface="Gulim"/>
                <a:cs typeface="Gulim"/>
                <a:sym typeface="Gulim"/>
              </a:rPr>
              <a:t> </a:t>
            </a:r>
            <a:r>
              <a:rPr lang="en-US" sz="900" dirty="0" err="1">
                <a:latin typeface="Gulim"/>
                <a:ea typeface="Gulim"/>
                <a:cs typeface="Gulim"/>
                <a:sym typeface="Gulim"/>
              </a:rPr>
              <a:t>양상을</a:t>
            </a:r>
            <a:r>
              <a:rPr lang="en-US" sz="900" dirty="0">
                <a:latin typeface="Gulim"/>
                <a:ea typeface="Gulim"/>
                <a:cs typeface="Gulim"/>
                <a:sym typeface="Gulim"/>
              </a:rPr>
              <a:t> </a:t>
            </a:r>
            <a:r>
              <a:rPr lang="en-US" sz="900" dirty="0" err="1">
                <a:latin typeface="Gulim"/>
                <a:ea typeface="Gulim"/>
                <a:cs typeface="Gulim"/>
                <a:sym typeface="Gulim"/>
              </a:rPr>
              <a:t>확인할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있었습니다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탄소가격제에</a:t>
            </a:r>
            <a:r>
              <a:rPr lang="en-US" sz="900" dirty="0">
                <a:latin typeface="Gulim"/>
                <a:ea typeface="Gulim"/>
                <a:cs typeface="Gulim"/>
                <a:sym typeface="Gulim"/>
              </a:rPr>
              <a:t> </a:t>
            </a:r>
            <a:r>
              <a:rPr lang="en-US" sz="900" dirty="0" err="1">
                <a:latin typeface="Gulim"/>
                <a:ea typeface="Gulim"/>
                <a:cs typeface="Gulim"/>
                <a:sym typeface="Gulim"/>
              </a:rPr>
              <a:t>의한</a:t>
            </a:r>
            <a:r>
              <a:rPr lang="en-US" sz="900" dirty="0">
                <a:latin typeface="Gulim"/>
                <a:ea typeface="Gulim"/>
                <a:cs typeface="Gulim"/>
                <a:sym typeface="Gulim"/>
              </a:rPr>
              <a:t> </a:t>
            </a:r>
            <a:r>
              <a:rPr lang="en-US" sz="900" dirty="0" err="1">
                <a:latin typeface="Gulim"/>
                <a:ea typeface="Gulim"/>
                <a:cs typeface="Gulim"/>
                <a:sym typeface="Gulim"/>
              </a:rPr>
              <a:t>리스크는</a:t>
            </a:r>
            <a:r>
              <a:rPr lang="en-US" sz="900" dirty="0">
                <a:latin typeface="Gulim"/>
                <a:ea typeface="Gulim"/>
                <a:cs typeface="Gulim"/>
                <a:sym typeface="Gulim"/>
              </a:rPr>
              <a:t> </a:t>
            </a:r>
            <a:r>
              <a:rPr lang="en-US" sz="900" dirty="0" err="1">
                <a:latin typeface="Gulim"/>
                <a:ea typeface="Gulim"/>
                <a:cs typeface="Gulim"/>
                <a:sym typeface="Gulim"/>
              </a:rPr>
              <a:t>선정된</a:t>
            </a:r>
            <a:r>
              <a:rPr lang="en-US" sz="900" dirty="0">
                <a:latin typeface="Gulim"/>
                <a:ea typeface="Gulim"/>
                <a:cs typeface="Gulim"/>
                <a:sym typeface="Gulim"/>
              </a:rPr>
              <a:t> 13가지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가장</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수준이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도출되었습니다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243" name="Google Shape;1243;p11"/>
          <p:cNvSpPr txBox="1"/>
          <p:nvPr/>
        </p:nvSpPr>
        <p:spPr>
          <a:xfrm>
            <a:off x="862853" y="3874806"/>
            <a:ext cx="10634381" cy="552972"/>
          </a:xfrm>
          <a:prstGeom prst="rect">
            <a:avLst/>
          </a:prstGeom>
          <a:noFill/>
          <a:ln>
            <a:noFill/>
          </a:ln>
        </p:spPr>
        <p:txBody>
          <a:bodyPr spcFirstLastPara="1" wrap="square" lIns="0" tIns="12700" rIns="0" bIns="0" anchor="t" anchorCtr="0">
            <a:spAutoFit/>
          </a:bodyPr>
          <a:lstStyle/>
          <a:p>
            <a:pPr marL="12700" marR="5080" lvl="0" indent="-635" algn="just" rtl="0">
              <a:lnSpc>
                <a:spcPct val="129700"/>
              </a:lnSpc>
              <a:spcBef>
                <a:spcPts val="0"/>
              </a:spcBef>
              <a:spcAft>
                <a:spcPts val="0"/>
              </a:spcAft>
              <a:buNone/>
            </a:pPr>
            <a:r>
              <a:rPr lang="en-US" sz="900" dirty="0" err="1">
                <a:latin typeface="Gulim"/>
                <a:ea typeface="Gulim"/>
                <a:cs typeface="Gulim"/>
                <a:sym typeface="Gulim"/>
              </a:rPr>
              <a:t>대한민국</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거래</a:t>
            </a:r>
            <a:r>
              <a:rPr lang="en-US" sz="900" dirty="0">
                <a:latin typeface="Gulim"/>
                <a:ea typeface="Gulim"/>
                <a:cs typeface="Gulim"/>
                <a:sym typeface="Gulim"/>
              </a:rPr>
              <a:t> </a:t>
            </a:r>
            <a:r>
              <a:rPr lang="en-US" sz="900" dirty="0" err="1">
                <a:latin typeface="Gulim"/>
                <a:ea typeface="Gulim"/>
                <a:cs typeface="Gulim"/>
                <a:sym typeface="Gulim"/>
              </a:rPr>
              <a:t>가격은</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변동폭을</a:t>
            </a:r>
            <a:r>
              <a:rPr lang="en-US" sz="900" dirty="0">
                <a:latin typeface="Gulim"/>
                <a:ea typeface="Gulim"/>
                <a:cs typeface="Gulim"/>
                <a:sym typeface="Gulim"/>
              </a:rPr>
              <a:t> </a:t>
            </a:r>
            <a:r>
              <a:rPr lang="en-US" sz="900" dirty="0" err="1">
                <a:latin typeface="Gulim"/>
                <a:ea typeface="Gulim"/>
                <a:cs typeface="Gulim"/>
                <a:sym typeface="Gulim"/>
              </a:rPr>
              <a:t>보이고</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가격의</a:t>
            </a:r>
            <a:r>
              <a:rPr lang="en-US" sz="900" dirty="0">
                <a:latin typeface="Gulim"/>
                <a:ea typeface="Gulim"/>
                <a:cs typeface="Gulim"/>
                <a:sym typeface="Gulim"/>
              </a:rPr>
              <a:t> </a:t>
            </a:r>
            <a:r>
              <a:rPr lang="en-US" sz="900" dirty="0" err="1">
                <a:latin typeface="Gulim"/>
                <a:ea typeface="Gulim"/>
                <a:cs typeface="Gulim"/>
                <a:sym typeface="Gulim"/>
              </a:rPr>
              <a:t>불확실성이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상황이며</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국가</a:t>
            </a:r>
            <a:r>
              <a:rPr lang="en-US" sz="900" dirty="0">
                <a:latin typeface="Gulim"/>
                <a:ea typeface="Gulim"/>
                <a:cs typeface="Gulim"/>
                <a:sym typeface="Gulim"/>
              </a:rPr>
              <a:t> </a:t>
            </a:r>
            <a:r>
              <a:rPr lang="en-US" sz="900" dirty="0" err="1">
                <a:latin typeface="Gulim"/>
                <a:ea typeface="Gulim"/>
                <a:cs typeface="Gulim"/>
                <a:sym typeface="Gulim"/>
              </a:rPr>
              <a:t>탄소중립</a:t>
            </a:r>
            <a:r>
              <a:rPr lang="en-US" sz="900" dirty="0">
                <a:latin typeface="Gulim"/>
                <a:ea typeface="Gulim"/>
                <a:cs typeface="Gulim"/>
                <a:sym typeface="Gulim"/>
              </a:rPr>
              <a:t> </a:t>
            </a:r>
            <a:r>
              <a:rPr lang="en-US" sz="900" dirty="0" err="1">
                <a:latin typeface="Gulim"/>
                <a:ea typeface="Gulim"/>
                <a:cs typeface="Gulim"/>
                <a:sym typeface="Gulim"/>
              </a:rPr>
              <a:t>로드맵과</a:t>
            </a:r>
            <a:r>
              <a:rPr lang="en-US" sz="900" dirty="0">
                <a:latin typeface="Gulim"/>
                <a:ea typeface="Gulim"/>
                <a:cs typeface="Gulim"/>
                <a:sym typeface="Gulim"/>
              </a:rPr>
              <a:t> </a:t>
            </a:r>
            <a:r>
              <a:rPr lang="en-US" sz="900" dirty="0" err="1">
                <a:latin typeface="Gulim"/>
                <a:ea typeface="Gulim"/>
                <a:cs typeface="Gulim"/>
                <a:sym typeface="Gulim"/>
              </a:rPr>
              <a:t>탄소중립</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기조에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배출</a:t>
            </a:r>
            <a:r>
              <a:rPr lang="en-US" sz="900" dirty="0">
                <a:latin typeface="Gulim"/>
                <a:ea typeface="Gulim"/>
                <a:cs typeface="Gulim"/>
                <a:sym typeface="Gulim"/>
              </a:rPr>
              <a:t> </a:t>
            </a:r>
            <a:r>
              <a:rPr lang="en-US" sz="900" dirty="0" err="1">
                <a:latin typeface="Gulim"/>
                <a:ea typeface="Gulim"/>
                <a:cs typeface="Gulim"/>
                <a:sym typeface="Gulim"/>
              </a:rPr>
              <a:t>허용</a:t>
            </a:r>
            <a:r>
              <a:rPr lang="en-US" sz="900" dirty="0">
                <a:latin typeface="Gulim"/>
                <a:ea typeface="Gulim"/>
                <a:cs typeface="Gulim"/>
                <a:sym typeface="Gulim"/>
              </a:rPr>
              <a:t> </a:t>
            </a:r>
            <a:r>
              <a:rPr lang="en-US" sz="900" dirty="0" err="1">
                <a:latin typeface="Gulim"/>
                <a:ea typeface="Gulim"/>
                <a:cs typeface="Gulim"/>
                <a:sym typeface="Gulim"/>
              </a:rPr>
              <a:t>총량이</a:t>
            </a:r>
            <a:r>
              <a:rPr lang="en-US" sz="900" dirty="0">
                <a:latin typeface="Gulim"/>
                <a:ea typeface="Gulim"/>
                <a:cs typeface="Gulim"/>
                <a:sym typeface="Gulim"/>
              </a:rPr>
              <a:t> </a:t>
            </a:r>
            <a:r>
              <a:rPr lang="en-US" sz="900" dirty="0" err="1">
                <a:latin typeface="Gulim"/>
                <a:ea typeface="Gulim"/>
                <a:cs typeface="Gulim"/>
                <a:sym typeface="Gulim"/>
              </a:rPr>
              <a:t>축소되어</a:t>
            </a:r>
            <a:r>
              <a:rPr lang="en-US" sz="900" dirty="0">
                <a:latin typeface="Gulim"/>
                <a:ea typeface="Gulim"/>
                <a:cs typeface="Gulim"/>
                <a:sym typeface="Gulim"/>
              </a:rPr>
              <a:t> </a:t>
            </a:r>
            <a:r>
              <a:rPr lang="en-US" sz="900" dirty="0" err="1">
                <a:latin typeface="Gulim"/>
                <a:ea typeface="Gulim"/>
                <a:cs typeface="Gulim"/>
                <a:sym typeface="Gulim"/>
              </a:rPr>
              <a:t>장래</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가격</a:t>
            </a:r>
            <a:r>
              <a:rPr lang="en-US" sz="900" dirty="0">
                <a:latin typeface="Gulim"/>
                <a:ea typeface="Gulim"/>
                <a:cs typeface="Gulim"/>
                <a:sym typeface="Gulim"/>
              </a:rPr>
              <a:t> </a:t>
            </a:r>
            <a:r>
              <a:rPr lang="en-US" sz="900" dirty="0" err="1">
                <a:latin typeface="Gulim"/>
                <a:ea typeface="Gulim"/>
                <a:cs typeface="Gulim"/>
                <a:sym typeface="Gulim"/>
              </a:rPr>
              <a:t>상승</a:t>
            </a:r>
            <a:r>
              <a:rPr lang="en-US" sz="900" dirty="0">
                <a:latin typeface="Gulim"/>
                <a:ea typeface="Gulim"/>
                <a:cs typeface="Gulim"/>
                <a:sym typeface="Gulim"/>
              </a:rPr>
              <a:t> </a:t>
            </a:r>
            <a:r>
              <a:rPr lang="en-US" sz="900" dirty="0" err="1">
                <a:latin typeface="Gulim"/>
                <a:ea typeface="Gulim"/>
                <a:cs typeface="Gulim"/>
                <a:sym typeface="Gulim"/>
              </a:rPr>
              <a:t>요인이</a:t>
            </a:r>
            <a:r>
              <a:rPr lang="en-US" sz="900" dirty="0">
                <a:latin typeface="Gulim"/>
                <a:ea typeface="Gulim"/>
                <a:cs typeface="Gulim"/>
                <a:sym typeface="Gulim"/>
              </a:rPr>
              <a:t> </a:t>
            </a:r>
            <a:r>
              <a:rPr lang="en-US" sz="900" dirty="0" err="1">
                <a:latin typeface="Gulim"/>
                <a:ea typeface="Gulim"/>
                <a:cs typeface="Gulim"/>
                <a:sym typeface="Gulim"/>
              </a:rPr>
              <a:t>우세해</a:t>
            </a:r>
            <a:r>
              <a:rPr lang="en-US" sz="900" dirty="0">
                <a:latin typeface="Gulim"/>
                <a:ea typeface="Gulim"/>
                <a:cs typeface="Gulim"/>
                <a:sym typeface="Gulim"/>
              </a:rPr>
              <a:t> </a:t>
            </a:r>
            <a:r>
              <a:rPr lang="en-US" sz="900" dirty="0" err="1">
                <a:latin typeface="Gulim"/>
                <a:ea typeface="Gulim"/>
                <a:cs typeface="Gulim"/>
                <a:sym typeface="Gulim"/>
              </a:rPr>
              <a:t>잠재적인</a:t>
            </a:r>
            <a:r>
              <a:rPr lang="en-US" sz="900" dirty="0">
                <a:latin typeface="Gulim"/>
                <a:ea typeface="Gulim"/>
                <a:cs typeface="Gulim"/>
                <a:sym typeface="Gulim"/>
              </a:rPr>
              <a:t> </a:t>
            </a:r>
            <a:r>
              <a:rPr lang="en-US" sz="900" dirty="0" err="1">
                <a:latin typeface="Gulim"/>
                <a:ea typeface="Gulim"/>
                <a:cs typeface="Gulim"/>
                <a:sym typeface="Gulim"/>
              </a:rPr>
              <a:t>재정</a:t>
            </a:r>
            <a:r>
              <a:rPr lang="en-US" sz="900" dirty="0">
                <a:latin typeface="Gulim"/>
                <a:ea typeface="Gulim"/>
                <a:cs typeface="Gulim"/>
                <a:sym typeface="Gulim"/>
              </a:rPr>
              <a:t> </a:t>
            </a:r>
            <a:r>
              <a:rPr lang="en-US" sz="900" dirty="0" err="1">
                <a:latin typeface="Gulim"/>
                <a:ea typeface="Gulim"/>
                <a:cs typeface="Gulim"/>
                <a:sym typeface="Gulim"/>
              </a:rPr>
              <a:t>리스크가</a:t>
            </a:r>
            <a:r>
              <a:rPr lang="en-US" sz="900" dirty="0">
                <a:latin typeface="Gulim"/>
                <a:ea typeface="Gulim"/>
                <a:cs typeface="Gulim"/>
                <a:sym typeface="Gulim"/>
              </a:rPr>
              <a:t> </a:t>
            </a:r>
            <a:r>
              <a:rPr lang="en-US" sz="900" dirty="0" err="1">
                <a:latin typeface="Gulim"/>
                <a:ea typeface="Gulim"/>
                <a:cs typeface="Gulim"/>
                <a:sym typeface="Gulim"/>
              </a:rPr>
              <a:t>확대되고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리스크가</a:t>
            </a:r>
            <a:r>
              <a:rPr lang="en-US" sz="900" dirty="0">
                <a:latin typeface="Gulim"/>
                <a:ea typeface="Gulim"/>
                <a:cs typeface="Gulim"/>
                <a:sym typeface="Gulim"/>
              </a:rPr>
              <a:t> </a:t>
            </a:r>
            <a:r>
              <a:rPr lang="en-US" sz="900" dirty="0" err="1">
                <a:latin typeface="Gulim"/>
                <a:ea typeface="Gulim"/>
                <a:cs typeface="Gulim"/>
                <a:sym typeface="Gulim"/>
              </a:rPr>
              <a:t>큰</a:t>
            </a:r>
            <a:r>
              <a:rPr lang="en-US" sz="900" dirty="0">
                <a:latin typeface="Gulim"/>
                <a:ea typeface="Gulim"/>
                <a:cs typeface="Gulim"/>
                <a:sym typeface="Gulim"/>
              </a:rPr>
              <a:t> </a:t>
            </a:r>
            <a:r>
              <a:rPr lang="en-US" sz="900" dirty="0" err="1">
                <a:latin typeface="Gulim"/>
                <a:ea typeface="Gulim"/>
                <a:cs typeface="Gulim"/>
                <a:sym typeface="Gulim"/>
              </a:rPr>
              <a:t>상황을</a:t>
            </a:r>
            <a:r>
              <a:rPr lang="en-US" sz="900" dirty="0">
                <a:latin typeface="Gulim"/>
                <a:ea typeface="Gulim"/>
                <a:cs typeface="Gulim"/>
                <a:sym typeface="Gulim"/>
              </a:rPr>
              <a:t> </a:t>
            </a:r>
            <a:r>
              <a:rPr lang="en-US" sz="900" dirty="0" err="1">
                <a:latin typeface="Gulim"/>
                <a:ea typeface="Gulim"/>
                <a:cs typeface="Gulim"/>
                <a:sym typeface="Gulim"/>
              </a:rPr>
              <a:t>가정한</a:t>
            </a:r>
            <a:r>
              <a:rPr lang="en-US" sz="900" dirty="0">
                <a:latin typeface="Gulim"/>
                <a:ea typeface="Gulim"/>
                <a:cs typeface="Gulim"/>
                <a:sym typeface="Gulim"/>
              </a:rPr>
              <a:t> IEA NZE 2050 </a:t>
            </a:r>
            <a:r>
              <a:rPr lang="en-US" sz="900" dirty="0" err="1">
                <a:latin typeface="Gulim"/>
                <a:ea typeface="Gulim"/>
                <a:cs typeface="Gulim"/>
                <a:sym typeface="Gulim"/>
              </a:rPr>
              <a:t>시나리오에서는</a:t>
            </a:r>
            <a:r>
              <a:rPr lang="en-US" sz="900" dirty="0">
                <a:latin typeface="Gulim"/>
                <a:ea typeface="Gulim"/>
                <a:cs typeface="Gulim"/>
                <a:sym typeface="Gulim"/>
              </a:rPr>
              <a:t> 2030년 140 USD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탄소가격이</a:t>
            </a:r>
            <a:r>
              <a:rPr lang="en-US" sz="900" dirty="0">
                <a:latin typeface="Gulim"/>
                <a:ea typeface="Gulim"/>
                <a:cs typeface="Gulim"/>
                <a:sym typeface="Gulim"/>
              </a:rPr>
              <a:t> </a:t>
            </a:r>
            <a:r>
              <a:rPr lang="en-US" sz="900" dirty="0" err="1">
                <a:latin typeface="Gulim"/>
                <a:ea typeface="Gulim"/>
                <a:cs typeface="Gulim"/>
                <a:sym typeface="Gulim"/>
              </a:rPr>
              <a:t>설정될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전망하고</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가격에</a:t>
            </a:r>
            <a:r>
              <a:rPr lang="en-US" sz="900" dirty="0">
                <a:latin typeface="Gulim"/>
                <a:ea typeface="Gulim"/>
                <a:cs typeface="Gulim"/>
                <a:sym typeface="Gulim"/>
              </a:rPr>
              <a:t> </a:t>
            </a:r>
            <a:r>
              <a:rPr lang="en-US" sz="900" dirty="0" err="1">
                <a:latin typeface="Gulim"/>
                <a:ea typeface="Gulim"/>
                <a:cs typeface="Gulim"/>
                <a:sym typeface="Gulim"/>
              </a:rPr>
              <a:t>의한</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영향이</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확대될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244" name="Google Shape;1244;p11"/>
          <p:cNvSpPr txBox="1"/>
          <p:nvPr/>
        </p:nvSpPr>
        <p:spPr>
          <a:xfrm>
            <a:off x="862853" y="4434241"/>
            <a:ext cx="10622835" cy="381635"/>
          </a:xfrm>
          <a:prstGeom prst="rect">
            <a:avLst/>
          </a:prstGeom>
          <a:noFill/>
          <a:ln>
            <a:noFill/>
          </a:ln>
        </p:spPr>
        <p:txBody>
          <a:bodyPr spcFirstLastPara="1" wrap="square" lIns="0" tIns="12700" rIns="0" bIns="0" anchor="t" anchorCtr="0">
            <a:spAutoFit/>
          </a:bodyPr>
          <a:lstStyle/>
          <a:p>
            <a:pPr marL="12700" marR="5080" lvl="0" indent="0" algn="l" rtl="0">
              <a:lnSpc>
                <a:spcPct val="129700"/>
              </a:lnSpc>
              <a:spcBef>
                <a:spcPts val="0"/>
              </a:spcBef>
              <a:spcAft>
                <a:spcPts val="0"/>
              </a:spcAft>
              <a:buNone/>
            </a:pPr>
            <a:r>
              <a:rPr lang="en-US" sz="900" dirty="0" err="1">
                <a:latin typeface="Gulim"/>
                <a:ea typeface="Gulim"/>
                <a:cs typeface="Gulim"/>
                <a:sym typeface="Gulim"/>
              </a:rPr>
              <a:t>담배산업은</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유통</a:t>
            </a:r>
            <a:r>
              <a:rPr lang="en-US" sz="900" dirty="0">
                <a:latin typeface="Gulim"/>
                <a:ea typeface="Gulim"/>
                <a:cs typeface="Gulim"/>
                <a:sym typeface="Gulim"/>
              </a:rPr>
              <a:t> </a:t>
            </a:r>
            <a:r>
              <a:rPr lang="en-US" sz="900" dirty="0" err="1">
                <a:latin typeface="Gulim"/>
                <a:ea typeface="Gulim"/>
                <a:cs typeface="Gulim"/>
                <a:sym typeface="Gulim"/>
              </a:rPr>
              <a:t>과정에서</a:t>
            </a:r>
            <a:r>
              <a:rPr lang="en-US" sz="900" dirty="0">
                <a:latin typeface="Gulim"/>
                <a:ea typeface="Gulim"/>
                <a:cs typeface="Gulim"/>
                <a:sym typeface="Gulim"/>
              </a:rPr>
              <a:t> </a:t>
            </a:r>
            <a:r>
              <a:rPr lang="en-US" sz="900" dirty="0" err="1">
                <a:latin typeface="Gulim"/>
                <a:ea typeface="Gulim"/>
                <a:cs typeface="Gulim"/>
                <a:sym typeface="Gulim"/>
              </a:rPr>
              <a:t>에너지를</a:t>
            </a:r>
            <a:r>
              <a:rPr lang="en-US" sz="900" dirty="0">
                <a:latin typeface="Gulim"/>
                <a:ea typeface="Gulim"/>
                <a:cs typeface="Gulim"/>
                <a:sym typeface="Gulim"/>
              </a:rPr>
              <a:t> </a:t>
            </a:r>
            <a:r>
              <a:rPr lang="en-US" sz="900" dirty="0" err="1">
                <a:latin typeface="Gulim"/>
                <a:ea typeface="Gulim"/>
                <a:cs typeface="Gulim"/>
                <a:sym typeface="Gulim"/>
              </a:rPr>
              <a:t>사용하며</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공급망으로</a:t>
            </a:r>
            <a:r>
              <a:rPr lang="en-US" sz="900" dirty="0">
                <a:latin typeface="Gulim"/>
                <a:ea typeface="Gulim"/>
                <a:cs typeface="Gulim"/>
                <a:sym typeface="Gulim"/>
              </a:rPr>
              <a:t> </a:t>
            </a:r>
            <a:r>
              <a:rPr lang="en-US" sz="900" dirty="0" err="1">
                <a:latin typeface="Gulim"/>
                <a:ea typeface="Gulim"/>
                <a:cs typeface="Gulim"/>
                <a:sym typeface="Gulim"/>
              </a:rPr>
              <a:t>인해</a:t>
            </a:r>
            <a:r>
              <a:rPr lang="en-US" sz="900" dirty="0">
                <a:latin typeface="Gulim"/>
                <a:ea typeface="Gulim"/>
                <a:cs typeface="Gulim"/>
                <a:sym typeface="Gulim"/>
              </a:rPr>
              <a:t> </a:t>
            </a:r>
            <a:r>
              <a:rPr lang="en-US" sz="900" dirty="0" err="1">
                <a:latin typeface="Gulim"/>
                <a:ea typeface="Gulim"/>
                <a:cs typeface="Gulim"/>
                <a:sym typeface="Gulim"/>
              </a:rPr>
              <a:t>물류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운송</a:t>
            </a:r>
            <a:r>
              <a:rPr lang="en-US" sz="900" dirty="0">
                <a:latin typeface="Gulim"/>
                <a:ea typeface="Gulim"/>
                <a:cs typeface="Gulim"/>
                <a:sym typeface="Gulim"/>
              </a:rPr>
              <a:t> </a:t>
            </a:r>
            <a:r>
              <a:rPr lang="en-US" sz="900" dirty="0" err="1">
                <a:latin typeface="Gulim"/>
                <a:ea typeface="Gulim"/>
                <a:cs typeface="Gulim"/>
                <a:sym typeface="Gulim"/>
              </a:rPr>
              <a:t>과정에서</a:t>
            </a:r>
            <a:r>
              <a:rPr lang="en-US" sz="900" dirty="0">
                <a:latin typeface="Gulim"/>
                <a:ea typeface="Gulim"/>
                <a:cs typeface="Gulim"/>
                <a:sym typeface="Gulim"/>
              </a:rPr>
              <a:t> </a:t>
            </a:r>
            <a:r>
              <a:rPr lang="en-US" sz="900" dirty="0" err="1">
                <a:latin typeface="Gulim"/>
                <a:ea typeface="Gulim"/>
                <a:cs typeface="Gulim"/>
                <a:sym typeface="Gulim"/>
              </a:rPr>
              <a:t>상당한</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소비에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탄소가격이</a:t>
            </a:r>
            <a:r>
              <a:rPr lang="en-US" sz="900" dirty="0">
                <a:latin typeface="Gulim"/>
                <a:ea typeface="Gulim"/>
                <a:cs typeface="Gulim"/>
                <a:sym typeface="Gulim"/>
              </a:rPr>
              <a:t> </a:t>
            </a:r>
            <a:r>
              <a:rPr lang="en-US" sz="900" dirty="0" err="1">
                <a:latin typeface="Gulim"/>
                <a:ea typeface="Gulim"/>
                <a:cs typeface="Gulim"/>
                <a:sym typeface="Gulim"/>
              </a:rPr>
              <a:t>운송</a:t>
            </a:r>
            <a:r>
              <a:rPr lang="en-US" sz="900" dirty="0">
                <a:latin typeface="Gulim"/>
                <a:ea typeface="Gulim"/>
                <a:cs typeface="Gulim"/>
                <a:sym typeface="Gulim"/>
              </a:rPr>
              <a:t> </a:t>
            </a:r>
            <a:r>
              <a:rPr lang="en-US" sz="900" dirty="0" err="1">
                <a:latin typeface="Gulim"/>
                <a:ea typeface="Gulim"/>
                <a:cs typeface="Gulim"/>
                <a:sym typeface="Gulim"/>
              </a:rPr>
              <a:t>단가에</a:t>
            </a:r>
            <a:r>
              <a:rPr lang="en-US" sz="900" dirty="0">
                <a:latin typeface="Gulim"/>
                <a:ea typeface="Gulim"/>
                <a:cs typeface="Gulim"/>
                <a:sym typeface="Gulim"/>
              </a:rPr>
              <a:t> </a:t>
            </a:r>
            <a:r>
              <a:rPr lang="en-US" sz="900" dirty="0" err="1">
                <a:latin typeface="Gulim"/>
                <a:ea typeface="Gulim"/>
                <a:cs typeface="Gulim"/>
                <a:sym typeface="Gulim"/>
              </a:rPr>
              <a:t>전이될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탄소가격제는</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잠재적이고</a:t>
            </a:r>
            <a:r>
              <a:rPr lang="en-US" sz="900" dirty="0">
                <a:latin typeface="Gulim"/>
                <a:ea typeface="Gulim"/>
                <a:cs typeface="Gulim"/>
                <a:sym typeface="Gulim"/>
              </a:rPr>
              <a:t> </a:t>
            </a:r>
            <a:r>
              <a:rPr lang="en-US" sz="900" dirty="0" err="1">
                <a:latin typeface="Gulim"/>
                <a:ea typeface="Gulim"/>
                <a:cs typeface="Gulim"/>
                <a:sym typeface="Gulim"/>
              </a:rPr>
              <a:t>간접적인</a:t>
            </a:r>
            <a:r>
              <a:rPr lang="en-US" sz="900" dirty="0">
                <a:latin typeface="Gulim"/>
                <a:ea typeface="Gulim"/>
                <a:cs typeface="Gulim"/>
                <a:sym typeface="Gulim"/>
              </a:rPr>
              <a:t> </a:t>
            </a:r>
            <a:r>
              <a:rPr lang="en-US" sz="900" dirty="0" err="1">
                <a:latin typeface="Gulim"/>
                <a:ea typeface="Gulim"/>
                <a:cs typeface="Gulim"/>
                <a:sym typeface="Gulim"/>
              </a:rPr>
              <a:t>운영비용을</a:t>
            </a:r>
            <a:r>
              <a:rPr lang="en-US" sz="900" dirty="0">
                <a:latin typeface="Gulim"/>
                <a:ea typeface="Gulim"/>
                <a:cs typeface="Gulim"/>
                <a:sym typeface="Gulim"/>
              </a:rPr>
              <a:t> </a:t>
            </a:r>
            <a:r>
              <a:rPr lang="en-US" sz="900" dirty="0" err="1">
                <a:latin typeface="Gulim"/>
                <a:ea typeface="Gulim"/>
                <a:cs typeface="Gulim"/>
                <a:sym typeface="Gulim"/>
              </a:rPr>
              <a:t>증가시켜</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초래할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245" name="Google Shape;1245;p11"/>
          <p:cNvSpPr txBox="1"/>
          <p:nvPr/>
        </p:nvSpPr>
        <p:spPr>
          <a:xfrm>
            <a:off x="887298" y="4813903"/>
            <a:ext cx="10634381" cy="381635"/>
          </a:xfrm>
          <a:prstGeom prst="rect">
            <a:avLst/>
          </a:prstGeom>
          <a:noFill/>
          <a:ln>
            <a:noFill/>
          </a:ln>
        </p:spPr>
        <p:txBody>
          <a:bodyPr spcFirstLastPara="1" wrap="square" lIns="0" tIns="12700" rIns="0" bIns="0" anchor="t" anchorCtr="0">
            <a:spAutoFit/>
          </a:bodyPr>
          <a:lstStyle/>
          <a:p>
            <a:pPr marL="12700" marR="5080" lvl="0" indent="-635" algn="l" rtl="0">
              <a:lnSpc>
                <a:spcPct val="1297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탄소가격에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변수에</a:t>
            </a:r>
            <a:r>
              <a:rPr lang="en-US" sz="900" dirty="0">
                <a:latin typeface="Gulim"/>
                <a:ea typeface="Gulim"/>
                <a:cs typeface="Gulim"/>
                <a:sym typeface="Gulim"/>
              </a:rPr>
              <a:t> </a:t>
            </a:r>
            <a:r>
              <a:rPr lang="en-US" sz="900" dirty="0" err="1">
                <a:latin typeface="Gulim"/>
                <a:ea typeface="Gulim"/>
                <a:cs typeface="Gulim"/>
                <a:sym typeface="Gulim"/>
              </a:rPr>
              <a:t>의한</a:t>
            </a:r>
            <a:r>
              <a:rPr lang="en-US" sz="900" dirty="0">
                <a:latin typeface="Gulim"/>
                <a:ea typeface="Gulim"/>
                <a:cs typeface="Gulim"/>
                <a:sym typeface="Gulim"/>
              </a:rPr>
              <a:t> </a:t>
            </a:r>
            <a:r>
              <a:rPr lang="en-US" sz="900" dirty="0" err="1">
                <a:latin typeface="Gulim"/>
                <a:ea typeface="Gulim"/>
                <a:cs typeface="Gulim"/>
                <a:sym typeface="Gulim"/>
              </a:rPr>
              <a:t>불확실성을</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광범위한</a:t>
            </a:r>
            <a:r>
              <a:rPr lang="en-US" sz="900" dirty="0">
                <a:latin typeface="Gulim"/>
                <a:ea typeface="Gulim"/>
                <a:cs typeface="Gulim"/>
                <a:sym typeface="Gulim"/>
              </a:rPr>
              <a:t> </a:t>
            </a:r>
            <a:r>
              <a:rPr lang="en-US" sz="900" dirty="0" err="1">
                <a:latin typeface="Gulim"/>
                <a:ea typeface="Gulim"/>
                <a:cs typeface="Gulim"/>
                <a:sym typeface="Gulim"/>
              </a:rPr>
              <a:t>가정사항을</a:t>
            </a:r>
            <a:r>
              <a:rPr lang="en-US" sz="900" dirty="0">
                <a:latin typeface="Gulim"/>
                <a:ea typeface="Gulim"/>
                <a:cs typeface="Gulim"/>
                <a:sym typeface="Gulim"/>
              </a:rPr>
              <a:t> </a:t>
            </a:r>
            <a:r>
              <a:rPr lang="en-US" sz="900" dirty="0" err="1">
                <a:latin typeface="Gulim"/>
                <a:ea typeface="Gulim"/>
                <a:cs typeface="Gulim"/>
                <a:sym typeface="Gulim"/>
              </a:rPr>
              <a:t>통제하기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배출량과</a:t>
            </a:r>
            <a:r>
              <a:rPr lang="en-US" sz="900" dirty="0">
                <a:latin typeface="Gulim"/>
                <a:ea typeface="Gulim"/>
                <a:cs typeface="Gulim"/>
                <a:sym typeface="Gulim"/>
              </a:rPr>
              <a:t> </a:t>
            </a:r>
            <a:r>
              <a:rPr lang="en-US" sz="900" dirty="0" err="1">
                <a:latin typeface="Gulim"/>
                <a:ea typeface="Gulim"/>
                <a:cs typeface="Gulim"/>
                <a:sym typeface="Gulim"/>
              </a:rPr>
              <a:t>시나리오에서</a:t>
            </a:r>
            <a:r>
              <a:rPr lang="en-US" sz="900" dirty="0">
                <a:latin typeface="Gulim"/>
                <a:ea typeface="Gulim"/>
                <a:cs typeface="Gulim"/>
                <a:sym typeface="Gulim"/>
              </a:rPr>
              <a:t> </a:t>
            </a:r>
            <a:r>
              <a:rPr lang="en-US" sz="900" dirty="0" err="1">
                <a:latin typeface="Gulim"/>
                <a:ea typeface="Gulim"/>
                <a:cs typeface="Gulim"/>
                <a:sym typeface="Gulim"/>
              </a:rPr>
              <a:t>제시하는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탄소가격을</a:t>
            </a:r>
            <a:r>
              <a:rPr lang="en-US" sz="900" dirty="0">
                <a:latin typeface="Gulim"/>
                <a:ea typeface="Gulim"/>
                <a:cs typeface="Gulim"/>
                <a:sym typeface="Gulim"/>
              </a:rPr>
              <a:t> </a:t>
            </a:r>
            <a:r>
              <a:rPr lang="en-US" sz="900" dirty="0" err="1">
                <a:latin typeface="Gulim"/>
                <a:ea typeface="Gulim"/>
                <a:cs typeface="Gulim"/>
                <a:sym typeface="Gulim"/>
              </a:rPr>
              <a:t>기준으로</a:t>
            </a:r>
            <a:r>
              <a:rPr lang="en-US" sz="900" dirty="0">
                <a:latin typeface="Gulim"/>
                <a:ea typeface="Gulim"/>
                <a:cs typeface="Gulim"/>
                <a:sym typeface="Gulim"/>
              </a:rPr>
              <a:t> </a:t>
            </a:r>
            <a:r>
              <a:rPr lang="en-US" sz="900" dirty="0" err="1">
                <a:latin typeface="Gulim"/>
                <a:ea typeface="Gulim"/>
                <a:cs typeface="Gulim"/>
                <a:sym typeface="Gulim"/>
              </a:rPr>
              <a:t>산출하였습니다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246" name="Google Shape;1246;p11"/>
          <p:cNvSpPr txBox="1"/>
          <p:nvPr/>
        </p:nvSpPr>
        <p:spPr>
          <a:xfrm>
            <a:off x="887298" y="1196499"/>
            <a:ext cx="4060851" cy="645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525"/>
              </a:spcBef>
              <a:spcAft>
                <a:spcPts val="0"/>
              </a:spcAft>
              <a:buNone/>
            </a:pPr>
            <a:r>
              <a:rPr lang="en-US" sz="800" b="1" dirty="0">
                <a:solidFill>
                  <a:srgbClr val="B9C3C9"/>
                </a:solidFill>
                <a:latin typeface="Arial"/>
                <a:ea typeface="Arial"/>
                <a:cs typeface="Arial"/>
                <a:sym typeface="Arial"/>
              </a:rPr>
              <a:t>(</a:t>
            </a:r>
            <a:r>
              <a:rPr lang="en-US" sz="800" b="1" dirty="0" err="1">
                <a:solidFill>
                  <a:srgbClr val="B9C3C9"/>
                </a:solidFill>
                <a:latin typeface="Arial"/>
                <a:ea typeface="Arial"/>
                <a:cs typeface="Arial"/>
                <a:sym typeface="Arial"/>
              </a:rPr>
              <a:t>가</a:t>
            </a:r>
            <a:r>
              <a:rPr lang="en-US" sz="800" b="1" dirty="0">
                <a:solidFill>
                  <a:srgbClr val="B9C3C9"/>
                </a:solidFill>
                <a:latin typeface="Arial"/>
                <a:ea typeface="Arial"/>
                <a:cs typeface="Arial"/>
                <a:sym typeface="Arial"/>
              </a:rPr>
              <a:t>) </a:t>
            </a:r>
            <a:r>
              <a:rPr lang="en-US" sz="800" b="1" dirty="0" err="1">
                <a:solidFill>
                  <a:srgbClr val="B9C3C9"/>
                </a:solidFill>
                <a:latin typeface="Arial"/>
                <a:ea typeface="Arial"/>
                <a:cs typeface="Arial"/>
                <a:sym typeface="Arial"/>
              </a:rPr>
              <a:t>전략과</a:t>
            </a:r>
            <a:r>
              <a:rPr lang="en-US" sz="800" b="1" dirty="0">
                <a:solidFill>
                  <a:srgbClr val="B9C3C9"/>
                </a:solidFill>
                <a:latin typeface="Arial"/>
                <a:ea typeface="Arial"/>
                <a:cs typeface="Arial"/>
                <a:sym typeface="Arial"/>
              </a:rPr>
              <a:t> </a:t>
            </a:r>
            <a:r>
              <a:rPr lang="en-US" sz="800" b="1" dirty="0" err="1">
                <a:solidFill>
                  <a:srgbClr val="B9C3C9"/>
                </a:solidFill>
                <a:latin typeface="Arial"/>
                <a:ea typeface="Arial"/>
                <a:cs typeface="Arial"/>
                <a:sym typeface="Arial"/>
              </a:rPr>
              <a:t>사업모형에</a:t>
            </a:r>
            <a:r>
              <a:rPr lang="en-US" sz="800" b="1" dirty="0">
                <a:solidFill>
                  <a:srgbClr val="B9C3C9"/>
                </a:solidFill>
                <a:latin typeface="Arial"/>
                <a:ea typeface="Arial"/>
                <a:cs typeface="Arial"/>
                <a:sym typeface="Arial"/>
              </a:rPr>
              <a:t> </a:t>
            </a:r>
            <a:r>
              <a:rPr lang="en-US" sz="800" b="1" dirty="0" err="1">
                <a:solidFill>
                  <a:srgbClr val="B9C3C9"/>
                </a:solidFill>
                <a:latin typeface="Arial"/>
                <a:ea typeface="Arial"/>
                <a:cs typeface="Arial"/>
                <a:sym typeface="Arial"/>
              </a:rPr>
              <a:t>대한</a:t>
            </a:r>
            <a:r>
              <a:rPr lang="en-US" sz="800" b="1" dirty="0">
                <a:solidFill>
                  <a:srgbClr val="B9C3C9"/>
                </a:solidFill>
                <a:latin typeface="Arial"/>
                <a:ea typeface="Arial"/>
                <a:cs typeface="Arial"/>
                <a:sym typeface="Arial"/>
              </a:rPr>
              <a:t> </a:t>
            </a:r>
            <a:r>
              <a:rPr lang="en-US" sz="800" b="1" dirty="0" err="1">
                <a:solidFill>
                  <a:srgbClr val="B9C3C9"/>
                </a:solidFill>
                <a:latin typeface="Arial"/>
                <a:ea typeface="Arial"/>
                <a:cs typeface="Arial"/>
                <a:sym typeface="Arial"/>
              </a:rPr>
              <a:t>기업</a:t>
            </a:r>
            <a:r>
              <a:rPr lang="en-US" sz="800" b="1" dirty="0">
                <a:solidFill>
                  <a:srgbClr val="B9C3C9"/>
                </a:solidFill>
                <a:latin typeface="Arial"/>
                <a:ea typeface="Arial"/>
                <a:cs typeface="Arial"/>
                <a:sym typeface="Arial"/>
              </a:rPr>
              <a:t> </a:t>
            </a:r>
            <a:r>
              <a:rPr lang="en-US" sz="800" b="1" dirty="0" err="1">
                <a:solidFill>
                  <a:srgbClr val="B9C3C9"/>
                </a:solidFill>
                <a:latin typeface="Arial"/>
                <a:ea typeface="Arial"/>
                <a:cs typeface="Arial"/>
                <a:sym typeface="Arial"/>
              </a:rPr>
              <a:t>평가의</a:t>
            </a:r>
            <a:r>
              <a:rPr lang="en-US" sz="800" b="1" dirty="0">
                <a:solidFill>
                  <a:srgbClr val="B9C3C9"/>
                </a:solidFill>
                <a:latin typeface="Arial"/>
                <a:ea typeface="Arial"/>
                <a:cs typeface="Arial"/>
                <a:sym typeface="Arial"/>
              </a:rPr>
              <a:t> </a:t>
            </a:r>
            <a:r>
              <a:rPr lang="en-US" sz="800" b="1" dirty="0" err="1">
                <a:solidFill>
                  <a:srgbClr val="B9C3C9"/>
                </a:solidFill>
                <a:latin typeface="Arial"/>
                <a:ea typeface="Arial"/>
                <a:cs typeface="Arial"/>
                <a:sym typeface="Arial"/>
              </a:rPr>
              <a:t>시사점</a:t>
            </a:r>
            <a:endParaRPr sz="800" dirty="0">
              <a:latin typeface="Arial"/>
              <a:ea typeface="Arial"/>
              <a:cs typeface="Arial"/>
              <a:sym typeface="Arial"/>
            </a:endParaRPr>
          </a:p>
        </p:txBody>
      </p:sp>
      <p:grpSp>
        <p:nvGrpSpPr>
          <p:cNvPr id="1300" name="Google Shape;1300;p11"/>
          <p:cNvGrpSpPr/>
          <p:nvPr/>
        </p:nvGrpSpPr>
        <p:grpSpPr>
          <a:xfrm>
            <a:off x="538086" y="0"/>
            <a:ext cx="14077950" cy="8208009"/>
            <a:chOff x="538086" y="0"/>
            <a:chExt cx="14077950" cy="8208009"/>
          </a:xfrm>
        </p:grpSpPr>
        <p:sp>
          <p:nvSpPr>
            <p:cNvPr id="1301" name="Google Shape;1301;p1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02" name="Google Shape;1302;p11"/>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309" name="Google Shape;1309;p1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066</a:t>
            </a:r>
            <a:endParaRPr sz="1000">
              <a:latin typeface="Arial"/>
              <a:ea typeface="Arial"/>
              <a:cs typeface="Arial"/>
              <a:sym typeface="Arial"/>
            </a:endParaRPr>
          </a:p>
        </p:txBody>
      </p:sp>
      <p:sp>
        <p:nvSpPr>
          <p:cNvPr id="2" name="TextBox 1">
            <a:extLst>
              <a:ext uri="{FF2B5EF4-FFF2-40B4-BE49-F238E27FC236}">
                <a16:creationId xmlns:a16="http://schemas.microsoft.com/office/drawing/2014/main" id="{06E92E50-A0A9-1828-0252-B7EA8E990490}"/>
              </a:ext>
            </a:extLst>
          </p:cNvPr>
          <p:cNvSpPr txBox="1"/>
          <p:nvPr/>
        </p:nvSpPr>
        <p:spPr>
          <a:xfrm>
            <a:off x="788838" y="1888683"/>
            <a:ext cx="12322044" cy="1338828"/>
          </a:xfrm>
          <a:prstGeom prst="rect">
            <a:avLst/>
          </a:prstGeom>
          <a:noFill/>
        </p:spPr>
        <p:txBody>
          <a:bodyPr wrap="square" rtlCol="0">
            <a:spAutoFit/>
          </a:bodyPr>
          <a:lstStyle/>
          <a:p>
            <a:pPr algn="just"/>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전략 리스크 및 물리적 리스크를 고려하여 기업 대응 및 기후물리 리스크 평가 체계를 수립하고 있습니다</a:t>
            </a:r>
            <a:r>
              <a:rPr lang="en-US" altLang="ko-KR" sz="900" dirty="0">
                <a:latin typeface="Gulim" panose="020B0600000101010101" pitchFamily="34" charset="-127"/>
                <a:ea typeface="Gulim" panose="020B0600000101010101" pitchFamily="34" charset="-127"/>
              </a:rPr>
              <a:t>.</a:t>
            </a:r>
          </a:p>
          <a:p>
            <a:pPr algn="just"/>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정책 및 규제 대응 측면에서는</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ko-KR" altLang="en-US" sz="900" dirty="0" err="1">
                <a:latin typeface="Gulim" panose="020B0600000101010101" pitchFamily="34" charset="-127"/>
                <a:ea typeface="Gulim" panose="020B0600000101010101" pitchFamily="34" charset="-127"/>
              </a:rPr>
              <a:t>배출권거래제</a:t>
            </a:r>
            <a:r>
              <a:rPr lang="ko-KR" altLang="en-US" sz="900" dirty="0">
                <a:latin typeface="Gulim" panose="020B0600000101010101" pitchFamily="34" charset="-127"/>
                <a:ea typeface="Gulim" panose="020B0600000101010101" pitchFamily="34" charset="-127"/>
              </a:rPr>
              <a:t> 대상기업으로 지정되어 국가 </a:t>
            </a:r>
            <a:r>
              <a:rPr lang="ko-KR" altLang="en-US" sz="900" dirty="0" err="1">
                <a:latin typeface="Gulim" panose="020B0600000101010101" pitchFamily="34" charset="-127"/>
                <a:ea typeface="Gulim" panose="020B0600000101010101" pitchFamily="34" charset="-127"/>
              </a:rPr>
              <a:t>탄소중립로드맵</a:t>
            </a:r>
            <a:r>
              <a:rPr lang="ko-KR" altLang="en-US" sz="900" dirty="0">
                <a:latin typeface="Gulim" panose="020B0600000101010101" pitchFamily="34" charset="-127"/>
                <a:ea typeface="Gulim" panose="020B0600000101010101" pitchFamily="34" charset="-127"/>
              </a:rPr>
              <a:t> 정책과 연계한 규제 대응 의무가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향후 온실가스 배출량 축소로 인해 </a:t>
            </a:r>
            <a:r>
              <a:rPr lang="ko-KR" altLang="en-US" sz="900" dirty="0" err="1">
                <a:latin typeface="Gulim" panose="020B0600000101010101" pitchFamily="34" charset="-127"/>
                <a:ea typeface="Gulim" panose="020B0600000101010101" pitchFamily="34" charset="-127"/>
              </a:rPr>
              <a:t>배출권거래제</a:t>
            </a:r>
            <a:r>
              <a:rPr lang="ko-KR" altLang="en-US" sz="900" dirty="0">
                <a:latin typeface="Gulim" panose="020B0600000101010101" pitchFamily="34" charset="-127"/>
                <a:ea typeface="Gulim" panose="020B0600000101010101" pitchFamily="34" charset="-127"/>
              </a:rPr>
              <a:t> 가격이 인상되면 탄소 배출권의 추가 구매에 대비해 에너지 효율 개선과 재생에너지 사용 확대 등의 분야에 투자하고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공급망 내 </a:t>
            </a:r>
            <a:r>
              <a:rPr lang="ko-KR" altLang="en-US" sz="900" dirty="0" err="1">
                <a:latin typeface="Gulim" panose="020B0600000101010101" pitchFamily="34" charset="-127"/>
                <a:ea typeface="Gulim" panose="020B0600000101010101" pitchFamily="34" charset="-127"/>
              </a:rPr>
              <a:t>파트너사들과의</a:t>
            </a:r>
            <a:r>
              <a:rPr lang="ko-KR" altLang="en-US" sz="900" dirty="0">
                <a:latin typeface="Gulim" panose="020B0600000101010101" pitchFamily="34" charset="-127"/>
                <a:ea typeface="Gulim" panose="020B0600000101010101" pitchFamily="34" charset="-127"/>
              </a:rPr>
              <a:t> 협력을 통해 온실가스 감축 노력을 강화하고 있습니다</a:t>
            </a:r>
            <a:r>
              <a:rPr lang="en-US" altLang="ko-KR" sz="900" dirty="0">
                <a:latin typeface="Gulim" panose="020B0600000101010101" pitchFamily="34" charset="-127"/>
                <a:ea typeface="Gulim" panose="020B0600000101010101" pitchFamily="34" charset="-127"/>
              </a:rPr>
              <a:t>.</a:t>
            </a:r>
          </a:p>
          <a:p>
            <a:pPr algn="just"/>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시장 대응 측면에서는</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원자재 및 공급망의 가격과 수급 변동에 효과적으로 대응하기 위해 제품 생산 및 공정 효율 향상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탄소 발자국 저감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물류 효율화 등의 활동을 통해 시장 리스크에 대응하고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제품군 및 포트폴리오 다각화를 위한 전략적 협력체계 구축과 함께 담배 산업 이니셔티브인 </a:t>
            </a:r>
            <a:r>
              <a:rPr lang="en-US" sz="900" dirty="0">
                <a:latin typeface="Gulim" panose="020B0600000101010101" pitchFamily="34" charset="-127"/>
                <a:ea typeface="Gulim" panose="020B0600000101010101" pitchFamily="34" charset="-127"/>
              </a:rPr>
              <a:t>STP(Sustainable Tobacco Program)</a:t>
            </a:r>
            <a:r>
              <a:rPr lang="ko-KR" altLang="en-US" sz="900" dirty="0" err="1">
                <a:latin typeface="Gulim" panose="020B0600000101010101" pitchFamily="34" charset="-127"/>
                <a:ea typeface="Gulim" panose="020B0600000101010101" pitchFamily="34" charset="-127"/>
              </a:rPr>
              <a:t>에</a:t>
            </a:r>
            <a:r>
              <a:rPr lang="ko-KR" altLang="en-US" sz="900" dirty="0">
                <a:latin typeface="Gulim" panose="020B0600000101010101" pitchFamily="34" charset="-127"/>
                <a:ea typeface="Gulim" panose="020B0600000101010101" pitchFamily="34" charset="-127"/>
              </a:rPr>
              <a:t> 적극 참여하여 기후대응 전략을 실천하고 있습니다</a:t>
            </a:r>
            <a:r>
              <a:rPr lang="en-US" altLang="ko-KR" sz="900" dirty="0">
                <a:latin typeface="Gulim" panose="020B0600000101010101" pitchFamily="34" charset="-127"/>
                <a:ea typeface="Gulim" panose="020B0600000101010101" pitchFamily="34" charset="-127"/>
              </a:rPr>
              <a:t>.</a:t>
            </a:r>
          </a:p>
          <a:p>
            <a:pPr algn="just"/>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대응 측면에서는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사업장 내 태양광 발전 설비를 확대하고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전력구매계약</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PPA) </a:t>
            </a:r>
            <a:r>
              <a:rPr lang="ko-KR" altLang="en-US" sz="900" dirty="0">
                <a:latin typeface="Gulim" panose="020B0600000101010101" pitchFamily="34" charset="-127"/>
                <a:ea typeface="Gulim" panose="020B0600000101010101" pitchFamily="34" charset="-127"/>
              </a:rPr>
              <a:t>체결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재생에너지 공급인증서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REC) </a:t>
            </a:r>
            <a:r>
              <a:rPr lang="ko-KR" altLang="en-US" sz="900" dirty="0">
                <a:latin typeface="Gulim" panose="020B0600000101010101" pitchFamily="34" charset="-127"/>
                <a:ea typeface="Gulim" panose="020B0600000101010101" pitchFamily="34" charset="-127"/>
              </a:rPr>
              <a:t>구매 등 다양한 방법을 통해 재생에너지 조달을 확대하고 있습니다</a:t>
            </a:r>
            <a:r>
              <a:rPr lang="en-US" altLang="ko-KR" sz="900" dirty="0">
                <a:latin typeface="Gulim" panose="020B0600000101010101" pitchFamily="34" charset="-127"/>
                <a:ea typeface="Gulim" panose="020B0600000101010101" pitchFamily="34" charset="-127"/>
              </a:rPr>
              <a:t>.</a:t>
            </a:r>
          </a:p>
          <a:p>
            <a:pPr algn="just"/>
            <a:r>
              <a:rPr lang="ko-KR" altLang="en-US" sz="900" dirty="0">
                <a:latin typeface="Gulim" panose="020B0600000101010101" pitchFamily="34" charset="-127"/>
                <a:ea typeface="Gulim" panose="020B0600000101010101" pitchFamily="34" charset="-127"/>
              </a:rPr>
              <a:t>마지막으로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기후물리적 평가 항목에서는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및 연결회사들이 파악한 온실가스 감축 목표 가이드라인에 따른 전략적 대응을 실행하고 있으며</a:t>
            </a:r>
            <a:r>
              <a:rPr lang="en-US" altLang="ko-KR" sz="900" dirty="0">
                <a:latin typeface="Gulim" panose="020B0600000101010101" pitchFamily="34" charset="-127"/>
                <a:ea typeface="Gulim" panose="020B0600000101010101" pitchFamily="34" charset="-127"/>
              </a:rPr>
              <a:t>, 2045</a:t>
            </a:r>
            <a:r>
              <a:rPr lang="ko-KR" altLang="en-US" sz="900" dirty="0">
                <a:latin typeface="Gulim" panose="020B0600000101010101" pitchFamily="34" charset="-127"/>
                <a:ea typeface="Gulim" panose="020B0600000101010101" pitchFamily="34" charset="-127"/>
              </a:rPr>
              <a:t>년 탄소중립 목표를 달성하기 위한 계획의 일환으로 재무적 영향이 매우 완화될 것으로 전망하고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 관련 변화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전반 상황 또는 불확실성에 대응하기 위한 재생에너지 조달 및 온실가스 감축 실행력 확보가 중요한 대응 전략으로 간주되고 있습니다</a:t>
            </a:r>
            <a:r>
              <a:rPr lang="en-US" altLang="ko-KR" sz="900" dirty="0">
                <a:latin typeface="Gulim" panose="020B0600000101010101" pitchFamily="34" charset="-127"/>
                <a:ea typeface="Gulim" panose="020B0600000101010101" pitchFamily="34" charset="-127"/>
              </a:rPr>
              <a:t>.</a:t>
            </a:r>
          </a:p>
          <a:p>
            <a:pPr algn="just"/>
            <a:endParaRPr lang="en-KR" sz="900" dirty="0">
              <a:latin typeface="Gulim" panose="020B0600000101010101" pitchFamily="34" charset="-127"/>
              <a:ea typeface="Gulim" panose="020B0600000101010101" pitchFamily="34" charset="-127"/>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10185"/>
        <p:cNvGrpSpPr/>
        <p:nvPr/>
      </p:nvGrpSpPr>
      <p:grpSpPr>
        <a:xfrm>
          <a:off x="0" y="0"/>
          <a:ext cx="0" cy="0"/>
          <a:chOff x="0" y="0"/>
          <a:chExt cx="0" cy="0"/>
        </a:xfrm>
      </p:grpSpPr>
      <p:sp>
        <p:nvSpPr>
          <p:cNvPr id="10186" name="Google Shape;10186;p101"/>
          <p:cNvSpPr txBox="1"/>
          <p:nvPr/>
        </p:nvSpPr>
        <p:spPr>
          <a:xfrm>
            <a:off x="887298" y="1196499"/>
            <a:ext cx="3862831"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기업윤리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컴플라이언스</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0075C2"/>
                </a:solidFill>
                <a:latin typeface="Arial"/>
                <a:ea typeface="Arial"/>
                <a:cs typeface="Arial"/>
                <a:sym typeface="Arial"/>
              </a:rPr>
              <a:t>준법경영</a:t>
            </a:r>
            <a:endParaRPr sz="1100" dirty="0">
              <a:latin typeface="Arial"/>
              <a:ea typeface="Arial"/>
              <a:cs typeface="Arial"/>
              <a:sym typeface="Arial"/>
            </a:endParaRPr>
          </a:p>
        </p:txBody>
      </p:sp>
      <p:sp>
        <p:nvSpPr>
          <p:cNvPr id="10187" name="Google Shape;10187;p101"/>
          <p:cNvSpPr txBox="1"/>
          <p:nvPr/>
        </p:nvSpPr>
        <p:spPr>
          <a:xfrm>
            <a:off x="887299" y="2060736"/>
            <a:ext cx="1048379" cy="1513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u="sng">
                <a:solidFill>
                  <a:srgbClr val="2EA7E0"/>
                </a:solidFill>
                <a:latin typeface="Arial"/>
                <a:ea typeface="Arial"/>
                <a:cs typeface="Arial"/>
                <a:sym typeface="Arial"/>
              </a:rPr>
              <a:t>준법경영 관리체계</a:t>
            </a:r>
            <a:endParaRPr sz="900">
              <a:latin typeface="Arial"/>
              <a:ea typeface="Arial"/>
              <a:cs typeface="Arial"/>
              <a:sym typeface="Arial"/>
            </a:endParaRPr>
          </a:p>
        </p:txBody>
      </p:sp>
      <p:sp>
        <p:nvSpPr>
          <p:cNvPr id="10188" name="Google Shape;10188;p101"/>
          <p:cNvSpPr txBox="1"/>
          <p:nvPr/>
        </p:nvSpPr>
        <p:spPr>
          <a:xfrm>
            <a:off x="886851" y="2200183"/>
            <a:ext cx="5065395" cy="11303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국내</a:t>
            </a:r>
            <a:r>
              <a:rPr lang="en-US" sz="900" b="1" dirty="0">
                <a:latin typeface="Arial"/>
                <a:ea typeface="Arial"/>
                <a:cs typeface="Arial"/>
                <a:sym typeface="Arial"/>
              </a:rPr>
              <a:t> </a:t>
            </a:r>
            <a:r>
              <a:rPr lang="en-US" sz="900" b="1" dirty="0" err="1">
                <a:latin typeface="Arial"/>
                <a:ea typeface="Arial"/>
                <a:cs typeface="Arial"/>
                <a:sym typeface="Arial"/>
              </a:rPr>
              <a:t>준법</a:t>
            </a:r>
            <a:r>
              <a:rPr lang="en-US" sz="900" b="1" dirty="0">
                <a:latin typeface="Arial"/>
                <a:ea typeface="Arial"/>
                <a:cs typeface="Arial"/>
                <a:sym typeface="Arial"/>
              </a:rPr>
              <a:t> </a:t>
            </a:r>
            <a:r>
              <a:rPr lang="en-US" sz="900" b="1" dirty="0" err="1">
                <a:latin typeface="Arial"/>
                <a:ea typeface="Arial"/>
                <a:cs typeface="Arial"/>
                <a:sym typeface="Arial"/>
              </a:rPr>
              <a:t>관리체계</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책임과</a:t>
            </a:r>
            <a:r>
              <a:rPr lang="en-US" sz="900" dirty="0">
                <a:latin typeface="Gulim"/>
                <a:ea typeface="Gulim"/>
                <a:cs typeface="Gulim"/>
                <a:sym typeface="Gulim"/>
              </a:rPr>
              <a:t> </a:t>
            </a:r>
            <a:r>
              <a:rPr lang="en-US" sz="900" dirty="0" err="1">
                <a:latin typeface="Gulim"/>
                <a:ea typeface="Gulim"/>
                <a:cs typeface="Gulim"/>
                <a:sym typeface="Gulim"/>
              </a:rPr>
              <a:t>공정</a:t>
            </a:r>
            <a:r>
              <a:rPr lang="en-US" sz="900" dirty="0">
                <a:latin typeface="Gulim"/>
                <a:ea typeface="Gulim"/>
                <a:cs typeface="Gulim"/>
                <a:sym typeface="Gulim"/>
              </a:rPr>
              <a:t> </a:t>
            </a:r>
            <a:r>
              <a:rPr lang="en-US" sz="900" dirty="0" err="1">
                <a:latin typeface="Gulim"/>
                <a:ea typeface="Gulim"/>
                <a:cs typeface="Gulim"/>
                <a:sym typeface="Gulim"/>
              </a:rPr>
              <a:t>경쟁</a:t>
            </a:r>
            <a:r>
              <a:rPr lang="en-US" sz="900" dirty="0">
                <a:latin typeface="Gulim"/>
                <a:ea typeface="Gulim"/>
                <a:cs typeface="Gulim"/>
                <a:sym typeface="Gulim"/>
              </a:rPr>
              <a:t>, </a:t>
            </a:r>
            <a:r>
              <a:rPr lang="en-US" sz="900" dirty="0" err="1">
                <a:latin typeface="Gulim"/>
                <a:ea typeface="Gulim"/>
                <a:cs typeface="Gulim"/>
                <a:sym typeface="Gulim"/>
              </a:rPr>
              <a:t>부패</a:t>
            </a:r>
            <a:r>
              <a:rPr lang="en-US" sz="900" dirty="0">
                <a:latin typeface="Gulim"/>
                <a:ea typeface="Gulim"/>
                <a:cs typeface="Gulim"/>
                <a:sym typeface="Gulim"/>
              </a:rPr>
              <a:t> </a:t>
            </a:r>
            <a:r>
              <a:rPr lang="en-US" sz="900" dirty="0" err="1">
                <a:latin typeface="Gulim"/>
                <a:ea typeface="Gulim"/>
                <a:cs typeface="Gulim"/>
                <a:sym typeface="Gulim"/>
              </a:rPr>
              <a:t>방지</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규제가</a:t>
            </a:r>
            <a:r>
              <a:rPr lang="en-US" sz="900" dirty="0">
                <a:latin typeface="Gulim"/>
                <a:ea typeface="Gulim"/>
                <a:cs typeface="Gulim"/>
                <a:sym typeface="Gulim"/>
              </a:rPr>
              <a:t> </a:t>
            </a:r>
            <a:r>
              <a:rPr lang="en-US" sz="900" dirty="0" err="1">
                <a:latin typeface="Gulim"/>
                <a:ea typeface="Gulim"/>
                <a:cs typeface="Gulim"/>
                <a:sym typeface="Gulim"/>
              </a:rPr>
              <a:t>엄격해짐에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준법통제기준을</a:t>
            </a:r>
            <a:r>
              <a:rPr lang="en-US" sz="900" dirty="0">
                <a:latin typeface="Gulim"/>
                <a:ea typeface="Gulim"/>
                <a:cs typeface="Gulim"/>
                <a:sym typeface="Gulim"/>
              </a:rPr>
              <a:t> </a:t>
            </a:r>
            <a:r>
              <a:rPr lang="en-US" sz="900" dirty="0" err="1">
                <a:latin typeface="Gulim"/>
                <a:ea typeface="Gulim"/>
                <a:cs typeface="Gulim"/>
                <a:sym typeface="Gulim"/>
              </a:rPr>
              <a:t>마련하고</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관리체계를</a:t>
            </a:r>
            <a:r>
              <a:rPr lang="en-US" sz="900" dirty="0">
                <a:latin typeface="Gulim"/>
                <a:ea typeface="Gulim"/>
                <a:cs typeface="Gulim"/>
                <a:sym typeface="Gulim"/>
              </a:rPr>
              <a:t> </a:t>
            </a:r>
            <a:r>
              <a:rPr lang="en-US" sz="900" dirty="0" err="1">
                <a:latin typeface="Gulim"/>
                <a:ea typeface="Gulim"/>
                <a:cs typeface="Gulim"/>
                <a:sym typeface="Gulim"/>
              </a:rPr>
              <a:t>강화하였습니다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준법경영</a:t>
            </a:r>
            <a:r>
              <a:rPr lang="en-US" sz="900" dirty="0">
                <a:latin typeface="Gulim"/>
                <a:ea typeface="Gulim"/>
                <a:cs typeface="Gulim"/>
                <a:sym typeface="Gulim"/>
              </a:rPr>
              <a:t> </a:t>
            </a:r>
            <a:r>
              <a:rPr lang="en-US" sz="900" dirty="0" err="1">
                <a:latin typeface="Gulim"/>
                <a:ea typeface="Gulim"/>
                <a:cs typeface="Gulim"/>
                <a:sym typeface="Gulim"/>
              </a:rPr>
              <a:t>활동의</a:t>
            </a:r>
            <a:r>
              <a:rPr lang="en-US" sz="900" dirty="0">
                <a:latin typeface="Gulim"/>
                <a:ea typeface="Gulim"/>
                <a:cs typeface="Gulim"/>
                <a:sym typeface="Gulim"/>
              </a:rPr>
              <a:t> </a:t>
            </a:r>
            <a:r>
              <a:rPr lang="en-US" sz="900" dirty="0" err="1">
                <a:latin typeface="Gulim"/>
                <a:ea typeface="Gulim"/>
                <a:cs typeface="Gulim"/>
                <a:sym typeface="Gulim"/>
              </a:rPr>
              <a:t>방향성을</a:t>
            </a:r>
            <a:r>
              <a:rPr lang="en-US" sz="900" dirty="0">
                <a:latin typeface="Gulim"/>
                <a:ea typeface="Gulim"/>
                <a:cs typeface="Gulim"/>
                <a:sym typeface="Gulim"/>
              </a:rPr>
              <a:t> </a:t>
            </a:r>
            <a:r>
              <a:rPr lang="en-US" sz="900" dirty="0" err="1">
                <a:latin typeface="Gulim"/>
                <a:ea typeface="Gulim"/>
                <a:cs typeface="Gulim"/>
                <a:sym typeface="Gulim"/>
              </a:rPr>
              <a:t>정하고</a:t>
            </a:r>
            <a:r>
              <a:rPr lang="en-US" sz="900" dirty="0">
                <a:latin typeface="Gulim"/>
                <a:ea typeface="Gulim"/>
                <a:cs typeface="Gulim"/>
                <a:sym typeface="Gulim"/>
              </a:rPr>
              <a:t>, </a:t>
            </a:r>
            <a:r>
              <a:rPr lang="en-US" sz="900" dirty="0" err="1">
                <a:latin typeface="Gulim"/>
                <a:ea typeface="Gulim"/>
                <a:cs typeface="Gulim"/>
                <a:sym typeface="Gulim"/>
              </a:rPr>
              <a:t>공정하고</a:t>
            </a:r>
            <a:r>
              <a:rPr lang="en-US" sz="900" dirty="0">
                <a:latin typeface="Gulim"/>
                <a:ea typeface="Gulim"/>
                <a:cs typeface="Gulim"/>
                <a:sym typeface="Gulim"/>
              </a:rPr>
              <a:t> </a:t>
            </a:r>
            <a:r>
              <a:rPr lang="en-US" sz="900" dirty="0" err="1">
                <a:latin typeface="Gulim"/>
                <a:ea typeface="Gulim"/>
                <a:cs typeface="Gulim"/>
                <a:sym typeface="Gulim"/>
              </a:rPr>
              <a:t>투명한</a:t>
            </a:r>
            <a:r>
              <a:rPr lang="en-US" sz="900" dirty="0">
                <a:latin typeface="Gulim"/>
                <a:ea typeface="Gulim"/>
                <a:cs typeface="Gulim"/>
                <a:sym typeface="Gulim"/>
              </a:rPr>
              <a:t> </a:t>
            </a:r>
            <a:r>
              <a:rPr lang="en-US" sz="900" dirty="0" err="1">
                <a:latin typeface="Gulim"/>
                <a:ea typeface="Gulim"/>
                <a:cs typeface="Gulim"/>
                <a:sym typeface="Gulim"/>
              </a:rPr>
              <a:t>방식의</a:t>
            </a:r>
            <a:r>
              <a:rPr lang="en-US" sz="900" dirty="0">
                <a:latin typeface="Gulim"/>
                <a:ea typeface="Gulim"/>
                <a:cs typeface="Gulim"/>
                <a:sym typeface="Gulim"/>
              </a:rPr>
              <a:t> </a:t>
            </a:r>
            <a:r>
              <a:rPr lang="en-US" sz="900" dirty="0" err="1">
                <a:latin typeface="Gulim"/>
                <a:ea typeface="Gulim"/>
                <a:cs typeface="Gulim"/>
                <a:sym typeface="Gulim"/>
              </a:rPr>
              <a:t>업무를</a:t>
            </a:r>
            <a:r>
              <a:rPr lang="en-US" sz="900" dirty="0">
                <a:latin typeface="Gulim"/>
                <a:ea typeface="Gulim"/>
                <a:cs typeface="Gulim"/>
                <a:sym typeface="Gulim"/>
              </a:rPr>
              <a:t> </a:t>
            </a:r>
            <a:r>
              <a:rPr lang="en-US" sz="900" dirty="0" err="1">
                <a:latin typeface="Gulim"/>
                <a:ea typeface="Gulim"/>
                <a:cs typeface="Gulim"/>
                <a:sym typeface="Gulim"/>
              </a:rPr>
              <a:t>지향함으로써</a:t>
            </a:r>
            <a:r>
              <a:rPr lang="en-US" sz="900" dirty="0">
                <a:latin typeface="Gulim"/>
                <a:ea typeface="Gulim"/>
                <a:cs typeface="Gulim"/>
                <a:sym typeface="Gulim"/>
              </a:rPr>
              <a:t> </a:t>
            </a:r>
            <a:r>
              <a:rPr lang="en-US" sz="900" dirty="0" err="1">
                <a:latin typeface="Gulim"/>
                <a:ea typeface="Gulim"/>
                <a:cs typeface="Gulim"/>
                <a:sym typeface="Gulim"/>
              </a:rPr>
              <a:t>고객</a:t>
            </a:r>
            <a:r>
              <a:rPr lang="en-US" sz="900" dirty="0">
                <a:latin typeface="Gulim"/>
                <a:ea typeface="Gulim"/>
                <a:cs typeface="Gulim"/>
                <a:sym typeface="Gulim"/>
              </a:rPr>
              <a:t> </a:t>
            </a:r>
            <a:r>
              <a:rPr lang="en-US" sz="900" dirty="0" err="1">
                <a:latin typeface="Gulim"/>
                <a:ea typeface="Gulim"/>
                <a:cs typeface="Gulim"/>
                <a:sym typeface="Gulim"/>
              </a:rPr>
              <a:t>신뢰</a:t>
            </a:r>
            <a:r>
              <a:rPr lang="en-US" sz="900" dirty="0">
                <a:latin typeface="Gulim"/>
                <a:ea typeface="Gulim"/>
                <a:cs typeface="Gulim"/>
                <a:sym typeface="Gulim"/>
              </a:rPr>
              <a:t> </a:t>
            </a:r>
            <a:r>
              <a:rPr lang="en-US" sz="900" dirty="0" err="1">
                <a:latin typeface="Gulim"/>
                <a:ea typeface="Gulim"/>
                <a:cs typeface="Gulim"/>
                <a:sym typeface="Gulim"/>
              </a:rPr>
              <a:t>확보와</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건전한</a:t>
            </a:r>
            <a:r>
              <a:rPr lang="en-US" sz="900" dirty="0">
                <a:latin typeface="Gulim"/>
                <a:ea typeface="Gulim"/>
                <a:cs typeface="Gulim"/>
                <a:sym typeface="Gulim"/>
              </a:rPr>
              <a:t> </a:t>
            </a:r>
            <a:r>
              <a:rPr lang="en-US" sz="900" dirty="0" err="1">
                <a:latin typeface="Gulim"/>
                <a:ea typeface="Gulim"/>
                <a:cs typeface="Gulim"/>
                <a:sym typeface="Gulim"/>
              </a:rPr>
              <a:t>발전을</a:t>
            </a:r>
            <a:r>
              <a:rPr lang="en-US" sz="900" dirty="0">
                <a:latin typeface="Gulim"/>
                <a:ea typeface="Gulim"/>
                <a:cs typeface="Gulim"/>
                <a:sym typeface="Gulim"/>
              </a:rPr>
              <a:t> </a:t>
            </a:r>
            <a:r>
              <a:rPr lang="en-US" sz="900" dirty="0" err="1">
                <a:latin typeface="Gulim"/>
                <a:ea typeface="Gulim"/>
                <a:cs typeface="Gulim"/>
                <a:sym typeface="Gulim"/>
              </a:rPr>
              <a:t>도모하고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준법경영</a:t>
            </a:r>
            <a:r>
              <a:rPr lang="en-US" sz="900" dirty="0">
                <a:latin typeface="Gulim"/>
                <a:ea typeface="Gulim"/>
                <a:cs typeface="Gulim"/>
                <a:sym typeface="Gulim"/>
              </a:rPr>
              <a:t> </a:t>
            </a:r>
            <a:r>
              <a:rPr lang="en-US" sz="900" dirty="0" err="1">
                <a:latin typeface="Gulim"/>
                <a:ea typeface="Gulim"/>
                <a:cs typeface="Gulim"/>
                <a:sym typeface="Gulim"/>
              </a:rPr>
              <a:t>전담</a:t>
            </a:r>
            <a:r>
              <a:rPr lang="en-US" sz="900" dirty="0">
                <a:latin typeface="Gulim"/>
                <a:ea typeface="Gulim"/>
                <a:cs typeface="Gulim"/>
                <a:sym typeface="Gulim"/>
              </a:rPr>
              <a:t> </a:t>
            </a:r>
            <a:r>
              <a:rPr lang="en-US" sz="900" dirty="0" err="1">
                <a:latin typeface="Gulim"/>
                <a:ea typeface="Gulim"/>
                <a:cs typeface="Gulim"/>
                <a:sym typeface="Gulim"/>
              </a:rPr>
              <a:t>조직인</a:t>
            </a:r>
            <a:r>
              <a:rPr lang="en-US" sz="900" dirty="0">
                <a:latin typeface="Gulim"/>
                <a:ea typeface="Gulim"/>
                <a:cs typeface="Gulim"/>
                <a:sym typeface="Gulim"/>
              </a:rPr>
              <a:t> </a:t>
            </a:r>
            <a:r>
              <a:rPr lang="en-US" sz="900" dirty="0" err="1">
                <a:latin typeface="Gulim"/>
                <a:ea typeface="Gulim"/>
                <a:cs typeface="Gulim"/>
                <a:sym typeface="Gulim"/>
              </a:rPr>
              <a:t>준법경영센터를</a:t>
            </a:r>
            <a:r>
              <a:rPr lang="en-US" sz="900" dirty="0">
                <a:latin typeface="Gulim"/>
                <a:ea typeface="Gulim"/>
                <a:cs typeface="Gulim"/>
                <a:sym typeface="Gulim"/>
              </a:rPr>
              <a:t> </a:t>
            </a:r>
            <a:r>
              <a:rPr lang="en-US" sz="900" dirty="0" err="1">
                <a:latin typeface="Gulim"/>
                <a:ea typeface="Gulim"/>
                <a:cs typeface="Gulim"/>
                <a:sym typeface="Gulim"/>
              </a:rPr>
              <a:t>운영하며</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준법</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주기적으로</a:t>
            </a:r>
            <a:r>
              <a:rPr lang="en-US" sz="900" dirty="0">
                <a:latin typeface="Gulim"/>
                <a:ea typeface="Gulim"/>
                <a:cs typeface="Gulim"/>
                <a:sym typeface="Gulim"/>
              </a:rPr>
              <a:t> </a:t>
            </a:r>
            <a:r>
              <a:rPr lang="en-US" sz="900" dirty="0" err="1">
                <a:latin typeface="Gulim"/>
                <a:ea typeface="Gulim"/>
                <a:cs typeface="Gulim"/>
                <a:sym typeface="Gulim"/>
              </a:rPr>
              <a:t>점검하여</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이사회에</a:t>
            </a:r>
            <a:r>
              <a:rPr lang="en-US" sz="900" dirty="0">
                <a:latin typeface="Gulim"/>
                <a:ea typeface="Gulim"/>
                <a:cs typeface="Gulim"/>
                <a:sym typeface="Gulim"/>
              </a:rPr>
              <a:t> </a:t>
            </a:r>
            <a:r>
              <a:rPr lang="en-US" sz="900" dirty="0" err="1">
                <a:latin typeface="Gulim"/>
                <a:ea typeface="Gulim"/>
                <a:cs typeface="Gulim"/>
                <a:sym typeface="Gulim"/>
              </a:rPr>
              <a:t>보고하고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확산을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준법교육과</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법무정보시스템</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기관</a:t>
            </a:r>
            <a:r>
              <a:rPr lang="en-US" sz="900" dirty="0">
                <a:latin typeface="Gulim"/>
                <a:ea typeface="Gulim"/>
                <a:cs typeface="Gulim"/>
                <a:sym typeface="Gulim"/>
              </a:rPr>
              <a:t>(</a:t>
            </a:r>
            <a:r>
              <a:rPr lang="en-US" sz="900" dirty="0" err="1">
                <a:latin typeface="Gulim"/>
                <a:ea typeface="Gulim"/>
                <a:cs typeface="Gulim"/>
                <a:sym typeface="Gulim"/>
              </a:rPr>
              <a:t>본사</a:t>
            </a:r>
            <a:r>
              <a:rPr lang="en-US" sz="900" dirty="0">
                <a:latin typeface="Gulim"/>
                <a:ea typeface="Gulim"/>
                <a:cs typeface="Gulim"/>
                <a:sym typeface="Gulim"/>
              </a:rPr>
              <a:t> </a:t>
            </a:r>
            <a:r>
              <a:rPr lang="en-US" sz="900" dirty="0" err="1">
                <a:latin typeface="Gulim"/>
                <a:ea typeface="Gulim"/>
                <a:cs typeface="Gulim"/>
                <a:sym typeface="Gulim"/>
              </a:rPr>
              <a:t>본부</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영업지역본부</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준법·윤리경영</a:t>
            </a:r>
            <a:r>
              <a:rPr lang="en-US" sz="900" dirty="0">
                <a:latin typeface="Gulim"/>
                <a:ea typeface="Gulim"/>
                <a:cs typeface="Gulim"/>
                <a:sym typeface="Gulim"/>
              </a:rPr>
              <a:t> </a:t>
            </a:r>
            <a:r>
              <a:rPr lang="en-US" sz="900" dirty="0" err="1">
                <a:latin typeface="Gulim"/>
                <a:ea typeface="Gulim"/>
                <a:cs typeface="Gulim"/>
                <a:sym typeface="Gulim"/>
              </a:rPr>
              <a:t>평가지표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보상</a:t>
            </a:r>
            <a:r>
              <a:rPr lang="en-US" sz="900" dirty="0">
                <a:latin typeface="Gulim"/>
                <a:ea typeface="Gulim"/>
                <a:cs typeface="Gulim"/>
                <a:sym typeface="Gulim"/>
              </a:rPr>
              <a:t> </a:t>
            </a:r>
            <a:r>
              <a:rPr lang="en-US" sz="900" dirty="0" err="1">
                <a:latin typeface="Gulim"/>
                <a:ea typeface="Gulim"/>
                <a:cs typeface="Gulim"/>
                <a:sym typeface="Gulim"/>
              </a:rPr>
              <a:t>연계</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운영하여</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개개인의</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제고하고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0189" name="Google Shape;10189;p101"/>
          <p:cNvSpPr txBox="1"/>
          <p:nvPr/>
        </p:nvSpPr>
        <p:spPr>
          <a:xfrm>
            <a:off x="885281" y="3672468"/>
            <a:ext cx="5058410"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뇌물수수·반부패</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정책</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운영</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부패와</a:t>
            </a:r>
            <a:r>
              <a:rPr lang="en-US" sz="900" u="none" dirty="0">
                <a:latin typeface="Gulim"/>
                <a:ea typeface="Gulim"/>
                <a:cs typeface="Gulim"/>
                <a:sym typeface="Gulim"/>
              </a:rPr>
              <a:t> </a:t>
            </a:r>
            <a:r>
              <a:rPr lang="en-US" sz="900" u="none" dirty="0" err="1">
                <a:latin typeface="Gulim"/>
                <a:ea typeface="Gulim"/>
                <a:cs typeface="Gulim"/>
                <a:sym typeface="Gulim"/>
              </a:rPr>
              <a:t>뇌물</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부정행위를</a:t>
            </a:r>
            <a:r>
              <a:rPr lang="en-US" sz="900" u="none" dirty="0">
                <a:latin typeface="Gulim"/>
                <a:ea typeface="Gulim"/>
                <a:cs typeface="Gulim"/>
                <a:sym typeface="Gulim"/>
              </a:rPr>
              <a:t> </a:t>
            </a:r>
            <a:r>
              <a:rPr lang="en-US" sz="900" u="none" dirty="0" err="1">
                <a:latin typeface="Gulim"/>
                <a:ea typeface="Gulim"/>
                <a:cs typeface="Gulim"/>
                <a:sym typeface="Gulim"/>
              </a:rPr>
              <a:t>근절하고</a:t>
            </a:r>
            <a:r>
              <a:rPr lang="en-US" sz="900" u="none" dirty="0">
                <a:latin typeface="Gulim"/>
                <a:ea typeface="Gulim"/>
                <a:cs typeface="Gulim"/>
                <a:sym typeface="Gulim"/>
              </a:rPr>
              <a:t> </a:t>
            </a:r>
            <a:r>
              <a:rPr lang="en-US" sz="900" u="none" dirty="0" err="1">
                <a:latin typeface="Gulim"/>
                <a:ea typeface="Gulim"/>
                <a:cs typeface="Gulim"/>
                <a:sym typeface="Gulim"/>
              </a:rPr>
              <a:t>투명한</a:t>
            </a:r>
            <a:r>
              <a:rPr lang="en-US" sz="900" u="none" dirty="0">
                <a:latin typeface="Gulim"/>
                <a:ea typeface="Gulim"/>
                <a:cs typeface="Gulim"/>
                <a:sym typeface="Gulim"/>
              </a:rPr>
              <a:t> </a:t>
            </a:r>
            <a:r>
              <a:rPr lang="en-US" sz="900" u="none" dirty="0" err="1">
                <a:latin typeface="Gulim"/>
                <a:ea typeface="Gulim"/>
                <a:cs typeface="Gulim"/>
                <a:sym typeface="Gulim"/>
              </a:rPr>
              <a:t>경영활동을</a:t>
            </a:r>
            <a:r>
              <a:rPr lang="en-US" sz="900" u="none" dirty="0">
                <a:latin typeface="Gulim"/>
                <a:ea typeface="Gulim"/>
                <a:cs typeface="Gulim"/>
                <a:sym typeface="Gulim"/>
              </a:rPr>
              <a:t> </a:t>
            </a:r>
            <a:r>
              <a:rPr lang="en-US" sz="900" u="none" dirty="0" err="1">
                <a:latin typeface="Gulim"/>
                <a:ea typeface="Gulim"/>
                <a:cs typeface="Gulim"/>
                <a:sym typeface="Gulim"/>
              </a:rPr>
              <a:t>촉진하기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뇌물·반부패</a:t>
            </a:r>
            <a:r>
              <a:rPr lang="en-US" sz="900" u="none" dirty="0">
                <a:latin typeface="Gulim"/>
                <a:ea typeface="Gulim"/>
                <a:cs typeface="Gulim"/>
                <a:sym typeface="Gulim"/>
              </a:rPr>
              <a:t> </a:t>
            </a:r>
            <a:r>
              <a:rPr lang="en-US" sz="900" u="none" dirty="0" err="1">
                <a:latin typeface="Gulim"/>
                <a:ea typeface="Gulim"/>
                <a:cs typeface="Gulim"/>
                <a:sym typeface="Gulim"/>
              </a:rPr>
              <a:t>정책’을</a:t>
            </a:r>
            <a:r>
              <a:rPr lang="en-US" sz="900" u="none" dirty="0">
                <a:latin typeface="Gulim"/>
                <a:ea typeface="Gulim"/>
                <a:cs typeface="Gulim"/>
                <a:sym typeface="Gulim"/>
              </a:rPr>
              <a:t> </a:t>
            </a:r>
            <a:r>
              <a:rPr lang="en-US" sz="900" u="none" dirty="0" err="1">
                <a:latin typeface="Gulim"/>
                <a:ea typeface="Gulim"/>
                <a:cs typeface="Gulim"/>
                <a:sym typeface="Gulim"/>
              </a:rPr>
              <a:t>제정</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본</a:t>
            </a:r>
            <a:r>
              <a:rPr lang="en-US" sz="900" u="none" dirty="0">
                <a:latin typeface="Gulim"/>
                <a:ea typeface="Gulim"/>
                <a:cs typeface="Gulim"/>
                <a:sym typeface="Gulim"/>
              </a:rPr>
              <a:t> </a:t>
            </a:r>
            <a:r>
              <a:rPr lang="en-US" sz="900" u="none" dirty="0" err="1">
                <a:latin typeface="Gulim"/>
                <a:ea typeface="Gulim"/>
                <a:cs typeface="Gulim"/>
                <a:sym typeface="Gulim"/>
              </a:rPr>
              <a:t>정책을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윤리헌장에서</a:t>
            </a:r>
            <a:r>
              <a:rPr lang="en-US" sz="900" u="none" dirty="0">
                <a:latin typeface="Gulim"/>
                <a:ea typeface="Gulim"/>
                <a:cs typeface="Gulim"/>
                <a:sym typeface="Gulim"/>
              </a:rPr>
              <a:t> </a:t>
            </a:r>
            <a:r>
              <a:rPr lang="en-US" sz="900" u="none" dirty="0" err="1">
                <a:latin typeface="Gulim"/>
                <a:ea typeface="Gulim"/>
                <a:cs typeface="Gulim"/>
                <a:sym typeface="Gulim"/>
              </a:rPr>
              <a:t>공표한</a:t>
            </a:r>
            <a:r>
              <a:rPr lang="en-US" sz="900" u="none" dirty="0">
                <a:latin typeface="Gulim"/>
                <a:ea typeface="Gulim"/>
                <a:cs typeface="Gulim"/>
                <a:sym typeface="Gulim"/>
              </a:rPr>
              <a:t> </a:t>
            </a:r>
            <a:r>
              <a:rPr lang="en-US" sz="900" u="none" dirty="0" err="1">
                <a:latin typeface="Gulim"/>
                <a:ea typeface="Gulim"/>
                <a:cs typeface="Gulim"/>
                <a:sym typeface="Gulim"/>
              </a:rPr>
              <a:t>뇌물</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부패</a:t>
            </a:r>
            <a:r>
              <a:rPr lang="en-US" sz="900" u="none" dirty="0">
                <a:latin typeface="Gulim"/>
                <a:ea typeface="Gulim"/>
                <a:cs typeface="Gulim"/>
                <a:sym typeface="Gulim"/>
              </a:rPr>
              <a:t> </a:t>
            </a:r>
            <a:r>
              <a:rPr lang="en-US" sz="900" u="none" dirty="0" err="1">
                <a:latin typeface="Gulim"/>
                <a:ea typeface="Gulim"/>
                <a:cs typeface="Gulim"/>
                <a:sym typeface="Gulim"/>
              </a:rPr>
              <a:t>방지에</a:t>
            </a:r>
            <a:r>
              <a:rPr lang="en-US" sz="900" u="none" dirty="0">
                <a:latin typeface="Gulim"/>
                <a:ea typeface="Gulim"/>
                <a:cs typeface="Gulim"/>
                <a:sym typeface="Gulim"/>
              </a:rPr>
              <a:t> </a:t>
            </a:r>
            <a:r>
              <a:rPr lang="en-US" sz="900" u="none" dirty="0" err="1">
                <a:latin typeface="Gulim"/>
                <a:ea typeface="Gulim"/>
                <a:cs typeface="Gulim"/>
                <a:sym typeface="Gulim"/>
              </a:rPr>
              <a:t>대해</a:t>
            </a:r>
            <a:r>
              <a:rPr lang="en-US" sz="900" u="none" dirty="0">
                <a:latin typeface="Gulim"/>
                <a:ea typeface="Gulim"/>
                <a:cs typeface="Gulim"/>
                <a:sym typeface="Gulim"/>
              </a:rPr>
              <a:t> </a:t>
            </a:r>
            <a:r>
              <a:rPr lang="en-US" sz="900" u="none" dirty="0" err="1">
                <a:latin typeface="Gulim"/>
                <a:ea typeface="Gulim"/>
                <a:cs typeface="Gulim"/>
                <a:sym typeface="Gulim"/>
              </a:rPr>
              <a:t>보다</a:t>
            </a:r>
            <a:r>
              <a:rPr lang="en-US" sz="900" u="none" dirty="0">
                <a:latin typeface="Gulim"/>
                <a:ea typeface="Gulim"/>
                <a:cs typeface="Gulim"/>
                <a:sym typeface="Gulim"/>
              </a:rPr>
              <a:t> </a:t>
            </a:r>
            <a:r>
              <a:rPr lang="en-US" sz="900" u="none" dirty="0" err="1">
                <a:latin typeface="Gulim"/>
                <a:ea typeface="Gulim"/>
                <a:cs typeface="Gulim"/>
                <a:sym typeface="Gulim"/>
              </a:rPr>
              <a:t>상세하고</a:t>
            </a:r>
            <a:r>
              <a:rPr lang="en-US" sz="900" u="none" dirty="0">
                <a:latin typeface="Gulim"/>
                <a:ea typeface="Gulim"/>
                <a:cs typeface="Gulim"/>
                <a:sym typeface="Gulim"/>
              </a:rPr>
              <a:t> </a:t>
            </a:r>
            <a:r>
              <a:rPr lang="en-US" sz="900" u="none" dirty="0" err="1">
                <a:latin typeface="Gulim"/>
                <a:ea typeface="Gulim"/>
                <a:cs typeface="Gulim"/>
                <a:sym typeface="Gulim"/>
              </a:rPr>
              <a:t>강력한</a:t>
            </a:r>
            <a:r>
              <a:rPr lang="en-US" sz="900" u="none" dirty="0">
                <a:latin typeface="Gulim"/>
                <a:ea typeface="Gulim"/>
                <a:cs typeface="Gulim"/>
                <a:sym typeface="Gulim"/>
              </a:rPr>
              <a:t> </a:t>
            </a:r>
            <a:r>
              <a:rPr lang="en-US" sz="900" u="none" dirty="0" err="1">
                <a:latin typeface="Gulim"/>
                <a:ea typeface="Gulim"/>
                <a:cs typeface="Gulim"/>
                <a:sym typeface="Gulim"/>
              </a:rPr>
              <a:t>회사의</a:t>
            </a:r>
            <a:r>
              <a:rPr lang="en-US" sz="900" u="none" dirty="0">
                <a:latin typeface="Gulim"/>
                <a:ea typeface="Gulim"/>
                <a:cs typeface="Gulim"/>
                <a:sym typeface="Gulim"/>
              </a:rPr>
              <a:t> </a:t>
            </a:r>
            <a:r>
              <a:rPr lang="en-US" sz="900" u="none" dirty="0" err="1">
                <a:latin typeface="Gulim"/>
                <a:ea typeface="Gulim"/>
                <a:cs typeface="Gulim"/>
                <a:sym typeface="Gulim"/>
              </a:rPr>
              <a:t>의지를</a:t>
            </a:r>
            <a:r>
              <a:rPr lang="en-US" sz="900" u="none" dirty="0">
                <a:latin typeface="Gulim"/>
                <a:ea typeface="Gulim"/>
                <a:cs typeface="Gulim"/>
                <a:sym typeface="Gulim"/>
              </a:rPr>
              <a:t> </a:t>
            </a:r>
            <a:r>
              <a:rPr lang="en-US" sz="900" u="none" dirty="0" err="1">
                <a:latin typeface="Gulim"/>
                <a:ea typeface="Gulim"/>
                <a:cs typeface="Gulim"/>
                <a:sym typeface="Gulim"/>
              </a:rPr>
              <a:t>표명하고</a:t>
            </a:r>
            <a:r>
              <a:rPr lang="en-US" sz="900" u="none" dirty="0">
                <a:latin typeface="Gulim"/>
                <a:ea typeface="Gulim"/>
                <a:cs typeface="Gulim"/>
                <a:sym typeface="Gulim"/>
              </a:rPr>
              <a:t> </a:t>
            </a:r>
            <a:r>
              <a:rPr lang="en-US" sz="900" u="none" dirty="0" err="1">
                <a:latin typeface="Gulim"/>
                <a:ea typeface="Gulim"/>
                <a:cs typeface="Gulim"/>
                <a:sym typeface="Gulim"/>
              </a:rPr>
              <a:t>관련된</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스탠다드를</a:t>
            </a:r>
            <a:r>
              <a:rPr lang="en-US" sz="900" u="none" dirty="0">
                <a:latin typeface="Gulim"/>
                <a:ea typeface="Gulim"/>
                <a:cs typeface="Gulim"/>
                <a:sym typeface="Gulim"/>
              </a:rPr>
              <a:t> </a:t>
            </a:r>
            <a:r>
              <a:rPr lang="en-US" sz="900" u="none" dirty="0" err="1">
                <a:latin typeface="Gulim"/>
                <a:ea typeface="Gulim"/>
                <a:cs typeface="Gulim"/>
                <a:sym typeface="Gulim"/>
              </a:rPr>
              <a:t>준수하고자</a:t>
            </a:r>
            <a:r>
              <a:rPr lang="en-US" sz="900" u="none" dirty="0">
                <a:latin typeface="Gulim"/>
                <a:ea typeface="Gulim"/>
                <a:cs typeface="Gulim"/>
                <a:sym typeface="Gulim"/>
              </a:rPr>
              <a:t> </a:t>
            </a:r>
            <a:r>
              <a:rPr lang="en-US" sz="900" u="none" dirty="0" err="1">
                <a:latin typeface="Gulim"/>
                <a:ea typeface="Gulim"/>
                <a:cs typeface="Gulim"/>
                <a:sym typeface="Gulim"/>
              </a:rPr>
              <a:t>합니다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0190" name="Google Shape;10190;p101"/>
          <p:cNvSpPr txBox="1"/>
          <p:nvPr/>
        </p:nvSpPr>
        <p:spPr>
          <a:xfrm>
            <a:off x="885281" y="4409018"/>
            <a:ext cx="5059680"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a:solidFill>
                  <a:srgbClr val="4D5C63"/>
                </a:solidFill>
                <a:latin typeface="Malgun Gothic"/>
                <a:ea typeface="Malgun Gothic"/>
                <a:cs typeface="Malgun Gothic"/>
                <a:sym typeface="Malgun Gothic"/>
              </a:rPr>
              <a:t>법률·정책 동향 모니터링 및 선제적 대응</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KT&amp;G는 사업과 관련된 잠재적 리스크를 분석하여 법적 위험을 평가하고 사전에 대응하기 위해 사업 관련 법령의 제·개정 사항 및 정부 정책의 동향, 그리고 그와 같은 변화의 영향력에 대해 지속적으로 모니터링하고 있습니다. 주요 사항은 유관부서에 신속하게 안내되어 관련 법령 및 정책을 준수할 수 있도록 지원하고 있으며, 앞으로도 지속적인 모니터링 및 대응 체계 운영을 통해 효과적으로 준법통제 활동을 추진해 나갈 계획입니다.</a:t>
            </a:r>
            <a:endParaRPr sz="900">
              <a:latin typeface="Gulim"/>
              <a:ea typeface="Gulim"/>
              <a:cs typeface="Gulim"/>
              <a:sym typeface="Gulim"/>
            </a:endParaRPr>
          </a:p>
        </p:txBody>
      </p:sp>
      <p:sp>
        <p:nvSpPr>
          <p:cNvPr id="10191" name="Google Shape;10191;p101"/>
          <p:cNvSpPr txBox="1"/>
          <p:nvPr/>
        </p:nvSpPr>
        <p:spPr>
          <a:xfrm>
            <a:off x="887185" y="5329704"/>
            <a:ext cx="5060950" cy="9461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a:latin typeface="Arial"/>
                <a:ea typeface="Arial"/>
                <a:cs typeface="Arial"/>
                <a:sym typeface="Arial"/>
              </a:rPr>
              <a:t>글로벌 컴플라이언스 체계 </a:t>
            </a:r>
            <a:r>
              <a:rPr lang="en-US" sz="900" b="1">
                <a:latin typeface="Malgun Gothic"/>
                <a:ea typeface="Malgun Gothic"/>
                <a:cs typeface="Malgun Gothic"/>
                <a:sym typeface="Malgun Gothic"/>
              </a:rPr>
              <a:t>| </a:t>
            </a:r>
            <a:r>
              <a:rPr lang="en-US" sz="900">
                <a:latin typeface="Gulim"/>
                <a:ea typeface="Gulim"/>
                <a:cs typeface="Gulim"/>
                <a:sym typeface="Gulim"/>
              </a:rPr>
              <a:t>KT&amp;G는 글로벌 사업이 확대됨에 따라 해당 국가의 현지 법률을 준수하고 발생 가능한 법률 리스크를 사전에 예측·예방할 수 있도록 준법경영 활동을 강화하고 있습니다. 각 해외법인은 사규에 기반하여 사업을 영위하고 구성원을 관리하고 있으며, 법무정보 공유 플랫폼인 GIP(Global Information Portal, 글로벌 법무정보시스템)를 구축하고 법인별로 컴플라이언스 오피서(Compliance Officer)를 임명하여, 본사와 해외법인 사이의 준법경영을 위한 가교 역할을 담당하게 함으로써 사각지대가 발생하지 않도록 하고 있습니다.</a:t>
            </a:r>
            <a:endParaRPr sz="900">
              <a:latin typeface="Gulim"/>
              <a:ea typeface="Gulim"/>
              <a:cs typeface="Gulim"/>
              <a:sym typeface="Gulim"/>
            </a:endParaRPr>
          </a:p>
        </p:txBody>
      </p:sp>
      <p:sp>
        <p:nvSpPr>
          <p:cNvPr id="10192" name="Google Shape;10192;p101"/>
          <p:cNvSpPr txBox="1"/>
          <p:nvPr/>
        </p:nvSpPr>
        <p:spPr>
          <a:xfrm>
            <a:off x="887409" y="6434528"/>
            <a:ext cx="5065395"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a:latin typeface="Gulim"/>
                <a:ea typeface="Gulim"/>
                <a:cs typeface="Gulim"/>
                <a:sym typeface="Gulim"/>
              </a:rPr>
              <a:t>GIP는 해외조직을 대상으로 법률자문, 계약 검토 등의 법무 업무 처리 서비스를 제공함으로써 해당 국가의 법률 리스크를 예방하기 위한 시스템으로, 컴플라이언스 기능 고도화를 위해 지속 업데이트 중에 있습니다. 또한, KT&amp;G는 각 해외법인의 컴플라이언스 오피서가 매주 작성하는 Compliance Weekly Report를 통해 각 법인의 컴플라이언스 현황을 모니터링하고, 각 법인에서 자체적으로 문제점을 점검하고 개선할 수 있도록 상시 지원하고 있습니다.</a:t>
            </a:r>
            <a:endParaRPr sz="900">
              <a:latin typeface="Gulim"/>
              <a:ea typeface="Gulim"/>
              <a:cs typeface="Gulim"/>
              <a:sym typeface="Gulim"/>
            </a:endParaRPr>
          </a:p>
        </p:txBody>
      </p:sp>
      <p:grpSp>
        <p:nvGrpSpPr>
          <p:cNvPr id="10258" name="Google Shape;10258;p101"/>
          <p:cNvGrpSpPr/>
          <p:nvPr/>
        </p:nvGrpSpPr>
        <p:grpSpPr>
          <a:xfrm>
            <a:off x="538086" y="0"/>
            <a:ext cx="14077958" cy="8208009"/>
            <a:chOff x="538086" y="0"/>
            <a:chExt cx="14077958" cy="8208009"/>
          </a:xfrm>
        </p:grpSpPr>
        <p:sp>
          <p:nvSpPr>
            <p:cNvPr id="10259" name="Google Shape;10259;p10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60" name="Google Shape;10260;p10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61" name="Google Shape;10261;p10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268" name="Google Shape;10268;p10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182</a:t>
            </a:r>
            <a:endParaRPr sz="1000">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10277"/>
        <p:cNvGrpSpPr/>
        <p:nvPr/>
      </p:nvGrpSpPr>
      <p:grpSpPr>
        <a:xfrm>
          <a:off x="0" y="0"/>
          <a:ext cx="0" cy="0"/>
          <a:chOff x="0" y="0"/>
          <a:chExt cx="0" cy="0"/>
        </a:xfrm>
      </p:grpSpPr>
      <p:sp>
        <p:nvSpPr>
          <p:cNvPr id="10278" name="Google Shape;10278;p102"/>
          <p:cNvSpPr/>
          <p:nvPr/>
        </p:nvSpPr>
        <p:spPr>
          <a:xfrm>
            <a:off x="11521904" y="1727971"/>
            <a:ext cx="0" cy="6012180"/>
          </a:xfrm>
          <a:custGeom>
            <a:avLst/>
            <a:gdLst/>
            <a:ahLst/>
            <a:cxnLst/>
            <a:rect l="l" t="t" r="r" b="b"/>
            <a:pathLst>
              <a:path w="120000" h="6012180" extrusionOk="0">
                <a:moveTo>
                  <a:pt x="0" y="0"/>
                </a:moveTo>
                <a:lnTo>
                  <a:pt x="0" y="6012014"/>
                </a:lnTo>
              </a:path>
            </a:pathLst>
          </a:custGeom>
          <a:noFill/>
          <a:ln w="9525" cap="flat" cmpd="sng">
            <a:solidFill>
              <a:srgbClr val="4D5C6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79" name="Google Shape;10279;p102"/>
          <p:cNvSpPr txBox="1"/>
          <p:nvPr/>
        </p:nvSpPr>
        <p:spPr>
          <a:xfrm>
            <a:off x="886851" y="1196499"/>
            <a:ext cx="5066030" cy="176593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기업윤리 및 컴플라이언스</a:t>
            </a:r>
            <a:endParaRPr sz="200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u="sng">
                <a:solidFill>
                  <a:srgbClr val="2EA7E0"/>
                </a:solidFill>
                <a:latin typeface="Arial"/>
                <a:ea typeface="Arial"/>
                <a:cs typeface="Arial"/>
                <a:sym typeface="Arial"/>
              </a:rPr>
              <a:t>준법 점검</a:t>
            </a:r>
            <a:r>
              <a:rPr lang="en-US" sz="900" b="1" u="none">
                <a:solidFill>
                  <a:srgbClr val="2EA7E0"/>
                </a:solidFill>
                <a:latin typeface="Arial"/>
                <a:ea typeface="Arial"/>
                <a:cs typeface="Arial"/>
                <a:sym typeface="Arial"/>
              </a:rPr>
              <a:t> </a:t>
            </a:r>
            <a:r>
              <a:rPr lang="en-US" sz="900" u="none">
                <a:latin typeface="Gulim"/>
                <a:ea typeface="Gulim"/>
                <a:cs typeface="Gulim"/>
                <a:sym typeface="Gulim"/>
              </a:rPr>
              <a:t>KT&amp;G는 국내 전 기관(본사 본부, 공장, 영업지역본부 등)을 대상으로 임직원 윤리의식, 관리자 준수사항, 책임 있는 마케팅, 하도급거래, 영업관계법령 등에 대한 준법 점검을 실시함으로써 구성원들의 법률 준수 실태를 점검하고 개선사항을 도출하고 있습니다. 추가적으로 공급망 컴플라이언스에 대한 구성원의 자율적인 준법 점검을 지원하는 등 기관 내 자율적인 통제활동이 이뤄지도록 노력하고 있습니다. 또한 KT&amp;G는 해외법인을 대상으로도 준법 점검을 실시하여 각 법인의 주재원 및 현채인 관리자들의 윤리의식과 컴플라이언스 보고체계의 인지 및 준수 여부를 점검하고 있습니다. 이와 같은 준법 점검 결과와 개선 계획은 이사회에 보고되어 KT&amp;G 준법경영 수준의 지속적인 향상을 위한 방안 마련에 활용되고 있습니다.</a:t>
            </a:r>
            <a:endParaRPr sz="900">
              <a:latin typeface="Gulim"/>
              <a:ea typeface="Gulim"/>
              <a:cs typeface="Gulim"/>
              <a:sym typeface="Gulim"/>
            </a:endParaRPr>
          </a:p>
        </p:txBody>
      </p:sp>
      <p:sp>
        <p:nvSpPr>
          <p:cNvPr id="10280" name="Google Shape;10280;p102"/>
          <p:cNvSpPr txBox="1"/>
          <p:nvPr/>
        </p:nvSpPr>
        <p:spPr>
          <a:xfrm>
            <a:off x="887299" y="3120850"/>
            <a:ext cx="5066030" cy="76200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a:latin typeface="Arial"/>
                <a:ea typeface="Arial"/>
                <a:cs typeface="Arial"/>
                <a:sym typeface="Arial"/>
              </a:rPr>
              <a:t>국내 준법 점검 </a:t>
            </a:r>
            <a:r>
              <a:rPr lang="en-US" sz="900" b="1">
                <a:latin typeface="Malgun Gothic"/>
                <a:ea typeface="Malgun Gothic"/>
                <a:cs typeface="Malgun Gothic"/>
                <a:sym typeface="Malgun Gothic"/>
              </a:rPr>
              <a:t>| </a:t>
            </a:r>
            <a:r>
              <a:rPr lang="en-US" sz="900">
                <a:latin typeface="Gulim"/>
                <a:ea typeface="Gulim"/>
                <a:cs typeface="Gulim"/>
                <a:sym typeface="Gulim"/>
              </a:rPr>
              <a:t>KT&amp;G는 국내 사업장을 대상으로 상법과 회사의 준법통제기준에 따라 전사 구성원을 대상으로 준법 점검을 지속적으로 진행하고 있습니다. 2023년 진행된 준법 점검 결과, 당사 구성원들의 컴플라이언스 인지 및 준수 수준은 양호한 것으로 확인되었으며, 일부 미흡 응답이 발생한 항목에 대해서는 교육, 법령 및 제도 안내자료 배포 등의 후속 조치를 취하였습니다.</a:t>
            </a:r>
            <a:endParaRPr sz="900">
              <a:latin typeface="Gulim"/>
              <a:ea typeface="Gulim"/>
              <a:cs typeface="Gulim"/>
              <a:sym typeface="Gulim"/>
            </a:endParaRPr>
          </a:p>
        </p:txBody>
      </p:sp>
      <p:sp>
        <p:nvSpPr>
          <p:cNvPr id="10343" name="Google Shape;10343;p102"/>
          <p:cNvSpPr txBox="1"/>
          <p:nvPr/>
        </p:nvSpPr>
        <p:spPr>
          <a:xfrm>
            <a:off x="883581" y="3879869"/>
            <a:ext cx="5057775"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글로벌</a:t>
            </a:r>
            <a:r>
              <a:rPr lang="en-US" sz="900" b="1" dirty="0">
                <a:latin typeface="Arial"/>
                <a:ea typeface="Arial"/>
                <a:cs typeface="Arial"/>
                <a:sym typeface="Arial"/>
              </a:rPr>
              <a:t> </a:t>
            </a:r>
            <a:r>
              <a:rPr lang="en-US" sz="900" b="1" dirty="0" err="1">
                <a:latin typeface="Arial"/>
                <a:ea typeface="Arial"/>
                <a:cs typeface="Arial"/>
                <a:sym typeface="Arial"/>
              </a:rPr>
              <a:t>컴플라이언스</a:t>
            </a:r>
            <a:r>
              <a:rPr lang="en-US" sz="900" b="1" dirty="0">
                <a:latin typeface="Arial"/>
                <a:ea typeface="Arial"/>
                <a:cs typeface="Arial"/>
                <a:sym typeface="Arial"/>
              </a:rPr>
              <a:t> </a:t>
            </a:r>
            <a:r>
              <a:rPr lang="en-US" sz="900" b="1" dirty="0" err="1">
                <a:latin typeface="Arial"/>
                <a:ea typeface="Arial"/>
                <a:cs typeface="Arial"/>
                <a:sym typeface="Arial"/>
              </a:rPr>
              <a:t>점검</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확장과</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비전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성장</a:t>
            </a:r>
            <a:r>
              <a:rPr lang="en-US" sz="900" dirty="0">
                <a:latin typeface="Gulim"/>
                <a:ea typeface="Gulim"/>
                <a:cs typeface="Gulim"/>
                <a:sym typeface="Gulim"/>
              </a:rPr>
              <a:t> </a:t>
            </a:r>
            <a:r>
              <a:rPr lang="en-US" sz="900" dirty="0" err="1">
                <a:latin typeface="Gulim"/>
                <a:ea typeface="Gulim"/>
                <a:cs typeface="Gulim"/>
                <a:sym typeface="Gulim"/>
              </a:rPr>
              <a:t>로드맵에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해외법인</a:t>
            </a:r>
            <a:r>
              <a:rPr lang="en-US" sz="900" dirty="0">
                <a:latin typeface="Gulim"/>
                <a:ea typeface="Gulim"/>
                <a:cs typeface="Gulim"/>
                <a:sym typeface="Gulim"/>
              </a:rPr>
              <a:t> </a:t>
            </a:r>
            <a:r>
              <a:rPr lang="en-US" sz="900" dirty="0" err="1">
                <a:latin typeface="Gulim"/>
                <a:ea typeface="Gulim"/>
                <a:cs typeface="Gulim"/>
                <a:sym typeface="Gulim"/>
              </a:rPr>
              <a:t>컴플라이언스에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필요성이</a:t>
            </a:r>
            <a:r>
              <a:rPr lang="en-US" sz="900" dirty="0">
                <a:latin typeface="Gulim"/>
                <a:ea typeface="Gulim"/>
                <a:cs typeface="Gulim"/>
                <a:sym typeface="Gulim"/>
              </a:rPr>
              <a:t> </a:t>
            </a:r>
            <a:r>
              <a:rPr lang="en-US" sz="900" dirty="0" err="1">
                <a:latin typeface="Gulim"/>
                <a:ea typeface="Gulim"/>
                <a:cs typeface="Gulim"/>
                <a:sym typeface="Gulim"/>
              </a:rPr>
              <a:t>높아졌습니다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해외법인</a:t>
            </a:r>
            <a:r>
              <a:rPr lang="en-US" sz="900" dirty="0">
                <a:latin typeface="Gulim"/>
                <a:ea typeface="Gulim"/>
                <a:cs typeface="Gulim"/>
                <a:sym typeface="Gulim"/>
              </a:rPr>
              <a:t> </a:t>
            </a:r>
            <a:r>
              <a:rPr lang="en-US" sz="900" dirty="0" err="1">
                <a:latin typeface="Gulim"/>
                <a:ea typeface="Gulim"/>
                <a:cs typeface="Gulim"/>
                <a:sym typeface="Gulim"/>
              </a:rPr>
              <a:t>현장진단</a:t>
            </a:r>
            <a:r>
              <a:rPr lang="en-US" sz="900" dirty="0">
                <a:latin typeface="Gulim"/>
                <a:ea typeface="Gulim"/>
                <a:cs typeface="Gulim"/>
                <a:sym typeface="Gulim"/>
              </a:rPr>
              <a:t> </a:t>
            </a:r>
            <a:r>
              <a:rPr lang="en-US" sz="900" dirty="0" err="1">
                <a:latin typeface="Gulim"/>
                <a:ea typeface="Gulim"/>
                <a:cs typeface="Gulim"/>
                <a:sym typeface="Gulim"/>
              </a:rPr>
              <a:t>실시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개선점</a:t>
            </a:r>
            <a:r>
              <a:rPr lang="en-US" sz="900" dirty="0">
                <a:latin typeface="Gulim"/>
                <a:ea typeface="Gulim"/>
                <a:cs typeface="Gulim"/>
                <a:sym typeface="Gulim"/>
              </a:rPr>
              <a:t> </a:t>
            </a:r>
            <a:r>
              <a:rPr lang="en-US" sz="900" dirty="0" err="1">
                <a:latin typeface="Gulim"/>
                <a:ea typeface="Gulim"/>
                <a:cs typeface="Gulim"/>
                <a:sym typeface="Gulim"/>
              </a:rPr>
              <a:t>도출</a:t>
            </a:r>
            <a:r>
              <a:rPr lang="en-US" sz="900" dirty="0">
                <a:latin typeface="Gulim"/>
                <a:ea typeface="Gulim"/>
                <a:cs typeface="Gulim"/>
                <a:sym typeface="Gulim"/>
              </a:rPr>
              <a:t>, </a:t>
            </a:r>
            <a:r>
              <a:rPr lang="en-US" sz="900" dirty="0" err="1">
                <a:latin typeface="Gulim"/>
                <a:ea typeface="Gulim"/>
                <a:cs typeface="Gulim"/>
                <a:sym typeface="Gulim"/>
              </a:rPr>
              <a:t>본사</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내용</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방향</a:t>
            </a:r>
            <a:r>
              <a:rPr lang="en-US" sz="900" dirty="0">
                <a:latin typeface="Gulim"/>
                <a:ea typeface="Gulim"/>
                <a:cs typeface="Gulim"/>
                <a:sym typeface="Gulim"/>
              </a:rPr>
              <a:t> </a:t>
            </a:r>
            <a:r>
              <a:rPr lang="en-US" sz="900" dirty="0" err="1">
                <a:latin typeface="Gulim"/>
                <a:ea typeface="Gulim"/>
                <a:cs typeface="Gulim"/>
                <a:sym typeface="Gulim"/>
              </a:rPr>
              <a:t>공유</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0344" name="Google Shape;10344;p102"/>
          <p:cNvSpPr txBox="1"/>
          <p:nvPr/>
        </p:nvSpPr>
        <p:spPr>
          <a:xfrm>
            <a:off x="879135" y="4467438"/>
            <a:ext cx="5066665" cy="1498600"/>
          </a:xfrm>
          <a:prstGeom prst="rect">
            <a:avLst/>
          </a:prstGeom>
          <a:noFill/>
          <a:ln>
            <a:noFill/>
          </a:ln>
        </p:spPr>
        <p:txBody>
          <a:bodyPr spcFirstLastPara="1" wrap="square" lIns="0" tIns="59675" rIns="0" bIns="0" anchor="t" anchorCtr="0">
            <a:spAutoFit/>
          </a:bodyPr>
          <a:lstStyle/>
          <a:p>
            <a:pPr marL="12700" lvl="0" indent="0" algn="just" rtl="0">
              <a:lnSpc>
                <a:spcPct val="100000"/>
              </a:lnSpc>
              <a:spcBef>
                <a:spcPts val="0"/>
              </a:spcBef>
              <a:spcAft>
                <a:spcPts val="0"/>
              </a:spcAft>
              <a:buNone/>
            </a:pPr>
            <a:r>
              <a:rPr lang="en-US" sz="900" dirty="0">
                <a:latin typeface="Gulim"/>
                <a:ea typeface="Gulim"/>
                <a:cs typeface="Gulim"/>
                <a:sym typeface="Gulim"/>
              </a:rPr>
              <a:t>2023년에는 7개 </a:t>
            </a:r>
            <a:r>
              <a:rPr lang="en-US" sz="900" dirty="0" err="1">
                <a:latin typeface="Gulim"/>
                <a:ea typeface="Gulim"/>
                <a:cs typeface="Gulim"/>
                <a:sym typeface="Gulim"/>
              </a:rPr>
              <a:t>해외법인</a:t>
            </a:r>
            <a:r>
              <a:rPr lang="en-US" sz="900" dirty="0">
                <a:latin typeface="Gulim"/>
                <a:ea typeface="Gulim"/>
                <a:cs typeface="Gulim"/>
                <a:sym typeface="Gulim"/>
              </a:rPr>
              <a:t>(</a:t>
            </a:r>
            <a:r>
              <a:rPr lang="en-US" sz="900" dirty="0" err="1">
                <a:latin typeface="Gulim"/>
                <a:ea typeface="Gulim"/>
                <a:cs typeface="Gulim"/>
                <a:sym typeface="Gulim"/>
              </a:rPr>
              <a:t>인도네시아</a:t>
            </a:r>
            <a:r>
              <a:rPr lang="en-US" sz="900" dirty="0">
                <a:latin typeface="Gulim"/>
                <a:ea typeface="Gulim"/>
                <a:cs typeface="Gulim"/>
                <a:sym typeface="Gulim"/>
              </a:rPr>
              <a:t>, </a:t>
            </a:r>
            <a:r>
              <a:rPr lang="en-US" sz="900" dirty="0" err="1">
                <a:latin typeface="Gulim"/>
                <a:ea typeface="Gulim"/>
                <a:cs typeface="Gulim"/>
                <a:sym typeface="Gulim"/>
              </a:rPr>
              <a:t>러시아</a:t>
            </a:r>
            <a:r>
              <a:rPr lang="en-US" sz="900" dirty="0">
                <a:latin typeface="Gulim"/>
                <a:ea typeface="Gulim"/>
                <a:cs typeface="Gulim"/>
                <a:sym typeface="Gulim"/>
              </a:rPr>
              <a:t> </a:t>
            </a:r>
            <a:r>
              <a:rPr lang="en-US" sz="900" dirty="0" err="1">
                <a:latin typeface="Gulim"/>
                <a:ea typeface="Gulim"/>
                <a:cs typeface="Gulim"/>
                <a:sym typeface="Gulim"/>
              </a:rPr>
              <a:t>제조·판매</a:t>
            </a:r>
            <a:r>
              <a:rPr lang="en-US" sz="900" dirty="0">
                <a:latin typeface="Gulim"/>
                <a:ea typeface="Gulim"/>
                <a:cs typeface="Gulim"/>
                <a:sym typeface="Gulim"/>
              </a:rPr>
              <a:t>, </a:t>
            </a:r>
            <a:r>
              <a:rPr lang="en-US" sz="900" dirty="0" err="1">
                <a:latin typeface="Gulim"/>
                <a:ea typeface="Gulim"/>
                <a:cs typeface="Gulim"/>
                <a:sym typeface="Gulim"/>
              </a:rPr>
              <a:t>카자흐스탄</a:t>
            </a:r>
            <a:r>
              <a:rPr lang="en-US" sz="900" dirty="0">
                <a:latin typeface="Gulim"/>
                <a:ea typeface="Gulim"/>
                <a:cs typeface="Gulim"/>
                <a:sym typeface="Gulim"/>
              </a:rPr>
              <a:t> </a:t>
            </a:r>
            <a:r>
              <a:rPr lang="en-US" sz="900" dirty="0" err="1">
                <a:latin typeface="Gulim"/>
                <a:ea typeface="Gulim"/>
                <a:cs typeface="Gulim"/>
                <a:sym typeface="Gulim"/>
              </a:rPr>
              <a:t>제조·판매</a:t>
            </a:r>
            <a:r>
              <a:rPr lang="en-US" sz="900" dirty="0">
                <a:latin typeface="Gulim"/>
                <a:ea typeface="Gulim"/>
                <a:cs typeface="Gulim"/>
                <a:sym typeface="Gulim"/>
              </a:rPr>
              <a:t>, </a:t>
            </a:r>
            <a:r>
              <a:rPr lang="en-US" sz="900" dirty="0" err="1">
                <a:latin typeface="Gulim"/>
                <a:ea typeface="Gulim"/>
                <a:cs typeface="Gulim"/>
                <a:sym typeface="Gulim"/>
              </a:rPr>
              <a:t>튀르키예</a:t>
            </a:r>
            <a:r>
              <a:rPr lang="en-US" sz="900" dirty="0">
                <a:latin typeface="Gulim"/>
                <a:ea typeface="Gulim"/>
                <a:cs typeface="Gulim"/>
                <a:sym typeface="Gulim"/>
              </a:rPr>
              <a:t>, </a:t>
            </a:r>
            <a:r>
              <a:rPr lang="en-US" sz="900" dirty="0" err="1">
                <a:latin typeface="Gulim"/>
                <a:ea typeface="Gulim"/>
                <a:cs typeface="Gulim"/>
                <a:sym typeface="Gulim"/>
              </a:rPr>
              <a:t>대만</a:t>
            </a:r>
            <a:r>
              <a:rPr lang="en-US" sz="900" dirty="0">
                <a:latin typeface="Gulim"/>
                <a:ea typeface="Gulim"/>
                <a:cs typeface="Gulim"/>
                <a:sym typeface="Gulim"/>
              </a:rPr>
              <a:t>)</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현지</a:t>
            </a:r>
            <a:r>
              <a:rPr lang="en-US" sz="900" dirty="0">
                <a:latin typeface="Gulim"/>
                <a:ea typeface="Gulim"/>
                <a:cs typeface="Gulim"/>
                <a:sym typeface="Gulim"/>
              </a:rPr>
              <a:t> </a:t>
            </a:r>
            <a:r>
              <a:rPr lang="en-US" sz="900" dirty="0" err="1">
                <a:latin typeface="Gulim"/>
                <a:ea typeface="Gulim"/>
                <a:cs typeface="Gulim"/>
                <a:sym typeface="Gulim"/>
              </a:rPr>
              <a:t>관리자</a:t>
            </a:r>
            <a:r>
              <a:rPr lang="en-US" sz="900" dirty="0">
                <a:latin typeface="Gulim"/>
                <a:ea typeface="Gulim"/>
                <a:cs typeface="Gulim"/>
                <a:sym typeface="Gulim"/>
              </a:rPr>
              <a:t> </a:t>
            </a:r>
            <a:r>
              <a:rPr lang="en-US" sz="900" dirty="0" err="1">
                <a:latin typeface="Gulim"/>
                <a:ea typeface="Gulim"/>
                <a:cs typeface="Gulim"/>
                <a:sym typeface="Gulim"/>
              </a:rPr>
              <a:t>총</a:t>
            </a:r>
            <a:endParaRPr sz="900" dirty="0">
              <a:latin typeface="Gulim"/>
              <a:ea typeface="Gulim"/>
              <a:cs typeface="Gulim"/>
              <a:sym typeface="Gulim"/>
            </a:endParaRPr>
          </a:p>
          <a:p>
            <a:pPr marL="12700" marR="5080" lvl="0" indent="0" algn="just" rtl="0">
              <a:lnSpc>
                <a:spcPct val="134200"/>
              </a:lnSpc>
              <a:spcBef>
                <a:spcPts val="0"/>
              </a:spcBef>
              <a:spcAft>
                <a:spcPts val="0"/>
              </a:spcAft>
              <a:buNone/>
            </a:pPr>
            <a:r>
              <a:rPr lang="en-US" sz="900" dirty="0">
                <a:latin typeface="Gulim"/>
                <a:ea typeface="Gulim"/>
                <a:cs typeface="Gulim"/>
                <a:sym typeface="Gulim"/>
              </a:rPr>
              <a:t>179명을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임직원의</a:t>
            </a:r>
            <a:r>
              <a:rPr lang="en-US" sz="900" dirty="0">
                <a:latin typeface="Gulim"/>
                <a:ea typeface="Gulim"/>
                <a:cs typeface="Gulim"/>
                <a:sym typeface="Gulim"/>
              </a:rPr>
              <a:t> </a:t>
            </a:r>
            <a:r>
              <a:rPr lang="en-US" sz="900" dirty="0" err="1">
                <a:latin typeface="Gulim"/>
                <a:ea typeface="Gulim"/>
                <a:cs typeface="Gulim"/>
                <a:sym typeface="Gulim"/>
              </a:rPr>
              <a:t>윤리의식과</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보고체계에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인지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점검하였습니다</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대상자의</a:t>
            </a:r>
            <a:r>
              <a:rPr lang="en-US" sz="900" dirty="0">
                <a:latin typeface="Gulim"/>
                <a:ea typeface="Gulim"/>
                <a:cs typeface="Gulim"/>
                <a:sym typeface="Gulim"/>
              </a:rPr>
              <a:t> </a:t>
            </a:r>
            <a:r>
              <a:rPr lang="en-US" sz="900" dirty="0" err="1">
                <a:latin typeface="Gulim"/>
                <a:ea typeface="Gulim"/>
                <a:cs typeface="Gulim"/>
                <a:sym typeface="Gulim"/>
              </a:rPr>
              <a:t>윤리의식과</a:t>
            </a:r>
            <a:r>
              <a:rPr lang="en-US" sz="900" dirty="0">
                <a:latin typeface="Gulim"/>
                <a:ea typeface="Gulim"/>
                <a:cs typeface="Gulim"/>
                <a:sym typeface="Gulim"/>
              </a:rPr>
              <a:t> </a:t>
            </a:r>
            <a:r>
              <a:rPr lang="en-US" sz="900" dirty="0" err="1">
                <a:latin typeface="Gulim"/>
                <a:ea typeface="Gulim"/>
                <a:cs typeface="Gulim"/>
                <a:sym typeface="Gulim"/>
              </a:rPr>
              <a:t>보고체계에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여부는</a:t>
            </a:r>
            <a:r>
              <a:rPr lang="en-US" sz="900" dirty="0">
                <a:latin typeface="Gulim"/>
                <a:ea typeface="Gulim"/>
                <a:cs typeface="Gulim"/>
                <a:sym typeface="Gulim"/>
              </a:rPr>
              <a:t> </a:t>
            </a:r>
            <a:r>
              <a:rPr lang="en-US" sz="900" dirty="0" err="1">
                <a:latin typeface="Gulim"/>
                <a:ea typeface="Gulim"/>
                <a:cs typeface="Gulim"/>
                <a:sym typeface="Gulim"/>
              </a:rPr>
              <a:t>대체로</a:t>
            </a:r>
            <a:r>
              <a:rPr lang="en-US" sz="900" dirty="0">
                <a:latin typeface="Gulim"/>
                <a:ea typeface="Gulim"/>
                <a:cs typeface="Gulim"/>
                <a:sym typeface="Gulim"/>
              </a:rPr>
              <a:t> </a:t>
            </a:r>
            <a:r>
              <a:rPr lang="en-US" sz="900" dirty="0" err="1">
                <a:latin typeface="Gulim"/>
                <a:ea typeface="Gulim"/>
                <a:cs typeface="Gulim"/>
                <a:sym typeface="Gulim"/>
              </a:rPr>
              <a:t>양호한</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확인되었으며</a:t>
            </a:r>
            <a:r>
              <a:rPr lang="en-US" sz="900" dirty="0">
                <a:latin typeface="Gulim"/>
                <a:ea typeface="Gulim"/>
                <a:cs typeface="Gulim"/>
                <a:sym typeface="Gulim"/>
              </a:rPr>
              <a:t>, </a:t>
            </a:r>
            <a:r>
              <a:rPr lang="en-US" sz="900" dirty="0" err="1">
                <a:latin typeface="Gulim"/>
                <a:ea typeface="Gulim"/>
                <a:cs typeface="Gulim"/>
                <a:sym typeface="Gulim"/>
              </a:rPr>
              <a:t>인지</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정도에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일부</a:t>
            </a:r>
            <a:r>
              <a:rPr lang="en-US" sz="900" dirty="0">
                <a:latin typeface="Gulim"/>
                <a:ea typeface="Gulim"/>
                <a:cs typeface="Gulim"/>
                <a:sym typeface="Gulim"/>
              </a:rPr>
              <a:t> </a:t>
            </a:r>
            <a:r>
              <a:rPr lang="en-US" sz="900" dirty="0" err="1">
                <a:latin typeface="Gulim"/>
                <a:ea typeface="Gulim"/>
                <a:cs typeface="Gulim"/>
                <a:sym typeface="Gulim"/>
              </a:rPr>
              <a:t>기관</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대해서는</a:t>
            </a:r>
            <a:r>
              <a:rPr lang="en-US" sz="900" dirty="0">
                <a:latin typeface="Gulim"/>
                <a:ea typeface="Gulim"/>
                <a:cs typeface="Gulim"/>
                <a:sym typeface="Gulim"/>
              </a:rPr>
              <a:t> </a:t>
            </a:r>
            <a:r>
              <a:rPr lang="en-US" sz="900" dirty="0" err="1">
                <a:latin typeface="Gulim"/>
                <a:ea typeface="Gulim"/>
                <a:cs typeface="Gulim"/>
                <a:sym typeface="Gulim"/>
              </a:rPr>
              <a:t>별도의</a:t>
            </a:r>
            <a:r>
              <a:rPr lang="en-US" sz="900" dirty="0">
                <a:latin typeface="Gulim"/>
                <a:ea typeface="Gulim"/>
                <a:cs typeface="Gulim"/>
                <a:sym typeface="Gulim"/>
              </a:rPr>
              <a:t> </a:t>
            </a:r>
            <a:r>
              <a:rPr lang="en-US" sz="900" dirty="0" err="1">
                <a:latin typeface="Gulim"/>
                <a:ea typeface="Gulim"/>
                <a:cs typeface="Gulim"/>
                <a:sym typeface="Gulim"/>
              </a:rPr>
              <a:t>교육자료</a:t>
            </a:r>
            <a:r>
              <a:rPr lang="en-US" sz="900" dirty="0">
                <a:latin typeface="Gulim"/>
                <a:ea typeface="Gulim"/>
                <a:cs typeface="Gulim"/>
                <a:sym typeface="Gulim"/>
              </a:rPr>
              <a:t> </a:t>
            </a:r>
            <a:r>
              <a:rPr lang="en-US" sz="900" dirty="0" err="1">
                <a:latin typeface="Gulim"/>
                <a:ea typeface="Gulim"/>
                <a:cs typeface="Gulim"/>
                <a:sym typeface="Gulim"/>
              </a:rPr>
              <a:t>배포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추가</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KT&amp;G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윤리헌장</a:t>
            </a:r>
            <a:r>
              <a:rPr lang="en-US" sz="900" dirty="0">
                <a:latin typeface="Gulim"/>
                <a:ea typeface="Gulim"/>
                <a:cs typeface="Gulim"/>
                <a:sym typeface="Gulim"/>
              </a:rPr>
              <a:t> </a:t>
            </a:r>
            <a:r>
              <a:rPr lang="en-US" sz="900" dirty="0" err="1">
                <a:latin typeface="Gulim"/>
                <a:ea typeface="Gulim"/>
                <a:cs typeface="Gulim"/>
                <a:sym typeface="Gulim"/>
              </a:rPr>
              <a:t>내재화와</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체제</a:t>
            </a:r>
            <a:r>
              <a:rPr lang="en-US" sz="900" dirty="0">
                <a:latin typeface="Gulim"/>
                <a:ea typeface="Gulim"/>
                <a:cs typeface="Gulim"/>
                <a:sym typeface="Gulim"/>
              </a:rPr>
              <a:t> </a:t>
            </a:r>
            <a:r>
              <a:rPr lang="en-US" sz="900" dirty="0" err="1">
                <a:latin typeface="Gulim"/>
                <a:ea typeface="Gulim"/>
                <a:cs typeface="Gulim"/>
                <a:sym typeface="Gulim"/>
              </a:rPr>
              <a:t>구축을</a:t>
            </a:r>
            <a:r>
              <a:rPr lang="en-US" sz="900" dirty="0">
                <a:latin typeface="Gulim"/>
                <a:ea typeface="Gulim"/>
                <a:cs typeface="Gulim"/>
                <a:sym typeface="Gulim"/>
              </a:rPr>
              <a:t> </a:t>
            </a:r>
            <a:r>
              <a:rPr lang="en-US" sz="900" dirty="0" err="1">
                <a:latin typeface="Gulim"/>
                <a:ea typeface="Gulim"/>
                <a:cs typeface="Gulim"/>
                <a:sym typeface="Gulim"/>
              </a:rPr>
              <a:t>지원하였습니다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해외법인의</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체제</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촉진하기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2023년 </a:t>
            </a:r>
            <a:r>
              <a:rPr lang="en-US" sz="900" dirty="0" err="1">
                <a:latin typeface="Gulim"/>
                <a:ea typeface="Gulim"/>
                <a:cs typeface="Gulim"/>
                <a:sym typeface="Gulim"/>
              </a:rPr>
              <a:t>튀르키예</a:t>
            </a:r>
            <a:r>
              <a:rPr lang="en-US" sz="900" dirty="0">
                <a:latin typeface="Gulim"/>
                <a:ea typeface="Gulim"/>
                <a:cs typeface="Gulim"/>
                <a:sym typeface="Gulim"/>
              </a:rPr>
              <a:t> </a:t>
            </a:r>
            <a:r>
              <a:rPr lang="en-US" sz="900" dirty="0" err="1">
                <a:latin typeface="Gulim"/>
                <a:ea typeface="Gulim"/>
                <a:cs typeface="Gulim"/>
                <a:sym typeface="Gulim"/>
              </a:rPr>
              <a:t>법인</a:t>
            </a:r>
            <a:r>
              <a:rPr lang="en-US" sz="900" dirty="0">
                <a:latin typeface="Gulim"/>
                <a:ea typeface="Gulim"/>
                <a:cs typeface="Gulim"/>
                <a:sym typeface="Gulim"/>
              </a:rPr>
              <a:t>, </a:t>
            </a:r>
            <a:r>
              <a:rPr lang="en-US" sz="900" dirty="0" err="1">
                <a:latin typeface="Gulim"/>
                <a:ea typeface="Gulim"/>
                <a:cs typeface="Gulim"/>
                <a:sym typeface="Gulim"/>
              </a:rPr>
              <a:t>러시아</a:t>
            </a:r>
            <a:r>
              <a:rPr lang="en-US" sz="900" dirty="0">
                <a:latin typeface="Gulim"/>
                <a:ea typeface="Gulim"/>
                <a:cs typeface="Gulim"/>
                <a:sym typeface="Gulim"/>
              </a:rPr>
              <a:t> </a:t>
            </a:r>
            <a:r>
              <a:rPr lang="en-US" sz="900" dirty="0" err="1">
                <a:latin typeface="Gulim"/>
                <a:ea typeface="Gulim"/>
                <a:cs typeface="Gulim"/>
                <a:sym typeface="Gulim"/>
              </a:rPr>
              <a:t>제조·판매법인</a:t>
            </a:r>
            <a:r>
              <a:rPr lang="en-US" sz="900" dirty="0">
                <a:latin typeface="Gulim"/>
                <a:ea typeface="Gulim"/>
                <a:cs typeface="Gulim"/>
                <a:sym typeface="Gulim"/>
              </a:rPr>
              <a:t>, </a:t>
            </a:r>
            <a:r>
              <a:rPr lang="en-US" sz="900" dirty="0" err="1">
                <a:latin typeface="Gulim"/>
                <a:ea typeface="Gulim"/>
                <a:cs typeface="Gulim"/>
                <a:sym typeface="Gulim"/>
              </a:rPr>
              <a:t>카자흐스탄</a:t>
            </a:r>
            <a:r>
              <a:rPr lang="en-US" sz="900" dirty="0">
                <a:latin typeface="Gulim"/>
                <a:ea typeface="Gulim"/>
                <a:cs typeface="Gulim"/>
                <a:sym typeface="Gulim"/>
              </a:rPr>
              <a:t> </a:t>
            </a:r>
            <a:r>
              <a:rPr lang="en-US" sz="900" dirty="0" err="1">
                <a:latin typeface="Gulim"/>
                <a:ea typeface="Gulim"/>
                <a:cs typeface="Gulim"/>
                <a:sym typeface="Gulim"/>
              </a:rPr>
              <a:t>제조·판매법인을</a:t>
            </a:r>
            <a:r>
              <a:rPr lang="en-US" sz="900" dirty="0">
                <a:latin typeface="Gulim"/>
                <a:ea typeface="Gulim"/>
                <a:cs typeface="Gulim"/>
                <a:sym typeface="Gulim"/>
              </a:rPr>
              <a:t> </a:t>
            </a:r>
            <a:r>
              <a:rPr lang="en-US" sz="900" dirty="0" err="1">
                <a:latin typeface="Gulim"/>
                <a:ea typeface="Gulim"/>
                <a:cs typeface="Gulim"/>
                <a:sym typeface="Gulim"/>
              </a:rPr>
              <a:t>방문하여</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방향</a:t>
            </a:r>
            <a:r>
              <a:rPr lang="en-US" sz="900" dirty="0">
                <a:latin typeface="Gulim"/>
                <a:ea typeface="Gulim"/>
                <a:cs typeface="Gulim"/>
                <a:sym typeface="Gulim"/>
              </a:rPr>
              <a:t> </a:t>
            </a:r>
            <a:r>
              <a:rPr lang="en-US" sz="900" dirty="0" err="1">
                <a:latin typeface="Gulim"/>
                <a:ea typeface="Gulim"/>
                <a:cs typeface="Gulim"/>
                <a:sym typeface="Gulim"/>
              </a:rPr>
              <a:t>공유</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진단</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개선점</a:t>
            </a:r>
            <a:r>
              <a:rPr lang="en-US" sz="900" dirty="0">
                <a:latin typeface="Gulim"/>
                <a:ea typeface="Gulim"/>
                <a:cs typeface="Gulim"/>
                <a:sym typeface="Gulim"/>
              </a:rPr>
              <a:t> </a:t>
            </a:r>
            <a:r>
              <a:rPr lang="en-US" sz="900" dirty="0" err="1">
                <a:latin typeface="Gulim"/>
                <a:ea typeface="Gulim"/>
                <a:cs typeface="Gulim"/>
                <a:sym typeface="Gulim"/>
              </a:rPr>
              <a:t>도출</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수행하였습니다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해외법인에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진단을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해외법인이</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스탠다드</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체제를</a:t>
            </a:r>
            <a:r>
              <a:rPr lang="en-US" sz="900" dirty="0">
                <a:latin typeface="Gulim"/>
                <a:ea typeface="Gulim"/>
                <a:cs typeface="Gulim"/>
                <a:sym typeface="Gulim"/>
              </a:rPr>
              <a:t> </a:t>
            </a:r>
            <a:r>
              <a:rPr lang="en-US" sz="900" dirty="0" err="1">
                <a:latin typeface="Gulim"/>
                <a:ea typeface="Gulim"/>
                <a:cs typeface="Gulim"/>
                <a:sym typeface="Gulim"/>
              </a:rPr>
              <a:t>갖출</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최선을</a:t>
            </a:r>
            <a:r>
              <a:rPr lang="en-US" sz="900" dirty="0">
                <a:latin typeface="Gulim"/>
                <a:ea typeface="Gulim"/>
                <a:cs typeface="Gulim"/>
                <a:sym typeface="Gulim"/>
              </a:rPr>
              <a:t> </a:t>
            </a:r>
            <a:r>
              <a:rPr lang="en-US" sz="900" dirty="0" err="1">
                <a:latin typeface="Gulim"/>
                <a:ea typeface="Gulim"/>
                <a:cs typeface="Gulim"/>
                <a:sym typeface="Gulim"/>
              </a:rPr>
              <a:t>다하겠습니다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10380" name="Google Shape;10380;p102"/>
          <p:cNvGrpSpPr/>
          <p:nvPr/>
        </p:nvGrpSpPr>
        <p:grpSpPr>
          <a:xfrm>
            <a:off x="538086" y="0"/>
            <a:ext cx="14077958" cy="8208009"/>
            <a:chOff x="538086" y="0"/>
            <a:chExt cx="14077958" cy="8208009"/>
          </a:xfrm>
        </p:grpSpPr>
        <p:sp>
          <p:nvSpPr>
            <p:cNvPr id="10381" name="Google Shape;10381;p10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82" name="Google Shape;10382;p10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83" name="Google Shape;10383;p10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390" name="Google Shape;10390;p10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183</a:t>
            </a:r>
            <a:endParaRPr sz="1000">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10399"/>
        <p:cNvGrpSpPr/>
        <p:nvPr/>
      </p:nvGrpSpPr>
      <p:grpSpPr>
        <a:xfrm>
          <a:off x="0" y="0"/>
          <a:ext cx="0" cy="0"/>
          <a:chOff x="0" y="0"/>
          <a:chExt cx="0" cy="0"/>
        </a:xfrm>
      </p:grpSpPr>
      <p:sp>
        <p:nvSpPr>
          <p:cNvPr id="10400" name="Google Shape;10400;p103"/>
          <p:cNvSpPr txBox="1"/>
          <p:nvPr/>
        </p:nvSpPr>
        <p:spPr>
          <a:xfrm>
            <a:off x="886739" y="1196499"/>
            <a:ext cx="5066030" cy="21342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기업윤리 및 컴플라이언스</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a:solidFill>
                  <a:srgbClr val="2EA7E0"/>
                </a:solidFill>
                <a:latin typeface="Arial"/>
                <a:ea typeface="Arial"/>
                <a:cs typeface="Arial"/>
                <a:sym typeface="Arial"/>
              </a:rPr>
              <a:t>준법 교육 및</a:t>
            </a:r>
            <a:r>
              <a:rPr lang="en-US" sz="900" b="1" u="none">
                <a:solidFill>
                  <a:srgbClr val="2EA7E0"/>
                </a:solidFill>
                <a:latin typeface="Arial"/>
                <a:ea typeface="Arial"/>
                <a:cs typeface="Arial"/>
                <a:sym typeface="Arial"/>
              </a:rPr>
              <a:t> </a:t>
            </a:r>
            <a:r>
              <a:rPr lang="en-US" sz="900" b="1" u="sng">
                <a:solidFill>
                  <a:srgbClr val="2EA7E0"/>
                </a:solidFill>
                <a:latin typeface="Arial"/>
                <a:ea typeface="Arial"/>
                <a:cs typeface="Arial"/>
                <a:sym typeface="Arial"/>
              </a:rPr>
              <a:t>문화 확산</a:t>
            </a:r>
            <a:endParaRPr sz="900">
              <a:latin typeface="Arial"/>
              <a:ea typeface="Arial"/>
              <a:cs typeface="Arial"/>
              <a:sym typeface="Arial"/>
            </a:endParaRPr>
          </a:p>
          <a:p>
            <a:pPr marL="12700" lvl="0" indent="0" algn="l" rtl="0">
              <a:lnSpc>
                <a:spcPct val="100000"/>
              </a:lnSpc>
              <a:spcBef>
                <a:spcPts val="385"/>
              </a:spcBef>
              <a:spcAft>
                <a:spcPts val="0"/>
              </a:spcAft>
              <a:buNone/>
            </a:pPr>
            <a:r>
              <a:rPr lang="en-US" sz="900" b="1">
                <a:latin typeface="Arial"/>
                <a:ea typeface="Arial"/>
                <a:cs typeface="Arial"/>
                <a:sym typeface="Arial"/>
              </a:rPr>
              <a:t>국내 준법 문화 확산 활동</a:t>
            </a:r>
            <a:endParaRPr sz="900">
              <a:latin typeface="Arial"/>
              <a:ea typeface="Arial"/>
              <a:cs typeface="Arial"/>
              <a:sym typeface="Arial"/>
            </a:endParaRPr>
          </a:p>
          <a:p>
            <a:pPr marL="12700" marR="5080" lvl="0" indent="0" algn="just" rtl="0">
              <a:lnSpc>
                <a:spcPct val="134200"/>
              </a:lnSpc>
              <a:spcBef>
                <a:spcPts val="0"/>
              </a:spcBef>
              <a:spcAft>
                <a:spcPts val="0"/>
              </a:spcAft>
              <a:buNone/>
            </a:pPr>
            <a:r>
              <a:rPr lang="en-US" sz="900" b="1" u="sng">
                <a:solidFill>
                  <a:srgbClr val="4D5C63"/>
                </a:solidFill>
                <a:latin typeface="Malgun Gothic"/>
                <a:ea typeface="Malgun Gothic"/>
                <a:cs typeface="Malgun Gothic"/>
                <a:sym typeface="Malgun Gothic"/>
              </a:rPr>
              <a:t>컴플라이언스 담당자 지정 및 운영</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KT&amp;G는 2021년 컴플라이언스 담당자 제도를 마련한 이후 이를 지속적으로 확장해 나가고 있습니다. 2023년에는 KT&amp;G 기관별 담당자뿐만 아니라 해외법인 및 국내 자회사를 대상으로 컴플라이언스 담당자를 지정하였고, 이를 통해 각 기관에서 업무상 발생할 수 있는 법률 리스크에 대해 컴플라이언스 주관부서와 신속하게 논의할 수 있는 인프라를 구축해 운영하고 있습니다. 컴플라이언스 담당자는 기관의 업무와 관련된 법률정책 동향을 구성원에게 전파하는 등 일상 업무에서 컴플라이언스 활동이 상시 지속될 수 있도록 지원하고 있습니다. 컴플라이언스 담당자에 대한 지속적인 교육 및 세미나를 통해 컴플라이언스 담당자 제도를 기반으로 각 기관이 자율적인 컴플라이언스 활동을확장해 나갈 수 있도록 노력하겠습니다.</a:t>
            </a:r>
            <a:endParaRPr sz="900">
              <a:latin typeface="Gulim"/>
              <a:ea typeface="Gulim"/>
              <a:cs typeface="Gulim"/>
              <a:sym typeface="Gulim"/>
            </a:endParaRPr>
          </a:p>
        </p:txBody>
      </p:sp>
      <p:sp>
        <p:nvSpPr>
          <p:cNvPr id="10401" name="Google Shape;10401;p103"/>
          <p:cNvSpPr txBox="1"/>
          <p:nvPr/>
        </p:nvSpPr>
        <p:spPr>
          <a:xfrm>
            <a:off x="887075" y="3489118"/>
            <a:ext cx="5060950"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a:solidFill>
                  <a:srgbClr val="4D5C63"/>
                </a:solidFill>
                <a:latin typeface="Malgun Gothic"/>
                <a:ea typeface="Malgun Gothic"/>
                <a:cs typeface="Malgun Gothic"/>
                <a:sym typeface="Malgun Gothic"/>
              </a:rPr>
              <a:t>준법·윤리경영 평가지표 및 보상 연계</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KT&amp;G는 컴플라이언스 활동의 중요성을 강조하고자 2021년 조직 평가지표에 컴플라이언스 준수와 윤리경영 실천 항목을 반영하였으며, 2023년에는 KT&amp;G 전 기관 및 해외법인을 대상으로 이를 적용하였습니다. 특히 2023년에는 세부지표를 개편함으로써 각 기관에 리스크 보고의무를 신설하였고, 회사와 관련된 리스크를 구체화하여 각 기관에서 리스크를 식별해 이를 신속하게 보고할 수 있도록 하는 대응체계를 마련하였습니다.</a:t>
            </a:r>
            <a:endParaRPr sz="900">
              <a:latin typeface="Gulim"/>
              <a:ea typeface="Gulim"/>
              <a:cs typeface="Gulim"/>
              <a:sym typeface="Gulim"/>
            </a:endParaRPr>
          </a:p>
        </p:txBody>
      </p:sp>
      <p:sp>
        <p:nvSpPr>
          <p:cNvPr id="10403" name="Google Shape;10403;p103"/>
          <p:cNvSpPr txBox="1"/>
          <p:nvPr/>
        </p:nvSpPr>
        <p:spPr>
          <a:xfrm>
            <a:off x="887187" y="4409806"/>
            <a:ext cx="5057775"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a:latin typeface="Gulim"/>
                <a:ea typeface="Gulim"/>
                <a:cs typeface="Gulim"/>
                <a:sym typeface="Gulim"/>
              </a:rPr>
              <a:t>KT&amp;G는 ‘준법·윤리 관리’ 평가지표를 바탕으로 매년 조직 평가를 진행하고 있으며, 평가 결과는 당해 조직별 인센티브 규모 결정 시 반영되며, 이는 구성원의 인센티브와도 연동됩니다. 평가지표는 구성원이 업무 수행 시 준법 및 윤리 의식을 높이고 스스로 준법 리스크를 관리할 수 있게 유도함은 물론, 관련 실행력을 높이는 데 기여하고 있습니다. 이를 기반으로 KT&amp;G는 조직 내 컴플라이언스 문화를 더욱 확산시킬 계획입니다.</a:t>
            </a:r>
            <a:endParaRPr sz="900">
              <a:latin typeface="Gulim"/>
              <a:ea typeface="Gulim"/>
              <a:cs typeface="Gulim"/>
              <a:sym typeface="Gulim"/>
            </a:endParaRPr>
          </a:p>
        </p:txBody>
      </p:sp>
      <p:sp>
        <p:nvSpPr>
          <p:cNvPr id="10404" name="Google Shape;10404;p103"/>
          <p:cNvSpPr txBox="1"/>
          <p:nvPr/>
        </p:nvSpPr>
        <p:spPr>
          <a:xfrm>
            <a:off x="887299" y="5330492"/>
            <a:ext cx="5061585" cy="76263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4D5C63"/>
                </a:solidFill>
                <a:latin typeface="Malgun Gothic"/>
                <a:ea typeface="Malgun Gothic"/>
                <a:cs typeface="Malgun Gothic"/>
                <a:sym typeface="Malgun Gothic"/>
              </a:rPr>
              <a:t>준법교육</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KT&amp;G는 구성원들의 준법의식을 강화하고자 직무와 직책을 고려한 준법교육 과정을 기획해 운영하고 있습니다. 2023년에는 총 25회(대상자별 동일 교육주제 포함)에 걸쳐 준법통제기준에 따른 정기 준법교육, 채용 시 준법교육, 특별 준법교육 등을 실시하였으며, 직장 내 괴롭힘 예방부터 담배사업법까지 교육대상 및 업무별 특성에 맞는 주제로 준법교육을 실시하였습니다.</a:t>
            </a:r>
            <a:endParaRPr sz="900">
              <a:latin typeface="Gulim"/>
              <a:ea typeface="Gulim"/>
              <a:cs typeface="Gulim"/>
              <a:sym typeface="Gulim"/>
            </a:endParaRPr>
          </a:p>
        </p:txBody>
      </p:sp>
      <p:sp>
        <p:nvSpPr>
          <p:cNvPr id="10405" name="Google Shape;10405;p103"/>
          <p:cNvSpPr txBox="1"/>
          <p:nvPr/>
        </p:nvSpPr>
        <p:spPr>
          <a:xfrm>
            <a:off x="886851" y="6251401"/>
            <a:ext cx="5066030"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a:solidFill>
                  <a:srgbClr val="4D5C63"/>
                </a:solidFill>
                <a:latin typeface="Malgun Gothic"/>
                <a:ea typeface="Malgun Gothic"/>
                <a:cs typeface="Malgun Gothic"/>
                <a:sym typeface="Malgun Gothic"/>
              </a:rPr>
              <a:t>법무정보시스템 운영</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KT&amp;G는 온라인 포털사이트 ‘법무정보시스템’을 운영하여 업무상 발생할 수 있는 법률 리스크를 효율적으로 예방하고 있습니다. 법무정보시스템은 사내 포털에서 접속 가능하며, 이를 통해 구성원들은 법률 자문, 계약서 검토, 표준계약 등 업무 관련 서비스와 사규, 법률 정책동향 등 다양한 법무정보를 활용할 수 있습니다. 2023년 법무정보시스템을 통해 사업과 관련된 계약 5,657건 및 자문 412건에 대한 법률 검토 진행하였습니다.</a:t>
            </a:r>
            <a:endParaRPr sz="900">
              <a:latin typeface="Gulim"/>
              <a:ea typeface="Gulim"/>
              <a:cs typeface="Gulim"/>
              <a:sym typeface="Gulim"/>
            </a:endParaRPr>
          </a:p>
        </p:txBody>
      </p:sp>
      <p:grpSp>
        <p:nvGrpSpPr>
          <p:cNvPr id="10481" name="Google Shape;10481;p103"/>
          <p:cNvGrpSpPr/>
          <p:nvPr/>
        </p:nvGrpSpPr>
        <p:grpSpPr>
          <a:xfrm>
            <a:off x="538086" y="0"/>
            <a:ext cx="14077958" cy="8208009"/>
            <a:chOff x="538086" y="0"/>
            <a:chExt cx="14077958" cy="8208009"/>
          </a:xfrm>
        </p:grpSpPr>
        <p:sp>
          <p:nvSpPr>
            <p:cNvPr id="10482" name="Google Shape;10482;p10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83" name="Google Shape;10483;p10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84" name="Google Shape;10484;p10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92" name="Google Shape;10492;p10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184</a:t>
            </a:r>
            <a:endParaRPr sz="1000">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10502"/>
        <p:cNvGrpSpPr/>
        <p:nvPr/>
      </p:nvGrpSpPr>
      <p:grpSpPr>
        <a:xfrm>
          <a:off x="0" y="0"/>
          <a:ext cx="0" cy="0"/>
          <a:chOff x="0" y="0"/>
          <a:chExt cx="0" cy="0"/>
        </a:xfrm>
      </p:grpSpPr>
      <p:sp>
        <p:nvSpPr>
          <p:cNvPr id="10510" name="Google Shape;10510;p104"/>
          <p:cNvSpPr txBox="1"/>
          <p:nvPr/>
        </p:nvSpPr>
        <p:spPr>
          <a:xfrm>
            <a:off x="886627" y="1196499"/>
            <a:ext cx="5059045" cy="1765935"/>
          </a:xfrm>
          <a:prstGeom prst="rect">
            <a:avLst/>
          </a:prstGeom>
          <a:noFill/>
          <a:ln>
            <a:noFill/>
          </a:ln>
        </p:spPr>
        <p:txBody>
          <a:bodyPr spcFirstLastPara="1" wrap="square" lIns="0" tIns="12700" rIns="0" bIns="0" anchor="t" anchorCtr="0">
            <a:spAutoFit/>
          </a:bodyPr>
          <a:lstStyle/>
          <a:p>
            <a:pPr marL="13334"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기업윤리 및 컴플라이언스</a:t>
            </a:r>
            <a:endParaRPr sz="2000">
              <a:latin typeface="Malgun Gothic"/>
              <a:ea typeface="Malgun Gothic"/>
              <a:cs typeface="Malgun Gothic"/>
              <a:sym typeface="Malgun Gothic"/>
            </a:endParaRPr>
          </a:p>
          <a:p>
            <a:pPr marL="13334" lvl="0" indent="0" algn="l" rtl="0">
              <a:lnSpc>
                <a:spcPct val="100000"/>
              </a:lnSpc>
              <a:spcBef>
                <a:spcPts val="1520"/>
              </a:spcBef>
              <a:spcAft>
                <a:spcPts val="0"/>
              </a:spcAft>
              <a:buNone/>
            </a:pPr>
            <a:r>
              <a:rPr lang="en-US" sz="900" b="1">
                <a:latin typeface="Arial"/>
                <a:ea typeface="Arial"/>
                <a:cs typeface="Arial"/>
                <a:sym typeface="Arial"/>
              </a:rPr>
              <a:t>글로벌 컴플라이언스 문화 확산 활동</a:t>
            </a:r>
            <a:endParaRPr sz="900">
              <a:latin typeface="Arial"/>
              <a:ea typeface="Arial"/>
              <a:cs typeface="Arial"/>
              <a:sym typeface="Arial"/>
            </a:endParaRPr>
          </a:p>
          <a:p>
            <a:pPr marL="12700" marR="5080" lvl="0" indent="634" algn="just" rtl="0">
              <a:lnSpc>
                <a:spcPct val="134200"/>
              </a:lnSpc>
              <a:spcBef>
                <a:spcPts val="0"/>
              </a:spcBef>
              <a:spcAft>
                <a:spcPts val="0"/>
              </a:spcAft>
              <a:buNone/>
            </a:pPr>
            <a:r>
              <a:rPr lang="en-US" sz="900" b="1" u="sng">
                <a:solidFill>
                  <a:srgbClr val="4D5C63"/>
                </a:solidFill>
                <a:latin typeface="Malgun Gothic"/>
                <a:ea typeface="Malgun Gothic"/>
                <a:cs typeface="Malgun Gothic"/>
                <a:sym typeface="Malgun Gothic"/>
              </a:rPr>
              <a:t>글로벌 컴플라이언스 교육</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해외법무부는 지속가능한 비즈니스를 위한 글로벌 컴플라이언스의 중요성에 대한 이해 제고 및 해외사업 전개 과정에서 발생할 수 있는 법적 리스크 경감을 위해 필요한 교육내용을 규정하고, 해당 업무를 담당하는 신규 및 전입 직원, 해외법인 파견 주재원을 대상으로 ‘글로벌 컴플라이언스의 이해’ 교육을 진행하고 있습니다. 또한, 글로벌 수출사업 담당 직원들의 사업관련 준법역량을 강화하기 위해 영문 계약 관리의 원칙과 해외 파트너사와 협상 시 유의사항 등에 대한 교육을 추진하고 있습니다. 이 외에도 인재개발원 등 유관기관과의 협업을 통해 다양한 준법교육을 실시하여 해외법인 임직원이 글로벌 컴플라이언스를 준수할 수 있도록 지원하고 있습니다.</a:t>
            </a:r>
            <a:endParaRPr sz="900">
              <a:latin typeface="Gulim"/>
              <a:ea typeface="Gulim"/>
              <a:cs typeface="Gulim"/>
              <a:sym typeface="Gulim"/>
            </a:endParaRPr>
          </a:p>
        </p:txBody>
      </p:sp>
      <p:sp>
        <p:nvSpPr>
          <p:cNvPr id="10511" name="Google Shape;10511;p104"/>
          <p:cNvSpPr txBox="1"/>
          <p:nvPr/>
        </p:nvSpPr>
        <p:spPr>
          <a:xfrm>
            <a:off x="886515" y="3120787"/>
            <a:ext cx="5062220" cy="13144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4D5C63"/>
                </a:solidFill>
                <a:latin typeface="Malgun Gothic"/>
                <a:ea typeface="Malgun Gothic"/>
                <a:cs typeface="Malgun Gothic"/>
                <a:sym typeface="Malgun Gothic"/>
              </a:rPr>
              <a:t>컴플라이언스 오피서 세미나 개최</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KT&amp;G는 전사적인 컴플라이언스 체계 구축을 위해 2023년 전체 해외법인 컴플라이언스 오피서를 대상으로 세미나를 개최하여 그룹의 컴플라이언스 비전 및 목표, 방향성에 대해 공유하고 컴플라이언스 오피서의 책임과 의무에 대해 안내하였습니다. 또한 컴플라이언스 관리 고도화를 목표로 2023년 준법·윤리 관리 평가지표를 구체화하였으며, 이에 대한 구성원 인식 제고를 위해 전 해외법인 컴플라이언스 오피서를 대상으로 컴플라이언스의 중요성과 필요성에 대한 세미나를 개최하였습니다. 뿐만 아니라 해외법인 신규채용 컴플라이언스 오피서를 대상으로 현지 출장과 주차별 1:1 온라인 교육을 통해 KT&amp;G 그룹의 컴플라이언스 정책에 대한 이해도 제고와 실무능력 배양을 추진하여 해당 법인의 체계적인 컴플라이언스 리스크 관리가 조기에 가능하도록 지원하였습니다.</a:t>
            </a:r>
            <a:endParaRPr sz="900">
              <a:latin typeface="Gulim"/>
              <a:ea typeface="Gulim"/>
              <a:cs typeface="Gulim"/>
              <a:sym typeface="Gulim"/>
            </a:endParaRPr>
          </a:p>
        </p:txBody>
      </p:sp>
      <p:sp>
        <p:nvSpPr>
          <p:cNvPr id="10541" name="Google Shape;10541;p104"/>
          <p:cNvSpPr/>
          <p:nvPr/>
        </p:nvSpPr>
        <p:spPr>
          <a:xfrm>
            <a:off x="11521904" y="1727971"/>
            <a:ext cx="0" cy="6012180"/>
          </a:xfrm>
          <a:custGeom>
            <a:avLst/>
            <a:gdLst/>
            <a:ahLst/>
            <a:cxnLst/>
            <a:rect l="l" t="t" r="r" b="b"/>
            <a:pathLst>
              <a:path w="120000" h="6012180" extrusionOk="0">
                <a:moveTo>
                  <a:pt x="0" y="0"/>
                </a:moveTo>
                <a:lnTo>
                  <a:pt x="0" y="6012014"/>
                </a:lnTo>
              </a:path>
            </a:pathLst>
          </a:custGeom>
          <a:noFill/>
          <a:ln w="9525" cap="flat" cmpd="sng">
            <a:solidFill>
              <a:srgbClr val="4D5C6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42" name="Google Shape;10542;p104"/>
          <p:cNvSpPr txBox="1"/>
          <p:nvPr/>
        </p:nvSpPr>
        <p:spPr>
          <a:xfrm>
            <a:off x="879642" y="4834699"/>
            <a:ext cx="5066030" cy="13144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2EA7E0"/>
                </a:solidFill>
                <a:latin typeface="Arial"/>
                <a:ea typeface="Arial"/>
                <a:cs typeface="Arial"/>
                <a:sym typeface="Arial"/>
              </a:rPr>
              <a:t>공정거래</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및</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공정경쟁</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2002년 </a:t>
            </a:r>
            <a:r>
              <a:rPr lang="en-US" sz="900" u="none" dirty="0" err="1">
                <a:latin typeface="Gulim"/>
                <a:ea typeface="Gulim"/>
                <a:cs typeface="Gulim"/>
                <a:sym typeface="Gulim"/>
              </a:rPr>
              <a:t>제정된</a:t>
            </a:r>
            <a:r>
              <a:rPr lang="en-US" sz="900" u="none" dirty="0">
                <a:latin typeface="Gulim"/>
                <a:ea typeface="Gulim"/>
                <a:cs typeface="Gulim"/>
                <a:sym typeface="Gulim"/>
              </a:rPr>
              <a:t> ‘KT&amp;G </a:t>
            </a:r>
            <a:r>
              <a:rPr lang="en-US" sz="900" u="none" dirty="0" err="1">
                <a:latin typeface="Gulim"/>
                <a:ea typeface="Gulim"/>
                <a:cs typeface="Gulim"/>
                <a:sym typeface="Gulim"/>
              </a:rPr>
              <a:t>공정거래</a:t>
            </a:r>
            <a:r>
              <a:rPr lang="en-US" sz="900" u="none" dirty="0">
                <a:latin typeface="Gulim"/>
                <a:ea typeface="Gulim"/>
                <a:cs typeface="Gulim"/>
                <a:sym typeface="Gulim"/>
              </a:rPr>
              <a:t> </a:t>
            </a:r>
            <a:r>
              <a:rPr lang="en-US" sz="900" u="none" dirty="0" err="1">
                <a:latin typeface="Gulim"/>
                <a:ea typeface="Gulim"/>
                <a:cs typeface="Gulim"/>
                <a:sym typeface="Gulim"/>
              </a:rPr>
              <a:t>자율준수</a:t>
            </a:r>
            <a:r>
              <a:rPr lang="en-US" sz="900" u="none" dirty="0">
                <a:latin typeface="Gulim"/>
                <a:ea typeface="Gulim"/>
                <a:cs typeface="Gulim"/>
                <a:sym typeface="Gulim"/>
              </a:rPr>
              <a:t> </a:t>
            </a:r>
            <a:r>
              <a:rPr lang="en-US" sz="900" u="none" dirty="0" err="1">
                <a:latin typeface="Gulim"/>
                <a:ea typeface="Gulim"/>
                <a:cs typeface="Gulim"/>
                <a:sym typeface="Gulim"/>
              </a:rPr>
              <a:t>프로그램</a:t>
            </a:r>
            <a:r>
              <a:rPr lang="en-US" sz="900" u="none" dirty="0">
                <a:latin typeface="Gulim"/>
                <a:ea typeface="Gulim"/>
                <a:cs typeface="Gulim"/>
                <a:sym typeface="Gulim"/>
              </a:rPr>
              <a:t> </a:t>
            </a:r>
            <a:r>
              <a:rPr lang="en-US" sz="900" u="none" dirty="0" err="1">
                <a:latin typeface="Gulim"/>
                <a:ea typeface="Gulim"/>
                <a:cs typeface="Gulim"/>
                <a:sym typeface="Gulim"/>
              </a:rPr>
              <a:t>운영지침’을</a:t>
            </a:r>
            <a:r>
              <a:rPr lang="en-US" sz="900" u="none" dirty="0">
                <a:latin typeface="Gulim"/>
                <a:ea typeface="Gulim"/>
                <a:cs typeface="Gulim"/>
                <a:sym typeface="Gulim"/>
              </a:rPr>
              <a:t> </a:t>
            </a:r>
            <a:r>
              <a:rPr lang="en-US" sz="900" u="none" dirty="0" err="1">
                <a:latin typeface="Gulim"/>
                <a:ea typeface="Gulim"/>
                <a:cs typeface="Gulim"/>
                <a:sym typeface="Gulim"/>
              </a:rPr>
              <a:t>기반으로</a:t>
            </a:r>
            <a:r>
              <a:rPr lang="en-US" sz="900" u="none" dirty="0">
                <a:latin typeface="Gulim"/>
                <a:ea typeface="Gulim"/>
                <a:cs typeface="Gulim"/>
                <a:sym typeface="Gulim"/>
              </a:rPr>
              <a:t> </a:t>
            </a:r>
            <a:r>
              <a:rPr lang="en-US" sz="900" u="none" dirty="0" err="1">
                <a:latin typeface="Gulim"/>
                <a:ea typeface="Gulim"/>
                <a:cs typeface="Gulim"/>
                <a:sym typeface="Gulim"/>
              </a:rPr>
              <a:t>공정거래</a:t>
            </a:r>
            <a:r>
              <a:rPr lang="en-US" sz="900" u="none" dirty="0">
                <a:latin typeface="Gulim"/>
                <a:ea typeface="Gulim"/>
                <a:cs typeface="Gulim"/>
                <a:sym typeface="Gulim"/>
              </a:rPr>
              <a:t> </a:t>
            </a:r>
            <a:r>
              <a:rPr lang="en-US" sz="900" u="none" dirty="0" err="1">
                <a:latin typeface="Gulim"/>
                <a:ea typeface="Gulim"/>
                <a:cs typeface="Gulim"/>
                <a:sym typeface="Gulim"/>
              </a:rPr>
              <a:t>자율준수</a:t>
            </a:r>
            <a:r>
              <a:rPr lang="en-US" sz="900" u="none" dirty="0">
                <a:latin typeface="Gulim"/>
                <a:ea typeface="Gulim"/>
                <a:cs typeface="Gulim"/>
                <a:sym typeface="Gulim"/>
              </a:rPr>
              <a:t> </a:t>
            </a:r>
            <a:r>
              <a:rPr lang="en-US" sz="900" u="none" dirty="0" err="1">
                <a:latin typeface="Gulim"/>
                <a:ea typeface="Gulim"/>
                <a:cs typeface="Gulim"/>
                <a:sym typeface="Gulim"/>
              </a:rPr>
              <a:t>프로그램</a:t>
            </a:r>
            <a:r>
              <a:rPr lang="en-US" sz="900" u="none" dirty="0">
                <a:latin typeface="Gulim"/>
                <a:ea typeface="Gulim"/>
                <a:cs typeface="Gulim"/>
                <a:sym typeface="Gulim"/>
              </a:rPr>
              <a:t>(CP)</a:t>
            </a:r>
            <a:r>
              <a:rPr lang="en-US" sz="900" u="none" dirty="0" err="1">
                <a:latin typeface="Gulim"/>
                <a:ea typeface="Gulim"/>
                <a:cs typeface="Gulim"/>
                <a:sym typeface="Gulim"/>
              </a:rPr>
              <a:t>을</a:t>
            </a:r>
            <a:r>
              <a:rPr lang="en-US" sz="900" u="none" dirty="0">
                <a:latin typeface="Gulim"/>
                <a:ea typeface="Gulim"/>
                <a:cs typeface="Gulim"/>
                <a:sym typeface="Gulim"/>
              </a:rPr>
              <a:t> </a:t>
            </a:r>
            <a:r>
              <a:rPr lang="en-US" sz="900" u="none" dirty="0" err="1">
                <a:latin typeface="Gulim"/>
                <a:ea typeface="Gulim"/>
                <a:cs typeface="Gulim"/>
                <a:sym typeface="Gulim"/>
              </a:rPr>
              <a:t>지속해오고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이사회에서</a:t>
            </a:r>
            <a:r>
              <a:rPr lang="en-US" sz="900" u="none" dirty="0">
                <a:latin typeface="Gulim"/>
                <a:ea typeface="Gulim"/>
                <a:cs typeface="Gulim"/>
                <a:sym typeface="Gulim"/>
              </a:rPr>
              <a:t> </a:t>
            </a:r>
            <a:r>
              <a:rPr lang="en-US" sz="900" u="none" dirty="0" err="1">
                <a:latin typeface="Gulim"/>
                <a:ea typeface="Gulim"/>
                <a:cs typeface="Gulim"/>
                <a:sym typeface="Gulim"/>
              </a:rPr>
              <a:t>선임된</a:t>
            </a:r>
            <a:r>
              <a:rPr lang="en-US" sz="900" u="none" dirty="0">
                <a:latin typeface="Gulim"/>
                <a:ea typeface="Gulim"/>
                <a:cs typeface="Gulim"/>
                <a:sym typeface="Gulim"/>
              </a:rPr>
              <a:t> </a:t>
            </a:r>
            <a:r>
              <a:rPr lang="en-US" sz="900" u="none" dirty="0" err="1">
                <a:latin typeface="Gulim"/>
                <a:ea typeface="Gulim"/>
                <a:cs typeface="Gulim"/>
                <a:sym typeface="Gulim"/>
              </a:rPr>
              <a:t>준법지원인이</a:t>
            </a:r>
            <a:r>
              <a:rPr lang="en-US" sz="900" u="none" dirty="0">
                <a:latin typeface="Gulim"/>
                <a:ea typeface="Gulim"/>
                <a:cs typeface="Gulim"/>
                <a:sym typeface="Gulim"/>
              </a:rPr>
              <a:t> </a:t>
            </a:r>
            <a:r>
              <a:rPr lang="en-US" sz="900" u="none" dirty="0" err="1">
                <a:latin typeface="Gulim"/>
                <a:ea typeface="Gulim"/>
                <a:cs typeface="Gulim"/>
                <a:sym typeface="Gulim"/>
              </a:rPr>
              <a:t>자율준수</a:t>
            </a:r>
            <a:r>
              <a:rPr lang="en-US" sz="900" u="none" dirty="0">
                <a:latin typeface="Gulim"/>
                <a:ea typeface="Gulim"/>
                <a:cs typeface="Gulim"/>
                <a:sym typeface="Gulim"/>
              </a:rPr>
              <a:t> </a:t>
            </a:r>
            <a:r>
              <a:rPr lang="en-US" sz="900" u="none" dirty="0" err="1">
                <a:latin typeface="Gulim"/>
                <a:ea typeface="Gulim"/>
                <a:cs typeface="Gulim"/>
                <a:sym typeface="Gulim"/>
              </a:rPr>
              <a:t>관리자로서</a:t>
            </a:r>
            <a:r>
              <a:rPr lang="en-US" sz="900" u="none" dirty="0">
                <a:latin typeface="Gulim"/>
                <a:ea typeface="Gulim"/>
                <a:cs typeface="Gulim"/>
                <a:sym typeface="Gulim"/>
              </a:rPr>
              <a:t> CP </a:t>
            </a:r>
            <a:r>
              <a:rPr lang="en-US" sz="900" u="none" dirty="0" err="1">
                <a:latin typeface="Gulim"/>
                <a:ea typeface="Gulim"/>
                <a:cs typeface="Gulim"/>
                <a:sym typeface="Gulim"/>
              </a:rPr>
              <a:t>운영을</a:t>
            </a:r>
            <a:r>
              <a:rPr lang="en-US" sz="900" u="none" dirty="0">
                <a:latin typeface="Gulim"/>
                <a:ea typeface="Gulim"/>
                <a:cs typeface="Gulim"/>
                <a:sym typeface="Gulim"/>
              </a:rPr>
              <a:t> </a:t>
            </a:r>
            <a:r>
              <a:rPr lang="en-US" sz="900" u="none" dirty="0" err="1">
                <a:latin typeface="Gulim"/>
                <a:ea typeface="Gulim"/>
                <a:cs typeface="Gulim"/>
                <a:sym typeface="Gulim"/>
              </a:rPr>
              <a:t>총괄</a:t>
            </a:r>
            <a:r>
              <a:rPr lang="en-US" sz="900" u="none" dirty="0">
                <a:latin typeface="Gulim"/>
                <a:ea typeface="Gulim"/>
                <a:cs typeface="Gulim"/>
                <a:sym typeface="Gulim"/>
              </a:rPr>
              <a:t> </a:t>
            </a:r>
            <a:r>
              <a:rPr lang="en-US" sz="900" u="none" dirty="0" err="1">
                <a:latin typeface="Gulim"/>
                <a:ea typeface="Gulim"/>
                <a:cs typeface="Gulim"/>
                <a:sym typeface="Gulim"/>
              </a:rPr>
              <a:t>하도록</a:t>
            </a:r>
            <a:r>
              <a:rPr lang="en-US" sz="900" u="none" dirty="0">
                <a:latin typeface="Gulim"/>
                <a:ea typeface="Gulim"/>
                <a:cs typeface="Gulim"/>
                <a:sym typeface="Gulim"/>
              </a:rPr>
              <a:t> </a:t>
            </a:r>
            <a:r>
              <a:rPr lang="en-US" sz="900" u="none" dirty="0" err="1">
                <a:latin typeface="Gulim"/>
                <a:ea typeface="Gulim"/>
                <a:cs typeface="Gulim"/>
                <a:sym typeface="Gulim"/>
              </a:rPr>
              <a:t>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2020년에는 CP </a:t>
            </a:r>
            <a:r>
              <a:rPr lang="en-US" sz="900" u="none" dirty="0" err="1">
                <a:latin typeface="Gulim"/>
                <a:ea typeface="Gulim"/>
                <a:cs typeface="Gulim"/>
                <a:sym typeface="Gulim"/>
              </a:rPr>
              <a:t>활성화를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공정거래위원회와</a:t>
            </a:r>
            <a:r>
              <a:rPr lang="en-US" sz="900" u="none" dirty="0">
                <a:latin typeface="Gulim"/>
                <a:ea typeface="Gulim"/>
                <a:cs typeface="Gulim"/>
                <a:sym typeface="Gulim"/>
              </a:rPr>
              <a:t> </a:t>
            </a:r>
            <a:r>
              <a:rPr lang="en-US" sz="900" u="none" dirty="0" err="1">
                <a:latin typeface="Gulim"/>
                <a:ea typeface="Gulim"/>
                <a:cs typeface="Gulim"/>
                <a:sym typeface="Gulim"/>
              </a:rPr>
              <a:t>한국공정거래조정원의</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규정</a:t>
            </a:r>
            <a:r>
              <a:rPr lang="en-US" sz="900" u="none" dirty="0">
                <a:latin typeface="Gulim"/>
                <a:ea typeface="Gulim"/>
                <a:cs typeface="Gulim"/>
                <a:sym typeface="Gulim"/>
              </a:rPr>
              <a:t> </a:t>
            </a:r>
            <a:r>
              <a:rPr lang="en-US" sz="900" u="none" dirty="0" err="1">
                <a:latin typeface="Gulim"/>
                <a:ea typeface="Gulim"/>
                <a:cs typeface="Gulim"/>
                <a:sym typeface="Gulim"/>
              </a:rPr>
              <a:t>사항</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반영한</a:t>
            </a:r>
            <a:r>
              <a:rPr lang="en-US" sz="900" u="none" dirty="0">
                <a:latin typeface="Gulim"/>
                <a:ea typeface="Gulim"/>
                <a:cs typeface="Gulim"/>
                <a:sym typeface="Gulim"/>
              </a:rPr>
              <a:t> ‘KT&amp;G </a:t>
            </a:r>
            <a:r>
              <a:rPr lang="en-US" sz="900" u="none" dirty="0" err="1">
                <a:latin typeface="Gulim"/>
                <a:ea typeface="Gulim"/>
                <a:cs typeface="Gulim"/>
                <a:sym typeface="Gulim"/>
              </a:rPr>
              <a:t>공정거래</a:t>
            </a:r>
            <a:r>
              <a:rPr lang="en-US" sz="900" u="none" dirty="0">
                <a:latin typeface="Gulim"/>
                <a:ea typeface="Gulim"/>
                <a:cs typeface="Gulim"/>
                <a:sym typeface="Gulim"/>
              </a:rPr>
              <a:t> </a:t>
            </a:r>
            <a:r>
              <a:rPr lang="en-US" sz="900" u="none" dirty="0" err="1">
                <a:latin typeface="Gulim"/>
                <a:ea typeface="Gulim"/>
                <a:cs typeface="Gulim"/>
                <a:sym typeface="Gulim"/>
              </a:rPr>
              <a:t>자율준수</a:t>
            </a:r>
            <a:r>
              <a:rPr lang="en-US" sz="900" u="none" dirty="0">
                <a:latin typeface="Gulim"/>
                <a:ea typeface="Gulim"/>
                <a:cs typeface="Gulim"/>
                <a:sym typeface="Gulim"/>
              </a:rPr>
              <a:t> </a:t>
            </a:r>
            <a:r>
              <a:rPr lang="en-US" sz="900" u="none" dirty="0" err="1">
                <a:latin typeface="Gulim"/>
                <a:ea typeface="Gulim"/>
                <a:cs typeface="Gulim"/>
                <a:sym typeface="Gulim"/>
              </a:rPr>
              <a:t>프로그램</a:t>
            </a:r>
            <a:r>
              <a:rPr lang="en-US" sz="900" u="none" dirty="0">
                <a:latin typeface="Gulim"/>
                <a:ea typeface="Gulim"/>
                <a:cs typeface="Gulim"/>
                <a:sym typeface="Gulim"/>
              </a:rPr>
              <a:t> </a:t>
            </a:r>
            <a:r>
              <a:rPr lang="en-US" sz="900" u="none" dirty="0" err="1">
                <a:latin typeface="Gulim"/>
                <a:ea typeface="Gulim"/>
                <a:cs typeface="Gulim"/>
                <a:sym typeface="Gulim"/>
              </a:rPr>
              <a:t>운영지침’을</a:t>
            </a:r>
            <a:r>
              <a:rPr lang="en-US" sz="900" u="none" dirty="0">
                <a:latin typeface="Gulim"/>
                <a:ea typeface="Gulim"/>
                <a:cs typeface="Gulim"/>
                <a:sym typeface="Gulim"/>
              </a:rPr>
              <a:t> </a:t>
            </a:r>
            <a:r>
              <a:rPr lang="en-US" sz="900" u="none" dirty="0" err="1">
                <a:latin typeface="Gulim"/>
                <a:ea typeface="Gulim"/>
                <a:cs typeface="Gulim"/>
                <a:sym typeface="Gulim"/>
              </a:rPr>
              <a:t>개정하였으며</a:t>
            </a:r>
            <a:r>
              <a:rPr lang="en-US" sz="900" u="none" dirty="0">
                <a:latin typeface="Gulim"/>
                <a:ea typeface="Gulim"/>
                <a:cs typeface="Gulim"/>
                <a:sym typeface="Gulim"/>
              </a:rPr>
              <a:t>, </a:t>
            </a:r>
            <a:r>
              <a:rPr lang="en-US" sz="900" u="none" dirty="0" err="1">
                <a:latin typeface="Gulim"/>
                <a:ea typeface="Gulim"/>
                <a:cs typeface="Gulim"/>
                <a:sym typeface="Gulim"/>
              </a:rPr>
              <a:t>공정거래법과</a:t>
            </a:r>
            <a:r>
              <a:rPr lang="en-US" sz="900" u="none" dirty="0">
                <a:latin typeface="Gulim"/>
                <a:ea typeface="Gulim"/>
                <a:cs typeface="Gulim"/>
                <a:sym typeface="Gulim"/>
              </a:rPr>
              <a:t> </a:t>
            </a:r>
            <a:r>
              <a:rPr lang="en-US" sz="900" u="none" dirty="0" err="1">
                <a:latin typeface="Gulim"/>
                <a:ea typeface="Gulim"/>
                <a:cs typeface="Gulim"/>
                <a:sym typeface="Gulim"/>
              </a:rPr>
              <a:t>하도급법의</a:t>
            </a:r>
            <a:r>
              <a:rPr lang="en-US" sz="900" u="none" dirty="0">
                <a:latin typeface="Gulim"/>
                <a:ea typeface="Gulim"/>
                <a:cs typeface="Gulim"/>
                <a:sym typeface="Gulim"/>
              </a:rPr>
              <a:t> </a:t>
            </a:r>
            <a:r>
              <a:rPr lang="en-US" sz="900" u="none" dirty="0" err="1">
                <a:latin typeface="Gulim"/>
                <a:ea typeface="Gulim"/>
                <a:cs typeface="Gulim"/>
                <a:sym typeface="Gulim"/>
              </a:rPr>
              <a:t>개정</a:t>
            </a:r>
            <a:r>
              <a:rPr lang="en-US" sz="900" u="none" dirty="0">
                <a:latin typeface="Gulim"/>
                <a:ea typeface="Gulim"/>
                <a:cs typeface="Gulim"/>
                <a:sym typeface="Gulim"/>
              </a:rPr>
              <a:t> </a:t>
            </a:r>
            <a:r>
              <a:rPr lang="en-US" sz="900" u="none" dirty="0" err="1">
                <a:latin typeface="Gulim"/>
                <a:ea typeface="Gulim"/>
                <a:cs typeface="Gulim"/>
                <a:sym typeface="Gulim"/>
              </a:rPr>
              <a:t>사항을</a:t>
            </a:r>
            <a:r>
              <a:rPr lang="en-US" sz="900" u="none" dirty="0">
                <a:latin typeface="Gulim"/>
                <a:ea typeface="Gulim"/>
                <a:cs typeface="Gulim"/>
                <a:sym typeface="Gulim"/>
              </a:rPr>
              <a:t> </a:t>
            </a:r>
            <a:r>
              <a:rPr lang="en-US" sz="900" u="none" dirty="0" err="1">
                <a:latin typeface="Gulim"/>
                <a:ea typeface="Gulim"/>
                <a:cs typeface="Gulim"/>
                <a:sym typeface="Gulim"/>
              </a:rPr>
              <a:t>반영한</a:t>
            </a:r>
            <a:r>
              <a:rPr lang="en-US" sz="900" u="none" dirty="0">
                <a:latin typeface="Gulim"/>
                <a:ea typeface="Gulim"/>
                <a:cs typeface="Gulim"/>
                <a:sym typeface="Gulim"/>
              </a:rPr>
              <a:t> ‘</a:t>
            </a:r>
            <a:r>
              <a:rPr lang="en-US" sz="900" u="none" dirty="0" err="1">
                <a:latin typeface="Gulim"/>
                <a:ea typeface="Gulim"/>
                <a:cs typeface="Gulim"/>
                <a:sym typeface="Gulim"/>
              </a:rPr>
              <a:t>공정거래</a:t>
            </a:r>
            <a:r>
              <a:rPr lang="en-US" sz="900" u="none" dirty="0">
                <a:latin typeface="Gulim"/>
                <a:ea typeface="Gulim"/>
                <a:cs typeface="Gulim"/>
                <a:sym typeface="Gulim"/>
              </a:rPr>
              <a:t> </a:t>
            </a:r>
            <a:r>
              <a:rPr lang="en-US" sz="900" u="none" dirty="0" err="1">
                <a:latin typeface="Gulim"/>
                <a:ea typeface="Gulim"/>
                <a:cs typeface="Gulim"/>
                <a:sym typeface="Gulim"/>
              </a:rPr>
              <a:t>자율준수</a:t>
            </a:r>
            <a:r>
              <a:rPr lang="en-US" sz="900" u="none" dirty="0">
                <a:latin typeface="Gulim"/>
                <a:ea typeface="Gulim"/>
                <a:cs typeface="Gulim"/>
                <a:sym typeface="Gulim"/>
              </a:rPr>
              <a:t> </a:t>
            </a:r>
            <a:r>
              <a:rPr lang="en-US" sz="900" u="none" dirty="0" err="1">
                <a:latin typeface="Gulim"/>
                <a:ea typeface="Gulim"/>
                <a:cs typeface="Gulim"/>
                <a:sym typeface="Gulim"/>
              </a:rPr>
              <a:t>편람’을</a:t>
            </a:r>
            <a:r>
              <a:rPr lang="en-US" sz="900" u="none" dirty="0">
                <a:latin typeface="Gulim"/>
                <a:ea typeface="Gulim"/>
                <a:cs typeface="Gulim"/>
                <a:sym typeface="Gulim"/>
              </a:rPr>
              <a:t> e-Book </a:t>
            </a:r>
            <a:r>
              <a:rPr lang="en-US" sz="900" u="none" dirty="0" err="1">
                <a:latin typeface="Gulim"/>
                <a:ea typeface="Gulim"/>
                <a:cs typeface="Gulim"/>
                <a:sym typeface="Gulim"/>
              </a:rPr>
              <a:t>포맷으로</a:t>
            </a:r>
            <a:r>
              <a:rPr lang="en-US" sz="900" u="none" dirty="0">
                <a:latin typeface="Gulim"/>
                <a:ea typeface="Gulim"/>
                <a:cs typeface="Gulim"/>
                <a:sym typeface="Gulim"/>
              </a:rPr>
              <a:t> </a:t>
            </a:r>
            <a:r>
              <a:rPr lang="en-US" sz="900" u="none" dirty="0" err="1">
                <a:latin typeface="Gulim"/>
                <a:ea typeface="Gulim"/>
                <a:cs typeface="Gulim"/>
                <a:sym typeface="Gulim"/>
              </a:rPr>
              <a:t>추가</a:t>
            </a:r>
            <a:r>
              <a:rPr lang="en-US" sz="900" u="none" dirty="0">
                <a:latin typeface="Gulim"/>
                <a:ea typeface="Gulim"/>
                <a:cs typeface="Gulim"/>
                <a:sym typeface="Gulim"/>
              </a:rPr>
              <a:t> </a:t>
            </a:r>
            <a:r>
              <a:rPr lang="en-US" sz="900" u="none" dirty="0" err="1">
                <a:latin typeface="Gulim"/>
                <a:ea typeface="Gulim"/>
                <a:cs typeface="Gulim"/>
                <a:sym typeface="Gulim"/>
              </a:rPr>
              <a:t>발간하여</a:t>
            </a:r>
            <a:r>
              <a:rPr lang="en-US" sz="900" u="none" dirty="0">
                <a:latin typeface="Gulim"/>
                <a:ea typeface="Gulim"/>
                <a:cs typeface="Gulim"/>
                <a:sym typeface="Gulim"/>
              </a:rPr>
              <a:t> </a:t>
            </a:r>
            <a:r>
              <a:rPr lang="en-US" sz="900" u="none" dirty="0" err="1">
                <a:latin typeface="Gulim"/>
                <a:ea typeface="Gulim"/>
                <a:cs typeface="Gulim"/>
                <a:sym typeface="Gulim"/>
              </a:rPr>
              <a:t>구성원의</a:t>
            </a:r>
            <a:r>
              <a:rPr lang="en-US" sz="900" u="none" dirty="0">
                <a:latin typeface="Gulim"/>
                <a:ea typeface="Gulim"/>
                <a:cs typeface="Gulim"/>
                <a:sym typeface="Gulim"/>
              </a:rPr>
              <a:t> </a:t>
            </a:r>
            <a:r>
              <a:rPr lang="en-US" sz="900" u="none" dirty="0" err="1">
                <a:latin typeface="Gulim"/>
                <a:ea typeface="Gulim"/>
                <a:cs typeface="Gulim"/>
                <a:sym typeface="Gulim"/>
              </a:rPr>
              <a:t>접근성과</a:t>
            </a:r>
            <a:r>
              <a:rPr lang="en-US" sz="900" u="none" dirty="0">
                <a:latin typeface="Gulim"/>
                <a:ea typeface="Gulim"/>
                <a:cs typeface="Gulim"/>
                <a:sym typeface="Gulim"/>
              </a:rPr>
              <a:t> </a:t>
            </a:r>
            <a:r>
              <a:rPr lang="en-US" sz="900" u="none" dirty="0" err="1">
                <a:latin typeface="Gulim"/>
                <a:ea typeface="Gulim"/>
                <a:cs typeface="Gulim"/>
                <a:sym typeface="Gulim"/>
              </a:rPr>
              <a:t>활용성을</a:t>
            </a:r>
            <a:r>
              <a:rPr lang="en-US" sz="900" u="none" dirty="0">
                <a:latin typeface="Gulim"/>
                <a:ea typeface="Gulim"/>
                <a:cs typeface="Gulim"/>
                <a:sym typeface="Gulim"/>
              </a:rPr>
              <a:t> </a:t>
            </a:r>
            <a:r>
              <a:rPr lang="en-US" sz="900" u="none" dirty="0" err="1">
                <a:latin typeface="Gulim"/>
                <a:ea typeface="Gulim"/>
                <a:cs typeface="Gulim"/>
                <a:sym typeface="Gulim"/>
              </a:rPr>
              <a:t>높였습니다</a:t>
            </a:r>
            <a:r>
              <a:rPr lang="en-US" sz="900" u="none" dirty="0">
                <a:latin typeface="Gulim"/>
                <a:ea typeface="Gulim"/>
                <a:cs typeface="Gulim"/>
                <a:sym typeface="Gulim"/>
              </a:rPr>
              <a:t>. 2023년에는 </a:t>
            </a:r>
            <a:r>
              <a:rPr lang="en-US" sz="900" u="none" dirty="0" err="1">
                <a:latin typeface="Gulim"/>
                <a:ea typeface="Gulim"/>
                <a:cs typeface="Gulim"/>
                <a:sym typeface="Gulim"/>
              </a:rPr>
              <a:t>수위탁거래에서</a:t>
            </a:r>
            <a:r>
              <a:rPr lang="en-US" sz="900" u="none" dirty="0">
                <a:latin typeface="Gulim"/>
                <a:ea typeface="Gulim"/>
                <a:cs typeface="Gulim"/>
                <a:sym typeface="Gulim"/>
              </a:rPr>
              <a:t> </a:t>
            </a:r>
            <a:r>
              <a:rPr lang="en-US" sz="900" u="none" dirty="0" err="1">
                <a:latin typeface="Gulim"/>
                <a:ea typeface="Gulim"/>
                <a:cs typeface="Gulim"/>
                <a:sym typeface="Gulim"/>
              </a:rPr>
              <a:t>수탁기업을</a:t>
            </a:r>
            <a:r>
              <a:rPr lang="en-US" sz="900" u="none" dirty="0">
                <a:latin typeface="Gulim"/>
                <a:ea typeface="Gulim"/>
                <a:cs typeface="Gulim"/>
                <a:sym typeface="Gulim"/>
              </a:rPr>
              <a:t> </a:t>
            </a:r>
            <a:r>
              <a:rPr lang="en-US" sz="900" u="none" dirty="0" err="1">
                <a:latin typeface="Gulim"/>
                <a:ea typeface="Gulim"/>
                <a:cs typeface="Gulim"/>
                <a:sym typeface="Gulim"/>
              </a:rPr>
              <a:t>보호하고</a:t>
            </a:r>
            <a:r>
              <a:rPr lang="en-US" sz="900" u="none" dirty="0">
                <a:latin typeface="Gulim"/>
                <a:ea typeface="Gulim"/>
                <a:cs typeface="Gulim"/>
                <a:sym typeface="Gulim"/>
              </a:rPr>
              <a:t> </a:t>
            </a:r>
            <a:r>
              <a:rPr lang="en-US" sz="900" u="none" dirty="0" err="1">
                <a:latin typeface="Gulim"/>
                <a:ea typeface="Gulim"/>
                <a:cs typeface="Gulim"/>
                <a:sym typeface="Gulim"/>
              </a:rPr>
              <a:t>공정거래를</a:t>
            </a:r>
            <a:r>
              <a:rPr lang="en-US" sz="900" u="none" dirty="0">
                <a:latin typeface="Gulim"/>
                <a:ea typeface="Gulim"/>
                <a:cs typeface="Gulim"/>
                <a:sym typeface="Gulim"/>
              </a:rPr>
              <a:t> </a:t>
            </a:r>
            <a:r>
              <a:rPr lang="en-US" sz="900" u="none" dirty="0" err="1">
                <a:latin typeface="Gulim"/>
                <a:ea typeface="Gulim"/>
                <a:cs typeface="Gulim"/>
                <a:sym typeface="Gulim"/>
              </a:rPr>
              <a:t>촉진하기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하도급</a:t>
            </a:r>
            <a:r>
              <a:rPr lang="en-US" sz="900" u="none" dirty="0">
                <a:latin typeface="Gulim"/>
                <a:ea typeface="Gulim"/>
                <a:cs typeface="Gulim"/>
                <a:sym typeface="Gulim"/>
              </a:rPr>
              <a:t>(</a:t>
            </a:r>
            <a:r>
              <a:rPr lang="en-US" sz="900" u="none" dirty="0" err="1">
                <a:latin typeface="Gulim"/>
                <a:ea typeface="Gulim"/>
                <a:cs typeface="Gulim"/>
                <a:sym typeface="Gulim"/>
              </a:rPr>
              <a:t>납품</a:t>
            </a:r>
            <a:r>
              <a:rPr lang="en-US" sz="900" u="none" dirty="0">
                <a:latin typeface="Gulim"/>
                <a:ea typeface="Gulim"/>
                <a:cs typeface="Gulim"/>
                <a:sym typeface="Gulim"/>
              </a:rPr>
              <a:t>)</a:t>
            </a:r>
            <a:r>
              <a:rPr lang="en-US" sz="900" u="none" dirty="0" err="1">
                <a:latin typeface="Gulim"/>
                <a:ea typeface="Gulim"/>
                <a:cs typeface="Gulim"/>
                <a:sym typeface="Gulim"/>
              </a:rPr>
              <a:t>대금</a:t>
            </a:r>
            <a:r>
              <a:rPr lang="en-US" sz="900" u="none" dirty="0">
                <a:latin typeface="Gulim"/>
                <a:ea typeface="Gulim"/>
                <a:cs typeface="Gulim"/>
                <a:sym typeface="Gulim"/>
              </a:rPr>
              <a:t> </a:t>
            </a:r>
            <a:r>
              <a:rPr lang="en-US" sz="900" u="none" dirty="0" err="1">
                <a:latin typeface="Gulim"/>
                <a:ea typeface="Gulim"/>
                <a:cs typeface="Gulim"/>
                <a:sym typeface="Gulim"/>
              </a:rPr>
              <a:t>연동제를</a:t>
            </a:r>
            <a:r>
              <a:rPr lang="en-US" sz="900" u="none" dirty="0">
                <a:latin typeface="Gulim"/>
                <a:ea typeface="Gulim"/>
                <a:cs typeface="Gulim"/>
                <a:sym typeface="Gulim"/>
              </a:rPr>
              <a:t> </a:t>
            </a:r>
            <a:r>
              <a:rPr lang="en-US" sz="900" u="none" dirty="0" err="1">
                <a:latin typeface="Gulim"/>
                <a:ea typeface="Gulim"/>
                <a:cs typeface="Gulim"/>
                <a:sym typeface="Gulim"/>
              </a:rPr>
              <a:t>도입하고</a:t>
            </a:r>
            <a:r>
              <a:rPr lang="en-US" sz="900" u="none" dirty="0">
                <a:latin typeface="Gulim"/>
                <a:ea typeface="Gulim"/>
                <a:cs typeface="Gulim"/>
                <a:sym typeface="Gulim"/>
              </a:rPr>
              <a:t>, </a:t>
            </a:r>
            <a:r>
              <a:rPr lang="en-US" sz="900" u="none" dirty="0" err="1">
                <a:latin typeface="Gulim"/>
                <a:ea typeface="Gulim"/>
                <a:cs typeface="Gulim"/>
                <a:sym typeface="Gulim"/>
              </a:rPr>
              <a:t>상생협력을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KT&amp;G의</a:t>
            </a:r>
            <a:r>
              <a:rPr lang="en-US" sz="900" u="none" dirty="0">
                <a:latin typeface="Gulim"/>
                <a:ea typeface="Gulim"/>
                <a:cs typeface="Gulim"/>
                <a:sym typeface="Gulim"/>
              </a:rPr>
              <a:t> </a:t>
            </a:r>
            <a:r>
              <a:rPr lang="en-US" sz="900" u="none" dirty="0" err="1">
                <a:latin typeface="Gulim"/>
                <a:ea typeface="Gulim"/>
                <a:cs typeface="Gulim"/>
                <a:sym typeface="Gulim"/>
              </a:rPr>
              <a:t>수탁업체</a:t>
            </a:r>
            <a:r>
              <a:rPr lang="en-US" sz="900" u="none" dirty="0">
                <a:latin typeface="Gulim"/>
                <a:ea typeface="Gulim"/>
                <a:cs typeface="Gulim"/>
                <a:sym typeface="Gulim"/>
              </a:rPr>
              <a:t> 29개사와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납품대금</a:t>
            </a:r>
            <a:r>
              <a:rPr lang="en-US" sz="900" u="none" dirty="0">
                <a:latin typeface="Gulim"/>
                <a:ea typeface="Gulim"/>
                <a:cs typeface="Gulim"/>
                <a:sym typeface="Gulim"/>
              </a:rPr>
              <a:t> </a:t>
            </a:r>
            <a:r>
              <a:rPr lang="en-US" sz="900" u="none" dirty="0" err="1">
                <a:latin typeface="Gulim"/>
                <a:ea typeface="Gulim"/>
                <a:cs typeface="Gulim"/>
                <a:sym typeface="Gulim"/>
              </a:rPr>
              <a:t>연동</a:t>
            </a:r>
            <a:r>
              <a:rPr lang="en-US" sz="900" u="none" dirty="0">
                <a:latin typeface="Gulim"/>
                <a:ea typeface="Gulim"/>
                <a:cs typeface="Gulim"/>
                <a:sym typeface="Gulim"/>
              </a:rPr>
              <a:t> </a:t>
            </a:r>
            <a:r>
              <a:rPr lang="en-US" sz="900" u="none" dirty="0" err="1">
                <a:latin typeface="Gulim"/>
                <a:ea typeface="Gulim"/>
                <a:cs typeface="Gulim"/>
                <a:sym typeface="Gulim"/>
              </a:rPr>
              <a:t>약정을</a:t>
            </a:r>
            <a:r>
              <a:rPr lang="en-US" sz="900" u="none" dirty="0">
                <a:latin typeface="Gulim"/>
                <a:ea typeface="Gulim"/>
                <a:cs typeface="Gulim"/>
                <a:sym typeface="Gulim"/>
              </a:rPr>
              <a:t> </a:t>
            </a:r>
            <a:r>
              <a:rPr lang="en-US" sz="900" u="none" dirty="0" err="1">
                <a:latin typeface="Gulim"/>
                <a:ea typeface="Gulim"/>
                <a:cs typeface="Gulim"/>
                <a:sym typeface="Gulim"/>
              </a:rPr>
              <a:t>체결하는</a:t>
            </a:r>
            <a:r>
              <a:rPr lang="en-US" sz="900" u="none" dirty="0">
                <a:latin typeface="Gulim"/>
                <a:ea typeface="Gulim"/>
                <a:cs typeface="Gulim"/>
                <a:sym typeface="Gulim"/>
              </a:rPr>
              <a:t> ‘</a:t>
            </a:r>
            <a:r>
              <a:rPr lang="en-US" sz="900" u="none" dirty="0" err="1">
                <a:latin typeface="Gulim"/>
                <a:ea typeface="Gulim"/>
                <a:cs typeface="Gulim"/>
                <a:sym typeface="Gulim"/>
              </a:rPr>
              <a:t>납품대금</a:t>
            </a:r>
            <a:r>
              <a:rPr lang="en-US" sz="900" u="none" dirty="0">
                <a:latin typeface="Gulim"/>
                <a:ea typeface="Gulim"/>
                <a:cs typeface="Gulim"/>
                <a:sym typeface="Gulim"/>
              </a:rPr>
              <a:t> </a:t>
            </a:r>
            <a:r>
              <a:rPr lang="en-US" sz="900" u="none" dirty="0" err="1">
                <a:latin typeface="Gulim"/>
                <a:ea typeface="Gulim"/>
                <a:cs typeface="Gulim"/>
                <a:sym typeface="Gulim"/>
              </a:rPr>
              <a:t>연동제</a:t>
            </a:r>
            <a:r>
              <a:rPr lang="en-US" sz="900" u="none" dirty="0">
                <a:latin typeface="Gulim"/>
                <a:ea typeface="Gulim"/>
                <a:cs typeface="Gulim"/>
                <a:sym typeface="Gulim"/>
              </a:rPr>
              <a:t> </a:t>
            </a:r>
            <a:r>
              <a:rPr lang="en-US" sz="900" u="none" dirty="0" err="1">
                <a:latin typeface="Gulim"/>
                <a:ea typeface="Gulim"/>
                <a:cs typeface="Gulim"/>
                <a:sym typeface="Gulim"/>
              </a:rPr>
              <a:t>동행기업’에</a:t>
            </a:r>
            <a:r>
              <a:rPr lang="en-US" sz="900" u="none" dirty="0">
                <a:latin typeface="Gulim"/>
                <a:ea typeface="Gulim"/>
                <a:cs typeface="Gulim"/>
                <a:sym typeface="Gulim"/>
              </a:rPr>
              <a:t> </a:t>
            </a:r>
            <a:r>
              <a:rPr lang="en-US" sz="900" u="none" dirty="0" err="1">
                <a:latin typeface="Gulim"/>
                <a:ea typeface="Gulim"/>
                <a:cs typeface="Gulim"/>
                <a:sym typeface="Gulim"/>
              </a:rPr>
              <a:t>참여하였습니다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0543" name="Google Shape;10543;p104"/>
          <p:cNvSpPr txBox="1"/>
          <p:nvPr/>
        </p:nvSpPr>
        <p:spPr>
          <a:xfrm>
            <a:off x="879642" y="6548611"/>
            <a:ext cx="5063490" cy="76200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윤리규정을</a:t>
            </a:r>
            <a:r>
              <a:rPr lang="en-US" sz="900" dirty="0">
                <a:latin typeface="Gulim"/>
                <a:ea typeface="Gulim"/>
                <a:cs typeface="Gulim"/>
                <a:sym typeface="Gulim"/>
              </a:rPr>
              <a:t> </a:t>
            </a:r>
            <a:r>
              <a:rPr lang="en-US" sz="900" dirty="0" err="1">
                <a:latin typeface="Gulim"/>
                <a:ea typeface="Gulim"/>
                <a:cs typeface="Gulim"/>
                <a:sym typeface="Gulim"/>
              </a:rPr>
              <a:t>개정하여</a:t>
            </a:r>
            <a:r>
              <a:rPr lang="en-US" sz="900" dirty="0">
                <a:latin typeface="Gulim"/>
                <a:ea typeface="Gulim"/>
                <a:cs typeface="Gulim"/>
                <a:sym typeface="Gulim"/>
              </a:rPr>
              <a:t> </a:t>
            </a:r>
            <a:r>
              <a:rPr lang="en-US" sz="900" dirty="0" err="1">
                <a:latin typeface="Gulim"/>
                <a:ea typeface="Gulim"/>
                <a:cs typeface="Gulim"/>
                <a:sym typeface="Gulim"/>
              </a:rPr>
              <a:t>경쟁사와의</a:t>
            </a:r>
            <a:r>
              <a:rPr lang="en-US" sz="900" dirty="0">
                <a:latin typeface="Gulim"/>
                <a:ea typeface="Gulim"/>
                <a:cs typeface="Gulim"/>
                <a:sym typeface="Gulim"/>
              </a:rPr>
              <a:t> </a:t>
            </a:r>
            <a:r>
              <a:rPr lang="en-US" sz="900" dirty="0" err="1">
                <a:latin typeface="Gulim"/>
                <a:ea typeface="Gulim"/>
                <a:cs typeface="Gulim"/>
                <a:sym typeface="Gulim"/>
              </a:rPr>
              <a:t>불법적인</a:t>
            </a:r>
            <a:r>
              <a:rPr lang="en-US" sz="900" dirty="0">
                <a:latin typeface="Gulim"/>
                <a:ea typeface="Gulim"/>
                <a:cs typeface="Gulim"/>
                <a:sym typeface="Gulim"/>
              </a:rPr>
              <a:t> </a:t>
            </a:r>
            <a:r>
              <a:rPr lang="en-US" sz="900" dirty="0" err="1">
                <a:latin typeface="Gulim"/>
                <a:ea typeface="Gulim"/>
                <a:cs typeface="Gulim"/>
                <a:sym typeface="Gulim"/>
              </a:rPr>
              <a:t>커뮤니케이션이</a:t>
            </a:r>
            <a:r>
              <a:rPr lang="en-US" sz="900" dirty="0">
                <a:latin typeface="Gulim"/>
                <a:ea typeface="Gulim"/>
                <a:cs typeface="Gulim"/>
                <a:sym typeface="Gulim"/>
              </a:rPr>
              <a:t> </a:t>
            </a:r>
            <a:r>
              <a:rPr lang="en-US" sz="900" dirty="0" err="1">
                <a:latin typeface="Gulim"/>
                <a:ea typeface="Gulim"/>
                <a:cs typeface="Gulim"/>
                <a:sym typeface="Gulim"/>
              </a:rPr>
              <a:t>발생하지</a:t>
            </a:r>
            <a:r>
              <a:rPr lang="en-US" sz="900" dirty="0">
                <a:latin typeface="Gulim"/>
                <a:ea typeface="Gulim"/>
                <a:cs typeface="Gulim"/>
                <a:sym typeface="Gulim"/>
              </a:rPr>
              <a:t> </a:t>
            </a:r>
            <a:r>
              <a:rPr lang="en-US" sz="900" dirty="0" err="1">
                <a:latin typeface="Gulim"/>
                <a:ea typeface="Gulim"/>
                <a:cs typeface="Gulim"/>
                <a:sym typeface="Gulim"/>
              </a:rPr>
              <a:t>않도록</a:t>
            </a:r>
            <a:r>
              <a:rPr lang="en-US" sz="900" dirty="0">
                <a:latin typeface="Gulim"/>
                <a:ea typeface="Gulim"/>
                <a:cs typeface="Gulim"/>
                <a:sym typeface="Gulim"/>
              </a:rPr>
              <a:t> </a:t>
            </a:r>
            <a:r>
              <a:rPr lang="en-US" sz="900" dirty="0" err="1">
                <a:latin typeface="Gulim"/>
                <a:ea typeface="Gulim"/>
                <a:cs typeface="Gulim"/>
                <a:sym typeface="Gulim"/>
              </a:rPr>
              <a:t>규정에</a:t>
            </a:r>
            <a:r>
              <a:rPr lang="en-US" sz="900" dirty="0">
                <a:latin typeface="Gulim"/>
                <a:ea typeface="Gulim"/>
                <a:cs typeface="Gulim"/>
                <a:sym typeface="Gulim"/>
              </a:rPr>
              <a:t> </a:t>
            </a:r>
            <a:r>
              <a:rPr lang="en-US" sz="900" dirty="0" err="1">
                <a:latin typeface="Gulim"/>
                <a:ea typeface="Gulim"/>
                <a:cs typeface="Gulim"/>
                <a:sym typeface="Gulim"/>
              </a:rPr>
              <a:t>명시하였으며</a:t>
            </a:r>
            <a:r>
              <a:rPr lang="en-US" sz="900" dirty="0">
                <a:latin typeface="Gulim"/>
                <a:ea typeface="Gulim"/>
                <a:cs typeface="Gulim"/>
                <a:sym typeface="Gulim"/>
              </a:rPr>
              <a:t>, ‘</a:t>
            </a:r>
            <a:r>
              <a:rPr lang="en-US" sz="900" dirty="0" err="1">
                <a:latin typeface="Gulim"/>
                <a:ea typeface="Gulim"/>
                <a:cs typeface="Gulim"/>
                <a:sym typeface="Gulim"/>
              </a:rPr>
              <a:t>영업현장</a:t>
            </a:r>
            <a:r>
              <a:rPr lang="en-US" sz="900" dirty="0">
                <a:latin typeface="Gulim"/>
                <a:ea typeface="Gulim"/>
                <a:cs typeface="Gulim"/>
                <a:sym typeface="Gulim"/>
              </a:rPr>
              <a:t> </a:t>
            </a:r>
            <a:r>
              <a:rPr lang="en-US" sz="900" dirty="0" err="1">
                <a:latin typeface="Gulim"/>
                <a:ea typeface="Gulim"/>
                <a:cs typeface="Gulim"/>
                <a:sym typeface="Gulim"/>
              </a:rPr>
              <a:t>준법가이드라인’을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영업현장에서</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공정거래</a:t>
            </a:r>
            <a:r>
              <a:rPr lang="en-US" sz="900" dirty="0">
                <a:latin typeface="Gulim"/>
                <a:ea typeface="Gulim"/>
                <a:cs typeface="Gulim"/>
                <a:sym typeface="Gulim"/>
              </a:rPr>
              <a:t> </a:t>
            </a:r>
            <a:r>
              <a:rPr lang="en-US" sz="900" dirty="0" err="1">
                <a:latin typeface="Gulim"/>
                <a:ea typeface="Gulim"/>
                <a:cs typeface="Gulim"/>
                <a:sym typeface="Gulim"/>
              </a:rPr>
              <a:t>위반</a:t>
            </a:r>
            <a:r>
              <a:rPr lang="en-US" sz="900" dirty="0">
                <a:latin typeface="Gulim"/>
                <a:ea typeface="Gulim"/>
                <a:cs typeface="Gulim"/>
                <a:sym typeface="Gulim"/>
              </a:rPr>
              <a:t> </a:t>
            </a:r>
            <a:r>
              <a:rPr lang="en-US" sz="900" dirty="0" err="1">
                <a:latin typeface="Gulim"/>
                <a:ea typeface="Gulim"/>
                <a:cs typeface="Gulim"/>
                <a:sym typeface="Gulim"/>
              </a:rPr>
              <a:t>예시를</a:t>
            </a:r>
            <a:r>
              <a:rPr lang="en-US" sz="900" dirty="0">
                <a:latin typeface="Gulim"/>
                <a:ea typeface="Gulim"/>
                <a:cs typeface="Gulim"/>
                <a:sym typeface="Gulim"/>
              </a:rPr>
              <a:t> </a:t>
            </a:r>
            <a:r>
              <a:rPr lang="en-US" sz="900" dirty="0" err="1">
                <a:latin typeface="Gulim"/>
                <a:ea typeface="Gulim"/>
                <a:cs typeface="Gulim"/>
                <a:sym typeface="Gulim"/>
              </a:rPr>
              <a:t>열거</a:t>
            </a:r>
            <a:r>
              <a:rPr lang="en-US" sz="900" dirty="0">
                <a:latin typeface="Gulim"/>
                <a:ea typeface="Gulim"/>
                <a:cs typeface="Gulim"/>
                <a:sym typeface="Gulim"/>
              </a:rPr>
              <a:t>, </a:t>
            </a:r>
            <a:r>
              <a:rPr lang="en-US" sz="900" dirty="0" err="1">
                <a:latin typeface="Gulim"/>
                <a:ea typeface="Gulim"/>
                <a:cs typeface="Gulim"/>
                <a:sym typeface="Gulim"/>
              </a:rPr>
              <a:t>불공정거래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부정경쟁</a:t>
            </a:r>
            <a:r>
              <a:rPr lang="en-US" sz="900" dirty="0">
                <a:latin typeface="Gulim"/>
                <a:ea typeface="Gulim"/>
                <a:cs typeface="Gulim"/>
                <a:sym typeface="Gulim"/>
              </a:rPr>
              <a:t> </a:t>
            </a:r>
            <a:r>
              <a:rPr lang="en-US" sz="900" dirty="0" err="1">
                <a:latin typeface="Gulim"/>
                <a:ea typeface="Gulim"/>
                <a:cs typeface="Gulim"/>
                <a:sym typeface="Gulim"/>
              </a:rPr>
              <a:t>행위를</a:t>
            </a:r>
            <a:r>
              <a:rPr lang="en-US" sz="900" dirty="0">
                <a:latin typeface="Gulim"/>
                <a:ea typeface="Gulim"/>
                <a:cs typeface="Gulim"/>
                <a:sym typeface="Gulim"/>
              </a:rPr>
              <a:t> </a:t>
            </a:r>
            <a:r>
              <a:rPr lang="en-US" sz="900" dirty="0" err="1">
                <a:latin typeface="Gulim"/>
                <a:ea typeface="Gulim"/>
                <a:cs typeface="Gulim"/>
                <a:sym typeface="Gulim"/>
              </a:rPr>
              <a:t>예방하고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준법</a:t>
            </a:r>
            <a:r>
              <a:rPr lang="en-US" sz="900" dirty="0">
                <a:latin typeface="Gulim"/>
                <a:ea typeface="Gulim"/>
                <a:cs typeface="Gulim"/>
                <a:sym typeface="Gulim"/>
              </a:rPr>
              <a:t> </a:t>
            </a:r>
            <a:r>
              <a:rPr lang="en-US" sz="900" dirty="0" err="1">
                <a:latin typeface="Gulim"/>
                <a:ea typeface="Gulim"/>
                <a:cs typeface="Gulim"/>
                <a:sym typeface="Gulim"/>
              </a:rPr>
              <a:t>점검을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관계법령</a:t>
            </a:r>
            <a:r>
              <a:rPr lang="en-US" sz="900" dirty="0">
                <a:latin typeface="Gulim"/>
                <a:ea typeface="Gulim"/>
                <a:cs typeface="Gulim"/>
                <a:sym typeface="Gulim"/>
              </a:rPr>
              <a:t> </a:t>
            </a:r>
            <a:r>
              <a:rPr lang="en-US" sz="900" dirty="0" err="1">
                <a:latin typeface="Gulim"/>
                <a:ea typeface="Gulim"/>
                <a:cs typeface="Gulim"/>
                <a:sym typeface="Gulim"/>
              </a:rPr>
              <a:t>위반</a:t>
            </a:r>
            <a:r>
              <a:rPr lang="en-US" sz="900" dirty="0">
                <a:latin typeface="Gulim"/>
                <a:ea typeface="Gulim"/>
                <a:cs typeface="Gulim"/>
                <a:sym typeface="Gulim"/>
              </a:rPr>
              <a:t> </a:t>
            </a:r>
            <a:r>
              <a:rPr lang="en-US" sz="900" dirty="0" err="1">
                <a:latin typeface="Gulim"/>
                <a:ea typeface="Gulim"/>
                <a:cs typeface="Gulim"/>
                <a:sym typeface="Gulim"/>
              </a:rPr>
              <a:t>행위의</a:t>
            </a:r>
            <a:r>
              <a:rPr lang="en-US" sz="900" dirty="0">
                <a:latin typeface="Gulim"/>
                <a:ea typeface="Gulim"/>
                <a:cs typeface="Gulim"/>
                <a:sym typeface="Gulim"/>
              </a:rPr>
              <a:t> </a:t>
            </a:r>
            <a:r>
              <a:rPr lang="en-US" sz="900" dirty="0" err="1">
                <a:latin typeface="Gulim"/>
                <a:ea typeface="Gulim"/>
                <a:cs typeface="Gulim"/>
                <a:sym typeface="Gulim"/>
              </a:rPr>
              <a:t>인지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점검하여</a:t>
            </a:r>
            <a:r>
              <a:rPr lang="en-US" sz="900" dirty="0">
                <a:latin typeface="Gulim"/>
                <a:ea typeface="Gulim"/>
                <a:cs typeface="Gulim"/>
                <a:sym typeface="Gulim"/>
              </a:rPr>
              <a:t> </a:t>
            </a:r>
            <a:r>
              <a:rPr lang="en-US" sz="900" dirty="0" err="1">
                <a:latin typeface="Gulim"/>
                <a:ea typeface="Gulim"/>
                <a:cs typeface="Gulim"/>
                <a:sym typeface="Gulim"/>
              </a:rPr>
              <a:t>실제로</a:t>
            </a:r>
            <a:r>
              <a:rPr lang="en-US" sz="900" dirty="0">
                <a:latin typeface="Gulim"/>
                <a:ea typeface="Gulim"/>
                <a:cs typeface="Gulim"/>
                <a:sym typeface="Gulim"/>
              </a:rPr>
              <a:t> </a:t>
            </a:r>
            <a:r>
              <a:rPr lang="en-US" sz="900" dirty="0" err="1">
                <a:latin typeface="Gulim"/>
                <a:ea typeface="Gulim"/>
                <a:cs typeface="Gulim"/>
                <a:sym typeface="Gulim"/>
              </a:rPr>
              <a:t>위법한</a:t>
            </a:r>
            <a:r>
              <a:rPr lang="en-US" sz="900" dirty="0">
                <a:latin typeface="Gulim"/>
                <a:ea typeface="Gulim"/>
                <a:cs typeface="Gulim"/>
                <a:sym typeface="Gulim"/>
              </a:rPr>
              <a:t> </a:t>
            </a:r>
            <a:r>
              <a:rPr lang="en-US" sz="900" dirty="0" err="1">
                <a:latin typeface="Gulim"/>
                <a:ea typeface="Gulim"/>
                <a:cs typeface="Gulim"/>
                <a:sym typeface="Gulim"/>
              </a:rPr>
              <a:t>사항이</a:t>
            </a:r>
            <a:r>
              <a:rPr lang="en-US" sz="900" dirty="0">
                <a:latin typeface="Gulim"/>
                <a:ea typeface="Gulim"/>
                <a:cs typeface="Gulim"/>
                <a:sym typeface="Gulim"/>
              </a:rPr>
              <a:t> </a:t>
            </a:r>
            <a:r>
              <a:rPr lang="en-US" sz="900" dirty="0" err="1">
                <a:latin typeface="Gulim"/>
                <a:ea typeface="Gulim"/>
                <a:cs typeface="Gulim"/>
                <a:sym typeface="Gulim"/>
              </a:rPr>
              <a:t>발생하지</a:t>
            </a:r>
            <a:r>
              <a:rPr lang="en-US" sz="900" dirty="0">
                <a:latin typeface="Gulim"/>
                <a:ea typeface="Gulim"/>
                <a:cs typeface="Gulim"/>
                <a:sym typeface="Gulim"/>
              </a:rPr>
              <a:t> </a:t>
            </a:r>
            <a:r>
              <a:rPr lang="en-US" sz="900" dirty="0" err="1">
                <a:latin typeface="Gulim"/>
                <a:ea typeface="Gulim"/>
                <a:cs typeface="Gulim"/>
                <a:sym typeface="Gulim"/>
              </a:rPr>
              <a:t>않도록</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인지가</a:t>
            </a:r>
            <a:r>
              <a:rPr lang="en-US" sz="900" dirty="0">
                <a:latin typeface="Gulim"/>
                <a:ea typeface="Gulim"/>
                <a:cs typeface="Gulim"/>
                <a:sym typeface="Gulim"/>
              </a:rPr>
              <a:t> </a:t>
            </a:r>
            <a:r>
              <a:rPr lang="en-US" sz="900" dirty="0" err="1">
                <a:latin typeface="Gulim"/>
                <a:ea typeface="Gulim"/>
                <a:cs typeface="Gulim"/>
                <a:sym typeface="Gulim"/>
              </a:rPr>
              <a:t>미흡한</a:t>
            </a:r>
            <a:r>
              <a:rPr lang="en-US" sz="900" dirty="0">
                <a:latin typeface="Gulim"/>
                <a:ea typeface="Gulim"/>
                <a:cs typeface="Gulim"/>
                <a:sym typeface="Gulim"/>
              </a:rPr>
              <a:t> </a:t>
            </a:r>
            <a:r>
              <a:rPr lang="en-US" sz="900" dirty="0" err="1">
                <a:latin typeface="Gulim"/>
                <a:ea typeface="Gulim"/>
                <a:cs typeface="Gulim"/>
                <a:sym typeface="Gulim"/>
              </a:rPr>
              <a:t>부분에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교육하고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10556" name="Google Shape;10556;p104"/>
          <p:cNvGrpSpPr/>
          <p:nvPr/>
        </p:nvGrpSpPr>
        <p:grpSpPr>
          <a:xfrm>
            <a:off x="538086" y="0"/>
            <a:ext cx="14077958" cy="8208009"/>
            <a:chOff x="538086" y="0"/>
            <a:chExt cx="14077958" cy="8208009"/>
          </a:xfrm>
        </p:grpSpPr>
        <p:sp>
          <p:nvSpPr>
            <p:cNvPr id="10557" name="Google Shape;10557;p10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58" name="Google Shape;10558;p10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59" name="Google Shape;10559;p10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566" name="Google Shape;10566;p10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185</a:t>
            </a:r>
            <a:endParaRPr sz="1000">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10575"/>
        <p:cNvGrpSpPr/>
        <p:nvPr/>
      </p:nvGrpSpPr>
      <p:grpSpPr>
        <a:xfrm>
          <a:off x="0" y="0"/>
          <a:ext cx="0" cy="0"/>
          <a:chOff x="0" y="0"/>
          <a:chExt cx="0" cy="0"/>
        </a:xfrm>
      </p:grpSpPr>
      <p:sp>
        <p:nvSpPr>
          <p:cNvPr id="10608" name="Google Shape;10608;p105"/>
          <p:cNvSpPr txBox="1"/>
          <p:nvPr/>
        </p:nvSpPr>
        <p:spPr>
          <a:xfrm>
            <a:off x="887299" y="1196499"/>
            <a:ext cx="3850956"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기업윤리 및 컴플라이언스</a:t>
            </a:r>
            <a:endParaRPr sz="200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a:solidFill>
                  <a:srgbClr val="0075C2"/>
                </a:solidFill>
                <a:latin typeface="Arial"/>
                <a:ea typeface="Arial"/>
                <a:cs typeface="Arial"/>
                <a:sym typeface="Arial"/>
              </a:rPr>
              <a:t>투명공시</a:t>
            </a:r>
            <a:endParaRPr sz="1100">
              <a:latin typeface="Arial"/>
              <a:ea typeface="Arial"/>
              <a:cs typeface="Arial"/>
              <a:sym typeface="Arial"/>
            </a:endParaRPr>
          </a:p>
        </p:txBody>
      </p:sp>
      <p:sp>
        <p:nvSpPr>
          <p:cNvPr id="10609" name="Google Shape;10609;p105"/>
          <p:cNvSpPr txBox="1"/>
          <p:nvPr/>
        </p:nvSpPr>
        <p:spPr>
          <a:xfrm>
            <a:off x="899999" y="3032995"/>
            <a:ext cx="5066030"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a:latin typeface="Gulim"/>
                <a:ea typeface="Gulim"/>
                <a:cs typeface="Gulim"/>
                <a:sym typeface="Gulim"/>
              </a:rPr>
              <a:t>KT&amp;G </a:t>
            </a:r>
            <a:r>
              <a:rPr lang="en-US" sz="900" dirty="0" err="1">
                <a:latin typeface="Gulim"/>
                <a:ea typeface="Gulim"/>
                <a:cs typeface="Gulim"/>
                <a:sym typeface="Gulim"/>
              </a:rPr>
              <a:t>내·외부의</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거래는</a:t>
            </a:r>
            <a:r>
              <a:rPr lang="en-US" sz="900" dirty="0">
                <a:latin typeface="Gulim"/>
                <a:ea typeface="Gulim"/>
                <a:cs typeface="Gulim"/>
                <a:sym typeface="Gulim"/>
              </a:rPr>
              <a:t> </a:t>
            </a:r>
            <a:r>
              <a:rPr lang="en-US" sz="900" dirty="0" err="1">
                <a:latin typeface="Gulim"/>
                <a:ea typeface="Gulim"/>
                <a:cs typeface="Gulim"/>
                <a:sym typeface="Gulim"/>
              </a:rPr>
              <a:t>한국채택</a:t>
            </a:r>
            <a:r>
              <a:rPr lang="en-US" sz="900" dirty="0">
                <a:latin typeface="Gulim"/>
                <a:ea typeface="Gulim"/>
                <a:cs typeface="Gulim"/>
                <a:sym typeface="Gulim"/>
              </a:rPr>
              <a:t> </a:t>
            </a:r>
            <a:r>
              <a:rPr lang="en-US" sz="900" dirty="0" err="1">
                <a:latin typeface="Gulim"/>
                <a:ea typeface="Gulim"/>
                <a:cs typeface="Gulim"/>
                <a:sym typeface="Gulim"/>
              </a:rPr>
              <a:t>국제회계기준</a:t>
            </a:r>
            <a:r>
              <a:rPr lang="en-US" sz="900" dirty="0">
                <a:latin typeface="Gulim"/>
                <a:ea typeface="Gulim"/>
                <a:cs typeface="Gulim"/>
                <a:sym typeface="Gulim"/>
              </a:rPr>
              <a:t>(K-IFRS)</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근거하여</a:t>
            </a:r>
            <a:r>
              <a:rPr lang="en-US" sz="900" dirty="0">
                <a:latin typeface="Gulim"/>
                <a:ea typeface="Gulim"/>
                <a:cs typeface="Gulim"/>
                <a:sym typeface="Gulim"/>
              </a:rPr>
              <a:t> </a:t>
            </a:r>
            <a:r>
              <a:rPr lang="en-US" sz="900" dirty="0" err="1">
                <a:latin typeface="Gulim"/>
                <a:ea typeface="Gulim"/>
                <a:cs typeface="Gulim"/>
                <a:sym typeface="Gulim"/>
              </a:rPr>
              <a:t>처리하고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자회사와의</a:t>
            </a:r>
            <a:r>
              <a:rPr lang="en-US" sz="900" dirty="0">
                <a:latin typeface="Gulim"/>
                <a:ea typeface="Gulim"/>
                <a:cs typeface="Gulim"/>
                <a:sym typeface="Gulim"/>
              </a:rPr>
              <a:t> </a:t>
            </a:r>
            <a:r>
              <a:rPr lang="en-US" sz="900" dirty="0" err="1">
                <a:latin typeface="Gulim"/>
                <a:ea typeface="Gulim"/>
                <a:cs typeface="Gulim"/>
                <a:sym typeface="Gulim"/>
              </a:rPr>
              <a:t>거래는</a:t>
            </a:r>
            <a:r>
              <a:rPr lang="en-US" sz="900" dirty="0">
                <a:latin typeface="Gulim"/>
                <a:ea typeface="Gulim"/>
                <a:cs typeface="Gulim"/>
                <a:sym typeface="Gulim"/>
              </a:rPr>
              <a:t> </a:t>
            </a:r>
            <a:r>
              <a:rPr lang="en-US" sz="900" dirty="0" err="1">
                <a:latin typeface="Gulim"/>
                <a:ea typeface="Gulim"/>
                <a:cs typeface="Gulim"/>
                <a:sym typeface="Gulim"/>
              </a:rPr>
              <a:t>이전가격</a:t>
            </a:r>
            <a:r>
              <a:rPr lang="en-US" sz="900" dirty="0">
                <a:latin typeface="Gulim"/>
                <a:ea typeface="Gulim"/>
                <a:cs typeface="Gulim"/>
                <a:sym typeface="Gulim"/>
              </a:rPr>
              <a:t> </a:t>
            </a:r>
            <a:r>
              <a:rPr lang="en-US" sz="900" dirty="0" err="1">
                <a:latin typeface="Gulim"/>
                <a:ea typeface="Gulim"/>
                <a:cs typeface="Gulim"/>
                <a:sym typeface="Gulim"/>
              </a:rPr>
              <a:t>정책에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정상가격</a:t>
            </a:r>
            <a:r>
              <a:rPr lang="en-US" sz="900" dirty="0">
                <a:latin typeface="Gulim"/>
                <a:ea typeface="Gulim"/>
                <a:cs typeface="Gulim"/>
                <a:sym typeface="Gulim"/>
              </a:rPr>
              <a:t> </a:t>
            </a:r>
            <a:r>
              <a:rPr lang="en-US" sz="900" dirty="0" err="1">
                <a:latin typeface="Gulim"/>
                <a:ea typeface="Gulim"/>
                <a:cs typeface="Gulim"/>
                <a:sym typeface="Gulim"/>
              </a:rPr>
              <a:t>범위</a:t>
            </a:r>
            <a:r>
              <a:rPr lang="en-US" sz="900" dirty="0">
                <a:latin typeface="Gulim"/>
                <a:ea typeface="Gulim"/>
                <a:cs typeface="Gulim"/>
                <a:sym typeface="Gulim"/>
              </a:rPr>
              <a:t> </a:t>
            </a:r>
            <a:r>
              <a:rPr lang="en-US" sz="900" dirty="0" err="1">
                <a:latin typeface="Gulim"/>
                <a:ea typeface="Gulim"/>
                <a:cs typeface="Gulim"/>
                <a:sym typeface="Gulim"/>
              </a:rPr>
              <a:t>내에서</a:t>
            </a:r>
            <a:r>
              <a:rPr lang="en-US" sz="900" dirty="0">
                <a:latin typeface="Gulim"/>
                <a:ea typeface="Gulim"/>
                <a:cs typeface="Gulim"/>
                <a:sym typeface="Gulim"/>
              </a:rPr>
              <a:t> </a:t>
            </a:r>
            <a:r>
              <a:rPr lang="en-US" sz="900" dirty="0" err="1">
                <a:latin typeface="Gulim"/>
                <a:ea typeface="Gulim"/>
                <a:cs typeface="Gulim"/>
                <a:sym typeface="Gulim"/>
              </a:rPr>
              <a:t>이루어지고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법인세는</a:t>
            </a:r>
            <a:r>
              <a:rPr lang="en-US" sz="900" dirty="0">
                <a:latin typeface="Gulim"/>
                <a:ea typeface="Gulim"/>
                <a:cs typeface="Gulim"/>
                <a:sym typeface="Gulim"/>
              </a:rPr>
              <a:t> </a:t>
            </a:r>
            <a:r>
              <a:rPr lang="en-US" sz="900" dirty="0" err="1">
                <a:latin typeface="Gulim"/>
                <a:ea typeface="Gulim"/>
                <a:cs typeface="Gulim"/>
                <a:sym typeface="Gulim"/>
              </a:rPr>
              <a:t>상기</a:t>
            </a:r>
            <a:r>
              <a:rPr lang="en-US" sz="900" dirty="0">
                <a:latin typeface="Gulim"/>
                <a:ea typeface="Gulim"/>
                <a:cs typeface="Gulim"/>
                <a:sym typeface="Gulim"/>
              </a:rPr>
              <a:t> </a:t>
            </a:r>
            <a:r>
              <a:rPr lang="en-US" sz="900" dirty="0" err="1">
                <a:latin typeface="Gulim"/>
                <a:ea typeface="Gulim"/>
                <a:cs typeface="Gulim"/>
                <a:sym typeface="Gulim"/>
              </a:rPr>
              <a:t>원칙과</a:t>
            </a:r>
            <a:r>
              <a:rPr lang="en-US" sz="900" dirty="0">
                <a:latin typeface="Gulim"/>
                <a:ea typeface="Gulim"/>
                <a:cs typeface="Gulim"/>
                <a:sym typeface="Gulim"/>
              </a:rPr>
              <a:t> </a:t>
            </a:r>
            <a:r>
              <a:rPr lang="en-US" sz="900" dirty="0" err="1">
                <a:latin typeface="Gulim"/>
                <a:ea typeface="Gulim"/>
                <a:cs typeface="Gulim"/>
                <a:sym typeface="Gulim"/>
              </a:rPr>
              <a:t>세법</a:t>
            </a:r>
            <a:r>
              <a:rPr lang="en-US" sz="900" dirty="0">
                <a:latin typeface="Gulim"/>
                <a:ea typeface="Gulim"/>
                <a:cs typeface="Gulim"/>
                <a:sym typeface="Gulim"/>
              </a:rPr>
              <a:t> </a:t>
            </a:r>
            <a:r>
              <a:rPr lang="en-US" sz="900" dirty="0" err="1">
                <a:latin typeface="Gulim"/>
                <a:ea typeface="Gulim"/>
                <a:cs typeface="Gulim"/>
                <a:sym typeface="Gulim"/>
              </a:rPr>
              <a:t>규정에</a:t>
            </a:r>
            <a:r>
              <a:rPr lang="en-US" sz="900" dirty="0">
                <a:latin typeface="Gulim"/>
                <a:ea typeface="Gulim"/>
                <a:cs typeface="Gulim"/>
                <a:sym typeface="Gulim"/>
              </a:rPr>
              <a:t> </a:t>
            </a:r>
            <a:r>
              <a:rPr lang="en-US" sz="900" dirty="0" err="1">
                <a:latin typeface="Gulim"/>
                <a:ea typeface="Gulim"/>
                <a:cs typeface="Gulim"/>
                <a:sym typeface="Gulim"/>
              </a:rPr>
              <a:t>근거하여</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납부하고</a:t>
            </a:r>
            <a:r>
              <a:rPr lang="en-US" sz="900" dirty="0">
                <a:latin typeface="Gulim"/>
                <a:ea typeface="Gulim"/>
                <a:cs typeface="Gulim"/>
                <a:sym typeface="Gulim"/>
              </a:rPr>
              <a:t>, </a:t>
            </a:r>
            <a:r>
              <a:rPr lang="en-US" sz="900" dirty="0" err="1">
                <a:latin typeface="Gulim"/>
                <a:ea typeface="Gulim"/>
                <a:cs typeface="Gulim"/>
                <a:sym typeface="Gulim"/>
              </a:rPr>
              <a:t>법인세</a:t>
            </a:r>
            <a:r>
              <a:rPr lang="en-US" sz="900" dirty="0">
                <a:latin typeface="Gulim"/>
                <a:ea typeface="Gulim"/>
                <a:cs typeface="Gulim"/>
                <a:sym typeface="Gulim"/>
              </a:rPr>
              <a:t> </a:t>
            </a:r>
            <a:r>
              <a:rPr lang="en-US" sz="900" dirty="0" err="1">
                <a:latin typeface="Gulim"/>
                <a:ea typeface="Gulim"/>
                <a:cs typeface="Gulim"/>
                <a:sym typeface="Gulim"/>
              </a:rPr>
              <a:t>이외에</a:t>
            </a:r>
            <a:r>
              <a:rPr lang="en-US" sz="900" dirty="0">
                <a:latin typeface="Gulim"/>
                <a:ea typeface="Gulim"/>
                <a:cs typeface="Gulim"/>
                <a:sym typeface="Gulim"/>
              </a:rPr>
              <a:t> </a:t>
            </a:r>
            <a:r>
              <a:rPr lang="en-US" sz="900" dirty="0" err="1">
                <a:latin typeface="Gulim"/>
                <a:ea typeface="Gulim"/>
                <a:cs typeface="Gulim"/>
                <a:sym typeface="Gulim"/>
              </a:rPr>
              <a:t>세금</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회계기준과</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세법에</a:t>
            </a:r>
            <a:r>
              <a:rPr lang="en-US" sz="900" dirty="0">
                <a:latin typeface="Gulim"/>
                <a:ea typeface="Gulim"/>
                <a:cs typeface="Gulim"/>
                <a:sym typeface="Gulim"/>
              </a:rPr>
              <a:t> </a:t>
            </a:r>
            <a:r>
              <a:rPr lang="en-US" sz="900" dirty="0" err="1">
                <a:latin typeface="Gulim"/>
                <a:ea typeface="Gulim"/>
                <a:cs typeface="Gulim"/>
                <a:sym typeface="Gulim"/>
              </a:rPr>
              <a:t>근거하여</a:t>
            </a:r>
            <a:r>
              <a:rPr lang="en-US" sz="900" dirty="0">
                <a:latin typeface="Gulim"/>
                <a:ea typeface="Gulim"/>
                <a:cs typeface="Gulim"/>
                <a:sym typeface="Gulim"/>
              </a:rPr>
              <a:t> </a:t>
            </a:r>
            <a:r>
              <a:rPr lang="en-US" sz="900" dirty="0" err="1">
                <a:latin typeface="Gulim"/>
                <a:ea typeface="Gulim"/>
                <a:cs typeface="Gulim"/>
                <a:sym typeface="Gulim"/>
              </a:rPr>
              <a:t>계산하고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0610" name="Google Shape;10610;p105"/>
          <p:cNvSpPr txBox="1"/>
          <p:nvPr/>
        </p:nvSpPr>
        <p:spPr>
          <a:xfrm>
            <a:off x="899999" y="3791896"/>
            <a:ext cx="5057140" cy="393700"/>
          </a:xfrm>
          <a:prstGeom prst="rect">
            <a:avLst/>
          </a:prstGeom>
          <a:noFill/>
          <a:ln>
            <a:noFill/>
          </a:ln>
        </p:spPr>
        <p:txBody>
          <a:bodyPr spcFirstLastPara="1" wrap="square" lIns="0" tIns="12700" rIns="0" bIns="0" anchor="t" anchorCtr="0">
            <a:spAutoFit/>
          </a:bodyPr>
          <a:lstStyle/>
          <a:p>
            <a:pPr marL="12700" marR="5080" lvl="0" indent="0" algn="l" rtl="0">
              <a:lnSpc>
                <a:spcPct val="134300"/>
              </a:lnSpc>
              <a:spcBef>
                <a:spcPts val="0"/>
              </a:spcBef>
              <a:spcAft>
                <a:spcPts val="0"/>
              </a:spcAft>
              <a:buNone/>
            </a:pPr>
            <a:r>
              <a:rPr lang="en-US" sz="900" b="1" u="sng">
                <a:solidFill>
                  <a:srgbClr val="2EA7E0"/>
                </a:solidFill>
                <a:latin typeface="Arial"/>
                <a:ea typeface="Arial"/>
                <a:cs typeface="Arial"/>
                <a:sym typeface="Arial"/>
              </a:rPr>
              <a:t>세무 리스크 관리</a:t>
            </a:r>
            <a:r>
              <a:rPr lang="en-US" sz="900" b="1" u="none">
                <a:solidFill>
                  <a:srgbClr val="2EA7E0"/>
                </a:solidFill>
                <a:latin typeface="Arial"/>
                <a:ea typeface="Arial"/>
                <a:cs typeface="Arial"/>
                <a:sym typeface="Arial"/>
              </a:rPr>
              <a:t>  </a:t>
            </a:r>
            <a:r>
              <a:rPr lang="en-US" sz="900" u="none">
                <a:latin typeface="Gulim"/>
                <a:ea typeface="Gulim"/>
                <a:cs typeface="Gulim"/>
                <a:sym typeface="Gulim"/>
              </a:rPr>
              <a:t>KT&amp;G는 준법정신에 근거하여 세법을 명확하게 해석하고 관련 세금을 신고 및 납부하고 있으며, 이러한 원칙을 그룹 내 자회사가 준수할 수 있도록 공유하여 회사 차원에서 세무 리스크를 관리하고 있습니다.</a:t>
            </a:r>
            <a:endParaRPr sz="900">
              <a:latin typeface="Gulim"/>
              <a:ea typeface="Gulim"/>
              <a:cs typeface="Gulim"/>
              <a:sym typeface="Gulim"/>
            </a:endParaRPr>
          </a:p>
        </p:txBody>
      </p:sp>
      <p:sp>
        <p:nvSpPr>
          <p:cNvPr id="10611" name="Google Shape;10611;p105"/>
          <p:cNvSpPr txBox="1"/>
          <p:nvPr/>
        </p:nvSpPr>
        <p:spPr>
          <a:xfrm>
            <a:off x="887299" y="4298450"/>
            <a:ext cx="5067935" cy="3340100"/>
          </a:xfrm>
          <a:prstGeom prst="rect">
            <a:avLst/>
          </a:prstGeom>
          <a:noFill/>
          <a:ln>
            <a:noFill/>
          </a:ln>
        </p:spPr>
        <p:txBody>
          <a:bodyPr spcFirstLastPara="1" wrap="square" lIns="0" tIns="12700" rIns="0" bIns="0" anchor="t" anchorCtr="0">
            <a:spAutoFit/>
          </a:bodyPr>
          <a:lstStyle/>
          <a:p>
            <a:pPr marL="13334" marR="12700" lvl="0" indent="-634" algn="just" rtl="0">
              <a:lnSpc>
                <a:spcPct val="134200"/>
              </a:lnSpc>
              <a:spcBef>
                <a:spcPts val="0"/>
              </a:spcBef>
              <a:spcAft>
                <a:spcPts val="0"/>
              </a:spcAft>
              <a:buNone/>
            </a:pPr>
            <a:r>
              <a:rPr lang="en-US" sz="900" b="1" dirty="0" err="1">
                <a:latin typeface="Arial"/>
                <a:ea typeface="Arial"/>
                <a:cs typeface="Arial"/>
                <a:sym typeface="Arial"/>
              </a:rPr>
              <a:t>세무</a:t>
            </a:r>
            <a:r>
              <a:rPr lang="en-US" sz="900" b="1" dirty="0">
                <a:latin typeface="Arial"/>
                <a:ea typeface="Arial"/>
                <a:cs typeface="Arial"/>
                <a:sym typeface="Arial"/>
              </a:rPr>
              <a:t> </a:t>
            </a:r>
            <a:r>
              <a:rPr lang="en-US" sz="900" b="1" dirty="0" err="1">
                <a:latin typeface="Arial"/>
                <a:ea typeface="Arial"/>
                <a:cs typeface="Arial"/>
                <a:sym typeface="Arial"/>
              </a:rPr>
              <a:t>리스크</a:t>
            </a:r>
            <a:r>
              <a:rPr lang="en-US" sz="900" b="1" dirty="0">
                <a:latin typeface="Arial"/>
                <a:ea typeface="Arial"/>
                <a:cs typeface="Arial"/>
                <a:sym typeface="Arial"/>
              </a:rPr>
              <a:t> </a:t>
            </a:r>
            <a:r>
              <a:rPr lang="en-US" sz="900" b="1" dirty="0" err="1">
                <a:latin typeface="Arial"/>
                <a:ea typeface="Arial"/>
                <a:cs typeface="Arial"/>
                <a:sym typeface="Arial"/>
              </a:rPr>
              <a:t>평가</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세법</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여부는</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세무전문가</a:t>
            </a:r>
            <a:r>
              <a:rPr lang="en-US" sz="900" dirty="0">
                <a:latin typeface="Gulim"/>
                <a:ea typeface="Gulim"/>
                <a:cs typeface="Gulim"/>
                <a:sym typeface="Gulim"/>
              </a:rPr>
              <a:t>(</a:t>
            </a:r>
            <a:r>
              <a:rPr lang="en-US" sz="900" dirty="0" err="1">
                <a:latin typeface="Gulim"/>
                <a:ea typeface="Gulim"/>
                <a:cs typeface="Gulim"/>
                <a:sym typeface="Gulim"/>
              </a:rPr>
              <a:t>회계</a:t>
            </a:r>
            <a:r>
              <a:rPr lang="en-US" sz="900" dirty="0">
                <a:latin typeface="Gulim"/>
                <a:ea typeface="Gulim"/>
                <a:cs typeface="Gulim"/>
                <a:sym typeface="Gulim"/>
              </a:rPr>
              <a:t> </a:t>
            </a:r>
            <a:r>
              <a:rPr lang="en-US" sz="900" dirty="0" err="1">
                <a:latin typeface="Gulim"/>
                <a:ea typeface="Gulim"/>
                <a:cs typeface="Gulim"/>
                <a:sym typeface="Gulim"/>
              </a:rPr>
              <a:t>법인</a:t>
            </a:r>
            <a:r>
              <a:rPr lang="en-US" sz="900" dirty="0">
                <a:latin typeface="Gulim"/>
                <a:ea typeface="Gulim"/>
                <a:cs typeface="Gulim"/>
                <a:sym typeface="Gulim"/>
              </a:rPr>
              <a:t>)</a:t>
            </a:r>
            <a:r>
              <a:rPr lang="en-US" sz="900" dirty="0" err="1">
                <a:latin typeface="Gulim"/>
                <a:ea typeface="Gulim"/>
                <a:cs typeface="Gulim"/>
                <a:sym typeface="Gulim"/>
              </a:rPr>
              <a:t>가</a:t>
            </a:r>
            <a:r>
              <a:rPr lang="en-US" sz="900" dirty="0">
                <a:latin typeface="Gulim"/>
                <a:ea typeface="Gulim"/>
                <a:cs typeface="Gulim"/>
                <a:sym typeface="Gulim"/>
              </a:rPr>
              <a:t> </a:t>
            </a:r>
            <a:r>
              <a:rPr lang="en-US" sz="900" dirty="0" err="1">
                <a:latin typeface="Gulim"/>
                <a:ea typeface="Gulim"/>
                <a:cs typeface="Gulim"/>
                <a:sym typeface="Gulim"/>
              </a:rPr>
              <a:t>검증하며</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자회사는</a:t>
            </a:r>
            <a:r>
              <a:rPr lang="en-US" sz="900" dirty="0">
                <a:latin typeface="Gulim"/>
                <a:ea typeface="Gulim"/>
                <a:cs typeface="Gulim"/>
                <a:sym typeface="Gulim"/>
              </a:rPr>
              <a:t> </a:t>
            </a:r>
            <a:r>
              <a:rPr lang="en-US" sz="900" dirty="0" err="1">
                <a:latin typeface="Gulim"/>
                <a:ea typeface="Gulim"/>
                <a:cs typeface="Gulim"/>
                <a:sym typeface="Gulim"/>
              </a:rPr>
              <a:t>전문가의</a:t>
            </a:r>
            <a:r>
              <a:rPr lang="en-US" sz="900" dirty="0">
                <a:latin typeface="Gulim"/>
                <a:ea typeface="Gulim"/>
                <a:cs typeface="Gulim"/>
                <a:sym typeface="Gulim"/>
              </a:rPr>
              <a:t> </a:t>
            </a:r>
            <a:r>
              <a:rPr lang="en-US" sz="900" dirty="0" err="1">
                <a:latin typeface="Gulim"/>
                <a:ea typeface="Gulim"/>
                <a:cs typeface="Gulim"/>
                <a:sym typeface="Gulim"/>
              </a:rPr>
              <a:t>자문을</a:t>
            </a:r>
            <a:r>
              <a:rPr lang="en-US" sz="900" dirty="0">
                <a:latin typeface="Gulim"/>
                <a:ea typeface="Gulim"/>
                <a:cs typeface="Gulim"/>
                <a:sym typeface="Gulim"/>
              </a:rPr>
              <a:t> </a:t>
            </a:r>
            <a:r>
              <a:rPr lang="en-US" sz="900" dirty="0" err="1">
                <a:latin typeface="Gulim"/>
                <a:ea typeface="Gulim"/>
                <a:cs typeface="Gulim"/>
                <a:sym typeface="Gulim"/>
              </a:rPr>
              <a:t>받아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세금을</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납부하고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법인세의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계산의</a:t>
            </a:r>
            <a:r>
              <a:rPr lang="en-US" sz="900" dirty="0">
                <a:latin typeface="Gulim"/>
                <a:ea typeface="Gulim"/>
                <a:cs typeface="Gulim"/>
                <a:sym typeface="Gulim"/>
              </a:rPr>
              <a:t> </a:t>
            </a:r>
            <a:r>
              <a:rPr lang="en-US" sz="900" dirty="0" err="1">
                <a:latin typeface="Gulim"/>
                <a:ea typeface="Gulim"/>
                <a:cs typeface="Gulim"/>
                <a:sym typeface="Gulim"/>
              </a:rPr>
              <a:t>기초가</a:t>
            </a:r>
            <a:r>
              <a:rPr lang="en-US" sz="900" dirty="0">
                <a:latin typeface="Gulim"/>
                <a:ea typeface="Gulim"/>
                <a:cs typeface="Gulim"/>
                <a:sym typeface="Gulim"/>
              </a:rPr>
              <a:t> </a:t>
            </a:r>
            <a:r>
              <a:rPr lang="en-US" sz="900" dirty="0" err="1">
                <a:latin typeface="Gulim"/>
                <a:ea typeface="Gulim"/>
                <a:cs typeface="Gulim"/>
                <a:sym typeface="Gulim"/>
              </a:rPr>
              <a:t>되는</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회계</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전문가의</a:t>
            </a:r>
            <a:r>
              <a:rPr lang="en-US" sz="900" dirty="0">
                <a:latin typeface="Gulim"/>
                <a:ea typeface="Gulim"/>
                <a:cs typeface="Gulim"/>
                <a:sym typeface="Gulim"/>
              </a:rPr>
              <a:t> </a:t>
            </a:r>
            <a:r>
              <a:rPr lang="en-US" sz="900" dirty="0" err="1">
                <a:latin typeface="Gulim"/>
                <a:ea typeface="Gulim"/>
                <a:cs typeface="Gulim"/>
                <a:sym typeface="Gulim"/>
              </a:rPr>
              <a:t>자문을</a:t>
            </a:r>
            <a:r>
              <a:rPr lang="en-US" sz="900" dirty="0">
                <a:latin typeface="Gulim"/>
                <a:ea typeface="Gulim"/>
                <a:cs typeface="Gulim"/>
                <a:sym typeface="Gulim"/>
              </a:rPr>
              <a:t> </a:t>
            </a:r>
            <a:r>
              <a:rPr lang="en-US" sz="900" dirty="0" err="1">
                <a:latin typeface="Gulim"/>
                <a:ea typeface="Gulim"/>
                <a:cs typeface="Gulim"/>
                <a:sym typeface="Gulim"/>
              </a:rPr>
              <a:t>받아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세무전문가는</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지역</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국가</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일정</a:t>
            </a:r>
            <a:r>
              <a:rPr lang="en-US" sz="900" dirty="0">
                <a:latin typeface="Gulim"/>
                <a:ea typeface="Gulim"/>
                <a:cs typeface="Gulim"/>
                <a:sym typeface="Gulim"/>
              </a:rPr>
              <a:t> </a:t>
            </a:r>
            <a:r>
              <a:rPr lang="en-US" sz="900" dirty="0" err="1">
                <a:latin typeface="Gulim"/>
                <a:ea typeface="Gulim"/>
                <a:cs typeface="Gulim"/>
                <a:sym typeface="Gulim"/>
              </a:rPr>
              <a:t>수준</a:t>
            </a:r>
            <a:r>
              <a:rPr lang="en-US" sz="900" dirty="0">
                <a:latin typeface="Gulim"/>
                <a:ea typeface="Gulim"/>
                <a:cs typeface="Gulim"/>
                <a:sym typeface="Gulim"/>
              </a:rPr>
              <a:t> </a:t>
            </a:r>
            <a:r>
              <a:rPr lang="en-US" sz="900" dirty="0" err="1">
                <a:latin typeface="Gulim"/>
                <a:ea typeface="Gulim"/>
                <a:cs typeface="Gulim"/>
                <a:sym typeface="Gulim"/>
              </a:rPr>
              <a:t>이상의</a:t>
            </a:r>
            <a:r>
              <a:rPr lang="en-US" sz="900" dirty="0">
                <a:latin typeface="Gulim"/>
                <a:ea typeface="Gulim"/>
                <a:cs typeface="Gulim"/>
                <a:sym typeface="Gulim"/>
              </a:rPr>
              <a:t> </a:t>
            </a:r>
            <a:r>
              <a:rPr lang="en-US" sz="900" dirty="0" err="1">
                <a:latin typeface="Gulim"/>
                <a:ea typeface="Gulim"/>
                <a:cs typeface="Gulim"/>
                <a:sym typeface="Gulim"/>
              </a:rPr>
              <a:t>전문가</a:t>
            </a:r>
            <a:r>
              <a:rPr lang="en-US" sz="900" dirty="0">
                <a:latin typeface="Gulim"/>
                <a:ea typeface="Gulim"/>
                <a:cs typeface="Gulim"/>
                <a:sym typeface="Gulim"/>
              </a:rPr>
              <a:t> </a:t>
            </a:r>
            <a:r>
              <a:rPr lang="en-US" sz="900" dirty="0" err="1">
                <a:latin typeface="Gulim"/>
                <a:ea typeface="Gulim"/>
                <a:cs typeface="Gulim"/>
                <a:sym typeface="Gulim"/>
              </a:rPr>
              <a:t>풀</a:t>
            </a:r>
            <a:r>
              <a:rPr lang="en-US" sz="900" dirty="0">
                <a:latin typeface="Gulim"/>
                <a:ea typeface="Gulim"/>
                <a:cs typeface="Gulim"/>
                <a:sym typeface="Gulim"/>
              </a:rPr>
              <a:t>(Pool)</a:t>
            </a:r>
            <a:r>
              <a:rPr lang="en-US" sz="900" dirty="0" err="1">
                <a:latin typeface="Gulim"/>
                <a:ea typeface="Gulim"/>
                <a:cs typeface="Gulim"/>
                <a:sym typeface="Gulim"/>
              </a:rPr>
              <a:t>에서</a:t>
            </a:r>
            <a:r>
              <a:rPr lang="en-US" sz="900" dirty="0">
                <a:latin typeface="Gulim"/>
                <a:ea typeface="Gulim"/>
                <a:cs typeface="Gulim"/>
                <a:sym typeface="Gulim"/>
              </a:rPr>
              <a:t> </a:t>
            </a:r>
            <a:r>
              <a:rPr lang="en-US" sz="900" dirty="0" err="1">
                <a:latin typeface="Gulim"/>
                <a:ea typeface="Gulim"/>
                <a:cs typeface="Gulim"/>
                <a:sym typeface="Gulim"/>
              </a:rPr>
              <a:t>선정되며</a:t>
            </a:r>
            <a:r>
              <a:rPr lang="en-US" sz="900" dirty="0">
                <a:latin typeface="Gulim"/>
                <a:ea typeface="Gulim"/>
                <a:cs typeface="Gulim"/>
                <a:sym typeface="Gulim"/>
              </a:rPr>
              <a:t>, </a:t>
            </a:r>
            <a:r>
              <a:rPr lang="en-US" sz="900" dirty="0" err="1">
                <a:latin typeface="Gulim"/>
                <a:ea typeface="Gulim"/>
                <a:cs typeface="Gulim"/>
                <a:sym typeface="Gulim"/>
              </a:rPr>
              <a:t>전문가</a:t>
            </a:r>
            <a:r>
              <a:rPr lang="en-US" sz="900" dirty="0">
                <a:latin typeface="Gulim"/>
                <a:ea typeface="Gulim"/>
                <a:cs typeface="Gulim"/>
                <a:sym typeface="Gulim"/>
              </a:rPr>
              <a:t> </a:t>
            </a:r>
            <a:r>
              <a:rPr lang="en-US" sz="900" dirty="0" err="1">
                <a:latin typeface="Gulim"/>
                <a:ea typeface="Gulim"/>
                <a:cs typeface="Gulim"/>
                <a:sym typeface="Gulim"/>
              </a:rPr>
              <a:t>현황은</a:t>
            </a:r>
            <a:r>
              <a:rPr lang="en-US" sz="900" dirty="0">
                <a:latin typeface="Gulim"/>
                <a:ea typeface="Gulim"/>
                <a:cs typeface="Gulim"/>
                <a:sym typeface="Gulim"/>
              </a:rPr>
              <a:t> </a:t>
            </a:r>
            <a:r>
              <a:rPr lang="en-US" sz="900" dirty="0" err="1">
                <a:latin typeface="Gulim"/>
                <a:ea typeface="Gulim"/>
                <a:cs typeface="Gulim"/>
                <a:sym typeface="Gulim"/>
              </a:rPr>
              <a:t>공유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관리되고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a:p>
            <a:pPr marL="0" lvl="0" indent="0" algn="l" rtl="0">
              <a:lnSpc>
                <a:spcPct val="100000"/>
              </a:lnSpc>
              <a:spcBef>
                <a:spcPts val="275"/>
              </a:spcBef>
              <a:spcAft>
                <a:spcPts val="0"/>
              </a:spcAft>
              <a:buNone/>
            </a:pPr>
            <a:endParaRPr sz="900" dirty="0">
              <a:latin typeface="Gulim"/>
              <a:ea typeface="Gulim"/>
              <a:cs typeface="Gulim"/>
              <a:sym typeface="Gulim"/>
            </a:endParaRPr>
          </a:p>
          <a:p>
            <a:pPr marL="12700" marR="5080" lvl="0" indent="0" algn="just" rtl="0">
              <a:lnSpc>
                <a:spcPct val="134300"/>
              </a:lnSpc>
              <a:spcBef>
                <a:spcPts val="5"/>
              </a:spcBef>
              <a:spcAft>
                <a:spcPts val="0"/>
              </a:spcAft>
              <a:buNone/>
            </a:pPr>
            <a:r>
              <a:rPr lang="en-US" sz="900" b="1" dirty="0" err="1">
                <a:latin typeface="Arial"/>
                <a:ea typeface="Arial"/>
                <a:cs typeface="Arial"/>
                <a:sym typeface="Arial"/>
              </a:rPr>
              <a:t>세무</a:t>
            </a:r>
            <a:r>
              <a:rPr lang="en-US" sz="900" b="1" dirty="0">
                <a:latin typeface="Arial"/>
                <a:ea typeface="Arial"/>
                <a:cs typeface="Arial"/>
                <a:sym typeface="Arial"/>
              </a:rPr>
              <a:t> </a:t>
            </a:r>
            <a:r>
              <a:rPr lang="en-US" sz="900" b="1" dirty="0" err="1">
                <a:latin typeface="Arial"/>
                <a:ea typeface="Arial"/>
                <a:cs typeface="Arial"/>
                <a:sym typeface="Arial"/>
              </a:rPr>
              <a:t>리스크</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err="1">
                <a:latin typeface="Arial"/>
                <a:ea typeface="Arial"/>
                <a:cs typeface="Arial"/>
                <a:sym typeface="Arial"/>
              </a:rPr>
              <a:t>활동</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차원에서</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부서가</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거래</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규모가</a:t>
            </a:r>
            <a:r>
              <a:rPr lang="en-US" sz="900" dirty="0">
                <a:latin typeface="Gulim"/>
                <a:ea typeface="Gulim"/>
                <a:cs typeface="Gulim"/>
                <a:sym typeface="Gulim"/>
              </a:rPr>
              <a:t> </a:t>
            </a:r>
            <a:r>
              <a:rPr lang="en-US" sz="900" dirty="0" err="1">
                <a:latin typeface="Gulim"/>
                <a:ea typeface="Gulim"/>
                <a:cs typeface="Gulim"/>
                <a:sym typeface="Gulim"/>
              </a:rPr>
              <a:t>큰</a:t>
            </a:r>
            <a:r>
              <a:rPr lang="en-US" sz="900" dirty="0">
                <a:latin typeface="Gulim"/>
                <a:ea typeface="Gulim"/>
                <a:cs typeface="Gulim"/>
                <a:sym typeface="Gulim"/>
              </a:rPr>
              <a:t> </a:t>
            </a:r>
            <a:r>
              <a:rPr lang="en-US" sz="900" dirty="0" err="1">
                <a:latin typeface="Gulim"/>
                <a:ea typeface="Gulim"/>
                <a:cs typeface="Gulim"/>
                <a:sym typeface="Gulim"/>
              </a:rPr>
              <a:t>거래</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재무부서와</a:t>
            </a:r>
            <a:r>
              <a:rPr lang="en-US" sz="900" dirty="0">
                <a:latin typeface="Gulim"/>
                <a:ea typeface="Gulim"/>
                <a:cs typeface="Gulim"/>
                <a:sym typeface="Gulim"/>
              </a:rPr>
              <a:t> </a:t>
            </a:r>
            <a:r>
              <a:rPr lang="en-US" sz="900" dirty="0" err="1">
                <a:latin typeface="Gulim"/>
                <a:ea typeface="Gulim"/>
                <a:cs typeface="Gulim"/>
                <a:sym typeface="Gulim"/>
              </a:rPr>
              <a:t>사전</a:t>
            </a:r>
            <a:r>
              <a:rPr lang="en-US" sz="900" dirty="0">
                <a:latin typeface="Gulim"/>
                <a:ea typeface="Gulim"/>
                <a:cs typeface="Gulim"/>
                <a:sym typeface="Gulim"/>
              </a:rPr>
              <a:t> </a:t>
            </a:r>
            <a:r>
              <a:rPr lang="en-US" sz="900" dirty="0" err="1">
                <a:latin typeface="Gulim"/>
                <a:ea typeface="Gulim"/>
                <a:cs typeface="Gulim"/>
                <a:sym typeface="Gulim"/>
              </a:rPr>
              <a:t>협의하여</a:t>
            </a:r>
            <a:r>
              <a:rPr lang="en-US" sz="900" dirty="0">
                <a:latin typeface="Gulim"/>
                <a:ea typeface="Gulim"/>
                <a:cs typeface="Gulim"/>
                <a:sym typeface="Gulim"/>
              </a:rPr>
              <a:t> </a:t>
            </a:r>
            <a:r>
              <a:rPr lang="en-US" sz="900" dirty="0" err="1">
                <a:latin typeface="Gulim"/>
                <a:ea typeface="Gulim"/>
                <a:cs typeface="Gulim"/>
                <a:sym typeface="Gulim"/>
              </a:rPr>
              <a:t>회계기준과</a:t>
            </a:r>
            <a:r>
              <a:rPr lang="en-US" sz="900" dirty="0">
                <a:latin typeface="Gulim"/>
                <a:ea typeface="Gulim"/>
                <a:cs typeface="Gulim"/>
                <a:sym typeface="Gulim"/>
              </a:rPr>
              <a:t> </a:t>
            </a:r>
            <a:r>
              <a:rPr lang="en-US" sz="900" dirty="0" err="1">
                <a:latin typeface="Gulim"/>
                <a:ea typeface="Gulim"/>
                <a:cs typeface="Gulim"/>
                <a:sym typeface="Gulim"/>
              </a:rPr>
              <a:t>세법</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검토하도록</a:t>
            </a:r>
            <a:r>
              <a:rPr lang="en-US" sz="900" dirty="0">
                <a:latin typeface="Gulim"/>
                <a:ea typeface="Gulim"/>
                <a:cs typeface="Gulim"/>
                <a:sym typeface="Gulim"/>
              </a:rPr>
              <a:t> </a:t>
            </a:r>
            <a:r>
              <a:rPr lang="en-US" sz="900" dirty="0" err="1">
                <a:latin typeface="Gulim"/>
                <a:ea typeface="Gulim"/>
                <a:cs typeface="Gulim"/>
                <a:sym typeface="Gulim"/>
              </a:rPr>
              <a:t>규정하고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법인세의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K-</a:t>
            </a:r>
            <a:r>
              <a:rPr lang="en-US" sz="900" dirty="0" err="1">
                <a:latin typeface="Gulim"/>
                <a:ea typeface="Gulim"/>
                <a:cs typeface="Gulim"/>
                <a:sym typeface="Gulim"/>
              </a:rPr>
              <a:t>IFRS에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수익과</a:t>
            </a:r>
            <a:r>
              <a:rPr lang="en-US" sz="900" dirty="0">
                <a:latin typeface="Gulim"/>
                <a:ea typeface="Gulim"/>
                <a:cs typeface="Gulim"/>
                <a:sym typeface="Gulim"/>
              </a:rPr>
              <a:t> </a:t>
            </a:r>
            <a:r>
              <a:rPr lang="en-US" sz="900" dirty="0" err="1">
                <a:latin typeface="Gulim"/>
                <a:ea typeface="Gulim"/>
                <a:cs typeface="Gulim"/>
                <a:sym typeface="Gulim"/>
              </a:rPr>
              <a:t>비용을</a:t>
            </a:r>
            <a:r>
              <a:rPr lang="en-US" sz="900" dirty="0">
                <a:latin typeface="Gulim"/>
                <a:ea typeface="Gulim"/>
                <a:cs typeface="Gulim"/>
                <a:sym typeface="Gulim"/>
              </a:rPr>
              <a:t> </a:t>
            </a:r>
            <a:r>
              <a:rPr lang="en-US" sz="900" dirty="0" err="1">
                <a:latin typeface="Gulim"/>
                <a:ea typeface="Gulim"/>
                <a:cs typeface="Gulim"/>
                <a:sym typeface="Gulim"/>
              </a:rPr>
              <a:t>법인세</a:t>
            </a:r>
            <a:r>
              <a:rPr lang="en-US" sz="900" dirty="0">
                <a:latin typeface="Gulim"/>
                <a:ea typeface="Gulim"/>
                <a:cs typeface="Gulim"/>
                <a:sym typeface="Gulim"/>
              </a:rPr>
              <a:t> </a:t>
            </a:r>
            <a:r>
              <a:rPr lang="en-US" sz="900" dirty="0" err="1">
                <a:latin typeface="Gulim"/>
                <a:ea typeface="Gulim"/>
                <a:cs typeface="Gulim"/>
                <a:sym typeface="Gulim"/>
              </a:rPr>
              <a:t>규정에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세무</a:t>
            </a:r>
            <a:r>
              <a:rPr lang="en-US" sz="900" dirty="0">
                <a:latin typeface="Gulim"/>
                <a:ea typeface="Gulim"/>
                <a:cs typeface="Gulim"/>
                <a:sym typeface="Gulim"/>
              </a:rPr>
              <a:t> </a:t>
            </a:r>
            <a:r>
              <a:rPr lang="en-US" sz="900" dirty="0" err="1">
                <a:latin typeface="Gulim"/>
                <a:ea typeface="Gulim"/>
                <a:cs typeface="Gulim"/>
                <a:sym typeface="Gulim"/>
              </a:rPr>
              <a:t>조정하여</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납부하며</a:t>
            </a:r>
            <a:r>
              <a:rPr lang="en-US" sz="900" dirty="0">
                <a:latin typeface="Gulim"/>
                <a:ea typeface="Gulim"/>
                <a:cs typeface="Gulim"/>
                <a:sym typeface="Gulim"/>
              </a:rPr>
              <a:t>, </a:t>
            </a:r>
            <a:r>
              <a:rPr lang="en-US" sz="900" dirty="0" err="1">
                <a:latin typeface="Gulim"/>
                <a:ea typeface="Gulim"/>
                <a:cs typeface="Gulim"/>
                <a:sym typeface="Gulim"/>
              </a:rPr>
              <a:t>법인세</a:t>
            </a:r>
            <a:r>
              <a:rPr lang="en-US" sz="900" dirty="0">
                <a:latin typeface="Gulim"/>
                <a:ea typeface="Gulim"/>
                <a:cs typeface="Gulim"/>
                <a:sym typeface="Gulim"/>
              </a:rPr>
              <a:t> </a:t>
            </a:r>
            <a:r>
              <a:rPr lang="en-US" sz="900" dirty="0" err="1">
                <a:latin typeface="Gulim"/>
                <a:ea typeface="Gulim"/>
                <a:cs typeface="Gulim"/>
                <a:sym typeface="Gulim"/>
              </a:rPr>
              <a:t>계산의</a:t>
            </a:r>
            <a:r>
              <a:rPr lang="en-US" sz="900" dirty="0">
                <a:latin typeface="Gulim"/>
                <a:ea typeface="Gulim"/>
                <a:cs typeface="Gulim"/>
                <a:sym typeface="Gulim"/>
              </a:rPr>
              <a:t> </a:t>
            </a:r>
            <a:r>
              <a:rPr lang="en-US" sz="900" dirty="0" err="1">
                <a:latin typeface="Gulim"/>
                <a:ea typeface="Gulim"/>
                <a:cs typeface="Gulim"/>
                <a:sym typeface="Gulim"/>
              </a:rPr>
              <a:t>근거가</a:t>
            </a:r>
            <a:r>
              <a:rPr lang="en-US" sz="900" dirty="0">
                <a:latin typeface="Gulim"/>
                <a:ea typeface="Gulim"/>
                <a:cs typeface="Gulim"/>
                <a:sym typeface="Gulim"/>
              </a:rPr>
              <a:t> </a:t>
            </a:r>
            <a:r>
              <a:rPr lang="en-US" sz="900" dirty="0" err="1">
                <a:latin typeface="Gulim"/>
                <a:ea typeface="Gulim"/>
                <a:cs typeface="Gulim"/>
                <a:sym typeface="Gulim"/>
              </a:rPr>
              <a:t>되는</a:t>
            </a:r>
            <a:r>
              <a:rPr lang="en-US" sz="900" dirty="0">
                <a:latin typeface="Gulim"/>
                <a:ea typeface="Gulim"/>
                <a:cs typeface="Gulim"/>
                <a:sym typeface="Gulim"/>
              </a:rPr>
              <a:t> </a:t>
            </a:r>
            <a:r>
              <a:rPr lang="en-US" sz="900" dirty="0" err="1">
                <a:latin typeface="Gulim"/>
                <a:ea typeface="Gulim"/>
                <a:cs typeface="Gulim"/>
                <a:sym typeface="Gulim"/>
              </a:rPr>
              <a:t>자료들은</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전산</a:t>
            </a:r>
            <a:r>
              <a:rPr lang="en-US" sz="900" dirty="0">
                <a:latin typeface="Gulim"/>
                <a:ea typeface="Gulim"/>
                <a:cs typeface="Gulim"/>
                <a:sym typeface="Gulim"/>
              </a:rPr>
              <a:t> </a:t>
            </a:r>
            <a:r>
              <a:rPr lang="en-US" sz="900" dirty="0" err="1">
                <a:latin typeface="Gulim"/>
                <a:ea typeface="Gulim"/>
                <a:cs typeface="Gulim"/>
                <a:sym typeface="Gulim"/>
              </a:rPr>
              <a:t>시스템에</a:t>
            </a:r>
            <a:r>
              <a:rPr lang="en-US" sz="900" dirty="0">
                <a:latin typeface="Gulim"/>
                <a:ea typeface="Gulim"/>
                <a:cs typeface="Gulim"/>
                <a:sym typeface="Gulim"/>
              </a:rPr>
              <a:t> </a:t>
            </a:r>
            <a:r>
              <a:rPr lang="en-US" sz="900" dirty="0" err="1">
                <a:latin typeface="Gulim"/>
                <a:ea typeface="Gulim"/>
                <a:cs typeface="Gulim"/>
                <a:sym typeface="Gulim"/>
              </a:rPr>
              <a:t>저장되어</a:t>
            </a:r>
            <a:r>
              <a:rPr lang="en-US" sz="900" dirty="0">
                <a:latin typeface="Gulim"/>
                <a:ea typeface="Gulim"/>
                <a:cs typeface="Gulim"/>
                <a:sym typeface="Gulim"/>
              </a:rPr>
              <a:t> </a:t>
            </a:r>
            <a:r>
              <a:rPr lang="en-US" sz="900" dirty="0" err="1">
                <a:latin typeface="Gulim"/>
                <a:ea typeface="Gulim"/>
                <a:cs typeface="Gulim"/>
                <a:sym typeface="Gulim"/>
              </a:rPr>
              <a:t>정보의</a:t>
            </a:r>
            <a:r>
              <a:rPr lang="en-US" sz="900" dirty="0">
                <a:latin typeface="Gulim"/>
                <a:ea typeface="Gulim"/>
                <a:cs typeface="Gulim"/>
                <a:sym typeface="Gulim"/>
              </a:rPr>
              <a:t> </a:t>
            </a:r>
            <a:r>
              <a:rPr lang="en-US" sz="900" dirty="0" err="1">
                <a:latin typeface="Gulim"/>
                <a:ea typeface="Gulim"/>
                <a:cs typeface="Gulim"/>
                <a:sym typeface="Gulim"/>
              </a:rPr>
              <a:t>신뢰성을</a:t>
            </a:r>
            <a:r>
              <a:rPr lang="en-US" sz="900" dirty="0">
                <a:latin typeface="Gulim"/>
                <a:ea typeface="Gulim"/>
                <a:cs typeface="Gulim"/>
                <a:sym typeface="Gulim"/>
              </a:rPr>
              <a:t> </a:t>
            </a:r>
            <a:r>
              <a:rPr lang="en-US" sz="900" dirty="0" err="1">
                <a:latin typeface="Gulim"/>
                <a:ea typeface="Gulim"/>
                <a:cs typeface="Gulim"/>
                <a:sym typeface="Gulim"/>
              </a:rPr>
              <a:t>확보하고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세무조정</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발생하는</a:t>
            </a:r>
            <a:r>
              <a:rPr lang="en-US" sz="900" dirty="0">
                <a:latin typeface="Gulim"/>
                <a:ea typeface="Gulim"/>
                <a:cs typeface="Gulim"/>
                <a:sym typeface="Gulim"/>
              </a:rPr>
              <a:t> </a:t>
            </a:r>
            <a:r>
              <a:rPr lang="en-US" sz="900" dirty="0" err="1">
                <a:latin typeface="Gulim"/>
                <a:ea typeface="Gulim"/>
                <a:cs typeface="Gulim"/>
                <a:sym typeface="Gulim"/>
              </a:rPr>
              <a:t>일시적</a:t>
            </a:r>
            <a:r>
              <a:rPr lang="en-US" sz="900" dirty="0">
                <a:latin typeface="Gulim"/>
                <a:ea typeface="Gulim"/>
                <a:cs typeface="Gulim"/>
                <a:sym typeface="Gulim"/>
              </a:rPr>
              <a:t> </a:t>
            </a:r>
            <a:r>
              <a:rPr lang="en-US" sz="900" dirty="0" err="1">
                <a:latin typeface="Gulim"/>
                <a:ea typeface="Gulim"/>
                <a:cs typeface="Gulim"/>
                <a:sym typeface="Gulim"/>
              </a:rPr>
              <a:t>차이는</a:t>
            </a:r>
            <a:r>
              <a:rPr lang="en-US" sz="900" dirty="0">
                <a:latin typeface="Gulim"/>
                <a:ea typeface="Gulim"/>
                <a:cs typeface="Gulim"/>
                <a:sym typeface="Gulim"/>
              </a:rPr>
              <a:t> </a:t>
            </a:r>
            <a:r>
              <a:rPr lang="en-US" sz="900" dirty="0" err="1">
                <a:latin typeface="Gulim"/>
                <a:ea typeface="Gulim"/>
                <a:cs typeface="Gulim"/>
                <a:sym typeface="Gulim"/>
              </a:rPr>
              <a:t>투명하게</a:t>
            </a:r>
            <a:r>
              <a:rPr lang="en-US" sz="900" dirty="0">
                <a:latin typeface="Gulim"/>
                <a:ea typeface="Gulim"/>
                <a:cs typeface="Gulim"/>
                <a:sym typeface="Gulim"/>
              </a:rPr>
              <a:t> </a:t>
            </a:r>
            <a:r>
              <a:rPr lang="en-US" sz="900" dirty="0" err="1">
                <a:latin typeface="Gulim"/>
                <a:ea typeface="Gulim"/>
                <a:cs typeface="Gulim"/>
                <a:sym typeface="Gulim"/>
              </a:rPr>
              <a:t>기록하고</a:t>
            </a:r>
            <a:r>
              <a:rPr lang="en-US" sz="900" dirty="0">
                <a:latin typeface="Gulim"/>
                <a:ea typeface="Gulim"/>
                <a:cs typeface="Gulim"/>
                <a:sym typeface="Gulim"/>
              </a:rPr>
              <a:t> </a:t>
            </a:r>
            <a:r>
              <a:rPr lang="en-US" sz="900" dirty="0" err="1">
                <a:latin typeface="Gulim"/>
                <a:ea typeface="Gulim"/>
                <a:cs typeface="Gulim"/>
                <a:sym typeface="Gulim"/>
              </a:rPr>
              <a:t>관리합니다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밖에도</a:t>
            </a:r>
            <a:r>
              <a:rPr lang="en-US" sz="900" dirty="0">
                <a:latin typeface="Gulim"/>
                <a:ea typeface="Gulim"/>
                <a:cs typeface="Gulim"/>
                <a:sym typeface="Gulim"/>
              </a:rPr>
              <a:t> </a:t>
            </a:r>
            <a:r>
              <a:rPr lang="en-US" sz="900" dirty="0" err="1">
                <a:latin typeface="Gulim"/>
                <a:ea typeface="Gulim"/>
                <a:cs typeface="Gulim"/>
                <a:sym typeface="Gulim"/>
              </a:rPr>
              <a:t>부가가치세</a:t>
            </a:r>
            <a:r>
              <a:rPr lang="en-US" sz="900" dirty="0">
                <a:latin typeface="Gulim"/>
                <a:ea typeface="Gulim"/>
                <a:cs typeface="Gulim"/>
                <a:sym typeface="Gulim"/>
              </a:rPr>
              <a:t>, </a:t>
            </a:r>
            <a:r>
              <a:rPr lang="en-US" sz="900" dirty="0" err="1">
                <a:latin typeface="Gulim"/>
                <a:ea typeface="Gulim"/>
                <a:cs typeface="Gulim"/>
                <a:sym typeface="Gulim"/>
              </a:rPr>
              <a:t>담배소비세</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법인세</a:t>
            </a:r>
            <a:r>
              <a:rPr lang="en-US" sz="900" dirty="0">
                <a:latin typeface="Gulim"/>
                <a:ea typeface="Gulim"/>
                <a:cs typeface="Gulim"/>
                <a:sym typeface="Gulim"/>
              </a:rPr>
              <a:t> </a:t>
            </a:r>
            <a:r>
              <a:rPr lang="en-US" sz="900" dirty="0" err="1">
                <a:latin typeface="Gulim"/>
                <a:ea typeface="Gulim"/>
                <a:cs typeface="Gulim"/>
                <a:sym typeface="Gulim"/>
              </a:rPr>
              <a:t>이외의</a:t>
            </a:r>
            <a:r>
              <a:rPr lang="en-US" sz="900" dirty="0">
                <a:latin typeface="Gulim"/>
                <a:ea typeface="Gulim"/>
                <a:cs typeface="Gulim"/>
                <a:sym typeface="Gulim"/>
              </a:rPr>
              <a:t> </a:t>
            </a:r>
            <a:r>
              <a:rPr lang="en-US" sz="900" dirty="0" err="1">
                <a:latin typeface="Gulim"/>
                <a:ea typeface="Gulim"/>
                <a:cs typeface="Gulim"/>
                <a:sym typeface="Gulim"/>
              </a:rPr>
              <a:t>세금</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법인세와</a:t>
            </a:r>
            <a:r>
              <a:rPr lang="en-US" sz="900" dirty="0">
                <a:latin typeface="Gulim"/>
                <a:ea typeface="Gulim"/>
                <a:cs typeface="Gulim"/>
                <a:sym typeface="Gulim"/>
              </a:rPr>
              <a:t> </a:t>
            </a:r>
            <a:r>
              <a:rPr lang="en-US" sz="900" dirty="0" err="1">
                <a:latin typeface="Gulim"/>
                <a:ea typeface="Gulim"/>
                <a:cs typeface="Gulim"/>
                <a:sym typeface="Gulim"/>
              </a:rPr>
              <a:t>유사한</a:t>
            </a:r>
            <a:r>
              <a:rPr lang="en-US" sz="900" dirty="0">
                <a:latin typeface="Gulim"/>
                <a:ea typeface="Gulim"/>
                <a:cs typeface="Gulim"/>
                <a:sym typeface="Gulim"/>
              </a:rPr>
              <a:t> </a:t>
            </a:r>
            <a:r>
              <a:rPr lang="en-US" sz="900" dirty="0" err="1">
                <a:latin typeface="Gulim"/>
                <a:ea typeface="Gulim"/>
                <a:cs typeface="Gulim"/>
                <a:sym typeface="Gulim"/>
              </a:rPr>
              <a:t>방식으로</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세법</a:t>
            </a:r>
            <a:r>
              <a:rPr lang="en-US" sz="900" dirty="0">
                <a:latin typeface="Gulim"/>
                <a:ea typeface="Gulim"/>
                <a:cs typeface="Gulim"/>
                <a:sym typeface="Gulim"/>
              </a:rPr>
              <a:t> </a:t>
            </a:r>
            <a:r>
              <a:rPr lang="en-US" sz="900" dirty="0" err="1">
                <a:latin typeface="Gulim"/>
                <a:ea typeface="Gulim"/>
                <a:cs typeface="Gulim"/>
                <a:sym typeface="Gulim"/>
              </a:rPr>
              <a:t>규정에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계산하여</a:t>
            </a:r>
            <a:r>
              <a:rPr lang="en-US" sz="900" dirty="0">
                <a:latin typeface="Gulim"/>
                <a:ea typeface="Gulim"/>
                <a:cs typeface="Gulim"/>
                <a:sym typeface="Gulim"/>
              </a:rPr>
              <a:t> </a:t>
            </a:r>
            <a:r>
              <a:rPr lang="en-US" sz="900" dirty="0" err="1">
                <a:latin typeface="Gulim"/>
                <a:ea typeface="Gulim"/>
                <a:cs typeface="Gulim"/>
                <a:sym typeface="Gulim"/>
              </a:rPr>
              <a:t>철저하게</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납부하고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a:p>
            <a:pPr marL="0" lvl="0" indent="0" algn="l" rtl="0">
              <a:lnSpc>
                <a:spcPct val="100000"/>
              </a:lnSpc>
              <a:spcBef>
                <a:spcPts val="280"/>
              </a:spcBef>
              <a:spcAft>
                <a:spcPts val="0"/>
              </a:spcAft>
              <a:buNone/>
            </a:pPr>
            <a:endParaRPr sz="900" dirty="0">
              <a:latin typeface="Gulim"/>
              <a:ea typeface="Gulim"/>
              <a:cs typeface="Gulim"/>
              <a:sym typeface="Gulim"/>
            </a:endParaRPr>
          </a:p>
          <a:p>
            <a:pPr marL="12700" marR="13334" lvl="0" indent="0" algn="just" rtl="0">
              <a:lnSpc>
                <a:spcPct val="134200"/>
              </a:lnSpc>
              <a:spcBef>
                <a:spcPts val="0"/>
              </a:spcBef>
              <a:spcAft>
                <a:spcPts val="0"/>
              </a:spcAft>
              <a:buNone/>
            </a:pPr>
            <a:r>
              <a:rPr lang="en-US" sz="900" b="1" u="sng" dirty="0" err="1">
                <a:solidFill>
                  <a:srgbClr val="2EA7E0"/>
                </a:solidFill>
                <a:latin typeface="Arial"/>
                <a:ea typeface="Arial"/>
                <a:cs typeface="Arial"/>
                <a:sym typeface="Arial"/>
              </a:rPr>
              <a:t>성실</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납세</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법인세</a:t>
            </a:r>
            <a:r>
              <a:rPr lang="en-US" sz="900" u="none" dirty="0">
                <a:latin typeface="Gulim"/>
                <a:ea typeface="Gulim"/>
                <a:cs typeface="Gulim"/>
                <a:sym typeface="Gulim"/>
              </a:rPr>
              <a:t> </a:t>
            </a:r>
            <a:r>
              <a:rPr lang="en-US" sz="900" u="none" dirty="0" err="1">
                <a:latin typeface="Gulim"/>
                <a:ea typeface="Gulim"/>
                <a:cs typeface="Gulim"/>
                <a:sym typeface="Gulim"/>
              </a:rPr>
              <a:t>외에</a:t>
            </a:r>
            <a:r>
              <a:rPr lang="en-US" sz="900" u="none" dirty="0">
                <a:latin typeface="Gulim"/>
                <a:ea typeface="Gulim"/>
                <a:cs typeface="Gulim"/>
                <a:sym typeface="Gulim"/>
              </a:rPr>
              <a:t> </a:t>
            </a:r>
            <a:r>
              <a:rPr lang="en-US" sz="900" u="none" dirty="0" err="1">
                <a:latin typeface="Gulim"/>
                <a:ea typeface="Gulim"/>
                <a:cs typeface="Gulim"/>
                <a:sym typeface="Gulim"/>
              </a:rPr>
              <a:t>개별소비세</a:t>
            </a:r>
            <a:r>
              <a:rPr lang="en-US" sz="900" u="none" dirty="0">
                <a:latin typeface="Gulim"/>
                <a:ea typeface="Gulim"/>
                <a:cs typeface="Gulim"/>
                <a:sym typeface="Gulim"/>
              </a:rPr>
              <a:t>, </a:t>
            </a:r>
            <a:r>
              <a:rPr lang="en-US" sz="900" u="none" dirty="0" err="1">
                <a:latin typeface="Gulim"/>
                <a:ea typeface="Gulim"/>
                <a:cs typeface="Gulim"/>
                <a:sym typeface="Gulim"/>
              </a:rPr>
              <a:t>부가가치세</a:t>
            </a:r>
            <a:r>
              <a:rPr lang="en-US" sz="900" u="none" dirty="0">
                <a:latin typeface="Gulim"/>
                <a:ea typeface="Gulim"/>
                <a:cs typeface="Gulim"/>
                <a:sym typeface="Gulim"/>
              </a:rPr>
              <a:t>, </a:t>
            </a:r>
            <a:r>
              <a:rPr lang="en-US" sz="900" u="none" dirty="0" err="1">
                <a:latin typeface="Gulim"/>
                <a:ea typeface="Gulim"/>
                <a:cs typeface="Gulim"/>
                <a:sym typeface="Gulim"/>
              </a:rPr>
              <a:t>원천세</a:t>
            </a:r>
            <a:r>
              <a:rPr lang="en-US" sz="900" u="none" dirty="0">
                <a:latin typeface="Gulim"/>
                <a:ea typeface="Gulim"/>
                <a:cs typeface="Gulim"/>
                <a:sym typeface="Gulim"/>
              </a:rPr>
              <a:t>, </a:t>
            </a:r>
            <a:r>
              <a:rPr lang="en-US" sz="900" u="none" dirty="0" err="1">
                <a:latin typeface="Gulim"/>
                <a:ea typeface="Gulim"/>
                <a:cs typeface="Gulim"/>
                <a:sym typeface="Gulim"/>
              </a:rPr>
              <a:t>담배소비세</a:t>
            </a:r>
            <a:r>
              <a:rPr lang="en-US" sz="900" u="none" dirty="0">
                <a:latin typeface="Gulim"/>
                <a:ea typeface="Gulim"/>
                <a:cs typeface="Gulim"/>
                <a:sym typeface="Gulim"/>
              </a:rPr>
              <a:t>, </a:t>
            </a:r>
            <a:r>
              <a:rPr lang="en-US" sz="900" u="none" dirty="0" err="1">
                <a:latin typeface="Gulim"/>
                <a:ea typeface="Gulim"/>
                <a:cs typeface="Gulim"/>
                <a:sym typeface="Gulim"/>
              </a:rPr>
              <a:t>지방교육세</a:t>
            </a:r>
            <a:r>
              <a:rPr lang="en-US" sz="900" u="none" dirty="0">
                <a:latin typeface="Gulim"/>
                <a:ea typeface="Gulim"/>
                <a:cs typeface="Gulim"/>
                <a:sym typeface="Gulim"/>
              </a:rPr>
              <a:t>, </a:t>
            </a:r>
            <a:r>
              <a:rPr lang="en-US" sz="900" u="none" dirty="0" err="1">
                <a:latin typeface="Gulim"/>
                <a:ea typeface="Gulim"/>
                <a:cs typeface="Gulim"/>
                <a:sym typeface="Gulim"/>
              </a:rPr>
              <a:t>취득세</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세수</a:t>
            </a:r>
            <a:r>
              <a:rPr lang="en-US" sz="900" u="none" dirty="0">
                <a:latin typeface="Gulim"/>
                <a:ea typeface="Gulim"/>
                <a:cs typeface="Gulim"/>
                <a:sym typeface="Gulim"/>
              </a:rPr>
              <a:t> </a:t>
            </a:r>
            <a:r>
              <a:rPr lang="en-US" sz="900" u="none" dirty="0" err="1">
                <a:latin typeface="Gulim"/>
                <a:ea typeface="Gulim"/>
                <a:cs typeface="Gulim"/>
                <a:sym typeface="Gulim"/>
              </a:rPr>
              <a:t>창출을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지역사회</a:t>
            </a:r>
            <a:r>
              <a:rPr lang="en-US" sz="900" u="none" dirty="0">
                <a:latin typeface="Gulim"/>
                <a:ea typeface="Gulim"/>
                <a:cs typeface="Gulim"/>
                <a:sym typeface="Gulim"/>
              </a:rPr>
              <a:t> </a:t>
            </a:r>
            <a:r>
              <a:rPr lang="en-US" sz="900" u="none" dirty="0" err="1">
                <a:latin typeface="Gulim"/>
                <a:ea typeface="Gulim"/>
                <a:cs typeface="Gulim"/>
                <a:sym typeface="Gulim"/>
              </a:rPr>
              <a:t>발전에도</a:t>
            </a:r>
            <a:r>
              <a:rPr lang="en-US" sz="900" u="none" dirty="0">
                <a:latin typeface="Gulim"/>
                <a:ea typeface="Gulim"/>
                <a:cs typeface="Gulim"/>
                <a:sym typeface="Gulim"/>
              </a:rPr>
              <a:t> </a:t>
            </a:r>
            <a:r>
              <a:rPr lang="en-US" sz="900" u="none" dirty="0" err="1">
                <a:latin typeface="Gulim"/>
                <a:ea typeface="Gulim"/>
                <a:cs typeface="Gulim"/>
                <a:sym typeface="Gulim"/>
              </a:rPr>
              <a:t>기여하고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2023년 </a:t>
            </a:r>
            <a:r>
              <a:rPr lang="en-US" sz="900" u="none" dirty="0" err="1">
                <a:latin typeface="Gulim"/>
                <a:ea typeface="Gulim"/>
                <a:cs typeface="Gulim"/>
                <a:sym typeface="Gulim"/>
              </a:rPr>
              <a:t>KT&amp;G의</a:t>
            </a:r>
            <a:r>
              <a:rPr lang="en-US" sz="900" u="none" dirty="0">
                <a:latin typeface="Gulim"/>
                <a:ea typeface="Gulim"/>
                <a:cs typeface="Gulim"/>
                <a:sym typeface="Gulim"/>
              </a:rPr>
              <a:t> </a:t>
            </a:r>
            <a:r>
              <a:rPr lang="en-US" sz="900" u="none" dirty="0" err="1">
                <a:latin typeface="Gulim"/>
                <a:ea typeface="Gulim"/>
                <a:cs typeface="Gulim"/>
                <a:sym typeface="Gulim"/>
              </a:rPr>
              <a:t>연결기준</a:t>
            </a:r>
            <a:r>
              <a:rPr lang="en-US" sz="900" u="none" dirty="0">
                <a:latin typeface="Gulim"/>
                <a:ea typeface="Gulim"/>
                <a:cs typeface="Gulim"/>
                <a:sym typeface="Gulim"/>
              </a:rPr>
              <a:t> </a:t>
            </a:r>
            <a:r>
              <a:rPr lang="en-US" sz="900" u="none" dirty="0" err="1">
                <a:latin typeface="Gulim"/>
                <a:ea typeface="Gulim"/>
                <a:cs typeface="Gulim"/>
                <a:sym typeface="Gulim"/>
              </a:rPr>
              <a:t>세전</a:t>
            </a:r>
            <a:r>
              <a:rPr lang="en-US" sz="900" u="none" dirty="0">
                <a:latin typeface="Gulim"/>
                <a:ea typeface="Gulim"/>
                <a:cs typeface="Gulim"/>
                <a:sym typeface="Gulim"/>
              </a:rPr>
              <a:t> </a:t>
            </a:r>
            <a:r>
              <a:rPr lang="en-US" sz="900" u="none" dirty="0" err="1">
                <a:latin typeface="Gulim"/>
                <a:ea typeface="Gulim"/>
                <a:cs typeface="Gulim"/>
                <a:sym typeface="Gulim"/>
              </a:rPr>
              <a:t>이익은</a:t>
            </a:r>
            <a:r>
              <a:rPr lang="en-US" sz="900" u="none" dirty="0">
                <a:latin typeface="Gulim"/>
                <a:ea typeface="Gulim"/>
                <a:cs typeface="Gulim"/>
                <a:sym typeface="Gulim"/>
              </a:rPr>
              <a:t> 1조 2,412억 </a:t>
            </a:r>
            <a:r>
              <a:rPr lang="en-US" sz="900" u="none" dirty="0" err="1">
                <a:latin typeface="Gulim"/>
                <a:ea typeface="Gulim"/>
                <a:cs typeface="Gulim"/>
                <a:sym typeface="Gulim"/>
              </a:rPr>
              <a:t>원</a:t>
            </a:r>
            <a:r>
              <a:rPr lang="en-US" sz="900" u="none" dirty="0">
                <a:latin typeface="Gulim"/>
                <a:ea typeface="Gulim"/>
                <a:cs typeface="Gulim"/>
                <a:sym typeface="Gulim"/>
              </a:rPr>
              <a:t>, </a:t>
            </a:r>
            <a:r>
              <a:rPr lang="en-US" sz="900" u="none" dirty="0" err="1">
                <a:latin typeface="Gulim"/>
                <a:ea typeface="Gulim"/>
                <a:cs typeface="Gulim"/>
                <a:sym typeface="Gulim"/>
              </a:rPr>
              <a:t>명목세액은</a:t>
            </a:r>
            <a:r>
              <a:rPr lang="en-US" sz="900" u="none" dirty="0">
                <a:latin typeface="Gulim"/>
                <a:ea typeface="Gulim"/>
                <a:cs typeface="Gulim"/>
                <a:sym typeface="Gulim"/>
              </a:rPr>
              <a:t> 3,205억 </a:t>
            </a:r>
            <a:r>
              <a:rPr lang="en-US" sz="900" u="none" dirty="0" err="1">
                <a:latin typeface="Gulim"/>
                <a:ea typeface="Gulim"/>
                <a:cs typeface="Gulim"/>
                <a:sym typeface="Gulim"/>
              </a:rPr>
              <a:t>원으로</a:t>
            </a:r>
            <a:r>
              <a:rPr lang="en-US" sz="900" u="none" dirty="0">
                <a:latin typeface="Gulim"/>
                <a:ea typeface="Gulim"/>
                <a:cs typeface="Gulim"/>
                <a:sym typeface="Gulim"/>
              </a:rPr>
              <a:t> </a:t>
            </a:r>
            <a:r>
              <a:rPr lang="en-US" sz="900" u="none" dirty="0" err="1">
                <a:latin typeface="Gulim"/>
                <a:ea typeface="Gulim"/>
                <a:cs typeface="Gulim"/>
                <a:sym typeface="Gulim"/>
              </a:rPr>
              <a:t>명목세율</a:t>
            </a:r>
            <a:r>
              <a:rPr lang="en-US" sz="900" u="none" dirty="0">
                <a:latin typeface="Gulim"/>
                <a:ea typeface="Gulim"/>
                <a:cs typeface="Gulim"/>
                <a:sym typeface="Gulim"/>
              </a:rPr>
              <a:t> 25.82%를 </a:t>
            </a:r>
            <a:r>
              <a:rPr lang="en-US" sz="900" u="none" dirty="0" err="1">
                <a:latin typeface="Gulim"/>
                <a:ea typeface="Gulim"/>
                <a:cs typeface="Gulim"/>
                <a:sym typeface="Gulim"/>
              </a:rPr>
              <a:t>기록하였습니다</a:t>
            </a:r>
            <a:r>
              <a:rPr lang="en-US" sz="900" u="none" dirty="0">
                <a:latin typeface="Gulim"/>
                <a:ea typeface="Gulim"/>
                <a:cs typeface="Gulim"/>
                <a:sym typeface="Gulim"/>
              </a:rPr>
              <a:t>. </a:t>
            </a:r>
            <a:r>
              <a:rPr lang="en-US" sz="900" u="none" dirty="0" err="1">
                <a:latin typeface="Gulim"/>
                <a:ea typeface="Gulim"/>
                <a:cs typeface="Gulim"/>
                <a:sym typeface="Gulim"/>
              </a:rPr>
              <a:t>반면</a:t>
            </a:r>
            <a:r>
              <a:rPr lang="en-US" sz="900" u="none" dirty="0">
                <a:latin typeface="Gulim"/>
                <a:ea typeface="Gulim"/>
                <a:cs typeface="Gulim"/>
                <a:sym typeface="Gulim"/>
              </a:rPr>
              <a:t>, </a:t>
            </a:r>
            <a:r>
              <a:rPr lang="en-US" sz="900" u="none" dirty="0" err="1">
                <a:latin typeface="Gulim"/>
                <a:ea typeface="Gulim"/>
                <a:cs typeface="Gulim"/>
                <a:sym typeface="Gulim"/>
              </a:rPr>
              <a:t>실질세액은</a:t>
            </a:r>
            <a:r>
              <a:rPr lang="en-US" sz="900" u="none" dirty="0">
                <a:latin typeface="Gulim"/>
                <a:ea typeface="Gulim"/>
                <a:cs typeface="Gulim"/>
                <a:sym typeface="Gulim"/>
              </a:rPr>
              <a:t> 3,188억 </a:t>
            </a:r>
            <a:r>
              <a:rPr lang="en-US" sz="900" u="none" dirty="0" err="1">
                <a:latin typeface="Gulim"/>
                <a:ea typeface="Gulim"/>
                <a:cs typeface="Gulim"/>
                <a:sym typeface="Gulim"/>
              </a:rPr>
              <a:t>원으로</a:t>
            </a:r>
            <a:r>
              <a:rPr lang="en-US" sz="900" u="none" dirty="0">
                <a:latin typeface="Gulim"/>
                <a:ea typeface="Gulim"/>
                <a:cs typeface="Gulim"/>
                <a:sym typeface="Gulim"/>
              </a:rPr>
              <a:t> </a:t>
            </a:r>
            <a:r>
              <a:rPr lang="en-US" sz="900" u="none" dirty="0" err="1">
                <a:latin typeface="Gulim"/>
                <a:ea typeface="Gulim"/>
                <a:cs typeface="Gulim"/>
                <a:sym typeface="Gulim"/>
              </a:rPr>
              <a:t>실질세율은</a:t>
            </a:r>
            <a:r>
              <a:rPr lang="en-US" sz="900" u="none" dirty="0">
                <a:latin typeface="Gulim"/>
                <a:ea typeface="Gulim"/>
                <a:cs typeface="Gulim"/>
                <a:sym typeface="Gulim"/>
              </a:rPr>
              <a:t> 25.84%로 </a:t>
            </a:r>
            <a:r>
              <a:rPr lang="en-US" sz="900" u="none" dirty="0" err="1">
                <a:latin typeface="Gulim"/>
                <a:ea typeface="Gulim"/>
                <a:cs typeface="Gulim"/>
                <a:sym typeface="Gulim"/>
              </a:rPr>
              <a:t>나타났습니다</a:t>
            </a:r>
            <a:r>
              <a:rPr lang="en-US" sz="900" u="none" dirty="0">
                <a:latin typeface="Gulim"/>
                <a:ea typeface="Gulim"/>
                <a:cs typeface="Gulim"/>
                <a:sym typeface="Gulim"/>
              </a:rPr>
              <a:t>. </a:t>
            </a:r>
            <a:r>
              <a:rPr lang="en-US" sz="900" u="none" dirty="0" err="1">
                <a:latin typeface="Gulim"/>
                <a:ea typeface="Gulim"/>
                <a:cs typeface="Gulim"/>
                <a:sym typeface="Gulim"/>
              </a:rPr>
              <a:t>최근</a:t>
            </a:r>
            <a:r>
              <a:rPr lang="en-US" sz="900" u="none" dirty="0">
                <a:latin typeface="Gulim"/>
                <a:ea typeface="Gulim"/>
                <a:cs typeface="Gulim"/>
                <a:sym typeface="Gulim"/>
              </a:rPr>
              <a:t> 3년간 </a:t>
            </a:r>
            <a:r>
              <a:rPr lang="en-US" sz="900" u="none" dirty="0" err="1">
                <a:latin typeface="Gulim"/>
                <a:ea typeface="Gulim"/>
                <a:cs typeface="Gulim"/>
                <a:sym typeface="Gulim"/>
              </a:rPr>
              <a:t>명목세율은</a:t>
            </a:r>
            <a:r>
              <a:rPr lang="en-US" sz="900" u="none" dirty="0">
                <a:latin typeface="Gulim"/>
                <a:ea typeface="Gulim"/>
                <a:cs typeface="Gulim"/>
                <a:sym typeface="Gulim"/>
              </a:rPr>
              <a:t> </a:t>
            </a:r>
            <a:r>
              <a:rPr lang="en-US" sz="900" u="none" dirty="0" err="1">
                <a:latin typeface="Gulim"/>
                <a:ea typeface="Gulim"/>
                <a:cs typeface="Gulim"/>
                <a:sym typeface="Gulim"/>
              </a:rPr>
              <a:t>평균</a:t>
            </a:r>
            <a:r>
              <a:rPr lang="en-US" sz="900" u="none" dirty="0">
                <a:latin typeface="Gulim"/>
                <a:ea typeface="Gulim"/>
                <a:cs typeface="Gulim"/>
                <a:sym typeface="Gulim"/>
              </a:rPr>
              <a:t> 26.63%, </a:t>
            </a:r>
            <a:r>
              <a:rPr lang="en-US" sz="900" u="none" dirty="0" err="1">
                <a:latin typeface="Gulim"/>
                <a:ea typeface="Gulim"/>
                <a:cs typeface="Gulim"/>
                <a:sym typeface="Gulim"/>
              </a:rPr>
              <a:t>실질세율은</a:t>
            </a:r>
            <a:r>
              <a:rPr lang="en-US" sz="900" u="none" dirty="0">
                <a:latin typeface="Gulim"/>
                <a:ea typeface="Gulim"/>
                <a:cs typeface="Gulim"/>
                <a:sym typeface="Gulim"/>
              </a:rPr>
              <a:t> </a:t>
            </a:r>
            <a:r>
              <a:rPr lang="en-US" sz="900" u="none" dirty="0" err="1">
                <a:latin typeface="Gulim"/>
                <a:ea typeface="Gulim"/>
                <a:cs typeface="Gulim"/>
                <a:sym typeface="Gulim"/>
              </a:rPr>
              <a:t>평균</a:t>
            </a:r>
            <a:r>
              <a:rPr lang="en-US" sz="900" u="none" dirty="0">
                <a:latin typeface="Gulim"/>
                <a:ea typeface="Gulim"/>
                <a:cs typeface="Gulim"/>
                <a:sym typeface="Gulim"/>
              </a:rPr>
              <a:t> 28.35%로, </a:t>
            </a:r>
            <a:r>
              <a:rPr lang="en-US" sz="900" u="none" dirty="0" err="1">
                <a:latin typeface="Gulim"/>
                <a:ea typeface="Gulim"/>
                <a:cs typeface="Gulim"/>
                <a:sym typeface="Gulim"/>
              </a:rPr>
              <a:t>실질세율</a:t>
            </a:r>
            <a:r>
              <a:rPr lang="en-US" sz="900" u="none" dirty="0">
                <a:latin typeface="Gulim"/>
                <a:ea typeface="Gulim"/>
                <a:cs typeface="Gulim"/>
                <a:sym typeface="Gulim"/>
              </a:rPr>
              <a:t> </a:t>
            </a:r>
            <a:r>
              <a:rPr lang="en-US" sz="900" u="none" dirty="0" err="1">
                <a:latin typeface="Gulim"/>
                <a:ea typeface="Gulim"/>
                <a:cs typeface="Gulim"/>
                <a:sym typeface="Gulim"/>
              </a:rPr>
              <a:t>평균이</a:t>
            </a:r>
            <a:r>
              <a:rPr lang="en-US" sz="900" u="none" dirty="0">
                <a:latin typeface="Gulim"/>
                <a:ea typeface="Gulim"/>
                <a:cs typeface="Gulim"/>
                <a:sym typeface="Gulim"/>
              </a:rPr>
              <a:t> 1.72%p </a:t>
            </a:r>
            <a:r>
              <a:rPr lang="en-US" sz="900" u="none" dirty="0" err="1">
                <a:latin typeface="Gulim"/>
                <a:ea typeface="Gulim"/>
                <a:cs typeface="Gulim"/>
                <a:sym typeface="Gulim"/>
              </a:rPr>
              <a:t>높습니다</a:t>
            </a:r>
            <a:r>
              <a:rPr lang="en-US" sz="900" u="none" dirty="0">
                <a:latin typeface="Gulim"/>
                <a:ea typeface="Gulim"/>
                <a:cs typeface="Gulim"/>
                <a:sym typeface="Gulim"/>
              </a:rPr>
              <a:t>. </a:t>
            </a:r>
            <a:r>
              <a:rPr lang="en-US" sz="900" u="none" dirty="0" err="1">
                <a:latin typeface="Gulim"/>
                <a:ea typeface="Gulim"/>
                <a:cs typeface="Gulim"/>
                <a:sym typeface="Gulim"/>
              </a:rPr>
              <a:t>이러한</a:t>
            </a:r>
            <a:r>
              <a:rPr lang="en-US" sz="900" u="none" dirty="0">
                <a:latin typeface="Gulim"/>
                <a:ea typeface="Gulim"/>
                <a:cs typeface="Gulim"/>
                <a:sym typeface="Gulim"/>
              </a:rPr>
              <a:t> </a:t>
            </a:r>
            <a:r>
              <a:rPr lang="en-US" sz="900" u="none" dirty="0" err="1">
                <a:latin typeface="Gulim"/>
                <a:ea typeface="Gulim"/>
                <a:cs typeface="Gulim"/>
                <a:sym typeface="Gulim"/>
              </a:rPr>
              <a:t>차이는</a:t>
            </a:r>
            <a:r>
              <a:rPr lang="en-US" sz="900" u="none" dirty="0">
                <a:latin typeface="Gulim"/>
                <a:ea typeface="Gulim"/>
                <a:cs typeface="Gulim"/>
                <a:sym typeface="Gulim"/>
              </a:rPr>
              <a:t> </a:t>
            </a:r>
            <a:r>
              <a:rPr lang="en-US" sz="900" u="none" dirty="0" err="1">
                <a:latin typeface="Gulim"/>
                <a:ea typeface="Gulim"/>
                <a:cs typeface="Gulim"/>
                <a:sym typeface="Gulim"/>
              </a:rPr>
              <a:t>비과세</a:t>
            </a:r>
            <a:r>
              <a:rPr lang="en-US" sz="900" u="none" dirty="0">
                <a:latin typeface="Gulim"/>
                <a:ea typeface="Gulim"/>
                <a:cs typeface="Gulim"/>
                <a:sym typeface="Gulim"/>
              </a:rPr>
              <a:t> </a:t>
            </a:r>
            <a:r>
              <a:rPr lang="en-US" sz="900" u="none" dirty="0" err="1">
                <a:latin typeface="Gulim"/>
                <a:ea typeface="Gulim"/>
                <a:cs typeface="Gulim"/>
                <a:sym typeface="Gulim"/>
              </a:rPr>
              <a:t>수익으로</a:t>
            </a:r>
            <a:r>
              <a:rPr lang="en-US" sz="900" u="none" dirty="0">
                <a:latin typeface="Gulim"/>
                <a:ea typeface="Gulim"/>
                <a:cs typeface="Gulim"/>
                <a:sym typeface="Gulim"/>
              </a:rPr>
              <a:t> </a:t>
            </a:r>
            <a:r>
              <a:rPr lang="en-US" sz="900" u="none" dirty="0" err="1">
                <a:latin typeface="Gulim"/>
                <a:ea typeface="Gulim"/>
                <a:cs typeface="Gulim"/>
                <a:sym typeface="Gulim"/>
              </a:rPr>
              <a:t>인한</a:t>
            </a:r>
            <a:r>
              <a:rPr lang="en-US" sz="900" u="none" dirty="0">
                <a:latin typeface="Gulim"/>
                <a:ea typeface="Gulim"/>
                <a:cs typeface="Gulim"/>
                <a:sym typeface="Gulim"/>
              </a:rPr>
              <a:t> </a:t>
            </a:r>
            <a:r>
              <a:rPr lang="en-US" sz="900" u="none" dirty="0" err="1">
                <a:latin typeface="Gulim"/>
                <a:ea typeface="Gulim"/>
                <a:cs typeface="Gulim"/>
                <a:sym typeface="Gulim"/>
              </a:rPr>
              <a:t>효과와</a:t>
            </a:r>
            <a:r>
              <a:rPr lang="en-US" sz="900" u="none" dirty="0">
                <a:latin typeface="Gulim"/>
                <a:ea typeface="Gulim"/>
                <a:cs typeface="Gulim"/>
                <a:sym typeface="Gulim"/>
              </a:rPr>
              <a:t> </a:t>
            </a:r>
            <a:r>
              <a:rPr lang="en-US" sz="900" u="none" dirty="0" err="1">
                <a:latin typeface="Gulim"/>
                <a:ea typeface="Gulim"/>
                <a:cs typeface="Gulim"/>
                <a:sym typeface="Gulim"/>
              </a:rPr>
              <a:t>비공제비용으로</a:t>
            </a:r>
            <a:r>
              <a:rPr lang="en-US" sz="900" u="none" dirty="0">
                <a:latin typeface="Gulim"/>
                <a:ea typeface="Gulim"/>
                <a:cs typeface="Gulim"/>
                <a:sym typeface="Gulim"/>
              </a:rPr>
              <a:t> </a:t>
            </a:r>
            <a:r>
              <a:rPr lang="en-US" sz="900" u="none" dirty="0" err="1">
                <a:latin typeface="Gulim"/>
                <a:ea typeface="Gulim"/>
                <a:cs typeface="Gulim"/>
                <a:sym typeface="Gulim"/>
              </a:rPr>
              <a:t>인한</a:t>
            </a:r>
            <a:r>
              <a:rPr lang="en-US" sz="900" u="none" dirty="0">
                <a:latin typeface="Gulim"/>
                <a:ea typeface="Gulim"/>
                <a:cs typeface="Gulim"/>
                <a:sym typeface="Gulim"/>
              </a:rPr>
              <a:t> </a:t>
            </a:r>
            <a:r>
              <a:rPr lang="en-US" sz="900" u="none" dirty="0" err="1">
                <a:latin typeface="Gulim"/>
                <a:ea typeface="Gulim"/>
                <a:cs typeface="Gulim"/>
                <a:sym typeface="Gulim"/>
              </a:rPr>
              <a:t>효과</a:t>
            </a:r>
            <a:r>
              <a:rPr lang="en-US" sz="900" u="none" dirty="0">
                <a:latin typeface="Gulim"/>
                <a:ea typeface="Gulim"/>
                <a:cs typeface="Gulim"/>
                <a:sym typeface="Gulim"/>
              </a:rPr>
              <a:t>, </a:t>
            </a:r>
            <a:r>
              <a:rPr lang="en-US" sz="900" u="none" dirty="0" err="1">
                <a:latin typeface="Gulim"/>
                <a:ea typeface="Gulim"/>
                <a:cs typeface="Gulim"/>
                <a:sym typeface="Gulim"/>
              </a:rPr>
              <a:t>일시적</a:t>
            </a:r>
            <a:r>
              <a:rPr lang="en-US" sz="900" u="none" dirty="0">
                <a:latin typeface="Gulim"/>
                <a:ea typeface="Gulim"/>
                <a:cs typeface="Gulim"/>
                <a:sym typeface="Gulim"/>
              </a:rPr>
              <a:t> </a:t>
            </a:r>
            <a:r>
              <a:rPr lang="en-US" sz="900" u="none" dirty="0" err="1">
                <a:latin typeface="Gulim"/>
                <a:ea typeface="Gulim"/>
                <a:cs typeface="Gulim"/>
                <a:sym typeface="Gulim"/>
              </a:rPr>
              <a:t>차이에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이연법인세</a:t>
            </a:r>
            <a:r>
              <a:rPr lang="en-US" sz="900" u="none" dirty="0">
                <a:latin typeface="Gulim"/>
                <a:ea typeface="Gulim"/>
                <a:cs typeface="Gulim"/>
                <a:sym typeface="Gulim"/>
              </a:rPr>
              <a:t> </a:t>
            </a:r>
            <a:r>
              <a:rPr lang="en-US" sz="900" u="none" dirty="0" err="1">
                <a:latin typeface="Gulim"/>
                <a:ea typeface="Gulim"/>
                <a:cs typeface="Gulim"/>
                <a:sym typeface="Gulim"/>
              </a:rPr>
              <a:t>미인식액</a:t>
            </a:r>
            <a:r>
              <a:rPr lang="en-US" sz="900" u="none" dirty="0">
                <a:latin typeface="Gulim"/>
                <a:ea typeface="Gulim"/>
                <a:cs typeface="Gulim"/>
                <a:sym typeface="Gulim"/>
              </a:rPr>
              <a:t> </a:t>
            </a:r>
            <a:r>
              <a:rPr lang="en-US" sz="900" u="none" dirty="0" err="1">
                <a:latin typeface="Gulim"/>
                <a:ea typeface="Gulim"/>
                <a:cs typeface="Gulim"/>
                <a:sym typeface="Gulim"/>
              </a:rPr>
              <a:t>변동</a:t>
            </a:r>
            <a:r>
              <a:rPr lang="en-US" sz="900" u="none" dirty="0">
                <a:latin typeface="Gulim"/>
                <a:ea typeface="Gulim"/>
                <a:cs typeface="Gulim"/>
                <a:sym typeface="Gulim"/>
              </a:rPr>
              <a:t>, </a:t>
            </a:r>
            <a:r>
              <a:rPr lang="en-US" sz="900" u="none" dirty="0" err="1">
                <a:latin typeface="Gulim"/>
                <a:ea typeface="Gulim"/>
                <a:cs typeface="Gulim"/>
                <a:sym typeface="Gulim"/>
              </a:rPr>
              <a:t>세액공제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감면으로</a:t>
            </a:r>
            <a:r>
              <a:rPr lang="en-US" sz="900" u="none" dirty="0">
                <a:latin typeface="Gulim"/>
                <a:ea typeface="Gulim"/>
                <a:cs typeface="Gulim"/>
                <a:sym typeface="Gulim"/>
              </a:rPr>
              <a:t> </a:t>
            </a:r>
            <a:r>
              <a:rPr lang="en-US" sz="900" u="none" dirty="0" err="1">
                <a:latin typeface="Gulim"/>
                <a:ea typeface="Gulim"/>
                <a:cs typeface="Gulim"/>
                <a:sym typeface="Gulim"/>
              </a:rPr>
              <a:t>인한</a:t>
            </a:r>
            <a:r>
              <a:rPr lang="en-US" sz="900" u="none" dirty="0">
                <a:latin typeface="Gulim"/>
                <a:ea typeface="Gulim"/>
                <a:cs typeface="Gulim"/>
                <a:sym typeface="Gulim"/>
              </a:rPr>
              <a:t> </a:t>
            </a:r>
            <a:r>
              <a:rPr lang="en-US" sz="900" u="none" dirty="0" err="1">
                <a:latin typeface="Gulim"/>
                <a:ea typeface="Gulim"/>
                <a:cs typeface="Gulim"/>
                <a:sym typeface="Gulim"/>
              </a:rPr>
              <a:t>효과</a:t>
            </a:r>
            <a:r>
              <a:rPr lang="en-US" sz="900" u="none" dirty="0">
                <a:latin typeface="Gulim"/>
                <a:ea typeface="Gulim"/>
                <a:cs typeface="Gulim"/>
                <a:sym typeface="Gulim"/>
              </a:rPr>
              <a:t> </a:t>
            </a:r>
            <a:r>
              <a:rPr lang="en-US" sz="900" u="none" dirty="0" err="1">
                <a:latin typeface="Gulim"/>
                <a:ea typeface="Gulim"/>
                <a:cs typeface="Gulim"/>
                <a:sym typeface="Gulim"/>
              </a:rPr>
              <a:t>등에</a:t>
            </a:r>
            <a:r>
              <a:rPr lang="en-US" sz="900" u="none" dirty="0">
                <a:latin typeface="Gulim"/>
                <a:ea typeface="Gulim"/>
                <a:cs typeface="Gulim"/>
                <a:sym typeface="Gulim"/>
              </a:rPr>
              <a:t> </a:t>
            </a:r>
            <a:r>
              <a:rPr lang="en-US" sz="900" u="none" dirty="0" err="1">
                <a:latin typeface="Gulim"/>
                <a:ea typeface="Gulim"/>
                <a:cs typeface="Gulim"/>
                <a:sym typeface="Gulim"/>
              </a:rPr>
              <a:t>기인하는</a:t>
            </a:r>
            <a:r>
              <a:rPr lang="en-US" sz="900" u="none" dirty="0">
                <a:latin typeface="Gulim"/>
                <a:ea typeface="Gulim"/>
                <a:cs typeface="Gulim"/>
                <a:sym typeface="Gulim"/>
              </a:rPr>
              <a:t> </a:t>
            </a:r>
            <a:r>
              <a:rPr lang="en-US" sz="900" u="none" dirty="0" err="1">
                <a:latin typeface="Gulim"/>
                <a:ea typeface="Gulim"/>
                <a:cs typeface="Gulim"/>
                <a:sym typeface="Gulim"/>
              </a:rPr>
              <a:t>것으로</a:t>
            </a:r>
            <a:r>
              <a:rPr lang="en-US" sz="900" u="none" dirty="0">
                <a:latin typeface="Gulim"/>
                <a:ea typeface="Gulim"/>
                <a:cs typeface="Gulim"/>
                <a:sym typeface="Gulim"/>
              </a:rPr>
              <a:t> </a:t>
            </a:r>
            <a:r>
              <a:rPr lang="en-US" sz="900" u="none" dirty="0" err="1">
                <a:latin typeface="Gulim"/>
                <a:ea typeface="Gulim"/>
                <a:cs typeface="Gulim"/>
                <a:sym typeface="Gulim"/>
              </a:rPr>
              <a:t>나타났습니다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0612" name="Google Shape;10612;p105"/>
          <p:cNvSpPr txBox="1"/>
          <p:nvPr/>
        </p:nvSpPr>
        <p:spPr>
          <a:xfrm>
            <a:off x="887299" y="1821515"/>
            <a:ext cx="5073015" cy="1211480"/>
          </a:xfrm>
          <a:prstGeom prst="rect">
            <a:avLst/>
          </a:prstGeom>
          <a:noFill/>
          <a:ln>
            <a:noFill/>
          </a:ln>
        </p:spPr>
        <p:txBody>
          <a:bodyPr spcFirstLastPara="1" wrap="square" lIns="0" tIns="71750" rIns="0" bIns="0" anchor="t" anchorCtr="0">
            <a:spAutoFit/>
          </a:bodyPr>
          <a:lstStyle/>
          <a:p>
            <a:pPr marL="12700" marR="19685" lvl="0" indent="-635" algn="just" rtl="0">
              <a:lnSpc>
                <a:spcPct val="134300"/>
              </a:lnSpc>
              <a:spcBef>
                <a:spcPts val="225"/>
              </a:spcBef>
              <a:spcAft>
                <a:spcPts val="0"/>
              </a:spcAft>
              <a:buNone/>
            </a:pPr>
            <a:r>
              <a:rPr lang="en-US" sz="900" b="1" u="sng" dirty="0" err="1">
                <a:solidFill>
                  <a:srgbClr val="2EA7E0"/>
                </a:solidFill>
                <a:latin typeface="Arial"/>
                <a:ea typeface="Arial"/>
                <a:cs typeface="Arial"/>
                <a:sym typeface="Arial"/>
              </a:rPr>
              <a:t>조세</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정책</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바른</a:t>
            </a:r>
            <a:r>
              <a:rPr lang="en-US" sz="900" u="none" dirty="0">
                <a:latin typeface="Gulim"/>
                <a:ea typeface="Gulim"/>
                <a:cs typeface="Gulim"/>
                <a:sym typeface="Gulim"/>
              </a:rPr>
              <a:t> </a:t>
            </a:r>
            <a:r>
              <a:rPr lang="en-US" sz="900" u="none" dirty="0" err="1">
                <a:latin typeface="Gulim"/>
                <a:ea typeface="Gulim"/>
                <a:cs typeface="Gulim"/>
                <a:sym typeface="Gulim"/>
              </a:rPr>
              <a:t>기업’이라는</a:t>
            </a:r>
            <a:r>
              <a:rPr lang="en-US" sz="900" u="none" dirty="0">
                <a:latin typeface="Gulim"/>
                <a:ea typeface="Gulim"/>
                <a:cs typeface="Gulim"/>
                <a:sym typeface="Gulim"/>
              </a:rPr>
              <a:t> </a:t>
            </a:r>
            <a:r>
              <a:rPr lang="en-US" sz="900" u="none" dirty="0" err="1">
                <a:latin typeface="Gulim"/>
                <a:ea typeface="Gulim"/>
                <a:cs typeface="Gulim"/>
                <a:sym typeface="Gulim"/>
              </a:rPr>
              <a:t>경영</a:t>
            </a:r>
            <a:r>
              <a:rPr lang="en-US" sz="900" u="none" dirty="0">
                <a:latin typeface="Gulim"/>
                <a:ea typeface="Gulim"/>
                <a:cs typeface="Gulim"/>
                <a:sym typeface="Gulim"/>
              </a:rPr>
              <a:t> </a:t>
            </a:r>
            <a:r>
              <a:rPr lang="en-US" sz="900" u="none" dirty="0" err="1">
                <a:latin typeface="Gulim"/>
                <a:ea typeface="Gulim"/>
                <a:cs typeface="Gulim"/>
                <a:sym typeface="Gulim"/>
              </a:rPr>
              <a:t>이념에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세법을</a:t>
            </a:r>
            <a:r>
              <a:rPr lang="en-US" sz="900" u="none" dirty="0">
                <a:latin typeface="Gulim"/>
                <a:ea typeface="Gulim"/>
                <a:cs typeface="Gulim"/>
                <a:sym typeface="Gulim"/>
              </a:rPr>
              <a:t> </a:t>
            </a:r>
            <a:r>
              <a:rPr lang="en-US" sz="900" u="none" dirty="0" err="1">
                <a:latin typeface="Gulim"/>
                <a:ea typeface="Gulim"/>
                <a:cs typeface="Gulim"/>
                <a:sym typeface="Gulim"/>
              </a:rPr>
              <a:t>엄격히</a:t>
            </a:r>
            <a:r>
              <a:rPr lang="en-US" sz="900" u="none" dirty="0">
                <a:latin typeface="Gulim"/>
                <a:ea typeface="Gulim"/>
                <a:cs typeface="Gulim"/>
                <a:sym typeface="Gulim"/>
              </a:rPr>
              <a:t> </a:t>
            </a:r>
            <a:r>
              <a:rPr lang="en-US" sz="900" u="none" dirty="0" err="1">
                <a:latin typeface="Gulim"/>
                <a:ea typeface="Gulim"/>
                <a:cs typeface="Gulim"/>
                <a:sym typeface="Gulim"/>
              </a:rPr>
              <a:t>준수하여</a:t>
            </a:r>
            <a:r>
              <a:rPr lang="en-US" sz="900" u="none" dirty="0">
                <a:latin typeface="Gulim"/>
                <a:ea typeface="Gulim"/>
                <a:cs typeface="Gulim"/>
                <a:sym typeface="Gulim"/>
              </a:rPr>
              <a:t> </a:t>
            </a:r>
            <a:r>
              <a:rPr lang="en-US" sz="900" u="none" dirty="0" err="1">
                <a:latin typeface="Gulim"/>
                <a:ea typeface="Gulim"/>
                <a:cs typeface="Gulim"/>
                <a:sym typeface="Gulim"/>
              </a:rPr>
              <a:t>세금을</a:t>
            </a:r>
            <a:r>
              <a:rPr lang="en-US" sz="900" u="none" dirty="0">
                <a:latin typeface="Gulim"/>
                <a:ea typeface="Gulim"/>
                <a:cs typeface="Gulim"/>
                <a:sym typeface="Gulim"/>
              </a:rPr>
              <a:t> </a:t>
            </a:r>
            <a:r>
              <a:rPr lang="en-US" sz="900" u="none" dirty="0" err="1">
                <a:latin typeface="Gulim"/>
                <a:ea typeface="Gulim"/>
                <a:cs typeface="Gulim"/>
                <a:sym typeface="Gulim"/>
              </a:rPr>
              <a:t>납부하고</a:t>
            </a:r>
            <a:r>
              <a:rPr lang="en-US" sz="900" u="none" dirty="0">
                <a:latin typeface="Gulim"/>
                <a:ea typeface="Gulim"/>
                <a:cs typeface="Gulim"/>
                <a:sym typeface="Gulim"/>
              </a:rPr>
              <a:t>, </a:t>
            </a:r>
            <a:r>
              <a:rPr lang="en-US" sz="900" u="none" dirty="0" err="1">
                <a:latin typeface="Gulim"/>
                <a:ea typeface="Gulim"/>
                <a:cs typeface="Gulim"/>
                <a:sym typeface="Gulim"/>
              </a:rPr>
              <a:t>세</a:t>
            </a:r>
            <a:r>
              <a:rPr lang="en-US" sz="900" u="none" dirty="0">
                <a:latin typeface="Gulim"/>
                <a:ea typeface="Gulim"/>
                <a:cs typeface="Gulim"/>
                <a:sym typeface="Gulim"/>
              </a:rPr>
              <a:t> </a:t>
            </a:r>
            <a:r>
              <a:rPr lang="en-US" sz="900" u="none" dirty="0" err="1">
                <a:latin typeface="Gulim"/>
                <a:ea typeface="Gulim"/>
                <a:cs typeface="Gulim"/>
                <a:sym typeface="Gulim"/>
              </a:rPr>
              <a:t>회피를</a:t>
            </a:r>
            <a:r>
              <a:rPr lang="en-US" sz="900" u="none" dirty="0">
                <a:latin typeface="Gulim"/>
                <a:ea typeface="Gulim"/>
                <a:cs typeface="Gulim"/>
                <a:sym typeface="Gulim"/>
              </a:rPr>
              <a:t> </a:t>
            </a:r>
            <a:r>
              <a:rPr lang="en-US" sz="900" u="none" dirty="0" err="1">
                <a:latin typeface="Gulim"/>
                <a:ea typeface="Gulim"/>
                <a:cs typeface="Gulim"/>
                <a:sym typeface="Gulim"/>
              </a:rPr>
              <a:t>목적으로</a:t>
            </a:r>
            <a:r>
              <a:rPr lang="en-US" sz="900" u="none" dirty="0">
                <a:latin typeface="Gulim"/>
                <a:ea typeface="Gulim"/>
                <a:cs typeface="Gulim"/>
                <a:sym typeface="Gulim"/>
              </a:rPr>
              <a:t> </a:t>
            </a:r>
            <a:r>
              <a:rPr lang="en-US" sz="900" u="none" dirty="0" err="1">
                <a:latin typeface="Gulim"/>
                <a:ea typeface="Gulim"/>
                <a:cs typeface="Gulim"/>
                <a:sym typeface="Gulim"/>
              </a:rPr>
              <a:t>저</a:t>
            </a:r>
            <a:r>
              <a:rPr lang="en-US" sz="900" u="none" dirty="0">
                <a:latin typeface="Gulim"/>
                <a:ea typeface="Gulim"/>
                <a:cs typeface="Gulim"/>
                <a:sym typeface="Gulim"/>
              </a:rPr>
              <a:t> </a:t>
            </a:r>
            <a:r>
              <a:rPr lang="en-US" sz="900" u="none" dirty="0" err="1">
                <a:latin typeface="Gulim"/>
                <a:ea typeface="Gulim"/>
                <a:cs typeface="Gulim"/>
                <a:sym typeface="Gulim"/>
              </a:rPr>
              <a:t>세율</a:t>
            </a:r>
            <a:r>
              <a:rPr lang="en-US" sz="900" u="none" dirty="0">
                <a:latin typeface="Gulim"/>
                <a:ea typeface="Gulim"/>
                <a:cs typeface="Gulim"/>
                <a:sym typeface="Gulim"/>
              </a:rPr>
              <a:t> </a:t>
            </a:r>
            <a:r>
              <a:rPr lang="en-US" sz="900" u="none" dirty="0" err="1">
                <a:latin typeface="Gulim"/>
                <a:ea typeface="Gulim"/>
                <a:cs typeface="Gulim"/>
                <a:sym typeface="Gulim"/>
              </a:rPr>
              <a:t>국가로</a:t>
            </a:r>
            <a:r>
              <a:rPr lang="en-US" sz="900" u="none" dirty="0">
                <a:latin typeface="Gulim"/>
                <a:ea typeface="Gulim"/>
                <a:cs typeface="Gulim"/>
                <a:sym typeface="Gulim"/>
              </a:rPr>
              <a:t> </a:t>
            </a:r>
            <a:r>
              <a:rPr lang="en-US" sz="900" u="none" dirty="0" err="1">
                <a:latin typeface="Gulim"/>
                <a:ea typeface="Gulim"/>
                <a:cs typeface="Gulim"/>
                <a:sym typeface="Gulim"/>
              </a:rPr>
              <a:t>소득</a:t>
            </a:r>
            <a:r>
              <a:rPr lang="en-US" sz="900" u="none" dirty="0">
                <a:latin typeface="Gulim"/>
                <a:ea typeface="Gulim"/>
                <a:cs typeface="Gulim"/>
                <a:sym typeface="Gulim"/>
              </a:rPr>
              <a:t> </a:t>
            </a:r>
            <a:r>
              <a:rPr lang="en-US" sz="900" u="none" dirty="0" err="1">
                <a:latin typeface="Gulim"/>
                <a:ea typeface="Gulim"/>
                <a:cs typeface="Gulim"/>
                <a:sym typeface="Gulim"/>
              </a:rPr>
              <a:t>이전을</a:t>
            </a:r>
            <a:r>
              <a:rPr lang="en-US" sz="900" u="none" dirty="0">
                <a:latin typeface="Gulim"/>
                <a:ea typeface="Gulim"/>
                <a:cs typeface="Gulim"/>
                <a:sym typeface="Gulim"/>
              </a:rPr>
              <a:t> </a:t>
            </a:r>
            <a:r>
              <a:rPr lang="en-US" sz="900" u="none" dirty="0" err="1">
                <a:latin typeface="Gulim"/>
                <a:ea typeface="Gulim"/>
                <a:cs typeface="Gulim"/>
                <a:sym typeface="Gulim"/>
              </a:rPr>
              <a:t>하지</a:t>
            </a:r>
            <a:r>
              <a:rPr lang="en-US" sz="900" u="none" dirty="0">
                <a:latin typeface="Gulim"/>
                <a:ea typeface="Gulim"/>
                <a:cs typeface="Gulim"/>
                <a:sym typeface="Gulim"/>
              </a:rPr>
              <a:t> </a:t>
            </a:r>
            <a:r>
              <a:rPr lang="en-US" sz="900" u="none" dirty="0" err="1">
                <a:latin typeface="Gulim"/>
                <a:ea typeface="Gulim"/>
                <a:cs typeface="Gulim"/>
                <a:sym typeface="Gulim"/>
              </a:rPr>
              <a:t>않으며</a:t>
            </a:r>
            <a:r>
              <a:rPr lang="en-US" sz="900" u="none" dirty="0">
                <a:latin typeface="Gulim"/>
                <a:ea typeface="Gulim"/>
                <a:cs typeface="Gulim"/>
                <a:sym typeface="Gulim"/>
              </a:rPr>
              <a:t>, </a:t>
            </a:r>
            <a:r>
              <a:rPr lang="en-US" sz="900" u="none" dirty="0" err="1">
                <a:latin typeface="Gulim"/>
                <a:ea typeface="Gulim"/>
                <a:cs typeface="Gulim"/>
                <a:sym typeface="Gulim"/>
              </a:rPr>
              <a:t>조세</a:t>
            </a:r>
            <a:r>
              <a:rPr lang="en-US" sz="900" u="none" dirty="0">
                <a:latin typeface="Gulim"/>
                <a:ea typeface="Gulim"/>
                <a:cs typeface="Gulim"/>
                <a:sym typeface="Gulim"/>
              </a:rPr>
              <a:t> </a:t>
            </a:r>
            <a:r>
              <a:rPr lang="en-US" sz="900" u="none" dirty="0" err="1">
                <a:latin typeface="Gulim"/>
                <a:ea typeface="Gulim"/>
                <a:cs typeface="Gulim"/>
                <a:sym typeface="Gulim"/>
              </a:rPr>
              <a:t>피난처를</a:t>
            </a:r>
            <a:r>
              <a:rPr lang="en-US" sz="900" u="none" dirty="0">
                <a:latin typeface="Gulim"/>
                <a:ea typeface="Gulim"/>
                <a:cs typeface="Gulim"/>
                <a:sym typeface="Gulim"/>
              </a:rPr>
              <a:t> </a:t>
            </a:r>
            <a:r>
              <a:rPr lang="en-US" sz="900" u="none" dirty="0" err="1">
                <a:latin typeface="Gulim"/>
                <a:ea typeface="Gulim"/>
                <a:cs typeface="Gulim"/>
                <a:sym typeface="Gulim"/>
              </a:rPr>
              <a:t>이용한</a:t>
            </a:r>
            <a:r>
              <a:rPr lang="en-US" sz="900" u="none" dirty="0">
                <a:latin typeface="Gulim"/>
                <a:ea typeface="Gulim"/>
                <a:cs typeface="Gulim"/>
                <a:sym typeface="Gulim"/>
              </a:rPr>
              <a:t> </a:t>
            </a:r>
            <a:r>
              <a:rPr lang="en-US" sz="900" u="none" dirty="0" err="1">
                <a:latin typeface="Gulim"/>
                <a:ea typeface="Gulim"/>
                <a:cs typeface="Gulim"/>
                <a:sym typeface="Gulim"/>
              </a:rPr>
              <a:t>조세</a:t>
            </a:r>
            <a:r>
              <a:rPr lang="en-US" sz="900" u="none" dirty="0">
                <a:latin typeface="Gulim"/>
                <a:ea typeface="Gulim"/>
                <a:cs typeface="Gulim"/>
                <a:sym typeface="Gulim"/>
              </a:rPr>
              <a:t> </a:t>
            </a:r>
            <a:r>
              <a:rPr lang="en-US" sz="900" u="none" dirty="0" err="1">
                <a:latin typeface="Gulim"/>
                <a:ea typeface="Gulim"/>
                <a:cs typeface="Gulim"/>
                <a:sym typeface="Gulim"/>
              </a:rPr>
              <a:t>회피</a:t>
            </a:r>
            <a:r>
              <a:rPr lang="en-US" sz="900" u="none" dirty="0">
                <a:latin typeface="Gulim"/>
                <a:ea typeface="Gulim"/>
                <a:cs typeface="Gulim"/>
                <a:sym typeface="Gulim"/>
              </a:rPr>
              <a:t> </a:t>
            </a:r>
            <a:r>
              <a:rPr lang="en-US" sz="900" u="none" dirty="0" err="1">
                <a:latin typeface="Gulim"/>
                <a:ea typeface="Gulim"/>
                <a:cs typeface="Gulim"/>
                <a:sym typeface="Gulim"/>
              </a:rPr>
              <a:t>거래를</a:t>
            </a:r>
            <a:r>
              <a:rPr lang="en-US" sz="900" u="none" dirty="0">
                <a:latin typeface="Gulim"/>
                <a:ea typeface="Gulim"/>
                <a:cs typeface="Gulim"/>
                <a:sym typeface="Gulim"/>
              </a:rPr>
              <a:t> </a:t>
            </a:r>
            <a:r>
              <a:rPr lang="en-US" sz="900" u="none" dirty="0" err="1">
                <a:latin typeface="Gulim"/>
                <a:ea typeface="Gulim"/>
                <a:cs typeface="Gulim"/>
                <a:sym typeface="Gulim"/>
              </a:rPr>
              <a:t>하지</a:t>
            </a:r>
            <a:r>
              <a:rPr lang="en-US" sz="900" u="none" dirty="0">
                <a:latin typeface="Gulim"/>
                <a:ea typeface="Gulim"/>
                <a:cs typeface="Gulim"/>
                <a:sym typeface="Gulim"/>
              </a:rPr>
              <a:t> </a:t>
            </a:r>
            <a:r>
              <a:rPr lang="en-US" sz="900" u="none" dirty="0" err="1">
                <a:latin typeface="Gulim"/>
                <a:ea typeface="Gulim"/>
                <a:cs typeface="Gulim"/>
                <a:sym typeface="Gulim"/>
              </a:rPr>
              <a:t>않습니다</a:t>
            </a:r>
            <a:r>
              <a:rPr lang="en-US" sz="900" u="none" dirty="0">
                <a:latin typeface="Gulim"/>
                <a:ea typeface="Gulim"/>
                <a:cs typeface="Gulim"/>
                <a:sym typeface="Gulim"/>
              </a:rPr>
              <a:t>.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자회사도</a:t>
            </a:r>
            <a:r>
              <a:rPr lang="en-US" sz="900" u="none" dirty="0">
                <a:latin typeface="Gulim"/>
                <a:ea typeface="Gulim"/>
                <a:cs typeface="Gulim"/>
                <a:sym typeface="Gulim"/>
              </a:rPr>
              <a:t> </a:t>
            </a:r>
            <a:r>
              <a:rPr lang="en-US" sz="900" u="none" dirty="0" err="1">
                <a:latin typeface="Gulim"/>
                <a:ea typeface="Gulim"/>
                <a:cs typeface="Gulim"/>
                <a:sym typeface="Gulim"/>
              </a:rPr>
              <a:t>모기업의</a:t>
            </a:r>
            <a:r>
              <a:rPr lang="en-US" sz="900" u="none" dirty="0">
                <a:latin typeface="Gulim"/>
                <a:ea typeface="Gulim"/>
                <a:cs typeface="Gulim"/>
                <a:sym typeface="Gulim"/>
              </a:rPr>
              <a:t> </a:t>
            </a:r>
            <a:r>
              <a:rPr lang="en-US" sz="900" u="none" dirty="0" err="1">
                <a:latin typeface="Gulim"/>
                <a:ea typeface="Gulim"/>
                <a:cs typeface="Gulim"/>
                <a:sym typeface="Gulim"/>
              </a:rPr>
              <a:t>정책에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사업을</a:t>
            </a:r>
            <a:r>
              <a:rPr lang="en-US" sz="900" u="none" dirty="0">
                <a:latin typeface="Gulim"/>
                <a:ea typeface="Gulim"/>
                <a:cs typeface="Gulim"/>
                <a:sym typeface="Gulim"/>
              </a:rPr>
              <a:t> </a:t>
            </a:r>
            <a:r>
              <a:rPr lang="en-US" sz="900" u="none" dirty="0" err="1">
                <a:latin typeface="Gulim"/>
                <a:ea typeface="Gulim"/>
                <a:cs typeface="Gulim"/>
                <a:sym typeface="Gulim"/>
              </a:rPr>
              <a:t>영위하는</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국가의</a:t>
            </a:r>
            <a:r>
              <a:rPr lang="en-US" sz="900" u="none" dirty="0">
                <a:latin typeface="Gulim"/>
                <a:ea typeface="Gulim"/>
                <a:cs typeface="Gulim"/>
                <a:sym typeface="Gulim"/>
              </a:rPr>
              <a:t> </a:t>
            </a:r>
            <a:r>
              <a:rPr lang="en-US" sz="900" u="none" dirty="0" err="1">
                <a:latin typeface="Gulim"/>
                <a:ea typeface="Gulim"/>
                <a:cs typeface="Gulim"/>
                <a:sym typeface="Gulim"/>
              </a:rPr>
              <a:t>법률을</a:t>
            </a:r>
            <a:r>
              <a:rPr lang="en-US" sz="900" u="none" dirty="0">
                <a:latin typeface="Gulim"/>
                <a:ea typeface="Gulim"/>
                <a:cs typeface="Gulim"/>
                <a:sym typeface="Gulim"/>
              </a:rPr>
              <a:t> </a:t>
            </a:r>
            <a:r>
              <a:rPr lang="en-US" sz="900" u="none" dirty="0" err="1">
                <a:latin typeface="Gulim"/>
                <a:ea typeface="Gulim"/>
                <a:cs typeface="Gulim"/>
                <a:sym typeface="Gulim"/>
              </a:rPr>
              <a:t>준수하며</a:t>
            </a:r>
            <a:r>
              <a:rPr lang="en-US" sz="900" u="none" dirty="0">
                <a:latin typeface="Gulim"/>
                <a:ea typeface="Gulim"/>
                <a:cs typeface="Gulim"/>
                <a:sym typeface="Gulim"/>
              </a:rPr>
              <a:t> </a:t>
            </a:r>
            <a:r>
              <a:rPr lang="en-US" sz="900" u="none" dirty="0" err="1">
                <a:latin typeface="Gulim"/>
                <a:ea typeface="Gulim"/>
                <a:cs typeface="Gulim"/>
                <a:sym typeface="Gulim"/>
              </a:rPr>
              <a:t>납세의무를</a:t>
            </a:r>
            <a:r>
              <a:rPr lang="en-US" sz="900" u="none" dirty="0">
                <a:latin typeface="Gulim"/>
                <a:ea typeface="Gulim"/>
                <a:cs typeface="Gulim"/>
                <a:sym typeface="Gulim"/>
              </a:rPr>
              <a:t> </a:t>
            </a:r>
            <a:r>
              <a:rPr lang="en-US" sz="900" u="none" dirty="0" err="1">
                <a:latin typeface="Gulim"/>
                <a:ea typeface="Gulim"/>
                <a:cs typeface="Gulim"/>
                <a:sym typeface="Gulim"/>
              </a:rPr>
              <a:t>성실하게</a:t>
            </a:r>
            <a:r>
              <a:rPr lang="en-US" sz="900" u="none" dirty="0">
                <a:latin typeface="Gulim"/>
                <a:ea typeface="Gulim"/>
                <a:cs typeface="Gulim"/>
                <a:sym typeface="Gulim"/>
              </a:rPr>
              <a:t> </a:t>
            </a:r>
            <a:r>
              <a:rPr lang="en-US" sz="900" u="none" dirty="0" err="1">
                <a:latin typeface="Gulim"/>
                <a:ea typeface="Gulim"/>
                <a:cs typeface="Gulim"/>
                <a:sym typeface="Gulim"/>
              </a:rPr>
              <a:t>이행합니다</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그룹사의</a:t>
            </a:r>
            <a:r>
              <a:rPr lang="en-US" sz="900" u="none" dirty="0">
                <a:latin typeface="Gulim"/>
                <a:ea typeface="Gulim"/>
                <a:cs typeface="Gulim"/>
                <a:sym typeface="Gulim"/>
              </a:rPr>
              <a:t> </a:t>
            </a:r>
            <a:r>
              <a:rPr lang="en-US" sz="900" u="none" dirty="0" err="1">
                <a:latin typeface="Gulim"/>
                <a:ea typeface="Gulim"/>
                <a:cs typeface="Gulim"/>
                <a:sym typeface="Gulim"/>
              </a:rPr>
              <a:t>세무업무</a:t>
            </a:r>
            <a:r>
              <a:rPr lang="en-US" sz="900" u="none" dirty="0">
                <a:latin typeface="Gulim"/>
                <a:ea typeface="Gulim"/>
                <a:cs typeface="Gulim"/>
                <a:sym typeface="Gulim"/>
              </a:rPr>
              <a:t> </a:t>
            </a:r>
            <a:r>
              <a:rPr lang="en-US" sz="900" u="none" dirty="0" err="1">
                <a:latin typeface="Gulim"/>
                <a:ea typeface="Gulim"/>
                <a:cs typeface="Gulim"/>
                <a:sym typeface="Gulim"/>
              </a:rPr>
              <a:t>담당</a:t>
            </a:r>
            <a:r>
              <a:rPr lang="en-US" sz="900" u="none" dirty="0">
                <a:latin typeface="Gulim"/>
                <a:ea typeface="Gulim"/>
                <a:cs typeface="Gulim"/>
                <a:sym typeface="Gulim"/>
              </a:rPr>
              <a:t> </a:t>
            </a:r>
            <a:r>
              <a:rPr lang="en-US" sz="900" u="none" dirty="0" err="1">
                <a:latin typeface="Gulim"/>
                <a:ea typeface="Gulim"/>
                <a:cs typeface="Gulim"/>
                <a:sym typeface="Gulim"/>
              </a:rPr>
              <a:t>직원은</a:t>
            </a:r>
            <a:r>
              <a:rPr lang="en-US" sz="900" u="none" dirty="0">
                <a:latin typeface="Gulim"/>
                <a:ea typeface="Gulim"/>
                <a:cs typeface="Gulim"/>
                <a:sym typeface="Gulim"/>
              </a:rPr>
              <a:t> </a:t>
            </a:r>
            <a:r>
              <a:rPr lang="en-US" sz="900" u="none" dirty="0" err="1">
                <a:latin typeface="Gulim"/>
                <a:ea typeface="Gulim"/>
                <a:cs typeface="Gulim"/>
                <a:sym typeface="Gulim"/>
              </a:rPr>
              <a:t>KT&amp;G의</a:t>
            </a:r>
            <a:r>
              <a:rPr lang="en-US" sz="900" u="none" dirty="0">
                <a:latin typeface="Gulim"/>
                <a:ea typeface="Gulim"/>
                <a:cs typeface="Gulim"/>
                <a:sym typeface="Gulim"/>
              </a:rPr>
              <a:t> </a:t>
            </a:r>
            <a:r>
              <a:rPr lang="en-US" sz="900" u="none" dirty="0" err="1">
                <a:latin typeface="Gulim"/>
                <a:ea typeface="Gulim"/>
                <a:cs typeface="Gulim"/>
                <a:sym typeface="Gulim"/>
              </a:rPr>
              <a:t>세무</a:t>
            </a:r>
            <a:r>
              <a:rPr lang="en-US" sz="900" u="none" dirty="0">
                <a:latin typeface="Gulim"/>
                <a:ea typeface="Gulim"/>
                <a:cs typeface="Gulim"/>
                <a:sym typeface="Gulim"/>
              </a:rPr>
              <a:t> </a:t>
            </a:r>
            <a:r>
              <a:rPr lang="en-US" sz="900" u="none" dirty="0" err="1">
                <a:latin typeface="Gulim"/>
                <a:ea typeface="Gulim"/>
                <a:cs typeface="Gulim"/>
                <a:sym typeface="Gulim"/>
              </a:rPr>
              <a:t>정책에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세법을</a:t>
            </a:r>
            <a:r>
              <a:rPr lang="en-US" sz="900" u="none" dirty="0">
                <a:latin typeface="Gulim"/>
                <a:ea typeface="Gulim"/>
                <a:cs typeface="Gulim"/>
                <a:sym typeface="Gulim"/>
              </a:rPr>
              <a:t> </a:t>
            </a:r>
            <a:r>
              <a:rPr lang="en-US" sz="900" u="none" dirty="0" err="1">
                <a:latin typeface="Gulim"/>
                <a:ea typeface="Gulim"/>
                <a:cs typeface="Gulim"/>
                <a:sym typeface="Gulim"/>
              </a:rPr>
              <a:t>준수하며</a:t>
            </a:r>
            <a:r>
              <a:rPr lang="en-US" sz="900" u="none" dirty="0">
                <a:latin typeface="Gulim"/>
                <a:ea typeface="Gulim"/>
                <a:cs typeface="Gulim"/>
                <a:sym typeface="Gulim"/>
              </a:rPr>
              <a:t>, </a:t>
            </a:r>
            <a:r>
              <a:rPr lang="en-US" sz="900" u="none" dirty="0" err="1">
                <a:latin typeface="Gulim"/>
                <a:ea typeface="Gulim"/>
                <a:cs typeface="Gulim"/>
                <a:sym typeface="Gulim"/>
              </a:rPr>
              <a:t>과세당국과</a:t>
            </a:r>
            <a:r>
              <a:rPr lang="en-US" sz="900" u="none" dirty="0">
                <a:latin typeface="Gulim"/>
                <a:ea typeface="Gulim"/>
                <a:cs typeface="Gulim"/>
                <a:sym typeface="Gulim"/>
              </a:rPr>
              <a:t> </a:t>
            </a:r>
            <a:r>
              <a:rPr lang="en-US" sz="900" u="none" dirty="0" err="1">
                <a:latin typeface="Gulim"/>
                <a:ea typeface="Gulim"/>
                <a:cs typeface="Gulim"/>
                <a:sym typeface="Gulim"/>
              </a:rPr>
              <a:t>투명한</a:t>
            </a:r>
            <a:r>
              <a:rPr lang="en-US" sz="900" u="none" dirty="0">
                <a:latin typeface="Gulim"/>
                <a:ea typeface="Gulim"/>
                <a:cs typeface="Gulim"/>
                <a:sym typeface="Gulim"/>
              </a:rPr>
              <a:t> </a:t>
            </a:r>
            <a:r>
              <a:rPr lang="en-US" sz="900" u="none" dirty="0" err="1">
                <a:latin typeface="Gulim"/>
                <a:ea typeface="Gulim"/>
                <a:cs typeface="Gulim"/>
                <a:sym typeface="Gulim"/>
              </a:rPr>
              <a:t>관계</a:t>
            </a:r>
            <a:r>
              <a:rPr lang="en-US" sz="900" u="none" dirty="0">
                <a:latin typeface="Gulim"/>
                <a:ea typeface="Gulim"/>
                <a:cs typeface="Gulim"/>
                <a:sym typeface="Gulim"/>
              </a:rPr>
              <a:t> </a:t>
            </a:r>
            <a:r>
              <a:rPr lang="en-US" sz="900" u="none" dirty="0" err="1">
                <a:latin typeface="Gulim"/>
                <a:ea typeface="Gulim"/>
                <a:cs typeface="Gulim"/>
                <a:sym typeface="Gulim"/>
              </a:rPr>
              <a:t>하에</a:t>
            </a:r>
            <a:r>
              <a:rPr lang="en-US" sz="900" u="none" dirty="0">
                <a:latin typeface="Gulim"/>
                <a:ea typeface="Gulim"/>
                <a:cs typeface="Gulim"/>
                <a:sym typeface="Gulim"/>
              </a:rPr>
              <a:t> </a:t>
            </a:r>
            <a:r>
              <a:rPr lang="en-US" sz="900" u="none" dirty="0" err="1">
                <a:latin typeface="Gulim"/>
                <a:ea typeface="Gulim"/>
                <a:cs typeface="Gulim"/>
                <a:sym typeface="Gulim"/>
              </a:rPr>
              <a:t>과세당국의</a:t>
            </a:r>
            <a:r>
              <a:rPr lang="en-US" sz="900" u="none" dirty="0">
                <a:latin typeface="Gulim"/>
                <a:ea typeface="Gulim"/>
                <a:cs typeface="Gulim"/>
                <a:sym typeface="Gulim"/>
              </a:rPr>
              <a:t> </a:t>
            </a:r>
            <a:r>
              <a:rPr lang="en-US" sz="900" u="none" dirty="0" err="1">
                <a:latin typeface="Gulim"/>
                <a:ea typeface="Gulim"/>
                <a:cs typeface="Gulim"/>
                <a:sym typeface="Gulim"/>
              </a:rPr>
              <a:t>자료</a:t>
            </a:r>
            <a:r>
              <a:rPr lang="en-US" sz="900" u="none" dirty="0">
                <a:latin typeface="Gulim"/>
                <a:ea typeface="Gulim"/>
                <a:cs typeface="Gulim"/>
                <a:sym typeface="Gulim"/>
              </a:rPr>
              <a:t> </a:t>
            </a:r>
            <a:r>
              <a:rPr lang="en-US" sz="900" u="none" dirty="0" err="1">
                <a:latin typeface="Gulim"/>
                <a:ea typeface="Gulim"/>
                <a:cs typeface="Gulim"/>
                <a:sym typeface="Gulim"/>
              </a:rPr>
              <a:t>요청</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적극적이고</a:t>
            </a:r>
            <a:r>
              <a:rPr lang="en-US" sz="900" u="none" dirty="0">
                <a:latin typeface="Gulim"/>
                <a:ea typeface="Gulim"/>
                <a:cs typeface="Gulim"/>
                <a:sym typeface="Gulim"/>
              </a:rPr>
              <a:t> </a:t>
            </a:r>
            <a:r>
              <a:rPr lang="en-US" sz="900" u="none" dirty="0" err="1">
                <a:latin typeface="Gulim"/>
                <a:ea typeface="Gulim"/>
                <a:cs typeface="Gulim"/>
                <a:sym typeface="Gulim"/>
              </a:rPr>
              <a:t>성실하게</a:t>
            </a:r>
            <a:r>
              <a:rPr lang="en-US" sz="900" u="none" dirty="0">
                <a:latin typeface="Gulim"/>
                <a:ea typeface="Gulim"/>
                <a:cs typeface="Gulim"/>
                <a:sym typeface="Gulim"/>
              </a:rPr>
              <a:t> </a:t>
            </a:r>
            <a:r>
              <a:rPr lang="en-US" sz="900" u="none" dirty="0" err="1">
                <a:latin typeface="Gulim"/>
                <a:ea typeface="Gulim"/>
                <a:cs typeface="Gulim"/>
                <a:sym typeface="Gulim"/>
              </a:rPr>
              <a:t>증빙자료를</a:t>
            </a:r>
            <a:r>
              <a:rPr lang="en-US" sz="900" u="none" dirty="0">
                <a:latin typeface="Gulim"/>
                <a:ea typeface="Gulim"/>
                <a:cs typeface="Gulim"/>
                <a:sym typeface="Gulim"/>
              </a:rPr>
              <a:t> </a:t>
            </a:r>
            <a:r>
              <a:rPr lang="en-US" sz="900" u="none" dirty="0" err="1">
                <a:latin typeface="Gulim"/>
                <a:ea typeface="Gulim"/>
                <a:cs typeface="Gulim"/>
                <a:sym typeface="Gulim"/>
              </a:rPr>
              <a:t>제출하고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10615" name="Google Shape;10615;p105"/>
          <p:cNvGrpSpPr/>
          <p:nvPr/>
        </p:nvGrpSpPr>
        <p:grpSpPr>
          <a:xfrm>
            <a:off x="538086" y="0"/>
            <a:ext cx="14077958" cy="8208009"/>
            <a:chOff x="538086" y="0"/>
            <a:chExt cx="14077958" cy="8208009"/>
          </a:xfrm>
        </p:grpSpPr>
        <p:sp>
          <p:nvSpPr>
            <p:cNvPr id="10616" name="Google Shape;10616;p10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17" name="Google Shape;10617;p10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18" name="Google Shape;10618;p10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625" name="Google Shape;10625;p10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186</a:t>
            </a:r>
            <a:endParaRPr sz="1000">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10634"/>
        <p:cNvGrpSpPr/>
        <p:nvPr/>
      </p:nvGrpSpPr>
      <p:grpSpPr>
        <a:xfrm>
          <a:off x="0" y="0"/>
          <a:ext cx="0" cy="0"/>
          <a:chOff x="0" y="0"/>
          <a:chExt cx="0" cy="0"/>
        </a:xfrm>
      </p:grpSpPr>
      <p:sp>
        <p:nvSpPr>
          <p:cNvPr id="10635" name="Google Shape;10635;p106"/>
          <p:cNvSpPr txBox="1"/>
          <p:nvPr/>
        </p:nvSpPr>
        <p:spPr>
          <a:xfrm>
            <a:off x="887299" y="1196499"/>
            <a:ext cx="1962779" cy="68223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리스크</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0075C2"/>
                </a:solidFill>
                <a:latin typeface="Arial"/>
                <a:ea typeface="Arial"/>
                <a:cs typeface="Arial"/>
                <a:sym typeface="Arial"/>
              </a:rPr>
              <a:t>리스크</a:t>
            </a:r>
            <a:r>
              <a:rPr lang="en-US" sz="1100" b="1" dirty="0">
                <a:solidFill>
                  <a:srgbClr val="0075C2"/>
                </a:solidFill>
                <a:latin typeface="Arial"/>
                <a:ea typeface="Arial"/>
                <a:cs typeface="Arial"/>
                <a:sym typeface="Arial"/>
              </a:rPr>
              <a:t> </a:t>
            </a:r>
            <a:r>
              <a:rPr lang="en-US" sz="1100" b="1" dirty="0" err="1">
                <a:solidFill>
                  <a:srgbClr val="0075C2"/>
                </a:solidFill>
                <a:latin typeface="Arial"/>
                <a:ea typeface="Arial"/>
                <a:cs typeface="Arial"/>
                <a:sym typeface="Arial"/>
              </a:rPr>
              <a:t>관리체계</a:t>
            </a:r>
            <a:endParaRPr sz="1100" dirty="0">
              <a:latin typeface="Arial"/>
              <a:ea typeface="Arial"/>
              <a:cs typeface="Arial"/>
              <a:sym typeface="Arial"/>
            </a:endParaRPr>
          </a:p>
        </p:txBody>
      </p:sp>
      <p:sp>
        <p:nvSpPr>
          <p:cNvPr id="10636" name="Google Shape;10636;p106"/>
          <p:cNvSpPr txBox="1"/>
          <p:nvPr/>
        </p:nvSpPr>
        <p:spPr>
          <a:xfrm>
            <a:off x="886963" y="2016046"/>
            <a:ext cx="5062855" cy="9461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2EA7E0"/>
                </a:solidFill>
                <a:latin typeface="Arial"/>
                <a:ea typeface="Arial"/>
                <a:cs typeface="Arial"/>
                <a:sym typeface="Arial"/>
              </a:rPr>
              <a:t>거버넌스</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KT&amp;G의</a:t>
            </a:r>
            <a:r>
              <a:rPr lang="en-US" sz="900" u="none" dirty="0">
                <a:latin typeface="Gulim"/>
                <a:ea typeface="Gulim"/>
                <a:cs typeface="Gulim"/>
                <a:sym typeface="Gulim"/>
              </a:rPr>
              <a:t> </a:t>
            </a:r>
            <a:r>
              <a:rPr lang="en-US" sz="900" u="none" dirty="0" err="1">
                <a:latin typeface="Gulim"/>
                <a:ea typeface="Gulim"/>
                <a:cs typeface="Gulim"/>
                <a:sym typeface="Gulim"/>
              </a:rPr>
              <a:t>구성원과</a:t>
            </a:r>
            <a:r>
              <a:rPr lang="en-US" sz="900" u="none" dirty="0">
                <a:latin typeface="Gulim"/>
                <a:ea typeface="Gulim"/>
                <a:cs typeface="Gulim"/>
                <a:sym typeface="Gulim"/>
              </a:rPr>
              <a:t> </a:t>
            </a:r>
            <a:r>
              <a:rPr lang="en-US" sz="900" u="none" dirty="0" err="1">
                <a:latin typeface="Gulim"/>
                <a:ea typeface="Gulim"/>
                <a:cs typeface="Gulim"/>
                <a:sym typeface="Gulim"/>
              </a:rPr>
              <a:t>경영진은</a:t>
            </a:r>
            <a:r>
              <a:rPr lang="en-US" sz="900" u="none" dirty="0">
                <a:latin typeface="Gulim"/>
                <a:ea typeface="Gulim"/>
                <a:cs typeface="Gulim"/>
                <a:sym typeface="Gulim"/>
              </a:rPr>
              <a:t> </a:t>
            </a:r>
            <a:r>
              <a:rPr lang="en-US" sz="900" u="none" dirty="0" err="1">
                <a:latin typeface="Gulim"/>
                <a:ea typeface="Gulim"/>
                <a:cs typeface="Gulim"/>
                <a:sym typeface="Gulim"/>
              </a:rPr>
              <a:t>업무에서</a:t>
            </a:r>
            <a:r>
              <a:rPr lang="en-US" sz="900" u="none" dirty="0">
                <a:latin typeface="Gulim"/>
                <a:ea typeface="Gulim"/>
                <a:cs typeface="Gulim"/>
                <a:sym typeface="Gulim"/>
              </a:rPr>
              <a:t> </a:t>
            </a:r>
            <a:r>
              <a:rPr lang="en-US" sz="900" u="none" dirty="0" err="1">
                <a:latin typeface="Gulim"/>
                <a:ea typeface="Gulim"/>
                <a:cs typeface="Gulim"/>
                <a:sym typeface="Gulim"/>
              </a:rPr>
              <a:t>발생하는</a:t>
            </a:r>
            <a:r>
              <a:rPr lang="en-US" sz="900" u="none" dirty="0">
                <a:latin typeface="Gulim"/>
                <a:ea typeface="Gulim"/>
                <a:cs typeface="Gulim"/>
                <a:sym typeface="Gulim"/>
              </a:rPr>
              <a:t> </a:t>
            </a:r>
            <a:r>
              <a:rPr lang="en-US" sz="900" u="none" dirty="0" err="1">
                <a:latin typeface="Gulim"/>
                <a:ea typeface="Gulim"/>
                <a:cs typeface="Gulim"/>
                <a:sym typeface="Gulim"/>
              </a:rPr>
              <a:t>리스크에</a:t>
            </a:r>
            <a:r>
              <a:rPr lang="en-US" sz="900" u="none" dirty="0">
                <a:latin typeface="Gulim"/>
                <a:ea typeface="Gulim"/>
                <a:cs typeface="Gulim"/>
                <a:sym typeface="Gulim"/>
              </a:rPr>
              <a:t> </a:t>
            </a:r>
            <a:r>
              <a:rPr lang="en-US" sz="900" u="none" dirty="0" err="1">
                <a:latin typeface="Gulim"/>
                <a:ea typeface="Gulim"/>
                <a:cs typeface="Gulim"/>
                <a:sym typeface="Gulim"/>
              </a:rPr>
              <a:t>대해</a:t>
            </a:r>
            <a:r>
              <a:rPr lang="en-US" sz="900" u="none" dirty="0">
                <a:latin typeface="Gulim"/>
                <a:ea typeface="Gulim"/>
                <a:cs typeface="Gulim"/>
                <a:sym typeface="Gulim"/>
              </a:rPr>
              <a:t> 1차적으로 </a:t>
            </a:r>
            <a:r>
              <a:rPr lang="en-US" sz="900" u="none" dirty="0" err="1">
                <a:latin typeface="Gulim"/>
                <a:ea typeface="Gulim"/>
                <a:cs typeface="Gulim"/>
                <a:sym typeface="Gulim"/>
              </a:rPr>
              <a:t>대응하며</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통제</a:t>
            </a:r>
            <a:r>
              <a:rPr lang="en-US" sz="900" u="none" dirty="0">
                <a:latin typeface="Gulim"/>
                <a:ea typeface="Gulim"/>
                <a:cs typeface="Gulim"/>
                <a:sym typeface="Gulim"/>
              </a:rPr>
              <a:t> </a:t>
            </a:r>
            <a:r>
              <a:rPr lang="en-US" sz="900" u="none" dirty="0" err="1">
                <a:latin typeface="Gulim"/>
                <a:ea typeface="Gulim"/>
                <a:cs typeface="Gulim"/>
                <a:sym typeface="Gulim"/>
              </a:rPr>
              <a:t>기능을</a:t>
            </a:r>
            <a:r>
              <a:rPr lang="en-US" sz="900" u="none" dirty="0">
                <a:latin typeface="Gulim"/>
                <a:ea typeface="Gulim"/>
                <a:cs typeface="Gulim"/>
                <a:sym typeface="Gulim"/>
              </a:rPr>
              <a:t> </a:t>
            </a:r>
            <a:r>
              <a:rPr lang="en-US" sz="900" u="none" dirty="0" err="1">
                <a:latin typeface="Gulim"/>
                <a:ea typeface="Gulim"/>
                <a:cs typeface="Gulim"/>
                <a:sym typeface="Gulim"/>
              </a:rPr>
              <a:t>현업에</a:t>
            </a:r>
            <a:r>
              <a:rPr lang="en-US" sz="900" u="none" dirty="0">
                <a:latin typeface="Gulim"/>
                <a:ea typeface="Gulim"/>
                <a:cs typeface="Gulim"/>
                <a:sym typeface="Gulim"/>
              </a:rPr>
              <a:t> </a:t>
            </a:r>
            <a:r>
              <a:rPr lang="en-US" sz="900" u="none" dirty="0" err="1">
                <a:latin typeface="Gulim"/>
                <a:ea typeface="Gulim"/>
                <a:cs typeface="Gulim"/>
                <a:sym typeface="Gulim"/>
              </a:rPr>
              <a:t>적용할</a:t>
            </a:r>
            <a:r>
              <a:rPr lang="en-US" sz="900" u="none" dirty="0">
                <a:latin typeface="Gulim"/>
                <a:ea typeface="Gulim"/>
                <a:cs typeface="Gulim"/>
                <a:sym typeface="Gulim"/>
              </a:rPr>
              <a:t> </a:t>
            </a:r>
            <a:r>
              <a:rPr lang="en-US" sz="900" u="none" dirty="0" err="1">
                <a:latin typeface="Gulim"/>
                <a:ea typeface="Gulim"/>
                <a:cs typeface="Gulim"/>
                <a:sym typeface="Gulim"/>
              </a:rPr>
              <a:t>책임이</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특히</a:t>
            </a:r>
            <a:r>
              <a:rPr lang="en-US" sz="900" u="none" dirty="0">
                <a:latin typeface="Gulim"/>
                <a:ea typeface="Gulim"/>
                <a:cs typeface="Gulim"/>
                <a:sym typeface="Gulim"/>
              </a:rPr>
              <a:t> </a:t>
            </a:r>
            <a:r>
              <a:rPr lang="en-US" sz="900" u="none" dirty="0" err="1">
                <a:latin typeface="Gulim"/>
                <a:ea typeface="Gulim"/>
                <a:cs typeface="Gulim"/>
                <a:sym typeface="Gulim"/>
              </a:rPr>
              <a:t>사업</a:t>
            </a:r>
            <a:r>
              <a:rPr lang="en-US" sz="900" u="none" dirty="0">
                <a:latin typeface="Gulim"/>
                <a:ea typeface="Gulim"/>
                <a:cs typeface="Gulim"/>
                <a:sym typeface="Gulim"/>
              </a:rPr>
              <a:t> </a:t>
            </a:r>
            <a:r>
              <a:rPr lang="en-US" sz="900" u="none" dirty="0" err="1">
                <a:latin typeface="Gulim"/>
                <a:ea typeface="Gulim"/>
                <a:cs typeface="Gulim"/>
                <a:sym typeface="Gulim"/>
              </a:rPr>
              <a:t>부서의</a:t>
            </a:r>
            <a:r>
              <a:rPr lang="en-US" sz="900" u="none" dirty="0">
                <a:latin typeface="Gulim"/>
                <a:ea typeface="Gulim"/>
                <a:cs typeface="Gulim"/>
                <a:sym typeface="Gulim"/>
              </a:rPr>
              <a:t> </a:t>
            </a:r>
            <a:r>
              <a:rPr lang="en-US" sz="900" u="none" dirty="0" err="1">
                <a:latin typeface="Gulim"/>
                <a:ea typeface="Gulim"/>
                <a:cs typeface="Gulim"/>
                <a:sym typeface="Gulim"/>
              </a:rPr>
              <a:t>경우</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부서별로</a:t>
            </a:r>
            <a:r>
              <a:rPr lang="en-US" sz="900" u="none" dirty="0">
                <a:latin typeface="Gulim"/>
                <a:ea typeface="Gulim"/>
                <a:cs typeface="Gulim"/>
                <a:sym typeface="Gulim"/>
              </a:rPr>
              <a:t> </a:t>
            </a:r>
            <a:r>
              <a:rPr lang="en-US" sz="900" u="none" dirty="0" err="1">
                <a:latin typeface="Gulim"/>
                <a:ea typeface="Gulim"/>
                <a:cs typeface="Gulim"/>
                <a:sym typeface="Gulim"/>
              </a:rPr>
              <a:t>지정된</a:t>
            </a:r>
            <a:r>
              <a:rPr lang="en-US" sz="900" u="none" dirty="0">
                <a:latin typeface="Gulim"/>
                <a:ea typeface="Gulim"/>
                <a:cs typeface="Gulim"/>
                <a:sym typeface="Gulim"/>
              </a:rPr>
              <a:t> </a:t>
            </a:r>
            <a:r>
              <a:rPr lang="en-US" sz="900" u="none" dirty="0" err="1">
                <a:latin typeface="Gulim"/>
                <a:ea typeface="Gulim"/>
                <a:cs typeface="Gulim"/>
                <a:sym typeface="Gulim"/>
              </a:rPr>
              <a:t>컨트롤러</a:t>
            </a:r>
            <a:r>
              <a:rPr lang="en-US" sz="900" u="none" dirty="0">
                <a:latin typeface="Gulim"/>
                <a:ea typeface="Gulim"/>
                <a:cs typeface="Gulim"/>
                <a:sym typeface="Gulim"/>
              </a:rPr>
              <a:t> </a:t>
            </a:r>
            <a:r>
              <a:rPr lang="en-US" sz="900" u="none" dirty="0" err="1">
                <a:latin typeface="Gulim"/>
                <a:ea typeface="Gulim"/>
                <a:cs typeface="Gulim"/>
                <a:sym typeface="Gulim"/>
              </a:rPr>
              <a:t>담당자가</a:t>
            </a:r>
            <a:r>
              <a:rPr lang="en-US" sz="900" u="none" dirty="0">
                <a:latin typeface="Gulim"/>
                <a:ea typeface="Gulim"/>
                <a:cs typeface="Gulim"/>
                <a:sym typeface="Gulim"/>
              </a:rPr>
              <a:t> </a:t>
            </a:r>
            <a:r>
              <a:rPr lang="en-US" sz="900" u="none" dirty="0" err="1">
                <a:latin typeface="Gulim"/>
                <a:ea typeface="Gulim"/>
                <a:cs typeface="Gulim"/>
                <a:sym typeface="Gulim"/>
              </a:rPr>
              <a:t>컨트롤러</a:t>
            </a:r>
            <a:r>
              <a:rPr lang="en-US" sz="900" u="none" dirty="0">
                <a:latin typeface="Gulim"/>
                <a:ea typeface="Gulim"/>
                <a:cs typeface="Gulim"/>
                <a:sym typeface="Gulim"/>
              </a:rPr>
              <a:t> </a:t>
            </a:r>
            <a:r>
              <a:rPr lang="en-US" sz="900" u="none" dirty="0" err="1">
                <a:latin typeface="Gulim"/>
                <a:ea typeface="Gulim"/>
                <a:cs typeface="Gulim"/>
                <a:sym typeface="Gulim"/>
              </a:rPr>
              <a:t>제도의</a:t>
            </a:r>
            <a:r>
              <a:rPr lang="en-US" sz="900" u="none" dirty="0">
                <a:latin typeface="Gulim"/>
                <a:ea typeface="Gulim"/>
                <a:cs typeface="Gulim"/>
                <a:sym typeface="Gulim"/>
              </a:rPr>
              <a:t> </a:t>
            </a:r>
            <a:r>
              <a:rPr lang="en-US" sz="900" u="none" dirty="0" err="1">
                <a:latin typeface="Gulim"/>
                <a:ea typeface="Gulim"/>
                <a:cs typeface="Gulim"/>
                <a:sym typeface="Gulim"/>
              </a:rPr>
              <a:t>이행을</a:t>
            </a:r>
            <a:r>
              <a:rPr lang="en-US" sz="900" u="none" dirty="0">
                <a:latin typeface="Gulim"/>
                <a:ea typeface="Gulim"/>
                <a:cs typeface="Gulim"/>
                <a:sym typeface="Gulim"/>
              </a:rPr>
              <a:t> </a:t>
            </a:r>
            <a:r>
              <a:rPr lang="en-US" sz="900" u="none" dirty="0" err="1">
                <a:latin typeface="Gulim"/>
                <a:ea typeface="Gulim"/>
                <a:cs typeface="Gulim"/>
                <a:sym typeface="Gulim"/>
              </a:rPr>
              <a:t>보장함으로써</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관리의</a:t>
            </a:r>
            <a:r>
              <a:rPr lang="en-US" sz="900" u="none" dirty="0">
                <a:latin typeface="Gulim"/>
                <a:ea typeface="Gulim"/>
                <a:cs typeface="Gulim"/>
                <a:sym typeface="Gulim"/>
              </a:rPr>
              <a:t> </a:t>
            </a:r>
            <a:r>
              <a:rPr lang="en-US" sz="900" u="none" dirty="0" err="1">
                <a:latin typeface="Gulim"/>
                <a:ea typeface="Gulim"/>
                <a:cs typeface="Gulim"/>
                <a:sym typeface="Gulim"/>
              </a:rPr>
              <a:t>효과성을</a:t>
            </a:r>
            <a:r>
              <a:rPr lang="en-US" sz="900" u="none" dirty="0">
                <a:latin typeface="Gulim"/>
                <a:ea typeface="Gulim"/>
                <a:cs typeface="Gulim"/>
                <a:sym typeface="Gulim"/>
              </a:rPr>
              <a:t> </a:t>
            </a:r>
            <a:r>
              <a:rPr lang="en-US" sz="900" u="none" dirty="0" err="1">
                <a:latin typeface="Gulim"/>
                <a:ea typeface="Gulim"/>
                <a:cs typeface="Gulim"/>
                <a:sym typeface="Gulim"/>
              </a:rPr>
              <a:t>높이고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2차적으로는 </a:t>
            </a:r>
            <a:r>
              <a:rPr lang="en-US" sz="900" u="none" dirty="0" err="1">
                <a:latin typeface="Gulim"/>
                <a:ea typeface="Gulim"/>
                <a:cs typeface="Gulim"/>
                <a:sym typeface="Gulim"/>
              </a:rPr>
              <a:t>성과관리실에서</a:t>
            </a:r>
            <a:r>
              <a:rPr lang="en-US" sz="900" u="none" dirty="0">
                <a:latin typeface="Gulim"/>
                <a:ea typeface="Gulim"/>
                <a:cs typeface="Gulim"/>
                <a:sym typeface="Gulim"/>
              </a:rPr>
              <a:t> </a:t>
            </a:r>
            <a:r>
              <a:rPr lang="en-US" sz="900" u="none" dirty="0" err="1">
                <a:latin typeface="Gulim"/>
                <a:ea typeface="Gulim"/>
                <a:cs typeface="Gulim"/>
                <a:sym typeface="Gulim"/>
              </a:rPr>
              <a:t>컨트롤러</a:t>
            </a:r>
            <a:r>
              <a:rPr lang="en-US" sz="900" u="none" dirty="0">
                <a:latin typeface="Gulim"/>
                <a:ea typeface="Gulim"/>
                <a:cs typeface="Gulim"/>
                <a:sym typeface="Gulim"/>
              </a:rPr>
              <a:t> </a:t>
            </a:r>
            <a:r>
              <a:rPr lang="en-US" sz="900" u="none" dirty="0" err="1">
                <a:latin typeface="Gulim"/>
                <a:ea typeface="Gulim"/>
                <a:cs typeface="Gulim"/>
                <a:sym typeface="Gulim"/>
              </a:rPr>
              <a:t>제도와</a:t>
            </a:r>
            <a:r>
              <a:rPr lang="en-US" sz="900" u="none" dirty="0">
                <a:latin typeface="Gulim"/>
                <a:ea typeface="Gulim"/>
                <a:cs typeface="Gulim"/>
                <a:sym typeface="Gulim"/>
              </a:rPr>
              <a:t> </a:t>
            </a:r>
            <a:r>
              <a:rPr lang="en-US" sz="900" u="none" dirty="0" err="1">
                <a:latin typeface="Gulim"/>
                <a:ea typeface="Gulim"/>
                <a:cs typeface="Gulim"/>
                <a:sym typeface="Gulim"/>
              </a:rPr>
              <a:t>경영진단</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현업</a:t>
            </a:r>
            <a:r>
              <a:rPr lang="en-US" sz="900" u="none" dirty="0">
                <a:latin typeface="Gulim"/>
                <a:ea typeface="Gulim"/>
                <a:cs typeface="Gulim"/>
                <a:sym typeface="Gulim"/>
              </a:rPr>
              <a:t> </a:t>
            </a:r>
            <a:r>
              <a:rPr lang="en-US" sz="900" u="none" dirty="0" err="1">
                <a:latin typeface="Gulim"/>
                <a:ea typeface="Gulim"/>
                <a:cs typeface="Gulim"/>
                <a:sym typeface="Gulim"/>
              </a:rPr>
              <a:t>부서가</a:t>
            </a:r>
            <a:r>
              <a:rPr lang="en-US" sz="900" u="none" dirty="0">
                <a:latin typeface="Gulim"/>
                <a:ea typeface="Gulim"/>
                <a:cs typeface="Gulim"/>
                <a:sym typeface="Gulim"/>
              </a:rPr>
              <a:t> </a:t>
            </a:r>
            <a:r>
              <a:rPr lang="en-US" sz="900" u="none" dirty="0" err="1">
                <a:latin typeface="Gulim"/>
                <a:ea typeface="Gulim"/>
                <a:cs typeface="Gulim"/>
                <a:sym typeface="Gulim"/>
              </a:rPr>
              <a:t>전반적인</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대응</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통제</a:t>
            </a:r>
            <a:r>
              <a:rPr lang="en-US" sz="900" u="none" dirty="0">
                <a:latin typeface="Gulim"/>
                <a:ea typeface="Gulim"/>
                <a:cs typeface="Gulim"/>
                <a:sym typeface="Gulim"/>
              </a:rPr>
              <a:t> </a:t>
            </a:r>
            <a:r>
              <a:rPr lang="en-US" sz="900" u="none" dirty="0" err="1">
                <a:latin typeface="Gulim"/>
                <a:ea typeface="Gulim"/>
                <a:cs typeface="Gulim"/>
                <a:sym typeface="Gulim"/>
              </a:rPr>
              <a:t>기능을</a:t>
            </a:r>
            <a:r>
              <a:rPr lang="en-US" sz="900" u="none" dirty="0">
                <a:latin typeface="Gulim"/>
                <a:ea typeface="Gulim"/>
                <a:cs typeface="Gulim"/>
                <a:sym typeface="Gulim"/>
              </a:rPr>
              <a:t> </a:t>
            </a:r>
            <a:r>
              <a:rPr lang="en-US" sz="900" u="none" dirty="0" err="1">
                <a:latin typeface="Gulim"/>
                <a:ea typeface="Gulim"/>
                <a:cs typeface="Gulim"/>
                <a:sym typeface="Gulim"/>
              </a:rPr>
              <a:t>효과적으로</a:t>
            </a:r>
            <a:r>
              <a:rPr lang="en-US" sz="900" u="none" dirty="0">
                <a:latin typeface="Gulim"/>
                <a:ea typeface="Gulim"/>
                <a:cs typeface="Gulim"/>
                <a:sym typeface="Gulim"/>
              </a:rPr>
              <a:t> </a:t>
            </a:r>
            <a:r>
              <a:rPr lang="en-US" sz="900" u="none" dirty="0" err="1">
                <a:latin typeface="Gulim"/>
                <a:ea typeface="Gulim"/>
                <a:cs typeface="Gulim"/>
                <a:sym typeface="Gulim"/>
              </a:rPr>
              <a:t>수행할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지원하고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더불어</a:t>
            </a:r>
            <a:r>
              <a:rPr lang="en-US" sz="900" u="none" dirty="0">
                <a:latin typeface="Gulim"/>
                <a:ea typeface="Gulim"/>
                <a:cs typeface="Gulim"/>
                <a:sym typeface="Gulim"/>
              </a:rPr>
              <a:t>, </a:t>
            </a:r>
            <a:r>
              <a:rPr lang="en-US" sz="900" u="none" dirty="0" err="1">
                <a:latin typeface="Gulim"/>
                <a:ea typeface="Gulim"/>
                <a:cs typeface="Gulim"/>
                <a:sym typeface="Gulim"/>
              </a:rPr>
              <a:t>준법경영센터는</a:t>
            </a:r>
            <a:r>
              <a:rPr lang="en-US" sz="900" u="none" dirty="0">
                <a:latin typeface="Gulim"/>
                <a:ea typeface="Gulim"/>
                <a:cs typeface="Gulim"/>
                <a:sym typeface="Gulim"/>
              </a:rPr>
              <a:t> </a:t>
            </a:r>
            <a:r>
              <a:rPr lang="en-US" sz="900" u="none" dirty="0" err="1">
                <a:latin typeface="Gulim"/>
                <a:ea typeface="Gulim"/>
                <a:cs typeface="Gulim"/>
                <a:sym typeface="Gulim"/>
              </a:rPr>
              <a:t>컴플라이언스</a:t>
            </a:r>
            <a:r>
              <a:rPr lang="en-US" sz="900" u="none" dirty="0">
                <a:latin typeface="Gulim"/>
                <a:ea typeface="Gulim"/>
                <a:cs typeface="Gulim"/>
                <a:sym typeface="Gulim"/>
              </a:rPr>
              <a:t> </a:t>
            </a:r>
            <a:r>
              <a:rPr lang="en-US" sz="900" u="none" dirty="0" err="1">
                <a:latin typeface="Gulim"/>
                <a:ea typeface="Gulim"/>
                <a:cs typeface="Gulim"/>
                <a:sym typeface="Gulim"/>
              </a:rPr>
              <a:t>감독</a:t>
            </a:r>
            <a:r>
              <a:rPr lang="en-US" sz="900" u="none" dirty="0">
                <a:latin typeface="Gulim"/>
                <a:ea typeface="Gulim"/>
                <a:cs typeface="Gulim"/>
                <a:sym typeface="Gulim"/>
              </a:rPr>
              <a:t> </a:t>
            </a:r>
            <a:r>
              <a:rPr lang="en-US" sz="900" u="none" dirty="0" err="1">
                <a:latin typeface="Gulim"/>
                <a:ea typeface="Gulim"/>
                <a:cs typeface="Gulim"/>
                <a:sym typeface="Gulim"/>
              </a:rPr>
              <a:t>기능을</a:t>
            </a:r>
            <a:r>
              <a:rPr lang="en-US" sz="900" u="none" dirty="0">
                <a:latin typeface="Gulim"/>
                <a:ea typeface="Gulim"/>
                <a:cs typeface="Gulim"/>
                <a:sym typeface="Gulim"/>
              </a:rPr>
              <a:t> </a:t>
            </a:r>
            <a:r>
              <a:rPr lang="en-US" sz="900" u="none" dirty="0" err="1">
                <a:latin typeface="Gulim"/>
                <a:ea typeface="Gulim"/>
                <a:cs typeface="Gulim"/>
                <a:sym typeface="Gulim"/>
              </a:rPr>
              <a:t>수행하여</a:t>
            </a:r>
            <a:r>
              <a:rPr lang="en-US" sz="900" u="none" dirty="0">
                <a:latin typeface="Gulim"/>
                <a:ea typeface="Gulim"/>
                <a:cs typeface="Gulim"/>
                <a:sym typeface="Gulim"/>
              </a:rPr>
              <a:t> </a:t>
            </a:r>
            <a:r>
              <a:rPr lang="en-US" sz="900" u="none" dirty="0" err="1">
                <a:latin typeface="Gulim"/>
                <a:ea typeface="Gulim"/>
                <a:cs typeface="Gulim"/>
                <a:sym typeface="Gulim"/>
              </a:rPr>
              <a:t>회사의</a:t>
            </a:r>
            <a:r>
              <a:rPr lang="en-US" sz="900" u="none" dirty="0">
                <a:latin typeface="Gulim"/>
                <a:ea typeface="Gulim"/>
                <a:cs typeface="Gulim"/>
                <a:sym typeface="Gulim"/>
              </a:rPr>
              <a:t> </a:t>
            </a:r>
            <a:r>
              <a:rPr lang="en-US" sz="900" u="none" dirty="0" err="1">
                <a:latin typeface="Gulim"/>
                <a:ea typeface="Gulim"/>
                <a:cs typeface="Gulim"/>
                <a:sym typeface="Gulim"/>
              </a:rPr>
              <a:t>윤리적이고</a:t>
            </a:r>
            <a:r>
              <a:rPr lang="en-US" sz="900" u="none" dirty="0">
                <a:latin typeface="Gulim"/>
                <a:ea typeface="Gulim"/>
                <a:cs typeface="Gulim"/>
                <a:sym typeface="Gulim"/>
              </a:rPr>
              <a:t> </a:t>
            </a:r>
            <a:r>
              <a:rPr lang="en-US" sz="900" u="none" dirty="0" err="1">
                <a:latin typeface="Gulim"/>
                <a:ea typeface="Gulim"/>
                <a:cs typeface="Gulim"/>
                <a:sym typeface="Gulim"/>
              </a:rPr>
              <a:t>합법적인</a:t>
            </a:r>
            <a:r>
              <a:rPr lang="en-US" sz="900" u="none" dirty="0">
                <a:latin typeface="Gulim"/>
                <a:ea typeface="Gulim"/>
                <a:cs typeface="Gulim"/>
                <a:sym typeface="Gulim"/>
              </a:rPr>
              <a:t> </a:t>
            </a:r>
            <a:r>
              <a:rPr lang="en-US" sz="900" u="none" dirty="0" err="1">
                <a:latin typeface="Gulim"/>
                <a:ea typeface="Gulim"/>
                <a:cs typeface="Gulim"/>
                <a:sym typeface="Gulim"/>
              </a:rPr>
              <a:t>경영을</a:t>
            </a:r>
            <a:r>
              <a:rPr lang="en-US" sz="900" u="none" dirty="0">
                <a:latin typeface="Gulim"/>
                <a:ea typeface="Gulim"/>
                <a:cs typeface="Gulim"/>
                <a:sym typeface="Gulim"/>
              </a:rPr>
              <a:t> </a:t>
            </a:r>
            <a:r>
              <a:rPr lang="en-US" sz="900" u="none" dirty="0" err="1">
                <a:latin typeface="Gulim"/>
                <a:ea typeface="Gulim"/>
                <a:cs typeface="Gulim"/>
                <a:sym typeface="Gulim"/>
              </a:rPr>
              <a:t>뒷받침하고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0637" name="Google Shape;10637;p106"/>
          <p:cNvSpPr txBox="1"/>
          <p:nvPr/>
        </p:nvSpPr>
        <p:spPr>
          <a:xfrm>
            <a:off x="885619" y="3120869"/>
            <a:ext cx="5062855" cy="1498600"/>
          </a:xfrm>
          <a:prstGeom prst="rect">
            <a:avLst/>
          </a:prstGeom>
          <a:noFill/>
          <a:ln>
            <a:noFill/>
          </a:ln>
        </p:spPr>
        <p:txBody>
          <a:bodyPr spcFirstLastPara="1" wrap="square" lIns="0" tIns="12700" rIns="0" bIns="0" anchor="t" anchorCtr="0">
            <a:spAutoFit/>
          </a:bodyPr>
          <a:lstStyle/>
          <a:p>
            <a:pPr marL="13334" marR="5080" lvl="0" indent="0" algn="just" rtl="0">
              <a:lnSpc>
                <a:spcPct val="134300"/>
              </a:lnSpc>
              <a:spcBef>
                <a:spcPts val="0"/>
              </a:spcBef>
              <a:spcAft>
                <a:spcPts val="0"/>
              </a:spcAft>
              <a:buNone/>
            </a:pP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감사위원회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감사위원회</a:t>
            </a:r>
            <a:r>
              <a:rPr lang="en-US" sz="900" dirty="0">
                <a:latin typeface="Gulim"/>
                <a:ea typeface="Gulim"/>
                <a:cs typeface="Gulim"/>
                <a:sym typeface="Gulim"/>
              </a:rPr>
              <a:t> </a:t>
            </a:r>
            <a:r>
              <a:rPr lang="en-US" sz="900" dirty="0" err="1">
                <a:latin typeface="Gulim"/>
                <a:ea typeface="Gulim"/>
                <a:cs typeface="Gulim"/>
                <a:sym typeface="Gulim"/>
              </a:rPr>
              <a:t>산하</a:t>
            </a:r>
            <a:r>
              <a:rPr lang="en-US" sz="900" dirty="0">
                <a:latin typeface="Gulim"/>
                <a:ea typeface="Gulim"/>
                <a:cs typeface="Gulim"/>
                <a:sym typeface="Gulim"/>
              </a:rPr>
              <a:t> </a:t>
            </a:r>
            <a:r>
              <a:rPr lang="en-US" sz="900" dirty="0" err="1">
                <a:latin typeface="Gulim"/>
                <a:ea typeface="Gulim"/>
                <a:cs typeface="Gulim"/>
                <a:sym typeface="Gulim"/>
              </a:rPr>
              <a:t>감사단은</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관리의</a:t>
            </a:r>
            <a:r>
              <a:rPr lang="en-US" sz="900" dirty="0">
                <a:latin typeface="Gulim"/>
                <a:ea typeface="Gulim"/>
                <a:cs typeface="Gulim"/>
                <a:sym typeface="Gulim"/>
              </a:rPr>
              <a:t> </a:t>
            </a:r>
            <a:r>
              <a:rPr lang="en-US" sz="900" dirty="0" err="1">
                <a:latin typeface="Gulim"/>
                <a:ea typeface="Gulim"/>
                <a:cs typeface="Gulim"/>
                <a:sym typeface="Gulim"/>
              </a:rPr>
              <a:t>최종</a:t>
            </a:r>
            <a:r>
              <a:rPr lang="en-US" sz="900" dirty="0">
                <a:latin typeface="Gulim"/>
                <a:ea typeface="Gulim"/>
                <a:cs typeface="Gulim"/>
                <a:sym typeface="Gulim"/>
              </a:rPr>
              <a:t> </a:t>
            </a:r>
            <a:r>
              <a:rPr lang="en-US" sz="900" dirty="0" err="1">
                <a:latin typeface="Gulim"/>
                <a:ea typeface="Gulim"/>
                <a:cs typeface="Gulim"/>
                <a:sym typeface="Gulim"/>
              </a:rPr>
              <a:t>감독</a:t>
            </a:r>
            <a:r>
              <a:rPr lang="en-US" sz="900" dirty="0">
                <a:latin typeface="Gulim"/>
                <a:ea typeface="Gulim"/>
                <a:cs typeface="Gulim"/>
                <a:sym typeface="Gulim"/>
              </a:rPr>
              <a:t> </a:t>
            </a:r>
            <a:r>
              <a:rPr lang="en-US" sz="900" dirty="0" err="1">
                <a:latin typeface="Gulim"/>
                <a:ea typeface="Gulim"/>
                <a:cs typeface="Gulim"/>
                <a:sym typeface="Gulim"/>
              </a:rPr>
              <a:t>기능을</a:t>
            </a:r>
            <a:r>
              <a:rPr lang="en-US" sz="900" dirty="0">
                <a:latin typeface="Gulim"/>
                <a:ea typeface="Gulim"/>
                <a:cs typeface="Gulim"/>
                <a:sym typeface="Gulim"/>
              </a:rPr>
              <a:t> </a:t>
            </a:r>
            <a:r>
              <a:rPr lang="en-US" sz="900" dirty="0" err="1">
                <a:latin typeface="Gulim"/>
                <a:ea typeface="Gulim"/>
                <a:cs typeface="Gulim"/>
                <a:sym typeface="Gulim"/>
              </a:rPr>
              <a:t>담당하고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이들은</a:t>
            </a:r>
            <a:r>
              <a:rPr lang="en-US" sz="900" dirty="0">
                <a:latin typeface="Gulim"/>
                <a:ea typeface="Gulim"/>
                <a:cs typeface="Gulim"/>
                <a:sym typeface="Gulim"/>
              </a:rPr>
              <a:t> </a:t>
            </a:r>
            <a:r>
              <a:rPr lang="en-US" sz="900" dirty="0" err="1">
                <a:latin typeface="Gulim"/>
                <a:ea typeface="Gulim"/>
                <a:cs typeface="Gulim"/>
                <a:sym typeface="Gulim"/>
              </a:rPr>
              <a:t>현업</a:t>
            </a:r>
            <a:r>
              <a:rPr lang="en-US" sz="900" dirty="0">
                <a:latin typeface="Gulim"/>
                <a:ea typeface="Gulim"/>
                <a:cs typeface="Gulim"/>
                <a:sym typeface="Gulim"/>
              </a:rPr>
              <a:t> </a:t>
            </a:r>
            <a:r>
              <a:rPr lang="en-US" sz="900" dirty="0" err="1">
                <a:latin typeface="Gulim"/>
                <a:ea typeface="Gulim"/>
                <a:cs typeface="Gulim"/>
                <a:sym typeface="Gulim"/>
              </a:rPr>
              <a:t>부서와</a:t>
            </a:r>
            <a:r>
              <a:rPr lang="en-US" sz="900" dirty="0">
                <a:latin typeface="Gulim"/>
                <a:ea typeface="Gulim"/>
                <a:cs typeface="Gulim"/>
                <a:sym typeface="Gulim"/>
              </a:rPr>
              <a:t> </a:t>
            </a:r>
            <a:r>
              <a:rPr lang="en-US" sz="900" dirty="0" err="1">
                <a:latin typeface="Gulim"/>
                <a:ea typeface="Gulim"/>
                <a:cs typeface="Gulim"/>
                <a:sym typeface="Gulim"/>
              </a:rPr>
              <a:t>성과관리실의</a:t>
            </a:r>
            <a:r>
              <a:rPr lang="en-US" sz="900" dirty="0">
                <a:latin typeface="Gulim"/>
                <a:ea typeface="Gulim"/>
                <a:cs typeface="Gulim"/>
                <a:sym typeface="Gulim"/>
              </a:rPr>
              <a:t> </a:t>
            </a:r>
            <a:r>
              <a:rPr lang="en-US" sz="900" dirty="0" err="1">
                <a:latin typeface="Gulim"/>
                <a:ea typeface="Gulim"/>
                <a:cs typeface="Gulim"/>
                <a:sym typeface="Gulim"/>
              </a:rPr>
              <a:t>전사적</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규정</a:t>
            </a:r>
            <a:r>
              <a:rPr lang="en-US" sz="900" dirty="0">
                <a:latin typeface="Gulim"/>
                <a:ea typeface="Gulim"/>
                <a:cs typeface="Gulim"/>
                <a:sym typeface="Gulim"/>
              </a:rPr>
              <a:t>, </a:t>
            </a:r>
            <a:r>
              <a:rPr lang="en-US" sz="900" dirty="0" err="1">
                <a:latin typeface="Gulim"/>
                <a:ea typeface="Gulim"/>
                <a:cs typeface="Gulim"/>
                <a:sym typeface="Gulim"/>
              </a:rPr>
              <a:t>지침</a:t>
            </a:r>
            <a:r>
              <a:rPr lang="en-US" sz="900" dirty="0">
                <a:latin typeface="Gulim"/>
                <a:ea typeface="Gulim"/>
                <a:cs typeface="Gulim"/>
                <a:sym typeface="Gulim"/>
              </a:rPr>
              <a:t>, </a:t>
            </a:r>
            <a:r>
              <a:rPr lang="en-US" sz="900" dirty="0" err="1">
                <a:latin typeface="Gulim"/>
                <a:ea typeface="Gulim"/>
                <a:cs typeface="Gulim"/>
                <a:sym typeface="Gulim"/>
              </a:rPr>
              <a:t>매뉴얼</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검토하고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준수하고</a:t>
            </a:r>
            <a:r>
              <a:rPr lang="en-US" sz="900" dirty="0">
                <a:latin typeface="Gulim"/>
                <a:ea typeface="Gulim"/>
                <a:cs typeface="Gulim"/>
                <a:sym typeface="Gulim"/>
              </a:rPr>
              <a:t> </a:t>
            </a:r>
            <a:r>
              <a:rPr lang="en-US" sz="900" dirty="0" err="1">
                <a:latin typeface="Gulim"/>
                <a:ea typeface="Gulim"/>
                <a:cs typeface="Gulim"/>
                <a:sym typeface="Gulim"/>
              </a:rPr>
              <a:t>있는지를</a:t>
            </a:r>
            <a:r>
              <a:rPr lang="en-US" sz="900" dirty="0">
                <a:latin typeface="Gulim"/>
                <a:ea typeface="Gulim"/>
                <a:cs typeface="Gulim"/>
                <a:sym typeface="Gulim"/>
              </a:rPr>
              <a:t> </a:t>
            </a:r>
            <a:r>
              <a:rPr lang="en-US" sz="900" dirty="0" err="1">
                <a:latin typeface="Gulim"/>
                <a:ea typeface="Gulim"/>
                <a:cs typeface="Gulim"/>
                <a:sym typeface="Gulim"/>
              </a:rPr>
              <a:t>독립적인</a:t>
            </a:r>
            <a:r>
              <a:rPr lang="en-US" sz="900" dirty="0">
                <a:latin typeface="Gulim"/>
                <a:ea typeface="Gulim"/>
                <a:cs typeface="Gulim"/>
                <a:sym typeface="Gulim"/>
              </a:rPr>
              <a:t> </a:t>
            </a:r>
            <a:r>
              <a:rPr lang="en-US" sz="900" dirty="0" err="1">
                <a:latin typeface="Gulim"/>
                <a:ea typeface="Gulim"/>
                <a:cs typeface="Gulim"/>
                <a:sym typeface="Gulim"/>
              </a:rPr>
              <a:t>위치에서</a:t>
            </a:r>
            <a:r>
              <a:rPr lang="en-US" sz="900" dirty="0">
                <a:latin typeface="Gulim"/>
                <a:ea typeface="Gulim"/>
                <a:cs typeface="Gulim"/>
                <a:sym typeface="Gulim"/>
              </a:rPr>
              <a:t> </a:t>
            </a:r>
            <a:r>
              <a:rPr lang="en-US" sz="900" dirty="0" err="1">
                <a:latin typeface="Gulim"/>
                <a:ea typeface="Gulim"/>
                <a:cs typeface="Gulim"/>
                <a:sym typeface="Gulim"/>
              </a:rPr>
              <a:t>감독하는</a:t>
            </a:r>
            <a:r>
              <a:rPr lang="en-US" sz="900" dirty="0">
                <a:latin typeface="Gulim"/>
                <a:ea typeface="Gulim"/>
                <a:cs typeface="Gulim"/>
                <a:sym typeface="Gulim"/>
              </a:rPr>
              <a:t> </a:t>
            </a:r>
            <a:r>
              <a:rPr lang="en-US" sz="900" dirty="0" err="1">
                <a:latin typeface="Gulim"/>
                <a:ea typeface="Gulim"/>
                <a:cs typeface="Gulim"/>
                <a:sym typeface="Gulim"/>
              </a:rPr>
              <a:t>모니터링</a:t>
            </a:r>
            <a:r>
              <a:rPr lang="en-US" sz="900" dirty="0">
                <a:latin typeface="Gulim"/>
                <a:ea typeface="Gulim"/>
                <a:cs typeface="Gulim"/>
                <a:sym typeface="Gulim"/>
              </a:rPr>
              <a:t> </a:t>
            </a:r>
            <a:r>
              <a:rPr lang="en-US" sz="900" dirty="0" err="1">
                <a:latin typeface="Gulim"/>
                <a:ea typeface="Gulim"/>
                <a:cs typeface="Gulim"/>
                <a:sym typeface="Gulim"/>
              </a:rPr>
              <a:t>역할을</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체계적이고</a:t>
            </a:r>
            <a:r>
              <a:rPr lang="en-US" sz="900" dirty="0">
                <a:latin typeface="Gulim"/>
                <a:ea typeface="Gulim"/>
                <a:cs typeface="Gulim"/>
                <a:sym typeface="Gulim"/>
              </a:rPr>
              <a:t> </a:t>
            </a:r>
            <a:r>
              <a:rPr lang="en-US" sz="900" dirty="0" err="1">
                <a:latin typeface="Gulim"/>
                <a:ea typeface="Gulim"/>
                <a:cs typeface="Gulim"/>
                <a:sym typeface="Gulim"/>
              </a:rPr>
              <a:t>효과적인</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구축하여</a:t>
            </a:r>
            <a:r>
              <a:rPr lang="en-US" sz="900" dirty="0">
                <a:latin typeface="Gulim"/>
                <a:ea typeface="Gulim"/>
                <a:cs typeface="Gulim"/>
                <a:sym typeface="Gulim"/>
              </a:rPr>
              <a:t> </a:t>
            </a:r>
            <a:r>
              <a:rPr lang="en-US" sz="900" dirty="0" err="1">
                <a:latin typeface="Gulim"/>
                <a:ea typeface="Gulim"/>
                <a:cs typeface="Gulim"/>
                <a:sym typeface="Gulim"/>
              </a:rPr>
              <a:t>잠재적</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요소를</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식별하고</a:t>
            </a:r>
            <a:r>
              <a:rPr lang="en-US" sz="900" dirty="0">
                <a:latin typeface="Gulim"/>
                <a:ea typeface="Gulim"/>
                <a:cs typeface="Gulim"/>
                <a:sym typeface="Gulim"/>
              </a:rPr>
              <a:t> </a:t>
            </a:r>
            <a:r>
              <a:rPr lang="en-US" sz="900" dirty="0" err="1">
                <a:latin typeface="Gulim"/>
                <a:ea typeface="Gulim"/>
                <a:cs typeface="Gulim"/>
                <a:sym typeface="Gulim"/>
              </a:rPr>
              <a:t>대응할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a:p>
            <a:pPr marL="0" lvl="0" indent="0" algn="l" rtl="0">
              <a:lnSpc>
                <a:spcPct val="100000"/>
              </a:lnSpc>
              <a:spcBef>
                <a:spcPts val="275"/>
              </a:spcBef>
              <a:spcAft>
                <a:spcPts val="0"/>
              </a:spcAft>
              <a:buNone/>
            </a:pPr>
            <a:endParaRPr sz="900" dirty="0">
              <a:latin typeface="Gulim"/>
              <a:ea typeface="Gulim"/>
              <a:cs typeface="Gulim"/>
              <a:sym typeface="Gulim"/>
            </a:endParaRPr>
          </a:p>
          <a:p>
            <a:pPr marL="12700" marR="7620" lvl="0" indent="634" algn="just" rtl="0">
              <a:lnSpc>
                <a:spcPct val="134200"/>
              </a:lnSpc>
              <a:spcBef>
                <a:spcPts val="5"/>
              </a:spcBef>
              <a:spcAft>
                <a:spcPts val="0"/>
              </a:spcAft>
              <a:buNone/>
            </a:pP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다층적이고</a:t>
            </a:r>
            <a:r>
              <a:rPr lang="en-US" sz="900" dirty="0">
                <a:latin typeface="Gulim"/>
                <a:ea typeface="Gulim"/>
                <a:cs typeface="Gulim"/>
                <a:sym typeface="Gulim"/>
              </a:rPr>
              <a:t> </a:t>
            </a:r>
            <a:r>
              <a:rPr lang="en-US" sz="900" dirty="0" err="1">
                <a:latin typeface="Gulim"/>
                <a:ea typeface="Gulim"/>
                <a:cs typeface="Gulim"/>
                <a:sym typeface="Gulim"/>
              </a:rPr>
              <a:t>유기적인</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체계는</a:t>
            </a:r>
            <a:r>
              <a:rPr lang="en-US" sz="900" dirty="0">
                <a:latin typeface="Gulim"/>
                <a:ea typeface="Gulim"/>
                <a:cs typeface="Gulim"/>
                <a:sym typeface="Gulim"/>
              </a:rPr>
              <a:t> </a:t>
            </a:r>
            <a:r>
              <a:rPr lang="en-US" sz="900" dirty="0" err="1">
                <a:latin typeface="Gulim"/>
                <a:ea typeface="Gulim"/>
                <a:cs typeface="Gulim"/>
                <a:sym typeface="Gulim"/>
              </a:rPr>
              <a:t>급변하는</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환경에서</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성장을</a:t>
            </a:r>
            <a:r>
              <a:rPr lang="en-US" sz="900" dirty="0">
                <a:latin typeface="Gulim"/>
                <a:ea typeface="Gulim"/>
                <a:cs typeface="Gulim"/>
                <a:sym typeface="Gulim"/>
              </a:rPr>
              <a:t> </a:t>
            </a:r>
            <a:r>
              <a:rPr lang="en-US" sz="900" dirty="0" err="1">
                <a:latin typeface="Gulim"/>
                <a:ea typeface="Gulim"/>
                <a:cs typeface="Gulim"/>
                <a:sym typeface="Gulim"/>
              </a:rPr>
              <a:t>뒷받침하는</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요소로</a:t>
            </a:r>
            <a:r>
              <a:rPr lang="en-US" sz="900" dirty="0">
                <a:latin typeface="Gulim"/>
                <a:ea typeface="Gulim"/>
                <a:cs typeface="Gulim"/>
                <a:sym typeface="Gulim"/>
              </a:rPr>
              <a:t> </a:t>
            </a:r>
            <a:r>
              <a:rPr lang="en-US" sz="900" dirty="0" err="1">
                <a:latin typeface="Gulim"/>
                <a:ea typeface="Gulim"/>
                <a:cs typeface="Gulim"/>
                <a:sym typeface="Gulim"/>
              </a:rPr>
              <a:t>작용하고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선제적이고</a:t>
            </a:r>
            <a:r>
              <a:rPr lang="en-US" sz="900" dirty="0">
                <a:latin typeface="Gulim"/>
                <a:ea typeface="Gulim"/>
                <a:cs typeface="Gulim"/>
                <a:sym typeface="Gulim"/>
              </a:rPr>
              <a:t> </a:t>
            </a:r>
            <a:r>
              <a:rPr lang="en-US" sz="900" dirty="0" err="1">
                <a:latin typeface="Gulim"/>
                <a:ea typeface="Gulim"/>
                <a:cs typeface="Gulim"/>
                <a:sym typeface="Gulim"/>
              </a:rPr>
              <a:t>책임감</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이해관계자의</a:t>
            </a:r>
            <a:r>
              <a:rPr lang="en-US" sz="900" dirty="0">
                <a:latin typeface="Gulim"/>
                <a:ea typeface="Gulim"/>
                <a:cs typeface="Gulim"/>
                <a:sym typeface="Gulim"/>
              </a:rPr>
              <a:t> </a:t>
            </a:r>
            <a:r>
              <a:rPr lang="en-US" sz="900" dirty="0" err="1">
                <a:latin typeface="Gulim"/>
                <a:ea typeface="Gulim"/>
                <a:cs typeface="Gulim"/>
                <a:sym typeface="Gulim"/>
              </a:rPr>
              <a:t>신뢰를</a:t>
            </a:r>
            <a:r>
              <a:rPr lang="en-US" sz="900" dirty="0">
                <a:latin typeface="Gulim"/>
                <a:ea typeface="Gulim"/>
                <a:cs typeface="Gulim"/>
                <a:sym typeface="Gulim"/>
              </a:rPr>
              <a:t> </a:t>
            </a:r>
            <a:r>
              <a:rPr lang="en-US" sz="900" dirty="0" err="1">
                <a:latin typeface="Gulim"/>
                <a:ea typeface="Gulim"/>
                <a:cs typeface="Gulim"/>
                <a:sym typeface="Gulim"/>
              </a:rPr>
              <a:t>확보하고</a:t>
            </a:r>
            <a:r>
              <a:rPr lang="en-US" sz="900" dirty="0">
                <a:latin typeface="Gulim"/>
                <a:ea typeface="Gulim"/>
                <a:cs typeface="Gulim"/>
                <a:sym typeface="Gulim"/>
              </a:rPr>
              <a:t>, </a:t>
            </a:r>
            <a:r>
              <a:rPr lang="en-US" sz="900" dirty="0" err="1">
                <a:latin typeface="Gulim"/>
                <a:ea typeface="Gulim"/>
                <a:cs typeface="Gulim"/>
                <a:sym typeface="Gulim"/>
              </a:rPr>
              <a:t>장기적</a:t>
            </a:r>
            <a:r>
              <a:rPr lang="en-US" sz="900" dirty="0">
                <a:latin typeface="Gulim"/>
                <a:ea typeface="Gulim"/>
                <a:cs typeface="Gulim"/>
                <a:sym typeface="Gulim"/>
              </a:rPr>
              <a:t> </a:t>
            </a:r>
            <a:r>
              <a:rPr lang="en-US" sz="900" dirty="0" err="1">
                <a:latin typeface="Gulim"/>
                <a:ea typeface="Gulim"/>
                <a:cs typeface="Gulim"/>
                <a:sym typeface="Gulim"/>
              </a:rPr>
              <a:t>가치</a:t>
            </a:r>
            <a:r>
              <a:rPr lang="en-US" sz="900" dirty="0">
                <a:latin typeface="Gulim"/>
                <a:ea typeface="Gulim"/>
                <a:cs typeface="Gulim"/>
                <a:sym typeface="Gulim"/>
              </a:rPr>
              <a:t> </a:t>
            </a:r>
            <a:r>
              <a:rPr lang="en-US" sz="900" dirty="0" err="1">
                <a:latin typeface="Gulim"/>
                <a:ea typeface="Gulim"/>
                <a:cs typeface="Gulim"/>
                <a:sym typeface="Gulim"/>
              </a:rPr>
              <a:t>창출을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노력할</a:t>
            </a:r>
            <a:r>
              <a:rPr lang="en-US" sz="900" dirty="0">
                <a:latin typeface="Gulim"/>
                <a:ea typeface="Gulim"/>
                <a:cs typeface="Gulim"/>
                <a:sym typeface="Gulim"/>
              </a:rPr>
              <a:t> </a:t>
            </a:r>
            <a:r>
              <a:rPr lang="en-US" sz="900" dirty="0" err="1">
                <a:latin typeface="Gulim"/>
                <a:ea typeface="Gulim"/>
                <a:cs typeface="Gulim"/>
                <a:sym typeface="Gulim"/>
              </a:rPr>
              <a:t>것입니다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10639" name="Google Shape;10639;p106"/>
          <p:cNvGrpSpPr/>
          <p:nvPr/>
        </p:nvGrpSpPr>
        <p:grpSpPr>
          <a:xfrm>
            <a:off x="538086" y="0"/>
            <a:ext cx="14077958" cy="8208009"/>
            <a:chOff x="538086" y="0"/>
            <a:chExt cx="14077958" cy="8208009"/>
          </a:xfrm>
        </p:grpSpPr>
        <p:sp>
          <p:nvSpPr>
            <p:cNvPr id="10640" name="Google Shape;10640;p10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41" name="Google Shape;10641;p10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42" name="Google Shape;10642;p10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651" name="Google Shape;10651;p10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187</a:t>
            </a:r>
            <a:endParaRPr sz="1000">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10669"/>
        <p:cNvGrpSpPr/>
        <p:nvPr/>
      </p:nvGrpSpPr>
      <p:grpSpPr>
        <a:xfrm>
          <a:off x="0" y="0"/>
          <a:ext cx="0" cy="0"/>
          <a:chOff x="0" y="0"/>
          <a:chExt cx="0" cy="0"/>
        </a:xfrm>
      </p:grpSpPr>
      <p:grpSp>
        <p:nvGrpSpPr>
          <p:cNvPr id="10671" name="Google Shape;10671;p107"/>
          <p:cNvGrpSpPr/>
          <p:nvPr/>
        </p:nvGrpSpPr>
        <p:grpSpPr>
          <a:xfrm>
            <a:off x="539742" y="2541"/>
            <a:ext cx="14077958" cy="8208009"/>
            <a:chOff x="538086" y="0"/>
            <a:chExt cx="14077958" cy="8208009"/>
          </a:xfrm>
        </p:grpSpPr>
        <p:sp>
          <p:nvSpPr>
            <p:cNvPr id="10672" name="Google Shape;10672;p10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73" name="Google Shape;10673;p10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74" name="Google Shape;10674;p10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686" name="Google Shape;10686;p10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188</a:t>
            </a:r>
            <a:endParaRPr sz="1000">
              <a:latin typeface="Arial"/>
              <a:ea typeface="Arial"/>
              <a:cs typeface="Arial"/>
              <a:sym typeface="Arial"/>
            </a:endParaRPr>
          </a:p>
        </p:txBody>
      </p:sp>
      <p:sp>
        <p:nvSpPr>
          <p:cNvPr id="10803" name="Google Shape;10803;p107"/>
          <p:cNvSpPr txBox="1"/>
          <p:nvPr/>
        </p:nvSpPr>
        <p:spPr>
          <a:xfrm>
            <a:off x="886179" y="1196499"/>
            <a:ext cx="5066665" cy="2134235"/>
          </a:xfrm>
          <a:prstGeom prst="rect">
            <a:avLst/>
          </a:prstGeom>
          <a:noFill/>
          <a:ln>
            <a:noFill/>
          </a:ln>
        </p:spPr>
        <p:txBody>
          <a:bodyPr spcFirstLastPara="1" wrap="square" lIns="0" tIns="12700" rIns="0" bIns="0" anchor="t" anchorCtr="0">
            <a:spAutoFit/>
          </a:bodyPr>
          <a:lstStyle/>
          <a:p>
            <a:pPr marL="13334" lvl="0" indent="0" algn="just"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리스크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marR="5080" lvl="0" indent="634" algn="just" rtl="0">
              <a:lnSpc>
                <a:spcPct val="134300"/>
              </a:lnSpc>
              <a:spcBef>
                <a:spcPts val="1150"/>
              </a:spcBef>
              <a:spcAft>
                <a:spcPts val="0"/>
              </a:spcAft>
              <a:buNone/>
            </a:pPr>
            <a:r>
              <a:rPr lang="en-US" sz="900" b="1" u="sng" dirty="0" err="1">
                <a:solidFill>
                  <a:srgbClr val="2EA7E0"/>
                </a:solidFill>
                <a:latin typeface="Arial"/>
                <a:ea typeface="Arial"/>
                <a:cs typeface="Arial"/>
                <a:sym typeface="Arial"/>
              </a:rPr>
              <a:t>전사적</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리스크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관리체계</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사업</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부문에</a:t>
            </a:r>
            <a:r>
              <a:rPr lang="en-US" sz="900" u="none" dirty="0">
                <a:latin typeface="Gulim"/>
                <a:ea typeface="Gulim"/>
                <a:cs typeface="Gulim"/>
                <a:sym typeface="Gulim"/>
              </a:rPr>
              <a:t> </a:t>
            </a:r>
            <a:r>
              <a:rPr lang="en-US" sz="900" u="none" dirty="0" err="1">
                <a:latin typeface="Gulim"/>
                <a:ea typeface="Gulim"/>
                <a:cs typeface="Gulim"/>
                <a:sym typeface="Gulim"/>
              </a:rPr>
              <a:t>잠재되어</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사전에</a:t>
            </a:r>
            <a:r>
              <a:rPr lang="en-US" sz="900" u="none" dirty="0">
                <a:latin typeface="Gulim"/>
                <a:ea typeface="Gulim"/>
                <a:cs typeface="Gulim"/>
                <a:sym typeface="Gulim"/>
              </a:rPr>
              <a:t> </a:t>
            </a:r>
            <a:r>
              <a:rPr lang="en-US" sz="900" u="none" dirty="0" err="1">
                <a:latin typeface="Gulim"/>
                <a:ea typeface="Gulim"/>
                <a:cs typeface="Gulim"/>
                <a:sym typeface="Gulim"/>
              </a:rPr>
              <a:t>식별하여</a:t>
            </a:r>
            <a:r>
              <a:rPr lang="en-US" sz="900" u="none" dirty="0">
                <a:latin typeface="Gulim"/>
                <a:ea typeface="Gulim"/>
                <a:cs typeface="Gulim"/>
                <a:sym typeface="Gulim"/>
              </a:rPr>
              <a:t> </a:t>
            </a:r>
            <a:r>
              <a:rPr lang="en-US" sz="900" u="none" dirty="0" err="1">
                <a:latin typeface="Gulim"/>
                <a:ea typeface="Gulim"/>
                <a:cs typeface="Gulim"/>
                <a:sym typeface="Gulim"/>
              </a:rPr>
              <a:t>예방조치</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선제적</a:t>
            </a:r>
            <a:r>
              <a:rPr lang="en-US" sz="900" u="none" dirty="0">
                <a:latin typeface="Gulim"/>
                <a:ea typeface="Gulim"/>
                <a:cs typeface="Gulim"/>
                <a:sym typeface="Gulim"/>
              </a:rPr>
              <a:t> </a:t>
            </a:r>
            <a:r>
              <a:rPr lang="en-US" sz="900" u="none" dirty="0" err="1">
                <a:latin typeface="Gulim"/>
                <a:ea typeface="Gulim"/>
                <a:cs typeface="Gulim"/>
                <a:sym typeface="Gulim"/>
              </a:rPr>
              <a:t>대응방안을</a:t>
            </a:r>
            <a:r>
              <a:rPr lang="en-US" sz="900" u="none" dirty="0">
                <a:latin typeface="Gulim"/>
                <a:ea typeface="Gulim"/>
                <a:cs typeface="Gulim"/>
                <a:sym typeface="Gulim"/>
              </a:rPr>
              <a:t> </a:t>
            </a:r>
            <a:r>
              <a:rPr lang="en-US" sz="900" u="none" dirty="0" err="1">
                <a:latin typeface="Gulim"/>
                <a:ea typeface="Gulim"/>
                <a:cs typeface="Gulim"/>
                <a:sym typeface="Gulim"/>
              </a:rPr>
              <a:t>수립하였으며</a:t>
            </a:r>
            <a:r>
              <a:rPr lang="en-US" sz="900" u="none" dirty="0">
                <a:latin typeface="Gulim"/>
                <a:ea typeface="Gulim"/>
                <a:cs typeface="Gulim"/>
                <a:sym typeface="Gulim"/>
              </a:rPr>
              <a:t>, </a:t>
            </a:r>
            <a:r>
              <a:rPr lang="en-US" sz="900" u="none" dirty="0" err="1">
                <a:latin typeface="Gulim"/>
                <a:ea typeface="Gulim"/>
                <a:cs typeface="Gulim"/>
                <a:sym typeface="Gulim"/>
              </a:rPr>
              <a:t>리스크에</a:t>
            </a:r>
            <a:r>
              <a:rPr lang="en-US" sz="900" u="none" dirty="0">
                <a:latin typeface="Gulim"/>
                <a:ea typeface="Gulim"/>
                <a:cs typeface="Gulim"/>
                <a:sym typeface="Gulim"/>
              </a:rPr>
              <a:t> </a:t>
            </a:r>
            <a:r>
              <a:rPr lang="en-US" sz="900" u="none" dirty="0" err="1">
                <a:latin typeface="Gulim"/>
                <a:ea typeface="Gulim"/>
                <a:cs typeface="Gulim"/>
                <a:sym typeface="Gulim"/>
              </a:rPr>
              <a:t>따른</a:t>
            </a:r>
            <a:r>
              <a:rPr lang="en-US" sz="900" u="none" dirty="0">
                <a:latin typeface="Gulim"/>
                <a:ea typeface="Gulim"/>
                <a:cs typeface="Gulim"/>
                <a:sym typeface="Gulim"/>
              </a:rPr>
              <a:t> </a:t>
            </a:r>
            <a:r>
              <a:rPr lang="en-US" sz="900" u="none" dirty="0" err="1">
                <a:latin typeface="Gulim"/>
                <a:ea typeface="Gulim"/>
                <a:cs typeface="Gulim"/>
                <a:sym typeface="Gulim"/>
              </a:rPr>
              <a:t>전사적</a:t>
            </a:r>
            <a:r>
              <a:rPr lang="en-US" sz="900" u="none" dirty="0">
                <a:latin typeface="Gulim"/>
                <a:ea typeface="Gulim"/>
                <a:cs typeface="Gulim"/>
                <a:sym typeface="Gulim"/>
              </a:rPr>
              <a:t> </a:t>
            </a:r>
            <a:r>
              <a:rPr lang="en-US" sz="900" u="none" dirty="0" err="1">
                <a:latin typeface="Gulim"/>
                <a:ea typeface="Gulim"/>
                <a:cs typeface="Gulim"/>
                <a:sym typeface="Gulim"/>
              </a:rPr>
              <a:t>영향도를</a:t>
            </a:r>
            <a:r>
              <a:rPr lang="en-US" sz="900" u="none" dirty="0">
                <a:latin typeface="Gulim"/>
                <a:ea typeface="Gulim"/>
                <a:cs typeface="Gulim"/>
                <a:sym typeface="Gulim"/>
              </a:rPr>
              <a:t> </a:t>
            </a:r>
            <a:r>
              <a:rPr lang="en-US" sz="900" u="none" dirty="0" err="1">
                <a:latin typeface="Gulim"/>
                <a:ea typeface="Gulim"/>
                <a:cs typeface="Gulim"/>
                <a:sym typeface="Gulim"/>
              </a:rPr>
              <a:t>최소화하고자</a:t>
            </a:r>
            <a:r>
              <a:rPr lang="en-US" sz="900" u="none" dirty="0">
                <a:latin typeface="Gulim"/>
                <a:ea typeface="Gulim"/>
                <a:cs typeface="Gulim"/>
                <a:sym typeface="Gulim"/>
              </a:rPr>
              <a:t> </a:t>
            </a:r>
            <a:r>
              <a:rPr lang="en-US" sz="900" u="none" dirty="0" err="1">
                <a:latin typeface="Gulim"/>
                <a:ea typeface="Gulim"/>
                <a:cs typeface="Gulim"/>
                <a:sym typeface="Gulim"/>
              </a:rPr>
              <a:t>전사적</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관리체계를</a:t>
            </a:r>
            <a:r>
              <a:rPr lang="en-US" sz="900" u="none" dirty="0">
                <a:latin typeface="Gulim"/>
                <a:ea typeface="Gulim"/>
                <a:cs typeface="Gulim"/>
                <a:sym typeface="Gulim"/>
              </a:rPr>
              <a:t> </a:t>
            </a:r>
            <a:r>
              <a:rPr lang="en-US" sz="900" u="none" dirty="0" err="1">
                <a:latin typeface="Gulim"/>
                <a:ea typeface="Gulim"/>
                <a:cs typeface="Gulim"/>
                <a:sym typeface="Gulim"/>
              </a:rPr>
              <a:t>구축하고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2021년 </a:t>
            </a:r>
            <a:r>
              <a:rPr lang="en-US" sz="900" u="none" dirty="0" err="1">
                <a:latin typeface="Gulim"/>
                <a:ea typeface="Gulim"/>
                <a:cs typeface="Gulim"/>
                <a:sym typeface="Gulim"/>
              </a:rPr>
              <a:t>실시한</a:t>
            </a:r>
            <a:r>
              <a:rPr lang="en-US" sz="900" u="none" dirty="0">
                <a:latin typeface="Gulim"/>
                <a:ea typeface="Gulim"/>
                <a:cs typeface="Gulim"/>
                <a:sym typeface="Gulim"/>
              </a:rPr>
              <a:t> </a:t>
            </a:r>
            <a:r>
              <a:rPr lang="en-US" sz="900" u="none" dirty="0" err="1">
                <a:latin typeface="Gulim"/>
                <a:ea typeface="Gulim"/>
                <a:cs typeface="Gulim"/>
                <a:sym typeface="Gulim"/>
              </a:rPr>
              <a:t>기존</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진단</a:t>
            </a:r>
            <a:r>
              <a:rPr lang="en-US" sz="900" u="none" dirty="0">
                <a:latin typeface="Gulim"/>
                <a:ea typeface="Gulim"/>
                <a:cs typeface="Gulim"/>
                <a:sym typeface="Gulim"/>
              </a:rPr>
              <a:t> </a:t>
            </a:r>
            <a:r>
              <a:rPr lang="en-US" sz="900" u="none" dirty="0" err="1">
                <a:latin typeface="Gulim"/>
                <a:ea typeface="Gulim"/>
                <a:cs typeface="Gulim"/>
                <a:sym typeface="Gulim"/>
              </a:rPr>
              <a:t>결과를</a:t>
            </a:r>
            <a:r>
              <a:rPr lang="en-US" sz="900" u="none" dirty="0">
                <a:latin typeface="Gulim"/>
                <a:ea typeface="Gulim"/>
                <a:cs typeface="Gulim"/>
                <a:sym typeface="Gulim"/>
              </a:rPr>
              <a:t> </a:t>
            </a:r>
            <a:r>
              <a:rPr lang="en-US" sz="900" u="none" dirty="0" err="1">
                <a:latin typeface="Gulim"/>
                <a:ea typeface="Gulim"/>
                <a:cs typeface="Gulim"/>
                <a:sym typeface="Gulim"/>
              </a:rPr>
              <a:t>기초로</a:t>
            </a:r>
            <a:r>
              <a:rPr lang="en-US" sz="900" u="none" dirty="0">
                <a:latin typeface="Gulim"/>
                <a:ea typeface="Gulim"/>
                <a:cs typeface="Gulim"/>
                <a:sym typeface="Gulim"/>
              </a:rPr>
              <a:t> 2022년 </a:t>
            </a:r>
            <a:r>
              <a:rPr lang="en-US" sz="900" u="none" dirty="0" err="1">
                <a:latin typeface="Gulim"/>
                <a:ea typeface="Gulim"/>
                <a:cs typeface="Gulim"/>
                <a:sym typeface="Gulim"/>
              </a:rPr>
              <a:t>마스터</a:t>
            </a:r>
            <a:r>
              <a:rPr lang="en-US" sz="900" u="none" dirty="0">
                <a:latin typeface="Gulim"/>
                <a:ea typeface="Gulim"/>
                <a:cs typeface="Gulim"/>
                <a:sym typeface="Gulim"/>
              </a:rPr>
              <a:t> </a:t>
            </a:r>
            <a:r>
              <a:rPr lang="en-US" sz="900" u="none" dirty="0" err="1">
                <a:latin typeface="Gulim"/>
                <a:ea typeface="Gulim"/>
                <a:cs typeface="Gulim"/>
                <a:sym typeface="Gulim"/>
              </a:rPr>
              <a:t>플랜을</a:t>
            </a:r>
            <a:r>
              <a:rPr lang="en-US" sz="900" u="none" dirty="0">
                <a:latin typeface="Gulim"/>
                <a:ea typeface="Gulim"/>
                <a:cs typeface="Gulim"/>
                <a:sym typeface="Gulim"/>
              </a:rPr>
              <a:t> </a:t>
            </a:r>
            <a:r>
              <a:rPr lang="en-US" sz="900" u="none" dirty="0" err="1">
                <a:latin typeface="Gulim"/>
                <a:ea typeface="Gulim"/>
                <a:cs typeface="Gulim"/>
                <a:sym typeface="Gulim"/>
              </a:rPr>
              <a:t>수립하고</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경영관리</a:t>
            </a:r>
            <a:r>
              <a:rPr lang="en-US" sz="900" u="none" dirty="0">
                <a:latin typeface="Gulim"/>
                <a:ea typeface="Gulim"/>
                <a:cs typeface="Gulim"/>
                <a:sym typeface="Gulim"/>
              </a:rPr>
              <a:t> </a:t>
            </a:r>
            <a:r>
              <a:rPr lang="en-US" sz="900" u="none" dirty="0" err="1">
                <a:latin typeface="Gulim"/>
                <a:ea typeface="Gulim"/>
                <a:cs typeface="Gulim"/>
                <a:sym typeface="Gulim"/>
              </a:rPr>
              <a:t>정책</a:t>
            </a:r>
            <a:r>
              <a:rPr lang="en-US" sz="900" u="none" dirty="0">
                <a:latin typeface="Gulim"/>
                <a:ea typeface="Gulim"/>
                <a:cs typeface="Gulim"/>
                <a:sym typeface="Gulim"/>
              </a:rPr>
              <a:t> KT&amp;G MS(Management System)</a:t>
            </a:r>
            <a:r>
              <a:rPr lang="en-US" sz="900" u="none" dirty="0" err="1">
                <a:latin typeface="Gulim"/>
                <a:ea typeface="Gulim"/>
                <a:cs typeface="Gulim"/>
                <a:sym typeface="Gulim"/>
              </a:rPr>
              <a:t>를</a:t>
            </a:r>
            <a:r>
              <a:rPr lang="en-US" sz="900" u="none" dirty="0">
                <a:latin typeface="Gulim"/>
                <a:ea typeface="Gulim"/>
                <a:cs typeface="Gulim"/>
                <a:sym typeface="Gulim"/>
              </a:rPr>
              <a:t> </a:t>
            </a:r>
            <a:r>
              <a:rPr lang="en-US" sz="900" u="none" dirty="0" err="1">
                <a:latin typeface="Gulim"/>
                <a:ea typeface="Gulim"/>
                <a:cs typeface="Gulim"/>
                <a:sym typeface="Gulim"/>
              </a:rPr>
              <a:t>수립해</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2022년 </a:t>
            </a:r>
            <a:r>
              <a:rPr lang="en-US" sz="900" u="none" dirty="0" err="1">
                <a:latin typeface="Gulim"/>
                <a:ea typeface="Gulim"/>
                <a:cs typeface="Gulim"/>
                <a:sym typeface="Gulim"/>
              </a:rPr>
              <a:t>신사업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부동산</a:t>
            </a:r>
            <a:r>
              <a:rPr lang="en-US" sz="900" u="none" dirty="0">
                <a:latin typeface="Gulim"/>
                <a:ea typeface="Gulim"/>
                <a:cs typeface="Gulim"/>
                <a:sym typeface="Gulim"/>
              </a:rPr>
              <a:t>, 2023년 </a:t>
            </a:r>
            <a:r>
              <a:rPr lang="en-US" sz="900" u="none" dirty="0" err="1">
                <a:latin typeface="Gulim"/>
                <a:ea typeface="Gulim"/>
                <a:cs typeface="Gulim"/>
                <a:sym typeface="Gulim"/>
              </a:rPr>
              <a:t>금융상품</a:t>
            </a:r>
            <a:r>
              <a:rPr lang="en-US" sz="900" u="none" dirty="0">
                <a:latin typeface="Gulim"/>
                <a:ea typeface="Gulim"/>
                <a:cs typeface="Gulim"/>
                <a:sym typeface="Gulim"/>
              </a:rPr>
              <a:t> </a:t>
            </a:r>
            <a:r>
              <a:rPr lang="en-US" sz="900" u="none" dirty="0" err="1">
                <a:latin typeface="Gulim"/>
                <a:ea typeface="Gulim"/>
                <a:cs typeface="Gulim"/>
                <a:sym typeface="Gulim"/>
              </a:rPr>
              <a:t>투자</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관리체계</a:t>
            </a:r>
            <a:r>
              <a:rPr lang="en-US" sz="900" u="none" dirty="0">
                <a:latin typeface="Gulim"/>
                <a:ea typeface="Gulim"/>
                <a:cs typeface="Gulim"/>
                <a:sym typeface="Gulim"/>
              </a:rPr>
              <a:t> </a:t>
            </a:r>
            <a:r>
              <a:rPr lang="en-US" sz="900" u="none" dirty="0" err="1">
                <a:latin typeface="Gulim"/>
                <a:ea typeface="Gulim"/>
                <a:cs typeface="Gulim"/>
                <a:sym typeface="Gulim"/>
              </a:rPr>
              <a:t>구축을</a:t>
            </a:r>
            <a:r>
              <a:rPr lang="en-US" sz="900" u="none" dirty="0">
                <a:latin typeface="Gulim"/>
                <a:ea typeface="Gulim"/>
                <a:cs typeface="Gulim"/>
                <a:sym typeface="Gulim"/>
              </a:rPr>
              <a:t> </a:t>
            </a:r>
            <a:r>
              <a:rPr lang="en-US" sz="900" u="none" dirty="0" err="1">
                <a:latin typeface="Gulim"/>
                <a:ea typeface="Gulim"/>
                <a:cs typeface="Gulim"/>
                <a:sym typeface="Gulim"/>
              </a:rPr>
              <a:t>완료하면서</a:t>
            </a:r>
            <a:r>
              <a:rPr lang="en-US" sz="900" u="none" dirty="0">
                <a:latin typeface="Gulim"/>
                <a:ea typeface="Gulim"/>
                <a:cs typeface="Gulim"/>
                <a:sym typeface="Gulim"/>
              </a:rPr>
              <a:t> </a:t>
            </a:r>
            <a:r>
              <a:rPr lang="en-US" sz="900" u="none" dirty="0" err="1">
                <a:latin typeface="Gulim"/>
                <a:ea typeface="Gulim"/>
                <a:cs typeface="Gulim"/>
                <a:sym typeface="Gulim"/>
              </a:rPr>
              <a:t>전사적</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확립을</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기반을</a:t>
            </a:r>
            <a:r>
              <a:rPr lang="en-US" sz="900" u="none" dirty="0">
                <a:latin typeface="Gulim"/>
                <a:ea typeface="Gulim"/>
                <a:cs typeface="Gulim"/>
                <a:sym typeface="Gulim"/>
              </a:rPr>
              <a:t> </a:t>
            </a:r>
            <a:r>
              <a:rPr lang="en-US" sz="900" u="none" dirty="0" err="1">
                <a:latin typeface="Gulim"/>
                <a:ea typeface="Gulim"/>
                <a:cs typeface="Gulim"/>
                <a:sym typeface="Gulim"/>
              </a:rPr>
              <a:t>마련하였습니다</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전담</a:t>
            </a:r>
            <a:r>
              <a:rPr lang="en-US" sz="900" u="none" dirty="0">
                <a:latin typeface="Gulim"/>
                <a:ea typeface="Gulim"/>
                <a:cs typeface="Gulim"/>
                <a:sym typeface="Gulim"/>
              </a:rPr>
              <a:t> </a:t>
            </a:r>
            <a:r>
              <a:rPr lang="en-US" sz="900" u="none" dirty="0" err="1">
                <a:latin typeface="Gulim"/>
                <a:ea typeface="Gulim"/>
                <a:cs typeface="Gulim"/>
                <a:sym typeface="Gulim"/>
              </a:rPr>
              <a:t>조직인</a:t>
            </a:r>
            <a:r>
              <a:rPr lang="en-US" sz="900" u="none" dirty="0">
                <a:latin typeface="Gulim"/>
                <a:ea typeface="Gulim"/>
                <a:cs typeface="Gulim"/>
                <a:sym typeface="Gulim"/>
              </a:rPr>
              <a:t> </a:t>
            </a:r>
            <a:r>
              <a:rPr lang="en-US" sz="900" u="none" dirty="0" err="1">
                <a:latin typeface="Gulim"/>
                <a:ea typeface="Gulim"/>
                <a:cs typeface="Gulim"/>
                <a:sym typeface="Gulim"/>
              </a:rPr>
              <a:t>경영관리실은</a:t>
            </a:r>
            <a:r>
              <a:rPr lang="en-US" sz="900" u="none" dirty="0">
                <a:latin typeface="Gulim"/>
                <a:ea typeface="Gulim"/>
                <a:cs typeface="Gulim"/>
                <a:sym typeface="Gulim"/>
              </a:rPr>
              <a:t> 2024년 4월 </a:t>
            </a:r>
            <a:r>
              <a:rPr lang="en-US" sz="900" u="none" dirty="0" err="1">
                <a:latin typeface="Gulim"/>
                <a:ea typeface="Gulim"/>
                <a:cs typeface="Gulim"/>
                <a:sym typeface="Gulim"/>
              </a:rPr>
              <a:t>성과관리실로</a:t>
            </a:r>
            <a:r>
              <a:rPr lang="en-US" sz="900" u="none" dirty="0">
                <a:latin typeface="Gulim"/>
                <a:ea typeface="Gulim"/>
                <a:cs typeface="Gulim"/>
                <a:sym typeface="Gulim"/>
              </a:rPr>
              <a:t> </a:t>
            </a:r>
            <a:r>
              <a:rPr lang="en-US" sz="900" u="none" dirty="0" err="1">
                <a:latin typeface="Gulim"/>
                <a:ea typeface="Gulim"/>
                <a:cs typeface="Gulim"/>
                <a:sym typeface="Gulim"/>
              </a:rPr>
              <a:t>조직명을</a:t>
            </a:r>
            <a:r>
              <a:rPr lang="en-US" sz="900" u="none" dirty="0">
                <a:latin typeface="Gulim"/>
                <a:ea typeface="Gulim"/>
                <a:cs typeface="Gulim"/>
                <a:sym typeface="Gulim"/>
              </a:rPr>
              <a:t> </a:t>
            </a:r>
            <a:r>
              <a:rPr lang="en-US" sz="900" u="none" dirty="0" err="1">
                <a:latin typeface="Gulim"/>
                <a:ea typeface="Gulim"/>
                <a:cs typeface="Gulim"/>
                <a:sym typeface="Gulim"/>
              </a:rPr>
              <a:t>변경하였으며</a:t>
            </a:r>
            <a:r>
              <a:rPr lang="en-US" sz="900" u="none" dirty="0">
                <a:latin typeface="Gulim"/>
                <a:ea typeface="Gulim"/>
                <a:cs typeface="Gulim"/>
                <a:sym typeface="Gulim"/>
              </a:rPr>
              <a:t>,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사업장</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자회사</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차원에서</a:t>
            </a:r>
            <a:r>
              <a:rPr lang="en-US" sz="900" u="none" dirty="0">
                <a:latin typeface="Gulim"/>
                <a:ea typeface="Gulim"/>
                <a:cs typeface="Gulim"/>
                <a:sym typeface="Gulim"/>
              </a:rPr>
              <a:t> </a:t>
            </a:r>
            <a:r>
              <a:rPr lang="en-US" sz="900" u="none" dirty="0" err="1">
                <a:latin typeface="Gulim"/>
                <a:ea typeface="Gulim"/>
                <a:cs typeface="Gulim"/>
                <a:sym typeface="Gulim"/>
              </a:rPr>
              <a:t>컨트롤러</a:t>
            </a:r>
            <a:r>
              <a:rPr lang="en-US" sz="900" u="none" dirty="0">
                <a:latin typeface="Gulim"/>
                <a:ea typeface="Gulim"/>
                <a:cs typeface="Gulim"/>
                <a:sym typeface="Gulim"/>
              </a:rPr>
              <a:t>(Controller) </a:t>
            </a:r>
            <a:r>
              <a:rPr lang="en-US" sz="900" u="none" dirty="0" err="1">
                <a:latin typeface="Gulim"/>
                <a:ea typeface="Gulim"/>
                <a:cs typeface="Gulim"/>
                <a:sym typeface="Gulim"/>
              </a:rPr>
              <a:t>제도</a:t>
            </a:r>
            <a:r>
              <a:rPr lang="en-US" sz="900" u="none" dirty="0">
                <a:latin typeface="Gulim"/>
                <a:ea typeface="Gulim"/>
                <a:cs typeface="Gulim"/>
                <a:sym typeface="Gulim"/>
              </a:rPr>
              <a:t>, </a:t>
            </a:r>
            <a:r>
              <a:rPr lang="en-US" sz="900" u="none" dirty="0" err="1">
                <a:latin typeface="Gulim"/>
                <a:ea typeface="Gulim"/>
                <a:cs typeface="Gulim"/>
                <a:sym typeface="Gulim"/>
              </a:rPr>
              <a:t>경영</a:t>
            </a:r>
            <a:r>
              <a:rPr lang="en-US" sz="900" u="none" dirty="0">
                <a:latin typeface="Gulim"/>
                <a:ea typeface="Gulim"/>
                <a:cs typeface="Gulim"/>
                <a:sym typeface="Gulim"/>
              </a:rPr>
              <a:t> </a:t>
            </a:r>
            <a:r>
              <a:rPr lang="en-US" sz="900" u="none" dirty="0" err="1">
                <a:latin typeface="Gulim"/>
                <a:ea typeface="Gulim"/>
                <a:cs typeface="Gulim"/>
                <a:sym typeface="Gulim"/>
              </a:rPr>
              <a:t>진단</a:t>
            </a:r>
            <a:r>
              <a:rPr lang="en-US" sz="900" u="none" dirty="0">
                <a:latin typeface="Gulim"/>
                <a:ea typeface="Gulim"/>
                <a:cs typeface="Gulim"/>
                <a:sym typeface="Gulim"/>
              </a:rPr>
              <a:t>, </a:t>
            </a:r>
            <a:r>
              <a:rPr lang="en-US" sz="900" u="none" dirty="0" err="1">
                <a:latin typeface="Gulim"/>
                <a:ea typeface="Gulim"/>
                <a:cs typeface="Gulim"/>
                <a:sym typeface="Gulim"/>
              </a:rPr>
              <a:t>리포팅</a:t>
            </a:r>
            <a:r>
              <a:rPr lang="en-US" sz="900" u="none" dirty="0">
                <a:latin typeface="Gulim"/>
                <a:ea typeface="Gulim"/>
                <a:cs typeface="Gulim"/>
                <a:sym typeface="Gulim"/>
              </a:rPr>
              <a:t> </a:t>
            </a:r>
            <a:r>
              <a:rPr lang="en-US" sz="900" u="none" dirty="0" err="1">
                <a:latin typeface="Gulim"/>
                <a:ea typeface="Gulim"/>
                <a:cs typeface="Gulim"/>
                <a:sym typeface="Gulim"/>
              </a:rPr>
              <a:t>팩</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운영하며</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고도화를</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추진하고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향후</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관리체계를</a:t>
            </a:r>
            <a:r>
              <a:rPr lang="en-US" sz="900" u="none" dirty="0">
                <a:latin typeface="Gulim"/>
                <a:ea typeface="Gulim"/>
                <a:cs typeface="Gulim"/>
                <a:sym typeface="Gulim"/>
              </a:rPr>
              <a:t> </a:t>
            </a:r>
            <a:r>
              <a:rPr lang="en-US" sz="900" u="none" dirty="0" err="1">
                <a:latin typeface="Gulim"/>
                <a:ea typeface="Gulim"/>
                <a:cs typeface="Gulim"/>
                <a:sym typeface="Gulim"/>
              </a:rPr>
              <a:t>더욱</a:t>
            </a:r>
            <a:r>
              <a:rPr lang="en-US" sz="900" u="none" dirty="0">
                <a:latin typeface="Gulim"/>
                <a:ea typeface="Gulim"/>
                <a:cs typeface="Gulim"/>
                <a:sym typeface="Gulim"/>
              </a:rPr>
              <a:t> </a:t>
            </a:r>
            <a:r>
              <a:rPr lang="en-US" sz="900" u="none" dirty="0" err="1">
                <a:latin typeface="Gulim"/>
                <a:ea typeface="Gulim"/>
                <a:cs typeface="Gulim"/>
                <a:sym typeface="Gulim"/>
              </a:rPr>
              <a:t>공고히</a:t>
            </a:r>
            <a:r>
              <a:rPr lang="en-US" sz="900" u="none" dirty="0">
                <a:latin typeface="Gulim"/>
                <a:ea typeface="Gulim"/>
                <a:cs typeface="Gulim"/>
                <a:sym typeface="Gulim"/>
              </a:rPr>
              <a:t> </a:t>
            </a:r>
            <a:r>
              <a:rPr lang="en-US" sz="900" u="none" dirty="0" err="1">
                <a:latin typeface="Gulim"/>
                <a:ea typeface="Gulim"/>
                <a:cs typeface="Gulim"/>
                <a:sym typeface="Gulim"/>
              </a:rPr>
              <a:t>하고</a:t>
            </a:r>
            <a:r>
              <a:rPr lang="en-US" sz="900" u="none" dirty="0">
                <a:latin typeface="Gulim"/>
                <a:ea typeface="Gulim"/>
                <a:cs typeface="Gulim"/>
                <a:sym typeface="Gulim"/>
              </a:rPr>
              <a:t> </a:t>
            </a:r>
            <a:r>
              <a:rPr lang="en-US" sz="900" u="none" dirty="0" err="1">
                <a:latin typeface="Gulim"/>
                <a:ea typeface="Gulim"/>
                <a:cs typeface="Gulim"/>
                <a:sym typeface="Gulim"/>
              </a:rPr>
              <a:t>관리문화</a:t>
            </a:r>
            <a:r>
              <a:rPr lang="en-US" sz="900" u="none" dirty="0">
                <a:latin typeface="Gulim"/>
                <a:ea typeface="Gulim"/>
                <a:cs typeface="Gulim"/>
                <a:sym typeface="Gulim"/>
              </a:rPr>
              <a:t> </a:t>
            </a:r>
            <a:r>
              <a:rPr lang="en-US" sz="900" u="none" dirty="0" err="1">
                <a:latin typeface="Gulim"/>
                <a:ea typeface="Gulim"/>
                <a:cs typeface="Gulim"/>
                <a:sym typeface="Gulim"/>
              </a:rPr>
              <a:t>확산을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스탠다드에</a:t>
            </a:r>
            <a:r>
              <a:rPr lang="en-US" sz="900" u="none" dirty="0">
                <a:latin typeface="Gulim"/>
                <a:ea typeface="Gulim"/>
                <a:cs typeface="Gulim"/>
                <a:sym typeface="Gulim"/>
              </a:rPr>
              <a:t> </a:t>
            </a:r>
            <a:r>
              <a:rPr lang="en-US" sz="900" u="none" dirty="0" err="1">
                <a:latin typeface="Gulim"/>
                <a:ea typeface="Gulim"/>
                <a:cs typeface="Gulim"/>
                <a:sym typeface="Gulim"/>
              </a:rPr>
              <a:t>부합하는</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통합</a:t>
            </a:r>
            <a:r>
              <a:rPr lang="en-US" sz="900" u="none" dirty="0">
                <a:latin typeface="Gulim"/>
                <a:ea typeface="Gulim"/>
                <a:cs typeface="Gulim"/>
                <a:sym typeface="Gulim"/>
              </a:rPr>
              <a:t> </a:t>
            </a:r>
            <a:r>
              <a:rPr lang="en-US" sz="900" u="none" dirty="0" err="1">
                <a:latin typeface="Gulim"/>
                <a:ea typeface="Gulim"/>
                <a:cs typeface="Gulim"/>
                <a:sym typeface="Gulim"/>
              </a:rPr>
              <a:t>관리체계를</a:t>
            </a:r>
            <a:r>
              <a:rPr lang="en-US" sz="900" u="none" dirty="0">
                <a:latin typeface="Gulim"/>
                <a:ea typeface="Gulim"/>
                <a:cs typeface="Gulim"/>
                <a:sym typeface="Gulim"/>
              </a:rPr>
              <a:t> </a:t>
            </a:r>
            <a:r>
              <a:rPr lang="en-US" sz="900" u="none" dirty="0" err="1">
                <a:latin typeface="Gulim"/>
                <a:ea typeface="Gulim"/>
                <a:cs typeface="Gulim"/>
                <a:sym typeface="Gulim"/>
              </a:rPr>
              <a:t>완성해</a:t>
            </a:r>
            <a:r>
              <a:rPr lang="en-US" sz="900" u="none" dirty="0">
                <a:latin typeface="Gulim"/>
                <a:ea typeface="Gulim"/>
                <a:cs typeface="Gulim"/>
                <a:sym typeface="Gulim"/>
              </a:rPr>
              <a:t> </a:t>
            </a:r>
            <a:r>
              <a:rPr lang="en-US" sz="900" u="none" dirty="0" err="1">
                <a:latin typeface="Gulim"/>
                <a:ea typeface="Gulim"/>
                <a:cs typeface="Gulim"/>
                <a:sym typeface="Gulim"/>
              </a:rPr>
              <a:t>나갈</a:t>
            </a:r>
            <a:r>
              <a:rPr lang="en-US" sz="900" u="none" dirty="0">
                <a:latin typeface="Gulim"/>
                <a:ea typeface="Gulim"/>
                <a:cs typeface="Gulim"/>
                <a:sym typeface="Gulim"/>
              </a:rPr>
              <a:t> </a:t>
            </a:r>
            <a:r>
              <a:rPr lang="en-US" sz="900" u="none" dirty="0" err="1">
                <a:latin typeface="Gulim"/>
                <a:ea typeface="Gulim"/>
                <a:cs typeface="Gulim"/>
                <a:sym typeface="Gulim"/>
              </a:rPr>
              <a:t>계획입니다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0804" name="Google Shape;10804;p107"/>
          <p:cNvSpPr txBox="1"/>
          <p:nvPr/>
        </p:nvSpPr>
        <p:spPr>
          <a:xfrm>
            <a:off x="886179" y="3489233"/>
            <a:ext cx="5066030" cy="11303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2EA7E0"/>
                </a:solidFill>
                <a:latin typeface="Arial"/>
                <a:ea typeface="Arial"/>
                <a:cs typeface="Arial"/>
                <a:sym typeface="Arial"/>
              </a:rPr>
              <a:t>컨트롤러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제도</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성과관리실은</a:t>
            </a:r>
            <a:r>
              <a:rPr lang="en-US" sz="900" u="none" dirty="0">
                <a:latin typeface="Gulim"/>
                <a:ea typeface="Gulim"/>
                <a:cs typeface="Gulim"/>
                <a:sym typeface="Gulim"/>
              </a:rPr>
              <a:t> </a:t>
            </a:r>
            <a:r>
              <a:rPr lang="en-US" sz="900" u="none" dirty="0" err="1">
                <a:latin typeface="Gulim"/>
                <a:ea typeface="Gulim"/>
                <a:cs typeface="Gulim"/>
                <a:sym typeface="Gulim"/>
              </a:rPr>
              <a:t>컨트롤러</a:t>
            </a:r>
            <a:r>
              <a:rPr lang="en-US" sz="900" u="none" dirty="0">
                <a:latin typeface="Gulim"/>
                <a:ea typeface="Gulim"/>
                <a:cs typeface="Gulim"/>
                <a:sym typeface="Gulim"/>
              </a:rPr>
              <a:t>(Controller) </a:t>
            </a:r>
            <a:r>
              <a:rPr lang="en-US" sz="900" u="none" dirty="0" err="1">
                <a:latin typeface="Gulim"/>
                <a:ea typeface="Gulim"/>
                <a:cs typeface="Gulim"/>
                <a:sym typeface="Gulim"/>
              </a:rPr>
              <a:t>제도</a:t>
            </a:r>
            <a:r>
              <a:rPr lang="en-US" sz="900" u="none" dirty="0">
                <a:latin typeface="Gulim"/>
                <a:ea typeface="Gulim"/>
                <a:cs typeface="Gulim"/>
                <a:sym typeface="Gulim"/>
              </a:rPr>
              <a:t> </a:t>
            </a:r>
            <a:r>
              <a:rPr lang="en-US" sz="900" u="none" dirty="0" err="1">
                <a:latin typeface="Gulim"/>
                <a:ea typeface="Gulim"/>
                <a:cs typeface="Gulim"/>
                <a:sym typeface="Gulim"/>
              </a:rPr>
              <a:t>운영을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사업부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국내</a:t>
            </a:r>
            <a:r>
              <a:rPr lang="en-US" sz="900" u="none" dirty="0">
                <a:latin typeface="Gulim"/>
                <a:ea typeface="Gulim"/>
                <a:cs typeface="Gulim"/>
                <a:sym typeface="Gulim"/>
              </a:rPr>
              <a:t> </a:t>
            </a:r>
            <a:r>
              <a:rPr lang="en-US" sz="900" u="none" dirty="0" err="1">
                <a:latin typeface="Gulim"/>
                <a:ea typeface="Gulim"/>
                <a:cs typeface="Gulim"/>
                <a:sym typeface="Gulim"/>
              </a:rPr>
              <a:t>자회사</a:t>
            </a:r>
            <a:r>
              <a:rPr lang="en-US" sz="900" u="none" dirty="0">
                <a:latin typeface="Gulim"/>
                <a:ea typeface="Gulim"/>
                <a:cs typeface="Gulim"/>
                <a:sym typeface="Gulim"/>
              </a:rPr>
              <a:t>, </a:t>
            </a:r>
            <a:r>
              <a:rPr lang="en-US" sz="900" u="none" dirty="0" err="1">
                <a:latin typeface="Gulim"/>
                <a:ea typeface="Gulim"/>
                <a:cs typeface="Gulim"/>
                <a:sym typeface="Gulim"/>
              </a:rPr>
              <a:t>해외법인·지사의</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요인을</a:t>
            </a:r>
            <a:r>
              <a:rPr lang="en-US" sz="900" u="none" dirty="0">
                <a:latin typeface="Gulim"/>
                <a:ea typeface="Gulim"/>
                <a:cs typeface="Gulim"/>
                <a:sym typeface="Gulim"/>
              </a:rPr>
              <a:t> </a:t>
            </a:r>
            <a:r>
              <a:rPr lang="en-US" sz="900" u="none" dirty="0" err="1">
                <a:latin typeface="Gulim"/>
                <a:ea typeface="Gulim"/>
                <a:cs typeface="Gulim"/>
                <a:sym typeface="Gulim"/>
              </a:rPr>
              <a:t>객관적인</a:t>
            </a:r>
            <a:r>
              <a:rPr lang="en-US" sz="900" u="none" dirty="0">
                <a:latin typeface="Gulim"/>
                <a:ea typeface="Gulim"/>
                <a:cs typeface="Gulim"/>
                <a:sym typeface="Gulim"/>
              </a:rPr>
              <a:t> </a:t>
            </a:r>
            <a:r>
              <a:rPr lang="en-US" sz="900" u="none" dirty="0" err="1">
                <a:latin typeface="Gulim"/>
                <a:ea typeface="Gulim"/>
                <a:cs typeface="Gulim"/>
                <a:sym typeface="Gulim"/>
              </a:rPr>
              <a:t>관점에서</a:t>
            </a:r>
            <a:r>
              <a:rPr lang="en-US" sz="900" u="none" dirty="0">
                <a:latin typeface="Gulim"/>
                <a:ea typeface="Gulim"/>
                <a:cs typeface="Gulim"/>
                <a:sym typeface="Gulim"/>
              </a:rPr>
              <a:t> </a:t>
            </a:r>
            <a:r>
              <a:rPr lang="en-US" sz="900" u="none" dirty="0" err="1">
                <a:latin typeface="Gulim"/>
                <a:ea typeface="Gulim"/>
                <a:cs typeface="Gulim"/>
                <a:sym typeface="Gulim"/>
              </a:rPr>
              <a:t>선제적으로</a:t>
            </a:r>
            <a:r>
              <a:rPr lang="en-US" sz="900" u="none" dirty="0">
                <a:latin typeface="Gulim"/>
                <a:ea typeface="Gulim"/>
                <a:cs typeface="Gulim"/>
                <a:sym typeface="Gulim"/>
              </a:rPr>
              <a:t> </a:t>
            </a:r>
            <a:r>
              <a:rPr lang="en-US" sz="900" u="none" dirty="0" err="1">
                <a:latin typeface="Gulim"/>
                <a:ea typeface="Gulim"/>
                <a:cs typeface="Gulim"/>
                <a:sym typeface="Gulim"/>
              </a:rPr>
              <a:t>분석해</a:t>
            </a:r>
            <a:r>
              <a:rPr lang="en-US" sz="900" u="none" dirty="0">
                <a:latin typeface="Gulim"/>
                <a:ea typeface="Gulim"/>
                <a:cs typeface="Gulim"/>
                <a:sym typeface="Gulim"/>
              </a:rPr>
              <a:t> </a:t>
            </a:r>
            <a:r>
              <a:rPr lang="en-US" sz="900" u="none" dirty="0" err="1">
                <a:latin typeface="Gulim"/>
                <a:ea typeface="Gulim"/>
                <a:cs typeface="Gulim"/>
                <a:sym typeface="Gulim"/>
              </a:rPr>
              <a:t>대응하고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전사적</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관리체계의</a:t>
            </a:r>
            <a:r>
              <a:rPr lang="en-US" sz="900" u="none" dirty="0">
                <a:latin typeface="Gulim"/>
                <a:ea typeface="Gulim"/>
                <a:cs typeface="Gulim"/>
                <a:sym typeface="Gulim"/>
              </a:rPr>
              <a:t> </a:t>
            </a:r>
            <a:r>
              <a:rPr lang="en-US" sz="900" u="none" dirty="0" err="1">
                <a:latin typeface="Gulim"/>
                <a:ea typeface="Gulim"/>
                <a:cs typeface="Gulim"/>
                <a:sym typeface="Gulim"/>
              </a:rPr>
              <a:t>효과적</a:t>
            </a:r>
            <a:r>
              <a:rPr lang="en-US" sz="900" u="none" dirty="0">
                <a:latin typeface="Gulim"/>
                <a:ea typeface="Gulim"/>
                <a:cs typeface="Gulim"/>
                <a:sym typeface="Gulim"/>
              </a:rPr>
              <a:t> </a:t>
            </a:r>
            <a:r>
              <a:rPr lang="en-US" sz="900" u="none" dirty="0" err="1">
                <a:latin typeface="Gulim"/>
                <a:ea typeface="Gulim"/>
                <a:cs typeface="Gulim"/>
                <a:sym typeface="Gulim"/>
              </a:rPr>
              <a:t>구축</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운영을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조직의</a:t>
            </a:r>
            <a:r>
              <a:rPr lang="en-US" sz="900" u="none" dirty="0">
                <a:latin typeface="Gulim"/>
                <a:ea typeface="Gulim"/>
                <a:cs typeface="Gulim"/>
                <a:sym typeface="Gulim"/>
              </a:rPr>
              <a:t> </a:t>
            </a:r>
            <a:r>
              <a:rPr lang="en-US" sz="900" u="none" dirty="0" err="1">
                <a:latin typeface="Gulim"/>
                <a:ea typeface="Gulim"/>
                <a:cs typeface="Gulim"/>
                <a:sym typeface="Gulim"/>
              </a:rPr>
              <a:t>컨트롤러는</a:t>
            </a:r>
            <a:r>
              <a:rPr lang="en-US" sz="900" u="none" dirty="0">
                <a:latin typeface="Gulim"/>
                <a:ea typeface="Gulim"/>
                <a:cs typeface="Gulim"/>
                <a:sym typeface="Gulim"/>
              </a:rPr>
              <a:t> </a:t>
            </a:r>
            <a:r>
              <a:rPr lang="en-US" sz="900" u="none" dirty="0" err="1">
                <a:latin typeface="Gulim"/>
                <a:ea typeface="Gulim"/>
                <a:cs typeface="Gulim"/>
                <a:sym typeface="Gulim"/>
              </a:rPr>
              <a:t>리스크와</a:t>
            </a:r>
            <a:r>
              <a:rPr lang="en-US" sz="900" u="none" dirty="0">
                <a:latin typeface="Gulim"/>
                <a:ea typeface="Gulim"/>
                <a:cs typeface="Gulim"/>
                <a:sym typeface="Gulim"/>
              </a:rPr>
              <a:t> </a:t>
            </a:r>
            <a:r>
              <a:rPr lang="en-US" sz="900" u="none" dirty="0" err="1">
                <a:latin typeface="Gulim"/>
                <a:ea typeface="Gulim"/>
                <a:cs typeface="Gulim"/>
                <a:sym typeface="Gulim"/>
              </a:rPr>
              <a:t>기회</a:t>
            </a:r>
            <a:r>
              <a:rPr lang="en-US" sz="900" u="none" dirty="0">
                <a:latin typeface="Gulim"/>
                <a:ea typeface="Gulim"/>
                <a:cs typeface="Gulim"/>
                <a:sym typeface="Gulim"/>
              </a:rPr>
              <a:t> </a:t>
            </a:r>
            <a:r>
              <a:rPr lang="en-US" sz="900" u="none" dirty="0" err="1">
                <a:latin typeface="Gulim"/>
                <a:ea typeface="Gulim"/>
                <a:cs typeface="Gulim"/>
                <a:sym typeface="Gulim"/>
              </a:rPr>
              <a:t>요인에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분석</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사전</a:t>
            </a:r>
            <a:r>
              <a:rPr lang="en-US" sz="900" u="none" dirty="0">
                <a:latin typeface="Gulim"/>
                <a:ea typeface="Gulim"/>
                <a:cs typeface="Gulim"/>
                <a:sym typeface="Gulim"/>
              </a:rPr>
              <a:t> </a:t>
            </a:r>
            <a:r>
              <a:rPr lang="en-US" sz="900" u="none" dirty="0" err="1">
                <a:latin typeface="Gulim"/>
                <a:ea typeface="Gulim"/>
                <a:cs typeface="Gulim"/>
                <a:sym typeface="Gulim"/>
              </a:rPr>
              <a:t>대응력</a:t>
            </a:r>
            <a:r>
              <a:rPr lang="en-US" sz="900" u="none" dirty="0">
                <a:latin typeface="Gulim"/>
                <a:ea typeface="Gulim"/>
                <a:cs typeface="Gulim"/>
                <a:sym typeface="Gulim"/>
              </a:rPr>
              <a:t> </a:t>
            </a:r>
            <a:r>
              <a:rPr lang="en-US" sz="900" u="none" dirty="0" err="1">
                <a:latin typeface="Gulim"/>
                <a:ea typeface="Gulim"/>
                <a:cs typeface="Gulim"/>
                <a:sym typeface="Gulim"/>
              </a:rPr>
              <a:t>강화</a:t>
            </a:r>
            <a:r>
              <a:rPr lang="en-US" sz="900" u="none" dirty="0">
                <a:latin typeface="Gulim"/>
                <a:ea typeface="Gulim"/>
                <a:cs typeface="Gulim"/>
                <a:sym typeface="Gulim"/>
              </a:rPr>
              <a:t>, </a:t>
            </a:r>
            <a:r>
              <a:rPr lang="en-US" sz="900" u="none" dirty="0" err="1">
                <a:latin typeface="Gulim"/>
                <a:ea typeface="Gulim"/>
                <a:cs typeface="Gulim"/>
                <a:sym typeface="Gulim"/>
              </a:rPr>
              <a:t>관리체계</a:t>
            </a:r>
            <a:r>
              <a:rPr lang="en-US" sz="900" u="none" dirty="0">
                <a:latin typeface="Gulim"/>
                <a:ea typeface="Gulim"/>
                <a:cs typeface="Gulim"/>
                <a:sym typeface="Gulim"/>
              </a:rPr>
              <a:t> </a:t>
            </a:r>
            <a:r>
              <a:rPr lang="en-US" sz="900" u="none" dirty="0" err="1">
                <a:latin typeface="Gulim"/>
                <a:ea typeface="Gulim"/>
                <a:cs typeface="Gulim"/>
                <a:sym typeface="Gulim"/>
              </a:rPr>
              <a:t>고도화를</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추진하고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그룹의</a:t>
            </a:r>
            <a:r>
              <a:rPr lang="en-US" sz="900" u="none" dirty="0">
                <a:latin typeface="Gulim"/>
                <a:ea typeface="Gulim"/>
                <a:cs typeface="Gulim"/>
                <a:sym typeface="Gulim"/>
              </a:rPr>
              <a:t> </a:t>
            </a:r>
            <a:r>
              <a:rPr lang="en-US" sz="900" u="none" dirty="0" err="1">
                <a:latin typeface="Gulim"/>
                <a:ea typeface="Gulim"/>
                <a:cs typeface="Gulim"/>
                <a:sym typeface="Gulim"/>
              </a:rPr>
              <a:t>사업</a:t>
            </a:r>
            <a:r>
              <a:rPr lang="en-US" sz="900" u="none" dirty="0">
                <a:latin typeface="Gulim"/>
                <a:ea typeface="Gulim"/>
                <a:cs typeface="Gulim"/>
                <a:sym typeface="Gulim"/>
              </a:rPr>
              <a:t> </a:t>
            </a:r>
            <a:r>
              <a:rPr lang="en-US" sz="900" u="none" dirty="0" err="1">
                <a:latin typeface="Gulim"/>
                <a:ea typeface="Gulim"/>
                <a:cs typeface="Gulim"/>
                <a:sym typeface="Gulim"/>
              </a:rPr>
              <a:t>영역이</a:t>
            </a:r>
            <a:r>
              <a:rPr lang="en-US" sz="900" u="none" dirty="0">
                <a:latin typeface="Gulim"/>
                <a:ea typeface="Gulim"/>
                <a:cs typeface="Gulim"/>
                <a:sym typeface="Gulim"/>
              </a:rPr>
              <a:t> </a:t>
            </a:r>
            <a:r>
              <a:rPr lang="en-US" sz="900" u="none" dirty="0" err="1">
                <a:latin typeface="Gulim"/>
                <a:ea typeface="Gulim"/>
                <a:cs typeface="Gulim"/>
                <a:sym typeface="Gulim"/>
              </a:rPr>
              <a:t>확대됨에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컨트롤링</a:t>
            </a:r>
            <a:r>
              <a:rPr lang="en-US" sz="900" u="none" dirty="0">
                <a:latin typeface="Gulim"/>
                <a:ea typeface="Gulim"/>
                <a:cs typeface="Gulim"/>
                <a:sym typeface="Gulim"/>
              </a:rPr>
              <a:t>(Controlling) </a:t>
            </a:r>
            <a:r>
              <a:rPr lang="en-US" sz="900" u="none" dirty="0" err="1">
                <a:latin typeface="Gulim"/>
                <a:ea typeface="Gulim"/>
                <a:cs typeface="Gulim"/>
                <a:sym typeface="Gulim"/>
              </a:rPr>
              <a:t>범위</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확장을</a:t>
            </a:r>
            <a:r>
              <a:rPr lang="en-US" sz="900" u="none" dirty="0">
                <a:latin typeface="Gulim"/>
                <a:ea typeface="Gulim"/>
                <a:cs typeface="Gulim"/>
                <a:sym typeface="Gulim"/>
              </a:rPr>
              <a:t> </a:t>
            </a:r>
            <a:r>
              <a:rPr lang="en-US" sz="900" u="none" dirty="0" err="1">
                <a:latin typeface="Gulim"/>
                <a:ea typeface="Gulim"/>
                <a:cs typeface="Gulim"/>
                <a:sym typeface="Gulim"/>
              </a:rPr>
              <a:t>거듭하고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2023년에는 </a:t>
            </a:r>
            <a:r>
              <a:rPr lang="en-US" sz="900" u="none" dirty="0" err="1">
                <a:latin typeface="Gulim"/>
                <a:ea typeface="Gulim"/>
                <a:cs typeface="Gulim"/>
                <a:sym typeface="Gulim"/>
              </a:rPr>
              <a:t>컨트롤러</a:t>
            </a:r>
            <a:r>
              <a:rPr lang="en-US" sz="900" u="none" dirty="0">
                <a:latin typeface="Gulim"/>
                <a:ea typeface="Gulim"/>
                <a:cs typeface="Gulim"/>
                <a:sym typeface="Gulim"/>
              </a:rPr>
              <a:t> </a:t>
            </a:r>
            <a:r>
              <a:rPr lang="en-US" sz="900" u="none" dirty="0" err="1">
                <a:latin typeface="Gulim"/>
                <a:ea typeface="Gulim"/>
                <a:cs typeface="Gulim"/>
                <a:sym typeface="Gulim"/>
              </a:rPr>
              <a:t>제도를</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제조</a:t>
            </a:r>
            <a:r>
              <a:rPr lang="en-US" sz="900" u="none" dirty="0">
                <a:latin typeface="Gulim"/>
                <a:ea typeface="Gulim"/>
                <a:cs typeface="Gulim"/>
                <a:sym typeface="Gulim"/>
              </a:rPr>
              <a:t>, SCM </a:t>
            </a:r>
            <a:r>
              <a:rPr lang="en-US" sz="900" u="none" dirty="0" err="1">
                <a:latin typeface="Gulim"/>
                <a:ea typeface="Gulim"/>
                <a:cs typeface="Gulim"/>
                <a:sym typeface="Gulim"/>
              </a:rPr>
              <a:t>본부에</a:t>
            </a:r>
            <a:r>
              <a:rPr lang="en-US" sz="900" u="none" dirty="0">
                <a:latin typeface="Gulim"/>
                <a:ea typeface="Gulim"/>
                <a:cs typeface="Gulim"/>
                <a:sym typeface="Gulim"/>
              </a:rPr>
              <a:t> </a:t>
            </a:r>
            <a:r>
              <a:rPr lang="en-US" sz="900" u="none" dirty="0" err="1">
                <a:latin typeface="Gulim"/>
                <a:ea typeface="Gulim"/>
                <a:cs typeface="Gulim"/>
                <a:sym typeface="Gulim"/>
              </a:rPr>
              <a:t>적용하였으며</a:t>
            </a:r>
            <a:r>
              <a:rPr lang="en-US" sz="900" u="none" dirty="0">
                <a:latin typeface="Gulim"/>
                <a:ea typeface="Gulim"/>
                <a:cs typeface="Gulim"/>
                <a:sym typeface="Gulim"/>
              </a:rPr>
              <a:t>, 2024년에는 </a:t>
            </a:r>
            <a:r>
              <a:rPr lang="en-US" sz="900" u="none" dirty="0" err="1">
                <a:latin typeface="Gulim"/>
                <a:ea typeface="Gulim"/>
                <a:cs typeface="Gulim"/>
                <a:sym typeface="Gulim"/>
              </a:rPr>
              <a:t>확장과</a:t>
            </a:r>
            <a:r>
              <a:rPr lang="en-US" sz="900" u="none" dirty="0">
                <a:latin typeface="Gulim"/>
                <a:ea typeface="Gulim"/>
                <a:cs typeface="Gulim"/>
                <a:sym typeface="Gulim"/>
              </a:rPr>
              <a:t> </a:t>
            </a:r>
            <a:r>
              <a:rPr lang="en-US" sz="900" u="none" dirty="0" err="1">
                <a:latin typeface="Gulim"/>
                <a:ea typeface="Gulim"/>
                <a:cs typeface="Gulim"/>
                <a:sym typeface="Gulim"/>
              </a:rPr>
              <a:t>동시에</a:t>
            </a:r>
            <a:r>
              <a:rPr lang="en-US" sz="900" u="none" dirty="0">
                <a:latin typeface="Gulim"/>
                <a:ea typeface="Gulim"/>
                <a:cs typeface="Gulim"/>
                <a:sym typeface="Gulim"/>
              </a:rPr>
              <a:t> </a:t>
            </a:r>
            <a:r>
              <a:rPr lang="en-US" sz="900" u="none" dirty="0" err="1">
                <a:latin typeface="Gulim"/>
                <a:ea typeface="Gulim"/>
                <a:cs typeface="Gulim"/>
                <a:sym typeface="Gulim"/>
              </a:rPr>
              <a:t>제도</a:t>
            </a:r>
            <a:r>
              <a:rPr lang="en-US" sz="900" u="none" dirty="0">
                <a:latin typeface="Gulim"/>
                <a:ea typeface="Gulim"/>
                <a:cs typeface="Gulim"/>
                <a:sym typeface="Gulim"/>
              </a:rPr>
              <a:t> </a:t>
            </a:r>
            <a:r>
              <a:rPr lang="en-US" sz="900" u="none" dirty="0" err="1">
                <a:latin typeface="Gulim"/>
                <a:ea typeface="Gulim"/>
                <a:cs typeface="Gulim"/>
                <a:sym typeface="Gulim"/>
              </a:rPr>
              <a:t>정비를</a:t>
            </a:r>
            <a:r>
              <a:rPr lang="en-US" sz="900" u="none" dirty="0">
                <a:latin typeface="Gulim"/>
                <a:ea typeface="Gulim"/>
                <a:cs typeface="Gulim"/>
                <a:sym typeface="Gulim"/>
              </a:rPr>
              <a:t> </a:t>
            </a:r>
            <a:r>
              <a:rPr lang="en-US" sz="900" u="none" dirty="0" err="1">
                <a:latin typeface="Gulim"/>
                <a:ea typeface="Gulim"/>
                <a:cs typeface="Gulim"/>
                <a:sym typeface="Gulim"/>
              </a:rPr>
              <a:t>계획하고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기존</a:t>
            </a:r>
            <a:r>
              <a:rPr lang="en-US" sz="900" u="none" dirty="0">
                <a:latin typeface="Gulim"/>
                <a:ea typeface="Gulim"/>
                <a:cs typeface="Gulim"/>
                <a:sym typeface="Gulim"/>
              </a:rPr>
              <a:t> ‘</a:t>
            </a:r>
            <a:r>
              <a:rPr lang="en-US" sz="900" u="none" dirty="0" err="1">
                <a:latin typeface="Gulim"/>
                <a:ea typeface="Gulim"/>
                <a:cs typeface="Gulim"/>
                <a:sym typeface="Gulim"/>
              </a:rPr>
              <a:t>사후</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중심’의</a:t>
            </a:r>
            <a:r>
              <a:rPr lang="en-US" sz="900" u="none" dirty="0">
                <a:latin typeface="Gulim"/>
                <a:ea typeface="Gulim"/>
                <a:cs typeface="Gulim"/>
                <a:sym typeface="Gulim"/>
              </a:rPr>
              <a:t> </a:t>
            </a:r>
            <a:r>
              <a:rPr lang="en-US" sz="900" u="none" dirty="0" err="1">
                <a:latin typeface="Gulim"/>
                <a:ea typeface="Gulim"/>
                <a:cs typeface="Gulim"/>
                <a:sym typeface="Gulim"/>
              </a:rPr>
              <a:t>업무와</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성과지표</a:t>
            </a:r>
            <a:r>
              <a:rPr lang="en-US" sz="900" u="none" dirty="0">
                <a:latin typeface="Gulim"/>
                <a:ea typeface="Gulim"/>
                <a:cs typeface="Gulim"/>
                <a:sym typeface="Gulim"/>
              </a:rPr>
              <a:t> </a:t>
            </a:r>
            <a:r>
              <a:rPr lang="en-US" sz="900" u="none" dirty="0" err="1">
                <a:latin typeface="Gulim"/>
                <a:ea typeface="Gulim"/>
                <a:cs typeface="Gulim"/>
                <a:sym typeface="Gulim"/>
              </a:rPr>
              <a:t>기반</a:t>
            </a:r>
            <a:r>
              <a:rPr lang="en-US" sz="900" u="none" dirty="0">
                <a:latin typeface="Gulim"/>
                <a:ea typeface="Gulim"/>
                <a:cs typeface="Gulim"/>
                <a:sym typeface="Gulim"/>
              </a:rPr>
              <a:t> ‘</a:t>
            </a:r>
            <a:r>
              <a:rPr lang="en-US" sz="900" u="none" dirty="0" err="1">
                <a:latin typeface="Gulim"/>
                <a:ea typeface="Gulim"/>
                <a:cs typeface="Gulim"/>
                <a:sym typeface="Gulim"/>
              </a:rPr>
              <a:t>성과관리</a:t>
            </a:r>
            <a:r>
              <a:rPr lang="en-US" sz="900" u="none" dirty="0">
                <a:latin typeface="Gulim"/>
                <a:ea typeface="Gulim"/>
                <a:cs typeface="Gulim"/>
                <a:sym typeface="Gulim"/>
              </a:rPr>
              <a:t> </a:t>
            </a:r>
            <a:r>
              <a:rPr lang="en-US" sz="900" u="none" dirty="0" err="1">
                <a:latin typeface="Gulim"/>
                <a:ea typeface="Gulim"/>
                <a:cs typeface="Gulim"/>
                <a:sym typeface="Gulim"/>
              </a:rPr>
              <a:t>중심’의</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전략</a:t>
            </a:r>
            <a:r>
              <a:rPr lang="en-US" sz="900" u="none" dirty="0">
                <a:latin typeface="Gulim"/>
                <a:ea typeface="Gulim"/>
                <a:cs typeface="Gulim"/>
                <a:sym typeface="Gulim"/>
              </a:rPr>
              <a:t> </a:t>
            </a:r>
            <a:r>
              <a:rPr lang="en-US" sz="900" u="none" dirty="0" err="1">
                <a:latin typeface="Gulim"/>
                <a:ea typeface="Gulim"/>
                <a:cs typeface="Gulim"/>
                <a:sym typeface="Gulim"/>
              </a:rPr>
              <a:t>지원역할을</a:t>
            </a:r>
            <a:r>
              <a:rPr lang="en-US" sz="900" u="none" dirty="0">
                <a:latin typeface="Gulim"/>
                <a:ea typeface="Gulim"/>
                <a:cs typeface="Gulim"/>
                <a:sym typeface="Gulim"/>
              </a:rPr>
              <a:t> </a:t>
            </a:r>
            <a:r>
              <a:rPr lang="en-US" sz="900" u="none" dirty="0" err="1">
                <a:latin typeface="Gulim"/>
                <a:ea typeface="Gulim"/>
                <a:cs typeface="Gulim"/>
                <a:sym typeface="Gulim"/>
              </a:rPr>
              <a:t>수행할</a:t>
            </a:r>
            <a:r>
              <a:rPr lang="en-US" sz="900" u="none" dirty="0">
                <a:latin typeface="Gulim"/>
                <a:ea typeface="Gulim"/>
                <a:cs typeface="Gulim"/>
                <a:sym typeface="Gulim"/>
              </a:rPr>
              <a:t> </a:t>
            </a:r>
            <a:r>
              <a:rPr lang="en-US" sz="900" u="none" dirty="0" err="1">
                <a:latin typeface="Gulim"/>
                <a:ea typeface="Gulim"/>
                <a:cs typeface="Gulim"/>
                <a:sym typeface="Gulim"/>
              </a:rPr>
              <a:t>예정입니다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0805" name="Google Shape;10805;p107"/>
          <p:cNvSpPr txBox="1"/>
          <p:nvPr/>
        </p:nvSpPr>
        <p:spPr>
          <a:xfrm>
            <a:off x="884125" y="4993257"/>
            <a:ext cx="5064125"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2EA7E0"/>
                </a:solidFill>
                <a:latin typeface="Arial"/>
                <a:ea typeface="Arial"/>
                <a:cs typeface="Arial"/>
                <a:sym typeface="Arial"/>
              </a:rPr>
              <a:t>그룹</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경영관리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정책</a:t>
            </a:r>
            <a:r>
              <a:rPr lang="en-US" sz="900" b="1" u="sng" dirty="0">
                <a:solidFill>
                  <a:srgbClr val="2EA7E0"/>
                </a:solidFill>
                <a:latin typeface="Arial"/>
                <a:ea typeface="Arial"/>
                <a:cs typeface="Arial"/>
                <a:sym typeface="Arial"/>
              </a:rPr>
              <a:t>(KT&amp;G Management System)</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재무</a:t>
            </a:r>
            <a:r>
              <a:rPr lang="en-US" sz="900" u="none" dirty="0">
                <a:latin typeface="Gulim"/>
                <a:ea typeface="Gulim"/>
                <a:cs typeface="Gulim"/>
                <a:sym typeface="Gulim"/>
              </a:rPr>
              <a:t>, </a:t>
            </a:r>
            <a:r>
              <a:rPr lang="en-US" sz="900" u="none" dirty="0" err="1">
                <a:latin typeface="Gulim"/>
                <a:ea typeface="Gulim"/>
                <a:cs typeface="Gulim"/>
                <a:sym typeface="Gulim"/>
              </a:rPr>
              <a:t>인사</a:t>
            </a:r>
            <a:r>
              <a:rPr lang="en-US" sz="900" u="none" dirty="0">
                <a:latin typeface="Gulim"/>
                <a:ea typeface="Gulim"/>
                <a:cs typeface="Gulim"/>
                <a:sym typeface="Gulim"/>
              </a:rPr>
              <a:t>, </a:t>
            </a:r>
            <a:r>
              <a:rPr lang="en-US" sz="900" u="none" dirty="0" err="1">
                <a:latin typeface="Gulim"/>
                <a:ea typeface="Gulim"/>
                <a:cs typeface="Gulim"/>
                <a:sym typeface="Gulim"/>
              </a:rPr>
              <a:t>법무</a:t>
            </a:r>
            <a:r>
              <a:rPr lang="en-US" sz="900" u="none" dirty="0">
                <a:latin typeface="Gulim"/>
                <a:ea typeface="Gulim"/>
                <a:cs typeface="Gulim"/>
                <a:sym typeface="Gulim"/>
              </a:rPr>
              <a:t>, IT, </a:t>
            </a:r>
            <a:r>
              <a:rPr lang="en-US" sz="900" u="none" dirty="0" err="1">
                <a:latin typeface="Gulim"/>
                <a:ea typeface="Gulim"/>
                <a:cs typeface="Gulim"/>
                <a:sym typeface="Gulim"/>
              </a:rPr>
              <a:t>컴플라이언스</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경영</a:t>
            </a:r>
            <a:r>
              <a:rPr lang="en-US" sz="900" u="none" dirty="0">
                <a:latin typeface="Gulim"/>
                <a:ea typeface="Gulim"/>
                <a:cs typeface="Gulim"/>
                <a:sym typeface="Gulim"/>
              </a:rPr>
              <a:t> </a:t>
            </a:r>
            <a:r>
              <a:rPr lang="en-US" sz="900" u="none" dirty="0" err="1">
                <a:latin typeface="Gulim"/>
                <a:ea typeface="Gulim"/>
                <a:cs typeface="Gulim"/>
                <a:sym typeface="Gulim"/>
              </a:rPr>
              <a:t>전반에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원칙</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프로세스</a:t>
            </a:r>
            <a:r>
              <a:rPr lang="en-US" sz="900" u="none" dirty="0">
                <a:latin typeface="Gulim"/>
                <a:ea typeface="Gulim"/>
                <a:cs typeface="Gulim"/>
                <a:sym typeface="Gulim"/>
              </a:rPr>
              <a:t>, </a:t>
            </a:r>
            <a:r>
              <a:rPr lang="en-US" sz="900" u="none" dirty="0" err="1">
                <a:latin typeface="Gulim"/>
                <a:ea typeface="Gulim"/>
                <a:cs typeface="Gulim"/>
                <a:sym typeface="Gulim"/>
              </a:rPr>
              <a:t>업무</a:t>
            </a:r>
            <a:r>
              <a:rPr lang="en-US" sz="900" u="none" dirty="0">
                <a:latin typeface="Gulim"/>
                <a:ea typeface="Gulim"/>
                <a:cs typeface="Gulim"/>
                <a:sym typeface="Gulim"/>
              </a:rPr>
              <a:t> </a:t>
            </a:r>
            <a:r>
              <a:rPr lang="en-US" sz="900" u="none" dirty="0" err="1">
                <a:latin typeface="Gulim"/>
                <a:ea typeface="Gulim"/>
                <a:cs typeface="Gulim"/>
                <a:sym typeface="Gulim"/>
              </a:rPr>
              <a:t>R&amp;R을</a:t>
            </a:r>
            <a:r>
              <a:rPr lang="en-US" sz="900" u="none" dirty="0">
                <a:latin typeface="Gulim"/>
                <a:ea typeface="Gulim"/>
                <a:cs typeface="Gulim"/>
                <a:sym typeface="Gulim"/>
              </a:rPr>
              <a:t> </a:t>
            </a:r>
            <a:r>
              <a:rPr lang="en-US" sz="900" u="none" dirty="0" err="1">
                <a:latin typeface="Gulim"/>
                <a:ea typeface="Gulim"/>
                <a:cs typeface="Gulim"/>
                <a:sym typeface="Gulim"/>
              </a:rPr>
              <a:t>정의하는</a:t>
            </a:r>
            <a:r>
              <a:rPr lang="en-US" sz="900" u="none" dirty="0">
                <a:latin typeface="Gulim"/>
                <a:ea typeface="Gulim"/>
                <a:cs typeface="Gulim"/>
                <a:sym typeface="Gulim"/>
              </a:rPr>
              <a:t> KT&amp;G </a:t>
            </a:r>
            <a:r>
              <a:rPr lang="en-US" sz="900" u="none" dirty="0" err="1">
                <a:latin typeface="Gulim"/>
                <a:ea typeface="Gulim"/>
                <a:cs typeface="Gulim"/>
                <a:sym typeface="Gulim"/>
              </a:rPr>
              <a:t>MS는</a:t>
            </a:r>
            <a:r>
              <a:rPr lang="en-US" sz="900" u="none" dirty="0">
                <a:latin typeface="Gulim"/>
                <a:ea typeface="Gulim"/>
                <a:cs typeface="Gulim"/>
                <a:sym typeface="Gulim"/>
              </a:rPr>
              <a:t> </a:t>
            </a:r>
            <a:r>
              <a:rPr lang="en-US" sz="900" u="none" dirty="0" err="1">
                <a:latin typeface="Gulim"/>
                <a:ea typeface="Gulim"/>
                <a:cs typeface="Gulim"/>
                <a:sym typeface="Gulim"/>
              </a:rPr>
              <a:t>해외법인</a:t>
            </a:r>
            <a:r>
              <a:rPr lang="en-US" sz="900" u="none" dirty="0">
                <a:latin typeface="Gulim"/>
                <a:ea typeface="Gulim"/>
                <a:cs typeface="Gulim"/>
                <a:sym typeface="Gulim"/>
              </a:rPr>
              <a:t> </a:t>
            </a:r>
            <a:r>
              <a:rPr lang="en-US" sz="900" u="none" dirty="0" err="1">
                <a:latin typeface="Gulim"/>
                <a:ea typeface="Gulim"/>
                <a:cs typeface="Gulim"/>
                <a:sym typeface="Gulim"/>
              </a:rPr>
              <a:t>핵심</a:t>
            </a:r>
            <a:r>
              <a:rPr lang="en-US" sz="900" u="none" dirty="0">
                <a:latin typeface="Gulim"/>
                <a:ea typeface="Gulim"/>
                <a:cs typeface="Gulim"/>
                <a:sym typeface="Gulim"/>
              </a:rPr>
              <a:t> </a:t>
            </a:r>
            <a:r>
              <a:rPr lang="en-US" sz="900" u="none" dirty="0" err="1">
                <a:latin typeface="Gulim"/>
                <a:ea typeface="Gulim"/>
                <a:cs typeface="Gulim"/>
                <a:sym typeface="Gulim"/>
              </a:rPr>
              <a:t>경영관리</a:t>
            </a:r>
            <a:r>
              <a:rPr lang="en-US" sz="900" u="none" dirty="0">
                <a:latin typeface="Gulim"/>
                <a:ea typeface="Gulim"/>
                <a:cs typeface="Gulim"/>
                <a:sym typeface="Gulim"/>
              </a:rPr>
              <a:t> </a:t>
            </a:r>
            <a:r>
              <a:rPr lang="en-US" sz="900" u="none" dirty="0" err="1">
                <a:latin typeface="Gulim"/>
                <a:ea typeface="Gulim"/>
                <a:cs typeface="Gulim"/>
                <a:sym typeface="Gulim"/>
              </a:rPr>
              <a:t>부문에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기본</a:t>
            </a:r>
            <a:r>
              <a:rPr lang="en-US" sz="900" u="none" dirty="0">
                <a:latin typeface="Gulim"/>
                <a:ea typeface="Gulim"/>
                <a:cs typeface="Gulim"/>
                <a:sym typeface="Gulim"/>
              </a:rPr>
              <a:t> </a:t>
            </a:r>
            <a:r>
              <a:rPr lang="en-US" sz="900" u="none" dirty="0" err="1">
                <a:latin typeface="Gulim"/>
                <a:ea typeface="Gulim"/>
                <a:cs typeface="Gulim"/>
                <a:sym typeface="Gulim"/>
              </a:rPr>
              <a:t>방향</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방법론을</a:t>
            </a:r>
            <a:r>
              <a:rPr lang="en-US" sz="900" u="none" dirty="0">
                <a:latin typeface="Gulim"/>
                <a:ea typeface="Gulim"/>
                <a:cs typeface="Gulim"/>
                <a:sym typeface="Gulim"/>
              </a:rPr>
              <a:t> </a:t>
            </a:r>
            <a:r>
              <a:rPr lang="en-US" sz="900" u="none" dirty="0" err="1">
                <a:latin typeface="Gulim"/>
                <a:ea typeface="Gulim"/>
                <a:cs typeface="Gulim"/>
                <a:sym typeface="Gulim"/>
              </a:rPr>
              <a:t>제시하는</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차원의</a:t>
            </a:r>
            <a:r>
              <a:rPr lang="en-US" sz="900" u="none" dirty="0">
                <a:latin typeface="Gulim"/>
                <a:ea typeface="Gulim"/>
                <a:cs typeface="Gulim"/>
                <a:sym typeface="Gulim"/>
              </a:rPr>
              <a:t> </a:t>
            </a:r>
            <a:r>
              <a:rPr lang="en-US" sz="900" u="none" dirty="0" err="1">
                <a:latin typeface="Gulim"/>
                <a:ea typeface="Gulim"/>
                <a:cs typeface="Gulim"/>
                <a:sym typeface="Gulim"/>
              </a:rPr>
              <a:t>정책이자</a:t>
            </a:r>
            <a:r>
              <a:rPr lang="en-US" sz="900" u="none" dirty="0">
                <a:latin typeface="Gulim"/>
                <a:ea typeface="Gulim"/>
                <a:cs typeface="Gulim"/>
                <a:sym typeface="Gulim"/>
              </a:rPr>
              <a:t> </a:t>
            </a:r>
            <a:r>
              <a:rPr lang="en-US" sz="900" u="none" dirty="0" err="1">
                <a:latin typeface="Gulim"/>
                <a:ea typeface="Gulim"/>
                <a:cs typeface="Gulim"/>
                <a:sym typeface="Gulim"/>
              </a:rPr>
              <a:t>프레임워크입니다</a:t>
            </a:r>
            <a:r>
              <a:rPr lang="en-US" sz="900" u="none" dirty="0">
                <a:latin typeface="Gulim"/>
                <a:ea typeface="Gulim"/>
                <a:cs typeface="Gulim"/>
                <a:sym typeface="Gulim"/>
              </a:rPr>
              <a:t>. 2023년에는 </a:t>
            </a:r>
            <a:r>
              <a:rPr lang="en-US" sz="900" u="none" dirty="0" err="1">
                <a:latin typeface="Gulim"/>
                <a:ea typeface="Gulim"/>
                <a:cs typeface="Gulim"/>
                <a:sym typeface="Gulim"/>
              </a:rPr>
              <a:t>자회사인</a:t>
            </a:r>
            <a:r>
              <a:rPr lang="en-US" sz="900" u="none" dirty="0">
                <a:latin typeface="Gulim"/>
                <a:ea typeface="Gulim"/>
                <a:cs typeface="Gulim"/>
                <a:sym typeface="Gulim"/>
              </a:rPr>
              <a:t> </a:t>
            </a:r>
            <a:r>
              <a:rPr lang="en-US" sz="900" u="none" dirty="0" err="1">
                <a:latin typeface="Gulim"/>
                <a:ea typeface="Gulim"/>
                <a:cs typeface="Gulim"/>
                <a:sym typeface="Gulim"/>
              </a:rPr>
              <a:t>KGC인삼공사</a:t>
            </a:r>
            <a:r>
              <a:rPr lang="en-US" sz="900" u="none" dirty="0">
                <a:latin typeface="Gulim"/>
                <a:ea typeface="Gulim"/>
                <a:cs typeface="Gulim"/>
                <a:sym typeface="Gulim"/>
              </a:rPr>
              <a:t> </a:t>
            </a:r>
            <a:r>
              <a:rPr lang="en-US" sz="900" u="none" dirty="0" err="1">
                <a:latin typeface="Gulim"/>
                <a:ea typeface="Gulim"/>
                <a:cs typeface="Gulim"/>
                <a:sym typeface="Gulim"/>
              </a:rPr>
              <a:t>해외법인에</a:t>
            </a:r>
            <a:r>
              <a:rPr lang="en-US" sz="900" u="none" dirty="0">
                <a:latin typeface="Gulim"/>
                <a:ea typeface="Gulim"/>
                <a:cs typeface="Gulim"/>
                <a:sym typeface="Gulim"/>
              </a:rPr>
              <a:t> KT&amp;G </a:t>
            </a:r>
            <a:r>
              <a:rPr lang="en-US" sz="900" u="none" dirty="0" err="1">
                <a:latin typeface="Gulim"/>
                <a:ea typeface="Gulim"/>
                <a:cs typeface="Gulim"/>
                <a:sym typeface="Gulim"/>
              </a:rPr>
              <a:t>MS를</a:t>
            </a:r>
            <a:r>
              <a:rPr lang="en-US" sz="900" u="none" dirty="0">
                <a:latin typeface="Gulim"/>
                <a:ea typeface="Gulim"/>
                <a:cs typeface="Gulim"/>
                <a:sym typeface="Gulim"/>
              </a:rPr>
              <a:t> </a:t>
            </a:r>
            <a:r>
              <a:rPr lang="en-US" sz="900" u="none" dirty="0" err="1">
                <a:latin typeface="Gulim"/>
                <a:ea typeface="Gulim"/>
                <a:cs typeface="Gulim"/>
                <a:sym typeface="Gulim"/>
              </a:rPr>
              <a:t>공식적으로</a:t>
            </a:r>
            <a:r>
              <a:rPr lang="en-US" sz="900" u="none" dirty="0">
                <a:latin typeface="Gulim"/>
                <a:ea typeface="Gulim"/>
                <a:cs typeface="Gulim"/>
                <a:sym typeface="Gulim"/>
              </a:rPr>
              <a:t> </a:t>
            </a:r>
            <a:r>
              <a:rPr lang="en-US" sz="900" u="none" dirty="0" err="1">
                <a:latin typeface="Gulim"/>
                <a:ea typeface="Gulim"/>
                <a:cs typeface="Gulim"/>
                <a:sym typeface="Gulim"/>
              </a:rPr>
              <a:t>도입하여</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경영관리의</a:t>
            </a:r>
            <a:r>
              <a:rPr lang="en-US" sz="900" u="none" dirty="0">
                <a:latin typeface="Gulim"/>
                <a:ea typeface="Gulim"/>
                <a:cs typeface="Gulim"/>
                <a:sym typeface="Gulim"/>
              </a:rPr>
              <a:t> </a:t>
            </a:r>
            <a:r>
              <a:rPr lang="en-US" sz="900" u="none" dirty="0" err="1">
                <a:latin typeface="Gulim"/>
                <a:ea typeface="Gulim"/>
                <a:cs typeface="Gulim"/>
                <a:sym typeface="Gulim"/>
              </a:rPr>
              <a:t>질적</a:t>
            </a:r>
            <a:r>
              <a:rPr lang="en-US" sz="900" u="none" dirty="0">
                <a:latin typeface="Gulim"/>
                <a:ea typeface="Gulim"/>
                <a:cs typeface="Gulim"/>
                <a:sym typeface="Gulim"/>
              </a:rPr>
              <a:t> </a:t>
            </a:r>
            <a:r>
              <a:rPr lang="en-US" sz="900" u="none" dirty="0" err="1">
                <a:latin typeface="Gulim"/>
                <a:ea typeface="Gulim"/>
                <a:cs typeface="Gulim"/>
                <a:sym typeface="Gulim"/>
              </a:rPr>
              <a:t>수준을</a:t>
            </a:r>
            <a:r>
              <a:rPr lang="en-US" sz="900" u="none" dirty="0">
                <a:latin typeface="Gulim"/>
                <a:ea typeface="Gulim"/>
                <a:cs typeface="Gulim"/>
                <a:sym typeface="Gulim"/>
              </a:rPr>
              <a:t> </a:t>
            </a:r>
            <a:r>
              <a:rPr lang="en-US" sz="900" u="none" dirty="0" err="1">
                <a:latin typeface="Gulim"/>
                <a:ea typeface="Gulim"/>
                <a:cs typeface="Gulim"/>
                <a:sym typeface="Gulim"/>
              </a:rPr>
              <a:t>향상하고</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관리체계를</a:t>
            </a:r>
            <a:r>
              <a:rPr lang="en-US" sz="900" u="none" dirty="0">
                <a:latin typeface="Gulim"/>
                <a:ea typeface="Gulim"/>
                <a:cs typeface="Gulim"/>
                <a:sym typeface="Gulim"/>
              </a:rPr>
              <a:t> </a:t>
            </a:r>
            <a:r>
              <a:rPr lang="en-US" sz="900" u="none" dirty="0" err="1">
                <a:latin typeface="Gulim"/>
                <a:ea typeface="Gulim"/>
                <a:cs typeface="Gulim"/>
                <a:sym typeface="Gulim"/>
              </a:rPr>
              <a:t>강화하였습니다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0806" name="Google Shape;10806;p107"/>
          <p:cNvSpPr txBox="1"/>
          <p:nvPr/>
        </p:nvSpPr>
        <p:spPr>
          <a:xfrm>
            <a:off x="884909" y="5913943"/>
            <a:ext cx="5059680"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차원의</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도입을</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경영을</a:t>
            </a:r>
            <a:r>
              <a:rPr lang="en-US" sz="900" dirty="0">
                <a:latin typeface="Gulim"/>
                <a:ea typeface="Gulim"/>
                <a:cs typeface="Gulim"/>
                <a:sym typeface="Gulim"/>
              </a:rPr>
              <a:t> </a:t>
            </a:r>
            <a:r>
              <a:rPr lang="en-US" sz="900" dirty="0" err="1">
                <a:latin typeface="Gulim"/>
                <a:ea typeface="Gulim"/>
                <a:cs typeface="Gulim"/>
                <a:sym typeface="Gulim"/>
              </a:rPr>
              <a:t>가속화하고</a:t>
            </a:r>
            <a:r>
              <a:rPr lang="en-US" sz="900" dirty="0">
                <a:latin typeface="Gulim"/>
                <a:ea typeface="Gulim"/>
                <a:cs typeface="Gulim"/>
                <a:sym typeface="Gulim"/>
              </a:rPr>
              <a:t>, </a:t>
            </a:r>
            <a:r>
              <a:rPr lang="en-US" sz="900" dirty="0" err="1">
                <a:latin typeface="Gulim"/>
                <a:ea typeface="Gulim"/>
                <a:cs typeface="Gulim"/>
                <a:sym typeface="Gulim"/>
              </a:rPr>
              <a:t>해외법인</a:t>
            </a:r>
            <a:r>
              <a:rPr lang="en-US" sz="900" dirty="0">
                <a:latin typeface="Gulim"/>
                <a:ea typeface="Gulim"/>
                <a:cs typeface="Gulim"/>
                <a:sym typeface="Gulim"/>
              </a:rPr>
              <a:t> </a:t>
            </a:r>
            <a:r>
              <a:rPr lang="en-US" sz="900" dirty="0" err="1">
                <a:latin typeface="Gulim"/>
                <a:ea typeface="Gulim"/>
                <a:cs typeface="Gulim"/>
                <a:sym typeface="Gulim"/>
              </a:rPr>
              <a:t>관리의</a:t>
            </a:r>
            <a:r>
              <a:rPr lang="en-US" sz="900" dirty="0">
                <a:latin typeface="Gulim"/>
                <a:ea typeface="Gulim"/>
                <a:cs typeface="Gulim"/>
                <a:sym typeface="Gulim"/>
              </a:rPr>
              <a:t> </a:t>
            </a:r>
            <a:r>
              <a:rPr lang="en-US" sz="900" dirty="0" err="1">
                <a:latin typeface="Gulim"/>
                <a:ea typeface="Gulim"/>
                <a:cs typeface="Gulim"/>
                <a:sym typeface="Gulim"/>
              </a:rPr>
              <a:t>질적</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제고하며</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전반의</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따라서</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기본방향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방법론을</a:t>
            </a:r>
            <a:r>
              <a:rPr lang="en-US" sz="900" dirty="0">
                <a:latin typeface="Gulim"/>
                <a:ea typeface="Gulim"/>
                <a:cs typeface="Gulim"/>
                <a:sym typeface="Gulim"/>
              </a:rPr>
              <a:t> </a:t>
            </a:r>
            <a:r>
              <a:rPr lang="en-US" sz="900" dirty="0" err="1">
                <a:latin typeface="Gulim"/>
                <a:ea typeface="Gulim"/>
                <a:cs typeface="Gulim"/>
                <a:sym typeface="Gulim"/>
              </a:rPr>
              <a:t>제시하는</a:t>
            </a:r>
            <a:r>
              <a:rPr lang="en-US" sz="900" dirty="0">
                <a:latin typeface="Gulim"/>
                <a:ea typeface="Gulim"/>
                <a:cs typeface="Gulim"/>
                <a:sym typeface="Gulim"/>
              </a:rPr>
              <a:t> KT&amp;G </a:t>
            </a:r>
            <a:r>
              <a:rPr lang="en-US" sz="900" dirty="0" err="1">
                <a:latin typeface="Gulim"/>
                <a:ea typeface="Gulim"/>
                <a:cs typeface="Gulim"/>
                <a:sym typeface="Gulim"/>
              </a:rPr>
              <a:t>MS의</a:t>
            </a:r>
            <a:r>
              <a:rPr lang="en-US" sz="900" dirty="0">
                <a:latin typeface="Gulim"/>
                <a:ea typeface="Gulim"/>
                <a:cs typeface="Gulim"/>
                <a:sym typeface="Gulim"/>
              </a:rPr>
              <a:t> </a:t>
            </a:r>
            <a:r>
              <a:rPr lang="en-US" sz="900" dirty="0" err="1">
                <a:latin typeface="Gulim"/>
                <a:ea typeface="Gulim"/>
                <a:cs typeface="Gulim"/>
                <a:sym typeface="Gulim"/>
              </a:rPr>
              <a:t>지속적</a:t>
            </a:r>
            <a:r>
              <a:rPr lang="en-US" sz="900" dirty="0">
                <a:latin typeface="Gulim"/>
                <a:ea typeface="Gulim"/>
                <a:cs typeface="Gulim"/>
                <a:sym typeface="Gulim"/>
              </a:rPr>
              <a:t> </a:t>
            </a:r>
            <a:r>
              <a:rPr lang="en-US" sz="900" dirty="0" err="1">
                <a:latin typeface="Gulim"/>
                <a:ea typeface="Gulim"/>
                <a:cs typeface="Gulim"/>
                <a:sym typeface="Gulim"/>
              </a:rPr>
              <a:t>확산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내재화를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콘텐츠를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KT&amp;G </a:t>
            </a:r>
            <a:r>
              <a:rPr lang="en-US" sz="900" dirty="0" err="1">
                <a:latin typeface="Gulim"/>
                <a:ea typeface="Gulim"/>
                <a:cs typeface="Gulim"/>
                <a:sym typeface="Gulim"/>
              </a:rPr>
              <a:t>MS에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유관부서</a:t>
            </a:r>
            <a:r>
              <a:rPr lang="en-US" sz="900" dirty="0">
                <a:latin typeface="Gulim"/>
                <a:ea typeface="Gulim"/>
                <a:cs typeface="Gulim"/>
                <a:sym typeface="Gulim"/>
              </a:rPr>
              <a:t> </a:t>
            </a:r>
            <a:r>
              <a:rPr lang="en-US" sz="900" dirty="0" err="1">
                <a:latin typeface="Gulim"/>
                <a:ea typeface="Gulim"/>
                <a:cs typeface="Gulim"/>
                <a:sym typeface="Gulim"/>
              </a:rPr>
              <a:t>공유회</a:t>
            </a:r>
            <a:r>
              <a:rPr lang="en-US" sz="900" dirty="0">
                <a:latin typeface="Gulim"/>
                <a:ea typeface="Gulim"/>
                <a:cs typeface="Gulim"/>
                <a:sym typeface="Gulim"/>
              </a:rPr>
              <a:t>, </a:t>
            </a:r>
            <a:r>
              <a:rPr lang="en-US" sz="900" dirty="0" err="1">
                <a:latin typeface="Gulim"/>
                <a:ea typeface="Gulim"/>
                <a:cs typeface="Gulim"/>
                <a:sym typeface="Gulim"/>
              </a:rPr>
              <a:t>해외법인</a:t>
            </a:r>
            <a:r>
              <a:rPr lang="en-US" sz="900" dirty="0">
                <a:latin typeface="Gulim"/>
                <a:ea typeface="Gulim"/>
                <a:cs typeface="Gulim"/>
                <a:sym typeface="Gulim"/>
              </a:rPr>
              <a:t> </a:t>
            </a:r>
            <a:r>
              <a:rPr lang="en-US" sz="900" dirty="0" err="1">
                <a:latin typeface="Gulim"/>
                <a:ea typeface="Gulim"/>
                <a:cs typeface="Gulim"/>
                <a:sym typeface="Gulim"/>
              </a:rPr>
              <a:t>관리자에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교육을</a:t>
            </a:r>
            <a:r>
              <a:rPr lang="en-US" sz="900" dirty="0">
                <a:latin typeface="Gulim"/>
                <a:ea typeface="Gulim"/>
                <a:cs typeface="Gulim"/>
                <a:sym typeface="Gulim"/>
              </a:rPr>
              <a:t> </a:t>
            </a:r>
            <a:r>
              <a:rPr lang="en-US" sz="900" dirty="0" err="1">
                <a:latin typeface="Gulim"/>
                <a:ea typeface="Gulim"/>
                <a:cs typeface="Gulim"/>
                <a:sym typeface="Gulim"/>
              </a:rPr>
              <a:t>수시로</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0807" name="Google Shape;10807;p107"/>
          <p:cNvSpPr txBox="1"/>
          <p:nvPr/>
        </p:nvSpPr>
        <p:spPr>
          <a:xfrm>
            <a:off x="877289" y="6878096"/>
            <a:ext cx="5067300" cy="1130300"/>
          </a:xfrm>
          <a:prstGeom prst="rect">
            <a:avLst/>
          </a:prstGeom>
          <a:noFill/>
          <a:ln>
            <a:noFill/>
          </a:ln>
        </p:spPr>
        <p:txBody>
          <a:bodyPr spcFirstLastPara="1" wrap="square" lIns="0" tIns="12700" rIns="0" bIns="0" anchor="t" anchorCtr="0">
            <a:spAutoFit/>
          </a:bodyPr>
          <a:lstStyle/>
          <a:p>
            <a:pPr marL="12700" marR="5080" lvl="0" indent="1270" algn="just" rtl="0">
              <a:lnSpc>
                <a:spcPct val="134300"/>
              </a:lnSpc>
              <a:spcBef>
                <a:spcPts val="0"/>
              </a:spcBef>
              <a:spcAft>
                <a:spcPts val="0"/>
              </a:spcAft>
              <a:buNone/>
            </a:pPr>
            <a:r>
              <a:rPr lang="en-US" sz="900" b="1" u="sng" dirty="0" err="1">
                <a:solidFill>
                  <a:srgbClr val="2EA7E0"/>
                </a:solidFill>
                <a:latin typeface="Arial"/>
                <a:ea typeface="Arial"/>
                <a:cs typeface="Arial"/>
                <a:sym typeface="Arial"/>
              </a:rPr>
              <a:t>임직원</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리스크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관리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문화</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조성</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구성원의</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문화</a:t>
            </a:r>
            <a:r>
              <a:rPr lang="en-US" sz="900" u="none" dirty="0">
                <a:latin typeface="Gulim"/>
                <a:ea typeface="Gulim"/>
                <a:cs typeface="Gulim"/>
                <a:sym typeface="Gulim"/>
              </a:rPr>
              <a:t> </a:t>
            </a:r>
            <a:r>
              <a:rPr lang="en-US" sz="900" u="none" dirty="0" err="1">
                <a:latin typeface="Gulim"/>
                <a:ea typeface="Gulim"/>
                <a:cs typeface="Gulim"/>
                <a:sym typeface="Gulim"/>
              </a:rPr>
              <a:t>조성을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감사단에서는</a:t>
            </a:r>
            <a:r>
              <a:rPr lang="en-US" sz="900" u="none" dirty="0">
                <a:latin typeface="Gulim"/>
                <a:ea typeface="Gulim"/>
                <a:cs typeface="Gulim"/>
                <a:sym typeface="Gulim"/>
              </a:rPr>
              <a:t> </a:t>
            </a:r>
            <a:r>
              <a:rPr lang="en-US" sz="900" u="none" dirty="0" err="1">
                <a:latin typeface="Gulim"/>
                <a:ea typeface="Gulim"/>
                <a:cs typeface="Gulim"/>
                <a:sym typeface="Gulim"/>
              </a:rPr>
              <a:t>실제</a:t>
            </a:r>
            <a:r>
              <a:rPr lang="en-US" sz="900" u="none" dirty="0">
                <a:latin typeface="Gulim"/>
                <a:ea typeface="Gulim"/>
                <a:cs typeface="Gulim"/>
                <a:sym typeface="Gulim"/>
              </a:rPr>
              <a:t> </a:t>
            </a:r>
            <a:r>
              <a:rPr lang="en-US" sz="900" u="none" dirty="0" err="1">
                <a:latin typeface="Gulim"/>
                <a:ea typeface="Gulim"/>
                <a:cs typeface="Gulim"/>
                <a:sym typeface="Gulim"/>
              </a:rPr>
              <a:t>발생한</a:t>
            </a:r>
            <a:r>
              <a:rPr lang="en-US" sz="900" u="none" dirty="0">
                <a:latin typeface="Gulim"/>
                <a:ea typeface="Gulim"/>
                <a:cs typeface="Gulim"/>
                <a:sym typeface="Gulim"/>
              </a:rPr>
              <a:t> </a:t>
            </a:r>
            <a:r>
              <a:rPr lang="en-US" sz="900" u="none" dirty="0" err="1">
                <a:latin typeface="Gulim"/>
                <a:ea typeface="Gulim"/>
                <a:cs typeface="Gulim"/>
                <a:sym typeface="Gulim"/>
              </a:rPr>
              <a:t>사건사고</a:t>
            </a:r>
            <a:r>
              <a:rPr lang="en-US" sz="900" u="none" dirty="0">
                <a:latin typeface="Gulim"/>
                <a:ea typeface="Gulim"/>
                <a:cs typeface="Gulim"/>
                <a:sym typeface="Gulim"/>
              </a:rPr>
              <a:t> </a:t>
            </a:r>
            <a:r>
              <a:rPr lang="en-US" sz="900" u="none" dirty="0" err="1">
                <a:latin typeface="Gulim"/>
                <a:ea typeface="Gulim"/>
                <a:cs typeface="Gulim"/>
                <a:sym typeface="Gulim"/>
              </a:rPr>
              <a:t>사례집을</a:t>
            </a:r>
            <a:r>
              <a:rPr lang="en-US" sz="900" u="none" dirty="0">
                <a:latin typeface="Gulim"/>
                <a:ea typeface="Gulim"/>
                <a:cs typeface="Gulim"/>
                <a:sym typeface="Gulim"/>
              </a:rPr>
              <a:t> </a:t>
            </a:r>
            <a:r>
              <a:rPr lang="en-US" sz="900" u="none" dirty="0" err="1">
                <a:latin typeface="Gulim"/>
                <a:ea typeface="Gulim"/>
                <a:cs typeface="Gulim"/>
                <a:sym typeface="Gulim"/>
              </a:rPr>
              <a:t>매년</a:t>
            </a:r>
            <a:r>
              <a:rPr lang="en-US" sz="900" u="none" dirty="0">
                <a:latin typeface="Gulim"/>
                <a:ea typeface="Gulim"/>
                <a:cs typeface="Gulim"/>
                <a:sym typeface="Gulim"/>
              </a:rPr>
              <a:t> </a:t>
            </a:r>
            <a:r>
              <a:rPr lang="en-US" sz="900" u="none" dirty="0" err="1">
                <a:latin typeface="Gulim"/>
                <a:ea typeface="Gulim"/>
                <a:cs typeface="Gulim"/>
                <a:sym typeface="Gulim"/>
              </a:rPr>
              <a:t>제작하여</a:t>
            </a:r>
            <a:r>
              <a:rPr lang="en-US" sz="900" u="none" dirty="0">
                <a:latin typeface="Gulim"/>
                <a:ea typeface="Gulim"/>
                <a:cs typeface="Gulim"/>
                <a:sym typeface="Gulim"/>
              </a:rPr>
              <a:t> </a:t>
            </a:r>
            <a:r>
              <a:rPr lang="en-US" sz="900" u="none" dirty="0" err="1">
                <a:latin typeface="Gulim"/>
                <a:ea typeface="Gulim"/>
                <a:cs typeface="Gulim"/>
                <a:sym typeface="Gulim"/>
              </a:rPr>
              <a:t>구성원들에게</a:t>
            </a:r>
            <a:r>
              <a:rPr lang="en-US" sz="900" u="none" dirty="0">
                <a:latin typeface="Gulim"/>
                <a:ea typeface="Gulim"/>
                <a:cs typeface="Gulim"/>
                <a:sym typeface="Gulim"/>
              </a:rPr>
              <a:t> </a:t>
            </a:r>
            <a:r>
              <a:rPr lang="en-US" sz="900" u="none" dirty="0" err="1">
                <a:latin typeface="Gulim"/>
                <a:ea typeface="Gulim"/>
                <a:cs typeface="Gulim"/>
                <a:sym typeface="Gulim"/>
              </a:rPr>
              <a:t>배포하고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특히</a:t>
            </a:r>
            <a:r>
              <a:rPr lang="en-US" sz="900" u="none" dirty="0">
                <a:latin typeface="Gulim"/>
                <a:ea typeface="Gulim"/>
                <a:cs typeface="Gulim"/>
                <a:sym typeface="Gulim"/>
              </a:rPr>
              <a:t>, 2023년에는 </a:t>
            </a:r>
            <a:r>
              <a:rPr lang="en-US" sz="900" u="none" dirty="0" err="1">
                <a:latin typeface="Gulim"/>
                <a:ea typeface="Gulim"/>
                <a:cs typeface="Gulim"/>
                <a:sym typeface="Gulim"/>
              </a:rPr>
              <a:t>영업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제조</a:t>
            </a:r>
            <a:r>
              <a:rPr lang="en-US" sz="900" u="none" dirty="0">
                <a:latin typeface="Gulim"/>
                <a:ea typeface="Gulim"/>
                <a:cs typeface="Gulim"/>
                <a:sym typeface="Gulim"/>
              </a:rPr>
              <a:t> </a:t>
            </a:r>
            <a:r>
              <a:rPr lang="en-US" sz="900" u="none" dirty="0" err="1">
                <a:latin typeface="Gulim"/>
                <a:ea typeface="Gulim"/>
                <a:cs typeface="Gulim"/>
                <a:sym typeface="Gulim"/>
              </a:rPr>
              <a:t>분야의</a:t>
            </a:r>
            <a:r>
              <a:rPr lang="en-US" sz="900" u="none" dirty="0">
                <a:latin typeface="Gulim"/>
                <a:ea typeface="Gulim"/>
                <a:cs typeface="Gulim"/>
                <a:sym typeface="Gulim"/>
              </a:rPr>
              <a:t> </a:t>
            </a:r>
            <a:r>
              <a:rPr lang="en-US" sz="900" u="none" dirty="0" err="1">
                <a:latin typeface="Gulim"/>
                <a:ea typeface="Gulim"/>
                <a:cs typeface="Gulim"/>
                <a:sym typeface="Gulim"/>
              </a:rPr>
              <a:t>사건사고</a:t>
            </a:r>
            <a:r>
              <a:rPr lang="en-US" sz="900" u="none" dirty="0">
                <a:latin typeface="Gulim"/>
                <a:ea typeface="Gulim"/>
                <a:cs typeface="Gulim"/>
                <a:sym typeface="Gulim"/>
              </a:rPr>
              <a:t> </a:t>
            </a:r>
            <a:r>
              <a:rPr lang="en-US" sz="900" u="none" dirty="0" err="1">
                <a:latin typeface="Gulim"/>
                <a:ea typeface="Gulim"/>
                <a:cs typeface="Gulim"/>
                <a:sym typeface="Gulim"/>
              </a:rPr>
              <a:t>사례집을</a:t>
            </a:r>
            <a:r>
              <a:rPr lang="en-US" sz="900" u="none" dirty="0">
                <a:latin typeface="Gulim"/>
                <a:ea typeface="Gulim"/>
                <a:cs typeface="Gulim"/>
                <a:sym typeface="Gulim"/>
              </a:rPr>
              <a:t> </a:t>
            </a:r>
            <a:r>
              <a:rPr lang="en-US" sz="900" u="none" dirty="0" err="1">
                <a:latin typeface="Gulim"/>
                <a:ea typeface="Gulim"/>
                <a:cs typeface="Gulim"/>
                <a:sym typeface="Gulim"/>
              </a:rPr>
              <a:t>별도로</a:t>
            </a:r>
            <a:r>
              <a:rPr lang="en-US" sz="900" u="none" dirty="0">
                <a:latin typeface="Gulim"/>
                <a:ea typeface="Gulim"/>
                <a:cs typeface="Gulim"/>
                <a:sym typeface="Gulim"/>
              </a:rPr>
              <a:t> </a:t>
            </a:r>
            <a:r>
              <a:rPr lang="en-US" sz="900" u="none" dirty="0" err="1">
                <a:latin typeface="Gulim"/>
                <a:ea typeface="Gulim"/>
                <a:cs typeface="Gulim"/>
                <a:sym typeface="Gulim"/>
              </a:rPr>
              <a:t>발간하여</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분야에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구체적인</a:t>
            </a:r>
            <a:r>
              <a:rPr lang="en-US" sz="900" u="none" dirty="0">
                <a:latin typeface="Gulim"/>
                <a:ea typeface="Gulim"/>
                <a:cs typeface="Gulim"/>
                <a:sym typeface="Gulim"/>
              </a:rPr>
              <a:t> </a:t>
            </a:r>
            <a:r>
              <a:rPr lang="en-US" sz="900" u="none" dirty="0" err="1">
                <a:latin typeface="Gulim"/>
                <a:ea typeface="Gulim"/>
                <a:cs typeface="Gulim"/>
                <a:sym typeface="Gulim"/>
              </a:rPr>
              <a:t>사례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조치</a:t>
            </a:r>
            <a:r>
              <a:rPr lang="en-US" sz="900" u="none" dirty="0">
                <a:latin typeface="Gulim"/>
                <a:ea typeface="Gulim"/>
                <a:cs typeface="Gulim"/>
                <a:sym typeface="Gulim"/>
              </a:rPr>
              <a:t>, </a:t>
            </a:r>
            <a:r>
              <a:rPr lang="en-US" sz="900" u="none" dirty="0" err="1">
                <a:latin typeface="Gulim"/>
                <a:ea typeface="Gulim"/>
                <a:cs typeface="Gulim"/>
                <a:sym typeface="Gulim"/>
              </a:rPr>
              <a:t>규정에</a:t>
            </a:r>
            <a:r>
              <a:rPr lang="en-US" sz="900" u="none" dirty="0">
                <a:latin typeface="Gulim"/>
                <a:ea typeface="Gulim"/>
                <a:cs typeface="Gulim"/>
                <a:sym typeface="Gulim"/>
              </a:rPr>
              <a:t> </a:t>
            </a:r>
            <a:r>
              <a:rPr lang="en-US" sz="900" u="none" dirty="0" err="1">
                <a:latin typeface="Gulim"/>
                <a:ea typeface="Gulim"/>
                <a:cs typeface="Gulim"/>
                <a:sym typeface="Gulim"/>
              </a:rPr>
              <a:t>대해</a:t>
            </a:r>
            <a:r>
              <a:rPr lang="en-US" sz="900" u="none" dirty="0">
                <a:latin typeface="Gulim"/>
                <a:ea typeface="Gulim"/>
                <a:cs typeface="Gulim"/>
                <a:sym typeface="Gulim"/>
              </a:rPr>
              <a:t> </a:t>
            </a:r>
            <a:r>
              <a:rPr lang="en-US" sz="900" u="none" dirty="0" err="1">
                <a:latin typeface="Gulim"/>
                <a:ea typeface="Gulim"/>
                <a:cs typeface="Gulim"/>
                <a:sym typeface="Gulim"/>
              </a:rPr>
              <a:t>공유하였습니다</a:t>
            </a:r>
            <a:r>
              <a:rPr lang="en-US" sz="900" u="none" dirty="0">
                <a:latin typeface="Gulim"/>
                <a:ea typeface="Gulim"/>
                <a:cs typeface="Gulim"/>
                <a:sym typeface="Gulim"/>
              </a:rPr>
              <a:t>. </a:t>
            </a:r>
            <a:r>
              <a:rPr lang="en-US" sz="900" u="none" dirty="0" err="1">
                <a:latin typeface="Gulim"/>
                <a:ea typeface="Gulim"/>
                <a:cs typeface="Gulim"/>
                <a:sym typeface="Gulim"/>
              </a:rPr>
              <a:t>뿐만</a:t>
            </a:r>
            <a:r>
              <a:rPr lang="en-US" sz="900" u="none" dirty="0">
                <a:latin typeface="Gulim"/>
                <a:ea typeface="Gulim"/>
                <a:cs typeface="Gulim"/>
                <a:sym typeface="Gulim"/>
              </a:rPr>
              <a:t> </a:t>
            </a:r>
            <a:r>
              <a:rPr lang="en-US" sz="900" u="none" dirty="0" err="1">
                <a:latin typeface="Gulim"/>
                <a:ea typeface="Gulim"/>
                <a:cs typeface="Gulim"/>
                <a:sym typeface="Gulim"/>
              </a:rPr>
              <a:t>아니라</a:t>
            </a:r>
            <a:r>
              <a:rPr lang="en-US" sz="900" u="none" dirty="0">
                <a:latin typeface="Gulim"/>
                <a:ea typeface="Gulim"/>
                <a:cs typeface="Gulim"/>
                <a:sym typeface="Gulim"/>
              </a:rPr>
              <a:t> </a:t>
            </a:r>
            <a:r>
              <a:rPr lang="en-US" sz="900" u="none" dirty="0" err="1">
                <a:latin typeface="Gulim"/>
                <a:ea typeface="Gulim"/>
                <a:cs typeface="Gulim"/>
                <a:sym typeface="Gulim"/>
              </a:rPr>
              <a:t>해외법인</a:t>
            </a:r>
            <a:r>
              <a:rPr lang="en-US" sz="900" u="none" dirty="0">
                <a:latin typeface="Gulim"/>
                <a:ea typeface="Gulim"/>
                <a:cs typeface="Gulim"/>
                <a:sym typeface="Gulim"/>
              </a:rPr>
              <a:t> </a:t>
            </a:r>
            <a:r>
              <a:rPr lang="en-US" sz="900" u="none" dirty="0" err="1">
                <a:latin typeface="Gulim"/>
                <a:ea typeface="Gulim"/>
                <a:cs typeface="Gulim"/>
                <a:sym typeface="Gulim"/>
              </a:rPr>
              <a:t>구성원들의</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역량을</a:t>
            </a:r>
            <a:r>
              <a:rPr lang="en-US" sz="900" u="none" dirty="0">
                <a:latin typeface="Gulim"/>
                <a:ea typeface="Gulim"/>
                <a:cs typeface="Gulim"/>
                <a:sym typeface="Gulim"/>
              </a:rPr>
              <a:t> </a:t>
            </a:r>
            <a:r>
              <a:rPr lang="en-US" sz="900" u="none" dirty="0" err="1">
                <a:latin typeface="Gulim"/>
                <a:ea typeface="Gulim"/>
                <a:cs typeface="Gulim"/>
                <a:sym typeface="Gulim"/>
              </a:rPr>
              <a:t>향상시키고자</a:t>
            </a:r>
            <a:r>
              <a:rPr lang="en-US" sz="900" u="none" dirty="0">
                <a:latin typeface="Gulim"/>
                <a:ea typeface="Gulim"/>
                <a:cs typeface="Gulim"/>
                <a:sym typeface="Gulim"/>
              </a:rPr>
              <a:t> KT&amp;G </a:t>
            </a:r>
            <a:r>
              <a:rPr lang="en-US" sz="900" u="none" dirty="0" err="1">
                <a:latin typeface="Gulim"/>
                <a:ea typeface="Gulim"/>
                <a:cs typeface="Gulim"/>
                <a:sym typeface="Gulim"/>
              </a:rPr>
              <a:t>MS를</a:t>
            </a:r>
            <a:r>
              <a:rPr lang="en-US" sz="900" u="none" dirty="0">
                <a:latin typeface="Gulim"/>
                <a:ea typeface="Gulim"/>
                <a:cs typeface="Gulim"/>
                <a:sym typeface="Gulim"/>
              </a:rPr>
              <a:t> </a:t>
            </a:r>
            <a:r>
              <a:rPr lang="en-US" sz="900" u="none" dirty="0" err="1">
                <a:latin typeface="Gulim"/>
                <a:ea typeface="Gulim"/>
                <a:cs typeface="Gulim"/>
                <a:sym typeface="Gulim"/>
              </a:rPr>
              <a:t>오디오</a:t>
            </a:r>
            <a:r>
              <a:rPr lang="en-US" sz="900" u="none" dirty="0">
                <a:latin typeface="Gulim"/>
                <a:ea typeface="Gulim"/>
                <a:cs typeface="Gulim"/>
                <a:sym typeface="Gulim"/>
              </a:rPr>
              <a:t> </a:t>
            </a:r>
            <a:r>
              <a:rPr lang="en-US" sz="900" u="none" dirty="0" err="1">
                <a:latin typeface="Gulim"/>
                <a:ea typeface="Gulim"/>
                <a:cs typeface="Gulim"/>
                <a:sym typeface="Gulim"/>
              </a:rPr>
              <a:t>북과</a:t>
            </a:r>
            <a:r>
              <a:rPr lang="en-US" sz="900" u="none" dirty="0">
                <a:latin typeface="Gulim"/>
                <a:ea typeface="Gulim"/>
                <a:cs typeface="Gulim"/>
                <a:sym typeface="Gulim"/>
              </a:rPr>
              <a:t> e-</a:t>
            </a:r>
            <a:r>
              <a:rPr lang="en-US" sz="900" u="none" dirty="0" err="1">
                <a:latin typeface="Gulim"/>
                <a:ea typeface="Gulim"/>
                <a:cs typeface="Gulim"/>
                <a:sym typeface="Gulim"/>
              </a:rPr>
              <a:t>러닝</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콘텐츠로</a:t>
            </a:r>
            <a:r>
              <a:rPr lang="en-US" sz="900" u="none" dirty="0">
                <a:latin typeface="Gulim"/>
                <a:ea typeface="Gulim"/>
                <a:cs typeface="Gulim"/>
                <a:sym typeface="Gulim"/>
              </a:rPr>
              <a:t> </a:t>
            </a:r>
            <a:r>
              <a:rPr lang="en-US" sz="900" u="none" dirty="0" err="1">
                <a:latin typeface="Gulim"/>
                <a:ea typeface="Gulim"/>
                <a:cs typeface="Gulim"/>
                <a:sym typeface="Gulim"/>
              </a:rPr>
              <a:t>제작하여</a:t>
            </a:r>
            <a:r>
              <a:rPr lang="en-US" sz="900" u="none" dirty="0">
                <a:latin typeface="Gulim"/>
                <a:ea typeface="Gulim"/>
                <a:cs typeface="Gulim"/>
                <a:sym typeface="Gulim"/>
              </a:rPr>
              <a:t> </a:t>
            </a:r>
            <a:r>
              <a:rPr lang="en-US" sz="900" u="none" dirty="0" err="1">
                <a:latin typeface="Gulim"/>
                <a:ea typeface="Gulim"/>
                <a:cs typeface="Gulim"/>
                <a:sym typeface="Gulim"/>
              </a:rPr>
              <a:t>배포하였습니다</a:t>
            </a:r>
            <a:r>
              <a:rPr lang="en-US" sz="900" u="none" dirty="0">
                <a:latin typeface="Gulim"/>
                <a:ea typeface="Gulim"/>
                <a:cs typeface="Gulim"/>
                <a:sym typeface="Gulim"/>
              </a:rPr>
              <a:t>. </a:t>
            </a:r>
            <a:r>
              <a:rPr lang="en-US" sz="900" u="none" dirty="0" err="1">
                <a:latin typeface="Gulim"/>
                <a:ea typeface="Gulim"/>
                <a:cs typeface="Gulim"/>
                <a:sym typeface="Gulim"/>
              </a:rPr>
              <a:t>더불어</a:t>
            </a:r>
            <a:r>
              <a:rPr lang="en-US" sz="900" u="none" dirty="0">
                <a:latin typeface="Gulim"/>
                <a:ea typeface="Gulim"/>
                <a:cs typeface="Gulim"/>
                <a:sym typeface="Gulim"/>
              </a:rPr>
              <a:t>, </a:t>
            </a:r>
            <a:r>
              <a:rPr lang="en-US" sz="900" u="none" dirty="0" err="1">
                <a:latin typeface="Gulim"/>
                <a:ea typeface="Gulim"/>
                <a:cs typeface="Gulim"/>
                <a:sym typeface="Gulim"/>
              </a:rPr>
              <a:t>전사</a:t>
            </a:r>
            <a:r>
              <a:rPr lang="en-US" sz="900" u="none" dirty="0">
                <a:latin typeface="Gulim"/>
                <a:ea typeface="Gulim"/>
                <a:cs typeface="Gulim"/>
                <a:sym typeface="Gulim"/>
              </a:rPr>
              <a:t>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감독하는</a:t>
            </a:r>
            <a:r>
              <a:rPr lang="en-US" sz="900" u="none" dirty="0">
                <a:latin typeface="Gulim"/>
                <a:ea typeface="Gulim"/>
                <a:cs typeface="Gulim"/>
                <a:sym typeface="Gulim"/>
              </a:rPr>
              <a:t> </a:t>
            </a:r>
            <a:r>
              <a:rPr lang="en-US" sz="900" u="none" dirty="0" err="1">
                <a:latin typeface="Gulim"/>
                <a:ea typeface="Gulim"/>
                <a:cs typeface="Gulim"/>
                <a:sym typeface="Gulim"/>
              </a:rPr>
              <a:t>감사위원회의</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역량</a:t>
            </a:r>
            <a:r>
              <a:rPr lang="en-US" sz="900" u="none" dirty="0">
                <a:latin typeface="Gulim"/>
                <a:ea typeface="Gulim"/>
                <a:cs typeface="Gulim"/>
                <a:sym typeface="Gulim"/>
              </a:rPr>
              <a:t> </a:t>
            </a:r>
            <a:r>
              <a:rPr lang="en-US" sz="900" u="none" dirty="0" err="1">
                <a:latin typeface="Gulim"/>
                <a:ea typeface="Gulim"/>
                <a:cs typeface="Gulim"/>
                <a:sym typeface="Gulim"/>
              </a:rPr>
              <a:t>강화를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매년</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2023년에는 </a:t>
            </a:r>
            <a:r>
              <a:rPr lang="en-US" sz="900" u="none" dirty="0" err="1">
                <a:latin typeface="Gulim"/>
                <a:ea typeface="Gulim"/>
                <a:cs typeface="Gulim"/>
                <a:sym typeface="Gulim"/>
              </a:rPr>
              <a:t>회계</a:t>
            </a:r>
            <a:r>
              <a:rPr lang="en-US" sz="900" u="none" dirty="0">
                <a:latin typeface="Gulim"/>
                <a:ea typeface="Gulim"/>
                <a:cs typeface="Gulim"/>
                <a:sym typeface="Gulim"/>
              </a:rPr>
              <a:t> </a:t>
            </a:r>
            <a:r>
              <a:rPr lang="en-US" sz="900" u="none" dirty="0" err="1">
                <a:latin typeface="Gulim"/>
                <a:ea typeface="Gulim"/>
                <a:cs typeface="Gulim"/>
                <a:sym typeface="Gulim"/>
              </a:rPr>
              <a:t>리스크와</a:t>
            </a:r>
            <a:r>
              <a:rPr lang="en-US" sz="900" u="none" dirty="0">
                <a:latin typeface="Gulim"/>
                <a:ea typeface="Gulim"/>
                <a:cs typeface="Gulim"/>
                <a:sym typeface="Gulim"/>
              </a:rPr>
              <a:t> </a:t>
            </a:r>
            <a:r>
              <a:rPr lang="en-US" sz="900" u="none" dirty="0" err="1">
                <a:latin typeface="Gulim"/>
                <a:ea typeface="Gulim"/>
                <a:cs typeface="Gulim"/>
                <a:sym typeface="Gulim"/>
              </a:rPr>
              <a:t>더불어</a:t>
            </a:r>
            <a:r>
              <a:rPr lang="en-US" sz="900" u="none" dirty="0">
                <a:latin typeface="Gulim"/>
                <a:ea typeface="Gulim"/>
                <a:cs typeface="Gulim"/>
                <a:sym typeface="Gulim"/>
              </a:rPr>
              <a:t> </a:t>
            </a:r>
            <a:r>
              <a:rPr lang="en-US" sz="900" u="none" dirty="0" err="1">
                <a:latin typeface="Gulim"/>
                <a:ea typeface="Gulim"/>
                <a:cs typeface="Gulim"/>
                <a:sym typeface="Gulim"/>
              </a:rPr>
              <a:t>해외사업</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재무</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친환경</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리스크에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교육에</a:t>
            </a:r>
            <a:r>
              <a:rPr lang="en-US" sz="900" u="none" dirty="0">
                <a:latin typeface="Gulim"/>
                <a:ea typeface="Gulim"/>
                <a:cs typeface="Gulim"/>
                <a:sym typeface="Gulim"/>
              </a:rPr>
              <a:t> </a:t>
            </a:r>
            <a:r>
              <a:rPr lang="en-US" sz="900" u="none" dirty="0" err="1">
                <a:latin typeface="Gulim"/>
                <a:ea typeface="Gulim"/>
                <a:cs typeface="Gulim"/>
                <a:sym typeface="Gulim"/>
              </a:rPr>
              <a:t>참여하였습니다</a:t>
            </a:r>
            <a:r>
              <a:rPr lang="en-US" sz="900" u="none" dirty="0">
                <a:latin typeface="Gulim"/>
                <a:ea typeface="Gulim"/>
                <a:cs typeface="Gulim"/>
                <a:sym typeface="Gulim"/>
              </a:rPr>
              <a:t>.</a:t>
            </a:r>
            <a:endParaRPr sz="900" dirty="0">
              <a:latin typeface="Gulim"/>
              <a:ea typeface="Gulim"/>
              <a:cs typeface="Gulim"/>
              <a:sym typeface="Gulim"/>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Shape 11041"/>
        <p:cNvGrpSpPr/>
        <p:nvPr/>
      </p:nvGrpSpPr>
      <p:grpSpPr>
        <a:xfrm>
          <a:off x="0" y="0"/>
          <a:ext cx="0" cy="0"/>
          <a:chOff x="0" y="0"/>
          <a:chExt cx="0" cy="0"/>
        </a:xfrm>
      </p:grpSpPr>
      <p:grpSp>
        <p:nvGrpSpPr>
          <p:cNvPr id="11043" name="Google Shape;11043;p109"/>
          <p:cNvGrpSpPr/>
          <p:nvPr/>
        </p:nvGrpSpPr>
        <p:grpSpPr>
          <a:xfrm>
            <a:off x="538086" y="0"/>
            <a:ext cx="14077958" cy="8208009"/>
            <a:chOff x="538086" y="0"/>
            <a:chExt cx="14077958" cy="8208009"/>
          </a:xfrm>
        </p:grpSpPr>
        <p:sp>
          <p:nvSpPr>
            <p:cNvPr id="11044" name="Google Shape;11044;p10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045" name="Google Shape;11045;p10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046" name="Google Shape;11046;p10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1057" name="Google Shape;11057;p10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190</a:t>
            </a:r>
            <a:endParaRPr sz="1000">
              <a:latin typeface="Arial"/>
              <a:ea typeface="Arial"/>
              <a:cs typeface="Arial"/>
              <a:sym typeface="Arial"/>
            </a:endParaRPr>
          </a:p>
        </p:txBody>
      </p:sp>
      <p:sp>
        <p:nvSpPr>
          <p:cNvPr id="11063" name="Google Shape;11063;p109"/>
          <p:cNvSpPr txBox="1"/>
          <p:nvPr/>
        </p:nvSpPr>
        <p:spPr>
          <a:xfrm>
            <a:off x="887074" y="1196499"/>
            <a:ext cx="7625025" cy="1773434"/>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리스크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u="sng" dirty="0" err="1">
                <a:solidFill>
                  <a:srgbClr val="2EA7E0"/>
                </a:solidFill>
                <a:latin typeface="Arial"/>
                <a:ea typeface="Arial"/>
                <a:cs typeface="Arial"/>
                <a:sym typeface="Arial"/>
              </a:rPr>
              <a:t>특수</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리스크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식별</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프레임워크</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체계에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회사의</a:t>
            </a:r>
            <a:r>
              <a:rPr lang="en-US" sz="900" u="none" dirty="0">
                <a:latin typeface="Gulim"/>
                <a:ea typeface="Gulim"/>
                <a:cs typeface="Gulim"/>
                <a:sym typeface="Gulim"/>
              </a:rPr>
              <a:t> </a:t>
            </a:r>
            <a:r>
              <a:rPr lang="en-US" sz="900" u="none" dirty="0" err="1">
                <a:latin typeface="Gulim"/>
                <a:ea typeface="Gulim"/>
                <a:cs typeface="Gulim"/>
                <a:sym typeface="Gulim"/>
              </a:rPr>
              <a:t>특수</a:t>
            </a:r>
            <a:r>
              <a:rPr lang="en-US" sz="900" u="none" dirty="0">
                <a:latin typeface="Gulim"/>
                <a:ea typeface="Gulim"/>
                <a:cs typeface="Gulim"/>
                <a:sym typeface="Gulim"/>
              </a:rPr>
              <a:t>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체계적으로</a:t>
            </a:r>
            <a:r>
              <a:rPr lang="en-US" sz="900" u="none" dirty="0">
                <a:latin typeface="Gulim"/>
                <a:ea typeface="Gulim"/>
                <a:cs typeface="Gulim"/>
                <a:sym typeface="Gulim"/>
              </a:rPr>
              <a:t> </a:t>
            </a:r>
            <a:r>
              <a:rPr lang="en-US" sz="900" u="none" dirty="0" err="1">
                <a:latin typeface="Gulim"/>
                <a:ea typeface="Gulim"/>
                <a:cs typeface="Gulim"/>
                <a:sym typeface="Gulim"/>
              </a:rPr>
              <a:t>관리하고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그</a:t>
            </a:r>
            <a:r>
              <a:rPr lang="en-US" sz="900" u="none" dirty="0">
                <a:latin typeface="Gulim"/>
                <a:ea typeface="Gulim"/>
                <a:cs typeface="Gulim"/>
                <a:sym typeface="Gulim"/>
              </a:rPr>
              <a:t> </a:t>
            </a:r>
            <a:r>
              <a:rPr lang="en-US" sz="900" u="none" dirty="0" err="1">
                <a:latin typeface="Gulim"/>
                <a:ea typeface="Gulim"/>
                <a:cs typeface="Gulim"/>
                <a:sym typeface="Gulim"/>
              </a:rPr>
              <a:t>중</a:t>
            </a:r>
            <a:r>
              <a:rPr lang="en-US" sz="900" u="none" dirty="0">
                <a:latin typeface="Gulim"/>
                <a:ea typeface="Gulim"/>
                <a:cs typeface="Gulim"/>
                <a:sym typeface="Gulim"/>
              </a:rPr>
              <a:t> ‘</a:t>
            </a:r>
            <a:r>
              <a:rPr lang="en-US" sz="900" u="none" dirty="0" err="1">
                <a:latin typeface="Gulim"/>
                <a:ea typeface="Gulim"/>
                <a:cs typeface="Gulim"/>
                <a:sym typeface="Gulim"/>
              </a:rPr>
              <a:t>환</a:t>
            </a:r>
            <a:r>
              <a:rPr lang="en-US" sz="900" u="none" dirty="0">
                <a:latin typeface="Gulim"/>
                <a:ea typeface="Gulim"/>
                <a:cs typeface="Gulim"/>
                <a:sym typeface="Gulim"/>
              </a:rPr>
              <a:t> </a:t>
            </a:r>
            <a:r>
              <a:rPr lang="en-US" sz="900" u="none" dirty="0" err="1">
                <a:latin typeface="Gulim"/>
                <a:ea typeface="Gulim"/>
                <a:cs typeface="Gulim"/>
                <a:sym typeface="Gulim"/>
              </a:rPr>
              <a:t>리스크’의</a:t>
            </a:r>
            <a:r>
              <a:rPr lang="en-US" sz="900" u="none" dirty="0">
                <a:latin typeface="Gulim"/>
                <a:ea typeface="Gulim"/>
                <a:cs typeface="Gulim"/>
                <a:sym typeface="Gulim"/>
              </a:rPr>
              <a:t> </a:t>
            </a:r>
            <a:r>
              <a:rPr lang="en-US" sz="900" u="none" dirty="0" err="1">
                <a:latin typeface="Gulim"/>
                <a:ea typeface="Gulim"/>
                <a:cs typeface="Gulim"/>
                <a:sym typeface="Gulim"/>
              </a:rPr>
              <a:t>경우</a:t>
            </a:r>
            <a:r>
              <a:rPr lang="en-US" sz="900" u="none" dirty="0">
                <a:latin typeface="Gulim"/>
                <a:ea typeface="Gulim"/>
                <a:cs typeface="Gulim"/>
                <a:sym typeface="Gulim"/>
              </a:rPr>
              <a:t>, </a:t>
            </a:r>
            <a:r>
              <a:rPr lang="en-US" sz="900" u="none" dirty="0" err="1">
                <a:latin typeface="Gulim"/>
                <a:ea typeface="Gulim"/>
                <a:cs typeface="Gulim"/>
                <a:sym typeface="Gulim"/>
              </a:rPr>
              <a:t>외환</a:t>
            </a:r>
            <a:r>
              <a:rPr lang="en-US" sz="900" u="none" dirty="0">
                <a:latin typeface="Gulim"/>
                <a:ea typeface="Gulim"/>
                <a:cs typeface="Gulim"/>
                <a:sym typeface="Gulim"/>
              </a:rPr>
              <a:t> </a:t>
            </a:r>
            <a:r>
              <a:rPr lang="en-US" sz="900" u="none" dirty="0" err="1">
                <a:latin typeface="Gulim"/>
                <a:ea typeface="Gulim"/>
                <a:cs typeface="Gulim"/>
                <a:sym typeface="Gulim"/>
              </a:rPr>
              <a:t>전담</a:t>
            </a:r>
            <a:r>
              <a:rPr lang="en-US" sz="900" u="none" dirty="0">
                <a:latin typeface="Gulim"/>
                <a:ea typeface="Gulim"/>
                <a:cs typeface="Gulim"/>
                <a:sym typeface="Gulim"/>
              </a:rPr>
              <a:t> </a:t>
            </a:r>
            <a:r>
              <a:rPr lang="en-US" sz="900" u="none" dirty="0" err="1">
                <a:latin typeface="Gulim"/>
                <a:ea typeface="Gulim"/>
                <a:cs typeface="Gulim"/>
                <a:sym typeface="Gulim"/>
              </a:rPr>
              <a:t>부서에서</a:t>
            </a:r>
            <a:r>
              <a:rPr lang="en-US" sz="900" u="none" dirty="0">
                <a:latin typeface="Gulim"/>
                <a:ea typeface="Gulim"/>
                <a:cs typeface="Gulim"/>
                <a:sym typeface="Gulim"/>
              </a:rPr>
              <a:t> </a:t>
            </a:r>
            <a:r>
              <a:rPr lang="en-US" sz="900" u="none" dirty="0" err="1">
                <a:latin typeface="Gulim"/>
                <a:ea typeface="Gulim"/>
                <a:cs typeface="Gulim"/>
                <a:sym typeface="Gulim"/>
              </a:rPr>
              <a:t>내·외부</a:t>
            </a:r>
            <a:r>
              <a:rPr lang="en-US" sz="900" u="none" dirty="0">
                <a:latin typeface="Gulim"/>
                <a:ea typeface="Gulim"/>
                <a:cs typeface="Gulim"/>
                <a:sym typeface="Gulim"/>
              </a:rPr>
              <a:t> </a:t>
            </a:r>
            <a:r>
              <a:rPr lang="en-US" sz="900" u="none" dirty="0" err="1">
                <a:latin typeface="Gulim"/>
                <a:ea typeface="Gulim"/>
                <a:cs typeface="Gulim"/>
                <a:sym typeface="Gulim"/>
              </a:rPr>
              <a:t>요인을</a:t>
            </a:r>
            <a:r>
              <a:rPr lang="en-US" sz="900" u="none" dirty="0">
                <a:latin typeface="Gulim"/>
                <a:ea typeface="Gulim"/>
                <a:cs typeface="Gulim"/>
                <a:sym typeface="Gulim"/>
              </a:rPr>
              <a:t> </a:t>
            </a:r>
            <a:r>
              <a:rPr lang="en-US" sz="900" u="none" dirty="0" err="1">
                <a:latin typeface="Gulim"/>
                <a:ea typeface="Gulim"/>
                <a:cs typeface="Gulim"/>
                <a:sym typeface="Gulim"/>
              </a:rPr>
              <a:t>기초로</a:t>
            </a:r>
            <a:r>
              <a:rPr lang="en-US" sz="900" u="none" dirty="0">
                <a:latin typeface="Gulim"/>
                <a:ea typeface="Gulim"/>
                <a:cs typeface="Gulim"/>
                <a:sym typeface="Gulim"/>
              </a:rPr>
              <a:t> </a:t>
            </a:r>
            <a:r>
              <a:rPr lang="en-US" sz="900" u="none" dirty="0" err="1">
                <a:latin typeface="Gulim"/>
                <a:ea typeface="Gulim"/>
                <a:cs typeface="Gulim"/>
                <a:sym typeface="Gulim"/>
              </a:rPr>
              <a:t>환</a:t>
            </a:r>
            <a:r>
              <a:rPr lang="en-US" sz="900" u="none" dirty="0">
                <a:latin typeface="Gulim"/>
                <a:ea typeface="Gulim"/>
                <a:cs typeface="Gulim"/>
                <a:sym typeface="Gulim"/>
              </a:rPr>
              <a:t> </a:t>
            </a:r>
            <a:r>
              <a:rPr lang="en-US" sz="900" u="none" dirty="0" err="1">
                <a:latin typeface="Gulim"/>
                <a:ea typeface="Gulim"/>
                <a:cs typeface="Gulim"/>
                <a:sym typeface="Gulim"/>
              </a:rPr>
              <a:t>위험을</a:t>
            </a:r>
            <a:r>
              <a:rPr lang="en-US" sz="900" u="none" dirty="0">
                <a:latin typeface="Gulim"/>
                <a:ea typeface="Gulim"/>
                <a:cs typeface="Gulim"/>
                <a:sym typeface="Gulim"/>
              </a:rPr>
              <a:t> </a:t>
            </a:r>
            <a:r>
              <a:rPr lang="en-US" sz="900" u="none" dirty="0" err="1">
                <a:latin typeface="Gulim"/>
                <a:ea typeface="Gulim"/>
                <a:cs typeface="Gulim"/>
                <a:sym typeface="Gulim"/>
              </a:rPr>
              <a:t>식별</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평가하고</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지침인</a:t>
            </a:r>
            <a:r>
              <a:rPr lang="en-US" sz="900" u="none" dirty="0">
                <a:latin typeface="Gulim"/>
                <a:ea typeface="Gulim"/>
                <a:cs typeface="Gulim"/>
                <a:sym typeface="Gulim"/>
              </a:rPr>
              <a:t> </a:t>
            </a:r>
            <a:r>
              <a:rPr lang="en-US" sz="900" u="none" dirty="0" err="1">
                <a:latin typeface="Gulim"/>
                <a:ea typeface="Gulim"/>
                <a:cs typeface="Gulim"/>
                <a:sym typeface="Gulim"/>
              </a:rPr>
              <a:t>환</a:t>
            </a:r>
            <a:r>
              <a:rPr lang="en-US" sz="900" u="none" dirty="0">
                <a:latin typeface="Gulim"/>
                <a:ea typeface="Gulim"/>
                <a:cs typeface="Gulim"/>
                <a:sym typeface="Gulim"/>
              </a:rPr>
              <a:t> </a:t>
            </a:r>
            <a:r>
              <a:rPr lang="en-US" sz="900" u="none" dirty="0" err="1">
                <a:latin typeface="Gulim"/>
                <a:ea typeface="Gulim"/>
                <a:cs typeface="Gulim"/>
                <a:sym typeface="Gulim"/>
              </a:rPr>
              <a:t>위험</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지침에</a:t>
            </a:r>
            <a:r>
              <a:rPr lang="en-US" sz="900" u="none" dirty="0">
                <a:latin typeface="Gulim"/>
                <a:ea typeface="Gulim"/>
                <a:cs typeface="Gulim"/>
                <a:sym typeface="Gulim"/>
              </a:rPr>
              <a:t> </a:t>
            </a:r>
            <a:r>
              <a:rPr lang="en-US" sz="900" u="none" dirty="0" err="1">
                <a:latin typeface="Gulim"/>
                <a:ea typeface="Gulim"/>
                <a:cs typeface="Gulim"/>
                <a:sym typeface="Gulim"/>
              </a:rPr>
              <a:t>의거하여</a:t>
            </a:r>
            <a:r>
              <a:rPr lang="en-US" sz="900" u="none" dirty="0">
                <a:latin typeface="Gulim"/>
                <a:ea typeface="Gulim"/>
                <a:cs typeface="Gulim"/>
                <a:sym typeface="Gulim"/>
              </a:rPr>
              <a:t> </a:t>
            </a:r>
            <a:r>
              <a:rPr lang="en-US" sz="900" u="none" dirty="0" err="1">
                <a:latin typeface="Gulim"/>
                <a:ea typeface="Gulim"/>
                <a:cs typeface="Gulim"/>
                <a:sym typeface="Gulim"/>
              </a:rPr>
              <a:t>위험</a:t>
            </a:r>
            <a:r>
              <a:rPr lang="en-US" sz="900" u="none" dirty="0">
                <a:latin typeface="Gulim"/>
                <a:ea typeface="Gulim"/>
                <a:cs typeface="Gulim"/>
                <a:sym typeface="Gulim"/>
              </a:rPr>
              <a:t> </a:t>
            </a:r>
            <a:r>
              <a:rPr lang="en-US" sz="900" u="none" dirty="0" err="1">
                <a:latin typeface="Gulim"/>
                <a:ea typeface="Gulim"/>
                <a:cs typeface="Gulim"/>
                <a:sym typeface="Gulim"/>
              </a:rPr>
              <a:t>허용</a:t>
            </a:r>
            <a:r>
              <a:rPr lang="en-US" sz="900" u="none" dirty="0">
                <a:latin typeface="Gulim"/>
                <a:ea typeface="Gulim"/>
                <a:cs typeface="Gulim"/>
                <a:sym typeface="Gulim"/>
              </a:rPr>
              <a:t> </a:t>
            </a:r>
            <a:r>
              <a:rPr lang="en-US" sz="900" u="none" dirty="0" err="1">
                <a:latin typeface="Gulim"/>
                <a:ea typeface="Gulim"/>
                <a:cs typeface="Gulim"/>
                <a:sym typeface="Gulim"/>
              </a:rPr>
              <a:t>한도를</a:t>
            </a:r>
            <a:r>
              <a:rPr lang="en-US" sz="900" u="none" dirty="0">
                <a:latin typeface="Gulim"/>
                <a:ea typeface="Gulim"/>
                <a:cs typeface="Gulim"/>
                <a:sym typeface="Gulim"/>
              </a:rPr>
              <a:t> </a:t>
            </a:r>
            <a:r>
              <a:rPr lang="en-US" sz="900" u="none" dirty="0" err="1">
                <a:latin typeface="Gulim"/>
                <a:ea typeface="Gulim"/>
                <a:cs typeface="Gulim"/>
                <a:sym typeface="Gulim"/>
              </a:rPr>
              <a:t>설정하여</a:t>
            </a:r>
            <a:r>
              <a:rPr lang="en-US" sz="900" u="none" dirty="0">
                <a:latin typeface="Gulim"/>
                <a:ea typeface="Gulim"/>
                <a:cs typeface="Gulim"/>
                <a:sym typeface="Gulim"/>
              </a:rPr>
              <a:t> </a:t>
            </a:r>
            <a:r>
              <a:rPr lang="en-US" sz="900" u="none" dirty="0" err="1">
                <a:latin typeface="Gulim"/>
                <a:ea typeface="Gulim"/>
                <a:cs typeface="Gulim"/>
                <a:sym typeface="Gulim"/>
              </a:rPr>
              <a:t>경영</a:t>
            </a:r>
            <a:r>
              <a:rPr lang="en-US" sz="900" u="none" dirty="0">
                <a:latin typeface="Gulim"/>
                <a:ea typeface="Gulim"/>
                <a:cs typeface="Gulim"/>
                <a:sym typeface="Gulim"/>
              </a:rPr>
              <a:t> </a:t>
            </a:r>
            <a:r>
              <a:rPr lang="en-US" sz="900" u="none" dirty="0" err="1">
                <a:latin typeface="Gulim"/>
                <a:ea typeface="Gulim"/>
                <a:cs typeface="Gulim"/>
                <a:sym typeface="Gulim"/>
              </a:rPr>
              <a:t>성과에</a:t>
            </a:r>
            <a:r>
              <a:rPr lang="en-US" sz="900" u="none" dirty="0">
                <a:latin typeface="Gulim"/>
                <a:ea typeface="Gulim"/>
                <a:cs typeface="Gulim"/>
                <a:sym typeface="Gulim"/>
              </a:rPr>
              <a:t> </a:t>
            </a:r>
            <a:r>
              <a:rPr lang="en-US" sz="900" u="none" dirty="0" err="1">
                <a:latin typeface="Gulim"/>
                <a:ea typeface="Gulim"/>
                <a:cs typeface="Gulim"/>
                <a:sym typeface="Gulim"/>
              </a:rPr>
              <a:t>미치는</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분석하고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특히</a:t>
            </a:r>
            <a:r>
              <a:rPr lang="en-US" sz="900" u="none" dirty="0">
                <a:latin typeface="Gulim"/>
                <a:ea typeface="Gulim"/>
                <a:cs typeface="Gulim"/>
                <a:sym typeface="Gulim"/>
              </a:rPr>
              <a:t>, </a:t>
            </a:r>
            <a:r>
              <a:rPr lang="en-US" sz="900" u="none" dirty="0" err="1">
                <a:latin typeface="Gulim"/>
                <a:ea typeface="Gulim"/>
                <a:cs typeface="Gulim"/>
                <a:sym typeface="Gulim"/>
              </a:rPr>
              <a:t>위험</a:t>
            </a:r>
            <a:r>
              <a:rPr lang="en-US" sz="900" u="none" dirty="0">
                <a:latin typeface="Gulim"/>
                <a:ea typeface="Gulim"/>
                <a:cs typeface="Gulim"/>
                <a:sym typeface="Gulim"/>
              </a:rPr>
              <a:t> </a:t>
            </a:r>
            <a:r>
              <a:rPr lang="en-US" sz="900" u="none" dirty="0" err="1">
                <a:latin typeface="Gulim"/>
                <a:ea typeface="Gulim"/>
                <a:cs typeface="Gulim"/>
                <a:sym typeface="Gulim"/>
              </a:rPr>
              <a:t>허용한도와</a:t>
            </a:r>
            <a:r>
              <a:rPr lang="en-US" sz="900" u="none" dirty="0">
                <a:latin typeface="Gulim"/>
                <a:ea typeface="Gulim"/>
                <a:cs typeface="Gulim"/>
                <a:sym typeface="Gulim"/>
              </a:rPr>
              <a:t> </a:t>
            </a:r>
            <a:r>
              <a:rPr lang="en-US" sz="900" u="none" dirty="0" err="1">
                <a:latin typeface="Gulim"/>
                <a:ea typeface="Gulim"/>
                <a:cs typeface="Gulim"/>
                <a:sym typeface="Gulim"/>
              </a:rPr>
              <a:t>환</a:t>
            </a:r>
            <a:r>
              <a:rPr lang="en-US" sz="900" u="none" dirty="0">
                <a:latin typeface="Gulim"/>
                <a:ea typeface="Gulim"/>
                <a:cs typeface="Gulim"/>
                <a:sym typeface="Gulim"/>
              </a:rPr>
              <a:t> </a:t>
            </a:r>
            <a:r>
              <a:rPr lang="en-US" sz="900" u="none" dirty="0" err="1">
                <a:latin typeface="Gulim"/>
                <a:ea typeface="Gulim"/>
                <a:cs typeface="Gulim"/>
                <a:sym typeface="Gulim"/>
              </a:rPr>
              <a:t>위험</a:t>
            </a:r>
            <a:r>
              <a:rPr lang="en-US" sz="900" u="none" dirty="0">
                <a:latin typeface="Gulim"/>
                <a:ea typeface="Gulim"/>
                <a:cs typeface="Gulim"/>
                <a:sym typeface="Gulim"/>
              </a:rPr>
              <a:t> </a:t>
            </a:r>
            <a:r>
              <a:rPr lang="en-US" sz="900" u="none" dirty="0" err="1">
                <a:latin typeface="Gulim"/>
                <a:ea typeface="Gulim"/>
                <a:cs typeface="Gulim"/>
                <a:sym typeface="Gulim"/>
              </a:rPr>
              <a:t>측정</a:t>
            </a:r>
            <a:r>
              <a:rPr lang="en-US" sz="900" u="none" dirty="0">
                <a:latin typeface="Gulim"/>
                <a:ea typeface="Gulim"/>
                <a:cs typeface="Gulim"/>
                <a:sym typeface="Gulim"/>
              </a:rPr>
              <a:t> </a:t>
            </a:r>
            <a:r>
              <a:rPr lang="en-US" sz="900" u="none" dirty="0" err="1">
                <a:latin typeface="Gulim"/>
                <a:ea typeface="Gulim"/>
                <a:cs typeface="Gulim"/>
                <a:sym typeface="Gulim"/>
              </a:rPr>
              <a:t>모형을</a:t>
            </a:r>
            <a:r>
              <a:rPr lang="en-US" sz="900" u="none" dirty="0">
                <a:latin typeface="Gulim"/>
                <a:ea typeface="Gulim"/>
                <a:cs typeface="Gulim"/>
                <a:sym typeface="Gulim"/>
              </a:rPr>
              <a:t> </a:t>
            </a:r>
            <a:r>
              <a:rPr lang="en-US" sz="900" u="none" dirty="0" err="1">
                <a:latin typeface="Gulim"/>
                <a:ea typeface="Gulim"/>
                <a:cs typeface="Gulim"/>
                <a:sym typeface="Gulim"/>
              </a:rPr>
              <a:t>활용하여</a:t>
            </a:r>
            <a:r>
              <a:rPr lang="en-US" sz="900" u="none" dirty="0">
                <a:latin typeface="Gulim"/>
                <a:ea typeface="Gulim"/>
                <a:cs typeface="Gulim"/>
                <a:sym typeface="Gulim"/>
              </a:rPr>
              <a:t> </a:t>
            </a:r>
            <a:r>
              <a:rPr lang="en-US" sz="900" u="none" dirty="0" err="1">
                <a:latin typeface="Gulim"/>
                <a:ea typeface="Gulim"/>
                <a:cs typeface="Gulim"/>
                <a:sym typeface="Gulim"/>
              </a:rPr>
              <a:t>환</a:t>
            </a:r>
            <a:r>
              <a:rPr lang="en-US" sz="900" u="none" dirty="0">
                <a:latin typeface="Gulim"/>
                <a:ea typeface="Gulim"/>
                <a:cs typeface="Gulim"/>
                <a:sym typeface="Gulim"/>
              </a:rPr>
              <a:t> </a:t>
            </a:r>
            <a:r>
              <a:rPr lang="en-US" sz="900" u="none" dirty="0" err="1">
                <a:latin typeface="Gulim"/>
                <a:ea typeface="Gulim"/>
                <a:cs typeface="Gulim"/>
                <a:sym typeface="Gulim"/>
              </a:rPr>
              <a:t>위험</a:t>
            </a:r>
            <a:r>
              <a:rPr lang="en-US" sz="900" u="none" dirty="0">
                <a:latin typeface="Gulim"/>
                <a:ea typeface="Gulim"/>
                <a:cs typeface="Gulim"/>
                <a:sym typeface="Gulim"/>
              </a:rPr>
              <a:t> </a:t>
            </a:r>
            <a:r>
              <a:rPr lang="en-US" sz="900" u="none" dirty="0" err="1">
                <a:latin typeface="Gulim"/>
                <a:ea typeface="Gulim"/>
                <a:cs typeface="Gulim"/>
                <a:sym typeface="Gulim"/>
              </a:rPr>
              <a:t>측정값</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환율</a:t>
            </a:r>
            <a:r>
              <a:rPr lang="en-US" sz="900" u="none" dirty="0">
                <a:latin typeface="Gulim"/>
                <a:ea typeface="Gulim"/>
                <a:cs typeface="Gulim"/>
                <a:sym typeface="Gulim"/>
              </a:rPr>
              <a:t> </a:t>
            </a:r>
            <a:r>
              <a:rPr lang="en-US" sz="900" u="none" dirty="0" err="1">
                <a:latin typeface="Gulim"/>
                <a:ea typeface="Gulim"/>
                <a:cs typeface="Gulim"/>
                <a:sym typeface="Gulim"/>
              </a:rPr>
              <a:t>변화</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고려해</a:t>
            </a:r>
            <a:r>
              <a:rPr lang="en-US" sz="900" u="none" dirty="0">
                <a:latin typeface="Gulim"/>
                <a:ea typeface="Gulim"/>
                <a:cs typeface="Gulim"/>
                <a:sym typeface="Gulim"/>
              </a:rPr>
              <a:t> </a:t>
            </a:r>
            <a:r>
              <a:rPr lang="en-US" sz="900" u="none" dirty="0" err="1">
                <a:latin typeface="Gulim"/>
                <a:ea typeface="Gulim"/>
                <a:cs typeface="Gulim"/>
                <a:sym typeface="Gulim"/>
              </a:rPr>
              <a:t>전체</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대상별로</a:t>
            </a:r>
            <a:r>
              <a:rPr lang="en-US" sz="900" u="none" dirty="0">
                <a:latin typeface="Gulim"/>
                <a:ea typeface="Gulim"/>
                <a:cs typeface="Gulim"/>
                <a:sym typeface="Gulim"/>
              </a:rPr>
              <a:t> </a:t>
            </a:r>
            <a:r>
              <a:rPr lang="en-US" sz="900" u="none" dirty="0" err="1">
                <a:latin typeface="Gulim"/>
                <a:ea typeface="Gulim"/>
                <a:cs typeface="Gulim"/>
                <a:sym typeface="Gulim"/>
              </a:rPr>
              <a:t>헤지</a:t>
            </a:r>
            <a:r>
              <a:rPr lang="en-US" sz="900" u="none" dirty="0">
                <a:latin typeface="Gulim"/>
                <a:ea typeface="Gulim"/>
                <a:cs typeface="Gulim"/>
                <a:sym typeface="Gulim"/>
              </a:rPr>
              <a:t> </a:t>
            </a:r>
            <a:r>
              <a:rPr lang="en-US" sz="900" u="none" dirty="0" err="1">
                <a:latin typeface="Gulim"/>
                <a:ea typeface="Gulim"/>
                <a:cs typeface="Gulim"/>
                <a:sym typeface="Gulim"/>
              </a:rPr>
              <a:t>비율과</a:t>
            </a:r>
            <a:r>
              <a:rPr lang="en-US" sz="900" u="none" dirty="0">
                <a:latin typeface="Gulim"/>
                <a:ea typeface="Gulim"/>
                <a:cs typeface="Gulim"/>
                <a:sym typeface="Gulim"/>
              </a:rPr>
              <a:t> </a:t>
            </a:r>
            <a:r>
              <a:rPr lang="en-US" sz="900" u="none" dirty="0" err="1">
                <a:latin typeface="Gulim"/>
                <a:ea typeface="Gulim"/>
                <a:cs typeface="Gulim"/>
                <a:sym typeface="Gulim"/>
              </a:rPr>
              <a:t>금액을</a:t>
            </a:r>
            <a:r>
              <a:rPr lang="en-US" sz="900" u="none" dirty="0">
                <a:latin typeface="Gulim"/>
                <a:ea typeface="Gulim"/>
                <a:cs typeface="Gulim"/>
                <a:sym typeface="Gulim"/>
              </a:rPr>
              <a:t> </a:t>
            </a:r>
            <a:r>
              <a:rPr lang="en-US" sz="900" u="none" dirty="0" err="1">
                <a:latin typeface="Gulim"/>
                <a:ea typeface="Gulim"/>
                <a:cs typeface="Gulim"/>
                <a:sym typeface="Gulim"/>
              </a:rPr>
              <a:t>산출하고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필요시</a:t>
            </a:r>
            <a:r>
              <a:rPr lang="en-US" sz="900" u="none" dirty="0">
                <a:latin typeface="Gulim"/>
                <a:ea typeface="Gulim"/>
                <a:cs typeface="Gulim"/>
                <a:sym typeface="Gulim"/>
              </a:rPr>
              <a:t> </a:t>
            </a:r>
            <a:r>
              <a:rPr lang="en-US" sz="900" u="none" dirty="0" err="1">
                <a:latin typeface="Gulim"/>
                <a:ea typeface="Gulim"/>
                <a:cs typeface="Gulim"/>
                <a:sym typeface="Gulim"/>
              </a:rPr>
              <a:t>그에</a:t>
            </a:r>
            <a:r>
              <a:rPr lang="en-US" sz="900" u="none" dirty="0">
                <a:latin typeface="Gulim"/>
                <a:ea typeface="Gulim"/>
                <a:cs typeface="Gulim"/>
                <a:sym typeface="Gulim"/>
              </a:rPr>
              <a:t> </a:t>
            </a:r>
            <a:r>
              <a:rPr lang="en-US" sz="900" u="none" dirty="0" err="1">
                <a:latin typeface="Gulim"/>
                <a:ea typeface="Gulim"/>
                <a:cs typeface="Gulim"/>
                <a:sym typeface="Gulim"/>
              </a:rPr>
              <a:t>따른</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헤지를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파생상품</a:t>
            </a:r>
            <a:r>
              <a:rPr lang="en-US" sz="900" u="none" dirty="0">
                <a:latin typeface="Gulim"/>
                <a:ea typeface="Gulim"/>
                <a:cs typeface="Gulim"/>
                <a:sym typeface="Gulim"/>
              </a:rPr>
              <a:t> </a:t>
            </a:r>
            <a:r>
              <a:rPr lang="en-US" sz="900" u="none" dirty="0" err="1">
                <a:latin typeface="Gulim"/>
                <a:ea typeface="Gulim"/>
                <a:cs typeface="Gulim"/>
                <a:sym typeface="Gulim"/>
              </a:rPr>
              <a:t>계약</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실시하여</a:t>
            </a:r>
            <a:r>
              <a:rPr lang="en-US" sz="900" u="none" dirty="0">
                <a:latin typeface="Gulim"/>
                <a:ea typeface="Gulim"/>
                <a:cs typeface="Gulim"/>
                <a:sym typeface="Gulim"/>
              </a:rPr>
              <a:t> </a:t>
            </a:r>
            <a:r>
              <a:rPr lang="en-US" sz="900" u="none" dirty="0" err="1">
                <a:latin typeface="Gulim"/>
                <a:ea typeface="Gulim"/>
                <a:cs typeface="Gulim"/>
                <a:sym typeface="Gulim"/>
              </a:rPr>
              <a:t>환리스크를</a:t>
            </a:r>
            <a:r>
              <a:rPr lang="en-US" sz="900" u="none" dirty="0">
                <a:latin typeface="Gulim"/>
                <a:ea typeface="Gulim"/>
                <a:cs typeface="Gulim"/>
                <a:sym typeface="Gulim"/>
              </a:rPr>
              <a:t> </a:t>
            </a:r>
            <a:r>
              <a:rPr lang="en-US" sz="900" u="none" dirty="0" err="1">
                <a:latin typeface="Gulim"/>
                <a:ea typeface="Gulim"/>
                <a:cs typeface="Gulim"/>
                <a:sym typeface="Gulim"/>
              </a:rPr>
              <a:t>적극적으로</a:t>
            </a:r>
            <a:r>
              <a:rPr lang="en-US" sz="900" u="none" dirty="0">
                <a:latin typeface="Gulim"/>
                <a:ea typeface="Gulim"/>
                <a:cs typeface="Gulim"/>
                <a:sym typeface="Gulim"/>
              </a:rPr>
              <a:t> </a:t>
            </a:r>
            <a:r>
              <a:rPr lang="en-US" sz="900" u="none" dirty="0" err="1">
                <a:latin typeface="Gulim"/>
                <a:ea typeface="Gulim"/>
                <a:cs typeface="Gulim"/>
                <a:sym typeface="Gulim"/>
              </a:rPr>
              <a:t>관리하고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외환</a:t>
            </a:r>
            <a:r>
              <a:rPr lang="en-US" sz="900" u="none" dirty="0">
                <a:latin typeface="Gulim"/>
                <a:ea typeface="Gulim"/>
                <a:cs typeface="Gulim"/>
                <a:sym typeface="Gulim"/>
              </a:rPr>
              <a:t> </a:t>
            </a:r>
            <a:r>
              <a:rPr lang="en-US" sz="900" u="none" dirty="0" err="1">
                <a:latin typeface="Gulim"/>
                <a:ea typeface="Gulim"/>
                <a:cs typeface="Gulim"/>
                <a:sym typeface="Gulim"/>
              </a:rPr>
              <a:t>전담</a:t>
            </a:r>
            <a:r>
              <a:rPr lang="en-US" sz="900" u="none" dirty="0">
                <a:latin typeface="Gulim"/>
                <a:ea typeface="Gulim"/>
                <a:cs typeface="Gulim"/>
                <a:sym typeface="Gulim"/>
              </a:rPr>
              <a:t> </a:t>
            </a:r>
            <a:r>
              <a:rPr lang="en-US" sz="900" u="none" dirty="0" err="1">
                <a:latin typeface="Gulim"/>
                <a:ea typeface="Gulim"/>
                <a:cs typeface="Gulim"/>
                <a:sym typeface="Gulim"/>
              </a:rPr>
              <a:t>부서는</a:t>
            </a:r>
            <a:r>
              <a:rPr lang="en-US" sz="900" u="none" dirty="0">
                <a:latin typeface="Gulim"/>
                <a:ea typeface="Gulim"/>
                <a:cs typeface="Gulim"/>
                <a:sym typeface="Gulim"/>
              </a:rPr>
              <a:t> </a:t>
            </a:r>
            <a:r>
              <a:rPr lang="en-US" sz="900" u="none" dirty="0" err="1">
                <a:latin typeface="Gulim"/>
                <a:ea typeface="Gulim"/>
                <a:cs typeface="Gulim"/>
                <a:sym typeface="Gulim"/>
              </a:rPr>
              <a:t>심의·의결</a:t>
            </a:r>
            <a:r>
              <a:rPr lang="en-US" sz="900" u="none" dirty="0">
                <a:latin typeface="Gulim"/>
                <a:ea typeface="Gulim"/>
                <a:cs typeface="Gulim"/>
                <a:sym typeface="Gulim"/>
              </a:rPr>
              <a:t> </a:t>
            </a:r>
            <a:r>
              <a:rPr lang="en-US" sz="900" u="none" dirty="0" err="1">
                <a:latin typeface="Gulim"/>
                <a:ea typeface="Gulim"/>
                <a:cs typeface="Gulim"/>
                <a:sym typeface="Gulim"/>
              </a:rPr>
              <a:t>기구인</a:t>
            </a:r>
            <a:r>
              <a:rPr lang="en-US" sz="900" u="none" dirty="0">
                <a:latin typeface="Gulim"/>
                <a:ea typeface="Gulim"/>
                <a:cs typeface="Gulim"/>
                <a:sym typeface="Gulim"/>
              </a:rPr>
              <a:t> </a:t>
            </a:r>
            <a:r>
              <a:rPr lang="en-US" sz="900" u="none" dirty="0" err="1">
                <a:latin typeface="Gulim"/>
                <a:ea typeface="Gulim"/>
                <a:cs typeface="Gulim"/>
                <a:sym typeface="Gulim"/>
              </a:rPr>
              <a:t>환위험관리위원회에</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프로세스</a:t>
            </a:r>
            <a:r>
              <a:rPr lang="en-US" sz="900" u="none" dirty="0">
                <a:latin typeface="Gulim"/>
                <a:ea typeface="Gulim"/>
                <a:cs typeface="Gulim"/>
                <a:sym typeface="Gulim"/>
              </a:rPr>
              <a:t> </a:t>
            </a:r>
            <a:r>
              <a:rPr lang="en-US" sz="900" u="none" dirty="0" err="1">
                <a:latin typeface="Gulim"/>
                <a:ea typeface="Gulim"/>
                <a:cs typeface="Gulim"/>
                <a:sym typeface="Gulim"/>
              </a:rPr>
              <a:t>전반에</a:t>
            </a:r>
            <a:r>
              <a:rPr lang="en-US" sz="900" u="none" dirty="0">
                <a:latin typeface="Gulim"/>
                <a:ea typeface="Gulim"/>
                <a:cs typeface="Gulim"/>
                <a:sym typeface="Gulim"/>
              </a:rPr>
              <a:t> </a:t>
            </a:r>
            <a:r>
              <a:rPr lang="en-US" sz="900" u="none" dirty="0" err="1">
                <a:latin typeface="Gulim"/>
                <a:ea typeface="Gulim"/>
                <a:cs typeface="Gulim"/>
                <a:sym typeface="Gulim"/>
              </a:rPr>
              <a:t>대해</a:t>
            </a:r>
            <a:r>
              <a:rPr lang="en-US" sz="900" u="none" dirty="0">
                <a:latin typeface="Gulim"/>
                <a:ea typeface="Gulim"/>
                <a:cs typeface="Gulim"/>
                <a:sym typeface="Gulim"/>
              </a:rPr>
              <a:t> </a:t>
            </a:r>
            <a:r>
              <a:rPr lang="en-US" sz="900" u="none" dirty="0" err="1">
                <a:latin typeface="Gulim"/>
                <a:ea typeface="Gulim"/>
                <a:cs typeface="Gulim"/>
                <a:sym typeface="Gulim"/>
              </a:rPr>
              <a:t>보고하며</a:t>
            </a:r>
            <a:r>
              <a:rPr lang="en-US" sz="900" u="none" dirty="0">
                <a:latin typeface="Gulim"/>
                <a:ea typeface="Gulim"/>
                <a:cs typeface="Gulim"/>
                <a:sym typeface="Gulim"/>
              </a:rPr>
              <a:t>, </a:t>
            </a:r>
            <a:r>
              <a:rPr lang="en-US" sz="900" u="none" dirty="0" err="1">
                <a:latin typeface="Gulim"/>
                <a:ea typeface="Gulim"/>
                <a:cs typeface="Gulim"/>
                <a:sym typeface="Gulim"/>
              </a:rPr>
              <a:t>회사에</a:t>
            </a:r>
            <a:r>
              <a:rPr lang="en-US" sz="900" u="none" dirty="0">
                <a:latin typeface="Gulim"/>
                <a:ea typeface="Gulim"/>
                <a:cs typeface="Gulim"/>
                <a:sym typeface="Gulim"/>
              </a:rPr>
              <a:t> </a:t>
            </a:r>
            <a:r>
              <a:rPr lang="en-US" sz="900" u="none" dirty="0" err="1">
                <a:latin typeface="Gulim"/>
                <a:ea typeface="Gulim"/>
                <a:cs typeface="Gulim"/>
                <a:sym typeface="Gulim"/>
              </a:rPr>
              <a:t>미치는</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모니터링하고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환율</a:t>
            </a:r>
            <a:r>
              <a:rPr lang="en-US" sz="900" u="none" dirty="0">
                <a:latin typeface="Gulim"/>
                <a:ea typeface="Gulim"/>
                <a:cs typeface="Gulim"/>
                <a:sym typeface="Gulim"/>
              </a:rPr>
              <a:t> </a:t>
            </a:r>
            <a:r>
              <a:rPr lang="en-US" sz="900" u="none" dirty="0" err="1">
                <a:latin typeface="Gulim"/>
                <a:ea typeface="Gulim"/>
                <a:cs typeface="Gulim"/>
                <a:sym typeface="Gulim"/>
              </a:rPr>
              <a:t>변동에</a:t>
            </a:r>
            <a:r>
              <a:rPr lang="en-US" sz="900" u="none" dirty="0">
                <a:latin typeface="Gulim"/>
                <a:ea typeface="Gulim"/>
                <a:cs typeface="Gulim"/>
                <a:sym typeface="Gulim"/>
              </a:rPr>
              <a:t> </a:t>
            </a:r>
            <a:r>
              <a:rPr lang="en-US" sz="900" u="none" dirty="0" err="1">
                <a:latin typeface="Gulim"/>
                <a:ea typeface="Gulim"/>
                <a:cs typeface="Gulim"/>
                <a:sym typeface="Gulim"/>
              </a:rPr>
              <a:t>따른</a:t>
            </a:r>
            <a:r>
              <a:rPr lang="en-US" sz="900" u="none" dirty="0">
                <a:latin typeface="Gulim"/>
                <a:ea typeface="Gulim"/>
                <a:cs typeface="Gulim"/>
                <a:sym typeface="Gulim"/>
              </a:rPr>
              <a:t> </a:t>
            </a:r>
            <a:r>
              <a:rPr lang="en-US" sz="900" u="none" dirty="0" err="1">
                <a:latin typeface="Gulim"/>
                <a:ea typeface="Gulim"/>
                <a:cs typeface="Gulim"/>
                <a:sym typeface="Gulim"/>
              </a:rPr>
              <a:t>잠재적</a:t>
            </a:r>
            <a:r>
              <a:rPr lang="en-US" sz="900" u="none" dirty="0">
                <a:latin typeface="Gulim"/>
                <a:ea typeface="Gulim"/>
                <a:cs typeface="Gulim"/>
                <a:sym typeface="Gulim"/>
              </a:rPr>
              <a:t>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최소화하고</a:t>
            </a:r>
            <a:r>
              <a:rPr lang="en-US" sz="900" u="none" dirty="0">
                <a:latin typeface="Gulim"/>
                <a:ea typeface="Gulim"/>
                <a:cs typeface="Gulim"/>
                <a:sym typeface="Gulim"/>
              </a:rPr>
              <a:t>, </a:t>
            </a:r>
            <a:r>
              <a:rPr lang="en-US" sz="900" u="none" dirty="0" err="1">
                <a:latin typeface="Gulim"/>
                <a:ea typeface="Gulim"/>
                <a:cs typeface="Gulim"/>
                <a:sym typeface="Gulim"/>
              </a:rPr>
              <a:t>안정적인</a:t>
            </a:r>
            <a:r>
              <a:rPr lang="en-US" sz="900" u="none" dirty="0">
                <a:latin typeface="Gulim"/>
                <a:ea typeface="Gulim"/>
                <a:cs typeface="Gulim"/>
                <a:sym typeface="Gulim"/>
              </a:rPr>
              <a:t> </a:t>
            </a:r>
            <a:r>
              <a:rPr lang="en-US" sz="900" u="none" dirty="0" err="1">
                <a:latin typeface="Gulim"/>
                <a:ea typeface="Gulim"/>
                <a:cs typeface="Gulim"/>
                <a:sym typeface="Gulim"/>
              </a:rPr>
              <a:t>경영</a:t>
            </a:r>
            <a:r>
              <a:rPr lang="en-US" sz="900" u="none" dirty="0">
                <a:latin typeface="Gulim"/>
                <a:ea typeface="Gulim"/>
                <a:cs typeface="Gulim"/>
                <a:sym typeface="Gulim"/>
              </a:rPr>
              <a:t> </a:t>
            </a:r>
            <a:r>
              <a:rPr lang="en-US" sz="900" u="none" dirty="0" err="1">
                <a:latin typeface="Gulim"/>
                <a:ea typeface="Gulim"/>
                <a:cs typeface="Gulim"/>
                <a:sym typeface="Gulim"/>
              </a:rPr>
              <a:t>성과를</a:t>
            </a:r>
            <a:r>
              <a:rPr lang="en-US" sz="900" u="none" dirty="0">
                <a:latin typeface="Gulim"/>
                <a:ea typeface="Gulim"/>
                <a:cs typeface="Gulim"/>
                <a:sym typeface="Gulim"/>
              </a:rPr>
              <a:t> </a:t>
            </a:r>
            <a:r>
              <a:rPr lang="en-US" sz="900" u="none" dirty="0" err="1">
                <a:latin typeface="Gulim"/>
                <a:ea typeface="Gulim"/>
                <a:cs typeface="Gulim"/>
                <a:sym typeface="Gulim"/>
              </a:rPr>
              <a:t>달성할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노력하고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1064" name="Google Shape;11064;p109"/>
          <p:cNvSpPr txBox="1"/>
          <p:nvPr/>
        </p:nvSpPr>
        <p:spPr>
          <a:xfrm>
            <a:off x="887073" y="3066647"/>
            <a:ext cx="7612100" cy="940642"/>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dirty="0" err="1">
                <a:solidFill>
                  <a:srgbClr val="2EA7E0"/>
                </a:solidFill>
                <a:latin typeface="Arial"/>
                <a:ea typeface="Arial"/>
                <a:cs typeface="Arial"/>
                <a:sym typeface="Arial"/>
              </a:rPr>
              <a:t>경영</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진단</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경영</a:t>
            </a:r>
            <a:r>
              <a:rPr lang="en-US" sz="900" u="none" dirty="0">
                <a:latin typeface="Gulim"/>
                <a:ea typeface="Gulim"/>
                <a:cs typeface="Gulim"/>
                <a:sym typeface="Gulim"/>
              </a:rPr>
              <a:t> </a:t>
            </a:r>
            <a:r>
              <a:rPr lang="en-US" sz="900" u="none" dirty="0" err="1">
                <a:latin typeface="Gulim"/>
                <a:ea typeface="Gulim"/>
                <a:cs typeface="Gulim"/>
                <a:sym typeface="Gulim"/>
              </a:rPr>
              <a:t>진단</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컨설팅</a:t>
            </a:r>
            <a:r>
              <a:rPr lang="en-US" sz="900" u="none" dirty="0">
                <a:latin typeface="Gulim"/>
                <a:ea typeface="Gulim"/>
                <a:cs typeface="Gulim"/>
                <a:sym typeface="Gulim"/>
              </a:rPr>
              <a:t>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체계를</a:t>
            </a:r>
            <a:r>
              <a:rPr lang="en-US" sz="900" u="none" dirty="0">
                <a:latin typeface="Gulim"/>
                <a:ea typeface="Gulim"/>
                <a:cs typeface="Gulim"/>
                <a:sym typeface="Gulim"/>
              </a:rPr>
              <a:t> </a:t>
            </a:r>
            <a:r>
              <a:rPr lang="en-US" sz="900" u="none" dirty="0" err="1">
                <a:latin typeface="Gulim"/>
                <a:ea typeface="Gulim"/>
                <a:cs typeface="Gulim"/>
                <a:sym typeface="Gulim"/>
              </a:rPr>
              <a:t>구축하고</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기반으로</a:t>
            </a:r>
            <a:r>
              <a:rPr lang="en-US" sz="900" u="none" dirty="0">
                <a:latin typeface="Gulim"/>
                <a:ea typeface="Gulim"/>
                <a:cs typeface="Gulim"/>
                <a:sym typeface="Gulim"/>
              </a:rPr>
              <a:t> </a:t>
            </a:r>
            <a:r>
              <a:rPr lang="en-US" sz="900" u="none" dirty="0" err="1">
                <a:latin typeface="Gulim"/>
                <a:ea typeface="Gulim"/>
                <a:cs typeface="Gulim"/>
                <a:sym typeface="Gulim"/>
              </a:rPr>
              <a:t>성과</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전문조직인</a:t>
            </a:r>
            <a:r>
              <a:rPr lang="en-US" sz="900" u="none" dirty="0">
                <a:latin typeface="Gulim"/>
                <a:ea typeface="Gulim"/>
                <a:cs typeface="Gulim"/>
                <a:sym typeface="Gulim"/>
              </a:rPr>
              <a:t> </a:t>
            </a:r>
            <a:r>
              <a:rPr lang="en-US" sz="900" u="none" dirty="0" err="1">
                <a:latin typeface="Gulim"/>
                <a:ea typeface="Gulim"/>
                <a:cs typeface="Gulim"/>
                <a:sym typeface="Gulim"/>
              </a:rPr>
              <a:t>성과관리실</a:t>
            </a:r>
            <a:r>
              <a:rPr lang="en-US" sz="900" u="none" dirty="0">
                <a:latin typeface="Gulim"/>
                <a:ea typeface="Gulim"/>
                <a:cs typeface="Gulim"/>
                <a:sym typeface="Gulim"/>
              </a:rPr>
              <a:t> </a:t>
            </a:r>
            <a:r>
              <a:rPr lang="en-US" sz="900" u="none" dirty="0" err="1">
                <a:latin typeface="Gulim"/>
                <a:ea typeface="Gulim"/>
                <a:cs typeface="Gulim"/>
                <a:sym typeface="Gulim"/>
              </a:rPr>
              <a:t>주관으로</a:t>
            </a:r>
            <a:r>
              <a:rPr lang="en-US" sz="900" u="none" dirty="0">
                <a:latin typeface="Gulim"/>
                <a:ea typeface="Gulim"/>
                <a:cs typeface="Gulim"/>
                <a:sym typeface="Gulim"/>
              </a:rPr>
              <a:t> </a:t>
            </a:r>
            <a:r>
              <a:rPr lang="en-US" sz="900" u="none" dirty="0" err="1">
                <a:latin typeface="Gulim"/>
                <a:ea typeface="Gulim"/>
                <a:cs typeface="Gulim"/>
                <a:sym typeface="Gulim"/>
              </a:rPr>
              <a:t>경영관리를</a:t>
            </a:r>
            <a:r>
              <a:rPr lang="en-US" sz="900" u="none" dirty="0">
                <a:latin typeface="Gulim"/>
                <a:ea typeface="Gulim"/>
                <a:cs typeface="Gulim"/>
                <a:sym typeface="Gulim"/>
              </a:rPr>
              <a:t> </a:t>
            </a:r>
            <a:r>
              <a:rPr lang="en-US" sz="900" u="none" dirty="0" err="1">
                <a:latin typeface="Gulim"/>
                <a:ea typeface="Gulim"/>
                <a:cs typeface="Gulim"/>
                <a:sym typeface="Gulim"/>
              </a:rPr>
              <a:t>실행하고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사업부</a:t>
            </a:r>
            <a:r>
              <a:rPr lang="en-US" sz="900" u="none" dirty="0">
                <a:latin typeface="Gulim"/>
                <a:ea typeface="Gulim"/>
                <a:cs typeface="Gulim"/>
                <a:sym typeface="Gulim"/>
              </a:rPr>
              <a:t>, </a:t>
            </a:r>
            <a:r>
              <a:rPr lang="en-US" sz="900" u="none" dirty="0" err="1">
                <a:latin typeface="Gulim"/>
                <a:ea typeface="Gulim"/>
                <a:cs typeface="Gulim"/>
                <a:sym typeface="Gulim"/>
              </a:rPr>
              <a:t>해외</a:t>
            </a:r>
            <a:r>
              <a:rPr lang="en-US" sz="900" u="none" dirty="0">
                <a:latin typeface="Gulim"/>
                <a:ea typeface="Gulim"/>
                <a:cs typeface="Gulim"/>
                <a:sym typeface="Gulim"/>
              </a:rPr>
              <a:t> </a:t>
            </a:r>
            <a:r>
              <a:rPr lang="en-US" sz="900" u="none" dirty="0" err="1">
                <a:latin typeface="Gulim"/>
                <a:ea typeface="Gulim"/>
                <a:cs typeface="Gulim"/>
                <a:sym typeface="Gulim"/>
              </a:rPr>
              <a:t>법인</a:t>
            </a:r>
            <a:r>
              <a:rPr lang="en-US" sz="900" u="none" dirty="0">
                <a:latin typeface="Gulim"/>
                <a:ea typeface="Gulim"/>
                <a:cs typeface="Gulim"/>
                <a:sym typeface="Gulim"/>
              </a:rPr>
              <a:t>, </a:t>
            </a:r>
            <a:r>
              <a:rPr lang="en-US" sz="900" u="none" dirty="0" err="1">
                <a:latin typeface="Gulim"/>
                <a:ea typeface="Gulim"/>
                <a:cs typeface="Gulim"/>
                <a:sym typeface="Gulim"/>
              </a:rPr>
              <a:t>국내</a:t>
            </a:r>
            <a:r>
              <a:rPr lang="en-US" sz="900" u="none" dirty="0">
                <a:latin typeface="Gulim"/>
                <a:ea typeface="Gulim"/>
                <a:cs typeface="Gulim"/>
                <a:sym typeface="Gulim"/>
              </a:rPr>
              <a:t> </a:t>
            </a:r>
            <a:r>
              <a:rPr lang="en-US" sz="900" u="none" dirty="0" err="1">
                <a:latin typeface="Gulim"/>
                <a:ea typeface="Gulim"/>
                <a:cs typeface="Gulim"/>
                <a:sym typeface="Gulim"/>
              </a:rPr>
              <a:t>자회사</a:t>
            </a:r>
            <a:r>
              <a:rPr lang="en-US" sz="900" u="none" dirty="0">
                <a:latin typeface="Gulim"/>
                <a:ea typeface="Gulim"/>
                <a:cs typeface="Gulim"/>
                <a:sym typeface="Gulim"/>
              </a:rPr>
              <a:t> </a:t>
            </a:r>
            <a:r>
              <a:rPr lang="en-US" sz="900" u="none" dirty="0" err="1">
                <a:latin typeface="Gulim"/>
                <a:ea typeface="Gulim"/>
                <a:cs typeface="Gulim"/>
                <a:sym typeface="Gulim"/>
              </a:rPr>
              <a:t>대상</a:t>
            </a:r>
            <a:r>
              <a:rPr lang="en-US" sz="900" u="none" dirty="0">
                <a:latin typeface="Gulim"/>
                <a:ea typeface="Gulim"/>
                <a:cs typeface="Gulim"/>
                <a:sym typeface="Gulim"/>
              </a:rPr>
              <a:t> </a:t>
            </a:r>
            <a:r>
              <a:rPr lang="en-US" sz="900" u="none" dirty="0" err="1">
                <a:latin typeface="Gulim"/>
                <a:ea typeface="Gulim"/>
                <a:cs typeface="Gulim"/>
                <a:sym typeface="Gulim"/>
              </a:rPr>
              <a:t>경영</a:t>
            </a:r>
            <a:r>
              <a:rPr lang="en-US" sz="900" u="none" dirty="0">
                <a:latin typeface="Gulim"/>
                <a:ea typeface="Gulim"/>
                <a:cs typeface="Gulim"/>
                <a:sym typeface="Gulim"/>
              </a:rPr>
              <a:t> </a:t>
            </a:r>
            <a:r>
              <a:rPr lang="en-US" sz="900" u="none" dirty="0" err="1">
                <a:latin typeface="Gulim"/>
                <a:ea typeface="Gulim"/>
                <a:cs typeface="Gulim"/>
                <a:sym typeface="Gulim"/>
              </a:rPr>
              <a:t>진단을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부문의</a:t>
            </a:r>
            <a:r>
              <a:rPr lang="en-US" sz="900" u="none" dirty="0">
                <a:latin typeface="Gulim"/>
                <a:ea typeface="Gulim"/>
                <a:cs typeface="Gulim"/>
                <a:sym typeface="Gulim"/>
              </a:rPr>
              <a:t> </a:t>
            </a:r>
            <a:r>
              <a:rPr lang="en-US" sz="900" u="none" dirty="0" err="1">
                <a:latin typeface="Gulim"/>
                <a:ea typeface="Gulim"/>
                <a:cs typeface="Gulim"/>
                <a:sym typeface="Gulim"/>
              </a:rPr>
              <a:t>사업</a:t>
            </a:r>
            <a:r>
              <a:rPr lang="en-US" sz="900" u="none" dirty="0">
                <a:latin typeface="Gulim"/>
                <a:ea typeface="Gulim"/>
                <a:cs typeface="Gulim"/>
                <a:sym typeface="Gulim"/>
              </a:rPr>
              <a:t> </a:t>
            </a:r>
            <a:r>
              <a:rPr lang="en-US" sz="900" u="none" dirty="0" err="1">
                <a:latin typeface="Gulim"/>
                <a:ea typeface="Gulim"/>
                <a:cs typeface="Gulim"/>
                <a:sym typeface="Gulim"/>
              </a:rPr>
              <a:t>건전성</a:t>
            </a:r>
            <a:r>
              <a:rPr lang="en-US" sz="900" u="none" dirty="0">
                <a:latin typeface="Gulim"/>
                <a:ea typeface="Gulim"/>
                <a:cs typeface="Gulim"/>
                <a:sym typeface="Gulim"/>
              </a:rPr>
              <a:t> </a:t>
            </a:r>
            <a:r>
              <a:rPr lang="en-US" sz="900" u="none" dirty="0" err="1">
                <a:latin typeface="Gulim"/>
                <a:ea typeface="Gulim"/>
                <a:cs typeface="Gulim"/>
                <a:sym typeface="Gulim"/>
              </a:rPr>
              <a:t>제고</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사전</a:t>
            </a:r>
            <a:r>
              <a:rPr lang="en-US" sz="900" u="none" dirty="0">
                <a:latin typeface="Gulim"/>
                <a:ea typeface="Gulim"/>
                <a:cs typeface="Gulim"/>
                <a:sym typeface="Gulim"/>
              </a:rPr>
              <a:t> </a:t>
            </a:r>
            <a:r>
              <a:rPr lang="en-US" sz="900" u="none" dirty="0" err="1">
                <a:latin typeface="Gulim"/>
                <a:ea typeface="Gulim"/>
                <a:cs typeface="Gulim"/>
                <a:sym typeface="Gulim"/>
              </a:rPr>
              <a:t>예방을</a:t>
            </a:r>
            <a:r>
              <a:rPr lang="en-US" sz="900" u="none" dirty="0">
                <a:latin typeface="Gulim"/>
                <a:ea typeface="Gulim"/>
                <a:cs typeface="Gulim"/>
                <a:sym typeface="Gulim"/>
              </a:rPr>
              <a:t> </a:t>
            </a:r>
            <a:r>
              <a:rPr lang="en-US" sz="900" u="none" dirty="0" err="1">
                <a:latin typeface="Gulim"/>
                <a:ea typeface="Gulim"/>
                <a:cs typeface="Gulim"/>
                <a:sym typeface="Gulim"/>
              </a:rPr>
              <a:t>도모하고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도출된</a:t>
            </a:r>
            <a:r>
              <a:rPr lang="en-US" sz="900" u="none" dirty="0">
                <a:latin typeface="Gulim"/>
                <a:ea typeface="Gulim"/>
                <a:cs typeface="Gulim"/>
                <a:sym typeface="Gulim"/>
              </a:rPr>
              <a:t> </a:t>
            </a:r>
            <a:r>
              <a:rPr lang="en-US" sz="900" u="none" dirty="0" err="1">
                <a:latin typeface="Gulim"/>
                <a:ea typeface="Gulim"/>
                <a:cs typeface="Gulim"/>
                <a:sym typeface="Gulim"/>
              </a:rPr>
              <a:t>개선과제는</a:t>
            </a:r>
            <a:r>
              <a:rPr lang="en-US" sz="900" u="none" dirty="0">
                <a:latin typeface="Gulim"/>
                <a:ea typeface="Gulim"/>
                <a:cs typeface="Gulim"/>
                <a:sym typeface="Gulim"/>
              </a:rPr>
              <a:t> </a:t>
            </a:r>
            <a:r>
              <a:rPr lang="en-US" sz="900" u="none" dirty="0" err="1">
                <a:latin typeface="Gulim"/>
                <a:ea typeface="Gulim"/>
                <a:cs typeface="Gulim"/>
                <a:sym typeface="Gulim"/>
              </a:rPr>
              <a:t>사후</a:t>
            </a:r>
            <a:r>
              <a:rPr lang="en-US" sz="900" u="none" dirty="0">
                <a:latin typeface="Gulim"/>
                <a:ea typeface="Gulim"/>
                <a:cs typeface="Gulim"/>
                <a:sym typeface="Gulim"/>
              </a:rPr>
              <a:t> </a:t>
            </a:r>
            <a:r>
              <a:rPr lang="en-US" sz="900" u="none" dirty="0" err="1">
                <a:latin typeface="Gulim"/>
                <a:ea typeface="Gulim"/>
                <a:cs typeface="Gulim"/>
                <a:sym typeface="Gulim"/>
              </a:rPr>
              <a:t>조치에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정기적인</a:t>
            </a:r>
            <a:r>
              <a:rPr lang="en-US" sz="900" u="none" dirty="0">
                <a:latin typeface="Gulim"/>
                <a:ea typeface="Gulim"/>
                <a:cs typeface="Gulim"/>
                <a:sym typeface="Gulim"/>
              </a:rPr>
              <a:t> </a:t>
            </a:r>
            <a:r>
              <a:rPr lang="en-US" sz="900" u="none" dirty="0" err="1">
                <a:latin typeface="Gulim"/>
                <a:ea typeface="Gulim"/>
                <a:cs typeface="Gulim"/>
                <a:sym typeface="Gulim"/>
              </a:rPr>
              <a:t>점검을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관리하고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2022년에는 KT&amp;G </a:t>
            </a:r>
            <a:r>
              <a:rPr lang="en-US" sz="900" u="none" dirty="0" err="1">
                <a:latin typeface="Gulim"/>
                <a:ea typeface="Gulim"/>
                <a:cs typeface="Gulim"/>
                <a:sym typeface="Gulim"/>
              </a:rPr>
              <a:t>인도네시아</a:t>
            </a:r>
            <a:r>
              <a:rPr lang="en-US" sz="900" u="none" dirty="0">
                <a:latin typeface="Gulim"/>
                <a:ea typeface="Gulim"/>
                <a:cs typeface="Gulim"/>
                <a:sym typeface="Gulim"/>
              </a:rPr>
              <a:t> </a:t>
            </a:r>
            <a:r>
              <a:rPr lang="en-US" sz="900" u="none" dirty="0" err="1">
                <a:latin typeface="Gulim"/>
                <a:ea typeface="Gulim"/>
                <a:cs typeface="Gulim"/>
                <a:sym typeface="Gulim"/>
              </a:rPr>
              <a:t>법인</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자회사</a:t>
            </a:r>
            <a:r>
              <a:rPr lang="en-US" sz="900" u="none" dirty="0">
                <a:latin typeface="Gulim"/>
                <a:ea typeface="Gulim"/>
                <a:cs typeface="Gulim"/>
                <a:sym typeface="Gulim"/>
              </a:rPr>
              <a:t> </a:t>
            </a:r>
            <a:r>
              <a:rPr lang="en-US" sz="900" u="none" dirty="0" err="1">
                <a:latin typeface="Gulim"/>
                <a:ea typeface="Gulim"/>
                <a:cs typeface="Gulim"/>
                <a:sym typeface="Gulim"/>
              </a:rPr>
              <a:t>영진약품에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진단을</a:t>
            </a:r>
            <a:r>
              <a:rPr lang="en-US" sz="900" u="none" dirty="0">
                <a:latin typeface="Gulim"/>
                <a:ea typeface="Gulim"/>
                <a:cs typeface="Gulim"/>
                <a:sym typeface="Gulim"/>
              </a:rPr>
              <a:t> </a:t>
            </a:r>
            <a:r>
              <a:rPr lang="en-US" sz="900" u="none" dirty="0" err="1">
                <a:latin typeface="Gulim"/>
                <a:ea typeface="Gulim"/>
                <a:cs typeface="Gulim"/>
                <a:sym typeface="Gulim"/>
              </a:rPr>
              <a:t>수행하였으며</a:t>
            </a:r>
            <a:r>
              <a:rPr lang="en-US" sz="900" u="none" dirty="0">
                <a:latin typeface="Gulim"/>
                <a:ea typeface="Gulim"/>
                <a:cs typeface="Gulim"/>
                <a:sym typeface="Gulim"/>
              </a:rPr>
              <a:t>, 2023년에는 KT&amp;G </a:t>
            </a:r>
            <a:r>
              <a:rPr lang="en-US" sz="900" u="none" dirty="0" err="1">
                <a:latin typeface="Gulim"/>
                <a:ea typeface="Gulim"/>
                <a:cs typeface="Gulim"/>
                <a:sym typeface="Gulim"/>
              </a:rPr>
              <a:t>글로벌본부</a:t>
            </a:r>
            <a:r>
              <a:rPr lang="en-US" sz="900" u="none" dirty="0">
                <a:latin typeface="Gulim"/>
                <a:ea typeface="Gulim"/>
                <a:cs typeface="Gulim"/>
                <a:sym typeface="Gulim"/>
              </a:rPr>
              <a:t>, </a:t>
            </a:r>
            <a:r>
              <a:rPr lang="en-US" sz="900" u="none" dirty="0" err="1">
                <a:latin typeface="Gulim"/>
                <a:ea typeface="Gulim"/>
                <a:cs typeface="Gulim"/>
                <a:sym typeface="Gulim"/>
              </a:rPr>
              <a:t>튀르키예</a:t>
            </a:r>
            <a:r>
              <a:rPr lang="en-US" sz="900" u="none" dirty="0">
                <a:latin typeface="Gulim"/>
                <a:ea typeface="Gulim"/>
                <a:cs typeface="Gulim"/>
                <a:sym typeface="Gulim"/>
              </a:rPr>
              <a:t> </a:t>
            </a:r>
            <a:r>
              <a:rPr lang="en-US" sz="900" u="none" dirty="0" err="1">
                <a:latin typeface="Gulim"/>
                <a:ea typeface="Gulim"/>
                <a:cs typeface="Gulim"/>
                <a:sym typeface="Gulim"/>
              </a:rPr>
              <a:t>법인</a:t>
            </a:r>
            <a:r>
              <a:rPr lang="en-US" sz="900" u="none" dirty="0">
                <a:latin typeface="Gulim"/>
                <a:ea typeface="Gulim"/>
                <a:cs typeface="Gulim"/>
                <a:sym typeface="Gulim"/>
              </a:rPr>
              <a:t>, </a:t>
            </a:r>
            <a:r>
              <a:rPr lang="en-US" sz="900" u="none" dirty="0" err="1">
                <a:latin typeface="Gulim"/>
                <a:ea typeface="Gulim"/>
                <a:cs typeface="Gulim"/>
                <a:sym typeface="Gulim"/>
              </a:rPr>
              <a:t>자회사</a:t>
            </a:r>
            <a:r>
              <a:rPr lang="en-US" sz="900" u="none" dirty="0">
                <a:latin typeface="Gulim"/>
                <a:ea typeface="Gulim"/>
                <a:cs typeface="Gulim"/>
                <a:sym typeface="Gulim"/>
              </a:rPr>
              <a:t> </a:t>
            </a:r>
            <a:r>
              <a:rPr lang="en-US" sz="900" u="none" dirty="0" err="1">
                <a:latin typeface="Gulim"/>
                <a:ea typeface="Gulim"/>
                <a:cs typeface="Gulim"/>
                <a:sym typeface="Gulim"/>
              </a:rPr>
              <a:t>태아산업에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경영진단을</a:t>
            </a:r>
            <a:r>
              <a:rPr lang="en-US" sz="900" u="none" dirty="0">
                <a:latin typeface="Gulim"/>
                <a:ea typeface="Gulim"/>
                <a:cs typeface="Gulim"/>
                <a:sym typeface="Gulim"/>
              </a:rPr>
              <a:t> </a:t>
            </a:r>
            <a:r>
              <a:rPr lang="en-US" sz="900" u="none" dirty="0" err="1">
                <a:latin typeface="Gulim"/>
                <a:ea typeface="Gulim"/>
                <a:cs typeface="Gulim"/>
                <a:sym typeface="Gulim"/>
              </a:rPr>
              <a:t>실시하였고</a:t>
            </a:r>
            <a:r>
              <a:rPr lang="en-US" sz="900" u="none" dirty="0">
                <a:latin typeface="Gulim"/>
                <a:ea typeface="Gulim"/>
                <a:cs typeface="Gulim"/>
                <a:sym typeface="Gulim"/>
              </a:rPr>
              <a:t>, 2024년에는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자회사</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사업부</a:t>
            </a:r>
            <a:r>
              <a:rPr lang="en-US" sz="900" u="none" dirty="0">
                <a:latin typeface="Gulim"/>
                <a:ea typeface="Gulim"/>
                <a:cs typeface="Gulim"/>
                <a:sym typeface="Gulim"/>
              </a:rPr>
              <a:t> </a:t>
            </a:r>
            <a:r>
              <a:rPr lang="en-US" sz="900" u="none" dirty="0" err="1">
                <a:latin typeface="Gulim"/>
                <a:ea typeface="Gulim"/>
                <a:cs typeface="Gulim"/>
                <a:sym typeface="Gulim"/>
              </a:rPr>
              <a:t>대상</a:t>
            </a:r>
            <a:r>
              <a:rPr lang="en-US" sz="900" u="none" dirty="0">
                <a:latin typeface="Gulim"/>
                <a:ea typeface="Gulim"/>
                <a:cs typeface="Gulim"/>
                <a:sym typeface="Gulim"/>
              </a:rPr>
              <a:t> </a:t>
            </a:r>
            <a:r>
              <a:rPr lang="en-US" sz="900" u="none" dirty="0" err="1">
                <a:latin typeface="Gulim"/>
                <a:ea typeface="Gulim"/>
                <a:cs typeface="Gulim"/>
                <a:sym typeface="Gulim"/>
              </a:rPr>
              <a:t>테마진단을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관리를</a:t>
            </a:r>
            <a:r>
              <a:rPr lang="en-US" sz="900" u="none" dirty="0">
                <a:latin typeface="Gulim"/>
                <a:ea typeface="Gulim"/>
                <a:cs typeface="Gulim"/>
                <a:sym typeface="Gulim"/>
              </a:rPr>
              <a:t> </a:t>
            </a:r>
            <a:r>
              <a:rPr lang="en-US" sz="900" u="none" dirty="0" err="1">
                <a:latin typeface="Gulim"/>
                <a:ea typeface="Gulim"/>
                <a:cs typeface="Gulim"/>
                <a:sym typeface="Gulim"/>
              </a:rPr>
              <a:t>지속해</a:t>
            </a:r>
            <a:r>
              <a:rPr lang="en-US" sz="900" u="none" dirty="0">
                <a:latin typeface="Gulim"/>
                <a:ea typeface="Gulim"/>
                <a:cs typeface="Gulim"/>
                <a:sym typeface="Gulim"/>
              </a:rPr>
              <a:t> </a:t>
            </a:r>
            <a:r>
              <a:rPr lang="en-US" sz="900" u="none" dirty="0" err="1">
                <a:latin typeface="Gulim"/>
                <a:ea typeface="Gulim"/>
                <a:cs typeface="Gulim"/>
                <a:sym typeface="Gulim"/>
              </a:rPr>
              <a:t>나갈</a:t>
            </a:r>
            <a:r>
              <a:rPr lang="en-US" sz="900" u="none" dirty="0">
                <a:latin typeface="Gulim"/>
                <a:ea typeface="Gulim"/>
                <a:cs typeface="Gulim"/>
                <a:sym typeface="Gulim"/>
              </a:rPr>
              <a:t> </a:t>
            </a:r>
            <a:r>
              <a:rPr lang="en-US" sz="900" u="none" dirty="0" err="1">
                <a:latin typeface="Gulim"/>
                <a:ea typeface="Gulim"/>
                <a:cs typeface="Gulim"/>
                <a:sym typeface="Gulim"/>
              </a:rPr>
              <a:t>예정입니다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 name="TextBox 1">
            <a:extLst>
              <a:ext uri="{FF2B5EF4-FFF2-40B4-BE49-F238E27FC236}">
                <a16:creationId xmlns:a16="http://schemas.microsoft.com/office/drawing/2014/main" id="{76055B4A-CC7F-8B23-918F-41DB5215B26B}"/>
              </a:ext>
            </a:extLst>
          </p:cNvPr>
          <p:cNvSpPr txBox="1"/>
          <p:nvPr/>
        </p:nvSpPr>
        <p:spPr>
          <a:xfrm>
            <a:off x="874147" y="4104003"/>
            <a:ext cx="7625026" cy="3591689"/>
          </a:xfrm>
          <a:prstGeom prst="rect">
            <a:avLst/>
          </a:prstGeom>
          <a:noFill/>
        </p:spPr>
        <p:txBody>
          <a:bodyPr wrap="square" rtlCol="0">
            <a:spAutoFit/>
          </a:bodyPr>
          <a:lstStyle/>
          <a:p>
            <a:pPr>
              <a:lnSpc>
                <a:spcPct val="150000"/>
              </a:lnSpc>
            </a:pPr>
            <a:r>
              <a:rPr lang="ko-KR" altLang="en-US" sz="900" b="1" u="sng" dirty="0">
                <a:solidFill>
                  <a:srgbClr val="2EA7E0"/>
                </a:solidFill>
                <a:latin typeface="Arial" panose="020B0604020202020204" pitchFamily="34" charset="0"/>
                <a:ea typeface="Gulim" panose="020B0600000101010101" pitchFamily="34" charset="-127"/>
                <a:cs typeface="Arial" panose="020B0604020202020204" pitchFamily="34" charset="0"/>
              </a:rPr>
              <a:t>이자율 리스크</a:t>
            </a:r>
            <a:endParaRPr lang="ko-KR" altLang="en-US" sz="900" b="1" dirty="0">
              <a:latin typeface="Arial" panose="020B0604020202020204" pitchFamily="34" charset="0"/>
              <a:ea typeface="Gulim" panose="020B0600000101010101" pitchFamily="34" charset="-127"/>
              <a:cs typeface="Arial" panose="020B0604020202020204" pitchFamily="34" charset="0"/>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글로벌 사업 확장에 따른 중장기 </a:t>
            </a:r>
            <a:r>
              <a:rPr lang="en-US" sz="900" dirty="0">
                <a:latin typeface="Gulim" panose="020B0600000101010101" pitchFamily="34" charset="-127"/>
                <a:ea typeface="Gulim" panose="020B0600000101010101" pitchFamily="34" charset="-127"/>
              </a:rPr>
              <a:t>CAPEX </a:t>
            </a:r>
            <a:r>
              <a:rPr lang="ko-KR" altLang="en-US" sz="900" dirty="0">
                <a:latin typeface="Gulim" panose="020B0600000101010101" pitchFamily="34" charset="-127"/>
                <a:ea typeface="Gulim" panose="020B0600000101010101" pitchFamily="34" charset="-127"/>
              </a:rPr>
              <a:t>투자 재원 확보 및 회사의 </a:t>
            </a:r>
            <a:r>
              <a:rPr lang="en-US" sz="900" dirty="0">
                <a:latin typeface="Gulim" panose="020B0600000101010101" pitchFamily="34" charset="-127"/>
                <a:ea typeface="Gulim" panose="020B0600000101010101" pitchFamily="34" charset="-127"/>
              </a:rPr>
              <a:t>ROE </a:t>
            </a:r>
            <a:r>
              <a:rPr lang="ko-KR" altLang="en-US" sz="900" dirty="0">
                <a:latin typeface="Gulim" panose="020B0600000101010101" pitchFamily="34" charset="-127"/>
                <a:ea typeface="Gulim" panose="020B0600000101010101" pitchFamily="34" charset="-127"/>
              </a:rPr>
              <a:t>향상을 위해 회사채를 발행하여 자금을 조달하고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당사는 현금흐름 변동위험을 피하기 위하여 주로 고정 이자율로 회사채를 발행하고 있으나 필요시 변동이자율로 단기 차입금을 사용하기도 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변동이자율을 모니터링하고 있으며</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말 기준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각 변동이자율 차입금에 대한 이자율의 </a:t>
            </a:r>
            <a:r>
              <a:rPr lang="en-US" altLang="ko-KR" sz="900" dirty="0">
                <a:latin typeface="Gulim" panose="020B0600000101010101" pitchFamily="34" charset="-127"/>
                <a:ea typeface="Gulim" panose="020B0600000101010101" pitchFamily="34" charset="-127"/>
              </a:rPr>
              <a:t>1% </a:t>
            </a:r>
            <a:r>
              <a:rPr lang="ko-KR" altLang="en-US" sz="900" dirty="0">
                <a:latin typeface="Gulim" panose="020B0600000101010101" pitchFamily="34" charset="-127"/>
                <a:ea typeface="Gulim" panose="020B0600000101010101" pitchFamily="34" charset="-127"/>
              </a:rPr>
              <a:t>변동 시 법인세 비용 차감 전 손익에 미치는 영향은 </a:t>
            </a:r>
            <a:r>
              <a:rPr lang="en-US" altLang="ko-KR" sz="900" dirty="0">
                <a:latin typeface="Gulim" panose="020B0600000101010101" pitchFamily="34" charset="-127"/>
                <a:ea typeface="Gulim" panose="020B0600000101010101" pitchFamily="34" charset="-127"/>
              </a:rPr>
              <a:t>299</a:t>
            </a:r>
            <a:r>
              <a:rPr lang="ko-KR" altLang="en-US" sz="900" dirty="0">
                <a:latin typeface="Gulim" panose="020B0600000101010101" pitchFamily="34" charset="-127"/>
                <a:ea typeface="Gulim" panose="020B0600000101010101" pitchFamily="34" charset="-127"/>
              </a:rPr>
              <a:t>백만 원으로 확인하였습니다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당사는 내부 보유 중인 차입 가이드라인을 준용하여 지속적으로 모니터링할 예정입니다</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b="1" u="sng" dirty="0">
                <a:solidFill>
                  <a:srgbClr val="2EA7E0"/>
                </a:solidFill>
                <a:latin typeface="Arial" panose="020B0604020202020204" pitchFamily="34" charset="0"/>
                <a:ea typeface="Gulim" panose="020B0600000101010101" pitchFamily="34" charset="-127"/>
                <a:cs typeface="Arial" panose="020B0604020202020204" pitchFamily="34" charset="0"/>
              </a:rPr>
              <a:t>환 리스크</a:t>
            </a:r>
            <a:endParaRPr lang="ko-KR" altLang="en-US" sz="900" b="1" dirty="0">
              <a:latin typeface="Arial" panose="020B0604020202020204" pitchFamily="34" charset="0"/>
              <a:ea typeface="Gulim" panose="020B0600000101010101" pitchFamily="34" charset="-127"/>
              <a:cs typeface="Arial" panose="020B0604020202020204" pitchFamily="34" charset="0"/>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글로벌 비즈니스를 영위하고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지속적으로 해외 사업을 확장하고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사업은 주로 미국달러 </a:t>
            </a:r>
            <a:r>
              <a:rPr lang="en-US" sz="900" dirty="0">
                <a:latin typeface="Gulim" panose="020B0600000101010101" pitchFamily="34" charset="-127"/>
                <a:ea typeface="Gulim" panose="020B0600000101010101" pitchFamily="34" charset="-127"/>
              </a:rPr>
              <a:t>USD</a:t>
            </a:r>
            <a:r>
              <a:rPr lang="ko-KR" altLang="en-US" sz="900" dirty="0">
                <a:latin typeface="Gulim" panose="020B0600000101010101" pitchFamily="34" charset="-127"/>
                <a:ea typeface="Gulim" panose="020B0600000101010101" pitchFamily="34" charset="-127"/>
              </a:rPr>
              <a:t>로 거래되며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기타 통화의 경우 모두 </a:t>
            </a:r>
            <a:r>
              <a:rPr lang="en-US" sz="900" dirty="0">
                <a:latin typeface="Gulim" panose="020B0600000101010101" pitchFamily="34" charset="-127"/>
                <a:ea typeface="Gulim" panose="020B0600000101010101" pitchFamily="34" charset="-127"/>
              </a:rPr>
              <a:t>USD</a:t>
            </a:r>
            <a:r>
              <a:rPr lang="ko-KR" altLang="en-US" sz="900" dirty="0">
                <a:latin typeface="Gulim" panose="020B0600000101010101" pitchFamily="34" charset="-127"/>
                <a:ea typeface="Gulim" panose="020B0600000101010101" pitchFamily="34" charset="-127"/>
              </a:rPr>
              <a:t>로 환전하고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미국 달러 </a:t>
            </a:r>
            <a:r>
              <a:rPr lang="en-US" altLang="ko-KR" sz="900" dirty="0">
                <a:latin typeface="Gulim" panose="020B0600000101010101" pitchFamily="34" charset="-127"/>
                <a:ea typeface="Gulim" panose="020B0600000101010101" pitchFamily="34" charset="-127"/>
              </a:rPr>
              <a:t>10% </a:t>
            </a:r>
            <a:r>
              <a:rPr lang="ko-KR" altLang="en-US" sz="900" dirty="0">
                <a:latin typeface="Gulim" panose="020B0600000101010101" pitchFamily="34" charset="-127"/>
                <a:ea typeface="Gulim" panose="020B0600000101010101" pitchFamily="34" charset="-127"/>
              </a:rPr>
              <a:t>변동 시 발생하는 리스크의 민감도를 확인하고 있으며</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당기말</a:t>
            </a:r>
            <a:r>
              <a:rPr lang="ko-KR" altLang="en-US" sz="900" dirty="0">
                <a:latin typeface="Gulim" panose="020B0600000101010101" pitchFamily="34" charset="-127"/>
                <a:ea typeface="Gulim" panose="020B0600000101010101" pitchFamily="34" charset="-127"/>
              </a:rPr>
              <a:t> 기준 외화에 대한 </a:t>
            </a:r>
            <a:r>
              <a:rPr lang="ko-KR" altLang="en-US" sz="900" dirty="0" err="1">
                <a:latin typeface="Gulim" panose="020B0600000101010101" pitchFamily="34" charset="-127"/>
                <a:ea typeface="Gulim" panose="020B0600000101010101" pitchFamily="34" charset="-127"/>
              </a:rPr>
              <a:t>환화환율의</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10% </a:t>
            </a:r>
            <a:r>
              <a:rPr lang="ko-KR" altLang="en-US" sz="900" dirty="0">
                <a:latin typeface="Gulim" panose="020B0600000101010101" pitchFamily="34" charset="-127"/>
                <a:ea typeface="Gulim" panose="020B0600000101010101" pitchFamily="34" charset="-127"/>
              </a:rPr>
              <a:t>변동이 </a:t>
            </a:r>
            <a:r>
              <a:rPr lang="ko-KR" altLang="en-US" sz="900" dirty="0" err="1">
                <a:latin typeface="Gulim" panose="020B0600000101010101" pitchFamily="34" charset="-127"/>
                <a:ea typeface="Gulim" panose="020B0600000101010101" pitchFamily="34" charset="-127"/>
              </a:rPr>
              <a:t>세전순이익에</a:t>
            </a:r>
            <a:r>
              <a:rPr lang="ko-KR" altLang="en-US" sz="900" dirty="0">
                <a:latin typeface="Gulim" panose="020B0600000101010101" pitchFamily="34" charset="-127"/>
                <a:ea typeface="Gulim" panose="020B0600000101010101" pitchFamily="34" charset="-127"/>
              </a:rPr>
              <a:t> 미치는 영향은 아래와 같습니다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당사는 </a:t>
            </a:r>
            <a:r>
              <a:rPr lang="ko-KR" altLang="en-US" sz="900" dirty="0" err="1">
                <a:latin typeface="Gulim" panose="020B0600000101010101" pitchFamily="34" charset="-127"/>
                <a:ea typeface="Gulim" panose="020B0600000101010101" pitchFamily="34" charset="-127"/>
              </a:rPr>
              <a:t>환위험</a:t>
            </a:r>
            <a:r>
              <a:rPr lang="ko-KR" altLang="en-US" sz="900" dirty="0">
                <a:latin typeface="Gulim" panose="020B0600000101010101" pitchFamily="34" charset="-127"/>
                <a:ea typeface="Gulim" panose="020B0600000101010101" pitchFamily="34" charset="-127"/>
              </a:rPr>
              <a:t> 영향을 자산에 미치는 특수적 위험으로 보고 주요 경영진 및 이사회에 </a:t>
            </a:r>
            <a:r>
              <a:rPr lang="ko-KR" altLang="en-US" sz="900" dirty="0" err="1">
                <a:latin typeface="Gulim" panose="020B0600000101010101" pitchFamily="34" charset="-127"/>
                <a:ea typeface="Gulim" panose="020B0600000101010101" pitchFamily="34" charset="-127"/>
              </a:rPr>
              <a:t>환위험</a:t>
            </a:r>
            <a:r>
              <a:rPr lang="ko-KR" altLang="en-US" sz="900" dirty="0">
                <a:latin typeface="Gulim" panose="020B0600000101010101" pitchFamily="34" charset="-127"/>
                <a:ea typeface="Gulim" panose="020B0600000101010101" pitchFamily="34" charset="-127"/>
              </a:rPr>
              <a:t> 보고서 적용하는 민감도를 보고하고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분기마다 환위험관리위원회를 개최하여 환 위험 영향을 확인하고 있습니다</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b="1" u="sng" dirty="0">
                <a:solidFill>
                  <a:srgbClr val="2EA7E0"/>
                </a:solidFill>
                <a:latin typeface="Arial" panose="020B0604020202020204" pitchFamily="34" charset="0"/>
                <a:ea typeface="Gulim" panose="020B0600000101010101" pitchFamily="34" charset="-127"/>
                <a:cs typeface="Arial" panose="020B0604020202020204" pitchFamily="34" charset="0"/>
              </a:rPr>
              <a:t>기후 리스크</a:t>
            </a:r>
            <a:endParaRPr lang="ko-KR" altLang="en-US" sz="900" b="1" dirty="0">
              <a:latin typeface="Arial" panose="020B0604020202020204" pitchFamily="34" charset="0"/>
              <a:ea typeface="Gulim" panose="020B0600000101010101" pitchFamily="34" charset="-127"/>
              <a:cs typeface="Arial" panose="020B0604020202020204" pitchFamily="34" charset="0"/>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다양한 국가에서 잎담배를 조달하고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지역 특성에 따라 기후 변화의 영향은 천차만별이기 때문에 각 특성을 고려한 기후변화 리스크를 분석하고 관리할 필요가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S&amp;P </a:t>
            </a:r>
            <a:r>
              <a:rPr lang="en-US" sz="900" dirty="0" err="1">
                <a:latin typeface="Gulim" panose="020B0600000101010101" pitchFamily="34" charset="-127"/>
                <a:ea typeface="Gulim" panose="020B0600000101010101" pitchFamily="34" charset="-127"/>
              </a:rPr>
              <a:t>Climanomics</a:t>
            </a:r>
            <a:r>
              <a:rPr lang="en-US"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분석툴을</a:t>
            </a:r>
            <a:r>
              <a:rPr lang="ko-KR" altLang="en-US" sz="900" dirty="0">
                <a:latin typeface="Gulim" panose="020B0600000101010101" pitchFamily="34" charset="-127"/>
                <a:ea typeface="Gulim" panose="020B0600000101010101" pitchFamily="34" charset="-127"/>
              </a:rPr>
              <a:t> 통해 주요 잎담배 재배지 및 인삼농가에 대한 기후변화 시나리오 분석 결과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년대에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와 계약한 농가 및 재배지역이 폭우로 인한 홍수로 피해를 입을 위험이 있는 것으로 나타났으며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탄자니아에 위치한 잎담배 재배지가 가장 리스크가 높은 지역으로 분석되었습니다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각 지역의 특성을 고려한 폭우 시 대응 가이드라인이나 배수 시설 점검 등 물리적 피해를 최소화할 수 있는 방법을 모색하겠습니다</a:t>
            </a:r>
            <a:r>
              <a:rPr lang="en-US" altLang="ko-KR" sz="900" dirty="0">
                <a:latin typeface="Gulim" panose="020B0600000101010101" pitchFamily="34" charset="-127"/>
                <a:ea typeface="Gulim" panose="020B0600000101010101" pitchFamily="34" charset="-127"/>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Shape 11127"/>
        <p:cNvGrpSpPr/>
        <p:nvPr/>
      </p:nvGrpSpPr>
      <p:grpSpPr>
        <a:xfrm>
          <a:off x="0" y="0"/>
          <a:ext cx="0" cy="0"/>
          <a:chOff x="0" y="0"/>
          <a:chExt cx="0" cy="0"/>
        </a:xfrm>
      </p:grpSpPr>
      <p:sp>
        <p:nvSpPr>
          <p:cNvPr id="11128" name="Google Shape;11128;p110"/>
          <p:cNvSpPr txBox="1"/>
          <p:nvPr/>
        </p:nvSpPr>
        <p:spPr>
          <a:xfrm>
            <a:off x="886851" y="1647790"/>
            <a:ext cx="12964613"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2EA7E0"/>
                </a:solidFill>
                <a:latin typeface="Arial"/>
                <a:ea typeface="Arial"/>
                <a:cs typeface="Arial"/>
                <a:sym typeface="Arial"/>
              </a:rPr>
              <a:t>감사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활동</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공인회계사</a:t>
            </a:r>
            <a:r>
              <a:rPr lang="en-US" sz="900" u="none" dirty="0">
                <a:latin typeface="Gulim"/>
                <a:ea typeface="Gulim"/>
                <a:cs typeface="Gulim"/>
                <a:sym typeface="Gulim"/>
              </a:rPr>
              <a:t>, </a:t>
            </a:r>
            <a:r>
              <a:rPr lang="en-US" sz="900" u="none" dirty="0" err="1">
                <a:latin typeface="Gulim"/>
                <a:ea typeface="Gulim"/>
                <a:cs typeface="Gulim"/>
                <a:sym typeface="Gulim"/>
              </a:rPr>
              <a:t>영업</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제조</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현업</a:t>
            </a:r>
            <a:r>
              <a:rPr lang="en-US" sz="900" u="none" dirty="0">
                <a:latin typeface="Gulim"/>
                <a:ea typeface="Gulim"/>
                <a:cs typeface="Gulim"/>
                <a:sym typeface="Gulim"/>
              </a:rPr>
              <a:t> </a:t>
            </a:r>
            <a:r>
              <a:rPr lang="en-US" sz="900" u="none" dirty="0" err="1">
                <a:latin typeface="Gulim"/>
                <a:ea typeface="Gulim"/>
                <a:cs typeface="Gulim"/>
                <a:sym typeface="Gulim"/>
              </a:rPr>
              <a:t>근무</a:t>
            </a:r>
            <a:r>
              <a:rPr lang="en-US" sz="900" u="none" dirty="0">
                <a:latin typeface="Gulim"/>
                <a:ea typeface="Gulim"/>
                <a:cs typeface="Gulim"/>
                <a:sym typeface="Gulim"/>
              </a:rPr>
              <a:t> </a:t>
            </a:r>
            <a:r>
              <a:rPr lang="en-US" sz="900" u="none" dirty="0" err="1">
                <a:latin typeface="Gulim"/>
                <a:ea typeface="Gulim"/>
                <a:cs typeface="Gulim"/>
                <a:sym typeface="Gulim"/>
              </a:rPr>
              <a:t>이력을</a:t>
            </a:r>
            <a:r>
              <a:rPr lang="en-US" sz="900" u="none" dirty="0">
                <a:latin typeface="Gulim"/>
                <a:ea typeface="Gulim"/>
                <a:cs typeface="Gulim"/>
                <a:sym typeface="Gulim"/>
              </a:rPr>
              <a:t> </a:t>
            </a:r>
            <a:r>
              <a:rPr lang="en-US" sz="900" u="none" dirty="0" err="1">
                <a:latin typeface="Gulim"/>
                <a:ea typeface="Gulim"/>
                <a:cs typeface="Gulim"/>
                <a:sym typeface="Gulim"/>
              </a:rPr>
              <a:t>가진</a:t>
            </a:r>
            <a:r>
              <a:rPr lang="en-US" sz="900" u="none" dirty="0">
                <a:latin typeface="Gulim"/>
                <a:ea typeface="Gulim"/>
                <a:cs typeface="Gulim"/>
                <a:sym typeface="Gulim"/>
              </a:rPr>
              <a:t> </a:t>
            </a:r>
            <a:r>
              <a:rPr lang="en-US" sz="900" u="none" dirty="0" err="1">
                <a:latin typeface="Gulim"/>
                <a:ea typeface="Gulim"/>
                <a:cs typeface="Gulim"/>
                <a:sym typeface="Gulim"/>
              </a:rPr>
              <a:t>구성원으로</a:t>
            </a:r>
            <a:r>
              <a:rPr lang="en-US" sz="900" u="none" dirty="0">
                <a:latin typeface="Gulim"/>
                <a:ea typeface="Gulim"/>
                <a:cs typeface="Gulim"/>
                <a:sym typeface="Gulim"/>
              </a:rPr>
              <a:t> </a:t>
            </a:r>
            <a:r>
              <a:rPr lang="en-US" sz="900" u="none" dirty="0" err="1">
                <a:latin typeface="Gulim"/>
                <a:ea typeface="Gulim"/>
                <a:cs typeface="Gulim"/>
                <a:sym typeface="Gulim"/>
              </a:rPr>
              <a:t>구성된</a:t>
            </a:r>
            <a:r>
              <a:rPr lang="en-US" sz="900" u="none" dirty="0">
                <a:latin typeface="Gulim"/>
                <a:ea typeface="Gulim"/>
                <a:cs typeface="Gulim"/>
                <a:sym typeface="Gulim"/>
              </a:rPr>
              <a:t> </a:t>
            </a:r>
            <a:r>
              <a:rPr lang="en-US" sz="900" u="none" dirty="0" err="1">
                <a:latin typeface="Gulim"/>
                <a:ea typeface="Gulim"/>
                <a:cs typeface="Gulim"/>
                <a:sym typeface="Gulim"/>
              </a:rPr>
              <a:t>감사단을</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감사단</a:t>
            </a:r>
            <a:r>
              <a:rPr lang="en-US" sz="900" u="none" dirty="0">
                <a:latin typeface="Gulim"/>
                <a:ea typeface="Gulim"/>
                <a:cs typeface="Gulim"/>
                <a:sym typeface="Gulim"/>
              </a:rPr>
              <a:t> </a:t>
            </a:r>
            <a:r>
              <a:rPr lang="en-US" sz="900" u="none" dirty="0" err="1">
                <a:latin typeface="Gulim"/>
                <a:ea typeface="Gulim"/>
                <a:cs typeface="Gulim"/>
                <a:sym typeface="Gulim"/>
              </a:rPr>
              <a:t>업무</a:t>
            </a:r>
            <a:r>
              <a:rPr lang="en-US" sz="900" u="none" dirty="0">
                <a:latin typeface="Gulim"/>
                <a:ea typeface="Gulim"/>
                <a:cs typeface="Gulim"/>
                <a:sym typeface="Gulim"/>
              </a:rPr>
              <a:t> </a:t>
            </a:r>
            <a:r>
              <a:rPr lang="en-US" sz="900" u="none" dirty="0" err="1">
                <a:latin typeface="Gulim"/>
                <a:ea typeface="Gulim"/>
                <a:cs typeface="Gulim"/>
                <a:sym typeface="Gulim"/>
              </a:rPr>
              <a:t>전문성</a:t>
            </a:r>
            <a:r>
              <a:rPr lang="en-US" sz="900" u="none" dirty="0">
                <a:latin typeface="Gulim"/>
                <a:ea typeface="Gulim"/>
                <a:cs typeface="Gulim"/>
                <a:sym typeface="Gulim"/>
              </a:rPr>
              <a:t> </a:t>
            </a:r>
            <a:r>
              <a:rPr lang="en-US" sz="900" u="none" dirty="0" err="1">
                <a:latin typeface="Gulim"/>
                <a:ea typeface="Gulim"/>
                <a:cs typeface="Gulim"/>
                <a:sym typeface="Gulim"/>
              </a:rPr>
              <a:t>제고를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정기적인</a:t>
            </a:r>
            <a:r>
              <a:rPr lang="en-US" sz="900" u="none" dirty="0">
                <a:latin typeface="Gulim"/>
                <a:ea typeface="Gulim"/>
                <a:cs typeface="Gulim"/>
                <a:sym typeface="Gulim"/>
              </a:rPr>
              <a:t> </a:t>
            </a:r>
            <a:r>
              <a:rPr lang="en-US" sz="900" u="none" dirty="0" err="1">
                <a:latin typeface="Gulim"/>
                <a:ea typeface="Gulim"/>
                <a:cs typeface="Gulim"/>
                <a:sym typeface="Gulim"/>
              </a:rPr>
              <a:t>교육과</a:t>
            </a:r>
            <a:r>
              <a:rPr lang="en-US" sz="900" u="none" dirty="0">
                <a:latin typeface="Gulim"/>
                <a:ea typeface="Gulim"/>
                <a:cs typeface="Gulim"/>
                <a:sym typeface="Gulim"/>
              </a:rPr>
              <a:t> </a:t>
            </a:r>
            <a:r>
              <a:rPr lang="en-US" sz="900" u="none" dirty="0" err="1">
                <a:latin typeface="Gulim"/>
                <a:ea typeface="Gulim"/>
                <a:cs typeface="Gulim"/>
                <a:sym typeface="Gulim"/>
              </a:rPr>
              <a:t>세미나를</a:t>
            </a:r>
            <a:r>
              <a:rPr lang="en-US" sz="900" u="none" dirty="0">
                <a:latin typeface="Gulim"/>
                <a:ea typeface="Gulim"/>
                <a:cs typeface="Gulim"/>
                <a:sym typeface="Gulim"/>
              </a:rPr>
              <a:t> </a:t>
            </a:r>
            <a:r>
              <a:rPr lang="en-US" sz="900" u="none" dirty="0" err="1">
                <a:latin typeface="Gulim"/>
                <a:ea typeface="Gulim"/>
                <a:cs typeface="Gulim"/>
                <a:sym typeface="Gulim"/>
              </a:rPr>
              <a:t>진행하고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회사</a:t>
            </a:r>
            <a:r>
              <a:rPr lang="en-US" sz="900" u="none" dirty="0">
                <a:latin typeface="Gulim"/>
                <a:ea typeface="Gulim"/>
                <a:cs typeface="Gulim"/>
                <a:sym typeface="Gulim"/>
              </a:rPr>
              <a:t> </a:t>
            </a:r>
            <a:r>
              <a:rPr lang="en-US" sz="900" u="none" dirty="0" err="1">
                <a:latin typeface="Gulim"/>
                <a:ea typeface="Gulim"/>
                <a:cs typeface="Gulim"/>
                <a:sym typeface="Gulim"/>
              </a:rPr>
              <a:t>주요</a:t>
            </a:r>
            <a:r>
              <a:rPr lang="en-US" sz="900" u="none" dirty="0">
                <a:latin typeface="Gulim"/>
                <a:ea typeface="Gulim"/>
                <a:cs typeface="Gulim"/>
                <a:sym typeface="Gulim"/>
              </a:rPr>
              <a:t> </a:t>
            </a:r>
            <a:r>
              <a:rPr lang="en-US" sz="900" u="none" dirty="0" err="1">
                <a:latin typeface="Gulim"/>
                <a:ea typeface="Gulim"/>
                <a:cs typeface="Gulim"/>
                <a:sym typeface="Gulim"/>
              </a:rPr>
              <a:t>업무에</a:t>
            </a:r>
            <a:r>
              <a:rPr lang="en-US" sz="900" u="none" dirty="0">
                <a:latin typeface="Gulim"/>
                <a:ea typeface="Gulim"/>
                <a:cs typeface="Gulim"/>
                <a:sym typeface="Gulim"/>
              </a:rPr>
              <a:t> </a:t>
            </a:r>
            <a:r>
              <a:rPr lang="en-US" sz="900" u="none" dirty="0" err="1">
                <a:latin typeface="Gulim"/>
                <a:ea typeface="Gulim"/>
                <a:cs typeface="Gulim"/>
                <a:sym typeface="Gulim"/>
              </a:rPr>
              <a:t>대하여</a:t>
            </a:r>
            <a:r>
              <a:rPr lang="en-US" sz="900" u="none" dirty="0">
                <a:latin typeface="Gulim"/>
                <a:ea typeface="Gulim"/>
                <a:cs typeface="Gulim"/>
                <a:sym typeface="Gulim"/>
              </a:rPr>
              <a:t> </a:t>
            </a:r>
            <a:r>
              <a:rPr lang="en-US" sz="900" u="none" dirty="0" err="1">
                <a:latin typeface="Gulim"/>
                <a:ea typeface="Gulim"/>
                <a:cs typeface="Gulim"/>
                <a:sym typeface="Gulim"/>
              </a:rPr>
              <a:t>분야별</a:t>
            </a:r>
            <a:r>
              <a:rPr lang="en-US" sz="900" u="none" dirty="0">
                <a:latin typeface="Gulim"/>
                <a:ea typeface="Gulim"/>
                <a:cs typeface="Gulim"/>
                <a:sym typeface="Gulim"/>
              </a:rPr>
              <a:t> </a:t>
            </a:r>
            <a:r>
              <a:rPr lang="en-US" sz="900" u="none" dirty="0" err="1">
                <a:latin typeface="Gulim"/>
                <a:ea typeface="Gulim"/>
                <a:cs typeface="Gulim"/>
                <a:sym typeface="Gulim"/>
              </a:rPr>
              <a:t>감사</a:t>
            </a:r>
            <a:r>
              <a:rPr lang="en-US" sz="900" u="none" dirty="0">
                <a:latin typeface="Gulim"/>
                <a:ea typeface="Gulim"/>
                <a:cs typeface="Gulim"/>
                <a:sym typeface="Gulim"/>
              </a:rPr>
              <a:t> </a:t>
            </a:r>
            <a:r>
              <a:rPr lang="en-US" sz="900" u="none" dirty="0" err="1">
                <a:latin typeface="Gulim"/>
                <a:ea typeface="Gulim"/>
                <a:cs typeface="Gulim"/>
                <a:sym typeface="Gulim"/>
              </a:rPr>
              <a:t>풀</a:t>
            </a:r>
            <a:r>
              <a:rPr lang="en-US" sz="900" u="none" dirty="0">
                <a:latin typeface="Gulim"/>
                <a:ea typeface="Gulim"/>
                <a:cs typeface="Gulim"/>
                <a:sym typeface="Gulim"/>
              </a:rPr>
              <a:t>(Pool)</a:t>
            </a:r>
            <a:r>
              <a:rPr lang="en-US" sz="900" u="none" dirty="0" err="1">
                <a:latin typeface="Gulim"/>
                <a:ea typeface="Gulim"/>
                <a:cs typeface="Gulim"/>
                <a:sym typeface="Gulim"/>
              </a:rPr>
              <a:t>을</a:t>
            </a:r>
            <a:r>
              <a:rPr lang="en-US" sz="900" u="none" dirty="0">
                <a:latin typeface="Gulim"/>
                <a:ea typeface="Gulim"/>
                <a:cs typeface="Gulim"/>
                <a:sym typeface="Gulim"/>
              </a:rPr>
              <a:t> </a:t>
            </a:r>
            <a:r>
              <a:rPr lang="en-US" sz="900" u="none" dirty="0" err="1">
                <a:latin typeface="Gulim"/>
                <a:ea typeface="Gulim"/>
                <a:cs typeface="Gulim"/>
                <a:sym typeface="Gulim"/>
              </a:rPr>
              <a:t>마련하고</a:t>
            </a:r>
            <a:r>
              <a:rPr lang="en-US" sz="900" u="none" dirty="0">
                <a:latin typeface="Gulim"/>
                <a:ea typeface="Gulim"/>
                <a:cs typeface="Gulim"/>
                <a:sym typeface="Gulim"/>
              </a:rPr>
              <a:t>, </a:t>
            </a:r>
            <a:r>
              <a:rPr lang="en-US" sz="900" u="none" dirty="0" err="1">
                <a:latin typeface="Gulim"/>
                <a:ea typeface="Gulim"/>
                <a:cs typeface="Gulim"/>
                <a:sym typeface="Gulim"/>
              </a:rPr>
              <a:t>내부감사</a:t>
            </a:r>
            <a:r>
              <a:rPr lang="en-US" sz="900" u="none" dirty="0">
                <a:latin typeface="Gulim"/>
                <a:ea typeface="Gulim"/>
                <a:cs typeface="Gulim"/>
                <a:sym typeface="Gulim"/>
              </a:rPr>
              <a:t> </a:t>
            </a:r>
            <a:r>
              <a:rPr lang="en-US" sz="900" u="none" dirty="0" err="1">
                <a:latin typeface="Gulim"/>
                <a:ea typeface="Gulim"/>
                <a:cs typeface="Gulim"/>
                <a:sym typeface="Gulim"/>
              </a:rPr>
              <a:t>목적에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예방감사</a:t>
            </a:r>
            <a:r>
              <a:rPr lang="en-US" sz="900" u="none" dirty="0">
                <a:latin typeface="Gulim"/>
                <a:ea typeface="Gulim"/>
                <a:cs typeface="Gulim"/>
                <a:sym typeface="Gulim"/>
              </a:rPr>
              <a:t>, </a:t>
            </a:r>
            <a:r>
              <a:rPr lang="en-US" sz="900" u="none" dirty="0" err="1">
                <a:latin typeface="Gulim"/>
                <a:ea typeface="Gulim"/>
                <a:cs typeface="Gulim"/>
                <a:sym typeface="Gulim"/>
              </a:rPr>
              <a:t>테마감사</a:t>
            </a:r>
            <a:r>
              <a:rPr lang="en-US" sz="900" u="none" dirty="0">
                <a:latin typeface="Gulim"/>
                <a:ea typeface="Gulim"/>
                <a:cs typeface="Gulim"/>
                <a:sym typeface="Gulim"/>
              </a:rPr>
              <a:t>, </a:t>
            </a:r>
            <a:r>
              <a:rPr lang="en-US" sz="900" u="none" dirty="0" err="1">
                <a:latin typeface="Gulim"/>
                <a:ea typeface="Gulim"/>
                <a:cs typeface="Gulim"/>
                <a:sym typeface="Gulim"/>
              </a:rPr>
              <a:t>재무감사</a:t>
            </a:r>
            <a:r>
              <a:rPr lang="en-US" sz="900" u="none" dirty="0">
                <a:latin typeface="Gulim"/>
                <a:ea typeface="Gulim"/>
                <a:cs typeface="Gulim"/>
                <a:sym typeface="Gulim"/>
              </a:rPr>
              <a:t>, </a:t>
            </a:r>
            <a:r>
              <a:rPr lang="en-US" sz="900" u="none" dirty="0" err="1">
                <a:latin typeface="Gulim"/>
                <a:ea typeface="Gulim"/>
                <a:cs typeface="Gulim"/>
                <a:sym typeface="Gulim"/>
              </a:rPr>
              <a:t>수시감사로</a:t>
            </a:r>
            <a:r>
              <a:rPr lang="en-US" sz="900" u="none" dirty="0">
                <a:latin typeface="Gulim"/>
                <a:ea typeface="Gulim"/>
                <a:cs typeface="Gulim"/>
                <a:sym typeface="Gulim"/>
              </a:rPr>
              <a:t> </a:t>
            </a:r>
            <a:r>
              <a:rPr lang="en-US" sz="900" u="none" dirty="0" err="1">
                <a:latin typeface="Gulim"/>
                <a:ea typeface="Gulim"/>
                <a:cs typeface="Gulim"/>
                <a:sym typeface="Gulim"/>
              </a:rPr>
              <a:t>구분하여</a:t>
            </a:r>
            <a:r>
              <a:rPr lang="en-US" sz="900" u="none" dirty="0">
                <a:latin typeface="Gulim"/>
                <a:ea typeface="Gulim"/>
                <a:cs typeface="Gulim"/>
                <a:sym typeface="Gulim"/>
              </a:rPr>
              <a:t> </a:t>
            </a:r>
            <a:r>
              <a:rPr lang="en-US" sz="900" u="none" dirty="0" err="1">
                <a:latin typeface="Gulim"/>
                <a:ea typeface="Gulim"/>
                <a:cs typeface="Gulim"/>
                <a:sym typeface="Gulim"/>
              </a:rPr>
              <a:t>체계적인</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감사를</a:t>
            </a:r>
            <a:r>
              <a:rPr lang="en-US" sz="900" u="none" dirty="0">
                <a:latin typeface="Gulim"/>
                <a:ea typeface="Gulim"/>
                <a:cs typeface="Gulim"/>
                <a:sym typeface="Gulim"/>
              </a:rPr>
              <a:t> </a:t>
            </a:r>
            <a:r>
              <a:rPr lang="en-US" sz="900" u="none" dirty="0" err="1">
                <a:latin typeface="Gulim"/>
                <a:ea typeface="Gulim"/>
                <a:cs typeface="Gulim"/>
                <a:sym typeface="Gulim"/>
              </a:rPr>
              <a:t>수행하고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11129" name="Google Shape;11129;p110"/>
          <p:cNvSpPr txBox="1"/>
          <p:nvPr/>
        </p:nvSpPr>
        <p:spPr>
          <a:xfrm>
            <a:off x="899999" y="1993378"/>
            <a:ext cx="12964277"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감사</a:t>
            </a:r>
            <a:r>
              <a:rPr lang="en-US" sz="900" dirty="0">
                <a:latin typeface="Gulim"/>
                <a:ea typeface="Gulim"/>
                <a:cs typeface="Gulim"/>
                <a:sym typeface="Gulim"/>
              </a:rPr>
              <a:t> </a:t>
            </a:r>
            <a:r>
              <a:rPr lang="en-US" sz="900" dirty="0" err="1">
                <a:latin typeface="Gulim"/>
                <a:ea typeface="Gulim"/>
                <a:cs typeface="Gulim"/>
                <a:sym typeface="Gulim"/>
              </a:rPr>
              <a:t>결과는</a:t>
            </a:r>
            <a:r>
              <a:rPr lang="en-US" sz="900" dirty="0">
                <a:latin typeface="Gulim"/>
                <a:ea typeface="Gulim"/>
                <a:cs typeface="Gulim"/>
                <a:sym typeface="Gulim"/>
              </a:rPr>
              <a:t> </a:t>
            </a:r>
            <a:r>
              <a:rPr lang="en-US" sz="900" dirty="0" err="1">
                <a:latin typeface="Gulim"/>
                <a:ea typeface="Gulim"/>
                <a:cs typeface="Gulim"/>
                <a:sym typeface="Gulim"/>
              </a:rPr>
              <a:t>정기적으로</a:t>
            </a:r>
            <a:r>
              <a:rPr lang="en-US" sz="900" dirty="0">
                <a:latin typeface="Gulim"/>
                <a:ea typeface="Gulim"/>
                <a:cs typeface="Gulim"/>
                <a:sym typeface="Gulim"/>
              </a:rPr>
              <a:t> </a:t>
            </a:r>
            <a:r>
              <a:rPr lang="en-US" sz="900" dirty="0" err="1">
                <a:latin typeface="Gulim"/>
                <a:ea typeface="Gulim"/>
                <a:cs typeface="Gulim"/>
                <a:sym typeface="Gulim"/>
              </a:rPr>
              <a:t>감사위원회에</a:t>
            </a:r>
            <a:r>
              <a:rPr lang="en-US" sz="900" dirty="0">
                <a:latin typeface="Gulim"/>
                <a:ea typeface="Gulim"/>
                <a:cs typeface="Gulim"/>
                <a:sym typeface="Gulim"/>
              </a:rPr>
              <a:t> </a:t>
            </a:r>
            <a:r>
              <a:rPr lang="en-US" sz="900" dirty="0" err="1">
                <a:latin typeface="Gulim"/>
                <a:ea typeface="Gulim"/>
                <a:cs typeface="Gulim"/>
                <a:sym typeface="Gulim"/>
              </a:rPr>
              <a:t>보고되며</a:t>
            </a:r>
            <a:r>
              <a:rPr lang="en-US" sz="900" dirty="0">
                <a:latin typeface="Gulim"/>
                <a:ea typeface="Gulim"/>
                <a:cs typeface="Gulim"/>
                <a:sym typeface="Gulim"/>
              </a:rPr>
              <a:t>, </a:t>
            </a:r>
            <a:r>
              <a:rPr lang="en-US" sz="900" dirty="0" err="1">
                <a:latin typeface="Gulim"/>
                <a:ea typeface="Gulim"/>
                <a:cs typeface="Gulim"/>
                <a:sym typeface="Gulim"/>
              </a:rPr>
              <a:t>내부회계관리제도</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실태</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시행함으로써</a:t>
            </a:r>
            <a:r>
              <a:rPr lang="en-US" sz="900" dirty="0">
                <a:latin typeface="Gulim"/>
                <a:ea typeface="Gulim"/>
                <a:cs typeface="Gulim"/>
                <a:sym typeface="Gulim"/>
              </a:rPr>
              <a:t> </a:t>
            </a:r>
            <a:r>
              <a:rPr lang="en-US" sz="900" dirty="0" err="1">
                <a:latin typeface="Gulim"/>
                <a:ea typeface="Gulim"/>
                <a:cs typeface="Gulim"/>
                <a:sym typeface="Gulim"/>
              </a:rPr>
              <a:t>통제</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설계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효과성에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과정에서</a:t>
            </a:r>
            <a:r>
              <a:rPr lang="en-US" sz="900" dirty="0">
                <a:latin typeface="Gulim"/>
                <a:ea typeface="Gulim"/>
                <a:cs typeface="Gulim"/>
                <a:sym typeface="Gulim"/>
              </a:rPr>
              <a:t> </a:t>
            </a:r>
            <a:r>
              <a:rPr lang="en-US" sz="900" dirty="0" err="1">
                <a:latin typeface="Gulim"/>
                <a:ea typeface="Gulim"/>
                <a:cs typeface="Gulim"/>
                <a:sym typeface="Gulim"/>
              </a:rPr>
              <a:t>발견된</a:t>
            </a:r>
            <a:r>
              <a:rPr lang="en-US" sz="900" dirty="0">
                <a:latin typeface="Gulim"/>
                <a:ea typeface="Gulim"/>
                <a:cs typeface="Gulim"/>
                <a:sym typeface="Gulim"/>
              </a:rPr>
              <a:t> </a:t>
            </a:r>
            <a:r>
              <a:rPr lang="en-US" sz="900" dirty="0" err="1">
                <a:latin typeface="Gulim"/>
                <a:ea typeface="Gulim"/>
                <a:cs typeface="Gulim"/>
                <a:sym typeface="Gulim"/>
              </a:rPr>
              <a:t>개선사항은</a:t>
            </a:r>
            <a:r>
              <a:rPr lang="en-US" sz="900" dirty="0">
                <a:latin typeface="Gulim"/>
                <a:ea typeface="Gulim"/>
                <a:cs typeface="Gulim"/>
                <a:sym typeface="Gulim"/>
              </a:rPr>
              <a:t> </a:t>
            </a:r>
            <a:r>
              <a:rPr lang="en-US" sz="900" dirty="0" err="1">
                <a:latin typeface="Gulim"/>
                <a:ea typeface="Gulim"/>
                <a:cs typeface="Gulim"/>
                <a:sym typeface="Gulim"/>
              </a:rPr>
              <a:t>외부감사인과</a:t>
            </a:r>
            <a:r>
              <a:rPr lang="en-US" sz="900" dirty="0">
                <a:latin typeface="Gulim"/>
                <a:ea typeface="Gulim"/>
                <a:cs typeface="Gulim"/>
                <a:sym typeface="Gulim"/>
              </a:rPr>
              <a:t> </a:t>
            </a:r>
            <a:r>
              <a:rPr lang="en-US" sz="900" dirty="0" err="1">
                <a:latin typeface="Gulim"/>
                <a:ea typeface="Gulim"/>
                <a:cs typeface="Gulim"/>
                <a:sym typeface="Gulim"/>
              </a:rPr>
              <a:t>전담</a:t>
            </a:r>
            <a:r>
              <a:rPr lang="en-US" sz="900" dirty="0">
                <a:latin typeface="Gulim"/>
                <a:ea typeface="Gulim"/>
                <a:cs typeface="Gulim"/>
                <a:sym typeface="Gulim"/>
              </a:rPr>
              <a:t> </a:t>
            </a:r>
            <a:r>
              <a:rPr lang="en-US" sz="900" dirty="0" err="1">
                <a:latin typeface="Gulim"/>
                <a:ea typeface="Gulim"/>
                <a:cs typeface="Gulim"/>
                <a:sym typeface="Gulim"/>
              </a:rPr>
              <a:t>부서와의</a:t>
            </a:r>
            <a:r>
              <a:rPr lang="en-US" sz="900" dirty="0">
                <a:latin typeface="Gulim"/>
                <a:ea typeface="Gulim"/>
                <a:cs typeface="Gulim"/>
                <a:sym typeface="Gulim"/>
              </a:rPr>
              <a:t> </a:t>
            </a:r>
            <a:r>
              <a:rPr lang="en-US" sz="900" dirty="0" err="1">
                <a:latin typeface="Gulim"/>
                <a:ea typeface="Gulim"/>
                <a:cs typeface="Gulim"/>
                <a:sym typeface="Gulim"/>
              </a:rPr>
              <a:t>협의를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개선해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e감사포털시스템을</a:t>
            </a:r>
            <a:r>
              <a:rPr lang="en-US" sz="900" dirty="0">
                <a:latin typeface="Gulim"/>
                <a:ea typeface="Gulim"/>
                <a:cs typeface="Gulim"/>
                <a:sym typeface="Gulim"/>
              </a:rPr>
              <a:t> </a:t>
            </a:r>
            <a:r>
              <a:rPr lang="en-US" sz="900" dirty="0" err="1">
                <a:latin typeface="Gulim"/>
                <a:ea typeface="Gulim"/>
                <a:cs typeface="Gulim"/>
                <a:sym typeface="Gulim"/>
              </a:rPr>
              <a:t>구축하여</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39개의 </a:t>
            </a:r>
            <a:r>
              <a:rPr lang="en-US" sz="900" dirty="0" err="1">
                <a:latin typeface="Gulim"/>
                <a:ea typeface="Gulim"/>
                <a:cs typeface="Gulim"/>
                <a:sym typeface="Gulim"/>
              </a:rPr>
              <a:t>항목을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부정</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예방</a:t>
            </a:r>
            <a:r>
              <a:rPr lang="en-US" sz="900" dirty="0">
                <a:latin typeface="Gulim"/>
                <a:ea typeface="Gulim"/>
                <a:cs typeface="Gulim"/>
                <a:sym typeface="Gulim"/>
              </a:rPr>
              <a:t>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이상</a:t>
            </a:r>
            <a:r>
              <a:rPr lang="en-US" sz="900" dirty="0">
                <a:latin typeface="Gulim"/>
                <a:ea typeface="Gulim"/>
                <a:cs typeface="Gulim"/>
                <a:sym typeface="Gulim"/>
              </a:rPr>
              <a:t> </a:t>
            </a:r>
            <a:r>
              <a:rPr lang="en-US" sz="900" dirty="0" err="1">
                <a:latin typeface="Gulim"/>
                <a:ea typeface="Gulim"/>
                <a:cs typeface="Gulim"/>
                <a:sym typeface="Gulim"/>
              </a:rPr>
              <a:t>데이터</a:t>
            </a:r>
            <a:r>
              <a:rPr lang="en-US" sz="900" dirty="0">
                <a:latin typeface="Gulim"/>
                <a:ea typeface="Gulim"/>
                <a:cs typeface="Gulim"/>
                <a:sym typeface="Gulim"/>
              </a:rPr>
              <a:t> </a:t>
            </a:r>
            <a:r>
              <a:rPr lang="en-US" sz="900" dirty="0" err="1">
                <a:latin typeface="Gulim"/>
                <a:ea typeface="Gulim"/>
                <a:cs typeface="Gulim"/>
                <a:sym typeface="Gulim"/>
              </a:rPr>
              <a:t>발견</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즉시</a:t>
            </a:r>
            <a:r>
              <a:rPr lang="en-US" sz="900" dirty="0">
                <a:latin typeface="Gulim"/>
                <a:ea typeface="Gulim"/>
                <a:cs typeface="Gulim"/>
                <a:sym typeface="Gulim"/>
              </a:rPr>
              <a:t> </a:t>
            </a:r>
            <a:r>
              <a:rPr lang="en-US" sz="900" dirty="0" err="1">
                <a:latin typeface="Gulim"/>
                <a:ea typeface="Gulim"/>
                <a:cs typeface="Gulim"/>
                <a:sym typeface="Gulim"/>
              </a:rPr>
              <a:t>소명을</a:t>
            </a:r>
            <a:r>
              <a:rPr lang="en-US" sz="900" dirty="0">
                <a:latin typeface="Gulim"/>
                <a:ea typeface="Gulim"/>
                <a:cs typeface="Gulim"/>
                <a:sym typeface="Gulim"/>
              </a:rPr>
              <a:t> </a:t>
            </a:r>
            <a:r>
              <a:rPr lang="en-US" sz="900" dirty="0" err="1">
                <a:latin typeface="Gulim"/>
                <a:ea typeface="Gulim"/>
                <a:cs typeface="Gulim"/>
                <a:sym typeface="Gulim"/>
              </a:rPr>
              <a:t>요청하고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11160" name="Google Shape;11160;p110"/>
          <p:cNvGrpSpPr/>
          <p:nvPr/>
        </p:nvGrpSpPr>
        <p:grpSpPr>
          <a:xfrm>
            <a:off x="538086" y="0"/>
            <a:ext cx="14077958" cy="8208009"/>
            <a:chOff x="538086" y="0"/>
            <a:chExt cx="14077958" cy="8208009"/>
          </a:xfrm>
        </p:grpSpPr>
        <p:sp>
          <p:nvSpPr>
            <p:cNvPr id="11161" name="Google Shape;11161;p11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163" name="Google Shape;11163;p11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1195" name="Google Shape;11195;p11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191</a:t>
            </a:r>
            <a:endParaRPr sz="1000">
              <a:latin typeface="Arial"/>
              <a:ea typeface="Arial"/>
              <a:cs typeface="Arial"/>
              <a:sym typeface="Arial"/>
            </a:endParaRPr>
          </a:p>
        </p:txBody>
      </p:sp>
      <p:sp>
        <p:nvSpPr>
          <p:cNvPr id="11201" name="Google Shape;11201;p110"/>
          <p:cNvSpPr txBox="1"/>
          <p:nvPr/>
        </p:nvSpPr>
        <p:spPr>
          <a:xfrm>
            <a:off x="886851" y="2443553"/>
            <a:ext cx="12977426" cy="481413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u="sng" dirty="0" err="1">
                <a:solidFill>
                  <a:srgbClr val="2EA7E0"/>
                </a:solidFill>
                <a:latin typeface="Arial"/>
                <a:ea typeface="Arial"/>
                <a:cs typeface="Arial"/>
                <a:sym typeface="Arial"/>
              </a:rPr>
              <a:t>잠재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리스크</a:t>
            </a:r>
            <a:r>
              <a:rPr lang="en-US" sz="900" b="1" u="sng" dirty="0">
                <a:solidFill>
                  <a:srgbClr val="2EA7E0"/>
                </a:solidFill>
                <a:latin typeface="Arial"/>
                <a:ea typeface="Arial"/>
                <a:cs typeface="Arial"/>
                <a:sym typeface="Arial"/>
              </a:rPr>
              <a:t>(Emerging Risk)</a:t>
            </a:r>
          </a:p>
          <a:p>
            <a:pPr marL="12700" lvl="0" indent="0" algn="l" rtl="0">
              <a:lnSpc>
                <a:spcPct val="100000"/>
              </a:lnSpc>
              <a:spcBef>
                <a:spcPts val="0"/>
              </a:spcBef>
              <a:spcAft>
                <a:spcPts val="0"/>
              </a:spcAft>
              <a:buNone/>
            </a:pPr>
            <a:endParaRPr lang="en-US" sz="900" b="1" u="sng" dirty="0">
              <a:solidFill>
                <a:srgbClr val="2EA7E0"/>
              </a:solidFill>
              <a:latin typeface="Arial"/>
              <a:ea typeface="Arial"/>
              <a:cs typeface="Arial"/>
              <a:sym typeface="Arial"/>
            </a:endParaRPr>
          </a:p>
          <a:p>
            <a:pPr algn="just">
              <a:spcAft>
                <a:spcPts val="600"/>
              </a:spcAft>
            </a:pPr>
            <a:r>
              <a:rPr lang="en-US" sz="900" b="1" dirty="0">
                <a:latin typeface="Gulim" panose="020B0600000101010101" pitchFamily="34" charset="-127"/>
                <a:ea typeface="Gulim" panose="020B0600000101010101" pitchFamily="34" charset="-127"/>
              </a:rPr>
              <a:t>1. </a:t>
            </a:r>
            <a:r>
              <a:rPr lang="ko-KR" altLang="en-US" sz="900" b="1" dirty="0">
                <a:latin typeface="Gulim" panose="020B0600000101010101" pitchFamily="34" charset="-127"/>
                <a:ea typeface="Gulim" panose="020B0600000101010101" pitchFamily="34" charset="-127"/>
              </a:rPr>
              <a:t>홍수로 인한 잎담배 재배지 피해 위험 </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카테고리</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환경적</a:t>
            </a:r>
            <a:r>
              <a:rPr lang="en-US" altLang="ko-KR" sz="900" b="1" dirty="0">
                <a:latin typeface="Gulim" panose="020B0600000101010101" pitchFamily="34" charset="-127"/>
                <a:ea typeface="Gulim" panose="020B0600000101010101" pitchFamily="34" charset="-127"/>
              </a:rPr>
              <a:t>)</a:t>
            </a:r>
            <a:endParaRPr lang="ko-KR" altLang="en-US" sz="900" b="1" dirty="0">
              <a:latin typeface="Gulim" panose="020B0600000101010101" pitchFamily="34" charset="-127"/>
              <a:ea typeface="Gulim" panose="020B0600000101010101" pitchFamily="34" charset="-127"/>
            </a:endParaRPr>
          </a:p>
          <a:p>
            <a:pPr algn="just">
              <a:spcAft>
                <a:spcPts val="600"/>
              </a:spcAft>
            </a:pPr>
            <a:r>
              <a:rPr lang="ko-KR" altLang="en-US" sz="900" b="1" dirty="0">
                <a:latin typeface="Gulim" panose="020B0600000101010101" pitchFamily="34" charset="-127"/>
                <a:ea typeface="Gulim" panose="020B0600000101010101" pitchFamily="34" charset="-127"/>
              </a:rPr>
              <a:t>리스크 정의 및 설명</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년부터 시작된 슈퍼 엘니뇨는 역대 가장 강한 엘니뇨로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주요 생산 국가인 브라질에서 집중 강우와 고온 현상을 유발하였으며 피해가 심각했다</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남미의 평균 온도는 역대 최고였으며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생산이 이루어지는 </a:t>
            </a:r>
            <a:r>
              <a:rPr lang="en-US" sz="900" dirty="0">
                <a:latin typeface="Gulim" panose="020B0600000101010101" pitchFamily="34" charset="-127"/>
                <a:ea typeface="Gulim" panose="020B0600000101010101" pitchFamily="34" charset="-127"/>
              </a:rPr>
              <a:t>Rio Grande </a:t>
            </a:r>
            <a:r>
              <a:rPr lang="ko-KR" altLang="en-US" sz="900" dirty="0">
                <a:latin typeface="Gulim" panose="020B0600000101010101" pitchFamily="34" charset="-127"/>
                <a:ea typeface="Gulim" panose="020B0600000101010101" pitchFamily="34" charset="-127"/>
              </a:rPr>
              <a:t>주와 </a:t>
            </a:r>
            <a:r>
              <a:rPr lang="en-US" sz="900" dirty="0">
                <a:latin typeface="Gulim" panose="020B0600000101010101" pitchFamily="34" charset="-127"/>
                <a:ea typeface="Gulim" panose="020B0600000101010101" pitchFamily="34" charset="-127"/>
              </a:rPr>
              <a:t>Porto Alegre</a:t>
            </a:r>
            <a:r>
              <a:rPr lang="ko-KR" altLang="en-US" sz="900" dirty="0">
                <a:latin typeface="Gulim" panose="020B0600000101010101" pitchFamily="34" charset="-127"/>
                <a:ea typeface="Gulim" panose="020B0600000101010101" pitchFamily="34" charset="-127"/>
              </a:rPr>
              <a:t>에는 최근 심각한 홍수 피해가 발생하였다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ENSO(El Nino-Southern Oscillation) </a:t>
            </a:r>
            <a:r>
              <a:rPr lang="ko-KR" altLang="en-US" sz="900" dirty="0">
                <a:latin typeface="Gulim" panose="020B0600000101010101" pitchFamily="34" charset="-127"/>
                <a:ea typeface="Gulim" panose="020B0600000101010101" pitchFamily="34" charset="-127"/>
              </a:rPr>
              <a:t>현상은 수년 간 반복 지속되었지만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기후변화로 인해 그 강도가 점점 더 세지고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앞으로 더 강한 엘니뇨 또는 라니냐 현상이 나타날 가능성이 있으며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잎담배 공급 지역인 남미와 동남아에 직접적인 영향을 미칠 것이다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전례 없는 리스크로 지속적으로 관찰할 필요가 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b="1" dirty="0">
                <a:latin typeface="Gulim" panose="020B0600000101010101" pitchFamily="34" charset="-127"/>
                <a:ea typeface="Gulim" panose="020B0600000101010101" pitchFamily="34" charset="-127"/>
              </a:rPr>
              <a:t>리스크의 영향</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브라질에서의 집중 강우 등으로 인해 생산량이 </a:t>
            </a:r>
            <a:r>
              <a:rPr lang="en-US" altLang="ko-KR" sz="900" dirty="0">
                <a:latin typeface="Gulim" panose="020B0600000101010101" pitchFamily="34" charset="-127"/>
                <a:ea typeface="Gulim" panose="020B0600000101010101" pitchFamily="34" charset="-127"/>
              </a:rPr>
              <a:t>20% </a:t>
            </a:r>
            <a:r>
              <a:rPr lang="ko-KR" altLang="en-US" sz="900" dirty="0">
                <a:latin typeface="Gulim" panose="020B0600000101010101" pitchFamily="34" charset="-127"/>
                <a:ea typeface="Gulim" panose="020B0600000101010101" pitchFamily="34" charset="-127"/>
              </a:rPr>
              <a:t>이상 급감하였고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슈퍼 엘니뇨의 영향으로 분석되고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생산량 감소는 전반적인 수요</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공급 불균형을 발생하여 잎담배 판매 가격과 매출 원가가 상승하고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수익성 악화 가능성이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잦은 강우와 높은 습도로 인해 잎담배의 품질이 저하될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제조품질 관리에 어려움을 야기할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반대로 강한 라니냐 현상이 발생한다면 동남아에 위치한 잎담배 재배지에서 생산량이 감소할 수 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b="1" dirty="0">
                <a:latin typeface="Gulim" panose="020B0600000101010101" pitchFamily="34" charset="-127"/>
                <a:ea typeface="Gulim" panose="020B0600000101010101" pitchFamily="34" charset="-127"/>
              </a:rPr>
              <a:t>리스크 완화 활동</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종목별 분산 재배 및 설립을 고려하여 상대적으로 </a:t>
            </a:r>
            <a:r>
              <a:rPr lang="en-US" sz="900" dirty="0">
                <a:latin typeface="Gulim" panose="020B0600000101010101" pitchFamily="34" charset="-127"/>
                <a:ea typeface="Gulim" panose="020B0600000101010101" pitchFamily="34" charset="-127"/>
              </a:rPr>
              <a:t>ENSO </a:t>
            </a:r>
            <a:r>
              <a:rPr lang="ko-KR" altLang="en-US" sz="900" dirty="0">
                <a:latin typeface="Gulim" panose="020B0600000101010101" pitchFamily="34" charset="-127"/>
                <a:ea typeface="Gulim" panose="020B0600000101010101" pitchFamily="34" charset="-127"/>
              </a:rPr>
              <a:t>현상에 덜 영향을 받는 원산지로 대체하는 등 수입원 다각화 및 현지 대체 공급선을 검토할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남미와 동남아시아 내에서도 해안가와 떨어져 있거나 홍수 위험이 낮은 지역을 모색하여 해당 지역의 잎담배 </a:t>
            </a:r>
            <a:r>
              <a:rPr lang="ko-KR" altLang="en-US" sz="900" dirty="0" err="1">
                <a:latin typeface="Gulim" panose="020B0600000101010101" pitchFamily="34" charset="-127"/>
                <a:ea typeface="Gulim" panose="020B0600000101010101" pitchFamily="34" charset="-127"/>
              </a:rPr>
              <a:t>조달량</a:t>
            </a:r>
            <a:r>
              <a:rPr lang="ko-KR" altLang="en-US" sz="900" dirty="0">
                <a:latin typeface="Gulim" panose="020B0600000101010101" pitchFamily="34" charset="-127"/>
                <a:ea typeface="Gulim" panose="020B0600000101010101" pitchFamily="34" charset="-127"/>
              </a:rPr>
              <a:t> 확대를 검토할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공급업체 및 잎담배 재배지에서의 홍수 및 피해가 발생할 경우 대체 방안 가이드라인을 배포하고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 관련 리서치를 통해 </a:t>
            </a:r>
            <a:r>
              <a:rPr lang="en-US" sz="900" dirty="0">
                <a:latin typeface="Gulim" panose="020B0600000101010101" pitchFamily="34" charset="-127"/>
                <a:ea typeface="Gulim" panose="020B0600000101010101" pitchFamily="34" charset="-127"/>
              </a:rPr>
              <a:t>ENSO </a:t>
            </a:r>
            <a:r>
              <a:rPr lang="ko-KR" altLang="en-US" sz="900" dirty="0">
                <a:latin typeface="Gulim" panose="020B0600000101010101" pitchFamily="34" charset="-127"/>
                <a:ea typeface="Gulim" panose="020B0600000101010101" pitchFamily="34" charset="-127"/>
              </a:rPr>
              <a:t>현상의 영향을 미리 예측하고 대비하는 시스템을 마련하는 것도 중요하다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아울러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재배 농가와 긴밀한 협력 체계를 구축하여 기후변화에 대한 공동 대응 방안을 모색하고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관계 시설 및 배수 시설 확충을 통해 잎담배 재배지의 기후 적응력을 높이는 노력이 필요한 것으로 보인다</a:t>
            </a:r>
            <a:r>
              <a:rPr lang="en-US" altLang="ko-KR" sz="900" dirty="0">
                <a:latin typeface="Gulim" panose="020B0600000101010101" pitchFamily="34" charset="-127"/>
                <a:ea typeface="Gulim" panose="020B0600000101010101" pitchFamily="34" charset="-127"/>
              </a:rPr>
              <a:t>.</a:t>
            </a:r>
          </a:p>
          <a:p>
            <a:pPr algn="just">
              <a:spcAft>
                <a:spcPts val="600"/>
              </a:spcAft>
            </a:pPr>
            <a:r>
              <a:rPr lang="en-US" altLang="ko-KR" sz="900" b="1" dirty="0">
                <a:latin typeface="Gulim" panose="020B0600000101010101" pitchFamily="34" charset="-127"/>
                <a:ea typeface="Gulim" panose="020B0600000101010101" pitchFamily="34" charset="-127"/>
              </a:rPr>
              <a:t>2. </a:t>
            </a:r>
            <a:r>
              <a:rPr lang="ko-KR" altLang="en-US" sz="900" b="1" dirty="0">
                <a:latin typeface="Gulim" panose="020B0600000101010101" pitchFamily="34" charset="-127"/>
                <a:ea typeface="Gulim" panose="020B0600000101010101" pitchFamily="34" charset="-127"/>
              </a:rPr>
              <a:t>고온 현상으로 인한 인삼 생산량 감소 </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카테고리</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환경적</a:t>
            </a:r>
            <a:r>
              <a:rPr lang="en-US" altLang="ko-KR" sz="900" b="1" dirty="0">
                <a:latin typeface="Gulim" panose="020B0600000101010101" pitchFamily="34" charset="-127"/>
                <a:ea typeface="Gulim" panose="020B0600000101010101" pitchFamily="34" charset="-127"/>
              </a:rPr>
              <a:t>)</a:t>
            </a:r>
            <a:endParaRPr lang="ko-KR" altLang="en-US" sz="900" b="1" dirty="0">
              <a:latin typeface="Gulim" panose="020B0600000101010101" pitchFamily="34" charset="-127"/>
              <a:ea typeface="Gulim" panose="020B0600000101010101" pitchFamily="34" charset="-127"/>
            </a:endParaRPr>
          </a:p>
          <a:p>
            <a:pPr algn="just">
              <a:spcAft>
                <a:spcPts val="600"/>
              </a:spcAft>
            </a:pPr>
            <a:r>
              <a:rPr lang="ko-KR" altLang="en-US" sz="900" b="1" dirty="0">
                <a:latin typeface="Gulim" panose="020B0600000101010101" pitchFamily="34" charset="-127"/>
                <a:ea typeface="Gulim" panose="020B0600000101010101" pitchFamily="34" charset="-127"/>
              </a:rPr>
              <a:t>리스크 정의 및 설명</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그룹 매출 비중의 </a:t>
            </a:r>
            <a:r>
              <a:rPr lang="en-US" altLang="ko-KR" sz="900" dirty="0">
                <a:latin typeface="Gulim" panose="020B0600000101010101" pitchFamily="34" charset="-127"/>
                <a:ea typeface="Gulim" panose="020B0600000101010101" pitchFamily="34" charset="-127"/>
              </a:rPr>
              <a:t>20% </a:t>
            </a:r>
            <a:r>
              <a:rPr lang="ko-KR" altLang="en-US" sz="900" dirty="0">
                <a:latin typeface="Gulim" panose="020B0600000101010101" pitchFamily="34" charset="-127"/>
                <a:ea typeface="Gulim" panose="020B0600000101010101" pitchFamily="34" charset="-127"/>
              </a:rPr>
              <a:t>이상을 차지하는 건강기능식품 사업의 주요 원료인 인삼의 적정 재배 온도는 </a:t>
            </a:r>
            <a:r>
              <a:rPr lang="en-US" altLang="ko-KR" sz="900" dirty="0">
                <a:latin typeface="Gulim" panose="020B0600000101010101" pitchFamily="34" charset="-127"/>
                <a:ea typeface="Gulim" panose="020B0600000101010101" pitchFamily="34" charset="-127"/>
              </a:rPr>
              <a:t>21~25℃</a:t>
            </a:r>
            <a:r>
              <a:rPr lang="ko-KR" altLang="en-US" sz="900" dirty="0">
                <a:latin typeface="Gulim" panose="020B0600000101010101" pitchFamily="34" charset="-127"/>
                <a:ea typeface="Gulim" panose="020B0600000101010101" pitchFamily="34" charset="-127"/>
              </a:rPr>
              <a:t>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고온 기후는 광합성의 중단원인이다</a:t>
            </a:r>
            <a:r>
              <a:rPr lang="en-US" altLang="ko-KR" sz="900" dirty="0">
                <a:latin typeface="Gulim" panose="020B0600000101010101" pitchFamily="34" charset="-127"/>
                <a:ea typeface="Gulim" panose="020B0600000101010101" pitchFamily="34" charset="-127"/>
              </a:rPr>
              <a:t>. 30℃ </a:t>
            </a:r>
            <a:r>
              <a:rPr lang="ko-KR" altLang="en-US" sz="900" dirty="0">
                <a:latin typeface="Gulim" panose="020B0600000101010101" pitchFamily="34" charset="-127"/>
                <a:ea typeface="Gulim" panose="020B0600000101010101" pitchFamily="34" charset="-127"/>
              </a:rPr>
              <a:t>이상의 일수가 </a:t>
            </a:r>
            <a:r>
              <a:rPr lang="en-US" altLang="ko-KR" sz="900" dirty="0">
                <a:latin typeface="Gulim" panose="020B0600000101010101" pitchFamily="34" charset="-127"/>
                <a:ea typeface="Gulim" panose="020B0600000101010101" pitchFamily="34" charset="-127"/>
              </a:rPr>
              <a:t>7</a:t>
            </a:r>
            <a:r>
              <a:rPr lang="ko-KR" altLang="en-US" sz="900" dirty="0">
                <a:latin typeface="Gulim" panose="020B0600000101010101" pitchFamily="34" charset="-127"/>
                <a:ea typeface="Gulim" panose="020B0600000101010101" pitchFamily="34" charset="-127"/>
              </a:rPr>
              <a:t>일 이상 지속되면 고온 장해가 발생할 수 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S&amp;P </a:t>
            </a:r>
            <a:r>
              <a:rPr lang="en-US" sz="900" dirty="0" err="1">
                <a:latin typeface="Gulim" panose="020B0600000101010101" pitchFamily="34" charset="-127"/>
                <a:ea typeface="Gulim" panose="020B0600000101010101" pitchFamily="34" charset="-127"/>
              </a:rPr>
              <a:t>ClimAnomics</a:t>
            </a:r>
            <a:r>
              <a:rPr lang="en-US"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시뮬레이션 결과에 따르면 </a:t>
            </a:r>
            <a:r>
              <a:rPr lang="en-US" sz="900" dirty="0">
                <a:latin typeface="Gulim" panose="020B0600000101010101" pitchFamily="34" charset="-127"/>
                <a:ea typeface="Gulim" panose="020B0600000101010101" pitchFamily="34" charset="-127"/>
              </a:rPr>
              <a:t>KGC</a:t>
            </a:r>
            <a:r>
              <a:rPr lang="ko-KR" altLang="en-US" sz="900" dirty="0">
                <a:latin typeface="Gulim" panose="020B0600000101010101" pitchFamily="34" charset="-127"/>
                <a:ea typeface="Gulim" panose="020B0600000101010101" pitchFamily="34" charset="-127"/>
              </a:rPr>
              <a:t>인삼공사</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종속회사</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와 계약한 주요 재배 지역 중 한 곳인 충북은 모든 기후 시나리오에서 물리적 리스크</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특히 고온위험</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의 가장 높은 영향을 받는 것으로 확인되었다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실제로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충북 </a:t>
            </a:r>
            <a:r>
              <a:rPr lang="en-US" altLang="ko-KR" sz="900" dirty="0">
                <a:latin typeface="Gulim" panose="020B0600000101010101" pitchFamily="34" charset="-127"/>
                <a:ea typeface="Gulim" panose="020B0600000101010101" pitchFamily="34" charset="-127"/>
              </a:rPr>
              <a:t>7</a:t>
            </a:r>
            <a:r>
              <a:rPr lang="ko-KR" altLang="en-US" sz="900" dirty="0">
                <a:latin typeface="Gulim" panose="020B0600000101010101" pitchFamily="34" charset="-127"/>
                <a:ea typeface="Gulim" panose="020B0600000101010101" pitchFamily="34" charset="-127"/>
              </a:rPr>
              <a:t>월 및 </a:t>
            </a:r>
            <a:r>
              <a:rPr lang="en-US" altLang="ko-KR" sz="900" dirty="0">
                <a:latin typeface="Gulim" panose="020B0600000101010101" pitchFamily="34" charset="-127"/>
                <a:ea typeface="Gulim" panose="020B0600000101010101" pitchFamily="34" charset="-127"/>
              </a:rPr>
              <a:t>8</a:t>
            </a:r>
            <a:r>
              <a:rPr lang="ko-KR" altLang="en-US" sz="900" dirty="0">
                <a:latin typeface="Gulim" panose="020B0600000101010101" pitchFamily="34" charset="-127"/>
                <a:ea typeface="Gulim" panose="020B0600000101010101" pitchFamily="34" charset="-127"/>
              </a:rPr>
              <a:t>월의 최고 기온이 모두 평균을 크게 상회했다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 세계적으로 평균 기온이 상승하고 있는 추세임을 감안할 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고온 현상은 향후 </a:t>
            </a:r>
            <a:r>
              <a:rPr lang="ko-KR" altLang="en-US" sz="900" dirty="0" err="1">
                <a:latin typeface="Gulim" panose="020B0600000101010101" pitchFamily="34" charset="-127"/>
                <a:ea typeface="Gulim" panose="020B0600000101010101" pitchFamily="34" charset="-127"/>
              </a:rPr>
              <a:t>충북뿐만</a:t>
            </a:r>
            <a:r>
              <a:rPr lang="ko-KR" altLang="en-US" sz="900" dirty="0">
                <a:latin typeface="Gulim" panose="020B0600000101010101" pitchFamily="34" charset="-127"/>
                <a:ea typeface="Gulim" panose="020B0600000101010101" pitchFamily="34" charset="-127"/>
              </a:rPr>
              <a:t> 아니라 다른 인삼 재배 지역의 기온도 상승할 가능성이 높기 때문에 고온 현상에 따른 피해를 조기에 감득할 필요가 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b="1" dirty="0">
                <a:latin typeface="Gulim" panose="020B0600000101010101" pitchFamily="34" charset="-127"/>
                <a:ea typeface="Gulim" panose="020B0600000101010101" pitchFamily="34" charset="-127"/>
              </a:rPr>
              <a:t>리스크의 영향</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홍천 지역은 </a:t>
            </a:r>
            <a:r>
              <a:rPr lang="en-US" sz="900" dirty="0">
                <a:latin typeface="Gulim" panose="020B0600000101010101" pitchFamily="34" charset="-127"/>
                <a:ea typeface="Gulim" panose="020B0600000101010101" pitchFamily="34" charset="-127"/>
              </a:rPr>
              <a:t>KGC</a:t>
            </a:r>
            <a:r>
              <a:rPr lang="ko-KR" altLang="en-US" sz="900" dirty="0">
                <a:latin typeface="Gulim" panose="020B0600000101010101" pitchFamily="34" charset="-127"/>
                <a:ea typeface="Gulim" panose="020B0600000101010101" pitchFamily="34" charset="-127"/>
              </a:rPr>
              <a:t>인삼공사</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종속회사</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와 계약한 주요 재배 지역이다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고온 현상으로 인해 인삼 재배지 온도가 상승하게 발생하면 인삼의 품질이 하락하거나 생산량이 감소하는 등의 피해를 입을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인삼 및 홍삼 관련 건강기능식품</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화장품 등의 생산 비용 증가와 생산 차질 등의 문제로 이어져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및 종속회사의 매출 감소를 초래할 수 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b="1" dirty="0">
                <a:latin typeface="Gulim" panose="020B0600000101010101" pitchFamily="34" charset="-127"/>
                <a:ea typeface="Gulim" panose="020B0600000101010101" pitchFamily="34" charset="-127"/>
              </a:rPr>
              <a:t>리스크 완화 활동</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인삼 재배지 내 온도를 낮추고 통풍을 개선하기 위해 </a:t>
            </a:r>
            <a:r>
              <a:rPr lang="ko-KR" altLang="en-US" sz="900" dirty="0" err="1">
                <a:latin typeface="Gulim" panose="020B0600000101010101" pitchFamily="34" charset="-127"/>
                <a:ea typeface="Gulim" panose="020B0600000101010101" pitchFamily="34" charset="-127"/>
              </a:rPr>
              <a:t>해가림</a:t>
            </a:r>
            <a:r>
              <a:rPr lang="ko-KR" altLang="en-US"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피복물</a:t>
            </a:r>
            <a:r>
              <a:rPr lang="ko-KR" altLang="en-US" sz="900" dirty="0">
                <a:latin typeface="Gulim" panose="020B0600000101010101" pitchFamily="34" charset="-127"/>
                <a:ea typeface="Gulim" panose="020B0600000101010101" pitchFamily="34" charset="-127"/>
              </a:rPr>
              <a:t> 및 개발 울타리 설치 등의 구조 개선을 진행할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내고온성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생산량 개선 신품종 개발 보급을 검토할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고온 리스크가 적은 지역으로 재배지를 이동하거나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상대적으로 기온이 높은 지역대를 회피하여 인삼을 재배하는 방법도 가능하다</a:t>
            </a:r>
            <a:r>
              <a:rPr lang="en-US" altLang="ko-KR" sz="900" dirty="0">
                <a:latin typeface="Gulim" panose="020B0600000101010101" pitchFamily="34" charset="-127"/>
                <a:ea typeface="Gulim" panose="020B0600000101010101" pitchFamily="34" charset="-127"/>
              </a:rPr>
              <a:t>.</a:t>
            </a:r>
          </a:p>
          <a:p>
            <a:pPr algn="just">
              <a:spcAft>
                <a:spcPts val="600"/>
              </a:spcAft>
            </a:pPr>
            <a:r>
              <a:rPr lang="en-US" altLang="ko-KR" sz="900" b="1" dirty="0">
                <a:latin typeface="Gulim" panose="020B0600000101010101" pitchFamily="34" charset="-127"/>
                <a:ea typeface="Gulim" panose="020B0600000101010101" pitchFamily="34" charset="-127"/>
              </a:rPr>
              <a:t>3. </a:t>
            </a:r>
            <a:r>
              <a:rPr lang="ko-KR" altLang="en-US" sz="900" b="1" dirty="0">
                <a:latin typeface="Gulim" panose="020B0600000101010101" pitchFamily="34" charset="-127"/>
                <a:ea typeface="Gulim" panose="020B0600000101010101" pitchFamily="34" charset="-127"/>
              </a:rPr>
              <a:t>에너지 위기로 인한 잎담배 조달 비용 증가 </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카테고리</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지정학적</a:t>
            </a:r>
            <a:r>
              <a:rPr lang="en-US" altLang="ko-KR" sz="900" b="1" dirty="0">
                <a:latin typeface="Gulim" panose="020B0600000101010101" pitchFamily="34" charset="-127"/>
                <a:ea typeface="Gulim" panose="020B0600000101010101" pitchFamily="34" charset="-127"/>
              </a:rPr>
              <a:t>)</a:t>
            </a:r>
            <a:endParaRPr lang="ko-KR" altLang="en-US" sz="900" b="1" dirty="0">
              <a:latin typeface="Gulim" panose="020B0600000101010101" pitchFamily="34" charset="-127"/>
              <a:ea typeface="Gulim" panose="020B0600000101010101" pitchFamily="34" charset="-127"/>
            </a:endParaRPr>
          </a:p>
          <a:p>
            <a:pPr algn="just">
              <a:spcAft>
                <a:spcPts val="600"/>
              </a:spcAft>
            </a:pPr>
            <a:r>
              <a:rPr lang="ko-KR" altLang="en-US" sz="900" b="1" dirty="0">
                <a:latin typeface="Gulim" panose="020B0600000101010101" pitchFamily="34" charset="-127"/>
                <a:ea typeface="Gulim" panose="020B0600000101010101" pitchFamily="34" charset="-127"/>
              </a:rPr>
              <a:t>리스크 정의 및 설명</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계속된 러시아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우크라이나 전쟁과 최근 중동 분쟁으로 국제적으로 에너지 안보에 위기가 지속되고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각종 에너지 가격이 상승하고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이로 인해 중장기 </a:t>
            </a:r>
            <a:r>
              <a:rPr lang="ko-KR" altLang="en-US" sz="900" dirty="0" err="1">
                <a:latin typeface="Gulim" panose="020B0600000101010101" pitchFamily="34" charset="-127"/>
                <a:ea typeface="Gulim" panose="020B0600000101010101" pitchFamily="34" charset="-127"/>
              </a:rPr>
              <a:t>물류비</a:t>
            </a:r>
            <a:r>
              <a:rPr lang="ko-KR" altLang="en-US" sz="900" dirty="0">
                <a:latin typeface="Gulim" panose="020B0600000101010101" pitchFamily="34" charset="-127"/>
                <a:ea typeface="Gulim" panose="020B0600000101010101" pitchFamily="34" charset="-127"/>
              </a:rPr>
              <a:t> 및 비료 가격 인상으로 초래될 것으로 예상된다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잎담배는 비교적 많은 물류비가 필요한 상품 중 하나로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운송 비용 증가의 영향을 직접 받는다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비료의 상당 비율을 차지하고 있어 원재료 가격 변동에 따라 수익성 변동이 큰 편이다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러시아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우크라이나 전쟁은 </a:t>
            </a:r>
            <a:r>
              <a:rPr lang="en-US" altLang="ko-KR" sz="900" dirty="0">
                <a:latin typeface="Gulim" panose="020B0600000101010101" pitchFamily="34" charset="-127"/>
                <a:ea typeface="Gulim" panose="020B0600000101010101" pitchFamily="34" charset="-127"/>
              </a:rPr>
              <a:t>2025</a:t>
            </a:r>
            <a:r>
              <a:rPr lang="ko-KR" altLang="en-US" sz="900" dirty="0">
                <a:latin typeface="Gulim" panose="020B0600000101010101" pitchFamily="34" charset="-127"/>
                <a:ea typeface="Gulim" panose="020B0600000101010101" pitchFamily="34" charset="-127"/>
              </a:rPr>
              <a:t>년 또는 그 이상 지속될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잎담배 비료 생산에 필요한 암모니아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천연가스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우라늄 등의 에너지 가격 상승 여파는 향후 수년간 잎담배 원가에 미치는 영향에 대해 지속적인 관찰과 대응이 필요하다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b="1" dirty="0">
                <a:latin typeface="Gulim" panose="020B0600000101010101" pitchFamily="34" charset="-127"/>
                <a:ea typeface="Gulim" panose="020B0600000101010101" pitchFamily="34" charset="-127"/>
              </a:rPr>
              <a:t>리스크의 영향</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위기로 인해 원활하지 못한 에너지 조달은 비료 생산에 차질을 빚거나 비료 품질의 악영향을 미칠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비료 생산 차질은 비료의 비용 단가 </a:t>
            </a:r>
            <a:r>
              <a:rPr lang="ko-KR" altLang="en-US" sz="900" dirty="0" err="1">
                <a:latin typeface="Gulim" panose="020B0600000101010101" pitchFamily="34" charset="-127"/>
                <a:ea typeface="Gulim" panose="020B0600000101010101" pitchFamily="34" charset="-127"/>
              </a:rPr>
              <a:t>상승뿐만</a:t>
            </a:r>
            <a:r>
              <a:rPr lang="ko-KR" altLang="en-US" sz="900" dirty="0">
                <a:latin typeface="Gulim" panose="020B0600000101010101" pitchFamily="34" charset="-127"/>
                <a:ea typeface="Gulim" panose="020B0600000101010101" pitchFamily="34" charset="-127"/>
              </a:rPr>
              <a:t> 아니라 공급 부족을 야기하며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및 잎담배재배계약농가에 큰 부담을 줄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따른 제품의 품질 저하 및 생산 차질로 이어질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비료의 품질이 하락하게 되면 인삼의 품질이 악화되거나 수확량이 감소할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원가 측면에서 잎담배 원가에 미치는 영향에 대해 지속적 관찰과 대응이 필요하다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b="1" dirty="0">
                <a:latin typeface="Gulim" panose="020B0600000101010101" pitchFamily="34" charset="-127"/>
                <a:ea typeface="Gulim" panose="020B0600000101010101" pitchFamily="34" charset="-127"/>
              </a:rPr>
              <a:t>리스크 완화 활동</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리스크 완화를 위해 정밀 농업</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Precision Agriculture) </a:t>
            </a:r>
            <a:r>
              <a:rPr lang="ko-KR" altLang="en-US" sz="900" dirty="0">
                <a:latin typeface="Gulim" panose="020B0600000101010101" pitchFamily="34" charset="-127"/>
                <a:ea typeface="Gulim" panose="020B0600000101010101" pitchFamily="34" charset="-127"/>
              </a:rPr>
              <a:t>기술을 도입하여 잎담배 재배 시 비료 사용량을 최소화하고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각종 에너지와 자재를 절약할 수 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재배지 농가 및 비료 생산 업체와 긴밀히 공동 대응 체계를 구축하고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비료 수급 안정화 및 에너지 효율 향상을 위한 기술 교육 및 지원을 제공함으로써 에너지 위기에 대한 회복력을 높일 수 있다</a:t>
            </a:r>
            <a:r>
              <a:rPr lang="en-US" altLang="ko-KR" sz="900" dirty="0">
                <a:latin typeface="Gulim" panose="020B0600000101010101" pitchFamily="34" charset="-127"/>
                <a:ea typeface="Gulim" panose="020B0600000101010101" pitchFamily="34" charset="-127"/>
              </a:rPr>
              <a:t>.</a:t>
            </a:r>
          </a:p>
        </p:txBody>
      </p:sp>
      <p:sp>
        <p:nvSpPr>
          <p:cNvPr id="11233" name="Google Shape;11233;p110"/>
          <p:cNvSpPr txBox="1"/>
          <p:nvPr/>
        </p:nvSpPr>
        <p:spPr>
          <a:xfrm>
            <a:off x="887299" y="1196498"/>
            <a:ext cx="1548315" cy="3206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리스크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18"/>
        <p:cNvGrpSpPr/>
        <p:nvPr/>
      </p:nvGrpSpPr>
      <p:grpSpPr>
        <a:xfrm>
          <a:off x="0" y="0"/>
          <a:ext cx="0" cy="0"/>
          <a:chOff x="0" y="0"/>
          <a:chExt cx="0" cy="0"/>
        </a:xfrm>
      </p:grpSpPr>
      <p:sp>
        <p:nvSpPr>
          <p:cNvPr id="1319" name="Google Shape;1319;p12"/>
          <p:cNvSpPr txBox="1"/>
          <p:nvPr/>
        </p:nvSpPr>
        <p:spPr>
          <a:xfrm>
            <a:off x="886627" y="1196499"/>
            <a:ext cx="6425565" cy="838835"/>
          </a:xfrm>
          <a:prstGeom prst="rect">
            <a:avLst/>
          </a:prstGeom>
          <a:noFill/>
          <a:ln>
            <a:noFill/>
          </a:ln>
        </p:spPr>
        <p:txBody>
          <a:bodyPr spcFirstLastPara="1" wrap="square" lIns="0" tIns="12700" rIns="0" bIns="0" anchor="t" anchorCtr="0">
            <a:spAutoFit/>
          </a:bodyPr>
          <a:lstStyle/>
          <a:p>
            <a:pPr marL="13334"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marR="5080" lvl="0" indent="634" algn="l" rtl="0">
              <a:lnSpc>
                <a:spcPct val="129700"/>
              </a:lnSpc>
              <a:spcBef>
                <a:spcPts val="1200"/>
              </a:spcBef>
              <a:spcAft>
                <a:spcPts val="0"/>
              </a:spcAft>
              <a:buNone/>
            </a:pP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극한기온</a:t>
            </a:r>
            <a:r>
              <a:rPr lang="en-US" sz="900" dirty="0">
                <a:latin typeface="Gulim"/>
                <a:ea typeface="Gulim"/>
                <a:cs typeface="Gulim"/>
                <a:sym typeface="Gulim"/>
              </a:rPr>
              <a:t> </a:t>
            </a:r>
            <a:r>
              <a:rPr lang="en-US" sz="900" dirty="0" err="1">
                <a:latin typeface="Gulim"/>
                <a:ea typeface="Gulim"/>
                <a:cs typeface="Gulim"/>
                <a:sym typeface="Gulim"/>
              </a:rPr>
              <a:t>리스크는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시나리오와</a:t>
            </a:r>
            <a:r>
              <a:rPr lang="en-US" sz="900" dirty="0">
                <a:latin typeface="Gulim"/>
                <a:ea typeface="Gulim"/>
                <a:cs typeface="Gulim"/>
                <a:sym typeface="Gulim"/>
              </a:rPr>
              <a:t> </a:t>
            </a:r>
            <a:r>
              <a:rPr lang="en-US" sz="900" dirty="0" err="1">
                <a:latin typeface="Gulim"/>
                <a:ea typeface="Gulim"/>
                <a:cs typeface="Gulim"/>
                <a:sym typeface="Gulim"/>
              </a:rPr>
              <a:t>기간에</a:t>
            </a:r>
            <a:r>
              <a:rPr lang="en-US" sz="900" dirty="0">
                <a:latin typeface="Gulim"/>
                <a:ea typeface="Gulim"/>
                <a:cs typeface="Gulim"/>
                <a:sym typeface="Gulim"/>
              </a:rPr>
              <a:t> </a:t>
            </a:r>
            <a:r>
              <a:rPr lang="en-US" sz="900" dirty="0" err="1">
                <a:latin typeface="Gulim"/>
                <a:ea typeface="Gulim"/>
                <a:cs typeface="Gulim"/>
                <a:sym typeface="Gulim"/>
              </a:rPr>
              <a:t>걸쳐</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손실에</a:t>
            </a:r>
            <a:r>
              <a:rPr lang="en-US" sz="900" dirty="0">
                <a:latin typeface="Gulim"/>
                <a:ea typeface="Gulim"/>
                <a:cs typeface="Gulim"/>
                <a:sym typeface="Gulim"/>
              </a:rPr>
              <a:t> </a:t>
            </a:r>
            <a:r>
              <a:rPr lang="en-US" sz="900" dirty="0" err="1">
                <a:latin typeface="Gulim"/>
                <a:ea typeface="Gulim"/>
                <a:cs typeface="Gulim"/>
                <a:sym typeface="Gulim"/>
              </a:rPr>
              <a:t>가장</a:t>
            </a:r>
            <a:r>
              <a:rPr lang="en-US" sz="900" dirty="0">
                <a:latin typeface="Gulim"/>
                <a:ea typeface="Gulim"/>
                <a:cs typeface="Gulim"/>
                <a:sym typeface="Gulim"/>
              </a:rPr>
              <a:t> </a:t>
            </a:r>
            <a:r>
              <a:rPr lang="en-US" sz="900" dirty="0" err="1">
                <a:latin typeface="Gulim"/>
                <a:ea typeface="Gulim"/>
                <a:cs typeface="Gulim"/>
                <a:sym typeface="Gulim"/>
              </a:rPr>
              <a:t>큰</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요인으로</a:t>
            </a:r>
            <a:r>
              <a:rPr lang="en-US" sz="900" dirty="0">
                <a:latin typeface="Gulim"/>
                <a:ea typeface="Gulim"/>
                <a:cs typeface="Gulim"/>
                <a:sym typeface="Gulim"/>
              </a:rPr>
              <a:t> </a:t>
            </a:r>
            <a:r>
              <a:rPr lang="en-US" sz="900" dirty="0" err="1">
                <a:latin typeface="Gulim"/>
                <a:ea typeface="Gulim"/>
                <a:cs typeface="Gulim"/>
                <a:sym typeface="Gulim"/>
              </a:rPr>
              <a:t>확인되었습니다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폭우로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홍수와</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부족</a:t>
            </a:r>
            <a:r>
              <a:rPr lang="en-US" sz="900" dirty="0">
                <a:latin typeface="Gulim"/>
                <a:ea typeface="Gulim"/>
                <a:cs typeface="Gulim"/>
                <a:sym typeface="Gulim"/>
              </a:rPr>
              <a:t> </a:t>
            </a:r>
            <a:r>
              <a:rPr lang="en-US" sz="900" dirty="0" err="1">
                <a:latin typeface="Gulim"/>
                <a:ea typeface="Gulim"/>
                <a:cs typeface="Gulim"/>
                <a:sym typeface="Gulim"/>
              </a:rPr>
              <a:t>리스크도</a:t>
            </a:r>
            <a:r>
              <a:rPr lang="en-US" sz="900" dirty="0">
                <a:latin typeface="Gulim"/>
                <a:ea typeface="Gulim"/>
                <a:cs typeface="Gulim"/>
                <a:sym typeface="Gulim"/>
              </a:rPr>
              <a:t> </a:t>
            </a:r>
            <a:r>
              <a:rPr lang="en-US" sz="900" dirty="0" err="1">
                <a:latin typeface="Gulim"/>
                <a:ea typeface="Gulim"/>
                <a:cs typeface="Gulim"/>
                <a:sym typeface="Gulim"/>
              </a:rPr>
              <a:t>중간</a:t>
            </a:r>
            <a:r>
              <a:rPr lang="en-US" sz="900" dirty="0">
                <a:latin typeface="Gulim"/>
                <a:ea typeface="Gulim"/>
                <a:cs typeface="Gulim"/>
                <a:sym typeface="Gulim"/>
              </a:rPr>
              <a:t> </a:t>
            </a:r>
            <a:r>
              <a:rPr lang="en-US" sz="900" dirty="0" err="1">
                <a:latin typeface="Gulim"/>
                <a:ea typeface="Gulim"/>
                <a:cs typeface="Gulim"/>
                <a:sym typeface="Gulim"/>
              </a:rPr>
              <a:t>정도의</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요인으로</a:t>
            </a:r>
            <a:r>
              <a:rPr lang="en-US" sz="900" dirty="0">
                <a:latin typeface="Gulim"/>
                <a:ea typeface="Gulim"/>
                <a:cs typeface="Gulim"/>
                <a:sym typeface="Gulim"/>
              </a:rPr>
              <a:t> </a:t>
            </a:r>
            <a:r>
              <a:rPr lang="en-US" sz="900" dirty="0" err="1">
                <a:latin typeface="Gulim"/>
                <a:ea typeface="Gulim"/>
                <a:cs typeface="Gulim"/>
                <a:sym typeface="Gulim"/>
              </a:rPr>
              <a:t>파악되었습니다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321" name="Google Shape;1321;p12"/>
          <p:cNvSpPr txBox="1"/>
          <p:nvPr/>
        </p:nvSpPr>
        <p:spPr>
          <a:xfrm>
            <a:off x="886626" y="2307788"/>
            <a:ext cx="6422223" cy="299056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기후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회복력에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대한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평가에서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고려된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유의적인</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불확실성의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영역</a:t>
            </a:r>
            <a:endParaRPr lang="en-US" sz="900" b="1" dirty="0">
              <a:solidFill>
                <a:srgbClr val="4D5C63"/>
              </a:solidFill>
              <a:latin typeface="Arial"/>
              <a:ea typeface="Arial"/>
              <a:cs typeface="Arial"/>
              <a:sym typeface="Arial"/>
            </a:endParaRPr>
          </a:p>
          <a:p>
            <a:pPr marL="12700" lvl="0" indent="0" algn="l" rtl="0">
              <a:lnSpc>
                <a:spcPct val="100000"/>
              </a:lnSpc>
              <a:spcBef>
                <a:spcPts val="0"/>
              </a:spcBef>
              <a:spcAft>
                <a:spcPts val="0"/>
              </a:spcAft>
              <a:buNone/>
            </a:pPr>
            <a:endParaRPr lang="en-US" sz="900" b="1" dirty="0">
              <a:solidFill>
                <a:srgbClr val="4D5C63"/>
              </a:solidFill>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 회복력 평가에 있어 다양한 </a:t>
            </a:r>
            <a:r>
              <a:rPr lang="ko-KR" altLang="en-US" sz="900" dirty="0" err="1">
                <a:latin typeface="Gulim" panose="020B0600000101010101" pitchFamily="34" charset="-127"/>
                <a:ea typeface="Gulim" panose="020B0600000101010101" pitchFamily="34" charset="-127"/>
              </a:rPr>
              <a:t>유역적</a:t>
            </a:r>
            <a:r>
              <a:rPr lang="ko-KR" altLang="en-US" sz="900" dirty="0">
                <a:latin typeface="Gulim" panose="020B0600000101010101" pitchFamily="34" charset="-127"/>
                <a:ea typeface="Gulim" panose="020B0600000101010101" pitchFamily="34" charset="-127"/>
              </a:rPr>
              <a:t> 불확실성을 고려하여 평가를 수행하고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항목별 정의와 함께 불확실성은 다음과 같습니다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탄소 비용</a:t>
            </a:r>
            <a:r>
              <a:rPr lang="ko-KR" altLang="en-US" sz="900" dirty="0">
                <a:latin typeface="Gulim" panose="020B0600000101010101" pitchFamily="34" charset="-127"/>
                <a:ea typeface="Gulim" panose="020B0600000101010101" pitchFamily="34" charset="-127"/>
              </a:rPr>
              <a:t>의 경우 </a:t>
            </a:r>
            <a:r>
              <a:rPr lang="en-US" sz="900" dirty="0">
                <a:latin typeface="Gulim" panose="020B0600000101010101" pitchFamily="34" charset="-127"/>
                <a:ea typeface="Gulim" panose="020B0600000101010101" pitchFamily="34" charset="-127"/>
              </a:rPr>
              <a:t>IEA </a:t>
            </a:r>
            <a:r>
              <a:rPr lang="ko-KR" altLang="en-US" sz="900" dirty="0">
                <a:latin typeface="Gulim" panose="020B0600000101010101" pitchFamily="34" charset="-127"/>
                <a:ea typeface="Gulim" panose="020B0600000101010101" pitchFamily="34" charset="-127"/>
              </a:rPr>
              <a:t>시나리오에서 발표된 미래 탄소 가격을 기준으로 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국가별 탄소 관련 가격 변동성이 높은 점에서 불확실성이 존재합니다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전기요금</a:t>
            </a:r>
            <a:r>
              <a:rPr lang="ko-KR" altLang="en-US" sz="900" dirty="0">
                <a:latin typeface="Gulim" panose="020B0600000101010101" pitchFamily="34" charset="-127"/>
                <a:ea typeface="Gulim" panose="020B0600000101010101" pitchFamily="34" charset="-127"/>
              </a:rPr>
              <a:t>은 산업용 전기 요금을 기준으로 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전력 요금 인상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지정학적 위험에 의한 분쟁 및 전쟁 발발 등으로 인한 유가 인상과 같은 변동 요인이 불확실성으로 작용합니다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유사행동 비용</a:t>
            </a:r>
            <a:r>
              <a:rPr lang="ko-KR" altLang="en-US" sz="900" dirty="0">
                <a:latin typeface="Gulim" panose="020B0600000101010101" pitchFamily="34" charset="-127"/>
                <a:ea typeface="Gulim" panose="020B0600000101010101" pitchFamily="34" charset="-127"/>
              </a:rPr>
              <a:t>은 계획기간 내 국가 배출목표 달성 여부와 무상할당 비용 축소 가능성에 따라 영향을 받을 수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에너지원 가격</a:t>
            </a:r>
            <a:r>
              <a:rPr lang="ko-KR" altLang="en-US" sz="900" dirty="0">
                <a:latin typeface="Gulim" panose="020B0600000101010101" pitchFamily="34" charset="-127"/>
                <a:ea typeface="Gulim" panose="020B0600000101010101" pitchFamily="34" charset="-127"/>
              </a:rPr>
              <a:t>은 산업용 전기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LNG </a:t>
            </a:r>
            <a:r>
              <a:rPr lang="ko-KR" altLang="en-US" sz="900" dirty="0">
                <a:latin typeface="Gulim" panose="020B0600000101010101" pitchFamily="34" charset="-127"/>
                <a:ea typeface="Gulim" panose="020B0600000101010101" pitchFamily="34" charset="-127"/>
              </a:rPr>
              <a:t>등 가격에 따라 변동하며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가격 예측의 어려움으로 인해 미래 가격 불확실성이 존재합니다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다섯째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기후 모델</a:t>
            </a:r>
            <a:r>
              <a:rPr lang="ko-KR" altLang="en-US" sz="900" dirty="0">
                <a:latin typeface="Gulim" panose="020B0600000101010101" pitchFamily="34" charset="-127"/>
                <a:ea typeface="Gulim" panose="020B0600000101010101" pitchFamily="34" charset="-127"/>
              </a:rPr>
              <a:t>은 </a:t>
            </a:r>
            <a:r>
              <a:rPr lang="en-US" sz="900" dirty="0">
                <a:latin typeface="Gulim" panose="020B0600000101010101" pitchFamily="34" charset="-127"/>
                <a:ea typeface="Gulim" panose="020B0600000101010101" pitchFamily="34" charset="-127"/>
              </a:rPr>
              <a:t>IPCC</a:t>
            </a:r>
            <a:r>
              <a:rPr lang="ko-KR" altLang="en-US" sz="900" dirty="0">
                <a:latin typeface="Gulim" panose="020B0600000101010101" pitchFamily="34" charset="-127"/>
                <a:ea typeface="Gulim" panose="020B0600000101010101" pitchFamily="34" charset="-127"/>
              </a:rPr>
              <a:t>의 기후변화 예측을 따르나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 시스템의 복잡성과 예측의 한계로 인해 기후변화의 경로와 그 영향에 대한 불확실성이 내재되어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여섯째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재무 손실 모델</a:t>
            </a:r>
            <a:r>
              <a:rPr lang="ko-KR" altLang="en-US" sz="900" dirty="0">
                <a:latin typeface="Gulim" panose="020B0600000101010101" pitchFamily="34" charset="-127"/>
                <a:ea typeface="Gulim" panose="020B0600000101010101" pitchFamily="34" charset="-127"/>
              </a:rPr>
              <a:t>은 물리적 리스크의 재무적 손실 시나리오를 기반으로 하나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실제 재무적 영향 대비 차이가 발생할 가능성이 있습니다</a:t>
            </a:r>
            <a:r>
              <a:rPr lang="en-US" altLang="ko-KR" sz="900" dirty="0">
                <a:latin typeface="Gulim" panose="020B0600000101010101" pitchFamily="34" charset="-127"/>
                <a:ea typeface="Gulim" panose="020B0600000101010101" pitchFamily="34" charset="-127"/>
              </a:rPr>
              <a:t>.</a:t>
            </a:r>
          </a:p>
        </p:txBody>
      </p:sp>
      <p:sp>
        <p:nvSpPr>
          <p:cNvPr id="1388" name="Google Shape;1388;p12"/>
          <p:cNvSpPr txBox="1"/>
          <p:nvPr/>
        </p:nvSpPr>
        <p:spPr>
          <a:xfrm>
            <a:off x="886625" y="5396398"/>
            <a:ext cx="6422223" cy="271356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기후변화에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대해</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단기</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중기</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및</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장기에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걸쳐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전략과</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사업모형을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조정하거나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적응시킬</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있는</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기업의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역량</a:t>
            </a:r>
            <a:endParaRPr lang="en-US" sz="900" b="1" dirty="0">
              <a:solidFill>
                <a:srgbClr val="4D5C63"/>
              </a:solidFill>
              <a:latin typeface="Arial"/>
              <a:ea typeface="Arial"/>
              <a:cs typeface="Arial"/>
              <a:sym typeface="Arial"/>
            </a:endParaRPr>
          </a:p>
          <a:p>
            <a:endParaRPr lang="en-US" sz="900" dirty="0">
              <a:latin typeface="Gulim" panose="020B0600000101010101" pitchFamily="34" charset="-127"/>
              <a:ea typeface="Gulim" panose="020B0600000101010101" pitchFamily="34" charset="-127"/>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기후변화 대응 전략으로 단기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중기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장기 목표를 설정하고 이를 달성하기 위해 전략 및 실행력을 강화하고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다음과 같은 역량을 보유하고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그룹차원의 </a:t>
            </a:r>
            <a:r>
              <a:rPr lang="ko-KR" altLang="en-US" sz="900" b="1" dirty="0" err="1">
                <a:latin typeface="Gulim" panose="020B0600000101010101" pitchFamily="34" charset="-127"/>
                <a:ea typeface="Gulim" panose="020B0600000101010101" pitchFamily="34" charset="-127"/>
              </a:rPr>
              <a:t>넷제로</a:t>
            </a:r>
            <a:r>
              <a:rPr lang="ko-KR" altLang="en-US" sz="900" b="1" dirty="0">
                <a:latin typeface="Gulim" panose="020B0600000101010101" pitchFamily="34" charset="-127"/>
                <a:ea typeface="Gulim" panose="020B0600000101010101" pitchFamily="34" charset="-127"/>
              </a:rPr>
              <a:t> 전략 수립</a:t>
            </a:r>
            <a:r>
              <a:rPr lang="ko-KR" altLang="en-US" sz="900" dirty="0">
                <a:latin typeface="Gulim" panose="020B0600000101010101" pitchFamily="34" charset="-127"/>
                <a:ea typeface="Gulim" panose="020B0600000101010101" pitchFamily="34" charset="-127"/>
              </a:rPr>
              <a:t>을 통해 온실가스 배출 저감 계획을 수립하고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효율 개선 및 재생에너지 확대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저탄소 기술 개발 등의 실행 전략을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통해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기후변화로 인한 물리적 리스크를 최소화할 수 있는 기업으로 기대됩니다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기후변화 시나리오별 기후 리스크 식별 및 평가 역량</a:t>
            </a:r>
            <a:r>
              <a:rPr lang="ko-KR" altLang="en-US" sz="900" dirty="0">
                <a:latin typeface="Gulim" panose="020B0600000101010101" pitchFamily="34" charset="-127"/>
                <a:ea typeface="Gulim" panose="020B0600000101010101" pitchFamily="34" charset="-127"/>
              </a:rPr>
              <a:t>을 기반으로 다양한 시나리오를 분석하여 재무성과에 미치는 영향을 평가하고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통해 단기</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중기</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장기 리스크 관리 기반을 강화하고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재무적인 대응 역량 및 자원 유연성</a:t>
            </a:r>
            <a:r>
              <a:rPr lang="ko-KR" altLang="en-US" sz="900" dirty="0">
                <a:latin typeface="Gulim" panose="020B0600000101010101" pitchFamily="34" charset="-127"/>
                <a:ea typeface="Gulim" panose="020B0600000101010101" pitchFamily="34" charset="-127"/>
              </a:rPr>
              <a:t> 측면에서는</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 </a:t>
            </a:r>
            <a:r>
              <a:rPr lang="en-US" altLang="ko-KR" sz="900" dirty="0">
                <a:latin typeface="Gulim" panose="020B0600000101010101" pitchFamily="34" charset="-127"/>
                <a:ea typeface="Gulim" panose="020B0600000101010101" pitchFamily="34" charset="-127"/>
              </a:rPr>
              <a:t>4</a:t>
            </a:r>
            <a:r>
              <a:rPr lang="ko-KR" altLang="en-US" sz="900" dirty="0">
                <a:latin typeface="Gulim" panose="020B0600000101010101" pitchFamily="34" charset="-127"/>
                <a:ea typeface="Gulim" panose="020B0600000101010101" pitchFamily="34" charset="-127"/>
              </a:rPr>
              <a:t>월 발행한 그린본드를 통해 신재생에너지 및 친환경 설비에 대한 재무적 유연성을 확보하였고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기후변화 적응 전략을 위한 자금 운용의 기반을 마련하였습니다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인적자원 및 조직 역량</a:t>
            </a:r>
            <a:r>
              <a:rPr lang="ko-KR" altLang="en-US" sz="900" dirty="0">
                <a:latin typeface="Gulim" panose="020B0600000101010101" pitchFamily="34" charset="-127"/>
                <a:ea typeface="Gulim" panose="020B0600000101010101" pitchFamily="34" charset="-127"/>
              </a:rPr>
              <a:t> 측면에서는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생산 설비의 에너지 전환 실행력</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기후리스크</a:t>
            </a:r>
            <a:r>
              <a:rPr lang="ko-KR" altLang="en-US" sz="900" dirty="0">
                <a:latin typeface="Gulim" panose="020B0600000101010101" pitchFamily="34" charset="-127"/>
                <a:ea typeface="Gulim" panose="020B0600000101010101" pitchFamily="34" charset="-127"/>
              </a:rPr>
              <a:t> 통합 모니터링 체계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절감 통합 전략</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온실가스 감축 시뮬레이션 등의 실행 능력을 통해 기후 변화에 대응할 수 있는 조직 역량을 보유하고 있습니다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900" dirty="0">
              <a:latin typeface="Arial"/>
              <a:ea typeface="Arial"/>
              <a:cs typeface="Arial"/>
              <a:sym typeface="Arial"/>
            </a:endParaRPr>
          </a:p>
        </p:txBody>
      </p:sp>
      <p:grpSp>
        <p:nvGrpSpPr>
          <p:cNvPr id="1432" name="Google Shape;1432;p12"/>
          <p:cNvGrpSpPr/>
          <p:nvPr/>
        </p:nvGrpSpPr>
        <p:grpSpPr>
          <a:xfrm>
            <a:off x="538086" y="0"/>
            <a:ext cx="14077950" cy="8208009"/>
            <a:chOff x="538086" y="0"/>
            <a:chExt cx="14077950" cy="8208009"/>
          </a:xfrm>
        </p:grpSpPr>
        <p:sp>
          <p:nvSpPr>
            <p:cNvPr id="1433" name="Google Shape;1433;p1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34" name="Google Shape;1434;p12"/>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441" name="Google Shape;1441;p1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067</a:t>
            </a:r>
            <a:endParaRPr sz="1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50"/>
        <p:cNvGrpSpPr/>
        <p:nvPr/>
      </p:nvGrpSpPr>
      <p:grpSpPr>
        <a:xfrm>
          <a:off x="0" y="0"/>
          <a:ext cx="0" cy="0"/>
          <a:chOff x="0" y="0"/>
          <a:chExt cx="0" cy="0"/>
        </a:xfrm>
      </p:grpSpPr>
      <p:sp>
        <p:nvSpPr>
          <p:cNvPr id="1451" name="Google Shape;1451;p13"/>
          <p:cNvSpPr txBox="1"/>
          <p:nvPr/>
        </p:nvSpPr>
        <p:spPr>
          <a:xfrm>
            <a:off x="887299" y="1196499"/>
            <a:ext cx="4440250" cy="6711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485"/>
              </a:spcBef>
              <a:spcAft>
                <a:spcPts val="0"/>
              </a:spcAft>
              <a:buNone/>
            </a:pPr>
            <a:r>
              <a:rPr lang="en-US" sz="1000" b="1" dirty="0">
                <a:solidFill>
                  <a:srgbClr val="58BCA3"/>
                </a:solidFill>
                <a:latin typeface="Arial"/>
                <a:ea typeface="Arial"/>
                <a:cs typeface="Arial"/>
                <a:sym typeface="Arial"/>
              </a:rPr>
              <a:t>(2) </a:t>
            </a:r>
            <a:r>
              <a:rPr lang="en-US" sz="1000" b="1" dirty="0" err="1">
                <a:solidFill>
                  <a:srgbClr val="58BCA3"/>
                </a:solidFill>
                <a:latin typeface="Arial"/>
                <a:ea typeface="Arial"/>
                <a:cs typeface="Arial"/>
                <a:sym typeface="Arial"/>
              </a:rPr>
              <a:t>기후</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관련</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시나리오</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분석</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수행</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방법</a:t>
            </a:r>
            <a:endParaRPr sz="1000" dirty="0">
              <a:latin typeface="Arial"/>
              <a:ea typeface="Arial"/>
              <a:cs typeface="Arial"/>
              <a:sym typeface="Arial"/>
            </a:endParaRPr>
          </a:p>
        </p:txBody>
      </p:sp>
      <p:sp>
        <p:nvSpPr>
          <p:cNvPr id="1504" name="Google Shape;1504;p13"/>
          <p:cNvSpPr txBox="1"/>
          <p:nvPr/>
        </p:nvSpPr>
        <p:spPr>
          <a:xfrm>
            <a:off x="899999" y="1890177"/>
            <a:ext cx="12075667" cy="3675365"/>
          </a:xfrm>
          <a:prstGeom prst="rect">
            <a:avLst/>
          </a:prstGeom>
          <a:noFill/>
          <a:ln>
            <a:noFill/>
          </a:ln>
        </p:spPr>
        <p:txBody>
          <a:bodyPr spcFirstLastPara="1" wrap="square" lIns="0" tIns="12700" rIns="0" bIns="0" anchor="t" anchorCtr="0">
            <a:spAutoFit/>
          </a:bodyPr>
          <a:lstStyle/>
          <a:p>
            <a:pPr>
              <a:spcAft>
                <a:spcPts val="600"/>
              </a:spcAft>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가</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기업이</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사용한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투입변수에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대한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정보</a:t>
            </a:r>
            <a:endParaRPr lang="en-US" sz="900" b="1" dirty="0">
              <a:solidFill>
                <a:srgbClr val="4D5C63"/>
              </a:solidFill>
              <a:latin typeface="Arial"/>
              <a:ea typeface="Arial"/>
              <a:cs typeface="Arial"/>
              <a:sym typeface="Arial"/>
            </a:endParaRPr>
          </a:p>
          <a:p>
            <a:pPr algn="just">
              <a:spcAft>
                <a:spcPts val="600"/>
              </a:spcAft>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기후변화 대응과 관련된 리스크 및 시나리오 분석을 위해 전환 및 물리적 시나리오를 복수로 채택하고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각각의 정의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결정 사유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적용 기간 및 출처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사업 범위는 다음과 같습니다</a:t>
            </a:r>
            <a:r>
              <a:rPr lang="en-US" altLang="ko-KR" sz="900" dirty="0">
                <a:latin typeface="Gulim" panose="020B0600000101010101" pitchFamily="34" charset="-127"/>
                <a:ea typeface="Gulim" panose="020B0600000101010101" pitchFamily="34" charset="-127"/>
              </a:rPr>
              <a:t>.</a:t>
            </a:r>
          </a:p>
          <a:p>
            <a:pPr algn="just">
              <a:spcAft>
                <a:spcPts val="600"/>
              </a:spcAft>
            </a:pP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전환 시나리오</a:t>
            </a:r>
          </a:p>
          <a:p>
            <a:pPr algn="just">
              <a:spcAft>
                <a:spcPts val="600"/>
              </a:spcAft>
            </a:pPr>
            <a:r>
              <a:rPr lang="en-US" sz="900" dirty="0">
                <a:latin typeface="Gulim" panose="020B0600000101010101" pitchFamily="34" charset="-127"/>
                <a:ea typeface="Gulim" panose="020B0600000101010101" pitchFamily="34" charset="-127"/>
              </a:rPr>
              <a:t>NZE(Net Zero Emissions): 2050</a:t>
            </a:r>
            <a:r>
              <a:rPr lang="ko-KR" altLang="en-US" sz="900" dirty="0">
                <a:latin typeface="Gulim" panose="020B0600000101010101" pitchFamily="34" charset="-127"/>
                <a:ea typeface="Gulim" panose="020B0600000101010101" pitchFamily="34" charset="-127"/>
              </a:rPr>
              <a:t>년까지 전 세계 에너지 부문이 순 </a:t>
            </a:r>
            <a:r>
              <a:rPr lang="en-US" sz="900" dirty="0">
                <a:latin typeface="Gulim" panose="020B0600000101010101" pitchFamily="34" charset="-127"/>
                <a:ea typeface="Gulim" panose="020B0600000101010101" pitchFamily="34" charset="-127"/>
              </a:rPr>
              <a:t>CO₂ </a:t>
            </a:r>
            <a:r>
              <a:rPr lang="ko-KR" altLang="en-US" sz="900" dirty="0">
                <a:latin typeface="Gulim" panose="020B0600000101010101" pitchFamily="34" charset="-127"/>
                <a:ea typeface="Gulim" panose="020B0600000101010101" pitchFamily="34" charset="-127"/>
              </a:rPr>
              <a:t>배출량 제로를 달성하기 위한 시나리오입니다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dirty="0">
                <a:latin typeface="Gulim" panose="020B0600000101010101" pitchFamily="34" charset="-127"/>
                <a:ea typeface="Gulim" panose="020B0600000101010101" pitchFamily="34" charset="-127"/>
              </a:rPr>
              <a:t>결정 사유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IEA</a:t>
            </a:r>
            <a:r>
              <a:rPr lang="ko-KR" altLang="en-US" sz="900" dirty="0">
                <a:latin typeface="Gulim" panose="020B0600000101010101" pitchFamily="34" charset="-127"/>
                <a:ea typeface="Gulim" panose="020B0600000101010101" pitchFamily="34" charset="-127"/>
              </a:rPr>
              <a:t>의 </a:t>
            </a:r>
            <a:r>
              <a:rPr lang="en-US" sz="900" dirty="0">
                <a:latin typeface="Gulim" panose="020B0600000101010101" pitchFamily="34" charset="-127"/>
                <a:ea typeface="Gulim" panose="020B0600000101010101" pitchFamily="34" charset="-127"/>
              </a:rPr>
              <a:t>NZE 2050 </a:t>
            </a:r>
            <a:r>
              <a:rPr lang="ko-KR" altLang="en-US" sz="900" dirty="0">
                <a:latin typeface="Gulim" panose="020B0600000101010101" pitchFamily="34" charset="-127"/>
                <a:ea typeface="Gulim" panose="020B0600000101010101" pitchFamily="34" charset="-127"/>
              </a:rPr>
              <a:t>시나리오는 </a:t>
            </a:r>
            <a:r>
              <a:rPr lang="en-US" altLang="ko-KR" sz="900" dirty="0">
                <a:latin typeface="Gulim" panose="020B0600000101010101" pitchFamily="34" charset="-127"/>
                <a:ea typeface="Gulim" panose="020B0600000101010101" pitchFamily="34" charset="-127"/>
              </a:rPr>
              <a:t>2050 </a:t>
            </a:r>
            <a:r>
              <a:rPr lang="ko-KR" altLang="en-US" sz="900" dirty="0">
                <a:latin typeface="Gulim" panose="020B0600000101010101" pitchFamily="34" charset="-127"/>
                <a:ea typeface="Gulim" panose="020B0600000101010101" pitchFamily="34" charset="-127"/>
              </a:rPr>
              <a:t>순제로 달성을 위한 </a:t>
            </a:r>
            <a:r>
              <a:rPr lang="en-US" altLang="ko-KR" sz="900" dirty="0">
                <a:latin typeface="Gulim" panose="020B0600000101010101" pitchFamily="34" charset="-127"/>
                <a:ea typeface="Gulim" panose="020B0600000101010101" pitchFamily="34" charset="-127"/>
              </a:rPr>
              <a:t>1.5℃ </a:t>
            </a:r>
            <a:r>
              <a:rPr lang="ko-KR" altLang="en-US" sz="900" dirty="0">
                <a:latin typeface="Gulim" panose="020B0600000101010101" pitchFamily="34" charset="-127"/>
                <a:ea typeface="Gulim" panose="020B0600000101010101" pitchFamily="34" charset="-127"/>
              </a:rPr>
              <a:t>전환 경로에 해당되며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a:t>
            </a:r>
            <a:r>
              <a:rPr lang="ko-KR" altLang="en-US" sz="900" dirty="0" err="1">
                <a:latin typeface="Gulim" panose="020B0600000101010101" pitchFamily="34" charset="-127"/>
                <a:ea typeface="Gulim" panose="020B0600000101010101" pitchFamily="34" charset="-127"/>
              </a:rPr>
              <a:t>넷제로</a:t>
            </a:r>
            <a:r>
              <a:rPr lang="ko-KR" altLang="en-US" sz="900" dirty="0">
                <a:latin typeface="Gulim" panose="020B0600000101010101" pitchFamily="34" charset="-127"/>
                <a:ea typeface="Gulim" panose="020B0600000101010101" pitchFamily="34" charset="-127"/>
              </a:rPr>
              <a:t> 배출 전략 및 저탄소 전환 전략에 부합하는 특성을 고려해 가장 적합한 시나리오로 판단되었습니다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dirty="0">
                <a:latin typeface="Gulim" panose="020B0600000101010101" pitchFamily="34" charset="-127"/>
                <a:ea typeface="Gulim" panose="020B0600000101010101" pitchFamily="34" charset="-127"/>
              </a:rPr>
              <a:t>적용 범위</a:t>
            </a:r>
            <a:r>
              <a:rPr lang="en-US" altLang="ko-KR" sz="900" dirty="0">
                <a:latin typeface="Gulim" panose="020B0600000101010101" pitchFamily="34" charset="-127"/>
                <a:ea typeface="Gulim" panose="020B0600000101010101" pitchFamily="34" charset="-127"/>
              </a:rPr>
              <a:t>: 2050</a:t>
            </a:r>
            <a:r>
              <a:rPr lang="ko-KR" altLang="en-US" sz="900" dirty="0">
                <a:latin typeface="Gulim" panose="020B0600000101010101" pitchFamily="34" charset="-127"/>
                <a:ea typeface="Gulim" panose="020B0600000101010101" pitchFamily="34" charset="-127"/>
              </a:rPr>
              <a:t>년까지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출처</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IEA World Energy Outlook</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적용 사업범위</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및 그룹사 </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KGC, </a:t>
            </a:r>
            <a:r>
              <a:rPr lang="ko-KR" altLang="en-US" sz="900" dirty="0">
                <a:latin typeface="Gulim" panose="020B0600000101010101" pitchFamily="34" charset="-127"/>
                <a:ea typeface="Gulim" panose="020B0600000101010101" pitchFamily="34" charset="-127"/>
              </a:rPr>
              <a:t>영진약품</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태아산업</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코스모텍</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KGC</a:t>
            </a:r>
            <a:r>
              <a:rPr lang="ko-KR" altLang="en-US" sz="900" dirty="0" err="1">
                <a:latin typeface="Gulim" panose="020B0600000101010101" pitchFamily="34" charset="-127"/>
                <a:ea typeface="Gulim" panose="020B0600000101010101" pitchFamily="34" charset="-127"/>
              </a:rPr>
              <a:t>에드윈</a:t>
            </a:r>
            <a:r>
              <a:rPr lang="ko-KR" altLang="en-US" sz="900" dirty="0">
                <a:latin typeface="Gulim" panose="020B0600000101010101" pitchFamily="34" charset="-127"/>
                <a:ea typeface="Gulim" panose="020B0600000101010101" pitchFamily="34" charset="-127"/>
              </a:rPr>
              <a:t> 등</a:t>
            </a:r>
            <a:r>
              <a:rPr lang="en-US" altLang="ko-KR" sz="900" dirty="0">
                <a:latin typeface="Gulim" panose="020B0600000101010101" pitchFamily="34" charset="-127"/>
                <a:ea typeface="Gulim" panose="020B0600000101010101" pitchFamily="34" charset="-127"/>
              </a:rPr>
              <a:t>)</a:t>
            </a:r>
          </a:p>
          <a:p>
            <a:pPr algn="just">
              <a:spcAft>
                <a:spcPts val="600"/>
              </a:spcAft>
            </a:pPr>
            <a:r>
              <a:rPr lang="en-US" sz="900" dirty="0">
                <a:latin typeface="Gulim" panose="020B0600000101010101" pitchFamily="34" charset="-127"/>
                <a:ea typeface="Gulim" panose="020B0600000101010101" pitchFamily="34" charset="-127"/>
              </a:rPr>
              <a:t>APS(Announced Pledges Scenario): </a:t>
            </a:r>
            <a:r>
              <a:rPr lang="ko-KR" altLang="en-US" sz="900" dirty="0">
                <a:latin typeface="Gulim" panose="020B0600000101010101" pitchFamily="34" charset="-127"/>
                <a:ea typeface="Gulim" panose="020B0600000101010101" pitchFamily="34" charset="-127"/>
              </a:rPr>
              <a:t>각국의 </a:t>
            </a:r>
            <a:r>
              <a:rPr lang="en-US" sz="900" dirty="0">
                <a:latin typeface="Gulim" panose="020B0600000101010101" pitchFamily="34" charset="-127"/>
                <a:ea typeface="Gulim" panose="020B0600000101010101" pitchFamily="34" charset="-127"/>
              </a:rPr>
              <a:t>NDC </a:t>
            </a:r>
            <a:r>
              <a:rPr lang="ko-KR" altLang="en-US" sz="900" dirty="0">
                <a:latin typeface="Gulim" panose="020B0600000101010101" pitchFamily="34" charset="-127"/>
                <a:ea typeface="Gulim" panose="020B0600000101010101" pitchFamily="34" charset="-127"/>
              </a:rPr>
              <a:t>및 중기 순제로 목표를 포함하여 공식적으로 제출된 기후 약속이 충족된다는 가정의 시나리오입니다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dirty="0">
                <a:latin typeface="Gulim" panose="020B0600000101010101" pitchFamily="34" charset="-127"/>
                <a:ea typeface="Gulim" panose="020B0600000101010101" pitchFamily="34" charset="-127"/>
              </a:rPr>
              <a:t>결정 사유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정부의 공식 정책 발표를 기반으로 현실적인 정책 전개를 반영할 수 있기 때문에 탄소 감축 목표 수립에 참고됩니다</a:t>
            </a:r>
            <a:r>
              <a:rPr lang="en-US" altLang="ko-KR" sz="900" dirty="0">
                <a:latin typeface="Gulim" panose="020B0600000101010101" pitchFamily="34" charset="-127"/>
                <a:ea typeface="Gulim" panose="020B0600000101010101" pitchFamily="34" charset="-127"/>
              </a:rPr>
              <a:t>.</a:t>
            </a:r>
          </a:p>
          <a:p>
            <a:pPr algn="just">
              <a:spcAft>
                <a:spcPts val="600"/>
              </a:spcAft>
            </a:pPr>
            <a:r>
              <a:rPr lang="en-US" sz="900" dirty="0">
                <a:latin typeface="Gulim" panose="020B0600000101010101" pitchFamily="34" charset="-127"/>
                <a:ea typeface="Gulim" panose="020B0600000101010101" pitchFamily="34" charset="-127"/>
              </a:rPr>
              <a:t>STEPS(Stated Policies Scenario): </a:t>
            </a:r>
            <a:r>
              <a:rPr lang="ko-KR" altLang="en-US" sz="900" dirty="0">
                <a:latin typeface="Gulim" panose="020B0600000101010101" pitchFamily="34" charset="-127"/>
                <a:ea typeface="Gulim" panose="020B0600000101010101" pitchFamily="34" charset="-127"/>
              </a:rPr>
              <a:t>현재 시행 중인 정책 및 제도 기반의 시나리오로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각국 정부의 정책 변화 가능성을 반영하지 않고 현재 수준의 정책이 지속된다는 가정입니다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dirty="0">
                <a:latin typeface="Gulim" panose="020B0600000101010101" pitchFamily="34" charset="-127"/>
                <a:ea typeface="Gulim" panose="020B0600000101010101" pitchFamily="34" charset="-127"/>
              </a:rPr>
              <a:t>결정 사유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보수적인 정책 전망이 필요한 경우에 활용됩니다</a:t>
            </a:r>
            <a:r>
              <a:rPr lang="en-US" altLang="ko-KR" sz="900" dirty="0">
                <a:latin typeface="Gulim" panose="020B0600000101010101" pitchFamily="34" charset="-127"/>
                <a:ea typeface="Gulim" panose="020B0600000101010101" pitchFamily="34" charset="-127"/>
              </a:rPr>
              <a:t>.</a:t>
            </a:r>
          </a:p>
          <a:p>
            <a:pPr algn="just">
              <a:spcAft>
                <a:spcPts val="600"/>
              </a:spcAft>
            </a:pP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물리적 시나리오</a:t>
            </a:r>
          </a:p>
          <a:p>
            <a:pPr algn="just">
              <a:spcAft>
                <a:spcPts val="600"/>
              </a:spcAft>
            </a:pPr>
            <a:r>
              <a:rPr lang="en-US" sz="900" dirty="0">
                <a:latin typeface="Gulim" panose="020B0600000101010101" pitchFamily="34" charset="-127"/>
                <a:ea typeface="Gulim" panose="020B0600000101010101" pitchFamily="34" charset="-127"/>
              </a:rPr>
              <a:t>SSP1-2.6: </a:t>
            </a:r>
            <a:r>
              <a:rPr lang="ko-KR" altLang="en-US" sz="900" dirty="0">
                <a:latin typeface="Gulim" panose="020B0600000101010101" pitchFamily="34" charset="-127"/>
                <a:ea typeface="Gulim" panose="020B0600000101010101" pitchFamily="34" charset="-127"/>
              </a:rPr>
              <a:t>강력한 기후 정책과 재생가능 에너지의 보급 확대를 통해 온실가스 감축이 이루어지고</a:t>
            </a:r>
            <a:r>
              <a:rPr lang="en-US" altLang="ko-KR" sz="900" dirty="0">
                <a:latin typeface="Gulim" panose="020B0600000101010101" pitchFamily="34" charset="-127"/>
                <a:ea typeface="Gulim" panose="020B0600000101010101" pitchFamily="34" charset="-127"/>
              </a:rPr>
              <a:t>, 2100</a:t>
            </a:r>
            <a:r>
              <a:rPr lang="ko-KR" altLang="en-US" sz="900" dirty="0">
                <a:latin typeface="Gulim" panose="020B0600000101010101" pitchFamily="34" charset="-127"/>
                <a:ea typeface="Gulim" panose="020B0600000101010101" pitchFamily="34" charset="-127"/>
              </a:rPr>
              <a:t>년까지 지구 평균 기온 상승폭이 </a:t>
            </a:r>
            <a:r>
              <a:rPr lang="en-US" altLang="ko-KR" sz="900" dirty="0">
                <a:latin typeface="Gulim" panose="020B0600000101010101" pitchFamily="34" charset="-127"/>
                <a:ea typeface="Gulim" panose="020B0600000101010101" pitchFamily="34" charset="-127"/>
              </a:rPr>
              <a:t>2℃ </a:t>
            </a:r>
            <a:r>
              <a:rPr lang="ko-KR" altLang="en-US" sz="900" dirty="0">
                <a:latin typeface="Gulim" panose="020B0600000101010101" pitchFamily="34" charset="-127"/>
                <a:ea typeface="Gulim" panose="020B0600000101010101" pitchFamily="34" charset="-127"/>
              </a:rPr>
              <a:t>이하로 유지된다는 시나리오입니다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dirty="0">
                <a:latin typeface="Gulim" panose="020B0600000101010101" pitchFamily="34" charset="-127"/>
                <a:ea typeface="Gulim" panose="020B0600000101010101" pitchFamily="34" charset="-127"/>
              </a:rPr>
              <a:t>결정 사유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IPCC</a:t>
            </a:r>
            <a:r>
              <a:rPr lang="ko-KR" altLang="en-US" sz="900" dirty="0">
                <a:latin typeface="Gulim" panose="020B0600000101010101" pitchFamily="34" charset="-127"/>
                <a:ea typeface="Gulim" panose="020B0600000101010101" pitchFamily="34" charset="-127"/>
              </a:rPr>
              <a:t>가 공식 채택한 과학적 시나리오로서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최신 기후 모델 데이터를 기반으로 한 과학적 타당성과 신뢰성을 갖추었기 때문에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물리적 리스크 분석에 적합하다고 판단하였습니다</a:t>
            </a:r>
            <a:r>
              <a:rPr lang="en-US" altLang="ko-KR" sz="900" dirty="0">
                <a:latin typeface="Gulim" panose="020B0600000101010101" pitchFamily="34" charset="-127"/>
                <a:ea typeface="Gulim" panose="020B0600000101010101" pitchFamily="34" charset="-127"/>
              </a:rPr>
              <a:t>.</a:t>
            </a:r>
          </a:p>
          <a:p>
            <a:pPr algn="just">
              <a:spcAft>
                <a:spcPts val="600"/>
              </a:spcAft>
            </a:pPr>
            <a:r>
              <a:rPr lang="ko-KR" altLang="en-US" sz="900" dirty="0">
                <a:latin typeface="Gulim" panose="020B0600000101010101" pitchFamily="34" charset="-127"/>
                <a:ea typeface="Gulim" panose="020B0600000101010101" pitchFamily="34" charset="-127"/>
              </a:rPr>
              <a:t>적용 범위</a:t>
            </a:r>
            <a:r>
              <a:rPr lang="en-US" altLang="ko-KR" sz="900" dirty="0">
                <a:latin typeface="Gulim" panose="020B0600000101010101" pitchFamily="34" charset="-127"/>
                <a:ea typeface="Gulim" panose="020B0600000101010101" pitchFamily="34" charset="-127"/>
              </a:rPr>
              <a:t>: ~2050</a:t>
            </a:r>
            <a:r>
              <a:rPr lang="ko-KR" altLang="en-US" sz="900" dirty="0">
                <a:latin typeface="Gulim" panose="020B0600000101010101" pitchFamily="34" charset="-127"/>
                <a:ea typeface="Gulim" panose="020B0600000101010101" pitchFamily="34" charset="-127"/>
              </a:rPr>
              <a:t>년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출처</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IPCC</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적용 사업범위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국내외 주요 사업장 </a:t>
            </a:r>
            <a:r>
              <a:rPr lang="en-US" altLang="ko-KR" sz="900" dirty="0">
                <a:latin typeface="Gulim" panose="020B0600000101010101" pitchFamily="34" charset="-127"/>
                <a:ea typeface="Gulim" panose="020B0600000101010101" pitchFamily="34" charset="-127"/>
              </a:rPr>
              <a:t>19</a:t>
            </a:r>
            <a:r>
              <a:rPr lang="ko-KR" altLang="en-US" sz="900" dirty="0">
                <a:latin typeface="Gulim" panose="020B0600000101010101" pitchFamily="34" charset="-127"/>
                <a:ea typeface="Gulim" panose="020B0600000101010101" pitchFamily="34" charset="-127"/>
              </a:rPr>
              <a:t>개소 및 주요 공급망 </a:t>
            </a:r>
            <a:r>
              <a:rPr lang="en-US" altLang="ko-KR" sz="900" dirty="0">
                <a:latin typeface="Gulim" panose="020B0600000101010101" pitchFamily="34" charset="-127"/>
                <a:ea typeface="Gulim" panose="020B0600000101010101" pitchFamily="34" charset="-127"/>
              </a:rPr>
              <a:t>11</a:t>
            </a:r>
            <a:r>
              <a:rPr lang="ko-KR" altLang="en-US" sz="900" dirty="0">
                <a:latin typeface="Gulim" panose="020B0600000101010101" pitchFamily="34" charset="-127"/>
                <a:ea typeface="Gulim" panose="020B0600000101010101" pitchFamily="34" charset="-127"/>
              </a:rPr>
              <a:t>개소</a:t>
            </a:r>
          </a:p>
          <a:p>
            <a:pPr algn="just">
              <a:spcAft>
                <a:spcPts val="600"/>
              </a:spcAft>
            </a:pPr>
            <a:r>
              <a:rPr lang="en-US" sz="900" dirty="0">
                <a:latin typeface="Gulim" panose="020B0600000101010101" pitchFamily="34" charset="-127"/>
                <a:ea typeface="Gulim" panose="020B0600000101010101" pitchFamily="34" charset="-127"/>
              </a:rPr>
              <a:t>SSP2-4.5: </a:t>
            </a:r>
            <a:r>
              <a:rPr lang="ko-KR" altLang="en-US" sz="900" dirty="0">
                <a:latin typeface="Gulim" panose="020B0600000101010101" pitchFamily="34" charset="-127"/>
                <a:ea typeface="Gulim" panose="020B0600000101010101" pitchFamily="34" charset="-127"/>
              </a:rPr>
              <a:t>현재의 정책 수준이 유지되고 일부 국가만이 온실가스 감축을 실천하며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화석연료 의존도가 높은 상태에서 기온 상승폭이 </a:t>
            </a:r>
            <a:r>
              <a:rPr lang="en-US" altLang="ko-KR" sz="900" dirty="0">
                <a:latin typeface="Gulim" panose="020B0600000101010101" pitchFamily="34" charset="-127"/>
                <a:ea typeface="Gulim" panose="020B0600000101010101" pitchFamily="34" charset="-127"/>
              </a:rPr>
              <a:t>2℃</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초과하는 시나리오입니다</a:t>
            </a:r>
            <a:r>
              <a:rPr lang="en-US" altLang="ko-KR" sz="900" dirty="0">
                <a:latin typeface="Gulim" panose="020B0600000101010101" pitchFamily="34" charset="-127"/>
                <a:ea typeface="Gulim" panose="020B0600000101010101" pitchFamily="34" charset="-127"/>
              </a:rPr>
              <a:t>.</a:t>
            </a:r>
          </a:p>
          <a:p>
            <a:pPr algn="just">
              <a:spcAft>
                <a:spcPts val="600"/>
              </a:spcAft>
            </a:pPr>
            <a:r>
              <a:rPr lang="en-US" sz="900" dirty="0">
                <a:latin typeface="Gulim" panose="020B0600000101010101" pitchFamily="34" charset="-127"/>
                <a:ea typeface="Gulim" panose="020B0600000101010101" pitchFamily="34" charset="-127"/>
              </a:rPr>
              <a:t>SSP5-8.5: </a:t>
            </a:r>
            <a:r>
              <a:rPr lang="ko-KR" altLang="en-US" sz="900" dirty="0">
                <a:latin typeface="Gulim" panose="020B0600000101010101" pitchFamily="34" charset="-127"/>
                <a:ea typeface="Gulim" panose="020B0600000101010101" pitchFamily="34" charset="-127"/>
              </a:rPr>
              <a:t>온실가스 감축 노력이 거의 없는 상태에서 화석연료를 지속적으로 사용하는 경우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지구 평균 기온 상승폭이 </a:t>
            </a:r>
            <a:r>
              <a:rPr lang="en-US" altLang="ko-KR" sz="900" dirty="0">
                <a:latin typeface="Gulim" panose="020B0600000101010101" pitchFamily="34" charset="-127"/>
                <a:ea typeface="Gulim" panose="020B0600000101010101" pitchFamily="34" charset="-127"/>
              </a:rPr>
              <a:t>4.6℃ </a:t>
            </a:r>
            <a:r>
              <a:rPr lang="ko-KR" altLang="en-US" sz="900" dirty="0">
                <a:latin typeface="Gulim" panose="020B0600000101010101" pitchFamily="34" charset="-127"/>
                <a:ea typeface="Gulim" panose="020B0600000101010101" pitchFamily="34" charset="-127"/>
              </a:rPr>
              <a:t>이상에 이르는 최악의 시나리오입니다</a:t>
            </a:r>
            <a:r>
              <a:rPr lang="en-US" altLang="ko-KR" sz="900" dirty="0">
                <a:latin typeface="Gulim" panose="020B0600000101010101" pitchFamily="34" charset="-127"/>
                <a:ea typeface="Gulim" panose="020B0600000101010101" pitchFamily="34" charset="-127"/>
              </a:rPr>
              <a:t>.</a:t>
            </a:r>
          </a:p>
          <a:p>
            <a:pPr algn="just">
              <a:spcAft>
                <a:spcPts val="600"/>
              </a:spcAft>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전환 시나리오와 물리적 시나리오를 함께 고려하여 기후 리스크 평가 및 탄소 감축 전략 수립에 활용하고 있습니다</a:t>
            </a:r>
            <a:r>
              <a:rPr lang="en-US" altLang="ko-KR" sz="900" dirty="0">
                <a:latin typeface="Gulim" panose="020B0600000101010101" pitchFamily="34" charset="-127"/>
                <a:ea typeface="Gulim" panose="020B0600000101010101" pitchFamily="34" charset="-127"/>
              </a:rPr>
              <a:t>.</a:t>
            </a:r>
          </a:p>
        </p:txBody>
      </p:sp>
      <p:sp>
        <p:nvSpPr>
          <p:cNvPr id="1528" name="Google Shape;1528;p13"/>
          <p:cNvSpPr txBox="1"/>
          <p:nvPr/>
        </p:nvSpPr>
        <p:spPr>
          <a:xfrm>
            <a:off x="889824" y="5588025"/>
            <a:ext cx="12776140" cy="686706"/>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분석에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사용된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주요</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가정</a:t>
            </a:r>
            <a:endParaRPr sz="900" dirty="0">
              <a:latin typeface="Arial"/>
              <a:ea typeface="Arial"/>
              <a:cs typeface="Arial"/>
              <a:sym typeface="Arial"/>
            </a:endParaRPr>
          </a:p>
          <a:p>
            <a:pPr marL="12700">
              <a:spcBef>
                <a:spcPts val="340"/>
              </a:spcBef>
            </a:pP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분석과정에서</a:t>
            </a:r>
            <a:r>
              <a:rPr lang="en-US" sz="900" dirty="0">
                <a:latin typeface="Gulim"/>
                <a:ea typeface="Gulim"/>
                <a:cs typeface="Gulim"/>
                <a:sym typeface="Gulim"/>
              </a:rPr>
              <a:t> </a:t>
            </a:r>
            <a:r>
              <a:rPr lang="en-US" sz="900" dirty="0" err="1">
                <a:latin typeface="Gulim"/>
                <a:ea typeface="Gulim"/>
                <a:cs typeface="Gulim"/>
                <a:sym typeface="Gulim"/>
              </a:rPr>
              <a:t>사용된</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가정들은</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법적</a:t>
            </a:r>
            <a:r>
              <a:rPr lang="en-US" sz="900" dirty="0">
                <a:latin typeface="Gulim"/>
                <a:ea typeface="Gulim"/>
                <a:cs typeface="Gulim"/>
                <a:sym typeface="Gulim"/>
              </a:rPr>
              <a:t> </a:t>
            </a:r>
            <a:r>
              <a:rPr lang="en-US" sz="900" dirty="0" err="1">
                <a:latin typeface="Gulim"/>
                <a:ea typeface="Gulim"/>
                <a:cs typeface="Gulim"/>
                <a:sym typeface="Gulim"/>
              </a:rPr>
              <a:t>문제</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시장</a:t>
            </a:r>
            <a:r>
              <a:rPr lang="en-US" sz="900" dirty="0">
                <a:latin typeface="Gulim"/>
                <a:ea typeface="Gulim"/>
                <a:cs typeface="Gulim"/>
                <a:sym typeface="Gulim"/>
              </a:rPr>
              <a:t>, </a:t>
            </a:r>
            <a:r>
              <a:rPr lang="en-US" sz="900" dirty="0" err="1">
                <a:latin typeface="Gulim"/>
                <a:ea typeface="Gulim"/>
                <a:cs typeface="Gulim"/>
                <a:sym typeface="Gulim"/>
              </a:rPr>
              <a:t>평판</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영역에</a:t>
            </a:r>
            <a:r>
              <a:rPr lang="en-US" sz="900" dirty="0">
                <a:latin typeface="Gulim"/>
                <a:ea typeface="Gulim"/>
                <a:cs typeface="Gulim"/>
                <a:sym typeface="Gulim"/>
              </a:rPr>
              <a:t> </a:t>
            </a:r>
            <a:r>
              <a:rPr lang="en-US" sz="900" dirty="0" err="1">
                <a:latin typeface="Gulim"/>
                <a:ea typeface="Gulim"/>
                <a:cs typeface="Gulim"/>
                <a:sym typeface="Gulim"/>
              </a:rPr>
              <a:t>적용되었고</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가격</a:t>
            </a:r>
            <a:r>
              <a:rPr lang="en-US" sz="900" dirty="0">
                <a:latin typeface="Gulim"/>
                <a:ea typeface="Gulim"/>
                <a:cs typeface="Gulim"/>
                <a:sym typeface="Gulim"/>
              </a:rPr>
              <a:t>, </a:t>
            </a:r>
            <a:r>
              <a:rPr lang="en-US" sz="900" dirty="0" err="1">
                <a:latin typeface="Gulim"/>
                <a:ea typeface="Gulim"/>
                <a:cs typeface="Gulim"/>
                <a:sym typeface="Gulim"/>
              </a:rPr>
              <a:t>GDP당</a:t>
            </a:r>
            <a:r>
              <a:rPr lang="en-US" sz="900" dirty="0">
                <a:latin typeface="Gulim"/>
                <a:ea typeface="Gulim"/>
                <a:cs typeface="Gulim"/>
                <a:sym typeface="Gulim"/>
              </a:rPr>
              <a:t> </a:t>
            </a:r>
            <a:r>
              <a:rPr lang="en-US" sz="900" dirty="0" err="1">
                <a:latin typeface="Gulim"/>
                <a:ea typeface="Gulim"/>
                <a:cs typeface="Gulim"/>
                <a:sym typeface="Gulim"/>
              </a:rPr>
              <a:t>에너지</a:t>
            </a:r>
            <a:r>
              <a:rPr lang="ko-KR" altLang="en-US" sz="900" dirty="0">
                <a:latin typeface="Gulim"/>
                <a:ea typeface="Gulim"/>
                <a:cs typeface="Gulim"/>
                <a:sym typeface="Gulim"/>
              </a:rPr>
              <a:t> 집약도</a:t>
            </a:r>
            <a:r>
              <a:rPr lang="en-US" altLang="ko-KR" sz="900" dirty="0">
                <a:latin typeface="Gulim"/>
                <a:ea typeface="Gulim"/>
                <a:cs typeface="Gulim"/>
                <a:sym typeface="Gulim"/>
              </a:rPr>
              <a:t>, </a:t>
            </a:r>
            <a:r>
              <a:rPr lang="en-US" sz="900" dirty="0">
                <a:latin typeface="Gulim"/>
                <a:ea typeface="Gulim"/>
                <a:cs typeface="Gulim"/>
                <a:sym typeface="Gulim"/>
              </a:rPr>
              <a:t>CCUS </a:t>
            </a:r>
            <a:r>
              <a:rPr lang="ko-KR" altLang="en-US" sz="900" dirty="0">
                <a:latin typeface="Gulim"/>
                <a:ea typeface="Gulim"/>
                <a:cs typeface="Gulim"/>
                <a:sym typeface="Gulim"/>
              </a:rPr>
              <a:t>및 </a:t>
            </a:r>
            <a:r>
              <a:rPr lang="en-US" sz="900" dirty="0">
                <a:latin typeface="Gulim"/>
                <a:ea typeface="Gulim"/>
                <a:cs typeface="Gulim"/>
                <a:sym typeface="Gulim"/>
              </a:rPr>
              <a:t>ESS </a:t>
            </a:r>
            <a:r>
              <a:rPr lang="ko-KR" altLang="en-US" sz="900" dirty="0">
                <a:latin typeface="Gulim"/>
                <a:ea typeface="Gulim"/>
                <a:cs typeface="Gulim"/>
                <a:sym typeface="Gulim"/>
              </a:rPr>
              <a:t>등의 기술 발전 수준</a:t>
            </a:r>
            <a:r>
              <a:rPr lang="en-US" altLang="ko-KR" sz="900" dirty="0">
                <a:latin typeface="Gulim"/>
                <a:ea typeface="Gulim"/>
                <a:cs typeface="Gulim"/>
                <a:sym typeface="Gulim"/>
              </a:rPr>
              <a:t>, </a:t>
            </a:r>
            <a:r>
              <a:rPr lang="ko-KR" altLang="en-US" sz="900" dirty="0">
                <a:latin typeface="Gulim"/>
                <a:ea typeface="Gulim"/>
                <a:cs typeface="Gulim"/>
                <a:sym typeface="Gulim"/>
              </a:rPr>
              <a:t>신재생 에너지원의 단가</a:t>
            </a:r>
            <a:r>
              <a:rPr lang="en-US" altLang="ko-KR" sz="900" dirty="0">
                <a:latin typeface="Gulim"/>
                <a:ea typeface="Gulim"/>
                <a:cs typeface="Gulim"/>
                <a:sym typeface="Gulim"/>
              </a:rPr>
              <a:t>, </a:t>
            </a:r>
            <a:r>
              <a:rPr lang="ko-KR" altLang="en-US" sz="900" dirty="0">
                <a:latin typeface="Gulim"/>
                <a:ea typeface="Gulim"/>
                <a:cs typeface="Gulim"/>
                <a:sym typeface="Gulim"/>
              </a:rPr>
              <a:t>전기차 및 수소경제 기술비용 등을 주요 매개변수로 활용하였습니다</a:t>
            </a:r>
            <a:r>
              <a:rPr lang="en-US" altLang="ko-KR" sz="900" dirty="0">
                <a:latin typeface="Gulim"/>
                <a:ea typeface="Gulim"/>
                <a:cs typeface="Gulim"/>
                <a:sym typeface="Gulim"/>
              </a:rPr>
              <a:t>.</a:t>
            </a:r>
            <a:r>
              <a:rPr lang="ko-KR" altLang="en-US" sz="900" dirty="0">
                <a:latin typeface="Gulim"/>
                <a:ea typeface="Gulim"/>
                <a:cs typeface="Gulim"/>
                <a:sym typeface="Gulim"/>
              </a:rPr>
              <a:t> 세부적인 시나리오별 가정은 다음과 같습니다</a:t>
            </a:r>
            <a:r>
              <a:rPr lang="en-US" altLang="ko-KR" sz="900" dirty="0">
                <a:latin typeface="Gulim"/>
                <a:ea typeface="Gulim"/>
                <a:cs typeface="Gulim"/>
                <a:sym typeface="Gulim"/>
              </a:rPr>
              <a:t>:</a:t>
            </a:r>
            <a:endParaRPr lang="ko-KR" altLang="en-US" sz="900" dirty="0">
              <a:latin typeface="Gulim"/>
              <a:ea typeface="Gulim"/>
              <a:cs typeface="Gulim"/>
              <a:sym typeface="Gulim"/>
            </a:endParaRPr>
          </a:p>
          <a:p>
            <a:pPr marL="12700" lvl="0" indent="0" algn="l" rtl="0">
              <a:lnSpc>
                <a:spcPct val="100000"/>
              </a:lnSpc>
              <a:spcBef>
                <a:spcPts val="340"/>
              </a:spcBef>
              <a:spcAft>
                <a:spcPts val="0"/>
              </a:spcAft>
              <a:buNone/>
            </a:pPr>
            <a:endParaRPr sz="900" dirty="0">
              <a:latin typeface="Gulim"/>
              <a:ea typeface="Gulim"/>
              <a:cs typeface="Gulim"/>
              <a:sym typeface="Gulim"/>
            </a:endParaRPr>
          </a:p>
        </p:txBody>
      </p:sp>
      <p:sp>
        <p:nvSpPr>
          <p:cNvPr id="1531" name="Google Shape;1531;p13"/>
          <p:cNvSpPr txBox="1"/>
          <p:nvPr/>
        </p:nvSpPr>
        <p:spPr>
          <a:xfrm>
            <a:off x="889824" y="6164870"/>
            <a:ext cx="12776140" cy="554362"/>
          </a:xfrm>
          <a:prstGeom prst="rect">
            <a:avLst/>
          </a:prstGeom>
          <a:noFill/>
          <a:ln>
            <a:noFill/>
          </a:ln>
        </p:spPr>
        <p:txBody>
          <a:bodyPr spcFirstLastPara="1" wrap="square" lIns="0" tIns="55225" rIns="0" bIns="0" anchor="t" anchorCtr="0">
            <a:spAutoFit/>
          </a:bodyPr>
          <a:lstStyle/>
          <a:p>
            <a:pPr marL="13334" lvl="0" indent="0" algn="l" rtl="0">
              <a:lnSpc>
                <a:spcPct val="100000"/>
              </a:lnSpc>
              <a:spcBef>
                <a:spcPts val="0"/>
              </a:spcBef>
              <a:spcAft>
                <a:spcPts val="0"/>
              </a:spcAft>
              <a:buNone/>
            </a:pPr>
            <a:r>
              <a:rPr lang="en-US" sz="900" b="1" dirty="0">
                <a:solidFill>
                  <a:srgbClr val="008978"/>
                </a:solidFill>
                <a:latin typeface="Malgun Gothic"/>
                <a:ea typeface="Malgun Gothic"/>
                <a:cs typeface="Malgun Gothic"/>
                <a:sym typeface="Malgun Gothic"/>
              </a:rPr>
              <a:t>1) 1.5℃ </a:t>
            </a:r>
            <a:r>
              <a:rPr lang="en-US" sz="900" b="1" dirty="0" err="1">
                <a:solidFill>
                  <a:srgbClr val="008978"/>
                </a:solidFill>
                <a:latin typeface="Malgun Gothic"/>
                <a:ea typeface="Malgun Gothic"/>
                <a:cs typeface="Malgun Gothic"/>
                <a:sym typeface="Malgun Gothic"/>
              </a:rPr>
              <a:t>시나리오</a:t>
            </a:r>
            <a:endParaRPr sz="900" dirty="0">
              <a:latin typeface="Malgun Gothic"/>
              <a:ea typeface="Malgun Gothic"/>
              <a:cs typeface="Malgun Gothic"/>
              <a:sym typeface="Malgun Gothic"/>
            </a:endParaRPr>
          </a:p>
          <a:p>
            <a:pPr marL="12700" marR="5080" lvl="0" indent="634" algn="just" rtl="0">
              <a:lnSpc>
                <a:spcPct val="129700"/>
              </a:lnSpc>
              <a:spcBef>
                <a:spcPts val="20"/>
              </a:spcBef>
              <a:spcAft>
                <a:spcPts val="0"/>
              </a:spcAft>
              <a:buNone/>
            </a:pP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시나리오는</a:t>
            </a:r>
            <a:r>
              <a:rPr lang="en-US" sz="900" dirty="0">
                <a:latin typeface="Gulim"/>
                <a:ea typeface="Gulim"/>
                <a:cs typeface="Gulim"/>
                <a:sym typeface="Gulim"/>
              </a:rPr>
              <a:t> </a:t>
            </a:r>
            <a:r>
              <a:rPr lang="en-US" sz="900" dirty="0" err="1">
                <a:latin typeface="Gulim"/>
                <a:ea typeface="Gulim"/>
                <a:cs typeface="Gulim"/>
                <a:sym typeface="Gulim"/>
              </a:rPr>
              <a:t>전세계적으로</a:t>
            </a:r>
            <a:r>
              <a:rPr lang="en-US" sz="900" dirty="0">
                <a:latin typeface="Gulim"/>
                <a:ea typeface="Gulim"/>
                <a:cs typeface="Gulim"/>
                <a:sym typeface="Gulim"/>
              </a:rPr>
              <a:t> </a:t>
            </a:r>
            <a:r>
              <a:rPr lang="en-US" sz="900" dirty="0" err="1">
                <a:latin typeface="Gulim"/>
                <a:ea typeface="Gulim"/>
                <a:cs typeface="Gulim"/>
                <a:sym typeface="Gulim"/>
              </a:rPr>
              <a:t>즉각적인</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중립</a:t>
            </a:r>
            <a:r>
              <a:rPr lang="en-US" sz="900" dirty="0">
                <a:latin typeface="Gulim"/>
                <a:ea typeface="Gulim"/>
                <a:cs typeface="Gulim"/>
                <a:sym typeface="Gulim"/>
              </a:rPr>
              <a:t> </a:t>
            </a:r>
            <a:r>
              <a:rPr lang="en-US" sz="900" dirty="0" err="1">
                <a:latin typeface="Gulim"/>
                <a:ea typeface="Gulim"/>
                <a:cs typeface="Gulim"/>
                <a:sym typeface="Gulim"/>
              </a:rPr>
              <a:t>경제로의</a:t>
            </a:r>
            <a:r>
              <a:rPr lang="en-US" sz="900" dirty="0">
                <a:latin typeface="Gulim"/>
                <a:ea typeface="Gulim"/>
                <a:cs typeface="Gulim"/>
                <a:sym typeface="Gulim"/>
              </a:rPr>
              <a:t> </a:t>
            </a:r>
            <a:r>
              <a:rPr lang="en-US" sz="900" dirty="0" err="1">
                <a:latin typeface="Gulim"/>
                <a:ea typeface="Gulim"/>
                <a:cs typeface="Gulim"/>
                <a:sym typeface="Gulim"/>
              </a:rPr>
              <a:t>전환이</a:t>
            </a:r>
            <a:r>
              <a:rPr lang="en-US" sz="900" dirty="0">
                <a:latin typeface="Gulim"/>
                <a:ea typeface="Gulim"/>
                <a:cs typeface="Gulim"/>
                <a:sym typeface="Gulim"/>
              </a:rPr>
              <a:t> </a:t>
            </a:r>
            <a:r>
              <a:rPr lang="en-US" sz="900" dirty="0" err="1">
                <a:latin typeface="Gulim"/>
                <a:ea typeface="Gulim"/>
                <a:cs typeface="Gulim"/>
                <a:sym typeface="Gulim"/>
              </a:rPr>
              <a:t>이루어지며</a:t>
            </a:r>
            <a:r>
              <a:rPr lang="en-US" sz="900" dirty="0">
                <a:latin typeface="Gulim"/>
                <a:ea typeface="Gulim"/>
                <a:cs typeface="Gulim"/>
                <a:sym typeface="Gulim"/>
              </a:rPr>
              <a:t>, </a:t>
            </a:r>
            <a:r>
              <a:rPr lang="en-US" sz="900" dirty="0" err="1">
                <a:latin typeface="Gulim"/>
                <a:ea typeface="Gulim"/>
                <a:cs typeface="Gulim"/>
                <a:sym typeface="Gulim"/>
              </a:rPr>
              <a:t>파리</a:t>
            </a:r>
            <a:r>
              <a:rPr lang="en-US" sz="900" dirty="0">
                <a:latin typeface="Gulim"/>
                <a:ea typeface="Gulim"/>
                <a:cs typeface="Gulim"/>
                <a:sym typeface="Gulim"/>
              </a:rPr>
              <a:t> </a:t>
            </a:r>
            <a:r>
              <a:rPr lang="en-US" sz="900" dirty="0" err="1">
                <a:latin typeface="Gulim"/>
                <a:ea typeface="Gulim"/>
                <a:cs typeface="Gulim"/>
                <a:sym typeface="Gulim"/>
              </a:rPr>
              <a:t>협정에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1.5도 </a:t>
            </a:r>
            <a:r>
              <a:rPr lang="en-US" sz="900" dirty="0" err="1">
                <a:latin typeface="Gulim"/>
                <a:ea typeface="Gulim"/>
                <a:cs typeface="Gulim"/>
                <a:sym typeface="Gulim"/>
              </a:rPr>
              <a:t>미만의</a:t>
            </a:r>
            <a:r>
              <a:rPr lang="en-US" sz="900" dirty="0">
                <a:latin typeface="Gulim"/>
                <a:ea typeface="Gulim"/>
                <a:cs typeface="Gulim"/>
                <a:sym typeface="Gulim"/>
              </a:rPr>
              <a:t> </a:t>
            </a:r>
            <a:r>
              <a:rPr lang="en-US" sz="900" dirty="0" err="1">
                <a:latin typeface="Gulim"/>
                <a:ea typeface="Gulim"/>
                <a:cs typeface="Gulim"/>
                <a:sym typeface="Gulim"/>
              </a:rPr>
              <a:t>온도</a:t>
            </a:r>
            <a:r>
              <a:rPr lang="en-US" sz="900" dirty="0">
                <a:latin typeface="Gulim"/>
                <a:ea typeface="Gulim"/>
                <a:cs typeface="Gulim"/>
                <a:sym typeface="Gulim"/>
              </a:rPr>
              <a:t> </a:t>
            </a:r>
            <a:r>
              <a:rPr lang="en-US" sz="900" dirty="0" err="1">
                <a:latin typeface="Gulim"/>
                <a:ea typeface="Gulim"/>
                <a:cs typeface="Gulim"/>
                <a:sym typeface="Gulim"/>
              </a:rPr>
              <a:t>상승을</a:t>
            </a:r>
            <a:r>
              <a:rPr lang="en-US" sz="900" dirty="0">
                <a:latin typeface="Gulim"/>
                <a:ea typeface="Gulim"/>
                <a:cs typeface="Gulim"/>
                <a:sym typeface="Gulim"/>
              </a:rPr>
              <a:t> </a:t>
            </a:r>
            <a:r>
              <a:rPr lang="en-US" sz="900" dirty="0" err="1">
                <a:latin typeface="Gulim"/>
                <a:ea typeface="Gulim"/>
                <a:cs typeface="Gulim"/>
                <a:sym typeface="Gulim"/>
              </a:rPr>
              <a:t>전제로</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협력적인</a:t>
            </a:r>
            <a:r>
              <a:rPr lang="en-US" sz="900" dirty="0">
                <a:latin typeface="Gulim"/>
                <a:ea typeface="Gulim"/>
                <a:cs typeface="Gulim"/>
                <a:sym typeface="Gulim"/>
              </a:rPr>
              <a:t> </a:t>
            </a:r>
            <a:r>
              <a:rPr lang="en-US" sz="900" dirty="0" err="1">
                <a:latin typeface="Gulim"/>
                <a:ea typeface="Gulim"/>
                <a:cs typeface="Gulim"/>
                <a:sym typeface="Gulim"/>
              </a:rPr>
              <a:t>노력과</a:t>
            </a:r>
            <a:r>
              <a:rPr lang="en-US" sz="900" dirty="0">
                <a:latin typeface="Gulim"/>
                <a:ea typeface="Gulim"/>
                <a:cs typeface="Gulim"/>
                <a:sym typeface="Gulim"/>
              </a:rPr>
              <a:t> </a:t>
            </a:r>
            <a:r>
              <a:rPr lang="en-US" sz="900" dirty="0" err="1">
                <a:latin typeface="Gulim"/>
                <a:ea typeface="Gulim"/>
                <a:cs typeface="Gulim"/>
                <a:sym typeface="Gulim"/>
              </a:rPr>
              <a:t>행동이</a:t>
            </a:r>
            <a:r>
              <a:rPr lang="en-US" sz="900" dirty="0">
                <a:latin typeface="Gulim"/>
                <a:ea typeface="Gulim"/>
                <a:cs typeface="Gulim"/>
                <a:sym typeface="Gulim"/>
              </a:rPr>
              <a:t> </a:t>
            </a:r>
            <a:r>
              <a:rPr lang="en-US" sz="900" dirty="0" err="1">
                <a:latin typeface="Gulim"/>
                <a:ea typeface="Gulim"/>
                <a:cs typeface="Gulim"/>
                <a:sym typeface="Gulim"/>
              </a:rPr>
              <a:t>실행되며</a:t>
            </a:r>
            <a:r>
              <a:rPr lang="en-US" sz="900" dirty="0">
                <a:latin typeface="Gulim"/>
                <a:ea typeface="Gulim"/>
                <a:cs typeface="Gulim"/>
                <a:sym typeface="Gulim"/>
              </a:rPr>
              <a:t>, </a:t>
            </a:r>
            <a:r>
              <a:rPr lang="en-US" sz="900" dirty="0" err="1">
                <a:latin typeface="Gulim"/>
                <a:ea typeface="Gulim"/>
                <a:cs typeface="Gulim"/>
                <a:sym typeface="Gulim"/>
              </a:rPr>
              <a:t>탄소중립을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전세계가</a:t>
            </a:r>
            <a:r>
              <a:rPr lang="en-US" sz="900" dirty="0">
                <a:latin typeface="Gulim"/>
                <a:ea typeface="Gulim"/>
                <a:cs typeface="Gulim"/>
                <a:sym typeface="Gulim"/>
              </a:rPr>
              <a:t> </a:t>
            </a:r>
            <a:r>
              <a:rPr lang="en-US" sz="900" dirty="0" err="1">
                <a:latin typeface="Gulim"/>
                <a:ea typeface="Gulim"/>
                <a:cs typeface="Gulim"/>
                <a:sym typeface="Gulim"/>
              </a:rPr>
              <a:t>협력해</a:t>
            </a:r>
            <a:r>
              <a:rPr lang="en-US" sz="900" dirty="0">
                <a:latin typeface="Gulim"/>
                <a:ea typeface="Gulim"/>
                <a:cs typeface="Gulim"/>
                <a:sym typeface="Gulim"/>
              </a:rPr>
              <a:t> </a:t>
            </a:r>
            <a:r>
              <a:rPr lang="en-US" sz="900" dirty="0" err="1">
                <a:latin typeface="Gulim"/>
                <a:ea typeface="Gulim"/>
                <a:cs typeface="Gulim"/>
                <a:sym typeface="Gulim"/>
              </a:rPr>
              <a:t>핵심적인</a:t>
            </a:r>
            <a:r>
              <a:rPr lang="en-US" sz="900" dirty="0">
                <a:latin typeface="Gulim"/>
                <a:ea typeface="Gulim"/>
                <a:cs typeface="Gulim"/>
                <a:sym typeface="Gulim"/>
              </a:rPr>
              <a:t> </a:t>
            </a:r>
            <a:r>
              <a:rPr lang="en-US" sz="900" dirty="0" err="1">
                <a:latin typeface="Gulim"/>
                <a:ea typeface="Gulim"/>
                <a:cs typeface="Gulim"/>
                <a:sym typeface="Gulim"/>
              </a:rPr>
              <a:t>조치가</a:t>
            </a:r>
            <a:r>
              <a:rPr lang="en-US" sz="900" dirty="0">
                <a:latin typeface="Gulim"/>
                <a:ea typeface="Gulim"/>
                <a:cs typeface="Gulim"/>
                <a:sym typeface="Gulim"/>
              </a:rPr>
              <a:t> </a:t>
            </a:r>
            <a:r>
              <a:rPr lang="en-US" sz="900" dirty="0" err="1">
                <a:latin typeface="Gulim"/>
                <a:ea typeface="Gulim"/>
                <a:cs typeface="Gulim"/>
                <a:sym typeface="Gulim"/>
              </a:rPr>
              <a:t>실행됩니다</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가격은</a:t>
            </a:r>
            <a:r>
              <a:rPr lang="en-US" sz="900" dirty="0">
                <a:latin typeface="Gulim"/>
                <a:ea typeface="Gulim"/>
                <a:cs typeface="Gulim"/>
                <a:sym typeface="Gulim"/>
              </a:rPr>
              <a:t> 2025년에는 $50, 2030년에는 $140, 2050년에는 $250로 </a:t>
            </a:r>
            <a:r>
              <a:rPr lang="en-US" sz="900" dirty="0" err="1">
                <a:latin typeface="Gulim"/>
                <a:ea typeface="Gulim"/>
                <a:cs typeface="Gulim"/>
                <a:sym typeface="Gulim"/>
              </a:rPr>
              <a:t>설정되었습니다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532" name="Google Shape;1532;p13"/>
          <p:cNvSpPr txBox="1"/>
          <p:nvPr/>
        </p:nvSpPr>
        <p:spPr>
          <a:xfrm>
            <a:off x="889824" y="6722561"/>
            <a:ext cx="12774877" cy="554362"/>
          </a:xfrm>
          <a:prstGeom prst="rect">
            <a:avLst/>
          </a:prstGeom>
          <a:noFill/>
          <a:ln>
            <a:noFill/>
          </a:ln>
        </p:spPr>
        <p:txBody>
          <a:bodyPr spcFirstLastPara="1" wrap="square" lIns="0" tIns="55225" rIns="0" bIns="0" anchor="t" anchorCtr="0">
            <a:spAutoFit/>
          </a:bodyPr>
          <a:lstStyle/>
          <a:p>
            <a:pPr marL="13334" lvl="0" indent="0" algn="l" rtl="0">
              <a:lnSpc>
                <a:spcPct val="100000"/>
              </a:lnSpc>
              <a:spcBef>
                <a:spcPts val="0"/>
              </a:spcBef>
              <a:spcAft>
                <a:spcPts val="0"/>
              </a:spcAft>
              <a:buNone/>
            </a:pPr>
            <a:r>
              <a:rPr lang="en-US" sz="900" b="1" dirty="0">
                <a:solidFill>
                  <a:srgbClr val="008978"/>
                </a:solidFill>
                <a:latin typeface="Malgun Gothic"/>
                <a:ea typeface="Malgun Gothic"/>
                <a:cs typeface="Malgun Gothic"/>
                <a:sym typeface="Malgun Gothic"/>
              </a:rPr>
              <a:t>2) 2.0℃ </a:t>
            </a:r>
            <a:r>
              <a:rPr lang="en-US" sz="900" b="1" dirty="0" err="1">
                <a:solidFill>
                  <a:srgbClr val="008978"/>
                </a:solidFill>
                <a:latin typeface="Malgun Gothic"/>
                <a:ea typeface="Malgun Gothic"/>
                <a:cs typeface="Malgun Gothic"/>
                <a:sym typeface="Malgun Gothic"/>
              </a:rPr>
              <a:t>시나리오</a:t>
            </a:r>
            <a:endParaRPr sz="900" dirty="0">
              <a:latin typeface="Malgun Gothic"/>
              <a:ea typeface="Malgun Gothic"/>
              <a:cs typeface="Malgun Gothic"/>
              <a:sym typeface="Malgun Gothic"/>
            </a:endParaRPr>
          </a:p>
          <a:p>
            <a:pPr marL="12700" marR="5080" lvl="0" indent="634" algn="just" rtl="0">
              <a:lnSpc>
                <a:spcPct val="129700"/>
              </a:lnSpc>
              <a:spcBef>
                <a:spcPts val="20"/>
              </a:spcBef>
              <a:spcAft>
                <a:spcPts val="0"/>
              </a:spcAft>
              <a:buNone/>
            </a:pP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시나리오는</a:t>
            </a:r>
            <a:r>
              <a:rPr lang="en-US" sz="900" dirty="0">
                <a:latin typeface="Gulim"/>
                <a:ea typeface="Gulim"/>
                <a:cs typeface="Gulim"/>
                <a:sym typeface="Gulim"/>
              </a:rPr>
              <a:t> </a:t>
            </a:r>
            <a:r>
              <a:rPr lang="en-US" sz="900" dirty="0" err="1">
                <a:latin typeface="Gulim"/>
                <a:ea typeface="Gulim"/>
                <a:cs typeface="Gulim"/>
                <a:sym typeface="Gulim"/>
              </a:rPr>
              <a:t>현재</a:t>
            </a:r>
            <a:r>
              <a:rPr lang="en-US" sz="900" dirty="0">
                <a:latin typeface="Gulim"/>
                <a:ea typeface="Gulim"/>
                <a:cs typeface="Gulim"/>
                <a:sym typeface="Gulim"/>
              </a:rPr>
              <a:t> </a:t>
            </a:r>
            <a:r>
              <a:rPr lang="en-US" sz="900" dirty="0" err="1">
                <a:latin typeface="Gulim"/>
                <a:ea typeface="Gulim"/>
                <a:cs typeface="Gulim"/>
                <a:sym typeface="Gulim"/>
              </a:rPr>
              <a:t>선언된</a:t>
            </a:r>
            <a:r>
              <a:rPr lang="en-US" sz="900" dirty="0">
                <a:latin typeface="Gulim"/>
                <a:ea typeface="Gulim"/>
                <a:cs typeface="Gulim"/>
                <a:sym typeface="Gulim"/>
              </a:rPr>
              <a:t> </a:t>
            </a:r>
            <a:r>
              <a:rPr lang="en-US" sz="900" dirty="0" err="1">
                <a:latin typeface="Gulim"/>
                <a:ea typeface="Gulim"/>
                <a:cs typeface="Gulim"/>
                <a:sym typeface="Gulim"/>
              </a:rPr>
              <a:t>국가별</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달성하기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정책이</a:t>
            </a:r>
            <a:r>
              <a:rPr lang="en-US" sz="900" dirty="0">
                <a:latin typeface="Gulim"/>
                <a:ea typeface="Gulim"/>
                <a:cs typeface="Gulim"/>
                <a:sym typeface="Gulim"/>
              </a:rPr>
              <a:t> </a:t>
            </a:r>
            <a:r>
              <a:rPr lang="en-US" sz="900" dirty="0" err="1">
                <a:latin typeface="Gulim"/>
                <a:ea typeface="Gulim"/>
                <a:cs typeface="Gulim"/>
                <a:sym typeface="Gulim"/>
              </a:rPr>
              <a:t>실행되지만</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이상의</a:t>
            </a:r>
            <a:r>
              <a:rPr lang="en-US" sz="900" dirty="0">
                <a:latin typeface="Gulim"/>
                <a:ea typeface="Gulim"/>
                <a:cs typeface="Gulim"/>
                <a:sym typeface="Gulim"/>
              </a:rPr>
              <a:t> </a:t>
            </a:r>
            <a:r>
              <a:rPr lang="en-US" sz="900" dirty="0" err="1">
                <a:latin typeface="Gulim"/>
                <a:ea typeface="Gulim"/>
                <a:cs typeface="Gulim"/>
                <a:sym typeface="Gulim"/>
              </a:rPr>
              <a:t>진보된</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정책은</a:t>
            </a:r>
            <a:r>
              <a:rPr lang="en-US" sz="900" dirty="0">
                <a:latin typeface="Gulim"/>
                <a:ea typeface="Gulim"/>
                <a:cs typeface="Gulim"/>
                <a:sym typeface="Gulim"/>
              </a:rPr>
              <a:t> </a:t>
            </a:r>
            <a:r>
              <a:rPr lang="en-US" sz="900" dirty="0" err="1">
                <a:latin typeface="Gulim"/>
                <a:ea typeface="Gulim"/>
                <a:cs typeface="Gulim"/>
                <a:sym typeface="Gulim"/>
              </a:rPr>
              <a:t>이행되지</a:t>
            </a:r>
            <a:r>
              <a:rPr lang="en-US" sz="900" dirty="0">
                <a:latin typeface="Gulim"/>
                <a:ea typeface="Gulim"/>
                <a:cs typeface="Gulim"/>
                <a:sym typeface="Gulim"/>
              </a:rPr>
              <a:t> </a:t>
            </a:r>
            <a:r>
              <a:rPr lang="en-US" sz="900" dirty="0" err="1">
                <a:latin typeface="Gulim"/>
                <a:ea typeface="Gulim"/>
                <a:cs typeface="Gulim"/>
                <a:sym typeface="Gulim"/>
              </a:rPr>
              <a:t>않아</a:t>
            </a:r>
            <a:r>
              <a:rPr lang="en-US" sz="900" dirty="0">
                <a:latin typeface="Gulim"/>
                <a:ea typeface="Gulim"/>
                <a:cs typeface="Gulim"/>
                <a:sym typeface="Gulim"/>
              </a:rPr>
              <a:t> 2.0℃ </a:t>
            </a:r>
            <a:r>
              <a:rPr lang="en-US" sz="900" dirty="0" err="1">
                <a:latin typeface="Gulim"/>
                <a:ea typeface="Gulim"/>
                <a:cs typeface="Gulim"/>
                <a:sym typeface="Gulim"/>
              </a:rPr>
              <a:t>이상의</a:t>
            </a:r>
            <a:r>
              <a:rPr lang="en-US" sz="900" dirty="0">
                <a:latin typeface="Gulim"/>
                <a:ea typeface="Gulim"/>
                <a:cs typeface="Gulim"/>
                <a:sym typeface="Gulim"/>
              </a:rPr>
              <a:t> </a:t>
            </a:r>
            <a:r>
              <a:rPr lang="en-US" sz="900" dirty="0" err="1">
                <a:latin typeface="Gulim"/>
                <a:ea typeface="Gulim"/>
                <a:cs typeface="Gulim"/>
                <a:sym typeface="Gulim"/>
              </a:rPr>
              <a:t>온도</a:t>
            </a:r>
            <a:r>
              <a:rPr lang="en-US" sz="900" dirty="0">
                <a:latin typeface="Gulim"/>
                <a:ea typeface="Gulim"/>
                <a:cs typeface="Gulim"/>
                <a:sym typeface="Gulim"/>
              </a:rPr>
              <a:t> </a:t>
            </a:r>
            <a:r>
              <a:rPr lang="en-US" sz="900" dirty="0" err="1">
                <a:latin typeface="Gulim"/>
                <a:ea typeface="Gulim"/>
                <a:cs typeface="Gulim"/>
                <a:sym typeface="Gulim"/>
              </a:rPr>
              <a:t>상승이</a:t>
            </a:r>
            <a:r>
              <a:rPr lang="en-US" sz="900" dirty="0">
                <a:latin typeface="Gulim"/>
                <a:ea typeface="Gulim"/>
                <a:cs typeface="Gulim"/>
                <a:sym typeface="Gulim"/>
              </a:rPr>
              <a:t> </a:t>
            </a:r>
            <a:r>
              <a:rPr lang="en-US" sz="900" dirty="0" err="1">
                <a:latin typeface="Gulim"/>
                <a:ea typeface="Gulim"/>
                <a:cs typeface="Gulim"/>
                <a:sym typeface="Gulim"/>
              </a:rPr>
              <a:t>적용됩니다</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상대적으로</a:t>
            </a:r>
            <a:r>
              <a:rPr lang="en-US" sz="900" dirty="0">
                <a:latin typeface="Gulim"/>
                <a:ea typeface="Gulim"/>
                <a:cs typeface="Gulim"/>
                <a:sym typeface="Gulim"/>
              </a:rPr>
              <a:t> </a:t>
            </a:r>
            <a:r>
              <a:rPr lang="en-US" sz="900" dirty="0" err="1">
                <a:latin typeface="Gulim"/>
                <a:ea typeface="Gulim"/>
                <a:cs typeface="Gulim"/>
                <a:sym typeface="Gulim"/>
              </a:rPr>
              <a:t>완만하고</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정책이</a:t>
            </a:r>
            <a:r>
              <a:rPr lang="en-US" sz="900" dirty="0">
                <a:latin typeface="Gulim"/>
                <a:ea typeface="Gulim"/>
                <a:cs typeface="Gulim"/>
                <a:sym typeface="Gulim"/>
              </a:rPr>
              <a:t> </a:t>
            </a:r>
            <a:r>
              <a:rPr lang="en-US" sz="900" dirty="0" err="1">
                <a:latin typeface="Gulim"/>
                <a:ea typeface="Gulim"/>
                <a:cs typeface="Gulim"/>
                <a:sym typeface="Gulim"/>
              </a:rPr>
              <a:t>이행되지만</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빈도와</a:t>
            </a:r>
            <a:r>
              <a:rPr lang="en-US" sz="900" dirty="0">
                <a:latin typeface="Gulim"/>
                <a:ea typeface="Gulim"/>
                <a:cs typeface="Gulim"/>
                <a:sym typeface="Gulim"/>
              </a:rPr>
              <a:t> </a:t>
            </a:r>
            <a:r>
              <a:rPr lang="en-US" sz="900" dirty="0" err="1">
                <a:latin typeface="Gulim"/>
                <a:ea typeface="Gulim"/>
                <a:cs typeface="Gulim"/>
                <a:sym typeface="Gulim"/>
              </a:rPr>
              <a:t>영향이</a:t>
            </a:r>
            <a:r>
              <a:rPr lang="en-US" sz="900" dirty="0">
                <a:latin typeface="Gulim"/>
                <a:ea typeface="Gulim"/>
                <a:cs typeface="Gulim"/>
                <a:sym typeface="Gulim"/>
              </a:rPr>
              <a:t> </a:t>
            </a:r>
            <a:r>
              <a:rPr lang="en-US" sz="900" dirty="0" err="1">
                <a:latin typeface="Gulim"/>
                <a:ea typeface="Gulim"/>
                <a:cs typeface="Gulim"/>
                <a:sym typeface="Gulim"/>
              </a:rPr>
              <a:t>다소</a:t>
            </a:r>
            <a:r>
              <a:rPr lang="en-US" sz="900" dirty="0">
                <a:latin typeface="Gulim"/>
                <a:ea typeface="Gulim"/>
                <a:cs typeface="Gulim"/>
                <a:sym typeface="Gulim"/>
              </a:rPr>
              <a:t> </a:t>
            </a:r>
            <a:r>
              <a:rPr lang="en-US" sz="900" dirty="0" err="1">
                <a:latin typeface="Gulim"/>
                <a:ea typeface="Gulim"/>
                <a:cs typeface="Gulim"/>
                <a:sym typeface="Gulim"/>
              </a:rPr>
              <a:t>분명하게</a:t>
            </a:r>
            <a:r>
              <a:rPr lang="en-US" sz="900" dirty="0">
                <a:latin typeface="Gulim"/>
                <a:ea typeface="Gulim"/>
                <a:cs typeface="Gulim"/>
                <a:sym typeface="Gulim"/>
              </a:rPr>
              <a:t> </a:t>
            </a:r>
            <a:r>
              <a:rPr lang="en-US" sz="900" dirty="0" err="1">
                <a:latin typeface="Gulim"/>
                <a:ea typeface="Gulim"/>
                <a:cs typeface="Gulim"/>
                <a:sym typeface="Gulim"/>
              </a:rPr>
              <a:t>나타납니다</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가격은</a:t>
            </a:r>
            <a:r>
              <a:rPr lang="en-US" sz="900" dirty="0">
                <a:latin typeface="Gulim"/>
                <a:ea typeface="Gulim"/>
                <a:cs typeface="Gulim"/>
                <a:sym typeface="Gulim"/>
              </a:rPr>
              <a:t> 2025년에는 $45, 2030년에는 $135, 2050년에는 $200로 </a:t>
            </a:r>
            <a:r>
              <a:rPr lang="en-US" sz="900" dirty="0" err="1">
                <a:latin typeface="Gulim"/>
                <a:ea typeface="Gulim"/>
                <a:cs typeface="Gulim"/>
                <a:sym typeface="Gulim"/>
              </a:rPr>
              <a:t>설정되었습니다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533" name="Google Shape;1533;p13"/>
          <p:cNvSpPr txBox="1"/>
          <p:nvPr/>
        </p:nvSpPr>
        <p:spPr>
          <a:xfrm>
            <a:off x="887299" y="7276923"/>
            <a:ext cx="12777402" cy="554362"/>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008978"/>
                </a:solidFill>
                <a:latin typeface="Malgun Gothic"/>
                <a:ea typeface="Malgun Gothic"/>
                <a:cs typeface="Malgun Gothic"/>
                <a:sym typeface="Malgun Gothic"/>
              </a:rPr>
              <a:t>3) 4.0℃ </a:t>
            </a:r>
            <a:r>
              <a:rPr lang="en-US" sz="900" b="1" dirty="0" err="1">
                <a:solidFill>
                  <a:srgbClr val="008978"/>
                </a:solidFill>
                <a:latin typeface="Malgun Gothic"/>
                <a:ea typeface="Malgun Gothic"/>
                <a:cs typeface="Malgun Gothic"/>
                <a:sym typeface="Malgun Gothic"/>
              </a:rPr>
              <a:t>시나리오</a:t>
            </a:r>
            <a:endParaRPr sz="900" dirty="0">
              <a:latin typeface="Malgun Gothic"/>
              <a:ea typeface="Malgun Gothic"/>
              <a:cs typeface="Malgun Gothic"/>
              <a:sym typeface="Malgun Gothic"/>
            </a:endParaRPr>
          </a:p>
          <a:p>
            <a:pPr marL="12700" marR="5080" lvl="0" indent="-635" algn="just" rtl="0">
              <a:lnSpc>
                <a:spcPct val="129700"/>
              </a:lnSpc>
              <a:spcBef>
                <a:spcPts val="20"/>
              </a:spcBef>
              <a:spcAft>
                <a:spcPts val="0"/>
              </a:spcAft>
              <a:buNone/>
            </a:pP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시나리오는</a:t>
            </a:r>
            <a:r>
              <a:rPr lang="en-US" sz="900" dirty="0">
                <a:latin typeface="Gulim"/>
                <a:ea typeface="Gulim"/>
                <a:cs typeface="Gulim"/>
                <a:sym typeface="Gulim"/>
              </a:rPr>
              <a:t> </a:t>
            </a:r>
            <a:r>
              <a:rPr lang="en-US" sz="900" dirty="0" err="1">
                <a:latin typeface="Gulim"/>
                <a:ea typeface="Gulim"/>
                <a:cs typeface="Gulim"/>
                <a:sym typeface="Gulim"/>
              </a:rPr>
              <a:t>현재의</a:t>
            </a:r>
            <a:r>
              <a:rPr lang="en-US" sz="900" dirty="0">
                <a:latin typeface="Gulim"/>
                <a:ea typeface="Gulim"/>
                <a:cs typeface="Gulim"/>
                <a:sym typeface="Gulim"/>
              </a:rPr>
              <a:t> </a:t>
            </a:r>
            <a:r>
              <a:rPr lang="en-US" sz="900" dirty="0" err="1">
                <a:latin typeface="Gulim"/>
                <a:ea typeface="Gulim"/>
                <a:cs typeface="Gulim"/>
                <a:sym typeface="Gulim"/>
              </a:rPr>
              <a:t>정책과</a:t>
            </a:r>
            <a:r>
              <a:rPr lang="en-US" sz="900" dirty="0">
                <a:latin typeface="Gulim"/>
                <a:ea typeface="Gulim"/>
                <a:cs typeface="Gulim"/>
                <a:sym typeface="Gulim"/>
              </a:rPr>
              <a:t> </a:t>
            </a:r>
            <a:r>
              <a:rPr lang="en-US" sz="900" dirty="0" err="1">
                <a:latin typeface="Gulim"/>
                <a:ea typeface="Gulim"/>
                <a:cs typeface="Gulim"/>
                <a:sym typeface="Gulim"/>
              </a:rPr>
              <a:t>행동의</a:t>
            </a:r>
            <a:r>
              <a:rPr lang="en-US" sz="900" dirty="0">
                <a:latin typeface="Gulim"/>
                <a:ea typeface="Gulim"/>
                <a:cs typeface="Gulim"/>
                <a:sym typeface="Gulim"/>
              </a:rPr>
              <a:t> </a:t>
            </a:r>
            <a:r>
              <a:rPr lang="en-US" sz="900" dirty="0" err="1">
                <a:latin typeface="Gulim"/>
                <a:ea typeface="Gulim"/>
                <a:cs typeface="Gulim"/>
                <a:sym typeface="Gulim"/>
              </a:rPr>
              <a:t>효과만을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4.0℃ </a:t>
            </a:r>
            <a:r>
              <a:rPr lang="en-US" sz="900" dirty="0" err="1">
                <a:latin typeface="Gulim"/>
                <a:ea typeface="Gulim"/>
                <a:cs typeface="Gulim"/>
                <a:sym typeface="Gulim"/>
              </a:rPr>
              <a:t>이상의</a:t>
            </a:r>
            <a:r>
              <a:rPr lang="en-US" sz="900" dirty="0">
                <a:latin typeface="Gulim"/>
                <a:ea typeface="Gulim"/>
                <a:cs typeface="Gulim"/>
                <a:sym typeface="Gulim"/>
              </a:rPr>
              <a:t> </a:t>
            </a:r>
            <a:r>
              <a:rPr lang="en-US" sz="900" dirty="0" err="1">
                <a:latin typeface="Gulim"/>
                <a:ea typeface="Gulim"/>
                <a:cs typeface="Gulim"/>
                <a:sym typeface="Gulim"/>
              </a:rPr>
              <a:t>온도</a:t>
            </a:r>
            <a:r>
              <a:rPr lang="en-US" sz="900" dirty="0">
                <a:latin typeface="Gulim"/>
                <a:ea typeface="Gulim"/>
                <a:cs typeface="Gulim"/>
                <a:sym typeface="Gulim"/>
              </a:rPr>
              <a:t> </a:t>
            </a:r>
            <a:r>
              <a:rPr lang="en-US" sz="900" dirty="0" err="1">
                <a:latin typeface="Gulim"/>
                <a:ea typeface="Gulim"/>
                <a:cs typeface="Gulim"/>
                <a:sym typeface="Gulim"/>
              </a:rPr>
              <a:t>상승을</a:t>
            </a:r>
            <a:r>
              <a:rPr lang="en-US" sz="900" dirty="0">
                <a:latin typeface="Gulim"/>
                <a:ea typeface="Gulim"/>
                <a:cs typeface="Gulim"/>
                <a:sym typeface="Gulim"/>
              </a:rPr>
              <a:t> </a:t>
            </a:r>
            <a:r>
              <a:rPr lang="en-US" sz="900" dirty="0" err="1">
                <a:latin typeface="Gulim"/>
                <a:ea typeface="Gulim"/>
                <a:cs typeface="Gulim"/>
                <a:sym typeface="Gulim"/>
              </a:rPr>
              <a:t>전제로</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유발할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정책적인</a:t>
            </a:r>
            <a:r>
              <a:rPr lang="en-US" sz="900" dirty="0">
                <a:latin typeface="Gulim"/>
                <a:ea typeface="Gulim"/>
                <a:cs typeface="Gulim"/>
                <a:sym typeface="Gulim"/>
              </a:rPr>
              <a:t> </a:t>
            </a:r>
            <a:r>
              <a:rPr lang="en-US" sz="900" dirty="0" err="1">
                <a:latin typeface="Gulim"/>
                <a:ea typeface="Gulim"/>
                <a:cs typeface="Gulim"/>
                <a:sym typeface="Gulim"/>
              </a:rPr>
              <a:t>조치는</a:t>
            </a:r>
            <a:r>
              <a:rPr lang="en-US" sz="900" dirty="0">
                <a:latin typeface="Gulim"/>
                <a:ea typeface="Gulim"/>
                <a:cs typeface="Gulim"/>
                <a:sym typeface="Gulim"/>
              </a:rPr>
              <a:t> </a:t>
            </a:r>
            <a:r>
              <a:rPr lang="en-US" sz="900" dirty="0" err="1">
                <a:latin typeface="Gulim"/>
                <a:ea typeface="Gulim"/>
                <a:cs typeface="Gulim"/>
                <a:sym typeface="Gulim"/>
              </a:rPr>
              <a:t>실행되지</a:t>
            </a:r>
            <a:r>
              <a:rPr lang="en-US" sz="900" dirty="0">
                <a:latin typeface="Gulim"/>
                <a:ea typeface="Gulim"/>
                <a:cs typeface="Gulim"/>
                <a:sym typeface="Gulim"/>
              </a:rPr>
              <a:t> </a:t>
            </a:r>
            <a:r>
              <a:rPr lang="en-US" sz="900" dirty="0" err="1">
                <a:latin typeface="Gulim"/>
                <a:ea typeface="Gulim"/>
                <a:cs typeface="Gulim"/>
                <a:sym typeface="Gulim"/>
              </a:rPr>
              <a:t>않아</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리스크는</a:t>
            </a:r>
            <a:r>
              <a:rPr lang="en-US" sz="900" dirty="0">
                <a:latin typeface="Gulim"/>
                <a:ea typeface="Gulim"/>
                <a:cs typeface="Gulim"/>
                <a:sym typeface="Gulim"/>
              </a:rPr>
              <a:t> </a:t>
            </a:r>
            <a:r>
              <a:rPr lang="en-US" sz="900" dirty="0" err="1">
                <a:latin typeface="Gulim"/>
                <a:ea typeface="Gulim"/>
                <a:cs typeface="Gulim"/>
                <a:sym typeface="Gulim"/>
              </a:rPr>
              <a:t>상대적으로</a:t>
            </a:r>
            <a:r>
              <a:rPr lang="en-US" sz="900" dirty="0">
                <a:latin typeface="Gulim"/>
                <a:ea typeface="Gulim"/>
                <a:cs typeface="Gulim"/>
                <a:sym typeface="Gulim"/>
              </a:rPr>
              <a:t> </a:t>
            </a:r>
            <a:r>
              <a:rPr lang="en-US" sz="900" dirty="0" err="1">
                <a:latin typeface="Gulim"/>
                <a:ea typeface="Gulim"/>
                <a:cs typeface="Gulim"/>
                <a:sym typeface="Gulim"/>
              </a:rPr>
              <a:t>낮지만</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변화에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리스크는</a:t>
            </a:r>
            <a:r>
              <a:rPr lang="en-US" sz="900" dirty="0">
                <a:latin typeface="Gulim"/>
                <a:ea typeface="Gulim"/>
                <a:cs typeface="Gulim"/>
                <a:sym typeface="Gulim"/>
              </a:rPr>
              <a:t> </a:t>
            </a:r>
            <a:r>
              <a:rPr lang="en-US" sz="900" dirty="0" err="1">
                <a:latin typeface="Gulim"/>
                <a:ea typeface="Gulim"/>
                <a:cs typeface="Gulim"/>
                <a:sym typeface="Gulim"/>
              </a:rPr>
              <a:t>빈번하게</a:t>
            </a:r>
            <a:r>
              <a:rPr lang="en-US" sz="900" dirty="0">
                <a:latin typeface="Gulim"/>
                <a:ea typeface="Gulim"/>
                <a:cs typeface="Gulim"/>
                <a:sym typeface="Gulim"/>
              </a:rPr>
              <a:t> </a:t>
            </a:r>
            <a:r>
              <a:rPr lang="en-US" sz="900" dirty="0" err="1">
                <a:latin typeface="Gulim"/>
                <a:ea typeface="Gulim"/>
                <a:cs typeface="Gulim"/>
                <a:sym typeface="Gulim"/>
              </a:rPr>
              <a:t>발생하며</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현상은</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극단적입니다</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가격은</a:t>
            </a:r>
            <a:r>
              <a:rPr lang="en-US" sz="900" dirty="0">
                <a:latin typeface="Gulim"/>
                <a:ea typeface="Gulim"/>
                <a:cs typeface="Gulim"/>
                <a:sym typeface="Gulim"/>
              </a:rPr>
              <a:t> 2025년에는 $31, 2030년에는 $42, 2050년에는 $89로 </a:t>
            </a:r>
            <a:r>
              <a:rPr lang="en-US" sz="900" dirty="0" err="1">
                <a:latin typeface="Gulim"/>
                <a:ea typeface="Gulim"/>
                <a:cs typeface="Gulim"/>
                <a:sym typeface="Gulim"/>
              </a:rPr>
              <a:t>설정되었습니다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1536" name="Google Shape;1536;p13"/>
          <p:cNvGrpSpPr/>
          <p:nvPr/>
        </p:nvGrpSpPr>
        <p:grpSpPr>
          <a:xfrm>
            <a:off x="538086" y="0"/>
            <a:ext cx="14077950" cy="8208009"/>
            <a:chOff x="538086" y="0"/>
            <a:chExt cx="14077950" cy="8208009"/>
          </a:xfrm>
        </p:grpSpPr>
        <p:sp>
          <p:nvSpPr>
            <p:cNvPr id="1537" name="Google Shape;1537;p1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38" name="Google Shape;1538;p13"/>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545" name="Google Shape;1545;p1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068</a:t>
            </a:r>
            <a:endParaRPr sz="1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54"/>
        <p:cNvGrpSpPr/>
        <p:nvPr/>
      </p:nvGrpSpPr>
      <p:grpSpPr>
        <a:xfrm>
          <a:off x="0" y="0"/>
          <a:ext cx="0" cy="0"/>
          <a:chOff x="0" y="0"/>
          <a:chExt cx="0" cy="0"/>
        </a:xfrm>
      </p:grpSpPr>
      <p:sp>
        <p:nvSpPr>
          <p:cNvPr id="1555" name="Google Shape;1555;p14"/>
          <p:cNvSpPr txBox="1"/>
          <p:nvPr/>
        </p:nvSpPr>
        <p:spPr>
          <a:xfrm>
            <a:off x="887299" y="1196499"/>
            <a:ext cx="4140834" cy="7092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425"/>
              </a:spcBef>
              <a:spcAft>
                <a:spcPts val="0"/>
              </a:spcAft>
              <a:buNone/>
            </a:pPr>
            <a:r>
              <a:rPr lang="en-US" sz="1300" b="1" dirty="0" err="1">
                <a:solidFill>
                  <a:srgbClr val="0083C9"/>
                </a:solidFill>
                <a:latin typeface="Arial"/>
                <a:ea typeface="Arial"/>
                <a:cs typeface="Arial"/>
                <a:sym typeface="Arial"/>
              </a:rPr>
              <a:t>위험관리</a:t>
            </a:r>
            <a:endParaRPr sz="1300" dirty="0">
              <a:latin typeface="Arial"/>
              <a:ea typeface="Arial"/>
              <a:cs typeface="Arial"/>
              <a:sym typeface="Arial"/>
            </a:endParaRPr>
          </a:p>
        </p:txBody>
      </p:sp>
      <p:sp>
        <p:nvSpPr>
          <p:cNvPr id="1556" name="Google Shape;1556;p14"/>
          <p:cNvSpPr txBox="1"/>
          <p:nvPr/>
        </p:nvSpPr>
        <p:spPr>
          <a:xfrm>
            <a:off x="872249" y="1976478"/>
            <a:ext cx="8360088"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a:solidFill>
                  <a:srgbClr val="005797"/>
                </a:solidFill>
                <a:latin typeface="Arial"/>
                <a:ea typeface="Arial"/>
                <a:cs typeface="Arial"/>
                <a:sym typeface="Arial"/>
              </a:rPr>
              <a:t>1. </a:t>
            </a:r>
            <a:r>
              <a:rPr lang="en-US" sz="1100" b="1" dirty="0" err="1">
                <a:solidFill>
                  <a:srgbClr val="005797"/>
                </a:solidFill>
                <a:latin typeface="Arial"/>
                <a:ea typeface="Arial"/>
                <a:cs typeface="Arial"/>
                <a:sym typeface="Arial"/>
              </a:rPr>
              <a:t>기후</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관련</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위험</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및</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기회</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관리</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프로세스</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식별</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평가</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우선</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순위화</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모니터링</a:t>
            </a:r>
            <a:r>
              <a:rPr lang="en-US" sz="1100" b="1" dirty="0">
                <a:solidFill>
                  <a:srgbClr val="005797"/>
                </a:solidFill>
                <a:latin typeface="Arial"/>
                <a:ea typeface="Arial"/>
                <a:cs typeface="Arial"/>
                <a:sym typeface="Arial"/>
              </a:rPr>
              <a:t>)</a:t>
            </a:r>
            <a:endParaRPr sz="1100" dirty="0">
              <a:latin typeface="Arial"/>
              <a:ea typeface="Arial"/>
              <a:cs typeface="Arial"/>
              <a:sym typeface="Arial"/>
            </a:endParaRPr>
          </a:p>
        </p:txBody>
      </p:sp>
      <p:sp>
        <p:nvSpPr>
          <p:cNvPr id="1570" name="Google Shape;1570;p14"/>
          <p:cNvSpPr txBox="1"/>
          <p:nvPr/>
        </p:nvSpPr>
        <p:spPr>
          <a:xfrm>
            <a:off x="872249" y="2176053"/>
            <a:ext cx="12964165" cy="582211"/>
          </a:xfrm>
          <a:prstGeom prst="rect">
            <a:avLst/>
          </a:prstGeom>
          <a:noFill/>
          <a:ln>
            <a:noFill/>
          </a:ln>
        </p:spPr>
        <p:txBody>
          <a:bodyPr spcFirstLastPara="1" wrap="square" lIns="0" tIns="12700" rIns="0" bIns="0" anchor="t" anchorCtr="0">
            <a:spAutoFit/>
          </a:bodyPr>
          <a:lstStyle/>
          <a:p>
            <a:pPr marL="241300" lvl="0" indent="-228600" algn="l" rtl="0">
              <a:lnSpc>
                <a:spcPct val="100000"/>
              </a:lnSpc>
              <a:spcBef>
                <a:spcPts val="0"/>
              </a:spcBef>
              <a:spcAft>
                <a:spcPts val="0"/>
              </a:spcAft>
              <a:buAutoNum type="arabicParenBoth"/>
            </a:pPr>
            <a:r>
              <a:rPr lang="en-US" sz="1000" b="1" u="sng" dirty="0" err="1">
                <a:solidFill>
                  <a:srgbClr val="2EA7E0"/>
                </a:solidFill>
                <a:latin typeface="Arial"/>
                <a:ea typeface="Arial"/>
                <a:cs typeface="Arial"/>
                <a:sym typeface="Arial"/>
              </a:rPr>
              <a:t>투입변수</a:t>
            </a:r>
            <a:r>
              <a:rPr lang="en-US" sz="1000" b="1" u="sng" dirty="0">
                <a:solidFill>
                  <a:srgbClr val="2EA7E0"/>
                </a:solidFill>
                <a:latin typeface="Arial"/>
                <a:ea typeface="Arial"/>
                <a:cs typeface="Arial"/>
                <a:sym typeface="Arial"/>
              </a:rPr>
              <a:t> </a:t>
            </a:r>
            <a:r>
              <a:rPr lang="en-US" sz="1000" b="1" u="sng" dirty="0" err="1">
                <a:solidFill>
                  <a:srgbClr val="2EA7E0"/>
                </a:solidFill>
                <a:latin typeface="Arial"/>
                <a:ea typeface="Arial"/>
                <a:cs typeface="Arial"/>
                <a:sym typeface="Arial"/>
              </a:rPr>
              <a:t>및</a:t>
            </a:r>
            <a:r>
              <a:rPr lang="en-US" sz="1000" b="1" u="sng" dirty="0">
                <a:solidFill>
                  <a:srgbClr val="2EA7E0"/>
                </a:solidFill>
                <a:latin typeface="Arial"/>
                <a:ea typeface="Arial"/>
                <a:cs typeface="Arial"/>
                <a:sym typeface="Arial"/>
              </a:rPr>
              <a:t> </a:t>
            </a:r>
            <a:r>
              <a:rPr lang="en-US" sz="1000" b="1" u="sng" dirty="0" err="1">
                <a:solidFill>
                  <a:srgbClr val="2EA7E0"/>
                </a:solidFill>
                <a:latin typeface="Arial"/>
                <a:ea typeface="Arial"/>
                <a:cs typeface="Arial"/>
                <a:sym typeface="Arial"/>
              </a:rPr>
              <a:t>매개변수</a:t>
            </a:r>
            <a:endParaRPr lang="en-US" sz="1000" b="1" u="sng" dirty="0">
              <a:solidFill>
                <a:srgbClr val="2EA7E0"/>
              </a:solidFill>
            </a:endParaRPr>
          </a:p>
          <a:p>
            <a:pPr marL="12700" lvl="0" algn="l" rtl="0">
              <a:lnSpc>
                <a:spcPct val="100000"/>
              </a:lnSpc>
              <a:spcBef>
                <a:spcPts val="0"/>
              </a:spcBef>
              <a:spcAft>
                <a:spcPts val="0"/>
              </a:spcAft>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 관련 리스크를 식별하고 대응하기 위한 관리 체계를 수립하며 다음과 같은 주요 변수를 고려하고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투입변수로는 ‘정책 이행 </a:t>
            </a:r>
            <a:r>
              <a:rPr lang="ko-KR" altLang="en-US" sz="900" dirty="0" err="1">
                <a:latin typeface="Gulim" panose="020B0600000101010101" pitchFamily="34" charset="-127"/>
                <a:ea typeface="Gulim" panose="020B0600000101010101" pitchFamily="34" charset="-127"/>
              </a:rPr>
              <a:t>수준’과</a:t>
            </a:r>
            <a:r>
              <a:rPr lang="ko-KR" altLang="en-US" sz="900" dirty="0">
                <a:latin typeface="Gulim" panose="020B0600000101010101" pitchFamily="34" charset="-127"/>
                <a:ea typeface="Gulim" panose="020B0600000101010101" pitchFamily="34" charset="-127"/>
              </a:rPr>
              <a:t> ‘온실가스 배출량 </a:t>
            </a:r>
            <a:r>
              <a:rPr lang="ko-KR" altLang="en-US" sz="900" dirty="0" err="1">
                <a:latin typeface="Gulim" panose="020B0600000101010101" pitchFamily="34" charset="-127"/>
                <a:ea typeface="Gulim" panose="020B0600000101010101" pitchFamily="34" charset="-127"/>
              </a:rPr>
              <a:t>목표’가</a:t>
            </a:r>
            <a:r>
              <a:rPr lang="ko-KR" altLang="en-US" sz="900" dirty="0">
                <a:latin typeface="Gulim" panose="020B0600000101010101" pitchFamily="34" charset="-127"/>
                <a:ea typeface="Gulim" panose="020B0600000101010101" pitchFamily="34" charset="-127"/>
              </a:rPr>
              <a:t>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정부 및 산업계의 규제 강도와 탄소 감축 목표 설정 수준을 반영합니다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매개변수로는 ‘탄소배출량 </a:t>
            </a:r>
            <a:r>
              <a:rPr lang="ko-KR" altLang="en-US" sz="900" dirty="0" err="1">
                <a:latin typeface="Gulim" panose="020B0600000101010101" pitchFamily="34" charset="-127"/>
                <a:ea typeface="Gulim" panose="020B0600000101010101" pitchFamily="34" charset="-127"/>
              </a:rPr>
              <a:t>가격’과</a:t>
            </a:r>
            <a:r>
              <a:rPr lang="ko-KR" altLang="en-US" sz="900" dirty="0">
                <a:latin typeface="Gulim" panose="020B0600000101010101" pitchFamily="34" charset="-127"/>
                <a:ea typeface="Gulim" panose="020B0600000101010101" pitchFamily="34" charset="-127"/>
              </a:rPr>
              <a:t> ‘온실가스 </a:t>
            </a:r>
            <a:r>
              <a:rPr lang="ko-KR" altLang="en-US" sz="900" dirty="0" err="1">
                <a:latin typeface="Gulim" panose="020B0600000101010101" pitchFamily="34" charset="-127"/>
                <a:ea typeface="Gulim" panose="020B0600000101010101" pitchFamily="34" charset="-127"/>
              </a:rPr>
              <a:t>배출권</a:t>
            </a:r>
            <a:r>
              <a:rPr lang="ko-KR" altLang="en-US" sz="900" dirty="0">
                <a:latin typeface="Gulim" panose="020B0600000101010101" pitchFamily="34" charset="-127"/>
                <a:ea typeface="Gulim" panose="020B0600000101010101" pitchFamily="34" charset="-127"/>
              </a:rPr>
              <a:t> 거래제 내 </a:t>
            </a:r>
            <a:r>
              <a:rPr lang="ko-KR" altLang="en-US" sz="900" dirty="0" err="1">
                <a:latin typeface="Gulim" panose="020B0600000101010101" pitchFamily="34" charset="-127"/>
                <a:ea typeface="Gulim" panose="020B0600000101010101" pitchFamily="34" charset="-127"/>
              </a:rPr>
              <a:t>배출권</a:t>
            </a:r>
            <a:r>
              <a:rPr lang="ko-KR" altLang="en-US" sz="900" dirty="0">
                <a:latin typeface="Gulim" panose="020B0600000101010101" pitchFamily="34" charset="-127"/>
                <a:ea typeface="Gulim" panose="020B0600000101010101" pitchFamily="34" charset="-127"/>
              </a:rPr>
              <a:t> 비용 및 인증에 관한 </a:t>
            </a:r>
            <a:r>
              <a:rPr lang="ko-KR" altLang="en-US" sz="900" dirty="0" err="1">
                <a:latin typeface="Gulim" panose="020B0600000101010101" pitchFamily="34" charset="-127"/>
                <a:ea typeface="Gulim" panose="020B0600000101010101" pitchFamily="34" charset="-127"/>
              </a:rPr>
              <a:t>지침’을</a:t>
            </a:r>
            <a:r>
              <a:rPr lang="ko-KR" altLang="en-US" sz="900" dirty="0">
                <a:latin typeface="Gulim" panose="020B0600000101010101" pitchFamily="34" charset="-127"/>
                <a:ea typeface="Gulim" panose="020B0600000101010101" pitchFamily="34" charset="-127"/>
              </a:rPr>
              <a:t> 포함하며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기업의 재무적 영향을 평가하는 핵심 요소로 활용됩니다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분석 데이터로는 ‘기후 시나리오 및 과학 기반 감축 </a:t>
            </a:r>
            <a:r>
              <a:rPr lang="ko-KR" altLang="en-US" sz="900" dirty="0" err="1">
                <a:latin typeface="Gulim" panose="020B0600000101010101" pitchFamily="34" charset="-127"/>
                <a:ea typeface="Gulim" panose="020B0600000101010101" pitchFamily="34" charset="-127"/>
              </a:rPr>
              <a:t>시나리오’와</a:t>
            </a:r>
            <a:r>
              <a:rPr lang="ko-KR" altLang="en-US" sz="900" dirty="0">
                <a:latin typeface="Gulim" panose="020B0600000101010101" pitchFamily="34" charset="-127"/>
                <a:ea typeface="Gulim" panose="020B0600000101010101" pitchFamily="34" charset="-127"/>
              </a:rPr>
              <a:t> ‘회사 </a:t>
            </a:r>
            <a:r>
              <a:rPr lang="ko-KR" altLang="en-US" sz="900" dirty="0" err="1">
                <a:latin typeface="Gulim" panose="020B0600000101010101" pitchFamily="34" charset="-127"/>
                <a:ea typeface="Gulim" panose="020B0600000101010101" pitchFamily="34" charset="-127"/>
              </a:rPr>
              <a:t>데이터’가</a:t>
            </a:r>
            <a:r>
              <a:rPr lang="ko-KR" altLang="en-US" sz="900" dirty="0">
                <a:latin typeface="Gulim" panose="020B0600000101010101" pitchFamily="34" charset="-127"/>
                <a:ea typeface="Gulim" panose="020B0600000101010101" pitchFamily="34" charset="-127"/>
              </a:rPr>
              <a:t> 사용되며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리스크 분석의 기반 자료로 활용됩니다</a:t>
            </a:r>
            <a:r>
              <a:rPr lang="en-US" altLang="ko-KR" sz="900" dirty="0">
                <a:latin typeface="Gulim" panose="020B0600000101010101" pitchFamily="34" charset="-127"/>
                <a:ea typeface="Gulim" panose="020B0600000101010101" pitchFamily="34" charset="-127"/>
              </a:rPr>
              <a:t>.</a:t>
            </a:r>
            <a:endParaRPr sz="900" dirty="0">
              <a:latin typeface="Gulim" panose="020B0600000101010101" pitchFamily="34" charset="-127"/>
              <a:ea typeface="Gulim" panose="020B0600000101010101" pitchFamily="34" charset="-127"/>
              <a:sym typeface="Arial"/>
            </a:endParaRPr>
          </a:p>
        </p:txBody>
      </p:sp>
      <p:sp>
        <p:nvSpPr>
          <p:cNvPr id="1578" name="Google Shape;1578;p14"/>
          <p:cNvSpPr txBox="1"/>
          <p:nvPr/>
        </p:nvSpPr>
        <p:spPr>
          <a:xfrm>
            <a:off x="884950" y="2811535"/>
            <a:ext cx="12972816" cy="416119"/>
          </a:xfrm>
          <a:prstGeom prst="rect">
            <a:avLst/>
          </a:prstGeom>
          <a:noFill/>
          <a:ln>
            <a:noFill/>
          </a:ln>
        </p:spPr>
        <p:txBody>
          <a:bodyPr spcFirstLastPara="1" wrap="square" lIns="0" tIns="45700" rIns="0" bIns="0" anchor="t" anchorCtr="0">
            <a:spAutoFit/>
          </a:bodyPr>
          <a:lstStyle/>
          <a:p>
            <a:pPr marL="13334" lvl="0" indent="0" algn="l" rtl="0">
              <a:lnSpc>
                <a:spcPct val="100000"/>
              </a:lnSpc>
              <a:spcBef>
                <a:spcPts val="0"/>
              </a:spcBef>
              <a:spcAft>
                <a:spcPts val="0"/>
              </a:spcAft>
              <a:buNone/>
            </a:pPr>
            <a:r>
              <a:rPr lang="en-US" sz="1000" b="1" dirty="0">
                <a:solidFill>
                  <a:srgbClr val="2EA7E0"/>
                </a:solidFill>
                <a:latin typeface="Arial"/>
                <a:ea typeface="Arial"/>
                <a:cs typeface="Arial"/>
                <a:sym typeface="Arial"/>
              </a:rPr>
              <a:t>(2) </a:t>
            </a:r>
            <a:r>
              <a:rPr lang="en-US" sz="1000" b="1" dirty="0" err="1">
                <a:solidFill>
                  <a:srgbClr val="2EA7E0"/>
                </a:solidFill>
                <a:latin typeface="Arial"/>
                <a:ea typeface="Arial"/>
                <a:cs typeface="Arial"/>
                <a:sym typeface="Arial"/>
              </a:rPr>
              <a:t>기후</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관련</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위험</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및</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기회</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식별</a:t>
            </a:r>
            <a:endParaRPr sz="1000" dirty="0">
              <a:latin typeface="Arial"/>
              <a:ea typeface="Arial"/>
              <a:cs typeface="Arial"/>
              <a:sym typeface="Arial"/>
            </a:endParaRPr>
          </a:p>
          <a:p>
            <a:pPr marL="12700" marR="5080" lvl="0" indent="634" algn="l"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기후변화가</a:t>
            </a:r>
            <a:r>
              <a:rPr lang="en-US" sz="900" dirty="0">
                <a:latin typeface="Gulim"/>
                <a:ea typeface="Gulim"/>
                <a:cs typeface="Gulim"/>
                <a:sym typeface="Gulim"/>
              </a:rPr>
              <a:t> </a:t>
            </a:r>
            <a:r>
              <a:rPr lang="en-US" sz="900" dirty="0" err="1">
                <a:latin typeface="Gulim"/>
                <a:ea typeface="Gulim"/>
                <a:cs typeface="Gulim"/>
                <a:sym typeface="Gulim"/>
              </a:rPr>
              <a:t>회사에</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잠재적인</a:t>
            </a:r>
            <a:r>
              <a:rPr lang="en-US" sz="900" dirty="0">
                <a:latin typeface="Gulim"/>
                <a:ea typeface="Gulim"/>
                <a:cs typeface="Gulim"/>
                <a:sym typeface="Gulim"/>
              </a:rPr>
              <a:t> </a:t>
            </a:r>
            <a:r>
              <a:rPr lang="en-US" sz="900" dirty="0" err="1">
                <a:latin typeface="Gulim"/>
                <a:ea typeface="Gulim"/>
                <a:cs typeface="Gulim"/>
                <a:sym typeface="Gulim"/>
              </a:rPr>
              <a:t>위험과</a:t>
            </a:r>
            <a:r>
              <a:rPr lang="en-US" sz="900" dirty="0">
                <a:latin typeface="Gulim"/>
                <a:ea typeface="Gulim"/>
                <a:cs typeface="Gulim"/>
                <a:sym typeface="Gulim"/>
              </a:rPr>
              <a:t> </a:t>
            </a:r>
            <a:r>
              <a:rPr lang="en-US" sz="900" dirty="0" err="1">
                <a:latin typeface="Gulim"/>
                <a:ea typeface="Gulim"/>
                <a:cs typeface="Gulim"/>
                <a:sym typeface="Gulim"/>
              </a:rPr>
              <a:t>기회의</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활동과</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기회요인의</a:t>
            </a:r>
            <a:r>
              <a:rPr lang="en-US" sz="900" dirty="0">
                <a:latin typeface="Gulim"/>
                <a:ea typeface="Gulim"/>
                <a:cs typeface="Gulim"/>
                <a:sym typeface="Gulim"/>
              </a:rPr>
              <a:t> </a:t>
            </a:r>
            <a:r>
              <a:rPr lang="en-US" sz="900" dirty="0" err="1">
                <a:latin typeface="Gulim"/>
                <a:ea typeface="Gulim"/>
                <a:cs typeface="Gulim"/>
                <a:sym typeface="Gulim"/>
              </a:rPr>
              <a:t>관리체계를</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579" name="Google Shape;1579;p14"/>
          <p:cNvSpPr txBox="1"/>
          <p:nvPr/>
        </p:nvSpPr>
        <p:spPr>
          <a:xfrm>
            <a:off x="884950" y="3231260"/>
            <a:ext cx="12989482" cy="1712628"/>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2EA7E0"/>
                </a:solidFill>
                <a:latin typeface="Arial"/>
                <a:ea typeface="Arial"/>
                <a:cs typeface="Arial"/>
                <a:sym typeface="Arial"/>
              </a:rPr>
              <a:t>(3) </a:t>
            </a:r>
            <a:r>
              <a:rPr lang="en-US" sz="1000" b="1" dirty="0" err="1">
                <a:solidFill>
                  <a:srgbClr val="2EA7E0"/>
                </a:solidFill>
                <a:latin typeface="Arial"/>
                <a:ea typeface="Arial"/>
                <a:cs typeface="Arial"/>
                <a:sym typeface="Arial"/>
              </a:rPr>
              <a:t>기후</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관련</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위험</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및</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기회</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평가</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방법</a:t>
            </a:r>
            <a:endParaRPr sz="1000" dirty="0">
              <a:latin typeface="Arial"/>
              <a:ea typeface="Arial"/>
              <a:cs typeface="Arial"/>
              <a:sym typeface="Arial"/>
            </a:endParaRPr>
          </a:p>
          <a:p>
            <a:pPr marL="12700" marR="5080" lvl="0" indent="0" algn="just"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평가합니다</a:t>
            </a:r>
            <a:r>
              <a:rPr lang="en-US" sz="900" dirty="0">
                <a:latin typeface="Gulim"/>
                <a:ea typeface="Gulim"/>
                <a:cs typeface="Gulim"/>
                <a:sym typeface="Gulim"/>
              </a:rPr>
              <a:t>. </a:t>
            </a:r>
            <a:r>
              <a:rPr lang="en-US" sz="900" dirty="0" err="1">
                <a:latin typeface="Gulim"/>
                <a:ea typeface="Gulim"/>
                <a:cs typeface="Gulim"/>
                <a:sym typeface="Gulim"/>
              </a:rPr>
              <a:t>우선</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분석은</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정의</a:t>
            </a:r>
            <a:r>
              <a:rPr lang="en-US" sz="900" dirty="0">
                <a:latin typeface="Gulim"/>
                <a:ea typeface="Gulim"/>
                <a:cs typeface="Gulim"/>
                <a:sym typeface="Gulim"/>
              </a:rPr>
              <a:t>, </a:t>
            </a:r>
            <a:r>
              <a:rPr lang="en-US" sz="900" dirty="0" err="1">
                <a:latin typeface="Gulim"/>
                <a:ea typeface="Gulim"/>
                <a:cs typeface="Gulim"/>
                <a:sym typeface="Gulim"/>
              </a:rPr>
              <a:t>관련성</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선정</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종합적인</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이루어집니다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투자</a:t>
            </a:r>
            <a:r>
              <a:rPr lang="en-US" sz="900" dirty="0">
                <a:latin typeface="Gulim"/>
                <a:ea typeface="Gulim"/>
                <a:cs typeface="Gulim"/>
                <a:sym typeface="Gulim"/>
              </a:rPr>
              <a:t> </a:t>
            </a:r>
            <a:r>
              <a:rPr lang="en-US" sz="900" dirty="0" err="1">
                <a:latin typeface="Gulim"/>
                <a:ea typeface="Gulim"/>
                <a:cs typeface="Gulim"/>
                <a:sym typeface="Gulim"/>
              </a:rPr>
              <a:t>분석가</a:t>
            </a:r>
            <a:r>
              <a:rPr lang="en-US" sz="900" dirty="0">
                <a:latin typeface="Gulim"/>
                <a:ea typeface="Gulim"/>
                <a:cs typeface="Gulim"/>
                <a:sym typeface="Gulim"/>
              </a:rPr>
              <a:t>, </a:t>
            </a:r>
            <a:r>
              <a:rPr lang="en-US" sz="900" dirty="0" err="1">
                <a:latin typeface="Gulim"/>
                <a:ea typeface="Gulim"/>
                <a:cs typeface="Gulim"/>
                <a:sym typeface="Gulim"/>
              </a:rPr>
              <a:t>교수</a:t>
            </a:r>
            <a:r>
              <a:rPr lang="en-US" sz="900" dirty="0">
                <a:latin typeface="Gulim"/>
                <a:ea typeface="Gulim"/>
                <a:cs typeface="Gulim"/>
                <a:sym typeface="Gulim"/>
              </a:rPr>
              <a:t>, </a:t>
            </a:r>
            <a:r>
              <a:rPr lang="en-US" sz="900" dirty="0" err="1">
                <a:latin typeface="Gulim"/>
                <a:ea typeface="Gulim"/>
                <a:cs typeface="Gulim"/>
                <a:sym typeface="Gulim"/>
              </a:rPr>
              <a:t>컨설턴트</a:t>
            </a:r>
            <a:r>
              <a:rPr lang="en-US" sz="900" dirty="0">
                <a:latin typeface="Gulim"/>
                <a:ea typeface="Gulim"/>
                <a:cs typeface="Gulim"/>
                <a:sym typeface="Gulim"/>
              </a:rPr>
              <a:t> </a:t>
            </a:r>
            <a:r>
              <a:rPr lang="en-US" sz="900" dirty="0" err="1">
                <a:latin typeface="Gulim"/>
                <a:ea typeface="Gulim"/>
                <a:cs typeface="Gulim"/>
                <a:sym typeface="Gulim"/>
              </a:rPr>
              <a:t>등으로</a:t>
            </a:r>
            <a:r>
              <a:rPr lang="en-US" sz="900" dirty="0">
                <a:latin typeface="Gulim"/>
                <a:ea typeface="Gulim"/>
                <a:cs typeface="Gulim"/>
                <a:sym typeface="Gulim"/>
              </a:rPr>
              <a:t> </a:t>
            </a:r>
            <a:r>
              <a:rPr lang="en-US" sz="900" dirty="0" err="1">
                <a:latin typeface="Gulim"/>
                <a:ea typeface="Gulim"/>
                <a:cs typeface="Gulim"/>
                <a:sym typeface="Gulim"/>
              </a:rPr>
              <a:t>구성된</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전문가</a:t>
            </a:r>
            <a:r>
              <a:rPr lang="en-US" sz="900" dirty="0">
                <a:latin typeface="Gulim"/>
                <a:ea typeface="Gulim"/>
                <a:cs typeface="Gulim"/>
                <a:sym typeface="Gulim"/>
              </a:rPr>
              <a:t> </a:t>
            </a:r>
            <a:r>
              <a:rPr lang="en-US" sz="900" dirty="0" err="1">
                <a:latin typeface="Gulim"/>
                <a:ea typeface="Gulim"/>
                <a:cs typeface="Gulim"/>
                <a:sym typeface="Gulim"/>
              </a:rPr>
              <a:t>패널의</a:t>
            </a:r>
            <a:r>
              <a:rPr lang="en-US" sz="900" dirty="0">
                <a:latin typeface="Gulim"/>
                <a:ea typeface="Gulim"/>
                <a:cs typeface="Gulim"/>
                <a:sym typeface="Gulim"/>
              </a:rPr>
              <a:t> </a:t>
            </a:r>
            <a:r>
              <a:rPr lang="en-US" sz="900" dirty="0" err="1">
                <a:latin typeface="Gulim"/>
                <a:ea typeface="Gulim"/>
                <a:cs typeface="Gulim"/>
                <a:sym typeface="Gulim"/>
              </a:rPr>
              <a:t>의견과</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도출한</a:t>
            </a:r>
            <a:r>
              <a:rPr lang="en-US" sz="900" dirty="0">
                <a:latin typeface="Gulim"/>
                <a:ea typeface="Gulim"/>
                <a:cs typeface="Gulim"/>
                <a:sym typeface="Gulim"/>
              </a:rPr>
              <a:t> </a:t>
            </a:r>
            <a:r>
              <a:rPr lang="en-US" sz="900" dirty="0" err="1">
                <a:latin typeface="Gulim"/>
                <a:ea typeface="Gulim"/>
                <a:cs typeface="Gulim"/>
                <a:sym typeface="Gulim"/>
              </a:rPr>
              <a:t>시사점을</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결과에</a:t>
            </a:r>
            <a:r>
              <a:rPr lang="en-US" sz="900" dirty="0">
                <a:latin typeface="Gulim"/>
                <a:ea typeface="Gulim"/>
                <a:cs typeface="Gulim"/>
                <a:sym typeface="Gulim"/>
              </a:rPr>
              <a:t> </a:t>
            </a:r>
            <a:r>
              <a:rPr lang="en-US" sz="900" dirty="0" err="1">
                <a:latin typeface="Gulim"/>
                <a:ea typeface="Gulim"/>
                <a:cs typeface="Gulim"/>
                <a:sym typeface="Gulim"/>
              </a:rPr>
              <a:t>반영함으로써</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고도화하고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추가적으로</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정밀하고</a:t>
            </a:r>
            <a:r>
              <a:rPr lang="en-US" sz="900" dirty="0">
                <a:latin typeface="Gulim"/>
                <a:ea typeface="Gulim"/>
                <a:cs typeface="Gulim"/>
                <a:sym typeface="Gulim"/>
              </a:rPr>
              <a:t> </a:t>
            </a:r>
            <a:r>
              <a:rPr lang="en-US" sz="900" dirty="0" err="1">
                <a:latin typeface="Gulim"/>
                <a:ea typeface="Gulim"/>
                <a:cs typeface="Gulim"/>
                <a:sym typeface="Gulim"/>
              </a:rPr>
              <a:t>구체적인</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확인하기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S&amp;P사의</a:t>
            </a:r>
            <a:r>
              <a:rPr lang="en-US" sz="900" dirty="0">
                <a:latin typeface="Gulim"/>
                <a:ea typeface="Gulim"/>
                <a:cs typeface="Gulim"/>
                <a:sym typeface="Gulim"/>
              </a:rPr>
              <a:t> </a:t>
            </a:r>
            <a:r>
              <a:rPr lang="en-US" sz="900" dirty="0" err="1">
                <a:latin typeface="Gulim"/>
                <a:ea typeface="Gulim"/>
                <a:cs typeface="Gulim"/>
                <a:sym typeface="Gulim"/>
              </a:rPr>
              <a:t>Climanomics</a:t>
            </a:r>
            <a:r>
              <a:rPr lang="en-US" sz="900" b="0" dirty="0">
                <a:latin typeface="Arial"/>
                <a:ea typeface="Arial"/>
                <a:cs typeface="Arial"/>
                <a:sym typeface="Arial"/>
              </a:rPr>
              <a:t>® </a:t>
            </a:r>
            <a:r>
              <a:rPr lang="en-US" sz="900" dirty="0" err="1">
                <a:latin typeface="Gulim"/>
                <a:ea typeface="Gulim"/>
                <a:cs typeface="Gulim"/>
                <a:sym typeface="Gulim"/>
              </a:rPr>
              <a:t>도구를</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고도화하였습니다</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시나리오에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리스크의</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가능성과</a:t>
            </a:r>
            <a:r>
              <a:rPr lang="en-US" sz="900" dirty="0">
                <a:latin typeface="Gulim"/>
                <a:ea typeface="Gulim"/>
                <a:cs typeface="Gulim"/>
                <a:sym typeface="Gulim"/>
              </a:rPr>
              <a:t> </a:t>
            </a:r>
            <a:r>
              <a:rPr lang="en-US" sz="900" dirty="0" err="1">
                <a:latin typeface="Gulim"/>
                <a:ea typeface="Gulim"/>
                <a:cs typeface="Gulim"/>
                <a:sym typeface="Gulim"/>
              </a:rPr>
              <a:t>그에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측정하며</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식별하여</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완화와</a:t>
            </a:r>
            <a:r>
              <a:rPr lang="en-US" sz="900" dirty="0">
                <a:latin typeface="Gulim"/>
                <a:ea typeface="Gulim"/>
                <a:cs typeface="Gulim"/>
                <a:sym typeface="Gulim"/>
              </a:rPr>
              <a:t> </a:t>
            </a:r>
            <a:r>
              <a:rPr lang="en-US" sz="900" dirty="0" err="1">
                <a:latin typeface="Gulim"/>
                <a:ea typeface="Gulim"/>
                <a:cs typeface="Gulim"/>
                <a:sym typeface="Gulim"/>
              </a:rPr>
              <a:t>회복탄력성</a:t>
            </a:r>
            <a:r>
              <a:rPr lang="en-US" sz="900" dirty="0">
                <a:latin typeface="Gulim"/>
                <a:ea typeface="Gulim"/>
                <a:cs typeface="Gulim"/>
                <a:sym typeface="Gulim"/>
              </a:rPr>
              <a:t> </a:t>
            </a:r>
            <a:r>
              <a:rPr lang="en-US" sz="900" dirty="0" err="1">
                <a:latin typeface="Gulim"/>
                <a:ea typeface="Gulim"/>
                <a:cs typeface="Gulim"/>
                <a:sym typeface="Gulim"/>
              </a:rPr>
              <a:t>확보를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전략을</a:t>
            </a:r>
            <a:r>
              <a:rPr lang="en-US" sz="900" dirty="0">
                <a:latin typeface="Gulim"/>
                <a:ea typeface="Gulim"/>
                <a:cs typeface="Gulim"/>
                <a:sym typeface="Gulim"/>
              </a:rPr>
              <a:t> </a:t>
            </a:r>
            <a:r>
              <a:rPr lang="en-US" sz="900" dirty="0" err="1">
                <a:latin typeface="Gulim"/>
                <a:ea typeface="Gulim"/>
                <a:cs typeface="Gulim"/>
                <a:sym typeface="Gulim"/>
              </a:rPr>
              <a:t>검토합니다.</a:t>
            </a:r>
            <a:r>
              <a:rPr lang="en-US" sz="900" dirty="0" err="1">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 관련 리스크를 분석하고 평가하기 위해 ‘정성 </a:t>
            </a:r>
            <a:r>
              <a:rPr lang="ko-KR" altLang="en-US" sz="900" dirty="0" err="1">
                <a:latin typeface="Gulim" panose="020B0600000101010101" pitchFamily="34" charset="-127"/>
                <a:ea typeface="Gulim" panose="020B0600000101010101" pitchFamily="34" charset="-127"/>
              </a:rPr>
              <a:t>평가’와</a:t>
            </a:r>
            <a:r>
              <a:rPr lang="ko-KR" altLang="en-US" sz="900" dirty="0">
                <a:latin typeface="Gulim" panose="020B0600000101010101" pitchFamily="34" charset="-127"/>
                <a:ea typeface="Gulim" panose="020B0600000101010101" pitchFamily="34" charset="-127"/>
              </a:rPr>
              <a:t> ‘정량 </a:t>
            </a:r>
            <a:r>
              <a:rPr lang="ko-KR" altLang="en-US" sz="900" dirty="0" err="1">
                <a:latin typeface="Gulim" panose="020B0600000101010101" pitchFamily="34" charset="-127"/>
                <a:ea typeface="Gulim" panose="020B0600000101010101" pitchFamily="34" charset="-127"/>
              </a:rPr>
              <a:t>평가’를</a:t>
            </a:r>
            <a:r>
              <a:rPr lang="ko-KR" altLang="en-US" sz="900" dirty="0">
                <a:latin typeface="Gulim" panose="020B0600000101010101" pitchFamily="34" charset="-127"/>
                <a:ea typeface="Gulim" panose="020B0600000101010101" pitchFamily="34" charset="-127"/>
              </a:rPr>
              <a:t> 병행하고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정성 평가는 </a:t>
            </a:r>
            <a:r>
              <a:rPr lang="en-US" sz="900" dirty="0">
                <a:latin typeface="Gulim" panose="020B0600000101010101" pitchFamily="34" charset="-127"/>
                <a:ea typeface="Gulim" panose="020B0600000101010101" pitchFamily="34" charset="-127"/>
              </a:rPr>
              <a:t>IEA</a:t>
            </a:r>
            <a:r>
              <a:rPr lang="ko-KR" altLang="en-US" sz="900" dirty="0">
                <a:latin typeface="Gulim" panose="020B0600000101010101" pitchFamily="34" charset="-127"/>
                <a:ea typeface="Gulim" panose="020B0600000101010101" pitchFamily="34" charset="-127"/>
              </a:rPr>
              <a:t>와 </a:t>
            </a:r>
            <a:r>
              <a:rPr lang="en-US" sz="900" dirty="0">
                <a:latin typeface="Gulim" panose="020B0600000101010101" pitchFamily="34" charset="-127"/>
                <a:ea typeface="Gulim" panose="020B0600000101010101" pitchFamily="34" charset="-127"/>
              </a:rPr>
              <a:t>IPCC</a:t>
            </a:r>
            <a:r>
              <a:rPr lang="ko-KR" altLang="en-US" sz="900" dirty="0">
                <a:latin typeface="Gulim" panose="020B0600000101010101" pitchFamily="34" charset="-127"/>
                <a:ea typeface="Gulim" panose="020B0600000101010101" pitchFamily="34" charset="-127"/>
              </a:rPr>
              <a:t>의 시나리오에 기반하여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사업과 경영활동에 대한 리스크 민감도</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Sensitivity)</a:t>
            </a:r>
            <a:r>
              <a:rPr lang="ko-KR" altLang="en-US" sz="900" dirty="0">
                <a:latin typeface="Gulim" panose="020B0600000101010101" pitchFamily="34" charset="-127"/>
                <a:ea typeface="Gulim" panose="020B0600000101010101" pitchFamily="34" charset="-127"/>
              </a:rPr>
              <a:t>와 노출도</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Exposure)</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평가합니다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정량 평가는 리스크 발생 가능성과 그에 따른 영향을 </a:t>
            </a:r>
            <a:r>
              <a:rPr lang="ko-KR" altLang="en-US" sz="900" dirty="0" err="1">
                <a:latin typeface="Gulim" panose="020B0600000101010101" pitchFamily="34" charset="-127"/>
                <a:ea typeface="Gulim" panose="020B0600000101010101" pitchFamily="34" charset="-127"/>
              </a:rPr>
              <a:t>수치화하여</a:t>
            </a:r>
            <a:r>
              <a:rPr lang="ko-KR" altLang="en-US" sz="900" dirty="0">
                <a:latin typeface="Gulim" panose="020B0600000101010101" pitchFamily="34" charset="-127"/>
                <a:ea typeface="Gulim" panose="020B0600000101010101" pitchFamily="34" charset="-127"/>
              </a:rPr>
              <a:t> 분석하는 방식으로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다음과 같은 세부 기준이 사용됩니다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발생 가능성은 기후변화 리스크의 발생 가능성을 ‘매우 낮음’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낮음’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중간’</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높음’으로</a:t>
            </a:r>
            <a:r>
              <a:rPr lang="ko-KR" altLang="en-US" sz="900" dirty="0">
                <a:latin typeface="Gulim" panose="020B0600000101010101" pitchFamily="34" charset="-127"/>
                <a:ea typeface="Gulim" panose="020B0600000101010101" pitchFamily="34" charset="-127"/>
              </a:rPr>
              <a:t> 나누어 </a:t>
            </a:r>
            <a:r>
              <a:rPr lang="en-US" altLang="ko-KR" sz="900" dirty="0">
                <a:latin typeface="Gulim" panose="020B0600000101010101" pitchFamily="34" charset="-127"/>
                <a:ea typeface="Gulim" panose="020B0600000101010101" pitchFamily="34" charset="-127"/>
              </a:rPr>
              <a:t>4</a:t>
            </a:r>
            <a:r>
              <a:rPr lang="ko-KR" altLang="en-US" sz="900" dirty="0">
                <a:latin typeface="Gulim" panose="020B0600000101010101" pitchFamily="34" charset="-127"/>
                <a:ea typeface="Gulim" panose="020B0600000101010101" pitchFamily="34" charset="-127"/>
              </a:rPr>
              <a:t>단계로 판단합니다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이때 기후변화 시나리오에 따른 온도 상승에 따라 영향도를 부여하며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예를 들어 </a:t>
            </a:r>
            <a:r>
              <a:rPr lang="en-US" altLang="ko-KR" sz="900" dirty="0">
                <a:latin typeface="Gulim" panose="020B0600000101010101" pitchFamily="34" charset="-127"/>
                <a:ea typeface="Gulim" panose="020B0600000101010101" pitchFamily="34" charset="-127"/>
              </a:rPr>
              <a:t>1.5℃ </a:t>
            </a:r>
            <a:r>
              <a:rPr lang="ko-KR" altLang="en-US" sz="900" dirty="0">
                <a:latin typeface="Gulim" panose="020B0600000101010101" pitchFamily="34" charset="-127"/>
                <a:ea typeface="Gulim" panose="020B0600000101010101" pitchFamily="34" charset="-127"/>
              </a:rPr>
              <a:t>상승은 </a:t>
            </a:r>
            <a:r>
              <a:rPr lang="en-US" altLang="ko-KR" sz="900" dirty="0">
                <a:latin typeface="Gulim" panose="020B0600000101010101" pitchFamily="34" charset="-127"/>
                <a:ea typeface="Gulim" panose="020B0600000101010101" pitchFamily="34" charset="-127"/>
              </a:rPr>
              <a:t>30% </a:t>
            </a:r>
            <a:r>
              <a:rPr lang="ko-KR" altLang="en-US" sz="900" dirty="0">
                <a:latin typeface="Gulim" panose="020B0600000101010101" pitchFamily="34" charset="-127"/>
                <a:ea typeface="Gulim" panose="020B0600000101010101" pitchFamily="34" charset="-127"/>
              </a:rPr>
              <a:t>미만</a:t>
            </a:r>
            <a:r>
              <a:rPr lang="en-US" altLang="ko-KR" sz="900" dirty="0">
                <a:latin typeface="Gulim" panose="020B0600000101010101" pitchFamily="34" charset="-127"/>
                <a:ea typeface="Gulim" panose="020B0600000101010101" pitchFamily="34" charset="-127"/>
              </a:rPr>
              <a:t>, 2℃</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30~70%, 4℃</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70% </a:t>
            </a:r>
            <a:r>
              <a:rPr lang="ko-KR" altLang="en-US" sz="900" dirty="0">
                <a:latin typeface="Gulim" panose="020B0600000101010101" pitchFamily="34" charset="-127"/>
                <a:ea typeface="Gulim" panose="020B0600000101010101" pitchFamily="34" charset="-127"/>
              </a:rPr>
              <a:t>초과로 평가합니다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영향도는 재무적 영향</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매출감소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설비투자 확대 등</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에</a:t>
            </a:r>
            <a:r>
              <a:rPr lang="ko-KR" altLang="en-US" sz="900" dirty="0">
                <a:latin typeface="Gulim" panose="020B0600000101010101" pitchFamily="34" charset="-127"/>
                <a:ea typeface="Gulim" panose="020B0600000101010101" pitchFamily="34" charset="-127"/>
              </a:rPr>
              <a:t> 대한 정량화가 가능한 요소를 중심으로 평가하며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중간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높음 수준은 실제 대응계획 수립에 반영됩니다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a:t>
            </a:r>
            <a:r>
              <a:rPr lang="en-US" sz="900" dirty="0">
                <a:latin typeface="Gulim" panose="020B0600000101010101" pitchFamily="34" charset="-127"/>
                <a:ea typeface="Gulim" panose="020B0600000101010101" pitchFamily="34" charset="-127"/>
              </a:rPr>
              <a:t>S&amp;P</a:t>
            </a:r>
            <a:r>
              <a:rPr lang="ko-KR" altLang="en-US" sz="900" dirty="0">
                <a:latin typeface="Gulim" panose="020B0600000101010101" pitchFamily="34" charset="-127"/>
                <a:ea typeface="Gulim" panose="020B0600000101010101" pitchFamily="34" charset="-127"/>
              </a:rPr>
              <a:t>의 </a:t>
            </a:r>
            <a:r>
              <a:rPr lang="en-US" sz="900" dirty="0" err="1">
                <a:latin typeface="Gulim" panose="020B0600000101010101" pitchFamily="34" charset="-127"/>
                <a:ea typeface="Gulim" panose="020B0600000101010101" pitchFamily="34" charset="-127"/>
              </a:rPr>
              <a:t>Climanomics</a:t>
            </a:r>
            <a:r>
              <a:rPr lang="en-US"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도구를 활용하여 구체적 물리적 리스크와 재무적 영향도를 측정하고 있습니다</a:t>
            </a:r>
            <a:r>
              <a:rPr lang="en-US" altLang="ko-KR" sz="900" dirty="0">
                <a:latin typeface="Gulim" panose="020B0600000101010101" pitchFamily="34" charset="-127"/>
                <a:ea typeface="Gulim" panose="020B0600000101010101" pitchFamily="34" charset="-127"/>
              </a:rPr>
              <a:t>.</a:t>
            </a:r>
          </a:p>
        </p:txBody>
      </p:sp>
      <p:sp>
        <p:nvSpPr>
          <p:cNvPr id="1598" name="Google Shape;1598;p14"/>
          <p:cNvSpPr txBox="1"/>
          <p:nvPr/>
        </p:nvSpPr>
        <p:spPr>
          <a:xfrm>
            <a:off x="884950" y="4916608"/>
            <a:ext cx="12990765" cy="1496543"/>
          </a:xfrm>
          <a:prstGeom prst="rect">
            <a:avLst/>
          </a:prstGeom>
          <a:noFill/>
          <a:ln>
            <a:noFill/>
          </a:ln>
        </p:spPr>
        <p:txBody>
          <a:bodyPr spcFirstLastPara="1" wrap="square" lIns="0" tIns="45700" rIns="0" bIns="0" anchor="t" anchorCtr="0">
            <a:spAutoFit/>
          </a:bodyPr>
          <a:lstStyle/>
          <a:p>
            <a:pPr marL="13970" lvl="0" indent="0" algn="l" rtl="0">
              <a:lnSpc>
                <a:spcPct val="100000"/>
              </a:lnSpc>
              <a:spcBef>
                <a:spcPts val="0"/>
              </a:spcBef>
              <a:spcAft>
                <a:spcPts val="0"/>
              </a:spcAft>
              <a:buNone/>
            </a:pPr>
            <a:r>
              <a:rPr lang="en-US" sz="1000" b="1" dirty="0">
                <a:solidFill>
                  <a:srgbClr val="2EA7E0"/>
                </a:solidFill>
                <a:latin typeface="Arial"/>
                <a:ea typeface="Arial"/>
                <a:cs typeface="Arial"/>
                <a:sym typeface="Arial"/>
              </a:rPr>
              <a:t>(4) </a:t>
            </a:r>
            <a:r>
              <a:rPr lang="en-US" sz="1000" b="1" dirty="0" err="1">
                <a:solidFill>
                  <a:srgbClr val="2EA7E0"/>
                </a:solidFill>
                <a:latin typeface="Arial"/>
                <a:ea typeface="Arial"/>
                <a:cs typeface="Arial"/>
                <a:sym typeface="Arial"/>
              </a:rPr>
              <a:t>다른</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지속가능성</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위험과</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비교</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시</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기후</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관련</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위험</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및</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기회의</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우선순위</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정도</a:t>
            </a:r>
            <a:endParaRPr sz="1000" dirty="0">
              <a:latin typeface="Arial"/>
              <a:ea typeface="Arial"/>
              <a:cs typeface="Arial"/>
              <a:sym typeface="Arial"/>
            </a:endParaRPr>
          </a:p>
          <a:p>
            <a:pPr marL="12700" marR="5080" indent="1270" algn="just">
              <a:lnSpc>
                <a:spcPct val="155555"/>
              </a:lnSpc>
              <a:spcBef>
                <a:spcPts val="20"/>
              </a:spcBef>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기후변화가</a:t>
            </a:r>
            <a:r>
              <a:rPr lang="en-US" sz="900" dirty="0">
                <a:latin typeface="Gulim"/>
                <a:ea typeface="Gulim"/>
                <a:cs typeface="Gulim"/>
                <a:sym typeface="Gulim"/>
              </a:rPr>
              <a:t> </a:t>
            </a:r>
            <a:r>
              <a:rPr lang="en-US" sz="900" dirty="0" err="1">
                <a:latin typeface="Gulim"/>
                <a:ea typeface="Gulim"/>
                <a:cs typeface="Gulim"/>
                <a:sym typeface="Gulim"/>
              </a:rPr>
              <a:t>사업에</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영향의</a:t>
            </a:r>
            <a:r>
              <a:rPr lang="en-US" sz="900" dirty="0">
                <a:latin typeface="Gulim"/>
                <a:ea typeface="Gulim"/>
                <a:cs typeface="Gulim"/>
                <a:sym typeface="Gulim"/>
              </a:rPr>
              <a:t> </a:t>
            </a:r>
            <a:r>
              <a:rPr lang="en-US" sz="900" dirty="0" err="1">
                <a:latin typeface="Gulim"/>
                <a:ea typeface="Gulim"/>
                <a:cs typeface="Gulim"/>
                <a:sym typeface="Gulim"/>
              </a:rPr>
              <a:t>중대성을</a:t>
            </a:r>
            <a:r>
              <a:rPr lang="en-US" sz="900" dirty="0">
                <a:latin typeface="Gulim"/>
                <a:ea typeface="Gulim"/>
                <a:cs typeface="Gulim"/>
                <a:sym typeface="Gulim"/>
              </a:rPr>
              <a:t> </a:t>
            </a:r>
            <a:r>
              <a:rPr lang="en-US" sz="900" dirty="0" err="1">
                <a:latin typeface="Gulim"/>
                <a:ea typeface="Gulim"/>
                <a:cs typeface="Gulim"/>
                <a:sym typeface="Gulim"/>
              </a:rPr>
              <a:t>인식하고</a:t>
            </a:r>
            <a:r>
              <a:rPr lang="en-US" sz="900" dirty="0">
                <a:latin typeface="Gulim"/>
                <a:ea typeface="Gulim"/>
                <a:cs typeface="Gulim"/>
                <a:sym typeface="Gulim"/>
              </a:rPr>
              <a:t>, </a:t>
            </a:r>
            <a:r>
              <a:rPr lang="en-US" sz="900" dirty="0" err="1">
                <a:latin typeface="Gulim"/>
                <a:ea typeface="Gulim"/>
                <a:cs typeface="Gulim"/>
                <a:sym typeface="Gulim"/>
              </a:rPr>
              <a:t>기후관련</a:t>
            </a:r>
            <a:r>
              <a:rPr lang="en-US" sz="900" dirty="0">
                <a:latin typeface="Gulim"/>
                <a:ea typeface="Gulim"/>
                <a:cs typeface="Gulim"/>
                <a:sym typeface="Gulim"/>
              </a:rPr>
              <a:t> </a:t>
            </a:r>
            <a:r>
              <a:rPr lang="en-US" sz="900" dirty="0" err="1">
                <a:latin typeface="Gulim"/>
                <a:ea typeface="Gulim"/>
                <a:cs typeface="Gulim"/>
                <a:sym typeface="Gulim"/>
              </a:rPr>
              <a:t>위험을</a:t>
            </a:r>
            <a:r>
              <a:rPr lang="en-US" sz="900" dirty="0">
                <a:latin typeface="Gulim"/>
                <a:ea typeface="Gulim"/>
                <a:cs typeface="Gulim"/>
                <a:sym typeface="Gulim"/>
              </a:rPr>
              <a:t> </a:t>
            </a:r>
            <a:r>
              <a:rPr lang="en-US" sz="900" dirty="0" err="1">
                <a:latin typeface="Gulim"/>
                <a:ea typeface="Gulim"/>
                <a:cs typeface="Gulim"/>
                <a:sym typeface="Gulim"/>
              </a:rPr>
              <a:t>전사적</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체계에</a:t>
            </a:r>
            <a:r>
              <a:rPr lang="en-US" sz="900" dirty="0">
                <a:latin typeface="Gulim"/>
                <a:ea typeface="Gulim"/>
                <a:cs typeface="Gulim"/>
                <a:sym typeface="Gulim"/>
              </a:rPr>
              <a:t> </a:t>
            </a:r>
            <a:r>
              <a:rPr lang="en-US" sz="900" dirty="0" err="1">
                <a:latin typeface="Gulim"/>
                <a:ea typeface="Gulim"/>
                <a:cs typeface="Gulim"/>
                <a:sym typeface="Gulim"/>
              </a:rPr>
              <a:t>통합하여</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식별된</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유형의</a:t>
            </a:r>
            <a:r>
              <a:rPr lang="en-US" sz="900" dirty="0">
                <a:latin typeface="Gulim"/>
                <a:ea typeface="Gulim"/>
                <a:cs typeface="Gulim"/>
                <a:sym typeface="Gulim"/>
              </a:rPr>
              <a:t> </a:t>
            </a:r>
            <a:r>
              <a:rPr lang="en-US" sz="900" dirty="0" err="1">
                <a:latin typeface="Gulim"/>
                <a:ea typeface="Gulim"/>
                <a:cs typeface="Gulim"/>
                <a:sym typeface="Gulim"/>
              </a:rPr>
              <a:t>위험을</a:t>
            </a:r>
            <a:r>
              <a:rPr lang="en-US" sz="900" dirty="0">
                <a:latin typeface="Gulim"/>
                <a:ea typeface="Gulim"/>
                <a:cs typeface="Gulim"/>
                <a:sym typeface="Gulim"/>
              </a:rPr>
              <a:t> </a:t>
            </a:r>
            <a:r>
              <a:rPr lang="en-US" sz="900" dirty="0" err="1">
                <a:latin typeface="Gulim"/>
                <a:ea typeface="Gulim"/>
                <a:cs typeface="Gulim"/>
                <a:sym typeface="Gulim"/>
              </a:rPr>
              <a:t>평가할</a:t>
            </a:r>
            <a:r>
              <a:rPr lang="en-US" sz="900" dirty="0">
                <a:latin typeface="Gulim"/>
                <a:ea typeface="Gulim"/>
                <a:cs typeface="Gulim"/>
                <a:sym typeface="Gulim"/>
              </a:rPr>
              <a:t> </a:t>
            </a:r>
            <a:r>
              <a:rPr lang="en-US" sz="900" dirty="0" err="1">
                <a:latin typeface="Gulim"/>
                <a:ea typeface="Gulim"/>
                <a:cs typeface="Gulim"/>
                <a:sym typeface="Gulim"/>
              </a:rPr>
              <a:t>때</a:t>
            </a:r>
            <a:r>
              <a:rPr lang="en-US" sz="900" dirty="0">
                <a:latin typeface="Gulim"/>
                <a:ea typeface="Gulim"/>
                <a:cs typeface="Gulim"/>
                <a:sym typeface="Gulim"/>
              </a:rPr>
              <a:t> </a:t>
            </a:r>
            <a:r>
              <a:rPr lang="en-US" sz="900" dirty="0" err="1">
                <a:latin typeface="Gulim"/>
                <a:ea typeface="Gulim"/>
                <a:cs typeface="Gulim"/>
                <a:sym typeface="Gulim"/>
              </a:rPr>
              <a:t>크게</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영향과</a:t>
            </a:r>
            <a:r>
              <a:rPr lang="en-US" sz="900" dirty="0">
                <a:latin typeface="Gulim"/>
                <a:ea typeface="Gulim"/>
                <a:cs typeface="Gulim"/>
                <a:sym typeface="Gulim"/>
              </a:rPr>
              <a:t> </a:t>
            </a:r>
            <a:r>
              <a:rPr lang="en-US" sz="900" dirty="0" err="1">
                <a:latin typeface="Gulim"/>
                <a:ea typeface="Gulim"/>
                <a:cs typeface="Gulim"/>
                <a:sym typeface="Gulim"/>
              </a:rPr>
              <a:t>비재무적</a:t>
            </a:r>
            <a:r>
              <a:rPr lang="en-US" sz="900" dirty="0">
                <a:latin typeface="Gulim"/>
                <a:ea typeface="Gulim"/>
                <a:cs typeface="Gulim"/>
                <a:sym typeface="Gulim"/>
              </a:rPr>
              <a:t> </a:t>
            </a:r>
            <a:r>
              <a:rPr lang="en-US" sz="900" dirty="0" err="1">
                <a:latin typeface="Gulim"/>
                <a:ea typeface="Gulim"/>
                <a:cs typeface="Gulim"/>
                <a:sym typeface="Gulim"/>
              </a:rPr>
              <a:t>영향으로</a:t>
            </a:r>
            <a:r>
              <a:rPr lang="en-US" sz="900" dirty="0">
                <a:latin typeface="Gulim"/>
                <a:ea typeface="Gulim"/>
                <a:cs typeface="Gulim"/>
                <a:sym typeface="Gulim"/>
              </a:rPr>
              <a:t> </a:t>
            </a:r>
            <a:r>
              <a:rPr lang="en-US" sz="900" dirty="0" err="1">
                <a:latin typeface="Gulim"/>
                <a:ea typeface="Gulim"/>
                <a:cs typeface="Gulim"/>
                <a:sym typeface="Gulim"/>
              </a:rPr>
              <a:t>구분하고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위험의</a:t>
            </a:r>
            <a:r>
              <a:rPr lang="en-US" sz="900" dirty="0">
                <a:latin typeface="Gulim"/>
                <a:ea typeface="Gulim"/>
                <a:cs typeface="Gulim"/>
                <a:sym typeface="Gulim"/>
              </a:rPr>
              <a:t> </a:t>
            </a:r>
            <a:r>
              <a:rPr lang="en-US" sz="900" dirty="0" err="1">
                <a:latin typeface="Gulim"/>
                <a:ea typeface="Gulim"/>
                <a:cs typeface="Gulim"/>
                <a:sym typeface="Gulim"/>
              </a:rPr>
              <a:t>발생가능성과</a:t>
            </a:r>
            <a:r>
              <a:rPr lang="en-US" sz="900" dirty="0">
                <a:latin typeface="Gulim"/>
                <a:ea typeface="Gulim"/>
                <a:cs typeface="Gulim"/>
                <a:sym typeface="Gulim"/>
              </a:rPr>
              <a:t> </a:t>
            </a:r>
            <a:r>
              <a:rPr lang="en-US" sz="900" dirty="0" err="1">
                <a:latin typeface="Gulim"/>
                <a:ea typeface="Gulim"/>
                <a:cs typeface="Gulim"/>
                <a:sym typeface="Gulim"/>
              </a:rPr>
              <a:t>영향도를</a:t>
            </a:r>
            <a:r>
              <a:rPr lang="en-US" sz="900" dirty="0">
                <a:latin typeface="Gulim"/>
                <a:ea typeface="Gulim"/>
                <a:cs typeface="Gulim"/>
                <a:sym typeface="Gulim"/>
              </a:rPr>
              <a:t> </a:t>
            </a:r>
            <a:r>
              <a:rPr lang="en-US" sz="900" dirty="0" err="1">
                <a:latin typeface="Gulim"/>
                <a:ea typeface="Gulim"/>
                <a:cs typeface="Gulim"/>
                <a:sym typeface="Gulim"/>
              </a:rPr>
              <a:t>종합적으로</a:t>
            </a:r>
            <a:r>
              <a:rPr lang="en-US" sz="900" dirty="0">
                <a:latin typeface="Gulim"/>
                <a:ea typeface="Gulim"/>
                <a:cs typeface="Gulim"/>
                <a:sym typeface="Gulim"/>
              </a:rPr>
              <a:t> </a:t>
            </a:r>
            <a:r>
              <a:rPr lang="en-US" sz="900" dirty="0" err="1">
                <a:latin typeface="Gulim"/>
                <a:ea typeface="Gulim"/>
                <a:cs typeface="Gulim"/>
                <a:sym typeface="Gulim"/>
              </a:rPr>
              <a:t>고려하는</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기준을</a:t>
            </a:r>
            <a:r>
              <a:rPr lang="en-US" sz="900" dirty="0">
                <a:latin typeface="Gulim"/>
                <a:ea typeface="Gulim"/>
                <a:cs typeface="Gulim"/>
                <a:sym typeface="Gulim"/>
              </a:rPr>
              <a:t> </a:t>
            </a:r>
            <a:r>
              <a:rPr lang="en-US" sz="900" dirty="0" err="1">
                <a:latin typeface="Gulim"/>
                <a:ea typeface="Gulim"/>
                <a:cs typeface="Gulim"/>
                <a:sym typeface="Gulim"/>
              </a:rPr>
              <a:t>적용하고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위험의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장기적</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변화</a:t>
            </a:r>
            <a:r>
              <a:rPr lang="en-US" sz="900" dirty="0">
                <a:latin typeface="Gulim"/>
                <a:ea typeface="Gulim"/>
                <a:cs typeface="Gulim"/>
                <a:sym typeface="Gulim"/>
              </a:rPr>
              <a:t> </a:t>
            </a:r>
            <a:r>
              <a:rPr lang="en-US" sz="900" dirty="0" err="1">
                <a:latin typeface="Gulim"/>
                <a:ea typeface="Gulim"/>
                <a:cs typeface="Gulim"/>
                <a:sym typeface="Gulim"/>
              </a:rPr>
              <a:t>가능성</a:t>
            </a:r>
            <a:r>
              <a:rPr lang="en-US" sz="900" dirty="0">
                <a:latin typeface="Gulim"/>
                <a:ea typeface="Gulim"/>
                <a:cs typeface="Gulim"/>
                <a:sym typeface="Gulim"/>
              </a:rPr>
              <a:t>, </a:t>
            </a:r>
            <a:r>
              <a:rPr lang="en-US" sz="900" dirty="0" err="1">
                <a:latin typeface="Gulim"/>
                <a:ea typeface="Gulim"/>
                <a:cs typeface="Gulim"/>
                <a:sym typeface="Gulim"/>
              </a:rPr>
              <a:t>평판에</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다른</a:t>
            </a:r>
            <a:r>
              <a:rPr lang="en-US" sz="900" dirty="0">
                <a:latin typeface="Gulim"/>
                <a:ea typeface="Gulim"/>
                <a:cs typeface="Gulim"/>
                <a:sym typeface="Gulim"/>
              </a:rPr>
              <a:t> </a:t>
            </a:r>
            <a:r>
              <a:rPr lang="en-US" sz="900" dirty="0" err="1">
                <a:latin typeface="Gulim"/>
                <a:ea typeface="Gulim"/>
                <a:cs typeface="Gulim"/>
                <a:sym typeface="Gulim"/>
              </a:rPr>
              <a:t>위험과</a:t>
            </a:r>
            <a:r>
              <a:rPr lang="en-US" sz="900" dirty="0">
                <a:latin typeface="Gulim"/>
                <a:ea typeface="Gulim"/>
                <a:cs typeface="Gulim"/>
                <a:sym typeface="Gulim"/>
              </a:rPr>
              <a:t> </a:t>
            </a:r>
            <a:r>
              <a:rPr lang="en-US" sz="900" dirty="0" err="1">
                <a:latin typeface="Gulim"/>
                <a:ea typeface="Gulim"/>
                <a:cs typeface="Gulim"/>
                <a:sym typeface="Gulim"/>
              </a:rPr>
              <a:t>구별되는</a:t>
            </a:r>
            <a:r>
              <a:rPr lang="en-US" sz="900" dirty="0">
                <a:latin typeface="Gulim"/>
                <a:ea typeface="Gulim"/>
                <a:cs typeface="Gulim"/>
                <a:sym typeface="Gulim"/>
              </a:rPr>
              <a:t> </a:t>
            </a:r>
            <a:r>
              <a:rPr lang="en-US" sz="900" dirty="0" err="1">
                <a:latin typeface="Gulim"/>
                <a:ea typeface="Gulim"/>
                <a:cs typeface="Gulim"/>
                <a:sym typeface="Gulim"/>
              </a:rPr>
              <a:t>특징이</a:t>
            </a:r>
            <a:r>
              <a:rPr lang="en-US" sz="900" dirty="0">
                <a:latin typeface="Gulim"/>
                <a:ea typeface="Gulim"/>
                <a:cs typeface="Gulim"/>
                <a:sym typeface="Gulim"/>
              </a:rPr>
              <a:t> </a:t>
            </a:r>
            <a:r>
              <a:rPr lang="en-US" sz="900" dirty="0" err="1">
                <a:latin typeface="Gulim"/>
                <a:ea typeface="Gulim"/>
                <a:cs typeface="Gulim"/>
                <a:sym typeface="Gulim"/>
              </a:rPr>
              <a:t>있음을</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비재무</a:t>
            </a:r>
            <a:r>
              <a:rPr lang="en-US" sz="900" dirty="0">
                <a:latin typeface="Gulim"/>
                <a:ea typeface="Gulim"/>
                <a:cs typeface="Gulim"/>
                <a:sym typeface="Gulim"/>
              </a:rPr>
              <a:t> </a:t>
            </a:r>
            <a:r>
              <a:rPr lang="en-US" sz="900" dirty="0" err="1">
                <a:latin typeface="Gulim"/>
                <a:ea typeface="Gulim"/>
                <a:cs typeface="Gulim"/>
                <a:sym typeface="Gulim"/>
              </a:rPr>
              <a:t>중대</a:t>
            </a:r>
            <a:r>
              <a:rPr lang="en-US" sz="900" dirty="0">
                <a:latin typeface="Gulim"/>
                <a:ea typeface="Gulim"/>
                <a:cs typeface="Gulim"/>
                <a:sym typeface="Gulim"/>
              </a:rPr>
              <a:t> </a:t>
            </a:r>
            <a:r>
              <a:rPr lang="en-US" sz="900" dirty="0" err="1">
                <a:latin typeface="Gulim"/>
                <a:ea typeface="Gulim"/>
                <a:cs typeface="Gulim"/>
                <a:sym typeface="Gulim"/>
              </a:rPr>
              <a:t>이슈</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이중</a:t>
            </a:r>
            <a:r>
              <a:rPr lang="en-US" sz="900" dirty="0">
                <a:latin typeface="Gulim"/>
                <a:ea typeface="Gulim"/>
                <a:cs typeface="Gulim"/>
                <a:sym typeface="Gulim"/>
              </a:rPr>
              <a:t> </a:t>
            </a:r>
            <a:r>
              <a:rPr lang="en-US" sz="900" dirty="0" err="1">
                <a:latin typeface="Gulim"/>
                <a:ea typeface="Gulim"/>
                <a:cs typeface="Gulim"/>
                <a:sym typeface="Gulim"/>
              </a:rPr>
              <a:t>중대성</a:t>
            </a:r>
            <a:r>
              <a:rPr lang="en-US" sz="900" dirty="0">
                <a:latin typeface="Gulim"/>
                <a:ea typeface="Gulim"/>
                <a:cs typeface="Gulim"/>
                <a:sym typeface="Gulim"/>
              </a:rPr>
              <a:t> </a:t>
            </a:r>
            <a:r>
              <a:rPr lang="en-US" sz="900" dirty="0" err="1">
                <a:latin typeface="Gulim"/>
                <a:ea typeface="Gulim"/>
                <a:cs typeface="Gulim"/>
                <a:sym typeface="Gulim"/>
              </a:rPr>
              <a:t>평가에서</a:t>
            </a:r>
            <a:r>
              <a:rPr lang="en-US" sz="900" dirty="0">
                <a:latin typeface="Gulim"/>
                <a:ea typeface="Gulim"/>
                <a:cs typeface="Gulim"/>
                <a:sym typeface="Gulim"/>
              </a:rPr>
              <a:t> </a:t>
            </a:r>
            <a:r>
              <a:rPr lang="en-US" sz="900" dirty="0" err="1">
                <a:latin typeface="Gulim"/>
                <a:ea typeface="Gulim"/>
                <a:cs typeface="Gulim"/>
                <a:sym typeface="Gulim"/>
              </a:rPr>
              <a:t>추가적인</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내부적으로는</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위험의</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영향과</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가능성을</a:t>
            </a:r>
            <a:r>
              <a:rPr lang="en-US" sz="900" dirty="0">
                <a:latin typeface="Gulim"/>
                <a:ea typeface="Gulim"/>
                <a:cs typeface="Gulim"/>
                <a:sym typeface="Gulim"/>
              </a:rPr>
              <a:t> </a:t>
            </a:r>
            <a:r>
              <a:rPr lang="en-US" sz="900" dirty="0" err="1">
                <a:latin typeface="Gulim"/>
                <a:ea typeface="Gulim"/>
                <a:cs typeface="Gulim"/>
                <a:sym typeface="Gulim"/>
              </a:rPr>
              <a:t>평가하고</a:t>
            </a:r>
            <a:r>
              <a:rPr lang="en-US" sz="900" dirty="0">
                <a:latin typeface="Gulim"/>
                <a:ea typeface="Gulim"/>
                <a:cs typeface="Gulim"/>
                <a:sym typeface="Gulim"/>
              </a:rPr>
              <a:t>, </a:t>
            </a:r>
            <a:r>
              <a:rPr lang="en-US" sz="900" dirty="0" err="1">
                <a:latin typeface="Gulim"/>
                <a:ea typeface="Gulim"/>
                <a:cs typeface="Gulim"/>
                <a:sym typeface="Gulim"/>
              </a:rPr>
              <a:t>외부적으로는</a:t>
            </a:r>
            <a:r>
              <a:rPr lang="en-US" sz="900" dirty="0">
                <a:latin typeface="Gulim"/>
                <a:ea typeface="Gulim"/>
                <a:cs typeface="Gulim"/>
                <a:sym typeface="Gulim"/>
              </a:rPr>
              <a:t> </a:t>
            </a:r>
            <a:r>
              <a:rPr lang="en-US" sz="900" dirty="0" err="1">
                <a:latin typeface="Gulim"/>
                <a:ea typeface="Gulim"/>
                <a:cs typeface="Gulim"/>
                <a:sym typeface="Gulim"/>
              </a:rPr>
              <a:t>이해관계자</a:t>
            </a:r>
            <a:r>
              <a:rPr lang="en-US" sz="900" dirty="0">
                <a:latin typeface="Gulim"/>
                <a:ea typeface="Gulim"/>
                <a:cs typeface="Gulim"/>
                <a:sym typeface="Gulim"/>
              </a:rPr>
              <a:t> </a:t>
            </a:r>
            <a:r>
              <a:rPr lang="en-US" sz="900" dirty="0" err="1">
                <a:latin typeface="Gulim"/>
                <a:ea typeface="Gulim"/>
                <a:cs typeface="Gulim"/>
                <a:sym typeface="Gulim"/>
              </a:rPr>
              <a:t>서베이를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이슈의</a:t>
            </a:r>
            <a:r>
              <a:rPr lang="en-US" sz="900" dirty="0">
                <a:latin typeface="Gulim"/>
                <a:ea typeface="Gulim"/>
                <a:cs typeface="Gulim"/>
                <a:sym typeface="Gulim"/>
              </a:rPr>
              <a:t> </a:t>
            </a:r>
            <a:r>
              <a:rPr lang="en-US" sz="900" dirty="0" err="1">
                <a:latin typeface="Gulim"/>
                <a:ea typeface="Gulim"/>
                <a:cs typeface="Gulim"/>
                <a:sym typeface="Gulim"/>
              </a:rPr>
              <a:t>사회·환경적</a:t>
            </a:r>
            <a:r>
              <a:rPr lang="en-US" sz="900" dirty="0">
                <a:latin typeface="Gulim"/>
                <a:ea typeface="Gulim"/>
                <a:cs typeface="Gulim"/>
                <a:sym typeface="Gulim"/>
              </a:rPr>
              <a:t> </a:t>
            </a:r>
            <a:r>
              <a:rPr lang="en-US" sz="900" dirty="0" err="1">
                <a:latin typeface="Gulim"/>
                <a:ea typeface="Gulim"/>
                <a:cs typeface="Gulim"/>
                <a:sym typeface="Gulim"/>
              </a:rPr>
              <a:t>영향과</a:t>
            </a:r>
            <a:r>
              <a:rPr lang="en-US" sz="900" dirty="0">
                <a:latin typeface="Gulim"/>
                <a:ea typeface="Gulim"/>
                <a:cs typeface="Gulim"/>
                <a:sym typeface="Gulim"/>
              </a:rPr>
              <a:t> </a:t>
            </a:r>
            <a:r>
              <a:rPr lang="en-US" sz="900" dirty="0" err="1">
                <a:latin typeface="Gulim"/>
                <a:ea typeface="Gulim"/>
                <a:cs typeface="Gulim"/>
                <a:sym typeface="Gulim"/>
              </a:rPr>
              <a:t>이해관계자</a:t>
            </a:r>
            <a:r>
              <a:rPr lang="en-US" sz="900" dirty="0">
                <a:latin typeface="Gulim"/>
                <a:ea typeface="Gulim"/>
                <a:cs typeface="Gulim"/>
                <a:sym typeface="Gulim"/>
              </a:rPr>
              <a:t> </a:t>
            </a:r>
            <a:r>
              <a:rPr lang="en-US" sz="900" dirty="0" err="1">
                <a:latin typeface="Gulim"/>
                <a:ea typeface="Gulim"/>
                <a:cs typeface="Gulim"/>
                <a:sym typeface="Gulim"/>
              </a:rPr>
              <a:t>관심도를</a:t>
            </a:r>
            <a:r>
              <a:rPr lang="en-US" sz="900" dirty="0">
                <a:latin typeface="Gulim"/>
                <a:ea typeface="Gulim"/>
                <a:cs typeface="Gulim"/>
                <a:sym typeface="Gulim"/>
              </a:rPr>
              <a:t> </a:t>
            </a:r>
            <a:r>
              <a:rPr lang="en-US" sz="900" dirty="0" err="1">
                <a:latin typeface="Gulim"/>
                <a:ea typeface="Gulim"/>
                <a:cs typeface="Gulim"/>
                <a:sym typeface="Gulim"/>
              </a:rPr>
              <a:t>파악합니다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종합하여</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위험을</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이슈별</a:t>
            </a:r>
            <a:r>
              <a:rPr lang="en-US" sz="900" dirty="0">
                <a:latin typeface="Gulim"/>
                <a:ea typeface="Gulim"/>
                <a:cs typeface="Gulim"/>
                <a:sym typeface="Gulim"/>
              </a:rPr>
              <a:t> </a:t>
            </a:r>
            <a:r>
              <a:rPr lang="en-US" sz="900" dirty="0" err="1">
                <a:latin typeface="Gulim"/>
                <a:ea typeface="Gulim"/>
                <a:cs typeface="Gulim"/>
                <a:sym typeface="Gulim"/>
              </a:rPr>
              <a:t>중대성</a:t>
            </a:r>
            <a:r>
              <a:rPr lang="en-US" sz="900" dirty="0">
                <a:latin typeface="Gulim"/>
                <a:ea typeface="Gulim"/>
                <a:cs typeface="Gulim"/>
                <a:sym typeface="Gulim"/>
              </a:rPr>
              <a:t> </a:t>
            </a:r>
            <a:r>
              <a:rPr lang="en-US" sz="900" dirty="0" err="1">
                <a:latin typeface="Gulim"/>
                <a:ea typeface="Gulim"/>
                <a:cs typeface="Gulim"/>
                <a:sym typeface="Gulim"/>
              </a:rPr>
              <a:t>점수를</a:t>
            </a:r>
            <a:r>
              <a:rPr lang="en-US" sz="900" dirty="0">
                <a:latin typeface="Gulim"/>
                <a:ea typeface="Gulim"/>
                <a:cs typeface="Gulim"/>
                <a:sym typeface="Gulim"/>
              </a:rPr>
              <a:t> </a:t>
            </a:r>
            <a:r>
              <a:rPr lang="en-US" sz="900" dirty="0" err="1">
                <a:latin typeface="Gulim"/>
                <a:ea typeface="Gulim"/>
                <a:cs typeface="Gulim"/>
                <a:sym typeface="Gulim"/>
              </a:rPr>
              <a:t>산정하고</a:t>
            </a:r>
            <a:r>
              <a:rPr lang="en-US" sz="900" dirty="0">
                <a:latin typeface="Gulim"/>
                <a:ea typeface="Gulim"/>
                <a:cs typeface="Gulim"/>
                <a:sym typeface="Gulim"/>
              </a:rPr>
              <a:t> </a:t>
            </a:r>
            <a:r>
              <a:rPr lang="en-US" sz="900" dirty="0" err="1">
                <a:latin typeface="Gulim"/>
                <a:ea typeface="Gulim"/>
                <a:cs typeface="Gulim"/>
                <a:sym typeface="Gulim"/>
              </a:rPr>
              <a:t>우선순위를</a:t>
            </a:r>
            <a:r>
              <a:rPr lang="en-US" sz="900" dirty="0">
                <a:latin typeface="Gulim"/>
                <a:ea typeface="Gulim"/>
                <a:cs typeface="Gulim"/>
                <a:sym typeface="Gulim"/>
              </a:rPr>
              <a:t> </a:t>
            </a:r>
            <a:r>
              <a:rPr lang="en-US" sz="900" dirty="0" err="1">
                <a:latin typeface="Gulim"/>
                <a:ea typeface="Gulim"/>
                <a:cs typeface="Gulim"/>
                <a:sym typeface="Gulim"/>
              </a:rPr>
              <a:t>결정합니다</a:t>
            </a:r>
            <a:r>
              <a:rPr lang="en-US" sz="900" dirty="0">
                <a:latin typeface="Gulim"/>
                <a:ea typeface="Gulim"/>
                <a:cs typeface="Gulim"/>
                <a:sym typeface="Gulim"/>
              </a:rPr>
              <a:t>.</a:t>
            </a:r>
            <a:r>
              <a:rPr lang="ko-KR" altLang="en-US" sz="900" dirty="0">
                <a:latin typeface="Gulim"/>
                <a:ea typeface="Gulim"/>
                <a:cs typeface="Gulim"/>
                <a:sym typeface="Gulim"/>
              </a:rPr>
              <a:t> 이중 중대성 평가 결과 기후 위험이 </a:t>
            </a:r>
            <a:r>
              <a:rPr lang="en-US" sz="900" dirty="0">
                <a:latin typeface="Gulim"/>
                <a:ea typeface="Gulim"/>
                <a:cs typeface="Gulim"/>
                <a:sym typeface="Gulim"/>
              </a:rPr>
              <a:t>KT&amp;G</a:t>
            </a:r>
            <a:r>
              <a:rPr lang="ko-KR" altLang="en-US" sz="900" dirty="0">
                <a:latin typeface="Gulim"/>
                <a:ea typeface="Gulim"/>
                <a:cs typeface="Gulim"/>
                <a:sym typeface="Gulim"/>
              </a:rPr>
              <a:t>의 지속가능경영 우선 순위 이슈로 식별된 만큼</a:t>
            </a:r>
            <a:r>
              <a:rPr lang="en-US" altLang="ko-KR" sz="900" dirty="0">
                <a:latin typeface="Gulim"/>
                <a:ea typeface="Gulim"/>
                <a:cs typeface="Gulim"/>
                <a:sym typeface="Gulim"/>
              </a:rPr>
              <a:t>, </a:t>
            </a:r>
            <a:r>
              <a:rPr lang="ko-KR" altLang="en-US" sz="900" dirty="0">
                <a:latin typeface="Gulim"/>
                <a:ea typeface="Gulim"/>
                <a:cs typeface="Gulim"/>
                <a:sym typeface="Gulim"/>
              </a:rPr>
              <a:t>구체적인 위험 경감 전략을 수립하여 실행하고 있습니다</a:t>
            </a:r>
            <a:r>
              <a:rPr lang="en-US" altLang="ko-KR" sz="900" dirty="0">
                <a:latin typeface="Gulim"/>
                <a:ea typeface="Gulim"/>
                <a:cs typeface="Gulim"/>
                <a:sym typeface="Gulim"/>
              </a:rPr>
              <a:t>. </a:t>
            </a:r>
            <a:r>
              <a:rPr lang="ko-KR" altLang="en-US" sz="900" dirty="0">
                <a:latin typeface="Gulim"/>
                <a:ea typeface="Gulim"/>
                <a:cs typeface="Gulim"/>
                <a:sym typeface="Gulim"/>
              </a:rPr>
              <a:t>단기 물리적 위험에는 주요 시설의 자연재해 대비 투자 및 </a:t>
            </a:r>
            <a:r>
              <a:rPr lang="ko-KR" altLang="en-US" sz="900" dirty="0" err="1">
                <a:latin typeface="Gulim"/>
                <a:ea typeface="Gulim"/>
                <a:cs typeface="Gulim"/>
                <a:sym typeface="Gulim"/>
              </a:rPr>
              <a:t>사업연속성계획</a:t>
            </a:r>
            <a:r>
              <a:rPr lang="en-US" altLang="ko-KR" sz="900" dirty="0">
                <a:latin typeface="Gulim"/>
                <a:ea typeface="Gulim"/>
                <a:cs typeface="Gulim"/>
                <a:sym typeface="Gulim"/>
              </a:rPr>
              <a:t>(</a:t>
            </a:r>
            <a:r>
              <a:rPr lang="en-US" sz="900" dirty="0">
                <a:latin typeface="Gulim"/>
                <a:ea typeface="Gulim"/>
                <a:cs typeface="Gulim"/>
                <a:sym typeface="Gulim"/>
              </a:rPr>
              <a:t>BCP), </a:t>
            </a:r>
            <a:r>
              <a:rPr lang="ko-KR" altLang="en-US" sz="900" dirty="0">
                <a:latin typeface="Gulim"/>
                <a:ea typeface="Gulim"/>
                <a:cs typeface="Gulim"/>
                <a:sym typeface="Gulim"/>
              </a:rPr>
              <a:t>재해복구</a:t>
            </a:r>
            <a:r>
              <a:rPr lang="en-US" altLang="ko-KR" sz="900" dirty="0">
                <a:latin typeface="Gulim"/>
                <a:ea typeface="Gulim"/>
                <a:cs typeface="Gulim"/>
                <a:sym typeface="Gulim"/>
              </a:rPr>
              <a:t>(</a:t>
            </a:r>
            <a:r>
              <a:rPr lang="en-US" sz="900" dirty="0">
                <a:latin typeface="Gulim"/>
                <a:ea typeface="Gulim"/>
                <a:cs typeface="Gulim"/>
                <a:sym typeface="Gulim"/>
              </a:rPr>
              <a:t>DR) </a:t>
            </a:r>
            <a:r>
              <a:rPr lang="ko-KR" altLang="en-US" sz="900" dirty="0">
                <a:latin typeface="Gulim"/>
                <a:ea typeface="Gulim"/>
                <a:cs typeface="Gulim"/>
                <a:sym typeface="Gulim"/>
              </a:rPr>
              <a:t>체계 점검을</a:t>
            </a:r>
            <a:r>
              <a:rPr lang="en-US" altLang="ko-KR" sz="900" dirty="0">
                <a:latin typeface="Gulim"/>
                <a:ea typeface="Gulim"/>
                <a:cs typeface="Gulim"/>
                <a:sym typeface="Gulim"/>
              </a:rPr>
              <a:t>, </a:t>
            </a:r>
            <a:r>
              <a:rPr lang="ko-KR" altLang="en-US" sz="900" dirty="0">
                <a:latin typeface="Gulim"/>
                <a:ea typeface="Gulim"/>
                <a:cs typeface="Gulim"/>
                <a:sym typeface="Gulim"/>
              </a:rPr>
              <a:t>장기 전환 위험에는 온실가스 감축 및 에너지 전환 투자를 대표적 완화 조치로 시행 중입니다</a:t>
            </a:r>
            <a:r>
              <a:rPr lang="en-US" altLang="ko-KR" sz="900" dirty="0">
                <a:latin typeface="Gulim"/>
                <a:ea typeface="Gulim"/>
                <a:cs typeface="Gulim"/>
                <a:sym typeface="Gulim"/>
              </a:rPr>
              <a:t>. </a:t>
            </a:r>
            <a:r>
              <a:rPr lang="ko-KR" altLang="en-US" sz="900" dirty="0">
                <a:latin typeface="Gulim"/>
                <a:ea typeface="Gulim"/>
                <a:cs typeface="Gulim"/>
                <a:sym typeface="Gulim"/>
              </a:rPr>
              <a:t>기후 위험 지표 대응 활동은 경영진과 지속가능경영위원회에 주기적으로 보고되며</a:t>
            </a:r>
            <a:r>
              <a:rPr lang="en-US" altLang="ko-KR" sz="900" dirty="0">
                <a:latin typeface="Gulim"/>
                <a:ea typeface="Gulim"/>
                <a:cs typeface="Gulim"/>
                <a:sym typeface="Gulim"/>
              </a:rPr>
              <a:t>, </a:t>
            </a:r>
            <a:r>
              <a:rPr lang="en-US" sz="900" dirty="0">
                <a:latin typeface="Gulim"/>
                <a:ea typeface="Gulim"/>
                <a:cs typeface="Gulim"/>
                <a:sym typeface="Gulim"/>
              </a:rPr>
              <a:t>CDP </a:t>
            </a:r>
            <a:r>
              <a:rPr lang="ko-KR" altLang="en-US" sz="900" dirty="0">
                <a:latin typeface="Gulim"/>
                <a:ea typeface="Gulim"/>
                <a:cs typeface="Gulim"/>
                <a:sym typeface="Gulim"/>
              </a:rPr>
              <a:t>등 외부 이니셔티브 참여를 통해 관련정보를 투명하게 공개하고 있습니다</a:t>
            </a:r>
            <a:r>
              <a:rPr lang="en-US" altLang="ko-KR" sz="900" dirty="0">
                <a:latin typeface="Gulim"/>
                <a:ea typeface="Gulim"/>
                <a:cs typeface="Gulim"/>
                <a:sym typeface="Gulim"/>
              </a:rPr>
              <a:t>.</a:t>
            </a:r>
            <a:endParaRPr lang="ko-KR" altLang="en-US" sz="900" dirty="0">
              <a:latin typeface="Gulim"/>
              <a:ea typeface="Gulim"/>
              <a:cs typeface="Gulim"/>
              <a:sym typeface="Gulim"/>
            </a:endParaRPr>
          </a:p>
        </p:txBody>
      </p:sp>
      <p:sp>
        <p:nvSpPr>
          <p:cNvPr id="1600" name="Google Shape;1600;p14"/>
          <p:cNvSpPr txBox="1"/>
          <p:nvPr/>
        </p:nvSpPr>
        <p:spPr>
          <a:xfrm>
            <a:off x="898655" y="6360161"/>
            <a:ext cx="12989482" cy="1064374"/>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2EA7E0"/>
                </a:solidFill>
                <a:latin typeface="Arial"/>
                <a:ea typeface="Arial"/>
                <a:cs typeface="Arial"/>
                <a:sym typeface="Arial"/>
              </a:rPr>
              <a:t>(5) </a:t>
            </a:r>
            <a:r>
              <a:rPr lang="en-US" sz="1000" b="1" dirty="0" err="1">
                <a:solidFill>
                  <a:srgbClr val="2EA7E0"/>
                </a:solidFill>
                <a:latin typeface="Arial"/>
                <a:ea typeface="Arial"/>
                <a:cs typeface="Arial"/>
                <a:sym typeface="Arial"/>
              </a:rPr>
              <a:t>기후</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관련</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위험</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및</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기회</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모니터링</a:t>
            </a:r>
            <a:endParaRPr sz="1000" dirty="0">
              <a:latin typeface="Arial"/>
              <a:ea typeface="Arial"/>
              <a:cs typeface="Arial"/>
              <a:sym typeface="Arial"/>
            </a:endParaRPr>
          </a:p>
          <a:p>
            <a:pPr marL="12700" marR="5080" lvl="0" indent="-635" algn="just"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수준</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추이</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가격</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매개변수를</a:t>
            </a:r>
            <a:r>
              <a:rPr lang="en-US" sz="900" dirty="0">
                <a:latin typeface="Gulim"/>
                <a:ea typeface="Gulim"/>
                <a:cs typeface="Gulim"/>
                <a:sym typeface="Gulim"/>
              </a:rPr>
              <a:t> </a:t>
            </a:r>
            <a:r>
              <a:rPr lang="en-US" sz="900" dirty="0" err="1">
                <a:latin typeface="Gulim"/>
                <a:ea typeface="Gulim"/>
                <a:cs typeface="Gulim"/>
                <a:sym typeface="Gulim"/>
              </a:rPr>
              <a:t>모니터링하고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지표에</a:t>
            </a:r>
            <a:r>
              <a:rPr lang="en-US" sz="900" dirty="0">
                <a:latin typeface="Gulim"/>
                <a:ea typeface="Gulim"/>
                <a:cs typeface="Gulim"/>
                <a:sym typeface="Gulim"/>
              </a:rPr>
              <a:t> </a:t>
            </a:r>
            <a:r>
              <a:rPr lang="en-US" sz="900" dirty="0" err="1">
                <a:latin typeface="Gulim"/>
                <a:ea typeface="Gulim"/>
                <a:cs typeface="Gulim"/>
                <a:sym typeface="Gulim"/>
              </a:rPr>
              <a:t>중대한</a:t>
            </a:r>
            <a:r>
              <a:rPr lang="en-US" sz="900" dirty="0">
                <a:latin typeface="Gulim"/>
                <a:ea typeface="Gulim"/>
                <a:cs typeface="Gulim"/>
                <a:sym typeface="Gulim"/>
              </a:rPr>
              <a:t> </a:t>
            </a:r>
            <a:r>
              <a:rPr lang="en-US" sz="900" dirty="0" err="1">
                <a:latin typeface="Gulim"/>
                <a:ea typeface="Gulim"/>
                <a:cs typeface="Gulim"/>
                <a:sym typeface="Gulim"/>
              </a:rPr>
              <a:t>변화나</a:t>
            </a:r>
            <a:r>
              <a:rPr lang="en-US" sz="900" dirty="0">
                <a:latin typeface="Gulim"/>
                <a:ea typeface="Gulim"/>
                <a:cs typeface="Gulim"/>
                <a:sym typeface="Gulim"/>
              </a:rPr>
              <a:t> </a:t>
            </a:r>
            <a:r>
              <a:rPr lang="en-US" sz="900" dirty="0" err="1">
                <a:latin typeface="Gulim"/>
                <a:ea typeface="Gulim"/>
                <a:cs typeface="Gulim"/>
                <a:sym typeface="Gulim"/>
              </a:rPr>
              <a:t>편차가</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업데이트하고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현재</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세계</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수준에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불확실성으로</a:t>
            </a:r>
            <a:r>
              <a:rPr lang="en-US" sz="900" dirty="0">
                <a:latin typeface="Gulim"/>
                <a:ea typeface="Gulim"/>
                <a:cs typeface="Gulim"/>
                <a:sym typeface="Gulim"/>
              </a:rPr>
              <a:t> </a:t>
            </a:r>
            <a:r>
              <a:rPr lang="en-US" sz="900" dirty="0" err="1">
                <a:latin typeface="Gulim"/>
                <a:ea typeface="Gulim"/>
                <a:cs typeface="Gulim"/>
                <a:sym typeface="Gulim"/>
              </a:rPr>
              <a:t>인해</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리스크가</a:t>
            </a:r>
            <a:r>
              <a:rPr lang="en-US" sz="900" dirty="0">
                <a:latin typeface="Gulim"/>
                <a:ea typeface="Gulim"/>
                <a:cs typeface="Gulim"/>
                <a:sym typeface="Gulim"/>
              </a:rPr>
              <a:t> </a:t>
            </a:r>
            <a:r>
              <a:rPr lang="en-US" sz="900" dirty="0" err="1">
                <a:latin typeface="Gulim"/>
                <a:ea typeface="Gulim"/>
                <a:cs typeface="Gulim"/>
                <a:sym typeface="Gulim"/>
              </a:rPr>
              <a:t>심화될</a:t>
            </a:r>
            <a:r>
              <a:rPr lang="en-US" sz="900" dirty="0">
                <a:latin typeface="Gulim"/>
                <a:ea typeface="Gulim"/>
                <a:cs typeface="Gulim"/>
                <a:sym typeface="Gulim"/>
              </a:rPr>
              <a:t> </a:t>
            </a:r>
            <a:r>
              <a:rPr lang="en-US" sz="900" dirty="0" err="1">
                <a:latin typeface="Gulim"/>
                <a:ea typeface="Gulim"/>
                <a:cs typeface="Gulim"/>
                <a:sym typeface="Gulim"/>
              </a:rPr>
              <a:t>가능성이</a:t>
            </a:r>
            <a:r>
              <a:rPr lang="en-US" sz="900" dirty="0">
                <a:latin typeface="Gulim"/>
                <a:ea typeface="Gulim"/>
                <a:cs typeface="Gulim"/>
                <a:sym typeface="Gulim"/>
              </a:rPr>
              <a:t> </a:t>
            </a:r>
            <a:r>
              <a:rPr lang="en-US" sz="900" dirty="0" err="1">
                <a:latin typeface="Gulim"/>
                <a:ea typeface="Gulim"/>
                <a:cs typeface="Gulim"/>
                <a:sym typeface="Gulim"/>
              </a:rPr>
              <a:t>높아짐에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위험도가</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4.0℃ </a:t>
            </a:r>
            <a:r>
              <a:rPr lang="en-US" sz="900" dirty="0" err="1">
                <a:latin typeface="Gulim"/>
                <a:ea typeface="Gulim"/>
                <a:cs typeface="Gulim"/>
                <a:sym typeface="Gulim"/>
              </a:rPr>
              <a:t>시나리오에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포함하여</a:t>
            </a:r>
            <a:r>
              <a:rPr lang="en-US" sz="900" dirty="0">
                <a:latin typeface="Gulim"/>
                <a:ea typeface="Gulim"/>
                <a:cs typeface="Gulim"/>
                <a:sym typeface="Gulim"/>
              </a:rPr>
              <a:t> 2023년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시나리오</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업데이트하였습니다</a:t>
            </a:r>
            <a:r>
              <a:rPr lang="en-US" sz="900" dirty="0">
                <a:latin typeface="Gulim"/>
                <a:ea typeface="Gulim"/>
                <a:cs typeface="Gulim"/>
                <a:sym typeface="Gulim"/>
              </a:rPr>
              <a:t>. </a:t>
            </a:r>
            <a:r>
              <a:rPr lang="en-US" sz="900" dirty="0" err="1">
                <a:latin typeface="Gulim"/>
                <a:ea typeface="Gulim"/>
                <a:cs typeface="Gulim"/>
                <a:sym typeface="Gulim"/>
              </a:rPr>
              <a:t>지속가능경영위원회는</a:t>
            </a:r>
            <a:r>
              <a:rPr lang="en-US" sz="900" dirty="0">
                <a:latin typeface="Gulim"/>
                <a:ea typeface="Gulim"/>
                <a:cs typeface="Gulim"/>
                <a:sym typeface="Gulim"/>
              </a:rPr>
              <a:t> ESG/</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이슈와</a:t>
            </a:r>
            <a:r>
              <a:rPr lang="en-US" sz="900" dirty="0">
                <a:latin typeface="Gulim"/>
                <a:ea typeface="Gulim"/>
                <a:cs typeface="Gulim"/>
                <a:sym typeface="Gulim"/>
              </a:rPr>
              <a:t> </a:t>
            </a:r>
            <a:r>
              <a:rPr lang="en-US" sz="900" dirty="0" err="1">
                <a:latin typeface="Gulim"/>
                <a:ea typeface="Gulim"/>
                <a:cs typeface="Gulim"/>
                <a:sym typeface="Gulim"/>
              </a:rPr>
              <a:t>위험을</a:t>
            </a:r>
            <a:r>
              <a:rPr lang="en-US" sz="900" dirty="0">
                <a:latin typeface="Gulim"/>
                <a:ea typeface="Gulim"/>
                <a:cs typeface="Gulim"/>
                <a:sym typeface="Gulim"/>
              </a:rPr>
              <a:t> </a:t>
            </a:r>
            <a:r>
              <a:rPr lang="en-US" sz="900" dirty="0" err="1">
                <a:latin typeface="Gulim"/>
                <a:ea typeface="Gulim"/>
                <a:cs typeface="Gulim"/>
                <a:sym typeface="Gulim"/>
              </a:rPr>
              <a:t>감독하는</a:t>
            </a:r>
            <a:r>
              <a:rPr lang="en-US" sz="900" dirty="0">
                <a:latin typeface="Gulim"/>
                <a:ea typeface="Gulim"/>
                <a:cs typeface="Gulim"/>
                <a:sym typeface="Gulim"/>
              </a:rPr>
              <a:t> </a:t>
            </a: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전략과</a:t>
            </a:r>
            <a:r>
              <a:rPr lang="en-US" sz="900" dirty="0">
                <a:latin typeface="Gulim"/>
                <a:ea typeface="Gulim"/>
                <a:cs typeface="Gulim"/>
                <a:sym typeface="Gulim"/>
              </a:rPr>
              <a:t> </a:t>
            </a:r>
            <a:r>
              <a:rPr lang="en-US" sz="900" dirty="0" err="1">
                <a:latin typeface="Gulim"/>
                <a:ea typeface="Gulim"/>
                <a:cs typeface="Gulim"/>
                <a:sym typeface="Gulim"/>
              </a:rPr>
              <a:t>정책을</a:t>
            </a:r>
            <a:r>
              <a:rPr lang="en-US" sz="900" dirty="0">
                <a:latin typeface="Gulim"/>
                <a:ea typeface="Gulim"/>
                <a:cs typeface="Gulim"/>
                <a:sym typeface="Gulim"/>
              </a:rPr>
              <a:t> </a:t>
            </a:r>
            <a:r>
              <a:rPr lang="en-US" sz="900" dirty="0" err="1">
                <a:latin typeface="Gulim"/>
                <a:ea typeface="Gulim"/>
                <a:cs typeface="Gulim"/>
                <a:sym typeface="Gulim"/>
              </a:rPr>
              <a:t>검토하고</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성과와</a:t>
            </a:r>
            <a:r>
              <a:rPr lang="en-US" sz="900" dirty="0">
                <a:latin typeface="Gulim"/>
                <a:ea typeface="Gulim"/>
                <a:cs typeface="Gulim"/>
                <a:sym typeface="Gulim"/>
              </a:rPr>
              <a:t> </a:t>
            </a:r>
            <a:r>
              <a:rPr lang="en-US" sz="900" dirty="0" err="1">
                <a:latin typeface="Gulim"/>
                <a:ea typeface="Gulim"/>
                <a:cs typeface="Gulim"/>
                <a:sym typeface="Gulim"/>
              </a:rPr>
              <a:t>진행</a:t>
            </a:r>
            <a:r>
              <a:rPr lang="en-US" sz="900" dirty="0">
                <a:latin typeface="Gulim"/>
                <a:ea typeface="Gulim"/>
                <a:cs typeface="Gulim"/>
                <a:sym typeface="Gulim"/>
              </a:rPr>
              <a:t> </a:t>
            </a:r>
            <a:r>
              <a:rPr lang="en-US" sz="900" dirty="0" err="1">
                <a:latin typeface="Gulim"/>
                <a:ea typeface="Gulim"/>
                <a:cs typeface="Gulim"/>
                <a:sym typeface="Gulim"/>
              </a:rPr>
              <a:t>상황을</a:t>
            </a:r>
            <a:r>
              <a:rPr lang="en-US" sz="900" dirty="0">
                <a:latin typeface="Gulim"/>
                <a:ea typeface="Gulim"/>
                <a:cs typeface="Gulim"/>
                <a:sym typeface="Gulim"/>
              </a:rPr>
              <a:t> </a:t>
            </a:r>
            <a:r>
              <a:rPr lang="en-US" sz="900" dirty="0" err="1">
                <a:latin typeface="Gulim"/>
                <a:ea typeface="Gulim"/>
                <a:cs typeface="Gulim"/>
                <a:sym typeface="Gulim"/>
              </a:rPr>
              <a:t>모니터링하고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2022년에는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이슈를</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ESG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추진</a:t>
            </a:r>
            <a:r>
              <a:rPr lang="en-US" sz="900" dirty="0">
                <a:latin typeface="Gulim"/>
                <a:ea typeface="Gulim"/>
                <a:cs typeface="Gulim"/>
                <a:sym typeface="Gulim"/>
              </a:rPr>
              <a:t> </a:t>
            </a:r>
            <a:r>
              <a:rPr lang="en-US" sz="900" dirty="0" err="1">
                <a:latin typeface="Gulim"/>
                <a:ea typeface="Gulim"/>
                <a:cs typeface="Gulim"/>
                <a:sym typeface="Gulim"/>
              </a:rPr>
              <a:t>상황</a:t>
            </a:r>
            <a:r>
              <a:rPr lang="en-US" sz="900" dirty="0">
                <a:latin typeface="Gulim"/>
                <a:ea typeface="Gulim"/>
                <a:cs typeface="Gulim"/>
                <a:sym typeface="Gulim"/>
              </a:rPr>
              <a:t> </a:t>
            </a:r>
            <a:r>
              <a:rPr lang="en-US" sz="900" dirty="0" err="1">
                <a:latin typeface="Gulim"/>
                <a:ea typeface="Gulim"/>
                <a:cs typeface="Gulim"/>
                <a:sym typeface="Gulim"/>
              </a:rPr>
              <a:t>점검을</a:t>
            </a:r>
            <a:r>
              <a:rPr lang="en-US" sz="900" dirty="0">
                <a:latin typeface="Gulim"/>
                <a:ea typeface="Gulim"/>
                <a:cs typeface="Gulim"/>
                <a:sym typeface="Gulim"/>
              </a:rPr>
              <a:t> </a:t>
            </a:r>
            <a:r>
              <a:rPr lang="en-US" sz="900" dirty="0" err="1">
                <a:latin typeface="Gulim"/>
                <a:ea typeface="Gulim"/>
                <a:cs typeface="Gulim"/>
                <a:sym typeface="Gulim"/>
              </a:rPr>
              <a:t>감사위원회</a:t>
            </a:r>
            <a:r>
              <a:rPr lang="en-US" sz="900" dirty="0">
                <a:latin typeface="Gulim"/>
                <a:ea typeface="Gulim"/>
                <a:cs typeface="Gulim"/>
                <a:sym typeface="Gulim"/>
              </a:rPr>
              <a:t> </a:t>
            </a:r>
            <a:r>
              <a:rPr lang="en-US" sz="900" dirty="0" err="1">
                <a:latin typeface="Gulim"/>
                <a:ea typeface="Gulim"/>
                <a:cs typeface="Gulim"/>
                <a:sym typeface="Gulim"/>
              </a:rPr>
              <a:t>산하</a:t>
            </a:r>
            <a:r>
              <a:rPr lang="en-US" sz="900" dirty="0">
                <a:latin typeface="Gulim"/>
                <a:ea typeface="Gulim"/>
                <a:cs typeface="Gulim"/>
                <a:sym typeface="Gulim"/>
              </a:rPr>
              <a:t> </a:t>
            </a:r>
            <a:r>
              <a:rPr lang="en-US" sz="900" dirty="0" err="1">
                <a:latin typeface="Gulim"/>
                <a:ea typeface="Gulim"/>
                <a:cs typeface="Gulim"/>
                <a:sym typeface="Gulim"/>
              </a:rPr>
              <a:t>독립적인</a:t>
            </a:r>
            <a:r>
              <a:rPr lang="en-US" sz="900" dirty="0">
                <a:latin typeface="Gulim"/>
                <a:ea typeface="Gulim"/>
                <a:cs typeface="Gulim"/>
                <a:sym typeface="Gulim"/>
              </a:rPr>
              <a:t> </a:t>
            </a:r>
            <a:r>
              <a:rPr lang="en-US" sz="900" dirty="0" err="1">
                <a:latin typeface="Gulim"/>
                <a:ea typeface="Gulim"/>
                <a:cs typeface="Gulim"/>
                <a:sym typeface="Gulim"/>
              </a:rPr>
              <a:t>조직인</a:t>
            </a:r>
            <a:r>
              <a:rPr lang="en-US" sz="900" dirty="0">
                <a:latin typeface="Gulim"/>
                <a:ea typeface="Gulim"/>
                <a:cs typeface="Gulim"/>
                <a:sym typeface="Gulim"/>
              </a:rPr>
              <a:t> ‘</a:t>
            </a:r>
            <a:r>
              <a:rPr lang="en-US" sz="900" dirty="0" err="1">
                <a:latin typeface="Gulim"/>
                <a:ea typeface="Gulim"/>
                <a:cs typeface="Gulim"/>
                <a:sym typeface="Gulim"/>
              </a:rPr>
              <a:t>감사단’에서</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감사위원회에</a:t>
            </a:r>
            <a:r>
              <a:rPr lang="en-US" sz="900" dirty="0">
                <a:latin typeface="Gulim"/>
                <a:ea typeface="Gulim"/>
                <a:cs typeface="Gulim"/>
                <a:sym typeface="Gulim"/>
              </a:rPr>
              <a:t> </a:t>
            </a:r>
            <a:r>
              <a:rPr lang="en-US" sz="900" dirty="0" err="1">
                <a:latin typeface="Gulim"/>
                <a:ea typeface="Gulim"/>
                <a:cs typeface="Gulim"/>
                <a:sym typeface="Gulim"/>
              </a:rPr>
              <a:t>보고하였습니다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601" name="Google Shape;1601;p14"/>
          <p:cNvSpPr txBox="1"/>
          <p:nvPr/>
        </p:nvSpPr>
        <p:spPr>
          <a:xfrm>
            <a:off x="898655" y="7404959"/>
            <a:ext cx="12989482" cy="641181"/>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2EA7E0"/>
                </a:solidFill>
                <a:latin typeface="Arial"/>
                <a:ea typeface="Arial"/>
                <a:cs typeface="Arial"/>
                <a:sym typeface="Arial"/>
              </a:rPr>
              <a:t>(6) </a:t>
            </a:r>
            <a:r>
              <a:rPr lang="en-US" sz="1000" b="1" dirty="0" err="1">
                <a:solidFill>
                  <a:srgbClr val="2EA7E0"/>
                </a:solidFill>
                <a:latin typeface="Arial"/>
                <a:ea typeface="Arial"/>
                <a:cs typeface="Arial"/>
                <a:sym typeface="Arial"/>
              </a:rPr>
              <a:t>위험관리</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프로세스</a:t>
            </a:r>
            <a:r>
              <a:rPr lang="en-US" sz="1000" b="1" dirty="0">
                <a:solidFill>
                  <a:srgbClr val="2EA7E0"/>
                </a:solidFill>
                <a:latin typeface="Arial"/>
                <a:ea typeface="Arial"/>
                <a:cs typeface="Arial"/>
                <a:sym typeface="Arial"/>
              </a:rPr>
              <a:t> </a:t>
            </a:r>
            <a:r>
              <a:rPr lang="en-US" sz="1000" b="1" dirty="0" err="1">
                <a:solidFill>
                  <a:srgbClr val="2EA7E0"/>
                </a:solidFill>
                <a:latin typeface="Arial"/>
                <a:ea typeface="Arial"/>
                <a:cs typeface="Arial"/>
                <a:sym typeface="Arial"/>
              </a:rPr>
              <a:t>변경사항</a:t>
            </a:r>
            <a:endParaRPr sz="1000" dirty="0">
              <a:latin typeface="Arial"/>
              <a:ea typeface="Arial"/>
              <a:cs typeface="Arial"/>
              <a:sym typeface="Arial"/>
            </a:endParaRPr>
          </a:p>
          <a:p>
            <a:pPr marL="12700" lvl="0" algn="just">
              <a:lnSpc>
                <a:spcPct val="150000"/>
              </a:lnSpc>
              <a:spcBef>
                <a:spcPts val="240"/>
              </a:spcBef>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위험관리 프로세스를 강화하기 위해 두 가지 주요 변경사항을 반영하였습니다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식별 및 평가 프로세스 </a:t>
            </a:r>
            <a:r>
              <a:rPr lang="ko-KR" altLang="en-US" sz="900" dirty="0" err="1">
                <a:latin typeface="Gulim" panose="020B0600000101010101" pitchFamily="34" charset="-127"/>
                <a:ea typeface="Gulim" panose="020B0600000101010101" pitchFamily="34" charset="-127"/>
              </a:rPr>
              <a:t>보완’을</a:t>
            </a:r>
            <a:r>
              <a:rPr lang="ko-KR" altLang="en-US" sz="900" dirty="0">
                <a:latin typeface="Gulim" panose="020B0600000101010101" pitchFamily="34" charset="-127"/>
                <a:ea typeface="Gulim" panose="020B0600000101010101" pitchFamily="34" charset="-127"/>
              </a:rPr>
              <a:t> 위해 </a:t>
            </a:r>
            <a:r>
              <a:rPr lang="en-US" sz="900" dirty="0">
                <a:latin typeface="Gulim" panose="020B0600000101010101" pitchFamily="34" charset="-127"/>
                <a:ea typeface="Gulim" panose="020B0600000101010101" pitchFamily="34" charset="-127"/>
              </a:rPr>
              <a:t>ESG Working </a:t>
            </a:r>
            <a:r>
              <a:rPr lang="ko-KR" altLang="en-US" sz="900" dirty="0">
                <a:latin typeface="Gulim" panose="020B0600000101010101" pitchFamily="34" charset="-127"/>
                <a:ea typeface="Gulim" panose="020B0600000101010101" pitchFamily="34" charset="-127"/>
              </a:rPr>
              <a:t>그룹 내부 실무단과 외부 전문가로 구성된 자문단을 운영하여 기후위험 요인 평가를 </a:t>
            </a:r>
            <a:r>
              <a:rPr lang="ko-KR" altLang="en-US" sz="900" dirty="0" err="1">
                <a:latin typeface="Gulim" panose="020B0600000101010101" pitchFamily="34" charset="-127"/>
                <a:ea typeface="Gulim" panose="020B0600000101010101" pitchFamily="34" charset="-127"/>
              </a:rPr>
              <a:t>정교화하였습니다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식별 및 평가 방법 </a:t>
            </a:r>
            <a:r>
              <a:rPr lang="ko-KR" altLang="en-US" sz="900" dirty="0" err="1">
                <a:latin typeface="Gulim" panose="020B0600000101010101" pitchFamily="34" charset="-127"/>
                <a:ea typeface="Gulim" panose="020B0600000101010101" pitchFamily="34" charset="-127"/>
              </a:rPr>
              <a:t>변경’으로</a:t>
            </a:r>
            <a:r>
              <a:rPr lang="ko-KR" altLang="en-US" sz="900" dirty="0">
                <a:latin typeface="Gulim" panose="020B0600000101010101" pitchFamily="34" charset="-127"/>
                <a:ea typeface="Gulim" panose="020B0600000101010101" pitchFamily="34" charset="-127"/>
              </a:rPr>
              <a:t> 기존 </a:t>
            </a:r>
            <a:r>
              <a:rPr lang="en-US" sz="900" dirty="0">
                <a:latin typeface="Gulim" panose="020B0600000101010101" pitchFamily="34" charset="-127"/>
                <a:ea typeface="Gulim" panose="020B0600000101010101" pitchFamily="34" charset="-127"/>
              </a:rPr>
              <a:t>RCP </a:t>
            </a:r>
            <a:r>
              <a:rPr lang="ko-KR" altLang="en-US" sz="900" dirty="0">
                <a:latin typeface="Gulim" panose="020B0600000101010101" pitchFamily="34" charset="-127"/>
                <a:ea typeface="Gulim" panose="020B0600000101010101" pitchFamily="34" charset="-127"/>
              </a:rPr>
              <a:t>시나리오를 최신 </a:t>
            </a:r>
            <a:r>
              <a:rPr lang="en-US" sz="900" dirty="0">
                <a:latin typeface="Gulim" panose="020B0600000101010101" pitchFamily="34" charset="-127"/>
                <a:ea typeface="Gulim" panose="020B0600000101010101" pitchFamily="34" charset="-127"/>
              </a:rPr>
              <a:t>SSP </a:t>
            </a:r>
            <a:r>
              <a:rPr lang="ko-KR" altLang="en-US" sz="900" dirty="0">
                <a:latin typeface="Gulim" panose="020B0600000101010101" pitchFamily="34" charset="-127"/>
                <a:ea typeface="Gulim" panose="020B0600000101010101" pitchFamily="34" charset="-127"/>
              </a:rPr>
              <a:t>시나리오 기준으로 업데이트하여 분석 정밀도를 높였습니다</a:t>
            </a:r>
            <a:r>
              <a:rPr lang="en-US" altLang="ko-KR" sz="900" dirty="0">
                <a:latin typeface="Gulim" panose="020B0600000101010101" pitchFamily="34" charset="-127"/>
                <a:ea typeface="Gulim" panose="020B0600000101010101" pitchFamily="34" charset="-127"/>
              </a:rPr>
              <a:t>.</a:t>
            </a:r>
            <a:endParaRPr sz="900" dirty="0">
              <a:latin typeface="Gulim" panose="020B0600000101010101" pitchFamily="34" charset="-127"/>
              <a:ea typeface="Gulim" panose="020B0600000101010101" pitchFamily="34" charset="-127"/>
              <a:cs typeface="Gulim"/>
              <a:sym typeface="Gulim"/>
            </a:endParaRPr>
          </a:p>
        </p:txBody>
      </p:sp>
      <p:grpSp>
        <p:nvGrpSpPr>
          <p:cNvPr id="1613" name="Google Shape;1613;p14"/>
          <p:cNvGrpSpPr/>
          <p:nvPr/>
        </p:nvGrpSpPr>
        <p:grpSpPr>
          <a:xfrm>
            <a:off x="538086" y="0"/>
            <a:ext cx="14077950" cy="8208009"/>
            <a:chOff x="538086" y="0"/>
            <a:chExt cx="14077950" cy="8208009"/>
          </a:xfrm>
        </p:grpSpPr>
        <p:sp>
          <p:nvSpPr>
            <p:cNvPr id="1614" name="Google Shape;1614;p1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15" name="Google Shape;1615;p14"/>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622" name="Google Shape;1622;p1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069</a:t>
            </a:r>
            <a:endParaRPr sz="1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31"/>
        <p:cNvGrpSpPr/>
        <p:nvPr/>
      </p:nvGrpSpPr>
      <p:grpSpPr>
        <a:xfrm>
          <a:off x="0" y="0"/>
          <a:ext cx="0" cy="0"/>
          <a:chOff x="0" y="0"/>
          <a:chExt cx="0" cy="0"/>
        </a:xfrm>
      </p:grpSpPr>
      <p:sp>
        <p:nvSpPr>
          <p:cNvPr id="1632" name="Google Shape;1632;p15"/>
          <p:cNvSpPr txBox="1"/>
          <p:nvPr/>
        </p:nvSpPr>
        <p:spPr>
          <a:xfrm>
            <a:off x="887299" y="1196499"/>
            <a:ext cx="4787360"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a:solidFill>
                  <a:srgbClr val="005797"/>
                </a:solidFill>
                <a:latin typeface="Arial"/>
                <a:ea typeface="Arial"/>
                <a:cs typeface="Arial"/>
                <a:sym typeface="Arial"/>
              </a:rPr>
              <a:t>2. </a:t>
            </a:r>
            <a:r>
              <a:rPr lang="en-US" sz="1100" b="1" dirty="0" err="1">
                <a:solidFill>
                  <a:srgbClr val="005797"/>
                </a:solidFill>
                <a:latin typeface="Arial"/>
                <a:ea typeface="Arial"/>
                <a:cs typeface="Arial"/>
                <a:sym typeface="Arial"/>
              </a:rPr>
              <a:t>전사</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위험</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관리</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체계와의</a:t>
            </a:r>
            <a:r>
              <a:rPr lang="en-US" sz="1100" b="1" dirty="0">
                <a:solidFill>
                  <a:srgbClr val="005797"/>
                </a:solidFill>
                <a:latin typeface="Arial"/>
                <a:ea typeface="Arial"/>
                <a:cs typeface="Arial"/>
                <a:sym typeface="Arial"/>
              </a:rPr>
              <a:t> </a:t>
            </a:r>
            <a:r>
              <a:rPr lang="en-US" sz="1100" b="1" dirty="0" err="1">
                <a:solidFill>
                  <a:srgbClr val="005797"/>
                </a:solidFill>
                <a:latin typeface="Arial"/>
                <a:ea typeface="Arial"/>
                <a:cs typeface="Arial"/>
                <a:sym typeface="Arial"/>
              </a:rPr>
              <a:t>통합</a:t>
            </a:r>
            <a:endParaRPr sz="1100" dirty="0">
              <a:latin typeface="Arial"/>
              <a:ea typeface="Arial"/>
              <a:cs typeface="Arial"/>
              <a:sym typeface="Arial"/>
            </a:endParaRPr>
          </a:p>
        </p:txBody>
      </p:sp>
      <p:sp>
        <p:nvSpPr>
          <p:cNvPr id="1633" name="Google Shape;1633;p15"/>
          <p:cNvSpPr txBox="1"/>
          <p:nvPr/>
        </p:nvSpPr>
        <p:spPr>
          <a:xfrm>
            <a:off x="886627" y="2009575"/>
            <a:ext cx="6435725" cy="1270635"/>
          </a:xfrm>
          <a:prstGeom prst="rect">
            <a:avLst/>
          </a:prstGeom>
          <a:noFill/>
          <a:ln>
            <a:noFill/>
          </a:ln>
        </p:spPr>
        <p:txBody>
          <a:bodyPr spcFirstLastPara="1" wrap="square" lIns="0" tIns="12700" rIns="0" bIns="0" anchor="t" anchorCtr="0">
            <a:spAutoFit/>
          </a:bodyPr>
          <a:lstStyle/>
          <a:p>
            <a:pPr marL="12700" marR="5080" lvl="0" indent="634" algn="just" rtl="0">
              <a:lnSpc>
                <a:spcPct val="129700"/>
              </a:lnSpc>
              <a:spcBef>
                <a:spcPts val="0"/>
              </a:spcBef>
              <a:spcAft>
                <a:spcPts val="0"/>
              </a:spcAft>
              <a:buNone/>
            </a:pPr>
            <a:r>
              <a:rPr lang="en-US" sz="900">
                <a:latin typeface="Gulim"/>
                <a:ea typeface="Gulim"/>
                <a:cs typeface="Gulim"/>
                <a:sym typeface="Gulim"/>
              </a:rPr>
              <a:t>KT&amp;G는 선제적인 기후변화 대응을 위해 기후변화 리스크 관리 프로세스를 구축하였으며, 전사 리스크 관리 체계에 통합하여 리스크 관리 프로세스 고도화를 추진하고 있습니다 기후 관련 리스크에 대해서는 전략 부문 ESG 경영실을 컨트롤타워로 하여 리스크 및 기회 식별을 총괄하고 관련 내용을 이사회 산하 지속가능경영위원회에 보고하고 있습니다. 더불어 전사 리스크 최종 감독 기구인 감사위원회 및 산하 조직 감사단을 통해 기후변화 대응을 포함한 ESG 이슈 및 환경 관련 리스크를 점검하고 이를 감사위원회에 보고하고 있습니다. 이를 통해 KT&amp;G는 경영전반에서 발생할 수 있는 리스크 요인을 파악하여 사전 예방하고자 연간 2회 이상 리스크 요인을 검토하고 있으며, 기후 관련 위험과 기회 요인을 비재무 리스크 영역의 하위 항목으로 통합하여 관리하고 있습니다. 기후변화로 인한 물리적/전환 리스크를 사업에 미치는 영향의 중대성에 따라 단기, 중기, 장기로 구분하여 식별하고, 발생 가능성 및 재무적 영향도를 시나리오 분석 등을 통해 정량적으로 분석하고 있습니다.</a:t>
            </a:r>
            <a:endParaRPr sz="900">
              <a:latin typeface="Gulim"/>
              <a:ea typeface="Gulim"/>
              <a:cs typeface="Gulim"/>
              <a:sym typeface="Gulim"/>
            </a:endParaRPr>
          </a:p>
        </p:txBody>
      </p:sp>
      <p:grpSp>
        <p:nvGrpSpPr>
          <p:cNvPr id="1637" name="Google Shape;1637;p15"/>
          <p:cNvGrpSpPr/>
          <p:nvPr/>
        </p:nvGrpSpPr>
        <p:grpSpPr>
          <a:xfrm>
            <a:off x="538086" y="0"/>
            <a:ext cx="14077950" cy="8208009"/>
            <a:chOff x="538086" y="0"/>
            <a:chExt cx="14077950" cy="8208009"/>
          </a:xfrm>
        </p:grpSpPr>
        <p:sp>
          <p:nvSpPr>
            <p:cNvPr id="1638" name="Google Shape;1638;p1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39" name="Google Shape;1639;p15"/>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646" name="Google Shape;1646;p1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070</a:t>
            </a:r>
            <a:endParaRPr sz="1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655"/>
        <p:cNvGrpSpPr/>
        <p:nvPr/>
      </p:nvGrpSpPr>
      <p:grpSpPr>
        <a:xfrm>
          <a:off x="0" y="0"/>
          <a:ext cx="0" cy="0"/>
          <a:chOff x="0" y="0"/>
          <a:chExt cx="0" cy="0"/>
        </a:xfrm>
      </p:grpSpPr>
      <p:sp>
        <p:nvSpPr>
          <p:cNvPr id="1656" name="Google Shape;1656;p16"/>
          <p:cNvSpPr txBox="1"/>
          <p:nvPr/>
        </p:nvSpPr>
        <p:spPr>
          <a:xfrm>
            <a:off x="887299" y="1196499"/>
            <a:ext cx="11917568" cy="10990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KT&amp;G 지속가능성 공시 – [기후]</a:t>
            </a:r>
            <a:endParaRPr sz="2000">
              <a:latin typeface="Malgun Gothic"/>
              <a:ea typeface="Malgun Gothic"/>
              <a:cs typeface="Malgun Gothic"/>
              <a:sym typeface="Malgun Gothic"/>
            </a:endParaRPr>
          </a:p>
          <a:p>
            <a:pPr marL="12700" lvl="0" indent="0" algn="l" rtl="0">
              <a:lnSpc>
                <a:spcPct val="100000"/>
              </a:lnSpc>
              <a:spcBef>
                <a:spcPts val="1485"/>
              </a:spcBef>
              <a:spcAft>
                <a:spcPts val="0"/>
              </a:spcAft>
              <a:buNone/>
            </a:pPr>
            <a:r>
              <a:rPr lang="en-US" sz="1000" b="1">
                <a:solidFill>
                  <a:srgbClr val="8B9ACD"/>
                </a:solidFill>
                <a:latin typeface="Arial"/>
                <a:ea typeface="Arial"/>
                <a:cs typeface="Arial"/>
                <a:sym typeface="Arial"/>
              </a:rPr>
              <a:t>(2) 기후 관련 전환 위험에 취약한 자산 또는 사업활동</a:t>
            </a:r>
            <a:endParaRPr sz="1000">
              <a:latin typeface="Arial"/>
              <a:ea typeface="Arial"/>
              <a:cs typeface="Arial"/>
              <a:sym typeface="Arial"/>
            </a:endParaRPr>
          </a:p>
          <a:p>
            <a:pPr marL="12700" marR="5080" lvl="0" indent="-635" algn="just" rtl="0">
              <a:lnSpc>
                <a:spcPct val="155555"/>
              </a:lnSpc>
              <a:spcBef>
                <a:spcPts val="15"/>
              </a:spcBef>
              <a:spcAft>
                <a:spcPts val="0"/>
              </a:spcAft>
              <a:buNone/>
            </a:pPr>
            <a:r>
              <a:rPr lang="en-US" sz="900">
                <a:latin typeface="Gulim"/>
                <a:ea typeface="Gulim"/>
                <a:cs typeface="Gulim"/>
                <a:sym typeface="Gulim"/>
              </a:rPr>
              <a:t>KT&amp;G는 사업 특성상 타 산업에 비해 탄소 배출 집약도가 높지 않지만, 국내 담배 사업부문의 사업장은 온실가스 배출권 거래제의 대상입니다. 따라서 향후 국내 온실가스 배출권 거래제와 관련된 정책 및 규제 변화에 따른 위험에 노출될 가능성이 있습니다. 나아가 정부의 2030 국가 온실가스 감축 목표 상향과 같은 규제 강화 정책 방향을 고려할 때, 중장기적으로 배출권 가격 상승에 따른 잠재적 비용 증가 위험이 예상됩니다.</a:t>
            </a:r>
            <a:endParaRPr sz="900">
              <a:latin typeface="Gulim"/>
              <a:ea typeface="Gulim"/>
              <a:cs typeface="Gulim"/>
              <a:sym typeface="Gulim"/>
            </a:endParaRPr>
          </a:p>
        </p:txBody>
      </p:sp>
      <p:sp>
        <p:nvSpPr>
          <p:cNvPr id="1657" name="Google Shape;1657;p16"/>
          <p:cNvSpPr txBox="1"/>
          <p:nvPr/>
        </p:nvSpPr>
        <p:spPr>
          <a:xfrm>
            <a:off x="894388" y="2270498"/>
            <a:ext cx="11916390" cy="372923"/>
          </a:xfrm>
          <a:prstGeom prst="rect">
            <a:avLst/>
          </a:prstGeom>
          <a:noFill/>
          <a:ln>
            <a:noFill/>
          </a:ln>
        </p:spPr>
        <p:txBody>
          <a:bodyPr spcFirstLastPara="1" wrap="square" lIns="0" tIns="12700" rIns="0" bIns="0" anchor="t" anchorCtr="0">
            <a:spAutoFit/>
          </a:bodyPr>
          <a:lstStyle/>
          <a:p>
            <a:pPr marL="12700" marR="5080" lvl="0" indent="-635" algn="just" rtl="0">
              <a:lnSpc>
                <a:spcPct val="129700"/>
              </a:lnSpc>
              <a:spcBef>
                <a:spcPts val="0"/>
              </a:spcBef>
              <a:spcAft>
                <a:spcPts val="0"/>
              </a:spcAft>
              <a:buNone/>
            </a:pP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전반의</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효율</a:t>
            </a:r>
            <a:r>
              <a:rPr lang="en-US" sz="900" dirty="0">
                <a:latin typeface="Gulim"/>
                <a:ea typeface="Gulim"/>
                <a:cs typeface="Gulim"/>
                <a:sym typeface="Gulim"/>
              </a:rPr>
              <a:t> </a:t>
            </a:r>
            <a:r>
              <a:rPr lang="en-US" sz="900" dirty="0" err="1">
                <a:latin typeface="Gulim"/>
                <a:ea typeface="Gulim"/>
                <a:cs typeface="Gulim"/>
                <a:sym typeface="Gulim"/>
              </a:rPr>
              <a:t>제고와</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기울이고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절감형</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투자를</a:t>
            </a:r>
            <a:r>
              <a:rPr lang="en-US" sz="900" dirty="0">
                <a:latin typeface="Gulim"/>
                <a:ea typeface="Gulim"/>
                <a:cs typeface="Gulim"/>
                <a:sym typeface="Gulim"/>
              </a:rPr>
              <a:t> </a:t>
            </a:r>
            <a:r>
              <a:rPr lang="en-US" sz="900" dirty="0" err="1">
                <a:latin typeface="Gulim"/>
                <a:ea typeface="Gulim"/>
                <a:cs typeface="Gulim"/>
                <a:sym typeface="Gulim"/>
              </a:rPr>
              <a:t>확대하고</a:t>
            </a:r>
            <a:r>
              <a:rPr lang="en-US" sz="900" dirty="0">
                <a:latin typeface="Gulim"/>
                <a:ea typeface="Gulim"/>
                <a:cs typeface="Gulim"/>
                <a:sym typeface="Gulim"/>
              </a:rPr>
              <a:t>, </a:t>
            </a:r>
            <a:r>
              <a:rPr lang="en-US" sz="900" dirty="0" err="1">
                <a:latin typeface="Gulim"/>
                <a:ea typeface="Gulim"/>
                <a:cs typeface="Gulim"/>
                <a:sym typeface="Gulim"/>
              </a:rPr>
              <a:t>공정</a:t>
            </a:r>
            <a:r>
              <a:rPr lang="en-US" sz="900" dirty="0">
                <a:latin typeface="Gulim"/>
                <a:ea typeface="Gulim"/>
                <a:cs typeface="Gulim"/>
                <a:sym typeface="Gulim"/>
              </a:rPr>
              <a:t> </a:t>
            </a:r>
            <a:r>
              <a:rPr lang="en-US" sz="900" dirty="0" err="1">
                <a:latin typeface="Gulim"/>
                <a:ea typeface="Gulim"/>
                <a:cs typeface="Gulim"/>
                <a:sym typeface="Gulim"/>
              </a:rPr>
              <a:t>효율화를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원단위</a:t>
            </a:r>
            <a:r>
              <a:rPr lang="en-US" sz="900" dirty="0">
                <a:latin typeface="Gulim"/>
                <a:ea typeface="Gulim"/>
                <a:cs typeface="Gulim"/>
                <a:sym typeface="Gulim"/>
              </a:rPr>
              <a:t> </a:t>
            </a:r>
            <a:r>
              <a:rPr lang="en-US" sz="900" dirty="0" err="1">
                <a:latin typeface="Gulim"/>
                <a:ea typeface="Gulim"/>
                <a:cs typeface="Gulim"/>
                <a:sym typeface="Gulim"/>
              </a:rPr>
              <a:t>배출량을</a:t>
            </a:r>
            <a:r>
              <a:rPr lang="en-US" sz="900" dirty="0">
                <a:latin typeface="Gulim"/>
                <a:ea typeface="Gulim"/>
                <a:cs typeface="Gulim"/>
                <a:sym typeface="Gulim"/>
              </a:rPr>
              <a:t> </a:t>
            </a:r>
            <a:r>
              <a:rPr lang="en-US" sz="900" dirty="0" err="1">
                <a:latin typeface="Gulim"/>
                <a:ea typeface="Gulim"/>
                <a:cs typeface="Gulim"/>
                <a:sym typeface="Gulim"/>
              </a:rPr>
              <a:t>줄여나가고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중장기적으로는</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공정에서</a:t>
            </a:r>
            <a:r>
              <a:rPr lang="en-US" sz="900" dirty="0">
                <a:latin typeface="Gulim"/>
                <a:ea typeface="Gulim"/>
                <a:cs typeface="Gulim"/>
                <a:sym typeface="Gulim"/>
              </a:rPr>
              <a:t> </a:t>
            </a:r>
            <a:r>
              <a:rPr lang="en-US" sz="900" dirty="0" err="1">
                <a:latin typeface="Gulim"/>
                <a:ea typeface="Gulim"/>
                <a:cs typeface="Gulim"/>
                <a:sym typeface="Gulim"/>
              </a:rPr>
              <a:t>전력</a:t>
            </a:r>
            <a:r>
              <a:rPr lang="en-US" sz="900" dirty="0">
                <a:latin typeface="Gulim"/>
                <a:ea typeface="Gulim"/>
                <a:cs typeface="Gulim"/>
                <a:sym typeface="Gulim"/>
              </a:rPr>
              <a:t> </a:t>
            </a:r>
            <a:r>
              <a:rPr lang="en-US" sz="900" dirty="0" err="1">
                <a:latin typeface="Gulim"/>
                <a:ea typeface="Gulim"/>
                <a:cs typeface="Gulim"/>
                <a:sym typeface="Gulim"/>
              </a:rPr>
              <a:t>사용량</a:t>
            </a:r>
            <a:r>
              <a:rPr lang="en-US" sz="900" dirty="0">
                <a:latin typeface="Gulim"/>
                <a:ea typeface="Gulim"/>
                <a:cs typeface="Gulim"/>
                <a:sym typeface="Gulim"/>
              </a:rPr>
              <a:t> </a:t>
            </a:r>
            <a:r>
              <a:rPr lang="en-US" sz="900" dirty="0" err="1">
                <a:latin typeface="Gulim"/>
                <a:ea typeface="Gulim"/>
                <a:cs typeface="Gulim"/>
                <a:sym typeface="Gulim"/>
              </a:rPr>
              <a:t>비중을</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재생에너지</a:t>
            </a:r>
            <a:r>
              <a:rPr lang="en-US" sz="900" dirty="0">
                <a:latin typeface="Gulim"/>
                <a:ea typeface="Gulim"/>
                <a:cs typeface="Gulim"/>
                <a:sym typeface="Gulim"/>
              </a:rPr>
              <a:t> </a:t>
            </a:r>
            <a:r>
              <a:rPr lang="en-US" sz="900" dirty="0" err="1">
                <a:latin typeface="Gulim"/>
                <a:ea typeface="Gulim"/>
                <a:cs typeface="Gulim"/>
                <a:sym typeface="Gulim"/>
              </a:rPr>
              <a:t>발전</a:t>
            </a:r>
            <a:r>
              <a:rPr lang="en-US" sz="900" dirty="0">
                <a:latin typeface="Gulim"/>
                <a:ea typeface="Gulim"/>
                <a:cs typeface="Gulim"/>
                <a:sym typeface="Gulim"/>
              </a:rPr>
              <a:t> </a:t>
            </a:r>
            <a:r>
              <a:rPr lang="en-US" sz="900" dirty="0" err="1">
                <a:latin typeface="Gulim"/>
                <a:ea typeface="Gulim"/>
                <a:cs typeface="Gulim"/>
                <a:sym typeface="Gulim"/>
              </a:rPr>
              <a:t>비율을</a:t>
            </a:r>
            <a:r>
              <a:rPr lang="en-US" sz="900" dirty="0">
                <a:latin typeface="Gulim"/>
                <a:ea typeface="Gulim"/>
                <a:cs typeface="Gulim"/>
                <a:sym typeface="Gulim"/>
              </a:rPr>
              <a:t> </a:t>
            </a:r>
            <a:r>
              <a:rPr lang="en-US" sz="900" dirty="0" err="1">
                <a:latin typeface="Gulim"/>
                <a:ea typeface="Gulim"/>
                <a:cs typeface="Gulim"/>
                <a:sym typeface="Gulim"/>
              </a:rPr>
              <a:t>확대할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노력은</a:t>
            </a:r>
            <a:r>
              <a:rPr lang="en-US" sz="900" dirty="0">
                <a:latin typeface="Gulim"/>
                <a:ea typeface="Gulim"/>
                <a:cs typeface="Gulim"/>
                <a:sym typeface="Gulim"/>
              </a:rPr>
              <a:t> </a:t>
            </a:r>
            <a:r>
              <a:rPr lang="en-US" sz="900" dirty="0" err="1">
                <a:latin typeface="Gulim"/>
                <a:ea typeface="Gulim"/>
                <a:cs typeface="Gulim"/>
                <a:sym typeface="Gulim"/>
              </a:rPr>
              <a:t>잠재적인</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변화에</a:t>
            </a:r>
            <a:r>
              <a:rPr lang="en-US" sz="900" dirty="0">
                <a:latin typeface="Gulim"/>
                <a:ea typeface="Gulim"/>
                <a:cs typeface="Gulim"/>
                <a:sym typeface="Gulim"/>
              </a:rPr>
              <a:t> </a:t>
            </a:r>
            <a:r>
              <a:rPr lang="en-US" sz="900" dirty="0" err="1">
                <a:latin typeface="Gulim"/>
                <a:ea typeface="Gulim"/>
                <a:cs typeface="Gulim"/>
                <a:sym typeface="Gulim"/>
              </a:rPr>
              <a:t>대응하고</a:t>
            </a:r>
            <a:r>
              <a:rPr lang="en-US" sz="900" dirty="0">
                <a:latin typeface="Gulim"/>
                <a:ea typeface="Gulim"/>
                <a:cs typeface="Gulim"/>
                <a:sym typeface="Gulim"/>
              </a:rPr>
              <a:t>, </a:t>
            </a:r>
            <a:r>
              <a:rPr lang="en-US" sz="900" dirty="0" err="1">
                <a:latin typeface="Gulim"/>
                <a:ea typeface="Gulim"/>
                <a:cs typeface="Gulim"/>
                <a:sym typeface="Gulim"/>
              </a:rPr>
              <a:t>지속</a:t>
            </a:r>
            <a:r>
              <a:rPr lang="en-US" sz="900" dirty="0">
                <a:latin typeface="Gulim"/>
                <a:ea typeface="Gulim"/>
                <a:cs typeface="Gulim"/>
                <a:sym typeface="Gulim"/>
              </a:rPr>
              <a:t> </a:t>
            </a:r>
            <a:r>
              <a:rPr lang="en-US" sz="900" dirty="0" err="1">
                <a:latin typeface="Gulim"/>
                <a:ea typeface="Gulim"/>
                <a:cs typeface="Gulim"/>
                <a:sym typeface="Gulim"/>
              </a:rPr>
              <a:t>가능한</a:t>
            </a:r>
            <a:r>
              <a:rPr lang="en-US" sz="900" dirty="0">
                <a:latin typeface="Gulim"/>
                <a:ea typeface="Gulim"/>
                <a:cs typeface="Gulim"/>
                <a:sym typeface="Gulim"/>
              </a:rPr>
              <a:t> </a:t>
            </a:r>
            <a:r>
              <a:rPr lang="en-US" sz="900" dirty="0" err="1">
                <a:latin typeface="Gulim"/>
                <a:ea typeface="Gulim"/>
                <a:cs typeface="Gulim"/>
                <a:sym typeface="Gulim"/>
              </a:rPr>
              <a:t>경영을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기반을</a:t>
            </a:r>
            <a:r>
              <a:rPr lang="en-US" sz="900" dirty="0">
                <a:latin typeface="Gulim"/>
                <a:ea typeface="Gulim"/>
                <a:cs typeface="Gulim"/>
                <a:sym typeface="Gulim"/>
              </a:rPr>
              <a:t> </a:t>
            </a:r>
            <a:r>
              <a:rPr lang="en-US" sz="900" dirty="0" err="1">
                <a:latin typeface="Gulim"/>
                <a:ea typeface="Gulim"/>
                <a:cs typeface="Gulim"/>
                <a:sym typeface="Gulim"/>
              </a:rPr>
              <a:t>마련하는</a:t>
            </a:r>
            <a:r>
              <a:rPr lang="en-US" sz="900" dirty="0">
                <a:latin typeface="Gulim"/>
                <a:ea typeface="Gulim"/>
                <a:cs typeface="Gulim"/>
                <a:sym typeface="Gulim"/>
              </a:rPr>
              <a:t> </a:t>
            </a:r>
            <a:r>
              <a:rPr lang="en-US" sz="900" dirty="0" err="1">
                <a:latin typeface="Gulim"/>
                <a:ea typeface="Gulim"/>
                <a:cs typeface="Gulim"/>
                <a:sym typeface="Gulim"/>
              </a:rPr>
              <a:t>데</a:t>
            </a:r>
            <a:r>
              <a:rPr lang="en-US" sz="900" dirty="0">
                <a:latin typeface="Gulim"/>
                <a:ea typeface="Gulim"/>
                <a:cs typeface="Gulim"/>
                <a:sym typeface="Gulim"/>
              </a:rPr>
              <a:t> </a:t>
            </a:r>
            <a:r>
              <a:rPr lang="en-US" sz="900" dirty="0" err="1">
                <a:latin typeface="Gulim"/>
                <a:ea typeface="Gulim"/>
                <a:cs typeface="Gulim"/>
                <a:sym typeface="Gulim"/>
              </a:rPr>
              <a:t>기여할</a:t>
            </a:r>
            <a:r>
              <a:rPr lang="en-US" sz="900" dirty="0">
                <a:latin typeface="Gulim"/>
                <a:ea typeface="Gulim"/>
                <a:cs typeface="Gulim"/>
                <a:sym typeface="Gulim"/>
              </a:rPr>
              <a:t> </a:t>
            </a:r>
            <a:r>
              <a:rPr lang="en-US" sz="900" dirty="0" err="1">
                <a:latin typeface="Gulim"/>
                <a:ea typeface="Gulim"/>
                <a:cs typeface="Gulim"/>
                <a:sym typeface="Gulim"/>
              </a:rPr>
              <a:t>것입니다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671" name="Google Shape;1671;p16"/>
          <p:cNvSpPr txBox="1"/>
          <p:nvPr/>
        </p:nvSpPr>
        <p:spPr>
          <a:xfrm>
            <a:off x="868988" y="2735486"/>
            <a:ext cx="11923456" cy="727551"/>
          </a:xfrm>
          <a:prstGeom prst="rect">
            <a:avLst/>
          </a:prstGeom>
          <a:noFill/>
          <a:ln>
            <a:noFill/>
          </a:ln>
        </p:spPr>
        <p:txBody>
          <a:bodyPr spcFirstLastPara="1" wrap="square" lIns="0" tIns="4425" rIns="0" bIns="0" anchor="t" anchorCtr="0">
            <a:spAutoFit/>
          </a:bodyPr>
          <a:lstStyle/>
          <a:p>
            <a:pPr marL="12700" marR="5080" lvl="0" indent="0" algn="l" rtl="0">
              <a:lnSpc>
                <a:spcPct val="127200"/>
              </a:lnSpc>
              <a:spcBef>
                <a:spcPts val="0"/>
              </a:spcBef>
              <a:spcAft>
                <a:spcPts val="0"/>
              </a:spcAft>
              <a:buNone/>
            </a:pPr>
            <a:r>
              <a:rPr lang="en-US" sz="1000" b="1" dirty="0">
                <a:solidFill>
                  <a:srgbClr val="8B9ACD"/>
                </a:solidFill>
                <a:latin typeface="Arial"/>
                <a:ea typeface="Arial"/>
                <a:cs typeface="Arial"/>
                <a:sym typeface="Arial"/>
              </a:rPr>
              <a:t>(3) </a:t>
            </a:r>
            <a:r>
              <a:rPr lang="en-US" sz="1000" b="1" dirty="0" err="1">
                <a:solidFill>
                  <a:srgbClr val="8B9ACD"/>
                </a:solidFill>
                <a:latin typeface="Arial"/>
                <a:ea typeface="Arial"/>
                <a:cs typeface="Arial"/>
                <a:sym typeface="Arial"/>
              </a:rPr>
              <a:t>기후</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관련</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물리적</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위험에</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취약한</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자산</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또는</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사업활동</a:t>
            </a:r>
            <a:r>
              <a:rPr lang="en-US" sz="1000" b="1" dirty="0">
                <a:solidFill>
                  <a:srgbClr val="8B9ACD"/>
                </a:solidFill>
                <a:latin typeface="Arial"/>
                <a:ea typeface="Arial"/>
                <a:cs typeface="Arial"/>
                <a:sym typeface="Arial"/>
              </a:rPr>
              <a:t>  </a:t>
            </a:r>
          </a:p>
          <a:p>
            <a:pPr marL="12700" marR="5080" lvl="0" indent="0" algn="l" rtl="0">
              <a:lnSpc>
                <a:spcPct val="127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S&amp;P사의</a:t>
            </a:r>
            <a:r>
              <a:rPr lang="en-US" sz="900" dirty="0">
                <a:latin typeface="Gulim"/>
                <a:ea typeface="Gulim"/>
                <a:cs typeface="Gulim"/>
                <a:sym typeface="Gulim"/>
              </a:rPr>
              <a:t> </a:t>
            </a:r>
            <a:r>
              <a:rPr lang="en-US" sz="900" dirty="0" err="1">
                <a:latin typeface="Gulim"/>
                <a:ea typeface="Gulim"/>
                <a:cs typeface="Gulim"/>
                <a:sym typeface="Gulim"/>
              </a:rPr>
              <a:t>Climanomics</a:t>
            </a:r>
            <a:r>
              <a:rPr lang="en-US" sz="900" b="0" dirty="0">
                <a:latin typeface="Arial"/>
                <a:ea typeface="Arial"/>
                <a:cs typeface="Arial"/>
                <a:sym typeface="Arial"/>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툴을</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사업장을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기후변화에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분석하였습니다</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튀르키예</a:t>
            </a:r>
            <a:r>
              <a:rPr lang="en-US" sz="900" dirty="0">
                <a:latin typeface="Gulim"/>
                <a:ea typeface="Gulim"/>
                <a:cs typeface="Gulim"/>
                <a:sym typeface="Gulim"/>
              </a:rPr>
              <a:t> </a:t>
            </a:r>
            <a:r>
              <a:rPr lang="en-US" sz="900" dirty="0" err="1">
                <a:latin typeface="Gulim"/>
                <a:ea typeface="Gulim"/>
                <a:cs typeface="Gulim"/>
                <a:sym typeface="Gulim"/>
              </a:rPr>
              <a:t>지역이</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다른</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양상이</a:t>
            </a:r>
            <a:r>
              <a:rPr lang="en-US" sz="900" dirty="0">
                <a:latin typeface="Gulim"/>
                <a:ea typeface="Gulim"/>
                <a:cs typeface="Gulim"/>
                <a:sym typeface="Gulim"/>
              </a:rPr>
              <a:t> </a:t>
            </a:r>
            <a:r>
              <a:rPr lang="en-US" sz="900" dirty="0" err="1">
                <a:latin typeface="Gulim"/>
                <a:ea typeface="Gulim"/>
                <a:cs typeface="Gulim"/>
                <a:sym typeface="Gulim"/>
              </a:rPr>
              <a:t>상대적으로</a:t>
            </a:r>
            <a:r>
              <a:rPr lang="en-US" sz="900" dirty="0">
                <a:latin typeface="Gulim"/>
                <a:ea typeface="Gulim"/>
                <a:cs typeface="Gulim"/>
                <a:sym typeface="Gulim"/>
              </a:rPr>
              <a:t> </a:t>
            </a:r>
            <a:r>
              <a:rPr lang="en-US" sz="900" dirty="0" err="1">
                <a:latin typeface="Gulim"/>
                <a:ea typeface="Gulim"/>
                <a:cs typeface="Gulim"/>
                <a:sym typeface="Gulim"/>
              </a:rPr>
              <a:t>크게</a:t>
            </a:r>
            <a:r>
              <a:rPr lang="en-US" sz="900" dirty="0">
                <a:latin typeface="Gulim"/>
                <a:ea typeface="Gulim"/>
                <a:cs typeface="Gulim"/>
                <a:sym typeface="Gulim"/>
              </a:rPr>
              <a:t> </a:t>
            </a:r>
            <a:r>
              <a:rPr lang="en-US" sz="900" dirty="0" err="1">
                <a:latin typeface="Gulim"/>
                <a:ea typeface="Gulim"/>
                <a:cs typeface="Gulim"/>
                <a:sym typeface="Gulim"/>
              </a:rPr>
              <a:t>나타나는</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확인되었습니다</a:t>
            </a:r>
            <a:r>
              <a:rPr lang="en-US" sz="900" dirty="0">
                <a:latin typeface="Gulim"/>
                <a:ea typeface="Gulim"/>
                <a:cs typeface="Gulim"/>
                <a:sym typeface="Gulim"/>
              </a:rPr>
              <a:t>. </a:t>
            </a:r>
            <a:r>
              <a:rPr lang="en-US" sz="900" dirty="0" err="1">
                <a:latin typeface="Gulim"/>
                <a:ea typeface="Gulim"/>
                <a:cs typeface="Gulim"/>
                <a:sym typeface="Gulim"/>
              </a:rPr>
              <a:t>구체적으로</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지역은</a:t>
            </a:r>
            <a:r>
              <a:rPr lang="en-US" sz="900" dirty="0">
                <a:latin typeface="Gulim"/>
                <a:ea typeface="Gulim"/>
                <a:cs typeface="Gulim"/>
                <a:sym typeface="Gulim"/>
              </a:rPr>
              <a:t> </a:t>
            </a:r>
            <a:r>
              <a:rPr lang="en-US" sz="900" dirty="0" err="1">
                <a:latin typeface="Gulim"/>
                <a:ea typeface="Gulim"/>
                <a:cs typeface="Gulim"/>
                <a:sym typeface="Gulim"/>
              </a:rPr>
              <a:t>기후변화로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극한기온</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부족으로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스트레스</a:t>
            </a:r>
            <a:r>
              <a:rPr lang="en-US" sz="900" dirty="0">
                <a:latin typeface="Gulim"/>
                <a:ea typeface="Gulim"/>
                <a:cs typeface="Gulim"/>
                <a:sym typeface="Gulim"/>
              </a:rPr>
              <a:t> </a:t>
            </a:r>
            <a:r>
              <a:rPr lang="en-US" sz="900" dirty="0" err="1">
                <a:latin typeface="Gulim"/>
                <a:ea typeface="Gulim"/>
                <a:cs typeface="Gulim"/>
                <a:sym typeface="Gulim"/>
              </a:rPr>
              <a:t>증가에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수준이</a:t>
            </a:r>
            <a:r>
              <a:rPr lang="en-US" sz="900" dirty="0">
                <a:latin typeface="Gulim"/>
                <a:ea typeface="Gulim"/>
                <a:cs typeface="Gulim"/>
                <a:sym typeface="Gulim"/>
              </a:rPr>
              <a:t> 2030년대 </a:t>
            </a:r>
            <a:r>
              <a:rPr lang="en-US" sz="900" dirty="0" err="1">
                <a:latin typeface="Gulim"/>
                <a:ea typeface="Gulim"/>
                <a:cs typeface="Gulim"/>
                <a:sym typeface="Gulim"/>
              </a:rPr>
              <a:t>이후</a:t>
            </a:r>
            <a:r>
              <a:rPr lang="en-US" sz="900" dirty="0">
                <a:latin typeface="Gulim"/>
                <a:ea typeface="Gulim"/>
                <a:cs typeface="Gulim"/>
                <a:sym typeface="Gulim"/>
              </a:rPr>
              <a:t> </a:t>
            </a:r>
            <a:r>
              <a:rPr lang="en-US" sz="900" dirty="0" err="1">
                <a:latin typeface="Gulim"/>
                <a:ea typeface="Gulim"/>
                <a:cs typeface="Gulim"/>
                <a:sym typeface="Gulim"/>
              </a:rPr>
              <a:t>높아질</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분석되었습니다</a:t>
            </a:r>
            <a:r>
              <a:rPr lang="en-US" sz="900" dirty="0">
                <a:latin typeface="Gulim"/>
                <a:ea typeface="Gulim"/>
                <a:cs typeface="Gulim"/>
                <a:sym typeface="Gulim"/>
              </a:rPr>
              <a:t>. </a:t>
            </a:r>
            <a:r>
              <a:rPr lang="en-US" sz="900" dirty="0" err="1">
                <a:latin typeface="Gulim"/>
                <a:ea typeface="Gulim"/>
                <a:cs typeface="Gulim"/>
                <a:sym typeface="Gulim"/>
              </a:rPr>
              <a:t>다만</a:t>
            </a:r>
            <a:r>
              <a:rPr lang="en-US" sz="900" dirty="0">
                <a:latin typeface="Gulim"/>
                <a:ea typeface="Gulim"/>
                <a:cs typeface="Gulim"/>
                <a:sym typeface="Gulim"/>
              </a:rPr>
              <a:t> </a:t>
            </a:r>
            <a:r>
              <a:rPr lang="en-US" sz="900" dirty="0" err="1">
                <a:latin typeface="Gulim"/>
                <a:ea typeface="Gulim"/>
                <a:cs typeface="Gulim"/>
                <a:sym typeface="Gulim"/>
              </a:rPr>
              <a:t>현재까지</a:t>
            </a:r>
            <a:r>
              <a:rPr lang="en-US" sz="900" dirty="0">
                <a:latin typeface="Gulim"/>
                <a:ea typeface="Gulim"/>
                <a:cs typeface="Gulim"/>
                <a:sym typeface="Gulim"/>
              </a:rPr>
              <a:t> </a:t>
            </a:r>
            <a:r>
              <a:rPr lang="en-US" sz="900" dirty="0" err="1">
                <a:latin typeface="Gulim"/>
                <a:ea typeface="Gulim"/>
                <a:cs typeface="Gulim"/>
                <a:sym typeface="Gulim"/>
              </a:rPr>
              <a:t>튀르키예</a:t>
            </a:r>
            <a:r>
              <a:rPr lang="en-US" sz="900" dirty="0">
                <a:latin typeface="Gulim"/>
                <a:ea typeface="Gulim"/>
                <a:cs typeface="Gulim"/>
                <a:sym typeface="Gulim"/>
              </a:rPr>
              <a:t> </a:t>
            </a:r>
            <a:r>
              <a:rPr lang="en-US" sz="900" dirty="0" err="1">
                <a:latin typeface="Gulim"/>
                <a:ea typeface="Gulim"/>
                <a:cs typeface="Gulim"/>
                <a:sym typeface="Gulim"/>
              </a:rPr>
              <a:t>사업장에서는</a:t>
            </a:r>
            <a:r>
              <a:rPr lang="en-US" sz="900" dirty="0">
                <a:latin typeface="Gulim"/>
                <a:ea typeface="Gulim"/>
                <a:cs typeface="Gulim"/>
                <a:sym typeface="Gulim"/>
              </a:rPr>
              <a:t> </a:t>
            </a:r>
            <a:r>
              <a:rPr lang="en-US" sz="900" dirty="0" err="1">
                <a:latin typeface="Gulim"/>
                <a:ea typeface="Gulim"/>
                <a:cs typeface="Gulim"/>
                <a:sym typeface="Gulim"/>
              </a:rPr>
              <a:t>이상</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현상으로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직접적인</a:t>
            </a:r>
            <a:r>
              <a:rPr lang="en-US" sz="900" dirty="0">
                <a:latin typeface="Gulim"/>
                <a:ea typeface="Gulim"/>
                <a:cs typeface="Gulim"/>
                <a:sym typeface="Gulim"/>
              </a:rPr>
              <a:t> </a:t>
            </a:r>
            <a:r>
              <a:rPr lang="en-US" sz="900" dirty="0" err="1">
                <a:latin typeface="Gulim"/>
                <a:ea typeface="Gulim"/>
                <a:cs typeface="Gulim"/>
                <a:sym typeface="Gulim"/>
              </a:rPr>
              <a:t>피해가</a:t>
            </a:r>
            <a:r>
              <a:rPr lang="en-US" sz="900" dirty="0">
                <a:latin typeface="Gulim"/>
                <a:ea typeface="Gulim"/>
                <a:cs typeface="Gulim"/>
                <a:sym typeface="Gulim"/>
              </a:rPr>
              <a:t> </a:t>
            </a:r>
            <a:r>
              <a:rPr lang="en-US" sz="900" dirty="0" err="1">
                <a:latin typeface="Gulim"/>
                <a:ea typeface="Gulim"/>
                <a:cs typeface="Gulim"/>
                <a:sym typeface="Gulim"/>
              </a:rPr>
              <a:t>발생한</a:t>
            </a:r>
            <a:r>
              <a:rPr lang="en-US" sz="900" dirty="0">
                <a:latin typeface="Gulim"/>
                <a:ea typeface="Gulim"/>
                <a:cs typeface="Gulim"/>
                <a:sym typeface="Gulim"/>
              </a:rPr>
              <a:t> </a:t>
            </a:r>
            <a:r>
              <a:rPr lang="en-US" sz="900" dirty="0" err="1">
                <a:latin typeface="Gulim"/>
                <a:ea typeface="Gulim"/>
                <a:cs typeface="Gulim"/>
                <a:sym typeface="Gulim"/>
              </a:rPr>
              <a:t>이력은</a:t>
            </a:r>
            <a:r>
              <a:rPr lang="en-US" sz="900" dirty="0">
                <a:latin typeface="Gulim"/>
                <a:ea typeface="Gulim"/>
                <a:cs typeface="Gulim"/>
                <a:sym typeface="Gulim"/>
              </a:rPr>
              <a:t> </a:t>
            </a:r>
            <a:r>
              <a:rPr lang="en-US" sz="900" dirty="0" err="1">
                <a:latin typeface="Gulim"/>
                <a:ea typeface="Gulim"/>
                <a:cs typeface="Gulim"/>
                <a:sym typeface="Gulim"/>
              </a:rPr>
              <a:t>없습니다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685" name="Google Shape;1685;p16"/>
          <p:cNvSpPr txBox="1"/>
          <p:nvPr/>
        </p:nvSpPr>
        <p:spPr>
          <a:xfrm>
            <a:off x="867810" y="3555102"/>
            <a:ext cx="11918746" cy="416119"/>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8B9ACD"/>
                </a:solidFill>
                <a:latin typeface="Arial"/>
                <a:ea typeface="Arial"/>
                <a:cs typeface="Arial"/>
                <a:sym typeface="Arial"/>
              </a:rPr>
              <a:t>(4) </a:t>
            </a:r>
            <a:r>
              <a:rPr lang="en-US" sz="1000" b="1" dirty="0" err="1">
                <a:solidFill>
                  <a:srgbClr val="8B9ACD"/>
                </a:solidFill>
                <a:latin typeface="Arial"/>
                <a:ea typeface="Arial"/>
                <a:cs typeface="Arial"/>
                <a:sym typeface="Arial"/>
              </a:rPr>
              <a:t>기후</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관련</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기회에</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부합하는</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자산</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또는</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사업활동</a:t>
            </a:r>
            <a:endParaRPr sz="1000" dirty="0">
              <a:latin typeface="Arial"/>
              <a:ea typeface="Arial"/>
              <a:cs typeface="Arial"/>
              <a:sym typeface="Arial"/>
            </a:endParaRPr>
          </a:p>
          <a:p>
            <a:pPr marL="12700" marR="5080" lvl="0" indent="0" algn="l"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EU </a:t>
            </a:r>
            <a:r>
              <a:rPr lang="en-US" sz="900" dirty="0" err="1">
                <a:latin typeface="Gulim"/>
                <a:ea typeface="Gulim"/>
                <a:cs typeface="Gulim"/>
                <a:sym typeface="Gulim"/>
              </a:rPr>
              <a:t>Taxonomy에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적격한</a:t>
            </a:r>
            <a:r>
              <a:rPr lang="en-US" sz="900" dirty="0">
                <a:latin typeface="Gulim"/>
                <a:ea typeface="Gulim"/>
                <a:cs typeface="Gulim"/>
                <a:sym typeface="Gulim"/>
              </a:rPr>
              <a:t> </a:t>
            </a:r>
            <a:r>
              <a:rPr lang="en-US" sz="900" dirty="0" err="1">
                <a:latin typeface="Gulim"/>
                <a:ea typeface="Gulim"/>
                <a:cs typeface="Gulim"/>
                <a:sym typeface="Gulim"/>
              </a:rPr>
              <a:t>적격한</a:t>
            </a:r>
            <a:r>
              <a:rPr lang="en-US" sz="900" dirty="0">
                <a:latin typeface="Gulim"/>
                <a:ea typeface="Gulim"/>
                <a:cs typeface="Gulim"/>
                <a:sym typeface="Gulim"/>
              </a:rPr>
              <a:t> </a:t>
            </a:r>
            <a:r>
              <a:rPr lang="en-US" sz="900" dirty="0" err="1">
                <a:latin typeface="Gulim"/>
                <a:ea typeface="Gulim"/>
                <a:cs typeface="Gulim"/>
                <a:sym typeface="Gulim"/>
              </a:rPr>
              <a:t>경제활동</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적합한</a:t>
            </a:r>
            <a:r>
              <a:rPr lang="en-US" sz="900" dirty="0">
                <a:latin typeface="Gulim"/>
                <a:ea typeface="Gulim"/>
                <a:cs typeface="Gulim"/>
                <a:sym typeface="Gulim"/>
              </a:rPr>
              <a:t> </a:t>
            </a:r>
            <a:r>
              <a:rPr lang="en-US" sz="900" dirty="0" err="1">
                <a:latin typeface="Gulim"/>
                <a:ea typeface="Gulim"/>
                <a:cs typeface="Gulim"/>
                <a:sym typeface="Gulim"/>
              </a:rPr>
              <a:t>경제활동으로</a:t>
            </a:r>
            <a:r>
              <a:rPr lang="en-US" sz="900" dirty="0">
                <a:latin typeface="Gulim"/>
                <a:ea typeface="Gulim"/>
                <a:cs typeface="Gulim"/>
                <a:sym typeface="Gulim"/>
              </a:rPr>
              <a:t> </a:t>
            </a:r>
            <a:r>
              <a:rPr lang="en-US" sz="900" dirty="0" err="1">
                <a:latin typeface="Gulim"/>
                <a:ea typeface="Gulim"/>
                <a:cs typeface="Gulim"/>
                <a:sym typeface="Gulim"/>
              </a:rPr>
              <a:t>분류된</a:t>
            </a:r>
            <a:r>
              <a:rPr lang="en-US" sz="900" dirty="0">
                <a:latin typeface="Gulim"/>
                <a:ea typeface="Gulim"/>
                <a:cs typeface="Gulim"/>
                <a:sym typeface="Gulim"/>
              </a:rPr>
              <a:t> </a:t>
            </a:r>
            <a:r>
              <a:rPr lang="en-US" sz="900" dirty="0" err="1">
                <a:latin typeface="Gulim"/>
                <a:ea typeface="Gulim"/>
                <a:cs typeface="Gulim"/>
                <a:sym typeface="Gulim"/>
              </a:rPr>
              <a:t>사업활동을</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기회에</a:t>
            </a:r>
            <a:r>
              <a:rPr lang="en-US" sz="900" dirty="0">
                <a:latin typeface="Gulim"/>
                <a:ea typeface="Gulim"/>
                <a:cs typeface="Gulim"/>
                <a:sym typeface="Gulim"/>
              </a:rPr>
              <a:t> </a:t>
            </a:r>
            <a:r>
              <a:rPr lang="en-US" sz="900" dirty="0" err="1">
                <a:latin typeface="Gulim"/>
                <a:ea typeface="Gulim"/>
                <a:cs typeface="Gulim"/>
                <a:sym typeface="Gulim"/>
              </a:rPr>
              <a:t>부합하는</a:t>
            </a:r>
            <a:r>
              <a:rPr lang="en-US" sz="900" dirty="0">
                <a:latin typeface="Gulim"/>
                <a:ea typeface="Gulim"/>
                <a:cs typeface="Gulim"/>
                <a:sym typeface="Gulim"/>
              </a:rPr>
              <a:t> </a:t>
            </a:r>
            <a:r>
              <a:rPr lang="en-US" sz="900" dirty="0" err="1">
                <a:latin typeface="Gulim"/>
                <a:ea typeface="Gulim"/>
                <a:cs typeface="Gulim"/>
                <a:sym typeface="Gulim"/>
              </a:rPr>
              <a:t>자산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사업활동으로</a:t>
            </a:r>
            <a:r>
              <a:rPr lang="en-US" sz="900" dirty="0">
                <a:latin typeface="Gulim"/>
                <a:ea typeface="Gulim"/>
                <a:cs typeface="Gulim"/>
                <a:sym typeface="Gulim"/>
              </a:rPr>
              <a:t> </a:t>
            </a:r>
            <a:r>
              <a:rPr lang="en-US" sz="900" dirty="0" err="1">
                <a:latin typeface="Gulim"/>
                <a:ea typeface="Gulim"/>
                <a:cs typeface="Gulim"/>
                <a:sym typeface="Gulim"/>
              </a:rPr>
              <a:t>분류하였습니다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734" name="Google Shape;1734;p16"/>
          <p:cNvSpPr txBox="1"/>
          <p:nvPr/>
        </p:nvSpPr>
        <p:spPr>
          <a:xfrm>
            <a:off x="867810" y="4063286"/>
            <a:ext cx="11866871" cy="87972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u="sng" dirty="0">
                <a:solidFill>
                  <a:srgbClr val="8B9ACD"/>
                </a:solidFill>
                <a:latin typeface="Arial"/>
                <a:ea typeface="Arial"/>
                <a:cs typeface="Arial"/>
                <a:sym typeface="Arial"/>
              </a:rPr>
              <a:t>(5) </a:t>
            </a:r>
            <a:r>
              <a:rPr lang="en-US" sz="1000" b="1" u="sng" dirty="0" err="1">
                <a:solidFill>
                  <a:srgbClr val="8B9ACD"/>
                </a:solidFill>
                <a:latin typeface="Arial"/>
                <a:ea typeface="Arial"/>
                <a:cs typeface="Arial"/>
                <a:sym typeface="Arial"/>
              </a:rPr>
              <a:t>자본</a:t>
            </a:r>
            <a:r>
              <a:rPr lang="en-US" sz="1000" b="1" u="sng" dirty="0">
                <a:solidFill>
                  <a:srgbClr val="8B9ACD"/>
                </a:solidFill>
                <a:latin typeface="Arial"/>
                <a:ea typeface="Arial"/>
                <a:cs typeface="Arial"/>
                <a:sym typeface="Arial"/>
              </a:rPr>
              <a:t> </a:t>
            </a:r>
            <a:r>
              <a:rPr lang="en-US" sz="1000" b="1" u="sng" dirty="0" err="1">
                <a:solidFill>
                  <a:srgbClr val="8B9ACD"/>
                </a:solidFill>
                <a:latin typeface="Arial"/>
                <a:ea typeface="Arial"/>
                <a:cs typeface="Arial"/>
                <a:sym typeface="Arial"/>
              </a:rPr>
              <a:t>배치</a:t>
            </a:r>
            <a:r>
              <a:rPr lang="en-US" sz="1000" b="1" u="sng" dirty="0">
                <a:solidFill>
                  <a:srgbClr val="8B9ACD"/>
                </a:solidFill>
                <a:latin typeface="Arial"/>
                <a:ea typeface="Arial"/>
                <a:cs typeface="Arial"/>
                <a:sym typeface="Arial"/>
              </a:rPr>
              <a:t>	</a:t>
            </a:r>
            <a:endParaRPr sz="1000" dirty="0">
              <a:latin typeface="Arial"/>
              <a:ea typeface="Arial"/>
              <a:cs typeface="Arial"/>
              <a:sym typeface="Arial"/>
            </a:endParaRPr>
          </a:p>
          <a:p>
            <a:pPr marL="12700" lvl="0" algn="just">
              <a:lnSpc>
                <a:spcPct val="150000"/>
              </a:lnSpc>
              <a:spcBef>
                <a:spcPts val="660"/>
              </a:spcBef>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한 해 동안 총 </a:t>
            </a:r>
            <a:r>
              <a:rPr lang="en-US" altLang="ko-KR" sz="900" dirty="0">
                <a:latin typeface="Gulim" panose="020B0600000101010101" pitchFamily="34" charset="-127"/>
                <a:ea typeface="Gulim" panose="020B0600000101010101" pitchFamily="34" charset="-127"/>
              </a:rPr>
              <a:t>206</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8,600</a:t>
            </a:r>
            <a:r>
              <a:rPr lang="ko-KR" altLang="en-US" sz="900" dirty="0">
                <a:latin typeface="Gulim" panose="020B0600000101010101" pitchFamily="34" charset="-127"/>
                <a:ea typeface="Gulim" panose="020B0600000101010101" pitchFamily="34" charset="-127"/>
              </a:rPr>
              <a:t>만 원을 신재생에너지 전환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효율 향상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저탄소 신소재 연구개발에 배치하였습니다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구체적으로는 신재생에너지 기술의 설치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유지 및 수리에 </a:t>
            </a:r>
            <a:r>
              <a:rPr lang="en-US" altLang="ko-KR" sz="900" dirty="0">
                <a:latin typeface="Gulim" panose="020B0600000101010101" pitchFamily="34" charset="-127"/>
                <a:ea typeface="Gulim" panose="020B0600000101010101" pitchFamily="34" charset="-127"/>
              </a:rPr>
              <a:t>52</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9,500</a:t>
            </a:r>
            <a:r>
              <a:rPr lang="ko-KR" altLang="en-US" sz="900" dirty="0">
                <a:latin typeface="Gulim" panose="020B0600000101010101" pitchFamily="34" charset="-127"/>
                <a:ea typeface="Gulim" panose="020B0600000101010101" pitchFamily="34" charset="-127"/>
              </a:rPr>
              <a:t>만 원을 배정하였으며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광주공장 태양광 발전 설비 설치 등 재생에너지 전환을 위한 기반 마련에 사용되었습니다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효율 장치의 설치 및 교체에는 총 </a:t>
            </a:r>
            <a:r>
              <a:rPr lang="en-US" altLang="ko-KR" sz="900" dirty="0">
                <a:latin typeface="Gulim" panose="020B0600000101010101" pitchFamily="34" charset="-127"/>
                <a:ea typeface="Gulim" panose="020B0600000101010101" pitchFamily="34" charset="-127"/>
              </a:rPr>
              <a:t>139</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7,800</a:t>
            </a:r>
            <a:r>
              <a:rPr lang="ko-KR" altLang="en-US" sz="900" dirty="0">
                <a:latin typeface="Gulim" panose="020B0600000101010101" pitchFamily="34" charset="-127"/>
                <a:ea typeface="Gulim" panose="020B0600000101010101" pitchFamily="34" charset="-127"/>
              </a:rPr>
              <a:t>만 원이 투입되어 공기조화기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환기시설 등 노후 에너지 설비의 교체와 고효율 설비로의 전환이 이뤄졌습니다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생분해성 및 저탄소 신소재 연구개발을 위한 실험 설비 구축 등에는 </a:t>
            </a:r>
            <a:r>
              <a:rPr lang="en-US" altLang="ko-KR" sz="900" dirty="0">
                <a:latin typeface="Gulim" panose="020B0600000101010101" pitchFamily="34" charset="-127"/>
                <a:ea typeface="Gulim" panose="020B0600000101010101" pitchFamily="34" charset="-127"/>
              </a:rPr>
              <a:t>14</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1,300</a:t>
            </a:r>
            <a:r>
              <a:rPr lang="ko-KR" altLang="en-US" sz="900" dirty="0">
                <a:latin typeface="Gulim" panose="020B0600000101010101" pitchFamily="34" charset="-127"/>
                <a:ea typeface="Gulim" panose="020B0600000101010101" pitchFamily="34" charset="-127"/>
              </a:rPr>
              <a:t>만 원이 집행되었습니다</a:t>
            </a:r>
            <a:r>
              <a:rPr lang="en-US" altLang="ko-KR" sz="900" dirty="0">
                <a:latin typeface="Gulim" panose="020B0600000101010101" pitchFamily="34" charset="-127"/>
                <a:ea typeface="Gulim" panose="020B0600000101010101" pitchFamily="34" charset="-127"/>
              </a:rPr>
              <a:t>.</a:t>
            </a:r>
            <a:endParaRPr sz="900" dirty="0">
              <a:latin typeface="Gulim" panose="020B0600000101010101" pitchFamily="34" charset="-127"/>
              <a:ea typeface="Gulim" panose="020B0600000101010101" pitchFamily="34" charset="-127"/>
              <a:sym typeface="Arial"/>
            </a:endParaRPr>
          </a:p>
        </p:txBody>
      </p:sp>
      <p:sp>
        <p:nvSpPr>
          <p:cNvPr id="1738" name="Google Shape;1738;p16"/>
          <p:cNvSpPr txBox="1"/>
          <p:nvPr/>
        </p:nvSpPr>
        <p:spPr>
          <a:xfrm>
            <a:off x="867810" y="5054726"/>
            <a:ext cx="11917568" cy="2069777"/>
          </a:xfrm>
          <a:prstGeom prst="rect">
            <a:avLst/>
          </a:prstGeom>
          <a:noFill/>
          <a:ln>
            <a:noFill/>
          </a:ln>
        </p:spPr>
        <p:txBody>
          <a:bodyPr spcFirstLastPara="1" wrap="square" lIns="0" tIns="45700" rIns="0" bIns="0" anchor="t" anchorCtr="0">
            <a:spAutoFit/>
          </a:bodyPr>
          <a:lstStyle/>
          <a:p>
            <a:pPr marL="38100" lvl="0" indent="0" algn="l" rtl="0">
              <a:lnSpc>
                <a:spcPct val="100000"/>
              </a:lnSpc>
              <a:spcBef>
                <a:spcPts val="0"/>
              </a:spcBef>
              <a:spcAft>
                <a:spcPts val="0"/>
              </a:spcAft>
              <a:buNone/>
            </a:pPr>
            <a:r>
              <a:rPr lang="en-US" sz="1000" b="1" dirty="0">
                <a:solidFill>
                  <a:srgbClr val="8B9ACD"/>
                </a:solidFill>
                <a:latin typeface="Arial"/>
                <a:ea typeface="Arial"/>
                <a:cs typeface="Arial"/>
                <a:sym typeface="Arial"/>
              </a:rPr>
              <a:t>(6) </a:t>
            </a:r>
            <a:r>
              <a:rPr lang="en-US" sz="1000" b="1" dirty="0" err="1">
                <a:solidFill>
                  <a:srgbClr val="8B9ACD"/>
                </a:solidFill>
                <a:latin typeface="Arial"/>
                <a:ea typeface="Arial"/>
                <a:cs typeface="Arial"/>
                <a:sym typeface="Arial"/>
              </a:rPr>
              <a:t>내부</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탄소</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가격</a:t>
            </a:r>
            <a:endParaRPr sz="1000" dirty="0">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내부 탄소 가격은 </a:t>
            </a:r>
            <a:r>
              <a:rPr lang="en-US" sz="900" dirty="0" err="1">
                <a:latin typeface="Gulim" panose="020B0600000101010101" pitchFamily="34" charset="-127"/>
                <a:ea typeface="Gulim" panose="020B0600000101010101" pitchFamily="34" charset="-127"/>
              </a:rPr>
              <a:t>tCO₂eq</a:t>
            </a:r>
            <a:r>
              <a:rPr lang="ko-KR" altLang="en-US" sz="900" dirty="0">
                <a:latin typeface="Gulim" panose="020B0600000101010101" pitchFamily="34" charset="-127"/>
                <a:ea typeface="Gulim" panose="020B0600000101010101" pitchFamily="34" charset="-127"/>
              </a:rPr>
              <a:t>당 </a:t>
            </a:r>
            <a:r>
              <a:rPr lang="en-US" altLang="ko-KR" sz="900" dirty="0">
                <a:latin typeface="Gulim" panose="020B0600000101010101" pitchFamily="34" charset="-127"/>
                <a:ea typeface="Gulim" panose="020B0600000101010101" pitchFamily="34" charset="-127"/>
              </a:rPr>
              <a:t>50,000</a:t>
            </a:r>
            <a:r>
              <a:rPr lang="ko-KR" altLang="en-US" sz="900" dirty="0">
                <a:latin typeface="Gulim" panose="020B0600000101010101" pitchFamily="34" charset="-127"/>
                <a:ea typeface="Gulim" panose="020B0600000101010101" pitchFamily="34" charset="-127"/>
              </a:rPr>
              <a:t>원으로 설정되어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통해 투자 결정 시 탄소 감축의 경제적 영향을 사전에 고려할 수 있도록 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의사결정 적용 여부 및 방법으로는 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온실가스 감축 투자 필요성이 있는 경우 내부 탄소 가격을 기준으로 투자 회수기간을 산정하고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해당 투자의 적정성과 도입 시기를 판단하는 데 활용합니다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투자 잠재적 리스크 평가를 위한 스트레스 테스트에도 사용됩니다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구체적 적용 범위는 전사 사업장</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해외 포함</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으로</a:t>
            </a:r>
            <a:r>
              <a:rPr lang="ko-KR" altLang="en-US" sz="900" dirty="0">
                <a:latin typeface="Gulim" panose="020B0600000101010101" pitchFamily="34" charset="-127"/>
                <a:ea typeface="Gulim" panose="020B0600000101010101" pitchFamily="34" charset="-127"/>
              </a:rPr>
              <a:t> 설정되어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주요한 가정 및 계산 방법은 무료 </a:t>
            </a:r>
            <a:r>
              <a:rPr lang="ko-KR" altLang="en-US" sz="900" dirty="0" err="1">
                <a:latin typeface="Gulim" panose="020B0600000101010101" pitchFamily="34" charset="-127"/>
                <a:ea typeface="Gulim" panose="020B0600000101010101" pitchFamily="34" charset="-127"/>
              </a:rPr>
              <a:t>배출권</a:t>
            </a:r>
            <a:r>
              <a:rPr lang="ko-KR" altLang="en-US" sz="900" dirty="0">
                <a:latin typeface="Gulim" panose="020B0600000101010101" pitchFamily="34" charset="-127"/>
                <a:ea typeface="Gulim" panose="020B0600000101010101" pitchFamily="34" charset="-127"/>
              </a:rPr>
              <a:t> 할당량이 줄어들고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이로 인해 배출 허용량 가격 상승이 예상될 경우 투자 결정에 영향을 줄 수 있는 점을 고려하여 탄소 비용을 </a:t>
            </a:r>
            <a:r>
              <a:rPr lang="en-US" sz="900" dirty="0">
                <a:latin typeface="Gulim" panose="020B0600000101010101" pitchFamily="34" charset="-127"/>
                <a:ea typeface="Gulim" panose="020B0600000101010101" pitchFamily="34" charset="-127"/>
              </a:rPr>
              <a:t>CO₂</a:t>
            </a:r>
            <a:r>
              <a:rPr lang="ko-KR" altLang="en-US" sz="900" dirty="0">
                <a:latin typeface="Gulim" panose="020B0600000101010101" pitchFamily="34" charset="-127"/>
                <a:ea typeface="Gulim" panose="020B0600000101010101" pitchFamily="34" charset="-127"/>
              </a:rPr>
              <a:t>톤당 </a:t>
            </a:r>
            <a:r>
              <a:rPr lang="en-US" altLang="ko-KR" sz="900" dirty="0">
                <a:latin typeface="Gulim" panose="020B0600000101010101" pitchFamily="34" charset="-127"/>
                <a:ea typeface="Gulim" panose="020B0600000101010101" pitchFamily="34" charset="-127"/>
              </a:rPr>
              <a:t>50,000</a:t>
            </a:r>
            <a:r>
              <a:rPr lang="ko-KR" altLang="en-US" sz="900" dirty="0">
                <a:latin typeface="Gulim" panose="020B0600000101010101" pitchFamily="34" charset="-127"/>
                <a:ea typeface="Gulim" panose="020B0600000101010101" pitchFamily="34" charset="-127"/>
              </a:rPr>
              <a:t>원으로 책정하였습니다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인도네시아 </a:t>
            </a:r>
            <a:r>
              <a:rPr lang="en-US" altLang="ko-KR" sz="900" dirty="0">
                <a:latin typeface="Gulim" panose="020B0600000101010101" pitchFamily="34" charset="-127"/>
                <a:ea typeface="Gulim" panose="020B0600000101010101" pitchFamily="34" charset="-127"/>
              </a:rPr>
              <a:t>57</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2,680</a:t>
            </a:r>
            <a:r>
              <a:rPr lang="ko-KR" altLang="en-US" sz="900" dirty="0">
                <a:latin typeface="Gulim" panose="020B0600000101010101" pitchFamily="34" charset="-127"/>
                <a:ea typeface="Gulim" panose="020B0600000101010101" pitchFamily="34" charset="-127"/>
              </a:rPr>
              <a:t>만 </a:t>
            </a:r>
            <a:r>
              <a:rPr lang="ko-KR" altLang="en-US" sz="900" dirty="0" err="1">
                <a:latin typeface="Gulim" panose="020B0600000101010101" pitchFamily="34" charset="-127"/>
                <a:ea typeface="Gulim" panose="020B0600000101010101" pitchFamily="34" charset="-127"/>
              </a:rPr>
              <a:t>루피아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러시아 </a:t>
            </a:r>
            <a:r>
              <a:rPr lang="en-US" altLang="ko-KR" sz="900" dirty="0">
                <a:latin typeface="Gulim" panose="020B0600000101010101" pitchFamily="34" charset="-127"/>
                <a:ea typeface="Gulim" panose="020B0600000101010101" pitchFamily="34" charset="-127"/>
              </a:rPr>
              <a:t>250</a:t>
            </a:r>
            <a:r>
              <a:rPr lang="ko-KR" altLang="en-US" sz="900" dirty="0">
                <a:latin typeface="Gulim" panose="020B0600000101010101" pitchFamily="34" charset="-127"/>
                <a:ea typeface="Gulim" panose="020B0600000101010101" pitchFamily="34" charset="-127"/>
              </a:rPr>
              <a:t>만 루블</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튀르키예</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693</a:t>
            </a:r>
            <a:r>
              <a:rPr lang="ko-KR" altLang="en-US" sz="900" dirty="0">
                <a:latin typeface="Gulim" panose="020B0600000101010101" pitchFamily="34" charset="-127"/>
                <a:ea typeface="Gulim" panose="020B0600000101010101" pitchFamily="34" charset="-127"/>
              </a:rPr>
              <a:t>리라 등 현지 화폐로도 기준이 설정되어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기후 관련 전략 및 목표 이행 방안으로는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내부 탄소 가격을 실제 투자 재무 판단 기준으로 활용하여 탄소 감축 투자의 실행 가능성과 파급 효과를 사전에 분석하고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예컨대</a:t>
            </a:r>
            <a:r>
              <a:rPr lang="en-US" altLang="ko-KR" sz="900" dirty="0">
                <a:latin typeface="Gulim" panose="020B0600000101010101" pitchFamily="34" charset="-127"/>
                <a:ea typeface="Gulim" panose="020B0600000101010101" pitchFamily="34" charset="-127"/>
              </a:rPr>
              <a:t>, 2022</a:t>
            </a:r>
            <a:r>
              <a:rPr lang="ko-KR" altLang="en-US" sz="900" dirty="0">
                <a:latin typeface="Gulim" panose="020B0600000101010101" pitchFamily="34" charset="-127"/>
                <a:ea typeface="Gulim" panose="020B0600000101010101" pitchFamily="34" charset="-127"/>
              </a:rPr>
              <a:t>년 국내 제조시설의 태양광 설비 교체 및 신규 설치를 검토하는 과정에서 내부 탄소 가격을 반영하여 약 </a:t>
            </a:r>
            <a:r>
              <a:rPr lang="en-US" altLang="ko-KR" sz="900" dirty="0">
                <a:latin typeface="Gulim" panose="020B0600000101010101" pitchFamily="34" charset="-127"/>
                <a:ea typeface="Gulim" panose="020B0600000101010101" pitchFamily="34" charset="-127"/>
              </a:rPr>
              <a:t>1,690</a:t>
            </a:r>
            <a:r>
              <a:rPr lang="ko-KR" altLang="en-US" sz="900" dirty="0">
                <a:latin typeface="Gulim" panose="020B0600000101010101" pitchFamily="34" charset="-127"/>
                <a:ea typeface="Gulim" panose="020B0600000101010101" pitchFamily="34" charset="-127"/>
              </a:rPr>
              <a:t>톤의 탄소 감축을 전제로 경제성을 분석한 바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그 결과 연간 </a:t>
            </a:r>
            <a:r>
              <a:rPr lang="en-US" altLang="ko-KR" sz="900" dirty="0">
                <a:latin typeface="Gulim" panose="020B0600000101010101" pitchFamily="34" charset="-127"/>
                <a:ea typeface="Gulim" panose="020B0600000101010101" pitchFamily="34" charset="-127"/>
              </a:rPr>
              <a:t>8</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2,000</a:t>
            </a:r>
            <a:r>
              <a:rPr lang="ko-KR" altLang="en-US" sz="900" dirty="0">
                <a:latin typeface="Gulim" panose="020B0600000101010101" pitchFamily="34" charset="-127"/>
                <a:ea typeface="Gulim" panose="020B0600000101010101" pitchFamily="34" charset="-127"/>
              </a:rPr>
              <a:t>만 원의 경제적 이익이 추정되었습니다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내부 탄소 가격을 내부자산화한 평가 지표로 활용하여 향후에는 ‘투자 비용</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예상 절감 비용 </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내부 탄소 </a:t>
            </a:r>
            <a:r>
              <a:rPr lang="ko-KR" altLang="en-US" sz="900" dirty="0" err="1">
                <a:latin typeface="Gulim" panose="020B0600000101010101" pitchFamily="34" charset="-127"/>
                <a:ea typeface="Gulim" panose="020B0600000101010101" pitchFamily="34" charset="-127"/>
              </a:rPr>
              <a:t>가격’이라는</a:t>
            </a:r>
            <a:r>
              <a:rPr lang="ko-KR" altLang="en-US" sz="900" dirty="0">
                <a:latin typeface="Gulim" panose="020B0600000101010101" pitchFamily="34" charset="-127"/>
                <a:ea typeface="Gulim" panose="020B0600000101010101" pitchFamily="34" charset="-127"/>
              </a:rPr>
              <a:t> 산식을 통해 기후 변화 대응 활동의 정량적 효과를 분석하고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 방식은 투자 집행의 우선순위 결정 및 재무성과 평가에도 활용되고 있습니다</a:t>
            </a:r>
            <a:r>
              <a:rPr lang="en-US" altLang="ko-KR" sz="900" dirty="0">
                <a:latin typeface="Gulim" panose="020B0600000101010101" pitchFamily="34" charset="-127"/>
                <a:ea typeface="Gulim" panose="020B0600000101010101" pitchFamily="34" charset="-127"/>
              </a:rPr>
              <a:t>.</a:t>
            </a:r>
          </a:p>
        </p:txBody>
      </p:sp>
      <p:grpSp>
        <p:nvGrpSpPr>
          <p:cNvPr id="1768" name="Google Shape;1768;p16"/>
          <p:cNvGrpSpPr/>
          <p:nvPr/>
        </p:nvGrpSpPr>
        <p:grpSpPr>
          <a:xfrm>
            <a:off x="538086" y="0"/>
            <a:ext cx="14077950" cy="8208009"/>
            <a:chOff x="538086" y="0"/>
            <a:chExt cx="14077950" cy="8208009"/>
          </a:xfrm>
        </p:grpSpPr>
        <p:sp>
          <p:nvSpPr>
            <p:cNvPr id="1769" name="Google Shape;1769;p1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70" name="Google Shape;1770;p16"/>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777" name="Google Shape;1777;p1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074</a:t>
            </a:r>
            <a:endParaRPr sz="1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86"/>
        <p:cNvGrpSpPr/>
        <p:nvPr/>
      </p:nvGrpSpPr>
      <p:grpSpPr>
        <a:xfrm>
          <a:off x="0" y="0"/>
          <a:ext cx="0" cy="0"/>
          <a:chOff x="0" y="0"/>
          <a:chExt cx="0" cy="0"/>
        </a:xfrm>
      </p:grpSpPr>
      <p:sp>
        <p:nvSpPr>
          <p:cNvPr id="1787" name="Google Shape;1787;p17"/>
          <p:cNvSpPr txBox="1"/>
          <p:nvPr/>
        </p:nvSpPr>
        <p:spPr>
          <a:xfrm>
            <a:off x="887299" y="1196499"/>
            <a:ext cx="6433820" cy="13722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485"/>
              </a:spcBef>
              <a:spcAft>
                <a:spcPts val="0"/>
              </a:spcAft>
              <a:buNone/>
            </a:pPr>
            <a:r>
              <a:rPr lang="en-US" sz="1000" b="1" dirty="0">
                <a:solidFill>
                  <a:srgbClr val="8B9ACD"/>
                </a:solidFill>
                <a:latin typeface="Arial"/>
                <a:ea typeface="Arial"/>
                <a:cs typeface="Arial"/>
                <a:sym typeface="Arial"/>
              </a:rPr>
              <a:t>(7) </a:t>
            </a:r>
            <a:r>
              <a:rPr lang="en-US" sz="1000" b="1" dirty="0" err="1">
                <a:solidFill>
                  <a:srgbClr val="8B9ACD"/>
                </a:solidFill>
                <a:latin typeface="Arial"/>
                <a:ea typeface="Arial"/>
                <a:cs typeface="Arial"/>
                <a:sym typeface="Arial"/>
              </a:rPr>
              <a:t>보상</a:t>
            </a:r>
            <a:r>
              <a:rPr lang="en-US" sz="1000" b="1" dirty="0">
                <a:solidFill>
                  <a:srgbClr val="8B9ACD"/>
                </a:solidFill>
                <a:latin typeface="Arial"/>
                <a:ea typeface="Arial"/>
                <a:cs typeface="Arial"/>
                <a:sym typeface="Arial"/>
              </a:rPr>
              <a:t>(</a:t>
            </a:r>
            <a:r>
              <a:rPr lang="en-US" sz="1000" b="1" dirty="0" err="1">
                <a:solidFill>
                  <a:srgbClr val="8B9ACD"/>
                </a:solidFill>
                <a:latin typeface="Arial"/>
                <a:ea typeface="Arial"/>
                <a:cs typeface="Arial"/>
                <a:sym typeface="Arial"/>
              </a:rPr>
              <a:t>경영진</a:t>
            </a:r>
            <a:r>
              <a:rPr lang="en-US" sz="1000" b="1" dirty="0">
                <a:solidFill>
                  <a:srgbClr val="8B9ACD"/>
                </a:solidFill>
                <a:latin typeface="Arial"/>
                <a:ea typeface="Arial"/>
                <a:cs typeface="Arial"/>
                <a:sym typeface="Arial"/>
              </a:rPr>
              <a:t>)</a:t>
            </a:r>
            <a:endParaRPr sz="1000" dirty="0">
              <a:latin typeface="Arial"/>
              <a:ea typeface="Arial"/>
              <a:cs typeface="Arial"/>
              <a:sym typeface="Arial"/>
            </a:endParaRPr>
          </a:p>
          <a:p>
            <a:pPr marL="12700" marR="5080" lvl="0" indent="-635" algn="just" rtl="0">
              <a:lnSpc>
                <a:spcPct val="155555"/>
              </a:lnSpc>
              <a:spcBef>
                <a:spcPts val="1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최고경영진을</a:t>
            </a:r>
            <a:r>
              <a:rPr lang="en-US" sz="900" dirty="0">
                <a:latin typeface="Gulim"/>
                <a:ea typeface="Gulim"/>
                <a:cs typeface="Gulim"/>
                <a:sym typeface="Gulim"/>
              </a:rPr>
              <a:t> </a:t>
            </a:r>
            <a:r>
              <a:rPr lang="en-US" sz="900" dirty="0" err="1">
                <a:latin typeface="Gulim"/>
                <a:ea typeface="Gulim"/>
                <a:cs typeface="Gulim"/>
                <a:sym typeface="Gulim"/>
              </a:rPr>
              <a:t>포함하여</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부문</a:t>
            </a:r>
            <a:r>
              <a:rPr lang="en-US" sz="900" dirty="0">
                <a:latin typeface="Gulim"/>
                <a:ea typeface="Gulim"/>
                <a:cs typeface="Gulim"/>
                <a:sym typeface="Gulim"/>
              </a:rPr>
              <a:t> </a:t>
            </a:r>
            <a:r>
              <a:rPr lang="en-US" sz="900" dirty="0" err="1">
                <a:latin typeface="Gulim"/>
                <a:ea typeface="Gulim"/>
                <a:cs typeface="Gulim"/>
                <a:sym typeface="Gulim"/>
              </a:rPr>
              <a:t>본부</a:t>
            </a:r>
            <a:r>
              <a:rPr lang="en-US" sz="900" dirty="0">
                <a:latin typeface="Gulim"/>
                <a:ea typeface="Gulim"/>
                <a:cs typeface="Gulim"/>
                <a:sym typeface="Gulim"/>
              </a:rPr>
              <a:t> C-level </a:t>
            </a:r>
            <a:r>
              <a:rPr lang="en-US" sz="900" dirty="0" err="1">
                <a:latin typeface="Gulim"/>
                <a:ea typeface="Gulim"/>
                <a:cs typeface="Gulim"/>
                <a:sym typeface="Gulim"/>
              </a:rPr>
              <a:t>경영진</a:t>
            </a:r>
            <a:r>
              <a:rPr lang="en-US" sz="900" dirty="0">
                <a:latin typeface="Gulim"/>
                <a:ea typeface="Gulim"/>
                <a:cs typeface="Gulim"/>
                <a:sym typeface="Gulim"/>
              </a:rPr>
              <a:t> </a:t>
            </a:r>
            <a:r>
              <a:rPr lang="en-US" sz="900" dirty="0" err="1">
                <a:latin typeface="Gulim"/>
                <a:ea typeface="Gulim"/>
                <a:cs typeface="Gulim"/>
                <a:sym typeface="Gulim"/>
              </a:rPr>
              <a:t>보수에</a:t>
            </a:r>
            <a:r>
              <a:rPr lang="en-US" sz="900" dirty="0">
                <a:latin typeface="Gulim"/>
                <a:ea typeface="Gulim"/>
                <a:cs typeface="Gulim"/>
                <a:sym typeface="Gulim"/>
              </a:rPr>
              <a:t> </a:t>
            </a:r>
            <a:r>
              <a:rPr lang="en-US" sz="900" dirty="0" err="1">
                <a:latin typeface="Gulim"/>
                <a:ea typeface="Gulim"/>
                <a:cs typeface="Gulim"/>
                <a:sym typeface="Gulim"/>
              </a:rPr>
              <a:t>기후변화를</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ESG </a:t>
            </a:r>
            <a:r>
              <a:rPr lang="en-US" sz="900" dirty="0" err="1">
                <a:latin typeface="Gulim"/>
                <a:ea typeface="Gulim"/>
                <a:cs typeface="Gulim"/>
                <a:sym typeface="Gulim"/>
              </a:rPr>
              <a:t>과제</a:t>
            </a:r>
            <a:r>
              <a:rPr lang="en-US" sz="900" dirty="0">
                <a:latin typeface="Gulim"/>
                <a:ea typeface="Gulim"/>
                <a:cs typeface="Gulim"/>
                <a:sym typeface="Gulim"/>
              </a:rPr>
              <a:t> </a:t>
            </a:r>
            <a:r>
              <a:rPr lang="en-US" sz="900" dirty="0" err="1">
                <a:latin typeface="Gulim"/>
                <a:ea typeface="Gulim"/>
                <a:cs typeface="Gulim"/>
                <a:sym typeface="Gulim"/>
              </a:rPr>
              <a:t>이행성과를</a:t>
            </a:r>
            <a:r>
              <a:rPr lang="en-US" sz="900" dirty="0">
                <a:latin typeface="Gulim"/>
                <a:ea typeface="Gulim"/>
                <a:cs typeface="Gulim"/>
                <a:sym typeface="Gulim"/>
              </a:rPr>
              <a:t> </a:t>
            </a:r>
            <a:r>
              <a:rPr lang="en-US" sz="900" dirty="0" err="1">
                <a:latin typeface="Gulim"/>
                <a:ea typeface="Gulim"/>
                <a:cs typeface="Gulim"/>
                <a:sym typeface="Gulim"/>
              </a:rPr>
              <a:t>반영하여</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평가지표를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2024년 4월에는 CEO </a:t>
            </a:r>
            <a:r>
              <a:rPr lang="en-US" sz="900" dirty="0" err="1">
                <a:latin typeface="Gulim"/>
                <a:ea typeface="Gulim"/>
                <a:cs typeface="Gulim"/>
                <a:sym typeface="Gulim"/>
              </a:rPr>
              <a:t>단기</a:t>
            </a:r>
            <a:r>
              <a:rPr lang="en-US" sz="900" dirty="0">
                <a:latin typeface="Gulim"/>
                <a:ea typeface="Gulim"/>
                <a:cs typeface="Gulim"/>
                <a:sym typeface="Gulim"/>
              </a:rPr>
              <a:t> </a:t>
            </a:r>
            <a:r>
              <a:rPr lang="en-US" sz="900" dirty="0" err="1">
                <a:latin typeface="Gulim"/>
                <a:ea typeface="Gulim"/>
                <a:cs typeface="Gulim"/>
                <a:sym typeface="Gulim"/>
              </a:rPr>
              <a:t>경영목표</a:t>
            </a:r>
            <a:r>
              <a:rPr lang="en-US" sz="900" dirty="0">
                <a:latin typeface="Gulim"/>
                <a:ea typeface="Gulim"/>
                <a:cs typeface="Gulim"/>
                <a:sym typeface="Gulim"/>
              </a:rPr>
              <a:t> </a:t>
            </a:r>
            <a:r>
              <a:rPr lang="en-US" sz="900" dirty="0" err="1">
                <a:latin typeface="Gulim"/>
                <a:ea typeface="Gulim"/>
                <a:cs typeface="Gulim"/>
                <a:sym typeface="Gulim"/>
              </a:rPr>
              <a:t>설정</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ESG </a:t>
            </a:r>
            <a:r>
              <a:rPr lang="en-US" sz="900" dirty="0" err="1">
                <a:latin typeface="Gulim"/>
                <a:ea typeface="Gulim"/>
                <a:cs typeface="Gulim"/>
                <a:sym typeface="Gulim"/>
              </a:rPr>
              <a:t>지표</a:t>
            </a:r>
            <a:r>
              <a:rPr lang="en-US" sz="900" dirty="0">
                <a:latin typeface="Gulim"/>
                <a:ea typeface="Gulim"/>
                <a:cs typeface="Gulim"/>
                <a:sym typeface="Gulim"/>
              </a:rPr>
              <a:t> </a:t>
            </a:r>
            <a:r>
              <a:rPr lang="en-US" sz="900" dirty="0" err="1">
                <a:latin typeface="Gulim"/>
                <a:ea typeface="Gulim"/>
                <a:cs typeface="Gulim"/>
                <a:sym typeface="Gulim"/>
              </a:rPr>
              <a:t>가중치를</a:t>
            </a:r>
            <a:r>
              <a:rPr lang="en-US" sz="900" dirty="0">
                <a:latin typeface="Gulim"/>
                <a:ea typeface="Gulim"/>
                <a:cs typeface="Gulim"/>
                <a:sym typeface="Gulim"/>
              </a:rPr>
              <a:t> 5%에서 10%로 </a:t>
            </a:r>
            <a:r>
              <a:rPr lang="en-US" sz="900" dirty="0" err="1">
                <a:latin typeface="Gulim"/>
                <a:ea typeface="Gulim"/>
                <a:cs typeface="Gulim"/>
                <a:sym typeface="Gulim"/>
              </a:rPr>
              <a:t>확대하였으며</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장기</a:t>
            </a:r>
            <a:r>
              <a:rPr lang="en-US" sz="900" dirty="0">
                <a:latin typeface="Gulim"/>
                <a:ea typeface="Gulim"/>
                <a:cs typeface="Gulim"/>
                <a:sym typeface="Gulim"/>
              </a:rPr>
              <a:t> </a:t>
            </a:r>
            <a:r>
              <a:rPr lang="en-US" sz="900" dirty="0" err="1">
                <a:latin typeface="Gulim"/>
                <a:ea typeface="Gulim"/>
                <a:cs typeface="Gulim"/>
                <a:sym typeface="Gulim"/>
              </a:rPr>
              <a:t>경영목표에는</a:t>
            </a:r>
            <a:r>
              <a:rPr lang="en-US" sz="900" dirty="0">
                <a:latin typeface="Gulim"/>
                <a:ea typeface="Gulim"/>
                <a:cs typeface="Gulim"/>
                <a:sym typeface="Gulim"/>
              </a:rPr>
              <a:t> </a:t>
            </a:r>
            <a:r>
              <a:rPr lang="en-US" sz="900" dirty="0" err="1">
                <a:latin typeface="Gulim"/>
                <a:ea typeface="Gulim"/>
                <a:cs typeface="Gulim"/>
                <a:sym typeface="Gulim"/>
              </a:rPr>
              <a:t>그룹의</a:t>
            </a:r>
            <a:r>
              <a:rPr lang="en-US" sz="900" dirty="0">
                <a:latin typeface="Gulim"/>
                <a:ea typeface="Gulim"/>
                <a:cs typeface="Gulim"/>
                <a:sym typeface="Gulim"/>
              </a:rPr>
              <a:t> </a:t>
            </a:r>
            <a:r>
              <a:rPr lang="en-US" sz="900" dirty="0" err="1">
                <a:latin typeface="Gulim"/>
                <a:ea typeface="Gulim"/>
                <a:cs typeface="Gulim"/>
                <a:sym typeface="Gulim"/>
              </a:rPr>
              <a:t>저탄소</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실행을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직접적으로</a:t>
            </a:r>
            <a:r>
              <a:rPr lang="en-US" sz="900" dirty="0">
                <a:latin typeface="Gulim"/>
                <a:ea typeface="Gulim"/>
                <a:cs typeface="Gulim"/>
                <a:sym typeface="Gulim"/>
              </a:rPr>
              <a:t> </a:t>
            </a:r>
            <a:r>
              <a:rPr lang="en-US" sz="900" dirty="0" err="1">
                <a:latin typeface="Gulim"/>
                <a:ea typeface="Gulim"/>
                <a:cs typeface="Gulim"/>
                <a:sym typeface="Gulim"/>
              </a:rPr>
              <a:t>반영하여</a:t>
            </a:r>
            <a:r>
              <a:rPr lang="en-US" sz="900" dirty="0">
                <a:latin typeface="Gulim"/>
                <a:ea typeface="Gulim"/>
                <a:cs typeface="Gulim"/>
                <a:sym typeface="Gulim"/>
              </a:rPr>
              <a:t> </a:t>
            </a:r>
            <a:r>
              <a:rPr lang="en-US" sz="900" dirty="0" err="1">
                <a:latin typeface="Gulim"/>
                <a:ea typeface="Gulim"/>
                <a:cs typeface="Gulim"/>
                <a:sym typeface="Gulim"/>
              </a:rPr>
              <a:t>실질적인</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창출할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보수</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개편하였습니다</a:t>
            </a:r>
            <a:r>
              <a:rPr lang="en-US" sz="900" dirty="0">
                <a:latin typeface="Gulim"/>
                <a:ea typeface="Gulim"/>
                <a:cs typeface="Gulim"/>
                <a:sym typeface="Gulim"/>
              </a:rPr>
              <a:t>. 2023년 CEO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유관본부</a:t>
            </a:r>
            <a:r>
              <a:rPr lang="en-US" sz="900" dirty="0">
                <a:latin typeface="Gulim"/>
                <a:ea typeface="Gulim"/>
                <a:cs typeface="Gulim"/>
                <a:sym typeface="Gulim"/>
              </a:rPr>
              <a:t> </a:t>
            </a:r>
            <a:r>
              <a:rPr lang="en-US" sz="900" dirty="0" err="1">
                <a:latin typeface="Gulim"/>
                <a:ea typeface="Gulim"/>
                <a:cs typeface="Gulim"/>
                <a:sym typeface="Gulim"/>
              </a:rPr>
              <a:t>경영진</a:t>
            </a:r>
            <a:r>
              <a:rPr lang="en-US" sz="900" dirty="0">
                <a:latin typeface="Gulim"/>
                <a:ea typeface="Gulim"/>
                <a:cs typeface="Gulim"/>
                <a:sym typeface="Gulim"/>
              </a:rPr>
              <a:t>, </a:t>
            </a:r>
            <a:r>
              <a:rPr lang="en-US" sz="900" dirty="0" err="1">
                <a:latin typeface="Gulim"/>
                <a:ea typeface="Gulim"/>
                <a:cs typeface="Gulim"/>
                <a:sym typeface="Gulim"/>
              </a:rPr>
              <a:t>조직의</a:t>
            </a:r>
            <a:r>
              <a:rPr lang="en-US" sz="900" dirty="0">
                <a:latin typeface="Gulim"/>
                <a:ea typeface="Gulim"/>
                <a:cs typeface="Gulim"/>
                <a:sym typeface="Gulim"/>
              </a:rPr>
              <a:t> </a:t>
            </a:r>
            <a:r>
              <a:rPr lang="en-US" sz="900" dirty="0" err="1">
                <a:latin typeface="Gulim"/>
                <a:ea typeface="Gulim"/>
                <a:cs typeface="Gulim"/>
                <a:sym typeface="Gulim"/>
              </a:rPr>
              <a:t>성과평가에</a:t>
            </a:r>
            <a:r>
              <a:rPr lang="en-US" sz="900" dirty="0">
                <a:latin typeface="Gulim"/>
                <a:ea typeface="Gulim"/>
                <a:cs typeface="Gulim"/>
                <a:sym typeface="Gulim"/>
              </a:rPr>
              <a:t> </a:t>
            </a:r>
            <a:r>
              <a:rPr lang="en-US" sz="900" dirty="0" err="1">
                <a:latin typeface="Gulim"/>
                <a:ea typeface="Gulim"/>
                <a:cs typeface="Gulim"/>
                <a:sym typeface="Gulim"/>
              </a:rPr>
              <a:t>반영된</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KPI는</a:t>
            </a:r>
            <a:r>
              <a:rPr lang="en-US" sz="900" dirty="0">
                <a:latin typeface="Gulim"/>
                <a:ea typeface="Gulim"/>
                <a:cs typeface="Gulim"/>
                <a:sym typeface="Gulim"/>
              </a:rPr>
              <a:t> </a:t>
            </a:r>
            <a:r>
              <a:rPr lang="en-US" sz="900" dirty="0" err="1">
                <a:latin typeface="Gulim"/>
                <a:ea typeface="Gulim"/>
                <a:cs typeface="Gulim"/>
                <a:sym typeface="Gulim"/>
              </a:rPr>
              <a:t>아래와</a:t>
            </a:r>
            <a:r>
              <a:rPr lang="en-US" sz="900" dirty="0">
                <a:latin typeface="Gulim"/>
                <a:ea typeface="Gulim"/>
                <a:cs typeface="Gulim"/>
                <a:sym typeface="Gulim"/>
              </a:rPr>
              <a:t> </a:t>
            </a:r>
            <a:r>
              <a:rPr lang="en-US" sz="900" dirty="0" err="1">
                <a:latin typeface="Gulim"/>
                <a:ea typeface="Gulim"/>
                <a:cs typeface="Gulim"/>
                <a:sym typeface="Gulim"/>
              </a:rPr>
              <a:t>같습니다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813" name="Google Shape;1813;p17"/>
          <p:cNvSpPr txBox="1"/>
          <p:nvPr/>
        </p:nvSpPr>
        <p:spPr>
          <a:xfrm>
            <a:off x="882650" y="3006089"/>
            <a:ext cx="6426200" cy="556895"/>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8B9ACD"/>
                </a:solidFill>
                <a:latin typeface="Arial"/>
                <a:ea typeface="Arial"/>
                <a:cs typeface="Arial"/>
                <a:sym typeface="Arial"/>
              </a:rPr>
              <a:t>(8) </a:t>
            </a:r>
            <a:r>
              <a:rPr lang="en-US" sz="1000" b="1" dirty="0" err="1">
                <a:solidFill>
                  <a:srgbClr val="8B9ACD"/>
                </a:solidFill>
                <a:latin typeface="Arial"/>
                <a:ea typeface="Arial"/>
                <a:cs typeface="Arial"/>
                <a:sym typeface="Arial"/>
              </a:rPr>
              <a:t>산업</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기반</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지표</a:t>
            </a:r>
            <a:endParaRPr sz="1000" dirty="0">
              <a:latin typeface="Arial"/>
              <a:ea typeface="Arial"/>
              <a:cs typeface="Arial"/>
              <a:sym typeface="Arial"/>
            </a:endParaRPr>
          </a:p>
          <a:p>
            <a:pPr marL="12700" marR="5080" lvl="0" indent="0" algn="l"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속한</a:t>
            </a:r>
            <a:r>
              <a:rPr lang="en-US" sz="900" dirty="0">
                <a:latin typeface="Gulim"/>
                <a:ea typeface="Gulim"/>
                <a:cs typeface="Gulim"/>
                <a:sym typeface="Gulim"/>
              </a:rPr>
              <a:t> </a:t>
            </a:r>
            <a:r>
              <a:rPr lang="en-US" sz="900" dirty="0" err="1">
                <a:latin typeface="Gulim"/>
                <a:ea typeface="Gulim"/>
                <a:cs typeface="Gulim"/>
                <a:sym typeface="Gulim"/>
              </a:rPr>
              <a:t>산업의</a:t>
            </a:r>
            <a:r>
              <a:rPr lang="en-US" sz="900" dirty="0">
                <a:latin typeface="Gulim"/>
                <a:ea typeface="Gulim"/>
                <a:cs typeface="Gulim"/>
                <a:sym typeface="Gulim"/>
              </a:rPr>
              <a:t> </a:t>
            </a:r>
            <a:r>
              <a:rPr lang="en-US" sz="900" dirty="0" err="1">
                <a:latin typeface="Gulim"/>
                <a:ea typeface="Gulim"/>
                <a:cs typeface="Gulim"/>
                <a:sym typeface="Gulim"/>
              </a:rPr>
              <a:t>특징을</a:t>
            </a:r>
            <a:r>
              <a:rPr lang="en-US" sz="900" dirty="0">
                <a:latin typeface="Gulim"/>
                <a:ea typeface="Gulim"/>
                <a:cs typeface="Gulim"/>
                <a:sym typeface="Gulim"/>
              </a:rPr>
              <a:t> </a:t>
            </a:r>
            <a:r>
              <a:rPr lang="en-US" sz="900" dirty="0" err="1">
                <a:latin typeface="Gulim"/>
                <a:ea typeface="Gulim"/>
                <a:cs typeface="Gulim"/>
                <a:sym typeface="Gulim"/>
              </a:rPr>
              <a:t>반영하기</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‘IFRS S2 </a:t>
            </a:r>
            <a:r>
              <a:rPr lang="en-US" sz="900" dirty="0" err="1">
                <a:latin typeface="Gulim"/>
                <a:ea typeface="Gulim"/>
                <a:cs typeface="Gulim"/>
                <a:sym typeface="Gulim"/>
              </a:rPr>
              <a:t>이행에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산업기반</a:t>
            </a:r>
            <a:r>
              <a:rPr lang="en-US" sz="900" dirty="0">
                <a:latin typeface="Gulim"/>
                <a:ea typeface="Gulim"/>
                <a:cs typeface="Gulim"/>
                <a:sym typeface="Gulim"/>
              </a:rPr>
              <a:t> </a:t>
            </a:r>
            <a:r>
              <a:rPr lang="en-US" sz="900" dirty="0" err="1">
                <a:latin typeface="Gulim"/>
                <a:ea typeface="Gulim"/>
                <a:cs typeface="Gulim"/>
                <a:sym typeface="Gulim"/>
              </a:rPr>
              <a:t>지침</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SICS(Sustainable Industry Classification System) </a:t>
            </a:r>
            <a:r>
              <a:rPr lang="en-US" sz="900" dirty="0" err="1">
                <a:latin typeface="Gulim"/>
                <a:ea typeface="Gulim"/>
                <a:cs typeface="Gulim"/>
                <a:sym typeface="Gulim"/>
              </a:rPr>
              <a:t>부문</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산업분류</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가공식품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부문을</a:t>
            </a:r>
            <a:r>
              <a:rPr lang="en-US" sz="900" dirty="0">
                <a:latin typeface="Gulim"/>
                <a:ea typeface="Gulim"/>
                <a:cs typeface="Gulim"/>
                <a:sym typeface="Gulim"/>
              </a:rPr>
              <a:t> </a:t>
            </a:r>
            <a:r>
              <a:rPr lang="en-US" sz="900" dirty="0" err="1">
                <a:latin typeface="Gulim"/>
                <a:ea typeface="Gulim"/>
                <a:cs typeface="Gulim"/>
                <a:sym typeface="Gulim"/>
              </a:rPr>
              <a:t>참조하였습니다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814" name="Google Shape;1814;p17"/>
          <p:cNvSpPr txBox="1"/>
          <p:nvPr/>
        </p:nvSpPr>
        <p:spPr>
          <a:xfrm>
            <a:off x="901884" y="4000339"/>
            <a:ext cx="1479852"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a:solidFill>
                  <a:srgbClr val="5C6FB4"/>
                </a:solidFill>
                <a:latin typeface="Arial"/>
                <a:ea typeface="Arial"/>
                <a:cs typeface="Arial"/>
                <a:sym typeface="Arial"/>
              </a:rPr>
              <a:t>2. </a:t>
            </a:r>
            <a:r>
              <a:rPr lang="en-US" sz="1100" b="1" dirty="0" err="1">
                <a:solidFill>
                  <a:srgbClr val="5C6FB4"/>
                </a:solidFill>
                <a:latin typeface="Arial"/>
                <a:ea typeface="Arial"/>
                <a:cs typeface="Arial"/>
                <a:sym typeface="Arial"/>
              </a:rPr>
              <a:t>기후</a:t>
            </a:r>
            <a:r>
              <a:rPr lang="en-US" sz="1100" b="1" dirty="0">
                <a:solidFill>
                  <a:srgbClr val="5C6FB4"/>
                </a:solidFill>
                <a:latin typeface="Arial"/>
                <a:ea typeface="Arial"/>
                <a:cs typeface="Arial"/>
                <a:sym typeface="Arial"/>
              </a:rPr>
              <a:t> </a:t>
            </a:r>
            <a:r>
              <a:rPr lang="en-US" sz="1100" b="1" dirty="0" err="1">
                <a:solidFill>
                  <a:srgbClr val="5C6FB4"/>
                </a:solidFill>
                <a:latin typeface="Arial"/>
                <a:ea typeface="Arial"/>
                <a:cs typeface="Arial"/>
                <a:sym typeface="Arial"/>
              </a:rPr>
              <a:t>관련</a:t>
            </a:r>
            <a:r>
              <a:rPr lang="en-US" sz="1100" b="1" dirty="0">
                <a:solidFill>
                  <a:srgbClr val="5C6FB4"/>
                </a:solidFill>
                <a:latin typeface="Arial"/>
                <a:ea typeface="Arial"/>
                <a:cs typeface="Arial"/>
                <a:sym typeface="Arial"/>
              </a:rPr>
              <a:t> </a:t>
            </a:r>
            <a:r>
              <a:rPr lang="en-US" sz="1100" b="1" dirty="0" err="1">
                <a:solidFill>
                  <a:srgbClr val="5C6FB4"/>
                </a:solidFill>
                <a:latin typeface="Arial"/>
                <a:ea typeface="Arial"/>
                <a:cs typeface="Arial"/>
                <a:sym typeface="Arial"/>
              </a:rPr>
              <a:t>목표</a:t>
            </a:r>
            <a:endParaRPr sz="1100" dirty="0">
              <a:latin typeface="Arial"/>
              <a:ea typeface="Arial"/>
              <a:cs typeface="Arial"/>
              <a:sym typeface="Arial"/>
            </a:endParaRPr>
          </a:p>
        </p:txBody>
      </p:sp>
      <p:sp>
        <p:nvSpPr>
          <p:cNvPr id="1815" name="Google Shape;1815;p17"/>
          <p:cNvSpPr txBox="1"/>
          <p:nvPr/>
        </p:nvSpPr>
        <p:spPr>
          <a:xfrm>
            <a:off x="900764" y="4324959"/>
            <a:ext cx="6433820" cy="556895"/>
          </a:xfrm>
          <a:prstGeom prst="rect">
            <a:avLst/>
          </a:prstGeom>
          <a:noFill/>
          <a:ln>
            <a:noFill/>
          </a:ln>
        </p:spPr>
        <p:txBody>
          <a:bodyPr spcFirstLastPara="1" wrap="square" lIns="0" tIns="45700" rIns="0" bIns="0" anchor="t" anchorCtr="0">
            <a:spAutoFit/>
          </a:bodyPr>
          <a:lstStyle/>
          <a:p>
            <a:pPr marL="13334" lvl="0" indent="0" algn="l" rtl="0">
              <a:lnSpc>
                <a:spcPct val="100000"/>
              </a:lnSpc>
              <a:spcBef>
                <a:spcPts val="0"/>
              </a:spcBef>
              <a:spcAft>
                <a:spcPts val="0"/>
              </a:spcAft>
              <a:buNone/>
            </a:pPr>
            <a:r>
              <a:rPr lang="en-US" sz="1000" b="1" dirty="0">
                <a:solidFill>
                  <a:srgbClr val="8B9ACD"/>
                </a:solidFill>
                <a:latin typeface="Arial"/>
                <a:ea typeface="Arial"/>
                <a:cs typeface="Arial"/>
                <a:sym typeface="Arial"/>
              </a:rPr>
              <a:t>(1) </a:t>
            </a:r>
            <a:r>
              <a:rPr lang="en-US" sz="1000" b="1" dirty="0" err="1">
                <a:solidFill>
                  <a:srgbClr val="8B9ACD"/>
                </a:solidFill>
                <a:latin typeface="Arial"/>
                <a:ea typeface="Arial"/>
                <a:cs typeface="Arial"/>
                <a:sym typeface="Arial"/>
              </a:rPr>
              <a:t>목표</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설정에</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사용된</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지표</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관련</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정보</a:t>
            </a:r>
            <a:r>
              <a:rPr lang="en-US" sz="1000" b="1" dirty="0">
                <a:solidFill>
                  <a:srgbClr val="8B9ACD"/>
                </a:solidFill>
                <a:latin typeface="Arial"/>
                <a:ea typeface="Arial"/>
                <a:cs typeface="Arial"/>
                <a:sym typeface="Arial"/>
              </a:rPr>
              <a:t>(</a:t>
            </a:r>
            <a:r>
              <a:rPr lang="en-US" sz="1000" b="1" dirty="0" err="1">
                <a:solidFill>
                  <a:srgbClr val="8B9ACD"/>
                </a:solidFill>
                <a:latin typeface="Arial"/>
                <a:ea typeface="Arial"/>
                <a:cs typeface="Arial"/>
                <a:sym typeface="Arial"/>
              </a:rPr>
              <a:t>목표</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지표</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목적</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적용</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범위</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등</a:t>
            </a:r>
            <a:r>
              <a:rPr lang="en-US" sz="1000" b="1" dirty="0">
                <a:solidFill>
                  <a:srgbClr val="8B9ACD"/>
                </a:solidFill>
                <a:latin typeface="Arial"/>
                <a:ea typeface="Arial"/>
                <a:cs typeface="Arial"/>
                <a:sym typeface="Arial"/>
              </a:rPr>
              <a:t>)</a:t>
            </a:r>
            <a:endParaRPr sz="1000" dirty="0">
              <a:latin typeface="Arial"/>
              <a:ea typeface="Arial"/>
              <a:cs typeface="Arial"/>
              <a:sym typeface="Arial"/>
            </a:endParaRPr>
          </a:p>
          <a:p>
            <a:pPr marL="12700" marR="5080" lvl="0" indent="634" algn="l"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과학기반</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가이드라인에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2030년 Scope 1+2 42% </a:t>
            </a:r>
            <a:r>
              <a:rPr lang="en-US" sz="900" dirty="0" err="1">
                <a:latin typeface="Gulim"/>
                <a:ea typeface="Gulim"/>
                <a:cs typeface="Gulim"/>
                <a:sym typeface="Gulim"/>
              </a:rPr>
              <a:t>감축</a:t>
            </a:r>
            <a:r>
              <a:rPr lang="en-US" sz="900" dirty="0">
                <a:latin typeface="Gulim"/>
                <a:ea typeface="Gulim"/>
                <a:cs typeface="Gulim"/>
                <a:sym typeface="Gulim"/>
              </a:rPr>
              <a:t>, 2045년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중립</a:t>
            </a:r>
            <a:r>
              <a:rPr lang="en-US" sz="900" dirty="0">
                <a:latin typeface="Gulim"/>
                <a:ea typeface="Gulim"/>
                <a:cs typeface="Gulim"/>
                <a:sym typeface="Gulim"/>
              </a:rPr>
              <a:t> </a:t>
            </a:r>
            <a:r>
              <a:rPr lang="en-US" sz="900" dirty="0" err="1">
                <a:latin typeface="Gulim"/>
                <a:ea typeface="Gulim"/>
                <a:cs typeface="Gulim"/>
                <a:sym typeface="Gulim"/>
              </a:rPr>
              <a:t>달성</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수립하였습니다</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관할</a:t>
            </a:r>
            <a:r>
              <a:rPr lang="en-US" sz="900" dirty="0">
                <a:latin typeface="Gulim"/>
                <a:ea typeface="Gulim"/>
                <a:cs typeface="Gulim"/>
                <a:sym typeface="Gulim"/>
              </a:rPr>
              <a:t> </a:t>
            </a:r>
            <a:r>
              <a:rPr lang="en-US" sz="900" dirty="0" err="1">
                <a:latin typeface="Gulim"/>
                <a:ea typeface="Gulim"/>
                <a:cs typeface="Gulim"/>
                <a:sym typeface="Gulim"/>
              </a:rPr>
              <a:t>지역인</a:t>
            </a:r>
            <a:r>
              <a:rPr lang="en-US" sz="900" dirty="0">
                <a:latin typeface="Gulim"/>
                <a:ea typeface="Gulim"/>
                <a:cs typeface="Gulim"/>
                <a:sym typeface="Gulim"/>
              </a:rPr>
              <a:t> </a:t>
            </a:r>
            <a:r>
              <a:rPr lang="en-US" sz="900" dirty="0" err="1">
                <a:latin typeface="Gulim"/>
                <a:ea typeface="Gulim"/>
                <a:cs typeface="Gulim"/>
                <a:sym typeface="Gulim"/>
              </a:rPr>
              <a:t>대한민국</a:t>
            </a:r>
            <a:r>
              <a:rPr lang="en-US" sz="900" dirty="0">
                <a:latin typeface="Gulim"/>
                <a:ea typeface="Gulim"/>
                <a:cs typeface="Gulim"/>
                <a:sym typeface="Gulim"/>
              </a:rPr>
              <a:t> 2030년 </a:t>
            </a:r>
            <a:r>
              <a:rPr lang="en-US" sz="900" dirty="0" err="1">
                <a:latin typeface="Gulim"/>
                <a:ea typeface="Gulim"/>
                <a:cs typeface="Gulim"/>
                <a:sym typeface="Gulim"/>
              </a:rPr>
              <a:t>국가온실가스감축목표</a:t>
            </a:r>
            <a:r>
              <a:rPr lang="en-US" sz="900" dirty="0">
                <a:latin typeface="Gulim"/>
                <a:ea typeface="Gulim"/>
                <a:cs typeface="Gulim"/>
                <a:sym typeface="Gulim"/>
              </a:rPr>
              <a:t>(NDC) </a:t>
            </a:r>
            <a:r>
              <a:rPr lang="en-US" sz="900" dirty="0" err="1">
                <a:latin typeface="Gulim"/>
                <a:ea typeface="Gulim"/>
                <a:cs typeface="Gulim"/>
                <a:sym typeface="Gulim"/>
              </a:rPr>
              <a:t>산업부분의</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상회하고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868" name="Google Shape;1868;p17"/>
          <p:cNvSpPr txBox="1"/>
          <p:nvPr/>
        </p:nvSpPr>
        <p:spPr>
          <a:xfrm>
            <a:off x="899999" y="5253101"/>
            <a:ext cx="2443442" cy="1667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dirty="0">
                <a:solidFill>
                  <a:srgbClr val="8B9ACD"/>
                </a:solidFill>
                <a:latin typeface="Arial"/>
                <a:ea typeface="Arial"/>
                <a:cs typeface="Arial"/>
                <a:sym typeface="Arial"/>
              </a:rPr>
              <a:t>(2) </a:t>
            </a:r>
            <a:r>
              <a:rPr lang="en-US" sz="1000" b="1" dirty="0" err="1">
                <a:solidFill>
                  <a:srgbClr val="8B9ACD"/>
                </a:solidFill>
                <a:latin typeface="Arial"/>
                <a:ea typeface="Arial"/>
                <a:cs typeface="Arial"/>
                <a:sym typeface="Arial"/>
              </a:rPr>
              <a:t>목표에</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대한</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진척도</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모니터링</a:t>
            </a:r>
            <a:r>
              <a:rPr lang="en-US" sz="1000" b="1" dirty="0">
                <a:solidFill>
                  <a:srgbClr val="8B9ACD"/>
                </a:solidFill>
                <a:latin typeface="Arial"/>
                <a:ea typeface="Arial"/>
                <a:cs typeface="Arial"/>
                <a:sym typeface="Arial"/>
              </a:rPr>
              <a:t> </a:t>
            </a:r>
            <a:r>
              <a:rPr lang="en-US" sz="1000" b="1" dirty="0" err="1">
                <a:solidFill>
                  <a:srgbClr val="8B9ACD"/>
                </a:solidFill>
                <a:latin typeface="Arial"/>
                <a:ea typeface="Arial"/>
                <a:cs typeface="Arial"/>
                <a:sym typeface="Arial"/>
              </a:rPr>
              <a:t>방법</a:t>
            </a:r>
            <a:endParaRPr sz="1000" dirty="0">
              <a:latin typeface="Arial"/>
              <a:ea typeface="Arial"/>
              <a:cs typeface="Arial"/>
              <a:sym typeface="Arial"/>
            </a:endParaRPr>
          </a:p>
        </p:txBody>
      </p:sp>
      <p:sp>
        <p:nvSpPr>
          <p:cNvPr id="1869" name="Google Shape;1869;p17"/>
          <p:cNvSpPr txBox="1"/>
          <p:nvPr/>
        </p:nvSpPr>
        <p:spPr>
          <a:xfrm>
            <a:off x="900764" y="5491878"/>
            <a:ext cx="6433820" cy="1630680"/>
          </a:xfrm>
          <a:prstGeom prst="rect">
            <a:avLst/>
          </a:prstGeom>
          <a:noFill/>
          <a:ln>
            <a:noFill/>
          </a:ln>
        </p:spPr>
        <p:txBody>
          <a:bodyPr spcFirstLastPara="1" wrap="square" lIns="0" tIns="55225" rIns="0" bIns="0" anchor="t" anchorCtr="0">
            <a:spAutoFit/>
          </a:bodyPr>
          <a:lstStyle/>
          <a:p>
            <a:pPr marL="13334"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가</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설정된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목표의</a:t>
            </a:r>
            <a:r>
              <a:rPr lang="en-US" sz="900" b="1" dirty="0">
                <a:solidFill>
                  <a:srgbClr val="4D5C63"/>
                </a:solidFill>
                <a:latin typeface="Arial"/>
                <a:ea typeface="Arial"/>
                <a:cs typeface="Arial"/>
                <a:sym typeface="Arial"/>
              </a:rPr>
              <a:t> 제3자 </a:t>
            </a:r>
            <a:r>
              <a:rPr lang="en-US" sz="900" b="1" dirty="0" err="1">
                <a:solidFill>
                  <a:srgbClr val="4D5C63"/>
                </a:solidFill>
                <a:latin typeface="Arial"/>
                <a:ea typeface="Arial"/>
                <a:cs typeface="Arial"/>
                <a:sym typeface="Arial"/>
              </a:rPr>
              <a:t>검증</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여부</a:t>
            </a:r>
            <a:endParaRPr sz="900" dirty="0">
              <a:latin typeface="Arial"/>
              <a:ea typeface="Arial"/>
              <a:cs typeface="Arial"/>
              <a:sym typeface="Arial"/>
            </a:endParaRPr>
          </a:p>
          <a:p>
            <a:pPr marL="12700" marR="10160" lvl="0" indent="634" algn="just" rtl="0">
              <a:lnSpc>
                <a:spcPct val="1297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과학기반</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이니셔티브인</a:t>
            </a:r>
            <a:r>
              <a:rPr lang="en-US" sz="900" dirty="0">
                <a:latin typeface="Gulim"/>
                <a:ea typeface="Gulim"/>
                <a:cs typeface="Gulim"/>
                <a:sym typeface="Gulim"/>
              </a:rPr>
              <a:t> SBTi(Science Based Target Initiative) </a:t>
            </a:r>
            <a:r>
              <a:rPr lang="en-US" sz="900" dirty="0" err="1">
                <a:latin typeface="Gulim"/>
                <a:ea typeface="Gulim"/>
                <a:cs typeface="Gulim"/>
                <a:sym typeface="Gulim"/>
              </a:rPr>
              <a:t>가이드라인에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수립하였으며</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SBTi </a:t>
            </a:r>
            <a:r>
              <a:rPr lang="en-US" sz="900" dirty="0" err="1">
                <a:latin typeface="Gulim"/>
                <a:ea typeface="Gulim"/>
                <a:cs typeface="Gulim"/>
                <a:sym typeface="Gulim"/>
              </a:rPr>
              <a:t>검증</a:t>
            </a:r>
            <a:r>
              <a:rPr lang="en-US" sz="900" dirty="0">
                <a:latin typeface="Gulim"/>
                <a:ea typeface="Gulim"/>
                <a:cs typeface="Gulim"/>
                <a:sym typeface="Gulim"/>
              </a:rPr>
              <a:t> </a:t>
            </a:r>
            <a:r>
              <a:rPr lang="en-US" sz="900" dirty="0" err="1">
                <a:latin typeface="Gulim"/>
                <a:ea typeface="Gulim"/>
                <a:cs typeface="Gulim"/>
                <a:sym typeface="Gulim"/>
              </a:rPr>
              <a:t>완료를</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a:p>
            <a:pPr marL="0" lvl="0" indent="0" algn="l" rtl="0">
              <a:lnSpc>
                <a:spcPct val="100000"/>
              </a:lnSpc>
              <a:spcBef>
                <a:spcPts val="530"/>
              </a:spcBef>
              <a:spcAft>
                <a:spcPts val="0"/>
              </a:spcAft>
              <a:buNone/>
            </a:pPr>
            <a:endParaRPr sz="900" dirty="0">
              <a:latin typeface="Gulim"/>
              <a:ea typeface="Gulim"/>
              <a:cs typeface="Gulim"/>
              <a:sym typeface="Gulim"/>
            </a:endParaRPr>
          </a:p>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목표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검토</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프로세스</a:t>
            </a:r>
            <a:endParaRPr sz="900" dirty="0">
              <a:latin typeface="Arial"/>
              <a:ea typeface="Arial"/>
              <a:cs typeface="Arial"/>
              <a:sym typeface="Arial"/>
            </a:endParaRPr>
          </a:p>
          <a:p>
            <a:pPr marL="12700" marR="5080" lvl="0" indent="0" algn="just" rtl="0">
              <a:lnSpc>
                <a:spcPct val="129700"/>
              </a:lnSpc>
              <a:spcBef>
                <a:spcPts val="1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사업장의</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배출량과</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사용량을</a:t>
            </a:r>
            <a:r>
              <a:rPr lang="en-US" sz="900" dirty="0">
                <a:latin typeface="Gulim"/>
                <a:ea typeface="Gulim"/>
                <a:cs typeface="Gulim"/>
                <a:sym typeface="Gulim"/>
              </a:rPr>
              <a:t> </a:t>
            </a:r>
            <a:r>
              <a:rPr lang="en-US" sz="900" dirty="0" err="1">
                <a:latin typeface="Gulim"/>
                <a:ea typeface="Gulim"/>
                <a:cs typeface="Gulim"/>
                <a:sym typeface="Gulim"/>
              </a:rPr>
              <a:t>모니터링하기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2022년부터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결산제를</a:t>
            </a:r>
            <a:r>
              <a:rPr lang="en-US" sz="900" dirty="0">
                <a:latin typeface="Gulim"/>
                <a:ea typeface="Gulim"/>
                <a:cs typeface="Gulim"/>
                <a:sym typeface="Gulim"/>
              </a:rPr>
              <a:t> </a:t>
            </a:r>
            <a:r>
              <a:rPr lang="en-US" sz="900" dirty="0" err="1">
                <a:latin typeface="Gulim"/>
                <a:ea typeface="Gulim"/>
                <a:cs typeface="Gulim"/>
                <a:sym typeface="Gulim"/>
              </a:rPr>
              <a:t>도입하여</a:t>
            </a:r>
            <a:r>
              <a:rPr lang="en-US" sz="900" dirty="0">
                <a:latin typeface="Gulim"/>
                <a:ea typeface="Gulim"/>
                <a:cs typeface="Gulim"/>
                <a:sym typeface="Gulim"/>
              </a:rPr>
              <a:t> </a:t>
            </a:r>
            <a:r>
              <a:rPr lang="en-US" sz="900" dirty="0" err="1">
                <a:latin typeface="Gulim"/>
                <a:ea typeface="Gulim"/>
                <a:cs typeface="Gulim"/>
                <a:sym typeface="Gulim"/>
              </a:rPr>
              <a:t>시행하고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결산제는</a:t>
            </a:r>
            <a:r>
              <a:rPr lang="en-US" sz="900" dirty="0">
                <a:latin typeface="Gulim"/>
                <a:ea typeface="Gulim"/>
                <a:cs typeface="Gulim"/>
                <a:sym typeface="Gulim"/>
              </a:rPr>
              <a:t> </a:t>
            </a:r>
            <a:r>
              <a:rPr lang="en-US" sz="900" dirty="0" err="1">
                <a:latin typeface="Gulim"/>
                <a:ea typeface="Gulim"/>
                <a:cs typeface="Gulim"/>
                <a:sym typeface="Gulim"/>
              </a:rPr>
              <a:t>매월</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단위</a:t>
            </a:r>
            <a:r>
              <a:rPr lang="en-US" sz="900" dirty="0">
                <a:latin typeface="Gulim"/>
                <a:ea typeface="Gulim"/>
                <a:cs typeface="Gulim"/>
                <a:sym typeface="Gulim"/>
              </a:rPr>
              <a:t> </a:t>
            </a:r>
            <a:r>
              <a:rPr lang="en-US" sz="900" dirty="0" err="1">
                <a:latin typeface="Gulim"/>
                <a:ea typeface="Gulim"/>
                <a:cs typeface="Gulim"/>
                <a:sym typeface="Gulim"/>
              </a:rPr>
              <a:t>사업장에서</a:t>
            </a:r>
            <a:r>
              <a:rPr lang="en-US" sz="900" dirty="0">
                <a:latin typeface="Gulim"/>
                <a:ea typeface="Gulim"/>
                <a:cs typeface="Gulim"/>
                <a:sym typeface="Gulim"/>
              </a:rPr>
              <a:t> </a:t>
            </a:r>
            <a:r>
              <a:rPr lang="en-US" sz="900" dirty="0" err="1">
                <a:latin typeface="Gulim"/>
                <a:ea typeface="Gulim"/>
                <a:cs typeface="Gulim"/>
                <a:sym typeface="Gulim"/>
              </a:rPr>
              <a:t>증빙자료</a:t>
            </a:r>
            <a:r>
              <a:rPr lang="en-US" sz="900" dirty="0">
                <a:latin typeface="Gulim"/>
                <a:ea typeface="Gulim"/>
                <a:cs typeface="Gulim"/>
                <a:sym typeface="Gulim"/>
              </a:rPr>
              <a:t>(</a:t>
            </a:r>
            <a:r>
              <a:rPr lang="en-US" sz="900" dirty="0" err="1">
                <a:latin typeface="Gulim"/>
                <a:ea typeface="Gulim"/>
                <a:cs typeface="Gulim"/>
                <a:sym typeface="Gulim"/>
              </a:rPr>
              <a:t>요금</a:t>
            </a:r>
            <a:r>
              <a:rPr lang="en-US" sz="900" dirty="0">
                <a:latin typeface="Gulim"/>
                <a:ea typeface="Gulim"/>
                <a:cs typeface="Gulim"/>
                <a:sym typeface="Gulim"/>
              </a:rPr>
              <a:t> </a:t>
            </a:r>
            <a:r>
              <a:rPr lang="en-US" sz="900" dirty="0" err="1">
                <a:latin typeface="Gulim"/>
                <a:ea typeface="Gulim"/>
                <a:cs typeface="Gulim"/>
                <a:sym typeface="Gulim"/>
              </a:rPr>
              <a:t>고지서</a:t>
            </a:r>
            <a:r>
              <a:rPr lang="en-US" sz="900" dirty="0">
                <a:latin typeface="Gulim"/>
                <a:ea typeface="Gulim"/>
                <a:cs typeface="Gulim"/>
                <a:sym typeface="Gulim"/>
              </a:rPr>
              <a: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에너지와</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사용량을</a:t>
            </a:r>
            <a:r>
              <a:rPr lang="en-US" sz="900" dirty="0">
                <a:latin typeface="Gulim"/>
                <a:ea typeface="Gulim"/>
                <a:cs typeface="Gulim"/>
                <a:sym typeface="Gulim"/>
              </a:rPr>
              <a:t> </a:t>
            </a:r>
            <a:r>
              <a:rPr lang="en-US" sz="900" dirty="0" err="1">
                <a:latin typeface="Gulim"/>
                <a:ea typeface="Gulim"/>
                <a:cs typeface="Gulim"/>
                <a:sym typeface="Gulim"/>
              </a:rPr>
              <a:t>전산</a:t>
            </a:r>
            <a:r>
              <a:rPr lang="en-US" sz="900" dirty="0">
                <a:latin typeface="Gulim"/>
                <a:ea typeface="Gulim"/>
                <a:cs typeface="Gulim"/>
                <a:sym typeface="Gulim"/>
              </a:rPr>
              <a:t> </a:t>
            </a:r>
            <a:r>
              <a:rPr lang="en-US" sz="900" dirty="0" err="1">
                <a:latin typeface="Gulim"/>
                <a:ea typeface="Gulim"/>
                <a:cs typeface="Gulim"/>
                <a:sym typeface="Gulim"/>
              </a:rPr>
              <a:t>시스템에</a:t>
            </a:r>
            <a:r>
              <a:rPr lang="en-US" sz="900" dirty="0">
                <a:latin typeface="Gulim"/>
                <a:ea typeface="Gulim"/>
                <a:cs typeface="Gulim"/>
                <a:sym typeface="Gulim"/>
              </a:rPr>
              <a:t> </a:t>
            </a:r>
            <a:r>
              <a:rPr lang="en-US" sz="900" dirty="0" err="1">
                <a:latin typeface="Gulim"/>
                <a:ea typeface="Gulim"/>
                <a:cs typeface="Gulim"/>
                <a:sym typeface="Gulim"/>
              </a:rPr>
              <a:t>입력하여</a:t>
            </a:r>
            <a:r>
              <a:rPr lang="en-US" sz="900" dirty="0">
                <a:latin typeface="Gulim"/>
                <a:ea typeface="Gulim"/>
                <a:cs typeface="Gulim"/>
                <a:sym typeface="Gulim"/>
              </a:rPr>
              <a:t> </a:t>
            </a:r>
            <a:r>
              <a:rPr lang="en-US" sz="900" dirty="0" err="1">
                <a:latin typeface="Gulim"/>
                <a:ea typeface="Gulim"/>
                <a:cs typeface="Gulim"/>
                <a:sym typeface="Gulim"/>
              </a:rPr>
              <a:t>사업장별</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상태를</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계절적</a:t>
            </a:r>
            <a:r>
              <a:rPr lang="en-US" sz="900" dirty="0">
                <a:latin typeface="Gulim"/>
                <a:ea typeface="Gulim"/>
                <a:cs typeface="Gulim"/>
                <a:sym typeface="Gulim"/>
              </a:rPr>
              <a:t> </a:t>
            </a:r>
            <a:r>
              <a:rPr lang="en-US" sz="900" dirty="0" err="1">
                <a:latin typeface="Gulim"/>
                <a:ea typeface="Gulim"/>
                <a:cs typeface="Gulim"/>
                <a:sym typeface="Gulim"/>
              </a:rPr>
              <a:t>변동</a:t>
            </a:r>
            <a:r>
              <a:rPr lang="en-US" sz="900" dirty="0">
                <a:latin typeface="Gulim"/>
                <a:ea typeface="Gulim"/>
                <a:cs typeface="Gulim"/>
                <a:sym typeface="Gulim"/>
              </a:rPr>
              <a:t> </a:t>
            </a:r>
            <a:r>
              <a:rPr lang="en-US" sz="900" dirty="0" err="1">
                <a:latin typeface="Gulim"/>
                <a:ea typeface="Gulim"/>
                <a:cs typeface="Gulim"/>
                <a:sym typeface="Gulim"/>
              </a:rPr>
              <a:t>요인을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배출량을</a:t>
            </a:r>
            <a:r>
              <a:rPr lang="en-US" sz="900" dirty="0">
                <a:latin typeface="Gulim"/>
                <a:ea typeface="Gulim"/>
                <a:cs typeface="Gulim"/>
                <a:sym typeface="Gulim"/>
              </a:rPr>
              <a:t> </a:t>
            </a:r>
            <a:r>
              <a:rPr lang="en-US" sz="900" dirty="0" err="1">
                <a:latin typeface="Gulim"/>
                <a:ea typeface="Gulim"/>
                <a:cs typeface="Gulim"/>
                <a:sym typeface="Gulim"/>
              </a:rPr>
              <a:t>예측하고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2023년 1월부터는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결산제</a:t>
            </a:r>
            <a:r>
              <a:rPr lang="en-US" sz="900" dirty="0">
                <a:latin typeface="Gulim"/>
                <a:ea typeface="Gulim"/>
                <a:cs typeface="Gulim"/>
                <a:sym typeface="Gulim"/>
              </a:rPr>
              <a:t> </a:t>
            </a:r>
            <a:r>
              <a:rPr lang="en-US" sz="900" dirty="0" err="1">
                <a:latin typeface="Gulim"/>
                <a:ea typeface="Gulim"/>
                <a:cs typeface="Gulim"/>
                <a:sym typeface="Gulim"/>
              </a:rPr>
              <a:t>시행</a:t>
            </a:r>
            <a:r>
              <a:rPr lang="en-US" sz="900" dirty="0">
                <a:latin typeface="Gulim"/>
                <a:ea typeface="Gulim"/>
                <a:cs typeface="Gulim"/>
                <a:sym typeface="Gulim"/>
              </a:rPr>
              <a:t> </a:t>
            </a:r>
            <a:r>
              <a:rPr lang="en-US" sz="900" dirty="0" err="1">
                <a:latin typeface="Gulim"/>
                <a:ea typeface="Gulim"/>
                <a:cs typeface="Gulim"/>
                <a:sym typeface="Gulim"/>
              </a:rPr>
              <a:t>범위를</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제조공장</a:t>
            </a:r>
            <a:r>
              <a:rPr lang="en-US" sz="900" dirty="0">
                <a:latin typeface="Gulim"/>
                <a:ea typeface="Gulim"/>
                <a:cs typeface="Gulim"/>
                <a:sym typeface="Gulim"/>
              </a:rPr>
              <a:t>(</a:t>
            </a:r>
            <a:r>
              <a:rPr lang="en-US" sz="900" dirty="0" err="1">
                <a:latin typeface="Gulim"/>
                <a:ea typeface="Gulim"/>
                <a:cs typeface="Gulim"/>
                <a:sym typeface="Gulim"/>
              </a:rPr>
              <a:t>인도네시아</a:t>
            </a:r>
            <a:r>
              <a:rPr lang="en-US" sz="900" dirty="0">
                <a:latin typeface="Gulim"/>
                <a:ea typeface="Gulim"/>
                <a:cs typeface="Gulim"/>
                <a:sym typeface="Gulim"/>
              </a:rPr>
              <a:t>, </a:t>
            </a:r>
            <a:r>
              <a:rPr lang="en-US" sz="900" dirty="0" err="1">
                <a:latin typeface="Gulim"/>
                <a:ea typeface="Gulim"/>
                <a:cs typeface="Gulim"/>
                <a:sym typeface="Gulim"/>
              </a:rPr>
              <a:t>튀르키예</a:t>
            </a:r>
            <a:r>
              <a:rPr lang="en-US" sz="900" dirty="0">
                <a:latin typeface="Gulim"/>
                <a:ea typeface="Gulim"/>
                <a:cs typeface="Gulim"/>
                <a:sym typeface="Gulim"/>
              </a:rPr>
              <a:t>, </a:t>
            </a:r>
            <a:r>
              <a:rPr lang="en-US" sz="900" dirty="0" err="1">
                <a:latin typeface="Gulim"/>
                <a:ea typeface="Gulim"/>
                <a:cs typeface="Gulim"/>
                <a:sym typeface="Gulim"/>
              </a:rPr>
              <a:t>러시아</a:t>
            </a:r>
            <a:r>
              <a:rPr lang="en-US" sz="900" dirty="0">
                <a:latin typeface="Gulim"/>
                <a:ea typeface="Gulim"/>
                <a:cs typeface="Gulim"/>
                <a:sym typeface="Gulim"/>
              </a:rPr>
              <a:t>)</a:t>
            </a:r>
            <a:r>
              <a:rPr lang="en-US" sz="900" dirty="0" err="1">
                <a:latin typeface="Gulim"/>
                <a:ea typeface="Gulim"/>
                <a:cs typeface="Gulim"/>
                <a:sym typeface="Gulim"/>
              </a:rPr>
              <a:t>까지</a:t>
            </a:r>
            <a:r>
              <a:rPr lang="en-US" sz="900" dirty="0">
                <a:latin typeface="Gulim"/>
                <a:ea typeface="Gulim"/>
                <a:cs typeface="Gulim"/>
                <a:sym typeface="Gulim"/>
              </a:rPr>
              <a:t> </a:t>
            </a:r>
            <a:r>
              <a:rPr lang="en-US" sz="900" dirty="0" err="1">
                <a:latin typeface="Gulim"/>
                <a:ea typeface="Gulim"/>
                <a:cs typeface="Gulim"/>
                <a:sym typeface="Gulim"/>
              </a:rPr>
              <a:t>확대하였으며</a:t>
            </a:r>
            <a:r>
              <a:rPr lang="en-US" sz="900" dirty="0">
                <a:latin typeface="Gulim"/>
                <a:ea typeface="Gulim"/>
                <a:cs typeface="Gulim"/>
                <a:sym typeface="Gulim"/>
              </a:rPr>
              <a:t>, </a:t>
            </a:r>
            <a:r>
              <a:rPr lang="en-US" sz="900" dirty="0" err="1">
                <a:latin typeface="Gulim"/>
                <a:ea typeface="Gulim"/>
                <a:cs typeface="Gulim"/>
                <a:sym typeface="Gulim"/>
              </a:rPr>
              <a:t>본사와</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사업장은</a:t>
            </a:r>
            <a:r>
              <a:rPr lang="en-US" sz="900" dirty="0">
                <a:latin typeface="Gulim"/>
                <a:ea typeface="Gulim"/>
                <a:cs typeface="Gulim"/>
                <a:sym typeface="Gulim"/>
              </a:rPr>
              <a:t> </a:t>
            </a:r>
            <a:r>
              <a:rPr lang="en-US" sz="900" dirty="0" err="1">
                <a:latin typeface="Gulim"/>
                <a:ea typeface="Gulim"/>
                <a:cs typeface="Gulim"/>
                <a:sym typeface="Gulim"/>
              </a:rPr>
              <a:t>매월</a:t>
            </a:r>
            <a:r>
              <a:rPr lang="en-US" sz="900" dirty="0">
                <a:latin typeface="Gulim"/>
                <a:ea typeface="Gulim"/>
                <a:cs typeface="Gulim"/>
                <a:sym typeface="Gulim"/>
              </a:rPr>
              <a:t> </a:t>
            </a:r>
            <a:r>
              <a:rPr lang="en-US" sz="900" dirty="0" err="1">
                <a:latin typeface="Gulim"/>
                <a:ea typeface="Gulim"/>
                <a:cs typeface="Gulim"/>
                <a:sym typeface="Gulim"/>
              </a:rPr>
              <a:t>정기</a:t>
            </a:r>
            <a:r>
              <a:rPr lang="en-US" sz="900" dirty="0">
                <a:latin typeface="Gulim"/>
                <a:ea typeface="Gulim"/>
                <a:cs typeface="Gulim"/>
                <a:sym typeface="Gulim"/>
              </a:rPr>
              <a:t> </a:t>
            </a:r>
            <a:r>
              <a:rPr lang="en-US" sz="900" dirty="0" err="1">
                <a:latin typeface="Gulim"/>
                <a:ea typeface="Gulim"/>
                <a:cs typeface="Gulim"/>
                <a:sym typeface="Gulim"/>
              </a:rPr>
              <a:t>화상회의</a:t>
            </a:r>
            <a:r>
              <a:rPr lang="en-US" sz="900" dirty="0">
                <a:latin typeface="Gulim"/>
                <a:ea typeface="Gulim"/>
                <a:cs typeface="Gulim"/>
                <a:sym typeface="Gulim"/>
              </a:rPr>
              <a:t>(ESG Monthly)</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참여하고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1871" name="Google Shape;1871;p17"/>
          <p:cNvGrpSpPr/>
          <p:nvPr/>
        </p:nvGrpSpPr>
        <p:grpSpPr>
          <a:xfrm>
            <a:off x="538086" y="0"/>
            <a:ext cx="14077950" cy="8208009"/>
            <a:chOff x="538086" y="0"/>
            <a:chExt cx="14077950" cy="8208009"/>
          </a:xfrm>
        </p:grpSpPr>
        <p:sp>
          <p:nvSpPr>
            <p:cNvPr id="1872" name="Google Shape;1872;p1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73" name="Google Shape;1873;p17"/>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880" name="Google Shape;1880;p1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075</a:t>
            </a:r>
            <a:endParaRPr sz="1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89"/>
        <p:cNvGrpSpPr/>
        <p:nvPr/>
      </p:nvGrpSpPr>
      <p:grpSpPr>
        <a:xfrm>
          <a:off x="0" y="0"/>
          <a:ext cx="0" cy="0"/>
          <a:chOff x="0" y="0"/>
          <a:chExt cx="0" cy="0"/>
        </a:xfrm>
      </p:grpSpPr>
      <p:sp>
        <p:nvSpPr>
          <p:cNvPr id="1890" name="Google Shape;1890;p18"/>
          <p:cNvSpPr txBox="1"/>
          <p:nvPr/>
        </p:nvSpPr>
        <p:spPr>
          <a:xfrm>
            <a:off x="887299" y="1196499"/>
            <a:ext cx="6428628" cy="15594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목표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달성</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진척도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모니터링</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지표</a:t>
            </a:r>
            <a:endParaRPr sz="900" dirty="0">
              <a:latin typeface="Arial"/>
              <a:ea typeface="Arial"/>
              <a:cs typeface="Arial"/>
              <a:sym typeface="Arial"/>
            </a:endParaRPr>
          </a:p>
          <a:p>
            <a:pPr marL="12700" lvl="0" algn="just">
              <a:spcBef>
                <a:spcPts val="335"/>
              </a:spcBef>
            </a:pPr>
            <a:r>
              <a:rPr lang="en-US" sz="900" dirty="0" err="1">
                <a:latin typeface="Gulim" panose="020B0600000101010101" pitchFamily="34" charset="-127"/>
                <a:ea typeface="Gulim" panose="020B0600000101010101" pitchFamily="34" charset="-127"/>
                <a:cs typeface="Gulim"/>
                <a:sym typeface="Gulim"/>
              </a:rPr>
              <a:t>KT&amp;G는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목표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달성</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진척도와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관련하여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아래와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같은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지표를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모니터링하고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a:t>
            </a:r>
            <a:r>
              <a:rPr lang="ko-KR" altLang="en-US" sz="900" dirty="0">
                <a:latin typeface="Gulim" panose="020B0600000101010101" pitchFamily="34" charset="-127"/>
                <a:ea typeface="Gulim" panose="020B0600000101010101" pitchFamily="34" charset="-127"/>
                <a:cs typeface="Gulim"/>
                <a:sym typeface="Gulim"/>
              </a:rPr>
              <a:t> </a:t>
            </a:r>
            <a:r>
              <a:rPr lang="en-US" sz="900" dirty="0">
                <a:latin typeface="Gulim" panose="020B0600000101010101" pitchFamily="34" charset="-127"/>
                <a:ea typeface="Gulim" panose="020B0600000101010101" pitchFamily="34" charset="-127"/>
              </a:rPr>
              <a:t>Scope 1, 2 </a:t>
            </a:r>
            <a:r>
              <a:rPr lang="ko-KR" altLang="en-US" sz="900" dirty="0">
                <a:latin typeface="Gulim" panose="020B0600000101010101" pitchFamily="34" charset="-127"/>
                <a:ea typeface="Gulim" panose="020B0600000101010101" pitchFamily="34" charset="-127"/>
              </a:rPr>
              <a:t>배출량에 대해서는 ‘</a:t>
            </a:r>
            <a:r>
              <a:rPr lang="en-US" sz="900" dirty="0">
                <a:latin typeface="Gulim" panose="020B0600000101010101" pitchFamily="34" charset="-127"/>
                <a:ea typeface="Gulim" panose="020B0600000101010101" pitchFamily="34" charset="-127"/>
              </a:rPr>
              <a:t>Scope 1, 2 </a:t>
            </a:r>
            <a:r>
              <a:rPr lang="ko-KR" altLang="en-US" sz="900" dirty="0">
                <a:latin typeface="Gulim" panose="020B0600000101010101" pitchFamily="34" charset="-127"/>
                <a:ea typeface="Gulim" panose="020B0600000101010101" pitchFamily="34" charset="-127"/>
              </a:rPr>
              <a:t>총 배출량 </a:t>
            </a:r>
            <a:r>
              <a:rPr lang="ko-KR" altLang="en-US" sz="900" dirty="0" err="1">
                <a:latin typeface="Gulim" panose="020B0600000101010101" pitchFamily="34" charset="-127"/>
                <a:ea typeface="Gulim" panose="020B0600000101010101" pitchFamily="34" charset="-127"/>
              </a:rPr>
              <a:t>감축률’을</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배출량은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배출량 </a:t>
            </a:r>
            <a:r>
              <a:rPr lang="ko-KR" altLang="en-US" sz="900" dirty="0" err="1">
                <a:latin typeface="Gulim" panose="020B0600000101010101" pitchFamily="34" charset="-127"/>
                <a:ea typeface="Gulim" panose="020B0600000101010101" pitchFamily="34" charset="-127"/>
              </a:rPr>
              <a:t>감축률’을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재생에너지 사용량은 ‘재생에너지 전환 </a:t>
            </a:r>
            <a:r>
              <a:rPr lang="ko-KR" altLang="en-US" sz="900" dirty="0" err="1">
                <a:latin typeface="Gulim" panose="020B0600000101010101" pitchFamily="34" charset="-127"/>
                <a:ea typeface="Gulim" panose="020B0600000101010101" pitchFamily="34" charset="-127"/>
              </a:rPr>
              <a:t>비율’을</a:t>
            </a:r>
            <a:r>
              <a:rPr lang="ko-KR" altLang="en-US" sz="900" dirty="0">
                <a:latin typeface="Gulim" panose="020B0600000101010101" pitchFamily="34" charset="-127"/>
                <a:ea typeface="Gulim" panose="020B0600000101010101" pitchFamily="34" charset="-127"/>
              </a:rPr>
              <a:t> 각각 모니터링 지표로 설정하고 있습니다</a:t>
            </a:r>
            <a:r>
              <a:rPr lang="en-US" altLang="ko-KR" sz="900" dirty="0">
                <a:latin typeface="Gulim" panose="020B0600000101010101" pitchFamily="34" charset="-127"/>
                <a:ea typeface="Gulim" panose="020B0600000101010101" pitchFamily="34" charset="-127"/>
              </a:rPr>
              <a:t>.</a:t>
            </a:r>
          </a:p>
          <a:p>
            <a:pPr marL="12700" lvl="0" algn="just">
              <a:spcBef>
                <a:spcPts val="335"/>
              </a:spcBef>
            </a:pPr>
            <a:br>
              <a:rPr lang="ko-KR" altLang="en-US" sz="900" dirty="0">
                <a:latin typeface="Gulim" panose="020B0600000101010101" pitchFamily="34" charset="-127"/>
                <a:ea typeface="Gulim" panose="020B0600000101010101" pitchFamily="34" charset="-127"/>
              </a:rPr>
            </a:br>
            <a:r>
              <a:rPr lang="ko-KR" altLang="en-US" sz="900" dirty="0">
                <a:latin typeface="Gulim" panose="020B0600000101010101" pitchFamily="34" charset="-127"/>
                <a:ea typeface="Gulim" panose="020B0600000101010101" pitchFamily="34" charset="-127"/>
              </a:rPr>
              <a:t>중장기 목표는 </a:t>
            </a:r>
            <a:r>
              <a:rPr lang="en-US" sz="900" dirty="0">
                <a:latin typeface="Gulim" panose="020B0600000101010101" pitchFamily="34" charset="-127"/>
                <a:ea typeface="Gulim" panose="020B0600000101010101" pitchFamily="34" charset="-127"/>
              </a:rPr>
              <a:t>Scope 1, 2</a:t>
            </a:r>
            <a:r>
              <a:rPr lang="ko-KR" altLang="en-US" sz="900" dirty="0">
                <a:latin typeface="Gulim" panose="020B0600000101010101" pitchFamily="34" charset="-127"/>
                <a:ea typeface="Gulim" panose="020B0600000101010101" pitchFamily="34" charset="-127"/>
              </a:rPr>
              <a:t>의 경우 </a:t>
            </a:r>
            <a:r>
              <a:rPr lang="en-US" altLang="ko-KR" sz="900" dirty="0">
                <a:latin typeface="Gulim" panose="020B0600000101010101" pitchFamily="34" charset="-127"/>
                <a:ea typeface="Gulim" panose="020B0600000101010101" pitchFamily="34" charset="-127"/>
              </a:rPr>
              <a:t>42% </a:t>
            </a:r>
            <a:r>
              <a:rPr lang="ko-KR" altLang="en-US" sz="900" dirty="0">
                <a:latin typeface="Gulim" panose="020B0600000101010101" pitchFamily="34" charset="-127"/>
                <a:ea typeface="Gulim" panose="020B0600000101010101" pitchFamily="34" charset="-127"/>
              </a:rPr>
              <a:t>감축</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Scope 3</a:t>
            </a:r>
            <a:r>
              <a:rPr lang="ko-KR" altLang="en-US" sz="900" dirty="0">
                <a:latin typeface="Gulim" panose="020B0600000101010101" pitchFamily="34" charset="-127"/>
                <a:ea typeface="Gulim" panose="020B0600000101010101" pitchFamily="34" charset="-127"/>
              </a:rPr>
              <a:t>은 </a:t>
            </a:r>
            <a:r>
              <a:rPr lang="en-US" altLang="ko-KR" sz="900" dirty="0">
                <a:latin typeface="Gulim" panose="020B0600000101010101" pitchFamily="34" charset="-127"/>
                <a:ea typeface="Gulim" panose="020B0600000101010101" pitchFamily="34" charset="-127"/>
              </a:rPr>
              <a:t>25% </a:t>
            </a:r>
            <a:r>
              <a:rPr lang="ko-KR" altLang="en-US" sz="900" dirty="0">
                <a:latin typeface="Gulim" panose="020B0600000101010101" pitchFamily="34" charset="-127"/>
                <a:ea typeface="Gulim" panose="020B0600000101010101" pitchFamily="34" charset="-127"/>
              </a:rPr>
              <a:t>감축</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재생에너지는 </a:t>
            </a:r>
            <a:r>
              <a:rPr lang="en-US" altLang="ko-KR" sz="900" dirty="0">
                <a:latin typeface="Gulim" panose="020B0600000101010101" pitchFamily="34" charset="-127"/>
                <a:ea typeface="Gulim" panose="020B0600000101010101" pitchFamily="34" charset="-127"/>
              </a:rPr>
              <a:t>80% </a:t>
            </a:r>
            <a:r>
              <a:rPr lang="ko-KR" altLang="en-US" sz="900" dirty="0">
                <a:latin typeface="Gulim" panose="020B0600000101010101" pitchFamily="34" charset="-127"/>
                <a:ea typeface="Gulim" panose="020B0600000101010101" pitchFamily="34" charset="-127"/>
              </a:rPr>
              <a:t>전환</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을 목표로 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최종 목표는 </a:t>
            </a:r>
            <a:r>
              <a:rPr lang="en-US" sz="900" dirty="0">
                <a:latin typeface="Gulim" panose="020B0600000101010101" pitchFamily="34" charset="-127"/>
                <a:ea typeface="Gulim" panose="020B0600000101010101" pitchFamily="34" charset="-127"/>
              </a:rPr>
              <a:t>Scope 1, 2, 3 </a:t>
            </a:r>
            <a:r>
              <a:rPr lang="ko-KR" altLang="en-US" sz="900" dirty="0">
                <a:latin typeface="Gulim" panose="020B0600000101010101" pitchFamily="34" charset="-127"/>
                <a:ea typeface="Gulim" panose="020B0600000101010101" pitchFamily="34" charset="-127"/>
              </a:rPr>
              <a:t>모두 </a:t>
            </a:r>
            <a:r>
              <a:rPr lang="en-US" altLang="ko-KR" sz="900" dirty="0">
                <a:latin typeface="Gulim" panose="020B0600000101010101" pitchFamily="34" charset="-127"/>
                <a:ea typeface="Gulim" panose="020B0600000101010101" pitchFamily="34" charset="-127"/>
              </a:rPr>
              <a:t>100% </a:t>
            </a:r>
            <a:r>
              <a:rPr lang="ko-KR" altLang="en-US" sz="900" dirty="0">
                <a:latin typeface="Gulim" panose="020B0600000101010101" pitchFamily="34" charset="-127"/>
                <a:ea typeface="Gulim" panose="020B0600000101010101" pitchFamily="34" charset="-127"/>
              </a:rPr>
              <a:t>감축</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재생에너지 </a:t>
            </a:r>
            <a:r>
              <a:rPr lang="en-US" altLang="ko-KR" sz="900" dirty="0">
                <a:latin typeface="Gulim" panose="020B0600000101010101" pitchFamily="34" charset="-127"/>
                <a:ea typeface="Gulim" panose="020B0600000101010101" pitchFamily="34" charset="-127"/>
              </a:rPr>
              <a:t>100% </a:t>
            </a:r>
            <a:r>
              <a:rPr lang="ko-KR" altLang="en-US" sz="900" dirty="0">
                <a:latin typeface="Gulim" panose="020B0600000101010101" pitchFamily="34" charset="-127"/>
                <a:ea typeface="Gulim" panose="020B0600000101010101" pitchFamily="34" charset="-127"/>
              </a:rPr>
              <a:t>전환</a:t>
            </a:r>
            <a:r>
              <a:rPr lang="en-US" altLang="ko-KR" sz="900" dirty="0">
                <a:latin typeface="Gulim" panose="020B0600000101010101" pitchFamily="34" charset="-127"/>
                <a:ea typeface="Gulim" panose="020B0600000101010101" pitchFamily="34" charset="-127"/>
              </a:rPr>
              <a:t>(2045</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을 설정하고 있습니다</a:t>
            </a:r>
            <a:r>
              <a:rPr lang="en-US" altLang="ko-KR" sz="900" dirty="0">
                <a:latin typeface="Gulim" panose="020B0600000101010101" pitchFamily="34" charset="-127"/>
                <a:ea typeface="Gulim" panose="020B0600000101010101" pitchFamily="34" charset="-127"/>
              </a:rPr>
              <a:t>.</a:t>
            </a:r>
            <a:endParaRPr sz="900" dirty="0">
              <a:latin typeface="Gulim" panose="020B0600000101010101" pitchFamily="34" charset="-127"/>
              <a:ea typeface="Gulim" panose="020B0600000101010101" pitchFamily="34" charset="-127"/>
              <a:cs typeface="Gulim"/>
              <a:sym typeface="Gulim"/>
            </a:endParaRPr>
          </a:p>
        </p:txBody>
      </p:sp>
      <p:sp>
        <p:nvSpPr>
          <p:cNvPr id="1927" name="Google Shape;1927;p18"/>
          <p:cNvSpPr txBox="1"/>
          <p:nvPr/>
        </p:nvSpPr>
        <p:spPr>
          <a:xfrm>
            <a:off x="886739" y="2776682"/>
            <a:ext cx="6433185" cy="1413059"/>
          </a:xfrm>
          <a:prstGeom prst="rect">
            <a:avLst/>
          </a:prstGeom>
          <a:noFill/>
          <a:ln>
            <a:noFill/>
          </a:ln>
        </p:spPr>
        <p:txBody>
          <a:bodyPr spcFirstLastPara="1" wrap="square" lIns="0" tIns="55225" rIns="0" bIns="0" anchor="t" anchorCtr="0">
            <a:spAutoFit/>
          </a:bodyPr>
          <a:lstStyle/>
          <a:p>
            <a:pPr marL="12700" lvl="0" indent="0" algn="just"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라</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목표의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수정사항</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및</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사유</a:t>
            </a:r>
            <a:endParaRPr sz="900" dirty="0">
              <a:latin typeface="Arial"/>
              <a:ea typeface="Arial"/>
              <a:cs typeface="Arial"/>
              <a:sym typeface="Arial"/>
            </a:endParaRPr>
          </a:p>
          <a:p>
            <a:pPr marL="12700" marR="5080" algn="just">
              <a:lnSpc>
                <a:spcPct val="150000"/>
              </a:lnSpc>
              <a:spcBef>
                <a:spcPts val="20"/>
              </a:spcBef>
            </a:pPr>
            <a:r>
              <a:rPr lang="en-US" sz="900" dirty="0" err="1">
                <a:latin typeface="Gulim" panose="020B0600000101010101" pitchFamily="34" charset="-127"/>
                <a:ea typeface="Gulim" panose="020B0600000101010101" pitchFamily="34" charset="-127"/>
                <a:cs typeface="Gulim"/>
                <a:sym typeface="Gulim"/>
              </a:rPr>
              <a:t>내부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탄소가격제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적극적인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신재생</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에너지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설비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투자를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통해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향후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발생할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온실가스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배출량</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규제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탄소가격</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상승에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따른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미래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리스크에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대비하기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위해</a:t>
            </a:r>
            <a:r>
              <a:rPr lang="en-US" sz="900" dirty="0">
                <a:latin typeface="Gulim" panose="020B0600000101010101" pitchFamily="34" charset="-127"/>
                <a:ea typeface="Gulim" panose="020B0600000101010101" pitchFamily="34" charset="-127"/>
                <a:cs typeface="Gulim"/>
                <a:sym typeface="Gulim"/>
              </a:rPr>
              <a:t> 2022년에에 </a:t>
            </a:r>
            <a:r>
              <a:rPr lang="en-US" sz="900" dirty="0" err="1">
                <a:latin typeface="Gulim" panose="020B0600000101010101" pitchFamily="34" charset="-127"/>
                <a:ea typeface="Gulim" panose="020B0600000101010101" pitchFamily="34" charset="-127"/>
                <a:cs typeface="Gulim"/>
                <a:sym typeface="Gulim"/>
              </a:rPr>
              <a:t>중장기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온실가스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감축</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목표를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SBTi의</a:t>
            </a:r>
            <a:r>
              <a:rPr lang="en-US" sz="900" dirty="0">
                <a:latin typeface="Gulim" panose="020B0600000101010101" pitchFamily="34" charset="-127"/>
                <a:ea typeface="Gulim" panose="020B0600000101010101" pitchFamily="34" charset="-127"/>
                <a:cs typeface="Gulim"/>
                <a:sym typeface="Gulim"/>
              </a:rPr>
              <a:t> Well-below 2℃(Scope 1+2), 2℃(Scope 3) </a:t>
            </a:r>
            <a:r>
              <a:rPr lang="en-US" sz="900" dirty="0" err="1">
                <a:latin typeface="Gulim" panose="020B0600000101010101" pitchFamily="34" charset="-127"/>
                <a:ea typeface="Gulim" panose="020B0600000101010101" pitchFamily="34" charset="-127"/>
                <a:cs typeface="Gulim"/>
                <a:sym typeface="Gulim"/>
              </a:rPr>
              <a:t>시나리오에서</a:t>
            </a:r>
            <a:r>
              <a:rPr lang="en-US" sz="900" dirty="0">
                <a:latin typeface="Gulim" panose="020B0600000101010101" pitchFamily="34" charset="-127"/>
                <a:ea typeface="Gulim" panose="020B0600000101010101" pitchFamily="34" charset="-127"/>
                <a:cs typeface="Gulim"/>
                <a:sym typeface="Gulim"/>
              </a:rPr>
              <a:t> 1.5℃(Scope 1+2), Well-below 2℃(Scope 3) </a:t>
            </a:r>
            <a:r>
              <a:rPr lang="en-US" sz="900" dirty="0" err="1">
                <a:latin typeface="Gulim" panose="020B0600000101010101" pitchFamily="34" charset="-127"/>
                <a:ea typeface="Gulim" panose="020B0600000101010101" pitchFamily="34" charset="-127"/>
                <a:cs typeface="Gulim"/>
                <a:sym typeface="Gulim"/>
              </a:rPr>
              <a:t>부합</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시나리오로</a:t>
            </a:r>
            <a:r>
              <a:rPr lang="en-US" sz="900" dirty="0">
                <a:latin typeface="Gulim" panose="020B0600000101010101" pitchFamily="34" charset="-127"/>
                <a:ea typeface="Gulim" panose="020B0600000101010101" pitchFamily="34" charset="-127"/>
                <a:cs typeface="Gulim"/>
                <a:sym typeface="Gulim"/>
              </a:rPr>
              <a:t> 2030년 </a:t>
            </a:r>
            <a:r>
              <a:rPr lang="en-US" sz="900" dirty="0" err="1">
                <a:latin typeface="Gulim" panose="020B0600000101010101" pitchFamily="34" charset="-127"/>
                <a:ea typeface="Gulim" panose="020B0600000101010101" pitchFamily="34" charset="-127"/>
                <a:cs typeface="Gulim"/>
                <a:sym typeface="Gulim"/>
              </a:rPr>
              <a:t>목표를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상향</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조정하였습니다</a:t>
            </a:r>
            <a:r>
              <a:rPr lang="en-US" sz="900" dirty="0">
                <a:latin typeface="Gulim" panose="020B0600000101010101" pitchFamily="34" charset="-127"/>
                <a:ea typeface="Gulim" panose="020B0600000101010101" pitchFamily="34" charset="-127"/>
                <a:cs typeface="Gulim"/>
                <a:sym typeface="Gulim"/>
              </a:rPr>
              <a:t>. </a:t>
            </a:r>
            <a:r>
              <a:rPr lang="ko-KR" altLang="en-US" sz="900" dirty="0">
                <a:latin typeface="Gulim" panose="020B0600000101010101" pitchFamily="34" charset="-127"/>
                <a:ea typeface="Gulim" panose="020B0600000101010101" pitchFamily="34" charset="-127"/>
              </a:rPr>
              <a:t>이에 따라 </a:t>
            </a:r>
            <a:r>
              <a:rPr lang="en-US" sz="900" dirty="0">
                <a:latin typeface="Gulim" panose="020B0600000101010101" pitchFamily="34" charset="-127"/>
                <a:ea typeface="Gulim" panose="020B0600000101010101" pitchFamily="34" charset="-127"/>
              </a:rPr>
              <a:t>Scope 1, 2 </a:t>
            </a:r>
            <a:r>
              <a:rPr lang="ko-KR" altLang="en-US" sz="900" dirty="0">
                <a:latin typeface="Gulim" panose="020B0600000101010101" pitchFamily="34" charset="-127"/>
                <a:ea typeface="Gulim" panose="020B0600000101010101" pitchFamily="34" charset="-127"/>
              </a:rPr>
              <a:t>감축 목표는 기존과 동일하게 </a:t>
            </a:r>
            <a:r>
              <a:rPr lang="en-US" altLang="ko-KR" sz="900" dirty="0">
                <a:latin typeface="Gulim" panose="020B0600000101010101" pitchFamily="34" charset="-127"/>
                <a:ea typeface="Gulim" panose="020B0600000101010101" pitchFamily="34" charset="-127"/>
              </a:rPr>
              <a:t>42% </a:t>
            </a:r>
            <a:r>
              <a:rPr lang="ko-KR" altLang="en-US" sz="900" dirty="0">
                <a:latin typeface="Gulim" panose="020B0600000101010101" pitchFamily="34" charset="-127"/>
                <a:ea typeface="Gulim" panose="020B0600000101010101" pitchFamily="34" charset="-127"/>
              </a:rPr>
              <a:t>감축</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감축 목표는 </a:t>
            </a:r>
            <a:r>
              <a:rPr lang="en-US" altLang="ko-KR" sz="900" dirty="0">
                <a:latin typeface="Gulim" panose="020B0600000101010101" pitchFamily="34" charset="-127"/>
                <a:ea typeface="Gulim" panose="020B0600000101010101" pitchFamily="34" charset="-127"/>
              </a:rPr>
              <a:t>25%</a:t>
            </a:r>
            <a:r>
              <a:rPr lang="ko-KR" altLang="en-US" sz="900" dirty="0">
                <a:latin typeface="Gulim" panose="020B0600000101010101" pitchFamily="34" charset="-127"/>
                <a:ea typeface="Gulim" panose="020B0600000101010101" pitchFamily="34" charset="-127"/>
              </a:rPr>
              <a:t>로 유지하되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적용 대상을 카테고리 </a:t>
            </a:r>
            <a:r>
              <a:rPr lang="en-US" altLang="ko-KR" sz="900" dirty="0">
                <a:latin typeface="Gulim" panose="020B0600000101010101" pitchFamily="34" charset="-127"/>
                <a:ea typeface="Gulim" panose="020B0600000101010101" pitchFamily="34" charset="-127"/>
              </a:rPr>
              <a:t>1, 3, 11</a:t>
            </a:r>
            <a:r>
              <a:rPr lang="ko-KR" altLang="en-US" sz="900" dirty="0">
                <a:latin typeface="Gulim" panose="020B0600000101010101" pitchFamily="34" charset="-127"/>
                <a:ea typeface="Gulim" panose="020B0600000101010101" pitchFamily="34" charset="-127"/>
              </a:rPr>
              <a:t>로 명확히 하였습니다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29600"/>
              </a:lnSpc>
              <a:spcBef>
                <a:spcPts val="20"/>
              </a:spcBef>
              <a:spcAft>
                <a:spcPts val="0"/>
              </a:spcAft>
              <a:buNone/>
            </a:pPr>
            <a:endParaRPr sz="900" dirty="0">
              <a:latin typeface="Gulim"/>
              <a:ea typeface="Gulim"/>
              <a:cs typeface="Gulim"/>
              <a:sym typeface="Gulim"/>
            </a:endParaRPr>
          </a:p>
        </p:txBody>
      </p:sp>
      <p:sp>
        <p:nvSpPr>
          <p:cNvPr id="1953" name="Google Shape;1953;p18"/>
          <p:cNvSpPr txBox="1"/>
          <p:nvPr/>
        </p:nvSpPr>
        <p:spPr>
          <a:xfrm>
            <a:off x="899999" y="4044091"/>
            <a:ext cx="6433820" cy="556895"/>
          </a:xfrm>
          <a:prstGeom prst="rect">
            <a:avLst/>
          </a:prstGeom>
          <a:noFill/>
          <a:ln>
            <a:noFill/>
          </a:ln>
        </p:spPr>
        <p:txBody>
          <a:bodyPr spcFirstLastPara="1" wrap="square" lIns="0" tIns="8250" rIns="0" bIns="0" anchor="t" anchorCtr="0">
            <a:spAutoFit/>
          </a:bodyPr>
          <a:lstStyle/>
          <a:p>
            <a:pPr marL="12700" marR="5080" lvl="0" indent="0" algn="l" rtl="0">
              <a:lnSpc>
                <a:spcPct val="124700"/>
              </a:lnSpc>
              <a:spcBef>
                <a:spcPts val="0"/>
              </a:spcBef>
              <a:spcAft>
                <a:spcPts val="0"/>
              </a:spcAft>
              <a:buNone/>
            </a:pPr>
            <a:r>
              <a:rPr lang="en-US" sz="1000" b="1">
                <a:solidFill>
                  <a:srgbClr val="8B9ACD"/>
                </a:solidFill>
                <a:latin typeface="Arial"/>
                <a:ea typeface="Arial"/>
                <a:cs typeface="Arial"/>
                <a:sym typeface="Arial"/>
              </a:rPr>
              <a:t>(3) 목표 대비 성과 분석  </a:t>
            </a:r>
            <a:r>
              <a:rPr lang="en-US" sz="900">
                <a:latin typeface="Gulim"/>
                <a:ea typeface="Gulim"/>
                <a:cs typeface="Gulim"/>
                <a:sym typeface="Gulim"/>
              </a:rPr>
              <a:t>KT&amp;G의 기후 관련 목표에 대한 중장기 목표 대비 성과는 아래와 같습니다. KT&amp;G는 2020년 대비 Scope 1, 2 배출량 42%감축, Scope 3 배출량 25% 감축 및 2045년 탄소중립을 목표로 하고 있습니다.</a:t>
            </a:r>
            <a:endParaRPr sz="900">
              <a:latin typeface="Gulim"/>
              <a:ea typeface="Gulim"/>
              <a:cs typeface="Gulim"/>
              <a:sym typeface="Gulim"/>
            </a:endParaRPr>
          </a:p>
        </p:txBody>
      </p:sp>
      <p:sp>
        <p:nvSpPr>
          <p:cNvPr id="1954" name="Google Shape;1954;p18"/>
          <p:cNvSpPr txBox="1"/>
          <p:nvPr/>
        </p:nvSpPr>
        <p:spPr>
          <a:xfrm>
            <a:off x="886739" y="4412090"/>
            <a:ext cx="6425565" cy="741680"/>
          </a:xfrm>
          <a:prstGeom prst="rect">
            <a:avLst/>
          </a:prstGeom>
          <a:noFill/>
          <a:ln>
            <a:noFill/>
          </a:ln>
        </p:spPr>
        <p:txBody>
          <a:bodyPr spcFirstLastPara="1" wrap="square" lIns="0" tIns="55225" rIns="0" bIns="0" anchor="t" anchorCtr="0">
            <a:spAutoFit/>
          </a:bodyPr>
          <a:lstStyle/>
          <a:p>
            <a:pPr marL="13334" lvl="0" indent="0" algn="l" rtl="0">
              <a:lnSpc>
                <a:spcPct val="100000"/>
              </a:lnSpc>
              <a:spcBef>
                <a:spcPts val="0"/>
              </a:spcBef>
              <a:spcAft>
                <a:spcPts val="0"/>
              </a:spcAft>
              <a:buNone/>
            </a:pPr>
            <a:r>
              <a:rPr lang="en-US" sz="900" b="1" dirty="0">
                <a:solidFill>
                  <a:srgbClr val="414787"/>
                </a:solidFill>
                <a:latin typeface="Malgun Gothic"/>
                <a:ea typeface="Malgun Gothic"/>
                <a:cs typeface="Malgun Gothic"/>
                <a:sym typeface="Malgun Gothic"/>
              </a:rPr>
              <a:t>[</a:t>
            </a:r>
            <a:r>
              <a:rPr lang="en-US" sz="900" b="1" dirty="0" err="1">
                <a:solidFill>
                  <a:srgbClr val="414787"/>
                </a:solidFill>
                <a:latin typeface="Malgun Gothic"/>
                <a:ea typeface="Malgun Gothic"/>
                <a:cs typeface="Malgun Gothic"/>
                <a:sym typeface="Malgun Gothic"/>
              </a:rPr>
              <a:t>직접배출</a:t>
            </a:r>
            <a:r>
              <a:rPr lang="en-US" sz="900" b="1" dirty="0">
                <a:solidFill>
                  <a:srgbClr val="414787"/>
                </a:solidFill>
                <a:latin typeface="Malgun Gothic"/>
                <a:ea typeface="Malgun Gothic"/>
                <a:cs typeface="Malgun Gothic"/>
                <a:sym typeface="Malgun Gothic"/>
              </a:rPr>
              <a:t>(Scope 1) </a:t>
            </a:r>
            <a:r>
              <a:rPr lang="en-US" sz="900" b="1" dirty="0" err="1">
                <a:solidFill>
                  <a:srgbClr val="414787"/>
                </a:solidFill>
                <a:latin typeface="Malgun Gothic"/>
                <a:ea typeface="Malgun Gothic"/>
                <a:cs typeface="Malgun Gothic"/>
                <a:sym typeface="Malgun Gothic"/>
              </a:rPr>
              <a:t>감축</a:t>
            </a:r>
            <a:r>
              <a:rPr lang="en-US" sz="900" b="1" dirty="0">
                <a:solidFill>
                  <a:srgbClr val="414787"/>
                </a:solidFill>
                <a:latin typeface="Malgun Gothic"/>
                <a:ea typeface="Malgun Gothic"/>
                <a:cs typeface="Malgun Gothic"/>
                <a:sym typeface="Malgun Gothic"/>
              </a:rPr>
              <a:t>]</a:t>
            </a:r>
            <a:endParaRPr sz="900" dirty="0">
              <a:latin typeface="Malgun Gothic"/>
              <a:ea typeface="Malgun Gothic"/>
              <a:cs typeface="Malgun Gothic"/>
              <a:sym typeface="Malgun Gothic"/>
            </a:endParaRPr>
          </a:p>
          <a:p>
            <a:pPr marL="12700" marR="5080" lvl="0" indent="634" algn="just" rtl="0">
              <a:lnSpc>
                <a:spcPct val="129700"/>
              </a:lnSpc>
              <a:spcBef>
                <a:spcPts val="20"/>
              </a:spcBef>
              <a:spcAft>
                <a:spcPts val="0"/>
              </a:spcAft>
              <a:buNone/>
            </a:pP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직접배출하는</a:t>
            </a:r>
            <a:r>
              <a:rPr lang="en-US" sz="900" dirty="0">
                <a:latin typeface="Gulim"/>
                <a:ea typeface="Gulim"/>
                <a:cs typeface="Gulim"/>
                <a:sym typeface="Gulim"/>
              </a:rPr>
              <a:t> </a:t>
            </a:r>
            <a:r>
              <a:rPr lang="en-US" sz="900" dirty="0" err="1">
                <a:latin typeface="Gulim"/>
                <a:ea typeface="Gulim"/>
                <a:cs typeface="Gulim"/>
                <a:sym typeface="Gulim"/>
              </a:rPr>
              <a:t>온실가스는</a:t>
            </a:r>
            <a:r>
              <a:rPr lang="en-US" sz="900" dirty="0">
                <a:latin typeface="Gulim"/>
                <a:ea typeface="Gulim"/>
                <a:cs typeface="Gulim"/>
                <a:sym typeface="Gulim"/>
              </a:rPr>
              <a:t> </a:t>
            </a:r>
            <a:r>
              <a:rPr lang="en-US" sz="900" dirty="0" err="1">
                <a:latin typeface="Gulim"/>
                <a:ea typeface="Gulim"/>
                <a:cs typeface="Gulim"/>
                <a:sym typeface="Gulim"/>
              </a:rPr>
              <a:t>주로</a:t>
            </a:r>
            <a:r>
              <a:rPr lang="en-US" sz="900" dirty="0">
                <a:latin typeface="Gulim"/>
                <a:ea typeface="Gulim"/>
                <a:cs typeface="Gulim"/>
                <a:sym typeface="Gulim"/>
              </a:rPr>
              <a:t> </a:t>
            </a:r>
            <a:r>
              <a:rPr lang="en-US" sz="900" dirty="0" err="1">
                <a:latin typeface="Gulim"/>
                <a:ea typeface="Gulim"/>
                <a:cs typeface="Gulim"/>
                <a:sym typeface="Gulim"/>
              </a:rPr>
              <a:t>제조공정에서</a:t>
            </a:r>
            <a:r>
              <a:rPr lang="en-US" sz="900" dirty="0">
                <a:latin typeface="Gulim"/>
                <a:ea typeface="Gulim"/>
                <a:cs typeface="Gulim"/>
                <a:sym typeface="Gulim"/>
              </a:rPr>
              <a:t> </a:t>
            </a:r>
            <a:r>
              <a:rPr lang="en-US" sz="900" dirty="0" err="1">
                <a:latin typeface="Gulim"/>
                <a:ea typeface="Gulim"/>
                <a:cs typeface="Gulim"/>
                <a:sym typeface="Gulim"/>
              </a:rPr>
              <a:t>사용되는</a:t>
            </a:r>
            <a:r>
              <a:rPr lang="en-US" sz="900" dirty="0">
                <a:latin typeface="Gulim"/>
                <a:ea typeface="Gulim"/>
                <a:cs typeface="Gulim"/>
                <a:sym typeface="Gulim"/>
              </a:rPr>
              <a:t> </a:t>
            </a:r>
            <a:r>
              <a:rPr lang="en-US" sz="900" dirty="0" err="1">
                <a:latin typeface="Gulim"/>
                <a:ea typeface="Gulim"/>
                <a:cs typeface="Gulim"/>
                <a:sym typeface="Gulim"/>
              </a:rPr>
              <a:t>공정가스</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LNG </a:t>
            </a:r>
            <a:r>
              <a:rPr lang="en-US" sz="900" dirty="0" err="1">
                <a:latin typeface="Gulim"/>
                <a:ea typeface="Gulim"/>
                <a:cs typeface="Gulim"/>
                <a:sym typeface="Gulim"/>
              </a:rPr>
              <a:t>연료</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의해</a:t>
            </a:r>
            <a:r>
              <a:rPr lang="en-US" sz="900" dirty="0">
                <a:latin typeface="Gulim"/>
                <a:ea typeface="Gulim"/>
                <a:cs typeface="Gulim"/>
                <a:sym typeface="Gulim"/>
              </a:rPr>
              <a:t> </a:t>
            </a:r>
            <a:r>
              <a:rPr lang="en-US" sz="900" dirty="0" err="1">
                <a:latin typeface="Gulim"/>
                <a:ea typeface="Gulim"/>
                <a:cs typeface="Gulim"/>
                <a:sym typeface="Gulim"/>
              </a:rPr>
              <a:t>발생됩니다</a:t>
            </a:r>
            <a:r>
              <a:rPr lang="en-US" sz="900" dirty="0">
                <a:latin typeface="Gulim"/>
                <a:ea typeface="Gulim"/>
                <a:cs typeface="Gulim"/>
                <a:sym typeface="Gulim"/>
              </a:rPr>
              <a:t>. </a:t>
            </a:r>
            <a:r>
              <a:rPr lang="en-US" sz="900" dirty="0" err="1">
                <a:latin typeface="Gulim"/>
                <a:ea typeface="Gulim"/>
                <a:cs typeface="Gulim"/>
                <a:sym typeface="Gulim"/>
              </a:rPr>
              <a:t>직접적인</a:t>
            </a:r>
            <a:r>
              <a:rPr lang="en-US" sz="900" dirty="0">
                <a:latin typeface="Gulim"/>
                <a:ea typeface="Gulim"/>
                <a:cs typeface="Gulim"/>
                <a:sym typeface="Gulim"/>
              </a:rPr>
              <a:t> </a:t>
            </a:r>
            <a:r>
              <a:rPr lang="en-US" sz="900" dirty="0" err="1">
                <a:latin typeface="Gulim"/>
                <a:ea typeface="Gulim"/>
                <a:cs typeface="Gulim"/>
                <a:sym typeface="Gulim"/>
              </a:rPr>
              <a:t>배출량을</a:t>
            </a:r>
            <a:r>
              <a:rPr lang="en-US" sz="900" dirty="0">
                <a:latin typeface="Gulim"/>
                <a:ea typeface="Gulim"/>
                <a:cs typeface="Gulim"/>
                <a:sym typeface="Gulim"/>
              </a:rPr>
              <a:t> </a:t>
            </a:r>
            <a:r>
              <a:rPr lang="en-US" sz="900" dirty="0" err="1">
                <a:latin typeface="Gulim"/>
                <a:ea typeface="Gulim"/>
                <a:cs typeface="Gulim"/>
                <a:sym typeface="Gulim"/>
              </a:rPr>
              <a:t>감축하고자</a:t>
            </a:r>
            <a:r>
              <a:rPr lang="en-US" sz="900" dirty="0">
                <a:latin typeface="Gulim"/>
                <a:ea typeface="Gulim"/>
                <a:cs typeface="Gulim"/>
                <a:sym typeface="Gulim"/>
              </a:rPr>
              <a:t> </a:t>
            </a:r>
            <a:r>
              <a:rPr lang="en-US" sz="900" dirty="0" err="1">
                <a:latin typeface="Gulim"/>
                <a:ea typeface="Gulim"/>
                <a:cs typeface="Gulim"/>
                <a:sym typeface="Gulim"/>
              </a:rPr>
              <a:t>유틸리티</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고효율</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공정중에</a:t>
            </a:r>
            <a:r>
              <a:rPr lang="en-US" sz="900" dirty="0">
                <a:latin typeface="Gulim"/>
                <a:ea typeface="Gulim"/>
                <a:cs typeface="Gulim"/>
                <a:sym typeface="Gulim"/>
              </a:rPr>
              <a:t> </a:t>
            </a:r>
            <a:r>
              <a:rPr lang="en-US" sz="900" dirty="0" err="1">
                <a:latin typeface="Gulim"/>
                <a:ea typeface="Gulim"/>
                <a:cs typeface="Gulim"/>
                <a:sym typeface="Gulim"/>
              </a:rPr>
              <a:t>발생되는</a:t>
            </a:r>
            <a:r>
              <a:rPr lang="en-US" sz="900" dirty="0">
                <a:latin typeface="Gulim"/>
                <a:ea typeface="Gulim"/>
                <a:cs typeface="Gulim"/>
                <a:sym typeface="Gulim"/>
              </a:rPr>
              <a:t> </a:t>
            </a:r>
            <a:r>
              <a:rPr lang="en-US" sz="900" dirty="0" err="1">
                <a:latin typeface="Gulim"/>
                <a:ea typeface="Gulim"/>
                <a:cs typeface="Gulim"/>
                <a:sym typeface="Gulim"/>
              </a:rPr>
              <a:t>폐열을</a:t>
            </a:r>
            <a:r>
              <a:rPr lang="en-US" sz="900" dirty="0">
                <a:latin typeface="Gulim"/>
                <a:ea typeface="Gulim"/>
                <a:cs typeface="Gulim"/>
                <a:sym typeface="Gulim"/>
              </a:rPr>
              <a:t> </a:t>
            </a:r>
            <a:r>
              <a:rPr lang="en-US" sz="900" dirty="0" err="1">
                <a:latin typeface="Gulim"/>
                <a:ea typeface="Gulim"/>
                <a:cs typeface="Gulim"/>
                <a:sym typeface="Gulim"/>
              </a:rPr>
              <a:t>회수하여</a:t>
            </a:r>
            <a:r>
              <a:rPr lang="en-US" sz="900" dirty="0">
                <a:latin typeface="Gulim"/>
                <a:ea typeface="Gulim"/>
                <a:cs typeface="Gulim"/>
                <a:sym typeface="Gulim"/>
              </a:rPr>
              <a:t> </a:t>
            </a:r>
            <a:r>
              <a:rPr lang="en-US" sz="900" dirty="0" err="1">
                <a:latin typeface="Gulim"/>
                <a:ea typeface="Gulim"/>
                <a:cs typeface="Gulim"/>
                <a:sym typeface="Gulim"/>
              </a:rPr>
              <a:t>연료</a:t>
            </a:r>
            <a:r>
              <a:rPr lang="en-US" sz="900" dirty="0">
                <a:latin typeface="Gulim"/>
                <a:ea typeface="Gulim"/>
                <a:cs typeface="Gulim"/>
                <a:sym typeface="Gulim"/>
              </a:rPr>
              <a:t> </a:t>
            </a:r>
            <a:r>
              <a:rPr lang="en-US" sz="900" dirty="0" err="1">
                <a:latin typeface="Gulim"/>
                <a:ea typeface="Gulim"/>
                <a:cs typeface="Gulim"/>
                <a:sym typeface="Gulim"/>
              </a:rPr>
              <a:t>사용량을</a:t>
            </a:r>
            <a:r>
              <a:rPr lang="en-US" sz="900" dirty="0">
                <a:latin typeface="Gulim"/>
                <a:ea typeface="Gulim"/>
                <a:cs typeface="Gulim"/>
                <a:sym typeface="Gulim"/>
              </a:rPr>
              <a:t> </a:t>
            </a:r>
            <a:r>
              <a:rPr lang="en-US" sz="900" dirty="0" err="1">
                <a:latin typeface="Gulim"/>
                <a:ea typeface="Gulim"/>
                <a:cs typeface="Gulim"/>
                <a:sym typeface="Gulim"/>
              </a:rPr>
              <a:t>감축하고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휘발유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경유</a:t>
            </a:r>
            <a:r>
              <a:rPr lang="en-US" sz="900" dirty="0">
                <a:latin typeface="Gulim"/>
                <a:ea typeface="Gulim"/>
                <a:cs typeface="Gulim"/>
                <a:sym typeface="Gulim"/>
              </a:rPr>
              <a:t> </a:t>
            </a:r>
            <a:r>
              <a:rPr lang="en-US" sz="900" dirty="0" err="1">
                <a:latin typeface="Gulim"/>
                <a:ea typeface="Gulim"/>
                <a:cs typeface="Gulim"/>
                <a:sym typeface="Gulim"/>
              </a:rPr>
              <a:t>이동연소</a:t>
            </a:r>
            <a:r>
              <a:rPr lang="en-US" sz="900" dirty="0">
                <a:latin typeface="Gulim"/>
                <a:ea typeface="Gulim"/>
                <a:cs typeface="Gulim"/>
                <a:sym typeface="Gulim"/>
              </a:rPr>
              <a:t> </a:t>
            </a:r>
            <a:r>
              <a:rPr lang="en-US" sz="900" dirty="0" err="1">
                <a:latin typeface="Gulim"/>
                <a:ea typeface="Gulim"/>
                <a:cs typeface="Gulim"/>
                <a:sym typeface="Gulim"/>
              </a:rPr>
              <a:t>배출량이</a:t>
            </a:r>
            <a:r>
              <a:rPr lang="en-US" sz="900" dirty="0">
                <a:latin typeface="Gulim"/>
                <a:ea typeface="Gulim"/>
                <a:cs typeface="Gulim"/>
                <a:sym typeface="Gulim"/>
              </a:rPr>
              <a:t> </a:t>
            </a:r>
            <a:r>
              <a:rPr lang="en-US" sz="900" dirty="0" err="1">
                <a:latin typeface="Gulim"/>
                <a:ea typeface="Gulim"/>
                <a:cs typeface="Gulim"/>
                <a:sym typeface="Gulim"/>
              </a:rPr>
              <a:t>많은</a:t>
            </a:r>
            <a:r>
              <a:rPr lang="en-US" sz="900" dirty="0">
                <a:latin typeface="Gulim"/>
                <a:ea typeface="Gulim"/>
                <a:cs typeface="Gulim"/>
                <a:sym typeface="Gulim"/>
              </a:rPr>
              <a:t> </a:t>
            </a:r>
            <a:r>
              <a:rPr lang="en-US" sz="900" dirty="0" err="1">
                <a:latin typeface="Gulim"/>
                <a:ea typeface="Gulim"/>
                <a:cs typeface="Gulim"/>
                <a:sym typeface="Gulim"/>
              </a:rPr>
              <a:t>영업기관에서는</a:t>
            </a:r>
            <a:r>
              <a:rPr lang="en-US" sz="900" dirty="0">
                <a:latin typeface="Gulim"/>
                <a:ea typeface="Gulim"/>
                <a:cs typeface="Gulim"/>
                <a:sym typeface="Gulim"/>
              </a:rPr>
              <a:t> 2023년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영업용</a:t>
            </a:r>
            <a:r>
              <a:rPr lang="en-US" sz="900" dirty="0">
                <a:latin typeface="Gulim"/>
                <a:ea typeface="Gulim"/>
                <a:cs typeface="Gulim"/>
                <a:sym typeface="Gulim"/>
              </a:rPr>
              <a:t> </a:t>
            </a:r>
            <a:r>
              <a:rPr lang="en-US" sz="900" dirty="0" err="1">
                <a:latin typeface="Gulim"/>
                <a:ea typeface="Gulim"/>
                <a:cs typeface="Gulim"/>
                <a:sym typeface="Gulim"/>
              </a:rPr>
              <a:t>차량의</a:t>
            </a:r>
            <a:r>
              <a:rPr lang="en-US" sz="900" dirty="0">
                <a:latin typeface="Gulim"/>
                <a:ea typeface="Gulim"/>
                <a:cs typeface="Gulim"/>
                <a:sym typeface="Gulim"/>
              </a:rPr>
              <a:t> 6%를 </a:t>
            </a:r>
            <a:r>
              <a:rPr lang="en-US" sz="900" dirty="0" err="1">
                <a:latin typeface="Gulim"/>
                <a:ea typeface="Gulim"/>
                <a:cs typeface="Gulim"/>
                <a:sym typeface="Gulim"/>
              </a:rPr>
              <a:t>전기차로</a:t>
            </a:r>
            <a:r>
              <a:rPr lang="en-US" sz="900" dirty="0">
                <a:latin typeface="Gulim"/>
                <a:ea typeface="Gulim"/>
                <a:cs typeface="Gulim"/>
                <a:sym typeface="Gulim"/>
              </a:rPr>
              <a:t> </a:t>
            </a:r>
            <a:r>
              <a:rPr lang="en-US" sz="900" dirty="0" err="1">
                <a:latin typeface="Gulim"/>
                <a:ea typeface="Gulim"/>
                <a:cs typeface="Gulim"/>
                <a:sym typeface="Gulim"/>
              </a:rPr>
              <a:t>전환하였으며</a:t>
            </a:r>
            <a:r>
              <a:rPr lang="en-US" sz="900" dirty="0">
                <a:latin typeface="Gulim"/>
                <a:ea typeface="Gulim"/>
                <a:cs typeface="Gulim"/>
                <a:sym typeface="Gulim"/>
              </a:rPr>
              <a:t>, 2030년까지 </a:t>
            </a:r>
            <a:r>
              <a:rPr lang="en-US" sz="900" dirty="0" err="1">
                <a:latin typeface="Gulim"/>
                <a:ea typeface="Gulim"/>
                <a:cs typeface="Gulim"/>
                <a:sym typeface="Gulim"/>
              </a:rPr>
              <a:t>전기차량으로</a:t>
            </a:r>
            <a:r>
              <a:rPr lang="en-US" sz="900" dirty="0">
                <a:latin typeface="Gulim"/>
                <a:ea typeface="Gulim"/>
                <a:cs typeface="Gulim"/>
                <a:sym typeface="Gulim"/>
              </a:rPr>
              <a:t> 100%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계획에</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955" name="Google Shape;1955;p18"/>
          <p:cNvSpPr txBox="1"/>
          <p:nvPr/>
        </p:nvSpPr>
        <p:spPr>
          <a:xfrm>
            <a:off x="887187" y="5301229"/>
            <a:ext cx="6428740" cy="918844"/>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a:solidFill>
                  <a:srgbClr val="414787"/>
                </a:solidFill>
                <a:latin typeface="Malgun Gothic"/>
                <a:ea typeface="Malgun Gothic"/>
                <a:cs typeface="Malgun Gothic"/>
                <a:sym typeface="Malgun Gothic"/>
              </a:rPr>
              <a:t>[간접배출(Scope 2) 감축]</a:t>
            </a:r>
            <a:endParaRPr sz="900">
              <a:latin typeface="Malgun Gothic"/>
              <a:ea typeface="Malgun Gothic"/>
              <a:cs typeface="Malgun Gothic"/>
              <a:sym typeface="Malgun Gothic"/>
            </a:endParaRPr>
          </a:p>
          <a:p>
            <a:pPr marL="12700" marR="5080" lvl="0" indent="0" algn="just" rtl="0">
              <a:lnSpc>
                <a:spcPct val="129600"/>
              </a:lnSpc>
              <a:spcBef>
                <a:spcPts val="20"/>
              </a:spcBef>
              <a:spcAft>
                <a:spcPts val="0"/>
              </a:spcAft>
              <a:buNone/>
            </a:pPr>
            <a:r>
              <a:rPr lang="en-US" sz="900">
                <a:latin typeface="Gulim"/>
                <a:ea typeface="Gulim"/>
                <a:cs typeface="Gulim"/>
                <a:sym typeface="Gulim"/>
              </a:rPr>
              <a:t>KT&amp;G는 글로벌 이니셔티브인 RE100을 지지하고 있으며, 2030년까지 사업장 재생전력 사용률 80%를 달성하고자 합니다. 이를 위해 2023년에는 광주공장 지붕에 3.1MWp급 태양광 발전시설을 구축하였고, 2026년까지 제조공장의 지붕 및 유휴부지에 26.2MWp급 태양광 발전시설을 구축 계획하고 있습니다. 또한, 2023년에는 국내 17개 사업장에 12MWp급 직접전력거래계약을 체결하여 재생에너지를 공급받고 있으며 더욱 확대해 나갈 예정입니다. 이 외에도 2022년부터는 국내 및 해외의 재생에너지사용인증서를 구매하여 Scope 2 감축 및 재생에너지 비율을 확대해 나가고 있습니다.</a:t>
            </a:r>
            <a:endParaRPr sz="900">
              <a:latin typeface="Gulim"/>
              <a:ea typeface="Gulim"/>
              <a:cs typeface="Gulim"/>
              <a:sym typeface="Gulim"/>
            </a:endParaRPr>
          </a:p>
        </p:txBody>
      </p:sp>
      <p:sp>
        <p:nvSpPr>
          <p:cNvPr id="2057" name="Google Shape;2057;p18"/>
          <p:cNvSpPr txBox="1"/>
          <p:nvPr/>
        </p:nvSpPr>
        <p:spPr>
          <a:xfrm>
            <a:off x="899999" y="6563774"/>
            <a:ext cx="2739274" cy="1667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8B9ACD"/>
                </a:solidFill>
                <a:latin typeface="Arial"/>
                <a:ea typeface="Arial"/>
                <a:cs typeface="Arial"/>
                <a:sym typeface="Arial"/>
              </a:rPr>
              <a:t>(4) 온실가스 배출량 감축 목표 관련 정보</a:t>
            </a:r>
            <a:endParaRPr sz="1000">
              <a:latin typeface="Arial"/>
              <a:ea typeface="Arial"/>
              <a:cs typeface="Arial"/>
              <a:sym typeface="Arial"/>
            </a:endParaRPr>
          </a:p>
        </p:txBody>
      </p:sp>
      <p:sp>
        <p:nvSpPr>
          <p:cNvPr id="2058" name="Google Shape;2058;p18"/>
          <p:cNvSpPr txBox="1"/>
          <p:nvPr/>
        </p:nvSpPr>
        <p:spPr>
          <a:xfrm>
            <a:off x="874942" y="6730486"/>
            <a:ext cx="6484620" cy="741680"/>
          </a:xfrm>
          <a:prstGeom prst="rect">
            <a:avLst/>
          </a:prstGeom>
          <a:noFill/>
          <a:ln>
            <a:noFill/>
          </a:ln>
        </p:spPr>
        <p:txBody>
          <a:bodyPr spcFirstLastPara="1" wrap="square" lIns="0" tIns="55225" rIns="0" bIns="0" anchor="t" anchorCtr="0">
            <a:spAutoFit/>
          </a:bodyPr>
          <a:lstStyle/>
          <a:p>
            <a:pPr marL="38100" lvl="0" indent="0" algn="just" rtl="0">
              <a:lnSpc>
                <a:spcPct val="100000"/>
              </a:lnSpc>
              <a:spcBef>
                <a:spcPts val="0"/>
              </a:spcBef>
              <a:spcAft>
                <a:spcPts val="0"/>
              </a:spcAft>
              <a:buNone/>
            </a:pPr>
            <a:r>
              <a:rPr lang="en-US" sz="900" b="1">
                <a:solidFill>
                  <a:srgbClr val="4D5C63"/>
                </a:solidFill>
                <a:latin typeface="Arial"/>
                <a:ea typeface="Arial"/>
                <a:cs typeface="Arial"/>
                <a:sym typeface="Arial"/>
              </a:rPr>
              <a:t>(가) 온실가스 배출량 감축 목표에 포함된 온실가스 종류, 범위, 총 배출량 여부</a:t>
            </a:r>
            <a:endParaRPr sz="900">
              <a:latin typeface="Arial"/>
              <a:ea typeface="Arial"/>
              <a:cs typeface="Arial"/>
              <a:sym typeface="Arial"/>
            </a:endParaRPr>
          </a:p>
          <a:p>
            <a:pPr marL="38100" marR="30480" lvl="0" indent="0" algn="just" rtl="0">
              <a:lnSpc>
                <a:spcPct val="129700"/>
              </a:lnSpc>
              <a:spcBef>
                <a:spcPts val="20"/>
              </a:spcBef>
              <a:spcAft>
                <a:spcPts val="0"/>
              </a:spcAft>
              <a:buNone/>
            </a:pPr>
            <a:r>
              <a:rPr lang="en-US" sz="900">
                <a:latin typeface="Gulim"/>
                <a:ea typeface="Gulim"/>
                <a:cs typeface="Gulim"/>
                <a:sym typeface="Gulim"/>
              </a:rPr>
              <a:t>KT&amp;G는 Scope 1, 2 배출량에 대하여 감축 목표를 설정하였습니다. KT&amp;G가 고려하는 Scope 1 배출량은 온실가스 6종(CO</a:t>
            </a:r>
            <a:r>
              <a:rPr lang="en-US" sz="750" baseline="-25000">
                <a:latin typeface="Gulim"/>
                <a:ea typeface="Gulim"/>
                <a:cs typeface="Gulim"/>
                <a:sym typeface="Gulim"/>
              </a:rPr>
              <a:t>2</a:t>
            </a:r>
            <a:r>
              <a:rPr lang="en-US" sz="900">
                <a:latin typeface="Gulim"/>
                <a:ea typeface="Gulim"/>
                <a:cs typeface="Gulim"/>
                <a:sym typeface="Gulim"/>
              </a:rPr>
              <a:t>, CH</a:t>
            </a:r>
            <a:r>
              <a:rPr lang="en-US" sz="750" baseline="-25000">
                <a:latin typeface="Gulim"/>
                <a:ea typeface="Gulim"/>
                <a:cs typeface="Gulim"/>
                <a:sym typeface="Gulim"/>
              </a:rPr>
              <a:t>4</a:t>
            </a:r>
            <a:r>
              <a:rPr lang="en-US" sz="900">
                <a:latin typeface="Gulim"/>
                <a:ea typeface="Gulim"/>
                <a:cs typeface="Gulim"/>
                <a:sym typeface="Gulim"/>
              </a:rPr>
              <a:t>, N</a:t>
            </a:r>
            <a:r>
              <a:rPr lang="en-US" sz="750" baseline="-25000">
                <a:latin typeface="Gulim"/>
                <a:ea typeface="Gulim"/>
                <a:cs typeface="Gulim"/>
                <a:sym typeface="Gulim"/>
              </a:rPr>
              <a:t>2</a:t>
            </a:r>
            <a:r>
              <a:rPr lang="en-US" sz="900">
                <a:latin typeface="Gulim"/>
                <a:ea typeface="Gulim"/>
                <a:cs typeface="Gulim"/>
                <a:sym typeface="Gulim"/>
              </a:rPr>
              <a:t>O, HFCs, PFCs, SF</a:t>
            </a:r>
            <a:r>
              <a:rPr lang="en-US" sz="750" baseline="-25000">
                <a:latin typeface="Gulim"/>
                <a:ea typeface="Gulim"/>
                <a:cs typeface="Gulim"/>
                <a:sym typeface="Gulim"/>
              </a:rPr>
              <a:t>6</a:t>
            </a:r>
            <a:r>
              <a:rPr lang="en-US" sz="900">
                <a:latin typeface="Gulim"/>
                <a:ea typeface="Gulim"/>
                <a:cs typeface="Gulim"/>
                <a:sym typeface="Gulim"/>
              </a:rPr>
              <a:t>)을, Scope 1 배출량은 온실가스 3종(CO</a:t>
            </a:r>
            <a:r>
              <a:rPr lang="en-US" sz="750" baseline="-25000">
                <a:latin typeface="Gulim"/>
                <a:ea typeface="Gulim"/>
                <a:cs typeface="Gulim"/>
                <a:sym typeface="Gulim"/>
              </a:rPr>
              <a:t>2</a:t>
            </a:r>
            <a:r>
              <a:rPr lang="en-US" sz="900">
                <a:latin typeface="Gulim"/>
                <a:ea typeface="Gulim"/>
                <a:cs typeface="Gulim"/>
                <a:sym typeface="Gulim"/>
              </a:rPr>
              <a:t>, CH</a:t>
            </a:r>
            <a:r>
              <a:rPr lang="en-US" sz="750" baseline="-25000">
                <a:latin typeface="Gulim"/>
                <a:ea typeface="Gulim"/>
                <a:cs typeface="Gulim"/>
                <a:sym typeface="Gulim"/>
              </a:rPr>
              <a:t>4</a:t>
            </a:r>
            <a:r>
              <a:rPr lang="en-US" sz="900">
                <a:latin typeface="Gulim"/>
                <a:ea typeface="Gulim"/>
                <a:cs typeface="Gulim"/>
                <a:sym typeface="Gulim"/>
              </a:rPr>
              <a:t>, N</a:t>
            </a:r>
            <a:r>
              <a:rPr lang="en-US" sz="750" baseline="-25000">
                <a:latin typeface="Gulim"/>
                <a:ea typeface="Gulim"/>
                <a:cs typeface="Gulim"/>
                <a:sym typeface="Gulim"/>
              </a:rPr>
              <a:t>2</a:t>
            </a:r>
            <a:r>
              <a:rPr lang="en-US" sz="900">
                <a:latin typeface="Gulim"/>
                <a:ea typeface="Gulim"/>
                <a:cs typeface="Gulim"/>
                <a:sym typeface="Gulim"/>
              </a:rPr>
              <a:t>O)을 포함합니다. KT&amp;G 별도 기준으로, Scope 1, 2 배출량에 대하여 식별된 온실가스는 총 3종(CO</a:t>
            </a:r>
            <a:r>
              <a:rPr lang="en-US" sz="750" baseline="-25000">
                <a:latin typeface="Gulim"/>
                <a:ea typeface="Gulim"/>
                <a:cs typeface="Gulim"/>
                <a:sym typeface="Gulim"/>
              </a:rPr>
              <a:t>2</a:t>
            </a:r>
            <a:r>
              <a:rPr lang="en-US" sz="900">
                <a:latin typeface="Gulim"/>
                <a:ea typeface="Gulim"/>
                <a:cs typeface="Gulim"/>
                <a:sym typeface="Gulim"/>
              </a:rPr>
              <a:t>, CH</a:t>
            </a:r>
            <a:r>
              <a:rPr lang="en-US" sz="750" baseline="-25000">
                <a:latin typeface="Gulim"/>
                <a:ea typeface="Gulim"/>
                <a:cs typeface="Gulim"/>
                <a:sym typeface="Gulim"/>
              </a:rPr>
              <a:t>4</a:t>
            </a:r>
            <a:r>
              <a:rPr lang="en-US" sz="900">
                <a:latin typeface="Gulim"/>
                <a:ea typeface="Gulim"/>
                <a:cs typeface="Gulim"/>
                <a:sym typeface="Gulim"/>
              </a:rPr>
              <a:t>, N</a:t>
            </a:r>
            <a:r>
              <a:rPr lang="en-US" sz="750" baseline="-25000">
                <a:latin typeface="Gulim"/>
                <a:ea typeface="Gulim"/>
                <a:cs typeface="Gulim"/>
                <a:sym typeface="Gulim"/>
              </a:rPr>
              <a:t>2</a:t>
            </a:r>
            <a:r>
              <a:rPr lang="en-US" sz="900">
                <a:latin typeface="Gulim"/>
                <a:ea typeface="Gulim"/>
                <a:cs typeface="Gulim"/>
                <a:sym typeface="Gulim"/>
              </a:rPr>
              <a:t>O)입니다.</a:t>
            </a:r>
            <a:endParaRPr sz="900">
              <a:latin typeface="Gulim"/>
              <a:ea typeface="Gulim"/>
              <a:cs typeface="Gulim"/>
              <a:sym typeface="Gulim"/>
            </a:endParaRPr>
          </a:p>
        </p:txBody>
      </p:sp>
      <p:sp>
        <p:nvSpPr>
          <p:cNvPr id="2070" name="Google Shape;2070;p18"/>
          <p:cNvSpPr txBox="1"/>
          <p:nvPr/>
        </p:nvSpPr>
        <p:spPr>
          <a:xfrm>
            <a:off x="908254" y="7473364"/>
            <a:ext cx="6425565" cy="563880"/>
          </a:xfrm>
          <a:prstGeom prst="rect">
            <a:avLst/>
          </a:prstGeom>
          <a:noFill/>
          <a:ln>
            <a:noFill/>
          </a:ln>
        </p:spPr>
        <p:txBody>
          <a:bodyPr spcFirstLastPara="1" wrap="square" lIns="0" tIns="55225" rIns="0" bIns="0" anchor="t" anchorCtr="0">
            <a:spAutoFit/>
          </a:bodyPr>
          <a:lstStyle/>
          <a:p>
            <a:pPr marL="13334"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부문별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탈탄소화</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접근법</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사용</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여부</a:t>
            </a:r>
            <a:endParaRPr sz="900" dirty="0">
              <a:latin typeface="Arial"/>
              <a:ea typeface="Arial"/>
              <a:cs typeface="Arial"/>
              <a:sym typeface="Arial"/>
            </a:endParaRPr>
          </a:p>
          <a:p>
            <a:pPr marL="12700" marR="5080" lvl="0" indent="634" algn="l" rtl="0">
              <a:lnSpc>
                <a:spcPct val="1297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보고기간</a:t>
            </a:r>
            <a:r>
              <a:rPr lang="en-US" sz="900" dirty="0">
                <a:latin typeface="Gulim"/>
                <a:ea typeface="Gulim"/>
                <a:cs typeface="Gulim"/>
                <a:sym typeface="Gulim"/>
              </a:rPr>
              <a:t> </a:t>
            </a:r>
            <a:r>
              <a:rPr lang="en-US" sz="900" dirty="0" err="1">
                <a:latin typeface="Gulim"/>
                <a:ea typeface="Gulim"/>
                <a:cs typeface="Gulim"/>
                <a:sym typeface="Gulim"/>
              </a:rPr>
              <a:t>말</a:t>
            </a:r>
            <a:r>
              <a:rPr lang="en-US" sz="900" dirty="0">
                <a:latin typeface="Gulim"/>
                <a:ea typeface="Gulim"/>
                <a:cs typeface="Gulim"/>
                <a:sym typeface="Gulim"/>
              </a:rPr>
              <a:t> </a:t>
            </a:r>
            <a:r>
              <a:rPr lang="en-US" sz="900" dirty="0" err="1">
                <a:latin typeface="Gulim"/>
                <a:ea typeface="Gulim"/>
                <a:cs typeface="Gulim"/>
                <a:sym typeface="Gulim"/>
              </a:rPr>
              <a:t>현재</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목표에</a:t>
            </a:r>
            <a:r>
              <a:rPr lang="en-US" sz="900" dirty="0">
                <a:latin typeface="Gulim"/>
                <a:ea typeface="Gulim"/>
                <a:cs typeface="Gulim"/>
                <a:sym typeface="Gulim"/>
              </a:rPr>
              <a:t> </a:t>
            </a:r>
            <a:r>
              <a:rPr lang="en-US" sz="900" dirty="0" err="1">
                <a:latin typeface="Gulim"/>
                <a:ea typeface="Gulim"/>
                <a:cs typeface="Gulim"/>
                <a:sym typeface="Gulim"/>
              </a:rPr>
              <a:t>대하여</a:t>
            </a:r>
            <a:r>
              <a:rPr lang="en-US" sz="900" dirty="0">
                <a:latin typeface="Gulim"/>
                <a:ea typeface="Gulim"/>
                <a:cs typeface="Gulim"/>
                <a:sym typeface="Gulim"/>
              </a:rPr>
              <a:t> </a:t>
            </a:r>
            <a:r>
              <a:rPr lang="en-US" sz="900" dirty="0" err="1">
                <a:latin typeface="Gulim"/>
                <a:ea typeface="Gulim"/>
                <a:cs typeface="Gulim"/>
                <a:sym typeface="Gulim"/>
              </a:rPr>
              <a:t>부문별</a:t>
            </a:r>
            <a:r>
              <a:rPr lang="en-US" sz="900" dirty="0">
                <a:latin typeface="Gulim"/>
                <a:ea typeface="Gulim"/>
                <a:cs typeface="Gulim"/>
                <a:sym typeface="Gulim"/>
              </a:rPr>
              <a:t> </a:t>
            </a:r>
            <a:r>
              <a:rPr lang="en-US" sz="900" dirty="0" err="1">
                <a:latin typeface="Gulim"/>
                <a:ea typeface="Gulim"/>
                <a:cs typeface="Gulim"/>
                <a:sym typeface="Gulim"/>
              </a:rPr>
              <a:t>탈탄소화</a:t>
            </a:r>
            <a:r>
              <a:rPr lang="en-US" sz="900" dirty="0">
                <a:latin typeface="Gulim"/>
                <a:ea typeface="Gulim"/>
                <a:cs typeface="Gulim"/>
                <a:sym typeface="Gulim"/>
              </a:rPr>
              <a:t> </a:t>
            </a:r>
            <a:r>
              <a:rPr lang="en-US" sz="900" dirty="0" err="1">
                <a:latin typeface="Gulim"/>
                <a:ea typeface="Gulim"/>
                <a:cs typeface="Gulim"/>
                <a:sym typeface="Gulim"/>
              </a:rPr>
              <a:t>접근법을</a:t>
            </a:r>
            <a:r>
              <a:rPr lang="en-US" sz="900" dirty="0">
                <a:latin typeface="Gulim"/>
                <a:ea typeface="Gulim"/>
                <a:cs typeface="Gulim"/>
                <a:sym typeface="Gulim"/>
              </a:rPr>
              <a:t> </a:t>
            </a:r>
            <a:r>
              <a:rPr lang="en-US" sz="900" dirty="0" err="1">
                <a:latin typeface="Gulim"/>
                <a:ea typeface="Gulim"/>
                <a:cs typeface="Gulim"/>
                <a:sym typeface="Gulim"/>
              </a:rPr>
              <a:t>사용하고</a:t>
            </a:r>
            <a:r>
              <a:rPr lang="en-US" sz="900" dirty="0">
                <a:latin typeface="Gulim"/>
                <a:ea typeface="Gulim"/>
                <a:cs typeface="Gulim"/>
                <a:sym typeface="Gulim"/>
              </a:rPr>
              <a:t> </a:t>
            </a:r>
            <a:r>
              <a:rPr lang="en-US" sz="900" dirty="0" err="1">
                <a:latin typeface="Gulim"/>
                <a:ea typeface="Gulim"/>
                <a:cs typeface="Gulim"/>
                <a:sym typeface="Gulim"/>
              </a:rPr>
              <a:t>있지</a:t>
            </a:r>
            <a:r>
              <a:rPr lang="en-US" sz="900" dirty="0">
                <a:latin typeface="Gulim"/>
                <a:ea typeface="Gulim"/>
                <a:cs typeface="Gulim"/>
                <a:sym typeface="Gulim"/>
              </a:rPr>
              <a:t> </a:t>
            </a:r>
            <a:r>
              <a:rPr lang="en-US" sz="900" dirty="0" err="1">
                <a:latin typeface="Gulim"/>
                <a:ea typeface="Gulim"/>
                <a:cs typeface="Gulim"/>
                <a:sym typeface="Gulim"/>
              </a:rPr>
              <a:t>않으나</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효과적인</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부문별</a:t>
            </a:r>
            <a:r>
              <a:rPr lang="en-US" sz="900" dirty="0">
                <a:latin typeface="Gulim"/>
                <a:ea typeface="Gulim"/>
                <a:cs typeface="Gulim"/>
                <a:sym typeface="Gulim"/>
              </a:rPr>
              <a:t> </a:t>
            </a:r>
            <a:r>
              <a:rPr lang="en-US" sz="900" dirty="0" err="1">
                <a:latin typeface="Gulim"/>
                <a:ea typeface="Gulim"/>
                <a:cs typeface="Gulim"/>
                <a:sym typeface="Gulim"/>
              </a:rPr>
              <a:t>탈탄소화</a:t>
            </a:r>
            <a:r>
              <a:rPr lang="en-US" sz="900" dirty="0">
                <a:latin typeface="Gulim"/>
                <a:ea typeface="Gulim"/>
                <a:cs typeface="Gulim"/>
                <a:sym typeface="Gulim"/>
              </a:rPr>
              <a:t> </a:t>
            </a:r>
            <a:r>
              <a:rPr lang="en-US" sz="900" dirty="0" err="1">
                <a:latin typeface="Gulim"/>
                <a:ea typeface="Gulim"/>
                <a:cs typeface="Gulim"/>
                <a:sym typeface="Gulim"/>
              </a:rPr>
              <a:t>접근법</a:t>
            </a:r>
            <a:r>
              <a:rPr lang="en-US" sz="900" dirty="0">
                <a:latin typeface="Gulim"/>
                <a:ea typeface="Gulim"/>
                <a:cs typeface="Gulim"/>
                <a:sym typeface="Gulim"/>
              </a:rPr>
              <a:t> </a:t>
            </a:r>
            <a:r>
              <a:rPr lang="en-US" sz="900" dirty="0" err="1">
                <a:latin typeface="Gulim"/>
                <a:ea typeface="Gulim"/>
                <a:cs typeface="Gulim"/>
                <a:sym typeface="Gulim"/>
              </a:rPr>
              <a:t>사용을</a:t>
            </a:r>
            <a:r>
              <a:rPr lang="en-US" sz="900" dirty="0">
                <a:latin typeface="Gulim"/>
                <a:ea typeface="Gulim"/>
                <a:cs typeface="Gulim"/>
                <a:sym typeface="Gulim"/>
              </a:rPr>
              <a:t> </a:t>
            </a:r>
            <a:r>
              <a:rPr lang="en-US" sz="900" dirty="0" err="1">
                <a:latin typeface="Gulim"/>
                <a:ea typeface="Gulim"/>
                <a:cs typeface="Gulim"/>
                <a:sym typeface="Gulim"/>
              </a:rPr>
              <a:t>고려하고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2072" name="Google Shape;2072;p18"/>
          <p:cNvGrpSpPr/>
          <p:nvPr/>
        </p:nvGrpSpPr>
        <p:grpSpPr>
          <a:xfrm>
            <a:off x="538086" y="0"/>
            <a:ext cx="14077950" cy="8208009"/>
            <a:chOff x="538086" y="0"/>
            <a:chExt cx="14077950" cy="8208009"/>
          </a:xfrm>
        </p:grpSpPr>
        <p:sp>
          <p:nvSpPr>
            <p:cNvPr id="2073" name="Google Shape;2073;p1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74" name="Google Shape;2074;p18"/>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081" name="Google Shape;2081;p1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076</a:t>
            </a:r>
            <a:endParaRPr sz="1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090"/>
        <p:cNvGrpSpPr/>
        <p:nvPr/>
      </p:nvGrpSpPr>
      <p:grpSpPr>
        <a:xfrm>
          <a:off x="0" y="0"/>
          <a:ext cx="0" cy="0"/>
          <a:chOff x="0" y="0"/>
          <a:chExt cx="0" cy="0"/>
        </a:xfrm>
      </p:grpSpPr>
      <p:sp>
        <p:nvSpPr>
          <p:cNvPr id="2091" name="Google Shape;2091;p19"/>
          <p:cNvSpPr txBox="1"/>
          <p:nvPr/>
        </p:nvSpPr>
        <p:spPr>
          <a:xfrm>
            <a:off x="887299" y="1196499"/>
            <a:ext cx="3954145"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NGP(Next Generation Products)</a:t>
            </a:r>
            <a:endParaRPr sz="200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a:solidFill>
                  <a:srgbClr val="C4D700"/>
                </a:solidFill>
                <a:latin typeface="Arial"/>
                <a:ea typeface="Arial"/>
                <a:cs typeface="Arial"/>
                <a:sym typeface="Arial"/>
              </a:rPr>
              <a:t>전략</a:t>
            </a:r>
            <a:endParaRPr sz="1100">
              <a:latin typeface="Arial"/>
              <a:ea typeface="Arial"/>
              <a:cs typeface="Arial"/>
              <a:sym typeface="Arial"/>
            </a:endParaRPr>
          </a:p>
        </p:txBody>
      </p:sp>
      <p:sp>
        <p:nvSpPr>
          <p:cNvPr id="2092" name="Google Shape;2092;p19"/>
          <p:cNvSpPr txBox="1"/>
          <p:nvPr/>
        </p:nvSpPr>
        <p:spPr>
          <a:xfrm>
            <a:off x="886067" y="2011703"/>
            <a:ext cx="5066030" cy="1503045"/>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u="sng">
                <a:solidFill>
                  <a:srgbClr val="8EB610"/>
                </a:solidFill>
                <a:latin typeface="Arial"/>
                <a:ea typeface="Arial"/>
                <a:cs typeface="Arial"/>
                <a:sym typeface="Arial"/>
              </a:rPr>
              <a:t>2025 NGP 사업 비전 및 성장전략</a:t>
            </a:r>
            <a:endParaRPr sz="900">
              <a:latin typeface="Arial"/>
              <a:ea typeface="Arial"/>
              <a:cs typeface="Arial"/>
              <a:sym typeface="Arial"/>
            </a:endParaRPr>
          </a:p>
          <a:p>
            <a:pPr marL="13334" lvl="0" indent="0" algn="l" rtl="0">
              <a:lnSpc>
                <a:spcPct val="100000"/>
              </a:lnSpc>
              <a:spcBef>
                <a:spcPts val="385"/>
              </a:spcBef>
              <a:spcAft>
                <a:spcPts val="0"/>
              </a:spcAft>
              <a:buNone/>
            </a:pPr>
            <a:r>
              <a:rPr lang="en-US" sz="900" b="1">
                <a:latin typeface="Arial"/>
                <a:ea typeface="Arial"/>
                <a:cs typeface="Arial"/>
                <a:sym typeface="Arial"/>
              </a:rPr>
              <a:t>NGP 글로벌 사업 가속화</a:t>
            </a:r>
            <a:endParaRPr sz="900">
              <a:latin typeface="Arial"/>
              <a:ea typeface="Arial"/>
              <a:cs typeface="Arial"/>
              <a:sym typeface="Arial"/>
            </a:endParaRPr>
          </a:p>
          <a:p>
            <a:pPr marL="12700" marR="5080" lvl="0" indent="634" algn="just" rtl="0">
              <a:lnSpc>
                <a:spcPct val="134200"/>
              </a:lnSpc>
              <a:spcBef>
                <a:spcPts val="5"/>
              </a:spcBef>
              <a:spcAft>
                <a:spcPts val="0"/>
              </a:spcAft>
              <a:buNone/>
            </a:pPr>
            <a:r>
              <a:rPr lang="en-US" sz="900">
                <a:latin typeface="Gulim"/>
                <a:ea typeface="Gulim"/>
                <a:cs typeface="Gulim"/>
                <a:sym typeface="Gulim"/>
              </a:rPr>
              <a:t>KT&amp;G는 당사의 핵심사업이자 성장동력인 NGP사업에 있어서 글로벌 확장을 위한 성장 모멘텀을 유지하고, 새로운 기회 창출을 위해 KT&amp;G 고유의 경쟁력 강화에 집중하고 있습니다. 다양한 소비자 니즈에 적극 대응하기 위해 새로운 모델과 제품 개발에 대한 투자를 꾸준히 이어가고 있으며, 특히 과학적 역량을 기반으로 하는 NGP 플랫폼 다변화와 제품 포트폴리오 경쟁력 강화를 통해 성인 흡연자를 대상으로 더 나은 선택을 제공하기 위해 노력합니다. 향후 국내외 규제에 선제적으로 대응하여 관련 리스크를 최소화하고, 글로벌 스탠다드에 부합하도록 제품평가 시스템을 고도화함으로써 NGP 시장에서 독보적인 ‘Global Top-tier’ 플레이어로 도약하겠습니다.</a:t>
            </a:r>
            <a:endParaRPr sz="900">
              <a:latin typeface="Gulim"/>
              <a:ea typeface="Gulim"/>
              <a:cs typeface="Gulim"/>
              <a:sym typeface="Gulim"/>
            </a:endParaRPr>
          </a:p>
        </p:txBody>
      </p:sp>
      <p:grpSp>
        <p:nvGrpSpPr>
          <p:cNvPr id="2139" name="Google Shape;2139;p19"/>
          <p:cNvGrpSpPr/>
          <p:nvPr/>
        </p:nvGrpSpPr>
        <p:grpSpPr>
          <a:xfrm>
            <a:off x="538086" y="0"/>
            <a:ext cx="14077958" cy="8208009"/>
            <a:chOff x="538086" y="0"/>
            <a:chExt cx="14077958" cy="8208009"/>
          </a:xfrm>
        </p:grpSpPr>
        <p:sp>
          <p:nvSpPr>
            <p:cNvPr id="2146" name="Google Shape;2146;p1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7" name="Google Shape;2147;p1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8" name="Google Shape;2148;p1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9" name="Google Shape;2149;p19"/>
            <p:cNvSpPr/>
            <p:nvPr/>
          </p:nvSpPr>
          <p:spPr>
            <a:xfrm>
              <a:off x="7931988" y="3802951"/>
              <a:ext cx="5598160" cy="720090"/>
            </a:xfrm>
            <a:custGeom>
              <a:avLst/>
              <a:gdLst/>
              <a:ahLst/>
              <a:cxnLst/>
              <a:rect l="l" t="t" r="r" b="b"/>
              <a:pathLst>
                <a:path w="5598159" h="720089" extrusionOk="0">
                  <a:moveTo>
                    <a:pt x="1357579" y="0"/>
                  </a:moveTo>
                  <a:lnTo>
                    <a:pt x="0" y="0"/>
                  </a:lnTo>
                  <a:lnTo>
                    <a:pt x="0" y="647992"/>
                  </a:lnTo>
                  <a:lnTo>
                    <a:pt x="5664" y="676021"/>
                  </a:lnTo>
                  <a:lnTo>
                    <a:pt x="21094" y="698906"/>
                  </a:lnTo>
                  <a:lnTo>
                    <a:pt x="43980" y="714336"/>
                  </a:lnTo>
                  <a:lnTo>
                    <a:pt x="71996" y="720001"/>
                  </a:lnTo>
                  <a:lnTo>
                    <a:pt x="1285582" y="720001"/>
                  </a:lnTo>
                  <a:lnTo>
                    <a:pt x="1313611" y="714336"/>
                  </a:lnTo>
                  <a:lnTo>
                    <a:pt x="1336497" y="698906"/>
                  </a:lnTo>
                  <a:lnTo>
                    <a:pt x="1351927" y="676021"/>
                  </a:lnTo>
                  <a:lnTo>
                    <a:pt x="1357579" y="647992"/>
                  </a:lnTo>
                  <a:lnTo>
                    <a:pt x="1357579" y="0"/>
                  </a:lnTo>
                  <a:close/>
                </a:path>
                <a:path w="5598159" h="720089" extrusionOk="0">
                  <a:moveTo>
                    <a:pt x="2771102" y="0"/>
                  </a:moveTo>
                  <a:lnTo>
                    <a:pt x="1413522" y="0"/>
                  </a:lnTo>
                  <a:lnTo>
                    <a:pt x="1413522" y="647992"/>
                  </a:lnTo>
                  <a:lnTo>
                    <a:pt x="1419174" y="676021"/>
                  </a:lnTo>
                  <a:lnTo>
                    <a:pt x="1434604" y="698906"/>
                  </a:lnTo>
                  <a:lnTo>
                    <a:pt x="1457490" y="714336"/>
                  </a:lnTo>
                  <a:lnTo>
                    <a:pt x="1485519" y="720001"/>
                  </a:lnTo>
                  <a:lnTo>
                    <a:pt x="2699105" y="720001"/>
                  </a:lnTo>
                  <a:lnTo>
                    <a:pt x="2727121" y="714336"/>
                  </a:lnTo>
                  <a:lnTo>
                    <a:pt x="2750007" y="698906"/>
                  </a:lnTo>
                  <a:lnTo>
                    <a:pt x="2765437" y="676021"/>
                  </a:lnTo>
                  <a:lnTo>
                    <a:pt x="2771102" y="647992"/>
                  </a:lnTo>
                  <a:lnTo>
                    <a:pt x="2771102" y="0"/>
                  </a:lnTo>
                  <a:close/>
                </a:path>
                <a:path w="5598159" h="720089" extrusionOk="0">
                  <a:moveTo>
                    <a:pt x="4184612" y="0"/>
                  </a:moveTo>
                  <a:lnTo>
                    <a:pt x="2827032" y="0"/>
                  </a:lnTo>
                  <a:lnTo>
                    <a:pt x="2827032" y="647992"/>
                  </a:lnTo>
                  <a:lnTo>
                    <a:pt x="2832684" y="676021"/>
                  </a:lnTo>
                  <a:lnTo>
                    <a:pt x="2848114" y="698906"/>
                  </a:lnTo>
                  <a:lnTo>
                    <a:pt x="2871000" y="714336"/>
                  </a:lnTo>
                  <a:lnTo>
                    <a:pt x="2899029" y="720001"/>
                  </a:lnTo>
                  <a:lnTo>
                    <a:pt x="4112615" y="720001"/>
                  </a:lnTo>
                  <a:lnTo>
                    <a:pt x="4140631" y="714336"/>
                  </a:lnTo>
                  <a:lnTo>
                    <a:pt x="4163517" y="698906"/>
                  </a:lnTo>
                  <a:lnTo>
                    <a:pt x="4178947" y="676021"/>
                  </a:lnTo>
                  <a:lnTo>
                    <a:pt x="4184612" y="647992"/>
                  </a:lnTo>
                  <a:lnTo>
                    <a:pt x="4184612" y="0"/>
                  </a:lnTo>
                  <a:close/>
                </a:path>
                <a:path w="5598159" h="720089" extrusionOk="0">
                  <a:moveTo>
                    <a:pt x="5598122" y="0"/>
                  </a:moveTo>
                  <a:lnTo>
                    <a:pt x="4240542" y="0"/>
                  </a:lnTo>
                  <a:lnTo>
                    <a:pt x="4240542" y="647992"/>
                  </a:lnTo>
                  <a:lnTo>
                    <a:pt x="4246194" y="676021"/>
                  </a:lnTo>
                  <a:lnTo>
                    <a:pt x="4261624" y="698906"/>
                  </a:lnTo>
                  <a:lnTo>
                    <a:pt x="4284510" y="714336"/>
                  </a:lnTo>
                  <a:lnTo>
                    <a:pt x="4312539" y="720001"/>
                  </a:lnTo>
                  <a:lnTo>
                    <a:pt x="5526125" y="720001"/>
                  </a:lnTo>
                  <a:lnTo>
                    <a:pt x="5554142" y="714336"/>
                  </a:lnTo>
                  <a:lnTo>
                    <a:pt x="5577027" y="698906"/>
                  </a:lnTo>
                  <a:lnTo>
                    <a:pt x="5592457" y="676021"/>
                  </a:lnTo>
                  <a:lnTo>
                    <a:pt x="5598122" y="647992"/>
                  </a:lnTo>
                  <a:lnTo>
                    <a:pt x="5598122"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157" name="Google Shape;2157;p1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081</a:t>
            </a:r>
            <a:endParaRPr sz="1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188"/>
        <p:cNvGrpSpPr/>
        <p:nvPr/>
      </p:nvGrpSpPr>
      <p:grpSpPr>
        <a:xfrm>
          <a:off x="0" y="0"/>
          <a:ext cx="0" cy="0"/>
          <a:chOff x="0" y="0"/>
          <a:chExt cx="0" cy="0"/>
        </a:xfrm>
      </p:grpSpPr>
      <p:sp>
        <p:nvSpPr>
          <p:cNvPr id="2189" name="Google Shape;2189;p20"/>
          <p:cNvSpPr txBox="1"/>
          <p:nvPr/>
        </p:nvSpPr>
        <p:spPr>
          <a:xfrm>
            <a:off x="886403" y="3511270"/>
            <a:ext cx="7307677" cy="337528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a:solidFill>
                  <a:srgbClr val="4D5C63"/>
                </a:solidFill>
                <a:latin typeface="Arial"/>
                <a:ea typeface="Arial"/>
                <a:cs typeface="Arial"/>
                <a:sym typeface="Arial"/>
              </a:rPr>
              <a:t>NGP </a:t>
            </a:r>
            <a:r>
              <a:rPr lang="en-US" sz="800" b="1" dirty="0" err="1">
                <a:solidFill>
                  <a:srgbClr val="4D5C63"/>
                </a:solidFill>
                <a:latin typeface="Arial"/>
                <a:ea typeface="Arial"/>
                <a:cs typeface="Arial"/>
                <a:sym typeface="Arial"/>
              </a:rPr>
              <a:t>밸류체인별</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전략과제</a:t>
            </a:r>
            <a:endParaRPr lang="en-US" sz="800" b="1" dirty="0">
              <a:solidFill>
                <a:srgbClr val="4D5C63"/>
              </a:solidFill>
              <a:latin typeface="Arial"/>
              <a:ea typeface="Arial"/>
              <a:cs typeface="Arial"/>
              <a:sym typeface="Arial"/>
            </a:endParaRPr>
          </a:p>
          <a:p>
            <a:pPr>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sz="900" dirty="0">
                <a:latin typeface="Gulim" panose="020B0600000101010101" pitchFamily="34" charset="-127"/>
                <a:ea typeface="Gulim" panose="020B0600000101010101" pitchFamily="34" charset="-127"/>
              </a:rPr>
              <a:t>NGP(Next Generation Product) </a:t>
            </a:r>
            <a:r>
              <a:rPr lang="ko-KR" altLang="en-US" sz="900" dirty="0">
                <a:latin typeface="Gulim" panose="020B0600000101010101" pitchFamily="34" charset="-127"/>
                <a:ea typeface="Gulim" panose="020B0600000101010101" pitchFamily="34" charset="-127"/>
              </a:rPr>
              <a:t>사업 확대를 위한 전략과 실행 과제를 다음과 같이 추진하고 있습니다</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혁신 플랫폼 기반의 포트폴리오 경쟁력 강화를 위해 디바이스 개발 역량을 고도화하고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하이브리드 플랫폼</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디바이스 </a:t>
            </a:r>
            <a:r>
              <a:rPr lang="en-US" altLang="ko-KR" sz="900" dirty="0">
                <a:latin typeface="Gulim" panose="020B0600000101010101" pitchFamily="34" charset="-127"/>
                <a:ea typeface="Gulim" panose="020B0600000101010101" pitchFamily="34" charset="-127"/>
              </a:rPr>
              <a:t>2.0·3.0 </a:t>
            </a:r>
            <a:r>
              <a:rPr lang="ko-KR" altLang="en-US" sz="900" dirty="0">
                <a:latin typeface="Gulim" panose="020B0600000101010101" pitchFamily="34" charset="-127"/>
                <a:ea typeface="Gulim" panose="020B0600000101010101" pitchFamily="34" charset="-127"/>
              </a:rPr>
              <a:t>플랫폼</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a:t>
            </a:r>
            <a:r>
              <a:rPr lang="en-US" sz="900" dirty="0">
                <a:latin typeface="Gulim" panose="020B0600000101010101" pitchFamily="34" charset="-127"/>
                <a:ea typeface="Gulim" panose="020B0600000101010101" pitchFamily="34" charset="-127"/>
              </a:rPr>
              <a:t>EZ </a:t>
            </a:r>
            <a:r>
              <a:rPr lang="ko-KR" altLang="en-US" sz="900" dirty="0">
                <a:latin typeface="Gulim" panose="020B0600000101010101" pitchFamily="34" charset="-127"/>
                <a:ea typeface="Gulim" panose="020B0600000101010101" pitchFamily="34" charset="-127"/>
              </a:rPr>
              <a:t>플랫폼 등 다양한 형태의 </a:t>
            </a:r>
            <a:r>
              <a:rPr lang="en-US" sz="900" dirty="0">
                <a:latin typeface="Gulim" panose="020B0600000101010101" pitchFamily="34" charset="-127"/>
                <a:ea typeface="Gulim" panose="020B0600000101010101" pitchFamily="34" charset="-127"/>
              </a:rPr>
              <a:t>NGP </a:t>
            </a:r>
            <a:r>
              <a:rPr lang="ko-KR" altLang="en-US" sz="900" dirty="0">
                <a:latin typeface="Gulim" panose="020B0600000101010101" pitchFamily="34" charset="-127"/>
                <a:ea typeface="Gulim" panose="020B0600000101010101" pitchFamily="34" charset="-127"/>
              </a:rPr>
              <a:t>디바이스를 출시하며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소비자 선택권 확대와 글로벌 확장을 동시에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a:t>
            </a:r>
            <a:r>
              <a:rPr lang="en-US" sz="900" dirty="0">
                <a:latin typeface="Gulim" panose="020B0600000101010101" pitchFamily="34" charset="-127"/>
                <a:ea typeface="Gulim" panose="020B0600000101010101" pitchFamily="34" charset="-127"/>
              </a:rPr>
              <a:t>NGP </a:t>
            </a:r>
            <a:r>
              <a:rPr lang="ko-KR" altLang="en-US" sz="900" dirty="0">
                <a:latin typeface="Gulim" panose="020B0600000101010101" pitchFamily="34" charset="-127"/>
                <a:ea typeface="Gulim" panose="020B0600000101010101" pitchFamily="34" charset="-127"/>
              </a:rPr>
              <a:t>기술 경쟁력 강화를 위해 </a:t>
            </a:r>
            <a:r>
              <a:rPr lang="en-US" altLang="ko-KR" sz="900" dirty="0">
                <a:latin typeface="Gulim" panose="020B0600000101010101" pitchFamily="34" charset="-127"/>
                <a:ea typeface="Gulim" panose="020B0600000101010101" pitchFamily="34" charset="-127"/>
              </a:rPr>
              <a:t>3</a:t>
            </a:r>
            <a:r>
              <a:rPr lang="ko-KR" altLang="en-US" sz="900" dirty="0">
                <a:latin typeface="Gulim" panose="020B0600000101010101" pitchFamily="34" charset="-127"/>
                <a:ea typeface="Gulim" panose="020B0600000101010101" pitchFamily="34" charset="-127"/>
              </a:rPr>
              <a:t>년간 국내외 총 </a:t>
            </a:r>
            <a:r>
              <a:rPr lang="en-US" altLang="ko-KR" sz="900" dirty="0">
                <a:latin typeface="Gulim" panose="020B0600000101010101" pitchFamily="34" charset="-127"/>
                <a:ea typeface="Gulim" panose="020B0600000101010101" pitchFamily="34" charset="-127"/>
              </a:rPr>
              <a:t>4,374</a:t>
            </a:r>
            <a:r>
              <a:rPr lang="ko-KR" altLang="en-US" sz="900" dirty="0">
                <a:latin typeface="Gulim" panose="020B0600000101010101" pitchFamily="34" charset="-127"/>
                <a:ea typeface="Gulim" panose="020B0600000101010101" pitchFamily="34" charset="-127"/>
              </a:rPr>
              <a:t>건의 특허를 출원하고</a:t>
            </a:r>
            <a:r>
              <a:rPr lang="en-US" altLang="ko-KR" sz="900" dirty="0">
                <a:latin typeface="Gulim" panose="020B0600000101010101" pitchFamily="34" charset="-127"/>
                <a:ea typeface="Gulim" panose="020B0600000101010101" pitchFamily="34" charset="-127"/>
              </a:rPr>
              <a:t>, 683</a:t>
            </a:r>
            <a:r>
              <a:rPr lang="ko-KR" altLang="en-US" sz="900" dirty="0">
                <a:latin typeface="Gulim" panose="020B0600000101010101" pitchFamily="34" charset="-127"/>
                <a:ea typeface="Gulim" panose="020B0600000101010101" pitchFamily="34" charset="-127"/>
              </a:rPr>
              <a:t>건을 등록하였으며</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년까지 디바이스 품질 혁신을 통해 신뢰성 기반의 기술 경쟁력을 확보할 예정입니다</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Beyond Nicotine</a:t>
            </a:r>
            <a:r>
              <a:rPr lang="ko-KR" altLang="en-US" sz="900" dirty="0" err="1">
                <a:latin typeface="Gulim" panose="020B0600000101010101" pitchFamily="34" charset="-127"/>
                <a:ea typeface="Gulim" panose="020B0600000101010101" pitchFamily="34" charset="-127"/>
              </a:rPr>
              <a:t>으로의</a:t>
            </a:r>
            <a:r>
              <a:rPr lang="ko-KR" altLang="en-US" sz="900" dirty="0">
                <a:latin typeface="Gulim" panose="020B0600000101010101" pitchFamily="34" charset="-127"/>
                <a:ea typeface="Gulim" panose="020B0600000101010101" pitchFamily="34" charset="-127"/>
              </a:rPr>
              <a:t> 사업 영역 확장을 통해 </a:t>
            </a:r>
            <a:r>
              <a:rPr lang="en-US" sz="900" dirty="0">
                <a:latin typeface="Gulim" panose="020B0600000101010101" pitchFamily="34" charset="-127"/>
                <a:ea typeface="Gulim" panose="020B0600000101010101" pitchFamily="34" charset="-127"/>
              </a:rPr>
              <a:t>HNB </a:t>
            </a:r>
            <a:r>
              <a:rPr lang="ko-KR" altLang="en-US" sz="900" dirty="0">
                <a:latin typeface="Gulim" panose="020B0600000101010101" pitchFamily="34" charset="-127"/>
                <a:ea typeface="Gulim" panose="020B0600000101010101" pitchFamily="34" charset="-127"/>
              </a:rPr>
              <a:t>중심 매체를 넘어 니코틴 프리 제품 등 신규 제품 라인업을 확대 중이며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흡입과학 기반 기능물질 전달 시스템 개발도 검토하고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이와 함께 글로벌 생산</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공급 기반 강화를 위한 하이브리드형 공장 구축 및 </a:t>
            </a:r>
            <a:r>
              <a:rPr lang="en-US" sz="900" dirty="0">
                <a:latin typeface="Gulim" panose="020B0600000101010101" pitchFamily="34" charset="-127"/>
                <a:ea typeface="Gulim" panose="020B0600000101010101" pitchFamily="34" charset="-127"/>
              </a:rPr>
              <a:t>PMI </a:t>
            </a:r>
            <a:r>
              <a:rPr lang="ko-KR" altLang="en-US" sz="900" dirty="0">
                <a:latin typeface="Gulim" panose="020B0600000101010101" pitchFamily="34" charset="-127"/>
                <a:ea typeface="Gulim" panose="020B0600000101010101" pitchFamily="34" charset="-127"/>
              </a:rPr>
              <a:t>등 글로벌 파트너십도 적극 추진 중입니다</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유해성 저감 기술 개발 및 안전성 검증 강화를 위해 미국 </a:t>
            </a:r>
            <a:r>
              <a:rPr lang="en-US" sz="900" dirty="0">
                <a:latin typeface="Gulim" panose="020B0600000101010101" pitchFamily="34" charset="-127"/>
                <a:ea typeface="Gulim" panose="020B0600000101010101" pitchFamily="34" charset="-127"/>
              </a:rPr>
              <a:t>FDA</a:t>
            </a:r>
            <a:r>
              <a:rPr lang="ko-KR" altLang="en-US" sz="900" dirty="0">
                <a:latin typeface="Gulim" panose="020B0600000101010101" pitchFamily="34" charset="-127"/>
                <a:ea typeface="Gulim" panose="020B0600000101010101" pitchFamily="34" charset="-127"/>
              </a:rPr>
              <a:t>의 </a:t>
            </a:r>
            <a:r>
              <a:rPr lang="en-US" sz="900" dirty="0">
                <a:latin typeface="Gulim" panose="020B0600000101010101" pitchFamily="34" charset="-127"/>
                <a:ea typeface="Gulim" panose="020B0600000101010101" pitchFamily="34" charset="-127"/>
              </a:rPr>
              <a:t>PMTA </a:t>
            </a:r>
            <a:r>
              <a:rPr lang="ko-KR" altLang="en-US" sz="900" dirty="0">
                <a:latin typeface="Gulim" panose="020B0600000101010101" pitchFamily="34" charset="-127"/>
                <a:ea typeface="Gulim" panose="020B0600000101010101" pitchFamily="34" charset="-127"/>
              </a:rPr>
              <a:t>요건에 부합하는 품질</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안전 기준을 확보하고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국내</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외 인증체계</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CE, CB, KFDA </a:t>
            </a:r>
            <a:r>
              <a:rPr lang="ko-KR" altLang="en-US" sz="900" dirty="0">
                <a:latin typeface="Gulim" panose="020B0600000101010101" pitchFamily="34" charset="-127"/>
                <a:ea typeface="Gulim" panose="020B0600000101010101" pitchFamily="34" charset="-127"/>
              </a:rPr>
              <a:t>등</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기반으로 </a:t>
            </a:r>
            <a:r>
              <a:rPr lang="ko-KR" altLang="en-US" sz="900" dirty="0" err="1">
                <a:latin typeface="Gulim" panose="020B0600000101010101" pitchFamily="34" charset="-127"/>
                <a:ea typeface="Gulim" panose="020B0600000101010101" pitchFamily="34" charset="-127"/>
              </a:rPr>
              <a:t>시장별</a:t>
            </a:r>
            <a:r>
              <a:rPr lang="ko-KR" altLang="en-US" sz="900" dirty="0">
                <a:latin typeface="Gulim" panose="020B0600000101010101" pitchFamily="34" charset="-127"/>
                <a:ea typeface="Gulim" panose="020B0600000101010101" pitchFamily="34" charset="-127"/>
              </a:rPr>
              <a:t> 법규를 반영한 글로벌 인허가 체계도 구축 중입니다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자체 통합관리를 위한 </a:t>
            </a:r>
            <a:r>
              <a:rPr lang="en-US" sz="900" dirty="0">
                <a:latin typeface="Gulim" panose="020B0600000101010101" pitchFamily="34" charset="-127"/>
                <a:ea typeface="Gulim" panose="020B0600000101010101" pitchFamily="34" charset="-127"/>
              </a:rPr>
              <a:t>R&amp;D </a:t>
            </a:r>
            <a:r>
              <a:rPr lang="ko-KR" altLang="en-US" sz="900" dirty="0">
                <a:latin typeface="Gulim" panose="020B0600000101010101" pitchFamily="34" charset="-127"/>
                <a:ea typeface="Gulim" panose="020B0600000101010101" pitchFamily="34" charset="-127"/>
              </a:rPr>
              <a:t>플랫폼 고도화를 통해 생산단계부터 과학적 기반의 제품 관리를 실현하고 있습니다</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dirty="0">
                <a:latin typeface="Gulim" panose="020B0600000101010101" pitchFamily="34" charset="-127"/>
                <a:ea typeface="Gulim" panose="020B0600000101010101" pitchFamily="34" charset="-127"/>
              </a:rPr>
              <a:t>마지막으로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대내외 연구 네트워크 활성화를 위해 </a:t>
            </a:r>
            <a:r>
              <a:rPr lang="en-US" sz="900" dirty="0">
                <a:latin typeface="Gulim" panose="020B0600000101010101" pitchFamily="34" charset="-127"/>
                <a:ea typeface="Gulim" panose="020B0600000101010101" pitchFamily="34" charset="-127"/>
              </a:rPr>
              <a:t>CORESTA(</a:t>
            </a:r>
            <a:r>
              <a:rPr lang="ko-KR" altLang="en-US" sz="900" dirty="0">
                <a:latin typeface="Gulim" panose="020B0600000101010101" pitchFamily="34" charset="-127"/>
                <a:ea typeface="Gulim" panose="020B0600000101010101" pitchFamily="34" charset="-127"/>
              </a:rPr>
              <a:t>세계담배과학연구회</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ACS(</a:t>
            </a:r>
            <a:r>
              <a:rPr lang="ko-KR" altLang="en-US" sz="900" dirty="0">
                <a:latin typeface="Gulim" panose="020B0600000101010101" pitchFamily="34" charset="-127"/>
                <a:ea typeface="Gulim" panose="020B0600000101010101" pitchFamily="34" charset="-127"/>
              </a:rPr>
              <a:t>미국화학회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등과 공동연구를 수행하고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국제학술지 게재 및 학술회의 개최 등을 통해 글로벌 수준의 기술 신뢰성을 강화하고 있습니다</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dirty="0">
                <a:latin typeface="Gulim" panose="020B0600000101010101" pitchFamily="34" charset="-127"/>
                <a:ea typeface="Gulim" panose="020B0600000101010101" pitchFamily="34" charset="-127"/>
              </a:rPr>
              <a:t>이러한 전략은 소비자 니즈의 빠른 변화 대응</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정책</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규제의 불확실성 대응</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시장 확장 및 제품 다양성 강화를 위한 주요 기회와 위협 요소에 체계적으로 대응하는 기반이 되고 있습니다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grpSp>
        <p:nvGrpSpPr>
          <p:cNvPr id="2266" name="Google Shape;2266;p20"/>
          <p:cNvGrpSpPr/>
          <p:nvPr/>
        </p:nvGrpSpPr>
        <p:grpSpPr>
          <a:xfrm>
            <a:off x="538086" y="0"/>
            <a:ext cx="14077958" cy="8208009"/>
            <a:chOff x="538086" y="0"/>
            <a:chExt cx="14077958" cy="8208009"/>
          </a:xfrm>
        </p:grpSpPr>
        <p:sp>
          <p:nvSpPr>
            <p:cNvPr id="2267" name="Google Shape;2267;p2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8" name="Google Shape;2268;p2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9" name="Google Shape;2269;p2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276" name="Google Shape;2276;p2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082</a:t>
            </a:r>
            <a:endParaRPr sz="1000">
              <a:latin typeface="Arial"/>
              <a:ea typeface="Arial"/>
              <a:cs typeface="Arial"/>
              <a:sym typeface="Arial"/>
            </a:endParaRPr>
          </a:p>
        </p:txBody>
      </p:sp>
      <p:sp>
        <p:nvSpPr>
          <p:cNvPr id="2282" name="Google Shape;2282;p20"/>
          <p:cNvSpPr txBox="1"/>
          <p:nvPr/>
        </p:nvSpPr>
        <p:spPr>
          <a:xfrm>
            <a:off x="886402" y="1196499"/>
            <a:ext cx="7307677" cy="1764842"/>
          </a:xfrm>
          <a:prstGeom prst="rect">
            <a:avLst/>
          </a:prstGeom>
          <a:noFill/>
          <a:ln>
            <a:noFill/>
          </a:ln>
        </p:spPr>
        <p:txBody>
          <a:bodyPr spcFirstLastPara="1" wrap="square" lIns="0" tIns="12700" rIns="0" bIns="0" anchor="t" anchorCtr="0">
            <a:spAutoFit/>
          </a:bodyPr>
          <a:lstStyle/>
          <a:p>
            <a:pPr marL="13334"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NGP(Next Generation Products)</a:t>
            </a:r>
            <a:endParaRPr sz="2000" dirty="0">
              <a:latin typeface="Malgun Gothic"/>
              <a:ea typeface="Malgun Gothic"/>
              <a:cs typeface="Malgun Gothic"/>
              <a:sym typeface="Malgun Gothic"/>
            </a:endParaRPr>
          </a:p>
          <a:p>
            <a:pPr marL="13334" lvl="0" indent="0" algn="l" rtl="0">
              <a:lnSpc>
                <a:spcPct val="100000"/>
              </a:lnSpc>
              <a:spcBef>
                <a:spcPts val="1520"/>
              </a:spcBef>
              <a:spcAft>
                <a:spcPts val="0"/>
              </a:spcAft>
              <a:buNone/>
            </a:pPr>
            <a:r>
              <a:rPr lang="en-US" sz="900" b="1" dirty="0" err="1">
                <a:latin typeface="Arial"/>
                <a:ea typeface="Arial"/>
                <a:cs typeface="Arial"/>
                <a:sym typeface="Arial"/>
              </a:rPr>
              <a:t>지속가능한</a:t>
            </a:r>
            <a:r>
              <a:rPr lang="en-US" sz="900" b="1" dirty="0">
                <a:latin typeface="Arial"/>
                <a:ea typeface="Arial"/>
                <a:cs typeface="Arial"/>
                <a:sym typeface="Arial"/>
              </a:rPr>
              <a:t> </a:t>
            </a:r>
            <a:r>
              <a:rPr lang="en-US" sz="900" b="1" dirty="0" err="1">
                <a:latin typeface="Arial"/>
                <a:ea typeface="Arial"/>
                <a:cs typeface="Arial"/>
                <a:sym typeface="Arial"/>
              </a:rPr>
              <a:t>성장</a:t>
            </a:r>
            <a:r>
              <a:rPr lang="en-US" sz="900" b="1" dirty="0">
                <a:latin typeface="Arial"/>
                <a:ea typeface="Arial"/>
                <a:cs typeface="Arial"/>
                <a:sym typeface="Arial"/>
              </a:rPr>
              <a:t> </a:t>
            </a:r>
            <a:r>
              <a:rPr lang="en-US" sz="900" b="1" dirty="0" err="1">
                <a:latin typeface="Arial"/>
                <a:ea typeface="Arial"/>
                <a:cs typeface="Arial"/>
                <a:sym typeface="Arial"/>
              </a:rPr>
              <a:t>위한</a:t>
            </a:r>
            <a:r>
              <a:rPr lang="en-US" sz="900" b="1" dirty="0">
                <a:latin typeface="Arial"/>
                <a:ea typeface="Arial"/>
                <a:cs typeface="Arial"/>
                <a:sym typeface="Arial"/>
              </a:rPr>
              <a:t> </a:t>
            </a:r>
            <a:r>
              <a:rPr lang="en-US" sz="900" b="1" dirty="0" err="1">
                <a:latin typeface="Arial"/>
                <a:ea typeface="Arial"/>
                <a:cs typeface="Arial"/>
                <a:sym typeface="Arial"/>
              </a:rPr>
              <a:t>전략과제</a:t>
            </a:r>
            <a:endParaRPr sz="900" dirty="0">
              <a:latin typeface="Arial"/>
              <a:ea typeface="Arial"/>
              <a:cs typeface="Arial"/>
              <a:sym typeface="Arial"/>
            </a:endParaRPr>
          </a:p>
          <a:p>
            <a:pPr marL="12700" marR="5080" lvl="0" indent="634" algn="just" rtl="0">
              <a:lnSpc>
                <a:spcPct val="134200"/>
              </a:lnSpc>
              <a:spcBef>
                <a:spcPts val="0"/>
              </a:spcBef>
              <a:spcAft>
                <a:spcPts val="0"/>
              </a:spcAft>
              <a:buNone/>
            </a:pPr>
            <a:r>
              <a:rPr lang="en-US" sz="900" dirty="0" err="1">
                <a:latin typeface="Gulim"/>
                <a:ea typeface="Gulim"/>
                <a:cs typeface="Gulim"/>
                <a:sym typeface="Gulim"/>
              </a:rPr>
              <a:t>NGP사업의</a:t>
            </a:r>
            <a:r>
              <a:rPr lang="en-US" sz="900" dirty="0">
                <a:latin typeface="Gulim"/>
                <a:ea typeface="Gulim"/>
                <a:cs typeface="Gulim"/>
                <a:sym typeface="Gulim"/>
              </a:rPr>
              <a:t> </a:t>
            </a:r>
            <a:r>
              <a:rPr lang="en-US" sz="900" dirty="0" err="1">
                <a:latin typeface="Gulim"/>
                <a:ea typeface="Gulim"/>
                <a:cs typeface="Gulim"/>
                <a:sym typeface="Gulim"/>
              </a:rPr>
              <a:t>비전</a:t>
            </a:r>
            <a:r>
              <a:rPr lang="en-US" sz="900" dirty="0">
                <a:latin typeface="Gulim"/>
                <a:ea typeface="Gulim"/>
                <a:cs typeface="Gulim"/>
                <a:sym typeface="Gulim"/>
              </a:rPr>
              <a:t> </a:t>
            </a:r>
            <a:r>
              <a:rPr lang="en-US" sz="900" dirty="0" err="1">
                <a:latin typeface="Gulim"/>
                <a:ea typeface="Gulim"/>
                <a:cs typeface="Gulim"/>
                <a:sym typeface="Gulim"/>
              </a:rPr>
              <a:t>달성에</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성장을</a:t>
            </a:r>
            <a:r>
              <a:rPr lang="en-US" sz="900" dirty="0">
                <a:latin typeface="Gulim"/>
                <a:ea typeface="Gulim"/>
                <a:cs typeface="Gulim"/>
                <a:sym typeface="Gulim"/>
              </a:rPr>
              <a:t> </a:t>
            </a:r>
            <a:r>
              <a:rPr lang="en-US" sz="900" dirty="0" err="1">
                <a:latin typeface="Gulim"/>
                <a:ea typeface="Gulim"/>
                <a:cs typeface="Gulim"/>
                <a:sym typeface="Gulim"/>
              </a:rPr>
              <a:t>지향하며</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개발에서부터</a:t>
            </a:r>
            <a:r>
              <a:rPr lang="en-US" sz="900" dirty="0">
                <a:latin typeface="Gulim"/>
                <a:ea typeface="Gulim"/>
                <a:cs typeface="Gulim"/>
                <a:sym typeface="Gulim"/>
              </a:rPr>
              <a:t> </a:t>
            </a:r>
            <a:r>
              <a:rPr lang="en-US" sz="900" dirty="0" err="1">
                <a:latin typeface="Gulim"/>
                <a:ea typeface="Gulim"/>
                <a:cs typeface="Gulim"/>
                <a:sym typeface="Gulim"/>
              </a:rPr>
              <a:t>생산과</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그리고</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이후의</a:t>
            </a:r>
            <a:r>
              <a:rPr lang="en-US" sz="900" dirty="0">
                <a:latin typeface="Gulim"/>
                <a:ea typeface="Gulim"/>
                <a:cs typeface="Gulim"/>
                <a:sym typeface="Gulim"/>
              </a:rPr>
              <a:t> </a:t>
            </a:r>
            <a:r>
              <a:rPr lang="en-US" sz="900" dirty="0" err="1">
                <a:latin typeface="Gulim"/>
                <a:ea typeface="Gulim"/>
                <a:cs typeface="Gulim"/>
                <a:sym typeface="Gulim"/>
              </a:rPr>
              <a:t>관리와</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측정에</a:t>
            </a:r>
            <a:r>
              <a:rPr lang="en-US" sz="900" dirty="0">
                <a:latin typeface="Gulim"/>
                <a:ea typeface="Gulim"/>
                <a:cs typeface="Gulim"/>
                <a:sym typeface="Gulim"/>
              </a:rPr>
              <a:t> </a:t>
            </a:r>
            <a:r>
              <a:rPr lang="en-US" sz="900" dirty="0" err="1">
                <a:latin typeface="Gulim"/>
                <a:ea typeface="Gulim"/>
                <a:cs typeface="Gulim"/>
                <a:sym typeface="Gulim"/>
              </a:rPr>
              <a:t>이르기까지</a:t>
            </a:r>
            <a:r>
              <a:rPr lang="en-US" sz="900" dirty="0">
                <a:latin typeface="Gulim"/>
                <a:ea typeface="Gulim"/>
                <a:cs typeface="Gulim"/>
                <a:sym typeface="Gulim"/>
              </a:rPr>
              <a:t>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걸쳐</a:t>
            </a:r>
            <a:r>
              <a:rPr lang="en-US" sz="900" dirty="0">
                <a:latin typeface="Gulim"/>
                <a:ea typeface="Gulim"/>
                <a:cs typeface="Gulim"/>
                <a:sym typeface="Gulim"/>
              </a:rPr>
              <a:t> </a:t>
            </a:r>
            <a:r>
              <a:rPr lang="en-US" sz="900" dirty="0" err="1">
                <a:latin typeface="Gulim"/>
                <a:ea typeface="Gulim"/>
                <a:cs typeface="Gulim"/>
                <a:sym typeface="Gulim"/>
              </a:rPr>
              <a:t>사회·환경적</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이행에</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집중하고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목표한</a:t>
            </a:r>
            <a:r>
              <a:rPr lang="en-US" sz="900" dirty="0">
                <a:latin typeface="Gulim"/>
                <a:ea typeface="Gulim"/>
                <a:cs typeface="Gulim"/>
                <a:sym typeface="Gulim"/>
              </a:rPr>
              <a:t> </a:t>
            </a:r>
            <a:r>
              <a:rPr lang="en-US" sz="900" dirty="0" err="1">
                <a:latin typeface="Gulim"/>
                <a:ea typeface="Gulim"/>
                <a:cs typeface="Gulim"/>
                <a:sym typeface="Gulim"/>
              </a:rPr>
              <a:t>바를</a:t>
            </a:r>
            <a:r>
              <a:rPr lang="en-US" sz="900" dirty="0">
                <a:latin typeface="Gulim"/>
                <a:ea typeface="Gulim"/>
                <a:cs typeface="Gulim"/>
                <a:sym typeface="Gulim"/>
              </a:rPr>
              <a:t> </a:t>
            </a:r>
            <a:r>
              <a:rPr lang="en-US" sz="900" dirty="0" err="1">
                <a:latin typeface="Gulim"/>
                <a:ea typeface="Gulim"/>
                <a:cs typeface="Gulim"/>
                <a:sym typeface="Gulim"/>
              </a:rPr>
              <a:t>달성하기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지역사회</a:t>
            </a:r>
            <a:r>
              <a:rPr lang="en-US" sz="900" dirty="0">
                <a:latin typeface="Gulim"/>
                <a:ea typeface="Gulim"/>
                <a:cs typeface="Gulim"/>
                <a:sym typeface="Gulim"/>
              </a:rPr>
              <a:t>, </a:t>
            </a:r>
            <a:r>
              <a:rPr lang="en-US" sz="900" dirty="0" err="1">
                <a:latin typeface="Gulim"/>
                <a:ea typeface="Gulim"/>
                <a:cs typeface="Gulim"/>
                <a:sym typeface="Gulim"/>
              </a:rPr>
              <a:t>자연환경</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KT&amp;G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이해관계자의</a:t>
            </a:r>
            <a:r>
              <a:rPr lang="en-US" sz="900" dirty="0">
                <a:latin typeface="Gulim"/>
                <a:ea typeface="Gulim"/>
                <a:cs typeface="Gulim"/>
                <a:sym typeface="Gulim"/>
              </a:rPr>
              <a:t> </a:t>
            </a:r>
            <a:r>
              <a:rPr lang="en-US" sz="900" dirty="0" err="1">
                <a:latin typeface="Gulim"/>
                <a:ea typeface="Gulim"/>
                <a:cs typeface="Gulim"/>
                <a:sym typeface="Gulim"/>
              </a:rPr>
              <a:t>관점에서</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장기적</a:t>
            </a:r>
            <a:r>
              <a:rPr lang="en-US" sz="900" dirty="0">
                <a:latin typeface="Gulim"/>
                <a:ea typeface="Gulim"/>
                <a:cs typeface="Gulim"/>
                <a:sym typeface="Gulim"/>
              </a:rPr>
              <a:t> </a:t>
            </a:r>
            <a:r>
              <a:rPr lang="en-US" sz="900" dirty="0" err="1">
                <a:latin typeface="Gulim"/>
                <a:ea typeface="Gulim"/>
                <a:cs typeface="Gulim"/>
                <a:sym typeface="Gulim"/>
              </a:rPr>
              <a:t>성장을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24개의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과제를</a:t>
            </a:r>
            <a:r>
              <a:rPr lang="en-US" sz="900" dirty="0">
                <a:latin typeface="Gulim"/>
                <a:ea typeface="Gulim"/>
                <a:cs typeface="Gulim"/>
                <a:sym typeface="Gulim"/>
              </a:rPr>
              <a:t> </a:t>
            </a:r>
            <a:r>
              <a:rPr lang="en-US" sz="900" dirty="0" err="1">
                <a:latin typeface="Gulim"/>
                <a:ea typeface="Gulim"/>
                <a:cs typeface="Gulim"/>
                <a:sym typeface="Gulim"/>
              </a:rPr>
              <a:t>도출하여</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위험도</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(Modified Risk)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ESG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마케팅</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폐디바이스</a:t>
            </a:r>
            <a:r>
              <a:rPr lang="en-US" sz="900" dirty="0">
                <a:latin typeface="Gulim"/>
                <a:ea typeface="Gulim"/>
                <a:cs typeface="Gulim"/>
                <a:sym typeface="Gulim"/>
              </a:rPr>
              <a:t> </a:t>
            </a:r>
            <a:r>
              <a:rPr lang="en-US" sz="900" dirty="0" err="1">
                <a:latin typeface="Gulim"/>
                <a:ea typeface="Gulim"/>
                <a:cs typeface="Gulim"/>
                <a:sym typeface="Gulim"/>
              </a:rPr>
              <a:t>물질</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자원</a:t>
            </a:r>
            <a:r>
              <a:rPr lang="en-US" sz="900" dirty="0">
                <a:latin typeface="Gulim"/>
                <a:ea typeface="Gulim"/>
                <a:cs typeface="Gulim"/>
                <a:sym typeface="Gulim"/>
              </a:rPr>
              <a:t> </a:t>
            </a:r>
            <a:r>
              <a:rPr lang="en-US" sz="900" dirty="0" err="1">
                <a:latin typeface="Gulim"/>
                <a:ea typeface="Gulim"/>
                <a:cs typeface="Gulim"/>
                <a:sym typeface="Gulim"/>
              </a:rPr>
              <a:t>순환성</a:t>
            </a:r>
            <a:r>
              <a:rPr lang="en-US" sz="900" dirty="0">
                <a:latin typeface="Gulim"/>
                <a:ea typeface="Gulim"/>
                <a:cs typeface="Gulim"/>
                <a:sym typeface="Gulim"/>
              </a:rPr>
              <a:t> </a:t>
            </a:r>
            <a:r>
              <a:rPr lang="en-US" sz="900" dirty="0" err="1">
                <a:latin typeface="Gulim"/>
                <a:ea typeface="Gulim"/>
                <a:cs typeface="Gulim"/>
                <a:sym typeface="Gulim"/>
              </a:rPr>
              <a:t>제고</a:t>
            </a:r>
            <a:r>
              <a:rPr lang="en-US" sz="900" dirty="0">
                <a:latin typeface="Gulim"/>
                <a:ea typeface="Gulim"/>
                <a:cs typeface="Gulim"/>
                <a:sym typeface="Gulim"/>
              </a:rPr>
              <a:t>, </a:t>
            </a:r>
            <a:r>
              <a:rPr lang="en-US" sz="900" dirty="0" err="1">
                <a:latin typeface="Gulim"/>
                <a:ea typeface="Gulim"/>
                <a:cs typeface="Gulim"/>
                <a:sym typeface="Gulim"/>
              </a:rPr>
              <a:t>실적</a:t>
            </a:r>
            <a:r>
              <a:rPr lang="en-US" sz="900" dirty="0">
                <a:latin typeface="Gulim"/>
                <a:ea typeface="Gulim"/>
                <a:cs typeface="Gulim"/>
                <a:sym typeface="Gulim"/>
              </a:rPr>
              <a:t> </a:t>
            </a:r>
            <a:r>
              <a:rPr lang="en-US" sz="900" dirty="0" err="1">
                <a:latin typeface="Gulim"/>
                <a:ea typeface="Gulim"/>
                <a:cs typeface="Gulim"/>
                <a:sym typeface="Gulim"/>
              </a:rPr>
              <a:t>트래킹</a:t>
            </a:r>
            <a:r>
              <a:rPr lang="en-US" sz="900" dirty="0">
                <a:latin typeface="Gulim"/>
                <a:ea typeface="Gulim"/>
                <a:cs typeface="Gulim"/>
                <a:sym typeface="Gulim"/>
              </a:rPr>
              <a:t> </a:t>
            </a:r>
            <a:r>
              <a:rPr lang="en-US" sz="900" dirty="0" err="1">
                <a:latin typeface="Gulim"/>
                <a:ea typeface="Gulim"/>
                <a:cs typeface="Gulim"/>
                <a:sym typeface="Gulim"/>
              </a:rPr>
              <a:t>등과</a:t>
            </a:r>
            <a:r>
              <a:rPr lang="en-US" sz="900" dirty="0">
                <a:latin typeface="Gulim"/>
                <a:ea typeface="Gulim"/>
                <a:cs typeface="Gulim"/>
                <a:sym typeface="Gulim"/>
              </a:rPr>
              <a:t> </a:t>
            </a:r>
            <a:r>
              <a:rPr lang="en-US" sz="900" dirty="0" err="1">
                <a:latin typeface="Gulim"/>
                <a:ea typeface="Gulim"/>
                <a:cs typeface="Gulim"/>
                <a:sym typeface="Gulim"/>
              </a:rPr>
              <a:t>같은</a:t>
            </a:r>
            <a:r>
              <a:rPr lang="en-US" sz="900" dirty="0">
                <a:latin typeface="Gulim"/>
                <a:ea typeface="Gulim"/>
                <a:cs typeface="Gulim"/>
                <a:sym typeface="Gulim"/>
              </a:rPr>
              <a:t> </a:t>
            </a:r>
            <a:r>
              <a:rPr lang="en-US" sz="900" dirty="0" err="1">
                <a:latin typeface="Gulim"/>
                <a:ea typeface="Gulim"/>
                <a:cs typeface="Gulim"/>
                <a:sym typeface="Gulim"/>
              </a:rPr>
              <a:t>전략과제의</a:t>
            </a:r>
            <a:r>
              <a:rPr lang="en-US" sz="900" dirty="0">
                <a:latin typeface="Gulim"/>
                <a:ea typeface="Gulim"/>
                <a:cs typeface="Gulim"/>
                <a:sym typeface="Gulim"/>
              </a:rPr>
              <a:t> </a:t>
            </a:r>
            <a:r>
              <a:rPr lang="en-US" sz="900" dirty="0" err="1">
                <a:latin typeface="Gulim"/>
                <a:ea typeface="Gulim"/>
                <a:cs typeface="Gulim"/>
                <a:sym typeface="Gulim"/>
              </a:rPr>
              <a:t>체계적</a:t>
            </a:r>
            <a:r>
              <a:rPr lang="en-US" sz="900" dirty="0">
                <a:latin typeface="Gulim"/>
                <a:ea typeface="Gulim"/>
                <a:cs typeface="Gulim"/>
                <a:sym typeface="Gulim"/>
              </a:rPr>
              <a:t> </a:t>
            </a:r>
            <a:r>
              <a:rPr lang="en-US" sz="900" dirty="0" err="1">
                <a:latin typeface="Gulim"/>
                <a:ea typeface="Gulim"/>
                <a:cs typeface="Gulim"/>
                <a:sym typeface="Gulim"/>
              </a:rPr>
              <a:t>추진과</a:t>
            </a:r>
            <a:r>
              <a:rPr lang="en-US" sz="900" dirty="0">
                <a:latin typeface="Gulim"/>
                <a:ea typeface="Gulim"/>
                <a:cs typeface="Gulim"/>
                <a:sym typeface="Gulim"/>
              </a:rPr>
              <a:t> </a:t>
            </a:r>
            <a:r>
              <a:rPr lang="en-US" sz="900" dirty="0" err="1">
                <a:latin typeface="Gulim"/>
                <a:ea typeface="Gulim"/>
                <a:cs typeface="Gulim"/>
                <a:sym typeface="Gulim"/>
              </a:rPr>
              <a:t>지속적</a:t>
            </a:r>
            <a:r>
              <a:rPr lang="en-US" sz="900" dirty="0">
                <a:latin typeface="Gulim"/>
                <a:ea typeface="Gulim"/>
                <a:cs typeface="Gulim"/>
                <a:sym typeface="Gulim"/>
              </a:rPr>
              <a:t> </a:t>
            </a:r>
            <a:r>
              <a:rPr lang="en-US" sz="900" dirty="0" err="1">
                <a:latin typeface="Gulim"/>
                <a:ea typeface="Gulim"/>
                <a:cs typeface="Gulim"/>
                <a:sym typeface="Gulim"/>
              </a:rPr>
              <a:t>고도화를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지속가능성이</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경쟁력에</a:t>
            </a:r>
            <a:r>
              <a:rPr lang="en-US" sz="900" dirty="0">
                <a:latin typeface="Gulim"/>
                <a:ea typeface="Gulim"/>
                <a:cs typeface="Gulim"/>
                <a:sym typeface="Gulim"/>
              </a:rPr>
              <a:t> </a:t>
            </a:r>
            <a:r>
              <a:rPr lang="en-US" sz="900" dirty="0" err="1">
                <a:latin typeface="Gulim"/>
                <a:ea typeface="Gulim"/>
                <a:cs typeface="Gulim"/>
                <a:sym typeface="Gulim"/>
              </a:rPr>
              <a:t>통합되는</a:t>
            </a:r>
            <a:r>
              <a:rPr lang="en-US" sz="900" dirty="0">
                <a:latin typeface="Gulim"/>
                <a:ea typeface="Gulim"/>
                <a:cs typeface="Gulim"/>
                <a:sym typeface="Gulim"/>
              </a:rPr>
              <a:t> </a:t>
            </a:r>
            <a:r>
              <a:rPr lang="en-US" sz="900" dirty="0" err="1">
                <a:latin typeface="Gulim"/>
                <a:ea typeface="Gulim"/>
                <a:cs typeface="Gulim"/>
                <a:sym typeface="Gulim"/>
              </a:rPr>
              <a:t>관리체계를</a:t>
            </a:r>
            <a:r>
              <a:rPr lang="en-US" sz="900" dirty="0">
                <a:latin typeface="Gulim"/>
                <a:ea typeface="Gulim"/>
                <a:cs typeface="Gulim"/>
                <a:sym typeface="Gulim"/>
              </a:rPr>
              <a:t> </a:t>
            </a:r>
            <a:r>
              <a:rPr lang="en-US" sz="900" dirty="0" err="1">
                <a:latin typeface="Gulim"/>
                <a:ea typeface="Gulim"/>
                <a:cs typeface="Gulim"/>
                <a:sym typeface="Gulim"/>
              </a:rPr>
              <a:t>확립할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
          <p:cNvSpPr txBox="1"/>
          <p:nvPr/>
        </p:nvSpPr>
        <p:spPr>
          <a:xfrm>
            <a:off x="887299" y="1196499"/>
            <a:ext cx="12964165" cy="16876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485"/>
              </a:spcBef>
              <a:spcAft>
                <a:spcPts val="0"/>
              </a:spcAft>
              <a:buNone/>
            </a:pPr>
            <a:r>
              <a:rPr lang="en-US" sz="1000" b="1" dirty="0">
                <a:solidFill>
                  <a:srgbClr val="58BCA3"/>
                </a:solidFill>
                <a:latin typeface="Arial"/>
                <a:ea typeface="Arial"/>
                <a:cs typeface="Arial"/>
                <a:sym typeface="Arial"/>
              </a:rPr>
              <a:t>(2) </a:t>
            </a:r>
            <a:r>
              <a:rPr lang="en-US" sz="1000" b="1" dirty="0" err="1">
                <a:solidFill>
                  <a:srgbClr val="58BCA3"/>
                </a:solidFill>
                <a:latin typeface="Arial"/>
                <a:ea typeface="Arial"/>
                <a:cs typeface="Arial"/>
                <a:sym typeface="Arial"/>
              </a:rPr>
              <a:t>식별된</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위험</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및</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기회의</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영향</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기간</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범위</a:t>
            </a:r>
            <a:endParaRPr sz="1000" dirty="0">
              <a:latin typeface="Arial"/>
              <a:ea typeface="Arial"/>
              <a:cs typeface="Arial"/>
              <a:sym typeface="Arial"/>
            </a:endParaRPr>
          </a:p>
          <a:p>
            <a:pPr marL="12700" lvl="0" indent="0" algn="l" rtl="0">
              <a:lnSpc>
                <a:spcPct val="150000"/>
              </a:lnSpc>
              <a:spcBef>
                <a:spcPts val="235"/>
              </a:spcBef>
              <a:spcAft>
                <a:spcPts val="0"/>
              </a:spcAft>
              <a:buNone/>
            </a:pPr>
            <a:r>
              <a:rPr lang="en-US" sz="900" dirty="0" err="1">
                <a:latin typeface="Gulim" panose="020B0600000101010101" pitchFamily="34" charset="-127"/>
                <a:ea typeface="Gulim" panose="020B0600000101010101" pitchFamily="34" charset="-127"/>
                <a:cs typeface="Gulim"/>
                <a:sym typeface="Gulim"/>
              </a:rPr>
              <a:t>KT&amp;G는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기회가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발생할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것으로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예상되는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기간범위를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아래와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같이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정의하고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a:t>
            </a:r>
          </a:p>
          <a:p>
            <a:pPr>
              <a:lnSpc>
                <a:spcPct val="150000"/>
              </a:lnSpc>
            </a:pPr>
            <a:r>
              <a:rPr lang="ko-KR" altLang="en-US" sz="900" dirty="0">
                <a:latin typeface="Gulim" panose="020B0600000101010101" pitchFamily="34" charset="-127"/>
                <a:ea typeface="Gulim" panose="020B0600000101010101" pitchFamily="34" charset="-127"/>
              </a:rPr>
              <a:t>단기</a:t>
            </a:r>
            <a:r>
              <a:rPr lang="en-US" altLang="ko-KR" sz="900" dirty="0">
                <a:latin typeface="Gulim" panose="020B0600000101010101" pitchFamily="34" charset="-127"/>
                <a:ea typeface="Gulim" panose="020B0600000101010101" pitchFamily="34" charset="-127"/>
              </a:rPr>
              <a:t>: 1</a:t>
            </a:r>
            <a:r>
              <a:rPr lang="ko-KR" altLang="en-US" sz="900" dirty="0">
                <a:latin typeface="Gulim" panose="020B0600000101010101" pitchFamily="34" charset="-127"/>
                <a:ea typeface="Gulim" panose="020B0600000101010101" pitchFamily="34" charset="-127"/>
              </a:rPr>
              <a:t>년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당기 기준 대상 기간</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dirty="0">
                <a:latin typeface="Gulim" panose="020B0600000101010101" pitchFamily="34" charset="-127"/>
                <a:ea typeface="Gulim" panose="020B0600000101010101" pitchFamily="34" charset="-127"/>
              </a:rPr>
              <a:t>중기</a:t>
            </a:r>
            <a:r>
              <a:rPr lang="en-US" altLang="ko-KR" sz="900" dirty="0">
                <a:latin typeface="Gulim" panose="020B0600000101010101" pitchFamily="34" charset="-127"/>
                <a:ea typeface="Gulim" panose="020B0600000101010101" pitchFamily="34" charset="-127"/>
              </a:rPr>
              <a:t>: 1</a:t>
            </a:r>
            <a:r>
              <a:rPr lang="ko-KR" altLang="en-US" sz="900" dirty="0">
                <a:latin typeface="Gulim" panose="020B0600000101010101" pitchFamily="34" charset="-127"/>
                <a:ea typeface="Gulim" panose="020B0600000101010101" pitchFamily="34" charset="-127"/>
              </a:rPr>
              <a:t>년 초과 </a:t>
            </a:r>
            <a:r>
              <a:rPr lang="en-US" altLang="ko-KR" sz="900" dirty="0">
                <a:latin typeface="Gulim" panose="020B0600000101010101" pitchFamily="34" charset="-127"/>
                <a:ea typeface="Gulim" panose="020B0600000101010101" pitchFamily="34" charset="-127"/>
              </a:rPr>
              <a:t>5</a:t>
            </a:r>
            <a:r>
              <a:rPr lang="ko-KR" altLang="en-US" sz="900" dirty="0">
                <a:latin typeface="Gulim" panose="020B0600000101010101" pitchFamily="34" charset="-127"/>
                <a:ea typeface="Gulim" panose="020B0600000101010101" pitchFamily="34" charset="-127"/>
              </a:rPr>
              <a:t>년 이하 </a:t>
            </a:r>
            <a:r>
              <a:rPr lang="en-US" altLang="ko-KR" sz="900" dirty="0">
                <a:latin typeface="Gulim" panose="020B0600000101010101" pitchFamily="34" charset="-127"/>
                <a:ea typeface="Gulim" panose="020B0600000101010101" pitchFamily="34" charset="-127"/>
              </a:rPr>
              <a:t>(2025</a:t>
            </a:r>
            <a:r>
              <a:rPr lang="ko-KR" altLang="en-US" sz="900" dirty="0">
                <a:latin typeface="Gulim" panose="020B0600000101010101" pitchFamily="34" charset="-127"/>
                <a:ea typeface="Gulim" panose="020B0600000101010101" pitchFamily="34" charset="-127"/>
              </a:rPr>
              <a:t>년 </a:t>
            </a:r>
            <a:r>
              <a:rPr lang="en-US" altLang="ko-KR" sz="900" dirty="0">
                <a:latin typeface="Gulim" panose="020B0600000101010101" pitchFamily="34" charset="-127"/>
                <a:ea typeface="Gulim" panose="020B0600000101010101" pitchFamily="34" charset="-127"/>
              </a:rPr>
              <a:t>~ 2028</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a:t>
            </a:r>
          </a:p>
          <a:p>
            <a:pPr>
              <a:lnSpc>
                <a:spcPct val="150000"/>
              </a:lnSpc>
            </a:pPr>
            <a:r>
              <a:rPr lang="ko-KR" altLang="en-US" sz="900" dirty="0">
                <a:latin typeface="Gulim" panose="020B0600000101010101" pitchFamily="34" charset="-127"/>
                <a:ea typeface="Gulim" panose="020B0600000101010101" pitchFamily="34" charset="-127"/>
              </a:rPr>
              <a:t>장기</a:t>
            </a:r>
            <a:r>
              <a:rPr lang="en-US" altLang="ko-KR" sz="900" dirty="0">
                <a:latin typeface="Gulim" panose="020B0600000101010101" pitchFamily="34" charset="-127"/>
                <a:ea typeface="Gulim" panose="020B0600000101010101" pitchFamily="34" charset="-127"/>
              </a:rPr>
              <a:t>: 5</a:t>
            </a:r>
            <a:r>
              <a:rPr lang="ko-KR" altLang="en-US" sz="900" dirty="0">
                <a:latin typeface="Gulim" panose="020B0600000101010101" pitchFamily="34" charset="-127"/>
                <a:ea typeface="Gulim" panose="020B0600000101010101" pitchFamily="34" charset="-127"/>
              </a:rPr>
              <a:t>년 초과 </a:t>
            </a:r>
            <a:r>
              <a:rPr lang="en-US" altLang="ko-KR" sz="900" dirty="0">
                <a:latin typeface="Gulim" panose="020B0600000101010101" pitchFamily="34" charset="-127"/>
                <a:ea typeface="Gulim" panose="020B0600000101010101" pitchFamily="34" charset="-127"/>
              </a:rPr>
              <a:t>(2029</a:t>
            </a:r>
            <a:r>
              <a:rPr lang="ko-KR" altLang="en-US" sz="900" dirty="0">
                <a:latin typeface="Gulim" panose="020B0600000101010101" pitchFamily="34" charset="-127"/>
                <a:ea typeface="Gulim" panose="020B0600000101010101" pitchFamily="34" charset="-127"/>
              </a:rPr>
              <a:t>년</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235"/>
              </a:spcBef>
              <a:spcAft>
                <a:spcPts val="0"/>
              </a:spcAft>
              <a:buNone/>
            </a:pPr>
            <a:endParaRPr sz="900" dirty="0">
              <a:latin typeface="Gulim"/>
              <a:ea typeface="Gulim"/>
              <a:cs typeface="Gulim"/>
              <a:sym typeface="Gulim"/>
            </a:endParaRPr>
          </a:p>
        </p:txBody>
      </p:sp>
      <p:sp>
        <p:nvSpPr>
          <p:cNvPr id="266" name="Google Shape;266;p2"/>
          <p:cNvSpPr txBox="1"/>
          <p:nvPr/>
        </p:nvSpPr>
        <p:spPr>
          <a:xfrm>
            <a:off x="879475" y="2710137"/>
            <a:ext cx="12979960" cy="632204"/>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58BCA3"/>
                </a:solidFill>
                <a:latin typeface="Arial"/>
                <a:ea typeface="Arial"/>
                <a:cs typeface="Arial"/>
                <a:sym typeface="Arial"/>
              </a:rPr>
              <a:t>(3) </a:t>
            </a:r>
            <a:r>
              <a:rPr lang="en-US" sz="1000" b="1" dirty="0" err="1">
                <a:solidFill>
                  <a:srgbClr val="58BCA3"/>
                </a:solidFill>
                <a:latin typeface="Arial"/>
                <a:ea typeface="Arial"/>
                <a:cs typeface="Arial"/>
                <a:sym typeface="Arial"/>
              </a:rPr>
              <a:t>전략적</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의사결정</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계획</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기간</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간</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연계</a:t>
            </a:r>
            <a:endParaRPr sz="1000" dirty="0">
              <a:latin typeface="Arial"/>
              <a:ea typeface="Arial"/>
              <a:cs typeface="Arial"/>
              <a:sym typeface="Arial"/>
            </a:endParaRPr>
          </a:p>
          <a:p>
            <a:pPr marL="12700" marR="5080" lvl="0" indent="0" algn="just" rtl="0">
              <a:lnSpc>
                <a:spcPct val="155555"/>
              </a:lnSpc>
              <a:spcBef>
                <a:spcPts val="20"/>
              </a:spcBef>
              <a:spcAft>
                <a:spcPts val="0"/>
              </a:spcAft>
              <a:buNone/>
            </a:pP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전략적</a:t>
            </a:r>
            <a:r>
              <a:rPr lang="en-US" sz="900" dirty="0">
                <a:latin typeface="Gulim"/>
                <a:ea typeface="Gulim"/>
                <a:cs typeface="Gulim"/>
                <a:sym typeface="Gulim"/>
              </a:rPr>
              <a:t> </a:t>
            </a:r>
            <a:r>
              <a:rPr lang="en-US" sz="900" dirty="0" err="1">
                <a:latin typeface="Gulim"/>
                <a:ea typeface="Gulim"/>
                <a:cs typeface="Gulim"/>
                <a:sym typeface="Gulim"/>
              </a:rPr>
              <a:t>의사결정은</a:t>
            </a:r>
            <a:r>
              <a:rPr lang="en-US" sz="900" dirty="0">
                <a:latin typeface="Gulim"/>
                <a:ea typeface="Gulim"/>
                <a:cs typeface="Gulim"/>
                <a:sym typeface="Gulim"/>
              </a:rPr>
              <a:t> </a:t>
            </a:r>
            <a:r>
              <a:rPr lang="en-US" sz="900" dirty="0" err="1">
                <a:latin typeface="Gulim"/>
                <a:ea typeface="Gulim"/>
                <a:cs typeface="Gulim"/>
                <a:sym typeface="Gulim"/>
              </a:rPr>
              <a:t>사업계획수립</a:t>
            </a:r>
            <a:r>
              <a:rPr lang="en-US" sz="900" dirty="0">
                <a:latin typeface="Gulim"/>
                <a:ea typeface="Gulim"/>
                <a:cs typeface="Gulim"/>
                <a:sym typeface="Gulim"/>
              </a:rPr>
              <a:t>(3년)</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비전</a:t>
            </a:r>
            <a:r>
              <a:rPr lang="en-US" sz="900" dirty="0">
                <a:latin typeface="Gulim"/>
                <a:ea typeface="Gulim"/>
                <a:cs typeface="Gulim"/>
                <a:sym typeface="Gulim"/>
              </a:rPr>
              <a:t>(5년)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검토를</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이루어지고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포트폴리오의</a:t>
            </a:r>
            <a:r>
              <a:rPr lang="en-US" sz="900" dirty="0">
                <a:latin typeface="Gulim"/>
                <a:ea typeface="Gulim"/>
                <a:cs typeface="Gulim"/>
                <a:sym typeface="Gulim"/>
              </a:rPr>
              <a:t> </a:t>
            </a:r>
            <a:r>
              <a:rPr lang="en-US" sz="900" dirty="0" err="1">
                <a:latin typeface="Gulim"/>
                <a:ea typeface="Gulim"/>
                <a:cs typeface="Gulim"/>
                <a:sym typeface="Gulim"/>
              </a:rPr>
              <a:t>시장</a:t>
            </a:r>
            <a:r>
              <a:rPr lang="en-US" sz="900" dirty="0">
                <a:latin typeface="Gulim"/>
                <a:ea typeface="Gulim"/>
                <a:cs typeface="Gulim"/>
                <a:sym typeface="Gulim"/>
              </a:rPr>
              <a:t> </a:t>
            </a:r>
            <a:r>
              <a:rPr lang="en-US" sz="900" dirty="0" err="1">
                <a:latin typeface="Gulim"/>
                <a:ea typeface="Gulim"/>
                <a:cs typeface="Gulim"/>
                <a:sym typeface="Gulim"/>
              </a:rPr>
              <a:t>변화</a:t>
            </a:r>
            <a:r>
              <a:rPr lang="en-US" sz="900" dirty="0">
                <a:latin typeface="Gulim"/>
                <a:ea typeface="Gulim"/>
                <a:cs typeface="Gulim"/>
                <a:sym typeface="Gulim"/>
              </a:rPr>
              <a:t> </a:t>
            </a:r>
            <a:r>
              <a:rPr lang="en-US" sz="900" dirty="0" err="1">
                <a:latin typeface="Gulim"/>
                <a:ea typeface="Gulim"/>
                <a:cs typeface="Gulim"/>
                <a:sym typeface="Gulim"/>
              </a:rPr>
              <a:t>주기</a:t>
            </a:r>
            <a:r>
              <a:rPr lang="en-US" sz="900" dirty="0">
                <a:latin typeface="Gulim"/>
                <a:ea typeface="Gulim"/>
                <a:cs typeface="Gulim"/>
                <a:sym typeface="Gulim"/>
              </a:rPr>
              <a:t>, </a:t>
            </a:r>
            <a:r>
              <a:rPr lang="en-US" sz="900" dirty="0" err="1">
                <a:latin typeface="Gulim"/>
                <a:ea typeface="Gulim"/>
                <a:cs typeface="Gulim"/>
                <a:sym typeface="Gulim"/>
              </a:rPr>
              <a:t>신제품</a:t>
            </a:r>
            <a:r>
              <a:rPr lang="en-US" sz="900" dirty="0">
                <a:latin typeface="Gulim"/>
                <a:ea typeface="Gulim"/>
                <a:cs typeface="Gulim"/>
                <a:sym typeface="Gulim"/>
              </a:rPr>
              <a:t> </a:t>
            </a:r>
            <a:r>
              <a:rPr lang="en-US" sz="900" dirty="0" err="1">
                <a:latin typeface="Gulim"/>
                <a:ea typeface="Gulim"/>
                <a:cs typeface="Gulim"/>
                <a:sym typeface="Gulim"/>
              </a:rPr>
              <a:t>연구개발</a:t>
            </a:r>
            <a:r>
              <a:rPr lang="en-US" sz="900" dirty="0">
                <a:latin typeface="Gulim"/>
                <a:ea typeface="Gulim"/>
                <a:cs typeface="Gulim"/>
                <a:sym typeface="Gulim"/>
              </a:rPr>
              <a:t> </a:t>
            </a:r>
            <a:r>
              <a:rPr lang="en-US" sz="900" dirty="0" err="1">
                <a:latin typeface="Gulim"/>
                <a:ea typeface="Gulim"/>
                <a:cs typeface="Gulim"/>
                <a:sym typeface="Gulim"/>
              </a:rPr>
              <a:t>기간</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고려했을</a:t>
            </a:r>
            <a:r>
              <a:rPr lang="en-US" sz="900" dirty="0">
                <a:latin typeface="Gulim"/>
                <a:ea typeface="Gulim"/>
                <a:cs typeface="Gulim"/>
                <a:sym typeface="Gulim"/>
              </a:rPr>
              <a:t> </a:t>
            </a:r>
            <a:r>
              <a:rPr lang="en-US" sz="900" dirty="0" err="1">
                <a:latin typeface="Gulim"/>
                <a:ea typeface="Gulim"/>
                <a:cs typeface="Gulim"/>
                <a:sym typeface="Gulim"/>
              </a:rPr>
              <a:t>때이며</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과정에서</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기회는</a:t>
            </a:r>
            <a:r>
              <a:rPr lang="en-US" sz="900" dirty="0">
                <a:latin typeface="Gulim"/>
                <a:ea typeface="Gulim"/>
                <a:cs typeface="Gulim"/>
                <a:sym typeface="Gulim"/>
              </a:rPr>
              <a:t> </a:t>
            </a:r>
            <a:r>
              <a:rPr lang="en-US" sz="900" dirty="0" err="1">
                <a:latin typeface="Gulim"/>
                <a:ea typeface="Gulim"/>
                <a:cs typeface="Gulim"/>
                <a:sym typeface="Gulim"/>
              </a:rPr>
              <a:t>대외</a:t>
            </a:r>
            <a:r>
              <a:rPr lang="en-US" sz="900" dirty="0">
                <a:latin typeface="Gulim"/>
                <a:ea typeface="Gulim"/>
                <a:cs typeface="Gulim"/>
                <a:sym typeface="Gulim"/>
              </a:rPr>
              <a:t> </a:t>
            </a:r>
            <a:r>
              <a:rPr lang="en-US" sz="900" dirty="0" err="1">
                <a:latin typeface="Gulim"/>
                <a:ea typeface="Gulim"/>
                <a:cs typeface="Gulim"/>
                <a:sym typeface="Gulim"/>
              </a:rPr>
              <a:t>동향</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진단에서</a:t>
            </a:r>
            <a:r>
              <a:rPr lang="en-US" sz="900" dirty="0">
                <a:latin typeface="Gulim"/>
                <a:ea typeface="Gulim"/>
                <a:cs typeface="Gulim"/>
                <a:sym typeface="Gulim"/>
              </a:rPr>
              <a:t> </a:t>
            </a:r>
            <a:r>
              <a:rPr lang="en-US" sz="900" dirty="0" err="1">
                <a:latin typeface="Gulim"/>
                <a:ea typeface="Gulim"/>
                <a:cs typeface="Gulim"/>
                <a:sym typeface="Gulim"/>
              </a:rPr>
              <a:t>고려되고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67" name="Google Shape;267;p2"/>
          <p:cNvSpPr txBox="1"/>
          <p:nvPr/>
        </p:nvSpPr>
        <p:spPr>
          <a:xfrm>
            <a:off x="879474" y="3417842"/>
            <a:ext cx="3746789"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a:solidFill>
                  <a:srgbClr val="008978"/>
                </a:solidFill>
                <a:latin typeface="Arial"/>
                <a:ea typeface="Arial"/>
                <a:cs typeface="Arial"/>
                <a:sym typeface="Arial"/>
              </a:rPr>
              <a:t>2. 사업모형과 가치사슬</a:t>
            </a:r>
            <a:endParaRPr sz="1100">
              <a:latin typeface="Arial"/>
              <a:ea typeface="Arial"/>
              <a:cs typeface="Arial"/>
              <a:sym typeface="Arial"/>
            </a:endParaRPr>
          </a:p>
        </p:txBody>
      </p:sp>
      <p:sp>
        <p:nvSpPr>
          <p:cNvPr id="268" name="Google Shape;268;p2"/>
          <p:cNvSpPr txBox="1"/>
          <p:nvPr/>
        </p:nvSpPr>
        <p:spPr>
          <a:xfrm>
            <a:off x="877346" y="3599943"/>
            <a:ext cx="12979960" cy="848289"/>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58BCA3"/>
                </a:solidFill>
                <a:latin typeface="Arial"/>
                <a:ea typeface="Arial"/>
                <a:cs typeface="Arial"/>
                <a:sym typeface="Arial"/>
              </a:rPr>
              <a:t>(1) </a:t>
            </a:r>
            <a:r>
              <a:rPr lang="en-US" sz="1000" b="1" dirty="0" err="1">
                <a:solidFill>
                  <a:srgbClr val="58BCA3"/>
                </a:solidFill>
                <a:latin typeface="Arial"/>
                <a:ea typeface="Arial"/>
                <a:cs typeface="Arial"/>
                <a:sym typeface="Arial"/>
              </a:rPr>
              <a:t>사업모형과</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가치사슬에</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미치는</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현재</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및</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예상</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영향</a:t>
            </a:r>
            <a:endParaRPr sz="1000" dirty="0">
              <a:latin typeface="Arial"/>
              <a:ea typeface="Arial"/>
              <a:cs typeface="Arial"/>
              <a:sym typeface="Arial"/>
            </a:endParaRPr>
          </a:p>
          <a:p>
            <a:pPr marL="12700" marR="5080" lvl="0" indent="-635" algn="just"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당사와</a:t>
            </a:r>
            <a:r>
              <a:rPr lang="en-US" sz="900" dirty="0">
                <a:latin typeface="Gulim"/>
                <a:ea typeface="Gulim"/>
                <a:cs typeface="Gulim"/>
                <a:sym typeface="Gulim"/>
              </a:rPr>
              <a:t> </a:t>
            </a:r>
            <a:r>
              <a:rPr lang="en-US" sz="900" dirty="0" err="1">
                <a:latin typeface="Gulim"/>
                <a:ea typeface="Gulim"/>
                <a:cs typeface="Gulim"/>
                <a:sym typeface="Gulim"/>
              </a:rPr>
              <a:t>연결대상</a:t>
            </a:r>
            <a:r>
              <a:rPr lang="en-US" sz="900" dirty="0">
                <a:latin typeface="Gulim"/>
                <a:ea typeface="Gulim"/>
                <a:cs typeface="Gulim"/>
                <a:sym typeface="Gulim"/>
              </a:rPr>
              <a:t> </a:t>
            </a:r>
            <a:r>
              <a:rPr lang="en-US" sz="900" dirty="0" err="1">
                <a:latin typeface="Gulim"/>
                <a:ea typeface="Gulim"/>
                <a:cs typeface="Gulim"/>
                <a:sym typeface="Gulim"/>
              </a:rPr>
              <a:t>종속회사가</a:t>
            </a:r>
            <a:r>
              <a:rPr lang="en-US" sz="900" dirty="0">
                <a:latin typeface="Gulim"/>
                <a:ea typeface="Gulim"/>
                <a:cs typeface="Gulim"/>
                <a:sym typeface="Gulim"/>
              </a:rPr>
              <a:t> </a:t>
            </a:r>
            <a:r>
              <a:rPr lang="en-US" sz="900" dirty="0" err="1">
                <a:latin typeface="Gulim"/>
                <a:ea typeface="Gulim"/>
                <a:cs typeface="Gulim"/>
                <a:sym typeface="Gulim"/>
              </a:rPr>
              <a:t>영위하는</a:t>
            </a:r>
            <a:r>
              <a:rPr lang="en-US" sz="900" dirty="0">
                <a:latin typeface="Gulim"/>
                <a:ea typeface="Gulim"/>
                <a:cs typeface="Gulim"/>
                <a:sym typeface="Gulim"/>
              </a:rPr>
              <a:t> </a:t>
            </a:r>
            <a:r>
              <a:rPr lang="en-US" sz="900" dirty="0" err="1">
                <a:latin typeface="Gulim"/>
                <a:ea typeface="Gulim"/>
                <a:cs typeface="Gulim"/>
                <a:sym typeface="Gulim"/>
              </a:rPr>
              <a:t>사업의</a:t>
            </a:r>
            <a:r>
              <a:rPr lang="en-US" sz="900" dirty="0">
                <a:latin typeface="Gulim"/>
                <a:ea typeface="Gulim"/>
                <a:cs typeface="Gulim"/>
                <a:sym typeface="Gulim"/>
              </a:rPr>
              <a:t> </a:t>
            </a:r>
            <a:r>
              <a:rPr lang="en-US" sz="900" dirty="0" err="1">
                <a:latin typeface="Gulim"/>
                <a:ea typeface="Gulim"/>
                <a:cs typeface="Gulim"/>
                <a:sym typeface="Gulim"/>
              </a:rPr>
              <a:t>성격에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궐련</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차세대</a:t>
            </a:r>
            <a:r>
              <a:rPr lang="en-US" sz="900" dirty="0">
                <a:latin typeface="Gulim"/>
                <a:ea typeface="Gulim"/>
                <a:cs typeface="Gulim"/>
                <a:sym typeface="Gulim"/>
              </a:rPr>
              <a:t> </a:t>
            </a:r>
            <a:r>
              <a:rPr lang="en-US" sz="900" dirty="0" err="1">
                <a:latin typeface="Gulim"/>
                <a:ea typeface="Gulim"/>
                <a:cs typeface="Gulim"/>
                <a:sym typeface="Gulim"/>
              </a:rPr>
              <a:t>전자담배인</a:t>
            </a:r>
            <a:r>
              <a:rPr lang="en-US" sz="900" dirty="0">
                <a:latin typeface="Gulim"/>
                <a:ea typeface="Gulim"/>
                <a:cs typeface="Gulim"/>
                <a:sym typeface="Gulim"/>
              </a:rPr>
              <a:t> HNB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제조와</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운영하는</a:t>
            </a:r>
            <a:r>
              <a:rPr lang="en-US" sz="900" dirty="0">
                <a:latin typeface="Gulim"/>
                <a:ea typeface="Gulim"/>
                <a:cs typeface="Gulim"/>
                <a:sym typeface="Gulim"/>
              </a:rPr>
              <a:t> ‘</a:t>
            </a:r>
            <a:r>
              <a:rPr lang="en-US" sz="900" dirty="0" err="1">
                <a:latin typeface="Gulim"/>
                <a:ea typeface="Gulim"/>
                <a:cs typeface="Gulim"/>
                <a:sym typeface="Gulim"/>
              </a:rPr>
              <a:t>담배부문</a:t>
            </a:r>
            <a:r>
              <a:rPr lang="en-US" sz="900" dirty="0">
                <a:latin typeface="Gulim"/>
                <a:ea typeface="Gulim"/>
                <a:cs typeface="Gulim"/>
                <a:sym typeface="Gulim"/>
              </a:rPr>
              <a:t>’, </a:t>
            </a:r>
            <a:r>
              <a:rPr lang="en-US" sz="900" dirty="0" err="1">
                <a:latin typeface="Gulim"/>
                <a:ea typeface="Gulim"/>
                <a:cs typeface="Gulim"/>
                <a:sym typeface="Gulim"/>
              </a:rPr>
              <a:t>홍삼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비홍삼</a:t>
            </a:r>
            <a:r>
              <a:rPr lang="en-US" sz="900" dirty="0">
                <a:latin typeface="Gulim"/>
                <a:ea typeface="Gulim"/>
                <a:cs typeface="Gulim"/>
                <a:sym typeface="Gulim"/>
              </a:rPr>
              <a:t> </a:t>
            </a:r>
            <a:r>
              <a:rPr lang="en-US" sz="900" dirty="0" err="1">
                <a:latin typeface="Gulim"/>
                <a:ea typeface="Gulim"/>
                <a:cs typeface="Gulim"/>
                <a:sym typeface="Gulim"/>
              </a:rPr>
              <a:t>건강기능식품</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운영하는</a:t>
            </a:r>
            <a:r>
              <a:rPr lang="en-US" sz="900" dirty="0">
                <a:latin typeface="Gulim"/>
                <a:ea typeface="Gulim"/>
                <a:cs typeface="Gulim"/>
                <a:sym typeface="Gulim"/>
              </a:rPr>
              <a:t> 「</a:t>
            </a:r>
            <a:r>
              <a:rPr lang="en-US" sz="900" dirty="0" err="1">
                <a:latin typeface="Gulim"/>
                <a:ea typeface="Gulim"/>
                <a:cs typeface="Gulim"/>
                <a:sym typeface="Gulim"/>
              </a:rPr>
              <a:t>건강기능부문</a:t>
            </a:r>
            <a:r>
              <a:rPr lang="en-US" sz="900" dirty="0">
                <a:latin typeface="Gulim"/>
                <a:ea typeface="Gulim"/>
                <a:cs typeface="Gulim"/>
                <a:sym typeface="Gulim"/>
              </a:rPr>
              <a:t>」, </a:t>
            </a:r>
            <a:r>
              <a:rPr lang="en-US" sz="900" dirty="0" err="1">
                <a:latin typeface="Gulim"/>
                <a:ea typeface="Gulim"/>
                <a:cs typeface="Gulim"/>
                <a:sym typeface="Gulim"/>
              </a:rPr>
              <a:t>부동산</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임대</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운영하는</a:t>
            </a:r>
            <a:r>
              <a:rPr lang="en-US" sz="900" dirty="0">
                <a:latin typeface="Gulim"/>
                <a:ea typeface="Gulim"/>
                <a:cs typeface="Gulim"/>
                <a:sym typeface="Gulim"/>
              </a:rPr>
              <a:t> ‘</a:t>
            </a:r>
            <a:r>
              <a:rPr lang="en-US" sz="900" dirty="0" err="1">
                <a:latin typeface="Gulim"/>
                <a:ea typeface="Gulim"/>
                <a:cs typeface="Gulim"/>
                <a:sym typeface="Gulim"/>
              </a:rPr>
              <a:t>부동산부문</a:t>
            </a:r>
            <a:r>
              <a:rPr lang="en-US" sz="900" dirty="0">
                <a:latin typeface="Gulim"/>
                <a:ea typeface="Gulim"/>
                <a:cs typeface="Gulim"/>
                <a:sym typeface="Gulim"/>
              </a:rPr>
              <a:t>’, </a:t>
            </a:r>
            <a:r>
              <a:rPr lang="en-US" sz="900" dirty="0" err="1">
                <a:latin typeface="Gulim"/>
                <a:ea typeface="Gulim"/>
                <a:cs typeface="Gulim"/>
                <a:sym typeface="Gulim"/>
              </a:rPr>
              <a:t>의약품</a:t>
            </a:r>
            <a:r>
              <a:rPr lang="en-US" sz="900" dirty="0">
                <a:latin typeface="Gulim"/>
                <a:ea typeface="Gulim"/>
                <a:cs typeface="Gulim"/>
                <a:sym typeface="Gulim"/>
              </a:rPr>
              <a:t>/</a:t>
            </a:r>
            <a:r>
              <a:rPr lang="en-US" sz="900" dirty="0" err="1">
                <a:latin typeface="Gulim"/>
                <a:ea typeface="Gulim"/>
                <a:cs typeface="Gulim"/>
                <a:sym typeface="Gulim"/>
              </a:rPr>
              <a:t>화장품의</a:t>
            </a:r>
            <a:r>
              <a:rPr lang="en-US" sz="900" dirty="0">
                <a:latin typeface="Gulim"/>
                <a:ea typeface="Gulim"/>
                <a:cs typeface="Gulim"/>
                <a:sym typeface="Gulim"/>
              </a:rPr>
              <a:t> </a:t>
            </a:r>
            <a:r>
              <a:rPr lang="en-US" sz="900" dirty="0" err="1">
                <a:latin typeface="Gulim"/>
                <a:ea typeface="Gulim"/>
                <a:cs typeface="Gulim"/>
                <a:sym typeface="Gulim"/>
              </a:rPr>
              <a:t>연구개발</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운영하는</a:t>
            </a:r>
            <a:r>
              <a:rPr lang="en-US" sz="900" dirty="0">
                <a:latin typeface="Gulim"/>
                <a:ea typeface="Gulim"/>
                <a:cs typeface="Gulim"/>
                <a:sym typeface="Gulim"/>
              </a:rPr>
              <a:t> ‘</a:t>
            </a:r>
            <a:r>
              <a:rPr lang="en-US" sz="900" dirty="0" err="1">
                <a:latin typeface="Gulim"/>
                <a:ea typeface="Gulim"/>
                <a:cs typeface="Gulim"/>
                <a:sym typeface="Gulim"/>
              </a:rPr>
              <a:t>기타부문’으로</a:t>
            </a:r>
            <a:r>
              <a:rPr lang="en-US" sz="900" dirty="0">
                <a:latin typeface="Gulim"/>
                <a:ea typeface="Gulim"/>
                <a:cs typeface="Gulim"/>
                <a:sym typeface="Gulim"/>
              </a:rPr>
              <a:t> </a:t>
            </a:r>
            <a:r>
              <a:rPr lang="en-US" sz="900" dirty="0" err="1">
                <a:latin typeface="Gulim"/>
                <a:ea typeface="Gulim"/>
                <a:cs typeface="Gulim"/>
                <a:sym typeface="Gulim"/>
              </a:rPr>
              <a:t>사업모형을</a:t>
            </a:r>
            <a:r>
              <a:rPr lang="en-US" sz="900" dirty="0">
                <a:latin typeface="Gulim"/>
                <a:ea typeface="Gulim"/>
                <a:cs typeface="Gulim"/>
                <a:sym typeface="Gulim"/>
              </a:rPr>
              <a:t> </a:t>
            </a:r>
            <a:r>
              <a:rPr lang="en-US" sz="900" dirty="0" err="1">
                <a:latin typeface="Gulim"/>
                <a:ea typeface="Gulim"/>
                <a:cs typeface="Gulim"/>
                <a:sym typeface="Gulim"/>
              </a:rPr>
              <a:t>구분하고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사업모형별</a:t>
            </a:r>
            <a:r>
              <a:rPr lang="en-US" sz="900" dirty="0">
                <a:latin typeface="Gulim"/>
                <a:ea typeface="Gulim"/>
                <a:cs typeface="Gulim"/>
                <a:sym typeface="Gulim"/>
              </a:rPr>
              <a:t> </a:t>
            </a:r>
            <a:r>
              <a:rPr lang="en-US" sz="900" dirty="0" err="1">
                <a:latin typeface="Gulim"/>
                <a:ea typeface="Gulim"/>
                <a:cs typeface="Gulim"/>
                <a:sym typeface="Gulim"/>
              </a:rPr>
              <a:t>가치사슬은</a:t>
            </a:r>
            <a:r>
              <a:rPr lang="en-US" sz="900" dirty="0">
                <a:latin typeface="Gulim"/>
                <a:ea typeface="Gulim"/>
                <a:cs typeface="Gulim"/>
                <a:sym typeface="Gulim"/>
              </a:rPr>
              <a:t>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기획에서</a:t>
            </a:r>
            <a:r>
              <a:rPr lang="en-US" sz="900" dirty="0">
                <a:latin typeface="Gulim"/>
                <a:ea typeface="Gulim"/>
                <a:cs typeface="Gulim"/>
                <a:sym typeface="Gulim"/>
              </a:rPr>
              <a:t> </a:t>
            </a:r>
            <a:r>
              <a:rPr lang="en-US" sz="900" dirty="0" err="1">
                <a:latin typeface="Gulim"/>
                <a:ea typeface="Gulim"/>
                <a:cs typeface="Gulim"/>
                <a:sym typeface="Gulim"/>
              </a:rPr>
              <a:t>배송</a:t>
            </a:r>
            <a:r>
              <a:rPr lang="en-US" sz="900" dirty="0">
                <a:latin typeface="Gulim"/>
                <a:ea typeface="Gulim"/>
                <a:cs typeface="Gulim"/>
                <a:sym typeface="Gulim"/>
              </a:rPr>
              <a:t>, </a:t>
            </a:r>
            <a:r>
              <a:rPr lang="en-US" sz="900" dirty="0" err="1">
                <a:latin typeface="Gulim"/>
                <a:ea typeface="Gulim"/>
                <a:cs typeface="Gulim"/>
                <a:sym typeface="Gulim"/>
              </a:rPr>
              <a:t>소비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수명종료에</a:t>
            </a:r>
            <a:r>
              <a:rPr lang="en-US" sz="900" dirty="0">
                <a:latin typeface="Gulim"/>
                <a:ea typeface="Gulim"/>
                <a:cs typeface="Gulim"/>
                <a:sym typeface="Gulim"/>
              </a:rPr>
              <a:t> </a:t>
            </a:r>
            <a:r>
              <a:rPr lang="en-US" sz="900" dirty="0" err="1">
                <a:latin typeface="Gulim"/>
                <a:ea typeface="Gulim"/>
                <a:cs typeface="Gulim"/>
                <a:sym typeface="Gulim"/>
              </a:rPr>
              <a:t>이르기까지</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서비스를</a:t>
            </a:r>
            <a:r>
              <a:rPr lang="en-US" sz="900" dirty="0">
                <a:latin typeface="Gulim"/>
                <a:ea typeface="Gulim"/>
                <a:cs typeface="Gulim"/>
                <a:sym typeface="Gulim"/>
              </a:rPr>
              <a:t> </a:t>
            </a:r>
            <a:r>
              <a:rPr lang="en-US" sz="900" dirty="0" err="1">
                <a:latin typeface="Gulim"/>
                <a:ea typeface="Gulim"/>
                <a:cs typeface="Gulim"/>
                <a:sym typeface="Gulim"/>
              </a:rPr>
              <a:t>생산하기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사용하고</a:t>
            </a:r>
            <a:r>
              <a:rPr lang="en-US" sz="900" dirty="0">
                <a:latin typeface="Gulim"/>
                <a:ea typeface="Gulim"/>
                <a:cs typeface="Gulim"/>
                <a:sym typeface="Gulim"/>
              </a:rPr>
              <a:t> </a:t>
            </a:r>
            <a:r>
              <a:rPr lang="en-US" sz="900" dirty="0" err="1">
                <a:latin typeface="Gulim"/>
                <a:ea typeface="Gulim"/>
                <a:cs typeface="Gulim"/>
                <a:sym typeface="Gulim"/>
              </a:rPr>
              <a:t>의존하는</a:t>
            </a:r>
            <a:r>
              <a:rPr lang="en-US" sz="900" dirty="0">
                <a:latin typeface="Gulim"/>
                <a:ea typeface="Gulim"/>
                <a:cs typeface="Gulim"/>
                <a:sym typeface="Gulim"/>
              </a:rPr>
              <a:t> </a:t>
            </a:r>
            <a:r>
              <a:rPr lang="en-US" sz="900" dirty="0" err="1">
                <a:latin typeface="Gulim"/>
                <a:ea typeface="Gulim"/>
                <a:cs typeface="Gulim"/>
                <a:sym typeface="Gulim"/>
              </a:rPr>
              <a:t>상호작용</a:t>
            </a:r>
            <a:r>
              <a:rPr lang="en-US" sz="900" dirty="0">
                <a:latin typeface="Gulim"/>
                <a:ea typeface="Gulim"/>
                <a:cs typeface="Gulim"/>
                <a:sym typeface="Gulim"/>
              </a:rPr>
              <a:t>, </a:t>
            </a:r>
            <a:r>
              <a:rPr lang="en-US" sz="900" dirty="0" err="1">
                <a:latin typeface="Gulim"/>
                <a:ea typeface="Gulim"/>
                <a:cs typeface="Gulim"/>
                <a:sym typeface="Gulim"/>
              </a:rPr>
              <a:t>자원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관계를</a:t>
            </a:r>
            <a:r>
              <a:rPr lang="en-US" sz="900" dirty="0">
                <a:latin typeface="Gulim"/>
                <a:ea typeface="Gulim"/>
                <a:cs typeface="Gulim"/>
                <a:sym typeface="Gulim"/>
              </a:rPr>
              <a:t> </a:t>
            </a:r>
            <a:r>
              <a:rPr lang="en-US" sz="900" dirty="0" err="1">
                <a:latin typeface="Gulim"/>
                <a:ea typeface="Gulim"/>
                <a:cs typeface="Gulim"/>
                <a:sym typeface="Gulim"/>
              </a:rPr>
              <a:t>포함하고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69" name="Google Shape;269;p2"/>
          <p:cNvSpPr txBox="1"/>
          <p:nvPr/>
        </p:nvSpPr>
        <p:spPr>
          <a:xfrm>
            <a:off x="899999" y="4455458"/>
            <a:ext cx="8068442" cy="1513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전략-1-(1) </a:t>
            </a:r>
            <a:r>
              <a:rPr lang="en-US" sz="900" dirty="0" err="1">
                <a:latin typeface="Gulim"/>
                <a:ea typeface="Gulim"/>
                <a:cs typeface="Gulim"/>
                <a:sym typeface="Gulim"/>
              </a:rPr>
              <a:t>기간범위에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예상에서</a:t>
            </a:r>
            <a:r>
              <a:rPr lang="en-US" sz="900" dirty="0">
                <a:latin typeface="Gulim"/>
                <a:ea typeface="Gulim"/>
                <a:cs typeface="Gulim"/>
                <a:sym typeface="Gulim"/>
              </a:rPr>
              <a:t> ‘</a:t>
            </a:r>
            <a:r>
              <a:rPr lang="en-US" sz="900" dirty="0" err="1">
                <a:latin typeface="Gulim"/>
                <a:ea typeface="Gulim"/>
                <a:cs typeface="Gulim"/>
                <a:sym typeface="Gulim"/>
              </a:rPr>
              <a:t>담배부문</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건강기능부문’의</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식별하였습니다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70" name="Google Shape;270;p2"/>
          <p:cNvSpPr txBox="1"/>
          <p:nvPr/>
        </p:nvSpPr>
        <p:spPr>
          <a:xfrm>
            <a:off x="858031" y="4649777"/>
            <a:ext cx="12978678" cy="381635"/>
          </a:xfrm>
          <a:prstGeom prst="rect">
            <a:avLst/>
          </a:prstGeom>
          <a:noFill/>
          <a:ln>
            <a:noFill/>
          </a:ln>
        </p:spPr>
        <p:txBody>
          <a:bodyPr spcFirstLastPara="1" wrap="square" lIns="0" tIns="12700" rIns="0" bIns="0" anchor="t" anchorCtr="0">
            <a:spAutoFit/>
          </a:bodyPr>
          <a:lstStyle/>
          <a:p>
            <a:pPr marL="12700" marR="5080" lvl="0" indent="-635" algn="l" rtl="0">
              <a:lnSpc>
                <a:spcPct val="129700"/>
              </a:lnSpc>
              <a:spcBef>
                <a:spcPts val="0"/>
              </a:spcBef>
              <a:spcAft>
                <a:spcPts val="0"/>
              </a:spcAft>
              <a:buNone/>
            </a:pPr>
            <a:r>
              <a:rPr lang="en-US" sz="900" dirty="0">
                <a:latin typeface="Gulim"/>
                <a:ea typeface="Gulim"/>
                <a:cs typeface="Gulim"/>
                <a:sym typeface="Gulim"/>
              </a:rPr>
              <a:t>‘</a:t>
            </a:r>
            <a:r>
              <a:rPr lang="en-US" sz="900" dirty="0" err="1">
                <a:latin typeface="Gulim"/>
                <a:ea typeface="Gulim"/>
                <a:cs typeface="Gulim"/>
                <a:sym typeface="Gulim"/>
              </a:rPr>
              <a:t>담배부문</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건강기능부문</a:t>
            </a:r>
            <a:r>
              <a:rPr lang="en-US" sz="900" dirty="0">
                <a:latin typeface="Gulim"/>
                <a:ea typeface="Gulim"/>
                <a:cs typeface="Gulim"/>
                <a:sym typeface="Gulim"/>
              </a:rPr>
              <a:t>’ </a:t>
            </a:r>
            <a:r>
              <a:rPr lang="en-US" sz="900" dirty="0" err="1">
                <a:latin typeface="Gulim"/>
                <a:ea typeface="Gulim"/>
                <a:cs typeface="Gulim"/>
                <a:sym typeface="Gulim"/>
              </a:rPr>
              <a:t>사업모형은</a:t>
            </a:r>
            <a:r>
              <a:rPr lang="en-US" sz="900" dirty="0">
                <a:latin typeface="Gulim"/>
                <a:ea typeface="Gulim"/>
                <a:cs typeface="Gulim"/>
                <a:sym typeface="Gulim"/>
              </a:rPr>
              <a:t> ①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연구개발</a:t>
            </a:r>
            <a:r>
              <a:rPr lang="en-US" sz="900" dirty="0">
                <a:latin typeface="Gulim"/>
                <a:ea typeface="Gulim"/>
                <a:cs typeface="Gulim"/>
                <a:sym typeface="Gulim"/>
              </a:rPr>
              <a:t> ② </a:t>
            </a:r>
            <a:r>
              <a:rPr lang="en-US" sz="900" dirty="0" err="1">
                <a:latin typeface="Gulim"/>
                <a:ea typeface="Gulim"/>
                <a:cs typeface="Gulim"/>
                <a:sym typeface="Gulim"/>
              </a:rPr>
              <a:t>산출물의</a:t>
            </a:r>
            <a:r>
              <a:rPr lang="en-US" sz="900" dirty="0">
                <a:latin typeface="Gulim"/>
                <a:ea typeface="Gulim"/>
                <a:cs typeface="Gulim"/>
                <a:sym typeface="Gulim"/>
              </a:rPr>
              <a:t> </a:t>
            </a:r>
            <a:r>
              <a:rPr lang="en-US" sz="900" dirty="0" err="1">
                <a:latin typeface="Gulim"/>
                <a:ea typeface="Gulim"/>
                <a:cs typeface="Gulim"/>
                <a:sym typeface="Gulim"/>
              </a:rPr>
              <a:t>생산제조</a:t>
            </a:r>
            <a:r>
              <a:rPr lang="en-US" sz="900" dirty="0">
                <a:latin typeface="Gulim"/>
                <a:ea typeface="Gulim"/>
                <a:cs typeface="Gulim"/>
                <a:sym typeface="Gulim"/>
              </a:rPr>
              <a:t> ③ </a:t>
            </a:r>
            <a:r>
              <a:rPr lang="en-US" sz="900" dirty="0" err="1">
                <a:latin typeface="Gulim"/>
                <a:ea typeface="Gulim"/>
                <a:cs typeface="Gulim"/>
                <a:sym typeface="Gulim"/>
              </a:rPr>
              <a:t>영업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마케팅이며</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활동은</a:t>
            </a:r>
            <a:r>
              <a:rPr lang="en-US" sz="900" dirty="0">
                <a:latin typeface="Gulim"/>
                <a:ea typeface="Gulim"/>
                <a:cs typeface="Gulim"/>
                <a:sym typeface="Gulim"/>
              </a:rPr>
              <a:t> ① </a:t>
            </a:r>
            <a:r>
              <a:rPr lang="en-US" sz="900" dirty="0" err="1">
                <a:latin typeface="Gulim"/>
                <a:ea typeface="Gulim"/>
                <a:cs typeface="Gulim"/>
                <a:sym typeface="Gulim"/>
              </a:rPr>
              <a:t>업스트림에서의</a:t>
            </a:r>
            <a:r>
              <a:rPr lang="en-US" sz="900" dirty="0">
                <a:latin typeface="Gulim"/>
                <a:ea typeface="Gulim"/>
                <a:cs typeface="Gulim"/>
                <a:sym typeface="Gulim"/>
              </a:rPr>
              <a:t> </a:t>
            </a:r>
            <a:r>
              <a:rPr lang="en-US" sz="900" dirty="0" err="1">
                <a:latin typeface="Gulim"/>
                <a:ea typeface="Gulim"/>
                <a:cs typeface="Gulim"/>
                <a:sym typeface="Gulim"/>
              </a:rPr>
              <a:t>원재료</a:t>
            </a:r>
            <a:r>
              <a:rPr lang="en-US" sz="900" dirty="0">
                <a:latin typeface="Gulim"/>
                <a:ea typeface="Gulim"/>
                <a:cs typeface="Gulim"/>
                <a:sym typeface="Gulim"/>
              </a:rPr>
              <a:t>/</a:t>
            </a:r>
            <a:r>
              <a:rPr lang="en-US" sz="900" dirty="0" err="1">
                <a:latin typeface="Gulim"/>
                <a:ea typeface="Gulim"/>
                <a:cs typeface="Gulim"/>
                <a:sym typeface="Gulim"/>
              </a:rPr>
              <a:t>자재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투입물</a:t>
            </a:r>
            <a:r>
              <a:rPr lang="en-US" sz="900" dirty="0">
                <a:latin typeface="Gulim"/>
                <a:ea typeface="Gulim"/>
                <a:cs typeface="Gulim"/>
                <a:sym typeface="Gulim"/>
              </a:rPr>
              <a:t> </a:t>
            </a:r>
            <a:r>
              <a:rPr lang="en-US" sz="900" dirty="0" err="1">
                <a:latin typeface="Gulim"/>
                <a:ea typeface="Gulim"/>
                <a:cs typeface="Gulim"/>
                <a:sym typeface="Gulim"/>
              </a:rPr>
              <a:t>구매</a:t>
            </a:r>
            <a:r>
              <a:rPr lang="en-US" sz="900" dirty="0">
                <a:latin typeface="Gulim"/>
                <a:ea typeface="Gulim"/>
                <a:cs typeface="Gulim"/>
                <a:sym typeface="Gulim"/>
              </a:rPr>
              <a:t> ② </a:t>
            </a:r>
            <a:r>
              <a:rPr lang="en-US" sz="900" dirty="0" err="1">
                <a:latin typeface="Gulim"/>
                <a:ea typeface="Gulim"/>
                <a:cs typeface="Gulim"/>
                <a:sym typeface="Gulim"/>
              </a:rPr>
              <a:t>투입물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산출물에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유통</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운송</a:t>
            </a:r>
            <a:r>
              <a:rPr lang="en-US" sz="900" dirty="0">
                <a:latin typeface="Gulim"/>
                <a:ea typeface="Gulim"/>
                <a:cs typeface="Gulim"/>
                <a:sym typeface="Gulim"/>
              </a:rPr>
              <a:t> ③ </a:t>
            </a:r>
            <a:r>
              <a:rPr lang="en-US" sz="900" dirty="0" err="1">
                <a:latin typeface="Gulim"/>
                <a:ea typeface="Gulim"/>
                <a:cs typeface="Gulim"/>
                <a:sym typeface="Gulim"/>
              </a:rPr>
              <a:t>다운스트림에서의</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폐기입니다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71" name="Google Shape;271;p2"/>
          <p:cNvSpPr txBox="1"/>
          <p:nvPr/>
        </p:nvSpPr>
        <p:spPr>
          <a:xfrm>
            <a:off x="846493" y="5059633"/>
            <a:ext cx="12990216" cy="1565408"/>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가</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전환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위험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탄소가격제</a:t>
            </a:r>
            <a:endParaRPr sz="900" dirty="0">
              <a:latin typeface="Arial"/>
              <a:ea typeface="Arial"/>
              <a:cs typeface="Arial"/>
              <a:sym typeface="Arial"/>
            </a:endParaRPr>
          </a:p>
          <a:p>
            <a:pPr marL="13334" marR="5080" lvl="0" indent="-1269" algn="just" rtl="0">
              <a:lnSpc>
                <a:spcPct val="129700"/>
              </a:lnSpc>
              <a:spcBef>
                <a:spcPts val="20"/>
              </a:spcBef>
              <a:spcAft>
                <a:spcPts val="0"/>
              </a:spcAft>
              <a:buNone/>
            </a:pPr>
            <a:r>
              <a:rPr lang="en-US" sz="900" dirty="0" err="1">
                <a:latin typeface="Gulim"/>
                <a:ea typeface="Gulim"/>
                <a:cs typeface="Gulim"/>
                <a:sym typeface="Gulim"/>
              </a:rPr>
              <a:t>탄소가격이</a:t>
            </a:r>
            <a:r>
              <a:rPr lang="en-US" sz="900" dirty="0">
                <a:latin typeface="Gulim"/>
                <a:ea typeface="Gulim"/>
                <a:cs typeface="Gulim"/>
                <a:sym typeface="Gulim"/>
              </a:rPr>
              <a:t> </a:t>
            </a:r>
            <a:r>
              <a:rPr lang="en-US" sz="900" dirty="0" err="1">
                <a:latin typeface="Gulim"/>
                <a:ea typeface="Gulim"/>
                <a:cs typeface="Gulim"/>
                <a:sym typeface="Gulim"/>
              </a:rPr>
              <a:t>급등하거나</a:t>
            </a:r>
            <a:r>
              <a:rPr lang="en-US" sz="900" dirty="0">
                <a:latin typeface="Gulim"/>
                <a:ea typeface="Gulim"/>
                <a:cs typeface="Gulim"/>
                <a:sym typeface="Gulim"/>
              </a:rPr>
              <a:t> </a:t>
            </a:r>
            <a:r>
              <a:rPr lang="en-US" sz="900" dirty="0" err="1">
                <a:latin typeface="Gulim"/>
                <a:ea typeface="Gulim"/>
                <a:cs typeface="Gulim"/>
                <a:sym typeface="Gulim"/>
              </a:rPr>
              <a:t>엄격하고</a:t>
            </a:r>
            <a:r>
              <a:rPr lang="en-US" sz="900" dirty="0">
                <a:latin typeface="Gulim"/>
                <a:ea typeface="Gulim"/>
                <a:cs typeface="Gulim"/>
                <a:sym typeface="Gulim"/>
              </a:rPr>
              <a:t> </a:t>
            </a:r>
            <a:r>
              <a:rPr lang="en-US" sz="900" dirty="0" err="1">
                <a:latin typeface="Gulim"/>
                <a:ea typeface="Gulim"/>
                <a:cs typeface="Gulim"/>
                <a:sym typeface="Gulim"/>
              </a:rPr>
              <a:t>강화된</a:t>
            </a:r>
            <a:r>
              <a:rPr lang="en-US" sz="900" dirty="0">
                <a:latin typeface="Gulim"/>
                <a:ea typeface="Gulim"/>
                <a:cs typeface="Gulim"/>
                <a:sym typeface="Gulim"/>
              </a:rPr>
              <a:t> </a:t>
            </a:r>
            <a:r>
              <a:rPr lang="en-US" sz="900" dirty="0" err="1">
                <a:latin typeface="Gulim"/>
                <a:ea typeface="Gulim"/>
                <a:cs typeface="Gulim"/>
                <a:sym typeface="Gulim"/>
              </a:rPr>
              <a:t>탄소가격</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규제가</a:t>
            </a:r>
            <a:r>
              <a:rPr lang="en-US" sz="900" dirty="0">
                <a:latin typeface="Gulim"/>
                <a:ea typeface="Gulim"/>
                <a:cs typeface="Gulim"/>
                <a:sym typeface="Gulim"/>
              </a:rPr>
              <a:t> </a:t>
            </a:r>
            <a:r>
              <a:rPr lang="en-US" sz="900" dirty="0" err="1">
                <a:latin typeface="Gulim"/>
                <a:ea typeface="Gulim"/>
                <a:cs typeface="Gulim"/>
                <a:sym typeface="Gulim"/>
              </a:rPr>
              <a:t>시행될</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배출량에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비용이</a:t>
            </a:r>
            <a:r>
              <a:rPr lang="en-US" sz="900" dirty="0">
                <a:latin typeface="Gulim"/>
                <a:ea typeface="Gulim"/>
                <a:cs typeface="Gulim"/>
                <a:sym typeface="Gulim"/>
              </a:rPr>
              <a:t> </a:t>
            </a:r>
            <a:r>
              <a:rPr lang="en-US" sz="900" dirty="0" err="1">
                <a:latin typeface="Gulim"/>
                <a:ea typeface="Gulim"/>
                <a:cs typeface="Gulim"/>
                <a:sym typeface="Gulim"/>
              </a:rPr>
              <a:t>증가하여</a:t>
            </a:r>
            <a:r>
              <a:rPr lang="en-US" sz="900" dirty="0">
                <a:latin typeface="Gulim"/>
                <a:ea typeface="Gulim"/>
                <a:cs typeface="Gulim"/>
                <a:sym typeface="Gulim"/>
              </a:rPr>
              <a:t> </a:t>
            </a:r>
            <a:r>
              <a:rPr lang="en-US" sz="900" dirty="0" err="1">
                <a:latin typeface="Gulim"/>
                <a:ea typeface="Gulim"/>
                <a:cs typeface="Gulim"/>
                <a:sym typeface="Gulim"/>
              </a:rPr>
              <a:t>상당한</a:t>
            </a:r>
            <a:r>
              <a:rPr lang="en-US" sz="900" dirty="0">
                <a:latin typeface="Gulim"/>
                <a:ea typeface="Gulim"/>
                <a:cs typeface="Gulim"/>
                <a:sym typeface="Gulim"/>
              </a:rPr>
              <a:t> </a:t>
            </a:r>
            <a:r>
              <a:rPr lang="en-US" sz="900" dirty="0" err="1">
                <a:latin typeface="Gulim"/>
                <a:ea typeface="Gulim"/>
                <a:cs typeface="Gulim"/>
                <a:sym typeface="Gulim"/>
              </a:rPr>
              <a:t>리스크로</a:t>
            </a:r>
            <a:r>
              <a:rPr lang="en-US" sz="900" dirty="0">
                <a:latin typeface="Gulim"/>
                <a:ea typeface="Gulim"/>
                <a:cs typeface="Gulim"/>
                <a:sym typeface="Gulim"/>
              </a:rPr>
              <a:t> </a:t>
            </a:r>
            <a:r>
              <a:rPr lang="en-US" sz="900" dirty="0" err="1">
                <a:latin typeface="Gulim"/>
                <a:ea typeface="Gulim"/>
                <a:cs typeface="Gulim"/>
                <a:sym typeface="Gulim"/>
              </a:rPr>
              <a:t>작용할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협력사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유통망</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걸친</a:t>
            </a:r>
            <a:r>
              <a:rPr lang="en-US" sz="900" dirty="0">
                <a:latin typeface="Gulim"/>
                <a:ea typeface="Gulim"/>
                <a:cs typeface="Gulim"/>
                <a:sym typeface="Gulim"/>
              </a:rPr>
              <a:t> </a:t>
            </a:r>
            <a:r>
              <a:rPr lang="en-US" sz="900" dirty="0" err="1">
                <a:latin typeface="Gulim"/>
                <a:ea typeface="Gulim"/>
                <a:cs typeface="Gulim"/>
                <a:sym typeface="Gulim"/>
              </a:rPr>
              <a:t>간접적인</a:t>
            </a:r>
            <a:r>
              <a:rPr lang="en-US" sz="900" dirty="0">
                <a:latin typeface="Gulim"/>
                <a:ea typeface="Gulim"/>
                <a:cs typeface="Gulim"/>
                <a:sym typeface="Gulim"/>
              </a:rPr>
              <a:t> </a:t>
            </a:r>
            <a:r>
              <a:rPr lang="en-US" sz="900" dirty="0" err="1">
                <a:latin typeface="Gulim"/>
                <a:ea typeface="Gulim"/>
                <a:cs typeface="Gulim"/>
                <a:sym typeface="Gulim"/>
              </a:rPr>
              <a:t>탄소비용</a:t>
            </a:r>
            <a:r>
              <a:rPr lang="en-US" sz="900" dirty="0">
                <a:latin typeface="Gulim"/>
                <a:ea typeface="Gulim"/>
                <a:cs typeface="Gulim"/>
                <a:sym typeface="Gulim"/>
              </a:rPr>
              <a:t> </a:t>
            </a:r>
            <a:r>
              <a:rPr lang="en-US" sz="900" dirty="0" err="1">
                <a:latin typeface="Gulim"/>
                <a:ea typeface="Gulim"/>
                <a:cs typeface="Gulim"/>
                <a:sym typeface="Gulim"/>
              </a:rPr>
              <a:t>상승도</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탄소가격제</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위험은</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사업모형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원재료·자재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투입물</a:t>
            </a:r>
            <a:r>
              <a:rPr lang="en-US" sz="900" dirty="0">
                <a:latin typeface="Gulim"/>
                <a:ea typeface="Gulim"/>
                <a:cs typeface="Gulim"/>
                <a:sym typeface="Gulim"/>
              </a:rPr>
              <a:t> </a:t>
            </a:r>
            <a:r>
              <a:rPr lang="en-US" sz="900" dirty="0" err="1">
                <a:latin typeface="Gulim"/>
                <a:ea typeface="Gulim"/>
                <a:cs typeface="Gulim"/>
                <a:sym typeface="Gulim"/>
              </a:rPr>
              <a:t>구매와</a:t>
            </a:r>
            <a:r>
              <a:rPr lang="en-US" sz="900" dirty="0">
                <a:latin typeface="Gulim"/>
                <a:ea typeface="Gulim"/>
                <a:cs typeface="Gulim"/>
                <a:sym typeface="Gulim"/>
              </a:rPr>
              <a:t> </a:t>
            </a:r>
            <a:r>
              <a:rPr lang="en-US" sz="900" dirty="0" err="1">
                <a:latin typeface="Gulim"/>
                <a:ea typeface="Gulim"/>
                <a:cs typeface="Gulim"/>
                <a:sym typeface="Gulim"/>
              </a:rPr>
              <a:t>생산제조에</a:t>
            </a:r>
            <a:r>
              <a:rPr lang="en-US" sz="900" dirty="0">
                <a:latin typeface="Gulim"/>
                <a:ea typeface="Gulim"/>
                <a:cs typeface="Gulim"/>
                <a:sym typeface="Gulim"/>
              </a:rPr>
              <a:t> </a:t>
            </a:r>
            <a:r>
              <a:rPr lang="en-US" sz="900" dirty="0" err="1">
                <a:latin typeface="Gulim"/>
                <a:ea typeface="Gulim"/>
                <a:cs typeface="Gulim"/>
                <a:sym typeface="Gulim"/>
              </a:rPr>
              <a:t>주된</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미칩니다</a:t>
            </a:r>
            <a:r>
              <a:rPr lang="en-US" sz="900" dirty="0">
                <a:latin typeface="Gulim"/>
                <a:ea typeface="Gulim"/>
                <a:cs typeface="Gulim"/>
                <a:sym typeface="Gulim"/>
              </a:rPr>
              <a:t>.</a:t>
            </a:r>
          </a:p>
          <a:p>
            <a:r>
              <a:rPr lang="ko-KR" altLang="en-US" sz="900" b="1" dirty="0">
                <a:latin typeface="Gulim" panose="020B0600000101010101" pitchFamily="34" charset="-127"/>
                <a:ea typeface="Gulim" panose="020B0600000101010101" pitchFamily="34" charset="-127"/>
              </a:rPr>
              <a:t>활동</a:t>
            </a:r>
            <a:r>
              <a:rPr lang="en-US" altLang="ko-KR" sz="900" b="1"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원재료</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자재 등 </a:t>
            </a:r>
            <a:r>
              <a:rPr lang="ko-KR" altLang="en-US" sz="900" b="1" dirty="0" err="1">
                <a:latin typeface="Gulim" panose="020B0600000101010101" pitchFamily="34" charset="-127"/>
                <a:ea typeface="Gulim" panose="020B0600000101010101" pitchFamily="34" charset="-127"/>
              </a:rPr>
              <a:t>투입물</a:t>
            </a:r>
            <a:r>
              <a:rPr lang="ko-KR" altLang="en-US" sz="900" b="1" dirty="0">
                <a:latin typeface="Gulim" panose="020B0600000101010101" pitchFamily="34" charset="-127"/>
                <a:ea typeface="Gulim" panose="020B0600000101010101" pitchFamily="34" charset="-127"/>
              </a:rPr>
              <a:t> 구매</a:t>
            </a:r>
            <a:endParaRPr lang="en-US" altLang="ko-KR" sz="900" b="1" dirty="0">
              <a:latin typeface="Gulim" panose="020B0600000101010101" pitchFamily="34" charset="-127"/>
              <a:ea typeface="Gulim" panose="020B0600000101010101" pitchFamily="34" charset="-127"/>
            </a:endParaRPr>
          </a:p>
          <a:p>
            <a:pPr algn="just"/>
            <a:r>
              <a:rPr lang="ko-KR" altLang="en-US" sz="900" dirty="0">
                <a:latin typeface="Gulim" panose="020B0600000101010101" pitchFamily="34" charset="-127"/>
                <a:ea typeface="Gulim" panose="020B0600000101010101" pitchFamily="34" charset="-127"/>
              </a:rPr>
              <a:t>주요 원재료 공급망은 현재 직접적인 규제를 받고 있지 않으며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국내외 주요 원자재는 아직까지 탄소배출 규제의 직접적 대상이 아닙니다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그러나 향후 탄소배출 규제 확대 시 원재료 공급업체를 포함한 원자재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생산 및 유통 등 </a:t>
            </a:r>
            <a:r>
              <a:rPr lang="ko-KR" altLang="en-US" sz="900" dirty="0" err="1">
                <a:latin typeface="Gulim" panose="020B0600000101010101" pitchFamily="34" charset="-127"/>
                <a:ea typeface="Gulim" panose="020B0600000101010101" pitchFamily="34" charset="-127"/>
              </a:rPr>
              <a:t>밸류체인</a:t>
            </a:r>
            <a:r>
              <a:rPr lang="ko-KR" altLang="en-US" sz="900" dirty="0">
                <a:latin typeface="Gulim" panose="020B0600000101010101" pitchFamily="34" charset="-127"/>
                <a:ea typeface="Gulim" panose="020B0600000101010101" pitchFamily="34" charset="-127"/>
              </a:rPr>
              <a:t> 전반에 걸쳐 간접적인 탄소비용이 상승할 것으로 전망되며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원재료 단가 및 구매비용 증가가 예상됩니다</a:t>
            </a:r>
            <a:r>
              <a:rPr lang="en-US" altLang="ko-KR" sz="900" dirty="0">
                <a:latin typeface="Gulim" panose="020B0600000101010101" pitchFamily="34" charset="-127"/>
                <a:ea typeface="Gulim" panose="020B0600000101010101" pitchFamily="34" charset="-127"/>
              </a:rPr>
              <a:t>.</a:t>
            </a:r>
          </a:p>
          <a:p>
            <a:r>
              <a:rPr lang="ko-KR" altLang="en-US" sz="900" b="1" dirty="0">
                <a:latin typeface="Gulim" panose="020B0600000101010101" pitchFamily="34" charset="-127"/>
                <a:ea typeface="Gulim" panose="020B0600000101010101" pitchFamily="34" charset="-127"/>
              </a:rPr>
              <a:t>활동</a:t>
            </a:r>
            <a:r>
              <a:rPr lang="en-US" altLang="ko-KR" sz="900" b="1"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생산 제조</a:t>
            </a:r>
            <a:endParaRPr lang="en-US" altLang="ko-KR" sz="900" b="1" dirty="0">
              <a:latin typeface="Gulim" panose="020B0600000101010101" pitchFamily="34" charset="-127"/>
              <a:ea typeface="Gulim" panose="020B0600000101010101" pitchFamily="34" charset="-127"/>
            </a:endParaRPr>
          </a:p>
          <a:p>
            <a:pPr algn="just"/>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온실가스 </a:t>
            </a:r>
            <a:r>
              <a:rPr lang="ko-KR" altLang="en-US" sz="900" dirty="0" err="1">
                <a:latin typeface="Gulim" panose="020B0600000101010101" pitchFamily="34" charset="-127"/>
                <a:ea typeface="Gulim" panose="020B0600000101010101" pitchFamily="34" charset="-127"/>
              </a:rPr>
              <a:t>배출권</a:t>
            </a:r>
            <a:r>
              <a:rPr lang="ko-KR" altLang="en-US" sz="900" dirty="0">
                <a:latin typeface="Gulim" panose="020B0600000101010101" pitchFamily="34" charset="-127"/>
                <a:ea typeface="Gulim" panose="020B0600000101010101" pitchFamily="34" charset="-127"/>
              </a:rPr>
              <a:t> 할당 대상 업체로서 일부 제조설비에 </a:t>
            </a:r>
            <a:r>
              <a:rPr lang="ko-KR" altLang="en-US" sz="900" dirty="0" err="1">
                <a:latin typeface="Gulim" panose="020B0600000101010101" pitchFamily="34" charset="-127"/>
                <a:ea typeface="Gulim" panose="020B0600000101010101" pitchFamily="34" charset="-127"/>
              </a:rPr>
              <a:t>배출권</a:t>
            </a:r>
            <a:r>
              <a:rPr lang="ko-KR" altLang="en-US" sz="900" dirty="0">
                <a:latin typeface="Gulim" panose="020B0600000101010101" pitchFamily="34" charset="-127"/>
                <a:ea typeface="Gulim" panose="020B0600000101010101" pitchFamily="34" charset="-127"/>
              </a:rPr>
              <a:t> 거래제가 적용되고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저탄소 및 에너지 효율 설비 확대를 지속적으로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향후 제도 강화 및 </a:t>
            </a:r>
            <a:r>
              <a:rPr lang="ko-KR" altLang="en-US" sz="900" dirty="0" err="1">
                <a:latin typeface="Gulim" panose="020B0600000101010101" pitchFamily="34" charset="-127"/>
                <a:ea typeface="Gulim" panose="020B0600000101010101" pitchFamily="34" charset="-127"/>
              </a:rPr>
              <a:t>배출권</a:t>
            </a:r>
            <a:r>
              <a:rPr lang="ko-KR" altLang="en-US" sz="900" dirty="0">
                <a:latin typeface="Gulim" panose="020B0600000101010101" pitchFamily="34" charset="-127"/>
                <a:ea typeface="Gulim" panose="020B0600000101010101" pitchFamily="34" charset="-127"/>
              </a:rPr>
              <a:t> 가격 상승</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할당량 축소 등으로 인한 제조원가 상승이 우려되며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설비 투입과 생산전환 투자 확대가 불가피할 전망입니다</a:t>
            </a:r>
            <a:r>
              <a:rPr lang="en-US" altLang="ko-KR" sz="900" dirty="0">
                <a:latin typeface="Gulim" panose="020B0600000101010101" pitchFamily="34" charset="-127"/>
                <a:ea typeface="Gulim" panose="020B0600000101010101" pitchFamily="34" charset="-127"/>
              </a:rPr>
              <a:t>.</a:t>
            </a:r>
          </a:p>
          <a:p>
            <a:pPr marL="13334" marR="5080" lvl="0" indent="-1269" algn="just" rtl="0">
              <a:lnSpc>
                <a:spcPct val="129700"/>
              </a:lnSpc>
              <a:spcBef>
                <a:spcPts val="20"/>
              </a:spcBef>
              <a:spcAft>
                <a:spcPts val="0"/>
              </a:spcAft>
              <a:buNone/>
            </a:pPr>
            <a:endParaRPr sz="900" dirty="0">
              <a:latin typeface="Gulim"/>
              <a:ea typeface="Gulim"/>
              <a:cs typeface="Gulim"/>
              <a:sym typeface="Gulim"/>
            </a:endParaRPr>
          </a:p>
        </p:txBody>
      </p:sp>
      <p:sp>
        <p:nvSpPr>
          <p:cNvPr id="291" name="Google Shape;291;p2"/>
          <p:cNvSpPr txBox="1"/>
          <p:nvPr/>
        </p:nvSpPr>
        <p:spPr>
          <a:xfrm>
            <a:off x="822716" y="6459689"/>
            <a:ext cx="12972268" cy="554362"/>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전환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기회</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친환경</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저탄소</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제품에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대한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소비자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선호</a:t>
            </a:r>
            <a:endParaRPr sz="900" dirty="0">
              <a:latin typeface="Arial"/>
              <a:ea typeface="Arial"/>
              <a:cs typeface="Arial"/>
              <a:sym typeface="Arial"/>
            </a:endParaRPr>
          </a:p>
          <a:p>
            <a:pPr marL="12700" marR="5080" lvl="0" indent="0" algn="just" rtl="0">
              <a:lnSpc>
                <a:spcPct val="129700"/>
              </a:lnSpc>
              <a:spcBef>
                <a:spcPts val="20"/>
              </a:spcBef>
              <a:spcAft>
                <a:spcPts val="0"/>
              </a:spcAft>
              <a:buNone/>
            </a:pPr>
            <a:r>
              <a:rPr lang="en-US" sz="900" dirty="0" err="1">
                <a:latin typeface="Gulim"/>
                <a:ea typeface="Gulim"/>
                <a:cs typeface="Gulim"/>
                <a:sym typeface="Gulim"/>
              </a:rPr>
              <a:t>친환경</a:t>
            </a:r>
            <a:r>
              <a:rPr lang="en-US" sz="900" dirty="0">
                <a:latin typeface="Gulim"/>
                <a:ea typeface="Gulim"/>
                <a:cs typeface="Gulim"/>
                <a:sym typeface="Gulim"/>
              </a:rPr>
              <a:t>, </a:t>
            </a:r>
            <a:r>
              <a:rPr lang="en-US" sz="900" dirty="0" err="1">
                <a:latin typeface="Gulim"/>
                <a:ea typeface="Gulim"/>
                <a:cs typeface="Gulim"/>
                <a:sym typeface="Gulim"/>
              </a:rPr>
              <a:t>저탄소</a:t>
            </a:r>
            <a:r>
              <a:rPr lang="en-US" sz="900" dirty="0">
                <a:latin typeface="Gulim"/>
                <a:ea typeface="Gulim"/>
                <a:cs typeface="Gulim"/>
                <a:sym typeface="Gulim"/>
              </a:rPr>
              <a:t> </a:t>
            </a:r>
            <a:r>
              <a:rPr lang="en-US" sz="900" dirty="0" err="1">
                <a:latin typeface="Gulim"/>
                <a:ea typeface="Gulim"/>
                <a:cs typeface="Gulim"/>
                <a:sym typeface="Gulim"/>
              </a:rPr>
              <a:t>제품으로의</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선호도</a:t>
            </a:r>
            <a:r>
              <a:rPr lang="en-US" sz="900" dirty="0">
                <a:latin typeface="Gulim"/>
                <a:ea typeface="Gulim"/>
                <a:cs typeface="Gulim"/>
                <a:sym typeface="Gulim"/>
              </a:rPr>
              <a:t> </a:t>
            </a:r>
            <a:r>
              <a:rPr lang="en-US" sz="900" dirty="0" err="1">
                <a:latin typeface="Gulim"/>
                <a:ea typeface="Gulim"/>
                <a:cs typeface="Gulim"/>
                <a:sym typeface="Gulim"/>
              </a:rPr>
              <a:t>변화는</a:t>
            </a:r>
            <a:r>
              <a:rPr lang="en-US" sz="900" dirty="0">
                <a:latin typeface="Gulim"/>
                <a:ea typeface="Gulim"/>
                <a:cs typeface="Gulim"/>
                <a:sym typeface="Gulim"/>
              </a:rPr>
              <a:t> KT&amp;G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수요에</a:t>
            </a:r>
            <a:r>
              <a:rPr lang="en-US" sz="900" dirty="0">
                <a:latin typeface="Gulim"/>
                <a:ea typeface="Gulim"/>
                <a:cs typeface="Gulim"/>
                <a:sym typeface="Gulim"/>
              </a:rPr>
              <a:t> </a:t>
            </a:r>
            <a:r>
              <a:rPr lang="en-US" sz="900" dirty="0" err="1">
                <a:latin typeface="Gulim"/>
                <a:ea typeface="Gulim"/>
                <a:cs typeface="Gulim"/>
                <a:sym typeface="Gulim"/>
              </a:rPr>
              <a:t>위험이</a:t>
            </a:r>
            <a:r>
              <a:rPr lang="en-US" sz="900" dirty="0">
                <a:latin typeface="Gulim"/>
                <a:ea typeface="Gulim"/>
                <a:cs typeface="Gulim"/>
                <a:sym typeface="Gulim"/>
              </a:rPr>
              <a:t> </a:t>
            </a:r>
            <a:r>
              <a:rPr lang="en-US" sz="900" dirty="0" err="1">
                <a:latin typeface="Gulim"/>
                <a:ea typeface="Gulim"/>
                <a:cs typeface="Gulim"/>
                <a:sym typeface="Gulim"/>
              </a:rPr>
              <a:t>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있지만</a:t>
            </a:r>
            <a:r>
              <a:rPr lang="en-US" sz="900" dirty="0">
                <a:latin typeface="Gulim"/>
                <a:ea typeface="Gulim"/>
                <a:cs typeface="Gulim"/>
                <a:sym typeface="Gulim"/>
              </a:rPr>
              <a:t>, </a:t>
            </a:r>
            <a:r>
              <a:rPr lang="en-US" sz="900" dirty="0" err="1">
                <a:latin typeface="Gulim"/>
                <a:ea typeface="Gulim"/>
                <a:cs typeface="Gulim"/>
                <a:sym typeface="Gulim"/>
              </a:rPr>
              <a:t>동시에</a:t>
            </a:r>
            <a:r>
              <a:rPr lang="en-US" sz="900" dirty="0">
                <a:latin typeface="Gulim"/>
                <a:ea typeface="Gulim"/>
                <a:cs typeface="Gulim"/>
                <a:sym typeface="Gulim"/>
              </a:rPr>
              <a:t> </a:t>
            </a:r>
            <a:r>
              <a:rPr lang="en-US" sz="900" dirty="0" err="1">
                <a:latin typeface="Gulim"/>
                <a:ea typeface="Gulim"/>
                <a:cs typeface="Gulim"/>
                <a:sym typeface="Gulim"/>
              </a:rPr>
              <a:t>대체재</a:t>
            </a:r>
            <a:r>
              <a:rPr lang="en-US" sz="900" dirty="0">
                <a:latin typeface="Gulim"/>
                <a:ea typeface="Gulim"/>
                <a:cs typeface="Gulim"/>
                <a:sym typeface="Gulim"/>
              </a:rPr>
              <a:t> </a:t>
            </a:r>
            <a:r>
              <a:rPr lang="en-US" sz="900" dirty="0" err="1">
                <a:latin typeface="Gulim"/>
                <a:ea typeface="Gulim"/>
                <a:cs typeface="Gulim"/>
                <a:sym typeface="Gulim"/>
              </a:rPr>
              <a:t>개발을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평판</a:t>
            </a:r>
            <a:r>
              <a:rPr lang="en-US" sz="900" dirty="0">
                <a:latin typeface="Gulim"/>
                <a:ea typeface="Gulim"/>
                <a:cs typeface="Gulim"/>
                <a:sym typeface="Gulim"/>
              </a:rPr>
              <a:t> </a:t>
            </a:r>
            <a:r>
              <a:rPr lang="en-US" sz="900" dirty="0" err="1">
                <a:latin typeface="Gulim"/>
                <a:ea typeface="Gulim"/>
                <a:cs typeface="Gulim"/>
                <a:sym typeface="Gulim"/>
              </a:rPr>
              <a:t>제고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시장</a:t>
            </a:r>
            <a:r>
              <a:rPr lang="en-US" sz="900" dirty="0">
                <a:latin typeface="Gulim"/>
                <a:ea typeface="Gulim"/>
                <a:cs typeface="Gulim"/>
                <a:sym typeface="Gulim"/>
              </a:rPr>
              <a:t> </a:t>
            </a:r>
            <a:r>
              <a:rPr lang="en-US" sz="900" dirty="0" err="1">
                <a:latin typeface="Gulim"/>
                <a:ea typeface="Gulim"/>
                <a:cs typeface="Gulim"/>
                <a:sym typeface="Gulim"/>
              </a:rPr>
              <a:t>점유율</a:t>
            </a:r>
            <a:r>
              <a:rPr lang="en-US" sz="900" dirty="0">
                <a:latin typeface="Gulim"/>
                <a:ea typeface="Gulim"/>
                <a:cs typeface="Gulim"/>
                <a:sym typeface="Gulim"/>
              </a:rPr>
              <a:t> </a:t>
            </a:r>
            <a:r>
              <a:rPr lang="en-US" sz="900" dirty="0" err="1">
                <a:latin typeface="Gulim"/>
                <a:ea typeface="Gulim"/>
                <a:cs typeface="Gulim"/>
                <a:sym typeface="Gulim"/>
              </a:rPr>
              <a:t>신장의</a:t>
            </a:r>
            <a:r>
              <a:rPr lang="en-US" sz="900" dirty="0">
                <a:latin typeface="Gulim"/>
                <a:ea typeface="Gulim"/>
                <a:cs typeface="Gulim"/>
                <a:sym typeface="Gulim"/>
              </a:rPr>
              <a:t> </a:t>
            </a:r>
            <a:r>
              <a:rPr lang="en-US" sz="900" dirty="0" err="1">
                <a:latin typeface="Gulim"/>
                <a:ea typeface="Gulim"/>
                <a:cs typeface="Gulim"/>
                <a:sym typeface="Gulim"/>
              </a:rPr>
              <a:t>기회가</a:t>
            </a:r>
            <a:r>
              <a:rPr lang="en-US" sz="900" dirty="0">
                <a:latin typeface="Gulim"/>
                <a:ea typeface="Gulim"/>
                <a:cs typeface="Gulim"/>
                <a:sym typeface="Gulim"/>
              </a:rPr>
              <a:t> </a:t>
            </a:r>
            <a:r>
              <a:rPr lang="en-US" sz="900" dirty="0" err="1">
                <a:latin typeface="Gulim"/>
                <a:ea typeface="Gulim"/>
                <a:cs typeface="Gulim"/>
                <a:sym typeface="Gulim"/>
              </a:rPr>
              <a:t>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감축이</a:t>
            </a:r>
            <a:r>
              <a:rPr lang="en-US" sz="900" dirty="0">
                <a:latin typeface="Gulim"/>
                <a:ea typeface="Gulim"/>
                <a:cs typeface="Gulim"/>
                <a:sym typeface="Gulim"/>
              </a:rPr>
              <a:t> </a:t>
            </a:r>
            <a:r>
              <a:rPr lang="en-US" sz="900" dirty="0" err="1">
                <a:latin typeface="Gulim"/>
                <a:ea typeface="Gulim"/>
                <a:cs typeface="Gulim"/>
                <a:sym typeface="Gulim"/>
              </a:rPr>
              <a:t>가능한</a:t>
            </a:r>
            <a:r>
              <a:rPr lang="en-US" sz="900" dirty="0">
                <a:latin typeface="Gulim"/>
                <a:ea typeface="Gulim"/>
                <a:cs typeface="Gulim"/>
                <a:sym typeface="Gulim"/>
              </a:rPr>
              <a:t> </a:t>
            </a:r>
            <a:r>
              <a:rPr lang="en-US" sz="900" dirty="0" err="1">
                <a:latin typeface="Gulim"/>
                <a:ea typeface="Gulim"/>
                <a:cs typeface="Gulim"/>
                <a:sym typeface="Gulim"/>
              </a:rPr>
              <a:t>소재</a:t>
            </a:r>
            <a:r>
              <a:rPr lang="en-US" sz="900" dirty="0">
                <a:latin typeface="Gulim"/>
                <a:ea typeface="Gulim"/>
                <a:cs typeface="Gulim"/>
                <a:sym typeface="Gulim"/>
              </a:rPr>
              <a:t> </a:t>
            </a:r>
            <a:r>
              <a:rPr lang="en-US" sz="900" dirty="0" err="1">
                <a:latin typeface="Gulim"/>
                <a:ea typeface="Gulim"/>
                <a:cs typeface="Gulim"/>
                <a:sym typeface="Gulim"/>
              </a:rPr>
              <a:t>연구개발과</a:t>
            </a:r>
            <a:r>
              <a:rPr lang="en-US" sz="900" dirty="0">
                <a:latin typeface="Gulim"/>
                <a:ea typeface="Gulim"/>
                <a:cs typeface="Gulim"/>
                <a:sym typeface="Gulim"/>
              </a:rPr>
              <a:t> </a:t>
            </a:r>
            <a:r>
              <a:rPr lang="en-US" sz="900" dirty="0" err="1">
                <a:latin typeface="Gulim"/>
                <a:ea typeface="Gulim"/>
                <a:cs typeface="Gulim"/>
                <a:sym typeface="Gulim"/>
              </a:rPr>
              <a:t>특허</a:t>
            </a:r>
            <a:r>
              <a:rPr lang="en-US" sz="900" dirty="0">
                <a:latin typeface="Gulim"/>
                <a:ea typeface="Gulim"/>
                <a:cs typeface="Gulim"/>
                <a:sym typeface="Gulim"/>
              </a:rPr>
              <a:t> </a:t>
            </a:r>
            <a:r>
              <a:rPr lang="en-US" sz="900" dirty="0" err="1">
                <a:latin typeface="Gulim"/>
                <a:ea typeface="Gulim"/>
                <a:cs typeface="Gulim"/>
                <a:sym typeface="Gulim"/>
              </a:rPr>
              <a:t>확보로</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경쟁력을</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신제품</a:t>
            </a:r>
            <a:r>
              <a:rPr lang="en-US" sz="900" dirty="0">
                <a:latin typeface="Gulim"/>
                <a:ea typeface="Gulim"/>
                <a:cs typeface="Gulim"/>
                <a:sym typeface="Gulim"/>
              </a:rPr>
              <a:t> </a:t>
            </a:r>
            <a:r>
              <a:rPr lang="en-US" sz="900" dirty="0" err="1">
                <a:latin typeface="Gulim"/>
                <a:ea typeface="Gulim"/>
                <a:cs typeface="Gulim"/>
                <a:sym typeface="Gulim"/>
              </a:rPr>
              <a:t>출시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라이센싱을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추가</a:t>
            </a:r>
            <a:r>
              <a:rPr lang="en-US" sz="900" dirty="0">
                <a:latin typeface="Gulim"/>
                <a:ea typeface="Gulim"/>
                <a:cs typeface="Gulim"/>
                <a:sym typeface="Gulim"/>
              </a:rPr>
              <a:t> </a:t>
            </a:r>
            <a:r>
              <a:rPr lang="en-US" sz="900" dirty="0" err="1">
                <a:latin typeface="Gulim"/>
                <a:ea typeface="Gulim"/>
                <a:cs typeface="Gulim"/>
                <a:sym typeface="Gulim"/>
              </a:rPr>
              <a:t>수익을</a:t>
            </a:r>
            <a:r>
              <a:rPr lang="en-US" sz="900" dirty="0">
                <a:latin typeface="Gulim"/>
                <a:ea typeface="Gulim"/>
                <a:cs typeface="Gulim"/>
                <a:sym typeface="Gulim"/>
              </a:rPr>
              <a:t> </a:t>
            </a:r>
            <a:r>
              <a:rPr lang="en-US" sz="900" dirty="0" err="1">
                <a:latin typeface="Gulim"/>
                <a:ea typeface="Gulim"/>
                <a:cs typeface="Gulim"/>
                <a:sym typeface="Gulim"/>
              </a:rPr>
              <a:t>창출할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92" name="Google Shape;292;p2"/>
          <p:cNvSpPr txBox="1"/>
          <p:nvPr/>
        </p:nvSpPr>
        <p:spPr>
          <a:xfrm>
            <a:off x="822716" y="7064470"/>
            <a:ext cx="12988934" cy="913070"/>
          </a:xfrm>
          <a:prstGeom prst="rect">
            <a:avLst/>
          </a:prstGeom>
          <a:noFill/>
          <a:ln>
            <a:noFill/>
          </a:ln>
        </p:spPr>
        <p:txBody>
          <a:bodyPr spcFirstLastPara="1" wrap="square" lIns="0" tIns="12700" rIns="0" bIns="0" anchor="t" anchorCtr="0">
            <a:spAutoFit/>
          </a:bodyPr>
          <a:lstStyle/>
          <a:p>
            <a:pPr marL="12700" marR="5080" lvl="0" indent="0" algn="just" rtl="0">
              <a:lnSpc>
                <a:spcPct val="129700"/>
              </a:lnSpc>
              <a:spcBef>
                <a:spcPts val="0"/>
              </a:spcBef>
              <a:spcAft>
                <a:spcPts val="0"/>
              </a:spcAft>
              <a:buNone/>
            </a:pPr>
            <a:r>
              <a:rPr lang="en-US" sz="900" dirty="0" err="1">
                <a:latin typeface="Gulim" panose="020B0600000101010101" pitchFamily="34" charset="-127"/>
                <a:ea typeface="Gulim" panose="020B0600000101010101" pitchFamily="34" charset="-127"/>
                <a:cs typeface="Gulim"/>
                <a:sym typeface="Gulim"/>
              </a:rPr>
              <a:t>이러한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소재의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도입은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새로운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사업</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기회를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창출하고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지속</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가능한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성장</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전략을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구체화하며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글로벌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시장에서의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경쟁력을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강화할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세부적으로는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특허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탄소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저감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제품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제조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역량을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통해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혁신적인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제품을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지속적으로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선보이며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시장을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선도할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따라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친환경</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저탄소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제품에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대한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선호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증가는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KT&amp;G의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사업모형</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가치사슬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중</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제품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연구개발에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주된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영향을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미칩니다</a:t>
            </a:r>
            <a:r>
              <a:rPr lang="en-US" sz="900" dirty="0">
                <a:latin typeface="Gulim" panose="020B0600000101010101" pitchFamily="34" charset="-127"/>
                <a:ea typeface="Gulim" panose="020B0600000101010101" pitchFamily="34" charset="-127"/>
                <a:cs typeface="Gulim"/>
                <a:sym typeface="Gulim"/>
              </a:rPr>
              <a:t>.</a:t>
            </a:r>
          </a:p>
          <a:p>
            <a:pPr marL="12700" marR="5080" lvl="0" algn="just">
              <a:lnSpc>
                <a:spcPct val="129700"/>
              </a:lnSpc>
            </a:pPr>
            <a:r>
              <a:rPr lang="ko-KR" altLang="en-US" sz="900" b="1" dirty="0">
                <a:latin typeface="Gulim" panose="020B0600000101010101" pitchFamily="34" charset="-127"/>
                <a:ea typeface="Gulim" panose="020B0600000101010101" pitchFamily="34" charset="-127"/>
              </a:rPr>
              <a:t>활동</a:t>
            </a:r>
            <a:r>
              <a:rPr lang="en-US" altLang="ko-KR" sz="900" b="1" dirty="0">
                <a:latin typeface="Gulim" panose="020B0600000101010101" pitchFamily="34" charset="-127"/>
                <a:ea typeface="Gulim" panose="020B0600000101010101" pitchFamily="34" charset="-127"/>
              </a:rPr>
              <a:t>: </a:t>
            </a:r>
            <a:r>
              <a:rPr lang="ko-KR" altLang="en-US" sz="900" b="1" dirty="0">
                <a:latin typeface="Gulim" panose="020B0600000101010101" pitchFamily="34" charset="-127"/>
                <a:ea typeface="Gulim" panose="020B0600000101010101" pitchFamily="34" charset="-127"/>
              </a:rPr>
              <a:t>제품 및 기술 연구개발</a:t>
            </a:r>
            <a:endParaRPr lang="en-US" altLang="ko-KR" sz="900" b="1" dirty="0">
              <a:latin typeface="Gulim" panose="020B0600000101010101" pitchFamily="34" charset="-127"/>
              <a:ea typeface="Gulim" panose="020B0600000101010101" pitchFamily="34" charset="-127"/>
            </a:endParaRPr>
          </a:p>
          <a:p>
            <a:pPr marL="12700" marR="5080" lvl="0" algn="just">
              <a:lnSpc>
                <a:spcPct val="1297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2013</a:t>
            </a:r>
            <a:r>
              <a:rPr lang="ko-KR" altLang="en-US" sz="900" dirty="0">
                <a:latin typeface="Gulim" panose="020B0600000101010101" pitchFamily="34" charset="-127"/>
                <a:ea typeface="Gulim" panose="020B0600000101010101" pitchFamily="34" charset="-127"/>
              </a:rPr>
              <a:t>년부터 </a:t>
            </a:r>
            <a:r>
              <a:rPr lang="ko-KR" altLang="en-US" sz="900" dirty="0" err="1">
                <a:latin typeface="Gulim" panose="020B0600000101010101" pitchFamily="34" charset="-127"/>
                <a:ea typeface="Gulim" panose="020B0600000101010101" pitchFamily="34" charset="-127"/>
              </a:rPr>
              <a:t>비콜타르성</a:t>
            </a:r>
            <a:r>
              <a:rPr lang="ko-KR" altLang="en-US" sz="900" dirty="0">
                <a:latin typeface="Gulim" panose="020B0600000101010101" pitchFamily="34" charset="-127"/>
                <a:ea typeface="Gulim" panose="020B0600000101010101" pitchFamily="34" charset="-127"/>
              </a:rPr>
              <a:t> 및 생분해성 소재 등 친환경 소재 개발을 위한 연구개발을 지속해왔습니다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친환경 및 저탄소 제품에 대한 시장 확대와 더불어</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소비자 친환경 인식이 브랜드 이미지에 긍정적으로 작용할 수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저탄소 제품 및 소재 수요 증가는 관련 연구개발 비용 증가로 이어질 가능성이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따른 제품 차별화 및 </a:t>
            </a:r>
            <a:r>
              <a:rPr lang="ko-KR" altLang="en-US" sz="900" dirty="0" err="1">
                <a:latin typeface="Gulim" panose="020B0600000101010101" pitchFamily="34" charset="-127"/>
                <a:ea typeface="Gulim" panose="020B0600000101010101" pitchFamily="34" charset="-127"/>
              </a:rPr>
              <a:t>라이선싱</a:t>
            </a:r>
            <a:r>
              <a:rPr lang="ko-KR" altLang="en-US" sz="900" dirty="0">
                <a:latin typeface="Gulim" panose="020B0600000101010101" pitchFamily="34" charset="-127"/>
                <a:ea typeface="Gulim" panose="020B0600000101010101" pitchFamily="34" charset="-127"/>
              </a:rPr>
              <a:t> 확대를 통한 추가 수익 창출 기회가 발생할 것으로 기대됩니다</a:t>
            </a:r>
            <a:r>
              <a:rPr lang="en-US" altLang="ko-KR" sz="900" dirty="0">
                <a:latin typeface="Gulim" panose="020B0600000101010101" pitchFamily="34" charset="-127"/>
                <a:ea typeface="Gulim" panose="020B0600000101010101" pitchFamily="34" charset="-127"/>
              </a:rPr>
              <a:t>.</a:t>
            </a:r>
            <a:endParaRPr sz="900" dirty="0">
              <a:latin typeface="Gulim" panose="020B0600000101010101" pitchFamily="34" charset="-127"/>
              <a:ea typeface="Gulim" panose="020B0600000101010101" pitchFamily="34" charset="-127"/>
              <a:cs typeface="Gulim"/>
              <a:sym typeface="Gulim"/>
            </a:endParaRPr>
          </a:p>
        </p:txBody>
      </p:sp>
      <p:grpSp>
        <p:nvGrpSpPr>
          <p:cNvPr id="312" name="Google Shape;312;p2"/>
          <p:cNvGrpSpPr/>
          <p:nvPr/>
        </p:nvGrpSpPr>
        <p:grpSpPr>
          <a:xfrm>
            <a:off x="538086" y="0"/>
            <a:ext cx="14077950" cy="8208009"/>
            <a:chOff x="538086" y="0"/>
            <a:chExt cx="14077950" cy="8208009"/>
          </a:xfrm>
        </p:grpSpPr>
        <p:sp>
          <p:nvSpPr>
            <p:cNvPr id="313" name="Google Shape;313;p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 name="Google Shape;314;p2"/>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21" name="Google Shape;321;p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057</a:t>
            </a:r>
            <a:endParaRPr sz="1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286"/>
        <p:cNvGrpSpPr/>
        <p:nvPr/>
      </p:nvGrpSpPr>
      <p:grpSpPr>
        <a:xfrm>
          <a:off x="0" y="0"/>
          <a:ext cx="0" cy="0"/>
          <a:chOff x="0" y="0"/>
          <a:chExt cx="0" cy="0"/>
        </a:xfrm>
      </p:grpSpPr>
      <p:sp>
        <p:nvSpPr>
          <p:cNvPr id="2287" name="Google Shape;2287;p21"/>
          <p:cNvSpPr txBox="1"/>
          <p:nvPr/>
        </p:nvSpPr>
        <p:spPr>
          <a:xfrm>
            <a:off x="887299" y="1196499"/>
            <a:ext cx="8984304" cy="10225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NGP(Next Generation Products)</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a:solidFill>
                  <a:srgbClr val="8EB610"/>
                </a:solidFill>
                <a:latin typeface="Arial"/>
                <a:ea typeface="Arial"/>
                <a:cs typeface="Arial"/>
                <a:sym typeface="Arial"/>
              </a:rPr>
              <a:t>NGP 사업 관련 위험 및 기회와 영향</a:t>
            </a:r>
            <a:endParaRPr sz="900">
              <a:latin typeface="Arial"/>
              <a:ea typeface="Arial"/>
              <a:cs typeface="Arial"/>
              <a:sym typeface="Arial"/>
            </a:endParaRPr>
          </a:p>
          <a:p>
            <a:pPr marL="12700" marR="5080" lvl="0" indent="-635" algn="l" rtl="0">
              <a:lnSpc>
                <a:spcPct val="134300"/>
              </a:lnSpc>
              <a:spcBef>
                <a:spcPts val="15"/>
              </a:spcBef>
              <a:spcAft>
                <a:spcPts val="0"/>
              </a:spcAft>
              <a:buNone/>
            </a:pPr>
            <a:r>
              <a:rPr lang="en-US" sz="900">
                <a:latin typeface="Gulim"/>
                <a:ea typeface="Gulim"/>
                <a:cs typeface="Gulim"/>
                <a:sym typeface="Gulim"/>
              </a:rPr>
              <a:t>KT&amp;G는 기업의 전망에 영향을 미칠 것으로 합리적으로 예상할 수 있는 NGP 사업관련 위험 및 기회를 식별하는 단계에서 SASB 기준의 식음료 부문의 담배 및 가공식품의 공시주제를 참조하였습니다.</a:t>
            </a:r>
            <a:endParaRPr sz="900">
              <a:latin typeface="Gulim"/>
              <a:ea typeface="Gulim"/>
              <a:cs typeface="Gulim"/>
              <a:sym typeface="Gulim"/>
            </a:endParaRPr>
          </a:p>
        </p:txBody>
      </p:sp>
      <p:sp>
        <p:nvSpPr>
          <p:cNvPr id="2288" name="Google Shape;2288;p21"/>
          <p:cNvSpPr txBox="1"/>
          <p:nvPr/>
        </p:nvSpPr>
        <p:spPr>
          <a:xfrm>
            <a:off x="887305" y="2209453"/>
            <a:ext cx="8983178" cy="574116"/>
          </a:xfrm>
          <a:prstGeom prst="rect">
            <a:avLst/>
          </a:prstGeom>
          <a:noFill/>
          <a:ln>
            <a:noFill/>
          </a:ln>
        </p:spPr>
        <p:txBody>
          <a:bodyPr spcFirstLastPara="1" wrap="square" lIns="0" tIns="59675" rIns="0" bIns="0" anchor="t" anchorCtr="0">
            <a:spAutoFit/>
          </a:bodyPr>
          <a:lstStyle/>
          <a:p>
            <a:pPr marL="13334" lvl="0" indent="0" algn="l" rtl="0">
              <a:lnSpc>
                <a:spcPct val="100000"/>
              </a:lnSpc>
              <a:spcBef>
                <a:spcPts val="0"/>
              </a:spcBef>
              <a:spcAft>
                <a:spcPts val="0"/>
              </a:spcAft>
              <a:buNone/>
            </a:pPr>
            <a:r>
              <a:rPr lang="en-US" sz="900" b="1">
                <a:latin typeface="Arial"/>
                <a:ea typeface="Arial"/>
                <a:cs typeface="Arial"/>
                <a:sym typeface="Arial"/>
              </a:rPr>
              <a:t>사업모형과 가치사슬에 미치는 현재 및 예상 영향</a:t>
            </a:r>
            <a:endParaRPr sz="900">
              <a:latin typeface="Arial"/>
              <a:ea typeface="Arial"/>
              <a:cs typeface="Arial"/>
              <a:sym typeface="Arial"/>
            </a:endParaRPr>
          </a:p>
          <a:p>
            <a:pPr marL="13334" lvl="0" indent="0" algn="l" rtl="0">
              <a:lnSpc>
                <a:spcPct val="100000"/>
              </a:lnSpc>
              <a:spcBef>
                <a:spcPts val="370"/>
              </a:spcBef>
              <a:spcAft>
                <a:spcPts val="0"/>
              </a:spcAft>
              <a:buNone/>
            </a:pPr>
            <a:r>
              <a:rPr lang="en-US" sz="900">
                <a:latin typeface="Gulim"/>
                <a:ea typeface="Gulim"/>
                <a:cs typeface="Gulim"/>
                <a:sym typeface="Gulim"/>
              </a:rPr>
              <a:t>KT&amp;G의 담배사업 부문 사업모형은 ① 제품 및 기술 연구개발 ② 산출물의 생산제조 ③ 영업 및 마케팅이며, 가치사슬 활동은</a:t>
            </a:r>
            <a:endParaRPr sz="900">
              <a:latin typeface="Gulim"/>
              <a:ea typeface="Gulim"/>
              <a:cs typeface="Gulim"/>
              <a:sym typeface="Gulim"/>
            </a:endParaRPr>
          </a:p>
          <a:p>
            <a:pPr marL="12700" marR="5080" lvl="0" indent="0" algn="l" rtl="0">
              <a:lnSpc>
                <a:spcPct val="134300"/>
              </a:lnSpc>
              <a:spcBef>
                <a:spcPts val="0"/>
              </a:spcBef>
              <a:spcAft>
                <a:spcPts val="0"/>
              </a:spcAft>
              <a:buNone/>
            </a:pPr>
            <a:r>
              <a:rPr lang="en-US" sz="900">
                <a:latin typeface="Gulim"/>
                <a:ea typeface="Gulim"/>
                <a:cs typeface="Gulim"/>
                <a:sym typeface="Gulim"/>
              </a:rPr>
              <a:t>① 업스트림에서의 원재료/자재 등 투입물 구매 ② 투입물 및 산출물에 대한 유통 및 운송 ③ 다운스트림에서의 판매 제품 사용 및 폐기입니다.</a:t>
            </a:r>
            <a:endParaRPr sz="900">
              <a:latin typeface="Gulim"/>
              <a:ea typeface="Gulim"/>
              <a:cs typeface="Gulim"/>
              <a:sym typeface="Gulim"/>
            </a:endParaRPr>
          </a:p>
        </p:txBody>
      </p:sp>
      <p:sp>
        <p:nvSpPr>
          <p:cNvPr id="2289" name="Google Shape;2289;p21"/>
          <p:cNvSpPr txBox="1"/>
          <p:nvPr/>
        </p:nvSpPr>
        <p:spPr>
          <a:xfrm>
            <a:off x="873904" y="2777556"/>
            <a:ext cx="8984304" cy="940642"/>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소비자</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니즈</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빠른</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변화</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및</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과학적</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입증</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흡연자들의</a:t>
            </a:r>
            <a:r>
              <a:rPr lang="en-US" sz="900" u="none" dirty="0">
                <a:latin typeface="Gulim"/>
                <a:ea typeface="Gulim"/>
                <a:cs typeface="Gulim"/>
                <a:sym typeface="Gulim"/>
              </a:rPr>
              <a:t> Less Smell &amp; Modified Risk </a:t>
            </a:r>
            <a:r>
              <a:rPr lang="en-US" sz="900" u="none" dirty="0" err="1">
                <a:latin typeface="Gulim"/>
                <a:ea typeface="Gulim"/>
                <a:cs typeface="Gulim"/>
                <a:sym typeface="Gulim"/>
              </a:rPr>
              <a:t>제품에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니즈가</a:t>
            </a:r>
            <a:r>
              <a:rPr lang="en-US" sz="900" u="none" dirty="0">
                <a:latin typeface="Gulim"/>
                <a:ea typeface="Gulim"/>
                <a:cs typeface="Gulim"/>
                <a:sym typeface="Gulim"/>
              </a:rPr>
              <a:t> </a:t>
            </a:r>
            <a:r>
              <a:rPr lang="en-US" sz="900" u="none" dirty="0" err="1">
                <a:latin typeface="Gulim"/>
                <a:ea typeface="Gulim"/>
                <a:cs typeface="Gulim"/>
                <a:sym typeface="Gulim"/>
              </a:rPr>
              <a:t>확대되고</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시장</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주요</a:t>
            </a:r>
            <a:r>
              <a:rPr lang="en-US" sz="900" u="none" dirty="0">
                <a:latin typeface="Gulim"/>
                <a:ea typeface="Gulim"/>
                <a:cs typeface="Gulim"/>
                <a:sym typeface="Gulim"/>
              </a:rPr>
              <a:t> </a:t>
            </a:r>
            <a:r>
              <a:rPr lang="en-US" sz="900" u="none" dirty="0" err="1">
                <a:latin typeface="Gulim"/>
                <a:ea typeface="Gulim"/>
                <a:cs typeface="Gulim"/>
                <a:sym typeface="Gulim"/>
              </a:rPr>
              <a:t>기업들이</a:t>
            </a:r>
            <a:r>
              <a:rPr lang="en-US" sz="900" u="none" dirty="0">
                <a:latin typeface="Gulim"/>
                <a:ea typeface="Gulim"/>
                <a:cs typeface="Gulim"/>
                <a:sym typeface="Gulim"/>
              </a:rPr>
              <a:t> </a:t>
            </a:r>
            <a:r>
              <a:rPr lang="en-US" sz="900" u="none" dirty="0" err="1">
                <a:latin typeface="Gulim"/>
                <a:ea typeface="Gulim"/>
                <a:cs typeface="Gulim"/>
                <a:sym typeface="Gulim"/>
              </a:rPr>
              <a:t>경쟁적으로</a:t>
            </a:r>
            <a:r>
              <a:rPr lang="en-US" sz="900" u="none" dirty="0">
                <a:latin typeface="Gulim"/>
                <a:ea typeface="Gulim"/>
                <a:cs typeface="Gulim"/>
                <a:sym typeface="Gulim"/>
              </a:rPr>
              <a:t> </a:t>
            </a:r>
            <a:r>
              <a:rPr lang="en-US" sz="900" u="none" dirty="0" err="1">
                <a:latin typeface="Gulim"/>
                <a:ea typeface="Gulim"/>
                <a:cs typeface="Gulim"/>
                <a:sym typeface="Gulim"/>
              </a:rPr>
              <a:t>무연</a:t>
            </a:r>
            <a:r>
              <a:rPr lang="en-US" sz="900" u="none" dirty="0">
                <a:latin typeface="Gulim"/>
                <a:ea typeface="Gulim"/>
                <a:cs typeface="Gulim"/>
                <a:sym typeface="Gulim"/>
              </a:rPr>
              <a:t> </a:t>
            </a:r>
            <a:r>
              <a:rPr lang="en-US" sz="900" u="none" dirty="0" err="1">
                <a:latin typeface="Gulim"/>
                <a:ea typeface="Gulim"/>
                <a:cs typeface="Gulim"/>
                <a:sym typeface="Gulim"/>
              </a:rPr>
              <a:t>담배</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기존</a:t>
            </a:r>
            <a:r>
              <a:rPr lang="en-US" sz="900" u="none" dirty="0">
                <a:latin typeface="Gulim"/>
                <a:ea typeface="Gulim"/>
                <a:cs typeface="Gulim"/>
                <a:sym typeface="Gulim"/>
              </a:rPr>
              <a:t> </a:t>
            </a:r>
            <a:r>
              <a:rPr lang="en-US" sz="900" u="none" dirty="0" err="1">
                <a:latin typeface="Gulim"/>
                <a:ea typeface="Gulim"/>
                <a:cs typeface="Gulim"/>
                <a:sym typeface="Gulim"/>
              </a:rPr>
              <a:t>전통궐련</a:t>
            </a:r>
            <a:r>
              <a:rPr lang="en-US" sz="900" u="none" dirty="0">
                <a:latin typeface="Gulim"/>
                <a:ea typeface="Gulim"/>
                <a:cs typeface="Gulim"/>
                <a:sym typeface="Gulim"/>
              </a:rPr>
              <a:t>(CC) </a:t>
            </a:r>
            <a:r>
              <a:rPr lang="en-US" sz="900" u="none" dirty="0" err="1">
                <a:latin typeface="Gulim"/>
                <a:ea typeface="Gulim"/>
                <a:cs typeface="Gulim"/>
                <a:sym typeface="Gulim"/>
              </a:rPr>
              <a:t>제품을</a:t>
            </a:r>
            <a:r>
              <a:rPr lang="en-US" sz="900" u="none" dirty="0">
                <a:latin typeface="Gulim"/>
                <a:ea typeface="Gulim"/>
                <a:cs typeface="Gulim"/>
                <a:sym typeface="Gulim"/>
              </a:rPr>
              <a:t> </a:t>
            </a:r>
            <a:r>
              <a:rPr lang="en-US" sz="900" u="none" dirty="0" err="1">
                <a:latin typeface="Gulim"/>
                <a:ea typeface="Gulim"/>
                <a:cs typeface="Gulim"/>
                <a:sym typeface="Gulim"/>
              </a:rPr>
              <a:t>대체할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신제품</a:t>
            </a:r>
            <a:r>
              <a:rPr lang="en-US" sz="900" u="none" dirty="0">
                <a:latin typeface="Gulim"/>
                <a:ea typeface="Gulim"/>
                <a:cs typeface="Gulim"/>
                <a:sym typeface="Gulim"/>
              </a:rPr>
              <a:t> </a:t>
            </a:r>
            <a:r>
              <a:rPr lang="en-US" sz="900" u="none" dirty="0" err="1">
                <a:latin typeface="Gulim"/>
                <a:ea typeface="Gulim"/>
                <a:cs typeface="Gulim"/>
                <a:sym typeface="Gulim"/>
              </a:rPr>
              <a:t>개발을</a:t>
            </a:r>
            <a:r>
              <a:rPr lang="en-US" sz="900" u="none" dirty="0">
                <a:latin typeface="Gulim"/>
                <a:ea typeface="Gulim"/>
                <a:cs typeface="Gulim"/>
                <a:sym typeface="Gulim"/>
              </a:rPr>
              <a:t> </a:t>
            </a:r>
            <a:r>
              <a:rPr lang="en-US" sz="900" u="none" dirty="0" err="1">
                <a:latin typeface="Gulim"/>
                <a:ea typeface="Gulim"/>
                <a:cs typeface="Gulim"/>
                <a:sym typeface="Gulim"/>
              </a:rPr>
              <a:t>이어가고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만큼</a:t>
            </a:r>
            <a:r>
              <a:rPr lang="en-US" sz="900" u="none" dirty="0">
                <a:latin typeface="Gulim"/>
                <a:ea typeface="Gulim"/>
                <a:cs typeface="Gulim"/>
                <a:sym typeface="Gulim"/>
              </a:rPr>
              <a:t>, </a:t>
            </a:r>
            <a:r>
              <a:rPr lang="en-US" sz="900" u="none" dirty="0" err="1">
                <a:latin typeface="Gulim"/>
                <a:ea typeface="Gulim"/>
                <a:cs typeface="Gulim"/>
                <a:sym typeface="Gulim"/>
              </a:rPr>
              <a:t>담배시장</a:t>
            </a:r>
            <a:r>
              <a:rPr lang="en-US" sz="900" u="none" dirty="0">
                <a:latin typeface="Gulim"/>
                <a:ea typeface="Gulim"/>
                <a:cs typeface="Gulim"/>
                <a:sym typeface="Gulim"/>
              </a:rPr>
              <a:t> </a:t>
            </a:r>
            <a:r>
              <a:rPr lang="en-US" sz="900" u="none" dirty="0" err="1">
                <a:latin typeface="Gulim"/>
                <a:ea typeface="Gulim"/>
                <a:cs typeface="Gulim"/>
                <a:sym typeface="Gulim"/>
              </a:rPr>
              <a:t>경쟁에서</a:t>
            </a:r>
            <a:r>
              <a:rPr lang="en-US" sz="900" u="none" dirty="0">
                <a:latin typeface="Gulim"/>
                <a:ea typeface="Gulim"/>
                <a:cs typeface="Gulim"/>
                <a:sym typeface="Gulim"/>
              </a:rPr>
              <a:t> </a:t>
            </a:r>
            <a:r>
              <a:rPr lang="en-US" sz="900" u="none" dirty="0" err="1">
                <a:latin typeface="Gulim"/>
                <a:ea typeface="Gulim"/>
                <a:cs typeface="Gulim"/>
                <a:sym typeface="Gulim"/>
              </a:rPr>
              <a:t>유리한</a:t>
            </a:r>
            <a:r>
              <a:rPr lang="en-US" sz="900" u="none" dirty="0">
                <a:latin typeface="Gulim"/>
                <a:ea typeface="Gulim"/>
                <a:cs typeface="Gulim"/>
                <a:sym typeface="Gulim"/>
              </a:rPr>
              <a:t> </a:t>
            </a:r>
            <a:r>
              <a:rPr lang="en-US" sz="900" u="none" dirty="0" err="1">
                <a:latin typeface="Gulim"/>
                <a:ea typeface="Gulim"/>
                <a:cs typeface="Gulim"/>
                <a:sym typeface="Gulim"/>
              </a:rPr>
              <a:t>위치를</a:t>
            </a:r>
            <a:r>
              <a:rPr lang="en-US" sz="900" u="none" dirty="0">
                <a:latin typeface="Gulim"/>
                <a:ea typeface="Gulim"/>
                <a:cs typeface="Gulim"/>
                <a:sym typeface="Gulim"/>
              </a:rPr>
              <a:t> </a:t>
            </a:r>
            <a:r>
              <a:rPr lang="en-US" sz="900" u="none" dirty="0" err="1">
                <a:latin typeface="Gulim"/>
                <a:ea typeface="Gulim"/>
                <a:cs typeface="Gulim"/>
                <a:sym typeface="Gulim"/>
              </a:rPr>
              <a:t>선점하기</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전략이</a:t>
            </a:r>
            <a:r>
              <a:rPr lang="en-US" sz="900" u="none" dirty="0">
                <a:latin typeface="Gulim"/>
                <a:ea typeface="Gulim"/>
                <a:cs typeface="Gulim"/>
                <a:sym typeface="Gulim"/>
              </a:rPr>
              <a:t> </a:t>
            </a:r>
            <a:r>
              <a:rPr lang="en-US" sz="900" u="none" dirty="0" err="1">
                <a:latin typeface="Gulim"/>
                <a:ea typeface="Gulim"/>
                <a:cs typeface="Gulim"/>
                <a:sym typeface="Gulim"/>
              </a:rPr>
              <a:t>필수적입니다</a:t>
            </a:r>
            <a:r>
              <a:rPr lang="en-US" sz="900" u="none" dirty="0">
                <a:latin typeface="Gulim"/>
                <a:ea typeface="Gulim"/>
                <a:cs typeface="Gulim"/>
                <a:sym typeface="Gulim"/>
              </a:rPr>
              <a:t>. </a:t>
            </a:r>
            <a:r>
              <a:rPr lang="en-US" sz="900" u="none" dirty="0" err="1">
                <a:latin typeface="Gulim"/>
                <a:ea typeface="Gulim"/>
                <a:cs typeface="Gulim"/>
                <a:sym typeface="Gulim"/>
              </a:rPr>
              <a:t>아울러</a:t>
            </a:r>
            <a:r>
              <a:rPr lang="en-US" sz="900" u="none" dirty="0">
                <a:latin typeface="Gulim"/>
                <a:ea typeface="Gulim"/>
                <a:cs typeface="Gulim"/>
                <a:sym typeface="Gulim"/>
              </a:rPr>
              <a:t> </a:t>
            </a:r>
            <a:r>
              <a:rPr lang="en-US" sz="900" u="none" dirty="0" err="1">
                <a:latin typeface="Gulim"/>
                <a:ea typeface="Gulim"/>
                <a:cs typeface="Gulim"/>
                <a:sym typeface="Gulim"/>
              </a:rPr>
              <a:t>시장</a:t>
            </a:r>
            <a:r>
              <a:rPr lang="en-US" sz="900" u="none" dirty="0">
                <a:latin typeface="Gulim"/>
                <a:ea typeface="Gulim"/>
                <a:cs typeface="Gulim"/>
                <a:sym typeface="Gulim"/>
              </a:rPr>
              <a:t> </a:t>
            </a:r>
            <a:r>
              <a:rPr lang="en-US" sz="900" u="none" dirty="0" err="1">
                <a:latin typeface="Gulim"/>
                <a:ea typeface="Gulim"/>
                <a:cs typeface="Gulim"/>
                <a:sym typeface="Gulim"/>
              </a:rPr>
              <a:t>수요와</a:t>
            </a:r>
            <a:r>
              <a:rPr lang="en-US" sz="900" u="none" dirty="0">
                <a:latin typeface="Gulim"/>
                <a:ea typeface="Gulim"/>
                <a:cs typeface="Gulim"/>
                <a:sym typeface="Gulim"/>
              </a:rPr>
              <a:t> </a:t>
            </a:r>
            <a:r>
              <a:rPr lang="en-US" sz="900" u="none" dirty="0" err="1">
                <a:latin typeface="Gulim"/>
                <a:ea typeface="Gulim"/>
                <a:cs typeface="Gulim"/>
                <a:sym typeface="Gulim"/>
              </a:rPr>
              <a:t>소비자</a:t>
            </a:r>
            <a:r>
              <a:rPr lang="en-US" sz="900" u="none" dirty="0">
                <a:latin typeface="Gulim"/>
                <a:ea typeface="Gulim"/>
                <a:cs typeface="Gulim"/>
                <a:sym typeface="Gulim"/>
              </a:rPr>
              <a:t> </a:t>
            </a:r>
            <a:r>
              <a:rPr lang="en-US" sz="900" u="none" dirty="0" err="1">
                <a:latin typeface="Gulim"/>
                <a:ea typeface="Gulim"/>
                <a:cs typeface="Gulim"/>
                <a:sym typeface="Gulim"/>
              </a:rPr>
              <a:t>니즈에</a:t>
            </a:r>
            <a:r>
              <a:rPr lang="en-US" sz="900" u="none" dirty="0">
                <a:latin typeface="Gulim"/>
                <a:ea typeface="Gulim"/>
                <a:cs typeface="Gulim"/>
                <a:sym typeface="Gulim"/>
              </a:rPr>
              <a:t> </a:t>
            </a:r>
            <a:r>
              <a:rPr lang="en-US" sz="900" u="none" dirty="0" err="1">
                <a:latin typeface="Gulim"/>
                <a:ea typeface="Gulim"/>
                <a:cs typeface="Gulim"/>
                <a:sym typeface="Gulim"/>
              </a:rPr>
              <a:t>부합하는</a:t>
            </a:r>
            <a:r>
              <a:rPr lang="en-US" sz="900" u="none" dirty="0">
                <a:latin typeface="Gulim"/>
                <a:ea typeface="Gulim"/>
                <a:cs typeface="Gulim"/>
                <a:sym typeface="Gulim"/>
              </a:rPr>
              <a:t> </a:t>
            </a:r>
            <a:r>
              <a:rPr lang="en-US" sz="900" u="none" dirty="0" err="1">
                <a:latin typeface="Gulim"/>
                <a:ea typeface="Gulim"/>
                <a:cs typeface="Gulim"/>
                <a:sym typeface="Gulim"/>
              </a:rPr>
              <a:t>미래</a:t>
            </a:r>
            <a:r>
              <a:rPr lang="en-US" sz="900" u="none" dirty="0">
                <a:latin typeface="Gulim"/>
                <a:ea typeface="Gulim"/>
                <a:cs typeface="Gulim"/>
                <a:sym typeface="Gulim"/>
              </a:rPr>
              <a:t> </a:t>
            </a:r>
            <a:r>
              <a:rPr lang="en-US" sz="900" u="none" dirty="0" err="1">
                <a:latin typeface="Gulim"/>
                <a:ea typeface="Gulim"/>
                <a:cs typeface="Gulim"/>
                <a:sym typeface="Gulim"/>
              </a:rPr>
              <a:t>혁신</a:t>
            </a:r>
            <a:r>
              <a:rPr lang="en-US" sz="900" u="none" dirty="0">
                <a:latin typeface="Gulim"/>
                <a:ea typeface="Gulim"/>
                <a:cs typeface="Gulim"/>
                <a:sym typeface="Gulim"/>
              </a:rPr>
              <a:t> </a:t>
            </a:r>
            <a:r>
              <a:rPr lang="en-US" sz="900" u="none" dirty="0" err="1">
                <a:latin typeface="Gulim"/>
                <a:ea typeface="Gulim"/>
                <a:cs typeface="Gulim"/>
                <a:sym typeface="Gulim"/>
              </a:rPr>
              <a:t>플랫폼</a:t>
            </a:r>
            <a:r>
              <a:rPr lang="en-US" sz="900" u="none" dirty="0">
                <a:latin typeface="Gulim"/>
                <a:ea typeface="Gulim"/>
                <a:cs typeface="Gulim"/>
                <a:sym typeface="Gulim"/>
              </a:rPr>
              <a:t> </a:t>
            </a:r>
            <a:r>
              <a:rPr lang="en-US" sz="900" u="none" dirty="0" err="1">
                <a:latin typeface="Gulim"/>
                <a:ea typeface="Gulim"/>
                <a:cs typeface="Gulim"/>
                <a:sym typeface="Gulim"/>
              </a:rPr>
              <a:t>중심의</a:t>
            </a:r>
            <a:r>
              <a:rPr lang="en-US" sz="900" u="none" dirty="0">
                <a:latin typeface="Gulim"/>
                <a:ea typeface="Gulim"/>
                <a:cs typeface="Gulim"/>
                <a:sym typeface="Gulim"/>
              </a:rPr>
              <a:t> </a:t>
            </a:r>
            <a:r>
              <a:rPr lang="en-US" sz="900" u="none" dirty="0" err="1">
                <a:latin typeface="Gulim"/>
                <a:ea typeface="Gulim"/>
                <a:cs typeface="Gulim"/>
                <a:sym typeface="Gulim"/>
              </a:rPr>
              <a:t>포트폴리오</a:t>
            </a:r>
            <a:r>
              <a:rPr lang="en-US" sz="900" u="none" dirty="0">
                <a:latin typeface="Gulim"/>
                <a:ea typeface="Gulim"/>
                <a:cs typeface="Gulim"/>
                <a:sym typeface="Gulim"/>
              </a:rPr>
              <a:t> </a:t>
            </a:r>
            <a:r>
              <a:rPr lang="en-US" sz="900" u="none" dirty="0" err="1">
                <a:latin typeface="Gulim"/>
                <a:ea typeface="Gulim"/>
                <a:cs typeface="Gulim"/>
                <a:sym typeface="Gulim"/>
              </a:rPr>
              <a:t>다변화가</a:t>
            </a:r>
            <a:r>
              <a:rPr lang="en-US" sz="900" u="none" dirty="0">
                <a:latin typeface="Gulim"/>
                <a:ea typeface="Gulim"/>
                <a:cs typeface="Gulim"/>
                <a:sym typeface="Gulim"/>
              </a:rPr>
              <a:t> </a:t>
            </a:r>
            <a:r>
              <a:rPr lang="en-US" sz="900" u="none" dirty="0" err="1">
                <a:latin typeface="Gulim"/>
                <a:ea typeface="Gulim"/>
                <a:cs typeface="Gulim"/>
                <a:sym typeface="Gulim"/>
              </a:rPr>
              <a:t>적시에</a:t>
            </a:r>
            <a:r>
              <a:rPr lang="en-US" sz="900" u="none" dirty="0">
                <a:latin typeface="Gulim"/>
                <a:ea typeface="Gulim"/>
                <a:cs typeface="Gulim"/>
                <a:sym typeface="Gulim"/>
              </a:rPr>
              <a:t> </a:t>
            </a:r>
            <a:r>
              <a:rPr lang="en-US" sz="900" u="none" dirty="0" err="1">
                <a:latin typeface="Gulim"/>
                <a:ea typeface="Gulim"/>
                <a:cs typeface="Gulim"/>
                <a:sym typeface="Gulim"/>
              </a:rPr>
              <a:t>이루어지지</a:t>
            </a:r>
            <a:r>
              <a:rPr lang="en-US" sz="900" u="none" dirty="0">
                <a:latin typeface="Gulim"/>
                <a:ea typeface="Gulim"/>
                <a:cs typeface="Gulim"/>
                <a:sym typeface="Gulim"/>
              </a:rPr>
              <a:t> </a:t>
            </a:r>
            <a:r>
              <a:rPr lang="en-US" sz="900" u="none" dirty="0" err="1">
                <a:latin typeface="Gulim"/>
                <a:ea typeface="Gulim"/>
                <a:cs typeface="Gulim"/>
                <a:sym typeface="Gulim"/>
              </a:rPr>
              <a:t>못하는</a:t>
            </a:r>
            <a:r>
              <a:rPr lang="en-US" sz="900" u="none" dirty="0">
                <a:latin typeface="Gulim"/>
                <a:ea typeface="Gulim"/>
                <a:cs typeface="Gulim"/>
                <a:sym typeface="Gulim"/>
              </a:rPr>
              <a:t> </a:t>
            </a:r>
            <a:r>
              <a:rPr lang="en-US" sz="900" u="none" dirty="0" err="1">
                <a:latin typeface="Gulim"/>
                <a:ea typeface="Gulim"/>
                <a:cs typeface="Gulim"/>
                <a:sym typeface="Gulim"/>
              </a:rPr>
              <a:t>경우</a:t>
            </a:r>
            <a:r>
              <a:rPr lang="en-US" sz="900" u="none" dirty="0">
                <a:latin typeface="Gulim"/>
                <a:ea typeface="Gulim"/>
                <a:cs typeface="Gulim"/>
                <a:sym typeface="Gulim"/>
              </a:rPr>
              <a:t> </a:t>
            </a:r>
            <a:r>
              <a:rPr lang="en-US" sz="900" u="none" dirty="0" err="1">
                <a:latin typeface="Gulim"/>
                <a:ea typeface="Gulim"/>
                <a:cs typeface="Gulim"/>
                <a:sym typeface="Gulim"/>
              </a:rPr>
              <a:t>잠재적인</a:t>
            </a:r>
            <a:r>
              <a:rPr lang="en-US" sz="900" u="none" dirty="0">
                <a:latin typeface="Gulim"/>
                <a:ea typeface="Gulim"/>
                <a:cs typeface="Gulim"/>
                <a:sym typeface="Gulim"/>
              </a:rPr>
              <a:t> </a:t>
            </a:r>
            <a:r>
              <a:rPr lang="en-US" sz="900" u="none" dirty="0" err="1">
                <a:latin typeface="Gulim"/>
                <a:ea typeface="Gulim"/>
                <a:cs typeface="Gulim"/>
                <a:sym typeface="Gulim"/>
              </a:rPr>
              <a:t>소비자를</a:t>
            </a:r>
            <a:r>
              <a:rPr lang="en-US" sz="900" u="none" dirty="0">
                <a:latin typeface="Gulim"/>
                <a:ea typeface="Gulim"/>
                <a:cs typeface="Gulim"/>
                <a:sym typeface="Gulim"/>
              </a:rPr>
              <a:t> </a:t>
            </a:r>
            <a:r>
              <a:rPr lang="en-US" sz="900" u="none" dirty="0" err="1">
                <a:latin typeface="Gulim"/>
                <a:ea typeface="Gulim"/>
                <a:cs typeface="Gulim"/>
                <a:sym typeface="Gulim"/>
              </a:rPr>
              <a:t>잃게</a:t>
            </a:r>
            <a:r>
              <a:rPr lang="en-US" sz="900" u="none" dirty="0">
                <a:latin typeface="Gulim"/>
                <a:ea typeface="Gulim"/>
                <a:cs typeface="Gulim"/>
                <a:sym typeface="Gulim"/>
              </a:rPr>
              <a:t> </a:t>
            </a:r>
            <a:r>
              <a:rPr lang="en-US" sz="900" u="none" dirty="0" err="1">
                <a:latin typeface="Gulim"/>
                <a:ea typeface="Gulim"/>
                <a:cs typeface="Gulim"/>
                <a:sym typeface="Gulim"/>
              </a:rPr>
              <a:t>되거나</a:t>
            </a:r>
            <a:r>
              <a:rPr lang="en-US" sz="900" u="none" dirty="0">
                <a:latin typeface="Gulim"/>
                <a:ea typeface="Gulim"/>
                <a:cs typeface="Gulim"/>
                <a:sym typeface="Gulim"/>
              </a:rPr>
              <a:t> </a:t>
            </a:r>
            <a:r>
              <a:rPr lang="en-US" sz="900" u="none" dirty="0" err="1">
                <a:latin typeface="Gulim"/>
                <a:ea typeface="Gulim"/>
                <a:cs typeface="Gulim"/>
                <a:sym typeface="Gulim"/>
              </a:rPr>
              <a:t>판매</a:t>
            </a:r>
            <a:r>
              <a:rPr lang="en-US" sz="900" u="none" dirty="0">
                <a:latin typeface="Gulim"/>
                <a:ea typeface="Gulim"/>
                <a:cs typeface="Gulim"/>
                <a:sym typeface="Gulim"/>
              </a:rPr>
              <a:t> </a:t>
            </a:r>
            <a:r>
              <a:rPr lang="en-US" sz="900" u="none" dirty="0" err="1">
                <a:latin typeface="Gulim"/>
                <a:ea typeface="Gulim"/>
                <a:cs typeface="Gulim"/>
                <a:sym typeface="Gulim"/>
              </a:rPr>
              <a:t>부진으로</a:t>
            </a:r>
            <a:r>
              <a:rPr lang="en-US" sz="900" u="none" dirty="0">
                <a:latin typeface="Gulim"/>
                <a:ea typeface="Gulim"/>
                <a:cs typeface="Gulim"/>
                <a:sym typeface="Gulim"/>
              </a:rPr>
              <a:t> </a:t>
            </a:r>
            <a:r>
              <a:rPr lang="en-US" sz="900" u="none" dirty="0" err="1">
                <a:latin typeface="Gulim"/>
                <a:ea typeface="Gulim"/>
                <a:cs typeface="Gulim"/>
                <a:sym typeface="Gulim"/>
              </a:rPr>
              <a:t>이어질</a:t>
            </a:r>
            <a:r>
              <a:rPr lang="en-US" sz="900" u="none" dirty="0">
                <a:latin typeface="Gulim"/>
                <a:ea typeface="Gulim"/>
                <a:cs typeface="Gulim"/>
                <a:sym typeface="Gulim"/>
              </a:rPr>
              <a:t> </a:t>
            </a:r>
            <a:r>
              <a:rPr lang="en-US" sz="900" u="none" dirty="0" err="1">
                <a:latin typeface="Gulim"/>
                <a:ea typeface="Gulim"/>
                <a:cs typeface="Gulim"/>
                <a:sym typeface="Gulim"/>
              </a:rPr>
              <a:t>리스크가</a:t>
            </a:r>
            <a:r>
              <a:rPr lang="en-US" sz="900" u="none" dirty="0">
                <a:latin typeface="Gulim"/>
                <a:ea typeface="Gulim"/>
                <a:cs typeface="Gulim"/>
                <a:sym typeface="Gulim"/>
              </a:rPr>
              <a:t> </a:t>
            </a:r>
            <a:r>
              <a:rPr lang="en-US" sz="900" u="none" dirty="0" err="1">
                <a:latin typeface="Gulim"/>
                <a:ea typeface="Gulim"/>
                <a:cs typeface="Gulim"/>
                <a:sym typeface="Gulim"/>
              </a:rPr>
              <a:t>존재합니다</a:t>
            </a:r>
            <a:r>
              <a:rPr lang="en-US" sz="900" u="none" dirty="0">
                <a:latin typeface="Gulim"/>
                <a:ea typeface="Gulim"/>
                <a:cs typeface="Gulim"/>
                <a:sym typeface="Gulim"/>
              </a:rPr>
              <a:t>. </a:t>
            </a:r>
            <a:r>
              <a:rPr lang="en-US" sz="900" u="none" dirty="0" err="1">
                <a:latin typeface="Gulim"/>
                <a:ea typeface="Gulim"/>
                <a:cs typeface="Gulim"/>
                <a:sym typeface="Gulim"/>
              </a:rPr>
              <a:t>따라서</a:t>
            </a:r>
            <a:r>
              <a:rPr lang="en-US" sz="900" u="none" dirty="0">
                <a:latin typeface="Gulim"/>
                <a:ea typeface="Gulim"/>
                <a:cs typeface="Gulim"/>
                <a:sym typeface="Gulim"/>
              </a:rPr>
              <a:t> </a:t>
            </a:r>
            <a:r>
              <a:rPr lang="en-US" sz="900" u="none" dirty="0" err="1">
                <a:latin typeface="Gulim"/>
                <a:ea typeface="Gulim"/>
                <a:cs typeface="Gulim"/>
                <a:sym typeface="Gulim"/>
              </a:rPr>
              <a:t>소비자들에게</a:t>
            </a:r>
            <a:r>
              <a:rPr lang="en-US" sz="900" u="none" dirty="0">
                <a:latin typeface="Gulim"/>
                <a:ea typeface="Gulim"/>
                <a:cs typeface="Gulim"/>
                <a:sym typeface="Gulim"/>
              </a:rPr>
              <a:t> </a:t>
            </a:r>
            <a:r>
              <a:rPr lang="en-US" sz="900" u="none" dirty="0" err="1">
                <a:latin typeface="Gulim"/>
                <a:ea typeface="Gulim"/>
                <a:cs typeface="Gulim"/>
                <a:sym typeface="Gulim"/>
              </a:rPr>
              <a:t>보다</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선택을</a:t>
            </a:r>
            <a:r>
              <a:rPr lang="en-US" sz="900" u="none" dirty="0">
                <a:latin typeface="Gulim"/>
                <a:ea typeface="Gulim"/>
                <a:cs typeface="Gulim"/>
                <a:sym typeface="Gulim"/>
              </a:rPr>
              <a:t> </a:t>
            </a:r>
            <a:r>
              <a:rPr lang="en-US" sz="900" u="none" dirty="0" err="1">
                <a:latin typeface="Gulim"/>
                <a:ea typeface="Gulim"/>
                <a:cs typeface="Gulim"/>
                <a:sym typeface="Gulim"/>
              </a:rPr>
              <a:t>제공하기</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과학적</a:t>
            </a:r>
            <a:r>
              <a:rPr lang="en-US" sz="900" u="none" dirty="0">
                <a:latin typeface="Gulim"/>
                <a:ea typeface="Gulim"/>
                <a:cs typeface="Gulim"/>
                <a:sym typeface="Gulim"/>
              </a:rPr>
              <a:t> R&amp;D </a:t>
            </a:r>
            <a:r>
              <a:rPr lang="en-US" sz="900" u="none" dirty="0" err="1">
                <a:latin typeface="Gulim"/>
                <a:ea typeface="Gulim"/>
                <a:cs typeface="Gulim"/>
                <a:sym typeface="Gulim"/>
              </a:rPr>
              <a:t>역량</a:t>
            </a:r>
            <a:r>
              <a:rPr lang="en-US" sz="900" u="none" dirty="0">
                <a:latin typeface="Gulim"/>
                <a:ea typeface="Gulim"/>
                <a:cs typeface="Gulim"/>
                <a:sym typeface="Gulim"/>
              </a:rPr>
              <a:t> </a:t>
            </a:r>
            <a:r>
              <a:rPr lang="en-US" sz="900" u="none" dirty="0" err="1">
                <a:latin typeface="Gulim"/>
                <a:ea typeface="Gulim"/>
                <a:cs typeface="Gulim"/>
                <a:sym typeface="Gulim"/>
              </a:rPr>
              <a:t>기반의</a:t>
            </a:r>
            <a:r>
              <a:rPr lang="en-US" sz="900" u="none" dirty="0">
                <a:latin typeface="Gulim"/>
                <a:ea typeface="Gulim"/>
                <a:cs typeface="Gulim"/>
                <a:sym typeface="Gulim"/>
              </a:rPr>
              <a:t> </a:t>
            </a:r>
            <a:r>
              <a:rPr lang="en-US" sz="900" u="none" dirty="0" err="1">
                <a:latin typeface="Gulim"/>
                <a:ea typeface="Gulim"/>
                <a:cs typeface="Gulim"/>
                <a:sym typeface="Gulim"/>
              </a:rPr>
              <a:t>차세대</a:t>
            </a:r>
            <a:r>
              <a:rPr lang="en-US" sz="900" u="none" dirty="0">
                <a:latin typeface="Gulim"/>
                <a:ea typeface="Gulim"/>
                <a:cs typeface="Gulim"/>
                <a:sym typeface="Gulim"/>
              </a:rPr>
              <a:t> </a:t>
            </a:r>
            <a:r>
              <a:rPr lang="en-US" sz="900" u="none" dirty="0" err="1">
                <a:latin typeface="Gulim"/>
                <a:ea typeface="Gulim"/>
                <a:cs typeface="Gulim"/>
                <a:sym typeface="Gulim"/>
              </a:rPr>
              <a:t>플랫폼</a:t>
            </a:r>
            <a:r>
              <a:rPr lang="en-US" sz="900" u="none" dirty="0">
                <a:latin typeface="Gulim"/>
                <a:ea typeface="Gulim"/>
                <a:cs typeface="Gulim"/>
                <a:sym typeface="Gulim"/>
              </a:rPr>
              <a:t> </a:t>
            </a:r>
            <a:r>
              <a:rPr lang="en-US" sz="900" u="none" dirty="0" err="1">
                <a:latin typeface="Gulim"/>
                <a:ea typeface="Gulim"/>
                <a:cs typeface="Gulim"/>
                <a:sym typeface="Gulim"/>
              </a:rPr>
              <a:t>고도화</a:t>
            </a:r>
            <a:r>
              <a:rPr lang="en-US" sz="900" u="none" dirty="0">
                <a:latin typeface="Gulim"/>
                <a:ea typeface="Gulim"/>
                <a:cs typeface="Gulim"/>
                <a:sym typeface="Gulim"/>
              </a:rPr>
              <a:t> </a:t>
            </a:r>
            <a:r>
              <a:rPr lang="en-US" sz="900" u="none" dirty="0" err="1">
                <a:latin typeface="Gulim"/>
                <a:ea typeface="Gulim"/>
                <a:cs typeface="Gulim"/>
                <a:sym typeface="Gulim"/>
              </a:rPr>
              <a:t>노력은</a:t>
            </a:r>
            <a:r>
              <a:rPr lang="en-US" sz="900" u="none" dirty="0">
                <a:latin typeface="Gulim"/>
                <a:ea typeface="Gulim"/>
                <a:cs typeface="Gulim"/>
                <a:sym typeface="Gulim"/>
              </a:rPr>
              <a:t> </a:t>
            </a:r>
            <a:r>
              <a:rPr lang="en-US" sz="900" u="none" dirty="0" err="1">
                <a:latin typeface="Gulim"/>
                <a:ea typeface="Gulim"/>
                <a:cs typeface="Gulim"/>
                <a:sym typeface="Gulim"/>
              </a:rPr>
              <a:t>사업모형</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가치사슬</a:t>
            </a:r>
            <a:r>
              <a:rPr lang="en-US" sz="900" u="none" dirty="0">
                <a:latin typeface="Gulim"/>
                <a:ea typeface="Gulim"/>
                <a:cs typeface="Gulim"/>
                <a:sym typeface="Gulim"/>
              </a:rPr>
              <a:t> </a:t>
            </a:r>
            <a:r>
              <a:rPr lang="en-US" sz="900" u="none" dirty="0" err="1">
                <a:latin typeface="Gulim"/>
                <a:ea typeface="Gulim"/>
                <a:cs typeface="Gulim"/>
                <a:sym typeface="Gulim"/>
              </a:rPr>
              <a:t>중</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기술</a:t>
            </a:r>
            <a:r>
              <a:rPr lang="en-US" sz="900" u="none" dirty="0">
                <a:latin typeface="Gulim"/>
                <a:ea typeface="Gulim"/>
                <a:cs typeface="Gulim"/>
                <a:sym typeface="Gulim"/>
              </a:rPr>
              <a:t> </a:t>
            </a:r>
            <a:r>
              <a:rPr lang="en-US" sz="900" u="none" dirty="0" err="1">
                <a:latin typeface="Gulim"/>
                <a:ea typeface="Gulim"/>
                <a:cs typeface="Gulim"/>
                <a:sym typeface="Gulim"/>
              </a:rPr>
              <a:t>연구개발에</a:t>
            </a:r>
            <a:r>
              <a:rPr lang="en-US" sz="900" u="none" dirty="0">
                <a:latin typeface="Gulim"/>
                <a:ea typeface="Gulim"/>
                <a:cs typeface="Gulim"/>
                <a:sym typeface="Gulim"/>
              </a:rPr>
              <a:t> </a:t>
            </a:r>
            <a:r>
              <a:rPr lang="en-US" sz="900" u="none" dirty="0" err="1">
                <a:latin typeface="Gulim"/>
                <a:ea typeface="Gulim"/>
                <a:cs typeface="Gulim"/>
                <a:sym typeface="Gulim"/>
              </a:rPr>
              <a:t>주된</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미칩니다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290" name="Google Shape;2290;p21"/>
          <p:cNvSpPr txBox="1"/>
          <p:nvPr/>
        </p:nvSpPr>
        <p:spPr>
          <a:xfrm>
            <a:off x="873904" y="3759081"/>
            <a:ext cx="8971917" cy="393700"/>
          </a:xfrm>
          <a:prstGeom prst="rect">
            <a:avLst/>
          </a:prstGeom>
          <a:noFill/>
          <a:ln>
            <a:noFill/>
          </a:ln>
        </p:spPr>
        <p:txBody>
          <a:bodyPr spcFirstLastPara="1" wrap="square" lIns="0" tIns="12700" rIns="0" bIns="0" anchor="t" anchorCtr="0">
            <a:spAutoFit/>
          </a:bodyPr>
          <a:lstStyle/>
          <a:p>
            <a:pPr marL="12700" marR="5080" lvl="0" indent="-635" algn="l" rtl="0">
              <a:lnSpc>
                <a:spcPct val="134200"/>
              </a:lnSpc>
              <a:spcBef>
                <a:spcPts val="0"/>
              </a:spcBef>
              <a:spcAft>
                <a:spcPts val="0"/>
              </a:spcAft>
              <a:buNone/>
            </a:pP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연구</a:t>
            </a:r>
            <a:r>
              <a:rPr lang="en-US" sz="900" dirty="0">
                <a:latin typeface="Gulim"/>
                <a:ea typeface="Gulim"/>
                <a:cs typeface="Gulim"/>
                <a:sym typeface="Gulim"/>
              </a:rPr>
              <a:t> </a:t>
            </a:r>
            <a:r>
              <a:rPr lang="en-US" sz="900" dirty="0" err="1">
                <a:latin typeface="Gulim"/>
                <a:ea typeface="Gulim"/>
                <a:cs typeface="Gulim"/>
                <a:sym typeface="Gulim"/>
              </a:rPr>
              <a:t>전문성</a:t>
            </a:r>
            <a:r>
              <a:rPr lang="en-US" sz="900" dirty="0">
                <a:latin typeface="Gulim"/>
                <a:ea typeface="Gulim"/>
                <a:cs typeface="Gulim"/>
                <a:sym typeface="Gulim"/>
              </a:rPr>
              <a:t> </a:t>
            </a:r>
            <a:r>
              <a:rPr lang="en-US" sz="900" dirty="0" err="1">
                <a:latin typeface="Gulim"/>
                <a:ea typeface="Gulim"/>
                <a:cs typeface="Gulim"/>
                <a:sym typeface="Gulim"/>
              </a:rPr>
              <a:t>확보를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기관</a:t>
            </a:r>
            <a:r>
              <a:rPr lang="en-US" sz="900" dirty="0">
                <a:latin typeface="Gulim"/>
                <a:ea typeface="Gulim"/>
                <a:cs typeface="Gulim"/>
                <a:sym typeface="Gulim"/>
              </a:rPr>
              <a:t> </a:t>
            </a:r>
            <a:r>
              <a:rPr lang="en-US" sz="900" dirty="0" err="1">
                <a:latin typeface="Gulim"/>
                <a:ea typeface="Gulim"/>
                <a:cs typeface="Gulim"/>
                <a:sym typeface="Gulim"/>
              </a:rPr>
              <a:t>파트너십을</a:t>
            </a:r>
            <a:r>
              <a:rPr lang="en-US" sz="900" dirty="0">
                <a:latin typeface="Gulim"/>
                <a:ea typeface="Gulim"/>
                <a:cs typeface="Gulim"/>
                <a:sym typeface="Gulim"/>
              </a:rPr>
              <a:t> </a:t>
            </a:r>
            <a:r>
              <a:rPr lang="en-US" sz="900" dirty="0" err="1">
                <a:latin typeface="Gulim"/>
                <a:ea typeface="Gulim"/>
                <a:cs typeface="Gulim"/>
                <a:sym typeface="Gulim"/>
              </a:rPr>
              <a:t>구축하고</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전문가</a:t>
            </a:r>
            <a:r>
              <a:rPr lang="en-US" sz="900" dirty="0">
                <a:latin typeface="Gulim"/>
                <a:ea typeface="Gulim"/>
                <a:cs typeface="Gulim"/>
                <a:sym typeface="Gulim"/>
              </a:rPr>
              <a:t>(K-Science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총괄</a:t>
            </a:r>
            <a:r>
              <a:rPr lang="en-US" sz="900" dirty="0">
                <a:latin typeface="Gulim"/>
                <a:ea typeface="Gulim"/>
                <a:cs typeface="Gulim"/>
                <a:sym typeface="Gulim"/>
              </a:rPr>
              <a:t> </a:t>
            </a:r>
            <a:r>
              <a:rPr lang="en-US" sz="900" dirty="0" err="1">
                <a:latin typeface="Gulim"/>
                <a:ea typeface="Gulim"/>
                <a:cs typeface="Gulim"/>
                <a:sym typeface="Gulim"/>
              </a:rPr>
              <a:t>조직장</a:t>
            </a:r>
            <a:r>
              <a:rPr lang="en-US" sz="900" dirty="0">
                <a:latin typeface="Gulim"/>
                <a:ea typeface="Gulim"/>
                <a:cs typeface="Gulim"/>
                <a:sym typeface="Gulim"/>
              </a:rPr>
              <a: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영입하였으며</a:t>
            </a:r>
            <a:r>
              <a:rPr lang="en-US" sz="900" dirty="0">
                <a:latin typeface="Gulim"/>
                <a:ea typeface="Gulim"/>
                <a:cs typeface="Gulim"/>
                <a:sym typeface="Gulim"/>
              </a:rPr>
              <a:t>, </a:t>
            </a:r>
            <a:r>
              <a:rPr lang="en-US" sz="900" dirty="0" err="1">
                <a:latin typeface="Gulim"/>
                <a:ea typeface="Gulim"/>
                <a:cs typeface="Gulim"/>
                <a:sym typeface="Gulim"/>
              </a:rPr>
              <a:t>포트폴리오</a:t>
            </a:r>
            <a:r>
              <a:rPr lang="en-US" sz="900" dirty="0">
                <a:latin typeface="Gulim"/>
                <a:ea typeface="Gulim"/>
                <a:cs typeface="Gulim"/>
                <a:sym typeface="Gulim"/>
              </a:rPr>
              <a:t> </a:t>
            </a:r>
            <a:r>
              <a:rPr lang="en-US" sz="900" dirty="0" err="1">
                <a:latin typeface="Gulim"/>
                <a:ea typeface="Gulim"/>
                <a:cs typeface="Gulim"/>
                <a:sym typeface="Gulim"/>
              </a:rPr>
              <a:t>다각화를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연구개발에</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투자하고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291" name="Google Shape;2291;p21"/>
          <p:cNvSpPr txBox="1"/>
          <p:nvPr/>
        </p:nvSpPr>
        <p:spPr>
          <a:xfrm>
            <a:off x="886736" y="4193664"/>
            <a:ext cx="8985430" cy="755079"/>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정책</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및</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규제</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불확실성</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전자담배</a:t>
            </a:r>
            <a:r>
              <a:rPr lang="en-US" sz="900" u="none" dirty="0">
                <a:latin typeface="Gulim"/>
                <a:ea typeface="Gulim"/>
                <a:cs typeface="Gulim"/>
                <a:sym typeface="Gulim"/>
              </a:rPr>
              <a:t> </a:t>
            </a:r>
            <a:r>
              <a:rPr lang="en-US" sz="900" u="none" dirty="0" err="1">
                <a:latin typeface="Gulim"/>
                <a:ea typeface="Gulim"/>
                <a:cs typeface="Gulim"/>
                <a:sym typeface="Gulim"/>
              </a:rPr>
              <a:t>산업은</a:t>
            </a:r>
            <a:r>
              <a:rPr lang="en-US" sz="900" u="none" dirty="0">
                <a:latin typeface="Gulim"/>
                <a:ea typeface="Gulim"/>
                <a:cs typeface="Gulim"/>
                <a:sym typeface="Gulim"/>
              </a:rPr>
              <a:t> </a:t>
            </a:r>
            <a:r>
              <a:rPr lang="en-US" sz="900" u="none" dirty="0" err="1">
                <a:latin typeface="Gulim"/>
                <a:ea typeface="Gulim"/>
                <a:cs typeface="Gulim"/>
                <a:sym typeface="Gulim"/>
              </a:rPr>
              <a:t>급속히</a:t>
            </a:r>
            <a:r>
              <a:rPr lang="en-US" sz="900" u="none" dirty="0">
                <a:latin typeface="Gulim"/>
                <a:ea typeface="Gulim"/>
                <a:cs typeface="Gulim"/>
                <a:sym typeface="Gulim"/>
              </a:rPr>
              <a:t> </a:t>
            </a:r>
            <a:r>
              <a:rPr lang="en-US" sz="900" u="none" dirty="0" err="1">
                <a:latin typeface="Gulim"/>
                <a:ea typeface="Gulim"/>
                <a:cs typeface="Gulim"/>
                <a:sym typeface="Gulim"/>
              </a:rPr>
              <a:t>성장하고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이에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국가의</a:t>
            </a:r>
            <a:r>
              <a:rPr lang="en-US" sz="900" u="none" dirty="0">
                <a:latin typeface="Gulim"/>
                <a:ea typeface="Gulim"/>
                <a:cs typeface="Gulim"/>
                <a:sym typeface="Gulim"/>
              </a:rPr>
              <a:t> </a:t>
            </a:r>
            <a:r>
              <a:rPr lang="en-US" sz="900" u="none" dirty="0" err="1">
                <a:latin typeface="Gulim"/>
                <a:ea typeface="Gulim"/>
                <a:cs typeface="Gulim"/>
                <a:sym typeface="Gulim"/>
              </a:rPr>
              <a:t>정책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환경도</a:t>
            </a:r>
            <a:r>
              <a:rPr lang="en-US" sz="900" u="none" dirty="0">
                <a:latin typeface="Gulim"/>
                <a:ea typeface="Gulim"/>
                <a:cs typeface="Gulim"/>
                <a:sym typeface="Gulim"/>
              </a:rPr>
              <a:t> </a:t>
            </a:r>
            <a:r>
              <a:rPr lang="en-US" sz="900" u="none" dirty="0" err="1">
                <a:latin typeface="Gulim"/>
                <a:ea typeface="Gulim"/>
                <a:cs typeface="Gulim"/>
                <a:sym typeface="Gulim"/>
              </a:rPr>
              <a:t>빠르게</a:t>
            </a:r>
            <a:r>
              <a:rPr lang="en-US" sz="900" u="none" dirty="0">
                <a:latin typeface="Gulim"/>
                <a:ea typeface="Gulim"/>
                <a:cs typeface="Gulim"/>
                <a:sym typeface="Gulim"/>
              </a:rPr>
              <a:t> </a:t>
            </a:r>
            <a:r>
              <a:rPr lang="en-US" sz="900" u="none" dirty="0" err="1">
                <a:latin typeface="Gulim"/>
                <a:ea typeface="Gulim"/>
                <a:cs typeface="Gulim"/>
                <a:sym typeface="Gulim"/>
              </a:rPr>
              <a:t>변화하고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이러한</a:t>
            </a:r>
            <a:r>
              <a:rPr lang="en-US" sz="900" u="none" dirty="0">
                <a:latin typeface="Gulim"/>
                <a:ea typeface="Gulim"/>
                <a:cs typeface="Gulim"/>
                <a:sym typeface="Gulim"/>
              </a:rPr>
              <a:t> </a:t>
            </a:r>
            <a:r>
              <a:rPr lang="en-US" sz="900" u="none" dirty="0" err="1">
                <a:latin typeface="Gulim"/>
                <a:ea typeface="Gulim"/>
                <a:cs typeface="Gulim"/>
                <a:sym typeface="Gulim"/>
              </a:rPr>
              <a:t>불확실성</a:t>
            </a:r>
            <a:r>
              <a:rPr lang="en-US" sz="900" u="none" dirty="0">
                <a:latin typeface="Gulim"/>
                <a:ea typeface="Gulim"/>
                <a:cs typeface="Gulim"/>
                <a:sym typeface="Gulim"/>
              </a:rPr>
              <a:t> </a:t>
            </a:r>
            <a:r>
              <a:rPr lang="en-US" sz="900" u="none" dirty="0" err="1">
                <a:latin typeface="Gulim"/>
                <a:ea typeface="Gulim"/>
                <a:cs typeface="Gulim"/>
                <a:sym typeface="Gulim"/>
              </a:rPr>
              <a:t>속에서도</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지속</a:t>
            </a:r>
            <a:r>
              <a:rPr lang="en-US" sz="900" u="none" dirty="0">
                <a:latin typeface="Gulim"/>
                <a:ea typeface="Gulim"/>
                <a:cs typeface="Gulim"/>
                <a:sym typeface="Gulim"/>
              </a:rPr>
              <a:t> </a:t>
            </a:r>
            <a:r>
              <a:rPr lang="en-US" sz="900" u="none" dirty="0" err="1">
                <a:latin typeface="Gulim"/>
                <a:ea typeface="Gulim"/>
                <a:cs typeface="Gulim"/>
                <a:sym typeface="Gulim"/>
              </a:rPr>
              <a:t>가능한</a:t>
            </a:r>
            <a:r>
              <a:rPr lang="en-US" sz="900" u="none" dirty="0">
                <a:latin typeface="Gulim"/>
                <a:ea typeface="Gulim"/>
                <a:cs typeface="Gulim"/>
                <a:sym typeface="Gulim"/>
              </a:rPr>
              <a:t> </a:t>
            </a:r>
            <a:r>
              <a:rPr lang="en-US" sz="900" u="none" dirty="0" err="1">
                <a:latin typeface="Gulim"/>
                <a:ea typeface="Gulim"/>
                <a:cs typeface="Gulim"/>
                <a:sym typeface="Gulim"/>
              </a:rPr>
              <a:t>경영을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ESG </a:t>
            </a:r>
            <a:r>
              <a:rPr lang="en-US" sz="900" u="none" dirty="0" err="1">
                <a:latin typeface="Gulim"/>
                <a:ea typeface="Gulim"/>
                <a:cs typeface="Gulim"/>
                <a:sym typeface="Gulim"/>
              </a:rPr>
              <a:t>원칙을</a:t>
            </a:r>
            <a:r>
              <a:rPr lang="en-US" sz="900" u="none" dirty="0">
                <a:latin typeface="Gulim"/>
                <a:ea typeface="Gulim"/>
                <a:cs typeface="Gulim"/>
                <a:sym typeface="Gulim"/>
              </a:rPr>
              <a:t> </a:t>
            </a:r>
            <a:r>
              <a:rPr lang="en-US" sz="900" u="none" dirty="0" err="1">
                <a:latin typeface="Gulim"/>
                <a:ea typeface="Gulim"/>
                <a:cs typeface="Gulim"/>
                <a:sym typeface="Gulim"/>
              </a:rPr>
              <a:t>준수하고</a:t>
            </a:r>
            <a:r>
              <a:rPr lang="en-US" sz="900" u="none" dirty="0">
                <a:latin typeface="Gulim"/>
                <a:ea typeface="Gulim"/>
                <a:cs typeface="Gulim"/>
                <a:sym typeface="Gulim"/>
              </a:rPr>
              <a:t>, </a:t>
            </a:r>
            <a:r>
              <a:rPr lang="en-US" sz="900" u="none" dirty="0" err="1">
                <a:latin typeface="Gulim"/>
                <a:ea typeface="Gulim"/>
                <a:cs typeface="Gulim"/>
                <a:sym typeface="Gulim"/>
              </a:rPr>
              <a:t>각국의</a:t>
            </a:r>
            <a:r>
              <a:rPr lang="en-US" sz="900" u="none" dirty="0">
                <a:latin typeface="Gulim"/>
                <a:ea typeface="Gulim"/>
                <a:cs typeface="Gulim"/>
                <a:sym typeface="Gulim"/>
              </a:rPr>
              <a:t> </a:t>
            </a:r>
            <a:r>
              <a:rPr lang="en-US" sz="900" u="none" dirty="0" err="1">
                <a:latin typeface="Gulim"/>
                <a:ea typeface="Gulim"/>
                <a:cs typeface="Gulim"/>
                <a:sym typeface="Gulim"/>
              </a:rPr>
              <a:t>정책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변화를</a:t>
            </a:r>
            <a:r>
              <a:rPr lang="en-US" sz="900" u="none" dirty="0">
                <a:latin typeface="Gulim"/>
                <a:ea typeface="Gulim"/>
                <a:cs typeface="Gulim"/>
                <a:sym typeface="Gulim"/>
              </a:rPr>
              <a:t> </a:t>
            </a:r>
            <a:r>
              <a:rPr lang="en-US" sz="900" u="none" dirty="0" err="1">
                <a:latin typeface="Gulim"/>
                <a:ea typeface="Gulim"/>
                <a:cs typeface="Gulim"/>
                <a:sym typeface="Gulim"/>
              </a:rPr>
              <a:t>철저히</a:t>
            </a:r>
            <a:r>
              <a:rPr lang="en-US" sz="900" u="none" dirty="0">
                <a:latin typeface="Gulim"/>
                <a:ea typeface="Gulim"/>
                <a:cs typeface="Gulim"/>
                <a:sym typeface="Gulim"/>
              </a:rPr>
              <a:t> </a:t>
            </a:r>
            <a:r>
              <a:rPr lang="en-US" sz="900" u="none" dirty="0" err="1">
                <a:latin typeface="Gulim"/>
                <a:ea typeface="Gulim"/>
                <a:cs typeface="Gulim"/>
                <a:sym typeface="Gulim"/>
              </a:rPr>
              <a:t>분석하며</a:t>
            </a:r>
            <a:r>
              <a:rPr lang="en-US" sz="900" u="none" dirty="0">
                <a:latin typeface="Gulim"/>
                <a:ea typeface="Gulim"/>
                <a:cs typeface="Gulim"/>
                <a:sym typeface="Gulim"/>
              </a:rPr>
              <a:t> </a:t>
            </a:r>
            <a:r>
              <a:rPr lang="en-US" sz="900" u="none" dirty="0" err="1">
                <a:latin typeface="Gulim"/>
                <a:ea typeface="Gulim"/>
                <a:cs typeface="Gulim"/>
                <a:sym typeface="Gulim"/>
              </a:rPr>
              <a:t>대비하고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2022년 </a:t>
            </a:r>
            <a:r>
              <a:rPr lang="en-US" sz="900" u="none" dirty="0" err="1">
                <a:latin typeface="Gulim"/>
                <a:ea typeface="Gulim"/>
                <a:cs typeface="Gulim"/>
                <a:sym typeface="Gulim"/>
              </a:rPr>
              <a:t>지속경영본부</a:t>
            </a:r>
            <a:r>
              <a:rPr lang="en-US" sz="900" u="none" dirty="0">
                <a:latin typeface="Gulim"/>
                <a:ea typeface="Gulim"/>
                <a:cs typeface="Gulim"/>
                <a:sym typeface="Gulim"/>
              </a:rPr>
              <a:t> </a:t>
            </a:r>
            <a:r>
              <a:rPr lang="en-US" sz="900" u="none" dirty="0" err="1">
                <a:latin typeface="Gulim"/>
                <a:ea typeface="Gulim"/>
                <a:cs typeface="Gulim"/>
                <a:sym typeface="Gulim"/>
              </a:rPr>
              <a:t>산하에</a:t>
            </a:r>
            <a:r>
              <a:rPr lang="en-US" sz="900" u="none" dirty="0">
                <a:latin typeface="Gulim"/>
                <a:ea typeface="Gulim"/>
                <a:cs typeface="Gulim"/>
                <a:sym typeface="Gulim"/>
              </a:rPr>
              <a:t> </a:t>
            </a:r>
            <a:r>
              <a:rPr lang="en-US" sz="900" u="none" dirty="0" err="1">
                <a:latin typeface="Gulim"/>
                <a:ea typeface="Gulim"/>
                <a:cs typeface="Gulim"/>
                <a:sym typeface="Gulim"/>
              </a:rPr>
              <a:t>NGP법무팀을</a:t>
            </a:r>
            <a:r>
              <a:rPr lang="en-US" sz="900" u="none" dirty="0">
                <a:latin typeface="Gulim"/>
                <a:ea typeface="Gulim"/>
                <a:cs typeface="Gulim"/>
                <a:sym typeface="Gulim"/>
              </a:rPr>
              <a:t> </a:t>
            </a:r>
            <a:r>
              <a:rPr lang="en-US" sz="900" u="none" dirty="0" err="1">
                <a:latin typeface="Gulim"/>
                <a:ea typeface="Gulim"/>
                <a:cs typeface="Gulim"/>
                <a:sym typeface="Gulim"/>
              </a:rPr>
              <a:t>신설하여</a:t>
            </a:r>
            <a:r>
              <a:rPr lang="en-US" sz="900" u="none" dirty="0">
                <a:latin typeface="Gulim"/>
                <a:ea typeface="Gulim"/>
                <a:cs typeface="Gulim"/>
                <a:sym typeface="Gulim"/>
              </a:rPr>
              <a:t>, </a:t>
            </a:r>
            <a:r>
              <a:rPr lang="en-US" sz="900" u="none" dirty="0" err="1">
                <a:latin typeface="Gulim"/>
                <a:ea typeface="Gulim"/>
                <a:cs typeface="Gulim"/>
                <a:sym typeface="Gulim"/>
              </a:rPr>
              <a:t>NGP사업이</a:t>
            </a:r>
            <a:r>
              <a:rPr lang="en-US" sz="900" u="none" dirty="0">
                <a:latin typeface="Gulim"/>
                <a:ea typeface="Gulim"/>
                <a:cs typeface="Gulim"/>
                <a:sym typeface="Gulim"/>
              </a:rPr>
              <a:t> </a:t>
            </a:r>
            <a:r>
              <a:rPr lang="en-US" sz="900" u="none" dirty="0" err="1">
                <a:latin typeface="Gulim"/>
                <a:ea typeface="Gulim"/>
                <a:cs typeface="Gulim"/>
                <a:sym typeface="Gulim"/>
              </a:rPr>
              <a:t>해외시장</a:t>
            </a:r>
            <a:r>
              <a:rPr lang="en-US" sz="900" u="none" dirty="0">
                <a:latin typeface="Gulim"/>
                <a:ea typeface="Gulim"/>
                <a:cs typeface="Gulim"/>
                <a:sym typeface="Gulim"/>
              </a:rPr>
              <a:t> </a:t>
            </a:r>
            <a:r>
              <a:rPr lang="en-US" sz="900" u="none" dirty="0" err="1">
                <a:latin typeface="Gulim"/>
                <a:ea typeface="Gulim"/>
                <a:cs typeface="Gulim"/>
                <a:sym typeface="Gulim"/>
              </a:rPr>
              <a:t>진출</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국가별로</a:t>
            </a:r>
            <a:r>
              <a:rPr lang="en-US" sz="900" u="none" dirty="0">
                <a:latin typeface="Gulim"/>
                <a:ea typeface="Gulim"/>
                <a:cs typeface="Gulim"/>
                <a:sym typeface="Gulim"/>
              </a:rPr>
              <a:t> </a:t>
            </a:r>
            <a:r>
              <a:rPr lang="en-US" sz="900" u="none" dirty="0" err="1">
                <a:latin typeface="Gulim"/>
                <a:ea typeface="Gulim"/>
                <a:cs typeface="Gulim"/>
                <a:sym typeface="Gulim"/>
              </a:rPr>
              <a:t>상이한</a:t>
            </a:r>
            <a:r>
              <a:rPr lang="en-US" sz="900" u="none" dirty="0">
                <a:latin typeface="Gulim"/>
                <a:ea typeface="Gulim"/>
                <a:cs typeface="Gulim"/>
                <a:sym typeface="Gulim"/>
              </a:rPr>
              <a:t> </a:t>
            </a:r>
            <a:r>
              <a:rPr lang="en-US" sz="900" u="none" dirty="0" err="1">
                <a:latin typeface="Gulim"/>
                <a:ea typeface="Gulim"/>
                <a:cs typeface="Gulim"/>
                <a:sym typeface="Gulim"/>
              </a:rPr>
              <a:t>규제를</a:t>
            </a:r>
            <a:r>
              <a:rPr lang="en-US" sz="900" u="none" dirty="0">
                <a:latin typeface="Gulim"/>
                <a:ea typeface="Gulim"/>
                <a:cs typeface="Gulim"/>
                <a:sym typeface="Gulim"/>
              </a:rPr>
              <a:t> </a:t>
            </a:r>
            <a:r>
              <a:rPr lang="en-US" sz="900" u="none" dirty="0" err="1">
                <a:latin typeface="Gulim"/>
                <a:ea typeface="Gulim"/>
                <a:cs typeface="Gulim"/>
                <a:sym typeface="Gulim"/>
              </a:rPr>
              <a:t>선제적으로</a:t>
            </a:r>
            <a:r>
              <a:rPr lang="en-US" sz="900" u="none" dirty="0">
                <a:latin typeface="Gulim"/>
                <a:ea typeface="Gulim"/>
                <a:cs typeface="Gulim"/>
                <a:sym typeface="Gulim"/>
              </a:rPr>
              <a:t> </a:t>
            </a:r>
            <a:r>
              <a:rPr lang="en-US" sz="900" u="none" dirty="0" err="1">
                <a:latin typeface="Gulim"/>
                <a:ea typeface="Gulim"/>
                <a:cs typeface="Gulim"/>
                <a:sym typeface="Gulim"/>
              </a:rPr>
              <a:t>검토해</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출시부터</a:t>
            </a:r>
            <a:r>
              <a:rPr lang="en-US" sz="900" u="none" dirty="0">
                <a:latin typeface="Gulim"/>
                <a:ea typeface="Gulim"/>
                <a:cs typeface="Gulim"/>
                <a:sym typeface="Gulim"/>
              </a:rPr>
              <a:t> </a:t>
            </a:r>
            <a:r>
              <a:rPr lang="en-US" sz="900" u="none" dirty="0" err="1">
                <a:latin typeface="Gulim"/>
                <a:ea typeface="Gulim"/>
                <a:cs typeface="Gulim"/>
                <a:sym typeface="Gulim"/>
              </a:rPr>
              <a:t>판매까지</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내에서</a:t>
            </a:r>
            <a:r>
              <a:rPr lang="en-US" sz="900" u="none" dirty="0">
                <a:latin typeface="Gulim"/>
                <a:ea typeface="Gulim"/>
                <a:cs typeface="Gulim"/>
                <a:sym typeface="Gulim"/>
              </a:rPr>
              <a:t> </a:t>
            </a:r>
            <a:r>
              <a:rPr lang="en-US" sz="900" u="none" dirty="0" err="1">
                <a:latin typeface="Gulim"/>
                <a:ea typeface="Gulim"/>
                <a:cs typeface="Gulim"/>
                <a:sym typeface="Gulim"/>
              </a:rPr>
              <a:t>이뤄질</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지원하고</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리스크에</a:t>
            </a:r>
            <a:r>
              <a:rPr lang="en-US" sz="900" u="none" dirty="0">
                <a:latin typeface="Gulim"/>
                <a:ea typeface="Gulim"/>
                <a:cs typeface="Gulim"/>
                <a:sym typeface="Gulim"/>
              </a:rPr>
              <a:t> </a:t>
            </a:r>
            <a:r>
              <a:rPr lang="en-US" sz="900" u="none" dirty="0" err="1">
                <a:latin typeface="Gulim"/>
                <a:ea typeface="Gulim"/>
                <a:cs typeface="Gulim"/>
                <a:sym typeface="Gulim"/>
              </a:rPr>
              <a:t>선제적으로</a:t>
            </a:r>
            <a:r>
              <a:rPr lang="en-US" sz="900" u="none" dirty="0">
                <a:latin typeface="Gulim"/>
                <a:ea typeface="Gulim"/>
                <a:cs typeface="Gulim"/>
                <a:sym typeface="Gulim"/>
              </a:rPr>
              <a:t> </a:t>
            </a:r>
            <a:r>
              <a:rPr lang="en-US" sz="900" u="none" dirty="0" err="1">
                <a:latin typeface="Gulim"/>
                <a:ea typeface="Gulim"/>
                <a:cs typeface="Gulim"/>
                <a:sym typeface="Gulim"/>
              </a:rPr>
              <a:t>대응하는</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불확실성</a:t>
            </a:r>
            <a:r>
              <a:rPr lang="en-US" sz="900" u="none" dirty="0">
                <a:latin typeface="Gulim"/>
                <a:ea typeface="Gulim"/>
                <a:cs typeface="Gulim"/>
                <a:sym typeface="Gulim"/>
              </a:rPr>
              <a:t> </a:t>
            </a:r>
            <a:r>
              <a:rPr lang="en-US" sz="900" u="none" dirty="0" err="1">
                <a:latin typeface="Gulim"/>
                <a:ea typeface="Gulim"/>
                <a:cs typeface="Gulim"/>
                <a:sym typeface="Gulim"/>
              </a:rPr>
              <a:t>극복을</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체계를</a:t>
            </a:r>
            <a:r>
              <a:rPr lang="en-US" sz="900" u="none" dirty="0">
                <a:latin typeface="Gulim"/>
                <a:ea typeface="Gulim"/>
                <a:cs typeface="Gulim"/>
                <a:sym typeface="Gulim"/>
              </a:rPr>
              <a:t> </a:t>
            </a:r>
            <a:r>
              <a:rPr lang="en-US" sz="900" u="none" dirty="0" err="1">
                <a:latin typeface="Gulim"/>
                <a:ea typeface="Gulim"/>
                <a:cs typeface="Gulim"/>
                <a:sym typeface="Gulim"/>
              </a:rPr>
              <a:t>갖추고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앞으로도</a:t>
            </a:r>
            <a:r>
              <a:rPr lang="en-US" sz="900" u="none" dirty="0">
                <a:latin typeface="Gulim"/>
                <a:ea typeface="Gulim"/>
                <a:cs typeface="Gulim"/>
                <a:sym typeface="Gulim"/>
              </a:rPr>
              <a:t> </a:t>
            </a:r>
            <a:r>
              <a:rPr lang="en-US" sz="900" u="none" dirty="0" err="1">
                <a:latin typeface="Gulim"/>
                <a:ea typeface="Gulim"/>
                <a:cs typeface="Gulim"/>
                <a:sym typeface="Gulim"/>
              </a:rPr>
              <a:t>정책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변화에</a:t>
            </a:r>
            <a:r>
              <a:rPr lang="en-US" sz="900" u="none" dirty="0">
                <a:latin typeface="Gulim"/>
                <a:ea typeface="Gulim"/>
                <a:cs typeface="Gulim"/>
                <a:sym typeface="Gulim"/>
              </a:rPr>
              <a:t> </a:t>
            </a:r>
            <a:r>
              <a:rPr lang="en-US" sz="900" u="none" dirty="0" err="1">
                <a:latin typeface="Gulim"/>
                <a:ea typeface="Gulim"/>
                <a:cs typeface="Gulim"/>
                <a:sym typeface="Gulim"/>
              </a:rPr>
              <a:t>유연하게</a:t>
            </a:r>
            <a:r>
              <a:rPr lang="en-US" sz="900" u="none" dirty="0">
                <a:latin typeface="Gulim"/>
                <a:ea typeface="Gulim"/>
                <a:cs typeface="Gulim"/>
                <a:sym typeface="Gulim"/>
              </a:rPr>
              <a:t> </a:t>
            </a:r>
            <a:r>
              <a:rPr lang="en-US" sz="900" u="none" dirty="0" err="1">
                <a:latin typeface="Gulim"/>
                <a:ea typeface="Gulim"/>
                <a:cs typeface="Gulim"/>
                <a:sym typeface="Gulim"/>
              </a:rPr>
              <a:t>대응하여</a:t>
            </a:r>
            <a:r>
              <a:rPr lang="en-US" sz="900" u="none" dirty="0">
                <a:latin typeface="Gulim"/>
                <a:ea typeface="Gulim"/>
                <a:cs typeface="Gulim"/>
                <a:sym typeface="Gulim"/>
              </a:rPr>
              <a:t>, </a:t>
            </a:r>
            <a:r>
              <a:rPr lang="en-US" sz="900" u="none" dirty="0" err="1">
                <a:latin typeface="Gulim"/>
                <a:ea typeface="Gulim"/>
                <a:cs typeface="Gulim"/>
                <a:sym typeface="Gulim"/>
              </a:rPr>
              <a:t>지속적인</a:t>
            </a:r>
            <a:r>
              <a:rPr lang="en-US" sz="900" u="none" dirty="0">
                <a:latin typeface="Gulim"/>
                <a:ea typeface="Gulim"/>
                <a:cs typeface="Gulim"/>
                <a:sym typeface="Gulim"/>
              </a:rPr>
              <a:t> </a:t>
            </a:r>
            <a:r>
              <a:rPr lang="en-US" sz="900" u="none" dirty="0" err="1">
                <a:latin typeface="Gulim"/>
                <a:ea typeface="Gulim"/>
                <a:cs typeface="Gulim"/>
                <a:sym typeface="Gulim"/>
              </a:rPr>
              <a:t>법적</a:t>
            </a:r>
            <a:r>
              <a:rPr lang="en-US" sz="900" u="none" dirty="0">
                <a:latin typeface="Gulim"/>
                <a:ea typeface="Gulim"/>
                <a:cs typeface="Gulim"/>
                <a:sym typeface="Gulim"/>
              </a:rPr>
              <a:t> </a:t>
            </a:r>
            <a:r>
              <a:rPr lang="en-US" sz="900" u="none" dirty="0" err="1">
                <a:latin typeface="Gulim"/>
                <a:ea typeface="Gulim"/>
                <a:cs typeface="Gulim"/>
                <a:sym typeface="Gulim"/>
              </a:rPr>
              <a:t>준수를</a:t>
            </a:r>
            <a:r>
              <a:rPr lang="en-US" sz="900" u="none" dirty="0">
                <a:latin typeface="Gulim"/>
                <a:ea typeface="Gulim"/>
                <a:cs typeface="Gulim"/>
                <a:sym typeface="Gulim"/>
              </a:rPr>
              <a:t> </a:t>
            </a:r>
            <a:r>
              <a:rPr lang="en-US" sz="900" u="none" dirty="0" err="1">
                <a:latin typeface="Gulim"/>
                <a:ea typeface="Gulim"/>
                <a:cs typeface="Gulim"/>
                <a:sym typeface="Gulim"/>
              </a:rPr>
              <a:t>보장하기</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노력을</a:t>
            </a:r>
            <a:r>
              <a:rPr lang="en-US" sz="900" u="none" dirty="0">
                <a:latin typeface="Gulim"/>
                <a:ea typeface="Gulim"/>
                <a:cs typeface="Gulim"/>
                <a:sym typeface="Gulim"/>
              </a:rPr>
              <a:t> </a:t>
            </a:r>
            <a:r>
              <a:rPr lang="en-US" sz="900" u="none" dirty="0" err="1">
                <a:latin typeface="Gulim"/>
                <a:ea typeface="Gulim"/>
                <a:cs typeface="Gulim"/>
                <a:sym typeface="Gulim"/>
              </a:rPr>
              <a:t>지속할</a:t>
            </a:r>
            <a:r>
              <a:rPr lang="en-US" sz="900" u="none" dirty="0">
                <a:latin typeface="Gulim"/>
                <a:ea typeface="Gulim"/>
                <a:cs typeface="Gulim"/>
                <a:sym typeface="Gulim"/>
              </a:rPr>
              <a:t> </a:t>
            </a:r>
            <a:r>
              <a:rPr lang="en-US" sz="900" u="none" dirty="0" err="1">
                <a:latin typeface="Gulim"/>
                <a:ea typeface="Gulim"/>
                <a:cs typeface="Gulim"/>
                <a:sym typeface="Gulim"/>
              </a:rPr>
              <a:t>것입니다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293" name="Google Shape;2293;p21"/>
          <p:cNvSpPr txBox="1"/>
          <p:nvPr/>
        </p:nvSpPr>
        <p:spPr>
          <a:xfrm>
            <a:off x="873904" y="5050822"/>
            <a:ext cx="9068764" cy="940642"/>
          </a:xfrm>
          <a:prstGeom prst="rect">
            <a:avLst/>
          </a:prstGeom>
          <a:noFill/>
          <a:ln>
            <a:noFill/>
          </a:ln>
        </p:spPr>
        <p:txBody>
          <a:bodyPr spcFirstLastPara="1" wrap="square" lIns="0" tIns="12700" rIns="0" bIns="0" anchor="t" anchorCtr="0">
            <a:spAutoFit/>
          </a:bodyPr>
          <a:lstStyle/>
          <a:p>
            <a:pPr marL="38100" marR="30480" lvl="0" indent="0"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판매</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시장</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확대</a:t>
            </a:r>
            <a:r>
              <a:rPr lang="en-US" sz="900" b="1" u="none" dirty="0">
                <a:solidFill>
                  <a:srgbClr val="4D5C63"/>
                </a:solidFill>
                <a:latin typeface="Malgun Gothic"/>
                <a:ea typeface="Malgun Gothic"/>
                <a:cs typeface="Malgun Gothic"/>
                <a:sym typeface="Malgun Gothic"/>
              </a:rPr>
              <a:t> </a:t>
            </a:r>
            <a:r>
              <a:rPr lang="en-US" sz="900" u="none" dirty="0">
                <a:latin typeface="Gulim"/>
                <a:ea typeface="Gulim"/>
                <a:cs typeface="Gulim"/>
                <a:sym typeface="Gulim"/>
              </a:rPr>
              <a:t>Less Smell &amp; Modified Risk </a:t>
            </a:r>
            <a:r>
              <a:rPr lang="en-US" sz="900" u="none" dirty="0" err="1">
                <a:latin typeface="Gulim"/>
                <a:ea typeface="Gulim"/>
                <a:cs typeface="Gulim"/>
                <a:sym typeface="Gulim"/>
              </a:rPr>
              <a:t>제품에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소비자의</a:t>
            </a:r>
            <a:r>
              <a:rPr lang="en-US" sz="900" u="none" dirty="0">
                <a:latin typeface="Gulim"/>
                <a:ea typeface="Gulim"/>
                <a:cs typeface="Gulim"/>
                <a:sym typeface="Gulim"/>
              </a:rPr>
              <a:t> </a:t>
            </a:r>
            <a:r>
              <a:rPr lang="en-US" sz="900" u="none" dirty="0" err="1">
                <a:latin typeface="Gulim"/>
                <a:ea typeface="Gulim"/>
                <a:cs typeface="Gulim"/>
                <a:sym typeface="Gulim"/>
              </a:rPr>
              <a:t>니즈가</a:t>
            </a:r>
            <a:r>
              <a:rPr lang="en-US" sz="900" u="none" dirty="0">
                <a:latin typeface="Gulim"/>
                <a:ea typeface="Gulim"/>
                <a:cs typeface="Gulim"/>
                <a:sym typeface="Gulim"/>
              </a:rPr>
              <a:t> </a:t>
            </a:r>
            <a:r>
              <a:rPr lang="en-US" sz="900" u="none" dirty="0" err="1">
                <a:latin typeface="Gulim"/>
                <a:ea typeface="Gulim"/>
                <a:cs typeface="Gulim"/>
                <a:sym typeface="Gulim"/>
              </a:rPr>
              <a:t>확대됨에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차세대</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다양화에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요구가</a:t>
            </a:r>
            <a:r>
              <a:rPr lang="en-US" sz="900" u="none" dirty="0">
                <a:latin typeface="Gulim"/>
                <a:ea typeface="Gulim"/>
                <a:cs typeface="Gulim"/>
                <a:sym typeface="Gulim"/>
              </a:rPr>
              <a:t> </a:t>
            </a:r>
            <a:r>
              <a:rPr lang="en-US" sz="900" u="none" dirty="0" err="1">
                <a:latin typeface="Gulim"/>
                <a:ea typeface="Gulim"/>
                <a:cs typeface="Gulim"/>
                <a:sym typeface="Gulim"/>
              </a:rPr>
              <a:t>늘어날</a:t>
            </a:r>
            <a:r>
              <a:rPr lang="en-US" sz="900" u="none" dirty="0">
                <a:latin typeface="Gulim"/>
                <a:ea typeface="Gulim"/>
                <a:cs typeface="Gulim"/>
                <a:sym typeface="Gulim"/>
              </a:rPr>
              <a:t> </a:t>
            </a:r>
            <a:r>
              <a:rPr lang="en-US" sz="900" u="none" dirty="0" err="1">
                <a:latin typeface="Gulim"/>
                <a:ea typeface="Gulim"/>
                <a:cs typeface="Gulim"/>
                <a:sym typeface="Gulim"/>
              </a:rPr>
              <a:t>것으로</a:t>
            </a:r>
            <a:r>
              <a:rPr lang="en-US" sz="900" u="none" dirty="0">
                <a:latin typeface="Gulim"/>
                <a:ea typeface="Gulim"/>
                <a:cs typeface="Gulim"/>
                <a:sym typeface="Gulim"/>
              </a:rPr>
              <a:t> </a:t>
            </a:r>
            <a:r>
              <a:rPr lang="en-US" sz="900" u="none" dirty="0" err="1">
                <a:latin typeface="Gulim"/>
                <a:ea typeface="Gulim"/>
                <a:cs typeface="Gulim"/>
                <a:sym typeface="Gulim"/>
              </a:rPr>
              <a:t>예상되며</a:t>
            </a:r>
            <a:r>
              <a:rPr lang="en-US" sz="900" u="none" dirty="0">
                <a:latin typeface="Gulim"/>
                <a:ea typeface="Gulim"/>
                <a:cs typeface="Gulim"/>
                <a:sym typeface="Gulim"/>
              </a:rPr>
              <a:t>, </a:t>
            </a:r>
            <a:r>
              <a:rPr lang="en-US" sz="900" u="none" dirty="0" err="1">
                <a:latin typeface="Gulim"/>
                <a:ea typeface="Gulim"/>
                <a:cs typeface="Gulim"/>
                <a:sym typeface="Gulim"/>
              </a:rPr>
              <a:t>특히</a:t>
            </a:r>
            <a:r>
              <a:rPr lang="en-US" sz="900" u="none" dirty="0">
                <a:latin typeface="Gulim"/>
                <a:ea typeface="Gulim"/>
                <a:cs typeface="Gulim"/>
                <a:sym typeface="Gulim"/>
              </a:rPr>
              <a:t> HNB(Heat Not Burn) </a:t>
            </a:r>
            <a:r>
              <a:rPr lang="en-US" sz="900" u="none" dirty="0" err="1">
                <a:latin typeface="Gulim"/>
                <a:ea typeface="Gulim"/>
                <a:cs typeface="Gulim"/>
                <a:sym typeface="Gulim"/>
              </a:rPr>
              <a:t>카테고리의</a:t>
            </a:r>
            <a:r>
              <a:rPr lang="en-US" sz="900" u="none" dirty="0">
                <a:latin typeface="Gulim"/>
                <a:ea typeface="Gulim"/>
                <a:cs typeface="Gulim"/>
                <a:sym typeface="Gulim"/>
              </a:rPr>
              <a:t> </a:t>
            </a:r>
            <a:r>
              <a:rPr lang="en-US" sz="900" u="none" dirty="0" err="1">
                <a:latin typeface="Gulim"/>
                <a:ea typeface="Gulim"/>
                <a:cs typeface="Gulim"/>
                <a:sym typeface="Gulim"/>
              </a:rPr>
              <a:t>차세대</a:t>
            </a:r>
            <a:r>
              <a:rPr lang="en-US" sz="900" u="none" dirty="0">
                <a:latin typeface="Gulim"/>
                <a:ea typeface="Gulim"/>
                <a:cs typeface="Gulim"/>
                <a:sym typeface="Gulim"/>
              </a:rPr>
              <a:t> </a:t>
            </a:r>
            <a:r>
              <a:rPr lang="en-US" sz="900" u="none" dirty="0" err="1">
                <a:latin typeface="Gulim"/>
                <a:ea typeface="Gulim"/>
                <a:cs typeface="Gulim"/>
                <a:sym typeface="Gulim"/>
              </a:rPr>
              <a:t>제품에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수요는</a:t>
            </a:r>
            <a:r>
              <a:rPr lang="en-US" sz="900" u="none" dirty="0">
                <a:latin typeface="Gulim"/>
                <a:ea typeface="Gulim"/>
                <a:cs typeface="Gulim"/>
                <a:sym typeface="Gulim"/>
              </a:rPr>
              <a:t> </a:t>
            </a:r>
            <a:r>
              <a:rPr lang="en-US" sz="900" u="none" dirty="0" err="1">
                <a:latin typeface="Gulim"/>
                <a:ea typeface="Gulim"/>
                <a:cs typeface="Gulim"/>
                <a:sym typeface="Gulim"/>
              </a:rPr>
              <a:t>연평균</a:t>
            </a:r>
            <a:r>
              <a:rPr lang="en-US" sz="900" u="none" dirty="0">
                <a:latin typeface="Gulim"/>
                <a:ea typeface="Gulim"/>
                <a:cs typeface="Gulim"/>
                <a:sym typeface="Gulim"/>
              </a:rPr>
              <a:t> 9% </a:t>
            </a:r>
            <a:r>
              <a:rPr lang="en-US" sz="900" u="none" dirty="0" err="1">
                <a:latin typeface="Gulim"/>
                <a:ea typeface="Gulim"/>
                <a:cs typeface="Gulim"/>
                <a:sym typeface="Gulim"/>
              </a:rPr>
              <a:t>이상의</a:t>
            </a:r>
            <a:r>
              <a:rPr lang="en-US" sz="900" u="none" dirty="0">
                <a:latin typeface="Gulim"/>
                <a:ea typeface="Gulim"/>
                <a:cs typeface="Gulim"/>
                <a:sym typeface="Gulim"/>
              </a:rPr>
              <a:t> </a:t>
            </a:r>
            <a:r>
              <a:rPr lang="en-US" sz="900" u="none" dirty="0" err="1">
                <a:latin typeface="Gulim"/>
                <a:ea typeface="Gulim"/>
                <a:cs typeface="Gulim"/>
                <a:sym typeface="Gulim"/>
              </a:rPr>
              <a:t>빠른</a:t>
            </a:r>
            <a:r>
              <a:rPr lang="en-US" sz="900" u="none" dirty="0">
                <a:latin typeface="Gulim"/>
                <a:ea typeface="Gulim"/>
                <a:cs typeface="Gulim"/>
                <a:sym typeface="Gulim"/>
              </a:rPr>
              <a:t> </a:t>
            </a:r>
            <a:r>
              <a:rPr lang="en-US" sz="900" u="none" dirty="0" err="1">
                <a:latin typeface="Gulim"/>
                <a:ea typeface="Gulim"/>
                <a:cs typeface="Gulim"/>
                <a:sym typeface="Gulim"/>
              </a:rPr>
              <a:t>성장이</a:t>
            </a:r>
            <a:r>
              <a:rPr lang="en-US" sz="900" u="none" dirty="0">
                <a:latin typeface="Gulim"/>
                <a:ea typeface="Gulim"/>
                <a:cs typeface="Gulim"/>
                <a:sym typeface="Gulim"/>
              </a:rPr>
              <a:t> </a:t>
            </a:r>
            <a:r>
              <a:rPr lang="en-US" sz="900" u="none" dirty="0" err="1">
                <a:latin typeface="Gulim"/>
                <a:ea typeface="Gulim"/>
                <a:cs typeface="Gulim"/>
                <a:sym typeface="Gulim"/>
              </a:rPr>
              <a:t>전망됩니다</a:t>
            </a:r>
            <a:r>
              <a:rPr lang="en-US" sz="900" u="none" dirty="0">
                <a:latin typeface="Gulim"/>
                <a:ea typeface="Gulim"/>
                <a:cs typeface="Gulim"/>
                <a:sym typeface="Gulim"/>
              </a:rPr>
              <a:t>. </a:t>
            </a:r>
            <a:r>
              <a:rPr lang="en-US" sz="900" u="none" dirty="0" err="1">
                <a:latin typeface="Gulim"/>
                <a:ea typeface="Gulim"/>
                <a:cs typeface="Gulim"/>
                <a:sym typeface="Gulim"/>
              </a:rPr>
              <a:t>국내시장</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HNB </a:t>
            </a:r>
            <a:r>
              <a:rPr lang="en-US" sz="900" u="none" dirty="0" err="1">
                <a:latin typeface="Gulim"/>
                <a:ea typeface="Gulim"/>
                <a:cs typeface="Gulim"/>
                <a:sym typeface="Gulim"/>
              </a:rPr>
              <a:t>제품이</a:t>
            </a:r>
            <a:r>
              <a:rPr lang="en-US" sz="900" u="none" dirty="0">
                <a:latin typeface="Gulim"/>
                <a:ea typeface="Gulim"/>
                <a:cs typeface="Gulim"/>
                <a:sym typeface="Gulim"/>
              </a:rPr>
              <a:t> </a:t>
            </a:r>
            <a:r>
              <a:rPr lang="en-US" sz="900" u="none" dirty="0" err="1">
                <a:latin typeface="Gulim"/>
                <a:ea typeface="Gulim"/>
                <a:cs typeface="Gulim"/>
                <a:sym typeface="Gulim"/>
              </a:rPr>
              <a:t>시장에서</a:t>
            </a:r>
            <a:r>
              <a:rPr lang="en-US" sz="900" u="none" dirty="0">
                <a:latin typeface="Gulim"/>
                <a:ea typeface="Gulim"/>
                <a:cs typeface="Gulim"/>
                <a:sym typeface="Gulim"/>
              </a:rPr>
              <a:t> </a:t>
            </a:r>
            <a:r>
              <a:rPr lang="en-US" sz="900" u="none" dirty="0" err="1">
                <a:latin typeface="Gulim"/>
                <a:ea typeface="Gulim"/>
                <a:cs typeface="Gulim"/>
                <a:sym typeface="Gulim"/>
              </a:rPr>
              <a:t>차지하는</a:t>
            </a:r>
            <a:r>
              <a:rPr lang="en-US" sz="900" u="none" dirty="0">
                <a:latin typeface="Gulim"/>
                <a:ea typeface="Gulim"/>
                <a:cs typeface="Gulim"/>
                <a:sym typeface="Gulim"/>
              </a:rPr>
              <a:t> </a:t>
            </a:r>
            <a:r>
              <a:rPr lang="en-US" sz="900" u="none" dirty="0" err="1">
                <a:latin typeface="Gulim"/>
                <a:ea typeface="Gulim"/>
                <a:cs typeface="Gulim"/>
                <a:sym typeface="Gulim"/>
              </a:rPr>
              <a:t>비중이</a:t>
            </a:r>
            <a:r>
              <a:rPr lang="en-US" sz="900" u="none" dirty="0">
                <a:latin typeface="Gulim"/>
                <a:ea typeface="Gulim"/>
                <a:cs typeface="Gulim"/>
                <a:sym typeface="Gulim"/>
              </a:rPr>
              <a:t> </a:t>
            </a:r>
            <a:r>
              <a:rPr lang="en-US" sz="900" u="none" dirty="0" err="1">
                <a:latin typeface="Gulim"/>
                <a:ea typeface="Gulim"/>
                <a:cs typeface="Gulim"/>
                <a:sym typeface="Gulim"/>
              </a:rPr>
              <a:t>급격히</a:t>
            </a:r>
            <a:r>
              <a:rPr lang="en-US" sz="900" u="none" dirty="0">
                <a:latin typeface="Gulim"/>
                <a:ea typeface="Gulim"/>
                <a:cs typeface="Gulim"/>
                <a:sym typeface="Gulim"/>
              </a:rPr>
              <a:t> </a:t>
            </a:r>
            <a:r>
              <a:rPr lang="en-US" sz="900" u="none" dirty="0" err="1">
                <a:latin typeface="Gulim"/>
                <a:ea typeface="Gulim"/>
                <a:cs typeface="Gulim"/>
                <a:sym typeface="Gulim"/>
              </a:rPr>
              <a:t>증가하고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2024년 1분기 </a:t>
            </a:r>
            <a:r>
              <a:rPr lang="en-US" sz="900" u="none" dirty="0" err="1">
                <a:latin typeface="Gulim"/>
                <a:ea typeface="Gulim"/>
                <a:cs typeface="Gulim"/>
                <a:sym typeface="Gulim"/>
              </a:rPr>
              <a:t>기준</a:t>
            </a:r>
            <a:r>
              <a:rPr lang="en-US" sz="900" u="none" dirty="0">
                <a:latin typeface="Gulim"/>
                <a:ea typeface="Gulim"/>
                <a:cs typeface="Gulim"/>
                <a:sym typeface="Gulim"/>
              </a:rPr>
              <a:t> </a:t>
            </a:r>
            <a:r>
              <a:rPr lang="en-US" sz="900" u="none" dirty="0" err="1">
                <a:latin typeface="Gulim"/>
                <a:ea typeface="Gulim"/>
                <a:cs typeface="Gulim"/>
                <a:sym typeface="Gulim"/>
              </a:rPr>
              <a:t>약</a:t>
            </a:r>
            <a:r>
              <a:rPr lang="en-US" sz="900" u="none" dirty="0">
                <a:latin typeface="Gulim"/>
                <a:ea typeface="Gulim"/>
                <a:cs typeface="Gulim"/>
                <a:sym typeface="Gulim"/>
              </a:rPr>
              <a:t> 21%</a:t>
            </a:r>
            <a:r>
              <a:rPr lang="en-US" sz="750" u="none" baseline="30000" dirty="0">
                <a:latin typeface="Gulim"/>
                <a:ea typeface="Gulim"/>
                <a:cs typeface="Gulim"/>
                <a:sym typeface="Gulim"/>
              </a:rPr>
              <a:t>1)</a:t>
            </a:r>
            <a:r>
              <a:rPr lang="en-US" sz="900" u="none" dirty="0" err="1">
                <a:latin typeface="Gulim"/>
                <a:ea typeface="Gulim"/>
                <a:cs typeface="Gulim"/>
                <a:sym typeface="Gulim"/>
              </a:rPr>
              <a:t>에</a:t>
            </a:r>
            <a:r>
              <a:rPr lang="en-US" sz="900" u="none" dirty="0">
                <a:latin typeface="Gulim"/>
                <a:ea typeface="Gulim"/>
                <a:cs typeface="Gulim"/>
                <a:sym typeface="Gulim"/>
              </a:rPr>
              <a:t> </a:t>
            </a:r>
            <a:r>
              <a:rPr lang="en-US" sz="900" u="none" dirty="0" err="1">
                <a:latin typeface="Gulim"/>
                <a:ea typeface="Gulim"/>
                <a:cs typeface="Gulim"/>
                <a:sym typeface="Gulim"/>
              </a:rPr>
              <a:t>달합니다</a:t>
            </a:r>
            <a:r>
              <a:rPr lang="en-US" sz="900" u="none" dirty="0">
                <a:latin typeface="Gulim"/>
                <a:ea typeface="Gulim"/>
                <a:cs typeface="Gulim"/>
                <a:sym typeface="Gulim"/>
              </a:rPr>
              <a:t>. </a:t>
            </a:r>
            <a:r>
              <a:rPr lang="en-US" sz="900" u="none" dirty="0" err="1">
                <a:latin typeface="Gulim"/>
                <a:ea typeface="Gulim"/>
                <a:cs typeface="Gulim"/>
                <a:sym typeface="Gulim"/>
              </a:rPr>
              <a:t>이는</a:t>
            </a:r>
            <a:r>
              <a:rPr lang="en-US" sz="900" u="none" dirty="0">
                <a:latin typeface="Gulim"/>
                <a:ea typeface="Gulim"/>
                <a:cs typeface="Gulim"/>
                <a:sym typeface="Gulim"/>
              </a:rPr>
              <a:t> </a:t>
            </a:r>
            <a:r>
              <a:rPr lang="en-US" sz="900" u="none" dirty="0" err="1">
                <a:latin typeface="Gulim"/>
                <a:ea typeface="Gulim"/>
                <a:cs typeface="Gulim"/>
                <a:sym typeface="Gulim"/>
              </a:rPr>
              <a:t>KT&amp;G에게</a:t>
            </a:r>
            <a:r>
              <a:rPr lang="en-US" sz="900" u="none" dirty="0">
                <a:latin typeface="Gulim"/>
                <a:ea typeface="Gulim"/>
                <a:cs typeface="Gulim"/>
                <a:sym typeface="Gulim"/>
              </a:rPr>
              <a:t> </a:t>
            </a:r>
            <a:r>
              <a:rPr lang="en-US" sz="900" u="none" dirty="0" err="1">
                <a:latin typeface="Gulim"/>
                <a:ea typeface="Gulim"/>
                <a:cs typeface="Gulim"/>
                <a:sym typeface="Gulim"/>
              </a:rPr>
              <a:t>있어서</a:t>
            </a:r>
            <a:r>
              <a:rPr lang="en-US" sz="900" u="none" dirty="0">
                <a:latin typeface="Gulim"/>
                <a:ea typeface="Gulim"/>
                <a:cs typeface="Gulim"/>
                <a:sym typeface="Gulim"/>
              </a:rPr>
              <a:t> </a:t>
            </a:r>
            <a:r>
              <a:rPr lang="en-US" sz="900" u="none" dirty="0" err="1">
                <a:latin typeface="Gulim"/>
                <a:ea typeface="Gulim"/>
                <a:cs typeface="Gulim"/>
                <a:sym typeface="Gulim"/>
              </a:rPr>
              <a:t>전략적인</a:t>
            </a:r>
            <a:r>
              <a:rPr lang="en-US" sz="900" u="none" dirty="0">
                <a:latin typeface="Gulim"/>
                <a:ea typeface="Gulim"/>
                <a:cs typeface="Gulim"/>
                <a:sym typeface="Gulim"/>
              </a:rPr>
              <a:t> </a:t>
            </a:r>
            <a:r>
              <a:rPr lang="en-US" sz="900" u="none" dirty="0" err="1">
                <a:latin typeface="Gulim"/>
                <a:ea typeface="Gulim"/>
                <a:cs typeface="Gulim"/>
                <a:sym typeface="Gulim"/>
              </a:rPr>
              <a:t>시장</a:t>
            </a:r>
            <a:r>
              <a:rPr lang="en-US" sz="900" u="none" dirty="0">
                <a:latin typeface="Gulim"/>
                <a:ea typeface="Gulim"/>
                <a:cs typeface="Gulim"/>
                <a:sym typeface="Gulim"/>
              </a:rPr>
              <a:t> </a:t>
            </a:r>
            <a:r>
              <a:rPr lang="en-US" sz="900" u="none" dirty="0" err="1">
                <a:latin typeface="Gulim"/>
                <a:ea typeface="Gulim"/>
                <a:cs typeface="Gulim"/>
                <a:sym typeface="Gulim"/>
              </a:rPr>
              <a:t>선점이나</a:t>
            </a:r>
            <a:r>
              <a:rPr lang="en-US" sz="900" u="none" dirty="0">
                <a:latin typeface="Gulim"/>
                <a:ea typeface="Gulim"/>
                <a:cs typeface="Gulim"/>
                <a:sym typeface="Gulim"/>
              </a:rPr>
              <a:t> </a:t>
            </a:r>
            <a:r>
              <a:rPr lang="en-US" sz="900" u="none" dirty="0" err="1">
                <a:latin typeface="Gulim"/>
                <a:ea typeface="Gulim"/>
                <a:cs typeface="Gulim"/>
                <a:sym typeface="Gulim"/>
              </a:rPr>
              <a:t>혁신</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개발을</a:t>
            </a:r>
            <a:r>
              <a:rPr lang="en-US" sz="900" u="none" dirty="0">
                <a:latin typeface="Gulim"/>
                <a:ea typeface="Gulim"/>
                <a:cs typeface="Gulim"/>
                <a:sym typeface="Gulim"/>
              </a:rPr>
              <a:t> </a:t>
            </a:r>
            <a:r>
              <a:rPr lang="en-US" sz="900" u="none" dirty="0" err="1">
                <a:latin typeface="Gulim"/>
                <a:ea typeface="Gulim"/>
                <a:cs typeface="Gulim"/>
                <a:sym typeface="Gulim"/>
              </a:rPr>
              <a:t>통한</a:t>
            </a:r>
            <a:r>
              <a:rPr lang="en-US" sz="900" u="none" dirty="0">
                <a:latin typeface="Gulim"/>
                <a:ea typeface="Gulim"/>
                <a:cs typeface="Gulim"/>
                <a:sym typeface="Gulim"/>
              </a:rPr>
              <a:t> </a:t>
            </a:r>
            <a:r>
              <a:rPr lang="en-US" sz="900" u="none" dirty="0" err="1">
                <a:latin typeface="Gulim"/>
                <a:ea typeface="Gulim"/>
                <a:cs typeface="Gulim"/>
                <a:sym typeface="Gulim"/>
              </a:rPr>
              <a:t>시장점유율</a:t>
            </a:r>
            <a:r>
              <a:rPr lang="en-US" sz="900" u="none" dirty="0">
                <a:latin typeface="Gulim"/>
                <a:ea typeface="Gulim"/>
                <a:cs typeface="Gulim"/>
                <a:sym typeface="Gulim"/>
              </a:rPr>
              <a:t> </a:t>
            </a:r>
            <a:r>
              <a:rPr lang="en-US" sz="900" u="none" dirty="0" err="1">
                <a:latin typeface="Gulim"/>
                <a:ea typeface="Gulim"/>
                <a:cs typeface="Gulim"/>
                <a:sym typeface="Gulim"/>
              </a:rPr>
              <a:t>확대가</a:t>
            </a:r>
            <a:r>
              <a:rPr lang="en-US" sz="900" u="none" dirty="0">
                <a:latin typeface="Gulim"/>
                <a:ea typeface="Gulim"/>
                <a:cs typeface="Gulim"/>
                <a:sym typeface="Gulim"/>
              </a:rPr>
              <a:t> </a:t>
            </a:r>
            <a:r>
              <a:rPr lang="en-US" sz="900" u="none" dirty="0" err="1">
                <a:latin typeface="Gulim"/>
                <a:ea typeface="Gulim"/>
                <a:cs typeface="Gulim"/>
                <a:sym typeface="Gulim"/>
              </a:rPr>
              <a:t>필요하다는</a:t>
            </a:r>
            <a:r>
              <a:rPr lang="en-US" sz="900" u="none" dirty="0">
                <a:latin typeface="Gulim"/>
                <a:ea typeface="Gulim"/>
                <a:cs typeface="Gulim"/>
                <a:sym typeface="Gulim"/>
              </a:rPr>
              <a:t> </a:t>
            </a:r>
            <a:r>
              <a:rPr lang="en-US" sz="900" u="none" dirty="0" err="1">
                <a:latin typeface="Gulim"/>
                <a:ea typeface="Gulim"/>
                <a:cs typeface="Gulim"/>
                <a:sym typeface="Gulim"/>
              </a:rPr>
              <a:t>것과</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NGP </a:t>
            </a:r>
            <a:r>
              <a:rPr lang="en-US" sz="900" u="none" dirty="0" err="1">
                <a:latin typeface="Gulim"/>
                <a:ea typeface="Gulim"/>
                <a:cs typeface="Gulim"/>
                <a:sym typeface="Gulim"/>
              </a:rPr>
              <a:t>판매</a:t>
            </a:r>
            <a:r>
              <a:rPr lang="en-US" sz="900" u="none" dirty="0">
                <a:latin typeface="Gulim"/>
                <a:ea typeface="Gulim"/>
                <a:cs typeface="Gulim"/>
                <a:sym typeface="Gulim"/>
              </a:rPr>
              <a:t> </a:t>
            </a:r>
            <a:r>
              <a:rPr lang="en-US" sz="900" u="none" dirty="0" err="1">
                <a:latin typeface="Gulim"/>
                <a:ea typeface="Gulim"/>
                <a:cs typeface="Gulim"/>
                <a:sym typeface="Gulim"/>
              </a:rPr>
              <a:t>확대를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부가가치</a:t>
            </a:r>
            <a:r>
              <a:rPr lang="en-US" sz="900" u="none" dirty="0">
                <a:latin typeface="Gulim"/>
                <a:ea typeface="Gulim"/>
                <a:cs typeface="Gulim"/>
                <a:sym typeface="Gulim"/>
              </a:rPr>
              <a:t> </a:t>
            </a:r>
            <a:r>
              <a:rPr lang="en-US" sz="900" u="none" dirty="0" err="1">
                <a:latin typeface="Gulim"/>
                <a:ea typeface="Gulim"/>
                <a:cs typeface="Gulim"/>
                <a:sym typeface="Gulim"/>
              </a:rPr>
              <a:t>창출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수익</a:t>
            </a:r>
            <a:r>
              <a:rPr lang="en-US" sz="900" u="none" dirty="0">
                <a:latin typeface="Gulim"/>
                <a:ea typeface="Gulim"/>
                <a:cs typeface="Gulim"/>
                <a:sym typeface="Gulim"/>
              </a:rPr>
              <a:t> </a:t>
            </a:r>
            <a:r>
              <a:rPr lang="en-US" sz="900" u="none" dirty="0" err="1">
                <a:latin typeface="Gulim"/>
                <a:ea typeface="Gulim"/>
                <a:cs typeface="Gulim"/>
                <a:sym typeface="Gulim"/>
              </a:rPr>
              <a:t>개선을</a:t>
            </a:r>
            <a:r>
              <a:rPr lang="en-US" sz="900" u="none" dirty="0">
                <a:latin typeface="Gulim"/>
                <a:ea typeface="Gulim"/>
                <a:cs typeface="Gulim"/>
                <a:sym typeface="Gulim"/>
              </a:rPr>
              <a:t> </a:t>
            </a:r>
            <a:r>
              <a:rPr lang="en-US" sz="900" u="none" dirty="0" err="1">
                <a:latin typeface="Gulim"/>
                <a:ea typeface="Gulim"/>
                <a:cs typeface="Gulim"/>
                <a:sym typeface="Gulim"/>
              </a:rPr>
              <a:t>기대할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있음을</a:t>
            </a:r>
            <a:r>
              <a:rPr lang="en-US" sz="900" u="none" dirty="0">
                <a:latin typeface="Gulim"/>
                <a:ea typeface="Gulim"/>
                <a:cs typeface="Gulim"/>
                <a:sym typeface="Gulim"/>
              </a:rPr>
              <a:t> </a:t>
            </a:r>
            <a:r>
              <a:rPr lang="en-US" sz="900" u="none" dirty="0" err="1">
                <a:latin typeface="Gulim"/>
                <a:ea typeface="Gulim"/>
                <a:cs typeface="Gulim"/>
                <a:sym typeface="Gulim"/>
              </a:rPr>
              <a:t>의미합니다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2017년 </a:t>
            </a:r>
            <a:r>
              <a:rPr lang="en-US" sz="900" u="none" dirty="0" err="1">
                <a:latin typeface="Gulim"/>
                <a:ea typeface="Gulim"/>
                <a:cs typeface="Gulim"/>
                <a:sym typeface="Gulim"/>
              </a:rPr>
              <a:t>릴</a:t>
            </a:r>
            <a:r>
              <a:rPr lang="en-US" sz="900" u="none" dirty="0">
                <a:latin typeface="Gulim"/>
                <a:ea typeface="Gulim"/>
                <a:cs typeface="Gulim"/>
                <a:sym typeface="Gulim"/>
              </a:rPr>
              <a:t> </a:t>
            </a:r>
            <a:r>
              <a:rPr lang="en-US" sz="900" u="none" dirty="0" err="1">
                <a:latin typeface="Gulim"/>
                <a:ea typeface="Gulim"/>
                <a:cs typeface="Gulim"/>
                <a:sym typeface="Gulim"/>
              </a:rPr>
              <a:t>솔리드</a:t>
            </a:r>
            <a:r>
              <a:rPr lang="en-US" sz="900" u="none" dirty="0">
                <a:latin typeface="Gulim"/>
                <a:ea typeface="Gulim"/>
                <a:cs typeface="Gulim"/>
                <a:sym typeface="Gulim"/>
              </a:rPr>
              <a:t> 1세대를 </a:t>
            </a:r>
            <a:r>
              <a:rPr lang="en-US" sz="900" u="none" dirty="0" err="1">
                <a:latin typeface="Gulim"/>
                <a:ea typeface="Gulim"/>
                <a:cs typeface="Gulim"/>
                <a:sym typeface="Gulim"/>
              </a:rPr>
              <a:t>시장에</a:t>
            </a:r>
            <a:r>
              <a:rPr lang="en-US" sz="900" u="none" dirty="0">
                <a:latin typeface="Gulim"/>
                <a:ea typeface="Gulim"/>
                <a:cs typeface="Gulim"/>
                <a:sym typeface="Gulim"/>
              </a:rPr>
              <a:t> </a:t>
            </a:r>
            <a:r>
              <a:rPr lang="en-US" sz="900" u="none" dirty="0" err="1">
                <a:latin typeface="Gulim"/>
                <a:ea typeface="Gulim"/>
                <a:cs typeface="Gulim"/>
                <a:sym typeface="Gulim"/>
              </a:rPr>
              <a:t>선보이며</a:t>
            </a:r>
            <a:r>
              <a:rPr lang="en-US" sz="900" u="none" dirty="0">
                <a:latin typeface="Gulim"/>
                <a:ea typeface="Gulim"/>
                <a:cs typeface="Gulim"/>
                <a:sym typeface="Gulim"/>
              </a:rPr>
              <a:t> </a:t>
            </a:r>
            <a:r>
              <a:rPr lang="en-US" sz="900" u="none" dirty="0" err="1">
                <a:latin typeface="Gulim"/>
                <a:ea typeface="Gulim"/>
                <a:cs typeface="Gulim"/>
                <a:sym typeface="Gulim"/>
              </a:rPr>
              <a:t>NGP사업을</a:t>
            </a:r>
            <a:r>
              <a:rPr lang="en-US" sz="900" u="none" dirty="0">
                <a:latin typeface="Gulim"/>
                <a:ea typeface="Gulim"/>
                <a:cs typeface="Gulim"/>
                <a:sym typeface="Gulim"/>
              </a:rPr>
              <a:t> </a:t>
            </a:r>
            <a:r>
              <a:rPr lang="en-US" sz="900" u="none" dirty="0" err="1">
                <a:latin typeface="Gulim"/>
                <a:ea typeface="Gulim"/>
                <a:cs typeface="Gulim"/>
                <a:sym typeface="Gulim"/>
              </a:rPr>
              <a:t>시작하였고</a:t>
            </a:r>
            <a:r>
              <a:rPr lang="en-US" sz="900" u="none" dirty="0">
                <a:latin typeface="Gulim"/>
                <a:ea typeface="Gulim"/>
                <a:cs typeface="Gulim"/>
                <a:sym typeface="Gulim"/>
              </a:rPr>
              <a:t>, 2024년 1분기 </a:t>
            </a:r>
            <a:r>
              <a:rPr lang="en-US" sz="900" u="none" dirty="0" err="1">
                <a:latin typeface="Gulim"/>
                <a:ea typeface="Gulim"/>
                <a:cs typeface="Gulim"/>
                <a:sym typeface="Gulim"/>
              </a:rPr>
              <a:t>기준</a:t>
            </a:r>
            <a:r>
              <a:rPr lang="en-US" sz="900" u="none" dirty="0">
                <a:latin typeface="Gulim"/>
                <a:ea typeface="Gulim"/>
                <a:cs typeface="Gulim"/>
                <a:sym typeface="Gulim"/>
              </a:rPr>
              <a:t> </a:t>
            </a:r>
            <a:r>
              <a:rPr lang="en-US" sz="900" u="none" dirty="0" err="1">
                <a:latin typeface="Gulim"/>
                <a:ea typeface="Gulim"/>
                <a:cs typeface="Gulim"/>
                <a:sym typeface="Gulim"/>
              </a:rPr>
              <a:t>국내시장</a:t>
            </a:r>
            <a:r>
              <a:rPr lang="en-US" sz="900" u="none" dirty="0">
                <a:latin typeface="Gulim"/>
                <a:ea typeface="Gulim"/>
                <a:cs typeface="Gulim"/>
                <a:sym typeface="Gulim"/>
              </a:rPr>
              <a:t> </a:t>
            </a:r>
            <a:r>
              <a:rPr lang="en-US" sz="900" u="none" dirty="0" err="1">
                <a:latin typeface="Gulim"/>
                <a:ea typeface="Gulim"/>
                <a:cs typeface="Gulim"/>
                <a:sym typeface="Gulim"/>
              </a:rPr>
              <a:t>스틱</a:t>
            </a:r>
            <a:r>
              <a:rPr lang="en-US" sz="900" u="none" dirty="0">
                <a:latin typeface="Gulim"/>
                <a:ea typeface="Gulim"/>
                <a:cs typeface="Gulim"/>
                <a:sym typeface="Gulim"/>
              </a:rPr>
              <a:t> </a:t>
            </a:r>
            <a:r>
              <a:rPr lang="en-US" sz="900" u="none" dirty="0" err="1">
                <a:latin typeface="Gulim"/>
                <a:ea typeface="Gulim"/>
                <a:cs typeface="Gulim"/>
                <a:sym typeface="Gulim"/>
              </a:rPr>
              <a:t>점유율</a:t>
            </a:r>
            <a:r>
              <a:rPr lang="en-US" sz="900" u="none" dirty="0">
                <a:latin typeface="Gulim"/>
                <a:ea typeface="Gulim"/>
                <a:cs typeface="Gulim"/>
                <a:sym typeface="Gulim"/>
              </a:rPr>
              <a:t> 45.7%</a:t>
            </a:r>
            <a:r>
              <a:rPr lang="en-US" sz="750" u="none" baseline="30000" dirty="0">
                <a:latin typeface="Gulim"/>
                <a:ea typeface="Gulim"/>
                <a:cs typeface="Gulim"/>
                <a:sym typeface="Gulim"/>
              </a:rPr>
              <a:t>1)</a:t>
            </a:r>
            <a:r>
              <a:rPr lang="en-US" sz="900" u="none" dirty="0" err="1">
                <a:latin typeface="Gulim"/>
                <a:ea typeface="Gulim"/>
                <a:cs typeface="Gulim"/>
                <a:sym typeface="Gulim"/>
              </a:rPr>
              <a:t>를</a:t>
            </a:r>
            <a:r>
              <a:rPr lang="en-US" sz="900" u="none" dirty="0">
                <a:latin typeface="Gulim"/>
                <a:ea typeface="Gulim"/>
                <a:cs typeface="Gulim"/>
                <a:sym typeface="Gulim"/>
              </a:rPr>
              <a:t> </a:t>
            </a:r>
            <a:r>
              <a:rPr lang="en-US" sz="900" u="none" dirty="0" err="1">
                <a:latin typeface="Gulim"/>
                <a:ea typeface="Gulim"/>
                <a:cs typeface="Gulim"/>
                <a:sym typeface="Gulim"/>
              </a:rPr>
              <a:t>기록하였습니다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294" name="Google Shape;2294;p21"/>
          <p:cNvSpPr txBox="1"/>
          <p:nvPr/>
        </p:nvSpPr>
        <p:spPr>
          <a:xfrm>
            <a:off x="905323" y="6060556"/>
            <a:ext cx="8965160" cy="755079"/>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시장경쟁</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심화</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세계</a:t>
            </a:r>
            <a:r>
              <a:rPr lang="en-US" sz="900" u="none" dirty="0">
                <a:latin typeface="Gulim"/>
                <a:ea typeface="Gulim"/>
                <a:cs typeface="Gulim"/>
                <a:sym typeface="Gulim"/>
              </a:rPr>
              <a:t> </a:t>
            </a:r>
            <a:r>
              <a:rPr lang="en-US" sz="900" u="none" dirty="0" err="1">
                <a:latin typeface="Gulim"/>
                <a:ea typeface="Gulim"/>
                <a:cs typeface="Gulim"/>
                <a:sym typeface="Gulim"/>
              </a:rPr>
              <a:t>담배</a:t>
            </a:r>
            <a:r>
              <a:rPr lang="en-US" sz="900" u="none" dirty="0">
                <a:latin typeface="Gulim"/>
                <a:ea typeface="Gulim"/>
                <a:cs typeface="Gulim"/>
                <a:sym typeface="Gulim"/>
              </a:rPr>
              <a:t> </a:t>
            </a:r>
            <a:r>
              <a:rPr lang="en-US" sz="900" u="none" dirty="0" err="1">
                <a:latin typeface="Gulim"/>
                <a:ea typeface="Gulim"/>
                <a:cs typeface="Gulim"/>
                <a:sym typeface="Gulim"/>
              </a:rPr>
              <a:t>시장</a:t>
            </a:r>
            <a:r>
              <a:rPr lang="en-US" sz="900" u="none" dirty="0">
                <a:latin typeface="Gulim"/>
                <a:ea typeface="Gulim"/>
                <a:cs typeface="Gulim"/>
                <a:sym typeface="Gulim"/>
              </a:rPr>
              <a:t> </a:t>
            </a:r>
            <a:r>
              <a:rPr lang="en-US" sz="900" u="none" dirty="0" err="1">
                <a:latin typeface="Gulim"/>
                <a:ea typeface="Gulim"/>
                <a:cs typeface="Gulim"/>
                <a:sym typeface="Gulim"/>
              </a:rPr>
              <a:t>규모는</a:t>
            </a:r>
            <a:r>
              <a:rPr lang="en-US" sz="900" u="none" dirty="0">
                <a:latin typeface="Gulim"/>
                <a:ea typeface="Gulim"/>
                <a:cs typeface="Gulim"/>
                <a:sym typeface="Gulim"/>
              </a:rPr>
              <a:t> </a:t>
            </a:r>
            <a:r>
              <a:rPr lang="en-US" sz="900" u="none" dirty="0" err="1">
                <a:latin typeface="Gulim"/>
                <a:ea typeface="Gulim"/>
                <a:cs typeface="Gulim"/>
                <a:sym typeface="Gulim"/>
              </a:rPr>
              <a:t>지속적인</a:t>
            </a:r>
            <a:r>
              <a:rPr lang="en-US" sz="900" u="none" dirty="0">
                <a:latin typeface="Gulim"/>
                <a:ea typeface="Gulim"/>
                <a:cs typeface="Gulim"/>
                <a:sym typeface="Gulim"/>
              </a:rPr>
              <a:t> </a:t>
            </a:r>
            <a:r>
              <a:rPr lang="en-US" sz="900" u="none" dirty="0" err="1">
                <a:latin typeface="Gulim"/>
                <a:ea typeface="Gulim"/>
                <a:cs typeface="Gulim"/>
                <a:sym typeface="Gulim"/>
              </a:rPr>
              <a:t>인플레이션으로</a:t>
            </a:r>
            <a:r>
              <a:rPr lang="en-US" sz="900" u="none" dirty="0">
                <a:latin typeface="Gulim"/>
                <a:ea typeface="Gulim"/>
                <a:cs typeface="Gulim"/>
                <a:sym typeface="Gulim"/>
              </a:rPr>
              <a:t> </a:t>
            </a:r>
            <a:r>
              <a:rPr lang="en-US" sz="900" u="none" dirty="0" err="1">
                <a:latin typeface="Gulim"/>
                <a:ea typeface="Gulim"/>
                <a:cs typeface="Gulim"/>
                <a:sym typeface="Gulim"/>
              </a:rPr>
              <a:t>인한</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가격</a:t>
            </a:r>
            <a:r>
              <a:rPr lang="en-US" sz="900" u="none" dirty="0">
                <a:latin typeface="Gulim"/>
                <a:ea typeface="Gulim"/>
                <a:cs typeface="Gulim"/>
                <a:sym typeface="Gulim"/>
              </a:rPr>
              <a:t> </a:t>
            </a:r>
            <a:r>
              <a:rPr lang="en-US" sz="900" u="none" dirty="0" err="1">
                <a:latin typeface="Gulim"/>
                <a:ea typeface="Gulim"/>
                <a:cs typeface="Gulim"/>
                <a:sym typeface="Gulim"/>
              </a:rPr>
              <a:t>상승</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변화에</a:t>
            </a:r>
            <a:r>
              <a:rPr lang="en-US" sz="900" u="none" dirty="0">
                <a:latin typeface="Gulim"/>
                <a:ea typeface="Gulim"/>
                <a:cs typeface="Gulim"/>
                <a:sym typeface="Gulim"/>
              </a:rPr>
              <a:t> </a:t>
            </a:r>
            <a:r>
              <a:rPr lang="en-US" sz="900" u="none" dirty="0" err="1">
                <a:latin typeface="Gulim"/>
                <a:ea typeface="Gulim"/>
                <a:cs typeface="Gulim"/>
                <a:sym typeface="Gulim"/>
              </a:rPr>
              <a:t>따른</a:t>
            </a:r>
            <a:r>
              <a:rPr lang="en-US" sz="900" u="none" dirty="0">
                <a:latin typeface="Gulim"/>
                <a:ea typeface="Gulim"/>
                <a:cs typeface="Gulim"/>
                <a:sym typeface="Gulim"/>
              </a:rPr>
              <a:t> </a:t>
            </a:r>
            <a:r>
              <a:rPr lang="en-US" sz="900" u="none" dirty="0" err="1">
                <a:latin typeface="Gulim"/>
                <a:ea typeface="Gulim"/>
                <a:cs typeface="Gulim"/>
                <a:sym typeface="Gulim"/>
              </a:rPr>
              <a:t>소비재</a:t>
            </a:r>
            <a:r>
              <a:rPr lang="en-US" sz="900" u="none" dirty="0">
                <a:latin typeface="Gulim"/>
                <a:ea typeface="Gulim"/>
                <a:cs typeface="Gulim"/>
                <a:sym typeface="Gulim"/>
              </a:rPr>
              <a:t> </a:t>
            </a:r>
            <a:r>
              <a:rPr lang="en-US" sz="900" u="none" dirty="0" err="1">
                <a:latin typeface="Gulim"/>
                <a:ea typeface="Gulim"/>
                <a:cs typeface="Gulim"/>
                <a:sym typeface="Gulim"/>
              </a:rPr>
              <a:t>증가</a:t>
            </a:r>
            <a:r>
              <a:rPr lang="en-US" sz="900" u="none" dirty="0">
                <a:latin typeface="Gulim"/>
                <a:ea typeface="Gulim"/>
                <a:cs typeface="Gulim"/>
                <a:sym typeface="Gulim"/>
              </a:rPr>
              <a:t>, </a:t>
            </a:r>
            <a:r>
              <a:rPr lang="en-US" sz="900" u="none" dirty="0" err="1">
                <a:latin typeface="Gulim"/>
                <a:ea typeface="Gulim"/>
                <a:cs typeface="Gulim"/>
                <a:sym typeface="Gulim"/>
              </a:rPr>
              <a:t>흡연에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사회적</a:t>
            </a:r>
            <a:r>
              <a:rPr lang="en-US" sz="900" u="none" dirty="0">
                <a:latin typeface="Gulim"/>
                <a:ea typeface="Gulim"/>
                <a:cs typeface="Gulim"/>
                <a:sym typeface="Gulim"/>
              </a:rPr>
              <a:t> </a:t>
            </a:r>
            <a:r>
              <a:rPr lang="en-US" sz="900" u="none" dirty="0" err="1">
                <a:latin typeface="Gulim"/>
                <a:ea typeface="Gulim"/>
                <a:cs typeface="Gulim"/>
                <a:sym typeface="Gulim"/>
              </a:rPr>
              <a:t>수용성</a:t>
            </a:r>
            <a:r>
              <a:rPr lang="en-US" sz="900" u="none" dirty="0">
                <a:latin typeface="Gulim"/>
                <a:ea typeface="Gulim"/>
                <a:cs typeface="Gulim"/>
                <a:sym typeface="Gulim"/>
              </a:rPr>
              <a:t> </a:t>
            </a:r>
            <a:r>
              <a:rPr lang="en-US" sz="900" u="none" dirty="0" err="1">
                <a:latin typeface="Gulim"/>
                <a:ea typeface="Gulim"/>
                <a:cs typeface="Gulim"/>
                <a:sym typeface="Gulim"/>
              </a:rPr>
              <a:t>감소</a:t>
            </a:r>
            <a:r>
              <a:rPr lang="en-US" sz="900" u="none" dirty="0">
                <a:latin typeface="Gulim"/>
                <a:ea typeface="Gulim"/>
                <a:cs typeface="Gulim"/>
                <a:sym typeface="Gulim"/>
              </a:rPr>
              <a:t> </a:t>
            </a:r>
            <a:r>
              <a:rPr lang="en-US" sz="900" u="none" dirty="0" err="1">
                <a:latin typeface="Gulim"/>
                <a:ea typeface="Gulim"/>
                <a:cs typeface="Gulim"/>
                <a:sym typeface="Gulim"/>
              </a:rPr>
              <a:t>등으로</a:t>
            </a:r>
            <a:r>
              <a:rPr lang="en-US" sz="900" u="none" dirty="0">
                <a:latin typeface="Gulim"/>
                <a:ea typeface="Gulim"/>
                <a:cs typeface="Gulim"/>
                <a:sym typeface="Gulim"/>
              </a:rPr>
              <a:t> </a:t>
            </a:r>
            <a:r>
              <a:rPr lang="en-US" sz="900" u="none" dirty="0" err="1">
                <a:latin typeface="Gulim"/>
                <a:ea typeface="Gulim"/>
                <a:cs typeface="Gulim"/>
                <a:sym typeface="Gulim"/>
              </a:rPr>
              <a:t>인해</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축소되는</a:t>
            </a:r>
            <a:r>
              <a:rPr lang="en-US" sz="900" u="none" dirty="0">
                <a:latin typeface="Gulim"/>
                <a:ea typeface="Gulim"/>
                <a:cs typeface="Gulim"/>
                <a:sym typeface="Gulim"/>
              </a:rPr>
              <a:t> </a:t>
            </a:r>
            <a:r>
              <a:rPr lang="en-US" sz="900" u="none" dirty="0" err="1">
                <a:latin typeface="Gulim"/>
                <a:ea typeface="Gulim"/>
                <a:cs typeface="Gulim"/>
                <a:sym typeface="Gulim"/>
              </a:rPr>
              <a:t>양상을</a:t>
            </a:r>
            <a:r>
              <a:rPr lang="en-US" sz="900" u="none" dirty="0">
                <a:latin typeface="Gulim"/>
                <a:ea typeface="Gulim"/>
                <a:cs typeface="Gulim"/>
                <a:sym typeface="Gulim"/>
              </a:rPr>
              <a:t> </a:t>
            </a:r>
            <a:r>
              <a:rPr lang="en-US" sz="900" u="none" dirty="0" err="1">
                <a:latin typeface="Gulim"/>
                <a:ea typeface="Gulim"/>
                <a:cs typeface="Gulim"/>
                <a:sym typeface="Gulim"/>
              </a:rPr>
              <a:t>보이고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반면</a:t>
            </a:r>
            <a:r>
              <a:rPr lang="en-US" sz="900" u="none" dirty="0">
                <a:latin typeface="Gulim"/>
                <a:ea typeface="Gulim"/>
                <a:cs typeface="Gulim"/>
                <a:sym typeface="Gulim"/>
              </a:rPr>
              <a:t> </a:t>
            </a:r>
            <a:r>
              <a:rPr lang="en-US" sz="900" u="none" dirty="0" err="1">
                <a:latin typeface="Gulim"/>
                <a:ea typeface="Gulim"/>
                <a:cs typeface="Gulim"/>
                <a:sym typeface="Gulim"/>
              </a:rPr>
              <a:t>NGP에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소비자</a:t>
            </a:r>
            <a:r>
              <a:rPr lang="en-US" sz="900" u="none" dirty="0">
                <a:latin typeface="Gulim"/>
                <a:ea typeface="Gulim"/>
                <a:cs typeface="Gulim"/>
                <a:sym typeface="Gulim"/>
              </a:rPr>
              <a:t> </a:t>
            </a:r>
            <a:r>
              <a:rPr lang="en-US" sz="900" u="none" dirty="0" err="1">
                <a:latin typeface="Gulim"/>
                <a:ea typeface="Gulim"/>
                <a:cs typeface="Gulim"/>
                <a:sym typeface="Gulim"/>
              </a:rPr>
              <a:t>니즈가</a:t>
            </a:r>
            <a:r>
              <a:rPr lang="en-US" sz="900" u="none" dirty="0">
                <a:latin typeface="Gulim"/>
                <a:ea typeface="Gulim"/>
                <a:cs typeface="Gulim"/>
                <a:sym typeface="Gulim"/>
              </a:rPr>
              <a:t> </a:t>
            </a:r>
            <a:r>
              <a:rPr lang="en-US" sz="900" u="none" dirty="0" err="1">
                <a:latin typeface="Gulim"/>
                <a:ea typeface="Gulim"/>
                <a:cs typeface="Gulim"/>
                <a:sym typeface="Gulim"/>
              </a:rPr>
              <a:t>확대됨에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전략적</a:t>
            </a:r>
            <a:r>
              <a:rPr lang="en-US" sz="900" u="none" dirty="0">
                <a:latin typeface="Gulim"/>
                <a:ea typeface="Gulim"/>
                <a:cs typeface="Gulim"/>
                <a:sym typeface="Gulim"/>
              </a:rPr>
              <a:t> </a:t>
            </a:r>
            <a:r>
              <a:rPr lang="en-US" sz="900" u="none" dirty="0" err="1">
                <a:latin typeface="Gulim"/>
                <a:ea typeface="Gulim"/>
                <a:cs typeface="Gulim"/>
                <a:sym typeface="Gulim"/>
              </a:rPr>
              <a:t>브랜드</a:t>
            </a:r>
            <a:r>
              <a:rPr lang="en-US" sz="900" u="none" dirty="0">
                <a:latin typeface="Gulim"/>
                <a:ea typeface="Gulim"/>
                <a:cs typeface="Gulim"/>
                <a:sym typeface="Gulim"/>
              </a:rPr>
              <a:t> </a:t>
            </a:r>
            <a:r>
              <a:rPr lang="en-US" sz="900" u="none" dirty="0" err="1">
                <a:latin typeface="Gulim"/>
                <a:ea typeface="Gulim"/>
                <a:cs typeface="Gulim"/>
                <a:sym typeface="Gulim"/>
              </a:rPr>
              <a:t>포트폴리오</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품질</a:t>
            </a:r>
            <a:r>
              <a:rPr lang="en-US" sz="900" u="none" dirty="0">
                <a:latin typeface="Gulim"/>
                <a:ea typeface="Gulim"/>
                <a:cs typeface="Gulim"/>
                <a:sym typeface="Gulim"/>
              </a:rPr>
              <a:t> </a:t>
            </a:r>
            <a:r>
              <a:rPr lang="en-US" sz="900" u="none" dirty="0" err="1">
                <a:latin typeface="Gulim"/>
                <a:ea typeface="Gulim"/>
                <a:cs typeface="Gulim"/>
                <a:sym typeface="Gulim"/>
              </a:rPr>
              <a:t>개선</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혁신</a:t>
            </a:r>
            <a:r>
              <a:rPr lang="en-US" sz="900" u="none" dirty="0">
                <a:latin typeface="Gulim"/>
                <a:ea typeface="Gulim"/>
                <a:cs typeface="Gulim"/>
                <a:sym typeface="Gulim"/>
              </a:rPr>
              <a:t>, </a:t>
            </a:r>
            <a:r>
              <a:rPr lang="en-US" sz="900" u="none" dirty="0" err="1">
                <a:latin typeface="Gulim"/>
                <a:ea typeface="Gulim"/>
                <a:cs typeface="Gulim"/>
                <a:sym typeface="Gulim"/>
              </a:rPr>
              <a:t>브랜드</a:t>
            </a:r>
            <a:r>
              <a:rPr lang="en-US" sz="900" u="none" dirty="0">
                <a:latin typeface="Gulim"/>
                <a:ea typeface="Gulim"/>
                <a:cs typeface="Gulim"/>
                <a:sym typeface="Gulim"/>
              </a:rPr>
              <a:t> </a:t>
            </a:r>
            <a:r>
              <a:rPr lang="en-US" sz="900" u="none" dirty="0" err="1">
                <a:latin typeface="Gulim"/>
                <a:ea typeface="Gulim"/>
                <a:cs typeface="Gulim"/>
                <a:sym typeface="Gulim"/>
              </a:rPr>
              <a:t>인지도</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기반으로</a:t>
            </a:r>
            <a:r>
              <a:rPr lang="en-US" sz="900" u="none" dirty="0">
                <a:latin typeface="Gulim"/>
                <a:ea typeface="Gulim"/>
                <a:cs typeface="Gulim"/>
                <a:sym typeface="Gulim"/>
              </a:rPr>
              <a:t> </a:t>
            </a:r>
            <a:r>
              <a:rPr lang="en-US" sz="900" u="none" dirty="0" err="1">
                <a:latin typeface="Gulim"/>
                <a:ea typeface="Gulim"/>
                <a:cs typeface="Gulim"/>
                <a:sym typeface="Gulim"/>
              </a:rPr>
              <a:t>전통궐련</a:t>
            </a:r>
            <a:r>
              <a:rPr lang="en-US" sz="900" u="none" dirty="0">
                <a:latin typeface="Gulim"/>
                <a:ea typeface="Gulim"/>
                <a:cs typeface="Gulim"/>
                <a:sym typeface="Gulim"/>
              </a:rPr>
              <a:t>(CC)</a:t>
            </a:r>
            <a:r>
              <a:rPr lang="en-US" sz="900" u="none" dirty="0" err="1">
                <a:latin typeface="Gulim"/>
                <a:ea typeface="Gulim"/>
                <a:cs typeface="Gulim"/>
                <a:sym typeface="Gulim"/>
              </a:rPr>
              <a:t>을</a:t>
            </a:r>
            <a:r>
              <a:rPr lang="en-US" sz="900" u="none" dirty="0">
                <a:latin typeface="Gulim"/>
                <a:ea typeface="Gulim"/>
                <a:cs typeface="Gulim"/>
                <a:sym typeface="Gulim"/>
              </a:rPr>
              <a:t> </a:t>
            </a:r>
            <a:r>
              <a:rPr lang="en-US" sz="900" u="none" dirty="0" err="1">
                <a:latin typeface="Gulim"/>
                <a:ea typeface="Gulim"/>
                <a:cs typeface="Gulim"/>
                <a:sym typeface="Gulim"/>
              </a:rPr>
              <a:t>대체할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신제품</a:t>
            </a:r>
            <a:r>
              <a:rPr lang="en-US" sz="900" u="none" dirty="0">
                <a:latin typeface="Gulim"/>
                <a:ea typeface="Gulim"/>
                <a:cs typeface="Gulim"/>
                <a:sym typeface="Gulim"/>
              </a:rPr>
              <a:t> </a:t>
            </a:r>
            <a:r>
              <a:rPr lang="en-US" sz="900" u="none" dirty="0" err="1">
                <a:latin typeface="Gulim"/>
                <a:ea typeface="Gulim"/>
                <a:cs typeface="Gulim"/>
                <a:sym typeface="Gulim"/>
              </a:rPr>
              <a:t>개발을</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담배</a:t>
            </a:r>
            <a:r>
              <a:rPr lang="en-US" sz="900" u="none" dirty="0">
                <a:latin typeface="Gulim"/>
                <a:ea typeface="Gulim"/>
                <a:cs typeface="Gulim"/>
                <a:sym typeface="Gulim"/>
              </a:rPr>
              <a:t> </a:t>
            </a:r>
            <a:r>
              <a:rPr lang="en-US" sz="900" u="none" dirty="0" err="1">
                <a:latin typeface="Gulim"/>
                <a:ea typeface="Gulim"/>
                <a:cs typeface="Gulim"/>
                <a:sym typeface="Gulim"/>
              </a:rPr>
              <a:t>제조사간</a:t>
            </a:r>
            <a:r>
              <a:rPr lang="en-US" sz="900" u="none" dirty="0">
                <a:latin typeface="Gulim"/>
                <a:ea typeface="Gulim"/>
                <a:cs typeface="Gulim"/>
                <a:sym typeface="Gulim"/>
              </a:rPr>
              <a:t> </a:t>
            </a:r>
            <a:r>
              <a:rPr lang="en-US" sz="900" u="none" dirty="0" err="1">
                <a:latin typeface="Gulim"/>
                <a:ea typeface="Gulim"/>
                <a:cs typeface="Gulim"/>
                <a:sym typeface="Gulim"/>
              </a:rPr>
              <a:t>경쟁이</a:t>
            </a:r>
            <a:r>
              <a:rPr lang="en-US" sz="900" u="none" dirty="0">
                <a:latin typeface="Gulim"/>
                <a:ea typeface="Gulim"/>
                <a:cs typeface="Gulim"/>
                <a:sym typeface="Gulim"/>
              </a:rPr>
              <a:t> </a:t>
            </a:r>
            <a:r>
              <a:rPr lang="en-US" sz="900" u="none" dirty="0" err="1">
                <a:latin typeface="Gulim"/>
                <a:ea typeface="Gulim"/>
                <a:cs typeface="Gulim"/>
                <a:sym typeface="Gulim"/>
              </a:rPr>
              <a:t>심화될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특히</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담배회사들이</a:t>
            </a:r>
            <a:r>
              <a:rPr lang="en-US" sz="900" u="none" dirty="0">
                <a:latin typeface="Gulim"/>
                <a:ea typeface="Gulim"/>
                <a:cs typeface="Gulim"/>
                <a:sym typeface="Gulim"/>
              </a:rPr>
              <a:t> </a:t>
            </a:r>
            <a:r>
              <a:rPr lang="en-US" sz="900" u="none" dirty="0" err="1">
                <a:latin typeface="Gulim"/>
                <a:ea typeface="Gulim"/>
                <a:cs typeface="Gulim"/>
                <a:sym typeface="Gulim"/>
              </a:rPr>
              <a:t>적극적으로</a:t>
            </a:r>
            <a:r>
              <a:rPr lang="en-US" sz="900" u="none" dirty="0">
                <a:latin typeface="Gulim"/>
                <a:ea typeface="Gulim"/>
                <a:cs typeface="Gulim"/>
                <a:sym typeface="Gulim"/>
              </a:rPr>
              <a:t> </a:t>
            </a:r>
            <a:r>
              <a:rPr lang="en-US" sz="900" u="none" dirty="0" err="1">
                <a:latin typeface="Gulim"/>
                <a:ea typeface="Gulim"/>
                <a:cs typeface="Gulim"/>
                <a:sym typeface="Gulim"/>
              </a:rPr>
              <a:t>무연제품</a:t>
            </a:r>
            <a:r>
              <a:rPr lang="en-US" sz="900" u="none" dirty="0">
                <a:latin typeface="Gulim"/>
                <a:ea typeface="Gulim"/>
                <a:cs typeface="Gulim"/>
                <a:sym typeface="Gulim"/>
              </a:rPr>
              <a:t> </a:t>
            </a:r>
            <a:r>
              <a:rPr lang="en-US" sz="900" u="none" dirty="0" err="1">
                <a:latin typeface="Gulim"/>
                <a:ea typeface="Gulim"/>
                <a:cs typeface="Gulim"/>
                <a:sym typeface="Gulim"/>
              </a:rPr>
              <a:t>시장</a:t>
            </a:r>
            <a:r>
              <a:rPr lang="en-US" sz="900" u="none" dirty="0">
                <a:latin typeface="Gulim"/>
                <a:ea typeface="Gulim"/>
                <a:cs typeface="Gulim"/>
                <a:sym typeface="Gulim"/>
              </a:rPr>
              <a:t> </a:t>
            </a:r>
            <a:r>
              <a:rPr lang="en-US" sz="900" u="none" dirty="0" err="1">
                <a:latin typeface="Gulim"/>
                <a:ea typeface="Gulim"/>
                <a:cs typeface="Gulim"/>
                <a:sym typeface="Gulim"/>
              </a:rPr>
              <a:t>진입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확대를</a:t>
            </a:r>
            <a:r>
              <a:rPr lang="en-US" sz="900" u="none" dirty="0">
                <a:latin typeface="Gulim"/>
                <a:ea typeface="Gulim"/>
                <a:cs typeface="Gulim"/>
                <a:sym typeface="Gulim"/>
              </a:rPr>
              <a:t> </a:t>
            </a:r>
            <a:r>
              <a:rPr lang="en-US" sz="900" u="none" dirty="0" err="1">
                <a:latin typeface="Gulim"/>
                <a:ea typeface="Gulim"/>
                <a:cs typeface="Gulim"/>
                <a:sym typeface="Gulim"/>
              </a:rPr>
              <a:t>추진함에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시장</a:t>
            </a:r>
            <a:r>
              <a:rPr lang="en-US" sz="900" u="none" dirty="0">
                <a:latin typeface="Gulim"/>
                <a:ea typeface="Gulim"/>
                <a:cs typeface="Gulim"/>
                <a:sym typeface="Gulim"/>
              </a:rPr>
              <a:t> </a:t>
            </a:r>
            <a:r>
              <a:rPr lang="en-US" sz="900" u="none" dirty="0" err="1">
                <a:latin typeface="Gulim"/>
                <a:ea typeface="Gulim"/>
                <a:cs typeface="Gulim"/>
                <a:sym typeface="Gulim"/>
              </a:rPr>
              <a:t>선점이</a:t>
            </a:r>
            <a:r>
              <a:rPr lang="en-US" sz="900" u="none" dirty="0">
                <a:latin typeface="Gulim"/>
                <a:ea typeface="Gulim"/>
                <a:cs typeface="Gulim"/>
                <a:sym typeface="Gulim"/>
              </a:rPr>
              <a:t> </a:t>
            </a:r>
            <a:r>
              <a:rPr lang="en-US" sz="900" u="none" dirty="0" err="1">
                <a:latin typeface="Gulim"/>
                <a:ea typeface="Gulim"/>
                <a:cs typeface="Gulim"/>
                <a:sym typeface="Gulim"/>
              </a:rPr>
              <a:t>이루어지지</a:t>
            </a:r>
            <a:r>
              <a:rPr lang="en-US" sz="900" u="none" dirty="0">
                <a:latin typeface="Gulim"/>
                <a:ea typeface="Gulim"/>
                <a:cs typeface="Gulim"/>
                <a:sym typeface="Gulim"/>
              </a:rPr>
              <a:t> </a:t>
            </a:r>
            <a:r>
              <a:rPr lang="en-US" sz="900" u="none" dirty="0" err="1">
                <a:latin typeface="Gulim"/>
                <a:ea typeface="Gulim"/>
                <a:cs typeface="Gulim"/>
                <a:sym typeface="Gulim"/>
              </a:rPr>
              <a:t>못하는</a:t>
            </a:r>
            <a:r>
              <a:rPr lang="en-US" sz="900" u="none" dirty="0">
                <a:latin typeface="Gulim"/>
                <a:ea typeface="Gulim"/>
                <a:cs typeface="Gulim"/>
                <a:sym typeface="Gulim"/>
              </a:rPr>
              <a:t> </a:t>
            </a:r>
            <a:r>
              <a:rPr lang="en-US" sz="900" u="none" dirty="0" err="1">
                <a:latin typeface="Gulim"/>
                <a:ea typeface="Gulim"/>
                <a:cs typeface="Gulim"/>
                <a:sym typeface="Gulim"/>
              </a:rPr>
              <a:t>경우</a:t>
            </a:r>
            <a:r>
              <a:rPr lang="en-US" sz="900" u="none" dirty="0">
                <a:latin typeface="Gulim"/>
                <a:ea typeface="Gulim"/>
                <a:cs typeface="Gulim"/>
                <a:sym typeface="Gulim"/>
              </a:rPr>
              <a:t>, </a:t>
            </a:r>
            <a:r>
              <a:rPr lang="en-US" sz="900" u="none" dirty="0" err="1">
                <a:latin typeface="Gulim"/>
                <a:ea typeface="Gulim"/>
                <a:cs typeface="Gulim"/>
                <a:sym typeface="Gulim"/>
              </a:rPr>
              <a:t>시장</a:t>
            </a:r>
            <a:r>
              <a:rPr lang="en-US" sz="900" u="none" dirty="0">
                <a:latin typeface="Gulim"/>
                <a:ea typeface="Gulim"/>
                <a:cs typeface="Gulim"/>
                <a:sym typeface="Gulim"/>
              </a:rPr>
              <a:t> </a:t>
            </a:r>
            <a:r>
              <a:rPr lang="en-US" sz="900" u="none" dirty="0" err="1">
                <a:latin typeface="Gulim"/>
                <a:ea typeface="Gulim"/>
                <a:cs typeface="Gulim"/>
                <a:sym typeface="Gulim"/>
              </a:rPr>
              <a:t>점유율</a:t>
            </a:r>
            <a:r>
              <a:rPr lang="en-US" sz="900" u="none" dirty="0">
                <a:latin typeface="Gulim"/>
                <a:ea typeface="Gulim"/>
                <a:cs typeface="Gulim"/>
                <a:sym typeface="Gulim"/>
              </a:rPr>
              <a:t> </a:t>
            </a:r>
            <a:r>
              <a:rPr lang="en-US" sz="900" u="none" dirty="0" err="1">
                <a:latin typeface="Gulim"/>
                <a:ea typeface="Gulim"/>
                <a:cs typeface="Gulim"/>
                <a:sym typeface="Gulim"/>
              </a:rPr>
              <a:t>하락</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출혈적</a:t>
            </a:r>
            <a:r>
              <a:rPr lang="en-US" sz="900" u="none" dirty="0">
                <a:latin typeface="Gulim"/>
                <a:ea typeface="Gulim"/>
                <a:cs typeface="Gulim"/>
                <a:sym typeface="Gulim"/>
              </a:rPr>
              <a:t> </a:t>
            </a:r>
            <a:r>
              <a:rPr lang="en-US" sz="900" u="none" dirty="0" err="1">
                <a:latin typeface="Gulim"/>
                <a:ea typeface="Gulim"/>
                <a:cs typeface="Gulim"/>
                <a:sym typeface="Gulim"/>
              </a:rPr>
              <a:t>마케팅으로</a:t>
            </a:r>
            <a:r>
              <a:rPr lang="en-US" sz="900" u="none" dirty="0">
                <a:latin typeface="Gulim"/>
                <a:ea typeface="Gulim"/>
                <a:cs typeface="Gulim"/>
                <a:sym typeface="Gulim"/>
              </a:rPr>
              <a:t> </a:t>
            </a:r>
            <a:r>
              <a:rPr lang="en-US" sz="900" u="none" dirty="0" err="1">
                <a:latin typeface="Gulim"/>
                <a:ea typeface="Gulim"/>
                <a:cs typeface="Gulim"/>
                <a:sym typeface="Gulim"/>
              </a:rPr>
              <a:t>인한</a:t>
            </a:r>
            <a:r>
              <a:rPr lang="en-US" sz="900" u="none" dirty="0">
                <a:latin typeface="Gulim"/>
                <a:ea typeface="Gulim"/>
                <a:cs typeface="Gulim"/>
                <a:sym typeface="Gulim"/>
              </a:rPr>
              <a:t> </a:t>
            </a:r>
            <a:r>
              <a:rPr lang="en-US" sz="900" u="none" dirty="0" err="1">
                <a:latin typeface="Gulim"/>
                <a:ea typeface="Gulim"/>
                <a:cs typeface="Gulim"/>
                <a:sym typeface="Gulim"/>
              </a:rPr>
              <a:t>이익</a:t>
            </a:r>
            <a:r>
              <a:rPr lang="en-US" sz="900" u="none" dirty="0">
                <a:latin typeface="Gulim"/>
                <a:ea typeface="Gulim"/>
                <a:cs typeface="Gulim"/>
                <a:sym typeface="Gulim"/>
              </a:rPr>
              <a:t> </a:t>
            </a:r>
            <a:r>
              <a:rPr lang="en-US" sz="900" u="none" dirty="0" err="1">
                <a:latin typeface="Gulim"/>
                <a:ea typeface="Gulim"/>
                <a:cs typeface="Gulim"/>
                <a:sym typeface="Gulim"/>
              </a:rPr>
              <a:t>감소와</a:t>
            </a:r>
            <a:r>
              <a:rPr lang="en-US" sz="900" u="none" dirty="0">
                <a:latin typeface="Gulim"/>
                <a:ea typeface="Gulim"/>
                <a:cs typeface="Gulim"/>
                <a:sym typeface="Gulim"/>
              </a:rPr>
              <a:t> </a:t>
            </a:r>
            <a:r>
              <a:rPr lang="en-US" sz="900" u="none" dirty="0" err="1">
                <a:latin typeface="Gulim"/>
                <a:ea typeface="Gulim"/>
                <a:cs typeface="Gulim"/>
                <a:sym typeface="Gulim"/>
              </a:rPr>
              <a:t>같은</a:t>
            </a:r>
            <a:r>
              <a:rPr lang="en-US" sz="900" u="none" dirty="0">
                <a:latin typeface="Gulim"/>
                <a:ea typeface="Gulim"/>
                <a:cs typeface="Gulim"/>
                <a:sym typeface="Gulim"/>
              </a:rPr>
              <a:t> </a:t>
            </a:r>
            <a:r>
              <a:rPr lang="en-US" sz="900" u="none" dirty="0" err="1">
                <a:latin typeface="Gulim"/>
                <a:ea typeface="Gulim"/>
                <a:cs typeface="Gulim"/>
                <a:sym typeface="Gulim"/>
              </a:rPr>
              <a:t>리스크가</a:t>
            </a:r>
            <a:r>
              <a:rPr lang="en-US" sz="900" u="none" dirty="0">
                <a:latin typeface="Gulim"/>
                <a:ea typeface="Gulim"/>
                <a:cs typeface="Gulim"/>
                <a:sym typeface="Gulim"/>
              </a:rPr>
              <a:t> </a:t>
            </a:r>
            <a:r>
              <a:rPr lang="en-US" sz="900" u="none" dirty="0" err="1">
                <a:latin typeface="Gulim"/>
                <a:ea typeface="Gulim"/>
                <a:cs typeface="Gulim"/>
                <a:sym typeface="Gulim"/>
              </a:rPr>
              <a:t>존재합니다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2330" name="Google Shape;2330;p21"/>
          <p:cNvGrpSpPr/>
          <p:nvPr/>
        </p:nvGrpSpPr>
        <p:grpSpPr>
          <a:xfrm>
            <a:off x="538086" y="0"/>
            <a:ext cx="14077958" cy="8208009"/>
            <a:chOff x="538086" y="0"/>
            <a:chExt cx="14077958" cy="8208009"/>
          </a:xfrm>
        </p:grpSpPr>
        <p:sp>
          <p:nvSpPr>
            <p:cNvPr id="2331" name="Google Shape;2331;p2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32" name="Google Shape;2332;p2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33" name="Google Shape;2333;p2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340" name="Google Shape;2340;p2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083</a:t>
            </a:r>
            <a:endParaRPr sz="1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49"/>
        <p:cNvGrpSpPr/>
        <p:nvPr/>
      </p:nvGrpSpPr>
      <p:grpSpPr>
        <a:xfrm>
          <a:off x="0" y="0"/>
          <a:ext cx="0" cy="0"/>
          <a:chOff x="0" y="0"/>
          <a:chExt cx="0" cy="0"/>
        </a:xfrm>
      </p:grpSpPr>
      <p:sp>
        <p:nvSpPr>
          <p:cNvPr id="2350" name="Google Shape;2350;p22"/>
          <p:cNvSpPr txBox="1"/>
          <p:nvPr/>
        </p:nvSpPr>
        <p:spPr>
          <a:xfrm>
            <a:off x="887299" y="1196499"/>
            <a:ext cx="3954145" cy="6584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NGP(Next Generation Products)</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a:solidFill>
                  <a:srgbClr val="8EB610"/>
                </a:solidFill>
                <a:latin typeface="Arial"/>
                <a:ea typeface="Arial"/>
                <a:cs typeface="Arial"/>
                <a:sym typeface="Arial"/>
              </a:rPr>
              <a:t>전략 및</a:t>
            </a:r>
            <a:r>
              <a:rPr lang="en-US" sz="900" b="1" u="none">
                <a:solidFill>
                  <a:srgbClr val="8EB610"/>
                </a:solidFill>
                <a:latin typeface="Arial"/>
                <a:ea typeface="Arial"/>
                <a:cs typeface="Arial"/>
                <a:sym typeface="Arial"/>
              </a:rPr>
              <a:t> </a:t>
            </a:r>
            <a:r>
              <a:rPr lang="en-US" sz="900" b="1" u="sng">
                <a:solidFill>
                  <a:srgbClr val="8EB610"/>
                </a:solidFill>
                <a:latin typeface="Arial"/>
                <a:ea typeface="Arial"/>
                <a:cs typeface="Arial"/>
                <a:sym typeface="Arial"/>
              </a:rPr>
              <a:t>의사결정</a:t>
            </a:r>
            <a:endParaRPr sz="900">
              <a:latin typeface="Arial"/>
              <a:ea typeface="Arial"/>
              <a:cs typeface="Arial"/>
              <a:sym typeface="Arial"/>
            </a:endParaRPr>
          </a:p>
        </p:txBody>
      </p:sp>
      <p:sp>
        <p:nvSpPr>
          <p:cNvPr id="2405" name="Google Shape;2405;p22"/>
          <p:cNvSpPr txBox="1"/>
          <p:nvPr/>
        </p:nvSpPr>
        <p:spPr>
          <a:xfrm>
            <a:off x="887298" y="1993427"/>
            <a:ext cx="6965784" cy="337528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위험</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및</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기회</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대응</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과제</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추진</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및</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성과</a:t>
            </a:r>
            <a:endParaRPr lang="en-US" sz="800" b="1" dirty="0">
              <a:solidFill>
                <a:srgbClr val="4D5C63"/>
              </a:solidFill>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sz="900" dirty="0">
                <a:latin typeface="Gulim" panose="020B0600000101010101" pitchFamily="34" charset="-127"/>
                <a:ea typeface="Gulim" panose="020B0600000101010101" pitchFamily="34" charset="-127"/>
              </a:rPr>
              <a:t>NGP(Next Generation Product) </a:t>
            </a:r>
            <a:r>
              <a:rPr lang="ko-KR" altLang="en-US" sz="900" dirty="0">
                <a:latin typeface="Gulim" panose="020B0600000101010101" pitchFamily="34" charset="-127"/>
                <a:ea typeface="Gulim" panose="020B0600000101010101" pitchFamily="34" charset="-127"/>
              </a:rPr>
              <a:t>사업 확대를 위한 전략과 실행 과제를 다음과 같이 추진하고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혁신 플랫폼 기반의 포트폴리오 경쟁력 강화를 위해 디바이스 개발 역량을 고도화하고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하이브리드 플랫폼</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디바이스 </a:t>
            </a:r>
            <a:r>
              <a:rPr lang="en-US" altLang="ko-KR" sz="900" dirty="0">
                <a:latin typeface="Gulim" panose="020B0600000101010101" pitchFamily="34" charset="-127"/>
                <a:ea typeface="Gulim" panose="020B0600000101010101" pitchFamily="34" charset="-127"/>
              </a:rPr>
              <a:t>2.0·3.0 </a:t>
            </a:r>
            <a:r>
              <a:rPr lang="ko-KR" altLang="en-US" sz="900" dirty="0">
                <a:latin typeface="Gulim" panose="020B0600000101010101" pitchFamily="34" charset="-127"/>
                <a:ea typeface="Gulim" panose="020B0600000101010101" pitchFamily="34" charset="-127"/>
              </a:rPr>
              <a:t>플랫폼</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a:t>
            </a:r>
            <a:r>
              <a:rPr lang="en-US" sz="900" dirty="0">
                <a:latin typeface="Gulim" panose="020B0600000101010101" pitchFamily="34" charset="-127"/>
                <a:ea typeface="Gulim" panose="020B0600000101010101" pitchFamily="34" charset="-127"/>
              </a:rPr>
              <a:t>EZ </a:t>
            </a:r>
            <a:r>
              <a:rPr lang="ko-KR" altLang="en-US" sz="900" dirty="0">
                <a:latin typeface="Gulim" panose="020B0600000101010101" pitchFamily="34" charset="-127"/>
                <a:ea typeface="Gulim" panose="020B0600000101010101" pitchFamily="34" charset="-127"/>
              </a:rPr>
              <a:t>플랫폼 등 다양한 형태의 </a:t>
            </a:r>
            <a:r>
              <a:rPr lang="en-US" sz="900" dirty="0">
                <a:latin typeface="Gulim" panose="020B0600000101010101" pitchFamily="34" charset="-127"/>
                <a:ea typeface="Gulim" panose="020B0600000101010101" pitchFamily="34" charset="-127"/>
              </a:rPr>
              <a:t>NGP </a:t>
            </a:r>
            <a:r>
              <a:rPr lang="ko-KR" altLang="en-US" sz="900" dirty="0">
                <a:latin typeface="Gulim" panose="020B0600000101010101" pitchFamily="34" charset="-127"/>
                <a:ea typeface="Gulim" panose="020B0600000101010101" pitchFamily="34" charset="-127"/>
              </a:rPr>
              <a:t>디바이스를 출시하며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소비자 선택권 확대와 글로벌 확장을 동시에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a:t>
            </a:r>
            <a:r>
              <a:rPr lang="en-US" sz="900" dirty="0">
                <a:latin typeface="Gulim" panose="020B0600000101010101" pitchFamily="34" charset="-127"/>
                <a:ea typeface="Gulim" panose="020B0600000101010101" pitchFamily="34" charset="-127"/>
              </a:rPr>
              <a:t>NGP </a:t>
            </a:r>
            <a:r>
              <a:rPr lang="ko-KR" altLang="en-US" sz="900" dirty="0">
                <a:latin typeface="Gulim" panose="020B0600000101010101" pitchFamily="34" charset="-127"/>
                <a:ea typeface="Gulim" panose="020B0600000101010101" pitchFamily="34" charset="-127"/>
              </a:rPr>
              <a:t>기술 경쟁력 강화를 위해 </a:t>
            </a:r>
            <a:r>
              <a:rPr lang="en-US" altLang="ko-KR" sz="900" dirty="0">
                <a:latin typeface="Gulim" panose="020B0600000101010101" pitchFamily="34" charset="-127"/>
                <a:ea typeface="Gulim" panose="020B0600000101010101" pitchFamily="34" charset="-127"/>
              </a:rPr>
              <a:t>3</a:t>
            </a:r>
            <a:r>
              <a:rPr lang="ko-KR" altLang="en-US" sz="900" dirty="0">
                <a:latin typeface="Gulim" panose="020B0600000101010101" pitchFamily="34" charset="-127"/>
                <a:ea typeface="Gulim" panose="020B0600000101010101" pitchFamily="34" charset="-127"/>
              </a:rPr>
              <a:t>년간 국내외 총 </a:t>
            </a:r>
            <a:r>
              <a:rPr lang="en-US" altLang="ko-KR" sz="900" dirty="0">
                <a:latin typeface="Gulim" panose="020B0600000101010101" pitchFamily="34" charset="-127"/>
                <a:ea typeface="Gulim" panose="020B0600000101010101" pitchFamily="34" charset="-127"/>
              </a:rPr>
              <a:t>4,374</a:t>
            </a:r>
            <a:r>
              <a:rPr lang="ko-KR" altLang="en-US" sz="900" dirty="0">
                <a:latin typeface="Gulim" panose="020B0600000101010101" pitchFamily="34" charset="-127"/>
                <a:ea typeface="Gulim" panose="020B0600000101010101" pitchFamily="34" charset="-127"/>
              </a:rPr>
              <a:t>건의 특허를 출원하고</a:t>
            </a:r>
            <a:r>
              <a:rPr lang="en-US" altLang="ko-KR" sz="900" dirty="0">
                <a:latin typeface="Gulim" panose="020B0600000101010101" pitchFamily="34" charset="-127"/>
                <a:ea typeface="Gulim" panose="020B0600000101010101" pitchFamily="34" charset="-127"/>
              </a:rPr>
              <a:t>, 683</a:t>
            </a:r>
            <a:r>
              <a:rPr lang="ko-KR" altLang="en-US" sz="900" dirty="0">
                <a:latin typeface="Gulim" panose="020B0600000101010101" pitchFamily="34" charset="-127"/>
                <a:ea typeface="Gulim" panose="020B0600000101010101" pitchFamily="34" charset="-127"/>
              </a:rPr>
              <a:t>건을 등록하였으며</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년까지 디바이스 품질 혁신을 통해 신뢰성 기반의 기술 경쟁력을 확보할 예정입니다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Beyond Nicotine</a:t>
            </a:r>
            <a:r>
              <a:rPr lang="ko-KR" altLang="en-US" sz="900" dirty="0" err="1">
                <a:latin typeface="Gulim" panose="020B0600000101010101" pitchFamily="34" charset="-127"/>
                <a:ea typeface="Gulim" panose="020B0600000101010101" pitchFamily="34" charset="-127"/>
              </a:rPr>
              <a:t>으로의</a:t>
            </a:r>
            <a:r>
              <a:rPr lang="ko-KR" altLang="en-US" sz="900" dirty="0">
                <a:latin typeface="Gulim" panose="020B0600000101010101" pitchFamily="34" charset="-127"/>
                <a:ea typeface="Gulim" panose="020B0600000101010101" pitchFamily="34" charset="-127"/>
              </a:rPr>
              <a:t> 사업 영역 확장을 통해 </a:t>
            </a:r>
            <a:r>
              <a:rPr lang="en-US" sz="900" dirty="0">
                <a:latin typeface="Gulim" panose="020B0600000101010101" pitchFamily="34" charset="-127"/>
                <a:ea typeface="Gulim" panose="020B0600000101010101" pitchFamily="34" charset="-127"/>
              </a:rPr>
              <a:t>HNB </a:t>
            </a:r>
            <a:r>
              <a:rPr lang="ko-KR" altLang="en-US" sz="900" dirty="0">
                <a:latin typeface="Gulim" panose="020B0600000101010101" pitchFamily="34" charset="-127"/>
                <a:ea typeface="Gulim" panose="020B0600000101010101" pitchFamily="34" charset="-127"/>
              </a:rPr>
              <a:t>중심 매체를 넘어 니코틴 프리 제품 등 신규 제품 라인업을 확대 중이며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흡입과학 기반 기능물질 전달 시스템 개발도 검토하고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이와 함께 글로벌 생산</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공급 기반 강화를 위한 하이브리드형 공장 구축 및 </a:t>
            </a:r>
            <a:r>
              <a:rPr lang="en-US" sz="900" dirty="0">
                <a:latin typeface="Gulim" panose="020B0600000101010101" pitchFamily="34" charset="-127"/>
                <a:ea typeface="Gulim" panose="020B0600000101010101" pitchFamily="34" charset="-127"/>
              </a:rPr>
              <a:t>PMI </a:t>
            </a:r>
            <a:r>
              <a:rPr lang="ko-KR" altLang="en-US" sz="900" dirty="0">
                <a:latin typeface="Gulim" panose="020B0600000101010101" pitchFamily="34" charset="-127"/>
                <a:ea typeface="Gulim" panose="020B0600000101010101" pitchFamily="34" charset="-127"/>
              </a:rPr>
              <a:t>등 글로벌 파트너십도 적극 추진 중입니다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유해성 저감 기술 개발 및 안전성 검증 강화를 위해 미국 </a:t>
            </a:r>
            <a:r>
              <a:rPr lang="en-US" sz="900" dirty="0">
                <a:latin typeface="Gulim" panose="020B0600000101010101" pitchFamily="34" charset="-127"/>
                <a:ea typeface="Gulim" panose="020B0600000101010101" pitchFamily="34" charset="-127"/>
              </a:rPr>
              <a:t>FDA</a:t>
            </a:r>
            <a:r>
              <a:rPr lang="ko-KR" altLang="en-US" sz="900" dirty="0">
                <a:latin typeface="Gulim" panose="020B0600000101010101" pitchFamily="34" charset="-127"/>
                <a:ea typeface="Gulim" panose="020B0600000101010101" pitchFamily="34" charset="-127"/>
              </a:rPr>
              <a:t>의 </a:t>
            </a:r>
            <a:r>
              <a:rPr lang="en-US" sz="900" dirty="0">
                <a:latin typeface="Gulim" panose="020B0600000101010101" pitchFamily="34" charset="-127"/>
                <a:ea typeface="Gulim" panose="020B0600000101010101" pitchFamily="34" charset="-127"/>
              </a:rPr>
              <a:t>PMTA </a:t>
            </a:r>
            <a:r>
              <a:rPr lang="ko-KR" altLang="en-US" sz="900" dirty="0">
                <a:latin typeface="Gulim" panose="020B0600000101010101" pitchFamily="34" charset="-127"/>
                <a:ea typeface="Gulim" panose="020B0600000101010101" pitchFamily="34" charset="-127"/>
              </a:rPr>
              <a:t>요건에 부합하는 품질</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안전 기준을 확보하고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국내</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외 인증체계</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CE, CB, KFDA </a:t>
            </a:r>
            <a:r>
              <a:rPr lang="ko-KR" altLang="en-US" sz="900" dirty="0">
                <a:latin typeface="Gulim" panose="020B0600000101010101" pitchFamily="34" charset="-127"/>
                <a:ea typeface="Gulim" panose="020B0600000101010101" pitchFamily="34" charset="-127"/>
              </a:rPr>
              <a:t>등</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기반으로 </a:t>
            </a:r>
            <a:r>
              <a:rPr lang="ko-KR" altLang="en-US" sz="900" dirty="0" err="1">
                <a:latin typeface="Gulim" panose="020B0600000101010101" pitchFamily="34" charset="-127"/>
                <a:ea typeface="Gulim" panose="020B0600000101010101" pitchFamily="34" charset="-127"/>
              </a:rPr>
              <a:t>시장별</a:t>
            </a:r>
            <a:r>
              <a:rPr lang="ko-KR" altLang="en-US" sz="900" dirty="0">
                <a:latin typeface="Gulim" panose="020B0600000101010101" pitchFamily="34" charset="-127"/>
                <a:ea typeface="Gulim" panose="020B0600000101010101" pitchFamily="34" charset="-127"/>
              </a:rPr>
              <a:t> 법규를 반영한 글로벌 인허가 체계도 구축 중입니다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자체 통합관리를 위한 </a:t>
            </a:r>
            <a:r>
              <a:rPr lang="en-US" sz="900" dirty="0">
                <a:latin typeface="Gulim" panose="020B0600000101010101" pitchFamily="34" charset="-127"/>
                <a:ea typeface="Gulim" panose="020B0600000101010101" pitchFamily="34" charset="-127"/>
              </a:rPr>
              <a:t>R&amp;D </a:t>
            </a:r>
            <a:r>
              <a:rPr lang="ko-KR" altLang="en-US" sz="900" dirty="0">
                <a:latin typeface="Gulim" panose="020B0600000101010101" pitchFamily="34" charset="-127"/>
                <a:ea typeface="Gulim" panose="020B0600000101010101" pitchFamily="34" charset="-127"/>
              </a:rPr>
              <a:t>플랫폼 고도화를 통해 생산단계부터 과학적 기반의 제품 관리를 실현하고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마지막으로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대내외 연구 네트워크 활성화를 위해 </a:t>
            </a:r>
            <a:r>
              <a:rPr lang="en-US" sz="900" dirty="0">
                <a:latin typeface="Gulim" panose="020B0600000101010101" pitchFamily="34" charset="-127"/>
                <a:ea typeface="Gulim" panose="020B0600000101010101" pitchFamily="34" charset="-127"/>
              </a:rPr>
              <a:t>CORESTA(</a:t>
            </a:r>
            <a:r>
              <a:rPr lang="ko-KR" altLang="en-US" sz="900" dirty="0">
                <a:latin typeface="Gulim" panose="020B0600000101010101" pitchFamily="34" charset="-127"/>
                <a:ea typeface="Gulim" panose="020B0600000101010101" pitchFamily="34" charset="-127"/>
              </a:rPr>
              <a:t>세계담배과학연구회</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ACS(</a:t>
            </a:r>
            <a:r>
              <a:rPr lang="ko-KR" altLang="en-US" sz="900" dirty="0">
                <a:latin typeface="Gulim" panose="020B0600000101010101" pitchFamily="34" charset="-127"/>
                <a:ea typeface="Gulim" panose="020B0600000101010101" pitchFamily="34" charset="-127"/>
              </a:rPr>
              <a:t>미국화학회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등과 공동연구를 수행하고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국제학술지 게재 및 학술회의 개최 등을 통해 글로벌 수준의 기술 신뢰성을 강화하고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이러한 전략은 소비자 니즈의 빠른 변화 대응</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정책</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규제의 불확실성 대응</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시장 확장 및 제품 다양성 강화를 위한 주요 기회와 위협 요소에 체계적으로 대응하는 기반이 되고 있습니다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grpSp>
        <p:nvGrpSpPr>
          <p:cNvPr id="2434" name="Google Shape;2434;p22"/>
          <p:cNvGrpSpPr/>
          <p:nvPr/>
        </p:nvGrpSpPr>
        <p:grpSpPr>
          <a:xfrm>
            <a:off x="538086" y="0"/>
            <a:ext cx="14077958" cy="8208009"/>
            <a:chOff x="538086" y="0"/>
            <a:chExt cx="14077958" cy="8208009"/>
          </a:xfrm>
        </p:grpSpPr>
        <p:sp>
          <p:nvSpPr>
            <p:cNvPr id="2435" name="Google Shape;2435;p2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36" name="Google Shape;2436;p2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37" name="Google Shape;2437;p2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444" name="Google Shape;2444;p2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084</a:t>
            </a:r>
            <a:endParaRPr sz="1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453"/>
        <p:cNvGrpSpPr/>
        <p:nvPr/>
      </p:nvGrpSpPr>
      <p:grpSpPr>
        <a:xfrm>
          <a:off x="0" y="0"/>
          <a:ext cx="0" cy="0"/>
          <a:chOff x="0" y="0"/>
          <a:chExt cx="0" cy="0"/>
        </a:xfrm>
      </p:grpSpPr>
      <p:sp>
        <p:nvSpPr>
          <p:cNvPr id="2454" name="Google Shape;2454;p23"/>
          <p:cNvSpPr txBox="1"/>
          <p:nvPr/>
        </p:nvSpPr>
        <p:spPr>
          <a:xfrm>
            <a:off x="861114" y="1196499"/>
            <a:ext cx="5512269" cy="1537600"/>
          </a:xfrm>
          <a:prstGeom prst="rect">
            <a:avLst/>
          </a:prstGeom>
          <a:noFill/>
          <a:ln>
            <a:noFill/>
          </a:ln>
        </p:spPr>
        <p:txBody>
          <a:bodyPr spcFirstLastPara="1" wrap="square" lIns="0" tIns="12700" rIns="0" bIns="0" anchor="t" anchorCtr="0">
            <a:spAutoFit/>
          </a:bodyPr>
          <a:lstStyle/>
          <a:p>
            <a:pPr marL="38735"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NGP(Next Generation Products)</a:t>
            </a:r>
            <a:endParaRPr sz="2000" dirty="0">
              <a:latin typeface="Malgun Gothic"/>
              <a:ea typeface="Malgun Gothic"/>
              <a:cs typeface="Malgun Gothic"/>
              <a:sym typeface="Malgun Gothic"/>
            </a:endParaRPr>
          </a:p>
          <a:p>
            <a:pPr marL="38100" marR="30480" lvl="0" indent="634" algn="l" rtl="0">
              <a:lnSpc>
                <a:spcPct val="134700"/>
              </a:lnSpc>
              <a:spcBef>
                <a:spcPts val="1130"/>
              </a:spcBef>
              <a:spcAft>
                <a:spcPts val="0"/>
              </a:spcAft>
              <a:buNone/>
            </a:pPr>
            <a:r>
              <a:rPr lang="en-US" sz="900" b="1" dirty="0" err="1">
                <a:latin typeface="Arial"/>
                <a:ea typeface="Arial"/>
                <a:cs typeface="Arial"/>
                <a:sym typeface="Arial"/>
              </a:rPr>
              <a:t>전략</a:t>
            </a:r>
            <a:r>
              <a:rPr lang="en-US" sz="900" b="1" dirty="0">
                <a:latin typeface="Arial"/>
                <a:ea typeface="Arial"/>
                <a:cs typeface="Arial"/>
                <a:sym typeface="Arial"/>
              </a:rPr>
              <a:t> 1. </a:t>
            </a:r>
            <a:r>
              <a:rPr lang="en-US" sz="900" b="1" dirty="0" err="1">
                <a:latin typeface="Arial"/>
                <a:ea typeface="Arial"/>
                <a:cs typeface="Arial"/>
                <a:sym typeface="Arial"/>
              </a:rPr>
              <a:t>혁신</a:t>
            </a:r>
            <a:r>
              <a:rPr lang="en-US" sz="900" b="1" dirty="0">
                <a:latin typeface="Arial"/>
                <a:ea typeface="Arial"/>
                <a:cs typeface="Arial"/>
                <a:sym typeface="Arial"/>
              </a:rPr>
              <a:t> </a:t>
            </a:r>
            <a:r>
              <a:rPr lang="en-US" sz="900" b="1" dirty="0" err="1">
                <a:latin typeface="Arial"/>
                <a:ea typeface="Arial"/>
                <a:cs typeface="Arial"/>
                <a:sym typeface="Arial"/>
              </a:rPr>
              <a:t>플랫폼</a:t>
            </a:r>
            <a:r>
              <a:rPr lang="en-US" sz="900" b="1" dirty="0">
                <a:latin typeface="Arial"/>
                <a:ea typeface="Arial"/>
                <a:cs typeface="Arial"/>
                <a:sym typeface="Arial"/>
              </a:rPr>
              <a:t> </a:t>
            </a:r>
            <a:r>
              <a:rPr lang="en-US" sz="900" b="1" dirty="0" err="1">
                <a:latin typeface="Arial"/>
                <a:ea typeface="Arial"/>
                <a:cs typeface="Arial"/>
                <a:sym typeface="Arial"/>
              </a:rPr>
              <a:t>기반의</a:t>
            </a:r>
            <a:r>
              <a:rPr lang="en-US" sz="900" b="1" dirty="0">
                <a:latin typeface="Arial"/>
                <a:ea typeface="Arial"/>
                <a:cs typeface="Arial"/>
                <a:sym typeface="Arial"/>
              </a:rPr>
              <a:t> </a:t>
            </a:r>
            <a:r>
              <a:rPr lang="en-US" sz="900" b="1" dirty="0" err="1">
                <a:latin typeface="Arial"/>
                <a:ea typeface="Arial"/>
                <a:cs typeface="Arial"/>
                <a:sym typeface="Arial"/>
              </a:rPr>
              <a:t>포트폴리오</a:t>
            </a:r>
            <a:r>
              <a:rPr lang="en-US" sz="900" b="1" dirty="0">
                <a:latin typeface="Arial"/>
                <a:ea typeface="Arial"/>
                <a:cs typeface="Arial"/>
                <a:sym typeface="Arial"/>
              </a:rPr>
              <a:t> </a:t>
            </a:r>
            <a:r>
              <a:rPr lang="en-US" sz="900" b="1" dirty="0" err="1">
                <a:latin typeface="Arial"/>
                <a:ea typeface="Arial"/>
                <a:cs typeface="Arial"/>
                <a:sym typeface="Arial"/>
              </a:rPr>
              <a:t>경쟁력</a:t>
            </a:r>
            <a:r>
              <a:rPr lang="en-US" sz="900" b="1" dirty="0">
                <a:latin typeface="Arial"/>
                <a:ea typeface="Arial"/>
                <a:cs typeface="Arial"/>
                <a:sym typeface="Arial"/>
              </a:rPr>
              <a:t> </a:t>
            </a:r>
            <a:r>
              <a:rPr lang="en-US" sz="900" b="1" dirty="0" err="1">
                <a:latin typeface="Arial"/>
                <a:ea typeface="Arial"/>
                <a:cs typeface="Arial"/>
                <a:sym typeface="Arial"/>
              </a:rPr>
              <a:t>강화</a:t>
            </a:r>
            <a:r>
              <a:rPr lang="en-US" sz="900" b="1" dirty="0">
                <a:latin typeface="Arial"/>
                <a:ea typeface="Arial"/>
                <a:cs typeface="Arial"/>
                <a:sym typeface="Arial"/>
              </a:rPr>
              <a:t> </a:t>
            </a:r>
            <a:endParaRPr lang="en-US" sz="900" b="1" dirty="0"/>
          </a:p>
          <a:p>
            <a:pPr marL="38100" marR="30480" lvl="0" indent="634" algn="just" rtl="0">
              <a:lnSpc>
                <a:spcPct val="134700"/>
              </a:lnSpc>
              <a:spcBef>
                <a:spcPts val="1130"/>
              </a:spcBef>
              <a:spcAft>
                <a:spcPts val="0"/>
              </a:spcAft>
              <a:buNone/>
            </a:pPr>
            <a:r>
              <a:rPr lang="en-US" sz="900" dirty="0">
                <a:latin typeface="Gulim"/>
                <a:ea typeface="Gulim"/>
                <a:cs typeface="Gulim"/>
                <a:sym typeface="Gulim"/>
              </a:rPr>
              <a:t>NGP </a:t>
            </a:r>
            <a:r>
              <a:rPr lang="en-US" sz="900" dirty="0" err="1">
                <a:latin typeface="Gulim"/>
                <a:ea typeface="Gulim"/>
                <a:cs typeface="Gulim"/>
                <a:sym typeface="Gulim"/>
              </a:rPr>
              <a:t>사업부문은</a:t>
            </a:r>
            <a:r>
              <a:rPr lang="en-US" sz="900" dirty="0">
                <a:latin typeface="Gulim"/>
                <a:ea typeface="Gulim"/>
                <a:cs typeface="Gulim"/>
                <a:sym typeface="Gulim"/>
              </a:rPr>
              <a:t> </a:t>
            </a:r>
            <a:r>
              <a:rPr lang="en-US" sz="900" dirty="0" err="1">
                <a:latin typeface="Gulim"/>
                <a:ea typeface="Gulim"/>
                <a:cs typeface="Gulim"/>
                <a:sym typeface="Gulim"/>
              </a:rPr>
              <a:t>혁신적인</a:t>
            </a:r>
            <a:r>
              <a:rPr lang="en-US" sz="900" dirty="0">
                <a:latin typeface="Gulim"/>
                <a:ea typeface="Gulim"/>
                <a:cs typeface="Gulim"/>
                <a:sym typeface="Gulim"/>
              </a:rPr>
              <a:t> </a:t>
            </a:r>
            <a:r>
              <a:rPr lang="en-US" sz="900" dirty="0" err="1">
                <a:latin typeface="Gulim"/>
                <a:ea typeface="Gulim"/>
                <a:cs typeface="Gulim"/>
                <a:sym typeface="Gulim"/>
              </a:rPr>
              <a:t>플랫폼과</a:t>
            </a:r>
            <a:r>
              <a:rPr lang="en-US" sz="900" dirty="0">
                <a:latin typeface="Gulim"/>
                <a:ea typeface="Gulim"/>
                <a:cs typeface="Gulim"/>
                <a:sym typeface="Gulim"/>
              </a:rPr>
              <a:t> </a:t>
            </a:r>
            <a:r>
              <a:rPr lang="en-US" sz="900" dirty="0" err="1">
                <a:latin typeface="Gulim"/>
                <a:ea typeface="Gulim"/>
                <a:cs typeface="Gulim"/>
                <a:sym typeface="Gulim"/>
              </a:rPr>
              <a:t>차별화된</a:t>
            </a:r>
            <a:r>
              <a:rPr lang="en-US" sz="900" dirty="0">
                <a:latin typeface="Gulim"/>
                <a:ea typeface="Gulim"/>
                <a:cs typeface="Gulim"/>
                <a:sym typeface="Gulim"/>
              </a:rPr>
              <a:t> </a:t>
            </a:r>
            <a:r>
              <a:rPr lang="en-US" sz="900" dirty="0" err="1">
                <a:latin typeface="Gulim"/>
                <a:ea typeface="Gulim"/>
                <a:cs typeface="Gulim"/>
                <a:sym typeface="Gulim"/>
              </a:rPr>
              <a:t>브랜드</a:t>
            </a:r>
            <a:r>
              <a:rPr lang="en-US" sz="900" dirty="0">
                <a:latin typeface="Gulim"/>
                <a:ea typeface="Gulim"/>
                <a:cs typeface="Gulim"/>
                <a:sym typeface="Gulim"/>
              </a:rPr>
              <a:t> </a:t>
            </a:r>
            <a:r>
              <a:rPr lang="en-US" sz="900" dirty="0" err="1">
                <a:latin typeface="Gulim"/>
                <a:ea typeface="Gulim"/>
                <a:cs typeface="Gulim"/>
                <a:sym typeface="Gulim"/>
              </a:rPr>
              <a:t>전략을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견고한</a:t>
            </a:r>
            <a:r>
              <a:rPr lang="en-US" sz="900" dirty="0">
                <a:latin typeface="Gulim"/>
                <a:ea typeface="Gulim"/>
                <a:cs typeface="Gulim"/>
                <a:sym typeface="Gulim"/>
              </a:rPr>
              <a:t> </a:t>
            </a:r>
            <a:r>
              <a:rPr lang="en-US" sz="900" dirty="0" err="1">
                <a:latin typeface="Gulim"/>
                <a:ea typeface="Gulim"/>
                <a:cs typeface="Gulim"/>
                <a:sym typeface="Gulim"/>
              </a:rPr>
              <a:t>성장세를</a:t>
            </a:r>
            <a:r>
              <a:rPr lang="en-US" sz="900" dirty="0">
                <a:latin typeface="Gulim"/>
                <a:ea typeface="Gulim"/>
                <a:cs typeface="Gulim"/>
                <a:sym typeface="Gulim"/>
              </a:rPr>
              <a:t> </a:t>
            </a:r>
            <a:r>
              <a:rPr lang="en-US" sz="900" dirty="0" err="1">
                <a:latin typeface="Gulim"/>
                <a:ea typeface="Gulim"/>
                <a:cs typeface="Gulim"/>
                <a:sym typeface="Gulim"/>
              </a:rPr>
              <a:t>유지하고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 </a:t>
            </a:r>
            <a:r>
              <a:rPr lang="en-US" sz="900" dirty="0" err="1">
                <a:latin typeface="Gulim"/>
                <a:ea typeface="Gulim"/>
                <a:cs typeface="Gulim"/>
                <a:sym typeface="Gulim"/>
              </a:rPr>
              <a:t>말</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NGP시장에서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46.6%</a:t>
            </a:r>
            <a:r>
              <a:rPr lang="en-US" sz="750" baseline="30000" dirty="0">
                <a:latin typeface="Gulim"/>
                <a:ea typeface="Gulim"/>
                <a:cs typeface="Gulim"/>
                <a:sym typeface="Gulim"/>
              </a:rPr>
              <a:t>1)</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점유율을</a:t>
            </a:r>
            <a:r>
              <a:rPr lang="en-US" sz="900" dirty="0">
                <a:latin typeface="Gulim"/>
                <a:ea typeface="Gulim"/>
                <a:cs typeface="Gulim"/>
                <a:sym typeface="Gulim"/>
              </a:rPr>
              <a:t> </a:t>
            </a:r>
            <a:r>
              <a:rPr lang="en-US" sz="900" dirty="0" err="1">
                <a:latin typeface="Gulim"/>
                <a:ea typeface="Gulim"/>
                <a:cs typeface="Gulim"/>
                <a:sym typeface="Gulim"/>
              </a:rPr>
              <a:t>기록하며</a:t>
            </a:r>
            <a:r>
              <a:rPr lang="en-US" sz="900" dirty="0">
                <a:latin typeface="Gulim"/>
                <a:ea typeface="Gulim"/>
                <a:cs typeface="Gulim"/>
                <a:sym typeface="Gulim"/>
              </a:rPr>
              <a:t> </a:t>
            </a:r>
            <a:r>
              <a:rPr lang="en-US" sz="900" dirty="0" err="1">
                <a:latin typeface="Gulim"/>
                <a:ea typeface="Gulim"/>
                <a:cs typeface="Gulim"/>
                <a:sym typeface="Gulim"/>
              </a:rPr>
              <a:t>시장</a:t>
            </a:r>
            <a:r>
              <a:rPr lang="en-US" sz="900" dirty="0">
                <a:latin typeface="Gulim"/>
                <a:ea typeface="Gulim"/>
                <a:cs typeface="Gulim"/>
                <a:sym typeface="Gulim"/>
              </a:rPr>
              <a:t> 1위의 </a:t>
            </a:r>
            <a:r>
              <a:rPr lang="en-US" sz="900" dirty="0" err="1">
                <a:latin typeface="Gulim"/>
                <a:ea typeface="Gulim"/>
                <a:cs typeface="Gulim"/>
                <a:sym typeface="Gulim"/>
              </a:rPr>
              <a:t>자리를</a:t>
            </a:r>
            <a:r>
              <a:rPr lang="en-US" sz="900" dirty="0">
                <a:latin typeface="Gulim"/>
                <a:ea typeface="Gulim"/>
                <a:cs typeface="Gulim"/>
                <a:sym typeface="Gulim"/>
              </a:rPr>
              <a:t> </a:t>
            </a:r>
            <a:r>
              <a:rPr lang="en-US" sz="900" dirty="0" err="1">
                <a:latin typeface="Gulim"/>
                <a:ea typeface="Gulim"/>
                <a:cs typeface="Gulim"/>
                <a:sym typeface="Gulim"/>
              </a:rPr>
              <a:t>지켰습니다</a:t>
            </a:r>
            <a:r>
              <a:rPr lang="en-US" sz="900" dirty="0">
                <a:latin typeface="Gulim"/>
                <a:ea typeface="Gulim"/>
                <a:cs typeface="Gulim"/>
                <a:sym typeface="Gulim"/>
              </a:rPr>
              <a:t>. </a:t>
            </a:r>
            <a:r>
              <a:rPr lang="en-US" sz="900" dirty="0" err="1">
                <a:latin typeface="Gulim"/>
                <a:ea typeface="Gulim"/>
                <a:cs typeface="Gulim"/>
                <a:sym typeface="Gulim"/>
              </a:rPr>
              <a:t>비교적</a:t>
            </a:r>
            <a:r>
              <a:rPr lang="en-US" sz="900" dirty="0">
                <a:latin typeface="Gulim"/>
                <a:ea typeface="Gulim"/>
                <a:cs typeface="Gulim"/>
                <a:sym typeface="Gulim"/>
              </a:rPr>
              <a:t> </a:t>
            </a:r>
            <a:r>
              <a:rPr lang="en-US" sz="900" dirty="0" err="1">
                <a:latin typeface="Gulim"/>
                <a:ea typeface="Gulim"/>
                <a:cs typeface="Gulim"/>
                <a:sym typeface="Gulim"/>
              </a:rPr>
              <a:t>후발주자였음에도</a:t>
            </a:r>
            <a:r>
              <a:rPr lang="en-US" sz="900" dirty="0">
                <a:latin typeface="Gulim"/>
                <a:ea typeface="Gulim"/>
                <a:cs typeface="Gulim"/>
                <a:sym typeface="Gulim"/>
              </a:rPr>
              <a:t> </a:t>
            </a:r>
            <a:r>
              <a:rPr lang="en-US" sz="900" dirty="0" err="1">
                <a:latin typeface="Gulim"/>
                <a:ea typeface="Gulim"/>
                <a:cs typeface="Gulim"/>
                <a:sym typeface="Gulim"/>
              </a:rPr>
              <a:t>불구하고</a:t>
            </a:r>
            <a:r>
              <a:rPr lang="en-US" sz="900" dirty="0">
                <a:latin typeface="Gulim"/>
                <a:ea typeface="Gulim"/>
                <a:cs typeface="Gulim"/>
                <a:sym typeface="Gulim"/>
              </a:rPr>
              <a:t> </a:t>
            </a:r>
            <a:r>
              <a:rPr lang="en-US" sz="900" dirty="0" err="1">
                <a:latin typeface="Gulim"/>
                <a:ea typeface="Gulim"/>
                <a:cs typeface="Gulim"/>
                <a:sym typeface="Gulim"/>
              </a:rPr>
              <a:t>시장점유율</a:t>
            </a:r>
            <a:r>
              <a:rPr lang="en-US" sz="900" dirty="0">
                <a:latin typeface="Gulim"/>
                <a:ea typeface="Gulim"/>
                <a:cs typeface="Gulim"/>
                <a:sym typeface="Gulim"/>
              </a:rPr>
              <a:t> 1위를 </a:t>
            </a:r>
            <a:r>
              <a:rPr lang="en-US" sz="900" dirty="0" err="1">
                <a:latin typeface="Gulim"/>
                <a:ea typeface="Gulim"/>
                <a:cs typeface="Gulim"/>
                <a:sym typeface="Gulim"/>
              </a:rPr>
              <a:t>달성할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있었던</a:t>
            </a:r>
            <a:r>
              <a:rPr lang="en-US" sz="900" dirty="0">
                <a:latin typeface="Gulim"/>
                <a:ea typeface="Gulim"/>
                <a:cs typeface="Gulim"/>
                <a:sym typeface="Gulim"/>
              </a:rPr>
              <a:t> </a:t>
            </a:r>
            <a:r>
              <a:rPr lang="en-US" sz="900" dirty="0" err="1">
                <a:latin typeface="Gulim"/>
                <a:ea typeface="Gulim"/>
                <a:cs typeface="Gulim"/>
                <a:sym typeface="Gulim"/>
              </a:rPr>
              <a:t>비결은</a:t>
            </a:r>
            <a:r>
              <a:rPr lang="en-US" sz="900" dirty="0">
                <a:latin typeface="Gulim"/>
                <a:ea typeface="Gulim"/>
                <a:cs typeface="Gulim"/>
                <a:sym typeface="Gulim"/>
              </a:rPr>
              <a:t> </a:t>
            </a:r>
            <a:r>
              <a:rPr lang="en-US" sz="900" dirty="0" err="1">
                <a:latin typeface="Gulim"/>
                <a:ea typeface="Gulim"/>
                <a:cs typeface="Gulim"/>
                <a:sym typeface="Gulim"/>
              </a:rPr>
              <a:t>철저한</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기호</a:t>
            </a:r>
            <a:r>
              <a:rPr lang="en-US" sz="900" dirty="0">
                <a:latin typeface="Gulim"/>
                <a:ea typeface="Gulim"/>
                <a:cs typeface="Gulim"/>
                <a:sym typeface="Gulim"/>
              </a:rPr>
              <a:t> </a:t>
            </a:r>
            <a:r>
              <a:rPr lang="en-US" sz="900" dirty="0" err="1">
                <a:latin typeface="Gulim"/>
                <a:ea typeface="Gulim"/>
                <a:cs typeface="Gulim"/>
                <a:sym typeface="Gulim"/>
              </a:rPr>
              <a:t>분석에</a:t>
            </a:r>
            <a:r>
              <a:rPr lang="en-US" sz="900" dirty="0">
                <a:latin typeface="Gulim"/>
                <a:ea typeface="Gulim"/>
                <a:cs typeface="Gulim"/>
                <a:sym typeface="Gulim"/>
              </a:rPr>
              <a:t> </a:t>
            </a:r>
            <a:r>
              <a:rPr lang="en-US" sz="900" dirty="0" err="1">
                <a:latin typeface="Gulim"/>
                <a:ea typeface="Gulim"/>
                <a:cs typeface="Gulim"/>
                <a:sym typeface="Gulim"/>
              </a:rPr>
              <a:t>기반한</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차별화를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선택의</a:t>
            </a:r>
            <a:r>
              <a:rPr lang="en-US" sz="900" dirty="0">
                <a:latin typeface="Gulim"/>
                <a:ea typeface="Gulim"/>
                <a:cs typeface="Gulim"/>
                <a:sym typeface="Gulim"/>
              </a:rPr>
              <a:t> </a:t>
            </a:r>
            <a:r>
              <a:rPr lang="en-US" sz="900" dirty="0" err="1">
                <a:latin typeface="Gulim"/>
                <a:ea typeface="Gulim"/>
                <a:cs typeface="Gulim"/>
                <a:sym typeface="Gulim"/>
              </a:rPr>
              <a:t>폭을</a:t>
            </a:r>
            <a:r>
              <a:rPr lang="en-US" sz="900" dirty="0">
                <a:latin typeface="Gulim"/>
                <a:ea typeface="Gulim"/>
                <a:cs typeface="Gulim"/>
                <a:sym typeface="Gulim"/>
              </a:rPr>
              <a:t> </a:t>
            </a:r>
            <a:r>
              <a:rPr lang="en-US" sz="900" dirty="0" err="1">
                <a:latin typeface="Gulim"/>
                <a:ea typeface="Gulim"/>
                <a:cs typeface="Gulim"/>
                <a:sym typeface="Gulim"/>
              </a:rPr>
              <a:t>넓힌</a:t>
            </a:r>
            <a:r>
              <a:rPr lang="en-US" sz="900" dirty="0">
                <a:latin typeface="Gulim"/>
                <a:ea typeface="Gulim"/>
                <a:cs typeface="Gulim"/>
                <a:sym typeface="Gulim"/>
              </a:rPr>
              <a:t> </a:t>
            </a:r>
            <a:r>
              <a:rPr lang="en-US" sz="900" dirty="0" err="1">
                <a:latin typeface="Gulim"/>
                <a:ea typeface="Gulim"/>
                <a:cs typeface="Gulim"/>
                <a:sym typeface="Gulim"/>
              </a:rPr>
              <a:t>데</a:t>
            </a:r>
            <a:r>
              <a:rPr lang="en-US" sz="900" dirty="0">
                <a:latin typeface="Gulim"/>
                <a:ea typeface="Gulim"/>
                <a:cs typeface="Gulim"/>
                <a:sym typeface="Gulim"/>
              </a:rPr>
              <a:t> </a:t>
            </a:r>
            <a:r>
              <a:rPr lang="en-US" sz="900" dirty="0" err="1">
                <a:latin typeface="Gulim"/>
                <a:ea typeface="Gulim"/>
                <a:cs typeface="Gulim"/>
                <a:sym typeface="Gulim"/>
              </a:rPr>
              <a:t>주로</a:t>
            </a:r>
            <a:r>
              <a:rPr lang="en-US" sz="900" dirty="0">
                <a:latin typeface="Gulim"/>
                <a:ea typeface="Gulim"/>
                <a:cs typeface="Gulim"/>
                <a:sym typeface="Gulim"/>
              </a:rPr>
              <a:t> </a:t>
            </a:r>
            <a:r>
              <a:rPr lang="en-US" sz="900" dirty="0" err="1">
                <a:latin typeface="Gulim"/>
                <a:ea typeface="Gulim"/>
                <a:cs typeface="Gulim"/>
                <a:sym typeface="Gulim"/>
              </a:rPr>
              <a:t>기인합니다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455" name="Google Shape;2455;p23"/>
          <p:cNvSpPr txBox="1"/>
          <p:nvPr/>
        </p:nvSpPr>
        <p:spPr>
          <a:xfrm>
            <a:off x="859771" y="3021479"/>
            <a:ext cx="5513613" cy="569515"/>
          </a:xfrm>
          <a:prstGeom prst="rect">
            <a:avLst/>
          </a:prstGeom>
          <a:noFill/>
          <a:ln>
            <a:noFill/>
          </a:ln>
        </p:spPr>
        <p:txBody>
          <a:bodyPr spcFirstLastPara="1" wrap="square" lIns="0" tIns="12700" rIns="0" bIns="0" anchor="t" anchorCtr="0">
            <a:spAutoFit/>
          </a:bodyPr>
          <a:lstStyle/>
          <a:p>
            <a:pPr marL="12700" marR="5080" lvl="0" indent="634" algn="l" rtl="0">
              <a:lnSpc>
                <a:spcPct val="134200"/>
              </a:lnSpc>
              <a:spcBef>
                <a:spcPts val="0"/>
              </a:spcBef>
              <a:spcAft>
                <a:spcPts val="0"/>
              </a:spcAft>
              <a:buNone/>
            </a:pPr>
            <a:r>
              <a:rPr lang="en-US" sz="900">
                <a:latin typeface="Gulim"/>
                <a:ea typeface="Gulim"/>
                <a:cs typeface="Gulim"/>
                <a:sym typeface="Gulim"/>
              </a:rPr>
              <a:t>시장 점유율이 확대됨에 따라 다양한 소비자의 의견을 수렴하고 니즈에 대응할 수 있는 체계 구축에도 만전을 기하고 있으며, 특히 온라인 홈페이지와 고객센터, A/S 운영 체계를 고도화함으로써 커뮤니케이션 채널을 지속적으로 강화하고 있습니다.</a:t>
            </a:r>
            <a:endParaRPr sz="900">
              <a:latin typeface="Gulim"/>
              <a:ea typeface="Gulim"/>
              <a:cs typeface="Gulim"/>
              <a:sym typeface="Gulim"/>
            </a:endParaRPr>
          </a:p>
        </p:txBody>
      </p:sp>
      <p:sp>
        <p:nvSpPr>
          <p:cNvPr id="2456" name="Google Shape;2456;p23"/>
          <p:cNvSpPr txBox="1"/>
          <p:nvPr/>
        </p:nvSpPr>
        <p:spPr>
          <a:xfrm>
            <a:off x="861227" y="3571751"/>
            <a:ext cx="5513613" cy="1497333"/>
          </a:xfrm>
          <a:prstGeom prst="rect">
            <a:avLst/>
          </a:prstGeom>
          <a:noFill/>
          <a:ln>
            <a:noFill/>
          </a:ln>
        </p:spPr>
        <p:txBody>
          <a:bodyPr spcFirstLastPara="1" wrap="square" lIns="0" tIns="12700" rIns="0" bIns="0" anchor="t" anchorCtr="0">
            <a:spAutoFit/>
          </a:bodyPr>
          <a:lstStyle/>
          <a:p>
            <a:pPr marL="12700" marR="3720465" lvl="0" indent="0" algn="l" rtl="0">
              <a:lnSpc>
                <a:spcPct val="134200"/>
              </a:lnSpc>
              <a:spcBef>
                <a:spcPts val="0"/>
              </a:spcBef>
              <a:spcAft>
                <a:spcPts val="0"/>
              </a:spcAft>
              <a:buNone/>
            </a:pPr>
            <a:r>
              <a:rPr lang="en-US" sz="900" b="1" u="sng" dirty="0">
                <a:solidFill>
                  <a:srgbClr val="549B35"/>
                </a:solidFill>
                <a:latin typeface="Arial"/>
                <a:ea typeface="Arial"/>
                <a:cs typeface="Arial"/>
                <a:sym typeface="Arial"/>
              </a:rPr>
              <a:t>1-1. </a:t>
            </a:r>
            <a:r>
              <a:rPr lang="en-US" sz="900" b="1" u="sng" dirty="0" err="1">
                <a:solidFill>
                  <a:srgbClr val="549B35"/>
                </a:solidFill>
                <a:latin typeface="Arial"/>
                <a:ea typeface="Arial"/>
                <a:cs typeface="Arial"/>
                <a:sym typeface="Arial"/>
              </a:rPr>
              <a:t>디바이스</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개발</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역량</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고도화</a:t>
            </a:r>
            <a:endParaRPr lang="en-US" sz="900" b="1" dirty="0">
              <a:solidFill>
                <a:srgbClr val="549B35"/>
              </a:solidFill>
            </a:endParaRPr>
          </a:p>
          <a:p>
            <a:pPr marL="12700" marR="3720465" lvl="0" indent="0" algn="l" rtl="0">
              <a:lnSpc>
                <a:spcPct val="134200"/>
              </a:lnSpc>
              <a:spcBef>
                <a:spcPts val="0"/>
              </a:spcBef>
              <a:spcAft>
                <a:spcPts val="0"/>
              </a:spcAft>
              <a:buNone/>
            </a:pPr>
            <a:r>
              <a:rPr lang="en-US" sz="900" b="1" u="none" dirty="0" err="1">
                <a:solidFill>
                  <a:srgbClr val="7D965B"/>
                </a:solidFill>
                <a:latin typeface="Arial"/>
                <a:ea typeface="Arial"/>
                <a:cs typeface="Arial"/>
                <a:sym typeface="Arial"/>
              </a:rPr>
              <a:t>제품</a:t>
            </a:r>
            <a:r>
              <a:rPr lang="en-US" sz="900" b="1" u="none" dirty="0">
                <a:solidFill>
                  <a:srgbClr val="7D965B"/>
                </a:solidFill>
                <a:latin typeface="Arial"/>
                <a:ea typeface="Arial"/>
                <a:cs typeface="Arial"/>
                <a:sym typeface="Arial"/>
              </a:rPr>
              <a:t> </a:t>
            </a:r>
            <a:r>
              <a:rPr lang="en-US" sz="900" b="1" u="none" dirty="0" err="1">
                <a:solidFill>
                  <a:srgbClr val="7D965B"/>
                </a:solidFill>
                <a:latin typeface="Arial"/>
                <a:ea typeface="Arial"/>
                <a:cs typeface="Arial"/>
                <a:sym typeface="Arial"/>
              </a:rPr>
              <a:t>포트폴리오</a:t>
            </a:r>
            <a:r>
              <a:rPr lang="en-US" sz="900" b="1" u="none" dirty="0">
                <a:solidFill>
                  <a:srgbClr val="7D965B"/>
                </a:solidFill>
                <a:latin typeface="Arial"/>
                <a:ea typeface="Arial"/>
                <a:cs typeface="Arial"/>
                <a:sym typeface="Arial"/>
              </a:rPr>
              <a:t> </a:t>
            </a:r>
            <a:r>
              <a:rPr lang="en-US" sz="900" b="1" u="none" dirty="0" err="1">
                <a:solidFill>
                  <a:srgbClr val="7D965B"/>
                </a:solidFill>
                <a:latin typeface="Arial"/>
                <a:ea typeface="Arial"/>
                <a:cs typeface="Arial"/>
                <a:sym typeface="Arial"/>
              </a:rPr>
              <a:t>다변화</a:t>
            </a:r>
            <a:endParaRPr sz="900" dirty="0">
              <a:latin typeface="Arial"/>
              <a:ea typeface="Arial"/>
              <a:cs typeface="Arial"/>
              <a:sym typeface="Arial"/>
            </a:endParaRPr>
          </a:p>
          <a:p>
            <a:pPr marL="12700" marR="5080" lvl="0" indent="0" algn="just" rtl="0">
              <a:lnSpc>
                <a:spcPct val="134300"/>
              </a:lnSpc>
              <a:spcBef>
                <a:spcPts val="15"/>
              </a:spcBef>
              <a:spcAft>
                <a:spcPts val="0"/>
              </a:spcAft>
              <a:buNone/>
            </a:pP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독자적인</a:t>
            </a:r>
            <a:r>
              <a:rPr lang="en-US" sz="900" dirty="0">
                <a:latin typeface="Gulim"/>
                <a:ea typeface="Gulim"/>
                <a:cs typeface="Gulim"/>
                <a:sym typeface="Gulim"/>
              </a:rPr>
              <a:t> </a:t>
            </a:r>
            <a:r>
              <a:rPr lang="en-US" sz="900" dirty="0" err="1">
                <a:latin typeface="Gulim"/>
                <a:ea typeface="Gulim"/>
                <a:cs typeface="Gulim"/>
                <a:sym typeface="Gulim"/>
              </a:rPr>
              <a:t>디바이스와</a:t>
            </a:r>
            <a:r>
              <a:rPr lang="en-US" sz="900" dirty="0">
                <a:latin typeface="Gulim"/>
                <a:ea typeface="Gulim"/>
                <a:cs typeface="Gulim"/>
                <a:sym typeface="Gulim"/>
              </a:rPr>
              <a:t> </a:t>
            </a:r>
            <a:r>
              <a:rPr lang="en-US" sz="900" dirty="0" err="1">
                <a:latin typeface="Gulim"/>
                <a:ea typeface="Gulim"/>
                <a:cs typeface="Gulim"/>
                <a:sym typeface="Gulim"/>
              </a:rPr>
              <a:t>플랫폼별</a:t>
            </a:r>
            <a:r>
              <a:rPr lang="en-US" sz="900" dirty="0">
                <a:latin typeface="Gulim"/>
                <a:ea typeface="Gulim"/>
                <a:cs typeface="Gulim"/>
                <a:sym typeface="Gulim"/>
              </a:rPr>
              <a:t> </a:t>
            </a:r>
            <a:r>
              <a:rPr lang="en-US" sz="900" dirty="0" err="1">
                <a:latin typeface="Gulim"/>
                <a:ea typeface="Gulim"/>
                <a:cs typeface="Gulim"/>
                <a:sym typeface="Gulim"/>
              </a:rPr>
              <a:t>전용</a:t>
            </a:r>
            <a:r>
              <a:rPr lang="en-US" sz="900" dirty="0">
                <a:latin typeface="Gulim"/>
                <a:ea typeface="Gulim"/>
                <a:cs typeface="Gulim"/>
                <a:sym typeface="Gulim"/>
              </a:rPr>
              <a:t> </a:t>
            </a:r>
            <a:r>
              <a:rPr lang="en-US" sz="900" dirty="0" err="1">
                <a:latin typeface="Gulim"/>
                <a:ea typeface="Gulim"/>
                <a:cs typeface="Gulim"/>
                <a:sym typeface="Gulim"/>
              </a:rPr>
              <a:t>스틱은</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경쟁력인</a:t>
            </a:r>
            <a:r>
              <a:rPr lang="en-US" sz="900" dirty="0">
                <a:latin typeface="Gulim"/>
                <a:ea typeface="Gulim"/>
                <a:cs typeface="Gulim"/>
                <a:sym typeface="Gulim"/>
              </a:rPr>
              <a:t> </a:t>
            </a:r>
            <a:r>
              <a:rPr lang="en-US" sz="900" dirty="0" err="1">
                <a:latin typeface="Gulim"/>
                <a:ea typeface="Gulim"/>
                <a:cs typeface="Gulim"/>
                <a:sym typeface="Gulim"/>
              </a:rPr>
              <a:t>동시에</a:t>
            </a:r>
            <a:r>
              <a:rPr lang="en-US" sz="900" dirty="0">
                <a:latin typeface="Gulim"/>
                <a:ea typeface="Gulim"/>
                <a:cs typeface="Gulim"/>
                <a:sym typeface="Gulim"/>
              </a:rPr>
              <a:t>, </a:t>
            </a:r>
            <a:r>
              <a:rPr lang="en-US" sz="900" dirty="0" err="1">
                <a:latin typeface="Gulim"/>
                <a:ea typeface="Gulim"/>
                <a:cs typeface="Gulim"/>
                <a:sym typeface="Gulim"/>
              </a:rPr>
              <a:t>소비자들에게는</a:t>
            </a:r>
            <a:r>
              <a:rPr lang="en-US" sz="900" dirty="0">
                <a:latin typeface="Gulim"/>
                <a:ea typeface="Gulim"/>
                <a:cs typeface="Gulim"/>
                <a:sym typeface="Gulim"/>
              </a:rPr>
              <a:t> </a:t>
            </a:r>
            <a:r>
              <a:rPr lang="en-US" sz="900" dirty="0" err="1">
                <a:latin typeface="Gulim"/>
                <a:ea typeface="Gulim"/>
                <a:cs typeface="Gulim"/>
                <a:sym typeface="Gulim"/>
              </a:rPr>
              <a:t>확장된</a:t>
            </a:r>
            <a:r>
              <a:rPr lang="en-US" sz="900" dirty="0">
                <a:latin typeface="Gulim"/>
                <a:ea typeface="Gulim"/>
                <a:cs typeface="Gulim"/>
                <a:sym typeface="Gulim"/>
              </a:rPr>
              <a:t> </a:t>
            </a:r>
            <a:r>
              <a:rPr lang="en-US" sz="900" dirty="0" err="1">
                <a:latin typeface="Gulim"/>
                <a:ea typeface="Gulim"/>
                <a:cs typeface="Gulim"/>
                <a:sym typeface="Gulim"/>
              </a:rPr>
              <a:t>선택권입니다</a:t>
            </a:r>
            <a:r>
              <a:rPr lang="en-US" sz="900" dirty="0">
                <a:latin typeface="Gulim"/>
                <a:ea typeface="Gulim"/>
                <a:cs typeface="Gulim"/>
                <a:sym typeface="Gulim"/>
              </a:rPr>
              <a:t>. </a:t>
            </a:r>
            <a:r>
              <a:rPr lang="en-US" sz="900" dirty="0" err="1">
                <a:latin typeface="Gulim"/>
                <a:ea typeface="Gulim"/>
                <a:cs typeface="Gulim"/>
                <a:sym typeface="Gulim"/>
              </a:rPr>
              <a:t>따라서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고객의</a:t>
            </a:r>
            <a:r>
              <a:rPr lang="en-US" sz="900" dirty="0">
                <a:latin typeface="Gulim"/>
                <a:ea typeface="Gulim"/>
                <a:cs typeface="Gulim"/>
                <a:sym typeface="Gulim"/>
              </a:rPr>
              <a:t> </a:t>
            </a:r>
            <a:r>
              <a:rPr lang="en-US" sz="900" dirty="0" err="1">
                <a:latin typeface="Gulim"/>
                <a:ea typeface="Gulim"/>
                <a:cs typeface="Gulim"/>
                <a:sym typeface="Gulim"/>
              </a:rPr>
              <a:t>니즈를</a:t>
            </a:r>
            <a:r>
              <a:rPr lang="en-US" sz="900" dirty="0">
                <a:latin typeface="Gulim"/>
                <a:ea typeface="Gulim"/>
                <a:cs typeface="Gulim"/>
                <a:sym typeface="Gulim"/>
              </a:rPr>
              <a:t> </a:t>
            </a:r>
            <a:r>
              <a:rPr lang="en-US" sz="900" dirty="0" err="1">
                <a:latin typeface="Gulim"/>
                <a:ea typeface="Gulim"/>
                <a:cs typeface="Gulim"/>
                <a:sym typeface="Gulim"/>
              </a:rPr>
              <a:t>선제적으로</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과학적</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혁신을</a:t>
            </a:r>
            <a:r>
              <a:rPr lang="en-US" sz="900" dirty="0">
                <a:latin typeface="Gulim"/>
                <a:ea typeface="Gulim"/>
                <a:cs typeface="Gulim"/>
                <a:sym typeface="Gulim"/>
              </a:rPr>
              <a:t> </a:t>
            </a:r>
            <a:r>
              <a:rPr lang="en-US" sz="900" dirty="0" err="1">
                <a:latin typeface="Gulim"/>
                <a:ea typeface="Gulim"/>
                <a:cs typeface="Gulim"/>
                <a:sym typeface="Gulim"/>
              </a:rPr>
              <a:t>지속하는</a:t>
            </a:r>
            <a:r>
              <a:rPr lang="en-US" sz="900" dirty="0">
                <a:latin typeface="Gulim"/>
                <a:ea typeface="Gulim"/>
                <a:cs typeface="Gulim"/>
                <a:sym typeface="Gulim"/>
              </a:rPr>
              <a:t> </a:t>
            </a: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플랫폼별</a:t>
            </a:r>
            <a:r>
              <a:rPr lang="en-US" sz="900" dirty="0">
                <a:latin typeface="Gulim"/>
                <a:ea typeface="Gulim"/>
                <a:cs typeface="Gulim"/>
                <a:sym typeface="Gulim"/>
              </a:rPr>
              <a:t> </a:t>
            </a:r>
            <a:r>
              <a:rPr lang="en-US" sz="900" dirty="0" err="1">
                <a:latin typeface="Gulim"/>
                <a:ea typeface="Gulim"/>
                <a:cs typeface="Gulim"/>
                <a:sym typeface="Gulim"/>
              </a:rPr>
              <a:t>전용</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포트폴리오를</a:t>
            </a:r>
            <a:r>
              <a:rPr lang="en-US" sz="900" dirty="0">
                <a:latin typeface="Gulim"/>
                <a:ea typeface="Gulim"/>
                <a:cs typeface="Gulim"/>
                <a:sym typeface="Gulim"/>
              </a:rPr>
              <a:t> </a:t>
            </a:r>
            <a:r>
              <a:rPr lang="en-US" sz="900" dirty="0" err="1">
                <a:latin typeface="Gulim"/>
                <a:ea typeface="Gulim"/>
                <a:cs typeface="Gulim"/>
                <a:sym typeface="Gulim"/>
              </a:rPr>
              <a:t>늘려</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2022년에는 AI </a:t>
            </a:r>
            <a:r>
              <a:rPr lang="en-US" sz="900" dirty="0" err="1">
                <a:latin typeface="Gulim"/>
                <a:ea typeface="Gulim"/>
                <a:cs typeface="Gulim"/>
                <a:sym typeface="Gulim"/>
              </a:rPr>
              <a:t>기술을</a:t>
            </a:r>
            <a:r>
              <a:rPr lang="en-US" sz="900" dirty="0">
                <a:latin typeface="Gulim"/>
                <a:ea typeface="Gulim"/>
                <a:cs typeface="Gulim"/>
                <a:sym typeface="Gulim"/>
              </a:rPr>
              <a:t> </a:t>
            </a:r>
            <a:r>
              <a:rPr lang="en-US" sz="900" dirty="0" err="1">
                <a:latin typeface="Gulim"/>
                <a:ea typeface="Gulim"/>
                <a:cs typeface="Gulim"/>
                <a:sym typeface="Gulim"/>
              </a:rPr>
              <a:t>탑재한</a:t>
            </a:r>
            <a:r>
              <a:rPr lang="en-US" sz="900" dirty="0">
                <a:latin typeface="Gulim"/>
                <a:ea typeface="Gulim"/>
                <a:cs typeface="Gulim"/>
                <a:sym typeface="Gulim"/>
              </a:rPr>
              <a:t> </a:t>
            </a:r>
            <a:r>
              <a:rPr lang="en-US" sz="900" dirty="0" err="1">
                <a:latin typeface="Gulim"/>
                <a:ea typeface="Gulim"/>
                <a:cs typeface="Gulim"/>
                <a:sym typeface="Gulim"/>
              </a:rPr>
              <a:t>혁신</a:t>
            </a:r>
            <a:r>
              <a:rPr lang="en-US" sz="900" dirty="0">
                <a:latin typeface="Gulim"/>
                <a:ea typeface="Gulim"/>
                <a:cs typeface="Gulim"/>
                <a:sym typeface="Gulim"/>
              </a:rPr>
              <a:t> </a:t>
            </a:r>
            <a:r>
              <a:rPr lang="en-US" sz="900" dirty="0" err="1">
                <a:latin typeface="Gulim"/>
                <a:ea typeface="Gulim"/>
                <a:cs typeface="Gulim"/>
                <a:sym typeface="Gulim"/>
              </a:rPr>
              <a:t>플랫폼인</a:t>
            </a:r>
            <a:r>
              <a:rPr lang="en-US" sz="900" dirty="0">
                <a:latin typeface="Gulim"/>
                <a:ea typeface="Gulim"/>
                <a:cs typeface="Gulim"/>
                <a:sym typeface="Gulim"/>
              </a:rPr>
              <a:t> ‘</a:t>
            </a:r>
            <a:r>
              <a:rPr lang="en-US" sz="900" dirty="0" err="1">
                <a:latin typeface="Gulim"/>
                <a:ea typeface="Gulim"/>
                <a:cs typeface="Gulim"/>
                <a:sym typeface="Gulim"/>
              </a:rPr>
              <a:t>릴</a:t>
            </a:r>
            <a:r>
              <a:rPr lang="en-US" sz="900" dirty="0">
                <a:latin typeface="Gulim"/>
                <a:ea typeface="Gulim"/>
                <a:cs typeface="Gulim"/>
                <a:sym typeface="Gulim"/>
              </a:rPr>
              <a:t> </a:t>
            </a:r>
            <a:r>
              <a:rPr lang="en-US" sz="900" dirty="0" err="1">
                <a:latin typeface="Gulim"/>
                <a:ea typeface="Gulim"/>
                <a:cs typeface="Gulim"/>
                <a:sym typeface="Gulim"/>
              </a:rPr>
              <a:t>에이블’을</a:t>
            </a:r>
            <a:r>
              <a:rPr lang="en-US" sz="900" dirty="0">
                <a:latin typeface="Gulim"/>
                <a:ea typeface="Gulim"/>
                <a:cs typeface="Gulim"/>
                <a:sym typeface="Gulim"/>
              </a:rPr>
              <a:t> </a:t>
            </a:r>
            <a:r>
              <a:rPr lang="en-US" sz="900" dirty="0" err="1">
                <a:latin typeface="Gulim"/>
                <a:ea typeface="Gulim"/>
                <a:cs typeface="Gulim"/>
                <a:sym typeface="Gulim"/>
              </a:rPr>
              <a:t>출시하며</a:t>
            </a:r>
            <a:r>
              <a:rPr lang="en-US" sz="900" dirty="0">
                <a:latin typeface="Gulim"/>
                <a:ea typeface="Gulim"/>
                <a:cs typeface="Gulim"/>
                <a:sym typeface="Gulim"/>
              </a:rPr>
              <a:t> NGP </a:t>
            </a:r>
            <a:r>
              <a:rPr lang="en-US" sz="900" dirty="0" err="1">
                <a:latin typeface="Gulim"/>
                <a:ea typeface="Gulim"/>
                <a:cs typeface="Gulim"/>
                <a:sym typeface="Gulim"/>
              </a:rPr>
              <a:t>시장에</a:t>
            </a:r>
            <a:r>
              <a:rPr lang="en-US" sz="900" dirty="0">
                <a:latin typeface="Gulim"/>
                <a:ea typeface="Gulim"/>
                <a:cs typeface="Gulim"/>
                <a:sym typeface="Gulim"/>
              </a:rPr>
              <a:t> </a:t>
            </a:r>
            <a:r>
              <a:rPr lang="en-US" sz="900" dirty="0" err="1">
                <a:latin typeface="Gulim"/>
                <a:ea typeface="Gulim"/>
                <a:cs typeface="Gulim"/>
                <a:sym typeface="Gulim"/>
              </a:rPr>
              <a:t>새로운</a:t>
            </a:r>
            <a:r>
              <a:rPr lang="en-US" sz="900" dirty="0">
                <a:latin typeface="Gulim"/>
                <a:ea typeface="Gulim"/>
                <a:cs typeface="Gulim"/>
                <a:sym typeface="Gulim"/>
              </a:rPr>
              <a:t> </a:t>
            </a:r>
            <a:r>
              <a:rPr lang="en-US" sz="900" dirty="0" err="1">
                <a:latin typeface="Gulim"/>
                <a:ea typeface="Gulim"/>
                <a:cs typeface="Gulim"/>
                <a:sym typeface="Gulim"/>
              </a:rPr>
              <a:t>패러다임을</a:t>
            </a:r>
            <a:r>
              <a:rPr lang="en-US" sz="900" dirty="0">
                <a:latin typeface="Gulim"/>
                <a:ea typeface="Gulim"/>
                <a:cs typeface="Gulim"/>
                <a:sym typeface="Gulim"/>
              </a:rPr>
              <a:t> </a:t>
            </a:r>
            <a:r>
              <a:rPr lang="en-US" sz="900" dirty="0" err="1">
                <a:latin typeface="Gulim"/>
                <a:ea typeface="Gulim"/>
                <a:cs typeface="Gulim"/>
                <a:sym typeface="Gulim"/>
              </a:rPr>
              <a:t>제시하였고</a:t>
            </a:r>
            <a:r>
              <a:rPr lang="en-US" sz="900" dirty="0">
                <a:latin typeface="Gulim"/>
                <a:ea typeface="Gulim"/>
                <a:cs typeface="Gulim"/>
                <a:sym typeface="Gulim"/>
              </a:rPr>
              <a:t>, 2023년에는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편의성</a:t>
            </a:r>
            <a:r>
              <a:rPr lang="en-US" sz="900" dirty="0">
                <a:latin typeface="Gulim"/>
                <a:ea typeface="Gulim"/>
                <a:cs typeface="Gulim"/>
                <a:sym typeface="Gulim"/>
              </a:rPr>
              <a:t> </a:t>
            </a:r>
            <a:r>
              <a:rPr lang="en-US" sz="900" dirty="0" err="1">
                <a:latin typeface="Gulim"/>
                <a:ea typeface="Gulim"/>
                <a:cs typeface="Gulim"/>
                <a:sym typeface="Gulim"/>
              </a:rPr>
              <a:t>관점에서</a:t>
            </a:r>
            <a:r>
              <a:rPr lang="en-US" sz="900" dirty="0">
                <a:latin typeface="Gulim"/>
                <a:ea typeface="Gulim"/>
                <a:cs typeface="Gulim"/>
                <a:sym typeface="Gulim"/>
              </a:rPr>
              <a:t> </a:t>
            </a:r>
            <a:r>
              <a:rPr lang="en-US" sz="900" dirty="0" err="1">
                <a:latin typeface="Gulim"/>
                <a:ea typeface="Gulim"/>
                <a:cs typeface="Gulim"/>
                <a:sym typeface="Gulim"/>
              </a:rPr>
              <a:t>고민하고</a:t>
            </a:r>
            <a:r>
              <a:rPr lang="en-US" sz="900" dirty="0">
                <a:latin typeface="Gulim"/>
                <a:ea typeface="Gulim"/>
                <a:cs typeface="Gulim"/>
                <a:sym typeface="Gulim"/>
              </a:rPr>
              <a:t> KT&amp;G </a:t>
            </a:r>
            <a:r>
              <a:rPr lang="en-US" sz="900" dirty="0" err="1">
                <a:latin typeface="Gulim"/>
                <a:ea typeface="Gulim"/>
                <a:cs typeface="Gulim"/>
                <a:sym typeface="Gulim"/>
              </a:rPr>
              <a:t>혁신기술을</a:t>
            </a:r>
            <a:r>
              <a:rPr lang="en-US" sz="900" dirty="0">
                <a:latin typeface="Gulim"/>
                <a:ea typeface="Gulim"/>
                <a:cs typeface="Gulim"/>
                <a:sym typeface="Gulim"/>
              </a:rPr>
              <a:t> </a:t>
            </a:r>
            <a:r>
              <a:rPr lang="en-US" sz="900" dirty="0" err="1">
                <a:latin typeface="Gulim"/>
                <a:ea typeface="Gulim"/>
                <a:cs typeface="Gulim"/>
                <a:sym typeface="Gulim"/>
              </a:rPr>
              <a:t>결합해</a:t>
            </a:r>
            <a:r>
              <a:rPr lang="en-US" sz="900" dirty="0">
                <a:latin typeface="Gulim"/>
                <a:ea typeface="Gulim"/>
                <a:cs typeface="Gulim"/>
                <a:sym typeface="Gulim"/>
              </a:rPr>
              <a:t> </a:t>
            </a:r>
            <a:r>
              <a:rPr lang="en-US" sz="900" dirty="0" err="1">
                <a:latin typeface="Gulim"/>
                <a:ea typeface="Gulim"/>
                <a:cs typeface="Gulim"/>
                <a:sym typeface="Gulim"/>
              </a:rPr>
              <a:t>만들어</a:t>
            </a:r>
            <a:r>
              <a:rPr lang="en-US" sz="900" dirty="0">
                <a:latin typeface="Gulim"/>
                <a:ea typeface="Gulim"/>
                <a:cs typeface="Gulim"/>
                <a:sym typeface="Gulim"/>
              </a:rPr>
              <a:t> </a:t>
            </a:r>
            <a:r>
              <a:rPr lang="en-US" sz="900" dirty="0" err="1">
                <a:latin typeface="Gulim"/>
                <a:ea typeface="Gulim"/>
                <a:cs typeface="Gulim"/>
                <a:sym typeface="Gulim"/>
              </a:rPr>
              <a:t>낸</a:t>
            </a:r>
            <a:r>
              <a:rPr lang="en-US" sz="900" dirty="0">
                <a:latin typeface="Gulim"/>
                <a:ea typeface="Gulim"/>
                <a:cs typeface="Gulim"/>
                <a:sym typeface="Gulim"/>
              </a:rPr>
              <a:t> </a:t>
            </a:r>
            <a:r>
              <a:rPr lang="en-US" sz="900" dirty="0" err="1">
                <a:latin typeface="Gulim"/>
                <a:ea typeface="Gulim"/>
                <a:cs typeface="Gulim"/>
                <a:sym typeface="Gulim"/>
              </a:rPr>
              <a:t>결과물</a:t>
            </a:r>
            <a:r>
              <a:rPr lang="en-US" sz="900" dirty="0">
                <a:latin typeface="Gulim"/>
                <a:ea typeface="Gulim"/>
                <a:cs typeface="Gulim"/>
                <a:sym typeface="Gulim"/>
              </a:rPr>
              <a:t> 3세대 </a:t>
            </a:r>
            <a:r>
              <a:rPr lang="en-US" sz="900" dirty="0" err="1">
                <a:latin typeface="Gulim"/>
                <a:ea typeface="Gulim"/>
                <a:cs typeface="Gulim"/>
                <a:sym typeface="Gulim"/>
              </a:rPr>
              <a:t>모델</a:t>
            </a:r>
            <a:r>
              <a:rPr lang="en-US" sz="900" dirty="0">
                <a:latin typeface="Gulim"/>
                <a:ea typeface="Gulim"/>
                <a:cs typeface="Gulim"/>
                <a:sym typeface="Gulim"/>
              </a:rPr>
              <a:t> ‘</a:t>
            </a:r>
            <a:r>
              <a:rPr lang="en-US" sz="900" dirty="0" err="1">
                <a:latin typeface="Gulim"/>
                <a:ea typeface="Gulim"/>
                <a:cs typeface="Gulim"/>
                <a:sym typeface="Gulim"/>
              </a:rPr>
              <a:t>릴</a:t>
            </a:r>
            <a:r>
              <a:rPr lang="en-US" sz="900" dirty="0">
                <a:latin typeface="Gulim"/>
                <a:ea typeface="Gulim"/>
                <a:cs typeface="Gulim"/>
                <a:sym typeface="Gulim"/>
              </a:rPr>
              <a:t> </a:t>
            </a:r>
            <a:r>
              <a:rPr lang="en-US" sz="900" dirty="0" err="1">
                <a:latin typeface="Gulim"/>
                <a:ea typeface="Gulim"/>
                <a:cs typeface="Gulim"/>
                <a:sym typeface="Gulim"/>
              </a:rPr>
              <a:t>하이브리드</a:t>
            </a:r>
            <a:r>
              <a:rPr lang="en-US" sz="900" dirty="0">
                <a:latin typeface="Gulim"/>
                <a:ea typeface="Gulim"/>
                <a:cs typeface="Gulim"/>
                <a:sym typeface="Gulim"/>
              </a:rPr>
              <a:t> 3.0’을 </a:t>
            </a:r>
            <a:r>
              <a:rPr lang="en-US" sz="900" dirty="0" err="1">
                <a:latin typeface="Gulim"/>
                <a:ea typeface="Gulim"/>
                <a:cs typeface="Gulim"/>
                <a:sym typeface="Gulim"/>
              </a:rPr>
              <a:t>새롭게</a:t>
            </a:r>
            <a:r>
              <a:rPr lang="en-US" sz="900" dirty="0">
                <a:latin typeface="Gulim"/>
                <a:ea typeface="Gulim"/>
                <a:cs typeface="Gulim"/>
                <a:sym typeface="Gulim"/>
              </a:rPr>
              <a:t> </a:t>
            </a:r>
            <a:r>
              <a:rPr lang="en-US" sz="900" dirty="0" err="1">
                <a:latin typeface="Gulim"/>
                <a:ea typeface="Gulim"/>
                <a:cs typeface="Gulim"/>
                <a:sym typeface="Gulim"/>
              </a:rPr>
              <a:t>선보였습니다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457" name="Google Shape;2457;p23"/>
          <p:cNvSpPr txBox="1"/>
          <p:nvPr/>
        </p:nvSpPr>
        <p:spPr>
          <a:xfrm>
            <a:off x="861115" y="5039429"/>
            <a:ext cx="5513613" cy="1688401"/>
          </a:xfrm>
          <a:prstGeom prst="rect">
            <a:avLst/>
          </a:prstGeom>
          <a:noFill/>
          <a:ln>
            <a:noFill/>
          </a:ln>
        </p:spPr>
        <p:txBody>
          <a:bodyPr spcFirstLastPara="1" wrap="square" lIns="0" tIns="673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릴</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솔리드</a:t>
            </a:r>
            <a:r>
              <a:rPr lang="en-US" sz="800" b="1" dirty="0">
                <a:solidFill>
                  <a:srgbClr val="4D5C63"/>
                </a:solidFill>
                <a:latin typeface="Arial"/>
                <a:ea typeface="Arial"/>
                <a:cs typeface="Arial"/>
                <a:sym typeface="Arial"/>
              </a:rPr>
              <a:t>(P1) 2.0 </a:t>
            </a:r>
            <a:r>
              <a:rPr lang="en-US" sz="800" b="1" dirty="0" err="1">
                <a:solidFill>
                  <a:srgbClr val="4D5C63"/>
                </a:solidFill>
                <a:latin typeface="Arial"/>
                <a:ea typeface="Arial"/>
                <a:cs typeface="Arial"/>
                <a:sym typeface="Arial"/>
              </a:rPr>
              <a:t>플랫폼</a:t>
            </a:r>
            <a:endParaRPr sz="800" dirty="0">
              <a:latin typeface="Arial"/>
              <a:ea typeface="Arial"/>
              <a:cs typeface="Arial"/>
              <a:sym typeface="Arial"/>
            </a:endParaRPr>
          </a:p>
          <a:p>
            <a:pPr marL="12700" marR="5080" lvl="0" indent="0" algn="just" rtl="0">
              <a:lnSpc>
                <a:spcPct val="134300"/>
              </a:lnSpc>
              <a:spcBef>
                <a:spcPts val="120"/>
              </a:spcBef>
              <a:spcAft>
                <a:spcPts val="0"/>
              </a:spcAft>
              <a:buNone/>
            </a:pPr>
            <a:r>
              <a:rPr lang="en-US" sz="900" dirty="0">
                <a:latin typeface="Gulim"/>
                <a:ea typeface="Gulim"/>
                <a:cs typeface="Gulim"/>
                <a:sym typeface="Gulim"/>
              </a:rPr>
              <a:t>P1 </a:t>
            </a:r>
            <a:r>
              <a:rPr lang="en-US" sz="900" dirty="0" err="1">
                <a:latin typeface="Gulim"/>
                <a:ea typeface="Gulim"/>
                <a:cs typeface="Gulim"/>
                <a:sym typeface="Gulim"/>
              </a:rPr>
              <a:t>플랫폼은</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고유의</a:t>
            </a:r>
            <a:r>
              <a:rPr lang="en-US" sz="900" dirty="0">
                <a:latin typeface="Gulim"/>
                <a:ea typeface="Gulim"/>
                <a:cs typeface="Gulim"/>
                <a:sym typeface="Gulim"/>
              </a:rPr>
              <a:t> </a:t>
            </a:r>
            <a:r>
              <a:rPr lang="en-US" sz="900" dirty="0" err="1">
                <a:latin typeface="Gulim"/>
                <a:ea typeface="Gulim"/>
                <a:cs typeface="Gulim"/>
                <a:sym typeface="Gulim"/>
              </a:rPr>
              <a:t>풍미를</a:t>
            </a:r>
            <a:r>
              <a:rPr lang="en-US" sz="900" dirty="0">
                <a:latin typeface="Gulim"/>
                <a:ea typeface="Gulim"/>
                <a:cs typeface="Gulim"/>
                <a:sym typeface="Gulim"/>
              </a:rPr>
              <a:t> </a:t>
            </a:r>
            <a:r>
              <a:rPr lang="en-US" sz="900" dirty="0" err="1">
                <a:latin typeface="Gulim"/>
                <a:ea typeface="Gulim"/>
                <a:cs typeface="Gulim"/>
                <a:sym typeface="Gulim"/>
              </a:rPr>
              <a:t>구현한</a:t>
            </a:r>
            <a:r>
              <a:rPr lang="en-US" sz="900" dirty="0">
                <a:latin typeface="Gulim"/>
                <a:ea typeface="Gulim"/>
                <a:cs typeface="Gulim"/>
                <a:sym typeface="Gulim"/>
              </a:rPr>
              <a:t> </a:t>
            </a:r>
            <a:r>
              <a:rPr lang="en-US" sz="900" dirty="0" err="1">
                <a:latin typeface="Gulim"/>
                <a:ea typeface="Gulim"/>
                <a:cs typeface="Gulim"/>
                <a:sym typeface="Gulim"/>
              </a:rPr>
              <a:t>오리지널</a:t>
            </a:r>
            <a:r>
              <a:rPr lang="en-US" sz="900" dirty="0">
                <a:latin typeface="Gulim"/>
                <a:ea typeface="Gulim"/>
                <a:cs typeface="Gulim"/>
                <a:sym typeface="Gulim"/>
              </a:rPr>
              <a:t> </a:t>
            </a:r>
            <a:r>
              <a:rPr lang="en-US" sz="900" dirty="0" err="1">
                <a:latin typeface="Gulim"/>
                <a:ea typeface="Gulim"/>
                <a:cs typeface="Gulim"/>
                <a:sym typeface="Gulim"/>
              </a:rPr>
              <a:t>히팅타입의</a:t>
            </a:r>
            <a:r>
              <a:rPr lang="en-US" sz="900" dirty="0">
                <a:latin typeface="Gulim"/>
                <a:ea typeface="Gulim"/>
                <a:cs typeface="Gulim"/>
                <a:sym typeface="Gulim"/>
              </a:rPr>
              <a:t> </a:t>
            </a:r>
            <a:r>
              <a:rPr lang="en-US" sz="900" dirty="0" err="1">
                <a:latin typeface="Gulim"/>
                <a:ea typeface="Gulim"/>
                <a:cs typeface="Gulim"/>
                <a:sym typeface="Gulim"/>
              </a:rPr>
              <a:t>플랫폼으로</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매질</a:t>
            </a:r>
            <a:r>
              <a:rPr lang="en-US" sz="900" dirty="0">
                <a:latin typeface="Gulim"/>
                <a:ea typeface="Gulim"/>
                <a:cs typeface="Gulim"/>
                <a:sym typeface="Gulim"/>
              </a:rPr>
              <a:t>(</a:t>
            </a:r>
            <a:r>
              <a:rPr lang="en-US" sz="900" dirty="0" err="1">
                <a:latin typeface="Gulim"/>
                <a:ea typeface="Gulim"/>
                <a:cs typeface="Gulim"/>
                <a:sym typeface="Gulim"/>
              </a:rPr>
              <a:t>스틱을</a:t>
            </a:r>
            <a:r>
              <a:rPr lang="en-US" sz="900" dirty="0">
                <a:latin typeface="Gulim"/>
                <a:ea typeface="Gulim"/>
                <a:cs typeface="Gulim"/>
                <a:sym typeface="Gulim"/>
              </a:rPr>
              <a:t> </a:t>
            </a:r>
            <a:r>
              <a:rPr lang="en-US" sz="900" dirty="0" err="1">
                <a:latin typeface="Gulim"/>
                <a:ea typeface="Gulim"/>
                <a:cs typeface="Gulim"/>
                <a:sym typeface="Gulim"/>
              </a:rPr>
              <a:t>구성하는</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재료</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가열하는</a:t>
            </a:r>
            <a:r>
              <a:rPr lang="en-US" sz="900" dirty="0">
                <a:latin typeface="Gulim"/>
                <a:ea typeface="Gulim"/>
                <a:cs typeface="Gulim"/>
                <a:sym typeface="Gulim"/>
              </a:rPr>
              <a:t> </a:t>
            </a:r>
            <a:r>
              <a:rPr lang="en-US" sz="900" dirty="0" err="1">
                <a:latin typeface="Gulim"/>
                <a:ea typeface="Gulim"/>
                <a:cs typeface="Gulim"/>
                <a:sym typeface="Gulim"/>
              </a:rPr>
              <a:t>방식을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궐련과</a:t>
            </a:r>
            <a:r>
              <a:rPr lang="en-US" sz="900" dirty="0">
                <a:latin typeface="Gulim"/>
                <a:ea typeface="Gulim"/>
                <a:cs typeface="Gulim"/>
                <a:sym typeface="Gulim"/>
              </a:rPr>
              <a:t> </a:t>
            </a:r>
            <a:r>
              <a:rPr lang="en-US" sz="900" dirty="0" err="1">
                <a:latin typeface="Gulim"/>
                <a:ea typeface="Gulim"/>
                <a:cs typeface="Gulim"/>
                <a:sym typeface="Gulim"/>
              </a:rPr>
              <a:t>유사한</a:t>
            </a:r>
            <a:r>
              <a:rPr lang="en-US" sz="900" dirty="0">
                <a:latin typeface="Gulim"/>
                <a:ea typeface="Gulim"/>
                <a:cs typeface="Gulim"/>
                <a:sym typeface="Gulim"/>
              </a:rPr>
              <a:t> </a:t>
            </a:r>
            <a:r>
              <a:rPr lang="en-US" sz="900" dirty="0" err="1">
                <a:latin typeface="Gulim"/>
                <a:ea typeface="Gulim"/>
                <a:cs typeface="Gulim"/>
                <a:sym typeface="Gulim"/>
              </a:rPr>
              <a:t>충족감을</a:t>
            </a:r>
            <a:r>
              <a:rPr lang="en-US" sz="900" dirty="0">
                <a:latin typeface="Gulim"/>
                <a:ea typeface="Gulim"/>
                <a:cs typeface="Gulim"/>
                <a:sym typeface="Gulim"/>
              </a:rPr>
              <a:t> </a:t>
            </a:r>
            <a:r>
              <a:rPr lang="en-US" sz="900" dirty="0" err="1">
                <a:latin typeface="Gulim"/>
                <a:ea typeface="Gulim"/>
                <a:cs typeface="Gulim"/>
                <a:sym typeface="Gulim"/>
              </a:rPr>
              <a:t>구현하였고</a:t>
            </a:r>
            <a:r>
              <a:rPr lang="en-US" sz="900" dirty="0">
                <a:latin typeface="Gulim"/>
                <a:ea typeface="Gulim"/>
                <a:cs typeface="Gulim"/>
                <a:sym typeface="Gulim"/>
              </a:rPr>
              <a:t> </a:t>
            </a:r>
            <a:r>
              <a:rPr lang="en-US" sz="900" dirty="0" err="1">
                <a:latin typeface="Gulim"/>
                <a:ea typeface="Gulim"/>
                <a:cs typeface="Gulim"/>
                <a:sym typeface="Gulim"/>
              </a:rPr>
              <a:t>연소하지</a:t>
            </a:r>
            <a:r>
              <a:rPr lang="en-US" sz="900" dirty="0">
                <a:latin typeface="Gulim"/>
                <a:ea typeface="Gulim"/>
                <a:cs typeface="Gulim"/>
                <a:sym typeface="Gulim"/>
              </a:rPr>
              <a:t> </a:t>
            </a:r>
            <a:r>
              <a:rPr lang="en-US" sz="900" dirty="0" err="1">
                <a:latin typeface="Gulim"/>
                <a:ea typeface="Gulim"/>
                <a:cs typeface="Gulim"/>
                <a:sym typeface="Gulim"/>
              </a:rPr>
              <a:t>않기</a:t>
            </a:r>
            <a:r>
              <a:rPr lang="en-US" sz="900" dirty="0">
                <a:latin typeface="Gulim"/>
                <a:ea typeface="Gulim"/>
                <a:cs typeface="Gulim"/>
                <a:sym typeface="Gulim"/>
              </a:rPr>
              <a:t> </a:t>
            </a:r>
            <a:r>
              <a:rPr lang="en-US" sz="900" dirty="0" err="1">
                <a:latin typeface="Gulim"/>
                <a:ea typeface="Gulim"/>
                <a:cs typeface="Gulim"/>
                <a:sym typeface="Gulim"/>
              </a:rPr>
              <a:t>때문에</a:t>
            </a:r>
            <a:r>
              <a:rPr lang="en-US" sz="900" dirty="0">
                <a:latin typeface="Gulim"/>
                <a:ea typeface="Gulim"/>
                <a:cs typeface="Gulim"/>
                <a:sym typeface="Gulim"/>
              </a:rPr>
              <a:t> </a:t>
            </a:r>
            <a:r>
              <a:rPr lang="en-US" sz="900" dirty="0" err="1">
                <a:latin typeface="Gulim"/>
                <a:ea typeface="Gulim"/>
                <a:cs typeface="Gulim"/>
                <a:sym typeface="Gulim"/>
              </a:rPr>
              <a:t>냄새</a:t>
            </a:r>
            <a:r>
              <a:rPr lang="en-US" sz="900" dirty="0">
                <a:latin typeface="Gulim"/>
                <a:ea typeface="Gulim"/>
                <a:cs typeface="Gulim"/>
                <a:sym typeface="Gulim"/>
              </a:rPr>
              <a:t> </a:t>
            </a:r>
            <a:r>
              <a:rPr lang="en-US" sz="900" dirty="0" err="1">
                <a:latin typeface="Gulim"/>
                <a:ea typeface="Gulim"/>
                <a:cs typeface="Gulim"/>
                <a:sym typeface="Gulim"/>
              </a:rPr>
              <a:t>발생을</a:t>
            </a:r>
            <a:r>
              <a:rPr lang="en-US" sz="900" dirty="0">
                <a:latin typeface="Gulim"/>
                <a:ea typeface="Gulim"/>
                <a:cs typeface="Gulim"/>
                <a:sym typeface="Gulim"/>
              </a:rPr>
              <a:t> </a:t>
            </a:r>
            <a:r>
              <a:rPr lang="en-US" sz="900" dirty="0" err="1">
                <a:latin typeface="Gulim"/>
                <a:ea typeface="Gulim"/>
                <a:cs typeface="Gulim"/>
                <a:sym typeface="Gulim"/>
              </a:rPr>
              <a:t>획기적으로</a:t>
            </a:r>
            <a:r>
              <a:rPr lang="en-US" sz="900" dirty="0">
                <a:latin typeface="Gulim"/>
                <a:ea typeface="Gulim"/>
                <a:cs typeface="Gulim"/>
                <a:sym typeface="Gulim"/>
              </a:rPr>
              <a:t> </a:t>
            </a:r>
            <a:r>
              <a:rPr lang="en-US" sz="900" dirty="0" err="1">
                <a:latin typeface="Gulim"/>
                <a:ea typeface="Gulim"/>
                <a:cs typeface="Gulim"/>
                <a:sym typeface="Gulim"/>
              </a:rPr>
              <a:t>줄였습니다</a:t>
            </a:r>
            <a:r>
              <a:rPr lang="en-US" sz="900" dirty="0">
                <a:latin typeface="Gulim"/>
                <a:ea typeface="Gulim"/>
                <a:cs typeface="Gulim"/>
                <a:sym typeface="Gulim"/>
              </a:rPr>
              <a:t>. </a:t>
            </a:r>
            <a:r>
              <a:rPr lang="en-US" sz="900" dirty="0" err="1">
                <a:latin typeface="Gulim"/>
                <a:ea typeface="Gulim"/>
                <a:cs typeface="Gulim"/>
                <a:sym typeface="Gulim"/>
              </a:rPr>
              <a:t>Fiit</a:t>
            </a:r>
            <a:r>
              <a:rPr lang="en-US" sz="900" dirty="0">
                <a:latin typeface="Gulim"/>
                <a:ea typeface="Gulim"/>
                <a:cs typeface="Gulim"/>
                <a:sym typeface="Gulim"/>
              </a:rPr>
              <a:t> </a:t>
            </a:r>
            <a:r>
              <a:rPr lang="en-US" sz="900" dirty="0" err="1">
                <a:latin typeface="Gulim"/>
                <a:ea typeface="Gulim"/>
                <a:cs typeface="Gulim"/>
                <a:sym typeface="Gulim"/>
              </a:rPr>
              <a:t>전용스틱은</a:t>
            </a:r>
            <a:r>
              <a:rPr lang="en-US" sz="900" dirty="0">
                <a:latin typeface="Gulim"/>
                <a:ea typeface="Gulim"/>
                <a:cs typeface="Gulim"/>
                <a:sym typeface="Gulim"/>
              </a:rPr>
              <a:t> </a:t>
            </a:r>
            <a:r>
              <a:rPr lang="en-US" sz="900" dirty="0" err="1">
                <a:latin typeface="Gulim"/>
                <a:ea typeface="Gulim"/>
                <a:cs typeface="Gulim"/>
                <a:sym typeface="Gulim"/>
              </a:rPr>
              <a:t>고품질</a:t>
            </a:r>
            <a:r>
              <a:rPr lang="en-US" sz="900" dirty="0">
                <a:latin typeface="Gulim"/>
                <a:ea typeface="Gulim"/>
                <a:cs typeface="Gulim"/>
                <a:sym typeface="Gulim"/>
              </a:rPr>
              <a:t> </a:t>
            </a:r>
            <a:r>
              <a:rPr lang="en-US" sz="900" dirty="0" err="1">
                <a:latin typeface="Gulim"/>
                <a:ea typeface="Gulim"/>
                <a:cs typeface="Gulim"/>
                <a:sym typeface="Gulim"/>
              </a:rPr>
              <a:t>잎담배를</a:t>
            </a:r>
            <a:r>
              <a:rPr lang="en-US" sz="900" dirty="0">
                <a:latin typeface="Gulim"/>
                <a:ea typeface="Gulim"/>
                <a:cs typeface="Gulim"/>
                <a:sym typeface="Gulim"/>
              </a:rPr>
              <a:t> </a:t>
            </a:r>
            <a:r>
              <a:rPr lang="en-US" sz="900" dirty="0" err="1">
                <a:latin typeface="Gulim"/>
                <a:ea typeface="Gulim"/>
                <a:cs typeface="Gulim"/>
                <a:sym typeface="Gulim"/>
              </a:rPr>
              <a:t>혼합하여</a:t>
            </a:r>
            <a:r>
              <a:rPr lang="en-US" sz="900" dirty="0">
                <a:latin typeface="Gulim"/>
                <a:ea typeface="Gulim"/>
                <a:cs typeface="Gulim"/>
                <a:sym typeface="Gulim"/>
              </a:rPr>
              <a:t> </a:t>
            </a:r>
            <a:r>
              <a:rPr lang="en-US" sz="900" dirty="0" err="1">
                <a:latin typeface="Gulim"/>
                <a:ea typeface="Gulim"/>
                <a:cs typeface="Gulim"/>
                <a:sym typeface="Gulim"/>
              </a:rPr>
              <a:t>담배시트로</a:t>
            </a:r>
            <a:r>
              <a:rPr lang="en-US" sz="900" dirty="0">
                <a:latin typeface="Gulim"/>
                <a:ea typeface="Gulim"/>
                <a:cs typeface="Gulim"/>
                <a:sym typeface="Gulim"/>
              </a:rPr>
              <a:t> </a:t>
            </a:r>
            <a:r>
              <a:rPr lang="en-US" sz="900" dirty="0" err="1">
                <a:latin typeface="Gulim"/>
                <a:ea typeface="Gulim"/>
                <a:cs typeface="Gulim"/>
                <a:sym typeface="Gulim"/>
              </a:rPr>
              <a:t>제조한</a:t>
            </a:r>
            <a:r>
              <a:rPr lang="en-US" sz="900" dirty="0">
                <a:latin typeface="Gulim"/>
                <a:ea typeface="Gulim"/>
                <a:cs typeface="Gulim"/>
                <a:sym typeface="Gulim"/>
              </a:rPr>
              <a:t> </a:t>
            </a:r>
            <a:r>
              <a:rPr lang="en-US" sz="900" dirty="0" err="1">
                <a:latin typeface="Gulim"/>
                <a:ea typeface="Gulim"/>
                <a:cs typeface="Gulim"/>
                <a:sym typeface="Gulim"/>
              </a:rPr>
              <a:t>담배원료를</a:t>
            </a:r>
            <a:r>
              <a:rPr lang="en-US" sz="900" dirty="0">
                <a:latin typeface="Gulim"/>
                <a:ea typeface="Gulim"/>
                <a:cs typeface="Gulim"/>
                <a:sym typeface="Gulim"/>
              </a:rPr>
              <a:t> </a:t>
            </a:r>
            <a:r>
              <a:rPr lang="en-US" sz="900" dirty="0" err="1">
                <a:latin typeface="Gulim"/>
                <a:ea typeface="Gulim"/>
                <a:cs typeface="Gulim"/>
                <a:sym typeface="Gulim"/>
              </a:rPr>
              <a:t>적용하였고</a:t>
            </a:r>
            <a:r>
              <a:rPr lang="en-US" sz="900" dirty="0">
                <a:latin typeface="Gulim"/>
                <a:ea typeface="Gulim"/>
                <a:cs typeface="Gulim"/>
                <a:sym typeface="Gulim"/>
              </a:rPr>
              <a:t>, </a:t>
            </a:r>
            <a:r>
              <a:rPr lang="en-US" sz="900" dirty="0" err="1">
                <a:latin typeface="Gulim"/>
                <a:ea typeface="Gulim"/>
                <a:cs typeface="Gulim"/>
                <a:sym typeface="Gulim"/>
              </a:rPr>
              <a:t>여러</a:t>
            </a:r>
            <a:r>
              <a:rPr lang="en-US" sz="900" dirty="0">
                <a:latin typeface="Gulim"/>
                <a:ea typeface="Gulim"/>
                <a:cs typeface="Gulim"/>
                <a:sym typeface="Gulim"/>
              </a:rPr>
              <a:t> </a:t>
            </a:r>
            <a:r>
              <a:rPr lang="en-US" sz="900" dirty="0" err="1">
                <a:latin typeface="Gulim"/>
                <a:ea typeface="Gulim"/>
                <a:cs typeface="Gulim"/>
                <a:sym typeface="Gulim"/>
              </a:rPr>
              <a:t>필터를</a:t>
            </a:r>
            <a:r>
              <a:rPr lang="en-US" sz="900" dirty="0">
                <a:latin typeface="Gulim"/>
                <a:ea typeface="Gulim"/>
                <a:cs typeface="Gulim"/>
                <a:sym typeface="Gulim"/>
              </a:rPr>
              <a:t> </a:t>
            </a:r>
            <a:r>
              <a:rPr lang="en-US" sz="900" dirty="0" err="1">
                <a:latin typeface="Gulim"/>
                <a:ea typeface="Gulim"/>
                <a:cs typeface="Gulim"/>
                <a:sym typeface="Gulim"/>
              </a:rPr>
              <a:t>조합한</a:t>
            </a:r>
            <a:r>
              <a:rPr lang="en-US" sz="900" dirty="0">
                <a:latin typeface="Gulim"/>
                <a:ea typeface="Gulim"/>
                <a:cs typeface="Gulim"/>
                <a:sym typeface="Gulim"/>
              </a:rPr>
              <a:t> </a:t>
            </a:r>
            <a:r>
              <a:rPr lang="en-US" sz="900" dirty="0" err="1">
                <a:latin typeface="Gulim"/>
                <a:ea typeface="Gulim"/>
                <a:cs typeface="Gulim"/>
                <a:sym typeface="Gulim"/>
              </a:rPr>
              <a:t>최적의</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구조로</a:t>
            </a:r>
            <a:r>
              <a:rPr lang="en-US" sz="900" dirty="0">
                <a:latin typeface="Gulim"/>
                <a:ea typeface="Gulim"/>
                <a:cs typeface="Gulim"/>
                <a:sym typeface="Gulim"/>
              </a:rPr>
              <a:t> </a:t>
            </a:r>
            <a:r>
              <a:rPr lang="en-US" sz="900" dirty="0" err="1">
                <a:latin typeface="Gulim"/>
                <a:ea typeface="Gulim"/>
                <a:cs typeface="Gulim"/>
                <a:sym typeface="Gulim"/>
              </a:rPr>
              <a:t>설계되어</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풍부한</a:t>
            </a:r>
            <a:r>
              <a:rPr lang="en-US" sz="900" dirty="0">
                <a:latin typeface="Gulim"/>
                <a:ea typeface="Gulim"/>
                <a:cs typeface="Gulim"/>
                <a:sym typeface="Gulim"/>
              </a:rPr>
              <a:t> </a:t>
            </a:r>
            <a:r>
              <a:rPr lang="en-US" sz="900" dirty="0" err="1">
                <a:latin typeface="Gulim"/>
                <a:ea typeface="Gulim"/>
                <a:cs typeface="Gulim"/>
                <a:sym typeface="Gulim"/>
              </a:rPr>
              <a:t>맛과</a:t>
            </a:r>
            <a:r>
              <a:rPr lang="en-US" sz="900" dirty="0">
                <a:latin typeface="Gulim"/>
                <a:ea typeface="Gulim"/>
                <a:cs typeface="Gulim"/>
                <a:sym typeface="Gulim"/>
              </a:rPr>
              <a:t> </a:t>
            </a:r>
            <a:r>
              <a:rPr lang="en-US" sz="900" dirty="0" err="1">
                <a:latin typeface="Gulim"/>
                <a:ea typeface="Gulim"/>
                <a:cs typeface="Gulim"/>
                <a:sym typeface="Gulim"/>
              </a:rPr>
              <a:t>연무량을</a:t>
            </a:r>
            <a:r>
              <a:rPr lang="en-US" sz="900" dirty="0">
                <a:latin typeface="Gulim"/>
                <a:ea typeface="Gulim"/>
                <a:cs typeface="Gulim"/>
                <a:sym typeface="Gulim"/>
              </a:rPr>
              <a:t> </a:t>
            </a:r>
            <a:r>
              <a:rPr lang="en-US" sz="900" dirty="0" err="1">
                <a:latin typeface="Gulim"/>
                <a:ea typeface="Gulim"/>
                <a:cs typeface="Gulim"/>
                <a:sym typeface="Gulim"/>
              </a:rPr>
              <a:t>구현합니다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2020년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출시된</a:t>
            </a:r>
            <a:r>
              <a:rPr lang="en-US" sz="900" dirty="0">
                <a:latin typeface="Gulim"/>
                <a:ea typeface="Gulim"/>
                <a:cs typeface="Gulim"/>
                <a:sym typeface="Gulim"/>
              </a:rPr>
              <a:t> </a:t>
            </a:r>
            <a:r>
              <a:rPr lang="en-US" sz="900" dirty="0" err="1">
                <a:latin typeface="Gulim"/>
                <a:ea typeface="Gulim"/>
                <a:cs typeface="Gulim"/>
                <a:sym typeface="Gulim"/>
              </a:rPr>
              <a:t>lil</a:t>
            </a:r>
            <a:r>
              <a:rPr lang="en-US" sz="900" dirty="0">
                <a:latin typeface="Gulim"/>
                <a:ea typeface="Gulim"/>
                <a:cs typeface="Gulim"/>
                <a:sym typeface="Gulim"/>
              </a:rPr>
              <a:t> SOLID 2.0에 </a:t>
            </a:r>
            <a:r>
              <a:rPr lang="en-US" sz="900" dirty="0" err="1">
                <a:latin typeface="Gulim"/>
                <a:ea typeface="Gulim"/>
                <a:cs typeface="Gulim"/>
                <a:sym typeface="Gulim"/>
              </a:rPr>
              <a:t>적용된</a:t>
            </a:r>
            <a:r>
              <a:rPr lang="en-US" sz="900" dirty="0">
                <a:latin typeface="Gulim"/>
                <a:ea typeface="Gulim"/>
                <a:cs typeface="Gulim"/>
                <a:sym typeface="Gulim"/>
              </a:rPr>
              <a:t> </a:t>
            </a:r>
            <a:r>
              <a:rPr lang="en-US" sz="900" dirty="0" err="1">
                <a:latin typeface="Gulim"/>
                <a:ea typeface="Gulim"/>
                <a:cs typeface="Gulim"/>
                <a:sym typeface="Gulim"/>
              </a:rPr>
              <a:t>인덕션</a:t>
            </a:r>
            <a:r>
              <a:rPr lang="en-US" sz="900" dirty="0">
                <a:latin typeface="Gulim"/>
                <a:ea typeface="Gulim"/>
                <a:cs typeface="Gulim"/>
                <a:sym typeface="Gulim"/>
              </a:rPr>
              <a:t> </a:t>
            </a:r>
            <a:r>
              <a:rPr lang="en-US" sz="900" dirty="0" err="1">
                <a:latin typeface="Gulim"/>
                <a:ea typeface="Gulim"/>
                <a:cs typeface="Gulim"/>
                <a:sym typeface="Gulim"/>
              </a:rPr>
              <a:t>히팅</a:t>
            </a:r>
            <a:r>
              <a:rPr lang="en-US" sz="900" dirty="0">
                <a:latin typeface="Gulim"/>
                <a:ea typeface="Gulim"/>
                <a:cs typeface="Gulim"/>
                <a:sym typeface="Gulim"/>
              </a:rPr>
              <a:t> </a:t>
            </a:r>
            <a:r>
              <a:rPr lang="en-US" sz="900" dirty="0" err="1">
                <a:latin typeface="Gulim"/>
                <a:ea typeface="Gulim"/>
                <a:cs typeface="Gulim"/>
                <a:sym typeface="Gulim"/>
              </a:rPr>
              <a:t>시스템은</a:t>
            </a:r>
            <a:r>
              <a:rPr lang="en-US" sz="900" dirty="0">
                <a:latin typeface="Gulim"/>
                <a:ea typeface="Gulim"/>
                <a:cs typeface="Gulim"/>
                <a:sym typeface="Gulim"/>
              </a:rPr>
              <a:t> </a:t>
            </a:r>
            <a:r>
              <a:rPr lang="en-US" sz="900" dirty="0" err="1">
                <a:latin typeface="Gulim"/>
                <a:ea typeface="Gulim"/>
                <a:cs typeface="Gulim"/>
                <a:sym typeface="Gulim"/>
              </a:rPr>
              <a:t>유도</a:t>
            </a:r>
            <a:r>
              <a:rPr lang="en-US" sz="900" dirty="0">
                <a:latin typeface="Gulim"/>
                <a:ea typeface="Gulim"/>
                <a:cs typeface="Gulim"/>
                <a:sym typeface="Gulim"/>
              </a:rPr>
              <a:t> </a:t>
            </a:r>
            <a:r>
              <a:rPr lang="en-US" sz="900" dirty="0" err="1">
                <a:latin typeface="Gulim"/>
                <a:ea typeface="Gulim"/>
                <a:cs typeface="Gulim"/>
                <a:sym typeface="Gulim"/>
              </a:rPr>
              <a:t>가열기술을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히팅봉</a:t>
            </a:r>
            <a:r>
              <a:rPr lang="en-US" sz="900" dirty="0">
                <a:latin typeface="Gulim"/>
                <a:ea typeface="Gulim"/>
                <a:cs typeface="Gulim"/>
                <a:sym typeface="Gulim"/>
              </a:rPr>
              <a:t> </a:t>
            </a:r>
            <a:r>
              <a:rPr lang="en-US" sz="900" dirty="0" err="1">
                <a:latin typeface="Gulim"/>
                <a:ea typeface="Gulim"/>
                <a:cs typeface="Gulim"/>
                <a:sym typeface="Gulim"/>
              </a:rPr>
              <a:t>전체를</a:t>
            </a:r>
            <a:r>
              <a:rPr lang="en-US" sz="900" dirty="0">
                <a:latin typeface="Gulim"/>
                <a:ea typeface="Gulim"/>
                <a:cs typeface="Gulim"/>
                <a:sym typeface="Gulim"/>
              </a:rPr>
              <a:t> </a:t>
            </a:r>
            <a:r>
              <a:rPr lang="en-US" sz="900" dirty="0" err="1">
                <a:latin typeface="Gulim"/>
                <a:ea typeface="Gulim"/>
                <a:cs typeface="Gulim"/>
                <a:sym typeface="Gulim"/>
              </a:rPr>
              <a:t>균일하게</a:t>
            </a:r>
            <a:r>
              <a:rPr lang="en-US" sz="900" dirty="0">
                <a:latin typeface="Gulim"/>
                <a:ea typeface="Gulim"/>
                <a:cs typeface="Gulim"/>
                <a:sym typeface="Gulim"/>
              </a:rPr>
              <a:t> </a:t>
            </a:r>
            <a:r>
              <a:rPr lang="en-US" sz="900" dirty="0" err="1">
                <a:latin typeface="Gulim"/>
                <a:ea typeface="Gulim"/>
                <a:cs typeface="Gulim"/>
                <a:sym typeface="Gulim"/>
              </a:rPr>
              <a:t>가열하는</a:t>
            </a:r>
            <a:r>
              <a:rPr lang="en-US" sz="900" dirty="0">
                <a:latin typeface="Gulim"/>
                <a:ea typeface="Gulim"/>
                <a:cs typeface="Gulim"/>
                <a:sym typeface="Gulim"/>
              </a:rPr>
              <a:t> </a:t>
            </a:r>
            <a:r>
              <a:rPr lang="en-US" sz="900" dirty="0" err="1">
                <a:latin typeface="Gulim"/>
                <a:ea typeface="Gulim"/>
                <a:cs typeface="Gulim"/>
                <a:sym typeface="Gulim"/>
              </a:rPr>
              <a:t>것이</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특징입니다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외에도</a:t>
            </a:r>
            <a:r>
              <a:rPr lang="en-US" sz="900" dirty="0">
                <a:latin typeface="Gulim"/>
                <a:ea typeface="Gulim"/>
                <a:cs typeface="Gulim"/>
                <a:sym typeface="Gulim"/>
              </a:rPr>
              <a:t> 3연속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최대</a:t>
            </a:r>
            <a:r>
              <a:rPr lang="en-US" sz="900" dirty="0">
                <a:latin typeface="Gulim"/>
                <a:ea typeface="Gulim"/>
                <a:cs typeface="Gulim"/>
                <a:sym typeface="Gulim"/>
              </a:rPr>
              <a:t> 30개비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스타일러</a:t>
            </a:r>
            <a:r>
              <a:rPr lang="en-US" sz="900" dirty="0">
                <a:latin typeface="Gulim"/>
                <a:ea typeface="Gulim"/>
                <a:cs typeface="Gulim"/>
                <a:sym typeface="Gulim"/>
              </a:rPr>
              <a:t> </a:t>
            </a:r>
            <a:r>
              <a:rPr lang="en-US" sz="900" dirty="0" err="1">
                <a:latin typeface="Gulim"/>
                <a:ea typeface="Gulim"/>
                <a:cs typeface="Gulim"/>
                <a:sym typeface="Gulim"/>
              </a:rPr>
              <a:t>데코</a:t>
            </a:r>
            <a:r>
              <a:rPr lang="en-US" sz="900" dirty="0">
                <a:latin typeface="Gulim"/>
                <a:ea typeface="Gulim"/>
                <a:cs typeface="Gulim"/>
                <a:sym typeface="Gulim"/>
              </a:rPr>
              <a:t> </a:t>
            </a:r>
            <a:r>
              <a:rPr lang="en-US" sz="900" dirty="0" err="1">
                <a:latin typeface="Gulim"/>
                <a:ea typeface="Gulim"/>
                <a:cs typeface="Gulim"/>
                <a:sym typeface="Gulim"/>
              </a:rPr>
              <a:t>커스터마이징</a:t>
            </a:r>
            <a:r>
              <a:rPr lang="en-US" sz="900" dirty="0">
                <a:latin typeface="Gulim"/>
                <a:ea typeface="Gulim"/>
                <a:cs typeface="Gulim"/>
                <a:sym typeface="Gulim"/>
              </a:rPr>
              <a:t> </a:t>
            </a:r>
            <a:r>
              <a:rPr lang="en-US" sz="900" dirty="0" err="1">
                <a:latin typeface="Gulim"/>
                <a:ea typeface="Gulim"/>
                <a:cs typeface="Gulim"/>
                <a:sym typeface="Gulim"/>
              </a:rPr>
              <a:t>가능</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특장점을</a:t>
            </a:r>
            <a:r>
              <a:rPr lang="en-US" sz="900" dirty="0">
                <a:latin typeface="Gulim"/>
                <a:ea typeface="Gulim"/>
                <a:cs typeface="Gulim"/>
                <a:sym typeface="Gulim"/>
              </a:rPr>
              <a:t> </a:t>
            </a:r>
            <a:r>
              <a:rPr lang="en-US" sz="900" dirty="0" err="1">
                <a:latin typeface="Gulim"/>
                <a:ea typeface="Gulim"/>
                <a:cs typeface="Gulim"/>
                <a:sym typeface="Gulim"/>
              </a:rPr>
              <a:t>지니고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2024년 6월 </a:t>
            </a:r>
            <a:r>
              <a:rPr lang="en-US" sz="900" dirty="0" err="1">
                <a:latin typeface="Gulim"/>
                <a:ea typeface="Gulim"/>
                <a:cs typeface="Gulim"/>
                <a:sym typeface="Gulim"/>
              </a:rPr>
              <a:t>기준</a:t>
            </a:r>
            <a:r>
              <a:rPr lang="en-US" sz="900" dirty="0">
                <a:latin typeface="Gulim"/>
                <a:ea typeface="Gulim"/>
                <a:cs typeface="Gulim"/>
                <a:sym typeface="Gulim"/>
              </a:rPr>
              <a:t>, P1 </a:t>
            </a:r>
            <a:r>
              <a:rPr lang="en-US" sz="900" dirty="0" err="1">
                <a:latin typeface="Gulim"/>
                <a:ea typeface="Gulim"/>
                <a:cs typeface="Gulim"/>
                <a:sym typeface="Gulim"/>
              </a:rPr>
              <a:t>플랫폼은</a:t>
            </a:r>
            <a:r>
              <a:rPr lang="en-US" sz="900" dirty="0">
                <a:latin typeface="Gulim"/>
                <a:ea typeface="Gulim"/>
                <a:cs typeface="Gulim"/>
                <a:sym typeface="Gulim"/>
              </a:rPr>
              <a:t> </a:t>
            </a:r>
            <a:r>
              <a:rPr lang="en-US" sz="900" dirty="0" err="1">
                <a:latin typeface="Gulim"/>
                <a:ea typeface="Gulim"/>
                <a:cs typeface="Gulim"/>
                <a:sym typeface="Gulim"/>
              </a:rPr>
              <a:t>PMI와의</a:t>
            </a:r>
            <a:r>
              <a:rPr lang="en-US" sz="900" dirty="0">
                <a:latin typeface="Gulim"/>
                <a:ea typeface="Gulim"/>
                <a:cs typeface="Gulim"/>
                <a:sym typeface="Gulim"/>
              </a:rPr>
              <a:t> </a:t>
            </a:r>
            <a:r>
              <a:rPr lang="en-US" sz="900" dirty="0" err="1">
                <a:latin typeface="Gulim"/>
                <a:ea typeface="Gulim"/>
                <a:cs typeface="Gulim"/>
                <a:sym typeface="Gulim"/>
              </a:rPr>
              <a:t>전략적</a:t>
            </a:r>
            <a:r>
              <a:rPr lang="en-US" sz="900" dirty="0">
                <a:latin typeface="Gulim"/>
                <a:ea typeface="Gulim"/>
                <a:cs typeface="Gulim"/>
                <a:sym typeface="Gulim"/>
              </a:rPr>
              <a:t> </a:t>
            </a:r>
            <a:r>
              <a:rPr lang="en-US" sz="900" dirty="0" err="1">
                <a:latin typeface="Gulim"/>
                <a:ea typeface="Gulim"/>
                <a:cs typeface="Gulim"/>
                <a:sym typeface="Gulim"/>
              </a:rPr>
              <a:t>제휴를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31개국 </a:t>
            </a:r>
            <a:r>
              <a:rPr lang="en-US" sz="900" dirty="0" err="1">
                <a:latin typeface="Gulim"/>
                <a:ea typeface="Gulim"/>
                <a:cs typeface="Gulim"/>
                <a:sym typeface="Gulim"/>
              </a:rPr>
              <a:t>시장</a:t>
            </a:r>
            <a:r>
              <a:rPr lang="en-US" sz="900" dirty="0">
                <a:latin typeface="Gulim"/>
                <a:ea typeface="Gulim"/>
                <a:cs typeface="Gulim"/>
                <a:sym typeface="Gulim"/>
              </a:rPr>
              <a:t>(</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제외</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진출하였습니다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2459" name="Google Shape;2459;p23"/>
          <p:cNvGrpSpPr/>
          <p:nvPr/>
        </p:nvGrpSpPr>
        <p:grpSpPr>
          <a:xfrm>
            <a:off x="538086" y="0"/>
            <a:ext cx="14077958" cy="8208009"/>
            <a:chOff x="538086" y="0"/>
            <a:chExt cx="14077958" cy="8208009"/>
          </a:xfrm>
        </p:grpSpPr>
        <p:sp>
          <p:nvSpPr>
            <p:cNvPr id="2460" name="Google Shape;2460;p2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61" name="Google Shape;2461;p2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62" name="Google Shape;2462;p2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477" name="Google Shape;2477;p2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085</a:t>
            </a:r>
            <a:endParaRPr sz="1000">
              <a:latin typeface="Arial"/>
              <a:ea typeface="Arial"/>
              <a:cs typeface="Arial"/>
              <a:sym typeface="Arial"/>
            </a:endParaRPr>
          </a:p>
        </p:txBody>
      </p:sp>
      <p:sp>
        <p:nvSpPr>
          <p:cNvPr id="2493" name="Google Shape;2493;p23"/>
          <p:cNvSpPr txBox="1"/>
          <p:nvPr/>
        </p:nvSpPr>
        <p:spPr>
          <a:xfrm>
            <a:off x="890899" y="7622351"/>
            <a:ext cx="855980" cy="132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600" baseline="30000">
                <a:solidFill>
                  <a:srgbClr val="4D5C63"/>
                </a:solidFill>
                <a:latin typeface="Gulim"/>
                <a:ea typeface="Gulim"/>
                <a:cs typeface="Gulim"/>
                <a:sym typeface="Gulim"/>
              </a:rPr>
              <a:t>1) </a:t>
            </a:r>
            <a:r>
              <a:rPr lang="en-US" sz="700">
                <a:solidFill>
                  <a:srgbClr val="4D5C63"/>
                </a:solidFill>
                <a:latin typeface="Gulim"/>
                <a:ea typeface="Gulim"/>
                <a:cs typeface="Gulim"/>
                <a:sym typeface="Gulim"/>
              </a:rPr>
              <a:t>CVS POS 데이터 기준</a:t>
            </a:r>
            <a:endParaRPr sz="700">
              <a:latin typeface="Gulim"/>
              <a:ea typeface="Gulim"/>
              <a:cs typeface="Gulim"/>
              <a:sym typeface="Guli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497"/>
        <p:cNvGrpSpPr/>
        <p:nvPr/>
      </p:nvGrpSpPr>
      <p:grpSpPr>
        <a:xfrm>
          <a:off x="0" y="0"/>
          <a:ext cx="0" cy="0"/>
          <a:chOff x="0" y="0"/>
          <a:chExt cx="0" cy="0"/>
        </a:xfrm>
      </p:grpSpPr>
      <p:sp>
        <p:nvSpPr>
          <p:cNvPr id="2498" name="Google Shape;2498;p24"/>
          <p:cNvSpPr/>
          <p:nvPr/>
        </p:nvSpPr>
        <p:spPr>
          <a:xfrm>
            <a:off x="11521904" y="1727971"/>
            <a:ext cx="0" cy="6012180"/>
          </a:xfrm>
          <a:custGeom>
            <a:avLst/>
            <a:gdLst/>
            <a:ahLst/>
            <a:cxnLst/>
            <a:rect l="l" t="t" r="r" b="b"/>
            <a:pathLst>
              <a:path w="120000" h="6012180" extrusionOk="0">
                <a:moveTo>
                  <a:pt x="0" y="0"/>
                </a:moveTo>
                <a:lnTo>
                  <a:pt x="0" y="6012014"/>
                </a:lnTo>
              </a:path>
            </a:pathLst>
          </a:custGeom>
          <a:noFill/>
          <a:ln w="9525" cap="flat" cmpd="sng">
            <a:solidFill>
              <a:srgbClr val="4D5C6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99" name="Google Shape;2499;p24"/>
          <p:cNvSpPr txBox="1"/>
          <p:nvPr/>
        </p:nvSpPr>
        <p:spPr>
          <a:xfrm>
            <a:off x="859723" y="5128859"/>
            <a:ext cx="9739137" cy="75736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dirty="0">
                <a:solidFill>
                  <a:srgbClr val="7D965B"/>
                </a:solidFill>
                <a:latin typeface="Arial"/>
                <a:ea typeface="Arial"/>
                <a:cs typeface="Arial"/>
                <a:sym typeface="Arial"/>
              </a:rPr>
              <a:t>NGP </a:t>
            </a:r>
            <a:r>
              <a:rPr lang="en-US" sz="900" b="1" dirty="0" err="1">
                <a:solidFill>
                  <a:srgbClr val="7D965B"/>
                </a:solidFill>
                <a:latin typeface="Arial"/>
                <a:ea typeface="Arial"/>
                <a:cs typeface="Arial"/>
                <a:sym typeface="Arial"/>
              </a:rPr>
              <a:t>기술</a:t>
            </a:r>
            <a:r>
              <a:rPr lang="en-US" sz="900" b="1" dirty="0">
                <a:solidFill>
                  <a:srgbClr val="7D965B"/>
                </a:solidFill>
                <a:latin typeface="Arial"/>
                <a:ea typeface="Arial"/>
                <a:cs typeface="Arial"/>
                <a:sym typeface="Arial"/>
              </a:rPr>
              <a:t> </a:t>
            </a:r>
            <a:r>
              <a:rPr lang="en-US" sz="900" b="1" dirty="0" err="1">
                <a:solidFill>
                  <a:srgbClr val="7D965B"/>
                </a:solidFill>
                <a:latin typeface="Arial"/>
                <a:ea typeface="Arial"/>
                <a:cs typeface="Arial"/>
                <a:sym typeface="Arial"/>
              </a:rPr>
              <a:t>경쟁력</a:t>
            </a:r>
            <a:r>
              <a:rPr lang="en-US" sz="900" b="1" dirty="0">
                <a:solidFill>
                  <a:srgbClr val="7D965B"/>
                </a:solidFill>
                <a:latin typeface="Arial"/>
                <a:ea typeface="Arial"/>
                <a:cs typeface="Arial"/>
                <a:sym typeface="Arial"/>
              </a:rPr>
              <a:t> </a:t>
            </a:r>
            <a:r>
              <a:rPr lang="en-US" sz="900" b="1" dirty="0" err="1">
                <a:solidFill>
                  <a:srgbClr val="7D965B"/>
                </a:solidFill>
                <a:latin typeface="Arial"/>
                <a:ea typeface="Arial"/>
                <a:cs typeface="Arial"/>
                <a:sym typeface="Arial"/>
              </a:rPr>
              <a:t>강화</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NGP시장</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선도적</a:t>
            </a:r>
            <a:r>
              <a:rPr lang="en-US" sz="900" dirty="0">
                <a:latin typeface="Gulim"/>
                <a:ea typeface="Gulim"/>
                <a:cs typeface="Gulim"/>
                <a:sym typeface="Gulim"/>
              </a:rPr>
              <a:t> </a:t>
            </a:r>
            <a:r>
              <a:rPr lang="en-US" sz="900" dirty="0" err="1">
                <a:latin typeface="Gulim"/>
                <a:ea typeface="Gulim"/>
                <a:cs typeface="Gulim"/>
                <a:sym typeface="Gulim"/>
              </a:rPr>
              <a:t>입지</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시장</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NGP </a:t>
            </a:r>
            <a:r>
              <a:rPr lang="en-US" sz="900" dirty="0" err="1">
                <a:latin typeface="Gulim"/>
                <a:ea typeface="Gulim"/>
                <a:cs typeface="Gulim"/>
                <a:sym typeface="Gulim"/>
              </a:rPr>
              <a:t>연구개발</a:t>
            </a:r>
            <a:r>
              <a:rPr lang="en-US" sz="900" dirty="0">
                <a:latin typeface="Gulim"/>
                <a:ea typeface="Gulim"/>
                <a:cs typeface="Gulim"/>
                <a:sym typeface="Gulim"/>
              </a:rPr>
              <a:t>(R&amp;D)</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집중적으로</a:t>
            </a:r>
            <a:r>
              <a:rPr lang="en-US" sz="900" dirty="0">
                <a:latin typeface="Gulim"/>
                <a:ea typeface="Gulim"/>
                <a:cs typeface="Gulim"/>
                <a:sym typeface="Gulim"/>
              </a:rPr>
              <a:t> </a:t>
            </a:r>
            <a:r>
              <a:rPr lang="en-US" sz="900" dirty="0" err="1">
                <a:latin typeface="Gulim"/>
                <a:ea typeface="Gulim"/>
                <a:cs typeface="Gulim"/>
                <a:sym typeface="Gulim"/>
              </a:rPr>
              <a:t>투자하고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노력은</a:t>
            </a:r>
            <a:r>
              <a:rPr lang="en-US" sz="900" dirty="0">
                <a:latin typeface="Gulim"/>
                <a:ea typeface="Gulim"/>
                <a:cs typeface="Gulim"/>
                <a:sym typeface="Gulim"/>
              </a:rPr>
              <a:t> </a:t>
            </a:r>
            <a:r>
              <a:rPr lang="en-US" sz="900" dirty="0" err="1">
                <a:latin typeface="Gulim"/>
                <a:ea typeface="Gulim"/>
                <a:cs typeface="Gulim"/>
                <a:sym typeface="Gulim"/>
              </a:rPr>
              <a:t>특허를</a:t>
            </a:r>
            <a:r>
              <a:rPr lang="en-US" sz="900" dirty="0">
                <a:latin typeface="Gulim"/>
                <a:ea typeface="Gulim"/>
                <a:cs typeface="Gulim"/>
                <a:sym typeface="Gulim"/>
              </a:rPr>
              <a:t> </a:t>
            </a:r>
            <a:r>
              <a:rPr lang="en-US" sz="900" dirty="0" err="1">
                <a:latin typeface="Gulim"/>
                <a:ea typeface="Gulim"/>
                <a:cs typeface="Gulim"/>
                <a:sym typeface="Gulim"/>
              </a:rPr>
              <a:t>비롯한</a:t>
            </a:r>
            <a:r>
              <a:rPr lang="en-US" sz="900" dirty="0">
                <a:latin typeface="Gulim"/>
                <a:ea typeface="Gulim"/>
                <a:cs typeface="Gulim"/>
                <a:sym typeface="Gulim"/>
              </a:rPr>
              <a:t> </a:t>
            </a:r>
            <a:r>
              <a:rPr lang="en-US" sz="900" dirty="0" err="1">
                <a:latin typeface="Gulim"/>
                <a:ea typeface="Gulim"/>
                <a:cs typeface="Gulim"/>
                <a:sym typeface="Gulim"/>
              </a:rPr>
              <a:t>지식재산권</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a:t>
            </a:r>
            <a:r>
              <a:rPr lang="en-US" sz="900" dirty="0" err="1">
                <a:latin typeface="Gulim"/>
                <a:ea typeface="Gulim"/>
                <a:cs typeface="Gulim"/>
                <a:sym typeface="Gulim"/>
              </a:rPr>
              <a:t>이어지고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지난</a:t>
            </a:r>
            <a:r>
              <a:rPr lang="en-US" sz="900" dirty="0">
                <a:latin typeface="Gulim"/>
                <a:ea typeface="Gulim"/>
                <a:cs typeface="Gulim"/>
                <a:sym typeface="Gulim"/>
              </a:rPr>
              <a:t> 3년간 </a:t>
            </a:r>
            <a:r>
              <a:rPr lang="en-US" sz="900" dirty="0" err="1">
                <a:latin typeface="Gulim"/>
                <a:ea typeface="Gulim"/>
                <a:cs typeface="Gulim"/>
                <a:sym typeface="Gulim"/>
              </a:rPr>
              <a:t>출원한</a:t>
            </a:r>
            <a:r>
              <a:rPr lang="en-US" sz="900" dirty="0">
                <a:latin typeface="Gulim"/>
                <a:ea typeface="Gulim"/>
                <a:cs typeface="Gulim"/>
                <a:sym typeface="Gulim"/>
              </a:rPr>
              <a:t> NGP </a:t>
            </a:r>
            <a:r>
              <a:rPr lang="en-US" sz="900" dirty="0" err="1">
                <a:latin typeface="Gulim"/>
                <a:ea typeface="Gulim"/>
                <a:cs typeface="Gulim"/>
                <a:sym typeface="Gulim"/>
              </a:rPr>
              <a:t>분야</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특허는</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4,374건에 </a:t>
            </a:r>
            <a:r>
              <a:rPr lang="en-US" sz="900" dirty="0" err="1">
                <a:latin typeface="Gulim"/>
                <a:ea typeface="Gulim"/>
                <a:cs typeface="Gulim"/>
                <a:sym typeface="Gulim"/>
              </a:rPr>
              <a:t>달합니다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유럽을</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특허</a:t>
            </a:r>
            <a:r>
              <a:rPr lang="en-US" sz="900" dirty="0">
                <a:latin typeface="Gulim"/>
                <a:ea typeface="Gulim"/>
                <a:cs typeface="Gulim"/>
                <a:sym typeface="Gulim"/>
              </a:rPr>
              <a:t> </a:t>
            </a:r>
            <a:r>
              <a:rPr lang="en-US" sz="900" dirty="0" err="1">
                <a:latin typeface="Gulim"/>
                <a:ea typeface="Gulim"/>
                <a:cs typeface="Gulim"/>
                <a:sym typeface="Gulim"/>
              </a:rPr>
              <a:t>출원</a:t>
            </a:r>
            <a:r>
              <a:rPr lang="en-US" sz="900" dirty="0">
                <a:latin typeface="Gulim"/>
                <a:ea typeface="Gulim"/>
                <a:cs typeface="Gulim"/>
                <a:sym typeface="Gulim"/>
              </a:rPr>
              <a:t> </a:t>
            </a:r>
            <a:r>
              <a:rPr lang="en-US" sz="900" dirty="0" err="1">
                <a:latin typeface="Gulim"/>
                <a:ea typeface="Gulim"/>
                <a:cs typeface="Gulim"/>
                <a:sym typeface="Gulim"/>
              </a:rPr>
              <a:t>건수는</a:t>
            </a:r>
            <a:r>
              <a:rPr lang="en-US" sz="900" dirty="0">
                <a:latin typeface="Gulim"/>
                <a:ea typeface="Gulim"/>
                <a:cs typeface="Gulim"/>
                <a:sym typeface="Gulim"/>
              </a:rPr>
              <a:t> 2017년 9건에서 2023년 1,621건으로 </a:t>
            </a:r>
            <a:r>
              <a:rPr lang="en-US" sz="900" dirty="0" err="1">
                <a:latin typeface="Gulim"/>
                <a:ea typeface="Gulim"/>
                <a:cs typeface="Gulim"/>
                <a:sym typeface="Gulim"/>
              </a:rPr>
              <a:t>가파르게</a:t>
            </a:r>
            <a:r>
              <a:rPr lang="en-US" sz="900" dirty="0">
                <a:latin typeface="Gulim"/>
                <a:ea typeface="Gulim"/>
                <a:cs typeface="Gulim"/>
                <a:sym typeface="Gulim"/>
              </a:rPr>
              <a:t> </a:t>
            </a:r>
            <a:r>
              <a:rPr lang="en-US" sz="900" dirty="0" err="1">
                <a:latin typeface="Gulim"/>
                <a:ea typeface="Gulim"/>
                <a:cs typeface="Gulim"/>
                <a:sym typeface="Gulim"/>
              </a:rPr>
              <a:t>상승했으며</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시장에서</a:t>
            </a:r>
            <a:r>
              <a:rPr lang="en-US" sz="900" dirty="0">
                <a:latin typeface="Gulim"/>
                <a:ea typeface="Gulim"/>
                <a:cs typeface="Gulim"/>
                <a:sym typeface="Gulim"/>
              </a:rPr>
              <a:t> </a:t>
            </a:r>
            <a:r>
              <a:rPr lang="en-US" sz="900" dirty="0" err="1">
                <a:latin typeface="Gulim"/>
                <a:ea typeface="Gulim"/>
                <a:cs typeface="Gulim"/>
                <a:sym typeface="Gulim"/>
              </a:rPr>
              <a:t>연구성과에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특허권을</a:t>
            </a:r>
            <a:r>
              <a:rPr lang="en-US" sz="900" dirty="0">
                <a:latin typeface="Gulim"/>
                <a:ea typeface="Gulim"/>
                <a:cs typeface="Gulim"/>
                <a:sym typeface="Gulim"/>
              </a:rPr>
              <a:t> </a:t>
            </a:r>
            <a:r>
              <a:rPr lang="en-US" sz="900" dirty="0" err="1">
                <a:latin typeface="Gulim"/>
                <a:ea typeface="Gulim"/>
                <a:cs typeface="Gulim"/>
                <a:sym typeface="Gulim"/>
              </a:rPr>
              <a:t>확보함으로써</a:t>
            </a:r>
            <a:r>
              <a:rPr lang="en-US" sz="900" dirty="0">
                <a:latin typeface="Gulim"/>
                <a:ea typeface="Gulim"/>
                <a:cs typeface="Gulim"/>
                <a:sym typeface="Gulim"/>
              </a:rPr>
              <a:t> </a:t>
            </a:r>
            <a:r>
              <a:rPr lang="en-US" sz="900" dirty="0" err="1">
                <a:latin typeface="Gulim"/>
                <a:ea typeface="Gulim"/>
                <a:cs typeface="Gulim"/>
                <a:sym typeface="Gulim"/>
              </a:rPr>
              <a:t>KT&amp;G만의</a:t>
            </a:r>
            <a:r>
              <a:rPr lang="en-US" sz="900" dirty="0">
                <a:latin typeface="Gulim"/>
                <a:ea typeface="Gulim"/>
                <a:cs typeface="Gulim"/>
                <a:sym typeface="Gulim"/>
              </a:rPr>
              <a:t> </a:t>
            </a:r>
            <a:r>
              <a:rPr lang="en-US" sz="900" dirty="0" err="1">
                <a:latin typeface="Gulim"/>
                <a:ea typeface="Gulim"/>
                <a:cs typeface="Gulim"/>
                <a:sym typeface="Gulim"/>
              </a:rPr>
              <a:t>독자적인</a:t>
            </a:r>
            <a:r>
              <a:rPr lang="en-US" sz="900" dirty="0">
                <a:latin typeface="Gulim"/>
                <a:ea typeface="Gulim"/>
                <a:cs typeface="Gulim"/>
                <a:sym typeface="Gulim"/>
              </a:rPr>
              <a:t> </a:t>
            </a:r>
            <a:r>
              <a:rPr lang="en-US" sz="900" dirty="0" err="1">
                <a:latin typeface="Gulim"/>
                <a:ea typeface="Gulim"/>
                <a:cs typeface="Gulim"/>
                <a:sym typeface="Gulim"/>
              </a:rPr>
              <a:t>플랫폼을</a:t>
            </a:r>
            <a:r>
              <a:rPr lang="en-US" sz="900" dirty="0">
                <a:latin typeface="Gulim"/>
                <a:ea typeface="Gulim"/>
                <a:cs typeface="Gulim"/>
                <a:sym typeface="Gulim"/>
              </a:rPr>
              <a:t> </a:t>
            </a:r>
            <a:r>
              <a:rPr lang="en-US" sz="900" dirty="0" err="1">
                <a:latin typeface="Gulim"/>
                <a:ea typeface="Gulim"/>
                <a:cs typeface="Gulim"/>
                <a:sym typeface="Gulim"/>
              </a:rPr>
              <a:t>구축하고</a:t>
            </a:r>
            <a:r>
              <a:rPr lang="en-US" sz="900" dirty="0">
                <a:latin typeface="Gulim"/>
                <a:ea typeface="Gulim"/>
                <a:cs typeface="Gulim"/>
                <a:sym typeface="Gulim"/>
              </a:rPr>
              <a:t> </a:t>
            </a:r>
            <a:r>
              <a:rPr lang="en-US" sz="900" dirty="0" err="1">
                <a:latin typeface="Gulim"/>
                <a:ea typeface="Gulim"/>
                <a:cs typeface="Gulim"/>
                <a:sym typeface="Gulim"/>
              </a:rPr>
              <a:t>차별화된</a:t>
            </a:r>
            <a:r>
              <a:rPr lang="en-US" sz="900" dirty="0">
                <a:latin typeface="Gulim"/>
                <a:ea typeface="Gulim"/>
                <a:cs typeface="Gulim"/>
                <a:sym typeface="Gulim"/>
              </a:rPr>
              <a:t> </a:t>
            </a:r>
            <a:r>
              <a:rPr lang="en-US" sz="900" dirty="0" err="1">
                <a:latin typeface="Gulim"/>
                <a:ea typeface="Gulim"/>
                <a:cs typeface="Gulim"/>
                <a:sym typeface="Gulim"/>
              </a:rPr>
              <a:t>경쟁력을</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00" name="Google Shape;2500;p24"/>
          <p:cNvSpPr txBox="1"/>
          <p:nvPr/>
        </p:nvSpPr>
        <p:spPr>
          <a:xfrm>
            <a:off x="896672" y="5908174"/>
            <a:ext cx="9742799"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NGP사업의</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경쟁력과</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자립도를</a:t>
            </a:r>
            <a:r>
              <a:rPr lang="en-US" sz="900" dirty="0">
                <a:latin typeface="Gulim"/>
                <a:ea typeface="Gulim"/>
                <a:cs typeface="Gulim"/>
                <a:sym typeface="Gulim"/>
              </a:rPr>
              <a:t> </a:t>
            </a:r>
            <a:r>
              <a:rPr lang="en-US" sz="900" dirty="0" err="1">
                <a:latin typeface="Gulim"/>
                <a:ea typeface="Gulim"/>
                <a:cs typeface="Gulim"/>
                <a:sym typeface="Gulim"/>
              </a:rPr>
              <a:t>확보하기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걸쳐</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공고화·내재화하고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디바이스라는</a:t>
            </a:r>
            <a:r>
              <a:rPr lang="en-US" sz="900" dirty="0">
                <a:latin typeface="Gulim"/>
                <a:ea typeface="Gulim"/>
                <a:cs typeface="Gulim"/>
                <a:sym typeface="Gulim"/>
              </a:rPr>
              <a:t> </a:t>
            </a:r>
            <a:r>
              <a:rPr lang="en-US" sz="900" dirty="0" err="1">
                <a:latin typeface="Gulim"/>
                <a:ea typeface="Gulim"/>
                <a:cs typeface="Gulim"/>
                <a:sym typeface="Gulim"/>
              </a:rPr>
              <a:t>플랫폼</a:t>
            </a:r>
            <a:r>
              <a:rPr lang="en-US" sz="900" dirty="0">
                <a:latin typeface="Gulim"/>
                <a:ea typeface="Gulim"/>
                <a:cs typeface="Gulim"/>
                <a:sym typeface="Gulim"/>
              </a:rPr>
              <a:t> </a:t>
            </a:r>
            <a:r>
              <a:rPr lang="en-US" sz="900" dirty="0" err="1">
                <a:latin typeface="Gulim"/>
                <a:ea typeface="Gulim"/>
                <a:cs typeface="Gulim"/>
                <a:sym typeface="Gulim"/>
              </a:rPr>
              <a:t>안에서</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소비가</a:t>
            </a:r>
            <a:r>
              <a:rPr lang="en-US" sz="900" dirty="0">
                <a:latin typeface="Gulim"/>
                <a:ea typeface="Gulim"/>
                <a:cs typeface="Gulim"/>
                <a:sym typeface="Gulim"/>
              </a:rPr>
              <a:t> </a:t>
            </a:r>
            <a:r>
              <a:rPr lang="en-US" sz="900" dirty="0" err="1">
                <a:latin typeface="Gulim"/>
                <a:ea typeface="Gulim"/>
                <a:cs typeface="Gulim"/>
                <a:sym typeface="Gulim"/>
              </a:rPr>
              <a:t>이루어지는</a:t>
            </a:r>
            <a:r>
              <a:rPr lang="en-US" sz="900" dirty="0">
                <a:latin typeface="Gulim"/>
                <a:ea typeface="Gulim"/>
                <a:cs typeface="Gulim"/>
                <a:sym typeface="Gulim"/>
              </a:rPr>
              <a:t> </a:t>
            </a:r>
            <a:r>
              <a:rPr lang="en-US" sz="900" dirty="0" err="1">
                <a:latin typeface="Gulim"/>
                <a:ea typeface="Gulim"/>
                <a:cs typeface="Gulim"/>
                <a:sym typeface="Gulim"/>
              </a:rPr>
              <a:t>사업의</a:t>
            </a:r>
            <a:r>
              <a:rPr lang="en-US" sz="900" dirty="0">
                <a:latin typeface="Gulim"/>
                <a:ea typeface="Gulim"/>
                <a:cs typeface="Gulim"/>
                <a:sym typeface="Gulim"/>
              </a:rPr>
              <a:t> </a:t>
            </a:r>
            <a:r>
              <a:rPr lang="en-US" sz="900" dirty="0" err="1">
                <a:latin typeface="Gulim"/>
                <a:ea typeface="Gulim"/>
                <a:cs typeface="Gulim"/>
                <a:sym typeface="Gulim"/>
              </a:rPr>
              <a:t>특성을</a:t>
            </a:r>
            <a:r>
              <a:rPr lang="en-US" sz="900" dirty="0">
                <a:latin typeface="Gulim"/>
                <a:ea typeface="Gulim"/>
                <a:cs typeface="Gulim"/>
                <a:sym typeface="Gulim"/>
              </a:rPr>
              <a:t> </a:t>
            </a:r>
            <a:r>
              <a:rPr lang="en-US" sz="900" dirty="0" err="1">
                <a:latin typeface="Gulim"/>
                <a:ea typeface="Gulim"/>
                <a:cs typeface="Gulim"/>
                <a:sym typeface="Gulim"/>
              </a:rPr>
              <a:t>감안할</a:t>
            </a:r>
            <a:r>
              <a:rPr lang="en-US" sz="900" dirty="0">
                <a:latin typeface="Gulim"/>
                <a:ea typeface="Gulim"/>
                <a:cs typeface="Gulim"/>
                <a:sym typeface="Gulim"/>
              </a:rPr>
              <a:t> </a:t>
            </a:r>
            <a:r>
              <a:rPr lang="en-US" sz="900" dirty="0" err="1">
                <a:latin typeface="Gulim"/>
                <a:ea typeface="Gulim"/>
                <a:cs typeface="Gulim"/>
                <a:sym typeface="Gulim"/>
              </a:rPr>
              <a:t>때</a:t>
            </a:r>
            <a:r>
              <a:rPr lang="en-US" sz="900" dirty="0">
                <a:latin typeface="Gulim"/>
                <a:ea typeface="Gulim"/>
                <a:cs typeface="Gulim"/>
                <a:sym typeface="Gulim"/>
              </a:rPr>
              <a:t>, </a:t>
            </a:r>
            <a:r>
              <a:rPr lang="en-US" sz="900" dirty="0" err="1">
                <a:latin typeface="Gulim"/>
                <a:ea typeface="Gulim"/>
                <a:cs typeface="Gulim"/>
                <a:sym typeface="Gulim"/>
              </a:rPr>
              <a:t>혁신적인</a:t>
            </a:r>
            <a:r>
              <a:rPr lang="en-US" sz="900" dirty="0">
                <a:latin typeface="Gulim"/>
                <a:ea typeface="Gulim"/>
                <a:cs typeface="Gulim"/>
                <a:sym typeface="Gulim"/>
              </a:rPr>
              <a:t> </a:t>
            </a:r>
            <a:r>
              <a:rPr lang="en-US" sz="900" dirty="0" err="1">
                <a:latin typeface="Gulim"/>
                <a:ea typeface="Gulim"/>
                <a:cs typeface="Gulim"/>
                <a:sym typeface="Gulim"/>
              </a:rPr>
              <a:t>플랫폼이</a:t>
            </a:r>
            <a:r>
              <a:rPr lang="en-US" sz="900" dirty="0">
                <a:latin typeface="Gulim"/>
                <a:ea typeface="Gulim"/>
                <a:cs typeface="Gulim"/>
                <a:sym typeface="Gulim"/>
              </a:rPr>
              <a:t> </a:t>
            </a:r>
            <a:r>
              <a:rPr lang="en-US" sz="900" dirty="0" err="1">
                <a:latin typeface="Gulim"/>
                <a:ea typeface="Gulim"/>
                <a:cs typeface="Gulim"/>
                <a:sym typeface="Gulim"/>
              </a:rPr>
              <a:t>사업의</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경쟁력인</a:t>
            </a:r>
            <a:r>
              <a:rPr lang="en-US" sz="900" dirty="0">
                <a:latin typeface="Gulim"/>
                <a:ea typeface="Gulim"/>
                <a:cs typeface="Gulim"/>
                <a:sym typeface="Gulim"/>
              </a:rPr>
              <a:t> </a:t>
            </a:r>
            <a:r>
              <a:rPr lang="en-US" sz="900" dirty="0" err="1">
                <a:latin typeface="Gulim"/>
                <a:ea typeface="Gulim"/>
                <a:cs typeface="Gulim"/>
                <a:sym typeface="Gulim"/>
              </a:rPr>
              <a:t>점에</a:t>
            </a:r>
            <a:r>
              <a:rPr lang="en-US" sz="900" dirty="0">
                <a:latin typeface="Gulim"/>
                <a:ea typeface="Gulim"/>
                <a:cs typeface="Gulim"/>
                <a:sym typeface="Gulim"/>
              </a:rPr>
              <a:t> </a:t>
            </a:r>
            <a:r>
              <a:rPr lang="en-US" sz="900" dirty="0" err="1">
                <a:latin typeface="Gulim"/>
                <a:ea typeface="Gulim"/>
                <a:cs typeface="Gulim"/>
                <a:sym typeface="Gulim"/>
              </a:rPr>
              <a:t>주목하여</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강화에</a:t>
            </a:r>
            <a:r>
              <a:rPr lang="en-US" sz="900" dirty="0">
                <a:latin typeface="Gulim"/>
                <a:ea typeface="Gulim"/>
                <a:cs typeface="Gulim"/>
                <a:sym typeface="Gulim"/>
              </a:rPr>
              <a:t> </a:t>
            </a:r>
            <a:r>
              <a:rPr lang="en-US" sz="900" dirty="0" err="1">
                <a:latin typeface="Gulim"/>
                <a:ea typeface="Gulim"/>
                <a:cs typeface="Gulim"/>
                <a:sym typeface="Gulim"/>
              </a:rPr>
              <a:t>주력하고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핵심기술을</a:t>
            </a:r>
            <a:r>
              <a:rPr lang="en-US" sz="900" dirty="0">
                <a:latin typeface="Gulim"/>
                <a:ea typeface="Gulim"/>
                <a:cs typeface="Gulim"/>
                <a:sym typeface="Gulim"/>
              </a:rPr>
              <a:t> </a:t>
            </a:r>
            <a:r>
              <a:rPr lang="en-US" sz="900" dirty="0" err="1">
                <a:latin typeface="Gulim"/>
                <a:ea typeface="Gulim"/>
                <a:cs typeface="Gulim"/>
                <a:sym typeface="Gulim"/>
              </a:rPr>
              <a:t>내재화하고</a:t>
            </a:r>
            <a:r>
              <a:rPr lang="en-US" sz="900" dirty="0">
                <a:latin typeface="Gulim"/>
                <a:ea typeface="Gulim"/>
                <a:cs typeface="Gulim"/>
                <a:sym typeface="Gulim"/>
              </a:rPr>
              <a:t> </a:t>
            </a:r>
            <a:r>
              <a:rPr lang="en-US" sz="900" dirty="0" err="1">
                <a:latin typeface="Gulim"/>
                <a:ea typeface="Gulim"/>
                <a:cs typeface="Gulim"/>
                <a:sym typeface="Gulim"/>
              </a:rPr>
              <a:t>단계적으로</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강화하는</a:t>
            </a:r>
            <a:r>
              <a:rPr lang="en-US" sz="900" dirty="0">
                <a:latin typeface="Gulim"/>
                <a:ea typeface="Gulim"/>
                <a:cs typeface="Gulim"/>
                <a:sym typeface="Gulim"/>
              </a:rPr>
              <a:t> </a:t>
            </a:r>
            <a:r>
              <a:rPr lang="en-US" sz="900" dirty="0" err="1">
                <a:latin typeface="Gulim"/>
                <a:ea typeface="Gulim"/>
                <a:cs typeface="Gulim"/>
                <a:sym typeface="Gulim"/>
              </a:rPr>
              <a:t>로드맵을</a:t>
            </a:r>
            <a:r>
              <a:rPr lang="en-US" sz="900" dirty="0">
                <a:latin typeface="Gulim"/>
                <a:ea typeface="Gulim"/>
                <a:cs typeface="Gulim"/>
                <a:sym typeface="Gulim"/>
              </a:rPr>
              <a:t> </a:t>
            </a:r>
            <a:r>
              <a:rPr lang="en-US" sz="900" dirty="0" err="1">
                <a:latin typeface="Gulim"/>
                <a:ea typeface="Gulim"/>
                <a:cs typeface="Gulim"/>
                <a:sym typeface="Gulim"/>
              </a:rPr>
              <a:t>수립하였으며</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공격적</a:t>
            </a:r>
            <a:r>
              <a:rPr lang="en-US" sz="900" dirty="0">
                <a:latin typeface="Gulim"/>
                <a:ea typeface="Gulim"/>
                <a:cs typeface="Gulim"/>
                <a:sym typeface="Gulim"/>
              </a:rPr>
              <a:t> </a:t>
            </a:r>
            <a:r>
              <a:rPr lang="en-US" sz="900" dirty="0" err="1">
                <a:latin typeface="Gulim"/>
                <a:ea typeface="Gulim"/>
                <a:cs typeface="Gulim"/>
                <a:sym typeface="Gulim"/>
              </a:rPr>
              <a:t>투자를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인적</a:t>
            </a:r>
            <a:r>
              <a:rPr lang="en-US" sz="900" dirty="0">
                <a:latin typeface="Gulim"/>
                <a:ea typeface="Gulim"/>
                <a:cs typeface="Gulim"/>
                <a:sym typeface="Gulim"/>
              </a:rPr>
              <a:t> </a:t>
            </a:r>
            <a:r>
              <a:rPr lang="en-US" sz="900" dirty="0" err="1">
                <a:latin typeface="Gulim"/>
                <a:ea typeface="Gulim"/>
                <a:cs typeface="Gulim"/>
                <a:sym typeface="Gulim"/>
              </a:rPr>
              <a:t>자원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인프라를</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60" name="Google Shape;2560;p24"/>
          <p:cNvSpPr txBox="1"/>
          <p:nvPr/>
        </p:nvSpPr>
        <p:spPr>
          <a:xfrm>
            <a:off x="899114" y="6542586"/>
            <a:ext cx="9740357" cy="942930"/>
          </a:xfrm>
          <a:prstGeom prst="rect">
            <a:avLst/>
          </a:prstGeom>
          <a:noFill/>
          <a:ln>
            <a:noFill/>
          </a:ln>
        </p:spPr>
        <p:txBody>
          <a:bodyPr spcFirstLastPara="1" wrap="square" lIns="0" tIns="61575" rIns="0" bIns="0" anchor="t" anchorCtr="0">
            <a:spAutoFit/>
          </a:bodyPr>
          <a:lstStyle/>
          <a:p>
            <a:pPr marL="12700" lvl="0" indent="0" algn="just" rtl="0">
              <a:lnSpc>
                <a:spcPct val="100000"/>
              </a:lnSpc>
              <a:spcBef>
                <a:spcPts val="0"/>
              </a:spcBef>
              <a:spcAft>
                <a:spcPts val="0"/>
              </a:spcAft>
              <a:buNone/>
            </a:pPr>
            <a:r>
              <a:rPr lang="en-US" sz="900" b="1" u="sng" dirty="0">
                <a:solidFill>
                  <a:srgbClr val="549B35"/>
                </a:solidFill>
                <a:latin typeface="Arial"/>
                <a:ea typeface="Arial"/>
                <a:cs typeface="Arial"/>
                <a:sym typeface="Arial"/>
              </a:rPr>
              <a:t>1-2. Beyond </a:t>
            </a:r>
            <a:r>
              <a:rPr lang="en-US" sz="900" b="1" u="sng" dirty="0" err="1">
                <a:solidFill>
                  <a:srgbClr val="549B35"/>
                </a:solidFill>
                <a:latin typeface="Arial"/>
                <a:ea typeface="Arial"/>
                <a:cs typeface="Arial"/>
                <a:sym typeface="Arial"/>
              </a:rPr>
              <a:t>Nicotine으로</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사업</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영역</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확장</a:t>
            </a:r>
            <a:endParaRPr sz="900" dirty="0">
              <a:latin typeface="Arial"/>
              <a:ea typeface="Arial"/>
              <a:cs typeface="Arial"/>
              <a:sym typeface="Arial"/>
            </a:endParaRPr>
          </a:p>
          <a:p>
            <a:pPr marL="12700" marR="5080" lvl="0" indent="-635" algn="just" rtl="0">
              <a:lnSpc>
                <a:spcPct val="1343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담배산업</a:t>
            </a:r>
            <a:r>
              <a:rPr lang="en-US" sz="900" dirty="0">
                <a:latin typeface="Gulim"/>
                <a:ea typeface="Gulim"/>
                <a:cs typeface="Gulim"/>
                <a:sym typeface="Gulim"/>
              </a:rPr>
              <a:t> </a:t>
            </a:r>
            <a:r>
              <a:rPr lang="en-US" sz="900" dirty="0" err="1">
                <a:latin typeface="Gulim"/>
                <a:ea typeface="Gulim"/>
                <a:cs typeface="Gulim"/>
                <a:sym typeface="Gulim"/>
              </a:rPr>
              <a:t>내에서</a:t>
            </a:r>
            <a:r>
              <a:rPr lang="en-US" sz="900" dirty="0">
                <a:latin typeface="Gulim"/>
                <a:ea typeface="Gulim"/>
                <a:cs typeface="Gulim"/>
                <a:sym typeface="Gulim"/>
              </a:rPr>
              <a:t> </a:t>
            </a:r>
            <a:r>
              <a:rPr lang="en-US" sz="900" dirty="0" err="1">
                <a:latin typeface="Gulim"/>
                <a:ea typeface="Gulim"/>
                <a:cs typeface="Gulim"/>
                <a:sym typeface="Gulim"/>
              </a:rPr>
              <a:t>새로운</a:t>
            </a:r>
            <a:r>
              <a:rPr lang="en-US" sz="900" dirty="0">
                <a:latin typeface="Gulim"/>
                <a:ea typeface="Gulim"/>
                <a:cs typeface="Gulim"/>
                <a:sym typeface="Gulim"/>
              </a:rPr>
              <a:t> </a:t>
            </a:r>
            <a:r>
              <a:rPr lang="en-US" sz="900" dirty="0" err="1">
                <a:latin typeface="Gulim"/>
                <a:ea typeface="Gulim"/>
                <a:cs typeface="Gulim"/>
                <a:sym typeface="Gulim"/>
              </a:rPr>
              <a:t>성장기회를</a:t>
            </a:r>
            <a:r>
              <a:rPr lang="en-US" sz="900" dirty="0">
                <a:latin typeface="Gulim"/>
                <a:ea typeface="Gulim"/>
                <a:cs typeface="Gulim"/>
                <a:sym typeface="Gulim"/>
              </a:rPr>
              <a:t> </a:t>
            </a:r>
            <a:r>
              <a:rPr lang="en-US" sz="900" dirty="0" err="1">
                <a:latin typeface="Gulim"/>
                <a:ea typeface="Gulim"/>
                <a:cs typeface="Gulim"/>
                <a:sym typeface="Gulim"/>
              </a:rPr>
              <a:t>모색하고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대표적</a:t>
            </a:r>
            <a:r>
              <a:rPr lang="en-US" sz="900" dirty="0">
                <a:latin typeface="Gulim"/>
                <a:ea typeface="Gulim"/>
                <a:cs typeface="Gulim"/>
                <a:sym typeface="Gulim"/>
              </a:rPr>
              <a:t> </a:t>
            </a:r>
            <a:r>
              <a:rPr lang="en-US" sz="900" dirty="0" err="1">
                <a:latin typeface="Gulim"/>
                <a:ea typeface="Gulim"/>
                <a:cs typeface="Gulim"/>
                <a:sym typeface="Gulim"/>
              </a:rPr>
              <a:t>활동으로</a:t>
            </a:r>
            <a:r>
              <a:rPr lang="en-US" sz="900" dirty="0">
                <a:latin typeface="Gulim"/>
                <a:ea typeface="Gulim"/>
                <a:cs typeface="Gulim"/>
                <a:sym typeface="Gulim"/>
              </a:rPr>
              <a:t> HNB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매질로</a:t>
            </a:r>
            <a:r>
              <a:rPr lang="en-US" sz="900" dirty="0">
                <a:latin typeface="Gulim"/>
                <a:ea typeface="Gulim"/>
                <a:cs typeface="Gulim"/>
                <a:sym typeface="Gulim"/>
              </a:rPr>
              <a:t> </a:t>
            </a:r>
            <a:r>
              <a:rPr lang="en-US" sz="900" dirty="0" err="1">
                <a:latin typeface="Gulim"/>
                <a:ea typeface="Gulim"/>
                <a:cs typeface="Gulim"/>
                <a:sym typeface="Gulim"/>
              </a:rPr>
              <a:t>활용</a:t>
            </a:r>
            <a:r>
              <a:rPr lang="en-US" sz="900" dirty="0">
                <a:latin typeface="Gulim"/>
                <a:ea typeface="Gulim"/>
                <a:cs typeface="Gulim"/>
                <a:sym typeface="Gulim"/>
              </a:rPr>
              <a:t> </a:t>
            </a:r>
            <a:r>
              <a:rPr lang="en-US" sz="900" dirty="0" err="1">
                <a:latin typeface="Gulim"/>
                <a:ea typeface="Gulim"/>
                <a:cs typeface="Gulim"/>
                <a:sym typeface="Gulim"/>
              </a:rPr>
              <a:t>가능한</a:t>
            </a:r>
            <a:r>
              <a:rPr lang="en-US" sz="900" dirty="0">
                <a:latin typeface="Gulim"/>
                <a:ea typeface="Gulim"/>
                <a:cs typeface="Gulim"/>
                <a:sym typeface="Gulim"/>
              </a:rPr>
              <a:t> </a:t>
            </a:r>
            <a:r>
              <a:rPr lang="en-US" sz="900" dirty="0" err="1">
                <a:latin typeface="Gulim"/>
                <a:ea typeface="Gulim"/>
                <a:cs typeface="Gulim"/>
                <a:sym typeface="Gulim"/>
              </a:rPr>
              <a:t>대안</a:t>
            </a:r>
            <a:r>
              <a:rPr lang="en-US" sz="900" dirty="0">
                <a:latin typeface="Gulim"/>
                <a:ea typeface="Gulim"/>
                <a:cs typeface="Gulim"/>
                <a:sym typeface="Gulim"/>
              </a:rPr>
              <a:t> </a:t>
            </a:r>
            <a:r>
              <a:rPr lang="en-US" sz="900" dirty="0" err="1">
                <a:latin typeface="Gulim"/>
                <a:ea typeface="Gulim"/>
                <a:cs typeface="Gulim"/>
                <a:sym typeface="Gulim"/>
              </a:rPr>
              <a:t>물질</a:t>
            </a:r>
            <a:r>
              <a:rPr lang="en-US" sz="900" dirty="0">
                <a:latin typeface="Gulim"/>
                <a:ea typeface="Gulim"/>
                <a:cs typeface="Gulim"/>
                <a:sym typeface="Gulim"/>
              </a:rPr>
              <a:t> </a:t>
            </a:r>
            <a:r>
              <a:rPr lang="en-US" sz="900" dirty="0" err="1">
                <a:latin typeface="Gulim"/>
                <a:ea typeface="Gulim"/>
                <a:cs typeface="Gulim"/>
                <a:sym typeface="Gulim"/>
              </a:rPr>
              <a:t>발굴과</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기능성</a:t>
            </a:r>
            <a:r>
              <a:rPr lang="en-US" sz="900" dirty="0">
                <a:latin typeface="Gulim"/>
                <a:ea typeface="Gulim"/>
                <a:cs typeface="Gulim"/>
                <a:sym typeface="Gulim"/>
              </a:rPr>
              <a:t> </a:t>
            </a:r>
            <a:r>
              <a:rPr lang="en-US" sz="900" dirty="0" err="1">
                <a:latin typeface="Gulim"/>
                <a:ea typeface="Gulim"/>
                <a:cs typeface="Gulim"/>
                <a:sym typeface="Gulim"/>
              </a:rPr>
              <a:t>전달</a:t>
            </a:r>
            <a:r>
              <a:rPr lang="en-US" sz="900" dirty="0">
                <a:latin typeface="Gulim"/>
                <a:ea typeface="Gulim"/>
                <a:cs typeface="Gulim"/>
                <a:sym typeface="Gulim"/>
              </a:rPr>
              <a:t> </a:t>
            </a:r>
            <a:r>
              <a:rPr lang="en-US" sz="900" dirty="0" err="1">
                <a:latin typeface="Gulim"/>
                <a:ea typeface="Gulim"/>
                <a:cs typeface="Gulim"/>
                <a:sym typeface="Gulim"/>
              </a:rPr>
              <a:t>물질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전달</a:t>
            </a:r>
            <a:r>
              <a:rPr lang="en-US" sz="900" dirty="0">
                <a:latin typeface="Gulim"/>
                <a:ea typeface="Gulim"/>
                <a:cs typeface="Gulim"/>
                <a:sym typeface="Gulim"/>
              </a:rPr>
              <a:t> </a:t>
            </a:r>
            <a:r>
              <a:rPr lang="en-US" sz="900" dirty="0" err="1">
                <a:latin typeface="Gulim"/>
                <a:ea typeface="Gulim"/>
                <a:cs typeface="Gulim"/>
                <a:sym typeface="Gulim"/>
              </a:rPr>
              <a:t>방식을</a:t>
            </a:r>
            <a:r>
              <a:rPr lang="en-US" sz="900" dirty="0">
                <a:latin typeface="Gulim"/>
                <a:ea typeface="Gulim"/>
                <a:cs typeface="Gulim"/>
                <a:sym typeface="Gulim"/>
              </a:rPr>
              <a:t> </a:t>
            </a:r>
            <a:r>
              <a:rPr lang="en-US" sz="900" dirty="0" err="1">
                <a:latin typeface="Gulim"/>
                <a:ea typeface="Gulim"/>
                <a:cs typeface="Gulim"/>
                <a:sym typeface="Gulim"/>
              </a:rPr>
              <a:t>연구</a:t>
            </a:r>
            <a:r>
              <a:rPr lang="en-US" sz="900" dirty="0">
                <a:latin typeface="Gulim"/>
                <a:ea typeface="Gulim"/>
                <a:cs typeface="Gulim"/>
                <a:sym typeface="Gulim"/>
              </a:rPr>
              <a:t> </a:t>
            </a:r>
            <a:r>
              <a:rPr lang="en-US" sz="900" dirty="0" err="1">
                <a:latin typeface="Gulim"/>
                <a:ea typeface="Gulim"/>
                <a:cs typeface="Gulim"/>
                <a:sym typeface="Gulim"/>
              </a:rPr>
              <a:t>중에</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기기를</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중입니다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대안제품</a:t>
            </a:r>
            <a:r>
              <a:rPr lang="en-US" sz="900" dirty="0">
                <a:latin typeface="Gulim"/>
                <a:ea typeface="Gulim"/>
                <a:cs typeface="Gulim"/>
                <a:sym typeface="Gulim"/>
              </a:rPr>
              <a:t> </a:t>
            </a:r>
            <a:r>
              <a:rPr lang="en-US" sz="900" dirty="0" err="1">
                <a:latin typeface="Gulim"/>
                <a:ea typeface="Gulim"/>
                <a:cs typeface="Gulim"/>
                <a:sym typeface="Gulim"/>
              </a:rPr>
              <a:t>시장의</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성장세에</a:t>
            </a:r>
            <a:r>
              <a:rPr lang="en-US" sz="900" dirty="0">
                <a:latin typeface="Gulim"/>
                <a:ea typeface="Gulim"/>
                <a:cs typeface="Gulim"/>
                <a:sym typeface="Gulim"/>
              </a:rPr>
              <a:t> </a:t>
            </a:r>
            <a:r>
              <a:rPr lang="en-US" sz="900" dirty="0" err="1">
                <a:latin typeface="Gulim"/>
                <a:ea typeface="Gulim"/>
                <a:cs typeface="Gulim"/>
                <a:sym typeface="Gulim"/>
              </a:rPr>
              <a:t>대응하여</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니코틴-프리</a:t>
            </a:r>
            <a:r>
              <a:rPr lang="en-US" sz="900" dirty="0">
                <a:latin typeface="Gulim"/>
                <a:ea typeface="Gulim"/>
                <a:cs typeface="Gulim"/>
                <a:sym typeface="Gulim"/>
              </a:rPr>
              <a:t> </a:t>
            </a:r>
            <a:r>
              <a:rPr lang="en-US" sz="900" dirty="0" err="1">
                <a:latin typeface="Gulim"/>
                <a:ea typeface="Gulim"/>
                <a:cs typeface="Gulim"/>
                <a:sym typeface="Gulim"/>
              </a:rPr>
              <a:t>흡입제가</a:t>
            </a:r>
            <a:r>
              <a:rPr lang="en-US" sz="900" dirty="0">
                <a:latin typeface="Gulim"/>
                <a:ea typeface="Gulim"/>
                <a:cs typeface="Gulim"/>
                <a:sym typeface="Gulim"/>
              </a:rPr>
              <a:t> </a:t>
            </a:r>
            <a:r>
              <a:rPr lang="en-US" sz="900" dirty="0" err="1">
                <a:latin typeface="Gulim"/>
                <a:ea typeface="Gulim"/>
                <a:cs typeface="Gulim"/>
                <a:sym typeface="Gulim"/>
              </a:rPr>
              <a:t>증가함에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기능성</a:t>
            </a:r>
            <a:r>
              <a:rPr lang="en-US" sz="900" dirty="0">
                <a:latin typeface="Gulim"/>
                <a:ea typeface="Gulim"/>
                <a:cs typeface="Gulim"/>
                <a:sym typeface="Gulim"/>
              </a:rPr>
              <a:t> </a:t>
            </a:r>
            <a:r>
              <a:rPr lang="en-US" sz="900" dirty="0" err="1">
                <a:latin typeface="Gulim"/>
                <a:ea typeface="Gulim"/>
                <a:cs typeface="Gulim"/>
                <a:sym typeface="Gulim"/>
              </a:rPr>
              <a:t>흡입제</a:t>
            </a:r>
            <a:r>
              <a:rPr lang="en-US" sz="900" dirty="0">
                <a:latin typeface="Gulim"/>
                <a:ea typeface="Gulim"/>
                <a:cs typeface="Gulim"/>
                <a:sym typeface="Gulim"/>
              </a:rPr>
              <a:t> </a:t>
            </a:r>
            <a:r>
              <a:rPr lang="en-US" sz="900" dirty="0" err="1">
                <a:latin typeface="Gulim"/>
                <a:ea typeface="Gulim"/>
                <a:cs typeface="Gulim"/>
                <a:sym typeface="Gulim"/>
              </a:rPr>
              <a:t>연구를</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소비자에게</a:t>
            </a:r>
            <a:r>
              <a:rPr lang="en-US" sz="900" dirty="0">
                <a:latin typeface="Gulim"/>
                <a:ea typeface="Gulim"/>
                <a:cs typeface="Gulim"/>
                <a:sym typeface="Gulim"/>
              </a:rPr>
              <a:t> </a:t>
            </a:r>
            <a:r>
              <a:rPr lang="en-US" sz="900" dirty="0" err="1">
                <a:latin typeface="Gulim"/>
                <a:ea typeface="Gulim"/>
                <a:cs typeface="Gulim"/>
                <a:sym typeface="Gulim"/>
              </a:rPr>
              <a:t>새로운</a:t>
            </a:r>
            <a:r>
              <a:rPr lang="en-US" sz="900" dirty="0">
                <a:latin typeface="Gulim"/>
                <a:ea typeface="Gulim"/>
                <a:cs typeface="Gulim"/>
                <a:sym typeface="Gulim"/>
              </a:rPr>
              <a:t> </a:t>
            </a:r>
            <a:r>
              <a:rPr lang="en-US" sz="900" dirty="0" err="1">
                <a:latin typeface="Gulim"/>
                <a:ea typeface="Gulim"/>
                <a:cs typeface="Gulim"/>
                <a:sym typeface="Gulim"/>
              </a:rPr>
              <a:t>경험과</a:t>
            </a:r>
            <a:r>
              <a:rPr lang="en-US" sz="900" dirty="0">
                <a:latin typeface="Gulim"/>
                <a:ea typeface="Gulim"/>
                <a:cs typeface="Gulim"/>
                <a:sym typeface="Gulim"/>
              </a:rPr>
              <a:t> </a:t>
            </a:r>
            <a:r>
              <a:rPr lang="en-US" sz="900" dirty="0" err="1">
                <a:latin typeface="Gulim"/>
                <a:ea typeface="Gulim"/>
                <a:cs typeface="Gulim"/>
                <a:sym typeface="Gulim"/>
              </a:rPr>
              <a:t>가치를</a:t>
            </a:r>
            <a:r>
              <a:rPr lang="en-US" sz="900" dirty="0">
                <a:latin typeface="Gulim"/>
                <a:ea typeface="Gulim"/>
                <a:cs typeface="Gulim"/>
                <a:sym typeface="Gulim"/>
              </a:rPr>
              <a:t> </a:t>
            </a:r>
            <a:r>
              <a:rPr lang="en-US" sz="900" dirty="0" err="1">
                <a:latin typeface="Gulim"/>
                <a:ea typeface="Gulim"/>
                <a:cs typeface="Gulim"/>
                <a:sym typeface="Gulim"/>
              </a:rPr>
              <a:t>제공하기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니코틴-프리</a:t>
            </a:r>
            <a:r>
              <a:rPr lang="en-US" sz="900" dirty="0">
                <a:latin typeface="Gulim"/>
                <a:ea typeface="Gulim"/>
                <a:cs typeface="Gulim"/>
                <a:sym typeface="Gulim"/>
              </a:rPr>
              <a:t> </a:t>
            </a:r>
            <a:r>
              <a:rPr lang="en-US" sz="900" dirty="0" err="1">
                <a:latin typeface="Gulim"/>
                <a:ea typeface="Gulim"/>
                <a:cs typeface="Gulim"/>
                <a:sym typeface="Gulim"/>
              </a:rPr>
              <a:t>매질</a:t>
            </a:r>
            <a:r>
              <a:rPr lang="en-US" sz="900" dirty="0">
                <a:latin typeface="Gulim"/>
                <a:ea typeface="Gulim"/>
                <a:cs typeface="Gulim"/>
                <a:sym typeface="Gulim"/>
              </a:rPr>
              <a:t>, </a:t>
            </a:r>
            <a:r>
              <a:rPr lang="en-US" sz="900" dirty="0" err="1">
                <a:latin typeface="Gulim"/>
                <a:ea typeface="Gulim"/>
                <a:cs typeface="Gulim"/>
                <a:sym typeface="Gulim"/>
              </a:rPr>
              <a:t>기능성</a:t>
            </a:r>
            <a:r>
              <a:rPr lang="en-US" sz="900" dirty="0">
                <a:latin typeface="Gulim"/>
                <a:ea typeface="Gulim"/>
                <a:cs typeface="Gulim"/>
                <a:sym typeface="Gulim"/>
              </a:rPr>
              <a:t> </a:t>
            </a:r>
            <a:r>
              <a:rPr lang="en-US" sz="900" dirty="0" err="1">
                <a:latin typeface="Gulim"/>
                <a:ea typeface="Gulim"/>
                <a:cs typeface="Gulim"/>
                <a:sym typeface="Gulim"/>
              </a:rPr>
              <a:t>매질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접근을</a:t>
            </a:r>
            <a:r>
              <a:rPr lang="en-US" sz="900" dirty="0">
                <a:latin typeface="Gulim"/>
                <a:ea typeface="Gulim"/>
                <a:cs typeface="Gulim"/>
                <a:sym typeface="Gulim"/>
              </a:rPr>
              <a:t> </a:t>
            </a:r>
            <a:r>
              <a:rPr lang="en-US" sz="900" dirty="0" err="1">
                <a:latin typeface="Gulim"/>
                <a:ea typeface="Gulim"/>
                <a:cs typeface="Gulim"/>
                <a:sym typeface="Gulim"/>
              </a:rPr>
              <a:t>시도하고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기능성</a:t>
            </a:r>
            <a:r>
              <a:rPr lang="en-US" sz="900" dirty="0">
                <a:latin typeface="Gulim"/>
                <a:ea typeface="Gulim"/>
                <a:cs typeface="Gulim"/>
                <a:sym typeface="Gulim"/>
              </a:rPr>
              <a:t> </a:t>
            </a:r>
            <a:r>
              <a:rPr lang="en-US" sz="900" dirty="0" err="1">
                <a:latin typeface="Gulim"/>
                <a:ea typeface="Gulim"/>
                <a:cs typeface="Gulim"/>
                <a:sym typeface="Gulim"/>
              </a:rPr>
              <a:t>소재</a:t>
            </a:r>
            <a:r>
              <a:rPr lang="en-US" sz="900" dirty="0">
                <a:latin typeface="Gulim"/>
                <a:ea typeface="Gulim"/>
                <a:cs typeface="Gulim"/>
                <a:sym typeface="Gulim"/>
              </a:rPr>
              <a:t> </a:t>
            </a:r>
            <a:r>
              <a:rPr lang="en-US" sz="900" dirty="0" err="1">
                <a:latin typeface="Gulim"/>
                <a:ea typeface="Gulim"/>
                <a:cs typeface="Gulim"/>
                <a:sym typeface="Gulim"/>
              </a:rPr>
              <a:t>발굴</a:t>
            </a:r>
            <a:r>
              <a:rPr lang="en-US" sz="900" dirty="0">
                <a:latin typeface="Gulim"/>
                <a:ea typeface="Gulim"/>
                <a:cs typeface="Gulim"/>
                <a:sym typeface="Gulim"/>
              </a:rPr>
              <a:t>/</a:t>
            </a:r>
            <a:r>
              <a:rPr lang="en-US" sz="900" dirty="0" err="1">
                <a:latin typeface="Gulim"/>
                <a:ea typeface="Gulim"/>
                <a:cs typeface="Gulim"/>
                <a:sym typeface="Gulim"/>
              </a:rPr>
              <a:t>개발을</a:t>
            </a:r>
            <a:r>
              <a:rPr lang="en-US" sz="900" dirty="0">
                <a:latin typeface="Gulim"/>
                <a:ea typeface="Gulim"/>
                <a:cs typeface="Gulim"/>
                <a:sym typeface="Gulim"/>
              </a:rPr>
              <a:t> </a:t>
            </a:r>
            <a:r>
              <a:rPr lang="en-US" sz="900" dirty="0" err="1">
                <a:latin typeface="Gulim"/>
                <a:ea typeface="Gulim"/>
                <a:cs typeface="Gulim"/>
                <a:sym typeface="Gulim"/>
              </a:rPr>
              <a:t>시작으로</a:t>
            </a:r>
            <a:r>
              <a:rPr lang="en-US" sz="900" dirty="0">
                <a:latin typeface="Gulim"/>
                <a:ea typeface="Gulim"/>
                <a:cs typeface="Gulim"/>
                <a:sym typeface="Gulim"/>
              </a:rPr>
              <a:t> </a:t>
            </a:r>
            <a:r>
              <a:rPr lang="en-US" sz="900" dirty="0" err="1">
                <a:latin typeface="Gulim"/>
                <a:ea typeface="Gulim"/>
                <a:cs typeface="Gulim"/>
                <a:sym typeface="Gulim"/>
              </a:rPr>
              <a:t>네불라이저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HNB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방식에</a:t>
            </a:r>
            <a:r>
              <a:rPr lang="en-US" sz="900" dirty="0">
                <a:latin typeface="Gulim"/>
                <a:ea typeface="Gulim"/>
                <a:cs typeface="Gulim"/>
                <a:sym typeface="Gulim"/>
              </a:rPr>
              <a:t> </a:t>
            </a:r>
            <a:r>
              <a:rPr lang="en-US" sz="900" dirty="0" err="1">
                <a:latin typeface="Gulim"/>
                <a:ea typeface="Gulim"/>
                <a:cs typeface="Gulim"/>
                <a:sym typeface="Gulim"/>
              </a:rPr>
              <a:t>맞는</a:t>
            </a:r>
            <a:r>
              <a:rPr lang="en-US" sz="900" dirty="0">
                <a:latin typeface="Gulim"/>
                <a:ea typeface="Gulim"/>
                <a:cs typeface="Gulim"/>
                <a:sym typeface="Gulim"/>
              </a:rPr>
              <a:t> </a:t>
            </a:r>
            <a:r>
              <a:rPr lang="en-US" sz="900" dirty="0" err="1">
                <a:latin typeface="Gulim"/>
                <a:ea typeface="Gulim"/>
                <a:cs typeface="Gulim"/>
                <a:sym typeface="Gulim"/>
              </a:rPr>
              <a:t>제형화</a:t>
            </a:r>
            <a:r>
              <a:rPr lang="en-US" sz="900" dirty="0">
                <a:latin typeface="Gulim"/>
                <a:ea typeface="Gulim"/>
                <a:cs typeface="Gulim"/>
                <a:sym typeface="Gulim"/>
              </a:rPr>
              <a:t> </a:t>
            </a:r>
            <a:r>
              <a:rPr lang="en-US" sz="900" dirty="0" err="1">
                <a:latin typeface="Gulim"/>
                <a:ea typeface="Gulim"/>
                <a:cs typeface="Gulim"/>
                <a:sym typeface="Gulim"/>
              </a:rPr>
              <a:t>연구와</a:t>
            </a:r>
            <a:r>
              <a:rPr lang="en-US" sz="900" dirty="0">
                <a:latin typeface="Gulim"/>
                <a:ea typeface="Gulim"/>
                <a:cs typeface="Gulim"/>
                <a:sym typeface="Gulim"/>
              </a:rPr>
              <a:t> </a:t>
            </a:r>
            <a:r>
              <a:rPr lang="en-US" sz="900" dirty="0" err="1">
                <a:latin typeface="Gulim"/>
                <a:ea typeface="Gulim"/>
                <a:cs typeface="Gulim"/>
                <a:sym typeface="Gulim"/>
              </a:rPr>
              <a:t>이행량</a:t>
            </a:r>
            <a:r>
              <a:rPr lang="en-US" sz="900" dirty="0">
                <a:latin typeface="Gulim"/>
                <a:ea typeface="Gulim"/>
                <a:cs typeface="Gulim"/>
                <a:sym typeface="Gulim"/>
              </a:rPr>
              <a:t> </a:t>
            </a:r>
            <a:r>
              <a:rPr lang="en-US" sz="900" dirty="0" err="1">
                <a:latin typeface="Gulim"/>
                <a:ea typeface="Gulim"/>
                <a:cs typeface="Gulim"/>
                <a:sym typeface="Gulim"/>
              </a:rPr>
              <a:t>검증을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흡입과학</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기능물질</a:t>
            </a:r>
            <a:r>
              <a:rPr lang="en-US" sz="900" dirty="0">
                <a:latin typeface="Gulim"/>
                <a:ea typeface="Gulim"/>
                <a:cs typeface="Gulim"/>
                <a:sym typeface="Gulim"/>
              </a:rPr>
              <a:t> </a:t>
            </a:r>
            <a:r>
              <a:rPr lang="en-US" sz="900" dirty="0" err="1">
                <a:latin typeface="Gulim"/>
                <a:ea typeface="Gulim"/>
                <a:cs typeface="Gulim"/>
                <a:sym typeface="Gulim"/>
              </a:rPr>
              <a:t>전달</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개발하고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61" name="Google Shape;2561;p24"/>
          <p:cNvSpPr txBox="1"/>
          <p:nvPr/>
        </p:nvSpPr>
        <p:spPr>
          <a:xfrm>
            <a:off x="885507" y="1196499"/>
            <a:ext cx="9741578" cy="1391150"/>
          </a:xfrm>
          <a:prstGeom prst="rect">
            <a:avLst/>
          </a:prstGeom>
          <a:noFill/>
          <a:ln>
            <a:noFill/>
          </a:ln>
        </p:spPr>
        <p:txBody>
          <a:bodyPr spcFirstLastPara="1" wrap="square" lIns="0" tIns="12700" rIns="0" bIns="0" anchor="t" anchorCtr="0">
            <a:spAutoFit/>
          </a:bodyPr>
          <a:lstStyle/>
          <a:p>
            <a:pPr marL="1397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NGP(Next Generation Products)</a:t>
            </a:r>
            <a:endParaRPr sz="2000">
              <a:latin typeface="Malgun Gothic"/>
              <a:ea typeface="Malgun Gothic"/>
              <a:cs typeface="Malgun Gothic"/>
              <a:sym typeface="Malgun Gothic"/>
            </a:endParaRPr>
          </a:p>
          <a:p>
            <a:pPr marL="13970" lvl="0" indent="0" algn="l" rtl="0">
              <a:lnSpc>
                <a:spcPct val="100000"/>
              </a:lnSpc>
              <a:spcBef>
                <a:spcPts val="1525"/>
              </a:spcBef>
              <a:spcAft>
                <a:spcPts val="0"/>
              </a:spcAft>
              <a:buNone/>
            </a:pPr>
            <a:r>
              <a:rPr lang="en-US" sz="800" b="1">
                <a:solidFill>
                  <a:srgbClr val="4D5C63"/>
                </a:solidFill>
                <a:latin typeface="Arial"/>
                <a:ea typeface="Arial"/>
                <a:cs typeface="Arial"/>
                <a:sym typeface="Arial"/>
              </a:rPr>
              <a:t>릴 하이브리드(P2) 3.0 플랫폼</a:t>
            </a:r>
            <a:endParaRPr sz="800">
              <a:latin typeface="Arial"/>
              <a:ea typeface="Arial"/>
              <a:cs typeface="Arial"/>
              <a:sym typeface="Arial"/>
            </a:endParaRPr>
          </a:p>
          <a:p>
            <a:pPr marL="12700" marR="5080" lvl="0" indent="1270" algn="just" rtl="0">
              <a:lnSpc>
                <a:spcPct val="134200"/>
              </a:lnSpc>
              <a:spcBef>
                <a:spcPts val="114"/>
              </a:spcBef>
              <a:spcAft>
                <a:spcPts val="0"/>
              </a:spcAft>
              <a:buNone/>
            </a:pPr>
            <a:r>
              <a:rPr lang="en-US" sz="900">
                <a:latin typeface="Gulim"/>
                <a:ea typeface="Gulim"/>
                <a:cs typeface="Gulim"/>
                <a:sym typeface="Gulim"/>
              </a:rPr>
              <a:t>P2 플랫폼은 스틱과 액상 카트리지가 결합된 KT&amp;G의 독자적인 NGP 플랫폼입니다. 액상 카트리지를 디바이스에 결합한 후 전용 스틱을 삽입해 작동시키면, 액상이 가열되고 발생하는 증기가 가열된 스틱을 통과하면서 작동하는 것이 해당 플랫폼의 특징입니다. 또한 최적의 카트리지 구조로 액상 조성이 가능하도록 설계되어 풍부하면서 균일한 연무량을 구현합니다. P2 플랫폼 전용으로 설계된 매질은 깔끔한 맛과 우수한 냄새저감 효과를 갖추고 있으며, 소비자의 다양한 흡연행태에 맞는 끽연감을 부여할 수 있습니다. 또한 전용스틱의 끝부분을 ‘Y’자 형태 구조로 설계하여 카트리지에서 발생한 증기는 통과하되 담배 잔여물이 빠지는 것을 차단시켜 디바이스 청소의 불편사항을 개선하였습니다.</a:t>
            </a:r>
            <a:endParaRPr sz="900">
              <a:latin typeface="Gulim"/>
              <a:ea typeface="Gulim"/>
              <a:cs typeface="Gulim"/>
              <a:sym typeface="Gulim"/>
            </a:endParaRPr>
          </a:p>
        </p:txBody>
      </p:sp>
      <p:sp>
        <p:nvSpPr>
          <p:cNvPr id="2562" name="Google Shape;2562;p24"/>
          <p:cNvSpPr txBox="1"/>
          <p:nvPr/>
        </p:nvSpPr>
        <p:spPr>
          <a:xfrm>
            <a:off x="896672" y="2538120"/>
            <a:ext cx="9728148"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특히</a:t>
            </a:r>
            <a:r>
              <a:rPr lang="en-US" sz="900" dirty="0">
                <a:latin typeface="Gulim"/>
                <a:ea typeface="Gulim"/>
                <a:cs typeface="Gulim"/>
                <a:sym typeface="Gulim"/>
              </a:rPr>
              <a:t> 3세대 </a:t>
            </a:r>
            <a:r>
              <a:rPr lang="en-US" sz="900" dirty="0" err="1">
                <a:latin typeface="Gulim"/>
                <a:ea typeface="Gulim"/>
                <a:cs typeface="Gulim"/>
                <a:sym typeface="Gulim"/>
              </a:rPr>
              <a:t>모델은</a:t>
            </a:r>
            <a:r>
              <a:rPr lang="en-US" sz="900" dirty="0">
                <a:latin typeface="Gulim"/>
                <a:ea typeface="Gulim"/>
                <a:cs typeface="Gulim"/>
                <a:sym typeface="Gulim"/>
              </a:rPr>
              <a:t> </a:t>
            </a:r>
            <a:r>
              <a:rPr lang="en-US" sz="900" dirty="0" err="1">
                <a:latin typeface="Gulim"/>
                <a:ea typeface="Gulim"/>
                <a:cs typeface="Gulim"/>
                <a:sym typeface="Gulim"/>
              </a:rPr>
              <a:t>세</a:t>
            </a:r>
            <a:r>
              <a:rPr lang="en-US" sz="900" dirty="0">
                <a:latin typeface="Gulim"/>
                <a:ea typeface="Gulim"/>
                <a:cs typeface="Gulim"/>
                <a:sym typeface="Gulim"/>
              </a:rPr>
              <a:t> </a:t>
            </a:r>
            <a:r>
              <a:rPr lang="en-US" sz="900" dirty="0" err="1">
                <a:latin typeface="Gulim"/>
                <a:ea typeface="Gulim"/>
                <a:cs typeface="Gulim"/>
                <a:sym typeface="Gulim"/>
              </a:rPr>
              <a:t>가지</a:t>
            </a:r>
            <a:r>
              <a:rPr lang="en-US" sz="900" dirty="0">
                <a:latin typeface="Gulim"/>
                <a:ea typeface="Gulim"/>
                <a:cs typeface="Gulim"/>
                <a:sym typeface="Gulim"/>
              </a:rPr>
              <a:t> </a:t>
            </a:r>
            <a:r>
              <a:rPr lang="en-US" sz="900" dirty="0" err="1">
                <a:latin typeface="Gulim"/>
                <a:ea typeface="Gulim"/>
                <a:cs typeface="Gulim"/>
                <a:sym typeface="Gulim"/>
              </a:rPr>
              <a:t>흡연모드</a:t>
            </a:r>
            <a:r>
              <a:rPr lang="en-US" sz="900" dirty="0">
                <a:latin typeface="Gulim"/>
                <a:ea typeface="Gulim"/>
                <a:cs typeface="Gulim"/>
                <a:sym typeface="Gulim"/>
              </a:rPr>
              <a:t>, </a:t>
            </a:r>
            <a:r>
              <a:rPr lang="en-US" sz="900" dirty="0" err="1">
                <a:latin typeface="Gulim"/>
                <a:ea typeface="Gulim"/>
                <a:cs typeface="Gulim"/>
                <a:sym typeface="Gulim"/>
              </a:rPr>
              <a:t>컬러</a:t>
            </a:r>
            <a:r>
              <a:rPr lang="en-US" sz="900" dirty="0">
                <a:latin typeface="Gulim"/>
                <a:ea typeface="Gulim"/>
                <a:cs typeface="Gulim"/>
                <a:sym typeface="Gulim"/>
              </a:rPr>
              <a:t> </a:t>
            </a:r>
            <a:r>
              <a:rPr lang="en-US" sz="900" dirty="0" err="1">
                <a:latin typeface="Gulim"/>
                <a:ea typeface="Gulim"/>
                <a:cs typeface="Gulim"/>
                <a:sym typeface="Gulim"/>
              </a:rPr>
              <a:t>디스플레이</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일시</a:t>
            </a:r>
            <a:r>
              <a:rPr lang="en-US" sz="900" dirty="0">
                <a:latin typeface="Gulim"/>
                <a:ea typeface="Gulim"/>
                <a:cs typeface="Gulim"/>
                <a:sym typeface="Gulim"/>
              </a:rPr>
              <a:t> </a:t>
            </a:r>
            <a:r>
              <a:rPr lang="en-US" sz="900" dirty="0" err="1">
                <a:latin typeface="Gulim"/>
                <a:ea typeface="Gulim"/>
                <a:cs typeface="Gulim"/>
                <a:sym typeface="Gulim"/>
              </a:rPr>
              <a:t>정지</a:t>
            </a:r>
            <a:r>
              <a:rPr lang="en-US" sz="900" dirty="0">
                <a:latin typeface="Gulim"/>
                <a:ea typeface="Gulim"/>
                <a:cs typeface="Gulim"/>
                <a:sym typeface="Gulim"/>
              </a:rPr>
              <a:t>, </a:t>
            </a:r>
            <a:r>
              <a:rPr lang="en-US" sz="900" dirty="0" err="1">
                <a:latin typeface="Gulim"/>
                <a:ea typeface="Gulim"/>
                <a:cs typeface="Gulim"/>
                <a:sym typeface="Gulim"/>
              </a:rPr>
              <a:t>카트리지</a:t>
            </a:r>
            <a:r>
              <a:rPr lang="en-US" sz="900" dirty="0">
                <a:latin typeface="Gulim"/>
                <a:ea typeface="Gulim"/>
                <a:cs typeface="Gulim"/>
                <a:sym typeface="Gulim"/>
              </a:rPr>
              <a:t> </a:t>
            </a:r>
            <a:r>
              <a:rPr lang="en-US" sz="900" dirty="0" err="1">
                <a:latin typeface="Gulim"/>
                <a:ea typeface="Gulim"/>
                <a:cs typeface="Gulim"/>
                <a:sym typeface="Gulim"/>
              </a:rPr>
              <a:t>잔량</a:t>
            </a:r>
            <a:r>
              <a:rPr lang="en-US" sz="900" dirty="0">
                <a:latin typeface="Gulim"/>
                <a:ea typeface="Gulim"/>
                <a:cs typeface="Gulim"/>
                <a:sym typeface="Gulim"/>
              </a:rPr>
              <a:t> </a:t>
            </a:r>
            <a:r>
              <a:rPr lang="en-US" sz="900" dirty="0" err="1">
                <a:latin typeface="Gulim"/>
                <a:ea typeface="Gulim"/>
                <a:cs typeface="Gulim"/>
                <a:sym typeface="Gulim"/>
              </a:rPr>
              <a:t>실측</a:t>
            </a:r>
            <a:r>
              <a:rPr lang="en-US" sz="900" dirty="0">
                <a:latin typeface="Gulim"/>
                <a:ea typeface="Gulim"/>
                <a:cs typeface="Gulim"/>
                <a:sym typeface="Gulim"/>
              </a:rPr>
              <a:t> </a:t>
            </a:r>
            <a:r>
              <a:rPr lang="en-US" sz="900" dirty="0" err="1">
                <a:latin typeface="Gulim"/>
                <a:ea typeface="Gulim"/>
                <a:cs typeface="Gulim"/>
                <a:sym typeface="Gulim"/>
              </a:rPr>
              <a:t>기능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편의성을</a:t>
            </a:r>
            <a:r>
              <a:rPr lang="en-US" sz="900" dirty="0">
                <a:latin typeface="Gulim"/>
                <a:ea typeface="Gulim"/>
                <a:cs typeface="Gulim"/>
                <a:sym typeface="Gulim"/>
              </a:rPr>
              <a:t> </a:t>
            </a:r>
            <a:r>
              <a:rPr lang="en-US" sz="900" dirty="0" err="1">
                <a:latin typeface="Gulim"/>
                <a:ea typeface="Gulim"/>
                <a:cs typeface="Gulim"/>
                <a:sym typeface="Gulim"/>
              </a:rPr>
              <a:t>대폭</a:t>
            </a:r>
            <a:r>
              <a:rPr lang="en-US" sz="900" dirty="0">
                <a:latin typeface="Gulim"/>
                <a:ea typeface="Gulim"/>
                <a:cs typeface="Gulim"/>
                <a:sym typeface="Gulim"/>
              </a:rPr>
              <a:t> </a:t>
            </a:r>
            <a:r>
              <a:rPr lang="en-US" sz="900" dirty="0" err="1">
                <a:latin typeface="Gulim"/>
                <a:ea typeface="Gulim"/>
                <a:cs typeface="Gulim"/>
                <a:sym typeface="Gulim"/>
              </a:rPr>
              <a:t>개선한</a:t>
            </a:r>
            <a:r>
              <a:rPr lang="en-US" sz="900" dirty="0">
                <a:latin typeface="Gulim"/>
                <a:ea typeface="Gulim"/>
                <a:cs typeface="Gulim"/>
                <a:sym typeface="Gulim"/>
              </a:rPr>
              <a:t> </a:t>
            </a:r>
            <a:r>
              <a:rPr lang="en-US" sz="900" dirty="0" err="1">
                <a:latin typeface="Gulim"/>
                <a:ea typeface="Gulim"/>
                <a:cs typeface="Gulim"/>
                <a:sym typeface="Gulim"/>
              </a:rPr>
              <a:t>것이</a:t>
            </a:r>
            <a:r>
              <a:rPr lang="en-US" sz="900" dirty="0">
                <a:latin typeface="Gulim"/>
                <a:ea typeface="Gulim"/>
                <a:cs typeface="Gulim"/>
                <a:sym typeface="Gulim"/>
              </a:rPr>
              <a:t> </a:t>
            </a:r>
            <a:r>
              <a:rPr lang="en-US" sz="900" dirty="0" err="1">
                <a:latin typeface="Gulim"/>
                <a:ea typeface="Gulim"/>
                <a:cs typeface="Gulim"/>
                <a:sym typeface="Gulim"/>
              </a:rPr>
              <a:t>특징입니다</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릴</a:t>
            </a:r>
            <a:r>
              <a:rPr lang="en-US" sz="900" dirty="0">
                <a:latin typeface="Gulim"/>
                <a:ea typeface="Gulim"/>
                <a:cs typeface="Gulim"/>
                <a:sym typeface="Gulim"/>
              </a:rPr>
              <a:t> </a:t>
            </a:r>
            <a:r>
              <a:rPr lang="en-US" sz="900" dirty="0" err="1">
                <a:latin typeface="Gulim"/>
                <a:ea typeface="Gulim"/>
                <a:cs typeface="Gulim"/>
                <a:sym typeface="Gulim"/>
              </a:rPr>
              <a:t>하이브리드</a:t>
            </a:r>
            <a:r>
              <a:rPr lang="en-US" sz="900" dirty="0">
                <a:latin typeface="Gulim"/>
                <a:ea typeface="Gulim"/>
                <a:cs typeface="Gulim"/>
                <a:sym typeface="Gulim"/>
              </a:rPr>
              <a:t> 2.0과 </a:t>
            </a:r>
            <a:r>
              <a:rPr lang="en-US" sz="900" dirty="0" err="1">
                <a:latin typeface="Gulim"/>
                <a:ea typeface="Gulim"/>
                <a:cs typeface="Gulim"/>
                <a:sym typeface="Gulim"/>
              </a:rPr>
              <a:t>성능</a:t>
            </a:r>
            <a:r>
              <a:rPr lang="en-US" sz="900" dirty="0">
                <a:latin typeface="Gulim"/>
                <a:ea typeface="Gulim"/>
                <a:cs typeface="Gulim"/>
                <a:sym typeface="Gulim"/>
              </a:rPr>
              <a:t> </a:t>
            </a:r>
            <a:r>
              <a:rPr lang="en-US" sz="900" dirty="0" err="1">
                <a:latin typeface="Gulim"/>
                <a:ea typeface="Gulim"/>
                <a:cs typeface="Gulim"/>
                <a:sym typeface="Gulim"/>
              </a:rPr>
              <a:t>면에서</a:t>
            </a:r>
            <a:r>
              <a:rPr lang="en-US" sz="900" dirty="0">
                <a:latin typeface="Gulim"/>
                <a:ea typeface="Gulim"/>
                <a:cs typeface="Gulim"/>
                <a:sym typeface="Gulim"/>
              </a:rPr>
              <a:t> </a:t>
            </a:r>
            <a:r>
              <a:rPr lang="en-US" sz="900" dirty="0" err="1">
                <a:latin typeface="Gulim"/>
                <a:ea typeface="Gulim"/>
                <a:cs typeface="Gulim"/>
                <a:sym typeface="Gulim"/>
              </a:rPr>
              <a:t>동일한</a:t>
            </a:r>
            <a:r>
              <a:rPr lang="en-US" sz="900" dirty="0">
                <a:latin typeface="Gulim"/>
                <a:ea typeface="Gulim"/>
                <a:cs typeface="Gulim"/>
                <a:sym typeface="Gulim"/>
              </a:rPr>
              <a:t> </a:t>
            </a:r>
            <a:r>
              <a:rPr lang="en-US" sz="900" dirty="0" err="1">
                <a:latin typeface="Gulim"/>
                <a:ea typeface="Gulim"/>
                <a:cs typeface="Gulim"/>
                <a:sym typeface="Gulim"/>
              </a:rPr>
              <a:t>스탠다드</a:t>
            </a:r>
            <a:r>
              <a:rPr lang="en-US" sz="900" dirty="0">
                <a:latin typeface="Gulim"/>
                <a:ea typeface="Gulim"/>
                <a:cs typeface="Gulim"/>
                <a:sym typeface="Gulim"/>
              </a:rPr>
              <a:t> </a:t>
            </a:r>
            <a:r>
              <a:rPr lang="en-US" sz="900" dirty="0" err="1">
                <a:latin typeface="Gulim"/>
                <a:ea typeface="Gulim"/>
                <a:cs typeface="Gulim"/>
                <a:sym typeface="Gulim"/>
              </a:rPr>
              <a:t>모드에</a:t>
            </a:r>
            <a:r>
              <a:rPr lang="en-US" sz="900" dirty="0">
                <a:latin typeface="Gulim"/>
                <a:ea typeface="Gulim"/>
                <a:cs typeface="Gulim"/>
                <a:sym typeface="Gulim"/>
              </a:rPr>
              <a:t> </a:t>
            </a:r>
            <a:r>
              <a:rPr lang="en-US" sz="900" dirty="0" err="1">
                <a:latin typeface="Gulim"/>
                <a:ea typeface="Gulim"/>
                <a:cs typeface="Gulim"/>
                <a:sym typeface="Gulim"/>
              </a:rPr>
              <a:t>더해</a:t>
            </a:r>
            <a:r>
              <a:rPr lang="en-US" sz="900" dirty="0">
                <a:latin typeface="Gulim"/>
                <a:ea typeface="Gulim"/>
                <a:cs typeface="Gulim"/>
                <a:sym typeface="Gulim"/>
              </a:rPr>
              <a:t>, </a:t>
            </a:r>
            <a:r>
              <a:rPr lang="en-US" sz="900" dirty="0" err="1">
                <a:latin typeface="Gulim"/>
                <a:ea typeface="Gulim"/>
                <a:cs typeface="Gulim"/>
                <a:sym typeface="Gulim"/>
              </a:rPr>
              <a:t>강한</a:t>
            </a:r>
            <a:r>
              <a:rPr lang="en-US" sz="900" dirty="0">
                <a:latin typeface="Gulim"/>
                <a:ea typeface="Gulim"/>
                <a:cs typeface="Gulim"/>
                <a:sym typeface="Gulim"/>
              </a:rPr>
              <a:t> </a:t>
            </a:r>
            <a:r>
              <a:rPr lang="en-US" sz="900" dirty="0" err="1">
                <a:latin typeface="Gulim"/>
                <a:ea typeface="Gulim"/>
                <a:cs typeface="Gulim"/>
                <a:sym typeface="Gulim"/>
              </a:rPr>
              <a:t>임팩트의</a:t>
            </a:r>
            <a:r>
              <a:rPr lang="en-US" sz="900" dirty="0">
                <a:latin typeface="Gulim"/>
                <a:ea typeface="Gulim"/>
                <a:cs typeface="Gulim"/>
                <a:sym typeface="Gulim"/>
              </a:rPr>
              <a:t> </a:t>
            </a:r>
            <a:r>
              <a:rPr lang="en-US" sz="900" dirty="0" err="1">
                <a:latin typeface="Gulim"/>
                <a:ea typeface="Gulim"/>
                <a:cs typeface="Gulim"/>
                <a:sym typeface="Gulim"/>
              </a:rPr>
              <a:t>클래식</a:t>
            </a:r>
            <a:r>
              <a:rPr lang="en-US" sz="900" dirty="0">
                <a:latin typeface="Gulim"/>
                <a:ea typeface="Gulim"/>
                <a:cs typeface="Gulim"/>
                <a:sym typeface="Gulim"/>
              </a:rPr>
              <a:t> </a:t>
            </a:r>
            <a:r>
              <a:rPr lang="en-US" sz="900" dirty="0" err="1">
                <a:latin typeface="Gulim"/>
                <a:ea typeface="Gulim"/>
                <a:cs typeface="Gulim"/>
                <a:sym typeface="Gulim"/>
              </a:rPr>
              <a:t>모드</a:t>
            </a:r>
            <a:r>
              <a:rPr lang="en-US" sz="900" dirty="0">
                <a:latin typeface="Gulim"/>
                <a:ea typeface="Gulim"/>
                <a:cs typeface="Gulim"/>
                <a:sym typeface="Gulim"/>
              </a:rPr>
              <a:t>, </a:t>
            </a:r>
            <a:r>
              <a:rPr lang="en-US" sz="900" dirty="0" err="1">
                <a:latin typeface="Gulim"/>
                <a:ea typeface="Gulim"/>
                <a:cs typeface="Gulim"/>
                <a:sym typeface="Gulim"/>
              </a:rPr>
              <a:t>예열시간을</a:t>
            </a:r>
            <a:r>
              <a:rPr lang="en-US" sz="900" dirty="0">
                <a:latin typeface="Gulim"/>
                <a:ea typeface="Gulim"/>
                <a:cs typeface="Gulim"/>
                <a:sym typeface="Gulim"/>
              </a:rPr>
              <a:t> 10초로 </a:t>
            </a:r>
            <a:r>
              <a:rPr lang="en-US" sz="900" dirty="0" err="1">
                <a:latin typeface="Gulim"/>
                <a:ea typeface="Gulim"/>
                <a:cs typeface="Gulim"/>
                <a:sym typeface="Gulim"/>
              </a:rPr>
              <a:t>단축한</a:t>
            </a:r>
            <a:r>
              <a:rPr lang="en-US" sz="900" dirty="0">
                <a:latin typeface="Gulim"/>
                <a:ea typeface="Gulim"/>
                <a:cs typeface="Gulim"/>
                <a:sym typeface="Gulim"/>
              </a:rPr>
              <a:t> </a:t>
            </a:r>
            <a:r>
              <a:rPr lang="en-US" sz="900" dirty="0" err="1">
                <a:latin typeface="Gulim"/>
                <a:ea typeface="Gulim"/>
                <a:cs typeface="Gulim"/>
                <a:sym typeface="Gulim"/>
              </a:rPr>
              <a:t>캐주얼</a:t>
            </a:r>
            <a:r>
              <a:rPr lang="en-US" sz="900" dirty="0">
                <a:latin typeface="Gulim"/>
                <a:ea typeface="Gulim"/>
                <a:cs typeface="Gulim"/>
                <a:sym typeface="Gulim"/>
              </a:rPr>
              <a:t> </a:t>
            </a:r>
            <a:r>
              <a:rPr lang="en-US" sz="900" dirty="0" err="1">
                <a:latin typeface="Gulim"/>
                <a:ea typeface="Gulim"/>
                <a:cs typeface="Gulim"/>
                <a:sym typeface="Gulim"/>
              </a:rPr>
              <a:t>모드를</a:t>
            </a:r>
            <a:r>
              <a:rPr lang="en-US" sz="900" dirty="0">
                <a:latin typeface="Gulim"/>
                <a:ea typeface="Gulim"/>
                <a:cs typeface="Gulim"/>
                <a:sym typeface="Gulim"/>
              </a:rPr>
              <a:t> </a:t>
            </a:r>
            <a:r>
              <a:rPr lang="en-US" sz="900" dirty="0" err="1">
                <a:latin typeface="Gulim"/>
                <a:ea typeface="Gulim"/>
                <a:cs typeface="Gulim"/>
                <a:sym typeface="Gulim"/>
              </a:rPr>
              <a:t>제공하며</a:t>
            </a:r>
            <a:r>
              <a:rPr lang="en-US" sz="900" dirty="0">
                <a:latin typeface="Gulim"/>
                <a:ea typeface="Gulim"/>
                <a:cs typeface="Gulim"/>
                <a:sym typeface="Gulim"/>
              </a:rPr>
              <a:t>, </a:t>
            </a:r>
            <a:r>
              <a:rPr lang="en-US" sz="900" dirty="0" err="1">
                <a:latin typeface="Gulim"/>
                <a:ea typeface="Gulim"/>
                <a:cs typeface="Gulim"/>
                <a:sym typeface="Gulim"/>
              </a:rPr>
              <a:t>일시정지</a:t>
            </a:r>
            <a:r>
              <a:rPr lang="en-US" sz="900" dirty="0">
                <a:latin typeface="Gulim"/>
                <a:ea typeface="Gulim"/>
                <a:cs typeface="Gulim"/>
                <a:sym typeface="Gulim"/>
              </a:rPr>
              <a:t> </a:t>
            </a:r>
            <a:r>
              <a:rPr lang="en-US" sz="900" dirty="0" err="1">
                <a:latin typeface="Gulim"/>
                <a:ea typeface="Gulim"/>
                <a:cs typeface="Gulim"/>
                <a:sym typeface="Gulim"/>
              </a:rPr>
              <a:t>기능이</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한</a:t>
            </a:r>
            <a:r>
              <a:rPr lang="en-US" sz="900" dirty="0">
                <a:latin typeface="Gulim"/>
                <a:ea typeface="Gulim"/>
                <a:cs typeface="Gulim"/>
                <a:sym typeface="Gulim"/>
              </a:rPr>
              <a:t> </a:t>
            </a:r>
            <a:r>
              <a:rPr lang="en-US" sz="900" dirty="0" err="1">
                <a:latin typeface="Gulim"/>
                <a:ea typeface="Gulim"/>
                <a:cs typeface="Gulim"/>
                <a:sym typeface="Gulim"/>
              </a:rPr>
              <a:t>개비의</a:t>
            </a:r>
            <a:r>
              <a:rPr lang="en-US" sz="900" dirty="0">
                <a:latin typeface="Gulim"/>
                <a:ea typeface="Gulim"/>
                <a:cs typeface="Gulim"/>
                <a:sym typeface="Gulim"/>
              </a:rPr>
              <a:t> </a:t>
            </a:r>
            <a:r>
              <a:rPr lang="en-US" sz="900" dirty="0" err="1">
                <a:latin typeface="Gulim"/>
                <a:ea typeface="Gulim"/>
                <a:cs typeface="Gulim"/>
                <a:sym typeface="Gulim"/>
              </a:rPr>
              <a:t>스틱을</a:t>
            </a:r>
            <a:r>
              <a:rPr lang="en-US" sz="900" dirty="0">
                <a:latin typeface="Gulim"/>
                <a:ea typeface="Gulim"/>
                <a:cs typeface="Gulim"/>
                <a:sym typeface="Gulim"/>
              </a:rPr>
              <a:t> </a:t>
            </a:r>
            <a:r>
              <a:rPr lang="en-US" sz="900" dirty="0" err="1">
                <a:latin typeface="Gulim"/>
                <a:ea typeface="Gulim"/>
                <a:cs typeface="Gulim"/>
                <a:sym typeface="Gulim"/>
              </a:rPr>
              <a:t>흡연하는</a:t>
            </a:r>
            <a:r>
              <a:rPr lang="en-US" sz="900" dirty="0">
                <a:latin typeface="Gulim"/>
                <a:ea typeface="Gulim"/>
                <a:cs typeface="Gulim"/>
                <a:sym typeface="Gulim"/>
              </a:rPr>
              <a:t> </a:t>
            </a:r>
            <a:r>
              <a:rPr lang="en-US" sz="900" dirty="0" err="1">
                <a:latin typeface="Gulim"/>
                <a:ea typeface="Gulim"/>
                <a:cs typeface="Gulim"/>
                <a:sym typeface="Gulim"/>
              </a:rPr>
              <a:t>동안</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2분 </a:t>
            </a:r>
            <a:r>
              <a:rPr lang="en-US" sz="900" dirty="0" err="1">
                <a:latin typeface="Gulim"/>
                <a:ea typeface="Gulim"/>
                <a:cs typeface="Gulim"/>
                <a:sym typeface="Gulim"/>
              </a:rPr>
              <a:t>내에서</a:t>
            </a:r>
            <a:r>
              <a:rPr lang="en-US" sz="900" dirty="0">
                <a:latin typeface="Gulim"/>
                <a:ea typeface="Gulim"/>
                <a:cs typeface="Gulim"/>
                <a:sym typeface="Gulim"/>
              </a:rPr>
              <a:t> </a:t>
            </a:r>
            <a:r>
              <a:rPr lang="en-US" sz="900" dirty="0" err="1">
                <a:latin typeface="Gulim"/>
                <a:ea typeface="Gulim"/>
                <a:cs typeface="Gulim"/>
                <a:sym typeface="Gulim"/>
              </a:rPr>
              <a:t>횟수에</a:t>
            </a:r>
            <a:r>
              <a:rPr lang="en-US" sz="900" dirty="0">
                <a:latin typeface="Gulim"/>
                <a:ea typeface="Gulim"/>
                <a:cs typeface="Gulim"/>
                <a:sym typeface="Gulim"/>
              </a:rPr>
              <a:t> </a:t>
            </a:r>
            <a:r>
              <a:rPr lang="en-US" sz="900" dirty="0" err="1">
                <a:latin typeface="Gulim"/>
                <a:ea typeface="Gulim"/>
                <a:cs typeface="Gulim"/>
                <a:sym typeface="Gulim"/>
              </a:rPr>
              <a:t>제한</a:t>
            </a:r>
            <a:r>
              <a:rPr lang="en-US" sz="900" dirty="0">
                <a:latin typeface="Gulim"/>
                <a:ea typeface="Gulim"/>
                <a:cs typeface="Gulim"/>
                <a:sym typeface="Gulim"/>
              </a:rPr>
              <a:t> </a:t>
            </a:r>
            <a:r>
              <a:rPr lang="en-US" sz="900" dirty="0" err="1">
                <a:latin typeface="Gulim"/>
                <a:ea typeface="Gulim"/>
                <a:cs typeface="Gulim"/>
                <a:sym typeface="Gulim"/>
              </a:rPr>
              <a:t>없이</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작동을</a:t>
            </a:r>
            <a:r>
              <a:rPr lang="en-US" sz="900" dirty="0">
                <a:latin typeface="Gulim"/>
                <a:ea typeface="Gulim"/>
                <a:cs typeface="Gulim"/>
                <a:sym typeface="Gulim"/>
              </a:rPr>
              <a:t> </a:t>
            </a:r>
            <a:r>
              <a:rPr lang="en-US" sz="900" dirty="0" err="1">
                <a:latin typeface="Gulim"/>
                <a:ea typeface="Gulim"/>
                <a:cs typeface="Gulim"/>
                <a:sym typeface="Gulim"/>
              </a:rPr>
              <a:t>잠시</a:t>
            </a:r>
            <a:r>
              <a:rPr lang="en-US" sz="900" dirty="0">
                <a:latin typeface="Gulim"/>
                <a:ea typeface="Gulim"/>
                <a:cs typeface="Gulim"/>
                <a:sym typeface="Gulim"/>
              </a:rPr>
              <a:t> </a:t>
            </a:r>
            <a:r>
              <a:rPr lang="en-US" sz="900" dirty="0" err="1">
                <a:latin typeface="Gulim"/>
                <a:ea typeface="Gulim"/>
                <a:cs typeface="Gulim"/>
                <a:sym typeface="Gulim"/>
              </a:rPr>
              <a:t>멈출</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디자인</a:t>
            </a:r>
            <a:r>
              <a:rPr lang="en-US" sz="900" dirty="0">
                <a:latin typeface="Gulim"/>
                <a:ea typeface="Gulim"/>
                <a:cs typeface="Gulim"/>
                <a:sym typeface="Gulim"/>
              </a:rPr>
              <a:t> </a:t>
            </a:r>
            <a:r>
              <a:rPr lang="en-US" sz="900" dirty="0" err="1">
                <a:latin typeface="Gulim"/>
                <a:ea typeface="Gulim"/>
                <a:cs typeface="Gulim"/>
                <a:sym typeface="Gulim"/>
              </a:rPr>
              <a:t>브랜드</a:t>
            </a:r>
            <a:r>
              <a:rPr lang="en-US" sz="900" dirty="0">
                <a:latin typeface="Gulim"/>
                <a:ea typeface="Gulim"/>
                <a:cs typeface="Gulim"/>
                <a:sym typeface="Gulim"/>
              </a:rPr>
              <a:t> </a:t>
            </a:r>
            <a:r>
              <a:rPr lang="en-US" sz="900" dirty="0" err="1">
                <a:latin typeface="Gulim"/>
                <a:ea typeface="Gulim"/>
                <a:cs typeface="Gulim"/>
                <a:sym typeface="Gulim"/>
              </a:rPr>
              <a:t>디프로젝트와</a:t>
            </a:r>
            <a:r>
              <a:rPr lang="en-US" sz="900" dirty="0">
                <a:latin typeface="Gulim"/>
                <a:ea typeface="Gulim"/>
                <a:cs typeface="Gulim"/>
                <a:sym typeface="Gulim"/>
              </a:rPr>
              <a:t> </a:t>
            </a:r>
            <a:r>
              <a:rPr lang="en-US" sz="900" dirty="0" err="1">
                <a:latin typeface="Gulim"/>
                <a:ea typeface="Gulim"/>
                <a:cs typeface="Gulim"/>
                <a:sym typeface="Gulim"/>
              </a:rPr>
              <a:t>협업한</a:t>
            </a:r>
            <a:r>
              <a:rPr lang="en-US" sz="900" dirty="0">
                <a:latin typeface="Gulim"/>
                <a:ea typeface="Gulim"/>
                <a:cs typeface="Gulim"/>
                <a:sym typeface="Gulim"/>
              </a:rPr>
              <a:t> </a:t>
            </a:r>
            <a:r>
              <a:rPr lang="en-US" sz="900" dirty="0" err="1">
                <a:latin typeface="Gulim"/>
                <a:ea typeface="Gulim"/>
                <a:cs typeface="Gulim"/>
                <a:sym typeface="Gulim"/>
              </a:rPr>
              <a:t>한정판</a:t>
            </a:r>
            <a:r>
              <a:rPr lang="en-US" sz="900" dirty="0">
                <a:latin typeface="Gulim"/>
                <a:ea typeface="Gulim"/>
                <a:cs typeface="Gulim"/>
                <a:sym typeface="Gulim"/>
              </a:rPr>
              <a:t> ‘</a:t>
            </a:r>
            <a:r>
              <a:rPr lang="en-US" sz="900" dirty="0" err="1">
                <a:latin typeface="Gulim"/>
                <a:ea typeface="Gulim"/>
                <a:cs typeface="Gulim"/>
                <a:sym typeface="Gulim"/>
              </a:rPr>
              <a:t>릴</a:t>
            </a:r>
            <a:r>
              <a:rPr lang="en-US" sz="900" dirty="0">
                <a:latin typeface="Gulim"/>
                <a:ea typeface="Gulim"/>
                <a:cs typeface="Gulim"/>
                <a:sym typeface="Gulim"/>
              </a:rPr>
              <a:t> </a:t>
            </a:r>
            <a:r>
              <a:rPr lang="en-US" sz="900" dirty="0" err="1">
                <a:latin typeface="Gulim"/>
                <a:ea typeface="Gulim"/>
                <a:cs typeface="Gulim"/>
                <a:sym typeface="Gulim"/>
              </a:rPr>
              <a:t>하이브리드</a:t>
            </a:r>
            <a:r>
              <a:rPr lang="ko-KR" altLang="en-US" sz="900" dirty="0">
                <a:latin typeface="Gulim"/>
                <a:ea typeface="Gulim"/>
                <a:cs typeface="Gulim"/>
                <a:sym typeface="Gulim"/>
              </a:rPr>
              <a:t> </a:t>
            </a:r>
            <a:r>
              <a:rPr lang="en-US" sz="900" dirty="0">
                <a:latin typeface="Gulim"/>
                <a:ea typeface="Gulim"/>
                <a:cs typeface="Gulim"/>
                <a:sym typeface="Gulim"/>
              </a:rPr>
              <a:t>3.0 </a:t>
            </a:r>
            <a:r>
              <a:rPr lang="en-US" sz="900" dirty="0" err="1">
                <a:latin typeface="Gulim"/>
                <a:ea typeface="Gulim"/>
                <a:cs typeface="Gulim"/>
                <a:sym typeface="Gulim"/>
              </a:rPr>
              <a:t>디프로젝트</a:t>
            </a:r>
            <a:r>
              <a:rPr lang="en-US" sz="900" dirty="0">
                <a:latin typeface="Gulim"/>
                <a:ea typeface="Gulim"/>
                <a:cs typeface="Gulim"/>
                <a:sym typeface="Gulim"/>
              </a:rPr>
              <a:t> </a:t>
            </a:r>
            <a:r>
              <a:rPr lang="en-US" sz="900" dirty="0" err="1">
                <a:latin typeface="Gulim"/>
                <a:ea typeface="Gulim"/>
                <a:cs typeface="Gulim"/>
                <a:sym typeface="Gulim"/>
              </a:rPr>
              <a:t>에디션’을</a:t>
            </a:r>
            <a:r>
              <a:rPr lang="en-US" sz="900" dirty="0">
                <a:latin typeface="Gulim"/>
                <a:ea typeface="Gulim"/>
                <a:cs typeface="Gulim"/>
                <a:sym typeface="Gulim"/>
              </a:rPr>
              <a:t> </a:t>
            </a:r>
            <a:r>
              <a:rPr lang="en-US" sz="900" dirty="0" err="1">
                <a:latin typeface="Gulim"/>
                <a:ea typeface="Gulim"/>
                <a:cs typeface="Gulim"/>
                <a:sym typeface="Gulim"/>
              </a:rPr>
              <a:t>선보이며</a:t>
            </a:r>
            <a:r>
              <a:rPr lang="en-US" sz="900" dirty="0">
                <a:latin typeface="Gulim"/>
                <a:ea typeface="Gulim"/>
                <a:cs typeface="Gulim"/>
                <a:sym typeface="Gulim"/>
              </a:rPr>
              <a:t> </a:t>
            </a:r>
            <a:r>
              <a:rPr lang="en-US" sz="900" dirty="0" err="1">
                <a:latin typeface="Gulim"/>
                <a:ea typeface="Gulim"/>
                <a:cs typeface="Gulim"/>
                <a:sym typeface="Gulim"/>
              </a:rPr>
              <a:t>차별화된</a:t>
            </a:r>
            <a:r>
              <a:rPr lang="en-US" sz="900" dirty="0">
                <a:latin typeface="Gulim"/>
                <a:ea typeface="Gulim"/>
                <a:cs typeface="Gulim"/>
                <a:sym typeface="Gulim"/>
              </a:rPr>
              <a:t> </a:t>
            </a:r>
            <a:r>
              <a:rPr lang="en-US" sz="900" dirty="0" err="1">
                <a:latin typeface="Gulim"/>
                <a:ea typeface="Gulim"/>
                <a:cs typeface="Gulim"/>
                <a:sym typeface="Gulim"/>
              </a:rPr>
              <a:t>고객경험을</a:t>
            </a:r>
            <a:r>
              <a:rPr lang="en-US" sz="900" dirty="0">
                <a:latin typeface="Gulim"/>
                <a:ea typeface="Gulim"/>
                <a:cs typeface="Gulim"/>
                <a:sym typeface="Gulim"/>
              </a:rPr>
              <a:t> </a:t>
            </a:r>
            <a:r>
              <a:rPr lang="en-US" sz="900" dirty="0" err="1">
                <a:latin typeface="Gulim"/>
                <a:ea typeface="Gulim"/>
                <a:cs typeface="Gulim"/>
                <a:sym typeface="Gulim"/>
              </a:rPr>
              <a:t>제공하였습니다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63" name="Google Shape;2563;p24"/>
          <p:cNvSpPr txBox="1"/>
          <p:nvPr/>
        </p:nvSpPr>
        <p:spPr>
          <a:xfrm>
            <a:off x="869491" y="3338280"/>
            <a:ext cx="9729369" cy="1144534"/>
          </a:xfrm>
          <a:prstGeom prst="rect">
            <a:avLst/>
          </a:prstGeom>
          <a:noFill/>
          <a:ln>
            <a:noFill/>
          </a:ln>
        </p:spPr>
        <p:txBody>
          <a:bodyPr spcFirstLastPara="1" wrap="square" lIns="0" tIns="673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릴</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에이블</a:t>
            </a:r>
            <a:r>
              <a:rPr lang="en-US" sz="800" b="1" dirty="0">
                <a:solidFill>
                  <a:srgbClr val="4D5C63"/>
                </a:solidFill>
                <a:latin typeface="Arial"/>
                <a:ea typeface="Arial"/>
                <a:cs typeface="Arial"/>
                <a:sym typeface="Arial"/>
              </a:rPr>
              <a:t>(P4) </a:t>
            </a:r>
            <a:r>
              <a:rPr lang="en-US" sz="800" b="1" dirty="0" err="1">
                <a:solidFill>
                  <a:srgbClr val="4D5C63"/>
                </a:solidFill>
                <a:latin typeface="Arial"/>
                <a:ea typeface="Arial"/>
                <a:cs typeface="Arial"/>
                <a:sym typeface="Arial"/>
              </a:rPr>
              <a:t>플랫폼</a:t>
            </a:r>
            <a:endParaRPr sz="800" dirty="0">
              <a:latin typeface="Arial"/>
              <a:ea typeface="Arial"/>
              <a:cs typeface="Arial"/>
              <a:sym typeface="Arial"/>
            </a:endParaRPr>
          </a:p>
          <a:p>
            <a:pPr marL="12700" marR="5080" algn="just">
              <a:lnSpc>
                <a:spcPct val="134200"/>
              </a:lnSpc>
              <a:spcBef>
                <a:spcPts val="120"/>
              </a:spcBef>
            </a:pPr>
            <a:r>
              <a:rPr lang="en-US" sz="900" dirty="0">
                <a:latin typeface="Gulim"/>
                <a:ea typeface="Gulim"/>
                <a:cs typeface="Gulim"/>
                <a:sym typeface="Gulim"/>
              </a:rPr>
              <a:t>‘</a:t>
            </a:r>
            <a:r>
              <a:rPr lang="en-US" sz="900" dirty="0" err="1">
                <a:latin typeface="Gulim"/>
                <a:ea typeface="Gulim"/>
                <a:cs typeface="Gulim"/>
                <a:sym typeface="Gulim"/>
              </a:rPr>
              <a:t>올</a:t>
            </a:r>
            <a:r>
              <a:rPr lang="en-US" sz="900" dirty="0">
                <a:latin typeface="Gulim"/>
                <a:ea typeface="Gulim"/>
                <a:cs typeface="Gulim"/>
                <a:sym typeface="Gulim"/>
              </a:rPr>
              <a:t> </a:t>
            </a:r>
            <a:r>
              <a:rPr lang="en-US" sz="900" dirty="0" err="1">
                <a:latin typeface="Gulim"/>
                <a:ea typeface="Gulim"/>
                <a:cs typeface="Gulim"/>
                <a:sym typeface="Gulim"/>
              </a:rPr>
              <a:t>마이티</a:t>
            </a:r>
            <a:r>
              <a:rPr lang="en-US" sz="900" dirty="0">
                <a:latin typeface="Gulim"/>
                <a:ea typeface="Gulim"/>
                <a:cs typeface="Gulim"/>
                <a:sym typeface="Gulim"/>
              </a:rPr>
              <a:t>(All Mighty) – </a:t>
            </a:r>
            <a:r>
              <a:rPr lang="en-US" sz="900" dirty="0" err="1">
                <a:latin typeface="Gulim"/>
                <a:ea typeface="Gulim"/>
                <a:cs typeface="Gulim"/>
                <a:sym typeface="Gulim"/>
              </a:rPr>
              <a:t>하나의</a:t>
            </a:r>
            <a:r>
              <a:rPr lang="en-US" sz="900" dirty="0">
                <a:latin typeface="Gulim"/>
                <a:ea typeface="Gulim"/>
                <a:cs typeface="Gulim"/>
                <a:sym typeface="Gulim"/>
              </a:rPr>
              <a:t> </a:t>
            </a:r>
            <a:r>
              <a:rPr lang="en-US" sz="900" dirty="0" err="1">
                <a:latin typeface="Gulim"/>
                <a:ea typeface="Gulim"/>
                <a:cs typeface="Gulim"/>
                <a:sym typeface="Gulim"/>
              </a:rPr>
              <a:t>디바이스에</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전자담배를</a:t>
            </a:r>
            <a:r>
              <a:rPr lang="en-US" sz="900" dirty="0">
                <a:latin typeface="Gulim"/>
                <a:ea typeface="Gulim"/>
                <a:cs typeface="Gulim"/>
                <a:sym typeface="Gulim"/>
              </a:rPr>
              <a:t> </a:t>
            </a:r>
            <a:r>
              <a:rPr lang="en-US" sz="900" dirty="0" err="1">
                <a:latin typeface="Gulim"/>
                <a:ea typeface="Gulim"/>
                <a:cs typeface="Gulim"/>
                <a:sym typeface="Gulim"/>
              </a:rPr>
              <a:t>담았다’는</a:t>
            </a:r>
            <a:r>
              <a:rPr lang="en-US" sz="900" dirty="0">
                <a:latin typeface="Gulim"/>
                <a:ea typeface="Gulim"/>
                <a:cs typeface="Gulim"/>
                <a:sym typeface="Gulim"/>
              </a:rPr>
              <a:t> </a:t>
            </a:r>
            <a:r>
              <a:rPr lang="en-US" sz="900" dirty="0" err="1">
                <a:latin typeface="Gulim"/>
                <a:ea typeface="Gulim"/>
                <a:cs typeface="Gulim"/>
                <a:sym typeface="Gulim"/>
              </a:rPr>
              <a:t>콘셉트</a:t>
            </a:r>
            <a:r>
              <a:rPr lang="en-US" sz="900" dirty="0">
                <a:latin typeface="Gulim"/>
                <a:ea typeface="Gulim"/>
                <a:cs typeface="Gulim"/>
                <a:sym typeface="Gulim"/>
              </a:rPr>
              <a:t> </a:t>
            </a:r>
            <a:r>
              <a:rPr lang="en-US" sz="900" dirty="0" err="1">
                <a:latin typeface="Gulim"/>
                <a:ea typeface="Gulim"/>
                <a:cs typeface="Gulim"/>
                <a:sym typeface="Gulim"/>
              </a:rPr>
              <a:t>아래</a:t>
            </a:r>
            <a:r>
              <a:rPr lang="en-US" sz="900" dirty="0">
                <a:latin typeface="Gulim"/>
                <a:ea typeface="Gulim"/>
                <a:cs typeface="Gulim"/>
                <a:sym typeface="Gulim"/>
              </a:rPr>
              <a:t>, P4 </a:t>
            </a:r>
            <a:r>
              <a:rPr lang="en-US" sz="900" dirty="0" err="1">
                <a:latin typeface="Gulim"/>
                <a:ea typeface="Gulim"/>
                <a:cs typeface="Gulim"/>
                <a:sym typeface="Gulim"/>
              </a:rPr>
              <a:t>플랫폼은</a:t>
            </a:r>
            <a:r>
              <a:rPr lang="en-US" sz="900" dirty="0">
                <a:latin typeface="Gulim"/>
                <a:ea typeface="Gulim"/>
                <a:cs typeface="Gulim"/>
                <a:sym typeface="Gulim"/>
              </a:rPr>
              <a:t> </a:t>
            </a:r>
            <a:r>
              <a:rPr lang="en-US" sz="900" dirty="0" err="1">
                <a:latin typeface="Gulim"/>
                <a:ea typeface="Gulim"/>
                <a:cs typeface="Gulim"/>
                <a:sym typeface="Gulim"/>
              </a:rPr>
              <a:t>하나의</a:t>
            </a:r>
            <a:r>
              <a:rPr lang="en-US" sz="900" dirty="0">
                <a:latin typeface="Gulim"/>
                <a:ea typeface="Gulim"/>
                <a:cs typeface="Gulim"/>
                <a:sym typeface="Gulim"/>
              </a:rPr>
              <a:t> </a:t>
            </a:r>
            <a:r>
              <a:rPr lang="en-US" sz="900" dirty="0" err="1">
                <a:latin typeface="Gulim"/>
                <a:ea typeface="Gulim"/>
                <a:cs typeface="Gulim"/>
                <a:sym typeface="Gulim"/>
              </a:rPr>
              <a:t>디바이스로</a:t>
            </a:r>
            <a:r>
              <a:rPr lang="en-US" sz="900" dirty="0">
                <a:latin typeface="Gulim"/>
                <a:ea typeface="Gulim"/>
                <a:cs typeface="Gulim"/>
                <a:sym typeface="Gulim"/>
              </a:rPr>
              <a:t> </a:t>
            </a:r>
            <a:r>
              <a:rPr lang="en-US" sz="900" dirty="0" err="1">
                <a:latin typeface="Gulim"/>
                <a:ea typeface="Gulim"/>
                <a:cs typeface="Gulim"/>
                <a:sym typeface="Gulim"/>
              </a:rPr>
              <a:t>세</a:t>
            </a:r>
            <a:r>
              <a:rPr lang="en-US" sz="900" dirty="0">
                <a:latin typeface="Gulim"/>
                <a:ea typeface="Gulim"/>
                <a:cs typeface="Gulim"/>
                <a:sym typeface="Gulim"/>
              </a:rPr>
              <a:t> </a:t>
            </a:r>
            <a:r>
              <a:rPr lang="en-US" sz="900" dirty="0" err="1">
                <a:latin typeface="Gulim"/>
                <a:ea typeface="Gulim"/>
                <a:cs typeface="Gulim"/>
                <a:sym typeface="Gulim"/>
              </a:rPr>
              <a:t>가지</a:t>
            </a:r>
            <a:r>
              <a:rPr lang="en-US" sz="900" dirty="0">
                <a:latin typeface="Gulim"/>
                <a:ea typeface="Gulim"/>
                <a:cs typeface="Gulim"/>
                <a:sym typeface="Gulim"/>
              </a:rPr>
              <a:t> </a:t>
            </a:r>
            <a:r>
              <a:rPr lang="en-US" sz="900" dirty="0" err="1">
                <a:latin typeface="Gulim"/>
                <a:ea typeface="Gulim"/>
                <a:cs typeface="Gulim"/>
                <a:sym typeface="Gulim"/>
              </a:rPr>
              <a:t>타입의</a:t>
            </a:r>
            <a:r>
              <a:rPr lang="en-US" sz="900" dirty="0">
                <a:latin typeface="Gulim"/>
                <a:ea typeface="Gulim"/>
                <a:cs typeface="Gulim"/>
                <a:sym typeface="Gulim"/>
              </a:rPr>
              <a:t> </a:t>
            </a:r>
            <a:r>
              <a:rPr lang="en-US" sz="900" dirty="0" err="1">
                <a:latin typeface="Gulim"/>
                <a:ea typeface="Gulim"/>
                <a:cs typeface="Gulim"/>
                <a:sym typeface="Gulim"/>
              </a:rPr>
              <a:t>스틱을</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가능한</a:t>
            </a:r>
            <a:r>
              <a:rPr lang="en-US" sz="900" dirty="0">
                <a:latin typeface="Gulim"/>
                <a:ea typeface="Gulim"/>
                <a:cs typeface="Gulim"/>
                <a:sym typeface="Gulim"/>
              </a:rPr>
              <a:t> </a:t>
            </a:r>
            <a:r>
              <a:rPr lang="en-US" sz="900" dirty="0" err="1">
                <a:latin typeface="Gulim"/>
                <a:ea typeface="Gulim"/>
                <a:cs typeface="Gulim"/>
                <a:sym typeface="Gulim"/>
              </a:rPr>
              <a:t>플랫폼입니다</a:t>
            </a:r>
            <a:r>
              <a:rPr lang="en-US" sz="900" dirty="0">
                <a:latin typeface="Gulim"/>
                <a:ea typeface="Gulim"/>
                <a:cs typeface="Gulim"/>
                <a:sym typeface="Gulim"/>
              </a:rPr>
              <a:t>. </a:t>
            </a:r>
            <a:r>
              <a:rPr lang="en-US" sz="900" dirty="0" err="1">
                <a:latin typeface="Gulim"/>
                <a:ea typeface="Gulim"/>
                <a:cs typeface="Gulim"/>
                <a:sym typeface="Gulim"/>
              </a:rPr>
              <a:t>lil</a:t>
            </a:r>
            <a:r>
              <a:rPr lang="en-US" sz="900" dirty="0">
                <a:latin typeface="Gulim"/>
                <a:ea typeface="Gulim"/>
                <a:cs typeface="Gulim"/>
                <a:sym typeface="Gulim"/>
              </a:rPr>
              <a:t> AIBLE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전용</a:t>
            </a:r>
            <a:r>
              <a:rPr lang="en-US" sz="900" dirty="0">
                <a:latin typeface="Gulim"/>
                <a:ea typeface="Gulim"/>
                <a:cs typeface="Gulim"/>
                <a:sym typeface="Gulim"/>
              </a:rPr>
              <a:t> </a:t>
            </a:r>
            <a:r>
              <a:rPr lang="en-US" sz="900" dirty="0" err="1">
                <a:latin typeface="Gulim"/>
                <a:ea typeface="Gulim"/>
                <a:cs typeface="Gulim"/>
                <a:sym typeface="Gulim"/>
              </a:rPr>
              <a:t>스틱을</a:t>
            </a:r>
            <a:r>
              <a:rPr lang="en-US" sz="900" dirty="0">
                <a:latin typeface="Gulim"/>
                <a:ea typeface="Gulim"/>
                <a:cs typeface="Gulim"/>
                <a:sym typeface="Gulim"/>
              </a:rPr>
              <a:t> </a:t>
            </a:r>
            <a:r>
              <a:rPr lang="en-US" sz="900" dirty="0" err="1">
                <a:latin typeface="Gulim"/>
                <a:ea typeface="Gulim"/>
                <a:cs typeface="Gulim"/>
                <a:sym typeface="Gulim"/>
              </a:rPr>
              <a:t>디바이스의</a:t>
            </a:r>
            <a:r>
              <a:rPr lang="en-US" sz="900" dirty="0">
                <a:latin typeface="Gulim"/>
                <a:ea typeface="Gulim"/>
                <a:cs typeface="Gulim"/>
                <a:sym typeface="Gulim"/>
              </a:rPr>
              <a:t> </a:t>
            </a:r>
            <a:r>
              <a:rPr lang="en-US" sz="900" dirty="0" err="1">
                <a:latin typeface="Gulim"/>
                <a:ea typeface="Gulim"/>
                <a:cs typeface="Gulim"/>
                <a:sym typeface="Gulim"/>
              </a:rPr>
              <a:t>외부가열</a:t>
            </a:r>
            <a:r>
              <a:rPr lang="en-US" sz="900" dirty="0">
                <a:latin typeface="Gulim"/>
                <a:ea typeface="Gulim"/>
                <a:cs typeface="Gulim"/>
                <a:sym typeface="Gulim"/>
              </a:rPr>
              <a:t> </a:t>
            </a:r>
            <a:r>
              <a:rPr lang="en-US" sz="900" dirty="0" err="1">
                <a:latin typeface="Gulim"/>
                <a:ea typeface="Gulim"/>
                <a:cs typeface="Gulim"/>
                <a:sym typeface="Gulim"/>
              </a:rPr>
              <a:t>기술을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스틱을</a:t>
            </a:r>
            <a:r>
              <a:rPr lang="en-US" sz="900" dirty="0">
                <a:latin typeface="Gulim"/>
                <a:ea typeface="Gulim"/>
                <a:cs typeface="Gulim"/>
                <a:sym typeface="Gulim"/>
              </a:rPr>
              <a:t> </a:t>
            </a:r>
            <a:r>
              <a:rPr lang="en-US" sz="900" dirty="0" err="1">
                <a:latin typeface="Gulim"/>
                <a:ea typeface="Gulim"/>
                <a:cs typeface="Gulim"/>
                <a:sym typeface="Gulim"/>
              </a:rPr>
              <a:t>가열하고</a:t>
            </a:r>
            <a:r>
              <a:rPr lang="en-US" sz="900" dirty="0">
                <a:latin typeface="Gulim"/>
                <a:ea typeface="Gulim"/>
                <a:cs typeface="Gulim"/>
                <a:sym typeface="Gulim"/>
              </a:rPr>
              <a:t> </a:t>
            </a:r>
            <a:r>
              <a:rPr lang="en-US" sz="900" dirty="0" err="1">
                <a:latin typeface="Gulim"/>
                <a:ea typeface="Gulim"/>
                <a:cs typeface="Gulim"/>
                <a:sym typeface="Gulim"/>
              </a:rPr>
              <a:t>에어로졸을</a:t>
            </a:r>
            <a:r>
              <a:rPr lang="en-US" sz="900" dirty="0">
                <a:latin typeface="Gulim"/>
                <a:ea typeface="Gulim"/>
                <a:cs typeface="Gulim"/>
                <a:sym typeface="Gulim"/>
              </a:rPr>
              <a:t> </a:t>
            </a:r>
            <a:r>
              <a:rPr lang="en-US" sz="900" dirty="0" err="1">
                <a:latin typeface="Gulim"/>
                <a:ea typeface="Gulim"/>
                <a:cs typeface="Gulim"/>
                <a:sym typeface="Gulim"/>
              </a:rPr>
              <a:t>생성합니다</a:t>
            </a:r>
            <a:r>
              <a:rPr lang="en-US" sz="900" dirty="0">
                <a:latin typeface="Gulim"/>
                <a:ea typeface="Gulim"/>
                <a:cs typeface="Gulim"/>
                <a:sym typeface="Gulim"/>
              </a:rPr>
              <a:t>. </a:t>
            </a:r>
            <a:r>
              <a:rPr lang="en-US" sz="900" dirty="0" err="1">
                <a:latin typeface="Gulim"/>
                <a:ea typeface="Gulim"/>
                <a:cs typeface="Gulim"/>
                <a:sym typeface="Gulim"/>
              </a:rPr>
              <a:t>스틱의</a:t>
            </a:r>
            <a:r>
              <a:rPr lang="en-US" sz="900" dirty="0">
                <a:latin typeface="Gulim"/>
                <a:ea typeface="Gulim"/>
                <a:cs typeface="Gulim"/>
                <a:sym typeface="Gulim"/>
              </a:rPr>
              <a:t> </a:t>
            </a:r>
            <a:r>
              <a:rPr lang="en-US" sz="900" dirty="0" err="1">
                <a:latin typeface="Gulim"/>
                <a:ea typeface="Gulim"/>
                <a:cs typeface="Gulim"/>
                <a:sym typeface="Gulim"/>
              </a:rPr>
              <a:t>매질이</a:t>
            </a:r>
            <a:r>
              <a:rPr lang="en-US" sz="900" dirty="0">
                <a:latin typeface="Gulim"/>
                <a:ea typeface="Gulim"/>
                <a:cs typeface="Gulim"/>
                <a:sym typeface="Gulim"/>
              </a:rPr>
              <a:t> </a:t>
            </a:r>
            <a:r>
              <a:rPr lang="en-US" sz="900" dirty="0" err="1">
                <a:latin typeface="Gulim"/>
                <a:ea typeface="Gulim"/>
                <a:cs typeface="Gulim"/>
                <a:sym typeface="Gulim"/>
              </a:rPr>
              <a:t>다를</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지금까지는</a:t>
            </a:r>
            <a:r>
              <a:rPr lang="en-US" sz="900" dirty="0">
                <a:latin typeface="Gulim"/>
                <a:ea typeface="Gulim"/>
                <a:cs typeface="Gulim"/>
                <a:sym typeface="Gulim"/>
              </a:rPr>
              <a:t> </a:t>
            </a:r>
            <a:r>
              <a:rPr lang="en-US" sz="900" dirty="0" err="1">
                <a:latin typeface="Gulim"/>
                <a:ea typeface="Gulim"/>
                <a:cs typeface="Gulim"/>
                <a:sym typeface="Gulim"/>
              </a:rPr>
              <a:t>다른</a:t>
            </a:r>
            <a:r>
              <a:rPr lang="en-US" sz="900" dirty="0">
                <a:latin typeface="Gulim"/>
                <a:ea typeface="Gulim"/>
                <a:cs typeface="Gulim"/>
                <a:sym typeface="Gulim"/>
              </a:rPr>
              <a:t> </a:t>
            </a:r>
            <a:r>
              <a:rPr lang="en-US" sz="900" dirty="0" err="1">
                <a:latin typeface="Gulim"/>
                <a:ea typeface="Gulim"/>
                <a:cs typeface="Gulim"/>
                <a:sym typeface="Gulim"/>
              </a:rPr>
              <a:t>기기가</a:t>
            </a:r>
            <a:r>
              <a:rPr lang="en-US" sz="900" dirty="0">
                <a:latin typeface="Gulim"/>
                <a:ea typeface="Gulim"/>
                <a:cs typeface="Gulim"/>
                <a:sym typeface="Gulim"/>
              </a:rPr>
              <a:t> </a:t>
            </a:r>
            <a:r>
              <a:rPr lang="en-US" sz="900" dirty="0" err="1">
                <a:latin typeface="Gulim"/>
                <a:ea typeface="Gulim"/>
                <a:cs typeface="Gulim"/>
                <a:sym typeface="Gulim"/>
              </a:rPr>
              <a:t>필요했지만</a:t>
            </a:r>
            <a:r>
              <a:rPr lang="en-US" sz="900" dirty="0">
                <a:latin typeface="Gulim"/>
                <a:ea typeface="Gulim"/>
                <a:cs typeface="Gulim"/>
                <a:sym typeface="Gulim"/>
              </a:rPr>
              <a:t> </a:t>
            </a:r>
            <a:r>
              <a:rPr lang="en-US" sz="900" dirty="0" err="1">
                <a:latin typeface="Gulim"/>
                <a:ea typeface="Gulim"/>
                <a:cs typeface="Gulim"/>
                <a:sym typeface="Gulim"/>
              </a:rPr>
              <a:t>릴</a:t>
            </a:r>
            <a:r>
              <a:rPr lang="en-US" sz="900" dirty="0">
                <a:latin typeface="Gulim"/>
                <a:ea typeface="Gulim"/>
                <a:cs typeface="Gulim"/>
                <a:sym typeface="Gulim"/>
              </a:rPr>
              <a:t> </a:t>
            </a:r>
            <a:r>
              <a:rPr lang="en-US" sz="900" dirty="0" err="1">
                <a:latin typeface="Gulim"/>
                <a:ea typeface="Gulim"/>
                <a:cs typeface="Gulim"/>
                <a:sym typeface="Gulim"/>
              </a:rPr>
              <a:t>에이블은</a:t>
            </a:r>
            <a:r>
              <a:rPr lang="en-US" sz="900" dirty="0">
                <a:latin typeface="Gulim"/>
                <a:ea typeface="Gulim"/>
                <a:cs typeface="Gulim"/>
                <a:sym typeface="Gulim"/>
              </a:rPr>
              <a:t> </a:t>
            </a:r>
            <a:r>
              <a:rPr lang="en-US" sz="900" dirty="0" err="1">
                <a:latin typeface="Gulim"/>
                <a:ea typeface="Gulim"/>
                <a:cs typeface="Gulim"/>
                <a:sym typeface="Gulim"/>
              </a:rPr>
              <a:t>하나의</a:t>
            </a:r>
            <a:r>
              <a:rPr lang="en-US" sz="900" dirty="0">
                <a:latin typeface="Gulim"/>
                <a:ea typeface="Gulim"/>
                <a:cs typeface="Gulim"/>
                <a:sym typeface="Gulim"/>
              </a:rPr>
              <a:t> </a:t>
            </a:r>
            <a:r>
              <a:rPr lang="en-US" sz="900" dirty="0" err="1">
                <a:latin typeface="Gulim"/>
                <a:ea typeface="Gulim"/>
                <a:cs typeface="Gulim"/>
                <a:sym typeface="Gulim"/>
              </a:rPr>
              <a:t>기기로</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가능하도록</a:t>
            </a:r>
            <a:r>
              <a:rPr lang="en-US" sz="900" dirty="0">
                <a:latin typeface="Gulim"/>
                <a:ea typeface="Gulim"/>
                <a:cs typeface="Gulim"/>
                <a:sym typeface="Gulim"/>
              </a:rPr>
              <a:t> </a:t>
            </a:r>
            <a:r>
              <a:rPr lang="en-US" sz="900" dirty="0" err="1">
                <a:latin typeface="Gulim"/>
                <a:ea typeface="Gulim"/>
                <a:cs typeface="Gulim"/>
                <a:sym typeface="Gulim"/>
              </a:rPr>
              <a:t>한</a:t>
            </a:r>
            <a:r>
              <a:rPr lang="en-US" sz="900" dirty="0">
                <a:latin typeface="Gulim"/>
                <a:ea typeface="Gulim"/>
                <a:cs typeface="Gulim"/>
                <a:sym typeface="Gulim"/>
              </a:rPr>
              <a:t> </a:t>
            </a:r>
            <a:r>
              <a:rPr lang="en-US" sz="900" dirty="0" err="1">
                <a:latin typeface="Gulim"/>
                <a:ea typeface="Gulim"/>
                <a:cs typeface="Gulim"/>
                <a:sym typeface="Gulim"/>
              </a:rPr>
              <a:t>것이</a:t>
            </a:r>
            <a:r>
              <a:rPr lang="en-US" sz="900" dirty="0">
                <a:latin typeface="Gulim"/>
                <a:ea typeface="Gulim"/>
                <a:cs typeface="Gulim"/>
                <a:sym typeface="Gulim"/>
              </a:rPr>
              <a:t> </a:t>
            </a:r>
            <a:r>
              <a:rPr lang="en-US" sz="900" dirty="0" err="1">
                <a:latin typeface="Gulim"/>
                <a:ea typeface="Gulim"/>
                <a:cs typeface="Gulim"/>
                <a:sym typeface="Gulim"/>
              </a:rPr>
              <a:t>대표적인</a:t>
            </a:r>
            <a:r>
              <a:rPr lang="en-US" sz="900" dirty="0">
                <a:latin typeface="Gulim"/>
                <a:ea typeface="Gulim"/>
                <a:cs typeface="Gulim"/>
                <a:sym typeface="Gulim"/>
              </a:rPr>
              <a:t> </a:t>
            </a:r>
            <a:r>
              <a:rPr lang="en-US" sz="900" dirty="0" err="1">
                <a:latin typeface="Gulim"/>
                <a:ea typeface="Gulim"/>
                <a:cs typeface="Gulim"/>
                <a:sym typeface="Gulim"/>
              </a:rPr>
              <a:t>차별성입니다</a:t>
            </a:r>
            <a:r>
              <a:rPr lang="en-US" sz="900" dirty="0">
                <a:latin typeface="Gulim"/>
                <a:ea typeface="Gulim"/>
                <a:cs typeface="Gulim"/>
                <a:sym typeface="Gulim"/>
              </a:rPr>
              <a:t>. </a:t>
            </a:r>
            <a:r>
              <a:rPr lang="en-US" sz="900" dirty="0" err="1">
                <a:latin typeface="Gulim"/>
                <a:ea typeface="Gulim"/>
                <a:cs typeface="Gulim"/>
                <a:sym typeface="Gulim"/>
              </a:rPr>
              <a:t>스마트</a:t>
            </a:r>
            <a:r>
              <a:rPr lang="en-US" sz="900" dirty="0">
                <a:latin typeface="Gulim"/>
                <a:ea typeface="Gulim"/>
                <a:cs typeface="Gulim"/>
                <a:sym typeface="Gulim"/>
              </a:rPr>
              <a:t> </a:t>
            </a:r>
            <a:r>
              <a:rPr lang="en-US" sz="900" dirty="0" err="1">
                <a:latin typeface="Gulim"/>
                <a:ea typeface="Gulim"/>
                <a:cs typeface="Gulim"/>
                <a:sym typeface="Gulim"/>
              </a:rPr>
              <a:t>온·오프</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종류별</a:t>
            </a:r>
            <a:r>
              <a:rPr lang="en-US" sz="900" dirty="0">
                <a:latin typeface="Gulim"/>
                <a:ea typeface="Gulim"/>
                <a:cs typeface="Gulim"/>
                <a:sym typeface="Gulim"/>
              </a:rPr>
              <a:t> </a:t>
            </a:r>
            <a:r>
              <a:rPr lang="en-US" sz="900" dirty="0" err="1">
                <a:latin typeface="Gulim"/>
                <a:ea typeface="Gulim"/>
                <a:cs typeface="Gulim"/>
                <a:sym typeface="Gulim"/>
              </a:rPr>
              <a:t>모드</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혁신</a:t>
            </a:r>
            <a:r>
              <a:rPr lang="en-US" sz="900" dirty="0">
                <a:latin typeface="Gulim"/>
                <a:ea typeface="Gulim"/>
                <a:cs typeface="Gulim"/>
                <a:sym typeface="Gulim"/>
              </a:rPr>
              <a:t> </a:t>
            </a:r>
            <a:r>
              <a:rPr lang="en-US" sz="900" dirty="0" err="1">
                <a:latin typeface="Gulim"/>
                <a:ea typeface="Gulim"/>
                <a:cs typeface="Gulim"/>
                <a:sym typeface="Gulim"/>
              </a:rPr>
              <a:t>기술이</a:t>
            </a:r>
            <a:r>
              <a:rPr lang="en-US" sz="900" dirty="0">
                <a:latin typeface="Gulim"/>
                <a:ea typeface="Gulim"/>
                <a:cs typeface="Gulim"/>
                <a:sym typeface="Gulim"/>
              </a:rPr>
              <a:t> </a:t>
            </a:r>
            <a:r>
              <a:rPr lang="en-US" sz="900" dirty="0" err="1">
                <a:latin typeface="Gulim"/>
                <a:ea typeface="Gulim"/>
                <a:cs typeface="Gulim"/>
                <a:sym typeface="Gulim"/>
              </a:rPr>
              <a:t>탑재되어</a:t>
            </a:r>
            <a:r>
              <a:rPr lang="ko-KR" altLang="en-US" sz="900" dirty="0">
                <a:latin typeface="Gulim"/>
                <a:ea typeface="Gulim"/>
                <a:cs typeface="Gulim"/>
                <a:sym typeface="Gulim"/>
              </a:rPr>
              <a:t> 있고</a:t>
            </a:r>
            <a:r>
              <a:rPr lang="en-US" altLang="ko-KR" sz="900" dirty="0">
                <a:latin typeface="Gulim"/>
                <a:ea typeface="Gulim"/>
                <a:cs typeface="Gulim"/>
                <a:sym typeface="Gulim"/>
              </a:rPr>
              <a:t>, </a:t>
            </a:r>
            <a:r>
              <a:rPr lang="ko-KR" altLang="en-US" sz="900" dirty="0">
                <a:latin typeface="Gulim"/>
                <a:ea typeface="Gulim"/>
                <a:cs typeface="Gulim"/>
                <a:sym typeface="Gulim"/>
              </a:rPr>
              <a:t>흡연조건 최적화</a:t>
            </a:r>
            <a:r>
              <a:rPr lang="en-US" altLang="ko-KR" sz="900" dirty="0">
                <a:latin typeface="Gulim"/>
                <a:ea typeface="Gulim"/>
                <a:cs typeface="Gulim"/>
                <a:sym typeface="Gulim"/>
              </a:rPr>
              <a:t>, </a:t>
            </a:r>
            <a:r>
              <a:rPr lang="ko-KR" altLang="en-US" sz="900" dirty="0">
                <a:latin typeface="Gulim"/>
                <a:ea typeface="Gulim"/>
                <a:cs typeface="Gulim"/>
                <a:sym typeface="Gulim"/>
              </a:rPr>
              <a:t>잔여 흡연량 제공</a:t>
            </a:r>
            <a:r>
              <a:rPr lang="en-US" altLang="ko-KR" sz="900" dirty="0">
                <a:latin typeface="Gulim"/>
                <a:ea typeface="Gulim"/>
                <a:cs typeface="Gulim"/>
                <a:sym typeface="Gulim"/>
              </a:rPr>
              <a:t>, </a:t>
            </a:r>
            <a:r>
              <a:rPr lang="ko-KR" altLang="en-US" sz="900" dirty="0">
                <a:latin typeface="Gulim"/>
                <a:ea typeface="Gulim"/>
                <a:cs typeface="Gulim"/>
                <a:sym typeface="Gulim"/>
              </a:rPr>
              <a:t>충전 권유 등 인공지능</a:t>
            </a:r>
            <a:r>
              <a:rPr lang="en-US" altLang="ko-KR" sz="900" dirty="0">
                <a:latin typeface="Gulim"/>
                <a:ea typeface="Gulim"/>
                <a:cs typeface="Gulim"/>
                <a:sym typeface="Gulim"/>
              </a:rPr>
              <a:t>(</a:t>
            </a:r>
            <a:r>
              <a:rPr lang="en-US" sz="900" dirty="0">
                <a:latin typeface="Gulim"/>
                <a:ea typeface="Gulim"/>
                <a:cs typeface="Gulim"/>
                <a:sym typeface="Gulim"/>
              </a:rPr>
              <a:t>AI) </a:t>
            </a:r>
            <a:r>
              <a:rPr lang="ko-KR" altLang="en-US" sz="900" dirty="0">
                <a:latin typeface="Gulim"/>
                <a:ea typeface="Gulim"/>
                <a:cs typeface="Gulim"/>
                <a:sym typeface="Gulim"/>
              </a:rPr>
              <a:t>기술이 적용되어 있어 예열부터 충전까지 최적의 </a:t>
            </a:r>
            <a:r>
              <a:rPr lang="en-US" sz="900" dirty="0" err="1">
                <a:latin typeface="Gulim"/>
                <a:ea typeface="Gulim"/>
                <a:cs typeface="Gulim"/>
                <a:sym typeface="Gulim"/>
              </a:rPr>
              <a:t>사용환경을</a:t>
            </a:r>
            <a:r>
              <a:rPr lang="en-US" sz="900" dirty="0">
                <a:latin typeface="Gulim"/>
                <a:ea typeface="Gulim"/>
                <a:cs typeface="Gulim"/>
                <a:sym typeface="Gulim"/>
              </a:rPr>
              <a:t> </a:t>
            </a:r>
            <a:r>
              <a:rPr lang="en-US" sz="900" dirty="0" err="1">
                <a:latin typeface="Gulim"/>
                <a:ea typeface="Gulim"/>
                <a:cs typeface="Gulim"/>
                <a:sym typeface="Gulim"/>
              </a:rPr>
              <a:t>제공합니다</a:t>
            </a:r>
            <a:endParaRPr lang="ko-KR" altLang="en-US" sz="900" dirty="0">
              <a:latin typeface="Gulim"/>
              <a:ea typeface="Gulim"/>
              <a:cs typeface="Gulim"/>
              <a:sym typeface="Gulim"/>
            </a:endParaRPr>
          </a:p>
          <a:p>
            <a:pPr marL="12700" marR="5080" lvl="0" indent="0" algn="just" rtl="0">
              <a:lnSpc>
                <a:spcPct val="134200"/>
              </a:lnSpc>
              <a:spcBef>
                <a:spcPts val="120"/>
              </a:spcBef>
              <a:spcAft>
                <a:spcPts val="0"/>
              </a:spcAft>
              <a:buNone/>
            </a:pPr>
            <a:endParaRPr sz="900" dirty="0">
              <a:latin typeface="Gulim"/>
              <a:ea typeface="Gulim"/>
              <a:cs typeface="Gulim"/>
              <a:sym typeface="Gulim"/>
            </a:endParaRPr>
          </a:p>
        </p:txBody>
      </p:sp>
      <p:sp>
        <p:nvSpPr>
          <p:cNvPr id="2566" name="Google Shape;2566;p24"/>
          <p:cNvSpPr txBox="1"/>
          <p:nvPr/>
        </p:nvSpPr>
        <p:spPr>
          <a:xfrm>
            <a:off x="868271" y="4322542"/>
            <a:ext cx="9730589" cy="755079"/>
          </a:xfrm>
          <a:prstGeom prst="rect">
            <a:avLst/>
          </a:prstGeom>
          <a:noFill/>
          <a:ln>
            <a:noFill/>
          </a:ln>
        </p:spPr>
        <p:txBody>
          <a:bodyPr spcFirstLastPara="1" wrap="square" lIns="0" tIns="12700" rIns="0" bIns="0" anchor="t" anchorCtr="0">
            <a:spAutoFit/>
          </a:bodyPr>
          <a:lstStyle/>
          <a:p>
            <a:pPr marL="12700" marR="5080" indent="634" algn="just">
              <a:lnSpc>
                <a:spcPct val="134200"/>
              </a:lnSpc>
            </a:pPr>
            <a:r>
              <a:rPr lang="en-US" sz="900" dirty="0">
                <a:latin typeface="Gulim"/>
                <a:ea typeface="Gulim"/>
                <a:cs typeface="Gulim"/>
                <a:sym typeface="Gulim"/>
              </a:rPr>
              <a:t>P4 </a:t>
            </a:r>
            <a:r>
              <a:rPr lang="ko-KR" altLang="en-US" sz="900" dirty="0">
                <a:latin typeface="Gulim"/>
                <a:ea typeface="Gulim"/>
                <a:cs typeface="Gulim"/>
                <a:sym typeface="Gulim"/>
              </a:rPr>
              <a:t>플랫폼의 스틱은 </a:t>
            </a:r>
            <a:r>
              <a:rPr lang="ko-KR" altLang="en-US" sz="900" dirty="0" err="1">
                <a:latin typeface="Gulim"/>
                <a:ea typeface="Gulim"/>
                <a:cs typeface="Gulim"/>
                <a:sym typeface="Gulim"/>
              </a:rPr>
              <a:t>리얼</a:t>
            </a:r>
            <a:r>
              <a:rPr lang="en-US" altLang="ko-KR" sz="900" dirty="0">
                <a:latin typeface="Gulim"/>
                <a:ea typeface="Gulim"/>
                <a:cs typeface="Gulim"/>
                <a:sym typeface="Gulim"/>
              </a:rPr>
              <a:t>(</a:t>
            </a:r>
            <a:r>
              <a:rPr lang="en-US" sz="900" dirty="0">
                <a:latin typeface="Gulim"/>
                <a:ea typeface="Gulim"/>
                <a:cs typeface="Gulim"/>
                <a:sym typeface="Gulim"/>
              </a:rPr>
              <a:t>REAL), </a:t>
            </a:r>
            <a:r>
              <a:rPr lang="ko-KR" altLang="en-US" sz="900" dirty="0" err="1">
                <a:latin typeface="Gulim"/>
                <a:ea typeface="Gulim"/>
                <a:cs typeface="Gulim"/>
                <a:sym typeface="Gulim"/>
              </a:rPr>
              <a:t>그래뉼라</a:t>
            </a:r>
            <a:r>
              <a:rPr lang="en-US" altLang="ko-KR" sz="900" dirty="0">
                <a:latin typeface="Gulim"/>
                <a:ea typeface="Gulim"/>
                <a:cs typeface="Gulim"/>
                <a:sym typeface="Gulim"/>
              </a:rPr>
              <a:t>(</a:t>
            </a:r>
            <a:r>
              <a:rPr lang="en-US" sz="900" dirty="0">
                <a:latin typeface="Gulim"/>
                <a:ea typeface="Gulim"/>
                <a:cs typeface="Gulim"/>
                <a:sym typeface="Gulim"/>
              </a:rPr>
              <a:t>GRANULAR), </a:t>
            </a:r>
            <a:r>
              <a:rPr lang="ko-KR" altLang="en-US" sz="900" dirty="0" err="1">
                <a:latin typeface="Gulim"/>
                <a:ea typeface="Gulim"/>
                <a:cs typeface="Gulim"/>
                <a:sym typeface="Gulim"/>
              </a:rPr>
              <a:t>베이퍼</a:t>
            </a:r>
            <a:r>
              <a:rPr lang="ko-KR" altLang="en-US" sz="900" dirty="0">
                <a:latin typeface="Gulim"/>
                <a:ea typeface="Gulim"/>
                <a:cs typeface="Gulim"/>
                <a:sym typeface="Gulim"/>
              </a:rPr>
              <a:t> 스틱</a:t>
            </a:r>
            <a:r>
              <a:rPr lang="en-US" altLang="ko-KR" sz="900" dirty="0">
                <a:latin typeface="Gulim"/>
                <a:ea typeface="Gulim"/>
                <a:cs typeface="Gulim"/>
                <a:sym typeface="Gulim"/>
              </a:rPr>
              <a:t>(</a:t>
            </a:r>
            <a:r>
              <a:rPr lang="en-US" sz="900" dirty="0">
                <a:latin typeface="Gulim"/>
                <a:ea typeface="Gulim"/>
                <a:cs typeface="Gulim"/>
                <a:sym typeface="Gulim"/>
              </a:rPr>
              <a:t>VAPOR STICK) </a:t>
            </a:r>
            <a:r>
              <a:rPr lang="ko-KR" altLang="en-US" sz="900" dirty="0">
                <a:latin typeface="Gulim"/>
                <a:ea typeface="Gulim"/>
                <a:cs typeface="Gulim"/>
                <a:sym typeface="Gulim"/>
              </a:rPr>
              <a:t>총 </a:t>
            </a:r>
            <a:r>
              <a:rPr lang="en-US" altLang="ko-KR" sz="900" dirty="0">
                <a:latin typeface="Gulim"/>
                <a:ea typeface="Gulim"/>
                <a:cs typeface="Gulim"/>
                <a:sym typeface="Gulim"/>
              </a:rPr>
              <a:t>3</a:t>
            </a:r>
            <a:r>
              <a:rPr lang="ko-KR" altLang="en-US" sz="900" dirty="0">
                <a:latin typeface="Gulim"/>
                <a:ea typeface="Gulim"/>
                <a:cs typeface="Gulim"/>
                <a:sym typeface="Gulim"/>
              </a:rPr>
              <a:t>가지 타입으로 구분됩니다</a:t>
            </a:r>
            <a:r>
              <a:rPr lang="en-US" altLang="ko-KR" sz="900" dirty="0">
                <a:latin typeface="Gulim"/>
                <a:ea typeface="Gulim"/>
                <a:cs typeface="Gulim"/>
                <a:sym typeface="Gulim"/>
              </a:rPr>
              <a:t>.</a:t>
            </a:r>
            <a:r>
              <a:rPr lang="ko-KR" altLang="en-US" sz="900" dirty="0">
                <a:latin typeface="Gulim"/>
                <a:ea typeface="Gulim"/>
                <a:cs typeface="Gulim"/>
                <a:sym typeface="Gulim"/>
              </a:rPr>
              <a:t> </a:t>
            </a:r>
            <a:r>
              <a:rPr lang="en-US" sz="900" dirty="0" err="1">
                <a:latin typeface="Gulim"/>
                <a:ea typeface="Gulim"/>
                <a:cs typeface="Gulim"/>
                <a:sym typeface="Gulim"/>
              </a:rPr>
              <a:t>리얼</a:t>
            </a:r>
            <a:r>
              <a:rPr lang="en-US" sz="900" dirty="0">
                <a:latin typeface="Gulim"/>
                <a:ea typeface="Gulim"/>
                <a:cs typeface="Gulim"/>
                <a:sym typeface="Gulim"/>
              </a:rPr>
              <a:t> </a:t>
            </a:r>
            <a:r>
              <a:rPr lang="en-US" sz="900" dirty="0" err="1">
                <a:latin typeface="Gulim"/>
                <a:ea typeface="Gulim"/>
                <a:cs typeface="Gulim"/>
                <a:sym typeface="Gulim"/>
              </a:rPr>
              <a:t>타입은</a:t>
            </a:r>
            <a:r>
              <a:rPr lang="en-US" sz="900" dirty="0">
                <a:latin typeface="Gulim"/>
                <a:ea typeface="Gulim"/>
                <a:cs typeface="Gulim"/>
                <a:sym typeface="Gulim"/>
              </a:rPr>
              <a:t> </a:t>
            </a:r>
            <a:r>
              <a:rPr lang="en-US" sz="900" dirty="0" err="1">
                <a:latin typeface="Gulim"/>
                <a:ea typeface="Gulim"/>
                <a:cs typeface="Gulim"/>
                <a:sym typeface="Gulim"/>
              </a:rPr>
              <a:t>담뱃잎으로</a:t>
            </a:r>
            <a:r>
              <a:rPr lang="en-US" sz="900" dirty="0">
                <a:latin typeface="Gulim"/>
                <a:ea typeface="Gulim"/>
                <a:cs typeface="Gulim"/>
                <a:sym typeface="Gulim"/>
              </a:rPr>
              <a:t> </a:t>
            </a:r>
            <a:r>
              <a:rPr lang="en-US" sz="900" dirty="0" err="1">
                <a:latin typeface="Gulim"/>
                <a:ea typeface="Gulim"/>
                <a:cs typeface="Gulim"/>
                <a:sym typeface="Gulim"/>
              </a:rPr>
              <a:t>만든</a:t>
            </a:r>
            <a:r>
              <a:rPr lang="en-US" sz="900" dirty="0">
                <a:latin typeface="Gulim"/>
                <a:ea typeface="Gulim"/>
                <a:cs typeface="Gulim"/>
                <a:sym typeface="Gulim"/>
              </a:rPr>
              <a:t> </a:t>
            </a:r>
            <a:r>
              <a:rPr lang="en-US" sz="900" dirty="0" err="1">
                <a:latin typeface="Gulim"/>
                <a:ea typeface="Gulim"/>
                <a:cs typeface="Gulim"/>
                <a:sym typeface="Gulim"/>
              </a:rPr>
              <a:t>각초가</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매질부에</a:t>
            </a:r>
            <a:r>
              <a:rPr lang="en-US" sz="900" dirty="0">
                <a:latin typeface="Gulim"/>
                <a:ea typeface="Gulim"/>
                <a:cs typeface="Gulim"/>
                <a:sym typeface="Gulim"/>
              </a:rPr>
              <a:t> </a:t>
            </a:r>
            <a:r>
              <a:rPr lang="en-US" sz="900" dirty="0" err="1">
                <a:latin typeface="Gulim"/>
                <a:ea typeface="Gulim"/>
                <a:cs typeface="Gulim"/>
                <a:sym typeface="Gulim"/>
              </a:rPr>
              <a:t>구성되어</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그래뉼라</a:t>
            </a:r>
            <a:r>
              <a:rPr lang="en-US" sz="900" dirty="0">
                <a:latin typeface="Gulim"/>
                <a:ea typeface="Gulim"/>
                <a:cs typeface="Gulim"/>
                <a:sym typeface="Gulim"/>
              </a:rPr>
              <a:t> </a:t>
            </a:r>
            <a:r>
              <a:rPr lang="en-US" sz="900" dirty="0" err="1">
                <a:latin typeface="Gulim"/>
                <a:ea typeface="Gulim"/>
                <a:cs typeface="Gulim"/>
                <a:sym typeface="Gulim"/>
              </a:rPr>
              <a:t>타입은</a:t>
            </a:r>
            <a:r>
              <a:rPr lang="en-US" sz="900" dirty="0">
                <a:latin typeface="Gulim"/>
                <a:ea typeface="Gulim"/>
                <a:cs typeface="Gulim"/>
                <a:sym typeface="Gulim"/>
              </a:rPr>
              <a:t> </a:t>
            </a:r>
            <a:r>
              <a:rPr lang="en-US" sz="900" dirty="0" err="1">
                <a:latin typeface="Gulim"/>
                <a:ea typeface="Gulim"/>
                <a:cs typeface="Gulim"/>
                <a:sym typeface="Gulim"/>
              </a:rPr>
              <a:t>담뱃잎을</a:t>
            </a:r>
            <a:r>
              <a:rPr lang="en-US" sz="900" dirty="0">
                <a:latin typeface="Gulim"/>
                <a:ea typeface="Gulim"/>
                <a:cs typeface="Gulim"/>
                <a:sym typeface="Gulim"/>
              </a:rPr>
              <a:t> </a:t>
            </a:r>
            <a:r>
              <a:rPr lang="en-US" sz="900" dirty="0" err="1">
                <a:latin typeface="Gulim"/>
                <a:ea typeface="Gulim"/>
                <a:cs typeface="Gulim"/>
                <a:sym typeface="Gulim"/>
              </a:rPr>
              <a:t>과립화하여</a:t>
            </a:r>
            <a:r>
              <a:rPr lang="en-US" sz="900" dirty="0">
                <a:latin typeface="Gulim"/>
                <a:ea typeface="Gulim"/>
                <a:cs typeface="Gulim"/>
                <a:sym typeface="Gulim"/>
              </a:rPr>
              <a:t> </a:t>
            </a:r>
            <a:r>
              <a:rPr lang="en-US" sz="900" dirty="0" err="1">
                <a:latin typeface="Gulim"/>
                <a:ea typeface="Gulim"/>
                <a:cs typeface="Gulim"/>
                <a:sym typeface="Gulim"/>
              </a:rPr>
              <a:t>만든</a:t>
            </a:r>
            <a:r>
              <a:rPr lang="en-US" sz="900" dirty="0">
                <a:latin typeface="Gulim"/>
                <a:ea typeface="Gulim"/>
                <a:cs typeface="Gulim"/>
                <a:sym typeface="Gulim"/>
              </a:rPr>
              <a:t> </a:t>
            </a:r>
            <a:r>
              <a:rPr lang="en-US" sz="900" dirty="0" err="1">
                <a:latin typeface="Gulim"/>
                <a:ea typeface="Gulim"/>
                <a:cs typeface="Gulim"/>
                <a:sym typeface="Gulim"/>
              </a:rPr>
              <a:t>과립으로</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매질부를</a:t>
            </a:r>
            <a:r>
              <a:rPr lang="en-US" sz="900" dirty="0">
                <a:latin typeface="Gulim"/>
                <a:ea typeface="Gulim"/>
                <a:cs typeface="Gulim"/>
                <a:sym typeface="Gulim"/>
              </a:rPr>
              <a:t> </a:t>
            </a:r>
            <a:r>
              <a:rPr lang="en-US" sz="900" dirty="0" err="1">
                <a:latin typeface="Gulim"/>
                <a:ea typeface="Gulim"/>
                <a:cs typeface="Gulim"/>
                <a:sym typeface="Gulim"/>
              </a:rPr>
              <a:t>구성하였습니다</a:t>
            </a:r>
            <a:r>
              <a:rPr lang="en-US" sz="900" dirty="0">
                <a:latin typeface="Gulim"/>
                <a:ea typeface="Gulim"/>
                <a:cs typeface="Gulim"/>
                <a:sym typeface="Gulim"/>
              </a:rPr>
              <a:t>. </a:t>
            </a:r>
            <a:r>
              <a:rPr lang="en-US" sz="900" dirty="0" err="1">
                <a:latin typeface="Gulim"/>
                <a:ea typeface="Gulim"/>
                <a:cs typeface="Gulim"/>
                <a:sym typeface="Gulim"/>
              </a:rPr>
              <a:t>베이퍼</a:t>
            </a:r>
            <a:r>
              <a:rPr lang="en-US" sz="900" dirty="0">
                <a:latin typeface="Gulim"/>
                <a:ea typeface="Gulim"/>
                <a:cs typeface="Gulim"/>
                <a:sym typeface="Gulim"/>
              </a:rPr>
              <a:t> </a:t>
            </a:r>
            <a:r>
              <a:rPr lang="en-US" sz="900" dirty="0" err="1">
                <a:latin typeface="Gulim"/>
                <a:ea typeface="Gulim"/>
                <a:cs typeface="Gulim"/>
                <a:sym typeface="Gulim"/>
              </a:rPr>
              <a:t>스틱</a:t>
            </a:r>
            <a:r>
              <a:rPr lang="en-US" sz="900" dirty="0">
                <a:latin typeface="Gulim"/>
                <a:ea typeface="Gulim"/>
                <a:cs typeface="Gulim"/>
                <a:sym typeface="Gulim"/>
              </a:rPr>
              <a:t> </a:t>
            </a:r>
            <a:r>
              <a:rPr lang="en-US" sz="900" dirty="0" err="1">
                <a:latin typeface="Gulim"/>
                <a:ea typeface="Gulim"/>
                <a:cs typeface="Gulim"/>
                <a:sym typeface="Gulim"/>
              </a:rPr>
              <a:t>타입은</a:t>
            </a:r>
            <a:r>
              <a:rPr lang="en-US" sz="900" dirty="0">
                <a:latin typeface="Gulim"/>
                <a:ea typeface="Gulim"/>
                <a:cs typeface="Gulim"/>
                <a:sym typeface="Gulim"/>
              </a:rPr>
              <a:t> </a:t>
            </a:r>
            <a:r>
              <a:rPr lang="en-US" sz="900" dirty="0" err="1">
                <a:latin typeface="Gulim"/>
                <a:ea typeface="Gulim"/>
                <a:cs typeface="Gulim"/>
                <a:sym typeface="Gulim"/>
              </a:rPr>
              <a:t>담뱃잎에서</a:t>
            </a:r>
            <a:r>
              <a:rPr lang="en-US" sz="900" dirty="0">
                <a:latin typeface="Gulim"/>
                <a:ea typeface="Gulim"/>
                <a:cs typeface="Gulim"/>
                <a:sym typeface="Gulim"/>
              </a:rPr>
              <a:t> </a:t>
            </a:r>
            <a:r>
              <a:rPr lang="en-US" sz="900" dirty="0" err="1">
                <a:latin typeface="Gulim"/>
                <a:ea typeface="Gulim"/>
                <a:cs typeface="Gulim"/>
                <a:sym typeface="Gulim"/>
              </a:rPr>
              <a:t>추출한</a:t>
            </a:r>
            <a:r>
              <a:rPr lang="en-US" sz="900" dirty="0">
                <a:latin typeface="Gulim"/>
                <a:ea typeface="Gulim"/>
                <a:cs typeface="Gulim"/>
                <a:sym typeface="Gulim"/>
              </a:rPr>
              <a:t> </a:t>
            </a:r>
            <a:r>
              <a:rPr lang="en-US" sz="900" dirty="0" err="1">
                <a:latin typeface="Gulim"/>
                <a:ea typeface="Gulim"/>
                <a:cs typeface="Gulim"/>
                <a:sym typeface="Gulim"/>
              </a:rPr>
              <a:t>액상</a:t>
            </a:r>
            <a:r>
              <a:rPr lang="en-US" sz="900" dirty="0">
                <a:latin typeface="Gulim"/>
                <a:ea typeface="Gulim"/>
                <a:cs typeface="Gulim"/>
                <a:sym typeface="Gulim"/>
              </a:rPr>
              <a:t> </a:t>
            </a:r>
            <a:r>
              <a:rPr lang="en-US" sz="900" dirty="0" err="1">
                <a:latin typeface="Gulim"/>
                <a:ea typeface="Gulim"/>
                <a:cs typeface="Gulim"/>
                <a:sym typeface="Gulim"/>
              </a:rPr>
              <a:t>니코틴으로</a:t>
            </a:r>
            <a:r>
              <a:rPr lang="en-US" sz="900" dirty="0">
                <a:latin typeface="Gulim"/>
                <a:ea typeface="Gulim"/>
                <a:cs typeface="Gulim"/>
                <a:sym typeface="Gulim"/>
              </a:rPr>
              <a:t> </a:t>
            </a:r>
            <a:r>
              <a:rPr lang="en-US" sz="900" dirty="0" err="1">
                <a:latin typeface="Gulim"/>
                <a:ea typeface="Gulim"/>
                <a:cs typeface="Gulim"/>
                <a:sym typeface="Gulim"/>
              </a:rPr>
              <a:t>만든</a:t>
            </a:r>
            <a:r>
              <a:rPr lang="en-US" sz="900" dirty="0">
                <a:latin typeface="Gulim"/>
                <a:ea typeface="Gulim"/>
                <a:cs typeface="Gulim"/>
                <a:sym typeface="Gulim"/>
              </a:rPr>
              <a:t> </a:t>
            </a:r>
            <a:r>
              <a:rPr lang="en-US" sz="900" dirty="0" err="1">
                <a:latin typeface="Gulim"/>
                <a:ea typeface="Gulim"/>
                <a:cs typeface="Gulim"/>
                <a:sym typeface="Gulim"/>
              </a:rPr>
              <a:t>액상형</a:t>
            </a:r>
            <a:r>
              <a:rPr lang="en-US" sz="900" dirty="0">
                <a:latin typeface="Gulim"/>
                <a:ea typeface="Gulim"/>
                <a:cs typeface="Gulim"/>
                <a:sym typeface="Gulim"/>
              </a:rPr>
              <a:t> </a:t>
            </a:r>
            <a:r>
              <a:rPr lang="en-US" sz="900" dirty="0" err="1">
                <a:latin typeface="Gulim"/>
                <a:ea typeface="Gulim"/>
                <a:cs typeface="Gulim"/>
                <a:sym typeface="Gulim"/>
              </a:rPr>
              <a:t>스틱입니다</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스틱은</a:t>
            </a:r>
            <a:r>
              <a:rPr lang="en-US" sz="900" dirty="0">
                <a:latin typeface="Gulim"/>
                <a:ea typeface="Gulim"/>
                <a:cs typeface="Gulim"/>
                <a:sym typeface="Gulim"/>
              </a:rPr>
              <a:t> </a:t>
            </a:r>
            <a:r>
              <a:rPr lang="en-US" sz="900" dirty="0" err="1">
                <a:latin typeface="Gulim"/>
                <a:ea typeface="Gulim"/>
                <a:cs typeface="Gulim"/>
                <a:sym typeface="Gulim"/>
              </a:rPr>
              <a:t>타입별</a:t>
            </a:r>
            <a:r>
              <a:rPr lang="en-US" sz="900" dirty="0">
                <a:latin typeface="Gulim"/>
                <a:ea typeface="Gulim"/>
                <a:cs typeface="Gulim"/>
                <a:sym typeface="Gulim"/>
              </a:rPr>
              <a:t> </a:t>
            </a:r>
            <a:r>
              <a:rPr lang="en-US" sz="900" dirty="0" err="1">
                <a:latin typeface="Gulim"/>
                <a:ea typeface="Gulim"/>
                <a:cs typeface="Gulim"/>
                <a:sym typeface="Gulim"/>
              </a:rPr>
              <a:t>특성에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소비자의</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기호를</a:t>
            </a:r>
            <a:r>
              <a:rPr lang="en-US" sz="900" dirty="0">
                <a:latin typeface="Gulim"/>
                <a:ea typeface="Gulim"/>
                <a:cs typeface="Gulim"/>
                <a:sym typeface="Gulim"/>
              </a:rPr>
              <a:t> </a:t>
            </a:r>
            <a:r>
              <a:rPr lang="en-US" sz="900" dirty="0" err="1">
                <a:latin typeface="Gulim"/>
                <a:ea typeface="Gulim"/>
                <a:cs typeface="Gulim"/>
                <a:sym typeface="Gulim"/>
              </a:rPr>
              <a:t>충족합니다</a:t>
            </a:r>
            <a:r>
              <a:rPr lang="en-US" sz="900" dirty="0">
                <a:latin typeface="Gulim"/>
                <a:ea typeface="Gulim"/>
                <a:cs typeface="Gulim"/>
                <a:sym typeface="Gulim"/>
              </a:rPr>
              <a:t>. </a:t>
            </a:r>
            <a:r>
              <a:rPr lang="en-US" sz="900" dirty="0" err="1">
                <a:latin typeface="Gulim"/>
                <a:ea typeface="Gulim"/>
                <a:cs typeface="Gulim"/>
                <a:sym typeface="Gulim"/>
              </a:rPr>
              <a:t>리얼</a:t>
            </a:r>
            <a:r>
              <a:rPr lang="en-US" sz="900" dirty="0">
                <a:latin typeface="Gulim"/>
                <a:ea typeface="Gulim"/>
                <a:cs typeface="Gulim"/>
                <a:sym typeface="Gulim"/>
              </a:rPr>
              <a:t> </a:t>
            </a:r>
            <a:r>
              <a:rPr lang="en-US" sz="900" dirty="0" err="1">
                <a:latin typeface="Gulim"/>
                <a:ea typeface="Gulim"/>
                <a:cs typeface="Gulim"/>
                <a:sym typeface="Gulim"/>
              </a:rPr>
              <a:t>타입은</a:t>
            </a:r>
            <a:r>
              <a:rPr lang="en-US" sz="900" dirty="0">
                <a:latin typeface="Gulim"/>
                <a:ea typeface="Gulim"/>
                <a:cs typeface="Gulim"/>
                <a:sym typeface="Gulim"/>
              </a:rPr>
              <a:t> </a:t>
            </a:r>
            <a:r>
              <a:rPr lang="en-US" sz="900" dirty="0" err="1">
                <a:latin typeface="Gulim"/>
                <a:ea typeface="Gulim"/>
                <a:cs typeface="Gulim"/>
                <a:sym typeface="Gulim"/>
              </a:rPr>
              <a:t>전통</a:t>
            </a:r>
            <a:r>
              <a:rPr lang="en-US" sz="900" dirty="0">
                <a:latin typeface="Gulim"/>
                <a:ea typeface="Gulim"/>
                <a:cs typeface="Gulim"/>
                <a:sym typeface="Gulim"/>
              </a:rPr>
              <a:t> </a:t>
            </a:r>
            <a:r>
              <a:rPr lang="en-US" sz="900" dirty="0" err="1">
                <a:latin typeface="Gulim"/>
                <a:ea typeface="Gulim"/>
                <a:cs typeface="Gulim"/>
                <a:sym typeface="Gulim"/>
              </a:rPr>
              <a:t>궐련</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흡연</a:t>
            </a:r>
            <a:r>
              <a:rPr lang="en-US" sz="900" dirty="0">
                <a:latin typeface="Gulim"/>
                <a:ea typeface="Gulim"/>
                <a:cs typeface="Gulim"/>
                <a:sym typeface="Gulim"/>
              </a:rPr>
              <a:t> </a:t>
            </a:r>
            <a:r>
              <a:rPr lang="en-US" sz="900" dirty="0" err="1">
                <a:latin typeface="Gulim"/>
                <a:ea typeface="Gulim"/>
                <a:cs typeface="Gulim"/>
                <a:sym typeface="Gulim"/>
              </a:rPr>
              <a:t>충족감을</a:t>
            </a:r>
            <a:r>
              <a:rPr lang="en-US" sz="900" dirty="0">
                <a:latin typeface="Gulim"/>
                <a:ea typeface="Gulim"/>
                <a:cs typeface="Gulim"/>
                <a:sym typeface="Gulim"/>
              </a:rPr>
              <a:t> </a:t>
            </a:r>
            <a:r>
              <a:rPr lang="en-US" sz="900" dirty="0" err="1">
                <a:latin typeface="Gulim"/>
                <a:ea typeface="Gulim"/>
                <a:cs typeface="Gulim"/>
                <a:sym typeface="Gulim"/>
              </a:rPr>
              <a:t>구현하며</a:t>
            </a:r>
            <a:r>
              <a:rPr lang="en-US" sz="900" dirty="0">
                <a:latin typeface="Gulim"/>
                <a:ea typeface="Gulim"/>
                <a:cs typeface="Gulim"/>
                <a:sym typeface="Gulim"/>
              </a:rPr>
              <a:t>, </a:t>
            </a:r>
            <a:r>
              <a:rPr lang="en-US" sz="900" dirty="0" err="1">
                <a:latin typeface="Gulim"/>
                <a:ea typeface="Gulim"/>
                <a:cs typeface="Gulim"/>
                <a:sym typeface="Gulim"/>
              </a:rPr>
              <a:t>그래뉼라</a:t>
            </a:r>
            <a:r>
              <a:rPr lang="en-US" sz="900" dirty="0">
                <a:latin typeface="Gulim"/>
                <a:ea typeface="Gulim"/>
                <a:cs typeface="Gulim"/>
                <a:sym typeface="Gulim"/>
              </a:rPr>
              <a:t> </a:t>
            </a:r>
            <a:r>
              <a:rPr lang="en-US" sz="900" dirty="0" err="1">
                <a:latin typeface="Gulim"/>
                <a:ea typeface="Gulim"/>
                <a:cs typeface="Gulim"/>
                <a:sym typeface="Gulim"/>
              </a:rPr>
              <a:t>타입은</a:t>
            </a:r>
            <a:r>
              <a:rPr lang="en-US" sz="900" dirty="0">
                <a:latin typeface="Gulim"/>
                <a:ea typeface="Gulim"/>
                <a:cs typeface="Gulim"/>
                <a:sym typeface="Gulim"/>
              </a:rPr>
              <a:t> </a:t>
            </a:r>
            <a:r>
              <a:rPr lang="en-US" sz="900" dirty="0" err="1">
                <a:latin typeface="Gulim"/>
                <a:ea typeface="Gulim"/>
                <a:cs typeface="Gulim"/>
                <a:sym typeface="Gulim"/>
              </a:rPr>
              <a:t>부드러운</a:t>
            </a:r>
            <a:r>
              <a:rPr lang="en-US" sz="900" dirty="0">
                <a:latin typeface="Gulim"/>
                <a:ea typeface="Gulim"/>
                <a:cs typeface="Gulim"/>
                <a:sym typeface="Gulim"/>
              </a:rPr>
              <a:t> </a:t>
            </a:r>
            <a:r>
              <a:rPr lang="en-US" sz="900" dirty="0" err="1">
                <a:latin typeface="Gulim"/>
                <a:ea typeface="Gulim"/>
                <a:cs typeface="Gulim"/>
                <a:sym typeface="Gulim"/>
              </a:rPr>
              <a:t>맛에</a:t>
            </a:r>
            <a:r>
              <a:rPr lang="en-US" sz="900" dirty="0">
                <a:latin typeface="Gulim"/>
                <a:ea typeface="Gulim"/>
                <a:cs typeface="Gulim"/>
                <a:sym typeface="Gulim"/>
              </a:rPr>
              <a:t> </a:t>
            </a:r>
            <a:r>
              <a:rPr lang="en-US" sz="900" dirty="0" err="1">
                <a:latin typeface="Gulim"/>
                <a:ea typeface="Gulim"/>
                <a:cs typeface="Gulim"/>
                <a:sym typeface="Gulim"/>
              </a:rPr>
              <a:t>중점을</a:t>
            </a:r>
            <a:r>
              <a:rPr lang="en-US" sz="900" dirty="0">
                <a:latin typeface="Gulim"/>
                <a:ea typeface="Gulim"/>
                <a:cs typeface="Gulim"/>
                <a:sym typeface="Gulim"/>
              </a:rPr>
              <a:t> </a:t>
            </a:r>
            <a:r>
              <a:rPr lang="en-US" sz="900" dirty="0" err="1">
                <a:latin typeface="Gulim"/>
                <a:ea typeface="Gulim"/>
                <a:cs typeface="Gulim"/>
                <a:sym typeface="Gulim"/>
              </a:rPr>
              <a:t>두고</a:t>
            </a:r>
            <a:r>
              <a:rPr lang="en-US" sz="900" dirty="0">
                <a:latin typeface="Gulim"/>
                <a:ea typeface="Gulim"/>
                <a:cs typeface="Gulim"/>
                <a:sym typeface="Gulim"/>
              </a:rPr>
              <a:t> </a:t>
            </a:r>
            <a:r>
              <a:rPr lang="en-US" sz="900" dirty="0" err="1">
                <a:latin typeface="Gulim"/>
                <a:ea typeface="Gulim"/>
                <a:cs typeface="Gulim"/>
                <a:sym typeface="Gulim"/>
              </a:rPr>
              <a:t>개발되었고</a:t>
            </a:r>
            <a:r>
              <a:rPr lang="en-US" sz="900" dirty="0">
                <a:latin typeface="Gulim"/>
                <a:ea typeface="Gulim"/>
                <a:cs typeface="Gulim"/>
                <a:sym typeface="Gulim"/>
              </a:rPr>
              <a:t>, </a:t>
            </a:r>
            <a:r>
              <a:rPr lang="en-US" sz="900" dirty="0" err="1">
                <a:latin typeface="Gulim"/>
                <a:ea typeface="Gulim"/>
                <a:cs typeface="Gulim"/>
                <a:sym typeface="Gulim"/>
              </a:rPr>
              <a:t>베이퍼</a:t>
            </a:r>
            <a:r>
              <a:rPr lang="en-US" sz="900" dirty="0">
                <a:latin typeface="Gulim"/>
                <a:ea typeface="Gulim"/>
                <a:cs typeface="Gulim"/>
                <a:sym typeface="Gulim"/>
              </a:rPr>
              <a:t> </a:t>
            </a:r>
            <a:r>
              <a:rPr lang="en-US" sz="900" dirty="0" err="1">
                <a:latin typeface="Gulim"/>
                <a:ea typeface="Gulim"/>
                <a:cs typeface="Gulim"/>
                <a:sym typeface="Gulim"/>
              </a:rPr>
              <a:t>스틱은</a:t>
            </a:r>
            <a:r>
              <a:rPr lang="en-US" sz="900" dirty="0">
                <a:latin typeface="Gulim"/>
                <a:ea typeface="Gulim"/>
                <a:cs typeface="Gulim"/>
                <a:sym typeface="Gulim"/>
              </a:rPr>
              <a:t> </a:t>
            </a:r>
            <a:r>
              <a:rPr lang="en-US" sz="900" dirty="0" err="1">
                <a:latin typeface="Gulim"/>
                <a:ea typeface="Gulim"/>
                <a:cs typeface="Gulim"/>
                <a:sym typeface="Gulim"/>
              </a:rPr>
              <a:t>담배냄새</a:t>
            </a:r>
            <a:r>
              <a:rPr lang="en-US" sz="900" dirty="0">
                <a:latin typeface="Gulim"/>
                <a:ea typeface="Gulim"/>
                <a:cs typeface="Gulim"/>
                <a:sym typeface="Gulim"/>
              </a:rPr>
              <a:t> </a:t>
            </a:r>
            <a:r>
              <a:rPr lang="en-US" sz="900" dirty="0" err="1">
                <a:latin typeface="Gulim"/>
                <a:ea typeface="Gulim"/>
                <a:cs typeface="Gulim"/>
                <a:sym typeface="Gulim"/>
              </a:rPr>
              <a:t>없는</a:t>
            </a:r>
            <a:r>
              <a:rPr lang="en-US" sz="900" dirty="0">
                <a:latin typeface="Gulim"/>
                <a:ea typeface="Gulim"/>
                <a:cs typeface="Gulim"/>
                <a:sym typeface="Gulim"/>
              </a:rPr>
              <a:t> </a:t>
            </a:r>
            <a:r>
              <a:rPr lang="en-US" sz="900" dirty="0" err="1">
                <a:latin typeface="Gulim"/>
                <a:ea typeface="Gulim"/>
                <a:cs typeface="Gulim"/>
                <a:sym typeface="Gulim"/>
              </a:rPr>
              <a:t>저자극</a:t>
            </a:r>
            <a:r>
              <a:rPr lang="en-US" sz="900" dirty="0">
                <a:latin typeface="Gulim"/>
                <a:ea typeface="Gulim"/>
                <a:cs typeface="Gulim"/>
                <a:sym typeface="Gulim"/>
              </a:rPr>
              <a:t> </a:t>
            </a:r>
            <a:r>
              <a:rPr lang="en-US" sz="900" dirty="0" err="1">
                <a:latin typeface="Gulim"/>
                <a:ea typeface="Gulim"/>
                <a:cs typeface="Gulim"/>
                <a:sym typeface="Gulim"/>
              </a:rPr>
              <a:t>제품을</a:t>
            </a:r>
            <a:r>
              <a:rPr lang="en-US" sz="900" dirty="0">
                <a:latin typeface="Gulim"/>
                <a:ea typeface="Gulim"/>
                <a:cs typeface="Gulim"/>
                <a:sym typeface="Gulim"/>
              </a:rPr>
              <a:t> </a:t>
            </a:r>
            <a:r>
              <a:rPr lang="en-US" sz="900" dirty="0" err="1">
                <a:latin typeface="Gulim"/>
                <a:ea typeface="Gulim"/>
                <a:cs typeface="Gulim"/>
                <a:sym typeface="Gulim"/>
              </a:rPr>
              <a:t>선호하는</a:t>
            </a:r>
            <a:r>
              <a:rPr lang="en-US" sz="900" dirty="0">
                <a:latin typeface="Gulim"/>
                <a:ea typeface="Gulim"/>
                <a:cs typeface="Gulim"/>
                <a:sym typeface="Gulim"/>
              </a:rPr>
              <a:t> </a:t>
            </a:r>
            <a:r>
              <a:rPr lang="en-US" sz="900" dirty="0" err="1">
                <a:latin typeface="Gulim"/>
                <a:ea typeface="Gulim"/>
                <a:cs typeface="Gulim"/>
                <a:sym typeface="Gulim"/>
              </a:rPr>
              <a:t>소비자를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개발되었습니다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끊임없는</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혁신으로</a:t>
            </a:r>
            <a:r>
              <a:rPr lang="en-US" sz="900" dirty="0">
                <a:latin typeface="Gulim"/>
                <a:ea typeface="Gulim"/>
                <a:cs typeface="Gulim"/>
                <a:sym typeface="Gulim"/>
              </a:rPr>
              <a:t> NGP </a:t>
            </a:r>
            <a:r>
              <a:rPr lang="en-US" sz="900" dirty="0" err="1">
                <a:latin typeface="Gulim"/>
                <a:ea typeface="Gulim"/>
                <a:cs typeface="Gulim"/>
                <a:sym typeface="Gulim"/>
              </a:rPr>
              <a:t>시장을</a:t>
            </a:r>
            <a:r>
              <a:rPr lang="en-US" sz="900" dirty="0">
                <a:latin typeface="Gulim"/>
                <a:ea typeface="Gulim"/>
                <a:cs typeface="Gulim"/>
                <a:sym typeface="Gulim"/>
              </a:rPr>
              <a:t> </a:t>
            </a:r>
            <a:r>
              <a:rPr lang="en-US" sz="900" dirty="0" err="1">
                <a:latin typeface="Gulim"/>
                <a:ea typeface="Gulim"/>
                <a:cs typeface="Gulim"/>
                <a:sym typeface="Gulim"/>
              </a:rPr>
              <a:t>선도해</a:t>
            </a:r>
            <a:r>
              <a:rPr lang="en-US" sz="900" dirty="0">
                <a:latin typeface="Gulim"/>
                <a:ea typeface="Gulim"/>
                <a:cs typeface="Gulim"/>
                <a:sym typeface="Gulim"/>
              </a:rPr>
              <a:t> </a:t>
            </a:r>
            <a:r>
              <a:rPr lang="en-US" sz="900" dirty="0" err="1">
                <a:latin typeface="Gulim"/>
                <a:ea typeface="Gulim"/>
                <a:cs typeface="Gulim"/>
                <a:sym typeface="Gulim"/>
              </a:rPr>
              <a:t>나가기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2568" name="Google Shape;2568;p24"/>
          <p:cNvGrpSpPr/>
          <p:nvPr/>
        </p:nvGrpSpPr>
        <p:grpSpPr>
          <a:xfrm>
            <a:off x="538086" y="0"/>
            <a:ext cx="14077958" cy="8208009"/>
            <a:chOff x="538086" y="0"/>
            <a:chExt cx="14077958" cy="8208009"/>
          </a:xfrm>
        </p:grpSpPr>
        <p:sp>
          <p:nvSpPr>
            <p:cNvPr id="2569" name="Google Shape;2569;p2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70" name="Google Shape;2570;p2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71" name="Google Shape;2571;p2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580" name="Google Shape;2580;p2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086</a:t>
            </a:r>
            <a:endParaRPr sz="1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591"/>
        <p:cNvGrpSpPr/>
        <p:nvPr/>
      </p:nvGrpSpPr>
      <p:grpSpPr>
        <a:xfrm>
          <a:off x="0" y="0"/>
          <a:ext cx="0" cy="0"/>
          <a:chOff x="0" y="0"/>
          <a:chExt cx="0" cy="0"/>
        </a:xfrm>
      </p:grpSpPr>
      <p:sp>
        <p:nvSpPr>
          <p:cNvPr id="2593" name="Google Shape;2593;p25"/>
          <p:cNvSpPr txBox="1"/>
          <p:nvPr/>
        </p:nvSpPr>
        <p:spPr>
          <a:xfrm>
            <a:off x="887298" y="1196499"/>
            <a:ext cx="10435125" cy="10225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NGP(Next Generation Products)</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a:latin typeface="Arial"/>
                <a:ea typeface="Arial"/>
                <a:cs typeface="Arial"/>
                <a:sym typeface="Arial"/>
              </a:rPr>
              <a:t>전략 2. 글로벌 NGP사업 가속화</a:t>
            </a:r>
            <a:endParaRPr sz="900">
              <a:latin typeface="Arial"/>
              <a:ea typeface="Arial"/>
              <a:cs typeface="Arial"/>
              <a:sym typeface="Arial"/>
            </a:endParaRPr>
          </a:p>
          <a:p>
            <a:pPr marL="12700" marR="5080" lvl="0" indent="-635" algn="just" rtl="0">
              <a:lnSpc>
                <a:spcPct val="134300"/>
              </a:lnSpc>
              <a:spcBef>
                <a:spcPts val="15"/>
              </a:spcBef>
              <a:spcAft>
                <a:spcPts val="0"/>
              </a:spcAft>
              <a:buNone/>
            </a:pPr>
            <a:r>
              <a:rPr lang="en-US" sz="900">
                <a:latin typeface="Gulim"/>
                <a:ea typeface="Gulim"/>
                <a:cs typeface="Gulim"/>
                <a:sym typeface="Gulim"/>
              </a:rPr>
              <a:t>KT&amp;G는 글로벌 시장에서의 경쟁력을 높이고, 장기적인 성장을 도모하기 위해 NGP사업의 글로벌 확장에 주력하고 있습니다. 이를 위해 글로벌 파트너십을 확대하고, 현지화 전략을 추진하고 있으며, 특히 PMI(Philip Morris International, 필립모리스 인터내셔널)와의 전략적 제휴를 기반으로 글로벌 시장에서의 입지를 강화하고 있습니다.</a:t>
            </a:r>
            <a:endParaRPr sz="900">
              <a:latin typeface="Gulim"/>
              <a:ea typeface="Gulim"/>
              <a:cs typeface="Gulim"/>
              <a:sym typeface="Gulim"/>
            </a:endParaRPr>
          </a:p>
        </p:txBody>
      </p:sp>
      <p:sp>
        <p:nvSpPr>
          <p:cNvPr id="2594" name="Google Shape;2594;p25"/>
          <p:cNvSpPr txBox="1"/>
          <p:nvPr/>
        </p:nvSpPr>
        <p:spPr>
          <a:xfrm>
            <a:off x="876269" y="2271147"/>
            <a:ext cx="10435125" cy="757367"/>
          </a:xfrm>
          <a:prstGeom prst="rect">
            <a:avLst/>
          </a:prstGeom>
          <a:noFill/>
          <a:ln>
            <a:noFill/>
          </a:ln>
        </p:spPr>
        <p:txBody>
          <a:bodyPr spcFirstLastPara="1" wrap="square" lIns="0" tIns="61575" rIns="0" bIns="0" anchor="t" anchorCtr="0">
            <a:spAutoFit/>
          </a:bodyPr>
          <a:lstStyle/>
          <a:p>
            <a:pPr marL="12700" lvl="0" indent="0" algn="just" rtl="0">
              <a:lnSpc>
                <a:spcPct val="100000"/>
              </a:lnSpc>
              <a:spcBef>
                <a:spcPts val="0"/>
              </a:spcBef>
              <a:spcAft>
                <a:spcPts val="0"/>
              </a:spcAft>
              <a:buNone/>
            </a:pPr>
            <a:r>
              <a:rPr lang="en-US" sz="900" b="1" u="sng" dirty="0">
                <a:solidFill>
                  <a:srgbClr val="549B35"/>
                </a:solidFill>
                <a:latin typeface="Arial"/>
                <a:ea typeface="Arial"/>
                <a:cs typeface="Arial"/>
                <a:sym typeface="Arial"/>
              </a:rPr>
              <a:t>2-1. </a:t>
            </a:r>
            <a:r>
              <a:rPr lang="en-US" sz="900" b="1" u="sng" dirty="0" err="1">
                <a:solidFill>
                  <a:srgbClr val="549B35"/>
                </a:solidFill>
                <a:latin typeface="Arial"/>
                <a:ea typeface="Arial"/>
                <a:cs typeface="Arial"/>
                <a:sym typeface="Arial"/>
              </a:rPr>
              <a:t>PMI와의</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파트너십</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고도화</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통한</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글로벌</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성공</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비즈니스</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모델</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확보</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dirty="0">
                <a:latin typeface="Gulim"/>
                <a:ea typeface="Gulim"/>
                <a:cs typeface="Gulim"/>
                <a:sym typeface="Gulim"/>
              </a:rPr>
              <a:t>2020년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시장</a:t>
            </a:r>
            <a:r>
              <a:rPr lang="en-US" sz="900" dirty="0">
                <a:latin typeface="Gulim"/>
                <a:ea typeface="Gulim"/>
                <a:cs typeface="Gulim"/>
                <a:sym typeface="Gulim"/>
              </a:rPr>
              <a:t> </a:t>
            </a:r>
            <a:r>
              <a:rPr lang="en-US" sz="900" dirty="0" err="1">
                <a:latin typeface="Gulim"/>
                <a:ea typeface="Gulim"/>
                <a:cs typeface="Gulim"/>
                <a:sym typeface="Gulim"/>
              </a:rPr>
              <a:t>개척을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PMI와</a:t>
            </a:r>
            <a:r>
              <a:rPr lang="en-US" sz="900" dirty="0">
                <a:latin typeface="Gulim"/>
                <a:ea typeface="Gulim"/>
                <a:cs typeface="Gulim"/>
                <a:sym typeface="Gulim"/>
              </a:rPr>
              <a:t> </a:t>
            </a:r>
            <a:r>
              <a:rPr lang="en-US" sz="900" dirty="0" err="1">
                <a:latin typeface="Gulim"/>
                <a:ea typeface="Gulim"/>
                <a:cs typeface="Gulim"/>
                <a:sym typeface="Gulim"/>
              </a:rPr>
              <a:t>전략적</a:t>
            </a:r>
            <a:r>
              <a:rPr lang="en-US" sz="900" dirty="0">
                <a:latin typeface="Gulim"/>
                <a:ea typeface="Gulim"/>
                <a:cs typeface="Gulim"/>
                <a:sym typeface="Gulim"/>
              </a:rPr>
              <a:t> </a:t>
            </a:r>
            <a:r>
              <a:rPr lang="en-US" sz="900" dirty="0" err="1">
                <a:latin typeface="Gulim"/>
                <a:ea typeface="Gulim"/>
                <a:cs typeface="Gulim"/>
                <a:sym typeface="Gulim"/>
              </a:rPr>
              <a:t>제휴를</a:t>
            </a:r>
            <a:r>
              <a:rPr lang="en-US" sz="900" dirty="0">
                <a:latin typeface="Gulim"/>
                <a:ea typeface="Gulim"/>
                <a:cs typeface="Gulim"/>
                <a:sym typeface="Gulim"/>
              </a:rPr>
              <a:t> </a:t>
            </a:r>
            <a:r>
              <a:rPr lang="en-US" sz="900" dirty="0" err="1">
                <a:latin typeface="Gulim"/>
                <a:ea typeface="Gulim"/>
                <a:cs typeface="Gulim"/>
                <a:sym typeface="Gulim"/>
              </a:rPr>
              <a:t>체결하였습니다</a:t>
            </a:r>
            <a:r>
              <a:rPr lang="en-US" sz="900" dirty="0">
                <a:latin typeface="Gulim"/>
                <a:ea typeface="Gulim"/>
                <a:cs typeface="Gulim"/>
                <a:sym typeface="Gulim"/>
              </a:rPr>
              <a:t>. PMI </a:t>
            </a:r>
            <a:r>
              <a:rPr lang="en-US" sz="900" dirty="0" err="1">
                <a:latin typeface="Gulim"/>
                <a:ea typeface="Gulim"/>
                <a:cs typeface="Gulim"/>
                <a:sym typeface="Gulim"/>
              </a:rPr>
              <a:t>유통망을</a:t>
            </a:r>
            <a:r>
              <a:rPr lang="en-US" sz="900" dirty="0">
                <a:latin typeface="Gulim"/>
                <a:ea typeface="Gulim"/>
                <a:cs typeface="Gulim"/>
                <a:sym typeface="Gulim"/>
              </a:rPr>
              <a:t> </a:t>
            </a:r>
            <a:r>
              <a:rPr lang="en-US" sz="900" dirty="0" err="1">
                <a:latin typeface="Gulim"/>
                <a:ea typeface="Gulim"/>
                <a:cs typeface="Gulim"/>
                <a:sym typeface="Gulim"/>
              </a:rPr>
              <a:t>활용해</a:t>
            </a:r>
            <a:r>
              <a:rPr lang="en-US" sz="900" dirty="0">
                <a:latin typeface="Gulim"/>
                <a:ea typeface="Gulim"/>
                <a:cs typeface="Gulim"/>
                <a:sym typeface="Gulim"/>
              </a:rPr>
              <a:t> </a:t>
            </a:r>
            <a:r>
              <a:rPr lang="en-US" sz="900" dirty="0" err="1">
                <a:latin typeface="Gulim"/>
                <a:ea typeface="Gulim"/>
                <a:cs typeface="Gulim"/>
                <a:sym typeface="Gulim"/>
              </a:rPr>
              <a:t>러시아</a:t>
            </a:r>
            <a:r>
              <a:rPr lang="en-US" sz="900" dirty="0">
                <a:latin typeface="Gulim"/>
                <a:ea typeface="Gulim"/>
                <a:cs typeface="Gulim"/>
                <a:sym typeface="Gulim"/>
              </a:rPr>
              <a:t>· </a:t>
            </a:r>
            <a:r>
              <a:rPr lang="en-US" sz="900" dirty="0" err="1">
                <a:latin typeface="Gulim"/>
                <a:ea typeface="Gulim"/>
                <a:cs typeface="Gulim"/>
                <a:sym typeface="Gulim"/>
              </a:rPr>
              <a:t>우크라이나·일본</a:t>
            </a:r>
            <a:r>
              <a:rPr lang="en-US" sz="900" dirty="0">
                <a:latin typeface="Gulim"/>
                <a:ea typeface="Gulim"/>
                <a:cs typeface="Gulim"/>
                <a:sym typeface="Gulim"/>
              </a:rPr>
              <a:t> 3개국에 </a:t>
            </a:r>
            <a:r>
              <a:rPr lang="en-US" sz="900" dirty="0" err="1">
                <a:latin typeface="Gulim"/>
                <a:ea typeface="Gulim"/>
                <a:cs typeface="Gulim"/>
                <a:sym typeface="Gulim"/>
              </a:rPr>
              <a:t>진출한</a:t>
            </a:r>
            <a:r>
              <a:rPr lang="en-US" sz="900" dirty="0">
                <a:latin typeface="Gulim"/>
                <a:ea typeface="Gulim"/>
                <a:cs typeface="Gulim"/>
                <a:sym typeface="Gulim"/>
              </a:rPr>
              <a:t> </a:t>
            </a:r>
            <a:r>
              <a:rPr lang="en-US" sz="900" dirty="0" err="1">
                <a:latin typeface="Gulim"/>
                <a:ea typeface="Gulim"/>
                <a:cs typeface="Gulim"/>
                <a:sym typeface="Gulim"/>
              </a:rPr>
              <a:t>이후</a:t>
            </a:r>
            <a:r>
              <a:rPr lang="en-US" sz="900" dirty="0">
                <a:latin typeface="Gulim"/>
                <a:ea typeface="Gulim"/>
                <a:cs typeface="Gulim"/>
                <a:sym typeface="Gulim"/>
              </a:rPr>
              <a:t>, 2023년 </a:t>
            </a:r>
            <a:r>
              <a:rPr lang="en-US" sz="900" dirty="0" err="1">
                <a:latin typeface="Gulim"/>
                <a:ea typeface="Gulim"/>
                <a:cs typeface="Gulim"/>
                <a:sym typeface="Gulim"/>
              </a:rPr>
              <a:t>기준</a:t>
            </a:r>
            <a:r>
              <a:rPr lang="en-US" sz="900" dirty="0">
                <a:latin typeface="Gulim"/>
                <a:ea typeface="Gulim"/>
                <a:cs typeface="Gulim"/>
                <a:sym typeface="Gulim"/>
              </a:rPr>
              <a:t> 31개국(</a:t>
            </a:r>
            <a:r>
              <a:rPr lang="en-US" sz="900" dirty="0" err="1">
                <a:latin typeface="Gulim"/>
                <a:ea typeface="Gulim"/>
                <a:cs typeface="Gulim"/>
                <a:sym typeface="Gulim"/>
              </a:rPr>
              <a:t>유럽</a:t>
            </a:r>
            <a:r>
              <a:rPr lang="en-US" sz="900" dirty="0">
                <a:latin typeface="Gulim"/>
                <a:ea typeface="Gulim"/>
                <a:cs typeface="Gulim"/>
                <a:sym typeface="Gulim"/>
              </a:rPr>
              <a:t> 24개국, </a:t>
            </a:r>
            <a:r>
              <a:rPr lang="en-US" sz="900" dirty="0" err="1">
                <a:latin typeface="Gulim"/>
                <a:ea typeface="Gulim"/>
                <a:cs typeface="Gulim"/>
                <a:sym typeface="Gulim"/>
              </a:rPr>
              <a:t>중동CIC</a:t>
            </a:r>
            <a:r>
              <a:rPr lang="en-US" sz="900" dirty="0">
                <a:latin typeface="Gulim"/>
                <a:ea typeface="Gulim"/>
                <a:cs typeface="Gulim"/>
                <a:sym typeface="Gulim"/>
              </a:rPr>
              <a:t> 4개국, </a:t>
            </a:r>
            <a:r>
              <a:rPr lang="en-US" sz="900" dirty="0" err="1">
                <a:latin typeface="Gulim"/>
                <a:ea typeface="Gulim"/>
                <a:cs typeface="Gulim"/>
                <a:sym typeface="Gulim"/>
              </a:rPr>
              <a:t>아태</a:t>
            </a:r>
            <a:r>
              <a:rPr lang="en-US" sz="900" dirty="0">
                <a:latin typeface="Gulim"/>
                <a:ea typeface="Gulim"/>
                <a:cs typeface="Gulim"/>
                <a:sym typeface="Gulim"/>
              </a:rPr>
              <a:t>/</a:t>
            </a:r>
            <a:r>
              <a:rPr lang="en-US" sz="900" dirty="0" err="1">
                <a:latin typeface="Gulim"/>
                <a:ea typeface="Gulim"/>
                <a:cs typeface="Gulim"/>
                <a:sym typeface="Gulim"/>
              </a:rPr>
              <a:t>남미</a:t>
            </a:r>
            <a:r>
              <a:rPr lang="en-US" sz="900" dirty="0">
                <a:latin typeface="Gulim"/>
                <a:ea typeface="Gulim"/>
                <a:cs typeface="Gulim"/>
                <a:sym typeface="Gulim"/>
              </a:rPr>
              <a:t> 3개국)</a:t>
            </a:r>
            <a:r>
              <a:rPr lang="en-US" sz="900" dirty="0" err="1">
                <a:latin typeface="Gulim"/>
                <a:ea typeface="Gulim"/>
                <a:cs typeface="Gulim"/>
                <a:sym typeface="Gulim"/>
              </a:rPr>
              <a:t>으로</a:t>
            </a:r>
            <a:r>
              <a:rPr lang="en-US" sz="900" dirty="0">
                <a:latin typeface="Gulim"/>
                <a:ea typeface="Gulim"/>
                <a:cs typeface="Gulim"/>
                <a:sym typeface="Gulim"/>
              </a:rPr>
              <a:t> </a:t>
            </a:r>
            <a:r>
              <a:rPr lang="en-US" sz="900" dirty="0" err="1">
                <a:latin typeface="Gulim"/>
                <a:ea typeface="Gulim"/>
                <a:cs typeface="Gulim"/>
                <a:sym typeface="Gulim"/>
              </a:rPr>
              <a:t>수출국가</a:t>
            </a:r>
            <a:r>
              <a:rPr lang="en-US" sz="900" dirty="0">
                <a:latin typeface="Gulim"/>
                <a:ea typeface="Gulim"/>
                <a:cs typeface="Gulim"/>
                <a:sym typeface="Gulim"/>
              </a:rPr>
              <a:t> </a:t>
            </a:r>
            <a:r>
              <a:rPr lang="en-US" sz="900" dirty="0" err="1">
                <a:latin typeface="Gulim"/>
                <a:ea typeface="Gulim"/>
                <a:cs typeface="Gulim"/>
                <a:sym typeface="Gulim"/>
              </a:rPr>
              <a:t>수가</a:t>
            </a:r>
            <a:r>
              <a:rPr lang="en-US" sz="900" dirty="0">
                <a:latin typeface="Gulim"/>
                <a:ea typeface="Gulim"/>
                <a:cs typeface="Gulim"/>
                <a:sym typeface="Gulim"/>
              </a:rPr>
              <a:t> </a:t>
            </a:r>
            <a:r>
              <a:rPr lang="en-US" sz="900" dirty="0" err="1">
                <a:latin typeface="Gulim"/>
                <a:ea typeface="Gulim"/>
                <a:cs typeface="Gulim"/>
                <a:sym typeface="Gulim"/>
              </a:rPr>
              <a:t>증가하였습니다</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수량</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2020년 5.6억 </a:t>
            </a:r>
            <a:r>
              <a:rPr lang="en-US" sz="900" dirty="0" err="1">
                <a:latin typeface="Gulim"/>
                <a:ea typeface="Gulim"/>
                <a:cs typeface="Gulim"/>
                <a:sym typeface="Gulim"/>
              </a:rPr>
              <a:t>본에서</a:t>
            </a:r>
            <a:r>
              <a:rPr lang="en-US" sz="900" dirty="0">
                <a:latin typeface="Gulim"/>
                <a:ea typeface="Gulim"/>
                <a:cs typeface="Gulim"/>
                <a:sym typeface="Gulim"/>
              </a:rPr>
              <a:t> 2023년 82억 </a:t>
            </a:r>
            <a:r>
              <a:rPr lang="en-US" sz="900" dirty="0" err="1">
                <a:latin typeface="Gulim"/>
                <a:ea typeface="Gulim"/>
                <a:cs typeface="Gulim"/>
                <a:sym typeface="Gulim"/>
              </a:rPr>
              <a:t>본으로</a:t>
            </a:r>
            <a:r>
              <a:rPr lang="en-US" sz="900" dirty="0">
                <a:latin typeface="Gulim"/>
                <a:ea typeface="Gulim"/>
                <a:cs typeface="Gulim"/>
                <a:sym typeface="Gulim"/>
              </a:rPr>
              <a:t> </a:t>
            </a:r>
            <a:r>
              <a:rPr lang="en-US" sz="900" dirty="0" err="1">
                <a:latin typeface="Gulim"/>
                <a:ea typeface="Gulim"/>
                <a:cs typeface="Gulim"/>
                <a:sym typeface="Gulim"/>
              </a:rPr>
              <a:t>빠르게</a:t>
            </a:r>
            <a:r>
              <a:rPr lang="en-US" sz="900" dirty="0">
                <a:latin typeface="Gulim"/>
                <a:ea typeface="Gulim"/>
                <a:cs typeface="Gulim"/>
                <a:sym typeface="Gulim"/>
              </a:rPr>
              <a:t> </a:t>
            </a:r>
            <a:r>
              <a:rPr lang="en-US" sz="900" dirty="0" err="1">
                <a:latin typeface="Gulim"/>
                <a:ea typeface="Gulim"/>
                <a:cs typeface="Gulim"/>
                <a:sym typeface="Gulim"/>
              </a:rPr>
              <a:t>성장하였으며</a:t>
            </a:r>
            <a:r>
              <a:rPr lang="en-US" sz="900" dirty="0">
                <a:latin typeface="Gulim"/>
                <a:ea typeface="Gulim"/>
                <a:cs typeface="Gulim"/>
                <a:sym typeface="Gulim"/>
              </a:rPr>
              <a:t>, 2023년 1월, </a:t>
            </a:r>
            <a:r>
              <a:rPr lang="en-US" sz="900" dirty="0" err="1">
                <a:latin typeface="Gulim"/>
                <a:ea typeface="Gulim"/>
                <a:cs typeface="Gulim"/>
                <a:sym typeface="Gulim"/>
              </a:rPr>
              <a:t>PMI와</a:t>
            </a:r>
            <a:r>
              <a:rPr lang="en-US" sz="900" dirty="0">
                <a:latin typeface="Gulim"/>
                <a:ea typeface="Gulim"/>
                <a:cs typeface="Gulim"/>
                <a:sym typeface="Gulim"/>
              </a:rPr>
              <a:t> 15년 </a:t>
            </a:r>
            <a:r>
              <a:rPr lang="en-US" sz="900" dirty="0" err="1">
                <a:latin typeface="Gulim"/>
                <a:ea typeface="Gulim"/>
                <a:cs typeface="Gulim"/>
                <a:sym typeface="Gulim"/>
              </a:rPr>
              <a:t>동안의</a:t>
            </a:r>
            <a:r>
              <a:rPr lang="en-US" sz="900" dirty="0">
                <a:latin typeface="Gulim"/>
                <a:ea typeface="Gulim"/>
                <a:cs typeface="Gulim"/>
                <a:sym typeface="Gulim"/>
              </a:rPr>
              <a:t> </a:t>
            </a:r>
            <a:r>
              <a:rPr lang="en-US" sz="900" dirty="0" err="1">
                <a:latin typeface="Gulim"/>
                <a:ea typeface="Gulim"/>
                <a:cs typeface="Gulim"/>
                <a:sym typeface="Gulim"/>
              </a:rPr>
              <a:t>파트너십을</a:t>
            </a:r>
            <a:r>
              <a:rPr lang="en-US" sz="900" dirty="0">
                <a:latin typeface="Gulim"/>
                <a:ea typeface="Gulim"/>
                <a:cs typeface="Gulim"/>
                <a:sym typeface="Gulim"/>
              </a:rPr>
              <a:t> </a:t>
            </a:r>
            <a:r>
              <a:rPr lang="en-US" sz="900" dirty="0" err="1">
                <a:latin typeface="Gulim"/>
                <a:ea typeface="Gulim"/>
                <a:cs typeface="Gulim"/>
                <a:sym typeface="Gulim"/>
              </a:rPr>
              <a:t>새롭게</a:t>
            </a:r>
            <a:r>
              <a:rPr lang="en-US" sz="900" dirty="0">
                <a:latin typeface="Gulim"/>
                <a:ea typeface="Gulim"/>
                <a:cs typeface="Gulim"/>
                <a:sym typeface="Gulim"/>
              </a:rPr>
              <a:t> </a:t>
            </a:r>
            <a:r>
              <a:rPr lang="en-US" sz="900" dirty="0" err="1">
                <a:latin typeface="Gulim"/>
                <a:ea typeface="Gulim"/>
                <a:cs typeface="Gulim"/>
                <a:sym typeface="Gulim"/>
              </a:rPr>
              <a:t>체결하여</a:t>
            </a:r>
            <a:r>
              <a:rPr lang="en-US" sz="900" dirty="0">
                <a:latin typeface="Gulim"/>
                <a:ea typeface="Gulim"/>
                <a:cs typeface="Gulim"/>
                <a:sym typeface="Gulim"/>
              </a:rPr>
              <a:t> </a:t>
            </a:r>
            <a:r>
              <a:rPr lang="en-US" sz="900" dirty="0" err="1">
                <a:latin typeface="Gulim"/>
                <a:ea typeface="Gulim"/>
                <a:cs typeface="Gulim"/>
                <a:sym typeface="Gulim"/>
              </a:rPr>
              <a:t>장기적으로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NGP </a:t>
            </a:r>
            <a:r>
              <a:rPr lang="en-US" sz="900" dirty="0" err="1">
                <a:latin typeface="Gulim"/>
                <a:ea typeface="Gulim"/>
                <a:cs typeface="Gulim"/>
                <a:sym typeface="Gulim"/>
              </a:rPr>
              <a:t>시장</a:t>
            </a:r>
            <a:r>
              <a:rPr lang="en-US" sz="900" dirty="0">
                <a:latin typeface="Gulim"/>
                <a:ea typeface="Gulim"/>
                <a:cs typeface="Gulim"/>
                <a:sym typeface="Gulim"/>
              </a:rPr>
              <a:t> </a:t>
            </a:r>
            <a:r>
              <a:rPr lang="en-US" sz="900" dirty="0" err="1">
                <a:latin typeface="Gulim"/>
                <a:ea typeface="Gulim"/>
                <a:cs typeface="Gulim"/>
                <a:sym typeface="Gulim"/>
              </a:rPr>
              <a:t>공략의</a:t>
            </a:r>
            <a:r>
              <a:rPr lang="en-US" sz="900" dirty="0">
                <a:latin typeface="Gulim"/>
                <a:ea typeface="Gulim"/>
                <a:cs typeface="Gulim"/>
                <a:sym typeface="Gulim"/>
              </a:rPr>
              <a:t> </a:t>
            </a:r>
            <a:r>
              <a:rPr lang="en-US" sz="900" dirty="0" err="1">
                <a:latin typeface="Gulim"/>
                <a:ea typeface="Gulim"/>
                <a:cs typeface="Gulim"/>
                <a:sym typeface="Gulim"/>
              </a:rPr>
              <a:t>확고한</a:t>
            </a:r>
            <a:r>
              <a:rPr lang="en-US" sz="900" dirty="0">
                <a:latin typeface="Gulim"/>
                <a:ea typeface="Gulim"/>
                <a:cs typeface="Gulim"/>
                <a:sym typeface="Gulim"/>
              </a:rPr>
              <a:t> </a:t>
            </a:r>
            <a:r>
              <a:rPr lang="en-US" sz="900" dirty="0" err="1">
                <a:latin typeface="Gulim"/>
                <a:ea typeface="Gulim"/>
                <a:cs typeface="Gulim"/>
                <a:sym typeface="Gulim"/>
              </a:rPr>
              <a:t>발판을</a:t>
            </a:r>
            <a:r>
              <a:rPr lang="en-US" sz="900" dirty="0">
                <a:latin typeface="Gulim"/>
                <a:ea typeface="Gulim"/>
                <a:cs typeface="Gulim"/>
                <a:sym typeface="Gulim"/>
              </a:rPr>
              <a:t> </a:t>
            </a:r>
            <a:r>
              <a:rPr lang="en-US" sz="900" dirty="0" err="1">
                <a:latin typeface="Gulim"/>
                <a:ea typeface="Gulim"/>
                <a:cs typeface="Gulim"/>
                <a:sym typeface="Gulim"/>
              </a:rPr>
              <a:t>마련하였습니다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릴</a:t>
            </a:r>
            <a:r>
              <a:rPr lang="en-US" sz="900" dirty="0">
                <a:latin typeface="Gulim"/>
                <a:ea typeface="Gulim"/>
                <a:cs typeface="Gulim"/>
                <a:sym typeface="Gulim"/>
              </a:rPr>
              <a:t> </a:t>
            </a:r>
            <a:r>
              <a:rPr lang="en-US" sz="900" dirty="0" err="1">
                <a:latin typeface="Gulim"/>
                <a:ea typeface="Gulim"/>
                <a:cs typeface="Gulim"/>
                <a:sym typeface="Gulim"/>
              </a:rPr>
              <a:t>브랜드의</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인지도</a:t>
            </a:r>
            <a:r>
              <a:rPr lang="en-US" sz="900" dirty="0">
                <a:latin typeface="Gulim"/>
                <a:ea typeface="Gulim"/>
                <a:cs typeface="Gulim"/>
                <a:sym typeface="Gulim"/>
              </a:rPr>
              <a:t> </a:t>
            </a:r>
            <a:r>
              <a:rPr lang="en-US" sz="900" dirty="0" err="1">
                <a:latin typeface="Gulim"/>
                <a:ea typeface="Gulim"/>
                <a:cs typeface="Gulim"/>
                <a:sym typeface="Gulim"/>
              </a:rPr>
              <a:t>제고와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최고</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NGP </a:t>
            </a:r>
            <a:r>
              <a:rPr lang="en-US" sz="900" dirty="0" err="1">
                <a:latin typeface="Gulim"/>
                <a:ea typeface="Gulim"/>
                <a:cs typeface="Gulim"/>
                <a:sym typeface="Gulim"/>
              </a:rPr>
              <a:t>제조역량을</a:t>
            </a:r>
            <a:r>
              <a:rPr lang="en-US" sz="900" dirty="0">
                <a:latin typeface="Gulim"/>
                <a:ea typeface="Gulim"/>
                <a:cs typeface="Gulim"/>
                <a:sym typeface="Gulim"/>
              </a:rPr>
              <a:t> </a:t>
            </a:r>
            <a:r>
              <a:rPr lang="en-US" sz="900" dirty="0" err="1">
                <a:latin typeface="Gulim"/>
                <a:ea typeface="Gulim"/>
                <a:cs typeface="Gulim"/>
                <a:sym typeface="Gulim"/>
              </a:rPr>
              <a:t>확보할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있을</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기대합니다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95" name="Google Shape;2595;p25"/>
          <p:cNvSpPr txBox="1"/>
          <p:nvPr/>
        </p:nvSpPr>
        <p:spPr>
          <a:xfrm>
            <a:off x="899999" y="3080574"/>
            <a:ext cx="10435125" cy="942930"/>
          </a:xfrm>
          <a:prstGeom prst="rect">
            <a:avLst/>
          </a:prstGeom>
          <a:noFill/>
          <a:ln>
            <a:noFill/>
          </a:ln>
        </p:spPr>
        <p:txBody>
          <a:bodyPr spcFirstLastPara="1" wrap="square" lIns="0" tIns="61575" rIns="0" bIns="0" anchor="t" anchorCtr="0">
            <a:spAutoFit/>
          </a:bodyPr>
          <a:lstStyle/>
          <a:p>
            <a:pPr marL="13334" lvl="0" indent="0" algn="just" rtl="0">
              <a:lnSpc>
                <a:spcPct val="100000"/>
              </a:lnSpc>
              <a:spcBef>
                <a:spcPts val="0"/>
              </a:spcBef>
              <a:spcAft>
                <a:spcPts val="0"/>
              </a:spcAft>
              <a:buNone/>
            </a:pPr>
            <a:r>
              <a:rPr lang="en-US" sz="900" b="1" dirty="0" err="1">
                <a:latin typeface="Arial"/>
                <a:ea typeface="Arial"/>
                <a:cs typeface="Arial"/>
                <a:sym typeface="Arial"/>
              </a:rPr>
              <a:t>전략</a:t>
            </a:r>
            <a:r>
              <a:rPr lang="en-US" sz="900" b="1" dirty="0">
                <a:latin typeface="Arial"/>
                <a:ea typeface="Arial"/>
                <a:cs typeface="Arial"/>
                <a:sym typeface="Arial"/>
              </a:rPr>
              <a:t> 3. World-class </a:t>
            </a:r>
            <a:r>
              <a:rPr lang="en-US" sz="900" b="1" dirty="0" err="1">
                <a:latin typeface="Arial"/>
                <a:ea typeface="Arial"/>
                <a:cs typeface="Arial"/>
                <a:sym typeface="Arial"/>
              </a:rPr>
              <a:t>수준의</a:t>
            </a:r>
            <a:r>
              <a:rPr lang="en-US" sz="900" b="1" dirty="0">
                <a:latin typeface="Arial"/>
                <a:ea typeface="Arial"/>
                <a:cs typeface="Arial"/>
                <a:sym typeface="Arial"/>
              </a:rPr>
              <a:t> </a:t>
            </a:r>
            <a:r>
              <a:rPr lang="en-US" sz="900" b="1" dirty="0" err="1">
                <a:latin typeface="Arial"/>
                <a:ea typeface="Arial"/>
                <a:cs typeface="Arial"/>
                <a:sym typeface="Arial"/>
              </a:rPr>
              <a:t>과학적</a:t>
            </a:r>
            <a:r>
              <a:rPr lang="en-US" sz="900" b="1" dirty="0">
                <a:latin typeface="Arial"/>
                <a:ea typeface="Arial"/>
                <a:cs typeface="Arial"/>
                <a:sym typeface="Arial"/>
              </a:rPr>
              <a:t> R&amp;D </a:t>
            </a:r>
            <a:r>
              <a:rPr lang="en-US" sz="900" b="1" dirty="0" err="1">
                <a:latin typeface="Arial"/>
                <a:ea typeface="Arial"/>
                <a:cs typeface="Arial"/>
                <a:sym typeface="Arial"/>
              </a:rPr>
              <a:t>역량</a:t>
            </a:r>
            <a:r>
              <a:rPr lang="en-US" sz="900" b="1" dirty="0">
                <a:latin typeface="Arial"/>
                <a:ea typeface="Arial"/>
                <a:cs typeface="Arial"/>
                <a:sym typeface="Arial"/>
              </a:rPr>
              <a:t> </a:t>
            </a:r>
            <a:r>
              <a:rPr lang="en-US" sz="900" b="1" dirty="0" err="1">
                <a:latin typeface="Arial"/>
                <a:ea typeface="Arial"/>
                <a:cs typeface="Arial"/>
                <a:sym typeface="Arial"/>
              </a:rPr>
              <a:t>확보</a:t>
            </a:r>
            <a:endParaRPr sz="900" dirty="0">
              <a:latin typeface="Arial"/>
              <a:ea typeface="Arial"/>
              <a:cs typeface="Arial"/>
              <a:sym typeface="Arial"/>
            </a:endParaRPr>
          </a:p>
          <a:p>
            <a:pPr marL="12700" marR="5080" lvl="0" indent="634" algn="just" rtl="0">
              <a:lnSpc>
                <a:spcPct val="1343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PMTA </a:t>
            </a:r>
            <a:r>
              <a:rPr lang="en-US" sz="900" dirty="0" err="1">
                <a:latin typeface="Gulim"/>
                <a:ea typeface="Gulim"/>
                <a:cs typeface="Gulim"/>
                <a:sym typeface="Gulim"/>
              </a:rPr>
              <a:t>수준에</a:t>
            </a:r>
            <a:r>
              <a:rPr lang="en-US" sz="900" dirty="0">
                <a:latin typeface="Gulim"/>
                <a:ea typeface="Gulim"/>
                <a:cs typeface="Gulim"/>
                <a:sym typeface="Gulim"/>
              </a:rPr>
              <a:t> </a:t>
            </a:r>
            <a:r>
              <a:rPr lang="en-US" sz="900" dirty="0" err="1">
                <a:latin typeface="Gulim"/>
                <a:ea typeface="Gulim"/>
                <a:cs typeface="Gulim"/>
                <a:sym typeface="Gulim"/>
              </a:rPr>
              <a:t>준하는</a:t>
            </a:r>
            <a:r>
              <a:rPr lang="en-US" sz="900" dirty="0">
                <a:latin typeface="Gulim"/>
                <a:ea typeface="Gulim"/>
                <a:cs typeface="Gulim"/>
                <a:sym typeface="Gulim"/>
              </a:rPr>
              <a:t> </a:t>
            </a:r>
            <a:r>
              <a:rPr lang="en-US" sz="900" dirty="0" err="1">
                <a:latin typeface="Gulim"/>
                <a:ea typeface="Gulim"/>
                <a:cs typeface="Gulim"/>
                <a:sym typeface="Gulim"/>
              </a:rPr>
              <a:t>입증근거</a:t>
            </a:r>
            <a:r>
              <a:rPr lang="en-US" sz="900" dirty="0">
                <a:latin typeface="Gulim"/>
                <a:ea typeface="Gulim"/>
                <a:cs typeface="Gulim"/>
                <a:sym typeface="Gulim"/>
              </a:rPr>
              <a:t> </a:t>
            </a:r>
            <a:r>
              <a:rPr lang="en-US" sz="900" dirty="0" err="1">
                <a:latin typeface="Gulim"/>
                <a:ea typeface="Gulim"/>
                <a:cs typeface="Gulim"/>
                <a:sym typeface="Gulim"/>
              </a:rPr>
              <a:t>확보를</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‘K-</a:t>
            </a:r>
            <a:r>
              <a:rPr lang="en-US" sz="900" dirty="0" err="1">
                <a:latin typeface="Gulim"/>
                <a:ea typeface="Gulim"/>
                <a:cs typeface="Gulim"/>
                <a:sym typeface="Gulim"/>
              </a:rPr>
              <a:t>Science’의</a:t>
            </a:r>
            <a:r>
              <a:rPr lang="en-US" sz="900" dirty="0">
                <a:latin typeface="Gulim"/>
                <a:ea typeface="Gulim"/>
                <a:cs typeface="Gulim"/>
                <a:sym typeface="Gulim"/>
              </a:rPr>
              <a:t> </a:t>
            </a:r>
            <a:r>
              <a:rPr lang="en-US" sz="900" dirty="0" err="1">
                <a:latin typeface="Gulim"/>
                <a:ea typeface="Gulim"/>
                <a:cs typeface="Gulim"/>
                <a:sym typeface="Gulim"/>
              </a:rPr>
              <a:t>방향성으로</a:t>
            </a:r>
            <a:r>
              <a:rPr lang="en-US" sz="900" dirty="0">
                <a:latin typeface="Gulim"/>
                <a:ea typeface="Gulim"/>
                <a:cs typeface="Gulim"/>
                <a:sym typeface="Gulim"/>
              </a:rPr>
              <a:t> </a:t>
            </a:r>
            <a:r>
              <a:rPr lang="en-US" sz="900" dirty="0" err="1">
                <a:latin typeface="Gulim"/>
                <a:ea typeface="Gulim"/>
                <a:cs typeface="Gulim"/>
                <a:sym typeface="Gulim"/>
              </a:rPr>
              <a:t>삼아</a:t>
            </a:r>
            <a:r>
              <a:rPr lang="en-US" sz="900" dirty="0">
                <a:latin typeface="Gulim"/>
                <a:ea typeface="Gulim"/>
                <a:cs typeface="Gulim"/>
                <a:sym typeface="Gulim"/>
              </a:rPr>
              <a:t> </a:t>
            </a:r>
            <a:r>
              <a:rPr lang="en-US" sz="900" dirty="0" err="1">
                <a:latin typeface="Gulim"/>
                <a:ea typeface="Gulim"/>
                <a:cs typeface="Gulim"/>
                <a:sym typeface="Gulim"/>
              </a:rPr>
              <a:t>과학적</a:t>
            </a:r>
            <a:r>
              <a:rPr lang="en-US" sz="900" dirty="0">
                <a:latin typeface="Gulim"/>
                <a:ea typeface="Gulim"/>
                <a:cs typeface="Gulim"/>
                <a:sym typeface="Gulim"/>
              </a:rPr>
              <a:t> R&amp;D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확보에</a:t>
            </a:r>
            <a:r>
              <a:rPr lang="en-US" sz="900" dirty="0">
                <a:latin typeface="Gulim"/>
                <a:ea typeface="Gulim"/>
                <a:cs typeface="Gulim"/>
                <a:sym typeface="Gulim"/>
              </a:rPr>
              <a:t> </a:t>
            </a:r>
            <a:r>
              <a:rPr lang="en-US" sz="900" dirty="0" err="1">
                <a:latin typeface="Gulim"/>
                <a:ea typeface="Gulim"/>
                <a:cs typeface="Gulim"/>
                <a:sym typeface="Gulim"/>
              </a:rPr>
              <a:t>매진하고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K-Science </a:t>
            </a:r>
            <a:r>
              <a:rPr lang="en-US" sz="900" dirty="0" err="1">
                <a:latin typeface="Gulim"/>
                <a:ea typeface="Gulim"/>
                <a:cs typeface="Gulim"/>
                <a:sym typeface="Gulim"/>
              </a:rPr>
              <a:t>구축에는</a:t>
            </a:r>
            <a:r>
              <a:rPr lang="en-US" sz="900" dirty="0">
                <a:latin typeface="Gulim"/>
                <a:ea typeface="Gulim"/>
                <a:cs typeface="Gulim"/>
                <a:sym typeface="Gulim"/>
              </a:rPr>
              <a:t> </a:t>
            </a:r>
            <a:r>
              <a:rPr lang="en-US" sz="900" dirty="0" err="1">
                <a:latin typeface="Gulim"/>
                <a:ea typeface="Gulim"/>
                <a:cs typeface="Gulim"/>
                <a:sym typeface="Gulim"/>
              </a:rPr>
              <a:t>장기간이</a:t>
            </a:r>
            <a:r>
              <a:rPr lang="en-US" sz="900" dirty="0">
                <a:latin typeface="Gulim"/>
                <a:ea typeface="Gulim"/>
                <a:cs typeface="Gulim"/>
                <a:sym typeface="Gulim"/>
              </a:rPr>
              <a:t> </a:t>
            </a:r>
            <a:r>
              <a:rPr lang="en-US" sz="900" dirty="0" err="1">
                <a:latin typeface="Gulim"/>
                <a:ea typeface="Gulim"/>
                <a:cs typeface="Gulim"/>
                <a:sym typeface="Gulim"/>
              </a:rPr>
              <a:t>소요될</a:t>
            </a:r>
            <a:r>
              <a:rPr lang="en-US" sz="900" dirty="0">
                <a:latin typeface="Gulim"/>
                <a:ea typeface="Gulim"/>
                <a:cs typeface="Gulim"/>
                <a:sym typeface="Gulim"/>
              </a:rPr>
              <a:t> </a:t>
            </a:r>
            <a:r>
              <a:rPr lang="en-US" sz="900" dirty="0" err="1">
                <a:latin typeface="Gulim"/>
                <a:ea typeface="Gulim"/>
                <a:cs typeface="Gulim"/>
                <a:sym typeface="Gulim"/>
              </a:rPr>
              <a:t>것을</a:t>
            </a:r>
            <a:r>
              <a:rPr lang="en-US" sz="900" dirty="0">
                <a:latin typeface="Gulim"/>
                <a:ea typeface="Gulim"/>
                <a:cs typeface="Gulim"/>
                <a:sym typeface="Gulim"/>
              </a:rPr>
              <a:t> </a:t>
            </a:r>
            <a:r>
              <a:rPr lang="en-US" sz="900" dirty="0" err="1">
                <a:latin typeface="Gulim"/>
                <a:ea typeface="Gulim"/>
                <a:cs typeface="Gulim"/>
                <a:sym typeface="Gulim"/>
              </a:rPr>
              <a:t>감안하여</a:t>
            </a:r>
            <a:r>
              <a:rPr lang="en-US" sz="900" dirty="0">
                <a:latin typeface="Gulim"/>
                <a:ea typeface="Gulim"/>
                <a:cs typeface="Gulim"/>
                <a:sym typeface="Gulim"/>
              </a:rPr>
              <a:t> </a:t>
            </a:r>
            <a:r>
              <a:rPr lang="en-US" sz="900" dirty="0" err="1">
                <a:latin typeface="Gulim"/>
                <a:ea typeface="Gulim"/>
                <a:cs typeface="Gulim"/>
                <a:sym typeface="Gulim"/>
              </a:rPr>
              <a:t>의사결정협의체인</a:t>
            </a:r>
            <a:r>
              <a:rPr lang="en-US" sz="900" dirty="0">
                <a:latin typeface="Gulim"/>
                <a:ea typeface="Gulim"/>
                <a:cs typeface="Gulim"/>
                <a:sym typeface="Gulim"/>
              </a:rPr>
              <a:t> </a:t>
            </a:r>
            <a:r>
              <a:rPr lang="en-US" sz="900" dirty="0" err="1">
                <a:latin typeface="Gulim"/>
                <a:ea typeface="Gulim"/>
                <a:cs typeface="Gulim"/>
                <a:sym typeface="Gulim"/>
              </a:rPr>
              <a:t>추진위원회를</a:t>
            </a:r>
            <a:r>
              <a:rPr lang="en-US" sz="900" dirty="0">
                <a:latin typeface="Gulim"/>
                <a:ea typeface="Gulim"/>
                <a:cs typeface="Gulim"/>
                <a:sym typeface="Gulim"/>
              </a:rPr>
              <a:t> </a:t>
            </a:r>
            <a:r>
              <a:rPr lang="en-US" sz="900" dirty="0" err="1">
                <a:latin typeface="Gulim"/>
                <a:ea typeface="Gulim"/>
                <a:cs typeface="Gulim"/>
                <a:sym typeface="Gulim"/>
              </a:rPr>
              <a:t>정기적으로</a:t>
            </a:r>
            <a:r>
              <a:rPr lang="en-US" sz="900" dirty="0">
                <a:latin typeface="Gulim"/>
                <a:ea typeface="Gulim"/>
                <a:cs typeface="Gulim"/>
                <a:sym typeface="Gulim"/>
              </a:rPr>
              <a:t> </a:t>
            </a:r>
            <a:r>
              <a:rPr lang="en-US" sz="900" dirty="0" err="1">
                <a:latin typeface="Gulim"/>
                <a:ea typeface="Gulim"/>
                <a:cs typeface="Gulim"/>
                <a:sym typeface="Gulim"/>
              </a:rPr>
              <a:t>개최하여</a:t>
            </a:r>
            <a:r>
              <a:rPr lang="en-US" sz="900" dirty="0">
                <a:latin typeface="Gulim"/>
                <a:ea typeface="Gulim"/>
                <a:cs typeface="Gulim"/>
                <a:sym typeface="Gulim"/>
              </a:rPr>
              <a:t> </a:t>
            </a:r>
            <a:r>
              <a:rPr lang="en-US" sz="900" dirty="0" err="1">
                <a:latin typeface="Gulim"/>
                <a:ea typeface="Gulim"/>
                <a:cs typeface="Gulim"/>
                <a:sym typeface="Gulim"/>
              </a:rPr>
              <a:t>분야별</a:t>
            </a:r>
            <a:r>
              <a:rPr lang="en-US" sz="900" dirty="0">
                <a:latin typeface="Gulim"/>
                <a:ea typeface="Gulim"/>
                <a:cs typeface="Gulim"/>
                <a:sym typeface="Gulim"/>
              </a:rPr>
              <a:t> </a:t>
            </a:r>
            <a:r>
              <a:rPr lang="en-US" sz="900" dirty="0" err="1">
                <a:latin typeface="Gulim"/>
                <a:ea typeface="Gulim"/>
                <a:cs typeface="Gulim"/>
                <a:sym typeface="Gulim"/>
              </a:rPr>
              <a:t>세부</a:t>
            </a:r>
            <a:r>
              <a:rPr lang="en-US" sz="900" dirty="0">
                <a:latin typeface="Gulim"/>
                <a:ea typeface="Gulim"/>
                <a:cs typeface="Gulim"/>
                <a:sym typeface="Gulim"/>
              </a:rPr>
              <a:t> </a:t>
            </a:r>
            <a:r>
              <a:rPr lang="en-US" sz="900" dirty="0" err="1">
                <a:latin typeface="Gulim"/>
                <a:ea typeface="Gulim"/>
                <a:cs typeface="Gulim"/>
                <a:sym typeface="Gulim"/>
              </a:rPr>
              <a:t>실행과제와</a:t>
            </a:r>
            <a:r>
              <a:rPr lang="en-US" sz="900" dirty="0">
                <a:latin typeface="Gulim"/>
                <a:ea typeface="Gulim"/>
                <a:cs typeface="Gulim"/>
                <a:sym typeface="Gulim"/>
              </a:rPr>
              <a:t> </a:t>
            </a:r>
            <a:r>
              <a:rPr lang="en-US" sz="900" dirty="0" err="1">
                <a:latin typeface="Gulim"/>
                <a:ea typeface="Gulim"/>
                <a:cs typeface="Gulim"/>
                <a:sym typeface="Gulim"/>
              </a:rPr>
              <a:t>마일스톤을</a:t>
            </a:r>
            <a:r>
              <a:rPr lang="en-US" sz="900" dirty="0">
                <a:latin typeface="Gulim"/>
                <a:ea typeface="Gulim"/>
                <a:cs typeface="Gulim"/>
                <a:sym typeface="Gulim"/>
              </a:rPr>
              <a:t> </a:t>
            </a:r>
            <a:r>
              <a:rPr lang="en-US" sz="900" dirty="0" err="1">
                <a:latin typeface="Gulim"/>
                <a:ea typeface="Gulim"/>
                <a:cs typeface="Gulim"/>
                <a:sym typeface="Gulim"/>
              </a:rPr>
              <a:t>검토하고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보유역량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데이터</a:t>
            </a:r>
            <a:r>
              <a:rPr lang="en-US" sz="900" dirty="0">
                <a:latin typeface="Gulim"/>
                <a:ea typeface="Gulim"/>
                <a:cs typeface="Gulim"/>
                <a:sym typeface="Gulim"/>
              </a:rPr>
              <a:t> </a:t>
            </a:r>
            <a:r>
              <a:rPr lang="en-US" sz="900" dirty="0" err="1">
                <a:latin typeface="Gulim"/>
                <a:ea typeface="Gulim"/>
                <a:cs typeface="Gulim"/>
                <a:sym typeface="Gulim"/>
              </a:rPr>
              <a:t>확보</a:t>
            </a:r>
            <a:r>
              <a:rPr lang="en-US" sz="900" dirty="0">
                <a:latin typeface="Gulim"/>
                <a:ea typeface="Gulim"/>
                <a:cs typeface="Gulim"/>
                <a:sym typeface="Gulim"/>
              </a:rPr>
              <a:t> </a:t>
            </a:r>
            <a:r>
              <a:rPr lang="en-US" sz="900" dirty="0" err="1">
                <a:latin typeface="Gulim"/>
                <a:ea typeface="Gulim"/>
                <a:cs typeface="Gulim"/>
                <a:sym typeface="Gulim"/>
              </a:rPr>
              <a:t>시급성</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우선순위를</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a:t>
            </a:r>
            <a:r>
              <a:rPr lang="en-US" sz="900" dirty="0" err="1">
                <a:latin typeface="Gulim"/>
                <a:ea typeface="Gulim"/>
                <a:cs typeface="Gulim"/>
                <a:sym typeface="Gulim"/>
              </a:rPr>
              <a:t>연구영역의</a:t>
            </a:r>
            <a:r>
              <a:rPr lang="en-US" sz="900" dirty="0">
                <a:latin typeface="Gulim"/>
                <a:ea typeface="Gulim"/>
                <a:cs typeface="Gulim"/>
                <a:sym typeface="Gulim"/>
              </a:rPr>
              <a:t> </a:t>
            </a:r>
            <a:r>
              <a:rPr lang="en-US" sz="900" dirty="0" err="1">
                <a:latin typeface="Gulim"/>
                <a:ea typeface="Gulim"/>
                <a:cs typeface="Gulim"/>
                <a:sym typeface="Gulim"/>
              </a:rPr>
              <a:t>전문성을</a:t>
            </a:r>
            <a:r>
              <a:rPr lang="en-US" sz="900" dirty="0">
                <a:latin typeface="Gulim"/>
                <a:ea typeface="Gulim"/>
                <a:cs typeface="Gulim"/>
                <a:sym typeface="Gulim"/>
              </a:rPr>
              <a:t> </a:t>
            </a:r>
            <a:r>
              <a:rPr lang="en-US" sz="900" dirty="0" err="1">
                <a:latin typeface="Gulim"/>
                <a:ea typeface="Gulim"/>
                <a:cs typeface="Gulim"/>
                <a:sym typeface="Gulim"/>
              </a:rPr>
              <a:t>점진적으로</a:t>
            </a:r>
            <a:r>
              <a:rPr lang="en-US" sz="900" dirty="0">
                <a:latin typeface="Gulim"/>
                <a:ea typeface="Gulim"/>
                <a:cs typeface="Gulim"/>
                <a:sym typeface="Gulim"/>
              </a:rPr>
              <a:t> </a:t>
            </a:r>
            <a:r>
              <a:rPr lang="en-US" sz="900" dirty="0" err="1">
                <a:latin typeface="Gulim"/>
                <a:ea typeface="Gulim"/>
                <a:cs typeface="Gulim"/>
                <a:sym typeface="Gulim"/>
              </a:rPr>
              <a:t>확대하고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제품의</a:t>
            </a:r>
            <a:r>
              <a:rPr lang="en-US" sz="900" dirty="0">
                <a:latin typeface="Gulim"/>
                <a:ea typeface="Gulim"/>
                <a:cs typeface="Gulim"/>
                <a:sym typeface="Gulim"/>
              </a:rPr>
              <a:t> </a:t>
            </a:r>
            <a:r>
              <a:rPr lang="en-US" sz="900" dirty="0" err="1">
                <a:latin typeface="Gulim"/>
                <a:ea typeface="Gulim"/>
                <a:cs typeface="Gulim"/>
                <a:sym typeface="Gulim"/>
              </a:rPr>
              <a:t>우수성과</a:t>
            </a:r>
            <a:r>
              <a:rPr lang="en-US" sz="900" dirty="0">
                <a:latin typeface="Gulim"/>
                <a:ea typeface="Gulim"/>
                <a:cs typeface="Gulim"/>
                <a:sym typeface="Gulim"/>
              </a:rPr>
              <a:t> </a:t>
            </a:r>
            <a:r>
              <a:rPr lang="en-US" sz="900" dirty="0" err="1">
                <a:latin typeface="Gulim"/>
                <a:ea typeface="Gulim"/>
                <a:cs typeface="Gulim"/>
                <a:sym typeface="Gulim"/>
              </a:rPr>
              <a:t>안전성</a:t>
            </a:r>
            <a:r>
              <a:rPr lang="en-US" sz="900" dirty="0">
                <a:latin typeface="Gulim"/>
                <a:ea typeface="Gulim"/>
                <a:cs typeface="Gulim"/>
                <a:sym typeface="Gulim"/>
              </a:rPr>
              <a:t> </a:t>
            </a:r>
            <a:r>
              <a:rPr lang="en-US" sz="900" dirty="0" err="1">
                <a:latin typeface="Gulim"/>
                <a:ea typeface="Gulim"/>
                <a:cs typeface="Gulim"/>
                <a:sym typeface="Gulim"/>
              </a:rPr>
              <a:t>입증을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수행되는</a:t>
            </a:r>
            <a:r>
              <a:rPr lang="en-US" sz="900" dirty="0">
                <a:latin typeface="Gulim"/>
                <a:ea typeface="Gulim"/>
                <a:cs typeface="Gulim"/>
                <a:sym typeface="Gulim"/>
              </a:rPr>
              <a:t> </a:t>
            </a:r>
            <a:r>
              <a:rPr lang="en-US" sz="900" dirty="0" err="1">
                <a:latin typeface="Gulim"/>
                <a:ea typeface="Gulim"/>
                <a:cs typeface="Gulim"/>
                <a:sym typeface="Gulim"/>
              </a:rPr>
              <a:t>연구·실험</a:t>
            </a:r>
            <a:r>
              <a:rPr lang="en-US" sz="900" dirty="0">
                <a:latin typeface="Gulim"/>
                <a:ea typeface="Gulim"/>
                <a:cs typeface="Gulim"/>
                <a:sym typeface="Gulim"/>
              </a:rPr>
              <a:t> </a:t>
            </a:r>
            <a:r>
              <a:rPr lang="en-US" sz="900" dirty="0" err="1">
                <a:latin typeface="Gulim"/>
                <a:ea typeface="Gulim"/>
                <a:cs typeface="Gulim"/>
                <a:sym typeface="Gulim"/>
              </a:rPr>
              <a:t>데이터의</a:t>
            </a:r>
            <a:r>
              <a:rPr lang="en-US" sz="900" dirty="0">
                <a:latin typeface="Gulim"/>
                <a:ea typeface="Gulim"/>
                <a:cs typeface="Gulim"/>
                <a:sym typeface="Gulim"/>
              </a:rPr>
              <a:t> </a:t>
            </a:r>
            <a:r>
              <a:rPr lang="en-US" sz="900" dirty="0" err="1">
                <a:latin typeface="Gulim"/>
                <a:ea typeface="Gulim"/>
                <a:cs typeface="Gulim"/>
                <a:sym typeface="Gulim"/>
              </a:rPr>
              <a:t>신뢰도</a:t>
            </a:r>
            <a:r>
              <a:rPr lang="en-US" sz="900" dirty="0">
                <a:latin typeface="Gulim"/>
                <a:ea typeface="Gulim"/>
                <a:cs typeface="Gulim"/>
                <a:sym typeface="Gulim"/>
              </a:rPr>
              <a:t> </a:t>
            </a:r>
            <a:r>
              <a:rPr lang="en-US" sz="900" dirty="0" err="1">
                <a:latin typeface="Gulim"/>
                <a:ea typeface="Gulim"/>
                <a:cs typeface="Gulim"/>
                <a:sym typeface="Gulim"/>
              </a:rPr>
              <a:t>확보와</a:t>
            </a:r>
            <a:r>
              <a:rPr lang="en-US" sz="900" dirty="0">
                <a:latin typeface="Gulim"/>
                <a:ea typeface="Gulim"/>
                <a:cs typeface="Gulim"/>
                <a:sym typeface="Gulim"/>
              </a:rPr>
              <a:t> </a:t>
            </a:r>
            <a:r>
              <a:rPr lang="en-US" sz="900" dirty="0" err="1">
                <a:latin typeface="Gulim"/>
                <a:ea typeface="Gulim"/>
                <a:cs typeface="Gulim"/>
                <a:sym typeface="Gulim"/>
              </a:rPr>
              <a:t>관련하여</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분석·평가</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확보와</a:t>
            </a:r>
            <a:r>
              <a:rPr lang="en-US" sz="900" dirty="0">
                <a:latin typeface="Gulim"/>
                <a:ea typeface="Gulim"/>
                <a:cs typeface="Gulim"/>
                <a:sym typeface="Gulim"/>
              </a:rPr>
              <a:t> </a:t>
            </a:r>
            <a:r>
              <a:rPr lang="en-US" sz="900" dirty="0" err="1">
                <a:latin typeface="Gulim"/>
                <a:ea typeface="Gulim"/>
                <a:cs typeface="Gulim"/>
                <a:sym typeface="Gulim"/>
              </a:rPr>
              <a:t>자립성</a:t>
            </a:r>
            <a:r>
              <a:rPr lang="en-US" sz="900" dirty="0">
                <a:latin typeface="Gulim"/>
                <a:ea typeface="Gulim"/>
                <a:cs typeface="Gulim"/>
                <a:sym typeface="Gulim"/>
              </a:rPr>
              <a:t> </a:t>
            </a:r>
            <a:r>
              <a:rPr lang="en-US" sz="900" dirty="0" err="1">
                <a:latin typeface="Gulim"/>
                <a:ea typeface="Gulim"/>
                <a:cs typeface="Gulim"/>
                <a:sym typeface="Gulim"/>
              </a:rPr>
              <a:t>강화에</a:t>
            </a:r>
            <a:r>
              <a:rPr lang="en-US" sz="900" dirty="0">
                <a:latin typeface="Gulim"/>
                <a:ea typeface="Gulim"/>
                <a:cs typeface="Gulim"/>
                <a:sym typeface="Gulim"/>
              </a:rPr>
              <a:t> </a:t>
            </a:r>
            <a:r>
              <a:rPr lang="en-US" sz="900" dirty="0" err="1">
                <a:latin typeface="Gulim"/>
                <a:ea typeface="Gulim"/>
                <a:cs typeface="Gulim"/>
                <a:sym typeface="Gulim"/>
              </a:rPr>
              <a:t>집중하고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국제</a:t>
            </a:r>
            <a:r>
              <a:rPr lang="en-US" sz="900" dirty="0">
                <a:latin typeface="Gulim"/>
                <a:ea typeface="Gulim"/>
                <a:cs typeface="Gulim"/>
                <a:sym typeface="Gulim"/>
              </a:rPr>
              <a:t> </a:t>
            </a:r>
            <a:r>
              <a:rPr lang="en-US" sz="900" dirty="0" err="1">
                <a:latin typeface="Gulim"/>
                <a:ea typeface="Gulim"/>
                <a:cs typeface="Gulim"/>
                <a:sym typeface="Gulim"/>
              </a:rPr>
              <a:t>공인시험기관</a:t>
            </a:r>
            <a:r>
              <a:rPr lang="en-US" sz="900" dirty="0">
                <a:latin typeface="Gulim"/>
                <a:ea typeface="Gulim"/>
                <a:cs typeface="Gulim"/>
                <a:sym typeface="Gulim"/>
              </a:rPr>
              <a:t>(KOLAS)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NGP </a:t>
            </a:r>
            <a:r>
              <a:rPr lang="en-US" sz="900" dirty="0" err="1">
                <a:latin typeface="Gulim"/>
                <a:ea typeface="Gulim"/>
                <a:cs typeface="Gulim"/>
                <a:sym typeface="Gulim"/>
              </a:rPr>
              <a:t>분야</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인정항목</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96" name="Google Shape;2596;p25"/>
          <p:cNvSpPr txBox="1"/>
          <p:nvPr/>
        </p:nvSpPr>
        <p:spPr>
          <a:xfrm>
            <a:off x="899999" y="4133058"/>
            <a:ext cx="11093887" cy="940642"/>
          </a:xfrm>
          <a:prstGeom prst="rect">
            <a:avLst/>
          </a:prstGeom>
          <a:noFill/>
          <a:ln>
            <a:noFill/>
          </a:ln>
        </p:spPr>
        <p:txBody>
          <a:bodyPr spcFirstLastPara="1" wrap="square" lIns="0" tIns="12700" rIns="0" bIns="0" anchor="t" anchorCtr="0">
            <a:spAutoFit/>
          </a:bodyPr>
          <a:lstStyle/>
          <a:p>
            <a:pPr marL="13334" marR="2927985" lvl="0" indent="0" rtl="0">
              <a:lnSpc>
                <a:spcPct val="134200"/>
              </a:lnSpc>
              <a:spcBef>
                <a:spcPts val="0"/>
              </a:spcBef>
              <a:spcAft>
                <a:spcPts val="0"/>
              </a:spcAft>
              <a:buNone/>
            </a:pPr>
            <a:r>
              <a:rPr lang="en-US" sz="900" b="1" u="sng" dirty="0">
                <a:solidFill>
                  <a:srgbClr val="549B35"/>
                </a:solidFill>
                <a:latin typeface="Arial"/>
                <a:ea typeface="Arial"/>
                <a:cs typeface="Arial"/>
                <a:sym typeface="Arial"/>
              </a:rPr>
              <a:t>3-1. </a:t>
            </a:r>
            <a:r>
              <a:rPr lang="en-US" sz="900" b="1" u="sng" dirty="0" err="1">
                <a:solidFill>
                  <a:srgbClr val="549B35"/>
                </a:solidFill>
                <a:latin typeface="Arial"/>
                <a:ea typeface="Arial"/>
                <a:cs typeface="Arial"/>
                <a:sym typeface="Arial"/>
              </a:rPr>
              <a:t>유해성</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저감</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기술</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및</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안전성</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검증</a:t>
            </a:r>
            <a:r>
              <a:rPr lang="en-US" sz="900" b="1" u="sng" dirty="0">
                <a:solidFill>
                  <a:srgbClr val="549B35"/>
                </a:solidFill>
                <a:latin typeface="Arial"/>
                <a:ea typeface="Arial"/>
                <a:cs typeface="Arial"/>
                <a:sym typeface="Arial"/>
              </a:rPr>
              <a:t> </a:t>
            </a:r>
            <a:r>
              <a:rPr lang="ko-KR" altLang="en-US" sz="900" b="1" u="sng" dirty="0">
                <a:solidFill>
                  <a:srgbClr val="549B35"/>
                </a:solidFill>
                <a:latin typeface="Arial"/>
                <a:ea typeface="Arial"/>
                <a:cs typeface="Arial"/>
                <a:sym typeface="Arial"/>
              </a:rPr>
              <a:t>역</a:t>
            </a:r>
            <a:r>
              <a:rPr lang="en-US" sz="900" b="1" u="sng" dirty="0" err="1">
                <a:solidFill>
                  <a:srgbClr val="549B35"/>
                </a:solidFill>
                <a:latin typeface="Arial"/>
                <a:ea typeface="Arial"/>
                <a:cs typeface="Arial"/>
                <a:sym typeface="Arial"/>
              </a:rPr>
              <a:t>량</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강화</a:t>
            </a:r>
            <a:r>
              <a:rPr lang="en-US" sz="900" b="1" u="none" dirty="0">
                <a:solidFill>
                  <a:srgbClr val="549B35"/>
                </a:solidFill>
                <a:latin typeface="Arial"/>
                <a:ea typeface="Arial"/>
                <a:cs typeface="Arial"/>
                <a:sym typeface="Arial"/>
              </a:rPr>
              <a:t> </a:t>
            </a:r>
          </a:p>
          <a:p>
            <a:pPr marL="13334" marR="2927985" lvl="0" indent="0" algn="l" rtl="0">
              <a:lnSpc>
                <a:spcPct val="134200"/>
              </a:lnSpc>
              <a:spcBef>
                <a:spcPts val="0"/>
              </a:spcBef>
              <a:spcAft>
                <a:spcPts val="0"/>
              </a:spcAft>
              <a:buNone/>
            </a:pPr>
            <a:r>
              <a:rPr lang="en-US" sz="900" b="1" u="none" dirty="0">
                <a:solidFill>
                  <a:srgbClr val="7D965B"/>
                </a:solidFill>
                <a:latin typeface="Arial"/>
                <a:ea typeface="Arial"/>
                <a:cs typeface="Arial"/>
                <a:sym typeface="Arial"/>
              </a:rPr>
              <a:t>NGP </a:t>
            </a:r>
            <a:r>
              <a:rPr lang="en-US" sz="900" b="1" u="none" dirty="0" err="1">
                <a:solidFill>
                  <a:srgbClr val="7D965B"/>
                </a:solidFill>
                <a:latin typeface="Arial"/>
                <a:ea typeface="Arial"/>
                <a:cs typeface="Arial"/>
                <a:sym typeface="Arial"/>
              </a:rPr>
              <a:t>에어로졸</a:t>
            </a:r>
            <a:r>
              <a:rPr lang="en-US" sz="900" b="1" u="none" dirty="0">
                <a:solidFill>
                  <a:srgbClr val="7D965B"/>
                </a:solidFill>
                <a:latin typeface="Arial"/>
                <a:ea typeface="Arial"/>
                <a:cs typeface="Arial"/>
                <a:sym typeface="Arial"/>
              </a:rPr>
              <a:t> </a:t>
            </a:r>
            <a:r>
              <a:rPr lang="en-US" sz="900" b="1" u="none" dirty="0" err="1">
                <a:solidFill>
                  <a:srgbClr val="7D965B"/>
                </a:solidFill>
                <a:latin typeface="Arial"/>
                <a:ea typeface="Arial"/>
                <a:cs typeface="Arial"/>
                <a:sym typeface="Arial"/>
              </a:rPr>
              <a:t>성분</a:t>
            </a:r>
            <a:r>
              <a:rPr lang="en-US" sz="900" b="1" u="none" dirty="0">
                <a:solidFill>
                  <a:srgbClr val="7D965B"/>
                </a:solidFill>
                <a:latin typeface="Arial"/>
                <a:ea typeface="Arial"/>
                <a:cs typeface="Arial"/>
                <a:sym typeface="Arial"/>
              </a:rPr>
              <a:t> </a:t>
            </a:r>
            <a:r>
              <a:rPr lang="en-US" sz="900" b="1" u="none" dirty="0" err="1">
                <a:solidFill>
                  <a:srgbClr val="7D965B"/>
                </a:solidFill>
                <a:latin typeface="Arial"/>
                <a:ea typeface="Arial"/>
                <a:cs typeface="Arial"/>
                <a:sym typeface="Arial"/>
              </a:rPr>
              <a:t>분석</a:t>
            </a:r>
            <a:r>
              <a:rPr lang="en-US" sz="900" b="1" u="none" dirty="0">
                <a:solidFill>
                  <a:srgbClr val="7D965B"/>
                </a:solidFill>
                <a:latin typeface="Arial"/>
                <a:ea typeface="Arial"/>
                <a:cs typeface="Arial"/>
                <a:sym typeface="Arial"/>
              </a:rPr>
              <a:t> </a:t>
            </a:r>
            <a:r>
              <a:rPr lang="en-US" sz="900" b="1" u="none" dirty="0" err="1">
                <a:solidFill>
                  <a:srgbClr val="7D965B"/>
                </a:solidFill>
                <a:latin typeface="Arial"/>
                <a:ea typeface="Arial"/>
                <a:cs typeface="Arial"/>
                <a:sym typeface="Arial"/>
              </a:rPr>
              <a:t>및</a:t>
            </a:r>
            <a:r>
              <a:rPr lang="en-US" sz="900" b="1" u="none" dirty="0">
                <a:solidFill>
                  <a:srgbClr val="7D965B"/>
                </a:solidFill>
                <a:latin typeface="Arial"/>
                <a:ea typeface="Arial"/>
                <a:cs typeface="Arial"/>
                <a:sym typeface="Arial"/>
              </a:rPr>
              <a:t> </a:t>
            </a:r>
            <a:r>
              <a:rPr lang="en-US" sz="900" b="1" u="none" dirty="0" err="1">
                <a:solidFill>
                  <a:srgbClr val="7D965B"/>
                </a:solidFill>
                <a:latin typeface="Arial"/>
                <a:ea typeface="Arial"/>
                <a:cs typeface="Arial"/>
                <a:sym typeface="Arial"/>
              </a:rPr>
              <a:t>안전성</a:t>
            </a:r>
            <a:r>
              <a:rPr lang="en-US" sz="900" b="1" u="none" dirty="0">
                <a:solidFill>
                  <a:srgbClr val="7D965B"/>
                </a:solidFill>
                <a:latin typeface="Arial"/>
                <a:ea typeface="Arial"/>
                <a:cs typeface="Arial"/>
                <a:sym typeface="Arial"/>
              </a:rPr>
              <a:t> </a:t>
            </a:r>
            <a:r>
              <a:rPr lang="en-US" sz="900" b="1" u="none" dirty="0" err="1">
                <a:solidFill>
                  <a:srgbClr val="7D965B"/>
                </a:solidFill>
                <a:latin typeface="Arial"/>
                <a:ea typeface="Arial"/>
                <a:cs typeface="Arial"/>
                <a:sym typeface="Arial"/>
              </a:rPr>
              <a:t>평가</a:t>
            </a:r>
            <a:endParaRPr sz="900" dirty="0">
              <a:latin typeface="Arial"/>
              <a:ea typeface="Arial"/>
              <a:cs typeface="Arial"/>
              <a:sym typeface="Arial"/>
            </a:endParaRPr>
          </a:p>
          <a:p>
            <a:pPr marL="12700" marR="5080" lvl="0" indent="634" algn="just" rtl="0">
              <a:lnSpc>
                <a:spcPct val="134200"/>
              </a:lnSpc>
              <a:spcBef>
                <a:spcPts val="1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엄격한</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기준을</a:t>
            </a:r>
            <a:r>
              <a:rPr lang="en-US" sz="900" dirty="0">
                <a:latin typeface="Gulim"/>
                <a:ea typeface="Gulim"/>
                <a:cs typeface="Gulim"/>
                <a:sym typeface="Gulim"/>
              </a:rPr>
              <a:t> </a:t>
            </a:r>
            <a:r>
              <a:rPr lang="en-US" sz="900" dirty="0" err="1">
                <a:latin typeface="Gulim"/>
                <a:ea typeface="Gulim"/>
                <a:cs typeface="Gulim"/>
                <a:sym typeface="Gulim"/>
              </a:rPr>
              <a:t>토대로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선진</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시장규제를</a:t>
            </a:r>
            <a:r>
              <a:rPr lang="en-US" sz="900" dirty="0">
                <a:latin typeface="Gulim"/>
                <a:ea typeface="Gulim"/>
                <a:cs typeface="Gulim"/>
                <a:sym typeface="Gulim"/>
              </a:rPr>
              <a:t> </a:t>
            </a:r>
            <a:r>
              <a:rPr lang="en-US" sz="900" dirty="0" err="1">
                <a:latin typeface="Gulim"/>
                <a:ea typeface="Gulim"/>
                <a:cs typeface="Gulim"/>
                <a:sym typeface="Gulim"/>
              </a:rPr>
              <a:t>준수하고</a:t>
            </a:r>
            <a:r>
              <a:rPr lang="en-US" sz="900" dirty="0">
                <a:latin typeface="Gulim"/>
                <a:ea typeface="Gulim"/>
                <a:cs typeface="Gulim"/>
                <a:sym typeface="Gulim"/>
              </a:rPr>
              <a:t> </a:t>
            </a:r>
            <a:r>
              <a:rPr lang="en-US" sz="900" dirty="0" err="1">
                <a:latin typeface="Gulim"/>
                <a:ea typeface="Gulim"/>
                <a:cs typeface="Gulim"/>
                <a:sym typeface="Gulim"/>
              </a:rPr>
              <a:t>안전한</a:t>
            </a:r>
            <a:r>
              <a:rPr lang="en-US" sz="900" dirty="0">
                <a:latin typeface="Gulim"/>
                <a:ea typeface="Gulim"/>
                <a:cs typeface="Gulim"/>
                <a:sym typeface="Gulim"/>
              </a:rPr>
              <a:t> </a:t>
            </a:r>
            <a:r>
              <a:rPr lang="en-US" sz="900" dirty="0" err="1">
                <a:latin typeface="Gulim"/>
                <a:ea typeface="Gulim"/>
                <a:cs typeface="Gulim"/>
                <a:sym typeface="Gulim"/>
              </a:rPr>
              <a:t>제품을</a:t>
            </a:r>
            <a:r>
              <a:rPr lang="en-US" sz="900" dirty="0">
                <a:latin typeface="Gulim"/>
                <a:ea typeface="Gulim"/>
                <a:cs typeface="Gulim"/>
                <a:sym typeface="Gulim"/>
              </a:rPr>
              <a:t> </a:t>
            </a:r>
            <a:r>
              <a:rPr lang="en-US" sz="900" dirty="0" err="1">
                <a:latin typeface="Gulim"/>
                <a:ea typeface="Gulim"/>
                <a:cs typeface="Gulim"/>
                <a:sym typeface="Gulim"/>
              </a:rPr>
              <a:t>소비자에게</a:t>
            </a:r>
            <a:r>
              <a:rPr lang="en-US" sz="900" dirty="0">
                <a:latin typeface="Gulim"/>
                <a:ea typeface="Gulim"/>
                <a:cs typeface="Gulim"/>
                <a:sym typeface="Gulim"/>
              </a:rPr>
              <a:t> </a:t>
            </a:r>
            <a:r>
              <a:rPr lang="en-US" sz="900" dirty="0" err="1">
                <a:latin typeface="Gulim"/>
                <a:ea typeface="Gulim"/>
                <a:cs typeface="Gulim"/>
                <a:sym typeface="Gulim"/>
              </a:rPr>
              <a:t>제공하기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다방면의</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펼치고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대표적</a:t>
            </a:r>
            <a:r>
              <a:rPr lang="en-US" sz="900" dirty="0">
                <a:latin typeface="Gulim"/>
                <a:ea typeface="Gulim"/>
                <a:cs typeface="Gulim"/>
                <a:sym typeface="Gulim"/>
              </a:rPr>
              <a:t> </a:t>
            </a:r>
            <a:r>
              <a:rPr lang="en-US" sz="900" dirty="0" err="1">
                <a:latin typeface="Gulim"/>
                <a:ea typeface="Gulim"/>
                <a:cs typeface="Gulim"/>
                <a:sym typeface="Gulim"/>
              </a:rPr>
              <a:t>활동으로</a:t>
            </a:r>
            <a:r>
              <a:rPr lang="en-US" sz="900" dirty="0">
                <a:latin typeface="Gulim"/>
                <a:ea typeface="Gulim"/>
                <a:cs typeface="Gulim"/>
                <a:sym typeface="Gulim"/>
              </a:rPr>
              <a:t> </a:t>
            </a:r>
            <a:r>
              <a:rPr lang="en-US" sz="900" dirty="0" err="1">
                <a:latin typeface="Gulim"/>
                <a:ea typeface="Gulim"/>
                <a:cs typeface="Gulim"/>
                <a:sym typeface="Gulim"/>
              </a:rPr>
              <a:t>NGP를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세계보건기구</a:t>
            </a:r>
            <a:r>
              <a:rPr lang="en-US" sz="900" dirty="0">
                <a:latin typeface="Gulim"/>
                <a:ea typeface="Gulim"/>
                <a:cs typeface="Gulim"/>
                <a:sym typeface="Gulim"/>
              </a:rPr>
              <a:t>(WHO), </a:t>
            </a:r>
            <a:r>
              <a:rPr lang="en-US" sz="900" dirty="0" err="1">
                <a:latin typeface="Gulim"/>
                <a:ea typeface="Gulim"/>
                <a:cs typeface="Gulim"/>
                <a:sym typeface="Gulim"/>
              </a:rPr>
              <a:t>미식품의약국</a:t>
            </a:r>
            <a:r>
              <a:rPr lang="en-US" sz="900" dirty="0">
                <a:latin typeface="Gulim"/>
                <a:ea typeface="Gulim"/>
                <a:cs typeface="Gulim"/>
                <a:sym typeface="Gulim"/>
              </a:rPr>
              <a:t>(FDA), </a:t>
            </a:r>
            <a:r>
              <a:rPr lang="en-US" sz="900" dirty="0" err="1">
                <a:latin typeface="Gulim"/>
                <a:ea typeface="Gulim"/>
                <a:cs typeface="Gulim"/>
                <a:sym typeface="Gulim"/>
              </a:rPr>
              <a:t>캐나다</a:t>
            </a:r>
            <a:r>
              <a:rPr lang="en-US" sz="900" dirty="0">
                <a:latin typeface="Gulim"/>
                <a:ea typeface="Gulim"/>
                <a:cs typeface="Gulim"/>
                <a:sym typeface="Gulim"/>
              </a:rPr>
              <a:t> </a:t>
            </a:r>
            <a:r>
              <a:rPr lang="en-US" sz="900" dirty="0" err="1">
                <a:latin typeface="Gulim"/>
                <a:ea typeface="Gulim"/>
                <a:cs typeface="Gulim"/>
                <a:sym typeface="Gulim"/>
              </a:rPr>
              <a:t>보건부</a:t>
            </a:r>
            <a:r>
              <a:rPr lang="en-US" sz="900" dirty="0">
                <a:latin typeface="Gulim"/>
                <a:ea typeface="Gulim"/>
                <a:cs typeface="Gulim"/>
                <a:sym typeface="Gulim"/>
              </a:rPr>
              <a:t>(HC)</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보고대상</a:t>
            </a:r>
            <a:r>
              <a:rPr lang="en-US" sz="900" dirty="0">
                <a:latin typeface="Gulim"/>
                <a:ea typeface="Gulim"/>
                <a:cs typeface="Gulim"/>
                <a:sym typeface="Gulim"/>
              </a:rPr>
              <a:t> </a:t>
            </a:r>
            <a:r>
              <a:rPr lang="en-US" sz="900" dirty="0" err="1">
                <a:latin typeface="Gulim"/>
                <a:ea typeface="Gulim"/>
                <a:cs typeface="Gulim"/>
                <a:sym typeface="Gulim"/>
              </a:rPr>
              <a:t>성분에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에어로졸</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NGP에</a:t>
            </a:r>
            <a:r>
              <a:rPr lang="en-US" sz="900" dirty="0">
                <a:latin typeface="Gulim"/>
                <a:ea typeface="Gulim"/>
                <a:cs typeface="Gulim"/>
                <a:sym typeface="Gulim"/>
              </a:rPr>
              <a:t> </a:t>
            </a:r>
            <a:r>
              <a:rPr lang="en-US" sz="900" dirty="0" err="1">
                <a:latin typeface="Gulim"/>
                <a:ea typeface="Gulim"/>
                <a:cs typeface="Gulim"/>
                <a:sym typeface="Gulim"/>
              </a:rPr>
              <a:t>사용되는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원료에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사전</a:t>
            </a:r>
            <a:r>
              <a:rPr lang="en-US" sz="900" dirty="0">
                <a:latin typeface="Gulim"/>
                <a:ea typeface="Gulim"/>
                <a:cs typeface="Gulim"/>
                <a:sym typeface="Gulim"/>
              </a:rPr>
              <a:t> </a:t>
            </a:r>
            <a:r>
              <a:rPr lang="en-US" sz="900" dirty="0" err="1">
                <a:latin typeface="Gulim"/>
                <a:ea typeface="Gulim"/>
                <a:cs typeface="Gulim"/>
                <a:sym typeface="Gulim"/>
              </a:rPr>
              <a:t>안전성검증을거치며</a:t>
            </a:r>
            <a:r>
              <a:rPr lang="en-US" sz="900" dirty="0">
                <a:latin typeface="Gulim"/>
                <a:ea typeface="Gulim"/>
                <a:cs typeface="Gulim"/>
                <a:sym typeface="Gulim"/>
              </a:rPr>
              <a:t>, </a:t>
            </a:r>
            <a:r>
              <a:rPr lang="en-US" sz="900" dirty="0" err="1">
                <a:latin typeface="Gulim"/>
                <a:ea typeface="Gulim"/>
                <a:cs typeface="Gulim"/>
                <a:sym typeface="Gulim"/>
              </a:rPr>
              <a:t>제품에사용되는카트리지보습제는</a:t>
            </a:r>
            <a:r>
              <a:rPr lang="en-US" sz="900" dirty="0">
                <a:latin typeface="Gulim"/>
                <a:ea typeface="Gulim"/>
                <a:cs typeface="Gulim"/>
                <a:sym typeface="Gulim"/>
              </a:rPr>
              <a:t> </a:t>
            </a:r>
            <a:r>
              <a:rPr lang="en-US" sz="900" dirty="0" err="1">
                <a:latin typeface="Gulim"/>
                <a:ea typeface="Gulim"/>
                <a:cs typeface="Gulim"/>
                <a:sym typeface="Gulim"/>
              </a:rPr>
              <a:t>제약등급을</a:t>
            </a:r>
            <a:r>
              <a:rPr lang="en-US" sz="900" dirty="0">
                <a:latin typeface="Gulim"/>
                <a:ea typeface="Gulim"/>
                <a:cs typeface="Gulim"/>
                <a:sym typeface="Gulim"/>
              </a:rPr>
              <a:t>, </a:t>
            </a:r>
            <a:r>
              <a:rPr lang="en-US" sz="900" dirty="0" err="1">
                <a:latin typeface="Gulim"/>
                <a:ea typeface="Gulim"/>
                <a:cs typeface="Gulim"/>
                <a:sym typeface="Gulim"/>
              </a:rPr>
              <a:t>가향료는</a:t>
            </a:r>
            <a:r>
              <a:rPr lang="en-US" sz="900" dirty="0">
                <a:latin typeface="Gulim"/>
                <a:ea typeface="Gulim"/>
                <a:cs typeface="Gulim"/>
                <a:sym typeface="Gulim"/>
              </a:rPr>
              <a:t> </a:t>
            </a:r>
            <a:r>
              <a:rPr lang="en-US" sz="900" dirty="0" err="1">
                <a:latin typeface="Gulim"/>
                <a:ea typeface="Gulim"/>
                <a:cs typeface="Gulim"/>
                <a:sym typeface="Gulim"/>
              </a:rPr>
              <a:t>식품등급의</a:t>
            </a:r>
            <a:r>
              <a:rPr lang="en-US" sz="900" dirty="0">
                <a:latin typeface="Gulim"/>
                <a:ea typeface="Gulim"/>
                <a:cs typeface="Gulim"/>
                <a:sym typeface="Gulim"/>
              </a:rPr>
              <a:t> </a:t>
            </a:r>
            <a:r>
              <a:rPr lang="en-US" sz="900" dirty="0" err="1">
                <a:latin typeface="Gulim"/>
                <a:ea typeface="Gulim"/>
                <a:cs typeface="Gulim"/>
                <a:sym typeface="Gulim"/>
              </a:rPr>
              <a:t>기준을</a:t>
            </a:r>
            <a:r>
              <a:rPr lang="en-US" sz="900" dirty="0">
                <a:latin typeface="Gulim"/>
                <a:ea typeface="Gulim"/>
                <a:cs typeface="Gulim"/>
                <a:sym typeface="Gulim"/>
              </a:rPr>
              <a:t> </a:t>
            </a:r>
            <a:r>
              <a:rPr lang="en-US" sz="900" dirty="0" err="1">
                <a:latin typeface="Gulim"/>
                <a:ea typeface="Gulim"/>
                <a:cs typeface="Gulim"/>
                <a:sym typeface="Gulim"/>
              </a:rPr>
              <a:t>충족하는</a:t>
            </a:r>
            <a:r>
              <a:rPr lang="en-US" sz="900" dirty="0">
                <a:latin typeface="Gulim"/>
                <a:ea typeface="Gulim"/>
                <a:cs typeface="Gulim"/>
                <a:sym typeface="Gulim"/>
              </a:rPr>
              <a:t> </a:t>
            </a:r>
            <a:r>
              <a:rPr lang="en-US" sz="900" dirty="0" err="1">
                <a:latin typeface="Gulim"/>
                <a:ea typeface="Gulim"/>
                <a:cs typeface="Gulim"/>
                <a:sym typeface="Gulim"/>
              </a:rPr>
              <a:t>안전성을</a:t>
            </a:r>
            <a:r>
              <a:rPr lang="en-US" sz="900" dirty="0">
                <a:latin typeface="Gulim"/>
                <a:ea typeface="Gulim"/>
                <a:cs typeface="Gulim"/>
                <a:sym typeface="Gulim"/>
              </a:rPr>
              <a:t> </a:t>
            </a:r>
            <a:r>
              <a:rPr lang="en-US" sz="900" dirty="0" err="1">
                <a:latin typeface="Gulim"/>
                <a:ea typeface="Gulim"/>
                <a:cs typeface="Gulim"/>
                <a:sym typeface="Gulim"/>
              </a:rPr>
              <a:t>확보하고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97" name="Google Shape;2597;p25"/>
          <p:cNvSpPr txBox="1"/>
          <p:nvPr/>
        </p:nvSpPr>
        <p:spPr>
          <a:xfrm>
            <a:off x="899999" y="5182037"/>
            <a:ext cx="10435125" cy="757367"/>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dirty="0" err="1">
                <a:solidFill>
                  <a:srgbClr val="7D965B"/>
                </a:solidFill>
                <a:latin typeface="Arial"/>
                <a:ea typeface="Arial"/>
                <a:cs typeface="Arial"/>
                <a:sym typeface="Arial"/>
              </a:rPr>
              <a:t>디바이스</a:t>
            </a:r>
            <a:r>
              <a:rPr lang="en-US" sz="900" b="1" dirty="0">
                <a:solidFill>
                  <a:srgbClr val="7D965B"/>
                </a:solidFill>
                <a:latin typeface="Arial"/>
                <a:ea typeface="Arial"/>
                <a:cs typeface="Arial"/>
                <a:sym typeface="Arial"/>
              </a:rPr>
              <a:t> </a:t>
            </a:r>
            <a:r>
              <a:rPr lang="en-US" sz="900" b="1" dirty="0" err="1">
                <a:solidFill>
                  <a:srgbClr val="7D965B"/>
                </a:solidFill>
                <a:latin typeface="Arial"/>
                <a:ea typeface="Arial"/>
                <a:cs typeface="Arial"/>
                <a:sym typeface="Arial"/>
              </a:rPr>
              <a:t>품질</a:t>
            </a:r>
            <a:r>
              <a:rPr lang="en-US" sz="900" b="1" dirty="0">
                <a:solidFill>
                  <a:srgbClr val="7D965B"/>
                </a:solidFill>
                <a:latin typeface="Arial"/>
                <a:ea typeface="Arial"/>
                <a:cs typeface="Arial"/>
                <a:sym typeface="Arial"/>
              </a:rPr>
              <a:t> </a:t>
            </a:r>
            <a:r>
              <a:rPr lang="en-US" sz="900" b="1" dirty="0" err="1">
                <a:solidFill>
                  <a:srgbClr val="7D965B"/>
                </a:solidFill>
                <a:latin typeface="Arial"/>
                <a:ea typeface="Arial"/>
                <a:cs typeface="Arial"/>
                <a:sym typeface="Arial"/>
              </a:rPr>
              <a:t>안전</a:t>
            </a:r>
            <a:endParaRPr sz="900" dirty="0">
              <a:latin typeface="Arial"/>
              <a:ea typeface="Arial"/>
              <a:cs typeface="Arial"/>
              <a:sym typeface="Arial"/>
            </a:endParaRPr>
          </a:p>
          <a:p>
            <a:pPr marL="12700" marR="5080" lvl="0" indent="634" algn="just" rtl="0">
              <a:lnSpc>
                <a:spcPct val="134200"/>
              </a:lnSpc>
              <a:spcBef>
                <a:spcPts val="20"/>
              </a:spcBef>
              <a:spcAft>
                <a:spcPts val="0"/>
              </a:spcAft>
              <a:buNone/>
            </a:pPr>
            <a:r>
              <a:rPr lang="en-US" sz="900" dirty="0">
                <a:latin typeface="Gulim"/>
                <a:ea typeface="Gulim"/>
                <a:cs typeface="Gulim"/>
                <a:sym typeface="Gulim"/>
              </a:rPr>
              <a:t>NGP </a:t>
            </a:r>
            <a:r>
              <a:rPr lang="en-US" sz="900" dirty="0" err="1">
                <a:latin typeface="Gulim"/>
                <a:ea typeface="Gulim"/>
                <a:cs typeface="Gulim"/>
                <a:sym typeface="Gulim"/>
              </a:rPr>
              <a:t>디바이스는</a:t>
            </a:r>
            <a:r>
              <a:rPr lang="en-US" sz="900" dirty="0">
                <a:latin typeface="Gulim"/>
                <a:ea typeface="Gulim"/>
                <a:cs typeface="Gulim"/>
                <a:sym typeface="Gulim"/>
              </a:rPr>
              <a:t> </a:t>
            </a:r>
            <a:r>
              <a:rPr lang="en-US" sz="900" dirty="0" err="1">
                <a:latin typeface="Gulim"/>
                <a:ea typeface="Gulim"/>
                <a:cs typeface="Gulim"/>
                <a:sym typeface="Gulim"/>
              </a:rPr>
              <a:t>고온에서</a:t>
            </a:r>
            <a:r>
              <a:rPr lang="en-US" sz="900" dirty="0">
                <a:latin typeface="Gulim"/>
                <a:ea typeface="Gulim"/>
                <a:cs typeface="Gulim"/>
                <a:sym typeface="Gulim"/>
              </a:rPr>
              <a:t> </a:t>
            </a:r>
            <a:r>
              <a:rPr lang="en-US" sz="900" dirty="0" err="1">
                <a:latin typeface="Gulim"/>
                <a:ea typeface="Gulim"/>
                <a:cs typeface="Gulim"/>
                <a:sym typeface="Gulim"/>
              </a:rPr>
              <a:t>작동하는</a:t>
            </a:r>
            <a:r>
              <a:rPr lang="en-US" sz="900" dirty="0">
                <a:latin typeface="Gulim"/>
                <a:ea typeface="Gulim"/>
                <a:cs typeface="Gulim"/>
                <a:sym typeface="Gulim"/>
              </a:rPr>
              <a:t> </a:t>
            </a:r>
            <a:r>
              <a:rPr lang="en-US" sz="900" dirty="0" err="1">
                <a:latin typeface="Gulim"/>
                <a:ea typeface="Gulim"/>
                <a:cs typeface="Gulim"/>
                <a:sym typeface="Gulim"/>
              </a:rPr>
              <a:t>특성을</a:t>
            </a:r>
            <a:r>
              <a:rPr lang="en-US" sz="900" dirty="0">
                <a:latin typeface="Gulim"/>
                <a:ea typeface="Gulim"/>
                <a:cs typeface="Gulim"/>
                <a:sym typeface="Gulim"/>
              </a:rPr>
              <a:t> </a:t>
            </a:r>
            <a:r>
              <a:rPr lang="en-US" sz="900" dirty="0" err="1">
                <a:latin typeface="Gulim"/>
                <a:ea typeface="Gulim"/>
                <a:cs typeface="Gulim"/>
                <a:sym typeface="Gulim"/>
              </a:rPr>
              <a:t>지닌</a:t>
            </a:r>
            <a:r>
              <a:rPr lang="en-US" sz="900" dirty="0">
                <a:latin typeface="Gulim"/>
                <a:ea typeface="Gulim"/>
                <a:cs typeface="Gulim"/>
                <a:sym typeface="Gulim"/>
              </a:rPr>
              <a:t> </a:t>
            </a:r>
            <a:r>
              <a:rPr lang="en-US" sz="900" dirty="0" err="1">
                <a:latin typeface="Gulim"/>
                <a:ea typeface="Gulim"/>
                <a:cs typeface="Gulim"/>
                <a:sym typeface="Gulim"/>
              </a:rPr>
              <a:t>일상</a:t>
            </a:r>
            <a:r>
              <a:rPr lang="en-US" sz="900" dirty="0">
                <a:latin typeface="Gulim"/>
                <a:ea typeface="Gulim"/>
                <a:cs typeface="Gulim"/>
                <a:sym typeface="Gulim"/>
              </a:rPr>
              <a:t> </a:t>
            </a:r>
            <a:r>
              <a:rPr lang="en-US" sz="900" dirty="0" err="1">
                <a:latin typeface="Gulim"/>
                <a:ea typeface="Gulim"/>
                <a:cs typeface="Gulim"/>
                <a:sym typeface="Gulim"/>
              </a:rPr>
              <a:t>소지품이라는</a:t>
            </a:r>
            <a:r>
              <a:rPr lang="en-US" sz="900" dirty="0">
                <a:latin typeface="Gulim"/>
                <a:ea typeface="Gulim"/>
                <a:cs typeface="Gulim"/>
                <a:sym typeface="Gulim"/>
              </a:rPr>
              <a:t> </a:t>
            </a:r>
            <a:r>
              <a:rPr lang="en-US" sz="900" dirty="0" err="1">
                <a:latin typeface="Gulim"/>
                <a:ea typeface="Gulim"/>
                <a:cs typeface="Gulim"/>
                <a:sym typeface="Gulim"/>
              </a:rPr>
              <a:t>점에서</a:t>
            </a:r>
            <a:r>
              <a:rPr lang="en-US" sz="900" dirty="0">
                <a:latin typeface="Gulim"/>
                <a:ea typeface="Gulim"/>
                <a:cs typeface="Gulim"/>
                <a:sym typeface="Gulim"/>
              </a:rPr>
              <a:t> </a:t>
            </a:r>
            <a:r>
              <a:rPr lang="en-US" sz="900" dirty="0" err="1">
                <a:latin typeface="Gulim"/>
                <a:ea typeface="Gulim"/>
                <a:cs typeface="Gulim"/>
                <a:sym typeface="Gulim"/>
              </a:rPr>
              <a:t>품질</a:t>
            </a:r>
            <a:r>
              <a:rPr lang="en-US" sz="900" dirty="0">
                <a:latin typeface="Gulim"/>
                <a:ea typeface="Gulim"/>
                <a:cs typeface="Gulim"/>
                <a:sym typeface="Gulim"/>
              </a:rPr>
              <a:t> </a:t>
            </a:r>
            <a:r>
              <a:rPr lang="en-US" sz="900" dirty="0" err="1">
                <a:latin typeface="Gulim"/>
                <a:ea typeface="Gulim"/>
                <a:cs typeface="Gulim"/>
                <a:sym typeface="Gulim"/>
              </a:rPr>
              <a:t>관리가</a:t>
            </a:r>
            <a:r>
              <a:rPr lang="en-US" sz="900" dirty="0">
                <a:latin typeface="Gulim"/>
                <a:ea typeface="Gulim"/>
                <a:cs typeface="Gulim"/>
                <a:sym typeface="Gulim"/>
              </a:rPr>
              <a:t> </a:t>
            </a:r>
            <a:r>
              <a:rPr lang="en-US" sz="900" dirty="0" err="1">
                <a:latin typeface="Gulim"/>
                <a:ea typeface="Gulim"/>
                <a:cs typeface="Gulim"/>
                <a:sym typeface="Gulim"/>
              </a:rPr>
              <a:t>매우</a:t>
            </a:r>
            <a:r>
              <a:rPr lang="en-US" sz="900" dirty="0">
                <a:latin typeface="Gulim"/>
                <a:ea typeface="Gulim"/>
                <a:cs typeface="Gulim"/>
                <a:sym typeface="Gulim"/>
              </a:rPr>
              <a:t> </a:t>
            </a:r>
            <a:r>
              <a:rPr lang="en-US" sz="900" dirty="0" err="1">
                <a:latin typeface="Gulim"/>
                <a:ea typeface="Gulim"/>
                <a:cs typeface="Gulim"/>
                <a:sym typeface="Gulim"/>
              </a:rPr>
              <a:t>중요합니다</a:t>
            </a:r>
            <a:r>
              <a:rPr lang="en-US" sz="900" dirty="0">
                <a:latin typeface="Gulim"/>
                <a:ea typeface="Gulim"/>
                <a:cs typeface="Gulim"/>
                <a:sym typeface="Gulim"/>
              </a:rPr>
              <a:t>. </a:t>
            </a:r>
            <a:r>
              <a:rPr lang="en-US" sz="900" dirty="0" err="1">
                <a:latin typeface="Gulim"/>
                <a:ea typeface="Gulim"/>
                <a:cs typeface="Gulim"/>
                <a:sym typeface="Gulim"/>
              </a:rPr>
              <a:t>엄격한</a:t>
            </a:r>
            <a:r>
              <a:rPr lang="en-US" sz="900" dirty="0">
                <a:latin typeface="Gulim"/>
                <a:ea typeface="Gulim"/>
                <a:cs typeface="Gulim"/>
                <a:sym typeface="Gulim"/>
              </a:rPr>
              <a:t> </a:t>
            </a:r>
            <a:r>
              <a:rPr lang="en-US" sz="900" dirty="0" err="1">
                <a:latin typeface="Gulim"/>
                <a:ea typeface="Gulim"/>
                <a:cs typeface="Gulim"/>
                <a:sym typeface="Gulim"/>
              </a:rPr>
              <a:t>품질관리가</a:t>
            </a:r>
            <a:r>
              <a:rPr lang="en-US" sz="900" dirty="0">
                <a:latin typeface="Gulim"/>
                <a:ea typeface="Gulim"/>
                <a:cs typeface="Gulim"/>
                <a:sym typeface="Gulim"/>
              </a:rPr>
              <a:t> </a:t>
            </a:r>
            <a:r>
              <a:rPr lang="en-US" sz="900" dirty="0" err="1">
                <a:latin typeface="Gulim"/>
                <a:ea typeface="Gulim"/>
                <a:cs typeface="Gulim"/>
                <a:sym typeface="Gulim"/>
              </a:rPr>
              <a:t>이루어지지</a:t>
            </a:r>
            <a:r>
              <a:rPr lang="en-US" sz="900" dirty="0">
                <a:latin typeface="Gulim"/>
                <a:ea typeface="Gulim"/>
                <a:cs typeface="Gulim"/>
                <a:sym typeface="Gulim"/>
              </a:rPr>
              <a:t> </a:t>
            </a:r>
            <a:r>
              <a:rPr lang="en-US" sz="900" dirty="0" err="1">
                <a:latin typeface="Gulim"/>
                <a:ea typeface="Gulim"/>
                <a:cs typeface="Gulim"/>
                <a:sym typeface="Gulim"/>
              </a:rPr>
              <a:t>않는다면</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사용하는</a:t>
            </a:r>
            <a:r>
              <a:rPr lang="en-US" sz="900" dirty="0">
                <a:latin typeface="Gulim"/>
                <a:ea typeface="Gulim"/>
                <a:cs typeface="Gulim"/>
                <a:sym typeface="Gulim"/>
              </a:rPr>
              <a:t> </a:t>
            </a:r>
            <a:r>
              <a:rPr lang="en-US" sz="900" dirty="0" err="1">
                <a:latin typeface="Gulim"/>
                <a:ea typeface="Gulim"/>
                <a:cs typeface="Gulim"/>
                <a:sym typeface="Gulim"/>
              </a:rPr>
              <a:t>소비자들에게</a:t>
            </a:r>
            <a:r>
              <a:rPr lang="en-US" sz="900" dirty="0">
                <a:latin typeface="Gulim"/>
                <a:ea typeface="Gulim"/>
                <a:cs typeface="Gulim"/>
                <a:sym typeface="Gulim"/>
              </a:rPr>
              <a:t> </a:t>
            </a:r>
            <a:r>
              <a:rPr lang="en-US" sz="900" dirty="0" err="1">
                <a:latin typeface="Gulim"/>
                <a:ea typeface="Gulim"/>
                <a:cs typeface="Gulim"/>
                <a:sym typeface="Gulim"/>
              </a:rPr>
              <a:t>피해가</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경쟁력의</a:t>
            </a:r>
            <a:r>
              <a:rPr lang="en-US" sz="900" dirty="0">
                <a:latin typeface="Gulim"/>
                <a:ea typeface="Gulim"/>
                <a:cs typeface="Gulim"/>
                <a:sym typeface="Gulim"/>
              </a:rPr>
              <a:t> </a:t>
            </a:r>
            <a:r>
              <a:rPr lang="en-US" sz="900" dirty="0" err="1">
                <a:latin typeface="Gulim"/>
                <a:ea typeface="Gulim"/>
                <a:cs typeface="Gulim"/>
                <a:sym typeface="Gulim"/>
              </a:rPr>
              <a:t>막대한</a:t>
            </a:r>
            <a:r>
              <a:rPr lang="en-US" sz="900" dirty="0">
                <a:latin typeface="Gulim"/>
                <a:ea typeface="Gulim"/>
                <a:cs typeface="Gulim"/>
                <a:sym typeface="Gulim"/>
              </a:rPr>
              <a:t> </a:t>
            </a:r>
            <a:r>
              <a:rPr lang="en-US" sz="900" dirty="0" err="1">
                <a:latin typeface="Gulim"/>
                <a:ea typeface="Gulim"/>
                <a:cs typeface="Gulim"/>
                <a:sym typeface="Gulim"/>
              </a:rPr>
              <a:t>훼손으로</a:t>
            </a:r>
            <a:r>
              <a:rPr lang="en-US" sz="900" dirty="0">
                <a:latin typeface="Gulim"/>
                <a:ea typeface="Gulim"/>
                <a:cs typeface="Gulim"/>
                <a:sym typeface="Gulim"/>
              </a:rPr>
              <a:t> </a:t>
            </a:r>
            <a:r>
              <a:rPr lang="en-US" sz="900" dirty="0" err="1">
                <a:latin typeface="Gulim"/>
                <a:ea typeface="Gulim"/>
                <a:cs typeface="Gulim"/>
                <a:sym typeface="Gulim"/>
              </a:rPr>
              <a:t>이어질</a:t>
            </a:r>
            <a:r>
              <a:rPr lang="en-US" sz="900" dirty="0">
                <a:latin typeface="Gulim"/>
                <a:ea typeface="Gulim"/>
                <a:cs typeface="Gulim"/>
                <a:sym typeface="Gulim"/>
              </a:rPr>
              <a:t> </a:t>
            </a:r>
            <a:r>
              <a:rPr lang="en-US" sz="900" dirty="0" err="1">
                <a:latin typeface="Gulim"/>
                <a:ea typeface="Gulim"/>
                <a:cs typeface="Gulim"/>
                <a:sym typeface="Gulim"/>
              </a:rPr>
              <a:t>것입니다</a:t>
            </a:r>
            <a:r>
              <a:rPr lang="en-US" sz="900" dirty="0">
                <a:latin typeface="Gulim"/>
                <a:ea typeface="Gulim"/>
                <a:cs typeface="Gulim"/>
                <a:sym typeface="Gulim"/>
              </a:rPr>
              <a:t>. </a:t>
            </a:r>
            <a:r>
              <a:rPr lang="en-US" sz="900" dirty="0" err="1">
                <a:latin typeface="Gulim"/>
                <a:ea typeface="Gulim"/>
                <a:cs typeface="Gulim"/>
                <a:sym typeface="Gulim"/>
              </a:rPr>
              <a:t>따라서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NGP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품질관리에</a:t>
            </a:r>
            <a:r>
              <a:rPr lang="en-US" sz="900" dirty="0">
                <a:latin typeface="Gulim"/>
                <a:ea typeface="Gulim"/>
                <a:cs typeface="Gulim"/>
                <a:sym typeface="Gulim"/>
              </a:rPr>
              <a:t> </a:t>
            </a:r>
            <a:r>
              <a:rPr lang="en-US" sz="900" dirty="0" err="1">
                <a:latin typeface="Gulim"/>
                <a:ea typeface="Gulim"/>
                <a:cs typeface="Gulim"/>
                <a:sym typeface="Gulim"/>
              </a:rPr>
              <a:t>만전을</a:t>
            </a:r>
            <a:r>
              <a:rPr lang="en-US" sz="900" dirty="0">
                <a:latin typeface="Gulim"/>
                <a:ea typeface="Gulim"/>
                <a:cs typeface="Gulim"/>
                <a:sym typeface="Gulim"/>
              </a:rPr>
              <a:t> </a:t>
            </a:r>
            <a:r>
              <a:rPr lang="en-US" sz="900" dirty="0" err="1">
                <a:latin typeface="Gulim"/>
                <a:ea typeface="Gulim"/>
                <a:cs typeface="Gulim"/>
                <a:sym typeface="Gulim"/>
              </a:rPr>
              <a:t>기하고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그러한</a:t>
            </a:r>
            <a:r>
              <a:rPr lang="en-US" sz="900" dirty="0">
                <a:latin typeface="Gulim"/>
                <a:ea typeface="Gulim"/>
                <a:cs typeface="Gulim"/>
                <a:sym typeface="Gulim"/>
              </a:rPr>
              <a:t> </a:t>
            </a:r>
            <a:r>
              <a:rPr lang="en-US" sz="900" dirty="0" err="1">
                <a:latin typeface="Gulim"/>
                <a:ea typeface="Gulim"/>
                <a:cs typeface="Gulim"/>
                <a:sym typeface="Gulim"/>
              </a:rPr>
              <a:t>노력의</a:t>
            </a:r>
            <a:r>
              <a:rPr lang="en-US" sz="900" dirty="0">
                <a:latin typeface="Gulim"/>
                <a:ea typeface="Gulim"/>
                <a:cs typeface="Gulim"/>
                <a:sym typeface="Gulim"/>
              </a:rPr>
              <a:t> </a:t>
            </a:r>
            <a:r>
              <a:rPr lang="en-US" sz="900" dirty="0" err="1">
                <a:latin typeface="Gulim"/>
                <a:ea typeface="Gulim"/>
                <a:cs typeface="Gulim"/>
                <a:sym typeface="Gulim"/>
              </a:rPr>
              <a:t>일환으로</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품질</a:t>
            </a:r>
            <a:r>
              <a:rPr lang="en-US" sz="900" dirty="0">
                <a:latin typeface="Gulim"/>
                <a:ea typeface="Gulim"/>
                <a:cs typeface="Gulim"/>
                <a:sym typeface="Gulim"/>
              </a:rPr>
              <a:t> </a:t>
            </a:r>
            <a:r>
              <a:rPr lang="en-US" sz="900" dirty="0" err="1">
                <a:latin typeface="Gulim"/>
                <a:ea typeface="Gulim"/>
                <a:cs typeface="Gulim"/>
                <a:sym typeface="Gulim"/>
              </a:rPr>
              <a:t>신뢰성</a:t>
            </a:r>
            <a:r>
              <a:rPr lang="en-US" sz="900" dirty="0">
                <a:latin typeface="Gulim"/>
                <a:ea typeface="Gulim"/>
                <a:cs typeface="Gulim"/>
                <a:sym typeface="Gulim"/>
              </a:rPr>
              <a:t> </a:t>
            </a:r>
            <a:r>
              <a:rPr lang="en-US" sz="900" dirty="0" err="1">
                <a:latin typeface="Gulim"/>
                <a:ea typeface="Gulim"/>
                <a:cs typeface="Gulim"/>
                <a:sym typeface="Gulim"/>
              </a:rPr>
              <a:t>실험실을</a:t>
            </a:r>
            <a:r>
              <a:rPr lang="en-US" sz="900" dirty="0">
                <a:latin typeface="Gulim"/>
                <a:ea typeface="Gulim"/>
                <a:cs typeface="Gulim"/>
                <a:sym typeface="Gulim"/>
              </a:rPr>
              <a:t> </a:t>
            </a:r>
            <a:r>
              <a:rPr lang="en-US" sz="900" dirty="0" err="1">
                <a:latin typeface="Gulim"/>
                <a:ea typeface="Gulim"/>
                <a:cs typeface="Gulim"/>
                <a:sym typeface="Gulim"/>
              </a:rPr>
              <a:t>조성하고</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최고</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솔루션을</a:t>
            </a:r>
            <a:r>
              <a:rPr lang="en-US" sz="900" dirty="0">
                <a:latin typeface="Gulim"/>
                <a:ea typeface="Gulim"/>
                <a:cs typeface="Gulim"/>
                <a:sym typeface="Gulim"/>
              </a:rPr>
              <a:t> </a:t>
            </a:r>
            <a:r>
              <a:rPr lang="en-US" sz="900" dirty="0" err="1">
                <a:latin typeface="Gulim"/>
                <a:ea typeface="Gulim"/>
                <a:cs typeface="Gulim"/>
                <a:sym typeface="Gulim"/>
              </a:rPr>
              <a:t>도입하여</a:t>
            </a:r>
            <a:r>
              <a:rPr lang="en-US" sz="900" dirty="0">
                <a:latin typeface="Gulim"/>
                <a:ea typeface="Gulim"/>
                <a:cs typeface="Gulim"/>
                <a:sym typeface="Gulim"/>
              </a:rPr>
              <a:t> </a:t>
            </a:r>
            <a:r>
              <a:rPr lang="en-US" sz="900" dirty="0" err="1">
                <a:latin typeface="Gulim"/>
                <a:ea typeface="Gulim"/>
                <a:cs typeface="Gulim"/>
                <a:sym typeface="Gulim"/>
              </a:rPr>
              <a:t>신제품</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프로젝트</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구축해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2025년 </a:t>
            </a:r>
            <a:r>
              <a:rPr lang="en-US" sz="900" dirty="0" err="1">
                <a:latin typeface="Gulim"/>
                <a:ea typeface="Gulim"/>
                <a:cs typeface="Gulim"/>
                <a:sym typeface="Gulim"/>
              </a:rPr>
              <a:t>정보</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구축을</a:t>
            </a:r>
            <a:r>
              <a:rPr lang="en-US" sz="900" dirty="0">
                <a:latin typeface="Gulim"/>
                <a:ea typeface="Gulim"/>
                <a:cs typeface="Gulim"/>
                <a:sym typeface="Gulim"/>
              </a:rPr>
              <a:t> </a:t>
            </a:r>
            <a:r>
              <a:rPr lang="en-US" sz="900" dirty="0" err="1">
                <a:latin typeface="Gulim"/>
                <a:ea typeface="Gulim"/>
                <a:cs typeface="Gulim"/>
                <a:sym typeface="Gulim"/>
              </a:rPr>
              <a:t>완료함으로써</a:t>
            </a:r>
            <a:r>
              <a:rPr lang="en-US" sz="900" dirty="0">
                <a:latin typeface="Gulim"/>
                <a:ea typeface="Gulim"/>
                <a:cs typeface="Gulim"/>
                <a:sym typeface="Gulim"/>
              </a:rPr>
              <a:t> </a:t>
            </a:r>
            <a:r>
              <a:rPr lang="en-US" sz="900" dirty="0" err="1">
                <a:latin typeface="Gulim"/>
                <a:ea typeface="Gulim"/>
                <a:cs typeface="Gulim"/>
                <a:sym typeface="Gulim"/>
              </a:rPr>
              <a:t>세계</a:t>
            </a:r>
            <a:r>
              <a:rPr lang="en-US" sz="900" dirty="0">
                <a:latin typeface="Gulim"/>
                <a:ea typeface="Gulim"/>
                <a:cs typeface="Gulim"/>
                <a:sym typeface="Gulim"/>
              </a:rPr>
              <a:t> </a:t>
            </a:r>
            <a:r>
              <a:rPr lang="en-US" sz="900" dirty="0" err="1">
                <a:latin typeface="Gulim"/>
                <a:ea typeface="Gulim"/>
                <a:cs typeface="Gulim"/>
                <a:sym typeface="Gulim"/>
              </a:rPr>
              <a:t>최고</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품질역량을</a:t>
            </a:r>
            <a:r>
              <a:rPr lang="en-US" sz="900" dirty="0">
                <a:latin typeface="Gulim"/>
                <a:ea typeface="Gulim"/>
                <a:cs typeface="Gulim"/>
                <a:sym typeface="Gulim"/>
              </a:rPr>
              <a:t> </a:t>
            </a:r>
            <a:r>
              <a:rPr lang="en-US" sz="900" dirty="0" err="1">
                <a:latin typeface="Gulim"/>
                <a:ea typeface="Gulim"/>
                <a:cs typeface="Gulim"/>
                <a:sym typeface="Gulim"/>
              </a:rPr>
              <a:t>확보할</a:t>
            </a:r>
            <a:r>
              <a:rPr lang="en-US" sz="900" dirty="0">
                <a:latin typeface="Gulim"/>
                <a:ea typeface="Gulim"/>
                <a:cs typeface="Gulim"/>
                <a:sym typeface="Gulim"/>
              </a:rPr>
              <a:t> </a:t>
            </a:r>
            <a:r>
              <a:rPr lang="en-US" sz="900" dirty="0" err="1">
                <a:latin typeface="Gulim"/>
                <a:ea typeface="Gulim"/>
                <a:cs typeface="Gulim"/>
                <a:sym typeface="Gulim"/>
              </a:rPr>
              <a:t>것입니다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98" name="Google Shape;2598;p25"/>
          <p:cNvSpPr txBox="1"/>
          <p:nvPr/>
        </p:nvSpPr>
        <p:spPr>
          <a:xfrm>
            <a:off x="899999" y="6047741"/>
            <a:ext cx="10436433" cy="942930"/>
          </a:xfrm>
          <a:prstGeom prst="rect">
            <a:avLst/>
          </a:prstGeom>
          <a:noFill/>
          <a:ln>
            <a:noFill/>
          </a:ln>
        </p:spPr>
        <p:txBody>
          <a:bodyPr spcFirstLastPara="1" wrap="square" lIns="0" tIns="61575" rIns="0" bIns="0" anchor="t" anchorCtr="0">
            <a:spAutoFit/>
          </a:bodyPr>
          <a:lstStyle/>
          <a:p>
            <a:pPr marL="13970" lvl="0" indent="0" algn="l" rtl="0">
              <a:lnSpc>
                <a:spcPct val="100000"/>
              </a:lnSpc>
              <a:spcBef>
                <a:spcPts val="0"/>
              </a:spcBef>
              <a:spcAft>
                <a:spcPts val="0"/>
              </a:spcAft>
              <a:buNone/>
            </a:pPr>
            <a:r>
              <a:rPr lang="en-US" sz="900" b="1" dirty="0">
                <a:solidFill>
                  <a:srgbClr val="7D965B"/>
                </a:solidFill>
                <a:latin typeface="Arial"/>
                <a:ea typeface="Arial"/>
                <a:cs typeface="Arial"/>
                <a:sym typeface="Arial"/>
              </a:rPr>
              <a:t>R&amp;D </a:t>
            </a:r>
            <a:r>
              <a:rPr lang="en-US" sz="900" b="1" dirty="0" err="1">
                <a:solidFill>
                  <a:srgbClr val="7D965B"/>
                </a:solidFill>
                <a:latin typeface="Arial"/>
                <a:ea typeface="Arial"/>
                <a:cs typeface="Arial"/>
                <a:sym typeface="Arial"/>
              </a:rPr>
              <a:t>연구</a:t>
            </a:r>
            <a:r>
              <a:rPr lang="en-US" sz="900" b="1" dirty="0">
                <a:solidFill>
                  <a:srgbClr val="7D965B"/>
                </a:solidFill>
                <a:latin typeface="Arial"/>
                <a:ea typeface="Arial"/>
                <a:cs typeface="Arial"/>
                <a:sym typeface="Arial"/>
              </a:rPr>
              <a:t> </a:t>
            </a:r>
            <a:r>
              <a:rPr lang="en-US" sz="900" b="1" dirty="0" err="1">
                <a:solidFill>
                  <a:srgbClr val="7D965B"/>
                </a:solidFill>
                <a:latin typeface="Arial"/>
                <a:ea typeface="Arial"/>
                <a:cs typeface="Arial"/>
                <a:sym typeface="Arial"/>
              </a:rPr>
              <a:t>인프라</a:t>
            </a:r>
            <a:r>
              <a:rPr lang="en-US" sz="900" b="1" dirty="0">
                <a:solidFill>
                  <a:srgbClr val="7D965B"/>
                </a:solidFill>
                <a:latin typeface="Arial"/>
                <a:ea typeface="Arial"/>
                <a:cs typeface="Arial"/>
                <a:sym typeface="Arial"/>
              </a:rPr>
              <a:t> </a:t>
            </a:r>
            <a:r>
              <a:rPr lang="en-US" sz="900" b="1" dirty="0" err="1">
                <a:solidFill>
                  <a:srgbClr val="7D965B"/>
                </a:solidFill>
                <a:latin typeface="Arial"/>
                <a:ea typeface="Arial"/>
                <a:cs typeface="Arial"/>
                <a:sym typeface="Arial"/>
              </a:rPr>
              <a:t>강화</a:t>
            </a:r>
            <a:endParaRPr sz="900" dirty="0">
              <a:latin typeface="Arial"/>
              <a:ea typeface="Arial"/>
              <a:cs typeface="Arial"/>
              <a:sym typeface="Arial"/>
            </a:endParaRPr>
          </a:p>
          <a:p>
            <a:pPr marL="12700" marR="5080" lvl="0" indent="1270" algn="just" rtl="0">
              <a:lnSpc>
                <a:spcPct val="134200"/>
              </a:lnSpc>
              <a:spcBef>
                <a:spcPts val="20"/>
              </a:spcBef>
              <a:spcAft>
                <a:spcPts val="0"/>
              </a:spcAft>
              <a:buNone/>
            </a:pPr>
            <a:r>
              <a:rPr lang="en-US" sz="900" dirty="0" err="1">
                <a:latin typeface="Gulim"/>
                <a:ea typeface="Gulim"/>
                <a:cs typeface="Gulim"/>
                <a:sym typeface="Gulim"/>
              </a:rPr>
              <a:t>비임상·임상</a:t>
            </a:r>
            <a:r>
              <a:rPr lang="en-US" sz="900" dirty="0">
                <a:latin typeface="Gulim"/>
                <a:ea typeface="Gulim"/>
                <a:cs typeface="Gulim"/>
                <a:sym typeface="Gulim"/>
              </a:rPr>
              <a:t> </a:t>
            </a:r>
            <a:r>
              <a:rPr lang="en-US" sz="900" dirty="0" err="1">
                <a:latin typeface="Gulim"/>
                <a:ea typeface="Gulim"/>
                <a:cs typeface="Gulim"/>
                <a:sym typeface="Gulim"/>
              </a:rPr>
              <a:t>분야</a:t>
            </a:r>
            <a:r>
              <a:rPr lang="en-US" sz="900" dirty="0">
                <a:latin typeface="Gulim"/>
                <a:ea typeface="Gulim"/>
                <a:cs typeface="Gulim"/>
                <a:sym typeface="Gulim"/>
              </a:rPr>
              <a:t> </a:t>
            </a:r>
            <a:r>
              <a:rPr lang="en-US" sz="900" dirty="0" err="1">
                <a:latin typeface="Gulim"/>
                <a:ea typeface="Gulim"/>
                <a:cs typeface="Gulim"/>
                <a:sym typeface="Gulim"/>
              </a:rPr>
              <a:t>전문인재를</a:t>
            </a:r>
            <a:r>
              <a:rPr lang="en-US" sz="900" dirty="0">
                <a:latin typeface="Gulim"/>
                <a:ea typeface="Gulim"/>
                <a:cs typeface="Gulim"/>
                <a:sym typeface="Gulim"/>
              </a:rPr>
              <a:t> </a:t>
            </a:r>
            <a:r>
              <a:rPr lang="en-US" sz="900" dirty="0" err="1">
                <a:latin typeface="Gulim"/>
                <a:ea typeface="Gulim"/>
                <a:cs typeface="Gulim"/>
                <a:sym typeface="Gulim"/>
              </a:rPr>
              <a:t>충원하여</a:t>
            </a:r>
            <a:r>
              <a:rPr lang="en-US" sz="900" dirty="0">
                <a:latin typeface="Gulim"/>
                <a:ea typeface="Gulim"/>
                <a:cs typeface="Gulim"/>
                <a:sym typeface="Gulim"/>
              </a:rPr>
              <a:t> </a:t>
            </a:r>
            <a:r>
              <a:rPr lang="en-US" sz="900" dirty="0" err="1">
                <a:latin typeface="Gulim"/>
                <a:ea typeface="Gulim"/>
                <a:cs typeface="Gulim"/>
                <a:sym typeface="Gulim"/>
              </a:rPr>
              <a:t>제품의</a:t>
            </a:r>
            <a:r>
              <a:rPr lang="en-US" sz="900" dirty="0">
                <a:latin typeface="Gulim"/>
                <a:ea typeface="Gulim"/>
                <a:cs typeface="Gulim"/>
                <a:sym typeface="Gulim"/>
              </a:rPr>
              <a:t> </a:t>
            </a:r>
            <a:r>
              <a:rPr lang="en-US" sz="900" dirty="0" err="1">
                <a:latin typeface="Gulim"/>
                <a:ea typeface="Gulim"/>
                <a:cs typeface="Gulim"/>
                <a:sym typeface="Gulim"/>
              </a:rPr>
              <a:t>안전성</a:t>
            </a:r>
            <a:r>
              <a:rPr lang="en-US" sz="900" dirty="0">
                <a:latin typeface="Gulim"/>
                <a:ea typeface="Gulim"/>
                <a:cs typeface="Gulim"/>
                <a:sym typeface="Gulim"/>
              </a:rPr>
              <a:t> </a:t>
            </a:r>
            <a:r>
              <a:rPr lang="en-US" sz="900" dirty="0" err="1">
                <a:latin typeface="Gulim"/>
                <a:ea typeface="Gulim"/>
                <a:cs typeface="Gulim"/>
                <a:sym typeface="Gulim"/>
              </a:rPr>
              <a:t>입증을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연구설계</a:t>
            </a:r>
            <a:r>
              <a:rPr lang="en-US" sz="900" dirty="0">
                <a:latin typeface="Gulim"/>
                <a:ea typeface="Gulim"/>
                <a:cs typeface="Gulim"/>
                <a:sym typeface="Gulim"/>
              </a:rPr>
              <a:t> </a:t>
            </a:r>
            <a:r>
              <a:rPr lang="en-US" sz="900" dirty="0" err="1">
                <a:latin typeface="Gulim"/>
                <a:ea typeface="Gulim"/>
                <a:cs typeface="Gulim"/>
                <a:sym typeface="Gulim"/>
              </a:rPr>
              <a:t>기반을</a:t>
            </a:r>
            <a:r>
              <a:rPr lang="en-US" sz="900" dirty="0">
                <a:latin typeface="Gulim"/>
                <a:ea typeface="Gulim"/>
                <a:cs typeface="Gulim"/>
                <a:sym typeface="Gulim"/>
              </a:rPr>
              <a:t> </a:t>
            </a:r>
            <a:r>
              <a:rPr lang="en-US" sz="900" dirty="0" err="1">
                <a:latin typeface="Gulim"/>
                <a:ea typeface="Gulim"/>
                <a:cs typeface="Gulim"/>
                <a:sym typeface="Gulim"/>
              </a:rPr>
              <a:t>다지는</a:t>
            </a:r>
            <a:r>
              <a:rPr lang="en-US" sz="900" dirty="0">
                <a:latin typeface="Gulim"/>
                <a:ea typeface="Gulim"/>
                <a:cs typeface="Gulim"/>
                <a:sym typeface="Gulim"/>
              </a:rPr>
              <a:t> </a:t>
            </a:r>
            <a:r>
              <a:rPr lang="en-US" sz="900" dirty="0" err="1">
                <a:latin typeface="Gulim"/>
                <a:ea typeface="Gulim"/>
                <a:cs typeface="Gulim"/>
                <a:sym typeface="Gulim"/>
              </a:rPr>
              <a:t>동시에</a:t>
            </a:r>
            <a:r>
              <a:rPr lang="en-US" sz="900" dirty="0">
                <a:latin typeface="Gulim"/>
                <a:ea typeface="Gulim"/>
                <a:cs typeface="Gulim"/>
                <a:sym typeface="Gulim"/>
              </a:rPr>
              <a:t>, </a:t>
            </a:r>
            <a:r>
              <a:rPr lang="en-US" sz="900" dirty="0" err="1">
                <a:latin typeface="Gulim"/>
                <a:ea typeface="Gulim"/>
                <a:cs typeface="Gulim"/>
                <a:sym typeface="Gulim"/>
              </a:rPr>
              <a:t>신속하고</a:t>
            </a:r>
            <a:r>
              <a:rPr lang="en-US" sz="900" dirty="0">
                <a:latin typeface="Gulim"/>
                <a:ea typeface="Gulim"/>
                <a:cs typeface="Gulim"/>
                <a:sym typeface="Gulim"/>
              </a:rPr>
              <a:t> </a:t>
            </a:r>
            <a:r>
              <a:rPr lang="en-US" sz="900" dirty="0" err="1">
                <a:latin typeface="Gulim"/>
                <a:ea typeface="Gulim"/>
                <a:cs typeface="Gulim"/>
                <a:sym typeface="Gulim"/>
              </a:rPr>
              <a:t>효율적인</a:t>
            </a:r>
            <a:r>
              <a:rPr lang="en-US" sz="900" dirty="0">
                <a:latin typeface="Gulim"/>
                <a:ea typeface="Gulim"/>
                <a:cs typeface="Gulim"/>
                <a:sym typeface="Gulim"/>
              </a:rPr>
              <a:t> </a:t>
            </a:r>
            <a:r>
              <a:rPr lang="en-US" sz="900" dirty="0" err="1">
                <a:latin typeface="Gulim"/>
                <a:ea typeface="Gulim"/>
                <a:cs typeface="Gulim"/>
                <a:sym typeface="Gulim"/>
              </a:rPr>
              <a:t>업무수행을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2023년 </a:t>
            </a:r>
            <a:r>
              <a:rPr lang="en-US" sz="900" dirty="0" err="1">
                <a:latin typeface="Gulim"/>
                <a:ea typeface="Gulim"/>
                <a:cs typeface="Gulim"/>
                <a:sym typeface="Gulim"/>
              </a:rPr>
              <a:t>실험실</a:t>
            </a:r>
            <a:r>
              <a:rPr lang="en-US" sz="900" dirty="0">
                <a:latin typeface="Gulim"/>
                <a:ea typeface="Gulim"/>
                <a:cs typeface="Gulim"/>
                <a:sym typeface="Gulim"/>
              </a:rPr>
              <a:t> </a:t>
            </a:r>
            <a:r>
              <a:rPr lang="en-US" sz="900" dirty="0" err="1">
                <a:latin typeface="Gulim"/>
                <a:ea typeface="Gulim"/>
                <a:cs typeface="Gulim"/>
                <a:sym typeface="Gulim"/>
              </a:rPr>
              <a:t>인프라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보강하였습니다</a:t>
            </a:r>
            <a:r>
              <a:rPr lang="en-US" sz="900" dirty="0">
                <a:latin typeface="Gulim"/>
                <a:ea typeface="Gulim"/>
                <a:cs typeface="Gulim"/>
                <a:sym typeface="Gulim"/>
              </a:rPr>
              <a:t>. 2023년에는 K-Science </a:t>
            </a:r>
            <a:r>
              <a:rPr lang="en-US" sz="900" dirty="0" err="1">
                <a:latin typeface="Gulim"/>
                <a:ea typeface="Gulim"/>
                <a:cs typeface="Gulim"/>
                <a:sym typeface="Gulim"/>
              </a:rPr>
              <a:t>방향성으로</a:t>
            </a:r>
            <a:r>
              <a:rPr lang="en-US" sz="900" dirty="0">
                <a:latin typeface="Gulim"/>
                <a:ea typeface="Gulim"/>
                <a:cs typeface="Gulim"/>
                <a:sym typeface="Gulim"/>
              </a:rPr>
              <a:t> </a:t>
            </a:r>
            <a:r>
              <a:rPr lang="en-US" sz="900" dirty="0" err="1">
                <a:latin typeface="Gulim"/>
                <a:ea typeface="Gulim"/>
                <a:cs typeface="Gulim"/>
                <a:sym typeface="Gulim"/>
              </a:rPr>
              <a:t>과학적</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증대를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실험실을</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구축하여</a:t>
            </a:r>
            <a:r>
              <a:rPr lang="en-US" sz="900" dirty="0">
                <a:latin typeface="Gulim"/>
                <a:ea typeface="Gulim"/>
                <a:cs typeface="Gulim"/>
                <a:sym typeface="Gulim"/>
              </a:rPr>
              <a:t> </a:t>
            </a:r>
            <a:r>
              <a:rPr lang="en-US" sz="900" dirty="0" err="1">
                <a:latin typeface="Gulim"/>
                <a:ea typeface="Gulim"/>
                <a:cs typeface="Gulim"/>
                <a:sym typeface="Gulim"/>
              </a:rPr>
              <a:t>CC와</a:t>
            </a:r>
            <a:r>
              <a:rPr lang="en-US" sz="900" dirty="0">
                <a:latin typeface="Gulim"/>
                <a:ea typeface="Gulim"/>
                <a:cs typeface="Gulim"/>
                <a:sym typeface="Gulim"/>
              </a:rPr>
              <a:t> </a:t>
            </a:r>
            <a:r>
              <a:rPr lang="en-US" sz="900" dirty="0" err="1">
                <a:latin typeface="Gulim"/>
                <a:ea typeface="Gulim"/>
                <a:cs typeface="Gulim"/>
                <a:sym typeface="Gulim"/>
              </a:rPr>
              <a:t>NGP를</a:t>
            </a:r>
            <a:r>
              <a:rPr lang="en-US" sz="900" dirty="0">
                <a:latin typeface="Gulim"/>
                <a:ea typeface="Gulim"/>
                <a:cs typeface="Gulim"/>
                <a:sym typeface="Gulim"/>
              </a:rPr>
              <a:t> </a:t>
            </a:r>
            <a:r>
              <a:rPr lang="en-US" sz="900" dirty="0" err="1">
                <a:latin typeface="Gulim"/>
                <a:ea typeface="Gulim"/>
                <a:cs typeface="Gulim"/>
                <a:sym typeface="Gulim"/>
              </a:rPr>
              <a:t>분리하였으며</a:t>
            </a:r>
            <a:r>
              <a:rPr lang="en-US" sz="900" dirty="0">
                <a:latin typeface="Gulim"/>
                <a:ea typeface="Gulim"/>
                <a:cs typeface="Gulim"/>
                <a:sym typeface="Gulim"/>
              </a:rPr>
              <a:t>, NGP </a:t>
            </a:r>
            <a:r>
              <a:rPr lang="en-US" sz="900" dirty="0" err="1">
                <a:latin typeface="Gulim"/>
                <a:ea typeface="Gulim"/>
                <a:cs typeface="Gulim"/>
                <a:sym typeface="Gulim"/>
              </a:rPr>
              <a:t>연구를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연구장비</a:t>
            </a:r>
            <a:r>
              <a:rPr lang="en-US" sz="900" dirty="0">
                <a:latin typeface="Gulim"/>
                <a:ea typeface="Gulim"/>
                <a:cs typeface="Gulim"/>
                <a:sym typeface="Gulim"/>
              </a:rPr>
              <a:t>, </a:t>
            </a:r>
            <a:r>
              <a:rPr lang="en-US" sz="900" dirty="0" err="1">
                <a:latin typeface="Gulim"/>
                <a:ea typeface="Gulim"/>
                <a:cs typeface="Gulim"/>
                <a:sym typeface="Gulim"/>
              </a:rPr>
              <a:t>실험실</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데이터</a:t>
            </a:r>
            <a:r>
              <a:rPr lang="en-US" sz="900" dirty="0">
                <a:latin typeface="Gulim"/>
                <a:ea typeface="Gulim"/>
                <a:cs typeface="Gulim"/>
                <a:sym typeface="Gulim"/>
              </a:rPr>
              <a:t> </a:t>
            </a:r>
            <a:r>
              <a:rPr lang="en-US" sz="900" dirty="0" err="1">
                <a:latin typeface="Gulim"/>
                <a:ea typeface="Gulim"/>
                <a:cs typeface="Gulim"/>
                <a:sym typeface="Gulim"/>
              </a:rPr>
              <a:t>완전성을</a:t>
            </a:r>
            <a:r>
              <a:rPr lang="en-US" sz="900" dirty="0">
                <a:latin typeface="Gulim"/>
                <a:ea typeface="Gulim"/>
                <a:cs typeface="Gulim"/>
                <a:sym typeface="Gulim"/>
              </a:rPr>
              <a:t> </a:t>
            </a:r>
            <a:r>
              <a:rPr lang="en-US" sz="900" dirty="0" err="1">
                <a:latin typeface="Gulim"/>
                <a:ea typeface="Gulim"/>
                <a:cs typeface="Gulim"/>
                <a:sym typeface="Gulim"/>
              </a:rPr>
              <a:t>확보하기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도입하고</a:t>
            </a:r>
            <a:r>
              <a:rPr lang="en-US" sz="900" dirty="0">
                <a:latin typeface="Gulim"/>
                <a:ea typeface="Gulim"/>
                <a:cs typeface="Gulim"/>
                <a:sym typeface="Gulim"/>
              </a:rPr>
              <a:t> </a:t>
            </a:r>
            <a:r>
              <a:rPr lang="en-US" sz="900" dirty="0" err="1">
                <a:latin typeface="Gulim"/>
                <a:ea typeface="Gulim"/>
                <a:cs typeface="Gulim"/>
                <a:sym typeface="Gulim"/>
              </a:rPr>
              <a:t>보강하였습니다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고감도</a:t>
            </a:r>
            <a:r>
              <a:rPr lang="en-US" sz="900" dirty="0">
                <a:latin typeface="Gulim"/>
                <a:ea typeface="Gulim"/>
                <a:cs typeface="Gulim"/>
                <a:sym typeface="Gulim"/>
              </a:rPr>
              <a:t> </a:t>
            </a:r>
            <a:r>
              <a:rPr lang="en-US" sz="900" dirty="0" err="1">
                <a:latin typeface="Gulim"/>
                <a:ea typeface="Gulim"/>
                <a:cs typeface="Gulim"/>
                <a:sym typeface="Gulim"/>
              </a:rPr>
              <a:t>연구장비</a:t>
            </a:r>
            <a:r>
              <a:rPr lang="en-US" sz="900" dirty="0">
                <a:latin typeface="Gulim"/>
                <a:ea typeface="Gulim"/>
                <a:cs typeface="Gulim"/>
                <a:sym typeface="Gulim"/>
              </a:rPr>
              <a:t> </a:t>
            </a:r>
            <a:r>
              <a:rPr lang="en-US" sz="900" dirty="0" err="1">
                <a:latin typeface="Gulim"/>
                <a:ea typeface="Gulim"/>
                <a:cs typeface="Gulim"/>
                <a:sym typeface="Gulim"/>
              </a:rPr>
              <a:t>도입을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에어로졸</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극미량</a:t>
            </a:r>
            <a:r>
              <a:rPr lang="en-US" sz="900" dirty="0">
                <a:latin typeface="Gulim"/>
                <a:ea typeface="Gulim"/>
                <a:cs typeface="Gulim"/>
                <a:sym typeface="Gulim"/>
              </a:rPr>
              <a:t> </a:t>
            </a:r>
            <a:r>
              <a:rPr lang="en-US" sz="900" dirty="0" err="1">
                <a:latin typeface="Gulim"/>
                <a:ea typeface="Gulim"/>
                <a:cs typeface="Gulim"/>
                <a:sym typeface="Gulim"/>
              </a:rPr>
              <a:t>성분까지</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이들</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독성에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있는지를</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평가하는</a:t>
            </a:r>
            <a:r>
              <a:rPr lang="en-US" sz="900" dirty="0">
                <a:latin typeface="Gulim"/>
                <a:ea typeface="Gulim"/>
                <a:cs typeface="Gulim"/>
                <a:sym typeface="Gulim"/>
              </a:rPr>
              <a:t> </a:t>
            </a:r>
            <a:r>
              <a:rPr lang="en-US" sz="900" dirty="0" err="1">
                <a:latin typeface="Gulim"/>
                <a:ea typeface="Gulim"/>
                <a:cs typeface="Gulim"/>
                <a:sym typeface="Gulim"/>
              </a:rPr>
              <a:t>연구까지</a:t>
            </a:r>
            <a:r>
              <a:rPr lang="en-US" sz="900" dirty="0">
                <a:latin typeface="Gulim"/>
                <a:ea typeface="Gulim"/>
                <a:cs typeface="Gulim"/>
                <a:sym typeface="Gulim"/>
              </a:rPr>
              <a:t> </a:t>
            </a:r>
            <a:r>
              <a:rPr lang="en-US" sz="900" dirty="0" err="1">
                <a:latin typeface="Gulim"/>
                <a:ea typeface="Gulim"/>
                <a:cs typeface="Gulim"/>
                <a:sym typeface="Gulim"/>
              </a:rPr>
              <a:t>확대하고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2024년에는 </a:t>
            </a:r>
            <a:r>
              <a:rPr lang="en-US" sz="900" dirty="0" err="1">
                <a:latin typeface="Gulim"/>
                <a:ea typeface="Gulim"/>
                <a:cs typeface="Gulim"/>
                <a:sym typeface="Gulim"/>
              </a:rPr>
              <a:t>연구</a:t>
            </a:r>
            <a:r>
              <a:rPr lang="en-US" sz="900" dirty="0">
                <a:latin typeface="Gulim"/>
                <a:ea typeface="Gulim"/>
                <a:cs typeface="Gulim"/>
                <a:sym typeface="Gulim"/>
              </a:rPr>
              <a:t> </a:t>
            </a:r>
            <a:r>
              <a:rPr lang="en-US" sz="900" dirty="0" err="1">
                <a:latin typeface="Gulim"/>
                <a:ea typeface="Gulim"/>
                <a:cs typeface="Gulim"/>
                <a:sym typeface="Gulim"/>
              </a:rPr>
              <a:t>데이터의</a:t>
            </a:r>
            <a:r>
              <a:rPr lang="en-US" sz="900" dirty="0">
                <a:latin typeface="Gulim"/>
                <a:ea typeface="Gulim"/>
                <a:cs typeface="Gulim"/>
                <a:sym typeface="Gulim"/>
              </a:rPr>
              <a:t> </a:t>
            </a:r>
            <a:r>
              <a:rPr lang="en-US" sz="900" dirty="0" err="1">
                <a:latin typeface="Gulim"/>
                <a:ea typeface="Gulim"/>
                <a:cs typeface="Gulim"/>
                <a:sym typeface="Gulim"/>
              </a:rPr>
              <a:t>완전성을</a:t>
            </a:r>
            <a:r>
              <a:rPr lang="en-US" sz="900" dirty="0">
                <a:latin typeface="Gulim"/>
                <a:ea typeface="Gulim"/>
                <a:cs typeface="Gulim"/>
                <a:sym typeface="Gulim"/>
              </a:rPr>
              <a:t> </a:t>
            </a:r>
            <a:r>
              <a:rPr lang="en-US" sz="900" dirty="0" err="1">
                <a:latin typeface="Gulim"/>
                <a:ea typeface="Gulim"/>
                <a:cs typeface="Gulim"/>
                <a:sym typeface="Gulim"/>
              </a:rPr>
              <a:t>엄격하게</a:t>
            </a:r>
            <a:r>
              <a:rPr lang="en-US" sz="900" dirty="0">
                <a:latin typeface="Gulim"/>
                <a:ea typeface="Gulim"/>
                <a:cs typeface="Gulim"/>
                <a:sym typeface="Gulim"/>
              </a:rPr>
              <a:t> </a:t>
            </a:r>
            <a:r>
              <a:rPr lang="en-US" sz="900" dirty="0" err="1">
                <a:latin typeface="Gulim"/>
                <a:ea typeface="Gulim"/>
                <a:cs typeface="Gulim"/>
                <a:sym typeface="Gulim"/>
              </a:rPr>
              <a:t>관리하기</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수준에</a:t>
            </a:r>
            <a:r>
              <a:rPr lang="en-US" sz="900" dirty="0">
                <a:latin typeface="Gulim"/>
                <a:ea typeface="Gulim"/>
                <a:cs typeface="Gulim"/>
                <a:sym typeface="Gulim"/>
              </a:rPr>
              <a:t> </a:t>
            </a:r>
            <a:r>
              <a:rPr lang="en-US" sz="900" dirty="0" err="1">
                <a:latin typeface="Gulim"/>
                <a:ea typeface="Gulim"/>
                <a:cs typeface="Gulim"/>
                <a:sym typeface="Gulim"/>
              </a:rPr>
              <a:t>부합하는</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도입을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599" name="Google Shape;2599;p25"/>
          <p:cNvSpPr txBox="1"/>
          <p:nvPr/>
        </p:nvSpPr>
        <p:spPr>
          <a:xfrm>
            <a:off x="909155" y="7099008"/>
            <a:ext cx="10425969" cy="942930"/>
          </a:xfrm>
          <a:prstGeom prst="rect">
            <a:avLst/>
          </a:prstGeom>
          <a:noFill/>
          <a:ln>
            <a:noFill/>
          </a:ln>
        </p:spPr>
        <p:txBody>
          <a:bodyPr spcFirstLastPara="1" wrap="square" lIns="0" tIns="61575" rIns="0" bIns="0" anchor="t" anchorCtr="0">
            <a:spAutoFit/>
          </a:bodyPr>
          <a:lstStyle/>
          <a:p>
            <a:pPr marL="12700" lvl="0" indent="0" algn="just" rtl="0">
              <a:lnSpc>
                <a:spcPct val="100000"/>
              </a:lnSpc>
              <a:spcBef>
                <a:spcPts val="0"/>
              </a:spcBef>
              <a:spcAft>
                <a:spcPts val="0"/>
              </a:spcAft>
              <a:buNone/>
            </a:pPr>
            <a:r>
              <a:rPr lang="en-US" sz="900" b="1" u="sng" dirty="0">
                <a:solidFill>
                  <a:srgbClr val="549B35"/>
                </a:solidFill>
                <a:latin typeface="Arial"/>
                <a:ea typeface="Arial"/>
                <a:cs typeface="Arial"/>
                <a:sym typeface="Arial"/>
              </a:rPr>
              <a:t>3-2. </a:t>
            </a:r>
            <a:r>
              <a:rPr lang="en-US" sz="900" b="1" u="sng" dirty="0" err="1">
                <a:solidFill>
                  <a:srgbClr val="549B35"/>
                </a:solidFill>
                <a:latin typeface="Arial"/>
                <a:ea typeface="Arial"/>
                <a:cs typeface="Arial"/>
                <a:sym typeface="Arial"/>
              </a:rPr>
              <a:t>선진화된</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연구기반</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조성을</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위한</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대내외</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네트워크</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활성화</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CORESTA(</a:t>
            </a:r>
            <a:r>
              <a:rPr lang="en-US" sz="900" dirty="0" err="1">
                <a:latin typeface="Gulim"/>
                <a:ea typeface="Gulim"/>
                <a:cs typeface="Gulim"/>
                <a:sym typeface="Gulim"/>
              </a:rPr>
              <a:t>세계담배과학자협의회</a:t>
            </a:r>
            <a:r>
              <a:rPr lang="en-US" sz="900" dirty="0">
                <a:latin typeface="Gulim"/>
                <a:ea typeface="Gulim"/>
                <a:cs typeface="Gulim"/>
                <a:sym typeface="Gulim"/>
              </a:rPr>
              <a:t>), ACS(</a:t>
            </a:r>
            <a:r>
              <a:rPr lang="en-US" sz="900" dirty="0" err="1">
                <a:latin typeface="Gulim"/>
                <a:ea typeface="Gulim"/>
                <a:cs typeface="Gulim"/>
                <a:sym typeface="Gulim"/>
              </a:rPr>
              <a:t>아시아</a:t>
            </a:r>
            <a:r>
              <a:rPr lang="en-US" sz="900" dirty="0">
                <a:latin typeface="Gulim"/>
                <a:ea typeface="Gulim"/>
                <a:cs typeface="Gulim"/>
                <a:sym typeface="Gulim"/>
              </a:rPr>
              <a:t> </a:t>
            </a:r>
            <a:r>
              <a:rPr lang="en-US" sz="900" dirty="0" err="1">
                <a:latin typeface="Gulim"/>
                <a:ea typeface="Gulim"/>
                <a:cs typeface="Gulim"/>
                <a:sym typeface="Gulim"/>
              </a:rPr>
              <a:t>담배분석</a:t>
            </a:r>
            <a:r>
              <a:rPr lang="en-US" sz="900" dirty="0">
                <a:latin typeface="Gulim"/>
                <a:ea typeface="Gulim"/>
                <a:cs typeface="Gulim"/>
                <a:sym typeface="Gulim"/>
              </a:rPr>
              <a:t> </a:t>
            </a:r>
            <a:r>
              <a:rPr lang="en-US" sz="900" dirty="0" err="1">
                <a:latin typeface="Gulim"/>
                <a:ea typeface="Gulim"/>
                <a:cs typeface="Gulim"/>
                <a:sym typeface="Gulim"/>
              </a:rPr>
              <a:t>공동연구</a:t>
            </a:r>
            <a:r>
              <a:rPr lang="en-US" sz="900" dirty="0">
                <a:latin typeface="Gulim"/>
                <a:ea typeface="Gulim"/>
                <a:cs typeface="Gulim"/>
                <a:sym typeface="Gulim"/>
              </a:rPr>
              <a:t> </a:t>
            </a:r>
            <a:r>
              <a:rPr lang="en-US" sz="900" dirty="0" err="1">
                <a:latin typeface="Gulim"/>
                <a:ea typeface="Gulim"/>
                <a:cs typeface="Gulim"/>
                <a:sym typeface="Gulim"/>
              </a:rPr>
              <a:t>학회</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기관들과의</a:t>
            </a:r>
            <a:r>
              <a:rPr lang="en-US" sz="900" dirty="0">
                <a:latin typeface="Gulim"/>
                <a:ea typeface="Gulim"/>
                <a:cs typeface="Gulim"/>
                <a:sym typeface="Gulim"/>
              </a:rPr>
              <a:t> </a:t>
            </a:r>
            <a:r>
              <a:rPr lang="en-US" sz="900" dirty="0" err="1">
                <a:latin typeface="Gulim"/>
                <a:ea typeface="Gulim"/>
                <a:cs typeface="Gulim"/>
                <a:sym typeface="Gulim"/>
              </a:rPr>
              <a:t>파트너십을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국제공동연구를</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학술활동에</a:t>
            </a:r>
            <a:r>
              <a:rPr lang="en-US" sz="900" dirty="0">
                <a:latin typeface="Gulim"/>
                <a:ea typeface="Gulim"/>
                <a:cs typeface="Gulim"/>
                <a:sym typeface="Gulim"/>
              </a:rPr>
              <a:t> </a:t>
            </a:r>
            <a:r>
              <a:rPr lang="en-US" sz="900" dirty="0" err="1">
                <a:latin typeface="Gulim"/>
                <a:ea typeface="Gulim"/>
                <a:cs typeface="Gulim"/>
                <a:sym typeface="Gulim"/>
              </a:rPr>
              <a:t>참여함으로써</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전문가들과</a:t>
            </a:r>
            <a:r>
              <a:rPr lang="en-US" sz="900" dirty="0">
                <a:latin typeface="Gulim"/>
                <a:ea typeface="Gulim"/>
                <a:cs typeface="Gulim"/>
                <a:sym typeface="Gulim"/>
              </a:rPr>
              <a:t> </a:t>
            </a:r>
            <a:r>
              <a:rPr lang="en-US" sz="900" dirty="0" err="1">
                <a:latin typeface="Gulim"/>
                <a:ea typeface="Gulim"/>
                <a:cs typeface="Gulim"/>
                <a:sym typeface="Gulim"/>
              </a:rPr>
              <a:t>교류하고</a:t>
            </a:r>
            <a:r>
              <a:rPr lang="en-US" sz="900" dirty="0">
                <a:latin typeface="Gulim"/>
                <a:ea typeface="Gulim"/>
                <a:cs typeface="Gulim"/>
                <a:sym typeface="Gulim"/>
              </a:rPr>
              <a:t> </a:t>
            </a:r>
            <a:r>
              <a:rPr lang="en-US" sz="900" dirty="0" err="1">
                <a:latin typeface="Gulim"/>
                <a:ea typeface="Gulim"/>
                <a:cs typeface="Gulim"/>
                <a:sym typeface="Gulim"/>
              </a:rPr>
              <a:t>협력하며</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표준화를</a:t>
            </a:r>
            <a:r>
              <a:rPr lang="en-US" sz="900" dirty="0">
                <a:latin typeface="Gulim"/>
                <a:ea typeface="Gulim"/>
                <a:cs typeface="Gulim"/>
                <a:sym typeface="Gulim"/>
              </a:rPr>
              <a:t> </a:t>
            </a:r>
            <a:r>
              <a:rPr lang="en-US" sz="900" dirty="0" err="1">
                <a:latin typeface="Gulim"/>
                <a:ea typeface="Gulim"/>
                <a:cs typeface="Gulim"/>
                <a:sym typeface="Gulim"/>
              </a:rPr>
              <a:t>추구해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2024년 5월에는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ACS를</a:t>
            </a:r>
            <a:r>
              <a:rPr lang="en-US" sz="900" dirty="0">
                <a:latin typeface="Gulim"/>
                <a:ea typeface="Gulim"/>
                <a:cs typeface="Gulim"/>
                <a:sym typeface="Gulim"/>
              </a:rPr>
              <a:t> </a:t>
            </a:r>
            <a:r>
              <a:rPr lang="en-US" sz="900" dirty="0" err="1">
                <a:latin typeface="Gulim"/>
                <a:ea typeface="Gulim"/>
                <a:cs typeface="Gulim"/>
                <a:sym typeface="Gulim"/>
              </a:rPr>
              <a:t>주최하였으며</a:t>
            </a:r>
            <a:r>
              <a:rPr lang="en-US" sz="900" dirty="0">
                <a:latin typeface="Gulim"/>
                <a:ea typeface="Gulim"/>
                <a:cs typeface="Gulim"/>
                <a:sym typeface="Gulim"/>
              </a:rPr>
              <a:t>, </a:t>
            </a:r>
            <a:r>
              <a:rPr lang="en-US" sz="900" dirty="0" err="1">
                <a:latin typeface="Gulim"/>
                <a:ea typeface="Gulim"/>
                <a:cs typeface="Gulim"/>
                <a:sym typeface="Gulim"/>
              </a:rPr>
              <a:t>아시아</a:t>
            </a:r>
            <a:r>
              <a:rPr lang="en-US" sz="900" dirty="0">
                <a:latin typeface="Gulim"/>
                <a:ea typeface="Gulim"/>
                <a:cs typeface="Gulim"/>
                <a:sym typeface="Gulim"/>
              </a:rPr>
              <a:t> 5개국(</a:t>
            </a:r>
            <a:r>
              <a:rPr lang="en-US" sz="900" dirty="0" err="1">
                <a:latin typeface="Gulim"/>
                <a:ea typeface="Gulim"/>
                <a:cs typeface="Gulim"/>
                <a:sym typeface="Gulim"/>
              </a:rPr>
              <a:t>한국·일본·중국·태국</a:t>
            </a:r>
            <a:r>
              <a:rPr lang="en-US" sz="900" dirty="0">
                <a:latin typeface="Gulim"/>
                <a:ea typeface="Gulim"/>
                <a:cs typeface="Gulim"/>
                <a:sym typeface="Gulim"/>
              </a:rPr>
              <a:t>· </a:t>
            </a:r>
            <a:r>
              <a:rPr lang="en-US" sz="900" dirty="0" err="1">
                <a:latin typeface="Gulim"/>
                <a:ea typeface="Gulim"/>
                <a:cs typeface="Gulim"/>
                <a:sym typeface="Gulim"/>
              </a:rPr>
              <a:t>인도네시아</a:t>
            </a:r>
            <a:r>
              <a:rPr lang="en-US" sz="900" dirty="0">
                <a:latin typeface="Gulim"/>
                <a:ea typeface="Gulim"/>
                <a:cs typeface="Gulim"/>
                <a:sym typeface="Gulim"/>
              </a:rPr>
              <a:t>)</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공동연구를</a:t>
            </a:r>
            <a:r>
              <a:rPr lang="en-US" sz="900" dirty="0">
                <a:latin typeface="Gulim"/>
                <a:ea typeface="Gulim"/>
                <a:cs typeface="Gulim"/>
                <a:sym typeface="Gulim"/>
              </a:rPr>
              <a:t> </a:t>
            </a:r>
            <a:r>
              <a:rPr lang="en-US" sz="900" dirty="0" err="1">
                <a:latin typeface="Gulim"/>
                <a:ea typeface="Gulim"/>
                <a:cs typeface="Gulim"/>
                <a:sym typeface="Gulim"/>
              </a:rPr>
              <a:t>수행하여</a:t>
            </a:r>
            <a:r>
              <a:rPr lang="en-US" sz="900" dirty="0">
                <a:latin typeface="Gulim"/>
                <a:ea typeface="Gulim"/>
                <a:cs typeface="Gulim"/>
                <a:sym typeface="Gulim"/>
              </a:rPr>
              <a:t> </a:t>
            </a:r>
            <a:r>
              <a:rPr lang="en-US" sz="900" dirty="0" err="1">
                <a:latin typeface="Gulim"/>
                <a:ea typeface="Gulim"/>
                <a:cs typeface="Gulim"/>
                <a:sym typeface="Gulim"/>
              </a:rPr>
              <a:t>국가별·기관별</a:t>
            </a:r>
            <a:r>
              <a:rPr lang="en-US" sz="900" dirty="0">
                <a:latin typeface="Gulim"/>
                <a:ea typeface="Gulim"/>
                <a:cs typeface="Gulim"/>
                <a:sym typeface="Gulim"/>
              </a:rPr>
              <a:t> </a:t>
            </a:r>
            <a:r>
              <a:rPr lang="en-US" sz="900" dirty="0" err="1">
                <a:latin typeface="Gulim"/>
                <a:ea typeface="Gulim"/>
                <a:cs typeface="Gulim"/>
                <a:sym typeface="Gulim"/>
              </a:rPr>
              <a:t>분석방법을</a:t>
            </a:r>
            <a:r>
              <a:rPr lang="en-US" sz="900" dirty="0">
                <a:latin typeface="Gulim"/>
                <a:ea typeface="Gulim"/>
                <a:cs typeface="Gulim"/>
                <a:sym typeface="Gulim"/>
              </a:rPr>
              <a:t> </a:t>
            </a:r>
            <a:r>
              <a:rPr lang="en-US" sz="900" dirty="0" err="1">
                <a:latin typeface="Gulim"/>
                <a:ea typeface="Gulim"/>
                <a:cs typeface="Gulim"/>
                <a:sym typeface="Gulim"/>
              </a:rPr>
              <a:t>객관화하고</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역량의</a:t>
            </a:r>
            <a:r>
              <a:rPr lang="en-US" sz="900" dirty="0">
                <a:latin typeface="Gulim"/>
                <a:ea typeface="Gulim"/>
                <a:cs typeface="Gulim"/>
                <a:sym typeface="Gulim"/>
              </a:rPr>
              <a:t> </a:t>
            </a:r>
            <a:r>
              <a:rPr lang="en-US" sz="900" dirty="0" err="1">
                <a:latin typeface="Gulim"/>
                <a:ea typeface="Gulim"/>
                <a:cs typeface="Gulim"/>
                <a:sym typeface="Gulim"/>
              </a:rPr>
              <a:t>신뢰도를</a:t>
            </a:r>
            <a:r>
              <a:rPr lang="en-US" sz="900" dirty="0">
                <a:latin typeface="Gulim"/>
                <a:ea typeface="Gulim"/>
                <a:cs typeface="Gulim"/>
                <a:sym typeface="Gulim"/>
              </a:rPr>
              <a:t> </a:t>
            </a:r>
            <a:r>
              <a:rPr lang="en-US" sz="900" dirty="0" err="1">
                <a:latin typeface="Gulim"/>
                <a:ea typeface="Gulim"/>
                <a:cs typeface="Gulim"/>
                <a:sym typeface="Gulim"/>
              </a:rPr>
              <a:t>제고하였습니다</a:t>
            </a:r>
            <a:r>
              <a:rPr lang="en-US" sz="900" dirty="0">
                <a:latin typeface="Gulim"/>
                <a:ea typeface="Gulim"/>
                <a:cs typeface="Gulim"/>
                <a:sym typeface="Gulim"/>
              </a:rPr>
              <a:t>. </a:t>
            </a:r>
            <a:r>
              <a:rPr lang="en-US" sz="900" dirty="0" err="1">
                <a:latin typeface="Gulim"/>
                <a:ea typeface="Gulim"/>
                <a:cs typeface="Gulim"/>
                <a:sym typeface="Gulim"/>
              </a:rPr>
              <a:t>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6월에는 CORESTA </a:t>
            </a:r>
            <a:r>
              <a:rPr lang="en-US" sz="900" dirty="0" err="1">
                <a:latin typeface="Gulim"/>
                <a:ea typeface="Gulim"/>
                <a:cs typeface="Gulim"/>
                <a:sym typeface="Gulim"/>
              </a:rPr>
              <a:t>이사회를</a:t>
            </a:r>
            <a:r>
              <a:rPr lang="en-US" sz="900" dirty="0">
                <a:latin typeface="Gulim"/>
                <a:ea typeface="Gulim"/>
                <a:cs typeface="Gulim"/>
                <a:sym typeface="Gulim"/>
              </a:rPr>
              <a:t> </a:t>
            </a:r>
            <a:r>
              <a:rPr lang="en-US" sz="900" dirty="0" err="1">
                <a:latin typeface="Gulim"/>
                <a:ea typeface="Gulim"/>
                <a:cs typeface="Gulim"/>
                <a:sym typeface="Gulim"/>
              </a:rPr>
              <a:t>주관함으로써</a:t>
            </a:r>
            <a:r>
              <a:rPr lang="en-US" sz="900" dirty="0">
                <a:latin typeface="Gulim"/>
                <a:ea typeface="Gulim"/>
                <a:cs typeface="Gulim"/>
                <a:sym typeface="Gulim"/>
              </a:rPr>
              <a:t> </a:t>
            </a:r>
            <a:r>
              <a:rPr lang="en-US" sz="900" dirty="0" err="1">
                <a:latin typeface="Gulim"/>
                <a:ea typeface="Gulim"/>
                <a:cs typeface="Gulim"/>
                <a:sym typeface="Gulim"/>
              </a:rPr>
              <a:t>담배산업</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동향에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최신</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습득하였고</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공동연구를</a:t>
            </a:r>
            <a:r>
              <a:rPr lang="en-US" sz="900" dirty="0">
                <a:latin typeface="Gulim"/>
                <a:ea typeface="Gulim"/>
                <a:cs typeface="Gulim"/>
                <a:sym typeface="Gulim"/>
              </a:rPr>
              <a:t> </a:t>
            </a:r>
            <a:r>
              <a:rPr lang="en-US" sz="900" dirty="0" err="1">
                <a:latin typeface="Gulim"/>
                <a:ea typeface="Gulim"/>
                <a:cs typeface="Gulim"/>
                <a:sym typeface="Gulim"/>
              </a:rPr>
              <a:t>제안할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2632" name="Google Shape;2632;p25"/>
          <p:cNvGrpSpPr/>
          <p:nvPr/>
        </p:nvGrpSpPr>
        <p:grpSpPr>
          <a:xfrm>
            <a:off x="538086" y="0"/>
            <a:ext cx="14077958" cy="8208009"/>
            <a:chOff x="538086" y="0"/>
            <a:chExt cx="14077958" cy="8208009"/>
          </a:xfrm>
        </p:grpSpPr>
        <p:sp>
          <p:nvSpPr>
            <p:cNvPr id="2633" name="Google Shape;2633;p2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34" name="Google Shape;2634;p2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35" name="Google Shape;2635;p2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642" name="Google Shape;2642;p2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087</a:t>
            </a:r>
            <a:endParaRPr sz="10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655"/>
        <p:cNvGrpSpPr/>
        <p:nvPr/>
      </p:nvGrpSpPr>
      <p:grpSpPr>
        <a:xfrm>
          <a:off x="0" y="0"/>
          <a:ext cx="0" cy="0"/>
          <a:chOff x="0" y="0"/>
          <a:chExt cx="0" cy="0"/>
        </a:xfrm>
      </p:grpSpPr>
      <p:sp>
        <p:nvSpPr>
          <p:cNvPr id="2656" name="Google Shape;2656;p26"/>
          <p:cNvSpPr txBox="1"/>
          <p:nvPr/>
        </p:nvSpPr>
        <p:spPr>
          <a:xfrm>
            <a:off x="887299" y="1196499"/>
            <a:ext cx="2729960"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책임</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있는</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마케팅</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C4D700"/>
                </a:solidFill>
                <a:latin typeface="Arial"/>
                <a:ea typeface="Arial"/>
                <a:cs typeface="Arial"/>
                <a:sym typeface="Arial"/>
              </a:rPr>
              <a:t>책임</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있는</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마케팅</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정책</a:t>
            </a:r>
            <a:endParaRPr sz="1100" dirty="0">
              <a:latin typeface="Arial"/>
              <a:ea typeface="Arial"/>
              <a:cs typeface="Arial"/>
              <a:sym typeface="Arial"/>
            </a:endParaRPr>
          </a:p>
        </p:txBody>
      </p:sp>
      <p:sp>
        <p:nvSpPr>
          <p:cNvPr id="2657" name="Google Shape;2657;p26"/>
          <p:cNvSpPr txBox="1"/>
          <p:nvPr/>
        </p:nvSpPr>
        <p:spPr>
          <a:xfrm>
            <a:off x="883782" y="1886744"/>
            <a:ext cx="5606255" cy="940642"/>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세계보건기구</a:t>
            </a:r>
            <a:r>
              <a:rPr lang="en-US" sz="900" dirty="0">
                <a:latin typeface="Gulim"/>
                <a:ea typeface="Gulim"/>
                <a:cs typeface="Gulim"/>
                <a:sym typeface="Gulim"/>
              </a:rPr>
              <a:t>(WHO: World Health Organization)</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담배규제</a:t>
            </a:r>
            <a:r>
              <a:rPr lang="en-US" sz="900" dirty="0">
                <a:latin typeface="Gulim"/>
                <a:ea typeface="Gulim"/>
                <a:cs typeface="Gulim"/>
                <a:sym typeface="Gulim"/>
              </a:rPr>
              <a:t> </a:t>
            </a:r>
            <a:r>
              <a:rPr lang="en-US" sz="900" dirty="0" err="1">
                <a:latin typeface="Gulim"/>
                <a:ea typeface="Gulim"/>
                <a:cs typeface="Gulim"/>
                <a:sym typeface="Gulim"/>
              </a:rPr>
              <a:t>기본협약</a:t>
            </a:r>
            <a:r>
              <a:rPr lang="en-US" sz="900" dirty="0">
                <a:latin typeface="Gulim"/>
                <a:ea typeface="Gulim"/>
                <a:cs typeface="Gulim"/>
                <a:sym typeface="Gulim"/>
              </a:rPr>
              <a:t>(FCTC: Framework Convention on Tobacco Control) </a:t>
            </a:r>
            <a:r>
              <a:rPr lang="en-US" sz="900" dirty="0" err="1">
                <a:latin typeface="Gulim"/>
                <a:ea typeface="Gulim"/>
                <a:cs typeface="Gulim"/>
                <a:sym typeface="Gulim"/>
              </a:rPr>
              <a:t>권고</a:t>
            </a:r>
            <a:r>
              <a:rPr lang="en-US" sz="900" dirty="0">
                <a:latin typeface="Gulim"/>
                <a:ea typeface="Gulim"/>
                <a:cs typeface="Gulim"/>
                <a:sym typeface="Gulim"/>
              </a:rPr>
              <a:t> </a:t>
            </a:r>
            <a:r>
              <a:rPr lang="en-US" sz="900" dirty="0" err="1">
                <a:latin typeface="Gulim"/>
                <a:ea typeface="Gulim"/>
                <a:cs typeface="Gulim"/>
                <a:sym typeface="Gulim"/>
              </a:rPr>
              <a:t>사항을</a:t>
            </a:r>
            <a:r>
              <a:rPr lang="en-US" sz="900" dirty="0">
                <a:latin typeface="Gulim"/>
                <a:ea typeface="Gulim"/>
                <a:cs typeface="Gulim"/>
                <a:sym typeface="Gulim"/>
              </a:rPr>
              <a:t> </a:t>
            </a:r>
            <a:r>
              <a:rPr lang="en-US" sz="900" dirty="0" err="1">
                <a:latin typeface="Gulim"/>
                <a:ea typeface="Gulim"/>
                <a:cs typeface="Gulim"/>
                <a:sym typeface="Gulim"/>
              </a:rPr>
              <a:t>반영한</a:t>
            </a:r>
            <a:r>
              <a:rPr lang="en-US" sz="900" dirty="0">
                <a:latin typeface="Gulim"/>
                <a:ea typeface="Gulim"/>
                <a:cs typeface="Gulim"/>
                <a:sym typeface="Gulim"/>
              </a:rPr>
              <a:t> </a:t>
            </a:r>
            <a:r>
              <a:rPr lang="en-US" sz="900" dirty="0" err="1">
                <a:latin typeface="Gulim"/>
                <a:ea typeface="Gulim"/>
                <a:cs typeface="Gulim"/>
                <a:sym typeface="Gulim"/>
              </a:rPr>
              <a:t>담배사업법과</a:t>
            </a:r>
            <a:r>
              <a:rPr lang="en-US" sz="900" dirty="0">
                <a:latin typeface="Gulim"/>
                <a:ea typeface="Gulim"/>
                <a:cs typeface="Gulim"/>
                <a:sym typeface="Gulim"/>
              </a:rPr>
              <a:t> </a:t>
            </a:r>
            <a:r>
              <a:rPr lang="en-US" sz="900" dirty="0" err="1">
                <a:latin typeface="Gulim"/>
                <a:ea typeface="Gulim"/>
                <a:cs typeface="Gulim"/>
                <a:sym typeface="Gulim"/>
              </a:rPr>
              <a:t>국민건강증진법의</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마케팅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법규를</a:t>
            </a:r>
            <a:r>
              <a:rPr lang="en-US" sz="900" dirty="0">
                <a:latin typeface="Gulim"/>
                <a:ea typeface="Gulim"/>
                <a:cs typeface="Gulim"/>
                <a:sym typeface="Gulim"/>
              </a:rPr>
              <a:t> </a:t>
            </a:r>
            <a:r>
              <a:rPr lang="en-US" sz="900" dirty="0" err="1">
                <a:latin typeface="Gulim"/>
                <a:ea typeface="Gulim"/>
                <a:cs typeface="Gulim"/>
                <a:sym typeface="Gulim"/>
              </a:rPr>
              <a:t>철저히</a:t>
            </a:r>
            <a:r>
              <a:rPr lang="en-US" sz="900" dirty="0">
                <a:latin typeface="Gulim"/>
                <a:ea typeface="Gulim"/>
                <a:cs typeface="Gulim"/>
                <a:sym typeface="Gulim"/>
              </a:rPr>
              <a:t> </a:t>
            </a:r>
            <a:r>
              <a:rPr lang="en-US" sz="900" dirty="0" err="1">
                <a:latin typeface="Gulim"/>
                <a:ea typeface="Gulim"/>
                <a:cs typeface="Gulim"/>
                <a:sym typeface="Gulim"/>
              </a:rPr>
              <a:t>준수합니다</a:t>
            </a:r>
            <a:r>
              <a:rPr lang="en-US" sz="900" dirty="0">
                <a:latin typeface="Gulim"/>
                <a:ea typeface="Gulim"/>
                <a:cs typeface="Gulim"/>
                <a:sym typeface="Gulim"/>
              </a:rPr>
              <a:t>. </a:t>
            </a:r>
            <a:r>
              <a:rPr lang="en-US" sz="900" dirty="0" err="1">
                <a:latin typeface="Gulim"/>
                <a:ea typeface="Gulim"/>
                <a:cs typeface="Gulim"/>
                <a:sym typeface="Gulim"/>
              </a:rPr>
              <a:t>수출의</a:t>
            </a:r>
            <a:r>
              <a:rPr lang="en-US" sz="900" dirty="0">
                <a:latin typeface="Gulim"/>
                <a:ea typeface="Gulim"/>
                <a:cs typeface="Gulim"/>
                <a:sym typeface="Gulim"/>
              </a:rPr>
              <a:t> </a:t>
            </a:r>
            <a:r>
              <a:rPr lang="en-US" sz="900" dirty="0" err="1">
                <a:latin typeface="Gulim"/>
                <a:ea typeface="Gulim"/>
                <a:cs typeface="Gulim"/>
                <a:sym typeface="Gulim"/>
              </a:rPr>
              <a:t>경우에도</a:t>
            </a:r>
            <a:r>
              <a:rPr lang="en-US" sz="900" dirty="0">
                <a:latin typeface="Gulim"/>
                <a:ea typeface="Gulim"/>
                <a:cs typeface="Gulim"/>
                <a:sym typeface="Gulim"/>
              </a:rPr>
              <a:t> </a:t>
            </a:r>
            <a:r>
              <a:rPr lang="en-US" sz="900" dirty="0" err="1">
                <a:latin typeface="Gulim"/>
                <a:ea typeface="Gulim"/>
                <a:cs typeface="Gulim"/>
                <a:sym typeface="Gulim"/>
              </a:rPr>
              <a:t>수출국의</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규제를</a:t>
            </a:r>
            <a:r>
              <a:rPr lang="en-US" sz="900" dirty="0">
                <a:latin typeface="Gulim"/>
                <a:ea typeface="Gulim"/>
                <a:cs typeface="Gulim"/>
                <a:sym typeface="Gulim"/>
              </a:rPr>
              <a:t> </a:t>
            </a:r>
            <a:r>
              <a:rPr lang="en-US" sz="900" dirty="0" err="1">
                <a:latin typeface="Gulim"/>
                <a:ea typeface="Gulim"/>
                <a:cs typeface="Gulim"/>
                <a:sym typeface="Gulim"/>
              </a:rPr>
              <a:t>준수하여</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마케팅</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전개하기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노력하며</a:t>
            </a:r>
            <a:r>
              <a:rPr lang="en-US" sz="900" dirty="0">
                <a:latin typeface="Gulim"/>
                <a:ea typeface="Gulim"/>
                <a:cs typeface="Gulim"/>
                <a:sym typeface="Gulim"/>
              </a:rPr>
              <a:t>, </a:t>
            </a:r>
            <a:r>
              <a:rPr lang="en-US" sz="900" dirty="0" err="1">
                <a:latin typeface="Gulim"/>
                <a:ea typeface="Gulim"/>
                <a:cs typeface="Gulim"/>
                <a:sym typeface="Gulim"/>
              </a:rPr>
              <a:t>소비자를</a:t>
            </a:r>
            <a:r>
              <a:rPr lang="en-US" sz="900" dirty="0">
                <a:latin typeface="Gulim"/>
                <a:ea typeface="Gulim"/>
                <a:cs typeface="Gulim"/>
                <a:sym typeface="Gulim"/>
              </a:rPr>
              <a:t> </a:t>
            </a:r>
            <a:r>
              <a:rPr lang="en-US" sz="900" dirty="0" err="1">
                <a:latin typeface="Gulim"/>
                <a:ea typeface="Gulim"/>
                <a:cs typeface="Gulim"/>
                <a:sym typeface="Gulim"/>
              </a:rPr>
              <a:t>비롯한</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이해관계자와</a:t>
            </a:r>
            <a:r>
              <a:rPr lang="en-US" sz="900" dirty="0">
                <a:latin typeface="Gulim"/>
                <a:ea typeface="Gulim"/>
                <a:cs typeface="Gulim"/>
                <a:sym typeface="Gulim"/>
              </a:rPr>
              <a:t> </a:t>
            </a:r>
            <a:r>
              <a:rPr lang="en-US" sz="900" dirty="0" err="1">
                <a:latin typeface="Gulim"/>
                <a:ea typeface="Gulim"/>
                <a:cs typeface="Gulim"/>
                <a:sym typeface="Gulim"/>
              </a:rPr>
              <a:t>신뢰관계를</a:t>
            </a:r>
            <a:r>
              <a:rPr lang="en-US" sz="900" dirty="0">
                <a:latin typeface="Gulim"/>
                <a:ea typeface="Gulim"/>
                <a:cs typeface="Gulim"/>
                <a:sym typeface="Gulim"/>
              </a:rPr>
              <a:t> </a:t>
            </a:r>
            <a:r>
              <a:rPr lang="en-US" sz="900" dirty="0" err="1">
                <a:latin typeface="Gulim"/>
                <a:ea typeface="Gulim"/>
                <a:cs typeface="Gulim"/>
                <a:sym typeface="Gulim"/>
              </a:rPr>
              <a:t>구축해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658" name="Google Shape;2658;p26"/>
          <p:cNvSpPr txBox="1"/>
          <p:nvPr/>
        </p:nvSpPr>
        <p:spPr>
          <a:xfrm>
            <a:off x="884455" y="2807430"/>
            <a:ext cx="5606958" cy="9461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a:latin typeface="Gulim"/>
                <a:ea typeface="Gulim"/>
                <a:cs typeface="Gulim"/>
                <a:sym typeface="Gulim"/>
              </a:rPr>
              <a:t>KT&amp;G의 모든 담배 제품의 마케팅은 오직 성인 소비자만을 대상으로 진행되며, 미성년자의 담배제품에 대한 접근을 사전에 차단하고자 노력합니다. 뿐만 아니라 청소년 흡연 예방 캠페인을 후원하고 있으며, 대외기관의 불법담배 단속 활동에도 적극 협조하는 등 건전한 유통과 마케팅 질서 확립에도 힘쓰고 있습니다. 또한 소비자의 합리적인 선택권과 기본권을 보장하고자 다양한 채널을 통해 의견을 청취하여 이를 제품과 서비스에 반영하고 있으며, 책임 있는 제품 정보 제공에도 만전을 기하고 있습니다.</a:t>
            </a:r>
            <a:endParaRPr sz="900">
              <a:latin typeface="Gulim"/>
              <a:ea typeface="Gulim"/>
              <a:cs typeface="Gulim"/>
              <a:sym typeface="Gulim"/>
            </a:endParaRPr>
          </a:p>
        </p:txBody>
      </p:sp>
      <p:sp>
        <p:nvSpPr>
          <p:cNvPr id="2659" name="Google Shape;2659;p26"/>
          <p:cNvSpPr txBox="1"/>
          <p:nvPr/>
        </p:nvSpPr>
        <p:spPr>
          <a:xfrm>
            <a:off x="880266" y="3718591"/>
            <a:ext cx="5609770" cy="1126206"/>
          </a:xfrm>
          <a:prstGeom prst="rect">
            <a:avLst/>
          </a:prstGeom>
          <a:noFill/>
          <a:ln>
            <a:noFill/>
          </a:ln>
        </p:spPr>
        <p:txBody>
          <a:bodyPr spcFirstLastPara="1" wrap="square" lIns="0" tIns="12700" rIns="0" bIns="0" anchor="t" anchorCtr="0">
            <a:spAutoFit/>
          </a:bodyPr>
          <a:lstStyle/>
          <a:p>
            <a:pPr marL="13334" marR="5080" lvl="0" indent="-1269" algn="just" rtl="0">
              <a:lnSpc>
                <a:spcPct val="134300"/>
              </a:lnSpc>
              <a:spcBef>
                <a:spcPts val="0"/>
              </a:spcBef>
              <a:spcAft>
                <a:spcPts val="0"/>
              </a:spcAft>
              <a:buNone/>
            </a:pPr>
            <a:r>
              <a:rPr lang="en-US" sz="900" dirty="0" err="1">
                <a:latin typeface="Gulim"/>
                <a:ea typeface="Gulim"/>
                <a:cs typeface="Gulim"/>
                <a:sym typeface="Gulim"/>
              </a:rPr>
              <a:t>담배산업의</a:t>
            </a:r>
            <a:r>
              <a:rPr lang="en-US" sz="900" dirty="0">
                <a:latin typeface="Gulim"/>
                <a:ea typeface="Gulim"/>
                <a:cs typeface="Gulim"/>
                <a:sym typeface="Gulim"/>
              </a:rPr>
              <a:t> </a:t>
            </a:r>
            <a:r>
              <a:rPr lang="en-US" sz="900" dirty="0" err="1">
                <a:latin typeface="Gulim"/>
                <a:ea typeface="Gulim"/>
                <a:cs typeface="Gulim"/>
                <a:sym typeface="Gulim"/>
              </a:rPr>
              <a:t>밸류체인은</a:t>
            </a:r>
            <a:r>
              <a:rPr lang="en-US" sz="900" dirty="0">
                <a:latin typeface="Gulim"/>
                <a:ea typeface="Gulim"/>
                <a:cs typeface="Gulim"/>
                <a:sym typeface="Gulim"/>
              </a:rPr>
              <a:t> </a:t>
            </a:r>
            <a:r>
              <a:rPr lang="en-US" sz="900" dirty="0" err="1">
                <a:latin typeface="Gulim"/>
                <a:ea typeface="Gulim"/>
                <a:cs typeface="Gulim"/>
                <a:sym typeface="Gulim"/>
              </a:rPr>
              <a:t>제품의</a:t>
            </a:r>
            <a:r>
              <a:rPr lang="en-US" sz="900" dirty="0">
                <a:latin typeface="Gulim"/>
                <a:ea typeface="Gulim"/>
                <a:cs typeface="Gulim"/>
                <a:sym typeface="Gulim"/>
              </a:rPr>
              <a:t> </a:t>
            </a:r>
            <a:r>
              <a:rPr lang="en-US" sz="900" dirty="0" err="1">
                <a:latin typeface="Gulim"/>
                <a:ea typeface="Gulim"/>
                <a:cs typeface="Gulim"/>
                <a:sym typeface="Gulim"/>
              </a:rPr>
              <a:t>생산과</a:t>
            </a:r>
            <a:r>
              <a:rPr lang="en-US" sz="900" dirty="0">
                <a:latin typeface="Gulim"/>
                <a:ea typeface="Gulim"/>
                <a:cs typeface="Gulim"/>
                <a:sym typeface="Gulim"/>
              </a:rPr>
              <a:t> </a:t>
            </a:r>
            <a:r>
              <a:rPr lang="en-US" sz="900" dirty="0" err="1">
                <a:latin typeface="Gulim"/>
                <a:ea typeface="Gulim"/>
                <a:cs typeface="Gulim"/>
                <a:sym typeface="Gulim"/>
              </a:rPr>
              <a:t>유통을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농가와</a:t>
            </a:r>
            <a:r>
              <a:rPr lang="en-US" sz="900" dirty="0">
                <a:latin typeface="Gulim"/>
                <a:ea typeface="Gulim"/>
                <a:cs typeface="Gulim"/>
                <a:sym typeface="Gulim"/>
              </a:rPr>
              <a:t> </a:t>
            </a:r>
            <a:r>
              <a:rPr lang="en-US" sz="900" dirty="0" err="1">
                <a:latin typeface="Gulim"/>
                <a:ea typeface="Gulim"/>
                <a:cs typeface="Gulim"/>
                <a:sym typeface="Gulim"/>
              </a:rPr>
              <a:t>파트너사는</a:t>
            </a:r>
            <a:r>
              <a:rPr lang="en-US" sz="900" dirty="0">
                <a:latin typeface="Gulim"/>
                <a:ea typeface="Gulim"/>
                <a:cs typeface="Gulim"/>
                <a:sym typeface="Gulim"/>
              </a:rPr>
              <a:t> </a:t>
            </a:r>
            <a:r>
              <a:rPr lang="en-US" sz="900" dirty="0" err="1">
                <a:latin typeface="Gulim"/>
                <a:ea typeface="Gulim"/>
                <a:cs typeface="Gulim"/>
                <a:sym typeface="Gulim"/>
              </a:rPr>
              <a:t>물론</a:t>
            </a:r>
            <a:r>
              <a:rPr lang="en-US" sz="900" dirty="0">
                <a:latin typeface="Gulim"/>
                <a:ea typeface="Gulim"/>
                <a:cs typeface="Gulim"/>
                <a:sym typeface="Gulim"/>
              </a:rPr>
              <a:t>, </a:t>
            </a:r>
            <a:r>
              <a:rPr lang="en-US" sz="900" dirty="0" err="1">
                <a:latin typeface="Gulim"/>
                <a:ea typeface="Gulim"/>
                <a:cs typeface="Gulim"/>
                <a:sym typeface="Gulim"/>
              </a:rPr>
              <a:t>고객</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지역사회</a:t>
            </a:r>
            <a:r>
              <a:rPr lang="en-US" sz="900" dirty="0">
                <a:latin typeface="Gulim"/>
                <a:ea typeface="Gulim"/>
                <a:cs typeface="Gulim"/>
                <a:sym typeface="Gulim"/>
              </a:rPr>
              <a:t>, </a:t>
            </a:r>
            <a:r>
              <a:rPr lang="en-US" sz="900" dirty="0" err="1">
                <a:latin typeface="Gulim"/>
                <a:ea typeface="Gulim"/>
                <a:cs typeface="Gulim"/>
                <a:sym typeface="Gulim"/>
              </a:rPr>
              <a:t>정부</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이해관계자를</a:t>
            </a:r>
            <a:r>
              <a:rPr lang="en-US" sz="900" dirty="0">
                <a:latin typeface="Gulim"/>
                <a:ea typeface="Gulim"/>
                <a:cs typeface="Gulim"/>
                <a:sym typeface="Gulim"/>
              </a:rPr>
              <a:t> </a:t>
            </a:r>
            <a:r>
              <a:rPr lang="en-US" sz="900" dirty="0" err="1">
                <a:latin typeface="Gulim"/>
                <a:ea typeface="Gulim"/>
                <a:cs typeface="Gulim"/>
                <a:sym typeface="Gulim"/>
              </a:rPr>
              <a:t>아우르고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당사</a:t>
            </a:r>
            <a:r>
              <a:rPr lang="en-US" sz="900" dirty="0">
                <a:latin typeface="Gulim"/>
                <a:ea typeface="Gulim"/>
                <a:cs typeface="Gulim"/>
                <a:sym typeface="Gulim"/>
              </a:rPr>
              <a:t>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안에</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여러</a:t>
            </a:r>
            <a:r>
              <a:rPr lang="en-US" sz="900" dirty="0">
                <a:latin typeface="Gulim"/>
                <a:ea typeface="Gulim"/>
                <a:cs typeface="Gulim"/>
                <a:sym typeface="Gulim"/>
              </a:rPr>
              <a:t> </a:t>
            </a:r>
            <a:r>
              <a:rPr lang="en-US" sz="900" dirty="0" err="1">
                <a:latin typeface="Gulim"/>
                <a:ea typeface="Gulim"/>
                <a:cs typeface="Gulim"/>
                <a:sym typeface="Gulim"/>
              </a:rPr>
              <a:t>이해관계자와의</a:t>
            </a:r>
            <a:r>
              <a:rPr lang="en-US" sz="900" dirty="0">
                <a:latin typeface="Gulim"/>
                <a:ea typeface="Gulim"/>
                <a:cs typeface="Gulim"/>
                <a:sym typeface="Gulim"/>
              </a:rPr>
              <a:t> </a:t>
            </a:r>
            <a:r>
              <a:rPr lang="en-US" sz="900" dirty="0" err="1">
                <a:latin typeface="Gulim"/>
                <a:ea typeface="Gulim"/>
                <a:cs typeface="Gulim"/>
                <a:sym typeface="Gulim"/>
              </a:rPr>
              <a:t>충분한</a:t>
            </a:r>
            <a:r>
              <a:rPr lang="en-US" sz="900" dirty="0">
                <a:latin typeface="Gulim"/>
                <a:ea typeface="Gulim"/>
                <a:cs typeface="Gulim"/>
                <a:sym typeface="Gulim"/>
              </a:rPr>
              <a:t> </a:t>
            </a:r>
            <a:r>
              <a:rPr lang="en-US" sz="900" dirty="0" err="1">
                <a:latin typeface="Gulim"/>
                <a:ea typeface="Gulim"/>
                <a:cs typeface="Gulim"/>
                <a:sym typeface="Gulim"/>
              </a:rPr>
              <a:t>논의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합의를</a:t>
            </a:r>
            <a:r>
              <a:rPr lang="en-US" sz="900" dirty="0">
                <a:latin typeface="Gulim"/>
                <a:ea typeface="Gulim"/>
                <a:cs typeface="Gulim"/>
                <a:sym typeface="Gulim"/>
              </a:rPr>
              <a:t> </a:t>
            </a:r>
            <a:r>
              <a:rPr lang="en-US" sz="900" dirty="0" err="1">
                <a:latin typeface="Gulim"/>
                <a:ea typeface="Gulim"/>
                <a:cs typeface="Gulim"/>
                <a:sym typeface="Gulim"/>
              </a:rPr>
              <a:t>거쳐</a:t>
            </a:r>
            <a:r>
              <a:rPr lang="en-US" sz="900" dirty="0">
                <a:latin typeface="Gulim"/>
                <a:ea typeface="Gulim"/>
                <a:cs typeface="Gulim"/>
                <a:sym typeface="Gulim"/>
              </a:rPr>
              <a:t> </a:t>
            </a:r>
            <a:r>
              <a:rPr lang="en-US" sz="900" dirty="0" err="1">
                <a:latin typeface="Gulim"/>
                <a:ea typeface="Gulim"/>
                <a:cs typeface="Gulim"/>
                <a:sym typeface="Gulim"/>
              </a:rPr>
              <a:t>균형</a:t>
            </a:r>
            <a:r>
              <a:rPr lang="en-US" sz="900" dirty="0">
                <a:latin typeface="Gulim"/>
                <a:ea typeface="Gulim"/>
                <a:cs typeface="Gulim"/>
                <a:sym typeface="Gulim"/>
              </a:rPr>
              <a:t> </a:t>
            </a:r>
            <a:r>
              <a:rPr lang="en-US" sz="900" dirty="0" err="1">
                <a:latin typeface="Gulim"/>
                <a:ea typeface="Gulim"/>
                <a:cs typeface="Gulim"/>
                <a:sym typeface="Gulim"/>
              </a:rPr>
              <a:t>있고</a:t>
            </a:r>
            <a:r>
              <a:rPr lang="en-US" sz="900" dirty="0">
                <a:latin typeface="Gulim"/>
                <a:ea typeface="Gulim"/>
                <a:cs typeface="Gulim"/>
                <a:sym typeface="Gulim"/>
              </a:rPr>
              <a:t> </a:t>
            </a:r>
            <a:r>
              <a:rPr lang="en-US" sz="900" dirty="0" err="1">
                <a:latin typeface="Gulim"/>
                <a:ea typeface="Gulim"/>
                <a:cs typeface="Gulim"/>
                <a:sym typeface="Gulim"/>
              </a:rPr>
              <a:t>합리적인</a:t>
            </a:r>
            <a:r>
              <a:rPr lang="en-US" sz="900" dirty="0">
                <a:latin typeface="Gulim"/>
                <a:ea typeface="Gulim"/>
                <a:cs typeface="Gulim"/>
                <a:sym typeface="Gulim"/>
              </a:rPr>
              <a:t> </a:t>
            </a:r>
            <a:r>
              <a:rPr lang="en-US" sz="900" dirty="0" err="1">
                <a:latin typeface="Gulim"/>
                <a:ea typeface="Gulim"/>
                <a:cs typeface="Gulim"/>
                <a:sym typeface="Gulim"/>
              </a:rPr>
              <a:t>마케팅</a:t>
            </a:r>
            <a:r>
              <a:rPr lang="en-US" sz="900" dirty="0">
                <a:latin typeface="Gulim"/>
                <a:ea typeface="Gulim"/>
                <a:cs typeface="Gulim"/>
                <a:sym typeface="Gulim"/>
              </a:rPr>
              <a:t> </a:t>
            </a:r>
            <a:r>
              <a:rPr lang="en-US" sz="900" dirty="0" err="1">
                <a:latin typeface="Gulim"/>
                <a:ea typeface="Gulim"/>
                <a:cs typeface="Gulim"/>
                <a:sym typeface="Gulim"/>
              </a:rPr>
              <a:t>규제정책을</a:t>
            </a:r>
            <a:r>
              <a:rPr lang="en-US" sz="900" dirty="0">
                <a:latin typeface="Gulim"/>
                <a:ea typeface="Gulim"/>
                <a:cs typeface="Gulim"/>
                <a:sym typeface="Gulim"/>
              </a:rPr>
              <a:t> </a:t>
            </a:r>
            <a:r>
              <a:rPr lang="en-US" sz="900" dirty="0" err="1">
                <a:latin typeface="Gulim"/>
                <a:ea typeface="Gulim"/>
                <a:cs typeface="Gulim"/>
                <a:sym typeface="Gulim"/>
              </a:rPr>
              <a:t>수립할</a:t>
            </a:r>
            <a:r>
              <a:rPr lang="en-US" sz="900" dirty="0">
                <a:latin typeface="Gulim"/>
                <a:ea typeface="Gulim"/>
                <a:cs typeface="Gulim"/>
                <a:sym typeface="Gulim"/>
              </a:rPr>
              <a:t> </a:t>
            </a:r>
            <a:r>
              <a:rPr lang="en-US" sz="900" dirty="0" err="1">
                <a:latin typeface="Gulim"/>
                <a:ea typeface="Gulim"/>
                <a:cs typeface="Gulim"/>
                <a:sym typeface="Gulim"/>
              </a:rPr>
              <a:t>필요가</a:t>
            </a:r>
            <a:r>
              <a:rPr lang="en-US" sz="900" dirty="0">
                <a:latin typeface="Gulim"/>
                <a:ea typeface="Gulim"/>
                <a:cs typeface="Gulim"/>
                <a:sym typeface="Gulim"/>
              </a:rPr>
              <a:t> </a:t>
            </a:r>
            <a:r>
              <a:rPr lang="en-US" sz="900" dirty="0" err="1">
                <a:latin typeface="Gulim"/>
                <a:ea typeface="Gulim"/>
                <a:cs typeface="Gulim"/>
                <a:sym typeface="Gulim"/>
              </a:rPr>
              <a:t>있음을</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‘KT&amp;G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마케팅</a:t>
            </a:r>
            <a:r>
              <a:rPr lang="en-US" sz="900" dirty="0">
                <a:latin typeface="Gulim"/>
                <a:ea typeface="Gulim"/>
                <a:cs typeface="Gulim"/>
                <a:sym typeface="Gulim"/>
              </a:rPr>
              <a:t> </a:t>
            </a:r>
            <a:r>
              <a:rPr lang="en-US" sz="900" dirty="0" err="1">
                <a:latin typeface="Gulim"/>
                <a:ea typeface="Gulim"/>
                <a:cs typeface="Gulim"/>
                <a:sym typeface="Gulim"/>
              </a:rPr>
              <a:t>정책’을</a:t>
            </a:r>
            <a:r>
              <a:rPr lang="en-US" sz="900" dirty="0">
                <a:latin typeface="Gulim"/>
                <a:ea typeface="Gulim"/>
                <a:cs typeface="Gulim"/>
                <a:sym typeface="Gulim"/>
              </a:rPr>
              <a:t> </a:t>
            </a:r>
            <a:r>
              <a:rPr lang="en-US" sz="900" dirty="0" err="1">
                <a:latin typeface="Gulim"/>
                <a:ea typeface="Gulim"/>
                <a:cs typeface="Gulim"/>
                <a:sym typeface="Gulim"/>
              </a:rPr>
              <a:t>수립해</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본</a:t>
            </a:r>
            <a:r>
              <a:rPr lang="en-US" sz="900" dirty="0">
                <a:latin typeface="Gulim"/>
                <a:ea typeface="Gulim"/>
                <a:cs typeface="Gulim"/>
                <a:sym typeface="Gulim"/>
              </a:rPr>
              <a:t> </a:t>
            </a:r>
            <a:r>
              <a:rPr lang="en-US" sz="900" dirty="0" err="1">
                <a:latin typeface="Gulim"/>
                <a:ea typeface="Gulim"/>
                <a:cs typeface="Gulim"/>
                <a:sym typeface="Gulim"/>
              </a:rPr>
              <a:t>정책을</a:t>
            </a:r>
            <a:r>
              <a:rPr lang="en-US" sz="900" dirty="0">
                <a:latin typeface="Gulim"/>
                <a:ea typeface="Gulim"/>
                <a:cs typeface="Gulim"/>
                <a:sym typeface="Gulim"/>
              </a:rPr>
              <a:t> </a:t>
            </a:r>
            <a:r>
              <a:rPr lang="en-US" sz="900" dirty="0" err="1">
                <a:latin typeface="Gulim"/>
                <a:ea typeface="Gulim"/>
                <a:cs typeface="Gulim"/>
                <a:sym typeface="Gulim"/>
              </a:rPr>
              <a:t>모두에게</a:t>
            </a:r>
            <a:r>
              <a:rPr lang="en-US" sz="900" dirty="0">
                <a:latin typeface="Gulim"/>
                <a:ea typeface="Gulim"/>
                <a:cs typeface="Gulim"/>
                <a:sym typeface="Gulim"/>
              </a:rPr>
              <a:t> </a:t>
            </a:r>
            <a:r>
              <a:rPr lang="en-US" sz="900" dirty="0" err="1">
                <a:latin typeface="Gulim"/>
                <a:ea typeface="Gulim"/>
                <a:cs typeface="Gulim"/>
                <a:sym typeface="Gulim"/>
              </a:rPr>
              <a:t>공개하고</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제품에</a:t>
            </a:r>
            <a:r>
              <a:rPr lang="en-US" sz="900" dirty="0">
                <a:latin typeface="Gulim"/>
                <a:ea typeface="Gulim"/>
                <a:cs typeface="Gulim"/>
                <a:sym typeface="Gulim"/>
              </a:rPr>
              <a:t> </a:t>
            </a:r>
            <a:r>
              <a:rPr lang="en-US" sz="900" dirty="0" err="1">
                <a:latin typeface="Gulim"/>
                <a:ea typeface="Gulim"/>
                <a:cs typeface="Gulim"/>
                <a:sym typeface="Gulim"/>
              </a:rPr>
              <a:t>적용함으로써</a:t>
            </a:r>
            <a:r>
              <a:rPr lang="en-US" sz="900" dirty="0">
                <a:latin typeface="Gulim"/>
                <a:ea typeface="Gulim"/>
                <a:cs typeface="Gulim"/>
                <a:sym typeface="Gulim"/>
              </a:rPr>
              <a:t> </a:t>
            </a:r>
            <a:r>
              <a:rPr lang="en-US" sz="900" dirty="0" err="1">
                <a:latin typeface="Gulim"/>
                <a:ea typeface="Gulim"/>
                <a:cs typeface="Gulim"/>
                <a:sym typeface="Gulim"/>
              </a:rPr>
              <a:t>당사</a:t>
            </a:r>
            <a:r>
              <a:rPr lang="en-US" sz="900" dirty="0">
                <a:latin typeface="Gulim"/>
                <a:ea typeface="Gulim"/>
                <a:cs typeface="Gulim"/>
                <a:sym typeface="Gulim"/>
              </a:rPr>
              <a:t> </a:t>
            </a:r>
            <a:r>
              <a:rPr lang="en-US" sz="900" dirty="0" err="1">
                <a:latin typeface="Gulim"/>
                <a:ea typeface="Gulim"/>
                <a:cs typeface="Gulim"/>
                <a:sym typeface="Gulim"/>
              </a:rPr>
              <a:t>제품이</a:t>
            </a:r>
            <a:r>
              <a:rPr lang="en-US" sz="900" dirty="0">
                <a:latin typeface="Gulim"/>
                <a:ea typeface="Gulim"/>
                <a:cs typeface="Gulim"/>
                <a:sym typeface="Gulim"/>
              </a:rPr>
              <a:t> </a:t>
            </a:r>
            <a:r>
              <a:rPr lang="en-US" sz="900" dirty="0" err="1">
                <a:latin typeface="Gulim"/>
                <a:ea typeface="Gulim"/>
                <a:cs typeface="Gulim"/>
                <a:sym typeface="Gulim"/>
              </a:rPr>
              <a:t>판매되는</a:t>
            </a:r>
            <a:r>
              <a:rPr lang="en-US" sz="900" dirty="0">
                <a:latin typeface="Gulim"/>
                <a:ea typeface="Gulim"/>
                <a:cs typeface="Gulim"/>
                <a:sym typeface="Gulim"/>
              </a:rPr>
              <a:t> </a:t>
            </a:r>
            <a:r>
              <a:rPr lang="en-US" sz="900" dirty="0" err="1">
                <a:latin typeface="Gulim"/>
                <a:ea typeface="Gulim"/>
                <a:cs typeface="Gulim"/>
                <a:sym typeface="Gulim"/>
              </a:rPr>
              <a:t>국가와</a:t>
            </a:r>
            <a:r>
              <a:rPr lang="en-US" sz="900" dirty="0">
                <a:latin typeface="Gulim"/>
                <a:ea typeface="Gulim"/>
                <a:cs typeface="Gulim"/>
                <a:sym typeface="Gulim"/>
              </a:rPr>
              <a:t> </a:t>
            </a:r>
            <a:r>
              <a:rPr lang="en-US" sz="900" dirty="0" err="1">
                <a:latin typeface="Gulim"/>
                <a:ea typeface="Gulim"/>
                <a:cs typeface="Gulim"/>
                <a:sym typeface="Gulim"/>
              </a:rPr>
              <a:t>시장의</a:t>
            </a:r>
            <a:r>
              <a:rPr lang="en-US" sz="900" dirty="0">
                <a:latin typeface="Gulim"/>
                <a:ea typeface="Gulim"/>
                <a:cs typeface="Gulim"/>
                <a:sym typeface="Gulim"/>
              </a:rPr>
              <a:t> </a:t>
            </a:r>
            <a:r>
              <a:rPr lang="en-US" sz="900" dirty="0" err="1">
                <a:latin typeface="Gulim"/>
                <a:ea typeface="Gulim"/>
                <a:cs typeface="Gulim"/>
                <a:sym typeface="Gulim"/>
              </a:rPr>
              <a:t>마케팅법규를준수하고</a:t>
            </a:r>
            <a:r>
              <a:rPr lang="en-US" sz="900" dirty="0">
                <a:latin typeface="Gulim"/>
                <a:ea typeface="Gulim"/>
                <a:cs typeface="Gulim"/>
                <a:sym typeface="Gulim"/>
              </a:rPr>
              <a:t>, </a:t>
            </a:r>
            <a:r>
              <a:rPr lang="en-US" sz="900" dirty="0" err="1">
                <a:latin typeface="Gulim"/>
                <a:ea typeface="Gulim"/>
                <a:cs typeface="Gulim"/>
                <a:sym typeface="Gulim"/>
              </a:rPr>
              <a:t>나아가담배</a:t>
            </a:r>
            <a:r>
              <a:rPr lang="en-US" sz="900" dirty="0">
                <a:latin typeface="Gulim"/>
                <a:ea typeface="Gulim"/>
                <a:cs typeface="Gulim"/>
                <a:sym typeface="Gulim"/>
              </a:rPr>
              <a:t> </a:t>
            </a:r>
            <a:r>
              <a:rPr lang="en-US" sz="900" dirty="0" err="1">
                <a:latin typeface="Gulim"/>
                <a:ea typeface="Gulim"/>
                <a:cs typeface="Gulim"/>
                <a:sym typeface="Gulim"/>
              </a:rPr>
              <a:t>산업의</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책임을</a:t>
            </a:r>
            <a:r>
              <a:rPr lang="en-US" sz="900" dirty="0">
                <a:latin typeface="Gulim"/>
                <a:ea typeface="Gulim"/>
                <a:cs typeface="Gulim"/>
                <a:sym typeface="Gulim"/>
              </a:rPr>
              <a:t> </a:t>
            </a:r>
            <a:r>
              <a:rPr lang="en-US" sz="900" dirty="0" err="1">
                <a:latin typeface="Gulim"/>
                <a:ea typeface="Gulim"/>
                <a:cs typeface="Gulim"/>
                <a:sym typeface="Gulim"/>
              </a:rPr>
              <a:t>실천하기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최선의</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기울이고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660" name="Google Shape;2660;p26"/>
          <p:cNvSpPr txBox="1"/>
          <p:nvPr/>
        </p:nvSpPr>
        <p:spPr>
          <a:xfrm>
            <a:off x="881310" y="5008976"/>
            <a:ext cx="1458193" cy="18922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err="1">
                <a:solidFill>
                  <a:srgbClr val="C4D700"/>
                </a:solidFill>
                <a:latin typeface="Arial"/>
                <a:ea typeface="Arial"/>
                <a:cs typeface="Arial"/>
                <a:sym typeface="Arial"/>
              </a:rPr>
              <a:t>책임</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있는</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마케팅</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활동</a:t>
            </a:r>
            <a:endParaRPr sz="1100" dirty="0">
              <a:latin typeface="Arial"/>
              <a:ea typeface="Arial"/>
              <a:cs typeface="Arial"/>
              <a:sym typeface="Arial"/>
            </a:endParaRPr>
          </a:p>
        </p:txBody>
      </p:sp>
      <p:sp>
        <p:nvSpPr>
          <p:cNvPr id="2661" name="Google Shape;2661;p26"/>
          <p:cNvSpPr txBox="1"/>
          <p:nvPr/>
        </p:nvSpPr>
        <p:spPr>
          <a:xfrm>
            <a:off x="880969" y="5257530"/>
            <a:ext cx="5609067" cy="131176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8EB610"/>
                </a:solidFill>
                <a:latin typeface="Arial"/>
                <a:ea typeface="Arial"/>
                <a:cs typeface="Arial"/>
                <a:sym typeface="Arial"/>
              </a:rPr>
              <a:t>마케팅</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컴플라이언스</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체계</a:t>
            </a:r>
            <a:r>
              <a:rPr lang="en-US" sz="900" b="1" u="none" dirty="0">
                <a:solidFill>
                  <a:srgbClr val="8EB61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스탠다드의</a:t>
            </a:r>
            <a:r>
              <a:rPr lang="en-US" sz="900" u="none" dirty="0">
                <a:latin typeface="Gulim"/>
                <a:ea typeface="Gulim"/>
                <a:cs typeface="Gulim"/>
                <a:sym typeface="Gulim"/>
              </a:rPr>
              <a:t> </a:t>
            </a:r>
            <a:r>
              <a:rPr lang="en-US" sz="900" u="none" dirty="0" err="1">
                <a:latin typeface="Gulim"/>
                <a:ea typeface="Gulim"/>
                <a:cs typeface="Gulim"/>
                <a:sym typeface="Gulim"/>
              </a:rPr>
              <a:t>윤리가치를</a:t>
            </a:r>
            <a:r>
              <a:rPr lang="en-US" sz="900" u="none" dirty="0">
                <a:latin typeface="Gulim"/>
                <a:ea typeface="Gulim"/>
                <a:cs typeface="Gulim"/>
                <a:sym typeface="Gulim"/>
              </a:rPr>
              <a:t> </a:t>
            </a:r>
            <a:r>
              <a:rPr lang="en-US" sz="900" u="none" dirty="0" err="1">
                <a:latin typeface="Gulim"/>
                <a:ea typeface="Gulim"/>
                <a:cs typeface="Gulim"/>
                <a:sym typeface="Gulim"/>
              </a:rPr>
              <a:t>반영한</a:t>
            </a:r>
            <a:r>
              <a:rPr lang="en-US" sz="900" u="none" dirty="0">
                <a:latin typeface="Gulim"/>
                <a:ea typeface="Gulim"/>
                <a:cs typeface="Gulim"/>
                <a:sym typeface="Gulim"/>
              </a:rPr>
              <a:t> ‘KT&amp;G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윤리헌장’을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활동에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기준을</a:t>
            </a:r>
            <a:r>
              <a:rPr lang="en-US" sz="900" u="none" dirty="0">
                <a:latin typeface="Gulim"/>
                <a:ea typeface="Gulim"/>
                <a:cs typeface="Gulim"/>
                <a:sym typeface="Gulim"/>
              </a:rPr>
              <a:t> </a:t>
            </a:r>
            <a:r>
              <a:rPr lang="en-US" sz="900" u="none" dirty="0" err="1">
                <a:latin typeface="Gulim"/>
                <a:ea typeface="Gulim"/>
                <a:cs typeface="Gulim"/>
                <a:sym typeface="Gulim"/>
              </a:rPr>
              <a:t>확립하고</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전반에</a:t>
            </a:r>
            <a:r>
              <a:rPr lang="en-US" sz="900" u="none" dirty="0">
                <a:latin typeface="Gulim"/>
                <a:ea typeface="Gulim"/>
                <a:cs typeface="Gulim"/>
                <a:sym typeface="Gulim"/>
              </a:rPr>
              <a:t> </a:t>
            </a:r>
            <a:r>
              <a:rPr lang="en-US" sz="900" u="none" dirty="0" err="1">
                <a:latin typeface="Gulim"/>
                <a:ea typeface="Gulim"/>
                <a:cs typeface="Gulim"/>
                <a:sym typeface="Gulim"/>
              </a:rPr>
              <a:t>걸쳐</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활동</a:t>
            </a:r>
            <a:r>
              <a:rPr lang="en-US" sz="900" u="none" dirty="0">
                <a:latin typeface="Gulim"/>
                <a:ea typeface="Gulim"/>
                <a:cs typeface="Gulim"/>
                <a:sym typeface="Gulim"/>
              </a:rPr>
              <a:t> </a:t>
            </a:r>
            <a:r>
              <a:rPr lang="en-US" sz="900" u="none" dirty="0" err="1">
                <a:latin typeface="Gulim"/>
                <a:ea typeface="Gulim"/>
                <a:cs typeface="Gulim"/>
                <a:sym typeface="Gulim"/>
              </a:rPr>
              <a:t>준수의</a:t>
            </a:r>
            <a:r>
              <a:rPr lang="en-US" sz="900" u="none" dirty="0">
                <a:latin typeface="Gulim"/>
                <a:ea typeface="Gulim"/>
                <a:cs typeface="Gulim"/>
                <a:sym typeface="Gulim"/>
              </a:rPr>
              <a:t> </a:t>
            </a:r>
            <a:r>
              <a:rPr lang="en-US" sz="900" u="none" dirty="0" err="1">
                <a:latin typeface="Gulim"/>
                <a:ea typeface="Gulim"/>
                <a:cs typeface="Gulim"/>
                <a:sym typeface="Gulim"/>
              </a:rPr>
              <a:t>중요성을</a:t>
            </a:r>
            <a:r>
              <a:rPr lang="en-US" sz="900" u="none" dirty="0">
                <a:latin typeface="Gulim"/>
                <a:ea typeface="Gulim"/>
                <a:cs typeface="Gulim"/>
                <a:sym typeface="Gulim"/>
              </a:rPr>
              <a:t> </a:t>
            </a:r>
            <a:r>
              <a:rPr lang="en-US" sz="900" u="none" dirty="0" err="1">
                <a:latin typeface="Gulim"/>
                <a:ea typeface="Gulim"/>
                <a:cs typeface="Gulim"/>
                <a:sym typeface="Gulim"/>
              </a:rPr>
              <a:t>강조하고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미성년자를</a:t>
            </a:r>
            <a:r>
              <a:rPr lang="en-US" sz="900" u="none" dirty="0">
                <a:latin typeface="Gulim"/>
                <a:ea typeface="Gulim"/>
                <a:cs typeface="Gulim"/>
                <a:sym typeface="Gulim"/>
              </a:rPr>
              <a:t> </a:t>
            </a:r>
            <a:r>
              <a:rPr lang="en-US" sz="900" u="none" dirty="0" err="1">
                <a:latin typeface="Gulim"/>
                <a:ea typeface="Gulim"/>
                <a:cs typeface="Gulim"/>
                <a:sym typeface="Gulim"/>
              </a:rPr>
              <a:t>겨냥한</a:t>
            </a:r>
            <a:r>
              <a:rPr lang="en-US" sz="900" u="none" dirty="0">
                <a:latin typeface="Gulim"/>
                <a:ea typeface="Gulim"/>
                <a:cs typeface="Gulim"/>
                <a:sym typeface="Gulim"/>
              </a:rPr>
              <a:t> </a:t>
            </a:r>
            <a:r>
              <a:rPr lang="en-US" sz="900" u="none" dirty="0" err="1">
                <a:latin typeface="Gulim"/>
                <a:ea typeface="Gulim"/>
                <a:cs typeface="Gulim"/>
                <a:sym typeface="Gulim"/>
              </a:rPr>
              <a:t>불법적인</a:t>
            </a:r>
            <a:r>
              <a:rPr lang="en-US" sz="900" u="none" dirty="0">
                <a:latin typeface="Gulim"/>
                <a:ea typeface="Gulim"/>
                <a:cs typeface="Gulim"/>
                <a:sym typeface="Gulim"/>
              </a:rPr>
              <a:t> </a:t>
            </a:r>
            <a:r>
              <a:rPr lang="en-US" sz="900" u="none" dirty="0" err="1">
                <a:latin typeface="Gulim"/>
                <a:ea typeface="Gulim"/>
                <a:cs typeface="Gulim"/>
                <a:sym typeface="Gulim"/>
              </a:rPr>
              <a:t>영업이나</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활동</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금지하고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관계</a:t>
            </a:r>
            <a:r>
              <a:rPr lang="en-US" sz="900" u="none" dirty="0">
                <a:latin typeface="Gulim"/>
                <a:ea typeface="Gulim"/>
                <a:cs typeface="Gulim"/>
                <a:sym typeface="Gulim"/>
              </a:rPr>
              <a:t> </a:t>
            </a:r>
            <a:r>
              <a:rPr lang="en-US" sz="900" u="none" dirty="0" err="1">
                <a:latin typeface="Gulim"/>
                <a:ea typeface="Gulim"/>
                <a:cs typeface="Gulim"/>
                <a:sym typeface="Gulim"/>
              </a:rPr>
              <a:t>법령</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정책</a:t>
            </a:r>
            <a:r>
              <a:rPr lang="en-US" sz="900" u="none" dirty="0">
                <a:latin typeface="Gulim"/>
                <a:ea typeface="Gulim"/>
                <a:cs typeface="Gulim"/>
                <a:sym typeface="Gulim"/>
              </a:rPr>
              <a:t> </a:t>
            </a:r>
            <a:r>
              <a:rPr lang="en-US" sz="900" u="none" dirty="0" err="1">
                <a:latin typeface="Gulim"/>
                <a:ea typeface="Gulim"/>
                <a:cs typeface="Gulim"/>
                <a:sym typeface="Gulim"/>
              </a:rPr>
              <a:t>위반</a:t>
            </a:r>
            <a:r>
              <a:rPr lang="en-US" sz="900" u="none" dirty="0">
                <a:latin typeface="Gulim"/>
                <a:ea typeface="Gulim"/>
                <a:cs typeface="Gulim"/>
                <a:sym typeface="Gulim"/>
              </a:rPr>
              <a:t> </a:t>
            </a:r>
            <a:r>
              <a:rPr lang="en-US" sz="900" u="none" dirty="0" err="1">
                <a:latin typeface="Gulim"/>
                <a:ea typeface="Gulim"/>
                <a:cs typeface="Gulim"/>
                <a:sym typeface="Gulim"/>
              </a:rPr>
              <a:t>방지를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컴플라이언스</a:t>
            </a:r>
            <a:r>
              <a:rPr lang="en-US" sz="900" u="none" dirty="0">
                <a:latin typeface="Gulim"/>
                <a:ea typeface="Gulim"/>
                <a:cs typeface="Gulim"/>
                <a:sym typeface="Gulim"/>
              </a:rPr>
              <a:t> </a:t>
            </a:r>
            <a:r>
              <a:rPr lang="en-US" sz="900" u="none" dirty="0" err="1">
                <a:latin typeface="Gulim"/>
                <a:ea typeface="Gulim"/>
                <a:cs typeface="Gulim"/>
                <a:sym typeface="Gulim"/>
              </a:rPr>
              <a:t>담당부서와</a:t>
            </a:r>
            <a:r>
              <a:rPr lang="en-US" sz="900" u="none" dirty="0">
                <a:latin typeface="Gulim"/>
                <a:ea typeface="Gulim"/>
                <a:cs typeface="Gulim"/>
                <a:sym typeface="Gulim"/>
              </a:rPr>
              <a:t> </a:t>
            </a:r>
            <a:r>
              <a:rPr lang="en-US" sz="900" u="none" dirty="0" err="1">
                <a:latin typeface="Gulim"/>
                <a:ea typeface="Gulim"/>
                <a:cs typeface="Gulim"/>
                <a:sym typeface="Gulim"/>
              </a:rPr>
              <a:t>사전</a:t>
            </a:r>
            <a:r>
              <a:rPr lang="en-US" sz="900" u="none" dirty="0">
                <a:latin typeface="Gulim"/>
                <a:ea typeface="Gulim"/>
                <a:cs typeface="Gulim"/>
                <a:sym typeface="Gulim"/>
              </a:rPr>
              <a:t> </a:t>
            </a:r>
            <a:r>
              <a:rPr lang="en-US" sz="900" u="none" dirty="0" err="1">
                <a:latin typeface="Gulim"/>
                <a:ea typeface="Gulim"/>
                <a:cs typeface="Gulim"/>
                <a:sym typeface="Gulim"/>
              </a:rPr>
              <a:t>검토를</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임직원</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컴플라이언스</a:t>
            </a:r>
            <a:r>
              <a:rPr lang="en-US" sz="900" u="none" dirty="0">
                <a:latin typeface="Gulim"/>
                <a:ea typeface="Gulim"/>
                <a:cs typeface="Gulim"/>
                <a:sym typeface="Gulim"/>
              </a:rPr>
              <a:t> </a:t>
            </a:r>
            <a:r>
              <a:rPr lang="en-US" sz="900" u="none" dirty="0" err="1">
                <a:latin typeface="Gulim"/>
                <a:ea typeface="Gulim"/>
                <a:cs typeface="Gulim"/>
                <a:sym typeface="Gulim"/>
              </a:rPr>
              <a:t>프로그램을</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아울러</a:t>
            </a:r>
            <a:r>
              <a:rPr lang="en-US" sz="900" u="none" dirty="0">
                <a:latin typeface="Gulim"/>
                <a:ea typeface="Gulim"/>
                <a:cs typeface="Gulim"/>
                <a:sym typeface="Gulim"/>
              </a:rPr>
              <a:t> </a:t>
            </a:r>
            <a:r>
              <a:rPr lang="en-US" sz="900" u="none" dirty="0" err="1">
                <a:latin typeface="Gulim"/>
                <a:ea typeface="Gulim"/>
                <a:cs typeface="Gulim"/>
                <a:sym typeface="Gulim"/>
              </a:rPr>
              <a:t>거짓이나</a:t>
            </a:r>
            <a:r>
              <a:rPr lang="en-US" sz="900" u="none" dirty="0">
                <a:latin typeface="Gulim"/>
                <a:ea typeface="Gulim"/>
                <a:cs typeface="Gulim"/>
                <a:sym typeface="Gulim"/>
              </a:rPr>
              <a:t> </a:t>
            </a:r>
            <a:r>
              <a:rPr lang="en-US" sz="900" u="none" dirty="0" err="1">
                <a:latin typeface="Gulim"/>
                <a:ea typeface="Gulim"/>
                <a:cs typeface="Gulim"/>
                <a:sym typeface="Gulim"/>
              </a:rPr>
              <a:t>비방광고를</a:t>
            </a:r>
            <a:r>
              <a:rPr lang="en-US" sz="900" u="none" dirty="0">
                <a:latin typeface="Gulim"/>
                <a:ea typeface="Gulim"/>
                <a:cs typeface="Gulim"/>
                <a:sym typeface="Gulim"/>
              </a:rPr>
              <a:t> </a:t>
            </a:r>
            <a:r>
              <a:rPr lang="en-US" sz="900" u="none" dirty="0" err="1">
                <a:latin typeface="Gulim"/>
                <a:ea typeface="Gulim"/>
                <a:cs typeface="Gulim"/>
                <a:sym typeface="Gulim"/>
              </a:rPr>
              <a:t>하지</a:t>
            </a:r>
            <a:r>
              <a:rPr lang="en-US" sz="900" u="none" dirty="0">
                <a:latin typeface="Gulim"/>
                <a:ea typeface="Gulim"/>
                <a:cs typeface="Gulim"/>
                <a:sym typeface="Gulim"/>
              </a:rPr>
              <a:t> </a:t>
            </a:r>
            <a:r>
              <a:rPr lang="en-US" sz="900" u="none" dirty="0" err="1">
                <a:latin typeface="Gulim"/>
                <a:ea typeface="Gulim"/>
                <a:cs typeface="Gulim"/>
                <a:sym typeface="Gulim"/>
              </a:rPr>
              <a:t>않고</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등에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정보를</a:t>
            </a:r>
            <a:r>
              <a:rPr lang="en-US" sz="900" u="none" dirty="0">
                <a:latin typeface="Gulim"/>
                <a:ea typeface="Gulim"/>
                <a:cs typeface="Gulim"/>
                <a:sym typeface="Gulim"/>
              </a:rPr>
              <a:t> </a:t>
            </a:r>
            <a:r>
              <a:rPr lang="en-US" sz="900" u="none" dirty="0" err="1">
                <a:latin typeface="Gulim"/>
                <a:ea typeface="Gulim"/>
                <a:cs typeface="Gulim"/>
                <a:sym typeface="Gulim"/>
              </a:rPr>
              <a:t>투명하게</a:t>
            </a:r>
            <a:r>
              <a:rPr lang="en-US" sz="900" u="none" dirty="0">
                <a:latin typeface="Gulim"/>
                <a:ea typeface="Gulim"/>
                <a:cs typeface="Gulim"/>
                <a:sym typeface="Gulim"/>
              </a:rPr>
              <a:t> </a:t>
            </a:r>
            <a:r>
              <a:rPr lang="en-US" sz="900" u="none" dirty="0" err="1">
                <a:latin typeface="Gulim"/>
                <a:ea typeface="Gulim"/>
                <a:cs typeface="Gulim"/>
                <a:sym typeface="Gulim"/>
              </a:rPr>
              <a:t>공개하는</a:t>
            </a:r>
            <a:r>
              <a:rPr lang="en-US" sz="900" u="none" dirty="0">
                <a:latin typeface="Gulim"/>
                <a:ea typeface="Gulim"/>
                <a:cs typeface="Gulim"/>
                <a:sym typeface="Gulim"/>
              </a:rPr>
              <a:t> </a:t>
            </a:r>
            <a:r>
              <a:rPr lang="en-US" sz="900" u="none" dirty="0" err="1">
                <a:latin typeface="Gulim"/>
                <a:ea typeface="Gulim"/>
                <a:cs typeface="Gulim"/>
                <a:sym typeface="Gulim"/>
              </a:rPr>
              <a:t>원칙을</a:t>
            </a:r>
            <a:r>
              <a:rPr lang="en-US" sz="900" u="none" dirty="0">
                <a:latin typeface="Gulim"/>
                <a:ea typeface="Gulim"/>
                <a:cs typeface="Gulim"/>
                <a:sym typeface="Gulim"/>
              </a:rPr>
              <a:t> </a:t>
            </a:r>
            <a:r>
              <a:rPr lang="en-US" sz="900" u="none" dirty="0" err="1">
                <a:latin typeface="Gulim"/>
                <a:ea typeface="Gulim"/>
                <a:cs typeface="Gulim"/>
                <a:sym typeface="Gulim"/>
              </a:rPr>
              <a:t>엄격하게</a:t>
            </a:r>
            <a:r>
              <a:rPr lang="en-US" sz="900" u="none" dirty="0">
                <a:latin typeface="Gulim"/>
                <a:ea typeface="Gulim"/>
                <a:cs typeface="Gulim"/>
                <a:sym typeface="Gulim"/>
              </a:rPr>
              <a:t> </a:t>
            </a:r>
            <a:r>
              <a:rPr lang="en-US" sz="900" u="none" dirty="0" err="1">
                <a:latin typeface="Gulim"/>
                <a:ea typeface="Gulim"/>
                <a:cs typeface="Gulim"/>
                <a:sym typeface="Gulim"/>
              </a:rPr>
              <a:t>적용하는</a:t>
            </a:r>
            <a:r>
              <a:rPr lang="en-US" sz="900" u="none" dirty="0">
                <a:latin typeface="Gulim"/>
                <a:ea typeface="Gulim"/>
                <a:cs typeface="Gulim"/>
                <a:sym typeface="Gulim"/>
              </a:rPr>
              <a:t> </a:t>
            </a:r>
            <a:r>
              <a:rPr lang="en-US" sz="900" u="none" dirty="0" err="1">
                <a:latin typeface="Gulim"/>
                <a:ea typeface="Gulim"/>
                <a:cs typeface="Gulim"/>
                <a:sym typeface="Gulim"/>
              </a:rPr>
              <a:t>한편</a:t>
            </a:r>
            <a:r>
              <a:rPr lang="en-US" sz="900" u="none" dirty="0">
                <a:latin typeface="Gulim"/>
                <a:ea typeface="Gulim"/>
                <a:cs typeface="Gulim"/>
                <a:sym typeface="Gulim"/>
              </a:rPr>
              <a:t>, </a:t>
            </a:r>
            <a:r>
              <a:rPr lang="en-US" sz="900" u="none" dirty="0" err="1">
                <a:latin typeface="Gulim"/>
                <a:ea typeface="Gulim"/>
                <a:cs typeface="Gulim"/>
                <a:sym typeface="Gulim"/>
              </a:rPr>
              <a:t>제품의</a:t>
            </a:r>
            <a:r>
              <a:rPr lang="en-US" sz="900" u="none" dirty="0">
                <a:latin typeface="Gulim"/>
                <a:ea typeface="Gulim"/>
                <a:cs typeface="Gulim"/>
                <a:sym typeface="Gulim"/>
              </a:rPr>
              <a:t> </a:t>
            </a:r>
            <a:r>
              <a:rPr lang="en-US" sz="900" u="none" dirty="0" err="1">
                <a:latin typeface="Gulim"/>
                <a:ea typeface="Gulim"/>
                <a:cs typeface="Gulim"/>
                <a:sym typeface="Gulim"/>
              </a:rPr>
              <a:t>영업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마케팅과</a:t>
            </a:r>
            <a:r>
              <a:rPr lang="en-US" sz="900" u="none" dirty="0">
                <a:latin typeface="Gulim"/>
                <a:ea typeface="Gulim"/>
                <a:cs typeface="Gulim"/>
                <a:sym typeface="Gulim"/>
              </a:rPr>
              <a:t> </a:t>
            </a:r>
            <a:r>
              <a:rPr lang="en-US" sz="900" u="none" dirty="0" err="1">
                <a:latin typeface="Gulim"/>
                <a:ea typeface="Gulim"/>
                <a:cs typeface="Gulim"/>
                <a:sym typeface="Gulim"/>
              </a:rPr>
              <a:t>관련하여</a:t>
            </a:r>
            <a:r>
              <a:rPr lang="en-US" sz="900" u="none" dirty="0">
                <a:latin typeface="Gulim"/>
                <a:ea typeface="Gulim"/>
                <a:cs typeface="Gulim"/>
                <a:sym typeface="Gulim"/>
              </a:rPr>
              <a:t> </a:t>
            </a:r>
            <a:r>
              <a:rPr lang="en-US" sz="900" u="none" dirty="0" err="1">
                <a:latin typeface="Gulim"/>
                <a:ea typeface="Gulim"/>
                <a:cs typeface="Gulim"/>
                <a:sym typeface="Gulim"/>
              </a:rPr>
              <a:t>각국의</a:t>
            </a:r>
            <a:r>
              <a:rPr lang="en-US" sz="900" u="none" dirty="0">
                <a:latin typeface="Gulim"/>
                <a:ea typeface="Gulim"/>
                <a:cs typeface="Gulim"/>
                <a:sym typeface="Gulim"/>
              </a:rPr>
              <a:t> </a:t>
            </a:r>
            <a:r>
              <a:rPr lang="en-US" sz="900" u="none" dirty="0" err="1">
                <a:latin typeface="Gulim"/>
                <a:ea typeface="Gulim"/>
                <a:cs typeface="Gulim"/>
                <a:sym typeface="Gulim"/>
              </a:rPr>
              <a:t>관계</a:t>
            </a:r>
            <a:r>
              <a:rPr lang="en-US" sz="900" u="none" dirty="0">
                <a:latin typeface="Gulim"/>
                <a:ea typeface="Gulim"/>
                <a:cs typeface="Gulim"/>
                <a:sym typeface="Gulim"/>
              </a:rPr>
              <a:t> </a:t>
            </a:r>
            <a:r>
              <a:rPr lang="en-US" sz="900" u="none" dirty="0" err="1">
                <a:latin typeface="Gulim"/>
                <a:ea typeface="Gulim"/>
                <a:cs typeface="Gulim"/>
                <a:sym typeface="Gulim"/>
              </a:rPr>
              <a:t>법령을</a:t>
            </a:r>
            <a:r>
              <a:rPr lang="en-US" sz="900" u="none" dirty="0">
                <a:latin typeface="Gulim"/>
                <a:ea typeface="Gulim"/>
                <a:cs typeface="Gulim"/>
                <a:sym typeface="Gulim"/>
              </a:rPr>
              <a:t> </a:t>
            </a:r>
            <a:r>
              <a:rPr lang="en-US" sz="900" u="none" dirty="0" err="1">
                <a:latin typeface="Gulim"/>
                <a:ea typeface="Gulim"/>
                <a:cs typeface="Gulim"/>
                <a:sym typeface="Gulim"/>
              </a:rPr>
              <a:t>준수하고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662" name="Google Shape;2662;p26"/>
          <p:cNvSpPr txBox="1"/>
          <p:nvPr/>
        </p:nvSpPr>
        <p:spPr>
          <a:xfrm>
            <a:off x="880970" y="6546497"/>
            <a:ext cx="5609770" cy="1497333"/>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a:latin typeface="Gulim"/>
                <a:ea typeface="Gulim"/>
                <a:cs typeface="Gulim"/>
                <a:sym typeface="Gulim"/>
              </a:rPr>
              <a:t>아울러 KT&amp;G는 구체적인 마케팅 컴플라이언스 체계 구축을 통해 마케팅 원칙을 준수하고자 노력하고 있습니다. 2022년 ‘광고물등심의위원회’를 설립하고 제품 패키지 및 광고로 인한 정책·법·언론 리스크 등에 종합적으로 검토하고 있으며, 광고물을 개발하는 부서 외에도 법무·홍보·정책 등의 부서 구성원이 심의위원으로 참여함으로써 다양한 시각에서 심의대상을 평가할 수 있도록 하였습니다. 2023년 광고물등심의위원회는 제품 디자인, 소매점 내 상단광고물, 전자담배 디바이스 패키지 등 73건의 심의대상을 주제로 총 40회 열렸습니다. 본 위원회는 전원출석 및 만장일치를 의사결정의 원칙으로 삼아 책임 있는 마케팅 준수의 완결성을 높이고 있으며, 향후에도 관련 법령에 대한 엄격한 해석 및 적법한 대안 제시 등을 통해 책임 있는 마케팅 활동을 이끌어 나갈 것입니다.</a:t>
            </a:r>
            <a:endParaRPr sz="900">
              <a:latin typeface="Gulim"/>
              <a:ea typeface="Gulim"/>
              <a:cs typeface="Gulim"/>
              <a:sym typeface="Gulim"/>
            </a:endParaRPr>
          </a:p>
        </p:txBody>
      </p:sp>
      <p:sp>
        <p:nvSpPr>
          <p:cNvPr id="2663" name="Google Shape;2663;p26"/>
          <p:cNvSpPr/>
          <p:nvPr/>
        </p:nvSpPr>
        <p:spPr>
          <a:xfrm>
            <a:off x="11521904" y="1727971"/>
            <a:ext cx="0" cy="6012180"/>
          </a:xfrm>
          <a:custGeom>
            <a:avLst/>
            <a:gdLst/>
            <a:ahLst/>
            <a:cxnLst/>
            <a:rect l="l" t="t" r="r" b="b"/>
            <a:pathLst>
              <a:path w="120000" h="6012180" extrusionOk="0">
                <a:moveTo>
                  <a:pt x="0" y="0"/>
                </a:moveTo>
                <a:lnTo>
                  <a:pt x="0" y="6012014"/>
                </a:lnTo>
              </a:path>
            </a:pathLst>
          </a:custGeom>
          <a:noFill/>
          <a:ln w="9525" cap="flat" cmpd="sng">
            <a:solidFill>
              <a:srgbClr val="4D5C6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2704" name="Google Shape;2704;p26"/>
          <p:cNvGrpSpPr/>
          <p:nvPr/>
        </p:nvGrpSpPr>
        <p:grpSpPr>
          <a:xfrm>
            <a:off x="538086" y="0"/>
            <a:ext cx="14077958" cy="8208009"/>
            <a:chOff x="538086" y="0"/>
            <a:chExt cx="14077958" cy="8208009"/>
          </a:xfrm>
        </p:grpSpPr>
        <p:sp>
          <p:nvSpPr>
            <p:cNvPr id="2705" name="Google Shape;2705;p2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06" name="Google Shape;2706;p2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07" name="Google Shape;2707;p2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717" name="Google Shape;2717;p2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089</a:t>
            </a:r>
            <a:endParaRPr sz="10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728"/>
        <p:cNvGrpSpPr/>
        <p:nvPr/>
      </p:nvGrpSpPr>
      <p:grpSpPr>
        <a:xfrm>
          <a:off x="0" y="0"/>
          <a:ext cx="0" cy="0"/>
          <a:chOff x="0" y="0"/>
          <a:chExt cx="0" cy="0"/>
        </a:xfrm>
      </p:grpSpPr>
      <p:sp>
        <p:nvSpPr>
          <p:cNvPr id="2729" name="Google Shape;2729;p27"/>
          <p:cNvSpPr txBox="1"/>
          <p:nvPr/>
        </p:nvSpPr>
        <p:spPr>
          <a:xfrm>
            <a:off x="887187" y="1196499"/>
            <a:ext cx="5062220" cy="158178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책임 있는 마케팅</a:t>
            </a:r>
            <a:endParaRPr sz="2000">
              <a:latin typeface="Malgun Gothic"/>
              <a:ea typeface="Malgun Gothic"/>
              <a:cs typeface="Malgun Gothic"/>
              <a:sym typeface="Malgun Gothic"/>
            </a:endParaRPr>
          </a:p>
          <a:p>
            <a:pPr marL="12700" marR="5080" lvl="0" indent="0" algn="just" rtl="0">
              <a:lnSpc>
                <a:spcPct val="134200"/>
              </a:lnSpc>
              <a:spcBef>
                <a:spcPts val="1150"/>
              </a:spcBef>
              <a:spcAft>
                <a:spcPts val="0"/>
              </a:spcAft>
              <a:buNone/>
            </a:pPr>
            <a:r>
              <a:rPr lang="en-US" sz="900" b="1" u="sng">
                <a:solidFill>
                  <a:srgbClr val="8EB610"/>
                </a:solidFill>
                <a:latin typeface="Arial"/>
                <a:ea typeface="Arial"/>
                <a:cs typeface="Arial"/>
                <a:sym typeface="Arial"/>
              </a:rPr>
              <a:t>책임 있는 마케팅 준수 관리</a:t>
            </a:r>
            <a:r>
              <a:rPr lang="en-US" sz="900" b="1" u="none">
                <a:solidFill>
                  <a:srgbClr val="8EB610"/>
                </a:solidFill>
                <a:latin typeface="Arial"/>
                <a:ea typeface="Arial"/>
                <a:cs typeface="Arial"/>
                <a:sym typeface="Arial"/>
              </a:rPr>
              <a:t> </a:t>
            </a:r>
            <a:r>
              <a:rPr lang="en-US" sz="900" u="none">
                <a:latin typeface="Gulim"/>
                <a:ea typeface="Gulim"/>
                <a:cs typeface="Gulim"/>
                <a:sym typeface="Gulim"/>
              </a:rPr>
              <a:t>KT&amp;G는 마케팅 활동에 따른 법률 리스크에 선제적으로 대응하고 이를 관리하기 위해 유관 법률의 제·개정 및 정책 동향을 상시 모니터링하고 있습니다. 이를 토대로 정기적인 준법점검을 실시하여 법률 및 규제 위반으로 인해 야기될 수 있는 리스크를 사전에 관리하고 있으며, 중요도가 높은 이슈에 대해서는 별도 점검을 통해 현황을 파악하고 필요한 개선조치를 취하고 있습니다. 2023년에는 유관 부서 구성원을 대상으로 ‘책임 있는 마케팅’을 주제로 준법점검을 실시하였으며, 담배사업법이나 국민건강증진법, 표시광고법 등에 대한 인지 및 준수 여부 등을 체크하여 경영진과 이사회에 점검 결과를 보고하였습니다.</a:t>
            </a:r>
            <a:endParaRPr sz="900">
              <a:latin typeface="Gulim"/>
              <a:ea typeface="Gulim"/>
              <a:cs typeface="Gulim"/>
              <a:sym typeface="Gulim"/>
            </a:endParaRPr>
          </a:p>
        </p:txBody>
      </p:sp>
      <p:sp>
        <p:nvSpPr>
          <p:cNvPr id="2730" name="Google Shape;2730;p27"/>
          <p:cNvSpPr txBox="1"/>
          <p:nvPr/>
        </p:nvSpPr>
        <p:spPr>
          <a:xfrm>
            <a:off x="888307" y="2936707"/>
            <a:ext cx="5066030" cy="9461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a:latin typeface="Gulim"/>
                <a:ea typeface="Gulim"/>
                <a:cs typeface="Gulim"/>
                <a:sym typeface="Gulim"/>
              </a:rPr>
              <a:t>KT&amp;G는 또한 준법 가이드라인을 작성하고 관련 부서에 배포하여 마케팅 업무 진행 시 활용하도록 지원하고 있으며, 법률 정보를 상시 확인할 수 있는 법무정보 시스템을 운영하여 관련 리스크의 발생을 예방하고 있습니다. 준법 가이드라인 제공 이후, 마케팅 리스크 관련 교육을 통해 구성원에게 마케팅 관련 법규 준수의 중요성을 인지시키고 있으며, 구성원 스스로 정책 이행 현황을 점검할 수 있도록 준법점검 프로세스를 운영하고 있습니다. 해외 법인의 경우 사업장별로 Compliance Officer를 임명하여 제품 판매 및 마케팅 프로세스에 법적 문제가 없는지 검토하고 있습니다.</a:t>
            </a:r>
            <a:endParaRPr sz="900">
              <a:latin typeface="Gulim"/>
              <a:ea typeface="Gulim"/>
              <a:cs typeface="Gulim"/>
              <a:sym typeface="Gulim"/>
            </a:endParaRPr>
          </a:p>
        </p:txBody>
      </p:sp>
      <p:sp>
        <p:nvSpPr>
          <p:cNvPr id="2769" name="Google Shape;2769;p27"/>
          <p:cNvSpPr txBox="1"/>
          <p:nvPr/>
        </p:nvSpPr>
        <p:spPr>
          <a:xfrm>
            <a:off x="883377" y="4105275"/>
            <a:ext cx="5066030" cy="1130300"/>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dirty="0" err="1">
                <a:solidFill>
                  <a:srgbClr val="8EB610"/>
                </a:solidFill>
                <a:latin typeface="Arial"/>
                <a:ea typeface="Arial"/>
                <a:cs typeface="Arial"/>
                <a:sym typeface="Arial"/>
              </a:rPr>
              <a:t>책임</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있는</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마케팅</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관련</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준법점검</a:t>
            </a:r>
            <a:r>
              <a:rPr lang="en-US" sz="900" b="1" u="none" dirty="0">
                <a:solidFill>
                  <a:srgbClr val="8EB61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상법</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KT&amp;G </a:t>
            </a:r>
            <a:r>
              <a:rPr lang="en-US" sz="900" u="none" dirty="0" err="1">
                <a:latin typeface="Gulim"/>
                <a:ea typeface="Gulim"/>
                <a:cs typeface="Gulim"/>
                <a:sym typeface="Gulim"/>
              </a:rPr>
              <a:t>준법통제기준에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정기적으로</a:t>
            </a:r>
            <a:r>
              <a:rPr lang="en-US" sz="900" u="none" dirty="0">
                <a:latin typeface="Gulim"/>
                <a:ea typeface="Gulim"/>
                <a:cs typeface="Gulim"/>
                <a:sym typeface="Gulim"/>
              </a:rPr>
              <a:t> </a:t>
            </a:r>
            <a:r>
              <a:rPr lang="en-US" sz="900" u="none" dirty="0" err="1">
                <a:latin typeface="Gulim"/>
                <a:ea typeface="Gulim"/>
                <a:cs typeface="Gulim"/>
                <a:sym typeface="Gulim"/>
              </a:rPr>
              <a:t>준법점검을</a:t>
            </a:r>
            <a:r>
              <a:rPr lang="en-US" sz="900" u="none" dirty="0">
                <a:latin typeface="Gulim"/>
                <a:ea typeface="Gulim"/>
                <a:cs typeface="Gulim"/>
                <a:sym typeface="Gulim"/>
              </a:rPr>
              <a:t> </a:t>
            </a:r>
            <a:r>
              <a:rPr lang="en-US" sz="900" u="none" dirty="0" err="1">
                <a:latin typeface="Gulim"/>
                <a:ea typeface="Gulim"/>
                <a:cs typeface="Gulim"/>
                <a:sym typeface="Gulim"/>
              </a:rPr>
              <a:t>실시하며</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마케팅에</a:t>
            </a:r>
            <a:r>
              <a:rPr lang="en-US" sz="900" u="none" dirty="0">
                <a:latin typeface="Gulim"/>
                <a:ea typeface="Gulim"/>
                <a:cs typeface="Gulim"/>
                <a:sym typeface="Gulim"/>
              </a:rPr>
              <a:t> </a:t>
            </a:r>
            <a:r>
              <a:rPr lang="en-US" sz="900" u="none" dirty="0" err="1">
                <a:latin typeface="Gulim"/>
                <a:ea typeface="Gulim"/>
                <a:cs typeface="Gulim"/>
                <a:sym typeface="Gulim"/>
              </a:rPr>
              <a:t>관한</a:t>
            </a:r>
            <a:r>
              <a:rPr lang="en-US" sz="900" u="none" dirty="0">
                <a:latin typeface="Gulim"/>
                <a:ea typeface="Gulim"/>
                <a:cs typeface="Gulim"/>
                <a:sym typeface="Gulim"/>
              </a:rPr>
              <a:t> </a:t>
            </a:r>
            <a:r>
              <a:rPr lang="en-US" sz="900" u="none" dirty="0" err="1">
                <a:latin typeface="Gulim"/>
                <a:ea typeface="Gulim"/>
                <a:cs typeface="Gulim"/>
                <a:sym typeface="Gulim"/>
              </a:rPr>
              <a:t>점검도</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이뤄집니다</a:t>
            </a:r>
            <a:r>
              <a:rPr lang="en-US" sz="900" u="none" dirty="0">
                <a:latin typeface="Gulim"/>
                <a:ea typeface="Gulim"/>
                <a:cs typeface="Gulim"/>
                <a:sym typeface="Gulim"/>
              </a:rPr>
              <a:t>. </a:t>
            </a:r>
            <a:r>
              <a:rPr lang="en-US" sz="900" u="none" dirty="0" err="1">
                <a:latin typeface="Gulim"/>
                <a:ea typeface="Gulim"/>
                <a:cs typeface="Gulim"/>
                <a:sym typeface="Gulim"/>
              </a:rPr>
              <a:t>본</a:t>
            </a:r>
            <a:r>
              <a:rPr lang="en-US" sz="900" u="none" dirty="0">
                <a:latin typeface="Gulim"/>
                <a:ea typeface="Gulim"/>
                <a:cs typeface="Gulim"/>
                <a:sym typeface="Gulim"/>
              </a:rPr>
              <a:t> </a:t>
            </a:r>
            <a:r>
              <a:rPr lang="en-US" sz="900" u="none" dirty="0" err="1">
                <a:latin typeface="Gulim"/>
                <a:ea typeface="Gulim"/>
                <a:cs typeface="Gulim"/>
                <a:sym typeface="Gulim"/>
              </a:rPr>
              <a:t>점검을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패키지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광고물</a:t>
            </a:r>
            <a:r>
              <a:rPr lang="en-US" sz="900" u="none" dirty="0">
                <a:latin typeface="Gulim"/>
                <a:ea typeface="Gulim"/>
                <a:cs typeface="Gulim"/>
                <a:sym typeface="Gulim"/>
              </a:rPr>
              <a:t> </a:t>
            </a:r>
            <a:r>
              <a:rPr lang="en-US" sz="900" u="none" dirty="0" err="1">
                <a:latin typeface="Gulim"/>
                <a:ea typeface="Gulim"/>
                <a:cs typeface="Gulim"/>
                <a:sym typeface="Gulim"/>
              </a:rPr>
              <a:t>개발을</a:t>
            </a:r>
            <a:r>
              <a:rPr lang="en-US" sz="900" u="none" dirty="0">
                <a:latin typeface="Gulim"/>
                <a:ea typeface="Gulim"/>
                <a:cs typeface="Gulim"/>
                <a:sym typeface="Gulim"/>
              </a:rPr>
              <a:t> </a:t>
            </a:r>
            <a:r>
              <a:rPr lang="en-US" sz="900" u="none" dirty="0" err="1">
                <a:latin typeface="Gulim"/>
                <a:ea typeface="Gulim"/>
                <a:cs typeface="Gulim"/>
                <a:sym typeface="Gulim"/>
              </a:rPr>
              <a:t>담당하는</a:t>
            </a:r>
            <a:r>
              <a:rPr lang="en-US" sz="900" u="none" dirty="0">
                <a:latin typeface="Gulim"/>
                <a:ea typeface="Gulim"/>
                <a:cs typeface="Gulim"/>
                <a:sym typeface="Gulim"/>
              </a:rPr>
              <a:t> </a:t>
            </a:r>
            <a:r>
              <a:rPr lang="en-US" sz="900" u="none" dirty="0" err="1">
                <a:latin typeface="Gulim"/>
                <a:ea typeface="Gulim"/>
                <a:cs typeface="Gulim"/>
                <a:sym typeface="Gulim"/>
              </a:rPr>
              <a:t>업무</a:t>
            </a:r>
            <a:r>
              <a:rPr lang="en-US" sz="900" u="none" dirty="0">
                <a:latin typeface="Gulim"/>
                <a:ea typeface="Gulim"/>
                <a:cs typeface="Gulim"/>
                <a:sym typeface="Gulim"/>
              </a:rPr>
              <a:t> </a:t>
            </a:r>
            <a:r>
              <a:rPr lang="en-US" sz="900" u="none" dirty="0" err="1">
                <a:latin typeface="Gulim"/>
                <a:ea typeface="Gulim"/>
                <a:cs typeface="Gulim"/>
                <a:sym typeface="Gulim"/>
              </a:rPr>
              <a:t>담당자를</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사업관계</a:t>
            </a:r>
            <a:r>
              <a:rPr lang="en-US" sz="900" u="none" dirty="0">
                <a:latin typeface="Gulim"/>
                <a:ea typeface="Gulim"/>
                <a:cs typeface="Gulim"/>
                <a:sym typeface="Gulim"/>
              </a:rPr>
              <a:t> </a:t>
            </a:r>
            <a:r>
              <a:rPr lang="en-US" sz="900" u="none" dirty="0" err="1">
                <a:latin typeface="Gulim"/>
                <a:ea typeface="Gulim"/>
                <a:cs typeface="Gulim"/>
                <a:sym typeface="Gulim"/>
              </a:rPr>
              <a:t>법령이</a:t>
            </a:r>
            <a:r>
              <a:rPr lang="en-US" sz="900" u="none" dirty="0">
                <a:latin typeface="Gulim"/>
                <a:ea typeface="Gulim"/>
                <a:cs typeface="Gulim"/>
                <a:sym typeface="Gulim"/>
              </a:rPr>
              <a:t> </a:t>
            </a:r>
            <a:r>
              <a:rPr lang="en-US" sz="900" u="none" dirty="0" err="1">
                <a:latin typeface="Gulim"/>
                <a:ea typeface="Gulim"/>
                <a:cs typeface="Gulim"/>
                <a:sym typeface="Gulim"/>
              </a:rPr>
              <a:t>제한하고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사항의</a:t>
            </a:r>
            <a:r>
              <a:rPr lang="en-US" sz="900" u="none" dirty="0">
                <a:latin typeface="Gulim"/>
                <a:ea typeface="Gulim"/>
                <a:cs typeface="Gulim"/>
                <a:sym typeface="Gulim"/>
              </a:rPr>
              <a:t> </a:t>
            </a:r>
            <a:r>
              <a:rPr lang="en-US" sz="900" u="none" dirty="0" err="1">
                <a:latin typeface="Gulim"/>
                <a:ea typeface="Gulim"/>
                <a:cs typeface="Gulim"/>
                <a:sym typeface="Gulim"/>
              </a:rPr>
              <a:t>준수</a:t>
            </a:r>
            <a:r>
              <a:rPr lang="en-US" sz="900" u="none" dirty="0">
                <a:latin typeface="Gulim"/>
                <a:ea typeface="Gulim"/>
                <a:cs typeface="Gulim"/>
                <a:sym typeface="Gulim"/>
              </a:rPr>
              <a:t> </a:t>
            </a:r>
            <a:r>
              <a:rPr lang="en-US" sz="900" u="none" dirty="0" err="1">
                <a:latin typeface="Gulim"/>
                <a:ea typeface="Gulim"/>
                <a:cs typeface="Gulim"/>
                <a:sym typeface="Gulim"/>
              </a:rPr>
              <a:t>여부를</a:t>
            </a:r>
            <a:r>
              <a:rPr lang="en-US" sz="900" u="none" dirty="0">
                <a:latin typeface="Gulim"/>
                <a:ea typeface="Gulim"/>
                <a:cs typeface="Gulim"/>
                <a:sym typeface="Gulim"/>
              </a:rPr>
              <a:t> </a:t>
            </a:r>
            <a:r>
              <a:rPr lang="en-US" sz="900" u="none" dirty="0" err="1">
                <a:latin typeface="Gulim"/>
                <a:ea typeface="Gulim"/>
                <a:cs typeface="Gulim"/>
                <a:sym typeface="Gulim"/>
              </a:rPr>
              <a:t>확인합니다</a:t>
            </a:r>
            <a:r>
              <a:rPr lang="en-US" sz="900" u="none" dirty="0">
                <a:latin typeface="Gulim"/>
                <a:ea typeface="Gulim"/>
                <a:cs typeface="Gulim"/>
                <a:sym typeface="Gulim"/>
              </a:rPr>
              <a:t>. 2023년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준법점검</a:t>
            </a:r>
            <a:r>
              <a:rPr lang="en-US" sz="900" u="none" dirty="0">
                <a:latin typeface="Gulim"/>
                <a:ea typeface="Gulim"/>
                <a:cs typeface="Gulim"/>
                <a:sym typeface="Gulim"/>
              </a:rPr>
              <a:t> </a:t>
            </a:r>
            <a:r>
              <a:rPr lang="en-US" sz="900" u="none" dirty="0" err="1">
                <a:latin typeface="Gulim"/>
                <a:ea typeface="Gulim"/>
                <a:cs typeface="Gulim"/>
                <a:sym typeface="Gulim"/>
              </a:rPr>
              <a:t>결과</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업무</a:t>
            </a:r>
            <a:r>
              <a:rPr lang="en-US" sz="900" u="none" dirty="0">
                <a:latin typeface="Gulim"/>
                <a:ea typeface="Gulim"/>
                <a:cs typeface="Gulim"/>
                <a:sym typeface="Gulim"/>
              </a:rPr>
              <a:t> </a:t>
            </a:r>
            <a:r>
              <a:rPr lang="en-US" sz="900" u="none" dirty="0" err="1">
                <a:latin typeface="Gulim"/>
                <a:ea typeface="Gulim"/>
                <a:cs typeface="Gulim"/>
                <a:sym typeface="Gulim"/>
              </a:rPr>
              <a:t>담당자의</a:t>
            </a:r>
            <a:r>
              <a:rPr lang="en-US" sz="900" u="none" dirty="0">
                <a:latin typeface="Gulim"/>
                <a:ea typeface="Gulim"/>
                <a:cs typeface="Gulim"/>
                <a:sym typeface="Gulim"/>
              </a:rPr>
              <a:t> </a:t>
            </a:r>
            <a:r>
              <a:rPr lang="en-US" sz="900" u="none" dirty="0" err="1">
                <a:latin typeface="Gulim"/>
                <a:ea typeface="Gulim"/>
                <a:cs typeface="Gulim"/>
                <a:sym typeface="Gulim"/>
              </a:rPr>
              <a:t>법령</a:t>
            </a:r>
            <a:r>
              <a:rPr lang="en-US" sz="900" u="none" dirty="0">
                <a:latin typeface="Gulim"/>
                <a:ea typeface="Gulim"/>
                <a:cs typeface="Gulim"/>
                <a:sym typeface="Gulim"/>
              </a:rPr>
              <a:t> </a:t>
            </a:r>
            <a:r>
              <a:rPr lang="en-US" sz="900" u="none" dirty="0" err="1">
                <a:latin typeface="Gulim"/>
                <a:ea typeface="Gulim"/>
                <a:cs typeface="Gulim"/>
                <a:sym typeface="Gulim"/>
              </a:rPr>
              <a:t>인지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준수</a:t>
            </a:r>
            <a:r>
              <a:rPr lang="en-US" sz="900" u="none" dirty="0">
                <a:latin typeface="Gulim"/>
                <a:ea typeface="Gulim"/>
                <a:cs typeface="Gulim"/>
                <a:sym typeface="Gulim"/>
              </a:rPr>
              <a:t> </a:t>
            </a:r>
            <a:r>
              <a:rPr lang="en-US" sz="900" u="none" dirty="0" err="1">
                <a:latin typeface="Gulim"/>
                <a:ea typeface="Gulim"/>
                <a:cs typeface="Gulim"/>
                <a:sym typeface="Gulim"/>
              </a:rPr>
              <a:t>사항은</a:t>
            </a:r>
            <a:r>
              <a:rPr lang="en-US" sz="900" u="none" dirty="0">
                <a:latin typeface="Gulim"/>
                <a:ea typeface="Gulim"/>
                <a:cs typeface="Gulim"/>
                <a:sym typeface="Gulim"/>
              </a:rPr>
              <a:t> </a:t>
            </a:r>
            <a:r>
              <a:rPr lang="en-US" sz="900" u="none" dirty="0" err="1">
                <a:latin typeface="Gulim"/>
                <a:ea typeface="Gulim"/>
                <a:cs typeface="Gulim"/>
                <a:sym typeface="Gulim"/>
              </a:rPr>
              <a:t>우수한</a:t>
            </a:r>
            <a:r>
              <a:rPr lang="en-US" sz="900" u="none" dirty="0">
                <a:latin typeface="Gulim"/>
                <a:ea typeface="Gulim"/>
                <a:cs typeface="Gulim"/>
                <a:sym typeface="Gulim"/>
              </a:rPr>
              <a:t> </a:t>
            </a:r>
            <a:r>
              <a:rPr lang="en-US" sz="900" u="none" dirty="0" err="1">
                <a:latin typeface="Gulim"/>
                <a:ea typeface="Gulim"/>
                <a:cs typeface="Gulim"/>
                <a:sym typeface="Gulim"/>
              </a:rPr>
              <a:t>것으로</a:t>
            </a:r>
            <a:r>
              <a:rPr lang="en-US" sz="900" u="none" dirty="0">
                <a:latin typeface="Gulim"/>
                <a:ea typeface="Gulim"/>
                <a:cs typeface="Gulim"/>
                <a:sym typeface="Gulim"/>
              </a:rPr>
              <a:t> </a:t>
            </a:r>
            <a:r>
              <a:rPr lang="en-US" sz="900" u="none" dirty="0" err="1">
                <a:latin typeface="Gulim"/>
                <a:ea typeface="Gulim"/>
                <a:cs typeface="Gulim"/>
                <a:sym typeface="Gulim"/>
              </a:rPr>
              <a:t>확인되었습니다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향후</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준법점검의</a:t>
            </a:r>
            <a:r>
              <a:rPr lang="en-US" sz="900" u="none" dirty="0">
                <a:latin typeface="Gulim"/>
                <a:ea typeface="Gulim"/>
                <a:cs typeface="Gulim"/>
                <a:sym typeface="Gulim"/>
              </a:rPr>
              <a:t> </a:t>
            </a:r>
            <a:r>
              <a:rPr lang="en-US" sz="900" u="none" dirty="0" err="1">
                <a:latin typeface="Gulim"/>
                <a:ea typeface="Gulim"/>
                <a:cs typeface="Gulim"/>
                <a:sym typeface="Gulim"/>
              </a:rPr>
              <a:t>범위를</a:t>
            </a:r>
            <a:r>
              <a:rPr lang="en-US" sz="900" u="none" dirty="0">
                <a:latin typeface="Gulim"/>
                <a:ea typeface="Gulim"/>
                <a:cs typeface="Gulim"/>
                <a:sym typeface="Gulim"/>
              </a:rPr>
              <a:t> </a:t>
            </a:r>
            <a:r>
              <a:rPr lang="en-US" sz="900" u="none" dirty="0" err="1">
                <a:latin typeface="Gulim"/>
                <a:ea typeface="Gulim"/>
                <a:cs typeface="Gulim"/>
                <a:sym typeface="Gulim"/>
              </a:rPr>
              <a:t>해외법인까지</a:t>
            </a:r>
            <a:r>
              <a:rPr lang="en-US" sz="900" u="none" dirty="0">
                <a:latin typeface="Gulim"/>
                <a:ea typeface="Gulim"/>
                <a:cs typeface="Gulim"/>
                <a:sym typeface="Gulim"/>
              </a:rPr>
              <a:t> </a:t>
            </a:r>
            <a:r>
              <a:rPr lang="en-US" sz="900" u="none" dirty="0" err="1">
                <a:latin typeface="Gulim"/>
                <a:ea typeface="Gulim"/>
                <a:cs typeface="Gulim"/>
                <a:sym typeface="Gulim"/>
              </a:rPr>
              <a:t>포괄하여</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법인이</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법인의</a:t>
            </a:r>
            <a:r>
              <a:rPr lang="en-US" sz="900" u="none" dirty="0">
                <a:latin typeface="Gulim"/>
                <a:ea typeface="Gulim"/>
                <a:cs typeface="Gulim"/>
                <a:sym typeface="Gulim"/>
              </a:rPr>
              <a:t> </a:t>
            </a:r>
            <a:r>
              <a:rPr lang="en-US" sz="900" u="none" dirty="0" err="1">
                <a:latin typeface="Gulim"/>
                <a:ea typeface="Gulim"/>
                <a:cs typeface="Gulim"/>
                <a:sym typeface="Gulim"/>
              </a:rPr>
              <a:t>소재국의</a:t>
            </a:r>
            <a:r>
              <a:rPr lang="en-US" sz="900" u="none" dirty="0">
                <a:latin typeface="Gulim"/>
                <a:ea typeface="Gulim"/>
                <a:cs typeface="Gulim"/>
                <a:sym typeface="Gulim"/>
              </a:rPr>
              <a:t> </a:t>
            </a:r>
            <a:r>
              <a:rPr lang="en-US" sz="900" u="none" dirty="0" err="1">
                <a:latin typeface="Gulim"/>
                <a:ea typeface="Gulim"/>
                <a:cs typeface="Gulim"/>
                <a:sym typeface="Gulim"/>
              </a:rPr>
              <a:t>법령</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담배규제기본협약</a:t>
            </a:r>
            <a:r>
              <a:rPr lang="en-US" sz="900" u="none" dirty="0">
                <a:latin typeface="Gulim"/>
                <a:ea typeface="Gulim"/>
                <a:cs typeface="Gulim"/>
                <a:sym typeface="Gulim"/>
              </a:rPr>
              <a:t>(FCTC)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준수하고</a:t>
            </a:r>
            <a:r>
              <a:rPr lang="en-US" sz="900" u="none" dirty="0">
                <a:latin typeface="Gulim"/>
                <a:ea typeface="Gulim"/>
                <a:cs typeface="Gulim"/>
                <a:sym typeface="Gulim"/>
              </a:rPr>
              <a:t> </a:t>
            </a:r>
            <a:r>
              <a:rPr lang="en-US" sz="900" u="none" dirty="0" err="1">
                <a:latin typeface="Gulim"/>
                <a:ea typeface="Gulim"/>
                <a:cs typeface="Gulim"/>
                <a:sym typeface="Gulim"/>
              </a:rPr>
              <a:t>있는지</a:t>
            </a:r>
            <a:r>
              <a:rPr lang="en-US" sz="900" u="none" dirty="0">
                <a:latin typeface="Gulim"/>
                <a:ea typeface="Gulim"/>
                <a:cs typeface="Gulim"/>
                <a:sym typeface="Gulim"/>
              </a:rPr>
              <a:t> </a:t>
            </a:r>
            <a:r>
              <a:rPr lang="en-US" sz="900" u="none" dirty="0" err="1">
                <a:latin typeface="Gulim"/>
                <a:ea typeface="Gulim"/>
                <a:cs typeface="Gulim"/>
                <a:sym typeface="Gulim"/>
              </a:rPr>
              <a:t>점검하여</a:t>
            </a:r>
            <a:r>
              <a:rPr lang="en-US" sz="900" u="none" dirty="0">
                <a:latin typeface="Gulim"/>
                <a:ea typeface="Gulim"/>
                <a:cs typeface="Gulim"/>
                <a:sym typeface="Gulim"/>
              </a:rPr>
              <a:t> Global Top-</a:t>
            </a:r>
            <a:r>
              <a:rPr lang="en-US" sz="900" u="none" dirty="0" err="1">
                <a:latin typeface="Gulim"/>
                <a:ea typeface="Gulim"/>
                <a:cs typeface="Gulim"/>
                <a:sym typeface="Gulim"/>
              </a:rPr>
              <a:t>tier에</a:t>
            </a:r>
            <a:r>
              <a:rPr lang="en-US" sz="900" u="none" dirty="0">
                <a:latin typeface="Gulim"/>
                <a:ea typeface="Gulim"/>
                <a:cs typeface="Gulim"/>
                <a:sym typeface="Gulim"/>
              </a:rPr>
              <a:t> </a:t>
            </a:r>
            <a:r>
              <a:rPr lang="en-US" sz="900" u="none" dirty="0" err="1">
                <a:latin typeface="Gulim"/>
                <a:ea typeface="Gulim"/>
                <a:cs typeface="Gulim"/>
                <a:sym typeface="Gulim"/>
              </a:rPr>
              <a:t>부합하는</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컴플라이언스</a:t>
            </a:r>
            <a:r>
              <a:rPr lang="en-US" sz="900" u="none" dirty="0">
                <a:latin typeface="Gulim"/>
                <a:ea typeface="Gulim"/>
                <a:cs typeface="Gulim"/>
                <a:sym typeface="Gulim"/>
              </a:rPr>
              <a:t> </a:t>
            </a:r>
            <a:r>
              <a:rPr lang="en-US" sz="900" u="none" dirty="0" err="1">
                <a:latin typeface="Gulim"/>
                <a:ea typeface="Gulim"/>
                <a:cs typeface="Gulim"/>
                <a:sym typeface="Gulim"/>
              </a:rPr>
              <a:t>체계를</a:t>
            </a:r>
            <a:r>
              <a:rPr lang="en-US" sz="900" u="none" dirty="0">
                <a:latin typeface="Gulim"/>
                <a:ea typeface="Gulim"/>
                <a:cs typeface="Gulim"/>
                <a:sym typeface="Gulim"/>
              </a:rPr>
              <a:t> </a:t>
            </a:r>
            <a:r>
              <a:rPr lang="en-US" sz="900" u="none" dirty="0" err="1">
                <a:latin typeface="Gulim"/>
                <a:ea typeface="Gulim"/>
                <a:cs typeface="Gulim"/>
                <a:sym typeface="Gulim"/>
              </a:rPr>
              <a:t>갖추도록</a:t>
            </a:r>
            <a:r>
              <a:rPr lang="en-US" sz="900" u="none" dirty="0">
                <a:latin typeface="Gulim"/>
                <a:ea typeface="Gulim"/>
                <a:cs typeface="Gulim"/>
                <a:sym typeface="Gulim"/>
              </a:rPr>
              <a:t> </a:t>
            </a:r>
            <a:r>
              <a:rPr lang="en-US" sz="900" u="none" dirty="0" err="1">
                <a:latin typeface="Gulim"/>
                <a:ea typeface="Gulim"/>
                <a:cs typeface="Gulim"/>
                <a:sym typeface="Gulim"/>
              </a:rPr>
              <a:t>하겠습니다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770" name="Google Shape;2770;p27"/>
          <p:cNvSpPr txBox="1"/>
          <p:nvPr/>
        </p:nvSpPr>
        <p:spPr>
          <a:xfrm>
            <a:off x="883377" y="5581766"/>
            <a:ext cx="5060950" cy="9461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dirty="0" err="1">
                <a:solidFill>
                  <a:srgbClr val="8EB610"/>
                </a:solidFill>
                <a:latin typeface="Arial"/>
                <a:ea typeface="Arial"/>
                <a:cs typeface="Arial"/>
                <a:sym typeface="Arial"/>
              </a:rPr>
              <a:t>책임</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있는</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마케팅</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교육</a:t>
            </a:r>
            <a:r>
              <a:rPr lang="en-US" sz="900" b="1" u="none" dirty="0">
                <a:solidFill>
                  <a:srgbClr val="8EB61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임직원의</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정책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규정</a:t>
            </a:r>
            <a:r>
              <a:rPr lang="en-US" sz="900" u="none" dirty="0">
                <a:latin typeface="Gulim"/>
                <a:ea typeface="Gulim"/>
                <a:cs typeface="Gulim"/>
                <a:sym typeface="Gulim"/>
              </a:rPr>
              <a:t> </a:t>
            </a:r>
            <a:r>
              <a:rPr lang="en-US" sz="900" u="none" dirty="0" err="1">
                <a:latin typeface="Gulim"/>
                <a:ea typeface="Gulim"/>
                <a:cs typeface="Gulim"/>
                <a:sym typeface="Gulim"/>
              </a:rPr>
              <a:t>준수를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지속적인</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2023년에는 </a:t>
            </a:r>
            <a:r>
              <a:rPr lang="en-US" sz="900" u="none" dirty="0" err="1">
                <a:latin typeface="Gulim"/>
                <a:ea typeface="Gulim"/>
                <a:cs typeface="Gulim"/>
                <a:sym typeface="Gulim"/>
              </a:rPr>
              <a:t>신입</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경력</a:t>
            </a:r>
            <a:r>
              <a:rPr lang="en-US" sz="900" u="none" dirty="0">
                <a:latin typeface="Gulim"/>
                <a:ea typeface="Gulim"/>
                <a:cs typeface="Gulim"/>
                <a:sym typeface="Gulim"/>
              </a:rPr>
              <a:t> </a:t>
            </a:r>
            <a:r>
              <a:rPr lang="en-US" sz="900" u="none" dirty="0" err="1">
                <a:latin typeface="Gulim"/>
                <a:ea typeface="Gulim"/>
                <a:cs typeface="Gulim"/>
                <a:sym typeface="Gulim"/>
              </a:rPr>
              <a:t>입사자</a:t>
            </a:r>
            <a:r>
              <a:rPr lang="en-US" sz="900" u="none" dirty="0">
                <a:latin typeface="Gulim"/>
                <a:ea typeface="Gulim"/>
                <a:cs typeface="Gulim"/>
                <a:sym typeface="Gulim"/>
              </a:rPr>
              <a:t> </a:t>
            </a:r>
            <a:r>
              <a:rPr lang="en-US" sz="900" u="none" dirty="0" err="1">
                <a:latin typeface="Gulim"/>
                <a:ea typeface="Gulim"/>
                <a:cs typeface="Gulim"/>
                <a:sym typeface="Gulim"/>
              </a:rPr>
              <a:t>전원을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사업관계법령</a:t>
            </a:r>
            <a:r>
              <a:rPr lang="en-US" sz="900" u="none" dirty="0">
                <a:latin typeface="Gulim"/>
                <a:ea typeface="Gulim"/>
                <a:cs typeface="Gulim"/>
                <a:sym typeface="Gulim"/>
              </a:rPr>
              <a:t>(</a:t>
            </a:r>
            <a:r>
              <a:rPr lang="en-US" sz="900" u="none" dirty="0" err="1">
                <a:latin typeface="Gulim"/>
                <a:ea typeface="Gulim"/>
                <a:cs typeface="Gulim"/>
                <a:sym typeface="Gulim"/>
              </a:rPr>
              <a:t>담배사업법</a:t>
            </a:r>
            <a:r>
              <a:rPr lang="en-US" sz="900" u="none" dirty="0">
                <a:latin typeface="Gulim"/>
                <a:ea typeface="Gulim"/>
                <a:cs typeface="Gulim"/>
                <a:sym typeface="Gulim"/>
              </a:rPr>
              <a:t>, </a:t>
            </a:r>
            <a:r>
              <a:rPr lang="en-US" sz="900" u="none" dirty="0" err="1">
                <a:latin typeface="Gulim"/>
                <a:ea typeface="Gulim"/>
                <a:cs typeface="Gulim"/>
                <a:sym typeface="Gulim"/>
              </a:rPr>
              <a:t>표시광고법</a:t>
            </a:r>
            <a:r>
              <a:rPr lang="en-US" sz="900" u="none" dirty="0">
                <a:latin typeface="Gulim"/>
                <a:ea typeface="Gulim"/>
                <a:cs typeface="Gulim"/>
                <a:sym typeface="Gulim"/>
              </a:rPr>
              <a:t>, </a:t>
            </a:r>
            <a:r>
              <a:rPr lang="en-US" sz="900" u="none" dirty="0" err="1">
                <a:latin typeface="Gulim"/>
                <a:ea typeface="Gulim"/>
                <a:cs typeface="Gulim"/>
                <a:sym typeface="Gulim"/>
              </a:rPr>
              <a:t>국민건강증진법</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a:t>
            </a:r>
            <a:r>
              <a:rPr lang="en-US" sz="900" u="none" dirty="0" err="1">
                <a:latin typeface="Gulim"/>
                <a:ea typeface="Gulim"/>
                <a:cs typeface="Gulim"/>
                <a:sym typeface="Gulim"/>
              </a:rPr>
              <a:t>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실시했으며</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시장에서의</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마케팅이</a:t>
            </a:r>
            <a:r>
              <a:rPr lang="en-US" sz="900" u="none" dirty="0">
                <a:latin typeface="Gulim"/>
                <a:ea typeface="Gulim"/>
                <a:cs typeface="Gulim"/>
                <a:sym typeface="Gulim"/>
              </a:rPr>
              <a:t> </a:t>
            </a:r>
            <a:r>
              <a:rPr lang="en-US" sz="900" u="none" dirty="0" err="1">
                <a:latin typeface="Gulim"/>
                <a:ea typeface="Gulim"/>
                <a:cs typeface="Gulim"/>
                <a:sym typeface="Gulim"/>
              </a:rPr>
              <a:t>더욱</a:t>
            </a:r>
            <a:r>
              <a:rPr lang="en-US" sz="900" u="none" dirty="0">
                <a:latin typeface="Gulim"/>
                <a:ea typeface="Gulim"/>
                <a:cs typeface="Gulim"/>
                <a:sym typeface="Gulim"/>
              </a:rPr>
              <a:t> </a:t>
            </a:r>
            <a:r>
              <a:rPr lang="en-US" sz="900" u="none" dirty="0" err="1">
                <a:latin typeface="Gulim"/>
                <a:ea typeface="Gulim"/>
                <a:cs typeface="Gulim"/>
                <a:sym typeface="Gulim"/>
              </a:rPr>
              <a:t>중요해진</a:t>
            </a:r>
            <a:r>
              <a:rPr lang="en-US" sz="900" u="none" dirty="0">
                <a:latin typeface="Gulim"/>
                <a:ea typeface="Gulim"/>
                <a:cs typeface="Gulim"/>
                <a:sym typeface="Gulim"/>
              </a:rPr>
              <a:t> </a:t>
            </a:r>
            <a:r>
              <a:rPr lang="en-US" sz="900" u="none" dirty="0" err="1">
                <a:latin typeface="Gulim"/>
                <a:ea typeface="Gulim"/>
                <a:cs typeface="Gulim"/>
                <a:sym typeface="Gulim"/>
              </a:rPr>
              <a:t>만큼</a:t>
            </a:r>
            <a:r>
              <a:rPr lang="en-US" sz="900" u="none" dirty="0">
                <a:latin typeface="Gulim"/>
                <a:ea typeface="Gulim"/>
                <a:cs typeface="Gulim"/>
                <a:sym typeface="Gulim"/>
              </a:rPr>
              <a:t> KT&amp;G </a:t>
            </a:r>
            <a:r>
              <a:rPr lang="en-US" sz="900" u="none" dirty="0" err="1">
                <a:latin typeface="Gulim"/>
                <a:ea typeface="Gulim"/>
                <a:cs typeface="Gulim"/>
                <a:sym typeface="Gulim"/>
              </a:rPr>
              <a:t>해외</a:t>
            </a:r>
            <a:r>
              <a:rPr lang="en-US" sz="900" u="none" dirty="0">
                <a:latin typeface="Gulim"/>
                <a:ea typeface="Gulim"/>
                <a:cs typeface="Gulim"/>
                <a:sym typeface="Gulim"/>
              </a:rPr>
              <a:t> </a:t>
            </a:r>
            <a:r>
              <a:rPr lang="en-US" sz="900" u="none" dirty="0" err="1">
                <a:latin typeface="Gulim"/>
                <a:ea typeface="Gulim"/>
                <a:cs typeface="Gulim"/>
                <a:sym typeface="Gulim"/>
              </a:rPr>
              <a:t>법인의</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담당</a:t>
            </a:r>
            <a:r>
              <a:rPr lang="en-US" sz="900" u="none" dirty="0">
                <a:latin typeface="Gulim"/>
                <a:ea typeface="Gulim"/>
                <a:cs typeface="Gulim"/>
                <a:sym typeface="Gulim"/>
              </a:rPr>
              <a:t> </a:t>
            </a:r>
            <a:r>
              <a:rPr lang="en-US" sz="900" u="none" dirty="0" err="1">
                <a:latin typeface="Gulim"/>
                <a:ea typeface="Gulim"/>
                <a:cs typeface="Gulim"/>
                <a:sym typeface="Gulim"/>
              </a:rPr>
              <a:t>현지</a:t>
            </a:r>
            <a:r>
              <a:rPr lang="en-US" sz="900" u="none" dirty="0">
                <a:latin typeface="Gulim"/>
                <a:ea typeface="Gulim"/>
                <a:cs typeface="Gulim"/>
                <a:sym typeface="Gulim"/>
              </a:rPr>
              <a:t> </a:t>
            </a:r>
            <a:r>
              <a:rPr lang="en-US" sz="900" u="none" dirty="0" err="1">
                <a:latin typeface="Gulim"/>
                <a:ea typeface="Gulim"/>
                <a:cs typeface="Gulim"/>
                <a:sym typeface="Gulim"/>
              </a:rPr>
              <a:t>직원들을</a:t>
            </a:r>
            <a:r>
              <a:rPr lang="en-US" sz="900" u="none" dirty="0">
                <a:latin typeface="Gulim"/>
                <a:ea typeface="Gulim"/>
                <a:cs typeface="Gulim"/>
                <a:sym typeface="Gulim"/>
              </a:rPr>
              <a:t> </a:t>
            </a:r>
            <a:r>
              <a:rPr lang="en-US" sz="900" u="none" dirty="0" err="1">
                <a:latin typeface="Gulim"/>
                <a:ea typeface="Gulim"/>
                <a:cs typeface="Gulim"/>
                <a:sym typeface="Gulim"/>
              </a:rPr>
              <a:t>대상으로도</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프로세스</a:t>
            </a:r>
            <a:r>
              <a:rPr lang="en-US" sz="900" u="none" dirty="0">
                <a:latin typeface="Gulim"/>
                <a:ea typeface="Gulim"/>
                <a:cs typeface="Gulim"/>
                <a:sym typeface="Gulim"/>
              </a:rPr>
              <a:t> </a:t>
            </a:r>
            <a:r>
              <a:rPr lang="en-US" sz="900" u="none" dirty="0" err="1">
                <a:latin typeface="Gulim"/>
                <a:ea typeface="Gulim"/>
                <a:cs typeface="Gulim"/>
                <a:sym typeface="Gulim"/>
              </a:rPr>
              <a:t>준수</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시행하였습니다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유관</a:t>
            </a:r>
            <a:r>
              <a:rPr lang="en-US" sz="900" u="none" dirty="0">
                <a:latin typeface="Gulim"/>
                <a:ea typeface="Gulim"/>
                <a:cs typeface="Gulim"/>
                <a:sym typeface="Gulim"/>
              </a:rPr>
              <a:t> </a:t>
            </a:r>
            <a:r>
              <a:rPr lang="en-US" sz="900" u="none" dirty="0" err="1">
                <a:latin typeface="Gulim"/>
                <a:ea typeface="Gulim"/>
                <a:cs typeface="Gulim"/>
                <a:sym typeface="Gulim"/>
              </a:rPr>
              <a:t>부서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기관을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마케팅</a:t>
            </a:r>
            <a:r>
              <a:rPr lang="en-US" sz="900" u="none" dirty="0">
                <a:latin typeface="Gulim"/>
                <a:ea typeface="Gulim"/>
                <a:cs typeface="Gulim"/>
                <a:sym typeface="Gulim"/>
              </a:rPr>
              <a:t> </a:t>
            </a:r>
            <a:r>
              <a:rPr lang="en-US" sz="900" u="none" dirty="0" err="1">
                <a:latin typeface="Gulim"/>
                <a:ea typeface="Gulim"/>
                <a:cs typeface="Gulim"/>
                <a:sym typeface="Gulim"/>
              </a:rPr>
              <a:t>준수를</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실시할</a:t>
            </a:r>
            <a:r>
              <a:rPr lang="en-US" sz="900" u="none" dirty="0">
                <a:latin typeface="Gulim"/>
                <a:ea typeface="Gulim"/>
                <a:cs typeface="Gulim"/>
                <a:sym typeface="Gulim"/>
              </a:rPr>
              <a:t> </a:t>
            </a:r>
            <a:r>
              <a:rPr lang="en-US" sz="900" u="none" dirty="0" err="1">
                <a:latin typeface="Gulim"/>
                <a:ea typeface="Gulim"/>
                <a:cs typeface="Gulim"/>
                <a:sym typeface="Gulim"/>
              </a:rPr>
              <a:t>것입니다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2784" name="Google Shape;2784;p27"/>
          <p:cNvGrpSpPr/>
          <p:nvPr/>
        </p:nvGrpSpPr>
        <p:grpSpPr>
          <a:xfrm>
            <a:off x="538086" y="0"/>
            <a:ext cx="14077958" cy="8208009"/>
            <a:chOff x="538086" y="0"/>
            <a:chExt cx="14077958" cy="8208009"/>
          </a:xfrm>
        </p:grpSpPr>
        <p:sp>
          <p:nvSpPr>
            <p:cNvPr id="2785" name="Google Shape;2785;p2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86" name="Google Shape;2786;p2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87" name="Google Shape;2787;p2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797" name="Google Shape;2797;p2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090</a:t>
            </a:r>
            <a:endParaRPr sz="10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835"/>
        <p:cNvGrpSpPr/>
        <p:nvPr/>
      </p:nvGrpSpPr>
      <p:grpSpPr>
        <a:xfrm>
          <a:off x="0" y="0"/>
          <a:ext cx="0" cy="0"/>
          <a:chOff x="0" y="0"/>
          <a:chExt cx="0" cy="0"/>
        </a:xfrm>
      </p:grpSpPr>
      <p:sp>
        <p:nvSpPr>
          <p:cNvPr id="2836" name="Google Shape;2836;p28"/>
          <p:cNvSpPr txBox="1"/>
          <p:nvPr/>
        </p:nvSpPr>
        <p:spPr>
          <a:xfrm>
            <a:off x="887298" y="1196499"/>
            <a:ext cx="3160263"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제품</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안전</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및</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품질</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C4D700"/>
                </a:solidFill>
                <a:latin typeface="Arial"/>
                <a:ea typeface="Arial"/>
                <a:cs typeface="Arial"/>
                <a:sym typeface="Arial"/>
              </a:rPr>
              <a:t>화학물질</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관리</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체계</a:t>
            </a:r>
            <a:endParaRPr sz="1100" dirty="0">
              <a:latin typeface="Arial"/>
              <a:ea typeface="Arial"/>
              <a:cs typeface="Arial"/>
              <a:sym typeface="Arial"/>
            </a:endParaRPr>
          </a:p>
        </p:txBody>
      </p:sp>
      <p:sp>
        <p:nvSpPr>
          <p:cNvPr id="2837" name="Google Shape;2837;p28"/>
          <p:cNvSpPr txBox="1"/>
          <p:nvPr/>
        </p:nvSpPr>
        <p:spPr>
          <a:xfrm>
            <a:off x="887298" y="2016090"/>
            <a:ext cx="9224889"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a:solidFill>
                  <a:srgbClr val="8EB610"/>
                </a:solidFill>
                <a:latin typeface="Arial"/>
                <a:ea typeface="Arial"/>
                <a:cs typeface="Arial"/>
                <a:sym typeface="Arial"/>
              </a:rPr>
              <a:t>화학물질 통합관리시스템 고도화</a:t>
            </a:r>
            <a:r>
              <a:rPr lang="en-US" sz="900" b="1" u="none">
                <a:solidFill>
                  <a:srgbClr val="8EB610"/>
                </a:solidFill>
                <a:latin typeface="Arial"/>
                <a:ea typeface="Arial"/>
                <a:cs typeface="Arial"/>
                <a:sym typeface="Arial"/>
              </a:rPr>
              <a:t> </a:t>
            </a:r>
            <a:r>
              <a:rPr lang="en-US" sz="900" u="none">
                <a:latin typeface="Gulim"/>
                <a:ea typeface="Gulim"/>
                <a:cs typeface="Gulim"/>
                <a:sym typeface="Gulim"/>
              </a:rPr>
              <a:t>KT&amp;G는 ‘화학물질 등록 및 평가 등에 관한 법률(화평법)’, ‘화학물질관리법’, ‘산업 안전보건법’ 등 관련 법에 따라 화학물질을 적법하고 안전하게 관리합니다. 아울러 회사 차원에서 제정한 안전· 보건·환경(SHE) 경영방침을 바탕으로 화학물질 관리 정책을 운영하고 있으며, 당사 화학물질 통합관리시스템 내 SHE Qualification(안전보건환경 검토) 프로세스를 통해 화학물질의 입고와 신규 도입을 엄격하게 관리합니다.</a:t>
            </a:r>
            <a:endParaRPr sz="900">
              <a:latin typeface="Gulim"/>
              <a:ea typeface="Gulim"/>
              <a:cs typeface="Gulim"/>
              <a:sym typeface="Gulim"/>
            </a:endParaRPr>
          </a:p>
        </p:txBody>
      </p:sp>
      <p:sp>
        <p:nvSpPr>
          <p:cNvPr id="2838" name="Google Shape;2838;p28"/>
          <p:cNvSpPr txBox="1"/>
          <p:nvPr/>
        </p:nvSpPr>
        <p:spPr>
          <a:xfrm>
            <a:off x="887298" y="2585605"/>
            <a:ext cx="9224889" cy="940642"/>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a:latin typeface="Gulim"/>
                <a:ea typeface="Gulim"/>
                <a:cs typeface="Gulim"/>
                <a:sym typeface="Gulim"/>
              </a:rPr>
              <a:t>KT&amp;G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내로</a:t>
            </a:r>
            <a:r>
              <a:rPr lang="en-US" sz="900" dirty="0">
                <a:latin typeface="Gulim"/>
                <a:ea typeface="Gulim"/>
                <a:cs typeface="Gulim"/>
                <a:sym typeface="Gulim"/>
              </a:rPr>
              <a:t> </a:t>
            </a:r>
            <a:r>
              <a:rPr lang="en-US" sz="900" dirty="0" err="1">
                <a:latin typeface="Gulim"/>
                <a:ea typeface="Gulim"/>
                <a:cs typeface="Gulim"/>
                <a:sym typeface="Gulim"/>
              </a:rPr>
              <a:t>유입되어</a:t>
            </a:r>
            <a:r>
              <a:rPr lang="en-US" sz="900" dirty="0">
                <a:latin typeface="Gulim"/>
                <a:ea typeface="Gulim"/>
                <a:cs typeface="Gulim"/>
                <a:sym typeface="Gulim"/>
              </a:rPr>
              <a:t> </a:t>
            </a:r>
            <a:r>
              <a:rPr lang="en-US" sz="900" dirty="0" err="1">
                <a:latin typeface="Gulim"/>
                <a:ea typeface="Gulim"/>
                <a:cs typeface="Gulim"/>
                <a:sym typeface="Gulim"/>
              </a:rPr>
              <a:t>사용되는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화학물질은</a:t>
            </a:r>
            <a:r>
              <a:rPr lang="en-US" sz="900" dirty="0">
                <a:latin typeface="Gulim"/>
                <a:ea typeface="Gulim"/>
                <a:cs typeface="Gulim"/>
                <a:sym typeface="Gulim"/>
              </a:rPr>
              <a:t> </a:t>
            </a:r>
            <a:r>
              <a:rPr lang="en-US" sz="900" dirty="0" err="1">
                <a:latin typeface="Gulim"/>
                <a:ea typeface="Gulim"/>
                <a:cs typeface="Gulim"/>
                <a:sym typeface="Gulim"/>
              </a:rPr>
              <a:t>당사가</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구축한</a:t>
            </a:r>
            <a:r>
              <a:rPr lang="en-US" sz="900" dirty="0">
                <a:latin typeface="Gulim"/>
                <a:ea typeface="Gulim"/>
                <a:cs typeface="Gulim"/>
                <a:sym typeface="Gulim"/>
              </a:rPr>
              <a:t> SHE IT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관리되며</a:t>
            </a:r>
            <a:r>
              <a:rPr lang="en-US" sz="900" dirty="0">
                <a:latin typeface="Gulim"/>
                <a:ea typeface="Gulim"/>
                <a:cs typeface="Gulim"/>
                <a:sym typeface="Gulim"/>
              </a:rPr>
              <a:t>, </a:t>
            </a:r>
            <a:r>
              <a:rPr lang="en-US" sz="900" dirty="0" err="1">
                <a:latin typeface="Gulim"/>
                <a:ea typeface="Gulim"/>
                <a:cs typeface="Gulim"/>
                <a:sym typeface="Gulim"/>
              </a:rPr>
              <a:t>새로운</a:t>
            </a:r>
            <a:r>
              <a:rPr lang="en-US" sz="900" dirty="0">
                <a:latin typeface="Gulim"/>
                <a:ea typeface="Gulim"/>
                <a:cs typeface="Gulim"/>
                <a:sym typeface="Gulim"/>
              </a:rPr>
              <a:t> </a:t>
            </a:r>
            <a:r>
              <a:rPr lang="en-US" sz="900" dirty="0" err="1">
                <a:latin typeface="Gulim"/>
                <a:ea typeface="Gulim"/>
                <a:cs typeface="Gulim"/>
                <a:sym typeface="Gulim"/>
              </a:rPr>
              <a:t>화학물질을</a:t>
            </a:r>
            <a:r>
              <a:rPr lang="en-US" sz="900" dirty="0">
                <a:latin typeface="Gulim"/>
                <a:ea typeface="Gulim"/>
                <a:cs typeface="Gulim"/>
                <a:sym typeface="Gulim"/>
              </a:rPr>
              <a:t> </a:t>
            </a:r>
            <a:r>
              <a:rPr lang="en-US" sz="900" dirty="0" err="1">
                <a:latin typeface="Gulim"/>
                <a:ea typeface="Gulim"/>
                <a:cs typeface="Gulim"/>
                <a:sym typeface="Gulim"/>
              </a:rPr>
              <a:t>도입하는</a:t>
            </a:r>
            <a:r>
              <a:rPr lang="en-US" sz="900" dirty="0">
                <a:latin typeface="Gulim"/>
                <a:ea typeface="Gulim"/>
                <a:cs typeface="Gulim"/>
                <a:sym typeface="Gulim"/>
              </a:rPr>
              <a:t> </a:t>
            </a:r>
            <a:r>
              <a:rPr lang="en-US" sz="900" dirty="0" err="1">
                <a:latin typeface="Gulim"/>
                <a:ea typeface="Gulim"/>
                <a:cs typeface="Gulim"/>
                <a:sym typeface="Gulim"/>
              </a:rPr>
              <a:t>경우에는</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SHE </a:t>
            </a:r>
            <a:r>
              <a:rPr lang="en-US" sz="900" dirty="0" err="1">
                <a:latin typeface="Gulim"/>
                <a:ea typeface="Gulim"/>
                <a:cs typeface="Gulim"/>
                <a:sym typeface="Gulim"/>
              </a:rPr>
              <a:t>법규를</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안전성평가를</a:t>
            </a:r>
            <a:r>
              <a:rPr lang="en-US" sz="900" dirty="0">
                <a:latin typeface="Gulim"/>
                <a:ea typeface="Gulim"/>
                <a:cs typeface="Gulim"/>
                <a:sym typeface="Gulim"/>
              </a:rPr>
              <a:t> </a:t>
            </a:r>
            <a:r>
              <a:rPr lang="en-US" sz="900" dirty="0" err="1">
                <a:latin typeface="Gulim"/>
                <a:ea typeface="Gulim"/>
                <a:cs typeface="Gulim"/>
                <a:sym typeface="Gulim"/>
              </a:rPr>
              <a:t>실시하여</a:t>
            </a:r>
            <a:r>
              <a:rPr lang="en-US" sz="900" dirty="0">
                <a:latin typeface="Gulim"/>
                <a:ea typeface="Gulim"/>
                <a:cs typeface="Gulim"/>
                <a:sym typeface="Gulim"/>
              </a:rPr>
              <a:t> </a:t>
            </a:r>
            <a:r>
              <a:rPr lang="en-US" sz="900" dirty="0" err="1">
                <a:latin typeface="Gulim"/>
                <a:ea typeface="Gulim"/>
                <a:cs typeface="Gulim"/>
                <a:sym typeface="Gulim"/>
              </a:rPr>
              <a:t>유해위험물질</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적합</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검토하고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SHE </a:t>
            </a:r>
            <a:r>
              <a:rPr lang="en-US" sz="900" dirty="0" err="1">
                <a:latin typeface="Gulim"/>
                <a:ea typeface="Gulim"/>
                <a:cs typeface="Gulim"/>
                <a:sym typeface="Gulim"/>
              </a:rPr>
              <a:t>Qualification을</a:t>
            </a:r>
            <a:r>
              <a:rPr lang="en-US" sz="900" dirty="0">
                <a:latin typeface="Gulim"/>
                <a:ea typeface="Gulim"/>
                <a:cs typeface="Gulim"/>
                <a:sym typeface="Gulim"/>
              </a:rPr>
              <a:t> </a:t>
            </a:r>
            <a:r>
              <a:rPr lang="en-US" sz="900" dirty="0" err="1">
                <a:latin typeface="Gulim"/>
                <a:ea typeface="Gulim"/>
                <a:cs typeface="Gulim"/>
                <a:sym typeface="Gulim"/>
              </a:rPr>
              <a:t>충족하는</a:t>
            </a:r>
            <a:r>
              <a:rPr lang="en-US" sz="900" dirty="0">
                <a:latin typeface="Gulim"/>
                <a:ea typeface="Gulim"/>
                <a:cs typeface="Gulim"/>
                <a:sym typeface="Gulim"/>
              </a:rPr>
              <a:t> </a:t>
            </a:r>
            <a:r>
              <a:rPr lang="en-US" sz="900" dirty="0" err="1">
                <a:latin typeface="Gulim"/>
                <a:ea typeface="Gulim"/>
                <a:cs typeface="Gulim"/>
                <a:sym typeface="Gulim"/>
              </a:rPr>
              <a:t>경우에</a:t>
            </a:r>
            <a:r>
              <a:rPr lang="en-US" sz="900" dirty="0">
                <a:latin typeface="Gulim"/>
                <a:ea typeface="Gulim"/>
                <a:cs typeface="Gulim"/>
                <a:sym typeface="Gulim"/>
              </a:rPr>
              <a:t> </a:t>
            </a:r>
            <a:r>
              <a:rPr lang="en-US" sz="900" dirty="0" err="1">
                <a:latin typeface="Gulim"/>
                <a:ea typeface="Gulim"/>
                <a:cs typeface="Gulim"/>
                <a:sym typeface="Gulim"/>
              </a:rPr>
              <a:t>한하여</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입고가</a:t>
            </a:r>
            <a:r>
              <a:rPr lang="en-US" sz="900" dirty="0">
                <a:latin typeface="Gulim"/>
                <a:ea typeface="Gulim"/>
                <a:cs typeface="Gulim"/>
                <a:sym typeface="Gulim"/>
              </a:rPr>
              <a:t> </a:t>
            </a:r>
            <a:r>
              <a:rPr lang="en-US" sz="900" dirty="0" err="1">
                <a:latin typeface="Gulim"/>
                <a:ea typeface="Gulim"/>
                <a:cs typeface="Gulim"/>
                <a:sym typeface="Gulim"/>
              </a:rPr>
              <a:t>진행되며</a:t>
            </a:r>
            <a:r>
              <a:rPr lang="en-US" sz="900" dirty="0">
                <a:latin typeface="Gulim"/>
                <a:ea typeface="Gulim"/>
                <a:cs typeface="Gulim"/>
                <a:sym typeface="Gulim"/>
              </a:rPr>
              <a:t>, </a:t>
            </a:r>
            <a:r>
              <a:rPr lang="en-US" sz="900" dirty="0" err="1">
                <a:latin typeface="Gulim"/>
                <a:ea typeface="Gulim"/>
                <a:cs typeface="Gulim"/>
                <a:sym typeface="Gulim"/>
              </a:rPr>
              <a:t>신규로</a:t>
            </a:r>
            <a:r>
              <a:rPr lang="en-US" sz="900" dirty="0">
                <a:latin typeface="Gulim"/>
                <a:ea typeface="Gulim"/>
                <a:cs typeface="Gulim"/>
                <a:sym typeface="Gulim"/>
              </a:rPr>
              <a:t> </a:t>
            </a:r>
            <a:r>
              <a:rPr lang="en-US" sz="900" dirty="0" err="1">
                <a:latin typeface="Gulim"/>
                <a:ea typeface="Gulim"/>
                <a:cs typeface="Gulim"/>
                <a:sym typeface="Gulim"/>
              </a:rPr>
              <a:t>도입되는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성분의</a:t>
            </a:r>
            <a:r>
              <a:rPr lang="en-US" sz="900" dirty="0">
                <a:latin typeface="Gulim"/>
                <a:ea typeface="Gulim"/>
                <a:cs typeface="Gulim"/>
                <a:sym typeface="Gulim"/>
              </a:rPr>
              <a:t> </a:t>
            </a:r>
            <a:r>
              <a:rPr lang="en-US" sz="900" dirty="0" err="1">
                <a:latin typeface="Gulim"/>
                <a:ea typeface="Gulim"/>
                <a:cs typeface="Gulim"/>
                <a:sym typeface="Gulim"/>
              </a:rPr>
              <a:t>규제검토를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2023년에는 </a:t>
            </a:r>
            <a:r>
              <a:rPr lang="en-US" sz="900" dirty="0" err="1">
                <a:latin typeface="Gulim"/>
                <a:ea typeface="Gulim"/>
                <a:cs typeface="Gulim"/>
                <a:sym typeface="Gulim"/>
              </a:rPr>
              <a:t>약</a:t>
            </a:r>
            <a:r>
              <a:rPr lang="en-US" sz="900" dirty="0">
                <a:latin typeface="Gulim"/>
                <a:ea typeface="Gulim"/>
                <a:cs typeface="Gulim"/>
                <a:sym typeface="Gulim"/>
              </a:rPr>
              <a:t> 1,200건의 </a:t>
            </a:r>
            <a:r>
              <a:rPr lang="en-US" sz="900" dirty="0" err="1">
                <a:latin typeface="Gulim"/>
                <a:ea typeface="Gulim"/>
                <a:cs typeface="Gulim"/>
                <a:sym typeface="Gulim"/>
              </a:rPr>
              <a:t>화학물질을</a:t>
            </a:r>
            <a:r>
              <a:rPr lang="en-US" sz="900" dirty="0">
                <a:latin typeface="Gulim"/>
                <a:ea typeface="Gulim"/>
                <a:cs typeface="Gulim"/>
                <a:sym typeface="Gulim"/>
              </a:rPr>
              <a:t> </a:t>
            </a:r>
            <a:r>
              <a:rPr lang="en-US" sz="900" dirty="0" err="1">
                <a:latin typeface="Gulim"/>
                <a:ea typeface="Gulim"/>
                <a:cs typeface="Gulim"/>
                <a:sym typeface="Gulim"/>
              </a:rPr>
              <a:t>검토하였고</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8건의 </a:t>
            </a:r>
            <a:r>
              <a:rPr lang="en-US" sz="900" dirty="0" err="1">
                <a:latin typeface="Gulim"/>
                <a:ea typeface="Gulim"/>
                <a:cs typeface="Gulim"/>
                <a:sym typeface="Gulim"/>
              </a:rPr>
              <a:t>인허가</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화학물질을</a:t>
            </a:r>
            <a:r>
              <a:rPr lang="en-US" sz="900" dirty="0">
                <a:latin typeface="Gulim"/>
                <a:ea typeface="Gulim"/>
                <a:cs typeface="Gulim"/>
                <a:sym typeface="Gulim"/>
              </a:rPr>
              <a:t> </a:t>
            </a:r>
            <a:r>
              <a:rPr lang="en-US" sz="900" dirty="0" err="1">
                <a:latin typeface="Gulim"/>
                <a:ea typeface="Gulim"/>
                <a:cs typeface="Gulim"/>
                <a:sym typeface="Gulim"/>
              </a:rPr>
              <a:t>감지하여</a:t>
            </a:r>
            <a:r>
              <a:rPr lang="en-US" sz="900" dirty="0">
                <a:latin typeface="Gulim"/>
                <a:ea typeface="Gulim"/>
                <a:cs typeface="Gulim"/>
                <a:sym typeface="Gulim"/>
              </a:rPr>
              <a:t> </a:t>
            </a:r>
            <a:r>
              <a:rPr lang="en-US" sz="900" dirty="0" err="1">
                <a:latin typeface="Gulim"/>
                <a:ea typeface="Gulim"/>
                <a:cs typeface="Gulim"/>
                <a:sym typeface="Gulim"/>
              </a:rPr>
              <a:t>사전</a:t>
            </a:r>
            <a:r>
              <a:rPr lang="en-US" sz="900" dirty="0">
                <a:latin typeface="Gulim"/>
                <a:ea typeface="Gulim"/>
                <a:cs typeface="Gulim"/>
                <a:sym typeface="Gulim"/>
              </a:rPr>
              <a:t> </a:t>
            </a:r>
            <a:r>
              <a:rPr lang="en-US" sz="900" dirty="0" err="1">
                <a:latin typeface="Gulim"/>
                <a:ea typeface="Gulim"/>
                <a:cs typeface="Gulim"/>
                <a:sym typeface="Gulim"/>
              </a:rPr>
              <a:t>인허가를</a:t>
            </a:r>
            <a:r>
              <a:rPr lang="en-US" sz="900" dirty="0">
                <a:latin typeface="Gulim"/>
                <a:ea typeface="Gulim"/>
                <a:cs typeface="Gulim"/>
                <a:sym typeface="Gulim"/>
              </a:rPr>
              <a:t> </a:t>
            </a:r>
            <a:r>
              <a:rPr lang="en-US" sz="900" dirty="0" err="1">
                <a:latin typeface="Gulim"/>
                <a:ea typeface="Gulim"/>
                <a:cs typeface="Gulim"/>
                <a:sym typeface="Gulim"/>
              </a:rPr>
              <a:t>취득한</a:t>
            </a:r>
            <a:r>
              <a:rPr lang="en-US" sz="900" dirty="0">
                <a:latin typeface="Gulim"/>
                <a:ea typeface="Gulim"/>
                <a:cs typeface="Gulim"/>
                <a:sym typeface="Gulim"/>
              </a:rPr>
              <a:t> </a:t>
            </a:r>
            <a:r>
              <a:rPr lang="en-US" sz="900" dirty="0" err="1">
                <a:latin typeface="Gulim"/>
                <a:ea typeface="Gulim"/>
                <a:cs typeface="Gulim"/>
                <a:sym typeface="Gulim"/>
              </a:rPr>
              <a:t>뒤</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물질을</a:t>
            </a:r>
            <a:r>
              <a:rPr lang="en-US" sz="900" dirty="0">
                <a:latin typeface="Gulim"/>
                <a:ea typeface="Gulim"/>
                <a:cs typeface="Gulim"/>
                <a:sym typeface="Gulim"/>
              </a:rPr>
              <a:t> </a:t>
            </a:r>
            <a:r>
              <a:rPr lang="en-US" sz="900" dirty="0" err="1">
                <a:latin typeface="Gulim"/>
                <a:ea typeface="Gulim"/>
                <a:cs typeface="Gulim"/>
                <a:sym typeface="Gulim"/>
              </a:rPr>
              <a:t>도입하였습니다</a:t>
            </a:r>
            <a:r>
              <a:rPr lang="en-US" sz="900" dirty="0">
                <a:latin typeface="Gulim"/>
                <a:ea typeface="Gulim"/>
                <a:cs typeface="Gulim"/>
                <a:sym typeface="Gulim"/>
              </a:rPr>
              <a:t>. </a:t>
            </a:r>
            <a:r>
              <a:rPr lang="en-US" sz="900" dirty="0" err="1">
                <a:latin typeface="Gulim"/>
                <a:ea typeface="Gulim"/>
                <a:cs typeface="Gulim"/>
                <a:sym typeface="Gulim"/>
              </a:rPr>
              <a:t>입고된</a:t>
            </a:r>
            <a:r>
              <a:rPr lang="en-US" sz="900" dirty="0">
                <a:latin typeface="Gulim"/>
                <a:ea typeface="Gulim"/>
                <a:cs typeface="Gulim"/>
                <a:sym typeface="Gulim"/>
              </a:rPr>
              <a:t> </a:t>
            </a:r>
            <a:r>
              <a:rPr lang="en-US" sz="900" dirty="0" err="1">
                <a:latin typeface="Gulim"/>
                <a:ea typeface="Gulim"/>
                <a:cs typeface="Gulim"/>
                <a:sym typeface="Gulim"/>
              </a:rPr>
              <a:t>화학물질을</a:t>
            </a:r>
            <a:r>
              <a:rPr lang="en-US" sz="900" dirty="0">
                <a:latin typeface="Gulim"/>
                <a:ea typeface="Gulim"/>
                <a:cs typeface="Gulim"/>
                <a:sym typeface="Gulim"/>
              </a:rPr>
              <a:t> </a:t>
            </a:r>
            <a:r>
              <a:rPr lang="en-US" sz="900" dirty="0" err="1">
                <a:latin typeface="Gulim"/>
                <a:ea typeface="Gulim"/>
                <a:cs typeface="Gulim"/>
                <a:sym typeface="Gulim"/>
              </a:rPr>
              <a:t>관리함에</a:t>
            </a:r>
            <a:r>
              <a:rPr lang="en-US" sz="900" dirty="0">
                <a:latin typeface="Gulim"/>
                <a:ea typeface="Gulim"/>
                <a:cs typeface="Gulim"/>
                <a:sym typeface="Gulim"/>
              </a:rPr>
              <a:t> </a:t>
            </a:r>
            <a:r>
              <a:rPr lang="en-US" sz="900" dirty="0" err="1">
                <a:latin typeface="Gulim"/>
                <a:ea typeface="Gulim"/>
                <a:cs typeface="Gulim"/>
                <a:sym typeface="Gulim"/>
              </a:rPr>
              <a:t>있어서는</a:t>
            </a:r>
            <a:r>
              <a:rPr lang="en-US" sz="900" dirty="0">
                <a:latin typeface="Gulim"/>
                <a:ea typeface="Gulim"/>
                <a:cs typeface="Gulim"/>
                <a:sym typeface="Gulim"/>
              </a:rPr>
              <a:t> MSDS(Material Safety Data Sheet, </a:t>
            </a:r>
            <a:r>
              <a:rPr lang="en-US" sz="900" dirty="0" err="1">
                <a:latin typeface="Gulim"/>
                <a:ea typeface="Gulim"/>
                <a:cs typeface="Gulim"/>
                <a:sym typeface="Gulim"/>
              </a:rPr>
              <a:t>물질안전보건자료</a:t>
            </a:r>
            <a:r>
              <a:rPr lang="en-US" sz="900" dirty="0">
                <a:latin typeface="Gulim"/>
                <a:ea typeface="Gulim"/>
                <a:cs typeface="Gulim"/>
                <a:sym typeface="Gulim"/>
              </a:rPr>
              <a:t>) </a:t>
            </a:r>
            <a:r>
              <a:rPr lang="en-US" sz="900" dirty="0" err="1">
                <a:latin typeface="Gulim"/>
                <a:ea typeface="Gulim"/>
                <a:cs typeface="Gulim"/>
                <a:sym typeface="Gulim"/>
              </a:rPr>
              <a:t>비치</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시행</a:t>
            </a:r>
            <a:r>
              <a:rPr lang="en-US" sz="900" dirty="0">
                <a:latin typeface="Gulim"/>
                <a:ea typeface="Gulim"/>
                <a:cs typeface="Gulim"/>
                <a:sym typeface="Gulim"/>
              </a:rPr>
              <a:t>, </a:t>
            </a:r>
            <a:r>
              <a:rPr lang="en-US" sz="900" dirty="0" err="1">
                <a:latin typeface="Gulim"/>
                <a:ea typeface="Gulim"/>
                <a:cs typeface="Gulim"/>
                <a:sym typeface="Gulim"/>
              </a:rPr>
              <a:t>취급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시설</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수불</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인허가</a:t>
            </a:r>
            <a:r>
              <a:rPr lang="en-US" sz="900" dirty="0">
                <a:latin typeface="Gulim"/>
                <a:ea typeface="Gulim"/>
                <a:cs typeface="Gulim"/>
                <a:sym typeface="Gulim"/>
              </a:rPr>
              <a:t>, </a:t>
            </a:r>
            <a:r>
              <a:rPr lang="en-US" sz="900" dirty="0" err="1">
                <a:latin typeface="Gulim"/>
                <a:ea typeface="Gulim"/>
                <a:cs typeface="Gulim"/>
                <a:sym typeface="Gulim"/>
              </a:rPr>
              <a:t>보관·저장</a:t>
            </a:r>
            <a:r>
              <a:rPr lang="en-US" sz="900" dirty="0">
                <a:latin typeface="Gulim"/>
                <a:ea typeface="Gulim"/>
                <a:cs typeface="Gulim"/>
                <a:sym typeface="Gulim"/>
              </a:rPr>
              <a:t> </a:t>
            </a:r>
            <a:r>
              <a:rPr lang="en-US" sz="900" dirty="0" err="1">
                <a:latin typeface="Gulim"/>
                <a:ea typeface="Gulim"/>
                <a:cs typeface="Gulim"/>
                <a:sym typeface="Gulim"/>
              </a:rPr>
              <a:t>시설</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준수에</a:t>
            </a:r>
            <a:r>
              <a:rPr lang="en-US" sz="900" dirty="0">
                <a:latin typeface="Gulim"/>
                <a:ea typeface="Gulim"/>
                <a:cs typeface="Gulim"/>
                <a:sym typeface="Gulim"/>
              </a:rPr>
              <a:t> </a:t>
            </a:r>
            <a:r>
              <a:rPr lang="en-US" sz="900" dirty="0" err="1">
                <a:latin typeface="Gulim"/>
                <a:ea typeface="Gulim"/>
                <a:cs typeface="Gulim"/>
                <a:sym typeface="Gulim"/>
              </a:rPr>
              <a:t>최선을</a:t>
            </a:r>
            <a:r>
              <a:rPr lang="en-US" sz="900" dirty="0">
                <a:latin typeface="Gulim"/>
                <a:ea typeface="Gulim"/>
                <a:cs typeface="Gulim"/>
                <a:sym typeface="Gulim"/>
              </a:rPr>
              <a:t> </a:t>
            </a:r>
            <a:r>
              <a:rPr lang="en-US" sz="900" dirty="0" err="1">
                <a:latin typeface="Gulim"/>
                <a:ea typeface="Gulim"/>
                <a:cs typeface="Gulim"/>
                <a:sym typeface="Gulim"/>
              </a:rPr>
              <a:t>다하고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839" name="Google Shape;2839;p28"/>
          <p:cNvSpPr txBox="1"/>
          <p:nvPr/>
        </p:nvSpPr>
        <p:spPr>
          <a:xfrm>
            <a:off x="887402" y="3532659"/>
            <a:ext cx="9215639" cy="1126206"/>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각종</a:t>
            </a:r>
            <a:r>
              <a:rPr lang="en-US" sz="900" dirty="0">
                <a:latin typeface="Gulim"/>
                <a:ea typeface="Gulim"/>
                <a:cs typeface="Gulim"/>
                <a:sym typeface="Gulim"/>
              </a:rPr>
              <a:t> </a:t>
            </a:r>
            <a:r>
              <a:rPr lang="en-US" sz="900" dirty="0" err="1">
                <a:latin typeface="Gulim"/>
                <a:ea typeface="Gulim"/>
                <a:cs typeface="Gulim"/>
                <a:sym typeface="Gulim"/>
              </a:rPr>
              <a:t>의무사항에</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체계적·효율적으로</a:t>
            </a:r>
            <a:r>
              <a:rPr lang="en-US" sz="900" dirty="0">
                <a:latin typeface="Gulim"/>
                <a:ea typeface="Gulim"/>
                <a:cs typeface="Gulim"/>
                <a:sym typeface="Gulim"/>
              </a:rPr>
              <a:t> </a:t>
            </a:r>
            <a:r>
              <a:rPr lang="en-US" sz="900" dirty="0" err="1">
                <a:latin typeface="Gulim"/>
                <a:ea typeface="Gulim"/>
                <a:cs typeface="Gulim"/>
                <a:sym typeface="Gulim"/>
              </a:rPr>
              <a:t>대응하기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규제의</a:t>
            </a:r>
            <a:r>
              <a:rPr lang="en-US" sz="900" dirty="0">
                <a:latin typeface="Gulim"/>
                <a:ea typeface="Gulim"/>
                <a:cs typeface="Gulim"/>
                <a:sym typeface="Gulim"/>
              </a:rPr>
              <a:t> </a:t>
            </a:r>
            <a:r>
              <a:rPr lang="en-US" sz="900" dirty="0" err="1">
                <a:latin typeface="Gulim"/>
                <a:ea typeface="Gulim"/>
                <a:cs typeface="Gulim"/>
                <a:sym typeface="Gulim"/>
              </a:rPr>
              <a:t>제·개정</a:t>
            </a:r>
            <a:r>
              <a:rPr lang="en-US" sz="900" dirty="0">
                <a:latin typeface="Gulim"/>
                <a:ea typeface="Gulim"/>
                <a:cs typeface="Gulim"/>
                <a:sym typeface="Gulim"/>
              </a:rPr>
              <a:t> </a:t>
            </a:r>
            <a:r>
              <a:rPr lang="en-US" sz="900" dirty="0" err="1">
                <a:latin typeface="Gulim"/>
                <a:ea typeface="Gulim"/>
                <a:cs typeface="Gulim"/>
                <a:sym typeface="Gulim"/>
              </a:rPr>
              <a:t>사항</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내외부</a:t>
            </a:r>
            <a:r>
              <a:rPr lang="en-US" sz="900" dirty="0">
                <a:latin typeface="Gulim"/>
                <a:ea typeface="Gulim"/>
                <a:cs typeface="Gulim"/>
                <a:sym typeface="Gulim"/>
              </a:rPr>
              <a:t> </a:t>
            </a:r>
            <a:r>
              <a:rPr lang="en-US" sz="900" dirty="0" err="1">
                <a:latin typeface="Gulim"/>
                <a:ea typeface="Gulim"/>
                <a:cs typeface="Gulim"/>
                <a:sym typeface="Gulim"/>
              </a:rPr>
              <a:t>이해관계자들의</a:t>
            </a:r>
            <a:r>
              <a:rPr lang="en-US" sz="900" dirty="0">
                <a:latin typeface="Gulim"/>
                <a:ea typeface="Gulim"/>
                <a:cs typeface="Gulim"/>
                <a:sym typeface="Gulim"/>
              </a:rPr>
              <a:t> </a:t>
            </a:r>
            <a:r>
              <a:rPr lang="en-US" sz="900" dirty="0" err="1">
                <a:latin typeface="Gulim"/>
                <a:ea typeface="Gulim"/>
                <a:cs typeface="Gulim"/>
                <a:sym typeface="Gulim"/>
              </a:rPr>
              <a:t>니즈를</a:t>
            </a:r>
            <a:r>
              <a:rPr lang="en-US" sz="900" dirty="0">
                <a:latin typeface="Gulim"/>
                <a:ea typeface="Gulim"/>
                <a:cs typeface="Gulim"/>
                <a:sym typeface="Gulim"/>
              </a:rPr>
              <a:t> </a:t>
            </a:r>
            <a:r>
              <a:rPr lang="en-US" sz="900" dirty="0" err="1">
                <a:latin typeface="Gulim"/>
                <a:ea typeface="Gulim"/>
                <a:cs typeface="Gulim"/>
                <a:sym typeface="Gulim"/>
              </a:rPr>
              <a:t>반영해</a:t>
            </a:r>
            <a:r>
              <a:rPr lang="en-US" sz="900" dirty="0">
                <a:latin typeface="Gulim"/>
                <a:ea typeface="Gulim"/>
                <a:cs typeface="Gulim"/>
                <a:sym typeface="Gulim"/>
              </a:rPr>
              <a:t> SHE IT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업그레이드하고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2022년 </a:t>
            </a:r>
            <a:r>
              <a:rPr lang="en-US" sz="900" dirty="0" err="1">
                <a:latin typeface="Gulim"/>
                <a:ea typeface="Gulim"/>
                <a:cs typeface="Gulim"/>
                <a:sym typeface="Gulim"/>
              </a:rPr>
              <a:t>시작해</a:t>
            </a:r>
            <a:r>
              <a:rPr lang="en-US" sz="900" dirty="0">
                <a:latin typeface="Gulim"/>
                <a:ea typeface="Gulim"/>
                <a:cs typeface="Gulim"/>
                <a:sym typeface="Gulim"/>
              </a:rPr>
              <a:t> 2023년 </a:t>
            </a:r>
            <a:r>
              <a:rPr lang="en-US" sz="900" dirty="0" err="1">
                <a:latin typeface="Gulim"/>
                <a:ea typeface="Gulim"/>
                <a:cs typeface="Gulim"/>
                <a:sym typeface="Gulim"/>
              </a:rPr>
              <a:t>완료한</a:t>
            </a:r>
            <a:r>
              <a:rPr lang="en-US" sz="900" dirty="0">
                <a:latin typeface="Gulim"/>
                <a:ea typeface="Gulim"/>
                <a:cs typeface="Gulim"/>
                <a:sym typeface="Gulim"/>
              </a:rPr>
              <a:t> SHE IT 1차 </a:t>
            </a:r>
            <a:r>
              <a:rPr lang="en-US" sz="900" dirty="0" err="1">
                <a:latin typeface="Gulim"/>
                <a:ea typeface="Gulim"/>
                <a:cs typeface="Gulim"/>
                <a:sym typeface="Gulim"/>
              </a:rPr>
              <a:t>고도화</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원부자재별</a:t>
            </a:r>
            <a:r>
              <a:rPr lang="en-US" sz="900" dirty="0">
                <a:latin typeface="Gulim"/>
                <a:ea typeface="Gulim"/>
                <a:cs typeface="Gulim"/>
                <a:sym typeface="Gulim"/>
              </a:rPr>
              <a:t> </a:t>
            </a:r>
            <a:r>
              <a:rPr lang="en-US" sz="900" dirty="0" err="1">
                <a:latin typeface="Gulim"/>
                <a:ea typeface="Gulim"/>
                <a:cs typeface="Gulim"/>
                <a:sym typeface="Gulim"/>
              </a:rPr>
              <a:t>취급정보를</a:t>
            </a:r>
            <a:r>
              <a:rPr lang="en-US" sz="900" dirty="0">
                <a:latin typeface="Gulim"/>
                <a:ea typeface="Gulim"/>
                <a:cs typeface="Gulim"/>
                <a:sym typeface="Gulim"/>
              </a:rPr>
              <a:t> </a:t>
            </a:r>
            <a:r>
              <a:rPr lang="en-US" sz="900" dirty="0" err="1">
                <a:latin typeface="Gulim"/>
                <a:ea typeface="Gulim"/>
                <a:cs typeface="Gulim"/>
                <a:sym typeface="Gulim"/>
              </a:rPr>
              <a:t>필수정보로</a:t>
            </a:r>
            <a:r>
              <a:rPr lang="en-US" sz="900" dirty="0">
                <a:latin typeface="Gulim"/>
                <a:ea typeface="Gulim"/>
                <a:cs typeface="Gulim"/>
                <a:sym typeface="Gulim"/>
              </a:rPr>
              <a:t> </a:t>
            </a:r>
            <a:r>
              <a:rPr lang="en-US" sz="900" dirty="0" err="1">
                <a:latin typeface="Gulim"/>
                <a:ea typeface="Gulim"/>
                <a:cs typeface="Gulim"/>
                <a:sym typeface="Gulim"/>
              </a:rPr>
              <a:t>관리하게</a:t>
            </a:r>
            <a:r>
              <a:rPr lang="en-US" sz="900" dirty="0">
                <a:latin typeface="Gulim"/>
                <a:ea typeface="Gulim"/>
                <a:cs typeface="Gulim"/>
                <a:sym typeface="Gulim"/>
              </a:rPr>
              <a:t> </a:t>
            </a:r>
            <a:r>
              <a:rPr lang="en-US" sz="900" dirty="0" err="1">
                <a:latin typeface="Gulim"/>
                <a:ea typeface="Gulim"/>
                <a:cs typeface="Gulim"/>
                <a:sym typeface="Gulim"/>
              </a:rPr>
              <a:t>됨에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사업장의</a:t>
            </a:r>
            <a:r>
              <a:rPr lang="en-US" sz="900" dirty="0">
                <a:latin typeface="Gulim"/>
                <a:ea typeface="Gulim"/>
                <a:cs typeface="Gulim"/>
                <a:sym typeface="Gulim"/>
              </a:rPr>
              <a:t> </a:t>
            </a:r>
            <a:r>
              <a:rPr lang="en-US" sz="900" dirty="0" err="1">
                <a:latin typeface="Gulim"/>
                <a:ea typeface="Gulim"/>
                <a:cs typeface="Gulim"/>
                <a:sym typeface="Gulim"/>
              </a:rPr>
              <a:t>사전</a:t>
            </a:r>
            <a:r>
              <a:rPr lang="en-US" sz="900" dirty="0">
                <a:latin typeface="Gulim"/>
                <a:ea typeface="Gulim"/>
                <a:cs typeface="Gulim"/>
                <a:sym typeface="Gulim"/>
              </a:rPr>
              <a:t> </a:t>
            </a:r>
            <a:r>
              <a:rPr lang="en-US" sz="900" dirty="0" err="1">
                <a:latin typeface="Gulim"/>
                <a:ea typeface="Gulim"/>
                <a:cs typeface="Gulim"/>
                <a:sym typeface="Gulim"/>
              </a:rPr>
              <a:t>규제이행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강화하였습니다</a:t>
            </a:r>
            <a:r>
              <a:rPr lang="en-US" sz="900" dirty="0">
                <a:latin typeface="Gulim"/>
                <a:ea typeface="Gulim"/>
                <a:cs typeface="Gulim"/>
                <a:sym typeface="Gulim"/>
              </a:rPr>
              <a:t>. </a:t>
            </a:r>
            <a:r>
              <a:rPr lang="en-US" sz="900" dirty="0" err="1">
                <a:latin typeface="Gulim"/>
                <a:ea typeface="Gulim"/>
                <a:cs typeface="Gulim"/>
                <a:sym typeface="Gulim"/>
              </a:rPr>
              <a:t>고도화</a:t>
            </a:r>
            <a:r>
              <a:rPr lang="en-US" sz="900" dirty="0">
                <a:latin typeface="Gulim"/>
                <a:ea typeface="Gulim"/>
                <a:cs typeface="Gulim"/>
                <a:sym typeface="Gulim"/>
              </a:rPr>
              <a:t> </a:t>
            </a:r>
            <a:r>
              <a:rPr lang="en-US" sz="900" dirty="0" err="1">
                <a:latin typeface="Gulim"/>
                <a:ea typeface="Gulim"/>
                <a:cs typeface="Gulim"/>
                <a:sym typeface="Gulim"/>
              </a:rPr>
              <a:t>이후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200건의 SHE </a:t>
            </a:r>
            <a:r>
              <a:rPr lang="en-US" sz="900" dirty="0" err="1">
                <a:latin typeface="Gulim"/>
                <a:ea typeface="Gulim"/>
                <a:cs typeface="Gulim"/>
                <a:sym typeface="Gulim"/>
              </a:rPr>
              <a:t>Qualification을</a:t>
            </a:r>
            <a:r>
              <a:rPr lang="en-US" sz="900" dirty="0">
                <a:latin typeface="Gulim"/>
                <a:ea typeface="Gulim"/>
                <a:cs typeface="Gulim"/>
                <a:sym typeface="Gulim"/>
              </a:rPr>
              <a:t> </a:t>
            </a:r>
            <a:r>
              <a:rPr lang="en-US" sz="900" dirty="0" err="1">
                <a:latin typeface="Gulim"/>
                <a:ea typeface="Gulim"/>
                <a:cs typeface="Gulim"/>
                <a:sym typeface="Gulim"/>
              </a:rPr>
              <a:t>실시하여</a:t>
            </a:r>
            <a:r>
              <a:rPr lang="en-US" sz="900" dirty="0">
                <a:latin typeface="Gulim"/>
                <a:ea typeface="Gulim"/>
                <a:cs typeface="Gulim"/>
                <a:sym typeface="Gulim"/>
              </a:rPr>
              <a:t> MSDS </a:t>
            </a:r>
            <a:r>
              <a:rPr lang="en-US" sz="900" dirty="0" err="1">
                <a:latin typeface="Gulim"/>
                <a:ea typeface="Gulim"/>
                <a:cs typeface="Gulim"/>
                <a:sym typeface="Gulim"/>
              </a:rPr>
              <a:t>정보</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취급정보를</a:t>
            </a:r>
            <a:r>
              <a:rPr lang="en-US" sz="900" dirty="0">
                <a:latin typeface="Gulim"/>
                <a:ea typeface="Gulim"/>
                <a:cs typeface="Gulim"/>
                <a:sym typeface="Gulim"/>
              </a:rPr>
              <a:t> </a:t>
            </a:r>
            <a:r>
              <a:rPr lang="en-US" sz="900" dirty="0" err="1">
                <a:latin typeface="Gulim"/>
                <a:ea typeface="Gulim"/>
                <a:cs typeface="Gulim"/>
                <a:sym typeface="Gulim"/>
              </a:rPr>
              <a:t>사전</a:t>
            </a:r>
            <a:r>
              <a:rPr lang="en-US" sz="900" dirty="0">
                <a:latin typeface="Gulim"/>
                <a:ea typeface="Gulim"/>
                <a:cs typeface="Gulim"/>
                <a:sym typeface="Gulim"/>
              </a:rPr>
              <a:t> </a:t>
            </a:r>
            <a:r>
              <a:rPr lang="en-US" sz="900" dirty="0" err="1">
                <a:latin typeface="Gulim"/>
                <a:ea typeface="Gulim"/>
                <a:cs typeface="Gulim"/>
                <a:sym typeface="Gulim"/>
              </a:rPr>
              <a:t>건강</a:t>
            </a:r>
            <a:r>
              <a:rPr lang="en-US" sz="900" dirty="0">
                <a:latin typeface="Gulim"/>
                <a:ea typeface="Gulim"/>
                <a:cs typeface="Gulim"/>
                <a:sym typeface="Gulim"/>
              </a:rPr>
              <a:t> </a:t>
            </a:r>
            <a:r>
              <a:rPr lang="en-US" sz="900" dirty="0" err="1">
                <a:latin typeface="Gulim"/>
                <a:ea typeface="Gulim"/>
                <a:cs typeface="Gulim"/>
                <a:sym typeface="Gulim"/>
              </a:rPr>
              <a:t>검진</a:t>
            </a:r>
            <a:r>
              <a:rPr lang="en-US" sz="900" dirty="0">
                <a:latin typeface="Gulim"/>
                <a:ea typeface="Gulim"/>
                <a:cs typeface="Gulim"/>
                <a:sym typeface="Gulim"/>
              </a:rPr>
              <a:t>, </a:t>
            </a:r>
            <a:r>
              <a:rPr lang="en-US" sz="900" dirty="0" err="1">
                <a:latin typeface="Gulim"/>
                <a:ea typeface="Gulim"/>
                <a:cs typeface="Gulim"/>
                <a:sym typeface="Gulim"/>
              </a:rPr>
              <a:t>작업환경</a:t>
            </a:r>
            <a:r>
              <a:rPr lang="en-US" sz="900" dirty="0">
                <a:latin typeface="Gulim"/>
                <a:ea typeface="Gulim"/>
                <a:cs typeface="Gulim"/>
                <a:sym typeface="Gulim"/>
              </a:rPr>
              <a:t> </a:t>
            </a:r>
            <a:r>
              <a:rPr lang="en-US" sz="900" dirty="0" err="1">
                <a:latin typeface="Gulim"/>
                <a:ea typeface="Gulim"/>
                <a:cs typeface="Gulim"/>
                <a:sym typeface="Gulim"/>
              </a:rPr>
              <a:t>측정</a:t>
            </a:r>
            <a:r>
              <a:rPr lang="en-US" sz="900" dirty="0">
                <a:latin typeface="Gulim"/>
                <a:ea typeface="Gulim"/>
                <a:cs typeface="Gulim"/>
                <a:sym typeface="Gulim"/>
              </a:rPr>
              <a:t>, </a:t>
            </a:r>
            <a:r>
              <a:rPr lang="en-US" sz="900" dirty="0" err="1">
                <a:latin typeface="Gulim"/>
                <a:ea typeface="Gulim"/>
                <a:cs typeface="Gulim"/>
                <a:sym typeface="Gulim"/>
              </a:rPr>
              <a:t>통계조사</a:t>
            </a:r>
            <a:r>
              <a:rPr lang="en-US" sz="900" dirty="0">
                <a:latin typeface="Gulim"/>
                <a:ea typeface="Gulim"/>
                <a:cs typeface="Gulim"/>
                <a:sym typeface="Gulim"/>
              </a:rPr>
              <a:t> </a:t>
            </a:r>
            <a:r>
              <a:rPr lang="en-US" sz="900" dirty="0" err="1">
                <a:latin typeface="Gulim"/>
                <a:ea typeface="Gulim"/>
                <a:cs typeface="Gulim"/>
                <a:sym typeface="Gulim"/>
              </a:rPr>
              <a:t>데이터</a:t>
            </a:r>
            <a:r>
              <a:rPr lang="en-US" sz="900" dirty="0">
                <a:latin typeface="Gulim"/>
                <a:ea typeface="Gulim"/>
                <a:cs typeface="Gulim"/>
                <a:sym typeface="Gulim"/>
              </a:rPr>
              <a:t> </a:t>
            </a:r>
            <a:r>
              <a:rPr lang="en-US" sz="900" dirty="0" err="1">
                <a:latin typeface="Gulim"/>
                <a:ea typeface="Gulim"/>
                <a:cs typeface="Gulim"/>
                <a:sym typeface="Gulim"/>
              </a:rPr>
              <a:t>산출</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인허가</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의무</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시에</a:t>
            </a:r>
            <a:r>
              <a:rPr lang="en-US" sz="900" dirty="0">
                <a:latin typeface="Gulim"/>
                <a:ea typeface="Gulim"/>
                <a:cs typeface="Gulim"/>
                <a:sym typeface="Gulim"/>
              </a:rPr>
              <a:t> </a:t>
            </a:r>
            <a:r>
              <a:rPr lang="en-US" sz="900" dirty="0" err="1">
                <a:latin typeface="Gulim"/>
                <a:ea typeface="Gulim"/>
                <a:cs typeface="Gulim"/>
                <a:sym typeface="Gulim"/>
              </a:rPr>
              <a:t>활용하고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MSDS </a:t>
            </a:r>
            <a:r>
              <a:rPr lang="en-US" sz="900" dirty="0" err="1">
                <a:latin typeface="Gulim"/>
                <a:ea typeface="Gulim"/>
                <a:cs typeface="Gulim"/>
                <a:sym typeface="Gulim"/>
              </a:rPr>
              <a:t>개정이</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공급사에서</a:t>
            </a:r>
            <a:r>
              <a:rPr lang="en-US" sz="900" dirty="0">
                <a:latin typeface="Gulim"/>
                <a:ea typeface="Gulim"/>
                <a:cs typeface="Gulim"/>
                <a:sym typeface="Gulim"/>
              </a:rPr>
              <a:t> SHE IT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개정사항을</a:t>
            </a:r>
            <a:r>
              <a:rPr lang="en-US" sz="900" dirty="0">
                <a:latin typeface="Gulim"/>
                <a:ea typeface="Gulim"/>
                <a:cs typeface="Gulim"/>
                <a:sym typeface="Gulim"/>
              </a:rPr>
              <a:t> </a:t>
            </a:r>
            <a:r>
              <a:rPr lang="en-US" sz="900" dirty="0" err="1">
                <a:latin typeface="Gulim"/>
                <a:ea typeface="Gulim"/>
                <a:cs typeface="Gulim"/>
                <a:sym typeface="Gulim"/>
              </a:rPr>
              <a:t>반영할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하였고</a:t>
            </a:r>
            <a:r>
              <a:rPr lang="en-US" sz="900" dirty="0">
                <a:latin typeface="Gulim"/>
                <a:ea typeface="Gulim"/>
                <a:cs typeface="Gulim"/>
                <a:sym typeface="Gulim"/>
              </a:rPr>
              <a:t>, </a:t>
            </a:r>
            <a:r>
              <a:rPr lang="en-US" sz="900" dirty="0" err="1">
                <a:latin typeface="Gulim"/>
                <a:ea typeface="Gulim"/>
                <a:cs typeface="Gulim"/>
                <a:sym typeface="Gulim"/>
              </a:rPr>
              <a:t>알람</a:t>
            </a:r>
            <a:r>
              <a:rPr lang="en-US" sz="900" dirty="0">
                <a:latin typeface="Gulim"/>
                <a:ea typeface="Gulim"/>
                <a:cs typeface="Gulim"/>
                <a:sym typeface="Gulim"/>
              </a:rPr>
              <a:t> </a:t>
            </a:r>
            <a:r>
              <a:rPr lang="en-US" sz="900" dirty="0" err="1">
                <a:latin typeface="Gulim"/>
                <a:ea typeface="Gulim"/>
                <a:cs typeface="Gulim"/>
                <a:sym typeface="Gulim"/>
              </a:rPr>
              <a:t>기능을</a:t>
            </a:r>
            <a:r>
              <a:rPr lang="en-US" sz="900" dirty="0">
                <a:latin typeface="Gulim"/>
                <a:ea typeface="Gulim"/>
                <a:cs typeface="Gulim"/>
                <a:sym typeface="Gulim"/>
              </a:rPr>
              <a:t> </a:t>
            </a:r>
            <a:r>
              <a:rPr lang="en-US" sz="900" dirty="0" err="1">
                <a:latin typeface="Gulim"/>
                <a:ea typeface="Gulim"/>
                <a:cs typeface="Gulim"/>
                <a:sym typeface="Gulim"/>
              </a:rPr>
              <a:t>추가하여</a:t>
            </a:r>
            <a:r>
              <a:rPr lang="en-US" sz="900" dirty="0">
                <a:latin typeface="Gulim"/>
                <a:ea typeface="Gulim"/>
                <a:cs typeface="Gulim"/>
                <a:sym typeface="Gulim"/>
              </a:rPr>
              <a:t> </a:t>
            </a:r>
            <a:r>
              <a:rPr lang="en-US" sz="900" dirty="0" err="1">
                <a:latin typeface="Gulim"/>
                <a:ea typeface="Gulim"/>
                <a:cs typeface="Gulim"/>
                <a:sym typeface="Gulim"/>
              </a:rPr>
              <a:t>관리자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취급자들이</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게시</a:t>
            </a:r>
            <a:r>
              <a:rPr lang="en-US" sz="900" dirty="0">
                <a:latin typeface="Gulim"/>
                <a:ea typeface="Gulim"/>
                <a:cs typeface="Gulim"/>
                <a:sym typeface="Gulim"/>
              </a:rPr>
              <a:t> </a:t>
            </a:r>
            <a:r>
              <a:rPr lang="en-US" sz="900" dirty="0" err="1">
                <a:latin typeface="Gulim"/>
                <a:ea typeface="Gulim"/>
                <a:cs typeface="Gulim"/>
                <a:sym typeface="Gulim"/>
              </a:rPr>
              <a:t>교환</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절차를</a:t>
            </a:r>
            <a:r>
              <a:rPr lang="en-US" sz="900" dirty="0">
                <a:latin typeface="Gulim"/>
                <a:ea typeface="Gulim"/>
                <a:cs typeface="Gulim"/>
                <a:sym typeface="Gulim"/>
              </a:rPr>
              <a:t> </a:t>
            </a:r>
            <a:r>
              <a:rPr lang="en-US" sz="900" dirty="0" err="1">
                <a:latin typeface="Gulim"/>
                <a:ea typeface="Gulim"/>
                <a:cs typeface="Gulim"/>
                <a:sym typeface="Gulim"/>
              </a:rPr>
              <a:t>이행할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하였습니다</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데이터</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확보에</a:t>
            </a:r>
            <a:r>
              <a:rPr lang="en-US" sz="900" dirty="0">
                <a:latin typeface="Gulim"/>
                <a:ea typeface="Gulim"/>
                <a:cs typeface="Gulim"/>
                <a:sym typeface="Gulim"/>
              </a:rPr>
              <a:t> </a:t>
            </a:r>
            <a:r>
              <a:rPr lang="en-US" sz="900" dirty="0" err="1">
                <a:latin typeface="Gulim"/>
                <a:ea typeface="Gulim"/>
                <a:cs typeface="Gulim"/>
                <a:sym typeface="Gulim"/>
              </a:rPr>
              <a:t>이바지할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있을</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기대하고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840" name="Google Shape;2840;p28"/>
          <p:cNvSpPr txBox="1"/>
          <p:nvPr/>
        </p:nvSpPr>
        <p:spPr>
          <a:xfrm>
            <a:off x="878152" y="4716025"/>
            <a:ext cx="9224889" cy="940642"/>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dirty="0" err="1">
                <a:solidFill>
                  <a:srgbClr val="8EB610"/>
                </a:solidFill>
                <a:latin typeface="Arial"/>
                <a:ea typeface="Arial"/>
                <a:cs typeface="Arial"/>
                <a:sym typeface="Arial"/>
              </a:rPr>
              <a:t>화학물질</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담당자</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선임</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및</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교육</a:t>
            </a:r>
            <a:r>
              <a:rPr lang="en-US" sz="900" b="1" u="none" dirty="0">
                <a:solidFill>
                  <a:srgbClr val="8EB61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화학물질</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담당자를</a:t>
            </a:r>
            <a:r>
              <a:rPr lang="en-US" sz="900" u="none" dirty="0">
                <a:latin typeface="Gulim"/>
                <a:ea typeface="Gulim"/>
                <a:cs typeface="Gulim"/>
                <a:sym typeface="Gulim"/>
              </a:rPr>
              <a:t> </a:t>
            </a:r>
            <a:r>
              <a:rPr lang="en-US" sz="900" u="none" dirty="0" err="1">
                <a:latin typeface="Gulim"/>
                <a:ea typeface="Gulim"/>
                <a:cs typeface="Gulim"/>
                <a:sym typeface="Gulim"/>
              </a:rPr>
              <a:t>선임하여</a:t>
            </a:r>
            <a:r>
              <a:rPr lang="en-US" sz="900" u="none" dirty="0">
                <a:latin typeface="Gulim"/>
                <a:ea typeface="Gulim"/>
                <a:cs typeface="Gulim"/>
                <a:sym typeface="Gulim"/>
              </a:rPr>
              <a:t> </a:t>
            </a:r>
            <a:r>
              <a:rPr lang="en-US" sz="900" u="none" dirty="0" err="1">
                <a:latin typeface="Gulim"/>
                <a:ea typeface="Gulim"/>
                <a:cs typeface="Gulim"/>
                <a:sym typeface="Gulim"/>
              </a:rPr>
              <a:t>사전심사부터</a:t>
            </a:r>
            <a:r>
              <a:rPr lang="en-US" sz="900" u="none" dirty="0">
                <a:latin typeface="Gulim"/>
                <a:ea typeface="Gulim"/>
                <a:cs typeface="Gulim"/>
                <a:sym typeface="Gulim"/>
              </a:rPr>
              <a:t> </a:t>
            </a:r>
            <a:r>
              <a:rPr lang="en-US" sz="900" u="none" dirty="0" err="1">
                <a:latin typeface="Gulim"/>
                <a:ea typeface="Gulim"/>
                <a:cs typeface="Gulim"/>
                <a:sym typeface="Gulim"/>
              </a:rPr>
              <a:t>구매</a:t>
            </a:r>
            <a:r>
              <a:rPr lang="en-US" sz="900" u="none" dirty="0">
                <a:latin typeface="Gulim"/>
                <a:ea typeface="Gulim"/>
                <a:cs typeface="Gulim"/>
                <a:sym typeface="Gulim"/>
              </a:rPr>
              <a:t>, </a:t>
            </a:r>
            <a:r>
              <a:rPr lang="en-US" sz="900" u="none" dirty="0" err="1">
                <a:latin typeface="Gulim"/>
                <a:ea typeface="Gulim"/>
                <a:cs typeface="Gulim"/>
                <a:sym typeface="Gulim"/>
              </a:rPr>
              <a:t>입고</a:t>
            </a:r>
            <a:r>
              <a:rPr lang="en-US" sz="900" u="none" dirty="0">
                <a:latin typeface="Gulim"/>
                <a:ea typeface="Gulim"/>
                <a:cs typeface="Gulim"/>
                <a:sym typeface="Gulim"/>
              </a:rPr>
              <a:t>, </a:t>
            </a:r>
            <a:r>
              <a:rPr lang="en-US" sz="900" u="none" dirty="0" err="1">
                <a:latin typeface="Gulim"/>
                <a:ea typeface="Gulim"/>
                <a:cs typeface="Gulim"/>
                <a:sym typeface="Gulim"/>
              </a:rPr>
              <a:t>사용</a:t>
            </a:r>
            <a:r>
              <a:rPr lang="en-US" sz="900" u="none" dirty="0">
                <a:latin typeface="Gulim"/>
                <a:ea typeface="Gulim"/>
                <a:cs typeface="Gulim"/>
                <a:sym typeface="Gulim"/>
              </a:rPr>
              <a:t>, </a:t>
            </a:r>
            <a:r>
              <a:rPr lang="en-US" sz="900" u="none" dirty="0" err="1">
                <a:latin typeface="Gulim"/>
                <a:ea typeface="Gulim"/>
                <a:cs typeface="Gulim"/>
                <a:sym typeface="Gulim"/>
              </a:rPr>
              <a:t>폐기까지</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과정에</a:t>
            </a:r>
            <a:r>
              <a:rPr lang="en-US" sz="900" u="none" dirty="0">
                <a:latin typeface="Gulim"/>
                <a:ea typeface="Gulim"/>
                <a:cs typeface="Gulim"/>
                <a:sym typeface="Gulim"/>
              </a:rPr>
              <a:t> </a:t>
            </a:r>
            <a:r>
              <a:rPr lang="en-US" sz="900" u="none" dirty="0" err="1">
                <a:latin typeface="Gulim"/>
                <a:ea typeface="Gulim"/>
                <a:cs typeface="Gulim"/>
                <a:sym typeface="Gulim"/>
              </a:rPr>
              <a:t>걸쳐</a:t>
            </a:r>
            <a:r>
              <a:rPr lang="en-US" sz="900" u="none" dirty="0">
                <a:latin typeface="Gulim"/>
                <a:ea typeface="Gulim"/>
                <a:cs typeface="Gulim"/>
                <a:sym typeface="Gulim"/>
              </a:rPr>
              <a:t> </a:t>
            </a:r>
            <a:r>
              <a:rPr lang="en-US" sz="900" u="none" dirty="0" err="1">
                <a:latin typeface="Gulim"/>
                <a:ea typeface="Gulim"/>
                <a:cs typeface="Gulim"/>
                <a:sym typeface="Gulim"/>
              </a:rPr>
              <a:t>화학물질의</a:t>
            </a:r>
            <a:r>
              <a:rPr lang="en-US" sz="900" u="none" dirty="0">
                <a:latin typeface="Gulim"/>
                <a:ea typeface="Gulim"/>
                <a:cs typeface="Gulim"/>
                <a:sym typeface="Gulim"/>
              </a:rPr>
              <a:t> </a:t>
            </a:r>
            <a:r>
              <a:rPr lang="en-US" sz="900" u="none" dirty="0" err="1">
                <a:latin typeface="Gulim"/>
                <a:ea typeface="Gulim"/>
                <a:cs typeface="Gulim"/>
                <a:sym typeface="Gulim"/>
              </a:rPr>
              <a:t>안전하고</a:t>
            </a:r>
            <a:r>
              <a:rPr lang="en-US" sz="900" u="none" dirty="0">
                <a:latin typeface="Gulim"/>
                <a:ea typeface="Gulim"/>
                <a:cs typeface="Gulim"/>
                <a:sym typeface="Gulim"/>
              </a:rPr>
              <a:t> </a:t>
            </a:r>
            <a:r>
              <a:rPr lang="en-US" sz="900" u="none" dirty="0" err="1">
                <a:latin typeface="Gulim"/>
                <a:ea typeface="Gulim"/>
                <a:cs typeface="Gulim"/>
                <a:sym typeface="Gulim"/>
              </a:rPr>
              <a:t>체계적인</a:t>
            </a:r>
            <a:r>
              <a:rPr lang="en-US" sz="900" u="none" dirty="0">
                <a:latin typeface="Gulim"/>
                <a:ea typeface="Gulim"/>
                <a:cs typeface="Gulim"/>
                <a:sym typeface="Gulim"/>
              </a:rPr>
              <a:t> </a:t>
            </a:r>
            <a:r>
              <a:rPr lang="en-US" sz="900" u="none" dirty="0" err="1">
                <a:latin typeface="Gulim"/>
                <a:ea typeface="Gulim"/>
                <a:cs typeface="Gulim"/>
                <a:sym typeface="Gulim"/>
              </a:rPr>
              <a:t>관리에</a:t>
            </a:r>
            <a:r>
              <a:rPr lang="en-US" sz="900" u="none" dirty="0">
                <a:latin typeface="Gulim"/>
                <a:ea typeface="Gulim"/>
                <a:cs typeface="Gulim"/>
                <a:sym typeface="Gulim"/>
              </a:rPr>
              <a:t> </a:t>
            </a:r>
            <a:r>
              <a:rPr lang="en-US" sz="900" u="none" dirty="0" err="1">
                <a:latin typeface="Gulim"/>
                <a:ea typeface="Gulim"/>
                <a:cs typeface="Gulim"/>
                <a:sym typeface="Gulim"/>
              </a:rPr>
              <a:t>만전을</a:t>
            </a:r>
            <a:r>
              <a:rPr lang="en-US" sz="900" u="none" dirty="0">
                <a:latin typeface="Gulim"/>
                <a:ea typeface="Gulim"/>
                <a:cs typeface="Gulim"/>
                <a:sym typeface="Gulim"/>
              </a:rPr>
              <a:t> </a:t>
            </a:r>
            <a:r>
              <a:rPr lang="en-US" sz="900" u="none" dirty="0" err="1">
                <a:latin typeface="Gulim"/>
                <a:ea typeface="Gulim"/>
                <a:cs typeface="Gulim"/>
                <a:sym typeface="Gulim"/>
              </a:rPr>
              <a:t>기하고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유해화학물질을</a:t>
            </a:r>
            <a:r>
              <a:rPr lang="en-US" sz="900" u="none" dirty="0">
                <a:latin typeface="Gulim"/>
                <a:ea typeface="Gulim"/>
                <a:cs typeface="Gulim"/>
                <a:sym typeface="Gulim"/>
              </a:rPr>
              <a:t> </a:t>
            </a:r>
            <a:r>
              <a:rPr lang="en-US" sz="900" u="none" dirty="0" err="1">
                <a:latin typeface="Gulim"/>
                <a:ea typeface="Gulim"/>
                <a:cs typeface="Gulim"/>
                <a:sym typeface="Gulim"/>
              </a:rPr>
              <a:t>사용하는</a:t>
            </a:r>
            <a:r>
              <a:rPr lang="en-US" sz="900" u="none" dirty="0">
                <a:latin typeface="Gulim"/>
                <a:ea typeface="Gulim"/>
                <a:cs typeface="Gulim"/>
                <a:sym typeface="Gulim"/>
              </a:rPr>
              <a:t> </a:t>
            </a:r>
            <a:r>
              <a:rPr lang="en-US" sz="900" u="none" dirty="0" err="1">
                <a:latin typeface="Gulim"/>
                <a:ea typeface="Gulim"/>
                <a:cs typeface="Gulim"/>
                <a:sym typeface="Gulim"/>
              </a:rPr>
              <a:t>구성원을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법규와</a:t>
            </a:r>
            <a:r>
              <a:rPr lang="en-US" sz="900" u="none" dirty="0">
                <a:latin typeface="Gulim"/>
                <a:ea typeface="Gulim"/>
                <a:cs typeface="Gulim"/>
                <a:sym typeface="Gulim"/>
              </a:rPr>
              <a:t> </a:t>
            </a:r>
            <a:r>
              <a:rPr lang="en-US" sz="900" u="none" dirty="0" err="1">
                <a:latin typeface="Gulim"/>
                <a:ea typeface="Gulim"/>
                <a:cs typeface="Gulim"/>
                <a:sym typeface="Gulim"/>
              </a:rPr>
              <a:t>안전관리</a:t>
            </a:r>
            <a:r>
              <a:rPr lang="en-US" sz="900" u="none" dirty="0">
                <a:latin typeface="Gulim"/>
                <a:ea typeface="Gulim"/>
                <a:cs typeface="Gulim"/>
                <a:sym typeface="Gulim"/>
              </a:rPr>
              <a:t> </a:t>
            </a:r>
            <a:r>
              <a:rPr lang="en-US" sz="900" u="none" dirty="0" err="1">
                <a:latin typeface="Gulim"/>
                <a:ea typeface="Gulim"/>
                <a:cs typeface="Gulim"/>
                <a:sym typeface="Gulim"/>
              </a:rPr>
              <a:t>사항</a:t>
            </a:r>
            <a:r>
              <a:rPr lang="en-US" sz="900" u="none" dirty="0">
                <a:latin typeface="Gulim"/>
                <a:ea typeface="Gulim"/>
                <a:cs typeface="Gulim"/>
                <a:sym typeface="Gulim"/>
              </a:rPr>
              <a:t>, </a:t>
            </a:r>
            <a:r>
              <a:rPr lang="en-US" sz="900" u="none" dirty="0" err="1">
                <a:latin typeface="Gulim"/>
                <a:ea typeface="Gulim"/>
                <a:cs typeface="Gulim"/>
                <a:sym typeface="Gulim"/>
              </a:rPr>
              <a:t>사고</a:t>
            </a:r>
            <a:r>
              <a:rPr lang="en-US" sz="900" u="none" dirty="0">
                <a:latin typeface="Gulim"/>
                <a:ea typeface="Gulim"/>
                <a:cs typeface="Gulim"/>
                <a:sym typeface="Gulim"/>
              </a:rPr>
              <a:t> </a:t>
            </a:r>
            <a:r>
              <a:rPr lang="en-US" sz="900" u="none" dirty="0" err="1">
                <a:latin typeface="Gulim"/>
                <a:ea typeface="Gulim"/>
                <a:cs typeface="Gulim"/>
                <a:sym typeface="Gulim"/>
              </a:rPr>
              <a:t>대응</a:t>
            </a:r>
            <a:r>
              <a:rPr lang="en-US" sz="900" u="none" dirty="0">
                <a:latin typeface="Gulim"/>
                <a:ea typeface="Gulim"/>
                <a:cs typeface="Gulim"/>
                <a:sym typeface="Gulim"/>
              </a:rPr>
              <a:t> </a:t>
            </a:r>
            <a:r>
              <a:rPr lang="en-US" sz="900" u="none" dirty="0" err="1">
                <a:latin typeface="Gulim"/>
                <a:ea typeface="Gulim"/>
                <a:cs typeface="Gulim"/>
                <a:sym typeface="Gulim"/>
              </a:rPr>
              <a:t>행동요령</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대피방법</a:t>
            </a:r>
            <a:r>
              <a:rPr lang="en-US" sz="900" u="none" dirty="0">
                <a:latin typeface="Gulim"/>
                <a:ea typeface="Gulim"/>
                <a:cs typeface="Gulim"/>
                <a:sym typeface="Gulim"/>
              </a:rPr>
              <a:t>, </a:t>
            </a:r>
            <a:r>
              <a:rPr lang="en-US" sz="900" u="none" dirty="0" err="1">
                <a:latin typeface="Gulim"/>
                <a:ea typeface="Gulim"/>
                <a:cs typeface="Gulim"/>
                <a:sym typeface="Gulim"/>
              </a:rPr>
              <a:t>유해화학물질</a:t>
            </a:r>
            <a:r>
              <a:rPr lang="en-US" sz="900" u="none" dirty="0">
                <a:latin typeface="Gulim"/>
                <a:ea typeface="Gulim"/>
                <a:cs typeface="Gulim"/>
                <a:sym typeface="Gulim"/>
              </a:rPr>
              <a:t> </a:t>
            </a:r>
            <a:r>
              <a:rPr lang="en-US" sz="900" u="none" dirty="0" err="1">
                <a:latin typeface="Gulim"/>
                <a:ea typeface="Gulim"/>
                <a:cs typeface="Gulim"/>
                <a:sym typeface="Gulim"/>
              </a:rPr>
              <a:t>취급요령에</a:t>
            </a:r>
            <a:r>
              <a:rPr lang="en-US" sz="900" u="none" dirty="0">
                <a:latin typeface="Gulim"/>
                <a:ea typeface="Gulim"/>
                <a:cs typeface="Gulim"/>
                <a:sym typeface="Gulim"/>
              </a:rPr>
              <a:t> </a:t>
            </a:r>
            <a:r>
              <a:rPr lang="en-US" sz="900" u="none" dirty="0" err="1">
                <a:latin typeface="Gulim"/>
                <a:ea typeface="Gulim"/>
                <a:cs typeface="Gulim"/>
                <a:sym typeface="Gulim"/>
              </a:rPr>
              <a:t>관한</a:t>
            </a:r>
            <a:r>
              <a:rPr lang="en-US" sz="900" u="none" dirty="0">
                <a:latin typeface="Gulim"/>
                <a:ea typeface="Gulim"/>
                <a:cs typeface="Gulim"/>
                <a:sym typeface="Gulim"/>
              </a:rPr>
              <a:t> </a:t>
            </a:r>
            <a:r>
              <a:rPr lang="en-US" sz="900" u="none" dirty="0" err="1">
                <a:latin typeface="Gulim"/>
                <a:ea typeface="Gulim"/>
                <a:cs typeface="Gulim"/>
                <a:sym typeface="Gulim"/>
              </a:rPr>
              <a:t>현장</a:t>
            </a:r>
            <a:r>
              <a:rPr lang="en-US" sz="900" u="none" dirty="0">
                <a:latin typeface="Gulim"/>
                <a:ea typeface="Gulim"/>
                <a:cs typeface="Gulim"/>
                <a:sym typeface="Gulim"/>
              </a:rPr>
              <a:t> </a:t>
            </a:r>
            <a:r>
              <a:rPr lang="en-US" sz="900" u="none" dirty="0" err="1">
                <a:latin typeface="Gulim"/>
                <a:ea typeface="Gulim"/>
                <a:cs typeface="Gulim"/>
                <a:sym typeface="Gulim"/>
              </a:rPr>
              <a:t>안전교육</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진행함으로써</a:t>
            </a:r>
            <a:r>
              <a:rPr lang="en-US" sz="900" u="none" dirty="0">
                <a:latin typeface="Gulim"/>
                <a:ea typeface="Gulim"/>
                <a:cs typeface="Gulim"/>
                <a:sym typeface="Gulim"/>
              </a:rPr>
              <a:t> </a:t>
            </a:r>
            <a:r>
              <a:rPr lang="en-US" sz="900" u="none" dirty="0" err="1">
                <a:latin typeface="Gulim"/>
                <a:ea typeface="Gulim"/>
                <a:cs typeface="Gulim"/>
                <a:sym typeface="Gulim"/>
              </a:rPr>
              <a:t>유해화학물질</a:t>
            </a:r>
            <a:r>
              <a:rPr lang="en-US" sz="900" u="none" dirty="0">
                <a:latin typeface="Gulim"/>
                <a:ea typeface="Gulim"/>
                <a:cs typeface="Gulim"/>
                <a:sym typeface="Gulim"/>
              </a:rPr>
              <a:t> </a:t>
            </a:r>
            <a:r>
              <a:rPr lang="en-US" sz="900" u="none" dirty="0" err="1">
                <a:latin typeface="Gulim"/>
                <a:ea typeface="Gulim"/>
                <a:cs typeface="Gulim"/>
                <a:sym typeface="Gulim"/>
              </a:rPr>
              <a:t>안전보건</a:t>
            </a:r>
            <a:r>
              <a:rPr lang="en-US" sz="900" u="none" dirty="0">
                <a:latin typeface="Gulim"/>
                <a:ea typeface="Gulim"/>
                <a:cs typeface="Gulim"/>
                <a:sym typeface="Gulim"/>
              </a:rPr>
              <a:t> </a:t>
            </a:r>
            <a:r>
              <a:rPr lang="en-US" sz="900" u="none" dirty="0" err="1">
                <a:latin typeface="Gulim"/>
                <a:ea typeface="Gulim"/>
                <a:cs typeface="Gulim"/>
                <a:sym typeface="Gulim"/>
              </a:rPr>
              <a:t>가이드라인과</a:t>
            </a:r>
            <a:r>
              <a:rPr lang="en-US" sz="900" u="none" dirty="0">
                <a:latin typeface="Gulim"/>
                <a:ea typeface="Gulim"/>
                <a:cs typeface="Gulim"/>
                <a:sym typeface="Gulim"/>
              </a:rPr>
              <a:t> </a:t>
            </a:r>
            <a:r>
              <a:rPr lang="en-US" sz="900" u="none" dirty="0" err="1">
                <a:latin typeface="Gulim"/>
                <a:ea typeface="Gulim"/>
                <a:cs typeface="Gulim"/>
                <a:sym typeface="Gulim"/>
              </a:rPr>
              <a:t>법규를</a:t>
            </a:r>
            <a:r>
              <a:rPr lang="en-US" sz="900" u="none" dirty="0">
                <a:latin typeface="Gulim"/>
                <a:ea typeface="Gulim"/>
                <a:cs typeface="Gulim"/>
                <a:sym typeface="Gulim"/>
              </a:rPr>
              <a:t> </a:t>
            </a:r>
            <a:r>
              <a:rPr lang="en-US" sz="900" u="none" dirty="0" err="1">
                <a:latin typeface="Gulim"/>
                <a:ea typeface="Gulim"/>
                <a:cs typeface="Gulim"/>
                <a:sym typeface="Gulim"/>
              </a:rPr>
              <a:t>준수할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지원합니다</a:t>
            </a:r>
            <a:r>
              <a:rPr lang="en-US" sz="900" u="none" dirty="0">
                <a:latin typeface="Gulim"/>
                <a:ea typeface="Gulim"/>
                <a:cs typeface="Gulim"/>
                <a:sym typeface="Gulim"/>
              </a:rPr>
              <a:t>. </a:t>
            </a:r>
            <a:r>
              <a:rPr lang="en-US" sz="900" u="none" dirty="0" err="1">
                <a:latin typeface="Gulim"/>
                <a:ea typeface="Gulim"/>
                <a:cs typeface="Gulim"/>
                <a:sym typeface="Gulim"/>
              </a:rPr>
              <a:t>최근</a:t>
            </a:r>
            <a:r>
              <a:rPr lang="en-US" sz="900" u="none" dirty="0">
                <a:latin typeface="Gulim"/>
                <a:ea typeface="Gulim"/>
                <a:cs typeface="Gulim"/>
                <a:sym typeface="Gulim"/>
              </a:rPr>
              <a:t> </a:t>
            </a:r>
            <a:r>
              <a:rPr lang="en-US" sz="900" u="none" dirty="0" err="1">
                <a:latin typeface="Gulim"/>
                <a:ea typeface="Gulim"/>
                <a:cs typeface="Gulim"/>
                <a:sym typeface="Gulim"/>
              </a:rPr>
              <a:t>화학물질</a:t>
            </a:r>
            <a:r>
              <a:rPr lang="en-US" sz="900" u="none" dirty="0">
                <a:latin typeface="Gulim"/>
                <a:ea typeface="Gulim"/>
                <a:cs typeface="Gulim"/>
                <a:sym typeface="Gulim"/>
              </a:rPr>
              <a:t> </a:t>
            </a:r>
            <a:r>
              <a:rPr lang="en-US" sz="900" u="none" dirty="0" err="1">
                <a:latin typeface="Gulim"/>
                <a:ea typeface="Gulim"/>
                <a:cs typeface="Gulim"/>
                <a:sym typeface="Gulim"/>
              </a:rPr>
              <a:t>안전관리</a:t>
            </a:r>
            <a:r>
              <a:rPr lang="en-US" sz="900" u="none" dirty="0">
                <a:latin typeface="Gulim"/>
                <a:ea typeface="Gulim"/>
                <a:cs typeface="Gulim"/>
                <a:sym typeface="Gulim"/>
              </a:rPr>
              <a:t> </a:t>
            </a:r>
            <a:r>
              <a:rPr lang="en-US" sz="900" u="none" dirty="0" err="1">
                <a:latin typeface="Gulim"/>
                <a:ea typeface="Gulim"/>
                <a:cs typeface="Gulim"/>
                <a:sym typeface="Gulim"/>
              </a:rPr>
              <a:t>활동의</a:t>
            </a:r>
            <a:r>
              <a:rPr lang="en-US" sz="900" u="none" dirty="0">
                <a:latin typeface="Gulim"/>
                <a:ea typeface="Gulim"/>
                <a:cs typeface="Gulim"/>
                <a:sym typeface="Gulim"/>
              </a:rPr>
              <a:t> </a:t>
            </a:r>
            <a:r>
              <a:rPr lang="en-US" sz="900" u="none" dirty="0" err="1">
                <a:latin typeface="Gulim"/>
                <a:ea typeface="Gulim"/>
                <a:cs typeface="Gulim"/>
                <a:sym typeface="Gulim"/>
              </a:rPr>
              <a:t>일환으로</a:t>
            </a:r>
            <a:r>
              <a:rPr lang="en-US" sz="900" u="none" dirty="0">
                <a:latin typeface="Gulim"/>
                <a:ea typeface="Gulim"/>
                <a:cs typeface="Gulim"/>
                <a:sym typeface="Gulim"/>
              </a:rPr>
              <a:t> </a:t>
            </a:r>
            <a:r>
              <a:rPr lang="en-US" sz="900" u="none" dirty="0" err="1">
                <a:latin typeface="Gulim"/>
                <a:ea typeface="Gulim"/>
                <a:cs typeface="Gulim"/>
                <a:sym typeface="Gulim"/>
              </a:rPr>
              <a:t>특별교육과</a:t>
            </a:r>
            <a:r>
              <a:rPr lang="en-US" sz="900" u="none" dirty="0">
                <a:latin typeface="Gulim"/>
                <a:ea typeface="Gulim"/>
                <a:cs typeface="Gulim"/>
                <a:sym typeface="Gulim"/>
              </a:rPr>
              <a:t> </a:t>
            </a:r>
            <a:r>
              <a:rPr lang="en-US" sz="900" u="none" dirty="0" err="1">
                <a:latin typeface="Gulim"/>
                <a:ea typeface="Gulim"/>
                <a:cs typeface="Gulim"/>
                <a:sym typeface="Gulim"/>
              </a:rPr>
              <a:t>작업</a:t>
            </a:r>
            <a:r>
              <a:rPr lang="en-US" sz="900" u="none" dirty="0">
                <a:latin typeface="Gulim"/>
                <a:ea typeface="Gulim"/>
                <a:cs typeface="Gulim"/>
                <a:sym typeface="Gulim"/>
              </a:rPr>
              <a:t> </a:t>
            </a:r>
            <a:r>
              <a:rPr lang="en-US" sz="900" u="none" dirty="0" err="1">
                <a:latin typeface="Gulim"/>
                <a:ea typeface="Gulim"/>
                <a:cs typeface="Gulim"/>
                <a:sym typeface="Gulim"/>
              </a:rPr>
              <a:t>안전성</a:t>
            </a:r>
            <a:r>
              <a:rPr lang="en-US" sz="900" u="none" dirty="0">
                <a:latin typeface="Gulim"/>
                <a:ea typeface="Gulim"/>
                <a:cs typeface="Gulim"/>
                <a:sym typeface="Gulim"/>
              </a:rPr>
              <a:t> </a:t>
            </a:r>
            <a:r>
              <a:rPr lang="en-US" sz="900" u="none" dirty="0" err="1">
                <a:latin typeface="Gulim"/>
                <a:ea typeface="Gulim"/>
                <a:cs typeface="Gulim"/>
                <a:sym typeface="Gulim"/>
              </a:rPr>
              <a:t>평가를</a:t>
            </a:r>
            <a:r>
              <a:rPr lang="en-US" sz="900" u="none" dirty="0">
                <a:latin typeface="Gulim"/>
                <a:ea typeface="Gulim"/>
                <a:cs typeface="Gulim"/>
                <a:sym typeface="Gulim"/>
              </a:rPr>
              <a:t> </a:t>
            </a:r>
            <a:r>
              <a:rPr lang="en-US" sz="900" u="none" dirty="0" err="1">
                <a:latin typeface="Gulim"/>
                <a:ea typeface="Gulim"/>
                <a:cs typeface="Gulim"/>
                <a:sym typeface="Gulim"/>
              </a:rPr>
              <a:t>실시하였으며</a:t>
            </a:r>
            <a:r>
              <a:rPr lang="en-US" sz="900" u="none" dirty="0">
                <a:latin typeface="Gulim"/>
                <a:ea typeface="Gulim"/>
                <a:cs typeface="Gulim"/>
                <a:sym typeface="Gulim"/>
              </a:rPr>
              <a:t>, </a:t>
            </a:r>
            <a:r>
              <a:rPr lang="en-US" sz="900" u="none" dirty="0" err="1">
                <a:latin typeface="Gulim"/>
                <a:ea typeface="Gulim"/>
                <a:cs typeface="Gulim"/>
                <a:sym typeface="Gulim"/>
              </a:rPr>
              <a:t>위험물</a:t>
            </a:r>
            <a:r>
              <a:rPr lang="en-US" sz="900" u="none" dirty="0">
                <a:latin typeface="Gulim"/>
                <a:ea typeface="Gulim"/>
                <a:cs typeface="Gulim"/>
                <a:sym typeface="Gulim"/>
              </a:rPr>
              <a:t> </a:t>
            </a:r>
            <a:r>
              <a:rPr lang="en-US" sz="900" u="none" dirty="0" err="1">
                <a:latin typeface="Gulim"/>
                <a:ea typeface="Gulim"/>
                <a:cs typeface="Gulim"/>
                <a:sym typeface="Gulim"/>
              </a:rPr>
              <a:t>취급시설</a:t>
            </a:r>
            <a:r>
              <a:rPr lang="en-US" sz="900" u="none" dirty="0">
                <a:latin typeface="Gulim"/>
                <a:ea typeface="Gulim"/>
                <a:cs typeface="Gulim"/>
                <a:sym typeface="Gulim"/>
              </a:rPr>
              <a:t> </a:t>
            </a:r>
            <a:r>
              <a:rPr lang="en-US" sz="900" u="none" dirty="0" err="1">
                <a:latin typeface="Gulim"/>
                <a:ea typeface="Gulim"/>
                <a:cs typeface="Gulim"/>
                <a:sym typeface="Gulim"/>
              </a:rPr>
              <a:t>개선공사</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추진하였습니다</a:t>
            </a:r>
            <a:r>
              <a:rPr lang="en-US" sz="900" u="none" dirty="0">
                <a:latin typeface="Gulim"/>
                <a:ea typeface="Gulim"/>
                <a:cs typeface="Gulim"/>
                <a:sym typeface="Gulim"/>
              </a:rPr>
              <a:t>. </a:t>
            </a:r>
            <a:r>
              <a:rPr lang="en-US" sz="900" u="none" dirty="0" err="1">
                <a:latin typeface="Gulim"/>
                <a:ea typeface="Gulim"/>
                <a:cs typeface="Gulim"/>
                <a:sym typeface="Gulim"/>
              </a:rPr>
              <a:t>향후</a:t>
            </a:r>
            <a:r>
              <a:rPr lang="en-US" sz="900" u="none" dirty="0">
                <a:latin typeface="Gulim"/>
                <a:ea typeface="Gulim"/>
                <a:cs typeface="Gulim"/>
                <a:sym typeface="Gulim"/>
              </a:rPr>
              <a:t> </a:t>
            </a:r>
            <a:r>
              <a:rPr lang="en-US" sz="900" u="none" dirty="0" err="1">
                <a:latin typeface="Gulim"/>
                <a:ea typeface="Gulim"/>
                <a:cs typeface="Gulim"/>
                <a:sym typeface="Gulim"/>
              </a:rPr>
              <a:t>화학안전에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마인드셋</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위험성</a:t>
            </a:r>
            <a:r>
              <a:rPr lang="en-US" sz="900" u="none" dirty="0">
                <a:latin typeface="Gulim"/>
                <a:ea typeface="Gulim"/>
                <a:cs typeface="Gulim"/>
                <a:sym typeface="Gulim"/>
              </a:rPr>
              <a:t> </a:t>
            </a:r>
            <a:r>
              <a:rPr lang="en-US" sz="900" u="none" dirty="0" err="1">
                <a:latin typeface="Gulim"/>
                <a:ea typeface="Gulim"/>
                <a:cs typeface="Gulim"/>
                <a:sym typeface="Gulim"/>
              </a:rPr>
              <a:t>평가</a:t>
            </a:r>
            <a:r>
              <a:rPr lang="en-US" sz="900" u="none" dirty="0">
                <a:latin typeface="Gulim"/>
                <a:ea typeface="Gulim"/>
                <a:cs typeface="Gulim"/>
                <a:sym typeface="Gulim"/>
              </a:rPr>
              <a:t> </a:t>
            </a:r>
            <a:r>
              <a:rPr lang="en-US" sz="900" u="none" dirty="0" err="1">
                <a:latin typeface="Gulim"/>
                <a:ea typeface="Gulim"/>
                <a:cs typeface="Gulim"/>
                <a:sym typeface="Gulim"/>
              </a:rPr>
              <a:t>고도화</a:t>
            </a:r>
            <a:r>
              <a:rPr lang="en-US" sz="900" u="none" dirty="0">
                <a:latin typeface="Gulim"/>
                <a:ea typeface="Gulim"/>
                <a:cs typeface="Gulim"/>
                <a:sym typeface="Gulim"/>
              </a:rPr>
              <a:t> </a:t>
            </a:r>
            <a:r>
              <a:rPr lang="en-US" sz="900" u="none" dirty="0" err="1">
                <a:latin typeface="Gulim"/>
                <a:ea typeface="Gulim"/>
                <a:cs typeface="Gulim"/>
                <a:sym typeface="Gulim"/>
              </a:rPr>
              <a:t>등의</a:t>
            </a:r>
            <a:r>
              <a:rPr lang="en-US" sz="900" u="none" dirty="0">
                <a:latin typeface="Gulim"/>
                <a:ea typeface="Gulim"/>
                <a:cs typeface="Gulim"/>
                <a:sym typeface="Gulim"/>
              </a:rPr>
              <a:t> </a:t>
            </a:r>
            <a:r>
              <a:rPr lang="en-US" sz="900" u="none" dirty="0" err="1">
                <a:latin typeface="Gulim"/>
                <a:ea typeface="Gulim"/>
                <a:cs typeface="Gulim"/>
                <a:sym typeface="Gulim"/>
              </a:rPr>
              <a:t>과제를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모두가</a:t>
            </a:r>
            <a:r>
              <a:rPr lang="en-US" sz="900" u="none" dirty="0">
                <a:latin typeface="Gulim"/>
                <a:ea typeface="Gulim"/>
                <a:cs typeface="Gulim"/>
                <a:sym typeface="Gulim"/>
              </a:rPr>
              <a:t> </a:t>
            </a:r>
            <a:r>
              <a:rPr lang="en-US" sz="900" u="none" dirty="0" err="1">
                <a:latin typeface="Gulim"/>
                <a:ea typeface="Gulim"/>
                <a:cs typeface="Gulim"/>
                <a:sym typeface="Gulim"/>
              </a:rPr>
              <a:t>참여하는</a:t>
            </a:r>
            <a:r>
              <a:rPr lang="en-US" sz="900" u="none" dirty="0">
                <a:latin typeface="Gulim"/>
                <a:ea typeface="Gulim"/>
                <a:cs typeface="Gulim"/>
                <a:sym typeface="Gulim"/>
              </a:rPr>
              <a:t> </a:t>
            </a:r>
            <a:r>
              <a:rPr lang="en-US" sz="900" u="none" dirty="0" err="1">
                <a:latin typeface="Gulim"/>
                <a:ea typeface="Gulim"/>
                <a:cs typeface="Gulim"/>
                <a:sym typeface="Gulim"/>
              </a:rPr>
              <a:t>화학안전</a:t>
            </a:r>
            <a:r>
              <a:rPr lang="en-US" sz="900" u="none" dirty="0">
                <a:latin typeface="Gulim"/>
                <a:ea typeface="Gulim"/>
                <a:cs typeface="Gulim"/>
                <a:sym typeface="Gulim"/>
              </a:rPr>
              <a:t> </a:t>
            </a:r>
            <a:r>
              <a:rPr lang="en-US" sz="900" u="none" dirty="0" err="1">
                <a:latin typeface="Gulim"/>
                <a:ea typeface="Gulim"/>
                <a:cs typeface="Gulim"/>
                <a:sym typeface="Gulim"/>
              </a:rPr>
              <a:t>강화</a:t>
            </a:r>
            <a:r>
              <a:rPr lang="en-US" sz="900" u="none" dirty="0">
                <a:latin typeface="Gulim"/>
                <a:ea typeface="Gulim"/>
                <a:cs typeface="Gulim"/>
                <a:sym typeface="Gulim"/>
              </a:rPr>
              <a:t> </a:t>
            </a:r>
            <a:r>
              <a:rPr lang="en-US" sz="900" u="none" dirty="0" err="1">
                <a:latin typeface="Gulim"/>
                <a:ea typeface="Gulim"/>
                <a:cs typeface="Gulim"/>
                <a:sym typeface="Gulim"/>
              </a:rPr>
              <a:t>활동을</a:t>
            </a:r>
            <a:r>
              <a:rPr lang="en-US" sz="900" u="none" dirty="0">
                <a:latin typeface="Gulim"/>
                <a:ea typeface="Gulim"/>
                <a:cs typeface="Gulim"/>
                <a:sym typeface="Gulim"/>
              </a:rPr>
              <a:t> </a:t>
            </a:r>
            <a:r>
              <a:rPr lang="en-US" sz="900" u="none" dirty="0" err="1">
                <a:latin typeface="Gulim"/>
                <a:ea typeface="Gulim"/>
                <a:cs typeface="Gulim"/>
                <a:sym typeface="Gulim"/>
              </a:rPr>
              <a:t>지속할</a:t>
            </a:r>
            <a:r>
              <a:rPr lang="en-US" sz="900" u="none" dirty="0">
                <a:latin typeface="Gulim"/>
                <a:ea typeface="Gulim"/>
                <a:cs typeface="Gulim"/>
                <a:sym typeface="Gulim"/>
              </a:rPr>
              <a:t> </a:t>
            </a:r>
            <a:r>
              <a:rPr lang="en-US" sz="900" u="none" dirty="0" err="1">
                <a:latin typeface="Gulim"/>
                <a:ea typeface="Gulim"/>
                <a:cs typeface="Gulim"/>
                <a:sym typeface="Gulim"/>
              </a:rPr>
              <a:t>예정입니다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841" name="Google Shape;2841;p28"/>
          <p:cNvSpPr txBox="1"/>
          <p:nvPr/>
        </p:nvSpPr>
        <p:spPr>
          <a:xfrm>
            <a:off x="878151" y="5713827"/>
            <a:ext cx="9224889" cy="940642"/>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8EB610"/>
                </a:solidFill>
                <a:latin typeface="Arial"/>
                <a:ea typeface="Arial"/>
                <a:cs typeface="Arial"/>
                <a:sym typeface="Arial"/>
              </a:rPr>
              <a:t>파트너사</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화학물질</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관리</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점검</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및</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지원</a:t>
            </a:r>
            <a:r>
              <a:rPr lang="en-US" sz="900" b="1" u="none" dirty="0">
                <a:solidFill>
                  <a:srgbClr val="8EB61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화학물질</a:t>
            </a:r>
            <a:r>
              <a:rPr lang="en-US" sz="900" u="none" dirty="0">
                <a:latin typeface="Gulim"/>
                <a:ea typeface="Gulim"/>
                <a:cs typeface="Gulim"/>
                <a:sym typeface="Gulim"/>
              </a:rPr>
              <a:t> </a:t>
            </a:r>
            <a:r>
              <a:rPr lang="en-US" sz="900" u="none" dirty="0" err="1">
                <a:latin typeface="Gulim"/>
                <a:ea typeface="Gulim"/>
                <a:cs typeface="Gulim"/>
                <a:sym typeface="Gulim"/>
              </a:rPr>
              <a:t>검토</a:t>
            </a:r>
            <a:r>
              <a:rPr lang="en-US" sz="900" u="none" dirty="0">
                <a:latin typeface="Gulim"/>
                <a:ea typeface="Gulim"/>
                <a:cs typeface="Gulim"/>
                <a:sym typeface="Gulim"/>
              </a:rPr>
              <a:t> </a:t>
            </a:r>
            <a:r>
              <a:rPr lang="en-US" sz="900" u="none" dirty="0" err="1">
                <a:latin typeface="Gulim"/>
                <a:ea typeface="Gulim"/>
                <a:cs typeface="Gulim"/>
                <a:sym typeface="Gulim"/>
              </a:rPr>
              <a:t>프로세스의</a:t>
            </a:r>
            <a:r>
              <a:rPr lang="en-US" sz="900" u="none" dirty="0">
                <a:latin typeface="Gulim"/>
                <a:ea typeface="Gulim"/>
                <a:cs typeface="Gulim"/>
                <a:sym typeface="Gulim"/>
              </a:rPr>
              <a:t> </a:t>
            </a:r>
            <a:r>
              <a:rPr lang="en-US" sz="900" u="none" dirty="0" err="1">
                <a:latin typeface="Gulim"/>
                <a:ea typeface="Gulim"/>
                <a:cs typeface="Gulim"/>
                <a:sym typeface="Gulim"/>
              </a:rPr>
              <a:t>정확도</a:t>
            </a:r>
            <a:r>
              <a:rPr lang="en-US" sz="900" u="none" dirty="0">
                <a:latin typeface="Gulim"/>
                <a:ea typeface="Gulim"/>
                <a:cs typeface="Gulim"/>
                <a:sym typeface="Gulim"/>
              </a:rPr>
              <a:t> </a:t>
            </a:r>
            <a:r>
              <a:rPr lang="en-US" sz="900" u="none" dirty="0" err="1">
                <a:latin typeface="Gulim"/>
                <a:ea typeface="Gulim"/>
                <a:cs typeface="Gulim"/>
                <a:sym typeface="Gulim"/>
              </a:rPr>
              <a:t>향상</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안전문화</a:t>
            </a:r>
            <a:r>
              <a:rPr lang="en-US" sz="900" u="none" dirty="0">
                <a:latin typeface="Gulim"/>
                <a:ea typeface="Gulim"/>
                <a:cs typeface="Gulim"/>
                <a:sym typeface="Gulim"/>
              </a:rPr>
              <a:t> </a:t>
            </a:r>
            <a:r>
              <a:rPr lang="en-US" sz="900" u="none" dirty="0" err="1">
                <a:latin typeface="Gulim"/>
                <a:ea typeface="Gulim"/>
                <a:cs typeface="Gulim"/>
                <a:sym typeface="Gulim"/>
              </a:rPr>
              <a:t>확산</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사회적</a:t>
            </a:r>
            <a:r>
              <a:rPr lang="en-US" sz="900" u="none" dirty="0">
                <a:latin typeface="Gulim"/>
                <a:ea typeface="Gulim"/>
                <a:cs typeface="Gulim"/>
                <a:sym typeface="Gulim"/>
              </a:rPr>
              <a:t> </a:t>
            </a:r>
            <a:r>
              <a:rPr lang="en-US" sz="900" u="none" dirty="0" err="1">
                <a:latin typeface="Gulim"/>
                <a:ea typeface="Gulim"/>
                <a:cs typeface="Gulim"/>
                <a:sym typeface="Gulim"/>
              </a:rPr>
              <a:t>가치창출</a:t>
            </a:r>
            <a:r>
              <a:rPr lang="en-US" sz="900" u="none" dirty="0">
                <a:latin typeface="Gulim"/>
                <a:ea typeface="Gulim"/>
                <a:cs typeface="Gulim"/>
                <a:sym typeface="Gulim"/>
              </a:rPr>
              <a:t> </a:t>
            </a:r>
            <a:r>
              <a:rPr lang="en-US" sz="900" u="none" dirty="0" err="1">
                <a:latin typeface="Gulim"/>
                <a:ea typeface="Gulim"/>
                <a:cs typeface="Gulim"/>
                <a:sym typeface="Gulim"/>
              </a:rPr>
              <a:t>활동의</a:t>
            </a:r>
            <a:r>
              <a:rPr lang="en-US" sz="900" u="none" dirty="0">
                <a:latin typeface="Gulim"/>
                <a:ea typeface="Gulim"/>
                <a:cs typeface="Gulim"/>
                <a:sym typeface="Gulim"/>
              </a:rPr>
              <a:t> </a:t>
            </a:r>
            <a:r>
              <a:rPr lang="en-US" sz="900" u="none" dirty="0" err="1">
                <a:latin typeface="Gulim"/>
                <a:ea typeface="Gulim"/>
                <a:cs typeface="Gulim"/>
                <a:sym typeface="Gulim"/>
              </a:rPr>
              <a:t>횡전개를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협력사에</a:t>
            </a:r>
            <a:r>
              <a:rPr lang="en-US" sz="900" u="none" dirty="0">
                <a:latin typeface="Gulim"/>
                <a:ea typeface="Gulim"/>
                <a:cs typeface="Gulim"/>
                <a:sym typeface="Gulim"/>
              </a:rPr>
              <a:t> </a:t>
            </a:r>
            <a:r>
              <a:rPr lang="en-US" sz="900" u="none" dirty="0" err="1">
                <a:latin typeface="Gulim"/>
                <a:ea typeface="Gulim"/>
                <a:cs typeface="Gulim"/>
                <a:sym typeface="Gulim"/>
              </a:rPr>
              <a:t>당사의</a:t>
            </a:r>
            <a:r>
              <a:rPr lang="en-US" sz="900" u="none" dirty="0">
                <a:latin typeface="Gulim"/>
                <a:ea typeface="Gulim"/>
                <a:cs typeface="Gulim"/>
                <a:sym typeface="Gulim"/>
              </a:rPr>
              <a:t> </a:t>
            </a:r>
            <a:r>
              <a:rPr lang="en-US" sz="900" u="none" dirty="0" err="1">
                <a:latin typeface="Gulim"/>
                <a:ea typeface="Gulim"/>
                <a:cs typeface="Gulim"/>
                <a:sym typeface="Gulim"/>
              </a:rPr>
              <a:t>검토체계를</a:t>
            </a:r>
            <a:r>
              <a:rPr lang="en-US" sz="900" u="none" dirty="0">
                <a:latin typeface="Gulim"/>
                <a:ea typeface="Gulim"/>
                <a:cs typeface="Gulim"/>
                <a:sym typeface="Gulim"/>
              </a:rPr>
              <a:t> </a:t>
            </a:r>
            <a:r>
              <a:rPr lang="en-US" sz="900" u="none" dirty="0" err="1">
                <a:latin typeface="Gulim"/>
                <a:ea typeface="Gulim"/>
                <a:cs typeface="Gulim"/>
                <a:sym typeface="Gulim"/>
              </a:rPr>
              <a:t>공유하였으며</a:t>
            </a:r>
            <a:r>
              <a:rPr lang="en-US" sz="900" u="none" dirty="0">
                <a:latin typeface="Gulim"/>
                <a:ea typeface="Gulim"/>
                <a:cs typeface="Gulim"/>
                <a:sym typeface="Gulim"/>
              </a:rPr>
              <a:t>, </a:t>
            </a:r>
            <a:r>
              <a:rPr lang="en-US" sz="900" u="none" dirty="0" err="1">
                <a:latin typeface="Gulim"/>
                <a:ea typeface="Gulim"/>
                <a:cs typeface="Gulim"/>
                <a:sym typeface="Gulim"/>
              </a:rPr>
              <a:t>보다</a:t>
            </a:r>
            <a:r>
              <a:rPr lang="en-US" sz="900" u="none" dirty="0">
                <a:latin typeface="Gulim"/>
                <a:ea typeface="Gulim"/>
                <a:cs typeface="Gulim"/>
                <a:sym typeface="Gulim"/>
              </a:rPr>
              <a:t> </a:t>
            </a:r>
            <a:r>
              <a:rPr lang="en-US" sz="900" u="none" dirty="0" err="1">
                <a:latin typeface="Gulim"/>
                <a:ea typeface="Gulim"/>
                <a:cs typeface="Gulim"/>
                <a:sym typeface="Gulim"/>
              </a:rPr>
              <a:t>정확한</a:t>
            </a:r>
            <a:r>
              <a:rPr lang="en-US" sz="900" u="none" dirty="0">
                <a:latin typeface="Gulim"/>
                <a:ea typeface="Gulim"/>
                <a:cs typeface="Gulim"/>
                <a:sym typeface="Gulim"/>
              </a:rPr>
              <a:t> </a:t>
            </a:r>
            <a:r>
              <a:rPr lang="en-US" sz="900" u="none" dirty="0" err="1">
                <a:latin typeface="Gulim"/>
                <a:ea typeface="Gulim"/>
                <a:cs typeface="Gulim"/>
                <a:sym typeface="Gulim"/>
              </a:rPr>
              <a:t>화학물질</a:t>
            </a:r>
            <a:r>
              <a:rPr lang="en-US" sz="900" u="none" dirty="0">
                <a:latin typeface="Gulim"/>
                <a:ea typeface="Gulim"/>
                <a:cs typeface="Gulim"/>
                <a:sym typeface="Gulim"/>
              </a:rPr>
              <a:t> </a:t>
            </a:r>
            <a:r>
              <a:rPr lang="en-US" sz="900" u="none" dirty="0" err="1">
                <a:latin typeface="Gulim"/>
                <a:ea typeface="Gulim"/>
                <a:cs typeface="Gulim"/>
                <a:sym typeface="Gulim"/>
              </a:rPr>
              <a:t>기초정보를</a:t>
            </a:r>
            <a:r>
              <a:rPr lang="en-US" sz="900" u="none" dirty="0">
                <a:latin typeface="Gulim"/>
                <a:ea typeface="Gulim"/>
                <a:cs typeface="Gulim"/>
                <a:sym typeface="Gulim"/>
              </a:rPr>
              <a:t> </a:t>
            </a:r>
            <a:r>
              <a:rPr lang="en-US" sz="900" u="none" dirty="0" err="1">
                <a:latin typeface="Gulim"/>
                <a:ea typeface="Gulim"/>
                <a:cs typeface="Gulim"/>
                <a:sym typeface="Gulim"/>
              </a:rPr>
              <a:t>요구하고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화학물질</a:t>
            </a:r>
            <a:r>
              <a:rPr lang="en-US" sz="900" u="none" dirty="0">
                <a:latin typeface="Gulim"/>
                <a:ea typeface="Gulim"/>
                <a:cs typeface="Gulim"/>
                <a:sym typeface="Gulim"/>
              </a:rPr>
              <a:t> </a:t>
            </a:r>
            <a:r>
              <a:rPr lang="en-US" sz="900" u="none" dirty="0" err="1">
                <a:latin typeface="Gulim"/>
                <a:ea typeface="Gulim"/>
                <a:cs typeface="Gulim"/>
                <a:sym typeface="Gulim"/>
              </a:rPr>
              <a:t>협력업체에서</a:t>
            </a:r>
            <a:r>
              <a:rPr lang="en-US" sz="900" u="none" dirty="0">
                <a:latin typeface="Gulim"/>
                <a:ea typeface="Gulim"/>
                <a:cs typeface="Gulim"/>
                <a:sym typeface="Gulim"/>
              </a:rPr>
              <a:t> </a:t>
            </a:r>
            <a:r>
              <a:rPr lang="en-US" sz="900" u="none" dirty="0" err="1">
                <a:latin typeface="Gulim"/>
                <a:ea typeface="Gulim"/>
                <a:cs typeface="Gulim"/>
                <a:sym typeface="Gulim"/>
              </a:rPr>
              <a:t>입력한</a:t>
            </a:r>
            <a:r>
              <a:rPr lang="en-US" sz="900" u="none" dirty="0">
                <a:latin typeface="Gulim"/>
                <a:ea typeface="Gulim"/>
                <a:cs typeface="Gulim"/>
                <a:sym typeface="Gulim"/>
              </a:rPr>
              <a:t> </a:t>
            </a:r>
            <a:r>
              <a:rPr lang="en-US" sz="900" u="none" dirty="0" err="1">
                <a:latin typeface="Gulim"/>
                <a:ea typeface="Gulim"/>
                <a:cs typeface="Gulim"/>
                <a:sym typeface="Gulim"/>
              </a:rPr>
              <a:t>정보를</a:t>
            </a:r>
            <a:r>
              <a:rPr lang="en-US" sz="900" u="none" dirty="0">
                <a:latin typeface="Gulim"/>
                <a:ea typeface="Gulim"/>
                <a:cs typeface="Gulim"/>
                <a:sym typeface="Gulim"/>
              </a:rPr>
              <a:t> </a:t>
            </a:r>
            <a:r>
              <a:rPr lang="en-US" sz="900" u="none" dirty="0" err="1">
                <a:latin typeface="Gulim"/>
                <a:ea typeface="Gulim"/>
                <a:cs typeface="Gulim"/>
                <a:sym typeface="Gulim"/>
              </a:rPr>
              <a:t>바탕으로</a:t>
            </a:r>
            <a:r>
              <a:rPr lang="en-US" sz="900" u="none" dirty="0">
                <a:latin typeface="Gulim"/>
                <a:ea typeface="Gulim"/>
                <a:cs typeface="Gulim"/>
                <a:sym typeface="Gulim"/>
              </a:rPr>
              <a:t> SHE </a:t>
            </a:r>
            <a:r>
              <a:rPr lang="en-US" sz="900" u="none" dirty="0" err="1">
                <a:latin typeface="Gulim"/>
                <a:ea typeface="Gulim"/>
                <a:cs typeface="Gulim"/>
                <a:sym typeface="Gulim"/>
              </a:rPr>
              <a:t>담당자가</a:t>
            </a:r>
            <a:r>
              <a:rPr lang="en-US" sz="900" u="none" dirty="0">
                <a:latin typeface="Gulim"/>
                <a:ea typeface="Gulim"/>
                <a:cs typeface="Gulim"/>
                <a:sym typeface="Gulim"/>
              </a:rPr>
              <a:t> </a:t>
            </a:r>
            <a:r>
              <a:rPr lang="en-US" sz="900" u="none" dirty="0" err="1">
                <a:latin typeface="Gulim"/>
                <a:ea typeface="Gulim"/>
                <a:cs typeface="Gulim"/>
                <a:sym typeface="Gulim"/>
              </a:rPr>
              <a:t>분야별</a:t>
            </a:r>
            <a:r>
              <a:rPr lang="en-US" sz="900" u="none" dirty="0">
                <a:latin typeface="Gulim"/>
                <a:ea typeface="Gulim"/>
                <a:cs typeface="Gulim"/>
                <a:sym typeface="Gulim"/>
              </a:rPr>
              <a:t> </a:t>
            </a:r>
            <a:r>
              <a:rPr lang="en-US" sz="900" u="none" dirty="0" err="1">
                <a:latin typeface="Gulim"/>
                <a:ea typeface="Gulim"/>
                <a:cs typeface="Gulim"/>
                <a:sym typeface="Gulim"/>
              </a:rPr>
              <a:t>인허가</a:t>
            </a:r>
            <a:r>
              <a:rPr lang="en-US" sz="900" u="none" dirty="0">
                <a:latin typeface="Gulim"/>
                <a:ea typeface="Gulim"/>
                <a:cs typeface="Gulim"/>
                <a:sym typeface="Gulim"/>
              </a:rPr>
              <a:t>, </a:t>
            </a:r>
            <a:r>
              <a:rPr lang="en-US" sz="900" u="none" dirty="0" err="1">
                <a:latin typeface="Gulim"/>
                <a:ea typeface="Gulim"/>
                <a:cs typeface="Gulim"/>
                <a:sym typeface="Gulim"/>
              </a:rPr>
              <a:t>법적</a:t>
            </a:r>
            <a:r>
              <a:rPr lang="en-US" sz="900" u="none" dirty="0">
                <a:latin typeface="Gulim"/>
                <a:ea typeface="Gulim"/>
                <a:cs typeface="Gulim"/>
                <a:sym typeface="Gulim"/>
              </a:rPr>
              <a:t> </a:t>
            </a:r>
            <a:r>
              <a:rPr lang="en-US" sz="900" u="none" dirty="0" err="1">
                <a:latin typeface="Gulim"/>
                <a:ea typeface="Gulim"/>
                <a:cs typeface="Gulim"/>
                <a:sym typeface="Gulim"/>
              </a:rPr>
              <a:t>기준</a:t>
            </a:r>
            <a:r>
              <a:rPr lang="en-US" sz="900" u="none" dirty="0">
                <a:latin typeface="Gulim"/>
                <a:ea typeface="Gulim"/>
                <a:cs typeface="Gulim"/>
                <a:sym typeface="Gulim"/>
              </a:rPr>
              <a:t> </a:t>
            </a:r>
            <a:r>
              <a:rPr lang="en-US" sz="900" u="none" dirty="0" err="1">
                <a:latin typeface="Gulim"/>
                <a:ea typeface="Gulim"/>
                <a:cs typeface="Gulim"/>
                <a:sym typeface="Gulim"/>
              </a:rPr>
              <a:t>충족</a:t>
            </a:r>
            <a:r>
              <a:rPr lang="en-US" sz="900" u="none" dirty="0">
                <a:latin typeface="Gulim"/>
                <a:ea typeface="Gulim"/>
                <a:cs typeface="Gulim"/>
                <a:sym typeface="Gulim"/>
              </a:rPr>
              <a:t> </a:t>
            </a:r>
            <a:r>
              <a:rPr lang="en-US" sz="900" u="none" dirty="0" err="1">
                <a:latin typeface="Gulim"/>
                <a:ea typeface="Gulim"/>
                <a:cs typeface="Gulim"/>
                <a:sym typeface="Gulim"/>
              </a:rPr>
              <a:t>여부</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검토하게</a:t>
            </a:r>
            <a:r>
              <a:rPr lang="en-US" sz="900" u="none" dirty="0">
                <a:latin typeface="Gulim"/>
                <a:ea typeface="Gulim"/>
                <a:cs typeface="Gulim"/>
                <a:sym typeface="Gulim"/>
              </a:rPr>
              <a:t> </a:t>
            </a:r>
            <a:r>
              <a:rPr lang="en-US" sz="900" u="none" dirty="0" err="1">
                <a:latin typeface="Gulim"/>
                <a:ea typeface="Gulim"/>
                <a:cs typeface="Gulim"/>
                <a:sym typeface="Gulim"/>
              </a:rPr>
              <a:t>되며</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검토</a:t>
            </a:r>
            <a:r>
              <a:rPr lang="en-US" sz="900" u="none" dirty="0">
                <a:latin typeface="Gulim"/>
                <a:ea typeface="Gulim"/>
                <a:cs typeface="Gulim"/>
                <a:sym typeface="Gulim"/>
              </a:rPr>
              <a:t> </a:t>
            </a:r>
            <a:r>
              <a:rPr lang="en-US" sz="900" u="none" dirty="0" err="1">
                <a:latin typeface="Gulim"/>
                <a:ea typeface="Gulim"/>
                <a:cs typeface="Gulim"/>
                <a:sym typeface="Gulim"/>
              </a:rPr>
              <a:t>결과가</a:t>
            </a:r>
            <a:r>
              <a:rPr lang="en-US" sz="900" u="none" dirty="0">
                <a:latin typeface="Gulim"/>
                <a:ea typeface="Gulim"/>
                <a:cs typeface="Gulim"/>
                <a:sym typeface="Gulim"/>
              </a:rPr>
              <a:t> </a:t>
            </a:r>
            <a:r>
              <a:rPr lang="en-US" sz="900" u="none" dirty="0" err="1">
                <a:latin typeface="Gulim"/>
                <a:ea typeface="Gulim"/>
                <a:cs typeface="Gulim"/>
                <a:sym typeface="Gulim"/>
              </a:rPr>
              <a:t>적합한</a:t>
            </a:r>
            <a:r>
              <a:rPr lang="en-US" sz="900" u="none" dirty="0">
                <a:latin typeface="Gulim"/>
                <a:ea typeface="Gulim"/>
                <a:cs typeface="Gulim"/>
                <a:sym typeface="Gulim"/>
              </a:rPr>
              <a:t> </a:t>
            </a:r>
            <a:r>
              <a:rPr lang="en-US" sz="900" u="none" dirty="0" err="1">
                <a:latin typeface="Gulim"/>
                <a:ea typeface="Gulim"/>
                <a:cs typeface="Gulim"/>
                <a:sym typeface="Gulim"/>
              </a:rPr>
              <a:t>경우에</a:t>
            </a:r>
            <a:r>
              <a:rPr lang="en-US" sz="900" u="none" dirty="0">
                <a:latin typeface="Gulim"/>
                <a:ea typeface="Gulim"/>
                <a:cs typeface="Gulim"/>
                <a:sym typeface="Gulim"/>
              </a:rPr>
              <a:t> </a:t>
            </a:r>
            <a:r>
              <a:rPr lang="en-US" sz="900" u="none" dirty="0" err="1">
                <a:latin typeface="Gulim"/>
                <a:ea typeface="Gulim"/>
                <a:cs typeface="Gulim"/>
                <a:sym typeface="Gulim"/>
              </a:rPr>
              <a:t>한하여</a:t>
            </a:r>
            <a:r>
              <a:rPr lang="en-US" sz="900" u="none" dirty="0">
                <a:latin typeface="Gulim"/>
                <a:ea typeface="Gulim"/>
                <a:cs typeface="Gulim"/>
                <a:sym typeface="Gulim"/>
              </a:rPr>
              <a:t> </a:t>
            </a:r>
            <a:r>
              <a:rPr lang="en-US" sz="900" u="none" dirty="0" err="1">
                <a:latin typeface="Gulim"/>
                <a:ea typeface="Gulim"/>
                <a:cs typeface="Gulim"/>
                <a:sym typeface="Gulim"/>
              </a:rPr>
              <a:t>화학물질이</a:t>
            </a:r>
            <a:r>
              <a:rPr lang="en-US" sz="900" u="none" dirty="0">
                <a:latin typeface="Gulim"/>
                <a:ea typeface="Gulim"/>
                <a:cs typeface="Gulim"/>
                <a:sym typeface="Gulim"/>
              </a:rPr>
              <a:t> </a:t>
            </a:r>
            <a:r>
              <a:rPr lang="en-US" sz="900" u="none" dirty="0" err="1">
                <a:latin typeface="Gulim"/>
                <a:ea typeface="Gulim"/>
                <a:cs typeface="Gulim"/>
                <a:sym typeface="Gulim"/>
              </a:rPr>
              <a:t>입고됩니다</a:t>
            </a:r>
            <a:r>
              <a:rPr lang="en-US" sz="900" u="none" dirty="0">
                <a:latin typeface="Gulim"/>
                <a:ea typeface="Gulim"/>
                <a:cs typeface="Gulim"/>
                <a:sym typeface="Gulim"/>
              </a:rPr>
              <a:t>. </a:t>
            </a:r>
            <a:r>
              <a:rPr lang="en-US" sz="900" u="none" dirty="0" err="1">
                <a:latin typeface="Gulim"/>
                <a:ea typeface="Gulim"/>
                <a:cs typeface="Gulim"/>
                <a:sym typeface="Gulim"/>
              </a:rPr>
              <a:t>자료가</a:t>
            </a:r>
            <a:r>
              <a:rPr lang="en-US" sz="900" u="none" dirty="0">
                <a:latin typeface="Gulim"/>
                <a:ea typeface="Gulim"/>
                <a:cs typeface="Gulim"/>
                <a:sym typeface="Gulim"/>
              </a:rPr>
              <a:t> </a:t>
            </a:r>
            <a:r>
              <a:rPr lang="en-US" sz="900" u="none" dirty="0" err="1">
                <a:latin typeface="Gulim"/>
                <a:ea typeface="Gulim"/>
                <a:cs typeface="Gulim"/>
                <a:sym typeface="Gulim"/>
              </a:rPr>
              <a:t>미비하거나</a:t>
            </a:r>
            <a:r>
              <a:rPr lang="en-US" sz="900" u="none" dirty="0">
                <a:latin typeface="Gulim"/>
                <a:ea typeface="Gulim"/>
                <a:cs typeface="Gulim"/>
                <a:sym typeface="Gulim"/>
              </a:rPr>
              <a:t> </a:t>
            </a:r>
            <a:r>
              <a:rPr lang="en-US" sz="900" u="none" dirty="0" err="1">
                <a:latin typeface="Gulim"/>
                <a:ea typeface="Gulim"/>
                <a:cs typeface="Gulim"/>
                <a:sym typeface="Gulim"/>
              </a:rPr>
              <a:t>불충분한</a:t>
            </a:r>
            <a:r>
              <a:rPr lang="en-US" sz="900" u="none" dirty="0">
                <a:latin typeface="Gulim"/>
                <a:ea typeface="Gulim"/>
                <a:cs typeface="Gulim"/>
                <a:sym typeface="Gulim"/>
              </a:rPr>
              <a:t> </a:t>
            </a:r>
            <a:r>
              <a:rPr lang="en-US" sz="900" u="none" dirty="0" err="1">
                <a:latin typeface="Gulim"/>
                <a:ea typeface="Gulim"/>
                <a:cs typeface="Gulim"/>
                <a:sym typeface="Gulim"/>
              </a:rPr>
              <a:t>경우에는</a:t>
            </a:r>
            <a:r>
              <a:rPr lang="en-US" sz="900" u="none" dirty="0">
                <a:latin typeface="Gulim"/>
                <a:ea typeface="Gulim"/>
                <a:cs typeface="Gulim"/>
                <a:sym typeface="Gulim"/>
              </a:rPr>
              <a:t> </a:t>
            </a:r>
            <a:r>
              <a:rPr lang="en-US" sz="900" u="none" dirty="0" err="1">
                <a:latin typeface="Gulim"/>
                <a:ea typeface="Gulim"/>
                <a:cs typeface="Gulim"/>
                <a:sym typeface="Gulim"/>
              </a:rPr>
              <a:t>입고를</a:t>
            </a:r>
            <a:r>
              <a:rPr lang="en-US" sz="900" u="none" dirty="0">
                <a:latin typeface="Gulim"/>
                <a:ea typeface="Gulim"/>
                <a:cs typeface="Gulim"/>
                <a:sym typeface="Gulim"/>
              </a:rPr>
              <a:t> </a:t>
            </a:r>
            <a:r>
              <a:rPr lang="en-US" sz="900" u="none" dirty="0" err="1">
                <a:latin typeface="Gulim"/>
                <a:ea typeface="Gulim"/>
                <a:cs typeface="Gulim"/>
                <a:sym typeface="Gulim"/>
              </a:rPr>
              <a:t>제한하며</a:t>
            </a:r>
            <a:r>
              <a:rPr lang="en-US" sz="900" u="none" dirty="0">
                <a:latin typeface="Gulim"/>
                <a:ea typeface="Gulim"/>
                <a:cs typeface="Gulim"/>
                <a:sym typeface="Gulim"/>
              </a:rPr>
              <a:t> </a:t>
            </a:r>
            <a:r>
              <a:rPr lang="en-US" sz="900" u="none" dirty="0" err="1">
                <a:latin typeface="Gulim"/>
                <a:ea typeface="Gulim"/>
                <a:cs typeface="Gulim"/>
                <a:sym typeface="Gulim"/>
              </a:rPr>
              <a:t>협력업체에서는</a:t>
            </a:r>
            <a:r>
              <a:rPr lang="en-US" sz="900" u="none" dirty="0">
                <a:latin typeface="Gulim"/>
                <a:ea typeface="Gulim"/>
                <a:cs typeface="Gulim"/>
                <a:sym typeface="Gulim"/>
              </a:rPr>
              <a:t> </a:t>
            </a:r>
            <a:r>
              <a:rPr lang="en-US" sz="900" u="none" dirty="0" err="1">
                <a:latin typeface="Gulim"/>
                <a:ea typeface="Gulim"/>
                <a:cs typeface="Gulim"/>
                <a:sym typeface="Gulim"/>
              </a:rPr>
              <a:t>자료</a:t>
            </a:r>
            <a:r>
              <a:rPr lang="en-US" sz="900" u="none" dirty="0">
                <a:latin typeface="Gulim"/>
                <a:ea typeface="Gulim"/>
                <a:cs typeface="Gulim"/>
                <a:sym typeface="Gulim"/>
              </a:rPr>
              <a:t> </a:t>
            </a:r>
            <a:r>
              <a:rPr lang="en-US" sz="900" u="none" dirty="0" err="1">
                <a:latin typeface="Gulim"/>
                <a:ea typeface="Gulim"/>
                <a:cs typeface="Gulim"/>
                <a:sym typeface="Gulim"/>
              </a:rPr>
              <a:t>수정</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보완을</a:t>
            </a:r>
            <a:r>
              <a:rPr lang="en-US" sz="900" u="none" dirty="0">
                <a:latin typeface="Gulim"/>
                <a:ea typeface="Gulim"/>
                <a:cs typeface="Gulim"/>
                <a:sym typeface="Gulim"/>
              </a:rPr>
              <a:t> </a:t>
            </a:r>
            <a:r>
              <a:rPr lang="en-US" sz="900" u="none" dirty="0" err="1">
                <a:latin typeface="Gulim"/>
                <a:ea typeface="Gulim"/>
                <a:cs typeface="Gulim"/>
                <a:sym typeface="Gulim"/>
              </a:rPr>
              <a:t>거쳐</a:t>
            </a:r>
            <a:r>
              <a:rPr lang="en-US" sz="900" u="none" dirty="0">
                <a:latin typeface="Gulim"/>
                <a:ea typeface="Gulim"/>
                <a:cs typeface="Gulim"/>
                <a:sym typeface="Gulim"/>
              </a:rPr>
              <a:t> </a:t>
            </a:r>
            <a:r>
              <a:rPr lang="en-US" sz="900" u="none" dirty="0" err="1">
                <a:latin typeface="Gulim"/>
                <a:ea typeface="Gulim"/>
                <a:cs typeface="Gulim"/>
                <a:sym typeface="Gulim"/>
              </a:rPr>
              <a:t>재검토를</a:t>
            </a:r>
            <a:r>
              <a:rPr lang="en-US" sz="900" u="none" dirty="0">
                <a:latin typeface="Gulim"/>
                <a:ea typeface="Gulim"/>
                <a:cs typeface="Gulim"/>
                <a:sym typeface="Gulim"/>
              </a:rPr>
              <a:t> </a:t>
            </a:r>
            <a:r>
              <a:rPr lang="en-US" sz="900" u="none" dirty="0" err="1">
                <a:latin typeface="Gulim"/>
                <a:ea typeface="Gulim"/>
                <a:cs typeface="Gulim"/>
                <a:sym typeface="Gulim"/>
              </a:rPr>
              <a:t>요청할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추가로</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법규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당사의</a:t>
            </a:r>
            <a:r>
              <a:rPr lang="en-US" sz="900" u="none" dirty="0">
                <a:latin typeface="Gulim"/>
                <a:ea typeface="Gulim"/>
                <a:cs typeface="Gulim"/>
                <a:sym typeface="Gulim"/>
              </a:rPr>
              <a:t> </a:t>
            </a:r>
            <a:r>
              <a:rPr lang="en-US" sz="900" u="none" dirty="0" err="1">
                <a:latin typeface="Gulim"/>
                <a:ea typeface="Gulim"/>
                <a:cs typeface="Gulim"/>
                <a:sym typeface="Gulim"/>
              </a:rPr>
              <a:t>관리기준을</a:t>
            </a:r>
            <a:r>
              <a:rPr lang="en-US" sz="900" u="none" dirty="0">
                <a:latin typeface="Gulim"/>
                <a:ea typeface="Gulim"/>
                <a:cs typeface="Gulim"/>
                <a:sym typeface="Gulim"/>
              </a:rPr>
              <a:t> </a:t>
            </a:r>
            <a:r>
              <a:rPr lang="en-US" sz="900" u="none" dirty="0" err="1">
                <a:latin typeface="Gulim"/>
                <a:ea typeface="Gulim"/>
                <a:cs typeface="Gulim"/>
                <a:sym typeface="Gulim"/>
              </a:rPr>
              <a:t>준수하지</a:t>
            </a:r>
            <a:r>
              <a:rPr lang="en-US" sz="900" u="none" dirty="0">
                <a:latin typeface="Gulim"/>
                <a:ea typeface="Gulim"/>
                <a:cs typeface="Gulim"/>
                <a:sym typeface="Gulim"/>
              </a:rPr>
              <a:t> </a:t>
            </a:r>
            <a:r>
              <a:rPr lang="en-US" sz="900" u="none" dirty="0" err="1">
                <a:latin typeface="Gulim"/>
                <a:ea typeface="Gulim"/>
                <a:cs typeface="Gulim"/>
                <a:sym typeface="Gulim"/>
              </a:rPr>
              <a:t>못하는</a:t>
            </a:r>
            <a:r>
              <a:rPr lang="en-US" sz="900" u="none" dirty="0">
                <a:latin typeface="Gulim"/>
                <a:ea typeface="Gulim"/>
                <a:cs typeface="Gulim"/>
                <a:sym typeface="Gulim"/>
              </a:rPr>
              <a:t> </a:t>
            </a:r>
            <a:r>
              <a:rPr lang="en-US" sz="900" u="none" dirty="0" err="1">
                <a:latin typeface="Gulim"/>
                <a:ea typeface="Gulim"/>
                <a:cs typeface="Gulim"/>
                <a:sym typeface="Gulim"/>
              </a:rPr>
              <a:t>화학물질에</a:t>
            </a:r>
            <a:r>
              <a:rPr lang="en-US" sz="900" u="none" dirty="0">
                <a:latin typeface="Gulim"/>
                <a:ea typeface="Gulim"/>
                <a:cs typeface="Gulim"/>
                <a:sym typeface="Gulim"/>
              </a:rPr>
              <a:t> </a:t>
            </a:r>
            <a:r>
              <a:rPr lang="en-US" sz="900" u="none" dirty="0" err="1">
                <a:latin typeface="Gulim"/>
                <a:ea typeface="Gulim"/>
                <a:cs typeface="Gulim"/>
                <a:sym typeface="Gulim"/>
              </a:rPr>
              <a:t>대해서는</a:t>
            </a:r>
            <a:r>
              <a:rPr lang="en-US" sz="900" u="none" dirty="0">
                <a:latin typeface="Gulim"/>
                <a:ea typeface="Gulim"/>
                <a:cs typeface="Gulim"/>
                <a:sym typeface="Gulim"/>
              </a:rPr>
              <a:t> </a:t>
            </a:r>
            <a:r>
              <a:rPr lang="en-US" sz="900" u="none" dirty="0" err="1">
                <a:latin typeface="Gulim"/>
                <a:ea typeface="Gulim"/>
                <a:cs typeface="Gulim"/>
                <a:sym typeface="Gulim"/>
              </a:rPr>
              <a:t>관리기준</a:t>
            </a:r>
            <a:r>
              <a:rPr lang="en-US" sz="900" u="none" dirty="0">
                <a:latin typeface="Gulim"/>
                <a:ea typeface="Gulim"/>
                <a:cs typeface="Gulim"/>
                <a:sym typeface="Gulim"/>
              </a:rPr>
              <a:t> </a:t>
            </a:r>
            <a:r>
              <a:rPr lang="en-US" sz="900" u="none" dirty="0" err="1">
                <a:latin typeface="Gulim"/>
                <a:ea typeface="Gulim"/>
                <a:cs typeface="Gulim"/>
                <a:sym typeface="Gulim"/>
              </a:rPr>
              <a:t>충족</a:t>
            </a:r>
            <a:r>
              <a:rPr lang="en-US" sz="900" u="none" dirty="0">
                <a:latin typeface="Gulim"/>
                <a:ea typeface="Gulim"/>
                <a:cs typeface="Gulim"/>
                <a:sym typeface="Gulim"/>
              </a:rPr>
              <a:t> </a:t>
            </a:r>
            <a:r>
              <a:rPr lang="en-US" sz="900" u="none" dirty="0" err="1">
                <a:latin typeface="Gulim"/>
                <a:ea typeface="Gulim"/>
                <a:cs typeface="Gulim"/>
                <a:sym typeface="Gulim"/>
              </a:rPr>
              <a:t>후</a:t>
            </a:r>
            <a:r>
              <a:rPr lang="en-US" sz="900" u="none" dirty="0">
                <a:latin typeface="Gulim"/>
                <a:ea typeface="Gulim"/>
                <a:cs typeface="Gulim"/>
                <a:sym typeface="Gulim"/>
              </a:rPr>
              <a:t> </a:t>
            </a:r>
            <a:r>
              <a:rPr lang="en-US" sz="900" u="none" dirty="0" err="1">
                <a:latin typeface="Gulim"/>
                <a:ea typeface="Gulim"/>
                <a:cs typeface="Gulim"/>
                <a:sym typeface="Gulim"/>
              </a:rPr>
              <a:t>입고하거나</a:t>
            </a:r>
            <a:r>
              <a:rPr lang="en-US" sz="900" u="none" dirty="0">
                <a:latin typeface="Gulim"/>
                <a:ea typeface="Gulim"/>
                <a:cs typeface="Gulim"/>
                <a:sym typeface="Gulim"/>
              </a:rPr>
              <a:t>, </a:t>
            </a:r>
            <a:r>
              <a:rPr lang="en-US" sz="900" u="none" dirty="0" err="1">
                <a:latin typeface="Gulim"/>
                <a:ea typeface="Gulim"/>
                <a:cs typeface="Gulim"/>
                <a:sym typeface="Gulim"/>
              </a:rPr>
              <a:t>대체물질을</a:t>
            </a:r>
            <a:r>
              <a:rPr lang="en-US" sz="900" u="none" dirty="0">
                <a:latin typeface="Gulim"/>
                <a:ea typeface="Gulim"/>
                <a:cs typeface="Gulim"/>
                <a:sym typeface="Gulim"/>
              </a:rPr>
              <a:t> </a:t>
            </a:r>
            <a:r>
              <a:rPr lang="en-US" sz="900" u="none" dirty="0" err="1">
                <a:latin typeface="Gulim"/>
                <a:ea typeface="Gulim"/>
                <a:cs typeface="Gulim"/>
                <a:sym typeface="Gulim"/>
              </a:rPr>
              <a:t>찾을</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안내합니다</a:t>
            </a:r>
            <a:r>
              <a:rPr lang="en-US" sz="900" u="none" dirty="0">
                <a:latin typeface="Gulim"/>
                <a:ea typeface="Gulim"/>
                <a:cs typeface="Gulim"/>
                <a:sym typeface="Gulim"/>
              </a:rPr>
              <a:t>. </a:t>
            </a:r>
            <a:r>
              <a:rPr lang="en-US" sz="900" u="none" dirty="0" err="1">
                <a:latin typeface="Gulim"/>
                <a:ea typeface="Gulim"/>
                <a:cs typeface="Gulim"/>
                <a:sym typeface="Gulim"/>
              </a:rPr>
              <a:t>뿐만</a:t>
            </a:r>
            <a:r>
              <a:rPr lang="en-US" sz="900" u="none" dirty="0">
                <a:latin typeface="Gulim"/>
                <a:ea typeface="Gulim"/>
                <a:cs typeface="Gulim"/>
                <a:sym typeface="Gulim"/>
              </a:rPr>
              <a:t> </a:t>
            </a:r>
            <a:r>
              <a:rPr lang="en-US" sz="900" u="none" dirty="0" err="1">
                <a:latin typeface="Gulim"/>
                <a:ea typeface="Gulim"/>
                <a:cs typeface="Gulim"/>
                <a:sym typeface="Gulim"/>
              </a:rPr>
              <a:t>아니라</a:t>
            </a:r>
            <a:r>
              <a:rPr lang="en-US" sz="900" u="none" dirty="0">
                <a:latin typeface="Gulim"/>
                <a:ea typeface="Gulim"/>
                <a:cs typeface="Gulim"/>
                <a:sym typeface="Gulim"/>
              </a:rPr>
              <a:t> </a:t>
            </a:r>
            <a:r>
              <a:rPr lang="en-US" sz="900" u="none" dirty="0" err="1">
                <a:latin typeface="Gulim"/>
                <a:ea typeface="Gulim"/>
                <a:cs typeface="Gulim"/>
                <a:sym typeface="Gulim"/>
              </a:rPr>
              <a:t>원부자재</a:t>
            </a:r>
            <a:r>
              <a:rPr lang="en-US" sz="900" u="none" dirty="0">
                <a:latin typeface="Gulim"/>
                <a:ea typeface="Gulim"/>
                <a:cs typeface="Gulim"/>
                <a:sym typeface="Gulim"/>
              </a:rPr>
              <a:t> </a:t>
            </a:r>
            <a:r>
              <a:rPr lang="en-US" sz="900" u="none" dirty="0" err="1">
                <a:latin typeface="Gulim"/>
                <a:ea typeface="Gulim"/>
                <a:cs typeface="Gulim"/>
                <a:sym typeface="Gulim"/>
              </a:rPr>
              <a:t>제조·공급사를</a:t>
            </a:r>
            <a:r>
              <a:rPr lang="en-US" sz="900" u="none" dirty="0">
                <a:latin typeface="Gulim"/>
                <a:ea typeface="Gulim"/>
                <a:cs typeface="Gulim"/>
                <a:sym typeface="Gulim"/>
              </a:rPr>
              <a:t> </a:t>
            </a:r>
            <a:r>
              <a:rPr lang="en-US" sz="900" u="none" dirty="0" err="1">
                <a:latin typeface="Gulim"/>
                <a:ea typeface="Gulim"/>
                <a:cs typeface="Gulim"/>
                <a:sym typeface="Gulim"/>
              </a:rPr>
              <a:t>방문하여</a:t>
            </a:r>
            <a:r>
              <a:rPr lang="en-US" sz="900" u="none" dirty="0">
                <a:latin typeface="Gulim"/>
                <a:ea typeface="Gulim"/>
                <a:cs typeface="Gulim"/>
                <a:sym typeface="Gulim"/>
              </a:rPr>
              <a:t> </a:t>
            </a:r>
            <a:r>
              <a:rPr lang="en-US" sz="900" u="none" dirty="0" err="1">
                <a:latin typeface="Gulim"/>
                <a:ea typeface="Gulim"/>
                <a:cs typeface="Gulim"/>
                <a:sym typeface="Gulim"/>
              </a:rPr>
              <a:t>현장에서</a:t>
            </a:r>
            <a:r>
              <a:rPr lang="en-US" sz="900" u="none" dirty="0">
                <a:latin typeface="Gulim"/>
                <a:ea typeface="Gulim"/>
                <a:cs typeface="Gulim"/>
                <a:sym typeface="Gulim"/>
              </a:rPr>
              <a:t> </a:t>
            </a:r>
            <a:r>
              <a:rPr lang="en-US" sz="900" u="none" dirty="0" err="1">
                <a:latin typeface="Gulim"/>
                <a:ea typeface="Gulim"/>
                <a:cs typeface="Gulim"/>
                <a:sym typeface="Gulim"/>
              </a:rPr>
              <a:t>의견을</a:t>
            </a:r>
            <a:r>
              <a:rPr lang="en-US" sz="900" u="none" dirty="0">
                <a:latin typeface="Gulim"/>
                <a:ea typeface="Gulim"/>
                <a:cs typeface="Gulim"/>
                <a:sym typeface="Gulim"/>
              </a:rPr>
              <a:t> </a:t>
            </a:r>
            <a:r>
              <a:rPr lang="en-US" sz="900" u="none" dirty="0" err="1">
                <a:latin typeface="Gulim"/>
                <a:ea typeface="Gulim"/>
                <a:cs typeface="Gulim"/>
                <a:sym typeface="Gulim"/>
              </a:rPr>
              <a:t>청취하고</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반영하여</a:t>
            </a:r>
            <a:r>
              <a:rPr lang="en-US" sz="900" u="none" dirty="0">
                <a:latin typeface="Gulim"/>
                <a:ea typeface="Gulim"/>
                <a:cs typeface="Gulim"/>
                <a:sym typeface="Gulim"/>
              </a:rPr>
              <a:t> </a:t>
            </a:r>
            <a:r>
              <a:rPr lang="en-US" sz="900" u="none" dirty="0" err="1">
                <a:latin typeface="Gulim"/>
                <a:ea typeface="Gulim"/>
                <a:cs typeface="Gulim"/>
                <a:sym typeface="Gulim"/>
              </a:rPr>
              <a:t>안전보건정보</a:t>
            </a:r>
            <a:r>
              <a:rPr lang="en-US" sz="900" u="none" dirty="0">
                <a:latin typeface="Gulim"/>
                <a:ea typeface="Gulim"/>
                <a:cs typeface="Gulim"/>
                <a:sym typeface="Gulim"/>
              </a:rPr>
              <a:t> </a:t>
            </a:r>
            <a:r>
              <a:rPr lang="en-US" sz="900" u="none" dirty="0" err="1">
                <a:latin typeface="Gulim"/>
                <a:ea typeface="Gulim"/>
                <a:cs typeface="Gulim"/>
                <a:sym typeface="Gulim"/>
              </a:rPr>
              <a:t>제작</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명확하게</a:t>
            </a:r>
            <a:r>
              <a:rPr lang="en-US" sz="900" u="none" dirty="0">
                <a:latin typeface="Gulim"/>
                <a:ea typeface="Gulim"/>
                <a:cs typeface="Gulim"/>
                <a:sym typeface="Gulim"/>
              </a:rPr>
              <a:t> </a:t>
            </a:r>
            <a:r>
              <a:rPr lang="en-US" sz="900" u="none" dirty="0" err="1">
                <a:latin typeface="Gulim"/>
                <a:ea typeface="Gulim"/>
                <a:cs typeface="Gulim"/>
                <a:sym typeface="Gulim"/>
              </a:rPr>
              <a:t>법규를</a:t>
            </a:r>
            <a:r>
              <a:rPr lang="en-US" sz="900" u="none" dirty="0">
                <a:latin typeface="Gulim"/>
                <a:ea typeface="Gulim"/>
                <a:cs typeface="Gulim"/>
                <a:sym typeface="Gulim"/>
              </a:rPr>
              <a:t> </a:t>
            </a:r>
            <a:r>
              <a:rPr lang="en-US" sz="900" u="none" dirty="0" err="1">
                <a:latin typeface="Gulim"/>
                <a:ea typeface="Gulim"/>
                <a:cs typeface="Gulim"/>
                <a:sym typeface="Gulim"/>
              </a:rPr>
              <a:t>준수할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가이드를</a:t>
            </a:r>
            <a:r>
              <a:rPr lang="en-US" sz="900" u="none" dirty="0">
                <a:latin typeface="Gulim"/>
                <a:ea typeface="Gulim"/>
                <a:cs typeface="Gulim"/>
                <a:sym typeface="Gulim"/>
              </a:rPr>
              <a:t> </a:t>
            </a:r>
            <a:r>
              <a:rPr lang="en-US" sz="900" u="none" dirty="0" err="1">
                <a:latin typeface="Gulim"/>
                <a:ea typeface="Gulim"/>
                <a:cs typeface="Gulim"/>
                <a:sym typeface="Gulim"/>
              </a:rPr>
              <a:t>제시하고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842" name="Google Shape;2842;p28"/>
          <p:cNvSpPr txBox="1"/>
          <p:nvPr/>
        </p:nvSpPr>
        <p:spPr>
          <a:xfrm>
            <a:off x="899999" y="6711629"/>
            <a:ext cx="9216795" cy="940642"/>
          </a:xfrm>
          <a:prstGeom prst="rect">
            <a:avLst/>
          </a:prstGeom>
          <a:noFill/>
          <a:ln>
            <a:noFill/>
          </a:ln>
        </p:spPr>
        <p:txBody>
          <a:bodyPr spcFirstLastPara="1" wrap="square" lIns="0" tIns="12700" rIns="0" bIns="0" anchor="t" anchorCtr="0">
            <a:spAutoFit/>
          </a:bodyPr>
          <a:lstStyle/>
          <a:p>
            <a:pPr marL="13334" marR="5080" lvl="0" indent="-1269"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공급사를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지원을</a:t>
            </a:r>
            <a:r>
              <a:rPr lang="en-US" sz="900" dirty="0">
                <a:latin typeface="Gulim"/>
                <a:ea typeface="Gulim"/>
                <a:cs typeface="Gulim"/>
                <a:sym typeface="Gulim"/>
              </a:rPr>
              <a:t> </a:t>
            </a:r>
            <a:r>
              <a:rPr lang="en-US" sz="900" dirty="0" err="1">
                <a:latin typeface="Gulim"/>
                <a:ea typeface="Gulim"/>
                <a:cs typeface="Gulim"/>
                <a:sym typeface="Gulim"/>
              </a:rPr>
              <a:t>제공하고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공급사를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화평법</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점검하며</a:t>
            </a:r>
            <a:r>
              <a:rPr lang="en-US" sz="900" dirty="0">
                <a:latin typeface="Gulim"/>
                <a:ea typeface="Gulim"/>
                <a:cs typeface="Gulim"/>
                <a:sym typeface="Gulim"/>
              </a:rPr>
              <a:t>, MSDS </a:t>
            </a:r>
            <a:r>
              <a:rPr lang="en-US" sz="900" dirty="0" err="1">
                <a:latin typeface="Gulim"/>
                <a:ea typeface="Gulim"/>
                <a:cs typeface="Gulim"/>
                <a:sym typeface="Gulim"/>
              </a:rPr>
              <a:t>작성</a:t>
            </a:r>
            <a:r>
              <a:rPr lang="en-US" sz="900" dirty="0">
                <a:latin typeface="Gulim"/>
                <a:ea typeface="Gulim"/>
                <a:cs typeface="Gulim"/>
                <a:sym typeface="Gulim"/>
              </a:rPr>
              <a:t>, </a:t>
            </a:r>
            <a:r>
              <a:rPr lang="en-US" sz="900" dirty="0" err="1">
                <a:latin typeface="Gulim"/>
                <a:ea typeface="Gulim"/>
                <a:cs typeface="Gulim"/>
                <a:sym typeface="Gulim"/>
              </a:rPr>
              <a:t>화학물질관리법</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가이드를</a:t>
            </a:r>
            <a:r>
              <a:rPr lang="en-US" sz="900" dirty="0">
                <a:latin typeface="Gulim"/>
                <a:ea typeface="Gulim"/>
                <a:cs typeface="Gulim"/>
                <a:sym typeface="Gulim"/>
              </a:rPr>
              <a:t> </a:t>
            </a:r>
            <a:r>
              <a:rPr lang="en-US" sz="900" dirty="0" err="1">
                <a:latin typeface="Gulim"/>
                <a:ea typeface="Gulim"/>
                <a:cs typeface="Gulim"/>
                <a:sym typeface="Gulim"/>
              </a:rPr>
              <a:t>제시합니다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향료</a:t>
            </a:r>
            <a:r>
              <a:rPr lang="en-US" sz="900" dirty="0">
                <a:latin typeface="Gulim"/>
                <a:ea typeface="Gulim"/>
                <a:cs typeface="Gulim"/>
                <a:sym typeface="Gulim"/>
              </a:rPr>
              <a:t>, </a:t>
            </a:r>
            <a:r>
              <a:rPr lang="en-US" sz="900" dirty="0" err="1">
                <a:latin typeface="Gulim"/>
                <a:ea typeface="Gulim"/>
                <a:cs typeface="Gulim"/>
                <a:sym typeface="Gulim"/>
              </a:rPr>
              <a:t>필터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재료품에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화학규제</a:t>
            </a:r>
            <a:r>
              <a:rPr lang="en-US" sz="900" dirty="0">
                <a:latin typeface="Gulim"/>
                <a:ea typeface="Gulim"/>
                <a:cs typeface="Gulim"/>
                <a:sym typeface="Gulim"/>
              </a:rPr>
              <a:t> </a:t>
            </a:r>
            <a:r>
              <a:rPr lang="en-US" sz="900" dirty="0" err="1">
                <a:latin typeface="Gulim"/>
                <a:ea typeface="Gulim"/>
                <a:cs typeface="Gulim"/>
                <a:sym typeface="Gulim"/>
              </a:rPr>
              <a:t>이행을</a:t>
            </a:r>
            <a:r>
              <a:rPr lang="en-US" sz="900" dirty="0">
                <a:latin typeface="Gulim"/>
                <a:ea typeface="Gulim"/>
                <a:cs typeface="Gulim"/>
                <a:sym typeface="Gulim"/>
              </a:rPr>
              <a:t> </a:t>
            </a:r>
            <a:r>
              <a:rPr lang="en-US" sz="900" dirty="0" err="1">
                <a:latin typeface="Gulim"/>
                <a:ea typeface="Gulim"/>
                <a:cs typeface="Gulim"/>
                <a:sym typeface="Gulim"/>
              </a:rPr>
              <a:t>체계적으로</a:t>
            </a:r>
            <a:r>
              <a:rPr lang="en-US" sz="900" dirty="0">
                <a:latin typeface="Gulim"/>
                <a:ea typeface="Gulim"/>
                <a:cs typeface="Gulim"/>
                <a:sym typeface="Gulim"/>
              </a:rPr>
              <a:t> </a:t>
            </a:r>
            <a:r>
              <a:rPr lang="en-US" sz="900" dirty="0" err="1">
                <a:latin typeface="Gulim"/>
                <a:ea typeface="Gulim"/>
                <a:cs typeface="Gulim"/>
                <a:sym typeface="Gulim"/>
              </a:rPr>
              <a:t>지원하고자</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협의체를</a:t>
            </a:r>
            <a:r>
              <a:rPr lang="en-US" sz="900" dirty="0">
                <a:latin typeface="Gulim"/>
                <a:ea typeface="Gulim"/>
                <a:cs typeface="Gulim"/>
                <a:sym typeface="Gulim"/>
              </a:rPr>
              <a:t> </a:t>
            </a:r>
            <a:r>
              <a:rPr lang="en-US" sz="900" dirty="0" err="1">
                <a:latin typeface="Gulim"/>
                <a:ea typeface="Gulim"/>
                <a:cs typeface="Gulim"/>
                <a:sym typeface="Gulim"/>
              </a:rPr>
              <a:t>구성하고</a:t>
            </a:r>
            <a:r>
              <a:rPr lang="en-US" sz="900" dirty="0">
                <a:latin typeface="Gulim"/>
                <a:ea typeface="Gulim"/>
                <a:cs typeface="Gulim"/>
                <a:sym typeface="Gulim"/>
              </a:rPr>
              <a:t>, </a:t>
            </a:r>
            <a:r>
              <a:rPr lang="en-US" sz="900" dirty="0" err="1">
                <a:latin typeface="Gulim"/>
                <a:ea typeface="Gulim"/>
                <a:cs typeface="Gulim"/>
                <a:sym typeface="Gulim"/>
              </a:rPr>
              <a:t>정기회의와</a:t>
            </a:r>
            <a:r>
              <a:rPr lang="en-US" sz="900" dirty="0">
                <a:latin typeface="Gulim"/>
                <a:ea typeface="Gulim"/>
                <a:cs typeface="Gulim"/>
                <a:sym typeface="Gulim"/>
              </a:rPr>
              <a:t> </a:t>
            </a:r>
            <a:r>
              <a:rPr lang="en-US" sz="900" dirty="0" err="1">
                <a:latin typeface="Gulim"/>
                <a:ea typeface="Gulim"/>
                <a:cs typeface="Gulim"/>
                <a:sym typeface="Gulim"/>
              </a:rPr>
              <a:t>상시</a:t>
            </a:r>
            <a:r>
              <a:rPr lang="en-US" sz="900" dirty="0">
                <a:latin typeface="Gulim"/>
                <a:ea typeface="Gulim"/>
                <a:cs typeface="Gulim"/>
                <a:sym typeface="Gulim"/>
              </a:rPr>
              <a:t> </a:t>
            </a:r>
            <a:r>
              <a:rPr lang="en-US" sz="900" dirty="0" err="1">
                <a:latin typeface="Gulim"/>
                <a:ea typeface="Gulim"/>
                <a:cs typeface="Gulim"/>
                <a:sym typeface="Gulim"/>
              </a:rPr>
              <a:t>소통채널을</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재료품</a:t>
            </a:r>
            <a:r>
              <a:rPr lang="en-US" sz="900" dirty="0">
                <a:latin typeface="Gulim"/>
                <a:ea typeface="Gulim"/>
                <a:cs typeface="Gulim"/>
                <a:sym typeface="Gulim"/>
              </a:rPr>
              <a:t> </a:t>
            </a:r>
            <a:r>
              <a:rPr lang="en-US" sz="900" dirty="0" err="1">
                <a:latin typeface="Gulim"/>
                <a:ea typeface="Gulim"/>
                <a:cs typeface="Gulim"/>
                <a:sym typeface="Gulim"/>
              </a:rPr>
              <a:t>공급사의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서류</a:t>
            </a:r>
            <a:r>
              <a:rPr lang="en-US" sz="900" dirty="0">
                <a:latin typeface="Gulim"/>
                <a:ea typeface="Gulim"/>
                <a:cs typeface="Gulim"/>
                <a:sym typeface="Gulim"/>
              </a:rPr>
              <a:t> </a:t>
            </a:r>
            <a:r>
              <a:rPr lang="en-US" sz="900" dirty="0" err="1">
                <a:latin typeface="Gulim"/>
                <a:ea typeface="Gulim"/>
                <a:cs typeface="Gulim"/>
                <a:sym typeface="Gulim"/>
              </a:rPr>
              <a:t>외</a:t>
            </a:r>
            <a:r>
              <a:rPr lang="en-US" sz="900" dirty="0">
                <a:latin typeface="Gulim"/>
                <a:ea typeface="Gulim"/>
                <a:cs typeface="Gulim"/>
                <a:sym typeface="Gulim"/>
              </a:rPr>
              <a:t> </a:t>
            </a:r>
            <a:r>
              <a:rPr lang="en-US" sz="900" dirty="0" err="1">
                <a:latin typeface="Gulim"/>
                <a:ea typeface="Gulim"/>
                <a:cs typeface="Gulim"/>
                <a:sym typeface="Gulim"/>
              </a:rPr>
              <a:t>현장</a:t>
            </a:r>
            <a:r>
              <a:rPr lang="en-US" sz="900" dirty="0">
                <a:latin typeface="Gulim"/>
                <a:ea typeface="Gulim"/>
                <a:cs typeface="Gulim"/>
                <a:sym typeface="Gulim"/>
              </a:rPr>
              <a:t>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이행을</a:t>
            </a:r>
            <a:r>
              <a:rPr lang="en-US" sz="900" dirty="0">
                <a:latin typeface="Gulim"/>
                <a:ea typeface="Gulim"/>
                <a:cs typeface="Gulim"/>
                <a:sym typeface="Gulim"/>
              </a:rPr>
              <a:t> </a:t>
            </a:r>
            <a:r>
              <a:rPr lang="en-US" sz="900" dirty="0" err="1">
                <a:latin typeface="Gulim"/>
                <a:ea typeface="Gulim"/>
                <a:cs typeface="Gulim"/>
                <a:sym typeface="Gulim"/>
              </a:rPr>
              <a:t>세부적으로</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재료품</a:t>
            </a:r>
            <a:r>
              <a:rPr lang="en-US" sz="900" dirty="0">
                <a:latin typeface="Gulim"/>
                <a:ea typeface="Gulim"/>
                <a:cs typeface="Gulim"/>
                <a:sym typeface="Gulim"/>
              </a:rPr>
              <a:t> </a:t>
            </a:r>
            <a:r>
              <a:rPr lang="en-US" sz="900" dirty="0" err="1">
                <a:latin typeface="Gulim"/>
                <a:ea typeface="Gulim"/>
                <a:cs typeface="Gulim"/>
                <a:sym typeface="Gulim"/>
              </a:rPr>
              <a:t>공급사에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각종</a:t>
            </a:r>
            <a:r>
              <a:rPr lang="en-US" sz="900" dirty="0">
                <a:latin typeface="Gulim"/>
                <a:ea typeface="Gulim"/>
                <a:cs typeface="Gulim"/>
                <a:sym typeface="Gulim"/>
              </a:rPr>
              <a:t> </a:t>
            </a:r>
            <a:r>
              <a:rPr lang="en-US" sz="900" dirty="0" err="1">
                <a:latin typeface="Gulim"/>
                <a:ea typeface="Gulim"/>
                <a:cs typeface="Gulim"/>
                <a:sym typeface="Gulim"/>
              </a:rPr>
              <a:t>인허가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취급시설</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현장에서</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구체적인</a:t>
            </a:r>
            <a:r>
              <a:rPr lang="en-US" sz="900" dirty="0">
                <a:latin typeface="Gulim"/>
                <a:ea typeface="Gulim"/>
                <a:cs typeface="Gulim"/>
                <a:sym typeface="Gulim"/>
              </a:rPr>
              <a:t> </a:t>
            </a:r>
            <a:r>
              <a:rPr lang="en-US" sz="900" dirty="0" err="1">
                <a:latin typeface="Gulim"/>
                <a:ea typeface="Gulim"/>
                <a:cs typeface="Gulim"/>
                <a:sym typeface="Gulim"/>
              </a:rPr>
              <a:t>공생활동을</a:t>
            </a:r>
            <a:r>
              <a:rPr lang="en-US" sz="900" dirty="0">
                <a:latin typeface="Gulim"/>
                <a:ea typeface="Gulim"/>
                <a:cs typeface="Gulim"/>
                <a:sym typeface="Gulim"/>
              </a:rPr>
              <a:t> </a:t>
            </a:r>
            <a:r>
              <a:rPr lang="en-US" sz="900" dirty="0" err="1">
                <a:latin typeface="Gulim"/>
                <a:ea typeface="Gulim"/>
                <a:cs typeface="Gulim"/>
                <a:sym typeface="Gulim"/>
              </a:rPr>
              <a:t>추진할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체계적인</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당사와</a:t>
            </a:r>
            <a:r>
              <a:rPr lang="en-US" sz="900" dirty="0">
                <a:latin typeface="Gulim"/>
                <a:ea typeface="Gulim"/>
                <a:cs typeface="Gulim"/>
                <a:sym typeface="Gulim"/>
              </a:rPr>
              <a:t> </a:t>
            </a:r>
            <a:r>
              <a:rPr lang="en-US" sz="900" dirty="0" err="1">
                <a:latin typeface="Gulim"/>
                <a:ea typeface="Gulim"/>
                <a:cs typeface="Gulim"/>
                <a:sym typeface="Gulim"/>
              </a:rPr>
              <a:t>협력사에서</a:t>
            </a:r>
            <a:r>
              <a:rPr lang="en-US" sz="900" dirty="0">
                <a:latin typeface="Gulim"/>
                <a:ea typeface="Gulim"/>
                <a:cs typeface="Gulim"/>
                <a:sym typeface="Gulim"/>
              </a:rPr>
              <a:t> </a:t>
            </a:r>
            <a:r>
              <a:rPr lang="en-US" sz="900" dirty="0" err="1">
                <a:latin typeface="Gulim"/>
                <a:ea typeface="Gulim"/>
                <a:cs typeface="Gulim"/>
                <a:sym typeface="Gulim"/>
              </a:rPr>
              <a:t>사용되는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화학물질을</a:t>
            </a:r>
            <a:r>
              <a:rPr lang="en-US" sz="900" dirty="0">
                <a:latin typeface="Gulim"/>
                <a:ea typeface="Gulim"/>
                <a:cs typeface="Gulim"/>
                <a:sym typeface="Gulim"/>
              </a:rPr>
              <a:t> </a:t>
            </a:r>
            <a:r>
              <a:rPr lang="en-US" sz="900" dirty="0" err="1">
                <a:latin typeface="Gulim"/>
                <a:ea typeface="Gulim"/>
                <a:cs typeface="Gulim"/>
                <a:sym typeface="Gulim"/>
              </a:rPr>
              <a:t>철저하게</a:t>
            </a:r>
            <a:r>
              <a:rPr lang="en-US" sz="900" dirty="0">
                <a:latin typeface="Gulim"/>
                <a:ea typeface="Gulim"/>
                <a:cs typeface="Gulim"/>
                <a:sym typeface="Gulim"/>
              </a:rPr>
              <a:t> </a:t>
            </a:r>
            <a:r>
              <a:rPr lang="en-US" sz="900" dirty="0" err="1">
                <a:latin typeface="Gulim"/>
                <a:ea typeface="Gulim"/>
                <a:cs typeface="Gulim"/>
                <a:sym typeface="Gulim"/>
              </a:rPr>
              <a:t>관리함으로써</a:t>
            </a:r>
            <a:r>
              <a:rPr lang="en-US" sz="900" dirty="0">
                <a:latin typeface="Gulim"/>
                <a:ea typeface="Gulim"/>
                <a:cs typeface="Gulim"/>
                <a:sym typeface="Gulim"/>
              </a:rPr>
              <a:t> </a:t>
            </a:r>
            <a:r>
              <a:rPr lang="en-US" sz="900" dirty="0" err="1">
                <a:latin typeface="Gulim"/>
                <a:ea typeface="Gulim"/>
                <a:cs typeface="Gulim"/>
                <a:sym typeface="Gulim"/>
              </a:rPr>
              <a:t>화학규제</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경감하고</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사람과</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모두에게</a:t>
            </a:r>
            <a:r>
              <a:rPr lang="en-US" sz="900" dirty="0">
                <a:latin typeface="Gulim"/>
                <a:ea typeface="Gulim"/>
                <a:cs typeface="Gulim"/>
                <a:sym typeface="Gulim"/>
              </a:rPr>
              <a:t> </a:t>
            </a:r>
            <a:r>
              <a:rPr lang="en-US" sz="900" dirty="0" err="1">
                <a:latin typeface="Gulim"/>
                <a:ea typeface="Gulim"/>
                <a:cs typeface="Gulim"/>
                <a:sym typeface="Gulim"/>
              </a:rPr>
              <a:t>안전한</a:t>
            </a:r>
            <a:r>
              <a:rPr lang="en-US" sz="900" dirty="0">
                <a:latin typeface="Gulim"/>
                <a:ea typeface="Gulim"/>
                <a:cs typeface="Gulim"/>
                <a:sym typeface="Gulim"/>
              </a:rPr>
              <a:t> </a:t>
            </a:r>
            <a:r>
              <a:rPr lang="en-US" sz="900" dirty="0" err="1">
                <a:latin typeface="Gulim"/>
                <a:ea typeface="Gulim"/>
                <a:cs typeface="Gulim"/>
                <a:sym typeface="Gulim"/>
              </a:rPr>
              <a:t>사업장을</a:t>
            </a:r>
            <a:r>
              <a:rPr lang="en-US" sz="900" dirty="0">
                <a:latin typeface="Gulim"/>
                <a:ea typeface="Gulim"/>
                <a:cs typeface="Gulim"/>
                <a:sym typeface="Gulim"/>
              </a:rPr>
              <a:t> </a:t>
            </a:r>
            <a:r>
              <a:rPr lang="en-US" sz="900" dirty="0" err="1">
                <a:latin typeface="Gulim"/>
                <a:ea typeface="Gulim"/>
                <a:cs typeface="Gulim"/>
                <a:sym typeface="Gulim"/>
              </a:rPr>
              <a:t>구현하겠습니다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2845" name="Google Shape;2845;p28"/>
          <p:cNvGrpSpPr/>
          <p:nvPr/>
        </p:nvGrpSpPr>
        <p:grpSpPr>
          <a:xfrm>
            <a:off x="538086" y="0"/>
            <a:ext cx="14077958" cy="8208009"/>
            <a:chOff x="538086" y="0"/>
            <a:chExt cx="14077958" cy="8208009"/>
          </a:xfrm>
        </p:grpSpPr>
        <p:sp>
          <p:nvSpPr>
            <p:cNvPr id="2846" name="Google Shape;2846;p2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47" name="Google Shape;2847;p2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48" name="Google Shape;2848;p2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856" name="Google Shape;2856;p2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091</a:t>
            </a:r>
            <a:endParaRPr sz="10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218"/>
        <p:cNvGrpSpPr/>
        <p:nvPr/>
      </p:nvGrpSpPr>
      <p:grpSpPr>
        <a:xfrm>
          <a:off x="0" y="0"/>
          <a:ext cx="0" cy="0"/>
          <a:chOff x="0" y="0"/>
          <a:chExt cx="0" cy="0"/>
        </a:xfrm>
      </p:grpSpPr>
      <p:sp>
        <p:nvSpPr>
          <p:cNvPr id="4219" name="Google Shape;4219;p43"/>
          <p:cNvSpPr txBox="1"/>
          <p:nvPr/>
        </p:nvSpPr>
        <p:spPr>
          <a:xfrm>
            <a:off x="887299" y="1196499"/>
            <a:ext cx="2474465"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폐기물</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폐기물</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관리</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목표</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및</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체계</a:t>
            </a:r>
            <a:endParaRPr sz="1100" dirty="0">
              <a:latin typeface="Arial"/>
              <a:ea typeface="Arial"/>
              <a:cs typeface="Arial"/>
              <a:sym typeface="Arial"/>
            </a:endParaRPr>
          </a:p>
        </p:txBody>
      </p:sp>
      <p:sp>
        <p:nvSpPr>
          <p:cNvPr id="4220" name="Google Shape;4220;p43"/>
          <p:cNvSpPr txBox="1"/>
          <p:nvPr/>
        </p:nvSpPr>
        <p:spPr>
          <a:xfrm>
            <a:off x="887299" y="2016046"/>
            <a:ext cx="11521722"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549B35"/>
                </a:solidFill>
                <a:latin typeface="Arial"/>
                <a:ea typeface="Arial"/>
                <a:cs typeface="Arial"/>
                <a:sym typeface="Arial"/>
              </a:rPr>
              <a:t>폐기물 관리 목표</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생산공정에서 불가피하게 발생하는 폐기물은 재활용이 되지 않는 경우 매립 또는 소각 등의 방식으로 처리가 되며 환경에 부담을 주게 됩니다. 폐기물을 재활용하는 것은 이러한 리스크를 줄이고 순환경제를 실현하여 새로운 자원의 사용을 줄일 수 있는 가장 확실한 방법입니다.</a:t>
            </a:r>
            <a:endParaRPr sz="900">
              <a:latin typeface="Gulim"/>
              <a:ea typeface="Gulim"/>
              <a:cs typeface="Gulim"/>
              <a:sym typeface="Gulim"/>
            </a:endParaRPr>
          </a:p>
        </p:txBody>
      </p:sp>
      <p:sp>
        <p:nvSpPr>
          <p:cNvPr id="4221" name="Google Shape;4221;p43"/>
          <p:cNvSpPr txBox="1"/>
          <p:nvPr/>
        </p:nvSpPr>
        <p:spPr>
          <a:xfrm>
            <a:off x="881513" y="2399997"/>
            <a:ext cx="11527508"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2030년까지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재활용률</a:t>
            </a:r>
            <a:r>
              <a:rPr lang="en-US" sz="900" dirty="0">
                <a:latin typeface="Gulim"/>
                <a:ea typeface="Gulim"/>
                <a:cs typeface="Gulim"/>
                <a:sym typeface="Gulim"/>
              </a:rPr>
              <a:t> 90%를 </a:t>
            </a:r>
            <a:r>
              <a:rPr lang="en-US" sz="900" dirty="0" err="1">
                <a:latin typeface="Gulim"/>
                <a:ea typeface="Gulim"/>
                <a:cs typeface="Gulim"/>
                <a:sym typeface="Gulim"/>
              </a:rPr>
              <a:t>달성하는</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설정하고</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재활용이</a:t>
            </a:r>
            <a:r>
              <a:rPr lang="en-US" sz="900" dirty="0">
                <a:latin typeface="Gulim"/>
                <a:ea typeface="Gulim"/>
                <a:cs typeface="Gulim"/>
                <a:sym typeface="Gulim"/>
              </a:rPr>
              <a:t> </a:t>
            </a:r>
            <a:r>
              <a:rPr lang="en-US" sz="900" dirty="0" err="1">
                <a:latin typeface="Gulim"/>
                <a:ea typeface="Gulim"/>
                <a:cs typeface="Gulim"/>
                <a:sym typeface="Gulim"/>
              </a:rPr>
              <a:t>용이하도록</a:t>
            </a:r>
            <a:r>
              <a:rPr lang="en-US" sz="900" dirty="0">
                <a:latin typeface="Gulim"/>
                <a:ea typeface="Gulim"/>
                <a:cs typeface="Gulim"/>
                <a:sym typeface="Gulim"/>
              </a:rPr>
              <a:t> </a:t>
            </a:r>
            <a:r>
              <a:rPr lang="en-US" sz="900" dirty="0" err="1">
                <a:latin typeface="Gulim"/>
                <a:ea typeface="Gulim"/>
                <a:cs typeface="Gulim"/>
                <a:sym typeface="Gulim"/>
              </a:rPr>
              <a:t>분리배출을</a:t>
            </a:r>
            <a:r>
              <a:rPr lang="en-US" sz="900" dirty="0">
                <a:latin typeface="Gulim"/>
                <a:ea typeface="Gulim"/>
                <a:cs typeface="Gulim"/>
                <a:sym typeface="Gulim"/>
              </a:rPr>
              <a:t> </a:t>
            </a:r>
            <a:r>
              <a:rPr lang="en-US" sz="900" dirty="0" err="1">
                <a:latin typeface="Gulim"/>
                <a:ea typeface="Gulim"/>
                <a:cs typeface="Gulim"/>
                <a:sym typeface="Gulim"/>
              </a:rPr>
              <a:t>철저히</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재활용이</a:t>
            </a:r>
            <a:r>
              <a:rPr lang="en-US" sz="900" dirty="0">
                <a:latin typeface="Gulim"/>
                <a:ea typeface="Gulim"/>
                <a:cs typeface="Gulim"/>
                <a:sym typeface="Gulim"/>
              </a:rPr>
              <a:t> </a:t>
            </a:r>
            <a:r>
              <a:rPr lang="en-US" sz="900" dirty="0" err="1">
                <a:latin typeface="Gulim"/>
                <a:ea typeface="Gulim"/>
                <a:cs typeface="Gulim"/>
                <a:sym typeface="Gulim"/>
              </a:rPr>
              <a:t>아닌</a:t>
            </a:r>
            <a:r>
              <a:rPr lang="en-US" sz="900" dirty="0">
                <a:latin typeface="Gulim"/>
                <a:ea typeface="Gulim"/>
                <a:cs typeface="Gulim"/>
                <a:sym typeface="Gulim"/>
              </a:rPr>
              <a:t> </a:t>
            </a:r>
            <a:r>
              <a:rPr lang="en-US" sz="900" dirty="0" err="1">
                <a:latin typeface="Gulim"/>
                <a:ea typeface="Gulim"/>
                <a:cs typeface="Gulim"/>
                <a:sym typeface="Gulim"/>
              </a:rPr>
              <a:t>방식으로</a:t>
            </a:r>
            <a:r>
              <a:rPr lang="en-US" sz="900" dirty="0">
                <a:latin typeface="Gulim"/>
                <a:ea typeface="Gulim"/>
                <a:cs typeface="Gulim"/>
                <a:sym typeface="Gulim"/>
              </a:rPr>
              <a:t> </a:t>
            </a:r>
            <a:r>
              <a:rPr lang="en-US" sz="900" dirty="0" err="1">
                <a:latin typeface="Gulim"/>
                <a:ea typeface="Gulim"/>
                <a:cs typeface="Gulim"/>
                <a:sym typeface="Gulim"/>
              </a:rPr>
              <a:t>처리되던</a:t>
            </a:r>
            <a:r>
              <a:rPr lang="en-US" sz="900" dirty="0">
                <a:latin typeface="Gulim"/>
                <a:ea typeface="Gulim"/>
                <a:cs typeface="Gulim"/>
                <a:sym typeface="Gulim"/>
              </a:rPr>
              <a:t> </a:t>
            </a:r>
            <a:r>
              <a:rPr lang="en-US" sz="900" dirty="0" err="1">
                <a:latin typeface="Gulim"/>
                <a:ea typeface="Gulim"/>
                <a:cs typeface="Gulim"/>
                <a:sym typeface="Gulim"/>
              </a:rPr>
              <a:t>폐기물을</a:t>
            </a:r>
            <a:r>
              <a:rPr lang="en-US" sz="900" dirty="0">
                <a:latin typeface="Gulim"/>
                <a:ea typeface="Gulim"/>
                <a:cs typeface="Gulim"/>
                <a:sym typeface="Gulim"/>
              </a:rPr>
              <a:t> </a:t>
            </a:r>
            <a:r>
              <a:rPr lang="en-US" sz="900" dirty="0" err="1">
                <a:latin typeface="Gulim"/>
                <a:ea typeface="Gulim"/>
                <a:cs typeface="Gulim"/>
                <a:sym typeface="Gulim"/>
              </a:rPr>
              <a:t>처리할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적합한</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방법을</a:t>
            </a:r>
            <a:r>
              <a:rPr lang="en-US" sz="900" dirty="0">
                <a:latin typeface="Gulim"/>
                <a:ea typeface="Gulim"/>
                <a:cs typeface="Gulim"/>
                <a:sym typeface="Gulim"/>
              </a:rPr>
              <a:t> </a:t>
            </a:r>
            <a:r>
              <a:rPr lang="en-US" sz="900" dirty="0" err="1">
                <a:latin typeface="Gulim"/>
                <a:ea typeface="Gulim"/>
                <a:cs typeface="Gulim"/>
                <a:sym typeface="Gulim"/>
              </a:rPr>
              <a:t>모색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전환하며</a:t>
            </a:r>
            <a:r>
              <a:rPr lang="en-US" sz="900" dirty="0">
                <a:latin typeface="Gulim"/>
                <a:ea typeface="Gulim"/>
                <a:cs typeface="Gulim"/>
                <a:sym typeface="Gulim"/>
              </a:rPr>
              <a:t> </a:t>
            </a:r>
            <a:r>
              <a:rPr lang="en-US" sz="900" dirty="0" err="1">
                <a:latin typeface="Gulim"/>
                <a:ea typeface="Gulim"/>
                <a:cs typeface="Gulim"/>
                <a:sym typeface="Gulim"/>
              </a:rPr>
              <a:t>재활용률</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생산량</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KT&amp;G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배출량은</a:t>
            </a:r>
            <a:r>
              <a:rPr lang="en-US" sz="900" dirty="0">
                <a:latin typeface="Gulim"/>
                <a:ea typeface="Gulim"/>
                <a:cs typeface="Gulim"/>
                <a:sym typeface="Gulim"/>
              </a:rPr>
              <a:t> </a:t>
            </a:r>
            <a:r>
              <a:rPr lang="en-US" sz="900" dirty="0" err="1">
                <a:latin typeface="Gulim"/>
                <a:ea typeface="Gulim"/>
                <a:cs typeface="Gulim"/>
                <a:sym typeface="Gulim"/>
              </a:rPr>
              <a:t>전년</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23.8%(2,903톤) </a:t>
            </a:r>
            <a:r>
              <a:rPr lang="en-US" sz="900" dirty="0" err="1">
                <a:latin typeface="Gulim"/>
                <a:ea typeface="Gulim"/>
                <a:cs typeface="Gulim"/>
                <a:sym typeface="Gulim"/>
              </a:rPr>
              <a:t>증가하였으나</a:t>
            </a:r>
            <a:r>
              <a:rPr lang="en-US" sz="900" dirty="0">
                <a:latin typeface="Gulim"/>
                <a:ea typeface="Gulim"/>
                <a:cs typeface="Gulim"/>
                <a:sym typeface="Gulim"/>
              </a:rPr>
              <a:t>, </a:t>
            </a:r>
            <a:r>
              <a:rPr lang="en-US" sz="900" dirty="0" err="1">
                <a:latin typeface="Gulim"/>
                <a:ea typeface="Gulim"/>
                <a:cs typeface="Gulim"/>
                <a:sym typeface="Gulim"/>
              </a:rPr>
              <a:t>적극적인</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노력으로</a:t>
            </a:r>
            <a:r>
              <a:rPr lang="en-US" sz="900" dirty="0">
                <a:latin typeface="Gulim"/>
                <a:ea typeface="Gulim"/>
                <a:cs typeface="Gulim"/>
                <a:sym typeface="Gulim"/>
              </a:rPr>
              <a:t> </a:t>
            </a:r>
            <a:r>
              <a:rPr lang="en-US" sz="900" dirty="0" err="1">
                <a:latin typeface="Gulim"/>
                <a:ea typeface="Gulim"/>
                <a:cs typeface="Gulim"/>
                <a:sym typeface="Gulim"/>
              </a:rPr>
              <a:t>재활용량을</a:t>
            </a:r>
            <a:r>
              <a:rPr lang="en-US" sz="900" dirty="0">
                <a:latin typeface="Gulim"/>
                <a:ea typeface="Gulim"/>
                <a:cs typeface="Gulim"/>
                <a:sym typeface="Gulim"/>
              </a:rPr>
              <a:t> </a:t>
            </a:r>
            <a:r>
              <a:rPr lang="en-US" sz="900" dirty="0" err="1">
                <a:latin typeface="Gulim"/>
                <a:ea typeface="Gulim"/>
                <a:cs typeface="Gulim"/>
                <a:sym typeface="Gulim"/>
              </a:rPr>
              <a:t>전년</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27.7% (2,742톤) </a:t>
            </a:r>
            <a:r>
              <a:rPr lang="en-US" sz="900" dirty="0" err="1">
                <a:latin typeface="Gulim"/>
                <a:ea typeface="Gulim"/>
                <a:cs typeface="Gulim"/>
                <a:sym typeface="Gulim"/>
              </a:rPr>
              <a:t>증가시키며</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a:t>
            </a:r>
            <a:r>
              <a:rPr lang="en-US" sz="900" dirty="0" err="1">
                <a:latin typeface="Gulim"/>
                <a:ea typeface="Gulim"/>
                <a:cs typeface="Gulim"/>
                <a:sym typeface="Gulim"/>
              </a:rPr>
              <a:t>재활용률을</a:t>
            </a:r>
            <a:r>
              <a:rPr lang="en-US" sz="900" dirty="0">
                <a:latin typeface="Gulim"/>
                <a:ea typeface="Gulim"/>
                <a:cs typeface="Gulim"/>
                <a:sym typeface="Gulim"/>
              </a:rPr>
              <a:t> 81.4%에서 83.9%로 2.5%p </a:t>
            </a:r>
            <a:r>
              <a:rPr lang="en-US" sz="900" dirty="0" err="1">
                <a:latin typeface="Gulim"/>
                <a:ea typeface="Gulim"/>
                <a:cs typeface="Gulim"/>
                <a:sym typeface="Gulim"/>
              </a:rPr>
              <a:t>향상시켰습니다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22" name="Google Shape;4222;p43"/>
          <p:cNvSpPr txBox="1"/>
          <p:nvPr/>
        </p:nvSpPr>
        <p:spPr>
          <a:xfrm>
            <a:off x="877173" y="3021908"/>
            <a:ext cx="11531848"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dirty="0" err="1">
                <a:solidFill>
                  <a:srgbClr val="549B35"/>
                </a:solidFill>
                <a:latin typeface="Arial"/>
                <a:ea typeface="Arial"/>
                <a:cs typeface="Arial"/>
                <a:sym typeface="Arial"/>
              </a:rPr>
              <a:t>폐기물</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관리</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체계</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2021년 </a:t>
            </a:r>
            <a:r>
              <a:rPr lang="en-US" sz="900" u="none" dirty="0" err="1">
                <a:latin typeface="Gulim"/>
                <a:ea typeface="Gulim"/>
                <a:cs typeface="Gulim"/>
                <a:sym typeface="Gulim"/>
              </a:rPr>
              <a:t>하반기부터는</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위탁처리업체와</a:t>
            </a:r>
            <a:r>
              <a:rPr lang="en-US" sz="900" u="none" dirty="0">
                <a:latin typeface="Gulim"/>
                <a:ea typeface="Gulim"/>
                <a:cs typeface="Gulim"/>
                <a:sym typeface="Gulim"/>
              </a:rPr>
              <a:t> </a:t>
            </a:r>
            <a:r>
              <a:rPr lang="en-US" sz="900" u="none" dirty="0" err="1">
                <a:latin typeface="Gulim"/>
                <a:ea typeface="Gulim"/>
                <a:cs typeface="Gulim"/>
                <a:sym typeface="Gulim"/>
              </a:rPr>
              <a:t>계약</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실사</a:t>
            </a:r>
            <a:r>
              <a:rPr lang="en-US" sz="900" u="none" dirty="0">
                <a:latin typeface="Gulim"/>
                <a:ea typeface="Gulim"/>
                <a:cs typeface="Gulim"/>
                <a:sym typeface="Gulim"/>
              </a:rPr>
              <a:t> </a:t>
            </a:r>
            <a:r>
              <a:rPr lang="en-US" sz="900" u="none" dirty="0" err="1">
                <a:latin typeface="Gulim"/>
                <a:ea typeface="Gulim"/>
                <a:cs typeface="Gulim"/>
                <a:sym typeface="Gulim"/>
              </a:rPr>
              <a:t>평가표</a:t>
            </a:r>
            <a:r>
              <a:rPr lang="en-US" sz="900" u="none" dirty="0">
                <a:latin typeface="Gulim"/>
                <a:ea typeface="Gulim"/>
                <a:cs typeface="Gulim"/>
                <a:sym typeface="Gulim"/>
              </a:rPr>
              <a:t> </a:t>
            </a:r>
            <a:r>
              <a:rPr lang="en-US" sz="900" u="none" dirty="0" err="1">
                <a:latin typeface="Gulim"/>
                <a:ea typeface="Gulim"/>
                <a:cs typeface="Gulim"/>
                <a:sym typeface="Gulim"/>
              </a:rPr>
              <a:t>의무화</a:t>
            </a:r>
            <a:r>
              <a:rPr lang="en-US" sz="900" u="none" dirty="0">
                <a:latin typeface="Gulim"/>
                <a:ea typeface="Gulim"/>
                <a:cs typeface="Gulim"/>
                <a:sym typeface="Gulim"/>
              </a:rPr>
              <a:t>, </a:t>
            </a:r>
            <a:r>
              <a:rPr lang="en-US" sz="900" u="none" dirty="0" err="1">
                <a:latin typeface="Gulim"/>
                <a:ea typeface="Gulim"/>
                <a:cs typeface="Gulim"/>
                <a:sym typeface="Gulim"/>
              </a:rPr>
              <a:t>공장별</a:t>
            </a:r>
            <a:r>
              <a:rPr lang="en-US" sz="900" u="none" dirty="0">
                <a:latin typeface="Gulim"/>
                <a:ea typeface="Gulim"/>
                <a:cs typeface="Gulim"/>
                <a:sym typeface="Gulim"/>
              </a:rPr>
              <a:t> </a:t>
            </a:r>
            <a:r>
              <a:rPr lang="en-US" sz="900" u="none" dirty="0" err="1">
                <a:latin typeface="Gulim"/>
                <a:ea typeface="Gulim"/>
                <a:cs typeface="Gulim"/>
                <a:sym typeface="Gulim"/>
              </a:rPr>
              <a:t>실사</a:t>
            </a:r>
            <a:r>
              <a:rPr lang="en-US" sz="900" u="none" dirty="0">
                <a:latin typeface="Gulim"/>
                <a:ea typeface="Gulim"/>
                <a:cs typeface="Gulim"/>
                <a:sym typeface="Gulim"/>
              </a:rPr>
              <a:t> </a:t>
            </a:r>
            <a:r>
              <a:rPr lang="en-US" sz="900" u="none" dirty="0" err="1">
                <a:latin typeface="Gulim"/>
                <a:ea typeface="Gulim"/>
                <a:cs typeface="Gulim"/>
                <a:sym typeface="Gulim"/>
              </a:rPr>
              <a:t>평가표</a:t>
            </a:r>
            <a:r>
              <a:rPr lang="en-US" sz="900" u="none" dirty="0">
                <a:latin typeface="Gulim"/>
                <a:ea typeface="Gulim"/>
                <a:cs typeface="Gulim"/>
                <a:sym typeface="Gulim"/>
              </a:rPr>
              <a:t> </a:t>
            </a:r>
            <a:r>
              <a:rPr lang="en-US" sz="900" u="none" dirty="0" err="1">
                <a:latin typeface="Gulim"/>
                <a:ea typeface="Gulim"/>
                <a:cs typeface="Gulim"/>
                <a:sym typeface="Gulim"/>
              </a:rPr>
              <a:t>일원화</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대기·수질</a:t>
            </a:r>
            <a:r>
              <a:rPr lang="en-US" sz="900" u="none" dirty="0">
                <a:latin typeface="Gulim"/>
                <a:ea typeface="Gulim"/>
                <a:cs typeface="Gulim"/>
                <a:sym typeface="Gulim"/>
              </a:rPr>
              <a:t> </a:t>
            </a:r>
            <a:r>
              <a:rPr lang="en-US" sz="900" u="none" dirty="0" err="1">
                <a:latin typeface="Gulim"/>
                <a:ea typeface="Gulim"/>
                <a:cs typeface="Gulim"/>
                <a:sym typeface="Gulim"/>
              </a:rPr>
              <a:t>법규</a:t>
            </a:r>
            <a:r>
              <a:rPr lang="en-US" sz="900" u="none" dirty="0">
                <a:latin typeface="Gulim"/>
                <a:ea typeface="Gulim"/>
                <a:cs typeface="Gulim"/>
                <a:sym typeface="Gulim"/>
              </a:rPr>
              <a:t> </a:t>
            </a:r>
            <a:r>
              <a:rPr lang="en-US" sz="900" u="none" dirty="0" err="1">
                <a:latin typeface="Gulim"/>
                <a:ea typeface="Gulim"/>
                <a:cs typeface="Gulim"/>
                <a:sym typeface="Gulim"/>
              </a:rPr>
              <a:t>준수</a:t>
            </a:r>
            <a:r>
              <a:rPr lang="en-US" sz="900" u="none" dirty="0">
                <a:latin typeface="Gulim"/>
                <a:ea typeface="Gulim"/>
                <a:cs typeface="Gulim"/>
                <a:sym typeface="Gulim"/>
              </a:rPr>
              <a:t> </a:t>
            </a:r>
            <a:r>
              <a:rPr lang="en-US" sz="900" u="none" dirty="0" err="1">
                <a:latin typeface="Gulim"/>
                <a:ea typeface="Gulim"/>
                <a:cs typeface="Gulim"/>
                <a:sym typeface="Gulim"/>
              </a:rPr>
              <a:t>평가</a:t>
            </a:r>
            <a:r>
              <a:rPr lang="en-US" sz="900" u="none" dirty="0">
                <a:latin typeface="Gulim"/>
                <a:ea typeface="Gulim"/>
                <a:cs typeface="Gulim"/>
                <a:sym typeface="Gulim"/>
              </a:rPr>
              <a:t> </a:t>
            </a:r>
            <a:r>
              <a:rPr lang="en-US" sz="900" u="none" dirty="0" err="1">
                <a:latin typeface="Gulim"/>
                <a:ea typeface="Gulim"/>
                <a:cs typeface="Gulim"/>
                <a:sym typeface="Gulim"/>
              </a:rPr>
              <a:t>항목</a:t>
            </a:r>
            <a:r>
              <a:rPr lang="en-US" sz="900" u="none" dirty="0">
                <a:latin typeface="Gulim"/>
                <a:ea typeface="Gulim"/>
                <a:cs typeface="Gulim"/>
                <a:sym typeface="Gulim"/>
              </a:rPr>
              <a:t> </a:t>
            </a:r>
            <a:r>
              <a:rPr lang="en-US" sz="900" u="none" dirty="0" err="1">
                <a:latin typeface="Gulim"/>
                <a:ea typeface="Gulim"/>
                <a:cs typeface="Gulim"/>
                <a:sym typeface="Gulim"/>
              </a:rPr>
              <a:t>추가</a:t>
            </a:r>
            <a:r>
              <a:rPr lang="en-US" sz="900" u="none" dirty="0">
                <a:latin typeface="Gulim"/>
                <a:ea typeface="Gulim"/>
                <a:cs typeface="Gulim"/>
                <a:sym typeface="Gulim"/>
              </a:rPr>
              <a:t>, </a:t>
            </a:r>
            <a:r>
              <a:rPr lang="en-US" sz="900" u="none" dirty="0" err="1">
                <a:latin typeface="Gulim"/>
                <a:ea typeface="Gulim"/>
                <a:cs typeface="Gulim"/>
                <a:sym typeface="Gulim"/>
              </a:rPr>
              <a:t>올바로</a:t>
            </a:r>
            <a:r>
              <a:rPr lang="en-US" sz="900" u="none" dirty="0">
                <a:latin typeface="Gulim"/>
                <a:ea typeface="Gulim"/>
                <a:cs typeface="Gulim"/>
                <a:sym typeface="Gulim"/>
              </a:rPr>
              <a:t> </a:t>
            </a:r>
            <a:r>
              <a:rPr lang="en-US" sz="900" u="none" dirty="0" err="1">
                <a:latin typeface="Gulim"/>
                <a:ea typeface="Gulim"/>
                <a:cs typeface="Gulim"/>
                <a:sym typeface="Gulim"/>
              </a:rPr>
              <a:t>시스템을</a:t>
            </a:r>
            <a:r>
              <a:rPr lang="en-US" sz="900" u="none" dirty="0">
                <a:latin typeface="Gulim"/>
                <a:ea typeface="Gulim"/>
                <a:cs typeface="Gulim"/>
                <a:sym typeface="Gulim"/>
              </a:rPr>
              <a:t> </a:t>
            </a:r>
            <a:r>
              <a:rPr lang="en-US" sz="900" u="none" dirty="0" err="1">
                <a:latin typeface="Gulim"/>
                <a:ea typeface="Gulim"/>
                <a:cs typeface="Gulim"/>
                <a:sym typeface="Gulim"/>
              </a:rPr>
              <a:t>통한</a:t>
            </a:r>
            <a:r>
              <a:rPr lang="en-US" sz="900" u="none" dirty="0">
                <a:latin typeface="Gulim"/>
                <a:ea typeface="Gulim"/>
                <a:cs typeface="Gulim"/>
                <a:sym typeface="Gulim"/>
              </a:rPr>
              <a:t> </a:t>
            </a:r>
            <a:r>
              <a:rPr lang="en-US" sz="900" u="none" dirty="0" err="1">
                <a:latin typeface="Gulim"/>
                <a:ea typeface="Gulim"/>
                <a:cs typeface="Gulim"/>
                <a:sym typeface="Gulim"/>
              </a:rPr>
              <a:t>처리</a:t>
            </a:r>
            <a:r>
              <a:rPr lang="en-US" sz="900" u="none" dirty="0">
                <a:latin typeface="Gulim"/>
                <a:ea typeface="Gulim"/>
                <a:cs typeface="Gulim"/>
                <a:sym typeface="Gulim"/>
              </a:rPr>
              <a:t> </a:t>
            </a:r>
            <a:r>
              <a:rPr lang="en-US" sz="900" u="none" dirty="0" err="1">
                <a:latin typeface="Gulim"/>
                <a:ea typeface="Gulim"/>
                <a:cs typeface="Gulim"/>
                <a:sym typeface="Gulim"/>
              </a:rPr>
              <a:t>업체의</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적정처리</a:t>
            </a:r>
            <a:r>
              <a:rPr lang="en-US" sz="900" u="none" dirty="0">
                <a:latin typeface="Gulim"/>
                <a:ea typeface="Gulim"/>
                <a:cs typeface="Gulim"/>
                <a:sym typeface="Gulim"/>
              </a:rPr>
              <a:t> </a:t>
            </a:r>
            <a:r>
              <a:rPr lang="en-US" sz="900" u="none" dirty="0" err="1">
                <a:latin typeface="Gulim"/>
                <a:ea typeface="Gulim"/>
                <a:cs typeface="Gulim"/>
                <a:sym typeface="Gulim"/>
              </a:rPr>
              <a:t>여부</a:t>
            </a:r>
            <a:r>
              <a:rPr lang="en-US" sz="900" u="none" dirty="0">
                <a:latin typeface="Gulim"/>
                <a:ea typeface="Gulim"/>
                <a:cs typeface="Gulim"/>
                <a:sym typeface="Gulim"/>
              </a:rPr>
              <a:t> </a:t>
            </a:r>
            <a:r>
              <a:rPr lang="en-US" sz="900" u="none" dirty="0" err="1">
                <a:latin typeface="Gulim"/>
                <a:ea typeface="Gulim"/>
                <a:cs typeface="Gulim"/>
                <a:sym typeface="Gulim"/>
              </a:rPr>
              <a:t>정기</a:t>
            </a:r>
            <a:r>
              <a:rPr lang="en-US" sz="900" u="none" dirty="0">
                <a:latin typeface="Gulim"/>
                <a:ea typeface="Gulim"/>
                <a:cs typeface="Gulim"/>
                <a:sym typeface="Gulim"/>
              </a:rPr>
              <a:t> </a:t>
            </a:r>
            <a:r>
              <a:rPr lang="en-US" sz="900" u="none" dirty="0" err="1">
                <a:latin typeface="Gulim"/>
                <a:ea typeface="Gulim"/>
                <a:cs typeface="Gulim"/>
                <a:sym typeface="Gulim"/>
              </a:rPr>
              <a:t>확인</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처리</a:t>
            </a:r>
            <a:r>
              <a:rPr lang="en-US" sz="900" u="none" dirty="0">
                <a:latin typeface="Gulim"/>
                <a:ea typeface="Gulim"/>
                <a:cs typeface="Gulim"/>
                <a:sym typeface="Gulim"/>
              </a:rPr>
              <a:t> </a:t>
            </a:r>
            <a:r>
              <a:rPr lang="en-US" sz="900" u="none" dirty="0" err="1">
                <a:latin typeface="Gulim"/>
                <a:ea typeface="Gulim"/>
                <a:cs typeface="Gulim"/>
                <a:sym typeface="Gulim"/>
              </a:rPr>
              <a:t>업체</a:t>
            </a:r>
            <a:r>
              <a:rPr lang="en-US" sz="900" u="none" dirty="0">
                <a:latin typeface="Gulim"/>
                <a:ea typeface="Gulim"/>
                <a:cs typeface="Gulim"/>
                <a:sym typeface="Gulim"/>
              </a:rPr>
              <a:t> </a:t>
            </a:r>
            <a:r>
              <a:rPr lang="en-US" sz="900" u="none" dirty="0" err="1">
                <a:latin typeface="Gulim"/>
                <a:ea typeface="Gulim"/>
                <a:cs typeface="Gulim"/>
                <a:sym typeface="Gulim"/>
              </a:rPr>
              <a:t>프로세스를</a:t>
            </a:r>
            <a:r>
              <a:rPr lang="en-US" sz="900" u="none" dirty="0">
                <a:latin typeface="Gulim"/>
                <a:ea typeface="Gulim"/>
                <a:cs typeface="Gulim"/>
                <a:sym typeface="Gulim"/>
              </a:rPr>
              <a:t> </a:t>
            </a:r>
            <a:r>
              <a:rPr lang="en-US" sz="900" u="none" dirty="0" err="1">
                <a:latin typeface="Gulim"/>
                <a:ea typeface="Gulim"/>
                <a:cs typeface="Gulim"/>
                <a:sym typeface="Gulim"/>
              </a:rPr>
              <a:t>강화하였습니다</a:t>
            </a:r>
            <a:r>
              <a:rPr lang="en-US" sz="900" u="none" dirty="0">
                <a:latin typeface="Gulim"/>
                <a:ea typeface="Gulim"/>
                <a:cs typeface="Gulim"/>
                <a:sym typeface="Gulim"/>
              </a:rPr>
              <a:t>. </a:t>
            </a:r>
            <a:r>
              <a:rPr lang="en-US" sz="900" u="none" dirty="0" err="1">
                <a:latin typeface="Gulim"/>
                <a:ea typeface="Gulim"/>
                <a:cs typeface="Gulim"/>
                <a:sym typeface="Gulim"/>
              </a:rPr>
              <a:t>특히</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내용을</a:t>
            </a:r>
            <a:r>
              <a:rPr lang="en-US" sz="900" u="none" dirty="0">
                <a:latin typeface="Gulim"/>
                <a:ea typeface="Gulim"/>
                <a:cs typeface="Gulim"/>
                <a:sym typeface="Gulim"/>
              </a:rPr>
              <a:t> KT&amp;G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업무</a:t>
            </a:r>
            <a:r>
              <a:rPr lang="en-US" sz="900" u="none" dirty="0">
                <a:latin typeface="Gulim"/>
                <a:ea typeface="Gulim"/>
                <a:cs typeface="Gulim"/>
                <a:sym typeface="Gulim"/>
              </a:rPr>
              <a:t> </a:t>
            </a:r>
            <a:r>
              <a:rPr lang="en-US" sz="900" u="none" dirty="0" err="1">
                <a:latin typeface="Gulim"/>
                <a:ea typeface="Gulim"/>
                <a:cs typeface="Gulim"/>
                <a:sym typeface="Gulim"/>
              </a:rPr>
              <a:t>매뉴얼인</a:t>
            </a:r>
            <a:r>
              <a:rPr lang="en-US" sz="900" u="none" dirty="0">
                <a:latin typeface="Gulim"/>
                <a:ea typeface="Gulim"/>
                <a:cs typeface="Gulim"/>
                <a:sym typeface="Gulim"/>
              </a:rPr>
              <a:t> ‘</a:t>
            </a:r>
            <a:r>
              <a:rPr lang="en-US" sz="900" u="none" dirty="0" err="1">
                <a:latin typeface="Gulim"/>
                <a:ea typeface="Gulim"/>
                <a:cs typeface="Gulim"/>
                <a:sym typeface="Gulim"/>
              </a:rPr>
              <a:t>에너지환경</a:t>
            </a:r>
            <a:r>
              <a:rPr lang="en-US" sz="900" u="none" dirty="0">
                <a:latin typeface="Gulim"/>
                <a:ea typeface="Gulim"/>
                <a:cs typeface="Gulim"/>
                <a:sym typeface="Gulim"/>
              </a:rPr>
              <a:t> </a:t>
            </a:r>
            <a:r>
              <a:rPr lang="en-US" sz="900" u="none" dirty="0" err="1">
                <a:latin typeface="Gulim"/>
                <a:ea typeface="Gulim"/>
                <a:cs typeface="Gulim"/>
                <a:sym typeface="Gulim"/>
              </a:rPr>
              <a:t>가이드라인’에</a:t>
            </a:r>
            <a:r>
              <a:rPr lang="en-US" sz="900" u="none" dirty="0">
                <a:latin typeface="Gulim"/>
                <a:ea typeface="Gulim"/>
                <a:cs typeface="Gulim"/>
                <a:sym typeface="Gulim"/>
              </a:rPr>
              <a:t> </a:t>
            </a:r>
            <a:r>
              <a:rPr lang="en-US" sz="900" u="none" dirty="0" err="1">
                <a:latin typeface="Gulim"/>
                <a:ea typeface="Gulim"/>
                <a:cs typeface="Gulim"/>
                <a:sym typeface="Gulim"/>
              </a:rPr>
              <a:t>포함하여</a:t>
            </a:r>
            <a:r>
              <a:rPr lang="en-US" sz="900" u="none" dirty="0">
                <a:latin typeface="Gulim"/>
                <a:ea typeface="Gulim"/>
                <a:cs typeface="Gulim"/>
                <a:sym typeface="Gulim"/>
              </a:rPr>
              <a:t> </a:t>
            </a:r>
            <a:r>
              <a:rPr lang="en-US" sz="900" u="none" dirty="0" err="1">
                <a:latin typeface="Gulim"/>
                <a:ea typeface="Gulim"/>
                <a:cs typeface="Gulim"/>
                <a:sym typeface="Gulim"/>
              </a:rPr>
              <a:t>시행에</a:t>
            </a:r>
            <a:r>
              <a:rPr lang="en-US" sz="900" u="none" dirty="0">
                <a:latin typeface="Gulim"/>
                <a:ea typeface="Gulim"/>
                <a:cs typeface="Gulim"/>
                <a:sym typeface="Gulim"/>
              </a:rPr>
              <a:t> </a:t>
            </a:r>
            <a:r>
              <a:rPr lang="en-US" sz="900" u="none" dirty="0" err="1">
                <a:latin typeface="Gulim"/>
                <a:ea typeface="Gulim"/>
                <a:cs typeface="Gulim"/>
                <a:sym typeface="Gulim"/>
              </a:rPr>
              <a:t>만전을</a:t>
            </a:r>
            <a:r>
              <a:rPr lang="en-US" sz="900" u="none" dirty="0">
                <a:latin typeface="Gulim"/>
                <a:ea typeface="Gulim"/>
                <a:cs typeface="Gulim"/>
                <a:sym typeface="Gulim"/>
              </a:rPr>
              <a:t> </a:t>
            </a:r>
            <a:r>
              <a:rPr lang="en-US" sz="900" u="none" dirty="0" err="1">
                <a:latin typeface="Gulim"/>
                <a:ea typeface="Gulim"/>
                <a:cs typeface="Gulim"/>
                <a:sym typeface="Gulim"/>
              </a:rPr>
              <a:t>기하고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고도화해</a:t>
            </a:r>
            <a:r>
              <a:rPr lang="en-US" sz="900" u="none" dirty="0">
                <a:latin typeface="Gulim"/>
                <a:ea typeface="Gulim"/>
                <a:cs typeface="Gulim"/>
                <a:sym typeface="Gulim"/>
              </a:rPr>
              <a:t> </a:t>
            </a:r>
            <a:r>
              <a:rPr lang="en-US" sz="900" u="none" dirty="0" err="1">
                <a:latin typeface="Gulim"/>
                <a:ea typeface="Gulim"/>
                <a:cs typeface="Gulim"/>
                <a:sym typeface="Gulim"/>
              </a:rPr>
              <a:t>나가고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이와</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폐기물로</a:t>
            </a:r>
            <a:r>
              <a:rPr lang="en-US" sz="900" u="none" dirty="0">
                <a:latin typeface="Gulim"/>
                <a:ea typeface="Gulim"/>
                <a:cs typeface="Gulim"/>
                <a:sym typeface="Gulim"/>
              </a:rPr>
              <a:t> </a:t>
            </a:r>
            <a:r>
              <a:rPr lang="en-US" sz="900" u="none" dirty="0" err="1">
                <a:latin typeface="Gulim"/>
                <a:ea typeface="Gulim"/>
                <a:cs typeface="Gulim"/>
                <a:sym typeface="Gulim"/>
              </a:rPr>
              <a:t>인한</a:t>
            </a:r>
            <a:r>
              <a:rPr lang="en-US" sz="900" u="none" dirty="0">
                <a:latin typeface="Gulim"/>
                <a:ea typeface="Gulim"/>
                <a:cs typeface="Gulim"/>
                <a:sym typeface="Gulim"/>
              </a:rPr>
              <a:t> </a:t>
            </a:r>
            <a:r>
              <a:rPr lang="en-US" sz="900" u="none" dirty="0" err="1">
                <a:latin typeface="Gulim"/>
                <a:ea typeface="Gulim"/>
                <a:cs typeface="Gulim"/>
                <a:sym typeface="Gulim"/>
              </a:rPr>
              <a:t>환경오염</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사전에</a:t>
            </a:r>
            <a:r>
              <a:rPr lang="en-US" sz="900" u="none" dirty="0">
                <a:latin typeface="Gulim"/>
                <a:ea typeface="Gulim"/>
                <a:cs typeface="Gulim"/>
                <a:sym typeface="Gulim"/>
              </a:rPr>
              <a:t> </a:t>
            </a:r>
            <a:r>
              <a:rPr lang="en-US" sz="900" u="none" dirty="0" err="1">
                <a:latin typeface="Gulim"/>
                <a:ea typeface="Gulim"/>
                <a:cs typeface="Gulim"/>
                <a:sym typeface="Gulim"/>
              </a:rPr>
              <a:t>예방하고자</a:t>
            </a:r>
            <a:r>
              <a:rPr lang="en-US" sz="900" u="none" dirty="0">
                <a:latin typeface="Gulim"/>
                <a:ea typeface="Gulim"/>
                <a:cs typeface="Gulim"/>
                <a:sym typeface="Gulim"/>
              </a:rPr>
              <a:t> </a:t>
            </a:r>
            <a:r>
              <a:rPr lang="en-US" sz="900" u="none" dirty="0" err="1">
                <a:latin typeface="Gulim"/>
                <a:ea typeface="Gulim"/>
                <a:cs typeface="Gulim"/>
                <a:sym typeface="Gulim"/>
              </a:rPr>
              <a:t>본사</a:t>
            </a:r>
            <a:r>
              <a:rPr lang="en-US" sz="900" u="none" dirty="0">
                <a:latin typeface="Gulim"/>
                <a:ea typeface="Gulim"/>
                <a:cs typeface="Gulim"/>
                <a:sym typeface="Gulim"/>
              </a:rPr>
              <a:t> </a:t>
            </a:r>
            <a:r>
              <a:rPr lang="en-US" sz="900" u="none" dirty="0" err="1">
                <a:latin typeface="Gulim"/>
                <a:ea typeface="Gulim"/>
                <a:cs typeface="Gulim"/>
                <a:sym typeface="Gulim"/>
              </a:rPr>
              <a:t>주관으로</a:t>
            </a:r>
            <a:r>
              <a:rPr lang="en-US" sz="900" u="none" dirty="0">
                <a:latin typeface="Gulim"/>
                <a:ea typeface="Gulim"/>
                <a:cs typeface="Gulim"/>
                <a:sym typeface="Gulim"/>
              </a:rPr>
              <a:t> </a:t>
            </a:r>
            <a:r>
              <a:rPr lang="en-US" sz="900" u="none" dirty="0" err="1">
                <a:latin typeface="Gulim"/>
                <a:ea typeface="Gulim"/>
                <a:cs typeface="Gulim"/>
                <a:sym typeface="Gulim"/>
              </a:rPr>
              <a:t>국내</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공장을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사업장</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발생부터</a:t>
            </a:r>
            <a:r>
              <a:rPr lang="en-US" sz="900" u="none" dirty="0">
                <a:latin typeface="Gulim"/>
                <a:ea typeface="Gulim"/>
                <a:cs typeface="Gulim"/>
                <a:sym typeface="Gulim"/>
              </a:rPr>
              <a:t> </a:t>
            </a:r>
            <a:r>
              <a:rPr lang="en-US" sz="900" u="none" dirty="0" err="1">
                <a:latin typeface="Gulim"/>
                <a:ea typeface="Gulim"/>
                <a:cs typeface="Gulim"/>
                <a:sym typeface="Gulim"/>
              </a:rPr>
              <a:t>처리까지</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프로세스에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법규</a:t>
            </a:r>
            <a:r>
              <a:rPr lang="en-US" sz="900" u="none" dirty="0">
                <a:latin typeface="Gulim"/>
                <a:ea typeface="Gulim"/>
                <a:cs typeface="Gulim"/>
                <a:sym typeface="Gulim"/>
              </a:rPr>
              <a:t> </a:t>
            </a:r>
            <a:r>
              <a:rPr lang="en-US" sz="900" u="none" dirty="0" err="1">
                <a:latin typeface="Gulim"/>
                <a:ea typeface="Gulim"/>
                <a:cs typeface="Gulim"/>
                <a:sym typeface="Gulim"/>
              </a:rPr>
              <a:t>준수</a:t>
            </a:r>
            <a:r>
              <a:rPr lang="en-US" sz="900" u="none" dirty="0">
                <a:latin typeface="Gulim"/>
                <a:ea typeface="Gulim"/>
                <a:cs typeface="Gulim"/>
                <a:sym typeface="Gulim"/>
              </a:rPr>
              <a:t> </a:t>
            </a:r>
            <a:r>
              <a:rPr lang="en-US" sz="900" u="none" dirty="0" err="1">
                <a:latin typeface="Gulim"/>
                <a:ea typeface="Gulim"/>
                <a:cs typeface="Gulim"/>
                <a:sym typeface="Gulim"/>
              </a:rPr>
              <a:t>여부에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현장점검을</a:t>
            </a:r>
            <a:r>
              <a:rPr lang="en-US" sz="900" u="none" dirty="0">
                <a:latin typeface="Gulim"/>
                <a:ea typeface="Gulim"/>
                <a:cs typeface="Gulim"/>
                <a:sym typeface="Gulim"/>
              </a:rPr>
              <a:t> </a:t>
            </a:r>
            <a:r>
              <a:rPr lang="en-US" sz="900" u="none" dirty="0" err="1">
                <a:latin typeface="Gulim"/>
                <a:ea typeface="Gulim"/>
                <a:cs typeface="Gulim"/>
                <a:sym typeface="Gulim"/>
              </a:rPr>
              <a:t>연</a:t>
            </a:r>
            <a:r>
              <a:rPr lang="en-US" sz="900" u="none" dirty="0">
                <a:latin typeface="Gulim"/>
                <a:ea typeface="Gulim"/>
                <a:cs typeface="Gulim"/>
                <a:sym typeface="Gulim"/>
              </a:rPr>
              <a:t> 1회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223" name="Google Shape;4223;p43"/>
          <p:cNvSpPr txBox="1"/>
          <p:nvPr/>
        </p:nvSpPr>
        <p:spPr>
          <a:xfrm>
            <a:off x="877173" y="3637932"/>
            <a:ext cx="11524615" cy="569515"/>
          </a:xfrm>
          <a:prstGeom prst="rect">
            <a:avLst/>
          </a:prstGeom>
          <a:noFill/>
          <a:ln>
            <a:noFill/>
          </a:ln>
        </p:spPr>
        <p:txBody>
          <a:bodyPr spcFirstLastPara="1" wrap="square" lIns="0" tIns="12700" rIns="0" bIns="0" anchor="t" anchorCtr="0">
            <a:spAutoFit/>
          </a:bodyPr>
          <a:lstStyle/>
          <a:p>
            <a:pPr marL="13334" marR="5080" lvl="0" indent="-1269" algn="just" rtl="0">
              <a:lnSpc>
                <a:spcPct val="134200"/>
              </a:lnSpc>
              <a:spcBef>
                <a:spcPts val="0"/>
              </a:spcBef>
              <a:spcAft>
                <a:spcPts val="0"/>
              </a:spcAft>
              <a:buNone/>
            </a:pP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실질적인</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창출하고자</a:t>
            </a:r>
            <a:r>
              <a:rPr lang="en-US" sz="900" dirty="0">
                <a:latin typeface="Gulim"/>
                <a:ea typeface="Gulim"/>
                <a:cs typeface="Gulim"/>
                <a:sym typeface="Gulim"/>
              </a:rPr>
              <a:t> </a:t>
            </a:r>
            <a:r>
              <a:rPr lang="en-US" sz="900" dirty="0" err="1">
                <a:latin typeface="Gulim"/>
                <a:ea typeface="Gulim"/>
                <a:cs typeface="Gulim"/>
                <a:sym typeface="Gulim"/>
              </a:rPr>
              <a:t>매월</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9개 </a:t>
            </a:r>
            <a:r>
              <a:rPr lang="en-US" sz="900" dirty="0" err="1">
                <a:latin typeface="Gulim"/>
                <a:ea typeface="Gulim"/>
                <a:cs typeface="Gulim"/>
                <a:sym typeface="Gulim"/>
              </a:rPr>
              <a:t>공장의</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발생량과</a:t>
            </a:r>
            <a:r>
              <a:rPr lang="en-US" sz="900" dirty="0">
                <a:latin typeface="Gulim"/>
                <a:ea typeface="Gulim"/>
                <a:cs typeface="Gulim"/>
                <a:sym typeface="Gulim"/>
              </a:rPr>
              <a:t> </a:t>
            </a:r>
            <a:r>
              <a:rPr lang="en-US" sz="900" dirty="0" err="1">
                <a:latin typeface="Gulim"/>
                <a:ea typeface="Gulim"/>
                <a:cs typeface="Gulim"/>
                <a:sym typeface="Gulim"/>
              </a:rPr>
              <a:t>재활용률을</a:t>
            </a:r>
            <a:r>
              <a:rPr lang="en-US" sz="900" dirty="0">
                <a:latin typeface="Gulim"/>
                <a:ea typeface="Gulim"/>
                <a:cs typeface="Gulim"/>
                <a:sym typeface="Gulim"/>
              </a:rPr>
              <a:t> </a:t>
            </a:r>
            <a:r>
              <a:rPr lang="en-US" sz="900" dirty="0" err="1">
                <a:latin typeface="Gulim"/>
                <a:ea typeface="Gulim"/>
                <a:cs typeface="Gulim"/>
                <a:sym typeface="Gulim"/>
              </a:rPr>
              <a:t>모니터링하여</a:t>
            </a:r>
            <a:r>
              <a:rPr lang="en-US" sz="900" dirty="0">
                <a:latin typeface="Gulim"/>
                <a:ea typeface="Gulim"/>
                <a:cs typeface="Gulim"/>
                <a:sym typeface="Gulim"/>
              </a:rPr>
              <a:t> </a:t>
            </a:r>
            <a:r>
              <a:rPr lang="en-US" sz="900" dirty="0" err="1">
                <a:latin typeface="Gulim"/>
                <a:ea typeface="Gulim"/>
                <a:cs typeface="Gulim"/>
                <a:sym typeface="Gulim"/>
              </a:rPr>
              <a:t>성상</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증감</a:t>
            </a:r>
            <a:r>
              <a:rPr lang="en-US" sz="900" dirty="0">
                <a:latin typeface="Gulim"/>
                <a:ea typeface="Gulim"/>
                <a:cs typeface="Gulim"/>
                <a:sym typeface="Gulim"/>
              </a:rPr>
              <a:t> </a:t>
            </a:r>
            <a:r>
              <a:rPr lang="en-US" sz="900" dirty="0" err="1">
                <a:latin typeface="Gulim"/>
                <a:ea typeface="Gulim"/>
                <a:cs typeface="Gulim"/>
                <a:sym typeface="Gulim"/>
              </a:rPr>
              <a:t>원인을</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ESG Monthly </a:t>
            </a:r>
            <a:r>
              <a:rPr lang="en-US" sz="900" dirty="0" err="1">
                <a:latin typeface="Gulim"/>
                <a:ea typeface="Gulim"/>
                <a:cs typeface="Gulim"/>
                <a:sym typeface="Gulim"/>
              </a:rPr>
              <a:t>화상회의를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공장별</a:t>
            </a:r>
            <a:r>
              <a:rPr lang="en-US" sz="900" dirty="0">
                <a:latin typeface="Gulim"/>
                <a:ea typeface="Gulim"/>
                <a:cs typeface="Gulim"/>
                <a:sym typeface="Gulim"/>
              </a:rPr>
              <a:t> </a:t>
            </a:r>
            <a:r>
              <a:rPr lang="en-US" sz="900" dirty="0" err="1">
                <a:latin typeface="Gulim"/>
                <a:ea typeface="Gulim"/>
                <a:cs typeface="Gulim"/>
                <a:sym typeface="Gulim"/>
              </a:rPr>
              <a:t>담당자와</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저감</a:t>
            </a:r>
            <a:r>
              <a:rPr lang="en-US" sz="900" dirty="0">
                <a:latin typeface="Gulim"/>
                <a:ea typeface="Gulim"/>
                <a:cs typeface="Gulim"/>
                <a:sym typeface="Gulim"/>
              </a:rPr>
              <a:t> </a:t>
            </a:r>
            <a:r>
              <a:rPr lang="en-US" sz="900" dirty="0" err="1">
                <a:latin typeface="Gulim"/>
                <a:ea typeface="Gulim"/>
                <a:cs typeface="Gulim"/>
                <a:sym typeface="Gulim"/>
              </a:rPr>
              <a:t>방안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재활용률</a:t>
            </a:r>
            <a:r>
              <a:rPr lang="en-US" sz="900" dirty="0">
                <a:latin typeface="Gulim"/>
                <a:ea typeface="Gulim"/>
                <a:cs typeface="Gulim"/>
                <a:sym typeface="Gulim"/>
              </a:rPr>
              <a:t> </a:t>
            </a:r>
            <a:r>
              <a:rPr lang="en-US" sz="900" dirty="0" err="1">
                <a:latin typeface="Gulim"/>
                <a:ea typeface="Gulim"/>
                <a:cs typeface="Gulim"/>
                <a:sym typeface="Gulim"/>
              </a:rPr>
              <a:t>증대</a:t>
            </a:r>
            <a:r>
              <a:rPr lang="en-US" sz="900" dirty="0">
                <a:latin typeface="Gulim"/>
                <a:ea typeface="Gulim"/>
                <a:cs typeface="Gulim"/>
                <a:sym typeface="Gulim"/>
              </a:rPr>
              <a:t> </a:t>
            </a:r>
            <a:r>
              <a:rPr lang="en-US" sz="900" dirty="0" err="1">
                <a:latin typeface="Gulim"/>
                <a:ea typeface="Gulim"/>
                <a:cs typeface="Gulim"/>
                <a:sym typeface="Gulim"/>
              </a:rPr>
              <a:t>방안</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논의하고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성상이</a:t>
            </a:r>
            <a:r>
              <a:rPr lang="en-US" sz="900" dirty="0">
                <a:latin typeface="Gulim"/>
                <a:ea typeface="Gulim"/>
                <a:cs typeface="Gulim"/>
                <a:sym typeface="Gulim"/>
              </a:rPr>
              <a:t> </a:t>
            </a:r>
            <a:r>
              <a:rPr lang="en-US" sz="900" dirty="0" err="1">
                <a:latin typeface="Gulim"/>
                <a:ea typeface="Gulim"/>
                <a:cs typeface="Gulim"/>
                <a:sym typeface="Gulim"/>
              </a:rPr>
              <a:t>일반적이지</a:t>
            </a:r>
            <a:r>
              <a:rPr lang="en-US" sz="900" dirty="0">
                <a:latin typeface="Gulim"/>
                <a:ea typeface="Gulim"/>
                <a:cs typeface="Gulim"/>
                <a:sym typeface="Gulim"/>
              </a:rPr>
              <a:t> </a:t>
            </a:r>
            <a:r>
              <a:rPr lang="en-US" sz="900" dirty="0" err="1">
                <a:latin typeface="Gulim"/>
                <a:ea typeface="Gulim"/>
                <a:cs typeface="Gulim"/>
                <a:sym typeface="Gulim"/>
              </a:rPr>
              <a:t>않아</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전환이</a:t>
            </a:r>
            <a:r>
              <a:rPr lang="en-US" sz="900" dirty="0">
                <a:latin typeface="Gulim"/>
                <a:ea typeface="Gulim"/>
                <a:cs typeface="Gulim"/>
                <a:sym typeface="Gulim"/>
              </a:rPr>
              <a:t> </a:t>
            </a:r>
            <a:r>
              <a:rPr lang="en-US" sz="900" dirty="0" err="1">
                <a:latin typeface="Gulim"/>
                <a:ea typeface="Gulim"/>
                <a:cs typeface="Gulim"/>
                <a:sym typeface="Gulim"/>
              </a:rPr>
              <a:t>어려운</a:t>
            </a:r>
            <a:r>
              <a:rPr lang="en-US" sz="900" dirty="0">
                <a:latin typeface="Gulim"/>
                <a:ea typeface="Gulim"/>
                <a:cs typeface="Gulim"/>
                <a:sym typeface="Gulim"/>
              </a:rPr>
              <a:t> </a:t>
            </a:r>
            <a:r>
              <a:rPr lang="en-US" sz="900" dirty="0" err="1">
                <a:latin typeface="Gulim"/>
                <a:ea typeface="Gulim"/>
                <a:cs typeface="Gulim"/>
                <a:sym typeface="Gulim"/>
              </a:rPr>
              <a:t>폐기물은</a:t>
            </a:r>
            <a:r>
              <a:rPr lang="en-US" sz="900" dirty="0">
                <a:latin typeface="Gulim"/>
                <a:ea typeface="Gulim"/>
                <a:cs typeface="Gulim"/>
                <a:sym typeface="Gulim"/>
              </a:rPr>
              <a:t> </a:t>
            </a:r>
            <a:r>
              <a:rPr lang="en-US" sz="900" dirty="0" err="1">
                <a:latin typeface="Gulim"/>
                <a:ea typeface="Gulim"/>
                <a:cs typeface="Gulim"/>
                <a:sym typeface="Gulim"/>
              </a:rPr>
              <a:t>본사</a:t>
            </a:r>
            <a:r>
              <a:rPr lang="en-US" sz="900" dirty="0">
                <a:latin typeface="Gulim"/>
                <a:ea typeface="Gulim"/>
                <a:cs typeface="Gulim"/>
                <a:sym typeface="Gulim"/>
              </a:rPr>
              <a:t> </a:t>
            </a:r>
            <a:r>
              <a:rPr lang="en-US" sz="900" dirty="0" err="1">
                <a:latin typeface="Gulim"/>
                <a:ea typeface="Gulim"/>
                <a:cs typeface="Gulim"/>
                <a:sym typeface="Gulim"/>
              </a:rPr>
              <a:t>에너지환경부와</a:t>
            </a:r>
            <a:r>
              <a:rPr lang="en-US" sz="900" dirty="0">
                <a:latin typeface="Gulim"/>
                <a:ea typeface="Gulim"/>
                <a:cs typeface="Gulim"/>
                <a:sym typeface="Gulim"/>
              </a:rPr>
              <a:t> </a:t>
            </a:r>
            <a:r>
              <a:rPr lang="en-US" sz="900" dirty="0" err="1">
                <a:latin typeface="Gulim"/>
                <a:ea typeface="Gulim"/>
                <a:cs typeface="Gulim"/>
                <a:sym typeface="Gulim"/>
              </a:rPr>
              <a:t>공동으로</a:t>
            </a:r>
            <a:r>
              <a:rPr lang="en-US" sz="900" dirty="0">
                <a:latin typeface="Gulim"/>
                <a:ea typeface="Gulim"/>
                <a:cs typeface="Gulim"/>
                <a:sym typeface="Gulim"/>
              </a:rPr>
              <a:t> </a:t>
            </a:r>
            <a:r>
              <a:rPr lang="en-US" sz="900" dirty="0" err="1">
                <a:latin typeface="Gulim"/>
                <a:ea typeface="Gulim"/>
                <a:cs typeface="Gulim"/>
                <a:sym typeface="Gulim"/>
              </a:rPr>
              <a:t>적법한</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방법을</a:t>
            </a:r>
            <a:r>
              <a:rPr lang="en-US" sz="900" dirty="0">
                <a:latin typeface="Gulim"/>
                <a:ea typeface="Gulim"/>
                <a:cs typeface="Gulim"/>
                <a:sym typeface="Gulim"/>
              </a:rPr>
              <a:t> </a:t>
            </a:r>
            <a:r>
              <a:rPr lang="en-US" sz="900" dirty="0" err="1">
                <a:latin typeface="Gulim"/>
                <a:ea typeface="Gulim"/>
                <a:cs typeface="Gulim"/>
                <a:sym typeface="Gulim"/>
              </a:rPr>
              <a:t>탐색하고</a:t>
            </a:r>
            <a:r>
              <a:rPr lang="en-US" sz="900" dirty="0">
                <a:latin typeface="Gulim"/>
                <a:ea typeface="Gulim"/>
                <a:cs typeface="Gulim"/>
                <a:sym typeface="Gulim"/>
              </a:rPr>
              <a:t> </a:t>
            </a:r>
            <a:r>
              <a:rPr lang="en-US" sz="900" dirty="0" err="1">
                <a:latin typeface="Gulim"/>
                <a:ea typeface="Gulim"/>
                <a:cs typeface="Gulim"/>
                <a:sym typeface="Gulim"/>
              </a:rPr>
              <a:t>업체를</a:t>
            </a:r>
            <a:r>
              <a:rPr lang="en-US" sz="900" dirty="0">
                <a:latin typeface="Gulim"/>
                <a:ea typeface="Gulim"/>
                <a:cs typeface="Gulim"/>
                <a:sym typeface="Gulim"/>
              </a:rPr>
              <a:t> </a:t>
            </a:r>
            <a:r>
              <a:rPr lang="en-US" sz="900" dirty="0" err="1">
                <a:latin typeface="Gulim"/>
                <a:ea typeface="Gulim"/>
                <a:cs typeface="Gulim"/>
                <a:sym typeface="Gulim"/>
              </a:rPr>
              <a:t>발굴하는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긴밀한</a:t>
            </a:r>
            <a:r>
              <a:rPr lang="en-US" sz="900" dirty="0">
                <a:latin typeface="Gulim"/>
                <a:ea typeface="Gulim"/>
                <a:cs typeface="Gulim"/>
                <a:sym typeface="Gulim"/>
              </a:rPr>
              <a:t> </a:t>
            </a:r>
            <a:r>
              <a:rPr lang="en-US" sz="900" dirty="0" err="1">
                <a:latin typeface="Gulim"/>
                <a:ea typeface="Gulim"/>
                <a:cs typeface="Gulim"/>
                <a:sym typeface="Gulim"/>
              </a:rPr>
              <a:t>협업</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속도를</a:t>
            </a:r>
            <a:r>
              <a:rPr lang="en-US" sz="900" dirty="0">
                <a:latin typeface="Gulim"/>
                <a:ea typeface="Gulim"/>
                <a:cs typeface="Gulim"/>
                <a:sym typeface="Gulim"/>
              </a:rPr>
              <a:t> </a:t>
            </a:r>
            <a:r>
              <a:rPr lang="en-US" sz="900" dirty="0" err="1">
                <a:latin typeface="Gulim"/>
                <a:ea typeface="Gulim"/>
                <a:cs typeface="Gulim"/>
                <a:sym typeface="Gulim"/>
              </a:rPr>
              <a:t>높여</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24" name="Google Shape;4224;p43"/>
          <p:cNvSpPr txBox="1"/>
          <p:nvPr/>
        </p:nvSpPr>
        <p:spPr>
          <a:xfrm>
            <a:off x="877173" y="4240148"/>
            <a:ext cx="11540527"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549B35"/>
                </a:solidFill>
                <a:latin typeface="Arial"/>
                <a:ea typeface="Arial"/>
                <a:cs typeface="Arial"/>
                <a:sym typeface="Arial"/>
              </a:rPr>
              <a:t>해외</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사업장</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폐기물</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관리</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해외공장의</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관리를</a:t>
            </a:r>
            <a:r>
              <a:rPr lang="en-US" sz="900" u="none" dirty="0">
                <a:latin typeface="Gulim"/>
                <a:ea typeface="Gulim"/>
                <a:cs typeface="Gulim"/>
                <a:sym typeface="Gulim"/>
              </a:rPr>
              <a:t> </a:t>
            </a:r>
            <a:r>
              <a:rPr lang="en-US" sz="900" u="none" dirty="0" err="1">
                <a:latin typeface="Gulim"/>
                <a:ea typeface="Gulim"/>
                <a:cs typeface="Gulim"/>
                <a:sym typeface="Gulim"/>
              </a:rPr>
              <a:t>국내공장</a:t>
            </a:r>
            <a:r>
              <a:rPr lang="en-US" sz="900" u="none" dirty="0">
                <a:latin typeface="Gulim"/>
                <a:ea typeface="Gulim"/>
                <a:cs typeface="Gulim"/>
                <a:sym typeface="Gulim"/>
              </a:rPr>
              <a:t> </a:t>
            </a:r>
            <a:r>
              <a:rPr lang="en-US" sz="900" u="none" dirty="0" err="1">
                <a:latin typeface="Gulim"/>
                <a:ea typeface="Gulim"/>
                <a:cs typeface="Gulim"/>
                <a:sym typeface="Gulim"/>
              </a:rPr>
              <a:t>수준으로</a:t>
            </a:r>
            <a:r>
              <a:rPr lang="en-US" sz="900" u="none" dirty="0">
                <a:latin typeface="Gulim"/>
                <a:ea typeface="Gulim"/>
                <a:cs typeface="Gulim"/>
                <a:sym typeface="Gulim"/>
              </a:rPr>
              <a:t> </a:t>
            </a:r>
            <a:r>
              <a:rPr lang="en-US" sz="900" u="none" dirty="0" err="1">
                <a:latin typeface="Gulim"/>
                <a:ea typeface="Gulim"/>
                <a:cs typeface="Gulim"/>
                <a:sym typeface="Gulim"/>
              </a:rPr>
              <a:t>강화하기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배출량</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재활용률에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KPI(Key Performance Indicator)</a:t>
            </a:r>
            <a:r>
              <a:rPr lang="en-US" sz="900" u="none" dirty="0" err="1">
                <a:latin typeface="Gulim"/>
                <a:ea typeface="Gulim"/>
                <a:cs typeface="Gulim"/>
                <a:sym typeface="Gulim"/>
              </a:rPr>
              <a:t>를</a:t>
            </a:r>
            <a:r>
              <a:rPr lang="en-US" sz="900" u="none" dirty="0">
                <a:latin typeface="Gulim"/>
                <a:ea typeface="Gulim"/>
                <a:cs typeface="Gulim"/>
                <a:sym typeface="Gulim"/>
              </a:rPr>
              <a:t> </a:t>
            </a:r>
            <a:r>
              <a:rPr lang="en-US" sz="900" u="none" dirty="0" err="1">
                <a:latin typeface="Gulim"/>
                <a:ea typeface="Gulim"/>
                <a:cs typeface="Gulim"/>
                <a:sym typeface="Gulim"/>
              </a:rPr>
              <a:t>도입</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이와</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발생을</a:t>
            </a:r>
            <a:r>
              <a:rPr lang="en-US" sz="900" u="none" dirty="0">
                <a:latin typeface="Gulim"/>
                <a:ea typeface="Gulim"/>
                <a:cs typeface="Gulim"/>
                <a:sym typeface="Gulim"/>
              </a:rPr>
              <a:t> </a:t>
            </a:r>
            <a:r>
              <a:rPr lang="en-US" sz="900" u="none" dirty="0" err="1">
                <a:latin typeface="Gulim"/>
                <a:ea typeface="Gulim"/>
                <a:cs typeface="Gulim"/>
                <a:sym typeface="Gulim"/>
              </a:rPr>
              <a:t>최소화하고</a:t>
            </a:r>
            <a:r>
              <a:rPr lang="en-US" sz="900" u="none" dirty="0">
                <a:latin typeface="Gulim"/>
                <a:ea typeface="Gulim"/>
                <a:cs typeface="Gulim"/>
                <a:sym typeface="Gulim"/>
              </a:rPr>
              <a:t>, </a:t>
            </a:r>
            <a:r>
              <a:rPr lang="en-US" sz="900" u="none" dirty="0" err="1">
                <a:latin typeface="Gulim"/>
                <a:ea typeface="Gulim"/>
                <a:cs typeface="Gulim"/>
                <a:sym typeface="Gulim"/>
              </a:rPr>
              <a:t>불가피하게</a:t>
            </a:r>
            <a:r>
              <a:rPr lang="en-US" sz="900" u="none" dirty="0">
                <a:latin typeface="Gulim"/>
                <a:ea typeface="Gulim"/>
                <a:cs typeface="Gulim"/>
                <a:sym typeface="Gulim"/>
              </a:rPr>
              <a:t> </a:t>
            </a:r>
            <a:r>
              <a:rPr lang="en-US" sz="900" u="none" dirty="0" err="1">
                <a:latin typeface="Gulim"/>
                <a:ea typeface="Gulim"/>
                <a:cs typeface="Gulim"/>
                <a:sym typeface="Gulim"/>
              </a:rPr>
              <a:t>발생한</a:t>
            </a:r>
            <a:r>
              <a:rPr lang="en-US" sz="900" u="none" dirty="0">
                <a:latin typeface="Gulim"/>
                <a:ea typeface="Gulim"/>
                <a:cs typeface="Gulim"/>
                <a:sym typeface="Gulim"/>
              </a:rPr>
              <a:t> </a:t>
            </a:r>
            <a:r>
              <a:rPr lang="en-US" sz="900" u="none" dirty="0" err="1">
                <a:latin typeface="Gulim"/>
                <a:ea typeface="Gulim"/>
                <a:cs typeface="Gulim"/>
                <a:sym typeface="Gulim"/>
              </a:rPr>
              <a:t>폐기물은</a:t>
            </a:r>
            <a:r>
              <a:rPr lang="en-US" sz="900" u="none" dirty="0">
                <a:latin typeface="Gulim"/>
                <a:ea typeface="Gulim"/>
                <a:cs typeface="Gulim"/>
                <a:sym typeface="Gulim"/>
              </a:rPr>
              <a:t> </a:t>
            </a:r>
            <a:r>
              <a:rPr lang="en-US" sz="900" u="none" dirty="0" err="1">
                <a:latin typeface="Gulim"/>
                <a:ea typeface="Gulim"/>
                <a:cs typeface="Gulim"/>
                <a:sym typeface="Gulim"/>
              </a:rPr>
              <a:t>최대한</a:t>
            </a:r>
            <a:r>
              <a:rPr lang="en-US" sz="900" u="none" dirty="0">
                <a:latin typeface="Gulim"/>
                <a:ea typeface="Gulim"/>
                <a:cs typeface="Gulim"/>
                <a:sym typeface="Gulim"/>
              </a:rPr>
              <a:t> </a:t>
            </a:r>
            <a:r>
              <a:rPr lang="en-US" sz="900" u="none" dirty="0" err="1">
                <a:latin typeface="Gulim"/>
                <a:ea typeface="Gulim"/>
                <a:cs typeface="Gulim"/>
                <a:sym typeface="Gulim"/>
              </a:rPr>
              <a:t>재활용할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국내의</a:t>
            </a:r>
            <a:r>
              <a:rPr lang="en-US" sz="900" u="none" dirty="0">
                <a:latin typeface="Gulim"/>
                <a:ea typeface="Gulim"/>
                <a:cs typeface="Gulim"/>
                <a:sym typeface="Gulim"/>
              </a:rPr>
              <a:t> </a:t>
            </a:r>
            <a:r>
              <a:rPr lang="en-US" sz="900" u="none" dirty="0" err="1">
                <a:latin typeface="Gulim"/>
                <a:ea typeface="Gulim"/>
                <a:cs typeface="Gulim"/>
                <a:sym typeface="Gulim"/>
              </a:rPr>
              <a:t>재활용</a:t>
            </a:r>
            <a:r>
              <a:rPr lang="en-US" sz="900" u="none" dirty="0">
                <a:latin typeface="Gulim"/>
                <a:ea typeface="Gulim"/>
                <a:cs typeface="Gulim"/>
                <a:sym typeface="Gulim"/>
              </a:rPr>
              <a:t> </a:t>
            </a:r>
            <a:r>
              <a:rPr lang="en-US" sz="900" u="none" dirty="0" err="1">
                <a:latin typeface="Gulim"/>
                <a:ea typeface="Gulim"/>
                <a:cs typeface="Gulim"/>
                <a:sym typeface="Gulim"/>
              </a:rPr>
              <a:t>방법에</a:t>
            </a:r>
            <a:r>
              <a:rPr lang="en-US" sz="900" u="none" dirty="0">
                <a:latin typeface="Gulim"/>
                <a:ea typeface="Gulim"/>
                <a:cs typeface="Gulim"/>
                <a:sym typeface="Gulim"/>
              </a:rPr>
              <a:t> </a:t>
            </a:r>
            <a:r>
              <a:rPr lang="en-US" sz="900" u="none" dirty="0" err="1">
                <a:latin typeface="Gulim"/>
                <a:ea typeface="Gulim"/>
                <a:cs typeface="Gulim"/>
                <a:sym typeface="Gulim"/>
              </a:rPr>
              <a:t>대해서</a:t>
            </a:r>
            <a:r>
              <a:rPr lang="en-US" sz="900" u="none" dirty="0">
                <a:latin typeface="Gulim"/>
                <a:ea typeface="Gulim"/>
                <a:cs typeface="Gulim"/>
                <a:sym typeface="Gulim"/>
              </a:rPr>
              <a:t> </a:t>
            </a:r>
            <a:r>
              <a:rPr lang="en-US" sz="900" u="none" dirty="0" err="1">
                <a:latin typeface="Gulim"/>
                <a:ea typeface="Gulim"/>
                <a:cs typeface="Gulim"/>
                <a:sym typeface="Gulim"/>
              </a:rPr>
              <a:t>긴밀하게</a:t>
            </a:r>
            <a:r>
              <a:rPr lang="en-US" sz="900" u="none" dirty="0">
                <a:latin typeface="Gulim"/>
                <a:ea typeface="Gulim"/>
                <a:cs typeface="Gulim"/>
                <a:sym typeface="Gulim"/>
              </a:rPr>
              <a:t> </a:t>
            </a:r>
            <a:r>
              <a:rPr lang="en-US" sz="900" u="none" dirty="0" err="1">
                <a:latin typeface="Gulim"/>
                <a:ea typeface="Gulim"/>
                <a:cs typeface="Gulim"/>
                <a:sym typeface="Gulim"/>
              </a:rPr>
              <a:t>협력하여</a:t>
            </a:r>
            <a:r>
              <a:rPr lang="en-US" sz="900" u="none" dirty="0">
                <a:latin typeface="Gulim"/>
                <a:ea typeface="Gulim"/>
                <a:cs typeface="Gulim"/>
                <a:sym typeface="Gulim"/>
              </a:rPr>
              <a:t> </a:t>
            </a:r>
            <a:r>
              <a:rPr lang="en-US" sz="900" u="none" dirty="0" err="1">
                <a:latin typeface="Gulim"/>
                <a:ea typeface="Gulim"/>
                <a:cs typeface="Gulim"/>
                <a:sym typeface="Gulim"/>
              </a:rPr>
              <a:t>해외공장의</a:t>
            </a:r>
            <a:r>
              <a:rPr lang="en-US" sz="900" u="none" dirty="0">
                <a:latin typeface="Gulim"/>
                <a:ea typeface="Gulim"/>
                <a:cs typeface="Gulim"/>
                <a:sym typeface="Gulim"/>
              </a:rPr>
              <a:t> </a:t>
            </a:r>
            <a:r>
              <a:rPr lang="en-US" sz="900" u="none" dirty="0" err="1">
                <a:latin typeface="Gulim"/>
                <a:ea typeface="Gulim"/>
                <a:cs typeface="Gulim"/>
                <a:sym typeface="Gulim"/>
              </a:rPr>
              <a:t>재활용률을</a:t>
            </a:r>
            <a:r>
              <a:rPr lang="en-US" sz="900" u="none" dirty="0">
                <a:latin typeface="Gulim"/>
                <a:ea typeface="Gulim"/>
                <a:cs typeface="Gulim"/>
                <a:sym typeface="Gulim"/>
              </a:rPr>
              <a:t> </a:t>
            </a:r>
            <a:r>
              <a:rPr lang="en-US" sz="900" u="none" dirty="0" err="1">
                <a:latin typeface="Gulim"/>
                <a:ea typeface="Gulim"/>
                <a:cs typeface="Gulim"/>
                <a:sym typeface="Gulim"/>
              </a:rPr>
              <a:t>향상시켜</a:t>
            </a:r>
            <a:r>
              <a:rPr lang="en-US" sz="900" u="none" dirty="0">
                <a:latin typeface="Gulim"/>
                <a:ea typeface="Gulim"/>
                <a:cs typeface="Gulim"/>
                <a:sym typeface="Gulim"/>
              </a:rPr>
              <a:t> </a:t>
            </a:r>
            <a:r>
              <a:rPr lang="en-US" sz="900" u="none" dirty="0" err="1">
                <a:latin typeface="Gulim"/>
                <a:ea typeface="Gulim"/>
                <a:cs typeface="Gulim"/>
                <a:sym typeface="Gulim"/>
              </a:rPr>
              <a:t>나가겠습니다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225" name="Google Shape;4225;p43"/>
          <p:cNvSpPr txBox="1"/>
          <p:nvPr/>
        </p:nvSpPr>
        <p:spPr>
          <a:xfrm>
            <a:off x="6287299" y="7345438"/>
            <a:ext cx="69850" cy="876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
                <a:solidFill>
                  <a:srgbClr val="4D5C63"/>
                </a:solidFill>
                <a:latin typeface="Gulim"/>
                <a:ea typeface="Gulim"/>
                <a:cs typeface="Gulim"/>
                <a:sym typeface="Gulim"/>
              </a:rPr>
              <a:t>1)</a:t>
            </a:r>
            <a:endParaRPr sz="400">
              <a:latin typeface="Gulim"/>
              <a:ea typeface="Gulim"/>
              <a:cs typeface="Gulim"/>
              <a:sym typeface="Gulim"/>
            </a:endParaRPr>
          </a:p>
        </p:txBody>
      </p:sp>
      <p:sp>
        <p:nvSpPr>
          <p:cNvPr id="4227" name="Google Shape;4227;p43"/>
          <p:cNvSpPr txBox="1"/>
          <p:nvPr/>
        </p:nvSpPr>
        <p:spPr>
          <a:xfrm>
            <a:off x="854302" y="4700599"/>
            <a:ext cx="11643232" cy="755079"/>
          </a:xfrm>
          <a:prstGeom prst="rect">
            <a:avLst/>
          </a:prstGeom>
          <a:noFill/>
          <a:ln>
            <a:noFill/>
          </a:ln>
        </p:spPr>
        <p:txBody>
          <a:bodyPr spcFirstLastPara="1" wrap="square" lIns="0" tIns="12700" rIns="0" bIns="0" anchor="t" anchorCtr="0">
            <a:spAutoFit/>
          </a:bodyPr>
          <a:lstStyle/>
          <a:p>
            <a:pPr marL="38100" marR="30480" lvl="0" indent="0" algn="just" rtl="0">
              <a:lnSpc>
                <a:spcPct val="134200"/>
              </a:lnSpc>
              <a:spcBef>
                <a:spcPts val="0"/>
              </a:spcBef>
              <a:spcAft>
                <a:spcPts val="0"/>
              </a:spcAft>
              <a:buNone/>
            </a:pPr>
            <a:r>
              <a:rPr lang="en-US" sz="900" b="1" u="sng" dirty="0" err="1">
                <a:solidFill>
                  <a:srgbClr val="549B35"/>
                </a:solidFill>
                <a:latin typeface="Arial"/>
                <a:ea typeface="Arial"/>
                <a:cs typeface="Arial"/>
                <a:sym typeface="Arial"/>
              </a:rPr>
              <a:t>폐기물</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매립</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제로화</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발생한</a:t>
            </a:r>
            <a:r>
              <a:rPr lang="en-US" sz="900" u="none" dirty="0">
                <a:latin typeface="Gulim"/>
                <a:ea typeface="Gulim"/>
                <a:cs typeface="Gulim"/>
                <a:sym typeface="Gulim"/>
              </a:rPr>
              <a:t> </a:t>
            </a:r>
            <a:r>
              <a:rPr lang="en-US" sz="900" u="none" dirty="0" err="1">
                <a:latin typeface="Gulim"/>
                <a:ea typeface="Gulim"/>
                <a:cs typeface="Gulim"/>
                <a:sym typeface="Gulim"/>
              </a:rPr>
              <a:t>폐기물을</a:t>
            </a:r>
            <a:r>
              <a:rPr lang="en-US" sz="900" u="none" dirty="0">
                <a:latin typeface="Gulim"/>
                <a:ea typeface="Gulim"/>
                <a:cs typeface="Gulim"/>
                <a:sym typeface="Gulim"/>
              </a:rPr>
              <a:t> </a:t>
            </a:r>
            <a:r>
              <a:rPr lang="en-US" sz="900" u="none" dirty="0" err="1">
                <a:latin typeface="Gulim"/>
                <a:ea typeface="Gulim"/>
                <a:cs typeface="Gulim"/>
                <a:sym typeface="Gulim"/>
              </a:rPr>
              <a:t>위탁처리</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재활용을</a:t>
            </a:r>
            <a:r>
              <a:rPr lang="en-US" sz="900" u="none" dirty="0">
                <a:latin typeface="Gulim"/>
                <a:ea typeface="Gulim"/>
                <a:cs typeface="Gulim"/>
                <a:sym typeface="Gulim"/>
              </a:rPr>
              <a:t> </a:t>
            </a:r>
            <a:r>
              <a:rPr lang="en-US" sz="900" u="none" dirty="0" err="1">
                <a:latin typeface="Gulim"/>
                <a:ea typeface="Gulim"/>
                <a:cs typeface="Gulim"/>
                <a:sym typeface="Gulim"/>
              </a:rPr>
              <a:t>최우선적으로</a:t>
            </a:r>
            <a:r>
              <a:rPr lang="en-US" sz="900" u="none" dirty="0">
                <a:latin typeface="Gulim"/>
                <a:ea typeface="Gulim"/>
                <a:cs typeface="Gulim"/>
                <a:sym typeface="Gulim"/>
              </a:rPr>
              <a:t> </a:t>
            </a:r>
            <a:r>
              <a:rPr lang="en-US" sz="900" u="none" dirty="0" err="1">
                <a:latin typeface="Gulim"/>
                <a:ea typeface="Gulim"/>
                <a:cs typeface="Gulim"/>
                <a:sym typeface="Gulim"/>
              </a:rPr>
              <a:t>검토하며</a:t>
            </a:r>
            <a:r>
              <a:rPr lang="en-US" sz="900" u="none" dirty="0">
                <a:latin typeface="Gulim"/>
                <a:ea typeface="Gulim"/>
                <a:cs typeface="Gulim"/>
                <a:sym typeface="Gulim"/>
              </a:rPr>
              <a:t>, </a:t>
            </a:r>
            <a:r>
              <a:rPr lang="en-US" sz="900" u="none" dirty="0" err="1">
                <a:latin typeface="Gulim"/>
                <a:ea typeface="Gulim"/>
                <a:cs typeface="Gulim"/>
                <a:sym typeface="Gulim"/>
              </a:rPr>
              <a:t>매립하여</a:t>
            </a:r>
            <a:r>
              <a:rPr lang="en-US" sz="900" u="none" dirty="0">
                <a:latin typeface="Gulim"/>
                <a:ea typeface="Gulim"/>
                <a:cs typeface="Gulim"/>
                <a:sym typeface="Gulim"/>
              </a:rPr>
              <a:t> </a:t>
            </a:r>
            <a:r>
              <a:rPr lang="en-US" sz="900" u="none" dirty="0" err="1">
                <a:latin typeface="Gulim"/>
                <a:ea typeface="Gulim"/>
                <a:cs typeface="Gulim"/>
                <a:sym typeface="Gulim"/>
              </a:rPr>
              <a:t>처리하는</a:t>
            </a:r>
            <a:r>
              <a:rPr lang="en-US" sz="900" u="none" dirty="0">
                <a:latin typeface="Gulim"/>
                <a:ea typeface="Gulim"/>
                <a:cs typeface="Gulim"/>
                <a:sym typeface="Gulim"/>
              </a:rPr>
              <a:t> </a:t>
            </a:r>
            <a:r>
              <a:rPr lang="en-US" sz="900" u="none" dirty="0" err="1">
                <a:latin typeface="Gulim"/>
                <a:ea typeface="Gulim"/>
                <a:cs typeface="Gulim"/>
                <a:sym typeface="Gulim"/>
              </a:rPr>
              <a:t>방법은</a:t>
            </a:r>
            <a:r>
              <a:rPr lang="en-US" sz="900" u="none" dirty="0">
                <a:latin typeface="Gulim"/>
                <a:ea typeface="Gulim"/>
                <a:cs typeface="Gulim"/>
                <a:sym typeface="Gulim"/>
              </a:rPr>
              <a:t> </a:t>
            </a:r>
            <a:r>
              <a:rPr lang="en-US" sz="900" u="none" dirty="0" err="1">
                <a:latin typeface="Gulim"/>
                <a:ea typeface="Gulim"/>
                <a:cs typeface="Gulim"/>
                <a:sym typeface="Gulim"/>
              </a:rPr>
              <a:t>지양하도록</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규정을</a:t>
            </a:r>
            <a:r>
              <a:rPr lang="en-US" sz="900" u="none" dirty="0">
                <a:latin typeface="Gulim"/>
                <a:ea typeface="Gulim"/>
                <a:cs typeface="Gulim"/>
                <a:sym typeface="Gulim"/>
              </a:rPr>
              <a:t> </a:t>
            </a:r>
            <a:r>
              <a:rPr lang="en-US" sz="900" u="none" dirty="0" err="1">
                <a:latin typeface="Gulim"/>
                <a:ea typeface="Gulim"/>
                <a:cs typeface="Gulim"/>
                <a:sym typeface="Gulim"/>
              </a:rPr>
              <a:t>수립해</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이에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폐수처리장에서</a:t>
            </a:r>
            <a:r>
              <a:rPr lang="en-US" sz="900" u="none" dirty="0">
                <a:latin typeface="Gulim"/>
                <a:ea typeface="Gulim"/>
                <a:cs typeface="Gulim"/>
                <a:sym typeface="Gulim"/>
              </a:rPr>
              <a:t> </a:t>
            </a:r>
            <a:r>
              <a:rPr lang="en-US" sz="900" u="none" dirty="0" err="1">
                <a:latin typeface="Gulim"/>
                <a:ea typeface="Gulim"/>
                <a:cs typeface="Gulim"/>
                <a:sym typeface="Gulim"/>
              </a:rPr>
              <a:t>발생하는</a:t>
            </a:r>
            <a:r>
              <a:rPr lang="en-US" sz="900" u="none" dirty="0">
                <a:latin typeface="Gulim"/>
                <a:ea typeface="Gulim"/>
                <a:cs typeface="Gulim"/>
                <a:sym typeface="Gulim"/>
              </a:rPr>
              <a:t> </a:t>
            </a:r>
            <a:r>
              <a:rPr lang="en-US" sz="900" u="none" dirty="0" err="1">
                <a:latin typeface="Gulim"/>
                <a:ea typeface="Gulim"/>
                <a:cs typeface="Gulim"/>
                <a:sym typeface="Gulim"/>
              </a:rPr>
              <a:t>폐기물을</a:t>
            </a:r>
            <a:r>
              <a:rPr lang="en-US" sz="900" u="none" dirty="0">
                <a:latin typeface="Gulim"/>
                <a:ea typeface="Gulim"/>
                <a:cs typeface="Gulim"/>
                <a:sym typeface="Gulim"/>
              </a:rPr>
              <a:t> </a:t>
            </a:r>
            <a:r>
              <a:rPr lang="en-US" sz="900" u="none" dirty="0" err="1">
                <a:latin typeface="Gulim"/>
                <a:ea typeface="Gulim"/>
                <a:cs typeface="Gulim"/>
                <a:sym typeface="Gulim"/>
              </a:rPr>
              <a:t>매립</a:t>
            </a:r>
            <a:r>
              <a:rPr lang="en-US" sz="900" u="none" dirty="0">
                <a:latin typeface="Gulim"/>
                <a:ea typeface="Gulim"/>
                <a:cs typeface="Gulim"/>
                <a:sym typeface="Gulim"/>
              </a:rPr>
              <a:t> </a:t>
            </a:r>
            <a:r>
              <a:rPr lang="en-US" sz="900" u="none" dirty="0" err="1">
                <a:latin typeface="Gulim"/>
                <a:ea typeface="Gulim"/>
                <a:cs typeface="Gulim"/>
                <a:sym typeface="Gulim"/>
              </a:rPr>
              <a:t>처리하고</a:t>
            </a:r>
            <a:r>
              <a:rPr lang="en-US" sz="900" u="none" dirty="0">
                <a:latin typeface="Gulim"/>
                <a:ea typeface="Gulim"/>
                <a:cs typeface="Gulim"/>
                <a:sym typeface="Gulim"/>
              </a:rPr>
              <a:t> </a:t>
            </a:r>
            <a:r>
              <a:rPr lang="en-US" sz="900" u="none" dirty="0" err="1">
                <a:latin typeface="Gulim"/>
                <a:ea typeface="Gulim"/>
                <a:cs typeface="Gulim"/>
                <a:sym typeface="Gulim"/>
              </a:rPr>
              <a:t>있었으나</a:t>
            </a:r>
            <a:r>
              <a:rPr lang="en-US" sz="900" u="none" dirty="0">
                <a:latin typeface="Gulim"/>
                <a:ea typeface="Gulim"/>
                <a:cs typeface="Gulim"/>
                <a:sym typeface="Gulim"/>
              </a:rPr>
              <a:t> </a:t>
            </a:r>
            <a:r>
              <a:rPr lang="en-US" sz="900" u="none" dirty="0" err="1">
                <a:latin typeface="Gulim"/>
                <a:ea typeface="Gulim"/>
                <a:cs typeface="Gulim"/>
                <a:sym typeface="Gulim"/>
              </a:rPr>
              <a:t>토질</a:t>
            </a:r>
            <a:r>
              <a:rPr lang="en-US" sz="900" u="none" dirty="0">
                <a:latin typeface="Gulim"/>
                <a:ea typeface="Gulim"/>
                <a:cs typeface="Gulim"/>
                <a:sym typeface="Gulim"/>
              </a:rPr>
              <a:t> </a:t>
            </a:r>
            <a:r>
              <a:rPr lang="en-US" sz="900" u="none" dirty="0" err="1">
                <a:latin typeface="Gulim"/>
                <a:ea typeface="Gulim"/>
                <a:cs typeface="Gulim"/>
                <a:sym typeface="Gulim"/>
              </a:rPr>
              <a:t>개선</a:t>
            </a:r>
            <a:r>
              <a:rPr lang="en-US" sz="900" u="none" dirty="0">
                <a:latin typeface="Gulim"/>
                <a:ea typeface="Gulim"/>
                <a:cs typeface="Gulim"/>
                <a:sym typeface="Gulim"/>
              </a:rPr>
              <a:t> </a:t>
            </a:r>
            <a:r>
              <a:rPr lang="en-US" sz="900" u="none" dirty="0" err="1">
                <a:latin typeface="Gulim"/>
                <a:ea typeface="Gulim"/>
                <a:cs typeface="Gulim"/>
                <a:sym typeface="Gulim"/>
              </a:rPr>
              <a:t>용도로</a:t>
            </a:r>
            <a:r>
              <a:rPr lang="en-US" sz="900" u="none" dirty="0">
                <a:latin typeface="Gulim"/>
                <a:ea typeface="Gulim"/>
                <a:cs typeface="Gulim"/>
                <a:sym typeface="Gulim"/>
              </a:rPr>
              <a:t> </a:t>
            </a:r>
            <a:r>
              <a:rPr lang="en-US" sz="900" u="none" dirty="0" err="1">
                <a:latin typeface="Gulim"/>
                <a:ea typeface="Gulim"/>
                <a:cs typeface="Gulim"/>
                <a:sym typeface="Gulim"/>
              </a:rPr>
              <a:t>재활용하는</a:t>
            </a:r>
            <a:r>
              <a:rPr lang="en-US" sz="900" u="none" dirty="0">
                <a:latin typeface="Gulim"/>
                <a:ea typeface="Gulim"/>
                <a:cs typeface="Gulim"/>
                <a:sym typeface="Gulim"/>
              </a:rPr>
              <a:t> </a:t>
            </a:r>
            <a:r>
              <a:rPr lang="en-US" sz="900" u="none" dirty="0" err="1">
                <a:latin typeface="Gulim"/>
                <a:ea typeface="Gulim"/>
                <a:cs typeface="Gulim"/>
                <a:sym typeface="Gulim"/>
              </a:rPr>
              <a:t>것으로</a:t>
            </a:r>
            <a:r>
              <a:rPr lang="en-US" sz="900" u="none" dirty="0">
                <a:latin typeface="Gulim"/>
                <a:ea typeface="Gulim"/>
                <a:cs typeface="Gulim"/>
                <a:sym typeface="Gulim"/>
              </a:rPr>
              <a:t> </a:t>
            </a:r>
            <a:r>
              <a:rPr lang="en-US" sz="900" u="none" dirty="0" err="1">
                <a:latin typeface="Gulim"/>
                <a:ea typeface="Gulim"/>
                <a:cs typeface="Gulim"/>
                <a:sym typeface="Gulim"/>
              </a:rPr>
              <a:t>전환하였습니다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2023년 7월, KT&amp;G </a:t>
            </a:r>
            <a:r>
              <a:rPr lang="en-US" sz="900" u="none" dirty="0" err="1">
                <a:latin typeface="Gulim"/>
                <a:ea typeface="Gulim"/>
                <a:cs typeface="Gulim"/>
                <a:sym typeface="Gulim"/>
              </a:rPr>
              <a:t>천안공장은</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환경</a:t>
            </a:r>
            <a:r>
              <a:rPr lang="en-US" sz="900" u="none" dirty="0">
                <a:latin typeface="Gulim"/>
                <a:ea typeface="Gulim"/>
                <a:cs typeface="Gulim"/>
                <a:sym typeface="Gulim"/>
              </a:rPr>
              <a:t> </a:t>
            </a:r>
            <a:r>
              <a:rPr lang="en-US" sz="900" u="none" dirty="0" err="1">
                <a:latin typeface="Gulim"/>
                <a:ea typeface="Gulim"/>
                <a:cs typeface="Gulim"/>
                <a:sym typeface="Gulim"/>
              </a:rPr>
              <a:t>안전</a:t>
            </a:r>
            <a:r>
              <a:rPr lang="en-US" sz="900" u="none" dirty="0">
                <a:latin typeface="Gulim"/>
                <a:ea typeface="Gulim"/>
                <a:cs typeface="Gulim"/>
                <a:sym typeface="Gulim"/>
              </a:rPr>
              <a:t> </a:t>
            </a:r>
            <a:r>
              <a:rPr lang="en-US" sz="900" u="none" dirty="0" err="1">
                <a:latin typeface="Gulim"/>
                <a:ea typeface="Gulim"/>
                <a:cs typeface="Gulim"/>
                <a:sym typeface="Gulim"/>
              </a:rPr>
              <a:t>인증기업</a:t>
            </a:r>
            <a:r>
              <a:rPr lang="en-US" sz="900" u="none" dirty="0">
                <a:latin typeface="Gulim"/>
                <a:ea typeface="Gulim"/>
                <a:cs typeface="Gulim"/>
                <a:sym typeface="Gulim"/>
              </a:rPr>
              <a:t> UL(Underwriters Laboratories)</a:t>
            </a:r>
            <a:r>
              <a:rPr lang="en-US" sz="900" u="none" dirty="0" err="1">
                <a:latin typeface="Gulim"/>
                <a:ea typeface="Gulim"/>
                <a:cs typeface="Gulim"/>
                <a:sym typeface="Gulim"/>
              </a:rPr>
              <a:t>로부터</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재활용률</a:t>
            </a:r>
            <a:r>
              <a:rPr lang="en-US" sz="900" u="none" dirty="0">
                <a:latin typeface="Gulim"/>
                <a:ea typeface="Gulim"/>
                <a:cs typeface="Gulim"/>
                <a:sym typeface="Gulim"/>
              </a:rPr>
              <a:t> 100%를 </a:t>
            </a:r>
            <a:r>
              <a:rPr lang="en-US" sz="900" u="none" dirty="0" err="1">
                <a:latin typeface="Gulim"/>
                <a:ea typeface="Gulim"/>
                <a:cs typeface="Gulim"/>
                <a:sym typeface="Gulim"/>
              </a:rPr>
              <a:t>인정받아</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매립</a:t>
            </a:r>
            <a:r>
              <a:rPr lang="en-US" sz="900" u="none" dirty="0">
                <a:latin typeface="Gulim"/>
                <a:ea typeface="Gulim"/>
                <a:cs typeface="Gulim"/>
                <a:sym typeface="Gulim"/>
              </a:rPr>
              <a:t> </a:t>
            </a:r>
            <a:r>
              <a:rPr lang="en-US" sz="900" u="none" dirty="0" err="1">
                <a:latin typeface="Gulim"/>
                <a:ea typeface="Gulim"/>
                <a:cs typeface="Gulim"/>
                <a:sym typeface="Gulim"/>
              </a:rPr>
              <a:t>제로화</a:t>
            </a:r>
            <a:r>
              <a:rPr lang="en-US" sz="900" u="none" dirty="0">
                <a:latin typeface="Gulim"/>
                <a:ea typeface="Gulim"/>
                <a:cs typeface="Gulim"/>
                <a:sym typeface="Gulim"/>
              </a:rPr>
              <a:t> </a:t>
            </a:r>
            <a:r>
              <a:rPr lang="en-US" sz="900" u="none" dirty="0" err="1">
                <a:latin typeface="Gulim"/>
                <a:ea typeface="Gulim"/>
                <a:cs typeface="Gulim"/>
                <a:sym typeface="Gulim"/>
              </a:rPr>
              <a:t>인증</a:t>
            </a:r>
            <a:r>
              <a:rPr lang="en-US" sz="900" u="none" dirty="0">
                <a:latin typeface="Gulim"/>
                <a:ea typeface="Gulim"/>
                <a:cs typeface="Gulim"/>
                <a:sym typeface="Gulim"/>
              </a:rPr>
              <a:t>(ZWTL: Zero Waste To Landfill)</a:t>
            </a:r>
            <a:r>
              <a:rPr lang="en-US" sz="750" u="none" baseline="30000" dirty="0">
                <a:latin typeface="Gulim"/>
                <a:ea typeface="Gulim"/>
                <a:cs typeface="Gulim"/>
                <a:sym typeface="Gulim"/>
              </a:rPr>
              <a:t>1) </a:t>
            </a:r>
            <a:r>
              <a:rPr lang="en-US" sz="900" u="none" dirty="0" err="1">
                <a:latin typeface="Gulim"/>
                <a:ea typeface="Gulim"/>
                <a:cs typeface="Gulim"/>
                <a:sym typeface="Gulim"/>
              </a:rPr>
              <a:t>플래티넘</a:t>
            </a:r>
            <a:r>
              <a:rPr lang="en-US" sz="900" u="none" dirty="0">
                <a:latin typeface="Gulim"/>
                <a:ea typeface="Gulim"/>
                <a:cs typeface="Gulim"/>
                <a:sym typeface="Gulim"/>
              </a:rPr>
              <a:t> </a:t>
            </a:r>
            <a:r>
              <a:rPr lang="en-US" sz="900" u="none" dirty="0" err="1">
                <a:latin typeface="Gulim"/>
                <a:ea typeface="Gulim"/>
                <a:cs typeface="Gulim"/>
                <a:sym typeface="Gulim"/>
              </a:rPr>
              <a:t>등급을</a:t>
            </a:r>
            <a:r>
              <a:rPr lang="en-US" sz="900" u="none" dirty="0">
                <a:latin typeface="Gulim"/>
                <a:ea typeface="Gulim"/>
                <a:cs typeface="Gulim"/>
                <a:sym typeface="Gulim"/>
              </a:rPr>
              <a:t> </a:t>
            </a:r>
            <a:r>
              <a:rPr lang="en-US" sz="900" u="none" dirty="0" err="1">
                <a:latin typeface="Gulim"/>
                <a:ea typeface="Gulim"/>
                <a:cs typeface="Gulim"/>
                <a:sym typeface="Gulim"/>
              </a:rPr>
              <a:t>취득하였습니다</a:t>
            </a:r>
            <a:r>
              <a:rPr lang="en-US" sz="900" u="none" dirty="0">
                <a:latin typeface="Gulim"/>
                <a:ea typeface="Gulim"/>
                <a:cs typeface="Gulim"/>
                <a:sym typeface="Gulim"/>
              </a:rPr>
              <a:t>. </a:t>
            </a:r>
            <a:r>
              <a:rPr lang="en-US" sz="900" u="none" dirty="0" err="1">
                <a:latin typeface="Gulim"/>
                <a:ea typeface="Gulim"/>
                <a:cs typeface="Gulim"/>
                <a:sym typeface="Gulim"/>
              </a:rPr>
              <a:t>ZWTL은</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재활용률이</a:t>
            </a:r>
            <a:r>
              <a:rPr lang="en-US" sz="900" u="none" dirty="0">
                <a:latin typeface="Gulim"/>
                <a:ea typeface="Gulim"/>
                <a:cs typeface="Gulim"/>
                <a:sym typeface="Gulim"/>
              </a:rPr>
              <a:t> 80% </a:t>
            </a:r>
            <a:r>
              <a:rPr lang="en-US" sz="900" u="none" dirty="0" err="1">
                <a:latin typeface="Gulim"/>
                <a:ea typeface="Gulim"/>
                <a:cs typeface="Gulim"/>
                <a:sym typeface="Gulim"/>
              </a:rPr>
              <a:t>이상</a:t>
            </a:r>
            <a:r>
              <a:rPr lang="en-US" sz="900" u="none" dirty="0">
                <a:latin typeface="Gulim"/>
                <a:ea typeface="Gulim"/>
                <a:cs typeface="Gulim"/>
                <a:sym typeface="Gulim"/>
              </a:rPr>
              <a:t> </a:t>
            </a:r>
            <a:r>
              <a:rPr lang="en-US" sz="900" u="none" dirty="0" err="1">
                <a:latin typeface="Gulim"/>
                <a:ea typeface="Gulim"/>
                <a:cs typeface="Gulim"/>
                <a:sym typeface="Gulim"/>
              </a:rPr>
              <a:t>높은</a:t>
            </a:r>
            <a:r>
              <a:rPr lang="en-US" sz="900" u="none" dirty="0">
                <a:latin typeface="Gulim"/>
                <a:ea typeface="Gulim"/>
                <a:cs typeface="Gulim"/>
                <a:sym typeface="Gulim"/>
              </a:rPr>
              <a:t> </a:t>
            </a:r>
            <a:r>
              <a:rPr lang="en-US" sz="900" u="none" dirty="0" err="1">
                <a:latin typeface="Gulim"/>
                <a:ea typeface="Gulim"/>
                <a:cs typeface="Gulim"/>
                <a:sym typeface="Gulim"/>
              </a:rPr>
              <a:t>사업장에</a:t>
            </a:r>
            <a:r>
              <a:rPr lang="en-US" sz="900" u="none" dirty="0">
                <a:latin typeface="Gulim"/>
                <a:ea typeface="Gulim"/>
                <a:cs typeface="Gulim"/>
                <a:sym typeface="Gulim"/>
              </a:rPr>
              <a:t> </a:t>
            </a:r>
            <a:r>
              <a:rPr lang="en-US" sz="900" u="none" dirty="0" err="1">
                <a:latin typeface="Gulim"/>
                <a:ea typeface="Gulim"/>
                <a:cs typeface="Gulim"/>
                <a:sym typeface="Gulim"/>
              </a:rPr>
              <a:t>부여하는</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인증으로서</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천안공장</a:t>
            </a:r>
            <a:r>
              <a:rPr lang="en-US" sz="900" u="none" dirty="0">
                <a:latin typeface="Gulim"/>
                <a:ea typeface="Gulim"/>
                <a:cs typeface="Gulim"/>
                <a:sym typeface="Gulim"/>
              </a:rPr>
              <a:t> </a:t>
            </a:r>
            <a:r>
              <a:rPr lang="en-US" sz="900" u="none" dirty="0" err="1">
                <a:latin typeface="Gulim"/>
                <a:ea typeface="Gulim"/>
                <a:cs typeface="Gulim"/>
                <a:sym typeface="Gulim"/>
              </a:rPr>
              <a:t>인증</a:t>
            </a:r>
            <a:r>
              <a:rPr lang="en-US" sz="900" u="none" dirty="0">
                <a:latin typeface="Gulim"/>
                <a:ea typeface="Gulim"/>
                <a:cs typeface="Gulim"/>
                <a:sym typeface="Gulim"/>
              </a:rPr>
              <a:t> </a:t>
            </a:r>
            <a:r>
              <a:rPr lang="en-US" sz="900" u="none" dirty="0" err="1">
                <a:latin typeface="Gulim"/>
                <a:ea typeface="Gulim"/>
                <a:cs typeface="Gulim"/>
                <a:sym typeface="Gulim"/>
              </a:rPr>
              <a:t>취득을</a:t>
            </a:r>
            <a:r>
              <a:rPr lang="en-US" sz="900" u="none" dirty="0">
                <a:latin typeface="Gulim"/>
                <a:ea typeface="Gulim"/>
                <a:cs typeface="Gulim"/>
                <a:sym typeface="Gulim"/>
              </a:rPr>
              <a:t> </a:t>
            </a:r>
            <a:r>
              <a:rPr lang="en-US" sz="900" u="none" dirty="0" err="1">
                <a:latin typeface="Gulim"/>
                <a:ea typeface="Gulim"/>
                <a:cs typeface="Gulim"/>
                <a:sym typeface="Gulim"/>
              </a:rPr>
              <a:t>시작으로</a:t>
            </a:r>
            <a:r>
              <a:rPr lang="en-US" sz="900" u="none" dirty="0">
                <a:latin typeface="Gulim"/>
                <a:ea typeface="Gulim"/>
                <a:cs typeface="Gulim"/>
                <a:sym typeface="Gulim"/>
              </a:rPr>
              <a:t> 2024년 </a:t>
            </a:r>
            <a:r>
              <a:rPr lang="en-US" sz="900" u="none" dirty="0" err="1">
                <a:latin typeface="Gulim"/>
                <a:ea typeface="Gulim"/>
                <a:cs typeface="Gulim"/>
                <a:sym typeface="Gulim"/>
              </a:rPr>
              <a:t>현재</a:t>
            </a:r>
            <a:r>
              <a:rPr lang="en-US" sz="900" u="none" dirty="0">
                <a:latin typeface="Gulim"/>
                <a:ea typeface="Gulim"/>
                <a:cs typeface="Gulim"/>
                <a:sym typeface="Gulim"/>
              </a:rPr>
              <a:t>, 대전2공장에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인증</a:t>
            </a:r>
            <a:r>
              <a:rPr lang="en-US" sz="900" u="none" dirty="0">
                <a:latin typeface="Gulim"/>
                <a:ea typeface="Gulim"/>
                <a:cs typeface="Gulim"/>
                <a:sym typeface="Gulim"/>
              </a:rPr>
              <a:t> </a:t>
            </a:r>
            <a:r>
              <a:rPr lang="en-US" sz="900" u="none" dirty="0" err="1">
                <a:latin typeface="Gulim"/>
                <a:ea typeface="Gulim"/>
                <a:cs typeface="Gulim"/>
                <a:sym typeface="Gulim"/>
              </a:rPr>
              <a:t>취득을</a:t>
            </a:r>
            <a:r>
              <a:rPr lang="en-US" sz="900" u="none" dirty="0">
                <a:latin typeface="Gulim"/>
                <a:ea typeface="Gulim"/>
                <a:cs typeface="Gulim"/>
                <a:sym typeface="Gulim"/>
              </a:rPr>
              <a:t> </a:t>
            </a:r>
            <a:r>
              <a:rPr lang="en-US" sz="900" u="none" dirty="0" err="1">
                <a:latin typeface="Gulim"/>
                <a:ea typeface="Gulim"/>
                <a:cs typeface="Gulim"/>
                <a:sym typeface="Gulim"/>
              </a:rPr>
              <a:t>추진하고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단계적으로</a:t>
            </a:r>
            <a:r>
              <a:rPr lang="en-US" sz="900" u="none" dirty="0">
                <a:latin typeface="Gulim"/>
                <a:ea typeface="Gulim"/>
                <a:cs typeface="Gulim"/>
                <a:sym typeface="Gulim"/>
              </a:rPr>
              <a:t> </a:t>
            </a:r>
            <a:r>
              <a:rPr lang="en-US" sz="900" u="none" dirty="0" err="1">
                <a:latin typeface="Gulim"/>
                <a:ea typeface="Gulim"/>
                <a:cs typeface="Gulim"/>
                <a:sym typeface="Gulim"/>
              </a:rPr>
              <a:t>사업장</a:t>
            </a:r>
            <a:r>
              <a:rPr lang="en-US" sz="900" u="none" dirty="0">
                <a:latin typeface="Gulim"/>
                <a:ea typeface="Gulim"/>
                <a:cs typeface="Gulim"/>
                <a:sym typeface="Gulim"/>
              </a:rPr>
              <a:t> </a:t>
            </a:r>
            <a:r>
              <a:rPr lang="en-US" sz="900" u="none" dirty="0" err="1">
                <a:latin typeface="Gulim"/>
                <a:ea typeface="Gulim"/>
                <a:cs typeface="Gulim"/>
                <a:sym typeface="Gulim"/>
              </a:rPr>
              <a:t>인증을</a:t>
            </a:r>
            <a:r>
              <a:rPr lang="en-US" sz="900" u="none" dirty="0">
                <a:latin typeface="Gulim"/>
                <a:ea typeface="Gulim"/>
                <a:cs typeface="Gulim"/>
                <a:sym typeface="Gulim"/>
              </a:rPr>
              <a:t> </a:t>
            </a:r>
            <a:r>
              <a:rPr lang="en-US" sz="900" u="none" dirty="0" err="1">
                <a:latin typeface="Gulim"/>
                <a:ea typeface="Gulim"/>
                <a:cs typeface="Gulim"/>
                <a:sym typeface="Gulim"/>
              </a:rPr>
              <a:t>확대해</a:t>
            </a:r>
            <a:r>
              <a:rPr lang="en-US" sz="900" u="none" dirty="0">
                <a:latin typeface="Gulim"/>
                <a:ea typeface="Gulim"/>
                <a:cs typeface="Gulim"/>
                <a:sym typeface="Gulim"/>
              </a:rPr>
              <a:t> </a:t>
            </a:r>
            <a:r>
              <a:rPr lang="en-US" sz="900" u="none" dirty="0" err="1">
                <a:latin typeface="Gulim"/>
                <a:ea typeface="Gulim"/>
                <a:cs typeface="Gulim"/>
                <a:sym typeface="Gulim"/>
              </a:rPr>
              <a:t>나갈</a:t>
            </a:r>
            <a:r>
              <a:rPr lang="en-US" sz="900" u="none" dirty="0">
                <a:latin typeface="Gulim"/>
                <a:ea typeface="Gulim"/>
                <a:cs typeface="Gulim"/>
                <a:sym typeface="Gulim"/>
              </a:rPr>
              <a:t> </a:t>
            </a:r>
            <a:r>
              <a:rPr lang="en-US" sz="900" u="none" dirty="0" err="1">
                <a:latin typeface="Gulim"/>
                <a:ea typeface="Gulim"/>
                <a:cs typeface="Gulim"/>
                <a:sym typeface="Gulim"/>
              </a:rPr>
              <a:t>계획입니다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228" name="Google Shape;4228;p43"/>
          <p:cNvSpPr txBox="1"/>
          <p:nvPr/>
        </p:nvSpPr>
        <p:spPr>
          <a:xfrm>
            <a:off x="877173" y="5532178"/>
            <a:ext cx="3044975"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a:solidFill>
                  <a:srgbClr val="87BB24"/>
                </a:solidFill>
                <a:latin typeface="Arial"/>
                <a:ea typeface="Arial"/>
                <a:cs typeface="Arial"/>
                <a:sym typeface="Arial"/>
              </a:rPr>
              <a:t>사업장 폐기물 관리 활동</a:t>
            </a:r>
            <a:endParaRPr sz="1100">
              <a:latin typeface="Arial"/>
              <a:ea typeface="Arial"/>
              <a:cs typeface="Arial"/>
              <a:sym typeface="Arial"/>
            </a:endParaRPr>
          </a:p>
        </p:txBody>
      </p:sp>
      <p:sp>
        <p:nvSpPr>
          <p:cNvPr id="4229" name="Google Shape;4229;p43"/>
          <p:cNvSpPr txBox="1"/>
          <p:nvPr/>
        </p:nvSpPr>
        <p:spPr>
          <a:xfrm>
            <a:off x="876949" y="5733275"/>
            <a:ext cx="11533294"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549B35"/>
                </a:solidFill>
                <a:latin typeface="Arial"/>
                <a:ea typeface="Arial"/>
                <a:cs typeface="Arial"/>
                <a:sym typeface="Arial"/>
              </a:rPr>
              <a:t>공정</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폐기물</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발생량</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저감</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및</a:t>
            </a:r>
            <a:r>
              <a:rPr lang="en-US" sz="900" b="1" u="none"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재활용</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전환</a:t>
            </a:r>
            <a:r>
              <a:rPr lang="en-US" sz="900" b="1" u="none" dirty="0">
                <a:solidFill>
                  <a:srgbClr val="549B35"/>
                </a:solidFill>
                <a:latin typeface="Arial"/>
                <a:ea typeface="Arial"/>
                <a:cs typeface="Arial"/>
                <a:sym typeface="Arial"/>
              </a:rPr>
              <a:t> </a:t>
            </a:r>
            <a:r>
              <a:rPr lang="en-US" sz="900" u="none" dirty="0">
                <a:latin typeface="Gulim"/>
                <a:ea typeface="Gulim"/>
                <a:cs typeface="Gulim"/>
                <a:sym typeface="Gulim"/>
              </a:rPr>
              <a:t>2023년 </a:t>
            </a:r>
            <a:r>
              <a:rPr lang="en-US" sz="900" u="none" dirty="0" err="1">
                <a:latin typeface="Gulim"/>
                <a:ea typeface="Gulim"/>
                <a:cs typeface="Gulim"/>
                <a:sym typeface="Gulim"/>
              </a:rPr>
              <a:t>담배</a:t>
            </a:r>
            <a:r>
              <a:rPr lang="en-US" sz="900" u="none" dirty="0">
                <a:latin typeface="Gulim"/>
                <a:ea typeface="Gulim"/>
                <a:cs typeface="Gulim"/>
                <a:sym typeface="Gulim"/>
              </a:rPr>
              <a:t> </a:t>
            </a:r>
            <a:r>
              <a:rPr lang="en-US" sz="900" u="none" dirty="0" err="1">
                <a:latin typeface="Gulim"/>
                <a:ea typeface="Gulim"/>
                <a:cs typeface="Gulim"/>
                <a:sym typeface="Gulim"/>
              </a:rPr>
              <a:t>생산량</a:t>
            </a:r>
            <a:r>
              <a:rPr lang="en-US" sz="900" u="none" dirty="0">
                <a:latin typeface="Gulim"/>
                <a:ea typeface="Gulim"/>
                <a:cs typeface="Gulim"/>
                <a:sym typeface="Gulim"/>
              </a:rPr>
              <a:t> </a:t>
            </a:r>
            <a:r>
              <a:rPr lang="en-US" sz="900" u="none" dirty="0" err="1">
                <a:latin typeface="Gulim"/>
                <a:ea typeface="Gulim"/>
                <a:cs typeface="Gulim"/>
                <a:sym typeface="Gulim"/>
              </a:rPr>
              <a:t>증가로</a:t>
            </a:r>
            <a:r>
              <a:rPr lang="en-US" sz="900" u="none" dirty="0">
                <a:latin typeface="Gulim"/>
                <a:ea typeface="Gulim"/>
                <a:cs typeface="Gulim"/>
                <a:sym typeface="Gulim"/>
              </a:rPr>
              <a:t>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폐기물</a:t>
            </a:r>
            <a:r>
              <a:rPr lang="en-US" sz="900" u="none" dirty="0">
                <a:latin typeface="Gulim"/>
                <a:ea typeface="Gulim"/>
                <a:cs typeface="Gulim"/>
                <a:sym typeface="Gulim"/>
              </a:rPr>
              <a:t> </a:t>
            </a:r>
            <a:r>
              <a:rPr lang="en-US" sz="900" u="none" dirty="0" err="1">
                <a:latin typeface="Gulim"/>
                <a:ea typeface="Gulim"/>
                <a:cs typeface="Gulim"/>
                <a:sym typeface="Gulim"/>
              </a:rPr>
              <a:t>배출량은</a:t>
            </a:r>
            <a:r>
              <a:rPr lang="en-US" sz="900" u="none" dirty="0">
                <a:latin typeface="Gulim"/>
                <a:ea typeface="Gulim"/>
                <a:cs typeface="Gulim"/>
                <a:sym typeface="Gulim"/>
              </a:rPr>
              <a:t> </a:t>
            </a:r>
            <a:r>
              <a:rPr lang="en-US" sz="900" u="none" dirty="0" err="1">
                <a:latin typeface="Gulim"/>
                <a:ea typeface="Gulim"/>
                <a:cs typeface="Gulim"/>
                <a:sym typeface="Gulim"/>
              </a:rPr>
              <a:t>전년</a:t>
            </a:r>
            <a:r>
              <a:rPr lang="en-US" sz="900" u="none" dirty="0">
                <a:latin typeface="Gulim"/>
                <a:ea typeface="Gulim"/>
                <a:cs typeface="Gulim"/>
                <a:sym typeface="Gulim"/>
              </a:rPr>
              <a:t> </a:t>
            </a:r>
            <a:r>
              <a:rPr lang="en-US" sz="900" u="none" dirty="0" err="1">
                <a:latin typeface="Gulim"/>
                <a:ea typeface="Gulim"/>
                <a:cs typeface="Gulim"/>
                <a:sym typeface="Gulim"/>
              </a:rPr>
              <a:t>대비</a:t>
            </a:r>
            <a:r>
              <a:rPr lang="en-US" sz="900" u="none" dirty="0">
                <a:latin typeface="Gulim"/>
                <a:ea typeface="Gulim"/>
                <a:cs typeface="Gulim"/>
                <a:sym typeface="Gulim"/>
              </a:rPr>
              <a:t> 24.1%(2,930톤) </a:t>
            </a:r>
            <a:r>
              <a:rPr lang="en-US" sz="900" u="none" dirty="0" err="1">
                <a:latin typeface="Gulim"/>
                <a:ea typeface="Gulim"/>
                <a:cs typeface="Gulim"/>
                <a:sym typeface="Gulim"/>
              </a:rPr>
              <a:t>증가하였으나</a:t>
            </a:r>
            <a:r>
              <a:rPr lang="en-US" sz="900" u="none" dirty="0">
                <a:latin typeface="Gulim"/>
                <a:ea typeface="Gulim"/>
                <a:cs typeface="Gulim"/>
                <a:sym typeface="Gulim"/>
              </a:rPr>
              <a:t>, </a:t>
            </a:r>
            <a:r>
              <a:rPr lang="en-US" sz="900" u="none" dirty="0" err="1">
                <a:latin typeface="Gulim"/>
                <a:ea typeface="Gulim"/>
                <a:cs typeface="Gulim"/>
                <a:sym typeface="Gulim"/>
              </a:rPr>
              <a:t>적극적인</a:t>
            </a:r>
            <a:r>
              <a:rPr lang="en-US" sz="900" u="none" dirty="0">
                <a:latin typeface="Gulim"/>
                <a:ea typeface="Gulim"/>
                <a:cs typeface="Gulim"/>
                <a:sym typeface="Gulim"/>
              </a:rPr>
              <a:t> </a:t>
            </a:r>
            <a:r>
              <a:rPr lang="en-US" sz="900" u="none" dirty="0" err="1">
                <a:latin typeface="Gulim"/>
                <a:ea typeface="Gulim"/>
                <a:cs typeface="Gulim"/>
                <a:sym typeface="Gulim"/>
              </a:rPr>
              <a:t>재활용</a:t>
            </a:r>
            <a:r>
              <a:rPr lang="en-US" sz="900" u="none" dirty="0">
                <a:latin typeface="Gulim"/>
                <a:ea typeface="Gulim"/>
                <a:cs typeface="Gulim"/>
                <a:sym typeface="Gulim"/>
              </a:rPr>
              <a:t> </a:t>
            </a:r>
            <a:r>
              <a:rPr lang="en-US" sz="900" u="none" dirty="0" err="1">
                <a:latin typeface="Gulim"/>
                <a:ea typeface="Gulim"/>
                <a:cs typeface="Gulim"/>
                <a:sym typeface="Gulim"/>
              </a:rPr>
              <a:t>전환</a:t>
            </a:r>
            <a:r>
              <a:rPr lang="en-US" sz="900" u="none" dirty="0">
                <a:latin typeface="Gulim"/>
                <a:ea typeface="Gulim"/>
                <a:cs typeface="Gulim"/>
                <a:sym typeface="Gulim"/>
              </a:rPr>
              <a:t> </a:t>
            </a:r>
            <a:r>
              <a:rPr lang="en-US" sz="900" u="none" dirty="0" err="1">
                <a:latin typeface="Gulim"/>
                <a:ea typeface="Gulim"/>
                <a:cs typeface="Gulim"/>
                <a:sym typeface="Gulim"/>
              </a:rPr>
              <a:t>노력으로</a:t>
            </a:r>
            <a:r>
              <a:rPr lang="en-US" sz="900" u="none" dirty="0">
                <a:latin typeface="Gulim"/>
                <a:ea typeface="Gulim"/>
                <a:cs typeface="Gulim"/>
                <a:sym typeface="Gulim"/>
              </a:rPr>
              <a:t> </a:t>
            </a:r>
            <a:r>
              <a:rPr lang="en-US" sz="900" u="none" dirty="0" err="1">
                <a:latin typeface="Gulim"/>
                <a:ea typeface="Gulim"/>
                <a:cs typeface="Gulim"/>
                <a:sym typeface="Gulim"/>
              </a:rPr>
              <a:t>재활용량을</a:t>
            </a:r>
            <a:r>
              <a:rPr lang="en-US" sz="900" u="none" dirty="0">
                <a:latin typeface="Gulim"/>
                <a:ea typeface="Gulim"/>
                <a:cs typeface="Gulim"/>
                <a:sym typeface="Gulim"/>
              </a:rPr>
              <a:t> </a:t>
            </a:r>
            <a:r>
              <a:rPr lang="en-US" sz="900" u="none" dirty="0" err="1">
                <a:latin typeface="Gulim"/>
                <a:ea typeface="Gulim"/>
                <a:cs typeface="Gulim"/>
                <a:sym typeface="Gulim"/>
              </a:rPr>
              <a:t>전년</a:t>
            </a:r>
            <a:r>
              <a:rPr lang="en-US" sz="900" u="none" dirty="0">
                <a:latin typeface="Gulim"/>
                <a:ea typeface="Gulim"/>
                <a:cs typeface="Gulim"/>
                <a:sym typeface="Gulim"/>
              </a:rPr>
              <a:t> </a:t>
            </a:r>
            <a:r>
              <a:rPr lang="en-US" sz="900" u="none" dirty="0" err="1">
                <a:latin typeface="Gulim"/>
                <a:ea typeface="Gulim"/>
                <a:cs typeface="Gulim"/>
                <a:sym typeface="Gulim"/>
              </a:rPr>
              <a:t>대비</a:t>
            </a:r>
            <a:r>
              <a:rPr lang="en-US" sz="900" u="none" dirty="0">
                <a:latin typeface="Gulim"/>
                <a:ea typeface="Gulim"/>
                <a:cs typeface="Gulim"/>
                <a:sym typeface="Gulim"/>
              </a:rPr>
              <a:t> 27.7%(2,742톤) </a:t>
            </a:r>
            <a:r>
              <a:rPr lang="en-US" sz="900" u="none" dirty="0" err="1">
                <a:latin typeface="Gulim"/>
                <a:ea typeface="Gulim"/>
                <a:cs typeface="Gulim"/>
                <a:sym typeface="Gulim"/>
              </a:rPr>
              <a:t>증가시키며</a:t>
            </a:r>
            <a:r>
              <a:rPr lang="en-US" sz="900" u="none" dirty="0">
                <a:latin typeface="Gulim"/>
                <a:ea typeface="Gulim"/>
                <a:cs typeface="Gulim"/>
                <a:sym typeface="Gulim"/>
              </a:rPr>
              <a:t> </a:t>
            </a:r>
            <a:r>
              <a:rPr lang="en-US" sz="900" u="none" dirty="0" err="1">
                <a:latin typeface="Gulim"/>
                <a:ea typeface="Gulim"/>
                <a:cs typeface="Gulim"/>
                <a:sym typeface="Gulim"/>
              </a:rPr>
              <a:t>총</a:t>
            </a:r>
            <a:r>
              <a:rPr lang="en-US" sz="900" u="none" dirty="0">
                <a:latin typeface="Gulim"/>
                <a:ea typeface="Gulim"/>
                <a:cs typeface="Gulim"/>
                <a:sym typeface="Gulim"/>
              </a:rPr>
              <a:t> </a:t>
            </a:r>
            <a:r>
              <a:rPr lang="en-US" sz="900" u="none" dirty="0" err="1">
                <a:latin typeface="Gulim"/>
                <a:ea typeface="Gulim"/>
                <a:cs typeface="Gulim"/>
                <a:sym typeface="Gulim"/>
              </a:rPr>
              <a:t>재활용률을</a:t>
            </a:r>
            <a:r>
              <a:rPr lang="en-US" sz="900" u="none" dirty="0">
                <a:latin typeface="Gulim"/>
                <a:ea typeface="Gulim"/>
                <a:cs typeface="Gulim"/>
                <a:sym typeface="Gulim"/>
              </a:rPr>
              <a:t> 81.4%에서 83.9%로 2.5%p </a:t>
            </a:r>
            <a:r>
              <a:rPr lang="en-US" sz="900" u="none" dirty="0" err="1">
                <a:latin typeface="Gulim"/>
                <a:ea typeface="Gulim"/>
                <a:cs typeface="Gulim"/>
                <a:sym typeface="Gulim"/>
              </a:rPr>
              <a:t>향상시켰습니다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230" name="Google Shape;4230;p43"/>
          <p:cNvSpPr txBox="1"/>
          <p:nvPr/>
        </p:nvSpPr>
        <p:spPr>
          <a:xfrm>
            <a:off x="876949" y="6194504"/>
            <a:ext cx="11527508"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공정</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발생량</a:t>
            </a:r>
            <a:r>
              <a:rPr lang="en-US" sz="900" dirty="0">
                <a:latin typeface="Gulim"/>
                <a:ea typeface="Gulim"/>
                <a:cs typeface="Gulim"/>
                <a:sym typeface="Gulim"/>
              </a:rPr>
              <a:t> </a:t>
            </a:r>
            <a:r>
              <a:rPr lang="en-US" sz="900" dirty="0" err="1">
                <a:latin typeface="Gulim"/>
                <a:ea typeface="Gulim"/>
                <a:cs typeface="Gulim"/>
                <a:sym typeface="Gulim"/>
              </a:rPr>
              <a:t>저감을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해포</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보관</a:t>
            </a:r>
            <a:r>
              <a:rPr lang="en-US" sz="900" dirty="0">
                <a:latin typeface="Gulim"/>
                <a:ea typeface="Gulim"/>
                <a:cs typeface="Gulim"/>
                <a:sym typeface="Gulim"/>
              </a:rPr>
              <a:t> </a:t>
            </a:r>
            <a:r>
              <a:rPr lang="en-US" sz="900" dirty="0" err="1">
                <a:latin typeface="Gulim"/>
                <a:ea typeface="Gulim"/>
                <a:cs typeface="Gulim"/>
                <a:sym typeface="Gulim"/>
              </a:rPr>
              <a:t>상자로</a:t>
            </a:r>
            <a:r>
              <a:rPr lang="en-US" sz="900" dirty="0">
                <a:latin typeface="Gulim"/>
                <a:ea typeface="Gulim"/>
                <a:cs typeface="Gulim"/>
                <a:sym typeface="Gulim"/>
              </a:rPr>
              <a:t> </a:t>
            </a:r>
            <a:r>
              <a:rPr lang="en-US" sz="900" dirty="0" err="1">
                <a:latin typeface="Gulim"/>
                <a:ea typeface="Gulim"/>
                <a:cs typeface="Gulim"/>
                <a:sym typeface="Gulim"/>
              </a:rPr>
              <a:t>일부</a:t>
            </a:r>
            <a:r>
              <a:rPr lang="en-US" sz="900" dirty="0">
                <a:latin typeface="Gulim"/>
                <a:ea typeface="Gulim"/>
                <a:cs typeface="Gulim"/>
                <a:sym typeface="Gulim"/>
              </a:rPr>
              <a:t> </a:t>
            </a:r>
            <a:r>
              <a:rPr lang="en-US" sz="900" dirty="0" err="1">
                <a:latin typeface="Gulim"/>
                <a:ea typeface="Gulim"/>
                <a:cs typeface="Gulim"/>
                <a:sym typeface="Gulim"/>
              </a:rPr>
              <a:t>폐기되는</a:t>
            </a:r>
            <a:r>
              <a:rPr lang="en-US" sz="900" dirty="0">
                <a:latin typeface="Gulim"/>
                <a:ea typeface="Gulim"/>
                <a:cs typeface="Gulim"/>
                <a:sym typeface="Gulim"/>
              </a:rPr>
              <a:t> </a:t>
            </a:r>
            <a:r>
              <a:rPr lang="en-US" sz="900" dirty="0" err="1">
                <a:latin typeface="Gulim"/>
                <a:ea typeface="Gulim"/>
                <a:cs typeface="Gulim"/>
                <a:sym typeface="Gulim"/>
              </a:rPr>
              <a:t>고평량의</a:t>
            </a:r>
            <a:r>
              <a:rPr lang="en-US" sz="900" dirty="0">
                <a:latin typeface="Gulim"/>
                <a:ea typeface="Gulim"/>
                <a:cs typeface="Gulim"/>
                <a:sym typeface="Gulim"/>
              </a:rPr>
              <a:t> C48 </a:t>
            </a:r>
            <a:r>
              <a:rPr lang="en-US" sz="900" dirty="0" err="1">
                <a:latin typeface="Gulim"/>
                <a:ea typeface="Gulim"/>
                <a:cs typeface="Gulim"/>
                <a:sym typeface="Gulim"/>
              </a:rPr>
              <a:t>지함상자를</a:t>
            </a:r>
            <a:r>
              <a:rPr lang="en-US" sz="900" dirty="0">
                <a:latin typeface="Gulim"/>
                <a:ea typeface="Gulim"/>
                <a:cs typeface="Gulim"/>
                <a:sym typeface="Gulim"/>
              </a:rPr>
              <a:t> </a:t>
            </a:r>
            <a:r>
              <a:rPr lang="en-US" sz="900" dirty="0" err="1">
                <a:latin typeface="Gulim"/>
                <a:ea typeface="Gulim"/>
                <a:cs typeface="Gulim"/>
                <a:sym typeface="Gulim"/>
              </a:rPr>
              <a:t>사용하고</a:t>
            </a:r>
            <a:r>
              <a:rPr lang="en-US" sz="900" dirty="0">
                <a:latin typeface="Gulim"/>
                <a:ea typeface="Gulim"/>
                <a:cs typeface="Gulim"/>
                <a:sym typeface="Gulim"/>
              </a:rPr>
              <a:t> </a:t>
            </a:r>
            <a:r>
              <a:rPr lang="en-US" sz="900" dirty="0" err="1">
                <a:latin typeface="Gulim"/>
                <a:ea typeface="Gulim"/>
                <a:cs typeface="Gulim"/>
                <a:sym typeface="Gulim"/>
              </a:rPr>
              <a:t>있었으나</a:t>
            </a:r>
            <a:r>
              <a:rPr lang="en-US" sz="900" dirty="0">
                <a:latin typeface="Gulim"/>
                <a:ea typeface="Gulim"/>
                <a:cs typeface="Gulim"/>
                <a:sym typeface="Gulim"/>
              </a:rPr>
              <a:t>, </a:t>
            </a:r>
            <a:r>
              <a:rPr lang="en-US" sz="900" dirty="0" err="1">
                <a:latin typeface="Gulim"/>
                <a:ea typeface="Gulim"/>
                <a:cs typeface="Gulim"/>
                <a:sym typeface="Gulim"/>
              </a:rPr>
              <a:t>동일</a:t>
            </a:r>
            <a:r>
              <a:rPr lang="en-US" sz="900" dirty="0">
                <a:latin typeface="Gulim"/>
                <a:ea typeface="Gulim"/>
                <a:cs typeface="Gulim"/>
                <a:sym typeface="Gulim"/>
              </a:rPr>
              <a:t> </a:t>
            </a:r>
            <a:r>
              <a:rPr lang="en-US" sz="900" dirty="0" err="1">
                <a:latin typeface="Gulim"/>
                <a:ea typeface="Gulim"/>
                <a:cs typeface="Gulim"/>
                <a:sym typeface="Gulim"/>
              </a:rPr>
              <a:t>크기의</a:t>
            </a:r>
            <a:r>
              <a:rPr lang="en-US" sz="900" dirty="0">
                <a:latin typeface="Gulim"/>
                <a:ea typeface="Gulim"/>
                <a:cs typeface="Gulim"/>
                <a:sym typeface="Gulim"/>
              </a:rPr>
              <a:t> </a:t>
            </a:r>
            <a:r>
              <a:rPr lang="en-US" sz="900" dirty="0" err="1">
                <a:latin typeface="Gulim"/>
                <a:ea typeface="Gulim"/>
                <a:cs typeface="Gulim"/>
                <a:sym typeface="Gulim"/>
              </a:rPr>
              <a:t>중량을</a:t>
            </a:r>
            <a:r>
              <a:rPr lang="en-US" sz="900" dirty="0">
                <a:latin typeface="Gulim"/>
                <a:ea typeface="Gulim"/>
                <a:cs typeface="Gulim"/>
                <a:sym typeface="Gulim"/>
              </a:rPr>
              <a:t> </a:t>
            </a:r>
            <a:r>
              <a:rPr lang="en-US" sz="900" dirty="0" err="1">
                <a:latin typeface="Gulim"/>
                <a:ea typeface="Gulim"/>
                <a:cs typeface="Gulim"/>
                <a:sym typeface="Gulim"/>
              </a:rPr>
              <a:t>줄인</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전용상자를</a:t>
            </a:r>
            <a:r>
              <a:rPr lang="en-US" sz="900" dirty="0">
                <a:latin typeface="Gulim"/>
                <a:ea typeface="Gulim"/>
                <a:cs typeface="Gulim"/>
                <a:sym typeface="Gulim"/>
              </a:rPr>
              <a:t> </a:t>
            </a:r>
            <a:r>
              <a:rPr lang="en-US" sz="900" dirty="0" err="1">
                <a:latin typeface="Gulim"/>
                <a:ea typeface="Gulim"/>
                <a:cs typeface="Gulim"/>
                <a:sym typeface="Gulim"/>
              </a:rPr>
              <a:t>고안하여</a:t>
            </a:r>
            <a:r>
              <a:rPr lang="en-US" sz="900" dirty="0">
                <a:latin typeface="Gulim"/>
                <a:ea typeface="Gulim"/>
                <a:cs typeface="Gulim"/>
                <a:sym typeface="Gulim"/>
              </a:rPr>
              <a:t> </a:t>
            </a:r>
            <a:r>
              <a:rPr lang="en-US" sz="900" dirty="0" err="1">
                <a:latin typeface="Gulim"/>
                <a:ea typeface="Gulim"/>
                <a:cs typeface="Gulim"/>
                <a:sym typeface="Gulim"/>
              </a:rPr>
              <a:t>업체</a:t>
            </a:r>
            <a:r>
              <a:rPr lang="en-US" sz="900" dirty="0">
                <a:latin typeface="Gulim"/>
                <a:ea typeface="Gulim"/>
                <a:cs typeface="Gulim"/>
                <a:sym typeface="Gulim"/>
              </a:rPr>
              <a:t> </a:t>
            </a:r>
            <a:r>
              <a:rPr lang="en-US" sz="900" dirty="0" err="1">
                <a:latin typeface="Gulim"/>
                <a:ea typeface="Gulim"/>
                <a:cs typeface="Gulim"/>
                <a:sym typeface="Gulim"/>
              </a:rPr>
              <a:t>발굴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자체제작</a:t>
            </a:r>
            <a:r>
              <a:rPr lang="en-US" sz="900" dirty="0">
                <a:latin typeface="Gulim"/>
                <a:ea typeface="Gulim"/>
                <a:cs typeface="Gulim"/>
                <a:sym typeface="Gulim"/>
              </a:rPr>
              <a:t>, </a:t>
            </a:r>
            <a:r>
              <a:rPr lang="en-US" sz="900" dirty="0" err="1">
                <a:latin typeface="Gulim"/>
                <a:ea typeface="Gulim"/>
                <a:cs typeface="Gulim"/>
                <a:sym typeface="Gulim"/>
              </a:rPr>
              <a:t>작업</a:t>
            </a:r>
            <a:r>
              <a:rPr lang="en-US" sz="900" dirty="0">
                <a:latin typeface="Gulim"/>
                <a:ea typeface="Gulim"/>
                <a:cs typeface="Gulim"/>
                <a:sym typeface="Gulim"/>
              </a:rPr>
              <a:t> </a:t>
            </a:r>
            <a:r>
              <a:rPr lang="en-US" sz="900" dirty="0" err="1">
                <a:latin typeface="Gulim"/>
                <a:ea typeface="Gulim"/>
                <a:cs typeface="Gulim"/>
                <a:sym typeface="Gulim"/>
              </a:rPr>
              <a:t>안정성</a:t>
            </a:r>
            <a:r>
              <a:rPr lang="en-US" sz="900" dirty="0">
                <a:latin typeface="Gulim"/>
                <a:ea typeface="Gulim"/>
                <a:cs typeface="Gulim"/>
                <a:sym typeface="Gulim"/>
              </a:rPr>
              <a:t> </a:t>
            </a:r>
            <a:r>
              <a:rPr lang="en-US" sz="900" dirty="0" err="1">
                <a:latin typeface="Gulim"/>
                <a:ea typeface="Gulim"/>
                <a:cs typeface="Gulim"/>
                <a:sym typeface="Gulim"/>
              </a:rPr>
              <a:t>테스트</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과정을</a:t>
            </a:r>
            <a:r>
              <a:rPr lang="en-US" sz="900" dirty="0">
                <a:latin typeface="Gulim"/>
                <a:ea typeface="Gulim"/>
                <a:cs typeface="Gulim"/>
                <a:sym typeface="Gulim"/>
              </a:rPr>
              <a:t> </a:t>
            </a:r>
            <a:r>
              <a:rPr lang="en-US" sz="900" dirty="0" err="1">
                <a:latin typeface="Gulim"/>
                <a:ea typeface="Gulim"/>
                <a:cs typeface="Gulim"/>
                <a:sym typeface="Gulim"/>
              </a:rPr>
              <a:t>거쳐</a:t>
            </a:r>
            <a:r>
              <a:rPr lang="en-US" sz="900" dirty="0">
                <a:latin typeface="Gulim"/>
                <a:ea typeface="Gulim"/>
                <a:cs typeface="Gulim"/>
                <a:sym typeface="Gulim"/>
              </a:rPr>
              <a:t> </a:t>
            </a:r>
            <a:r>
              <a:rPr lang="en-US" sz="900" dirty="0" err="1">
                <a:latin typeface="Gulim"/>
                <a:ea typeface="Gulim"/>
                <a:cs typeface="Gulim"/>
                <a:sym typeface="Gulim"/>
              </a:rPr>
              <a:t>제조공장에</a:t>
            </a:r>
            <a:r>
              <a:rPr lang="en-US" sz="900" dirty="0">
                <a:latin typeface="Gulim"/>
                <a:ea typeface="Gulim"/>
                <a:cs typeface="Gulim"/>
                <a:sym typeface="Gulim"/>
              </a:rPr>
              <a:t> </a:t>
            </a:r>
            <a:r>
              <a:rPr lang="en-US" sz="900" dirty="0" err="1">
                <a:latin typeface="Gulim"/>
                <a:ea typeface="Gulim"/>
                <a:cs typeface="Gulim"/>
                <a:sym typeface="Gulim"/>
              </a:rPr>
              <a:t>도입하였습니다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폐기물의</a:t>
            </a:r>
            <a:r>
              <a:rPr lang="en-US" sz="900" dirty="0">
                <a:latin typeface="Gulim"/>
                <a:ea typeface="Gulim"/>
                <a:cs typeface="Gulim"/>
                <a:sym typeface="Gulim"/>
              </a:rPr>
              <a:t> </a:t>
            </a:r>
            <a:r>
              <a:rPr lang="en-US" sz="900" dirty="0" err="1">
                <a:latin typeface="Gulim"/>
                <a:ea typeface="Gulim"/>
                <a:cs typeface="Gulim"/>
                <a:sym typeface="Gulim"/>
              </a:rPr>
              <a:t>적정</a:t>
            </a:r>
            <a:r>
              <a:rPr lang="en-US" sz="900" dirty="0">
                <a:latin typeface="Gulim"/>
                <a:ea typeface="Gulim"/>
                <a:cs typeface="Gulim"/>
                <a:sym typeface="Gulim"/>
              </a:rPr>
              <a:t> </a:t>
            </a:r>
            <a:r>
              <a:rPr lang="en-US" sz="900" dirty="0" err="1">
                <a:latin typeface="Gulim"/>
                <a:ea typeface="Gulim"/>
                <a:cs typeface="Gulim"/>
                <a:sym typeface="Gulim"/>
              </a:rPr>
              <a:t>스펙의</a:t>
            </a:r>
            <a:r>
              <a:rPr lang="en-US" sz="900" dirty="0">
                <a:latin typeface="Gulim"/>
                <a:ea typeface="Gulim"/>
                <a:cs typeface="Gulim"/>
                <a:sym typeface="Gulim"/>
              </a:rPr>
              <a:t> </a:t>
            </a:r>
            <a:r>
              <a:rPr lang="en-US" sz="900" dirty="0" err="1">
                <a:latin typeface="Gulim"/>
                <a:ea typeface="Gulim"/>
                <a:cs typeface="Gulim"/>
                <a:sym typeface="Gulim"/>
              </a:rPr>
              <a:t>전용</a:t>
            </a:r>
            <a:r>
              <a:rPr lang="en-US" sz="900" dirty="0">
                <a:latin typeface="Gulim"/>
                <a:ea typeface="Gulim"/>
                <a:cs typeface="Gulim"/>
                <a:sym typeface="Gulim"/>
              </a:rPr>
              <a:t> </a:t>
            </a:r>
            <a:r>
              <a:rPr lang="en-US" sz="900" dirty="0" err="1">
                <a:latin typeface="Gulim"/>
                <a:ea typeface="Gulim"/>
                <a:cs typeface="Gulim"/>
                <a:sym typeface="Gulim"/>
              </a:rPr>
              <a:t>상자활용으로</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72톤의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발생을</a:t>
            </a:r>
            <a:r>
              <a:rPr lang="en-US" sz="900" dirty="0">
                <a:latin typeface="Gulim"/>
                <a:ea typeface="Gulim"/>
                <a:cs typeface="Gulim"/>
                <a:sym typeface="Gulim"/>
              </a:rPr>
              <a:t> </a:t>
            </a:r>
            <a:r>
              <a:rPr lang="en-US" sz="900" dirty="0" err="1">
                <a:latin typeface="Gulim"/>
                <a:ea typeface="Gulim"/>
                <a:cs typeface="Gulim"/>
                <a:sym typeface="Gulim"/>
              </a:rPr>
              <a:t>저감할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예상됩니다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대전2공장에서는 </a:t>
            </a:r>
            <a:r>
              <a:rPr lang="en-US" sz="900" dirty="0" err="1">
                <a:latin typeface="Gulim"/>
                <a:ea typeface="Gulim"/>
                <a:cs typeface="Gulim"/>
                <a:sym typeface="Gulim"/>
              </a:rPr>
              <a:t>향</a:t>
            </a:r>
            <a:r>
              <a:rPr lang="en-US" sz="900" dirty="0">
                <a:latin typeface="Gulim"/>
                <a:ea typeface="Gulim"/>
                <a:cs typeface="Gulim"/>
                <a:sym typeface="Gulim"/>
              </a:rPr>
              <a:t> </a:t>
            </a:r>
            <a:r>
              <a:rPr lang="en-US" sz="900" dirty="0" err="1">
                <a:latin typeface="Gulim"/>
                <a:ea typeface="Gulim"/>
                <a:cs typeface="Gulim"/>
                <a:sym typeface="Gulim"/>
              </a:rPr>
              <a:t>캡슐</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발생한</a:t>
            </a:r>
            <a:r>
              <a:rPr lang="en-US" sz="900" dirty="0">
                <a:latin typeface="Gulim"/>
                <a:ea typeface="Gulim"/>
                <a:cs typeface="Gulim"/>
                <a:sym typeface="Gulim"/>
              </a:rPr>
              <a:t> </a:t>
            </a:r>
            <a:r>
              <a:rPr lang="en-US" sz="900" dirty="0" err="1">
                <a:latin typeface="Gulim"/>
                <a:ea typeface="Gulim"/>
                <a:cs typeface="Gulim"/>
                <a:sym typeface="Gulim"/>
              </a:rPr>
              <a:t>불합격품을</a:t>
            </a:r>
            <a:r>
              <a:rPr lang="en-US" sz="900" dirty="0">
                <a:latin typeface="Gulim"/>
                <a:ea typeface="Gulim"/>
                <a:cs typeface="Gulim"/>
                <a:sym typeface="Gulim"/>
              </a:rPr>
              <a:t> </a:t>
            </a:r>
            <a:r>
              <a:rPr lang="en-US" sz="900" dirty="0" err="1">
                <a:latin typeface="Gulim"/>
                <a:ea typeface="Gulim"/>
                <a:cs typeface="Gulim"/>
                <a:sym typeface="Gulim"/>
              </a:rPr>
              <a:t>향액</a:t>
            </a:r>
            <a:r>
              <a:rPr lang="en-US" sz="900" dirty="0">
                <a:latin typeface="Gulim"/>
                <a:ea typeface="Gulim"/>
                <a:cs typeface="Gulim"/>
                <a:sym typeface="Gulim"/>
              </a:rPr>
              <a:t> </a:t>
            </a:r>
            <a:r>
              <a:rPr lang="en-US" sz="900" dirty="0" err="1">
                <a:latin typeface="Gulim"/>
                <a:ea typeface="Gulim"/>
                <a:cs typeface="Gulim"/>
                <a:sym typeface="Gulim"/>
              </a:rPr>
              <a:t>추출기를</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향액과</a:t>
            </a:r>
            <a:r>
              <a:rPr lang="en-US" sz="900" dirty="0">
                <a:latin typeface="Gulim"/>
                <a:ea typeface="Gulim"/>
                <a:cs typeface="Gulim"/>
                <a:sym typeface="Gulim"/>
              </a:rPr>
              <a:t> </a:t>
            </a:r>
            <a:r>
              <a:rPr lang="en-US" sz="900" dirty="0" err="1">
                <a:latin typeface="Gulim"/>
                <a:ea typeface="Gulim"/>
                <a:cs typeface="Gulim"/>
                <a:sym typeface="Gulim"/>
              </a:rPr>
              <a:t>잔여막재로</a:t>
            </a:r>
            <a:r>
              <a:rPr lang="en-US" sz="900" dirty="0">
                <a:latin typeface="Gulim"/>
                <a:ea typeface="Gulim"/>
                <a:cs typeface="Gulim"/>
                <a:sym typeface="Gulim"/>
              </a:rPr>
              <a:t> </a:t>
            </a:r>
            <a:r>
              <a:rPr lang="en-US" sz="900" dirty="0" err="1">
                <a:latin typeface="Gulim"/>
                <a:ea typeface="Gulim"/>
                <a:cs typeface="Gulim"/>
                <a:sym typeface="Gulim"/>
              </a:rPr>
              <a:t>분류하고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추출한</a:t>
            </a:r>
            <a:r>
              <a:rPr lang="en-US" sz="900" dirty="0">
                <a:latin typeface="Gulim"/>
                <a:ea typeface="Gulim"/>
                <a:cs typeface="Gulim"/>
                <a:sym typeface="Gulim"/>
              </a:rPr>
              <a:t> </a:t>
            </a:r>
            <a:r>
              <a:rPr lang="en-US" sz="900" dirty="0" err="1">
                <a:latin typeface="Gulim"/>
                <a:ea typeface="Gulim"/>
                <a:cs typeface="Gulim"/>
                <a:sym typeface="Gulim"/>
              </a:rPr>
              <a:t>향액을</a:t>
            </a:r>
            <a:r>
              <a:rPr lang="en-US" sz="900" dirty="0">
                <a:latin typeface="Gulim"/>
                <a:ea typeface="Gulim"/>
                <a:cs typeface="Gulim"/>
                <a:sym typeface="Gulim"/>
              </a:rPr>
              <a:t> </a:t>
            </a:r>
            <a:r>
              <a:rPr lang="en-US" sz="900" dirty="0" err="1">
                <a:latin typeface="Gulim"/>
                <a:ea typeface="Gulim"/>
                <a:cs typeface="Gulim"/>
                <a:sym typeface="Gulim"/>
              </a:rPr>
              <a:t>재활용함으로써</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24톤의 </a:t>
            </a:r>
            <a:r>
              <a:rPr lang="en-US" sz="900" dirty="0" err="1">
                <a:latin typeface="Gulim"/>
                <a:ea typeface="Gulim"/>
                <a:cs typeface="Gulim"/>
                <a:sym typeface="Gulim"/>
              </a:rPr>
              <a:t>폐기물을</a:t>
            </a:r>
            <a:r>
              <a:rPr lang="en-US" sz="900" dirty="0">
                <a:latin typeface="Gulim"/>
                <a:ea typeface="Gulim"/>
                <a:cs typeface="Gulim"/>
                <a:sym typeface="Gulim"/>
              </a:rPr>
              <a:t> </a:t>
            </a:r>
            <a:r>
              <a:rPr lang="en-US" sz="900" dirty="0" err="1">
                <a:latin typeface="Gulim"/>
                <a:ea typeface="Gulim"/>
                <a:cs typeface="Gulim"/>
                <a:sym typeface="Gulim"/>
              </a:rPr>
              <a:t>재활용으로</a:t>
            </a:r>
            <a:r>
              <a:rPr lang="en-US" sz="900" dirty="0">
                <a:latin typeface="Gulim"/>
                <a:ea typeface="Gulim"/>
                <a:cs typeface="Gulim"/>
                <a:sym typeface="Gulim"/>
              </a:rPr>
              <a:t> </a:t>
            </a:r>
            <a:r>
              <a:rPr lang="en-US" sz="900" dirty="0" err="1">
                <a:latin typeface="Gulim"/>
                <a:ea typeface="Gulim"/>
                <a:cs typeface="Gulim"/>
                <a:sym typeface="Gulim"/>
              </a:rPr>
              <a:t>전환하였습니다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4233" name="Google Shape;4233;p43"/>
          <p:cNvGrpSpPr/>
          <p:nvPr/>
        </p:nvGrpSpPr>
        <p:grpSpPr>
          <a:xfrm>
            <a:off x="538086" y="0"/>
            <a:ext cx="14077958" cy="8208009"/>
            <a:chOff x="538086" y="0"/>
            <a:chExt cx="14077958" cy="8208009"/>
          </a:xfrm>
        </p:grpSpPr>
        <p:sp>
          <p:nvSpPr>
            <p:cNvPr id="4234" name="Google Shape;4234;p4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35" name="Google Shape;4235;p4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36" name="Google Shape;4236;p4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247" name="Google Shape;4247;p4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111</a:t>
            </a:r>
            <a:endParaRPr sz="1000">
              <a:latin typeface="Arial"/>
              <a:ea typeface="Arial"/>
              <a:cs typeface="Arial"/>
              <a:sym typeface="Arial"/>
            </a:endParaRPr>
          </a:p>
        </p:txBody>
      </p:sp>
      <p:sp>
        <p:nvSpPr>
          <p:cNvPr id="4280" name="Google Shape;4280;p43"/>
          <p:cNvSpPr txBox="1"/>
          <p:nvPr/>
        </p:nvSpPr>
        <p:spPr>
          <a:xfrm>
            <a:off x="890192" y="6873987"/>
            <a:ext cx="11527508" cy="882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폐기물</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재활용</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목표</a:t>
            </a:r>
            <a:endParaRPr lang="en-US" sz="800" b="1" dirty="0">
              <a:solidFill>
                <a:srgbClr val="4D5C63"/>
              </a:solidFill>
              <a:latin typeface="Arial"/>
              <a:ea typeface="Arial"/>
              <a:cs typeface="Arial"/>
              <a:sym typeface="Arial"/>
            </a:endParaRPr>
          </a:p>
          <a:p>
            <a:pPr marL="12700"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국내외 제조 사업장의 폐기물 </a:t>
            </a:r>
            <a:r>
              <a:rPr lang="en-US" altLang="ko-KR" sz="900" dirty="0">
                <a:latin typeface="Gulim" panose="020B0600000101010101" pitchFamily="34" charset="-127"/>
                <a:ea typeface="Gulim" panose="020B0600000101010101" pitchFamily="34" charset="-127"/>
              </a:rPr>
              <a:t>90% </a:t>
            </a:r>
            <a:r>
              <a:rPr lang="ko-KR" altLang="en-US" sz="900" dirty="0">
                <a:latin typeface="Gulim" panose="020B0600000101010101" pitchFamily="34" charset="-127"/>
                <a:ea typeface="Gulim" panose="020B0600000101010101" pitchFamily="34" charset="-127"/>
              </a:rPr>
              <a:t>재활용을 목표로 설정하고 있으며</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년에는 총 폐기물 재활용률 </a:t>
            </a:r>
            <a:r>
              <a:rPr lang="en-US" altLang="ko-KR" sz="900" dirty="0">
                <a:latin typeface="Gulim" panose="020B0600000101010101" pitchFamily="34" charset="-127"/>
                <a:ea typeface="Gulim" panose="020B0600000101010101" pitchFamily="34" charset="-127"/>
              </a:rPr>
              <a:t>83.9%</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기록하여 전년 대비 </a:t>
            </a:r>
            <a:r>
              <a:rPr lang="en-US" altLang="ko-KR" sz="900" dirty="0">
                <a:latin typeface="Gulim" panose="020B0600000101010101" pitchFamily="34" charset="-127"/>
                <a:ea typeface="Gulim" panose="020B0600000101010101" pitchFamily="34" charset="-127"/>
              </a:rPr>
              <a:t>2.5%</a:t>
            </a:r>
            <a:r>
              <a:rPr lang="en-US" sz="900" dirty="0">
                <a:latin typeface="Gulim" panose="020B0600000101010101" pitchFamily="34" charset="-127"/>
                <a:ea typeface="Gulim" panose="020B0600000101010101" pitchFamily="34" charset="-127"/>
              </a:rPr>
              <a:t>p </a:t>
            </a:r>
            <a:r>
              <a:rPr lang="ko-KR" altLang="en-US" sz="900" dirty="0">
                <a:latin typeface="Gulim" panose="020B0600000101010101" pitchFamily="34" charset="-127"/>
                <a:ea typeface="Gulim" panose="020B0600000101010101" pitchFamily="34" charset="-127"/>
              </a:rPr>
              <a:t>향상된 성과를 달성했습니다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국내외 제조사업장 기준으로 측정된 수치입니다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국내외 제조 사업장의 폐기물 재활용 목표인 </a:t>
            </a:r>
            <a:r>
              <a:rPr lang="en-US" altLang="ko-KR" sz="900" dirty="0">
                <a:latin typeface="Gulim" panose="020B0600000101010101" pitchFamily="34" charset="-127"/>
                <a:ea typeface="Gulim" panose="020B0600000101010101" pitchFamily="34" charset="-127"/>
              </a:rPr>
              <a:t>82.4%</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초과 달성하며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실제 재활용률은 </a:t>
            </a:r>
            <a:r>
              <a:rPr lang="en-US" altLang="ko-KR" sz="900" dirty="0">
                <a:latin typeface="Gulim" panose="020B0600000101010101" pitchFamily="34" charset="-127"/>
                <a:ea typeface="Gulim" panose="020B0600000101010101" pitchFamily="34" charset="-127"/>
              </a:rPr>
              <a:t>83.9%</a:t>
            </a:r>
            <a:r>
              <a:rPr lang="ko-KR" altLang="en-US" sz="900" dirty="0">
                <a:latin typeface="Gulim" panose="020B0600000101010101" pitchFamily="34" charset="-127"/>
                <a:ea typeface="Gulim" panose="020B0600000101010101" pitchFamily="34" charset="-127"/>
              </a:rPr>
              <a:t>로 목표 대비 </a:t>
            </a:r>
            <a:r>
              <a:rPr lang="en-US" altLang="ko-KR" sz="900" dirty="0">
                <a:latin typeface="Gulim" panose="020B0600000101010101" pitchFamily="34" charset="-127"/>
                <a:ea typeface="Gulim" panose="020B0600000101010101" pitchFamily="34" charset="-127"/>
              </a:rPr>
              <a:t>101.8% </a:t>
            </a:r>
            <a:r>
              <a:rPr lang="ko-KR" altLang="en-US" sz="900" dirty="0" err="1">
                <a:latin typeface="Gulim" panose="020B0600000101010101" pitchFamily="34" charset="-127"/>
                <a:ea typeface="Gulim" panose="020B0600000101010101" pitchFamily="34" charset="-127"/>
              </a:rPr>
              <a:t>달성률을</a:t>
            </a:r>
            <a:r>
              <a:rPr lang="ko-KR" altLang="en-US" sz="900" dirty="0">
                <a:latin typeface="Gulim" panose="020B0600000101010101" pitchFamily="34" charset="-127"/>
                <a:ea typeface="Gulim" panose="020B0600000101010101" pitchFamily="34" charset="-127"/>
              </a:rPr>
              <a:t> 기록했습니다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앞으로도 폐기물 감축 및 재활용률 제고를 통해 자원순환형 사업장 구현에 박차를 가할 예정입니다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865"/>
        <p:cNvGrpSpPr/>
        <p:nvPr/>
      </p:nvGrpSpPr>
      <p:grpSpPr>
        <a:xfrm>
          <a:off x="0" y="0"/>
          <a:ext cx="0" cy="0"/>
          <a:chOff x="0" y="0"/>
          <a:chExt cx="0" cy="0"/>
        </a:xfrm>
      </p:grpSpPr>
      <p:sp>
        <p:nvSpPr>
          <p:cNvPr id="2867" name="Google Shape;2867;p29"/>
          <p:cNvSpPr txBox="1"/>
          <p:nvPr/>
        </p:nvSpPr>
        <p:spPr>
          <a:xfrm>
            <a:off x="887299" y="1196499"/>
            <a:ext cx="2726962"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제품</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안전</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품질</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C4D700"/>
                </a:solidFill>
                <a:latin typeface="Arial"/>
                <a:ea typeface="Arial"/>
                <a:cs typeface="Arial"/>
                <a:sym typeface="Arial"/>
              </a:rPr>
              <a:t>제품</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안전성</a:t>
            </a:r>
            <a:r>
              <a:rPr lang="en-US" sz="1100" b="1" dirty="0">
                <a:solidFill>
                  <a:srgbClr val="C4D700"/>
                </a:solidFill>
                <a:latin typeface="Arial"/>
                <a:ea typeface="Arial"/>
                <a:cs typeface="Arial"/>
                <a:sym typeface="Arial"/>
              </a:rPr>
              <a:t> </a:t>
            </a:r>
            <a:r>
              <a:rPr lang="en-US" sz="1100" b="1" dirty="0" err="1">
                <a:solidFill>
                  <a:srgbClr val="C4D700"/>
                </a:solidFill>
                <a:latin typeface="Arial"/>
                <a:ea typeface="Arial"/>
                <a:cs typeface="Arial"/>
                <a:sym typeface="Arial"/>
              </a:rPr>
              <a:t>관리</a:t>
            </a:r>
            <a:endParaRPr sz="1100" dirty="0">
              <a:latin typeface="Arial"/>
              <a:ea typeface="Arial"/>
              <a:cs typeface="Arial"/>
              <a:sym typeface="Arial"/>
            </a:endParaRPr>
          </a:p>
        </p:txBody>
      </p:sp>
      <p:sp>
        <p:nvSpPr>
          <p:cNvPr id="2868" name="Google Shape;2868;p29"/>
          <p:cNvSpPr txBox="1"/>
          <p:nvPr/>
        </p:nvSpPr>
        <p:spPr>
          <a:xfrm>
            <a:off x="886402" y="2011474"/>
            <a:ext cx="10059503" cy="942930"/>
          </a:xfrm>
          <a:prstGeom prst="rect">
            <a:avLst/>
          </a:prstGeom>
          <a:noFill/>
          <a:ln>
            <a:noFill/>
          </a:ln>
        </p:spPr>
        <p:txBody>
          <a:bodyPr spcFirstLastPara="1" wrap="square" lIns="0" tIns="61575" rIns="0" bIns="0" anchor="t" anchorCtr="0">
            <a:spAutoFit/>
          </a:bodyPr>
          <a:lstStyle/>
          <a:p>
            <a:pPr marL="13334" lvl="0" indent="0" algn="just" rtl="0">
              <a:lnSpc>
                <a:spcPct val="100000"/>
              </a:lnSpc>
              <a:spcBef>
                <a:spcPts val="0"/>
              </a:spcBef>
              <a:spcAft>
                <a:spcPts val="0"/>
              </a:spcAft>
              <a:buNone/>
            </a:pPr>
            <a:r>
              <a:rPr lang="en-US" sz="900" b="1" u="sng">
                <a:solidFill>
                  <a:srgbClr val="8EB610"/>
                </a:solidFill>
                <a:latin typeface="Arial"/>
                <a:ea typeface="Arial"/>
                <a:cs typeface="Arial"/>
                <a:sym typeface="Arial"/>
              </a:rPr>
              <a:t>첨가물·재료품 안전성 관리 체계</a:t>
            </a:r>
            <a:endParaRPr sz="900">
              <a:latin typeface="Arial"/>
              <a:ea typeface="Arial"/>
              <a:cs typeface="Arial"/>
              <a:sym typeface="Arial"/>
            </a:endParaRPr>
          </a:p>
          <a:p>
            <a:pPr marL="12700" marR="5080" lvl="0" indent="634" algn="just" rtl="0">
              <a:lnSpc>
                <a:spcPct val="134200"/>
              </a:lnSpc>
              <a:spcBef>
                <a:spcPts val="20"/>
              </a:spcBef>
              <a:spcAft>
                <a:spcPts val="0"/>
              </a:spcAft>
              <a:buNone/>
            </a:pPr>
            <a:r>
              <a:rPr lang="en-US" sz="900" b="1">
                <a:latin typeface="Arial"/>
                <a:ea typeface="Arial"/>
                <a:cs typeface="Arial"/>
                <a:sym typeface="Arial"/>
              </a:rPr>
              <a:t>재료품 사전관리위원회 운영 </a:t>
            </a:r>
            <a:r>
              <a:rPr lang="en-US" sz="900" b="1">
                <a:latin typeface="Malgun Gothic"/>
                <a:ea typeface="Malgun Gothic"/>
                <a:cs typeface="Malgun Gothic"/>
                <a:sym typeface="Malgun Gothic"/>
              </a:rPr>
              <a:t>| </a:t>
            </a:r>
            <a:r>
              <a:rPr lang="en-US" sz="900">
                <a:latin typeface="Gulim"/>
                <a:ea typeface="Gulim"/>
                <a:cs typeface="Gulim"/>
                <a:sym typeface="Gulim"/>
              </a:rPr>
              <a:t>2019년 식품의약품안전처가 액상형 전자담배 안전관리대책을 추진함에 따라, KT&amp;G는 재료품의 안전성 관리를 강화하기 위해 R&amp;D 각 분야별 전문가들로 구성된 사전협의회인 ‘재료품 사전관리 위원회’를 구성하여 운영하고 있습니다. 재료품 사전관리위원회는 최신 규제 및 안전성 정보를 공유하고, 주요 현안에 대해 개선방안을 모색하여 과학적 대응방안을 수립하는 역할을 수행하며, 2022년에는 카트리지 신규 소재 및 디바이스 적용 첨가물에 대한 전문가 협의를 통해 과학적 평가 기준을 마련하고 결과를 확보하였습니다. 2023년에는 카트리지 신규 소재 관련 리스크 평가 위원회를 열어 용출, 유래물질 안전성 등을 논의하여 안전성이 확보된 소재가 적용되도록 하였고, 지속적으로 위원회를 운영할 계획입니다.</a:t>
            </a:r>
            <a:endParaRPr sz="900">
              <a:latin typeface="Gulim"/>
              <a:ea typeface="Gulim"/>
              <a:cs typeface="Gulim"/>
              <a:sym typeface="Gulim"/>
            </a:endParaRPr>
          </a:p>
        </p:txBody>
      </p:sp>
      <p:sp>
        <p:nvSpPr>
          <p:cNvPr id="2869" name="Google Shape;2869;p29"/>
          <p:cNvSpPr txBox="1"/>
          <p:nvPr/>
        </p:nvSpPr>
        <p:spPr>
          <a:xfrm>
            <a:off x="885730" y="2951864"/>
            <a:ext cx="10048155"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첨가물·재료품</a:t>
            </a:r>
            <a:r>
              <a:rPr lang="en-US" sz="900" b="1" dirty="0">
                <a:latin typeface="Arial"/>
                <a:ea typeface="Arial"/>
                <a:cs typeface="Arial"/>
                <a:sym typeface="Arial"/>
              </a:rPr>
              <a:t> </a:t>
            </a:r>
            <a:r>
              <a:rPr lang="en-US" sz="900" b="1" dirty="0" err="1">
                <a:latin typeface="Arial"/>
                <a:ea typeface="Arial"/>
                <a:cs typeface="Arial"/>
                <a:sym typeface="Arial"/>
              </a:rPr>
              <a:t>안전성</a:t>
            </a:r>
            <a:r>
              <a:rPr lang="en-US" sz="900" b="1" dirty="0">
                <a:latin typeface="Arial"/>
                <a:ea typeface="Arial"/>
                <a:cs typeface="Arial"/>
                <a:sym typeface="Arial"/>
              </a:rPr>
              <a:t> </a:t>
            </a:r>
            <a:r>
              <a:rPr lang="en-US" sz="900" b="1" dirty="0" err="1">
                <a:latin typeface="Arial"/>
                <a:ea typeface="Arial"/>
                <a:cs typeface="Arial"/>
                <a:sym typeface="Arial"/>
              </a:rPr>
              <a:t>평가</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책임주의</a:t>
            </a:r>
            <a:r>
              <a:rPr lang="en-US" sz="900" dirty="0">
                <a:latin typeface="Gulim"/>
                <a:ea typeface="Gulim"/>
                <a:cs typeface="Gulim"/>
                <a:sym typeface="Gulim"/>
              </a:rPr>
              <a:t> </a:t>
            </a:r>
            <a:r>
              <a:rPr lang="en-US" sz="900" dirty="0" err="1">
                <a:latin typeface="Gulim"/>
                <a:ea typeface="Gulim"/>
                <a:cs typeface="Gulim"/>
                <a:sym typeface="Gulim"/>
              </a:rPr>
              <a:t>원칙에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검토</a:t>
            </a:r>
            <a:r>
              <a:rPr lang="en-US" sz="900" dirty="0">
                <a:latin typeface="Gulim"/>
                <a:ea typeface="Gulim"/>
                <a:cs typeface="Gulim"/>
                <a:sym typeface="Gulim"/>
              </a:rPr>
              <a:t> </a:t>
            </a:r>
            <a:r>
              <a:rPr lang="en-US" sz="900" dirty="0" err="1">
                <a:latin typeface="Gulim"/>
                <a:ea typeface="Gulim"/>
                <a:cs typeface="Gulim"/>
                <a:sym typeface="Gulim"/>
              </a:rPr>
              <a:t>초기</a:t>
            </a:r>
            <a:r>
              <a:rPr lang="en-US" sz="900" dirty="0">
                <a:latin typeface="Gulim"/>
                <a:ea typeface="Gulim"/>
                <a:cs typeface="Gulim"/>
                <a:sym typeface="Gulim"/>
              </a:rPr>
              <a:t> </a:t>
            </a:r>
            <a:r>
              <a:rPr lang="en-US" sz="900" dirty="0" err="1">
                <a:latin typeface="Gulim"/>
                <a:ea typeface="Gulim"/>
                <a:cs typeface="Gulim"/>
                <a:sym typeface="Gulim"/>
              </a:rPr>
              <a:t>단계부터</a:t>
            </a:r>
            <a:r>
              <a:rPr lang="en-US" sz="900" dirty="0">
                <a:latin typeface="Gulim"/>
                <a:ea typeface="Gulim"/>
                <a:cs typeface="Gulim"/>
                <a:sym typeface="Gulim"/>
              </a:rPr>
              <a:t> </a:t>
            </a:r>
            <a:r>
              <a:rPr lang="en-US" sz="900" dirty="0" err="1">
                <a:latin typeface="Gulim"/>
                <a:ea typeface="Gulim"/>
                <a:cs typeface="Gulim"/>
                <a:sym typeface="Gulim"/>
              </a:rPr>
              <a:t>안전성을</a:t>
            </a:r>
            <a:r>
              <a:rPr lang="en-US" sz="900" dirty="0">
                <a:latin typeface="Gulim"/>
                <a:ea typeface="Gulim"/>
                <a:cs typeface="Gulim"/>
                <a:sym typeface="Gulim"/>
              </a:rPr>
              <a:t> </a:t>
            </a:r>
            <a:r>
              <a:rPr lang="en-US" sz="900" dirty="0" err="1">
                <a:latin typeface="Gulim"/>
                <a:ea typeface="Gulim"/>
                <a:cs typeface="Gulim"/>
                <a:sym typeface="Gulim"/>
              </a:rPr>
              <a:t>검증하고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독성평가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문헌검토</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과학적</a:t>
            </a:r>
            <a:r>
              <a:rPr lang="en-US" sz="900" dirty="0">
                <a:latin typeface="Gulim"/>
                <a:ea typeface="Gulim"/>
                <a:cs typeface="Gulim"/>
                <a:sym typeface="Gulim"/>
              </a:rPr>
              <a:t> </a:t>
            </a:r>
            <a:r>
              <a:rPr lang="en-US" sz="900" dirty="0" err="1">
                <a:latin typeface="Gulim"/>
                <a:ea typeface="Gulim"/>
                <a:cs typeface="Gulim"/>
                <a:sym typeface="Gulim"/>
              </a:rPr>
              <a:t>근거를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평가하여</a:t>
            </a:r>
            <a:r>
              <a:rPr lang="en-US" sz="900" dirty="0">
                <a:latin typeface="Gulim"/>
                <a:ea typeface="Gulim"/>
                <a:cs typeface="Gulim"/>
                <a:sym typeface="Gulim"/>
              </a:rPr>
              <a:t> </a:t>
            </a:r>
            <a:r>
              <a:rPr lang="en-US" sz="900" dirty="0" err="1">
                <a:latin typeface="Gulim"/>
                <a:ea typeface="Gulim"/>
                <a:cs typeface="Gulim"/>
                <a:sym typeface="Gulim"/>
              </a:rPr>
              <a:t>안전성이</a:t>
            </a:r>
            <a:r>
              <a:rPr lang="en-US" sz="900" dirty="0">
                <a:latin typeface="Gulim"/>
                <a:ea typeface="Gulim"/>
                <a:cs typeface="Gulim"/>
                <a:sym typeface="Gulim"/>
              </a:rPr>
              <a:t> </a:t>
            </a:r>
            <a:r>
              <a:rPr lang="en-US" sz="900" dirty="0" err="1">
                <a:latin typeface="Gulim"/>
                <a:ea typeface="Gulim"/>
                <a:cs typeface="Gulim"/>
                <a:sym typeface="Gulim"/>
              </a:rPr>
              <a:t>확보된</a:t>
            </a:r>
            <a:r>
              <a:rPr lang="en-US" sz="900" dirty="0">
                <a:latin typeface="Gulim"/>
                <a:ea typeface="Gulim"/>
                <a:cs typeface="Gulim"/>
                <a:sym typeface="Gulim"/>
              </a:rPr>
              <a:t> </a:t>
            </a:r>
            <a:r>
              <a:rPr lang="en-US" sz="900" dirty="0" err="1">
                <a:latin typeface="Gulim"/>
                <a:ea typeface="Gulim"/>
                <a:cs typeface="Gulim"/>
                <a:sym typeface="Gulim"/>
              </a:rPr>
              <a:t>물질만을</a:t>
            </a:r>
            <a:r>
              <a:rPr lang="en-US" sz="900" dirty="0">
                <a:latin typeface="Gulim"/>
                <a:ea typeface="Gulim"/>
                <a:cs typeface="Gulim"/>
                <a:sym typeface="Gulim"/>
              </a:rPr>
              <a:t> </a:t>
            </a:r>
            <a:r>
              <a:rPr lang="en-US" sz="900" dirty="0" err="1">
                <a:latin typeface="Gulim"/>
                <a:ea typeface="Gulim"/>
                <a:cs typeface="Gulim"/>
                <a:sym typeface="Gulim"/>
              </a:rPr>
              <a:t>사용하며</a:t>
            </a:r>
            <a:r>
              <a:rPr lang="en-US" sz="900" dirty="0">
                <a:latin typeface="Gulim"/>
                <a:ea typeface="Gulim"/>
                <a:cs typeface="Gulim"/>
                <a:sym typeface="Gulim"/>
              </a:rPr>
              <a:t>, </a:t>
            </a:r>
            <a:r>
              <a:rPr lang="en-US" sz="900" dirty="0" err="1">
                <a:latin typeface="Gulim"/>
                <a:ea typeface="Gulim"/>
                <a:cs typeface="Gulim"/>
                <a:sym typeface="Gulim"/>
              </a:rPr>
              <a:t>사용하는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화학물질에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식품·담배·화학물질</a:t>
            </a:r>
            <a:r>
              <a:rPr lang="en-US" sz="900" dirty="0">
                <a:latin typeface="Gulim"/>
                <a:ea typeface="Gulim"/>
                <a:cs typeface="Gulim"/>
                <a:sym typeface="Gulim"/>
              </a:rPr>
              <a:t> </a:t>
            </a:r>
            <a:r>
              <a:rPr lang="en-US" sz="900" dirty="0" err="1">
                <a:latin typeface="Gulim"/>
                <a:ea typeface="Gulim"/>
                <a:cs typeface="Gulim"/>
                <a:sym typeface="Gulim"/>
              </a:rPr>
              <a:t>규제에</a:t>
            </a:r>
            <a:r>
              <a:rPr lang="en-US" sz="900" dirty="0">
                <a:latin typeface="Gulim"/>
                <a:ea typeface="Gulim"/>
                <a:cs typeface="Gulim"/>
                <a:sym typeface="Gulim"/>
              </a:rPr>
              <a:t> </a:t>
            </a:r>
            <a:r>
              <a:rPr lang="en-US" sz="900" dirty="0" err="1">
                <a:latin typeface="Gulim"/>
                <a:ea typeface="Gulim"/>
                <a:cs typeface="Gulim"/>
                <a:sym typeface="Gulim"/>
              </a:rPr>
              <a:t>부합하는지</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철저히</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870" name="Google Shape;2870;p29"/>
          <p:cNvSpPr txBox="1"/>
          <p:nvPr/>
        </p:nvSpPr>
        <p:spPr>
          <a:xfrm>
            <a:off x="899999" y="3378986"/>
            <a:ext cx="10059503" cy="75507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수출국</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규제당국의</a:t>
            </a:r>
            <a:r>
              <a:rPr lang="en-US" sz="900" dirty="0">
                <a:latin typeface="Gulim"/>
                <a:ea typeface="Gulim"/>
                <a:cs typeface="Gulim"/>
                <a:sym typeface="Gulim"/>
              </a:rPr>
              <a:t> </a:t>
            </a:r>
            <a:r>
              <a:rPr lang="en-US" sz="900" dirty="0" err="1">
                <a:latin typeface="Gulim"/>
                <a:ea typeface="Gulim"/>
                <a:cs typeface="Gulim"/>
                <a:sym typeface="Gulim"/>
              </a:rPr>
              <a:t>첨가물</a:t>
            </a:r>
            <a:r>
              <a:rPr lang="en-US" sz="900" dirty="0">
                <a:latin typeface="Gulim"/>
                <a:ea typeface="Gulim"/>
                <a:cs typeface="Gulim"/>
                <a:sym typeface="Gulim"/>
              </a:rPr>
              <a:t> </a:t>
            </a:r>
            <a:r>
              <a:rPr lang="en-US" sz="900" dirty="0" err="1">
                <a:latin typeface="Gulim"/>
                <a:ea typeface="Gulim"/>
                <a:cs typeface="Gulim"/>
                <a:sym typeface="Gulim"/>
              </a:rPr>
              <a:t>정보제출과</a:t>
            </a:r>
            <a:r>
              <a:rPr lang="en-US" sz="900" dirty="0">
                <a:latin typeface="Gulim"/>
                <a:ea typeface="Gulim"/>
                <a:cs typeface="Gulim"/>
                <a:sym typeface="Gulim"/>
              </a:rPr>
              <a:t> </a:t>
            </a:r>
            <a:r>
              <a:rPr lang="en-US" sz="900" dirty="0" err="1">
                <a:latin typeface="Gulim"/>
                <a:ea typeface="Gulim"/>
                <a:cs typeface="Gulim"/>
                <a:sym typeface="Gulim"/>
              </a:rPr>
              <a:t>보고의무</a:t>
            </a:r>
            <a:r>
              <a:rPr lang="en-US" sz="900" dirty="0">
                <a:latin typeface="Gulim"/>
                <a:ea typeface="Gulim"/>
                <a:cs typeface="Gulim"/>
                <a:sym typeface="Gulim"/>
              </a:rPr>
              <a:t> </a:t>
            </a:r>
            <a:r>
              <a:rPr lang="en-US" sz="900" dirty="0" err="1">
                <a:latin typeface="Gulim"/>
                <a:ea typeface="Gulim"/>
                <a:cs typeface="Gulim"/>
                <a:sym typeface="Gulim"/>
              </a:rPr>
              <a:t>강화</a:t>
            </a:r>
            <a:r>
              <a:rPr lang="en-US" sz="900" dirty="0">
                <a:latin typeface="Gulim"/>
                <a:ea typeface="Gulim"/>
                <a:cs typeface="Gulim"/>
                <a:sym typeface="Gulim"/>
              </a:rPr>
              <a:t> </a:t>
            </a:r>
            <a:r>
              <a:rPr lang="en-US" sz="900" dirty="0" err="1">
                <a:latin typeface="Gulim"/>
                <a:ea typeface="Gulim"/>
                <a:cs typeface="Gulim"/>
                <a:sym typeface="Gulim"/>
              </a:rPr>
              <a:t>추세에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첨가물</a:t>
            </a:r>
            <a:r>
              <a:rPr lang="en-US" sz="900" dirty="0">
                <a:latin typeface="Gulim"/>
                <a:ea typeface="Gulim"/>
                <a:cs typeface="Gulim"/>
                <a:sym typeface="Gulim"/>
              </a:rPr>
              <a:t> </a:t>
            </a:r>
            <a:r>
              <a:rPr lang="en-US" sz="900" dirty="0" err="1">
                <a:latin typeface="Gulim"/>
                <a:ea typeface="Gulim"/>
                <a:cs typeface="Gulim"/>
                <a:sym typeface="Gulim"/>
              </a:rPr>
              <a:t>정보</a:t>
            </a:r>
            <a:r>
              <a:rPr lang="en-US" sz="900" dirty="0">
                <a:latin typeface="Gulim"/>
                <a:ea typeface="Gulim"/>
                <a:cs typeface="Gulim"/>
                <a:sym typeface="Gulim"/>
              </a:rPr>
              <a:t> </a:t>
            </a:r>
            <a:r>
              <a:rPr lang="en-US" sz="900" dirty="0" err="1">
                <a:latin typeface="Gulim"/>
                <a:ea typeface="Gulim"/>
                <a:cs typeface="Gulim"/>
                <a:sym typeface="Gulim"/>
              </a:rPr>
              <a:t>관리의</a:t>
            </a:r>
            <a:r>
              <a:rPr lang="en-US" sz="900" dirty="0">
                <a:latin typeface="Gulim"/>
                <a:ea typeface="Gulim"/>
                <a:cs typeface="Gulim"/>
                <a:sym typeface="Gulim"/>
              </a:rPr>
              <a:t> </a:t>
            </a:r>
            <a:r>
              <a:rPr lang="en-US" sz="900" dirty="0" err="1">
                <a:latin typeface="Gulim"/>
                <a:ea typeface="Gulim"/>
                <a:cs typeface="Gulim"/>
                <a:sym typeface="Gulim"/>
              </a:rPr>
              <a:t>효율적</a:t>
            </a:r>
            <a:r>
              <a:rPr lang="en-US" sz="900" dirty="0">
                <a:latin typeface="Gulim"/>
                <a:ea typeface="Gulim"/>
                <a:cs typeface="Gulim"/>
                <a:sym typeface="Gulim"/>
              </a:rPr>
              <a:t> </a:t>
            </a:r>
            <a:r>
              <a:rPr lang="en-US" sz="900" dirty="0" err="1">
                <a:latin typeface="Gulim"/>
                <a:ea typeface="Gulim"/>
                <a:cs typeface="Gulim"/>
                <a:sym typeface="Gulim"/>
              </a:rPr>
              <a:t>운영과</a:t>
            </a:r>
            <a:r>
              <a:rPr lang="en-US" sz="900" dirty="0">
                <a:latin typeface="Gulim"/>
                <a:ea typeface="Gulim"/>
                <a:cs typeface="Gulim"/>
                <a:sym typeface="Gulim"/>
              </a:rPr>
              <a:t> </a:t>
            </a:r>
            <a:r>
              <a:rPr lang="en-US" sz="900" dirty="0" err="1">
                <a:latin typeface="Gulim"/>
                <a:ea typeface="Gulim"/>
                <a:cs typeface="Gulim"/>
                <a:sym typeface="Gulim"/>
              </a:rPr>
              <a:t>신뢰성</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목적으로</a:t>
            </a:r>
            <a:r>
              <a:rPr lang="en-US" sz="900" dirty="0">
                <a:latin typeface="Gulim"/>
                <a:ea typeface="Gulim"/>
                <a:cs typeface="Gulim"/>
                <a:sym typeface="Gulim"/>
              </a:rPr>
              <a:t> 2023년 </a:t>
            </a:r>
            <a:r>
              <a:rPr lang="en-US" sz="900" dirty="0" err="1">
                <a:latin typeface="Gulim"/>
                <a:ea typeface="Gulim"/>
                <a:cs typeface="Gulim"/>
                <a:sym typeface="Gulim"/>
              </a:rPr>
              <a:t>첨가물</a:t>
            </a:r>
            <a:r>
              <a:rPr lang="en-US" sz="900" dirty="0">
                <a:latin typeface="Gulim"/>
                <a:ea typeface="Gulim"/>
                <a:cs typeface="Gulim"/>
                <a:sym typeface="Gulim"/>
              </a:rPr>
              <a:t> </a:t>
            </a:r>
            <a:r>
              <a:rPr lang="en-US" sz="900" dirty="0" err="1">
                <a:latin typeface="Gulim"/>
                <a:ea typeface="Gulim"/>
                <a:cs typeface="Gulim"/>
                <a:sym typeface="Gulim"/>
              </a:rPr>
              <a:t>통합관리를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IT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도입하였습니다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기존의</a:t>
            </a:r>
            <a:r>
              <a:rPr lang="en-US" sz="900" dirty="0">
                <a:latin typeface="Gulim"/>
                <a:ea typeface="Gulim"/>
                <a:cs typeface="Gulim"/>
                <a:sym typeface="Gulim"/>
              </a:rPr>
              <a:t> </a:t>
            </a:r>
            <a:r>
              <a:rPr lang="en-US" sz="900" dirty="0" err="1">
                <a:latin typeface="Gulim"/>
                <a:ea typeface="Gulim"/>
                <a:cs typeface="Gulim"/>
                <a:sym typeface="Gulim"/>
              </a:rPr>
              <a:t>규격정보</a:t>
            </a:r>
            <a:r>
              <a:rPr lang="en-US" sz="900" dirty="0">
                <a:latin typeface="Gulim"/>
                <a:ea typeface="Gulim"/>
                <a:cs typeface="Gulim"/>
                <a:sym typeface="Gulim"/>
              </a:rPr>
              <a:t>, </a:t>
            </a:r>
            <a:r>
              <a:rPr lang="en-US" sz="900" dirty="0" err="1">
                <a:latin typeface="Gulim"/>
                <a:ea typeface="Gulim"/>
                <a:cs typeface="Gulim"/>
                <a:sym typeface="Gulim"/>
              </a:rPr>
              <a:t>계약정보</a:t>
            </a:r>
            <a:r>
              <a:rPr lang="en-US" sz="900" dirty="0">
                <a:latin typeface="Gulim"/>
                <a:ea typeface="Gulim"/>
                <a:cs typeface="Gulim"/>
                <a:sym typeface="Gulim"/>
              </a:rPr>
              <a:t>, </a:t>
            </a:r>
            <a:r>
              <a:rPr lang="en-US" sz="900" dirty="0" err="1">
                <a:latin typeface="Gulim"/>
                <a:ea typeface="Gulim"/>
                <a:cs typeface="Gulim"/>
                <a:sym typeface="Gulim"/>
              </a:rPr>
              <a:t>생산정보</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프로그램에서</a:t>
            </a:r>
            <a:r>
              <a:rPr lang="en-US" sz="900" dirty="0">
                <a:latin typeface="Gulim"/>
                <a:ea typeface="Gulim"/>
                <a:cs typeface="Gulim"/>
                <a:sym typeface="Gulim"/>
              </a:rPr>
              <a:t> </a:t>
            </a:r>
            <a:r>
              <a:rPr lang="en-US" sz="900" dirty="0" err="1">
                <a:latin typeface="Gulim"/>
                <a:ea typeface="Gulim"/>
                <a:cs typeface="Gulim"/>
                <a:sym typeface="Gulim"/>
              </a:rPr>
              <a:t>필요에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분리·관리되던</a:t>
            </a:r>
            <a:r>
              <a:rPr lang="en-US" sz="900" dirty="0">
                <a:latin typeface="Gulim"/>
                <a:ea typeface="Gulim"/>
                <a:cs typeface="Gulim"/>
                <a:sym typeface="Gulim"/>
              </a:rPr>
              <a:t> </a:t>
            </a:r>
            <a:r>
              <a:rPr lang="en-US" sz="900" dirty="0" err="1">
                <a:latin typeface="Gulim"/>
                <a:ea typeface="Gulim"/>
                <a:cs typeface="Gulim"/>
                <a:sym typeface="Gulim"/>
              </a:rPr>
              <a:t>첨가물</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데이터를</a:t>
            </a:r>
            <a:r>
              <a:rPr lang="en-US" sz="900" dirty="0">
                <a:latin typeface="Gulim"/>
                <a:ea typeface="Gulim"/>
                <a:cs typeface="Gulim"/>
                <a:sym typeface="Gulim"/>
              </a:rPr>
              <a:t> </a:t>
            </a:r>
            <a:r>
              <a:rPr lang="en-US" sz="900" dirty="0" err="1">
                <a:latin typeface="Gulim"/>
                <a:ea typeface="Gulim"/>
                <a:cs typeface="Gulim"/>
                <a:sym typeface="Gulim"/>
              </a:rPr>
              <a:t>통합하여</a:t>
            </a:r>
            <a:r>
              <a:rPr lang="en-US" sz="900" dirty="0">
                <a:latin typeface="Gulim"/>
                <a:ea typeface="Gulim"/>
                <a:cs typeface="Gulim"/>
                <a:sym typeface="Gulim"/>
              </a:rPr>
              <a:t> </a:t>
            </a:r>
            <a:r>
              <a:rPr lang="en-US" sz="900" dirty="0" err="1">
                <a:latin typeface="Gulim"/>
                <a:ea typeface="Gulim"/>
                <a:cs typeface="Gulim"/>
                <a:sym typeface="Gulim"/>
              </a:rPr>
              <a:t>단일</a:t>
            </a:r>
            <a:r>
              <a:rPr lang="en-US" sz="900" dirty="0">
                <a:latin typeface="Gulim"/>
                <a:ea typeface="Gulim"/>
                <a:cs typeface="Gulim"/>
                <a:sym typeface="Gulim"/>
              </a:rPr>
              <a:t> </a:t>
            </a:r>
            <a:r>
              <a:rPr lang="en-US" sz="900" dirty="0" err="1">
                <a:latin typeface="Gulim"/>
                <a:ea typeface="Gulim"/>
                <a:cs typeface="Gulim"/>
                <a:sym typeface="Gulim"/>
              </a:rPr>
              <a:t>프로그램에서</a:t>
            </a:r>
            <a:r>
              <a:rPr lang="en-US" sz="900" dirty="0">
                <a:latin typeface="Gulim"/>
                <a:ea typeface="Gulim"/>
                <a:cs typeface="Gulim"/>
                <a:sym typeface="Gulim"/>
              </a:rPr>
              <a:t> </a:t>
            </a:r>
            <a:r>
              <a:rPr lang="en-US" sz="900" dirty="0" err="1">
                <a:latin typeface="Gulim"/>
                <a:ea typeface="Gulim"/>
                <a:cs typeface="Gulim"/>
                <a:sym typeface="Gulim"/>
              </a:rPr>
              <a:t>조회할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있게</a:t>
            </a:r>
            <a:r>
              <a:rPr lang="en-US" sz="900" dirty="0">
                <a:latin typeface="Gulim"/>
                <a:ea typeface="Gulim"/>
                <a:cs typeface="Gulim"/>
                <a:sym typeface="Gulim"/>
              </a:rPr>
              <a:t> </a:t>
            </a:r>
            <a:r>
              <a:rPr lang="en-US" sz="900" dirty="0" err="1">
                <a:latin typeface="Gulim"/>
                <a:ea typeface="Gulim"/>
                <a:cs typeface="Gulim"/>
                <a:sym typeface="Gulim"/>
              </a:rPr>
              <a:t>되었습니다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수출국별</a:t>
            </a:r>
            <a:r>
              <a:rPr lang="en-US" sz="900" dirty="0">
                <a:latin typeface="Gulim"/>
                <a:ea typeface="Gulim"/>
                <a:cs typeface="Gulim"/>
                <a:sym typeface="Gulim"/>
              </a:rPr>
              <a:t> </a:t>
            </a:r>
            <a:r>
              <a:rPr lang="en-US" sz="900" dirty="0" err="1">
                <a:latin typeface="Gulim"/>
                <a:ea typeface="Gulim"/>
                <a:cs typeface="Gulim"/>
                <a:sym typeface="Gulim"/>
              </a:rPr>
              <a:t>규제정보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첨가물</a:t>
            </a:r>
            <a:r>
              <a:rPr lang="en-US" sz="900" dirty="0">
                <a:latin typeface="Gulim"/>
                <a:ea typeface="Gulim"/>
                <a:cs typeface="Gulim"/>
                <a:sym typeface="Gulim"/>
              </a:rPr>
              <a:t> </a:t>
            </a:r>
            <a:r>
              <a:rPr lang="en-US" sz="900" dirty="0" err="1">
                <a:latin typeface="Gulim"/>
                <a:ea typeface="Gulim"/>
                <a:cs typeface="Gulim"/>
                <a:sym typeface="Gulim"/>
              </a:rPr>
              <a:t>안전성</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시스템에</a:t>
            </a:r>
            <a:r>
              <a:rPr lang="en-US" sz="900" dirty="0">
                <a:latin typeface="Gulim"/>
                <a:ea typeface="Gulim"/>
                <a:cs typeface="Gulim"/>
                <a:sym typeface="Gulim"/>
              </a:rPr>
              <a:t> </a:t>
            </a:r>
            <a:r>
              <a:rPr lang="en-US" sz="900" dirty="0" err="1">
                <a:latin typeface="Gulim"/>
                <a:ea typeface="Gulim"/>
                <a:cs typeface="Gulim"/>
                <a:sym typeface="Gulim"/>
              </a:rPr>
              <a:t>통합하여</a:t>
            </a:r>
            <a:r>
              <a:rPr lang="en-US" sz="900" dirty="0">
                <a:latin typeface="Gulim"/>
                <a:ea typeface="Gulim"/>
                <a:cs typeface="Gulim"/>
                <a:sym typeface="Gulim"/>
              </a:rPr>
              <a:t> </a:t>
            </a:r>
            <a:r>
              <a:rPr lang="en-US" sz="900" dirty="0" err="1">
                <a:latin typeface="Gulim"/>
                <a:ea typeface="Gulim"/>
                <a:cs typeface="Gulim"/>
                <a:sym typeface="Gulim"/>
              </a:rPr>
              <a:t>첨가물의</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부합여부를</a:t>
            </a:r>
            <a:r>
              <a:rPr lang="en-US" sz="900" dirty="0">
                <a:latin typeface="Gulim"/>
                <a:ea typeface="Gulim"/>
                <a:cs typeface="Gulim"/>
                <a:sym typeface="Gulim"/>
              </a:rPr>
              <a:t> </a:t>
            </a:r>
            <a:r>
              <a:rPr lang="en-US" sz="900" dirty="0" err="1">
                <a:latin typeface="Gulim"/>
                <a:ea typeface="Gulim"/>
                <a:cs typeface="Gulim"/>
                <a:sym typeface="Gulim"/>
              </a:rPr>
              <a:t>자동으로</a:t>
            </a:r>
            <a:r>
              <a:rPr lang="en-US" sz="900" dirty="0">
                <a:latin typeface="Gulim"/>
                <a:ea typeface="Gulim"/>
                <a:cs typeface="Gulim"/>
                <a:sym typeface="Gulim"/>
              </a:rPr>
              <a:t> </a:t>
            </a:r>
            <a:r>
              <a:rPr lang="en-US" sz="900" dirty="0" err="1">
                <a:latin typeface="Gulim"/>
                <a:ea typeface="Gulim"/>
                <a:cs typeface="Gulim"/>
                <a:sym typeface="Gulim"/>
              </a:rPr>
              <a:t>스크리닝하고</a:t>
            </a:r>
            <a:r>
              <a:rPr lang="en-US" sz="900" dirty="0">
                <a:latin typeface="Gulim"/>
                <a:ea typeface="Gulim"/>
                <a:cs typeface="Gulim"/>
                <a:sym typeface="Gulim"/>
              </a:rPr>
              <a:t> </a:t>
            </a:r>
            <a:r>
              <a:rPr lang="en-US" sz="900" dirty="0" err="1">
                <a:latin typeface="Gulim"/>
                <a:ea typeface="Gulim"/>
                <a:cs typeface="Gulim"/>
                <a:sym typeface="Gulim"/>
              </a:rPr>
              <a:t>검증할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하였습니다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재료품의</a:t>
            </a:r>
            <a:r>
              <a:rPr lang="en-US" sz="900" dirty="0">
                <a:latin typeface="Gulim"/>
                <a:ea typeface="Gulim"/>
                <a:cs typeface="Gulim"/>
                <a:sym typeface="Gulim"/>
              </a:rPr>
              <a:t> </a:t>
            </a:r>
            <a:r>
              <a:rPr lang="en-US" sz="900" dirty="0" err="1">
                <a:latin typeface="Gulim"/>
                <a:ea typeface="Gulim"/>
                <a:cs typeface="Gulim"/>
                <a:sym typeface="Gulim"/>
              </a:rPr>
              <a:t>변경사항</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사전</a:t>
            </a:r>
            <a:r>
              <a:rPr lang="en-US" sz="900" dirty="0">
                <a:latin typeface="Gulim"/>
                <a:ea typeface="Gulim"/>
                <a:cs typeface="Gulim"/>
                <a:sym typeface="Gulim"/>
              </a:rPr>
              <a:t> </a:t>
            </a:r>
            <a:r>
              <a:rPr lang="en-US" sz="900" dirty="0" err="1">
                <a:latin typeface="Gulim"/>
                <a:ea typeface="Gulim"/>
                <a:cs typeface="Gulim"/>
                <a:sym typeface="Gulim"/>
              </a:rPr>
              <a:t>적합성</a:t>
            </a:r>
            <a:r>
              <a:rPr lang="en-US" sz="900" dirty="0">
                <a:latin typeface="Gulim"/>
                <a:ea typeface="Gulim"/>
                <a:cs typeface="Gulim"/>
                <a:sym typeface="Gulim"/>
              </a:rPr>
              <a:t> </a:t>
            </a:r>
            <a:r>
              <a:rPr lang="en-US" sz="900" dirty="0" err="1">
                <a:latin typeface="Gulim"/>
                <a:ea typeface="Gulim"/>
                <a:cs typeface="Gulim"/>
                <a:sym typeface="Gulim"/>
              </a:rPr>
              <a:t>검토를</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제품별로</a:t>
            </a:r>
            <a:r>
              <a:rPr lang="en-US" sz="900" dirty="0">
                <a:latin typeface="Gulim"/>
                <a:ea typeface="Gulim"/>
                <a:cs typeface="Gulim"/>
                <a:sym typeface="Gulim"/>
              </a:rPr>
              <a:t> </a:t>
            </a:r>
            <a:r>
              <a:rPr lang="en-US" sz="900" dirty="0" err="1">
                <a:latin typeface="Gulim"/>
                <a:ea typeface="Gulim"/>
                <a:cs typeface="Gulim"/>
                <a:sym typeface="Gulim"/>
              </a:rPr>
              <a:t>재료품의</a:t>
            </a:r>
            <a:r>
              <a:rPr lang="en-US" sz="900" dirty="0">
                <a:latin typeface="Gulim"/>
                <a:ea typeface="Gulim"/>
                <a:cs typeface="Gulim"/>
                <a:sym typeface="Gulim"/>
              </a:rPr>
              <a:t> </a:t>
            </a:r>
            <a:r>
              <a:rPr lang="en-US" sz="900" dirty="0" err="1">
                <a:latin typeface="Gulim"/>
                <a:ea typeface="Gulim"/>
                <a:cs typeface="Gulim"/>
                <a:sym typeface="Gulim"/>
              </a:rPr>
              <a:t>변경</a:t>
            </a:r>
            <a:r>
              <a:rPr lang="en-US" sz="900" dirty="0">
                <a:latin typeface="Gulim"/>
                <a:ea typeface="Gulim"/>
                <a:cs typeface="Gulim"/>
                <a:sym typeface="Gulim"/>
              </a:rPr>
              <a:t> </a:t>
            </a:r>
            <a:r>
              <a:rPr lang="en-US" sz="900" dirty="0" err="1">
                <a:latin typeface="Gulim"/>
                <a:ea typeface="Gulim"/>
                <a:cs typeface="Gulim"/>
                <a:sym typeface="Gulim"/>
              </a:rPr>
              <a:t>이력을</a:t>
            </a:r>
            <a:r>
              <a:rPr lang="en-US" sz="900" dirty="0">
                <a:latin typeface="Gulim"/>
                <a:ea typeface="Gulim"/>
                <a:cs typeface="Gulim"/>
                <a:sym typeface="Gulim"/>
              </a:rPr>
              <a:t> </a:t>
            </a:r>
            <a:r>
              <a:rPr lang="en-US" sz="900" dirty="0" err="1">
                <a:latin typeface="Gulim"/>
                <a:ea typeface="Gulim"/>
                <a:cs typeface="Gulim"/>
                <a:sym typeface="Gulim"/>
              </a:rPr>
              <a:t>자동으로</a:t>
            </a:r>
            <a:r>
              <a:rPr lang="en-US" sz="900" dirty="0">
                <a:latin typeface="Gulim"/>
                <a:ea typeface="Gulim"/>
                <a:cs typeface="Gulim"/>
                <a:sym typeface="Gulim"/>
              </a:rPr>
              <a:t> </a:t>
            </a:r>
            <a:r>
              <a:rPr lang="en-US" sz="900" dirty="0" err="1">
                <a:latin typeface="Gulim"/>
                <a:ea typeface="Gulim"/>
                <a:cs typeface="Gulim"/>
                <a:sym typeface="Gulim"/>
              </a:rPr>
              <a:t>누적</a:t>
            </a:r>
            <a:r>
              <a:rPr lang="en-US" sz="900" dirty="0">
                <a:latin typeface="Gulim"/>
                <a:ea typeface="Gulim"/>
                <a:cs typeface="Gulim"/>
                <a:sym typeface="Gulim"/>
              </a:rPr>
              <a:t> </a:t>
            </a:r>
            <a:r>
              <a:rPr lang="en-US" sz="900" dirty="0" err="1">
                <a:latin typeface="Gulim"/>
                <a:ea typeface="Gulim"/>
                <a:cs typeface="Gulim"/>
                <a:sym typeface="Gulim"/>
              </a:rPr>
              <a:t>관리함으로써</a:t>
            </a:r>
            <a:r>
              <a:rPr lang="en-US" sz="900" dirty="0">
                <a:latin typeface="Gulim"/>
                <a:ea typeface="Gulim"/>
                <a:cs typeface="Gulim"/>
                <a:sym typeface="Gulim"/>
              </a:rPr>
              <a:t> </a:t>
            </a:r>
            <a:r>
              <a:rPr lang="en-US" sz="900" dirty="0" err="1">
                <a:latin typeface="Gulim"/>
                <a:ea typeface="Gulim"/>
                <a:cs typeface="Gulim"/>
                <a:sym typeface="Gulim"/>
              </a:rPr>
              <a:t>제품의</a:t>
            </a:r>
            <a:r>
              <a:rPr lang="en-US" sz="900" dirty="0">
                <a:latin typeface="Gulim"/>
                <a:ea typeface="Gulim"/>
                <a:cs typeface="Gulim"/>
                <a:sym typeface="Gulim"/>
              </a:rPr>
              <a:t> </a:t>
            </a:r>
            <a:r>
              <a:rPr lang="en-US" sz="900" dirty="0" err="1">
                <a:latin typeface="Gulim"/>
                <a:ea typeface="Gulim"/>
                <a:cs typeface="Gulim"/>
                <a:sym typeface="Gulim"/>
              </a:rPr>
              <a:t>품질</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규정</a:t>
            </a:r>
            <a:r>
              <a:rPr lang="en-US" sz="900" dirty="0">
                <a:latin typeface="Gulim"/>
                <a:ea typeface="Gulim"/>
                <a:cs typeface="Gulim"/>
                <a:sym typeface="Gulim"/>
              </a:rPr>
              <a:t> </a:t>
            </a:r>
            <a:r>
              <a:rPr lang="en-US" sz="900" dirty="0" err="1">
                <a:latin typeface="Gulim"/>
                <a:ea typeface="Gulim"/>
                <a:cs typeface="Gulim"/>
                <a:sym typeface="Gulim"/>
              </a:rPr>
              <a:t>준수를</a:t>
            </a:r>
            <a:r>
              <a:rPr lang="en-US" sz="900" dirty="0">
                <a:latin typeface="Gulim"/>
                <a:ea typeface="Gulim"/>
                <a:cs typeface="Gulim"/>
                <a:sym typeface="Gulim"/>
              </a:rPr>
              <a:t> </a:t>
            </a:r>
            <a:r>
              <a:rPr lang="en-US" sz="900" dirty="0" err="1">
                <a:latin typeface="Gulim"/>
                <a:ea typeface="Gulim"/>
                <a:cs typeface="Gulim"/>
                <a:sym typeface="Gulim"/>
              </a:rPr>
              <a:t>강화하여</a:t>
            </a:r>
            <a:r>
              <a:rPr lang="en-US" sz="900" dirty="0">
                <a:latin typeface="Gulim"/>
                <a:ea typeface="Gulim"/>
                <a:cs typeface="Gulim"/>
                <a:sym typeface="Gulim"/>
              </a:rPr>
              <a:t> </a:t>
            </a:r>
            <a:r>
              <a:rPr lang="en-US" sz="900" dirty="0" err="1">
                <a:latin typeface="Gulim"/>
                <a:ea typeface="Gulim"/>
                <a:cs typeface="Gulim"/>
                <a:sym typeface="Gulim"/>
              </a:rPr>
              <a:t>각국의</a:t>
            </a:r>
            <a:r>
              <a:rPr lang="en-US" sz="900" dirty="0">
                <a:latin typeface="Gulim"/>
                <a:ea typeface="Gulim"/>
                <a:cs typeface="Gulim"/>
                <a:sym typeface="Gulim"/>
              </a:rPr>
              <a:t> </a:t>
            </a:r>
            <a:r>
              <a:rPr lang="en-US" sz="900" dirty="0" err="1">
                <a:latin typeface="Gulim"/>
                <a:ea typeface="Gulim"/>
                <a:cs typeface="Gulim"/>
                <a:sym typeface="Gulim"/>
              </a:rPr>
              <a:t>첨가물</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준수를</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871" name="Google Shape;2871;p29"/>
          <p:cNvSpPr txBox="1"/>
          <p:nvPr/>
        </p:nvSpPr>
        <p:spPr>
          <a:xfrm>
            <a:off x="885730" y="4177236"/>
            <a:ext cx="10059503"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a:solidFill>
                  <a:srgbClr val="8EB610"/>
                </a:solidFill>
                <a:latin typeface="Arial"/>
                <a:ea typeface="Arial"/>
                <a:cs typeface="Arial"/>
                <a:sym typeface="Arial"/>
              </a:rPr>
              <a:t>NGP </a:t>
            </a:r>
            <a:r>
              <a:rPr lang="en-US" sz="900" b="1" u="sng" dirty="0" err="1">
                <a:solidFill>
                  <a:srgbClr val="8EB610"/>
                </a:solidFill>
                <a:latin typeface="Arial"/>
                <a:ea typeface="Arial"/>
                <a:cs typeface="Arial"/>
                <a:sym typeface="Arial"/>
              </a:rPr>
              <a:t>에어로졸</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성분</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안전성</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관리</a:t>
            </a:r>
            <a:r>
              <a:rPr lang="en-US" sz="900" b="1" u="none" dirty="0">
                <a:solidFill>
                  <a:srgbClr val="8EB610"/>
                </a:solidFill>
                <a:latin typeface="Arial"/>
                <a:ea typeface="Arial"/>
                <a:cs typeface="Arial"/>
                <a:sym typeface="Arial"/>
              </a:rPr>
              <a:t> </a:t>
            </a:r>
            <a:r>
              <a:rPr lang="en-US" sz="900" u="none" dirty="0">
                <a:latin typeface="Gulim"/>
                <a:ea typeface="Gulim"/>
                <a:cs typeface="Gulim"/>
                <a:sym typeface="Gulim"/>
              </a:rPr>
              <a:t>KT&amp;G </a:t>
            </a:r>
            <a:r>
              <a:rPr lang="en-US" sz="900" u="none" dirty="0" err="1">
                <a:latin typeface="Gulim"/>
                <a:ea typeface="Gulim"/>
                <a:cs typeface="Gulim"/>
                <a:sym typeface="Gulim"/>
              </a:rPr>
              <a:t>NGP에</a:t>
            </a:r>
            <a:r>
              <a:rPr lang="en-US" sz="900" u="none" dirty="0">
                <a:latin typeface="Gulim"/>
                <a:ea typeface="Gulim"/>
                <a:cs typeface="Gulim"/>
                <a:sym typeface="Gulim"/>
              </a:rPr>
              <a:t> </a:t>
            </a:r>
            <a:r>
              <a:rPr lang="en-US" sz="900" u="none" dirty="0" err="1">
                <a:latin typeface="Gulim"/>
                <a:ea typeface="Gulim"/>
                <a:cs typeface="Gulim"/>
                <a:sym typeface="Gulim"/>
              </a:rPr>
              <a:t>사용되는</a:t>
            </a:r>
            <a:r>
              <a:rPr lang="en-US" sz="900" u="none" dirty="0">
                <a:latin typeface="Gulim"/>
                <a:ea typeface="Gulim"/>
                <a:cs typeface="Gulim"/>
                <a:sym typeface="Gulim"/>
              </a:rPr>
              <a:t> </a:t>
            </a:r>
            <a:r>
              <a:rPr lang="en-US" sz="900" u="none" dirty="0" err="1">
                <a:latin typeface="Gulim"/>
                <a:ea typeface="Gulim"/>
                <a:cs typeface="Gulim"/>
                <a:sym typeface="Gulim"/>
              </a:rPr>
              <a:t>모든</a:t>
            </a:r>
            <a:r>
              <a:rPr lang="en-US" sz="900" u="none" dirty="0">
                <a:latin typeface="Gulim"/>
                <a:ea typeface="Gulim"/>
                <a:cs typeface="Gulim"/>
                <a:sym typeface="Gulim"/>
              </a:rPr>
              <a:t> </a:t>
            </a:r>
            <a:r>
              <a:rPr lang="en-US" sz="900" u="none" dirty="0" err="1">
                <a:latin typeface="Gulim"/>
                <a:ea typeface="Gulim"/>
                <a:cs typeface="Gulim"/>
                <a:sym typeface="Gulim"/>
              </a:rPr>
              <a:t>원료는</a:t>
            </a:r>
            <a:r>
              <a:rPr lang="en-US" sz="900" u="none" dirty="0">
                <a:latin typeface="Gulim"/>
                <a:ea typeface="Gulim"/>
                <a:cs typeface="Gulim"/>
                <a:sym typeface="Gulim"/>
              </a:rPr>
              <a:t> </a:t>
            </a:r>
            <a:r>
              <a:rPr lang="en-US" sz="900" u="none" dirty="0" err="1">
                <a:latin typeface="Gulim"/>
                <a:ea typeface="Gulim"/>
                <a:cs typeface="Gulim"/>
                <a:sym typeface="Gulim"/>
              </a:rPr>
              <a:t>사전</a:t>
            </a:r>
            <a:r>
              <a:rPr lang="en-US" sz="900" u="none" dirty="0">
                <a:latin typeface="Gulim"/>
                <a:ea typeface="Gulim"/>
                <a:cs typeface="Gulim"/>
                <a:sym typeface="Gulim"/>
              </a:rPr>
              <a:t> </a:t>
            </a:r>
            <a:r>
              <a:rPr lang="en-US" sz="900" u="none" dirty="0" err="1">
                <a:latin typeface="Gulim"/>
                <a:ea typeface="Gulim"/>
                <a:cs typeface="Gulim"/>
                <a:sym typeface="Gulim"/>
              </a:rPr>
              <a:t>안전성</a:t>
            </a:r>
            <a:r>
              <a:rPr lang="en-US" sz="900" u="none" dirty="0">
                <a:latin typeface="Gulim"/>
                <a:ea typeface="Gulim"/>
                <a:cs typeface="Gulim"/>
                <a:sym typeface="Gulim"/>
              </a:rPr>
              <a:t> </a:t>
            </a:r>
            <a:r>
              <a:rPr lang="en-US" sz="900" u="none" dirty="0" err="1">
                <a:latin typeface="Gulim"/>
                <a:ea typeface="Gulim"/>
                <a:cs typeface="Gulim"/>
                <a:sym typeface="Gulim"/>
              </a:rPr>
              <a:t>검증을</a:t>
            </a:r>
            <a:r>
              <a:rPr lang="en-US" sz="900" u="none" dirty="0">
                <a:latin typeface="Gulim"/>
                <a:ea typeface="Gulim"/>
                <a:cs typeface="Gulim"/>
                <a:sym typeface="Gulim"/>
              </a:rPr>
              <a:t> </a:t>
            </a:r>
            <a:r>
              <a:rPr lang="en-US" sz="900" u="none" dirty="0" err="1">
                <a:latin typeface="Gulim"/>
                <a:ea typeface="Gulim"/>
                <a:cs typeface="Gulim"/>
                <a:sym typeface="Gulim"/>
              </a:rPr>
              <a:t>거치며</a:t>
            </a:r>
            <a:r>
              <a:rPr lang="en-US" sz="900" u="none" dirty="0">
                <a:latin typeface="Gulim"/>
                <a:ea typeface="Gulim"/>
                <a:cs typeface="Gulim"/>
                <a:sym typeface="Gulim"/>
              </a:rPr>
              <a:t>, </a:t>
            </a:r>
            <a:r>
              <a:rPr lang="en-US" sz="900" u="none" dirty="0" err="1">
                <a:latin typeface="Gulim"/>
                <a:ea typeface="Gulim"/>
                <a:cs typeface="Gulim"/>
                <a:sym typeface="Gulim"/>
              </a:rPr>
              <a:t>제품에</a:t>
            </a:r>
            <a:r>
              <a:rPr lang="en-US" sz="900" u="none" dirty="0">
                <a:latin typeface="Gulim"/>
                <a:ea typeface="Gulim"/>
                <a:cs typeface="Gulim"/>
                <a:sym typeface="Gulim"/>
              </a:rPr>
              <a:t> </a:t>
            </a:r>
            <a:r>
              <a:rPr lang="en-US" sz="900" u="none" dirty="0" err="1">
                <a:latin typeface="Gulim"/>
                <a:ea typeface="Gulim"/>
                <a:cs typeface="Gulim"/>
                <a:sym typeface="Gulim"/>
              </a:rPr>
              <a:t>사용되는</a:t>
            </a:r>
            <a:r>
              <a:rPr lang="en-US" sz="900" u="none" dirty="0">
                <a:latin typeface="Gulim"/>
                <a:ea typeface="Gulim"/>
                <a:cs typeface="Gulim"/>
                <a:sym typeface="Gulim"/>
              </a:rPr>
              <a:t> </a:t>
            </a:r>
            <a:r>
              <a:rPr lang="en-US" sz="900" u="none" dirty="0" err="1">
                <a:latin typeface="Gulim"/>
                <a:ea typeface="Gulim"/>
                <a:cs typeface="Gulim"/>
                <a:sym typeface="Gulim"/>
              </a:rPr>
              <a:t>카트리지</a:t>
            </a:r>
            <a:r>
              <a:rPr lang="en-US" sz="900" u="none" dirty="0">
                <a:latin typeface="Gulim"/>
                <a:ea typeface="Gulim"/>
                <a:cs typeface="Gulim"/>
                <a:sym typeface="Gulim"/>
              </a:rPr>
              <a:t> </a:t>
            </a:r>
            <a:r>
              <a:rPr lang="en-US" sz="900" u="none" dirty="0" err="1">
                <a:latin typeface="Gulim"/>
                <a:ea typeface="Gulim"/>
                <a:cs typeface="Gulim"/>
                <a:sym typeface="Gulim"/>
              </a:rPr>
              <a:t>보습제와</a:t>
            </a:r>
            <a:r>
              <a:rPr lang="en-US" sz="900" u="none" dirty="0">
                <a:latin typeface="Gulim"/>
                <a:ea typeface="Gulim"/>
                <a:cs typeface="Gulim"/>
                <a:sym typeface="Gulim"/>
              </a:rPr>
              <a:t> </a:t>
            </a:r>
            <a:r>
              <a:rPr lang="en-US" sz="900" u="none" dirty="0" err="1">
                <a:latin typeface="Gulim"/>
                <a:ea typeface="Gulim"/>
                <a:cs typeface="Gulim"/>
                <a:sym typeface="Gulim"/>
              </a:rPr>
              <a:t>가향료는</a:t>
            </a:r>
            <a:r>
              <a:rPr lang="en-US" sz="900" u="none" dirty="0">
                <a:latin typeface="Gulim"/>
                <a:ea typeface="Gulim"/>
                <a:cs typeface="Gulim"/>
                <a:sym typeface="Gulim"/>
              </a:rPr>
              <a:t> </a:t>
            </a:r>
            <a:r>
              <a:rPr lang="en-US" sz="900" u="none" dirty="0" err="1">
                <a:latin typeface="Gulim"/>
                <a:ea typeface="Gulim"/>
                <a:cs typeface="Gulim"/>
                <a:sym typeface="Gulim"/>
              </a:rPr>
              <a:t>각각</a:t>
            </a:r>
            <a:r>
              <a:rPr lang="en-US" sz="900" u="none" dirty="0">
                <a:latin typeface="Gulim"/>
                <a:ea typeface="Gulim"/>
                <a:cs typeface="Gulim"/>
                <a:sym typeface="Gulim"/>
              </a:rPr>
              <a:t> </a:t>
            </a:r>
            <a:r>
              <a:rPr lang="en-US" sz="900" u="none" dirty="0" err="1">
                <a:latin typeface="Gulim"/>
                <a:ea typeface="Gulim"/>
                <a:cs typeface="Gulim"/>
                <a:sym typeface="Gulim"/>
              </a:rPr>
              <a:t>제약등급과</a:t>
            </a:r>
            <a:r>
              <a:rPr lang="en-US" sz="900" u="none" dirty="0">
                <a:latin typeface="Gulim"/>
                <a:ea typeface="Gulim"/>
                <a:cs typeface="Gulim"/>
                <a:sym typeface="Gulim"/>
              </a:rPr>
              <a:t> </a:t>
            </a:r>
            <a:r>
              <a:rPr lang="en-US" sz="900" u="none" dirty="0" err="1">
                <a:latin typeface="Gulim"/>
                <a:ea typeface="Gulim"/>
                <a:cs typeface="Gulim"/>
                <a:sym typeface="Gulim"/>
              </a:rPr>
              <a:t>식품등급의</a:t>
            </a:r>
            <a:r>
              <a:rPr lang="en-US" sz="900" u="none" dirty="0">
                <a:latin typeface="Gulim"/>
                <a:ea typeface="Gulim"/>
                <a:cs typeface="Gulim"/>
                <a:sym typeface="Gulim"/>
              </a:rPr>
              <a:t> </a:t>
            </a:r>
            <a:r>
              <a:rPr lang="en-US" sz="900" u="none" dirty="0" err="1">
                <a:latin typeface="Gulim"/>
                <a:ea typeface="Gulim"/>
                <a:cs typeface="Gulim"/>
                <a:sym typeface="Gulim"/>
              </a:rPr>
              <a:t>기준을</a:t>
            </a:r>
            <a:r>
              <a:rPr lang="en-US" sz="900" u="none" dirty="0">
                <a:latin typeface="Gulim"/>
                <a:ea typeface="Gulim"/>
                <a:cs typeface="Gulim"/>
                <a:sym typeface="Gulim"/>
              </a:rPr>
              <a:t> </a:t>
            </a:r>
            <a:r>
              <a:rPr lang="en-US" sz="900" u="none" dirty="0" err="1">
                <a:latin typeface="Gulim"/>
                <a:ea typeface="Gulim"/>
                <a:cs typeface="Gulim"/>
                <a:sym typeface="Gulim"/>
              </a:rPr>
              <a:t>충족해야</a:t>
            </a:r>
            <a:r>
              <a:rPr lang="en-US" sz="900" u="none" dirty="0">
                <a:latin typeface="Gulim"/>
                <a:ea typeface="Gulim"/>
                <a:cs typeface="Gulim"/>
                <a:sym typeface="Gulim"/>
              </a:rPr>
              <a:t> </a:t>
            </a:r>
            <a:r>
              <a:rPr lang="en-US" sz="900" u="none" dirty="0" err="1">
                <a:latin typeface="Gulim"/>
                <a:ea typeface="Gulim"/>
                <a:cs typeface="Gulim"/>
                <a:sym typeface="Gulim"/>
              </a:rPr>
              <a:t>합니다</a:t>
            </a:r>
            <a:r>
              <a:rPr lang="en-US" sz="900" u="none" dirty="0">
                <a:latin typeface="Gulim"/>
                <a:ea typeface="Gulim"/>
                <a:cs typeface="Gulim"/>
                <a:sym typeface="Gulim"/>
              </a:rPr>
              <a:t>. NGP </a:t>
            </a:r>
            <a:r>
              <a:rPr lang="en-US" sz="900" u="none" dirty="0" err="1">
                <a:latin typeface="Gulim"/>
                <a:ea typeface="Gulim"/>
                <a:cs typeface="Gulim"/>
                <a:sym typeface="Gulim"/>
              </a:rPr>
              <a:t>스틱의</a:t>
            </a:r>
            <a:r>
              <a:rPr lang="en-US" sz="900" u="none" dirty="0">
                <a:latin typeface="Gulim"/>
                <a:ea typeface="Gulim"/>
                <a:cs typeface="Gulim"/>
                <a:sym typeface="Gulim"/>
              </a:rPr>
              <a:t> </a:t>
            </a:r>
            <a:r>
              <a:rPr lang="en-US" sz="900" u="none" dirty="0" err="1">
                <a:latin typeface="Gulim"/>
                <a:ea typeface="Gulim"/>
                <a:cs typeface="Gulim"/>
                <a:sym typeface="Gulim"/>
              </a:rPr>
              <a:t>모든</a:t>
            </a:r>
            <a:r>
              <a:rPr lang="en-US" sz="900" u="none" dirty="0">
                <a:latin typeface="Gulim"/>
                <a:ea typeface="Gulim"/>
                <a:cs typeface="Gulim"/>
                <a:sym typeface="Gulim"/>
              </a:rPr>
              <a:t> </a:t>
            </a:r>
            <a:r>
              <a:rPr lang="en-US" sz="900" u="none" dirty="0" err="1">
                <a:latin typeface="Gulim"/>
                <a:ea typeface="Gulim"/>
                <a:cs typeface="Gulim"/>
                <a:sym typeface="Gulim"/>
              </a:rPr>
              <a:t>첨가물에</a:t>
            </a:r>
            <a:r>
              <a:rPr lang="en-US" sz="900" u="none" dirty="0">
                <a:latin typeface="Gulim"/>
                <a:ea typeface="Gulim"/>
                <a:cs typeface="Gulim"/>
                <a:sym typeface="Gulim"/>
              </a:rPr>
              <a:t> </a:t>
            </a:r>
            <a:r>
              <a:rPr lang="en-US" sz="900" u="none" dirty="0" err="1">
                <a:latin typeface="Gulim"/>
                <a:ea typeface="Gulim"/>
                <a:cs typeface="Gulim"/>
                <a:sym typeface="Gulim"/>
              </a:rPr>
              <a:t>대해</a:t>
            </a:r>
            <a:r>
              <a:rPr lang="en-US" sz="900" u="none" dirty="0">
                <a:latin typeface="Gulim"/>
                <a:ea typeface="Gulim"/>
                <a:cs typeface="Gulim"/>
                <a:sym typeface="Gulim"/>
              </a:rPr>
              <a:t> EU REACH(Regulation (EC) 1907/2006) </a:t>
            </a:r>
            <a:r>
              <a:rPr lang="en-US" sz="900" u="none" dirty="0" err="1">
                <a:latin typeface="Gulim"/>
                <a:ea typeface="Gulim"/>
                <a:cs typeface="Gulim"/>
                <a:sym typeface="Gulim"/>
              </a:rPr>
              <a:t>규정을</a:t>
            </a:r>
            <a:r>
              <a:rPr lang="en-US" sz="900" u="none" dirty="0">
                <a:latin typeface="Gulim"/>
                <a:ea typeface="Gulim"/>
                <a:cs typeface="Gulim"/>
                <a:sym typeface="Gulim"/>
              </a:rPr>
              <a:t> </a:t>
            </a:r>
            <a:r>
              <a:rPr lang="en-US" sz="900" u="none" dirty="0" err="1">
                <a:latin typeface="Gulim"/>
                <a:ea typeface="Gulim"/>
                <a:cs typeface="Gulim"/>
                <a:sym typeface="Gulim"/>
              </a:rPr>
              <a:t>따르며</a:t>
            </a:r>
            <a:r>
              <a:rPr lang="en-US" sz="900" u="none" dirty="0">
                <a:latin typeface="Gulim"/>
                <a:ea typeface="Gulim"/>
                <a:cs typeface="Gulim"/>
                <a:sym typeface="Gulim"/>
              </a:rPr>
              <a:t>, EU SVHC(</a:t>
            </a:r>
            <a:r>
              <a:rPr lang="en-US" sz="900" u="none" dirty="0" err="1">
                <a:latin typeface="Gulim"/>
                <a:ea typeface="Gulim"/>
                <a:cs typeface="Gulim"/>
                <a:sym typeface="Gulim"/>
              </a:rPr>
              <a:t>고위험우려화학물질</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SIN List(</a:t>
            </a:r>
            <a:r>
              <a:rPr lang="en-US" sz="900" u="none" dirty="0" err="1">
                <a:latin typeface="Gulim"/>
                <a:ea typeface="Gulim"/>
                <a:cs typeface="Gulim"/>
                <a:sym typeface="Gulim"/>
              </a:rPr>
              <a:t>대체물질</a:t>
            </a:r>
            <a:r>
              <a:rPr lang="en-US" sz="900" u="none" dirty="0">
                <a:latin typeface="Gulim"/>
                <a:ea typeface="Gulim"/>
                <a:cs typeface="Gulim"/>
                <a:sym typeface="Gulim"/>
              </a:rPr>
              <a:t>) </a:t>
            </a:r>
            <a:r>
              <a:rPr lang="en-US" sz="900" u="none" dirty="0" err="1">
                <a:latin typeface="Gulim"/>
                <a:ea typeface="Gulim"/>
                <a:cs typeface="Gulim"/>
                <a:sym typeface="Gulim"/>
              </a:rPr>
              <a:t>목록에</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우려화학물질을</a:t>
            </a:r>
            <a:r>
              <a:rPr lang="en-US" sz="900" u="none" dirty="0">
                <a:latin typeface="Gulim"/>
                <a:ea typeface="Gulim"/>
                <a:cs typeface="Gulim"/>
                <a:sym typeface="Gulim"/>
              </a:rPr>
              <a:t> </a:t>
            </a:r>
            <a:r>
              <a:rPr lang="en-US" sz="900" u="none" dirty="0" err="1">
                <a:latin typeface="Gulim"/>
                <a:ea typeface="Gulim"/>
                <a:cs typeface="Gulim"/>
                <a:sym typeface="Gulim"/>
              </a:rPr>
              <a:t>배제하고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카트리지</a:t>
            </a:r>
            <a:r>
              <a:rPr lang="en-US" sz="900" u="none" dirty="0">
                <a:latin typeface="Gulim"/>
                <a:ea typeface="Gulim"/>
                <a:cs typeface="Gulim"/>
                <a:sym typeface="Gulim"/>
              </a:rPr>
              <a:t> </a:t>
            </a:r>
            <a:r>
              <a:rPr lang="en-US" sz="900" u="none" dirty="0" err="1">
                <a:latin typeface="Gulim"/>
                <a:ea typeface="Gulim"/>
                <a:cs typeface="Gulim"/>
                <a:sym typeface="Gulim"/>
              </a:rPr>
              <a:t>액상</a:t>
            </a:r>
            <a:r>
              <a:rPr lang="en-US" sz="900" u="none" dirty="0">
                <a:latin typeface="Gulim"/>
                <a:ea typeface="Gulim"/>
                <a:cs typeface="Gulim"/>
                <a:sym typeface="Gulim"/>
              </a:rPr>
              <a:t> </a:t>
            </a:r>
            <a:r>
              <a:rPr lang="en-US" sz="900" u="none" dirty="0" err="1">
                <a:latin typeface="Gulim"/>
                <a:ea typeface="Gulim"/>
                <a:cs typeface="Gulim"/>
                <a:sym typeface="Gulim"/>
              </a:rPr>
              <a:t>접촉부위는</a:t>
            </a:r>
            <a:r>
              <a:rPr lang="en-US" sz="900" u="none" dirty="0">
                <a:latin typeface="Gulim"/>
                <a:ea typeface="Gulim"/>
                <a:cs typeface="Gulim"/>
                <a:sym typeface="Gulim"/>
              </a:rPr>
              <a:t> EU </a:t>
            </a:r>
            <a:r>
              <a:rPr lang="en-US" sz="900" u="none" dirty="0" err="1">
                <a:latin typeface="Gulim"/>
                <a:ea typeface="Gulim"/>
                <a:cs typeface="Gulim"/>
                <a:sym typeface="Gulim"/>
              </a:rPr>
              <a:t>식품접촉물질</a:t>
            </a:r>
            <a:r>
              <a:rPr lang="en-US" sz="900" u="none" dirty="0">
                <a:latin typeface="Gulim"/>
                <a:ea typeface="Gulim"/>
                <a:cs typeface="Gulim"/>
                <a:sym typeface="Gulim"/>
              </a:rPr>
              <a:t>(Regulation (EC) 1935/2004 on Food Contact Materials) </a:t>
            </a:r>
            <a:r>
              <a:rPr lang="en-US" sz="900" u="none" dirty="0" err="1">
                <a:latin typeface="Gulim"/>
                <a:ea typeface="Gulim"/>
                <a:cs typeface="Gulim"/>
                <a:sym typeface="Gulim"/>
              </a:rPr>
              <a:t>기준에</a:t>
            </a:r>
            <a:r>
              <a:rPr lang="en-US" sz="900" u="none" dirty="0">
                <a:latin typeface="Gulim"/>
                <a:ea typeface="Gulim"/>
                <a:cs typeface="Gulim"/>
                <a:sym typeface="Gulim"/>
              </a:rPr>
              <a:t> </a:t>
            </a:r>
            <a:r>
              <a:rPr lang="en-US" sz="900" u="none" dirty="0" err="1">
                <a:latin typeface="Gulim"/>
                <a:ea typeface="Gulim"/>
                <a:cs typeface="Gulim"/>
                <a:sym typeface="Gulim"/>
              </a:rPr>
              <a:t>근거하여</a:t>
            </a:r>
            <a:r>
              <a:rPr lang="en-US" sz="900" u="none" dirty="0">
                <a:latin typeface="Gulim"/>
                <a:ea typeface="Gulim"/>
                <a:cs typeface="Gulim"/>
                <a:sym typeface="Gulim"/>
              </a:rPr>
              <a:t> </a:t>
            </a:r>
            <a:r>
              <a:rPr lang="en-US" sz="900" u="none" dirty="0" err="1">
                <a:latin typeface="Gulim"/>
                <a:ea typeface="Gulim"/>
                <a:cs typeface="Gulim"/>
                <a:sym typeface="Gulim"/>
              </a:rPr>
              <a:t>검증된</a:t>
            </a:r>
            <a:r>
              <a:rPr lang="en-US" sz="900" u="none" dirty="0">
                <a:latin typeface="Gulim"/>
                <a:ea typeface="Gulim"/>
                <a:cs typeface="Gulim"/>
                <a:sym typeface="Gulim"/>
              </a:rPr>
              <a:t> </a:t>
            </a:r>
            <a:r>
              <a:rPr lang="en-US" sz="900" u="none" dirty="0" err="1">
                <a:latin typeface="Gulim"/>
                <a:ea typeface="Gulim"/>
                <a:cs typeface="Gulim"/>
                <a:sym typeface="Gulim"/>
              </a:rPr>
              <a:t>물질만을</a:t>
            </a:r>
            <a:r>
              <a:rPr lang="en-US" sz="900" u="none" dirty="0">
                <a:latin typeface="Gulim"/>
                <a:ea typeface="Gulim"/>
                <a:cs typeface="Gulim"/>
                <a:sym typeface="Gulim"/>
              </a:rPr>
              <a:t> </a:t>
            </a:r>
            <a:r>
              <a:rPr lang="en-US" sz="900" u="none" dirty="0" err="1">
                <a:latin typeface="Gulim"/>
                <a:ea typeface="Gulim"/>
                <a:cs typeface="Gulim"/>
                <a:sym typeface="Gulim"/>
              </a:rPr>
              <a:t>사용합니다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2872" name="Google Shape;2872;p29"/>
          <p:cNvSpPr txBox="1"/>
          <p:nvPr/>
        </p:nvSpPr>
        <p:spPr>
          <a:xfrm>
            <a:off x="899999" y="4789922"/>
            <a:ext cx="10162897" cy="1497333"/>
          </a:xfrm>
          <a:prstGeom prst="rect">
            <a:avLst/>
          </a:prstGeom>
          <a:noFill/>
          <a:ln>
            <a:noFill/>
          </a:ln>
        </p:spPr>
        <p:txBody>
          <a:bodyPr spcFirstLastPara="1" wrap="square" lIns="0" tIns="12700" rIns="0" bIns="0" anchor="t" anchorCtr="0">
            <a:spAutoFit/>
          </a:bodyPr>
          <a:lstStyle/>
          <a:p>
            <a:pPr marL="38100" marR="30480" lvl="0" indent="1269" algn="just" rtl="0">
              <a:lnSpc>
                <a:spcPct val="134300"/>
              </a:lnSpc>
              <a:spcBef>
                <a:spcPts val="0"/>
              </a:spcBef>
              <a:spcAft>
                <a:spcPts val="0"/>
              </a:spcAft>
              <a:buNone/>
            </a:pPr>
            <a:r>
              <a:rPr lang="en-US" sz="900" dirty="0">
                <a:latin typeface="Gulim"/>
                <a:ea typeface="Gulim"/>
                <a:cs typeface="Gulim"/>
                <a:sym typeface="Gulim"/>
              </a:rPr>
              <a:t>KT&amp;G NGP </a:t>
            </a:r>
            <a:r>
              <a:rPr lang="en-US" sz="900" dirty="0" err="1">
                <a:latin typeface="Gulim"/>
                <a:ea typeface="Gulim"/>
                <a:cs typeface="Gulim"/>
                <a:sym typeface="Gulim"/>
              </a:rPr>
              <a:t>스틱의</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재료품은</a:t>
            </a:r>
            <a:r>
              <a:rPr lang="en-US" sz="900" dirty="0">
                <a:latin typeface="Gulim"/>
                <a:ea typeface="Gulim"/>
                <a:cs typeface="Gulim"/>
                <a:sym typeface="Gulim"/>
              </a:rPr>
              <a:t> </a:t>
            </a:r>
            <a:r>
              <a:rPr lang="en-US" sz="900" dirty="0" err="1">
                <a:latin typeface="Gulim"/>
                <a:ea typeface="Gulim"/>
                <a:cs typeface="Gulim"/>
                <a:sym typeface="Gulim"/>
              </a:rPr>
              <a:t>에어로졸</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가능성</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추가</a:t>
            </a:r>
            <a:r>
              <a:rPr lang="en-US" sz="900" dirty="0">
                <a:latin typeface="Gulim"/>
                <a:ea typeface="Gulim"/>
                <a:cs typeface="Gulim"/>
                <a:sym typeface="Gulim"/>
              </a:rPr>
              <a:t> </a:t>
            </a:r>
            <a:r>
              <a:rPr lang="en-US" sz="900" dirty="0" err="1">
                <a:latin typeface="Gulim"/>
                <a:ea typeface="Gulim"/>
                <a:cs typeface="Gulim"/>
                <a:sym typeface="Gulim"/>
              </a:rPr>
              <a:t>안전성</a:t>
            </a:r>
            <a:r>
              <a:rPr lang="en-US" sz="900" dirty="0">
                <a:latin typeface="Gulim"/>
                <a:ea typeface="Gulim"/>
                <a:cs typeface="Gulim"/>
                <a:sym typeface="Gulim"/>
              </a:rPr>
              <a:t> </a:t>
            </a:r>
            <a:r>
              <a:rPr lang="en-US" sz="900" dirty="0" err="1">
                <a:latin typeface="Gulim"/>
                <a:ea typeface="Gulim"/>
                <a:cs typeface="Gulim"/>
                <a:sym typeface="Gulim"/>
              </a:rPr>
              <a:t>검증을</a:t>
            </a:r>
            <a:r>
              <a:rPr lang="en-US" sz="900" dirty="0">
                <a:latin typeface="Gulim"/>
                <a:ea typeface="Gulim"/>
                <a:cs typeface="Gulim"/>
                <a:sym typeface="Gulim"/>
              </a:rPr>
              <a:t> </a:t>
            </a:r>
            <a:r>
              <a:rPr lang="en-US" sz="900" dirty="0" err="1">
                <a:latin typeface="Gulim"/>
                <a:ea typeface="Gulim"/>
                <a:cs typeface="Gulim"/>
                <a:sym typeface="Gulim"/>
              </a:rPr>
              <a:t>거친</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최종적으로</a:t>
            </a:r>
            <a:r>
              <a:rPr lang="en-US" sz="900" dirty="0">
                <a:latin typeface="Gulim"/>
                <a:ea typeface="Gulim"/>
                <a:cs typeface="Gulim"/>
                <a:sym typeface="Gulim"/>
              </a:rPr>
              <a:t> </a:t>
            </a:r>
            <a:r>
              <a:rPr lang="en-US" sz="900" dirty="0" err="1">
                <a:latin typeface="Gulim"/>
                <a:ea typeface="Gulim"/>
                <a:cs typeface="Gulim"/>
                <a:sym typeface="Gulim"/>
              </a:rPr>
              <a:t>적용됩니다</a:t>
            </a:r>
            <a:r>
              <a:rPr lang="en-US" sz="900" dirty="0">
                <a:latin typeface="Gulim"/>
                <a:ea typeface="Gulim"/>
                <a:cs typeface="Gulim"/>
                <a:sym typeface="Gulim"/>
              </a:rPr>
              <a:t>. </a:t>
            </a:r>
            <a:r>
              <a:rPr lang="en-US" sz="900" dirty="0" err="1">
                <a:latin typeface="Gulim"/>
                <a:ea typeface="Gulim"/>
                <a:cs typeface="Gulim"/>
                <a:sym typeface="Gulim"/>
              </a:rPr>
              <a:t>NGP를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세계보건기구</a:t>
            </a:r>
            <a:r>
              <a:rPr lang="en-US" sz="900" dirty="0">
                <a:latin typeface="Gulim"/>
                <a:ea typeface="Gulim"/>
                <a:cs typeface="Gulim"/>
                <a:sym typeface="Gulim"/>
              </a:rPr>
              <a:t>(WHO), </a:t>
            </a:r>
            <a:r>
              <a:rPr lang="en-US" sz="900" dirty="0" err="1">
                <a:latin typeface="Gulim"/>
                <a:ea typeface="Gulim"/>
                <a:cs typeface="Gulim"/>
                <a:sym typeface="Gulim"/>
              </a:rPr>
              <a:t>미식품의약국</a:t>
            </a:r>
            <a:r>
              <a:rPr lang="en-US" sz="900" dirty="0">
                <a:latin typeface="Gulim"/>
                <a:ea typeface="Gulim"/>
                <a:cs typeface="Gulim"/>
                <a:sym typeface="Gulim"/>
              </a:rPr>
              <a:t>(FDA), </a:t>
            </a:r>
            <a:r>
              <a:rPr lang="en-US" sz="900" dirty="0" err="1">
                <a:latin typeface="Gulim"/>
                <a:ea typeface="Gulim"/>
                <a:cs typeface="Gulim"/>
                <a:sym typeface="Gulim"/>
              </a:rPr>
              <a:t>캐나다</a:t>
            </a:r>
            <a:r>
              <a:rPr lang="en-US" sz="900" dirty="0">
                <a:latin typeface="Gulim"/>
                <a:ea typeface="Gulim"/>
                <a:cs typeface="Gulim"/>
                <a:sym typeface="Gulim"/>
              </a:rPr>
              <a:t> </a:t>
            </a:r>
            <a:r>
              <a:rPr lang="en-US" sz="900" dirty="0" err="1">
                <a:latin typeface="Gulim"/>
                <a:ea typeface="Gulim"/>
                <a:cs typeface="Gulim"/>
                <a:sym typeface="Gulim"/>
              </a:rPr>
              <a:t>보건부</a:t>
            </a:r>
            <a:r>
              <a:rPr lang="en-US" sz="900" dirty="0">
                <a:latin typeface="Gulim"/>
                <a:ea typeface="Gulim"/>
                <a:cs typeface="Gulim"/>
                <a:sym typeface="Gulim"/>
              </a:rPr>
              <a:t>(HC)</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보고대상</a:t>
            </a:r>
            <a:r>
              <a:rPr lang="en-US" sz="900" dirty="0">
                <a:latin typeface="Gulim"/>
                <a:ea typeface="Gulim"/>
                <a:cs typeface="Gulim"/>
                <a:sym typeface="Gulim"/>
              </a:rPr>
              <a:t> </a:t>
            </a:r>
            <a:r>
              <a:rPr lang="en-US" sz="900" dirty="0" err="1">
                <a:latin typeface="Gulim"/>
                <a:ea typeface="Gulim"/>
                <a:cs typeface="Gulim"/>
                <a:sym typeface="Gulim"/>
              </a:rPr>
              <a:t>성분에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에어로졸</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실시하여</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NGP </a:t>
            </a:r>
            <a:r>
              <a:rPr lang="en-US" sz="900" dirty="0" err="1">
                <a:latin typeface="Gulim"/>
                <a:ea typeface="Gulim"/>
                <a:cs typeface="Gulim"/>
                <a:sym typeface="Gulim"/>
              </a:rPr>
              <a:t>집중</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58 </a:t>
            </a:r>
            <a:r>
              <a:rPr lang="en-US" sz="900" dirty="0" err="1">
                <a:latin typeface="Gulim"/>
                <a:ea typeface="Gulim"/>
                <a:cs typeface="Gulim"/>
                <a:sym typeface="Gulim"/>
              </a:rPr>
              <a:t>성분에</a:t>
            </a:r>
            <a:r>
              <a:rPr lang="en-US" sz="900" dirty="0">
                <a:latin typeface="Gulim"/>
                <a:ea typeface="Gulim"/>
                <a:cs typeface="Gulim"/>
                <a:sym typeface="Gulim"/>
              </a:rPr>
              <a:t> </a:t>
            </a:r>
            <a:r>
              <a:rPr lang="en-US" sz="900" dirty="0" err="1">
                <a:latin typeface="Gulim"/>
                <a:ea typeface="Gulim"/>
                <a:cs typeface="Gulim"/>
                <a:sym typeface="Gulim"/>
              </a:rPr>
              <a:t>대해서는</a:t>
            </a:r>
            <a:r>
              <a:rPr lang="en-US" sz="900" dirty="0">
                <a:latin typeface="Gulim"/>
                <a:ea typeface="Gulim"/>
                <a:cs typeface="Gulim"/>
                <a:sym typeface="Gulim"/>
              </a:rPr>
              <a:t> </a:t>
            </a:r>
            <a:r>
              <a:rPr lang="en-US" sz="900" dirty="0" err="1">
                <a:latin typeface="Gulim"/>
                <a:ea typeface="Gulim"/>
                <a:cs typeface="Gulim"/>
                <a:sym typeface="Gulim"/>
              </a:rPr>
              <a:t>에어로졸</a:t>
            </a:r>
            <a:r>
              <a:rPr lang="en-US" sz="900" dirty="0">
                <a:latin typeface="Gulim"/>
                <a:ea typeface="Gulim"/>
                <a:cs typeface="Gulim"/>
                <a:sym typeface="Gulim"/>
              </a:rPr>
              <a:t> </a:t>
            </a:r>
            <a:r>
              <a:rPr lang="en-US" sz="900" dirty="0" err="1">
                <a:latin typeface="Gulim"/>
                <a:ea typeface="Gulim"/>
                <a:cs typeface="Gulim"/>
                <a:sym typeface="Gulim"/>
              </a:rPr>
              <a:t>속에</a:t>
            </a:r>
            <a:r>
              <a:rPr lang="en-US" sz="900" dirty="0">
                <a:latin typeface="Gulim"/>
                <a:ea typeface="Gulim"/>
                <a:cs typeface="Gulim"/>
                <a:sym typeface="Gulim"/>
              </a:rPr>
              <a:t> </a:t>
            </a:r>
            <a:r>
              <a:rPr lang="en-US" sz="900" dirty="0" err="1">
                <a:latin typeface="Gulim"/>
                <a:ea typeface="Gulim"/>
                <a:cs typeface="Gulim"/>
                <a:sym typeface="Gulim"/>
              </a:rPr>
              <a:t>포함된</a:t>
            </a:r>
            <a:r>
              <a:rPr lang="en-US" sz="900" dirty="0">
                <a:latin typeface="Gulim"/>
                <a:ea typeface="Gulim"/>
                <a:cs typeface="Gulim"/>
                <a:sym typeface="Gulim"/>
              </a:rPr>
              <a:t> </a:t>
            </a:r>
            <a:r>
              <a:rPr lang="en-US" sz="900" dirty="0" err="1">
                <a:latin typeface="Gulim"/>
                <a:ea typeface="Gulim"/>
                <a:cs typeface="Gulim"/>
                <a:sym typeface="Gulim"/>
              </a:rPr>
              <a:t>유해물질이</a:t>
            </a:r>
            <a:r>
              <a:rPr lang="en-US" sz="900" dirty="0">
                <a:latin typeface="Gulim"/>
                <a:ea typeface="Gulim"/>
                <a:cs typeface="Gulim"/>
                <a:sym typeface="Gulim"/>
              </a:rPr>
              <a:t> </a:t>
            </a:r>
            <a:r>
              <a:rPr lang="en-US" sz="900" dirty="0" err="1">
                <a:latin typeface="Gulim"/>
                <a:ea typeface="Gulim"/>
                <a:cs typeface="Gulim"/>
                <a:sym typeface="Gulim"/>
              </a:rPr>
              <a:t>표준담배</a:t>
            </a:r>
            <a:r>
              <a:rPr lang="en-US" sz="900" dirty="0">
                <a:latin typeface="Gulim"/>
                <a:ea typeface="Gulim"/>
                <a:cs typeface="Gulim"/>
                <a:sym typeface="Gulim"/>
              </a:rPr>
              <a:t>(</a:t>
            </a:r>
            <a:r>
              <a:rPr lang="en-US" sz="900" dirty="0" err="1">
                <a:latin typeface="Gulim"/>
                <a:ea typeface="Gulim"/>
                <a:cs typeface="Gulim"/>
                <a:sym typeface="Gulim"/>
              </a:rPr>
              <a:t>켄터키</a:t>
            </a:r>
            <a:r>
              <a:rPr lang="en-US" sz="900" dirty="0">
                <a:latin typeface="Gulim"/>
                <a:ea typeface="Gulim"/>
                <a:cs typeface="Gulim"/>
                <a:sym typeface="Gulim"/>
              </a:rPr>
              <a:t> </a:t>
            </a:r>
            <a:r>
              <a:rPr lang="en-US" sz="900" dirty="0" err="1">
                <a:latin typeface="Gulim"/>
                <a:ea typeface="Gulim"/>
                <a:cs typeface="Gulim"/>
                <a:sym typeface="Gulim"/>
              </a:rPr>
              <a:t>대학</a:t>
            </a:r>
            <a:r>
              <a:rPr lang="en-US" sz="900" dirty="0">
                <a:latin typeface="Gulim"/>
                <a:ea typeface="Gulim"/>
                <a:cs typeface="Gulim"/>
                <a:sym typeface="Gulim"/>
              </a:rPr>
              <a:t> </a:t>
            </a:r>
            <a:r>
              <a:rPr lang="en-US" sz="900" dirty="0" err="1">
                <a:latin typeface="Gulim"/>
                <a:ea typeface="Gulim"/>
                <a:cs typeface="Gulim"/>
                <a:sym typeface="Gulim"/>
              </a:rPr>
              <a:t>표준담배</a:t>
            </a:r>
            <a:r>
              <a:rPr lang="en-US" sz="900" dirty="0">
                <a:latin typeface="Gulim"/>
                <a:ea typeface="Gulim"/>
                <a:cs typeface="Gulim"/>
                <a:sym typeface="Gulim"/>
              </a:rPr>
              <a:t>, 1R6F)</a:t>
            </a:r>
            <a:r>
              <a:rPr lang="en-US" sz="750" baseline="30000" dirty="0">
                <a:latin typeface="Gulim"/>
                <a:ea typeface="Gulim"/>
                <a:cs typeface="Gulim"/>
                <a:sym typeface="Gulim"/>
              </a:rPr>
              <a:t>1) </a:t>
            </a:r>
            <a:r>
              <a:rPr lang="en-US" sz="900" dirty="0" err="1">
                <a:latin typeface="Gulim"/>
                <a:ea typeface="Gulim"/>
                <a:cs typeface="Gulim"/>
                <a:sym typeface="Gulim"/>
              </a:rPr>
              <a:t>연기보다</a:t>
            </a:r>
            <a:r>
              <a:rPr lang="en-US" sz="900" dirty="0">
                <a:latin typeface="Gulim"/>
                <a:ea typeface="Gulim"/>
                <a:cs typeface="Gulim"/>
                <a:sym typeface="Gulim"/>
              </a:rPr>
              <a:t> 90% </a:t>
            </a:r>
            <a:r>
              <a:rPr lang="en-US" sz="900" dirty="0" err="1">
                <a:latin typeface="Gulim"/>
                <a:ea typeface="Gulim"/>
                <a:cs typeface="Gulim"/>
                <a:sym typeface="Gulim"/>
              </a:rPr>
              <a:t>이상</a:t>
            </a:r>
            <a:r>
              <a:rPr lang="en-US" sz="900" dirty="0">
                <a:latin typeface="Gulim"/>
                <a:ea typeface="Gulim"/>
                <a:cs typeface="Gulim"/>
                <a:sym typeface="Gulim"/>
              </a:rPr>
              <a:t> </a:t>
            </a:r>
            <a:r>
              <a:rPr lang="en-US" sz="900" dirty="0" err="1">
                <a:latin typeface="Gulim"/>
                <a:ea typeface="Gulim"/>
                <a:cs typeface="Gulim"/>
                <a:sym typeface="Gulim"/>
              </a:rPr>
              <a:t>적은</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유지할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관리합니다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유전독성</a:t>
            </a:r>
            <a:r>
              <a:rPr lang="en-US" sz="900" dirty="0">
                <a:latin typeface="Gulim"/>
                <a:ea typeface="Gulim"/>
                <a:cs typeface="Gulim"/>
                <a:sym typeface="Gulim"/>
              </a:rPr>
              <a:t>, </a:t>
            </a:r>
            <a:r>
              <a:rPr lang="en-US" sz="900" dirty="0" err="1">
                <a:latin typeface="Gulim"/>
                <a:ea typeface="Gulim"/>
                <a:cs typeface="Gulim"/>
                <a:sym typeface="Gulim"/>
              </a:rPr>
              <a:t>세포독성</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생체</a:t>
            </a:r>
            <a:r>
              <a:rPr lang="en-US" sz="900" dirty="0">
                <a:latin typeface="Gulim"/>
                <a:ea typeface="Gulim"/>
                <a:cs typeface="Gulim"/>
                <a:sym typeface="Gulim"/>
              </a:rPr>
              <a:t> </a:t>
            </a:r>
            <a:r>
              <a:rPr lang="en-US" sz="900" dirty="0" err="1">
                <a:latin typeface="Gulim"/>
                <a:ea typeface="Gulim"/>
                <a:cs typeface="Gulim"/>
                <a:sym typeface="Gulim"/>
              </a:rPr>
              <a:t>외</a:t>
            </a:r>
            <a:r>
              <a:rPr lang="en-US" sz="900" dirty="0">
                <a:latin typeface="Gulim"/>
                <a:ea typeface="Gulim"/>
                <a:cs typeface="Gulim"/>
                <a:sym typeface="Gulim"/>
              </a:rPr>
              <a:t> </a:t>
            </a:r>
            <a:r>
              <a:rPr lang="en-US" sz="900" dirty="0" err="1">
                <a:latin typeface="Gulim"/>
                <a:ea typeface="Gulim"/>
                <a:cs typeface="Gulim"/>
                <a:sym typeface="Gulim"/>
              </a:rPr>
              <a:t>독성시험</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생물학적</a:t>
            </a:r>
            <a:r>
              <a:rPr lang="en-US" sz="900" dirty="0">
                <a:latin typeface="Gulim"/>
                <a:ea typeface="Gulim"/>
                <a:cs typeface="Gulim"/>
                <a:sym typeface="Gulim"/>
              </a:rPr>
              <a:t> </a:t>
            </a:r>
            <a:r>
              <a:rPr lang="en-US" sz="900" dirty="0" err="1">
                <a:latin typeface="Gulim"/>
                <a:ea typeface="Gulim"/>
                <a:cs typeface="Gulim"/>
                <a:sym typeface="Gulim"/>
              </a:rPr>
              <a:t>안전성을</a:t>
            </a:r>
            <a:r>
              <a:rPr lang="en-US" sz="900" dirty="0">
                <a:latin typeface="Gulim"/>
                <a:ea typeface="Gulim"/>
                <a:cs typeface="Gulim"/>
                <a:sym typeface="Gulim"/>
              </a:rPr>
              <a:t> </a:t>
            </a:r>
            <a:r>
              <a:rPr lang="en-US" sz="900" dirty="0" err="1">
                <a:latin typeface="Gulim"/>
                <a:ea typeface="Gulim"/>
                <a:cs typeface="Gulim"/>
                <a:sym typeface="Gulim"/>
              </a:rPr>
              <a:t>검증하고</a:t>
            </a:r>
            <a:r>
              <a:rPr lang="en-US" sz="900" dirty="0">
                <a:latin typeface="Gulim"/>
                <a:ea typeface="Gulim"/>
                <a:cs typeface="Gulim"/>
                <a:sym typeface="Gulim"/>
              </a:rPr>
              <a:t>, </a:t>
            </a:r>
            <a:r>
              <a:rPr lang="en-US" sz="900" dirty="0" err="1">
                <a:latin typeface="Gulim"/>
                <a:ea typeface="Gulim"/>
                <a:cs typeface="Gulim"/>
                <a:sym typeface="Gulim"/>
              </a:rPr>
              <a:t>이화학성</a:t>
            </a:r>
            <a:r>
              <a:rPr lang="en-US" sz="900" dirty="0">
                <a:latin typeface="Gulim"/>
                <a:ea typeface="Gulim"/>
                <a:cs typeface="Gulim"/>
                <a:sym typeface="Gulim"/>
              </a:rPr>
              <a:t> </a:t>
            </a:r>
            <a:r>
              <a:rPr lang="en-US" sz="900" dirty="0" err="1">
                <a:latin typeface="Gulim"/>
                <a:ea typeface="Gulim"/>
                <a:cs typeface="Gulim"/>
                <a:sym typeface="Gulim"/>
              </a:rPr>
              <a:t>검사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배치출하검사를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품질을</a:t>
            </a:r>
            <a:r>
              <a:rPr lang="en-US" sz="900" dirty="0">
                <a:latin typeface="Gulim"/>
                <a:ea typeface="Gulim"/>
                <a:cs typeface="Gulim"/>
                <a:sym typeface="Gulim"/>
              </a:rPr>
              <a:t> </a:t>
            </a:r>
            <a:r>
              <a:rPr lang="en-US" sz="900" dirty="0" err="1">
                <a:latin typeface="Gulim"/>
                <a:ea typeface="Gulim"/>
                <a:cs typeface="Gulim"/>
                <a:sym typeface="Gulim"/>
              </a:rPr>
              <a:t>보증하고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국제</a:t>
            </a:r>
            <a:r>
              <a:rPr lang="en-US" sz="900" dirty="0">
                <a:latin typeface="Gulim"/>
                <a:ea typeface="Gulim"/>
                <a:cs typeface="Gulim"/>
                <a:sym typeface="Gulim"/>
              </a:rPr>
              <a:t> </a:t>
            </a:r>
            <a:r>
              <a:rPr lang="en-US" sz="900" dirty="0" err="1">
                <a:latin typeface="Gulim"/>
                <a:ea typeface="Gulim"/>
                <a:cs typeface="Gulim"/>
                <a:sym typeface="Gulim"/>
              </a:rPr>
              <a:t>공인분석기관을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진행한</a:t>
            </a:r>
            <a:r>
              <a:rPr lang="en-US" sz="900" dirty="0">
                <a:latin typeface="Gulim"/>
                <a:ea typeface="Gulim"/>
                <a:cs typeface="Gulim"/>
                <a:sym typeface="Gulim"/>
              </a:rPr>
              <a:t> KT&amp;G </a:t>
            </a:r>
            <a:r>
              <a:rPr lang="en-US" sz="900" dirty="0" err="1">
                <a:latin typeface="Gulim"/>
                <a:ea typeface="Gulim"/>
                <a:cs typeface="Gulim"/>
                <a:sym typeface="Gulim"/>
              </a:rPr>
              <a:t>NGP의</a:t>
            </a:r>
            <a:r>
              <a:rPr lang="en-US" sz="900" dirty="0">
                <a:latin typeface="Gulim"/>
                <a:ea typeface="Gulim"/>
                <a:cs typeface="Gulim"/>
                <a:sym typeface="Gulim"/>
              </a:rPr>
              <a:t> </a:t>
            </a:r>
            <a:r>
              <a:rPr lang="en-US" sz="900" dirty="0" err="1">
                <a:latin typeface="Gulim"/>
                <a:ea typeface="Gulim"/>
                <a:cs typeface="Gulim"/>
                <a:sym typeface="Gulim"/>
              </a:rPr>
              <a:t>에어로졸</a:t>
            </a:r>
            <a:r>
              <a:rPr lang="en-US" sz="900" dirty="0">
                <a:latin typeface="Gulim"/>
                <a:ea typeface="Gulim"/>
                <a:cs typeface="Gulim"/>
                <a:sym typeface="Gulim"/>
              </a:rPr>
              <a:t> </a:t>
            </a:r>
            <a:r>
              <a:rPr lang="en-US" sz="900" dirty="0" err="1">
                <a:latin typeface="Gulim"/>
                <a:ea typeface="Gulim"/>
                <a:cs typeface="Gulim"/>
                <a:sym typeface="Gulim"/>
              </a:rPr>
              <a:t>성분</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안전성</a:t>
            </a:r>
            <a:r>
              <a:rPr lang="en-US" sz="900" dirty="0">
                <a:latin typeface="Gulim"/>
                <a:ea typeface="Gulim"/>
                <a:cs typeface="Gulim"/>
                <a:sym typeface="Gulim"/>
              </a:rPr>
              <a:t> </a:t>
            </a:r>
            <a:r>
              <a:rPr lang="en-US" sz="900" dirty="0" err="1">
                <a:latin typeface="Gulim"/>
                <a:ea typeface="Gulim"/>
                <a:cs typeface="Gulim"/>
                <a:sym typeface="Gulim"/>
              </a:rPr>
              <a:t>평가에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내용을</a:t>
            </a:r>
            <a:r>
              <a:rPr lang="en-US" sz="900" dirty="0">
                <a:latin typeface="Gulim"/>
                <a:ea typeface="Gulim"/>
                <a:cs typeface="Gulim"/>
                <a:sym typeface="Gulim"/>
              </a:rPr>
              <a:t> </a:t>
            </a:r>
            <a:r>
              <a:rPr lang="en-US" sz="900" dirty="0" err="1">
                <a:latin typeface="Gulim"/>
                <a:ea typeface="Gulim"/>
                <a:cs typeface="Gulim"/>
                <a:sym typeface="Gulim"/>
              </a:rPr>
              <a:t>계속적으로</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학술대회에서</a:t>
            </a:r>
            <a:r>
              <a:rPr lang="en-US" sz="900" dirty="0">
                <a:latin typeface="Gulim"/>
                <a:ea typeface="Gulim"/>
                <a:cs typeface="Gulim"/>
                <a:sym typeface="Gulim"/>
              </a:rPr>
              <a:t> </a:t>
            </a:r>
            <a:r>
              <a:rPr lang="en-US" sz="900" dirty="0" err="1">
                <a:latin typeface="Gulim"/>
                <a:ea typeface="Gulim"/>
                <a:cs typeface="Gulim"/>
                <a:sym typeface="Gulim"/>
              </a:rPr>
              <a:t>발표하여</a:t>
            </a:r>
            <a:r>
              <a:rPr lang="en-US" sz="900" dirty="0">
                <a:latin typeface="Gulim"/>
                <a:ea typeface="Gulim"/>
                <a:cs typeface="Gulim"/>
                <a:sym typeface="Gulim"/>
              </a:rPr>
              <a:t>, </a:t>
            </a:r>
            <a:r>
              <a:rPr lang="en-US" sz="900" dirty="0" err="1">
                <a:latin typeface="Gulim"/>
                <a:ea typeface="Gulim"/>
                <a:cs typeface="Gulim"/>
                <a:sym typeface="Gulim"/>
              </a:rPr>
              <a:t>안전성</a:t>
            </a:r>
            <a:r>
              <a:rPr lang="en-US" sz="900" dirty="0">
                <a:latin typeface="Gulim"/>
                <a:ea typeface="Gulim"/>
                <a:cs typeface="Gulim"/>
                <a:sym typeface="Gulim"/>
              </a:rPr>
              <a:t> </a:t>
            </a:r>
            <a:r>
              <a:rPr lang="en-US" sz="900" dirty="0" err="1">
                <a:latin typeface="Gulim"/>
                <a:ea typeface="Gulim"/>
                <a:cs typeface="Gulim"/>
                <a:sym typeface="Gulim"/>
              </a:rPr>
              <a:t>평가에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연구성과를</a:t>
            </a:r>
            <a:r>
              <a:rPr lang="en-US" sz="900" dirty="0">
                <a:latin typeface="Gulim"/>
                <a:ea typeface="Gulim"/>
                <a:cs typeface="Gulim"/>
                <a:sym typeface="Gulim"/>
              </a:rPr>
              <a:t> </a:t>
            </a:r>
            <a:r>
              <a:rPr lang="en-US" sz="900" dirty="0" err="1">
                <a:latin typeface="Gulim"/>
                <a:ea typeface="Gulim"/>
                <a:cs typeface="Gulim"/>
                <a:sym typeface="Gulim"/>
              </a:rPr>
              <a:t>인정받기도</a:t>
            </a:r>
            <a:r>
              <a:rPr lang="en-US" sz="900" dirty="0">
                <a:latin typeface="Gulim"/>
                <a:ea typeface="Gulim"/>
                <a:cs typeface="Gulim"/>
                <a:sym typeface="Gulim"/>
              </a:rPr>
              <a:t> </a:t>
            </a:r>
            <a:r>
              <a:rPr lang="en-US" sz="900" dirty="0" err="1">
                <a:latin typeface="Gulim"/>
                <a:ea typeface="Gulim"/>
                <a:cs typeface="Gulim"/>
                <a:sym typeface="Gulim"/>
              </a:rPr>
              <a:t>하였습니다</a:t>
            </a:r>
            <a:r>
              <a:rPr lang="en-US" sz="900" dirty="0">
                <a:latin typeface="Gulim"/>
                <a:ea typeface="Gulim"/>
                <a:cs typeface="Gulim"/>
                <a:sym typeface="Gulim"/>
              </a:rPr>
              <a:t>. </a:t>
            </a:r>
            <a:r>
              <a:rPr lang="en-US" sz="900" dirty="0" err="1">
                <a:latin typeface="Gulim"/>
                <a:ea typeface="Gulim"/>
                <a:cs typeface="Gulim"/>
                <a:sym typeface="Gulim"/>
              </a:rPr>
              <a:t>이처럼</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엄격한</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기준을</a:t>
            </a:r>
            <a:r>
              <a:rPr lang="en-US" sz="900" dirty="0">
                <a:latin typeface="Gulim"/>
                <a:ea typeface="Gulim"/>
                <a:cs typeface="Gulim"/>
                <a:sym typeface="Gulim"/>
              </a:rPr>
              <a:t> </a:t>
            </a:r>
            <a:r>
              <a:rPr lang="en-US" sz="900" dirty="0" err="1">
                <a:latin typeface="Gulim"/>
                <a:ea typeface="Gulim"/>
                <a:cs typeface="Gulim"/>
                <a:sym typeface="Gulim"/>
              </a:rPr>
              <a:t>토대로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선진</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시장규제를</a:t>
            </a:r>
            <a:r>
              <a:rPr lang="en-US" sz="900" dirty="0">
                <a:latin typeface="Gulim"/>
                <a:ea typeface="Gulim"/>
                <a:cs typeface="Gulim"/>
                <a:sym typeface="Gulim"/>
              </a:rPr>
              <a:t> </a:t>
            </a:r>
            <a:r>
              <a:rPr lang="en-US" sz="900" dirty="0" err="1">
                <a:latin typeface="Gulim"/>
                <a:ea typeface="Gulim"/>
                <a:cs typeface="Gulim"/>
                <a:sym typeface="Gulim"/>
              </a:rPr>
              <a:t>준수하여</a:t>
            </a:r>
            <a:r>
              <a:rPr lang="en-US" sz="900" dirty="0">
                <a:latin typeface="Gulim"/>
                <a:ea typeface="Gulim"/>
                <a:cs typeface="Gulim"/>
                <a:sym typeface="Gulim"/>
              </a:rPr>
              <a:t>, </a:t>
            </a:r>
            <a:r>
              <a:rPr lang="en-US" sz="900" dirty="0" err="1">
                <a:latin typeface="Gulim"/>
                <a:ea typeface="Gulim"/>
                <a:cs typeface="Gulim"/>
                <a:sym typeface="Gulim"/>
              </a:rPr>
              <a:t>소비자의</a:t>
            </a:r>
            <a:r>
              <a:rPr lang="en-US" sz="900" dirty="0">
                <a:latin typeface="Gulim"/>
                <a:ea typeface="Gulim"/>
                <a:cs typeface="Gulim"/>
                <a:sym typeface="Gulim"/>
              </a:rPr>
              <a:t> </a:t>
            </a:r>
            <a:r>
              <a:rPr lang="en-US" sz="900" dirty="0" err="1">
                <a:latin typeface="Gulim"/>
                <a:ea typeface="Gulim"/>
                <a:cs typeface="Gulim"/>
                <a:sym typeface="Gulim"/>
              </a:rPr>
              <a:t>기대에</a:t>
            </a:r>
            <a:r>
              <a:rPr lang="en-US" sz="900" dirty="0">
                <a:latin typeface="Gulim"/>
                <a:ea typeface="Gulim"/>
                <a:cs typeface="Gulim"/>
                <a:sym typeface="Gulim"/>
              </a:rPr>
              <a:t> </a:t>
            </a:r>
            <a:r>
              <a:rPr lang="en-US" sz="900" dirty="0" err="1">
                <a:latin typeface="Gulim"/>
                <a:ea typeface="Gulim"/>
                <a:cs typeface="Gulim"/>
                <a:sym typeface="Gulim"/>
              </a:rPr>
              <a:t>부응할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안전한</a:t>
            </a:r>
            <a:r>
              <a:rPr lang="en-US" sz="900" dirty="0">
                <a:latin typeface="Gulim"/>
                <a:ea typeface="Gulim"/>
                <a:cs typeface="Gulim"/>
                <a:sym typeface="Gulim"/>
              </a:rPr>
              <a:t> </a:t>
            </a:r>
            <a:r>
              <a:rPr lang="en-US" sz="900" dirty="0" err="1">
                <a:latin typeface="Gulim"/>
                <a:ea typeface="Gulim"/>
                <a:cs typeface="Gulim"/>
                <a:sym typeface="Gulim"/>
              </a:rPr>
              <a:t>제품을</a:t>
            </a:r>
            <a:r>
              <a:rPr lang="en-US" sz="900" dirty="0">
                <a:latin typeface="Gulim"/>
                <a:ea typeface="Gulim"/>
                <a:cs typeface="Gulim"/>
                <a:sym typeface="Gulim"/>
              </a:rPr>
              <a:t> </a:t>
            </a:r>
            <a:r>
              <a:rPr lang="en-US" sz="900" dirty="0" err="1">
                <a:latin typeface="Gulim"/>
                <a:ea typeface="Gulim"/>
                <a:cs typeface="Gulim"/>
                <a:sym typeface="Gulim"/>
              </a:rPr>
              <a:t>공급하기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다방면의</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펼치고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2022년에는 </a:t>
            </a:r>
            <a:r>
              <a:rPr lang="en-US" sz="900" dirty="0" err="1">
                <a:latin typeface="Gulim"/>
                <a:ea typeface="Gulim"/>
                <a:cs typeface="Gulim"/>
                <a:sym typeface="Gulim"/>
              </a:rPr>
              <a:t>궐련</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유해성분</a:t>
            </a:r>
            <a:r>
              <a:rPr lang="en-US" sz="900" dirty="0">
                <a:latin typeface="Gulim"/>
                <a:ea typeface="Gulim"/>
                <a:cs typeface="Gulim"/>
                <a:sym typeface="Gulim"/>
              </a:rPr>
              <a:t> </a:t>
            </a:r>
            <a:r>
              <a:rPr lang="en-US" sz="900" dirty="0" err="1">
                <a:latin typeface="Gulim"/>
                <a:ea typeface="Gulim"/>
                <a:cs typeface="Gulim"/>
                <a:sym typeface="Gulim"/>
              </a:rPr>
              <a:t>배출량이</a:t>
            </a:r>
            <a:r>
              <a:rPr lang="en-US" sz="900" dirty="0">
                <a:latin typeface="Gulim"/>
                <a:ea typeface="Gulim"/>
                <a:cs typeface="Gulim"/>
                <a:sym typeface="Gulim"/>
              </a:rPr>
              <a:t> </a:t>
            </a:r>
            <a:r>
              <a:rPr lang="en-US" sz="900" dirty="0" err="1">
                <a:latin typeface="Gulim"/>
                <a:ea typeface="Gulim"/>
                <a:cs typeface="Gulim"/>
                <a:sym typeface="Gulim"/>
              </a:rPr>
              <a:t>낮아</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궐련</a:t>
            </a:r>
            <a:r>
              <a:rPr lang="en-US" sz="900" dirty="0">
                <a:latin typeface="Gulim"/>
                <a:ea typeface="Gulim"/>
                <a:cs typeface="Gulim"/>
                <a:sym typeface="Gulim"/>
              </a:rPr>
              <a:t> </a:t>
            </a:r>
            <a:r>
              <a:rPr lang="en-US" sz="900" dirty="0" err="1">
                <a:latin typeface="Gulim"/>
                <a:ea typeface="Gulim"/>
                <a:cs typeface="Gulim"/>
                <a:sym typeface="Gulim"/>
              </a:rPr>
              <a:t>독성평가법으로는</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변별력</a:t>
            </a:r>
            <a:r>
              <a:rPr lang="en-US" sz="900" dirty="0">
                <a:latin typeface="Gulim"/>
                <a:ea typeface="Gulim"/>
                <a:cs typeface="Gulim"/>
                <a:sym typeface="Gulim"/>
              </a:rPr>
              <a:t> </a:t>
            </a:r>
            <a:r>
              <a:rPr lang="en-US" sz="900" dirty="0" err="1">
                <a:latin typeface="Gulim"/>
                <a:ea typeface="Gulim"/>
                <a:cs typeface="Gulim"/>
                <a:sym typeface="Gulim"/>
              </a:rPr>
              <a:t>확보가</a:t>
            </a:r>
            <a:r>
              <a:rPr lang="en-US" sz="900" dirty="0">
                <a:latin typeface="Gulim"/>
                <a:ea typeface="Gulim"/>
                <a:cs typeface="Gulim"/>
                <a:sym typeface="Gulim"/>
              </a:rPr>
              <a:t> </a:t>
            </a:r>
            <a:r>
              <a:rPr lang="en-US" sz="900" dirty="0" err="1">
                <a:latin typeface="Gulim"/>
                <a:ea typeface="Gulim"/>
                <a:cs typeface="Gulim"/>
                <a:sym typeface="Gulim"/>
              </a:rPr>
              <a:t>어려운</a:t>
            </a:r>
            <a:r>
              <a:rPr lang="en-US" sz="900" dirty="0">
                <a:latin typeface="Gulim"/>
                <a:ea typeface="Gulim"/>
                <a:cs typeface="Gulim"/>
                <a:sym typeface="Gulim"/>
              </a:rPr>
              <a:t> </a:t>
            </a:r>
            <a:r>
              <a:rPr lang="en-US" sz="900" dirty="0" err="1">
                <a:latin typeface="Gulim"/>
                <a:ea typeface="Gulim"/>
                <a:cs typeface="Gulim"/>
                <a:sym typeface="Gulim"/>
              </a:rPr>
              <a:t>NGP의</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정확한</a:t>
            </a:r>
            <a:r>
              <a:rPr lang="en-US" sz="900" dirty="0">
                <a:latin typeface="Gulim"/>
                <a:ea typeface="Gulim"/>
                <a:cs typeface="Gulim"/>
                <a:sym typeface="Gulim"/>
              </a:rPr>
              <a:t> </a:t>
            </a:r>
            <a:r>
              <a:rPr lang="en-US" sz="900" dirty="0" err="1">
                <a:latin typeface="Gulim"/>
                <a:ea typeface="Gulim"/>
                <a:cs typeface="Gulim"/>
                <a:sym typeface="Gulim"/>
              </a:rPr>
              <a:t>독성평가를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생체</a:t>
            </a:r>
            <a:r>
              <a:rPr lang="en-US" sz="900" dirty="0">
                <a:latin typeface="Gulim"/>
                <a:ea typeface="Gulim"/>
                <a:cs typeface="Gulim"/>
                <a:sym typeface="Gulim"/>
              </a:rPr>
              <a:t> </a:t>
            </a:r>
            <a:r>
              <a:rPr lang="en-US" sz="900" dirty="0" err="1">
                <a:latin typeface="Gulim"/>
                <a:ea typeface="Gulim"/>
                <a:cs typeface="Gulim"/>
                <a:sym typeface="Gulim"/>
              </a:rPr>
              <a:t>외</a:t>
            </a:r>
            <a:r>
              <a:rPr lang="en-US" sz="900" dirty="0">
                <a:latin typeface="Gulim"/>
                <a:ea typeface="Gulim"/>
                <a:cs typeface="Gulim"/>
                <a:sym typeface="Gulim"/>
              </a:rPr>
              <a:t> </a:t>
            </a:r>
            <a:r>
              <a:rPr lang="en-US" sz="900" dirty="0" err="1">
                <a:latin typeface="Gulim"/>
                <a:ea typeface="Gulim"/>
                <a:cs typeface="Gulim"/>
                <a:sym typeface="Gulim"/>
              </a:rPr>
              <a:t>표준독성평가법을</a:t>
            </a:r>
            <a:r>
              <a:rPr lang="en-US" sz="900" dirty="0">
                <a:latin typeface="Gulim"/>
                <a:ea typeface="Gulim"/>
                <a:cs typeface="Gulim"/>
                <a:sym typeface="Gulim"/>
              </a:rPr>
              <a:t> </a:t>
            </a:r>
            <a:r>
              <a:rPr lang="en-US" sz="900" dirty="0" err="1">
                <a:latin typeface="Gulim"/>
                <a:ea typeface="Gulim"/>
                <a:cs typeface="Gulim"/>
                <a:sym typeface="Gulim"/>
              </a:rPr>
              <a:t>새롭게</a:t>
            </a:r>
            <a:r>
              <a:rPr lang="en-US" sz="900" dirty="0">
                <a:latin typeface="Gulim"/>
                <a:ea typeface="Gulim"/>
                <a:cs typeface="Gulim"/>
                <a:sym typeface="Gulim"/>
              </a:rPr>
              <a:t> </a:t>
            </a:r>
            <a:r>
              <a:rPr lang="en-US" sz="900" dirty="0" err="1">
                <a:latin typeface="Gulim"/>
                <a:ea typeface="Gulim"/>
                <a:cs typeface="Gulim"/>
                <a:sym typeface="Gulim"/>
              </a:rPr>
              <a:t>정립하였습니다</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평가법을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에어로졸</a:t>
            </a:r>
            <a:r>
              <a:rPr lang="en-US" sz="900" dirty="0">
                <a:latin typeface="Gulim"/>
                <a:ea typeface="Gulim"/>
                <a:cs typeface="Gulim"/>
                <a:sym typeface="Gulim"/>
              </a:rPr>
              <a:t> </a:t>
            </a:r>
            <a:r>
              <a:rPr lang="en-US" sz="900" dirty="0" err="1">
                <a:latin typeface="Gulim"/>
                <a:ea typeface="Gulim"/>
                <a:cs typeface="Gulim"/>
                <a:sym typeface="Gulim"/>
              </a:rPr>
              <a:t>응축물을</a:t>
            </a:r>
            <a:r>
              <a:rPr lang="en-US" sz="900" dirty="0">
                <a:latin typeface="Gulim"/>
                <a:ea typeface="Gulim"/>
                <a:cs typeface="Gulim"/>
                <a:sym typeface="Gulim"/>
              </a:rPr>
              <a:t> </a:t>
            </a:r>
            <a:r>
              <a:rPr lang="en-US" sz="900" dirty="0" err="1">
                <a:latin typeface="Gulim"/>
                <a:ea typeface="Gulim"/>
                <a:cs typeface="Gulim"/>
                <a:sym typeface="Gulim"/>
              </a:rPr>
              <a:t>이용한</a:t>
            </a:r>
            <a:r>
              <a:rPr lang="en-US" sz="900" dirty="0">
                <a:latin typeface="Gulim"/>
                <a:ea typeface="Gulim"/>
                <a:cs typeface="Gulim"/>
                <a:sym typeface="Gulim"/>
              </a:rPr>
              <a:t> </a:t>
            </a:r>
            <a:r>
              <a:rPr lang="en-US" sz="900" dirty="0" err="1">
                <a:latin typeface="Gulim"/>
                <a:ea typeface="Gulim"/>
                <a:cs typeface="Gulim"/>
                <a:sym typeface="Gulim"/>
              </a:rPr>
              <a:t>세포독성</a:t>
            </a:r>
            <a:r>
              <a:rPr lang="en-US" sz="900" dirty="0">
                <a:latin typeface="Gulim"/>
                <a:ea typeface="Gulim"/>
                <a:cs typeface="Gulim"/>
                <a:sym typeface="Gulim"/>
              </a:rPr>
              <a:t>, </a:t>
            </a:r>
            <a:r>
              <a:rPr lang="en-US" sz="900" dirty="0" err="1">
                <a:latin typeface="Gulim"/>
                <a:ea typeface="Gulim"/>
                <a:cs typeface="Gulim"/>
                <a:sym typeface="Gulim"/>
              </a:rPr>
              <a:t>돌연변이</a:t>
            </a:r>
            <a:r>
              <a:rPr lang="en-US" sz="900" dirty="0">
                <a:latin typeface="Gulim"/>
                <a:ea typeface="Gulim"/>
                <a:cs typeface="Gulim"/>
                <a:sym typeface="Gulim"/>
              </a:rPr>
              <a:t> </a:t>
            </a:r>
            <a:r>
              <a:rPr lang="en-US" sz="900" dirty="0" err="1">
                <a:latin typeface="Gulim"/>
                <a:ea typeface="Gulim"/>
                <a:cs typeface="Gulim"/>
                <a:sym typeface="Gulim"/>
              </a:rPr>
              <a:t>유발성</a:t>
            </a:r>
            <a:r>
              <a:rPr lang="en-US" sz="900" dirty="0">
                <a:latin typeface="Gulim"/>
                <a:ea typeface="Gulim"/>
                <a:cs typeface="Gulim"/>
                <a:sym typeface="Gulim"/>
              </a:rPr>
              <a:t>, </a:t>
            </a:r>
            <a:r>
              <a:rPr lang="en-US" sz="900" dirty="0" err="1">
                <a:latin typeface="Gulim"/>
                <a:ea typeface="Gulim"/>
                <a:cs typeface="Gulim"/>
                <a:sym typeface="Gulim"/>
              </a:rPr>
              <a:t>소핵생성능</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시행하여</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궐련</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유의적인</a:t>
            </a:r>
            <a:r>
              <a:rPr lang="en-US" sz="900" dirty="0">
                <a:latin typeface="Gulim"/>
                <a:ea typeface="Gulim"/>
                <a:cs typeface="Gulim"/>
                <a:sym typeface="Gulim"/>
              </a:rPr>
              <a:t> </a:t>
            </a:r>
            <a:r>
              <a:rPr lang="en-US" sz="900" dirty="0" err="1">
                <a:latin typeface="Gulim"/>
                <a:ea typeface="Gulim"/>
                <a:cs typeface="Gulim"/>
                <a:sym typeface="Gulim"/>
              </a:rPr>
              <a:t>독성감소를</a:t>
            </a:r>
            <a:r>
              <a:rPr lang="en-US" sz="900" dirty="0">
                <a:latin typeface="Gulim"/>
                <a:ea typeface="Gulim"/>
                <a:cs typeface="Gulim"/>
                <a:sym typeface="Gulim"/>
              </a:rPr>
              <a:t> </a:t>
            </a:r>
            <a:r>
              <a:rPr lang="en-US" sz="900" dirty="0" err="1">
                <a:latin typeface="Gulim"/>
                <a:ea typeface="Gulim"/>
                <a:cs typeface="Gulim"/>
                <a:sym typeface="Gulim"/>
              </a:rPr>
              <a:t>입증하였으며</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NGP </a:t>
            </a:r>
            <a:r>
              <a:rPr lang="en-US" sz="900" dirty="0" err="1">
                <a:latin typeface="Gulim"/>
                <a:ea typeface="Gulim"/>
                <a:cs typeface="Gulim"/>
                <a:sym typeface="Gulim"/>
              </a:rPr>
              <a:t>플랫폼</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안전성</a:t>
            </a:r>
            <a:r>
              <a:rPr lang="en-US" sz="900" dirty="0">
                <a:latin typeface="Gulim"/>
                <a:ea typeface="Gulim"/>
                <a:cs typeface="Gulim"/>
                <a:sym typeface="Gulim"/>
              </a:rPr>
              <a:t> </a:t>
            </a:r>
            <a:r>
              <a:rPr lang="en-US" sz="900" dirty="0" err="1">
                <a:latin typeface="Gulim"/>
                <a:ea typeface="Gulim"/>
                <a:cs typeface="Gulim"/>
                <a:sym typeface="Gulim"/>
              </a:rPr>
              <a:t>평가에도</a:t>
            </a:r>
            <a:r>
              <a:rPr lang="en-US" sz="900" dirty="0">
                <a:latin typeface="Gulim"/>
                <a:ea typeface="Gulim"/>
                <a:cs typeface="Gulim"/>
                <a:sym typeface="Gulim"/>
              </a:rPr>
              <a:t> </a:t>
            </a:r>
            <a:r>
              <a:rPr lang="en-US" sz="900" dirty="0" err="1">
                <a:latin typeface="Gulim"/>
                <a:ea typeface="Gulim"/>
                <a:cs typeface="Gulim"/>
                <a:sym typeface="Gulim"/>
              </a:rPr>
              <a:t>활용할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평가법을</a:t>
            </a:r>
            <a:r>
              <a:rPr lang="en-US" sz="900" dirty="0">
                <a:latin typeface="Gulim"/>
                <a:ea typeface="Gulim"/>
                <a:cs typeface="Gulim"/>
                <a:sym typeface="Gulim"/>
              </a:rPr>
              <a:t> </a:t>
            </a:r>
            <a:r>
              <a:rPr lang="en-US" sz="900" dirty="0" err="1">
                <a:latin typeface="Gulim"/>
                <a:ea typeface="Gulim"/>
                <a:cs typeface="Gulim"/>
                <a:sym typeface="Gulim"/>
              </a:rPr>
              <a:t>개선하였습니다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873" name="Google Shape;2873;p29"/>
          <p:cNvSpPr txBox="1"/>
          <p:nvPr/>
        </p:nvSpPr>
        <p:spPr>
          <a:xfrm>
            <a:off x="912083" y="9829361"/>
            <a:ext cx="10058242" cy="131176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8EB610"/>
                </a:solidFill>
                <a:latin typeface="Arial"/>
                <a:ea typeface="Arial"/>
                <a:cs typeface="Arial"/>
                <a:sym typeface="Arial"/>
              </a:rPr>
              <a:t>동물실험</a:t>
            </a:r>
            <a:r>
              <a:rPr lang="en-US" sz="900" b="1" u="sng" dirty="0">
                <a:solidFill>
                  <a:srgbClr val="8EB610"/>
                </a:solidFill>
                <a:latin typeface="Arial"/>
                <a:ea typeface="Arial"/>
                <a:cs typeface="Arial"/>
                <a:sym typeface="Arial"/>
              </a:rPr>
              <a:t> </a:t>
            </a:r>
            <a:r>
              <a:rPr lang="en-US" sz="900" b="1" u="sng" dirty="0" err="1">
                <a:solidFill>
                  <a:srgbClr val="8EB610"/>
                </a:solidFill>
                <a:latin typeface="Arial"/>
                <a:ea typeface="Arial"/>
                <a:cs typeface="Arial"/>
                <a:sym typeface="Arial"/>
              </a:rPr>
              <a:t>정책</a:t>
            </a:r>
            <a:r>
              <a:rPr lang="en-US" sz="900" b="1" u="none" dirty="0">
                <a:solidFill>
                  <a:srgbClr val="8EB61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동물실험을</a:t>
            </a:r>
            <a:r>
              <a:rPr lang="en-US" sz="900" u="none" dirty="0">
                <a:latin typeface="Gulim"/>
                <a:ea typeface="Gulim"/>
                <a:cs typeface="Gulim"/>
                <a:sym typeface="Gulim"/>
              </a:rPr>
              <a:t> </a:t>
            </a:r>
            <a:r>
              <a:rPr lang="en-US" sz="900" u="none" dirty="0" err="1">
                <a:latin typeface="Gulim"/>
                <a:ea typeface="Gulim"/>
                <a:cs typeface="Gulim"/>
                <a:sym typeface="Gulim"/>
              </a:rPr>
              <a:t>수행함에</a:t>
            </a:r>
            <a:r>
              <a:rPr lang="en-US" sz="900" u="none" dirty="0">
                <a:latin typeface="Gulim"/>
                <a:ea typeface="Gulim"/>
                <a:cs typeface="Gulim"/>
                <a:sym typeface="Gulim"/>
              </a:rPr>
              <a:t> </a:t>
            </a:r>
            <a:r>
              <a:rPr lang="en-US" sz="900" u="none" dirty="0" err="1">
                <a:latin typeface="Gulim"/>
                <a:ea typeface="Gulim"/>
                <a:cs typeface="Gulim"/>
                <a:sym typeface="Gulim"/>
              </a:rPr>
              <a:t>있어</a:t>
            </a:r>
            <a:r>
              <a:rPr lang="en-US" sz="900" u="none" dirty="0">
                <a:latin typeface="Gulim"/>
                <a:ea typeface="Gulim"/>
                <a:cs typeface="Gulim"/>
                <a:sym typeface="Gulim"/>
              </a:rPr>
              <a:t> </a:t>
            </a:r>
            <a:r>
              <a:rPr lang="en-US" sz="900" u="none" dirty="0" err="1">
                <a:latin typeface="Gulim"/>
                <a:ea typeface="Gulim"/>
                <a:cs typeface="Gulim"/>
                <a:sym typeface="Gulim"/>
              </a:rPr>
              <a:t>실험동물의</a:t>
            </a:r>
            <a:r>
              <a:rPr lang="en-US" sz="900" u="none" dirty="0">
                <a:latin typeface="Gulim"/>
                <a:ea typeface="Gulim"/>
                <a:cs typeface="Gulim"/>
                <a:sym typeface="Gulim"/>
              </a:rPr>
              <a:t> </a:t>
            </a:r>
            <a:r>
              <a:rPr lang="en-US" sz="900" u="none" dirty="0" err="1">
                <a:latin typeface="Gulim"/>
                <a:ea typeface="Gulim"/>
                <a:cs typeface="Gulim"/>
                <a:sym typeface="Gulim"/>
              </a:rPr>
              <a:t>윤리적</a:t>
            </a:r>
            <a:r>
              <a:rPr lang="en-US" sz="900" u="none" dirty="0">
                <a:latin typeface="Gulim"/>
                <a:ea typeface="Gulim"/>
                <a:cs typeface="Gulim"/>
                <a:sym typeface="Gulim"/>
              </a:rPr>
              <a:t> </a:t>
            </a:r>
            <a:r>
              <a:rPr lang="en-US" sz="900" u="none" dirty="0" err="1">
                <a:latin typeface="Gulim"/>
                <a:ea typeface="Gulim"/>
                <a:cs typeface="Gulim"/>
                <a:sym typeface="Gulim"/>
              </a:rPr>
              <a:t>사용과</a:t>
            </a:r>
            <a:r>
              <a:rPr lang="en-US" sz="900" u="none" dirty="0">
                <a:latin typeface="Gulim"/>
                <a:ea typeface="Gulim"/>
                <a:cs typeface="Gulim"/>
                <a:sym typeface="Gulim"/>
              </a:rPr>
              <a:t> 3R(Reduction, Replacement, Refinement) </a:t>
            </a:r>
            <a:r>
              <a:rPr lang="en-US" sz="900" u="none" dirty="0" err="1">
                <a:latin typeface="Gulim"/>
                <a:ea typeface="Gulim"/>
                <a:cs typeface="Gulim"/>
                <a:sym typeface="Gulim"/>
              </a:rPr>
              <a:t>원칙에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충분한</a:t>
            </a:r>
            <a:r>
              <a:rPr lang="en-US" sz="900" u="none" dirty="0">
                <a:latin typeface="Gulim"/>
                <a:ea typeface="Gulim"/>
                <a:cs typeface="Gulim"/>
                <a:sym typeface="Gulim"/>
              </a:rPr>
              <a:t> </a:t>
            </a:r>
            <a:r>
              <a:rPr lang="en-US" sz="900" u="none" dirty="0" err="1">
                <a:latin typeface="Gulim"/>
                <a:ea typeface="Gulim"/>
                <a:cs typeface="Gulim"/>
                <a:sym typeface="Gulim"/>
              </a:rPr>
              <a:t>사전</a:t>
            </a:r>
            <a:r>
              <a:rPr lang="en-US" sz="900" u="none" dirty="0">
                <a:latin typeface="Gulim"/>
                <a:ea typeface="Gulim"/>
                <a:cs typeface="Gulim"/>
                <a:sym typeface="Gulim"/>
              </a:rPr>
              <a:t> </a:t>
            </a:r>
            <a:r>
              <a:rPr lang="en-US" sz="900" u="none" dirty="0" err="1">
                <a:latin typeface="Gulim"/>
                <a:ea typeface="Gulim"/>
                <a:cs typeface="Gulim"/>
                <a:sym typeface="Gulim"/>
              </a:rPr>
              <a:t>검토를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최소한의</a:t>
            </a:r>
            <a:r>
              <a:rPr lang="en-US" sz="900" u="none" dirty="0">
                <a:latin typeface="Gulim"/>
                <a:ea typeface="Gulim"/>
                <a:cs typeface="Gulim"/>
                <a:sym typeface="Gulim"/>
              </a:rPr>
              <a:t> </a:t>
            </a:r>
            <a:r>
              <a:rPr lang="en-US" sz="900" u="none" dirty="0" err="1">
                <a:latin typeface="Gulim"/>
                <a:ea typeface="Gulim"/>
                <a:cs typeface="Gulim"/>
                <a:sym typeface="Gulim"/>
              </a:rPr>
              <a:t>동물</a:t>
            </a:r>
            <a:r>
              <a:rPr lang="en-US" sz="900" u="none" dirty="0">
                <a:latin typeface="Gulim"/>
                <a:ea typeface="Gulim"/>
                <a:cs typeface="Gulim"/>
                <a:sym typeface="Gulim"/>
              </a:rPr>
              <a:t> </a:t>
            </a:r>
            <a:r>
              <a:rPr lang="en-US" sz="900" u="none" dirty="0" err="1">
                <a:latin typeface="Gulim"/>
                <a:ea typeface="Gulim"/>
                <a:cs typeface="Gulim"/>
                <a:sym typeface="Gulim"/>
              </a:rPr>
              <a:t>수를</a:t>
            </a:r>
            <a:r>
              <a:rPr lang="en-US" sz="900" u="none" dirty="0">
                <a:latin typeface="Gulim"/>
                <a:ea typeface="Gulim"/>
                <a:cs typeface="Gulim"/>
                <a:sym typeface="Gulim"/>
              </a:rPr>
              <a:t> </a:t>
            </a:r>
            <a:r>
              <a:rPr lang="en-US" sz="900" u="none" dirty="0" err="1">
                <a:latin typeface="Gulim"/>
                <a:ea typeface="Gulim"/>
                <a:cs typeface="Gulim"/>
                <a:sym typeface="Gulim"/>
              </a:rPr>
              <a:t>산정하여</a:t>
            </a:r>
            <a:r>
              <a:rPr lang="en-US" sz="900" u="none" dirty="0">
                <a:latin typeface="Gulim"/>
                <a:ea typeface="Gulim"/>
                <a:cs typeface="Gulim"/>
                <a:sym typeface="Gulim"/>
              </a:rPr>
              <a:t> </a:t>
            </a:r>
            <a:r>
              <a:rPr lang="en-US" sz="900" u="none" dirty="0" err="1">
                <a:latin typeface="Gulim"/>
                <a:ea typeface="Gulim"/>
                <a:cs typeface="Gulim"/>
                <a:sym typeface="Gulim"/>
              </a:rPr>
              <a:t>무분별한</a:t>
            </a:r>
            <a:r>
              <a:rPr lang="en-US" sz="900" u="none" dirty="0">
                <a:latin typeface="Gulim"/>
                <a:ea typeface="Gulim"/>
                <a:cs typeface="Gulim"/>
                <a:sym typeface="Gulim"/>
              </a:rPr>
              <a:t> </a:t>
            </a:r>
            <a:r>
              <a:rPr lang="en-US" sz="900" u="none" dirty="0" err="1">
                <a:latin typeface="Gulim"/>
                <a:ea typeface="Gulim"/>
                <a:cs typeface="Gulim"/>
                <a:sym typeface="Gulim"/>
              </a:rPr>
              <a:t>동물실험을</a:t>
            </a:r>
            <a:r>
              <a:rPr lang="en-US" sz="900" u="none" dirty="0">
                <a:latin typeface="Gulim"/>
                <a:ea typeface="Gulim"/>
                <a:cs typeface="Gulim"/>
                <a:sym typeface="Gulim"/>
              </a:rPr>
              <a:t> </a:t>
            </a:r>
            <a:r>
              <a:rPr lang="en-US" sz="900" u="none" dirty="0" err="1">
                <a:latin typeface="Gulim"/>
                <a:ea typeface="Gulim"/>
                <a:cs typeface="Gulim"/>
                <a:sym typeface="Gulim"/>
              </a:rPr>
              <a:t>줄이고자</a:t>
            </a:r>
            <a:r>
              <a:rPr lang="en-US" sz="900" u="none" dirty="0">
                <a:latin typeface="Gulim"/>
                <a:ea typeface="Gulim"/>
                <a:cs typeface="Gulim"/>
                <a:sym typeface="Gulim"/>
              </a:rPr>
              <a:t> </a:t>
            </a:r>
            <a:r>
              <a:rPr lang="en-US" sz="900" u="none" dirty="0" err="1">
                <a:latin typeface="Gulim"/>
                <a:ea typeface="Gulim"/>
                <a:cs typeface="Gulim"/>
                <a:sym typeface="Gulim"/>
              </a:rPr>
              <a:t>노력하고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동물보호법’과</a:t>
            </a:r>
            <a:r>
              <a:rPr lang="en-US" sz="900" u="none" dirty="0">
                <a:latin typeface="Gulim"/>
                <a:ea typeface="Gulim"/>
                <a:cs typeface="Gulim"/>
                <a:sym typeface="Gulim"/>
              </a:rPr>
              <a:t> ‘</a:t>
            </a:r>
            <a:r>
              <a:rPr lang="en-US" sz="900" u="none" dirty="0" err="1">
                <a:latin typeface="Gulim"/>
                <a:ea typeface="Gulim"/>
                <a:cs typeface="Gulim"/>
                <a:sym typeface="Gulim"/>
              </a:rPr>
              <a:t>실험동물에</a:t>
            </a:r>
            <a:r>
              <a:rPr lang="en-US" sz="900" u="none" dirty="0">
                <a:latin typeface="Gulim"/>
                <a:ea typeface="Gulim"/>
                <a:cs typeface="Gulim"/>
                <a:sym typeface="Gulim"/>
              </a:rPr>
              <a:t> </a:t>
            </a:r>
            <a:r>
              <a:rPr lang="en-US" sz="900" u="none" dirty="0" err="1">
                <a:latin typeface="Gulim"/>
                <a:ea typeface="Gulim"/>
                <a:cs typeface="Gulim"/>
                <a:sym typeface="Gulim"/>
              </a:rPr>
              <a:t>관한</a:t>
            </a:r>
            <a:r>
              <a:rPr lang="en-US" sz="900" u="none" dirty="0">
                <a:latin typeface="Gulim"/>
                <a:ea typeface="Gulim"/>
                <a:cs typeface="Gulim"/>
                <a:sym typeface="Gulim"/>
              </a:rPr>
              <a:t> </a:t>
            </a:r>
            <a:r>
              <a:rPr lang="en-US" sz="900" u="none" dirty="0" err="1">
                <a:latin typeface="Gulim"/>
                <a:ea typeface="Gulim"/>
                <a:cs typeface="Gulim"/>
                <a:sym typeface="Gulim"/>
              </a:rPr>
              <a:t>법률’에</a:t>
            </a:r>
            <a:r>
              <a:rPr lang="en-US" sz="900" u="none" dirty="0">
                <a:latin typeface="Gulim"/>
                <a:ea typeface="Gulim"/>
                <a:cs typeface="Gulim"/>
                <a:sym typeface="Gulim"/>
              </a:rPr>
              <a:t> </a:t>
            </a:r>
            <a:r>
              <a:rPr lang="en-US" sz="900" u="none" dirty="0" err="1">
                <a:latin typeface="Gulim"/>
                <a:ea typeface="Gulim"/>
                <a:cs typeface="Gulim"/>
                <a:sym typeface="Gulim"/>
              </a:rPr>
              <a:t>규정된</a:t>
            </a:r>
            <a:r>
              <a:rPr lang="en-US" sz="900" u="none" dirty="0">
                <a:latin typeface="Gulim"/>
                <a:ea typeface="Gulim"/>
                <a:cs typeface="Gulim"/>
                <a:sym typeface="Gulim"/>
              </a:rPr>
              <a:t> </a:t>
            </a:r>
            <a:r>
              <a:rPr lang="en-US" sz="900" u="none" dirty="0" err="1">
                <a:latin typeface="Gulim"/>
                <a:ea typeface="Gulim"/>
                <a:cs typeface="Gulim"/>
                <a:sym typeface="Gulim"/>
              </a:rPr>
              <a:t>사항을</a:t>
            </a:r>
            <a:r>
              <a:rPr lang="en-US" sz="900" u="none" dirty="0">
                <a:latin typeface="Gulim"/>
                <a:ea typeface="Gulim"/>
                <a:cs typeface="Gulim"/>
                <a:sym typeface="Gulim"/>
              </a:rPr>
              <a:t> </a:t>
            </a:r>
            <a:r>
              <a:rPr lang="en-US" sz="900" u="none" dirty="0" err="1">
                <a:latin typeface="Gulim"/>
                <a:ea typeface="Gulim"/>
                <a:cs typeface="Gulim"/>
                <a:sym typeface="Gulim"/>
              </a:rPr>
              <a:t>준수하며</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법규에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동물실험윤리위원회와</a:t>
            </a:r>
            <a:r>
              <a:rPr lang="en-US" sz="900" u="none" dirty="0">
                <a:latin typeface="Gulim"/>
                <a:ea typeface="Gulim"/>
                <a:cs typeface="Gulim"/>
                <a:sym typeface="Gulim"/>
              </a:rPr>
              <a:t> </a:t>
            </a:r>
            <a:r>
              <a:rPr lang="en-US" sz="900" u="none" dirty="0" err="1">
                <a:latin typeface="Gulim"/>
                <a:ea typeface="Gulim"/>
                <a:cs typeface="Gulim"/>
                <a:sym typeface="Gulim"/>
              </a:rPr>
              <a:t>실험동물운영위원회를</a:t>
            </a:r>
            <a:r>
              <a:rPr lang="en-US" sz="900" u="none" dirty="0">
                <a:latin typeface="Gulim"/>
                <a:ea typeface="Gulim"/>
                <a:cs typeface="Gulim"/>
                <a:sym typeface="Gulim"/>
              </a:rPr>
              <a:t> </a:t>
            </a:r>
            <a:r>
              <a:rPr lang="en-US" sz="900" u="none" dirty="0" err="1">
                <a:latin typeface="Gulim"/>
                <a:ea typeface="Gulim"/>
                <a:cs typeface="Gulim"/>
                <a:sym typeface="Gulim"/>
              </a:rPr>
              <a:t>구성하고</a:t>
            </a:r>
            <a:r>
              <a:rPr lang="en-US" sz="900" u="none" dirty="0">
                <a:latin typeface="Gulim"/>
                <a:ea typeface="Gulim"/>
                <a:cs typeface="Gulim"/>
                <a:sym typeface="Gulim"/>
              </a:rPr>
              <a:t> </a:t>
            </a:r>
            <a:r>
              <a:rPr lang="en-US" sz="900" u="none" dirty="0" err="1">
                <a:latin typeface="Gulim"/>
                <a:ea typeface="Gulim"/>
                <a:cs typeface="Gulim"/>
                <a:sym typeface="Gulim"/>
              </a:rPr>
              <a:t>동물실험의</a:t>
            </a:r>
            <a:r>
              <a:rPr lang="en-US" sz="900" u="none" dirty="0">
                <a:latin typeface="Gulim"/>
                <a:ea typeface="Gulim"/>
                <a:cs typeface="Gulim"/>
                <a:sym typeface="Gulim"/>
              </a:rPr>
              <a:t> </a:t>
            </a:r>
            <a:r>
              <a:rPr lang="en-US" sz="900" u="none" dirty="0" err="1">
                <a:latin typeface="Gulim"/>
                <a:ea typeface="Gulim"/>
                <a:cs typeface="Gulim"/>
                <a:sym typeface="Gulim"/>
              </a:rPr>
              <a:t>윤리적·과학적</a:t>
            </a:r>
            <a:r>
              <a:rPr lang="en-US" sz="900" u="none" dirty="0">
                <a:latin typeface="Gulim"/>
                <a:ea typeface="Gulim"/>
                <a:cs typeface="Gulim"/>
                <a:sym typeface="Gulim"/>
              </a:rPr>
              <a:t> </a:t>
            </a:r>
            <a:r>
              <a:rPr lang="en-US" sz="900" u="none" dirty="0" err="1">
                <a:latin typeface="Gulim"/>
                <a:ea typeface="Gulim"/>
                <a:cs typeface="Gulim"/>
                <a:sym typeface="Gulim"/>
              </a:rPr>
              <a:t>타당성에</a:t>
            </a:r>
            <a:r>
              <a:rPr lang="en-US" sz="900" u="none" dirty="0">
                <a:latin typeface="Gulim"/>
                <a:ea typeface="Gulim"/>
                <a:cs typeface="Gulim"/>
                <a:sym typeface="Gulim"/>
              </a:rPr>
              <a:t> </a:t>
            </a:r>
            <a:r>
              <a:rPr lang="en-US" sz="900" u="none" dirty="0" err="1">
                <a:latin typeface="Gulim"/>
                <a:ea typeface="Gulim"/>
                <a:cs typeface="Gulim"/>
                <a:sym typeface="Gulim"/>
              </a:rPr>
              <a:t>대하여</a:t>
            </a:r>
            <a:r>
              <a:rPr lang="en-US" sz="900" u="none" dirty="0">
                <a:latin typeface="Gulim"/>
                <a:ea typeface="Gulim"/>
                <a:cs typeface="Gulim"/>
                <a:sym typeface="Gulim"/>
              </a:rPr>
              <a:t> </a:t>
            </a:r>
            <a:r>
              <a:rPr lang="en-US" sz="900" u="none" dirty="0" err="1">
                <a:latin typeface="Gulim"/>
                <a:ea typeface="Gulim"/>
                <a:cs typeface="Gulim"/>
                <a:sym typeface="Gulim"/>
              </a:rPr>
              <a:t>심의하고</a:t>
            </a:r>
            <a:r>
              <a:rPr lang="en-US" sz="900" u="none" dirty="0">
                <a:latin typeface="Gulim"/>
                <a:ea typeface="Gulim"/>
                <a:cs typeface="Gulim"/>
                <a:sym typeface="Gulim"/>
              </a:rPr>
              <a:t>, </a:t>
            </a:r>
            <a:r>
              <a:rPr lang="en-US" sz="900" u="none" dirty="0" err="1">
                <a:latin typeface="Gulim"/>
                <a:ea typeface="Gulim"/>
                <a:cs typeface="Gulim"/>
                <a:sym typeface="Gulim"/>
              </a:rPr>
              <a:t>동물실험이</a:t>
            </a:r>
            <a:r>
              <a:rPr lang="en-US" sz="900" u="none" dirty="0">
                <a:latin typeface="Gulim"/>
                <a:ea typeface="Gulim"/>
                <a:cs typeface="Gulim"/>
                <a:sym typeface="Gulim"/>
              </a:rPr>
              <a:t> </a:t>
            </a:r>
            <a:r>
              <a:rPr lang="en-US" sz="900" u="none" dirty="0" err="1">
                <a:latin typeface="Gulim"/>
                <a:ea typeface="Gulim"/>
                <a:cs typeface="Gulim"/>
                <a:sym typeface="Gulim"/>
              </a:rPr>
              <a:t>원칙에</a:t>
            </a:r>
            <a:r>
              <a:rPr lang="en-US" sz="900" u="none" dirty="0">
                <a:latin typeface="Gulim"/>
                <a:ea typeface="Gulim"/>
                <a:cs typeface="Gulim"/>
                <a:sym typeface="Gulim"/>
              </a:rPr>
              <a:t> </a:t>
            </a:r>
            <a:r>
              <a:rPr lang="en-US" sz="900" u="none" dirty="0" err="1">
                <a:latin typeface="Gulim"/>
                <a:ea typeface="Gulim"/>
                <a:cs typeface="Gulim"/>
                <a:sym typeface="Gulim"/>
              </a:rPr>
              <a:t>맞게</a:t>
            </a:r>
            <a:r>
              <a:rPr lang="en-US" sz="900" u="none" dirty="0">
                <a:latin typeface="Gulim"/>
                <a:ea typeface="Gulim"/>
                <a:cs typeface="Gulim"/>
                <a:sym typeface="Gulim"/>
              </a:rPr>
              <a:t> </a:t>
            </a:r>
            <a:r>
              <a:rPr lang="en-US" sz="900" u="none" dirty="0" err="1">
                <a:latin typeface="Gulim"/>
                <a:ea typeface="Gulim"/>
                <a:cs typeface="Gulim"/>
                <a:sym typeface="Gulim"/>
              </a:rPr>
              <a:t>실시되고</a:t>
            </a:r>
            <a:r>
              <a:rPr lang="en-US" sz="900" u="none" dirty="0">
                <a:latin typeface="Gulim"/>
                <a:ea typeface="Gulim"/>
                <a:cs typeface="Gulim"/>
                <a:sym typeface="Gulim"/>
              </a:rPr>
              <a:t> </a:t>
            </a:r>
            <a:r>
              <a:rPr lang="en-US" sz="900" u="none" dirty="0" err="1">
                <a:latin typeface="Gulim"/>
                <a:ea typeface="Gulim"/>
                <a:cs typeface="Gulim"/>
                <a:sym typeface="Gulim"/>
              </a:rPr>
              <a:t>있는지</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지도·감독하고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아울러</a:t>
            </a:r>
            <a:r>
              <a:rPr lang="en-US" sz="900" u="none" dirty="0">
                <a:latin typeface="Gulim"/>
                <a:ea typeface="Gulim"/>
                <a:cs typeface="Gulim"/>
                <a:sym typeface="Gulim"/>
              </a:rPr>
              <a:t> </a:t>
            </a:r>
            <a:r>
              <a:rPr lang="en-US" sz="900" u="none" dirty="0" err="1">
                <a:latin typeface="Gulim"/>
                <a:ea typeface="Gulim"/>
                <a:cs typeface="Gulim"/>
                <a:sym typeface="Gulim"/>
              </a:rPr>
              <a:t>매년</a:t>
            </a:r>
            <a:r>
              <a:rPr lang="en-US" sz="900" u="none" dirty="0">
                <a:latin typeface="Gulim"/>
                <a:ea typeface="Gulim"/>
                <a:cs typeface="Gulim"/>
                <a:sym typeface="Gulim"/>
              </a:rPr>
              <a:t> 2회의 </a:t>
            </a:r>
            <a:r>
              <a:rPr lang="en-US" sz="900" u="none" dirty="0" err="1">
                <a:latin typeface="Gulim"/>
                <a:ea typeface="Gulim"/>
                <a:cs typeface="Gulim"/>
                <a:sym typeface="Gulim"/>
              </a:rPr>
              <a:t>정기</a:t>
            </a:r>
            <a:r>
              <a:rPr lang="en-US" sz="900" u="none" dirty="0">
                <a:latin typeface="Gulim"/>
                <a:ea typeface="Gulim"/>
                <a:cs typeface="Gulim"/>
                <a:sym typeface="Gulim"/>
              </a:rPr>
              <a:t> </a:t>
            </a:r>
            <a:r>
              <a:rPr lang="en-US" sz="900" u="none" dirty="0" err="1">
                <a:latin typeface="Gulim"/>
                <a:ea typeface="Gulim"/>
                <a:cs typeface="Gulim"/>
                <a:sym typeface="Gulim"/>
              </a:rPr>
              <a:t>모임을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시설의</a:t>
            </a:r>
            <a:r>
              <a:rPr lang="en-US" sz="900" u="none" dirty="0">
                <a:latin typeface="Gulim"/>
                <a:ea typeface="Gulim"/>
                <a:cs typeface="Gulim"/>
                <a:sym typeface="Gulim"/>
              </a:rPr>
              <a:t>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점검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실험동물의</a:t>
            </a:r>
            <a:r>
              <a:rPr lang="en-US" sz="900" u="none" dirty="0">
                <a:latin typeface="Gulim"/>
                <a:ea typeface="Gulim"/>
                <a:cs typeface="Gulim"/>
                <a:sym typeface="Gulim"/>
              </a:rPr>
              <a:t> </a:t>
            </a:r>
            <a:r>
              <a:rPr lang="en-US" sz="900" u="none" dirty="0" err="1">
                <a:latin typeface="Gulim"/>
                <a:ea typeface="Gulim"/>
                <a:cs typeface="Gulim"/>
                <a:sym typeface="Gulim"/>
              </a:rPr>
              <a:t>보호와</a:t>
            </a:r>
            <a:r>
              <a:rPr lang="en-US" sz="900" u="none" dirty="0">
                <a:latin typeface="Gulim"/>
                <a:ea typeface="Gulim"/>
                <a:cs typeface="Gulim"/>
                <a:sym typeface="Gulim"/>
              </a:rPr>
              <a:t> </a:t>
            </a:r>
            <a:r>
              <a:rPr lang="en-US" sz="900" u="none" dirty="0" err="1">
                <a:latin typeface="Gulim"/>
                <a:ea typeface="Gulim"/>
                <a:cs typeface="Gulim"/>
                <a:sym typeface="Gulim"/>
              </a:rPr>
              <a:t>윤리적인</a:t>
            </a:r>
            <a:r>
              <a:rPr lang="en-US" sz="900" u="none" dirty="0">
                <a:latin typeface="Gulim"/>
                <a:ea typeface="Gulim"/>
                <a:cs typeface="Gulim"/>
                <a:sym typeface="Gulim"/>
              </a:rPr>
              <a:t> </a:t>
            </a:r>
            <a:r>
              <a:rPr lang="en-US" sz="900" u="none" dirty="0" err="1">
                <a:latin typeface="Gulim"/>
                <a:ea typeface="Gulim"/>
                <a:cs typeface="Gulim"/>
                <a:sym typeface="Gulim"/>
              </a:rPr>
              <a:t>취급에</a:t>
            </a:r>
            <a:r>
              <a:rPr lang="en-US" sz="900" u="none" dirty="0">
                <a:latin typeface="Gulim"/>
                <a:ea typeface="Gulim"/>
                <a:cs typeface="Gulim"/>
                <a:sym typeface="Gulim"/>
              </a:rPr>
              <a:t> </a:t>
            </a:r>
            <a:r>
              <a:rPr lang="en-US" sz="900" u="none" dirty="0" err="1">
                <a:latin typeface="Gulim"/>
                <a:ea typeface="Gulim"/>
                <a:cs typeface="Gulim"/>
                <a:sym typeface="Gulim"/>
              </a:rPr>
              <a:t>필요한</a:t>
            </a:r>
            <a:r>
              <a:rPr lang="en-US" sz="900" u="none" dirty="0">
                <a:latin typeface="Gulim"/>
                <a:ea typeface="Gulim"/>
                <a:cs typeface="Gulim"/>
                <a:sym typeface="Gulim"/>
              </a:rPr>
              <a:t> </a:t>
            </a:r>
            <a:r>
              <a:rPr lang="en-US" sz="900" u="none" dirty="0" err="1">
                <a:latin typeface="Gulim"/>
                <a:ea typeface="Gulim"/>
                <a:cs typeface="Gulim"/>
                <a:sym typeface="Gulim"/>
              </a:rPr>
              <a:t>요구</a:t>
            </a:r>
            <a:r>
              <a:rPr lang="en-US" sz="900" u="none" dirty="0">
                <a:latin typeface="Gulim"/>
                <a:ea typeface="Gulim"/>
                <a:cs typeface="Gulim"/>
                <a:sym typeface="Gulim"/>
              </a:rPr>
              <a:t> </a:t>
            </a:r>
            <a:r>
              <a:rPr lang="en-US" sz="900" u="none" dirty="0" err="1">
                <a:latin typeface="Gulim"/>
                <a:ea typeface="Gulim"/>
                <a:cs typeface="Gulim"/>
                <a:sym typeface="Gulim"/>
              </a:rPr>
              <a:t>조치를</a:t>
            </a:r>
            <a:r>
              <a:rPr lang="en-US" sz="900" u="none" dirty="0">
                <a:latin typeface="Gulim"/>
                <a:ea typeface="Gulim"/>
                <a:cs typeface="Gulim"/>
                <a:sym typeface="Gulim"/>
              </a:rPr>
              <a:t> </a:t>
            </a:r>
            <a:r>
              <a:rPr lang="en-US" sz="900" u="none" dirty="0" err="1">
                <a:latin typeface="Gulim"/>
                <a:ea typeface="Gulim"/>
                <a:cs typeface="Gulim"/>
                <a:sym typeface="Gulim"/>
              </a:rPr>
              <a:t>수행하고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국제동물실험인증협회</a:t>
            </a:r>
            <a:r>
              <a:rPr lang="en-US" sz="900" u="none" dirty="0">
                <a:latin typeface="Gulim"/>
                <a:ea typeface="Gulim"/>
                <a:cs typeface="Gulim"/>
                <a:sym typeface="Gulim"/>
              </a:rPr>
              <a:t>(AAALAC) </a:t>
            </a:r>
            <a:r>
              <a:rPr lang="en-US" sz="900" u="none" dirty="0" err="1">
                <a:latin typeface="Gulim"/>
                <a:ea typeface="Gulim"/>
                <a:cs typeface="Gulim"/>
                <a:sym typeface="Gulim"/>
              </a:rPr>
              <a:t>인증</a:t>
            </a:r>
            <a:r>
              <a:rPr lang="en-US" sz="900" u="none" dirty="0">
                <a:latin typeface="Gulim"/>
                <a:ea typeface="Gulim"/>
                <a:cs typeface="Gulim"/>
                <a:sym typeface="Gulim"/>
              </a:rPr>
              <a:t> </a:t>
            </a:r>
            <a:r>
              <a:rPr lang="en-US" sz="900" u="none" dirty="0" err="1">
                <a:latin typeface="Gulim"/>
                <a:ea typeface="Gulim"/>
                <a:cs typeface="Gulim"/>
                <a:sym typeface="Gulim"/>
              </a:rPr>
              <a:t>기반의</a:t>
            </a:r>
            <a:r>
              <a:rPr lang="en-US" sz="900" u="none" dirty="0">
                <a:latin typeface="Gulim"/>
                <a:ea typeface="Gulim"/>
                <a:cs typeface="Gulim"/>
                <a:sym typeface="Gulim"/>
              </a:rPr>
              <a:t> </a:t>
            </a:r>
            <a:r>
              <a:rPr lang="en-US" sz="900" u="none" dirty="0" err="1">
                <a:latin typeface="Gulim"/>
                <a:ea typeface="Gulim"/>
                <a:cs typeface="Gulim"/>
                <a:sym typeface="Gulim"/>
              </a:rPr>
              <a:t>시설을</a:t>
            </a:r>
            <a:r>
              <a:rPr lang="en-US" sz="900" u="none" dirty="0">
                <a:latin typeface="Gulim"/>
                <a:ea typeface="Gulim"/>
                <a:cs typeface="Gulim"/>
                <a:sym typeface="Gulim"/>
              </a:rPr>
              <a:t> </a:t>
            </a:r>
            <a:r>
              <a:rPr lang="en-US" sz="900" u="none" dirty="0" err="1">
                <a:latin typeface="Gulim"/>
                <a:ea typeface="Gulim"/>
                <a:cs typeface="Gulim"/>
                <a:sym typeface="Gulim"/>
              </a:rPr>
              <a:t>운영함으로써</a:t>
            </a:r>
            <a:r>
              <a:rPr lang="en-US" sz="900" u="none" dirty="0">
                <a:latin typeface="Gulim"/>
                <a:ea typeface="Gulim"/>
                <a:cs typeface="Gulim"/>
                <a:sym typeface="Gulim"/>
              </a:rPr>
              <a:t> </a:t>
            </a:r>
            <a:r>
              <a:rPr lang="en-US" sz="900" u="none" dirty="0" err="1">
                <a:latin typeface="Gulim"/>
                <a:ea typeface="Gulim"/>
                <a:cs typeface="Gulim"/>
                <a:sym typeface="Gulim"/>
              </a:rPr>
              <a:t>동물실험의</a:t>
            </a:r>
            <a:r>
              <a:rPr lang="en-US" sz="900" u="none" dirty="0">
                <a:latin typeface="Gulim"/>
                <a:ea typeface="Gulim"/>
                <a:cs typeface="Gulim"/>
                <a:sym typeface="Gulim"/>
              </a:rPr>
              <a:t> </a:t>
            </a:r>
            <a:r>
              <a:rPr lang="en-US" sz="900" u="none" dirty="0" err="1">
                <a:latin typeface="Gulim"/>
                <a:ea typeface="Gulim"/>
                <a:cs typeface="Gulim"/>
                <a:sym typeface="Gulim"/>
              </a:rPr>
              <a:t>신뢰성을</a:t>
            </a:r>
            <a:r>
              <a:rPr lang="en-US" sz="900" u="none" dirty="0">
                <a:latin typeface="Gulim"/>
                <a:ea typeface="Gulim"/>
                <a:cs typeface="Gulim"/>
                <a:sym typeface="Gulim"/>
              </a:rPr>
              <a:t> </a:t>
            </a:r>
            <a:r>
              <a:rPr lang="en-US" sz="900" u="none" dirty="0" err="1">
                <a:latin typeface="Gulim"/>
                <a:ea typeface="Gulim"/>
                <a:cs typeface="Gulim"/>
                <a:sym typeface="Gulim"/>
              </a:rPr>
              <a:t>확보하고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KT&amp;G </a:t>
            </a:r>
            <a:r>
              <a:rPr lang="en-US" sz="900" u="none" dirty="0" err="1">
                <a:latin typeface="Gulim"/>
                <a:ea typeface="Gulim"/>
                <a:cs typeface="Gulim"/>
                <a:sym typeface="Gulim"/>
              </a:rPr>
              <a:t>바이오효능평가센터</a:t>
            </a:r>
            <a:r>
              <a:rPr lang="en-US" sz="900" u="none" dirty="0">
                <a:latin typeface="Gulim"/>
                <a:ea typeface="Gulim"/>
                <a:cs typeface="Gulim"/>
                <a:sym typeface="Gulim"/>
              </a:rPr>
              <a:t>(</a:t>
            </a:r>
            <a:r>
              <a:rPr lang="en-US" sz="900" u="none" dirty="0" err="1">
                <a:latin typeface="Gulim"/>
                <a:ea typeface="Gulim"/>
                <a:cs typeface="Gulim"/>
                <a:sym typeface="Gulim"/>
              </a:rPr>
              <a:t>식약처</a:t>
            </a:r>
            <a:r>
              <a:rPr lang="en-US" sz="900" u="none" dirty="0">
                <a:latin typeface="Gulim"/>
                <a:ea typeface="Gulim"/>
                <a:cs typeface="Gulim"/>
                <a:sym typeface="Gulim"/>
              </a:rPr>
              <a:t> </a:t>
            </a:r>
            <a:r>
              <a:rPr lang="en-US" sz="900" u="none" dirty="0" err="1">
                <a:latin typeface="Gulim"/>
                <a:ea typeface="Gulim"/>
                <a:cs typeface="Gulim"/>
                <a:sym typeface="Gulim"/>
              </a:rPr>
              <a:t>등록번호</a:t>
            </a:r>
            <a:r>
              <a:rPr lang="en-US" sz="900" u="none" dirty="0">
                <a:latin typeface="Gulim"/>
                <a:ea typeface="Gulim"/>
                <a:cs typeface="Gulim"/>
                <a:sym typeface="Gulim"/>
              </a:rPr>
              <a:t>: 제711호)</a:t>
            </a:r>
            <a:r>
              <a:rPr lang="en-US" sz="900" u="none" dirty="0" err="1">
                <a:latin typeface="Gulim"/>
                <a:ea typeface="Gulim"/>
                <a:cs typeface="Gulim"/>
                <a:sym typeface="Gulim"/>
              </a:rPr>
              <a:t>는</a:t>
            </a:r>
            <a:r>
              <a:rPr lang="en-US" sz="900" u="none" dirty="0">
                <a:latin typeface="Gulim"/>
                <a:ea typeface="Gulim"/>
                <a:cs typeface="Gulim"/>
                <a:sym typeface="Gulim"/>
              </a:rPr>
              <a:t> </a:t>
            </a:r>
            <a:r>
              <a:rPr lang="en-US" sz="900" u="none" dirty="0" err="1">
                <a:latin typeface="Gulim"/>
                <a:ea typeface="Gulim"/>
                <a:cs typeface="Gulim"/>
                <a:sym typeface="Gulim"/>
              </a:rPr>
              <a:t>실험</a:t>
            </a:r>
            <a:r>
              <a:rPr lang="en-US" sz="900" u="none" dirty="0">
                <a:latin typeface="Gulim"/>
                <a:ea typeface="Gulim"/>
                <a:cs typeface="Gulim"/>
                <a:sym typeface="Gulim"/>
              </a:rPr>
              <a:t> </a:t>
            </a:r>
            <a:r>
              <a:rPr lang="en-US" sz="900" u="none" dirty="0" err="1">
                <a:latin typeface="Gulim"/>
                <a:ea typeface="Gulim"/>
                <a:cs typeface="Gulim"/>
                <a:sym typeface="Gulim"/>
              </a:rPr>
              <a:t>환경의</a:t>
            </a:r>
            <a:r>
              <a:rPr lang="en-US" sz="900" u="none" dirty="0">
                <a:latin typeface="Gulim"/>
                <a:ea typeface="Gulim"/>
                <a:cs typeface="Gulim"/>
                <a:sym typeface="Gulim"/>
              </a:rPr>
              <a:t> </a:t>
            </a:r>
            <a:r>
              <a:rPr lang="en-US" sz="900" u="none" dirty="0" err="1">
                <a:latin typeface="Gulim"/>
                <a:ea typeface="Gulim"/>
                <a:cs typeface="Gulim"/>
                <a:sym typeface="Gulim"/>
              </a:rPr>
              <a:t>항상성을</a:t>
            </a:r>
            <a:r>
              <a:rPr lang="en-US" sz="900" u="none" dirty="0">
                <a:latin typeface="Gulim"/>
                <a:ea typeface="Gulim"/>
                <a:cs typeface="Gulim"/>
                <a:sym typeface="Gulim"/>
              </a:rPr>
              <a:t> </a:t>
            </a:r>
            <a:r>
              <a:rPr lang="en-US" sz="900" u="none" dirty="0" err="1">
                <a:latin typeface="Gulim"/>
                <a:ea typeface="Gulim"/>
                <a:cs typeface="Gulim"/>
                <a:sym typeface="Gulim"/>
              </a:rPr>
              <a:t>유지하기</a:t>
            </a:r>
            <a:r>
              <a:rPr lang="en-US" sz="900" u="none" dirty="0">
                <a:latin typeface="Gulim"/>
                <a:ea typeface="Gulim"/>
                <a:cs typeface="Gulim"/>
                <a:sym typeface="Gulim"/>
              </a:rPr>
              <a:t> </a:t>
            </a:r>
            <a:r>
              <a:rPr lang="en-US" sz="900" u="none" dirty="0" err="1">
                <a:latin typeface="Gulim"/>
                <a:ea typeface="Gulim"/>
                <a:cs typeface="Gulim"/>
                <a:sym typeface="Gulim"/>
              </a:rPr>
              <a:t>위해서</a:t>
            </a:r>
            <a:r>
              <a:rPr lang="en-US" sz="900" u="none" dirty="0">
                <a:latin typeface="Gulim"/>
                <a:ea typeface="Gulim"/>
                <a:cs typeface="Gulim"/>
                <a:sym typeface="Gulim"/>
              </a:rPr>
              <a:t> </a:t>
            </a:r>
            <a:r>
              <a:rPr lang="en-US" sz="900" u="none" dirty="0" err="1">
                <a:latin typeface="Gulim"/>
                <a:ea typeface="Gulim"/>
                <a:cs typeface="Gulim"/>
                <a:sym typeface="Gulim"/>
              </a:rPr>
              <a:t>동물실</a:t>
            </a:r>
            <a:r>
              <a:rPr lang="en-US" sz="900" u="none" dirty="0">
                <a:latin typeface="Gulim"/>
                <a:ea typeface="Gulim"/>
                <a:cs typeface="Gulim"/>
                <a:sym typeface="Gulim"/>
              </a:rPr>
              <a:t>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표준작업서</a:t>
            </a:r>
            <a:r>
              <a:rPr lang="en-US" sz="900" u="none" dirty="0">
                <a:latin typeface="Gulim"/>
                <a:ea typeface="Gulim"/>
                <a:cs typeface="Gulim"/>
                <a:sym typeface="Gulim"/>
              </a:rPr>
              <a:t>(SOP)</a:t>
            </a:r>
            <a:r>
              <a:rPr lang="en-US" sz="900" u="none" dirty="0" err="1">
                <a:latin typeface="Gulim"/>
                <a:ea typeface="Gulim"/>
                <a:cs typeface="Gulim"/>
                <a:sym typeface="Gulim"/>
              </a:rPr>
              <a:t>에</a:t>
            </a:r>
            <a:r>
              <a:rPr lang="en-US" sz="900" u="none" dirty="0">
                <a:latin typeface="Gulim"/>
                <a:ea typeface="Gulim"/>
                <a:cs typeface="Gulim"/>
                <a:sym typeface="Gulim"/>
              </a:rPr>
              <a:t> </a:t>
            </a:r>
            <a:r>
              <a:rPr lang="en-US" sz="900" u="none" dirty="0" err="1">
                <a:latin typeface="Gulim"/>
                <a:ea typeface="Gulim"/>
                <a:cs typeface="Gulim"/>
                <a:sym typeface="Gulim"/>
              </a:rPr>
              <a:t>의거하여</a:t>
            </a:r>
            <a:r>
              <a:rPr lang="en-US" sz="900" u="none" dirty="0">
                <a:latin typeface="Gulim"/>
                <a:ea typeface="Gulim"/>
                <a:cs typeface="Gulim"/>
                <a:sym typeface="Gulim"/>
              </a:rPr>
              <a:t> </a:t>
            </a:r>
            <a:r>
              <a:rPr lang="en-US" sz="900" u="none" dirty="0" err="1">
                <a:latin typeface="Gulim"/>
                <a:ea typeface="Gulim"/>
                <a:cs typeface="Gulim"/>
                <a:sym typeface="Gulim"/>
              </a:rPr>
              <a:t>온·습도</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조명</a:t>
            </a:r>
            <a:r>
              <a:rPr lang="en-US" sz="900" u="none" dirty="0">
                <a:latin typeface="Gulim"/>
                <a:ea typeface="Gulim"/>
                <a:cs typeface="Gulim"/>
                <a:sym typeface="Gulim"/>
              </a:rPr>
              <a:t> </a:t>
            </a:r>
            <a:r>
              <a:rPr lang="en-US" sz="900" u="none" dirty="0" err="1">
                <a:latin typeface="Gulim"/>
                <a:ea typeface="Gulim"/>
                <a:cs typeface="Gulim"/>
                <a:sym typeface="Gulim"/>
              </a:rPr>
              <a:t>제어</a:t>
            </a:r>
            <a:r>
              <a:rPr lang="en-US" sz="900" u="none" dirty="0">
                <a:latin typeface="Gulim"/>
                <a:ea typeface="Gulim"/>
                <a:cs typeface="Gulim"/>
                <a:sym typeface="Gulim"/>
              </a:rPr>
              <a:t>, </a:t>
            </a:r>
            <a:r>
              <a:rPr lang="en-US" sz="900" u="none" dirty="0" err="1">
                <a:latin typeface="Gulim"/>
                <a:ea typeface="Gulim"/>
                <a:cs typeface="Gulim"/>
                <a:sym typeface="Gulim"/>
              </a:rPr>
              <a:t>환기</a:t>
            </a:r>
            <a:r>
              <a:rPr lang="en-US" sz="900" u="none" dirty="0">
                <a:latin typeface="Gulim"/>
                <a:ea typeface="Gulim"/>
                <a:cs typeface="Gulim"/>
                <a:sym typeface="Gulim"/>
              </a:rPr>
              <a:t>, </a:t>
            </a:r>
            <a:r>
              <a:rPr lang="en-US" sz="900" u="none" dirty="0" err="1">
                <a:latin typeface="Gulim"/>
                <a:ea typeface="Gulim"/>
                <a:cs typeface="Gulim"/>
                <a:sym typeface="Gulim"/>
              </a:rPr>
              <a:t>기자재</a:t>
            </a:r>
            <a:r>
              <a:rPr lang="en-US" sz="900" u="none" dirty="0">
                <a:latin typeface="Gulim"/>
                <a:ea typeface="Gulim"/>
                <a:cs typeface="Gulim"/>
                <a:sym typeface="Gulim"/>
              </a:rPr>
              <a:t> </a:t>
            </a:r>
            <a:r>
              <a:rPr lang="en-US" sz="900" u="none" dirty="0" err="1">
                <a:latin typeface="Gulim"/>
                <a:ea typeface="Gulim"/>
                <a:cs typeface="Gulim"/>
                <a:sym typeface="Gulim"/>
              </a:rPr>
              <a:t>멸균·소독</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관리하고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동물</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실험</a:t>
            </a:r>
            <a:r>
              <a:rPr lang="en-US" sz="900" u="none" dirty="0">
                <a:latin typeface="Gulim"/>
                <a:ea typeface="Gulim"/>
                <a:cs typeface="Gulim"/>
                <a:sym typeface="Gulim"/>
              </a:rPr>
              <a:t> </a:t>
            </a:r>
            <a:r>
              <a:rPr lang="en-US" sz="900" u="none" dirty="0" err="1">
                <a:latin typeface="Gulim"/>
                <a:ea typeface="Gulim"/>
                <a:cs typeface="Gulim"/>
                <a:sym typeface="Gulim"/>
              </a:rPr>
              <a:t>기자재</a:t>
            </a:r>
            <a:r>
              <a:rPr lang="en-US" sz="900" u="none" dirty="0">
                <a:latin typeface="Gulim"/>
                <a:ea typeface="Gulim"/>
                <a:cs typeface="Gulim"/>
                <a:sym typeface="Gulim"/>
              </a:rPr>
              <a:t> </a:t>
            </a:r>
            <a:r>
              <a:rPr lang="en-US" sz="900" u="none" dirty="0" err="1">
                <a:latin typeface="Gulim"/>
                <a:ea typeface="Gulim"/>
                <a:cs typeface="Gulim"/>
                <a:sym typeface="Gulim"/>
              </a:rPr>
              <a:t>반출입</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패스룸을</a:t>
            </a:r>
            <a:r>
              <a:rPr lang="en-US" sz="900" u="none" dirty="0">
                <a:latin typeface="Gulim"/>
                <a:ea typeface="Gulim"/>
                <a:cs typeface="Gulim"/>
                <a:sym typeface="Gulim"/>
              </a:rPr>
              <a:t> </a:t>
            </a:r>
            <a:r>
              <a:rPr lang="en-US" sz="900" u="none" dirty="0" err="1">
                <a:latin typeface="Gulim"/>
                <a:ea typeface="Gulim"/>
                <a:cs typeface="Gulim"/>
                <a:sym typeface="Gulim"/>
              </a:rPr>
              <a:t>통과하도록</a:t>
            </a:r>
            <a:r>
              <a:rPr lang="en-US" sz="900" u="none" dirty="0">
                <a:latin typeface="Gulim"/>
                <a:ea typeface="Gulim"/>
                <a:cs typeface="Gulim"/>
                <a:sym typeface="Gulim"/>
              </a:rPr>
              <a:t> </a:t>
            </a:r>
            <a:r>
              <a:rPr lang="en-US" sz="900" u="none" dirty="0" err="1">
                <a:latin typeface="Gulim"/>
                <a:ea typeface="Gulim"/>
                <a:cs typeface="Gulim"/>
                <a:sym typeface="Gulim"/>
              </a:rPr>
              <a:t>하여</a:t>
            </a:r>
            <a:r>
              <a:rPr lang="en-US" sz="900" u="none" dirty="0">
                <a:latin typeface="Gulim"/>
                <a:ea typeface="Gulim"/>
                <a:cs typeface="Gulim"/>
                <a:sym typeface="Gulim"/>
              </a:rPr>
              <a:t> </a:t>
            </a:r>
            <a:r>
              <a:rPr lang="en-US" sz="900" u="none" dirty="0" err="1">
                <a:latin typeface="Gulim"/>
                <a:ea typeface="Gulim"/>
                <a:cs typeface="Gulim"/>
                <a:sym typeface="Gulim"/>
              </a:rPr>
              <a:t>외부</a:t>
            </a:r>
            <a:r>
              <a:rPr lang="en-US" sz="900" u="none" dirty="0">
                <a:latin typeface="Gulim"/>
                <a:ea typeface="Gulim"/>
                <a:cs typeface="Gulim"/>
                <a:sym typeface="Gulim"/>
              </a:rPr>
              <a:t> </a:t>
            </a:r>
            <a:r>
              <a:rPr lang="en-US" sz="900" u="none" dirty="0" err="1">
                <a:latin typeface="Gulim"/>
                <a:ea typeface="Gulim"/>
                <a:cs typeface="Gulim"/>
                <a:sym typeface="Gulim"/>
              </a:rPr>
              <a:t>오염</a:t>
            </a:r>
            <a:r>
              <a:rPr lang="en-US" sz="900" u="none" dirty="0">
                <a:latin typeface="Gulim"/>
                <a:ea typeface="Gulim"/>
                <a:cs typeface="Gulim"/>
                <a:sym typeface="Gulim"/>
              </a:rPr>
              <a:t> </a:t>
            </a:r>
            <a:r>
              <a:rPr lang="en-US" sz="900" u="none" dirty="0" err="1">
                <a:latin typeface="Gulim"/>
                <a:ea typeface="Gulim"/>
                <a:cs typeface="Gulim"/>
                <a:sym typeface="Gulim"/>
              </a:rPr>
              <a:t>요소의</a:t>
            </a:r>
            <a:r>
              <a:rPr lang="en-US" sz="900" u="none" dirty="0">
                <a:latin typeface="Gulim"/>
                <a:ea typeface="Gulim"/>
                <a:cs typeface="Gulim"/>
                <a:sym typeface="Gulim"/>
              </a:rPr>
              <a:t> </a:t>
            </a:r>
            <a:r>
              <a:rPr lang="en-US" sz="900" u="none" dirty="0" err="1">
                <a:latin typeface="Gulim"/>
                <a:ea typeface="Gulim"/>
                <a:cs typeface="Gulim"/>
                <a:sym typeface="Gulim"/>
              </a:rPr>
              <a:t>침입을</a:t>
            </a:r>
            <a:r>
              <a:rPr lang="en-US" sz="900" u="none" dirty="0">
                <a:latin typeface="Gulim"/>
                <a:ea typeface="Gulim"/>
                <a:cs typeface="Gulim"/>
                <a:sym typeface="Gulim"/>
              </a:rPr>
              <a:t> </a:t>
            </a:r>
            <a:r>
              <a:rPr lang="en-US" sz="900" u="none" dirty="0" err="1">
                <a:latin typeface="Gulim"/>
                <a:ea typeface="Gulim"/>
                <a:cs typeface="Gulim"/>
                <a:sym typeface="Gulim"/>
              </a:rPr>
              <a:t>방지하고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뿐만</a:t>
            </a:r>
            <a:r>
              <a:rPr lang="en-US" sz="900" u="none" dirty="0">
                <a:latin typeface="Gulim"/>
                <a:ea typeface="Gulim"/>
                <a:cs typeface="Gulim"/>
                <a:sym typeface="Gulim"/>
              </a:rPr>
              <a:t> </a:t>
            </a:r>
            <a:r>
              <a:rPr lang="en-US" sz="900" u="none" dirty="0" err="1">
                <a:latin typeface="Gulim"/>
                <a:ea typeface="Gulim"/>
                <a:cs typeface="Gulim"/>
                <a:sym typeface="Gulim"/>
              </a:rPr>
              <a:t>아니라</a:t>
            </a:r>
            <a:r>
              <a:rPr lang="en-US" sz="900" u="none" dirty="0">
                <a:latin typeface="Gulim"/>
                <a:ea typeface="Gulim"/>
                <a:cs typeface="Gulim"/>
                <a:sym typeface="Gulim"/>
              </a:rPr>
              <a:t> </a:t>
            </a:r>
            <a:r>
              <a:rPr lang="en-US" sz="900" u="none" dirty="0" err="1">
                <a:latin typeface="Gulim"/>
                <a:ea typeface="Gulim"/>
                <a:cs typeface="Gulim"/>
                <a:sym typeface="Gulim"/>
              </a:rPr>
              <a:t>식품의약품안전처와</a:t>
            </a:r>
            <a:r>
              <a:rPr lang="en-US" sz="900" u="none" dirty="0">
                <a:latin typeface="Gulim"/>
                <a:ea typeface="Gulim"/>
                <a:cs typeface="Gulim"/>
                <a:sym typeface="Gulim"/>
              </a:rPr>
              <a:t> </a:t>
            </a:r>
            <a:r>
              <a:rPr lang="en-US" sz="900" u="none" dirty="0" err="1">
                <a:latin typeface="Gulim"/>
                <a:ea typeface="Gulim"/>
                <a:cs typeface="Gulim"/>
                <a:sym typeface="Gulim"/>
              </a:rPr>
              <a:t>농림축산검역본부가</a:t>
            </a:r>
            <a:r>
              <a:rPr lang="en-US" sz="900" u="none" dirty="0">
                <a:latin typeface="Gulim"/>
                <a:ea typeface="Gulim"/>
                <a:cs typeface="Gulim"/>
                <a:sym typeface="Gulim"/>
              </a:rPr>
              <a:t> </a:t>
            </a:r>
            <a:r>
              <a:rPr lang="en-US" sz="900" u="none" dirty="0" err="1">
                <a:latin typeface="Gulim"/>
                <a:ea typeface="Gulim"/>
                <a:cs typeface="Gulim"/>
                <a:sym typeface="Gulim"/>
              </a:rPr>
              <a:t>요구하는</a:t>
            </a:r>
            <a:r>
              <a:rPr lang="en-US" sz="900" u="none" dirty="0">
                <a:latin typeface="Gulim"/>
                <a:ea typeface="Gulim"/>
                <a:cs typeface="Gulim"/>
                <a:sym typeface="Gulim"/>
              </a:rPr>
              <a:t> </a:t>
            </a:r>
            <a:r>
              <a:rPr lang="en-US" sz="900" u="none" dirty="0" err="1">
                <a:latin typeface="Gulim"/>
                <a:ea typeface="Gulim"/>
                <a:cs typeface="Gulim"/>
                <a:sym typeface="Gulim"/>
              </a:rPr>
              <a:t>실태조사를</a:t>
            </a:r>
            <a:r>
              <a:rPr lang="en-US" sz="900" u="none" dirty="0">
                <a:latin typeface="Gulim"/>
                <a:ea typeface="Gulim"/>
                <a:cs typeface="Gulim"/>
                <a:sym typeface="Gulim"/>
              </a:rPr>
              <a:t> </a:t>
            </a:r>
            <a:r>
              <a:rPr lang="en-US" sz="900" u="none" dirty="0" err="1">
                <a:latin typeface="Gulim"/>
                <a:ea typeface="Gulim"/>
                <a:cs typeface="Gulim"/>
                <a:sym typeface="Gulim"/>
              </a:rPr>
              <a:t>실시하며</a:t>
            </a:r>
            <a:r>
              <a:rPr lang="en-US" sz="900" u="none" dirty="0">
                <a:latin typeface="Gulim"/>
                <a:ea typeface="Gulim"/>
                <a:cs typeface="Gulim"/>
                <a:sym typeface="Gulim"/>
              </a:rPr>
              <a:t>, </a:t>
            </a:r>
            <a:r>
              <a:rPr lang="en-US" sz="900" u="none" dirty="0" err="1">
                <a:latin typeface="Gulim"/>
                <a:ea typeface="Gulim"/>
                <a:cs typeface="Gulim"/>
                <a:sym typeface="Gulim"/>
              </a:rPr>
              <a:t>운영실적을</a:t>
            </a:r>
            <a:r>
              <a:rPr lang="en-US" sz="900" u="none" dirty="0">
                <a:latin typeface="Gulim"/>
                <a:ea typeface="Gulim"/>
                <a:cs typeface="Gulim"/>
                <a:sym typeface="Gulim"/>
              </a:rPr>
              <a:t> </a:t>
            </a:r>
            <a:r>
              <a:rPr lang="en-US" sz="900" u="none" dirty="0" err="1">
                <a:latin typeface="Gulim"/>
                <a:ea typeface="Gulim"/>
                <a:cs typeface="Gulim"/>
                <a:sym typeface="Gulim"/>
              </a:rPr>
              <a:t>보고하는</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정부기관의</a:t>
            </a:r>
            <a:r>
              <a:rPr lang="en-US" sz="900" u="none" dirty="0">
                <a:latin typeface="Gulim"/>
                <a:ea typeface="Gulim"/>
                <a:cs typeface="Gulim"/>
                <a:sym typeface="Gulim"/>
              </a:rPr>
              <a:t> </a:t>
            </a:r>
            <a:r>
              <a:rPr lang="en-US" sz="900" u="none" dirty="0" err="1">
                <a:latin typeface="Gulim"/>
                <a:ea typeface="Gulim"/>
                <a:cs typeface="Gulim"/>
                <a:sym typeface="Gulim"/>
              </a:rPr>
              <a:t>관리·감독</a:t>
            </a:r>
            <a:r>
              <a:rPr lang="en-US" sz="900" u="none" dirty="0">
                <a:latin typeface="Gulim"/>
                <a:ea typeface="Gulim"/>
                <a:cs typeface="Gulim"/>
                <a:sym typeface="Gulim"/>
              </a:rPr>
              <a:t> </a:t>
            </a:r>
            <a:r>
              <a:rPr lang="en-US" sz="900" u="none" dirty="0" err="1">
                <a:latin typeface="Gulim"/>
                <a:ea typeface="Gulim"/>
                <a:cs typeface="Gulim"/>
                <a:sym typeface="Gulim"/>
              </a:rPr>
              <a:t>하에</a:t>
            </a:r>
            <a:r>
              <a:rPr lang="en-US" sz="900" u="none" dirty="0">
                <a:latin typeface="Gulim"/>
                <a:ea typeface="Gulim"/>
                <a:cs typeface="Gulim"/>
                <a:sym typeface="Gulim"/>
              </a:rPr>
              <a:t> </a:t>
            </a:r>
            <a:r>
              <a:rPr lang="en-US" sz="900" u="none" dirty="0" err="1">
                <a:latin typeface="Gulim"/>
                <a:ea typeface="Gulim"/>
                <a:cs typeface="Gulim"/>
                <a:sym typeface="Gulim"/>
              </a:rPr>
              <a:t>적법하게</a:t>
            </a:r>
            <a:r>
              <a:rPr lang="en-US" sz="900" u="none" dirty="0">
                <a:latin typeface="Gulim"/>
                <a:ea typeface="Gulim"/>
                <a:cs typeface="Gulim"/>
                <a:sym typeface="Gulim"/>
              </a:rPr>
              <a:t> </a:t>
            </a:r>
            <a:r>
              <a:rPr lang="en-US" sz="900" u="none" dirty="0" err="1">
                <a:latin typeface="Gulim"/>
                <a:ea typeface="Gulim"/>
                <a:cs typeface="Gulim"/>
                <a:sym typeface="Gulim"/>
              </a:rPr>
              <a:t>운영되고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2875" name="Google Shape;2875;p29"/>
          <p:cNvGrpSpPr/>
          <p:nvPr/>
        </p:nvGrpSpPr>
        <p:grpSpPr>
          <a:xfrm>
            <a:off x="538086" y="0"/>
            <a:ext cx="14077958" cy="8208009"/>
            <a:chOff x="538086" y="0"/>
            <a:chExt cx="14077958" cy="8208009"/>
          </a:xfrm>
        </p:grpSpPr>
        <p:sp>
          <p:nvSpPr>
            <p:cNvPr id="2876" name="Google Shape;2876;p2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77" name="Google Shape;2877;p2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78" name="Google Shape;2878;p2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81" name="Google Shape;2881;p29"/>
            <p:cNvSpPr/>
            <p:nvPr/>
          </p:nvSpPr>
          <p:spPr>
            <a:xfrm>
              <a:off x="14254969" y="5610335"/>
              <a:ext cx="34925" cy="33655"/>
            </a:xfrm>
            <a:custGeom>
              <a:avLst/>
              <a:gdLst/>
              <a:ahLst/>
              <a:cxnLst/>
              <a:rect l="l" t="t" r="r" b="b"/>
              <a:pathLst>
                <a:path w="34925" h="33654" extrusionOk="0">
                  <a:moveTo>
                    <a:pt x="18110" y="0"/>
                  </a:moveTo>
                  <a:lnTo>
                    <a:pt x="8928" y="12"/>
                  </a:lnTo>
                  <a:lnTo>
                    <a:pt x="1511" y="7442"/>
                  </a:lnTo>
                  <a:lnTo>
                    <a:pt x="1485" y="16624"/>
                  </a:lnTo>
                  <a:lnTo>
                    <a:pt x="0" y="16624"/>
                  </a:lnTo>
                  <a:lnTo>
                    <a:pt x="1485" y="16624"/>
                  </a:lnTo>
                  <a:lnTo>
                    <a:pt x="1511" y="25793"/>
                  </a:lnTo>
                  <a:lnTo>
                    <a:pt x="8928" y="33223"/>
                  </a:lnTo>
                  <a:lnTo>
                    <a:pt x="18110" y="33235"/>
                  </a:lnTo>
                  <a:lnTo>
                    <a:pt x="27292" y="33223"/>
                  </a:lnTo>
                  <a:lnTo>
                    <a:pt x="34709" y="25793"/>
                  </a:lnTo>
                  <a:lnTo>
                    <a:pt x="34721" y="16624"/>
                  </a:lnTo>
                  <a:lnTo>
                    <a:pt x="34709" y="7442"/>
                  </a:lnTo>
                  <a:lnTo>
                    <a:pt x="27292" y="12"/>
                  </a:lnTo>
                  <a:lnTo>
                    <a:pt x="18110" y="0"/>
                  </a:lnTo>
                  <a:close/>
                </a:path>
              </a:pathLst>
            </a:custGeom>
            <a:noFill/>
            <a:ln w="9525" cap="flat" cmpd="sng">
              <a:solidFill>
                <a:srgbClr val="549B35"/>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82" name="Google Shape;2882;p29"/>
            <p:cNvSpPr/>
            <p:nvPr/>
          </p:nvSpPr>
          <p:spPr>
            <a:xfrm>
              <a:off x="14253470" y="5607346"/>
              <a:ext cx="39370" cy="39370"/>
            </a:xfrm>
            <a:custGeom>
              <a:avLst/>
              <a:gdLst/>
              <a:ahLst/>
              <a:cxnLst/>
              <a:rect l="l" t="t" r="r" b="b"/>
              <a:pathLst>
                <a:path w="39369" h="39370" extrusionOk="0">
                  <a:moveTo>
                    <a:pt x="19608" y="0"/>
                  </a:moveTo>
                  <a:lnTo>
                    <a:pt x="11974" y="1540"/>
                  </a:lnTo>
                  <a:lnTo>
                    <a:pt x="5741" y="5741"/>
                  </a:lnTo>
                  <a:lnTo>
                    <a:pt x="1540" y="11974"/>
                  </a:lnTo>
                  <a:lnTo>
                    <a:pt x="0" y="19608"/>
                  </a:lnTo>
                  <a:lnTo>
                    <a:pt x="1540" y="27242"/>
                  </a:lnTo>
                  <a:lnTo>
                    <a:pt x="5741" y="33475"/>
                  </a:lnTo>
                  <a:lnTo>
                    <a:pt x="11974" y="37677"/>
                  </a:lnTo>
                  <a:lnTo>
                    <a:pt x="19608" y="39217"/>
                  </a:lnTo>
                  <a:lnTo>
                    <a:pt x="27242" y="37677"/>
                  </a:lnTo>
                  <a:lnTo>
                    <a:pt x="29422" y="36207"/>
                  </a:lnTo>
                  <a:lnTo>
                    <a:pt x="10426" y="36207"/>
                  </a:lnTo>
                  <a:lnTo>
                    <a:pt x="3009" y="28790"/>
                  </a:lnTo>
                  <a:lnTo>
                    <a:pt x="3009" y="10426"/>
                  </a:lnTo>
                  <a:lnTo>
                    <a:pt x="10426" y="3009"/>
                  </a:lnTo>
                  <a:lnTo>
                    <a:pt x="29422" y="3009"/>
                  </a:lnTo>
                  <a:lnTo>
                    <a:pt x="27242" y="1540"/>
                  </a:lnTo>
                  <a:lnTo>
                    <a:pt x="19608" y="0"/>
                  </a:lnTo>
                  <a:close/>
                </a:path>
                <a:path w="39369" h="39370" extrusionOk="0">
                  <a:moveTo>
                    <a:pt x="29422" y="3009"/>
                  </a:moveTo>
                  <a:lnTo>
                    <a:pt x="28790" y="3009"/>
                  </a:lnTo>
                  <a:lnTo>
                    <a:pt x="36207" y="10426"/>
                  </a:lnTo>
                  <a:lnTo>
                    <a:pt x="36207" y="28790"/>
                  </a:lnTo>
                  <a:lnTo>
                    <a:pt x="28790" y="36207"/>
                  </a:lnTo>
                  <a:lnTo>
                    <a:pt x="29422" y="36207"/>
                  </a:lnTo>
                  <a:lnTo>
                    <a:pt x="33475" y="33475"/>
                  </a:lnTo>
                  <a:lnTo>
                    <a:pt x="37677" y="27242"/>
                  </a:lnTo>
                  <a:lnTo>
                    <a:pt x="39217" y="19608"/>
                  </a:lnTo>
                  <a:lnTo>
                    <a:pt x="37677" y="11974"/>
                  </a:lnTo>
                  <a:lnTo>
                    <a:pt x="33475" y="5741"/>
                  </a:lnTo>
                  <a:lnTo>
                    <a:pt x="29422" y="3009"/>
                  </a:lnTo>
                  <a:close/>
                </a:path>
              </a:pathLst>
            </a:custGeom>
            <a:solidFill>
              <a:srgbClr val="549B3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890" name="Google Shape;2890;p2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092</a:t>
            </a:r>
            <a:endParaRPr sz="1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3"/>
          <p:cNvSpPr txBox="1"/>
          <p:nvPr/>
        </p:nvSpPr>
        <p:spPr>
          <a:xfrm>
            <a:off x="887298" y="1196499"/>
            <a:ext cx="3993983"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p:txBody>
      </p:sp>
      <p:sp>
        <p:nvSpPr>
          <p:cNvPr id="332" name="Google Shape;332;p3"/>
          <p:cNvSpPr txBox="1"/>
          <p:nvPr/>
        </p:nvSpPr>
        <p:spPr>
          <a:xfrm>
            <a:off x="886851" y="2005175"/>
            <a:ext cx="6430645" cy="2659554"/>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물리적</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위험</a:t>
            </a:r>
            <a:endParaRPr sz="900" dirty="0">
              <a:latin typeface="Arial"/>
              <a:ea typeface="Arial"/>
              <a:cs typeface="Arial"/>
              <a:sym typeface="Arial"/>
            </a:endParaRPr>
          </a:p>
          <a:p>
            <a:pPr marL="12700" marR="5080" lvl="0" indent="0" algn="just" rtl="0">
              <a:lnSpc>
                <a:spcPct val="129700"/>
              </a:lnSpc>
              <a:spcBef>
                <a:spcPts val="20"/>
              </a:spcBef>
              <a:spcAft>
                <a:spcPts val="0"/>
              </a:spcAft>
              <a:buNone/>
            </a:pPr>
            <a:r>
              <a:rPr lang="en-US" sz="900" dirty="0" err="1">
                <a:latin typeface="Gulim"/>
                <a:ea typeface="Gulim"/>
                <a:cs typeface="Gulim"/>
                <a:sym typeface="Gulim"/>
              </a:rPr>
              <a:t>기후변화는</a:t>
            </a:r>
            <a:r>
              <a:rPr lang="en-US" sz="900" dirty="0">
                <a:latin typeface="Gulim"/>
                <a:ea typeface="Gulim"/>
                <a:cs typeface="Gulim"/>
                <a:sym typeface="Gulim"/>
              </a:rPr>
              <a:t> </a:t>
            </a:r>
            <a:r>
              <a:rPr lang="en-US" sz="900" dirty="0" err="1">
                <a:latin typeface="Gulim"/>
                <a:ea typeface="Gulim"/>
                <a:cs typeface="Gulim"/>
                <a:sym typeface="Gulim"/>
              </a:rPr>
              <a:t>날씨</a:t>
            </a:r>
            <a:r>
              <a:rPr lang="en-US" sz="900" dirty="0">
                <a:latin typeface="Gulim"/>
                <a:ea typeface="Gulim"/>
                <a:cs typeface="Gulim"/>
                <a:sym typeface="Gulim"/>
              </a:rPr>
              <a:t> </a:t>
            </a:r>
            <a:r>
              <a:rPr lang="en-US" sz="900" dirty="0" err="1">
                <a:latin typeface="Gulim"/>
                <a:ea typeface="Gulim"/>
                <a:cs typeface="Gulim"/>
                <a:sym typeface="Gulim"/>
              </a:rPr>
              <a:t>패턴의</a:t>
            </a:r>
            <a:r>
              <a:rPr lang="en-US" sz="900" dirty="0">
                <a:latin typeface="Gulim"/>
                <a:ea typeface="Gulim"/>
                <a:cs typeface="Gulim"/>
                <a:sym typeface="Gulim"/>
              </a:rPr>
              <a:t> </a:t>
            </a:r>
            <a:r>
              <a:rPr lang="en-US" sz="900" dirty="0" err="1">
                <a:latin typeface="Gulim"/>
                <a:ea typeface="Gulim"/>
                <a:cs typeface="Gulim"/>
                <a:sym typeface="Gulim"/>
              </a:rPr>
              <a:t>변화와</a:t>
            </a:r>
            <a:r>
              <a:rPr lang="en-US" sz="900" dirty="0">
                <a:latin typeface="Gulim"/>
                <a:ea typeface="Gulim"/>
                <a:cs typeface="Gulim"/>
                <a:sym typeface="Gulim"/>
              </a:rPr>
              <a:t> </a:t>
            </a:r>
            <a:r>
              <a:rPr lang="en-US" sz="900" dirty="0" err="1">
                <a:latin typeface="Gulim"/>
                <a:ea typeface="Gulim"/>
                <a:cs typeface="Gulim"/>
                <a:sym typeface="Gulim"/>
              </a:rPr>
              <a:t>작물</a:t>
            </a:r>
            <a:r>
              <a:rPr lang="en-US" sz="900" dirty="0">
                <a:latin typeface="Gulim"/>
                <a:ea typeface="Gulim"/>
                <a:cs typeface="Gulim"/>
                <a:sym typeface="Gulim"/>
              </a:rPr>
              <a:t> </a:t>
            </a:r>
            <a:r>
              <a:rPr lang="en-US" sz="900" dirty="0" err="1">
                <a:latin typeface="Gulim"/>
                <a:ea typeface="Gulim"/>
                <a:cs typeface="Gulim"/>
                <a:sym typeface="Gulim"/>
              </a:rPr>
              <a:t>재배</a:t>
            </a:r>
            <a:r>
              <a:rPr lang="en-US" sz="900" dirty="0">
                <a:latin typeface="Gulim"/>
                <a:ea typeface="Gulim"/>
                <a:cs typeface="Gulim"/>
                <a:sym typeface="Gulim"/>
              </a:rPr>
              <a:t> </a:t>
            </a:r>
            <a:r>
              <a:rPr lang="en-US" sz="900" dirty="0" err="1">
                <a:latin typeface="Gulim"/>
                <a:ea typeface="Gulim"/>
                <a:cs typeface="Gulim"/>
                <a:sym typeface="Gulim"/>
              </a:rPr>
              <a:t>시기와</a:t>
            </a:r>
            <a:r>
              <a:rPr lang="en-US" sz="900" dirty="0">
                <a:latin typeface="Gulim"/>
                <a:ea typeface="Gulim"/>
                <a:cs typeface="Gulim"/>
                <a:sym typeface="Gulim"/>
              </a:rPr>
              <a:t> </a:t>
            </a:r>
            <a:r>
              <a:rPr lang="en-US" sz="900" dirty="0" err="1">
                <a:latin typeface="Gulim"/>
                <a:ea typeface="Gulim"/>
                <a:cs typeface="Gulim"/>
                <a:sym typeface="Gulim"/>
              </a:rPr>
              <a:t>관련이</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잎담배와</a:t>
            </a:r>
            <a:r>
              <a:rPr lang="en-US" sz="900" dirty="0">
                <a:latin typeface="Gulim"/>
                <a:ea typeface="Gulim"/>
                <a:cs typeface="Gulim"/>
                <a:sym typeface="Gulim"/>
              </a:rPr>
              <a:t> </a:t>
            </a:r>
            <a:r>
              <a:rPr lang="en-US" sz="900" dirty="0" err="1">
                <a:latin typeface="Gulim"/>
                <a:ea typeface="Gulim"/>
                <a:cs typeface="Gulim"/>
                <a:sym typeface="Gulim"/>
              </a:rPr>
              <a:t>같은</a:t>
            </a:r>
            <a:r>
              <a:rPr lang="en-US" sz="900" dirty="0">
                <a:latin typeface="Gulim"/>
                <a:ea typeface="Gulim"/>
                <a:cs typeface="Gulim"/>
                <a:sym typeface="Gulim"/>
              </a:rPr>
              <a:t> </a:t>
            </a:r>
            <a:r>
              <a:rPr lang="en-US" sz="900" dirty="0" err="1">
                <a:latin typeface="Gulim"/>
                <a:ea typeface="Gulim"/>
                <a:cs typeface="Gulim"/>
                <a:sym typeface="Gulim"/>
              </a:rPr>
              <a:t>작물류</a:t>
            </a:r>
            <a:r>
              <a:rPr lang="en-US" sz="900" dirty="0">
                <a:latin typeface="Gulim"/>
                <a:ea typeface="Gulim"/>
                <a:cs typeface="Gulim"/>
                <a:sym typeface="Gulim"/>
              </a:rPr>
              <a:t> </a:t>
            </a:r>
            <a:r>
              <a:rPr lang="en-US" sz="900" dirty="0" err="1">
                <a:latin typeface="Gulim"/>
                <a:ea typeface="Gulim"/>
                <a:cs typeface="Gulim"/>
                <a:sym typeface="Gulim"/>
              </a:rPr>
              <a:t>원재료의</a:t>
            </a:r>
            <a:r>
              <a:rPr lang="en-US" sz="900" dirty="0">
                <a:latin typeface="Gulim"/>
                <a:ea typeface="Gulim"/>
                <a:cs typeface="Gulim"/>
                <a:sym typeface="Gulim"/>
              </a:rPr>
              <a:t> </a:t>
            </a:r>
            <a:r>
              <a:rPr lang="en-US" sz="900" dirty="0" err="1">
                <a:latin typeface="Gulim"/>
                <a:ea typeface="Gulim"/>
                <a:cs typeface="Gulim"/>
                <a:sym typeface="Gulim"/>
              </a:rPr>
              <a:t>생산과</a:t>
            </a:r>
            <a:r>
              <a:rPr lang="en-US" sz="900" dirty="0">
                <a:latin typeface="Gulim"/>
                <a:ea typeface="Gulim"/>
                <a:cs typeface="Gulim"/>
                <a:sym typeface="Gulim"/>
              </a:rPr>
              <a:t> </a:t>
            </a:r>
            <a:r>
              <a:rPr lang="en-US" sz="900" dirty="0" err="1">
                <a:latin typeface="Gulim"/>
                <a:ea typeface="Gulim"/>
                <a:cs typeface="Gulim"/>
                <a:sym typeface="Gulim"/>
              </a:rPr>
              <a:t>비용에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잎담배의</a:t>
            </a:r>
            <a:r>
              <a:rPr lang="en-US" sz="900" dirty="0">
                <a:latin typeface="Gulim"/>
                <a:ea typeface="Gulim"/>
                <a:cs typeface="Gulim"/>
                <a:sym typeface="Gulim"/>
              </a:rPr>
              <a:t> </a:t>
            </a:r>
            <a:r>
              <a:rPr lang="en-US" sz="900" dirty="0" err="1">
                <a:latin typeface="Gulim"/>
                <a:ea typeface="Gulim"/>
                <a:cs typeface="Gulim"/>
                <a:sym typeface="Gulim"/>
              </a:rPr>
              <a:t>품질이</a:t>
            </a:r>
            <a:r>
              <a:rPr lang="en-US" sz="900" dirty="0">
                <a:latin typeface="Gulim"/>
                <a:ea typeface="Gulim"/>
                <a:cs typeface="Gulim"/>
                <a:sym typeface="Gulim"/>
              </a:rPr>
              <a:t> </a:t>
            </a:r>
            <a:r>
              <a:rPr lang="en-US" sz="900" dirty="0" err="1">
                <a:latin typeface="Gulim"/>
                <a:ea typeface="Gulim"/>
                <a:cs typeface="Gulim"/>
                <a:sym typeface="Gulim"/>
              </a:rPr>
              <a:t>저해되거나</a:t>
            </a:r>
            <a:r>
              <a:rPr lang="en-US" sz="900" dirty="0">
                <a:latin typeface="Gulim"/>
                <a:ea typeface="Gulim"/>
                <a:cs typeface="Gulim"/>
                <a:sym typeface="Gulim"/>
              </a:rPr>
              <a:t> </a:t>
            </a:r>
            <a:r>
              <a:rPr lang="en-US" sz="900" dirty="0" err="1">
                <a:latin typeface="Gulim"/>
                <a:ea typeface="Gulim"/>
                <a:cs typeface="Gulim"/>
                <a:sym typeface="Gulim"/>
              </a:rPr>
              <a:t>생산량이</a:t>
            </a:r>
            <a:r>
              <a:rPr lang="en-US" sz="900" dirty="0">
                <a:latin typeface="Gulim"/>
                <a:ea typeface="Gulim"/>
                <a:cs typeface="Gulim"/>
                <a:sym typeface="Gulim"/>
              </a:rPr>
              <a:t> </a:t>
            </a:r>
            <a:r>
              <a:rPr lang="en-US" sz="900" dirty="0" err="1">
                <a:latin typeface="Gulim"/>
                <a:ea typeface="Gulim"/>
                <a:cs typeface="Gulim"/>
                <a:sym typeface="Gulim"/>
              </a:rPr>
              <a:t>줄어</a:t>
            </a:r>
            <a:r>
              <a:rPr lang="en-US" sz="900" dirty="0">
                <a:latin typeface="Gulim"/>
                <a:ea typeface="Gulim"/>
                <a:cs typeface="Gulim"/>
                <a:sym typeface="Gulim"/>
              </a:rPr>
              <a:t> </a:t>
            </a:r>
            <a:r>
              <a:rPr lang="en-US" sz="900" dirty="0" err="1">
                <a:latin typeface="Gulim"/>
                <a:ea typeface="Gulim"/>
                <a:cs typeface="Gulim"/>
                <a:sym typeface="Gulim"/>
              </a:rPr>
              <a:t>자원에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경쟁이</a:t>
            </a:r>
            <a:r>
              <a:rPr lang="en-US" sz="900" dirty="0">
                <a:latin typeface="Gulim"/>
                <a:ea typeface="Gulim"/>
                <a:cs typeface="Gulim"/>
                <a:sym typeface="Gulim"/>
              </a:rPr>
              <a:t> </a:t>
            </a:r>
            <a:r>
              <a:rPr lang="en-US" sz="900" dirty="0" err="1">
                <a:latin typeface="Gulim"/>
                <a:ea typeface="Gulim"/>
                <a:cs typeface="Gulim"/>
                <a:sym typeface="Gulim"/>
              </a:rPr>
              <a:t>심화될</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비용이</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상승할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요인이</a:t>
            </a:r>
            <a:r>
              <a:rPr lang="en-US" sz="900" dirty="0">
                <a:latin typeface="Gulim"/>
                <a:ea typeface="Gulim"/>
                <a:cs typeface="Gulim"/>
                <a:sym typeface="Gulim"/>
              </a:rPr>
              <a:t> </a:t>
            </a:r>
            <a:r>
              <a:rPr lang="en-US" sz="900" dirty="0" err="1">
                <a:latin typeface="Gulim"/>
                <a:ea typeface="Gulim"/>
                <a:cs typeface="Gulim"/>
                <a:sym typeface="Gulim"/>
              </a:rPr>
              <a:t>복합적으로</a:t>
            </a:r>
            <a:r>
              <a:rPr lang="en-US" sz="900" dirty="0">
                <a:latin typeface="Gulim"/>
                <a:ea typeface="Gulim"/>
                <a:cs typeface="Gulim"/>
                <a:sym typeface="Gulim"/>
              </a:rPr>
              <a:t> </a:t>
            </a:r>
            <a:r>
              <a:rPr lang="en-US" sz="900" dirty="0" err="1">
                <a:latin typeface="Gulim"/>
                <a:ea typeface="Gulim"/>
                <a:cs typeface="Gulim"/>
                <a:sym typeface="Gulim"/>
              </a:rPr>
              <a:t>적용되어</a:t>
            </a:r>
            <a:r>
              <a:rPr lang="en-US" sz="900" dirty="0">
                <a:latin typeface="Gulim"/>
                <a:ea typeface="Gulim"/>
                <a:cs typeface="Gulim"/>
                <a:sym typeface="Gulim"/>
              </a:rPr>
              <a:t> </a:t>
            </a:r>
            <a:r>
              <a:rPr lang="en-US" sz="900" dirty="0" err="1">
                <a:latin typeface="Gulim"/>
                <a:ea typeface="Gulim"/>
                <a:cs typeface="Gulim"/>
                <a:sym typeface="Gulim"/>
              </a:rPr>
              <a:t>불안정한</a:t>
            </a:r>
            <a:r>
              <a:rPr lang="en-US" sz="900" dirty="0">
                <a:latin typeface="Gulim"/>
                <a:ea typeface="Gulim"/>
                <a:cs typeface="Gulim"/>
                <a:sym typeface="Gulim"/>
              </a:rPr>
              <a:t> </a:t>
            </a:r>
            <a:r>
              <a:rPr lang="en-US" sz="900" dirty="0" err="1">
                <a:latin typeface="Gulim"/>
                <a:ea typeface="Gulim"/>
                <a:cs typeface="Gulim"/>
                <a:sym typeface="Gulim"/>
              </a:rPr>
              <a:t>원재료</a:t>
            </a:r>
            <a:r>
              <a:rPr lang="en-US" sz="900" dirty="0">
                <a:latin typeface="Gulim"/>
                <a:ea typeface="Gulim"/>
                <a:cs typeface="Gulim"/>
                <a:sym typeface="Gulim"/>
              </a:rPr>
              <a:t> </a:t>
            </a:r>
            <a:r>
              <a:rPr lang="en-US" sz="900" dirty="0" err="1">
                <a:latin typeface="Gulim"/>
                <a:ea typeface="Gulim"/>
                <a:cs typeface="Gulim"/>
                <a:sym typeface="Gulim"/>
              </a:rPr>
              <a:t>수급</a:t>
            </a:r>
            <a:r>
              <a:rPr lang="en-US" sz="900" dirty="0">
                <a:latin typeface="Gulim"/>
                <a:ea typeface="Gulim"/>
                <a:cs typeface="Gulim"/>
                <a:sym typeface="Gulim"/>
              </a:rPr>
              <a:t> </a:t>
            </a:r>
            <a:r>
              <a:rPr lang="en-US" sz="900" dirty="0" err="1">
                <a:latin typeface="Gulim"/>
                <a:ea typeface="Gulim"/>
                <a:cs typeface="Gulim"/>
                <a:sym typeface="Gulim"/>
              </a:rPr>
              <a:t>상황이</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제품의</a:t>
            </a:r>
            <a:r>
              <a:rPr lang="en-US" sz="900" dirty="0">
                <a:latin typeface="Gulim"/>
                <a:ea typeface="Gulim"/>
                <a:cs typeface="Gulim"/>
                <a:sym typeface="Gulim"/>
              </a:rPr>
              <a:t> </a:t>
            </a:r>
            <a:r>
              <a:rPr lang="en-US" sz="900" dirty="0" err="1">
                <a:latin typeface="Gulim"/>
                <a:ea typeface="Gulim"/>
                <a:cs typeface="Gulim"/>
                <a:sym typeface="Gulim"/>
              </a:rPr>
              <a:t>원가를</a:t>
            </a:r>
            <a:r>
              <a:rPr lang="en-US" sz="900" dirty="0">
                <a:latin typeface="Gulim"/>
                <a:ea typeface="Gulim"/>
                <a:cs typeface="Gulim"/>
                <a:sym typeface="Gulim"/>
              </a:rPr>
              <a:t> </a:t>
            </a:r>
            <a:r>
              <a:rPr lang="en-US" sz="900" dirty="0" err="1">
                <a:latin typeface="Gulim"/>
                <a:ea typeface="Gulim"/>
                <a:cs typeface="Gulim"/>
                <a:sym typeface="Gulim"/>
              </a:rPr>
              <a:t>상승시킬</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이익률과</a:t>
            </a:r>
            <a:r>
              <a:rPr lang="en-US" sz="900" dirty="0">
                <a:latin typeface="Gulim"/>
                <a:ea typeface="Gulim"/>
                <a:cs typeface="Gulim"/>
                <a:sym typeface="Gulim"/>
              </a:rPr>
              <a:t> </a:t>
            </a:r>
            <a:r>
              <a:rPr lang="en-US" sz="900" dirty="0" err="1">
                <a:latin typeface="Gulim"/>
                <a:ea typeface="Gulim"/>
                <a:cs typeface="Gulim"/>
                <a:sym typeface="Gulim"/>
              </a:rPr>
              <a:t>전반적인</a:t>
            </a:r>
            <a:r>
              <a:rPr lang="en-US" sz="900" dirty="0">
                <a:latin typeface="Gulim"/>
                <a:ea typeface="Gulim"/>
                <a:cs typeface="Gulim"/>
                <a:sym typeface="Gulim"/>
              </a:rPr>
              <a:t> </a:t>
            </a:r>
            <a:r>
              <a:rPr lang="en-US" sz="900" dirty="0" err="1">
                <a:latin typeface="Gulim"/>
                <a:ea typeface="Gulim"/>
                <a:cs typeface="Gulim"/>
                <a:sym typeface="Gulim"/>
              </a:rPr>
              <a:t>재무</a:t>
            </a:r>
            <a:r>
              <a:rPr lang="en-US" sz="900" dirty="0">
                <a:latin typeface="Gulim"/>
                <a:ea typeface="Gulim"/>
                <a:cs typeface="Gulim"/>
                <a:sym typeface="Gulim"/>
              </a:rPr>
              <a:t> </a:t>
            </a:r>
            <a:r>
              <a:rPr lang="en-US" sz="900" dirty="0" err="1">
                <a:latin typeface="Gulim"/>
                <a:ea typeface="Gulim"/>
                <a:cs typeface="Gulim"/>
                <a:sym typeface="Gulim"/>
              </a:rPr>
              <a:t>성과에</a:t>
            </a:r>
            <a:r>
              <a:rPr lang="en-US" sz="900" dirty="0">
                <a:latin typeface="Gulim"/>
                <a:ea typeface="Gulim"/>
                <a:cs typeface="Gulim"/>
                <a:sym typeface="Gulim"/>
              </a:rPr>
              <a:t> </a:t>
            </a:r>
            <a:r>
              <a:rPr lang="en-US" sz="900" dirty="0" err="1">
                <a:latin typeface="Gulim"/>
                <a:ea typeface="Gulim"/>
                <a:cs typeface="Gulim"/>
                <a:sym typeface="Gulim"/>
              </a:rPr>
              <a:t>부정적인</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물리적</a:t>
            </a:r>
            <a:r>
              <a:rPr lang="en-US" sz="900" dirty="0">
                <a:latin typeface="Gulim"/>
                <a:ea typeface="Gulim"/>
                <a:cs typeface="Gulim"/>
                <a:sym typeface="Gulim"/>
              </a:rPr>
              <a:t> </a:t>
            </a:r>
            <a:r>
              <a:rPr lang="en-US" sz="900" dirty="0" err="1">
                <a:latin typeface="Gulim"/>
                <a:ea typeface="Gulim"/>
                <a:cs typeface="Gulim"/>
                <a:sym typeface="Gulim"/>
              </a:rPr>
              <a:t>위험은</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사업모형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원재료·자재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투입물</a:t>
            </a:r>
            <a:r>
              <a:rPr lang="en-US" sz="900" dirty="0">
                <a:latin typeface="Gulim"/>
                <a:ea typeface="Gulim"/>
                <a:cs typeface="Gulim"/>
                <a:sym typeface="Gulim"/>
              </a:rPr>
              <a:t> </a:t>
            </a:r>
            <a:r>
              <a:rPr lang="en-US" sz="900" dirty="0" err="1">
                <a:latin typeface="Gulim"/>
                <a:ea typeface="Gulim"/>
                <a:cs typeface="Gulim"/>
                <a:sym typeface="Gulim"/>
              </a:rPr>
              <a:t>구매와</a:t>
            </a:r>
            <a:r>
              <a:rPr lang="en-US" sz="900" dirty="0">
                <a:latin typeface="Gulim"/>
                <a:ea typeface="Gulim"/>
                <a:cs typeface="Gulim"/>
                <a:sym typeface="Gulim"/>
              </a:rPr>
              <a:t> </a:t>
            </a:r>
            <a:r>
              <a:rPr lang="en-US" sz="900" dirty="0" err="1">
                <a:latin typeface="Gulim"/>
                <a:ea typeface="Gulim"/>
                <a:cs typeface="Gulim"/>
                <a:sym typeface="Gulim"/>
              </a:rPr>
              <a:t>생산제조에</a:t>
            </a:r>
            <a:r>
              <a:rPr lang="en-US" sz="900" dirty="0">
                <a:latin typeface="Gulim"/>
                <a:ea typeface="Gulim"/>
                <a:cs typeface="Gulim"/>
                <a:sym typeface="Gulim"/>
              </a:rPr>
              <a:t> </a:t>
            </a:r>
            <a:r>
              <a:rPr lang="en-US" sz="900" dirty="0" err="1">
                <a:latin typeface="Gulim"/>
                <a:ea typeface="Gulim"/>
                <a:cs typeface="Gulim"/>
                <a:sym typeface="Gulim"/>
              </a:rPr>
              <a:t>주된</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미칩니다</a:t>
            </a:r>
            <a:r>
              <a:rPr lang="en-US" sz="900" dirty="0">
                <a:latin typeface="Gulim"/>
                <a:ea typeface="Gulim"/>
                <a:cs typeface="Gulim"/>
                <a:sym typeface="Gulim"/>
              </a:rPr>
              <a:t>.</a:t>
            </a:r>
          </a:p>
          <a:p>
            <a:pPr marL="12700" marR="5080" lvl="0" indent="0" algn="just" rtl="0">
              <a:lnSpc>
                <a:spcPct val="129700"/>
              </a:lnSpc>
              <a:spcBef>
                <a:spcPts val="20"/>
              </a:spcBef>
              <a:spcAft>
                <a:spcPts val="0"/>
              </a:spcAft>
              <a:buNone/>
            </a:pPr>
            <a:endParaRPr lang="en-US" sz="900" dirty="0">
              <a:latin typeface="Gulim"/>
              <a:ea typeface="Gulim"/>
              <a:cs typeface="Gulim"/>
              <a:sym typeface="Gulim"/>
            </a:endParaRPr>
          </a:p>
          <a:p>
            <a:pPr algn="just"/>
            <a:r>
              <a:rPr lang="ko-KR" altLang="en-US" sz="900" b="1" dirty="0">
                <a:latin typeface="Gulim" panose="020B0600000101010101" pitchFamily="34" charset="-127"/>
                <a:ea typeface="Gulim" panose="020B0600000101010101" pitchFamily="34" charset="-127"/>
              </a:rPr>
              <a:t>원재료</a:t>
            </a:r>
            <a:r>
              <a:rPr lang="en-US" altLang="ko-KR" sz="900" b="1" dirty="0">
                <a:latin typeface="Gulim" panose="020B0600000101010101" pitchFamily="34" charset="-127"/>
                <a:ea typeface="Gulim" panose="020B0600000101010101" pitchFamily="34" charset="-127"/>
              </a:rPr>
              <a:t>·</a:t>
            </a:r>
            <a:r>
              <a:rPr lang="ko-KR" altLang="en-US" sz="900" b="1" dirty="0">
                <a:latin typeface="Gulim" panose="020B0600000101010101" pitchFamily="34" charset="-127"/>
                <a:ea typeface="Gulim" panose="020B0600000101010101" pitchFamily="34" charset="-127"/>
              </a:rPr>
              <a:t>자재 등 </a:t>
            </a:r>
            <a:r>
              <a:rPr lang="ko-KR" altLang="en-US" sz="900" b="1" dirty="0" err="1">
                <a:latin typeface="Gulim" panose="020B0600000101010101" pitchFamily="34" charset="-127"/>
                <a:ea typeface="Gulim" panose="020B0600000101010101" pitchFamily="34" charset="-127"/>
              </a:rPr>
              <a:t>투입물</a:t>
            </a:r>
            <a:r>
              <a:rPr lang="ko-KR" altLang="en-US" sz="900" b="1" dirty="0">
                <a:latin typeface="Gulim" panose="020B0600000101010101" pitchFamily="34" charset="-127"/>
                <a:ea typeface="Gulim" panose="020B0600000101010101" pitchFamily="34" charset="-127"/>
              </a:rPr>
              <a:t> 조달</a:t>
            </a:r>
            <a:endParaRPr lang="en-US" altLang="ko-KR" sz="900" b="1" dirty="0">
              <a:latin typeface="Gulim" panose="020B0600000101010101" pitchFamily="34" charset="-127"/>
              <a:ea typeface="Gulim" panose="020B0600000101010101" pitchFamily="34" charset="-127"/>
            </a:endParaRPr>
          </a:p>
          <a:p>
            <a:pPr algn="just"/>
            <a:r>
              <a:rPr lang="ko-KR" altLang="en-US" sz="900" dirty="0">
                <a:latin typeface="Gulim" panose="020B0600000101010101" pitchFamily="34" charset="-127"/>
                <a:ea typeface="Gulim" panose="020B0600000101010101" pitchFamily="34" charset="-127"/>
              </a:rPr>
              <a:t>현재 주요 원재료인 잎담배와 원자재 및 부자재의 공급망은 비교적 안정적으로 운영되고 있으나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이상기후로 인해 주요 산지의 작황이 저하될 경우 수급 불안정 및 원료 품질 저하가 발생할 수 있어 대응이 필요합니다</a:t>
            </a:r>
            <a:r>
              <a:rPr lang="en-US" altLang="ko-KR" sz="900" dirty="0">
                <a:latin typeface="Gulim" panose="020B0600000101010101" pitchFamily="34" charset="-127"/>
                <a:ea typeface="Gulim" panose="020B0600000101010101" pitchFamily="34" charset="-127"/>
              </a:rPr>
              <a:t>.</a:t>
            </a:r>
            <a:br>
              <a:rPr lang="en-US" altLang="ko-KR" sz="900" dirty="0">
                <a:latin typeface="Gulim" panose="020B0600000101010101" pitchFamily="34" charset="-127"/>
                <a:ea typeface="Gulim" panose="020B0600000101010101" pitchFamily="34" charset="-127"/>
              </a:rPr>
            </a:br>
            <a:r>
              <a:rPr lang="ko-KR" altLang="en-US" sz="900" dirty="0">
                <a:latin typeface="Gulim" panose="020B0600000101010101" pitchFamily="34" charset="-127"/>
                <a:ea typeface="Gulim" panose="020B0600000101010101" pitchFamily="34" charset="-127"/>
              </a:rPr>
              <a:t>온도 변화는 담배 식물의 생장에 영향을 미치며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재배지역의 적정 기후 조건 변화가 발생할 경우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고품질 원료 확보가 어려워져 공급차질 및 단가 상승으로 이어질 수 있습니다</a:t>
            </a:r>
            <a:r>
              <a:rPr lang="en-US" altLang="ko-KR" sz="900" dirty="0">
                <a:latin typeface="Gulim" panose="020B0600000101010101" pitchFamily="34" charset="-127"/>
                <a:ea typeface="Gulim" panose="020B0600000101010101" pitchFamily="34" charset="-127"/>
              </a:rPr>
              <a:t>.</a:t>
            </a:r>
          </a:p>
          <a:p>
            <a:pPr algn="just"/>
            <a:r>
              <a:rPr lang="ko-KR" altLang="en-US" sz="900" b="1" dirty="0">
                <a:latin typeface="Gulim" panose="020B0600000101010101" pitchFamily="34" charset="-127"/>
                <a:ea typeface="Gulim" panose="020B0600000101010101" pitchFamily="34" charset="-127"/>
              </a:rPr>
              <a:t>생산 제조</a:t>
            </a:r>
            <a:endParaRPr lang="en-US" altLang="ko-KR" sz="900" b="1" dirty="0">
              <a:latin typeface="Gulim" panose="020B0600000101010101" pitchFamily="34" charset="-127"/>
              <a:ea typeface="Gulim" panose="020B0600000101010101" pitchFamily="34" charset="-127"/>
            </a:endParaRPr>
          </a:p>
          <a:p>
            <a:pPr algn="just"/>
            <a:r>
              <a:rPr lang="ko-KR" altLang="en-US" sz="900" dirty="0">
                <a:latin typeface="Gulim" panose="020B0600000101010101" pitchFamily="34" charset="-127"/>
                <a:ea typeface="Gulim" panose="020B0600000101010101" pitchFamily="34" charset="-127"/>
              </a:rPr>
              <a:t>현재까지 물 관련 스트레스 등으로 인한 생산 차질은 보고되지 않았으나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향후 물 스트레스 지역의 확대 또는 국지적 물 부족이 발생할 경우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일부 생산시설에서 제품 생산이 지연되거나 일시적으로 중단될 수 있는 리스크가 존재합니다</a:t>
            </a:r>
            <a:r>
              <a:rPr lang="en-US" altLang="ko-KR" sz="900" dirty="0">
                <a:latin typeface="Gulim" panose="020B0600000101010101" pitchFamily="34" charset="-127"/>
                <a:ea typeface="Gulim" panose="020B0600000101010101" pitchFamily="34" charset="-127"/>
              </a:rPr>
              <a:t>.</a:t>
            </a:r>
            <a:br>
              <a:rPr lang="en-US" altLang="ko-KR" sz="900" dirty="0">
                <a:latin typeface="Gulim" panose="020B0600000101010101" pitchFamily="34" charset="-127"/>
                <a:ea typeface="Gulim" panose="020B0600000101010101" pitchFamily="34" charset="-127"/>
              </a:rPr>
            </a:br>
            <a:r>
              <a:rPr lang="ko-KR" altLang="en-US" sz="900" dirty="0">
                <a:latin typeface="Gulim" panose="020B0600000101010101" pitchFamily="34" charset="-127"/>
                <a:ea typeface="Gulim" panose="020B0600000101010101" pitchFamily="34" charset="-127"/>
              </a:rPr>
              <a:t>이에 따라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주요 제조거점에 대한 물 리스크 진단 및 선제적 투자 확대를 통해 물 재이용 및 효율적 사용을 추진하고 있습니다</a:t>
            </a:r>
            <a:r>
              <a:rPr lang="en-US" altLang="ko-KR" sz="900" dirty="0">
                <a:latin typeface="Gulim" panose="020B0600000101010101" pitchFamily="34" charset="-127"/>
                <a:ea typeface="Gulim" panose="020B0600000101010101" pitchFamily="34" charset="-127"/>
              </a:rPr>
              <a:t>.</a:t>
            </a:r>
          </a:p>
        </p:txBody>
      </p:sp>
      <p:sp>
        <p:nvSpPr>
          <p:cNvPr id="358" name="Google Shape;358;p3"/>
          <p:cNvSpPr txBox="1"/>
          <p:nvPr/>
        </p:nvSpPr>
        <p:spPr>
          <a:xfrm>
            <a:off x="886851" y="4757125"/>
            <a:ext cx="5818505" cy="386080"/>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58BCA3"/>
                </a:solidFill>
                <a:latin typeface="Arial"/>
                <a:ea typeface="Arial"/>
                <a:cs typeface="Arial"/>
                <a:sym typeface="Arial"/>
              </a:rPr>
              <a:t>(2) </a:t>
            </a:r>
            <a:r>
              <a:rPr lang="en-US" sz="900" b="1" dirty="0" err="1">
                <a:solidFill>
                  <a:srgbClr val="58BCA3"/>
                </a:solidFill>
                <a:latin typeface="Arial"/>
                <a:ea typeface="Arial"/>
                <a:cs typeface="Arial"/>
                <a:sym typeface="Arial"/>
              </a:rPr>
              <a:t>위험과</a:t>
            </a:r>
            <a:r>
              <a:rPr lang="en-US" sz="900" b="1" dirty="0">
                <a:solidFill>
                  <a:srgbClr val="58BCA3"/>
                </a:solidFill>
                <a:latin typeface="Arial"/>
                <a:ea typeface="Arial"/>
                <a:cs typeface="Arial"/>
                <a:sym typeface="Arial"/>
              </a:rPr>
              <a:t> </a:t>
            </a:r>
            <a:r>
              <a:rPr lang="en-US" sz="900" b="1" dirty="0" err="1">
                <a:solidFill>
                  <a:srgbClr val="58BCA3"/>
                </a:solidFill>
                <a:latin typeface="Arial"/>
                <a:ea typeface="Arial"/>
                <a:cs typeface="Arial"/>
                <a:sym typeface="Arial"/>
              </a:rPr>
              <a:t>기회가</a:t>
            </a:r>
            <a:r>
              <a:rPr lang="en-US" sz="900" b="1" dirty="0">
                <a:solidFill>
                  <a:srgbClr val="58BCA3"/>
                </a:solidFill>
                <a:latin typeface="Arial"/>
                <a:ea typeface="Arial"/>
                <a:cs typeface="Arial"/>
                <a:sym typeface="Arial"/>
              </a:rPr>
              <a:t> </a:t>
            </a:r>
            <a:r>
              <a:rPr lang="en-US" sz="900" b="1" dirty="0" err="1">
                <a:solidFill>
                  <a:srgbClr val="58BCA3"/>
                </a:solidFill>
                <a:latin typeface="Arial"/>
                <a:ea typeface="Arial"/>
                <a:cs typeface="Arial"/>
                <a:sym typeface="Arial"/>
              </a:rPr>
              <a:t>집중된</a:t>
            </a:r>
            <a:r>
              <a:rPr lang="en-US" sz="900" b="1" dirty="0">
                <a:solidFill>
                  <a:srgbClr val="58BCA3"/>
                </a:solidFill>
                <a:latin typeface="Arial"/>
                <a:ea typeface="Arial"/>
                <a:cs typeface="Arial"/>
                <a:sym typeface="Arial"/>
              </a:rPr>
              <a:t> </a:t>
            </a:r>
            <a:r>
              <a:rPr lang="en-US" sz="900" b="1" dirty="0" err="1">
                <a:solidFill>
                  <a:srgbClr val="58BCA3"/>
                </a:solidFill>
                <a:latin typeface="Arial"/>
                <a:ea typeface="Arial"/>
                <a:cs typeface="Arial"/>
                <a:sym typeface="Arial"/>
              </a:rPr>
              <a:t>영역</a:t>
            </a:r>
            <a:endParaRPr sz="900" dirty="0">
              <a:latin typeface="Arial"/>
              <a:ea typeface="Arial"/>
              <a:cs typeface="Arial"/>
              <a:sym typeface="Arial"/>
            </a:endParaRPr>
          </a:p>
          <a:p>
            <a:pPr marL="12700" lvl="0" indent="0" algn="l" rtl="0">
              <a:lnSpc>
                <a:spcPct val="100000"/>
              </a:lnSpc>
              <a:spcBef>
                <a:spcPts val="340"/>
              </a:spcBef>
              <a:spcAft>
                <a:spcPts val="0"/>
              </a:spcAft>
              <a:buNone/>
            </a:pPr>
            <a:r>
              <a:rPr lang="en-US" sz="900" dirty="0" err="1">
                <a:latin typeface="Gulim"/>
                <a:ea typeface="Gulim"/>
                <a:cs typeface="Gulim"/>
                <a:sym typeface="Gulim"/>
              </a:rPr>
              <a:t>KT&amp;G와</a:t>
            </a:r>
            <a:r>
              <a:rPr lang="en-US" sz="900" dirty="0">
                <a:latin typeface="Gulim"/>
                <a:ea typeface="Gulim"/>
                <a:cs typeface="Gulim"/>
                <a:sym typeface="Gulim"/>
              </a:rPr>
              <a:t> </a:t>
            </a:r>
            <a:r>
              <a:rPr lang="en-US" sz="900" dirty="0" err="1">
                <a:latin typeface="Gulim"/>
                <a:ea typeface="Gulim"/>
                <a:cs typeface="Gulim"/>
                <a:sym typeface="Gulim"/>
              </a:rPr>
              <a:t>종속회사의</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기회가</a:t>
            </a:r>
            <a:r>
              <a:rPr lang="en-US" sz="900" dirty="0">
                <a:latin typeface="Gulim"/>
                <a:ea typeface="Gulim"/>
                <a:cs typeface="Gulim"/>
                <a:sym typeface="Gulim"/>
              </a:rPr>
              <a:t> </a:t>
            </a:r>
            <a:r>
              <a:rPr lang="en-US" sz="900" dirty="0" err="1">
                <a:latin typeface="Gulim"/>
                <a:ea typeface="Gulim"/>
                <a:cs typeface="Gulim"/>
                <a:sym typeface="Gulim"/>
              </a:rPr>
              <a:t>집중된</a:t>
            </a:r>
            <a:r>
              <a:rPr lang="en-US" sz="900" dirty="0">
                <a:latin typeface="Gulim"/>
                <a:ea typeface="Gulim"/>
                <a:cs typeface="Gulim"/>
                <a:sym typeface="Gulim"/>
              </a:rPr>
              <a:t> </a:t>
            </a:r>
            <a:r>
              <a:rPr lang="en-US" sz="900" dirty="0" err="1">
                <a:latin typeface="Gulim"/>
                <a:ea typeface="Gulim"/>
                <a:cs typeface="Gulim"/>
                <a:sym typeface="Gulim"/>
              </a:rPr>
              <a:t>영역은</a:t>
            </a:r>
            <a:r>
              <a:rPr lang="en-US" sz="900" dirty="0">
                <a:latin typeface="Gulim"/>
                <a:ea typeface="Gulim"/>
                <a:cs typeface="Gulim"/>
                <a:sym typeface="Gulim"/>
              </a:rPr>
              <a:t> </a:t>
            </a:r>
            <a:r>
              <a:rPr lang="en-US" sz="900" dirty="0" err="1">
                <a:latin typeface="Gulim"/>
                <a:ea typeface="Gulim"/>
                <a:cs typeface="Gulim"/>
                <a:sym typeface="Gulim"/>
              </a:rPr>
              <a:t>원재료·자재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투입물</a:t>
            </a:r>
            <a:r>
              <a:rPr lang="en-US" sz="900" dirty="0">
                <a:latin typeface="Gulim"/>
                <a:ea typeface="Gulim"/>
                <a:cs typeface="Gulim"/>
                <a:sym typeface="Gulim"/>
              </a:rPr>
              <a:t> </a:t>
            </a:r>
            <a:r>
              <a:rPr lang="en-US" sz="900" dirty="0" err="1">
                <a:latin typeface="Gulim"/>
                <a:ea typeface="Gulim"/>
                <a:cs typeface="Gulim"/>
                <a:sym typeface="Gulim"/>
              </a:rPr>
              <a:t>구매와</a:t>
            </a:r>
            <a:r>
              <a:rPr lang="en-US" sz="900" dirty="0">
                <a:latin typeface="Gulim"/>
                <a:ea typeface="Gulim"/>
                <a:cs typeface="Gulim"/>
                <a:sym typeface="Gulim"/>
              </a:rPr>
              <a:t> </a:t>
            </a:r>
            <a:r>
              <a:rPr lang="en-US" sz="900" dirty="0" err="1">
                <a:latin typeface="Gulim"/>
                <a:ea typeface="Gulim"/>
                <a:cs typeface="Gulim"/>
                <a:sym typeface="Gulim"/>
              </a:rPr>
              <a:t>생산제조</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연구개발입니다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59" name="Google Shape;359;p3"/>
          <p:cNvSpPr txBox="1"/>
          <p:nvPr/>
        </p:nvSpPr>
        <p:spPr>
          <a:xfrm>
            <a:off x="863328" y="5426010"/>
            <a:ext cx="1485265"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a:solidFill>
                  <a:srgbClr val="008978"/>
                </a:solidFill>
                <a:latin typeface="Arial"/>
                <a:ea typeface="Arial"/>
                <a:cs typeface="Arial"/>
                <a:sym typeface="Arial"/>
              </a:rPr>
              <a:t>3. </a:t>
            </a:r>
            <a:r>
              <a:rPr lang="en-US" sz="1100" b="1" dirty="0" err="1">
                <a:solidFill>
                  <a:srgbClr val="008978"/>
                </a:solidFill>
                <a:latin typeface="Arial"/>
                <a:ea typeface="Arial"/>
                <a:cs typeface="Arial"/>
                <a:sym typeface="Arial"/>
              </a:rPr>
              <a:t>전략</a:t>
            </a:r>
            <a:r>
              <a:rPr lang="en-US" sz="1100" b="1" dirty="0">
                <a:solidFill>
                  <a:srgbClr val="008978"/>
                </a:solidFill>
                <a:latin typeface="Arial"/>
                <a:ea typeface="Arial"/>
                <a:cs typeface="Arial"/>
                <a:sym typeface="Arial"/>
              </a:rPr>
              <a:t> </a:t>
            </a:r>
            <a:r>
              <a:rPr lang="en-US" sz="1100" b="1" dirty="0" err="1">
                <a:solidFill>
                  <a:srgbClr val="008978"/>
                </a:solidFill>
                <a:latin typeface="Arial"/>
                <a:ea typeface="Arial"/>
                <a:cs typeface="Arial"/>
                <a:sym typeface="Arial"/>
              </a:rPr>
              <a:t>및</a:t>
            </a:r>
            <a:r>
              <a:rPr lang="en-US" sz="1100" b="1" dirty="0">
                <a:solidFill>
                  <a:srgbClr val="008978"/>
                </a:solidFill>
                <a:latin typeface="Arial"/>
                <a:ea typeface="Arial"/>
                <a:cs typeface="Arial"/>
                <a:sym typeface="Arial"/>
              </a:rPr>
              <a:t> </a:t>
            </a:r>
            <a:r>
              <a:rPr lang="en-US" sz="1100" b="1" dirty="0" err="1">
                <a:solidFill>
                  <a:srgbClr val="008978"/>
                </a:solidFill>
                <a:latin typeface="Arial"/>
                <a:ea typeface="Arial"/>
                <a:cs typeface="Arial"/>
                <a:sym typeface="Arial"/>
              </a:rPr>
              <a:t>의사결정</a:t>
            </a:r>
            <a:endParaRPr sz="1100" dirty="0">
              <a:latin typeface="Arial"/>
              <a:ea typeface="Arial"/>
              <a:cs typeface="Arial"/>
              <a:sym typeface="Arial"/>
            </a:endParaRPr>
          </a:p>
        </p:txBody>
      </p:sp>
      <p:sp>
        <p:nvSpPr>
          <p:cNvPr id="360" name="Google Shape;360;p3"/>
          <p:cNvSpPr txBox="1"/>
          <p:nvPr/>
        </p:nvSpPr>
        <p:spPr>
          <a:xfrm>
            <a:off x="863329" y="5784150"/>
            <a:ext cx="2187948" cy="1667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dirty="0">
                <a:solidFill>
                  <a:srgbClr val="58BCA3"/>
                </a:solidFill>
                <a:latin typeface="Arial"/>
                <a:ea typeface="Arial"/>
                <a:cs typeface="Arial"/>
                <a:sym typeface="Arial"/>
              </a:rPr>
              <a:t>(1) </a:t>
            </a:r>
            <a:r>
              <a:rPr lang="en-US" sz="1000" b="1" dirty="0" err="1">
                <a:solidFill>
                  <a:srgbClr val="58BCA3"/>
                </a:solidFill>
                <a:latin typeface="Arial"/>
                <a:ea typeface="Arial"/>
                <a:cs typeface="Arial"/>
                <a:sym typeface="Arial"/>
              </a:rPr>
              <a:t>위험</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및</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기회</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대응</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및</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계획</a:t>
            </a:r>
            <a:endParaRPr sz="1000" dirty="0">
              <a:latin typeface="Arial"/>
              <a:ea typeface="Arial"/>
              <a:cs typeface="Arial"/>
              <a:sym typeface="Arial"/>
            </a:endParaRPr>
          </a:p>
        </p:txBody>
      </p:sp>
      <p:sp>
        <p:nvSpPr>
          <p:cNvPr id="361" name="Google Shape;361;p3"/>
          <p:cNvSpPr txBox="1"/>
          <p:nvPr/>
        </p:nvSpPr>
        <p:spPr>
          <a:xfrm>
            <a:off x="862993" y="6099428"/>
            <a:ext cx="6433820" cy="739295"/>
          </a:xfrm>
          <a:prstGeom prst="rect">
            <a:avLst/>
          </a:prstGeom>
          <a:noFill/>
          <a:ln>
            <a:noFill/>
          </a:ln>
        </p:spPr>
        <p:txBody>
          <a:bodyPr spcFirstLastPara="1" wrap="square" lIns="0" tIns="13325" rIns="0" bIns="0" anchor="t" anchorCtr="0">
            <a:spAutoFit/>
          </a:bodyPr>
          <a:lstStyle/>
          <a:p>
            <a:pPr marL="12700" marR="5080" lvl="0" indent="0" algn="l" rtl="0">
              <a:lnSpc>
                <a:spcPct val="1305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가</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사업모형에</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대한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자원배분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변화</a:t>
            </a:r>
            <a:r>
              <a:rPr lang="en-US" sz="900" b="1" dirty="0">
                <a:solidFill>
                  <a:srgbClr val="4D5C63"/>
                </a:solidFill>
                <a:latin typeface="Arial"/>
                <a:ea typeface="Arial"/>
                <a:cs typeface="Arial"/>
                <a:sym typeface="Arial"/>
              </a:rPr>
              <a:t>  </a:t>
            </a:r>
            <a:endParaRPr lang="en-US" sz="900" b="1" dirty="0">
              <a:solidFill>
                <a:srgbClr val="4D5C63"/>
              </a:solidFill>
            </a:endParaRPr>
          </a:p>
          <a:p>
            <a:pPr marL="12700" marR="5080" lvl="0" indent="0" algn="l" rtl="0">
              <a:lnSpc>
                <a:spcPct val="130500"/>
              </a:lnSpc>
              <a:spcBef>
                <a:spcPts val="0"/>
              </a:spcBef>
              <a:spcAft>
                <a:spcPts val="0"/>
              </a:spcAft>
              <a:buNone/>
            </a:pPr>
            <a:r>
              <a:rPr lang="en-US" sz="900" dirty="0">
                <a:latin typeface="Gulim"/>
                <a:ea typeface="Gulim"/>
                <a:cs typeface="Gulim"/>
                <a:sym typeface="Gulim"/>
              </a:rPr>
              <a:t>2023년 </a:t>
            </a:r>
            <a:r>
              <a:rPr lang="en-US" sz="900" dirty="0" err="1">
                <a:latin typeface="Gulim"/>
                <a:ea typeface="Gulim"/>
                <a:cs typeface="Gulim"/>
                <a:sym typeface="Gulim"/>
              </a:rPr>
              <a:t>사업모형에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직접적인</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자원배분의</a:t>
            </a:r>
            <a:r>
              <a:rPr lang="en-US" sz="900" dirty="0">
                <a:latin typeface="Gulim"/>
                <a:ea typeface="Gulim"/>
                <a:cs typeface="Gulim"/>
                <a:sym typeface="Gulim"/>
              </a:rPr>
              <a:t> </a:t>
            </a:r>
            <a:r>
              <a:rPr lang="en-US" sz="900" dirty="0" err="1">
                <a:latin typeface="Gulim"/>
                <a:ea typeface="Gulim"/>
                <a:cs typeface="Gulim"/>
                <a:sym typeface="Gulim"/>
              </a:rPr>
              <a:t>변화는</a:t>
            </a:r>
            <a:r>
              <a:rPr lang="en-US" sz="900" dirty="0">
                <a:latin typeface="Gulim"/>
                <a:ea typeface="Gulim"/>
                <a:cs typeface="Gulim"/>
                <a:sym typeface="Gulim"/>
              </a:rPr>
              <a:t> </a:t>
            </a:r>
            <a:r>
              <a:rPr lang="en-US" sz="900" dirty="0" err="1">
                <a:latin typeface="Gulim"/>
                <a:ea typeface="Gulim"/>
                <a:cs typeface="Gulim"/>
                <a:sym typeface="Gulim"/>
              </a:rPr>
              <a:t>없습니다</a:t>
            </a:r>
            <a:r>
              <a:rPr lang="en-US" sz="900" dirty="0">
                <a:latin typeface="Gulim"/>
                <a:ea typeface="Gulim"/>
                <a:cs typeface="Gulim"/>
                <a:sym typeface="Gulim"/>
              </a:rPr>
              <a:t>. </a:t>
            </a:r>
            <a:r>
              <a:rPr lang="en-US" sz="900" dirty="0" err="1">
                <a:latin typeface="Gulim"/>
                <a:ea typeface="Gulim"/>
                <a:cs typeface="Gulim"/>
                <a:sym typeface="Gulim"/>
              </a:rPr>
              <a:t>다만</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친화적인</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공정</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구축하고자</a:t>
            </a:r>
            <a:r>
              <a:rPr lang="en-US" sz="900" dirty="0">
                <a:latin typeface="Gulim"/>
                <a:ea typeface="Gulim"/>
                <a:cs typeface="Gulim"/>
                <a:sym typeface="Gulim"/>
              </a:rPr>
              <a:t> </a:t>
            </a:r>
            <a:r>
              <a:rPr lang="en-US" sz="900" dirty="0" err="1">
                <a:latin typeface="Gulim"/>
                <a:ea typeface="Gulim"/>
                <a:cs typeface="Gulim"/>
                <a:sym typeface="Gulim"/>
              </a:rPr>
              <a:t>친환경</a:t>
            </a:r>
            <a:r>
              <a:rPr lang="en-US" sz="900" dirty="0">
                <a:latin typeface="Gulim"/>
                <a:ea typeface="Gulim"/>
                <a:cs typeface="Gulim"/>
                <a:sym typeface="Gulim"/>
              </a:rPr>
              <a:t> </a:t>
            </a:r>
            <a:r>
              <a:rPr lang="en-US" sz="900" dirty="0" err="1">
                <a:latin typeface="Gulim"/>
                <a:ea typeface="Gulim"/>
                <a:cs typeface="Gulim"/>
                <a:sym typeface="Gulim"/>
              </a:rPr>
              <a:t>인쇄공장</a:t>
            </a:r>
            <a:r>
              <a:rPr lang="en-US" sz="900" dirty="0">
                <a:latin typeface="Gulim"/>
                <a:ea typeface="Gulim"/>
                <a:cs typeface="Gulim"/>
                <a:sym typeface="Gulim"/>
              </a:rPr>
              <a:t> </a:t>
            </a:r>
            <a:r>
              <a:rPr lang="en-US" sz="900" dirty="0" err="1">
                <a:latin typeface="Gulim"/>
                <a:ea typeface="Gulim"/>
                <a:cs typeface="Gulim"/>
                <a:sym typeface="Gulim"/>
              </a:rPr>
              <a:t>설립을</a:t>
            </a:r>
            <a:r>
              <a:rPr lang="en-US" sz="900" dirty="0">
                <a:latin typeface="Gulim"/>
                <a:ea typeface="Gulim"/>
                <a:cs typeface="Gulim"/>
                <a:sym typeface="Gulim"/>
              </a:rPr>
              <a:t> </a:t>
            </a:r>
            <a:r>
              <a:rPr lang="en-US" sz="900" dirty="0" err="1">
                <a:latin typeface="Gulim"/>
                <a:ea typeface="Gulim"/>
                <a:cs typeface="Gulim"/>
                <a:sym typeface="Gulim"/>
              </a:rPr>
              <a:t>포함</a:t>
            </a:r>
            <a:r>
              <a:rPr lang="en-US" sz="900" dirty="0">
                <a:latin typeface="Gulim"/>
                <a:ea typeface="Gulim"/>
                <a:cs typeface="Gulim"/>
                <a:sym typeface="Gulim"/>
              </a:rPr>
              <a:t>, </a:t>
            </a:r>
            <a:r>
              <a:rPr lang="en-US" sz="900" dirty="0" err="1">
                <a:latin typeface="Gulim"/>
                <a:ea typeface="Gulim"/>
                <a:cs typeface="Gulim"/>
                <a:sym typeface="Gulim"/>
              </a:rPr>
              <a:t>재생에너지</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고효율</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자원배분</a:t>
            </a:r>
            <a:r>
              <a:rPr lang="en-US" sz="900" dirty="0">
                <a:latin typeface="Gulim"/>
                <a:ea typeface="Gulim"/>
                <a:cs typeface="Gulim"/>
                <a:sym typeface="Gulim"/>
              </a:rPr>
              <a:t> </a:t>
            </a:r>
            <a:r>
              <a:rPr lang="en-US" sz="900" dirty="0" err="1">
                <a:latin typeface="Gulim"/>
                <a:ea typeface="Gulim"/>
                <a:cs typeface="Gulim"/>
                <a:sym typeface="Gulim"/>
              </a:rPr>
              <a:t>계획을</a:t>
            </a:r>
            <a:r>
              <a:rPr lang="en-US" sz="900" dirty="0">
                <a:latin typeface="Gulim"/>
                <a:ea typeface="Gulim"/>
                <a:cs typeface="Gulim"/>
                <a:sym typeface="Gulim"/>
              </a:rPr>
              <a:t> </a:t>
            </a:r>
            <a:r>
              <a:rPr lang="en-US" sz="900" dirty="0" err="1">
                <a:latin typeface="Gulim"/>
                <a:ea typeface="Gulim"/>
                <a:cs typeface="Gulim"/>
                <a:sym typeface="Gulim"/>
              </a:rPr>
              <a:t>수립하여</a:t>
            </a:r>
            <a:r>
              <a:rPr lang="en-US" sz="900" dirty="0">
                <a:latin typeface="Gulim"/>
                <a:ea typeface="Gulim"/>
                <a:cs typeface="Gulim"/>
                <a:sym typeface="Gulim"/>
              </a:rPr>
              <a:t> </a:t>
            </a:r>
            <a:r>
              <a:rPr lang="en-US" sz="900" dirty="0" err="1">
                <a:latin typeface="Gulim"/>
                <a:ea typeface="Gulim"/>
                <a:cs typeface="Gulim"/>
                <a:sym typeface="Gulim"/>
              </a:rPr>
              <a:t>실행하고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62" name="Google Shape;362;p3"/>
          <p:cNvSpPr txBox="1"/>
          <p:nvPr/>
        </p:nvSpPr>
        <p:spPr>
          <a:xfrm>
            <a:off x="836686" y="6818630"/>
            <a:ext cx="6480810" cy="911225"/>
          </a:xfrm>
          <a:prstGeom prst="rect">
            <a:avLst/>
          </a:prstGeom>
          <a:noFill/>
          <a:ln>
            <a:noFill/>
          </a:ln>
        </p:spPr>
        <p:txBody>
          <a:bodyPr spcFirstLastPara="1" wrap="square" lIns="0" tIns="56500" rIns="0" bIns="0" anchor="t" anchorCtr="0">
            <a:spAutoFit/>
          </a:bodyPr>
          <a:lstStyle/>
          <a:p>
            <a:pPr marL="38735" lvl="0" indent="0" algn="just" rtl="0">
              <a:lnSpc>
                <a:spcPct val="100000"/>
              </a:lnSpc>
              <a:spcBef>
                <a:spcPts val="0"/>
              </a:spcBef>
              <a:spcAft>
                <a:spcPts val="0"/>
              </a:spcAft>
              <a:buNone/>
            </a:pPr>
            <a:r>
              <a:rPr lang="en-US" sz="800" b="1" u="sng" dirty="0" err="1">
                <a:solidFill>
                  <a:srgbClr val="4D5C63"/>
                </a:solidFill>
                <a:latin typeface="Arial"/>
                <a:ea typeface="Arial"/>
                <a:cs typeface="Arial"/>
                <a:sym typeface="Arial"/>
              </a:rPr>
              <a:t>친환경</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인쇄공장</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세종사업장</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설립</a:t>
            </a:r>
            <a:endParaRPr sz="800" dirty="0">
              <a:latin typeface="Arial"/>
              <a:ea typeface="Arial"/>
              <a:cs typeface="Arial"/>
              <a:sym typeface="Arial"/>
            </a:endParaRPr>
          </a:p>
          <a:p>
            <a:pPr marL="38100" marR="30480" lvl="0" indent="634" algn="just" rtl="0">
              <a:lnSpc>
                <a:spcPct val="129700"/>
              </a:lnSpc>
              <a:spcBef>
                <a:spcPts val="6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세종특별자치시에</a:t>
            </a:r>
            <a:r>
              <a:rPr lang="en-US" sz="900" dirty="0">
                <a:latin typeface="Gulim"/>
                <a:ea typeface="Gulim"/>
                <a:cs typeface="Gulim"/>
                <a:sym typeface="Gulim"/>
              </a:rPr>
              <a:t> </a:t>
            </a:r>
            <a:r>
              <a:rPr lang="en-US" sz="900" dirty="0" err="1">
                <a:latin typeface="Gulim"/>
                <a:ea typeface="Gulim"/>
                <a:cs typeface="Gulim"/>
                <a:sym typeface="Gulim"/>
              </a:rPr>
              <a:t>위치한</a:t>
            </a:r>
            <a:r>
              <a:rPr lang="en-US" sz="900" dirty="0">
                <a:latin typeface="Gulim"/>
                <a:ea typeface="Gulim"/>
                <a:cs typeface="Gulim"/>
                <a:sym typeface="Gulim"/>
              </a:rPr>
              <a:t> </a:t>
            </a:r>
            <a:r>
              <a:rPr lang="en-US" sz="900" dirty="0" err="1">
                <a:latin typeface="Gulim"/>
                <a:ea typeface="Gulim"/>
                <a:cs typeface="Gulim"/>
                <a:sym typeface="Gulim"/>
              </a:rPr>
              <a:t>미래산업단지</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4만 8,583m</a:t>
            </a:r>
            <a:r>
              <a:rPr lang="en-US" sz="750" baseline="30000" dirty="0">
                <a:latin typeface="Gulim"/>
                <a:ea typeface="Gulim"/>
                <a:cs typeface="Gulim"/>
                <a:sym typeface="Gulim"/>
              </a:rPr>
              <a:t>2 </a:t>
            </a:r>
            <a:r>
              <a:rPr lang="en-US" sz="900" dirty="0" err="1">
                <a:latin typeface="Gulim"/>
                <a:ea typeface="Gulim"/>
                <a:cs typeface="Gulim"/>
                <a:sym typeface="Gulim"/>
              </a:rPr>
              <a:t>부지에</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1,800억 </a:t>
            </a:r>
            <a:r>
              <a:rPr lang="en-US" sz="900" dirty="0" err="1">
                <a:latin typeface="Gulim"/>
                <a:ea typeface="Gulim"/>
                <a:cs typeface="Gulim"/>
                <a:sym typeface="Gulim"/>
              </a:rPr>
              <a:t>원을</a:t>
            </a:r>
            <a:r>
              <a:rPr lang="en-US" sz="900" dirty="0">
                <a:latin typeface="Gulim"/>
                <a:ea typeface="Gulim"/>
                <a:cs typeface="Gulim"/>
                <a:sym typeface="Gulim"/>
              </a:rPr>
              <a:t> </a:t>
            </a:r>
            <a:r>
              <a:rPr lang="en-US" sz="900" dirty="0" err="1">
                <a:latin typeface="Gulim"/>
                <a:ea typeface="Gulim"/>
                <a:cs typeface="Gulim"/>
                <a:sym typeface="Gulim"/>
              </a:rPr>
              <a:t>투자해</a:t>
            </a:r>
            <a:r>
              <a:rPr lang="en-US" sz="900" dirty="0">
                <a:latin typeface="Gulim"/>
                <a:ea typeface="Gulim"/>
                <a:cs typeface="Gulim"/>
                <a:sym typeface="Gulim"/>
              </a:rPr>
              <a:t> </a:t>
            </a:r>
            <a:r>
              <a:rPr lang="en-US" sz="900" dirty="0" err="1">
                <a:latin typeface="Gulim"/>
                <a:ea typeface="Gulim"/>
                <a:cs typeface="Gulim"/>
                <a:sym typeface="Gulim"/>
              </a:rPr>
              <a:t>인쇄공장을</a:t>
            </a:r>
            <a:r>
              <a:rPr lang="en-US" sz="900" dirty="0">
                <a:latin typeface="Gulim"/>
                <a:ea typeface="Gulim"/>
                <a:cs typeface="Gulim"/>
                <a:sym typeface="Gulim"/>
              </a:rPr>
              <a:t> </a:t>
            </a:r>
            <a:r>
              <a:rPr lang="en-US" sz="900" dirty="0" err="1">
                <a:latin typeface="Gulim"/>
                <a:ea typeface="Gulim"/>
                <a:cs typeface="Gulim"/>
                <a:sym typeface="Gulim"/>
              </a:rPr>
              <a:t>건축</a:t>
            </a:r>
            <a:r>
              <a:rPr lang="en-US" sz="900" dirty="0">
                <a:latin typeface="Gulim"/>
                <a:ea typeface="Gulim"/>
                <a:cs typeface="Gulim"/>
                <a:sym typeface="Gulim"/>
              </a:rPr>
              <a:t> </a:t>
            </a:r>
            <a:r>
              <a:rPr lang="en-US" sz="900" dirty="0" err="1">
                <a:latin typeface="Gulim"/>
                <a:ea typeface="Gulim"/>
                <a:cs typeface="Gulim"/>
                <a:sym typeface="Gulim"/>
              </a:rPr>
              <a:t>중으로</a:t>
            </a:r>
            <a:r>
              <a:rPr lang="en-US" sz="900" dirty="0">
                <a:latin typeface="Gulim"/>
                <a:ea typeface="Gulim"/>
                <a:cs typeface="Gulim"/>
                <a:sym typeface="Gulim"/>
              </a:rPr>
              <a:t> 2025년 </a:t>
            </a:r>
            <a:r>
              <a:rPr lang="en-US" sz="900" dirty="0" err="1">
                <a:latin typeface="Gulim"/>
                <a:ea typeface="Gulim"/>
                <a:cs typeface="Gulim"/>
                <a:sym typeface="Gulim"/>
              </a:rPr>
              <a:t>준공</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신설되는</a:t>
            </a:r>
            <a:r>
              <a:rPr lang="en-US" sz="900" dirty="0">
                <a:latin typeface="Gulim"/>
                <a:ea typeface="Gulim"/>
                <a:cs typeface="Gulim"/>
                <a:sym typeface="Gulim"/>
              </a:rPr>
              <a:t> </a:t>
            </a:r>
            <a:r>
              <a:rPr lang="en-US" sz="900" dirty="0" err="1">
                <a:latin typeface="Gulim"/>
                <a:ea typeface="Gulim"/>
                <a:cs typeface="Gulim"/>
                <a:sym typeface="Gulim"/>
              </a:rPr>
              <a:t>인쇄공장에서는</a:t>
            </a:r>
            <a:r>
              <a:rPr lang="en-US" sz="900" dirty="0">
                <a:latin typeface="Gulim"/>
                <a:ea typeface="Gulim"/>
                <a:cs typeface="Gulim"/>
                <a:sym typeface="Gulim"/>
              </a:rPr>
              <a:t>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판매하는</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제품의</a:t>
            </a:r>
            <a:r>
              <a:rPr lang="en-US" sz="900" dirty="0">
                <a:latin typeface="Gulim"/>
                <a:ea typeface="Gulim"/>
                <a:cs typeface="Gulim"/>
                <a:sym typeface="Gulim"/>
              </a:rPr>
              <a:t> </a:t>
            </a:r>
            <a:r>
              <a:rPr lang="en-US" sz="900" dirty="0" err="1">
                <a:latin typeface="Gulim"/>
                <a:ea typeface="Gulim"/>
                <a:cs typeface="Gulim"/>
                <a:sym typeface="Gulim"/>
              </a:rPr>
              <a:t>포장지와</a:t>
            </a:r>
            <a:r>
              <a:rPr lang="en-US" sz="900" dirty="0">
                <a:latin typeface="Gulim"/>
                <a:ea typeface="Gulim"/>
                <a:cs typeface="Gulim"/>
                <a:sym typeface="Gulim"/>
              </a:rPr>
              <a:t> </a:t>
            </a:r>
            <a:r>
              <a:rPr lang="en-US" sz="900" dirty="0" err="1">
                <a:latin typeface="Gulim"/>
                <a:ea typeface="Gulim"/>
                <a:cs typeface="Gulim"/>
                <a:sym typeface="Gulim"/>
              </a:rPr>
              <a:t>종이박스</a:t>
            </a:r>
            <a:r>
              <a:rPr lang="en-US" sz="900" dirty="0">
                <a:latin typeface="Gulim"/>
                <a:ea typeface="Gulim"/>
                <a:cs typeface="Gulim"/>
                <a:sym typeface="Gulim"/>
              </a:rPr>
              <a:t> </a:t>
            </a:r>
            <a:r>
              <a:rPr lang="en-US" sz="900" dirty="0" err="1">
                <a:latin typeface="Gulim"/>
                <a:ea typeface="Gulim"/>
                <a:cs typeface="Gulim"/>
                <a:sym typeface="Gulim"/>
              </a:rPr>
              <a:t>등이</a:t>
            </a:r>
            <a:r>
              <a:rPr lang="en-US" sz="900" dirty="0">
                <a:latin typeface="Gulim"/>
                <a:ea typeface="Gulim"/>
                <a:cs typeface="Gulim"/>
                <a:sym typeface="Gulim"/>
              </a:rPr>
              <a:t> </a:t>
            </a:r>
            <a:r>
              <a:rPr lang="en-US" sz="900" dirty="0" err="1">
                <a:latin typeface="Gulim"/>
                <a:ea typeface="Gulim"/>
                <a:cs typeface="Gulim"/>
                <a:sym typeface="Gulim"/>
              </a:rPr>
              <a:t>생산되며</a:t>
            </a:r>
            <a:r>
              <a:rPr lang="en-US" sz="900" dirty="0">
                <a:latin typeface="Gulim"/>
                <a:ea typeface="Gulim"/>
                <a:cs typeface="Gulim"/>
                <a:sym typeface="Gulim"/>
              </a:rPr>
              <a:t> </a:t>
            </a:r>
            <a:r>
              <a:rPr lang="en-US" sz="900" dirty="0" err="1">
                <a:latin typeface="Gulim"/>
                <a:ea typeface="Gulim"/>
                <a:cs typeface="Gulim"/>
                <a:sym typeface="Gulim"/>
              </a:rPr>
              <a:t>최첨단</a:t>
            </a:r>
            <a:r>
              <a:rPr lang="en-US" sz="900" dirty="0">
                <a:latin typeface="Gulim"/>
                <a:ea typeface="Gulim"/>
                <a:cs typeface="Gulim"/>
                <a:sym typeface="Gulim"/>
              </a:rPr>
              <a:t> </a:t>
            </a:r>
            <a:r>
              <a:rPr lang="en-US" sz="900" dirty="0" err="1">
                <a:latin typeface="Gulim"/>
                <a:ea typeface="Gulim"/>
                <a:cs typeface="Gulim"/>
                <a:sym typeface="Gulim"/>
              </a:rPr>
              <a:t>물류</a:t>
            </a:r>
            <a:r>
              <a:rPr lang="en-US" sz="900" dirty="0">
                <a:latin typeface="Gulim"/>
                <a:ea typeface="Gulim"/>
                <a:cs typeface="Gulim"/>
                <a:sym typeface="Gulim"/>
              </a:rPr>
              <a:t> </a:t>
            </a:r>
            <a:r>
              <a:rPr lang="en-US" sz="900" dirty="0" err="1">
                <a:latin typeface="Gulim"/>
                <a:ea typeface="Gulim"/>
                <a:cs typeface="Gulim"/>
                <a:sym typeface="Gulim"/>
              </a:rPr>
              <a:t>자동화와</a:t>
            </a:r>
            <a:r>
              <a:rPr lang="en-US" sz="900" dirty="0">
                <a:latin typeface="Gulim"/>
                <a:ea typeface="Gulim"/>
                <a:cs typeface="Gulim"/>
                <a:sym typeface="Gulim"/>
              </a:rPr>
              <a:t> </a:t>
            </a:r>
            <a:r>
              <a:rPr lang="en-US" sz="900" dirty="0" err="1">
                <a:latin typeface="Gulim"/>
                <a:ea typeface="Gulim"/>
                <a:cs typeface="Gulim"/>
                <a:sym typeface="Gulim"/>
              </a:rPr>
              <a:t>스마트</a:t>
            </a:r>
            <a:r>
              <a:rPr lang="en-US" sz="900" dirty="0">
                <a:latin typeface="Gulim"/>
                <a:ea typeface="Gulim"/>
                <a:cs typeface="Gulim"/>
                <a:sym typeface="Gulim"/>
              </a:rPr>
              <a:t> </a:t>
            </a:r>
            <a:r>
              <a:rPr lang="en-US" sz="900" dirty="0" err="1">
                <a:latin typeface="Gulim"/>
                <a:ea typeface="Gulim"/>
                <a:cs typeface="Gulim"/>
                <a:sym typeface="Gulim"/>
              </a:rPr>
              <a:t>제판</a:t>
            </a:r>
            <a:r>
              <a:rPr lang="en-US" sz="900" dirty="0">
                <a:latin typeface="Gulim"/>
                <a:ea typeface="Gulim"/>
                <a:cs typeface="Gulim"/>
                <a:sym typeface="Gulim"/>
              </a:rPr>
              <a:t> </a:t>
            </a:r>
            <a:r>
              <a:rPr lang="en-US" sz="900" dirty="0" err="1">
                <a:latin typeface="Gulim"/>
                <a:ea typeface="Gulim"/>
                <a:cs typeface="Gulim"/>
                <a:sym typeface="Gulim"/>
              </a:rPr>
              <a:t>공정을</a:t>
            </a:r>
            <a:r>
              <a:rPr lang="en-US" sz="900" dirty="0">
                <a:latin typeface="Gulim"/>
                <a:ea typeface="Gulim"/>
                <a:cs typeface="Gulim"/>
                <a:sym typeface="Gulim"/>
              </a:rPr>
              <a:t> </a:t>
            </a:r>
            <a:r>
              <a:rPr lang="en-US" sz="900" dirty="0" err="1">
                <a:latin typeface="Gulim"/>
                <a:ea typeface="Gulim"/>
                <a:cs typeface="Gulim"/>
                <a:sym typeface="Gulim"/>
              </a:rPr>
              <a:t>도입해</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운영의</a:t>
            </a:r>
            <a:r>
              <a:rPr lang="en-US" sz="900" dirty="0">
                <a:latin typeface="Gulim"/>
                <a:ea typeface="Gulim"/>
                <a:cs typeface="Gulim"/>
                <a:sym typeface="Gulim"/>
              </a:rPr>
              <a:t> </a:t>
            </a:r>
            <a:r>
              <a:rPr lang="en-US" sz="900" dirty="0" err="1">
                <a:latin typeface="Gulim"/>
                <a:ea typeface="Gulim"/>
                <a:cs typeface="Gulim"/>
                <a:sym typeface="Gulim"/>
              </a:rPr>
              <a:t>효율성을</a:t>
            </a:r>
            <a:r>
              <a:rPr lang="en-US" sz="900" dirty="0">
                <a:latin typeface="Gulim"/>
                <a:ea typeface="Gulim"/>
                <a:cs typeface="Gulim"/>
                <a:sym typeface="Gulim"/>
              </a:rPr>
              <a:t> </a:t>
            </a:r>
            <a:r>
              <a:rPr lang="en-US" sz="900" dirty="0" err="1">
                <a:latin typeface="Gulim"/>
                <a:ea typeface="Gulim"/>
                <a:cs typeface="Gulim"/>
                <a:sym typeface="Gulim"/>
              </a:rPr>
              <a:t>대폭</a:t>
            </a:r>
            <a:r>
              <a:rPr lang="en-US" sz="900" dirty="0">
                <a:latin typeface="Gulim"/>
                <a:ea typeface="Gulim"/>
                <a:cs typeface="Gulim"/>
                <a:sym typeface="Gulim"/>
              </a:rPr>
              <a:t> </a:t>
            </a:r>
            <a:r>
              <a:rPr lang="en-US" sz="900" dirty="0" err="1">
                <a:latin typeface="Gulim"/>
                <a:ea typeface="Gulim"/>
                <a:cs typeface="Gulim"/>
                <a:sym typeface="Gulim"/>
              </a:rPr>
              <a:t>높일</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미래</a:t>
            </a:r>
            <a:r>
              <a:rPr lang="en-US" sz="900" dirty="0">
                <a:latin typeface="Gulim"/>
                <a:ea typeface="Gulim"/>
                <a:cs typeface="Gulim"/>
                <a:sym typeface="Gulim"/>
              </a:rPr>
              <a:t> </a:t>
            </a:r>
            <a:r>
              <a:rPr lang="en-US" sz="900" dirty="0" err="1">
                <a:latin typeface="Gulim"/>
                <a:ea typeface="Gulim"/>
                <a:cs typeface="Gulim"/>
                <a:sym typeface="Gulim"/>
              </a:rPr>
              <a:t>지향적</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건설을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건축설계에서부터</a:t>
            </a:r>
            <a:r>
              <a:rPr lang="en-US" sz="900" dirty="0">
                <a:latin typeface="Gulim"/>
                <a:ea typeface="Gulim"/>
                <a:cs typeface="Gulim"/>
                <a:sym typeface="Gulim"/>
              </a:rPr>
              <a:t> </a:t>
            </a:r>
            <a:r>
              <a:rPr lang="en-US" sz="900" dirty="0" err="1">
                <a:latin typeface="Gulim"/>
                <a:ea typeface="Gulim"/>
                <a:cs typeface="Gulim"/>
                <a:sym typeface="Gulim"/>
              </a:rPr>
              <a:t>유틸리티</a:t>
            </a:r>
            <a:r>
              <a:rPr lang="en-US" sz="900" dirty="0">
                <a:latin typeface="Gulim"/>
                <a:ea typeface="Gulim"/>
                <a:cs typeface="Gulim"/>
                <a:sym typeface="Gulim"/>
              </a:rPr>
              <a:t> </a:t>
            </a:r>
            <a:r>
              <a:rPr lang="en-US" sz="900" dirty="0" err="1">
                <a:latin typeface="Gulim"/>
                <a:ea typeface="Gulim"/>
                <a:cs typeface="Gulim"/>
                <a:sym typeface="Gulim"/>
              </a:rPr>
              <a:t>선정부터</a:t>
            </a:r>
            <a:r>
              <a:rPr lang="en-US" sz="900" dirty="0">
                <a:latin typeface="Gulim"/>
                <a:ea typeface="Gulim"/>
                <a:cs typeface="Gulim"/>
                <a:sym typeface="Gulim"/>
              </a:rPr>
              <a:t> </a:t>
            </a:r>
            <a:r>
              <a:rPr lang="en-US" sz="900" dirty="0" err="1">
                <a:latin typeface="Gulim"/>
                <a:ea typeface="Gulim"/>
                <a:cs typeface="Gulim"/>
                <a:sym typeface="Gulim"/>
              </a:rPr>
              <a:t>운영에</a:t>
            </a:r>
            <a:r>
              <a:rPr lang="en-US" sz="900" dirty="0">
                <a:latin typeface="Gulim"/>
                <a:ea typeface="Gulim"/>
                <a:cs typeface="Gulim"/>
                <a:sym typeface="Gulim"/>
              </a:rPr>
              <a:t> </a:t>
            </a:r>
            <a:r>
              <a:rPr lang="en-US" sz="900" dirty="0" err="1">
                <a:latin typeface="Gulim"/>
                <a:ea typeface="Gulim"/>
                <a:cs typeface="Gulim"/>
                <a:sym typeface="Gulim"/>
              </a:rPr>
              <a:t>이르기까지</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영역에</a:t>
            </a:r>
            <a:r>
              <a:rPr lang="en-US" sz="900" dirty="0">
                <a:latin typeface="Gulim"/>
                <a:ea typeface="Gulim"/>
                <a:cs typeface="Gulim"/>
                <a:sym typeface="Gulim"/>
              </a:rPr>
              <a:t> </a:t>
            </a:r>
            <a:r>
              <a:rPr lang="en-US" sz="900" dirty="0" err="1">
                <a:latin typeface="Gulim"/>
                <a:ea typeface="Gulim"/>
                <a:cs typeface="Gulim"/>
                <a:sym typeface="Gulim"/>
              </a:rPr>
              <a:t>친환경</a:t>
            </a:r>
            <a:r>
              <a:rPr lang="en-US" sz="900" dirty="0">
                <a:latin typeface="Gulim"/>
                <a:ea typeface="Gulim"/>
                <a:cs typeface="Gulim"/>
                <a:sym typeface="Gulim"/>
              </a:rPr>
              <a:t> </a:t>
            </a:r>
            <a:r>
              <a:rPr lang="en-US" sz="900" dirty="0" err="1">
                <a:latin typeface="Gulim"/>
                <a:ea typeface="Gulim"/>
                <a:cs typeface="Gulim"/>
                <a:sym typeface="Gulim"/>
              </a:rPr>
              <a:t>요소가</a:t>
            </a:r>
            <a:r>
              <a:rPr lang="en-US" sz="900" dirty="0">
                <a:latin typeface="Gulim"/>
                <a:ea typeface="Gulim"/>
                <a:cs typeface="Gulim"/>
                <a:sym typeface="Gulim"/>
              </a:rPr>
              <a:t> </a:t>
            </a:r>
            <a:r>
              <a:rPr lang="en-US" sz="900" dirty="0" err="1">
                <a:latin typeface="Gulim"/>
                <a:ea typeface="Gulim"/>
                <a:cs typeface="Gulim"/>
                <a:sym typeface="Gulim"/>
              </a:rPr>
              <a:t>반영될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중이며</a:t>
            </a:r>
            <a:r>
              <a:rPr lang="en-US" sz="900" dirty="0">
                <a:latin typeface="Gulim"/>
                <a:ea typeface="Gulim"/>
                <a:cs typeface="Gulim"/>
                <a:sym typeface="Gulim"/>
              </a:rPr>
              <a:t>, </a:t>
            </a:r>
            <a:r>
              <a:rPr lang="en-US" sz="900" dirty="0" err="1">
                <a:latin typeface="Gulim"/>
                <a:ea typeface="Gulim"/>
                <a:cs typeface="Gulim"/>
                <a:sym typeface="Gulim"/>
              </a:rPr>
              <a:t>준공</a:t>
            </a:r>
            <a:r>
              <a:rPr lang="en-US" sz="900" dirty="0">
                <a:latin typeface="Gulim"/>
                <a:ea typeface="Gulim"/>
                <a:cs typeface="Gulim"/>
                <a:sym typeface="Gulim"/>
              </a:rPr>
              <a:t> </a:t>
            </a:r>
            <a:r>
              <a:rPr lang="en-US" sz="900" dirty="0" err="1">
                <a:latin typeface="Gulim"/>
                <a:ea typeface="Gulim"/>
                <a:cs typeface="Gulim"/>
                <a:sym typeface="Gulim"/>
              </a:rPr>
              <a:t>이후</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인쇄공장</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시설</a:t>
            </a:r>
            <a:r>
              <a:rPr lang="en-US" sz="900" dirty="0">
                <a:latin typeface="Gulim"/>
                <a:ea typeface="Gulim"/>
                <a:cs typeface="Gulim"/>
                <a:sym typeface="Gulim"/>
              </a:rPr>
              <a:t> </a:t>
            </a:r>
            <a:r>
              <a:rPr lang="en-US" sz="900" dirty="0" err="1">
                <a:latin typeface="Gulim"/>
                <a:ea typeface="Gulim"/>
                <a:cs typeface="Gulim"/>
                <a:sym typeface="Gulim"/>
              </a:rPr>
              <a:t>최초로</a:t>
            </a:r>
            <a:r>
              <a:rPr lang="en-US" sz="900" dirty="0">
                <a:latin typeface="Gulim"/>
                <a:ea typeface="Gulim"/>
                <a:cs typeface="Gulim"/>
                <a:sym typeface="Gulim"/>
              </a:rPr>
              <a:t> </a:t>
            </a:r>
            <a:r>
              <a:rPr lang="en-US" sz="900" dirty="0" err="1">
                <a:latin typeface="Gulim"/>
                <a:ea typeface="Gulim"/>
                <a:cs typeface="Gulim"/>
                <a:sym typeface="Gulim"/>
              </a:rPr>
              <a:t>친환경건축인증</a:t>
            </a:r>
            <a:r>
              <a:rPr lang="en-US" sz="900" dirty="0">
                <a:latin typeface="Gulim"/>
                <a:ea typeface="Gulim"/>
                <a:cs typeface="Gulim"/>
                <a:sym typeface="Gulim"/>
              </a:rPr>
              <a:t>(LEED)</a:t>
            </a:r>
            <a:r>
              <a:rPr lang="en-US" sz="750" baseline="30000" dirty="0">
                <a:latin typeface="Gulim"/>
                <a:ea typeface="Gulim"/>
                <a:cs typeface="Gulim"/>
                <a:sym typeface="Gulim"/>
              </a:rPr>
              <a:t>1) </a:t>
            </a:r>
            <a:r>
              <a:rPr lang="en-US" sz="900" dirty="0">
                <a:latin typeface="Gulim"/>
                <a:ea typeface="Gulim"/>
                <a:cs typeface="Gulim"/>
                <a:sym typeface="Gulim"/>
              </a:rPr>
              <a:t>GOLD </a:t>
            </a:r>
            <a:r>
              <a:rPr lang="en-US" sz="900" dirty="0" err="1">
                <a:latin typeface="Gulim"/>
                <a:ea typeface="Gulim"/>
                <a:cs typeface="Gulim"/>
                <a:sym typeface="Gulim"/>
              </a:rPr>
              <a:t>등급</a:t>
            </a:r>
            <a:r>
              <a:rPr lang="en-US" sz="900" dirty="0">
                <a:latin typeface="Gulim"/>
                <a:ea typeface="Gulim"/>
                <a:cs typeface="Gulim"/>
                <a:sym typeface="Gulim"/>
              </a:rPr>
              <a:t> </a:t>
            </a:r>
            <a:r>
              <a:rPr lang="en-US" sz="900" dirty="0" err="1">
                <a:latin typeface="Gulim"/>
                <a:ea typeface="Gulim"/>
                <a:cs typeface="Gulim"/>
                <a:sym typeface="Gulim"/>
              </a:rPr>
              <a:t>인증을</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400" name="Google Shape;400;p3"/>
          <p:cNvGrpSpPr/>
          <p:nvPr/>
        </p:nvGrpSpPr>
        <p:grpSpPr>
          <a:xfrm>
            <a:off x="538086" y="0"/>
            <a:ext cx="14077950" cy="8208009"/>
            <a:chOff x="538086" y="0"/>
            <a:chExt cx="14077950" cy="8208009"/>
          </a:xfrm>
        </p:grpSpPr>
        <p:sp>
          <p:nvSpPr>
            <p:cNvPr id="401" name="Google Shape;401;p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2" name="Google Shape;402;p3"/>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09" name="Google Shape;409;p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058</a:t>
            </a:r>
            <a:endParaRPr sz="1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900"/>
        <p:cNvGrpSpPr/>
        <p:nvPr/>
      </p:nvGrpSpPr>
      <p:grpSpPr>
        <a:xfrm>
          <a:off x="0" y="0"/>
          <a:ext cx="0" cy="0"/>
          <a:chOff x="0" y="0"/>
          <a:chExt cx="0" cy="0"/>
        </a:xfrm>
      </p:grpSpPr>
      <p:sp>
        <p:nvSpPr>
          <p:cNvPr id="2901" name="Google Shape;2901;p30"/>
          <p:cNvSpPr txBox="1"/>
          <p:nvPr/>
        </p:nvSpPr>
        <p:spPr>
          <a:xfrm>
            <a:off x="887299" y="1196499"/>
            <a:ext cx="4496920"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환경경영</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강화</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환경경영</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관리</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체계</a:t>
            </a:r>
            <a:endParaRPr sz="1100" dirty="0">
              <a:latin typeface="Arial"/>
              <a:ea typeface="Arial"/>
              <a:cs typeface="Arial"/>
              <a:sym typeface="Arial"/>
            </a:endParaRPr>
          </a:p>
        </p:txBody>
      </p:sp>
      <p:sp>
        <p:nvSpPr>
          <p:cNvPr id="2902" name="Google Shape;2902;p30"/>
          <p:cNvSpPr txBox="1"/>
          <p:nvPr/>
        </p:nvSpPr>
        <p:spPr>
          <a:xfrm>
            <a:off x="887299" y="2024414"/>
            <a:ext cx="2331126" cy="1513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u="sng">
                <a:solidFill>
                  <a:srgbClr val="549B35"/>
                </a:solidFill>
                <a:latin typeface="Arial"/>
                <a:ea typeface="Arial"/>
                <a:cs typeface="Arial"/>
                <a:sym typeface="Arial"/>
              </a:rPr>
              <a:t>환경경영 체계</a:t>
            </a:r>
            <a:endParaRPr sz="900">
              <a:latin typeface="Arial"/>
              <a:ea typeface="Arial"/>
              <a:cs typeface="Arial"/>
              <a:sym typeface="Arial"/>
            </a:endParaRPr>
          </a:p>
        </p:txBody>
      </p:sp>
      <p:sp>
        <p:nvSpPr>
          <p:cNvPr id="2903" name="Google Shape;2903;p30"/>
          <p:cNvSpPr txBox="1"/>
          <p:nvPr/>
        </p:nvSpPr>
        <p:spPr>
          <a:xfrm>
            <a:off x="887299" y="2200183"/>
            <a:ext cx="7759160"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a:latin typeface="Arial"/>
                <a:ea typeface="Arial"/>
                <a:cs typeface="Arial"/>
                <a:sym typeface="Arial"/>
              </a:rPr>
              <a:t>환경경영 정책 </a:t>
            </a:r>
            <a:r>
              <a:rPr lang="en-US" sz="900" b="1">
                <a:latin typeface="Malgun Gothic"/>
                <a:ea typeface="Malgun Gothic"/>
                <a:cs typeface="Malgun Gothic"/>
                <a:sym typeface="Malgun Gothic"/>
              </a:rPr>
              <a:t>| </a:t>
            </a:r>
            <a:r>
              <a:rPr lang="en-US" sz="900">
                <a:latin typeface="Gulim"/>
                <a:ea typeface="Gulim"/>
                <a:cs typeface="Gulim"/>
                <a:sym typeface="Gulim"/>
              </a:rPr>
              <a:t>KT&amp;G는 환경경영 정책을 제정하여 운영하고 있으며, 중장기 환경경영 비전과 전략 과제의 실행 방향성에 대해서 대내외 이해관계자와 소통하고 있습니다. 나아가 환경경영 정책을 당사와 동일한 수준으로 준수할 수 있도록 모든 비즈니스의 가치사슬에 관여해 협력하고 있으며, 구성원의 인식 제고와 참여를 교육 프로그램, 우수 사례 공유 등의 노력을 전개하고 있습니다.</a:t>
            </a:r>
            <a:endParaRPr sz="900">
              <a:latin typeface="Gulim"/>
              <a:ea typeface="Gulim"/>
              <a:cs typeface="Gulim"/>
              <a:sym typeface="Gulim"/>
            </a:endParaRPr>
          </a:p>
        </p:txBody>
      </p:sp>
      <p:sp>
        <p:nvSpPr>
          <p:cNvPr id="2904" name="Google Shape;2904;p30"/>
          <p:cNvSpPr txBox="1"/>
          <p:nvPr/>
        </p:nvSpPr>
        <p:spPr>
          <a:xfrm>
            <a:off x="876585" y="2790076"/>
            <a:ext cx="7769874"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에너지환경</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기준인</a:t>
            </a:r>
            <a:r>
              <a:rPr lang="en-US" sz="900" dirty="0">
                <a:latin typeface="Gulim"/>
                <a:ea typeface="Gulim"/>
                <a:cs typeface="Gulim"/>
                <a:sym typeface="Gulim"/>
              </a:rPr>
              <a:t> ‘</a:t>
            </a:r>
            <a:r>
              <a:rPr lang="en-US" sz="900" dirty="0" err="1">
                <a:latin typeface="Gulim"/>
                <a:ea typeface="Gulim"/>
                <a:cs typeface="Gulim"/>
                <a:sym typeface="Gulim"/>
              </a:rPr>
              <a:t>에너지환경</a:t>
            </a:r>
            <a:r>
              <a:rPr lang="en-US" sz="900" dirty="0">
                <a:latin typeface="Gulim"/>
                <a:ea typeface="Gulim"/>
                <a:cs typeface="Gulim"/>
                <a:sym typeface="Gulim"/>
              </a:rPr>
              <a:t> </a:t>
            </a:r>
            <a:r>
              <a:rPr lang="en-US" sz="900" dirty="0" err="1">
                <a:latin typeface="Gulim"/>
                <a:ea typeface="Gulim"/>
                <a:cs typeface="Gulim"/>
                <a:sym typeface="Gulim"/>
              </a:rPr>
              <a:t>가이드라인’을</a:t>
            </a:r>
            <a:r>
              <a:rPr lang="en-US" sz="900" dirty="0">
                <a:latin typeface="Gulim"/>
                <a:ea typeface="Gulim"/>
                <a:cs typeface="Gulim"/>
                <a:sym typeface="Gulim"/>
              </a:rPr>
              <a:t> 2021년 </a:t>
            </a:r>
            <a:r>
              <a:rPr lang="en-US" sz="900" dirty="0" err="1">
                <a:latin typeface="Gulim"/>
                <a:ea typeface="Gulim"/>
                <a:cs typeface="Gulim"/>
                <a:sym typeface="Gulim"/>
              </a:rPr>
              <a:t>제정한</a:t>
            </a:r>
            <a:r>
              <a:rPr lang="en-US" sz="900" dirty="0">
                <a:latin typeface="Gulim"/>
                <a:ea typeface="Gulim"/>
                <a:cs typeface="Gulim"/>
                <a:sym typeface="Gulim"/>
              </a:rPr>
              <a:t> </a:t>
            </a:r>
            <a:r>
              <a:rPr lang="en-US" sz="900" dirty="0" err="1">
                <a:latin typeface="Gulim"/>
                <a:ea typeface="Gulim"/>
                <a:cs typeface="Gulim"/>
                <a:sym typeface="Gulim"/>
              </a:rPr>
              <a:t>이후</a:t>
            </a:r>
            <a:r>
              <a:rPr lang="en-US" sz="900" dirty="0">
                <a:latin typeface="Gulim"/>
                <a:ea typeface="Gulim"/>
                <a:cs typeface="Gulim"/>
                <a:sym typeface="Gulim"/>
              </a:rPr>
              <a:t>, 2024년 6월 </a:t>
            </a:r>
            <a:r>
              <a:rPr lang="en-US" sz="900" dirty="0" err="1">
                <a:latin typeface="Gulim"/>
                <a:ea typeface="Gulim"/>
                <a:cs typeface="Gulim"/>
                <a:sym typeface="Gulim"/>
              </a:rPr>
              <a:t>현재까지</a:t>
            </a:r>
            <a:r>
              <a:rPr lang="en-US" sz="900" dirty="0">
                <a:latin typeface="Gulim"/>
                <a:ea typeface="Gulim"/>
                <a:cs typeface="Gulim"/>
                <a:sym typeface="Gulim"/>
              </a:rPr>
              <a:t> 9차에 </a:t>
            </a:r>
            <a:r>
              <a:rPr lang="en-US" sz="900" dirty="0" err="1">
                <a:latin typeface="Gulim"/>
                <a:ea typeface="Gulim"/>
                <a:cs typeface="Gulim"/>
                <a:sym typeface="Gulim"/>
              </a:rPr>
              <a:t>걸친</a:t>
            </a:r>
            <a:r>
              <a:rPr lang="en-US" sz="900" dirty="0">
                <a:latin typeface="Gulim"/>
                <a:ea typeface="Gulim"/>
                <a:cs typeface="Gulim"/>
                <a:sym typeface="Gulim"/>
              </a:rPr>
              <a:t> </a:t>
            </a:r>
            <a:r>
              <a:rPr lang="en-US" sz="900" dirty="0" err="1">
                <a:latin typeface="Gulim"/>
                <a:ea typeface="Gulim"/>
                <a:cs typeface="Gulim"/>
                <a:sym typeface="Gulim"/>
              </a:rPr>
              <a:t>개정을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고도화하고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표준인</a:t>
            </a:r>
            <a:r>
              <a:rPr lang="en-US" sz="900" dirty="0">
                <a:latin typeface="Gulim"/>
                <a:ea typeface="Gulim"/>
                <a:cs typeface="Gulim"/>
                <a:sym typeface="Gulim"/>
              </a:rPr>
              <a:t> ISO 14001(</a:t>
            </a:r>
            <a:r>
              <a:rPr lang="en-US" sz="900" dirty="0" err="1">
                <a:latin typeface="Gulim"/>
                <a:ea typeface="Gulim"/>
                <a:cs typeface="Gulim"/>
                <a:sym typeface="Gulim"/>
              </a:rPr>
              <a:t>환경경영시스템</a:t>
            </a:r>
            <a:r>
              <a:rPr lang="en-US" sz="900" dirty="0">
                <a:latin typeface="Gulim"/>
                <a:ea typeface="Gulim"/>
                <a:cs typeface="Gulim"/>
                <a:sym typeface="Gulim"/>
              </a:rPr>
              <a:t>), ISO 50001(</a:t>
            </a:r>
            <a:r>
              <a:rPr lang="en-US" sz="900" dirty="0" err="1">
                <a:latin typeface="Gulim"/>
                <a:ea typeface="Gulim"/>
                <a:cs typeface="Gulim"/>
                <a:sym typeface="Gulim"/>
              </a:rPr>
              <a:t>에너지경영시스템</a:t>
            </a:r>
            <a:r>
              <a:rPr lang="en-US" sz="900" dirty="0">
                <a:latin typeface="Gulim"/>
                <a:ea typeface="Gulim"/>
                <a:cs typeface="Gulim"/>
                <a:sym typeface="Gulim"/>
              </a:rPr>
              <a:t>)</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연계하여</a:t>
            </a:r>
            <a:r>
              <a:rPr lang="en-US" sz="900" dirty="0">
                <a:latin typeface="Gulim"/>
                <a:ea typeface="Gulim"/>
                <a:cs typeface="Gulim"/>
                <a:sym typeface="Gulim"/>
              </a:rPr>
              <a:t> </a:t>
            </a:r>
            <a:r>
              <a:rPr lang="en-US" sz="900" dirty="0" err="1">
                <a:latin typeface="Gulim"/>
                <a:ea typeface="Gulim"/>
                <a:cs typeface="Gulim"/>
                <a:sym typeface="Gulim"/>
              </a:rPr>
              <a:t>실행력을</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905" name="Google Shape;2905;p30"/>
          <p:cNvSpPr txBox="1"/>
          <p:nvPr/>
        </p:nvSpPr>
        <p:spPr>
          <a:xfrm>
            <a:off x="876585" y="3234736"/>
            <a:ext cx="7769874" cy="5778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dirty="0" err="1">
                <a:latin typeface="Arial"/>
                <a:ea typeface="Arial"/>
                <a:cs typeface="Arial"/>
                <a:sym typeface="Arial"/>
              </a:rPr>
              <a:t>환경경영</a:t>
            </a:r>
            <a:r>
              <a:rPr lang="en-US" sz="900" b="1" dirty="0">
                <a:latin typeface="Arial"/>
                <a:ea typeface="Arial"/>
                <a:cs typeface="Arial"/>
                <a:sym typeface="Arial"/>
              </a:rPr>
              <a:t> </a:t>
            </a:r>
            <a:r>
              <a:rPr lang="en-US" sz="900" b="1" dirty="0" err="1">
                <a:latin typeface="Arial"/>
                <a:ea typeface="Arial"/>
                <a:cs typeface="Arial"/>
                <a:sym typeface="Arial"/>
              </a:rPr>
              <a:t>중장기</a:t>
            </a:r>
            <a:r>
              <a:rPr lang="en-US" sz="900" b="1" dirty="0">
                <a:latin typeface="Arial"/>
                <a:ea typeface="Arial"/>
                <a:cs typeface="Arial"/>
                <a:sym typeface="Arial"/>
              </a:rPr>
              <a:t> </a:t>
            </a:r>
            <a:r>
              <a:rPr lang="en-US" sz="900" b="1" dirty="0" err="1">
                <a:latin typeface="Arial"/>
                <a:ea typeface="Arial"/>
                <a:cs typeface="Arial"/>
                <a:sym typeface="Arial"/>
              </a:rPr>
              <a:t>목표</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사회가</a:t>
            </a:r>
            <a:r>
              <a:rPr lang="en-US" sz="900" dirty="0">
                <a:latin typeface="Gulim"/>
                <a:ea typeface="Gulim"/>
                <a:cs typeface="Gulim"/>
                <a:sym typeface="Gulim"/>
              </a:rPr>
              <a:t> </a:t>
            </a:r>
            <a:r>
              <a:rPr lang="en-US" sz="900" dirty="0" err="1">
                <a:latin typeface="Gulim"/>
                <a:ea typeface="Gulim"/>
                <a:cs typeface="Gulim"/>
                <a:sym typeface="Gulim"/>
              </a:rPr>
              <a:t>요구하는</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책임을</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운영과</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전반에서</a:t>
            </a:r>
            <a:r>
              <a:rPr lang="en-US" sz="900" dirty="0">
                <a:latin typeface="Gulim"/>
                <a:ea typeface="Gulim"/>
                <a:cs typeface="Gulim"/>
                <a:sym typeface="Gulim"/>
              </a:rPr>
              <a:t> </a:t>
            </a:r>
            <a:r>
              <a:rPr lang="en-US" sz="900" dirty="0" err="1">
                <a:latin typeface="Gulim"/>
                <a:ea typeface="Gulim"/>
                <a:cs typeface="Gulim"/>
                <a:sym typeface="Gulim"/>
              </a:rPr>
              <a:t>발생하는</a:t>
            </a:r>
            <a:r>
              <a:rPr lang="en-US" sz="900" dirty="0">
                <a:latin typeface="Gulim"/>
                <a:ea typeface="Gulim"/>
                <a:cs typeface="Gulim"/>
                <a:sym typeface="Gulim"/>
              </a:rPr>
              <a:t> </a:t>
            </a:r>
            <a:r>
              <a:rPr lang="en-US" sz="900" dirty="0" err="1">
                <a:latin typeface="Gulim"/>
                <a:ea typeface="Gulim"/>
                <a:cs typeface="Gulim"/>
                <a:sym typeface="Gulim"/>
              </a:rPr>
              <a:t>부정적인</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최소화하며</a:t>
            </a:r>
            <a:r>
              <a:rPr lang="en-US" sz="900" dirty="0">
                <a:latin typeface="Gulim"/>
                <a:ea typeface="Gulim"/>
                <a:cs typeface="Gulim"/>
                <a:sym typeface="Gulim"/>
              </a:rPr>
              <a:t> ‘Green </a:t>
            </a:r>
            <a:r>
              <a:rPr lang="en-US" sz="900" dirty="0" err="1">
                <a:latin typeface="Gulim"/>
                <a:ea typeface="Gulim"/>
                <a:cs typeface="Gulim"/>
                <a:sym typeface="Gulim"/>
              </a:rPr>
              <a:t>Impact’를</a:t>
            </a:r>
            <a:r>
              <a:rPr lang="en-US" sz="900" dirty="0">
                <a:latin typeface="Gulim"/>
                <a:ea typeface="Gulim"/>
                <a:cs typeface="Gulim"/>
                <a:sym typeface="Gulim"/>
              </a:rPr>
              <a:t> </a:t>
            </a:r>
            <a:r>
              <a:rPr lang="en-US" sz="900" dirty="0" err="1">
                <a:latin typeface="Gulim"/>
                <a:ea typeface="Gulim"/>
                <a:cs typeface="Gulim"/>
                <a:sym typeface="Gulim"/>
              </a:rPr>
              <a:t>실천하고자</a:t>
            </a:r>
            <a:r>
              <a:rPr lang="en-US" sz="900" dirty="0">
                <a:latin typeface="Gulim"/>
                <a:ea typeface="Gulim"/>
                <a:cs typeface="Gulim"/>
                <a:sym typeface="Gulim"/>
              </a:rPr>
              <a:t> 2021년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환경경영</a:t>
            </a:r>
            <a:r>
              <a:rPr lang="en-US" sz="900" dirty="0">
                <a:latin typeface="Gulim"/>
                <a:ea typeface="Gulim"/>
                <a:cs typeface="Gulim"/>
                <a:sym typeface="Gulim"/>
              </a:rPr>
              <a:t> </a:t>
            </a:r>
            <a:r>
              <a:rPr lang="en-US" sz="900" dirty="0" err="1">
                <a:latin typeface="Gulim"/>
                <a:ea typeface="Gulim"/>
                <a:cs typeface="Gulim"/>
                <a:sym typeface="Gulim"/>
              </a:rPr>
              <a:t>비전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실행</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수립해</a:t>
            </a:r>
            <a:r>
              <a:rPr lang="en-US" sz="900" dirty="0">
                <a:latin typeface="Gulim"/>
                <a:ea typeface="Gulim"/>
                <a:cs typeface="Gulim"/>
                <a:sym typeface="Gulim"/>
              </a:rPr>
              <a:t> </a:t>
            </a:r>
            <a:r>
              <a:rPr lang="en-US" sz="900" dirty="0" err="1">
                <a:latin typeface="Gulim"/>
                <a:ea typeface="Gulim"/>
                <a:cs typeface="Gulim"/>
                <a:sym typeface="Gulim"/>
              </a:rPr>
              <a:t>이행하며</a:t>
            </a:r>
            <a:r>
              <a:rPr lang="en-US" sz="900" dirty="0">
                <a:latin typeface="Gulim"/>
                <a:ea typeface="Gulim"/>
                <a:cs typeface="Gulim"/>
                <a:sym typeface="Gulim"/>
              </a:rPr>
              <a:t> </a:t>
            </a:r>
            <a:r>
              <a:rPr lang="en-US" sz="900" dirty="0" err="1">
                <a:latin typeface="Gulim"/>
                <a:ea typeface="Gulim"/>
                <a:cs typeface="Gulim"/>
                <a:sym typeface="Gulim"/>
              </a:rPr>
              <a:t>환경경영을</a:t>
            </a:r>
            <a:r>
              <a:rPr lang="en-US" sz="900" dirty="0">
                <a:latin typeface="Gulim"/>
                <a:ea typeface="Gulim"/>
                <a:cs typeface="Gulim"/>
                <a:sym typeface="Gulim"/>
              </a:rPr>
              <a:t> </a:t>
            </a:r>
            <a:r>
              <a:rPr lang="en-US" sz="900" dirty="0" err="1">
                <a:latin typeface="Gulim"/>
                <a:ea typeface="Gulim"/>
                <a:cs typeface="Gulim"/>
                <a:sym typeface="Gulim"/>
              </a:rPr>
              <a:t>내재화하고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906" name="Google Shape;2906;p30"/>
          <p:cNvSpPr txBox="1"/>
          <p:nvPr/>
        </p:nvSpPr>
        <p:spPr>
          <a:xfrm>
            <a:off x="875611" y="3838657"/>
            <a:ext cx="7770848" cy="940642"/>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과학기반</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이니셔티브인</a:t>
            </a:r>
            <a:r>
              <a:rPr lang="en-US" sz="900" dirty="0">
                <a:latin typeface="Gulim"/>
                <a:ea typeface="Gulim"/>
                <a:cs typeface="Gulim"/>
                <a:sym typeface="Gulim"/>
              </a:rPr>
              <a:t> SBTi(Science Based Target Initiative) </a:t>
            </a:r>
            <a:r>
              <a:rPr lang="en-US" sz="900" dirty="0" err="1">
                <a:latin typeface="Gulim"/>
                <a:ea typeface="Gulim"/>
                <a:cs typeface="Gulim"/>
                <a:sym typeface="Gulim"/>
              </a:rPr>
              <a:t>가이드라인에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수립하였으며</a:t>
            </a:r>
            <a:r>
              <a:rPr lang="en-US" sz="900" dirty="0">
                <a:latin typeface="Gulim"/>
                <a:ea typeface="Gulim"/>
                <a:cs typeface="Gulim"/>
                <a:sym typeface="Gulim"/>
              </a:rPr>
              <a:t>, 2022년에는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많은</a:t>
            </a:r>
            <a:r>
              <a:rPr lang="en-US" sz="900" dirty="0">
                <a:latin typeface="Gulim"/>
                <a:ea typeface="Gulim"/>
                <a:cs typeface="Gulim"/>
                <a:sym typeface="Gulim"/>
              </a:rPr>
              <a:t> </a:t>
            </a:r>
            <a:r>
              <a:rPr lang="en-US" sz="900" dirty="0" err="1">
                <a:latin typeface="Gulim"/>
                <a:ea typeface="Gulim"/>
                <a:cs typeface="Gulim"/>
                <a:sym typeface="Gulim"/>
              </a:rPr>
              <a:t>감축량을</a:t>
            </a:r>
            <a:r>
              <a:rPr lang="en-US" sz="900" dirty="0">
                <a:latin typeface="Gulim"/>
                <a:ea typeface="Gulim"/>
                <a:cs typeface="Gulim"/>
                <a:sym typeface="Gulim"/>
              </a:rPr>
              <a:t> </a:t>
            </a:r>
            <a:r>
              <a:rPr lang="en-US" sz="900" dirty="0" err="1">
                <a:latin typeface="Gulim"/>
                <a:ea typeface="Gulim"/>
                <a:cs typeface="Gulim"/>
                <a:sym typeface="Gulim"/>
              </a:rPr>
              <a:t>필요로</a:t>
            </a:r>
            <a:r>
              <a:rPr lang="en-US" sz="900" dirty="0">
                <a:latin typeface="Gulim"/>
                <a:ea typeface="Gulim"/>
                <a:cs typeface="Gulim"/>
                <a:sym typeface="Gulim"/>
              </a:rPr>
              <a:t> </a:t>
            </a:r>
            <a:r>
              <a:rPr lang="en-US" sz="900" dirty="0" err="1">
                <a:latin typeface="Gulim"/>
                <a:ea typeface="Gulim"/>
                <a:cs typeface="Gulim"/>
                <a:sym typeface="Gulim"/>
              </a:rPr>
              <a:t>하는</a:t>
            </a:r>
            <a:r>
              <a:rPr lang="en-US" sz="900" dirty="0">
                <a:latin typeface="Gulim"/>
                <a:ea typeface="Gulim"/>
                <a:cs typeface="Gulim"/>
                <a:sym typeface="Gulim"/>
              </a:rPr>
              <a:t> 1.5℃ </a:t>
            </a:r>
            <a:r>
              <a:rPr lang="en-US" sz="900" dirty="0" err="1">
                <a:latin typeface="Gulim"/>
                <a:ea typeface="Gulim"/>
                <a:cs typeface="Gulim"/>
                <a:sym typeface="Gulim"/>
              </a:rPr>
              <a:t>시나리오</a:t>
            </a:r>
            <a:r>
              <a:rPr lang="en-US" sz="900" dirty="0">
                <a:latin typeface="Gulim"/>
                <a:ea typeface="Gulim"/>
                <a:cs typeface="Gulim"/>
                <a:sym typeface="Gulim"/>
              </a:rPr>
              <a:t> (Scope 1, 2)</a:t>
            </a:r>
            <a:r>
              <a:rPr lang="en-US" sz="900" dirty="0" err="1">
                <a:latin typeface="Gulim"/>
                <a:ea typeface="Gulim"/>
                <a:cs typeface="Gulim"/>
                <a:sym typeface="Gulim"/>
              </a:rPr>
              <a:t>와</a:t>
            </a:r>
            <a:r>
              <a:rPr lang="en-US" sz="900" dirty="0">
                <a:latin typeface="Gulim"/>
                <a:ea typeface="Gulim"/>
                <a:cs typeface="Gulim"/>
                <a:sym typeface="Gulim"/>
              </a:rPr>
              <a:t> Well-below 2℃ </a:t>
            </a:r>
            <a:r>
              <a:rPr lang="en-US" sz="900" dirty="0" err="1">
                <a:latin typeface="Gulim"/>
                <a:ea typeface="Gulim"/>
                <a:cs typeface="Gulim"/>
                <a:sym typeface="Gulim"/>
              </a:rPr>
              <a:t>시나리오</a:t>
            </a:r>
            <a:r>
              <a:rPr lang="en-US" sz="900" dirty="0">
                <a:latin typeface="Gulim"/>
                <a:ea typeface="Gulim"/>
                <a:cs typeface="Gulim"/>
                <a:sym typeface="Gulim"/>
              </a:rPr>
              <a:t>(Scope 3)</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기준으로</a:t>
            </a:r>
            <a:r>
              <a:rPr lang="en-US" sz="900" dirty="0">
                <a:latin typeface="Gulim"/>
                <a:ea typeface="Gulim"/>
                <a:cs typeface="Gulim"/>
                <a:sym typeface="Gulim"/>
              </a:rPr>
              <a:t> 2030년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고도화하였습니다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2030년까지 2020년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사업장에서는</a:t>
            </a:r>
            <a:r>
              <a:rPr lang="en-US" sz="900" dirty="0">
                <a:latin typeface="Gulim"/>
                <a:ea typeface="Gulim"/>
                <a:cs typeface="Gulim"/>
                <a:sym typeface="Gulim"/>
              </a:rPr>
              <a:t> 42%를 </a:t>
            </a:r>
            <a:r>
              <a:rPr lang="en-US" sz="900" dirty="0" err="1">
                <a:latin typeface="Gulim"/>
                <a:ea typeface="Gulim"/>
                <a:cs typeface="Gulim"/>
                <a:sym typeface="Gulim"/>
              </a:rPr>
              <a:t>감축하고</a:t>
            </a:r>
            <a:r>
              <a:rPr lang="en-US" sz="900" dirty="0">
                <a:latin typeface="Gulim"/>
                <a:ea typeface="Gulim"/>
                <a:cs typeface="Gulim"/>
                <a:sym typeface="Gulim"/>
              </a:rPr>
              <a:t>, Scope 3 </a:t>
            </a:r>
            <a:r>
              <a:rPr lang="en-US" sz="900" dirty="0" err="1">
                <a:latin typeface="Gulim"/>
                <a:ea typeface="Gulim"/>
                <a:cs typeface="Gulim"/>
                <a:sym typeface="Gulim"/>
              </a:rPr>
              <a:t>배출량은</a:t>
            </a:r>
            <a:r>
              <a:rPr lang="en-US" sz="900" dirty="0">
                <a:latin typeface="Gulim"/>
                <a:ea typeface="Gulim"/>
                <a:cs typeface="Gulim"/>
                <a:sym typeface="Gulim"/>
              </a:rPr>
              <a:t> 2022년 </a:t>
            </a:r>
            <a:r>
              <a:rPr lang="en-US" sz="900" dirty="0" err="1">
                <a:latin typeface="Gulim"/>
                <a:ea typeface="Gulim"/>
                <a:cs typeface="Gulim"/>
                <a:sym typeface="Gulim"/>
              </a:rPr>
              <a:t>대비</a:t>
            </a:r>
            <a:r>
              <a:rPr lang="en-US" sz="900" dirty="0">
                <a:latin typeface="Gulim"/>
                <a:ea typeface="Gulim"/>
                <a:cs typeface="Gulim"/>
                <a:sym typeface="Gulim"/>
              </a:rPr>
              <a:t> 25% </a:t>
            </a:r>
            <a:r>
              <a:rPr lang="en-US" sz="900" dirty="0" err="1">
                <a:latin typeface="Gulim"/>
                <a:ea typeface="Gulim"/>
                <a:cs typeface="Gulim"/>
                <a:sym typeface="Gulim"/>
              </a:rPr>
              <a:t>감축</a:t>
            </a:r>
            <a:r>
              <a:rPr lang="en-US" sz="900" dirty="0">
                <a:latin typeface="Gulim"/>
                <a:ea typeface="Gulim"/>
                <a:cs typeface="Gulim"/>
                <a:sym typeface="Gulim"/>
              </a:rPr>
              <a:t>(</a:t>
            </a:r>
            <a:r>
              <a:rPr lang="en-US" sz="900" dirty="0" err="1">
                <a:latin typeface="Gulim"/>
                <a:ea typeface="Gulim"/>
                <a:cs typeface="Gulim"/>
                <a:sym typeface="Gulim"/>
              </a:rPr>
              <a:t>카테고리</a:t>
            </a:r>
            <a:r>
              <a:rPr lang="en-US" sz="900" dirty="0">
                <a:latin typeface="Gulim"/>
                <a:ea typeface="Gulim"/>
                <a:cs typeface="Gulim"/>
                <a:sym typeface="Gulim"/>
              </a:rPr>
              <a:t> 1, 3, 11 </a:t>
            </a:r>
            <a:r>
              <a:rPr lang="en-US" sz="900" dirty="0" err="1">
                <a:latin typeface="Gulim"/>
                <a:ea typeface="Gulim"/>
                <a:cs typeface="Gulim"/>
                <a:sym typeface="Gulim"/>
              </a:rPr>
              <a:t>대상</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추진하고자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순환</a:t>
            </a:r>
            <a:r>
              <a:rPr lang="en-US" sz="900" dirty="0">
                <a:latin typeface="Gulim"/>
                <a:ea typeface="Gulim"/>
                <a:cs typeface="Gulim"/>
                <a:sym typeface="Gulim"/>
              </a:rPr>
              <a:t> </a:t>
            </a:r>
            <a:r>
              <a:rPr lang="en-US" sz="900" dirty="0" err="1">
                <a:latin typeface="Gulim"/>
                <a:ea typeface="Gulim"/>
                <a:cs typeface="Gulim"/>
                <a:sym typeface="Gulim"/>
              </a:rPr>
              <a:t>경제로의</a:t>
            </a:r>
            <a:r>
              <a:rPr lang="en-US" sz="900" dirty="0">
                <a:latin typeface="Gulim"/>
                <a:ea typeface="Gulim"/>
                <a:cs typeface="Gulim"/>
                <a:sym typeface="Gulim"/>
              </a:rPr>
              <a:t> </a:t>
            </a:r>
            <a:r>
              <a:rPr lang="en-US" sz="900" dirty="0" err="1">
                <a:latin typeface="Gulim"/>
                <a:ea typeface="Gulim"/>
                <a:cs typeface="Gulim"/>
                <a:sym typeface="Gulim"/>
              </a:rPr>
              <a:t>전환을</a:t>
            </a:r>
            <a:r>
              <a:rPr lang="en-US" sz="900" dirty="0">
                <a:latin typeface="Gulim"/>
                <a:ea typeface="Gulim"/>
                <a:cs typeface="Gulim"/>
                <a:sym typeface="Gulim"/>
              </a:rPr>
              <a:t> </a:t>
            </a:r>
            <a:r>
              <a:rPr lang="en-US" sz="900" dirty="0" err="1">
                <a:latin typeface="Gulim"/>
                <a:ea typeface="Gulim"/>
                <a:cs typeface="Gulim"/>
                <a:sym typeface="Gulim"/>
              </a:rPr>
              <a:t>가속화하기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2030년까지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사업장의</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20% </a:t>
            </a:r>
            <a:r>
              <a:rPr lang="en-US" sz="900" dirty="0" err="1">
                <a:latin typeface="Gulim"/>
                <a:ea typeface="Gulim"/>
                <a:cs typeface="Gulim"/>
                <a:sym typeface="Gulim"/>
              </a:rPr>
              <a:t>절감</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재활용률</a:t>
            </a:r>
            <a:r>
              <a:rPr lang="en-US" sz="900" dirty="0">
                <a:latin typeface="Gulim"/>
                <a:ea typeface="Gulim"/>
                <a:cs typeface="Gulim"/>
                <a:sym typeface="Gulim"/>
              </a:rPr>
              <a:t> 90%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수립하여</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창출을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2910" name="Google Shape;2910;p30"/>
          <p:cNvGrpSpPr/>
          <p:nvPr/>
        </p:nvGrpSpPr>
        <p:grpSpPr>
          <a:xfrm>
            <a:off x="538086" y="0"/>
            <a:ext cx="14077958" cy="8208009"/>
            <a:chOff x="538086" y="0"/>
            <a:chExt cx="14077958" cy="8208009"/>
          </a:xfrm>
        </p:grpSpPr>
        <p:sp>
          <p:nvSpPr>
            <p:cNvPr id="2911" name="Google Shape;2911;p3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12" name="Google Shape;2912;p3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13" name="Google Shape;2913;p3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20" name="Google Shape;2920;p30"/>
            <p:cNvSpPr/>
            <p:nvPr/>
          </p:nvSpPr>
          <p:spPr>
            <a:xfrm>
              <a:off x="9613900" y="3876383"/>
              <a:ext cx="2047875" cy="2035810"/>
            </a:xfrm>
            <a:custGeom>
              <a:avLst/>
              <a:gdLst/>
              <a:ahLst/>
              <a:cxnLst/>
              <a:rect l="l" t="t" r="r" b="b"/>
              <a:pathLst>
                <a:path w="2047875" h="2035810" extrusionOk="0">
                  <a:moveTo>
                    <a:pt x="2047697" y="0"/>
                  </a:moveTo>
                  <a:lnTo>
                    <a:pt x="0" y="0"/>
                  </a:lnTo>
                  <a:lnTo>
                    <a:pt x="0" y="2035225"/>
                  </a:lnTo>
                  <a:lnTo>
                    <a:pt x="2047697" y="2035225"/>
                  </a:lnTo>
                  <a:lnTo>
                    <a:pt x="2047697"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928" name="Google Shape;2928;p3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098</a:t>
            </a:r>
            <a:endParaRPr sz="1000">
              <a:latin typeface="Arial"/>
              <a:ea typeface="Arial"/>
              <a:cs typeface="Arial"/>
              <a:sym typeface="Arial"/>
            </a:endParaRPr>
          </a:p>
        </p:txBody>
      </p:sp>
      <p:sp>
        <p:nvSpPr>
          <p:cNvPr id="2934" name="Google Shape;2934;p30"/>
          <p:cNvSpPr txBox="1"/>
          <p:nvPr/>
        </p:nvSpPr>
        <p:spPr>
          <a:xfrm>
            <a:off x="899999" y="5036524"/>
            <a:ext cx="7746460" cy="254428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환경경영</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비전</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체계</a:t>
            </a:r>
            <a:endParaRPr lang="en-US" sz="800" b="1" dirty="0">
              <a:solidFill>
                <a:srgbClr val="4D5C63"/>
              </a:solidFill>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환경경영 비전인 </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KT&amp;G Green Impact"</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수립하고</a:t>
            </a:r>
            <a:r>
              <a:rPr lang="en-US" altLang="ko-KR" sz="900" dirty="0">
                <a:latin typeface="Gulim" panose="020B0600000101010101" pitchFamily="34" charset="-127"/>
                <a:ea typeface="Gulim" panose="020B0600000101010101" pitchFamily="34" charset="-127"/>
              </a:rPr>
              <a:t>, 3</a:t>
            </a:r>
            <a:r>
              <a:rPr lang="ko-KR" altLang="en-US" sz="900" dirty="0">
                <a:latin typeface="Gulim" panose="020B0600000101010101" pitchFamily="34" charset="-127"/>
                <a:ea typeface="Gulim" panose="020B0600000101010101" pitchFamily="34" charset="-127"/>
              </a:rPr>
              <a:t>대 전략 방향</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Pillar)</a:t>
            </a:r>
            <a:r>
              <a:rPr lang="ko-KR" altLang="en-US" sz="900" dirty="0">
                <a:latin typeface="Gulim" panose="020B0600000101010101" pitchFamily="34" charset="-127"/>
                <a:ea typeface="Gulim" panose="020B0600000101010101" pitchFamily="34" charset="-127"/>
              </a:rPr>
              <a:t>을 중심으로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달성해야 할 핵심 목표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Target)</a:t>
            </a:r>
            <a:r>
              <a:rPr lang="ko-KR" altLang="en-US" sz="900" dirty="0">
                <a:latin typeface="Gulim" panose="020B0600000101010101" pitchFamily="34" charset="-127"/>
                <a:ea typeface="Gulim" panose="020B0600000101010101" pitchFamily="34" charset="-127"/>
              </a:rPr>
              <a:t>와 추진 과제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Key Project)</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설정하였습니다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기후변화 영향 저감 부문에서는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a:t>
            </a:r>
            <a:r>
              <a:rPr lang="en-US" altLang="ko-KR" sz="900" dirty="0">
                <a:latin typeface="Gulim" panose="020B0600000101010101" pitchFamily="34" charset="-127"/>
                <a:ea typeface="Gulim" panose="020B0600000101010101" pitchFamily="34" charset="-127"/>
              </a:rPr>
              <a:t>2020</a:t>
            </a:r>
            <a:r>
              <a:rPr lang="ko-KR" altLang="en-US" sz="900" dirty="0">
                <a:latin typeface="Gulim" panose="020B0600000101010101" pitchFamily="34" charset="-127"/>
                <a:ea typeface="Gulim" panose="020B0600000101010101" pitchFamily="34" charset="-127"/>
              </a:rPr>
              <a:t>년 대비 </a:t>
            </a:r>
            <a:r>
              <a:rPr lang="en-US" sz="900" dirty="0">
                <a:latin typeface="Gulim" panose="020B0600000101010101" pitchFamily="34" charset="-127"/>
                <a:ea typeface="Gulim" panose="020B0600000101010101" pitchFamily="34" charset="-127"/>
              </a:rPr>
              <a:t>Scope 1+2 </a:t>
            </a:r>
            <a:r>
              <a:rPr lang="ko-KR" altLang="en-US" sz="900" dirty="0">
                <a:latin typeface="Gulim" panose="020B0600000101010101" pitchFamily="34" charset="-127"/>
                <a:ea typeface="Gulim" panose="020B0600000101010101" pitchFamily="34" charset="-127"/>
              </a:rPr>
              <a:t>배출량을 </a:t>
            </a:r>
            <a:r>
              <a:rPr lang="en-US" altLang="ko-KR" sz="900" dirty="0">
                <a:latin typeface="Gulim" panose="020B0600000101010101" pitchFamily="34" charset="-127"/>
                <a:ea typeface="Gulim" panose="020B0600000101010101" pitchFamily="34" charset="-127"/>
              </a:rPr>
              <a:t>42% </a:t>
            </a:r>
            <a:r>
              <a:rPr lang="ko-KR" altLang="en-US" sz="900" dirty="0">
                <a:latin typeface="Gulim" panose="020B0600000101010101" pitchFamily="34" charset="-127"/>
                <a:ea typeface="Gulim" panose="020B0600000101010101" pitchFamily="34" charset="-127"/>
              </a:rPr>
              <a:t>감축하고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배출량은 </a:t>
            </a:r>
            <a:r>
              <a:rPr lang="en-US" altLang="ko-KR" sz="900" dirty="0">
                <a:latin typeface="Gulim" panose="020B0600000101010101" pitchFamily="34" charset="-127"/>
                <a:ea typeface="Gulim" panose="020B0600000101010101" pitchFamily="34" charset="-127"/>
              </a:rPr>
              <a:t>25% </a:t>
            </a:r>
            <a:r>
              <a:rPr lang="ko-KR" altLang="en-US" sz="900" dirty="0">
                <a:latin typeface="Gulim" panose="020B0600000101010101" pitchFamily="34" charset="-127"/>
                <a:ea typeface="Gulim" panose="020B0600000101010101" pitchFamily="34" charset="-127"/>
              </a:rPr>
              <a:t>감축하는 것을 목표로 하며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Scope 1+2+3 </a:t>
            </a:r>
            <a:r>
              <a:rPr lang="ko-KR" altLang="en-US" sz="900" dirty="0">
                <a:latin typeface="Gulim" panose="020B0600000101010101" pitchFamily="34" charset="-127"/>
                <a:ea typeface="Gulim" panose="020B0600000101010101" pitchFamily="34" charset="-127"/>
              </a:rPr>
              <a:t>전 범위 탄소중립</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Net Zero)</a:t>
            </a:r>
            <a:r>
              <a:rPr lang="ko-KR" altLang="en-US" sz="900" dirty="0">
                <a:latin typeface="Gulim" panose="020B0600000101010101" pitchFamily="34" charset="-127"/>
                <a:ea typeface="Gulim" panose="020B0600000101010101" pitchFamily="34" charset="-127"/>
              </a:rPr>
              <a:t>을 달성하는 것을 핵심 과제로 삼고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위해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사업장 재생에너지 </a:t>
            </a:r>
            <a:r>
              <a:rPr lang="en-US" altLang="ko-KR" sz="900" dirty="0">
                <a:latin typeface="Gulim" panose="020B0600000101010101" pitchFamily="34" charset="-127"/>
                <a:ea typeface="Gulim" panose="020B0600000101010101" pitchFamily="34" charset="-127"/>
              </a:rPr>
              <a:t>80% </a:t>
            </a:r>
            <a:r>
              <a:rPr lang="ko-KR" altLang="en-US" sz="900" dirty="0">
                <a:latin typeface="Gulim" panose="020B0600000101010101" pitchFamily="34" charset="-127"/>
                <a:ea typeface="Gulim" panose="020B0600000101010101" pitchFamily="34" charset="-127"/>
              </a:rPr>
              <a:t>달성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내부 공정 에너지 효율 개선</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밸류체인</a:t>
            </a:r>
            <a:r>
              <a:rPr lang="ko-KR" altLang="en-US" sz="900" dirty="0">
                <a:latin typeface="Gulim" panose="020B0600000101010101" pitchFamily="34" charset="-127"/>
                <a:ea typeface="Gulim" panose="020B0600000101010101" pitchFamily="34" charset="-127"/>
              </a:rPr>
              <a:t> 전반의 감축 협력 강화를 추진하고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순환경제 전환 가속화 영역에서는 </a:t>
            </a:r>
            <a:r>
              <a:rPr lang="en-US" altLang="ko-KR" sz="900" dirty="0">
                <a:latin typeface="Gulim" panose="020B0600000101010101" pitchFamily="34" charset="-127"/>
                <a:ea typeface="Gulim" panose="020B0600000101010101" pitchFamily="34" charset="-127"/>
              </a:rPr>
              <a:t>2020</a:t>
            </a:r>
            <a:r>
              <a:rPr lang="ko-KR" altLang="en-US" sz="900" dirty="0">
                <a:latin typeface="Gulim" panose="020B0600000101010101" pitchFamily="34" charset="-127"/>
                <a:ea typeface="Gulim" panose="020B0600000101010101" pitchFamily="34" charset="-127"/>
              </a:rPr>
              <a:t>년 대비 용수 </a:t>
            </a:r>
            <a:r>
              <a:rPr lang="ko-KR" altLang="en-US" sz="900" dirty="0" err="1">
                <a:latin typeface="Gulim" panose="020B0600000101010101" pitchFamily="34" charset="-127"/>
                <a:ea typeface="Gulim" panose="020B0600000101010101" pitchFamily="34" charset="-127"/>
              </a:rPr>
              <a:t>취수량</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20% </a:t>
            </a:r>
            <a:r>
              <a:rPr lang="ko-KR" altLang="en-US" sz="900" dirty="0">
                <a:latin typeface="Gulim" panose="020B0600000101010101" pitchFamily="34" charset="-127"/>
                <a:ea typeface="Gulim" panose="020B0600000101010101" pitchFamily="34" charset="-127"/>
              </a:rPr>
              <a:t>절감과 폐기물 재활용률 </a:t>
            </a:r>
            <a:r>
              <a:rPr lang="en-US" altLang="ko-KR" sz="900" dirty="0">
                <a:latin typeface="Gulim" panose="020B0600000101010101" pitchFamily="34" charset="-127"/>
                <a:ea typeface="Gulim" panose="020B0600000101010101" pitchFamily="34" charset="-127"/>
              </a:rPr>
              <a:t>90% </a:t>
            </a:r>
            <a:r>
              <a:rPr lang="ko-KR" altLang="en-US" sz="900" dirty="0">
                <a:latin typeface="Gulim" panose="020B0600000101010101" pitchFamily="34" charset="-127"/>
                <a:ea typeface="Gulim" panose="020B0600000101010101" pitchFamily="34" charset="-127"/>
              </a:rPr>
              <a:t>달성을 목표로 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 사업장 용수 및 폐기물 관리체계 고도화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재활용 확대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인증 획득 등을 핵심 과제로 추진하고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자연자본 관리 및 생물다양성 보호 부문에서는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자연보호지역 내 </a:t>
            </a:r>
            <a:r>
              <a:rPr lang="ko-KR" altLang="en-US" sz="900" dirty="0" err="1">
                <a:latin typeface="Gulim" panose="020B0600000101010101" pitchFamily="34" charset="-127"/>
                <a:ea typeface="Gulim" panose="020B0600000101010101" pitchFamily="34" charset="-127"/>
              </a:rPr>
              <a:t>산림벌채</a:t>
            </a:r>
            <a:r>
              <a:rPr lang="ko-KR" altLang="en-US" sz="900" dirty="0">
                <a:latin typeface="Gulim" panose="020B0600000101010101" pitchFamily="34" charset="-127"/>
                <a:ea typeface="Gulim" panose="020B0600000101010101" pitchFamily="34" charset="-127"/>
              </a:rPr>
              <a:t> 및 개간 중지</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Deforestation &amp; Conversion Free) </a:t>
            </a:r>
            <a:r>
              <a:rPr lang="ko-KR" altLang="en-US" sz="900" dirty="0">
                <a:latin typeface="Gulim" panose="020B0600000101010101" pitchFamily="34" charset="-127"/>
                <a:ea typeface="Gulim" panose="020B0600000101010101" pitchFamily="34" charset="-127"/>
              </a:rPr>
              <a:t>달성을 목표로 설정하였습니다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과제로는 공급망 자연자본 관리체계 수립과 자연자본 의존성 저감 기술 개발이 포함되어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각 영역별 실행력 강화를 위해 ‘내부 역량 강화</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Resource &amp; Capability)’, ‘</a:t>
            </a:r>
            <a:r>
              <a:rPr lang="ko-KR" altLang="en-US" sz="900" dirty="0">
                <a:latin typeface="Gulim" panose="020B0600000101010101" pitchFamily="34" charset="-127"/>
                <a:ea typeface="Gulim" panose="020B0600000101010101" pitchFamily="34" charset="-127"/>
              </a:rPr>
              <a:t>공급망</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사용단계 관리</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Value Chain Management)’, ‘</a:t>
            </a:r>
            <a:r>
              <a:rPr lang="ko-KR" altLang="en-US" sz="900" dirty="0">
                <a:latin typeface="Gulim" panose="020B0600000101010101" pitchFamily="34" charset="-127"/>
                <a:ea typeface="Gulim" panose="020B0600000101010101" pitchFamily="34" charset="-127"/>
              </a:rPr>
              <a:t>대외 영향력 확대</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Green Partnership)’</a:t>
            </a:r>
            <a:r>
              <a:rPr lang="ko-KR" altLang="en-US" sz="900" dirty="0">
                <a:latin typeface="Gulim" panose="020B0600000101010101" pitchFamily="34" charset="-127"/>
                <a:ea typeface="Gulim" panose="020B0600000101010101" pitchFamily="34" charset="-127"/>
              </a:rPr>
              <a:t>라는 실행 기반</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Enabler)</a:t>
            </a:r>
            <a:r>
              <a:rPr lang="ko-KR" altLang="en-US" sz="900" dirty="0">
                <a:latin typeface="Gulim" panose="020B0600000101010101" pitchFamily="34" charset="-127"/>
                <a:ea typeface="Gulim" panose="020B0600000101010101" pitchFamily="34" charset="-127"/>
              </a:rPr>
              <a:t>도 함께 마련하여 전략적 이행을 추진하고 있습니다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969"/>
        <p:cNvGrpSpPr/>
        <p:nvPr/>
      </p:nvGrpSpPr>
      <p:grpSpPr>
        <a:xfrm>
          <a:off x="0" y="0"/>
          <a:ext cx="0" cy="0"/>
          <a:chOff x="0" y="0"/>
          <a:chExt cx="0" cy="0"/>
        </a:xfrm>
      </p:grpSpPr>
      <p:sp>
        <p:nvSpPr>
          <p:cNvPr id="2970" name="Google Shape;2970;p31"/>
          <p:cNvSpPr txBox="1"/>
          <p:nvPr/>
        </p:nvSpPr>
        <p:spPr>
          <a:xfrm>
            <a:off x="887187" y="1196499"/>
            <a:ext cx="5059045" cy="121348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환경경영 강화</a:t>
            </a:r>
            <a:endParaRPr sz="200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u="sng">
                <a:solidFill>
                  <a:srgbClr val="549B35"/>
                </a:solidFill>
                <a:latin typeface="Arial"/>
                <a:ea typeface="Arial"/>
                <a:cs typeface="Arial"/>
                <a:sym typeface="Arial"/>
              </a:rPr>
              <a:t>환경경영 거버넌스</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KT&amp;G는 이사회 산하 지속가능경영위원회와 의사결정 지원 협의체인 ESG경영협의회, 실무 과제 추진의 컨트롤 타워인 ESG경영실과 에너지환경부 중심의 환경경영 체계를 구축하여 운영하고 있습니다. 또한 2023년 8월 그룹 차원의 지속가능경영 중장기 목표를 수립함에 따라 각 종속기업의 ESG 담당을 포함, 그룹사 태스크포스(Task Force)를 구성하여 기후변화를 포함한 환경경영 이슈를 그룹사 차원에서 적극 관리하고 있습니다.</a:t>
            </a:r>
            <a:endParaRPr sz="900">
              <a:latin typeface="Gulim"/>
              <a:ea typeface="Gulim"/>
              <a:cs typeface="Gulim"/>
              <a:sym typeface="Gulim"/>
            </a:endParaRPr>
          </a:p>
        </p:txBody>
      </p:sp>
      <p:sp>
        <p:nvSpPr>
          <p:cNvPr id="2971" name="Google Shape;2971;p31"/>
          <p:cNvSpPr txBox="1"/>
          <p:nvPr/>
        </p:nvSpPr>
        <p:spPr>
          <a:xfrm>
            <a:off x="886739" y="2568432"/>
            <a:ext cx="5060315"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ESG경영실은 환경 영향 최소화를 위해 글로벌 표준에 부합하는 중장기 목표를 수립하고, 회사 Gap 분석 등을 통해 전략 과제를 도출합니다. 또한 사업 환경 변화 추이를 반영하여 목표에 따른 과제를 보완하고 실행하며, 전사 태스크포스를 구성하여 이를 관리하고 있습니다.</a:t>
            </a:r>
            <a:endParaRPr sz="900">
              <a:latin typeface="Gulim"/>
              <a:ea typeface="Gulim"/>
              <a:cs typeface="Gulim"/>
              <a:sym typeface="Gulim"/>
            </a:endParaRPr>
          </a:p>
        </p:txBody>
      </p:sp>
      <p:sp>
        <p:nvSpPr>
          <p:cNvPr id="2972" name="Google Shape;2972;p31"/>
          <p:cNvSpPr txBox="1"/>
          <p:nvPr/>
        </p:nvSpPr>
        <p:spPr>
          <a:xfrm>
            <a:off x="886627" y="3304981"/>
            <a:ext cx="5059045" cy="9461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에너지환경부는 환경경영 중장기 목표에 맞춰 전사의 환경 성과를 집계 및 관리하며, 재생 에너지 전환, 에너지 효율 향상, 물 재이용 확대, 폐기물 매립 최소화 등 세부 전략 수립 및 이행을 통해 환경 영향 최소화를 위한 활동을 이행하고 있습니다. 이와 함께 각 기관(본사 본부, 공장, 영업지역본부 등)에 환경 성과 담당자를 지정하여 에너지환경부와 유기적인 협업을 통해 과제를 실행하고 있습니다. 특히 공장의 경우 환경 분야별 세부 담당자를 지정하여 환경경영이 일관된 방향으로 현장에서 실행될 수 있도록 체계를 갖추고 운영하고 있습니다.</a:t>
            </a:r>
            <a:endParaRPr sz="900">
              <a:latin typeface="Gulim"/>
              <a:ea typeface="Gulim"/>
              <a:cs typeface="Gulim"/>
              <a:sym typeface="Gulim"/>
            </a:endParaRPr>
          </a:p>
        </p:txBody>
      </p:sp>
      <p:sp>
        <p:nvSpPr>
          <p:cNvPr id="2973" name="Google Shape;2973;p31"/>
          <p:cNvSpPr txBox="1"/>
          <p:nvPr/>
        </p:nvSpPr>
        <p:spPr>
          <a:xfrm>
            <a:off x="887523" y="4409919"/>
            <a:ext cx="5059680" cy="76200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549B35"/>
                </a:solidFill>
                <a:latin typeface="Arial"/>
                <a:ea typeface="Arial"/>
                <a:cs typeface="Arial"/>
                <a:sym typeface="Arial"/>
              </a:rPr>
              <a:t>환경경영 인증</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KT&amp;G는 2005년 ISO 14001(환경경영시스템) 최초 인증 이후, 글로벌 기준에 부합하는 환경경영시스템을 구축해 운영하고 있으며, 당사의 생산활동으로 인한 주변 환경 영향을 지속적으로 모니터링하고 이를 저감하기 위해 노력한 결과, 2024년 상반기 현재, 국내 전체 공장(대전, 영주, 광주, 천안, 대전2, 김천)이 ISO 14001 인증을 유지하고 있으며, 2024년까지 튀르키예/인도네시아, 2025년에는 러시아공장까지 인증 범위를 확대할 계획입니다.</a:t>
            </a:r>
            <a:endParaRPr sz="900">
              <a:latin typeface="Gulim"/>
              <a:ea typeface="Gulim"/>
              <a:cs typeface="Gulim"/>
              <a:sym typeface="Gulim"/>
            </a:endParaRPr>
          </a:p>
        </p:txBody>
      </p:sp>
      <p:sp>
        <p:nvSpPr>
          <p:cNvPr id="2974" name="Google Shape;2974;p31"/>
          <p:cNvSpPr txBox="1"/>
          <p:nvPr/>
        </p:nvSpPr>
        <p:spPr>
          <a:xfrm>
            <a:off x="886739" y="5330511"/>
            <a:ext cx="5060315" cy="578485"/>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a:latin typeface="Gulim"/>
                <a:ea typeface="Gulim"/>
                <a:cs typeface="Gulim"/>
                <a:sym typeface="Gulim"/>
              </a:rPr>
              <a:t>또한 에너지경영 체계 구축 및 에너지 절감 지속 추진 발판을 마련하기 위해 2021년 신규로 취득한 ISO 50001(에너지 경영시스템)을 사후 심사를 통해 국내 5개 공장(대전, 영주, 광주, 천안, 김천)에서 유지하고 있습니다. 향후에도 KT&amp;G는 국제 기준의 체계적인 프로세스 운영으로 지속가능한 환경경영을 실천할 것입니다.</a:t>
            </a:r>
            <a:endParaRPr sz="900">
              <a:latin typeface="Gulim"/>
              <a:ea typeface="Gulim"/>
              <a:cs typeface="Gulim"/>
              <a:sym typeface="Gulim"/>
            </a:endParaRPr>
          </a:p>
        </p:txBody>
      </p:sp>
      <p:grpSp>
        <p:nvGrpSpPr>
          <p:cNvPr id="2976" name="Google Shape;2976;p31"/>
          <p:cNvGrpSpPr/>
          <p:nvPr/>
        </p:nvGrpSpPr>
        <p:grpSpPr>
          <a:xfrm>
            <a:off x="538086" y="0"/>
            <a:ext cx="14077958" cy="8208009"/>
            <a:chOff x="538086" y="0"/>
            <a:chExt cx="14077958" cy="8208009"/>
          </a:xfrm>
        </p:grpSpPr>
        <p:sp>
          <p:nvSpPr>
            <p:cNvPr id="2977" name="Google Shape;2977;p3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78" name="Google Shape;2978;p3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79" name="Google Shape;2979;p3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988" name="Google Shape;2988;p3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099</a:t>
            </a:r>
            <a:endParaRPr sz="10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061"/>
        <p:cNvGrpSpPr/>
        <p:nvPr/>
      </p:nvGrpSpPr>
      <p:grpSpPr>
        <a:xfrm>
          <a:off x="0" y="0"/>
          <a:ext cx="0" cy="0"/>
          <a:chOff x="0" y="0"/>
          <a:chExt cx="0" cy="0"/>
        </a:xfrm>
      </p:grpSpPr>
      <p:sp>
        <p:nvSpPr>
          <p:cNvPr id="3062" name="Google Shape;3062;p32"/>
          <p:cNvSpPr txBox="1"/>
          <p:nvPr/>
        </p:nvSpPr>
        <p:spPr>
          <a:xfrm>
            <a:off x="887299" y="1196499"/>
            <a:ext cx="3267842"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환경경영</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강화</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환경경영</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실행</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가속화</a:t>
            </a:r>
            <a:endParaRPr sz="1100" dirty="0">
              <a:latin typeface="Arial"/>
              <a:ea typeface="Arial"/>
              <a:cs typeface="Arial"/>
              <a:sym typeface="Arial"/>
            </a:endParaRPr>
          </a:p>
        </p:txBody>
      </p:sp>
      <p:sp>
        <p:nvSpPr>
          <p:cNvPr id="3063" name="Google Shape;3063;p32"/>
          <p:cNvSpPr txBox="1"/>
          <p:nvPr/>
        </p:nvSpPr>
        <p:spPr>
          <a:xfrm>
            <a:off x="887299" y="2016046"/>
            <a:ext cx="5059680" cy="1130300"/>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a:solidFill>
                  <a:srgbClr val="549B35"/>
                </a:solidFill>
                <a:latin typeface="Arial"/>
                <a:ea typeface="Arial"/>
                <a:cs typeface="Arial"/>
                <a:sym typeface="Arial"/>
              </a:rPr>
              <a:t>환경경영 역량 강화</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KT&amp;G는 각 사업장 ESG 담당자들의 전문 지식을 강화하고자 에너지, 환경, 안전 등 다양한 분야에서 외부 위탁 교육을 실시하고 있습니다. 제조본부 에너지환경부는 2022년부터 매년 국내외 공장 및 그룹사 에너지 진단을 통해 문제점을 도출하고 이에 대한 솔루션을 제공하고 있습니다. 나아가 국내 공장에서 성과가 검증된 에너지 감축 우수 사례들을 요약한 ‘온실가스 감축 및 용수 절감 Best Practice 사례집’을 발간하여 국내외 공장 및 그룹사를 대상으로 자발적 벤치마킹을 유도하고 있습니다. 환경경영에 대한 구성원들의 참여도와 공감대 확산을 목표로 ‘에너지절약 아이디어 제안’ 공모전을 추진하고, ESG 기술 도서 구입 지원을 통하여 자체 학습을 장려하고 있습니다.</a:t>
            </a:r>
            <a:endParaRPr sz="900">
              <a:latin typeface="Gulim"/>
              <a:ea typeface="Gulim"/>
              <a:cs typeface="Gulim"/>
              <a:sym typeface="Gulim"/>
            </a:endParaRPr>
          </a:p>
        </p:txBody>
      </p:sp>
      <p:grpSp>
        <p:nvGrpSpPr>
          <p:cNvPr id="3069" name="Google Shape;3069;p32"/>
          <p:cNvGrpSpPr/>
          <p:nvPr/>
        </p:nvGrpSpPr>
        <p:grpSpPr>
          <a:xfrm>
            <a:off x="538086" y="0"/>
            <a:ext cx="14077958" cy="8208009"/>
            <a:chOff x="538086" y="0"/>
            <a:chExt cx="14077958" cy="8208009"/>
          </a:xfrm>
        </p:grpSpPr>
        <p:sp>
          <p:nvSpPr>
            <p:cNvPr id="3072" name="Google Shape;3072;p3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70" name="Google Shape;3070;p3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71" name="Google Shape;3071;p3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2" name="Google Shape;3092;p32"/>
            <p:cNvSpPr/>
            <p:nvPr/>
          </p:nvSpPr>
          <p:spPr>
            <a:xfrm>
              <a:off x="899999" y="5141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3" name="Google Shape;3093;p32"/>
            <p:cNvSpPr/>
            <p:nvPr/>
          </p:nvSpPr>
          <p:spPr>
            <a:xfrm>
              <a:off x="3186023" y="5141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4" name="Google Shape;3094;p32"/>
            <p:cNvSpPr/>
            <p:nvPr/>
          </p:nvSpPr>
          <p:spPr>
            <a:xfrm>
              <a:off x="4849964" y="5141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5" name="Google Shape;3095;p32"/>
            <p:cNvSpPr/>
            <p:nvPr/>
          </p:nvSpPr>
          <p:spPr>
            <a:xfrm>
              <a:off x="6211857" y="5141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6" name="Google Shape;3096;p32"/>
            <p:cNvSpPr/>
            <p:nvPr/>
          </p:nvSpPr>
          <p:spPr>
            <a:xfrm>
              <a:off x="7572679" y="5141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7" name="Google Shape;3097;p32"/>
            <p:cNvSpPr/>
            <p:nvPr/>
          </p:nvSpPr>
          <p:spPr>
            <a:xfrm>
              <a:off x="10296463" y="5141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8" name="Google Shape;3098;p32"/>
            <p:cNvSpPr/>
            <p:nvPr/>
          </p:nvSpPr>
          <p:spPr>
            <a:xfrm>
              <a:off x="899999" y="5357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9" name="Google Shape;3099;p32"/>
            <p:cNvSpPr/>
            <p:nvPr/>
          </p:nvSpPr>
          <p:spPr>
            <a:xfrm>
              <a:off x="3186023" y="5357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0" name="Google Shape;3100;p32"/>
            <p:cNvSpPr/>
            <p:nvPr/>
          </p:nvSpPr>
          <p:spPr>
            <a:xfrm>
              <a:off x="4849964" y="5357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1" name="Google Shape;3101;p32"/>
            <p:cNvSpPr/>
            <p:nvPr/>
          </p:nvSpPr>
          <p:spPr>
            <a:xfrm>
              <a:off x="6211857" y="5357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2" name="Google Shape;3102;p32"/>
            <p:cNvSpPr/>
            <p:nvPr/>
          </p:nvSpPr>
          <p:spPr>
            <a:xfrm>
              <a:off x="7572679" y="5357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3" name="Google Shape;3103;p32"/>
            <p:cNvSpPr/>
            <p:nvPr/>
          </p:nvSpPr>
          <p:spPr>
            <a:xfrm>
              <a:off x="10296463" y="5357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4" name="Google Shape;3104;p32"/>
            <p:cNvSpPr/>
            <p:nvPr/>
          </p:nvSpPr>
          <p:spPr>
            <a:xfrm>
              <a:off x="899999" y="5573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5" name="Google Shape;3105;p32"/>
            <p:cNvSpPr/>
            <p:nvPr/>
          </p:nvSpPr>
          <p:spPr>
            <a:xfrm>
              <a:off x="3186023" y="5573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6" name="Google Shape;3106;p32"/>
            <p:cNvSpPr/>
            <p:nvPr/>
          </p:nvSpPr>
          <p:spPr>
            <a:xfrm>
              <a:off x="4849964" y="5573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7" name="Google Shape;3107;p32"/>
            <p:cNvSpPr/>
            <p:nvPr/>
          </p:nvSpPr>
          <p:spPr>
            <a:xfrm>
              <a:off x="6211857" y="5573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8" name="Google Shape;3108;p32"/>
            <p:cNvSpPr/>
            <p:nvPr/>
          </p:nvSpPr>
          <p:spPr>
            <a:xfrm>
              <a:off x="7572679" y="5573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9" name="Google Shape;3109;p32"/>
            <p:cNvSpPr/>
            <p:nvPr/>
          </p:nvSpPr>
          <p:spPr>
            <a:xfrm>
              <a:off x="10296463" y="5573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0" name="Google Shape;3110;p32"/>
            <p:cNvSpPr/>
            <p:nvPr/>
          </p:nvSpPr>
          <p:spPr>
            <a:xfrm>
              <a:off x="899999" y="5789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1" name="Google Shape;3111;p32"/>
            <p:cNvSpPr/>
            <p:nvPr/>
          </p:nvSpPr>
          <p:spPr>
            <a:xfrm>
              <a:off x="3186023" y="5789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2" name="Google Shape;3112;p32"/>
            <p:cNvSpPr/>
            <p:nvPr/>
          </p:nvSpPr>
          <p:spPr>
            <a:xfrm>
              <a:off x="4849964" y="5789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3" name="Google Shape;3113;p32"/>
            <p:cNvSpPr/>
            <p:nvPr/>
          </p:nvSpPr>
          <p:spPr>
            <a:xfrm>
              <a:off x="6211857" y="5789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4" name="Google Shape;3114;p32"/>
            <p:cNvSpPr/>
            <p:nvPr/>
          </p:nvSpPr>
          <p:spPr>
            <a:xfrm>
              <a:off x="7572679" y="5789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5" name="Google Shape;3115;p32"/>
            <p:cNvSpPr/>
            <p:nvPr/>
          </p:nvSpPr>
          <p:spPr>
            <a:xfrm>
              <a:off x="10296463" y="5789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6" name="Google Shape;3116;p32"/>
            <p:cNvSpPr/>
            <p:nvPr/>
          </p:nvSpPr>
          <p:spPr>
            <a:xfrm>
              <a:off x="899999" y="6005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7" name="Google Shape;3117;p32"/>
            <p:cNvSpPr/>
            <p:nvPr/>
          </p:nvSpPr>
          <p:spPr>
            <a:xfrm>
              <a:off x="3186023" y="6005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8" name="Google Shape;3118;p32"/>
            <p:cNvSpPr/>
            <p:nvPr/>
          </p:nvSpPr>
          <p:spPr>
            <a:xfrm>
              <a:off x="4849964" y="6005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9" name="Google Shape;3119;p32"/>
            <p:cNvSpPr/>
            <p:nvPr/>
          </p:nvSpPr>
          <p:spPr>
            <a:xfrm>
              <a:off x="6211857" y="6005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0" name="Google Shape;3120;p32"/>
            <p:cNvSpPr/>
            <p:nvPr/>
          </p:nvSpPr>
          <p:spPr>
            <a:xfrm>
              <a:off x="7572679" y="6005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1" name="Google Shape;3121;p32"/>
            <p:cNvSpPr/>
            <p:nvPr/>
          </p:nvSpPr>
          <p:spPr>
            <a:xfrm>
              <a:off x="10296463" y="6005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2" name="Google Shape;3122;p32"/>
            <p:cNvSpPr/>
            <p:nvPr/>
          </p:nvSpPr>
          <p:spPr>
            <a:xfrm>
              <a:off x="899999" y="6221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3" name="Google Shape;3123;p32"/>
            <p:cNvSpPr/>
            <p:nvPr/>
          </p:nvSpPr>
          <p:spPr>
            <a:xfrm>
              <a:off x="3186023" y="6221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4" name="Google Shape;3124;p32"/>
            <p:cNvSpPr/>
            <p:nvPr/>
          </p:nvSpPr>
          <p:spPr>
            <a:xfrm>
              <a:off x="4849964" y="6221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5" name="Google Shape;3125;p32"/>
            <p:cNvSpPr/>
            <p:nvPr/>
          </p:nvSpPr>
          <p:spPr>
            <a:xfrm>
              <a:off x="6211857" y="6221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6" name="Google Shape;3126;p32"/>
            <p:cNvSpPr/>
            <p:nvPr/>
          </p:nvSpPr>
          <p:spPr>
            <a:xfrm>
              <a:off x="7572679" y="6221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7" name="Google Shape;3127;p32"/>
            <p:cNvSpPr/>
            <p:nvPr/>
          </p:nvSpPr>
          <p:spPr>
            <a:xfrm>
              <a:off x="10296463" y="6221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8" name="Google Shape;3128;p32"/>
            <p:cNvSpPr/>
            <p:nvPr/>
          </p:nvSpPr>
          <p:spPr>
            <a:xfrm>
              <a:off x="899999" y="6437646"/>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9" name="Google Shape;3129;p32"/>
            <p:cNvSpPr/>
            <p:nvPr/>
          </p:nvSpPr>
          <p:spPr>
            <a:xfrm>
              <a:off x="3186023" y="6437646"/>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0" name="Google Shape;3130;p32"/>
            <p:cNvSpPr/>
            <p:nvPr/>
          </p:nvSpPr>
          <p:spPr>
            <a:xfrm>
              <a:off x="4849964" y="6437646"/>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1" name="Google Shape;3131;p32"/>
            <p:cNvSpPr/>
            <p:nvPr/>
          </p:nvSpPr>
          <p:spPr>
            <a:xfrm>
              <a:off x="6211857" y="6437646"/>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2" name="Google Shape;3132;p32"/>
            <p:cNvSpPr/>
            <p:nvPr/>
          </p:nvSpPr>
          <p:spPr>
            <a:xfrm>
              <a:off x="7572679" y="6437646"/>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3" name="Google Shape;3133;p32"/>
            <p:cNvSpPr/>
            <p:nvPr/>
          </p:nvSpPr>
          <p:spPr>
            <a:xfrm>
              <a:off x="10296463" y="6437646"/>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4" name="Google Shape;3134;p32"/>
            <p:cNvSpPr/>
            <p:nvPr/>
          </p:nvSpPr>
          <p:spPr>
            <a:xfrm>
              <a:off x="899999" y="6797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5" name="Google Shape;3135;p32"/>
            <p:cNvSpPr/>
            <p:nvPr/>
          </p:nvSpPr>
          <p:spPr>
            <a:xfrm>
              <a:off x="3186023" y="6797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6" name="Google Shape;3136;p32"/>
            <p:cNvSpPr/>
            <p:nvPr/>
          </p:nvSpPr>
          <p:spPr>
            <a:xfrm>
              <a:off x="4849964" y="6797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7" name="Google Shape;3137;p32"/>
            <p:cNvSpPr/>
            <p:nvPr/>
          </p:nvSpPr>
          <p:spPr>
            <a:xfrm>
              <a:off x="6211857" y="6797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8" name="Google Shape;3138;p32"/>
            <p:cNvSpPr/>
            <p:nvPr/>
          </p:nvSpPr>
          <p:spPr>
            <a:xfrm>
              <a:off x="7572679" y="6797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9" name="Google Shape;3139;p32"/>
            <p:cNvSpPr/>
            <p:nvPr/>
          </p:nvSpPr>
          <p:spPr>
            <a:xfrm>
              <a:off x="10296463" y="6797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0" name="Google Shape;3140;p32"/>
            <p:cNvSpPr/>
            <p:nvPr/>
          </p:nvSpPr>
          <p:spPr>
            <a:xfrm>
              <a:off x="899999" y="7301648"/>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1" name="Google Shape;3141;p32"/>
            <p:cNvSpPr/>
            <p:nvPr/>
          </p:nvSpPr>
          <p:spPr>
            <a:xfrm>
              <a:off x="3186023" y="7301648"/>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2" name="Google Shape;3142;p32"/>
            <p:cNvSpPr/>
            <p:nvPr/>
          </p:nvSpPr>
          <p:spPr>
            <a:xfrm>
              <a:off x="4849964" y="7301648"/>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3" name="Google Shape;3143;p32"/>
            <p:cNvSpPr/>
            <p:nvPr/>
          </p:nvSpPr>
          <p:spPr>
            <a:xfrm>
              <a:off x="6211857" y="7301648"/>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4" name="Google Shape;3144;p32"/>
            <p:cNvSpPr/>
            <p:nvPr/>
          </p:nvSpPr>
          <p:spPr>
            <a:xfrm>
              <a:off x="7572679" y="7301648"/>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5" name="Google Shape;3145;p32"/>
            <p:cNvSpPr/>
            <p:nvPr/>
          </p:nvSpPr>
          <p:spPr>
            <a:xfrm>
              <a:off x="10296463" y="7301648"/>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6" name="Google Shape;3146;p32"/>
            <p:cNvSpPr/>
            <p:nvPr/>
          </p:nvSpPr>
          <p:spPr>
            <a:xfrm>
              <a:off x="899999" y="7517647"/>
              <a:ext cx="2248535" cy="0"/>
            </a:xfrm>
            <a:custGeom>
              <a:avLst/>
              <a:gdLst/>
              <a:ahLst/>
              <a:cxnLst/>
              <a:rect l="l" t="t" r="r" b="b"/>
              <a:pathLst>
                <a:path w="2248535" h="120000" extrusionOk="0">
                  <a:moveTo>
                    <a:pt x="0" y="0"/>
                  </a:moveTo>
                  <a:lnTo>
                    <a:pt x="224792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7" name="Google Shape;3147;p32"/>
            <p:cNvSpPr/>
            <p:nvPr/>
          </p:nvSpPr>
          <p:spPr>
            <a:xfrm>
              <a:off x="3186023" y="7517647"/>
              <a:ext cx="1626235" cy="0"/>
            </a:xfrm>
            <a:custGeom>
              <a:avLst/>
              <a:gdLst/>
              <a:ahLst/>
              <a:cxnLst/>
              <a:rect l="l" t="t" r="r" b="b"/>
              <a:pathLst>
                <a:path w="1626235" h="120000" extrusionOk="0">
                  <a:moveTo>
                    <a:pt x="0" y="0"/>
                  </a:moveTo>
                  <a:lnTo>
                    <a:pt x="162584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8" name="Google Shape;3148;p32"/>
            <p:cNvSpPr/>
            <p:nvPr/>
          </p:nvSpPr>
          <p:spPr>
            <a:xfrm>
              <a:off x="4849964" y="7517647"/>
              <a:ext cx="1323975" cy="0"/>
            </a:xfrm>
            <a:custGeom>
              <a:avLst/>
              <a:gdLst/>
              <a:ahLst/>
              <a:cxnLst/>
              <a:rect l="l" t="t" r="r" b="b"/>
              <a:pathLst>
                <a:path w="1323975" h="120000" extrusionOk="0">
                  <a:moveTo>
                    <a:pt x="0" y="0"/>
                  </a:moveTo>
                  <a:lnTo>
                    <a:pt x="132379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9" name="Google Shape;3149;p32"/>
            <p:cNvSpPr/>
            <p:nvPr/>
          </p:nvSpPr>
          <p:spPr>
            <a:xfrm>
              <a:off x="6211857" y="7517647"/>
              <a:ext cx="1323340" cy="0"/>
            </a:xfrm>
            <a:custGeom>
              <a:avLst/>
              <a:gdLst/>
              <a:ahLst/>
              <a:cxnLst/>
              <a:rect l="l" t="t" r="r" b="b"/>
              <a:pathLst>
                <a:path w="1323340" h="120000" extrusionOk="0">
                  <a:moveTo>
                    <a:pt x="0" y="0"/>
                  </a:moveTo>
                  <a:lnTo>
                    <a:pt x="1322717"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50" name="Google Shape;3150;p32"/>
            <p:cNvSpPr/>
            <p:nvPr/>
          </p:nvSpPr>
          <p:spPr>
            <a:xfrm>
              <a:off x="7572679" y="7517647"/>
              <a:ext cx="2686050" cy="0"/>
            </a:xfrm>
            <a:custGeom>
              <a:avLst/>
              <a:gdLst/>
              <a:ahLst/>
              <a:cxnLst/>
              <a:rect l="l" t="t" r="r" b="b"/>
              <a:pathLst>
                <a:path w="2686050" h="120000" extrusionOk="0">
                  <a:moveTo>
                    <a:pt x="0" y="0"/>
                  </a:moveTo>
                  <a:lnTo>
                    <a:pt x="2685681"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51" name="Google Shape;3151;p32"/>
            <p:cNvSpPr/>
            <p:nvPr/>
          </p:nvSpPr>
          <p:spPr>
            <a:xfrm>
              <a:off x="10296463" y="7517647"/>
              <a:ext cx="1040130" cy="0"/>
            </a:xfrm>
            <a:custGeom>
              <a:avLst/>
              <a:gdLst/>
              <a:ahLst/>
              <a:cxnLst/>
              <a:rect l="l" t="t" r="r" b="b"/>
              <a:pathLst>
                <a:path w="1040129" h="120000" extrusionOk="0">
                  <a:moveTo>
                    <a:pt x="0" y="0"/>
                  </a:moveTo>
                  <a:lnTo>
                    <a:pt x="1039723"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58" name="Google Shape;3158;p32"/>
            <p:cNvSpPr/>
            <p:nvPr/>
          </p:nvSpPr>
          <p:spPr>
            <a:xfrm>
              <a:off x="899999" y="7733647"/>
              <a:ext cx="2248535" cy="0"/>
            </a:xfrm>
            <a:custGeom>
              <a:avLst/>
              <a:gdLst/>
              <a:ahLst/>
              <a:cxnLst/>
              <a:rect l="l" t="t" r="r" b="b"/>
              <a:pathLst>
                <a:path w="2248535" h="120000" extrusionOk="0">
                  <a:moveTo>
                    <a:pt x="0" y="0"/>
                  </a:moveTo>
                  <a:lnTo>
                    <a:pt x="2247925"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59" name="Google Shape;3159;p32"/>
            <p:cNvSpPr/>
            <p:nvPr/>
          </p:nvSpPr>
          <p:spPr>
            <a:xfrm>
              <a:off x="3186023" y="7733647"/>
              <a:ext cx="1626235" cy="0"/>
            </a:xfrm>
            <a:custGeom>
              <a:avLst/>
              <a:gdLst/>
              <a:ahLst/>
              <a:cxnLst/>
              <a:rect l="l" t="t" r="r" b="b"/>
              <a:pathLst>
                <a:path w="1626235" h="120000" extrusionOk="0">
                  <a:moveTo>
                    <a:pt x="0" y="0"/>
                  </a:moveTo>
                  <a:lnTo>
                    <a:pt x="1625841"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60" name="Google Shape;3160;p32"/>
            <p:cNvSpPr/>
            <p:nvPr/>
          </p:nvSpPr>
          <p:spPr>
            <a:xfrm>
              <a:off x="4849964" y="7733647"/>
              <a:ext cx="1323975" cy="0"/>
            </a:xfrm>
            <a:custGeom>
              <a:avLst/>
              <a:gdLst/>
              <a:ahLst/>
              <a:cxnLst/>
              <a:rect l="l" t="t" r="r" b="b"/>
              <a:pathLst>
                <a:path w="1323975" h="120000" extrusionOk="0">
                  <a:moveTo>
                    <a:pt x="0" y="0"/>
                  </a:moveTo>
                  <a:lnTo>
                    <a:pt x="1323797"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61" name="Google Shape;3161;p32"/>
            <p:cNvSpPr/>
            <p:nvPr/>
          </p:nvSpPr>
          <p:spPr>
            <a:xfrm>
              <a:off x="6211857" y="7733647"/>
              <a:ext cx="1323340" cy="0"/>
            </a:xfrm>
            <a:custGeom>
              <a:avLst/>
              <a:gdLst/>
              <a:ahLst/>
              <a:cxnLst/>
              <a:rect l="l" t="t" r="r" b="b"/>
              <a:pathLst>
                <a:path w="1323340" h="120000" extrusionOk="0">
                  <a:moveTo>
                    <a:pt x="0" y="0"/>
                  </a:moveTo>
                  <a:lnTo>
                    <a:pt x="1322717"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62" name="Google Shape;3162;p32"/>
            <p:cNvSpPr/>
            <p:nvPr/>
          </p:nvSpPr>
          <p:spPr>
            <a:xfrm>
              <a:off x="7572679" y="7733647"/>
              <a:ext cx="2686050" cy="0"/>
            </a:xfrm>
            <a:custGeom>
              <a:avLst/>
              <a:gdLst/>
              <a:ahLst/>
              <a:cxnLst/>
              <a:rect l="l" t="t" r="r" b="b"/>
              <a:pathLst>
                <a:path w="2686050" h="120000" extrusionOk="0">
                  <a:moveTo>
                    <a:pt x="0" y="0"/>
                  </a:moveTo>
                  <a:lnTo>
                    <a:pt x="2685681"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63" name="Google Shape;3163;p32"/>
            <p:cNvSpPr/>
            <p:nvPr/>
          </p:nvSpPr>
          <p:spPr>
            <a:xfrm>
              <a:off x="10296463" y="7733647"/>
              <a:ext cx="1040130" cy="0"/>
            </a:xfrm>
            <a:custGeom>
              <a:avLst/>
              <a:gdLst/>
              <a:ahLst/>
              <a:cxnLst/>
              <a:rect l="l" t="t" r="r" b="b"/>
              <a:pathLst>
                <a:path w="1040129" h="120000" extrusionOk="0">
                  <a:moveTo>
                    <a:pt x="0" y="0"/>
                  </a:moveTo>
                  <a:lnTo>
                    <a:pt x="1039723"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067" name="Google Shape;3067;p32"/>
          <p:cNvSpPr txBox="1"/>
          <p:nvPr/>
        </p:nvSpPr>
        <p:spPr>
          <a:xfrm>
            <a:off x="886664" y="3489996"/>
            <a:ext cx="5060315"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한국에너지공단에서</a:t>
            </a:r>
            <a:r>
              <a:rPr lang="en-US" sz="900" dirty="0">
                <a:latin typeface="Gulim"/>
                <a:ea typeface="Gulim"/>
                <a:cs typeface="Gulim"/>
                <a:sym typeface="Gulim"/>
              </a:rPr>
              <a:t> </a:t>
            </a:r>
            <a:r>
              <a:rPr lang="en-US" sz="900" dirty="0" err="1">
                <a:latin typeface="Gulim"/>
                <a:ea typeface="Gulim"/>
                <a:cs typeface="Gulim"/>
                <a:sym typeface="Gulim"/>
              </a:rPr>
              <a:t>주최하는</a:t>
            </a:r>
            <a:r>
              <a:rPr lang="en-US" sz="900" dirty="0">
                <a:latin typeface="Gulim"/>
                <a:ea typeface="Gulim"/>
                <a:cs typeface="Gulim"/>
                <a:sym typeface="Gulim"/>
              </a:rPr>
              <a:t> ESP </a:t>
            </a:r>
            <a:r>
              <a:rPr lang="en-US" sz="900" dirty="0" err="1">
                <a:latin typeface="Gulim"/>
                <a:ea typeface="Gulim"/>
                <a:cs typeface="Gulim"/>
                <a:sym typeface="Gulim"/>
              </a:rPr>
              <a:t>에너지절감협력사업의</a:t>
            </a:r>
            <a:r>
              <a:rPr lang="en-US" sz="900" dirty="0">
                <a:latin typeface="Gulim"/>
                <a:ea typeface="Gulim"/>
                <a:cs typeface="Gulim"/>
                <a:sym typeface="Gulim"/>
              </a:rPr>
              <a:t> </a:t>
            </a:r>
            <a:r>
              <a:rPr lang="en-US" sz="900" dirty="0" err="1">
                <a:latin typeface="Gulim"/>
                <a:ea typeface="Gulim"/>
                <a:cs typeface="Gulim"/>
                <a:sym typeface="Gulim"/>
              </a:rPr>
              <a:t>식품</a:t>
            </a:r>
            <a:r>
              <a:rPr lang="en-US" sz="900" dirty="0">
                <a:latin typeface="Gulim"/>
                <a:ea typeface="Gulim"/>
                <a:cs typeface="Gulim"/>
                <a:sym typeface="Gulim"/>
              </a:rPr>
              <a:t> </a:t>
            </a:r>
            <a:r>
              <a:rPr lang="en-US" sz="900" dirty="0" err="1">
                <a:latin typeface="Gulim"/>
                <a:ea typeface="Gulim"/>
                <a:cs typeface="Gulim"/>
                <a:sym typeface="Gulim"/>
              </a:rPr>
              <a:t>부문에</a:t>
            </a:r>
            <a:r>
              <a:rPr lang="en-US" sz="900" dirty="0">
                <a:latin typeface="Gulim"/>
                <a:ea typeface="Gulim"/>
                <a:cs typeface="Gulim"/>
                <a:sym typeface="Gulim"/>
              </a:rPr>
              <a:t> </a:t>
            </a:r>
            <a:r>
              <a:rPr lang="en-US" sz="900" dirty="0" err="1">
                <a:latin typeface="Gulim"/>
                <a:ea typeface="Gulim"/>
                <a:cs typeface="Gulim"/>
                <a:sym typeface="Gulim"/>
              </a:rPr>
              <a:t>참여하는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동종업계</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현장</a:t>
            </a:r>
            <a:r>
              <a:rPr lang="en-US" sz="900" dirty="0">
                <a:latin typeface="Gulim"/>
                <a:ea typeface="Gulim"/>
                <a:cs typeface="Gulim"/>
                <a:sym typeface="Gulim"/>
              </a:rPr>
              <a:t> </a:t>
            </a:r>
            <a:r>
              <a:rPr lang="en-US" sz="900" dirty="0" err="1">
                <a:latin typeface="Gulim"/>
                <a:ea typeface="Gulim"/>
                <a:cs typeface="Gulim"/>
                <a:sym typeface="Gulim"/>
              </a:rPr>
              <a:t>견학</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실무</a:t>
            </a:r>
            <a:r>
              <a:rPr lang="en-US" sz="900" dirty="0">
                <a:latin typeface="Gulim"/>
                <a:ea typeface="Gulim"/>
                <a:cs typeface="Gulim"/>
                <a:sym typeface="Gulim"/>
              </a:rPr>
              <a:t> </a:t>
            </a:r>
            <a:r>
              <a:rPr lang="en-US" sz="900" dirty="0" err="1">
                <a:latin typeface="Gulim"/>
                <a:ea typeface="Gulim"/>
                <a:cs typeface="Gulim"/>
                <a:sym typeface="Gulim"/>
              </a:rPr>
              <a:t>회의에</a:t>
            </a:r>
            <a:r>
              <a:rPr lang="en-US" sz="900" dirty="0">
                <a:latin typeface="Gulim"/>
                <a:ea typeface="Gulim"/>
                <a:cs typeface="Gulim"/>
                <a:sym typeface="Gulim"/>
              </a:rPr>
              <a:t> </a:t>
            </a:r>
            <a:r>
              <a:rPr lang="en-US" sz="900" dirty="0" err="1">
                <a:latin typeface="Gulim"/>
                <a:ea typeface="Gulim"/>
                <a:cs typeface="Gulim"/>
                <a:sym typeface="Gulim"/>
              </a:rPr>
              <a:t>참가하며</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절약</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전파에</a:t>
            </a:r>
            <a:r>
              <a:rPr lang="en-US" sz="900" dirty="0">
                <a:latin typeface="Gulim"/>
                <a:ea typeface="Gulim"/>
                <a:cs typeface="Gulim"/>
                <a:sym typeface="Gulim"/>
              </a:rPr>
              <a:t> </a:t>
            </a:r>
            <a:r>
              <a:rPr lang="en-US" sz="900" dirty="0" err="1">
                <a:latin typeface="Gulim"/>
                <a:ea typeface="Gulim"/>
                <a:cs typeface="Gulim"/>
                <a:sym typeface="Gulim"/>
              </a:rPr>
              <a:t>적극</a:t>
            </a:r>
            <a:r>
              <a:rPr lang="en-US" sz="900" dirty="0">
                <a:latin typeface="Gulim"/>
                <a:ea typeface="Gulim"/>
                <a:cs typeface="Gulim"/>
                <a:sym typeface="Gulim"/>
              </a:rPr>
              <a:t> </a:t>
            </a:r>
            <a:r>
              <a:rPr lang="en-US" sz="900" dirty="0" err="1">
                <a:latin typeface="Gulim"/>
                <a:ea typeface="Gulim"/>
                <a:cs typeface="Gulim"/>
                <a:sym typeface="Gulim"/>
              </a:rPr>
              <a:t>참여하고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KT&amp;G </a:t>
            </a:r>
            <a:r>
              <a:rPr lang="en-US" sz="900" dirty="0" err="1">
                <a:latin typeface="Gulim"/>
                <a:ea typeface="Gulim"/>
                <a:cs typeface="Gulim"/>
                <a:sym typeface="Gulim"/>
              </a:rPr>
              <a:t>영주공장은</a:t>
            </a:r>
            <a:r>
              <a:rPr lang="en-US" sz="900" dirty="0">
                <a:latin typeface="Gulim"/>
                <a:ea typeface="Gulim"/>
                <a:cs typeface="Gulim"/>
                <a:sym typeface="Gulim"/>
              </a:rPr>
              <a:t> 2020년부터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투자와</a:t>
            </a:r>
            <a:r>
              <a:rPr lang="en-US" sz="900" dirty="0">
                <a:latin typeface="Gulim"/>
                <a:ea typeface="Gulim"/>
                <a:cs typeface="Gulim"/>
                <a:sym typeface="Gulim"/>
              </a:rPr>
              <a:t> </a:t>
            </a:r>
            <a:r>
              <a:rPr lang="en-US" sz="900" dirty="0" err="1">
                <a:latin typeface="Gulim"/>
                <a:ea typeface="Gulim"/>
                <a:cs typeface="Gulim"/>
                <a:sym typeface="Gulim"/>
              </a:rPr>
              <a:t>제조공정</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실현한</a:t>
            </a:r>
            <a:r>
              <a:rPr lang="en-US" sz="900" dirty="0">
                <a:latin typeface="Gulim"/>
                <a:ea typeface="Gulim"/>
                <a:cs typeface="Gulim"/>
                <a:sym typeface="Gulim"/>
              </a:rPr>
              <a:t> </a:t>
            </a:r>
            <a:r>
              <a:rPr lang="en-US" sz="900" dirty="0" err="1">
                <a:latin typeface="Gulim"/>
                <a:ea typeface="Gulim"/>
                <a:cs typeface="Gulim"/>
                <a:sym typeface="Gulim"/>
              </a:rPr>
              <a:t>공적을</a:t>
            </a:r>
            <a:r>
              <a:rPr lang="en-US" sz="900" dirty="0">
                <a:latin typeface="Gulim"/>
                <a:ea typeface="Gulim"/>
                <a:cs typeface="Gulim"/>
                <a:sym typeface="Gulim"/>
              </a:rPr>
              <a:t> </a:t>
            </a:r>
            <a:r>
              <a:rPr lang="en-US" sz="900" dirty="0" err="1">
                <a:latin typeface="Gulim"/>
                <a:ea typeface="Gulim"/>
                <a:cs typeface="Gulim"/>
                <a:sym typeface="Gulim"/>
              </a:rPr>
              <a:t>인정받아</a:t>
            </a:r>
            <a:r>
              <a:rPr lang="en-US" sz="900" dirty="0">
                <a:latin typeface="Gulim"/>
                <a:ea typeface="Gulim"/>
                <a:cs typeface="Gulim"/>
                <a:sym typeface="Gulim"/>
              </a:rPr>
              <a:t> 2023년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유공자</a:t>
            </a:r>
            <a:r>
              <a:rPr lang="en-US" sz="900" dirty="0">
                <a:latin typeface="Gulim"/>
                <a:ea typeface="Gulim"/>
                <a:cs typeface="Gulim"/>
                <a:sym typeface="Gulim"/>
              </a:rPr>
              <a:t> </a:t>
            </a:r>
            <a:r>
              <a:rPr lang="en-US" sz="900" dirty="0" err="1">
                <a:latin typeface="Gulim"/>
                <a:ea typeface="Gulim"/>
                <a:cs typeface="Gulim"/>
                <a:sym typeface="Gulim"/>
              </a:rPr>
              <a:t>포상</a:t>
            </a:r>
            <a:r>
              <a:rPr lang="en-US" sz="900" dirty="0">
                <a:latin typeface="Gulim"/>
                <a:ea typeface="Gulim"/>
                <a:cs typeface="Gulim"/>
                <a:sym typeface="Gulim"/>
              </a:rPr>
              <a:t>’ </a:t>
            </a:r>
            <a:r>
              <a:rPr lang="en-US" sz="900" dirty="0" err="1">
                <a:latin typeface="Gulim"/>
                <a:ea typeface="Gulim"/>
                <a:cs typeface="Gulim"/>
                <a:sym typeface="Gulim"/>
              </a:rPr>
              <a:t>시상식에서</a:t>
            </a:r>
            <a:r>
              <a:rPr lang="en-US" sz="900" dirty="0">
                <a:latin typeface="Gulim"/>
                <a:ea typeface="Gulim"/>
                <a:cs typeface="Gulim"/>
                <a:sym typeface="Gulim"/>
              </a:rPr>
              <a:t> </a:t>
            </a:r>
            <a:r>
              <a:rPr lang="en-US" sz="900" dirty="0" err="1">
                <a:latin typeface="Gulim"/>
                <a:ea typeface="Gulim"/>
                <a:cs typeface="Gulim"/>
                <a:sym typeface="Gulim"/>
              </a:rPr>
              <a:t>산업통상자원부</a:t>
            </a:r>
            <a:r>
              <a:rPr lang="en-US" sz="900" dirty="0">
                <a:latin typeface="Gulim"/>
                <a:ea typeface="Gulim"/>
                <a:cs typeface="Gulim"/>
                <a:sym typeface="Gulim"/>
              </a:rPr>
              <a:t> </a:t>
            </a:r>
            <a:r>
              <a:rPr lang="en-US" sz="900" dirty="0" err="1">
                <a:latin typeface="Gulim"/>
                <a:ea typeface="Gulim"/>
                <a:cs typeface="Gulim"/>
                <a:sym typeface="Gulim"/>
              </a:rPr>
              <a:t>장관</a:t>
            </a:r>
            <a:r>
              <a:rPr lang="en-US" sz="900" dirty="0">
                <a:latin typeface="Gulim"/>
                <a:ea typeface="Gulim"/>
                <a:cs typeface="Gulim"/>
                <a:sym typeface="Gulim"/>
              </a:rPr>
              <a:t> </a:t>
            </a:r>
            <a:r>
              <a:rPr lang="en-US" sz="900" dirty="0" err="1">
                <a:latin typeface="Gulim"/>
                <a:ea typeface="Gulim"/>
                <a:cs typeface="Gulim"/>
                <a:sym typeface="Gulim"/>
              </a:rPr>
              <a:t>표창을</a:t>
            </a:r>
            <a:r>
              <a:rPr lang="en-US" sz="900" dirty="0">
                <a:latin typeface="Gulim"/>
                <a:ea typeface="Gulim"/>
                <a:cs typeface="Gulim"/>
                <a:sym typeface="Gulim"/>
              </a:rPr>
              <a:t> </a:t>
            </a:r>
            <a:r>
              <a:rPr lang="en-US" sz="900" dirty="0" err="1">
                <a:latin typeface="Gulim"/>
                <a:ea typeface="Gulim"/>
                <a:cs typeface="Gulim"/>
                <a:sym typeface="Gulim"/>
              </a:rPr>
              <a:t>수상하였습니다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170" name="Google Shape;3170;p3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100</a:t>
            </a:r>
            <a:endParaRPr sz="10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211"/>
        <p:cNvGrpSpPr/>
        <p:nvPr/>
      </p:nvGrpSpPr>
      <p:grpSpPr>
        <a:xfrm>
          <a:off x="0" y="0"/>
          <a:ext cx="0" cy="0"/>
          <a:chOff x="0" y="0"/>
          <a:chExt cx="0" cy="0"/>
        </a:xfrm>
      </p:grpSpPr>
      <p:grpSp>
        <p:nvGrpSpPr>
          <p:cNvPr id="3212" name="Google Shape;3212;p33"/>
          <p:cNvGrpSpPr/>
          <p:nvPr/>
        </p:nvGrpSpPr>
        <p:grpSpPr>
          <a:xfrm>
            <a:off x="538086" y="0"/>
            <a:ext cx="14077958" cy="8208009"/>
            <a:chOff x="538086" y="0"/>
            <a:chExt cx="14077958" cy="8208009"/>
          </a:xfrm>
        </p:grpSpPr>
        <p:sp>
          <p:nvSpPr>
            <p:cNvPr id="3214" name="Google Shape;3214;p3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15" name="Google Shape;3215;p3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16" name="Google Shape;3216;p3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221" name="Google Shape;3221;p33"/>
          <p:cNvSpPr txBox="1"/>
          <p:nvPr/>
        </p:nvSpPr>
        <p:spPr>
          <a:xfrm>
            <a:off x="886402" y="1196499"/>
            <a:ext cx="7518009" cy="1764842"/>
          </a:xfrm>
          <a:prstGeom prst="rect">
            <a:avLst/>
          </a:prstGeom>
          <a:noFill/>
          <a:ln>
            <a:noFill/>
          </a:ln>
        </p:spPr>
        <p:txBody>
          <a:bodyPr spcFirstLastPara="1" wrap="square" lIns="0" tIns="12700" rIns="0" bIns="0" anchor="t" anchorCtr="0">
            <a:spAutoFit/>
          </a:bodyPr>
          <a:lstStyle/>
          <a:p>
            <a:pPr marL="13334"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환경경영 강화</a:t>
            </a:r>
            <a:endParaRPr sz="2000">
              <a:latin typeface="Malgun Gothic"/>
              <a:ea typeface="Malgun Gothic"/>
              <a:cs typeface="Malgun Gothic"/>
              <a:sym typeface="Malgun Gothic"/>
            </a:endParaRPr>
          </a:p>
          <a:p>
            <a:pPr marL="13334" lvl="0" indent="0" algn="l" rtl="0">
              <a:lnSpc>
                <a:spcPct val="100000"/>
              </a:lnSpc>
              <a:spcBef>
                <a:spcPts val="1505"/>
              </a:spcBef>
              <a:spcAft>
                <a:spcPts val="0"/>
              </a:spcAft>
              <a:buNone/>
            </a:pPr>
            <a:r>
              <a:rPr lang="en-US" sz="900" b="1" u="sng">
                <a:solidFill>
                  <a:srgbClr val="549B35"/>
                </a:solidFill>
                <a:latin typeface="Arial"/>
                <a:ea typeface="Arial"/>
                <a:cs typeface="Arial"/>
                <a:sym typeface="Arial"/>
              </a:rPr>
              <a:t>환경경영 실적 모니터링 강화</a:t>
            </a:r>
            <a:endParaRPr sz="900">
              <a:latin typeface="Arial"/>
              <a:ea typeface="Arial"/>
              <a:cs typeface="Arial"/>
              <a:sym typeface="Arial"/>
            </a:endParaRPr>
          </a:p>
          <a:p>
            <a:pPr marL="12700" marR="5080" lvl="0" indent="634" algn="just" rtl="0">
              <a:lnSpc>
                <a:spcPct val="134300"/>
              </a:lnSpc>
              <a:spcBef>
                <a:spcPts val="15"/>
              </a:spcBef>
              <a:spcAft>
                <a:spcPts val="0"/>
              </a:spcAft>
              <a:buNone/>
            </a:pPr>
            <a:r>
              <a:rPr lang="en-US" sz="900" b="1">
                <a:latin typeface="Arial"/>
                <a:ea typeface="Arial"/>
                <a:cs typeface="Arial"/>
                <a:sym typeface="Arial"/>
              </a:rPr>
              <a:t>전사 에너지 결산제 시행 </a:t>
            </a:r>
            <a:r>
              <a:rPr lang="en-US" sz="900" b="1">
                <a:latin typeface="Malgun Gothic"/>
                <a:ea typeface="Malgun Gothic"/>
                <a:cs typeface="Malgun Gothic"/>
                <a:sym typeface="Malgun Gothic"/>
              </a:rPr>
              <a:t>| </a:t>
            </a:r>
            <a:r>
              <a:rPr lang="en-US" sz="900">
                <a:latin typeface="Gulim"/>
                <a:ea typeface="Gulim"/>
                <a:cs typeface="Gulim"/>
                <a:sym typeface="Gulim"/>
              </a:rPr>
              <a:t>KT&amp;G는 환경 비전 ‘2030 Green Impact’ 달성을 위해 전 사업장의 에너지 배출량과 용수 취수량 모니터링을 강화하고자 2022년 전사 에너지 결산제를 도입하여 목표 대비 온실가스 발생실적 진도율을 공유하고 있습니다. 전사 에너지 결산제는 국내외 141개 사업장을 보유한 당사의 사업 특수성에 기반한 제도로 매월 각 단위 사업장은 증빙자료(요금 고지서)를 기반으로 에너지·용수 사용량을 전산 시스템에 입력함으로써 본사는 오류를 사전 검증하여 데이터 적시성과 정확성을 확보하고 있습니다. 이를 통해 사업장별 감축 목표 대비 이행 상태를 점검하고, 계절적 변동 요인을 감안하여 연간 배출량 전망을 하는 등 체계적인 이행을 위한 전략적 의사결정 도구로 활용하고 있습니다. 2023년에는 전사 에너지 결산제 시행 범위를 해외 제조공장(인도네시아, 튀르키예, 러시아)까지 확대하며 관리체계를 더욱 고도화하였습니다.</a:t>
            </a:r>
            <a:endParaRPr sz="900">
              <a:latin typeface="Gulim"/>
              <a:ea typeface="Gulim"/>
              <a:cs typeface="Gulim"/>
              <a:sym typeface="Gulim"/>
            </a:endParaRPr>
          </a:p>
        </p:txBody>
      </p:sp>
      <p:sp>
        <p:nvSpPr>
          <p:cNvPr id="3222" name="Google Shape;3222;p33"/>
          <p:cNvSpPr txBox="1"/>
          <p:nvPr/>
        </p:nvSpPr>
        <p:spPr>
          <a:xfrm>
            <a:off x="885799" y="3025794"/>
            <a:ext cx="7508586" cy="76200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월</a:t>
            </a:r>
            <a:r>
              <a:rPr lang="en-US" sz="900" b="1" dirty="0">
                <a:latin typeface="Arial"/>
                <a:ea typeface="Arial"/>
                <a:cs typeface="Arial"/>
                <a:sym typeface="Arial"/>
              </a:rPr>
              <a:t> </a:t>
            </a:r>
            <a:r>
              <a:rPr lang="en-US" sz="900" b="1" dirty="0" err="1">
                <a:latin typeface="Arial"/>
                <a:ea typeface="Arial"/>
                <a:cs typeface="Arial"/>
                <a:sym typeface="Arial"/>
              </a:rPr>
              <a:t>단위</a:t>
            </a:r>
            <a:r>
              <a:rPr lang="en-US" sz="900" b="1" dirty="0">
                <a:latin typeface="Arial"/>
                <a:ea typeface="Arial"/>
                <a:cs typeface="Arial"/>
                <a:sym typeface="Arial"/>
              </a:rPr>
              <a:t> </a:t>
            </a:r>
            <a:r>
              <a:rPr lang="en-US" sz="900" b="1" dirty="0" err="1">
                <a:latin typeface="Arial"/>
                <a:ea typeface="Arial"/>
                <a:cs typeface="Arial"/>
                <a:sym typeface="Arial"/>
              </a:rPr>
              <a:t>정기</a:t>
            </a:r>
            <a:r>
              <a:rPr lang="en-US" sz="900" b="1" dirty="0">
                <a:latin typeface="Arial"/>
                <a:ea typeface="Arial"/>
                <a:cs typeface="Arial"/>
                <a:sym typeface="Arial"/>
              </a:rPr>
              <a:t> </a:t>
            </a:r>
            <a:r>
              <a:rPr lang="en-US" sz="900" b="1" dirty="0" err="1">
                <a:latin typeface="Arial"/>
                <a:ea typeface="Arial"/>
                <a:cs typeface="Arial"/>
                <a:sym typeface="Arial"/>
              </a:rPr>
              <a:t>협의체</a:t>
            </a:r>
            <a:r>
              <a:rPr lang="en-US" sz="900" b="1" dirty="0">
                <a:latin typeface="Arial"/>
                <a:ea typeface="Arial"/>
                <a:cs typeface="Arial"/>
                <a:sym typeface="Arial"/>
              </a:rPr>
              <a:t> ‘ESG Monthly’ </a:t>
            </a:r>
            <a:r>
              <a:rPr lang="en-US" sz="900" b="1" dirty="0" err="1">
                <a:latin typeface="Arial"/>
                <a:ea typeface="Arial"/>
                <a:cs typeface="Arial"/>
                <a:sym typeface="Arial"/>
              </a:rPr>
              <a:t>회의</a:t>
            </a:r>
            <a:r>
              <a:rPr lang="en-US" sz="900" b="1" dirty="0">
                <a:latin typeface="Arial"/>
                <a:ea typeface="Arial"/>
                <a:cs typeface="Arial"/>
                <a:sym typeface="Arial"/>
              </a:rPr>
              <a:t> </a:t>
            </a:r>
            <a:r>
              <a:rPr lang="en-US" sz="900" b="1" dirty="0" err="1">
                <a:latin typeface="Arial"/>
                <a:ea typeface="Arial"/>
                <a:cs typeface="Arial"/>
                <a:sym typeface="Arial"/>
              </a:rPr>
              <a:t>운영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본사와</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a:t>
            </a:r>
            <a:r>
              <a:rPr lang="en-US" sz="900" dirty="0" err="1">
                <a:latin typeface="Gulim"/>
                <a:ea typeface="Gulim"/>
                <a:cs typeface="Gulim"/>
                <a:sym typeface="Gulim"/>
              </a:rPr>
              <a:t>국내</a:t>
            </a:r>
            <a:r>
              <a:rPr lang="en-US" sz="900" dirty="0">
                <a:latin typeface="Gulim"/>
                <a:ea typeface="Gulim"/>
                <a:cs typeface="Gulim"/>
                <a:sym typeface="Gulim"/>
              </a:rPr>
              <a:t> 6개, </a:t>
            </a:r>
            <a:r>
              <a:rPr lang="en-US" sz="900" dirty="0" err="1">
                <a:latin typeface="Gulim"/>
                <a:ea typeface="Gulim"/>
                <a:cs typeface="Gulim"/>
                <a:sym typeface="Gulim"/>
              </a:rPr>
              <a:t>해외</a:t>
            </a:r>
            <a:r>
              <a:rPr lang="en-US" sz="900" dirty="0">
                <a:latin typeface="Gulim"/>
                <a:ea typeface="Gulim"/>
                <a:cs typeface="Gulim"/>
                <a:sym typeface="Gulim"/>
              </a:rPr>
              <a:t> 3개)</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참여하는</a:t>
            </a:r>
            <a:r>
              <a:rPr lang="en-US" sz="900" dirty="0">
                <a:latin typeface="Gulim"/>
                <a:ea typeface="Gulim"/>
                <a:cs typeface="Gulim"/>
                <a:sym typeface="Gulim"/>
              </a:rPr>
              <a:t> </a:t>
            </a:r>
            <a:r>
              <a:rPr lang="en-US" sz="900" dirty="0" err="1">
                <a:latin typeface="Gulim"/>
                <a:ea typeface="Gulim"/>
                <a:cs typeface="Gulim"/>
                <a:sym typeface="Gulim"/>
              </a:rPr>
              <a:t>월간</a:t>
            </a:r>
            <a:r>
              <a:rPr lang="en-US" sz="900" dirty="0">
                <a:latin typeface="Gulim"/>
                <a:ea typeface="Gulim"/>
                <a:cs typeface="Gulim"/>
                <a:sym typeface="Gulim"/>
              </a:rPr>
              <a:t> </a:t>
            </a:r>
            <a:r>
              <a:rPr lang="en-US" sz="900" dirty="0" err="1">
                <a:latin typeface="Gulim"/>
                <a:ea typeface="Gulim"/>
                <a:cs typeface="Gulim"/>
                <a:sym typeface="Gulim"/>
              </a:rPr>
              <a:t>정기</a:t>
            </a:r>
            <a:r>
              <a:rPr lang="en-US" sz="900" dirty="0">
                <a:latin typeface="Gulim"/>
                <a:ea typeface="Gulim"/>
                <a:cs typeface="Gulim"/>
                <a:sym typeface="Gulim"/>
              </a:rPr>
              <a:t> </a:t>
            </a:r>
            <a:r>
              <a:rPr lang="en-US" sz="900" dirty="0" err="1">
                <a:latin typeface="Gulim"/>
                <a:ea typeface="Gulim"/>
                <a:cs typeface="Gulim"/>
                <a:sym typeface="Gulim"/>
              </a:rPr>
              <a:t>화상회의</a:t>
            </a:r>
            <a:r>
              <a:rPr lang="en-US" sz="900" dirty="0">
                <a:latin typeface="Gulim"/>
                <a:ea typeface="Gulim"/>
                <a:cs typeface="Gulim"/>
                <a:sym typeface="Gulim"/>
              </a:rPr>
              <a:t>(ESG Monthly)</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실적</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소통을</a:t>
            </a:r>
            <a:r>
              <a:rPr lang="en-US" sz="900" dirty="0">
                <a:latin typeface="Gulim"/>
                <a:ea typeface="Gulim"/>
                <a:cs typeface="Gulim"/>
                <a:sym typeface="Gulim"/>
              </a:rPr>
              <a:t> </a:t>
            </a:r>
            <a:r>
              <a:rPr lang="en-US" sz="900" dirty="0" err="1">
                <a:latin typeface="Gulim"/>
                <a:ea typeface="Gulim"/>
                <a:cs typeface="Gulim"/>
                <a:sym typeface="Gulim"/>
              </a:rPr>
              <a:t>강화하는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실행력</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정기</a:t>
            </a:r>
            <a:r>
              <a:rPr lang="en-US" sz="900" dirty="0">
                <a:latin typeface="Gulim"/>
                <a:ea typeface="Gulim"/>
                <a:cs typeface="Gulim"/>
                <a:sym typeface="Gulim"/>
              </a:rPr>
              <a:t> </a:t>
            </a:r>
            <a:r>
              <a:rPr lang="en-US" sz="900" dirty="0" err="1">
                <a:latin typeface="Gulim"/>
                <a:ea typeface="Gulim"/>
                <a:cs typeface="Gulim"/>
                <a:sym typeface="Gulim"/>
              </a:rPr>
              <a:t>화상회의에서는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공장들이</a:t>
            </a:r>
            <a:r>
              <a:rPr lang="en-US" sz="900" dirty="0">
                <a:latin typeface="Gulim"/>
                <a:ea typeface="Gulim"/>
                <a:cs typeface="Gulim"/>
                <a:sym typeface="Gulim"/>
              </a:rPr>
              <a:t> ESG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달성할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공장별</a:t>
            </a:r>
            <a:r>
              <a:rPr lang="en-US" sz="900" dirty="0">
                <a:latin typeface="Gulim"/>
                <a:ea typeface="Gulim"/>
                <a:cs typeface="Gulim"/>
                <a:sym typeface="Gulim"/>
              </a:rPr>
              <a:t> 3대 KPI(</a:t>
            </a:r>
            <a:r>
              <a:rPr lang="en-US" sz="900" dirty="0" err="1">
                <a:latin typeface="Gulim"/>
                <a:ea typeface="Gulim"/>
                <a:cs typeface="Gulim"/>
                <a:sym typeface="Gulim"/>
              </a:rPr>
              <a:t>원단위</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원단위</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재활용률</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실적</a:t>
            </a:r>
            <a:r>
              <a:rPr lang="en-US" sz="900" dirty="0">
                <a:latin typeface="Gulim"/>
                <a:ea typeface="Gulim"/>
                <a:cs typeface="Gulim"/>
                <a:sym typeface="Gulim"/>
              </a:rPr>
              <a:t> </a:t>
            </a:r>
            <a:r>
              <a:rPr lang="en-US" sz="900" dirty="0" err="1">
                <a:latin typeface="Gulim"/>
                <a:ea typeface="Gulim"/>
                <a:cs typeface="Gulim"/>
                <a:sym typeface="Gulim"/>
              </a:rPr>
              <a:t>리뷰</a:t>
            </a:r>
            <a:r>
              <a:rPr lang="en-US" sz="900" dirty="0">
                <a:latin typeface="Gulim"/>
                <a:ea typeface="Gulim"/>
                <a:cs typeface="Gulim"/>
                <a:sym typeface="Gulim"/>
              </a:rPr>
              <a:t>, </a:t>
            </a:r>
            <a:r>
              <a:rPr lang="en-US" sz="900" dirty="0" err="1">
                <a:latin typeface="Gulim"/>
                <a:ea typeface="Gulim"/>
                <a:cs typeface="Gulim"/>
                <a:sym typeface="Gulim"/>
              </a:rPr>
              <a:t>개선과제</a:t>
            </a:r>
            <a:r>
              <a:rPr lang="en-US" sz="900" dirty="0">
                <a:latin typeface="Gulim"/>
                <a:ea typeface="Gulim"/>
                <a:cs typeface="Gulim"/>
                <a:sym typeface="Gulim"/>
              </a:rPr>
              <a:t>(</a:t>
            </a:r>
            <a:r>
              <a:rPr lang="en-US" sz="900" dirty="0" err="1">
                <a:latin typeface="Gulim"/>
                <a:ea typeface="Gulim"/>
                <a:cs typeface="Gulim"/>
                <a:sym typeface="Gulim"/>
              </a:rPr>
              <a:t>고효율</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교체</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독려를</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223" name="Google Shape;3223;p33"/>
          <p:cNvSpPr txBox="1"/>
          <p:nvPr/>
        </p:nvSpPr>
        <p:spPr>
          <a:xfrm>
            <a:off x="884386" y="3852247"/>
            <a:ext cx="7509528" cy="1126206"/>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공장</a:t>
            </a:r>
            <a:r>
              <a:rPr lang="en-US" sz="900" b="1" dirty="0">
                <a:latin typeface="Arial"/>
                <a:ea typeface="Arial"/>
                <a:cs typeface="Arial"/>
                <a:sym typeface="Arial"/>
              </a:rPr>
              <a:t> </a:t>
            </a:r>
            <a:r>
              <a:rPr lang="en-US" sz="900" b="1" dirty="0" err="1">
                <a:latin typeface="Arial"/>
                <a:ea typeface="Arial"/>
                <a:cs typeface="Arial"/>
                <a:sym typeface="Arial"/>
              </a:rPr>
              <a:t>에너지관리시스템</a:t>
            </a:r>
            <a:r>
              <a:rPr lang="en-US" sz="900" b="1" dirty="0">
                <a:latin typeface="Arial"/>
                <a:ea typeface="Arial"/>
                <a:cs typeface="Arial"/>
                <a:sym typeface="Arial"/>
              </a:rPr>
              <a:t>(FEMS) </a:t>
            </a:r>
            <a:r>
              <a:rPr lang="en-US" sz="900" b="1" dirty="0" err="1">
                <a:latin typeface="Arial"/>
                <a:ea typeface="Arial"/>
                <a:cs typeface="Arial"/>
                <a:sym typeface="Arial"/>
              </a:rPr>
              <a:t>구축</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2023년 </a:t>
            </a:r>
            <a:r>
              <a:rPr lang="en-US" sz="900" dirty="0" err="1">
                <a:latin typeface="Gulim"/>
                <a:ea typeface="Gulim"/>
                <a:cs typeface="Gulim"/>
                <a:sym typeface="Gulim"/>
              </a:rPr>
              <a:t>대전공장에</a:t>
            </a:r>
            <a:r>
              <a:rPr lang="en-US" sz="900" dirty="0">
                <a:latin typeface="Gulim"/>
                <a:ea typeface="Gulim"/>
                <a:cs typeface="Gulim"/>
                <a:sym typeface="Gulim"/>
              </a:rPr>
              <a:t> </a:t>
            </a:r>
            <a:r>
              <a:rPr lang="en-US" sz="900" dirty="0" err="1">
                <a:latin typeface="Gulim"/>
                <a:ea typeface="Gulim"/>
                <a:cs typeface="Gulim"/>
                <a:sym typeface="Gulim"/>
              </a:rPr>
              <a:t>공장에너지관리시스템</a:t>
            </a:r>
            <a:r>
              <a:rPr lang="en-US" sz="900" dirty="0">
                <a:latin typeface="Gulim"/>
                <a:ea typeface="Gulim"/>
                <a:cs typeface="Gulim"/>
                <a:sym typeface="Gulim"/>
              </a:rPr>
              <a:t>(FEMS: Factory Energy Management System)</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설치하고</a:t>
            </a:r>
            <a:r>
              <a:rPr lang="en-US" sz="900" dirty="0">
                <a:latin typeface="Gulim"/>
                <a:ea typeface="Gulim"/>
                <a:cs typeface="Gulim"/>
                <a:sym typeface="Gulim"/>
              </a:rPr>
              <a:t>, </a:t>
            </a:r>
            <a:r>
              <a:rPr lang="en-US" sz="900" dirty="0" err="1">
                <a:latin typeface="Gulim"/>
                <a:ea typeface="Gulim"/>
                <a:cs typeface="Gulim"/>
                <a:sym typeface="Gulim"/>
              </a:rPr>
              <a:t>설비별</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사용량을</a:t>
            </a:r>
            <a:r>
              <a:rPr lang="en-US" sz="900" dirty="0">
                <a:latin typeface="Gulim"/>
                <a:ea typeface="Gulim"/>
                <a:cs typeface="Gulim"/>
                <a:sym typeface="Gulim"/>
              </a:rPr>
              <a:t> </a:t>
            </a:r>
            <a:r>
              <a:rPr lang="en-US" sz="900" dirty="0" err="1">
                <a:latin typeface="Gulim"/>
                <a:ea typeface="Gulim"/>
                <a:cs typeface="Gulim"/>
                <a:sym typeface="Gulim"/>
              </a:rPr>
              <a:t>실시간</a:t>
            </a:r>
            <a:r>
              <a:rPr lang="en-US" sz="900" dirty="0">
                <a:latin typeface="Gulim"/>
                <a:ea typeface="Gulim"/>
                <a:cs typeface="Gulim"/>
                <a:sym typeface="Gulim"/>
              </a:rPr>
              <a:t>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FEMS를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수집된</a:t>
            </a:r>
            <a:r>
              <a:rPr lang="en-US" sz="900" dirty="0">
                <a:latin typeface="Gulim"/>
                <a:ea typeface="Gulim"/>
                <a:cs typeface="Gulim"/>
                <a:sym typeface="Gulim"/>
              </a:rPr>
              <a:t> </a:t>
            </a:r>
            <a:r>
              <a:rPr lang="en-US" sz="900" dirty="0" err="1">
                <a:latin typeface="Gulim"/>
                <a:ea typeface="Gulim"/>
                <a:cs typeface="Gulim"/>
                <a:sym typeface="Gulim"/>
              </a:rPr>
              <a:t>데이터</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사용량을</a:t>
            </a:r>
            <a:r>
              <a:rPr lang="en-US" sz="900" dirty="0">
                <a:latin typeface="Gulim"/>
                <a:ea typeface="Gulim"/>
                <a:cs typeface="Gulim"/>
                <a:sym typeface="Gulim"/>
              </a:rPr>
              <a:t> </a:t>
            </a:r>
            <a:r>
              <a:rPr lang="en-US" sz="900" dirty="0" err="1">
                <a:latin typeface="Gulim"/>
                <a:ea typeface="Gulim"/>
                <a:cs typeface="Gulim"/>
                <a:sym typeface="Gulim"/>
              </a:rPr>
              <a:t>분석하고</a:t>
            </a:r>
            <a:r>
              <a:rPr lang="en-US" sz="900" dirty="0">
                <a:latin typeface="Gulim"/>
                <a:ea typeface="Gulim"/>
                <a:cs typeface="Gulim"/>
                <a:sym typeface="Gulim"/>
              </a:rPr>
              <a:t>, </a:t>
            </a:r>
            <a:r>
              <a:rPr lang="en-US" sz="900" dirty="0" err="1">
                <a:latin typeface="Gulim"/>
                <a:ea typeface="Gulim"/>
                <a:cs typeface="Gulim"/>
                <a:sym typeface="Gulim"/>
              </a:rPr>
              <a:t>효율</a:t>
            </a:r>
            <a:r>
              <a:rPr lang="en-US" sz="900" dirty="0">
                <a:latin typeface="Gulim"/>
                <a:ea typeface="Gulim"/>
                <a:cs typeface="Gulim"/>
                <a:sym typeface="Gulim"/>
              </a:rPr>
              <a:t> </a:t>
            </a:r>
            <a:r>
              <a:rPr lang="en-US" sz="900" dirty="0" err="1">
                <a:latin typeface="Gulim"/>
                <a:ea typeface="Gulim"/>
                <a:cs typeface="Gulim"/>
                <a:sym typeface="Gulim"/>
              </a:rPr>
              <a:t>저하</a:t>
            </a:r>
            <a:r>
              <a:rPr lang="en-US" sz="900" dirty="0">
                <a:latin typeface="Gulim"/>
                <a:ea typeface="Gulim"/>
                <a:cs typeface="Gulim"/>
                <a:sym typeface="Gulim"/>
              </a:rPr>
              <a:t> </a:t>
            </a:r>
            <a:r>
              <a:rPr lang="en-US" sz="900" dirty="0" err="1">
                <a:latin typeface="Gulim"/>
                <a:ea typeface="Gulim"/>
                <a:cs typeface="Gulim"/>
                <a:sym typeface="Gulim"/>
              </a:rPr>
              <a:t>요인을</a:t>
            </a:r>
            <a:r>
              <a:rPr lang="en-US" sz="900" dirty="0">
                <a:latin typeface="Gulim"/>
                <a:ea typeface="Gulim"/>
                <a:cs typeface="Gulim"/>
                <a:sym typeface="Gulim"/>
              </a:rPr>
              <a:t> </a:t>
            </a:r>
            <a:r>
              <a:rPr lang="en-US" sz="900" dirty="0" err="1">
                <a:latin typeface="Gulim"/>
                <a:ea typeface="Gulim"/>
                <a:cs typeface="Gulim"/>
                <a:sym typeface="Gulim"/>
              </a:rPr>
              <a:t>발굴하여</a:t>
            </a:r>
            <a:r>
              <a:rPr lang="en-US" sz="900" dirty="0">
                <a:latin typeface="Gulim"/>
                <a:ea typeface="Gulim"/>
                <a:cs typeface="Gulim"/>
                <a:sym typeface="Gulim"/>
              </a:rPr>
              <a:t> </a:t>
            </a:r>
            <a:r>
              <a:rPr lang="en-US" sz="900" dirty="0" err="1">
                <a:latin typeface="Gulim"/>
                <a:ea typeface="Gulim"/>
                <a:cs typeface="Gulim"/>
                <a:sym typeface="Gulim"/>
              </a:rPr>
              <a:t>즉시</a:t>
            </a:r>
            <a:r>
              <a:rPr lang="en-US" sz="900" dirty="0">
                <a:latin typeface="Gulim"/>
                <a:ea typeface="Gulim"/>
                <a:cs typeface="Gulim"/>
                <a:sym typeface="Gulim"/>
              </a:rPr>
              <a:t> </a:t>
            </a:r>
            <a:r>
              <a:rPr lang="en-US" sz="900" dirty="0" err="1">
                <a:latin typeface="Gulim"/>
                <a:ea typeface="Gulim"/>
                <a:cs typeface="Gulim"/>
                <a:sym typeface="Gulim"/>
              </a:rPr>
              <a:t>개선하거나</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과제</a:t>
            </a:r>
            <a:r>
              <a:rPr lang="en-US" sz="900" dirty="0">
                <a:latin typeface="Gulim"/>
                <a:ea typeface="Gulim"/>
                <a:cs typeface="Gulim"/>
                <a:sym typeface="Gulim"/>
              </a:rPr>
              <a:t> </a:t>
            </a:r>
            <a:r>
              <a:rPr lang="en-US" sz="900" dirty="0" err="1">
                <a:latin typeface="Gulim"/>
                <a:ea typeface="Gulim"/>
                <a:cs typeface="Gulim"/>
                <a:sym typeface="Gulim"/>
              </a:rPr>
              <a:t>선정을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자본</a:t>
            </a:r>
            <a:r>
              <a:rPr lang="en-US" sz="900" dirty="0">
                <a:latin typeface="Gulim"/>
                <a:ea typeface="Gulim"/>
                <a:cs typeface="Gulim"/>
                <a:sym typeface="Gulim"/>
              </a:rPr>
              <a:t> </a:t>
            </a:r>
            <a:r>
              <a:rPr lang="en-US" sz="900" dirty="0" err="1">
                <a:latin typeface="Gulim"/>
                <a:ea typeface="Gulim"/>
                <a:cs typeface="Gulim"/>
                <a:sym typeface="Gulim"/>
              </a:rPr>
              <a:t>투자와</a:t>
            </a:r>
            <a:r>
              <a:rPr lang="en-US" sz="900" dirty="0">
                <a:latin typeface="Gulim"/>
                <a:ea typeface="Gulim"/>
                <a:cs typeface="Gulim"/>
                <a:sym typeface="Gulim"/>
              </a:rPr>
              <a:t> </a:t>
            </a:r>
            <a:r>
              <a:rPr lang="en-US" sz="900" dirty="0" err="1">
                <a:latin typeface="Gulim"/>
                <a:ea typeface="Gulim"/>
                <a:cs typeface="Gulim"/>
                <a:sym typeface="Gulim"/>
              </a:rPr>
              <a:t>연계하여</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실행하고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실행력</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부서별</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부여하여</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구성원이</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절감</a:t>
            </a:r>
            <a:r>
              <a:rPr lang="en-US" sz="900" dirty="0">
                <a:latin typeface="Gulim"/>
                <a:ea typeface="Gulim"/>
                <a:cs typeface="Gulim"/>
                <a:sym typeface="Gulim"/>
              </a:rPr>
              <a:t> </a:t>
            </a:r>
            <a:r>
              <a:rPr lang="en-US" sz="900" dirty="0" err="1">
                <a:latin typeface="Gulim"/>
                <a:ea typeface="Gulim"/>
                <a:cs typeface="Gulim"/>
                <a:sym typeface="Gulim"/>
              </a:rPr>
              <a:t>활동에</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참여하고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효과를</a:t>
            </a:r>
            <a:r>
              <a:rPr lang="en-US" sz="900" dirty="0">
                <a:latin typeface="Gulim"/>
                <a:ea typeface="Gulim"/>
                <a:cs typeface="Gulim"/>
                <a:sym typeface="Gulim"/>
              </a:rPr>
              <a:t> </a:t>
            </a:r>
            <a:r>
              <a:rPr lang="en-US" sz="900" dirty="0" err="1">
                <a:latin typeface="Gulim"/>
                <a:ea typeface="Gulim"/>
                <a:cs typeface="Gulim"/>
                <a:sym typeface="Gulim"/>
              </a:rPr>
              <a:t>가시적으로</a:t>
            </a:r>
            <a:r>
              <a:rPr lang="en-US" sz="900" dirty="0">
                <a:latin typeface="Gulim"/>
                <a:ea typeface="Gulim"/>
                <a:cs typeface="Gulim"/>
                <a:sym typeface="Gulim"/>
              </a:rPr>
              <a:t> </a:t>
            </a:r>
            <a:r>
              <a:rPr lang="en-US" sz="900" dirty="0" err="1">
                <a:latin typeface="Gulim"/>
                <a:ea typeface="Gulim"/>
                <a:cs typeface="Gulim"/>
                <a:sym typeface="Gulim"/>
              </a:rPr>
              <a:t>볼</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구성하였습니다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ISO 50001(</a:t>
            </a:r>
            <a:r>
              <a:rPr lang="en-US" sz="900" dirty="0" err="1">
                <a:latin typeface="Gulim"/>
                <a:ea typeface="Gulim"/>
                <a:cs typeface="Gulim"/>
                <a:sym typeface="Gulim"/>
              </a:rPr>
              <a:t>에너지경영시스템</a:t>
            </a:r>
            <a:r>
              <a:rPr lang="en-US" sz="900" dirty="0">
                <a:latin typeface="Gulim"/>
                <a:ea typeface="Gulim"/>
                <a:cs typeface="Gulim"/>
                <a:sym typeface="Gulim"/>
              </a:rPr>
              <a:t>)</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연계하여</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부서에서</a:t>
            </a:r>
            <a:r>
              <a:rPr lang="en-US" sz="900" dirty="0">
                <a:latin typeface="Gulim"/>
                <a:ea typeface="Gulim"/>
                <a:cs typeface="Gulim"/>
                <a:sym typeface="Gulim"/>
              </a:rPr>
              <a:t> </a:t>
            </a:r>
            <a:r>
              <a:rPr lang="en-US" sz="900" dirty="0" err="1">
                <a:latin typeface="Gulim"/>
                <a:ea typeface="Gulim"/>
                <a:cs typeface="Gulim"/>
                <a:sym typeface="Gulim"/>
              </a:rPr>
              <a:t>진행</a:t>
            </a:r>
            <a:r>
              <a:rPr lang="en-US" sz="900" dirty="0">
                <a:latin typeface="Gulim"/>
                <a:ea typeface="Gulim"/>
                <a:cs typeface="Gulim"/>
                <a:sym typeface="Gulim"/>
              </a:rPr>
              <a:t> </a:t>
            </a:r>
            <a:r>
              <a:rPr lang="en-US" sz="900" dirty="0" err="1">
                <a:latin typeface="Gulim"/>
                <a:ea typeface="Gulim"/>
                <a:cs typeface="Gulim"/>
                <a:sym typeface="Gulim"/>
              </a:rPr>
              <a:t>중인</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절감</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신공장</a:t>
            </a:r>
            <a:r>
              <a:rPr lang="en-US" sz="900" dirty="0">
                <a:latin typeface="Gulim"/>
                <a:ea typeface="Gulim"/>
                <a:cs typeface="Gulim"/>
                <a:sym typeface="Gulim"/>
              </a:rPr>
              <a:t> </a:t>
            </a:r>
            <a:r>
              <a:rPr lang="en-US" sz="900" dirty="0" err="1">
                <a:latin typeface="Gulim"/>
                <a:ea typeface="Gulim"/>
                <a:cs typeface="Gulim"/>
                <a:sym typeface="Gulim"/>
              </a:rPr>
              <a:t>등에도</a:t>
            </a:r>
            <a:r>
              <a:rPr lang="en-US" sz="900" dirty="0">
                <a:latin typeface="Gulim"/>
                <a:ea typeface="Gulim"/>
                <a:cs typeface="Gulim"/>
                <a:sym typeface="Gulim"/>
              </a:rPr>
              <a:t> FEMS </a:t>
            </a:r>
            <a:r>
              <a:rPr lang="en-US" sz="900" dirty="0" err="1">
                <a:latin typeface="Gulim"/>
                <a:ea typeface="Gulim"/>
                <a:cs typeface="Gulim"/>
                <a:sym typeface="Gulim"/>
              </a:rPr>
              <a:t>설치를</a:t>
            </a:r>
            <a:r>
              <a:rPr lang="en-US" sz="900" dirty="0">
                <a:latin typeface="Gulim"/>
                <a:ea typeface="Gulim"/>
                <a:cs typeface="Gulim"/>
                <a:sym typeface="Gulim"/>
              </a:rPr>
              <a:t> </a:t>
            </a:r>
            <a:r>
              <a:rPr lang="en-US" sz="900" dirty="0" err="1">
                <a:latin typeface="Gulim"/>
                <a:ea typeface="Gulim"/>
                <a:cs typeface="Gulim"/>
                <a:sym typeface="Gulim"/>
              </a:rPr>
              <a:t>확대하고</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인프라를</a:t>
            </a:r>
            <a:r>
              <a:rPr lang="en-US" sz="900" dirty="0">
                <a:latin typeface="Gulim"/>
                <a:ea typeface="Gulim"/>
                <a:cs typeface="Gulim"/>
                <a:sym typeface="Gulim"/>
              </a:rPr>
              <a:t> </a:t>
            </a:r>
            <a:r>
              <a:rPr lang="en-US" sz="900" dirty="0" err="1">
                <a:latin typeface="Gulim"/>
                <a:ea typeface="Gulim"/>
                <a:cs typeface="Gulim"/>
                <a:sym typeface="Gulim"/>
              </a:rPr>
              <a:t>구축하여</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합리적인</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활동이</a:t>
            </a:r>
            <a:r>
              <a:rPr lang="en-US" sz="900" dirty="0">
                <a:latin typeface="Gulim"/>
                <a:ea typeface="Gulim"/>
                <a:cs typeface="Gulim"/>
                <a:sym typeface="Gulim"/>
              </a:rPr>
              <a:t> </a:t>
            </a:r>
            <a:r>
              <a:rPr lang="en-US" sz="900" dirty="0" err="1">
                <a:latin typeface="Gulim"/>
                <a:ea typeface="Gulim"/>
                <a:cs typeface="Gulim"/>
                <a:sym typeface="Gulim"/>
              </a:rPr>
              <a:t>실행될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힘쓰고자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224" name="Google Shape;3224;p33"/>
          <p:cNvSpPr txBox="1"/>
          <p:nvPr/>
        </p:nvSpPr>
        <p:spPr>
          <a:xfrm>
            <a:off x="897641" y="5042906"/>
            <a:ext cx="7511413"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549B35"/>
                </a:solidFill>
                <a:latin typeface="Arial"/>
                <a:ea typeface="Arial"/>
                <a:cs typeface="Arial"/>
                <a:sym typeface="Arial"/>
              </a:rPr>
              <a:t>에너지</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절감</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투자</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고효율</a:t>
            </a:r>
            <a:r>
              <a:rPr lang="en-US" sz="900" u="none" dirty="0">
                <a:latin typeface="Gulim"/>
                <a:ea typeface="Gulim"/>
                <a:cs typeface="Gulim"/>
                <a:sym typeface="Gulim"/>
              </a:rPr>
              <a:t> </a:t>
            </a:r>
            <a:r>
              <a:rPr lang="en-US" sz="900" u="none" dirty="0" err="1">
                <a:latin typeface="Gulim"/>
                <a:ea typeface="Gulim"/>
                <a:cs typeface="Gulim"/>
                <a:sym typeface="Gulim"/>
              </a:rPr>
              <a:t>설비</a:t>
            </a:r>
            <a:r>
              <a:rPr lang="en-US" sz="900" u="none" dirty="0">
                <a:latin typeface="Gulim"/>
                <a:ea typeface="Gulim"/>
                <a:cs typeface="Gulim"/>
                <a:sym typeface="Gulim"/>
              </a:rPr>
              <a:t>, LED </a:t>
            </a:r>
            <a:r>
              <a:rPr lang="en-US" sz="900" u="none" dirty="0" err="1">
                <a:latin typeface="Gulim"/>
                <a:ea typeface="Gulim"/>
                <a:cs typeface="Gulim"/>
                <a:sym typeface="Gulim"/>
              </a:rPr>
              <a:t>조명</a:t>
            </a:r>
            <a:r>
              <a:rPr lang="en-US" sz="900" u="none" dirty="0">
                <a:latin typeface="Gulim"/>
                <a:ea typeface="Gulim"/>
                <a:cs typeface="Gulim"/>
                <a:sym typeface="Gulim"/>
              </a:rPr>
              <a:t> </a:t>
            </a:r>
            <a:r>
              <a:rPr lang="en-US" sz="900" u="none" dirty="0" err="1">
                <a:latin typeface="Gulim"/>
                <a:ea typeface="Gulim"/>
                <a:cs typeface="Gulim"/>
                <a:sym typeface="Gulim"/>
              </a:rPr>
              <a:t>교체</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유지보수</a:t>
            </a:r>
            <a:r>
              <a:rPr lang="en-US" sz="900" u="none" dirty="0">
                <a:latin typeface="Gulim"/>
                <a:ea typeface="Gulim"/>
                <a:cs typeface="Gulim"/>
                <a:sym typeface="Gulim"/>
              </a:rPr>
              <a:t> </a:t>
            </a:r>
            <a:r>
              <a:rPr lang="en-US" sz="900" u="none" dirty="0" err="1">
                <a:latin typeface="Gulim"/>
                <a:ea typeface="Gulim"/>
                <a:cs typeface="Gulim"/>
                <a:sym typeface="Gulim"/>
              </a:rPr>
              <a:t>활동</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에너지</a:t>
            </a:r>
            <a:r>
              <a:rPr lang="en-US" sz="900" u="none" dirty="0">
                <a:latin typeface="Gulim"/>
                <a:ea typeface="Gulim"/>
                <a:cs typeface="Gulim"/>
                <a:sym typeface="Gulim"/>
              </a:rPr>
              <a:t> </a:t>
            </a:r>
            <a:r>
              <a:rPr lang="en-US" sz="900" u="none" dirty="0" err="1">
                <a:latin typeface="Gulim"/>
                <a:ea typeface="Gulim"/>
                <a:cs typeface="Gulim"/>
                <a:sym typeface="Gulim"/>
              </a:rPr>
              <a:t>사용의</a:t>
            </a:r>
            <a:r>
              <a:rPr lang="en-US" sz="900" u="none" dirty="0">
                <a:latin typeface="Gulim"/>
                <a:ea typeface="Gulim"/>
                <a:cs typeface="Gulim"/>
                <a:sym typeface="Gulim"/>
              </a:rPr>
              <a:t> </a:t>
            </a:r>
            <a:r>
              <a:rPr lang="en-US" sz="900" u="none" dirty="0" err="1">
                <a:latin typeface="Gulim"/>
                <a:ea typeface="Gulim"/>
                <a:cs typeface="Gulim"/>
                <a:sym typeface="Gulim"/>
              </a:rPr>
              <a:t>효율성을</a:t>
            </a:r>
            <a:r>
              <a:rPr lang="en-US" sz="900" u="none" dirty="0">
                <a:latin typeface="Gulim"/>
                <a:ea typeface="Gulim"/>
                <a:cs typeface="Gulim"/>
                <a:sym typeface="Gulim"/>
              </a:rPr>
              <a:t> </a:t>
            </a:r>
            <a:r>
              <a:rPr lang="en-US" sz="900" u="none" dirty="0" err="1">
                <a:latin typeface="Gulim"/>
                <a:ea typeface="Gulim"/>
                <a:cs typeface="Gulim"/>
                <a:sym typeface="Gulim"/>
              </a:rPr>
              <a:t>높이며</a:t>
            </a:r>
            <a:r>
              <a:rPr lang="en-US" sz="900" u="none" dirty="0">
                <a:latin typeface="Gulim"/>
                <a:ea typeface="Gulim"/>
                <a:cs typeface="Gulim"/>
                <a:sym typeface="Gulim"/>
              </a:rPr>
              <a:t> </a:t>
            </a:r>
            <a:r>
              <a:rPr lang="en-US" sz="900" u="none" dirty="0" err="1">
                <a:latin typeface="Gulim"/>
                <a:ea typeface="Gulim"/>
                <a:cs typeface="Gulim"/>
                <a:sym typeface="Gulim"/>
              </a:rPr>
              <a:t>에너지</a:t>
            </a:r>
            <a:r>
              <a:rPr lang="en-US" sz="900" u="none" dirty="0">
                <a:latin typeface="Gulim"/>
                <a:ea typeface="Gulim"/>
                <a:cs typeface="Gulim"/>
                <a:sym typeface="Gulim"/>
              </a:rPr>
              <a:t> </a:t>
            </a:r>
            <a:r>
              <a:rPr lang="en-US" sz="900" u="none" dirty="0" err="1">
                <a:latin typeface="Gulim"/>
                <a:ea typeface="Gulim"/>
                <a:cs typeface="Gulim"/>
                <a:sym typeface="Gulim"/>
              </a:rPr>
              <a:t>감축</a:t>
            </a:r>
            <a:r>
              <a:rPr lang="en-US" sz="900" u="none" dirty="0">
                <a:latin typeface="Gulim"/>
                <a:ea typeface="Gulim"/>
                <a:cs typeface="Gulim"/>
                <a:sym typeface="Gulim"/>
              </a:rPr>
              <a:t> </a:t>
            </a:r>
            <a:r>
              <a:rPr lang="en-US" sz="900" u="none" dirty="0" err="1">
                <a:latin typeface="Gulim"/>
                <a:ea typeface="Gulim"/>
                <a:cs typeface="Gulim"/>
                <a:sym typeface="Gulim"/>
              </a:rPr>
              <a:t>활동을</a:t>
            </a:r>
            <a:r>
              <a:rPr lang="en-US" sz="900" u="none" dirty="0">
                <a:latin typeface="Gulim"/>
                <a:ea typeface="Gulim"/>
                <a:cs typeface="Gulim"/>
                <a:sym typeface="Gulim"/>
              </a:rPr>
              <a:t> </a:t>
            </a:r>
            <a:r>
              <a:rPr lang="en-US" sz="900" u="none" dirty="0" err="1">
                <a:latin typeface="Gulim"/>
                <a:ea typeface="Gulim"/>
                <a:cs typeface="Gulim"/>
                <a:sym typeface="Gulim"/>
              </a:rPr>
              <a:t>실행하고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2023년에는 </a:t>
            </a:r>
            <a:r>
              <a:rPr lang="en-US" sz="900" u="none" dirty="0" err="1">
                <a:latin typeface="Gulim"/>
                <a:ea typeface="Gulim"/>
                <a:cs typeface="Gulim"/>
                <a:sym typeface="Gulim"/>
              </a:rPr>
              <a:t>대전공장</a:t>
            </a:r>
            <a:r>
              <a:rPr lang="en-US" sz="900" u="none" dirty="0">
                <a:latin typeface="Gulim"/>
                <a:ea typeface="Gulim"/>
                <a:cs typeface="Gulim"/>
                <a:sym typeface="Gulim"/>
              </a:rPr>
              <a:t> </a:t>
            </a:r>
            <a:r>
              <a:rPr lang="en-US" sz="900" u="none" dirty="0" err="1">
                <a:latin typeface="Gulim"/>
                <a:ea typeface="Gulim"/>
                <a:cs typeface="Gulim"/>
                <a:sym typeface="Gulim"/>
              </a:rPr>
              <a:t>공기압축기</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냉각기</a:t>
            </a:r>
            <a:r>
              <a:rPr lang="en-US" sz="900" u="none" dirty="0">
                <a:latin typeface="Gulim"/>
                <a:ea typeface="Gulim"/>
                <a:cs typeface="Gulim"/>
                <a:sym typeface="Gulim"/>
              </a:rPr>
              <a:t> </a:t>
            </a:r>
            <a:r>
              <a:rPr lang="en-US" sz="900" u="none" dirty="0" err="1">
                <a:latin typeface="Gulim"/>
                <a:ea typeface="Gulim"/>
                <a:cs typeface="Gulim"/>
                <a:sym typeface="Gulim"/>
              </a:rPr>
              <a:t>인버터</a:t>
            </a:r>
            <a:r>
              <a:rPr lang="en-US" sz="900" u="none" dirty="0">
                <a:latin typeface="Gulim"/>
                <a:ea typeface="Gulim"/>
                <a:cs typeface="Gulim"/>
                <a:sym typeface="Gulim"/>
              </a:rPr>
              <a:t> </a:t>
            </a:r>
            <a:r>
              <a:rPr lang="en-US" sz="900" u="none" dirty="0" err="1">
                <a:latin typeface="Gulim"/>
                <a:ea typeface="Gulim"/>
                <a:cs typeface="Gulim"/>
                <a:sym typeface="Gulim"/>
              </a:rPr>
              <a:t>적용</a:t>
            </a:r>
            <a:r>
              <a:rPr lang="en-US" sz="900" u="none" dirty="0">
                <a:latin typeface="Gulim"/>
                <a:ea typeface="Gulim"/>
                <a:cs typeface="Gulim"/>
                <a:sym typeface="Gulim"/>
              </a:rPr>
              <a:t>, </a:t>
            </a:r>
            <a:r>
              <a:rPr lang="en-US" sz="900" u="none" dirty="0" err="1">
                <a:latin typeface="Gulim"/>
                <a:ea typeface="Gulim"/>
                <a:cs typeface="Gulim"/>
                <a:sym typeface="Gulim"/>
              </a:rPr>
              <a:t>광주공장</a:t>
            </a:r>
            <a:r>
              <a:rPr lang="en-US" sz="900" u="none" dirty="0">
                <a:latin typeface="Gulim"/>
                <a:ea typeface="Gulim"/>
                <a:cs typeface="Gulim"/>
                <a:sym typeface="Gulim"/>
              </a:rPr>
              <a:t> </a:t>
            </a:r>
            <a:r>
              <a:rPr lang="en-US" sz="900" u="none" dirty="0" err="1">
                <a:latin typeface="Gulim"/>
                <a:ea typeface="Gulim"/>
                <a:cs typeface="Gulim"/>
                <a:sym typeface="Gulim"/>
              </a:rPr>
              <a:t>공기압축기</a:t>
            </a:r>
            <a:r>
              <a:rPr lang="en-US" sz="900" u="none" dirty="0">
                <a:latin typeface="Gulim"/>
                <a:ea typeface="Gulim"/>
                <a:cs typeface="Gulim"/>
                <a:sym typeface="Gulim"/>
              </a:rPr>
              <a:t> </a:t>
            </a:r>
            <a:r>
              <a:rPr lang="en-US" sz="900" u="none" dirty="0" err="1">
                <a:latin typeface="Gulim"/>
                <a:ea typeface="Gulim"/>
                <a:cs typeface="Gulim"/>
                <a:sym typeface="Gulim"/>
              </a:rPr>
              <a:t>고효율</a:t>
            </a:r>
            <a:r>
              <a:rPr lang="en-US" sz="900" u="none" dirty="0">
                <a:latin typeface="Gulim"/>
                <a:ea typeface="Gulim"/>
                <a:cs typeface="Gulim"/>
                <a:sym typeface="Gulim"/>
              </a:rPr>
              <a:t> </a:t>
            </a:r>
            <a:r>
              <a:rPr lang="en-US" sz="900" u="none" dirty="0" err="1">
                <a:latin typeface="Gulim"/>
                <a:ea typeface="Gulim"/>
                <a:cs typeface="Gulim"/>
                <a:sym typeface="Gulim"/>
              </a:rPr>
              <a:t>타입</a:t>
            </a:r>
            <a:r>
              <a:rPr lang="en-US" sz="900" u="none" dirty="0">
                <a:latin typeface="Gulim"/>
                <a:ea typeface="Gulim"/>
                <a:cs typeface="Gulim"/>
                <a:sym typeface="Gulim"/>
              </a:rPr>
              <a:t> </a:t>
            </a:r>
            <a:r>
              <a:rPr lang="en-US" sz="900" u="none" dirty="0" err="1">
                <a:latin typeface="Gulim"/>
                <a:ea typeface="Gulim"/>
                <a:cs typeface="Gulim"/>
                <a:sym typeface="Gulim"/>
              </a:rPr>
              <a:t>전환</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약</a:t>
            </a:r>
            <a:r>
              <a:rPr lang="en-US" sz="900" u="none" dirty="0">
                <a:latin typeface="Gulim"/>
                <a:ea typeface="Gulim"/>
                <a:cs typeface="Gulim"/>
                <a:sym typeface="Gulim"/>
              </a:rPr>
              <a:t> 106억 </a:t>
            </a:r>
            <a:r>
              <a:rPr lang="en-US" sz="900" u="none" dirty="0" err="1">
                <a:latin typeface="Gulim"/>
                <a:ea typeface="Gulim"/>
                <a:cs typeface="Gulim"/>
                <a:sym typeface="Gulim"/>
              </a:rPr>
              <a:t>원의</a:t>
            </a:r>
            <a:r>
              <a:rPr lang="en-US" sz="900" u="none" dirty="0">
                <a:latin typeface="Gulim"/>
                <a:ea typeface="Gulim"/>
                <a:cs typeface="Gulim"/>
                <a:sym typeface="Gulim"/>
              </a:rPr>
              <a:t> </a:t>
            </a:r>
            <a:r>
              <a:rPr lang="en-US" sz="900" u="none" dirty="0" err="1">
                <a:latin typeface="Gulim"/>
                <a:ea typeface="Gulim"/>
                <a:cs typeface="Gulim"/>
                <a:sym typeface="Gulim"/>
              </a:rPr>
              <a:t>금액을</a:t>
            </a:r>
            <a:r>
              <a:rPr lang="en-US" sz="900" u="none" dirty="0">
                <a:latin typeface="Gulim"/>
                <a:ea typeface="Gulim"/>
                <a:cs typeface="Gulim"/>
                <a:sym typeface="Gulim"/>
              </a:rPr>
              <a:t> </a:t>
            </a:r>
            <a:r>
              <a:rPr lang="en-US" sz="900" u="none" dirty="0" err="1">
                <a:latin typeface="Gulim"/>
                <a:ea typeface="Gulim"/>
                <a:cs typeface="Gulim"/>
                <a:sym typeface="Gulim"/>
              </a:rPr>
              <a:t>투자하여</a:t>
            </a:r>
            <a:r>
              <a:rPr lang="en-US" sz="900" u="none" dirty="0">
                <a:latin typeface="Gulim"/>
                <a:ea typeface="Gulim"/>
                <a:cs typeface="Gulim"/>
                <a:sym typeface="Gulim"/>
              </a:rPr>
              <a:t> </a:t>
            </a:r>
            <a:r>
              <a:rPr lang="en-US" sz="900" u="none" dirty="0" err="1">
                <a:latin typeface="Gulim"/>
                <a:ea typeface="Gulim"/>
                <a:cs typeface="Gulim"/>
                <a:sym typeface="Gulim"/>
              </a:rPr>
              <a:t>에너지</a:t>
            </a:r>
            <a:r>
              <a:rPr lang="en-US" sz="900" u="none" dirty="0">
                <a:latin typeface="Gulim"/>
                <a:ea typeface="Gulim"/>
                <a:cs typeface="Gulim"/>
                <a:sym typeface="Gulim"/>
              </a:rPr>
              <a:t> </a:t>
            </a:r>
            <a:r>
              <a:rPr lang="en-US" sz="900" u="none" dirty="0" err="1">
                <a:latin typeface="Gulim"/>
                <a:ea typeface="Gulim"/>
                <a:cs typeface="Gulim"/>
                <a:sym typeface="Gulim"/>
              </a:rPr>
              <a:t>사용</a:t>
            </a:r>
            <a:r>
              <a:rPr lang="en-US" sz="900" u="none" dirty="0">
                <a:latin typeface="Gulim"/>
                <a:ea typeface="Gulim"/>
                <a:cs typeface="Gulim"/>
                <a:sym typeface="Gulim"/>
              </a:rPr>
              <a:t> </a:t>
            </a:r>
            <a:r>
              <a:rPr lang="en-US" sz="900" u="none" dirty="0" err="1">
                <a:latin typeface="Gulim"/>
                <a:ea typeface="Gulim"/>
                <a:cs typeface="Gulim"/>
                <a:sym typeface="Gulim"/>
              </a:rPr>
              <a:t>합리화에</a:t>
            </a:r>
            <a:r>
              <a:rPr lang="en-US" sz="900" u="none" dirty="0">
                <a:latin typeface="Gulim"/>
                <a:ea typeface="Gulim"/>
                <a:cs typeface="Gulim"/>
                <a:sym typeface="Gulim"/>
              </a:rPr>
              <a:t> </a:t>
            </a:r>
            <a:r>
              <a:rPr lang="en-US" sz="900" u="none" dirty="0" err="1">
                <a:latin typeface="Gulim"/>
                <a:ea typeface="Gulim"/>
                <a:cs typeface="Gulim"/>
                <a:sym typeface="Gulim"/>
              </a:rPr>
              <a:t>노력을</a:t>
            </a:r>
            <a:r>
              <a:rPr lang="en-US" sz="900" u="none" dirty="0">
                <a:latin typeface="Gulim"/>
                <a:ea typeface="Gulim"/>
                <a:cs typeface="Gulim"/>
                <a:sym typeface="Gulim"/>
              </a:rPr>
              <a:t> </a:t>
            </a:r>
            <a:r>
              <a:rPr lang="en-US" sz="900" u="none" dirty="0" err="1">
                <a:latin typeface="Gulim"/>
                <a:ea typeface="Gulim"/>
                <a:cs typeface="Gulim"/>
                <a:sym typeface="Gulim"/>
              </a:rPr>
              <a:t>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향후에도</a:t>
            </a:r>
            <a:r>
              <a:rPr lang="en-US" sz="900" u="none" dirty="0">
                <a:latin typeface="Gulim"/>
                <a:ea typeface="Gulim"/>
                <a:cs typeface="Gulim"/>
                <a:sym typeface="Gulim"/>
              </a:rPr>
              <a:t> </a:t>
            </a:r>
            <a:r>
              <a:rPr lang="en-US" sz="900" u="none" dirty="0" err="1">
                <a:latin typeface="Gulim"/>
                <a:ea typeface="Gulim"/>
                <a:cs typeface="Gulim"/>
                <a:sym typeface="Gulim"/>
              </a:rPr>
              <a:t>에너지</a:t>
            </a:r>
            <a:r>
              <a:rPr lang="en-US" sz="900" u="none" dirty="0">
                <a:latin typeface="Gulim"/>
                <a:ea typeface="Gulim"/>
                <a:cs typeface="Gulim"/>
                <a:sym typeface="Gulim"/>
              </a:rPr>
              <a:t> </a:t>
            </a:r>
            <a:r>
              <a:rPr lang="en-US" sz="900" u="none" dirty="0" err="1">
                <a:latin typeface="Gulim"/>
                <a:ea typeface="Gulim"/>
                <a:cs typeface="Gulim"/>
                <a:sym typeface="Gulim"/>
              </a:rPr>
              <a:t>효율을</a:t>
            </a:r>
            <a:r>
              <a:rPr lang="en-US" sz="900" u="none" dirty="0">
                <a:latin typeface="Gulim"/>
                <a:ea typeface="Gulim"/>
                <a:cs typeface="Gulim"/>
                <a:sym typeface="Gulim"/>
              </a:rPr>
              <a:t> </a:t>
            </a:r>
            <a:r>
              <a:rPr lang="en-US" sz="900" u="none" dirty="0" err="1">
                <a:latin typeface="Gulim"/>
                <a:ea typeface="Gulim"/>
                <a:cs typeface="Gulim"/>
                <a:sym typeface="Gulim"/>
              </a:rPr>
              <a:t>높여</a:t>
            </a:r>
            <a:r>
              <a:rPr lang="en-US" sz="900" u="none" dirty="0">
                <a:latin typeface="Gulim"/>
                <a:ea typeface="Gulim"/>
                <a:cs typeface="Gulim"/>
                <a:sym typeface="Gulim"/>
              </a:rPr>
              <a:t> </a:t>
            </a:r>
            <a:r>
              <a:rPr lang="en-US" sz="900" u="none" dirty="0" err="1">
                <a:latin typeface="Gulim"/>
                <a:ea typeface="Gulim"/>
                <a:cs typeface="Gulim"/>
                <a:sym typeface="Gulim"/>
              </a:rPr>
              <a:t>에너지를</a:t>
            </a:r>
            <a:r>
              <a:rPr lang="en-US" sz="900" u="none" dirty="0">
                <a:latin typeface="Gulim"/>
                <a:ea typeface="Gulim"/>
                <a:cs typeface="Gulim"/>
                <a:sym typeface="Gulim"/>
              </a:rPr>
              <a:t> </a:t>
            </a:r>
            <a:r>
              <a:rPr lang="en-US" sz="900" u="none" dirty="0" err="1">
                <a:latin typeface="Gulim"/>
                <a:ea typeface="Gulim"/>
                <a:cs typeface="Gulim"/>
                <a:sym typeface="Gulim"/>
              </a:rPr>
              <a:t>절감할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지속적인</a:t>
            </a:r>
            <a:r>
              <a:rPr lang="en-US" sz="900" u="none" dirty="0">
                <a:latin typeface="Gulim"/>
                <a:ea typeface="Gulim"/>
                <a:cs typeface="Gulim"/>
                <a:sym typeface="Gulim"/>
              </a:rPr>
              <a:t> </a:t>
            </a:r>
            <a:r>
              <a:rPr lang="en-US" sz="900" u="none" dirty="0" err="1">
                <a:latin typeface="Gulim"/>
                <a:ea typeface="Gulim"/>
                <a:cs typeface="Gulim"/>
                <a:sym typeface="Gulim"/>
              </a:rPr>
              <a:t>투자를</a:t>
            </a:r>
            <a:r>
              <a:rPr lang="en-US" sz="900" u="none" dirty="0">
                <a:latin typeface="Gulim"/>
                <a:ea typeface="Gulim"/>
                <a:cs typeface="Gulim"/>
                <a:sym typeface="Gulim"/>
              </a:rPr>
              <a:t> </a:t>
            </a:r>
            <a:r>
              <a:rPr lang="en-US" sz="900" u="none" dirty="0" err="1">
                <a:latin typeface="Gulim"/>
                <a:ea typeface="Gulim"/>
                <a:cs typeface="Gulim"/>
                <a:sym typeface="Gulim"/>
              </a:rPr>
              <a:t>할</a:t>
            </a:r>
            <a:r>
              <a:rPr lang="en-US" sz="900" u="none" dirty="0">
                <a:latin typeface="Gulim"/>
                <a:ea typeface="Gulim"/>
                <a:cs typeface="Gulim"/>
                <a:sym typeface="Gulim"/>
              </a:rPr>
              <a:t> </a:t>
            </a:r>
            <a:r>
              <a:rPr lang="en-US" sz="900" u="none" dirty="0" err="1">
                <a:latin typeface="Gulim"/>
                <a:ea typeface="Gulim"/>
                <a:cs typeface="Gulim"/>
                <a:sym typeface="Gulim"/>
              </a:rPr>
              <a:t>예정입니다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3225" name="Google Shape;3225;p33"/>
          <p:cNvSpPr txBox="1"/>
          <p:nvPr/>
        </p:nvSpPr>
        <p:spPr>
          <a:xfrm>
            <a:off x="897710" y="5676874"/>
            <a:ext cx="7506701"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549B35"/>
                </a:solidFill>
                <a:latin typeface="Arial"/>
                <a:ea typeface="Arial"/>
                <a:cs typeface="Arial"/>
                <a:sym typeface="Arial"/>
              </a:rPr>
              <a:t>환경</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규제</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및</a:t>
            </a:r>
            <a:r>
              <a:rPr lang="en-US" sz="900" b="1" u="none"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컴플라이언스</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관리</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기후변화</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환경</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규제가</a:t>
            </a:r>
            <a:r>
              <a:rPr lang="en-US" sz="900" u="none" dirty="0">
                <a:latin typeface="Gulim"/>
                <a:ea typeface="Gulim"/>
                <a:cs typeface="Gulim"/>
                <a:sym typeface="Gulim"/>
              </a:rPr>
              <a:t> </a:t>
            </a:r>
            <a:r>
              <a:rPr lang="en-US" sz="900" u="none" dirty="0" err="1">
                <a:latin typeface="Gulim"/>
                <a:ea typeface="Gulim"/>
                <a:cs typeface="Gulim"/>
                <a:sym typeface="Gulim"/>
              </a:rPr>
              <a:t>점차</a:t>
            </a:r>
            <a:r>
              <a:rPr lang="en-US" sz="900" u="none" dirty="0">
                <a:latin typeface="Gulim"/>
                <a:ea typeface="Gulim"/>
                <a:cs typeface="Gulim"/>
                <a:sym typeface="Gulim"/>
              </a:rPr>
              <a:t> </a:t>
            </a:r>
            <a:r>
              <a:rPr lang="en-US" sz="900" u="none" dirty="0" err="1">
                <a:latin typeface="Gulim"/>
                <a:ea typeface="Gulim"/>
                <a:cs typeface="Gulim"/>
                <a:sym typeface="Gulim"/>
              </a:rPr>
              <a:t>강화되고</a:t>
            </a:r>
            <a:r>
              <a:rPr lang="en-US" sz="900" u="none" dirty="0">
                <a:latin typeface="Gulim"/>
                <a:ea typeface="Gulim"/>
                <a:cs typeface="Gulim"/>
                <a:sym typeface="Gulim"/>
              </a:rPr>
              <a:t>, </a:t>
            </a:r>
            <a:r>
              <a:rPr lang="en-US" sz="900" u="none" dirty="0" err="1">
                <a:latin typeface="Gulim"/>
                <a:ea typeface="Gulim"/>
                <a:cs typeface="Gulim"/>
                <a:sym typeface="Gulim"/>
              </a:rPr>
              <a:t>정부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투자자</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이해관계자들의</a:t>
            </a:r>
            <a:r>
              <a:rPr lang="en-US" sz="900" u="none" dirty="0">
                <a:latin typeface="Gulim"/>
                <a:ea typeface="Gulim"/>
                <a:cs typeface="Gulim"/>
                <a:sym typeface="Gulim"/>
              </a:rPr>
              <a:t> </a:t>
            </a:r>
            <a:r>
              <a:rPr lang="en-US" sz="900" u="none" dirty="0" err="1">
                <a:latin typeface="Gulim"/>
                <a:ea typeface="Gulim"/>
                <a:cs typeface="Gulim"/>
                <a:sym typeface="Gulim"/>
              </a:rPr>
              <a:t>기업의</a:t>
            </a:r>
            <a:r>
              <a:rPr lang="en-US" sz="900" u="none" dirty="0">
                <a:latin typeface="Gulim"/>
                <a:ea typeface="Gulim"/>
                <a:cs typeface="Gulim"/>
                <a:sym typeface="Gulim"/>
              </a:rPr>
              <a:t> </a:t>
            </a:r>
            <a:r>
              <a:rPr lang="en-US" sz="900" u="none" dirty="0" err="1">
                <a:latin typeface="Gulim"/>
                <a:ea typeface="Gulim"/>
                <a:cs typeface="Gulim"/>
                <a:sym typeface="Gulim"/>
              </a:rPr>
              <a:t>환경</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중요성에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인식이</a:t>
            </a:r>
            <a:r>
              <a:rPr lang="en-US" sz="900" u="none" dirty="0">
                <a:latin typeface="Gulim"/>
                <a:ea typeface="Gulim"/>
                <a:cs typeface="Gulim"/>
                <a:sym typeface="Gulim"/>
              </a:rPr>
              <a:t> </a:t>
            </a:r>
            <a:r>
              <a:rPr lang="en-US" sz="900" u="none" dirty="0" err="1">
                <a:latin typeface="Gulim"/>
                <a:ea typeface="Gulim"/>
                <a:cs typeface="Gulim"/>
                <a:sym typeface="Gulim"/>
              </a:rPr>
              <a:t>커짐에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환경</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컴플라이언스를</a:t>
            </a:r>
            <a:r>
              <a:rPr lang="en-US" sz="900" u="none" dirty="0">
                <a:latin typeface="Gulim"/>
                <a:ea typeface="Gulim"/>
                <a:cs typeface="Gulim"/>
                <a:sym typeface="Gulim"/>
              </a:rPr>
              <a:t> </a:t>
            </a:r>
            <a:r>
              <a:rPr lang="en-US" sz="900" u="none" dirty="0" err="1">
                <a:latin typeface="Gulim"/>
                <a:ea typeface="Gulim"/>
                <a:cs typeface="Gulim"/>
                <a:sym typeface="Gulim"/>
              </a:rPr>
              <a:t>체계적으로</a:t>
            </a:r>
            <a:r>
              <a:rPr lang="en-US" sz="900" u="none" dirty="0">
                <a:latin typeface="Gulim"/>
                <a:ea typeface="Gulim"/>
                <a:cs typeface="Gulim"/>
                <a:sym typeface="Gulim"/>
              </a:rPr>
              <a:t> </a:t>
            </a:r>
            <a:r>
              <a:rPr lang="en-US" sz="900" u="none" dirty="0" err="1">
                <a:latin typeface="Gulim"/>
                <a:ea typeface="Gulim"/>
                <a:cs typeface="Gulim"/>
                <a:sym typeface="Gulim"/>
              </a:rPr>
              <a:t>관리하기</a:t>
            </a:r>
            <a:r>
              <a:rPr lang="en-US" sz="900" u="none" dirty="0">
                <a:latin typeface="Gulim"/>
                <a:ea typeface="Gulim"/>
                <a:cs typeface="Gulim"/>
                <a:sym typeface="Gulim"/>
              </a:rPr>
              <a:t> </a:t>
            </a:r>
            <a:r>
              <a:rPr lang="en-US" sz="900" u="none" dirty="0" err="1">
                <a:latin typeface="Gulim"/>
                <a:ea typeface="Gulim"/>
                <a:cs typeface="Gulim"/>
                <a:sym typeface="Gulim"/>
              </a:rPr>
              <a:t>위하여</a:t>
            </a:r>
            <a:r>
              <a:rPr lang="en-US" sz="900" u="none" dirty="0">
                <a:latin typeface="Gulim"/>
                <a:ea typeface="Gulim"/>
                <a:cs typeface="Gulim"/>
                <a:sym typeface="Gulim"/>
              </a:rPr>
              <a:t> ‘</a:t>
            </a:r>
            <a:r>
              <a:rPr lang="en-US" sz="900" u="none" dirty="0" err="1">
                <a:latin typeface="Gulim"/>
                <a:ea typeface="Gulim"/>
                <a:cs typeface="Gulim"/>
                <a:sym typeface="Gulim"/>
              </a:rPr>
              <a:t>산업규제법</a:t>
            </a:r>
            <a:r>
              <a:rPr lang="en-US" sz="900" u="none" dirty="0">
                <a:latin typeface="Gulim"/>
                <a:ea typeface="Gulim"/>
                <a:cs typeface="Gulim"/>
                <a:sym typeface="Gulim"/>
              </a:rPr>
              <a:t> Compliance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체계’를</a:t>
            </a:r>
            <a:r>
              <a:rPr lang="en-US" sz="900" u="none" dirty="0">
                <a:latin typeface="Gulim"/>
                <a:ea typeface="Gulim"/>
                <a:cs typeface="Gulim"/>
                <a:sym typeface="Gulim"/>
              </a:rPr>
              <a:t> 2021년부터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체계는</a:t>
            </a:r>
            <a:r>
              <a:rPr lang="en-US" sz="900" u="none" dirty="0">
                <a:latin typeface="Gulim"/>
                <a:ea typeface="Gulim"/>
                <a:cs typeface="Gulim"/>
                <a:sym typeface="Gulim"/>
              </a:rPr>
              <a:t> </a:t>
            </a:r>
            <a:r>
              <a:rPr lang="en-US" sz="900" u="none" dirty="0" err="1">
                <a:latin typeface="Gulim"/>
                <a:ea typeface="Gulim"/>
                <a:cs typeface="Gulim"/>
                <a:sym typeface="Gulim"/>
              </a:rPr>
              <a:t>공장</a:t>
            </a:r>
            <a:r>
              <a:rPr lang="en-US" sz="900" u="none" dirty="0">
                <a:latin typeface="Gulim"/>
                <a:ea typeface="Gulim"/>
                <a:cs typeface="Gulim"/>
                <a:sym typeface="Gulim"/>
              </a:rPr>
              <a:t> </a:t>
            </a:r>
            <a:r>
              <a:rPr lang="en-US" sz="900" u="none" dirty="0" err="1">
                <a:latin typeface="Gulim"/>
                <a:ea typeface="Gulim"/>
                <a:cs typeface="Gulim"/>
                <a:sym typeface="Gulim"/>
              </a:rPr>
              <a:t>운영과</a:t>
            </a:r>
            <a:r>
              <a:rPr lang="en-US" sz="900" u="none" dirty="0">
                <a:latin typeface="Gulim"/>
                <a:ea typeface="Gulim"/>
                <a:cs typeface="Gulim"/>
                <a:sym typeface="Gulim"/>
              </a:rPr>
              <a:t> </a:t>
            </a:r>
            <a:r>
              <a:rPr lang="en-US" sz="900" u="none" dirty="0" err="1">
                <a:latin typeface="Gulim"/>
                <a:ea typeface="Gulim"/>
                <a:cs typeface="Gulim"/>
                <a:sym typeface="Gulim"/>
              </a:rPr>
              <a:t>관련한</a:t>
            </a:r>
            <a:r>
              <a:rPr lang="en-US" sz="900" u="none" dirty="0">
                <a:latin typeface="Gulim"/>
                <a:ea typeface="Gulim"/>
                <a:cs typeface="Gulim"/>
                <a:sym typeface="Gulim"/>
              </a:rPr>
              <a:t> </a:t>
            </a:r>
            <a:r>
              <a:rPr lang="en-US" sz="900" u="none" dirty="0" err="1">
                <a:latin typeface="Gulim"/>
                <a:ea typeface="Gulim"/>
                <a:cs typeface="Gulim"/>
                <a:sym typeface="Gulim"/>
              </a:rPr>
              <a:t>안전</a:t>
            </a:r>
            <a:r>
              <a:rPr lang="en-US" sz="900" u="none" dirty="0">
                <a:latin typeface="Gulim"/>
                <a:ea typeface="Gulim"/>
                <a:cs typeface="Gulim"/>
                <a:sym typeface="Gulim"/>
              </a:rPr>
              <a:t>, </a:t>
            </a:r>
            <a:r>
              <a:rPr lang="en-US" sz="900" u="none" dirty="0" err="1">
                <a:latin typeface="Gulim"/>
                <a:ea typeface="Gulim"/>
                <a:cs typeface="Gulim"/>
                <a:sym typeface="Gulim"/>
              </a:rPr>
              <a:t>물질관리</a:t>
            </a:r>
            <a:r>
              <a:rPr lang="en-US" sz="900" u="none" dirty="0">
                <a:latin typeface="Gulim"/>
                <a:ea typeface="Gulim"/>
                <a:cs typeface="Gulim"/>
                <a:sym typeface="Gulim"/>
              </a:rPr>
              <a:t>, </a:t>
            </a:r>
            <a:r>
              <a:rPr lang="en-US" sz="900" u="none" dirty="0" err="1">
                <a:latin typeface="Gulim"/>
                <a:ea typeface="Gulim"/>
                <a:cs typeface="Gulim"/>
                <a:sym typeface="Gulim"/>
              </a:rPr>
              <a:t>환경</a:t>
            </a:r>
            <a:r>
              <a:rPr lang="en-US" sz="900" u="none" dirty="0">
                <a:latin typeface="Gulim"/>
                <a:ea typeface="Gulim"/>
                <a:cs typeface="Gulim"/>
                <a:sym typeface="Gulim"/>
              </a:rPr>
              <a:t>, </a:t>
            </a:r>
            <a:r>
              <a:rPr lang="en-US" sz="900" u="none" dirty="0" err="1">
                <a:latin typeface="Gulim"/>
                <a:ea typeface="Gulim"/>
                <a:cs typeface="Gulim"/>
                <a:sym typeface="Gulim"/>
              </a:rPr>
              <a:t>에너지</a:t>
            </a:r>
            <a:r>
              <a:rPr lang="en-US" sz="900" u="none" dirty="0">
                <a:latin typeface="Gulim"/>
                <a:ea typeface="Gulim"/>
                <a:cs typeface="Gulim"/>
                <a:sym typeface="Gulim"/>
              </a:rPr>
              <a:t> 4개 </a:t>
            </a:r>
            <a:r>
              <a:rPr lang="en-US" sz="900" u="none" dirty="0" err="1">
                <a:latin typeface="Gulim"/>
                <a:ea typeface="Gulim"/>
                <a:cs typeface="Gulim"/>
                <a:sym typeface="Gulim"/>
              </a:rPr>
              <a:t>분야의</a:t>
            </a:r>
            <a:r>
              <a:rPr lang="en-US" sz="900" u="none" dirty="0">
                <a:latin typeface="Gulim"/>
                <a:ea typeface="Gulim"/>
                <a:cs typeface="Gulim"/>
                <a:sym typeface="Gulim"/>
              </a:rPr>
              <a:t> </a:t>
            </a:r>
            <a:r>
              <a:rPr lang="en-US" sz="900" u="none" dirty="0" err="1">
                <a:latin typeface="Gulim"/>
                <a:ea typeface="Gulim"/>
                <a:cs typeface="Gulim"/>
                <a:sym typeface="Gulim"/>
              </a:rPr>
              <a:t>총</a:t>
            </a:r>
            <a:r>
              <a:rPr lang="en-US" sz="900" u="none" dirty="0">
                <a:latin typeface="Gulim"/>
                <a:ea typeface="Gulim"/>
                <a:cs typeface="Gulim"/>
                <a:sym typeface="Gulim"/>
              </a:rPr>
              <a:t> 23개 </a:t>
            </a:r>
            <a:r>
              <a:rPr lang="en-US" sz="900" u="none" dirty="0" err="1">
                <a:latin typeface="Gulim"/>
                <a:ea typeface="Gulim"/>
                <a:cs typeface="Gulim"/>
                <a:sym typeface="Gulim"/>
              </a:rPr>
              <a:t>법</a:t>
            </a:r>
            <a:r>
              <a:rPr lang="en-US" sz="900" u="none" dirty="0">
                <a:latin typeface="Gulim"/>
                <a:ea typeface="Gulim"/>
                <a:cs typeface="Gulim"/>
                <a:sym typeface="Gulim"/>
              </a:rPr>
              <a:t>, 130개 </a:t>
            </a:r>
            <a:r>
              <a:rPr lang="en-US" sz="900" u="none" dirty="0" err="1">
                <a:latin typeface="Gulim"/>
                <a:ea typeface="Gulim"/>
                <a:cs typeface="Gulim"/>
                <a:sym typeface="Gulim"/>
              </a:rPr>
              <a:t>항목에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법규</a:t>
            </a:r>
            <a:r>
              <a:rPr lang="en-US" sz="900" u="none" dirty="0">
                <a:latin typeface="Gulim"/>
                <a:ea typeface="Gulim"/>
                <a:cs typeface="Gulim"/>
                <a:sym typeface="Gulim"/>
              </a:rPr>
              <a:t> </a:t>
            </a:r>
            <a:r>
              <a:rPr lang="en-US" sz="900" u="none" dirty="0" err="1">
                <a:latin typeface="Gulim"/>
                <a:ea typeface="Gulim"/>
                <a:cs typeface="Gulim"/>
                <a:sym typeface="Gulim"/>
              </a:rPr>
              <a:t>모니터링</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업데이트</a:t>
            </a:r>
            <a:r>
              <a:rPr lang="en-US" sz="900" u="none" dirty="0">
                <a:latin typeface="Gulim"/>
                <a:ea typeface="Gulim"/>
                <a:cs typeface="Gulim"/>
                <a:sym typeface="Gulim"/>
              </a:rPr>
              <a:t>, </a:t>
            </a:r>
            <a:r>
              <a:rPr lang="en-US" sz="900" u="none" dirty="0" err="1">
                <a:latin typeface="Gulim"/>
                <a:ea typeface="Gulim"/>
                <a:cs typeface="Gulim"/>
                <a:sym typeface="Gulim"/>
              </a:rPr>
              <a:t>규제</a:t>
            </a:r>
            <a:r>
              <a:rPr lang="en-US" sz="900" u="none" dirty="0">
                <a:latin typeface="Gulim"/>
                <a:ea typeface="Gulim"/>
                <a:cs typeface="Gulim"/>
                <a:sym typeface="Gulim"/>
              </a:rPr>
              <a:t> </a:t>
            </a:r>
            <a:r>
              <a:rPr lang="en-US" sz="900" u="none" dirty="0" err="1">
                <a:latin typeface="Gulim"/>
                <a:ea typeface="Gulim"/>
                <a:cs typeface="Gulim"/>
                <a:sym typeface="Gulim"/>
              </a:rPr>
              <a:t>컴플라이언스</a:t>
            </a:r>
            <a:r>
              <a:rPr lang="en-US" sz="900" u="none" dirty="0">
                <a:latin typeface="Gulim"/>
                <a:ea typeface="Gulim"/>
                <a:cs typeface="Gulim"/>
                <a:sym typeface="Gulim"/>
              </a:rPr>
              <a:t> </a:t>
            </a:r>
            <a:r>
              <a:rPr lang="en-US" sz="900" u="none" dirty="0" err="1">
                <a:latin typeface="Gulim"/>
                <a:ea typeface="Gulim"/>
                <a:cs typeface="Gulim"/>
                <a:sym typeface="Gulim"/>
              </a:rPr>
              <a:t>준수를</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자체</a:t>
            </a:r>
            <a:r>
              <a:rPr lang="en-US" sz="900" u="none" dirty="0">
                <a:latin typeface="Gulim"/>
                <a:ea typeface="Gulim"/>
                <a:cs typeface="Gulim"/>
                <a:sym typeface="Gulim"/>
              </a:rPr>
              <a:t> </a:t>
            </a:r>
            <a:r>
              <a:rPr lang="en-US" sz="900" u="none" dirty="0" err="1">
                <a:latin typeface="Gulim"/>
                <a:ea typeface="Gulim"/>
                <a:cs typeface="Gulim"/>
                <a:sym typeface="Gulim"/>
              </a:rPr>
              <a:t>진단</a:t>
            </a:r>
            <a:r>
              <a:rPr lang="en-US" sz="900" u="none" dirty="0">
                <a:latin typeface="Gulim"/>
                <a:ea typeface="Gulim"/>
                <a:cs typeface="Gulim"/>
                <a:sym typeface="Gulim"/>
              </a:rPr>
              <a:t>(Self-audit), </a:t>
            </a:r>
            <a:r>
              <a:rPr lang="en-US" sz="900" u="none" dirty="0" err="1">
                <a:latin typeface="Gulim"/>
                <a:ea typeface="Gulim"/>
                <a:cs typeface="Gulim"/>
                <a:sym typeface="Gulim"/>
              </a:rPr>
              <a:t>이행</a:t>
            </a:r>
            <a:r>
              <a:rPr lang="en-US" sz="900" u="none" dirty="0">
                <a:latin typeface="Gulim"/>
                <a:ea typeface="Gulim"/>
                <a:cs typeface="Gulim"/>
                <a:sym typeface="Gulim"/>
              </a:rPr>
              <a:t> </a:t>
            </a:r>
            <a:r>
              <a:rPr lang="en-US" sz="900" u="none" dirty="0" err="1">
                <a:latin typeface="Gulim"/>
                <a:ea typeface="Gulim"/>
                <a:cs typeface="Gulim"/>
                <a:sym typeface="Gulim"/>
              </a:rPr>
              <a:t>주기</a:t>
            </a:r>
            <a:r>
              <a:rPr lang="en-US" sz="900" u="none" dirty="0">
                <a:latin typeface="Gulim"/>
                <a:ea typeface="Gulim"/>
                <a:cs typeface="Gulim"/>
                <a:sym typeface="Gulim"/>
              </a:rPr>
              <a:t> </a:t>
            </a:r>
            <a:r>
              <a:rPr lang="en-US" sz="900" u="none" dirty="0" err="1">
                <a:latin typeface="Gulim"/>
                <a:ea typeface="Gulim"/>
                <a:cs typeface="Gulim"/>
                <a:sym typeface="Gulim"/>
              </a:rPr>
              <a:t>도래</a:t>
            </a:r>
            <a:r>
              <a:rPr lang="en-US" sz="900" u="none" dirty="0">
                <a:latin typeface="Gulim"/>
                <a:ea typeface="Gulim"/>
                <a:cs typeface="Gulim"/>
                <a:sym typeface="Gulim"/>
              </a:rPr>
              <a:t> </a:t>
            </a:r>
            <a:r>
              <a:rPr lang="en-US" sz="900" u="none" dirty="0" err="1">
                <a:latin typeface="Gulim"/>
                <a:ea typeface="Gulim"/>
                <a:cs typeface="Gulim"/>
                <a:sym typeface="Gulim"/>
              </a:rPr>
              <a:t>이행사항</a:t>
            </a:r>
            <a:r>
              <a:rPr lang="en-US" sz="900" u="none" dirty="0">
                <a:latin typeface="Gulim"/>
                <a:ea typeface="Gulim"/>
                <a:cs typeface="Gulim"/>
                <a:sym typeface="Gulim"/>
              </a:rPr>
              <a:t> </a:t>
            </a:r>
            <a:r>
              <a:rPr lang="en-US" sz="900" u="none" dirty="0" err="1">
                <a:latin typeface="Gulim"/>
                <a:ea typeface="Gulim"/>
                <a:cs typeface="Gulim"/>
                <a:sym typeface="Gulim"/>
              </a:rPr>
              <a:t>리마인드로</a:t>
            </a:r>
            <a:r>
              <a:rPr lang="en-US" sz="900" u="none" dirty="0">
                <a:latin typeface="Gulim"/>
                <a:ea typeface="Gulim"/>
                <a:cs typeface="Gulim"/>
                <a:sym typeface="Gulim"/>
              </a:rPr>
              <a:t> </a:t>
            </a:r>
            <a:r>
              <a:rPr lang="en-US" sz="900" u="none" dirty="0" err="1">
                <a:latin typeface="Gulim"/>
                <a:ea typeface="Gulim"/>
                <a:cs typeface="Gulim"/>
                <a:sym typeface="Gulim"/>
              </a:rPr>
              <a:t>구성되어</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3226" name="Google Shape;3226;p33"/>
          <p:cNvSpPr txBox="1"/>
          <p:nvPr/>
        </p:nvSpPr>
        <p:spPr>
          <a:xfrm>
            <a:off x="897710" y="6482972"/>
            <a:ext cx="7506701"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a:latin typeface="Gulim"/>
                <a:ea typeface="Gulim"/>
                <a:cs typeface="Gulim"/>
                <a:sym typeface="Gulim"/>
              </a:rPr>
              <a:t>2023년에는 ‘</a:t>
            </a:r>
            <a:r>
              <a:rPr lang="en-US" sz="900" dirty="0" err="1">
                <a:latin typeface="Gulim"/>
                <a:ea typeface="Gulim"/>
                <a:cs typeface="Gulim"/>
                <a:sym typeface="Gulim"/>
              </a:rPr>
              <a:t>산업안전보건법’에</a:t>
            </a:r>
            <a:r>
              <a:rPr lang="en-US" sz="900" dirty="0">
                <a:latin typeface="Gulim"/>
                <a:ea typeface="Gulim"/>
                <a:cs typeface="Gulim"/>
                <a:sym typeface="Gulim"/>
              </a:rPr>
              <a:t> </a:t>
            </a:r>
            <a:r>
              <a:rPr lang="en-US" sz="900" dirty="0" err="1">
                <a:latin typeface="Gulim"/>
                <a:ea typeface="Gulim"/>
                <a:cs typeface="Gulim"/>
                <a:sym typeface="Gulim"/>
              </a:rPr>
              <a:t>의거하여</a:t>
            </a:r>
            <a:r>
              <a:rPr lang="en-US" sz="900" dirty="0">
                <a:latin typeface="Gulim"/>
                <a:ea typeface="Gulim"/>
                <a:cs typeface="Gulim"/>
                <a:sym typeface="Gulim"/>
              </a:rPr>
              <a:t> </a:t>
            </a:r>
            <a:r>
              <a:rPr lang="en-US" sz="900" dirty="0" err="1">
                <a:latin typeface="Gulim"/>
                <a:ea typeface="Gulim"/>
                <a:cs typeface="Gulim"/>
                <a:sym typeface="Gulim"/>
              </a:rPr>
              <a:t>물질</a:t>
            </a:r>
            <a:r>
              <a:rPr lang="en-US" sz="900" dirty="0">
                <a:latin typeface="Gulim"/>
                <a:ea typeface="Gulim"/>
                <a:cs typeface="Gulim"/>
                <a:sym typeface="Gulim"/>
              </a:rPr>
              <a:t> </a:t>
            </a:r>
            <a:r>
              <a:rPr lang="en-US" sz="900" dirty="0" err="1">
                <a:latin typeface="Gulim"/>
                <a:ea typeface="Gulim"/>
                <a:cs typeface="Gulim"/>
                <a:sym typeface="Gulim"/>
              </a:rPr>
              <a:t>안전보건자료</a:t>
            </a:r>
            <a:r>
              <a:rPr lang="en-US" sz="900" dirty="0">
                <a:latin typeface="Gulim"/>
                <a:ea typeface="Gulim"/>
                <a:cs typeface="Gulim"/>
                <a:sym typeface="Gulim"/>
              </a:rPr>
              <a:t> </a:t>
            </a:r>
            <a:r>
              <a:rPr lang="en-US" sz="900" dirty="0" err="1">
                <a:latin typeface="Gulim"/>
                <a:ea typeface="Gulim"/>
                <a:cs typeface="Gulim"/>
                <a:sym typeface="Gulim"/>
              </a:rPr>
              <a:t>작성</a:t>
            </a:r>
            <a:r>
              <a:rPr lang="en-US" sz="900" dirty="0">
                <a:latin typeface="Gulim"/>
                <a:ea typeface="Gulim"/>
                <a:cs typeface="Gulim"/>
                <a:sym typeface="Gulim"/>
              </a:rPr>
              <a:t> </a:t>
            </a:r>
            <a:r>
              <a:rPr lang="en-US" sz="900" dirty="0" err="1">
                <a:latin typeface="Gulim"/>
                <a:ea typeface="Gulim"/>
                <a:cs typeface="Gulim"/>
                <a:sym typeface="Gulim"/>
              </a:rPr>
              <a:t>대상물질을</a:t>
            </a:r>
            <a:r>
              <a:rPr lang="en-US" sz="900" dirty="0">
                <a:latin typeface="Gulim"/>
                <a:ea typeface="Gulim"/>
                <a:cs typeface="Gulim"/>
                <a:sym typeface="Gulim"/>
              </a:rPr>
              <a:t> </a:t>
            </a:r>
            <a:r>
              <a:rPr lang="en-US" sz="900" dirty="0" err="1">
                <a:latin typeface="Gulim"/>
                <a:ea typeface="Gulim"/>
                <a:cs typeface="Gulim"/>
                <a:sym typeface="Gulim"/>
              </a:rPr>
              <a:t>양도</a:t>
            </a:r>
            <a:r>
              <a:rPr lang="en-US" sz="900" dirty="0">
                <a:latin typeface="Gulim"/>
                <a:ea typeface="Gulim"/>
                <a:cs typeface="Gulim"/>
                <a:sym typeface="Gulim"/>
              </a:rPr>
              <a:t>, </a:t>
            </a:r>
            <a:r>
              <a:rPr lang="en-US" sz="900" dirty="0" err="1">
                <a:latin typeface="Gulim"/>
                <a:ea typeface="Gulim"/>
                <a:cs typeface="Gulim"/>
                <a:sym typeface="Gulim"/>
              </a:rPr>
              <a:t>제공하는</a:t>
            </a:r>
            <a:r>
              <a:rPr lang="en-US" sz="900" dirty="0">
                <a:latin typeface="Gulim"/>
                <a:ea typeface="Gulim"/>
                <a:cs typeface="Gulim"/>
                <a:sym typeface="Gulim"/>
              </a:rPr>
              <a:t> </a:t>
            </a:r>
            <a:r>
              <a:rPr lang="en-US" sz="900" dirty="0" err="1">
                <a:latin typeface="Gulim"/>
                <a:ea typeface="Gulim"/>
                <a:cs typeface="Gulim"/>
                <a:sym typeface="Gulim"/>
              </a:rPr>
              <a:t>자의</a:t>
            </a:r>
            <a:r>
              <a:rPr lang="en-US" sz="900" dirty="0">
                <a:latin typeface="Gulim"/>
                <a:ea typeface="Gulim"/>
                <a:cs typeface="Gulim"/>
                <a:sym typeface="Gulim"/>
              </a:rPr>
              <a:t> </a:t>
            </a:r>
            <a:r>
              <a:rPr lang="en-US" sz="900" dirty="0" err="1">
                <a:latin typeface="Gulim"/>
                <a:ea typeface="Gulim"/>
                <a:cs typeface="Gulim"/>
                <a:sym typeface="Gulim"/>
              </a:rPr>
              <a:t>용기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포장에</a:t>
            </a:r>
            <a:r>
              <a:rPr lang="en-US" sz="900" dirty="0">
                <a:latin typeface="Gulim"/>
                <a:ea typeface="Gulim"/>
                <a:cs typeface="Gulim"/>
                <a:sym typeface="Gulim"/>
              </a:rPr>
              <a:t> </a:t>
            </a:r>
            <a:r>
              <a:rPr lang="en-US" sz="900" dirty="0" err="1">
                <a:latin typeface="Gulim"/>
                <a:ea typeface="Gulim"/>
                <a:cs typeface="Gulim"/>
                <a:sym typeface="Gulim"/>
              </a:rPr>
              <a:t>관련된</a:t>
            </a:r>
            <a:r>
              <a:rPr lang="en-US" sz="900" dirty="0">
                <a:latin typeface="Gulim"/>
                <a:ea typeface="Gulim"/>
                <a:cs typeface="Gulim"/>
                <a:sym typeface="Gulim"/>
              </a:rPr>
              <a:t> </a:t>
            </a:r>
            <a:r>
              <a:rPr lang="en-US" sz="900" dirty="0" err="1">
                <a:latin typeface="Gulim"/>
                <a:ea typeface="Gulim"/>
                <a:cs typeface="Gulim"/>
                <a:sym typeface="Gulim"/>
              </a:rPr>
              <a:t>경고표시</a:t>
            </a:r>
            <a:r>
              <a:rPr lang="en-US" sz="900" dirty="0">
                <a:latin typeface="Gulim"/>
                <a:ea typeface="Gulim"/>
                <a:cs typeface="Gulim"/>
                <a:sym typeface="Gulim"/>
              </a:rPr>
              <a:t> </a:t>
            </a:r>
            <a:r>
              <a:rPr lang="en-US" sz="900" dirty="0" err="1">
                <a:latin typeface="Gulim"/>
                <a:ea typeface="Gulim"/>
                <a:cs typeface="Gulim"/>
                <a:sym typeface="Gulim"/>
              </a:rPr>
              <a:t>의무와</a:t>
            </a:r>
            <a:r>
              <a:rPr lang="en-US" sz="900" dirty="0">
                <a:latin typeface="Gulim"/>
                <a:ea typeface="Gulim"/>
                <a:cs typeface="Gulim"/>
                <a:sym typeface="Gulim"/>
              </a:rPr>
              <a:t> </a:t>
            </a:r>
            <a:r>
              <a:rPr lang="en-US" sz="900" dirty="0" err="1">
                <a:latin typeface="Gulim"/>
                <a:ea typeface="Gulim"/>
                <a:cs typeface="Gulim"/>
                <a:sym typeface="Gulim"/>
              </a:rPr>
              <a:t>관련하여</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진단을</a:t>
            </a:r>
            <a:r>
              <a:rPr lang="en-US" sz="900" dirty="0">
                <a:latin typeface="Gulim"/>
                <a:ea typeface="Gulim"/>
                <a:cs typeface="Gulim"/>
                <a:sym typeface="Gulim"/>
              </a:rPr>
              <a:t> </a:t>
            </a:r>
            <a:r>
              <a:rPr lang="en-US" sz="900" dirty="0" err="1">
                <a:latin typeface="Gulim"/>
                <a:ea typeface="Gulim"/>
                <a:cs typeface="Gulim"/>
                <a:sym typeface="Gulim"/>
              </a:rPr>
              <a:t>실시하였습니다</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3개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일부</a:t>
            </a:r>
            <a:r>
              <a:rPr lang="en-US" sz="900" dirty="0">
                <a:latin typeface="Gulim"/>
                <a:ea typeface="Gulim"/>
                <a:cs typeface="Gulim"/>
                <a:sym typeface="Gulim"/>
              </a:rPr>
              <a:t> </a:t>
            </a:r>
            <a:r>
              <a:rPr lang="en-US" sz="900" dirty="0" err="1">
                <a:latin typeface="Gulim"/>
                <a:ea typeface="Gulim"/>
                <a:cs typeface="Gulim"/>
                <a:sym typeface="Gulim"/>
              </a:rPr>
              <a:t>경고표시나</a:t>
            </a:r>
            <a:r>
              <a:rPr lang="en-US" sz="900" dirty="0">
                <a:latin typeface="Gulim"/>
                <a:ea typeface="Gulim"/>
                <a:cs typeface="Gulim"/>
                <a:sym typeface="Gulim"/>
              </a:rPr>
              <a:t> </a:t>
            </a:r>
            <a:r>
              <a:rPr lang="en-US" sz="900" dirty="0" err="1">
                <a:latin typeface="Gulim"/>
                <a:ea typeface="Gulim"/>
                <a:cs typeface="Gulim"/>
                <a:sym typeface="Gulim"/>
              </a:rPr>
              <a:t>그림문자</a:t>
            </a:r>
            <a:r>
              <a:rPr lang="en-US" sz="900" dirty="0">
                <a:latin typeface="Gulim"/>
                <a:ea typeface="Gulim"/>
                <a:cs typeface="Gulim"/>
                <a:sym typeface="Gulim"/>
              </a:rPr>
              <a:t> </a:t>
            </a:r>
            <a:r>
              <a:rPr lang="en-US" sz="900" dirty="0" err="1">
                <a:latin typeface="Gulim"/>
                <a:ea typeface="Gulim"/>
                <a:cs typeface="Gulim"/>
                <a:sym typeface="Gulim"/>
              </a:rPr>
              <a:t>누락</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시정을</a:t>
            </a:r>
            <a:r>
              <a:rPr lang="en-US" sz="900" dirty="0">
                <a:latin typeface="Gulim"/>
                <a:ea typeface="Gulim"/>
                <a:cs typeface="Gulim"/>
                <a:sym typeface="Gulim"/>
              </a:rPr>
              <a:t> </a:t>
            </a:r>
            <a:r>
              <a:rPr lang="en-US" sz="900" dirty="0" err="1">
                <a:latin typeface="Gulim"/>
                <a:ea typeface="Gulim"/>
                <a:cs typeface="Gulim"/>
                <a:sym typeface="Gulim"/>
              </a:rPr>
              <a:t>요청하며</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이행하였습니다</a:t>
            </a:r>
            <a:r>
              <a:rPr lang="en-US" sz="900" dirty="0">
                <a:latin typeface="Gulim"/>
                <a:ea typeface="Gulim"/>
                <a:cs typeface="Gulim"/>
                <a:sym typeface="Gulim"/>
              </a:rPr>
              <a:t>. </a:t>
            </a:r>
            <a:r>
              <a:rPr lang="en-US" sz="900" dirty="0" err="1">
                <a:latin typeface="Gulim"/>
                <a:ea typeface="Gulim"/>
                <a:cs typeface="Gulim"/>
                <a:sym typeface="Gulim"/>
              </a:rPr>
              <a:t>산업규제법</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컴플라이언스를</a:t>
            </a:r>
            <a:r>
              <a:rPr lang="en-US" sz="900" dirty="0">
                <a:latin typeface="Gulim"/>
                <a:ea typeface="Gulim"/>
                <a:cs typeface="Gulim"/>
                <a:sym typeface="Gulim"/>
              </a:rPr>
              <a:t> </a:t>
            </a:r>
            <a:r>
              <a:rPr lang="en-US" sz="900" dirty="0" err="1">
                <a:latin typeface="Gulim"/>
                <a:ea typeface="Gulim"/>
                <a:cs typeface="Gulim"/>
                <a:sym typeface="Gulim"/>
              </a:rPr>
              <a:t>체계적으로</a:t>
            </a:r>
            <a:r>
              <a:rPr lang="en-US" sz="900" dirty="0">
                <a:latin typeface="Gulim"/>
                <a:ea typeface="Gulim"/>
                <a:cs typeface="Gulim"/>
                <a:sym typeface="Gulim"/>
              </a:rPr>
              <a:t> </a:t>
            </a:r>
            <a:r>
              <a:rPr lang="en-US" sz="900" dirty="0" err="1">
                <a:latin typeface="Gulim"/>
                <a:ea typeface="Gulim"/>
                <a:cs typeface="Gulim"/>
                <a:sym typeface="Gulim"/>
              </a:rPr>
              <a:t>관리하며</a:t>
            </a:r>
            <a:r>
              <a:rPr lang="en-US" sz="900" dirty="0">
                <a:latin typeface="Gulim"/>
                <a:ea typeface="Gulim"/>
                <a:cs typeface="Gulim"/>
                <a:sym typeface="Gulim"/>
              </a:rPr>
              <a:t> </a:t>
            </a:r>
            <a:r>
              <a:rPr lang="en-US" sz="900" dirty="0" err="1">
                <a:latin typeface="Gulim"/>
                <a:ea typeface="Gulim"/>
                <a:cs typeface="Gulim"/>
                <a:sym typeface="Gulim"/>
              </a:rPr>
              <a:t>중대한</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발생을</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예방해</a:t>
            </a:r>
            <a:r>
              <a:rPr lang="en-US" sz="900" dirty="0">
                <a:latin typeface="Gulim"/>
                <a:ea typeface="Gulim"/>
                <a:cs typeface="Gulim"/>
                <a:sym typeface="Gulim"/>
              </a:rPr>
              <a:t> </a:t>
            </a:r>
            <a:r>
              <a:rPr lang="en-US" sz="900" dirty="0" err="1">
                <a:latin typeface="Gulim"/>
                <a:ea typeface="Gulim"/>
                <a:cs typeface="Gulim"/>
                <a:sym typeface="Gulim"/>
              </a:rPr>
              <a:t>나가겠습니다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259" name="Google Shape;3259;p3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101</a:t>
            </a:r>
            <a:endParaRPr sz="10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339"/>
        <p:cNvGrpSpPr/>
        <p:nvPr/>
      </p:nvGrpSpPr>
      <p:grpSpPr>
        <a:xfrm>
          <a:off x="0" y="0"/>
          <a:ext cx="0" cy="0"/>
          <a:chOff x="0" y="0"/>
          <a:chExt cx="0" cy="0"/>
        </a:xfrm>
      </p:grpSpPr>
      <p:sp>
        <p:nvSpPr>
          <p:cNvPr id="3340" name="Google Shape;3340;p34"/>
          <p:cNvSpPr txBox="1"/>
          <p:nvPr/>
        </p:nvSpPr>
        <p:spPr>
          <a:xfrm>
            <a:off x="887299" y="1196499"/>
            <a:ext cx="3536783"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제품</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친환경성</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제고</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제품</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친환경성</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관리체계</a:t>
            </a:r>
            <a:endParaRPr sz="1100" dirty="0">
              <a:latin typeface="Arial"/>
              <a:ea typeface="Arial"/>
              <a:cs typeface="Arial"/>
              <a:sym typeface="Arial"/>
            </a:endParaRPr>
          </a:p>
        </p:txBody>
      </p:sp>
      <p:sp>
        <p:nvSpPr>
          <p:cNvPr id="3341" name="Google Shape;3341;p34"/>
          <p:cNvSpPr txBox="1"/>
          <p:nvPr/>
        </p:nvSpPr>
        <p:spPr>
          <a:xfrm>
            <a:off x="887299" y="2016046"/>
            <a:ext cx="5059045"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a:solidFill>
                  <a:srgbClr val="549B35"/>
                </a:solidFill>
                <a:latin typeface="Arial"/>
                <a:ea typeface="Arial"/>
                <a:cs typeface="Arial"/>
                <a:sym typeface="Arial"/>
              </a:rPr>
              <a:t>지속가능한 제품 정책</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KT&amp;G는 ‘지속가능한 제품 정책’을 수립하여, 원료채취부터 폐기까지의 과정에 관여하는 모든 유관부서에 적용하고 있으며, 이를 통해 제품 환경성 관리체계를 구축하고 제품의 지속가능한 경쟁력을 제고하고 있습니다. 당사가 정의하는 지속가능한 제품은 자원 절감, 자원순환성 향상, 탄소 배출량 최소화를 위한 노력이 적용된 제품으로서, 이를 위해 물질 사용량 최소화, 폐기물 감소, 자원 순환성 향상 등의 노력을 전개하고 있습니다.</a:t>
            </a:r>
            <a:endParaRPr sz="900">
              <a:latin typeface="Gulim"/>
              <a:ea typeface="Gulim"/>
              <a:cs typeface="Gulim"/>
              <a:sym typeface="Gulim"/>
            </a:endParaRPr>
          </a:p>
        </p:txBody>
      </p:sp>
      <p:sp>
        <p:nvSpPr>
          <p:cNvPr id="3342" name="Google Shape;3342;p34"/>
          <p:cNvSpPr txBox="1"/>
          <p:nvPr/>
        </p:nvSpPr>
        <p:spPr>
          <a:xfrm>
            <a:off x="886291" y="2936732"/>
            <a:ext cx="5060950" cy="76200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a:latin typeface="Gulim"/>
                <a:ea typeface="Gulim"/>
                <a:cs typeface="Gulim"/>
                <a:sym typeface="Gulim"/>
              </a:rPr>
              <a:t>KT&amp;G는 주요 제품을 대상으로 제품 전과정 평가(LCA)를 수행해 제품 단위의 환경성 관리를 진행하고 있습니다. 마케팅, R&amp;D, 구매, 제조 등 제품에 관여되는 전체 유관부서가 협력하여 제품 친환경성 제고를 위한 진행 방향과 활동에 대해 협의하고 있으며, 체계적인 제품 환경성 관리 기반을 마련하기 위해 2023년부터 에코디자인 프로세스 수립을 추진하고 있습니다.</a:t>
            </a:r>
            <a:endParaRPr sz="900">
              <a:latin typeface="Gulim"/>
              <a:ea typeface="Gulim"/>
              <a:cs typeface="Gulim"/>
              <a:sym typeface="Gulim"/>
            </a:endParaRPr>
          </a:p>
        </p:txBody>
      </p:sp>
      <p:sp>
        <p:nvSpPr>
          <p:cNvPr id="3343" name="Google Shape;3343;p34"/>
          <p:cNvSpPr txBox="1"/>
          <p:nvPr/>
        </p:nvSpPr>
        <p:spPr>
          <a:xfrm>
            <a:off x="885283" y="3857533"/>
            <a:ext cx="5066030" cy="113030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u="sng">
                <a:solidFill>
                  <a:srgbClr val="549B35"/>
                </a:solidFill>
                <a:latin typeface="Arial"/>
                <a:ea typeface="Arial"/>
                <a:cs typeface="Arial"/>
                <a:sym typeface="Arial"/>
              </a:rPr>
              <a:t>에코디자인 프로세스 구축</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에코디자인은 제품 개발 단계에서부터 환경 측면을 고려하는 기법으로 친환경 소재 사용, 재활용성 증대, 제품 경량화 등 다양한 친환경 제품 개발 대안을 제시할 수 있습니다. KT&amp;G는 개발자들이 새로운 제품 개발 시 지속가능성 측면을 고려할 수 있도록 에코디자인 가이드라인을 개발 및 검토하고 있으며, 향후 가이드라인 정교화를 통해 개발자의 인식 개선과 함께 제품 개발 시 환경성 개선을 검토할 수 있는 체계를 구축하고자 합니다. 또한 에코디자인 가이드라인은 기존 LCA 수행결과를 활용하여 자원 관리, 수자원 관리, 에너지 관리, 폐기물 관리, 제품 수명 관리 등 주요 관리지표와 이를 위한 개선방안을 제시합니다.</a:t>
            </a:r>
            <a:endParaRPr sz="900">
              <a:latin typeface="Gulim"/>
              <a:ea typeface="Gulim"/>
              <a:cs typeface="Gulim"/>
              <a:sym typeface="Gulim"/>
            </a:endParaRPr>
          </a:p>
        </p:txBody>
      </p:sp>
      <p:sp>
        <p:nvSpPr>
          <p:cNvPr id="3399" name="Google Shape;3399;p34"/>
          <p:cNvSpPr txBox="1"/>
          <p:nvPr/>
        </p:nvSpPr>
        <p:spPr>
          <a:xfrm>
            <a:off x="900783" y="5173152"/>
            <a:ext cx="5057140" cy="393700"/>
          </a:xfrm>
          <a:prstGeom prst="rect">
            <a:avLst/>
          </a:prstGeom>
          <a:noFill/>
          <a:ln>
            <a:noFill/>
          </a:ln>
        </p:spPr>
        <p:txBody>
          <a:bodyPr spcFirstLastPara="1" wrap="square" lIns="0" tIns="12700" rIns="0" bIns="0" anchor="t" anchorCtr="0">
            <a:spAutoFit/>
          </a:bodyPr>
          <a:lstStyle/>
          <a:p>
            <a:pPr marL="12700" marR="5080" lvl="0" indent="0" algn="l" rtl="0">
              <a:lnSpc>
                <a:spcPct val="134200"/>
              </a:lnSpc>
              <a:spcBef>
                <a:spcPts val="0"/>
              </a:spcBef>
              <a:spcAft>
                <a:spcPts val="0"/>
              </a:spcAft>
              <a:buNone/>
            </a:pP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에코디자인</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적용한</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개발을</a:t>
            </a:r>
            <a:r>
              <a:rPr lang="en-US" sz="900" dirty="0">
                <a:latin typeface="Gulim"/>
                <a:ea typeface="Gulim"/>
                <a:cs typeface="Gulim"/>
                <a:sym typeface="Gulim"/>
              </a:rPr>
              <a:t> </a:t>
            </a:r>
            <a:r>
              <a:rPr lang="en-US" sz="900" dirty="0" err="1">
                <a:latin typeface="Gulim"/>
                <a:ea typeface="Gulim"/>
                <a:cs typeface="Gulim"/>
                <a:sym typeface="Gulim"/>
              </a:rPr>
              <a:t>확대하여</a:t>
            </a:r>
            <a:r>
              <a:rPr lang="en-US" sz="900" dirty="0">
                <a:latin typeface="Gulim"/>
                <a:ea typeface="Gulim"/>
                <a:cs typeface="Gulim"/>
                <a:sym typeface="Gulim"/>
              </a:rPr>
              <a:t> </a:t>
            </a:r>
            <a:r>
              <a:rPr lang="en-US" sz="900" dirty="0" err="1">
                <a:latin typeface="Gulim"/>
                <a:ea typeface="Gulim"/>
                <a:cs typeface="Gulim"/>
                <a:sym typeface="Gulim"/>
              </a:rPr>
              <a:t>프로세스의</a:t>
            </a:r>
            <a:r>
              <a:rPr lang="en-US" sz="900" dirty="0">
                <a:latin typeface="Gulim"/>
                <a:ea typeface="Gulim"/>
                <a:cs typeface="Gulim"/>
                <a:sym typeface="Gulim"/>
              </a:rPr>
              <a:t> </a:t>
            </a:r>
            <a:r>
              <a:rPr lang="en-US" sz="900" dirty="0" err="1">
                <a:latin typeface="Gulim"/>
                <a:ea typeface="Gulim"/>
                <a:cs typeface="Gulim"/>
                <a:sym typeface="Gulim"/>
              </a:rPr>
              <a:t>활용가능성과</a:t>
            </a:r>
            <a:r>
              <a:rPr lang="en-US" sz="900" dirty="0">
                <a:latin typeface="Gulim"/>
                <a:ea typeface="Gulim"/>
                <a:cs typeface="Gulim"/>
                <a:sym typeface="Gulim"/>
              </a:rPr>
              <a:t> </a:t>
            </a:r>
            <a:r>
              <a:rPr lang="en-US" sz="900" dirty="0" err="1">
                <a:latin typeface="Gulim"/>
                <a:ea typeface="Gulim"/>
                <a:cs typeface="Gulim"/>
                <a:sym typeface="Gulim"/>
              </a:rPr>
              <a:t>적용타당성을</a:t>
            </a:r>
            <a:r>
              <a:rPr lang="en-US" sz="900" dirty="0">
                <a:latin typeface="Gulim"/>
                <a:ea typeface="Gulim"/>
                <a:cs typeface="Gulim"/>
                <a:sym typeface="Gulim"/>
              </a:rPr>
              <a:t> </a:t>
            </a:r>
            <a:r>
              <a:rPr lang="en-US" sz="900" dirty="0" err="1">
                <a:latin typeface="Gulim"/>
                <a:ea typeface="Gulim"/>
                <a:cs typeface="Gulim"/>
                <a:sym typeface="Gulim"/>
              </a:rPr>
              <a:t>평가하고</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정교화해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400" name="Google Shape;3400;p34"/>
          <p:cNvSpPr txBox="1"/>
          <p:nvPr/>
        </p:nvSpPr>
        <p:spPr>
          <a:xfrm>
            <a:off x="899999" y="5725678"/>
            <a:ext cx="5066665" cy="16827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a:solidFill>
                  <a:srgbClr val="549B35"/>
                </a:solidFill>
                <a:latin typeface="Arial"/>
                <a:ea typeface="Arial"/>
                <a:cs typeface="Arial"/>
                <a:sym typeface="Arial"/>
              </a:rPr>
              <a:t>제품 친환경성 관리 중장기 목표 수립</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KT&amp;G는 제품 포장재와 디바이스 물질 재활용 확대 등 제품 친환경성 관리를 위한 중장기 목표를 수립, 운영하고 있습니다. 소비자 관점에서 폐기물 재활용이 보다 용이하도록 2025년까지 KT&amp;G가 제조하는 제품은 재활용 가능한 소재(Recyclable Source)로만 만들어진 포장재를 사용할 계획이며, 국내 생산 제품에서 해외 생산 제품까지 적용 범위를 단계적으로 확대해 나가고 있습니다. 포장재 폐기 단계에서의 재활용이 용이하도록 종이, PP(폴리프로필렌) 또는 PE(폴리에틸렌) 단일 소재의 필름 등 재활용 분류가 가능한 소재를 포장재 소재로 우선 적용합니다. 다만 접착제 등 다른 소재와 접합으로 인해 재활용이 불가능한 형태로 가공되는 경우, 해당 재료품은 다른 소재로 전환하거나 친환경적으로 재활용할 수 있는 대체품을 검토하는 등 중장기 목표 달성을 위해 지속적으로 노력하고 있습니다. 특히 현재 궐련 제품의 포장재에 일부 사용 중인 알루미늄 소재가 접합된 인너라이너(Inner Liner)를 페이퍼 인너라이너로 100% 전환하여 제품 폐기 단계에서의 재활용성 개선에 기여해 나가겠습니다.</a:t>
            </a:r>
            <a:endParaRPr sz="900">
              <a:latin typeface="Gulim"/>
              <a:ea typeface="Gulim"/>
              <a:cs typeface="Gulim"/>
              <a:sym typeface="Gulim"/>
            </a:endParaRPr>
          </a:p>
        </p:txBody>
      </p:sp>
      <p:grpSp>
        <p:nvGrpSpPr>
          <p:cNvPr id="3431" name="Google Shape;3431;p34"/>
          <p:cNvGrpSpPr/>
          <p:nvPr/>
        </p:nvGrpSpPr>
        <p:grpSpPr>
          <a:xfrm>
            <a:off x="538086" y="0"/>
            <a:ext cx="14077958" cy="8208009"/>
            <a:chOff x="538086" y="0"/>
            <a:chExt cx="14077958" cy="8208009"/>
          </a:xfrm>
        </p:grpSpPr>
        <p:sp>
          <p:nvSpPr>
            <p:cNvPr id="3432" name="Google Shape;3432;p3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33" name="Google Shape;3433;p3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34" name="Google Shape;3434;p3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441" name="Google Shape;3441;p3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102</a:t>
            </a:r>
            <a:endParaRPr sz="10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450"/>
        <p:cNvGrpSpPr/>
        <p:nvPr/>
      </p:nvGrpSpPr>
      <p:grpSpPr>
        <a:xfrm>
          <a:off x="0" y="0"/>
          <a:ext cx="0" cy="0"/>
          <a:chOff x="0" y="0"/>
          <a:chExt cx="0" cy="0"/>
        </a:xfrm>
      </p:grpSpPr>
      <p:sp>
        <p:nvSpPr>
          <p:cNvPr id="3451" name="Google Shape;3451;p35"/>
          <p:cNvSpPr txBox="1"/>
          <p:nvPr/>
        </p:nvSpPr>
        <p:spPr>
          <a:xfrm>
            <a:off x="887299" y="1196499"/>
            <a:ext cx="2998901"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제품</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친환경성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제고</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제품</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친환경성</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개선</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활동</a:t>
            </a:r>
            <a:endParaRPr sz="1100" dirty="0">
              <a:latin typeface="Arial"/>
              <a:ea typeface="Arial"/>
              <a:cs typeface="Arial"/>
              <a:sym typeface="Arial"/>
            </a:endParaRPr>
          </a:p>
        </p:txBody>
      </p:sp>
      <p:sp>
        <p:nvSpPr>
          <p:cNvPr id="3452" name="Google Shape;3452;p35"/>
          <p:cNvSpPr txBox="1"/>
          <p:nvPr/>
        </p:nvSpPr>
        <p:spPr>
          <a:xfrm>
            <a:off x="885731" y="2015989"/>
            <a:ext cx="5066665" cy="946150"/>
          </a:xfrm>
          <a:prstGeom prst="rect">
            <a:avLst/>
          </a:prstGeom>
          <a:noFill/>
          <a:ln>
            <a:noFill/>
          </a:ln>
        </p:spPr>
        <p:txBody>
          <a:bodyPr spcFirstLastPara="1" wrap="square" lIns="0" tIns="12700" rIns="0" bIns="0" anchor="t" anchorCtr="0">
            <a:spAutoFit/>
          </a:bodyPr>
          <a:lstStyle/>
          <a:p>
            <a:pPr marL="12700" marR="5080" lvl="0" indent="1270" algn="just" rtl="0">
              <a:lnSpc>
                <a:spcPct val="134300"/>
              </a:lnSpc>
              <a:spcBef>
                <a:spcPts val="0"/>
              </a:spcBef>
              <a:spcAft>
                <a:spcPts val="0"/>
              </a:spcAft>
              <a:buNone/>
            </a:pPr>
            <a:r>
              <a:rPr lang="en-US" sz="900">
                <a:latin typeface="Gulim"/>
                <a:ea typeface="Gulim"/>
                <a:cs typeface="Gulim"/>
                <a:sym typeface="Gulim"/>
              </a:rPr>
              <a:t>KT&amp;G는 제품의 기획 및 개발 단계에서부터 환경영향을 고려하는 에코디자인 체계를 구축하고자 주요 제품에 대한 LCA(Life Cycle Assessment, 전과정 평가)를 지속적으로 수행 확대하여 제품의 친환경성 제고 활동을 위한 기반을 마련하고 있습니다. 2022년 LCA 수행을 시작으로 2023년 그 범위를 확장하여 전통형 궐련 및 NGP 플랫폼의 주요 제품 총 16종에 대하여 제품의 전과정에 걸친 정량적 환경영향 산정하고, 주요이슈 분석을 통해 환경성을 개선하기 위한 활동을 수행하고 있습니다.</a:t>
            </a:r>
            <a:endParaRPr sz="900">
              <a:latin typeface="Gulim"/>
              <a:ea typeface="Gulim"/>
              <a:cs typeface="Gulim"/>
              <a:sym typeface="Gulim"/>
            </a:endParaRPr>
          </a:p>
        </p:txBody>
      </p:sp>
      <p:sp>
        <p:nvSpPr>
          <p:cNvPr id="3453" name="Google Shape;3453;p35"/>
          <p:cNvSpPr txBox="1"/>
          <p:nvPr/>
        </p:nvSpPr>
        <p:spPr>
          <a:xfrm>
            <a:off x="885731" y="3116355"/>
            <a:ext cx="5060950" cy="58293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549B35"/>
                </a:solidFill>
                <a:latin typeface="Arial"/>
                <a:ea typeface="Arial"/>
                <a:cs typeface="Arial"/>
                <a:sym typeface="Arial"/>
              </a:rPr>
              <a:t>제품 단위의 탄소 발자국 최소화</a:t>
            </a:r>
            <a:endParaRPr sz="900">
              <a:latin typeface="Arial"/>
              <a:ea typeface="Arial"/>
              <a:cs typeface="Arial"/>
              <a:sym typeface="Arial"/>
            </a:endParaRPr>
          </a:p>
          <a:p>
            <a:pPr marL="12700" marR="5080" lvl="0" indent="0" algn="l" rtl="0">
              <a:lnSpc>
                <a:spcPct val="134200"/>
              </a:lnSpc>
              <a:spcBef>
                <a:spcPts val="20"/>
              </a:spcBef>
              <a:spcAft>
                <a:spcPts val="0"/>
              </a:spcAft>
              <a:buNone/>
            </a:pPr>
            <a:r>
              <a:rPr lang="en-US" sz="900" b="1">
                <a:latin typeface="Arial"/>
                <a:ea typeface="Arial"/>
                <a:cs typeface="Arial"/>
                <a:sym typeface="Arial"/>
              </a:rPr>
              <a:t>KT&amp;G LCA 수행 개요 </a:t>
            </a:r>
            <a:r>
              <a:rPr lang="en-US" sz="900" b="1">
                <a:latin typeface="Malgun Gothic"/>
                <a:ea typeface="Malgun Gothic"/>
                <a:cs typeface="Malgun Gothic"/>
                <a:sym typeface="Malgun Gothic"/>
              </a:rPr>
              <a:t>| </a:t>
            </a:r>
            <a:r>
              <a:rPr lang="en-US" sz="900">
                <a:latin typeface="Gulim"/>
                <a:ea typeface="Gulim"/>
                <a:cs typeface="Gulim"/>
                <a:sym typeface="Gulim"/>
              </a:rPr>
              <a:t>KT&amp;G는 ISO 14040&amp;14044 국제표준을 기반으로 제품 전과정에 걸친 정량적 환경영향을 분석하였으며, 지속적인 LCA 수행을 통해 전제품에 대한 전과정 환경정보를 구축하기 위해 노력하고자 합니다.</a:t>
            </a:r>
            <a:endParaRPr sz="900">
              <a:latin typeface="Gulim"/>
              <a:ea typeface="Gulim"/>
              <a:cs typeface="Gulim"/>
              <a:sym typeface="Gulim"/>
            </a:endParaRPr>
          </a:p>
        </p:txBody>
      </p:sp>
      <p:grpSp>
        <p:nvGrpSpPr>
          <p:cNvPr id="3553" name="Google Shape;3553;p35"/>
          <p:cNvGrpSpPr/>
          <p:nvPr/>
        </p:nvGrpSpPr>
        <p:grpSpPr>
          <a:xfrm>
            <a:off x="538086" y="0"/>
            <a:ext cx="14077958" cy="8208009"/>
            <a:chOff x="538086" y="0"/>
            <a:chExt cx="14077958" cy="8208009"/>
          </a:xfrm>
        </p:grpSpPr>
        <p:sp>
          <p:nvSpPr>
            <p:cNvPr id="3554" name="Google Shape;3554;p3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55" name="Google Shape;3555;p3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56" name="Google Shape;3556;p3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563" name="Google Shape;3563;p3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103</a:t>
            </a:r>
            <a:endParaRPr sz="10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572"/>
        <p:cNvGrpSpPr/>
        <p:nvPr/>
      </p:nvGrpSpPr>
      <p:grpSpPr>
        <a:xfrm>
          <a:off x="0" y="0"/>
          <a:ext cx="0" cy="0"/>
          <a:chOff x="0" y="0"/>
          <a:chExt cx="0" cy="0"/>
        </a:xfrm>
      </p:grpSpPr>
      <p:sp>
        <p:nvSpPr>
          <p:cNvPr id="3609" name="Google Shape;3609;p36"/>
          <p:cNvSpPr txBox="1"/>
          <p:nvPr/>
        </p:nvSpPr>
        <p:spPr>
          <a:xfrm>
            <a:off x="892783" y="2774670"/>
            <a:ext cx="5059680" cy="4034694"/>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549B35"/>
                </a:solidFill>
                <a:latin typeface="Arial"/>
                <a:ea typeface="Arial"/>
                <a:cs typeface="Arial"/>
                <a:sym typeface="Arial"/>
              </a:rPr>
              <a:t>제품</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환경영향</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저감</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활동</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LCA </a:t>
            </a:r>
            <a:r>
              <a:rPr lang="en-US" sz="900" u="none" dirty="0" err="1">
                <a:latin typeface="Gulim"/>
                <a:ea typeface="Gulim"/>
                <a:cs typeface="Gulim"/>
                <a:sym typeface="Gulim"/>
              </a:rPr>
              <a:t>수행을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주요제품의</a:t>
            </a:r>
            <a:r>
              <a:rPr lang="en-US" sz="900" u="none" dirty="0">
                <a:latin typeface="Gulim"/>
                <a:ea typeface="Gulim"/>
                <a:cs typeface="Gulim"/>
                <a:sym typeface="Gulim"/>
              </a:rPr>
              <a:t> </a:t>
            </a:r>
            <a:r>
              <a:rPr lang="en-US" sz="900" u="none" dirty="0" err="1">
                <a:latin typeface="Gulim"/>
                <a:ea typeface="Gulim"/>
                <a:cs typeface="Gulim"/>
                <a:sym typeface="Gulim"/>
              </a:rPr>
              <a:t>환경이슈를</a:t>
            </a:r>
            <a:r>
              <a:rPr lang="en-US" sz="900" u="none" dirty="0">
                <a:latin typeface="Gulim"/>
                <a:ea typeface="Gulim"/>
                <a:cs typeface="Gulim"/>
                <a:sym typeface="Gulim"/>
              </a:rPr>
              <a:t> </a:t>
            </a:r>
            <a:r>
              <a:rPr lang="en-US" sz="900" u="none" dirty="0" err="1">
                <a:latin typeface="Gulim"/>
                <a:ea typeface="Gulim"/>
                <a:cs typeface="Gulim"/>
                <a:sym typeface="Gulim"/>
              </a:rPr>
              <a:t>파악하고</a:t>
            </a:r>
            <a:r>
              <a:rPr lang="en-US" sz="900" u="none" dirty="0">
                <a:latin typeface="Gulim"/>
                <a:ea typeface="Gulim"/>
                <a:cs typeface="Gulim"/>
                <a:sym typeface="Gulim"/>
              </a:rPr>
              <a:t> </a:t>
            </a:r>
            <a:r>
              <a:rPr lang="en-US" sz="900" u="none" dirty="0" err="1">
                <a:latin typeface="Gulim"/>
                <a:ea typeface="Gulim"/>
                <a:cs typeface="Gulim"/>
                <a:sym typeface="Gulim"/>
              </a:rPr>
              <a:t>그</a:t>
            </a:r>
            <a:r>
              <a:rPr lang="en-US" sz="900" u="none" dirty="0">
                <a:latin typeface="Gulim"/>
                <a:ea typeface="Gulim"/>
                <a:cs typeface="Gulim"/>
                <a:sym typeface="Gulim"/>
              </a:rPr>
              <a:t> </a:t>
            </a:r>
            <a:r>
              <a:rPr lang="en-US" sz="900" u="none" dirty="0" err="1">
                <a:latin typeface="Gulim"/>
                <a:ea typeface="Gulim"/>
                <a:cs typeface="Gulim"/>
                <a:sym typeface="Gulim"/>
              </a:rPr>
              <a:t>발생량을</a:t>
            </a:r>
            <a:r>
              <a:rPr lang="en-US" sz="900" u="none" dirty="0">
                <a:latin typeface="Gulim"/>
                <a:ea typeface="Gulim"/>
                <a:cs typeface="Gulim"/>
                <a:sym typeface="Gulim"/>
              </a:rPr>
              <a:t> </a:t>
            </a:r>
            <a:r>
              <a:rPr lang="en-US" sz="900" u="none" dirty="0" err="1">
                <a:latin typeface="Gulim"/>
                <a:ea typeface="Gulim"/>
                <a:cs typeface="Gulim"/>
                <a:sym typeface="Gulim"/>
              </a:rPr>
              <a:t>줄일</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방안을</a:t>
            </a:r>
            <a:r>
              <a:rPr lang="en-US" sz="900" u="none" dirty="0">
                <a:latin typeface="Gulim"/>
                <a:ea typeface="Gulim"/>
                <a:cs typeface="Gulim"/>
                <a:sym typeface="Gulim"/>
              </a:rPr>
              <a:t> </a:t>
            </a:r>
            <a:r>
              <a:rPr lang="en-US" sz="900" u="none" dirty="0" err="1">
                <a:latin typeface="Gulim"/>
                <a:ea typeface="Gulim"/>
                <a:cs typeface="Gulim"/>
                <a:sym typeface="Gulim"/>
              </a:rPr>
              <a:t>모색하고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제품별로</a:t>
            </a:r>
            <a:r>
              <a:rPr lang="en-US" sz="900" u="none" dirty="0">
                <a:latin typeface="Gulim"/>
                <a:ea typeface="Gulim"/>
                <a:cs typeface="Gulim"/>
                <a:sym typeface="Gulim"/>
              </a:rPr>
              <a:t> </a:t>
            </a:r>
            <a:r>
              <a:rPr lang="en-US" sz="900" u="none" dirty="0" err="1">
                <a:latin typeface="Gulim"/>
                <a:ea typeface="Gulim"/>
                <a:cs typeface="Gulim"/>
                <a:sym typeface="Gulim"/>
              </a:rPr>
              <a:t>도출된</a:t>
            </a:r>
            <a:r>
              <a:rPr lang="en-US" sz="900" u="none" dirty="0">
                <a:latin typeface="Gulim"/>
                <a:ea typeface="Gulim"/>
                <a:cs typeface="Gulim"/>
                <a:sym typeface="Gulim"/>
              </a:rPr>
              <a:t> </a:t>
            </a:r>
            <a:r>
              <a:rPr lang="en-US" sz="900" u="none" dirty="0" err="1">
                <a:latin typeface="Gulim"/>
                <a:ea typeface="Gulim"/>
                <a:cs typeface="Gulim"/>
                <a:sym typeface="Gulim"/>
              </a:rPr>
              <a:t>주요이슈에</a:t>
            </a:r>
            <a:r>
              <a:rPr lang="en-US" sz="900" u="none" dirty="0">
                <a:latin typeface="Gulim"/>
                <a:ea typeface="Gulim"/>
                <a:cs typeface="Gulim"/>
                <a:sym typeface="Gulim"/>
              </a:rPr>
              <a:t> </a:t>
            </a:r>
            <a:r>
              <a:rPr lang="en-US" sz="900" u="none" dirty="0" err="1">
                <a:latin typeface="Gulim"/>
                <a:ea typeface="Gulim"/>
                <a:cs typeface="Gulim"/>
                <a:sym typeface="Gulim"/>
              </a:rPr>
              <a:t>대하여</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개발단계에서</a:t>
            </a:r>
            <a:r>
              <a:rPr lang="en-US" sz="900" u="none" dirty="0">
                <a:latin typeface="Gulim"/>
                <a:ea typeface="Gulim"/>
                <a:cs typeface="Gulim"/>
                <a:sym typeface="Gulim"/>
              </a:rPr>
              <a:t> </a:t>
            </a:r>
            <a:r>
              <a:rPr lang="en-US" sz="900" u="none" dirty="0" err="1">
                <a:latin typeface="Gulim"/>
                <a:ea typeface="Gulim"/>
                <a:cs typeface="Gulim"/>
                <a:sym typeface="Gulim"/>
              </a:rPr>
              <a:t>발굴한</a:t>
            </a:r>
            <a:r>
              <a:rPr lang="en-US" sz="900" u="none" dirty="0">
                <a:latin typeface="Gulim"/>
                <a:ea typeface="Gulim"/>
                <a:cs typeface="Gulim"/>
                <a:sym typeface="Gulim"/>
              </a:rPr>
              <a:t> </a:t>
            </a:r>
            <a:r>
              <a:rPr lang="en-US" sz="900" u="none" dirty="0" err="1">
                <a:latin typeface="Gulim"/>
                <a:ea typeface="Gulim"/>
                <a:cs typeface="Gulim"/>
                <a:sym typeface="Gulim"/>
              </a:rPr>
              <a:t>탄소배출량</a:t>
            </a:r>
            <a:r>
              <a:rPr lang="en-US" sz="900" u="none" dirty="0">
                <a:latin typeface="Gulim"/>
                <a:ea typeface="Gulim"/>
                <a:cs typeface="Gulim"/>
                <a:sym typeface="Gulim"/>
              </a:rPr>
              <a:t> </a:t>
            </a:r>
            <a:r>
              <a:rPr lang="en-US" sz="900" u="none" dirty="0" err="1">
                <a:latin typeface="Gulim"/>
                <a:ea typeface="Gulim"/>
                <a:cs typeface="Gulim"/>
                <a:sym typeface="Gulim"/>
              </a:rPr>
              <a:t>저감</a:t>
            </a:r>
            <a:r>
              <a:rPr lang="en-US" sz="900" u="none" dirty="0">
                <a:latin typeface="Gulim"/>
                <a:ea typeface="Gulim"/>
                <a:cs typeface="Gulim"/>
                <a:sym typeface="Gulim"/>
              </a:rPr>
              <a:t> </a:t>
            </a:r>
            <a:r>
              <a:rPr lang="en-US" sz="900" u="none" dirty="0" err="1">
                <a:latin typeface="Gulim"/>
                <a:ea typeface="Gulim"/>
                <a:cs typeface="Gulim"/>
                <a:sym typeface="Gulim"/>
              </a:rPr>
              <a:t>솔루션의</a:t>
            </a:r>
            <a:r>
              <a:rPr lang="en-US" sz="900" u="none" dirty="0">
                <a:latin typeface="Gulim"/>
                <a:ea typeface="Gulim"/>
                <a:cs typeface="Gulim"/>
                <a:sym typeface="Gulim"/>
              </a:rPr>
              <a:t> </a:t>
            </a:r>
            <a:r>
              <a:rPr lang="en-US" sz="900" u="none" dirty="0" err="1">
                <a:latin typeface="Gulim"/>
                <a:ea typeface="Gulim"/>
                <a:cs typeface="Gulim"/>
                <a:sym typeface="Gulim"/>
              </a:rPr>
              <a:t>존재여부와</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솔루션이</a:t>
            </a:r>
            <a:r>
              <a:rPr lang="en-US" sz="900" u="none" dirty="0">
                <a:latin typeface="Gulim"/>
                <a:ea typeface="Gulim"/>
                <a:cs typeface="Gulim"/>
                <a:sym typeface="Gulim"/>
              </a:rPr>
              <a:t> </a:t>
            </a:r>
            <a:r>
              <a:rPr lang="en-US" sz="900" u="none" dirty="0" err="1">
                <a:latin typeface="Gulim"/>
                <a:ea typeface="Gulim"/>
                <a:cs typeface="Gulim"/>
                <a:sym typeface="Gulim"/>
              </a:rPr>
              <a:t>실제</a:t>
            </a:r>
            <a:r>
              <a:rPr lang="en-US" sz="900" u="none" dirty="0">
                <a:latin typeface="Gulim"/>
                <a:ea typeface="Gulim"/>
                <a:cs typeface="Gulim"/>
                <a:sym typeface="Gulim"/>
              </a:rPr>
              <a:t> </a:t>
            </a:r>
            <a:r>
              <a:rPr lang="en-US" sz="900" u="none" dirty="0" err="1">
                <a:latin typeface="Gulim"/>
                <a:ea typeface="Gulim"/>
                <a:cs typeface="Gulim"/>
                <a:sym typeface="Gulim"/>
              </a:rPr>
              <a:t>적용되고</a:t>
            </a:r>
            <a:r>
              <a:rPr lang="en-US" sz="900" u="none" dirty="0">
                <a:latin typeface="Gulim"/>
                <a:ea typeface="Gulim"/>
                <a:cs typeface="Gulim"/>
                <a:sym typeface="Gulim"/>
              </a:rPr>
              <a:t> </a:t>
            </a:r>
            <a:r>
              <a:rPr lang="en-US" sz="900" u="none" dirty="0" err="1">
                <a:latin typeface="Gulim"/>
                <a:ea typeface="Gulim"/>
                <a:cs typeface="Gulim"/>
                <a:sym typeface="Gulim"/>
              </a:rPr>
              <a:t>있는지</a:t>
            </a:r>
            <a:r>
              <a:rPr lang="en-US" sz="900" u="none" dirty="0">
                <a:latin typeface="Gulim"/>
                <a:ea typeface="Gulim"/>
                <a:cs typeface="Gulim"/>
                <a:sym typeface="Gulim"/>
              </a:rPr>
              <a:t> </a:t>
            </a:r>
            <a:r>
              <a:rPr lang="en-US" sz="900" u="none" dirty="0" err="1">
                <a:latin typeface="Gulim"/>
                <a:ea typeface="Gulim"/>
                <a:cs typeface="Gulim"/>
                <a:sym typeface="Gulim"/>
              </a:rPr>
              <a:t>여부를</a:t>
            </a:r>
            <a:r>
              <a:rPr lang="en-US" sz="900" u="none" dirty="0">
                <a:latin typeface="Gulim"/>
                <a:ea typeface="Gulim"/>
                <a:cs typeface="Gulim"/>
                <a:sym typeface="Gulim"/>
              </a:rPr>
              <a:t> </a:t>
            </a:r>
            <a:r>
              <a:rPr lang="en-US" sz="900" u="none" dirty="0" err="1">
                <a:latin typeface="Gulim"/>
                <a:ea typeface="Gulim"/>
                <a:cs typeface="Gulim"/>
                <a:sym typeface="Gulim"/>
              </a:rPr>
              <a:t>우선</a:t>
            </a:r>
            <a:r>
              <a:rPr lang="en-US" sz="900" u="none" dirty="0">
                <a:latin typeface="Gulim"/>
                <a:ea typeface="Gulim"/>
                <a:cs typeface="Gulim"/>
                <a:sym typeface="Gulim"/>
              </a:rPr>
              <a:t> </a:t>
            </a:r>
            <a:r>
              <a:rPr lang="en-US" sz="900" u="none" dirty="0" err="1">
                <a:latin typeface="Gulim"/>
                <a:ea typeface="Gulim"/>
                <a:cs typeface="Gulim"/>
                <a:sym typeface="Gulim"/>
              </a:rPr>
              <a:t>파악</a:t>
            </a:r>
            <a:r>
              <a:rPr lang="en-US" sz="900" u="none" dirty="0">
                <a:latin typeface="Gulim"/>
                <a:ea typeface="Gulim"/>
                <a:cs typeface="Gulim"/>
                <a:sym typeface="Gulim"/>
              </a:rPr>
              <a:t> </a:t>
            </a:r>
            <a:r>
              <a:rPr lang="en-US" sz="900" u="none" dirty="0" err="1">
                <a:latin typeface="Gulim"/>
                <a:ea typeface="Gulim"/>
                <a:cs typeface="Gulim"/>
                <a:sym typeface="Gulim"/>
              </a:rPr>
              <a:t>후</a:t>
            </a:r>
            <a:r>
              <a:rPr lang="en-US" sz="900" u="none" dirty="0">
                <a:latin typeface="Gulim"/>
                <a:ea typeface="Gulim"/>
                <a:cs typeface="Gulim"/>
                <a:sym typeface="Gulim"/>
              </a:rPr>
              <a:t>, </a:t>
            </a:r>
            <a:r>
              <a:rPr lang="en-US" sz="900" u="none" dirty="0" err="1">
                <a:latin typeface="Gulim"/>
                <a:ea typeface="Gulim"/>
                <a:cs typeface="Gulim"/>
                <a:sym typeface="Gulim"/>
              </a:rPr>
              <a:t>적용되고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경우</a:t>
            </a:r>
            <a:r>
              <a:rPr lang="en-US" sz="900" u="none" dirty="0">
                <a:latin typeface="Gulim"/>
                <a:ea typeface="Gulim"/>
                <a:cs typeface="Gulim"/>
                <a:sym typeface="Gulim"/>
              </a:rPr>
              <a:t> </a:t>
            </a:r>
            <a:r>
              <a:rPr lang="en-US" sz="900" u="none" dirty="0" err="1">
                <a:latin typeface="Gulim"/>
                <a:ea typeface="Gulim"/>
                <a:cs typeface="Gulim"/>
                <a:sym typeface="Gulim"/>
              </a:rPr>
              <a:t>기존</a:t>
            </a:r>
            <a:r>
              <a:rPr lang="en-US" sz="900" u="none" dirty="0">
                <a:latin typeface="Gulim"/>
                <a:ea typeface="Gulim"/>
                <a:cs typeface="Gulim"/>
                <a:sym typeface="Gulim"/>
              </a:rPr>
              <a:t> </a:t>
            </a:r>
            <a:r>
              <a:rPr lang="en-US" sz="900" u="none" dirty="0" err="1">
                <a:latin typeface="Gulim"/>
                <a:ea typeface="Gulim"/>
                <a:cs typeface="Gulim"/>
                <a:sym typeface="Gulim"/>
              </a:rPr>
              <a:t>대비</a:t>
            </a:r>
            <a:r>
              <a:rPr lang="en-US" sz="900" u="none" dirty="0">
                <a:latin typeface="Gulim"/>
                <a:ea typeface="Gulim"/>
                <a:cs typeface="Gulim"/>
                <a:sym typeface="Gulim"/>
              </a:rPr>
              <a:t> </a:t>
            </a:r>
            <a:r>
              <a:rPr lang="en-US" sz="900" u="none" dirty="0" err="1">
                <a:latin typeface="Gulim"/>
                <a:ea typeface="Gulim"/>
                <a:cs typeface="Gulim"/>
                <a:sym typeface="Gulim"/>
              </a:rPr>
              <a:t>적용</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환경개선</a:t>
            </a:r>
            <a:r>
              <a:rPr lang="en-US" sz="900" u="none" dirty="0">
                <a:latin typeface="Gulim"/>
                <a:ea typeface="Gulim"/>
                <a:cs typeface="Gulim"/>
                <a:sym typeface="Gulim"/>
              </a:rPr>
              <a:t> </a:t>
            </a:r>
            <a:r>
              <a:rPr lang="en-US" sz="900" u="none" dirty="0" err="1">
                <a:latin typeface="Gulim"/>
                <a:ea typeface="Gulim"/>
                <a:cs typeface="Gulim"/>
                <a:sym typeface="Gulim"/>
              </a:rPr>
              <a:t>효과를</a:t>
            </a:r>
            <a:r>
              <a:rPr lang="en-US" sz="900" u="none" dirty="0">
                <a:latin typeface="Gulim"/>
                <a:ea typeface="Gulim"/>
                <a:cs typeface="Gulim"/>
                <a:sym typeface="Gulim"/>
              </a:rPr>
              <a:t> </a:t>
            </a:r>
            <a:r>
              <a:rPr lang="en-US" sz="900" u="none" dirty="0" err="1">
                <a:latin typeface="Gulim"/>
                <a:ea typeface="Gulim"/>
                <a:cs typeface="Gulim"/>
                <a:sym typeface="Gulim"/>
              </a:rPr>
              <a:t>분석하였습니다</a:t>
            </a:r>
            <a:r>
              <a:rPr lang="en-US" sz="900" u="none" dirty="0">
                <a:latin typeface="Gulim"/>
                <a:ea typeface="Gulim"/>
                <a:cs typeface="Gulim"/>
                <a:sym typeface="Gulim"/>
              </a:rPr>
              <a:t>.</a:t>
            </a:r>
          </a:p>
          <a:p>
            <a:pPr marL="12700" marR="5080" lvl="0" indent="0" algn="just" rtl="0">
              <a:lnSpc>
                <a:spcPct val="134300"/>
              </a:lnSpc>
              <a:spcBef>
                <a:spcPts val="0"/>
              </a:spcBef>
              <a:spcAft>
                <a:spcPts val="0"/>
              </a:spcAft>
              <a:buNone/>
            </a:pPr>
            <a:endParaRPr lang="en-US" sz="900" dirty="0">
              <a:latin typeface="Gulim"/>
              <a:ea typeface="Gulim"/>
              <a:cs typeface="Gulim"/>
              <a:sym typeface="Gulim"/>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제품별 지구온난화 영향 분석을 통해 제품의 주요 이슈를 파악하고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온실가스 저감 노력을 지속하고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전통 궐련 제품인 ‘</a:t>
            </a:r>
            <a:r>
              <a:rPr lang="ko-KR" altLang="en-US" sz="900" dirty="0" err="1">
                <a:latin typeface="Gulim" panose="020B0600000101010101" pitchFamily="34" charset="-127"/>
                <a:ea typeface="Gulim" panose="020B0600000101010101" pitchFamily="34" charset="-127"/>
              </a:rPr>
              <a:t>레종프렌치블랙’과</a:t>
            </a:r>
            <a:r>
              <a:rPr lang="ko-KR" altLang="en-US"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에쎄센지</a:t>
            </a:r>
            <a:r>
              <a:rPr lang="en-US" altLang="ko-KR" sz="900" dirty="0">
                <a:latin typeface="Gulim" panose="020B0600000101010101" pitchFamily="34" charset="-127"/>
                <a:ea typeface="Gulim" panose="020B0600000101010101" pitchFamily="34" charset="-127"/>
              </a:rPr>
              <a:t>1</a:t>
            </a:r>
            <a:r>
              <a:rPr lang="en-US" sz="900" dirty="0">
                <a:latin typeface="Gulim" panose="020B0600000101010101" pitchFamily="34" charset="-127"/>
                <a:ea typeface="Gulim" panose="020B0600000101010101" pitchFamily="34" charset="-127"/>
              </a:rPr>
              <a:t>mg’</a:t>
            </a:r>
            <a:r>
              <a:rPr lang="ko-KR" altLang="en-US" sz="900" dirty="0">
                <a:latin typeface="Gulim" panose="020B0600000101010101" pitchFamily="34" charset="-127"/>
                <a:ea typeface="Gulim" panose="020B0600000101010101" pitchFamily="34" charset="-127"/>
              </a:rPr>
              <a:t>는 제조 공정의 잎담배 재배 및 전기 사용이 주된 탄소배출 요인으로 나타났습니다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P1~P4 </a:t>
            </a:r>
            <a:r>
              <a:rPr lang="ko-KR" altLang="en-US" sz="900" dirty="0">
                <a:latin typeface="Gulim" panose="020B0600000101010101" pitchFamily="34" charset="-127"/>
                <a:ea typeface="Gulim" panose="020B0600000101010101" pitchFamily="34" charset="-127"/>
              </a:rPr>
              <a:t>스틱형 제품군에서는 </a:t>
            </a:r>
            <a:r>
              <a:rPr lang="ko-KR" altLang="en-US" sz="900" dirty="0" err="1">
                <a:latin typeface="Gulim" panose="020B0600000101010101" pitchFamily="34" charset="-127"/>
                <a:ea typeface="Gulim" panose="020B0600000101010101" pitchFamily="34" charset="-127"/>
              </a:rPr>
              <a:t>슬리브리퍼블리싱과</a:t>
            </a:r>
            <a:r>
              <a:rPr lang="ko-KR" altLang="en-US" sz="900" dirty="0">
                <a:latin typeface="Gulim" panose="020B0600000101010101" pitchFamily="34" charset="-127"/>
                <a:ea typeface="Gulim" panose="020B0600000101010101" pitchFamily="34" charset="-127"/>
              </a:rPr>
              <a:t> 필터공정</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전기소모가 주요 영향 항목으로 분석되었습니다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이를 바탕으로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다양한 저감 활동을 추진 중입니다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디바이스 어댑터 보호필름을 제거함으로써 연간 약 </a:t>
            </a:r>
            <a:r>
              <a:rPr lang="en-US" altLang="ko-KR" sz="900" dirty="0">
                <a:latin typeface="Gulim" panose="020B0600000101010101" pitchFamily="34" charset="-127"/>
                <a:ea typeface="Gulim" panose="020B0600000101010101" pitchFamily="34" charset="-127"/>
              </a:rPr>
              <a:t>5.74</a:t>
            </a:r>
            <a:r>
              <a:rPr lang="ko-KR" altLang="en-US" sz="900" dirty="0">
                <a:latin typeface="Gulim" panose="020B0600000101010101" pitchFamily="34" charset="-127"/>
                <a:ea typeface="Gulim" panose="020B0600000101010101" pitchFamily="34" charset="-127"/>
              </a:rPr>
              <a:t>톤의 이산화탄소를 절감하였고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디바이스 케이스의 고정밴드도 재질 전환을 통해 </a:t>
            </a:r>
            <a:r>
              <a:rPr lang="en-US" altLang="ko-KR" sz="900" dirty="0">
                <a:latin typeface="Gulim" panose="020B0600000101010101" pitchFamily="34" charset="-127"/>
                <a:ea typeface="Gulim" panose="020B0600000101010101" pitchFamily="34" charset="-127"/>
              </a:rPr>
              <a:t>12.15</a:t>
            </a:r>
            <a:r>
              <a:rPr lang="ko-KR" altLang="en-US" sz="900" dirty="0">
                <a:latin typeface="Gulim" panose="020B0600000101010101" pitchFamily="34" charset="-127"/>
                <a:ea typeface="Gulim" panose="020B0600000101010101" pitchFamily="34" charset="-127"/>
              </a:rPr>
              <a:t>톤의 저감 효과를 기대하고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궐련형 스틱 제품의 </a:t>
            </a:r>
            <a:r>
              <a:rPr lang="ko-KR" altLang="en-US" sz="900" dirty="0" err="1">
                <a:latin typeface="Gulim" panose="020B0600000101010101" pitchFamily="34" charset="-127"/>
                <a:ea typeface="Gulim" panose="020B0600000101010101" pitchFamily="34" charset="-127"/>
              </a:rPr>
              <a:t>인너프레임</a:t>
            </a:r>
            <a:r>
              <a:rPr lang="ko-KR" altLang="en-US"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평량을</a:t>
            </a:r>
            <a:r>
              <a:rPr lang="ko-KR" altLang="en-US" sz="900" dirty="0">
                <a:latin typeface="Gulim" panose="020B0600000101010101" pitchFamily="34" charset="-127"/>
                <a:ea typeface="Gulim" panose="020B0600000101010101" pitchFamily="34" charset="-127"/>
              </a:rPr>
              <a:t> 약 </a:t>
            </a:r>
            <a:r>
              <a:rPr lang="en-US" altLang="ko-KR" sz="900" dirty="0">
                <a:latin typeface="Gulim" panose="020B0600000101010101" pitchFamily="34" charset="-127"/>
                <a:ea typeface="Gulim" panose="020B0600000101010101" pitchFamily="34" charset="-127"/>
              </a:rPr>
              <a:t>8% </a:t>
            </a:r>
            <a:r>
              <a:rPr lang="ko-KR" altLang="en-US" sz="900" dirty="0">
                <a:latin typeface="Gulim" panose="020B0600000101010101" pitchFamily="34" charset="-127"/>
                <a:ea typeface="Gulim" panose="020B0600000101010101" pitchFamily="34" charset="-127"/>
              </a:rPr>
              <a:t>축소해 </a:t>
            </a:r>
            <a:r>
              <a:rPr lang="en-US" altLang="ko-KR" sz="900" dirty="0">
                <a:latin typeface="Gulim" panose="020B0600000101010101" pitchFamily="34" charset="-127"/>
                <a:ea typeface="Gulim" panose="020B0600000101010101" pitchFamily="34" charset="-127"/>
              </a:rPr>
              <a:t>62.16</a:t>
            </a:r>
            <a:r>
              <a:rPr lang="ko-KR" altLang="en-US" sz="900" dirty="0">
                <a:latin typeface="Gulim" panose="020B0600000101010101" pitchFamily="34" charset="-127"/>
                <a:ea typeface="Gulim" panose="020B0600000101010101" pitchFamily="34" charset="-127"/>
              </a:rPr>
              <a:t>톤의 탄소저감 효과를 달성했습니다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sz="900" dirty="0">
                <a:latin typeface="Gulim" panose="020B0600000101010101" pitchFamily="34" charset="-127"/>
                <a:ea typeface="Gulim" panose="020B0600000101010101" pitchFamily="34" charset="-127"/>
              </a:rPr>
              <a:t>NGP </a:t>
            </a:r>
            <a:r>
              <a:rPr lang="ko-KR" altLang="en-US" sz="900" dirty="0">
                <a:latin typeface="Gulim" panose="020B0600000101010101" pitchFamily="34" charset="-127"/>
                <a:ea typeface="Gulim" panose="020B0600000101010101" pitchFamily="34" charset="-127"/>
              </a:rPr>
              <a:t>제품군에서도 친환경 전환이 추진되고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P2 </a:t>
            </a:r>
            <a:r>
              <a:rPr lang="ko-KR" altLang="en-US" sz="900" dirty="0">
                <a:latin typeface="Gulim" panose="020B0600000101010101" pitchFamily="34" charset="-127"/>
                <a:ea typeface="Gulim" panose="020B0600000101010101" pitchFamily="34" charset="-127"/>
              </a:rPr>
              <a:t>제품의 액상 카트리지는 기존 대비 탄소배출량이 낮은 소재로 변경될 예정이며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완료 시 개당 </a:t>
            </a:r>
            <a:r>
              <a:rPr lang="en-US" altLang="ko-KR" sz="900" dirty="0">
                <a:latin typeface="Gulim" panose="020B0600000101010101" pitchFamily="34" charset="-127"/>
                <a:ea typeface="Gulim" panose="020B0600000101010101" pitchFamily="34" charset="-127"/>
              </a:rPr>
              <a:t>11.96</a:t>
            </a:r>
            <a:r>
              <a:rPr lang="en-US" sz="900" dirty="0">
                <a:latin typeface="Gulim" panose="020B0600000101010101" pitchFamily="34" charset="-127"/>
                <a:ea typeface="Gulim" panose="020B0600000101010101" pitchFamily="34" charset="-127"/>
              </a:rPr>
              <a:t>g</a:t>
            </a:r>
            <a:r>
              <a:rPr lang="ko-KR" altLang="en-US" sz="900" dirty="0">
                <a:latin typeface="Gulim" panose="020B0600000101010101" pitchFamily="34" charset="-127"/>
                <a:ea typeface="Gulim" panose="020B0600000101010101" pitchFamily="34" charset="-127"/>
              </a:rPr>
              <a:t>의 이산화탄소 감축이 기대됩니다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NGP </a:t>
            </a:r>
            <a:r>
              <a:rPr lang="ko-KR" altLang="en-US" sz="900" dirty="0">
                <a:latin typeface="Gulim" panose="020B0600000101010101" pitchFamily="34" charset="-127"/>
                <a:ea typeface="Gulim" panose="020B0600000101010101" pitchFamily="34" charset="-127"/>
              </a:rPr>
              <a:t>스틱 </a:t>
            </a:r>
            <a:r>
              <a:rPr lang="ko-KR" altLang="en-US" sz="900" dirty="0" err="1">
                <a:latin typeface="Gulim" panose="020B0600000101010101" pitchFamily="34" charset="-127"/>
                <a:ea typeface="Gulim" panose="020B0600000101010101" pitchFamily="34" charset="-127"/>
              </a:rPr>
              <a:t>인너라이너는</a:t>
            </a:r>
            <a:r>
              <a:rPr lang="ko-KR" altLang="en-US" sz="900" dirty="0">
                <a:latin typeface="Gulim" panose="020B0600000101010101" pitchFamily="34" charset="-127"/>
                <a:ea typeface="Gulim" panose="020B0600000101010101" pitchFamily="34" charset="-127"/>
              </a:rPr>
              <a:t> 기존 알루미늄에서 종이로 전환되고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제품 </a:t>
            </a:r>
            <a:r>
              <a:rPr lang="en-US" altLang="ko-KR" sz="900" dirty="0">
                <a:latin typeface="Gulim" panose="020B0600000101010101" pitchFamily="34" charset="-127"/>
                <a:ea typeface="Gulim" panose="020B0600000101010101" pitchFamily="34" charset="-127"/>
              </a:rPr>
              <a:t>1</a:t>
            </a:r>
            <a:r>
              <a:rPr lang="ko-KR" altLang="en-US" sz="900" dirty="0">
                <a:latin typeface="Gulim" panose="020B0600000101010101" pitchFamily="34" charset="-127"/>
                <a:ea typeface="Gulim" panose="020B0600000101010101" pitchFamily="34" charset="-127"/>
              </a:rPr>
              <a:t>세트당 최소 </a:t>
            </a:r>
            <a:r>
              <a:rPr lang="en-US" altLang="ko-KR" sz="900" dirty="0">
                <a:latin typeface="Gulim" panose="020B0600000101010101" pitchFamily="34" charset="-127"/>
                <a:ea typeface="Gulim" panose="020B0600000101010101" pitchFamily="34" charset="-127"/>
              </a:rPr>
              <a:t>4.905</a:t>
            </a:r>
            <a:r>
              <a:rPr lang="en-US" sz="900" dirty="0">
                <a:latin typeface="Gulim" panose="020B0600000101010101" pitchFamily="34" charset="-127"/>
                <a:ea typeface="Gulim" panose="020B0600000101010101" pitchFamily="34" charset="-127"/>
              </a:rPr>
              <a:t>g</a:t>
            </a:r>
            <a:r>
              <a:rPr lang="ko-KR" altLang="en-US" sz="900" dirty="0">
                <a:latin typeface="Gulim" panose="020B0600000101010101" pitchFamily="34" charset="-127"/>
                <a:ea typeface="Gulim" panose="020B0600000101010101" pitchFamily="34" charset="-127"/>
              </a:rPr>
              <a:t>의 이산화탄소 저감이 예상됩니다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앞으로도 유관부서와 협업하여 제품 개발 초기 단계에서부터 환경 영향을 고려한 신제품 설계를 통해 기후변화 대응에 적극적으로 나설 계획입니다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34300"/>
              </a:lnSpc>
              <a:spcBef>
                <a:spcPts val="0"/>
              </a:spcBef>
              <a:spcAft>
                <a:spcPts val="0"/>
              </a:spcAft>
              <a:buNone/>
            </a:pPr>
            <a:endParaRPr sz="900" dirty="0">
              <a:latin typeface="Gulim"/>
              <a:ea typeface="Gulim"/>
              <a:cs typeface="Gulim"/>
              <a:sym typeface="Gulim"/>
            </a:endParaRPr>
          </a:p>
        </p:txBody>
      </p:sp>
      <p:sp>
        <p:nvSpPr>
          <p:cNvPr id="3611" name="Google Shape;3611;p36"/>
          <p:cNvSpPr txBox="1"/>
          <p:nvPr/>
        </p:nvSpPr>
        <p:spPr>
          <a:xfrm>
            <a:off x="886433" y="1196499"/>
            <a:ext cx="5066030" cy="1213485"/>
          </a:xfrm>
          <a:prstGeom prst="rect">
            <a:avLst/>
          </a:prstGeom>
          <a:noFill/>
          <a:ln>
            <a:noFill/>
          </a:ln>
        </p:spPr>
        <p:txBody>
          <a:bodyPr spcFirstLastPara="1" wrap="square" lIns="0" tIns="12700" rIns="0" bIns="0" anchor="t" anchorCtr="0">
            <a:spAutoFit/>
          </a:bodyPr>
          <a:lstStyle/>
          <a:p>
            <a:pPr marL="13334"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제품 친환경성 제고</a:t>
            </a:r>
            <a:endParaRPr sz="200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a:latin typeface="Arial"/>
                <a:ea typeface="Arial"/>
                <a:cs typeface="Arial"/>
                <a:sym typeface="Arial"/>
              </a:rPr>
              <a:t>LCA 수행결과 </a:t>
            </a:r>
            <a:r>
              <a:rPr lang="en-US" sz="900" b="1">
                <a:latin typeface="Malgun Gothic"/>
                <a:ea typeface="Malgun Gothic"/>
                <a:cs typeface="Malgun Gothic"/>
                <a:sym typeface="Malgun Gothic"/>
              </a:rPr>
              <a:t>| </a:t>
            </a:r>
            <a:r>
              <a:rPr lang="en-US" sz="900">
                <a:latin typeface="Gulim"/>
                <a:ea typeface="Gulim"/>
                <a:cs typeface="Gulim"/>
                <a:sym typeface="Gulim"/>
              </a:rPr>
              <a:t>KT&amp;G는 주요제품의 LCA 수행결과를 기반으로 전과정 단계별 환경영향을 분석 후, 저탄소 제품 개발을 위해 우선적으로 접근해야 할 주요이슈를 규명하였습니다. 이를 토대로 제품 환경성 개선을 위한 방안을 마련하여 제품의 친환경성 제고를 위해 지속적인 노력을 하고자 합니다. 이후 제품의 개발단계에서부터 환경적 측면을 고려할 수 있도록 에코디자인 활동을 이어나갈 예정입니다.</a:t>
            </a:r>
            <a:endParaRPr sz="900">
              <a:latin typeface="Gulim"/>
              <a:ea typeface="Gulim"/>
              <a:cs typeface="Gulim"/>
              <a:sym typeface="Gulim"/>
            </a:endParaRPr>
          </a:p>
        </p:txBody>
      </p:sp>
      <p:grpSp>
        <p:nvGrpSpPr>
          <p:cNvPr id="3614" name="Google Shape;3614;p36"/>
          <p:cNvGrpSpPr/>
          <p:nvPr/>
        </p:nvGrpSpPr>
        <p:grpSpPr>
          <a:xfrm>
            <a:off x="538086" y="0"/>
            <a:ext cx="14077958" cy="8208009"/>
            <a:chOff x="538086" y="0"/>
            <a:chExt cx="14077958" cy="8208009"/>
          </a:xfrm>
        </p:grpSpPr>
        <p:sp>
          <p:nvSpPr>
            <p:cNvPr id="3615" name="Google Shape;3615;p3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16" name="Google Shape;3616;p3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17" name="Google Shape;3617;p3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625" name="Google Shape;3625;p3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104</a:t>
            </a:r>
            <a:endParaRPr sz="1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646"/>
        <p:cNvGrpSpPr/>
        <p:nvPr/>
      </p:nvGrpSpPr>
      <p:grpSpPr>
        <a:xfrm>
          <a:off x="0" y="0"/>
          <a:ext cx="0" cy="0"/>
          <a:chOff x="0" y="0"/>
          <a:chExt cx="0" cy="0"/>
        </a:xfrm>
      </p:grpSpPr>
      <p:sp>
        <p:nvSpPr>
          <p:cNvPr id="3647" name="Google Shape;3647;p37"/>
          <p:cNvSpPr txBox="1"/>
          <p:nvPr/>
        </p:nvSpPr>
        <p:spPr>
          <a:xfrm>
            <a:off x="854142" y="4653955"/>
            <a:ext cx="6763156" cy="1126206"/>
          </a:xfrm>
          <a:prstGeom prst="rect">
            <a:avLst/>
          </a:prstGeom>
          <a:noFill/>
          <a:ln>
            <a:noFill/>
          </a:ln>
        </p:spPr>
        <p:txBody>
          <a:bodyPr spcFirstLastPara="1" wrap="square" lIns="0" tIns="12700" rIns="0" bIns="0" anchor="t" anchorCtr="0">
            <a:spAutoFit/>
          </a:bodyPr>
          <a:lstStyle/>
          <a:p>
            <a:pPr marL="38100" marR="30480" lvl="0" indent="634" algn="just" rtl="0">
              <a:lnSpc>
                <a:spcPct val="134200"/>
              </a:lnSpc>
              <a:spcBef>
                <a:spcPts val="0"/>
              </a:spcBef>
              <a:spcAft>
                <a:spcPts val="0"/>
              </a:spcAft>
              <a:buNone/>
            </a:pPr>
            <a:r>
              <a:rPr lang="en-US" sz="900" b="1" dirty="0" err="1">
                <a:latin typeface="Arial"/>
                <a:ea typeface="Arial"/>
                <a:cs typeface="Arial"/>
                <a:sym typeface="Arial"/>
              </a:rPr>
              <a:t>디바이스</a:t>
            </a:r>
            <a:r>
              <a:rPr lang="en-US" sz="900" b="1" dirty="0">
                <a:latin typeface="Arial"/>
                <a:ea typeface="Arial"/>
                <a:cs typeface="Arial"/>
                <a:sym typeface="Arial"/>
              </a:rPr>
              <a:t> </a:t>
            </a:r>
            <a:r>
              <a:rPr lang="en-US" sz="900" b="1" dirty="0" err="1">
                <a:latin typeface="Arial"/>
                <a:ea typeface="Arial"/>
                <a:cs typeface="Arial"/>
                <a:sym typeface="Arial"/>
              </a:rPr>
              <a:t>물질재활용</a:t>
            </a:r>
            <a:r>
              <a:rPr lang="en-US" sz="900" b="1" dirty="0">
                <a:latin typeface="Arial"/>
                <a:ea typeface="Arial"/>
                <a:cs typeface="Arial"/>
                <a:sym typeface="Arial"/>
              </a:rPr>
              <a:t> ‘</a:t>
            </a:r>
            <a:r>
              <a:rPr lang="en-US" sz="900" b="1" dirty="0" err="1">
                <a:latin typeface="Arial"/>
                <a:ea typeface="Arial"/>
                <a:cs typeface="Arial"/>
                <a:sym typeface="Arial"/>
              </a:rPr>
              <a:t>lil</a:t>
            </a:r>
            <a:r>
              <a:rPr lang="en-US" sz="900" b="1" dirty="0">
                <a:latin typeface="Arial"/>
                <a:ea typeface="Arial"/>
                <a:cs typeface="Arial"/>
                <a:sym typeface="Arial"/>
              </a:rPr>
              <a:t>-cycle’ </a:t>
            </a:r>
            <a:r>
              <a:rPr lang="en-US" sz="900" b="1" dirty="0" err="1">
                <a:latin typeface="Arial"/>
                <a:ea typeface="Arial"/>
                <a:cs typeface="Arial"/>
                <a:sym typeface="Arial"/>
              </a:rPr>
              <a:t>활성화</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2022년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혁신</a:t>
            </a:r>
            <a:r>
              <a:rPr lang="en-US" sz="900" dirty="0">
                <a:latin typeface="Gulim"/>
                <a:ea typeface="Gulim"/>
                <a:cs typeface="Gulim"/>
                <a:sym typeface="Gulim"/>
              </a:rPr>
              <a:t> </a:t>
            </a:r>
            <a:r>
              <a:rPr lang="en-US" sz="900" dirty="0" err="1">
                <a:latin typeface="Gulim"/>
                <a:ea typeface="Gulim"/>
                <a:cs typeface="Gulim"/>
                <a:sym typeface="Gulim"/>
              </a:rPr>
              <a:t>기업인</a:t>
            </a:r>
            <a:r>
              <a:rPr lang="en-US" sz="900" dirty="0">
                <a:latin typeface="Gulim"/>
                <a:ea typeface="Gulim"/>
                <a:cs typeface="Gulim"/>
                <a:sym typeface="Gulim"/>
              </a:rPr>
              <a:t> </a:t>
            </a:r>
            <a:r>
              <a:rPr lang="en-US" sz="900" dirty="0" err="1">
                <a:latin typeface="Gulim"/>
                <a:ea typeface="Gulim"/>
                <a:cs typeface="Gulim"/>
                <a:sym typeface="Gulim"/>
              </a:rPr>
              <a:t>테라사이클과</a:t>
            </a:r>
            <a:r>
              <a:rPr lang="en-US" sz="900" dirty="0">
                <a:latin typeface="Gulim"/>
                <a:ea typeface="Gulim"/>
                <a:cs typeface="Gulim"/>
                <a:sym typeface="Gulim"/>
              </a:rPr>
              <a:t> </a:t>
            </a:r>
            <a:r>
              <a:rPr lang="en-US" sz="900" dirty="0" err="1">
                <a:latin typeface="Gulim"/>
                <a:ea typeface="Gulim"/>
                <a:cs typeface="Gulim"/>
                <a:sym typeface="Gulim"/>
              </a:rPr>
              <a:t>협업하며</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물질재활용</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정립하고</a:t>
            </a:r>
            <a:r>
              <a:rPr lang="en-US" sz="900" dirty="0">
                <a:latin typeface="Gulim"/>
                <a:ea typeface="Gulim"/>
                <a:cs typeface="Gulim"/>
                <a:sym typeface="Gulim"/>
              </a:rPr>
              <a:t>, </a:t>
            </a:r>
            <a:r>
              <a:rPr lang="en-US" sz="900" dirty="0" err="1">
                <a:latin typeface="Gulim"/>
                <a:ea typeface="Gulim"/>
                <a:cs typeface="Gulim"/>
                <a:sym typeface="Gulim"/>
              </a:rPr>
              <a:t>재활용업</a:t>
            </a:r>
            <a:r>
              <a:rPr lang="en-US" sz="900" dirty="0">
                <a:latin typeface="Gulim"/>
                <a:ea typeface="Gulim"/>
                <a:cs typeface="Gulim"/>
                <a:sym typeface="Gulim"/>
              </a:rPr>
              <a:t> </a:t>
            </a:r>
            <a:r>
              <a:rPr lang="en-US" sz="900" dirty="0" err="1">
                <a:latin typeface="Gulim"/>
                <a:ea typeface="Gulim"/>
                <a:cs typeface="Gulim"/>
                <a:sym typeface="Gulim"/>
              </a:rPr>
              <a:t>허가를</a:t>
            </a:r>
            <a:r>
              <a:rPr lang="en-US" sz="900" dirty="0">
                <a:latin typeface="Gulim"/>
                <a:ea typeface="Gulim"/>
                <a:cs typeface="Gulim"/>
                <a:sym typeface="Gulim"/>
              </a:rPr>
              <a:t> </a:t>
            </a:r>
            <a:r>
              <a:rPr lang="en-US" sz="900" dirty="0" err="1">
                <a:latin typeface="Gulim"/>
                <a:ea typeface="Gulim"/>
                <a:cs typeface="Gulim"/>
                <a:sym typeface="Gulim"/>
              </a:rPr>
              <a:t>보유한</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업체를</a:t>
            </a:r>
            <a:r>
              <a:rPr lang="en-US" sz="900" dirty="0">
                <a:latin typeface="Gulim"/>
                <a:ea typeface="Gulim"/>
                <a:cs typeface="Gulim"/>
                <a:sym typeface="Gulim"/>
              </a:rPr>
              <a:t> </a:t>
            </a:r>
            <a:r>
              <a:rPr lang="en-US" sz="900" dirty="0" err="1">
                <a:latin typeface="Gulim"/>
                <a:ea typeface="Gulim"/>
                <a:cs typeface="Gulim"/>
                <a:sym typeface="Gulim"/>
              </a:rPr>
              <a:t>발굴하였습니다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폐디바이스의</a:t>
            </a:r>
            <a:r>
              <a:rPr lang="en-US" sz="900" dirty="0">
                <a:latin typeface="Gulim"/>
                <a:ea typeface="Gulim"/>
                <a:cs typeface="Gulim"/>
                <a:sym typeface="Gulim"/>
              </a:rPr>
              <a:t> </a:t>
            </a:r>
            <a:r>
              <a:rPr lang="en-US" sz="900" dirty="0" err="1">
                <a:latin typeface="Gulim"/>
                <a:ea typeface="Gulim"/>
                <a:cs typeface="Gulim"/>
                <a:sym typeface="Gulim"/>
              </a:rPr>
              <a:t>물질</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프로젝트인</a:t>
            </a:r>
            <a:r>
              <a:rPr lang="en-US" sz="900" dirty="0">
                <a:latin typeface="Gulim"/>
                <a:ea typeface="Gulim"/>
                <a:cs typeface="Gulim"/>
                <a:sym typeface="Gulim"/>
              </a:rPr>
              <a:t> </a:t>
            </a:r>
            <a:r>
              <a:rPr lang="en-US" sz="900" dirty="0" err="1">
                <a:latin typeface="Gulim"/>
                <a:ea typeface="Gulim"/>
                <a:cs typeface="Gulim"/>
                <a:sym typeface="Gulim"/>
              </a:rPr>
              <a:t>lil</a:t>
            </a:r>
            <a:r>
              <a:rPr lang="en-US" sz="900" dirty="0">
                <a:latin typeface="Gulim"/>
                <a:ea typeface="Gulim"/>
                <a:cs typeface="Gulim"/>
                <a:sym typeface="Gulim"/>
              </a:rPr>
              <a:t>-cycle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lil</a:t>
            </a:r>
            <a:r>
              <a:rPr lang="en-US" sz="900" dirty="0">
                <a:latin typeface="Gulim"/>
                <a:ea typeface="Gulim"/>
                <a:cs typeface="Gulim"/>
                <a:sym typeface="Gulim"/>
              </a:rPr>
              <a:t>-cycle </a:t>
            </a:r>
            <a:r>
              <a:rPr lang="en-US" sz="900" dirty="0" err="1">
                <a:latin typeface="Gulim"/>
                <a:ea typeface="Gulim"/>
                <a:cs typeface="Gulim"/>
                <a:sym typeface="Gulim"/>
              </a:rPr>
              <a:t>프로그램은</a:t>
            </a:r>
            <a:r>
              <a:rPr lang="en-US" sz="900" dirty="0">
                <a:latin typeface="Gulim"/>
                <a:ea typeface="Gulim"/>
                <a:cs typeface="Gulim"/>
                <a:sym typeface="Gulim"/>
              </a:rPr>
              <a:t> A/</a:t>
            </a:r>
            <a:r>
              <a:rPr lang="en-US" sz="900" dirty="0" err="1">
                <a:latin typeface="Gulim"/>
                <a:ea typeface="Gulim"/>
                <a:cs typeface="Gulim"/>
                <a:sym typeface="Gulim"/>
              </a:rPr>
              <a:t>S센터</a:t>
            </a:r>
            <a:r>
              <a:rPr lang="en-US" sz="900" dirty="0">
                <a:latin typeface="Gulim"/>
                <a:ea typeface="Gulim"/>
                <a:cs typeface="Gulim"/>
                <a:sym typeface="Gulim"/>
              </a:rPr>
              <a:t> </a:t>
            </a:r>
            <a:r>
              <a:rPr lang="en-US" sz="900" dirty="0" err="1">
                <a:latin typeface="Gulim"/>
                <a:ea typeface="Gulim"/>
                <a:cs typeface="Gulim"/>
                <a:sym typeface="Gulim"/>
              </a:rPr>
              <a:t>등에서</a:t>
            </a:r>
            <a:r>
              <a:rPr lang="en-US" sz="900" dirty="0">
                <a:latin typeface="Gulim"/>
                <a:ea typeface="Gulim"/>
                <a:cs typeface="Gulim"/>
                <a:sym typeface="Gulim"/>
              </a:rPr>
              <a:t> </a:t>
            </a:r>
            <a:r>
              <a:rPr lang="en-US" sz="900" dirty="0" err="1">
                <a:latin typeface="Gulim"/>
                <a:ea typeface="Gulim"/>
                <a:cs typeface="Gulim"/>
                <a:sym typeface="Gulim"/>
              </a:rPr>
              <a:t>접수되어</a:t>
            </a:r>
            <a:r>
              <a:rPr lang="en-US" sz="900" dirty="0">
                <a:latin typeface="Gulim"/>
                <a:ea typeface="Gulim"/>
                <a:cs typeface="Gulim"/>
                <a:sym typeface="Gulim"/>
              </a:rPr>
              <a:t> </a:t>
            </a:r>
            <a:r>
              <a:rPr lang="en-US" sz="900" dirty="0" err="1">
                <a:latin typeface="Gulim"/>
                <a:ea typeface="Gulim"/>
                <a:cs typeface="Gulim"/>
                <a:sym typeface="Gulim"/>
              </a:rPr>
              <a:t>교환한</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공급망에서</a:t>
            </a:r>
            <a:r>
              <a:rPr lang="en-US" sz="900" dirty="0">
                <a:latin typeface="Gulim"/>
                <a:ea typeface="Gulim"/>
                <a:cs typeface="Gulim"/>
                <a:sym typeface="Gulim"/>
              </a:rPr>
              <a:t> </a:t>
            </a:r>
            <a:r>
              <a:rPr lang="en-US" sz="900" dirty="0" err="1">
                <a:latin typeface="Gulim"/>
                <a:ea typeface="Gulim"/>
                <a:cs typeface="Gulim"/>
                <a:sym typeface="Gulim"/>
              </a:rPr>
              <a:t>배출되는</a:t>
            </a:r>
            <a:r>
              <a:rPr lang="en-US" sz="900" dirty="0">
                <a:latin typeface="Gulim"/>
                <a:ea typeface="Gulim"/>
                <a:cs typeface="Gulim"/>
                <a:sym typeface="Gulim"/>
              </a:rPr>
              <a:t> </a:t>
            </a:r>
            <a:r>
              <a:rPr lang="en-US" sz="900" dirty="0" err="1">
                <a:latin typeface="Gulim"/>
                <a:ea typeface="Gulim"/>
                <a:cs typeface="Gulim"/>
                <a:sym typeface="Gulim"/>
              </a:rPr>
              <a:t>폐</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수거하고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재자원화</a:t>
            </a:r>
            <a:r>
              <a:rPr lang="en-US" sz="900" dirty="0">
                <a:latin typeface="Gulim"/>
                <a:ea typeface="Gulim"/>
                <a:cs typeface="Gulim"/>
                <a:sym typeface="Gulim"/>
              </a:rPr>
              <a:t> </a:t>
            </a:r>
            <a:r>
              <a:rPr lang="en-US" sz="900" dirty="0" err="1">
                <a:latin typeface="Gulim"/>
                <a:ea typeface="Gulim"/>
                <a:cs typeface="Gulim"/>
                <a:sym typeface="Gulim"/>
              </a:rPr>
              <a:t>하는</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프로그램입니다</a:t>
            </a:r>
            <a:r>
              <a:rPr lang="en-US" sz="900" dirty="0">
                <a:latin typeface="Gulim"/>
                <a:ea typeface="Gulim"/>
                <a:cs typeface="Gulim"/>
                <a:sym typeface="Gulim"/>
              </a:rPr>
              <a:t>. 2022년 12월, </a:t>
            </a:r>
            <a:r>
              <a:rPr lang="en-US" sz="900" dirty="0" err="1">
                <a:latin typeface="Gulim"/>
                <a:ea typeface="Gulim"/>
                <a:cs typeface="Gulim"/>
                <a:sym typeface="Gulim"/>
              </a:rPr>
              <a:t>약</a:t>
            </a:r>
            <a:r>
              <a:rPr lang="en-US" sz="900" dirty="0">
                <a:latin typeface="Gulim"/>
                <a:ea typeface="Gulim"/>
                <a:cs typeface="Gulim"/>
                <a:sym typeface="Gulim"/>
              </a:rPr>
              <a:t> 100kg(</a:t>
            </a:r>
            <a:r>
              <a:rPr lang="en-US" sz="900" dirty="0" err="1">
                <a:latin typeface="Gulim"/>
                <a:ea typeface="Gulim"/>
                <a:cs typeface="Gulim"/>
                <a:sym typeface="Gulim"/>
              </a:rPr>
              <a:t>디바이스</a:t>
            </a:r>
            <a:r>
              <a:rPr lang="en-US" sz="900" dirty="0">
                <a:latin typeface="Gulim"/>
                <a:ea typeface="Gulim"/>
                <a:cs typeface="Gulim"/>
                <a:sym typeface="Gulim"/>
              </a:rPr>
              <a:t> 1천 </a:t>
            </a:r>
            <a:r>
              <a:rPr lang="en-US" sz="900" dirty="0" err="1">
                <a:latin typeface="Gulim"/>
                <a:ea typeface="Gulim"/>
                <a:cs typeface="Gulim"/>
                <a:sym typeface="Gulim"/>
              </a:rPr>
              <a:t>대</a:t>
            </a:r>
            <a:r>
              <a:rPr lang="en-US" sz="900" dirty="0">
                <a:latin typeface="Gulim"/>
                <a:ea typeface="Gulim"/>
                <a:cs typeface="Gulim"/>
                <a:sym typeface="Gulim"/>
              </a:rPr>
              <a:t> </a:t>
            </a:r>
            <a:r>
              <a:rPr lang="en-US" sz="900" dirty="0" err="1">
                <a:latin typeface="Gulim"/>
                <a:ea typeface="Gulim"/>
                <a:cs typeface="Gulim"/>
                <a:sym typeface="Gulim"/>
              </a:rPr>
              <a:t>분량</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한</a:t>
            </a:r>
            <a:r>
              <a:rPr lang="en-US" sz="900" dirty="0">
                <a:latin typeface="Gulim"/>
                <a:ea typeface="Gulim"/>
                <a:cs typeface="Gulim"/>
                <a:sym typeface="Gulim"/>
              </a:rPr>
              <a:t> </a:t>
            </a:r>
            <a:r>
              <a:rPr lang="en-US" sz="900" dirty="0" err="1">
                <a:latin typeface="Gulim"/>
                <a:ea typeface="Gulim"/>
                <a:cs typeface="Gulim"/>
                <a:sym typeface="Gulim"/>
              </a:rPr>
              <a:t>수거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물질</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시범</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2023년에는 </a:t>
            </a:r>
            <a:r>
              <a:rPr lang="en-US" sz="900" dirty="0" err="1">
                <a:latin typeface="Gulim"/>
                <a:ea typeface="Gulim"/>
                <a:cs typeface="Gulim"/>
                <a:sym typeface="Gulim"/>
              </a:rPr>
              <a:t>본격적인</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진행을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판매량의</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5.1% </a:t>
            </a:r>
            <a:r>
              <a:rPr lang="en-US" sz="900" dirty="0" err="1">
                <a:latin typeface="Gulim"/>
                <a:ea typeface="Gulim"/>
                <a:cs typeface="Gulim"/>
                <a:sym typeface="Gulim"/>
              </a:rPr>
              <a:t>수준인</a:t>
            </a:r>
            <a:r>
              <a:rPr lang="en-US" sz="900" dirty="0">
                <a:latin typeface="Gulim"/>
                <a:ea typeface="Gulim"/>
                <a:cs typeface="Gulim"/>
                <a:sym typeface="Gulim"/>
              </a:rPr>
              <a:t> 7,196kg(</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72천 </a:t>
            </a:r>
            <a:r>
              <a:rPr lang="en-US" sz="900" dirty="0" err="1">
                <a:latin typeface="Gulim"/>
                <a:ea typeface="Gulim"/>
                <a:cs typeface="Gulim"/>
                <a:sym typeface="Gulim"/>
              </a:rPr>
              <a:t>대</a:t>
            </a:r>
            <a:r>
              <a:rPr lang="en-US" sz="900" dirty="0">
                <a:latin typeface="Gulim"/>
                <a:ea typeface="Gulim"/>
                <a:cs typeface="Gulim"/>
                <a:sym typeface="Gulim"/>
              </a:rPr>
              <a:t> </a:t>
            </a:r>
            <a:r>
              <a:rPr lang="en-US" sz="900" dirty="0" err="1">
                <a:latin typeface="Gulim"/>
                <a:ea typeface="Gulim"/>
                <a:cs typeface="Gulim"/>
                <a:sym typeface="Gulim"/>
              </a:rPr>
              <a:t>분량</a:t>
            </a:r>
            <a:r>
              <a:rPr lang="en-US" sz="900" dirty="0">
                <a:latin typeface="Gulim"/>
                <a:ea typeface="Gulim"/>
                <a:cs typeface="Gulim"/>
                <a:sym typeface="Gulim"/>
              </a:rPr>
              <a:t>)</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재자원화를</a:t>
            </a:r>
            <a:r>
              <a:rPr lang="en-US" sz="900" dirty="0">
                <a:latin typeface="Gulim"/>
                <a:ea typeface="Gulim"/>
                <a:cs typeface="Gulim"/>
                <a:sym typeface="Gulim"/>
              </a:rPr>
              <a:t> 진행하였습니다</a:t>
            </a:r>
            <a:r>
              <a:rPr lang="en-US" sz="750" baseline="30000" dirty="0">
                <a:latin typeface="Gulim"/>
                <a:ea typeface="Gulim"/>
                <a:cs typeface="Gulim"/>
                <a:sym typeface="Gulim"/>
              </a:rPr>
              <a:t>1)</a:t>
            </a:r>
            <a:r>
              <a:rPr lang="en-US" sz="900" dirty="0">
                <a:latin typeface="Gulim"/>
                <a:ea typeface="Gulim"/>
                <a:cs typeface="Gulim"/>
                <a:sym typeface="Gulim"/>
              </a:rPr>
              <a:t>.</a:t>
            </a:r>
            <a:endParaRPr sz="900" dirty="0">
              <a:latin typeface="Gulim"/>
              <a:ea typeface="Gulim"/>
              <a:cs typeface="Gulim"/>
              <a:sym typeface="Gulim"/>
            </a:endParaRPr>
          </a:p>
        </p:txBody>
      </p:sp>
      <p:sp>
        <p:nvSpPr>
          <p:cNvPr id="3648" name="Google Shape;3648;p37"/>
          <p:cNvSpPr txBox="1"/>
          <p:nvPr/>
        </p:nvSpPr>
        <p:spPr>
          <a:xfrm>
            <a:off x="854142" y="5931920"/>
            <a:ext cx="6756440" cy="946150"/>
          </a:xfrm>
          <a:prstGeom prst="rect">
            <a:avLst/>
          </a:prstGeom>
          <a:noFill/>
          <a:ln>
            <a:noFill/>
          </a:ln>
        </p:spPr>
        <p:txBody>
          <a:bodyPr spcFirstLastPara="1" wrap="square" lIns="0" tIns="12700" rIns="0" bIns="0" anchor="t" anchorCtr="0">
            <a:spAutoFit/>
          </a:bodyPr>
          <a:lstStyle/>
          <a:p>
            <a:pPr marL="38100" marR="30480" lvl="0" indent="0" algn="just" rtl="0">
              <a:lnSpc>
                <a:spcPct val="134300"/>
              </a:lnSpc>
              <a:spcBef>
                <a:spcPts val="0"/>
              </a:spcBef>
              <a:spcAft>
                <a:spcPts val="0"/>
              </a:spcAft>
              <a:buNone/>
            </a:pPr>
            <a:r>
              <a:rPr lang="en-US" sz="900" dirty="0">
                <a:latin typeface="Gulim"/>
                <a:ea typeface="Gulim"/>
                <a:cs typeface="Gulim"/>
                <a:sym typeface="Gulim"/>
              </a:rPr>
              <a:t>2023년 4월, </a:t>
            </a:r>
            <a:r>
              <a:rPr lang="en-US" sz="900" dirty="0" err="1">
                <a:latin typeface="Gulim"/>
                <a:ea typeface="Gulim"/>
                <a:cs typeface="Gulim"/>
                <a:sym typeface="Gulim"/>
              </a:rPr>
              <a:t>지구의</a:t>
            </a:r>
            <a:r>
              <a:rPr lang="en-US" sz="900" dirty="0">
                <a:latin typeface="Gulim"/>
                <a:ea typeface="Gulim"/>
                <a:cs typeface="Gulim"/>
                <a:sym typeface="Gulim"/>
              </a:rPr>
              <a:t> </a:t>
            </a:r>
            <a:r>
              <a:rPr lang="en-US" sz="900" dirty="0" err="1">
                <a:latin typeface="Gulim"/>
                <a:ea typeface="Gulim"/>
                <a:cs typeface="Gulim"/>
                <a:sym typeface="Gulim"/>
              </a:rPr>
              <a:t>날을</a:t>
            </a:r>
            <a:r>
              <a:rPr lang="en-US" sz="900" dirty="0">
                <a:latin typeface="Gulim"/>
                <a:ea typeface="Gulim"/>
                <a:cs typeface="Gulim"/>
                <a:sym typeface="Gulim"/>
              </a:rPr>
              <a:t> </a:t>
            </a:r>
            <a:r>
              <a:rPr lang="en-US" sz="900" dirty="0" err="1">
                <a:latin typeface="Gulim"/>
                <a:ea typeface="Gulim"/>
                <a:cs typeface="Gulim"/>
                <a:sym typeface="Gulim"/>
              </a:rPr>
              <a:t>맞이하여</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이마트</a:t>
            </a:r>
            <a:r>
              <a:rPr lang="en-US" sz="900" dirty="0">
                <a:latin typeface="Gulim"/>
                <a:ea typeface="Gulim"/>
                <a:cs typeface="Gulim"/>
                <a:sym typeface="Gulim"/>
              </a:rPr>
              <a:t> </a:t>
            </a:r>
            <a:r>
              <a:rPr lang="en-US" sz="900" dirty="0" err="1">
                <a:latin typeface="Gulim"/>
                <a:ea typeface="Gulim"/>
                <a:cs typeface="Gulim"/>
                <a:sym typeface="Gulim"/>
              </a:rPr>
              <a:t>주관의</a:t>
            </a:r>
            <a:r>
              <a:rPr lang="en-US" sz="900" dirty="0">
                <a:latin typeface="Gulim"/>
                <a:ea typeface="Gulim"/>
                <a:cs typeface="Gulim"/>
                <a:sym typeface="Gulim"/>
              </a:rPr>
              <a:t> </a:t>
            </a:r>
            <a:r>
              <a:rPr lang="en-US" sz="900" dirty="0" err="1">
                <a:latin typeface="Gulim"/>
                <a:ea typeface="Gulim"/>
                <a:cs typeface="Gulim"/>
                <a:sym typeface="Gulim"/>
              </a:rPr>
              <a:t>자원순환</a:t>
            </a:r>
            <a:r>
              <a:rPr lang="en-US" sz="900" dirty="0">
                <a:latin typeface="Gulim"/>
                <a:ea typeface="Gulim"/>
                <a:cs typeface="Gulim"/>
                <a:sym typeface="Gulim"/>
              </a:rPr>
              <a:t> </a:t>
            </a:r>
            <a:r>
              <a:rPr lang="en-US" sz="900" dirty="0" err="1">
                <a:latin typeface="Gulim"/>
                <a:ea typeface="Gulim"/>
                <a:cs typeface="Gulim"/>
                <a:sym typeface="Gulim"/>
              </a:rPr>
              <a:t>플랫폼인</a:t>
            </a:r>
            <a:r>
              <a:rPr lang="en-US" sz="900" dirty="0">
                <a:latin typeface="Gulim"/>
                <a:ea typeface="Gulim"/>
                <a:cs typeface="Gulim"/>
                <a:sym typeface="Gulim"/>
              </a:rPr>
              <a:t> ‘</a:t>
            </a:r>
            <a:r>
              <a:rPr lang="en-US" sz="900" dirty="0" err="1">
                <a:latin typeface="Gulim"/>
                <a:ea typeface="Gulim"/>
                <a:cs typeface="Gulim"/>
                <a:sym typeface="Gulim"/>
              </a:rPr>
              <a:t>가플지우</a:t>
            </a:r>
            <a:r>
              <a:rPr lang="en-US" sz="900" dirty="0">
                <a:latin typeface="Gulim"/>
                <a:ea typeface="Gulim"/>
                <a:cs typeface="Gulim"/>
                <a:sym typeface="Gulim"/>
              </a:rPr>
              <a:t>(</a:t>
            </a:r>
            <a:r>
              <a:rPr lang="en-US" sz="900" dirty="0" err="1">
                <a:latin typeface="Gulim"/>
                <a:ea typeface="Gulim"/>
                <a:cs typeface="Gulim"/>
                <a:sym typeface="Gulim"/>
              </a:rPr>
              <a:t>가져가요</a:t>
            </a:r>
            <a:r>
              <a:rPr lang="en-US" sz="900" dirty="0">
                <a:latin typeface="Gulim"/>
                <a:ea typeface="Gulim"/>
                <a:cs typeface="Gulim"/>
                <a:sym typeface="Gulim"/>
              </a:rPr>
              <a:t> </a:t>
            </a:r>
            <a:r>
              <a:rPr lang="en-US" sz="900" dirty="0" err="1">
                <a:latin typeface="Gulim"/>
                <a:ea typeface="Gulim"/>
                <a:cs typeface="Gulim"/>
                <a:sym typeface="Gulim"/>
              </a:rPr>
              <a:t>플라스틱</a:t>
            </a:r>
            <a:r>
              <a:rPr lang="en-US" sz="900" dirty="0">
                <a:latin typeface="Gulim"/>
                <a:ea typeface="Gulim"/>
                <a:cs typeface="Gulim"/>
                <a:sym typeface="Gulim"/>
              </a:rPr>
              <a:t> </a:t>
            </a:r>
            <a:r>
              <a:rPr lang="en-US" sz="900" dirty="0" err="1">
                <a:latin typeface="Gulim"/>
                <a:ea typeface="Gulim"/>
                <a:cs typeface="Gulim"/>
                <a:sym typeface="Gulim"/>
              </a:rPr>
              <a:t>지켜요</a:t>
            </a:r>
            <a:r>
              <a:rPr lang="en-US" sz="900" dirty="0">
                <a:latin typeface="Gulim"/>
                <a:ea typeface="Gulim"/>
                <a:cs typeface="Gulim"/>
                <a:sym typeface="Gulim"/>
              </a:rPr>
              <a:t> </a:t>
            </a:r>
            <a:r>
              <a:rPr lang="en-US" sz="900" dirty="0" err="1">
                <a:latin typeface="Gulim"/>
                <a:ea typeface="Gulim"/>
                <a:cs typeface="Gulim"/>
                <a:sym typeface="Gulim"/>
              </a:rPr>
              <a:t>우리</a:t>
            </a:r>
            <a:r>
              <a:rPr lang="en-US" sz="900" dirty="0">
                <a:latin typeface="Gulim"/>
                <a:ea typeface="Gulim"/>
                <a:cs typeface="Gulim"/>
                <a:sym typeface="Gulim"/>
              </a:rPr>
              <a:t> </a:t>
            </a:r>
            <a:r>
              <a:rPr lang="en-US" sz="900" dirty="0" err="1">
                <a:latin typeface="Gulim"/>
                <a:ea typeface="Gulim"/>
                <a:cs typeface="Gulim"/>
                <a:sym typeface="Gulim"/>
              </a:rPr>
              <a:t>바다</a:t>
            </a:r>
            <a:r>
              <a:rPr lang="en-US" sz="900" dirty="0">
                <a:latin typeface="Gulim"/>
                <a:ea typeface="Gulim"/>
                <a:cs typeface="Gulim"/>
                <a:sym typeface="Gulim"/>
              </a:rPr>
              <a:t>)</a:t>
            </a:r>
            <a:r>
              <a:rPr lang="en-US" sz="750" baseline="30000" dirty="0">
                <a:latin typeface="Gulim"/>
                <a:ea typeface="Gulim"/>
                <a:cs typeface="Gulim"/>
                <a:sym typeface="Gulim"/>
              </a:rPr>
              <a:t>2)</a:t>
            </a:r>
            <a:r>
              <a:rPr lang="en-US" sz="900" dirty="0">
                <a:latin typeface="Gulim"/>
                <a:ea typeface="Gulim"/>
                <a:cs typeface="Gulim"/>
                <a:sym typeface="Gulim"/>
              </a:rPr>
              <a:t>’ </a:t>
            </a:r>
            <a:r>
              <a:rPr lang="en-US" sz="900" dirty="0" err="1">
                <a:latin typeface="Gulim"/>
                <a:ea typeface="Gulim"/>
                <a:cs typeface="Gulim"/>
                <a:sym typeface="Gulim"/>
              </a:rPr>
              <a:t>캠페인</a:t>
            </a:r>
            <a:r>
              <a:rPr lang="en-US" sz="900" dirty="0">
                <a:latin typeface="Gulim"/>
                <a:ea typeface="Gulim"/>
                <a:cs typeface="Gulim"/>
                <a:sym typeface="Gulim"/>
              </a:rPr>
              <a:t> </a:t>
            </a:r>
            <a:r>
              <a:rPr lang="en-US" sz="900" dirty="0" err="1">
                <a:latin typeface="Gulim"/>
                <a:ea typeface="Gulim"/>
                <a:cs typeface="Gulim"/>
                <a:sym typeface="Gulim"/>
              </a:rPr>
              <a:t>파트너십을</a:t>
            </a:r>
            <a:r>
              <a:rPr lang="en-US" sz="900" dirty="0">
                <a:latin typeface="Gulim"/>
                <a:ea typeface="Gulim"/>
                <a:cs typeface="Gulim"/>
                <a:sym typeface="Gulim"/>
              </a:rPr>
              <a:t> </a:t>
            </a:r>
            <a:r>
              <a:rPr lang="en-US" sz="900" dirty="0" err="1">
                <a:latin typeface="Gulim"/>
                <a:ea typeface="Gulim"/>
                <a:cs typeface="Gulim"/>
                <a:sym typeface="Gulim"/>
              </a:rPr>
              <a:t>체결하고</a:t>
            </a:r>
            <a:r>
              <a:rPr lang="en-US" sz="900" dirty="0">
                <a:latin typeface="Gulim"/>
                <a:ea typeface="Gulim"/>
                <a:cs typeface="Gulim"/>
                <a:sym typeface="Gulim"/>
              </a:rPr>
              <a:t> </a:t>
            </a:r>
            <a:r>
              <a:rPr lang="en-US" sz="900" dirty="0" err="1">
                <a:latin typeface="Gulim"/>
                <a:ea typeface="Gulim"/>
                <a:cs typeface="Gulim"/>
                <a:sym typeface="Gulim"/>
              </a:rPr>
              <a:t>플라스틱</a:t>
            </a:r>
            <a:r>
              <a:rPr lang="en-US" sz="900" dirty="0">
                <a:latin typeface="Gulim"/>
                <a:ea typeface="Gulim"/>
                <a:cs typeface="Gulim"/>
                <a:sym typeface="Gulim"/>
              </a:rPr>
              <a:t> </a:t>
            </a:r>
            <a:r>
              <a:rPr lang="en-US" sz="900" dirty="0" err="1">
                <a:latin typeface="Gulim"/>
                <a:ea typeface="Gulim"/>
                <a:cs typeface="Gulim"/>
                <a:sym typeface="Gulim"/>
              </a:rPr>
              <a:t>회수</a:t>
            </a:r>
            <a:r>
              <a:rPr lang="en-US" sz="900" dirty="0">
                <a:latin typeface="Gulim"/>
                <a:ea typeface="Gulim"/>
                <a:cs typeface="Gulim"/>
                <a:sym typeface="Gulim"/>
              </a:rPr>
              <a:t> </a:t>
            </a:r>
            <a:r>
              <a:rPr lang="en-US" sz="900" dirty="0" err="1">
                <a:latin typeface="Gulim"/>
                <a:ea typeface="Gulim"/>
                <a:cs typeface="Gulim"/>
                <a:sym typeface="Gulim"/>
              </a:rPr>
              <a:t>캠페인</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브랜드</a:t>
            </a:r>
            <a:r>
              <a:rPr lang="en-US" sz="900" dirty="0">
                <a:latin typeface="Gulim"/>
                <a:ea typeface="Gulim"/>
                <a:cs typeface="Gulim"/>
                <a:sym typeface="Gulim"/>
              </a:rPr>
              <a:t> </a:t>
            </a:r>
            <a:r>
              <a:rPr lang="en-US" sz="900" dirty="0" err="1">
                <a:latin typeface="Gulim"/>
                <a:ea typeface="Gulim"/>
                <a:cs typeface="Gulim"/>
                <a:sym typeface="Gulim"/>
              </a:rPr>
              <a:t>협업</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지속하여</a:t>
            </a:r>
            <a:r>
              <a:rPr lang="en-US" sz="900" dirty="0">
                <a:latin typeface="Gulim"/>
                <a:ea typeface="Gulim"/>
                <a:cs typeface="Gulim"/>
                <a:sym typeface="Gulim"/>
              </a:rPr>
              <a:t> </a:t>
            </a:r>
            <a:r>
              <a:rPr lang="en-US" sz="900" dirty="0" err="1">
                <a:latin typeface="Gulim"/>
                <a:ea typeface="Gulim"/>
                <a:cs typeface="Gulim"/>
                <a:sym typeface="Gulim"/>
              </a:rPr>
              <a:t>모색하고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가플지우</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참여를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필요성에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상호</a:t>
            </a:r>
            <a:r>
              <a:rPr lang="en-US" sz="900" dirty="0">
                <a:latin typeface="Gulim"/>
                <a:ea typeface="Gulim"/>
                <a:cs typeface="Gulim"/>
                <a:sym typeface="Gulim"/>
              </a:rPr>
              <a:t> </a:t>
            </a:r>
            <a:r>
              <a:rPr lang="en-US" sz="900" dirty="0" err="1">
                <a:latin typeface="Gulim"/>
                <a:ea typeface="Gulim"/>
                <a:cs typeface="Gulim"/>
                <a:sym typeface="Gulim"/>
              </a:rPr>
              <a:t>소통</a:t>
            </a:r>
            <a:r>
              <a:rPr lang="en-US" sz="900" dirty="0">
                <a:latin typeface="Gulim"/>
                <a:ea typeface="Gulim"/>
                <a:cs typeface="Gulim"/>
                <a:sym typeface="Gulim"/>
              </a:rPr>
              <a:t> </a:t>
            </a:r>
            <a:r>
              <a:rPr lang="en-US" sz="900" dirty="0" err="1">
                <a:latin typeface="Gulim"/>
                <a:ea typeface="Gulim"/>
                <a:cs typeface="Gulim"/>
                <a:sym typeface="Gulim"/>
              </a:rPr>
              <a:t>중이며</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참여</a:t>
            </a:r>
            <a:r>
              <a:rPr lang="en-US" sz="900" dirty="0">
                <a:latin typeface="Gulim"/>
                <a:ea typeface="Gulim"/>
                <a:cs typeface="Gulim"/>
                <a:sym typeface="Gulim"/>
              </a:rPr>
              <a:t> </a:t>
            </a:r>
            <a:r>
              <a:rPr lang="en-US" sz="900" dirty="0" err="1">
                <a:latin typeface="Gulim"/>
                <a:ea typeface="Gulim"/>
                <a:cs typeface="Gulim"/>
                <a:sym typeface="Gulim"/>
              </a:rPr>
              <a:t>활성화를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오프라인</a:t>
            </a:r>
            <a:r>
              <a:rPr lang="en-US" sz="900" dirty="0">
                <a:latin typeface="Gulim"/>
                <a:ea typeface="Gulim"/>
                <a:cs typeface="Gulim"/>
                <a:sym typeface="Gulim"/>
              </a:rPr>
              <a:t> </a:t>
            </a:r>
            <a:r>
              <a:rPr lang="en-US" sz="900" dirty="0" err="1">
                <a:latin typeface="Gulim"/>
                <a:ea typeface="Gulim"/>
                <a:cs typeface="Gulim"/>
                <a:sym typeface="Gulim"/>
              </a:rPr>
              <a:t>폐디바이스</a:t>
            </a:r>
            <a:r>
              <a:rPr lang="en-US" sz="900" dirty="0">
                <a:latin typeface="Gulim"/>
                <a:ea typeface="Gulim"/>
                <a:cs typeface="Gulim"/>
                <a:sym typeface="Gulim"/>
              </a:rPr>
              <a:t> </a:t>
            </a:r>
            <a:r>
              <a:rPr lang="en-US" sz="900" dirty="0" err="1">
                <a:latin typeface="Gulim"/>
                <a:ea typeface="Gulim"/>
                <a:cs typeface="Gulim"/>
                <a:sym typeface="Gulim"/>
              </a:rPr>
              <a:t>수거</a:t>
            </a:r>
            <a:r>
              <a:rPr lang="en-US" sz="900" dirty="0">
                <a:latin typeface="Gulim"/>
                <a:ea typeface="Gulim"/>
                <a:cs typeface="Gulim"/>
                <a:sym typeface="Gulim"/>
              </a:rPr>
              <a:t> </a:t>
            </a:r>
            <a:r>
              <a:rPr lang="en-US" sz="900" dirty="0" err="1">
                <a:latin typeface="Gulim"/>
                <a:ea typeface="Gulim"/>
                <a:cs typeface="Gulim"/>
                <a:sym typeface="Gulim"/>
              </a:rPr>
              <a:t>접점</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온라인</a:t>
            </a:r>
            <a:r>
              <a:rPr lang="en-US" sz="900" dirty="0">
                <a:latin typeface="Gulim"/>
                <a:ea typeface="Gulim"/>
                <a:cs typeface="Gulim"/>
                <a:sym typeface="Gulim"/>
              </a:rPr>
              <a:t> </a:t>
            </a:r>
            <a:r>
              <a:rPr lang="en-US" sz="900" dirty="0" err="1">
                <a:latin typeface="Gulim"/>
                <a:ea typeface="Gulim"/>
                <a:cs typeface="Gulim"/>
                <a:sym typeface="Gulim"/>
              </a:rPr>
              <a:t>방식의</a:t>
            </a:r>
            <a:r>
              <a:rPr lang="en-US" sz="900" dirty="0">
                <a:latin typeface="Gulim"/>
                <a:ea typeface="Gulim"/>
                <a:cs typeface="Gulim"/>
                <a:sym typeface="Gulim"/>
              </a:rPr>
              <a:t> </a:t>
            </a:r>
            <a:r>
              <a:rPr lang="en-US" sz="900" dirty="0" err="1">
                <a:latin typeface="Gulim"/>
                <a:ea typeface="Gulim"/>
                <a:cs typeface="Gulim"/>
                <a:sym typeface="Gulim"/>
              </a:rPr>
              <a:t>수거방법</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활성화</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다각적으로</a:t>
            </a:r>
            <a:r>
              <a:rPr lang="en-US" sz="900" dirty="0">
                <a:latin typeface="Gulim"/>
                <a:ea typeface="Gulim"/>
                <a:cs typeface="Gulim"/>
                <a:sym typeface="Gulim"/>
              </a:rPr>
              <a:t> </a:t>
            </a:r>
            <a:r>
              <a:rPr lang="en-US" sz="900" dirty="0" err="1">
                <a:latin typeface="Gulim"/>
                <a:ea typeface="Gulim"/>
                <a:cs typeface="Gulim"/>
                <a:sym typeface="Gulim"/>
              </a:rPr>
              <a:t>검토하고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확대된</a:t>
            </a:r>
            <a:r>
              <a:rPr lang="en-US" sz="900" dirty="0">
                <a:latin typeface="Gulim"/>
                <a:ea typeface="Gulim"/>
                <a:cs typeface="Gulim"/>
                <a:sym typeface="Gulim"/>
              </a:rPr>
              <a:t> </a:t>
            </a:r>
            <a:r>
              <a:rPr lang="en-US" sz="900" dirty="0" err="1">
                <a:latin typeface="Gulim"/>
                <a:ea typeface="Gulim"/>
                <a:cs typeface="Gulim"/>
                <a:sym typeface="Gulim"/>
              </a:rPr>
              <a:t>규모의</a:t>
            </a:r>
            <a:r>
              <a:rPr lang="en-US" sz="900" dirty="0">
                <a:latin typeface="Gulim"/>
                <a:ea typeface="Gulim"/>
                <a:cs typeface="Gulim"/>
                <a:sym typeface="Gulim"/>
              </a:rPr>
              <a:t> </a:t>
            </a:r>
            <a:r>
              <a:rPr lang="en-US" sz="900" dirty="0" err="1">
                <a:latin typeface="Gulim"/>
                <a:ea typeface="Gulim"/>
                <a:cs typeface="Gulim"/>
                <a:sym typeface="Gulim"/>
              </a:rPr>
              <a:t>물질</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운영이</a:t>
            </a:r>
            <a:r>
              <a:rPr lang="en-US" sz="900" dirty="0">
                <a:latin typeface="Gulim"/>
                <a:ea typeface="Gulim"/>
                <a:cs typeface="Gulim"/>
                <a:sym typeface="Gulim"/>
              </a:rPr>
              <a:t> </a:t>
            </a:r>
            <a:r>
              <a:rPr lang="en-US" sz="900" dirty="0" err="1">
                <a:latin typeface="Gulim"/>
                <a:ea typeface="Gulim"/>
                <a:cs typeface="Gulim"/>
                <a:sym typeface="Gulim"/>
              </a:rPr>
              <a:t>이뤄질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649" name="Google Shape;3649;p37"/>
          <p:cNvSpPr txBox="1"/>
          <p:nvPr/>
        </p:nvSpPr>
        <p:spPr>
          <a:xfrm>
            <a:off x="854142" y="7029829"/>
            <a:ext cx="6688448"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a:latin typeface="Gulim"/>
                <a:ea typeface="Gulim"/>
                <a:cs typeface="Gulim"/>
                <a:sym typeface="Gulim"/>
              </a:rPr>
              <a:t>2024년 </a:t>
            </a:r>
            <a:r>
              <a:rPr lang="en-US" sz="900" dirty="0" err="1">
                <a:latin typeface="Gulim"/>
                <a:ea typeface="Gulim"/>
                <a:cs typeface="Gulim"/>
                <a:sym typeface="Gulim"/>
              </a:rPr>
              <a:t>상반기에는</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채널을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독려</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참여</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추진한</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전년</a:t>
            </a:r>
            <a:r>
              <a:rPr lang="en-US" sz="900" dirty="0">
                <a:latin typeface="Gulim"/>
                <a:ea typeface="Gulim"/>
                <a:cs typeface="Gulim"/>
                <a:sym typeface="Gulim"/>
              </a:rPr>
              <a:t> </a:t>
            </a:r>
            <a:r>
              <a:rPr lang="en-US" sz="900" dirty="0" err="1">
                <a:latin typeface="Gulim"/>
                <a:ea typeface="Gulim"/>
                <a:cs typeface="Gulim"/>
                <a:sym typeface="Gulim"/>
              </a:rPr>
              <a:t>동기</a:t>
            </a:r>
            <a:r>
              <a:rPr lang="en-US" sz="900" dirty="0">
                <a:latin typeface="Gulim"/>
                <a:ea typeface="Gulim"/>
                <a:cs typeface="Gulim"/>
                <a:sym typeface="Gulim"/>
              </a:rPr>
              <a:t> </a:t>
            </a:r>
            <a:r>
              <a:rPr lang="en-US" sz="900" dirty="0" err="1">
                <a:latin typeface="Gulim"/>
                <a:ea typeface="Gulim"/>
                <a:cs typeface="Gulim"/>
                <a:sym typeface="Gulim"/>
              </a:rPr>
              <a:t>재자원화</a:t>
            </a:r>
            <a:r>
              <a:rPr lang="en-US" sz="900" dirty="0">
                <a:latin typeface="Gulim"/>
                <a:ea typeface="Gulim"/>
                <a:cs typeface="Gulim"/>
                <a:sym typeface="Gulim"/>
              </a:rPr>
              <a:t> </a:t>
            </a:r>
            <a:r>
              <a:rPr lang="en-US" sz="900" dirty="0" err="1">
                <a:latin typeface="Gulim"/>
                <a:ea typeface="Gulim"/>
                <a:cs typeface="Gulim"/>
                <a:sym typeface="Gulim"/>
              </a:rPr>
              <a:t>물량</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143% </a:t>
            </a:r>
            <a:r>
              <a:rPr lang="en-US" sz="900" dirty="0" err="1">
                <a:latin typeface="Gulim"/>
                <a:ea typeface="Gulim"/>
                <a:cs typeface="Gulim"/>
                <a:sym typeface="Gulim"/>
              </a:rPr>
              <a:t>증가한</a:t>
            </a:r>
            <a:r>
              <a:rPr lang="en-US" sz="900" dirty="0">
                <a:latin typeface="Gulim"/>
                <a:ea typeface="Gulim"/>
                <a:cs typeface="Gulim"/>
                <a:sym typeface="Gulim"/>
              </a:rPr>
              <a:t> </a:t>
            </a:r>
            <a:r>
              <a:rPr lang="en-US" sz="900" dirty="0" err="1">
                <a:latin typeface="Gulim"/>
                <a:ea typeface="Gulim"/>
                <a:cs typeface="Gulim"/>
                <a:sym typeface="Gulim"/>
              </a:rPr>
              <a:t>수준인</a:t>
            </a:r>
            <a:r>
              <a:rPr lang="en-US" sz="900" dirty="0">
                <a:latin typeface="Gulim"/>
                <a:ea typeface="Gulim"/>
                <a:cs typeface="Gulim"/>
                <a:sym typeface="Gulim"/>
              </a:rPr>
              <a:t> 6,274kg(</a:t>
            </a:r>
            <a:r>
              <a:rPr lang="en-US" sz="900" dirty="0" err="1">
                <a:latin typeface="Gulim"/>
                <a:ea typeface="Gulim"/>
                <a:cs typeface="Gulim"/>
                <a:sym typeface="Gulim"/>
              </a:rPr>
              <a:t>디바이스</a:t>
            </a:r>
            <a:r>
              <a:rPr lang="en-US" sz="900" dirty="0">
                <a:latin typeface="Gulim"/>
                <a:ea typeface="Gulim"/>
                <a:cs typeface="Gulim"/>
                <a:sym typeface="Gulim"/>
              </a:rPr>
              <a:t> 6.3만 </a:t>
            </a:r>
            <a:r>
              <a:rPr lang="en-US" sz="900" dirty="0" err="1">
                <a:latin typeface="Gulim"/>
                <a:ea typeface="Gulim"/>
                <a:cs typeface="Gulim"/>
                <a:sym typeface="Gulim"/>
              </a:rPr>
              <a:t>대</a:t>
            </a:r>
            <a:r>
              <a:rPr lang="en-US" sz="900" dirty="0">
                <a:latin typeface="Gulim"/>
                <a:ea typeface="Gulim"/>
                <a:cs typeface="Gulim"/>
                <a:sym typeface="Gulim"/>
              </a:rPr>
              <a:t> </a:t>
            </a:r>
            <a:r>
              <a:rPr lang="en-US" sz="900" dirty="0" err="1">
                <a:latin typeface="Gulim"/>
                <a:ea typeface="Gulim"/>
                <a:cs typeface="Gulim"/>
                <a:sym typeface="Gulim"/>
              </a:rPr>
              <a:t>분량</a:t>
            </a:r>
            <a:r>
              <a:rPr lang="en-US" sz="900" dirty="0">
                <a:latin typeface="Gulim"/>
                <a:ea typeface="Gulim"/>
                <a:cs typeface="Gulim"/>
                <a:sym typeface="Gulim"/>
              </a:rPr>
              <a:t>)</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디바이스</a:t>
            </a:r>
            <a:r>
              <a:rPr lang="en-US" sz="900" dirty="0">
                <a:latin typeface="Gulim"/>
                <a:ea typeface="Gulim"/>
                <a:cs typeface="Gulim"/>
                <a:sym typeface="Gulim"/>
              </a:rPr>
              <a:t> </a:t>
            </a:r>
            <a:r>
              <a:rPr lang="en-US" sz="900" dirty="0" err="1">
                <a:latin typeface="Gulim"/>
                <a:ea typeface="Gulim"/>
                <a:cs typeface="Gulim"/>
                <a:sym typeface="Gulim"/>
              </a:rPr>
              <a:t>재자원화</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달성하였습니다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732" name="Google Shape;3732;p37"/>
          <p:cNvSpPr txBox="1"/>
          <p:nvPr/>
        </p:nvSpPr>
        <p:spPr>
          <a:xfrm>
            <a:off x="887299" y="1196499"/>
            <a:ext cx="6696842" cy="3655873"/>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제품</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친환경성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제고</a:t>
            </a:r>
            <a:endParaRPr sz="2000" dirty="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u="sng" dirty="0" err="1">
                <a:solidFill>
                  <a:srgbClr val="549B35"/>
                </a:solidFill>
                <a:latin typeface="Arial"/>
                <a:ea typeface="Arial"/>
                <a:cs typeface="Arial"/>
                <a:sym typeface="Arial"/>
              </a:rPr>
              <a:t>전자담배</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폐디바이스</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물질</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재활용</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체계</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구축</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폐디바이스에서</a:t>
            </a:r>
            <a:r>
              <a:rPr lang="en-US" sz="900" u="none" dirty="0">
                <a:latin typeface="Gulim"/>
                <a:ea typeface="Gulim"/>
                <a:cs typeface="Gulim"/>
                <a:sym typeface="Gulim"/>
              </a:rPr>
              <a:t> </a:t>
            </a:r>
            <a:r>
              <a:rPr lang="en-US" sz="900" u="none" dirty="0" err="1">
                <a:latin typeface="Gulim"/>
                <a:ea typeface="Gulim"/>
                <a:cs typeface="Gulim"/>
                <a:sym typeface="Gulim"/>
              </a:rPr>
              <a:t>재활용</a:t>
            </a:r>
            <a:r>
              <a:rPr lang="en-US" sz="900" u="none" dirty="0">
                <a:latin typeface="Gulim"/>
                <a:ea typeface="Gulim"/>
                <a:cs typeface="Gulim"/>
                <a:sym typeface="Gulim"/>
              </a:rPr>
              <a:t> </a:t>
            </a:r>
            <a:r>
              <a:rPr lang="en-US" sz="900" u="none" dirty="0" err="1">
                <a:latin typeface="Gulim"/>
                <a:ea typeface="Gulim"/>
                <a:cs typeface="Gulim"/>
                <a:sym typeface="Gulim"/>
              </a:rPr>
              <a:t>가능한</a:t>
            </a:r>
            <a:r>
              <a:rPr lang="en-US" sz="900" u="none" dirty="0">
                <a:latin typeface="Gulim"/>
                <a:ea typeface="Gulim"/>
                <a:cs typeface="Gulim"/>
                <a:sym typeface="Gulim"/>
              </a:rPr>
              <a:t> </a:t>
            </a:r>
            <a:r>
              <a:rPr lang="en-US" sz="900" u="none" dirty="0" err="1">
                <a:latin typeface="Gulim"/>
                <a:ea typeface="Gulim"/>
                <a:cs typeface="Gulim"/>
                <a:sym typeface="Gulim"/>
              </a:rPr>
              <a:t>물질은</a:t>
            </a:r>
            <a:r>
              <a:rPr lang="en-US" sz="900" u="none" dirty="0">
                <a:latin typeface="Gulim"/>
                <a:ea typeface="Gulim"/>
                <a:cs typeface="Gulim"/>
                <a:sym typeface="Gulim"/>
              </a:rPr>
              <a:t> </a:t>
            </a:r>
            <a:r>
              <a:rPr lang="en-US" sz="900" u="none" dirty="0" err="1">
                <a:latin typeface="Gulim"/>
                <a:ea typeface="Gulim"/>
                <a:cs typeface="Gulim"/>
                <a:sym typeface="Gulim"/>
              </a:rPr>
              <a:t>플라스틱</a:t>
            </a:r>
            <a:r>
              <a:rPr lang="en-US" sz="900" u="none" dirty="0">
                <a:latin typeface="Gulim"/>
                <a:ea typeface="Gulim"/>
                <a:cs typeface="Gulim"/>
                <a:sym typeface="Gulim"/>
              </a:rPr>
              <a:t>, </a:t>
            </a:r>
            <a:r>
              <a:rPr lang="en-US" sz="900" u="none" dirty="0" err="1">
                <a:latin typeface="Gulim"/>
                <a:ea typeface="Gulim"/>
                <a:cs typeface="Gulim"/>
                <a:sym typeface="Gulim"/>
              </a:rPr>
              <a:t>배터리</a:t>
            </a:r>
            <a:r>
              <a:rPr lang="en-US" sz="900" u="none" dirty="0">
                <a:latin typeface="Gulim"/>
                <a:ea typeface="Gulim"/>
                <a:cs typeface="Gulim"/>
                <a:sym typeface="Gulim"/>
              </a:rPr>
              <a:t>, PCB, </a:t>
            </a:r>
            <a:r>
              <a:rPr lang="en-US" sz="900" u="none" dirty="0" err="1">
                <a:latin typeface="Gulim"/>
                <a:ea typeface="Gulim"/>
                <a:cs typeface="Gulim"/>
                <a:sym typeface="Gulim"/>
              </a:rPr>
              <a:t>금속</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4가지입니다. </a:t>
            </a:r>
            <a:r>
              <a:rPr lang="en-US" sz="900" u="none" dirty="0" err="1">
                <a:latin typeface="Gulim"/>
                <a:ea typeface="Gulim"/>
                <a:cs typeface="Gulim"/>
                <a:sym typeface="Gulim"/>
              </a:rPr>
              <a:t>KT&amp;G는</a:t>
            </a:r>
            <a:r>
              <a:rPr lang="en-US" sz="900" u="none" dirty="0">
                <a:latin typeface="Gulim"/>
                <a:ea typeface="Gulim"/>
                <a:cs typeface="Gulim"/>
                <a:sym typeface="Gulim"/>
              </a:rPr>
              <a:t> 4가지 </a:t>
            </a:r>
            <a:r>
              <a:rPr lang="en-US" sz="900" u="none" dirty="0" err="1">
                <a:latin typeface="Gulim"/>
                <a:ea typeface="Gulim"/>
                <a:cs typeface="Gulim"/>
                <a:sym typeface="Gulim"/>
              </a:rPr>
              <a:t>물질에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재활용</a:t>
            </a:r>
            <a:r>
              <a:rPr lang="en-US" sz="900" u="none" dirty="0">
                <a:latin typeface="Gulim"/>
                <a:ea typeface="Gulim"/>
                <a:cs typeface="Gulim"/>
                <a:sym typeface="Gulim"/>
              </a:rPr>
              <a:t> </a:t>
            </a:r>
            <a:r>
              <a:rPr lang="en-US" sz="900" u="none" dirty="0" err="1">
                <a:latin typeface="Gulim"/>
                <a:ea typeface="Gulim"/>
                <a:cs typeface="Gulim"/>
                <a:sym typeface="Gulim"/>
              </a:rPr>
              <a:t>프로세스를</a:t>
            </a:r>
            <a:r>
              <a:rPr lang="en-US" sz="900" u="none" dirty="0">
                <a:latin typeface="Gulim"/>
                <a:ea typeface="Gulim"/>
                <a:cs typeface="Gulim"/>
                <a:sym typeface="Gulim"/>
              </a:rPr>
              <a:t> </a:t>
            </a:r>
            <a:r>
              <a:rPr lang="en-US" sz="900" u="none" dirty="0" err="1">
                <a:latin typeface="Gulim"/>
                <a:ea typeface="Gulim"/>
                <a:cs typeface="Gulim"/>
                <a:sym typeface="Gulim"/>
              </a:rPr>
              <a:t>단계별로</a:t>
            </a:r>
            <a:r>
              <a:rPr lang="en-US" sz="900" u="none" dirty="0">
                <a:latin typeface="Gulim"/>
                <a:ea typeface="Gulim"/>
                <a:cs typeface="Gulim"/>
                <a:sym typeface="Gulim"/>
              </a:rPr>
              <a:t> </a:t>
            </a:r>
            <a:r>
              <a:rPr lang="en-US" sz="900" u="none" dirty="0" err="1">
                <a:latin typeface="Gulim"/>
                <a:ea typeface="Gulim"/>
                <a:cs typeface="Gulim"/>
                <a:sym typeface="Gulim"/>
              </a:rPr>
              <a:t>정립</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그</a:t>
            </a:r>
            <a:r>
              <a:rPr lang="en-US" sz="900" u="none" dirty="0">
                <a:latin typeface="Gulim"/>
                <a:ea typeface="Gulim"/>
                <a:cs typeface="Gulim"/>
                <a:sym typeface="Gulim"/>
              </a:rPr>
              <a:t> </a:t>
            </a:r>
            <a:r>
              <a:rPr lang="en-US" sz="900" u="none" dirty="0" err="1">
                <a:latin typeface="Gulim"/>
                <a:ea typeface="Gulim"/>
                <a:cs typeface="Gulim"/>
                <a:sym typeface="Gulim"/>
              </a:rPr>
              <a:t>결과</a:t>
            </a:r>
            <a:r>
              <a:rPr lang="en-US" sz="900" u="none" dirty="0">
                <a:latin typeface="Gulim"/>
                <a:ea typeface="Gulim"/>
                <a:cs typeface="Gulim"/>
                <a:sym typeface="Gulim"/>
              </a:rPr>
              <a:t>, </a:t>
            </a:r>
            <a:r>
              <a:rPr lang="en-US" sz="900" u="none" dirty="0" err="1">
                <a:latin typeface="Gulim"/>
                <a:ea typeface="Gulim"/>
                <a:cs typeface="Gulim"/>
                <a:sym typeface="Gulim"/>
              </a:rPr>
              <a:t>포장지</a:t>
            </a:r>
            <a:r>
              <a:rPr lang="en-US" sz="900" u="none" dirty="0">
                <a:latin typeface="Gulim"/>
                <a:ea typeface="Gulim"/>
                <a:cs typeface="Gulim"/>
                <a:sym typeface="Gulim"/>
              </a:rPr>
              <a:t> </a:t>
            </a:r>
            <a:r>
              <a:rPr lang="en-US" sz="900" u="none" dirty="0" err="1">
                <a:latin typeface="Gulim"/>
                <a:ea typeface="Gulim"/>
                <a:cs typeface="Gulim"/>
                <a:sym typeface="Gulim"/>
              </a:rPr>
              <a:t>무게</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재활용</a:t>
            </a:r>
            <a:r>
              <a:rPr lang="en-US" sz="900" u="none" dirty="0">
                <a:latin typeface="Gulim"/>
                <a:ea typeface="Gulim"/>
                <a:cs typeface="Gulim"/>
                <a:sym typeface="Gulim"/>
              </a:rPr>
              <a:t> </a:t>
            </a:r>
            <a:r>
              <a:rPr lang="en-US" sz="900" u="none" dirty="0" err="1">
                <a:latin typeface="Gulim"/>
                <a:ea typeface="Gulim"/>
                <a:cs typeface="Gulim"/>
                <a:sym typeface="Gulim"/>
              </a:rPr>
              <a:t>작업</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발생하는</a:t>
            </a:r>
            <a:r>
              <a:rPr lang="en-US" sz="900" u="none" dirty="0">
                <a:latin typeface="Gulim"/>
                <a:ea typeface="Gulim"/>
                <a:cs typeface="Gulim"/>
                <a:sym typeface="Gulim"/>
              </a:rPr>
              <a:t> </a:t>
            </a:r>
            <a:r>
              <a:rPr lang="en-US" sz="900" u="none" dirty="0" err="1">
                <a:latin typeface="Gulim"/>
                <a:ea typeface="Gulim"/>
                <a:cs typeface="Gulim"/>
                <a:sym typeface="Gulim"/>
              </a:rPr>
              <a:t>손실</a:t>
            </a:r>
            <a:r>
              <a:rPr lang="en-US" sz="900" u="none" dirty="0">
                <a:latin typeface="Gulim"/>
                <a:ea typeface="Gulim"/>
                <a:cs typeface="Gulim"/>
                <a:sym typeface="Gulim"/>
              </a:rPr>
              <a:t>(Loss) 5%를 </a:t>
            </a:r>
            <a:r>
              <a:rPr lang="en-US" sz="900" u="none" dirty="0" err="1">
                <a:latin typeface="Gulim"/>
                <a:ea typeface="Gulim"/>
                <a:cs typeface="Gulim"/>
                <a:sym typeface="Gulim"/>
              </a:rPr>
              <a:t>제외하고</a:t>
            </a:r>
            <a:r>
              <a:rPr lang="en-US" sz="900" u="none" dirty="0">
                <a:latin typeface="Gulim"/>
                <a:ea typeface="Gulim"/>
                <a:cs typeface="Gulim"/>
                <a:sym typeface="Gulim"/>
              </a:rPr>
              <a:t> </a:t>
            </a:r>
            <a:r>
              <a:rPr lang="en-US" sz="900" u="none" dirty="0" err="1">
                <a:latin typeface="Gulim"/>
                <a:ea typeface="Gulim"/>
                <a:cs typeface="Gulim"/>
                <a:sym typeface="Gulim"/>
              </a:rPr>
              <a:t>약</a:t>
            </a:r>
            <a:r>
              <a:rPr lang="en-US" sz="900" u="none" dirty="0">
                <a:latin typeface="Gulim"/>
                <a:ea typeface="Gulim"/>
                <a:cs typeface="Gulim"/>
                <a:sym typeface="Gulim"/>
              </a:rPr>
              <a:t> 95% </a:t>
            </a:r>
            <a:r>
              <a:rPr lang="en-US" sz="900" u="none" dirty="0" err="1">
                <a:latin typeface="Gulim"/>
                <a:ea typeface="Gulim"/>
                <a:cs typeface="Gulim"/>
                <a:sym typeface="Gulim"/>
              </a:rPr>
              <a:t>물질을</a:t>
            </a:r>
            <a:r>
              <a:rPr lang="en-US" sz="900" u="none" dirty="0">
                <a:latin typeface="Gulim"/>
                <a:ea typeface="Gulim"/>
                <a:cs typeface="Gulim"/>
                <a:sym typeface="Gulim"/>
              </a:rPr>
              <a:t> </a:t>
            </a:r>
            <a:r>
              <a:rPr lang="en-US" sz="900" u="none" dirty="0" err="1">
                <a:latin typeface="Gulim"/>
                <a:ea typeface="Gulim"/>
                <a:cs typeface="Gulim"/>
                <a:sym typeface="Gulim"/>
              </a:rPr>
              <a:t>재활용하게</a:t>
            </a:r>
            <a:r>
              <a:rPr lang="en-US" sz="900" u="none" dirty="0">
                <a:latin typeface="Gulim"/>
                <a:ea typeface="Gulim"/>
                <a:cs typeface="Gulim"/>
                <a:sym typeface="Gulim"/>
              </a:rPr>
              <a:t> </a:t>
            </a:r>
            <a:r>
              <a:rPr lang="en-US" sz="900" u="none" dirty="0" err="1">
                <a:latin typeface="Gulim"/>
                <a:ea typeface="Gulim"/>
                <a:cs typeface="Gulim"/>
                <a:sym typeface="Gulim"/>
              </a:rPr>
              <a:t>되었습니다</a:t>
            </a:r>
            <a:r>
              <a:rPr lang="en-US" sz="900" u="none" dirty="0">
                <a:latin typeface="Gulim"/>
                <a:ea typeface="Gulim"/>
                <a:cs typeface="Gulim"/>
                <a:sym typeface="Gulim"/>
              </a:rPr>
              <a:t>.</a:t>
            </a:r>
            <a:endParaRPr lang="en-US" sz="900" dirty="0">
              <a:latin typeface="Gulim"/>
              <a:ea typeface="Gulim"/>
              <a:cs typeface="Gulim"/>
              <a:sym typeface="Gulim"/>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소비자 참여 기반의 </a:t>
            </a:r>
            <a:r>
              <a:rPr lang="ko-KR" altLang="en-US" sz="900" dirty="0" err="1">
                <a:latin typeface="Gulim" panose="020B0600000101010101" pitchFamily="34" charset="-127"/>
                <a:ea typeface="Gulim" panose="020B0600000101010101" pitchFamily="34" charset="-127"/>
              </a:rPr>
              <a:t>폐디바이스</a:t>
            </a:r>
            <a:r>
              <a:rPr lang="ko-KR" altLang="en-US" sz="900" dirty="0">
                <a:latin typeface="Gulim" panose="020B0600000101010101" pitchFamily="34" charset="-127"/>
                <a:ea typeface="Gulim" panose="020B0600000101010101" pitchFamily="34" charset="-127"/>
              </a:rPr>
              <a:t> 재활용 프로그램을 통해 자원 순환과 환경 보호에 기여하고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해당 프로그램은 ‘수거</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출고</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수분해’의</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3</a:t>
            </a:r>
            <a:r>
              <a:rPr lang="ko-KR" altLang="en-US" sz="900" dirty="0">
                <a:latin typeface="Gulim" panose="020B0600000101010101" pitchFamily="34" charset="-127"/>
                <a:ea typeface="Gulim" panose="020B0600000101010101" pitchFamily="34" charset="-127"/>
              </a:rPr>
              <a:t>단계로 구성되며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소비자는 전국 </a:t>
            </a:r>
            <a:r>
              <a:rPr lang="ko-KR" altLang="en-US" sz="900" dirty="0" err="1">
                <a:latin typeface="Gulim" panose="020B0600000101010101" pitchFamily="34" charset="-127"/>
                <a:ea typeface="Gulim" panose="020B0600000101010101" pitchFamily="34" charset="-127"/>
              </a:rPr>
              <a:t>미니멀리움</a:t>
            </a:r>
            <a:r>
              <a:rPr lang="ko-KR" altLang="en-US" sz="900" dirty="0">
                <a:latin typeface="Gulim" panose="020B0600000101010101" pitchFamily="34" charset="-127"/>
                <a:ea typeface="Gulim" panose="020B0600000101010101" pitchFamily="34" charset="-127"/>
              </a:rPr>
              <a:t> 매장</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A/S</a:t>
            </a:r>
            <a:r>
              <a:rPr lang="ko-KR" altLang="en-US" sz="900" dirty="0">
                <a:latin typeface="Gulim" panose="020B0600000101010101" pitchFamily="34" charset="-127"/>
                <a:ea typeface="Gulim" panose="020B0600000101010101" pitchFamily="34" charset="-127"/>
              </a:rPr>
              <a:t>센터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CVS </a:t>
            </a:r>
            <a:r>
              <a:rPr lang="ko-KR" altLang="en-US" sz="900" dirty="0">
                <a:latin typeface="Gulim" panose="020B0600000101010101" pitchFamily="34" charset="-127"/>
                <a:ea typeface="Gulim" panose="020B0600000101010101" pitchFamily="34" charset="-127"/>
              </a:rPr>
              <a:t>등을 통해 보상판매 및 등록 방식으로 참여할 수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수거된 </a:t>
            </a:r>
            <a:r>
              <a:rPr lang="ko-KR" altLang="en-US" sz="900" dirty="0" err="1">
                <a:latin typeface="Gulim" panose="020B0600000101010101" pitchFamily="34" charset="-127"/>
                <a:ea typeface="Gulim" panose="020B0600000101010101" pitchFamily="34" charset="-127"/>
              </a:rPr>
              <a:t>폐디바이스는</a:t>
            </a:r>
            <a:r>
              <a:rPr lang="ko-KR" altLang="en-US" sz="900" dirty="0">
                <a:latin typeface="Gulim" panose="020B0600000101010101" pitchFamily="34" charset="-127"/>
                <a:ea typeface="Gulim" panose="020B0600000101010101" pitchFamily="34" charset="-127"/>
              </a:rPr>
              <a:t> 파트너사로 전달되어 환경적 영향 최소화를 위해 일정 물량을 선별 후 재활용 플랫폼으로 출고되며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이후 수분해 작업을 통해 배터리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플라스틱</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PCB</a:t>
            </a:r>
            <a:r>
              <a:rPr lang="ko-KR" altLang="en-US" sz="900" dirty="0">
                <a:latin typeface="Gulim" panose="020B0600000101010101" pitchFamily="34" charset="-127"/>
                <a:ea typeface="Gulim" panose="020B0600000101010101" pitchFamily="34" charset="-127"/>
              </a:rPr>
              <a:t>기판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금속</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고철</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비철</a:t>
            </a:r>
            <a:r>
              <a:rPr lang="en-US" altLang="ko-KR" sz="900" dirty="0">
                <a:latin typeface="Gulim" panose="020B0600000101010101" pitchFamily="34" charset="-127"/>
                <a:ea typeface="Gulim" panose="020B0600000101010101" pitchFamily="34" charset="-127"/>
              </a:rPr>
              <a:t>) 4</a:t>
            </a:r>
            <a:r>
              <a:rPr lang="ko-KR" altLang="en-US" sz="900" dirty="0">
                <a:latin typeface="Gulim" panose="020B0600000101010101" pitchFamily="34" charset="-127"/>
                <a:ea typeface="Gulim" panose="020B0600000101010101" pitchFamily="34" charset="-127"/>
              </a:rPr>
              <a:t>가지로 분류됩니다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각 자원은 전문 재활용 업체에 전달되어 코발트</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니켈</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펠릿</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금속잉곳</a:t>
            </a:r>
            <a:r>
              <a:rPr lang="ko-KR" altLang="en-US" sz="900" dirty="0">
                <a:latin typeface="Gulim" panose="020B0600000101010101" pitchFamily="34" charset="-127"/>
                <a:ea typeface="Gulim" panose="020B0600000101010101" pitchFamily="34" charset="-127"/>
              </a:rPr>
              <a:t> 등으로 </a:t>
            </a:r>
            <a:r>
              <a:rPr lang="ko-KR" altLang="en-US" sz="900" dirty="0" err="1">
                <a:latin typeface="Gulim" panose="020B0600000101010101" pitchFamily="34" charset="-127"/>
                <a:ea typeface="Gulim" panose="020B0600000101010101" pitchFamily="34" charset="-127"/>
              </a:rPr>
              <a:t>재가공됩니다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배터리는 코발트</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니켈 회수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플라스틱은 </a:t>
            </a:r>
            <a:r>
              <a:rPr lang="ko-KR" altLang="en-US" sz="900" dirty="0" err="1">
                <a:latin typeface="Gulim" panose="020B0600000101010101" pitchFamily="34" charset="-127"/>
                <a:ea typeface="Gulim" panose="020B0600000101010101" pitchFamily="34" charset="-127"/>
              </a:rPr>
              <a:t>펠릿화</a:t>
            </a:r>
            <a:r>
              <a:rPr lang="ko-KR" altLang="en-US" sz="900" dirty="0">
                <a:latin typeface="Gulim" panose="020B0600000101010101" pitchFamily="34" charset="-127"/>
                <a:ea typeface="Gulim" panose="020B0600000101010101" pitchFamily="34" charset="-127"/>
              </a:rPr>
              <a:t> 후 </a:t>
            </a:r>
            <a:r>
              <a:rPr lang="ko-KR" altLang="en-US" sz="900" dirty="0" err="1">
                <a:latin typeface="Gulim" panose="020B0600000101010101" pitchFamily="34" charset="-127"/>
                <a:ea typeface="Gulim" panose="020B0600000101010101" pitchFamily="34" charset="-127"/>
              </a:rPr>
              <a:t>재사출</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PCB</a:t>
            </a:r>
            <a:r>
              <a:rPr lang="ko-KR" altLang="en-US" sz="900" dirty="0">
                <a:latin typeface="Gulim" panose="020B0600000101010101" pitchFamily="34" charset="-127"/>
                <a:ea typeface="Gulim" panose="020B0600000101010101" pitchFamily="34" charset="-127"/>
              </a:rPr>
              <a:t>는 귀금속 회수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금속은 </a:t>
            </a:r>
            <a:r>
              <a:rPr lang="ko-KR" altLang="en-US" sz="900" dirty="0" err="1">
                <a:latin typeface="Gulim" panose="020B0600000101010101" pitchFamily="34" charset="-127"/>
                <a:ea typeface="Gulim" panose="020B0600000101010101" pitchFamily="34" charset="-127"/>
              </a:rPr>
              <a:t>잉곳화하여</a:t>
            </a:r>
            <a:r>
              <a:rPr lang="ko-KR" altLang="en-US" sz="900" dirty="0">
                <a:latin typeface="Gulim" panose="020B0600000101010101" pitchFamily="34" charset="-127"/>
                <a:ea typeface="Gulim" panose="020B0600000101010101" pitchFamily="34" charset="-127"/>
              </a:rPr>
              <a:t> 재활용됩니다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해당 프로그램은 </a:t>
            </a:r>
            <a:r>
              <a:rPr lang="en-US" altLang="ko-KR" sz="900" dirty="0">
                <a:latin typeface="Gulim" panose="020B0600000101010101" pitchFamily="34" charset="-127"/>
                <a:ea typeface="Gulim" panose="020B0600000101010101" pitchFamily="34" charset="-127"/>
              </a:rPr>
              <a:t>2022</a:t>
            </a:r>
            <a:r>
              <a:rPr lang="ko-KR" altLang="en-US" sz="900" dirty="0">
                <a:latin typeface="Gulim" panose="020B0600000101010101" pitchFamily="34" charset="-127"/>
                <a:ea typeface="Gulim" panose="020B0600000101010101" pitchFamily="34" charset="-127"/>
              </a:rPr>
              <a:t>년부터 운영되었으며</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 상반기까지 누적 회수량은 총 </a:t>
            </a:r>
            <a:r>
              <a:rPr lang="en-US" altLang="ko-KR" sz="900" dirty="0">
                <a:latin typeface="Gulim" panose="020B0600000101010101" pitchFamily="34" charset="-127"/>
                <a:ea typeface="Gulim" panose="020B0600000101010101" pitchFamily="34" charset="-127"/>
              </a:rPr>
              <a:t>13.5</a:t>
            </a:r>
            <a:r>
              <a:rPr lang="ko-KR" altLang="en-US" sz="900" dirty="0">
                <a:latin typeface="Gulim" panose="020B0600000101010101" pitchFamily="34" charset="-127"/>
                <a:ea typeface="Gulim" panose="020B0600000101010101" pitchFamily="34" charset="-127"/>
              </a:rPr>
              <a:t>톤에 달합니다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연도별로는 </a:t>
            </a:r>
            <a:r>
              <a:rPr lang="en-US" altLang="ko-KR" sz="900" dirty="0">
                <a:latin typeface="Gulim" panose="020B0600000101010101" pitchFamily="34" charset="-127"/>
                <a:ea typeface="Gulim" panose="020B0600000101010101" pitchFamily="34" charset="-127"/>
              </a:rPr>
              <a:t>2022</a:t>
            </a:r>
            <a:r>
              <a:rPr lang="ko-KR" altLang="en-US" sz="900" dirty="0">
                <a:latin typeface="Gulim" panose="020B0600000101010101" pitchFamily="34" charset="-127"/>
                <a:ea typeface="Gulim" panose="020B0600000101010101" pitchFamily="34" charset="-127"/>
              </a:rPr>
              <a:t>년 </a:t>
            </a:r>
            <a:r>
              <a:rPr lang="en-US" altLang="ko-KR" sz="900" dirty="0">
                <a:latin typeface="Gulim" panose="020B0600000101010101" pitchFamily="34" charset="-127"/>
                <a:ea typeface="Gulim" panose="020B0600000101010101" pitchFamily="34" charset="-127"/>
              </a:rPr>
              <a:t>95</a:t>
            </a:r>
            <a:r>
              <a:rPr lang="en-US" sz="900" dirty="0">
                <a:latin typeface="Gulim" panose="020B0600000101010101" pitchFamily="34" charset="-127"/>
                <a:ea typeface="Gulim" panose="020B0600000101010101" pitchFamily="34" charset="-127"/>
              </a:rPr>
              <a:t>kg, 2023</a:t>
            </a:r>
            <a:r>
              <a:rPr lang="ko-KR" altLang="en-US" sz="900" dirty="0">
                <a:latin typeface="Gulim" panose="020B0600000101010101" pitchFamily="34" charset="-127"/>
                <a:ea typeface="Gulim" panose="020B0600000101010101" pitchFamily="34" charset="-127"/>
              </a:rPr>
              <a:t>년 상반기 </a:t>
            </a:r>
            <a:r>
              <a:rPr lang="en-US" altLang="ko-KR" sz="900" dirty="0">
                <a:latin typeface="Gulim" panose="020B0600000101010101" pitchFamily="34" charset="-127"/>
                <a:ea typeface="Gulim" panose="020B0600000101010101" pitchFamily="34" charset="-127"/>
              </a:rPr>
              <a:t>2,588</a:t>
            </a:r>
            <a:r>
              <a:rPr lang="en-US" sz="900" dirty="0">
                <a:latin typeface="Gulim" panose="020B0600000101010101" pitchFamily="34" charset="-127"/>
                <a:ea typeface="Gulim" panose="020B0600000101010101" pitchFamily="34" charset="-127"/>
              </a:rPr>
              <a:t>kg, </a:t>
            </a:r>
            <a:r>
              <a:rPr lang="ko-KR" altLang="en-US" sz="900" dirty="0">
                <a:latin typeface="Gulim" panose="020B0600000101010101" pitchFamily="34" charset="-127"/>
                <a:ea typeface="Gulim" panose="020B0600000101010101" pitchFamily="34" charset="-127"/>
              </a:rPr>
              <a:t>하반기 </a:t>
            </a:r>
            <a:r>
              <a:rPr lang="en-US" altLang="ko-KR" sz="900" dirty="0">
                <a:latin typeface="Gulim" panose="020B0600000101010101" pitchFamily="34" charset="-127"/>
                <a:ea typeface="Gulim" panose="020B0600000101010101" pitchFamily="34" charset="-127"/>
              </a:rPr>
              <a:t>4,861</a:t>
            </a:r>
            <a:r>
              <a:rPr lang="en-US" sz="900" dirty="0">
                <a:latin typeface="Gulim" panose="020B0600000101010101" pitchFamily="34" charset="-127"/>
                <a:ea typeface="Gulim" panose="020B0600000101010101" pitchFamily="34" charset="-127"/>
              </a:rPr>
              <a:t>kg, 2024</a:t>
            </a:r>
            <a:r>
              <a:rPr lang="ko-KR" altLang="en-US" sz="900" dirty="0">
                <a:latin typeface="Gulim" panose="020B0600000101010101" pitchFamily="34" charset="-127"/>
                <a:ea typeface="Gulim" panose="020B0600000101010101" pitchFamily="34" charset="-127"/>
              </a:rPr>
              <a:t>년 상반기만 해도 </a:t>
            </a:r>
            <a:r>
              <a:rPr lang="en-US" altLang="ko-KR" sz="900" dirty="0">
                <a:latin typeface="Gulim" panose="020B0600000101010101" pitchFamily="34" charset="-127"/>
                <a:ea typeface="Gulim" panose="020B0600000101010101" pitchFamily="34" charset="-127"/>
              </a:rPr>
              <a:t>6,274</a:t>
            </a:r>
            <a:r>
              <a:rPr lang="en-US" sz="900" dirty="0">
                <a:latin typeface="Gulim" panose="020B0600000101010101" pitchFamily="34" charset="-127"/>
                <a:ea typeface="Gulim" panose="020B0600000101010101" pitchFamily="34" charset="-127"/>
              </a:rPr>
              <a:t>kg</a:t>
            </a:r>
            <a:r>
              <a:rPr lang="ko-KR" altLang="en-US" sz="900" dirty="0">
                <a:latin typeface="Gulim" panose="020B0600000101010101" pitchFamily="34" charset="-127"/>
                <a:ea typeface="Gulim" panose="020B0600000101010101" pitchFamily="34" charset="-127"/>
              </a:rPr>
              <a:t>을 기록하며 지속적으로 회수량이 증가하고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운영 파워는 </a:t>
            </a:r>
            <a:r>
              <a:rPr lang="en-US" altLang="ko-KR" sz="900" dirty="0">
                <a:latin typeface="Gulim" panose="020B0600000101010101" pitchFamily="34" charset="-127"/>
                <a:ea typeface="Gulim" panose="020B0600000101010101" pitchFamily="34" charset="-127"/>
              </a:rPr>
              <a:t>2022</a:t>
            </a:r>
            <a:r>
              <a:rPr lang="ko-KR" altLang="en-US" sz="900" dirty="0">
                <a:latin typeface="Gulim" panose="020B0600000101010101" pitchFamily="34" charset="-127"/>
                <a:ea typeface="Gulim" panose="020B0600000101010101" pitchFamily="34" charset="-127"/>
              </a:rPr>
              <a:t>년 운영 프로세스 정립 및 파일럿 운영</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상반기에는 </a:t>
            </a:r>
            <a:r>
              <a:rPr lang="ko-KR" altLang="en-US" sz="900" dirty="0" err="1">
                <a:latin typeface="Gulim" panose="020B0600000101010101" pitchFamily="34" charset="-127"/>
                <a:ea typeface="Gulim" panose="020B0600000101010101" pitchFamily="34" charset="-127"/>
              </a:rPr>
              <a:t>미니멀리움과</a:t>
            </a:r>
            <a:r>
              <a:rPr lang="ko-KR" altLang="en-US"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A/S</a:t>
            </a:r>
            <a:r>
              <a:rPr lang="ko-KR" altLang="en-US" sz="900" dirty="0">
                <a:latin typeface="Gulim" panose="020B0600000101010101" pitchFamily="34" charset="-127"/>
                <a:ea typeface="Gulim" panose="020B0600000101010101" pitchFamily="34" charset="-127"/>
              </a:rPr>
              <a:t>센터 중심 수거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하반기에는 공급망 파트너사 중심 확장</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 상반기에는 수거량 확대 및 거래활용 확대</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 이후에는 오프라인</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온라인 수거 채널 확장과 소비자 참여 활성화를 통한 자원순환 고도화를 추진 중입니다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34300"/>
              </a:lnSpc>
              <a:spcBef>
                <a:spcPts val="1150"/>
              </a:spcBef>
              <a:spcAft>
                <a:spcPts val="0"/>
              </a:spcAft>
              <a:buNone/>
            </a:pPr>
            <a:endParaRPr sz="900" dirty="0">
              <a:latin typeface="Gulim"/>
              <a:ea typeface="Gulim"/>
              <a:cs typeface="Gulim"/>
              <a:sym typeface="Gulim"/>
            </a:endParaRPr>
          </a:p>
        </p:txBody>
      </p:sp>
      <p:grpSp>
        <p:nvGrpSpPr>
          <p:cNvPr id="3737" name="Google Shape;3737;p37"/>
          <p:cNvGrpSpPr/>
          <p:nvPr/>
        </p:nvGrpSpPr>
        <p:grpSpPr>
          <a:xfrm>
            <a:off x="538086" y="0"/>
            <a:ext cx="14077958" cy="8208009"/>
            <a:chOff x="538086" y="0"/>
            <a:chExt cx="14077958" cy="8208009"/>
          </a:xfrm>
        </p:grpSpPr>
        <p:sp>
          <p:nvSpPr>
            <p:cNvPr id="3738" name="Google Shape;3738;p3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39" name="Google Shape;3739;p3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40" name="Google Shape;3740;p3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750" name="Google Shape;3750;p3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105</a:t>
            </a:r>
            <a:endParaRPr sz="10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781"/>
        <p:cNvGrpSpPr/>
        <p:nvPr/>
      </p:nvGrpSpPr>
      <p:grpSpPr>
        <a:xfrm>
          <a:off x="0" y="0"/>
          <a:ext cx="0" cy="0"/>
          <a:chOff x="0" y="0"/>
          <a:chExt cx="0" cy="0"/>
        </a:xfrm>
      </p:grpSpPr>
      <p:sp>
        <p:nvSpPr>
          <p:cNvPr id="3782" name="Google Shape;3782;p38"/>
          <p:cNvSpPr txBox="1"/>
          <p:nvPr/>
        </p:nvSpPr>
        <p:spPr>
          <a:xfrm>
            <a:off x="887298" y="1196499"/>
            <a:ext cx="3294723"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제품</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친환경성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제고</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제품</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친환경성</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개선</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위한</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연구개발</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활동</a:t>
            </a:r>
            <a:endParaRPr sz="1100" dirty="0">
              <a:latin typeface="Arial"/>
              <a:ea typeface="Arial"/>
              <a:cs typeface="Arial"/>
              <a:sym typeface="Arial"/>
            </a:endParaRPr>
          </a:p>
        </p:txBody>
      </p:sp>
      <p:sp>
        <p:nvSpPr>
          <p:cNvPr id="3783" name="Google Shape;3783;p38"/>
          <p:cNvSpPr txBox="1"/>
          <p:nvPr/>
        </p:nvSpPr>
        <p:spPr>
          <a:xfrm>
            <a:off x="887075" y="2015989"/>
            <a:ext cx="5066030" cy="393700"/>
          </a:xfrm>
          <a:prstGeom prst="rect">
            <a:avLst/>
          </a:prstGeom>
          <a:noFill/>
          <a:ln>
            <a:noFill/>
          </a:ln>
        </p:spPr>
        <p:txBody>
          <a:bodyPr spcFirstLastPara="1" wrap="square" lIns="0" tIns="12700" rIns="0" bIns="0" anchor="t" anchorCtr="0">
            <a:spAutoFit/>
          </a:bodyPr>
          <a:lstStyle/>
          <a:p>
            <a:pPr marL="12700" marR="5080" lvl="0" indent="0" algn="l" rtl="0">
              <a:lnSpc>
                <a:spcPct val="134200"/>
              </a:lnSpc>
              <a:spcBef>
                <a:spcPts val="0"/>
              </a:spcBef>
              <a:spcAft>
                <a:spcPts val="0"/>
              </a:spcAft>
              <a:buNone/>
            </a:pPr>
            <a:r>
              <a:rPr lang="en-US" sz="900">
                <a:latin typeface="Gulim"/>
                <a:ea typeface="Gulim"/>
                <a:cs typeface="Gulim"/>
                <a:sym typeface="Gulim"/>
              </a:rPr>
              <a:t>기업의 사회적 책임과 연계하여 지속가능한 경쟁 기반 확보 필요성이 대두되고, 또한 환경 영향 저감 활동에 있어서는 사업장뿐만 아니라 제품 개발 및 기획 단계에서 근본적인 해결책을 강구하는 것이 보다 중요해지고 있습니다.</a:t>
            </a:r>
            <a:endParaRPr sz="900">
              <a:latin typeface="Gulim"/>
              <a:ea typeface="Gulim"/>
              <a:cs typeface="Gulim"/>
              <a:sym typeface="Gulim"/>
            </a:endParaRPr>
          </a:p>
        </p:txBody>
      </p:sp>
      <p:sp>
        <p:nvSpPr>
          <p:cNvPr id="3784" name="Google Shape;3784;p38"/>
          <p:cNvSpPr txBox="1"/>
          <p:nvPr/>
        </p:nvSpPr>
        <p:spPr>
          <a:xfrm>
            <a:off x="885619" y="2568400"/>
            <a:ext cx="5063490" cy="946150"/>
          </a:xfrm>
          <a:prstGeom prst="rect">
            <a:avLst/>
          </a:prstGeom>
          <a:noFill/>
          <a:ln>
            <a:noFill/>
          </a:ln>
        </p:spPr>
        <p:txBody>
          <a:bodyPr spcFirstLastPara="1" wrap="square" lIns="0" tIns="12700" rIns="0" bIns="0" anchor="t" anchorCtr="0">
            <a:spAutoFit/>
          </a:bodyPr>
          <a:lstStyle/>
          <a:p>
            <a:pPr marL="12700" marR="5080" lvl="0" indent="1270" algn="just" rtl="0">
              <a:lnSpc>
                <a:spcPct val="134300"/>
              </a:lnSpc>
              <a:spcBef>
                <a:spcPts val="0"/>
              </a:spcBef>
              <a:spcAft>
                <a:spcPts val="0"/>
              </a:spcAft>
              <a:buNone/>
            </a:pPr>
            <a:r>
              <a:rPr lang="en-US" sz="900">
                <a:latin typeface="Gulim"/>
                <a:ea typeface="Gulim"/>
                <a:cs typeface="Gulim"/>
                <a:sym typeface="Gulim"/>
              </a:rPr>
              <a:t>KT&amp;G의 친환경 연구개발은 친환경 신소재 및 기존 소재 대체 기술 개발 등 환경 이슈에 대응할 수 있는 역량을 확보하면서 제품 전 과정 관점 환경 부하 감소를 실현할 수 있는 제품 구현에 목적을 두고 있습니다. 단기적으로는 담배 포장재 대체부터 중장기적 관점에서는 제품 전(</a:t>
            </a:r>
            <a:r>
              <a:rPr lang="en-US" sz="900">
                <a:latin typeface="PMingLiU"/>
                <a:ea typeface="PMingLiU"/>
                <a:cs typeface="PMingLiU"/>
                <a:sym typeface="PMingLiU"/>
              </a:rPr>
              <a:t>全</a:t>
            </a:r>
            <a:r>
              <a:rPr lang="en-US" sz="900">
                <a:latin typeface="Gulim"/>
                <a:ea typeface="Gulim"/>
                <a:cs typeface="Gulim"/>
                <a:sym typeface="Gulim"/>
              </a:rPr>
              <a:t>) 생애주기 관점에서의 환경영향 최소화를 목표로 핵심기술을 조기 개발하여 제품 친환경성을 증대하고자 합니다. 이와 함께, 환경적 관점과 소비자의 안전성, 품질 등 주요 요소를 균형 있게 고려하여 제품에 적용 가능한 수준을 목표로 관련 기술을 지속적으로 검토 및 개발할 예정입니다.</a:t>
            </a:r>
            <a:endParaRPr sz="900">
              <a:latin typeface="Gulim"/>
              <a:ea typeface="Gulim"/>
              <a:cs typeface="Gulim"/>
              <a:sym typeface="Gulim"/>
            </a:endParaRPr>
          </a:p>
        </p:txBody>
      </p:sp>
      <p:sp>
        <p:nvSpPr>
          <p:cNvPr id="3785" name="Google Shape;3785;p38"/>
          <p:cNvSpPr txBox="1"/>
          <p:nvPr/>
        </p:nvSpPr>
        <p:spPr>
          <a:xfrm>
            <a:off x="847743" y="3673339"/>
            <a:ext cx="5136515" cy="946150"/>
          </a:xfrm>
          <a:prstGeom prst="rect">
            <a:avLst/>
          </a:prstGeom>
          <a:noFill/>
          <a:ln>
            <a:noFill/>
          </a:ln>
        </p:spPr>
        <p:txBody>
          <a:bodyPr spcFirstLastPara="1" wrap="square" lIns="0" tIns="12700" rIns="0" bIns="0" anchor="t" anchorCtr="0">
            <a:spAutoFit/>
          </a:bodyPr>
          <a:lstStyle/>
          <a:p>
            <a:pPr marL="50800" marR="37465" lvl="0" indent="-634" algn="just" rtl="0">
              <a:lnSpc>
                <a:spcPct val="134300"/>
              </a:lnSpc>
              <a:spcBef>
                <a:spcPts val="0"/>
              </a:spcBef>
              <a:spcAft>
                <a:spcPts val="0"/>
              </a:spcAft>
              <a:buNone/>
            </a:pPr>
            <a:r>
              <a:rPr lang="en-US" sz="900" b="1" u="sng">
                <a:solidFill>
                  <a:srgbClr val="549B35"/>
                </a:solidFill>
                <a:latin typeface="Arial"/>
                <a:ea typeface="Arial"/>
                <a:cs typeface="Arial"/>
                <a:sym typeface="Arial"/>
              </a:rPr>
              <a:t>친환경 소재 개발</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2013년부터 비플라스틱, 생분해성 소재와 같은 대체 소재 연구개발을 진행해 온 KT&amp;G는 폐기 후 생분해성이 우수한 라이오셀 섬유</a:t>
            </a:r>
            <a:r>
              <a:rPr lang="en-US" sz="750" u="none" baseline="30000">
                <a:latin typeface="Gulim"/>
                <a:ea typeface="Gulim"/>
                <a:cs typeface="Gulim"/>
                <a:sym typeface="Gulim"/>
              </a:rPr>
              <a:t>1)</a:t>
            </a:r>
            <a:r>
              <a:rPr lang="en-US" sz="900" u="none">
                <a:latin typeface="Gulim"/>
                <a:ea typeface="Gulim"/>
                <a:cs typeface="Gulim"/>
                <a:sym typeface="Gulim"/>
              </a:rPr>
              <a:t>의 담배 필터 적용 가능성을 확인하고, 2023년 2월 코오롱인더스트리와 ‘친환경 라이오셀 섬유 적용 담배 필터 공동개발’ 협약을 체결하였습니다. 또한 관련 기술의 특허 등록을 통해 지식재산권을 확보하고, 기존 필터와 유사한 품질 구현 및 상용화를 위한 연구개발을 지속하고 있으며, 이 외에도 친환경 제품을 위해 종이필터를 활용한 기술개발 및 검토를 병행 추진하고 있습니다.</a:t>
            </a:r>
            <a:endParaRPr sz="900">
              <a:latin typeface="Gulim"/>
              <a:ea typeface="Gulim"/>
              <a:cs typeface="Gulim"/>
              <a:sym typeface="Gulim"/>
            </a:endParaRPr>
          </a:p>
        </p:txBody>
      </p:sp>
      <p:sp>
        <p:nvSpPr>
          <p:cNvPr id="3786" name="Google Shape;3786;p38"/>
          <p:cNvSpPr txBox="1"/>
          <p:nvPr/>
        </p:nvSpPr>
        <p:spPr>
          <a:xfrm>
            <a:off x="861739" y="4778112"/>
            <a:ext cx="5111115" cy="946785"/>
          </a:xfrm>
          <a:prstGeom prst="rect">
            <a:avLst/>
          </a:prstGeom>
          <a:noFill/>
          <a:ln>
            <a:noFill/>
          </a:ln>
        </p:spPr>
        <p:txBody>
          <a:bodyPr spcFirstLastPara="1" wrap="square" lIns="0" tIns="12700" rIns="0" bIns="0" anchor="t" anchorCtr="0">
            <a:spAutoFit/>
          </a:bodyPr>
          <a:lstStyle/>
          <a:p>
            <a:pPr marL="38100" marR="30480" lvl="0" indent="634" algn="just" rtl="0">
              <a:lnSpc>
                <a:spcPct val="134300"/>
              </a:lnSpc>
              <a:spcBef>
                <a:spcPts val="0"/>
              </a:spcBef>
              <a:spcAft>
                <a:spcPts val="0"/>
              </a:spcAft>
              <a:buNone/>
            </a:pPr>
            <a:r>
              <a:rPr lang="en-US" sz="900">
                <a:latin typeface="Gulim"/>
                <a:ea typeface="Gulim"/>
                <a:cs typeface="Gulim"/>
                <a:sym typeface="Gulim"/>
              </a:rPr>
              <a:t>KT&amp;G는 라이오셀 섬유와 이를 적용한 담배 필터의 친환경성 검증을 위해 해수 및 산업 퇴비 조건</a:t>
            </a:r>
            <a:r>
              <a:rPr lang="en-US" sz="750" baseline="30000">
                <a:latin typeface="Gulim"/>
                <a:ea typeface="Gulim"/>
                <a:cs typeface="Gulim"/>
                <a:sym typeface="Gulim"/>
              </a:rPr>
              <a:t>2)</a:t>
            </a:r>
            <a:r>
              <a:rPr lang="en-US" sz="900">
                <a:latin typeface="Gulim"/>
                <a:ea typeface="Gulim"/>
                <a:cs typeface="Gulim"/>
                <a:sym typeface="Gulim"/>
              </a:rPr>
              <a:t>에서의 생분해도를 평가하였습니다. 평가 결과 두 조건 모두 대조물질인 셀룰로오스(Cellulose) 대비 90% 이상의 우수한 생분해도를 가진 것을 확인하였습니다. 향후에도 다양한 환경에서 라이오셀 섬유 적용 담배 필터의 생분해성을 지속적으로 검증할 예정으로, 우수한 생분해도를 가진 라이오셀 섬유 담배 필터가 실제 제품에 적용되어 ESG 경영의 이니셔티브를 확보할 수 있도록 코오롱인더스트리와 지속적인 연구개발을 추진해 나갈 것입니다.</a:t>
            </a:r>
            <a:endParaRPr sz="900">
              <a:latin typeface="Gulim"/>
              <a:ea typeface="Gulim"/>
              <a:cs typeface="Gulim"/>
              <a:sym typeface="Gulim"/>
            </a:endParaRPr>
          </a:p>
        </p:txBody>
      </p:sp>
      <p:grpSp>
        <p:nvGrpSpPr>
          <p:cNvPr id="3790" name="Google Shape;3790;p38"/>
          <p:cNvGrpSpPr/>
          <p:nvPr/>
        </p:nvGrpSpPr>
        <p:grpSpPr>
          <a:xfrm>
            <a:off x="538086" y="0"/>
            <a:ext cx="14077958" cy="8208009"/>
            <a:chOff x="538086" y="0"/>
            <a:chExt cx="14077958" cy="8208009"/>
          </a:xfrm>
        </p:grpSpPr>
        <p:sp>
          <p:nvSpPr>
            <p:cNvPr id="3791" name="Google Shape;3791;p3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92" name="Google Shape;3792;p3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93" name="Google Shape;3793;p3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95" name="Google Shape;3795;p38"/>
            <p:cNvSpPr/>
            <p:nvPr/>
          </p:nvSpPr>
          <p:spPr>
            <a:xfrm>
              <a:off x="9632086" y="3254578"/>
              <a:ext cx="1485900" cy="644525"/>
            </a:xfrm>
            <a:custGeom>
              <a:avLst/>
              <a:gdLst/>
              <a:ahLst/>
              <a:cxnLst/>
              <a:rect l="l" t="t" r="r" b="b"/>
              <a:pathLst>
                <a:path w="1485900" h="644525" extrusionOk="0">
                  <a:moveTo>
                    <a:pt x="1485785" y="0"/>
                  </a:moveTo>
                  <a:lnTo>
                    <a:pt x="0" y="0"/>
                  </a:lnTo>
                  <a:lnTo>
                    <a:pt x="0" y="644194"/>
                  </a:lnTo>
                  <a:lnTo>
                    <a:pt x="1485785" y="644194"/>
                  </a:lnTo>
                  <a:lnTo>
                    <a:pt x="1485785"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802" name="Google Shape;3802;p3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106</a:t>
            </a:r>
            <a:endParaRPr sz="1000">
              <a:latin typeface="Arial"/>
              <a:ea typeface="Arial"/>
              <a:cs typeface="Arial"/>
              <a:sym typeface="Arial"/>
            </a:endParaRPr>
          </a:p>
        </p:txBody>
      </p:sp>
      <p:grpSp>
        <p:nvGrpSpPr>
          <p:cNvPr id="3822" name="Google Shape;3822;p38"/>
          <p:cNvGrpSpPr/>
          <p:nvPr/>
        </p:nvGrpSpPr>
        <p:grpSpPr>
          <a:xfrm>
            <a:off x="7109698" y="1727971"/>
            <a:ext cx="4412206" cy="6012180"/>
            <a:chOff x="7109698" y="1727971"/>
            <a:chExt cx="4412206" cy="6012180"/>
          </a:xfrm>
        </p:grpSpPr>
        <p:sp>
          <p:nvSpPr>
            <p:cNvPr id="3823" name="Google Shape;3823;p38"/>
            <p:cNvSpPr/>
            <p:nvPr/>
          </p:nvSpPr>
          <p:spPr>
            <a:xfrm>
              <a:off x="7251796" y="3088797"/>
              <a:ext cx="0" cy="165100"/>
            </a:xfrm>
            <a:custGeom>
              <a:avLst/>
              <a:gdLst/>
              <a:ahLst/>
              <a:cxnLst/>
              <a:rect l="l" t="t" r="r" b="b"/>
              <a:pathLst>
                <a:path w="120000" h="165100" extrusionOk="0">
                  <a:moveTo>
                    <a:pt x="0" y="0"/>
                  </a:moveTo>
                  <a:lnTo>
                    <a:pt x="0" y="164973"/>
                  </a:lnTo>
                </a:path>
              </a:pathLst>
            </a:custGeom>
            <a:noFill/>
            <a:ln w="9525" cap="flat" cmpd="sng">
              <a:solidFill>
                <a:srgbClr val="ABCD0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3825" name="Google Shape;3825;p38"/>
            <p:cNvPicPr preferRelativeResize="0"/>
            <p:nvPr/>
          </p:nvPicPr>
          <p:blipFill rotWithShape="1">
            <a:blip r:embed="rId3">
              <a:alphaModFix/>
            </a:blip>
            <a:srcRect/>
            <a:stretch/>
          </p:blipFill>
          <p:spPr>
            <a:xfrm>
              <a:off x="7121547" y="2775975"/>
              <a:ext cx="112039" cy="190423"/>
            </a:xfrm>
            <a:prstGeom prst="rect">
              <a:avLst/>
            </a:prstGeom>
            <a:noFill/>
            <a:ln>
              <a:noFill/>
            </a:ln>
          </p:spPr>
        </p:pic>
        <p:sp>
          <p:nvSpPr>
            <p:cNvPr id="3826" name="Google Shape;3826;p38"/>
            <p:cNvSpPr/>
            <p:nvPr/>
          </p:nvSpPr>
          <p:spPr>
            <a:xfrm>
              <a:off x="7109698" y="2680305"/>
              <a:ext cx="252729" cy="243204"/>
            </a:xfrm>
            <a:custGeom>
              <a:avLst/>
              <a:gdLst/>
              <a:ahLst/>
              <a:cxnLst/>
              <a:rect l="l" t="t" r="r" b="b"/>
              <a:pathLst>
                <a:path w="252729" h="243205" extrusionOk="0">
                  <a:moveTo>
                    <a:pt x="23723" y="229717"/>
                  </a:moveTo>
                  <a:lnTo>
                    <a:pt x="14203" y="211698"/>
                  </a:lnTo>
                  <a:lnTo>
                    <a:pt x="6694" y="194410"/>
                  </a:lnTo>
                  <a:lnTo>
                    <a:pt x="1769" y="177452"/>
                  </a:lnTo>
                  <a:lnTo>
                    <a:pt x="0" y="160426"/>
                  </a:lnTo>
                  <a:lnTo>
                    <a:pt x="2818" y="133270"/>
                  </a:lnTo>
                  <a:lnTo>
                    <a:pt x="25733" y="83620"/>
                  </a:lnTo>
                  <a:lnTo>
                    <a:pt x="92155" y="34482"/>
                  </a:lnTo>
                  <a:lnTo>
                    <a:pt x="144043" y="16097"/>
                  </a:lnTo>
                  <a:lnTo>
                    <a:pt x="198455" y="5379"/>
                  </a:lnTo>
                  <a:lnTo>
                    <a:pt x="252107" y="0"/>
                  </a:lnTo>
                  <a:lnTo>
                    <a:pt x="242740" y="7502"/>
                  </a:lnTo>
                  <a:lnTo>
                    <a:pt x="234161" y="18351"/>
                  </a:lnTo>
                  <a:lnTo>
                    <a:pt x="213127" y="72512"/>
                  </a:lnTo>
                  <a:lnTo>
                    <a:pt x="211995" y="145607"/>
                  </a:lnTo>
                  <a:lnTo>
                    <a:pt x="203708" y="180924"/>
                  </a:lnTo>
                  <a:lnTo>
                    <a:pt x="180596" y="211997"/>
                  </a:lnTo>
                  <a:lnTo>
                    <a:pt x="146613" y="233008"/>
                  </a:lnTo>
                  <a:lnTo>
                    <a:pt x="107522" y="242744"/>
                  </a:lnTo>
                  <a:lnTo>
                    <a:pt x="69088" y="239991"/>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3827" name="Google Shape;3827;p38"/>
            <p:cNvPicPr preferRelativeResize="0"/>
            <p:nvPr/>
          </p:nvPicPr>
          <p:blipFill rotWithShape="1">
            <a:blip r:embed="rId4">
              <a:alphaModFix/>
            </a:blip>
            <a:srcRect/>
            <a:stretch/>
          </p:blipFill>
          <p:spPr>
            <a:xfrm>
              <a:off x="7154211" y="2764179"/>
              <a:ext cx="241579" cy="201458"/>
            </a:xfrm>
            <a:prstGeom prst="rect">
              <a:avLst/>
            </a:prstGeom>
            <a:noFill/>
            <a:ln>
              <a:noFill/>
            </a:ln>
          </p:spPr>
        </p:pic>
        <p:sp>
          <p:nvSpPr>
            <p:cNvPr id="3828" name="Google Shape;3828;p38"/>
            <p:cNvSpPr/>
            <p:nvPr/>
          </p:nvSpPr>
          <p:spPr>
            <a:xfrm>
              <a:off x="11521904" y="1727971"/>
              <a:ext cx="0" cy="6012180"/>
            </a:xfrm>
            <a:custGeom>
              <a:avLst/>
              <a:gdLst/>
              <a:ahLst/>
              <a:cxnLst/>
              <a:rect l="l" t="t" r="r" b="b"/>
              <a:pathLst>
                <a:path w="120000" h="6012180" extrusionOk="0">
                  <a:moveTo>
                    <a:pt x="0" y="0"/>
                  </a:moveTo>
                  <a:lnTo>
                    <a:pt x="0" y="6012014"/>
                  </a:lnTo>
                </a:path>
              </a:pathLst>
            </a:custGeom>
            <a:noFill/>
            <a:ln w="9525" cap="flat" cmpd="sng">
              <a:solidFill>
                <a:srgbClr val="707F8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833"/>
        <p:cNvGrpSpPr/>
        <p:nvPr/>
      </p:nvGrpSpPr>
      <p:grpSpPr>
        <a:xfrm>
          <a:off x="0" y="0"/>
          <a:ext cx="0" cy="0"/>
          <a:chOff x="0" y="0"/>
          <a:chExt cx="0" cy="0"/>
        </a:xfrm>
      </p:grpSpPr>
      <p:grpSp>
        <p:nvGrpSpPr>
          <p:cNvPr id="3834" name="Google Shape;3834;p39"/>
          <p:cNvGrpSpPr/>
          <p:nvPr/>
        </p:nvGrpSpPr>
        <p:grpSpPr>
          <a:xfrm>
            <a:off x="538086" y="0"/>
            <a:ext cx="14077958" cy="8208009"/>
            <a:chOff x="538086" y="0"/>
            <a:chExt cx="14077958" cy="8208009"/>
          </a:xfrm>
        </p:grpSpPr>
        <p:sp>
          <p:nvSpPr>
            <p:cNvPr id="3836" name="Google Shape;3836;p3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37" name="Google Shape;3837;p3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38" name="Google Shape;3838;p3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39" name="Google Shape;3839;p39"/>
            <p:cNvSpPr/>
            <p:nvPr/>
          </p:nvSpPr>
          <p:spPr>
            <a:xfrm>
              <a:off x="1080000" y="7300293"/>
              <a:ext cx="4680585" cy="0"/>
            </a:xfrm>
            <a:custGeom>
              <a:avLst/>
              <a:gdLst/>
              <a:ahLst/>
              <a:cxnLst/>
              <a:rect l="l" t="t" r="r" b="b"/>
              <a:pathLst>
                <a:path w="4680585" h="120000" extrusionOk="0">
                  <a:moveTo>
                    <a:pt x="0" y="0"/>
                  </a:moveTo>
                  <a:lnTo>
                    <a:pt x="4680000"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840" name="Google Shape;3840;p39"/>
          <p:cNvSpPr txBox="1"/>
          <p:nvPr/>
        </p:nvSpPr>
        <p:spPr>
          <a:xfrm>
            <a:off x="887298" y="1196499"/>
            <a:ext cx="2662725"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용수</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용수</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관리</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목표</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및</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체계</a:t>
            </a:r>
            <a:endParaRPr sz="1100" dirty="0">
              <a:latin typeface="Arial"/>
              <a:ea typeface="Arial"/>
              <a:cs typeface="Arial"/>
              <a:sym typeface="Arial"/>
            </a:endParaRPr>
          </a:p>
        </p:txBody>
      </p:sp>
      <p:sp>
        <p:nvSpPr>
          <p:cNvPr id="3841" name="Google Shape;3841;p39"/>
          <p:cNvSpPr txBox="1"/>
          <p:nvPr/>
        </p:nvSpPr>
        <p:spPr>
          <a:xfrm>
            <a:off x="887297" y="1880394"/>
            <a:ext cx="6817867"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549B35"/>
                </a:solidFill>
                <a:latin typeface="Arial"/>
                <a:ea typeface="Arial"/>
                <a:cs typeface="Arial"/>
                <a:sym typeface="Arial"/>
              </a:rPr>
              <a:t>용수</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취수량</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저감</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목표</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잎담배</a:t>
            </a:r>
            <a:r>
              <a:rPr lang="en-US" sz="900" u="none" dirty="0">
                <a:latin typeface="Gulim"/>
                <a:ea typeface="Gulim"/>
                <a:cs typeface="Gulim"/>
                <a:sym typeface="Gulim"/>
              </a:rPr>
              <a:t> </a:t>
            </a:r>
            <a:r>
              <a:rPr lang="en-US" sz="900" u="none" dirty="0" err="1">
                <a:latin typeface="Gulim"/>
                <a:ea typeface="Gulim"/>
                <a:cs typeface="Gulim"/>
                <a:sym typeface="Gulim"/>
              </a:rPr>
              <a:t>재배에서부터</a:t>
            </a:r>
            <a:r>
              <a:rPr lang="en-US" sz="900" u="none" dirty="0">
                <a:latin typeface="Gulim"/>
                <a:ea typeface="Gulim"/>
                <a:cs typeface="Gulim"/>
                <a:sym typeface="Gulim"/>
              </a:rPr>
              <a:t> </a:t>
            </a:r>
            <a:r>
              <a:rPr lang="en-US" sz="900" u="none" dirty="0" err="1">
                <a:latin typeface="Gulim"/>
                <a:ea typeface="Gulim"/>
                <a:cs typeface="Gulim"/>
                <a:sym typeface="Gulim"/>
              </a:rPr>
              <a:t>담배</a:t>
            </a:r>
            <a:r>
              <a:rPr lang="en-US" sz="900" u="none" dirty="0">
                <a:latin typeface="Gulim"/>
                <a:ea typeface="Gulim"/>
                <a:cs typeface="Gulim"/>
                <a:sym typeface="Gulim"/>
              </a:rPr>
              <a:t> </a:t>
            </a:r>
            <a:r>
              <a:rPr lang="en-US" sz="900" u="none" dirty="0" err="1">
                <a:latin typeface="Gulim"/>
                <a:ea typeface="Gulim"/>
                <a:cs typeface="Gulim"/>
                <a:sym typeface="Gulim"/>
              </a:rPr>
              <a:t>제조까지</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영역에</a:t>
            </a:r>
            <a:r>
              <a:rPr lang="en-US" sz="900" u="none" dirty="0">
                <a:latin typeface="Gulim"/>
                <a:ea typeface="Gulim"/>
                <a:cs typeface="Gulim"/>
                <a:sym typeface="Gulim"/>
              </a:rPr>
              <a:t> </a:t>
            </a:r>
            <a:r>
              <a:rPr lang="en-US" sz="900" u="none" dirty="0" err="1">
                <a:latin typeface="Gulim"/>
                <a:ea typeface="Gulim"/>
                <a:cs typeface="Gulim"/>
                <a:sym typeface="Gulim"/>
              </a:rPr>
              <a:t>걸쳐</a:t>
            </a:r>
            <a:r>
              <a:rPr lang="en-US" sz="900" u="none" dirty="0">
                <a:latin typeface="Gulim"/>
                <a:ea typeface="Gulim"/>
                <a:cs typeface="Gulim"/>
                <a:sym typeface="Gulim"/>
              </a:rPr>
              <a:t> </a:t>
            </a:r>
            <a:r>
              <a:rPr lang="en-US" sz="900" u="none" dirty="0" err="1">
                <a:latin typeface="Gulim"/>
                <a:ea typeface="Gulim"/>
                <a:cs typeface="Gulim"/>
                <a:sym typeface="Gulim"/>
              </a:rPr>
              <a:t>사업을</a:t>
            </a:r>
            <a:r>
              <a:rPr lang="en-US" sz="900" u="none" dirty="0">
                <a:latin typeface="Gulim"/>
                <a:ea typeface="Gulim"/>
                <a:cs typeface="Gulim"/>
                <a:sym typeface="Gulim"/>
              </a:rPr>
              <a:t> </a:t>
            </a:r>
            <a:r>
              <a:rPr lang="en-US" sz="900" u="none" dirty="0" err="1">
                <a:latin typeface="Gulim"/>
                <a:ea typeface="Gulim"/>
                <a:cs typeface="Gulim"/>
                <a:sym typeface="Gulim"/>
              </a:rPr>
              <a:t>영위하는</a:t>
            </a:r>
            <a:r>
              <a:rPr lang="en-US" sz="900" u="none" dirty="0">
                <a:latin typeface="Gulim"/>
                <a:ea typeface="Gulim"/>
                <a:cs typeface="Gulim"/>
                <a:sym typeface="Gulim"/>
              </a:rPr>
              <a:t> KT&amp;G </a:t>
            </a:r>
            <a:r>
              <a:rPr lang="en-US" sz="900" u="none" dirty="0" err="1">
                <a:latin typeface="Gulim"/>
                <a:ea typeface="Gulim"/>
                <a:cs typeface="Gulim"/>
                <a:sym typeface="Gulim"/>
              </a:rPr>
              <a:t>업의</a:t>
            </a:r>
            <a:r>
              <a:rPr lang="en-US" sz="900" u="none" dirty="0">
                <a:latin typeface="Gulim"/>
                <a:ea typeface="Gulim"/>
                <a:cs typeface="Gulim"/>
                <a:sym typeface="Gulim"/>
              </a:rPr>
              <a:t> </a:t>
            </a:r>
            <a:r>
              <a:rPr lang="en-US" sz="900" u="none" dirty="0" err="1">
                <a:latin typeface="Gulim"/>
                <a:ea typeface="Gulim"/>
                <a:cs typeface="Gulim"/>
                <a:sym typeface="Gulim"/>
              </a:rPr>
              <a:t>특성상</a:t>
            </a:r>
            <a:r>
              <a:rPr lang="en-US" sz="900" u="none" dirty="0">
                <a:latin typeface="Gulim"/>
                <a:ea typeface="Gulim"/>
                <a:cs typeface="Gulim"/>
                <a:sym typeface="Gulim"/>
              </a:rPr>
              <a:t> </a:t>
            </a:r>
            <a:r>
              <a:rPr lang="en-US" sz="900" u="none" dirty="0" err="1">
                <a:latin typeface="Gulim"/>
                <a:ea typeface="Gulim"/>
                <a:cs typeface="Gulim"/>
                <a:sym typeface="Gulim"/>
              </a:rPr>
              <a:t>물은</a:t>
            </a:r>
            <a:r>
              <a:rPr lang="en-US" sz="900" u="none" dirty="0">
                <a:latin typeface="Gulim"/>
                <a:ea typeface="Gulim"/>
                <a:cs typeface="Gulim"/>
                <a:sym typeface="Gulim"/>
              </a:rPr>
              <a:t> </a:t>
            </a:r>
            <a:r>
              <a:rPr lang="en-US" sz="900" u="none" dirty="0" err="1">
                <a:latin typeface="Gulim"/>
                <a:ea typeface="Gulim"/>
                <a:cs typeface="Gulim"/>
                <a:sym typeface="Gulim"/>
              </a:rPr>
              <a:t>매우</a:t>
            </a:r>
            <a:r>
              <a:rPr lang="en-US" sz="900" u="none" dirty="0">
                <a:latin typeface="Gulim"/>
                <a:ea typeface="Gulim"/>
                <a:cs typeface="Gulim"/>
                <a:sym typeface="Gulim"/>
              </a:rPr>
              <a:t> </a:t>
            </a:r>
            <a:r>
              <a:rPr lang="en-US" sz="900" u="none" dirty="0" err="1">
                <a:latin typeface="Gulim"/>
                <a:ea typeface="Gulim"/>
                <a:cs typeface="Gulim"/>
                <a:sym typeface="Gulim"/>
              </a:rPr>
              <a:t>중요한</a:t>
            </a:r>
            <a:r>
              <a:rPr lang="en-US" sz="900" u="none" dirty="0">
                <a:latin typeface="Gulim"/>
                <a:ea typeface="Gulim"/>
                <a:cs typeface="Gulim"/>
                <a:sym typeface="Gulim"/>
              </a:rPr>
              <a:t> </a:t>
            </a:r>
            <a:r>
              <a:rPr lang="en-US" sz="900" u="none" dirty="0" err="1">
                <a:latin typeface="Gulim"/>
                <a:ea typeface="Gulim"/>
                <a:cs typeface="Gulim"/>
                <a:sym typeface="Gulim"/>
              </a:rPr>
              <a:t>자원입니다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필수</a:t>
            </a:r>
            <a:r>
              <a:rPr lang="en-US" sz="900" u="none" dirty="0">
                <a:latin typeface="Gulim"/>
                <a:ea typeface="Gulim"/>
                <a:cs typeface="Gulim"/>
                <a:sym typeface="Gulim"/>
              </a:rPr>
              <a:t> </a:t>
            </a:r>
            <a:r>
              <a:rPr lang="en-US" sz="900" u="none" dirty="0" err="1">
                <a:latin typeface="Gulim"/>
                <a:ea typeface="Gulim"/>
                <a:cs typeface="Gulim"/>
                <a:sym typeface="Gulim"/>
              </a:rPr>
              <a:t>자원인</a:t>
            </a:r>
            <a:r>
              <a:rPr lang="en-US" sz="900" u="none" dirty="0">
                <a:latin typeface="Gulim"/>
                <a:ea typeface="Gulim"/>
                <a:cs typeface="Gulim"/>
                <a:sym typeface="Gulim"/>
              </a:rPr>
              <a:t> </a:t>
            </a:r>
            <a:r>
              <a:rPr lang="en-US" sz="900" u="none" dirty="0" err="1">
                <a:latin typeface="Gulim"/>
                <a:ea typeface="Gulim"/>
                <a:cs typeface="Gulim"/>
                <a:sym typeface="Gulim"/>
              </a:rPr>
              <a:t>물의</a:t>
            </a:r>
            <a:r>
              <a:rPr lang="en-US" sz="900" u="none" dirty="0">
                <a:latin typeface="Gulim"/>
                <a:ea typeface="Gulim"/>
                <a:cs typeface="Gulim"/>
                <a:sym typeface="Gulim"/>
              </a:rPr>
              <a:t> </a:t>
            </a:r>
            <a:r>
              <a:rPr lang="en-US" sz="900" u="none" dirty="0" err="1">
                <a:latin typeface="Gulim"/>
                <a:ea typeface="Gulim"/>
                <a:cs typeface="Gulim"/>
                <a:sym typeface="Gulim"/>
              </a:rPr>
              <a:t>순환경제</a:t>
            </a:r>
            <a:r>
              <a:rPr lang="en-US" sz="900" u="none" dirty="0">
                <a:latin typeface="Gulim"/>
                <a:ea typeface="Gulim"/>
                <a:cs typeface="Gulim"/>
                <a:sym typeface="Gulim"/>
              </a:rPr>
              <a:t> </a:t>
            </a:r>
            <a:r>
              <a:rPr lang="en-US" sz="900" u="none" dirty="0" err="1">
                <a:latin typeface="Gulim"/>
                <a:ea typeface="Gulim"/>
                <a:cs typeface="Gulim"/>
                <a:sym typeface="Gulim"/>
              </a:rPr>
              <a:t>구현을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2020년 </a:t>
            </a:r>
            <a:r>
              <a:rPr lang="en-US" sz="900" u="none" dirty="0" err="1">
                <a:latin typeface="Gulim"/>
                <a:ea typeface="Gulim"/>
                <a:cs typeface="Gulim"/>
                <a:sym typeface="Gulim"/>
              </a:rPr>
              <a:t>대비</a:t>
            </a:r>
            <a:r>
              <a:rPr lang="en-US" sz="900" u="none" dirty="0">
                <a:latin typeface="Gulim"/>
                <a:ea typeface="Gulim"/>
                <a:cs typeface="Gulim"/>
                <a:sym typeface="Gulim"/>
              </a:rPr>
              <a:t> 2030년까지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제조</a:t>
            </a:r>
            <a:r>
              <a:rPr lang="en-US" sz="900" u="none" dirty="0">
                <a:latin typeface="Gulim"/>
                <a:ea typeface="Gulim"/>
                <a:cs typeface="Gulim"/>
                <a:sym typeface="Gulim"/>
              </a:rPr>
              <a:t> </a:t>
            </a:r>
            <a:r>
              <a:rPr lang="en-US" sz="900" u="none" dirty="0" err="1">
                <a:latin typeface="Gulim"/>
                <a:ea typeface="Gulim"/>
                <a:cs typeface="Gulim"/>
                <a:sym typeface="Gulim"/>
              </a:rPr>
              <a:t>사업장에서</a:t>
            </a:r>
            <a:r>
              <a:rPr lang="en-US" sz="900" u="none" dirty="0">
                <a:latin typeface="Gulim"/>
                <a:ea typeface="Gulim"/>
                <a:cs typeface="Gulim"/>
                <a:sym typeface="Gulim"/>
              </a:rPr>
              <a:t> </a:t>
            </a:r>
            <a:r>
              <a:rPr lang="en-US" sz="900" u="none" dirty="0" err="1">
                <a:latin typeface="Gulim"/>
                <a:ea typeface="Gulim"/>
                <a:cs typeface="Gulim"/>
                <a:sym typeface="Gulim"/>
              </a:rPr>
              <a:t>취수하는</a:t>
            </a:r>
            <a:r>
              <a:rPr lang="en-US" sz="900" u="none" dirty="0">
                <a:latin typeface="Gulim"/>
                <a:ea typeface="Gulim"/>
                <a:cs typeface="Gulim"/>
                <a:sym typeface="Gulim"/>
              </a:rPr>
              <a:t> </a:t>
            </a:r>
            <a:r>
              <a:rPr lang="en-US" sz="900" u="none" dirty="0" err="1">
                <a:latin typeface="Gulim"/>
                <a:ea typeface="Gulim"/>
                <a:cs typeface="Gulim"/>
                <a:sym typeface="Gulim"/>
              </a:rPr>
              <a:t>물의</a:t>
            </a:r>
            <a:r>
              <a:rPr lang="en-US" sz="900" u="none" dirty="0">
                <a:latin typeface="Gulim"/>
                <a:ea typeface="Gulim"/>
                <a:cs typeface="Gulim"/>
                <a:sym typeface="Gulim"/>
              </a:rPr>
              <a:t> </a:t>
            </a:r>
            <a:r>
              <a:rPr lang="en-US" sz="900" u="none" dirty="0" err="1">
                <a:latin typeface="Gulim"/>
                <a:ea typeface="Gulim"/>
                <a:cs typeface="Gulim"/>
                <a:sym typeface="Gulim"/>
              </a:rPr>
              <a:t>양을</a:t>
            </a:r>
            <a:r>
              <a:rPr lang="en-US" sz="900" u="none" dirty="0">
                <a:latin typeface="Gulim"/>
                <a:ea typeface="Gulim"/>
                <a:cs typeface="Gulim"/>
                <a:sym typeface="Gulim"/>
              </a:rPr>
              <a:t> 20% </a:t>
            </a:r>
            <a:r>
              <a:rPr lang="en-US" sz="900" u="none" dirty="0" err="1">
                <a:latin typeface="Gulim"/>
                <a:ea typeface="Gulim"/>
                <a:cs typeface="Gulim"/>
                <a:sym typeface="Gulim"/>
              </a:rPr>
              <a:t>절감하는</a:t>
            </a:r>
            <a:r>
              <a:rPr lang="en-US" sz="900" u="none" dirty="0">
                <a:latin typeface="Gulim"/>
                <a:ea typeface="Gulim"/>
                <a:cs typeface="Gulim"/>
                <a:sym typeface="Gulim"/>
              </a:rPr>
              <a:t> </a:t>
            </a:r>
            <a:r>
              <a:rPr lang="en-US" sz="900" u="none" dirty="0" err="1">
                <a:latin typeface="Gulim"/>
                <a:ea typeface="Gulim"/>
                <a:cs typeface="Gulim"/>
                <a:sym typeface="Gulim"/>
              </a:rPr>
              <a:t>용수관리</a:t>
            </a:r>
            <a:r>
              <a:rPr lang="en-US" sz="900" u="none" dirty="0">
                <a:latin typeface="Gulim"/>
                <a:ea typeface="Gulim"/>
                <a:cs typeface="Gulim"/>
                <a:sym typeface="Gulim"/>
              </a:rPr>
              <a:t> </a:t>
            </a:r>
            <a:r>
              <a:rPr lang="en-US" sz="900" u="none" dirty="0" err="1">
                <a:latin typeface="Gulim"/>
                <a:ea typeface="Gulim"/>
                <a:cs typeface="Gulim"/>
                <a:sym typeface="Gulim"/>
              </a:rPr>
              <a:t>목표를</a:t>
            </a:r>
            <a:r>
              <a:rPr lang="en-US" sz="900" u="none" dirty="0">
                <a:latin typeface="Gulim"/>
                <a:ea typeface="Gulim"/>
                <a:cs typeface="Gulim"/>
                <a:sym typeface="Gulim"/>
              </a:rPr>
              <a:t> </a:t>
            </a:r>
            <a:r>
              <a:rPr lang="en-US" sz="900" u="none" dirty="0" err="1">
                <a:latin typeface="Gulim"/>
                <a:ea typeface="Gulim"/>
                <a:cs typeface="Gulim"/>
                <a:sym typeface="Gulim"/>
              </a:rPr>
              <a:t>선언하였습니다</a:t>
            </a:r>
            <a:r>
              <a:rPr lang="en-US" sz="900" u="none" dirty="0">
                <a:latin typeface="Gulim"/>
                <a:ea typeface="Gulim"/>
                <a:cs typeface="Gulim"/>
                <a:sym typeface="Gulim"/>
              </a:rPr>
              <a:t>. </a:t>
            </a:r>
            <a:r>
              <a:rPr lang="en-US" sz="900" u="none" dirty="0" err="1">
                <a:latin typeface="Gulim"/>
                <a:ea typeface="Gulim"/>
                <a:cs typeface="Gulim"/>
                <a:sym typeface="Gulim"/>
              </a:rPr>
              <a:t>목표</a:t>
            </a:r>
            <a:r>
              <a:rPr lang="en-US" sz="900" u="none" dirty="0">
                <a:latin typeface="Gulim"/>
                <a:ea typeface="Gulim"/>
                <a:cs typeface="Gulim"/>
                <a:sym typeface="Gulim"/>
              </a:rPr>
              <a:t> </a:t>
            </a:r>
            <a:r>
              <a:rPr lang="en-US" sz="900" u="none" dirty="0" err="1">
                <a:latin typeface="Gulim"/>
                <a:ea typeface="Gulim"/>
                <a:cs typeface="Gulim"/>
                <a:sym typeface="Gulim"/>
              </a:rPr>
              <a:t>달성을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당사는</a:t>
            </a:r>
            <a:r>
              <a:rPr lang="en-US" sz="900" u="none" dirty="0">
                <a:latin typeface="Gulim"/>
                <a:ea typeface="Gulim"/>
                <a:cs typeface="Gulim"/>
                <a:sym typeface="Gulim"/>
              </a:rPr>
              <a:t> </a:t>
            </a:r>
            <a:r>
              <a:rPr lang="en-US" sz="900" u="none" dirty="0" err="1">
                <a:latin typeface="Gulim"/>
                <a:ea typeface="Gulim"/>
                <a:cs typeface="Gulim"/>
                <a:sym typeface="Gulim"/>
              </a:rPr>
              <a:t>단기적으로는</a:t>
            </a:r>
            <a:r>
              <a:rPr lang="en-US" sz="900" u="none" dirty="0">
                <a:latin typeface="Gulim"/>
                <a:ea typeface="Gulim"/>
                <a:cs typeface="Gulim"/>
                <a:sym typeface="Gulim"/>
              </a:rPr>
              <a:t> </a:t>
            </a:r>
            <a:r>
              <a:rPr lang="en-US" sz="900" u="none" dirty="0" err="1">
                <a:latin typeface="Gulim"/>
                <a:ea typeface="Gulim"/>
                <a:cs typeface="Gulim"/>
                <a:sym typeface="Gulim"/>
              </a:rPr>
              <a:t>물</a:t>
            </a:r>
            <a:r>
              <a:rPr lang="en-US" sz="900" u="none" dirty="0">
                <a:latin typeface="Gulim"/>
                <a:ea typeface="Gulim"/>
                <a:cs typeface="Gulim"/>
                <a:sym typeface="Gulim"/>
              </a:rPr>
              <a:t> </a:t>
            </a:r>
            <a:r>
              <a:rPr lang="en-US" sz="900" u="none" dirty="0" err="1">
                <a:latin typeface="Gulim"/>
                <a:ea typeface="Gulim"/>
                <a:cs typeface="Gulim"/>
                <a:sym typeface="Gulim"/>
              </a:rPr>
              <a:t>재활용</a:t>
            </a:r>
            <a:r>
              <a:rPr lang="en-US" sz="900" u="none" dirty="0">
                <a:latin typeface="Gulim"/>
                <a:ea typeface="Gulim"/>
                <a:cs typeface="Gulim"/>
                <a:sym typeface="Gulim"/>
              </a:rPr>
              <a:t> </a:t>
            </a:r>
            <a:r>
              <a:rPr lang="en-US" sz="900" u="none" dirty="0" err="1">
                <a:latin typeface="Gulim"/>
                <a:ea typeface="Gulim"/>
                <a:cs typeface="Gulim"/>
                <a:sym typeface="Gulim"/>
              </a:rPr>
              <a:t>기술</a:t>
            </a:r>
            <a:r>
              <a:rPr lang="en-US" sz="900" u="none" dirty="0">
                <a:latin typeface="Gulim"/>
                <a:ea typeface="Gulim"/>
                <a:cs typeface="Gulim"/>
                <a:sym typeface="Gulim"/>
              </a:rPr>
              <a:t> </a:t>
            </a:r>
            <a:r>
              <a:rPr lang="en-US" sz="900" u="none" dirty="0" err="1">
                <a:latin typeface="Gulim"/>
                <a:ea typeface="Gulim"/>
                <a:cs typeface="Gulim"/>
                <a:sym typeface="Gulim"/>
              </a:rPr>
              <a:t>도입</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용수</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역량을</a:t>
            </a:r>
            <a:r>
              <a:rPr lang="en-US" sz="900" u="none" dirty="0">
                <a:latin typeface="Gulim"/>
                <a:ea typeface="Gulim"/>
                <a:cs typeface="Gulim"/>
                <a:sym typeface="Gulim"/>
              </a:rPr>
              <a:t> </a:t>
            </a:r>
            <a:r>
              <a:rPr lang="en-US" sz="900" u="none" dirty="0" err="1">
                <a:latin typeface="Gulim"/>
                <a:ea typeface="Gulim"/>
                <a:cs typeface="Gulim"/>
                <a:sym typeface="Gulim"/>
              </a:rPr>
              <a:t>확보하고</a:t>
            </a:r>
            <a:r>
              <a:rPr lang="en-US" sz="900" u="none" dirty="0">
                <a:latin typeface="Gulim"/>
                <a:ea typeface="Gulim"/>
                <a:cs typeface="Gulim"/>
                <a:sym typeface="Gulim"/>
              </a:rPr>
              <a:t>, </a:t>
            </a:r>
            <a:r>
              <a:rPr lang="en-US" sz="900" u="none" dirty="0" err="1">
                <a:latin typeface="Gulim"/>
                <a:ea typeface="Gulim"/>
                <a:cs typeface="Gulim"/>
                <a:sym typeface="Gulim"/>
              </a:rPr>
              <a:t>중장기적으로는</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수자원</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인증</a:t>
            </a:r>
            <a:r>
              <a:rPr lang="en-US" sz="900" u="none" dirty="0">
                <a:latin typeface="Gulim"/>
                <a:ea typeface="Gulim"/>
                <a:cs typeface="Gulim"/>
                <a:sym typeface="Gulim"/>
              </a:rPr>
              <a:t> </a:t>
            </a:r>
            <a:r>
              <a:rPr lang="en-US" sz="900" u="none" dirty="0" err="1">
                <a:latin typeface="Gulim"/>
                <a:ea typeface="Gulim"/>
                <a:cs typeface="Gulim"/>
                <a:sym typeface="Gulim"/>
              </a:rPr>
              <a:t>획득</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스탠다드</a:t>
            </a:r>
            <a:r>
              <a:rPr lang="en-US" sz="900" u="none" dirty="0">
                <a:latin typeface="Gulim"/>
                <a:ea typeface="Gulim"/>
                <a:cs typeface="Gulim"/>
                <a:sym typeface="Gulim"/>
              </a:rPr>
              <a:t> </a:t>
            </a:r>
            <a:r>
              <a:rPr lang="en-US" sz="900" u="none" dirty="0" err="1">
                <a:latin typeface="Gulim"/>
                <a:ea typeface="Gulim"/>
                <a:cs typeface="Gulim"/>
                <a:sym typeface="Gulim"/>
              </a:rPr>
              <a:t>기반의</a:t>
            </a:r>
            <a:r>
              <a:rPr lang="en-US" sz="900" u="none" dirty="0">
                <a:latin typeface="Gulim"/>
                <a:ea typeface="Gulim"/>
                <a:cs typeface="Gulim"/>
                <a:sym typeface="Gulim"/>
              </a:rPr>
              <a:t> </a:t>
            </a:r>
            <a:r>
              <a:rPr lang="en-US" sz="900" u="none" dirty="0" err="1">
                <a:latin typeface="Gulim"/>
                <a:ea typeface="Gulim"/>
                <a:cs typeface="Gulim"/>
                <a:sym typeface="Gulim"/>
              </a:rPr>
              <a:t>영향력을</a:t>
            </a:r>
            <a:r>
              <a:rPr lang="en-US" sz="900" u="none" dirty="0">
                <a:latin typeface="Gulim"/>
                <a:ea typeface="Gulim"/>
                <a:cs typeface="Gulim"/>
                <a:sym typeface="Gulim"/>
              </a:rPr>
              <a:t> </a:t>
            </a:r>
            <a:r>
              <a:rPr lang="en-US" sz="900" u="none" dirty="0" err="1">
                <a:latin typeface="Gulim"/>
                <a:ea typeface="Gulim"/>
                <a:cs typeface="Gulim"/>
                <a:sym typeface="Gulim"/>
              </a:rPr>
              <a:t>확산시켜</a:t>
            </a:r>
            <a:r>
              <a:rPr lang="en-US" sz="900" u="none" dirty="0">
                <a:latin typeface="Gulim"/>
                <a:ea typeface="Gulim"/>
                <a:cs typeface="Gulim"/>
                <a:sym typeface="Gulim"/>
              </a:rPr>
              <a:t> </a:t>
            </a:r>
            <a:r>
              <a:rPr lang="en-US" sz="900" u="none" dirty="0" err="1">
                <a:latin typeface="Gulim"/>
                <a:ea typeface="Gulim"/>
                <a:cs typeface="Gulim"/>
                <a:sym typeface="Gulim"/>
              </a:rPr>
              <a:t>나갈</a:t>
            </a:r>
            <a:r>
              <a:rPr lang="en-US" sz="900" u="none" dirty="0">
                <a:latin typeface="Gulim"/>
                <a:ea typeface="Gulim"/>
                <a:cs typeface="Gulim"/>
                <a:sym typeface="Gulim"/>
              </a:rPr>
              <a:t> </a:t>
            </a:r>
            <a:r>
              <a:rPr lang="en-US" sz="900" u="none" dirty="0" err="1">
                <a:latin typeface="Gulim"/>
                <a:ea typeface="Gulim"/>
                <a:cs typeface="Gulim"/>
                <a:sym typeface="Gulim"/>
              </a:rPr>
              <a:t>예정입니다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3842" name="Google Shape;3842;p39"/>
          <p:cNvSpPr txBox="1"/>
          <p:nvPr/>
        </p:nvSpPr>
        <p:spPr>
          <a:xfrm>
            <a:off x="887297" y="2658645"/>
            <a:ext cx="6823001" cy="9461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dirty="0">
                <a:latin typeface="Gulim"/>
                <a:ea typeface="Gulim"/>
                <a:cs typeface="Gulim"/>
                <a:sym typeface="Gulim"/>
              </a:rPr>
              <a:t>KT&amp;G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제조사업장의</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취수량은</a:t>
            </a:r>
            <a:r>
              <a:rPr lang="en-US" sz="900" dirty="0">
                <a:latin typeface="Gulim"/>
                <a:ea typeface="Gulim"/>
                <a:cs typeface="Gulim"/>
                <a:sym typeface="Gulim"/>
              </a:rPr>
              <a:t> 2021년 743,323톤, 2022년 733,014톤, 2023년 699,228톤으로 2020년 766,167톤에서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추세를</a:t>
            </a:r>
            <a:r>
              <a:rPr lang="en-US" sz="900" dirty="0">
                <a:latin typeface="Gulim"/>
                <a:ea typeface="Gulim"/>
                <a:cs typeface="Gulim"/>
                <a:sym typeface="Gulim"/>
              </a:rPr>
              <a:t> </a:t>
            </a:r>
            <a:r>
              <a:rPr lang="en-US" sz="900" dirty="0" err="1">
                <a:latin typeface="Gulim"/>
                <a:ea typeface="Gulim"/>
                <a:cs typeface="Gulim"/>
                <a:sym typeface="Gulim"/>
              </a:rPr>
              <a:t>보이고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2020년 </a:t>
            </a:r>
            <a:r>
              <a:rPr lang="en-US" sz="900" dirty="0" err="1">
                <a:latin typeface="Gulim"/>
                <a:ea typeface="Gulim"/>
                <a:cs typeface="Gulim"/>
                <a:sym typeface="Gulim"/>
              </a:rPr>
              <a:t>대비</a:t>
            </a:r>
            <a:r>
              <a:rPr lang="en-US" sz="900" dirty="0">
                <a:latin typeface="Gulim"/>
                <a:ea typeface="Gulim"/>
                <a:cs typeface="Gulim"/>
                <a:sym typeface="Gulim"/>
              </a:rPr>
              <a:t> 2023년에는</a:t>
            </a:r>
            <a:endParaRPr sz="900" dirty="0">
              <a:latin typeface="Gulim"/>
              <a:ea typeface="Gulim"/>
              <a:cs typeface="Gulim"/>
              <a:sym typeface="Gulim"/>
            </a:endParaRPr>
          </a:p>
          <a:p>
            <a:pPr marL="12700" marR="9525" lvl="0" indent="0" algn="just" rtl="0">
              <a:lnSpc>
                <a:spcPct val="134200"/>
              </a:lnSpc>
              <a:spcBef>
                <a:spcPts val="0"/>
              </a:spcBef>
              <a:spcAft>
                <a:spcPts val="0"/>
              </a:spcAft>
              <a:buNone/>
            </a:pPr>
            <a:r>
              <a:rPr lang="en-US" sz="900" dirty="0">
                <a:latin typeface="Gulim"/>
                <a:ea typeface="Gulim"/>
                <a:cs typeface="Gulim"/>
                <a:sym typeface="Gulim"/>
              </a:rPr>
              <a:t>8.7%(66,939톤)</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저감하였습니다</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월</a:t>
            </a:r>
            <a:r>
              <a:rPr lang="en-US" sz="900" dirty="0">
                <a:latin typeface="Gulim"/>
                <a:ea typeface="Gulim"/>
                <a:cs typeface="Gulim"/>
                <a:sym typeface="Gulim"/>
              </a:rPr>
              <a:t> </a:t>
            </a:r>
            <a:r>
              <a:rPr lang="en-US" sz="900" dirty="0" err="1">
                <a:latin typeface="Gulim"/>
                <a:ea typeface="Gulim"/>
                <a:cs typeface="Gulim"/>
                <a:sym typeface="Gulim"/>
              </a:rPr>
              <a:t>단위</a:t>
            </a:r>
            <a:r>
              <a:rPr lang="en-US" sz="900" dirty="0">
                <a:latin typeface="Gulim"/>
                <a:ea typeface="Gulim"/>
                <a:cs typeface="Gulim"/>
                <a:sym typeface="Gulim"/>
              </a:rPr>
              <a:t> </a:t>
            </a:r>
            <a:r>
              <a:rPr lang="en-US" sz="900" dirty="0" err="1">
                <a:latin typeface="Gulim"/>
                <a:ea typeface="Gulim"/>
                <a:cs typeface="Gulim"/>
                <a:sym typeface="Gulim"/>
              </a:rPr>
              <a:t>에너지·용수</a:t>
            </a:r>
            <a:r>
              <a:rPr lang="en-US" sz="900" dirty="0">
                <a:latin typeface="Gulim"/>
                <a:ea typeface="Gulim"/>
                <a:cs typeface="Gulim"/>
                <a:sym typeface="Gulim"/>
              </a:rPr>
              <a:t> </a:t>
            </a:r>
            <a:r>
              <a:rPr lang="en-US" sz="900" dirty="0" err="1">
                <a:latin typeface="Gulim"/>
                <a:ea typeface="Gulim"/>
                <a:cs typeface="Gulim"/>
                <a:sym typeface="Gulim"/>
              </a:rPr>
              <a:t>결산제를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공장별</a:t>
            </a:r>
            <a:r>
              <a:rPr lang="en-US" sz="900" dirty="0">
                <a:latin typeface="Gulim"/>
                <a:ea typeface="Gulim"/>
                <a:cs typeface="Gulim"/>
                <a:sym typeface="Gulim"/>
              </a:rPr>
              <a:t> </a:t>
            </a:r>
            <a:r>
              <a:rPr lang="en-US" sz="900" dirty="0" err="1">
                <a:latin typeface="Gulim"/>
                <a:ea typeface="Gulim"/>
                <a:cs typeface="Gulim"/>
                <a:sym typeface="Gulim"/>
              </a:rPr>
              <a:t>특성을</a:t>
            </a:r>
            <a:r>
              <a:rPr lang="en-US" sz="900" dirty="0">
                <a:latin typeface="Gulim"/>
                <a:ea typeface="Gulim"/>
                <a:cs typeface="Gulim"/>
                <a:sym typeface="Gulim"/>
              </a:rPr>
              <a:t> </a:t>
            </a:r>
            <a:r>
              <a:rPr lang="en-US" sz="900" dirty="0" err="1">
                <a:latin typeface="Gulim"/>
                <a:ea typeface="Gulim"/>
                <a:cs typeface="Gulim"/>
                <a:sym typeface="Gulim"/>
              </a:rPr>
              <a:t>고려한</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절감과제</a:t>
            </a:r>
            <a:r>
              <a:rPr lang="en-US" sz="900" dirty="0">
                <a:latin typeface="Gulim"/>
                <a:ea typeface="Gulim"/>
                <a:cs typeface="Gulim"/>
                <a:sym typeface="Gulim"/>
              </a:rPr>
              <a:t> </a:t>
            </a:r>
            <a:r>
              <a:rPr lang="en-US" sz="900" dirty="0" err="1">
                <a:latin typeface="Gulim"/>
                <a:ea typeface="Gulim"/>
                <a:cs typeface="Gulim"/>
                <a:sym typeface="Gulim"/>
              </a:rPr>
              <a:t>도출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추진</a:t>
            </a:r>
            <a:r>
              <a:rPr lang="en-US" sz="900" dirty="0">
                <a:latin typeface="Gulim"/>
                <a:ea typeface="Gulim"/>
                <a:cs typeface="Gulim"/>
                <a:sym typeface="Gulim"/>
              </a:rPr>
              <a:t>, </a:t>
            </a:r>
            <a:r>
              <a:rPr lang="en-US" sz="900" dirty="0" err="1">
                <a:latin typeface="Gulim"/>
                <a:ea typeface="Gulim"/>
                <a:cs typeface="Gulim"/>
                <a:sym typeface="Gulim"/>
              </a:rPr>
              <a:t>중수</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재활용</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노력의</a:t>
            </a:r>
            <a:r>
              <a:rPr lang="en-US" sz="900" dirty="0">
                <a:latin typeface="Gulim"/>
                <a:ea typeface="Gulim"/>
                <a:cs typeface="Gulim"/>
                <a:sym typeface="Gulim"/>
              </a:rPr>
              <a:t> </a:t>
            </a:r>
            <a:r>
              <a:rPr lang="en-US" sz="900" dirty="0" err="1">
                <a:latin typeface="Gulim"/>
                <a:ea typeface="Gulim"/>
                <a:cs typeface="Gulim"/>
                <a:sym typeface="Gulim"/>
              </a:rPr>
              <a:t>결실입니다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2030년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저감</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이행을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844" name="Google Shape;3844;p39"/>
          <p:cNvSpPr txBox="1"/>
          <p:nvPr/>
        </p:nvSpPr>
        <p:spPr>
          <a:xfrm>
            <a:off x="901119" y="3684054"/>
            <a:ext cx="6815300" cy="76708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549B35"/>
                </a:solidFill>
                <a:latin typeface="Arial"/>
                <a:ea typeface="Arial"/>
                <a:cs typeface="Arial"/>
                <a:sym typeface="Arial"/>
              </a:rPr>
              <a:t>용수</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관리</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체계</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b="1" dirty="0" err="1">
                <a:latin typeface="Arial"/>
                <a:ea typeface="Arial"/>
                <a:cs typeface="Arial"/>
                <a:sym typeface="Arial"/>
              </a:rPr>
              <a:t>용수</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err="1">
                <a:latin typeface="Arial"/>
                <a:ea typeface="Arial"/>
                <a:cs typeface="Arial"/>
                <a:sym typeface="Arial"/>
              </a:rPr>
              <a:t>프로세스</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저감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재활용률</a:t>
            </a:r>
            <a:r>
              <a:rPr lang="en-US" sz="900" dirty="0">
                <a:latin typeface="Gulim"/>
                <a:ea typeface="Gulim"/>
                <a:cs typeface="Gulim"/>
                <a:sym typeface="Gulim"/>
              </a:rPr>
              <a:t> </a:t>
            </a:r>
            <a:r>
              <a:rPr lang="en-US" sz="900" dirty="0" err="1">
                <a:latin typeface="Gulim"/>
                <a:ea typeface="Gulim"/>
                <a:cs typeface="Gulim"/>
                <a:sym typeface="Gulim"/>
              </a:rPr>
              <a:t>증대를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결산제와</a:t>
            </a:r>
            <a:r>
              <a:rPr lang="en-US" sz="900" dirty="0">
                <a:latin typeface="Gulim"/>
                <a:ea typeface="Gulim"/>
                <a:cs typeface="Gulim"/>
                <a:sym typeface="Gulim"/>
              </a:rPr>
              <a:t> </a:t>
            </a:r>
            <a:r>
              <a:rPr lang="en-US" sz="900" dirty="0" err="1">
                <a:latin typeface="Gulim"/>
                <a:ea typeface="Gulim"/>
                <a:cs typeface="Gulim"/>
                <a:sym typeface="Gulim"/>
              </a:rPr>
              <a:t>연계하여</a:t>
            </a:r>
            <a:r>
              <a:rPr lang="en-US" sz="900" dirty="0">
                <a:latin typeface="Gulim"/>
                <a:ea typeface="Gulim"/>
                <a:cs typeface="Gulim"/>
                <a:sym typeface="Gulim"/>
              </a:rPr>
              <a:t> </a:t>
            </a:r>
            <a:r>
              <a:rPr lang="en-US" sz="900" dirty="0" err="1">
                <a:latin typeface="Gulim"/>
                <a:ea typeface="Gulim"/>
                <a:cs typeface="Gulim"/>
                <a:sym typeface="Gulim"/>
              </a:rPr>
              <a:t>취수원별</a:t>
            </a:r>
            <a:r>
              <a:rPr lang="en-US" sz="900" dirty="0">
                <a:latin typeface="Gulim"/>
                <a:ea typeface="Gulim"/>
                <a:cs typeface="Gulim"/>
                <a:sym typeface="Gulim"/>
              </a:rPr>
              <a:t> </a:t>
            </a:r>
            <a:r>
              <a:rPr lang="en-US" sz="900" dirty="0" err="1">
                <a:latin typeface="Gulim"/>
                <a:ea typeface="Gulim"/>
                <a:cs typeface="Gulim"/>
                <a:sym typeface="Gulim"/>
              </a:rPr>
              <a:t>고지서를</a:t>
            </a:r>
            <a:r>
              <a:rPr lang="en-US" sz="900" dirty="0">
                <a:latin typeface="Gulim"/>
                <a:ea typeface="Gulim"/>
                <a:cs typeface="Gulim"/>
                <a:sym typeface="Gulim"/>
              </a:rPr>
              <a:t> </a:t>
            </a:r>
            <a:r>
              <a:rPr lang="en-US" sz="900" dirty="0" err="1">
                <a:latin typeface="Gulim"/>
                <a:ea typeface="Gulim"/>
                <a:cs typeface="Gulim"/>
                <a:sym typeface="Gulim"/>
              </a:rPr>
              <a:t>매월</a:t>
            </a:r>
            <a:r>
              <a:rPr lang="en-US" sz="900" dirty="0">
                <a:latin typeface="Gulim"/>
                <a:ea typeface="Gulim"/>
                <a:cs typeface="Gulim"/>
                <a:sym typeface="Gulim"/>
              </a:rPr>
              <a:t> </a:t>
            </a:r>
            <a:r>
              <a:rPr lang="en-US" sz="900" dirty="0" err="1">
                <a:latin typeface="Gulim"/>
                <a:ea typeface="Gulim"/>
                <a:cs typeface="Gulim"/>
                <a:sym typeface="Gulim"/>
              </a:rPr>
              <a:t>매월</a:t>
            </a:r>
            <a:r>
              <a:rPr lang="en-US" sz="900" dirty="0">
                <a:latin typeface="Gulim"/>
                <a:ea typeface="Gulim"/>
                <a:cs typeface="Gulim"/>
                <a:sym typeface="Gulim"/>
              </a:rPr>
              <a:t> </a:t>
            </a:r>
            <a:r>
              <a:rPr lang="en-US" sz="900" dirty="0" err="1">
                <a:latin typeface="Gulim"/>
                <a:ea typeface="Gulim"/>
                <a:cs typeface="Gulim"/>
                <a:sym typeface="Gulim"/>
              </a:rPr>
              <a:t>집계하고</a:t>
            </a:r>
            <a:r>
              <a:rPr lang="en-US" sz="900" dirty="0">
                <a:latin typeface="Gulim"/>
                <a:ea typeface="Gulim"/>
                <a:cs typeface="Gulim"/>
                <a:sym typeface="Gulim"/>
              </a:rPr>
              <a:t> </a:t>
            </a:r>
            <a:r>
              <a:rPr lang="en-US" sz="900" dirty="0" err="1">
                <a:latin typeface="Gulim"/>
                <a:ea typeface="Gulim"/>
                <a:cs typeface="Gulim"/>
                <a:sym typeface="Gulim"/>
              </a:rPr>
              <a:t>증감</a:t>
            </a:r>
            <a:r>
              <a:rPr lang="en-US" sz="900" dirty="0">
                <a:latin typeface="Gulim"/>
                <a:ea typeface="Gulim"/>
                <a:cs typeface="Gulim"/>
                <a:sym typeface="Gulim"/>
              </a:rPr>
              <a:t> </a:t>
            </a:r>
            <a:r>
              <a:rPr lang="en-US" sz="900" dirty="0" err="1">
                <a:latin typeface="Gulim"/>
                <a:ea typeface="Gulim"/>
                <a:cs typeface="Gulim"/>
                <a:sym typeface="Gulim"/>
              </a:rPr>
              <a:t>요인을</a:t>
            </a:r>
            <a:r>
              <a:rPr lang="en-US" sz="900" dirty="0">
                <a:latin typeface="Gulim"/>
                <a:ea typeface="Gulim"/>
                <a:cs typeface="Gulim"/>
                <a:sym typeface="Gulim"/>
              </a:rPr>
              <a:t> </a:t>
            </a:r>
            <a:r>
              <a:rPr lang="en-US" sz="900" dirty="0" err="1">
                <a:latin typeface="Gulim"/>
                <a:ea typeface="Gulim"/>
                <a:cs typeface="Gulim"/>
                <a:sym typeface="Gulim"/>
              </a:rPr>
              <a:t>분석함으로써</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효율성</a:t>
            </a:r>
            <a:r>
              <a:rPr lang="en-US" sz="900" dirty="0">
                <a:latin typeface="Gulim"/>
                <a:ea typeface="Gulim"/>
                <a:cs typeface="Gulim"/>
                <a:sym typeface="Gulim"/>
              </a:rPr>
              <a:t> </a:t>
            </a:r>
            <a:r>
              <a:rPr lang="en-US" sz="900" dirty="0" err="1">
                <a:latin typeface="Gulim"/>
                <a:ea typeface="Gulim"/>
                <a:cs typeface="Gulim"/>
                <a:sym typeface="Gulim"/>
              </a:rPr>
              <a:t>증대</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모색하고</a:t>
            </a:r>
            <a:r>
              <a:rPr lang="en-US" sz="900" dirty="0">
                <a:latin typeface="Gulim"/>
                <a:ea typeface="Gulim"/>
                <a:cs typeface="Gulim"/>
                <a:sym typeface="Gulim"/>
              </a:rPr>
              <a:t> </a:t>
            </a:r>
            <a:r>
              <a:rPr lang="en-US" sz="900" dirty="0" err="1">
                <a:latin typeface="Gulim"/>
                <a:ea typeface="Gulim"/>
                <a:cs typeface="Gulim"/>
                <a:sym typeface="Gulim"/>
              </a:rPr>
              <a:t>실행하고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제조사업장별</a:t>
            </a:r>
            <a:r>
              <a:rPr lang="en-US" sz="900" dirty="0">
                <a:latin typeface="Gulim"/>
                <a:ea typeface="Gulim"/>
                <a:cs typeface="Gulim"/>
                <a:sym typeface="Gulim"/>
              </a:rPr>
              <a:t> </a:t>
            </a:r>
            <a:r>
              <a:rPr lang="en-US" sz="900" dirty="0" err="1">
                <a:latin typeface="Gulim"/>
                <a:ea typeface="Gulim"/>
                <a:cs typeface="Gulim"/>
                <a:sym typeface="Gulim"/>
              </a:rPr>
              <a:t>원단위</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각각</a:t>
            </a:r>
            <a:r>
              <a:rPr lang="en-US" sz="900" dirty="0">
                <a:latin typeface="Gulim"/>
                <a:ea typeface="Gulim"/>
                <a:cs typeface="Gulim"/>
                <a:sym typeface="Gulim"/>
              </a:rPr>
              <a:t> </a:t>
            </a:r>
            <a:r>
              <a:rPr lang="en-US" sz="900" dirty="0" err="1">
                <a:latin typeface="Gulim"/>
                <a:ea typeface="Gulim"/>
                <a:cs typeface="Gulim"/>
                <a:sym typeface="Gulim"/>
              </a:rPr>
              <a:t>수립하여</a:t>
            </a:r>
            <a:r>
              <a:rPr lang="en-US" sz="900" dirty="0">
                <a:latin typeface="Gulim"/>
                <a:ea typeface="Gulim"/>
                <a:cs typeface="Gulim"/>
                <a:sym typeface="Gulim"/>
              </a:rPr>
              <a:t> </a:t>
            </a:r>
            <a:r>
              <a:rPr lang="en-US" sz="900" dirty="0" err="1">
                <a:latin typeface="Gulim"/>
                <a:ea typeface="Gulim"/>
                <a:cs typeface="Gulim"/>
                <a:sym typeface="Gulim"/>
              </a:rPr>
              <a:t>이행경과를</a:t>
            </a:r>
            <a:r>
              <a:rPr lang="en-US" sz="900" dirty="0">
                <a:latin typeface="Gulim"/>
                <a:ea typeface="Gulim"/>
                <a:cs typeface="Gulim"/>
                <a:sym typeface="Gulim"/>
              </a:rPr>
              <a:t> </a:t>
            </a:r>
            <a:r>
              <a:rPr lang="en-US" sz="900" dirty="0" err="1">
                <a:latin typeface="Gulim"/>
                <a:ea typeface="Gulim"/>
                <a:cs typeface="Gulim"/>
                <a:sym typeface="Gulim"/>
              </a:rPr>
              <a:t>월별</a:t>
            </a:r>
            <a:r>
              <a:rPr lang="en-US" sz="900" dirty="0">
                <a:latin typeface="Gulim"/>
                <a:ea typeface="Gulim"/>
                <a:cs typeface="Gulim"/>
                <a:sym typeface="Gulim"/>
              </a:rPr>
              <a:t> </a:t>
            </a:r>
            <a:r>
              <a:rPr lang="en-US" sz="900" dirty="0" err="1">
                <a:latin typeface="Gulim"/>
                <a:ea typeface="Gulim"/>
                <a:cs typeface="Gulim"/>
                <a:sym typeface="Gulim"/>
              </a:rPr>
              <a:t>모니터링하고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845" name="Google Shape;3845;p39"/>
          <p:cNvSpPr txBox="1"/>
          <p:nvPr/>
        </p:nvSpPr>
        <p:spPr>
          <a:xfrm>
            <a:off x="899999" y="4609312"/>
            <a:ext cx="6825568" cy="940642"/>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a:latin typeface="Gulim"/>
                <a:ea typeface="Gulim"/>
                <a:cs typeface="Gulim"/>
                <a:sym typeface="Gulim"/>
              </a:rPr>
              <a:t>각 공장 담당자는 시스템 및 자체 양식(Excel)에 의거 데이터를 입력하고, 제조본부 에너지환경부는 실적 취합과 증빙자료(요금 고지서) 기반으로 취합 데이터에 대한 검증을 수행합니다. 에너지환경부는 집계된 취수량, 재이용량, 방류량 등의 데이터를 분석하여 공장별 달성률, 취수량 시뮬레이션 등을 바탕으로 감축 활동을 독려하고 추가 아이템을 발굴하는 등 목표 달성을 위해 최선을 다하고 있습니다. 특히, 2023년 1월부터는 에너지환경부 주관으로 국내외 공장 담당자와 매월 ESG Monthly 화상회의를 실시하여 전월 실적 리뷰 및 주요 개선과제 이행실적 소통 활성화를 통해 목표 달성을 위한 실행력 제고에 힘쓰고 있습니다.</a:t>
            </a:r>
            <a:endParaRPr sz="900">
              <a:latin typeface="Gulim"/>
              <a:ea typeface="Gulim"/>
              <a:cs typeface="Gulim"/>
              <a:sym typeface="Gulim"/>
            </a:endParaRPr>
          </a:p>
        </p:txBody>
      </p:sp>
      <p:sp>
        <p:nvSpPr>
          <p:cNvPr id="3846" name="Google Shape;3846;p39"/>
          <p:cNvSpPr txBox="1"/>
          <p:nvPr/>
        </p:nvSpPr>
        <p:spPr>
          <a:xfrm>
            <a:off x="900670" y="5898274"/>
            <a:ext cx="6817867" cy="2142766"/>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용수</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err="1">
                <a:latin typeface="Arial"/>
                <a:ea typeface="Arial"/>
                <a:cs typeface="Arial"/>
                <a:sym typeface="Arial"/>
              </a:rPr>
              <a:t>부서</a:t>
            </a:r>
            <a:r>
              <a:rPr lang="en-US" sz="900" b="1" dirty="0">
                <a:latin typeface="Arial"/>
                <a:ea typeface="Arial"/>
                <a:cs typeface="Arial"/>
                <a:sym typeface="Arial"/>
              </a:rPr>
              <a:t> R&amp;R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제조본부</a:t>
            </a:r>
            <a:r>
              <a:rPr lang="en-US" sz="900" dirty="0">
                <a:latin typeface="Gulim"/>
                <a:ea typeface="Gulim"/>
                <a:cs typeface="Gulim"/>
                <a:sym typeface="Gulim"/>
              </a:rPr>
              <a:t> </a:t>
            </a:r>
            <a:r>
              <a:rPr lang="en-US" sz="900" dirty="0" err="1">
                <a:latin typeface="Gulim"/>
                <a:ea typeface="Gulim"/>
                <a:cs typeface="Gulim"/>
                <a:sym typeface="Gulim"/>
              </a:rPr>
              <a:t>산하</a:t>
            </a:r>
            <a:r>
              <a:rPr lang="en-US" sz="900" dirty="0">
                <a:latin typeface="Gulim"/>
                <a:ea typeface="Gulim"/>
                <a:cs typeface="Gulim"/>
                <a:sym typeface="Gulim"/>
              </a:rPr>
              <a:t> </a:t>
            </a:r>
            <a:r>
              <a:rPr lang="en-US" sz="900" dirty="0" err="1">
                <a:latin typeface="Gulim"/>
                <a:ea typeface="Gulim"/>
                <a:cs typeface="Gulim"/>
                <a:sym typeface="Gulim"/>
              </a:rPr>
              <a:t>에너지환경부는</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a:t>
            </a:r>
            <a:r>
              <a:rPr lang="en-US" sz="900" dirty="0" err="1">
                <a:latin typeface="Gulim"/>
                <a:ea typeface="Gulim"/>
                <a:cs typeface="Gulim"/>
                <a:sym typeface="Gulim"/>
              </a:rPr>
              <a:t>제조공장</a:t>
            </a:r>
            <a:r>
              <a:rPr lang="en-US" sz="900" dirty="0">
                <a:latin typeface="Gulim"/>
                <a:ea typeface="Gulim"/>
                <a:cs typeface="Gulim"/>
                <a:sym typeface="Gulim"/>
              </a:rPr>
              <a:t>(</a:t>
            </a:r>
            <a:r>
              <a:rPr lang="en-US" sz="900" dirty="0" err="1">
                <a:latin typeface="Gulim"/>
                <a:ea typeface="Gulim"/>
                <a:cs typeface="Gulim"/>
                <a:sym typeface="Gulim"/>
              </a:rPr>
              <a:t>국내</a:t>
            </a:r>
            <a:r>
              <a:rPr lang="en-US" sz="900" dirty="0">
                <a:latin typeface="Gulim"/>
                <a:ea typeface="Gulim"/>
                <a:cs typeface="Gulim"/>
                <a:sym typeface="Gulim"/>
              </a:rPr>
              <a:t> 6개, </a:t>
            </a:r>
            <a:r>
              <a:rPr lang="en-US" sz="900" dirty="0" err="1">
                <a:latin typeface="Gulim"/>
                <a:ea typeface="Gulim"/>
                <a:cs typeface="Gulim"/>
                <a:sym typeface="Gulim"/>
              </a:rPr>
              <a:t>해외</a:t>
            </a:r>
            <a:r>
              <a:rPr lang="en-US" sz="900" dirty="0">
                <a:latin typeface="Gulim"/>
                <a:ea typeface="Gulim"/>
                <a:cs typeface="Gulim"/>
                <a:sym typeface="Gulim"/>
              </a:rPr>
              <a:t> 3개)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관리와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절감</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프로세스</a:t>
            </a:r>
            <a:r>
              <a:rPr lang="en-US" sz="900" dirty="0">
                <a:latin typeface="Gulim"/>
                <a:ea typeface="Gulim"/>
                <a:cs typeface="Gulim"/>
                <a:sym typeface="Gulim"/>
              </a:rPr>
              <a:t> </a:t>
            </a:r>
            <a:r>
              <a:rPr lang="en-US" sz="900" dirty="0" err="1">
                <a:latin typeface="Gulim"/>
                <a:ea typeface="Gulim"/>
                <a:cs typeface="Gulim"/>
                <a:sym typeface="Gulim"/>
              </a:rPr>
              <a:t>표준화</a:t>
            </a:r>
            <a:r>
              <a:rPr lang="en-US" sz="900" dirty="0">
                <a:latin typeface="Gulim"/>
                <a:ea typeface="Gulim"/>
                <a:cs typeface="Gulim"/>
                <a:sym typeface="Gulim"/>
              </a:rPr>
              <a:t>, </a:t>
            </a:r>
            <a:r>
              <a:rPr lang="en-US" sz="900" dirty="0" err="1">
                <a:latin typeface="Gulim"/>
                <a:ea typeface="Gulim"/>
                <a:cs typeface="Gulim"/>
                <a:sym typeface="Gulim"/>
              </a:rPr>
              <a:t>공장별</a:t>
            </a:r>
            <a:r>
              <a:rPr lang="en-US" sz="900" dirty="0">
                <a:latin typeface="Gulim"/>
                <a:ea typeface="Gulim"/>
                <a:cs typeface="Gulim"/>
                <a:sym typeface="Gulim"/>
              </a:rPr>
              <a:t> </a:t>
            </a:r>
            <a:r>
              <a:rPr lang="en-US" sz="900" dirty="0" err="1">
                <a:latin typeface="Gulim"/>
                <a:ea typeface="Gulim"/>
                <a:cs typeface="Gulim"/>
                <a:sym typeface="Gulim"/>
              </a:rPr>
              <a:t>최적화된</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시설</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실행을</a:t>
            </a:r>
            <a:r>
              <a:rPr lang="en-US" sz="900" dirty="0">
                <a:latin typeface="Gulim"/>
                <a:ea typeface="Gulim"/>
                <a:cs typeface="Gulim"/>
                <a:sym typeface="Gulim"/>
              </a:rPr>
              <a:t> </a:t>
            </a:r>
            <a:r>
              <a:rPr lang="en-US" sz="900" dirty="0" err="1">
                <a:latin typeface="Gulim"/>
                <a:ea typeface="Gulim"/>
                <a:cs typeface="Gulim"/>
                <a:sym typeface="Gulim"/>
              </a:rPr>
              <a:t>담당합니다</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공장은</a:t>
            </a:r>
            <a:r>
              <a:rPr lang="en-US" sz="900" dirty="0">
                <a:latin typeface="Gulim"/>
                <a:ea typeface="Gulim"/>
                <a:cs typeface="Gulim"/>
                <a:sym typeface="Gulim"/>
              </a:rPr>
              <a:t> </a:t>
            </a:r>
            <a:r>
              <a:rPr lang="en-US" sz="900" dirty="0" err="1">
                <a:latin typeface="Gulim"/>
                <a:ea typeface="Gulim"/>
                <a:cs typeface="Gulim"/>
                <a:sym typeface="Gulim"/>
              </a:rPr>
              <a:t>생산공정과</a:t>
            </a:r>
            <a:r>
              <a:rPr lang="en-US" sz="900" dirty="0">
                <a:latin typeface="Gulim"/>
                <a:ea typeface="Gulim"/>
                <a:cs typeface="Gulim"/>
                <a:sym typeface="Gulim"/>
              </a:rPr>
              <a:t> </a:t>
            </a:r>
            <a:r>
              <a:rPr lang="en-US" sz="900" dirty="0" err="1">
                <a:latin typeface="Gulim"/>
                <a:ea typeface="Gulim"/>
                <a:cs typeface="Gulim"/>
                <a:sym typeface="Gulim"/>
              </a:rPr>
              <a:t>유틸리티</a:t>
            </a:r>
            <a:r>
              <a:rPr lang="en-US" sz="900" dirty="0">
                <a:latin typeface="Gulim"/>
                <a:ea typeface="Gulim"/>
                <a:cs typeface="Gulim"/>
                <a:sym typeface="Gulim"/>
              </a:rPr>
              <a:t> </a:t>
            </a:r>
            <a:r>
              <a:rPr lang="en-US" sz="900" dirty="0" err="1">
                <a:latin typeface="Gulim"/>
                <a:ea typeface="Gulim"/>
                <a:cs typeface="Gulim"/>
                <a:sym typeface="Gulim"/>
              </a:rPr>
              <a:t>설비의</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사용량</a:t>
            </a:r>
            <a:r>
              <a:rPr lang="en-US" sz="900" dirty="0">
                <a:latin typeface="Gulim"/>
                <a:ea typeface="Gulim"/>
                <a:cs typeface="Gulim"/>
                <a:sym typeface="Gulim"/>
              </a:rPr>
              <a:t> </a:t>
            </a:r>
            <a:r>
              <a:rPr lang="en-US" sz="900" dirty="0" err="1">
                <a:latin typeface="Gulim"/>
                <a:ea typeface="Gulim"/>
                <a:cs typeface="Gulim"/>
                <a:sym typeface="Gulim"/>
              </a:rPr>
              <a:t>절감</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발굴하고</a:t>
            </a:r>
            <a:r>
              <a:rPr lang="en-US" sz="900" dirty="0">
                <a:latin typeface="Gulim"/>
                <a:ea typeface="Gulim"/>
                <a:cs typeface="Gulim"/>
                <a:sym typeface="Gulim"/>
              </a:rPr>
              <a:t> </a:t>
            </a:r>
            <a:r>
              <a:rPr lang="en-US" sz="900" dirty="0" err="1">
                <a:latin typeface="Gulim"/>
                <a:ea typeface="Gulim"/>
                <a:cs typeface="Gulim"/>
                <a:sym typeface="Gulim"/>
              </a:rPr>
              <a:t>개선하는</a:t>
            </a:r>
            <a:r>
              <a:rPr lang="en-US" sz="900" dirty="0">
                <a:latin typeface="Gulim"/>
                <a:ea typeface="Gulim"/>
                <a:cs typeface="Gulim"/>
                <a:sym typeface="Gulim"/>
              </a:rPr>
              <a:t> </a:t>
            </a:r>
            <a:r>
              <a:rPr lang="en-US" sz="900" dirty="0" err="1">
                <a:latin typeface="Gulim"/>
                <a:ea typeface="Gulim"/>
                <a:cs typeface="Gulim"/>
                <a:sym typeface="Gulim"/>
              </a:rPr>
              <a:t>역할을</a:t>
            </a:r>
            <a:r>
              <a:rPr lang="en-US" sz="900" dirty="0">
                <a:latin typeface="Gulim"/>
                <a:ea typeface="Gulim"/>
                <a:cs typeface="Gulim"/>
                <a:sym typeface="Gulim"/>
              </a:rPr>
              <a:t> </a:t>
            </a:r>
            <a:r>
              <a:rPr lang="en-US" sz="900" dirty="0" err="1">
                <a:latin typeface="Gulim"/>
                <a:ea typeface="Gulim"/>
                <a:cs typeface="Gulim"/>
                <a:sym typeface="Gulim"/>
              </a:rPr>
              <a:t>수행하며</a:t>
            </a:r>
            <a:r>
              <a:rPr lang="en-US" sz="900" dirty="0">
                <a:latin typeface="Gulim"/>
                <a:ea typeface="Gulim"/>
                <a:cs typeface="Gulim"/>
                <a:sym typeface="Gulim"/>
              </a:rPr>
              <a:t>, </a:t>
            </a:r>
            <a:r>
              <a:rPr lang="en-US" sz="900" dirty="0" err="1">
                <a:latin typeface="Gulim"/>
                <a:ea typeface="Gulim"/>
                <a:cs typeface="Gulim"/>
                <a:sym typeface="Gulim"/>
              </a:rPr>
              <a:t>에너지환경부는</a:t>
            </a:r>
            <a:r>
              <a:rPr lang="en-US" sz="900" dirty="0">
                <a:latin typeface="Gulim"/>
                <a:ea typeface="Gulim"/>
                <a:cs typeface="Gulim"/>
                <a:sym typeface="Gulim"/>
              </a:rPr>
              <a:t> </a:t>
            </a:r>
            <a:r>
              <a:rPr lang="en-US" sz="900" dirty="0" err="1">
                <a:latin typeface="Gulim"/>
                <a:ea typeface="Gulim"/>
                <a:cs typeface="Gulim"/>
                <a:sym typeface="Gulim"/>
              </a:rPr>
              <a:t>유기적인</a:t>
            </a:r>
            <a:r>
              <a:rPr lang="en-US" sz="900" dirty="0">
                <a:latin typeface="Gulim"/>
                <a:ea typeface="Gulim"/>
                <a:cs typeface="Gulim"/>
                <a:sym typeface="Gulim"/>
              </a:rPr>
              <a:t> </a:t>
            </a:r>
            <a:r>
              <a:rPr lang="en-US" sz="900" dirty="0" err="1">
                <a:latin typeface="Gulim"/>
                <a:ea typeface="Gulim"/>
                <a:cs typeface="Gulim"/>
                <a:sym typeface="Gulim"/>
              </a:rPr>
              <a:t>협력체계</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공장의</a:t>
            </a:r>
            <a:r>
              <a:rPr lang="en-US" sz="900" dirty="0">
                <a:latin typeface="Gulim"/>
                <a:ea typeface="Gulim"/>
                <a:cs typeface="Gulim"/>
                <a:sym typeface="Gulim"/>
              </a:rPr>
              <a:t> </a:t>
            </a:r>
            <a:r>
              <a:rPr lang="en-US" sz="900" dirty="0" err="1">
                <a:latin typeface="Gulim"/>
                <a:ea typeface="Gulim"/>
                <a:cs typeface="Gulim"/>
                <a:sym typeface="Gulim"/>
              </a:rPr>
              <a:t>개선활동을</a:t>
            </a:r>
            <a:r>
              <a:rPr lang="en-US" sz="900" dirty="0">
                <a:latin typeface="Gulim"/>
                <a:ea typeface="Gulim"/>
                <a:cs typeface="Gulim"/>
                <a:sym typeface="Gulim"/>
              </a:rPr>
              <a:t> </a:t>
            </a:r>
            <a:r>
              <a:rPr lang="en-US" sz="900" dirty="0" err="1">
                <a:latin typeface="Gulim"/>
                <a:ea typeface="Gulim"/>
                <a:cs typeface="Gulim"/>
                <a:sym typeface="Gulim"/>
              </a:rPr>
              <a:t>다른</a:t>
            </a:r>
            <a:r>
              <a:rPr lang="en-US" sz="900" dirty="0">
                <a:latin typeface="Gulim"/>
                <a:ea typeface="Gulim"/>
                <a:cs typeface="Gulim"/>
                <a:sym typeface="Gulim"/>
              </a:rPr>
              <a:t> </a:t>
            </a:r>
            <a:r>
              <a:rPr lang="en-US" sz="900" dirty="0" err="1">
                <a:latin typeface="Gulim"/>
                <a:ea typeface="Gulim"/>
                <a:cs typeface="Gulim"/>
                <a:sym typeface="Gulim"/>
              </a:rPr>
              <a:t>공장으로</a:t>
            </a:r>
            <a:r>
              <a:rPr lang="en-US" sz="900" dirty="0">
                <a:latin typeface="Gulim"/>
                <a:ea typeface="Gulim"/>
                <a:cs typeface="Gulim"/>
                <a:sym typeface="Gulim"/>
              </a:rPr>
              <a:t> </a:t>
            </a:r>
            <a:r>
              <a:rPr lang="en-US" sz="900" dirty="0" err="1">
                <a:latin typeface="Gulim"/>
                <a:ea typeface="Gulim"/>
                <a:cs typeface="Gulim"/>
                <a:sym typeface="Gulim"/>
              </a:rPr>
              <a:t>수평</a:t>
            </a:r>
            <a:r>
              <a:rPr lang="en-US" sz="900" dirty="0">
                <a:latin typeface="Gulim"/>
                <a:ea typeface="Gulim"/>
                <a:cs typeface="Gulim"/>
                <a:sym typeface="Gulim"/>
              </a:rPr>
              <a:t> </a:t>
            </a:r>
            <a:r>
              <a:rPr lang="en-US" sz="900" dirty="0" err="1">
                <a:latin typeface="Gulim"/>
                <a:ea typeface="Gulim"/>
                <a:cs typeface="Gulim"/>
                <a:sym typeface="Gulim"/>
              </a:rPr>
              <a:t>전개하여</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차원의</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이끌고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p>
          <a:p>
            <a:pPr marL="12700" marR="5080" lvl="0" indent="0" algn="just" rtl="0">
              <a:lnSpc>
                <a:spcPct val="134300"/>
              </a:lnSpc>
              <a:spcBef>
                <a:spcPts val="0"/>
              </a:spcBef>
              <a:spcAft>
                <a:spcPts val="0"/>
              </a:spcAft>
              <a:buNone/>
            </a:pPr>
            <a:endParaRPr lang="en-US" sz="900" dirty="0">
              <a:latin typeface="Gulim"/>
              <a:ea typeface="Gulim"/>
              <a:cs typeface="Gulim"/>
              <a:sym typeface="Gulim"/>
            </a:endParaRPr>
          </a:p>
          <a:p>
            <a:pPr marL="12700" marR="5080" lvl="0" indent="0" algn="just" rtl="0">
              <a:lnSpc>
                <a:spcPct val="134300"/>
              </a:lnSpc>
              <a:spcBef>
                <a:spcPts val="0"/>
              </a:spcBef>
              <a:spcAft>
                <a:spcPts val="0"/>
              </a:spcAft>
              <a:buNone/>
            </a:pPr>
            <a:endParaRPr lang="en-US" sz="900" dirty="0">
              <a:latin typeface="Gulim"/>
              <a:ea typeface="Gulim"/>
              <a:cs typeface="Gulim"/>
              <a:sym typeface="Gulim"/>
            </a:endParaRPr>
          </a:p>
          <a:p>
            <a:pPr marL="12700" marR="5080"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a:t>
            </a:r>
            <a:r>
              <a:rPr lang="en-US" altLang="ko-KR" sz="900" dirty="0">
                <a:latin typeface="Gulim" panose="020B0600000101010101" pitchFamily="34" charset="-127"/>
                <a:ea typeface="Gulim" panose="020B0600000101010101" pitchFamily="34" charset="-127"/>
              </a:rPr>
              <a:t>2020</a:t>
            </a:r>
            <a:r>
              <a:rPr lang="ko-KR" altLang="en-US" sz="900" dirty="0">
                <a:latin typeface="Gulim" panose="020B0600000101010101" pitchFamily="34" charset="-127"/>
                <a:ea typeface="Gulim" panose="020B0600000101010101" pitchFamily="34" charset="-127"/>
              </a:rPr>
              <a:t>년 대비 용수 </a:t>
            </a:r>
            <a:r>
              <a:rPr lang="ko-KR" altLang="en-US" sz="900" dirty="0" err="1">
                <a:latin typeface="Gulim" panose="020B0600000101010101" pitchFamily="34" charset="-127"/>
                <a:ea typeface="Gulim" panose="020B0600000101010101" pitchFamily="34" charset="-127"/>
              </a:rPr>
              <a:t>취수량</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20% </a:t>
            </a:r>
            <a:r>
              <a:rPr lang="ko-KR" altLang="en-US" sz="900" dirty="0">
                <a:latin typeface="Gulim" panose="020B0600000101010101" pitchFamily="34" charset="-127"/>
                <a:ea typeface="Gulim" panose="020B0600000101010101" pitchFamily="34" charset="-127"/>
              </a:rPr>
              <a:t>저감을 목표로 설정하고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달성하기 위해 국내외 제조 사업장을 중심으로 용수 절감 노력을 지속하고 있습니다</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년에는 국내외 제조 사업장의 용수 </a:t>
            </a:r>
            <a:r>
              <a:rPr lang="ko-KR" altLang="en-US" sz="900" dirty="0" err="1">
                <a:latin typeface="Gulim" panose="020B0600000101010101" pitchFamily="34" charset="-127"/>
                <a:ea typeface="Gulim" panose="020B0600000101010101" pitchFamily="34" charset="-127"/>
              </a:rPr>
              <a:t>취수량</a:t>
            </a:r>
            <a:r>
              <a:rPr lang="ko-KR" altLang="en-US" sz="900" dirty="0">
                <a:latin typeface="Gulim" panose="020B0600000101010101" pitchFamily="34" charset="-127"/>
                <a:ea typeface="Gulim" panose="020B0600000101010101" pitchFamily="34" charset="-127"/>
              </a:rPr>
              <a:t> 목표를 </a:t>
            </a:r>
            <a:r>
              <a:rPr lang="en-US" altLang="ko-KR" sz="900" dirty="0">
                <a:latin typeface="Gulim" panose="020B0600000101010101" pitchFamily="34" charset="-127"/>
                <a:ea typeface="Gulim" panose="020B0600000101010101" pitchFamily="34" charset="-127"/>
              </a:rPr>
              <a:t>729,349</a:t>
            </a:r>
            <a:r>
              <a:rPr lang="ko-KR" altLang="en-US" sz="900" dirty="0">
                <a:latin typeface="Gulim" panose="020B0600000101010101" pitchFamily="34" charset="-127"/>
                <a:ea typeface="Gulim" panose="020B0600000101010101" pitchFamily="34" charset="-127"/>
              </a:rPr>
              <a:t>톤으로 설정한 가운데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실제 취수량은 </a:t>
            </a:r>
            <a:r>
              <a:rPr lang="en-US" altLang="ko-KR" sz="900" dirty="0">
                <a:latin typeface="Gulim" panose="020B0600000101010101" pitchFamily="34" charset="-127"/>
                <a:ea typeface="Gulim" panose="020B0600000101010101" pitchFamily="34" charset="-127"/>
              </a:rPr>
              <a:t>699,228</a:t>
            </a:r>
            <a:r>
              <a:rPr lang="ko-KR" altLang="en-US" sz="900" dirty="0">
                <a:latin typeface="Gulim" panose="020B0600000101010101" pitchFamily="34" charset="-127"/>
                <a:ea typeface="Gulim" panose="020B0600000101010101" pitchFamily="34" charset="-127"/>
              </a:rPr>
              <a:t>톤을 기록하며 목표 대비 </a:t>
            </a:r>
            <a:r>
              <a:rPr lang="en-US" altLang="ko-KR" sz="900" dirty="0">
                <a:latin typeface="Gulim" panose="020B0600000101010101" pitchFamily="34" charset="-127"/>
                <a:ea typeface="Gulim" panose="020B0600000101010101" pitchFamily="34" charset="-127"/>
              </a:rPr>
              <a:t>104.3%</a:t>
            </a:r>
            <a:r>
              <a:rPr lang="ko-KR" altLang="en-US" sz="900" dirty="0">
                <a:latin typeface="Gulim" panose="020B0600000101010101" pitchFamily="34" charset="-127"/>
                <a:ea typeface="Gulim" panose="020B0600000101010101" pitchFamily="34" charset="-127"/>
              </a:rPr>
              <a:t>의 </a:t>
            </a:r>
            <a:r>
              <a:rPr lang="ko-KR" altLang="en-US" sz="900" dirty="0" err="1">
                <a:latin typeface="Gulim" panose="020B0600000101010101" pitchFamily="34" charset="-127"/>
                <a:ea typeface="Gulim" panose="020B0600000101010101" pitchFamily="34" charset="-127"/>
              </a:rPr>
              <a:t>달성률을</a:t>
            </a:r>
            <a:r>
              <a:rPr lang="ko-KR" altLang="en-US" sz="900" dirty="0">
                <a:latin typeface="Gulim" panose="020B0600000101010101" pitchFamily="34" charset="-127"/>
                <a:ea typeface="Gulim" panose="020B0600000101010101" pitchFamily="34" charset="-127"/>
              </a:rPr>
              <a:t> 보였습니다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용수 효율화를 위한 체계적인 관리와 절감 활동이 성과로 이어졌음을 보여주는 지표입니다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34300"/>
              </a:lnSpc>
              <a:spcBef>
                <a:spcPts val="0"/>
              </a:spcBef>
              <a:spcAft>
                <a:spcPts val="0"/>
              </a:spcAft>
              <a:buNone/>
            </a:pPr>
            <a:endParaRPr sz="900" dirty="0">
              <a:latin typeface="Gulim"/>
              <a:ea typeface="Gulim"/>
              <a:cs typeface="Gulim"/>
              <a:sym typeface="Gulim"/>
            </a:endParaRPr>
          </a:p>
        </p:txBody>
      </p:sp>
      <p:sp>
        <p:nvSpPr>
          <p:cNvPr id="3868" name="Google Shape;3868;p3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107</a:t>
            </a:r>
            <a:endParaRPr sz="1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531" name="Google Shape;531;p4"/>
          <p:cNvSpPr txBox="1"/>
          <p:nvPr/>
        </p:nvSpPr>
        <p:spPr>
          <a:xfrm>
            <a:off x="887298" y="1196499"/>
            <a:ext cx="12964166" cy="605293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직접적인</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완화</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및</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적응을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위한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노력</a:t>
            </a:r>
            <a:endParaRPr sz="900" dirty="0">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기후변화에 대응하기 위해 제품</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정책</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인력</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물리적 리스크 등 다양한 부문에서 직접적인 완화 및 적용 노력을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통해 기후 리스크에 대한 선제적 대응과 온실가스 감축을 동시에 도모하고 있습니다</a:t>
            </a:r>
            <a:r>
              <a:rPr lang="en-US" altLang="ko-KR" sz="900" dirty="0">
                <a:latin typeface="Gulim" panose="020B0600000101010101" pitchFamily="34" charset="-127"/>
                <a:ea typeface="Gulim" panose="020B0600000101010101" pitchFamily="34" charset="-127"/>
              </a:rPr>
              <a:t>.</a:t>
            </a:r>
          </a:p>
          <a:p>
            <a:pPr marL="228600" indent="-228600" algn="just">
              <a:lnSpc>
                <a:spcPct val="150000"/>
              </a:lnSpc>
              <a:buAutoNum type="arabicPeriod"/>
            </a:pPr>
            <a:r>
              <a:rPr lang="ko-KR" altLang="en-US" sz="900" b="1" dirty="0">
                <a:latin typeface="Gulim" panose="020B0600000101010101" pitchFamily="34" charset="-127"/>
                <a:ea typeface="Gulim" panose="020B0600000101010101" pitchFamily="34" charset="-127"/>
              </a:rPr>
              <a:t>제품 소재 변경</a:t>
            </a:r>
            <a:endParaRPr lang="en-US" altLang="ko-KR" sz="900" b="1" dirty="0">
              <a:latin typeface="Gulim" panose="020B0600000101010101" pitchFamily="34" charset="-127"/>
              <a:ea typeface="Gulim" panose="020B0600000101010101" pitchFamily="34" charset="-127"/>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담배 제품의 환경영향을 줄이기 위해 다양한 제품 소재 변경 노력을 기울이고 있습니다</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비콜타르성</a:t>
            </a:r>
            <a:r>
              <a:rPr lang="ko-KR" altLang="en-US" sz="900" dirty="0">
                <a:latin typeface="Gulim" panose="020B0600000101010101" pitchFamily="34" charset="-127"/>
                <a:ea typeface="Gulim" panose="020B0600000101010101" pitchFamily="34" charset="-127"/>
              </a:rPr>
              <a:t> 및 생분해성 소재</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바이오섬</a:t>
            </a:r>
            <a:r>
              <a:rPr lang="ko-KR" altLang="en-US" sz="900" dirty="0">
                <a:latin typeface="Gulim" panose="020B0600000101010101" pitchFamily="34" charset="-127"/>
                <a:ea typeface="Gulim" panose="020B0600000101010101" pitchFamily="34" charset="-127"/>
              </a:rPr>
              <a:t> 섬유</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예</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셀룰로오스 아세테이트</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에</a:t>
            </a:r>
            <a:r>
              <a:rPr lang="ko-KR" altLang="en-US" sz="900" dirty="0">
                <a:latin typeface="Gulim" panose="020B0600000101010101" pitchFamily="34" charset="-127"/>
                <a:ea typeface="Gulim" panose="020B0600000101010101" pitchFamily="34" charset="-127"/>
              </a:rPr>
              <a:t> 대한 연구개발을 통해 담배 필터에 친환경 기술을 적용하고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종이 필터 기술을 개발하고 이를 제품에 반영하는 방안도 검토하고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제품 개발 단계에서부터 </a:t>
            </a:r>
            <a:r>
              <a:rPr lang="en-US" sz="900" dirty="0">
                <a:latin typeface="Gulim" panose="020B0600000101010101" pitchFamily="34" charset="-127"/>
                <a:ea typeface="Gulim" panose="020B0600000101010101" pitchFamily="34" charset="-127"/>
              </a:rPr>
              <a:t>LCA(</a:t>
            </a:r>
            <a:r>
              <a:rPr lang="ko-KR" altLang="en-US" sz="900" dirty="0">
                <a:latin typeface="Gulim" panose="020B0600000101010101" pitchFamily="34" charset="-127"/>
                <a:ea typeface="Gulim" panose="020B0600000101010101" pitchFamily="34" charset="-127"/>
              </a:rPr>
              <a:t>전과정평가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수행 결과를 활용하여 제조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사용</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폐기 전 과정의 탄소발자국을 고려하는 에코디자인 체계를 적용하고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2. </a:t>
            </a:r>
            <a:r>
              <a:rPr lang="ko-KR" altLang="en-US" sz="900" b="1" dirty="0">
                <a:latin typeface="Gulim" panose="020B0600000101010101" pitchFamily="34" charset="-127"/>
                <a:ea typeface="Gulim" panose="020B0600000101010101" pitchFamily="34" charset="-127"/>
              </a:rPr>
              <a:t>재생에너지 조달 및 사용 확대</a:t>
            </a:r>
            <a:endParaRPr lang="en-US" altLang="ko-KR" sz="900" b="1" dirty="0">
              <a:latin typeface="Gulim" panose="020B0600000101010101" pitchFamily="34" charset="-127"/>
              <a:ea typeface="Gulim" panose="020B0600000101010101" pitchFamily="34" charset="-127"/>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제조공장 중심으로 태양광 발전 설비를 지속적으로 설치하고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재생에너지 인증서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REC, I-REC)</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구매하거나 전력구매계약</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PPA, Power Purchase Agreement)</a:t>
            </a:r>
            <a:r>
              <a:rPr lang="ko-KR" altLang="en-US" sz="900" dirty="0">
                <a:latin typeface="Gulim" panose="020B0600000101010101" pitchFamily="34" charset="-127"/>
                <a:ea typeface="Gulim" panose="020B0600000101010101" pitchFamily="34" charset="-127"/>
              </a:rPr>
              <a:t>을 체결하여 재생에너지 비중을 확대하고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3. </a:t>
            </a:r>
            <a:r>
              <a:rPr lang="ko-KR" altLang="en-US" sz="900" b="1" dirty="0">
                <a:latin typeface="Gulim" panose="020B0600000101010101" pitchFamily="34" charset="-127"/>
                <a:ea typeface="Gulim" panose="020B0600000101010101" pitchFamily="34" charset="-127"/>
              </a:rPr>
              <a:t>고효율 설비 도입 및 전기차 전환</a:t>
            </a:r>
            <a:endParaRPr lang="en-US" altLang="ko-KR" sz="900" b="1" dirty="0">
              <a:latin typeface="Gulim" panose="020B0600000101010101" pitchFamily="34" charset="-127"/>
              <a:ea typeface="Gulim" panose="020B0600000101010101" pitchFamily="34" charset="-127"/>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sz="900" dirty="0">
                <a:latin typeface="Gulim" panose="020B0600000101010101" pitchFamily="34" charset="-127"/>
                <a:ea typeface="Gulim" panose="020B0600000101010101" pitchFamily="34" charset="-127"/>
              </a:rPr>
              <a:t>K-EV100 </a:t>
            </a:r>
            <a:r>
              <a:rPr lang="ko-KR" altLang="en-US" sz="900" dirty="0">
                <a:latin typeface="Gulim" panose="020B0600000101010101" pitchFamily="34" charset="-127"/>
                <a:ea typeface="Gulim" panose="020B0600000101010101" pitchFamily="34" charset="-127"/>
              </a:rPr>
              <a:t>이니셔티브 참여를 통해 사내 업무용 차량을 전기차로 전환하고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공정 전반에 걸쳐 에너지 효율을 높이기 위한 설비 개선을 추진하고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이와 관련된 세부 실행 내용은 다음과 같습니다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스팀 보일러 운전 효율 개선</a:t>
            </a:r>
          </a:p>
          <a:p>
            <a:pPr algn="just">
              <a:lnSpc>
                <a:spcPct val="150000"/>
              </a:lnSpc>
            </a:pP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공기 압축기 인버터 제어 기술 적용</a:t>
            </a:r>
          </a:p>
          <a:p>
            <a:pPr algn="just">
              <a:lnSpc>
                <a:spcPct val="150000"/>
              </a:lnSpc>
            </a:pP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고효율 유틸리티 설비 교체</a:t>
            </a:r>
          </a:p>
          <a:p>
            <a:pPr algn="just">
              <a:lnSpc>
                <a:spcPct val="150000"/>
              </a:lnSpc>
            </a:pP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공장에 에너지사용 통합관리를 위한 </a:t>
            </a:r>
            <a:r>
              <a:rPr lang="en-US" sz="900" dirty="0">
                <a:latin typeface="Gulim" panose="020B0600000101010101" pitchFamily="34" charset="-127"/>
                <a:ea typeface="Gulim" panose="020B0600000101010101" pitchFamily="34" charset="-127"/>
              </a:rPr>
              <a:t>FEMS(Factory Energy Management System) </a:t>
            </a:r>
            <a:r>
              <a:rPr lang="ko-KR" altLang="en-US" sz="900" dirty="0">
                <a:latin typeface="Gulim" panose="020B0600000101010101" pitchFamily="34" charset="-127"/>
                <a:ea typeface="Gulim" panose="020B0600000101010101" pitchFamily="34" charset="-127"/>
              </a:rPr>
              <a:t>도입</a:t>
            </a:r>
          </a:p>
          <a:p>
            <a:pPr algn="just">
              <a:lnSpc>
                <a:spcPct val="150000"/>
              </a:lnSpc>
            </a:pP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절약형 압축공기 건조기 설치 및 운영</a:t>
            </a:r>
          </a:p>
          <a:p>
            <a:pPr algn="just">
              <a:lnSpc>
                <a:spcPct val="150000"/>
              </a:lnSpc>
            </a:pP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공정에서 발생하는 열에너지를 회수하여 다시 활용하는 시스템도 운영 중입니다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잉여 열원 재활용을 위해 건조설비에서 발생한 온수를 세척장에 직접 재사용하고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보일러 시스템의 연소 효율을 높이기 위해 예열기를 추가로 설치하여 공기의 온도를 사전에 높이고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 밖에도 공장에서 발생한 고온의 스팀 </a:t>
            </a:r>
            <a:r>
              <a:rPr lang="ko-KR" altLang="en-US" sz="900" dirty="0" err="1">
                <a:latin typeface="Gulim" panose="020B0600000101010101" pitchFamily="34" charset="-127"/>
                <a:ea typeface="Gulim" panose="020B0600000101010101" pitchFamily="34" charset="-127"/>
              </a:rPr>
              <a:t>응축수를</a:t>
            </a:r>
            <a:r>
              <a:rPr lang="ko-KR" altLang="en-US" sz="900" dirty="0">
                <a:latin typeface="Gulim" panose="020B0600000101010101" pitchFamily="34" charset="-127"/>
                <a:ea typeface="Gulim" panose="020B0600000101010101" pitchFamily="34" charset="-127"/>
              </a:rPr>
              <a:t> 재활용하여 온수 제조 공정에 적용하고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공장에는 기존 조명을 고효율 </a:t>
            </a:r>
            <a:r>
              <a:rPr lang="en-US" sz="900" dirty="0">
                <a:latin typeface="Gulim" panose="020B0600000101010101" pitchFamily="34" charset="-127"/>
                <a:ea typeface="Gulim" panose="020B0600000101010101" pitchFamily="34" charset="-127"/>
              </a:rPr>
              <a:t>LED </a:t>
            </a:r>
            <a:r>
              <a:rPr lang="ko-KR" altLang="en-US" sz="900" dirty="0">
                <a:latin typeface="Gulim" panose="020B0600000101010101" pitchFamily="34" charset="-127"/>
                <a:ea typeface="Gulim" panose="020B0600000101010101" pitchFamily="34" charset="-127"/>
              </a:rPr>
              <a:t>조명으로 교체하여 에너지 절감을 실현하고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4. </a:t>
            </a:r>
            <a:r>
              <a:rPr lang="ko-KR" altLang="en-US" sz="900" b="1" dirty="0">
                <a:latin typeface="Gulim" panose="020B0600000101010101" pitchFamily="34" charset="-127"/>
                <a:ea typeface="Gulim" panose="020B0600000101010101" pitchFamily="34" charset="-127"/>
              </a:rPr>
              <a:t>내부 정책</a:t>
            </a:r>
            <a:endParaRPr lang="en-US" altLang="ko-KR" sz="900" b="1" dirty="0">
              <a:latin typeface="Gulim" panose="020B0600000101010101" pitchFamily="34" charset="-127"/>
              <a:ea typeface="Gulim" panose="020B0600000101010101" pitchFamily="34" charset="-127"/>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내부 탄소가격제를 도입하여 장기 사업계획과 재무적 리스크 평가에 반영하고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전사적 차원의 에너지 절감 노력을 병행하고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국내 주요 제조공장에서의 온실가스 감축 및 용수 절감 성과를 종합해 </a:t>
            </a:r>
            <a:r>
              <a:rPr lang="en-US" sz="900" dirty="0">
                <a:latin typeface="Gulim" panose="020B0600000101010101" pitchFamily="34" charset="-127"/>
                <a:ea typeface="Gulim" panose="020B0600000101010101" pitchFamily="34" charset="-127"/>
              </a:rPr>
              <a:t>Best Practice </a:t>
            </a:r>
            <a:r>
              <a:rPr lang="ko-KR" altLang="en-US" sz="900" dirty="0">
                <a:latin typeface="Gulim" panose="020B0600000101010101" pitchFamily="34" charset="-127"/>
                <a:ea typeface="Gulim" panose="020B0600000101010101" pitchFamily="34" charset="-127"/>
              </a:rPr>
              <a:t>사례를 발굴하고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자발적 벤치마킹 대상 사례로 삼아 전사적으로 확산하고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에너지 담당 조직을 에너지환경부문으로 격상하여 역할을 강화하고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5. </a:t>
            </a:r>
            <a:r>
              <a:rPr lang="ko-KR" altLang="en-US" sz="900" b="1" dirty="0">
                <a:latin typeface="Gulim" panose="020B0600000101010101" pitchFamily="34" charset="-127"/>
                <a:ea typeface="Gulim" panose="020B0600000101010101" pitchFamily="34" charset="-127"/>
              </a:rPr>
              <a:t>인력 조정</a:t>
            </a:r>
            <a:endParaRPr lang="en-US" altLang="ko-KR" sz="900" b="1" dirty="0">
              <a:latin typeface="Gulim" panose="020B0600000101010101" pitchFamily="34" charset="-127"/>
              <a:ea typeface="Gulim" panose="020B0600000101010101" pitchFamily="34" charset="-127"/>
            </a:endParaRPr>
          </a:p>
          <a:p>
            <a:pPr algn="just">
              <a:lnSpc>
                <a:spcPct val="150000"/>
              </a:lnSpc>
            </a:pPr>
            <a:r>
              <a:rPr lang="ko-KR" altLang="en-US" sz="900" dirty="0">
                <a:latin typeface="Gulim" panose="020B0600000101010101" pitchFamily="34" charset="-127"/>
                <a:ea typeface="Gulim" panose="020B0600000101010101" pitchFamily="34" charset="-127"/>
              </a:rPr>
              <a:t>에너지 및 환경 관련 담당자의 역할과 책임을 명확히 하기 위해 본사 및 사업장 단위로 에너지담당자를 지정하고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유기적인 협업을 통해 과제를 실행하고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공장 및 본사 </a:t>
            </a:r>
            <a:r>
              <a:rPr lang="en-US" sz="900" dirty="0">
                <a:latin typeface="Gulim" panose="020B0600000101010101" pitchFamily="34" charset="-127"/>
                <a:ea typeface="Gulim" panose="020B0600000101010101" pitchFamily="34" charset="-127"/>
              </a:rPr>
              <a:t>ESG </a:t>
            </a:r>
            <a:r>
              <a:rPr lang="ko-KR" altLang="en-US" sz="900" dirty="0">
                <a:latin typeface="Gulim" panose="020B0600000101010101" pitchFamily="34" charset="-127"/>
                <a:ea typeface="Gulim" panose="020B0600000101010101" pitchFamily="34" charset="-127"/>
              </a:rPr>
              <a:t>담당자 외에도 외부 전문가와 연계하여 총 </a:t>
            </a:r>
            <a:r>
              <a:rPr lang="en-US" altLang="ko-KR" sz="900" dirty="0">
                <a:latin typeface="Gulim" panose="020B0600000101010101" pitchFamily="34" charset="-127"/>
                <a:ea typeface="Gulim" panose="020B0600000101010101" pitchFamily="34" charset="-127"/>
              </a:rPr>
              <a:t>14</a:t>
            </a:r>
            <a:r>
              <a:rPr lang="ko-KR" altLang="en-US" sz="900" dirty="0">
                <a:latin typeface="Gulim" panose="020B0600000101010101" pitchFamily="34" charset="-127"/>
                <a:ea typeface="Gulim" panose="020B0600000101010101" pitchFamily="34" charset="-127"/>
              </a:rPr>
              <a:t>회의 환경교육을 실시하였으며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에너지경영시스템 실행력 제고를 위한 역량강화 활동을 병행하고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6. </a:t>
            </a:r>
            <a:r>
              <a:rPr lang="ko-KR" altLang="en-US" sz="900" b="1" dirty="0">
                <a:latin typeface="Gulim" panose="020B0600000101010101" pitchFamily="34" charset="-127"/>
                <a:ea typeface="Gulim" panose="020B0600000101010101" pitchFamily="34" charset="-127"/>
              </a:rPr>
              <a:t>물리적 위험 대응</a:t>
            </a:r>
            <a:endParaRPr lang="en-US" altLang="ko-KR" sz="900" b="1" dirty="0">
              <a:latin typeface="Gulim" panose="020B0600000101010101" pitchFamily="34" charset="-127"/>
              <a:ea typeface="Gulim" panose="020B0600000101010101" pitchFamily="34" charset="-127"/>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태풍</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홍수 등 자연재해로 인한 생산 및 운영 리스크에 대비하기 위한 물리적 대응전략도 마련하고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태풍</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홍수 등 자연재해 발생 시 재해복구를 위한 표준화된 재난관리 매뉴얼을 개발 및 시행하고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정기적으로 위험성 평가를 실시하여 각 사업장의 취약한 위험요인을 파악하고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안전보건관리 차원에서 선제적으로 예방 조치하고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실제 재해 발생 시에는 상황에 따라 전파 체계와 비상연락망을 활용하여 신속 대응할 수 있는 시스템을 구축하고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사업장별 상황별 대응 시나리오 기반의 수립 및 운영을 병행하고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추가적으로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주기적인 배수시설 점검과 우수 처리 능력 확보를 통해 침수로 인한 피해를 예방하고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이와 같이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제품</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조직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인력 차원에서 다각적인 대응체계를 마련하고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기후 변화의 완화와 적응을 동시에 추구하고 있습니다</a:t>
            </a:r>
            <a:r>
              <a:rPr lang="en-US" altLang="ko-KR" sz="900" dirty="0">
                <a:latin typeface="Gulim" panose="020B0600000101010101" pitchFamily="34" charset="-127"/>
                <a:ea typeface="Gulim" panose="020B0600000101010101" pitchFamily="34" charset="-127"/>
              </a:rPr>
              <a:t>.</a:t>
            </a:r>
          </a:p>
        </p:txBody>
      </p:sp>
      <p:grpSp>
        <p:nvGrpSpPr>
          <p:cNvPr id="730" name="Google Shape;730;p4"/>
          <p:cNvGrpSpPr/>
          <p:nvPr/>
        </p:nvGrpSpPr>
        <p:grpSpPr>
          <a:xfrm>
            <a:off x="538086" y="0"/>
            <a:ext cx="14077950" cy="8208009"/>
            <a:chOff x="538086" y="0"/>
            <a:chExt cx="14077950" cy="8208009"/>
          </a:xfrm>
        </p:grpSpPr>
        <p:sp>
          <p:nvSpPr>
            <p:cNvPr id="731" name="Google Shape;731;p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2" name="Google Shape;732;p4"/>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39" name="Google Shape;739;p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059</a:t>
            </a:r>
            <a:endParaRPr sz="10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947"/>
        <p:cNvGrpSpPr/>
        <p:nvPr/>
      </p:nvGrpSpPr>
      <p:grpSpPr>
        <a:xfrm>
          <a:off x="0" y="0"/>
          <a:ext cx="0" cy="0"/>
          <a:chOff x="0" y="0"/>
          <a:chExt cx="0" cy="0"/>
        </a:xfrm>
      </p:grpSpPr>
      <p:sp>
        <p:nvSpPr>
          <p:cNvPr id="3948" name="Google Shape;3948;p40"/>
          <p:cNvSpPr txBox="1"/>
          <p:nvPr/>
        </p:nvSpPr>
        <p:spPr>
          <a:xfrm>
            <a:off x="861893" y="1196499"/>
            <a:ext cx="11280801" cy="1370632"/>
          </a:xfrm>
          <a:prstGeom prst="rect">
            <a:avLst/>
          </a:prstGeom>
          <a:noFill/>
          <a:ln>
            <a:noFill/>
          </a:ln>
        </p:spPr>
        <p:txBody>
          <a:bodyPr spcFirstLastPara="1" wrap="square" lIns="0" tIns="12700" rIns="0" bIns="0" anchor="t" anchorCtr="0">
            <a:spAutoFit/>
          </a:bodyPr>
          <a:lstStyle/>
          <a:p>
            <a:pPr marL="38100" lvl="0" indent="0" algn="just"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용수</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38100" marR="30480" lvl="0" indent="0" algn="just" rtl="0">
              <a:lnSpc>
                <a:spcPct val="134200"/>
              </a:lnSpc>
              <a:spcBef>
                <a:spcPts val="1150"/>
              </a:spcBef>
              <a:spcAft>
                <a:spcPts val="0"/>
              </a:spcAft>
              <a:buNone/>
            </a:pPr>
            <a:r>
              <a:rPr lang="en-US" sz="900" b="1" u="sng" dirty="0" err="1">
                <a:solidFill>
                  <a:srgbClr val="549B35"/>
                </a:solidFill>
                <a:latin typeface="Arial"/>
                <a:ea typeface="Arial"/>
                <a:cs typeface="Arial"/>
                <a:sym typeface="Arial"/>
              </a:rPr>
              <a:t>글로벌</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수자원관리</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인증</a:t>
            </a:r>
            <a:r>
              <a:rPr lang="en-US" sz="900" b="1" u="sng" dirty="0">
                <a:solidFill>
                  <a:srgbClr val="549B35"/>
                </a:solidFill>
                <a:latin typeface="Arial"/>
                <a:ea typeface="Arial"/>
                <a:cs typeface="Arial"/>
                <a:sym typeface="Arial"/>
              </a:rPr>
              <a:t>(AWS) </a:t>
            </a:r>
            <a:r>
              <a:rPr lang="en-US" sz="900" b="1" u="sng" dirty="0" err="1">
                <a:solidFill>
                  <a:srgbClr val="549B35"/>
                </a:solidFill>
                <a:latin typeface="Arial"/>
                <a:ea typeface="Arial"/>
                <a:cs typeface="Arial"/>
                <a:sym typeface="Arial"/>
              </a:rPr>
              <a:t>추진</a:t>
            </a:r>
            <a:r>
              <a:rPr lang="en-US" sz="900" b="1" u="none" dirty="0">
                <a:solidFill>
                  <a:srgbClr val="549B3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지속가능한</a:t>
            </a:r>
            <a:r>
              <a:rPr lang="en-US" sz="900" u="none" dirty="0">
                <a:latin typeface="Gulim"/>
                <a:ea typeface="Gulim"/>
                <a:cs typeface="Gulim"/>
                <a:sym typeface="Gulim"/>
              </a:rPr>
              <a:t> </a:t>
            </a:r>
            <a:r>
              <a:rPr lang="en-US" sz="900" u="none" dirty="0" err="1">
                <a:latin typeface="Gulim"/>
                <a:ea typeface="Gulim"/>
                <a:cs typeface="Gulim"/>
                <a:sym typeface="Gulim"/>
              </a:rPr>
              <a:t>물</a:t>
            </a:r>
            <a:r>
              <a:rPr lang="en-US" sz="900" u="none" dirty="0">
                <a:latin typeface="Gulim"/>
                <a:ea typeface="Gulim"/>
                <a:cs typeface="Gulim"/>
                <a:sym typeface="Gulim"/>
              </a:rPr>
              <a:t> </a:t>
            </a:r>
            <a:r>
              <a:rPr lang="en-US" sz="900" u="none" dirty="0" err="1">
                <a:latin typeface="Gulim"/>
                <a:ea typeface="Gulim"/>
                <a:cs typeface="Gulim"/>
                <a:sym typeface="Gulim"/>
              </a:rPr>
              <a:t>사용을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스탠다드에</a:t>
            </a:r>
            <a:r>
              <a:rPr lang="en-US" sz="900" u="none" dirty="0">
                <a:latin typeface="Gulim"/>
                <a:ea typeface="Gulim"/>
                <a:cs typeface="Gulim"/>
                <a:sym typeface="Gulim"/>
              </a:rPr>
              <a:t> </a:t>
            </a:r>
            <a:r>
              <a:rPr lang="en-US" sz="900" u="none" dirty="0" err="1">
                <a:latin typeface="Gulim"/>
                <a:ea typeface="Gulim"/>
                <a:cs typeface="Gulim"/>
                <a:sym typeface="Gulim"/>
              </a:rPr>
              <a:t>부합하는</a:t>
            </a:r>
            <a:r>
              <a:rPr lang="en-US" sz="900" u="none" dirty="0">
                <a:latin typeface="Gulim"/>
                <a:ea typeface="Gulim"/>
                <a:cs typeface="Gulim"/>
                <a:sym typeface="Gulim"/>
              </a:rPr>
              <a:t> </a:t>
            </a:r>
            <a:r>
              <a:rPr lang="en-US" sz="900" u="none" dirty="0" err="1">
                <a:latin typeface="Gulim"/>
                <a:ea typeface="Gulim"/>
                <a:cs typeface="Gulim"/>
                <a:sym typeface="Gulim"/>
              </a:rPr>
              <a:t>수자원</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방식을</a:t>
            </a:r>
            <a:r>
              <a:rPr lang="en-US" sz="900" u="none" dirty="0">
                <a:latin typeface="Gulim"/>
                <a:ea typeface="Gulim"/>
                <a:cs typeface="Gulim"/>
                <a:sym typeface="Gulim"/>
              </a:rPr>
              <a:t> </a:t>
            </a:r>
            <a:r>
              <a:rPr lang="en-US" sz="900" u="none" dirty="0" err="1">
                <a:latin typeface="Gulim"/>
                <a:ea typeface="Gulim"/>
                <a:cs typeface="Gulim"/>
                <a:sym typeface="Gulim"/>
              </a:rPr>
              <a:t>적용하고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그</a:t>
            </a:r>
            <a:r>
              <a:rPr lang="en-US" sz="900" u="none" dirty="0">
                <a:latin typeface="Gulim"/>
                <a:ea typeface="Gulim"/>
                <a:cs typeface="Gulim"/>
                <a:sym typeface="Gulim"/>
              </a:rPr>
              <a:t> </a:t>
            </a:r>
            <a:r>
              <a:rPr lang="en-US" sz="900" u="none" dirty="0" err="1">
                <a:latin typeface="Gulim"/>
                <a:ea typeface="Gulim"/>
                <a:cs typeface="Gulim"/>
                <a:sym typeface="Gulim"/>
              </a:rPr>
              <a:t>일환으로</a:t>
            </a:r>
            <a:r>
              <a:rPr lang="en-US" sz="900" u="none" dirty="0">
                <a:latin typeface="Gulim"/>
                <a:ea typeface="Gulim"/>
                <a:cs typeface="Gulim"/>
                <a:sym typeface="Gulim"/>
              </a:rPr>
              <a:t> </a:t>
            </a:r>
            <a:r>
              <a:rPr lang="en-US" sz="900" u="none" dirty="0" err="1">
                <a:latin typeface="Gulim"/>
                <a:ea typeface="Gulim"/>
                <a:cs typeface="Gulim"/>
                <a:sym typeface="Gulim"/>
              </a:rPr>
              <a:t>영주공장에</a:t>
            </a:r>
            <a:r>
              <a:rPr lang="en-US" sz="900" u="none" dirty="0">
                <a:latin typeface="Gulim"/>
                <a:ea typeface="Gulim"/>
                <a:cs typeface="Gulim"/>
                <a:sym typeface="Gulim"/>
              </a:rPr>
              <a:t> </a:t>
            </a:r>
            <a:r>
              <a:rPr lang="en-US" sz="900" u="none" dirty="0" err="1">
                <a:latin typeface="Gulim"/>
                <a:ea typeface="Gulim"/>
                <a:cs typeface="Gulim"/>
                <a:sym typeface="Gulim"/>
              </a:rPr>
              <a:t>수자원</a:t>
            </a:r>
            <a:r>
              <a:rPr lang="en-US" sz="900" u="none" dirty="0">
                <a:latin typeface="Gulim"/>
                <a:ea typeface="Gulim"/>
                <a:cs typeface="Gulim"/>
                <a:sym typeface="Gulim"/>
              </a:rPr>
              <a:t> </a:t>
            </a:r>
            <a:r>
              <a:rPr lang="en-US" sz="900" u="none" dirty="0" err="1">
                <a:latin typeface="Gulim"/>
                <a:ea typeface="Gulim"/>
                <a:cs typeface="Gulim"/>
                <a:sym typeface="Gulim"/>
              </a:rPr>
              <a:t>분야에서</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세계적으로</a:t>
            </a:r>
            <a:r>
              <a:rPr lang="en-US" sz="900" u="none" dirty="0">
                <a:latin typeface="Gulim"/>
                <a:ea typeface="Gulim"/>
                <a:cs typeface="Gulim"/>
                <a:sym typeface="Gulim"/>
              </a:rPr>
              <a:t> </a:t>
            </a:r>
            <a:r>
              <a:rPr lang="en-US" sz="900" u="none" dirty="0" err="1">
                <a:latin typeface="Gulim"/>
                <a:ea typeface="Gulim"/>
                <a:cs typeface="Gulim"/>
                <a:sym typeface="Gulim"/>
              </a:rPr>
              <a:t>가장</a:t>
            </a:r>
            <a:r>
              <a:rPr lang="en-US" sz="900" u="none" dirty="0">
                <a:latin typeface="Gulim"/>
                <a:ea typeface="Gulim"/>
                <a:cs typeface="Gulim"/>
                <a:sym typeface="Gulim"/>
              </a:rPr>
              <a:t> </a:t>
            </a:r>
            <a:r>
              <a:rPr lang="en-US" sz="900" u="none" dirty="0" err="1">
                <a:latin typeface="Gulim"/>
                <a:ea typeface="Gulim"/>
                <a:cs typeface="Gulim"/>
                <a:sym typeface="Gulim"/>
              </a:rPr>
              <a:t>공신력이</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인증</a:t>
            </a:r>
            <a:r>
              <a:rPr lang="en-US" sz="900" u="none" dirty="0">
                <a:latin typeface="Gulim"/>
                <a:ea typeface="Gulim"/>
                <a:cs typeface="Gulim"/>
                <a:sym typeface="Gulim"/>
              </a:rPr>
              <a:t> </a:t>
            </a:r>
            <a:r>
              <a:rPr lang="en-US" sz="900" u="none" dirty="0" err="1">
                <a:latin typeface="Gulim"/>
                <a:ea typeface="Gulim"/>
                <a:cs typeface="Gulim"/>
                <a:sym typeface="Gulim"/>
              </a:rPr>
              <a:t>제도인</a:t>
            </a:r>
            <a:r>
              <a:rPr lang="en-US" sz="900" u="none" dirty="0">
                <a:latin typeface="Gulim"/>
                <a:ea typeface="Gulim"/>
                <a:cs typeface="Gulim"/>
                <a:sym typeface="Gulim"/>
              </a:rPr>
              <a:t> AWS(Alliance for Water Stewardship)</a:t>
            </a:r>
            <a:r>
              <a:rPr lang="en-US" sz="750" u="none" baseline="30000" dirty="0">
                <a:latin typeface="Gulim"/>
                <a:ea typeface="Gulim"/>
                <a:cs typeface="Gulim"/>
                <a:sym typeface="Gulim"/>
              </a:rPr>
              <a:t>1) </a:t>
            </a:r>
            <a:r>
              <a:rPr lang="en-US" sz="900" u="none" dirty="0" err="1">
                <a:latin typeface="Gulim"/>
                <a:ea typeface="Gulim"/>
                <a:cs typeface="Gulim"/>
                <a:sym typeface="Gulim"/>
              </a:rPr>
              <a:t>인증</a:t>
            </a:r>
            <a:r>
              <a:rPr lang="en-US" sz="900" u="none" dirty="0">
                <a:latin typeface="Gulim"/>
                <a:ea typeface="Gulim"/>
                <a:cs typeface="Gulim"/>
                <a:sym typeface="Gulim"/>
              </a:rPr>
              <a:t> </a:t>
            </a:r>
            <a:r>
              <a:rPr lang="en-US" sz="900" u="none" dirty="0" err="1">
                <a:latin typeface="Gulim"/>
                <a:ea typeface="Gulim"/>
                <a:cs typeface="Gulim"/>
                <a:sym typeface="Gulim"/>
              </a:rPr>
              <a:t>취득을</a:t>
            </a:r>
            <a:r>
              <a:rPr lang="en-US" sz="900" u="none" dirty="0">
                <a:latin typeface="Gulim"/>
                <a:ea typeface="Gulim"/>
                <a:cs typeface="Gulim"/>
                <a:sym typeface="Gulim"/>
              </a:rPr>
              <a:t> </a:t>
            </a:r>
            <a:r>
              <a:rPr lang="en-US" sz="900" u="none" dirty="0" err="1">
                <a:latin typeface="Gulim"/>
                <a:ea typeface="Gulim"/>
                <a:cs typeface="Gulim"/>
                <a:sym typeface="Gulim"/>
              </a:rPr>
              <a:t>추진하고자</a:t>
            </a:r>
            <a:r>
              <a:rPr lang="en-US" sz="900" u="none" dirty="0">
                <a:latin typeface="Gulim"/>
                <a:ea typeface="Gulim"/>
                <a:cs typeface="Gulim"/>
                <a:sym typeface="Gulim"/>
              </a:rPr>
              <a:t>, 2023년 </a:t>
            </a:r>
            <a:r>
              <a:rPr lang="en-US" sz="900" u="none" dirty="0" err="1">
                <a:latin typeface="Gulim"/>
                <a:ea typeface="Gulim"/>
                <a:cs typeface="Gulim"/>
                <a:sym typeface="Gulim"/>
              </a:rPr>
              <a:t>사업장</a:t>
            </a:r>
            <a:r>
              <a:rPr lang="en-US" sz="900" u="none" dirty="0">
                <a:latin typeface="Gulim"/>
                <a:ea typeface="Gulim"/>
                <a:cs typeface="Gulim"/>
                <a:sym typeface="Gulim"/>
              </a:rPr>
              <a:t> </a:t>
            </a:r>
            <a:r>
              <a:rPr lang="en-US" sz="900" u="none" dirty="0" err="1">
                <a:latin typeface="Gulim"/>
                <a:ea typeface="Gulim"/>
                <a:cs typeface="Gulim"/>
                <a:sym typeface="Gulim"/>
              </a:rPr>
              <a:t>물</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현황</a:t>
            </a:r>
            <a:r>
              <a:rPr lang="en-US" sz="900" u="none" dirty="0">
                <a:latin typeface="Gulim"/>
                <a:ea typeface="Gulim"/>
                <a:cs typeface="Gulim"/>
                <a:sym typeface="Gulim"/>
              </a:rPr>
              <a:t> </a:t>
            </a:r>
            <a:r>
              <a:rPr lang="en-US" sz="900" u="none" dirty="0" err="1">
                <a:latin typeface="Gulim"/>
                <a:ea typeface="Gulim"/>
                <a:cs typeface="Gulim"/>
                <a:sym typeface="Gulim"/>
              </a:rPr>
              <a:t>진단을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AWS </a:t>
            </a:r>
            <a:r>
              <a:rPr lang="en-US" sz="900" u="none" dirty="0" err="1">
                <a:latin typeface="Gulim"/>
                <a:ea typeface="Gulim"/>
                <a:cs typeface="Gulim"/>
                <a:sym typeface="Gulim"/>
              </a:rPr>
              <a:t>Standard와의</a:t>
            </a:r>
            <a:r>
              <a:rPr lang="en-US" sz="900" u="none" dirty="0">
                <a:latin typeface="Gulim"/>
                <a:ea typeface="Gulim"/>
                <a:cs typeface="Gulim"/>
                <a:sym typeface="Gulim"/>
              </a:rPr>
              <a:t> </a:t>
            </a:r>
            <a:r>
              <a:rPr lang="en-US" sz="900" u="none" dirty="0" err="1">
                <a:latin typeface="Gulim"/>
                <a:ea typeface="Gulim"/>
                <a:cs typeface="Gulim"/>
                <a:sym typeface="Gulim"/>
              </a:rPr>
              <a:t>갭</a:t>
            </a:r>
            <a:r>
              <a:rPr lang="en-US" sz="900" u="none" dirty="0">
                <a:latin typeface="Gulim"/>
                <a:ea typeface="Gulim"/>
                <a:cs typeface="Gulim"/>
                <a:sym typeface="Gulim"/>
              </a:rPr>
              <a:t>(Gap) </a:t>
            </a:r>
            <a:r>
              <a:rPr lang="en-US" sz="900" u="none" dirty="0" err="1">
                <a:latin typeface="Gulim"/>
                <a:ea typeface="Gulim"/>
                <a:cs typeface="Gulim"/>
                <a:sym typeface="Gulim"/>
              </a:rPr>
              <a:t>분석을</a:t>
            </a:r>
            <a:r>
              <a:rPr lang="en-US" sz="900" u="none" dirty="0">
                <a:latin typeface="Gulim"/>
                <a:ea typeface="Gulim"/>
                <a:cs typeface="Gulim"/>
                <a:sym typeface="Gulim"/>
              </a:rPr>
              <a:t> </a:t>
            </a:r>
            <a:r>
              <a:rPr lang="en-US" sz="900" u="none" dirty="0" err="1">
                <a:latin typeface="Gulim"/>
                <a:ea typeface="Gulim"/>
                <a:cs typeface="Gulim"/>
                <a:sym typeface="Gulim"/>
              </a:rPr>
              <a:t>실시하여</a:t>
            </a:r>
            <a:r>
              <a:rPr lang="en-US" sz="900" u="none" dirty="0">
                <a:latin typeface="Gulim"/>
                <a:ea typeface="Gulim"/>
                <a:cs typeface="Gulim"/>
                <a:sym typeface="Gulim"/>
              </a:rPr>
              <a:t> 23가지 </a:t>
            </a:r>
            <a:r>
              <a:rPr lang="en-US" sz="900" u="none" dirty="0" err="1">
                <a:latin typeface="Gulim"/>
                <a:ea typeface="Gulim"/>
                <a:cs typeface="Gulim"/>
                <a:sym typeface="Gulim"/>
              </a:rPr>
              <a:t>전략과제를</a:t>
            </a:r>
            <a:r>
              <a:rPr lang="en-US" sz="900" u="none" dirty="0">
                <a:latin typeface="Gulim"/>
                <a:ea typeface="Gulim"/>
                <a:cs typeface="Gulim"/>
                <a:sym typeface="Gulim"/>
              </a:rPr>
              <a:t> </a:t>
            </a:r>
            <a:r>
              <a:rPr lang="en-US" sz="900" u="none" dirty="0" err="1">
                <a:latin typeface="Gulim"/>
                <a:ea typeface="Gulim"/>
                <a:cs typeface="Gulim"/>
                <a:sym typeface="Gulim"/>
              </a:rPr>
              <a:t>도출하였습니다</a:t>
            </a:r>
            <a:r>
              <a:rPr lang="en-US" sz="900" u="none" dirty="0">
                <a:latin typeface="Gulim"/>
                <a:ea typeface="Gulim"/>
                <a:cs typeface="Gulim"/>
                <a:sym typeface="Gulim"/>
              </a:rPr>
              <a:t>. </a:t>
            </a:r>
            <a:r>
              <a:rPr lang="en-US" sz="900" u="none" dirty="0" err="1">
                <a:latin typeface="Gulim"/>
                <a:ea typeface="Gulim"/>
                <a:cs typeface="Gulim"/>
                <a:sym typeface="Gulim"/>
              </a:rPr>
              <a:t>당사는</a:t>
            </a:r>
            <a:r>
              <a:rPr lang="en-US" sz="900" u="none" dirty="0">
                <a:latin typeface="Gulim"/>
                <a:ea typeface="Gulim"/>
                <a:cs typeface="Gulim"/>
                <a:sym typeface="Gulim"/>
              </a:rPr>
              <a:t> </a:t>
            </a:r>
            <a:r>
              <a:rPr lang="en-US" sz="900" u="none" dirty="0" err="1">
                <a:latin typeface="Gulim"/>
                <a:ea typeface="Gulim"/>
                <a:cs typeface="Gulim"/>
                <a:sym typeface="Gulim"/>
              </a:rPr>
              <a:t>도출</a:t>
            </a:r>
            <a:r>
              <a:rPr lang="en-US" sz="900" u="none" dirty="0">
                <a:latin typeface="Gulim"/>
                <a:ea typeface="Gulim"/>
                <a:cs typeface="Gulim"/>
                <a:sym typeface="Gulim"/>
              </a:rPr>
              <a:t> </a:t>
            </a:r>
            <a:r>
              <a:rPr lang="en-US" sz="900" u="none" dirty="0" err="1">
                <a:latin typeface="Gulim"/>
                <a:ea typeface="Gulim"/>
                <a:cs typeface="Gulim"/>
                <a:sym typeface="Gulim"/>
              </a:rPr>
              <a:t>과제를</a:t>
            </a:r>
            <a:r>
              <a:rPr lang="en-US" sz="900" u="none" dirty="0">
                <a:latin typeface="Gulim"/>
                <a:ea typeface="Gulim"/>
                <a:cs typeface="Gulim"/>
                <a:sym typeface="Gulim"/>
              </a:rPr>
              <a:t> </a:t>
            </a:r>
            <a:r>
              <a:rPr lang="en-US" sz="900" u="none" dirty="0" err="1">
                <a:latin typeface="Gulim"/>
                <a:ea typeface="Gulim"/>
                <a:cs typeface="Gulim"/>
                <a:sym typeface="Gulim"/>
              </a:rPr>
              <a:t>실행하여</a:t>
            </a:r>
            <a:r>
              <a:rPr lang="en-US" sz="900" u="none" dirty="0">
                <a:latin typeface="Gulim"/>
                <a:ea typeface="Gulim"/>
                <a:cs typeface="Gulim"/>
                <a:sym typeface="Gulim"/>
              </a:rPr>
              <a:t> 2024년까지 </a:t>
            </a:r>
            <a:r>
              <a:rPr lang="en-US" sz="900" u="none" dirty="0" err="1">
                <a:latin typeface="Gulim"/>
                <a:ea typeface="Gulim"/>
                <a:cs typeface="Gulim"/>
                <a:sym typeface="Gulim"/>
              </a:rPr>
              <a:t>인증을</a:t>
            </a:r>
            <a:r>
              <a:rPr lang="en-US" sz="900" u="none" dirty="0">
                <a:latin typeface="Gulim"/>
                <a:ea typeface="Gulim"/>
                <a:cs typeface="Gulim"/>
                <a:sym typeface="Gulim"/>
              </a:rPr>
              <a:t> </a:t>
            </a:r>
            <a:r>
              <a:rPr lang="en-US" sz="900" u="none" dirty="0" err="1">
                <a:latin typeface="Gulim"/>
                <a:ea typeface="Gulim"/>
                <a:cs typeface="Gulim"/>
                <a:sym typeface="Gulim"/>
              </a:rPr>
              <a:t>취득할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최선을</a:t>
            </a:r>
            <a:r>
              <a:rPr lang="en-US" sz="900" u="none" dirty="0">
                <a:latin typeface="Gulim"/>
                <a:ea typeface="Gulim"/>
                <a:cs typeface="Gulim"/>
                <a:sym typeface="Gulim"/>
              </a:rPr>
              <a:t> </a:t>
            </a:r>
            <a:r>
              <a:rPr lang="en-US" sz="900" u="none" dirty="0" err="1">
                <a:latin typeface="Gulim"/>
                <a:ea typeface="Gulim"/>
                <a:cs typeface="Gulim"/>
                <a:sym typeface="Gulim"/>
              </a:rPr>
              <a:t>다할</a:t>
            </a:r>
            <a:r>
              <a:rPr lang="en-US" sz="900" u="none" dirty="0">
                <a:latin typeface="Gulim"/>
                <a:ea typeface="Gulim"/>
                <a:cs typeface="Gulim"/>
                <a:sym typeface="Gulim"/>
              </a:rPr>
              <a:t> </a:t>
            </a:r>
            <a:r>
              <a:rPr lang="en-US" sz="900" u="none" dirty="0" err="1">
                <a:latin typeface="Gulim"/>
                <a:ea typeface="Gulim"/>
                <a:cs typeface="Gulim"/>
                <a:sym typeface="Gulim"/>
              </a:rPr>
              <a:t>것이며</a:t>
            </a:r>
            <a:r>
              <a:rPr lang="en-US" sz="900" u="none" dirty="0">
                <a:latin typeface="Gulim"/>
                <a:ea typeface="Gulim"/>
                <a:cs typeface="Gulim"/>
                <a:sym typeface="Gulim"/>
              </a:rPr>
              <a:t>, </a:t>
            </a:r>
            <a:r>
              <a:rPr lang="en-US" sz="900" u="none" dirty="0" err="1">
                <a:latin typeface="Gulim"/>
                <a:ea typeface="Gulim"/>
                <a:cs typeface="Gulim"/>
                <a:sym typeface="Gulim"/>
              </a:rPr>
              <a:t>영주공장을</a:t>
            </a:r>
            <a:r>
              <a:rPr lang="en-US" sz="900" u="none" dirty="0">
                <a:latin typeface="Gulim"/>
                <a:ea typeface="Gulim"/>
                <a:cs typeface="Gulim"/>
                <a:sym typeface="Gulim"/>
              </a:rPr>
              <a:t> </a:t>
            </a:r>
            <a:r>
              <a:rPr lang="en-US" sz="900" u="none" dirty="0" err="1">
                <a:latin typeface="Gulim"/>
                <a:ea typeface="Gulim"/>
                <a:cs typeface="Gulim"/>
                <a:sym typeface="Gulim"/>
              </a:rPr>
              <a:t>시작으로</a:t>
            </a:r>
            <a:r>
              <a:rPr lang="en-US" sz="900" u="none" dirty="0">
                <a:latin typeface="Gulim"/>
                <a:ea typeface="Gulim"/>
                <a:cs typeface="Gulim"/>
                <a:sym typeface="Gulim"/>
              </a:rPr>
              <a:t> </a:t>
            </a:r>
            <a:r>
              <a:rPr lang="en-US" sz="900" u="none" dirty="0" err="1">
                <a:latin typeface="Gulim"/>
                <a:ea typeface="Gulim"/>
                <a:cs typeface="Gulim"/>
                <a:sym typeface="Gulim"/>
              </a:rPr>
              <a:t>단계적인</a:t>
            </a:r>
            <a:r>
              <a:rPr lang="en-US" sz="900" u="none" dirty="0">
                <a:latin typeface="Gulim"/>
                <a:ea typeface="Gulim"/>
                <a:cs typeface="Gulim"/>
                <a:sym typeface="Gulim"/>
              </a:rPr>
              <a:t> </a:t>
            </a:r>
            <a:r>
              <a:rPr lang="en-US" sz="900" u="none" dirty="0" err="1">
                <a:latin typeface="Gulim"/>
                <a:ea typeface="Gulim"/>
                <a:cs typeface="Gulim"/>
                <a:sym typeface="Gulim"/>
              </a:rPr>
              <a:t>사업장</a:t>
            </a:r>
            <a:r>
              <a:rPr lang="en-US" sz="900" u="none" dirty="0">
                <a:latin typeface="Gulim"/>
                <a:ea typeface="Gulim"/>
                <a:cs typeface="Gulim"/>
                <a:sym typeface="Gulim"/>
              </a:rPr>
              <a:t> </a:t>
            </a:r>
            <a:r>
              <a:rPr lang="en-US" sz="900" u="none" dirty="0" err="1">
                <a:latin typeface="Gulim"/>
                <a:ea typeface="Gulim"/>
                <a:cs typeface="Gulim"/>
                <a:sym typeface="Gulim"/>
              </a:rPr>
              <a:t>확대</a:t>
            </a:r>
            <a:r>
              <a:rPr lang="en-US" sz="900" u="none" dirty="0">
                <a:latin typeface="Gulim"/>
                <a:ea typeface="Gulim"/>
                <a:cs typeface="Gulim"/>
                <a:sym typeface="Gulim"/>
              </a:rPr>
              <a:t> </a:t>
            </a:r>
            <a:r>
              <a:rPr lang="en-US" sz="900" u="none" dirty="0" err="1">
                <a:latin typeface="Gulim"/>
                <a:ea typeface="Gulim"/>
                <a:cs typeface="Gulim"/>
                <a:sym typeface="Gulim"/>
              </a:rPr>
              <a:t>적용을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실행력을</a:t>
            </a:r>
            <a:r>
              <a:rPr lang="en-US" sz="900" u="none" dirty="0">
                <a:latin typeface="Gulim"/>
                <a:ea typeface="Gulim"/>
                <a:cs typeface="Gulim"/>
                <a:sym typeface="Gulim"/>
              </a:rPr>
              <a:t> </a:t>
            </a:r>
            <a:r>
              <a:rPr lang="en-US" sz="900" u="none" dirty="0" err="1">
                <a:latin typeface="Gulim"/>
                <a:ea typeface="Gulim"/>
                <a:cs typeface="Gulim"/>
                <a:sym typeface="Gulim"/>
              </a:rPr>
              <a:t>강화할</a:t>
            </a:r>
            <a:r>
              <a:rPr lang="en-US" sz="900" u="none" dirty="0">
                <a:latin typeface="Gulim"/>
                <a:ea typeface="Gulim"/>
                <a:cs typeface="Gulim"/>
                <a:sym typeface="Gulim"/>
              </a:rPr>
              <a:t> </a:t>
            </a:r>
            <a:r>
              <a:rPr lang="en-US" sz="900" u="none" dirty="0" err="1">
                <a:latin typeface="Gulim"/>
                <a:ea typeface="Gulim"/>
                <a:cs typeface="Gulim"/>
                <a:sym typeface="Gulim"/>
              </a:rPr>
              <a:t>계획입니다</a:t>
            </a:r>
            <a:r>
              <a:rPr lang="en-US" sz="900" u="none" dirty="0">
                <a:latin typeface="Gulim"/>
                <a:ea typeface="Gulim"/>
                <a:cs typeface="Gulim"/>
                <a:sym typeface="Gulim"/>
              </a:rPr>
              <a:t>.</a:t>
            </a:r>
          </a:p>
          <a:p>
            <a:pPr marL="38100" marR="30480" lvl="0" indent="0" algn="just" rtl="0">
              <a:lnSpc>
                <a:spcPct val="134200"/>
              </a:lnSpc>
              <a:spcBef>
                <a:spcPts val="1150"/>
              </a:spcBef>
              <a:spcAft>
                <a:spcPts val="0"/>
              </a:spcAft>
              <a:buNone/>
            </a:pPr>
            <a:endParaRPr sz="900" dirty="0">
              <a:latin typeface="Gulim"/>
              <a:ea typeface="Gulim"/>
              <a:cs typeface="Gulim"/>
              <a:sym typeface="Gulim"/>
            </a:endParaRPr>
          </a:p>
        </p:txBody>
      </p:sp>
      <p:sp>
        <p:nvSpPr>
          <p:cNvPr id="3949" name="Google Shape;3949;p40"/>
          <p:cNvSpPr txBox="1"/>
          <p:nvPr/>
        </p:nvSpPr>
        <p:spPr>
          <a:xfrm>
            <a:off x="880966" y="2271305"/>
            <a:ext cx="5244747"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err="1">
                <a:solidFill>
                  <a:srgbClr val="87BB24"/>
                </a:solidFill>
                <a:latin typeface="Arial"/>
                <a:ea typeface="Arial"/>
                <a:cs typeface="Arial"/>
                <a:sym typeface="Arial"/>
              </a:rPr>
              <a:t>용수</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사용량</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절감</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및</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수질</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개선</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활동</a:t>
            </a:r>
            <a:endParaRPr sz="1100" dirty="0">
              <a:latin typeface="Arial"/>
              <a:ea typeface="Arial"/>
              <a:cs typeface="Arial"/>
              <a:sym typeface="Arial"/>
            </a:endParaRPr>
          </a:p>
        </p:txBody>
      </p:sp>
      <p:sp>
        <p:nvSpPr>
          <p:cNvPr id="3950" name="Google Shape;3950;p40"/>
          <p:cNvSpPr txBox="1"/>
          <p:nvPr/>
        </p:nvSpPr>
        <p:spPr>
          <a:xfrm>
            <a:off x="880966" y="2450081"/>
            <a:ext cx="10924904" cy="39878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549B35"/>
                </a:solidFill>
                <a:latin typeface="Arial"/>
                <a:ea typeface="Arial"/>
                <a:cs typeface="Arial"/>
                <a:sym typeface="Arial"/>
              </a:rPr>
              <a:t>물</a:t>
            </a:r>
            <a:r>
              <a:rPr lang="en-US" sz="900" b="1" u="none"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재이용</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인프라</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확대</a:t>
            </a:r>
            <a:endParaRPr sz="900" dirty="0">
              <a:latin typeface="Arial"/>
              <a:ea typeface="Arial"/>
              <a:cs typeface="Arial"/>
              <a:sym typeface="Arial"/>
            </a:endParaRPr>
          </a:p>
          <a:p>
            <a:pPr marL="12700" lvl="0" indent="0" algn="l" rtl="0">
              <a:lnSpc>
                <a:spcPct val="100000"/>
              </a:lnSpc>
              <a:spcBef>
                <a:spcPts val="390"/>
              </a:spcBef>
              <a:spcAft>
                <a:spcPts val="0"/>
              </a:spcAft>
              <a:buNone/>
            </a:pPr>
            <a:r>
              <a:rPr lang="en-US" sz="900" b="1" dirty="0" err="1">
                <a:latin typeface="Arial"/>
                <a:ea typeface="Arial"/>
                <a:cs typeface="Arial"/>
                <a:sym typeface="Arial"/>
              </a:rPr>
              <a:t>국내공장</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저감을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폐수</a:t>
            </a:r>
            <a:r>
              <a:rPr lang="en-US" sz="900" dirty="0">
                <a:latin typeface="Gulim"/>
                <a:ea typeface="Gulim"/>
                <a:cs typeface="Gulim"/>
                <a:sym typeface="Gulim"/>
              </a:rPr>
              <a:t>, </a:t>
            </a:r>
            <a:r>
              <a:rPr lang="en-US" sz="900" dirty="0" err="1">
                <a:latin typeface="Gulim"/>
                <a:ea typeface="Gulim"/>
                <a:cs typeface="Gulim"/>
                <a:sym typeface="Gulim"/>
              </a:rPr>
              <a:t>공정수</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물을</a:t>
            </a:r>
            <a:r>
              <a:rPr lang="en-US" sz="900" dirty="0">
                <a:latin typeface="Gulim"/>
                <a:ea typeface="Gulim"/>
                <a:cs typeface="Gulim"/>
                <a:sym typeface="Gulim"/>
              </a:rPr>
              <a:t> </a:t>
            </a:r>
            <a:r>
              <a:rPr lang="en-US" sz="900" dirty="0" err="1">
                <a:latin typeface="Gulim"/>
                <a:ea typeface="Gulim"/>
                <a:cs typeface="Gulim"/>
                <a:sym typeface="Gulim"/>
              </a:rPr>
              <a:t>재이용하는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방법을</a:t>
            </a:r>
            <a:r>
              <a:rPr lang="en-US" sz="900" dirty="0">
                <a:latin typeface="Gulim"/>
                <a:ea typeface="Gulim"/>
                <a:cs typeface="Gulim"/>
                <a:sym typeface="Gulim"/>
              </a:rPr>
              <a:t> </a:t>
            </a:r>
            <a:r>
              <a:rPr lang="en-US" sz="900" dirty="0" err="1">
                <a:latin typeface="Gulim"/>
                <a:ea typeface="Gulim"/>
                <a:cs typeface="Gulim"/>
                <a:sym typeface="Gulim"/>
              </a:rPr>
              <a:t>검토하고</a:t>
            </a:r>
            <a:r>
              <a:rPr lang="en-US" sz="900" dirty="0">
                <a:latin typeface="Gulim"/>
                <a:ea typeface="Gulim"/>
                <a:cs typeface="Gulim"/>
                <a:sym typeface="Gulim"/>
              </a:rPr>
              <a:t> </a:t>
            </a:r>
            <a:r>
              <a:rPr lang="en-US" sz="900" dirty="0" err="1">
                <a:latin typeface="Gulim"/>
                <a:ea typeface="Gulim"/>
                <a:cs typeface="Gulim"/>
                <a:sym typeface="Gulim"/>
              </a:rPr>
              <a:t>실행하고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951" name="Google Shape;3951;p40"/>
          <p:cNvSpPr txBox="1"/>
          <p:nvPr/>
        </p:nvSpPr>
        <p:spPr>
          <a:xfrm>
            <a:off x="899999" y="2888062"/>
            <a:ext cx="11170109" cy="940642"/>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a:latin typeface="Gulim"/>
                <a:ea typeface="Gulim"/>
                <a:cs typeface="Gulim"/>
                <a:sym typeface="Gulim"/>
              </a:rPr>
              <a:t>2021년 12월, </a:t>
            </a:r>
            <a:r>
              <a:rPr lang="en-US" sz="900" dirty="0" err="1">
                <a:latin typeface="Gulim"/>
                <a:ea typeface="Gulim"/>
                <a:cs typeface="Gulim"/>
                <a:sym typeface="Gulim"/>
              </a:rPr>
              <a:t>대전공장</a:t>
            </a:r>
            <a:r>
              <a:rPr lang="en-US" sz="900" dirty="0">
                <a:latin typeface="Gulim"/>
                <a:ea typeface="Gulim"/>
                <a:cs typeface="Gulim"/>
                <a:sym typeface="Gulim"/>
              </a:rPr>
              <a:t>, </a:t>
            </a:r>
            <a:r>
              <a:rPr lang="en-US" sz="900" dirty="0" err="1">
                <a:latin typeface="Gulim"/>
                <a:ea typeface="Gulim"/>
                <a:cs typeface="Gulim"/>
                <a:sym typeface="Gulim"/>
              </a:rPr>
              <a:t>광주공장</a:t>
            </a:r>
            <a:r>
              <a:rPr lang="en-US" sz="900" dirty="0">
                <a:latin typeface="Gulim"/>
                <a:ea typeface="Gulim"/>
                <a:cs typeface="Gulim"/>
                <a:sym typeface="Gulim"/>
              </a:rPr>
              <a:t>, </a:t>
            </a:r>
            <a:r>
              <a:rPr lang="en-US" sz="900" dirty="0" err="1">
                <a:latin typeface="Gulim"/>
                <a:ea typeface="Gulim"/>
                <a:cs typeface="Gulim"/>
                <a:sym typeface="Gulim"/>
              </a:rPr>
              <a:t>김천공장은</a:t>
            </a:r>
            <a:r>
              <a:rPr lang="en-US" sz="900" dirty="0">
                <a:latin typeface="Gulim"/>
                <a:ea typeface="Gulim"/>
                <a:cs typeface="Gulim"/>
                <a:sym typeface="Gulim"/>
              </a:rPr>
              <a:t> </a:t>
            </a:r>
            <a:r>
              <a:rPr lang="en-US" sz="900" dirty="0" err="1">
                <a:latin typeface="Gulim"/>
                <a:ea typeface="Gulim"/>
                <a:cs typeface="Gulim"/>
                <a:sym typeface="Gulim"/>
              </a:rPr>
              <a:t>폐수처리장에서</a:t>
            </a:r>
            <a:r>
              <a:rPr lang="en-US" sz="900" dirty="0">
                <a:latin typeface="Gulim"/>
                <a:ea typeface="Gulim"/>
                <a:cs typeface="Gulim"/>
                <a:sym typeface="Gulim"/>
              </a:rPr>
              <a:t> </a:t>
            </a:r>
            <a:r>
              <a:rPr lang="en-US" sz="900" dirty="0" err="1">
                <a:latin typeface="Gulim"/>
                <a:ea typeface="Gulim"/>
                <a:cs typeface="Gulim"/>
                <a:sym typeface="Gulim"/>
              </a:rPr>
              <a:t>정화</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방류되는</a:t>
            </a:r>
            <a:r>
              <a:rPr lang="en-US" sz="900" dirty="0">
                <a:latin typeface="Gulim"/>
                <a:ea typeface="Gulim"/>
                <a:cs typeface="Gulim"/>
                <a:sym typeface="Gulim"/>
              </a:rPr>
              <a:t> </a:t>
            </a:r>
            <a:r>
              <a:rPr lang="en-US" sz="900" dirty="0" err="1">
                <a:latin typeface="Gulim"/>
                <a:ea typeface="Gulim"/>
                <a:cs typeface="Gulim"/>
                <a:sym typeface="Gulim"/>
              </a:rPr>
              <a:t>물을</a:t>
            </a:r>
            <a:r>
              <a:rPr lang="en-US" sz="900" dirty="0">
                <a:latin typeface="Gulim"/>
                <a:ea typeface="Gulim"/>
                <a:cs typeface="Gulim"/>
                <a:sym typeface="Gulim"/>
              </a:rPr>
              <a:t> </a:t>
            </a:r>
            <a:r>
              <a:rPr lang="en-US" sz="900" dirty="0" err="1">
                <a:latin typeface="Gulim"/>
                <a:ea typeface="Gulim"/>
                <a:cs typeface="Gulim"/>
                <a:sym typeface="Gulim"/>
              </a:rPr>
              <a:t>폐수처리장</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세척수</a:t>
            </a:r>
            <a:r>
              <a:rPr lang="en-US" sz="900" dirty="0">
                <a:latin typeface="Gulim"/>
                <a:ea typeface="Gulim"/>
                <a:cs typeface="Gulim"/>
                <a:sym typeface="Gulim"/>
              </a:rPr>
              <a:t>, </a:t>
            </a:r>
            <a:r>
              <a:rPr lang="en-US" sz="900" dirty="0" err="1">
                <a:latin typeface="Gulim"/>
                <a:ea typeface="Gulim"/>
                <a:cs typeface="Gulim"/>
                <a:sym typeface="Gulim"/>
              </a:rPr>
              <a:t>약품</a:t>
            </a:r>
            <a:r>
              <a:rPr lang="en-US" sz="900" dirty="0">
                <a:latin typeface="Gulim"/>
                <a:ea typeface="Gulim"/>
                <a:cs typeface="Gulim"/>
                <a:sym typeface="Gulim"/>
              </a:rPr>
              <a:t> </a:t>
            </a:r>
            <a:r>
              <a:rPr lang="en-US" sz="900" dirty="0" err="1">
                <a:latin typeface="Gulim"/>
                <a:ea typeface="Gulim"/>
                <a:cs typeface="Gulim"/>
                <a:sym typeface="Gulim"/>
              </a:rPr>
              <a:t>용해수로</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재이용하는</a:t>
            </a:r>
            <a:r>
              <a:rPr lang="en-US" sz="900" dirty="0">
                <a:latin typeface="Gulim"/>
                <a:ea typeface="Gulim"/>
                <a:cs typeface="Gulim"/>
                <a:sym typeface="Gulim"/>
              </a:rPr>
              <a:t> </a:t>
            </a:r>
            <a:r>
              <a:rPr lang="en-US" sz="900" dirty="0" err="1">
                <a:latin typeface="Gulim"/>
                <a:ea typeface="Gulim"/>
                <a:cs typeface="Gulim"/>
                <a:sym typeface="Gulim"/>
              </a:rPr>
              <a:t>방식을</a:t>
            </a:r>
            <a:r>
              <a:rPr lang="en-US" sz="900" dirty="0">
                <a:latin typeface="Gulim"/>
                <a:ea typeface="Gulim"/>
                <a:cs typeface="Gulim"/>
                <a:sym typeface="Gulim"/>
              </a:rPr>
              <a:t> </a:t>
            </a:r>
            <a:r>
              <a:rPr lang="en-US" sz="900" dirty="0" err="1">
                <a:latin typeface="Gulim"/>
                <a:ea typeface="Gulim"/>
                <a:cs typeface="Gulim"/>
                <a:sym typeface="Gulim"/>
              </a:rPr>
              <a:t>도입하고</a:t>
            </a:r>
            <a:r>
              <a:rPr lang="en-US" sz="900" dirty="0">
                <a:latin typeface="Gulim"/>
                <a:ea typeface="Gulim"/>
                <a:cs typeface="Gulim"/>
                <a:sym typeface="Gulim"/>
              </a:rPr>
              <a:t>, 2023년에는 </a:t>
            </a:r>
            <a:r>
              <a:rPr lang="en-US" sz="900" dirty="0" err="1">
                <a:latin typeface="Gulim"/>
                <a:ea typeface="Gulim"/>
                <a:cs typeface="Gulim"/>
                <a:sym typeface="Gulim"/>
              </a:rPr>
              <a:t>영주공장을</a:t>
            </a:r>
            <a:r>
              <a:rPr lang="en-US" sz="900" dirty="0">
                <a:latin typeface="Gulim"/>
                <a:ea typeface="Gulim"/>
                <a:cs typeface="Gulim"/>
                <a:sym typeface="Gulim"/>
              </a:rPr>
              <a:t> </a:t>
            </a:r>
            <a:r>
              <a:rPr lang="en-US" sz="900" dirty="0" err="1">
                <a:latin typeface="Gulim"/>
                <a:ea typeface="Gulim"/>
                <a:cs typeface="Gulim"/>
                <a:sym typeface="Gulim"/>
              </a:rPr>
              <a:t>포함하여</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공장을</a:t>
            </a:r>
            <a:r>
              <a:rPr lang="en-US" sz="900" dirty="0">
                <a:latin typeface="Gulim"/>
                <a:ea typeface="Gulim"/>
                <a:cs typeface="Gulim"/>
                <a:sym typeface="Gulim"/>
              </a:rPr>
              <a:t> </a:t>
            </a:r>
            <a:r>
              <a:rPr lang="en-US" sz="900" dirty="0" err="1">
                <a:latin typeface="Gulim"/>
                <a:ea typeface="Gulim"/>
                <a:cs typeface="Gulim"/>
                <a:sym typeface="Gulim"/>
              </a:rPr>
              <a:t>확대해</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3,841톤의 </a:t>
            </a:r>
            <a:r>
              <a:rPr lang="en-US" sz="900" dirty="0" err="1">
                <a:latin typeface="Gulim"/>
                <a:ea typeface="Gulim"/>
                <a:cs typeface="Gulim"/>
                <a:sym typeface="Gulim"/>
              </a:rPr>
              <a:t>물을</a:t>
            </a:r>
            <a:r>
              <a:rPr lang="en-US" sz="900" dirty="0">
                <a:latin typeface="Gulim"/>
                <a:ea typeface="Gulim"/>
                <a:cs typeface="Gulim"/>
                <a:sym typeface="Gulim"/>
              </a:rPr>
              <a:t> </a:t>
            </a:r>
            <a:r>
              <a:rPr lang="en-US" sz="900" dirty="0" err="1">
                <a:latin typeface="Gulim"/>
                <a:ea typeface="Gulim"/>
                <a:cs typeface="Gulim"/>
                <a:sym typeface="Gulim"/>
              </a:rPr>
              <a:t>재이용하였습니다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더해</a:t>
            </a:r>
            <a:r>
              <a:rPr lang="en-US" sz="900" dirty="0">
                <a:latin typeface="Gulim"/>
                <a:ea typeface="Gulim"/>
                <a:cs typeface="Gulim"/>
                <a:sym typeface="Gulim"/>
              </a:rPr>
              <a:t> </a:t>
            </a:r>
            <a:r>
              <a:rPr lang="en-US" sz="900" dirty="0" err="1">
                <a:latin typeface="Gulim"/>
                <a:ea typeface="Gulim"/>
                <a:cs typeface="Gulim"/>
                <a:sym typeface="Gulim"/>
              </a:rPr>
              <a:t>방류되는</a:t>
            </a:r>
            <a:r>
              <a:rPr lang="en-US" sz="900" dirty="0">
                <a:latin typeface="Gulim"/>
                <a:ea typeface="Gulim"/>
                <a:cs typeface="Gulim"/>
                <a:sym typeface="Gulim"/>
              </a:rPr>
              <a:t> </a:t>
            </a:r>
            <a:r>
              <a:rPr lang="en-US" sz="900" dirty="0" err="1">
                <a:latin typeface="Gulim"/>
                <a:ea typeface="Gulim"/>
                <a:cs typeface="Gulim"/>
                <a:sym typeface="Gulim"/>
              </a:rPr>
              <a:t>폐수를</a:t>
            </a:r>
            <a:r>
              <a:rPr lang="en-US" sz="900" dirty="0">
                <a:latin typeface="Gulim"/>
                <a:ea typeface="Gulim"/>
                <a:cs typeface="Gulim"/>
                <a:sym typeface="Gulim"/>
              </a:rPr>
              <a:t> </a:t>
            </a:r>
            <a:r>
              <a:rPr lang="en-US" sz="900" dirty="0" err="1">
                <a:latin typeface="Gulim"/>
                <a:ea typeface="Gulim"/>
                <a:cs typeface="Gulim"/>
                <a:sym typeface="Gulim"/>
              </a:rPr>
              <a:t>오존</a:t>
            </a:r>
            <a:r>
              <a:rPr lang="en-US" sz="900" dirty="0">
                <a:latin typeface="Gulim"/>
                <a:ea typeface="Gulim"/>
                <a:cs typeface="Gulim"/>
                <a:sym typeface="Gulim"/>
              </a:rPr>
              <a:t>, </a:t>
            </a:r>
            <a:r>
              <a:rPr lang="en-US" sz="900" dirty="0" err="1">
                <a:latin typeface="Gulim"/>
                <a:ea typeface="Gulim"/>
                <a:cs typeface="Gulim"/>
                <a:sym typeface="Gulim"/>
              </a:rPr>
              <a:t>여과막</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추가</a:t>
            </a:r>
            <a:r>
              <a:rPr lang="en-US" sz="900" dirty="0">
                <a:latin typeface="Gulim"/>
                <a:ea typeface="Gulim"/>
                <a:cs typeface="Gulim"/>
                <a:sym typeface="Gulim"/>
              </a:rPr>
              <a:t> </a:t>
            </a:r>
            <a:r>
              <a:rPr lang="en-US" sz="900" dirty="0" err="1">
                <a:latin typeface="Gulim"/>
                <a:ea typeface="Gulim"/>
                <a:cs typeface="Gulim"/>
                <a:sym typeface="Gulim"/>
              </a:rPr>
              <a:t>정수</a:t>
            </a:r>
            <a:r>
              <a:rPr lang="en-US" sz="900" dirty="0">
                <a:latin typeface="Gulim"/>
                <a:ea typeface="Gulim"/>
                <a:cs typeface="Gulim"/>
                <a:sym typeface="Gulim"/>
              </a:rPr>
              <a:t> </a:t>
            </a:r>
            <a:r>
              <a:rPr lang="en-US" sz="900" dirty="0" err="1">
                <a:latin typeface="Gulim"/>
                <a:ea typeface="Gulim"/>
                <a:cs typeface="Gulim"/>
                <a:sym typeface="Gulim"/>
              </a:rPr>
              <a:t>처리하여</a:t>
            </a:r>
            <a:r>
              <a:rPr lang="en-US" sz="900" dirty="0">
                <a:latin typeface="Gulim"/>
                <a:ea typeface="Gulim"/>
                <a:cs typeface="Gulim"/>
                <a:sym typeface="Gulim"/>
              </a:rPr>
              <a:t> </a:t>
            </a:r>
            <a:r>
              <a:rPr lang="en-US" sz="900" dirty="0" err="1">
                <a:latin typeface="Gulim"/>
                <a:ea typeface="Gulim"/>
                <a:cs typeface="Gulim"/>
                <a:sym typeface="Gulim"/>
              </a:rPr>
              <a:t>세정탑</a:t>
            </a:r>
            <a:r>
              <a:rPr lang="en-US" sz="900" dirty="0">
                <a:latin typeface="Gulim"/>
                <a:ea typeface="Gulim"/>
                <a:cs typeface="Gulim"/>
                <a:sym typeface="Gulim"/>
              </a:rPr>
              <a:t>, </a:t>
            </a:r>
            <a:r>
              <a:rPr lang="en-US" sz="900" dirty="0" err="1">
                <a:latin typeface="Gulim"/>
                <a:ea typeface="Gulim"/>
                <a:cs typeface="Gulim"/>
                <a:sym typeface="Gulim"/>
              </a:rPr>
              <a:t>화장실에</a:t>
            </a:r>
            <a:r>
              <a:rPr lang="en-US" sz="900" dirty="0">
                <a:latin typeface="Gulim"/>
                <a:ea typeface="Gulim"/>
                <a:cs typeface="Gulim"/>
                <a:sym typeface="Gulim"/>
              </a:rPr>
              <a:t> </a:t>
            </a:r>
            <a:r>
              <a:rPr lang="en-US" sz="900" dirty="0" err="1">
                <a:latin typeface="Gulim"/>
                <a:ea typeface="Gulim"/>
                <a:cs typeface="Gulim"/>
                <a:sym typeface="Gulim"/>
              </a:rPr>
              <a:t>사용하는</a:t>
            </a:r>
            <a:r>
              <a:rPr lang="en-US" sz="900" dirty="0">
                <a:latin typeface="Gulim"/>
                <a:ea typeface="Gulim"/>
                <a:cs typeface="Gulim"/>
                <a:sym typeface="Gulim"/>
              </a:rPr>
              <a:t> </a:t>
            </a:r>
            <a:r>
              <a:rPr lang="en-US" sz="900" dirty="0" err="1">
                <a:latin typeface="Gulim"/>
                <a:ea typeface="Gulim"/>
                <a:cs typeface="Gulim"/>
                <a:sym typeface="Gulim"/>
              </a:rPr>
              <a:t>방식을</a:t>
            </a:r>
            <a:r>
              <a:rPr lang="en-US" sz="900" dirty="0">
                <a:latin typeface="Gulim"/>
                <a:ea typeface="Gulim"/>
                <a:cs typeface="Gulim"/>
                <a:sym typeface="Gulim"/>
              </a:rPr>
              <a:t> </a:t>
            </a:r>
            <a:r>
              <a:rPr lang="en-US" sz="900" dirty="0" err="1">
                <a:latin typeface="Gulim"/>
                <a:ea typeface="Gulim"/>
                <a:cs typeface="Gulim"/>
                <a:sym typeface="Gulim"/>
              </a:rPr>
              <a:t>도입하여</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17,772톤을 </a:t>
            </a:r>
            <a:r>
              <a:rPr lang="en-US" sz="900" dirty="0" err="1">
                <a:latin typeface="Gulim"/>
                <a:ea typeface="Gulim"/>
                <a:cs typeface="Gulim"/>
                <a:sym typeface="Gulim"/>
              </a:rPr>
              <a:t>추가로</a:t>
            </a:r>
            <a:r>
              <a:rPr lang="en-US" sz="900" dirty="0">
                <a:latin typeface="Gulim"/>
                <a:ea typeface="Gulim"/>
                <a:cs typeface="Gulim"/>
                <a:sym typeface="Gulim"/>
              </a:rPr>
              <a:t> </a:t>
            </a:r>
            <a:r>
              <a:rPr lang="en-US" sz="900" dirty="0" err="1">
                <a:latin typeface="Gulim"/>
                <a:ea typeface="Gulim"/>
                <a:cs typeface="Gulim"/>
                <a:sym typeface="Gulim"/>
              </a:rPr>
              <a:t>재이용할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있었습니다</a:t>
            </a:r>
            <a:r>
              <a:rPr lang="en-US" sz="900" dirty="0">
                <a:latin typeface="Gulim"/>
                <a:ea typeface="Gulim"/>
                <a:cs typeface="Gulim"/>
                <a:sym typeface="Gulim"/>
              </a:rPr>
              <a:t>. </a:t>
            </a:r>
            <a:r>
              <a:rPr lang="en-US" sz="900" dirty="0" err="1">
                <a:latin typeface="Gulim"/>
                <a:ea typeface="Gulim"/>
                <a:cs typeface="Gulim"/>
                <a:sym typeface="Gulim"/>
              </a:rPr>
              <a:t>대전공장에서는</a:t>
            </a:r>
            <a:r>
              <a:rPr lang="en-US" sz="900" dirty="0">
                <a:latin typeface="Gulim"/>
                <a:ea typeface="Gulim"/>
                <a:cs typeface="Gulim"/>
                <a:sym typeface="Gulim"/>
              </a:rPr>
              <a:t> </a:t>
            </a:r>
            <a:r>
              <a:rPr lang="en-US" sz="900" dirty="0" err="1">
                <a:latin typeface="Gulim"/>
                <a:ea typeface="Gulim"/>
                <a:cs typeface="Gulim"/>
                <a:sym typeface="Gulim"/>
              </a:rPr>
              <a:t>배관</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원료</a:t>
            </a:r>
            <a:r>
              <a:rPr lang="en-US" sz="900" dirty="0">
                <a:latin typeface="Gulim"/>
                <a:ea typeface="Gulim"/>
                <a:cs typeface="Gulim"/>
                <a:sym typeface="Gulim"/>
              </a:rPr>
              <a:t> </a:t>
            </a:r>
            <a:r>
              <a:rPr lang="en-US" sz="900" dirty="0" err="1">
                <a:latin typeface="Gulim"/>
                <a:ea typeface="Gulim"/>
                <a:cs typeface="Gulim"/>
                <a:sym typeface="Gulim"/>
              </a:rPr>
              <a:t>가공</a:t>
            </a:r>
            <a:r>
              <a:rPr lang="en-US" sz="900" dirty="0">
                <a:latin typeface="Gulim"/>
                <a:ea typeface="Gulim"/>
                <a:cs typeface="Gulim"/>
                <a:sym typeface="Gulim"/>
              </a:rPr>
              <a:t> </a:t>
            </a:r>
            <a:r>
              <a:rPr lang="en-US" sz="900" dirty="0" err="1">
                <a:latin typeface="Gulim"/>
                <a:ea typeface="Gulim"/>
                <a:cs typeface="Gulim"/>
                <a:sym typeface="Gulim"/>
              </a:rPr>
              <a:t>공정의</a:t>
            </a:r>
            <a:r>
              <a:rPr lang="en-US" sz="900" dirty="0">
                <a:latin typeface="Gulim"/>
                <a:ea typeface="Gulim"/>
                <a:cs typeface="Gulim"/>
                <a:sym typeface="Gulim"/>
              </a:rPr>
              <a:t> </a:t>
            </a:r>
            <a:r>
              <a:rPr lang="en-US" sz="900" dirty="0" err="1">
                <a:latin typeface="Gulim"/>
                <a:ea typeface="Gulim"/>
                <a:cs typeface="Gulim"/>
                <a:sym typeface="Gulim"/>
              </a:rPr>
              <a:t>건조기</a:t>
            </a:r>
            <a:r>
              <a:rPr lang="en-US" sz="900" dirty="0">
                <a:latin typeface="Gulim"/>
                <a:ea typeface="Gulim"/>
                <a:cs typeface="Gulim"/>
                <a:sym typeface="Gulim"/>
              </a:rPr>
              <a:t> </a:t>
            </a:r>
            <a:r>
              <a:rPr lang="en-US" sz="900" dirty="0" err="1">
                <a:latin typeface="Gulim"/>
                <a:ea typeface="Gulim"/>
                <a:cs typeface="Gulim"/>
                <a:sym typeface="Gulim"/>
              </a:rPr>
              <a:t>냉각을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사용된</a:t>
            </a:r>
            <a:r>
              <a:rPr lang="en-US" sz="900" dirty="0">
                <a:latin typeface="Gulim"/>
                <a:ea typeface="Gulim"/>
                <a:cs typeface="Gulim"/>
                <a:sym typeface="Gulim"/>
              </a:rPr>
              <a:t> </a:t>
            </a:r>
            <a:r>
              <a:rPr lang="en-US" sz="900" dirty="0" err="1">
                <a:latin typeface="Gulim"/>
                <a:ea typeface="Gulim"/>
                <a:cs typeface="Gulim"/>
                <a:sym typeface="Gulim"/>
              </a:rPr>
              <a:t>고온</a:t>
            </a:r>
            <a:r>
              <a:rPr lang="en-US" sz="900" dirty="0">
                <a:latin typeface="Gulim"/>
                <a:ea typeface="Gulim"/>
                <a:cs typeface="Gulim"/>
                <a:sym typeface="Gulim"/>
              </a:rPr>
              <a:t> </a:t>
            </a:r>
            <a:r>
              <a:rPr lang="en-US" sz="900" dirty="0" err="1">
                <a:latin typeface="Gulim"/>
                <a:ea typeface="Gulim"/>
                <a:cs typeface="Gulim"/>
                <a:sym typeface="Gulim"/>
              </a:rPr>
              <a:t>용수를</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제조공정의</a:t>
            </a:r>
            <a:r>
              <a:rPr lang="en-US" sz="900" dirty="0">
                <a:latin typeface="Gulim"/>
                <a:ea typeface="Gulim"/>
                <a:cs typeface="Gulim"/>
                <a:sym typeface="Gulim"/>
              </a:rPr>
              <a:t> </a:t>
            </a:r>
            <a:r>
              <a:rPr lang="en-US" sz="900" dirty="0" err="1">
                <a:latin typeface="Gulim"/>
                <a:ea typeface="Gulim"/>
                <a:cs typeface="Gulim"/>
                <a:sym typeface="Gulim"/>
              </a:rPr>
              <a:t>부품</a:t>
            </a:r>
            <a:r>
              <a:rPr lang="en-US" sz="900" dirty="0">
                <a:latin typeface="Gulim"/>
                <a:ea typeface="Gulim"/>
                <a:cs typeface="Gulim"/>
                <a:sym typeface="Gulim"/>
              </a:rPr>
              <a:t> </a:t>
            </a:r>
            <a:r>
              <a:rPr lang="en-US" sz="900" dirty="0" err="1">
                <a:latin typeface="Gulim"/>
                <a:ea typeface="Gulim"/>
                <a:cs typeface="Gulim"/>
                <a:sym typeface="Gulim"/>
              </a:rPr>
              <a:t>세척</a:t>
            </a:r>
            <a:r>
              <a:rPr lang="en-US" sz="900" dirty="0">
                <a:latin typeface="Gulim"/>
                <a:ea typeface="Gulim"/>
                <a:cs typeface="Gulim"/>
                <a:sym typeface="Gulim"/>
              </a:rPr>
              <a:t> </a:t>
            </a:r>
            <a:r>
              <a:rPr lang="en-US" sz="900" dirty="0" err="1">
                <a:latin typeface="Gulim"/>
                <a:ea typeface="Gulim"/>
                <a:cs typeface="Gulim"/>
                <a:sym typeface="Gulim"/>
              </a:rPr>
              <a:t>용수로</a:t>
            </a:r>
            <a:r>
              <a:rPr lang="en-US" sz="900" dirty="0">
                <a:latin typeface="Gulim"/>
                <a:ea typeface="Gulim"/>
                <a:cs typeface="Gulim"/>
                <a:sym typeface="Gulim"/>
              </a:rPr>
              <a:t> </a:t>
            </a:r>
            <a:r>
              <a:rPr lang="en-US" sz="900" dirty="0" err="1">
                <a:latin typeface="Gulim"/>
                <a:ea typeface="Gulim"/>
                <a:cs typeface="Gulim"/>
                <a:sym typeface="Gulim"/>
              </a:rPr>
              <a:t>재사용</a:t>
            </a:r>
            <a:r>
              <a:rPr lang="en-US" sz="900" dirty="0">
                <a:latin typeface="Gulim"/>
                <a:ea typeface="Gulim"/>
                <a:cs typeface="Gulim"/>
                <a:sym typeface="Gulim"/>
              </a:rPr>
              <a:t> </a:t>
            </a:r>
            <a:r>
              <a:rPr lang="en-US" sz="900" dirty="0" err="1">
                <a:latin typeface="Gulim"/>
                <a:ea typeface="Gulim"/>
                <a:cs typeface="Gulim"/>
                <a:sym typeface="Gulim"/>
              </a:rPr>
              <a:t>함으로써</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2,210톤을 </a:t>
            </a:r>
            <a:r>
              <a:rPr lang="en-US" sz="900" dirty="0" err="1">
                <a:latin typeface="Gulim"/>
                <a:ea typeface="Gulim"/>
                <a:cs typeface="Gulim"/>
                <a:sym typeface="Gulim"/>
              </a:rPr>
              <a:t>재이용하였습니다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2023년 12월, </a:t>
            </a:r>
            <a:r>
              <a:rPr lang="en-US" sz="900" dirty="0" err="1">
                <a:latin typeface="Gulim"/>
                <a:ea typeface="Gulim"/>
                <a:cs typeface="Gulim"/>
                <a:sym typeface="Gulim"/>
              </a:rPr>
              <a:t>방류되는</a:t>
            </a:r>
            <a:r>
              <a:rPr lang="en-US" sz="900" dirty="0">
                <a:latin typeface="Gulim"/>
                <a:ea typeface="Gulim"/>
                <a:cs typeface="Gulim"/>
                <a:sym typeface="Gulim"/>
              </a:rPr>
              <a:t> </a:t>
            </a:r>
            <a:r>
              <a:rPr lang="en-US" sz="900" dirty="0" err="1">
                <a:latin typeface="Gulim"/>
                <a:ea typeface="Gulim"/>
                <a:cs typeface="Gulim"/>
                <a:sym typeface="Gulim"/>
              </a:rPr>
              <a:t>폐수를</a:t>
            </a:r>
            <a:r>
              <a:rPr lang="en-US" sz="900" dirty="0">
                <a:latin typeface="Gulim"/>
                <a:ea typeface="Gulim"/>
                <a:cs typeface="Gulim"/>
                <a:sym typeface="Gulim"/>
              </a:rPr>
              <a:t> </a:t>
            </a:r>
            <a:r>
              <a:rPr lang="en-US" sz="900" dirty="0" err="1">
                <a:latin typeface="Gulim"/>
                <a:ea typeface="Gulim"/>
                <a:cs typeface="Gulim"/>
                <a:sym typeface="Gulim"/>
              </a:rPr>
              <a:t>세정탑</a:t>
            </a:r>
            <a:r>
              <a:rPr lang="en-US" sz="900" dirty="0">
                <a:latin typeface="Gulim"/>
                <a:ea typeface="Gulim"/>
                <a:cs typeface="Gulim"/>
                <a:sym typeface="Gulim"/>
              </a:rPr>
              <a:t>, </a:t>
            </a:r>
            <a:r>
              <a:rPr lang="en-US" sz="900" dirty="0" err="1">
                <a:latin typeface="Gulim"/>
                <a:ea typeface="Gulim"/>
                <a:cs typeface="Gulim"/>
                <a:sym typeface="Gulim"/>
              </a:rPr>
              <a:t>화장실</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재이용하기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폐수처리장에</a:t>
            </a:r>
            <a:r>
              <a:rPr lang="en-US" sz="900" dirty="0">
                <a:latin typeface="Gulim"/>
                <a:ea typeface="Gulim"/>
                <a:cs typeface="Gulim"/>
                <a:sym typeface="Gulim"/>
              </a:rPr>
              <a:t> </a:t>
            </a:r>
            <a:r>
              <a:rPr lang="en-US" sz="900" dirty="0" err="1">
                <a:latin typeface="Gulim"/>
                <a:ea typeface="Gulim"/>
                <a:cs typeface="Gulim"/>
                <a:sym typeface="Gulim"/>
              </a:rPr>
              <a:t>오존</a:t>
            </a:r>
            <a:r>
              <a:rPr lang="en-US" sz="900" dirty="0">
                <a:latin typeface="Gulim"/>
                <a:ea typeface="Gulim"/>
                <a:cs typeface="Gulim"/>
                <a:sym typeface="Gulim"/>
              </a:rPr>
              <a:t>, </a:t>
            </a:r>
            <a:r>
              <a:rPr lang="en-US" sz="900" dirty="0" err="1">
                <a:latin typeface="Gulim"/>
                <a:ea typeface="Gulim"/>
                <a:cs typeface="Gulim"/>
                <a:sym typeface="Gulim"/>
              </a:rPr>
              <a:t>여과막</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정수</a:t>
            </a:r>
            <a:r>
              <a:rPr lang="en-US" sz="900" dirty="0">
                <a:latin typeface="Gulim"/>
                <a:ea typeface="Gulim"/>
                <a:cs typeface="Gulim"/>
                <a:sym typeface="Gulim"/>
              </a:rPr>
              <a:t> </a:t>
            </a:r>
            <a:r>
              <a:rPr lang="en-US" sz="900" dirty="0" err="1">
                <a:latin typeface="Gulim"/>
                <a:ea typeface="Gulim"/>
                <a:cs typeface="Gulim"/>
                <a:sym typeface="Gulim"/>
              </a:rPr>
              <a:t>처리시설을</a:t>
            </a:r>
            <a:r>
              <a:rPr lang="en-US" sz="900" dirty="0">
                <a:latin typeface="Gulim"/>
                <a:ea typeface="Gulim"/>
                <a:cs typeface="Gulim"/>
                <a:sym typeface="Gulim"/>
              </a:rPr>
              <a:t> </a:t>
            </a:r>
            <a:r>
              <a:rPr lang="en-US" sz="900" dirty="0" err="1">
                <a:latin typeface="Gulim"/>
                <a:ea typeface="Gulim"/>
                <a:cs typeface="Gulim"/>
                <a:sym typeface="Gulim"/>
              </a:rPr>
              <a:t>추가로</a:t>
            </a:r>
            <a:r>
              <a:rPr lang="en-US" sz="900" dirty="0">
                <a:latin typeface="Gulim"/>
                <a:ea typeface="Gulim"/>
                <a:cs typeface="Gulim"/>
                <a:sym typeface="Gulim"/>
              </a:rPr>
              <a:t> </a:t>
            </a:r>
            <a:r>
              <a:rPr lang="en-US" sz="900" dirty="0" err="1">
                <a:latin typeface="Gulim"/>
                <a:ea typeface="Gulim"/>
                <a:cs typeface="Gulim"/>
                <a:sym typeface="Gulim"/>
              </a:rPr>
              <a:t>설치하였습니다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16,113톤을 </a:t>
            </a:r>
            <a:r>
              <a:rPr lang="en-US" sz="900" dirty="0" err="1">
                <a:latin typeface="Gulim"/>
                <a:ea typeface="Gulim"/>
                <a:cs typeface="Gulim"/>
                <a:sym typeface="Gulim"/>
              </a:rPr>
              <a:t>절감할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예상됩니다</a:t>
            </a:r>
            <a:r>
              <a:rPr lang="en-US" sz="900" dirty="0">
                <a:latin typeface="Gulim"/>
                <a:ea typeface="Gulim"/>
                <a:cs typeface="Gulim"/>
                <a:sym typeface="Gulim"/>
              </a:rPr>
              <a:t>. </a:t>
            </a:r>
            <a:r>
              <a:rPr lang="en-US" sz="900" dirty="0" err="1">
                <a:latin typeface="Gulim"/>
                <a:ea typeface="Gulim"/>
                <a:cs typeface="Gulim"/>
                <a:sym typeface="Gulim"/>
              </a:rPr>
              <a:t>이로써</a:t>
            </a:r>
            <a:r>
              <a:rPr lang="en-US" sz="900" dirty="0">
                <a:latin typeface="Gulim"/>
                <a:ea typeface="Gulim"/>
                <a:cs typeface="Gulim"/>
                <a:sym typeface="Gulim"/>
              </a:rPr>
              <a:t> </a:t>
            </a:r>
            <a:r>
              <a:rPr lang="en-US" sz="900" dirty="0" err="1">
                <a:latin typeface="Gulim"/>
                <a:ea typeface="Gulim"/>
                <a:cs typeface="Gulim"/>
                <a:sym typeface="Gulim"/>
              </a:rPr>
              <a:t>폐수처리장을</a:t>
            </a:r>
            <a:r>
              <a:rPr lang="en-US" sz="900" dirty="0">
                <a:latin typeface="Gulim"/>
                <a:ea typeface="Gulim"/>
                <a:cs typeface="Gulim"/>
                <a:sym typeface="Gulim"/>
              </a:rPr>
              <a:t> </a:t>
            </a:r>
            <a:r>
              <a:rPr lang="en-US" sz="900" dirty="0" err="1">
                <a:latin typeface="Gulim"/>
                <a:ea typeface="Gulim"/>
                <a:cs typeface="Gulim"/>
                <a:sym typeface="Gulim"/>
              </a:rPr>
              <a:t>보유하고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4개 </a:t>
            </a:r>
            <a:r>
              <a:rPr lang="en-US" sz="900" dirty="0" err="1">
                <a:latin typeface="Gulim"/>
                <a:ea typeface="Gulim"/>
                <a:cs typeface="Gulim"/>
                <a:sym typeface="Gulim"/>
              </a:rPr>
              <a:t>공장</a:t>
            </a:r>
            <a:r>
              <a:rPr lang="en-US" sz="900" dirty="0">
                <a:latin typeface="Gulim"/>
                <a:ea typeface="Gulim"/>
                <a:cs typeface="Gulim"/>
                <a:sym typeface="Gulim"/>
              </a:rPr>
              <a:t>(</a:t>
            </a:r>
            <a:r>
              <a:rPr lang="en-US" sz="900" dirty="0" err="1">
                <a:latin typeface="Gulim"/>
                <a:ea typeface="Gulim"/>
                <a:cs typeface="Gulim"/>
                <a:sym typeface="Gulim"/>
              </a:rPr>
              <a:t>대전</a:t>
            </a:r>
            <a:r>
              <a:rPr lang="en-US" sz="900" dirty="0">
                <a:latin typeface="Gulim"/>
                <a:ea typeface="Gulim"/>
                <a:cs typeface="Gulim"/>
                <a:sym typeface="Gulim"/>
              </a:rPr>
              <a:t>, </a:t>
            </a:r>
            <a:r>
              <a:rPr lang="en-US" sz="900" dirty="0" err="1">
                <a:latin typeface="Gulim"/>
                <a:ea typeface="Gulim"/>
                <a:cs typeface="Gulim"/>
                <a:sym typeface="Gulim"/>
              </a:rPr>
              <a:t>영주</a:t>
            </a:r>
            <a:r>
              <a:rPr lang="en-US" sz="900" dirty="0">
                <a:latin typeface="Gulim"/>
                <a:ea typeface="Gulim"/>
                <a:cs typeface="Gulim"/>
                <a:sym typeface="Gulim"/>
              </a:rPr>
              <a:t>, </a:t>
            </a:r>
            <a:r>
              <a:rPr lang="en-US" sz="900" dirty="0" err="1">
                <a:latin typeface="Gulim"/>
                <a:ea typeface="Gulim"/>
                <a:cs typeface="Gulim"/>
                <a:sym typeface="Gulim"/>
              </a:rPr>
              <a:t>광주</a:t>
            </a:r>
            <a:r>
              <a:rPr lang="en-US" sz="900" dirty="0">
                <a:latin typeface="Gulim"/>
                <a:ea typeface="Gulim"/>
                <a:cs typeface="Gulim"/>
                <a:sym typeface="Gulim"/>
              </a:rPr>
              <a:t>, </a:t>
            </a:r>
            <a:r>
              <a:rPr lang="en-US" sz="900" dirty="0" err="1">
                <a:latin typeface="Gulim"/>
                <a:ea typeface="Gulim"/>
                <a:cs typeface="Gulim"/>
                <a:sym typeface="Gulim"/>
              </a:rPr>
              <a:t>김천</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폐수</a:t>
            </a:r>
            <a:r>
              <a:rPr lang="en-US" sz="900" dirty="0">
                <a:latin typeface="Gulim"/>
                <a:ea typeface="Gulim"/>
                <a:cs typeface="Gulim"/>
                <a:sym typeface="Gulim"/>
              </a:rPr>
              <a:t> </a:t>
            </a:r>
            <a:r>
              <a:rPr lang="en-US" sz="900" dirty="0" err="1">
                <a:latin typeface="Gulim"/>
                <a:ea typeface="Gulim"/>
                <a:cs typeface="Gulim"/>
                <a:sym typeface="Gulim"/>
              </a:rPr>
              <a:t>처리수</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인프라를</a:t>
            </a:r>
            <a:r>
              <a:rPr lang="en-US" sz="900" dirty="0">
                <a:latin typeface="Gulim"/>
                <a:ea typeface="Gulim"/>
                <a:cs typeface="Gulim"/>
                <a:sym typeface="Gulim"/>
              </a:rPr>
              <a:t> </a:t>
            </a:r>
            <a:r>
              <a:rPr lang="en-US" sz="900" dirty="0" err="1">
                <a:latin typeface="Gulim"/>
                <a:ea typeface="Gulim"/>
                <a:cs typeface="Gulim"/>
                <a:sym typeface="Gulim"/>
              </a:rPr>
              <a:t>구축하였습니다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952" name="Google Shape;3952;p40"/>
          <p:cNvSpPr txBox="1"/>
          <p:nvPr/>
        </p:nvSpPr>
        <p:spPr>
          <a:xfrm>
            <a:off x="890776" y="3851443"/>
            <a:ext cx="11167306"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회사는</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감축실행을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개선과제를</a:t>
            </a:r>
            <a:r>
              <a:rPr lang="en-US" sz="900" dirty="0">
                <a:latin typeface="Gulim"/>
                <a:ea typeface="Gulim"/>
                <a:cs typeface="Gulim"/>
                <a:sym typeface="Gulim"/>
              </a:rPr>
              <a:t> </a:t>
            </a:r>
            <a:r>
              <a:rPr lang="en-US" sz="900" dirty="0" err="1">
                <a:latin typeface="Gulim"/>
                <a:ea typeface="Gulim"/>
                <a:cs typeface="Gulim"/>
                <a:sym typeface="Gulim"/>
              </a:rPr>
              <a:t>발굴</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2024년 4월, </a:t>
            </a:r>
            <a:r>
              <a:rPr lang="en-US" sz="900" dirty="0" err="1">
                <a:latin typeface="Gulim"/>
                <a:ea typeface="Gulim"/>
                <a:cs typeface="Gulim"/>
                <a:sym typeface="Gulim"/>
              </a:rPr>
              <a:t>광주공장은</a:t>
            </a:r>
            <a:r>
              <a:rPr lang="en-US" sz="900" dirty="0">
                <a:latin typeface="Gulim"/>
                <a:ea typeface="Gulim"/>
                <a:cs typeface="Gulim"/>
                <a:sym typeface="Gulim"/>
              </a:rPr>
              <a:t> </a:t>
            </a:r>
            <a:r>
              <a:rPr lang="en-US" sz="900" dirty="0" err="1">
                <a:latin typeface="Gulim"/>
                <a:ea typeface="Gulim"/>
                <a:cs typeface="Gulim"/>
                <a:sym typeface="Gulim"/>
              </a:rPr>
              <a:t>폐수처리장에서</a:t>
            </a:r>
            <a:r>
              <a:rPr lang="en-US" sz="900" dirty="0">
                <a:latin typeface="Gulim"/>
                <a:ea typeface="Gulim"/>
                <a:cs typeface="Gulim"/>
                <a:sym typeface="Gulim"/>
              </a:rPr>
              <a:t> </a:t>
            </a:r>
            <a:r>
              <a:rPr lang="en-US" sz="900" dirty="0" err="1">
                <a:latin typeface="Gulim"/>
                <a:ea typeface="Gulim"/>
                <a:cs typeface="Gulim"/>
                <a:sym typeface="Gulim"/>
              </a:rPr>
              <a:t>방류되는</a:t>
            </a:r>
            <a:r>
              <a:rPr lang="en-US" sz="900" dirty="0">
                <a:latin typeface="Gulim"/>
                <a:ea typeface="Gulim"/>
                <a:cs typeface="Gulim"/>
                <a:sym typeface="Gulim"/>
              </a:rPr>
              <a:t> </a:t>
            </a:r>
            <a:r>
              <a:rPr lang="en-US" sz="900" dirty="0" err="1">
                <a:latin typeface="Gulim"/>
                <a:ea typeface="Gulim"/>
                <a:cs typeface="Gulim"/>
                <a:sym typeface="Gulim"/>
              </a:rPr>
              <a:t>폐수의</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RO(Reverse Osmosis, </a:t>
            </a:r>
            <a:r>
              <a:rPr lang="en-US" sz="900" dirty="0" err="1">
                <a:latin typeface="Gulim"/>
                <a:ea typeface="Gulim"/>
                <a:cs typeface="Gulim"/>
                <a:sym typeface="Gulim"/>
              </a:rPr>
              <a:t>역삼투</a:t>
            </a:r>
            <a:r>
              <a:rPr lang="en-US" sz="900" dirty="0">
                <a:latin typeface="Gulim"/>
                <a:ea typeface="Gulim"/>
                <a:cs typeface="Gulim"/>
                <a:sym typeface="Gulim"/>
              </a:rPr>
              <a:t>) </a:t>
            </a:r>
            <a:r>
              <a:rPr lang="en-US" sz="900" dirty="0" err="1">
                <a:latin typeface="Gulim"/>
                <a:ea typeface="Gulim"/>
                <a:cs typeface="Gulim"/>
                <a:sym typeface="Gulim"/>
              </a:rPr>
              <a:t>설비를</a:t>
            </a:r>
            <a:r>
              <a:rPr lang="en-US" sz="900" dirty="0">
                <a:latin typeface="Gulim"/>
                <a:ea typeface="Gulim"/>
                <a:cs typeface="Gulim"/>
                <a:sym typeface="Gulim"/>
              </a:rPr>
              <a:t> </a:t>
            </a:r>
            <a:r>
              <a:rPr lang="en-US" sz="900" dirty="0" err="1">
                <a:latin typeface="Gulim"/>
                <a:ea typeface="Gulim"/>
                <a:cs typeface="Gulim"/>
                <a:sym typeface="Gulim"/>
              </a:rPr>
              <a:t>추가로</a:t>
            </a:r>
            <a:r>
              <a:rPr lang="en-US" sz="900" dirty="0">
                <a:latin typeface="Gulim"/>
                <a:ea typeface="Gulim"/>
                <a:cs typeface="Gulim"/>
                <a:sym typeface="Gulim"/>
              </a:rPr>
              <a:t> </a:t>
            </a:r>
            <a:r>
              <a:rPr lang="en-US" sz="900" dirty="0" err="1">
                <a:latin typeface="Gulim"/>
                <a:ea typeface="Gulim"/>
                <a:cs typeface="Gulim"/>
                <a:sym typeface="Gulim"/>
              </a:rPr>
              <a:t>설치하여</a:t>
            </a:r>
            <a:r>
              <a:rPr lang="en-US" sz="900" dirty="0">
                <a:latin typeface="Gulim"/>
                <a:ea typeface="Gulim"/>
                <a:cs typeface="Gulim"/>
                <a:sym typeface="Gulim"/>
              </a:rPr>
              <a:t> </a:t>
            </a:r>
            <a:r>
              <a:rPr lang="en-US" sz="900" dirty="0" err="1">
                <a:latin typeface="Gulim"/>
                <a:ea typeface="Gulim"/>
                <a:cs typeface="Gulim"/>
                <a:sym typeface="Gulim"/>
              </a:rPr>
              <a:t>정수</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냉각탑에</a:t>
            </a:r>
            <a:r>
              <a:rPr lang="en-US" sz="900" dirty="0">
                <a:latin typeface="Gulim"/>
                <a:ea typeface="Gulim"/>
                <a:cs typeface="Gulim"/>
                <a:sym typeface="Gulim"/>
              </a:rPr>
              <a:t> </a:t>
            </a:r>
            <a:r>
              <a:rPr lang="en-US" sz="900" dirty="0" err="1">
                <a:latin typeface="Gulim"/>
                <a:ea typeface="Gulim"/>
                <a:cs typeface="Gulim"/>
                <a:sym typeface="Gulim"/>
              </a:rPr>
              <a:t>사용함으로써</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11,776톤을 </a:t>
            </a:r>
            <a:r>
              <a:rPr lang="en-US" sz="900" dirty="0" err="1">
                <a:latin typeface="Gulim"/>
                <a:ea typeface="Gulim"/>
                <a:cs typeface="Gulim"/>
                <a:sym typeface="Gulim"/>
              </a:rPr>
              <a:t>추가로</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예상됩니다</a:t>
            </a:r>
            <a:r>
              <a:rPr lang="en-US" sz="900" dirty="0">
                <a:latin typeface="Gulim"/>
                <a:ea typeface="Gulim"/>
                <a:cs typeface="Gulim"/>
                <a:sym typeface="Gulim"/>
              </a:rPr>
              <a:t>. 대전2공장은 </a:t>
            </a:r>
            <a:r>
              <a:rPr lang="en-US" sz="900" dirty="0" err="1">
                <a:latin typeface="Gulim"/>
                <a:ea typeface="Gulim"/>
                <a:cs typeface="Gulim"/>
                <a:sym typeface="Gulim"/>
              </a:rPr>
              <a:t>막재</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공정의</a:t>
            </a:r>
            <a:r>
              <a:rPr lang="en-US" sz="900" dirty="0">
                <a:latin typeface="Gulim"/>
                <a:ea typeface="Gulim"/>
                <a:cs typeface="Gulim"/>
                <a:sym typeface="Gulim"/>
              </a:rPr>
              <a:t> RO </a:t>
            </a:r>
            <a:r>
              <a:rPr lang="en-US" sz="900" dirty="0" err="1">
                <a:latin typeface="Gulim"/>
                <a:ea typeface="Gulim"/>
                <a:cs typeface="Gulim"/>
                <a:sym typeface="Gulim"/>
              </a:rPr>
              <a:t>설비에서</a:t>
            </a:r>
            <a:r>
              <a:rPr lang="en-US" sz="900" dirty="0">
                <a:latin typeface="Gulim"/>
                <a:ea typeface="Gulim"/>
                <a:cs typeface="Gulim"/>
                <a:sym typeface="Gulim"/>
              </a:rPr>
              <a:t> </a:t>
            </a:r>
            <a:r>
              <a:rPr lang="en-US" sz="900" dirty="0" err="1">
                <a:latin typeface="Gulim"/>
                <a:ea typeface="Gulim"/>
                <a:cs typeface="Gulim"/>
                <a:sym typeface="Gulim"/>
              </a:rPr>
              <a:t>방류되는</a:t>
            </a:r>
            <a:r>
              <a:rPr lang="en-US" sz="900" dirty="0">
                <a:latin typeface="Gulim"/>
                <a:ea typeface="Gulim"/>
                <a:cs typeface="Gulim"/>
                <a:sym typeface="Gulim"/>
              </a:rPr>
              <a:t> </a:t>
            </a:r>
            <a:r>
              <a:rPr lang="en-US" sz="900" dirty="0" err="1">
                <a:latin typeface="Gulim"/>
                <a:ea typeface="Gulim"/>
                <a:cs typeface="Gulim"/>
                <a:sym typeface="Gulim"/>
              </a:rPr>
              <a:t>농축수를</a:t>
            </a:r>
            <a:r>
              <a:rPr lang="en-US" sz="900" dirty="0">
                <a:latin typeface="Gulim"/>
                <a:ea typeface="Gulim"/>
                <a:cs typeface="Gulim"/>
                <a:sym typeface="Gulim"/>
              </a:rPr>
              <a:t> </a:t>
            </a:r>
            <a:r>
              <a:rPr lang="en-US" sz="900" dirty="0" err="1">
                <a:latin typeface="Gulim"/>
                <a:ea typeface="Gulim"/>
                <a:cs typeface="Gulim"/>
                <a:sym typeface="Gulim"/>
              </a:rPr>
              <a:t>방류하지</a:t>
            </a:r>
            <a:r>
              <a:rPr lang="en-US" sz="900" dirty="0">
                <a:latin typeface="Gulim"/>
                <a:ea typeface="Gulim"/>
                <a:cs typeface="Gulim"/>
                <a:sym typeface="Gulim"/>
              </a:rPr>
              <a:t> </a:t>
            </a:r>
            <a:r>
              <a:rPr lang="en-US" sz="900" dirty="0" err="1">
                <a:latin typeface="Gulim"/>
                <a:ea typeface="Gulim"/>
                <a:cs typeface="Gulim"/>
                <a:sym typeface="Gulim"/>
              </a:rPr>
              <a:t>않고</a:t>
            </a:r>
            <a:r>
              <a:rPr lang="en-US" sz="900" dirty="0">
                <a:latin typeface="Gulim"/>
                <a:ea typeface="Gulim"/>
                <a:cs typeface="Gulim"/>
                <a:sym typeface="Gulim"/>
              </a:rPr>
              <a:t> </a:t>
            </a:r>
            <a:r>
              <a:rPr lang="en-US" sz="900" dirty="0" err="1">
                <a:latin typeface="Gulim"/>
                <a:ea typeface="Gulim"/>
                <a:cs typeface="Gulim"/>
                <a:sym typeface="Gulim"/>
              </a:rPr>
              <a:t>탱크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청소</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청소수로</a:t>
            </a:r>
            <a:r>
              <a:rPr lang="en-US" sz="900" dirty="0">
                <a:latin typeface="Gulim"/>
                <a:ea typeface="Gulim"/>
                <a:cs typeface="Gulim"/>
                <a:sym typeface="Gulim"/>
              </a:rPr>
              <a:t> </a:t>
            </a:r>
            <a:r>
              <a:rPr lang="en-US" sz="900" dirty="0" err="1">
                <a:latin typeface="Gulim"/>
                <a:ea typeface="Gulim"/>
                <a:cs typeface="Gulim"/>
                <a:sym typeface="Gulim"/>
              </a:rPr>
              <a:t>재이용하여</a:t>
            </a:r>
            <a:r>
              <a:rPr lang="en-US" sz="900" dirty="0">
                <a:latin typeface="Gulim"/>
                <a:ea typeface="Gulim"/>
                <a:cs typeface="Gulim"/>
                <a:sym typeface="Gulim"/>
              </a:rPr>
              <a:t> </a:t>
            </a:r>
            <a:r>
              <a:rPr lang="en-US" sz="900" dirty="0" err="1">
                <a:latin typeface="Gulim"/>
                <a:ea typeface="Gulim"/>
                <a:cs typeface="Gulim"/>
                <a:sym typeface="Gulim"/>
              </a:rPr>
              <a:t>용수를</a:t>
            </a:r>
            <a:r>
              <a:rPr lang="en-US" sz="900" dirty="0">
                <a:latin typeface="Gulim"/>
                <a:ea typeface="Gulim"/>
                <a:cs typeface="Gulim"/>
                <a:sym typeface="Gulim"/>
              </a:rPr>
              <a:t> </a:t>
            </a:r>
            <a:r>
              <a:rPr lang="en-US" sz="900" dirty="0" err="1">
                <a:latin typeface="Gulim"/>
                <a:ea typeface="Gulim"/>
                <a:cs typeface="Gulim"/>
                <a:sym typeface="Gulim"/>
              </a:rPr>
              <a:t>절감할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공정수</a:t>
            </a:r>
            <a:r>
              <a:rPr lang="en-US" sz="900" dirty="0">
                <a:latin typeface="Gulim"/>
                <a:ea typeface="Gulim"/>
                <a:cs typeface="Gulim"/>
                <a:sym typeface="Gulim"/>
              </a:rPr>
              <a:t> </a:t>
            </a:r>
            <a:r>
              <a:rPr lang="en-US" sz="900" dirty="0" err="1">
                <a:latin typeface="Gulim"/>
                <a:ea typeface="Gulim"/>
                <a:cs typeface="Gulim"/>
                <a:sym typeface="Gulim"/>
              </a:rPr>
              <a:t>외에</a:t>
            </a:r>
            <a:r>
              <a:rPr lang="en-US" sz="900" dirty="0">
                <a:latin typeface="Gulim"/>
                <a:ea typeface="Gulim"/>
                <a:cs typeface="Gulim"/>
                <a:sym typeface="Gulim"/>
              </a:rPr>
              <a:t> </a:t>
            </a:r>
            <a:r>
              <a:rPr lang="en-US" sz="900" dirty="0" err="1">
                <a:latin typeface="Gulim"/>
                <a:ea typeface="Gulim"/>
                <a:cs typeface="Gulim"/>
                <a:sym typeface="Gulim"/>
              </a:rPr>
              <a:t>위생용수</a:t>
            </a:r>
            <a:r>
              <a:rPr lang="en-US" sz="900" dirty="0">
                <a:latin typeface="Gulim"/>
                <a:ea typeface="Gulim"/>
                <a:cs typeface="Gulim"/>
                <a:sym typeface="Gulim"/>
              </a:rPr>
              <a:t> </a:t>
            </a:r>
            <a:r>
              <a:rPr lang="en-US" sz="900" dirty="0" err="1">
                <a:latin typeface="Gulim"/>
                <a:ea typeface="Gulim"/>
                <a:cs typeface="Gulim"/>
                <a:sym typeface="Gulim"/>
              </a:rPr>
              <a:t>저감을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대전공장을</a:t>
            </a:r>
            <a:r>
              <a:rPr lang="en-US" sz="900" dirty="0">
                <a:latin typeface="Gulim"/>
                <a:ea typeface="Gulim"/>
                <a:cs typeface="Gulim"/>
                <a:sym typeface="Gulim"/>
              </a:rPr>
              <a:t> </a:t>
            </a:r>
            <a:r>
              <a:rPr lang="en-US" sz="900" dirty="0" err="1">
                <a:latin typeface="Gulim"/>
                <a:ea typeface="Gulim"/>
                <a:cs typeface="Gulim"/>
                <a:sym typeface="Gulim"/>
              </a:rPr>
              <a:t>시작으로</a:t>
            </a:r>
            <a:r>
              <a:rPr lang="en-US" sz="900" dirty="0">
                <a:latin typeface="Gulim"/>
                <a:ea typeface="Gulim"/>
                <a:cs typeface="Gulim"/>
                <a:sym typeface="Gulim"/>
              </a:rPr>
              <a:t> </a:t>
            </a:r>
            <a:r>
              <a:rPr lang="en-US" sz="900" dirty="0" err="1">
                <a:latin typeface="Gulim"/>
                <a:ea typeface="Gulim"/>
                <a:cs typeface="Gulim"/>
                <a:sym typeface="Gulim"/>
              </a:rPr>
              <a:t>영주</a:t>
            </a:r>
            <a:r>
              <a:rPr lang="en-US" sz="900" dirty="0">
                <a:latin typeface="Gulim"/>
                <a:ea typeface="Gulim"/>
                <a:cs typeface="Gulim"/>
                <a:sym typeface="Gulim"/>
              </a:rPr>
              <a:t>, </a:t>
            </a:r>
            <a:r>
              <a:rPr lang="en-US" sz="900" dirty="0" err="1">
                <a:latin typeface="Gulim"/>
                <a:ea typeface="Gulim"/>
                <a:cs typeface="Gulim"/>
                <a:sym typeface="Gulim"/>
              </a:rPr>
              <a:t>광주</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욕탕을</a:t>
            </a:r>
            <a:r>
              <a:rPr lang="en-US" sz="900" dirty="0">
                <a:latin typeface="Gulim"/>
                <a:ea typeface="Gulim"/>
                <a:cs typeface="Gulim"/>
                <a:sym typeface="Gulim"/>
              </a:rPr>
              <a:t> </a:t>
            </a:r>
            <a:r>
              <a:rPr lang="en-US" sz="900" dirty="0" err="1">
                <a:latin typeface="Gulim"/>
                <a:ea typeface="Gulim"/>
                <a:cs typeface="Gulim"/>
                <a:sym typeface="Gulim"/>
              </a:rPr>
              <a:t>보유중인</a:t>
            </a:r>
            <a:r>
              <a:rPr lang="en-US" sz="900" dirty="0">
                <a:latin typeface="Gulim"/>
                <a:ea typeface="Gulim"/>
                <a:cs typeface="Gulim"/>
                <a:sym typeface="Gulim"/>
              </a:rPr>
              <a:t> </a:t>
            </a:r>
            <a:r>
              <a:rPr lang="en-US" sz="900" dirty="0" err="1">
                <a:latin typeface="Gulim"/>
                <a:ea typeface="Gulim"/>
                <a:cs typeface="Gulim"/>
                <a:sym typeface="Gulim"/>
              </a:rPr>
              <a:t>공장에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목욕탕</a:t>
            </a:r>
            <a:r>
              <a:rPr lang="en-US" sz="900" dirty="0">
                <a:latin typeface="Gulim"/>
                <a:ea typeface="Gulim"/>
                <a:cs typeface="Gulim"/>
                <a:sym typeface="Gulim"/>
              </a:rPr>
              <a:t> </a:t>
            </a:r>
            <a:r>
              <a:rPr lang="en-US" sz="900" dirty="0" err="1">
                <a:latin typeface="Gulim"/>
                <a:ea typeface="Gulim"/>
                <a:cs typeface="Gulim"/>
                <a:sym typeface="Gulim"/>
              </a:rPr>
              <a:t>정수처리</a:t>
            </a:r>
            <a:r>
              <a:rPr lang="en-US" sz="900" dirty="0">
                <a:latin typeface="Gulim"/>
                <a:ea typeface="Gulim"/>
                <a:cs typeface="Gulim"/>
                <a:sym typeface="Gulim"/>
              </a:rPr>
              <a:t> </a:t>
            </a:r>
            <a:r>
              <a:rPr lang="en-US" sz="900" dirty="0" err="1">
                <a:latin typeface="Gulim"/>
                <a:ea typeface="Gulim"/>
                <a:cs typeface="Gulim"/>
                <a:sym typeface="Gulim"/>
              </a:rPr>
              <a:t>장치를</a:t>
            </a:r>
            <a:r>
              <a:rPr lang="en-US" sz="900" dirty="0">
                <a:latin typeface="Gulim"/>
                <a:ea typeface="Gulim"/>
                <a:cs typeface="Gulim"/>
                <a:sym typeface="Gulim"/>
              </a:rPr>
              <a:t> </a:t>
            </a:r>
            <a:r>
              <a:rPr lang="en-US" sz="900" dirty="0" err="1">
                <a:latin typeface="Gulim"/>
                <a:ea typeface="Gulim"/>
                <a:cs typeface="Gulim"/>
                <a:sym typeface="Gulim"/>
              </a:rPr>
              <a:t>도입할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953" name="Google Shape;3953;p40"/>
          <p:cNvSpPr/>
          <p:nvPr/>
        </p:nvSpPr>
        <p:spPr>
          <a:xfrm>
            <a:off x="6299999" y="4981737"/>
            <a:ext cx="845819" cy="0"/>
          </a:xfrm>
          <a:custGeom>
            <a:avLst/>
            <a:gdLst/>
            <a:ahLst/>
            <a:cxnLst/>
            <a:rect l="l" t="t" r="r" b="b"/>
            <a:pathLst>
              <a:path w="845820" h="120000" extrusionOk="0">
                <a:moveTo>
                  <a:pt x="0" y="0"/>
                </a:moveTo>
                <a:lnTo>
                  <a:pt x="845819" y="0"/>
                </a:lnTo>
              </a:path>
            </a:pathLst>
          </a:custGeom>
          <a:noFill/>
          <a:ln w="9525" cap="flat" cmpd="sng">
            <a:solidFill>
              <a:srgbClr val="549B35"/>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954" name="Google Shape;3954;p40"/>
          <p:cNvSpPr txBox="1"/>
          <p:nvPr/>
        </p:nvSpPr>
        <p:spPr>
          <a:xfrm>
            <a:off x="861893" y="4462587"/>
            <a:ext cx="11163103"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해외공장</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인도네시아공장은</a:t>
            </a:r>
            <a:r>
              <a:rPr lang="en-US" sz="900" dirty="0">
                <a:latin typeface="Gulim"/>
                <a:ea typeface="Gulim"/>
                <a:cs typeface="Gulim"/>
                <a:sym typeface="Gulim"/>
              </a:rPr>
              <a:t> 2023년 9월부터 </a:t>
            </a:r>
            <a:r>
              <a:rPr lang="en-US" sz="900" dirty="0" err="1">
                <a:latin typeface="Gulim"/>
                <a:ea typeface="Gulim"/>
                <a:cs typeface="Gulim"/>
                <a:sym typeface="Gulim"/>
              </a:rPr>
              <a:t>폐수</a:t>
            </a:r>
            <a:r>
              <a:rPr lang="en-US" sz="900" dirty="0">
                <a:latin typeface="Gulim"/>
                <a:ea typeface="Gulim"/>
                <a:cs typeface="Gulim"/>
                <a:sym typeface="Gulim"/>
              </a:rPr>
              <a:t> </a:t>
            </a:r>
            <a:r>
              <a:rPr lang="en-US" sz="900" dirty="0" err="1">
                <a:latin typeface="Gulim"/>
                <a:ea typeface="Gulim"/>
                <a:cs typeface="Gulim"/>
                <a:sym typeface="Gulim"/>
              </a:rPr>
              <a:t>방류수를</a:t>
            </a:r>
            <a:r>
              <a:rPr lang="en-US" sz="900" dirty="0">
                <a:latin typeface="Gulim"/>
                <a:ea typeface="Gulim"/>
                <a:cs typeface="Gulim"/>
                <a:sym typeface="Gulim"/>
              </a:rPr>
              <a:t> </a:t>
            </a:r>
            <a:r>
              <a:rPr lang="en-US" sz="900" dirty="0" err="1">
                <a:latin typeface="Gulim"/>
                <a:ea typeface="Gulim"/>
                <a:cs typeface="Gulim"/>
                <a:sym typeface="Gulim"/>
              </a:rPr>
              <a:t>조경용수로</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515톤을 </a:t>
            </a:r>
            <a:r>
              <a:rPr lang="en-US" sz="900" dirty="0" err="1">
                <a:latin typeface="Gulim"/>
                <a:ea typeface="Gulim"/>
                <a:cs typeface="Gulim"/>
                <a:sym typeface="Gulim"/>
              </a:rPr>
              <a:t>절감하였으며</a:t>
            </a:r>
            <a:r>
              <a:rPr lang="en-US" sz="900" dirty="0">
                <a:latin typeface="Gulim"/>
                <a:ea typeface="Gulim"/>
                <a:cs typeface="Gulim"/>
                <a:sym typeface="Gulim"/>
              </a:rPr>
              <a:t>(2023년 9월~12월),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1,421톤을 </a:t>
            </a:r>
            <a:r>
              <a:rPr lang="en-US" sz="900" dirty="0" err="1">
                <a:latin typeface="Gulim"/>
                <a:ea typeface="Gulim"/>
                <a:cs typeface="Gulim"/>
                <a:sym typeface="Gulim"/>
              </a:rPr>
              <a:t>절감할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예상됩니다</a:t>
            </a:r>
            <a:r>
              <a:rPr lang="en-US" sz="900" dirty="0">
                <a:latin typeface="Gulim"/>
                <a:ea typeface="Gulim"/>
                <a:cs typeface="Gulim"/>
                <a:sym typeface="Gulim"/>
              </a:rPr>
              <a:t>. </a:t>
            </a:r>
            <a:r>
              <a:rPr lang="en-US" sz="900" dirty="0" err="1">
                <a:latin typeface="Gulim"/>
                <a:ea typeface="Gulim"/>
                <a:cs typeface="Gulim"/>
                <a:sym typeface="Gulim"/>
              </a:rPr>
              <a:t>튀르키예공장은</a:t>
            </a:r>
            <a:r>
              <a:rPr lang="en-US" sz="900" dirty="0">
                <a:latin typeface="Gulim"/>
                <a:ea typeface="Gulim"/>
                <a:cs typeface="Gulim"/>
                <a:sym typeface="Gulim"/>
              </a:rPr>
              <a:t> RO </a:t>
            </a:r>
            <a:r>
              <a:rPr lang="en-US" sz="900" dirty="0" err="1">
                <a:latin typeface="Gulim"/>
                <a:ea typeface="Gulim"/>
                <a:cs typeface="Gulim"/>
                <a:sym typeface="Gulim"/>
              </a:rPr>
              <a:t>시스템에서</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배출되는</a:t>
            </a:r>
            <a:r>
              <a:rPr lang="en-US" sz="900" dirty="0">
                <a:latin typeface="Gulim"/>
                <a:ea typeface="Gulim"/>
                <a:cs typeface="Gulim"/>
                <a:sym typeface="Gulim"/>
              </a:rPr>
              <a:t> </a:t>
            </a:r>
            <a:r>
              <a:rPr lang="en-US" sz="900" dirty="0" err="1">
                <a:latin typeface="Gulim"/>
                <a:ea typeface="Gulim"/>
                <a:cs typeface="Gulim"/>
                <a:sym typeface="Gulim"/>
              </a:rPr>
              <a:t>농축수를</a:t>
            </a:r>
            <a:r>
              <a:rPr lang="en-US" sz="900" dirty="0">
                <a:latin typeface="Gulim"/>
                <a:ea typeface="Gulim"/>
                <a:cs typeface="Gulim"/>
                <a:sym typeface="Gulim"/>
              </a:rPr>
              <a:t> </a:t>
            </a:r>
            <a:r>
              <a:rPr lang="en-US" sz="900" dirty="0" err="1">
                <a:latin typeface="Gulim"/>
                <a:ea typeface="Gulim"/>
                <a:cs typeface="Gulim"/>
                <a:sym typeface="Gulim"/>
              </a:rPr>
              <a:t>재투입하여</a:t>
            </a:r>
            <a:r>
              <a:rPr lang="en-US" sz="900" dirty="0">
                <a:latin typeface="Gulim"/>
                <a:ea typeface="Gulim"/>
                <a:cs typeface="Gulim"/>
                <a:sym typeface="Gulim"/>
              </a:rPr>
              <a:t> 2023년 </a:t>
            </a:r>
            <a:r>
              <a:rPr lang="en-US" sz="900" dirty="0" err="1">
                <a:latin typeface="Gulim"/>
                <a:ea typeface="Gulim"/>
                <a:cs typeface="Gulim"/>
                <a:sym typeface="Gulim"/>
              </a:rPr>
              <a:t>한해</a:t>
            </a:r>
            <a:r>
              <a:rPr lang="en-US" sz="900" dirty="0">
                <a:latin typeface="Gulim"/>
                <a:ea typeface="Gulim"/>
                <a:cs typeface="Gulim"/>
                <a:sym typeface="Gulim"/>
              </a:rPr>
              <a:t> </a:t>
            </a:r>
            <a:r>
              <a:rPr lang="en-US" sz="900" dirty="0" err="1">
                <a:latin typeface="Gulim"/>
                <a:ea typeface="Gulim"/>
                <a:cs typeface="Gulim"/>
                <a:sym typeface="Gulim"/>
              </a:rPr>
              <a:t>동안</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5,772톤을 </a:t>
            </a:r>
            <a:r>
              <a:rPr lang="en-US" sz="900" dirty="0" err="1">
                <a:latin typeface="Gulim"/>
                <a:ea typeface="Gulim"/>
                <a:cs typeface="Gulim"/>
                <a:sym typeface="Gulim"/>
              </a:rPr>
              <a:t>절감하였습니다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955" name="Google Shape;3955;p40"/>
          <p:cNvSpPr txBox="1"/>
          <p:nvPr/>
        </p:nvSpPr>
        <p:spPr>
          <a:xfrm>
            <a:off x="854886" y="4933513"/>
            <a:ext cx="11177115" cy="383951"/>
          </a:xfrm>
          <a:prstGeom prst="rect">
            <a:avLst/>
          </a:prstGeom>
          <a:noFill/>
          <a:ln>
            <a:noFill/>
          </a:ln>
        </p:spPr>
        <p:txBody>
          <a:bodyPr spcFirstLastPara="1" wrap="square" lIns="0" tIns="12700" rIns="0" bIns="0" anchor="t" anchorCtr="0">
            <a:spAutoFit/>
          </a:bodyPr>
          <a:lstStyle/>
          <a:p>
            <a:pPr marL="12700" marR="5080" lvl="0" indent="0" algn="l" rtl="0">
              <a:lnSpc>
                <a:spcPct val="134300"/>
              </a:lnSpc>
              <a:spcBef>
                <a:spcPts val="0"/>
              </a:spcBef>
              <a:spcAft>
                <a:spcPts val="0"/>
              </a:spcAft>
              <a:buNone/>
            </a:pPr>
            <a:r>
              <a:rPr lang="en-US" sz="900" b="1" u="sng" dirty="0" err="1">
                <a:solidFill>
                  <a:srgbClr val="549B35"/>
                </a:solidFill>
                <a:latin typeface="Arial"/>
                <a:ea typeface="Arial"/>
                <a:cs typeface="Arial"/>
                <a:sym typeface="Arial"/>
              </a:rPr>
              <a:t>사업장</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용수</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사용</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합리화</a:t>
            </a:r>
            <a:r>
              <a:rPr lang="en-US" sz="900" b="1" dirty="0">
                <a:solidFill>
                  <a:srgbClr val="549B35"/>
                </a:solidFill>
              </a:rPr>
              <a:t> </a:t>
            </a:r>
            <a:r>
              <a:rPr lang="en-US" sz="900" u="none" dirty="0">
                <a:latin typeface="Gulim"/>
                <a:ea typeface="Gulim"/>
                <a:cs typeface="Gulim"/>
                <a:sym typeface="Gulim"/>
              </a:rPr>
              <a:t>KT&amp;G </a:t>
            </a:r>
            <a:r>
              <a:rPr lang="en-US" sz="900" u="none" dirty="0" err="1">
                <a:latin typeface="Gulim"/>
                <a:ea typeface="Gulim"/>
                <a:cs typeface="Gulim"/>
                <a:sym typeface="Gulim"/>
              </a:rPr>
              <a:t>용수</a:t>
            </a:r>
            <a:r>
              <a:rPr lang="en-US" sz="900" u="none" dirty="0">
                <a:latin typeface="Gulim"/>
                <a:ea typeface="Gulim"/>
                <a:cs typeface="Gulim"/>
                <a:sym typeface="Gulim"/>
              </a:rPr>
              <a:t> </a:t>
            </a:r>
            <a:r>
              <a:rPr lang="en-US" sz="900" u="none" dirty="0" err="1">
                <a:latin typeface="Gulim"/>
                <a:ea typeface="Gulim"/>
                <a:cs typeface="Gulim"/>
                <a:sym typeface="Gulim"/>
              </a:rPr>
              <a:t>사용량은</a:t>
            </a:r>
            <a:r>
              <a:rPr lang="en-US" sz="900" u="none" dirty="0">
                <a:latin typeface="Gulim"/>
                <a:ea typeface="Gulim"/>
                <a:cs typeface="Gulim"/>
                <a:sym typeface="Gulim"/>
              </a:rPr>
              <a:t> </a:t>
            </a:r>
            <a:r>
              <a:rPr lang="en-US" sz="900" u="none" dirty="0" err="1">
                <a:latin typeface="Gulim"/>
                <a:ea typeface="Gulim"/>
                <a:cs typeface="Gulim"/>
                <a:sym typeface="Gulim"/>
              </a:rPr>
              <a:t>대부분</a:t>
            </a:r>
            <a:r>
              <a:rPr lang="en-US" sz="900" u="none" dirty="0">
                <a:latin typeface="Gulim"/>
                <a:ea typeface="Gulim"/>
                <a:cs typeface="Gulim"/>
                <a:sym typeface="Gulim"/>
              </a:rPr>
              <a:t> </a:t>
            </a:r>
            <a:r>
              <a:rPr lang="en-US" sz="900" u="none" dirty="0" err="1">
                <a:latin typeface="Gulim"/>
                <a:ea typeface="Gulim"/>
                <a:cs typeface="Gulim"/>
                <a:sym typeface="Gulim"/>
              </a:rPr>
              <a:t>제조공장에서</a:t>
            </a:r>
            <a:r>
              <a:rPr lang="en-US" sz="900" u="none" dirty="0">
                <a:latin typeface="Gulim"/>
                <a:ea typeface="Gulim"/>
                <a:cs typeface="Gulim"/>
                <a:sym typeface="Gulim"/>
              </a:rPr>
              <a:t> </a:t>
            </a:r>
            <a:r>
              <a:rPr lang="en-US" sz="900" u="none" dirty="0" err="1">
                <a:latin typeface="Gulim"/>
                <a:ea typeface="Gulim"/>
                <a:cs typeface="Gulim"/>
                <a:sym typeface="Gulim"/>
              </a:rPr>
              <a:t>발생합니다</a:t>
            </a:r>
            <a:r>
              <a:rPr lang="en-US" sz="900" u="none" dirty="0">
                <a:latin typeface="Gulim"/>
                <a:ea typeface="Gulim"/>
                <a:cs typeface="Gulim"/>
                <a:sym typeface="Gulim"/>
              </a:rPr>
              <a:t>. </a:t>
            </a:r>
            <a:r>
              <a:rPr lang="en-US" sz="900" u="none" dirty="0" err="1">
                <a:latin typeface="Gulim"/>
                <a:ea typeface="Gulim"/>
                <a:cs typeface="Gulim"/>
                <a:sym typeface="Gulim"/>
              </a:rPr>
              <a:t>공장은</a:t>
            </a:r>
            <a:r>
              <a:rPr lang="en-US" sz="900" u="none" dirty="0">
                <a:latin typeface="Gulim"/>
                <a:ea typeface="Gulim"/>
                <a:cs typeface="Gulim"/>
                <a:sym typeface="Gulim"/>
              </a:rPr>
              <a:t> </a:t>
            </a:r>
            <a:r>
              <a:rPr lang="en-US" sz="900" u="none" dirty="0" err="1">
                <a:latin typeface="Gulim"/>
                <a:ea typeface="Gulim"/>
                <a:cs typeface="Gulim"/>
                <a:sym typeface="Gulim"/>
              </a:rPr>
              <a:t>정기적인</a:t>
            </a:r>
            <a:r>
              <a:rPr lang="en-US" sz="900" u="none" dirty="0">
                <a:latin typeface="Gulim"/>
                <a:ea typeface="Gulim"/>
                <a:cs typeface="Gulim"/>
                <a:sym typeface="Gulim"/>
              </a:rPr>
              <a:t> </a:t>
            </a:r>
            <a:r>
              <a:rPr lang="en-US" sz="900" u="none" dirty="0" err="1">
                <a:latin typeface="Gulim"/>
                <a:ea typeface="Gulim"/>
                <a:cs typeface="Gulim"/>
                <a:sym typeface="Gulim"/>
              </a:rPr>
              <a:t>사용량</a:t>
            </a:r>
            <a:r>
              <a:rPr lang="en-US" sz="900" u="none" dirty="0">
                <a:latin typeface="Gulim"/>
                <a:ea typeface="Gulim"/>
                <a:cs typeface="Gulim"/>
                <a:sym typeface="Gulim"/>
              </a:rPr>
              <a:t> </a:t>
            </a:r>
            <a:r>
              <a:rPr lang="en-US" sz="900" u="none" dirty="0" err="1">
                <a:latin typeface="Gulim"/>
                <a:ea typeface="Gulim"/>
                <a:cs typeface="Gulim"/>
                <a:sym typeface="Gulim"/>
              </a:rPr>
              <a:t>모니터링</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분석</a:t>
            </a:r>
            <a:r>
              <a:rPr lang="en-US" sz="900" u="none" dirty="0">
                <a:latin typeface="Gulim"/>
                <a:ea typeface="Gulim"/>
                <a:cs typeface="Gulim"/>
                <a:sym typeface="Gulim"/>
              </a:rPr>
              <a:t>, </a:t>
            </a:r>
            <a:r>
              <a:rPr lang="en-US" sz="900" u="none" dirty="0" err="1">
                <a:latin typeface="Gulim"/>
                <a:ea typeface="Gulim"/>
                <a:cs typeface="Gulim"/>
                <a:sym typeface="Gulim"/>
              </a:rPr>
              <a:t>진단</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용수</a:t>
            </a:r>
            <a:r>
              <a:rPr lang="en-US" sz="900" u="none" dirty="0">
                <a:latin typeface="Gulim"/>
                <a:ea typeface="Gulim"/>
                <a:cs typeface="Gulim"/>
                <a:sym typeface="Gulim"/>
              </a:rPr>
              <a:t> </a:t>
            </a:r>
            <a:r>
              <a:rPr lang="en-US" sz="900" u="none" dirty="0" err="1">
                <a:latin typeface="Gulim"/>
                <a:ea typeface="Gulim"/>
                <a:cs typeface="Gulim"/>
                <a:sym typeface="Gulim"/>
              </a:rPr>
              <a:t>절감</a:t>
            </a:r>
            <a:r>
              <a:rPr lang="en-US" sz="900" u="none" dirty="0">
                <a:latin typeface="Gulim"/>
                <a:ea typeface="Gulim"/>
                <a:cs typeface="Gulim"/>
                <a:sym typeface="Gulim"/>
              </a:rPr>
              <a:t> </a:t>
            </a:r>
            <a:r>
              <a:rPr lang="en-US" sz="900" u="none" dirty="0" err="1">
                <a:latin typeface="Gulim"/>
                <a:ea typeface="Gulim"/>
                <a:cs typeface="Gulim"/>
                <a:sym typeface="Gulim"/>
              </a:rPr>
              <a:t>기회를</a:t>
            </a:r>
            <a:r>
              <a:rPr lang="en-US" sz="900" u="none" dirty="0">
                <a:latin typeface="Gulim"/>
                <a:ea typeface="Gulim"/>
                <a:cs typeface="Gulim"/>
                <a:sym typeface="Gulim"/>
              </a:rPr>
              <a:t> </a:t>
            </a:r>
            <a:r>
              <a:rPr lang="en-US" sz="900" u="none" dirty="0" err="1">
                <a:latin typeface="Gulim"/>
                <a:ea typeface="Gulim"/>
                <a:cs typeface="Gulim"/>
                <a:sym typeface="Gulim"/>
              </a:rPr>
              <a:t>발굴하고</a:t>
            </a:r>
            <a:r>
              <a:rPr lang="en-US" sz="900" u="none" dirty="0">
                <a:latin typeface="Gulim"/>
                <a:ea typeface="Gulim"/>
                <a:cs typeface="Gulim"/>
                <a:sym typeface="Gulim"/>
              </a:rPr>
              <a:t>, </a:t>
            </a:r>
            <a:r>
              <a:rPr lang="en-US" sz="900" u="none" dirty="0" err="1">
                <a:latin typeface="Gulim"/>
                <a:ea typeface="Gulim"/>
                <a:cs typeface="Gulim"/>
                <a:sym typeface="Gulim"/>
              </a:rPr>
              <a:t>본사와</a:t>
            </a:r>
            <a:r>
              <a:rPr lang="en-US" sz="900" u="none" dirty="0">
                <a:latin typeface="Gulim"/>
                <a:ea typeface="Gulim"/>
                <a:cs typeface="Gulim"/>
                <a:sym typeface="Gulim"/>
              </a:rPr>
              <a:t> </a:t>
            </a:r>
            <a:r>
              <a:rPr lang="en-US" sz="900" u="none" dirty="0" err="1">
                <a:latin typeface="Gulim"/>
                <a:ea typeface="Gulim"/>
                <a:cs typeface="Gulim"/>
                <a:sym typeface="Gulim"/>
              </a:rPr>
              <a:t>긴밀한</a:t>
            </a:r>
            <a:r>
              <a:rPr lang="en-US" sz="900" u="none" dirty="0">
                <a:latin typeface="Gulim"/>
                <a:ea typeface="Gulim"/>
                <a:cs typeface="Gulim"/>
                <a:sym typeface="Gulim"/>
              </a:rPr>
              <a:t> </a:t>
            </a:r>
            <a:r>
              <a:rPr lang="en-US" sz="900" u="none" dirty="0" err="1">
                <a:latin typeface="Gulim"/>
                <a:ea typeface="Gulim"/>
                <a:cs typeface="Gulim"/>
                <a:sym typeface="Gulim"/>
              </a:rPr>
              <a:t>소통을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개선과제를</a:t>
            </a:r>
            <a:r>
              <a:rPr lang="en-US" sz="900" u="none" dirty="0">
                <a:latin typeface="Gulim"/>
                <a:ea typeface="Gulim"/>
                <a:cs typeface="Gulim"/>
                <a:sym typeface="Gulim"/>
              </a:rPr>
              <a:t> </a:t>
            </a:r>
            <a:r>
              <a:rPr lang="en-US" sz="900" u="none" dirty="0" err="1">
                <a:latin typeface="Gulim"/>
                <a:ea typeface="Gulim"/>
                <a:cs typeface="Gulim"/>
                <a:sym typeface="Gulim"/>
              </a:rPr>
              <a:t>확정</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추진하고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3956" name="Google Shape;3956;p40"/>
          <p:cNvSpPr txBox="1"/>
          <p:nvPr/>
        </p:nvSpPr>
        <p:spPr>
          <a:xfrm>
            <a:off x="845079" y="5386844"/>
            <a:ext cx="11179917"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a:latin typeface="Gulim"/>
                <a:ea typeface="Gulim"/>
                <a:cs typeface="Gulim"/>
                <a:sym typeface="Gulim"/>
              </a:rPr>
              <a:t>2023년에는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합리화를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28개 </a:t>
            </a:r>
            <a:r>
              <a:rPr lang="en-US" sz="900" dirty="0" err="1">
                <a:latin typeface="Gulim"/>
                <a:ea typeface="Gulim"/>
                <a:cs typeface="Gulim"/>
                <a:sym typeface="Gulim"/>
              </a:rPr>
              <a:t>과제를</a:t>
            </a:r>
            <a:r>
              <a:rPr lang="en-US" sz="900" dirty="0">
                <a:latin typeface="Gulim"/>
                <a:ea typeface="Gulim"/>
                <a:cs typeface="Gulim"/>
                <a:sym typeface="Gulim"/>
              </a:rPr>
              <a:t> </a:t>
            </a:r>
            <a:r>
              <a:rPr lang="en-US" sz="900" dirty="0" err="1">
                <a:latin typeface="Gulim"/>
                <a:ea typeface="Gulim"/>
                <a:cs typeface="Gulim"/>
                <a:sym typeface="Gulim"/>
              </a:rPr>
              <a:t>발굴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개선하여</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58,005톤을 </a:t>
            </a:r>
            <a:r>
              <a:rPr lang="en-US" sz="900" dirty="0" err="1">
                <a:latin typeface="Gulim"/>
                <a:ea typeface="Gulim"/>
                <a:cs typeface="Gulim"/>
                <a:sym typeface="Gulim"/>
              </a:rPr>
              <a:t>절감할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있을</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예상됩니다</a:t>
            </a:r>
            <a:r>
              <a:rPr lang="en-US" sz="900" dirty="0">
                <a:latin typeface="Gulim"/>
                <a:ea typeface="Gulim"/>
                <a:cs typeface="Gulim"/>
                <a:sym typeface="Gulim"/>
              </a:rPr>
              <a:t>. </a:t>
            </a:r>
            <a:r>
              <a:rPr lang="en-US" sz="900" dirty="0" err="1">
                <a:latin typeface="Gulim"/>
                <a:ea typeface="Gulim"/>
                <a:cs typeface="Gulim"/>
                <a:sym typeface="Gulim"/>
              </a:rPr>
              <a:t>대전공장과</a:t>
            </a:r>
            <a:r>
              <a:rPr lang="en-US" sz="900" dirty="0">
                <a:latin typeface="Gulim"/>
                <a:ea typeface="Gulim"/>
                <a:cs typeface="Gulim"/>
                <a:sym typeface="Gulim"/>
              </a:rPr>
              <a:t> </a:t>
            </a:r>
            <a:r>
              <a:rPr lang="en-US" sz="900" dirty="0" err="1">
                <a:latin typeface="Gulim"/>
                <a:ea typeface="Gulim"/>
                <a:cs typeface="Gulim"/>
                <a:sym typeface="Gulim"/>
              </a:rPr>
              <a:t>영주공장에서는</a:t>
            </a:r>
            <a:r>
              <a:rPr lang="en-US" sz="900" dirty="0">
                <a:latin typeface="Gulim"/>
                <a:ea typeface="Gulim"/>
                <a:cs typeface="Gulim"/>
                <a:sym typeface="Gulim"/>
              </a:rPr>
              <a:t> </a:t>
            </a:r>
            <a:r>
              <a:rPr lang="en-US" sz="900" dirty="0" err="1">
                <a:latin typeface="Gulim"/>
                <a:ea typeface="Gulim"/>
                <a:cs typeface="Gulim"/>
                <a:sym typeface="Gulim"/>
              </a:rPr>
              <a:t>폐수</a:t>
            </a:r>
            <a:r>
              <a:rPr lang="en-US" sz="900" dirty="0">
                <a:latin typeface="Gulim"/>
                <a:ea typeface="Gulim"/>
                <a:cs typeface="Gulim"/>
                <a:sym typeface="Gulim"/>
              </a:rPr>
              <a:t> </a:t>
            </a:r>
            <a:r>
              <a:rPr lang="en-US" sz="900" dirty="0" err="1">
                <a:latin typeface="Gulim"/>
                <a:ea typeface="Gulim"/>
                <a:cs typeface="Gulim"/>
                <a:sym typeface="Gulim"/>
              </a:rPr>
              <a:t>방류수를</a:t>
            </a:r>
            <a:r>
              <a:rPr lang="en-US" sz="900" dirty="0">
                <a:latin typeface="Gulim"/>
                <a:ea typeface="Gulim"/>
                <a:cs typeface="Gulim"/>
                <a:sym typeface="Gulim"/>
              </a:rPr>
              <a:t> </a:t>
            </a:r>
            <a:r>
              <a:rPr lang="en-US" sz="900" dirty="0" err="1">
                <a:latin typeface="Gulim"/>
                <a:ea typeface="Gulim"/>
                <a:cs typeface="Gulim"/>
                <a:sym typeface="Gulim"/>
              </a:rPr>
              <a:t>스크러버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화장실</a:t>
            </a:r>
            <a:r>
              <a:rPr lang="en-US" sz="900" dirty="0">
                <a:latin typeface="Gulim"/>
                <a:ea typeface="Gulim"/>
                <a:cs typeface="Gulim"/>
                <a:sym typeface="Gulim"/>
              </a:rPr>
              <a:t> </a:t>
            </a:r>
            <a:r>
              <a:rPr lang="en-US" sz="900" dirty="0" err="1">
                <a:latin typeface="Gulim"/>
                <a:ea typeface="Gulim"/>
                <a:cs typeface="Gulim"/>
                <a:sym typeface="Gulim"/>
              </a:rPr>
              <a:t>용수로</a:t>
            </a:r>
            <a:r>
              <a:rPr lang="en-US" sz="900" dirty="0">
                <a:latin typeface="Gulim"/>
                <a:ea typeface="Gulim"/>
                <a:cs typeface="Gulim"/>
                <a:sym typeface="Gulim"/>
              </a:rPr>
              <a:t> </a:t>
            </a:r>
            <a:r>
              <a:rPr lang="en-US" sz="900" dirty="0" err="1">
                <a:latin typeface="Gulim"/>
                <a:ea typeface="Gulim"/>
                <a:cs typeface="Gulim"/>
                <a:sym typeface="Gulim"/>
              </a:rPr>
              <a:t>재사용</a:t>
            </a:r>
            <a:r>
              <a:rPr lang="en-US" sz="900" dirty="0">
                <a:latin typeface="Gulim"/>
                <a:ea typeface="Gulim"/>
                <a:cs typeface="Gulim"/>
                <a:sym typeface="Gulim"/>
              </a:rPr>
              <a:t> </a:t>
            </a:r>
            <a:r>
              <a:rPr lang="en-US" sz="900" dirty="0" err="1">
                <a:latin typeface="Gulim"/>
                <a:ea typeface="Gulim"/>
                <a:cs typeface="Gulim"/>
                <a:sym typeface="Gulim"/>
              </a:rPr>
              <a:t>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구축하였고</a:t>
            </a:r>
            <a:r>
              <a:rPr lang="en-US" sz="900" dirty="0">
                <a:latin typeface="Gulim"/>
                <a:ea typeface="Gulim"/>
                <a:cs typeface="Gulim"/>
                <a:sym typeface="Gulim"/>
              </a:rPr>
              <a:t>, </a:t>
            </a:r>
            <a:r>
              <a:rPr lang="en-US" sz="900" dirty="0" err="1">
                <a:latin typeface="Gulim"/>
                <a:ea typeface="Gulim"/>
                <a:cs typeface="Gulim"/>
                <a:sym typeface="Gulim"/>
              </a:rPr>
              <a:t>영주공장은</a:t>
            </a:r>
            <a:r>
              <a:rPr lang="en-US" sz="900" dirty="0">
                <a:latin typeface="Gulim"/>
                <a:ea typeface="Gulim"/>
                <a:cs typeface="Gulim"/>
                <a:sym typeface="Gulim"/>
              </a:rPr>
              <a:t> </a:t>
            </a:r>
            <a:r>
              <a:rPr lang="en-US" sz="900" dirty="0" err="1">
                <a:latin typeface="Gulim"/>
                <a:ea typeface="Gulim"/>
                <a:cs typeface="Gulim"/>
                <a:sym typeface="Gulim"/>
              </a:rPr>
              <a:t>급식서비스</a:t>
            </a:r>
            <a:r>
              <a:rPr lang="en-US" sz="900" dirty="0">
                <a:latin typeface="Gulim"/>
                <a:ea typeface="Gulim"/>
                <a:cs typeface="Gulim"/>
                <a:sym typeface="Gulim"/>
              </a:rPr>
              <a:t> </a:t>
            </a:r>
            <a:r>
              <a:rPr lang="en-US" sz="900" dirty="0" err="1">
                <a:latin typeface="Gulim"/>
                <a:ea typeface="Gulim"/>
                <a:cs typeface="Gulim"/>
                <a:sym typeface="Gulim"/>
              </a:rPr>
              <a:t>제공</a:t>
            </a:r>
            <a:r>
              <a:rPr lang="en-US" sz="900" dirty="0">
                <a:latin typeface="Gulim"/>
                <a:ea typeface="Gulim"/>
                <a:cs typeface="Gulim"/>
                <a:sym typeface="Gulim"/>
              </a:rPr>
              <a:t> </a:t>
            </a:r>
            <a:r>
              <a:rPr lang="en-US" sz="900" dirty="0" err="1">
                <a:latin typeface="Gulim"/>
                <a:ea typeface="Gulim"/>
                <a:cs typeface="Gulim"/>
                <a:sym typeface="Gulim"/>
              </a:rPr>
              <a:t>업체와</a:t>
            </a:r>
            <a:r>
              <a:rPr lang="en-US" sz="900" dirty="0">
                <a:latin typeface="Gulim"/>
                <a:ea typeface="Gulim"/>
                <a:cs typeface="Gulim"/>
                <a:sym typeface="Gulim"/>
              </a:rPr>
              <a:t> </a:t>
            </a:r>
            <a:r>
              <a:rPr lang="en-US" sz="900" dirty="0" err="1">
                <a:latin typeface="Gulim"/>
                <a:ea typeface="Gulim"/>
                <a:cs typeface="Gulim"/>
                <a:sym typeface="Gulim"/>
              </a:rPr>
              <a:t>협업을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식당</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절수페달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릴</a:t>
            </a:r>
            <a:r>
              <a:rPr lang="en-US" sz="900" dirty="0">
                <a:latin typeface="Gulim"/>
                <a:ea typeface="Gulim"/>
                <a:cs typeface="Gulim"/>
                <a:sym typeface="Gulim"/>
              </a:rPr>
              <a:t> </a:t>
            </a:r>
            <a:r>
              <a:rPr lang="en-US" sz="900" dirty="0" err="1">
                <a:latin typeface="Gulim"/>
                <a:ea typeface="Gulim"/>
                <a:cs typeface="Gulim"/>
                <a:sym typeface="Gulim"/>
              </a:rPr>
              <a:t>고압</a:t>
            </a:r>
            <a:r>
              <a:rPr lang="en-US" sz="900" dirty="0">
                <a:latin typeface="Gulim"/>
                <a:ea typeface="Gulim"/>
                <a:cs typeface="Gulim"/>
                <a:sym typeface="Gulim"/>
              </a:rPr>
              <a:t> </a:t>
            </a:r>
            <a:r>
              <a:rPr lang="en-US" sz="900" dirty="0" err="1">
                <a:latin typeface="Gulim"/>
                <a:ea typeface="Gulim"/>
                <a:cs typeface="Gulim"/>
                <a:sym typeface="Gulim"/>
              </a:rPr>
              <a:t>세척건</a:t>
            </a:r>
            <a:r>
              <a:rPr lang="en-US" sz="900" dirty="0">
                <a:latin typeface="Gulim"/>
                <a:ea typeface="Gulim"/>
                <a:cs typeface="Gulim"/>
                <a:sym typeface="Gulim"/>
              </a:rPr>
              <a:t> </a:t>
            </a:r>
            <a:r>
              <a:rPr lang="en-US" sz="900" dirty="0" err="1">
                <a:latin typeface="Gulim"/>
                <a:ea typeface="Gulim"/>
                <a:cs typeface="Gulim"/>
                <a:sym typeface="Gulim"/>
              </a:rPr>
              <a:t>설치</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사용량</a:t>
            </a:r>
            <a:r>
              <a:rPr lang="en-US" sz="900" dirty="0">
                <a:latin typeface="Gulim"/>
                <a:ea typeface="Gulim"/>
                <a:cs typeface="Gulim"/>
                <a:sym typeface="Gulim"/>
              </a:rPr>
              <a:t> </a:t>
            </a:r>
            <a:r>
              <a:rPr lang="en-US" sz="900" dirty="0" err="1">
                <a:latin typeface="Gulim"/>
                <a:ea typeface="Gulim"/>
                <a:cs typeface="Gulim"/>
                <a:sym typeface="Gulim"/>
              </a:rPr>
              <a:t>저감</a:t>
            </a:r>
            <a:r>
              <a:rPr lang="en-US" sz="900" dirty="0">
                <a:latin typeface="Gulim"/>
                <a:ea typeface="Gulim"/>
                <a:cs typeface="Gulim"/>
                <a:sym typeface="Gulim"/>
              </a:rPr>
              <a:t> </a:t>
            </a:r>
            <a:r>
              <a:rPr lang="en-US" sz="900" dirty="0" err="1">
                <a:latin typeface="Gulim"/>
                <a:ea typeface="Gulim"/>
                <a:cs typeface="Gulim"/>
                <a:sym typeface="Gulim"/>
              </a:rPr>
              <a:t>캠페인</a:t>
            </a:r>
            <a:r>
              <a:rPr lang="en-US" sz="900" dirty="0">
                <a:latin typeface="Gulim"/>
                <a:ea typeface="Gulim"/>
                <a:cs typeface="Gulim"/>
                <a:sym typeface="Gulim"/>
              </a:rPr>
              <a:t> </a:t>
            </a:r>
            <a:r>
              <a:rPr lang="en-US" sz="900" dirty="0" err="1">
                <a:latin typeface="Gulim"/>
                <a:ea typeface="Gulim"/>
                <a:cs typeface="Gulim"/>
                <a:sym typeface="Gulim"/>
              </a:rPr>
              <a:t>진행</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4,020톤의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절감을</a:t>
            </a:r>
            <a:r>
              <a:rPr lang="en-US" sz="900" dirty="0">
                <a:latin typeface="Gulim"/>
                <a:ea typeface="Gulim"/>
                <a:cs typeface="Gulim"/>
                <a:sym typeface="Gulim"/>
              </a:rPr>
              <a:t> </a:t>
            </a:r>
            <a:r>
              <a:rPr lang="en-US" sz="900" dirty="0" err="1">
                <a:latin typeface="Gulim"/>
                <a:ea typeface="Gulim"/>
                <a:cs typeface="Gulim"/>
                <a:sym typeface="Gulim"/>
              </a:rPr>
              <a:t>실현하였습니다</a:t>
            </a:r>
            <a:r>
              <a:rPr lang="en-US" sz="900" dirty="0">
                <a:latin typeface="Gulim"/>
                <a:ea typeface="Gulim"/>
                <a:cs typeface="Gulim"/>
                <a:sym typeface="Gulim"/>
              </a:rPr>
              <a:t>. </a:t>
            </a:r>
            <a:r>
              <a:rPr lang="en-US" sz="900" dirty="0" err="1">
                <a:latin typeface="Gulim"/>
                <a:ea typeface="Gulim"/>
                <a:cs typeface="Gulim"/>
                <a:sym typeface="Gulim"/>
              </a:rPr>
              <a:t>대전공장은</a:t>
            </a:r>
            <a:r>
              <a:rPr lang="en-US" sz="900" dirty="0">
                <a:latin typeface="Gulim"/>
                <a:ea typeface="Gulim"/>
                <a:cs typeface="Gulim"/>
                <a:sym typeface="Gulim"/>
              </a:rPr>
              <a:t> 2023년 12월, </a:t>
            </a:r>
            <a:r>
              <a:rPr lang="en-US" sz="900" dirty="0" err="1">
                <a:latin typeface="Gulim"/>
                <a:ea typeface="Gulim"/>
                <a:cs typeface="Gulim"/>
                <a:sym typeface="Gulim"/>
              </a:rPr>
              <a:t>목욕탕</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재정수</a:t>
            </a:r>
            <a:r>
              <a:rPr lang="en-US" sz="900" dirty="0">
                <a:latin typeface="Gulim"/>
                <a:ea typeface="Gulim"/>
                <a:cs typeface="Gulim"/>
                <a:sym typeface="Gulim"/>
              </a:rPr>
              <a:t> </a:t>
            </a:r>
            <a:r>
              <a:rPr lang="en-US" sz="900" dirty="0" err="1">
                <a:latin typeface="Gulim"/>
                <a:ea typeface="Gulim"/>
                <a:cs typeface="Gulim"/>
                <a:sym typeface="Gulim"/>
              </a:rPr>
              <a:t>처리를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정수설비</a:t>
            </a:r>
            <a:r>
              <a:rPr lang="en-US" sz="900" dirty="0">
                <a:latin typeface="Gulim"/>
                <a:ea typeface="Gulim"/>
                <a:cs typeface="Gulim"/>
                <a:sym typeface="Gulim"/>
              </a:rPr>
              <a:t> </a:t>
            </a:r>
            <a:r>
              <a:rPr lang="en-US" sz="900" dirty="0" err="1">
                <a:latin typeface="Gulim"/>
                <a:ea typeface="Gulim"/>
                <a:cs typeface="Gulim"/>
                <a:sym typeface="Gulim"/>
              </a:rPr>
              <a:t>설치를</a:t>
            </a:r>
            <a:r>
              <a:rPr lang="en-US" sz="900" dirty="0">
                <a:latin typeface="Gulim"/>
                <a:ea typeface="Gulim"/>
                <a:cs typeface="Gulim"/>
                <a:sym typeface="Gulim"/>
              </a:rPr>
              <a:t> </a:t>
            </a:r>
            <a:r>
              <a:rPr lang="en-US" sz="900" dirty="0" err="1">
                <a:latin typeface="Gulim"/>
                <a:ea typeface="Gulim"/>
                <a:cs typeface="Gulim"/>
                <a:sym typeface="Gulim"/>
              </a:rPr>
              <a:t>완료하였으며</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정수설비</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안정화</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효과성</a:t>
            </a:r>
            <a:r>
              <a:rPr lang="en-US" sz="900" dirty="0">
                <a:latin typeface="Gulim"/>
                <a:ea typeface="Gulim"/>
                <a:cs typeface="Gulim"/>
                <a:sym typeface="Gulim"/>
              </a:rPr>
              <a:t> </a:t>
            </a:r>
            <a:r>
              <a:rPr lang="en-US" sz="900" dirty="0" err="1">
                <a:latin typeface="Gulim"/>
                <a:ea typeface="Gulim"/>
                <a:cs typeface="Gulim"/>
                <a:sym typeface="Gulim"/>
              </a:rPr>
              <a:t>분석이</a:t>
            </a:r>
            <a:r>
              <a:rPr lang="en-US" sz="900" dirty="0">
                <a:latin typeface="Gulim"/>
                <a:ea typeface="Gulim"/>
                <a:cs typeface="Gulim"/>
                <a:sym typeface="Gulim"/>
              </a:rPr>
              <a:t> </a:t>
            </a:r>
            <a:r>
              <a:rPr lang="en-US" sz="900" dirty="0" err="1">
                <a:latin typeface="Gulim"/>
                <a:ea typeface="Gulim"/>
                <a:cs typeface="Gulim"/>
                <a:sym typeface="Gulim"/>
              </a:rPr>
              <a:t>완료되면</a:t>
            </a:r>
            <a:r>
              <a:rPr lang="en-US" sz="900" dirty="0">
                <a:latin typeface="Gulim"/>
                <a:ea typeface="Gulim"/>
                <a:cs typeface="Gulim"/>
                <a:sym typeface="Gulim"/>
              </a:rPr>
              <a:t> </a:t>
            </a:r>
            <a:r>
              <a:rPr lang="en-US" sz="900" dirty="0" err="1">
                <a:latin typeface="Gulim"/>
                <a:ea typeface="Gulim"/>
                <a:cs typeface="Gulim"/>
                <a:sym typeface="Gulim"/>
              </a:rPr>
              <a:t>타</a:t>
            </a:r>
            <a:r>
              <a:rPr lang="en-US" sz="900" dirty="0">
                <a:latin typeface="Gulim"/>
                <a:ea typeface="Gulim"/>
                <a:cs typeface="Gulim"/>
                <a:sym typeface="Gulim"/>
              </a:rPr>
              <a:t> </a:t>
            </a:r>
            <a:r>
              <a:rPr lang="en-US" sz="900" dirty="0" err="1">
                <a:latin typeface="Gulim"/>
                <a:ea typeface="Gulim"/>
                <a:cs typeface="Gulim"/>
                <a:sym typeface="Gulim"/>
              </a:rPr>
              <a:t>공장에도</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정수</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도입을</a:t>
            </a:r>
            <a:r>
              <a:rPr lang="en-US" sz="900" dirty="0">
                <a:latin typeface="Gulim"/>
                <a:ea typeface="Gulim"/>
                <a:cs typeface="Gulim"/>
                <a:sym typeface="Gulim"/>
              </a:rPr>
              <a:t> </a:t>
            </a:r>
            <a:r>
              <a:rPr lang="en-US" sz="900" dirty="0" err="1">
                <a:latin typeface="Gulim"/>
                <a:ea typeface="Gulim"/>
                <a:cs typeface="Gulim"/>
                <a:sym typeface="Gulim"/>
              </a:rPr>
              <a:t>검토할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3957" name="Google Shape;3957;p40"/>
          <p:cNvSpPr txBox="1"/>
          <p:nvPr/>
        </p:nvSpPr>
        <p:spPr>
          <a:xfrm>
            <a:off x="845079" y="5996698"/>
            <a:ext cx="11160301" cy="198388"/>
          </a:xfrm>
          <a:prstGeom prst="rect">
            <a:avLst/>
          </a:prstGeom>
          <a:noFill/>
          <a:ln>
            <a:noFill/>
          </a:ln>
        </p:spPr>
        <p:txBody>
          <a:bodyPr spcFirstLastPara="1" wrap="square" lIns="0" tIns="12700" rIns="0" bIns="0" anchor="t" anchorCtr="0">
            <a:spAutoFit/>
          </a:bodyPr>
          <a:lstStyle/>
          <a:p>
            <a:pPr marL="13334" marR="5080" lvl="0" indent="-1269" algn="l" rtl="0">
              <a:lnSpc>
                <a:spcPct val="134200"/>
              </a:lnSpc>
              <a:spcBef>
                <a:spcPts val="0"/>
              </a:spcBef>
              <a:spcAft>
                <a:spcPts val="0"/>
              </a:spcAft>
              <a:buNone/>
            </a:pPr>
            <a:r>
              <a:rPr lang="en-US" sz="900">
                <a:latin typeface="Gulim"/>
                <a:ea typeface="Gulim"/>
                <a:cs typeface="Gulim"/>
                <a:sym typeface="Gulim"/>
              </a:rPr>
              <a:t>KT&amp;G는 앞으로도 용수 사용 합리화 과제를 지속적으로 발굴하고, 국내 축적 기술의 해외공장 적용 확대를 통해 용수 사용 합리화 실행을 가속화할 계획입니다.</a:t>
            </a:r>
            <a:endParaRPr sz="900">
              <a:latin typeface="Gulim"/>
              <a:ea typeface="Gulim"/>
              <a:cs typeface="Gulim"/>
              <a:sym typeface="Gulim"/>
            </a:endParaRPr>
          </a:p>
        </p:txBody>
      </p:sp>
      <p:sp>
        <p:nvSpPr>
          <p:cNvPr id="3958" name="Google Shape;3958;p40"/>
          <p:cNvSpPr txBox="1"/>
          <p:nvPr/>
        </p:nvSpPr>
        <p:spPr>
          <a:xfrm>
            <a:off x="826864" y="6235425"/>
            <a:ext cx="11178516" cy="135614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dirty="0" err="1">
                <a:solidFill>
                  <a:srgbClr val="549B35"/>
                </a:solidFill>
                <a:latin typeface="Arial"/>
                <a:ea typeface="Arial"/>
                <a:cs typeface="Arial"/>
                <a:sym typeface="Arial"/>
              </a:rPr>
              <a:t>폐수</a:t>
            </a:r>
            <a:r>
              <a:rPr lang="en-US" sz="900" b="1" dirty="0">
                <a:solidFill>
                  <a:srgbClr val="549B35"/>
                </a:solidFill>
                <a:latin typeface="Arial"/>
                <a:ea typeface="Arial"/>
                <a:cs typeface="Arial"/>
                <a:sym typeface="Arial"/>
              </a:rPr>
              <a:t> </a:t>
            </a:r>
            <a:r>
              <a:rPr lang="en-US" sz="900" b="1" dirty="0" err="1">
                <a:solidFill>
                  <a:srgbClr val="549B35"/>
                </a:solidFill>
                <a:latin typeface="Arial"/>
                <a:ea typeface="Arial"/>
                <a:cs typeface="Arial"/>
                <a:sym typeface="Arial"/>
              </a:rPr>
              <a:t>수질</a:t>
            </a:r>
            <a:r>
              <a:rPr lang="en-US" sz="900" b="1" dirty="0">
                <a:solidFill>
                  <a:srgbClr val="549B35"/>
                </a:solidFill>
                <a:latin typeface="Arial"/>
                <a:ea typeface="Arial"/>
                <a:cs typeface="Arial"/>
                <a:sym typeface="Arial"/>
              </a:rPr>
              <a:t> </a:t>
            </a:r>
            <a:r>
              <a:rPr lang="en-US" sz="900" b="1" dirty="0" err="1">
                <a:solidFill>
                  <a:srgbClr val="549B35"/>
                </a:solidFill>
                <a:latin typeface="Arial"/>
                <a:ea typeface="Arial"/>
                <a:cs typeface="Arial"/>
                <a:sym typeface="Arial"/>
              </a:rPr>
              <a:t>개선</a:t>
            </a:r>
            <a:r>
              <a:rPr lang="en-US" sz="900" b="1" dirty="0">
                <a:solidFill>
                  <a:srgbClr val="549B35"/>
                </a:solidFill>
                <a:latin typeface="Arial"/>
                <a:ea typeface="Arial"/>
                <a:cs typeface="Arial"/>
                <a:sym typeface="Arial"/>
              </a:rPr>
              <a:t> </a:t>
            </a:r>
            <a:r>
              <a:rPr lang="en-US" sz="900" b="1" dirty="0" err="1">
                <a:solidFill>
                  <a:srgbClr val="549B35"/>
                </a:solidFill>
                <a:latin typeface="Arial"/>
                <a:ea typeface="Arial"/>
                <a:cs typeface="Arial"/>
                <a:sym typeface="Arial"/>
              </a:rPr>
              <a:t>활동</a:t>
            </a:r>
            <a:r>
              <a:rPr lang="en-US" sz="900" b="1" dirty="0">
                <a:solidFill>
                  <a:srgbClr val="549B35"/>
                </a:solidFill>
                <a:latin typeface="Arial"/>
                <a:ea typeface="Arial"/>
                <a:cs typeface="Arial"/>
                <a:sym typeface="Arial"/>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공정에서</a:t>
            </a:r>
            <a:r>
              <a:rPr lang="en-US" sz="900" dirty="0">
                <a:latin typeface="Gulim"/>
                <a:ea typeface="Gulim"/>
                <a:cs typeface="Gulim"/>
                <a:sym typeface="Gulim"/>
              </a:rPr>
              <a:t> </a:t>
            </a:r>
            <a:r>
              <a:rPr lang="en-US" sz="900" dirty="0" err="1">
                <a:latin typeface="Gulim"/>
                <a:ea typeface="Gulim"/>
                <a:cs typeface="Gulim"/>
                <a:sym typeface="Gulim"/>
              </a:rPr>
              <a:t>사용된</a:t>
            </a:r>
            <a:r>
              <a:rPr lang="en-US" sz="900" dirty="0">
                <a:latin typeface="Gulim"/>
                <a:ea typeface="Gulim"/>
                <a:cs typeface="Gulim"/>
                <a:sym typeface="Gulim"/>
              </a:rPr>
              <a:t> </a:t>
            </a:r>
            <a:r>
              <a:rPr lang="en-US" sz="900" dirty="0" err="1">
                <a:latin typeface="Gulim"/>
                <a:ea typeface="Gulim"/>
                <a:cs typeface="Gulim"/>
                <a:sym typeface="Gulim"/>
              </a:rPr>
              <a:t>용수를</a:t>
            </a:r>
            <a:r>
              <a:rPr lang="en-US" sz="900" dirty="0">
                <a:latin typeface="Gulim"/>
                <a:ea typeface="Gulim"/>
                <a:cs typeface="Gulim"/>
                <a:sym typeface="Gulim"/>
              </a:rPr>
              <a:t> </a:t>
            </a:r>
            <a:r>
              <a:rPr lang="en-US" sz="900" dirty="0" err="1">
                <a:latin typeface="Gulim"/>
                <a:ea typeface="Gulim"/>
                <a:cs typeface="Gulim"/>
                <a:sym typeface="Gulim"/>
              </a:rPr>
              <a:t>수생태계로</a:t>
            </a:r>
            <a:r>
              <a:rPr lang="en-US" sz="900" dirty="0">
                <a:latin typeface="Gulim"/>
                <a:ea typeface="Gulim"/>
                <a:cs typeface="Gulim"/>
                <a:sym typeface="Gulim"/>
              </a:rPr>
              <a:t> </a:t>
            </a:r>
            <a:r>
              <a:rPr lang="en-US" sz="900" dirty="0" err="1">
                <a:latin typeface="Gulim"/>
                <a:ea typeface="Gulim"/>
                <a:cs typeface="Gulim"/>
                <a:sym typeface="Gulim"/>
              </a:rPr>
              <a:t>돌려보내기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수질오염물질의</a:t>
            </a:r>
            <a:r>
              <a:rPr lang="en-US" sz="900" dirty="0">
                <a:latin typeface="Gulim"/>
                <a:ea typeface="Gulim"/>
                <a:cs typeface="Gulim"/>
                <a:sym typeface="Gulim"/>
              </a:rPr>
              <a:t> </a:t>
            </a:r>
            <a:r>
              <a:rPr lang="en-US" sz="900" dirty="0" err="1">
                <a:latin typeface="Gulim"/>
                <a:ea typeface="Gulim"/>
                <a:cs typeface="Gulim"/>
                <a:sym typeface="Gulim"/>
              </a:rPr>
              <a:t>법적</a:t>
            </a:r>
            <a:r>
              <a:rPr lang="en-US" sz="900" dirty="0">
                <a:latin typeface="Gulim"/>
                <a:ea typeface="Gulim"/>
                <a:cs typeface="Gulim"/>
                <a:sym typeface="Gulim"/>
              </a:rPr>
              <a:t> </a:t>
            </a:r>
            <a:r>
              <a:rPr lang="en-US" sz="900" dirty="0" err="1">
                <a:latin typeface="Gulim"/>
                <a:ea typeface="Gulim"/>
                <a:cs typeface="Gulim"/>
                <a:sym typeface="Gulim"/>
              </a:rPr>
              <a:t>허용기준보다</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내부기준을</a:t>
            </a:r>
            <a:r>
              <a:rPr lang="en-US" sz="900" dirty="0">
                <a:latin typeface="Gulim"/>
                <a:ea typeface="Gulim"/>
                <a:cs typeface="Gulim"/>
                <a:sym typeface="Gulim"/>
              </a:rPr>
              <a:t> </a:t>
            </a:r>
            <a:r>
              <a:rPr lang="en-US" sz="900" dirty="0" err="1">
                <a:latin typeface="Gulim"/>
                <a:ea typeface="Gulim"/>
                <a:cs typeface="Gulim"/>
                <a:sym typeface="Gulim"/>
              </a:rPr>
              <a:t>적용하여</a:t>
            </a:r>
            <a:r>
              <a:rPr lang="en-US" sz="900" dirty="0">
                <a:latin typeface="Gulim"/>
                <a:ea typeface="Gulim"/>
                <a:cs typeface="Gulim"/>
                <a:sym typeface="Gulim"/>
              </a:rPr>
              <a:t> </a:t>
            </a:r>
            <a:r>
              <a:rPr lang="en-US" sz="900" dirty="0" err="1">
                <a:latin typeface="Gulim"/>
                <a:ea typeface="Gulim"/>
                <a:cs typeface="Gulim"/>
                <a:sym typeface="Gulim"/>
              </a:rPr>
              <a:t>폐수를</a:t>
            </a:r>
            <a:r>
              <a:rPr lang="en-US" sz="900" dirty="0">
                <a:latin typeface="Gulim"/>
                <a:ea typeface="Gulim"/>
                <a:cs typeface="Gulim"/>
                <a:sym typeface="Gulim"/>
              </a:rPr>
              <a:t> </a:t>
            </a:r>
            <a:r>
              <a:rPr lang="en-US" sz="900" dirty="0" err="1">
                <a:latin typeface="Gulim"/>
                <a:ea typeface="Gulim"/>
                <a:cs typeface="Gulim"/>
                <a:sym typeface="Gulim"/>
              </a:rPr>
              <a:t>처리하고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대전</a:t>
            </a:r>
            <a:r>
              <a:rPr lang="en-US" sz="900" dirty="0">
                <a:latin typeface="Gulim"/>
                <a:ea typeface="Gulim"/>
                <a:cs typeface="Gulim"/>
                <a:sym typeface="Gulim"/>
              </a:rPr>
              <a:t> </a:t>
            </a:r>
            <a:r>
              <a:rPr lang="en-US" sz="900" dirty="0" err="1">
                <a:latin typeface="Gulim"/>
                <a:ea typeface="Gulim"/>
                <a:cs typeface="Gulim"/>
                <a:sym typeface="Gulim"/>
              </a:rPr>
              <a:t>사업장의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법적</a:t>
            </a:r>
            <a:r>
              <a:rPr lang="en-US" sz="900" dirty="0">
                <a:latin typeface="Gulim"/>
                <a:ea typeface="Gulim"/>
                <a:cs typeface="Gulim"/>
                <a:sym typeface="Gulim"/>
              </a:rPr>
              <a:t> </a:t>
            </a:r>
            <a:r>
              <a:rPr lang="en-US" sz="900" dirty="0" err="1">
                <a:latin typeface="Gulim"/>
                <a:ea typeface="Gulim"/>
                <a:cs typeface="Gulim"/>
                <a:sym typeface="Gulim"/>
              </a:rPr>
              <a:t>허용기준</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40% </a:t>
            </a:r>
            <a:r>
              <a:rPr lang="en-US" sz="900" dirty="0" err="1">
                <a:latin typeface="Gulim"/>
                <a:ea typeface="Gulim"/>
                <a:cs typeface="Gulim"/>
                <a:sym typeface="Gulim"/>
              </a:rPr>
              <a:t>이하로</a:t>
            </a:r>
            <a:r>
              <a:rPr lang="en-US" sz="900" dirty="0">
                <a:latin typeface="Gulim"/>
                <a:ea typeface="Gulim"/>
                <a:cs typeface="Gulim"/>
                <a:sym typeface="Gulim"/>
              </a:rPr>
              <a:t> </a:t>
            </a:r>
            <a:r>
              <a:rPr lang="en-US" sz="900" dirty="0" err="1">
                <a:latin typeface="Gulim"/>
                <a:ea typeface="Gulim"/>
                <a:cs typeface="Gulim"/>
                <a:sym typeface="Gulim"/>
              </a:rPr>
              <a:t>강화한</a:t>
            </a:r>
            <a:r>
              <a:rPr lang="en-US" sz="900" dirty="0">
                <a:latin typeface="Gulim"/>
                <a:ea typeface="Gulim"/>
                <a:cs typeface="Gulim"/>
                <a:sym typeface="Gulim"/>
              </a:rPr>
              <a:t> </a:t>
            </a:r>
            <a:r>
              <a:rPr lang="en-US" sz="900" dirty="0" err="1">
                <a:latin typeface="Gulim"/>
                <a:ea typeface="Gulim"/>
                <a:cs typeface="Gulim"/>
                <a:sym typeface="Gulim"/>
              </a:rPr>
              <a:t>기준을</a:t>
            </a:r>
            <a:r>
              <a:rPr lang="en-US" sz="900" dirty="0">
                <a:latin typeface="Gulim"/>
                <a:ea typeface="Gulim"/>
                <a:cs typeface="Gulim"/>
                <a:sym typeface="Gulim"/>
              </a:rPr>
              <a:t> </a:t>
            </a:r>
            <a:r>
              <a:rPr lang="en-US" sz="900" dirty="0" err="1">
                <a:latin typeface="Gulim"/>
                <a:ea typeface="Gulim"/>
                <a:cs typeface="Gulim"/>
                <a:sym typeface="Gulim"/>
              </a:rPr>
              <a:t>적용하여</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pH, BOD, TOC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검출된</a:t>
            </a:r>
            <a:r>
              <a:rPr lang="en-US" sz="900" dirty="0">
                <a:latin typeface="Gulim"/>
                <a:ea typeface="Gulim"/>
                <a:cs typeface="Gulim"/>
                <a:sym typeface="Gulim"/>
              </a:rPr>
              <a:t> </a:t>
            </a:r>
            <a:r>
              <a:rPr lang="en-US" sz="900" dirty="0" err="1">
                <a:latin typeface="Gulim"/>
                <a:ea typeface="Gulim"/>
                <a:cs typeface="Gulim"/>
                <a:sym typeface="Gulim"/>
              </a:rPr>
              <a:t>수질오염물질에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정기적으로</a:t>
            </a:r>
            <a:r>
              <a:rPr lang="en-US" sz="900" dirty="0">
                <a:latin typeface="Gulim"/>
                <a:ea typeface="Gulim"/>
                <a:cs typeface="Gulim"/>
                <a:sym typeface="Gulim"/>
              </a:rPr>
              <a:t> </a:t>
            </a:r>
            <a:r>
              <a:rPr lang="en-US" sz="900" dirty="0" err="1">
                <a:latin typeface="Gulim"/>
                <a:ea typeface="Gulim"/>
                <a:cs typeface="Gulim"/>
                <a:sym typeface="Gulim"/>
              </a:rPr>
              <a:t>수질</a:t>
            </a:r>
            <a:r>
              <a:rPr lang="en-US" sz="900" dirty="0">
                <a:latin typeface="Gulim"/>
                <a:ea typeface="Gulim"/>
                <a:cs typeface="Gulim"/>
                <a:sym typeface="Gulim"/>
              </a:rPr>
              <a:t> </a:t>
            </a:r>
            <a:r>
              <a:rPr lang="en-US" sz="900" dirty="0" err="1">
                <a:latin typeface="Gulim"/>
                <a:ea typeface="Gulim"/>
                <a:cs typeface="Gulim"/>
                <a:sym typeface="Gulim"/>
              </a:rPr>
              <a:t>검사를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KT&amp;G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규정을</a:t>
            </a:r>
            <a:r>
              <a:rPr lang="en-US" sz="900" dirty="0">
                <a:latin typeface="Gulim"/>
                <a:ea typeface="Gulim"/>
                <a:cs typeface="Gulim"/>
                <a:sym typeface="Gulim"/>
              </a:rPr>
              <a:t> </a:t>
            </a:r>
            <a:r>
              <a:rPr lang="en-US" sz="900" dirty="0" err="1">
                <a:latin typeface="Gulim"/>
                <a:ea typeface="Gulim"/>
                <a:cs typeface="Gulim"/>
                <a:sym typeface="Gulim"/>
              </a:rPr>
              <a:t>수립하여</a:t>
            </a:r>
            <a:r>
              <a:rPr lang="en-US" sz="900" dirty="0">
                <a:latin typeface="Gulim"/>
                <a:ea typeface="Gulim"/>
                <a:cs typeface="Gulim"/>
                <a:sym typeface="Gulim"/>
              </a:rPr>
              <a:t> </a:t>
            </a:r>
            <a:r>
              <a:rPr lang="en-US" sz="900" dirty="0" err="1">
                <a:latin typeface="Gulim"/>
                <a:ea typeface="Gulim"/>
                <a:cs typeface="Gulim"/>
                <a:sym typeface="Gulim"/>
              </a:rPr>
              <a:t>연</a:t>
            </a:r>
            <a:r>
              <a:rPr lang="en-US" sz="900" dirty="0">
                <a:latin typeface="Gulim"/>
                <a:ea typeface="Gulim"/>
                <a:cs typeface="Gulim"/>
                <a:sym typeface="Gulim"/>
              </a:rPr>
              <a:t> 1회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수질오염물질</a:t>
            </a:r>
            <a:r>
              <a:rPr lang="en-US" sz="900" dirty="0">
                <a:latin typeface="Gulim"/>
                <a:ea typeface="Gulim"/>
                <a:cs typeface="Gulim"/>
                <a:sym typeface="Gulim"/>
              </a:rPr>
              <a:t> </a:t>
            </a:r>
            <a:r>
              <a:rPr lang="en-US" sz="900" dirty="0" err="1">
                <a:latin typeface="Gulim"/>
                <a:ea typeface="Gulim"/>
                <a:cs typeface="Gulim"/>
                <a:sym typeface="Gulim"/>
              </a:rPr>
              <a:t>검출여부를</a:t>
            </a:r>
            <a:r>
              <a:rPr lang="en-US" sz="900" dirty="0">
                <a:latin typeface="Gulim"/>
                <a:ea typeface="Gulim"/>
                <a:cs typeface="Gulim"/>
                <a:sym typeface="Gulim"/>
              </a:rPr>
              <a:t> </a:t>
            </a:r>
            <a:r>
              <a:rPr lang="en-US" sz="900" dirty="0" err="1">
                <a:latin typeface="Gulim"/>
                <a:ea typeface="Gulim"/>
                <a:cs typeface="Gulim"/>
                <a:sym typeface="Gulim"/>
              </a:rPr>
              <a:t>확인하여</a:t>
            </a:r>
            <a:r>
              <a:rPr lang="en-US" sz="900" dirty="0">
                <a:latin typeface="Gulim"/>
                <a:ea typeface="Gulim"/>
                <a:cs typeface="Gulim"/>
                <a:sym typeface="Gulim"/>
              </a:rPr>
              <a:t> </a:t>
            </a:r>
            <a:r>
              <a:rPr lang="en-US" sz="900" dirty="0" err="1">
                <a:latin typeface="Gulim"/>
                <a:ea typeface="Gulim"/>
                <a:cs typeface="Gulim"/>
                <a:sym typeface="Gulim"/>
              </a:rPr>
              <a:t>수생태계</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최소화하기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p>
          <a:p>
            <a:pPr marL="12700" marR="5080" lvl="0" indent="634" algn="just" rtl="0">
              <a:lnSpc>
                <a:spcPct val="134300"/>
              </a:lnSpc>
              <a:spcBef>
                <a:spcPts val="0"/>
              </a:spcBef>
              <a:spcAft>
                <a:spcPts val="0"/>
              </a:spcAft>
              <a:buNone/>
            </a:pPr>
            <a:endParaRPr lang="en-US" sz="900" dirty="0">
              <a:latin typeface="Gulim"/>
              <a:ea typeface="Gulim"/>
              <a:cs typeface="Gulim"/>
              <a:sym typeface="Gulim"/>
            </a:endParaRPr>
          </a:p>
          <a:p>
            <a:pPr marL="12700" marR="5080" indent="634"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수자원 관리 주요 성과로 </a:t>
            </a:r>
            <a:r>
              <a:rPr lang="en-US" altLang="ko-KR" sz="900" dirty="0">
                <a:latin typeface="Gulim" panose="020B0600000101010101" pitchFamily="34" charset="-127"/>
                <a:ea typeface="Gulim" panose="020B0600000101010101" pitchFamily="34" charset="-127"/>
              </a:rPr>
              <a:t>3</a:t>
            </a:r>
            <a:r>
              <a:rPr lang="ko-KR" altLang="en-US" sz="900" dirty="0">
                <a:latin typeface="Gulim" panose="020B0600000101010101" pitchFamily="34" charset="-127"/>
                <a:ea typeface="Gulim" panose="020B0600000101010101" pitchFamily="34" charset="-127"/>
              </a:rPr>
              <a:t>년 연속 용수 </a:t>
            </a:r>
            <a:r>
              <a:rPr lang="ko-KR" altLang="en-US" sz="900" dirty="0" err="1">
                <a:latin typeface="Gulim" panose="020B0600000101010101" pitchFamily="34" charset="-127"/>
                <a:ea typeface="Gulim" panose="020B0600000101010101" pitchFamily="34" charset="-127"/>
              </a:rPr>
              <a:t>취수량</a:t>
            </a:r>
            <a:r>
              <a:rPr lang="ko-KR" altLang="en-US" sz="900" dirty="0">
                <a:latin typeface="Gulim" panose="020B0600000101010101" pitchFamily="34" charset="-127"/>
                <a:ea typeface="Gulim" panose="020B0600000101010101" pitchFamily="34" charset="-127"/>
              </a:rPr>
              <a:t> 감소 추세를 이어가며</a:t>
            </a:r>
            <a:r>
              <a:rPr lang="en-US" altLang="ko-KR" sz="900" dirty="0">
                <a:latin typeface="Gulim" panose="020B0600000101010101" pitchFamily="34" charset="-127"/>
                <a:ea typeface="Gulim" panose="020B0600000101010101" pitchFamily="34" charset="-127"/>
              </a:rPr>
              <a:t>, 2020</a:t>
            </a:r>
            <a:r>
              <a:rPr lang="ko-KR" altLang="en-US" sz="900" dirty="0">
                <a:latin typeface="Gulim" panose="020B0600000101010101" pitchFamily="34" charset="-127"/>
                <a:ea typeface="Gulim" panose="020B0600000101010101" pitchFamily="34" charset="-127"/>
              </a:rPr>
              <a:t>년 대비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년에는 총 </a:t>
            </a:r>
            <a:r>
              <a:rPr lang="en-US" altLang="ko-KR" sz="900" dirty="0">
                <a:latin typeface="Gulim" panose="020B0600000101010101" pitchFamily="34" charset="-127"/>
                <a:ea typeface="Gulim" panose="020B0600000101010101" pitchFamily="34" charset="-127"/>
              </a:rPr>
              <a:t>8.7%</a:t>
            </a:r>
            <a:r>
              <a:rPr lang="ko-KR" altLang="en-US" sz="900" dirty="0" err="1">
                <a:latin typeface="Gulim" panose="020B0600000101010101" pitchFamily="34" charset="-127"/>
                <a:ea typeface="Gulim" panose="020B0600000101010101" pitchFamily="34" charset="-127"/>
              </a:rPr>
              <a:t>에</a:t>
            </a:r>
            <a:r>
              <a:rPr lang="ko-KR" altLang="en-US" sz="900" dirty="0">
                <a:latin typeface="Gulim" panose="020B0600000101010101" pitchFamily="34" charset="-127"/>
                <a:ea typeface="Gulim" panose="020B0600000101010101" pitchFamily="34" charset="-127"/>
              </a:rPr>
              <a:t> 해당하는 </a:t>
            </a:r>
            <a:r>
              <a:rPr lang="en-US" altLang="ko-KR" sz="900" dirty="0">
                <a:latin typeface="Gulim" panose="020B0600000101010101" pitchFamily="34" charset="-127"/>
                <a:ea typeface="Gulim" panose="020B0600000101010101" pitchFamily="34" charset="-127"/>
              </a:rPr>
              <a:t>66,939</a:t>
            </a:r>
            <a:r>
              <a:rPr lang="ko-KR" altLang="en-US" sz="900" dirty="0">
                <a:latin typeface="Gulim" panose="020B0600000101010101" pitchFamily="34" charset="-127"/>
                <a:ea typeface="Gulim" panose="020B0600000101010101" pitchFamily="34" charset="-127"/>
              </a:rPr>
              <a:t>톤의 취수량을 절감하였습니다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수자원 분야에서의 공신력 있는 글로벌 인증인 </a:t>
            </a:r>
            <a:r>
              <a:rPr lang="en-US" sz="900" dirty="0">
                <a:latin typeface="Gulim" panose="020B0600000101010101" pitchFamily="34" charset="-127"/>
                <a:ea typeface="Gulim" panose="020B0600000101010101" pitchFamily="34" charset="-127"/>
              </a:rPr>
              <a:t>AWS </a:t>
            </a:r>
            <a:r>
              <a:rPr lang="ko-KR" altLang="en-US" sz="900" dirty="0">
                <a:latin typeface="Gulim" panose="020B0600000101010101" pitchFamily="34" charset="-127"/>
                <a:ea typeface="Gulim" panose="020B0600000101010101" pitchFamily="34" charset="-127"/>
              </a:rPr>
              <a:t>인증 취득을 추진하였으며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CDP Korea Awards </a:t>
            </a:r>
            <a:r>
              <a:rPr lang="ko-KR" altLang="en-US" sz="900" dirty="0">
                <a:latin typeface="Gulim" panose="020B0600000101010101" pitchFamily="34" charset="-127"/>
                <a:ea typeface="Gulim" panose="020B0600000101010101" pitchFamily="34" charset="-127"/>
              </a:rPr>
              <a:t>수자원 관리 부문에서 </a:t>
            </a:r>
            <a:r>
              <a:rPr lang="en-US" sz="900" dirty="0">
                <a:latin typeface="Gulim" panose="020B0600000101010101" pitchFamily="34" charset="-127"/>
                <a:ea typeface="Gulim" panose="020B0600000101010101" pitchFamily="34" charset="-127"/>
              </a:rPr>
              <a:t>A</a:t>
            </a:r>
            <a:r>
              <a:rPr lang="ko-KR" altLang="en-US" sz="900" dirty="0">
                <a:latin typeface="Gulim" panose="020B0600000101010101" pitchFamily="34" charset="-127"/>
                <a:ea typeface="Gulim" panose="020B0600000101010101" pitchFamily="34" charset="-127"/>
              </a:rPr>
              <a:t>등급을 획득하는 성과를 거두었습니다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이러한 성과는 수자원 절감 및 효율적 사용을 위한 지속적인 관리 노력이 반영된 결과입니다</a:t>
            </a:r>
            <a:r>
              <a:rPr lang="en-US" altLang="ko-KR" sz="900" dirty="0">
                <a:latin typeface="Gulim" panose="020B0600000101010101" pitchFamily="34" charset="-127"/>
                <a:ea typeface="Gulim" panose="020B0600000101010101" pitchFamily="34" charset="-127"/>
              </a:rPr>
              <a:t>.</a:t>
            </a:r>
          </a:p>
          <a:p>
            <a:pPr marL="12700" marR="5080" lvl="0" indent="634" algn="just" rtl="0">
              <a:lnSpc>
                <a:spcPct val="134300"/>
              </a:lnSpc>
              <a:spcBef>
                <a:spcPts val="0"/>
              </a:spcBef>
              <a:spcAft>
                <a:spcPts val="0"/>
              </a:spcAft>
              <a:buNone/>
            </a:pPr>
            <a:endParaRPr sz="900" dirty="0">
              <a:latin typeface="Gulim"/>
              <a:ea typeface="Gulim"/>
              <a:cs typeface="Gulim"/>
              <a:sym typeface="Gulim"/>
            </a:endParaRPr>
          </a:p>
        </p:txBody>
      </p:sp>
      <p:grpSp>
        <p:nvGrpSpPr>
          <p:cNvPr id="3961" name="Google Shape;3961;p40"/>
          <p:cNvGrpSpPr/>
          <p:nvPr/>
        </p:nvGrpSpPr>
        <p:grpSpPr>
          <a:xfrm>
            <a:off x="538086" y="0"/>
            <a:ext cx="14077958" cy="8208009"/>
            <a:chOff x="538086" y="0"/>
            <a:chExt cx="14077958" cy="8208009"/>
          </a:xfrm>
        </p:grpSpPr>
        <p:sp>
          <p:nvSpPr>
            <p:cNvPr id="3962" name="Google Shape;3962;p4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963" name="Google Shape;3963;p4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964" name="Google Shape;3964;p4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978" name="Google Shape;3978;p4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108</a:t>
            </a:r>
            <a:endParaRPr sz="10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996"/>
        <p:cNvGrpSpPr/>
        <p:nvPr/>
      </p:nvGrpSpPr>
      <p:grpSpPr>
        <a:xfrm>
          <a:off x="0" y="0"/>
          <a:ext cx="0" cy="0"/>
          <a:chOff x="0" y="0"/>
          <a:chExt cx="0" cy="0"/>
        </a:xfrm>
      </p:grpSpPr>
      <p:sp>
        <p:nvSpPr>
          <p:cNvPr id="4005" name="Google Shape;4005;p41"/>
          <p:cNvSpPr txBox="1"/>
          <p:nvPr/>
        </p:nvSpPr>
        <p:spPr>
          <a:xfrm>
            <a:off x="887299" y="1196499"/>
            <a:ext cx="2514807"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용수</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사업장별</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물</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리스크</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관리</a:t>
            </a:r>
            <a:endParaRPr sz="1100" dirty="0">
              <a:latin typeface="Arial"/>
              <a:ea typeface="Arial"/>
              <a:cs typeface="Arial"/>
              <a:sym typeface="Arial"/>
            </a:endParaRPr>
          </a:p>
        </p:txBody>
      </p:sp>
      <p:sp>
        <p:nvSpPr>
          <p:cNvPr id="4006" name="Google Shape;4006;p41"/>
          <p:cNvSpPr txBox="1"/>
          <p:nvPr/>
        </p:nvSpPr>
        <p:spPr>
          <a:xfrm>
            <a:off x="886179" y="2016046"/>
            <a:ext cx="5066030" cy="5778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a:solidFill>
                  <a:srgbClr val="549B35"/>
                </a:solidFill>
                <a:latin typeface="Arial"/>
                <a:ea typeface="Arial"/>
                <a:cs typeface="Arial"/>
                <a:sym typeface="Arial"/>
              </a:rPr>
              <a:t>물 리스크 관리 현황</a:t>
            </a:r>
            <a:r>
              <a:rPr lang="en-US" sz="900" b="1" u="none">
                <a:solidFill>
                  <a:srgbClr val="549B35"/>
                </a:solidFill>
                <a:latin typeface="Arial"/>
                <a:ea typeface="Arial"/>
                <a:cs typeface="Arial"/>
                <a:sym typeface="Arial"/>
              </a:rPr>
              <a:t> </a:t>
            </a:r>
            <a:r>
              <a:rPr lang="en-US" sz="900" u="none">
                <a:latin typeface="Gulim"/>
                <a:ea typeface="Gulim"/>
                <a:cs typeface="Gulim"/>
                <a:sym typeface="Gulim"/>
              </a:rPr>
              <a:t>KT&amp;G는 국내·해외 전 사업장뿐만 아니라 해외 잎담배 농장, 국내 핵심 재료품 파트너사에 대한 물 리스크를 파악하고 있습니다. 물 리스크 최소화 및 환경 부하 감소를 목표로 리스크 분석 결과와 물 사용량 등을 바탕으로 대응 우선순위를 선정하고 개선활동을 추진해 나가고 있습니다.</a:t>
            </a:r>
            <a:endParaRPr sz="900">
              <a:latin typeface="Gulim"/>
              <a:ea typeface="Gulim"/>
              <a:cs typeface="Gulim"/>
              <a:sym typeface="Gulim"/>
            </a:endParaRPr>
          </a:p>
        </p:txBody>
      </p:sp>
      <p:sp>
        <p:nvSpPr>
          <p:cNvPr id="4007" name="Google Shape;4007;p41"/>
          <p:cNvSpPr txBox="1"/>
          <p:nvPr/>
        </p:nvSpPr>
        <p:spPr>
          <a:xfrm>
            <a:off x="885395" y="2752595"/>
            <a:ext cx="5066665" cy="76200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a:latin typeface="Gulim"/>
                <a:ea typeface="Gulim"/>
                <a:cs typeface="Gulim"/>
                <a:sym typeface="Gulim"/>
              </a:rPr>
              <a:t>WRI 물 리스크 분석, VOC 등을 통해 파악된 물 관련 리스크 평가결과는 KT&amp;G 전사 경영전략에 반영되고 있습니다. 전사 ESG 경영전략 및 환경경영 정책의 핵심요소로 수자원 관리 항목을 포함하였으며 관련 목표 및 세부개선과제를 수립하여 추진하고 있습니다. 취수량 감소, 물 효율성 개선, 폐수 수질 개선 등 KT&amp;G가 설정한 수자원 과제들은 ESG 경영전략 및 단기/ 중장기 환경경영 목표에 포함되어 각 사업장에서 전개되고 있습니다.</a:t>
            </a:r>
            <a:endParaRPr sz="900">
              <a:latin typeface="Gulim"/>
              <a:ea typeface="Gulim"/>
              <a:cs typeface="Gulim"/>
              <a:sym typeface="Gulim"/>
            </a:endParaRPr>
          </a:p>
        </p:txBody>
      </p:sp>
      <p:sp>
        <p:nvSpPr>
          <p:cNvPr id="4008" name="Google Shape;4008;p41"/>
          <p:cNvSpPr txBox="1"/>
          <p:nvPr/>
        </p:nvSpPr>
        <p:spPr>
          <a:xfrm>
            <a:off x="886515" y="3673281"/>
            <a:ext cx="5059045"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a:latin typeface="Arial"/>
                <a:ea typeface="Arial"/>
                <a:cs typeface="Arial"/>
                <a:sym typeface="Arial"/>
              </a:rPr>
              <a:t>2023년 물 리스크 분석 결과 </a:t>
            </a:r>
            <a:r>
              <a:rPr lang="en-US" sz="900" b="1">
                <a:latin typeface="Malgun Gothic"/>
                <a:ea typeface="Malgun Gothic"/>
                <a:cs typeface="Malgun Gothic"/>
                <a:sym typeface="Malgun Gothic"/>
              </a:rPr>
              <a:t>| </a:t>
            </a:r>
            <a:r>
              <a:rPr lang="en-US" sz="900">
                <a:latin typeface="Gulim"/>
                <a:ea typeface="Gulim"/>
                <a:cs typeface="Gulim"/>
                <a:sym typeface="Gulim"/>
              </a:rPr>
              <a:t>물 리스크 평가는 세계자원연구소(WRI: World Resources Institute)의 ‘물 자원 리스크 지도(Water Risk Atlas)’ 툴을 기반으로 수행하고 있으며, 그 과정에서 물 스트레스 지역 판단을 위해 Baseline water stress와 Baseline water depletion 지표를 별도 분석하였습니다.</a:t>
            </a:r>
            <a:endParaRPr sz="900">
              <a:latin typeface="Gulim"/>
              <a:ea typeface="Gulim"/>
              <a:cs typeface="Gulim"/>
              <a:sym typeface="Gulim"/>
            </a:endParaRPr>
          </a:p>
        </p:txBody>
      </p:sp>
      <p:sp>
        <p:nvSpPr>
          <p:cNvPr id="4009" name="Google Shape;4009;p41"/>
          <p:cNvSpPr txBox="1"/>
          <p:nvPr/>
        </p:nvSpPr>
        <p:spPr>
          <a:xfrm>
            <a:off x="886291" y="4409831"/>
            <a:ext cx="5066030"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a:latin typeface="Arial"/>
                <a:ea typeface="Arial"/>
                <a:cs typeface="Arial"/>
                <a:sym typeface="Arial"/>
              </a:rPr>
              <a:t>물 스트레스 </a:t>
            </a:r>
            <a:r>
              <a:rPr lang="en-US" sz="900" b="1">
                <a:latin typeface="Malgun Gothic"/>
                <a:ea typeface="Malgun Gothic"/>
                <a:cs typeface="Malgun Gothic"/>
                <a:sym typeface="Malgun Gothic"/>
              </a:rPr>
              <a:t>| </a:t>
            </a:r>
            <a:r>
              <a:rPr lang="en-US" sz="900">
                <a:latin typeface="Gulim"/>
                <a:ea typeface="Gulim"/>
                <a:cs typeface="Gulim"/>
                <a:sym typeface="Gulim"/>
              </a:rPr>
              <a:t>2023년에는 국내외 전체 제조사업장 사이트를 포함하여, 총 43개 사이트에 대한 분석을 실시하였습니다. KT&amp;G 국내 제조사업장의 전반적인 수자원 리스크 수준은 Low – Medium 사이인 것으로 나타났지만, 물 스트레스 지수는 이보다 높은 Medium – High를 보이고 있으며, 해외 사업장 중에서는 튀르키예공장이 물 스트레스 지역으로 식별되었습니다.</a:t>
            </a:r>
            <a:endParaRPr sz="900">
              <a:latin typeface="Gulim"/>
              <a:ea typeface="Gulim"/>
              <a:cs typeface="Gulim"/>
              <a:sym typeface="Gulim"/>
            </a:endParaRPr>
          </a:p>
        </p:txBody>
      </p:sp>
      <p:sp>
        <p:nvSpPr>
          <p:cNvPr id="4010" name="Google Shape;4010;p41"/>
          <p:cNvSpPr txBox="1"/>
          <p:nvPr/>
        </p:nvSpPr>
        <p:spPr>
          <a:xfrm>
            <a:off x="886515" y="5146380"/>
            <a:ext cx="5059680" cy="762000"/>
          </a:xfrm>
          <a:prstGeom prst="rect">
            <a:avLst/>
          </a:prstGeom>
          <a:noFill/>
          <a:ln>
            <a:noFill/>
          </a:ln>
        </p:spPr>
        <p:txBody>
          <a:bodyPr spcFirstLastPara="1" wrap="square" lIns="0" tIns="59675" rIns="0" bIns="0" anchor="t" anchorCtr="0">
            <a:spAutoFit/>
          </a:bodyPr>
          <a:lstStyle/>
          <a:p>
            <a:pPr marL="12700" lvl="0" indent="0" algn="just" rtl="0">
              <a:lnSpc>
                <a:spcPct val="100000"/>
              </a:lnSpc>
              <a:spcBef>
                <a:spcPts val="0"/>
              </a:spcBef>
              <a:spcAft>
                <a:spcPts val="0"/>
              </a:spcAft>
              <a:buNone/>
            </a:pPr>
            <a:r>
              <a:rPr lang="en-US" sz="900" b="1">
                <a:latin typeface="Arial"/>
                <a:ea typeface="Arial"/>
                <a:cs typeface="Arial"/>
                <a:sym typeface="Arial"/>
              </a:rPr>
              <a:t>물 접근성 </a:t>
            </a:r>
            <a:r>
              <a:rPr lang="en-US" sz="900" b="1">
                <a:latin typeface="Malgun Gothic"/>
                <a:ea typeface="Malgun Gothic"/>
                <a:cs typeface="Malgun Gothic"/>
                <a:sym typeface="Malgun Gothic"/>
              </a:rPr>
              <a:t>| </a:t>
            </a:r>
            <a:r>
              <a:rPr lang="en-US" sz="900">
                <a:latin typeface="Gulim"/>
                <a:ea typeface="Gulim"/>
                <a:cs typeface="Gulim"/>
                <a:sym typeface="Gulim"/>
              </a:rPr>
              <a:t>WRI 물 리스크 분석 결과, KT&amp;G 사업장 중 튀르키예공장의 Baseline Water Stress(물 스트레스) 지수는</a:t>
            </a:r>
            <a:endParaRPr sz="900">
              <a:latin typeface="Gulim"/>
              <a:ea typeface="Gulim"/>
              <a:cs typeface="Gulim"/>
              <a:sym typeface="Gulim"/>
            </a:endParaRPr>
          </a:p>
          <a:p>
            <a:pPr marL="12700" marR="5080" lvl="0" indent="-635" algn="just" rtl="0">
              <a:lnSpc>
                <a:spcPct val="134300"/>
              </a:lnSpc>
              <a:spcBef>
                <a:spcPts val="0"/>
              </a:spcBef>
              <a:spcAft>
                <a:spcPts val="0"/>
              </a:spcAft>
              <a:buNone/>
            </a:pPr>
            <a:r>
              <a:rPr lang="en-US" sz="900">
                <a:latin typeface="Gulim"/>
                <a:ea typeface="Gulim"/>
                <a:cs typeface="Gulim"/>
                <a:sym typeface="Gulim"/>
              </a:rPr>
              <a:t>4.72점(5점 기준)으로 Extremely High, Baseline Water Depletion 지수는 2.96점으로 Medium-High로 확인되었습니다. 높은 물 스트레스 지수는 유역 내 물 사용자 간 경쟁이 치열한 것을 의미하며, 튀르키예공장의 물 접근성은 낮은 것으로 평가됩니다.</a:t>
            </a:r>
            <a:endParaRPr sz="900">
              <a:latin typeface="Gulim"/>
              <a:ea typeface="Gulim"/>
              <a:cs typeface="Gulim"/>
              <a:sym typeface="Gulim"/>
            </a:endParaRPr>
          </a:p>
        </p:txBody>
      </p:sp>
      <p:sp>
        <p:nvSpPr>
          <p:cNvPr id="4011" name="Google Shape;4011;p41"/>
          <p:cNvSpPr txBox="1"/>
          <p:nvPr/>
        </p:nvSpPr>
        <p:spPr>
          <a:xfrm>
            <a:off x="886851" y="6067066"/>
            <a:ext cx="5059680"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a:latin typeface="Gulim"/>
                <a:ea typeface="Gulim"/>
                <a:cs typeface="Gulim"/>
                <a:sym typeface="Gulim"/>
              </a:rPr>
              <a:t>KT&amp;G는 튀르키예공장의 높은 물 스트레스 리스크와 급성 가뭄에 대비해 물 재사용 및 재활용 프로세스에 대한 투자를 확대하고 있으며, 대체 수자원(빗물, 중수도) 관련 기기 설치를 고려하고 있습니다. 특히 튀르키예공장 주변에 대체 수원이 여러 곳 있음을 인지하고 가뭄으로 지하수를 사용할 수 없는 비상 상황이 발생할 경우 이를 활용할 수 있도록 사전에 준비하고 관련 교육을 진행할 계획입니다.</a:t>
            </a:r>
            <a:endParaRPr sz="900">
              <a:latin typeface="Gulim"/>
              <a:ea typeface="Gulim"/>
              <a:cs typeface="Gulim"/>
              <a:sym typeface="Gulim"/>
            </a:endParaRPr>
          </a:p>
        </p:txBody>
      </p:sp>
      <p:grpSp>
        <p:nvGrpSpPr>
          <p:cNvPr id="4078" name="Google Shape;4078;p41"/>
          <p:cNvGrpSpPr/>
          <p:nvPr/>
        </p:nvGrpSpPr>
        <p:grpSpPr>
          <a:xfrm>
            <a:off x="538086" y="0"/>
            <a:ext cx="14077958" cy="8208009"/>
            <a:chOff x="538086" y="0"/>
            <a:chExt cx="14077958" cy="8208009"/>
          </a:xfrm>
        </p:grpSpPr>
        <p:sp>
          <p:nvSpPr>
            <p:cNvPr id="4079" name="Google Shape;4079;p4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80" name="Google Shape;4080;p4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81" name="Google Shape;4081;p4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088" name="Google Shape;4088;p4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109</a:t>
            </a:r>
            <a:endParaRPr sz="10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097"/>
        <p:cNvGrpSpPr/>
        <p:nvPr/>
      </p:nvGrpSpPr>
      <p:grpSpPr>
        <a:xfrm>
          <a:off x="0" y="0"/>
          <a:ext cx="0" cy="0"/>
          <a:chOff x="0" y="0"/>
          <a:chExt cx="0" cy="0"/>
        </a:xfrm>
      </p:grpSpPr>
      <p:sp>
        <p:nvSpPr>
          <p:cNvPr id="4098" name="Google Shape;4098;p42"/>
          <p:cNvSpPr txBox="1"/>
          <p:nvPr/>
        </p:nvSpPr>
        <p:spPr>
          <a:xfrm>
            <a:off x="886739" y="1196499"/>
            <a:ext cx="9709543" cy="15792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용수</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dirty="0" err="1">
                <a:solidFill>
                  <a:srgbClr val="549B35"/>
                </a:solidFill>
                <a:latin typeface="Arial"/>
                <a:ea typeface="Arial"/>
                <a:cs typeface="Arial"/>
                <a:sym typeface="Arial"/>
              </a:rPr>
              <a:t>물</a:t>
            </a:r>
            <a:r>
              <a:rPr lang="en-US" sz="900" b="1" u="none"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리스크</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및</a:t>
            </a:r>
            <a:r>
              <a:rPr lang="en-US" sz="900" b="1" u="none"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기회</a:t>
            </a:r>
            <a:r>
              <a:rPr lang="en-US" sz="900" b="1" u="sng" dirty="0">
                <a:solidFill>
                  <a:srgbClr val="549B35"/>
                </a:solidFill>
                <a:latin typeface="Arial"/>
                <a:ea typeface="Arial"/>
                <a:cs typeface="Arial"/>
                <a:sym typeface="Arial"/>
              </a:rPr>
              <a:t> </a:t>
            </a:r>
            <a:r>
              <a:rPr lang="en-US" sz="900" b="1" u="sng" dirty="0" err="1">
                <a:solidFill>
                  <a:srgbClr val="549B35"/>
                </a:solidFill>
                <a:latin typeface="Arial"/>
                <a:ea typeface="Arial"/>
                <a:cs typeface="Arial"/>
                <a:sym typeface="Arial"/>
              </a:rPr>
              <a:t>분석</a:t>
            </a:r>
            <a:endParaRPr sz="900" dirty="0">
              <a:latin typeface="Arial"/>
              <a:ea typeface="Arial"/>
              <a:cs typeface="Arial"/>
              <a:sym typeface="Arial"/>
            </a:endParaRPr>
          </a:p>
          <a:p>
            <a:pPr marL="12700" marR="5080" lvl="0" indent="0" algn="just" rtl="0">
              <a:lnSpc>
                <a:spcPct val="134300"/>
              </a:lnSpc>
              <a:spcBef>
                <a:spcPts val="15"/>
              </a:spcBef>
              <a:spcAft>
                <a:spcPts val="0"/>
              </a:spcAft>
              <a:buNone/>
            </a:pPr>
            <a:r>
              <a:rPr lang="en-US" sz="900" b="1" dirty="0" err="1">
                <a:latin typeface="Arial"/>
                <a:ea typeface="Arial"/>
                <a:cs typeface="Arial"/>
                <a:sym typeface="Arial"/>
              </a:rPr>
              <a:t>물</a:t>
            </a:r>
            <a:r>
              <a:rPr lang="en-US" sz="900" b="1" dirty="0">
                <a:latin typeface="Arial"/>
                <a:ea typeface="Arial"/>
                <a:cs typeface="Arial"/>
                <a:sym typeface="Arial"/>
              </a:rPr>
              <a:t> </a:t>
            </a:r>
            <a:r>
              <a:rPr lang="en-US" sz="900" b="1" dirty="0" err="1">
                <a:latin typeface="Arial"/>
                <a:ea typeface="Arial"/>
                <a:cs typeface="Arial"/>
                <a:sym typeface="Arial"/>
              </a:rPr>
              <a:t>리스크</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a:latin typeface="Gulim"/>
                <a:ea typeface="Gulim"/>
                <a:cs typeface="Gulim"/>
                <a:sym typeface="Gulim"/>
              </a:rPr>
              <a:t>KT&amp;G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제조사업장</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하나인</a:t>
            </a:r>
            <a:r>
              <a:rPr lang="en-US" sz="900" dirty="0">
                <a:latin typeface="Gulim"/>
                <a:ea typeface="Gulim"/>
                <a:cs typeface="Gulim"/>
                <a:sym typeface="Gulim"/>
              </a:rPr>
              <a:t> </a:t>
            </a:r>
            <a:r>
              <a:rPr lang="en-US" sz="900" dirty="0" err="1">
                <a:latin typeface="Gulim"/>
                <a:ea typeface="Gulim"/>
                <a:cs typeface="Gulim"/>
                <a:sym typeface="Gulim"/>
              </a:rPr>
              <a:t>튀르키예공장은</a:t>
            </a:r>
            <a:r>
              <a:rPr lang="en-US" sz="900" dirty="0">
                <a:latin typeface="Gulim"/>
                <a:ea typeface="Gulim"/>
                <a:cs typeface="Gulim"/>
                <a:sym typeface="Gulim"/>
              </a:rPr>
              <a:t> WRI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KT&amp;G </a:t>
            </a:r>
            <a:r>
              <a:rPr lang="en-US" sz="900" dirty="0" err="1">
                <a:latin typeface="Gulim"/>
                <a:ea typeface="Gulim"/>
                <a:cs typeface="Gulim"/>
                <a:sym typeface="Gulim"/>
              </a:rPr>
              <a:t>국내</a:t>
            </a:r>
            <a:r>
              <a:rPr lang="en-US" sz="900" dirty="0">
                <a:latin typeface="Gulim"/>
                <a:ea typeface="Gulim"/>
                <a:cs typeface="Gulim"/>
                <a:sym typeface="Gulim"/>
              </a:rPr>
              <a:t>/</a:t>
            </a:r>
            <a:r>
              <a:rPr lang="en-US" sz="900" dirty="0" err="1">
                <a:latin typeface="Gulim"/>
                <a:ea typeface="Gulim"/>
                <a:cs typeface="Gulim"/>
                <a:sym typeface="Gulim"/>
              </a:rPr>
              <a:t>외</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제조사업장</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가장</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Baseline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스트레스</a:t>
            </a:r>
            <a:r>
              <a:rPr lang="en-US" sz="900" dirty="0">
                <a:latin typeface="Gulim"/>
                <a:ea typeface="Gulim"/>
                <a:cs typeface="Gulim"/>
                <a:sym typeface="Gulim"/>
              </a:rPr>
              <a:t> </a:t>
            </a:r>
            <a:r>
              <a:rPr lang="en-US" sz="900" dirty="0" err="1">
                <a:latin typeface="Gulim"/>
                <a:ea typeface="Gulim"/>
                <a:cs typeface="Gulim"/>
                <a:sym typeface="Gulim"/>
              </a:rPr>
              <a:t>지수를</a:t>
            </a:r>
            <a:r>
              <a:rPr lang="en-US" sz="900" dirty="0">
                <a:latin typeface="Gulim"/>
                <a:ea typeface="Gulim"/>
                <a:cs typeface="Gulim"/>
                <a:sym typeface="Gulim"/>
              </a:rPr>
              <a:t> </a:t>
            </a:r>
            <a:r>
              <a:rPr lang="en-US" sz="900" dirty="0" err="1">
                <a:latin typeface="Gulim"/>
                <a:ea typeface="Gulim"/>
                <a:cs typeface="Gulim"/>
                <a:sym typeface="Gulim"/>
              </a:rPr>
              <a:t>보이는</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스트레스</a:t>
            </a:r>
            <a:r>
              <a:rPr lang="en-US" sz="900" dirty="0">
                <a:latin typeface="Gulim"/>
                <a:ea typeface="Gulim"/>
                <a:cs typeface="Gulim"/>
                <a:sym typeface="Gulim"/>
              </a:rPr>
              <a:t> </a:t>
            </a:r>
            <a:r>
              <a:rPr lang="en-US" sz="900" dirty="0" err="1">
                <a:latin typeface="Gulim"/>
                <a:ea typeface="Gulim"/>
                <a:cs typeface="Gulim"/>
                <a:sym typeface="Gulim"/>
              </a:rPr>
              <a:t>지역으로</a:t>
            </a:r>
            <a:r>
              <a:rPr lang="en-US" sz="900" dirty="0">
                <a:latin typeface="Gulim"/>
                <a:ea typeface="Gulim"/>
                <a:cs typeface="Gulim"/>
                <a:sym typeface="Gulim"/>
              </a:rPr>
              <a:t> </a:t>
            </a:r>
            <a:r>
              <a:rPr lang="en-US" sz="900" dirty="0" err="1">
                <a:latin typeface="Gulim"/>
                <a:ea typeface="Gulim"/>
                <a:cs typeface="Gulim"/>
                <a:sym typeface="Gulim"/>
              </a:rPr>
              <a:t>식별되었습니다</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스트레스는</a:t>
            </a:r>
            <a:r>
              <a:rPr lang="en-US" sz="900" dirty="0">
                <a:latin typeface="Gulim"/>
                <a:ea typeface="Gulim"/>
                <a:cs typeface="Gulim"/>
                <a:sym typeface="Gulim"/>
              </a:rPr>
              <a:t> </a:t>
            </a:r>
            <a:r>
              <a:rPr lang="en-US" sz="900" dirty="0" err="1">
                <a:latin typeface="Gulim"/>
                <a:ea typeface="Gulim"/>
                <a:cs typeface="Gulim"/>
                <a:sym typeface="Gulim"/>
              </a:rPr>
              <a:t>유역</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가능한</a:t>
            </a:r>
            <a:r>
              <a:rPr lang="en-US" sz="900" dirty="0">
                <a:latin typeface="Gulim"/>
                <a:ea typeface="Gulim"/>
                <a:cs typeface="Gulim"/>
                <a:sym typeface="Gulim"/>
              </a:rPr>
              <a:t> </a:t>
            </a:r>
            <a:r>
              <a:rPr lang="en-US" sz="900" dirty="0" err="1">
                <a:latin typeface="Gulim"/>
                <a:ea typeface="Gulim"/>
                <a:cs typeface="Gulim"/>
                <a:sym typeface="Gulim"/>
              </a:rPr>
              <a:t>용수에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취수량의</a:t>
            </a:r>
            <a:r>
              <a:rPr lang="en-US" sz="900" dirty="0">
                <a:latin typeface="Gulim"/>
                <a:ea typeface="Gulim"/>
                <a:cs typeface="Gulim"/>
                <a:sym typeface="Gulim"/>
              </a:rPr>
              <a:t> </a:t>
            </a:r>
            <a:r>
              <a:rPr lang="en-US" sz="900" dirty="0" err="1">
                <a:latin typeface="Gulim"/>
                <a:ea typeface="Gulim"/>
                <a:cs typeface="Gulim"/>
                <a:sym typeface="Gulim"/>
              </a:rPr>
              <a:t>비율을</a:t>
            </a:r>
            <a:r>
              <a:rPr lang="en-US" sz="900" dirty="0">
                <a:latin typeface="Gulim"/>
                <a:ea typeface="Gulim"/>
                <a:cs typeface="Gulim"/>
                <a:sym typeface="Gulim"/>
              </a:rPr>
              <a:t> </a:t>
            </a:r>
            <a:r>
              <a:rPr lang="en-US" sz="900" dirty="0" err="1">
                <a:latin typeface="Gulim"/>
                <a:ea typeface="Gulim"/>
                <a:cs typeface="Gulim"/>
                <a:sym typeface="Gulim"/>
              </a:rPr>
              <a:t>측정하는</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값이</a:t>
            </a:r>
            <a:r>
              <a:rPr lang="en-US" sz="900" dirty="0">
                <a:latin typeface="Gulim"/>
                <a:ea typeface="Gulim"/>
                <a:cs typeface="Gulim"/>
                <a:sym typeface="Gulim"/>
              </a:rPr>
              <a:t> </a:t>
            </a:r>
            <a:r>
              <a:rPr lang="en-US" sz="900" dirty="0" err="1">
                <a:latin typeface="Gulim"/>
                <a:ea typeface="Gulim"/>
                <a:cs typeface="Gulim"/>
                <a:sym typeface="Gulim"/>
              </a:rPr>
              <a:t>높을수록</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사용자간</a:t>
            </a:r>
            <a:r>
              <a:rPr lang="en-US" sz="900" dirty="0">
                <a:latin typeface="Gulim"/>
                <a:ea typeface="Gulim"/>
                <a:cs typeface="Gulim"/>
                <a:sym typeface="Gulim"/>
              </a:rPr>
              <a:t> </a:t>
            </a:r>
            <a:r>
              <a:rPr lang="en-US" sz="900" dirty="0" err="1">
                <a:latin typeface="Gulim"/>
                <a:ea typeface="Gulim"/>
                <a:cs typeface="Gulim"/>
                <a:sym typeface="Gulim"/>
              </a:rPr>
              <a:t>경쟁이</a:t>
            </a:r>
            <a:r>
              <a:rPr lang="en-US" sz="900" dirty="0">
                <a:latin typeface="Gulim"/>
                <a:ea typeface="Gulim"/>
                <a:cs typeface="Gulim"/>
                <a:sym typeface="Gulim"/>
              </a:rPr>
              <a:t> </a:t>
            </a:r>
            <a:r>
              <a:rPr lang="en-US" sz="900" dirty="0" err="1">
                <a:latin typeface="Gulim"/>
                <a:ea typeface="Gulim"/>
                <a:cs typeface="Gulim"/>
                <a:sym typeface="Gulim"/>
              </a:rPr>
              <a:t>치열함을</a:t>
            </a:r>
            <a:r>
              <a:rPr lang="en-US" sz="900" dirty="0">
                <a:latin typeface="Gulim"/>
                <a:ea typeface="Gulim"/>
                <a:cs typeface="Gulim"/>
                <a:sym typeface="Gulim"/>
              </a:rPr>
              <a:t> </a:t>
            </a:r>
            <a:r>
              <a:rPr lang="en-US" sz="900" dirty="0" err="1">
                <a:latin typeface="Gulim"/>
                <a:ea typeface="Gulim"/>
                <a:cs typeface="Gulim"/>
                <a:sym typeface="Gulim"/>
              </a:rPr>
              <a:t>의미합니다</a:t>
            </a:r>
            <a:r>
              <a:rPr lang="en-US" sz="900" dirty="0">
                <a:latin typeface="Gulim"/>
                <a:ea typeface="Gulim"/>
                <a:cs typeface="Gulim"/>
                <a:sym typeface="Gulim"/>
              </a:rPr>
              <a:t>. </a:t>
            </a:r>
            <a:r>
              <a:rPr lang="en-US" sz="900" dirty="0" err="1">
                <a:latin typeface="Gulim"/>
                <a:ea typeface="Gulim"/>
                <a:cs typeface="Gulim"/>
                <a:sym typeface="Gulim"/>
              </a:rPr>
              <a:t>튀르키예의</a:t>
            </a:r>
            <a:r>
              <a:rPr lang="en-US" sz="900" dirty="0">
                <a:latin typeface="Gulim"/>
                <a:ea typeface="Gulim"/>
                <a:cs typeface="Gulim"/>
                <a:sym typeface="Gulim"/>
              </a:rPr>
              <a:t> </a:t>
            </a:r>
            <a:r>
              <a:rPr lang="en-US" sz="900" dirty="0" err="1">
                <a:latin typeface="Gulim"/>
                <a:ea typeface="Gulim"/>
                <a:cs typeface="Gulim"/>
                <a:sym typeface="Gulim"/>
              </a:rPr>
              <a:t>국가적</a:t>
            </a:r>
            <a:r>
              <a:rPr lang="en-US" sz="900" dirty="0">
                <a:latin typeface="Gulim"/>
                <a:ea typeface="Gulim"/>
                <a:cs typeface="Gulim"/>
                <a:sym typeface="Gulim"/>
              </a:rPr>
              <a:t> </a:t>
            </a:r>
            <a:r>
              <a:rPr lang="en-US" sz="900" dirty="0" err="1">
                <a:latin typeface="Gulim"/>
                <a:ea typeface="Gulim"/>
                <a:cs typeface="Gulim"/>
                <a:sym typeface="Gulim"/>
              </a:rPr>
              <a:t>제조업</a:t>
            </a:r>
            <a:r>
              <a:rPr lang="en-US" sz="900" dirty="0">
                <a:latin typeface="Gulim"/>
                <a:ea typeface="Gulim"/>
                <a:cs typeface="Gulim"/>
                <a:sym typeface="Gulim"/>
              </a:rPr>
              <a:t> </a:t>
            </a:r>
            <a:r>
              <a:rPr lang="en-US" sz="900" dirty="0" err="1">
                <a:latin typeface="Gulim"/>
                <a:ea typeface="Gulim"/>
                <a:cs typeface="Gulim"/>
                <a:sym typeface="Gulim"/>
              </a:rPr>
              <a:t>역량과</a:t>
            </a:r>
            <a:r>
              <a:rPr lang="en-US" sz="900" dirty="0">
                <a:latin typeface="Gulim"/>
                <a:ea typeface="Gulim"/>
                <a:cs typeface="Gulim"/>
                <a:sym typeface="Gulim"/>
              </a:rPr>
              <a:t> </a:t>
            </a:r>
            <a:r>
              <a:rPr lang="en-US" sz="900" dirty="0" err="1">
                <a:latin typeface="Gulim"/>
                <a:ea typeface="Gulim"/>
                <a:cs typeface="Gulim"/>
                <a:sym typeface="Gulim"/>
              </a:rPr>
              <a:t>지리적</a:t>
            </a:r>
            <a:r>
              <a:rPr lang="en-US" sz="900" dirty="0">
                <a:latin typeface="Gulim"/>
                <a:ea typeface="Gulim"/>
                <a:cs typeface="Gulim"/>
                <a:sym typeface="Gulim"/>
              </a:rPr>
              <a:t> </a:t>
            </a:r>
            <a:r>
              <a:rPr lang="en-US" sz="900" dirty="0" err="1">
                <a:latin typeface="Gulim"/>
                <a:ea typeface="Gulim"/>
                <a:cs typeface="Gulim"/>
                <a:sym typeface="Gulim"/>
              </a:rPr>
              <a:t>이점을</a:t>
            </a:r>
            <a:r>
              <a:rPr lang="en-US" sz="900" dirty="0">
                <a:latin typeface="Gulim"/>
                <a:ea typeface="Gulim"/>
                <a:cs typeface="Gulim"/>
                <a:sym typeface="Gulim"/>
              </a:rPr>
              <a:t> </a:t>
            </a:r>
            <a:r>
              <a:rPr lang="en-US" sz="900" dirty="0" err="1">
                <a:latin typeface="Gulim"/>
                <a:ea typeface="Gulim"/>
                <a:cs typeface="Gulim"/>
                <a:sym typeface="Gulim"/>
              </a:rPr>
              <a:t>고려해볼</a:t>
            </a:r>
            <a:r>
              <a:rPr lang="en-US" sz="900" dirty="0">
                <a:latin typeface="Gulim"/>
                <a:ea typeface="Gulim"/>
                <a:cs typeface="Gulim"/>
                <a:sym typeface="Gulim"/>
              </a:rPr>
              <a:t> </a:t>
            </a:r>
            <a:r>
              <a:rPr lang="en-US" sz="900" dirty="0" err="1">
                <a:latin typeface="Gulim"/>
                <a:ea typeface="Gulim"/>
                <a:cs typeface="Gulim"/>
                <a:sym typeface="Gulim"/>
              </a:rPr>
              <a:t>때</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시장에서</a:t>
            </a:r>
            <a:r>
              <a:rPr lang="en-US" sz="900" dirty="0">
                <a:latin typeface="Gulim"/>
                <a:ea typeface="Gulim"/>
                <a:cs typeface="Gulim"/>
                <a:sym typeface="Gulim"/>
              </a:rPr>
              <a:t> </a:t>
            </a:r>
            <a:r>
              <a:rPr lang="en-US" sz="900" dirty="0" err="1">
                <a:latin typeface="Gulim"/>
                <a:ea typeface="Gulim"/>
                <a:cs typeface="Gulim"/>
                <a:sym typeface="Gulim"/>
              </a:rPr>
              <a:t>튀르키예의</a:t>
            </a:r>
            <a:r>
              <a:rPr lang="en-US" sz="900" dirty="0">
                <a:latin typeface="Gulim"/>
                <a:ea typeface="Gulim"/>
                <a:cs typeface="Gulim"/>
                <a:sym typeface="Gulim"/>
              </a:rPr>
              <a:t> </a:t>
            </a:r>
            <a:r>
              <a:rPr lang="en-US" sz="900" dirty="0" err="1">
                <a:latin typeface="Gulim"/>
                <a:ea typeface="Gulim"/>
                <a:cs typeface="Gulim"/>
                <a:sym typeface="Gulim"/>
              </a:rPr>
              <a:t>입지는</a:t>
            </a:r>
            <a:r>
              <a:rPr lang="en-US" sz="900" dirty="0">
                <a:latin typeface="Gulim"/>
                <a:ea typeface="Gulim"/>
                <a:cs typeface="Gulim"/>
                <a:sym typeface="Gulim"/>
              </a:rPr>
              <a:t> </a:t>
            </a:r>
            <a:r>
              <a:rPr lang="en-US" sz="900" dirty="0" err="1">
                <a:latin typeface="Gulim"/>
                <a:ea typeface="Gulim"/>
                <a:cs typeface="Gulim"/>
                <a:sym typeface="Gulim"/>
              </a:rPr>
              <a:t>지속</a:t>
            </a:r>
            <a:r>
              <a:rPr lang="en-US" sz="900" dirty="0">
                <a:latin typeface="Gulim"/>
                <a:ea typeface="Gulim"/>
                <a:cs typeface="Gulim"/>
                <a:sym typeface="Gulim"/>
              </a:rPr>
              <a:t> </a:t>
            </a:r>
            <a:r>
              <a:rPr lang="en-US" sz="900" dirty="0" err="1">
                <a:latin typeface="Gulim"/>
                <a:ea typeface="Gulim"/>
                <a:cs typeface="Gulim"/>
                <a:sym typeface="Gulim"/>
              </a:rPr>
              <a:t>강화될</a:t>
            </a:r>
            <a:r>
              <a:rPr lang="en-US" sz="900" dirty="0">
                <a:latin typeface="Gulim"/>
                <a:ea typeface="Gulim"/>
                <a:cs typeface="Gulim"/>
                <a:sym typeface="Gulim"/>
              </a:rPr>
              <a:t> </a:t>
            </a:r>
            <a:r>
              <a:rPr lang="en-US" sz="900" dirty="0" err="1">
                <a:latin typeface="Gulim"/>
                <a:ea typeface="Gulim"/>
                <a:cs typeface="Gulim"/>
                <a:sym typeface="Gulim"/>
              </a:rPr>
              <a:t>가능성이</a:t>
            </a:r>
            <a:r>
              <a:rPr lang="en-US" sz="900" dirty="0">
                <a:latin typeface="Gulim"/>
                <a:ea typeface="Gulim"/>
                <a:cs typeface="Gulim"/>
                <a:sym typeface="Gulim"/>
              </a:rPr>
              <a:t> </a:t>
            </a:r>
            <a:r>
              <a:rPr lang="en-US" sz="900" dirty="0" err="1">
                <a:latin typeface="Gulim"/>
                <a:ea typeface="Gulim"/>
                <a:cs typeface="Gulim"/>
                <a:sym typeface="Gulim"/>
              </a:rPr>
              <a:t>높으며</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제조사들의</a:t>
            </a:r>
            <a:r>
              <a:rPr lang="en-US" sz="900" dirty="0">
                <a:latin typeface="Gulim"/>
                <a:ea typeface="Gulim"/>
                <a:cs typeface="Gulim"/>
                <a:sym typeface="Gulim"/>
              </a:rPr>
              <a:t> </a:t>
            </a:r>
            <a:r>
              <a:rPr lang="en-US" sz="900" dirty="0" err="1">
                <a:latin typeface="Gulim"/>
                <a:ea typeface="Gulim"/>
                <a:cs typeface="Gulim"/>
                <a:sym typeface="Gulim"/>
              </a:rPr>
              <a:t>진출이</a:t>
            </a:r>
            <a:r>
              <a:rPr lang="en-US" sz="900" dirty="0">
                <a:latin typeface="Gulim"/>
                <a:ea typeface="Gulim"/>
                <a:cs typeface="Gulim"/>
                <a:sym typeface="Gulim"/>
              </a:rPr>
              <a:t> </a:t>
            </a:r>
            <a:r>
              <a:rPr lang="en-US" sz="900" dirty="0" err="1">
                <a:latin typeface="Gulim"/>
                <a:ea typeface="Gulim"/>
                <a:cs typeface="Gulim"/>
                <a:sym typeface="Gulim"/>
              </a:rPr>
              <a:t>예상됩니다</a:t>
            </a:r>
            <a:r>
              <a:rPr lang="en-US" sz="900" dirty="0">
                <a:latin typeface="Gulim"/>
                <a:ea typeface="Gulim"/>
                <a:cs typeface="Gulim"/>
                <a:sym typeface="Gulim"/>
              </a:rPr>
              <a:t>. </a:t>
            </a:r>
            <a:r>
              <a:rPr lang="en-US" sz="900" dirty="0" err="1">
                <a:latin typeface="Gulim"/>
                <a:ea typeface="Gulim"/>
                <a:cs typeface="Gulim"/>
                <a:sym typeface="Gulim"/>
              </a:rPr>
              <a:t>이로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튀르키예공장</a:t>
            </a:r>
            <a:r>
              <a:rPr lang="en-US" sz="900" dirty="0">
                <a:latin typeface="Gulim"/>
                <a:ea typeface="Gulim"/>
                <a:cs typeface="Gulim"/>
                <a:sym typeface="Gulim"/>
              </a:rPr>
              <a:t> </a:t>
            </a:r>
            <a:r>
              <a:rPr lang="en-US" sz="900" dirty="0" err="1">
                <a:latin typeface="Gulim"/>
                <a:ea typeface="Gulim"/>
                <a:cs typeface="Gulim"/>
                <a:sym typeface="Gulim"/>
              </a:rPr>
              <a:t>유역</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제조공장</a:t>
            </a:r>
            <a:r>
              <a:rPr lang="en-US" sz="900" dirty="0">
                <a:latin typeface="Gulim"/>
                <a:ea typeface="Gulim"/>
                <a:cs typeface="Gulim"/>
                <a:sym typeface="Gulim"/>
              </a:rPr>
              <a:t> </a:t>
            </a:r>
            <a:r>
              <a:rPr lang="en-US" sz="900" dirty="0" err="1">
                <a:latin typeface="Gulim"/>
                <a:ea typeface="Gulim"/>
                <a:cs typeface="Gulim"/>
                <a:sym typeface="Gulim"/>
              </a:rPr>
              <a:t>설립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증가는</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Baseline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스트레스</a:t>
            </a:r>
            <a:r>
              <a:rPr lang="en-US" sz="900" dirty="0">
                <a:latin typeface="Gulim"/>
                <a:ea typeface="Gulim"/>
                <a:cs typeface="Gulim"/>
                <a:sym typeface="Gulim"/>
              </a:rPr>
              <a:t> </a:t>
            </a:r>
            <a:r>
              <a:rPr lang="en-US" sz="900" dirty="0" err="1">
                <a:latin typeface="Gulim"/>
                <a:ea typeface="Gulim"/>
                <a:cs typeface="Gulim"/>
                <a:sym typeface="Gulim"/>
              </a:rPr>
              <a:t>지수로</a:t>
            </a:r>
            <a:r>
              <a:rPr lang="en-US" sz="900" dirty="0">
                <a:latin typeface="Gulim"/>
                <a:ea typeface="Gulim"/>
                <a:cs typeface="Gulim"/>
                <a:sym typeface="Gulim"/>
              </a:rPr>
              <a:t> </a:t>
            </a:r>
            <a:r>
              <a:rPr lang="en-US" sz="900" dirty="0" err="1">
                <a:latin typeface="Gulim"/>
                <a:ea typeface="Gulim"/>
                <a:cs typeface="Gulim"/>
                <a:sym typeface="Gulim"/>
              </a:rPr>
              <a:t>이어지게</a:t>
            </a:r>
            <a:r>
              <a:rPr lang="en-US" sz="900" dirty="0">
                <a:latin typeface="Gulim"/>
                <a:ea typeface="Gulim"/>
                <a:cs typeface="Gulim"/>
                <a:sym typeface="Gulim"/>
              </a:rPr>
              <a:t> </a:t>
            </a:r>
            <a:r>
              <a:rPr lang="en-US" sz="900" dirty="0" err="1">
                <a:latin typeface="Gulim"/>
                <a:ea typeface="Gulim"/>
                <a:cs typeface="Gulim"/>
                <a:sym typeface="Gulim"/>
              </a:rPr>
              <a:t>됩니다</a:t>
            </a:r>
            <a:r>
              <a:rPr lang="en-US" sz="900" dirty="0">
                <a:latin typeface="Gulim"/>
                <a:ea typeface="Gulim"/>
                <a:cs typeface="Gulim"/>
                <a:sym typeface="Gulim"/>
              </a:rPr>
              <a:t>. </a:t>
            </a:r>
            <a:r>
              <a:rPr lang="en-US" sz="900" dirty="0" err="1">
                <a:latin typeface="Gulim"/>
                <a:ea typeface="Gulim"/>
                <a:cs typeface="Gulim"/>
                <a:sym typeface="Gulim"/>
              </a:rPr>
              <a:t>수자원이</a:t>
            </a:r>
            <a:r>
              <a:rPr lang="en-US" sz="900" dirty="0">
                <a:latin typeface="Gulim"/>
                <a:ea typeface="Gulim"/>
                <a:cs typeface="Gulim"/>
                <a:sym typeface="Gulim"/>
              </a:rPr>
              <a:t> </a:t>
            </a:r>
            <a:r>
              <a:rPr lang="en-US" sz="900" dirty="0" err="1">
                <a:latin typeface="Gulim"/>
                <a:ea typeface="Gulim"/>
                <a:cs typeface="Gulim"/>
                <a:sym typeface="Gulim"/>
              </a:rPr>
              <a:t>충분하지</a:t>
            </a:r>
            <a:r>
              <a:rPr lang="en-US" sz="900" dirty="0">
                <a:latin typeface="Gulim"/>
                <a:ea typeface="Gulim"/>
                <a:cs typeface="Gulim"/>
                <a:sym typeface="Gulim"/>
              </a:rPr>
              <a:t> </a:t>
            </a:r>
            <a:r>
              <a:rPr lang="en-US" sz="900" dirty="0" err="1">
                <a:latin typeface="Gulim"/>
                <a:ea typeface="Gulim"/>
                <a:cs typeface="Gulim"/>
                <a:sym typeface="Gulim"/>
              </a:rPr>
              <a:t>못한</a:t>
            </a:r>
            <a:r>
              <a:rPr lang="en-US" sz="900" dirty="0">
                <a:latin typeface="Gulim"/>
                <a:ea typeface="Gulim"/>
                <a:cs typeface="Gulim"/>
                <a:sym typeface="Gulim"/>
              </a:rPr>
              <a:t> </a:t>
            </a:r>
            <a:r>
              <a:rPr lang="en-US" sz="900" dirty="0" err="1">
                <a:latin typeface="Gulim"/>
                <a:ea typeface="Gulim"/>
                <a:cs typeface="Gulim"/>
                <a:sym typeface="Gulim"/>
              </a:rPr>
              <a:t>상황에서의</a:t>
            </a:r>
            <a:r>
              <a:rPr lang="en-US" sz="900" dirty="0">
                <a:latin typeface="Gulim"/>
                <a:ea typeface="Gulim"/>
                <a:cs typeface="Gulim"/>
                <a:sym typeface="Gulim"/>
              </a:rPr>
              <a:t> </a:t>
            </a:r>
            <a:r>
              <a:rPr lang="en-US" sz="900" dirty="0" err="1">
                <a:latin typeface="Gulim"/>
                <a:ea typeface="Gulim"/>
                <a:cs typeface="Gulim"/>
                <a:sym typeface="Gulim"/>
              </a:rPr>
              <a:t>유역</a:t>
            </a:r>
            <a:r>
              <a:rPr lang="en-US" sz="900" dirty="0">
                <a:latin typeface="Gulim"/>
                <a:ea typeface="Gulim"/>
                <a:cs typeface="Gulim"/>
                <a:sym typeface="Gulim"/>
              </a:rPr>
              <a:t> </a:t>
            </a:r>
            <a:r>
              <a:rPr lang="en-US" sz="900" dirty="0" err="1">
                <a:latin typeface="Gulim"/>
                <a:ea typeface="Gulim"/>
                <a:cs typeface="Gulim"/>
                <a:sym typeface="Gulim"/>
              </a:rPr>
              <a:t>상수도</a:t>
            </a:r>
            <a:r>
              <a:rPr lang="en-US" sz="900" dirty="0">
                <a:latin typeface="Gulim"/>
                <a:ea typeface="Gulim"/>
                <a:cs typeface="Gulim"/>
                <a:sym typeface="Gulim"/>
              </a:rPr>
              <a:t> </a:t>
            </a:r>
            <a:r>
              <a:rPr lang="en-US" sz="900" dirty="0" err="1">
                <a:latin typeface="Gulim"/>
                <a:ea typeface="Gulim"/>
                <a:cs typeface="Gulim"/>
                <a:sym typeface="Gulim"/>
              </a:rPr>
              <a:t>수요</a:t>
            </a:r>
            <a:r>
              <a:rPr lang="en-US" sz="900" dirty="0">
                <a:latin typeface="Gulim"/>
                <a:ea typeface="Gulim"/>
                <a:cs typeface="Gulim"/>
                <a:sym typeface="Gulim"/>
              </a:rPr>
              <a:t> </a:t>
            </a:r>
            <a:r>
              <a:rPr lang="en-US" sz="900" dirty="0" err="1">
                <a:latin typeface="Gulim"/>
                <a:ea typeface="Gulim"/>
                <a:cs typeface="Gulim"/>
                <a:sym typeface="Gulim"/>
              </a:rPr>
              <a:t>증가는</a:t>
            </a:r>
            <a:r>
              <a:rPr lang="en-US" sz="900" dirty="0">
                <a:latin typeface="Gulim"/>
                <a:ea typeface="Gulim"/>
                <a:cs typeface="Gulim"/>
                <a:sym typeface="Gulim"/>
              </a:rPr>
              <a:t> </a:t>
            </a:r>
            <a:r>
              <a:rPr lang="en-US" sz="900" dirty="0" err="1">
                <a:latin typeface="Gulim"/>
                <a:ea typeface="Gulim"/>
                <a:cs typeface="Gulim"/>
                <a:sym typeface="Gulim"/>
              </a:rPr>
              <a:t>수도</a:t>
            </a:r>
            <a:r>
              <a:rPr lang="en-US" sz="900" dirty="0">
                <a:latin typeface="Gulim"/>
                <a:ea typeface="Gulim"/>
                <a:cs typeface="Gulim"/>
                <a:sym typeface="Gulim"/>
              </a:rPr>
              <a:t> </a:t>
            </a:r>
            <a:r>
              <a:rPr lang="en-US" sz="900" dirty="0" err="1">
                <a:latin typeface="Gulim"/>
                <a:ea typeface="Gulim"/>
                <a:cs typeface="Gulim"/>
                <a:sym typeface="Gulim"/>
              </a:rPr>
              <a:t>요금</a:t>
            </a:r>
            <a:r>
              <a:rPr lang="en-US" sz="900" dirty="0">
                <a:latin typeface="Gulim"/>
                <a:ea typeface="Gulim"/>
                <a:cs typeface="Gulim"/>
                <a:sym typeface="Gulim"/>
              </a:rPr>
              <a:t> </a:t>
            </a:r>
            <a:r>
              <a:rPr lang="en-US" sz="900" dirty="0" err="1">
                <a:latin typeface="Gulim"/>
                <a:ea typeface="Gulim"/>
                <a:cs typeface="Gulim"/>
                <a:sym typeface="Gulim"/>
              </a:rPr>
              <a:t>상승</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KT&amp;G </a:t>
            </a:r>
            <a:r>
              <a:rPr lang="en-US" sz="900" dirty="0" err="1">
                <a:latin typeface="Gulim"/>
                <a:ea typeface="Gulim"/>
                <a:cs typeface="Gulim"/>
                <a:sym typeface="Gulim"/>
              </a:rPr>
              <a:t>튀르키예공장</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불안정성으로</a:t>
            </a:r>
            <a:r>
              <a:rPr lang="en-US" sz="900" dirty="0">
                <a:latin typeface="Gulim"/>
                <a:ea typeface="Gulim"/>
                <a:cs typeface="Gulim"/>
                <a:sym typeface="Gulim"/>
              </a:rPr>
              <a:t> </a:t>
            </a:r>
            <a:r>
              <a:rPr lang="en-US" sz="900" dirty="0" err="1">
                <a:latin typeface="Gulim"/>
                <a:ea typeface="Gulim"/>
                <a:cs typeface="Gulim"/>
                <a:sym typeface="Gulim"/>
              </a:rPr>
              <a:t>이어지게</a:t>
            </a:r>
            <a:r>
              <a:rPr lang="en-US" sz="900" dirty="0">
                <a:latin typeface="Gulim"/>
                <a:ea typeface="Gulim"/>
                <a:cs typeface="Gulim"/>
                <a:sym typeface="Gulim"/>
              </a:rPr>
              <a:t> </a:t>
            </a:r>
            <a:r>
              <a:rPr lang="en-US" sz="900" dirty="0" err="1">
                <a:latin typeface="Gulim"/>
                <a:ea typeface="Gulim"/>
                <a:cs typeface="Gulim"/>
                <a:sym typeface="Gulim"/>
              </a:rPr>
              <a:t>되며</a:t>
            </a:r>
            <a:r>
              <a:rPr lang="en-US" sz="900" dirty="0">
                <a:latin typeface="Gulim"/>
                <a:ea typeface="Gulim"/>
                <a:cs typeface="Gulim"/>
                <a:sym typeface="Gulim"/>
              </a:rPr>
              <a:t> </a:t>
            </a:r>
            <a:r>
              <a:rPr lang="en-US" sz="900" dirty="0" err="1">
                <a:latin typeface="Gulim"/>
                <a:ea typeface="Gulim"/>
                <a:cs typeface="Gulim"/>
                <a:sym typeface="Gulim"/>
              </a:rPr>
              <a:t>결론적으로</a:t>
            </a:r>
            <a:r>
              <a:rPr lang="en-US" sz="900" dirty="0">
                <a:latin typeface="Gulim"/>
                <a:ea typeface="Gulim"/>
                <a:cs typeface="Gulim"/>
                <a:sym typeface="Gulim"/>
              </a:rPr>
              <a:t> KT&amp;G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안정성</a:t>
            </a:r>
            <a:r>
              <a:rPr lang="en-US" sz="900" dirty="0">
                <a:latin typeface="Gulim"/>
                <a:ea typeface="Gulim"/>
                <a:cs typeface="Gulim"/>
                <a:sym typeface="Gulim"/>
              </a:rPr>
              <a:t> </a:t>
            </a:r>
            <a:r>
              <a:rPr lang="en-US" sz="900" dirty="0" err="1">
                <a:latin typeface="Gulim"/>
                <a:ea typeface="Gulim"/>
                <a:cs typeface="Gulim"/>
                <a:sym typeface="Gulim"/>
              </a:rPr>
              <a:t>리스크로</a:t>
            </a:r>
            <a:r>
              <a:rPr lang="en-US" sz="900" dirty="0">
                <a:latin typeface="Gulim"/>
                <a:ea typeface="Gulim"/>
                <a:cs typeface="Gulim"/>
                <a:sym typeface="Gulim"/>
              </a:rPr>
              <a:t> </a:t>
            </a:r>
            <a:r>
              <a:rPr lang="en-US" sz="900" dirty="0" err="1">
                <a:latin typeface="Gulim"/>
                <a:ea typeface="Gulim"/>
                <a:cs typeface="Gulim"/>
                <a:sym typeface="Gulim"/>
              </a:rPr>
              <a:t>작용할</a:t>
            </a:r>
            <a:r>
              <a:rPr lang="en-US" sz="900" dirty="0">
                <a:latin typeface="Gulim"/>
                <a:ea typeface="Gulim"/>
                <a:cs typeface="Gulim"/>
                <a:sym typeface="Gulim"/>
              </a:rPr>
              <a:t> </a:t>
            </a:r>
            <a:r>
              <a:rPr lang="en-US" sz="900" dirty="0" err="1">
                <a:latin typeface="Gulim"/>
                <a:ea typeface="Gulim"/>
                <a:cs typeface="Gulim"/>
                <a:sym typeface="Gulim"/>
              </a:rPr>
              <a:t>가능성이</a:t>
            </a:r>
            <a:r>
              <a:rPr lang="en-US" sz="900" dirty="0">
                <a:latin typeface="Gulim"/>
                <a:ea typeface="Gulim"/>
                <a:cs typeface="Gulim"/>
                <a:sym typeface="Gulim"/>
              </a:rPr>
              <a:t> </a:t>
            </a:r>
            <a:r>
              <a:rPr lang="en-US" sz="900" dirty="0" err="1">
                <a:latin typeface="Gulim"/>
                <a:ea typeface="Gulim"/>
                <a:cs typeface="Gulim"/>
                <a:sym typeface="Gulim"/>
              </a:rPr>
              <a:t>높습니다</a:t>
            </a:r>
            <a:r>
              <a:rPr lang="en-US" sz="900" dirty="0">
                <a:latin typeface="Gulim"/>
                <a:ea typeface="Gulim"/>
                <a:cs typeface="Gulim"/>
                <a:sym typeface="Gulim"/>
              </a:rPr>
              <a:t>.</a:t>
            </a:r>
          </a:p>
        </p:txBody>
      </p:sp>
      <p:sp>
        <p:nvSpPr>
          <p:cNvPr id="4099" name="Google Shape;4099;p42"/>
          <p:cNvSpPr txBox="1"/>
          <p:nvPr/>
        </p:nvSpPr>
        <p:spPr>
          <a:xfrm>
            <a:off x="861656" y="4187806"/>
            <a:ext cx="9707109" cy="186846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물</a:t>
            </a:r>
            <a:r>
              <a:rPr lang="en-US" sz="900" b="1" dirty="0">
                <a:latin typeface="Arial"/>
                <a:ea typeface="Arial"/>
                <a:cs typeface="Arial"/>
                <a:sym typeface="Arial"/>
              </a:rPr>
              <a:t> </a:t>
            </a:r>
            <a:r>
              <a:rPr lang="en-US" sz="900" b="1" dirty="0" err="1">
                <a:latin typeface="Arial"/>
                <a:ea typeface="Arial"/>
                <a:cs typeface="Arial"/>
                <a:sym typeface="Arial"/>
              </a:rPr>
              <a:t>기회</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특성상</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필수</a:t>
            </a:r>
            <a:r>
              <a:rPr lang="en-US" sz="900" dirty="0">
                <a:latin typeface="Gulim"/>
                <a:ea typeface="Gulim"/>
                <a:cs typeface="Gulim"/>
                <a:sym typeface="Gulim"/>
              </a:rPr>
              <a:t> </a:t>
            </a:r>
            <a:r>
              <a:rPr lang="en-US" sz="900" dirty="0" err="1">
                <a:latin typeface="Gulim"/>
                <a:ea typeface="Gulim"/>
                <a:cs typeface="Gulim"/>
                <a:sym typeface="Gulim"/>
              </a:rPr>
              <a:t>자원으로</a:t>
            </a:r>
            <a:r>
              <a:rPr lang="en-US" sz="900" dirty="0">
                <a:latin typeface="Gulim"/>
                <a:ea typeface="Gulim"/>
                <a:cs typeface="Gulim"/>
                <a:sym typeface="Gulim"/>
              </a:rPr>
              <a:t> </a:t>
            </a:r>
            <a:r>
              <a:rPr lang="en-US" sz="900" dirty="0" err="1">
                <a:latin typeface="Gulim"/>
                <a:ea typeface="Gulim"/>
                <a:cs typeface="Gulim"/>
                <a:sym typeface="Gulim"/>
              </a:rPr>
              <a:t>활용되는</a:t>
            </a:r>
            <a:r>
              <a:rPr lang="en-US" sz="900" dirty="0">
                <a:latin typeface="Gulim"/>
                <a:ea typeface="Gulim"/>
                <a:cs typeface="Gulim"/>
                <a:sym typeface="Gulim"/>
              </a:rPr>
              <a:t> </a:t>
            </a:r>
            <a:r>
              <a:rPr lang="en-US" sz="900" dirty="0" err="1">
                <a:latin typeface="Gulim"/>
                <a:ea typeface="Gulim"/>
                <a:cs typeface="Gulim"/>
                <a:sym typeface="Gulim"/>
              </a:rPr>
              <a:t>용수를</a:t>
            </a:r>
            <a:r>
              <a:rPr lang="en-US" sz="900" dirty="0">
                <a:latin typeface="Gulim"/>
                <a:ea typeface="Gulim"/>
                <a:cs typeface="Gulim"/>
                <a:sym typeface="Gulim"/>
              </a:rPr>
              <a:t> </a:t>
            </a:r>
            <a:r>
              <a:rPr lang="en-US" sz="900" dirty="0" err="1">
                <a:latin typeface="Gulim"/>
                <a:ea typeface="Gulim"/>
                <a:cs typeface="Gulim"/>
                <a:sym typeface="Gulim"/>
              </a:rPr>
              <a:t>효율적으로</a:t>
            </a:r>
            <a:r>
              <a:rPr lang="en-US" sz="900" dirty="0">
                <a:latin typeface="Gulim"/>
                <a:ea typeface="Gulim"/>
                <a:cs typeface="Gulim"/>
                <a:sym typeface="Gulim"/>
              </a:rPr>
              <a:t> </a:t>
            </a:r>
            <a:r>
              <a:rPr lang="en-US" sz="900" dirty="0" err="1">
                <a:latin typeface="Gulim"/>
                <a:ea typeface="Gulim"/>
                <a:cs typeface="Gulim"/>
                <a:sym typeface="Gulim"/>
              </a:rPr>
              <a:t>사용함으로써</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취수량을</a:t>
            </a:r>
            <a:r>
              <a:rPr lang="en-US" sz="900" dirty="0">
                <a:latin typeface="Gulim"/>
                <a:ea typeface="Gulim"/>
                <a:cs typeface="Gulim"/>
                <a:sym typeface="Gulim"/>
              </a:rPr>
              <a:t> </a:t>
            </a:r>
            <a:r>
              <a:rPr lang="en-US" sz="900" dirty="0" err="1">
                <a:latin typeface="Gulim"/>
                <a:ea typeface="Gulim"/>
                <a:cs typeface="Gulim"/>
                <a:sym typeface="Gulim"/>
              </a:rPr>
              <a:t>절감하는</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수립하였습니다</a:t>
            </a:r>
            <a:r>
              <a:rPr lang="en-US" sz="900" dirty="0">
                <a:latin typeface="Gulim"/>
                <a:ea typeface="Gulim"/>
                <a:cs typeface="Gulim"/>
                <a:sym typeface="Gulim"/>
              </a:rPr>
              <a:t>. </a:t>
            </a:r>
            <a:r>
              <a:rPr lang="en-US" sz="900" dirty="0" err="1">
                <a:latin typeface="Gulim"/>
                <a:ea typeface="Gulim"/>
                <a:cs typeface="Gulim"/>
                <a:sym typeface="Gulim"/>
              </a:rPr>
              <a:t>취수량이</a:t>
            </a:r>
            <a:r>
              <a:rPr lang="en-US" sz="900" dirty="0">
                <a:latin typeface="Gulim"/>
                <a:ea typeface="Gulim"/>
                <a:cs typeface="Gulim"/>
                <a:sym typeface="Gulim"/>
              </a:rPr>
              <a:t> </a:t>
            </a:r>
            <a:r>
              <a:rPr lang="en-US" sz="900" dirty="0" err="1">
                <a:latin typeface="Gulim"/>
                <a:ea typeface="Gulim"/>
                <a:cs typeface="Gulim"/>
                <a:sym typeface="Gulim"/>
              </a:rPr>
              <a:t>줄어들면</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요금</a:t>
            </a:r>
            <a:r>
              <a:rPr lang="en-US" sz="900" dirty="0">
                <a:latin typeface="Gulim"/>
                <a:ea typeface="Gulim"/>
                <a:cs typeface="Gulim"/>
                <a:sym typeface="Gulim"/>
              </a:rPr>
              <a:t> </a:t>
            </a:r>
            <a:r>
              <a:rPr lang="en-US" sz="900" dirty="0" err="1">
                <a:latin typeface="Gulim"/>
                <a:ea typeface="Gulim"/>
                <a:cs typeface="Gulim"/>
                <a:sym typeface="Gulim"/>
              </a:rPr>
              <a:t>절감뿐만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방류를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지출되는</a:t>
            </a:r>
            <a:r>
              <a:rPr lang="en-US" sz="900" dirty="0">
                <a:latin typeface="Gulim"/>
                <a:ea typeface="Gulim"/>
                <a:cs typeface="Gulim"/>
                <a:sym typeface="Gulim"/>
              </a:rPr>
              <a:t> </a:t>
            </a:r>
            <a:r>
              <a:rPr lang="en-US" sz="900" dirty="0" err="1">
                <a:latin typeface="Gulim"/>
                <a:ea typeface="Gulim"/>
                <a:cs typeface="Gulim"/>
                <a:sym typeface="Gulim"/>
              </a:rPr>
              <a:t>폐수처리운영</a:t>
            </a:r>
            <a:r>
              <a:rPr lang="en-US" sz="900" dirty="0">
                <a:latin typeface="Gulim"/>
                <a:ea typeface="Gulim"/>
                <a:cs typeface="Gulim"/>
                <a:sym typeface="Gulim"/>
              </a:rPr>
              <a:t> </a:t>
            </a:r>
            <a:r>
              <a:rPr lang="en-US" sz="900" dirty="0" err="1">
                <a:latin typeface="Gulim"/>
                <a:ea typeface="Gulim"/>
                <a:cs typeface="Gulim"/>
                <a:sym typeface="Gulim"/>
              </a:rPr>
              <a:t>비용도</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절감할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단순한</a:t>
            </a:r>
            <a:r>
              <a:rPr lang="en-US" sz="900" dirty="0">
                <a:latin typeface="Gulim"/>
                <a:ea typeface="Gulim"/>
                <a:cs typeface="Gulim"/>
                <a:sym typeface="Gulim"/>
              </a:rPr>
              <a:t> </a:t>
            </a:r>
            <a:r>
              <a:rPr lang="en-US" sz="900" dirty="0" err="1">
                <a:latin typeface="Gulim"/>
                <a:ea typeface="Gulim"/>
                <a:cs typeface="Gulim"/>
                <a:sym typeface="Gulim"/>
              </a:rPr>
              <a:t>용수비용</a:t>
            </a:r>
            <a:r>
              <a:rPr lang="en-US" sz="900" dirty="0">
                <a:latin typeface="Gulim"/>
                <a:ea typeface="Gulim"/>
                <a:cs typeface="Gulim"/>
                <a:sym typeface="Gulim"/>
              </a:rPr>
              <a:t> </a:t>
            </a:r>
            <a:r>
              <a:rPr lang="en-US" sz="900" dirty="0" err="1">
                <a:latin typeface="Gulim"/>
                <a:ea typeface="Gulim"/>
                <a:cs typeface="Gulim"/>
                <a:sym typeface="Gulim"/>
              </a:rPr>
              <a:t>절감</a:t>
            </a:r>
            <a:r>
              <a:rPr lang="en-US" sz="900" dirty="0">
                <a:latin typeface="Gulim"/>
                <a:ea typeface="Gulim"/>
                <a:cs typeface="Gulim"/>
                <a:sym typeface="Gulim"/>
              </a:rPr>
              <a:t> </a:t>
            </a:r>
            <a:r>
              <a:rPr lang="en-US" sz="900" dirty="0" err="1">
                <a:latin typeface="Gulim"/>
                <a:ea typeface="Gulim"/>
                <a:cs typeface="Gulim"/>
                <a:sym typeface="Gulim"/>
              </a:rPr>
              <a:t>차원을</a:t>
            </a:r>
            <a:r>
              <a:rPr lang="en-US" sz="900" dirty="0">
                <a:latin typeface="Gulim"/>
                <a:ea typeface="Gulim"/>
                <a:cs typeface="Gulim"/>
                <a:sym typeface="Gulim"/>
              </a:rPr>
              <a:t> </a:t>
            </a:r>
            <a:r>
              <a:rPr lang="en-US" sz="900" dirty="0" err="1">
                <a:latin typeface="Gulim"/>
                <a:ea typeface="Gulim"/>
                <a:cs typeface="Gulim"/>
                <a:sym typeface="Gulim"/>
              </a:rPr>
              <a:t>넘어</a:t>
            </a:r>
            <a:r>
              <a:rPr lang="en-US" sz="900" dirty="0">
                <a:latin typeface="Gulim"/>
                <a:ea typeface="Gulim"/>
                <a:cs typeface="Gulim"/>
                <a:sym typeface="Gulim"/>
              </a:rPr>
              <a:t> </a:t>
            </a:r>
            <a:r>
              <a:rPr lang="en-US" sz="900" dirty="0" err="1">
                <a:latin typeface="Gulim"/>
                <a:ea typeface="Gulim"/>
                <a:cs typeface="Gulim"/>
                <a:sym typeface="Gulim"/>
              </a:rPr>
              <a:t>담배사업의</a:t>
            </a:r>
            <a:r>
              <a:rPr lang="en-US" sz="900" dirty="0">
                <a:latin typeface="Gulim"/>
                <a:ea typeface="Gulim"/>
                <a:cs typeface="Gulim"/>
                <a:sym typeface="Gulim"/>
              </a:rPr>
              <a:t> </a:t>
            </a:r>
            <a:r>
              <a:rPr lang="en-US" sz="900" dirty="0" err="1">
                <a:latin typeface="Gulim"/>
                <a:ea typeface="Gulim"/>
                <a:cs typeface="Gulim"/>
                <a:sym typeface="Gulim"/>
              </a:rPr>
              <a:t>전반적인</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의존도를</a:t>
            </a:r>
            <a:r>
              <a:rPr lang="en-US" sz="900" dirty="0">
                <a:latin typeface="Gulim"/>
                <a:ea typeface="Gulim"/>
                <a:cs typeface="Gulim"/>
                <a:sym typeface="Gulim"/>
              </a:rPr>
              <a:t> </a:t>
            </a:r>
            <a:r>
              <a:rPr lang="en-US" sz="900" dirty="0" err="1">
                <a:latin typeface="Gulim"/>
                <a:ea typeface="Gulim"/>
                <a:cs typeface="Gulim"/>
                <a:sym typeface="Gulim"/>
              </a:rPr>
              <a:t>낮출</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좋은</a:t>
            </a:r>
            <a:r>
              <a:rPr lang="en-US" sz="900" dirty="0">
                <a:latin typeface="Gulim"/>
                <a:ea typeface="Gulim"/>
                <a:cs typeface="Gulim"/>
                <a:sym typeface="Gulim"/>
              </a:rPr>
              <a:t> </a:t>
            </a:r>
            <a:r>
              <a:rPr lang="en-US" sz="900" dirty="0" err="1">
                <a:latin typeface="Gulim"/>
                <a:ea typeface="Gulim"/>
                <a:cs typeface="Gulim"/>
                <a:sym typeface="Gulim"/>
              </a:rPr>
              <a:t>기회입니다</a:t>
            </a:r>
            <a:r>
              <a:rPr lang="en-US" sz="900" dirty="0">
                <a:latin typeface="Gulim"/>
                <a:ea typeface="Gulim"/>
                <a:cs typeface="Gulim"/>
                <a:sym typeface="Gulim"/>
              </a:rPr>
              <a:t>.</a:t>
            </a:r>
          </a:p>
          <a:p>
            <a:pPr marL="12700" marR="5080" algn="just">
              <a:lnSpc>
                <a:spcPct val="134300"/>
              </a:lnSpc>
            </a:pPr>
            <a:endParaRPr lang="en-US" altLang="ko-KR" sz="900" dirty="0">
              <a:latin typeface="Gulim"/>
              <a:ea typeface="Gulim"/>
              <a:sym typeface="Gulim"/>
            </a:endParaRPr>
          </a:p>
          <a:p>
            <a:pPr marL="12700" marR="5080" algn="just">
              <a:lnSpc>
                <a:spcPct val="134300"/>
              </a:lnSpc>
            </a:pPr>
            <a:r>
              <a:rPr lang="ko-KR" altLang="en-US" sz="900" dirty="0" err="1">
                <a:latin typeface="Gulim" panose="020B0600000101010101" pitchFamily="34" charset="-127"/>
                <a:ea typeface="Gulim" panose="020B0600000101010101" pitchFamily="34" charset="-127"/>
              </a:rPr>
              <a:t>튀르키예</a:t>
            </a:r>
            <a:r>
              <a:rPr lang="ko-KR" altLang="en-US" sz="900" dirty="0">
                <a:latin typeface="Gulim" panose="020B0600000101010101" pitchFamily="34" charset="-127"/>
                <a:ea typeface="Gulim" panose="020B0600000101010101" pitchFamily="34" charset="-127"/>
              </a:rPr>
              <a:t> 공장 유역 내 신규 제조공장 설립과 생산량 증가로 인해 물 </a:t>
            </a:r>
            <a:r>
              <a:rPr lang="ko-KR" altLang="en-US" sz="900" dirty="0" err="1">
                <a:latin typeface="Gulim" panose="020B0600000101010101" pitchFamily="34" charset="-127"/>
                <a:ea typeface="Gulim" panose="020B0600000101010101" pitchFamily="34" charset="-127"/>
              </a:rPr>
              <a:t>취수량</a:t>
            </a:r>
            <a:r>
              <a:rPr lang="ko-KR" altLang="en-US" sz="900" dirty="0">
                <a:latin typeface="Gulim" panose="020B0600000101010101" pitchFamily="34" charset="-127"/>
                <a:ea typeface="Gulim" panose="020B0600000101010101" pitchFamily="34" charset="-127"/>
              </a:rPr>
              <a:t> 부담이 가중되면서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수자원 관리와 운영 안정성 측면에서 잠재적 재무영향을 분석하였습니다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리스크 측면에서는 물 스트레스 지수 상승과 수요 증가에 따라 수자원 확보 비용이 늘어날 것으로 예측되며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a:t>
            </a:r>
            <a:r>
              <a:rPr lang="en-US" altLang="ko-KR" sz="900" dirty="0">
                <a:latin typeface="Gulim" panose="020B0600000101010101" pitchFamily="34" charset="-127"/>
                <a:ea typeface="Gulim" panose="020B0600000101010101" pitchFamily="34" charset="-127"/>
              </a:rPr>
              <a:t>2025</a:t>
            </a:r>
            <a:r>
              <a:rPr lang="ko-KR" altLang="en-US" sz="900" dirty="0">
                <a:latin typeface="Gulim" panose="020B0600000101010101" pitchFamily="34" charset="-127"/>
                <a:ea typeface="Gulim" panose="020B0600000101010101" pitchFamily="34" charset="-127"/>
              </a:rPr>
              <a:t>년까지는 생산량 </a:t>
            </a:r>
            <a:r>
              <a:rPr lang="en-US" altLang="ko-KR" sz="900" dirty="0">
                <a:latin typeface="Gulim" panose="020B0600000101010101" pitchFamily="34" charset="-127"/>
                <a:ea typeface="Gulim" panose="020B0600000101010101" pitchFamily="34" charset="-127"/>
              </a:rPr>
              <a:t>200% </a:t>
            </a:r>
            <a:r>
              <a:rPr lang="ko-KR" altLang="en-US" sz="900" dirty="0">
                <a:latin typeface="Gulim" panose="020B0600000101010101" pitchFamily="34" charset="-127"/>
                <a:ea typeface="Gulim" panose="020B0600000101010101" pitchFamily="34" charset="-127"/>
              </a:rPr>
              <a:t>증가를 가정할 경우 약 </a:t>
            </a:r>
            <a:r>
              <a:rPr lang="en-US" altLang="ko-KR" sz="900" dirty="0">
                <a:latin typeface="Gulim" panose="020B0600000101010101" pitchFamily="34" charset="-127"/>
                <a:ea typeface="Gulim" panose="020B0600000101010101" pitchFamily="34" charset="-127"/>
              </a:rPr>
              <a:t>17</a:t>
            </a:r>
            <a:r>
              <a:rPr lang="ko-KR" altLang="en-US" sz="900" dirty="0">
                <a:latin typeface="Gulim" panose="020B0600000101010101" pitchFamily="34" charset="-127"/>
                <a:ea typeface="Gulim" panose="020B0600000101010101" pitchFamily="34" charset="-127"/>
              </a:rPr>
              <a:t>백만 원</a:t>
            </a:r>
            <a:r>
              <a:rPr lang="en-US" altLang="ko-KR" sz="900" dirty="0">
                <a:latin typeface="Gulim" panose="020B0600000101010101" pitchFamily="34" charset="-127"/>
                <a:ea typeface="Gulim" panose="020B0600000101010101" pitchFamily="34" charset="-127"/>
              </a:rPr>
              <a:t>, 2030</a:t>
            </a:r>
            <a:r>
              <a:rPr lang="ko-KR" altLang="en-US" sz="900" dirty="0">
                <a:latin typeface="Gulim" panose="020B0600000101010101" pitchFamily="34" charset="-127"/>
                <a:ea typeface="Gulim" panose="020B0600000101010101" pitchFamily="34" charset="-127"/>
              </a:rPr>
              <a:t>년까지는 생산량 </a:t>
            </a:r>
            <a:r>
              <a:rPr lang="en-US" altLang="ko-KR" sz="900" dirty="0">
                <a:latin typeface="Gulim" panose="020B0600000101010101" pitchFamily="34" charset="-127"/>
                <a:ea typeface="Gulim" panose="020B0600000101010101" pitchFamily="34" charset="-127"/>
              </a:rPr>
              <a:t>400% </a:t>
            </a:r>
            <a:r>
              <a:rPr lang="ko-KR" altLang="en-US" sz="900" dirty="0">
                <a:latin typeface="Gulim" panose="020B0600000101010101" pitchFamily="34" charset="-127"/>
                <a:ea typeface="Gulim" panose="020B0600000101010101" pitchFamily="34" charset="-127"/>
              </a:rPr>
              <a:t>증가 시 약 </a:t>
            </a:r>
            <a:r>
              <a:rPr lang="en-US" altLang="ko-KR" sz="900" dirty="0">
                <a:latin typeface="Gulim" panose="020B0600000101010101" pitchFamily="34" charset="-127"/>
                <a:ea typeface="Gulim" panose="020B0600000101010101" pitchFamily="34" charset="-127"/>
              </a:rPr>
              <a:t>34</a:t>
            </a:r>
            <a:r>
              <a:rPr lang="ko-KR" altLang="en-US" sz="900" dirty="0">
                <a:latin typeface="Gulim" panose="020B0600000101010101" pitchFamily="34" charset="-127"/>
                <a:ea typeface="Gulim" panose="020B0600000101010101" pitchFamily="34" charset="-127"/>
              </a:rPr>
              <a:t>백만 원의 재무영향이 발생할 것으로 추정됩니다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반면 기회 측면에서는 용수 재이용을 통한 비용 절감 효과가 발생할 것으로 전망되며</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년부터 </a:t>
            </a:r>
            <a:r>
              <a:rPr lang="en-US" altLang="ko-KR" sz="900" dirty="0">
                <a:latin typeface="Gulim" panose="020B0600000101010101" pitchFamily="34" charset="-127"/>
                <a:ea typeface="Gulim" panose="020B0600000101010101" pitchFamily="34" charset="-127"/>
              </a:rPr>
              <a:t>2025</a:t>
            </a:r>
            <a:r>
              <a:rPr lang="ko-KR" altLang="en-US" sz="900" dirty="0">
                <a:latin typeface="Gulim" panose="020B0600000101010101" pitchFamily="34" charset="-127"/>
                <a:ea typeface="Gulim" panose="020B0600000101010101" pitchFamily="34" charset="-127"/>
              </a:rPr>
              <a:t>년까지 예상 </a:t>
            </a:r>
            <a:r>
              <a:rPr lang="ko-KR" altLang="en-US" sz="900" dirty="0" err="1">
                <a:latin typeface="Gulim" panose="020B0600000101010101" pitchFamily="34" charset="-127"/>
                <a:ea typeface="Gulim" panose="020B0600000101010101" pitchFamily="34" charset="-127"/>
              </a:rPr>
              <a:t>재이용량</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146,604</a:t>
            </a:r>
            <a:r>
              <a:rPr lang="ko-KR" altLang="en-US" sz="900" dirty="0">
                <a:latin typeface="Gulim" panose="020B0600000101010101" pitchFamily="34" charset="-127"/>
                <a:ea typeface="Gulim" panose="020B0600000101010101" pitchFamily="34" charset="-127"/>
              </a:rPr>
              <a:t>톤 기준으로 약 </a:t>
            </a:r>
            <a:r>
              <a:rPr lang="en-US" altLang="ko-KR" sz="900" dirty="0">
                <a:latin typeface="Gulim" panose="020B0600000101010101" pitchFamily="34" charset="-127"/>
                <a:ea typeface="Gulim" panose="020B0600000101010101" pitchFamily="34" charset="-127"/>
              </a:rPr>
              <a:t>120</a:t>
            </a:r>
            <a:r>
              <a:rPr lang="ko-KR" altLang="en-US" sz="900" dirty="0">
                <a:latin typeface="Gulim" panose="020B0600000101010101" pitchFamily="34" charset="-127"/>
                <a:ea typeface="Gulim" panose="020B0600000101010101" pitchFamily="34" charset="-127"/>
              </a:rPr>
              <a:t>백만 원</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년부터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누적 </a:t>
            </a:r>
            <a:r>
              <a:rPr lang="ko-KR" altLang="en-US" sz="900" dirty="0" err="1">
                <a:latin typeface="Gulim" panose="020B0600000101010101" pitchFamily="34" charset="-127"/>
                <a:ea typeface="Gulim" panose="020B0600000101010101" pitchFamily="34" charset="-127"/>
              </a:rPr>
              <a:t>재이용량</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534,492</a:t>
            </a:r>
            <a:r>
              <a:rPr lang="ko-KR" altLang="en-US" sz="900" dirty="0">
                <a:latin typeface="Gulim" panose="020B0600000101010101" pitchFamily="34" charset="-127"/>
                <a:ea typeface="Gulim" panose="020B0600000101010101" pitchFamily="34" charset="-127"/>
              </a:rPr>
              <a:t>톤 기준으로는 약 </a:t>
            </a:r>
            <a:r>
              <a:rPr lang="en-US" altLang="ko-KR" sz="900" dirty="0">
                <a:latin typeface="Gulim" panose="020B0600000101010101" pitchFamily="34" charset="-127"/>
                <a:ea typeface="Gulim" panose="020B0600000101010101" pitchFamily="34" charset="-127"/>
              </a:rPr>
              <a:t>438</a:t>
            </a:r>
            <a:r>
              <a:rPr lang="ko-KR" altLang="en-US" sz="900" dirty="0">
                <a:latin typeface="Gulim" panose="020B0600000101010101" pitchFamily="34" charset="-127"/>
                <a:ea typeface="Gulim" panose="020B0600000101010101" pitchFamily="34" charset="-127"/>
              </a:rPr>
              <a:t>백만 원의 재무적 긍정효과가 있을 것으로 분석되었습니다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제조사업장 평균 수자원 요금 단가를 적용한 산출 결과이며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물 재이용 확대가 생산 효율성과 비용 절감에 실질적인 기여를 할 수 있음을 보여줍니다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34300"/>
              </a:lnSpc>
              <a:spcBef>
                <a:spcPts val="0"/>
              </a:spcBef>
              <a:spcAft>
                <a:spcPts val="0"/>
              </a:spcAft>
              <a:buNone/>
            </a:pPr>
            <a:endParaRPr sz="900" dirty="0">
              <a:latin typeface="Gulim"/>
              <a:ea typeface="Gulim"/>
              <a:cs typeface="Gulim"/>
              <a:sym typeface="Gulim"/>
            </a:endParaRPr>
          </a:p>
        </p:txBody>
      </p:sp>
      <p:sp>
        <p:nvSpPr>
          <p:cNvPr id="4100" name="Google Shape;4100;p42"/>
          <p:cNvSpPr txBox="1"/>
          <p:nvPr/>
        </p:nvSpPr>
        <p:spPr>
          <a:xfrm>
            <a:off x="856788" y="2971101"/>
            <a:ext cx="9798398" cy="940642"/>
          </a:xfrm>
          <a:prstGeom prst="rect">
            <a:avLst/>
          </a:prstGeom>
          <a:noFill/>
          <a:ln>
            <a:noFill/>
          </a:ln>
        </p:spPr>
        <p:txBody>
          <a:bodyPr spcFirstLastPara="1" wrap="square" lIns="0" tIns="12700" rIns="0" bIns="0" anchor="t" anchorCtr="0">
            <a:spAutoFit/>
          </a:bodyPr>
          <a:lstStyle/>
          <a:p>
            <a:pPr marL="38100" marR="30480" lvl="0" indent="1905" algn="l" rtl="0">
              <a:lnSpc>
                <a:spcPct val="134300"/>
              </a:lnSpc>
              <a:spcBef>
                <a:spcPts val="0"/>
              </a:spcBef>
              <a:spcAft>
                <a:spcPts val="0"/>
              </a:spcAft>
              <a:buNone/>
            </a:pPr>
            <a:r>
              <a:rPr lang="en-US" sz="900" b="1" dirty="0" err="1">
                <a:latin typeface="Arial"/>
                <a:ea typeface="Arial"/>
                <a:cs typeface="Arial"/>
                <a:sym typeface="Arial"/>
              </a:rPr>
              <a:t>대응</a:t>
            </a:r>
            <a:r>
              <a:rPr lang="en-US" sz="900" b="1" dirty="0">
                <a:latin typeface="Arial"/>
                <a:ea typeface="Arial"/>
                <a:cs typeface="Arial"/>
                <a:sym typeface="Arial"/>
              </a:rPr>
              <a:t> </a:t>
            </a:r>
            <a:r>
              <a:rPr lang="en-US" sz="900" b="1" dirty="0" err="1">
                <a:latin typeface="Arial"/>
                <a:ea typeface="Arial"/>
                <a:cs typeface="Arial"/>
                <a:sym typeface="Arial"/>
              </a:rPr>
              <a:t>전략</a:t>
            </a:r>
            <a:r>
              <a:rPr lang="en-US" sz="900" b="1" dirty="0">
                <a:latin typeface="Arial"/>
                <a:ea typeface="Arial"/>
                <a:cs typeface="Arial"/>
                <a:sym typeface="Arial"/>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튀르키예공장의</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스트레스</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취수량</a:t>
            </a:r>
            <a:r>
              <a:rPr lang="en-US" sz="900" dirty="0">
                <a:latin typeface="Gulim"/>
                <a:ea typeface="Gulim"/>
                <a:cs typeface="Gulim"/>
                <a:sym typeface="Gulim"/>
              </a:rPr>
              <a:t> </a:t>
            </a:r>
            <a:r>
              <a:rPr lang="en-US" sz="900" dirty="0" err="1">
                <a:latin typeface="Gulim"/>
                <a:ea typeface="Gulim"/>
                <a:cs typeface="Gulim"/>
                <a:sym typeface="Gulim"/>
              </a:rPr>
              <a:t>증가에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비즈니스</a:t>
            </a:r>
            <a:r>
              <a:rPr lang="en-US" sz="900" dirty="0">
                <a:latin typeface="Gulim"/>
                <a:ea typeface="Gulim"/>
                <a:cs typeface="Gulim"/>
                <a:sym typeface="Gulim"/>
              </a:rPr>
              <a:t> </a:t>
            </a:r>
            <a:r>
              <a:rPr lang="en-US" sz="900" dirty="0" err="1">
                <a:latin typeface="Gulim"/>
                <a:ea typeface="Gulim"/>
                <a:cs typeface="Gulim"/>
                <a:sym typeface="Gulim"/>
              </a:rPr>
              <a:t>영향에</a:t>
            </a:r>
            <a:r>
              <a:rPr lang="en-US" sz="900" dirty="0">
                <a:latin typeface="Gulim"/>
                <a:ea typeface="Gulim"/>
                <a:cs typeface="Gulim"/>
                <a:sym typeface="Gulim"/>
              </a:rPr>
              <a:t> </a:t>
            </a:r>
            <a:r>
              <a:rPr lang="en-US" sz="900" dirty="0" err="1">
                <a:latin typeface="Gulim"/>
                <a:ea typeface="Gulim"/>
                <a:cs typeface="Gulim"/>
                <a:sym typeface="Gulim"/>
              </a:rPr>
              <a:t>선제</a:t>
            </a:r>
            <a:r>
              <a:rPr lang="en-US" sz="900" dirty="0">
                <a:latin typeface="Gulim"/>
                <a:ea typeface="Gulim"/>
                <a:cs typeface="Gulim"/>
                <a:sym typeface="Gulim"/>
              </a:rPr>
              <a:t> </a:t>
            </a:r>
            <a:r>
              <a:rPr lang="en-US" sz="900" dirty="0" err="1">
                <a:latin typeface="Gulim"/>
                <a:ea typeface="Gulim"/>
                <a:cs typeface="Gulim"/>
                <a:sym typeface="Gulim"/>
              </a:rPr>
              <a:t>대응하고자</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효율성</a:t>
            </a:r>
            <a:r>
              <a:rPr lang="en-US" sz="900" dirty="0">
                <a:latin typeface="Gulim"/>
                <a:ea typeface="Gulim"/>
                <a:cs typeface="Gulim"/>
                <a:sym typeface="Gulim"/>
              </a:rPr>
              <a:t> </a:t>
            </a:r>
            <a:r>
              <a:rPr lang="en-US" sz="900" dirty="0" err="1">
                <a:latin typeface="Gulim"/>
                <a:ea typeface="Gulim"/>
                <a:cs typeface="Gulim"/>
                <a:sym typeface="Gulim"/>
              </a:rPr>
              <a:t>제고</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절약을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튀르키예공장은</a:t>
            </a:r>
            <a:r>
              <a:rPr lang="en-US" sz="900" dirty="0">
                <a:latin typeface="Gulim"/>
                <a:ea typeface="Gulim"/>
                <a:cs typeface="Gulim"/>
                <a:sym typeface="Gulim"/>
              </a:rPr>
              <a:t> 2030년까지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취수량을</a:t>
            </a:r>
            <a:r>
              <a:rPr lang="en-US" sz="900" dirty="0">
                <a:latin typeface="Gulim"/>
                <a:ea typeface="Gulim"/>
                <a:cs typeface="Gulim"/>
                <a:sym typeface="Gulim"/>
              </a:rPr>
              <a:t> 20% </a:t>
            </a:r>
            <a:r>
              <a:rPr lang="en-US" sz="900" dirty="0" err="1">
                <a:latin typeface="Gulim"/>
                <a:ea typeface="Gulim"/>
                <a:cs typeface="Gulim"/>
                <a:sym typeface="Gulim"/>
              </a:rPr>
              <a:t>절감하는</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수립하였으며</a:t>
            </a:r>
            <a:r>
              <a:rPr lang="en-US" sz="900" dirty="0">
                <a:latin typeface="Gulim"/>
                <a:ea typeface="Gulim"/>
                <a:cs typeface="Gulim"/>
                <a:sym typeface="Gulim"/>
              </a:rPr>
              <a:t>, </a:t>
            </a:r>
            <a:r>
              <a:rPr lang="en-US" sz="900" dirty="0" err="1">
                <a:latin typeface="Gulim"/>
                <a:ea typeface="Gulim"/>
                <a:cs typeface="Gulim"/>
                <a:sym typeface="Gulim"/>
              </a:rPr>
              <a:t>실질적인</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의존도를</a:t>
            </a:r>
            <a:r>
              <a:rPr lang="en-US" sz="900" dirty="0">
                <a:latin typeface="Gulim"/>
                <a:ea typeface="Gulim"/>
                <a:cs typeface="Gulim"/>
                <a:sym typeface="Gulim"/>
              </a:rPr>
              <a:t> </a:t>
            </a:r>
            <a:r>
              <a:rPr lang="en-US" sz="900" dirty="0" err="1">
                <a:latin typeface="Gulim"/>
                <a:ea typeface="Gulim"/>
                <a:cs typeface="Gulim"/>
                <a:sym typeface="Gulim"/>
              </a:rPr>
              <a:t>낮추기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목적으로</a:t>
            </a:r>
            <a:r>
              <a:rPr lang="en-US" sz="900" dirty="0">
                <a:latin typeface="Gulim"/>
                <a:ea typeface="Gulim"/>
                <a:cs typeface="Gulim"/>
                <a:sym typeface="Gulim"/>
              </a:rPr>
              <a:t> </a:t>
            </a:r>
            <a:r>
              <a:rPr lang="en-US" sz="900" dirty="0" err="1">
                <a:latin typeface="Gulim"/>
                <a:ea typeface="Gulim"/>
                <a:cs typeface="Gulim"/>
                <a:sym typeface="Gulim"/>
              </a:rPr>
              <a:t>재이용수</a:t>
            </a:r>
            <a:r>
              <a:rPr lang="en-US" sz="900" dirty="0">
                <a:latin typeface="Gulim"/>
                <a:ea typeface="Gulim"/>
                <a:cs typeface="Gulim"/>
                <a:sym typeface="Gulim"/>
              </a:rPr>
              <a:t> </a:t>
            </a:r>
            <a:r>
              <a:rPr lang="en-US" sz="900" dirty="0" err="1">
                <a:latin typeface="Gulim"/>
                <a:ea typeface="Gulim"/>
                <a:cs typeface="Gulim"/>
                <a:sym typeface="Gulim"/>
              </a:rPr>
              <a:t>활용에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타당성</a:t>
            </a:r>
            <a:r>
              <a:rPr lang="en-US" sz="900" dirty="0">
                <a:latin typeface="Gulim"/>
                <a:ea typeface="Gulim"/>
                <a:cs typeface="Gulim"/>
                <a:sym typeface="Gulim"/>
              </a:rPr>
              <a:t> </a:t>
            </a:r>
            <a:r>
              <a:rPr lang="en-US" sz="900" dirty="0" err="1">
                <a:latin typeface="Gulim"/>
                <a:ea typeface="Gulim"/>
                <a:cs typeface="Gulim"/>
                <a:sym typeface="Gulim"/>
              </a:rPr>
              <a:t>조사를</a:t>
            </a:r>
            <a:r>
              <a:rPr lang="en-US" sz="900" dirty="0">
                <a:latin typeface="Gulim"/>
                <a:ea typeface="Gulim"/>
                <a:cs typeface="Gulim"/>
                <a:sym typeface="Gulim"/>
              </a:rPr>
              <a:t> </a:t>
            </a:r>
            <a:r>
              <a:rPr lang="en-US" sz="900" dirty="0" err="1">
                <a:latin typeface="Gulim"/>
                <a:ea typeface="Gulim"/>
                <a:cs typeface="Gulim"/>
                <a:sym typeface="Gulim"/>
              </a:rPr>
              <a:t>실시하였습니다</a:t>
            </a:r>
            <a:r>
              <a:rPr lang="en-US" sz="900" dirty="0">
                <a:latin typeface="Gulim"/>
                <a:ea typeface="Gulim"/>
                <a:cs typeface="Gulim"/>
                <a:sym typeface="Gulim"/>
              </a:rPr>
              <a:t>. </a:t>
            </a:r>
            <a:r>
              <a:rPr lang="en-US" sz="900" dirty="0" err="1">
                <a:latin typeface="Gulim"/>
                <a:ea typeface="Gulim"/>
                <a:cs typeface="Gulim"/>
                <a:sym typeface="Gulim"/>
              </a:rPr>
              <a:t>단기적으로는</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절감을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과제를</a:t>
            </a:r>
            <a:r>
              <a:rPr lang="en-US" sz="900" dirty="0">
                <a:latin typeface="Gulim"/>
                <a:ea typeface="Gulim"/>
                <a:cs typeface="Gulim"/>
                <a:sym typeface="Gulim"/>
              </a:rPr>
              <a:t> </a:t>
            </a:r>
            <a:r>
              <a:rPr lang="en-US" sz="900" dirty="0" err="1">
                <a:latin typeface="Gulim"/>
                <a:ea typeface="Gulim"/>
                <a:cs typeface="Gulim"/>
                <a:sym typeface="Gulim"/>
              </a:rPr>
              <a:t>발굴하고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2023년에는 RO시스템</a:t>
            </a:r>
            <a:r>
              <a:rPr lang="en-US" sz="750" baseline="30000" dirty="0">
                <a:latin typeface="Gulim"/>
                <a:ea typeface="Gulim"/>
                <a:cs typeface="Gulim"/>
                <a:sym typeface="Gulim"/>
              </a:rPr>
              <a:t>1)</a:t>
            </a:r>
            <a:r>
              <a:rPr lang="en-US" sz="900" dirty="0" err="1">
                <a:latin typeface="Gulim"/>
                <a:ea typeface="Gulim"/>
                <a:cs typeface="Gulim"/>
                <a:sym typeface="Gulim"/>
              </a:rPr>
              <a:t>에서</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배출되는</a:t>
            </a:r>
            <a:r>
              <a:rPr lang="en-US" sz="900" dirty="0">
                <a:latin typeface="Gulim"/>
                <a:ea typeface="Gulim"/>
                <a:cs typeface="Gulim"/>
                <a:sym typeface="Gulim"/>
              </a:rPr>
              <a:t> </a:t>
            </a:r>
            <a:r>
              <a:rPr lang="en-US" sz="900" dirty="0" err="1">
                <a:latin typeface="Gulim"/>
                <a:ea typeface="Gulim"/>
                <a:cs typeface="Gulim"/>
                <a:sym typeface="Gulim"/>
              </a:rPr>
              <a:t>농축수를</a:t>
            </a:r>
            <a:r>
              <a:rPr lang="en-US" sz="900" dirty="0">
                <a:latin typeface="Gulim"/>
                <a:ea typeface="Gulim"/>
                <a:cs typeface="Gulim"/>
                <a:sym typeface="Gulim"/>
              </a:rPr>
              <a:t> </a:t>
            </a:r>
            <a:r>
              <a:rPr lang="en-US" sz="900" dirty="0" err="1">
                <a:latin typeface="Gulim"/>
                <a:ea typeface="Gulim"/>
                <a:cs typeface="Gulim"/>
                <a:sym typeface="Gulim"/>
              </a:rPr>
              <a:t>재사용하는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절약</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실시하였습니다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국내공장에서</a:t>
            </a:r>
            <a:r>
              <a:rPr lang="en-US" sz="900" dirty="0">
                <a:latin typeface="Gulim"/>
                <a:ea typeface="Gulim"/>
                <a:cs typeface="Gulim"/>
                <a:sym typeface="Gulim"/>
              </a:rPr>
              <a:t> </a:t>
            </a:r>
            <a:r>
              <a:rPr lang="en-US" sz="900" dirty="0" err="1">
                <a:latin typeface="Gulim"/>
                <a:ea typeface="Gulim"/>
                <a:cs typeface="Gulim"/>
                <a:sym typeface="Gulim"/>
              </a:rPr>
              <a:t>검증된</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절감</a:t>
            </a:r>
            <a:r>
              <a:rPr lang="en-US" sz="900" dirty="0">
                <a:latin typeface="Gulim"/>
                <a:ea typeface="Gulim"/>
                <a:cs typeface="Gulim"/>
                <a:sym typeface="Gulim"/>
              </a:rPr>
              <a:t> </a:t>
            </a:r>
            <a:r>
              <a:rPr lang="en-US" sz="900" dirty="0" err="1">
                <a:latin typeface="Gulim"/>
                <a:ea typeface="Gulim"/>
                <a:cs typeface="Gulim"/>
                <a:sym typeface="Gulim"/>
              </a:rPr>
              <a:t>우수사례들을</a:t>
            </a:r>
            <a:r>
              <a:rPr lang="en-US" sz="900" dirty="0">
                <a:latin typeface="Gulim"/>
                <a:ea typeface="Gulim"/>
                <a:cs typeface="Gulim"/>
                <a:sym typeface="Gulim"/>
              </a:rPr>
              <a:t> </a:t>
            </a:r>
            <a:r>
              <a:rPr lang="en-US" sz="900" dirty="0" err="1">
                <a:latin typeface="Gulim"/>
                <a:ea typeface="Gulim"/>
                <a:cs typeface="Gulim"/>
                <a:sym typeface="Gulim"/>
              </a:rPr>
              <a:t>요약한</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절감</a:t>
            </a:r>
            <a:r>
              <a:rPr lang="en-US" sz="900" dirty="0">
                <a:latin typeface="Gulim"/>
                <a:ea typeface="Gulim"/>
                <a:cs typeface="Gulim"/>
                <a:sym typeface="Gulim"/>
              </a:rPr>
              <a:t> Best Practice </a:t>
            </a:r>
            <a:r>
              <a:rPr lang="en-US" sz="900" dirty="0" err="1">
                <a:latin typeface="Gulim"/>
                <a:ea typeface="Gulim"/>
                <a:cs typeface="Gulim"/>
                <a:sym typeface="Gulim"/>
              </a:rPr>
              <a:t>사례집’을</a:t>
            </a:r>
            <a:r>
              <a:rPr lang="en-US" sz="900" dirty="0">
                <a:latin typeface="Gulim"/>
                <a:ea typeface="Gulim"/>
                <a:cs typeface="Gulim"/>
                <a:sym typeface="Gulim"/>
              </a:rPr>
              <a:t> </a:t>
            </a:r>
            <a:r>
              <a:rPr lang="en-US" sz="900" dirty="0" err="1">
                <a:latin typeface="Gulim"/>
                <a:ea typeface="Gulim"/>
                <a:cs typeface="Gulim"/>
                <a:sym typeface="Gulim"/>
              </a:rPr>
              <a:t>참고하여</a:t>
            </a:r>
            <a:r>
              <a:rPr lang="en-US" sz="900" dirty="0">
                <a:latin typeface="Gulim"/>
                <a:ea typeface="Gulim"/>
                <a:cs typeface="Gulim"/>
                <a:sym typeface="Gulim"/>
              </a:rPr>
              <a:t> </a:t>
            </a:r>
            <a:r>
              <a:rPr lang="en-US" sz="900" dirty="0" err="1">
                <a:latin typeface="Gulim"/>
                <a:ea typeface="Gulim"/>
                <a:cs typeface="Gulim"/>
                <a:sym typeface="Gulim"/>
              </a:rPr>
              <a:t>추가</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과제를</a:t>
            </a:r>
            <a:r>
              <a:rPr lang="en-US" sz="900" dirty="0">
                <a:latin typeface="Gulim"/>
                <a:ea typeface="Gulim"/>
                <a:cs typeface="Gulim"/>
                <a:sym typeface="Gulim"/>
              </a:rPr>
              <a:t> </a:t>
            </a:r>
            <a:r>
              <a:rPr lang="en-US" sz="900" dirty="0" err="1">
                <a:latin typeface="Gulim"/>
                <a:ea typeface="Gulim"/>
                <a:cs typeface="Gulim"/>
                <a:sym typeface="Gulim"/>
              </a:rPr>
              <a:t>도출할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장기적으로는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스탠다드</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관리체계</a:t>
            </a:r>
            <a:r>
              <a:rPr lang="en-US" sz="900" dirty="0">
                <a:latin typeface="Gulim"/>
                <a:ea typeface="Gulim"/>
                <a:cs typeface="Gulim"/>
                <a:sym typeface="Gulim"/>
              </a:rPr>
              <a:t> </a:t>
            </a:r>
            <a:r>
              <a:rPr lang="en-US" sz="900" dirty="0" err="1">
                <a:latin typeface="Gulim"/>
                <a:ea typeface="Gulim"/>
                <a:cs typeface="Gulim"/>
                <a:sym typeface="Gulim"/>
              </a:rPr>
              <a:t>고도화를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ISO 14001(</a:t>
            </a:r>
            <a:r>
              <a:rPr lang="en-US" sz="900" dirty="0" err="1">
                <a:latin typeface="Gulim"/>
                <a:ea typeface="Gulim"/>
                <a:cs typeface="Gulim"/>
                <a:sym typeface="Gulim"/>
              </a:rPr>
              <a:t>환경경영시스템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국제</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(AWS) </a:t>
            </a:r>
            <a:r>
              <a:rPr lang="en-US" sz="900" dirty="0" err="1">
                <a:latin typeface="Gulim"/>
                <a:ea typeface="Gulim"/>
                <a:cs typeface="Gulim"/>
                <a:sym typeface="Gulim"/>
              </a:rPr>
              <a:t>인증을</a:t>
            </a:r>
            <a:r>
              <a:rPr lang="en-US" sz="900" dirty="0">
                <a:latin typeface="Gulim"/>
                <a:ea typeface="Gulim"/>
                <a:cs typeface="Gulim"/>
                <a:sym typeface="Gulim"/>
              </a:rPr>
              <a:t> </a:t>
            </a:r>
            <a:r>
              <a:rPr lang="en-US" sz="900" dirty="0" err="1">
                <a:latin typeface="Gulim"/>
                <a:ea typeface="Gulim"/>
                <a:cs typeface="Gulim"/>
                <a:sym typeface="Gulim"/>
              </a:rPr>
              <a:t>취득을</a:t>
            </a:r>
            <a:r>
              <a:rPr lang="en-US" sz="900" dirty="0">
                <a:latin typeface="Gulim"/>
                <a:ea typeface="Gulim"/>
                <a:cs typeface="Gulim"/>
                <a:sym typeface="Gulim"/>
              </a:rPr>
              <a:t> </a:t>
            </a:r>
            <a:r>
              <a:rPr lang="en-US" sz="900" dirty="0" err="1">
                <a:latin typeface="Gulim"/>
                <a:ea typeface="Gulim"/>
                <a:cs typeface="Gulim"/>
                <a:sym typeface="Gulim"/>
              </a:rPr>
              <a:t>추진할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101" name="Google Shape;4101;p42"/>
          <p:cNvSpPr txBox="1"/>
          <p:nvPr/>
        </p:nvSpPr>
        <p:spPr>
          <a:xfrm>
            <a:off x="856788" y="6051032"/>
            <a:ext cx="9711977" cy="1126575"/>
          </a:xfrm>
          <a:prstGeom prst="rect">
            <a:avLst/>
          </a:prstGeom>
          <a:noFill/>
          <a:ln>
            <a:noFill/>
          </a:ln>
        </p:spPr>
        <p:txBody>
          <a:bodyPr spcFirstLastPara="1" wrap="square" lIns="0" tIns="59675" rIns="0" bIns="0" anchor="t" anchorCtr="0">
            <a:spAutoFit/>
          </a:bodyPr>
          <a:lstStyle/>
          <a:p>
            <a:pPr marL="12700" lvl="0" indent="0" algn="l" rtl="0">
              <a:lnSpc>
                <a:spcPct val="100000"/>
              </a:lnSpc>
              <a:spcBef>
                <a:spcPts val="0"/>
              </a:spcBef>
              <a:spcAft>
                <a:spcPts val="0"/>
              </a:spcAft>
              <a:buNone/>
            </a:pPr>
            <a:r>
              <a:rPr lang="en-US" sz="900" b="1" dirty="0" err="1">
                <a:latin typeface="Arial"/>
                <a:ea typeface="Arial"/>
                <a:cs typeface="Arial"/>
                <a:sym typeface="Arial"/>
              </a:rPr>
              <a:t>대응</a:t>
            </a:r>
            <a:r>
              <a:rPr lang="en-US" sz="900" b="1" dirty="0">
                <a:latin typeface="Arial"/>
                <a:ea typeface="Arial"/>
                <a:cs typeface="Arial"/>
                <a:sym typeface="Arial"/>
              </a:rPr>
              <a:t> </a:t>
            </a:r>
            <a:r>
              <a:rPr lang="en-US" sz="900" b="1" dirty="0" err="1">
                <a:latin typeface="Arial"/>
                <a:ea typeface="Arial"/>
                <a:cs typeface="Arial"/>
                <a:sym typeface="Arial"/>
              </a:rPr>
              <a:t>전략</a:t>
            </a:r>
            <a:endParaRPr sz="900" dirty="0">
              <a:latin typeface="Arial"/>
              <a:ea typeface="Arial"/>
              <a:cs typeface="Arial"/>
              <a:sym typeface="Arial"/>
            </a:endParaRPr>
          </a:p>
          <a:p>
            <a:pPr marL="12700" marR="5080" lvl="0" indent="0" algn="just" rtl="0">
              <a:lnSpc>
                <a:spcPct val="134200"/>
              </a:lnSpc>
              <a:spcBef>
                <a:spcPts val="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재이용량</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포함</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예산을</a:t>
            </a:r>
            <a:r>
              <a:rPr lang="en-US" sz="900" dirty="0">
                <a:latin typeface="Gulim"/>
                <a:ea typeface="Gulim"/>
                <a:cs typeface="Gulim"/>
                <a:sym typeface="Gulim"/>
              </a:rPr>
              <a:t> </a:t>
            </a:r>
            <a:r>
              <a:rPr lang="en-US" sz="900" dirty="0" err="1">
                <a:latin typeface="Gulim"/>
                <a:ea typeface="Gulim"/>
                <a:cs typeface="Gulim"/>
                <a:sym typeface="Gulim"/>
              </a:rPr>
              <a:t>수립하고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재무계획에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폐수처리장을</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4개 </a:t>
            </a:r>
            <a:r>
              <a:rPr lang="en-US" sz="900" dirty="0" err="1">
                <a:latin typeface="Gulim"/>
                <a:ea typeface="Gulim"/>
                <a:cs typeface="Gulim"/>
                <a:sym typeface="Gulim"/>
              </a:rPr>
              <a:t>공장</a:t>
            </a:r>
            <a:r>
              <a:rPr lang="en-US" sz="900" dirty="0">
                <a:latin typeface="Gulim"/>
                <a:ea typeface="Gulim"/>
                <a:cs typeface="Gulim"/>
                <a:sym typeface="Gulim"/>
              </a:rPr>
              <a:t>(</a:t>
            </a:r>
            <a:r>
              <a:rPr lang="en-US" sz="900" dirty="0" err="1">
                <a:latin typeface="Gulim"/>
                <a:ea typeface="Gulim"/>
                <a:cs typeface="Gulim"/>
                <a:sym typeface="Gulim"/>
              </a:rPr>
              <a:t>대전</a:t>
            </a:r>
            <a:r>
              <a:rPr lang="en-US" sz="900" dirty="0">
                <a:latin typeface="Gulim"/>
                <a:ea typeface="Gulim"/>
                <a:cs typeface="Gulim"/>
                <a:sym typeface="Gulim"/>
              </a:rPr>
              <a:t>, </a:t>
            </a:r>
            <a:r>
              <a:rPr lang="en-US" sz="900" dirty="0" err="1">
                <a:latin typeface="Gulim"/>
                <a:ea typeface="Gulim"/>
                <a:cs typeface="Gulim"/>
                <a:sym typeface="Gulim"/>
              </a:rPr>
              <a:t>영주</a:t>
            </a:r>
            <a:r>
              <a:rPr lang="en-US" sz="900" dirty="0">
                <a:latin typeface="Gulim"/>
                <a:ea typeface="Gulim"/>
                <a:cs typeface="Gulim"/>
                <a:sym typeface="Gulim"/>
              </a:rPr>
              <a:t>, </a:t>
            </a:r>
            <a:r>
              <a:rPr lang="en-US" sz="900" dirty="0" err="1">
                <a:latin typeface="Gulim"/>
                <a:ea typeface="Gulim"/>
                <a:cs typeface="Gulim"/>
                <a:sym typeface="Gulim"/>
              </a:rPr>
              <a:t>광주</a:t>
            </a:r>
            <a:r>
              <a:rPr lang="en-US" sz="900" dirty="0">
                <a:latin typeface="Gulim"/>
                <a:ea typeface="Gulim"/>
                <a:cs typeface="Gulim"/>
                <a:sym typeface="Gulim"/>
              </a:rPr>
              <a:t>, </a:t>
            </a:r>
            <a:r>
              <a:rPr lang="en-US" sz="900" dirty="0" err="1">
                <a:latin typeface="Gulim"/>
                <a:ea typeface="Gulim"/>
                <a:cs typeface="Gulim"/>
                <a:sym typeface="Gulim"/>
              </a:rPr>
              <a:t>김천</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폐수처리장</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정화된</a:t>
            </a:r>
            <a:r>
              <a:rPr lang="en-US" sz="900" dirty="0">
                <a:latin typeface="Gulim"/>
                <a:ea typeface="Gulim"/>
                <a:cs typeface="Gulim"/>
                <a:sym typeface="Gulim"/>
              </a:rPr>
              <a:t> </a:t>
            </a:r>
            <a:r>
              <a:rPr lang="en-US" sz="900" dirty="0" err="1">
                <a:latin typeface="Gulim"/>
                <a:ea typeface="Gulim"/>
                <a:cs typeface="Gulim"/>
                <a:sym typeface="Gulim"/>
              </a:rPr>
              <a:t>폐수를</a:t>
            </a:r>
            <a:r>
              <a:rPr lang="en-US" sz="900" dirty="0">
                <a:latin typeface="Gulim"/>
                <a:ea typeface="Gulim"/>
                <a:cs typeface="Gulim"/>
                <a:sym typeface="Gulim"/>
              </a:rPr>
              <a:t> </a:t>
            </a:r>
            <a:r>
              <a:rPr lang="en-US" sz="900" dirty="0" err="1">
                <a:latin typeface="Gulim"/>
                <a:ea typeface="Gulim"/>
                <a:cs typeface="Gulim"/>
                <a:sym typeface="Gulim"/>
              </a:rPr>
              <a:t>탈수기</a:t>
            </a:r>
            <a:r>
              <a:rPr lang="en-US" sz="900" dirty="0">
                <a:latin typeface="Gulim"/>
                <a:ea typeface="Gulim"/>
                <a:cs typeface="Gulim"/>
                <a:sym typeface="Gulim"/>
              </a:rPr>
              <a:t> </a:t>
            </a:r>
            <a:r>
              <a:rPr lang="en-US" sz="900" dirty="0" err="1">
                <a:latin typeface="Gulim"/>
                <a:ea typeface="Gulim"/>
                <a:cs typeface="Gulim"/>
                <a:sym typeface="Gulim"/>
              </a:rPr>
              <a:t>세척</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약품</a:t>
            </a:r>
            <a:r>
              <a:rPr lang="en-US" sz="900" dirty="0">
                <a:latin typeface="Gulim"/>
                <a:ea typeface="Gulim"/>
                <a:cs typeface="Gulim"/>
                <a:sym typeface="Gulim"/>
              </a:rPr>
              <a:t> </a:t>
            </a:r>
            <a:r>
              <a:rPr lang="en-US" sz="900" dirty="0" err="1">
                <a:latin typeface="Gulim"/>
                <a:ea typeface="Gulim"/>
                <a:cs typeface="Gulim"/>
                <a:sym typeface="Gulim"/>
              </a:rPr>
              <a:t>용해</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재이용</a:t>
            </a:r>
            <a:r>
              <a:rPr lang="en-US" sz="900" dirty="0">
                <a:latin typeface="Gulim"/>
                <a:ea typeface="Gulim"/>
                <a:cs typeface="Gulim"/>
                <a:sym typeface="Gulim"/>
              </a:rPr>
              <a:t> </a:t>
            </a:r>
            <a:r>
              <a:rPr lang="en-US" sz="900" dirty="0" err="1">
                <a:latin typeface="Gulim"/>
                <a:ea typeface="Gulim"/>
                <a:cs typeface="Gulim"/>
                <a:sym typeface="Gulim"/>
              </a:rPr>
              <a:t>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이외에도</a:t>
            </a:r>
            <a:r>
              <a:rPr lang="en-US" sz="900" dirty="0">
                <a:latin typeface="Gulim"/>
                <a:ea typeface="Gulim"/>
                <a:cs typeface="Gulim"/>
                <a:sym typeface="Gulim"/>
              </a:rPr>
              <a:t> </a:t>
            </a:r>
            <a:r>
              <a:rPr lang="en-US" sz="900" dirty="0" err="1">
                <a:latin typeface="Gulim"/>
                <a:ea typeface="Gulim"/>
                <a:cs typeface="Gulim"/>
                <a:sym typeface="Gulim"/>
              </a:rPr>
              <a:t>사용처별로</a:t>
            </a:r>
            <a:r>
              <a:rPr lang="en-US" sz="900" dirty="0">
                <a:latin typeface="Gulim"/>
                <a:ea typeface="Gulim"/>
                <a:cs typeface="Gulim"/>
                <a:sym typeface="Gulim"/>
              </a:rPr>
              <a:t> </a:t>
            </a:r>
            <a:r>
              <a:rPr lang="en-US" sz="900" dirty="0" err="1">
                <a:latin typeface="Gulim"/>
                <a:ea typeface="Gulim"/>
                <a:cs typeface="Gulim"/>
                <a:sym typeface="Gulim"/>
              </a:rPr>
              <a:t>사용량을</a:t>
            </a:r>
            <a:r>
              <a:rPr lang="en-US" sz="900" dirty="0">
                <a:latin typeface="Gulim"/>
                <a:ea typeface="Gulim"/>
                <a:cs typeface="Gulim"/>
                <a:sym typeface="Gulim"/>
              </a:rPr>
              <a:t> </a:t>
            </a:r>
            <a:r>
              <a:rPr lang="en-US" sz="900" dirty="0" err="1">
                <a:latin typeface="Gulim"/>
                <a:ea typeface="Gulim"/>
                <a:cs typeface="Gulim"/>
                <a:sym typeface="Gulim"/>
              </a:rPr>
              <a:t>분석하고</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용수절감을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일례로</a:t>
            </a:r>
            <a:r>
              <a:rPr lang="en-US" sz="900" dirty="0">
                <a:latin typeface="Gulim"/>
                <a:ea typeface="Gulim"/>
                <a:cs typeface="Gulim"/>
                <a:sym typeface="Gulim"/>
              </a:rPr>
              <a:t> </a:t>
            </a:r>
            <a:r>
              <a:rPr lang="en-US" sz="900" dirty="0" err="1">
                <a:latin typeface="Gulim"/>
                <a:ea typeface="Gulim"/>
                <a:cs typeface="Gulim"/>
                <a:sym typeface="Gulim"/>
              </a:rPr>
              <a:t>사용처별</a:t>
            </a:r>
            <a:r>
              <a:rPr lang="en-US" sz="900" dirty="0">
                <a:latin typeface="Gulim"/>
                <a:ea typeface="Gulim"/>
                <a:cs typeface="Gulim"/>
                <a:sym typeface="Gulim"/>
              </a:rPr>
              <a:t> </a:t>
            </a:r>
            <a:r>
              <a:rPr lang="en-US" sz="900" dirty="0" err="1">
                <a:latin typeface="Gulim"/>
                <a:ea typeface="Gulim"/>
                <a:cs typeface="Gulim"/>
                <a:sym typeface="Gulim"/>
              </a:rPr>
              <a:t>물</a:t>
            </a:r>
            <a:r>
              <a:rPr lang="en-US" sz="900" dirty="0">
                <a:latin typeface="Gulim"/>
                <a:ea typeface="Gulim"/>
                <a:cs typeface="Gulim"/>
                <a:sym typeface="Gulim"/>
              </a:rPr>
              <a:t> </a:t>
            </a:r>
            <a:r>
              <a:rPr lang="en-US" sz="900" dirty="0" err="1">
                <a:latin typeface="Gulim"/>
                <a:ea typeface="Gulim"/>
                <a:cs typeface="Gulim"/>
                <a:sym typeface="Gulim"/>
              </a:rPr>
              <a:t>사용량</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위생용수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세척용수절감</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확인하여</a:t>
            </a:r>
            <a:r>
              <a:rPr lang="en-US" sz="900" dirty="0">
                <a:latin typeface="Gulim"/>
                <a:ea typeface="Gulim"/>
                <a:cs typeface="Gulim"/>
                <a:sym typeface="Gulim"/>
              </a:rPr>
              <a:t> </a:t>
            </a:r>
            <a:r>
              <a:rPr lang="en-US" sz="900" dirty="0" err="1">
                <a:latin typeface="Gulim"/>
                <a:ea typeface="Gulim"/>
                <a:cs typeface="Gulim"/>
                <a:sym typeface="Gulim"/>
              </a:rPr>
              <a:t>목욕탕</a:t>
            </a:r>
            <a:r>
              <a:rPr lang="en-US" sz="900" dirty="0">
                <a:latin typeface="Gulim"/>
                <a:ea typeface="Gulim"/>
                <a:cs typeface="Gulim"/>
                <a:sym typeface="Gulim"/>
              </a:rPr>
              <a:t>, </a:t>
            </a:r>
            <a:r>
              <a:rPr lang="en-US" sz="900" dirty="0" err="1">
                <a:latin typeface="Gulim"/>
                <a:ea typeface="Gulim"/>
                <a:cs typeface="Gulim"/>
                <a:sym typeface="Gulim"/>
              </a:rPr>
              <a:t>화장실</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세척장</a:t>
            </a:r>
            <a:r>
              <a:rPr lang="en-US" sz="900" dirty="0">
                <a:latin typeface="Gulim"/>
                <a:ea typeface="Gulim"/>
                <a:cs typeface="Gulim"/>
                <a:sym typeface="Gulim"/>
              </a:rPr>
              <a:t> </a:t>
            </a:r>
            <a:r>
              <a:rPr lang="en-US" sz="900" dirty="0" err="1">
                <a:latin typeface="Gulim"/>
                <a:ea typeface="Gulim"/>
                <a:cs typeface="Gulim"/>
                <a:sym typeface="Gulim"/>
              </a:rPr>
              <a:t>시설을</a:t>
            </a:r>
            <a:r>
              <a:rPr lang="en-US" sz="900" dirty="0">
                <a:latin typeface="Gulim"/>
                <a:ea typeface="Gulim"/>
                <a:cs typeface="Gulim"/>
                <a:sym typeface="Gulim"/>
              </a:rPr>
              <a:t> </a:t>
            </a:r>
            <a:r>
              <a:rPr lang="en-US" sz="900" dirty="0" err="1">
                <a:latin typeface="Gulim"/>
                <a:ea typeface="Gulim"/>
                <a:cs typeface="Gulim"/>
                <a:sym typeface="Gulim"/>
              </a:rPr>
              <a:t>절수형</a:t>
            </a:r>
            <a:r>
              <a:rPr lang="en-US" sz="900" dirty="0">
                <a:latin typeface="Gulim"/>
                <a:ea typeface="Gulim"/>
                <a:cs typeface="Gulim"/>
                <a:sym typeface="Gulim"/>
              </a:rPr>
              <a:t> </a:t>
            </a:r>
            <a:r>
              <a:rPr lang="en-US" sz="900" dirty="0" err="1">
                <a:latin typeface="Gulim"/>
                <a:ea typeface="Gulim"/>
                <a:cs typeface="Gulim"/>
                <a:sym typeface="Gulim"/>
              </a:rPr>
              <a:t>수도꼭지와</a:t>
            </a:r>
            <a:r>
              <a:rPr lang="en-US" sz="900" dirty="0">
                <a:latin typeface="Gulim"/>
                <a:ea typeface="Gulim"/>
                <a:cs typeface="Gulim"/>
                <a:sym typeface="Gulim"/>
              </a:rPr>
              <a:t> </a:t>
            </a:r>
            <a:r>
              <a:rPr lang="en-US" sz="900" dirty="0" err="1">
                <a:latin typeface="Gulim"/>
                <a:ea typeface="Gulim"/>
                <a:cs typeface="Gulim"/>
                <a:sym typeface="Gulim"/>
              </a:rPr>
              <a:t>샤워헤드로</a:t>
            </a:r>
            <a:r>
              <a:rPr lang="en-US" sz="900" dirty="0">
                <a:latin typeface="Gulim"/>
                <a:ea typeface="Gulim"/>
                <a:cs typeface="Gulim"/>
                <a:sym typeface="Gulim"/>
              </a:rPr>
              <a:t> </a:t>
            </a:r>
            <a:r>
              <a:rPr lang="en-US" sz="900" dirty="0" err="1">
                <a:latin typeface="Gulim"/>
                <a:ea typeface="Gulim"/>
                <a:cs typeface="Gulim"/>
                <a:sym typeface="Gulim"/>
              </a:rPr>
              <a:t>교체한</a:t>
            </a:r>
            <a:r>
              <a:rPr lang="en-US" sz="900" dirty="0">
                <a:latin typeface="Gulim"/>
                <a:ea typeface="Gulim"/>
                <a:cs typeface="Gulim"/>
                <a:sym typeface="Gulim"/>
              </a:rPr>
              <a:t> </a:t>
            </a:r>
            <a:r>
              <a:rPr lang="en-US" sz="900" dirty="0" err="1">
                <a:latin typeface="Gulim"/>
                <a:ea typeface="Gulim"/>
                <a:cs typeface="Gulim"/>
                <a:sym typeface="Gulim"/>
              </a:rPr>
              <a:t>사례가</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종합적인</a:t>
            </a:r>
            <a:r>
              <a:rPr lang="en-US" sz="900" dirty="0">
                <a:latin typeface="Gulim"/>
                <a:ea typeface="Gulim"/>
                <a:cs typeface="Gulim"/>
                <a:sym typeface="Gulim"/>
              </a:rPr>
              <a:t> </a:t>
            </a:r>
            <a:r>
              <a:rPr lang="en-US" sz="900" dirty="0" err="1">
                <a:latin typeface="Gulim"/>
                <a:ea typeface="Gulim"/>
                <a:cs typeface="Gulim"/>
                <a:sym typeface="Gulim"/>
              </a:rPr>
              <a:t>관점의</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영주</a:t>
            </a:r>
            <a:r>
              <a:rPr lang="en-US" sz="900" dirty="0">
                <a:latin typeface="Gulim"/>
                <a:ea typeface="Gulim"/>
                <a:cs typeface="Gulim"/>
                <a:sym typeface="Gulim"/>
              </a:rPr>
              <a:t> </a:t>
            </a:r>
            <a:r>
              <a:rPr lang="en-US" sz="900" dirty="0" err="1">
                <a:latin typeface="Gulim"/>
                <a:ea typeface="Gulim"/>
                <a:cs typeface="Gulim"/>
                <a:sym typeface="Gulim"/>
              </a:rPr>
              <a:t>사업장을</a:t>
            </a:r>
            <a:r>
              <a:rPr lang="en-US" sz="900" dirty="0">
                <a:latin typeface="Gulim"/>
                <a:ea typeface="Gulim"/>
                <a:cs typeface="Gulim"/>
                <a:sym typeface="Gulim"/>
              </a:rPr>
              <a:t> </a:t>
            </a:r>
            <a:r>
              <a:rPr lang="en-US" sz="900" dirty="0" err="1">
                <a:latin typeface="Gulim"/>
                <a:ea typeface="Gulim"/>
                <a:cs typeface="Gulim"/>
                <a:sym typeface="Gulim"/>
              </a:rPr>
              <a:t>시작으로</a:t>
            </a:r>
            <a:r>
              <a:rPr lang="en-US" sz="900" dirty="0">
                <a:latin typeface="Gulim"/>
                <a:ea typeface="Gulim"/>
                <a:cs typeface="Gulim"/>
                <a:sym typeface="Gulim"/>
              </a:rPr>
              <a:t> </a:t>
            </a:r>
            <a:r>
              <a:rPr lang="en-US" sz="900" dirty="0" err="1">
                <a:latin typeface="Gulim"/>
                <a:ea typeface="Gulim"/>
                <a:cs typeface="Gulim"/>
                <a:sym typeface="Gulim"/>
              </a:rPr>
              <a:t>수자원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이니셔티브인</a:t>
            </a:r>
            <a:r>
              <a:rPr lang="en-US" sz="900" dirty="0">
                <a:latin typeface="Gulim"/>
                <a:ea typeface="Gulim"/>
                <a:cs typeface="Gulim"/>
                <a:sym typeface="Gulim"/>
              </a:rPr>
              <a:t> AWS(Alliance for Water Stewardship) </a:t>
            </a:r>
            <a:r>
              <a:rPr lang="en-US" sz="900" dirty="0" err="1">
                <a:latin typeface="Gulim"/>
                <a:ea typeface="Gulim"/>
                <a:cs typeface="Gulim"/>
                <a:sym typeface="Gulim"/>
              </a:rPr>
              <a:t>인증</a:t>
            </a:r>
            <a:r>
              <a:rPr lang="en-US" sz="900" dirty="0">
                <a:latin typeface="Gulim"/>
                <a:ea typeface="Gulim"/>
                <a:cs typeface="Gulim"/>
                <a:sym typeface="Gulim"/>
              </a:rPr>
              <a:t> </a:t>
            </a:r>
            <a:r>
              <a:rPr lang="en-US" sz="900" dirty="0" err="1">
                <a:latin typeface="Gulim"/>
                <a:ea typeface="Gulim"/>
                <a:cs typeface="Gulim"/>
                <a:sym typeface="Gulim"/>
              </a:rPr>
              <a:t>획득을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과업을</a:t>
            </a:r>
            <a:r>
              <a:rPr lang="en-US" sz="900" dirty="0">
                <a:latin typeface="Gulim"/>
                <a:ea typeface="Gulim"/>
                <a:cs typeface="Gulim"/>
                <a:sym typeface="Gulim"/>
              </a:rPr>
              <a:t> </a:t>
            </a:r>
            <a:r>
              <a:rPr lang="en-US" sz="900" dirty="0" err="1">
                <a:latin typeface="Gulim"/>
                <a:ea typeface="Gulim"/>
                <a:cs typeface="Gulim"/>
                <a:sym typeface="Gulim"/>
              </a:rPr>
              <a:t>추진</a:t>
            </a:r>
            <a:r>
              <a:rPr lang="en-US" sz="900" dirty="0">
                <a:latin typeface="Gulim"/>
                <a:ea typeface="Gulim"/>
                <a:cs typeface="Gulim"/>
                <a:sym typeface="Gulim"/>
              </a:rPr>
              <a:t> </a:t>
            </a:r>
            <a:r>
              <a:rPr lang="en-US" sz="900" dirty="0" err="1">
                <a:latin typeface="Gulim"/>
                <a:ea typeface="Gulim"/>
                <a:cs typeface="Gulim"/>
                <a:sym typeface="Gulim"/>
              </a:rPr>
              <a:t>중이며</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KT&amp;G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사업장으로</a:t>
            </a:r>
            <a:r>
              <a:rPr lang="en-US" sz="900" dirty="0">
                <a:latin typeface="Gulim"/>
                <a:ea typeface="Gulim"/>
                <a:cs typeface="Gulim"/>
                <a:sym typeface="Gulim"/>
              </a:rPr>
              <a:t> </a:t>
            </a:r>
            <a:r>
              <a:rPr lang="en-US" sz="900" dirty="0" err="1">
                <a:latin typeface="Gulim"/>
                <a:ea typeface="Gulim"/>
                <a:cs typeface="Gulim"/>
                <a:sym typeface="Gulim"/>
              </a:rPr>
              <a:t>확대해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4105" name="Google Shape;4105;p42"/>
          <p:cNvGrpSpPr/>
          <p:nvPr/>
        </p:nvGrpSpPr>
        <p:grpSpPr>
          <a:xfrm>
            <a:off x="538086" y="0"/>
            <a:ext cx="14077958" cy="8208009"/>
            <a:chOff x="538086" y="0"/>
            <a:chExt cx="14077958" cy="8208009"/>
          </a:xfrm>
        </p:grpSpPr>
        <p:sp>
          <p:nvSpPr>
            <p:cNvPr id="4106" name="Google Shape;4106;p4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7" name="Google Shape;4107;p4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8" name="Google Shape;4108;p4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116" name="Google Shape;4116;p4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110</a:t>
            </a:r>
            <a:endParaRPr sz="10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288"/>
        <p:cNvGrpSpPr/>
        <p:nvPr/>
      </p:nvGrpSpPr>
      <p:grpSpPr>
        <a:xfrm>
          <a:off x="0" y="0"/>
          <a:ext cx="0" cy="0"/>
          <a:chOff x="0" y="0"/>
          <a:chExt cx="0" cy="0"/>
        </a:xfrm>
      </p:grpSpPr>
      <p:sp>
        <p:nvSpPr>
          <p:cNvPr id="4289" name="Google Shape;4289;p44"/>
          <p:cNvSpPr txBox="1"/>
          <p:nvPr/>
        </p:nvSpPr>
        <p:spPr>
          <a:xfrm>
            <a:off x="887299" y="1196499"/>
            <a:ext cx="12964165" cy="1402307"/>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dirty="0" err="1">
                <a:latin typeface="Malgun Gothic"/>
                <a:ea typeface="Malgun Gothic"/>
                <a:cs typeface="Malgun Gothic"/>
                <a:sym typeface="Malgun Gothic"/>
              </a:rPr>
              <a:t>자연자본</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및</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생물다양성</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3970" marR="5080" lvl="0" indent="-1905" algn="just" rtl="0">
              <a:lnSpc>
                <a:spcPct val="134200"/>
              </a:lnSpc>
              <a:spcBef>
                <a:spcPts val="1150"/>
              </a:spcBef>
              <a:spcAft>
                <a:spcPts val="0"/>
              </a:spcAft>
              <a:buNone/>
            </a:pP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사업은</a:t>
            </a:r>
            <a:r>
              <a:rPr lang="en-US" sz="900" dirty="0">
                <a:latin typeface="Gulim"/>
                <a:ea typeface="Gulim"/>
                <a:cs typeface="Gulim"/>
                <a:sym typeface="Gulim"/>
              </a:rPr>
              <a:t> </a:t>
            </a:r>
            <a:r>
              <a:rPr lang="en-US" sz="900" dirty="0" err="1">
                <a:latin typeface="Gulim"/>
                <a:ea typeface="Gulim"/>
                <a:cs typeface="Gulim"/>
                <a:sym typeface="Gulim"/>
              </a:rPr>
              <a:t>산림</a:t>
            </a:r>
            <a:r>
              <a:rPr lang="en-US" sz="900" dirty="0">
                <a:latin typeface="Gulim"/>
                <a:ea typeface="Gulim"/>
                <a:cs typeface="Gulim"/>
                <a:sym typeface="Gulim"/>
              </a:rPr>
              <a:t>, </a:t>
            </a:r>
            <a:r>
              <a:rPr lang="en-US" sz="900" dirty="0" err="1">
                <a:latin typeface="Gulim"/>
                <a:ea typeface="Gulim"/>
                <a:cs typeface="Gulim"/>
                <a:sym typeface="Gulim"/>
              </a:rPr>
              <a:t>토양</a:t>
            </a:r>
            <a:r>
              <a:rPr lang="en-US" sz="900" dirty="0">
                <a:latin typeface="Gulim"/>
                <a:ea typeface="Gulim"/>
                <a:cs typeface="Gulim"/>
                <a:sym typeface="Gulim"/>
              </a:rPr>
              <a:t>, </a:t>
            </a:r>
            <a:r>
              <a:rPr lang="en-US" sz="900" dirty="0" err="1">
                <a:latin typeface="Gulim"/>
                <a:ea typeface="Gulim"/>
                <a:cs typeface="Gulim"/>
                <a:sym typeface="Gulim"/>
              </a:rPr>
              <a:t>물과</a:t>
            </a:r>
            <a:r>
              <a:rPr lang="en-US" sz="900" dirty="0">
                <a:latin typeface="Gulim"/>
                <a:ea typeface="Gulim"/>
                <a:cs typeface="Gulim"/>
                <a:sym typeface="Gulim"/>
              </a:rPr>
              <a:t> </a:t>
            </a:r>
            <a:r>
              <a:rPr lang="en-US" sz="900" dirty="0" err="1">
                <a:latin typeface="Gulim"/>
                <a:ea typeface="Gulim"/>
                <a:cs typeface="Gulim"/>
                <a:sym typeface="Gulim"/>
              </a:rPr>
              <a:t>같은</a:t>
            </a:r>
            <a:r>
              <a:rPr lang="en-US" sz="900" dirty="0">
                <a:latin typeface="Gulim"/>
                <a:ea typeface="Gulim"/>
                <a:cs typeface="Gulim"/>
                <a:sym typeface="Gulim"/>
              </a:rPr>
              <a:t> </a:t>
            </a:r>
            <a:r>
              <a:rPr lang="en-US" sz="900" dirty="0" err="1">
                <a:latin typeface="Gulim"/>
                <a:ea typeface="Gulim"/>
                <a:cs typeface="Gulim"/>
                <a:sym typeface="Gulim"/>
              </a:rPr>
              <a:t>자연자본에</a:t>
            </a:r>
            <a:r>
              <a:rPr lang="en-US" sz="900" dirty="0">
                <a:latin typeface="Gulim"/>
                <a:ea typeface="Gulim"/>
                <a:cs typeface="Gulim"/>
                <a:sym typeface="Gulim"/>
              </a:rPr>
              <a:t> </a:t>
            </a:r>
            <a:r>
              <a:rPr lang="en-US" sz="900" dirty="0" err="1">
                <a:latin typeface="Gulim"/>
                <a:ea typeface="Gulim"/>
                <a:cs typeface="Gulim"/>
                <a:sym typeface="Gulim"/>
              </a:rPr>
              <a:t>의존하고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이들</a:t>
            </a:r>
            <a:r>
              <a:rPr lang="en-US" sz="900" dirty="0">
                <a:latin typeface="Gulim"/>
                <a:ea typeface="Gulim"/>
                <a:cs typeface="Gulim"/>
                <a:sym typeface="Gulim"/>
              </a:rPr>
              <a:t> </a:t>
            </a:r>
            <a:r>
              <a:rPr lang="en-US" sz="900" dirty="0" err="1">
                <a:latin typeface="Gulim"/>
                <a:ea typeface="Gulim"/>
                <a:cs typeface="Gulim"/>
                <a:sym typeface="Gulim"/>
              </a:rPr>
              <a:t>자연자본이</a:t>
            </a:r>
            <a:r>
              <a:rPr lang="en-US" sz="900" dirty="0">
                <a:latin typeface="Gulim"/>
                <a:ea typeface="Gulim"/>
                <a:cs typeface="Gulim"/>
                <a:sym typeface="Gulim"/>
              </a:rPr>
              <a:t> </a:t>
            </a:r>
            <a:r>
              <a:rPr lang="en-US" sz="900" dirty="0" err="1">
                <a:latin typeface="Gulim"/>
                <a:ea typeface="Gulim"/>
                <a:cs typeface="Gulim"/>
                <a:sym typeface="Gulim"/>
              </a:rPr>
              <a:t>제공하는</a:t>
            </a:r>
            <a:r>
              <a:rPr lang="en-US" sz="900" dirty="0">
                <a:latin typeface="Gulim"/>
                <a:ea typeface="Gulim"/>
                <a:cs typeface="Gulim"/>
                <a:sym typeface="Gulim"/>
              </a:rPr>
              <a:t> </a:t>
            </a:r>
            <a:r>
              <a:rPr lang="en-US" sz="900" dirty="0" err="1">
                <a:latin typeface="Gulim"/>
                <a:ea typeface="Gulim"/>
                <a:cs typeface="Gulim"/>
                <a:sym typeface="Gulim"/>
              </a:rPr>
              <a:t>생태계</a:t>
            </a:r>
            <a:r>
              <a:rPr lang="en-US" sz="900" dirty="0">
                <a:latin typeface="Gulim"/>
                <a:ea typeface="Gulim"/>
                <a:cs typeface="Gulim"/>
                <a:sym typeface="Gulim"/>
              </a:rPr>
              <a:t> </a:t>
            </a:r>
            <a:r>
              <a:rPr lang="en-US" sz="900" dirty="0" err="1">
                <a:latin typeface="Gulim"/>
                <a:ea typeface="Gulim"/>
                <a:cs typeface="Gulim"/>
                <a:sym typeface="Gulim"/>
              </a:rPr>
              <a:t>서비스를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얻은</a:t>
            </a:r>
            <a:r>
              <a:rPr lang="en-US" sz="900" dirty="0">
                <a:latin typeface="Gulim"/>
                <a:ea typeface="Gulim"/>
                <a:cs typeface="Gulim"/>
                <a:sym typeface="Gulim"/>
              </a:rPr>
              <a:t> </a:t>
            </a:r>
            <a:r>
              <a:rPr lang="en-US" sz="900" dirty="0" err="1">
                <a:latin typeface="Gulim"/>
                <a:ea typeface="Gulim"/>
                <a:cs typeface="Gulim"/>
                <a:sym typeface="Gulim"/>
              </a:rPr>
              <a:t>많은</a:t>
            </a:r>
            <a:r>
              <a:rPr lang="en-US" sz="900" dirty="0">
                <a:latin typeface="Gulim"/>
                <a:ea typeface="Gulim"/>
                <a:cs typeface="Gulim"/>
                <a:sym typeface="Gulim"/>
              </a:rPr>
              <a:t> </a:t>
            </a:r>
            <a:r>
              <a:rPr lang="en-US" sz="900" dirty="0" err="1">
                <a:latin typeface="Gulim"/>
                <a:ea typeface="Gulim"/>
                <a:cs typeface="Gulim"/>
                <a:sym typeface="Gulim"/>
              </a:rPr>
              <a:t>혜택을</a:t>
            </a:r>
            <a:r>
              <a:rPr lang="en-US" sz="900" dirty="0">
                <a:latin typeface="Gulim"/>
                <a:ea typeface="Gulim"/>
                <a:cs typeface="Gulim"/>
                <a:sym typeface="Gulim"/>
              </a:rPr>
              <a:t> </a:t>
            </a:r>
            <a:r>
              <a:rPr lang="en-US" sz="900" dirty="0" err="1">
                <a:latin typeface="Gulim"/>
                <a:ea typeface="Gulim"/>
                <a:cs typeface="Gulim"/>
                <a:sym typeface="Gulim"/>
              </a:rPr>
              <a:t>영위하고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자연자본을</a:t>
            </a:r>
            <a:r>
              <a:rPr lang="en-US" sz="900" dirty="0">
                <a:latin typeface="Gulim"/>
                <a:ea typeface="Gulim"/>
                <a:cs typeface="Gulim"/>
                <a:sym typeface="Gulim"/>
              </a:rPr>
              <a:t> </a:t>
            </a:r>
            <a:r>
              <a:rPr lang="en-US" sz="900" dirty="0" err="1">
                <a:latin typeface="Gulim"/>
                <a:ea typeface="Gulim"/>
                <a:cs typeface="Gulim"/>
                <a:sym typeface="Gulim"/>
              </a:rPr>
              <a:t>제공하는</a:t>
            </a:r>
            <a:r>
              <a:rPr lang="en-US" sz="900" dirty="0">
                <a:latin typeface="Gulim"/>
                <a:ea typeface="Gulim"/>
                <a:cs typeface="Gulim"/>
                <a:sym typeface="Gulim"/>
              </a:rPr>
              <a:t> </a:t>
            </a:r>
            <a:r>
              <a:rPr lang="en-US" sz="900" dirty="0" err="1">
                <a:latin typeface="Gulim"/>
                <a:ea typeface="Gulim"/>
                <a:cs typeface="Gulim"/>
                <a:sym typeface="Gulim"/>
              </a:rPr>
              <a:t>자연과</a:t>
            </a:r>
            <a:r>
              <a:rPr lang="en-US" sz="900" dirty="0">
                <a:latin typeface="Gulim"/>
                <a:ea typeface="Gulim"/>
                <a:cs typeface="Gulim"/>
                <a:sym typeface="Gulim"/>
              </a:rPr>
              <a:t> </a:t>
            </a:r>
            <a:r>
              <a:rPr lang="en-US" sz="900" dirty="0" err="1">
                <a:latin typeface="Gulim"/>
                <a:ea typeface="Gulim"/>
                <a:cs typeface="Gulim"/>
                <a:sym typeface="Gulim"/>
              </a:rPr>
              <a:t>생태계의</a:t>
            </a:r>
            <a:r>
              <a:rPr lang="en-US" sz="900" dirty="0">
                <a:latin typeface="Gulim"/>
                <a:ea typeface="Gulim"/>
                <a:cs typeface="Gulim"/>
                <a:sym typeface="Gulim"/>
              </a:rPr>
              <a:t> </a:t>
            </a:r>
            <a:r>
              <a:rPr lang="en-US" sz="900" dirty="0" err="1">
                <a:latin typeface="Gulim"/>
                <a:ea typeface="Gulim"/>
                <a:cs typeface="Gulim"/>
                <a:sym typeface="Gulim"/>
              </a:rPr>
              <a:t>소중함을</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자연에</a:t>
            </a:r>
            <a:r>
              <a:rPr lang="en-US" sz="900" dirty="0">
                <a:latin typeface="Gulim"/>
                <a:ea typeface="Gulim"/>
                <a:cs typeface="Gulim"/>
                <a:sym typeface="Gulim"/>
              </a:rPr>
              <a:t> </a:t>
            </a:r>
            <a:r>
              <a:rPr lang="en-US" sz="900" dirty="0" err="1">
                <a:latin typeface="Gulim"/>
                <a:ea typeface="Gulim"/>
                <a:cs typeface="Gulim"/>
                <a:sym typeface="Gulim"/>
              </a:rPr>
              <a:t>부정적인</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줄이거나</a:t>
            </a:r>
            <a:r>
              <a:rPr lang="en-US" sz="900" dirty="0">
                <a:latin typeface="Gulim"/>
                <a:ea typeface="Gulim"/>
                <a:cs typeface="Gulim"/>
                <a:sym typeface="Gulim"/>
              </a:rPr>
              <a:t> </a:t>
            </a:r>
            <a:r>
              <a:rPr lang="en-US" sz="900" dirty="0" err="1">
                <a:latin typeface="Gulim"/>
                <a:ea typeface="Gulim"/>
                <a:cs typeface="Gulim"/>
                <a:sym typeface="Gulim"/>
              </a:rPr>
              <a:t>예방할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단계별로</a:t>
            </a:r>
            <a:r>
              <a:rPr lang="en-US" sz="900" dirty="0">
                <a:latin typeface="Gulim"/>
                <a:ea typeface="Gulim"/>
                <a:cs typeface="Gulim"/>
                <a:sym typeface="Gulim"/>
              </a:rPr>
              <a:t> </a:t>
            </a:r>
            <a:r>
              <a:rPr lang="en-US" sz="900" dirty="0" err="1">
                <a:latin typeface="Gulim"/>
                <a:ea typeface="Gulim"/>
                <a:cs typeface="Gulim"/>
                <a:sym typeface="Gulim"/>
              </a:rPr>
              <a:t>적극</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최근</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생물다양성</a:t>
            </a:r>
            <a:r>
              <a:rPr lang="en-US" sz="900" dirty="0">
                <a:latin typeface="Gulim"/>
                <a:ea typeface="Gulim"/>
                <a:cs typeface="Gulim"/>
                <a:sym typeface="Gulim"/>
              </a:rPr>
              <a:t> </a:t>
            </a:r>
            <a:r>
              <a:rPr lang="en-US" sz="900" dirty="0" err="1">
                <a:latin typeface="Gulim"/>
                <a:ea typeface="Gulim"/>
                <a:cs typeface="Gulim"/>
                <a:sym typeface="Gulim"/>
              </a:rPr>
              <a:t>관리에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관심과</a:t>
            </a:r>
            <a:r>
              <a:rPr lang="en-US" sz="900" dirty="0">
                <a:latin typeface="Gulim"/>
                <a:ea typeface="Gulim"/>
                <a:cs typeface="Gulim"/>
                <a:sym typeface="Gulim"/>
              </a:rPr>
              <a:t> </a:t>
            </a:r>
            <a:r>
              <a:rPr lang="en-US" sz="900" dirty="0" err="1">
                <a:latin typeface="Gulim"/>
                <a:ea typeface="Gulim"/>
                <a:cs typeface="Gulim"/>
                <a:sym typeface="Gulim"/>
              </a:rPr>
              <a:t>필요성이</a:t>
            </a:r>
            <a:r>
              <a:rPr lang="en-US" sz="900" dirty="0">
                <a:latin typeface="Gulim"/>
                <a:ea typeface="Gulim"/>
                <a:cs typeface="Gulim"/>
                <a:sym typeface="Gulim"/>
              </a:rPr>
              <a:t> </a:t>
            </a:r>
            <a:r>
              <a:rPr lang="en-US" sz="900" dirty="0" err="1">
                <a:latin typeface="Gulim"/>
                <a:ea typeface="Gulim"/>
                <a:cs typeface="Gulim"/>
                <a:sym typeface="Gulim"/>
              </a:rPr>
              <a:t>증가함에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전세계적으로</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정보</a:t>
            </a:r>
            <a:r>
              <a:rPr lang="en-US" sz="900" dirty="0">
                <a:latin typeface="Gulim"/>
                <a:ea typeface="Gulim"/>
                <a:cs typeface="Gulim"/>
                <a:sym typeface="Gulim"/>
              </a:rPr>
              <a:t> </a:t>
            </a:r>
            <a:r>
              <a:rPr lang="en-US" sz="900" dirty="0" err="1">
                <a:latin typeface="Gulim"/>
                <a:ea typeface="Gulim"/>
                <a:cs typeface="Gulim"/>
                <a:sym typeface="Gulim"/>
              </a:rPr>
              <a:t>공시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공동의</a:t>
            </a:r>
            <a:r>
              <a:rPr lang="en-US" sz="900" dirty="0">
                <a:latin typeface="Gulim"/>
                <a:ea typeface="Gulim"/>
                <a:cs typeface="Gulim"/>
                <a:sym typeface="Gulim"/>
              </a:rPr>
              <a:t> </a:t>
            </a:r>
            <a:r>
              <a:rPr lang="en-US" sz="900" dirty="0" err="1">
                <a:latin typeface="Gulim"/>
                <a:ea typeface="Gulim"/>
                <a:cs typeface="Gulim"/>
                <a:sym typeface="Gulim"/>
              </a:rPr>
              <a:t>노력이</a:t>
            </a:r>
            <a:r>
              <a:rPr lang="en-US" sz="900" dirty="0">
                <a:latin typeface="Gulim"/>
                <a:ea typeface="Gulim"/>
                <a:cs typeface="Gulim"/>
                <a:sym typeface="Gulim"/>
              </a:rPr>
              <a:t> </a:t>
            </a:r>
            <a:r>
              <a:rPr lang="en-US" sz="900" dirty="0" err="1">
                <a:latin typeface="Gulim"/>
                <a:ea typeface="Gulim"/>
                <a:cs typeface="Gulim"/>
                <a:sym typeface="Gulim"/>
              </a:rPr>
              <a:t>촉구되고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전세계적</a:t>
            </a:r>
            <a:r>
              <a:rPr lang="en-US" sz="900" dirty="0">
                <a:latin typeface="Gulim"/>
                <a:ea typeface="Gulim"/>
                <a:cs typeface="Gulim"/>
                <a:sym typeface="Gulim"/>
              </a:rPr>
              <a:t> </a:t>
            </a:r>
            <a:r>
              <a:rPr lang="en-US" sz="900" dirty="0" err="1">
                <a:latin typeface="Gulim"/>
                <a:ea typeface="Gulim"/>
                <a:cs typeface="Gulim"/>
                <a:sym typeface="Gulim"/>
              </a:rPr>
              <a:t>흐름에</a:t>
            </a:r>
            <a:r>
              <a:rPr lang="en-US" sz="900" dirty="0">
                <a:latin typeface="Gulim"/>
                <a:ea typeface="Gulim"/>
                <a:cs typeface="Gulim"/>
                <a:sym typeface="Gulim"/>
              </a:rPr>
              <a:t> </a:t>
            </a:r>
            <a:r>
              <a:rPr lang="en-US" sz="900" dirty="0" err="1">
                <a:latin typeface="Gulim"/>
                <a:ea typeface="Gulim"/>
                <a:cs typeface="Gulim"/>
                <a:sym typeface="Gulim"/>
              </a:rPr>
              <a:t>발맞추어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Taskforce on Nature-related Financial Disclosure(TNFD)</a:t>
            </a:r>
            <a:r>
              <a:rPr lang="en-US" sz="900" dirty="0" err="1">
                <a:latin typeface="Gulim"/>
                <a:ea typeface="Gulim"/>
                <a:cs typeface="Gulim"/>
                <a:sym typeface="Gulim"/>
              </a:rPr>
              <a:t>의</a:t>
            </a:r>
            <a:r>
              <a:rPr lang="en-US" sz="900" dirty="0">
                <a:latin typeface="Gulim"/>
                <a:ea typeface="Gulim"/>
                <a:cs typeface="Gulim"/>
                <a:sym typeface="Gulim"/>
              </a:rPr>
              <a:t> Forum </a:t>
            </a:r>
            <a:r>
              <a:rPr lang="en-US" sz="900" dirty="0" err="1">
                <a:latin typeface="Gulim"/>
                <a:ea typeface="Gulim"/>
                <a:cs typeface="Gulim"/>
                <a:sym typeface="Gulim"/>
              </a:rPr>
              <a:t>Member로서</a:t>
            </a:r>
            <a:r>
              <a:rPr lang="en-US" sz="900" dirty="0">
                <a:latin typeface="Gulim"/>
                <a:ea typeface="Gulim"/>
                <a:cs typeface="Gulim"/>
                <a:sym typeface="Gulim"/>
              </a:rPr>
              <a:t>, 2023년 9월 </a:t>
            </a:r>
            <a:r>
              <a:rPr lang="en-US" sz="900" dirty="0" err="1">
                <a:latin typeface="Gulim"/>
                <a:ea typeface="Gulim"/>
                <a:cs typeface="Gulim"/>
                <a:sym typeface="Gulim"/>
              </a:rPr>
              <a:t>발간된</a:t>
            </a:r>
            <a:r>
              <a:rPr lang="en-US" sz="900" dirty="0">
                <a:latin typeface="Gulim"/>
                <a:ea typeface="Gulim"/>
                <a:cs typeface="Gulim"/>
                <a:sym typeface="Gulim"/>
              </a:rPr>
              <a:t> TNFD Recommendation(TNFD </a:t>
            </a:r>
            <a:r>
              <a:rPr lang="en-US" sz="900" dirty="0" err="1">
                <a:latin typeface="Gulim"/>
                <a:ea typeface="Gulim"/>
                <a:cs typeface="Gulim"/>
                <a:sym typeface="Gulim"/>
              </a:rPr>
              <a:t>권고안</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공시를</a:t>
            </a:r>
            <a:r>
              <a:rPr lang="en-US" sz="900" dirty="0">
                <a:latin typeface="Gulim"/>
                <a:ea typeface="Gulim"/>
                <a:cs typeface="Gulim"/>
                <a:sym typeface="Gulim"/>
              </a:rPr>
              <a:t> </a:t>
            </a:r>
            <a:r>
              <a:rPr lang="en-US" sz="900" dirty="0" err="1">
                <a:latin typeface="Gulim"/>
                <a:ea typeface="Gulim"/>
                <a:cs typeface="Gulim"/>
                <a:sym typeface="Gulim"/>
              </a:rPr>
              <a:t>지속</a:t>
            </a:r>
            <a:r>
              <a:rPr lang="en-US" sz="900" dirty="0">
                <a:latin typeface="Gulim"/>
                <a:ea typeface="Gulim"/>
                <a:cs typeface="Gulim"/>
                <a:sym typeface="Gulim"/>
              </a:rPr>
              <a:t> </a:t>
            </a:r>
            <a:r>
              <a:rPr lang="en-US" sz="900" dirty="0" err="1">
                <a:latin typeface="Gulim"/>
                <a:ea typeface="Gulim"/>
                <a:cs typeface="Gulim"/>
                <a:sym typeface="Gulim"/>
              </a:rPr>
              <a:t>확대해</a:t>
            </a:r>
            <a:r>
              <a:rPr lang="en-US" sz="900" dirty="0">
                <a:latin typeface="Gulim"/>
                <a:ea typeface="Gulim"/>
                <a:cs typeface="Gulim"/>
                <a:sym typeface="Gulim"/>
              </a:rPr>
              <a:t> </a:t>
            </a:r>
            <a:r>
              <a:rPr lang="en-US" sz="900" dirty="0" err="1">
                <a:latin typeface="Gulim"/>
                <a:ea typeface="Gulim"/>
                <a:cs typeface="Gulim"/>
                <a:sym typeface="Gulim"/>
              </a:rPr>
              <a:t>나감으로써</a:t>
            </a:r>
            <a:r>
              <a:rPr lang="en-US" sz="900" dirty="0">
                <a:latin typeface="Gulim"/>
                <a:ea typeface="Gulim"/>
                <a:cs typeface="Gulim"/>
                <a:sym typeface="Gulim"/>
              </a:rPr>
              <a:t> </a:t>
            </a:r>
            <a:r>
              <a:rPr lang="en-US" sz="900" dirty="0" err="1">
                <a:latin typeface="Gulim"/>
                <a:ea typeface="Gulim"/>
                <a:cs typeface="Gulim"/>
                <a:sym typeface="Gulim"/>
              </a:rPr>
              <a:t>자연을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우리</a:t>
            </a:r>
            <a:r>
              <a:rPr lang="en-US" sz="900" dirty="0">
                <a:latin typeface="Gulim"/>
                <a:ea typeface="Gulim"/>
                <a:cs typeface="Gulim"/>
                <a:sym typeface="Gulim"/>
              </a:rPr>
              <a:t> </a:t>
            </a:r>
            <a:r>
              <a:rPr lang="en-US" sz="900" dirty="0" err="1">
                <a:latin typeface="Gulim"/>
                <a:ea typeface="Gulim"/>
                <a:cs typeface="Gulim"/>
                <a:sym typeface="Gulim"/>
              </a:rPr>
              <a:t>사회</a:t>
            </a:r>
            <a:r>
              <a:rPr lang="en-US" sz="900" dirty="0">
                <a:latin typeface="Gulim"/>
                <a:ea typeface="Gulim"/>
                <a:cs typeface="Gulim"/>
                <a:sym typeface="Gulim"/>
              </a:rPr>
              <a:t> </a:t>
            </a:r>
            <a:r>
              <a:rPr lang="en-US" sz="900" dirty="0" err="1">
                <a:latin typeface="Gulim"/>
                <a:ea typeface="Gulim"/>
                <a:cs typeface="Gulim"/>
                <a:sym typeface="Gulim"/>
              </a:rPr>
              <a:t>공동의</a:t>
            </a:r>
            <a:r>
              <a:rPr lang="en-US" sz="900" dirty="0">
                <a:latin typeface="Gulim"/>
                <a:ea typeface="Gulim"/>
                <a:cs typeface="Gulim"/>
                <a:sym typeface="Gulim"/>
              </a:rPr>
              <a:t> </a:t>
            </a:r>
            <a:r>
              <a:rPr lang="en-US" sz="900" dirty="0" err="1">
                <a:latin typeface="Gulim"/>
                <a:ea typeface="Gulim"/>
                <a:cs typeface="Gulim"/>
                <a:sym typeface="Gulim"/>
              </a:rPr>
              <a:t>노력에</a:t>
            </a:r>
            <a:r>
              <a:rPr lang="en-US" sz="900" dirty="0">
                <a:latin typeface="Gulim"/>
                <a:ea typeface="Gulim"/>
                <a:cs typeface="Gulim"/>
                <a:sym typeface="Gulim"/>
              </a:rPr>
              <a:t> </a:t>
            </a:r>
            <a:r>
              <a:rPr lang="en-US" sz="900" dirty="0" err="1">
                <a:latin typeface="Gulim"/>
                <a:ea typeface="Gulim"/>
                <a:cs typeface="Gulim"/>
                <a:sym typeface="Gulim"/>
              </a:rPr>
              <a:t>일조하겠습니다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사업장과</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인근</a:t>
            </a:r>
            <a:r>
              <a:rPr lang="en-US" sz="900" dirty="0">
                <a:latin typeface="Gulim"/>
                <a:ea typeface="Gulim"/>
                <a:cs typeface="Gulim"/>
                <a:sym typeface="Gulim"/>
              </a:rPr>
              <a:t> </a:t>
            </a:r>
            <a:r>
              <a:rPr lang="en-US" sz="900" dirty="0" err="1">
                <a:latin typeface="Gulim"/>
                <a:ea typeface="Gulim"/>
                <a:cs typeface="Gulim"/>
                <a:sym typeface="Gulim"/>
              </a:rPr>
              <a:t>지역</a:t>
            </a:r>
            <a:r>
              <a:rPr lang="en-US" sz="900" dirty="0">
                <a:latin typeface="Gulim"/>
                <a:ea typeface="Gulim"/>
                <a:cs typeface="Gulim"/>
                <a:sym typeface="Gulim"/>
              </a:rPr>
              <a:t>, </a:t>
            </a:r>
            <a:r>
              <a:rPr lang="en-US" sz="900" dirty="0" err="1">
                <a:latin typeface="Gulim"/>
                <a:ea typeface="Gulim"/>
                <a:cs typeface="Gulim"/>
                <a:sym typeface="Gulim"/>
              </a:rPr>
              <a:t>사업장에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줄</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업스트림</a:t>
            </a:r>
            <a:r>
              <a:rPr lang="en-US" sz="900" dirty="0">
                <a:latin typeface="Gulim"/>
                <a:ea typeface="Gulim"/>
                <a:cs typeface="Gulim"/>
                <a:sym typeface="Gulim"/>
              </a:rPr>
              <a:t>, </a:t>
            </a:r>
            <a:r>
              <a:rPr lang="en-US" sz="900" dirty="0" err="1">
                <a:latin typeface="Gulim"/>
                <a:ea typeface="Gulim"/>
                <a:cs typeface="Gulim"/>
                <a:sym typeface="Gulim"/>
              </a:rPr>
              <a:t>다운스트림</a:t>
            </a:r>
            <a:r>
              <a:rPr lang="en-US" sz="900" dirty="0">
                <a:latin typeface="Gulim"/>
                <a:ea typeface="Gulim"/>
                <a:cs typeface="Gulim"/>
                <a:sym typeface="Gulim"/>
              </a:rPr>
              <a:t> </a:t>
            </a:r>
            <a:r>
              <a:rPr lang="en-US" sz="900" dirty="0" err="1">
                <a:latin typeface="Gulim"/>
                <a:ea typeface="Gulim"/>
                <a:cs typeface="Gulim"/>
                <a:sym typeface="Gulim"/>
              </a:rPr>
              <a:t>파트너사를</a:t>
            </a:r>
            <a:r>
              <a:rPr lang="en-US" sz="900" dirty="0">
                <a:latin typeface="Gulim"/>
                <a:ea typeface="Gulim"/>
                <a:cs typeface="Gulim"/>
                <a:sym typeface="Gulim"/>
              </a:rPr>
              <a:t> </a:t>
            </a:r>
            <a:r>
              <a:rPr lang="en-US" sz="900" dirty="0" err="1">
                <a:latin typeface="Gulim"/>
                <a:ea typeface="Gulim"/>
                <a:cs typeface="Gulim"/>
                <a:sym typeface="Gulim"/>
              </a:rPr>
              <a:t>비롯해</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관리해</a:t>
            </a:r>
            <a:r>
              <a:rPr lang="en-US" sz="900" dirty="0">
                <a:latin typeface="Gulim"/>
                <a:ea typeface="Gulim"/>
                <a:cs typeface="Gulim"/>
                <a:sym typeface="Gulim"/>
              </a:rPr>
              <a:t> </a:t>
            </a:r>
            <a:r>
              <a:rPr lang="en-US" sz="900" dirty="0" err="1">
                <a:latin typeface="Gulim"/>
                <a:ea typeface="Gulim"/>
                <a:cs typeface="Gulim"/>
                <a:sym typeface="Gulim"/>
              </a:rPr>
              <a:t>나가고자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90" name="Google Shape;4290;p44"/>
          <p:cNvSpPr txBox="1"/>
          <p:nvPr/>
        </p:nvSpPr>
        <p:spPr>
          <a:xfrm>
            <a:off x="899999" y="2722468"/>
            <a:ext cx="2409327"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err="1">
                <a:solidFill>
                  <a:srgbClr val="87BB24"/>
                </a:solidFill>
                <a:latin typeface="Arial"/>
                <a:ea typeface="Arial"/>
                <a:cs typeface="Arial"/>
                <a:sym typeface="Arial"/>
              </a:rPr>
              <a:t>지배구조</a:t>
            </a:r>
            <a:endParaRPr sz="1100" dirty="0">
              <a:latin typeface="Arial"/>
              <a:ea typeface="Arial"/>
              <a:cs typeface="Arial"/>
              <a:sym typeface="Arial"/>
            </a:endParaRPr>
          </a:p>
        </p:txBody>
      </p:sp>
      <p:sp>
        <p:nvSpPr>
          <p:cNvPr id="4291" name="Google Shape;4291;p44"/>
          <p:cNvSpPr txBox="1"/>
          <p:nvPr/>
        </p:nvSpPr>
        <p:spPr>
          <a:xfrm>
            <a:off x="886963" y="2952046"/>
            <a:ext cx="12964164"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87BB24"/>
                </a:solidFill>
                <a:latin typeface="Arial"/>
                <a:ea typeface="Arial"/>
                <a:cs typeface="Arial"/>
                <a:sym typeface="Arial"/>
              </a:rPr>
              <a:t>자연자본 관리책임 및 보고체계</a:t>
            </a:r>
            <a:r>
              <a:rPr lang="en-US" sz="900" b="1" u="none">
                <a:solidFill>
                  <a:srgbClr val="87BB24"/>
                </a:solidFill>
                <a:latin typeface="Arial"/>
                <a:ea typeface="Arial"/>
                <a:cs typeface="Arial"/>
                <a:sym typeface="Arial"/>
              </a:rPr>
              <a:t>  </a:t>
            </a:r>
            <a:r>
              <a:rPr lang="en-US" sz="900" u="none">
                <a:latin typeface="Gulim"/>
                <a:ea typeface="Gulim"/>
                <a:cs typeface="Gulim"/>
                <a:sym typeface="Gulim"/>
              </a:rPr>
              <a:t>KT&amp;G의 자연자본 관리는 이사회 산하 지속가능경영위원회의 책임 하에 관리되고 있습니다. 지속가능경영위원회는 당사 ESG 추진 전략과 장기적 자연자본 관리 전략과의 조화 정도를 검토하고, 자연자본 관리의 핵심 과제를 승인하며, 과제의 적절한 수행 상태를 감독합니다. 또한 지속가능경영위원회는 KT&amp;G 사업 활동과 연관된 자연자본 의존성 및 영향도와 그로 인한 리스크와 기회를 감독합니다.</a:t>
            </a:r>
            <a:endParaRPr sz="900">
              <a:latin typeface="Gulim"/>
              <a:ea typeface="Gulim"/>
              <a:cs typeface="Gulim"/>
              <a:sym typeface="Gulim"/>
            </a:endParaRPr>
          </a:p>
        </p:txBody>
      </p:sp>
      <p:sp>
        <p:nvSpPr>
          <p:cNvPr id="4292" name="Google Shape;4292;p44"/>
          <p:cNvSpPr txBox="1"/>
          <p:nvPr/>
        </p:nvSpPr>
        <p:spPr>
          <a:xfrm>
            <a:off x="899999" y="3383474"/>
            <a:ext cx="12964164"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의존성</a:t>
            </a:r>
            <a:r>
              <a:rPr lang="en-US" sz="900" dirty="0">
                <a:latin typeface="Gulim"/>
                <a:ea typeface="Gulim"/>
                <a:cs typeface="Gulim"/>
                <a:sym typeface="Gulim"/>
              </a:rPr>
              <a:t>, </a:t>
            </a:r>
            <a:r>
              <a:rPr lang="en-US" sz="900" dirty="0" err="1">
                <a:latin typeface="Gulim"/>
                <a:ea typeface="Gulim"/>
                <a:cs typeface="Gulim"/>
                <a:sym typeface="Gulim"/>
              </a:rPr>
              <a:t>영향도</a:t>
            </a:r>
            <a:r>
              <a:rPr lang="en-US" sz="900" dirty="0">
                <a:latin typeface="Gulim"/>
                <a:ea typeface="Gulim"/>
                <a:cs typeface="Gulim"/>
                <a:sym typeface="Gulim"/>
              </a:rPr>
              <a:t>, </a:t>
            </a:r>
            <a:r>
              <a:rPr lang="en-US" sz="900" dirty="0" err="1">
                <a:latin typeface="Gulim"/>
                <a:ea typeface="Gulim"/>
                <a:cs typeface="Gulim"/>
                <a:sym typeface="Gulim"/>
              </a:rPr>
              <a:t>리스크와</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평가하는</a:t>
            </a:r>
            <a:r>
              <a:rPr lang="en-US" sz="900" dirty="0">
                <a:latin typeface="Gulim"/>
                <a:ea typeface="Gulim"/>
                <a:cs typeface="Gulim"/>
                <a:sym typeface="Gulim"/>
              </a:rPr>
              <a:t> </a:t>
            </a:r>
            <a:r>
              <a:rPr lang="en-US" sz="900" dirty="0" err="1">
                <a:latin typeface="Gulim"/>
                <a:ea typeface="Gulim"/>
                <a:cs typeface="Gulim"/>
                <a:sym typeface="Gulim"/>
              </a:rPr>
              <a:t>방법의</a:t>
            </a:r>
            <a:r>
              <a:rPr lang="en-US" sz="900" dirty="0">
                <a:latin typeface="Gulim"/>
                <a:ea typeface="Gulim"/>
                <a:cs typeface="Gulim"/>
                <a:sym typeface="Gulim"/>
              </a:rPr>
              <a:t> </a:t>
            </a:r>
            <a:r>
              <a:rPr lang="en-US" sz="900" dirty="0" err="1">
                <a:latin typeface="Gulim"/>
                <a:ea typeface="Gulim"/>
                <a:cs typeface="Gulim"/>
                <a:sym typeface="Gulim"/>
              </a:rPr>
              <a:t>적합성</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도출된</a:t>
            </a:r>
            <a:r>
              <a:rPr lang="en-US" sz="900" dirty="0">
                <a:latin typeface="Gulim"/>
                <a:ea typeface="Gulim"/>
                <a:cs typeface="Gulim"/>
                <a:sym typeface="Gulim"/>
              </a:rPr>
              <a:t> </a:t>
            </a:r>
            <a:r>
              <a:rPr lang="en-US" sz="900" dirty="0" err="1">
                <a:latin typeface="Gulim"/>
                <a:ea typeface="Gulim"/>
                <a:cs typeface="Gulim"/>
                <a:sym typeface="Gulim"/>
              </a:rPr>
              <a:t>문제점</a:t>
            </a:r>
            <a:r>
              <a:rPr lang="en-US" sz="900" dirty="0">
                <a:latin typeface="Gulim"/>
                <a:ea typeface="Gulim"/>
                <a:cs typeface="Gulim"/>
                <a:sym typeface="Gulim"/>
              </a:rPr>
              <a:t>, </a:t>
            </a:r>
            <a:r>
              <a:rPr lang="en-US" sz="900" dirty="0" err="1">
                <a:latin typeface="Gulim"/>
                <a:ea typeface="Gulim"/>
                <a:cs typeface="Gulim"/>
                <a:sym typeface="Gulim"/>
              </a:rPr>
              <a:t>문제점</a:t>
            </a:r>
            <a:r>
              <a:rPr lang="en-US" sz="900" dirty="0">
                <a:latin typeface="Gulim"/>
                <a:ea typeface="Gulim"/>
                <a:cs typeface="Gulim"/>
                <a:sym typeface="Gulim"/>
              </a:rPr>
              <a:t> </a:t>
            </a:r>
            <a:r>
              <a:rPr lang="en-US" sz="900" dirty="0" err="1">
                <a:latin typeface="Gulim"/>
                <a:ea typeface="Gulim"/>
                <a:cs typeface="Gulim"/>
                <a:sym typeface="Gulim"/>
              </a:rPr>
              <a:t>해결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대처</a:t>
            </a:r>
            <a:r>
              <a:rPr lang="en-US" sz="900" dirty="0">
                <a:latin typeface="Gulim"/>
                <a:ea typeface="Gulim"/>
                <a:cs typeface="Gulim"/>
                <a:sym typeface="Gulim"/>
              </a:rPr>
              <a:t> </a:t>
            </a:r>
            <a:r>
              <a:rPr lang="en-US" sz="900" dirty="0" err="1">
                <a:latin typeface="Gulim"/>
                <a:ea typeface="Gulim"/>
                <a:cs typeface="Gulim"/>
                <a:sym typeface="Gulim"/>
              </a:rPr>
              <a:t>방안</a:t>
            </a:r>
            <a:r>
              <a:rPr lang="en-US" sz="900" dirty="0">
                <a:latin typeface="Gulim"/>
                <a:ea typeface="Gulim"/>
                <a:cs typeface="Gulim"/>
                <a:sym typeface="Gulim"/>
              </a:rPr>
              <a:t> </a:t>
            </a:r>
            <a:r>
              <a:rPr lang="en-US" sz="900" dirty="0" err="1">
                <a:latin typeface="Gulim"/>
                <a:ea typeface="Gulim"/>
                <a:cs typeface="Gulim"/>
                <a:sym typeface="Gulim"/>
              </a:rPr>
              <a:t>등은</a:t>
            </a:r>
            <a:r>
              <a:rPr lang="en-US" sz="900" dirty="0">
                <a:latin typeface="Gulim"/>
                <a:ea typeface="Gulim"/>
                <a:cs typeface="Gulim"/>
                <a:sym typeface="Gulim"/>
              </a:rPr>
              <a:t> </a:t>
            </a:r>
            <a:r>
              <a:rPr lang="en-US" sz="900" dirty="0" err="1">
                <a:latin typeface="Gulim"/>
                <a:ea typeface="Gulim"/>
                <a:cs typeface="Gulim"/>
                <a:sym typeface="Gulim"/>
              </a:rPr>
              <a:t>전략부문장</a:t>
            </a:r>
            <a:r>
              <a:rPr lang="en-US" sz="900" dirty="0">
                <a:latin typeface="Gulim"/>
                <a:ea typeface="Gulim"/>
                <a:cs typeface="Gulim"/>
                <a:sym typeface="Gulim"/>
              </a:rPr>
              <a:t>(CSO/CFO </a:t>
            </a:r>
            <a:r>
              <a:rPr lang="en-US" sz="900" dirty="0" err="1">
                <a:latin typeface="Gulim"/>
                <a:ea typeface="Gulim"/>
                <a:cs typeface="Gulim"/>
                <a:sym typeface="Gulim"/>
              </a:rPr>
              <a:t>겸직</a:t>
            </a:r>
            <a:r>
              <a:rPr lang="en-US" sz="900" dirty="0">
                <a:latin typeface="Gulim"/>
                <a:ea typeface="Gulim"/>
                <a:cs typeface="Gulim"/>
                <a:sym typeface="Gulim"/>
              </a:rPr>
              <a:t>)</a:t>
            </a:r>
            <a:r>
              <a:rPr lang="en-US" sz="900" dirty="0" err="1">
                <a:latin typeface="Gulim"/>
                <a:ea typeface="Gulim"/>
                <a:cs typeface="Gulim"/>
                <a:sym typeface="Gulim"/>
              </a:rPr>
              <a:t>에게</a:t>
            </a:r>
            <a:r>
              <a:rPr lang="en-US" sz="900" dirty="0">
                <a:latin typeface="Gulim"/>
                <a:ea typeface="Gulim"/>
                <a:cs typeface="Gulim"/>
                <a:sym typeface="Gulim"/>
              </a:rPr>
              <a:t> </a:t>
            </a:r>
            <a:r>
              <a:rPr lang="en-US" sz="900" dirty="0" err="1">
                <a:latin typeface="Gulim"/>
                <a:ea typeface="Gulim"/>
                <a:cs typeface="Gulim"/>
                <a:sym typeface="Gulim"/>
              </a:rPr>
              <a:t>보고되며</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부문</a:t>
            </a:r>
            <a:r>
              <a:rPr lang="en-US" sz="900" dirty="0">
                <a:latin typeface="Gulim"/>
                <a:ea typeface="Gulim"/>
                <a:cs typeface="Gulim"/>
                <a:sym typeface="Gulim"/>
              </a:rPr>
              <a:t> </a:t>
            </a:r>
            <a:r>
              <a:rPr lang="en-US" sz="900" dirty="0" err="1">
                <a:latin typeface="Gulim"/>
                <a:ea typeface="Gulim"/>
                <a:cs typeface="Gulim"/>
                <a:sym typeface="Gulim"/>
              </a:rPr>
              <a:t>산하</a:t>
            </a:r>
            <a:r>
              <a:rPr lang="en-US" sz="900" dirty="0">
                <a:latin typeface="Gulim"/>
                <a:ea typeface="Gulim"/>
                <a:cs typeface="Gulim"/>
                <a:sym typeface="Gulim"/>
              </a:rPr>
              <a:t> </a:t>
            </a:r>
            <a:r>
              <a:rPr lang="en-US" sz="900" dirty="0" err="1">
                <a:latin typeface="Gulim"/>
                <a:ea typeface="Gulim"/>
                <a:cs typeface="Gulim"/>
                <a:sym typeface="Gulim"/>
              </a:rPr>
              <a:t>ESG경영실은</a:t>
            </a:r>
            <a:r>
              <a:rPr lang="en-US" sz="900" dirty="0">
                <a:latin typeface="Gulim"/>
                <a:ea typeface="Gulim"/>
                <a:cs typeface="Gulim"/>
                <a:sym typeface="Gulim"/>
              </a:rPr>
              <a:t> ESG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분야</a:t>
            </a:r>
            <a:r>
              <a:rPr lang="en-US" sz="900" dirty="0">
                <a:latin typeface="Gulim"/>
                <a:ea typeface="Gulim"/>
                <a:cs typeface="Gulim"/>
                <a:sym typeface="Gulim"/>
              </a:rPr>
              <a:t> </a:t>
            </a:r>
            <a:r>
              <a:rPr lang="en-US" sz="900" dirty="0" err="1">
                <a:latin typeface="Gulim"/>
                <a:ea typeface="Gulim"/>
                <a:cs typeface="Gulim"/>
                <a:sym typeface="Gulim"/>
              </a:rPr>
              <a:t>유관부서로</a:t>
            </a:r>
            <a:r>
              <a:rPr lang="en-US" sz="900" dirty="0">
                <a:latin typeface="Gulim"/>
                <a:ea typeface="Gulim"/>
                <a:cs typeface="Gulim"/>
                <a:sym typeface="Gulim"/>
              </a:rPr>
              <a:t> </a:t>
            </a:r>
            <a:r>
              <a:rPr lang="en-US" sz="900" dirty="0" err="1">
                <a:latin typeface="Gulim"/>
                <a:ea typeface="Gulim"/>
                <a:cs typeface="Gulim"/>
                <a:sym typeface="Gulim"/>
              </a:rPr>
              <a:t>구성된</a:t>
            </a:r>
            <a:r>
              <a:rPr lang="en-US" sz="900" dirty="0">
                <a:latin typeface="Gulim"/>
                <a:ea typeface="Gulim"/>
                <a:cs typeface="Gulim"/>
                <a:sym typeface="Gulim"/>
              </a:rPr>
              <a:t> Task </a:t>
            </a:r>
            <a:r>
              <a:rPr lang="en-US" sz="900" dirty="0" err="1">
                <a:latin typeface="Gulim"/>
                <a:ea typeface="Gulim"/>
                <a:cs typeface="Gulim"/>
                <a:sym typeface="Gulim"/>
              </a:rPr>
              <a:t>Force와</a:t>
            </a:r>
            <a:r>
              <a:rPr lang="en-US" sz="900" dirty="0">
                <a:latin typeface="Gulim"/>
                <a:ea typeface="Gulim"/>
                <a:cs typeface="Gulim"/>
                <a:sym typeface="Gulim"/>
              </a:rPr>
              <a:t> </a:t>
            </a:r>
            <a:r>
              <a:rPr lang="en-US" sz="900" dirty="0" err="1">
                <a:latin typeface="Gulim"/>
                <a:ea typeface="Gulim"/>
                <a:cs typeface="Gulim"/>
                <a:sym typeface="Gulim"/>
              </a:rPr>
              <a:t>협업하여</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이슈에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중요도를</a:t>
            </a:r>
            <a:r>
              <a:rPr lang="en-US" sz="900" dirty="0">
                <a:latin typeface="Gulim"/>
                <a:ea typeface="Gulim"/>
                <a:cs typeface="Gulim"/>
                <a:sym typeface="Gulim"/>
              </a:rPr>
              <a:t> </a:t>
            </a:r>
            <a:r>
              <a:rPr lang="en-US" sz="900" dirty="0" err="1">
                <a:latin typeface="Gulim"/>
                <a:ea typeface="Gulim"/>
                <a:cs typeface="Gulim"/>
                <a:sym typeface="Gulim"/>
              </a:rPr>
              <a:t>판단하고</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중요도가</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사안을</a:t>
            </a:r>
            <a:r>
              <a:rPr lang="en-US" sz="900" dirty="0">
                <a:latin typeface="Gulim"/>
                <a:ea typeface="Gulim"/>
                <a:cs typeface="Gulim"/>
                <a:sym typeface="Gulim"/>
              </a:rPr>
              <a:t> </a:t>
            </a:r>
            <a:r>
              <a:rPr lang="en-US" sz="900" dirty="0" err="1">
                <a:latin typeface="Gulim"/>
                <a:ea typeface="Gulim"/>
                <a:cs typeface="Gulim"/>
                <a:sym typeface="Gulim"/>
              </a:rPr>
              <a:t>전략부문장에게</a:t>
            </a:r>
            <a:r>
              <a:rPr lang="en-US" sz="900" dirty="0">
                <a:latin typeface="Gulim"/>
                <a:ea typeface="Gulim"/>
                <a:cs typeface="Gulim"/>
                <a:sym typeface="Gulim"/>
              </a:rPr>
              <a:t> </a:t>
            </a:r>
            <a:r>
              <a:rPr lang="en-US" sz="900" dirty="0" err="1">
                <a:latin typeface="Gulim"/>
                <a:ea typeface="Gulim"/>
                <a:cs typeface="Gulim"/>
                <a:sym typeface="Gulim"/>
              </a:rPr>
              <a:t>보고합니다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공시에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차원의</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중요성이</a:t>
            </a:r>
            <a:r>
              <a:rPr lang="en-US" sz="900" dirty="0">
                <a:latin typeface="Gulim"/>
                <a:ea typeface="Gulim"/>
                <a:cs typeface="Gulim"/>
                <a:sym typeface="Gulim"/>
              </a:rPr>
              <a:t> </a:t>
            </a:r>
            <a:r>
              <a:rPr lang="en-US" sz="900" dirty="0" err="1">
                <a:latin typeface="Gulim"/>
                <a:ea typeface="Gulim"/>
                <a:cs typeface="Gulim"/>
                <a:sym typeface="Gulim"/>
              </a:rPr>
              <a:t>커짐에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이슈</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종속회사</a:t>
            </a:r>
            <a:r>
              <a:rPr lang="en-US" sz="900" dirty="0">
                <a:latin typeface="Gulim"/>
                <a:ea typeface="Gulim"/>
                <a:cs typeface="Gulim"/>
                <a:sym typeface="Gulim"/>
              </a:rPr>
              <a:t> ESG </a:t>
            </a:r>
            <a:r>
              <a:rPr lang="en-US" sz="900" dirty="0" err="1">
                <a:latin typeface="Gulim"/>
                <a:ea typeface="Gulim"/>
                <a:cs typeface="Gulim"/>
                <a:sym typeface="Gulim"/>
              </a:rPr>
              <a:t>담당을</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협의체에서</a:t>
            </a:r>
            <a:r>
              <a:rPr lang="en-US" sz="900" dirty="0">
                <a:latin typeface="Gulim"/>
                <a:ea typeface="Gulim"/>
                <a:cs typeface="Gulim"/>
                <a:sym typeface="Gulim"/>
              </a:rPr>
              <a:t> </a:t>
            </a:r>
            <a:r>
              <a:rPr lang="en-US" sz="900" dirty="0" err="1">
                <a:latin typeface="Gulim"/>
                <a:ea typeface="Gulim"/>
                <a:cs typeface="Gulim"/>
                <a:sym typeface="Gulim"/>
              </a:rPr>
              <a:t>논의되고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관리는</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통합</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프로세스와</a:t>
            </a:r>
            <a:r>
              <a:rPr lang="en-US" sz="900" dirty="0">
                <a:latin typeface="Gulim"/>
                <a:ea typeface="Gulim"/>
                <a:cs typeface="Gulim"/>
                <a:sym typeface="Gulim"/>
              </a:rPr>
              <a:t> </a:t>
            </a:r>
            <a:r>
              <a:rPr lang="en-US" sz="900" dirty="0" err="1">
                <a:latin typeface="Gulim"/>
                <a:ea typeface="Gulim"/>
                <a:cs typeface="Gulim"/>
                <a:sym typeface="Gulim"/>
              </a:rPr>
              <a:t>연계하여</a:t>
            </a:r>
            <a:r>
              <a:rPr lang="en-US" sz="900" dirty="0">
                <a:latin typeface="Gulim"/>
                <a:ea typeface="Gulim"/>
                <a:cs typeface="Gulim"/>
                <a:sym typeface="Gulim"/>
              </a:rPr>
              <a:t> </a:t>
            </a:r>
            <a:r>
              <a:rPr lang="en-US" sz="900" dirty="0" err="1">
                <a:latin typeface="Gulim"/>
                <a:ea typeface="Gulim"/>
                <a:cs typeface="Gulim"/>
                <a:sym typeface="Gulim"/>
              </a:rPr>
              <a:t>비재무</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하나로</a:t>
            </a:r>
            <a:r>
              <a:rPr lang="en-US" sz="900" dirty="0">
                <a:latin typeface="Gulim"/>
                <a:ea typeface="Gulim"/>
                <a:cs typeface="Gulim"/>
                <a:sym typeface="Gulim"/>
              </a:rPr>
              <a:t> </a:t>
            </a:r>
            <a:r>
              <a:rPr lang="en-US" sz="900" dirty="0" err="1">
                <a:latin typeface="Gulim"/>
                <a:ea typeface="Gulim"/>
                <a:cs typeface="Gulim"/>
                <a:sym typeface="Gulim"/>
              </a:rPr>
              <a:t>관리되며</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결과가</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위험과</a:t>
            </a:r>
            <a:r>
              <a:rPr lang="en-US" sz="900" dirty="0">
                <a:latin typeface="Gulim"/>
                <a:ea typeface="Gulim"/>
                <a:cs typeface="Gulim"/>
                <a:sym typeface="Gulim"/>
              </a:rPr>
              <a:t> </a:t>
            </a:r>
            <a:r>
              <a:rPr lang="en-US" sz="900" dirty="0" err="1">
                <a:latin typeface="Gulim"/>
                <a:ea typeface="Gulim"/>
                <a:cs typeface="Gulim"/>
                <a:sym typeface="Gulim"/>
              </a:rPr>
              <a:t>기회</a:t>
            </a:r>
            <a:r>
              <a:rPr lang="en-US" sz="900" dirty="0">
                <a:latin typeface="Gulim"/>
                <a:ea typeface="Gulim"/>
                <a:cs typeface="Gulim"/>
                <a:sym typeface="Gulim"/>
              </a:rPr>
              <a:t>, </a:t>
            </a:r>
            <a:r>
              <a:rPr lang="en-US" sz="900" dirty="0" err="1">
                <a:latin typeface="Gulim"/>
                <a:ea typeface="Gulim"/>
                <a:cs typeface="Gulim"/>
                <a:sym typeface="Gulim"/>
              </a:rPr>
              <a:t>영향에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지속</a:t>
            </a:r>
            <a:r>
              <a:rPr lang="en-US" sz="900" dirty="0">
                <a:latin typeface="Gulim"/>
                <a:ea typeface="Gulim"/>
                <a:cs typeface="Gulim"/>
                <a:sym typeface="Gulim"/>
              </a:rPr>
              <a:t> </a:t>
            </a:r>
            <a:r>
              <a:rPr lang="en-US" sz="900" dirty="0" err="1">
                <a:latin typeface="Gulim"/>
                <a:ea typeface="Gulim"/>
                <a:cs typeface="Gulim"/>
                <a:sym typeface="Gulim"/>
              </a:rPr>
              <a:t>모니터링할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93" name="Google Shape;4293;p44"/>
          <p:cNvSpPr txBox="1"/>
          <p:nvPr/>
        </p:nvSpPr>
        <p:spPr>
          <a:xfrm>
            <a:off x="886047" y="4000466"/>
            <a:ext cx="12949539" cy="383951"/>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u="sng" dirty="0" err="1">
                <a:solidFill>
                  <a:srgbClr val="87BB24"/>
                </a:solidFill>
                <a:latin typeface="Arial"/>
                <a:ea typeface="Arial"/>
                <a:cs typeface="Arial"/>
                <a:sym typeface="Arial"/>
              </a:rPr>
              <a:t>자연자본</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주요</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관리</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방안</a:t>
            </a:r>
            <a:r>
              <a:rPr lang="en-US" sz="900" b="1" u="none" dirty="0">
                <a:solidFill>
                  <a:srgbClr val="87BB24"/>
                </a:solidFill>
                <a:latin typeface="Arial"/>
                <a:ea typeface="Arial"/>
                <a:cs typeface="Arial"/>
                <a:sym typeface="Arial"/>
              </a:rPr>
              <a:t> </a:t>
            </a:r>
            <a:r>
              <a:rPr lang="en-US" sz="900" u="none" dirty="0" err="1">
                <a:latin typeface="Gulim"/>
                <a:ea typeface="Gulim"/>
                <a:cs typeface="Gulim"/>
                <a:sym typeface="Gulim"/>
              </a:rPr>
              <a:t>자연자본은</a:t>
            </a:r>
            <a:r>
              <a:rPr lang="en-US" sz="900" u="none" dirty="0">
                <a:latin typeface="Gulim"/>
                <a:ea typeface="Gulim"/>
                <a:cs typeface="Gulim"/>
                <a:sym typeface="Gulim"/>
              </a:rPr>
              <a:t> </a:t>
            </a:r>
            <a:r>
              <a:rPr lang="en-US" sz="900" u="none" dirty="0" err="1">
                <a:latin typeface="Gulim"/>
                <a:ea typeface="Gulim"/>
                <a:cs typeface="Gulim"/>
                <a:sym typeface="Gulim"/>
              </a:rPr>
              <a:t>기업의</a:t>
            </a:r>
            <a:r>
              <a:rPr lang="en-US" sz="900" u="none" dirty="0">
                <a:latin typeface="Gulim"/>
                <a:ea typeface="Gulim"/>
                <a:cs typeface="Gulim"/>
                <a:sym typeface="Gulim"/>
              </a:rPr>
              <a:t> </a:t>
            </a:r>
            <a:r>
              <a:rPr lang="en-US" sz="900" u="none" dirty="0" err="1">
                <a:latin typeface="Gulim"/>
                <a:ea typeface="Gulim"/>
                <a:cs typeface="Gulim"/>
                <a:sym typeface="Gulim"/>
              </a:rPr>
              <a:t>경제</a:t>
            </a:r>
            <a:r>
              <a:rPr lang="en-US" sz="900" u="none" dirty="0">
                <a:latin typeface="Gulim"/>
                <a:ea typeface="Gulim"/>
                <a:cs typeface="Gulim"/>
                <a:sym typeface="Gulim"/>
              </a:rPr>
              <a:t> </a:t>
            </a:r>
            <a:r>
              <a:rPr lang="en-US" sz="900" u="none" dirty="0" err="1">
                <a:latin typeface="Gulim"/>
                <a:ea typeface="Gulim"/>
                <a:cs typeface="Gulim"/>
                <a:sym typeface="Gulim"/>
              </a:rPr>
              <a:t>시스템에</a:t>
            </a:r>
            <a:r>
              <a:rPr lang="en-US" sz="900" u="none" dirty="0">
                <a:latin typeface="Gulim"/>
                <a:ea typeface="Gulim"/>
                <a:cs typeface="Gulim"/>
                <a:sym typeface="Gulim"/>
              </a:rPr>
              <a:t> </a:t>
            </a:r>
            <a:r>
              <a:rPr lang="en-US" sz="900" u="none" dirty="0" err="1">
                <a:latin typeface="Gulim"/>
                <a:ea typeface="Gulim"/>
                <a:cs typeface="Gulim"/>
                <a:sym typeface="Gulim"/>
              </a:rPr>
              <a:t>필수적인</a:t>
            </a:r>
            <a:r>
              <a:rPr lang="en-US" sz="900" u="none" dirty="0">
                <a:latin typeface="Gulim"/>
                <a:ea typeface="Gulim"/>
                <a:cs typeface="Gulim"/>
                <a:sym typeface="Gulim"/>
              </a:rPr>
              <a:t> </a:t>
            </a:r>
            <a:r>
              <a:rPr lang="en-US" sz="900" u="none" dirty="0" err="1">
                <a:latin typeface="Gulim"/>
                <a:ea typeface="Gulim"/>
                <a:cs typeface="Gulim"/>
                <a:sym typeface="Gulim"/>
              </a:rPr>
              <a:t>요소이며</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활용함에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발생하는</a:t>
            </a:r>
            <a:r>
              <a:rPr lang="en-US" sz="900" u="none" dirty="0">
                <a:latin typeface="Gulim"/>
                <a:ea typeface="Gulim"/>
                <a:cs typeface="Gulim"/>
                <a:sym typeface="Gulim"/>
              </a:rPr>
              <a:t> </a:t>
            </a:r>
            <a:r>
              <a:rPr lang="en-US" sz="900" u="none" dirty="0" err="1">
                <a:latin typeface="Gulim"/>
                <a:ea typeface="Gulim"/>
                <a:cs typeface="Gulim"/>
                <a:sym typeface="Gulim"/>
              </a:rPr>
              <a:t>재무적</a:t>
            </a:r>
            <a:r>
              <a:rPr lang="en-US" sz="900" u="none" dirty="0">
                <a:latin typeface="Gulim"/>
                <a:ea typeface="Gulim"/>
                <a:cs typeface="Gulim"/>
                <a:sym typeface="Gulim"/>
              </a:rPr>
              <a:t>, </a:t>
            </a:r>
            <a:r>
              <a:rPr lang="en-US" sz="900" u="none" dirty="0" err="1">
                <a:latin typeface="Gulim"/>
                <a:ea typeface="Gulim"/>
                <a:cs typeface="Gulim"/>
                <a:sym typeface="Gulim"/>
              </a:rPr>
              <a:t>제도적</a:t>
            </a:r>
            <a:r>
              <a:rPr lang="en-US" sz="900" u="none" dirty="0">
                <a:latin typeface="Gulim"/>
                <a:ea typeface="Gulim"/>
                <a:cs typeface="Gulim"/>
                <a:sym typeface="Gulim"/>
              </a:rPr>
              <a:t>, </a:t>
            </a:r>
            <a:r>
              <a:rPr lang="en-US" sz="900" u="none" dirty="0" err="1">
                <a:latin typeface="Gulim"/>
                <a:ea typeface="Gulim"/>
                <a:cs typeface="Gulim"/>
                <a:sym typeface="Gulim"/>
              </a:rPr>
              <a:t>환경적</a:t>
            </a:r>
            <a:r>
              <a:rPr lang="en-US" sz="900" u="none" dirty="0">
                <a:latin typeface="Gulim"/>
                <a:ea typeface="Gulim"/>
                <a:cs typeface="Gulim"/>
                <a:sym typeface="Gulim"/>
              </a:rPr>
              <a:t>, </a:t>
            </a:r>
            <a:r>
              <a:rPr lang="en-US" sz="900" u="none" dirty="0" err="1">
                <a:latin typeface="Gulim"/>
                <a:ea typeface="Gulim"/>
                <a:cs typeface="Gulim"/>
                <a:sym typeface="Gulim"/>
              </a:rPr>
              <a:t>사회적인</a:t>
            </a:r>
            <a:r>
              <a:rPr lang="en-US" sz="900" u="none" dirty="0">
                <a:latin typeface="Gulim"/>
                <a:ea typeface="Gulim"/>
                <a:cs typeface="Gulim"/>
                <a:sym typeface="Gulim"/>
              </a:rPr>
              <a:t> </a:t>
            </a:r>
            <a:r>
              <a:rPr lang="en-US" sz="900" u="none" dirty="0" err="1">
                <a:latin typeface="Gulim"/>
                <a:ea typeface="Gulim"/>
                <a:cs typeface="Gulim"/>
                <a:sym typeface="Gulim"/>
              </a:rPr>
              <a:t>위험과</a:t>
            </a:r>
            <a:r>
              <a:rPr lang="en-US" sz="900" u="none" dirty="0">
                <a:latin typeface="Gulim"/>
                <a:ea typeface="Gulim"/>
                <a:cs typeface="Gulim"/>
                <a:sym typeface="Gulim"/>
              </a:rPr>
              <a:t> </a:t>
            </a:r>
            <a:r>
              <a:rPr lang="en-US" sz="900" u="none" dirty="0" err="1">
                <a:latin typeface="Gulim"/>
                <a:ea typeface="Gulim"/>
                <a:cs typeface="Gulim"/>
                <a:sym typeface="Gulim"/>
              </a:rPr>
              <a:t>기회는</a:t>
            </a:r>
            <a:r>
              <a:rPr lang="en-US" sz="900" u="none" dirty="0">
                <a:latin typeface="Gulim"/>
                <a:ea typeface="Gulim"/>
                <a:cs typeface="Gulim"/>
                <a:sym typeface="Gulim"/>
              </a:rPr>
              <a:t> </a:t>
            </a:r>
            <a:r>
              <a:rPr lang="en-US" sz="900" u="none" dirty="0" err="1">
                <a:latin typeface="Gulim"/>
                <a:ea typeface="Gulim"/>
                <a:cs typeface="Gulim"/>
                <a:sym typeface="Gulim"/>
              </a:rPr>
              <a:t>기업</a:t>
            </a:r>
            <a:r>
              <a:rPr lang="en-US" sz="900" u="none" dirty="0">
                <a:latin typeface="Gulim"/>
                <a:ea typeface="Gulim"/>
                <a:cs typeface="Gulim"/>
                <a:sym typeface="Gulim"/>
              </a:rPr>
              <a:t> </a:t>
            </a:r>
            <a:r>
              <a:rPr lang="en-US" sz="900" u="none" dirty="0" err="1">
                <a:latin typeface="Gulim"/>
                <a:ea typeface="Gulim"/>
                <a:cs typeface="Gulim"/>
                <a:sym typeface="Gulim"/>
              </a:rPr>
              <a:t>경영의</a:t>
            </a:r>
            <a:r>
              <a:rPr lang="en-US" sz="900" u="none" dirty="0">
                <a:latin typeface="Gulim"/>
                <a:ea typeface="Gulim"/>
                <a:cs typeface="Gulim"/>
                <a:sym typeface="Gulim"/>
              </a:rPr>
              <a:t> </a:t>
            </a:r>
            <a:r>
              <a:rPr lang="en-US" sz="900" u="none" dirty="0" err="1">
                <a:latin typeface="Gulim"/>
                <a:ea typeface="Gulim"/>
                <a:cs typeface="Gulim"/>
                <a:sym typeface="Gulim"/>
              </a:rPr>
              <a:t>의사결정에</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미칩니다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국가별</a:t>
            </a:r>
            <a:r>
              <a:rPr lang="en-US" sz="900" u="none" dirty="0">
                <a:latin typeface="Gulim"/>
                <a:ea typeface="Gulim"/>
                <a:cs typeface="Gulim"/>
                <a:sym typeface="Gulim"/>
              </a:rPr>
              <a:t> </a:t>
            </a:r>
            <a:r>
              <a:rPr lang="en-US" sz="900" u="none" dirty="0" err="1">
                <a:latin typeface="Gulim"/>
                <a:ea typeface="Gulim"/>
                <a:cs typeface="Gulim"/>
                <a:sym typeface="Gulim"/>
              </a:rPr>
              <a:t>정부기관</a:t>
            </a:r>
            <a:r>
              <a:rPr lang="en-US" sz="900" u="none" dirty="0">
                <a:latin typeface="Gulim"/>
                <a:ea typeface="Gulim"/>
                <a:cs typeface="Gulim"/>
                <a:sym typeface="Gulim"/>
              </a:rPr>
              <a:t>, </a:t>
            </a:r>
            <a:r>
              <a:rPr lang="en-US" sz="900" u="none" dirty="0" err="1">
                <a:latin typeface="Gulim"/>
                <a:ea typeface="Gulim"/>
                <a:cs typeface="Gulim"/>
                <a:sym typeface="Gulim"/>
              </a:rPr>
              <a:t>기업</a:t>
            </a:r>
            <a:r>
              <a:rPr lang="en-US" sz="900" u="none" dirty="0">
                <a:latin typeface="Gulim"/>
                <a:ea typeface="Gulim"/>
                <a:cs typeface="Gulim"/>
                <a:sym typeface="Gulim"/>
              </a:rPr>
              <a:t>, </a:t>
            </a:r>
            <a:r>
              <a:rPr lang="en-US" sz="900" u="none" dirty="0" err="1">
                <a:latin typeface="Gulim"/>
                <a:ea typeface="Gulim"/>
                <a:cs typeface="Gulim"/>
                <a:sym typeface="Gulim"/>
              </a:rPr>
              <a:t>투자자</a:t>
            </a:r>
            <a:r>
              <a:rPr lang="en-US" sz="900" u="none" dirty="0">
                <a:latin typeface="Gulim"/>
                <a:ea typeface="Gulim"/>
                <a:cs typeface="Gulim"/>
                <a:sym typeface="Gulim"/>
              </a:rPr>
              <a:t>, </a:t>
            </a:r>
            <a:r>
              <a:rPr lang="en-US" sz="900" u="none" dirty="0" err="1">
                <a:latin typeface="Gulim"/>
                <a:ea typeface="Gulim"/>
                <a:cs typeface="Gulim"/>
                <a:sym typeface="Gulim"/>
              </a:rPr>
              <a:t>지역사회</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여러</a:t>
            </a:r>
            <a:r>
              <a:rPr lang="en-US" sz="900" u="none" dirty="0">
                <a:latin typeface="Gulim"/>
                <a:ea typeface="Gulim"/>
                <a:cs typeface="Gulim"/>
                <a:sym typeface="Gulim"/>
              </a:rPr>
              <a:t> </a:t>
            </a:r>
            <a:r>
              <a:rPr lang="en-US" sz="900" u="none" dirty="0" err="1">
                <a:latin typeface="Gulim"/>
                <a:ea typeface="Gulim"/>
                <a:cs typeface="Gulim"/>
                <a:sym typeface="Gulim"/>
              </a:rPr>
              <a:t>이해관계자들의</a:t>
            </a:r>
            <a:r>
              <a:rPr lang="en-US" sz="900" u="none" dirty="0">
                <a:latin typeface="Gulim"/>
                <a:ea typeface="Gulim"/>
                <a:cs typeface="Gulim"/>
                <a:sym typeface="Gulim"/>
              </a:rPr>
              <a:t> </a:t>
            </a:r>
            <a:r>
              <a:rPr lang="en-US" sz="900" u="none" dirty="0" err="1">
                <a:latin typeface="Gulim"/>
                <a:ea typeface="Gulim"/>
                <a:cs typeface="Gulim"/>
                <a:sym typeface="Gulim"/>
              </a:rPr>
              <a:t>관점을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자연자본</a:t>
            </a:r>
            <a:r>
              <a:rPr lang="en-US" sz="900" u="none" dirty="0">
                <a:latin typeface="Gulim"/>
                <a:ea typeface="Gulim"/>
                <a:cs typeface="Gulim"/>
                <a:sym typeface="Gulim"/>
              </a:rPr>
              <a:t> </a:t>
            </a:r>
            <a:r>
              <a:rPr lang="en-US" sz="900" u="none" dirty="0" err="1">
                <a:latin typeface="Gulim"/>
                <a:ea typeface="Gulim"/>
                <a:cs typeface="Gulim"/>
                <a:sym typeface="Gulim"/>
              </a:rPr>
              <a:t>이용에</a:t>
            </a:r>
            <a:r>
              <a:rPr lang="en-US" sz="900" u="none" dirty="0">
                <a:latin typeface="Gulim"/>
                <a:ea typeface="Gulim"/>
                <a:cs typeface="Gulim"/>
                <a:sym typeface="Gulim"/>
              </a:rPr>
              <a:t> </a:t>
            </a:r>
            <a:r>
              <a:rPr lang="en-US" sz="900" u="none" dirty="0" err="1">
                <a:latin typeface="Gulim"/>
                <a:ea typeface="Gulim"/>
                <a:cs typeface="Gulim"/>
                <a:sym typeface="Gulim"/>
              </a:rPr>
              <a:t>따른</a:t>
            </a:r>
            <a:r>
              <a:rPr lang="en-US" sz="900" u="none" dirty="0">
                <a:latin typeface="Gulim"/>
                <a:ea typeface="Gulim"/>
                <a:cs typeface="Gulim"/>
                <a:sym typeface="Gulim"/>
              </a:rPr>
              <a:t> </a:t>
            </a:r>
            <a:r>
              <a:rPr lang="en-US" sz="900" u="none" dirty="0" err="1">
                <a:latin typeface="Gulim"/>
                <a:ea typeface="Gulim"/>
                <a:cs typeface="Gulim"/>
                <a:sym typeface="Gulim"/>
              </a:rPr>
              <a:t>위험과</a:t>
            </a:r>
            <a:r>
              <a:rPr lang="en-US" sz="900" u="none" dirty="0">
                <a:latin typeface="Gulim"/>
                <a:ea typeface="Gulim"/>
                <a:cs typeface="Gulim"/>
                <a:sym typeface="Gulim"/>
              </a:rPr>
              <a:t> </a:t>
            </a:r>
            <a:r>
              <a:rPr lang="en-US" sz="900" u="none" dirty="0" err="1">
                <a:latin typeface="Gulim"/>
                <a:ea typeface="Gulim"/>
                <a:cs typeface="Gulim"/>
                <a:sym typeface="Gulim"/>
              </a:rPr>
              <a:t>기회를</a:t>
            </a:r>
            <a:r>
              <a:rPr lang="en-US" sz="900" u="none" dirty="0">
                <a:latin typeface="Gulim"/>
                <a:ea typeface="Gulim"/>
                <a:cs typeface="Gulim"/>
                <a:sym typeface="Gulim"/>
              </a:rPr>
              <a:t> </a:t>
            </a:r>
            <a:r>
              <a:rPr lang="en-US" sz="900" u="none" dirty="0" err="1">
                <a:latin typeface="Gulim"/>
                <a:ea typeface="Gulim"/>
                <a:cs typeface="Gulim"/>
                <a:sym typeface="Gulim"/>
              </a:rPr>
              <a:t>평가하고</a:t>
            </a:r>
            <a:r>
              <a:rPr lang="en-US" sz="900" u="none" dirty="0">
                <a:latin typeface="Gulim"/>
                <a:ea typeface="Gulim"/>
                <a:cs typeface="Gulim"/>
                <a:sym typeface="Gulim"/>
              </a:rPr>
              <a:t>, </a:t>
            </a:r>
            <a:r>
              <a:rPr lang="en-US" sz="900" u="none" dirty="0" err="1">
                <a:latin typeface="Gulim"/>
                <a:ea typeface="Gulim"/>
                <a:cs typeface="Gulim"/>
                <a:sym typeface="Gulim"/>
              </a:rPr>
              <a:t>당사의</a:t>
            </a:r>
            <a:r>
              <a:rPr lang="en-US" sz="900" u="none" dirty="0">
                <a:latin typeface="Gulim"/>
                <a:ea typeface="Gulim"/>
                <a:cs typeface="Gulim"/>
                <a:sym typeface="Gulim"/>
              </a:rPr>
              <a:t> </a:t>
            </a:r>
            <a:r>
              <a:rPr lang="en-US" sz="900" u="none" dirty="0" err="1">
                <a:latin typeface="Gulim"/>
                <a:ea typeface="Gulim"/>
                <a:cs typeface="Gulim"/>
                <a:sym typeface="Gulim"/>
              </a:rPr>
              <a:t>단·중·장기적인</a:t>
            </a:r>
            <a:r>
              <a:rPr lang="en-US" sz="900" u="none" dirty="0">
                <a:latin typeface="Gulim"/>
                <a:ea typeface="Gulim"/>
                <a:cs typeface="Gulim"/>
                <a:sym typeface="Gulim"/>
              </a:rPr>
              <a:t> </a:t>
            </a:r>
            <a:r>
              <a:rPr lang="en-US" sz="900" u="none" dirty="0" err="1">
                <a:latin typeface="Gulim"/>
                <a:ea typeface="Gulim"/>
                <a:cs typeface="Gulim"/>
                <a:sym typeface="Gulim"/>
              </a:rPr>
              <a:t>전략과</a:t>
            </a:r>
            <a:r>
              <a:rPr lang="en-US" sz="900" u="none" dirty="0">
                <a:latin typeface="Gulim"/>
                <a:ea typeface="Gulim"/>
                <a:cs typeface="Gulim"/>
                <a:sym typeface="Gulim"/>
              </a:rPr>
              <a:t> </a:t>
            </a:r>
            <a:r>
              <a:rPr lang="en-US" sz="900" u="none" dirty="0" err="1">
                <a:latin typeface="Gulim"/>
                <a:ea typeface="Gulim"/>
                <a:cs typeface="Gulim"/>
                <a:sym typeface="Gulim"/>
              </a:rPr>
              <a:t>정책을</a:t>
            </a:r>
            <a:r>
              <a:rPr lang="en-US" sz="900" u="none" dirty="0">
                <a:latin typeface="Gulim"/>
                <a:ea typeface="Gulim"/>
                <a:cs typeface="Gulim"/>
                <a:sym typeface="Gulim"/>
              </a:rPr>
              <a:t> </a:t>
            </a:r>
            <a:r>
              <a:rPr lang="en-US" sz="900" u="none" dirty="0" err="1">
                <a:latin typeface="Gulim"/>
                <a:ea typeface="Gulim"/>
                <a:cs typeface="Gulim"/>
                <a:sym typeface="Gulim"/>
              </a:rPr>
              <a:t>수립하고</a:t>
            </a:r>
            <a:r>
              <a:rPr lang="en-US" sz="900" u="none" dirty="0">
                <a:latin typeface="Gulim"/>
                <a:ea typeface="Gulim"/>
                <a:cs typeface="Gulim"/>
                <a:sym typeface="Gulim"/>
              </a:rPr>
              <a:t> </a:t>
            </a:r>
            <a:r>
              <a:rPr lang="en-US" sz="900" u="none" dirty="0" err="1">
                <a:latin typeface="Gulim"/>
                <a:ea typeface="Gulim"/>
                <a:cs typeface="Gulim"/>
                <a:sym typeface="Gulim"/>
              </a:rPr>
              <a:t>실행하고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294" name="Google Shape;4294;p44"/>
          <p:cNvSpPr txBox="1"/>
          <p:nvPr/>
        </p:nvSpPr>
        <p:spPr>
          <a:xfrm>
            <a:off x="868173" y="4460178"/>
            <a:ext cx="12965789"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생물다양성</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산림보존</a:t>
            </a:r>
            <a:r>
              <a:rPr lang="en-US" sz="900" b="1" dirty="0">
                <a:latin typeface="Arial"/>
                <a:ea typeface="Arial"/>
                <a:cs typeface="Arial"/>
                <a:sym typeface="Arial"/>
              </a:rPr>
              <a:t> </a:t>
            </a:r>
            <a:r>
              <a:rPr lang="en-US" sz="900" b="1" dirty="0" err="1">
                <a:latin typeface="Arial"/>
                <a:ea typeface="Arial"/>
                <a:cs typeface="Arial"/>
                <a:sym typeface="Arial"/>
              </a:rPr>
              <a:t>정책</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a:latin typeface="Gulim"/>
                <a:ea typeface="Gulim"/>
                <a:cs typeface="Gulim"/>
                <a:sym typeface="Gulim"/>
              </a:rPr>
              <a:t>2023년 </a:t>
            </a:r>
            <a:r>
              <a:rPr lang="en-US" sz="900" dirty="0" err="1">
                <a:latin typeface="Gulim"/>
                <a:ea typeface="Gulim"/>
                <a:cs typeface="Gulim"/>
                <a:sym typeface="Gulim"/>
              </a:rPr>
              <a:t>수립한</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생물다양성</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산림보존</a:t>
            </a:r>
            <a:r>
              <a:rPr lang="en-US" sz="900" dirty="0">
                <a:latin typeface="Gulim"/>
                <a:ea typeface="Gulim"/>
                <a:cs typeface="Gulim"/>
                <a:sym typeface="Gulim"/>
              </a:rPr>
              <a:t> </a:t>
            </a:r>
            <a:r>
              <a:rPr lang="en-US" sz="900" dirty="0" err="1">
                <a:latin typeface="Gulim"/>
                <a:ea typeface="Gulim"/>
                <a:cs typeface="Gulim"/>
                <a:sym typeface="Gulim"/>
              </a:rPr>
              <a:t>정책’은</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사업장을</a:t>
            </a:r>
            <a:r>
              <a:rPr lang="en-US" sz="900" dirty="0">
                <a:latin typeface="Gulim"/>
                <a:ea typeface="Gulim"/>
                <a:cs typeface="Gulim"/>
                <a:sym typeface="Gulim"/>
              </a:rPr>
              <a:t> </a:t>
            </a:r>
            <a:r>
              <a:rPr lang="en-US" sz="900" dirty="0" err="1">
                <a:latin typeface="Gulim"/>
                <a:ea typeface="Gulim"/>
                <a:cs typeface="Gulim"/>
                <a:sym typeface="Gulim"/>
              </a:rPr>
              <a:t>비롯해</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적용됩니다</a:t>
            </a:r>
            <a:r>
              <a:rPr lang="en-US" sz="900" dirty="0">
                <a:latin typeface="Gulim"/>
                <a:ea typeface="Gulim"/>
                <a:cs typeface="Gulim"/>
                <a:sym typeface="Gulim"/>
              </a:rPr>
              <a:t>. </a:t>
            </a:r>
            <a:r>
              <a:rPr lang="en-US" sz="900" dirty="0" err="1">
                <a:latin typeface="Gulim"/>
                <a:ea typeface="Gulim"/>
                <a:cs typeface="Gulim"/>
                <a:sym typeface="Gulim"/>
              </a:rPr>
              <a:t>정책의</a:t>
            </a:r>
            <a:r>
              <a:rPr lang="en-US" sz="900" dirty="0">
                <a:latin typeface="Gulim"/>
                <a:ea typeface="Gulim"/>
                <a:cs typeface="Gulim"/>
                <a:sym typeface="Gulim"/>
              </a:rPr>
              <a:t> </a:t>
            </a:r>
            <a:r>
              <a:rPr lang="en-US" sz="900" dirty="0" err="1">
                <a:latin typeface="Gulim"/>
                <a:ea typeface="Gulim"/>
                <a:cs typeface="Gulim"/>
                <a:sym typeface="Gulim"/>
              </a:rPr>
              <a:t>목적은</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전반에서</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예방하고</a:t>
            </a:r>
            <a:r>
              <a:rPr lang="en-US" sz="900" dirty="0">
                <a:latin typeface="Gulim"/>
                <a:ea typeface="Gulim"/>
                <a:cs typeface="Gulim"/>
                <a:sym typeface="Gulim"/>
              </a:rPr>
              <a:t> </a:t>
            </a:r>
            <a:r>
              <a:rPr lang="en-US" sz="900" dirty="0" err="1">
                <a:latin typeface="Gulim"/>
                <a:ea typeface="Gulim"/>
                <a:cs typeface="Gulim"/>
                <a:sym typeface="Gulim"/>
              </a:rPr>
              <a:t>완화하는</a:t>
            </a:r>
            <a:r>
              <a:rPr lang="en-US" sz="900" dirty="0">
                <a:latin typeface="Gulim"/>
                <a:ea typeface="Gulim"/>
                <a:cs typeface="Gulim"/>
                <a:sym typeface="Gulim"/>
              </a:rPr>
              <a:t> </a:t>
            </a:r>
            <a:r>
              <a:rPr lang="en-US" sz="900" dirty="0" err="1">
                <a:latin typeface="Gulim"/>
                <a:ea typeface="Gulim"/>
                <a:cs typeface="Gulim"/>
                <a:sym typeface="Gulim"/>
              </a:rPr>
              <a:t>것이며</a:t>
            </a:r>
            <a:r>
              <a:rPr lang="en-US" sz="900" dirty="0">
                <a:latin typeface="Gulim"/>
                <a:ea typeface="Gulim"/>
                <a:cs typeface="Gulim"/>
                <a:sym typeface="Gulim"/>
              </a:rPr>
              <a:t>, </a:t>
            </a:r>
            <a:r>
              <a:rPr lang="en-US" sz="900" dirty="0" err="1">
                <a:latin typeface="Gulim"/>
                <a:ea typeface="Gulim"/>
                <a:cs typeface="Gulim"/>
                <a:sym typeface="Gulim"/>
              </a:rPr>
              <a:t>국제사회의</a:t>
            </a:r>
            <a:r>
              <a:rPr lang="en-US" sz="900" dirty="0">
                <a:latin typeface="Gulim"/>
                <a:ea typeface="Gulim"/>
                <a:cs typeface="Gulim"/>
                <a:sym typeface="Gulim"/>
              </a:rPr>
              <a:t> </a:t>
            </a:r>
            <a:r>
              <a:rPr lang="en-US" sz="900" dirty="0" err="1">
                <a:latin typeface="Gulim"/>
                <a:ea typeface="Gulim"/>
                <a:cs typeface="Gulim"/>
                <a:sym typeface="Gulim"/>
              </a:rPr>
              <a:t>생물다양성</a:t>
            </a:r>
            <a:r>
              <a:rPr lang="en-US" sz="900" dirty="0">
                <a:latin typeface="Gulim"/>
                <a:ea typeface="Gulim"/>
                <a:cs typeface="Gulim"/>
                <a:sym typeface="Gulim"/>
              </a:rPr>
              <a:t> </a:t>
            </a:r>
            <a:r>
              <a:rPr lang="en-US" sz="900" dirty="0" err="1">
                <a:latin typeface="Gulim"/>
                <a:ea typeface="Gulim"/>
                <a:cs typeface="Gulim"/>
                <a:sym typeface="Gulim"/>
              </a:rPr>
              <a:t>협약</a:t>
            </a:r>
            <a:r>
              <a:rPr lang="en-US" sz="900" dirty="0">
                <a:latin typeface="Gulim"/>
                <a:ea typeface="Gulim"/>
                <a:cs typeface="Gulim"/>
                <a:sym typeface="Gulim"/>
              </a:rPr>
              <a:t>(Convention on Biological Diversity), </a:t>
            </a:r>
            <a:r>
              <a:rPr lang="en-US" sz="900" dirty="0" err="1">
                <a:latin typeface="Gulim"/>
                <a:ea typeface="Gulim"/>
                <a:cs typeface="Gulim"/>
                <a:sym typeface="Gulim"/>
              </a:rPr>
              <a:t>국제자연보전연맹의</a:t>
            </a:r>
            <a:r>
              <a:rPr lang="en-US" sz="900" dirty="0">
                <a:latin typeface="Gulim"/>
                <a:ea typeface="Gulim"/>
                <a:cs typeface="Gulim"/>
                <a:sym typeface="Gulim"/>
              </a:rPr>
              <a:t> </a:t>
            </a:r>
            <a:r>
              <a:rPr lang="en-US" sz="900" dirty="0" err="1">
                <a:latin typeface="Gulim"/>
                <a:ea typeface="Gulim"/>
                <a:cs typeface="Gulim"/>
                <a:sym typeface="Gulim"/>
              </a:rPr>
              <a:t>보호지역</a:t>
            </a:r>
            <a:r>
              <a:rPr lang="en-US" sz="900" dirty="0">
                <a:latin typeface="Gulim"/>
                <a:ea typeface="Gulim"/>
                <a:cs typeface="Gulim"/>
                <a:sym typeface="Gulim"/>
              </a:rPr>
              <a:t> </a:t>
            </a:r>
            <a:r>
              <a:rPr lang="en-US" sz="900" dirty="0" err="1">
                <a:latin typeface="Gulim"/>
                <a:ea typeface="Gulim"/>
                <a:cs typeface="Gulim"/>
                <a:sym typeface="Gulim"/>
              </a:rPr>
              <a:t>카테고리</a:t>
            </a:r>
            <a:r>
              <a:rPr lang="en-US" sz="900" dirty="0">
                <a:latin typeface="Gulim"/>
                <a:ea typeface="Gulim"/>
                <a:cs typeface="Gulim"/>
                <a:sym typeface="Gulim"/>
              </a:rPr>
              <a:t> </a:t>
            </a:r>
            <a:r>
              <a:rPr lang="en-US" sz="900" dirty="0" err="1">
                <a:latin typeface="Gulim"/>
                <a:ea typeface="Gulim"/>
                <a:cs typeface="Gulim"/>
                <a:sym typeface="Gulim"/>
              </a:rPr>
              <a:t>적용</a:t>
            </a:r>
            <a:r>
              <a:rPr lang="en-US" sz="900" dirty="0">
                <a:latin typeface="Gulim"/>
                <a:ea typeface="Gulim"/>
                <a:cs typeface="Gulim"/>
                <a:sym typeface="Gulim"/>
              </a:rPr>
              <a:t> </a:t>
            </a:r>
            <a:r>
              <a:rPr lang="en-US" sz="900" dirty="0" err="1">
                <a:latin typeface="Gulim"/>
                <a:ea typeface="Gulim"/>
                <a:cs typeface="Gulim"/>
                <a:sym typeface="Gulim"/>
              </a:rPr>
              <a:t>가이드라인</a:t>
            </a:r>
            <a:r>
              <a:rPr lang="en-US" sz="900" dirty="0">
                <a:latin typeface="Gulim"/>
                <a:ea typeface="Gulim"/>
                <a:cs typeface="Gulim"/>
                <a:sym typeface="Gulim"/>
              </a:rPr>
              <a:t>(IUCN, Guidelines for Applying Protected Area Management Categories), </a:t>
            </a:r>
            <a:r>
              <a:rPr lang="en-US" sz="900" dirty="0" err="1">
                <a:latin typeface="Gulim"/>
                <a:ea typeface="Gulim"/>
                <a:cs typeface="Gulim"/>
                <a:sym typeface="Gulim"/>
              </a:rPr>
              <a:t>멸종위기에</a:t>
            </a:r>
            <a:r>
              <a:rPr lang="en-US" sz="900" dirty="0">
                <a:latin typeface="Gulim"/>
                <a:ea typeface="Gulim"/>
                <a:cs typeface="Gulim"/>
                <a:sym typeface="Gulim"/>
              </a:rPr>
              <a:t> </a:t>
            </a:r>
            <a:r>
              <a:rPr lang="en-US" sz="900" dirty="0" err="1">
                <a:latin typeface="Gulim"/>
                <a:ea typeface="Gulim"/>
                <a:cs typeface="Gulim"/>
                <a:sym typeface="Gulim"/>
              </a:rPr>
              <a:t>처한</a:t>
            </a:r>
            <a:r>
              <a:rPr lang="en-US" sz="900" dirty="0">
                <a:latin typeface="Gulim"/>
                <a:ea typeface="Gulim"/>
                <a:cs typeface="Gulim"/>
                <a:sym typeface="Gulim"/>
              </a:rPr>
              <a:t> </a:t>
            </a:r>
            <a:r>
              <a:rPr lang="en-US" sz="900" dirty="0" err="1">
                <a:latin typeface="Gulim"/>
                <a:ea typeface="Gulim"/>
                <a:cs typeface="Gulim"/>
                <a:sym typeface="Gulim"/>
              </a:rPr>
              <a:t>야생동식물종의</a:t>
            </a:r>
            <a:r>
              <a:rPr lang="en-US" sz="900" dirty="0">
                <a:latin typeface="Gulim"/>
                <a:ea typeface="Gulim"/>
                <a:cs typeface="Gulim"/>
                <a:sym typeface="Gulim"/>
              </a:rPr>
              <a:t> </a:t>
            </a:r>
            <a:r>
              <a:rPr lang="en-US" sz="900" dirty="0" err="1">
                <a:latin typeface="Gulim"/>
                <a:ea typeface="Gulim"/>
                <a:cs typeface="Gulim"/>
                <a:sym typeface="Gulim"/>
              </a:rPr>
              <a:t>국제거래에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협약</a:t>
            </a:r>
            <a:r>
              <a:rPr lang="en-US" sz="900" dirty="0">
                <a:latin typeface="Gulim"/>
                <a:ea typeface="Gulim"/>
                <a:cs typeface="Gulim"/>
                <a:sym typeface="Gulim"/>
              </a:rPr>
              <a:t>(Convention on International Trade in Endangered Species of Wild Fauna and Flora)</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같은</a:t>
            </a:r>
            <a:r>
              <a:rPr lang="en-US" sz="900" dirty="0">
                <a:latin typeface="Gulim"/>
                <a:ea typeface="Gulim"/>
                <a:cs typeface="Gulim"/>
                <a:sym typeface="Gulim"/>
              </a:rPr>
              <a:t> </a:t>
            </a:r>
            <a:r>
              <a:rPr lang="en-US" sz="900" dirty="0" err="1">
                <a:latin typeface="Gulim"/>
                <a:ea typeface="Gulim"/>
                <a:cs typeface="Gulim"/>
                <a:sym typeface="Gulim"/>
              </a:rPr>
              <a:t>국제</a:t>
            </a:r>
            <a:r>
              <a:rPr lang="en-US" sz="900" dirty="0">
                <a:latin typeface="Gulim"/>
                <a:ea typeface="Gulim"/>
                <a:cs typeface="Gulim"/>
                <a:sym typeface="Gulim"/>
              </a:rPr>
              <a:t> </a:t>
            </a:r>
            <a:r>
              <a:rPr lang="en-US" sz="900" dirty="0" err="1">
                <a:latin typeface="Gulim"/>
                <a:ea typeface="Gulim"/>
                <a:cs typeface="Gulim"/>
                <a:sym typeface="Gulim"/>
              </a:rPr>
              <a:t>협약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가이드라인을</a:t>
            </a:r>
            <a:r>
              <a:rPr lang="en-US" sz="900" dirty="0">
                <a:latin typeface="Gulim"/>
                <a:ea typeface="Gulim"/>
                <a:cs typeface="Gulim"/>
                <a:sym typeface="Gulim"/>
              </a:rPr>
              <a:t> </a:t>
            </a:r>
            <a:r>
              <a:rPr lang="en-US" sz="900" dirty="0" err="1">
                <a:latin typeface="Gulim"/>
                <a:ea typeface="Gulim"/>
                <a:cs typeface="Gulim"/>
                <a:sym typeface="Gulim"/>
              </a:rPr>
              <a:t>참고하여</a:t>
            </a:r>
            <a:r>
              <a:rPr lang="en-US" sz="900" dirty="0">
                <a:latin typeface="Gulim"/>
                <a:ea typeface="Gulim"/>
                <a:cs typeface="Gulim"/>
                <a:sym typeface="Gulim"/>
              </a:rPr>
              <a:t> </a:t>
            </a:r>
            <a:r>
              <a:rPr lang="en-US" sz="900" dirty="0" err="1">
                <a:latin typeface="Gulim"/>
                <a:ea typeface="Gulim"/>
                <a:cs typeface="Gulim"/>
                <a:sym typeface="Gulim"/>
              </a:rPr>
              <a:t>제정되었습니다</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이사회</a:t>
            </a:r>
            <a:r>
              <a:rPr lang="en-US" sz="900" dirty="0">
                <a:latin typeface="Gulim"/>
                <a:ea typeface="Gulim"/>
                <a:cs typeface="Gulim"/>
                <a:sym typeface="Gulim"/>
              </a:rPr>
              <a:t> </a:t>
            </a:r>
            <a:r>
              <a:rPr lang="en-US" sz="900" dirty="0" err="1">
                <a:latin typeface="Gulim"/>
                <a:ea typeface="Gulim"/>
                <a:cs typeface="Gulim"/>
                <a:sym typeface="Gulim"/>
              </a:rPr>
              <a:t>산하</a:t>
            </a:r>
            <a:r>
              <a:rPr lang="en-US" sz="900" dirty="0">
                <a:latin typeface="Gulim"/>
                <a:ea typeface="Gulim"/>
                <a:cs typeface="Gulim"/>
                <a:sym typeface="Gulim"/>
              </a:rPr>
              <a:t> </a:t>
            </a:r>
            <a:r>
              <a:rPr lang="en-US" sz="900" dirty="0" err="1">
                <a:latin typeface="Gulim"/>
                <a:ea typeface="Gulim"/>
                <a:cs typeface="Gulim"/>
                <a:sym typeface="Gulim"/>
              </a:rPr>
              <a:t>지속가능경영위원회는</a:t>
            </a:r>
            <a:r>
              <a:rPr lang="en-US" sz="900" dirty="0">
                <a:latin typeface="Gulim"/>
                <a:ea typeface="Gulim"/>
                <a:cs typeface="Gulim"/>
                <a:sym typeface="Gulim"/>
              </a:rPr>
              <a:t> </a:t>
            </a:r>
            <a:r>
              <a:rPr lang="en-US" sz="900" dirty="0" err="1">
                <a:latin typeface="Gulim"/>
                <a:ea typeface="Gulim"/>
                <a:cs typeface="Gulim"/>
                <a:sym typeface="Gulim"/>
              </a:rPr>
              <a:t>본</a:t>
            </a:r>
            <a:r>
              <a:rPr lang="en-US" sz="900" dirty="0">
                <a:latin typeface="Gulim"/>
                <a:ea typeface="Gulim"/>
                <a:cs typeface="Gulim"/>
                <a:sym typeface="Gulim"/>
              </a:rPr>
              <a:t> </a:t>
            </a:r>
            <a:r>
              <a:rPr lang="en-US" sz="900" dirty="0" err="1">
                <a:latin typeface="Gulim"/>
                <a:ea typeface="Gulim"/>
                <a:cs typeface="Gulim"/>
                <a:sym typeface="Gulim"/>
              </a:rPr>
              <a:t>정책의</a:t>
            </a:r>
            <a:r>
              <a:rPr lang="en-US" sz="900" dirty="0">
                <a:latin typeface="Gulim"/>
                <a:ea typeface="Gulim"/>
                <a:cs typeface="Gulim"/>
                <a:sym typeface="Gulim"/>
              </a:rPr>
              <a:t> </a:t>
            </a:r>
            <a:r>
              <a:rPr lang="en-US" sz="900" dirty="0" err="1">
                <a:latin typeface="Gulim"/>
                <a:ea typeface="Gulim"/>
                <a:cs typeface="Gulim"/>
                <a:sym typeface="Gulim"/>
              </a:rPr>
              <a:t>제</a:t>
            </a:r>
            <a:r>
              <a:rPr lang="en-US" sz="900" dirty="0">
                <a:latin typeface="Gulim"/>
                <a:ea typeface="Gulim"/>
                <a:cs typeface="Gulim"/>
                <a:sym typeface="Gulim"/>
              </a:rPr>
              <a:t>/</a:t>
            </a:r>
            <a:r>
              <a:rPr lang="en-US" sz="900" dirty="0" err="1">
                <a:latin typeface="Gulim"/>
                <a:ea typeface="Gulim"/>
                <a:cs typeface="Gulim"/>
                <a:sym typeface="Gulim"/>
              </a:rPr>
              <a:t>개정을</a:t>
            </a:r>
            <a:r>
              <a:rPr lang="en-US" sz="900" dirty="0">
                <a:latin typeface="Gulim"/>
                <a:ea typeface="Gulim"/>
                <a:cs typeface="Gulim"/>
                <a:sym typeface="Gulim"/>
              </a:rPr>
              <a:t> </a:t>
            </a:r>
            <a:r>
              <a:rPr lang="en-US" sz="900" dirty="0" err="1">
                <a:latin typeface="Gulim"/>
                <a:ea typeface="Gulim"/>
                <a:cs typeface="Gulim"/>
                <a:sym typeface="Gulim"/>
              </a:rPr>
              <a:t>최종</a:t>
            </a:r>
            <a:r>
              <a:rPr lang="en-US" sz="900" dirty="0">
                <a:latin typeface="Gulim"/>
                <a:ea typeface="Gulim"/>
                <a:cs typeface="Gulim"/>
                <a:sym typeface="Gulim"/>
              </a:rPr>
              <a:t> </a:t>
            </a:r>
            <a:r>
              <a:rPr lang="en-US" sz="900" dirty="0" err="1">
                <a:latin typeface="Gulim"/>
                <a:ea typeface="Gulim"/>
                <a:cs typeface="Gulim"/>
                <a:sym typeface="Gulim"/>
              </a:rPr>
              <a:t>결의하고</a:t>
            </a:r>
            <a:r>
              <a:rPr lang="en-US" sz="900" dirty="0">
                <a:latin typeface="Gulim"/>
                <a:ea typeface="Gulim"/>
                <a:cs typeface="Gulim"/>
                <a:sym typeface="Gulim"/>
              </a:rPr>
              <a:t>, </a:t>
            </a:r>
            <a:r>
              <a:rPr lang="en-US" sz="900" dirty="0" err="1">
                <a:latin typeface="Gulim"/>
                <a:ea typeface="Gulim"/>
                <a:cs typeface="Gulim"/>
                <a:sym typeface="Gulim"/>
              </a:rPr>
              <a:t>본</a:t>
            </a:r>
            <a:r>
              <a:rPr lang="en-US" sz="900" dirty="0">
                <a:latin typeface="Gulim"/>
                <a:ea typeface="Gulim"/>
                <a:cs typeface="Gulim"/>
                <a:sym typeface="Gulim"/>
              </a:rPr>
              <a:t> </a:t>
            </a:r>
            <a:r>
              <a:rPr lang="en-US" sz="900" dirty="0" err="1">
                <a:latin typeface="Gulim"/>
                <a:ea typeface="Gulim"/>
                <a:cs typeface="Gulim"/>
                <a:sym typeface="Gulim"/>
              </a:rPr>
              <a:t>정책을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사업운영에</a:t>
            </a:r>
            <a:r>
              <a:rPr lang="en-US" sz="900" dirty="0">
                <a:latin typeface="Gulim"/>
                <a:ea typeface="Gulim"/>
                <a:cs typeface="Gulim"/>
                <a:sym typeface="Gulim"/>
              </a:rPr>
              <a:t> </a:t>
            </a:r>
            <a:r>
              <a:rPr lang="en-US" sz="900" dirty="0" err="1">
                <a:latin typeface="Gulim"/>
                <a:ea typeface="Gulim"/>
                <a:cs typeface="Gulim"/>
                <a:sym typeface="Gulim"/>
              </a:rPr>
              <a:t>상당한</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생물다양성</a:t>
            </a:r>
            <a:r>
              <a:rPr lang="en-US" sz="900" dirty="0">
                <a:latin typeface="Gulim"/>
                <a:ea typeface="Gulim"/>
                <a:cs typeface="Gulim"/>
                <a:sym typeface="Gulim"/>
              </a:rPr>
              <a:t>/</a:t>
            </a:r>
            <a:r>
              <a:rPr lang="en-US" sz="900" dirty="0" err="1">
                <a:latin typeface="Gulim"/>
                <a:ea typeface="Gulim"/>
                <a:cs typeface="Gulim"/>
                <a:sym typeface="Gulim"/>
              </a:rPr>
              <a:t>산림</a:t>
            </a:r>
            <a:r>
              <a:rPr lang="en-US" sz="900" dirty="0">
                <a:latin typeface="Gulim"/>
                <a:ea typeface="Gulim"/>
                <a:cs typeface="Gulim"/>
                <a:sym typeface="Gulim"/>
              </a:rPr>
              <a:t> </a:t>
            </a:r>
            <a:r>
              <a:rPr lang="en-US" sz="900" dirty="0" err="1">
                <a:latin typeface="Gulim"/>
                <a:ea typeface="Gulim"/>
                <a:cs typeface="Gulim"/>
                <a:sym typeface="Gulim"/>
              </a:rPr>
              <a:t>분야</a:t>
            </a:r>
            <a:r>
              <a:rPr lang="en-US" sz="900" dirty="0">
                <a:latin typeface="Gulim"/>
                <a:ea typeface="Gulim"/>
                <a:cs typeface="Gulim"/>
                <a:sym typeface="Gulim"/>
              </a:rPr>
              <a:t> </a:t>
            </a:r>
            <a:r>
              <a:rPr lang="en-US" sz="900" dirty="0" err="1">
                <a:latin typeface="Gulim"/>
                <a:ea typeface="Gulim"/>
                <a:cs typeface="Gulim"/>
                <a:sym typeface="Gulim"/>
              </a:rPr>
              <a:t>법률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규제</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생물다양성</a:t>
            </a:r>
            <a:r>
              <a:rPr lang="en-US" sz="900" dirty="0">
                <a:latin typeface="Gulim"/>
                <a:ea typeface="Gulim"/>
                <a:cs typeface="Gulim"/>
                <a:sym typeface="Gulim"/>
              </a:rPr>
              <a:t>/</a:t>
            </a:r>
            <a:r>
              <a:rPr lang="en-US" sz="900" dirty="0" err="1">
                <a:latin typeface="Gulim"/>
                <a:ea typeface="Gulim"/>
                <a:cs typeface="Gulim"/>
                <a:sym typeface="Gulim"/>
              </a:rPr>
              <a:t>산림</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보호</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투자</a:t>
            </a:r>
            <a:r>
              <a:rPr lang="en-US" sz="900" dirty="0">
                <a:latin typeface="Gulim"/>
                <a:ea typeface="Gulim"/>
                <a:cs typeface="Gulim"/>
                <a:sym typeface="Gulim"/>
              </a:rPr>
              <a:t> </a:t>
            </a:r>
            <a:r>
              <a:rPr lang="en-US" sz="900" dirty="0" err="1">
                <a:latin typeface="Gulim"/>
                <a:ea typeface="Gulim"/>
                <a:cs typeface="Gulim"/>
                <a:sym typeface="Gulim"/>
              </a:rPr>
              <a:t>의사결정</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검토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심의합니다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95" name="Google Shape;4295;p44"/>
          <p:cNvSpPr txBox="1"/>
          <p:nvPr/>
        </p:nvSpPr>
        <p:spPr>
          <a:xfrm>
            <a:off x="868173" y="5290936"/>
            <a:ext cx="12946289"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경작인</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지역민</a:t>
            </a:r>
            <a:r>
              <a:rPr lang="en-US" sz="900" b="1" dirty="0">
                <a:latin typeface="Arial"/>
                <a:ea typeface="Arial"/>
                <a:cs typeface="Arial"/>
                <a:sym typeface="Arial"/>
              </a:rPr>
              <a:t> </a:t>
            </a:r>
            <a:r>
              <a:rPr lang="en-US" sz="900" b="1" dirty="0" err="1">
                <a:latin typeface="Arial"/>
                <a:ea typeface="Arial"/>
                <a:cs typeface="Arial"/>
                <a:sym typeface="Arial"/>
              </a:rPr>
              <a:t>권리</a:t>
            </a:r>
            <a:r>
              <a:rPr lang="en-US" sz="900" b="1" dirty="0">
                <a:latin typeface="Arial"/>
                <a:ea typeface="Arial"/>
                <a:cs typeface="Arial"/>
                <a:sym typeface="Arial"/>
              </a:rPr>
              <a:t> </a:t>
            </a:r>
            <a:r>
              <a:rPr lang="en-US" sz="900" b="1" dirty="0" err="1">
                <a:latin typeface="Arial"/>
                <a:ea typeface="Arial"/>
                <a:cs typeface="Arial"/>
                <a:sym typeface="Arial"/>
              </a:rPr>
              <a:t>보장</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업스트림</a:t>
            </a:r>
            <a:r>
              <a:rPr lang="en-US" sz="900" dirty="0">
                <a:latin typeface="Gulim"/>
                <a:ea typeface="Gulim"/>
                <a:cs typeface="Gulim"/>
                <a:sym typeface="Gulim"/>
              </a:rPr>
              <a:t> </a:t>
            </a:r>
            <a:r>
              <a:rPr lang="en-US" sz="900" dirty="0" err="1">
                <a:latin typeface="Gulim"/>
                <a:ea typeface="Gulim"/>
                <a:cs typeface="Gulim"/>
                <a:sym typeface="Gulim"/>
              </a:rPr>
              <a:t>단계에서</a:t>
            </a:r>
            <a:r>
              <a:rPr lang="en-US" sz="900" dirty="0">
                <a:latin typeface="Gulim"/>
                <a:ea typeface="Gulim"/>
                <a:cs typeface="Gulim"/>
                <a:sym typeface="Gulim"/>
              </a:rPr>
              <a:t> </a:t>
            </a:r>
            <a:r>
              <a:rPr lang="en-US" sz="900" dirty="0" err="1">
                <a:latin typeface="Gulim"/>
                <a:ea typeface="Gulim"/>
                <a:cs typeface="Gulim"/>
                <a:sym typeface="Gulim"/>
              </a:rPr>
              <a:t>인권이슈에</a:t>
            </a:r>
            <a:r>
              <a:rPr lang="en-US" sz="900" dirty="0">
                <a:latin typeface="Gulim"/>
                <a:ea typeface="Gulim"/>
                <a:cs typeface="Gulim"/>
                <a:sym typeface="Gulim"/>
              </a:rPr>
              <a:t> </a:t>
            </a:r>
            <a:r>
              <a:rPr lang="en-US" sz="900" dirty="0" err="1">
                <a:latin typeface="Gulim"/>
                <a:ea typeface="Gulim"/>
                <a:cs typeface="Gulim"/>
                <a:sym typeface="Gulim"/>
              </a:rPr>
              <a:t>노출이</a:t>
            </a:r>
            <a:r>
              <a:rPr lang="en-US" sz="900" dirty="0">
                <a:latin typeface="Gulim"/>
                <a:ea typeface="Gulim"/>
                <a:cs typeface="Gulim"/>
                <a:sym typeface="Gulim"/>
              </a:rPr>
              <a:t> </a:t>
            </a:r>
            <a:r>
              <a:rPr lang="en-US" sz="900" dirty="0" err="1">
                <a:latin typeface="Gulim"/>
                <a:ea typeface="Gulim"/>
                <a:cs typeface="Gulim"/>
                <a:sym typeface="Gulim"/>
              </a:rPr>
              <a:t>많은</a:t>
            </a:r>
            <a:r>
              <a:rPr lang="en-US" sz="900" dirty="0">
                <a:latin typeface="Gulim"/>
                <a:ea typeface="Gulim"/>
                <a:cs typeface="Gulim"/>
                <a:sym typeface="Gulim"/>
              </a:rPr>
              <a:t> </a:t>
            </a:r>
            <a:r>
              <a:rPr lang="en-US" sz="900" dirty="0" err="1">
                <a:latin typeface="Gulim"/>
                <a:ea typeface="Gulim"/>
                <a:cs typeface="Gulim"/>
                <a:sym typeface="Gulim"/>
              </a:rPr>
              <a:t>경작인들과</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주변지역</a:t>
            </a:r>
            <a:r>
              <a:rPr lang="en-US" sz="900" dirty="0">
                <a:latin typeface="Gulim"/>
                <a:ea typeface="Gulim"/>
                <a:cs typeface="Gulim"/>
                <a:sym typeface="Gulim"/>
              </a:rPr>
              <a:t> </a:t>
            </a:r>
            <a:r>
              <a:rPr lang="en-US" sz="900" dirty="0" err="1">
                <a:latin typeface="Gulim"/>
                <a:ea typeface="Gulim"/>
                <a:cs typeface="Gulim"/>
                <a:sym typeface="Gulim"/>
              </a:rPr>
              <a:t>지역민이</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사업으로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변화로</a:t>
            </a:r>
            <a:r>
              <a:rPr lang="en-US" sz="900" dirty="0">
                <a:latin typeface="Gulim"/>
                <a:ea typeface="Gulim"/>
                <a:cs typeface="Gulim"/>
                <a:sym typeface="Gulim"/>
              </a:rPr>
              <a:t> </a:t>
            </a:r>
            <a:r>
              <a:rPr lang="en-US" sz="900" dirty="0" err="1">
                <a:latin typeface="Gulim"/>
                <a:ea typeface="Gulim"/>
                <a:cs typeface="Gulim"/>
                <a:sym typeface="Gulim"/>
              </a:rPr>
              <a:t>생계와</a:t>
            </a:r>
            <a:r>
              <a:rPr lang="en-US" sz="900" dirty="0">
                <a:latin typeface="Gulim"/>
                <a:ea typeface="Gulim"/>
                <a:cs typeface="Gulim"/>
                <a:sym typeface="Gulim"/>
              </a:rPr>
              <a:t> </a:t>
            </a:r>
            <a:r>
              <a:rPr lang="en-US" sz="900" dirty="0" err="1">
                <a:latin typeface="Gulim"/>
                <a:ea typeface="Gulim"/>
                <a:cs typeface="Gulim"/>
                <a:sym typeface="Gulim"/>
              </a:rPr>
              <a:t>생활에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받을</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있음을</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그들을</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취약</a:t>
            </a:r>
            <a:r>
              <a:rPr lang="en-US" sz="900" dirty="0">
                <a:latin typeface="Gulim"/>
                <a:ea typeface="Gulim"/>
                <a:cs typeface="Gulim"/>
                <a:sym typeface="Gulim"/>
              </a:rPr>
              <a:t> </a:t>
            </a:r>
            <a:r>
              <a:rPr lang="en-US" sz="900" dirty="0" err="1">
                <a:latin typeface="Gulim"/>
                <a:ea typeface="Gulim"/>
                <a:cs typeface="Gulim"/>
                <a:sym typeface="Gulim"/>
              </a:rPr>
              <a:t>그룹으로</a:t>
            </a:r>
            <a:r>
              <a:rPr lang="en-US" sz="900" dirty="0">
                <a:latin typeface="Gulim"/>
                <a:ea typeface="Gulim"/>
                <a:cs typeface="Gulim"/>
                <a:sym typeface="Gulim"/>
              </a:rPr>
              <a:t> </a:t>
            </a:r>
            <a:r>
              <a:rPr lang="en-US" sz="900" dirty="0" err="1">
                <a:latin typeface="Gulim"/>
                <a:ea typeface="Gulim"/>
                <a:cs typeface="Gulim"/>
                <a:sym typeface="Gulim"/>
              </a:rPr>
              <a:t>정의하고</a:t>
            </a:r>
            <a:r>
              <a:rPr lang="en-US" sz="900" dirty="0">
                <a:latin typeface="Gulim"/>
                <a:ea typeface="Gulim"/>
                <a:cs typeface="Gulim"/>
                <a:sym typeface="Gulim"/>
              </a:rPr>
              <a:t>, </a:t>
            </a:r>
            <a:r>
              <a:rPr lang="en-US" sz="900" dirty="0" err="1">
                <a:latin typeface="Gulim"/>
                <a:ea typeface="Gulim"/>
                <a:cs typeface="Gulim"/>
                <a:sym typeface="Gulim"/>
              </a:rPr>
              <a:t>기본적인</a:t>
            </a:r>
            <a:r>
              <a:rPr lang="en-US" sz="900" dirty="0">
                <a:latin typeface="Gulim"/>
                <a:ea typeface="Gulim"/>
                <a:cs typeface="Gulim"/>
                <a:sym typeface="Gulim"/>
              </a:rPr>
              <a:t> </a:t>
            </a:r>
            <a:r>
              <a:rPr lang="en-US" sz="900" dirty="0" err="1">
                <a:latin typeface="Gulim"/>
                <a:ea typeface="Gulim"/>
                <a:cs typeface="Gulim"/>
                <a:sym typeface="Gulim"/>
              </a:rPr>
              <a:t>권리를</a:t>
            </a:r>
            <a:r>
              <a:rPr lang="en-US" sz="900" dirty="0">
                <a:latin typeface="Gulim"/>
                <a:ea typeface="Gulim"/>
                <a:cs typeface="Gulim"/>
                <a:sym typeface="Gulim"/>
              </a:rPr>
              <a:t> </a:t>
            </a:r>
            <a:r>
              <a:rPr lang="en-US" sz="900" dirty="0" err="1">
                <a:latin typeface="Gulim"/>
                <a:ea typeface="Gulim"/>
                <a:cs typeface="Gulim"/>
                <a:sym typeface="Gulim"/>
              </a:rPr>
              <a:t>보장하기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모니터링하는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96" name="Google Shape;4296;p44"/>
          <p:cNvSpPr txBox="1"/>
          <p:nvPr/>
        </p:nvSpPr>
        <p:spPr>
          <a:xfrm>
            <a:off x="877109" y="5750566"/>
            <a:ext cx="12967414"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대상으로는</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(STP: Sustainable Tobacco Program)</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도입하고</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노동권</a:t>
            </a:r>
            <a:r>
              <a:rPr lang="en-US" sz="900" dirty="0">
                <a:latin typeface="Gulim"/>
                <a:ea typeface="Gulim"/>
                <a:cs typeface="Gulim"/>
                <a:sym typeface="Gulim"/>
              </a:rPr>
              <a:t>’ </a:t>
            </a:r>
            <a:r>
              <a:rPr lang="en-US" sz="900" dirty="0" err="1">
                <a:latin typeface="Gulim"/>
                <a:ea typeface="Gulim"/>
                <a:cs typeface="Gulim"/>
                <a:sym typeface="Gulim"/>
              </a:rPr>
              <a:t>영역에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실사를</a:t>
            </a:r>
            <a:r>
              <a:rPr lang="en-US" sz="900" dirty="0">
                <a:latin typeface="Gulim"/>
                <a:ea typeface="Gulim"/>
                <a:cs typeface="Gulim"/>
                <a:sym typeface="Gulim"/>
              </a:rPr>
              <a:t> </a:t>
            </a:r>
            <a:r>
              <a:rPr lang="en-US" sz="900" dirty="0" err="1">
                <a:latin typeface="Gulim"/>
                <a:ea typeface="Gulim"/>
                <a:cs typeface="Gulim"/>
                <a:sym typeface="Gulim"/>
              </a:rPr>
              <a:t>수행합니다</a:t>
            </a:r>
            <a:r>
              <a:rPr lang="en-US" sz="900" dirty="0">
                <a:latin typeface="Gulim"/>
                <a:ea typeface="Gulim"/>
                <a:cs typeface="Gulim"/>
                <a:sym typeface="Gulim"/>
              </a:rPr>
              <a:t>. </a:t>
            </a:r>
            <a:r>
              <a:rPr lang="en-US" sz="900" dirty="0" err="1">
                <a:latin typeface="Gulim"/>
                <a:ea typeface="Gulim"/>
                <a:cs typeface="Gulim"/>
                <a:sym typeface="Gulim"/>
              </a:rPr>
              <a:t>국내는</a:t>
            </a:r>
            <a:r>
              <a:rPr lang="en-US" sz="900" dirty="0">
                <a:latin typeface="Gulim"/>
                <a:ea typeface="Gulim"/>
                <a:cs typeface="Gulim"/>
                <a:sym typeface="Gulim"/>
              </a:rPr>
              <a:t> KT&amp;G </a:t>
            </a:r>
            <a:r>
              <a:rPr lang="en-US" sz="900" dirty="0" err="1">
                <a:latin typeface="Gulim"/>
                <a:ea typeface="Gulim"/>
                <a:cs typeface="Gulim"/>
                <a:sym typeface="Gulim"/>
              </a:rPr>
              <a:t>자체</a:t>
            </a:r>
            <a:r>
              <a:rPr lang="en-US" sz="900" dirty="0">
                <a:latin typeface="Gulim"/>
                <a:ea typeface="Gulim"/>
                <a:cs typeface="Gulim"/>
                <a:sym typeface="Gulim"/>
              </a:rPr>
              <a:t> STP </a:t>
            </a:r>
            <a:r>
              <a:rPr lang="en-US" sz="900" dirty="0" err="1">
                <a:latin typeface="Gulim"/>
                <a:ea typeface="Gulim"/>
                <a:cs typeface="Gulim"/>
                <a:sym typeface="Gulim"/>
              </a:rPr>
              <a:t>Guideline을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직접적인</a:t>
            </a:r>
            <a:r>
              <a:rPr lang="en-US" sz="900" dirty="0">
                <a:latin typeface="Gulim"/>
                <a:ea typeface="Gulim"/>
                <a:cs typeface="Gulim"/>
                <a:sym typeface="Gulim"/>
              </a:rPr>
              <a:t> </a:t>
            </a:r>
            <a:r>
              <a:rPr lang="en-US" sz="900" dirty="0" err="1">
                <a:latin typeface="Gulim"/>
                <a:ea typeface="Gulim"/>
                <a:cs typeface="Gulim"/>
                <a:sym typeface="Gulim"/>
              </a:rPr>
              <a:t>현장</a:t>
            </a:r>
            <a:r>
              <a:rPr lang="en-US" sz="900" dirty="0">
                <a:latin typeface="Gulim"/>
                <a:ea typeface="Gulim"/>
                <a:cs typeface="Gulim"/>
                <a:sym typeface="Gulim"/>
              </a:rPr>
              <a:t> </a:t>
            </a:r>
            <a:r>
              <a:rPr lang="en-US" sz="900" dirty="0" err="1">
                <a:latin typeface="Gulim"/>
                <a:ea typeface="Gulim"/>
                <a:cs typeface="Gulim"/>
                <a:sym typeface="Gulim"/>
              </a:rPr>
              <a:t>모니터링</a:t>
            </a:r>
            <a:r>
              <a:rPr lang="en-US" sz="900" dirty="0">
                <a:latin typeface="Gulim"/>
                <a:ea typeface="Gulim"/>
                <a:cs typeface="Gulim"/>
                <a:sym typeface="Gulim"/>
              </a:rPr>
              <a:t> </a:t>
            </a:r>
            <a:r>
              <a:rPr lang="en-US" sz="900" dirty="0" err="1">
                <a:latin typeface="Gulim"/>
                <a:ea typeface="Gulim"/>
                <a:cs typeface="Gulim"/>
                <a:sym typeface="Gulim"/>
              </a:rPr>
              <a:t>수행</a:t>
            </a:r>
            <a:r>
              <a:rPr lang="en-US" sz="900" dirty="0">
                <a:latin typeface="Gulim"/>
                <a:ea typeface="Gulim"/>
                <a:cs typeface="Gulim"/>
                <a:sym typeface="Gulim"/>
              </a:rPr>
              <a:t>, </a:t>
            </a:r>
            <a:r>
              <a:rPr lang="en-US" sz="900" dirty="0" err="1">
                <a:latin typeface="Gulim"/>
                <a:ea typeface="Gulim"/>
                <a:cs typeface="Gulim"/>
                <a:sym typeface="Gulim"/>
              </a:rPr>
              <a:t>해외는</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공급사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제3자 </a:t>
            </a:r>
            <a:r>
              <a:rPr lang="en-US" sz="900" dirty="0" err="1">
                <a:latin typeface="Gulim"/>
                <a:ea typeface="Gulim"/>
                <a:cs typeface="Gulim"/>
                <a:sym typeface="Gulim"/>
              </a:rPr>
              <a:t>실사</a:t>
            </a:r>
            <a:r>
              <a:rPr lang="en-US" sz="900" dirty="0">
                <a:latin typeface="Gulim"/>
                <a:ea typeface="Gulim"/>
                <a:cs typeface="Gulim"/>
                <a:sym typeface="Gulim"/>
              </a:rPr>
              <a:t> </a:t>
            </a:r>
            <a:r>
              <a:rPr lang="en-US" sz="900" dirty="0" err="1">
                <a:latin typeface="Gulim"/>
                <a:ea typeface="Gulim"/>
                <a:cs typeface="Gulim"/>
                <a:sym typeface="Gulim"/>
              </a:rPr>
              <a:t>전문기관이</a:t>
            </a:r>
            <a:r>
              <a:rPr lang="en-US" sz="900" dirty="0">
                <a:latin typeface="Gulim"/>
                <a:ea typeface="Gulim"/>
                <a:cs typeface="Gulim"/>
                <a:sym typeface="Gulim"/>
              </a:rPr>
              <a:t> </a:t>
            </a:r>
            <a:r>
              <a:rPr lang="en-US" sz="900" dirty="0" err="1">
                <a:latin typeface="Gulim"/>
                <a:ea typeface="Gulim"/>
                <a:cs typeface="Gulim"/>
                <a:sym typeface="Gulim"/>
              </a:rPr>
              <a:t>관여하여</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용수</a:t>
            </a:r>
            <a:r>
              <a:rPr lang="en-US" sz="900" dirty="0">
                <a:latin typeface="Gulim"/>
                <a:ea typeface="Gulim"/>
                <a:cs typeface="Gulim"/>
                <a:sym typeface="Gulim"/>
              </a:rPr>
              <a:t>, </a:t>
            </a:r>
            <a:r>
              <a:rPr lang="en-US" sz="900" dirty="0" err="1">
                <a:latin typeface="Gulim"/>
                <a:ea typeface="Gulim"/>
                <a:cs typeface="Gulim"/>
                <a:sym typeface="Gulim"/>
              </a:rPr>
              <a:t>경작</a:t>
            </a:r>
            <a:r>
              <a:rPr lang="en-US" sz="900" dirty="0">
                <a:latin typeface="Gulim"/>
                <a:ea typeface="Gulim"/>
                <a:cs typeface="Gulim"/>
                <a:sym typeface="Gulim"/>
              </a:rPr>
              <a:t>, </a:t>
            </a:r>
            <a:r>
              <a:rPr lang="en-US" sz="900" dirty="0" err="1">
                <a:latin typeface="Gulim"/>
                <a:ea typeface="Gulim"/>
                <a:cs typeface="Gulim"/>
                <a:sym typeface="Gulim"/>
              </a:rPr>
              <a:t>토양</a:t>
            </a:r>
            <a:r>
              <a:rPr lang="en-US" sz="900" dirty="0">
                <a:latin typeface="Gulim"/>
                <a:ea typeface="Gulim"/>
                <a:cs typeface="Gulim"/>
                <a:sym typeface="Gulim"/>
              </a:rPr>
              <a:t> </a:t>
            </a:r>
            <a:r>
              <a:rPr lang="en-US" sz="900" dirty="0" err="1">
                <a:latin typeface="Gulim"/>
                <a:ea typeface="Gulim"/>
                <a:cs typeface="Gulim"/>
                <a:sym typeface="Gulim"/>
              </a:rPr>
              <a:t>건강</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노동권</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9개 </a:t>
            </a:r>
            <a:r>
              <a:rPr lang="en-US" sz="900" dirty="0" err="1">
                <a:latin typeface="Gulim"/>
                <a:ea typeface="Gulim"/>
                <a:cs typeface="Gulim"/>
                <a:sym typeface="Gulim"/>
              </a:rPr>
              <a:t>영역에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평가합니다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노동권</a:t>
            </a:r>
            <a:r>
              <a:rPr lang="en-US" sz="900" dirty="0">
                <a:latin typeface="Gulim"/>
                <a:ea typeface="Gulim"/>
                <a:cs typeface="Gulim"/>
                <a:sym typeface="Gulim"/>
              </a:rPr>
              <a:t> </a:t>
            </a:r>
            <a:r>
              <a:rPr lang="en-US" sz="900" dirty="0" err="1">
                <a:latin typeface="Gulim"/>
                <a:ea typeface="Gulim"/>
                <a:cs typeface="Gulim"/>
                <a:sym typeface="Gulim"/>
              </a:rPr>
              <a:t>파트에서는</a:t>
            </a:r>
            <a:r>
              <a:rPr lang="en-US" sz="900" dirty="0">
                <a:latin typeface="Gulim"/>
                <a:ea typeface="Gulim"/>
                <a:cs typeface="Gulim"/>
                <a:sym typeface="Gulim"/>
              </a:rPr>
              <a:t> </a:t>
            </a:r>
            <a:r>
              <a:rPr lang="en-US" sz="900" dirty="0" err="1">
                <a:latin typeface="Gulim"/>
                <a:ea typeface="Gulim"/>
                <a:cs typeface="Gulim"/>
                <a:sym typeface="Gulim"/>
              </a:rPr>
              <a:t>아동</a:t>
            </a:r>
            <a:r>
              <a:rPr lang="en-US" sz="900" dirty="0">
                <a:latin typeface="Gulim"/>
                <a:ea typeface="Gulim"/>
                <a:cs typeface="Gulim"/>
                <a:sym typeface="Gulim"/>
              </a:rPr>
              <a:t> </a:t>
            </a:r>
            <a:r>
              <a:rPr lang="en-US" sz="900" dirty="0" err="1">
                <a:latin typeface="Gulim"/>
                <a:ea typeface="Gulim"/>
                <a:cs typeface="Gulim"/>
                <a:sym typeface="Gulim"/>
              </a:rPr>
              <a:t>노동</a:t>
            </a:r>
            <a:r>
              <a:rPr lang="en-US" sz="900" dirty="0">
                <a:latin typeface="Gulim"/>
                <a:ea typeface="Gulim"/>
                <a:cs typeface="Gulim"/>
                <a:sym typeface="Gulim"/>
              </a:rPr>
              <a:t>, </a:t>
            </a:r>
            <a:r>
              <a:rPr lang="en-US" sz="900" dirty="0" err="1">
                <a:latin typeface="Gulim"/>
                <a:ea typeface="Gulim"/>
                <a:cs typeface="Gulim"/>
                <a:sym typeface="Gulim"/>
              </a:rPr>
              <a:t>강제</a:t>
            </a:r>
            <a:r>
              <a:rPr lang="en-US" sz="900" dirty="0">
                <a:latin typeface="Gulim"/>
                <a:ea typeface="Gulim"/>
                <a:cs typeface="Gulim"/>
                <a:sym typeface="Gulim"/>
              </a:rPr>
              <a:t> </a:t>
            </a:r>
            <a:r>
              <a:rPr lang="en-US" sz="900" dirty="0" err="1">
                <a:latin typeface="Gulim"/>
                <a:ea typeface="Gulim"/>
                <a:cs typeface="Gulim"/>
                <a:sym typeface="Gulim"/>
              </a:rPr>
              <a:t>노동</a:t>
            </a:r>
            <a:r>
              <a:rPr lang="en-US" sz="900" dirty="0">
                <a:latin typeface="Gulim"/>
                <a:ea typeface="Gulim"/>
                <a:cs typeface="Gulim"/>
                <a:sym typeface="Gulim"/>
              </a:rPr>
              <a:t>, </a:t>
            </a:r>
            <a:r>
              <a:rPr lang="en-US" sz="900" dirty="0" err="1">
                <a:latin typeface="Gulim"/>
                <a:ea typeface="Gulim"/>
                <a:cs typeface="Gulim"/>
                <a:sym typeface="Gulim"/>
              </a:rPr>
              <a:t>불공정</a:t>
            </a:r>
            <a:r>
              <a:rPr lang="en-US" sz="900" dirty="0">
                <a:latin typeface="Gulim"/>
                <a:ea typeface="Gulim"/>
                <a:cs typeface="Gulim"/>
                <a:sym typeface="Gulim"/>
              </a:rPr>
              <a:t> </a:t>
            </a:r>
            <a:r>
              <a:rPr lang="en-US" sz="900" dirty="0" err="1">
                <a:latin typeface="Gulim"/>
                <a:ea typeface="Gulim"/>
                <a:cs typeface="Gulim"/>
                <a:sym typeface="Gulim"/>
              </a:rPr>
              <a:t>보상</a:t>
            </a:r>
            <a:r>
              <a:rPr lang="en-US" sz="900" dirty="0">
                <a:latin typeface="Gulim"/>
                <a:ea typeface="Gulim"/>
                <a:cs typeface="Gulim"/>
                <a:sym typeface="Gulim"/>
              </a:rPr>
              <a:t>, </a:t>
            </a:r>
            <a:r>
              <a:rPr lang="en-US" sz="900" dirty="0" err="1">
                <a:latin typeface="Gulim"/>
                <a:ea typeface="Gulim"/>
                <a:cs typeface="Gulim"/>
                <a:sym typeface="Gulim"/>
              </a:rPr>
              <a:t>초과</a:t>
            </a:r>
            <a:r>
              <a:rPr lang="en-US" sz="900" dirty="0">
                <a:latin typeface="Gulim"/>
                <a:ea typeface="Gulim"/>
                <a:cs typeface="Gulim"/>
                <a:sym typeface="Gulim"/>
              </a:rPr>
              <a:t> </a:t>
            </a:r>
            <a:r>
              <a:rPr lang="en-US" sz="900" dirty="0" err="1">
                <a:latin typeface="Gulim"/>
                <a:ea typeface="Gulim"/>
                <a:cs typeface="Gulim"/>
                <a:sym typeface="Gulim"/>
              </a:rPr>
              <a:t>근로시간</a:t>
            </a:r>
            <a:r>
              <a:rPr lang="en-US" sz="900" dirty="0">
                <a:latin typeface="Gulim"/>
                <a:ea typeface="Gulim"/>
                <a:cs typeface="Gulim"/>
                <a:sym typeface="Gulim"/>
              </a:rPr>
              <a:t>, </a:t>
            </a:r>
            <a:r>
              <a:rPr lang="en-US" sz="900" dirty="0" err="1">
                <a:latin typeface="Gulim"/>
                <a:ea typeface="Gulim"/>
                <a:cs typeface="Gulim"/>
                <a:sym typeface="Gulim"/>
              </a:rPr>
              <a:t>근무</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위협</a:t>
            </a:r>
            <a:r>
              <a:rPr lang="en-US" sz="900" dirty="0">
                <a:latin typeface="Gulim"/>
                <a:ea typeface="Gulim"/>
                <a:cs typeface="Gulim"/>
                <a:sym typeface="Gulim"/>
              </a:rPr>
              <a:t> </a:t>
            </a:r>
            <a:r>
              <a:rPr lang="en-US" sz="900" dirty="0" err="1">
                <a:latin typeface="Gulim"/>
                <a:ea typeface="Gulim"/>
                <a:cs typeface="Gulim"/>
                <a:sym typeface="Gulim"/>
              </a:rPr>
              <a:t>요인</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농가에서</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노동권</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식별합니다</a:t>
            </a:r>
            <a:r>
              <a:rPr lang="en-US" sz="900" dirty="0">
                <a:latin typeface="Gulim"/>
                <a:ea typeface="Gulim"/>
                <a:cs typeface="Gulim"/>
                <a:sym typeface="Gulim"/>
              </a:rPr>
              <a:t>. </a:t>
            </a:r>
            <a:r>
              <a:rPr lang="en-US" sz="900" dirty="0" err="1">
                <a:latin typeface="Gulim"/>
                <a:ea typeface="Gulim"/>
                <a:cs typeface="Gulim"/>
                <a:sym typeface="Gulim"/>
              </a:rPr>
              <a:t>평가와</a:t>
            </a:r>
            <a:r>
              <a:rPr lang="en-US" sz="900" dirty="0">
                <a:latin typeface="Gulim"/>
                <a:ea typeface="Gulim"/>
                <a:cs typeface="Gulim"/>
                <a:sym typeface="Gulim"/>
              </a:rPr>
              <a:t> </a:t>
            </a:r>
            <a:r>
              <a:rPr lang="en-US" sz="900" dirty="0" err="1">
                <a:latin typeface="Gulim"/>
                <a:ea typeface="Gulim"/>
                <a:cs typeface="Gulim"/>
                <a:sym typeface="Gulim"/>
              </a:rPr>
              <a:t>실사를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위험요인을</a:t>
            </a:r>
            <a:r>
              <a:rPr lang="en-US" sz="900" dirty="0">
                <a:latin typeface="Gulim"/>
                <a:ea typeface="Gulim"/>
                <a:cs typeface="Gulim"/>
                <a:sym typeface="Gulim"/>
              </a:rPr>
              <a:t> </a:t>
            </a:r>
            <a:r>
              <a:rPr lang="en-US" sz="900" dirty="0" err="1">
                <a:latin typeface="Gulim"/>
                <a:ea typeface="Gulim"/>
                <a:cs typeface="Gulim"/>
                <a:sym typeface="Gulim"/>
              </a:rPr>
              <a:t>우선순위화</a:t>
            </a:r>
            <a:r>
              <a:rPr lang="en-US" sz="900" dirty="0">
                <a:latin typeface="Gulim"/>
                <a:ea typeface="Gulim"/>
                <a:cs typeface="Gulim"/>
                <a:sym typeface="Gulim"/>
              </a:rPr>
              <a:t> </a:t>
            </a:r>
            <a:r>
              <a:rPr lang="en-US" sz="900" dirty="0" err="1">
                <a:latin typeface="Gulim"/>
                <a:ea typeface="Gulim"/>
                <a:cs typeface="Gulim"/>
                <a:sym typeface="Gulim"/>
              </a:rPr>
              <a:t>하여</a:t>
            </a:r>
            <a:r>
              <a:rPr lang="en-US" sz="900" dirty="0">
                <a:latin typeface="Gulim"/>
                <a:ea typeface="Gulim"/>
                <a:cs typeface="Gulim"/>
                <a:sym typeface="Gulim"/>
              </a:rPr>
              <a:t> </a:t>
            </a:r>
            <a:r>
              <a:rPr lang="en-US" sz="900" dirty="0" err="1">
                <a:latin typeface="Gulim"/>
                <a:ea typeface="Gulim"/>
                <a:cs typeface="Gulim"/>
                <a:sym typeface="Gulim"/>
              </a:rPr>
              <a:t>공급사별</a:t>
            </a:r>
            <a:r>
              <a:rPr lang="en-US" sz="900" dirty="0">
                <a:latin typeface="Gulim"/>
                <a:ea typeface="Gulim"/>
                <a:cs typeface="Gulim"/>
                <a:sym typeface="Gulim"/>
              </a:rPr>
              <a:t> </a:t>
            </a:r>
            <a:r>
              <a:rPr lang="en-US" sz="900" dirty="0" err="1">
                <a:latin typeface="Gulim"/>
                <a:ea typeface="Gulim"/>
                <a:cs typeface="Gulim"/>
                <a:sym typeface="Gulim"/>
              </a:rPr>
              <a:t>액션플랜을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관여와</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97" name="Google Shape;4297;p44"/>
          <p:cNvSpPr txBox="1"/>
          <p:nvPr/>
        </p:nvSpPr>
        <p:spPr>
          <a:xfrm>
            <a:off x="868173" y="6394847"/>
            <a:ext cx="12964164"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인삼농가</a:t>
            </a:r>
            <a:r>
              <a:rPr lang="en-US" sz="900" dirty="0">
                <a:latin typeface="Gulim"/>
                <a:ea typeface="Gulim"/>
                <a:cs typeface="Gulim"/>
                <a:sym typeface="Gulim"/>
              </a:rPr>
              <a:t> </a:t>
            </a:r>
            <a:r>
              <a:rPr lang="en-US" sz="900" dirty="0" err="1">
                <a:latin typeface="Gulim"/>
                <a:ea typeface="Gulim"/>
                <a:cs typeface="Gulim"/>
                <a:sym typeface="Gulim"/>
              </a:rPr>
              <a:t>대상으로는</a:t>
            </a:r>
            <a:r>
              <a:rPr lang="en-US" sz="900" dirty="0">
                <a:latin typeface="Gulim"/>
                <a:ea typeface="Gulim"/>
                <a:cs typeface="Gulim"/>
                <a:sym typeface="Gulim"/>
              </a:rPr>
              <a:t> 2023년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인삼</a:t>
            </a:r>
            <a:r>
              <a:rPr lang="en-US" sz="900" dirty="0">
                <a:latin typeface="Gulim"/>
                <a:ea typeface="Gulim"/>
                <a:cs typeface="Gulim"/>
                <a:sym typeface="Gulim"/>
              </a:rPr>
              <a:t> </a:t>
            </a:r>
            <a:r>
              <a:rPr lang="en-US" sz="900" dirty="0" err="1">
                <a:latin typeface="Gulim"/>
                <a:ea typeface="Gulim"/>
                <a:cs typeface="Gulim"/>
                <a:sym typeface="Gulim"/>
              </a:rPr>
              <a:t>재배</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(SGP: Sustainable Ginseng Program)</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자체적으로</a:t>
            </a:r>
            <a:r>
              <a:rPr lang="en-US" sz="900" dirty="0">
                <a:latin typeface="Gulim"/>
                <a:ea typeface="Gulim"/>
                <a:cs typeface="Gulim"/>
                <a:sym typeface="Gulim"/>
              </a:rPr>
              <a:t> </a:t>
            </a:r>
            <a:r>
              <a:rPr lang="en-US" sz="900" dirty="0" err="1">
                <a:latin typeface="Gulim"/>
                <a:ea typeface="Gulim"/>
                <a:cs typeface="Gulim"/>
                <a:sym typeface="Gulim"/>
              </a:rPr>
              <a:t>구축하였습니다</a:t>
            </a:r>
            <a:r>
              <a:rPr lang="en-US" sz="900" dirty="0">
                <a:latin typeface="Gulim"/>
                <a:ea typeface="Gulim"/>
                <a:cs typeface="Gulim"/>
                <a:sym typeface="Gulim"/>
              </a:rPr>
              <a:t>. </a:t>
            </a:r>
            <a:r>
              <a:rPr lang="en-US" sz="900" dirty="0" err="1">
                <a:latin typeface="Gulim"/>
                <a:ea typeface="Gulim"/>
                <a:cs typeface="Gulim"/>
                <a:sym typeface="Gulim"/>
              </a:rPr>
              <a:t>프로그램의</a:t>
            </a:r>
            <a:r>
              <a:rPr lang="en-US" sz="900" dirty="0">
                <a:latin typeface="Gulim"/>
                <a:ea typeface="Gulim"/>
                <a:cs typeface="Gulim"/>
                <a:sym typeface="Gulim"/>
              </a:rPr>
              <a:t> </a:t>
            </a:r>
            <a:r>
              <a:rPr lang="en-US" sz="900" dirty="0" err="1">
                <a:latin typeface="Gulim"/>
                <a:ea typeface="Gulim"/>
                <a:cs typeface="Gulim"/>
                <a:sym typeface="Gulim"/>
              </a:rPr>
              <a:t>실효성을</a:t>
            </a:r>
            <a:r>
              <a:rPr lang="en-US" sz="900" dirty="0">
                <a:latin typeface="Gulim"/>
                <a:ea typeface="Gulim"/>
                <a:cs typeface="Gulim"/>
                <a:sym typeface="Gulim"/>
              </a:rPr>
              <a:t> </a:t>
            </a:r>
            <a:r>
              <a:rPr lang="en-US" sz="900" dirty="0" err="1">
                <a:latin typeface="Gulim"/>
                <a:ea typeface="Gulim"/>
                <a:cs typeface="Gulim"/>
                <a:sym typeface="Gulim"/>
              </a:rPr>
              <a:t>높이고자</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첫</a:t>
            </a:r>
            <a:r>
              <a:rPr lang="en-US" sz="900" dirty="0">
                <a:latin typeface="Gulim"/>
                <a:ea typeface="Gulim"/>
                <a:cs typeface="Gulim"/>
                <a:sym typeface="Gulim"/>
              </a:rPr>
              <a:t> </a:t>
            </a:r>
            <a:r>
              <a:rPr lang="en-US" sz="900" dirty="0" err="1">
                <a:latin typeface="Gulim"/>
                <a:ea typeface="Gulim"/>
                <a:cs typeface="Gulim"/>
                <a:sym typeface="Gulim"/>
              </a:rPr>
              <a:t>해에는</a:t>
            </a:r>
            <a:r>
              <a:rPr lang="en-US" sz="900" dirty="0">
                <a:latin typeface="Gulim"/>
                <a:ea typeface="Gulim"/>
                <a:cs typeface="Gulim"/>
                <a:sym typeface="Gulim"/>
              </a:rPr>
              <a:t> </a:t>
            </a:r>
            <a:r>
              <a:rPr lang="en-US" sz="900" dirty="0" err="1">
                <a:latin typeface="Gulim"/>
                <a:ea typeface="Gulim"/>
                <a:cs typeface="Gulim"/>
                <a:sym typeface="Gulim"/>
              </a:rPr>
              <a:t>일부</a:t>
            </a:r>
            <a:r>
              <a:rPr lang="en-US" sz="900" dirty="0">
                <a:latin typeface="Gulim"/>
                <a:ea typeface="Gulim"/>
                <a:cs typeface="Gulim"/>
                <a:sym typeface="Gulim"/>
              </a:rPr>
              <a:t> </a:t>
            </a:r>
            <a:r>
              <a:rPr lang="en-US" sz="900" dirty="0" err="1">
                <a:latin typeface="Gulim"/>
                <a:ea typeface="Gulim"/>
                <a:cs typeface="Gulim"/>
                <a:sym typeface="Gulim"/>
              </a:rPr>
              <a:t>농가를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시범</a:t>
            </a:r>
            <a:r>
              <a:rPr lang="en-US" sz="900" dirty="0">
                <a:latin typeface="Gulim"/>
                <a:ea typeface="Gulim"/>
                <a:cs typeface="Gulim"/>
                <a:sym typeface="Gulim"/>
              </a:rPr>
              <a:t> </a:t>
            </a:r>
            <a:r>
              <a:rPr lang="en-US" sz="900" dirty="0" err="1">
                <a:latin typeface="Gulim"/>
                <a:ea typeface="Gulim"/>
                <a:cs typeface="Gulim"/>
                <a:sym typeface="Gulim"/>
              </a:rPr>
              <a:t>운영하였으며</a:t>
            </a:r>
            <a:r>
              <a:rPr lang="en-US" sz="900" dirty="0">
                <a:latin typeface="Gulim"/>
                <a:ea typeface="Gulim"/>
                <a:cs typeface="Gulim"/>
                <a:sym typeface="Gulim"/>
              </a:rPr>
              <a:t>, </a:t>
            </a:r>
            <a:r>
              <a:rPr lang="en-US" sz="900" dirty="0" err="1">
                <a:latin typeface="Gulim"/>
                <a:ea typeface="Gulim"/>
                <a:cs typeface="Gulim"/>
                <a:sym typeface="Gulim"/>
              </a:rPr>
              <a:t>참여</a:t>
            </a:r>
            <a:r>
              <a:rPr lang="en-US" sz="900" dirty="0">
                <a:latin typeface="Gulim"/>
                <a:ea typeface="Gulim"/>
                <a:cs typeface="Gulim"/>
                <a:sym typeface="Gulim"/>
              </a:rPr>
              <a:t> </a:t>
            </a:r>
            <a:r>
              <a:rPr lang="en-US" sz="900" dirty="0" err="1">
                <a:latin typeface="Gulim"/>
                <a:ea typeface="Gulim"/>
                <a:cs typeface="Gulim"/>
                <a:sym typeface="Gulim"/>
              </a:rPr>
              <a:t>농가를</a:t>
            </a:r>
            <a:r>
              <a:rPr lang="en-US" sz="900" dirty="0">
                <a:latin typeface="Gulim"/>
                <a:ea typeface="Gulim"/>
                <a:cs typeface="Gulim"/>
                <a:sym typeface="Gulim"/>
              </a:rPr>
              <a:t> </a:t>
            </a:r>
            <a:r>
              <a:rPr lang="en-US" sz="900" dirty="0" err="1">
                <a:latin typeface="Gulim"/>
                <a:ea typeface="Gulim"/>
                <a:cs typeface="Gulim"/>
                <a:sym typeface="Gulim"/>
              </a:rPr>
              <a:t>점진적으로</a:t>
            </a:r>
            <a:r>
              <a:rPr lang="en-US" sz="900" dirty="0">
                <a:latin typeface="Gulim"/>
                <a:ea typeface="Gulim"/>
                <a:cs typeface="Gulim"/>
                <a:sym typeface="Gulim"/>
              </a:rPr>
              <a:t> </a:t>
            </a:r>
            <a:r>
              <a:rPr lang="en-US" sz="900" dirty="0" err="1">
                <a:latin typeface="Gulim"/>
                <a:ea typeface="Gulim"/>
                <a:cs typeface="Gulim"/>
                <a:sym typeface="Gulim"/>
              </a:rPr>
              <a:t>확대하여</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규제를</a:t>
            </a:r>
            <a:r>
              <a:rPr lang="en-US" sz="900" dirty="0">
                <a:latin typeface="Gulim"/>
                <a:ea typeface="Gulim"/>
                <a:cs typeface="Gulim"/>
                <a:sym typeface="Gulim"/>
              </a:rPr>
              <a:t> </a:t>
            </a:r>
            <a:r>
              <a:rPr lang="en-US" sz="900" dirty="0" err="1">
                <a:latin typeface="Gulim"/>
                <a:ea typeface="Gulim"/>
                <a:cs typeface="Gulim"/>
                <a:sym typeface="Gulim"/>
              </a:rPr>
              <a:t>준수한</a:t>
            </a:r>
            <a:r>
              <a:rPr lang="en-US" sz="900" dirty="0">
                <a:latin typeface="Gulim"/>
                <a:ea typeface="Gulim"/>
                <a:cs typeface="Gulim"/>
                <a:sym typeface="Gulim"/>
              </a:rPr>
              <a:t> </a:t>
            </a:r>
            <a:r>
              <a:rPr lang="en-US" sz="900" dirty="0" err="1">
                <a:latin typeface="Gulim"/>
                <a:ea typeface="Gulim"/>
                <a:cs typeface="Gulim"/>
                <a:sym typeface="Gulim"/>
              </a:rPr>
              <a:t>인삼</a:t>
            </a:r>
            <a:r>
              <a:rPr lang="en-US" sz="900" dirty="0">
                <a:latin typeface="Gulim"/>
                <a:ea typeface="Gulim"/>
                <a:cs typeface="Gulim"/>
                <a:sym typeface="Gulim"/>
              </a:rPr>
              <a:t> </a:t>
            </a:r>
            <a:r>
              <a:rPr lang="en-US" sz="900" dirty="0" err="1">
                <a:latin typeface="Gulim"/>
                <a:ea typeface="Gulim"/>
                <a:cs typeface="Gulim"/>
                <a:sym typeface="Gulim"/>
              </a:rPr>
              <a:t>재배를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법</a:t>
            </a:r>
            <a:r>
              <a:rPr lang="en-US" sz="900" dirty="0">
                <a:latin typeface="Gulim"/>
                <a:ea typeface="Gulim"/>
                <a:cs typeface="Gulim"/>
                <a:sym typeface="Gulim"/>
              </a:rPr>
              <a:t> </a:t>
            </a:r>
            <a:r>
              <a:rPr lang="en-US" sz="900" dirty="0" err="1">
                <a:latin typeface="Gulim"/>
                <a:ea typeface="Gulim"/>
                <a:cs typeface="Gulim"/>
                <a:sym typeface="Gulim"/>
              </a:rPr>
              <a:t>규제를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반드시</a:t>
            </a:r>
            <a:r>
              <a:rPr lang="en-US" sz="900" dirty="0">
                <a:latin typeface="Gulim"/>
                <a:ea typeface="Gulim"/>
                <a:cs typeface="Gulim"/>
                <a:sym typeface="Gulim"/>
              </a:rPr>
              <a:t> </a:t>
            </a:r>
            <a:r>
              <a:rPr lang="en-US" sz="900" dirty="0" err="1">
                <a:latin typeface="Gulim"/>
                <a:ea typeface="Gulim"/>
                <a:cs typeface="Gulim"/>
                <a:sym typeface="Gulim"/>
              </a:rPr>
              <a:t>지켜져야</a:t>
            </a:r>
            <a:r>
              <a:rPr lang="en-US" sz="900" dirty="0">
                <a:latin typeface="Gulim"/>
                <a:ea typeface="Gulim"/>
                <a:cs typeface="Gulim"/>
                <a:sym typeface="Gulim"/>
              </a:rPr>
              <a:t> </a:t>
            </a:r>
            <a:r>
              <a:rPr lang="en-US" sz="900" dirty="0" err="1">
                <a:latin typeface="Gulim"/>
                <a:ea typeface="Gulim"/>
                <a:cs typeface="Gulim"/>
                <a:sym typeface="Gulim"/>
              </a:rPr>
              <a:t>할</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노동권</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규제들은</a:t>
            </a:r>
            <a:r>
              <a:rPr lang="en-US" sz="900" dirty="0">
                <a:latin typeface="Gulim"/>
                <a:ea typeface="Gulim"/>
                <a:cs typeface="Gulim"/>
                <a:sym typeface="Gulim"/>
              </a:rPr>
              <a:t> </a:t>
            </a:r>
            <a:r>
              <a:rPr lang="en-US" sz="900" dirty="0" err="1">
                <a:latin typeface="Gulim"/>
                <a:ea typeface="Gulim"/>
                <a:cs typeface="Gulim"/>
                <a:sym typeface="Gulim"/>
              </a:rPr>
              <a:t>가이드라인</a:t>
            </a:r>
            <a:r>
              <a:rPr lang="en-US" sz="900" dirty="0">
                <a:latin typeface="Gulim"/>
                <a:ea typeface="Gulim"/>
                <a:cs typeface="Gulim"/>
                <a:sym typeface="Gulim"/>
              </a:rPr>
              <a:t> </a:t>
            </a:r>
            <a:r>
              <a:rPr lang="en-US" sz="900" dirty="0" err="1">
                <a:latin typeface="Gulim"/>
                <a:ea typeface="Gulim"/>
                <a:cs typeface="Gulim"/>
                <a:sym typeface="Gulim"/>
              </a:rPr>
              <a:t>형식으로</a:t>
            </a:r>
            <a:r>
              <a:rPr lang="en-US" sz="900" dirty="0">
                <a:latin typeface="Gulim"/>
                <a:ea typeface="Gulim"/>
                <a:cs typeface="Gulim"/>
                <a:sym typeface="Gulim"/>
              </a:rPr>
              <a:t> </a:t>
            </a:r>
            <a:r>
              <a:rPr lang="en-US" sz="900" dirty="0" err="1">
                <a:latin typeface="Gulim"/>
                <a:ea typeface="Gulim"/>
                <a:cs typeface="Gulim"/>
                <a:sym typeface="Gulim"/>
              </a:rPr>
              <a:t>경작인들에게</a:t>
            </a:r>
            <a:r>
              <a:rPr lang="en-US" sz="900" dirty="0">
                <a:latin typeface="Gulim"/>
                <a:ea typeface="Gulim"/>
                <a:cs typeface="Gulim"/>
                <a:sym typeface="Gulim"/>
              </a:rPr>
              <a:t> </a:t>
            </a:r>
            <a:r>
              <a:rPr lang="en-US" sz="900" dirty="0" err="1">
                <a:latin typeface="Gulim"/>
                <a:ea typeface="Gulim"/>
                <a:cs typeface="Gulim"/>
                <a:sym typeface="Gulim"/>
              </a:rPr>
              <a:t>공유하고</a:t>
            </a:r>
            <a:r>
              <a:rPr lang="en-US" sz="900" dirty="0">
                <a:latin typeface="Gulim"/>
                <a:ea typeface="Gulim"/>
                <a:cs typeface="Gulim"/>
                <a:sym typeface="Gulim"/>
              </a:rPr>
              <a:t>, </a:t>
            </a:r>
            <a:r>
              <a:rPr lang="en-US" sz="900" dirty="0" err="1">
                <a:latin typeface="Gulim"/>
                <a:ea typeface="Gulim"/>
                <a:cs typeface="Gulim"/>
                <a:sym typeface="Gulim"/>
              </a:rPr>
              <a:t>사업소</a:t>
            </a:r>
            <a:r>
              <a:rPr lang="en-US" sz="900" dirty="0">
                <a:latin typeface="Gulim"/>
                <a:ea typeface="Gulim"/>
                <a:cs typeface="Gulim"/>
                <a:sym typeface="Gulim"/>
              </a:rPr>
              <a:t> GC(Ginseng Consultant)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가이드라인</a:t>
            </a:r>
            <a:r>
              <a:rPr lang="en-US" sz="900" dirty="0">
                <a:latin typeface="Gulim"/>
                <a:ea typeface="Gulim"/>
                <a:cs typeface="Gulim"/>
                <a:sym typeface="Gulim"/>
              </a:rPr>
              <a:t> </a:t>
            </a:r>
            <a:r>
              <a:rPr lang="en-US" sz="900" dirty="0" err="1">
                <a:latin typeface="Gulim"/>
                <a:ea typeface="Gulim"/>
                <a:cs typeface="Gulim"/>
                <a:sym typeface="Gulim"/>
              </a:rPr>
              <a:t>준수</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체계적으로</a:t>
            </a:r>
            <a:r>
              <a:rPr lang="en-US" sz="900" dirty="0">
                <a:latin typeface="Gulim"/>
                <a:ea typeface="Gulim"/>
                <a:cs typeface="Gulim"/>
                <a:sym typeface="Gulim"/>
              </a:rPr>
              <a:t> </a:t>
            </a:r>
            <a:r>
              <a:rPr lang="en-US" sz="900" dirty="0" err="1">
                <a:latin typeface="Gulim"/>
                <a:ea typeface="Gulim"/>
                <a:cs typeface="Gulim"/>
                <a:sym typeface="Gulim"/>
              </a:rPr>
              <a:t>관리하고자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298" name="Google Shape;4298;p44"/>
          <p:cNvSpPr txBox="1"/>
          <p:nvPr/>
        </p:nvSpPr>
        <p:spPr>
          <a:xfrm>
            <a:off x="877109" y="7039128"/>
            <a:ext cx="12951164"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또한 지역 수자원 의존도가 높은 KT&amp;G 영주사업장에서는 사업 활동으로 인해 영향을 줄 수 있는 지역주민들의 수자원 권리 침해를 방지하고자 사업장 인근 생태계에 특화된 모니터링 활동을 전개하고 있습니다. 자체 개발한 체크리스트를 활용하여 환경 규제를 준수 여부를 지속적으로 관리하고 있으며, 생활 속에서 직면할 수 있는 수자원 이슈를 파악하기 위하여 설문조사를 실시하는 등 지역주민들이 참여하고 자발적으로 소통할 수 있는 다양한 채널을 고려하고 있습니다. 2023년 지역주민을 대상으로 진행한 설문조사 결과, 상수도 내 녹물이 발생하는 문제점이 발견되었고, 지자체 수도사업소와의 논의를 통해 빠른 시일 내 깨끗한 용수가 공급될 수 있도록 조치를 취하였습니다.</a:t>
            </a:r>
            <a:endParaRPr sz="900">
              <a:latin typeface="Gulim"/>
              <a:ea typeface="Gulim"/>
              <a:cs typeface="Gulim"/>
              <a:sym typeface="Gulim"/>
            </a:endParaRPr>
          </a:p>
        </p:txBody>
      </p:sp>
      <p:grpSp>
        <p:nvGrpSpPr>
          <p:cNvPr id="4307" name="Google Shape;4307;p44"/>
          <p:cNvGrpSpPr/>
          <p:nvPr/>
        </p:nvGrpSpPr>
        <p:grpSpPr>
          <a:xfrm>
            <a:off x="538086" y="0"/>
            <a:ext cx="14077958" cy="8208009"/>
            <a:chOff x="538086" y="0"/>
            <a:chExt cx="14077958" cy="8208009"/>
          </a:xfrm>
        </p:grpSpPr>
        <p:sp>
          <p:nvSpPr>
            <p:cNvPr id="4308" name="Google Shape;4308;p4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309" name="Google Shape;4309;p4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310" name="Google Shape;4310;p4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317" name="Google Shape;4317;p4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112</a:t>
            </a:r>
            <a:endParaRPr sz="10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326"/>
        <p:cNvGrpSpPr/>
        <p:nvPr/>
      </p:nvGrpSpPr>
      <p:grpSpPr>
        <a:xfrm>
          <a:off x="0" y="0"/>
          <a:ext cx="0" cy="0"/>
          <a:chOff x="0" y="0"/>
          <a:chExt cx="0" cy="0"/>
        </a:xfrm>
      </p:grpSpPr>
      <p:sp>
        <p:nvSpPr>
          <p:cNvPr id="4327" name="Google Shape;4327;p45"/>
          <p:cNvSpPr txBox="1"/>
          <p:nvPr/>
        </p:nvSpPr>
        <p:spPr>
          <a:xfrm>
            <a:off x="887299" y="1196499"/>
            <a:ext cx="4262925"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자연자본</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생물다양성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p:txBody>
      </p:sp>
      <p:sp>
        <p:nvSpPr>
          <p:cNvPr id="4328" name="Google Shape;4328;p45"/>
          <p:cNvSpPr txBox="1"/>
          <p:nvPr/>
        </p:nvSpPr>
        <p:spPr>
          <a:xfrm>
            <a:off x="882833" y="3966407"/>
            <a:ext cx="1035630"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err="1">
                <a:solidFill>
                  <a:srgbClr val="87BB24"/>
                </a:solidFill>
                <a:latin typeface="Arial"/>
                <a:ea typeface="Arial"/>
                <a:cs typeface="Arial"/>
                <a:sym typeface="Arial"/>
              </a:rPr>
              <a:t>전략</a:t>
            </a:r>
            <a:endParaRPr sz="1100" dirty="0">
              <a:latin typeface="Arial"/>
              <a:ea typeface="Arial"/>
              <a:cs typeface="Arial"/>
              <a:sym typeface="Arial"/>
            </a:endParaRPr>
          </a:p>
        </p:txBody>
      </p:sp>
      <p:sp>
        <p:nvSpPr>
          <p:cNvPr id="4329" name="Google Shape;4329;p45"/>
          <p:cNvSpPr txBox="1"/>
          <p:nvPr/>
        </p:nvSpPr>
        <p:spPr>
          <a:xfrm>
            <a:off x="871591" y="4170744"/>
            <a:ext cx="6112906" cy="76200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자연과</a:t>
            </a:r>
            <a:r>
              <a:rPr lang="en-US" sz="900" dirty="0">
                <a:latin typeface="Gulim"/>
                <a:ea typeface="Gulim"/>
                <a:cs typeface="Gulim"/>
                <a:sym typeface="Gulim"/>
              </a:rPr>
              <a:t> </a:t>
            </a:r>
            <a:r>
              <a:rPr lang="en-US" sz="900" dirty="0" err="1">
                <a:latin typeface="Gulim"/>
                <a:ea typeface="Gulim"/>
                <a:cs typeface="Gulim"/>
                <a:sym typeface="Gulim"/>
              </a:rPr>
              <a:t>관련된</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의존도</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식별하고</a:t>
            </a:r>
            <a:r>
              <a:rPr lang="en-US" sz="900" dirty="0">
                <a:latin typeface="Gulim"/>
                <a:ea typeface="Gulim"/>
                <a:cs typeface="Gulim"/>
                <a:sym typeface="Gulim"/>
              </a:rPr>
              <a:t> </a:t>
            </a:r>
            <a:r>
              <a:rPr lang="en-US" sz="900" dirty="0" err="1">
                <a:latin typeface="Gulim"/>
                <a:ea typeface="Gulim"/>
                <a:cs typeface="Gulim"/>
                <a:sym typeface="Gulim"/>
              </a:rPr>
              <a:t>중요도를</a:t>
            </a:r>
            <a:r>
              <a:rPr lang="en-US" sz="900" dirty="0">
                <a:latin typeface="Gulim"/>
                <a:ea typeface="Gulim"/>
                <a:cs typeface="Gulim"/>
                <a:sym typeface="Gulim"/>
              </a:rPr>
              <a:t> </a:t>
            </a:r>
            <a:r>
              <a:rPr lang="en-US" sz="900" dirty="0" err="1">
                <a:latin typeface="Gulim"/>
                <a:ea typeface="Gulim"/>
                <a:cs typeface="Gulim"/>
                <a:sym typeface="Gulim"/>
              </a:rPr>
              <a:t>분석하기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TNFD에서</a:t>
            </a:r>
            <a:r>
              <a:rPr lang="en-US" sz="900" dirty="0">
                <a:latin typeface="Gulim"/>
                <a:ea typeface="Gulim"/>
                <a:cs typeface="Gulim"/>
                <a:sym typeface="Gulim"/>
              </a:rPr>
              <a:t> </a:t>
            </a:r>
            <a:r>
              <a:rPr lang="en-US" sz="900" dirty="0" err="1">
                <a:latin typeface="Gulim"/>
                <a:ea typeface="Gulim"/>
                <a:cs typeface="Gulim"/>
                <a:sym typeface="Gulim"/>
              </a:rPr>
              <a:t>제시하는</a:t>
            </a:r>
            <a:r>
              <a:rPr lang="en-US" sz="900" dirty="0">
                <a:latin typeface="Gulim"/>
                <a:ea typeface="Gulim"/>
                <a:cs typeface="Gulim"/>
                <a:sym typeface="Gulim"/>
              </a:rPr>
              <a:t> LEAP </a:t>
            </a:r>
            <a:r>
              <a:rPr lang="en-US" sz="900" dirty="0" err="1">
                <a:latin typeface="Gulim"/>
                <a:ea typeface="Gulim"/>
                <a:cs typeface="Gulim"/>
                <a:sym typeface="Gulim"/>
              </a:rPr>
              <a:t>Approach를</a:t>
            </a:r>
            <a:r>
              <a:rPr lang="en-US" sz="900" dirty="0">
                <a:latin typeface="Gulim"/>
                <a:ea typeface="Gulim"/>
                <a:cs typeface="Gulim"/>
                <a:sym typeface="Gulim"/>
              </a:rPr>
              <a:t> </a:t>
            </a:r>
            <a:r>
              <a:rPr lang="en-US" sz="900" dirty="0" err="1">
                <a:latin typeface="Gulim"/>
                <a:ea typeface="Gulim"/>
                <a:cs typeface="Gulim"/>
                <a:sym typeface="Gulim"/>
              </a:rPr>
              <a:t>따르고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LEAP </a:t>
            </a:r>
            <a:r>
              <a:rPr lang="en-US" sz="900" dirty="0" err="1">
                <a:latin typeface="Gulim"/>
                <a:ea typeface="Gulim"/>
                <a:cs typeface="Gulim"/>
                <a:sym typeface="Gulim"/>
              </a:rPr>
              <a:t>Approach는</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이슈의</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공시를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방법론으로</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범위</a:t>
            </a:r>
            <a:r>
              <a:rPr lang="en-US" sz="900" dirty="0">
                <a:latin typeface="Gulim"/>
                <a:ea typeface="Gulim"/>
                <a:cs typeface="Gulim"/>
                <a:sym typeface="Gulim"/>
              </a:rPr>
              <a:t> </a:t>
            </a:r>
            <a:r>
              <a:rPr lang="en-US" sz="900" dirty="0" err="1">
                <a:latin typeface="Gulim"/>
                <a:ea typeface="Gulim"/>
                <a:cs typeface="Gulim"/>
                <a:sym typeface="Gulim"/>
              </a:rPr>
              <a:t>설정</a:t>
            </a:r>
            <a:r>
              <a:rPr lang="en-US" sz="900" dirty="0">
                <a:latin typeface="Gulim"/>
                <a:ea typeface="Gulim"/>
                <a:cs typeface="Gulim"/>
                <a:sym typeface="Gulim"/>
              </a:rPr>
              <a:t>(Locate), </a:t>
            </a:r>
            <a:r>
              <a:rPr lang="en-US" sz="900" dirty="0" err="1">
                <a:latin typeface="Gulim"/>
                <a:ea typeface="Gulim"/>
                <a:cs typeface="Gulim"/>
                <a:sym typeface="Gulim"/>
              </a:rPr>
              <a:t>의존성</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수준</a:t>
            </a:r>
            <a:r>
              <a:rPr lang="en-US" sz="900" dirty="0">
                <a:latin typeface="Gulim"/>
                <a:ea typeface="Gulim"/>
                <a:cs typeface="Gulim"/>
                <a:sym typeface="Gulim"/>
              </a:rPr>
              <a:t> </a:t>
            </a:r>
            <a:r>
              <a:rPr lang="en-US" sz="900" dirty="0" err="1">
                <a:latin typeface="Gulim"/>
                <a:ea typeface="Gulim"/>
                <a:cs typeface="Gulim"/>
                <a:sym typeface="Gulim"/>
              </a:rPr>
              <a:t>검토</a:t>
            </a:r>
            <a:r>
              <a:rPr lang="en-US" sz="900" dirty="0">
                <a:latin typeface="Gulim"/>
                <a:ea typeface="Gulim"/>
                <a:cs typeface="Gulim"/>
                <a:sym typeface="Gulim"/>
              </a:rPr>
              <a:t>(Evaluate),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수행</a:t>
            </a:r>
            <a:r>
              <a:rPr lang="en-US" sz="900" dirty="0">
                <a:latin typeface="Gulim"/>
                <a:ea typeface="Gulim"/>
                <a:cs typeface="Gulim"/>
                <a:sym typeface="Gulim"/>
              </a:rPr>
              <a:t>(Assess)</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프로세스와</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자연관련</a:t>
            </a:r>
            <a:r>
              <a:rPr lang="en-US" sz="900" dirty="0">
                <a:latin typeface="Gulim"/>
                <a:ea typeface="Gulim"/>
                <a:cs typeface="Gulim"/>
                <a:sym typeface="Gulim"/>
              </a:rPr>
              <a:t> </a:t>
            </a:r>
            <a:r>
              <a:rPr lang="en-US" sz="900" dirty="0" err="1">
                <a:latin typeface="Gulim"/>
                <a:ea typeface="Gulim"/>
                <a:cs typeface="Gulim"/>
                <a:sym typeface="Gulim"/>
              </a:rPr>
              <a:t>이슈를</a:t>
            </a:r>
            <a:r>
              <a:rPr lang="en-US" sz="900" dirty="0">
                <a:latin typeface="Gulim"/>
                <a:ea typeface="Gulim"/>
                <a:cs typeface="Gulim"/>
                <a:sym typeface="Gulim"/>
              </a:rPr>
              <a:t> TNFD </a:t>
            </a:r>
            <a:r>
              <a:rPr lang="en-US" sz="900" dirty="0" err="1">
                <a:latin typeface="Gulim"/>
                <a:ea typeface="Gulim"/>
                <a:cs typeface="Gulim"/>
                <a:sym typeface="Gulim"/>
              </a:rPr>
              <a:t>권고안과</a:t>
            </a:r>
            <a:r>
              <a:rPr lang="en-US" sz="900" dirty="0">
                <a:latin typeface="Gulim"/>
                <a:ea typeface="Gulim"/>
                <a:cs typeface="Gulim"/>
                <a:sym typeface="Gulim"/>
              </a:rPr>
              <a:t> </a:t>
            </a:r>
            <a:r>
              <a:rPr lang="en-US" sz="900" dirty="0" err="1">
                <a:latin typeface="Gulim"/>
                <a:ea typeface="Gulim"/>
                <a:cs typeface="Gulim"/>
                <a:sym typeface="Gulim"/>
              </a:rPr>
              <a:t>연계하여</a:t>
            </a:r>
            <a:r>
              <a:rPr lang="en-US" sz="900" dirty="0">
                <a:latin typeface="Gulim"/>
                <a:ea typeface="Gulim"/>
                <a:cs typeface="Gulim"/>
                <a:sym typeface="Gulim"/>
              </a:rPr>
              <a:t> </a:t>
            </a:r>
            <a:r>
              <a:rPr lang="en-US" sz="900" dirty="0" err="1">
                <a:latin typeface="Gulim"/>
                <a:ea typeface="Gulim"/>
                <a:cs typeface="Gulim"/>
                <a:sym typeface="Gulim"/>
              </a:rPr>
              <a:t>공시하고</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(Prepare)</a:t>
            </a:r>
            <a:r>
              <a:rPr lang="en-US" sz="900" dirty="0" err="1">
                <a:latin typeface="Gulim"/>
                <a:ea typeface="Gulim"/>
                <a:cs typeface="Gulim"/>
                <a:sym typeface="Gulim"/>
              </a:rPr>
              <a:t>하는</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과정적</a:t>
            </a:r>
            <a:r>
              <a:rPr lang="en-US" sz="900" dirty="0">
                <a:latin typeface="Gulim"/>
                <a:ea typeface="Gulim"/>
                <a:cs typeface="Gulim"/>
                <a:sym typeface="Gulim"/>
              </a:rPr>
              <a:t> </a:t>
            </a:r>
            <a:r>
              <a:rPr lang="en-US" sz="900" dirty="0" err="1">
                <a:latin typeface="Gulim"/>
                <a:ea typeface="Gulim"/>
                <a:cs typeface="Gulim"/>
                <a:sym typeface="Gulim"/>
              </a:rPr>
              <a:t>접근을</a:t>
            </a:r>
            <a:r>
              <a:rPr lang="en-US" sz="900" dirty="0">
                <a:latin typeface="Gulim"/>
                <a:ea typeface="Gulim"/>
                <a:cs typeface="Gulim"/>
                <a:sym typeface="Gulim"/>
              </a:rPr>
              <a:t> </a:t>
            </a:r>
            <a:r>
              <a:rPr lang="en-US" sz="900" dirty="0" err="1">
                <a:latin typeface="Gulim"/>
                <a:ea typeface="Gulim"/>
                <a:cs typeface="Gulim"/>
                <a:sym typeface="Gulim"/>
              </a:rPr>
              <a:t>포함합니다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364" name="Google Shape;4364;p45"/>
          <p:cNvSpPr txBox="1"/>
          <p:nvPr/>
        </p:nvSpPr>
        <p:spPr>
          <a:xfrm>
            <a:off x="860444" y="5030097"/>
            <a:ext cx="6124054" cy="29597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a:solidFill>
                  <a:srgbClr val="4D5C63"/>
                </a:solidFill>
                <a:latin typeface="Arial"/>
                <a:ea typeface="Arial"/>
                <a:cs typeface="Arial"/>
                <a:sym typeface="Arial"/>
              </a:rPr>
              <a:t>KT&amp;G </a:t>
            </a:r>
            <a:r>
              <a:rPr lang="en-US" sz="800" b="1" dirty="0" err="1">
                <a:solidFill>
                  <a:srgbClr val="4D5C63"/>
                </a:solidFill>
                <a:latin typeface="Arial"/>
                <a:ea typeface="Arial"/>
                <a:cs typeface="Arial"/>
                <a:sym typeface="Arial"/>
              </a:rPr>
              <a:t>자연자본</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관리</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프로세스</a:t>
            </a:r>
            <a:endParaRPr lang="en-US" sz="800" b="1" dirty="0">
              <a:solidFill>
                <a:srgbClr val="4D5C63"/>
              </a:solidFil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sz="900" dirty="0">
                <a:latin typeface="Gulim" panose="020B0600000101010101" pitchFamily="34" charset="-127"/>
                <a:ea typeface="Gulim" panose="020B0600000101010101" pitchFamily="34" charset="-127"/>
              </a:rPr>
              <a:t>TNFD LEAP </a:t>
            </a:r>
            <a:r>
              <a:rPr lang="ko-KR" altLang="en-US" sz="900" dirty="0">
                <a:latin typeface="Gulim" panose="020B0600000101010101" pitchFamily="34" charset="-127"/>
                <a:ea typeface="Gulim" panose="020B0600000101010101" pitchFamily="34" charset="-127"/>
              </a:rPr>
              <a:t>접근법을 기반으로 자연자본 관리 체계를 구축하고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총 </a:t>
            </a:r>
            <a:r>
              <a:rPr lang="en-US" altLang="ko-KR" sz="900" dirty="0">
                <a:latin typeface="Gulim" panose="020B0600000101010101" pitchFamily="34" charset="-127"/>
                <a:ea typeface="Gulim" panose="020B0600000101010101" pitchFamily="34" charset="-127"/>
              </a:rPr>
              <a:t>4</a:t>
            </a:r>
            <a:r>
              <a:rPr lang="ko-KR" altLang="en-US" sz="900" dirty="0">
                <a:latin typeface="Gulim" panose="020B0600000101010101" pitchFamily="34" charset="-127"/>
                <a:ea typeface="Gulim" panose="020B0600000101010101" pitchFamily="34" charset="-127"/>
              </a:rPr>
              <a:t>단계로 구성됩니다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Locate </a:t>
            </a:r>
            <a:r>
              <a:rPr lang="ko-KR" altLang="en-US" sz="900" dirty="0">
                <a:latin typeface="Gulim" panose="020B0600000101010101" pitchFamily="34" charset="-127"/>
                <a:ea typeface="Gulim" panose="020B0600000101010101" pitchFamily="34" charset="-127"/>
              </a:rPr>
              <a:t>단계에서는 사업모델과 </a:t>
            </a:r>
            <a:r>
              <a:rPr lang="ko-KR" altLang="en-US" sz="900" dirty="0" err="1">
                <a:latin typeface="Gulim" panose="020B0600000101010101" pitchFamily="34" charset="-127"/>
                <a:ea typeface="Gulim" panose="020B0600000101010101" pitchFamily="34" charset="-127"/>
              </a:rPr>
              <a:t>밸류체인의</a:t>
            </a:r>
            <a:r>
              <a:rPr lang="ko-KR" altLang="en-US" sz="900" dirty="0">
                <a:latin typeface="Gulim" panose="020B0600000101010101" pitchFamily="34" charset="-127"/>
                <a:ea typeface="Gulim" panose="020B0600000101010101" pitchFamily="34" charset="-127"/>
              </a:rPr>
              <a:t> 범위를 식별하고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의존성과 영향 요소를 </a:t>
            </a:r>
            <a:r>
              <a:rPr lang="ko-KR" altLang="en-US" sz="900" dirty="0" err="1">
                <a:latin typeface="Gulim" panose="020B0600000101010101" pitchFamily="34" charset="-127"/>
                <a:ea typeface="Gulim" panose="020B0600000101010101" pitchFamily="34" charset="-127"/>
              </a:rPr>
              <a:t>스크리닝하며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자연과 민감지역의 접점을 파악합니다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Evaluate </a:t>
            </a:r>
            <a:r>
              <a:rPr lang="ko-KR" altLang="en-US" sz="900" dirty="0">
                <a:latin typeface="Gulim" panose="020B0600000101010101" pitchFamily="34" charset="-127"/>
                <a:ea typeface="Gulim" panose="020B0600000101010101" pitchFamily="34" charset="-127"/>
              </a:rPr>
              <a:t>단계에서는 환경자산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생태계 서비스 등의 의존성과 영향을 식별하고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영향의 중요성과 추정치를 평가합니다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Assess </a:t>
            </a:r>
            <a:r>
              <a:rPr lang="ko-KR" altLang="en-US" sz="900" dirty="0">
                <a:latin typeface="Gulim" panose="020B0600000101010101" pitchFamily="34" charset="-127"/>
                <a:ea typeface="Gulim" panose="020B0600000101010101" pitchFamily="34" charset="-127"/>
              </a:rPr>
              <a:t>단계에서는 리스크와 기회를 식별하고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기존 리스크 완화 여부와 우선순위를 검토하여 리스크 및 기회의 중요성을 평가합니다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Prepare </a:t>
            </a:r>
            <a:r>
              <a:rPr lang="ko-KR" altLang="en-US" sz="900" dirty="0">
                <a:latin typeface="Gulim" panose="020B0600000101010101" pitchFamily="34" charset="-127"/>
                <a:ea typeface="Gulim" panose="020B0600000101010101" pitchFamily="34" charset="-127"/>
              </a:rPr>
              <a:t>단계에서는 전략과 자원분배계획을 수립하고 목표 설정 및 성과 관리를 통해 보고와 공시를 진행합니다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자연자본 관리 프로세스도 이 접근법과 연계되어 있으며</a:t>
            </a:r>
            <a:r>
              <a:rPr lang="en-US" altLang="ko-KR" sz="900" dirty="0">
                <a:latin typeface="Gulim" panose="020B0600000101010101" pitchFamily="34" charset="-127"/>
                <a:ea typeface="Gulim" panose="020B0600000101010101" pitchFamily="34" charset="-127"/>
              </a:rPr>
              <a:t>, 3</a:t>
            </a:r>
            <a:r>
              <a:rPr lang="ko-KR" altLang="en-US" sz="900" dirty="0">
                <a:latin typeface="Gulim" panose="020B0600000101010101" pitchFamily="34" charset="-127"/>
                <a:ea typeface="Gulim" panose="020B0600000101010101" pitchFamily="34" charset="-127"/>
              </a:rPr>
              <a:t>단계로 구성됩니다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Step 1</a:t>
            </a:r>
            <a:r>
              <a:rPr lang="ko-KR" altLang="en-US" sz="900" dirty="0">
                <a:latin typeface="Gulim" panose="020B0600000101010101" pitchFamily="34" charset="-127"/>
                <a:ea typeface="Gulim" panose="020B0600000101010101" pitchFamily="34" charset="-127"/>
              </a:rPr>
              <a:t>에서는 산업 특화 자연자본 의존성과 영향 요인을 식별합니다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대상 범위를 설정한 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원료 경작지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생산공정 등 주요 </a:t>
            </a:r>
            <a:r>
              <a:rPr lang="ko-KR" altLang="en-US" sz="900" dirty="0" err="1">
                <a:latin typeface="Gulim" panose="020B0600000101010101" pitchFamily="34" charset="-127"/>
                <a:ea typeface="Gulim" panose="020B0600000101010101" pitchFamily="34" charset="-127"/>
              </a:rPr>
              <a:t>밸류체인에서의</a:t>
            </a:r>
            <a:r>
              <a:rPr lang="ko-KR" altLang="en-US" sz="900" dirty="0">
                <a:latin typeface="Gulim" panose="020B0600000101010101" pitchFamily="34" charset="-127"/>
                <a:ea typeface="Gulim" panose="020B0600000101010101" pitchFamily="34" charset="-127"/>
              </a:rPr>
              <a:t> 자연자본 의존성과 영향 요인을 도출하고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민감지역 접점을 검토합니다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Step 2</a:t>
            </a:r>
            <a:r>
              <a:rPr lang="ko-KR" altLang="en-US" sz="900" dirty="0">
                <a:latin typeface="Gulim" panose="020B0600000101010101" pitchFamily="34" charset="-127"/>
                <a:ea typeface="Gulim" panose="020B0600000101010101" pitchFamily="34" charset="-127"/>
              </a:rPr>
              <a:t>에서는 자연자본 리스크 및 기회를 식별하고 규모를 분석합니다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자산별 리스크를 물리적</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전환 리스크로 구분하여 평가하고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그룹 전체 </a:t>
            </a:r>
            <a:r>
              <a:rPr lang="ko-KR" altLang="en-US" sz="900" dirty="0" err="1">
                <a:latin typeface="Gulim" panose="020B0600000101010101" pitchFamily="34" charset="-127"/>
                <a:ea typeface="Gulim" panose="020B0600000101010101" pitchFamily="34" charset="-127"/>
              </a:rPr>
              <a:t>밸류체인과</a:t>
            </a:r>
            <a:r>
              <a:rPr lang="ko-KR" altLang="en-US" sz="900" dirty="0">
                <a:latin typeface="Gulim" panose="020B0600000101010101" pitchFamily="34" charset="-127"/>
                <a:ea typeface="Gulim" panose="020B0600000101010101" pitchFamily="34" charset="-127"/>
              </a:rPr>
              <a:t> 연계해 영향도를 </a:t>
            </a:r>
            <a:r>
              <a:rPr lang="ko-KR" altLang="en-US" sz="900" dirty="0" err="1">
                <a:latin typeface="Gulim" panose="020B0600000101010101" pitchFamily="34" charset="-127"/>
                <a:ea typeface="Gulim" panose="020B0600000101010101" pitchFamily="34" charset="-127"/>
              </a:rPr>
              <a:t>정량화합니다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Step 3</a:t>
            </a:r>
            <a:r>
              <a:rPr lang="ko-KR" altLang="en-US" sz="900" dirty="0">
                <a:latin typeface="Gulim" panose="020B0600000101010101" pitchFamily="34" charset="-127"/>
                <a:ea typeface="Gulim" panose="020B0600000101010101" pitchFamily="34" charset="-127"/>
              </a:rPr>
              <a:t>에서는 식별된 부정적 영향에 대한 과제를 도출하고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Action Plan </a:t>
            </a:r>
            <a:r>
              <a:rPr lang="ko-KR" altLang="en-US" sz="900" dirty="0">
                <a:latin typeface="Gulim" panose="020B0600000101010101" pitchFamily="34" charset="-127"/>
                <a:ea typeface="Gulim" panose="020B0600000101010101" pitchFamily="34" charset="-127"/>
              </a:rPr>
              <a:t>수립 및 목표 설정</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이행도 점검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경영의사결정 반영 등을 통해 자연자본 개선 성과를 관리합니다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예방</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Avoid), </a:t>
            </a:r>
            <a:r>
              <a:rPr lang="ko-KR" altLang="en-US" sz="900" dirty="0">
                <a:latin typeface="Gulim" panose="020B0600000101010101" pitchFamily="34" charset="-127"/>
                <a:ea typeface="Gulim" panose="020B0600000101010101" pitchFamily="34" charset="-127"/>
              </a:rPr>
              <a:t>감축</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Reduce), </a:t>
            </a:r>
            <a:r>
              <a:rPr lang="ko-KR" altLang="en-US" sz="900" dirty="0">
                <a:latin typeface="Gulim" panose="020B0600000101010101" pitchFamily="34" charset="-127"/>
                <a:ea typeface="Gulim" panose="020B0600000101010101" pitchFamily="34" charset="-127"/>
              </a:rPr>
              <a:t>재생 및 복원</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Restore &amp; Regenerate)’</a:t>
            </a:r>
            <a:r>
              <a:rPr lang="ko-KR" altLang="en-US" sz="900" dirty="0">
                <a:latin typeface="Gulim" panose="020B0600000101010101" pitchFamily="34" charset="-127"/>
                <a:ea typeface="Gulim" panose="020B0600000101010101" pitchFamily="34" charset="-127"/>
              </a:rPr>
              <a:t>의 전략 방향을 기준으로 지속가능한 자연자본 활용을 추진합니다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sp>
        <p:nvSpPr>
          <p:cNvPr id="4449" name="Google Shape;4449;p45"/>
          <p:cNvSpPr txBox="1"/>
          <p:nvPr/>
        </p:nvSpPr>
        <p:spPr>
          <a:xfrm>
            <a:off x="860443" y="1481629"/>
            <a:ext cx="6185816" cy="2484778"/>
          </a:xfrm>
          <a:prstGeom prst="rect">
            <a:avLst/>
          </a:prstGeom>
          <a:noFill/>
          <a:ln>
            <a:noFill/>
          </a:ln>
        </p:spPr>
        <p:txBody>
          <a:bodyPr spcFirstLastPara="1" wrap="square" lIns="0" tIns="59050" rIns="0" bIns="0" anchor="t" anchorCtr="0">
            <a:spAutoFit/>
          </a:bodyPr>
          <a:lstStyle/>
          <a:p>
            <a:pPr marL="38100" marR="34925" lvl="0" indent="634" algn="just" rtl="0">
              <a:lnSpc>
                <a:spcPct val="134200"/>
              </a:lnSpc>
              <a:spcBef>
                <a:spcPts val="100"/>
              </a:spcBef>
              <a:spcAft>
                <a:spcPts val="0"/>
              </a:spcAft>
              <a:buNone/>
            </a:pPr>
            <a:r>
              <a:rPr lang="en-US" sz="900" b="1" dirty="0" err="1">
                <a:latin typeface="Arial"/>
                <a:ea typeface="Arial"/>
                <a:cs typeface="Arial"/>
                <a:sym typeface="Arial"/>
              </a:rPr>
              <a:t>글로벌</a:t>
            </a:r>
            <a:r>
              <a:rPr lang="en-US" sz="900" b="1" dirty="0">
                <a:latin typeface="Arial"/>
                <a:ea typeface="Arial"/>
                <a:cs typeface="Arial"/>
                <a:sym typeface="Arial"/>
              </a:rPr>
              <a:t> </a:t>
            </a:r>
            <a:r>
              <a:rPr lang="en-US" sz="900" b="1" dirty="0" err="1">
                <a:latin typeface="Arial"/>
                <a:ea typeface="Arial"/>
                <a:cs typeface="Arial"/>
                <a:sym typeface="Arial"/>
              </a:rPr>
              <a:t>자연자본</a:t>
            </a:r>
            <a:r>
              <a:rPr lang="en-US" sz="900" b="1" dirty="0">
                <a:latin typeface="Arial"/>
                <a:ea typeface="Arial"/>
                <a:cs typeface="Arial"/>
                <a:sym typeface="Arial"/>
              </a:rPr>
              <a:t> </a:t>
            </a:r>
            <a:r>
              <a:rPr lang="en-US" sz="900" b="1" dirty="0" err="1">
                <a:latin typeface="Arial"/>
                <a:ea typeface="Arial"/>
                <a:cs typeface="Arial"/>
                <a:sym typeface="Arial"/>
              </a:rPr>
              <a:t>이니셔티브</a:t>
            </a:r>
            <a:r>
              <a:rPr lang="en-US" sz="900" b="1" dirty="0">
                <a:latin typeface="Arial"/>
                <a:ea typeface="Arial"/>
                <a:cs typeface="Arial"/>
                <a:sym typeface="Arial"/>
              </a:rPr>
              <a:t> </a:t>
            </a:r>
            <a:r>
              <a:rPr lang="en-US" sz="900" b="1" dirty="0" err="1">
                <a:latin typeface="Arial"/>
                <a:ea typeface="Arial"/>
                <a:cs typeface="Arial"/>
                <a:sym typeface="Arial"/>
              </a:rPr>
              <a:t>가입</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의존도가</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식품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영위하는</a:t>
            </a:r>
            <a:r>
              <a:rPr lang="en-US" sz="900" dirty="0">
                <a:latin typeface="Gulim"/>
                <a:ea typeface="Gulim"/>
                <a:cs typeface="Gulim"/>
                <a:sym typeface="Gulim"/>
              </a:rPr>
              <a:t> </a:t>
            </a:r>
            <a:r>
              <a:rPr lang="en-US" sz="900" dirty="0" err="1">
                <a:latin typeface="Gulim"/>
                <a:ea typeface="Gulim"/>
                <a:cs typeface="Gulim"/>
                <a:sym typeface="Gulim"/>
              </a:rPr>
              <a:t>그룹사의</a:t>
            </a:r>
            <a:r>
              <a:rPr lang="en-US" sz="900" dirty="0">
                <a:latin typeface="Gulim"/>
                <a:ea typeface="Gulim"/>
                <a:cs typeface="Gulim"/>
                <a:sym typeface="Gulim"/>
              </a:rPr>
              <a:t> </a:t>
            </a:r>
            <a:r>
              <a:rPr lang="en-US" sz="900" dirty="0" err="1">
                <a:latin typeface="Gulim"/>
                <a:ea typeface="Gulim"/>
                <a:cs typeface="Gulim"/>
                <a:sym typeface="Gulim"/>
              </a:rPr>
              <a:t>산업</a:t>
            </a:r>
            <a:r>
              <a:rPr lang="en-US" sz="900" dirty="0">
                <a:latin typeface="Gulim"/>
                <a:ea typeface="Gulim"/>
                <a:cs typeface="Gulim"/>
                <a:sym typeface="Gulim"/>
              </a:rPr>
              <a:t> </a:t>
            </a:r>
            <a:r>
              <a:rPr lang="en-US" sz="900" dirty="0" err="1">
                <a:latin typeface="Gulim"/>
                <a:ea typeface="Gulim"/>
                <a:cs typeface="Gulim"/>
                <a:sym typeface="Gulim"/>
              </a:rPr>
              <a:t>특성을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동향</a:t>
            </a:r>
            <a:r>
              <a:rPr lang="en-US" sz="900" dirty="0">
                <a:latin typeface="Gulim"/>
                <a:ea typeface="Gulim"/>
                <a:cs typeface="Gulim"/>
                <a:sym typeface="Gulim"/>
              </a:rPr>
              <a:t> </a:t>
            </a:r>
            <a:r>
              <a:rPr lang="en-US" sz="900" dirty="0" err="1">
                <a:latin typeface="Gulim"/>
                <a:ea typeface="Gulim"/>
                <a:cs typeface="Gulim"/>
                <a:sym typeface="Gulim"/>
              </a:rPr>
              <a:t>모니터링과</a:t>
            </a:r>
            <a:r>
              <a:rPr lang="en-US" sz="900" dirty="0">
                <a:latin typeface="Gulim"/>
                <a:ea typeface="Gulim"/>
                <a:cs typeface="Gulim"/>
                <a:sym typeface="Gulim"/>
              </a:rPr>
              <a:t> </a:t>
            </a:r>
            <a:r>
              <a:rPr lang="en-US" sz="900" dirty="0" err="1">
                <a:latin typeface="Gulim"/>
                <a:ea typeface="Gulim"/>
                <a:cs typeface="Gulim"/>
                <a:sym typeface="Gulim"/>
              </a:rPr>
              <a:t>커뮤니케이션을</a:t>
            </a:r>
            <a:r>
              <a:rPr lang="en-US" sz="900" dirty="0">
                <a:latin typeface="Gulim"/>
                <a:ea typeface="Gulim"/>
                <a:cs typeface="Gulim"/>
                <a:sym typeface="Gulim"/>
              </a:rPr>
              <a:t> </a:t>
            </a:r>
            <a:r>
              <a:rPr lang="en-US" sz="900" dirty="0" err="1">
                <a:latin typeface="Gulim"/>
                <a:ea typeface="Gulim"/>
                <a:cs typeface="Gulim"/>
                <a:sym typeface="Gulim"/>
              </a:rPr>
              <a:t>적극</a:t>
            </a:r>
            <a:r>
              <a:rPr lang="en-US" sz="900" dirty="0">
                <a:latin typeface="Gulim"/>
                <a:ea typeface="Gulim"/>
                <a:cs typeface="Gulim"/>
                <a:sym typeface="Gulim"/>
              </a:rPr>
              <a:t> </a:t>
            </a:r>
            <a:r>
              <a:rPr lang="en-US" sz="900" dirty="0" err="1">
                <a:latin typeface="Gulim"/>
                <a:ea typeface="Gulim"/>
                <a:cs typeface="Gulim"/>
                <a:sym typeface="Gulim"/>
              </a:rPr>
              <a:t>추진하고자</a:t>
            </a:r>
            <a:r>
              <a:rPr lang="en-US" sz="900" dirty="0">
                <a:latin typeface="Gulim"/>
                <a:ea typeface="Gulim"/>
                <a:cs typeface="Gulim"/>
                <a:sym typeface="Gulim"/>
              </a:rPr>
              <a:t> 2022년 12월 TNFD Forum </a:t>
            </a:r>
            <a:r>
              <a:rPr lang="en-US" sz="900" dirty="0" err="1">
                <a:latin typeface="Gulim"/>
                <a:ea typeface="Gulim"/>
                <a:cs typeface="Gulim"/>
                <a:sym typeface="Gulim"/>
              </a:rPr>
              <a:t>Membership에</a:t>
            </a:r>
            <a:r>
              <a:rPr lang="en-US" sz="900" dirty="0">
                <a:latin typeface="Gulim"/>
                <a:ea typeface="Gulim"/>
                <a:cs typeface="Gulim"/>
                <a:sym typeface="Gulim"/>
              </a:rPr>
              <a:t> </a:t>
            </a:r>
            <a:r>
              <a:rPr lang="en-US" sz="900" dirty="0" err="1">
                <a:latin typeface="Gulim"/>
                <a:ea typeface="Gulim"/>
                <a:cs typeface="Gulim"/>
                <a:sym typeface="Gulim"/>
              </a:rPr>
              <a:t>가입하였습니다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TNFD </a:t>
            </a:r>
            <a:r>
              <a:rPr lang="en-US" sz="900" dirty="0" err="1">
                <a:latin typeface="Gulim"/>
                <a:ea typeface="Gulim"/>
                <a:cs typeface="Gulim"/>
                <a:sym typeface="Gulim"/>
              </a:rPr>
              <a:t>공시</a:t>
            </a:r>
            <a:r>
              <a:rPr lang="en-US" sz="900" dirty="0">
                <a:latin typeface="Gulim"/>
                <a:ea typeface="Gulim"/>
                <a:cs typeface="Gulim"/>
                <a:sym typeface="Gulim"/>
              </a:rPr>
              <a:t> </a:t>
            </a:r>
            <a:r>
              <a:rPr lang="en-US" sz="900" dirty="0" err="1">
                <a:latin typeface="Gulim"/>
                <a:ea typeface="Gulim"/>
                <a:cs typeface="Gulim"/>
                <a:sym typeface="Gulim"/>
              </a:rPr>
              <a:t>권고안과</a:t>
            </a:r>
            <a:r>
              <a:rPr lang="en-US" sz="900" dirty="0">
                <a:latin typeface="Gulim"/>
                <a:ea typeface="Gulim"/>
                <a:cs typeface="Gulim"/>
                <a:sym typeface="Gulim"/>
              </a:rPr>
              <a:t> TNFD LEAP </a:t>
            </a:r>
            <a:r>
              <a:rPr lang="en-US" sz="900" dirty="0" err="1">
                <a:latin typeface="Gulim"/>
                <a:ea typeface="Gulim"/>
                <a:cs typeface="Gulim"/>
                <a:sym typeface="Gulim"/>
              </a:rPr>
              <a:t>Approach를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생물다양성</a:t>
            </a:r>
            <a:r>
              <a:rPr lang="en-US" sz="900" dirty="0">
                <a:latin typeface="Gulim"/>
                <a:ea typeface="Gulim"/>
                <a:cs typeface="Gulim"/>
                <a:sym typeface="Gulim"/>
              </a:rPr>
              <a:t> </a:t>
            </a:r>
            <a:r>
              <a:rPr lang="en-US" sz="900" dirty="0" err="1">
                <a:latin typeface="Gulim"/>
                <a:ea typeface="Gulim"/>
                <a:cs typeface="Gulim"/>
                <a:sym typeface="Gulim"/>
              </a:rPr>
              <a:t>관리지표</a:t>
            </a:r>
            <a:r>
              <a:rPr lang="en-US" sz="900" dirty="0">
                <a:latin typeface="Gulim"/>
                <a:ea typeface="Gulim"/>
                <a:cs typeface="Gulim"/>
                <a:sym typeface="Gulim"/>
              </a:rPr>
              <a:t> </a:t>
            </a:r>
            <a:r>
              <a:rPr lang="en-US" sz="900" dirty="0" err="1">
                <a:latin typeface="Gulim"/>
                <a:ea typeface="Gulim"/>
                <a:cs typeface="Gulim"/>
                <a:sym typeface="Gulim"/>
              </a:rPr>
              <a:t>설정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사전</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자본</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손실</a:t>
            </a:r>
            <a:r>
              <a:rPr lang="en-US" sz="900" dirty="0">
                <a:latin typeface="Gulim"/>
                <a:ea typeface="Gulim"/>
                <a:cs typeface="Gulim"/>
                <a:sym typeface="Gulim"/>
              </a:rPr>
              <a:t> </a:t>
            </a:r>
            <a:r>
              <a:rPr lang="en-US" sz="900" dirty="0" err="1">
                <a:latin typeface="Gulim"/>
                <a:ea typeface="Gulim"/>
                <a:cs typeface="Gulim"/>
                <a:sym typeface="Gulim"/>
              </a:rPr>
              <a:t>방지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생태계</a:t>
            </a:r>
            <a:r>
              <a:rPr lang="en-US" sz="900" dirty="0">
                <a:latin typeface="Gulim"/>
                <a:ea typeface="Gulim"/>
                <a:cs typeface="Gulim"/>
                <a:sym typeface="Gulim"/>
              </a:rPr>
              <a:t> </a:t>
            </a:r>
            <a:r>
              <a:rPr lang="en-US" sz="900" dirty="0" err="1">
                <a:latin typeface="Gulim"/>
                <a:ea typeface="Gulim"/>
                <a:cs typeface="Gulim"/>
                <a:sym typeface="Gulim"/>
              </a:rPr>
              <a:t>회복</a:t>
            </a:r>
            <a:r>
              <a:rPr lang="en-US" sz="900" dirty="0">
                <a:latin typeface="Gulim"/>
                <a:ea typeface="Gulim"/>
                <a:cs typeface="Gulim"/>
                <a:sym typeface="Gulim"/>
              </a:rPr>
              <a:t> </a:t>
            </a:r>
            <a:r>
              <a:rPr lang="en-US" sz="900" dirty="0" err="1">
                <a:latin typeface="Gulim"/>
                <a:ea typeface="Gulim"/>
                <a:cs typeface="Gulim"/>
                <a:sym typeface="Gulim"/>
              </a:rPr>
              <a:t>기여</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진행하고자</a:t>
            </a:r>
            <a:r>
              <a:rPr lang="en-US" sz="900" dirty="0">
                <a:latin typeface="Gulim"/>
                <a:ea typeface="Gulim"/>
                <a:cs typeface="Gulim"/>
                <a:sym typeface="Gulim"/>
              </a:rPr>
              <a:t> </a:t>
            </a:r>
            <a:r>
              <a:rPr lang="en-US" sz="900" dirty="0" err="1">
                <a:latin typeface="Gulim"/>
                <a:ea typeface="Gulim"/>
                <a:cs typeface="Gulim"/>
                <a:sym typeface="Gulim"/>
              </a:rPr>
              <a:t>하며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업의</a:t>
            </a:r>
            <a:r>
              <a:rPr lang="en-US" sz="900" dirty="0">
                <a:latin typeface="Gulim"/>
                <a:ea typeface="Gulim"/>
                <a:cs typeface="Gulim"/>
                <a:sym typeface="Gulim"/>
              </a:rPr>
              <a:t> </a:t>
            </a:r>
            <a:r>
              <a:rPr lang="en-US" sz="900" dirty="0" err="1">
                <a:latin typeface="Gulim"/>
                <a:ea typeface="Gulim"/>
                <a:cs typeface="Gulim"/>
                <a:sym typeface="Gulim"/>
              </a:rPr>
              <a:t>특성을</a:t>
            </a:r>
            <a:r>
              <a:rPr lang="en-US" sz="900" dirty="0">
                <a:latin typeface="Gulim"/>
                <a:ea typeface="Gulim"/>
                <a:cs typeface="Gulim"/>
                <a:sym typeface="Gulim"/>
              </a:rPr>
              <a:t> </a:t>
            </a:r>
            <a:r>
              <a:rPr lang="en-US" sz="900" dirty="0" err="1">
                <a:latin typeface="Gulim"/>
                <a:ea typeface="Gulim"/>
                <a:cs typeface="Gulim"/>
                <a:sym typeface="Gulim"/>
              </a:rPr>
              <a:t>고려한</a:t>
            </a:r>
            <a:r>
              <a:rPr lang="en-US" sz="900" dirty="0">
                <a:latin typeface="Gulim"/>
                <a:ea typeface="Gulim"/>
                <a:cs typeface="Gulim"/>
                <a:sym typeface="Gulim"/>
              </a:rPr>
              <a:t> ESG </a:t>
            </a:r>
            <a:r>
              <a:rPr lang="en-US" sz="900" dirty="0" err="1">
                <a:latin typeface="Gulim"/>
                <a:ea typeface="Gulim"/>
                <a:cs typeface="Gulim"/>
                <a:sym typeface="Gulim"/>
              </a:rPr>
              <a:t>경영을</a:t>
            </a:r>
            <a:r>
              <a:rPr lang="en-US" sz="900" dirty="0">
                <a:latin typeface="Gulim"/>
                <a:ea typeface="Gulim"/>
                <a:cs typeface="Gulim"/>
                <a:sym typeface="Gulim"/>
              </a:rPr>
              <a:t> </a:t>
            </a:r>
            <a:r>
              <a:rPr lang="en-US" sz="900" dirty="0" err="1">
                <a:latin typeface="Gulim"/>
                <a:ea typeface="Gulim"/>
                <a:cs typeface="Gulim"/>
                <a:sym typeface="Gulim"/>
              </a:rPr>
              <a:t>강화하는</a:t>
            </a:r>
            <a:r>
              <a:rPr lang="en-US" sz="900" dirty="0">
                <a:latin typeface="Gulim"/>
                <a:ea typeface="Gulim"/>
                <a:cs typeface="Gulim"/>
                <a:sym typeface="Gulim"/>
              </a:rPr>
              <a:t> </a:t>
            </a: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이니셔티브</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대외</a:t>
            </a:r>
            <a:r>
              <a:rPr lang="en-US" sz="900" dirty="0">
                <a:latin typeface="Gulim"/>
                <a:ea typeface="Gulim"/>
                <a:cs typeface="Gulim"/>
                <a:sym typeface="Gulim"/>
              </a:rPr>
              <a:t> </a:t>
            </a:r>
            <a:r>
              <a:rPr lang="en-US" sz="900" dirty="0" err="1">
                <a:latin typeface="Gulim"/>
                <a:ea typeface="Gulim"/>
                <a:cs typeface="Gulim"/>
                <a:sym typeface="Gulim"/>
              </a:rPr>
              <a:t>커뮤니케이션을</a:t>
            </a:r>
            <a:r>
              <a:rPr lang="en-US" sz="900" dirty="0">
                <a:latin typeface="Gulim"/>
                <a:ea typeface="Gulim"/>
                <a:cs typeface="Gulim"/>
                <a:sym typeface="Gulim"/>
              </a:rPr>
              <a:t> </a:t>
            </a:r>
            <a:r>
              <a:rPr lang="en-US" sz="900" dirty="0" err="1">
                <a:latin typeface="Gulim"/>
                <a:ea typeface="Gulim"/>
                <a:cs typeface="Gulim"/>
                <a:sym typeface="Gulim"/>
              </a:rPr>
              <a:t>추진해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같은</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중요성이</a:t>
            </a:r>
            <a:r>
              <a:rPr lang="en-US" sz="900" dirty="0">
                <a:latin typeface="Gulim"/>
                <a:ea typeface="Gulim"/>
                <a:cs typeface="Gulim"/>
                <a:sym typeface="Gulim"/>
              </a:rPr>
              <a:t> </a:t>
            </a:r>
            <a:r>
              <a:rPr lang="en-US" sz="900" dirty="0" err="1">
                <a:latin typeface="Gulim"/>
                <a:ea typeface="Gulim"/>
                <a:cs typeface="Gulim"/>
                <a:sym typeface="Gulim"/>
              </a:rPr>
              <a:t>커지고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이슈</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운영함에</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생물다양성에</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저감하기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기울이겠습니다</a:t>
            </a:r>
            <a:r>
              <a:rPr lang="en-US" sz="900" dirty="0">
                <a:latin typeface="Gulim"/>
                <a:ea typeface="Gulim"/>
                <a:cs typeface="Gulim"/>
                <a:sym typeface="Gulim"/>
              </a:rPr>
              <a:t>.</a:t>
            </a:r>
            <a:endParaRPr sz="900" dirty="0">
              <a:latin typeface="Gulim"/>
              <a:ea typeface="Gulim"/>
              <a:cs typeface="Gulim"/>
              <a:sym typeface="Gulim"/>
            </a:endParaRPr>
          </a:p>
          <a:p>
            <a:pPr marL="38100" marR="31750" lvl="0" indent="0" algn="just" rtl="0">
              <a:lnSpc>
                <a:spcPct val="134300"/>
              </a:lnSpc>
              <a:spcBef>
                <a:spcPts val="35"/>
              </a:spcBef>
              <a:spcAft>
                <a:spcPts val="0"/>
              </a:spcAft>
              <a:buNone/>
            </a:pPr>
            <a:r>
              <a:rPr lang="en-US" sz="900" b="1" u="sng" dirty="0" err="1">
                <a:solidFill>
                  <a:srgbClr val="87BB24"/>
                </a:solidFill>
                <a:latin typeface="Arial"/>
                <a:ea typeface="Arial"/>
                <a:cs typeface="Arial"/>
                <a:sym typeface="Arial"/>
              </a:rPr>
              <a:t>자연자본</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관련</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성과</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보상</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연계</a:t>
            </a:r>
            <a:r>
              <a:rPr lang="en-US" sz="900" b="1" u="none" dirty="0">
                <a:solidFill>
                  <a:srgbClr val="87BB24"/>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내실</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ESG </a:t>
            </a:r>
            <a:r>
              <a:rPr lang="en-US" sz="900" u="none" dirty="0" err="1">
                <a:latin typeface="Gulim"/>
                <a:ea typeface="Gulim"/>
                <a:cs typeface="Gulim"/>
                <a:sym typeface="Gulim"/>
              </a:rPr>
              <a:t>경영체계</a:t>
            </a:r>
            <a:r>
              <a:rPr lang="en-US" sz="900" u="none" dirty="0">
                <a:latin typeface="Gulim"/>
                <a:ea typeface="Gulim"/>
                <a:cs typeface="Gulim"/>
                <a:sym typeface="Gulim"/>
              </a:rPr>
              <a:t> </a:t>
            </a:r>
            <a:r>
              <a:rPr lang="en-US" sz="900" u="none" dirty="0" err="1">
                <a:latin typeface="Gulim"/>
                <a:ea typeface="Gulim"/>
                <a:cs typeface="Gulim"/>
                <a:sym typeface="Gulim"/>
              </a:rPr>
              <a:t>정립</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추진성과</a:t>
            </a:r>
            <a:r>
              <a:rPr lang="en-US" sz="900" u="none" dirty="0">
                <a:latin typeface="Gulim"/>
                <a:ea typeface="Gulim"/>
                <a:cs typeface="Gulim"/>
                <a:sym typeface="Gulim"/>
              </a:rPr>
              <a:t> </a:t>
            </a:r>
            <a:r>
              <a:rPr lang="en-US" sz="900" u="none" dirty="0" err="1">
                <a:latin typeface="Gulim"/>
                <a:ea typeface="Gulim"/>
                <a:cs typeface="Gulim"/>
                <a:sym typeface="Gulim"/>
              </a:rPr>
              <a:t>도모를</a:t>
            </a:r>
            <a:r>
              <a:rPr lang="en-US" sz="900" u="none" dirty="0">
                <a:latin typeface="Gulim"/>
                <a:ea typeface="Gulim"/>
                <a:cs typeface="Gulim"/>
                <a:sym typeface="Gulim"/>
              </a:rPr>
              <a:t> </a:t>
            </a:r>
            <a:r>
              <a:rPr lang="en-US" sz="900" u="none" dirty="0" err="1">
                <a:latin typeface="Gulim"/>
                <a:ea typeface="Gulim"/>
                <a:cs typeface="Gulim"/>
                <a:sym typeface="Gulim"/>
              </a:rPr>
              <a:t>위하여</a:t>
            </a:r>
            <a:r>
              <a:rPr lang="en-US" sz="900" u="none" dirty="0">
                <a:latin typeface="Gulim"/>
                <a:ea typeface="Gulim"/>
                <a:cs typeface="Gulim"/>
                <a:sym typeface="Gulim"/>
              </a:rPr>
              <a:t> </a:t>
            </a:r>
            <a:r>
              <a:rPr lang="en-US" sz="900" u="none" dirty="0" err="1">
                <a:latin typeface="Gulim"/>
                <a:ea typeface="Gulim"/>
                <a:cs typeface="Gulim"/>
                <a:sym typeface="Gulim"/>
              </a:rPr>
              <a:t>최고경영진의</a:t>
            </a:r>
            <a:r>
              <a:rPr lang="en-US" sz="900" u="none" dirty="0">
                <a:latin typeface="Gulim"/>
                <a:ea typeface="Gulim"/>
                <a:cs typeface="Gulim"/>
                <a:sym typeface="Gulim"/>
              </a:rPr>
              <a:t> </a:t>
            </a:r>
            <a:r>
              <a:rPr lang="en-US" sz="900" u="none" dirty="0" err="1">
                <a:latin typeface="Gulim"/>
                <a:ea typeface="Gulim"/>
                <a:cs typeface="Gulim"/>
                <a:sym typeface="Gulim"/>
              </a:rPr>
              <a:t>성과</a:t>
            </a:r>
            <a:r>
              <a:rPr lang="en-US" sz="900" u="none" dirty="0">
                <a:latin typeface="Gulim"/>
                <a:ea typeface="Gulim"/>
                <a:cs typeface="Gulim"/>
                <a:sym typeface="Gulim"/>
              </a:rPr>
              <a:t> </a:t>
            </a:r>
            <a:r>
              <a:rPr lang="en-US" sz="900" u="none" dirty="0" err="1">
                <a:latin typeface="Gulim"/>
                <a:ea typeface="Gulim"/>
                <a:cs typeface="Gulim"/>
                <a:sym typeface="Gulim"/>
              </a:rPr>
              <a:t>평가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보상제도에</a:t>
            </a:r>
            <a:r>
              <a:rPr lang="en-US" sz="900" u="none" dirty="0">
                <a:latin typeface="Gulim"/>
                <a:ea typeface="Gulim"/>
                <a:cs typeface="Gulim"/>
                <a:sym typeface="Gulim"/>
              </a:rPr>
              <a:t> ESG KPI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목표를</a:t>
            </a:r>
            <a:r>
              <a:rPr lang="en-US" sz="900" u="none" dirty="0">
                <a:latin typeface="Gulim"/>
                <a:ea typeface="Gulim"/>
                <a:cs typeface="Gulim"/>
                <a:sym typeface="Gulim"/>
              </a:rPr>
              <a:t> </a:t>
            </a:r>
            <a:r>
              <a:rPr lang="en-US" sz="900" u="none" dirty="0" err="1">
                <a:latin typeface="Gulim"/>
                <a:ea typeface="Gulim"/>
                <a:cs typeface="Gulim"/>
                <a:sym typeface="Gulim"/>
              </a:rPr>
              <a:t>반영</a:t>
            </a:r>
            <a:r>
              <a:rPr lang="en-US" sz="900" u="none" dirty="0">
                <a:latin typeface="Gulim"/>
                <a:ea typeface="Gulim"/>
                <a:cs typeface="Gulim"/>
                <a:sym typeface="Gulim"/>
              </a:rPr>
              <a:t>(10% </a:t>
            </a:r>
            <a:r>
              <a:rPr lang="en-US" sz="900" u="none" dirty="0" err="1">
                <a:latin typeface="Gulim"/>
                <a:ea typeface="Gulim"/>
                <a:cs typeface="Gulim"/>
                <a:sym typeface="Gulim"/>
              </a:rPr>
              <a:t>비중</a:t>
            </a:r>
            <a:r>
              <a:rPr lang="en-US" sz="900" u="none" dirty="0">
                <a:latin typeface="Gulim"/>
                <a:ea typeface="Gulim"/>
                <a:cs typeface="Gulim"/>
                <a:sym typeface="Gulim"/>
              </a:rPr>
              <a:t>)</a:t>
            </a:r>
            <a:r>
              <a:rPr lang="en-US" sz="900" u="none" dirty="0" err="1">
                <a:latin typeface="Gulim"/>
                <a:ea typeface="Gulim"/>
                <a:cs typeface="Gulim"/>
                <a:sym typeface="Gulim"/>
              </a:rPr>
              <a:t>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업</a:t>
            </a:r>
            <a:r>
              <a:rPr lang="en-US" sz="900" u="none" dirty="0">
                <a:latin typeface="Gulim"/>
                <a:ea typeface="Gulim"/>
                <a:cs typeface="Gulim"/>
                <a:sym typeface="Gulim"/>
              </a:rPr>
              <a:t> </a:t>
            </a:r>
            <a:r>
              <a:rPr lang="en-US" sz="900" u="none" dirty="0" err="1">
                <a:latin typeface="Gulim"/>
                <a:ea typeface="Gulim"/>
                <a:cs typeface="Gulim"/>
                <a:sym typeface="Gulim"/>
              </a:rPr>
              <a:t>특성에</a:t>
            </a:r>
            <a:r>
              <a:rPr lang="en-US" sz="900" u="none" dirty="0">
                <a:latin typeface="Gulim"/>
                <a:ea typeface="Gulim"/>
                <a:cs typeface="Gulim"/>
                <a:sym typeface="Gulim"/>
              </a:rPr>
              <a:t> </a:t>
            </a:r>
            <a:r>
              <a:rPr lang="en-US" sz="900" u="none" dirty="0" err="1">
                <a:latin typeface="Gulim"/>
                <a:ea typeface="Gulim"/>
                <a:cs typeface="Gulim"/>
                <a:sym typeface="Gulim"/>
              </a:rPr>
              <a:t>기반한</a:t>
            </a:r>
            <a:r>
              <a:rPr lang="en-US" sz="900" u="none" dirty="0">
                <a:latin typeface="Gulim"/>
                <a:ea typeface="Gulim"/>
                <a:cs typeface="Gulim"/>
                <a:sym typeface="Gulim"/>
              </a:rPr>
              <a:t> ESG </a:t>
            </a:r>
            <a:r>
              <a:rPr lang="en-US" sz="900" u="none" dirty="0" err="1">
                <a:latin typeface="Gulim"/>
                <a:ea typeface="Gulim"/>
                <a:cs typeface="Gulim"/>
                <a:sym typeface="Gulim"/>
              </a:rPr>
              <a:t>핵심</a:t>
            </a:r>
            <a:r>
              <a:rPr lang="en-US" sz="900" u="none" dirty="0">
                <a:latin typeface="Gulim"/>
                <a:ea typeface="Gulim"/>
                <a:cs typeface="Gulim"/>
                <a:sym typeface="Gulim"/>
              </a:rPr>
              <a:t> Initiative </a:t>
            </a:r>
            <a:r>
              <a:rPr lang="en-US" sz="900" u="none" dirty="0" err="1">
                <a:latin typeface="Gulim"/>
                <a:ea typeface="Gulim"/>
                <a:cs typeface="Gulim"/>
                <a:sym typeface="Gulim"/>
              </a:rPr>
              <a:t>과제</a:t>
            </a:r>
            <a:r>
              <a:rPr lang="en-US" sz="900" u="none" dirty="0">
                <a:latin typeface="Gulim"/>
                <a:ea typeface="Gulim"/>
                <a:cs typeface="Gulim"/>
                <a:sym typeface="Gulim"/>
              </a:rPr>
              <a:t> </a:t>
            </a:r>
            <a:r>
              <a:rPr lang="en-US" sz="900" u="none" dirty="0" err="1">
                <a:latin typeface="Gulim"/>
                <a:ea typeface="Gulim"/>
                <a:cs typeface="Gulim"/>
                <a:sym typeface="Gulim"/>
              </a:rPr>
              <a:t>카테고리에</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자연자본</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전략</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대응</a:t>
            </a:r>
            <a:r>
              <a:rPr lang="en-US" sz="900" u="none" dirty="0">
                <a:latin typeface="Gulim"/>
                <a:ea typeface="Gulim"/>
                <a:cs typeface="Gulim"/>
                <a:sym typeface="Gulim"/>
              </a:rPr>
              <a:t> </a:t>
            </a:r>
            <a:r>
              <a:rPr lang="en-US" sz="900" u="none" dirty="0" err="1">
                <a:latin typeface="Gulim"/>
                <a:ea typeface="Gulim"/>
                <a:cs typeface="Gulim"/>
                <a:sym typeface="Gulim"/>
              </a:rPr>
              <a:t>기반</a:t>
            </a:r>
            <a:r>
              <a:rPr lang="en-US" sz="900" u="none" dirty="0">
                <a:latin typeface="Gulim"/>
                <a:ea typeface="Gulim"/>
                <a:cs typeface="Gulim"/>
                <a:sym typeface="Gulim"/>
              </a:rPr>
              <a:t> </a:t>
            </a:r>
            <a:r>
              <a:rPr lang="en-US" sz="900" u="none" dirty="0" err="1">
                <a:latin typeface="Gulim"/>
                <a:ea typeface="Gulim"/>
                <a:cs typeface="Gulim"/>
                <a:sym typeface="Gulim"/>
              </a:rPr>
              <a:t>마련</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항목이</a:t>
            </a:r>
            <a:r>
              <a:rPr lang="en-US" sz="900" u="none" dirty="0">
                <a:latin typeface="Gulim"/>
                <a:ea typeface="Gulim"/>
                <a:cs typeface="Gulim"/>
                <a:sym typeface="Gulim"/>
              </a:rPr>
              <a:t> </a:t>
            </a:r>
            <a:r>
              <a:rPr lang="en-US" sz="900" u="none" dirty="0" err="1">
                <a:latin typeface="Gulim"/>
                <a:ea typeface="Gulim"/>
                <a:cs typeface="Gulim"/>
                <a:sym typeface="Gulim"/>
              </a:rPr>
              <a:t>포함되어</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특히</a:t>
            </a:r>
            <a:r>
              <a:rPr lang="en-US" sz="900" u="none" dirty="0">
                <a:latin typeface="Gulim"/>
                <a:ea typeface="Gulim"/>
                <a:cs typeface="Gulim"/>
                <a:sym typeface="Gulim"/>
              </a:rPr>
              <a:t> </a:t>
            </a:r>
            <a:r>
              <a:rPr lang="en-US" sz="900" u="none" dirty="0" err="1">
                <a:latin typeface="Gulim"/>
                <a:ea typeface="Gulim"/>
                <a:cs typeface="Gulim"/>
                <a:sym typeface="Gulim"/>
              </a:rPr>
              <a:t>중장기적</a:t>
            </a:r>
            <a:r>
              <a:rPr lang="en-US" sz="900" u="none" dirty="0">
                <a:latin typeface="Gulim"/>
                <a:ea typeface="Gulim"/>
                <a:cs typeface="Gulim"/>
                <a:sym typeface="Gulim"/>
              </a:rPr>
              <a:t> </a:t>
            </a:r>
            <a:r>
              <a:rPr lang="en-US" sz="900" u="none" dirty="0" err="1">
                <a:latin typeface="Gulim"/>
                <a:ea typeface="Gulim"/>
                <a:cs typeface="Gulim"/>
                <a:sym typeface="Gulim"/>
              </a:rPr>
              <a:t>관점에서</a:t>
            </a:r>
            <a:r>
              <a:rPr lang="en-US" sz="900" u="none" dirty="0">
                <a:latin typeface="Gulim"/>
                <a:ea typeface="Gulim"/>
                <a:cs typeface="Gulim"/>
                <a:sym typeface="Gulim"/>
              </a:rPr>
              <a:t> </a:t>
            </a:r>
            <a:r>
              <a:rPr lang="en-US" sz="900" u="none" dirty="0" err="1">
                <a:latin typeface="Gulim"/>
                <a:ea typeface="Gulim"/>
                <a:cs typeface="Gulim"/>
                <a:sym typeface="Gulim"/>
              </a:rPr>
              <a:t>당사의</a:t>
            </a:r>
            <a:r>
              <a:rPr lang="en-US" sz="900" u="none" dirty="0">
                <a:latin typeface="Gulim"/>
                <a:ea typeface="Gulim"/>
                <a:cs typeface="Gulim"/>
                <a:sym typeface="Gulim"/>
              </a:rPr>
              <a:t> </a:t>
            </a:r>
            <a:r>
              <a:rPr lang="en-US" sz="900" u="none" dirty="0" err="1">
                <a:latin typeface="Gulim"/>
                <a:ea typeface="Gulim"/>
                <a:cs typeface="Gulim"/>
                <a:sym typeface="Gulim"/>
              </a:rPr>
              <a:t>비즈니스로</a:t>
            </a:r>
            <a:r>
              <a:rPr lang="en-US" sz="900" u="none" dirty="0">
                <a:latin typeface="Gulim"/>
                <a:ea typeface="Gulim"/>
                <a:cs typeface="Gulim"/>
                <a:sym typeface="Gulim"/>
              </a:rPr>
              <a:t> </a:t>
            </a:r>
            <a:r>
              <a:rPr lang="en-US" sz="900" u="none" dirty="0" err="1">
                <a:latin typeface="Gulim"/>
                <a:ea typeface="Gulim"/>
                <a:cs typeface="Gulim"/>
                <a:sym typeface="Gulim"/>
              </a:rPr>
              <a:t>인해</a:t>
            </a:r>
            <a:r>
              <a:rPr lang="en-US" sz="900" u="none" dirty="0">
                <a:latin typeface="Gulim"/>
                <a:ea typeface="Gulim"/>
                <a:cs typeface="Gulim"/>
                <a:sym typeface="Gulim"/>
              </a:rPr>
              <a:t> </a:t>
            </a:r>
            <a:r>
              <a:rPr lang="en-US" sz="900" u="none" dirty="0" err="1">
                <a:latin typeface="Gulim"/>
                <a:ea typeface="Gulim"/>
                <a:cs typeface="Gulim"/>
                <a:sym typeface="Gulim"/>
              </a:rPr>
              <a:t>생태계에</a:t>
            </a:r>
            <a:r>
              <a:rPr lang="en-US" sz="900" u="none" dirty="0">
                <a:latin typeface="Gulim"/>
                <a:ea typeface="Gulim"/>
                <a:cs typeface="Gulim"/>
                <a:sym typeface="Gulim"/>
              </a:rPr>
              <a:t> </a:t>
            </a:r>
            <a:r>
              <a:rPr lang="en-US" sz="900" u="none" dirty="0" err="1">
                <a:latin typeface="Gulim"/>
                <a:ea typeface="Gulim"/>
                <a:cs typeface="Gulim"/>
                <a:sym typeface="Gulim"/>
              </a:rPr>
              <a:t>미칠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잠재적인</a:t>
            </a:r>
            <a:r>
              <a:rPr lang="en-US" sz="900" u="none" dirty="0">
                <a:latin typeface="Gulim"/>
                <a:ea typeface="Gulim"/>
                <a:cs typeface="Gulim"/>
                <a:sym typeface="Gulim"/>
              </a:rPr>
              <a:t> </a:t>
            </a:r>
            <a:r>
              <a:rPr lang="en-US" sz="900" u="none" dirty="0" err="1">
                <a:latin typeface="Gulim"/>
                <a:ea typeface="Gulim"/>
                <a:cs typeface="Gulim"/>
                <a:sym typeface="Gulim"/>
              </a:rPr>
              <a:t>부정</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최소화하기</a:t>
            </a:r>
            <a:r>
              <a:rPr lang="en-US" sz="900" u="none" dirty="0">
                <a:latin typeface="Gulim"/>
                <a:ea typeface="Gulim"/>
                <a:cs typeface="Gulim"/>
                <a:sym typeface="Gulim"/>
              </a:rPr>
              <a:t> </a:t>
            </a:r>
            <a:r>
              <a:rPr lang="en-US" sz="900" u="none" dirty="0" err="1">
                <a:latin typeface="Gulim"/>
                <a:ea typeface="Gulim"/>
                <a:cs typeface="Gulim"/>
                <a:sym typeface="Gulim"/>
              </a:rPr>
              <a:t>위하여</a:t>
            </a:r>
            <a:r>
              <a:rPr lang="en-US" sz="900" u="none" dirty="0">
                <a:latin typeface="Gulim"/>
                <a:ea typeface="Gulim"/>
                <a:cs typeface="Gulim"/>
                <a:sym typeface="Gulim"/>
              </a:rPr>
              <a:t> </a:t>
            </a:r>
            <a:r>
              <a:rPr lang="en-US" sz="900" u="none" dirty="0" err="1">
                <a:latin typeface="Gulim"/>
                <a:ea typeface="Gulim"/>
                <a:cs typeface="Gulim"/>
                <a:sym typeface="Gulim"/>
              </a:rPr>
              <a:t>토양</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산림</a:t>
            </a:r>
            <a:r>
              <a:rPr lang="en-US" sz="900" u="none" dirty="0">
                <a:latin typeface="Gulim"/>
                <a:ea typeface="Gulim"/>
                <a:cs typeface="Gulim"/>
                <a:sym typeface="Gulim"/>
              </a:rPr>
              <a:t> </a:t>
            </a:r>
            <a:r>
              <a:rPr lang="en-US" sz="900" u="none" dirty="0" err="1">
                <a:latin typeface="Gulim"/>
                <a:ea typeface="Gulim"/>
                <a:cs typeface="Gulim"/>
                <a:sym typeface="Gulim"/>
              </a:rPr>
              <a:t>분야에서</a:t>
            </a:r>
            <a:r>
              <a:rPr lang="en-US" sz="900" u="none" dirty="0">
                <a:latin typeface="Gulim"/>
                <a:ea typeface="Gulim"/>
                <a:cs typeface="Gulim"/>
                <a:sym typeface="Gulim"/>
              </a:rPr>
              <a:t> 2030년까지 </a:t>
            </a:r>
            <a:r>
              <a:rPr lang="en-US" sz="900" u="none" dirty="0" err="1">
                <a:latin typeface="Gulim"/>
                <a:ea typeface="Gulim"/>
                <a:cs typeface="Gulim"/>
                <a:sym typeface="Gulim"/>
              </a:rPr>
              <a:t>자연보호지역</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산림</a:t>
            </a:r>
            <a:r>
              <a:rPr lang="en-US" sz="900" u="none" dirty="0">
                <a:latin typeface="Gulim"/>
                <a:ea typeface="Gulim"/>
                <a:cs typeface="Gulim"/>
                <a:sym typeface="Gulim"/>
              </a:rPr>
              <a:t> </a:t>
            </a:r>
            <a:r>
              <a:rPr lang="en-US" sz="900" u="none" dirty="0" err="1">
                <a:latin typeface="Gulim"/>
                <a:ea typeface="Gulim"/>
                <a:cs typeface="Gulim"/>
                <a:sym typeface="Gulim"/>
              </a:rPr>
              <a:t>벌채</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개간을</a:t>
            </a:r>
            <a:r>
              <a:rPr lang="en-US" sz="900" u="none" dirty="0">
                <a:latin typeface="Gulim"/>
                <a:ea typeface="Gulim"/>
                <a:cs typeface="Gulim"/>
                <a:sym typeface="Gulim"/>
              </a:rPr>
              <a:t> 중단</a:t>
            </a:r>
            <a:r>
              <a:rPr lang="en-US" sz="750" u="none" baseline="30000" dirty="0">
                <a:latin typeface="Gulim"/>
                <a:ea typeface="Gulim"/>
                <a:cs typeface="Gulim"/>
                <a:sym typeface="Gulim"/>
              </a:rPr>
              <a:t>1)</a:t>
            </a:r>
            <a:r>
              <a:rPr lang="en-US" sz="900" u="none" dirty="0">
                <a:latin typeface="Gulim"/>
                <a:ea typeface="Gulim"/>
                <a:cs typeface="Gulim"/>
                <a:sym typeface="Gulim"/>
              </a:rPr>
              <a:t>(Deforestation &amp; Conversion Free)</a:t>
            </a:r>
            <a:r>
              <a:rPr lang="en-US" sz="900" u="none" dirty="0" err="1">
                <a:latin typeface="Gulim"/>
                <a:ea typeface="Gulim"/>
                <a:cs typeface="Gulim"/>
                <a:sym typeface="Gulim"/>
              </a:rPr>
              <a:t>하고자</a:t>
            </a:r>
            <a:r>
              <a:rPr lang="en-US" sz="900" u="none" dirty="0">
                <a:latin typeface="Gulim"/>
                <a:ea typeface="Gulim"/>
                <a:cs typeface="Gulim"/>
                <a:sym typeface="Gulim"/>
              </a:rPr>
              <a:t> </a:t>
            </a:r>
            <a:r>
              <a:rPr lang="en-US" sz="900" u="none" dirty="0" err="1">
                <a:latin typeface="Gulim"/>
                <a:ea typeface="Gulim"/>
                <a:cs typeface="Gulim"/>
                <a:sym typeface="Gulim"/>
              </a:rPr>
              <a:t>하며</a:t>
            </a:r>
            <a:r>
              <a:rPr lang="en-US" sz="900" u="none" dirty="0">
                <a:latin typeface="Gulim"/>
                <a:ea typeface="Gulim"/>
                <a:cs typeface="Gulim"/>
                <a:sym typeface="Gulim"/>
              </a:rPr>
              <a:t>, </a:t>
            </a:r>
            <a:r>
              <a:rPr lang="en-US" sz="900" u="none" dirty="0" err="1">
                <a:latin typeface="Gulim"/>
                <a:ea typeface="Gulim"/>
                <a:cs typeface="Gulim"/>
                <a:sym typeface="Gulim"/>
              </a:rPr>
              <a:t>세부</a:t>
            </a:r>
            <a:r>
              <a:rPr lang="en-US" sz="900" u="none" dirty="0">
                <a:latin typeface="Gulim"/>
                <a:ea typeface="Gulim"/>
                <a:cs typeface="Gulim"/>
                <a:sym typeface="Gulim"/>
              </a:rPr>
              <a:t> </a:t>
            </a:r>
            <a:r>
              <a:rPr lang="en-US" sz="900" u="none" dirty="0" err="1">
                <a:latin typeface="Gulim"/>
                <a:ea typeface="Gulim"/>
                <a:cs typeface="Gulim"/>
                <a:sym typeface="Gulim"/>
              </a:rPr>
              <a:t>내용은</a:t>
            </a:r>
            <a:r>
              <a:rPr lang="en-US" sz="900" u="none" dirty="0">
                <a:latin typeface="Gulim"/>
                <a:ea typeface="Gulim"/>
                <a:cs typeface="Gulim"/>
                <a:sym typeface="Gulim"/>
              </a:rPr>
              <a:t> </a:t>
            </a:r>
            <a:r>
              <a:rPr lang="en-US" sz="900" u="none" dirty="0" err="1">
                <a:latin typeface="Gulim"/>
                <a:ea typeface="Gulim"/>
                <a:cs typeface="Gulim"/>
                <a:sym typeface="Gulim"/>
              </a:rPr>
              <a:t>본</a:t>
            </a:r>
            <a:r>
              <a:rPr lang="en-US" sz="900" u="none" dirty="0">
                <a:latin typeface="Gulim"/>
                <a:ea typeface="Gulim"/>
                <a:cs typeface="Gulim"/>
                <a:sym typeface="Gulim"/>
              </a:rPr>
              <a:t> </a:t>
            </a:r>
            <a:r>
              <a:rPr lang="en-US" sz="900" u="none" dirty="0" err="1">
                <a:latin typeface="Gulim"/>
                <a:ea typeface="Gulim"/>
                <a:cs typeface="Gulim"/>
                <a:sym typeface="Gulim"/>
              </a:rPr>
              <a:t>보고서의</a:t>
            </a:r>
            <a:r>
              <a:rPr lang="en-US" sz="900" u="none" dirty="0">
                <a:latin typeface="Gulim"/>
                <a:ea typeface="Gulim"/>
                <a:cs typeface="Gulim"/>
                <a:sym typeface="Gulim"/>
              </a:rPr>
              <a:t> ‘</a:t>
            </a:r>
            <a:r>
              <a:rPr lang="en-US" sz="900" u="none" dirty="0" err="1">
                <a:latin typeface="Gulim"/>
                <a:ea typeface="Gulim"/>
                <a:cs typeface="Gulim"/>
                <a:sym typeface="Gulim"/>
              </a:rPr>
              <a:t>지표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목표</a:t>
            </a:r>
            <a:r>
              <a:rPr lang="en-US" sz="900" u="none" dirty="0">
                <a:latin typeface="Gulim"/>
                <a:ea typeface="Gulim"/>
                <a:cs typeface="Gulim"/>
                <a:sym typeface="Gulim"/>
              </a:rPr>
              <a:t>’ </a:t>
            </a:r>
            <a:r>
              <a:rPr lang="en-US" sz="900" u="none" dirty="0" err="1">
                <a:latin typeface="Gulim"/>
                <a:ea typeface="Gulim"/>
                <a:cs typeface="Gulim"/>
                <a:sym typeface="Gulim"/>
              </a:rPr>
              <a:t>파트를</a:t>
            </a:r>
            <a:r>
              <a:rPr lang="en-US" sz="900" u="none" dirty="0">
                <a:latin typeface="Gulim"/>
                <a:ea typeface="Gulim"/>
                <a:cs typeface="Gulim"/>
                <a:sym typeface="Gulim"/>
              </a:rPr>
              <a:t> </a:t>
            </a:r>
            <a:r>
              <a:rPr lang="en-US" sz="900" u="none" dirty="0" err="1">
                <a:latin typeface="Gulim"/>
                <a:ea typeface="Gulim"/>
                <a:cs typeface="Gulim"/>
                <a:sym typeface="Gulim"/>
              </a:rPr>
              <a:t>참고해주시기</a:t>
            </a:r>
            <a:r>
              <a:rPr lang="en-US" sz="900" u="none" dirty="0">
                <a:latin typeface="Gulim"/>
                <a:ea typeface="Gulim"/>
                <a:cs typeface="Gulim"/>
                <a:sym typeface="Gulim"/>
              </a:rPr>
              <a:t> </a:t>
            </a:r>
            <a:r>
              <a:rPr lang="en-US" sz="900" u="none" dirty="0" err="1">
                <a:latin typeface="Gulim"/>
                <a:ea typeface="Gulim"/>
                <a:cs typeface="Gulim"/>
                <a:sym typeface="Gulim"/>
              </a:rPr>
              <a:t>바랍니다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4452" name="Google Shape;4452;p45"/>
          <p:cNvGrpSpPr/>
          <p:nvPr/>
        </p:nvGrpSpPr>
        <p:grpSpPr>
          <a:xfrm>
            <a:off x="538086" y="0"/>
            <a:ext cx="14077958" cy="8208009"/>
            <a:chOff x="538086" y="0"/>
            <a:chExt cx="14077958" cy="8208009"/>
          </a:xfrm>
        </p:grpSpPr>
        <p:sp>
          <p:nvSpPr>
            <p:cNvPr id="4453" name="Google Shape;4453;p4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54" name="Google Shape;4454;p4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55" name="Google Shape;4455;p4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462" name="Google Shape;4462;p4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113</a:t>
            </a:r>
            <a:endParaRPr sz="10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4472"/>
        <p:cNvGrpSpPr/>
        <p:nvPr/>
      </p:nvGrpSpPr>
      <p:grpSpPr>
        <a:xfrm>
          <a:off x="0" y="0"/>
          <a:ext cx="0" cy="0"/>
          <a:chOff x="0" y="0"/>
          <a:chExt cx="0" cy="0"/>
        </a:xfrm>
      </p:grpSpPr>
      <p:sp>
        <p:nvSpPr>
          <p:cNvPr id="4473" name="Google Shape;4473;p46"/>
          <p:cNvSpPr txBox="1"/>
          <p:nvPr/>
        </p:nvSpPr>
        <p:spPr>
          <a:xfrm>
            <a:off x="887299" y="1194498"/>
            <a:ext cx="3846066"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자연자본</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생물다양성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p:txBody>
      </p:sp>
      <p:sp>
        <p:nvSpPr>
          <p:cNvPr id="4474" name="Google Shape;4474;p46"/>
          <p:cNvSpPr txBox="1"/>
          <p:nvPr/>
        </p:nvSpPr>
        <p:spPr>
          <a:xfrm>
            <a:off x="1724783" y="1680747"/>
            <a:ext cx="2798116" cy="1513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u="sng" dirty="0" err="1">
                <a:solidFill>
                  <a:srgbClr val="87BB24"/>
                </a:solidFill>
                <a:latin typeface="Arial"/>
                <a:ea typeface="Arial"/>
                <a:cs typeface="Arial"/>
                <a:sym typeface="Arial"/>
              </a:rPr>
              <a:t>자연자본</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의존성</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및</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영향</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진단</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위한</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접점</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식별</a:t>
            </a:r>
            <a:endParaRPr sz="900" dirty="0">
              <a:latin typeface="Arial"/>
              <a:ea typeface="Arial"/>
              <a:cs typeface="Arial"/>
              <a:sym typeface="Arial"/>
            </a:endParaRPr>
          </a:p>
        </p:txBody>
      </p:sp>
      <p:sp>
        <p:nvSpPr>
          <p:cNvPr id="4475" name="Google Shape;4475;p46"/>
          <p:cNvSpPr txBox="1"/>
          <p:nvPr/>
        </p:nvSpPr>
        <p:spPr>
          <a:xfrm>
            <a:off x="823718" y="1820149"/>
            <a:ext cx="6276329" cy="113030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dirty="0" err="1">
                <a:latin typeface="Arial"/>
                <a:ea typeface="Arial"/>
                <a:cs typeface="Arial"/>
                <a:sym typeface="Arial"/>
              </a:rPr>
              <a:t>사업모델과</a:t>
            </a:r>
            <a:r>
              <a:rPr lang="en-US" sz="900" b="1" dirty="0">
                <a:latin typeface="Arial"/>
                <a:ea typeface="Arial"/>
                <a:cs typeface="Arial"/>
                <a:sym typeface="Arial"/>
              </a:rPr>
              <a:t> </a:t>
            </a:r>
            <a:r>
              <a:rPr lang="en-US" sz="900" b="1" dirty="0" err="1">
                <a:latin typeface="Arial"/>
                <a:ea typeface="Arial"/>
                <a:cs typeface="Arial"/>
                <a:sym typeface="Arial"/>
              </a:rPr>
              <a:t>가치사슬의</a:t>
            </a:r>
            <a:r>
              <a:rPr lang="en-US" sz="900" b="1" dirty="0">
                <a:latin typeface="Arial"/>
                <a:ea typeface="Arial"/>
                <a:cs typeface="Arial"/>
                <a:sym typeface="Arial"/>
              </a:rPr>
              <a:t> </a:t>
            </a:r>
            <a:r>
              <a:rPr lang="en-US" sz="900" b="1" dirty="0" err="1">
                <a:latin typeface="Arial"/>
                <a:ea typeface="Arial"/>
                <a:cs typeface="Arial"/>
                <a:sym typeface="Arial"/>
              </a:rPr>
              <a:t>범위</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산업</a:t>
            </a:r>
            <a:r>
              <a:rPr lang="en-US" sz="900" dirty="0">
                <a:latin typeface="Gulim"/>
                <a:ea typeface="Gulim"/>
                <a:cs typeface="Gulim"/>
                <a:sym typeface="Gulim"/>
              </a:rPr>
              <a:t> </a:t>
            </a:r>
            <a:r>
              <a:rPr lang="en-US" sz="900" dirty="0" err="1">
                <a:latin typeface="Gulim"/>
                <a:ea typeface="Gulim"/>
                <a:cs typeface="Gulim"/>
                <a:sym typeface="Gulim"/>
              </a:rPr>
              <a:t>분류</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제조업을</a:t>
            </a:r>
            <a:r>
              <a:rPr lang="en-US" sz="900" dirty="0">
                <a:latin typeface="Gulim"/>
                <a:ea typeface="Gulim"/>
                <a:cs typeface="Gulim"/>
                <a:sym typeface="Gulim"/>
              </a:rPr>
              <a:t> </a:t>
            </a:r>
            <a:r>
              <a:rPr lang="en-US" sz="900" dirty="0" err="1">
                <a:latin typeface="Gulim"/>
                <a:ea typeface="Gulim"/>
                <a:cs typeface="Gulim"/>
                <a:sym typeface="Gulim"/>
              </a:rPr>
              <a:t>영위하고</a:t>
            </a:r>
            <a:r>
              <a:rPr lang="en-US" sz="900" dirty="0">
                <a:latin typeface="Gulim"/>
                <a:ea typeface="Gulim"/>
                <a:cs typeface="Gulim"/>
                <a:sym typeface="Gulim"/>
              </a:rPr>
              <a:t> </a:t>
            </a:r>
            <a:r>
              <a:rPr lang="en-US" sz="900" dirty="0" err="1">
                <a:latin typeface="Gulim"/>
                <a:ea typeface="Gulim"/>
                <a:cs typeface="Gulim"/>
                <a:sym typeface="Gulim"/>
              </a:rPr>
              <a:t>있으나</a:t>
            </a:r>
            <a:r>
              <a:rPr lang="en-US" sz="900" dirty="0">
                <a:latin typeface="Gulim"/>
                <a:ea typeface="Gulim"/>
                <a:cs typeface="Gulim"/>
                <a:sym typeface="Gulim"/>
              </a:rPr>
              <a:t>, </a:t>
            </a:r>
            <a:r>
              <a:rPr lang="en-US" sz="900" dirty="0" err="1">
                <a:latin typeface="Gulim"/>
                <a:ea typeface="Gulim"/>
                <a:cs typeface="Gulim"/>
                <a:sym typeface="Gulim"/>
              </a:rPr>
              <a:t>이외</a:t>
            </a:r>
            <a:r>
              <a:rPr lang="en-US" sz="900" dirty="0">
                <a:latin typeface="Gulim"/>
                <a:ea typeface="Gulim"/>
                <a:cs typeface="Gulim"/>
                <a:sym typeface="Gulim"/>
              </a:rPr>
              <a:t> </a:t>
            </a:r>
            <a:r>
              <a:rPr lang="en-US" sz="900" dirty="0" err="1">
                <a:latin typeface="Gulim"/>
                <a:ea typeface="Gulim"/>
                <a:cs typeface="Gulim"/>
                <a:sym typeface="Gulim"/>
              </a:rPr>
              <a:t>건강기능식품</a:t>
            </a:r>
            <a:r>
              <a:rPr lang="en-US" sz="900" dirty="0">
                <a:latin typeface="Gulim"/>
                <a:ea typeface="Gulim"/>
                <a:cs typeface="Gulim"/>
                <a:sym typeface="Gulim"/>
              </a:rPr>
              <a:t>, </a:t>
            </a:r>
            <a:r>
              <a:rPr lang="en-US" sz="900" dirty="0" err="1">
                <a:latin typeface="Gulim"/>
                <a:ea typeface="Gulim"/>
                <a:cs typeface="Gulim"/>
                <a:sym typeface="Gulim"/>
              </a:rPr>
              <a:t>제약</a:t>
            </a:r>
            <a:r>
              <a:rPr lang="en-US" sz="900" dirty="0">
                <a:latin typeface="Gulim"/>
                <a:ea typeface="Gulim"/>
                <a:cs typeface="Gulim"/>
                <a:sym typeface="Gulim"/>
              </a:rPr>
              <a:t>, </a:t>
            </a:r>
            <a:r>
              <a:rPr lang="en-US" sz="900" dirty="0" err="1">
                <a:latin typeface="Gulim"/>
                <a:ea typeface="Gulim"/>
                <a:cs typeface="Gulim"/>
                <a:sym typeface="Gulim"/>
              </a:rPr>
              <a:t>화장품</a:t>
            </a:r>
            <a:r>
              <a:rPr lang="en-US" sz="900" dirty="0">
                <a:latin typeface="Gulim"/>
                <a:ea typeface="Gulim"/>
                <a:cs typeface="Gulim"/>
                <a:sym typeface="Gulim"/>
              </a:rPr>
              <a:t> </a:t>
            </a:r>
            <a:r>
              <a:rPr lang="en-US" sz="900" dirty="0" err="1">
                <a:latin typeface="Gulim"/>
                <a:ea typeface="Gulim"/>
                <a:cs typeface="Gulim"/>
                <a:sym typeface="Gulim"/>
              </a:rPr>
              <a:t>등다양한</a:t>
            </a:r>
            <a:r>
              <a:rPr lang="en-US" sz="900" dirty="0">
                <a:latin typeface="Gulim"/>
                <a:ea typeface="Gulim"/>
                <a:cs typeface="Gulim"/>
                <a:sym typeface="Gulim"/>
              </a:rPr>
              <a:t> </a:t>
            </a:r>
            <a:r>
              <a:rPr lang="en-US" sz="900" dirty="0" err="1">
                <a:latin typeface="Gulim"/>
                <a:ea typeface="Gulim"/>
                <a:cs typeface="Gulim"/>
                <a:sym typeface="Gulim"/>
              </a:rPr>
              <a:t>산업을</a:t>
            </a:r>
            <a:r>
              <a:rPr lang="en-US" sz="900" dirty="0">
                <a:latin typeface="Gulim"/>
                <a:ea typeface="Gulim"/>
                <a:cs typeface="Gulim"/>
                <a:sym typeface="Gulim"/>
              </a:rPr>
              <a:t> </a:t>
            </a:r>
            <a:r>
              <a:rPr lang="en-US" sz="900" dirty="0" err="1">
                <a:latin typeface="Gulim"/>
                <a:ea typeface="Gulim"/>
                <a:cs typeface="Gulim"/>
                <a:sym typeface="Gulim"/>
              </a:rPr>
              <a:t>영위하는</a:t>
            </a:r>
            <a:r>
              <a:rPr lang="en-US" sz="900" dirty="0">
                <a:latin typeface="Gulim"/>
                <a:ea typeface="Gulim"/>
                <a:cs typeface="Gulim"/>
                <a:sym typeface="Gulim"/>
              </a:rPr>
              <a:t> </a:t>
            </a:r>
            <a:r>
              <a:rPr lang="en-US" sz="900" dirty="0" err="1">
                <a:latin typeface="Gulim"/>
                <a:ea typeface="Gulim"/>
                <a:cs typeface="Gulim"/>
                <a:sym typeface="Gulim"/>
              </a:rPr>
              <a:t>계열사를</a:t>
            </a:r>
            <a:r>
              <a:rPr lang="en-US" sz="900" dirty="0">
                <a:latin typeface="Gulim"/>
                <a:ea typeface="Gulim"/>
                <a:cs typeface="Gulim"/>
                <a:sym typeface="Gulim"/>
              </a:rPr>
              <a:t> </a:t>
            </a:r>
            <a:r>
              <a:rPr lang="en-US" sz="900" dirty="0" err="1">
                <a:latin typeface="Gulim"/>
                <a:ea typeface="Gulim"/>
                <a:cs typeface="Gulim"/>
                <a:sym typeface="Gulim"/>
              </a:rPr>
              <a:t>보유하고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생태계에</a:t>
            </a:r>
            <a:r>
              <a:rPr lang="en-US" sz="900" dirty="0">
                <a:latin typeface="Gulim"/>
                <a:ea typeface="Gulim"/>
                <a:cs typeface="Gulim"/>
                <a:sym typeface="Gulim"/>
              </a:rPr>
              <a:t> </a:t>
            </a:r>
            <a:r>
              <a:rPr lang="en-US" sz="900" dirty="0" err="1">
                <a:latin typeface="Gulim"/>
                <a:ea typeface="Gulim"/>
                <a:cs typeface="Gulim"/>
                <a:sym typeface="Gulim"/>
              </a:rPr>
              <a:t>의존하고</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미치고</a:t>
            </a:r>
            <a:r>
              <a:rPr lang="en-US" sz="900" dirty="0">
                <a:latin typeface="Gulim"/>
                <a:ea typeface="Gulim"/>
                <a:cs typeface="Gulim"/>
                <a:sym typeface="Gulim"/>
              </a:rPr>
              <a:t> </a:t>
            </a:r>
            <a:r>
              <a:rPr lang="en-US" sz="900" dirty="0" err="1">
                <a:latin typeface="Gulim"/>
                <a:ea typeface="Gulim"/>
                <a:cs typeface="Gulim"/>
                <a:sym typeface="Gulim"/>
              </a:rPr>
              <a:t>있음을</a:t>
            </a:r>
            <a:r>
              <a:rPr lang="en-US" sz="900" dirty="0">
                <a:latin typeface="Gulim"/>
                <a:ea typeface="Gulim"/>
                <a:cs typeface="Gulim"/>
                <a:sym typeface="Gulim"/>
              </a:rPr>
              <a:t> </a:t>
            </a:r>
            <a:r>
              <a:rPr lang="en-US" sz="900" dirty="0" err="1">
                <a:latin typeface="Gulim"/>
                <a:ea typeface="Gulim"/>
                <a:cs typeface="Gulim"/>
                <a:sym typeface="Gulim"/>
              </a:rPr>
              <a:t>의미합니다</a:t>
            </a:r>
            <a:r>
              <a:rPr lang="en-US" sz="900" dirty="0">
                <a:latin typeface="Gulim"/>
                <a:ea typeface="Gulim"/>
                <a:cs typeface="Gulim"/>
                <a:sym typeface="Gulim"/>
              </a:rPr>
              <a:t>. </a:t>
            </a:r>
            <a:r>
              <a:rPr lang="en-US" sz="900" dirty="0" err="1">
                <a:latin typeface="Gulim"/>
                <a:ea typeface="Gulim"/>
                <a:cs typeface="Gulim"/>
                <a:sym typeface="Gulim"/>
              </a:rPr>
              <a:t>따라서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당사와</a:t>
            </a:r>
            <a:r>
              <a:rPr lang="en-US" sz="900" dirty="0">
                <a:latin typeface="Gulim"/>
                <a:ea typeface="Gulim"/>
                <a:cs typeface="Gulim"/>
                <a:sym typeface="Gulim"/>
              </a:rPr>
              <a:t> </a:t>
            </a:r>
            <a:r>
              <a:rPr lang="en-US" sz="900" dirty="0" err="1">
                <a:latin typeface="Gulim"/>
                <a:ea typeface="Gulim"/>
                <a:cs typeface="Gulim"/>
                <a:sym typeface="Gulim"/>
              </a:rPr>
              <a:t>계열사의</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활동으로</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받거나</a:t>
            </a:r>
            <a:r>
              <a:rPr lang="en-US" sz="900" dirty="0">
                <a:latin typeface="Gulim"/>
                <a:ea typeface="Gulim"/>
                <a:cs typeface="Gulim"/>
                <a:sym typeface="Gulim"/>
              </a:rPr>
              <a:t> </a:t>
            </a:r>
            <a:r>
              <a:rPr lang="en-US" sz="900" dirty="0" err="1">
                <a:latin typeface="Gulim"/>
                <a:ea typeface="Gulim"/>
                <a:cs typeface="Gulim"/>
                <a:sym typeface="Gulim"/>
              </a:rPr>
              <a:t>주는</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생태계를</a:t>
            </a:r>
            <a:r>
              <a:rPr lang="en-US" sz="900" dirty="0">
                <a:latin typeface="Gulim"/>
                <a:ea typeface="Gulim"/>
                <a:cs typeface="Gulim"/>
                <a:sym typeface="Gulim"/>
              </a:rPr>
              <a:t> </a:t>
            </a:r>
            <a:r>
              <a:rPr lang="en-US" sz="900" dirty="0" err="1">
                <a:latin typeface="Gulim"/>
                <a:ea typeface="Gulim"/>
                <a:cs typeface="Gulim"/>
                <a:sym typeface="Gulim"/>
              </a:rPr>
              <a:t>체계적으로</a:t>
            </a:r>
            <a:r>
              <a:rPr lang="en-US" sz="900" dirty="0">
                <a:latin typeface="Gulim"/>
                <a:ea typeface="Gulim"/>
                <a:cs typeface="Gulim"/>
                <a:sym typeface="Gulim"/>
              </a:rPr>
              <a:t> </a:t>
            </a:r>
            <a:r>
              <a:rPr lang="en-US" sz="900" dirty="0" err="1">
                <a:latin typeface="Gulim"/>
                <a:ea typeface="Gulim"/>
                <a:cs typeface="Gulim"/>
                <a:sym typeface="Gulim"/>
              </a:rPr>
              <a:t>관리하기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KT&amp;G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연결</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자회사의</a:t>
            </a:r>
            <a:r>
              <a:rPr lang="en-US" sz="900" dirty="0">
                <a:latin typeface="Gulim"/>
                <a:ea typeface="Gulim"/>
                <a:cs typeface="Gulim"/>
                <a:sym typeface="Gulim"/>
              </a:rPr>
              <a:t> </a:t>
            </a:r>
            <a:r>
              <a:rPr lang="en-US" sz="900" dirty="0" err="1">
                <a:latin typeface="Gulim"/>
                <a:ea typeface="Gulim"/>
                <a:cs typeface="Gulim"/>
                <a:sym typeface="Gulim"/>
              </a:rPr>
              <a:t>본사</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법인</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인접지역을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의존성과</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진단을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접점을</a:t>
            </a:r>
            <a:r>
              <a:rPr lang="en-US" sz="900" dirty="0">
                <a:latin typeface="Gulim"/>
                <a:ea typeface="Gulim"/>
                <a:cs typeface="Gulim"/>
                <a:sym typeface="Gulim"/>
              </a:rPr>
              <a:t> </a:t>
            </a:r>
            <a:r>
              <a:rPr lang="en-US" sz="900" dirty="0" err="1">
                <a:latin typeface="Gulim"/>
                <a:ea typeface="Gulim"/>
                <a:cs typeface="Gulim"/>
                <a:sym typeface="Gulim"/>
              </a:rPr>
              <a:t>식별하였습니다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담배와</a:t>
            </a:r>
            <a:r>
              <a:rPr lang="en-US" sz="900" dirty="0">
                <a:latin typeface="Gulim"/>
                <a:ea typeface="Gulim"/>
                <a:cs typeface="Gulim"/>
                <a:sym typeface="Gulim"/>
              </a:rPr>
              <a:t> </a:t>
            </a:r>
            <a:r>
              <a:rPr lang="en-US" sz="900" dirty="0" err="1">
                <a:latin typeface="Gulim"/>
                <a:ea typeface="Gulim"/>
                <a:cs typeface="Gulim"/>
                <a:sym typeface="Gulim"/>
              </a:rPr>
              <a:t>인삼의</a:t>
            </a:r>
            <a:r>
              <a:rPr lang="en-US" sz="900" dirty="0">
                <a:latin typeface="Gulim"/>
                <a:ea typeface="Gulim"/>
                <a:cs typeface="Gulim"/>
                <a:sym typeface="Gulim"/>
              </a:rPr>
              <a:t> </a:t>
            </a:r>
            <a:r>
              <a:rPr lang="en-US" sz="900" dirty="0" err="1">
                <a:latin typeface="Gulim"/>
                <a:ea typeface="Gulim"/>
                <a:cs typeface="Gulim"/>
                <a:sym typeface="Gulim"/>
              </a:rPr>
              <a:t>원재료를</a:t>
            </a:r>
            <a:r>
              <a:rPr lang="en-US" sz="900" dirty="0">
                <a:latin typeface="Gulim"/>
                <a:ea typeface="Gulim"/>
                <a:cs typeface="Gulim"/>
                <a:sym typeface="Gulim"/>
              </a:rPr>
              <a:t> </a:t>
            </a:r>
            <a:r>
              <a:rPr lang="en-US" sz="900" dirty="0" err="1">
                <a:latin typeface="Gulim"/>
                <a:ea typeface="Gulim"/>
                <a:cs typeface="Gulim"/>
                <a:sym typeface="Gulim"/>
              </a:rPr>
              <a:t>생산하는</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농가와</a:t>
            </a:r>
            <a:r>
              <a:rPr lang="en-US" sz="900" dirty="0">
                <a:latin typeface="Gulim"/>
                <a:ea typeface="Gulim"/>
                <a:cs typeface="Gulim"/>
                <a:sym typeface="Gulim"/>
              </a:rPr>
              <a:t> </a:t>
            </a:r>
            <a:r>
              <a:rPr lang="en-US" sz="900" dirty="0" err="1">
                <a:latin typeface="Gulim"/>
                <a:ea typeface="Gulim"/>
                <a:cs typeface="Gulim"/>
                <a:sym typeface="Gulim"/>
              </a:rPr>
              <a:t>일부</a:t>
            </a:r>
            <a:r>
              <a:rPr lang="en-US" sz="900" dirty="0">
                <a:latin typeface="Gulim"/>
                <a:ea typeface="Gulim"/>
                <a:cs typeface="Gulim"/>
                <a:sym typeface="Gulim"/>
              </a:rPr>
              <a:t> </a:t>
            </a:r>
            <a:r>
              <a:rPr lang="en-US" sz="900" dirty="0" err="1">
                <a:latin typeface="Gulim"/>
                <a:ea typeface="Gulim"/>
                <a:cs typeface="Gulim"/>
                <a:sym typeface="Gulim"/>
              </a:rPr>
              <a:t>공급사를</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업스트림</a:t>
            </a:r>
            <a:r>
              <a:rPr lang="en-US" sz="900" dirty="0">
                <a:latin typeface="Gulim"/>
                <a:ea typeface="Gulim"/>
                <a:cs typeface="Gulim"/>
                <a:sym typeface="Gulim"/>
              </a:rPr>
              <a:t> </a:t>
            </a:r>
            <a:r>
              <a:rPr lang="en-US" sz="900" dirty="0" err="1">
                <a:latin typeface="Gulim"/>
                <a:ea typeface="Gulim"/>
                <a:cs typeface="Gulim"/>
                <a:sym typeface="Gulim"/>
              </a:rPr>
              <a:t>단계</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밸류체인을</a:t>
            </a:r>
            <a:r>
              <a:rPr lang="en-US" sz="900" dirty="0">
                <a:latin typeface="Gulim"/>
                <a:ea typeface="Gulim"/>
                <a:cs typeface="Gulim"/>
                <a:sym typeface="Gulim"/>
              </a:rPr>
              <a:t> </a:t>
            </a:r>
            <a:r>
              <a:rPr lang="en-US" sz="900" dirty="0" err="1">
                <a:latin typeface="Gulim"/>
                <a:ea typeface="Gulim"/>
                <a:cs typeface="Gulim"/>
                <a:sym typeface="Gulim"/>
              </a:rPr>
              <a:t>진단</a:t>
            </a:r>
            <a:r>
              <a:rPr lang="en-US" sz="900" dirty="0">
                <a:latin typeface="Gulim"/>
                <a:ea typeface="Gulim"/>
                <a:cs typeface="Gulim"/>
                <a:sym typeface="Gulim"/>
              </a:rPr>
              <a:t> </a:t>
            </a:r>
            <a:r>
              <a:rPr lang="en-US" sz="900" dirty="0" err="1">
                <a:latin typeface="Gulim"/>
                <a:ea typeface="Gulim"/>
                <a:cs typeface="Gulim"/>
                <a:sym typeface="Gulim"/>
              </a:rPr>
              <a:t>범위에</a:t>
            </a:r>
            <a:r>
              <a:rPr lang="en-US" sz="900" dirty="0">
                <a:latin typeface="Gulim"/>
                <a:ea typeface="Gulim"/>
                <a:cs typeface="Gulim"/>
                <a:sym typeface="Gulim"/>
              </a:rPr>
              <a:t> </a:t>
            </a:r>
            <a:r>
              <a:rPr lang="en-US" sz="900" dirty="0" err="1">
                <a:latin typeface="Gulim"/>
                <a:ea typeface="Gulim"/>
                <a:cs typeface="Gulim"/>
                <a:sym typeface="Gulim"/>
              </a:rPr>
              <a:t>포괄하여</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147개 </a:t>
            </a:r>
            <a:r>
              <a:rPr lang="en-US" sz="900" dirty="0" err="1">
                <a:latin typeface="Gulim"/>
                <a:ea typeface="Gulim"/>
                <a:cs typeface="Gulim"/>
                <a:sym typeface="Gulim"/>
              </a:rPr>
              <a:t>위치</a:t>
            </a:r>
            <a:r>
              <a:rPr lang="en-US" sz="900" dirty="0">
                <a:latin typeface="Gulim"/>
                <a:ea typeface="Gulim"/>
                <a:cs typeface="Gulim"/>
                <a:sym typeface="Gulim"/>
              </a:rPr>
              <a:t>(Site)</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의존성과</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파악하였습니다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476" name="Google Shape;4476;p46"/>
          <p:cNvSpPr txBox="1"/>
          <p:nvPr/>
        </p:nvSpPr>
        <p:spPr>
          <a:xfrm>
            <a:off x="1711045" y="2990139"/>
            <a:ext cx="2421598" cy="1513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u="sng" dirty="0" err="1">
                <a:solidFill>
                  <a:srgbClr val="87BB24"/>
                </a:solidFill>
                <a:latin typeface="Arial"/>
                <a:ea typeface="Arial"/>
                <a:cs typeface="Arial"/>
                <a:sym typeface="Arial"/>
              </a:rPr>
              <a:t>자연자본</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의존성</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및</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영향</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수준</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진단</a:t>
            </a:r>
            <a:endParaRPr sz="900" dirty="0">
              <a:latin typeface="Arial"/>
              <a:ea typeface="Arial"/>
              <a:cs typeface="Arial"/>
              <a:sym typeface="Arial"/>
            </a:endParaRPr>
          </a:p>
        </p:txBody>
      </p:sp>
      <p:sp>
        <p:nvSpPr>
          <p:cNvPr id="4477" name="Google Shape;4477;p46"/>
          <p:cNvSpPr txBox="1"/>
          <p:nvPr/>
        </p:nvSpPr>
        <p:spPr>
          <a:xfrm>
            <a:off x="823718" y="3142482"/>
            <a:ext cx="6270036" cy="14986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dirty="0" err="1">
                <a:latin typeface="Arial"/>
                <a:ea typeface="Arial"/>
                <a:cs typeface="Arial"/>
                <a:sym typeface="Arial"/>
              </a:rPr>
              <a:t>주요</a:t>
            </a:r>
            <a:r>
              <a:rPr lang="en-US" sz="900" b="1" dirty="0">
                <a:latin typeface="Arial"/>
                <a:ea typeface="Arial"/>
                <a:cs typeface="Arial"/>
                <a:sym typeface="Arial"/>
              </a:rPr>
              <a:t> </a:t>
            </a:r>
            <a:r>
              <a:rPr lang="en-US" sz="900" b="1" dirty="0" err="1">
                <a:latin typeface="Arial"/>
                <a:ea typeface="Arial"/>
                <a:cs typeface="Arial"/>
                <a:sym typeface="Arial"/>
              </a:rPr>
              <a:t>자산의</a:t>
            </a:r>
            <a:r>
              <a:rPr lang="en-US" sz="900" b="1" dirty="0">
                <a:latin typeface="Arial"/>
                <a:ea typeface="Arial"/>
                <a:cs typeface="Arial"/>
                <a:sym typeface="Arial"/>
              </a:rPr>
              <a:t> </a:t>
            </a:r>
            <a:r>
              <a:rPr lang="en-US" sz="900" b="1" dirty="0" err="1">
                <a:latin typeface="Arial"/>
                <a:ea typeface="Arial"/>
                <a:cs typeface="Arial"/>
                <a:sym typeface="Arial"/>
              </a:rPr>
              <a:t>자연자본</a:t>
            </a:r>
            <a:r>
              <a:rPr lang="en-US" sz="900" b="1" dirty="0">
                <a:latin typeface="Arial"/>
                <a:ea typeface="Arial"/>
                <a:cs typeface="Arial"/>
                <a:sym typeface="Arial"/>
              </a:rPr>
              <a:t> </a:t>
            </a:r>
            <a:r>
              <a:rPr lang="en-US" sz="900" b="1" dirty="0" err="1">
                <a:latin typeface="Arial"/>
                <a:ea typeface="Arial"/>
                <a:cs typeface="Arial"/>
                <a:sym typeface="Arial"/>
              </a:rPr>
              <a:t>의존성·영향</a:t>
            </a:r>
            <a:r>
              <a:rPr lang="en-US" sz="900" b="1" dirty="0">
                <a:latin typeface="Arial"/>
                <a:ea typeface="Arial"/>
                <a:cs typeface="Arial"/>
                <a:sym typeface="Arial"/>
              </a:rPr>
              <a:t> </a:t>
            </a:r>
            <a:r>
              <a:rPr lang="en-US" sz="900" b="1" dirty="0" err="1">
                <a:latin typeface="Arial"/>
                <a:ea typeface="Arial"/>
                <a:cs typeface="Arial"/>
                <a:sym typeface="Arial"/>
              </a:rPr>
              <a:t>스크리닝</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우선순위화</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a:latin typeface="Gulim"/>
                <a:ea typeface="Gulim"/>
                <a:cs typeface="Gulim"/>
                <a:sym typeface="Gulim"/>
              </a:rPr>
              <a:t>Evaluate </a:t>
            </a:r>
            <a:r>
              <a:rPr lang="en-US" sz="900" dirty="0" err="1">
                <a:latin typeface="Gulim"/>
                <a:ea typeface="Gulim"/>
                <a:cs typeface="Gulim"/>
                <a:sym typeface="Gulim"/>
              </a:rPr>
              <a:t>단계에서는</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프로세스가</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자본에</a:t>
            </a:r>
            <a:r>
              <a:rPr lang="en-US" sz="900" dirty="0">
                <a:latin typeface="Gulim"/>
                <a:ea typeface="Gulim"/>
                <a:cs typeface="Gulim"/>
                <a:sym typeface="Gulim"/>
              </a:rPr>
              <a:t> </a:t>
            </a:r>
            <a:r>
              <a:rPr lang="en-US" sz="900" dirty="0" err="1">
                <a:latin typeface="Gulim"/>
                <a:ea typeface="Gulim"/>
                <a:cs typeface="Gulim"/>
                <a:sym typeface="Gulim"/>
              </a:rPr>
              <a:t>어느</a:t>
            </a:r>
            <a:r>
              <a:rPr lang="en-US" sz="900" dirty="0">
                <a:latin typeface="Gulim"/>
                <a:ea typeface="Gulim"/>
                <a:cs typeface="Gulim"/>
                <a:sym typeface="Gulim"/>
              </a:rPr>
              <a:t> </a:t>
            </a:r>
            <a:r>
              <a:rPr lang="en-US" sz="900" dirty="0" err="1">
                <a:latin typeface="Gulim"/>
                <a:ea typeface="Gulim"/>
                <a:cs typeface="Gulim"/>
                <a:sym typeface="Gulim"/>
              </a:rPr>
              <a:t>정도</a:t>
            </a:r>
            <a:r>
              <a:rPr lang="en-US" sz="900" dirty="0">
                <a:latin typeface="Gulim"/>
                <a:ea typeface="Gulim"/>
                <a:cs typeface="Gulim"/>
                <a:sym typeface="Gulim"/>
              </a:rPr>
              <a:t> </a:t>
            </a:r>
            <a:r>
              <a:rPr lang="en-US" sz="900" dirty="0" err="1">
                <a:latin typeface="Gulim"/>
                <a:ea typeface="Gulim"/>
                <a:cs typeface="Gulim"/>
                <a:sym typeface="Gulim"/>
              </a:rPr>
              <a:t>의존하고</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미치는지에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상대적</a:t>
            </a:r>
            <a:r>
              <a:rPr lang="en-US" sz="900" dirty="0">
                <a:latin typeface="Gulim"/>
                <a:ea typeface="Gulim"/>
                <a:cs typeface="Gulim"/>
                <a:sym typeface="Gulim"/>
              </a:rPr>
              <a:t> </a:t>
            </a:r>
            <a:r>
              <a:rPr lang="en-US" sz="900" dirty="0" err="1">
                <a:latin typeface="Gulim"/>
                <a:ea typeface="Gulim"/>
                <a:cs typeface="Gulim"/>
                <a:sym typeface="Gulim"/>
              </a:rPr>
              <a:t>중요도에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파악하였습니다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산업별</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의존성과</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평가하는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Tool인</a:t>
            </a:r>
            <a:r>
              <a:rPr lang="en-US" sz="900" dirty="0">
                <a:latin typeface="Gulim"/>
                <a:ea typeface="Gulim"/>
                <a:cs typeface="Gulim"/>
                <a:sym typeface="Gulim"/>
              </a:rPr>
              <a:t> ‘ENCORE(Exploring Natural Capital Opportunities, Risks and Exposure)’</a:t>
            </a:r>
            <a:r>
              <a:rPr lang="en-US" sz="900" dirty="0" err="1">
                <a:latin typeface="Gulim"/>
                <a:ea typeface="Gulim"/>
                <a:cs typeface="Gulim"/>
                <a:sym typeface="Gulim"/>
              </a:rPr>
              <a:t>와</a:t>
            </a:r>
            <a:r>
              <a:rPr lang="en-US" sz="900" dirty="0">
                <a:latin typeface="Gulim"/>
                <a:ea typeface="Gulim"/>
                <a:cs typeface="Gulim"/>
                <a:sym typeface="Gulim"/>
              </a:rPr>
              <a:t> ‘</a:t>
            </a:r>
            <a:r>
              <a:rPr lang="en-US" sz="900" dirty="0" err="1">
                <a:latin typeface="Gulim"/>
                <a:ea typeface="Gulim"/>
                <a:cs typeface="Gulim"/>
                <a:sym typeface="Gulim"/>
              </a:rPr>
              <a:t>자연관련</a:t>
            </a:r>
            <a:r>
              <a:rPr lang="en-US" sz="900" dirty="0">
                <a:latin typeface="Gulim"/>
                <a:ea typeface="Gulim"/>
                <a:cs typeface="Gulim"/>
                <a:sym typeface="Gulim"/>
              </a:rPr>
              <a:t> </a:t>
            </a:r>
            <a:r>
              <a:rPr lang="en-US" sz="900" dirty="0" err="1">
                <a:latin typeface="Gulim"/>
                <a:ea typeface="Gulim"/>
                <a:cs typeface="Gulim"/>
                <a:sym typeface="Gulim"/>
              </a:rPr>
              <a:t>과학기반</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(Science Based Target for Nature, </a:t>
            </a:r>
            <a:r>
              <a:rPr lang="en-US" sz="900" dirty="0" err="1">
                <a:latin typeface="Gulim"/>
                <a:ea typeface="Gulim"/>
                <a:cs typeface="Gulim"/>
                <a:sym typeface="Gulim"/>
              </a:rPr>
              <a:t>이하</a:t>
            </a:r>
            <a:r>
              <a:rPr lang="en-US" sz="900" dirty="0">
                <a:latin typeface="Gulim"/>
                <a:ea typeface="Gulim"/>
                <a:cs typeface="Gulim"/>
                <a:sym typeface="Gulim"/>
              </a:rPr>
              <a:t> SBTN)’</a:t>
            </a:r>
            <a:r>
              <a:rPr lang="en-US" sz="900" dirty="0" err="1">
                <a:latin typeface="Gulim"/>
                <a:ea typeface="Gulim"/>
                <a:cs typeface="Gulim"/>
                <a:sym typeface="Gulim"/>
              </a:rPr>
              <a:t>에서</a:t>
            </a:r>
            <a:r>
              <a:rPr lang="en-US" sz="900" dirty="0">
                <a:latin typeface="Gulim"/>
                <a:ea typeface="Gulim"/>
                <a:cs typeface="Gulim"/>
                <a:sym typeface="Gulim"/>
              </a:rPr>
              <a:t> </a:t>
            </a:r>
            <a:r>
              <a:rPr lang="en-US" sz="900" dirty="0" err="1">
                <a:latin typeface="Gulim"/>
                <a:ea typeface="Gulim"/>
                <a:cs typeface="Gulim"/>
                <a:sym typeface="Gulim"/>
              </a:rPr>
              <a:t>제공하는</a:t>
            </a:r>
            <a:r>
              <a:rPr lang="en-US" sz="900" dirty="0">
                <a:latin typeface="Gulim"/>
                <a:ea typeface="Gulim"/>
                <a:cs typeface="Gulim"/>
                <a:sym typeface="Gulim"/>
              </a:rPr>
              <a:t> ‘</a:t>
            </a:r>
            <a:r>
              <a:rPr lang="en-US" sz="900" dirty="0" err="1">
                <a:latin typeface="Gulim"/>
                <a:ea typeface="Gulim"/>
                <a:cs typeface="Gulim"/>
                <a:sym typeface="Gulim"/>
              </a:rPr>
              <a:t>중대성</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툴</a:t>
            </a:r>
            <a:r>
              <a:rPr lang="en-US" sz="900" dirty="0">
                <a:latin typeface="Gulim"/>
                <a:ea typeface="Gulim"/>
                <a:cs typeface="Gulim"/>
                <a:sym typeface="Gulim"/>
              </a:rPr>
              <a:t>(Materiality Screening Tool)’</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당사가</a:t>
            </a:r>
            <a:r>
              <a:rPr lang="en-US" sz="900" dirty="0">
                <a:latin typeface="Gulim"/>
                <a:ea typeface="Gulim"/>
                <a:cs typeface="Gulim"/>
                <a:sym typeface="Gulim"/>
              </a:rPr>
              <a:t> </a:t>
            </a:r>
            <a:r>
              <a:rPr lang="en-US" sz="900" dirty="0" err="1">
                <a:latin typeface="Gulim"/>
                <a:ea typeface="Gulim"/>
                <a:cs typeface="Gulim"/>
                <a:sym typeface="Gulim"/>
              </a:rPr>
              <a:t>중점을</a:t>
            </a:r>
            <a:r>
              <a:rPr lang="en-US" sz="900" dirty="0">
                <a:latin typeface="Gulim"/>
                <a:ea typeface="Gulim"/>
                <a:cs typeface="Gulim"/>
                <a:sym typeface="Gulim"/>
              </a:rPr>
              <a:t> </a:t>
            </a:r>
            <a:r>
              <a:rPr lang="en-US" sz="900" dirty="0" err="1">
                <a:latin typeface="Gulim"/>
                <a:ea typeface="Gulim"/>
                <a:cs typeface="Gulim"/>
                <a:sym typeface="Gulim"/>
              </a:rPr>
              <a:t>두고</a:t>
            </a:r>
            <a:r>
              <a:rPr lang="en-US" sz="900" dirty="0">
                <a:latin typeface="Gulim"/>
                <a:ea typeface="Gulim"/>
                <a:cs typeface="Gulim"/>
                <a:sym typeface="Gulim"/>
              </a:rPr>
              <a:t> </a:t>
            </a:r>
            <a:r>
              <a:rPr lang="en-US" sz="900" dirty="0" err="1">
                <a:latin typeface="Gulim"/>
                <a:ea typeface="Gulim"/>
                <a:cs typeface="Gulim"/>
                <a:sym typeface="Gulim"/>
              </a:rPr>
              <a:t>평가해야</a:t>
            </a:r>
            <a:r>
              <a:rPr lang="en-US" sz="900" dirty="0">
                <a:latin typeface="Gulim"/>
                <a:ea typeface="Gulim"/>
                <a:cs typeface="Gulim"/>
                <a:sym typeface="Gulim"/>
              </a:rPr>
              <a:t> </a:t>
            </a:r>
            <a:r>
              <a:rPr lang="en-US" sz="900" dirty="0" err="1">
                <a:latin typeface="Gulim"/>
                <a:ea typeface="Gulim"/>
                <a:cs typeface="Gulim"/>
                <a:sym typeface="Gulim"/>
              </a:rPr>
              <a:t>하는</a:t>
            </a:r>
            <a:r>
              <a:rPr lang="en-US" sz="900" dirty="0">
                <a:latin typeface="Gulim"/>
                <a:ea typeface="Gulim"/>
                <a:cs typeface="Gulim"/>
                <a:sym typeface="Gulim"/>
              </a:rPr>
              <a:t> </a:t>
            </a:r>
            <a:r>
              <a:rPr lang="en-US" sz="900" dirty="0" err="1">
                <a:latin typeface="Gulim"/>
                <a:ea typeface="Gulim"/>
                <a:cs typeface="Gulim"/>
                <a:sym typeface="Gulim"/>
              </a:rPr>
              <a:t>요인을</a:t>
            </a:r>
            <a:r>
              <a:rPr lang="en-US" sz="900" dirty="0">
                <a:latin typeface="Gulim"/>
                <a:ea typeface="Gulim"/>
                <a:cs typeface="Gulim"/>
                <a:sym typeface="Gulim"/>
              </a:rPr>
              <a:t> </a:t>
            </a:r>
            <a:r>
              <a:rPr lang="en-US" sz="900" dirty="0" err="1">
                <a:latin typeface="Gulim"/>
                <a:ea typeface="Gulim"/>
                <a:cs typeface="Gulim"/>
                <a:sym typeface="Gulim"/>
              </a:rPr>
              <a:t>우선</a:t>
            </a:r>
            <a:r>
              <a:rPr lang="en-US" sz="900" dirty="0">
                <a:latin typeface="Gulim"/>
                <a:ea typeface="Gulim"/>
                <a:cs typeface="Gulim"/>
                <a:sym typeface="Gulim"/>
              </a:rPr>
              <a:t> </a:t>
            </a:r>
            <a:r>
              <a:rPr lang="en-US" sz="900" dirty="0" err="1">
                <a:latin typeface="Gulim"/>
                <a:ea typeface="Gulim"/>
                <a:cs typeface="Gulim"/>
                <a:sym typeface="Gulim"/>
              </a:rPr>
              <a:t>식별하였습니다</a:t>
            </a:r>
            <a:r>
              <a:rPr lang="en-US" sz="900" dirty="0">
                <a:latin typeface="Gulim"/>
                <a:ea typeface="Gulim"/>
                <a:cs typeface="Gulim"/>
                <a:sym typeface="Gulim"/>
              </a:rPr>
              <a:t>. </a:t>
            </a:r>
            <a:r>
              <a:rPr lang="en-US" sz="900" dirty="0" err="1">
                <a:latin typeface="Gulim"/>
                <a:ea typeface="Gulim"/>
                <a:cs typeface="Gulim"/>
                <a:sym typeface="Gulim"/>
              </a:rPr>
              <a:t>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147개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자산별</a:t>
            </a:r>
            <a:r>
              <a:rPr lang="en-US" sz="900" dirty="0">
                <a:latin typeface="Gulim"/>
                <a:ea typeface="Gulim"/>
                <a:cs typeface="Gulim"/>
                <a:sym typeface="Gulim"/>
              </a:rPr>
              <a:t> </a:t>
            </a:r>
            <a:r>
              <a:rPr lang="en-US" sz="900" dirty="0" err="1">
                <a:latin typeface="Gulim"/>
                <a:ea typeface="Gulim"/>
                <a:cs typeface="Gulim"/>
                <a:sym typeface="Gulim"/>
              </a:rPr>
              <a:t>위치를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세계자연기금</a:t>
            </a:r>
            <a:r>
              <a:rPr lang="en-US" sz="900" dirty="0">
                <a:latin typeface="Gulim"/>
                <a:ea typeface="Gulim"/>
                <a:cs typeface="Gulim"/>
                <a:sym typeface="Gulim"/>
              </a:rPr>
              <a:t>(WWF: World Wide Fund for Nature)</a:t>
            </a:r>
            <a:r>
              <a:rPr lang="en-US" sz="900" dirty="0" err="1">
                <a:latin typeface="Gulim"/>
                <a:ea typeface="Gulim"/>
                <a:cs typeface="Gulim"/>
                <a:sym typeface="Gulim"/>
              </a:rPr>
              <a:t>의</a:t>
            </a:r>
            <a:r>
              <a:rPr lang="en-US" sz="900" dirty="0">
                <a:latin typeface="Gulim"/>
                <a:ea typeface="Gulim"/>
                <a:cs typeface="Gulim"/>
                <a:sym typeface="Gulim"/>
              </a:rPr>
              <a:t> ‘Risk Filter Suite’ Tool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전문가인</a:t>
            </a:r>
            <a:r>
              <a:rPr lang="en-US" sz="900" dirty="0">
                <a:latin typeface="Gulim"/>
                <a:ea typeface="Gulim"/>
                <a:cs typeface="Gulim"/>
                <a:sym typeface="Gulim"/>
              </a:rPr>
              <a:t> S&amp;P Global Sustainable1(Sustainable1)</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협업하여</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의존성</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상세히</a:t>
            </a:r>
            <a:r>
              <a:rPr lang="en-US" sz="900" dirty="0">
                <a:latin typeface="Gulim"/>
                <a:ea typeface="Gulim"/>
                <a:cs typeface="Gulim"/>
                <a:sym typeface="Gulim"/>
              </a:rPr>
              <a:t> </a:t>
            </a:r>
            <a:r>
              <a:rPr lang="en-US" sz="900" dirty="0" err="1">
                <a:latin typeface="Gulim"/>
                <a:ea typeface="Gulim"/>
                <a:cs typeface="Gulim"/>
                <a:sym typeface="Gulim"/>
              </a:rPr>
              <a:t>정량적으로</a:t>
            </a:r>
            <a:r>
              <a:rPr lang="en-US" sz="900" dirty="0">
                <a:latin typeface="Gulim"/>
                <a:ea typeface="Gulim"/>
                <a:cs typeface="Gulim"/>
                <a:sym typeface="Gulim"/>
              </a:rPr>
              <a:t> </a:t>
            </a:r>
            <a:r>
              <a:rPr lang="en-US" sz="900" dirty="0" err="1">
                <a:latin typeface="Gulim"/>
                <a:ea typeface="Gulim"/>
                <a:cs typeface="Gulim"/>
                <a:sym typeface="Gulim"/>
              </a:rPr>
              <a:t>진단하고</a:t>
            </a:r>
            <a:r>
              <a:rPr lang="en-US" sz="900" dirty="0">
                <a:latin typeface="Gulim"/>
                <a:ea typeface="Gulim"/>
                <a:cs typeface="Gulim"/>
                <a:sym typeface="Gulim"/>
              </a:rPr>
              <a:t>, </a:t>
            </a:r>
            <a:r>
              <a:rPr lang="en-US" sz="900" dirty="0" err="1">
                <a:latin typeface="Gulim"/>
                <a:ea typeface="Gulim"/>
                <a:cs typeface="Gulim"/>
                <a:sym typeface="Gulim"/>
              </a:rPr>
              <a:t>당사가</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운영과사업</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의존하거나</a:t>
            </a:r>
            <a:r>
              <a:rPr lang="en-US" sz="900" dirty="0">
                <a:latin typeface="Gulim"/>
                <a:ea typeface="Gulim"/>
                <a:cs typeface="Gulim"/>
                <a:sym typeface="Gulim"/>
              </a:rPr>
              <a:t> </a:t>
            </a:r>
            <a:r>
              <a:rPr lang="en-US" sz="900" dirty="0" err="1">
                <a:latin typeface="Gulim"/>
                <a:ea typeface="Gulim"/>
                <a:cs typeface="Gulim"/>
                <a:sym typeface="Gulim"/>
              </a:rPr>
              <a:t>상당한</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요인을</a:t>
            </a:r>
            <a:r>
              <a:rPr lang="en-US" sz="900" dirty="0">
                <a:latin typeface="Gulim"/>
                <a:ea typeface="Gulim"/>
                <a:cs typeface="Gulim"/>
                <a:sym typeface="Gulim"/>
              </a:rPr>
              <a:t> </a:t>
            </a:r>
            <a:r>
              <a:rPr lang="en-US" sz="900" dirty="0" err="1">
                <a:latin typeface="Gulim"/>
                <a:ea typeface="Gulim"/>
                <a:cs typeface="Gulim"/>
                <a:sym typeface="Gulim"/>
              </a:rPr>
              <a:t>우선순위화</a:t>
            </a:r>
            <a:r>
              <a:rPr lang="en-US" sz="900" dirty="0">
                <a:latin typeface="Gulim"/>
                <a:ea typeface="Gulim"/>
                <a:cs typeface="Gulim"/>
                <a:sym typeface="Gulim"/>
              </a:rPr>
              <a:t> </a:t>
            </a:r>
            <a:r>
              <a:rPr lang="en-US" sz="900" dirty="0" err="1">
                <a:latin typeface="Gulim"/>
                <a:ea typeface="Gulim"/>
                <a:cs typeface="Gulim"/>
                <a:sym typeface="Gulim"/>
              </a:rPr>
              <a:t>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478" name="Google Shape;4478;p46"/>
          <p:cNvSpPr txBox="1"/>
          <p:nvPr/>
        </p:nvSpPr>
        <p:spPr>
          <a:xfrm>
            <a:off x="795788" y="4641082"/>
            <a:ext cx="6334538" cy="1498600"/>
          </a:xfrm>
          <a:prstGeom prst="rect">
            <a:avLst/>
          </a:prstGeom>
          <a:noFill/>
          <a:ln>
            <a:noFill/>
          </a:ln>
        </p:spPr>
        <p:txBody>
          <a:bodyPr spcFirstLastPara="1" wrap="square" lIns="0" tIns="12700" rIns="0" bIns="0" anchor="t" anchorCtr="0">
            <a:spAutoFit/>
          </a:bodyPr>
          <a:lstStyle/>
          <a:p>
            <a:pPr marL="38100" marR="30480" lvl="0" indent="634"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의존성</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요인</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식별</a:t>
            </a:r>
            <a:r>
              <a:rPr lang="en-US" sz="900" b="1" u="none" dirty="0">
                <a:solidFill>
                  <a:srgbClr val="4D5C63"/>
                </a:solidFill>
                <a:latin typeface="Malgun Gothic"/>
                <a:ea typeface="Malgun Gothic"/>
                <a:cs typeface="Malgun Gothic"/>
                <a:sym typeface="Malgun Gothic"/>
              </a:rPr>
              <a:t> </a:t>
            </a:r>
            <a:r>
              <a:rPr lang="en-US" sz="900" u="none" dirty="0">
                <a:latin typeface="Gulim"/>
                <a:ea typeface="Gulim"/>
                <a:cs typeface="Gulim"/>
                <a:sym typeface="Gulim"/>
              </a:rPr>
              <a:t>S&amp;P Sustainable1 </a:t>
            </a:r>
            <a:r>
              <a:rPr lang="en-US" sz="900" u="none" dirty="0" err="1">
                <a:latin typeface="Gulim"/>
                <a:ea typeface="Gulim"/>
                <a:cs typeface="Gulim"/>
                <a:sym typeface="Gulim"/>
              </a:rPr>
              <a:t>평가</a:t>
            </a:r>
            <a:r>
              <a:rPr lang="en-US" sz="900" u="none" dirty="0">
                <a:latin typeface="Gulim"/>
                <a:ea typeface="Gulim"/>
                <a:cs typeface="Gulim"/>
                <a:sym typeface="Gulim"/>
              </a:rPr>
              <a:t> </a:t>
            </a:r>
            <a:r>
              <a:rPr lang="en-US" sz="900" u="none" dirty="0" err="1">
                <a:latin typeface="Gulim"/>
                <a:ea typeface="Gulim"/>
                <a:cs typeface="Gulim"/>
                <a:sym typeface="Gulim"/>
              </a:rPr>
              <a:t>결과에</a:t>
            </a:r>
            <a:r>
              <a:rPr lang="en-US" sz="900" u="none" dirty="0">
                <a:latin typeface="Gulim"/>
                <a:ea typeface="Gulim"/>
                <a:cs typeface="Gulim"/>
                <a:sym typeface="Gulim"/>
              </a:rPr>
              <a:t> </a:t>
            </a:r>
            <a:r>
              <a:rPr lang="en-US" sz="900" u="none" dirty="0" err="1">
                <a:latin typeface="Gulim"/>
                <a:ea typeface="Gulim"/>
                <a:cs typeface="Gulim"/>
                <a:sym typeface="Gulim"/>
              </a:rPr>
              <a:t>따르면</a:t>
            </a:r>
            <a:r>
              <a:rPr lang="en-US" sz="900" u="none" dirty="0">
                <a:latin typeface="Gulim"/>
                <a:ea typeface="Gulim"/>
                <a:cs typeface="Gulim"/>
                <a:sym typeface="Gulim"/>
              </a:rPr>
              <a:t>, </a:t>
            </a:r>
            <a:r>
              <a:rPr lang="en-US" sz="900" u="none" dirty="0" err="1">
                <a:latin typeface="Gulim"/>
                <a:ea typeface="Gulim"/>
                <a:cs typeface="Gulim"/>
                <a:sym typeface="Gulim"/>
              </a:rPr>
              <a:t>농업을</a:t>
            </a:r>
            <a:r>
              <a:rPr lang="en-US" sz="900" u="none" dirty="0">
                <a:latin typeface="Gulim"/>
                <a:ea typeface="Gulim"/>
                <a:cs typeface="Gulim"/>
                <a:sym typeface="Gulim"/>
              </a:rPr>
              <a:t> </a:t>
            </a:r>
            <a:r>
              <a:rPr lang="en-US" sz="900" u="none" dirty="0" err="1">
                <a:latin typeface="Gulim"/>
                <a:ea typeface="Gulim"/>
                <a:cs typeface="Gulim"/>
                <a:sym typeface="Gulim"/>
              </a:rPr>
              <a:t>기반으로</a:t>
            </a:r>
            <a:r>
              <a:rPr lang="en-US" sz="900" u="none" dirty="0">
                <a:latin typeface="Gulim"/>
                <a:ea typeface="Gulim"/>
                <a:cs typeface="Gulim"/>
                <a:sym typeface="Gulim"/>
              </a:rPr>
              <a:t> </a:t>
            </a:r>
            <a:r>
              <a:rPr lang="en-US" sz="900" u="none" dirty="0" err="1">
                <a:latin typeface="Gulim"/>
                <a:ea typeface="Gulim"/>
                <a:cs typeface="Gulim"/>
                <a:sym typeface="Gulim"/>
              </a:rPr>
              <a:t>하는</a:t>
            </a:r>
            <a:r>
              <a:rPr lang="en-US" sz="900" u="none" dirty="0">
                <a:latin typeface="Gulim"/>
                <a:ea typeface="Gulim"/>
                <a:cs typeface="Gulim"/>
                <a:sym typeface="Gulim"/>
              </a:rPr>
              <a:t> </a:t>
            </a:r>
            <a:r>
              <a:rPr lang="en-US" sz="900" u="none" dirty="0" err="1">
                <a:latin typeface="Gulim"/>
                <a:ea typeface="Gulim"/>
                <a:cs typeface="Gulim"/>
                <a:sym typeface="Gulim"/>
              </a:rPr>
              <a:t>담배와</a:t>
            </a:r>
            <a:r>
              <a:rPr lang="en-US" sz="900" u="none" dirty="0">
                <a:latin typeface="Gulim"/>
                <a:ea typeface="Gulim"/>
                <a:cs typeface="Gulim"/>
                <a:sym typeface="Gulim"/>
              </a:rPr>
              <a:t> </a:t>
            </a:r>
            <a:r>
              <a:rPr lang="en-US" sz="900" u="none" dirty="0" err="1">
                <a:latin typeface="Gulim"/>
                <a:ea typeface="Gulim"/>
                <a:cs typeface="Gulim"/>
                <a:sym typeface="Gulim"/>
              </a:rPr>
              <a:t>인삼</a:t>
            </a:r>
            <a:r>
              <a:rPr lang="en-US" sz="900" u="none" dirty="0">
                <a:latin typeface="Gulim"/>
                <a:ea typeface="Gulim"/>
                <a:cs typeface="Gulim"/>
                <a:sym typeface="Gulim"/>
              </a:rPr>
              <a:t> </a:t>
            </a:r>
            <a:r>
              <a:rPr lang="en-US" sz="900" u="none" dirty="0" err="1">
                <a:latin typeface="Gulim"/>
                <a:ea typeface="Gulim"/>
                <a:cs typeface="Gulim"/>
                <a:sym typeface="Gulim"/>
              </a:rPr>
              <a:t>사업은</a:t>
            </a:r>
            <a:r>
              <a:rPr lang="en-US" sz="900" u="none" dirty="0">
                <a:latin typeface="Gulim"/>
                <a:ea typeface="Gulim"/>
                <a:cs typeface="Gulim"/>
                <a:sym typeface="Gulim"/>
              </a:rPr>
              <a:t> </a:t>
            </a:r>
            <a:r>
              <a:rPr lang="en-US" sz="900" u="none" dirty="0" err="1">
                <a:latin typeface="Gulim"/>
                <a:ea typeface="Gulim"/>
                <a:cs typeface="Gulim"/>
                <a:sym typeface="Gulim"/>
              </a:rPr>
              <a:t>대규모</a:t>
            </a:r>
            <a:r>
              <a:rPr lang="en-US" sz="900" u="none" dirty="0">
                <a:latin typeface="Gulim"/>
                <a:ea typeface="Gulim"/>
                <a:cs typeface="Gulim"/>
                <a:sym typeface="Gulim"/>
              </a:rPr>
              <a:t> </a:t>
            </a:r>
            <a:r>
              <a:rPr lang="en-US" sz="900" u="none" dirty="0" err="1">
                <a:latin typeface="Gulim"/>
                <a:ea typeface="Gulim"/>
                <a:cs typeface="Gulim"/>
                <a:sym typeface="Gulim"/>
              </a:rPr>
              <a:t>경작을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원재료를</a:t>
            </a:r>
            <a:r>
              <a:rPr lang="en-US" sz="900" u="none" dirty="0">
                <a:latin typeface="Gulim"/>
                <a:ea typeface="Gulim"/>
                <a:cs typeface="Gulim"/>
                <a:sym typeface="Gulim"/>
              </a:rPr>
              <a:t> </a:t>
            </a:r>
            <a:r>
              <a:rPr lang="en-US" sz="900" u="none" dirty="0" err="1">
                <a:latin typeface="Gulim"/>
                <a:ea typeface="Gulim"/>
                <a:cs typeface="Gulim"/>
                <a:sym typeface="Gulim"/>
              </a:rPr>
              <a:t>수급하기</a:t>
            </a:r>
            <a:r>
              <a:rPr lang="en-US" sz="900" u="none" dirty="0">
                <a:latin typeface="Gulim"/>
                <a:ea typeface="Gulim"/>
                <a:cs typeface="Gulim"/>
                <a:sym typeface="Gulim"/>
              </a:rPr>
              <a:t> </a:t>
            </a:r>
            <a:r>
              <a:rPr lang="en-US" sz="900" u="none" dirty="0" err="1">
                <a:latin typeface="Gulim"/>
                <a:ea typeface="Gulim"/>
                <a:cs typeface="Gulim"/>
                <a:sym typeface="Gulim"/>
              </a:rPr>
              <a:t>때문에</a:t>
            </a:r>
            <a:r>
              <a:rPr lang="en-US" sz="900" u="none" dirty="0">
                <a:latin typeface="Gulim"/>
                <a:ea typeface="Gulim"/>
                <a:cs typeface="Gulim"/>
                <a:sym typeface="Gulim"/>
              </a:rPr>
              <a:t> </a:t>
            </a:r>
            <a:r>
              <a:rPr lang="en-US" sz="900" u="none" dirty="0" err="1">
                <a:latin typeface="Gulim"/>
                <a:ea typeface="Gulim"/>
                <a:cs typeface="Gulim"/>
                <a:sym typeface="Gulim"/>
              </a:rPr>
              <a:t>식물성</a:t>
            </a:r>
            <a:r>
              <a:rPr lang="en-US" sz="900" u="none" dirty="0">
                <a:latin typeface="Gulim"/>
                <a:ea typeface="Gulim"/>
                <a:cs typeface="Gulim"/>
                <a:sym typeface="Gulim"/>
              </a:rPr>
              <a:t> </a:t>
            </a:r>
            <a:r>
              <a:rPr lang="en-US" sz="900" u="none" dirty="0" err="1">
                <a:latin typeface="Gulim"/>
                <a:ea typeface="Gulim"/>
                <a:cs typeface="Gulim"/>
                <a:sym typeface="Gulim"/>
              </a:rPr>
              <a:t>재료와</a:t>
            </a:r>
            <a:r>
              <a:rPr lang="en-US" sz="900" u="none" dirty="0">
                <a:latin typeface="Gulim"/>
                <a:ea typeface="Gulim"/>
                <a:cs typeface="Gulim"/>
                <a:sym typeface="Gulim"/>
              </a:rPr>
              <a:t> </a:t>
            </a:r>
            <a:r>
              <a:rPr lang="en-US" sz="900" u="none" dirty="0" err="1">
                <a:latin typeface="Gulim"/>
                <a:ea typeface="Gulim"/>
                <a:cs typeface="Gulim"/>
                <a:sym typeface="Gulim"/>
              </a:rPr>
              <a:t>지하수·지표수와</a:t>
            </a:r>
            <a:r>
              <a:rPr lang="en-US" sz="900" u="none" dirty="0">
                <a:latin typeface="Gulim"/>
                <a:ea typeface="Gulim"/>
                <a:cs typeface="Gulim"/>
                <a:sym typeface="Gulim"/>
              </a:rPr>
              <a:t> </a:t>
            </a:r>
            <a:r>
              <a:rPr lang="en-US" sz="900" u="none" dirty="0" err="1">
                <a:latin typeface="Gulim"/>
                <a:ea typeface="Gulim"/>
                <a:cs typeface="Gulim"/>
                <a:sym typeface="Gulim"/>
              </a:rPr>
              <a:t>같은</a:t>
            </a:r>
            <a:r>
              <a:rPr lang="en-US" sz="900" u="none" dirty="0">
                <a:latin typeface="Gulim"/>
                <a:ea typeface="Gulim"/>
                <a:cs typeface="Gulim"/>
                <a:sym typeface="Gulim"/>
              </a:rPr>
              <a:t> </a:t>
            </a:r>
            <a:r>
              <a:rPr lang="en-US" sz="900" u="none" dirty="0" err="1">
                <a:latin typeface="Gulim"/>
                <a:ea typeface="Gulim"/>
                <a:cs typeface="Gulim"/>
                <a:sym typeface="Gulim"/>
              </a:rPr>
              <a:t>수자원을</a:t>
            </a:r>
            <a:r>
              <a:rPr lang="en-US" sz="900" u="none" dirty="0">
                <a:latin typeface="Gulim"/>
                <a:ea typeface="Gulim"/>
                <a:cs typeface="Gulim"/>
                <a:sym typeface="Gulim"/>
              </a:rPr>
              <a:t> </a:t>
            </a:r>
            <a:r>
              <a:rPr lang="en-US" sz="900" u="none" dirty="0" err="1">
                <a:latin typeface="Gulim"/>
                <a:ea typeface="Gulim"/>
                <a:cs typeface="Gulim"/>
                <a:sym typeface="Gulim"/>
              </a:rPr>
              <a:t>포함</a:t>
            </a:r>
            <a:r>
              <a:rPr lang="en-US" sz="900" u="none" dirty="0">
                <a:latin typeface="Gulim"/>
                <a:ea typeface="Gulim"/>
                <a:cs typeface="Gulim"/>
                <a:sym typeface="Gulim"/>
              </a:rPr>
              <a:t>, </a:t>
            </a:r>
            <a:r>
              <a:rPr lang="en-US" sz="900" u="none" dirty="0" err="1">
                <a:latin typeface="Gulim"/>
                <a:ea typeface="Gulim"/>
                <a:cs typeface="Gulim"/>
                <a:sym typeface="Gulim"/>
              </a:rPr>
              <a:t>생태계가</a:t>
            </a:r>
            <a:r>
              <a:rPr lang="en-US" sz="900" u="none" dirty="0">
                <a:latin typeface="Gulim"/>
                <a:ea typeface="Gulim"/>
                <a:cs typeface="Gulim"/>
                <a:sym typeface="Gulim"/>
              </a:rPr>
              <a:t> </a:t>
            </a:r>
            <a:r>
              <a:rPr lang="en-US" sz="900" u="none" dirty="0" err="1">
                <a:latin typeface="Gulim"/>
                <a:ea typeface="Gulim"/>
                <a:cs typeface="Gulim"/>
                <a:sym typeface="Gulim"/>
              </a:rPr>
              <a:t>제공하는</a:t>
            </a:r>
            <a:r>
              <a:rPr lang="en-US" sz="900" u="none" dirty="0">
                <a:latin typeface="Gulim"/>
                <a:ea typeface="Gulim"/>
                <a:cs typeface="Gulim"/>
                <a:sym typeface="Gulim"/>
              </a:rPr>
              <a:t> </a:t>
            </a:r>
            <a:r>
              <a:rPr lang="en-US" sz="900" u="none" dirty="0" err="1">
                <a:latin typeface="Gulim"/>
                <a:ea typeface="Gulim"/>
                <a:cs typeface="Gulim"/>
                <a:sym typeface="Gulim"/>
              </a:rPr>
              <a:t>효익</a:t>
            </a:r>
            <a:r>
              <a:rPr lang="en-US" sz="900" u="none" dirty="0">
                <a:latin typeface="Gulim"/>
                <a:ea typeface="Gulim"/>
                <a:cs typeface="Gulim"/>
                <a:sym typeface="Gulim"/>
              </a:rPr>
              <a:t>(Provisioning Services)</a:t>
            </a:r>
            <a:r>
              <a:rPr lang="en-US" sz="900" u="none" dirty="0" err="1">
                <a:latin typeface="Gulim"/>
                <a:ea typeface="Gulim"/>
                <a:cs typeface="Gulim"/>
                <a:sym typeface="Gulim"/>
              </a:rPr>
              <a:t>에</a:t>
            </a:r>
            <a:r>
              <a:rPr lang="en-US" sz="900" u="none" dirty="0">
                <a:latin typeface="Gulim"/>
                <a:ea typeface="Gulim"/>
                <a:cs typeface="Gulim"/>
                <a:sym typeface="Gulim"/>
              </a:rPr>
              <a:t> </a:t>
            </a:r>
            <a:r>
              <a:rPr lang="en-US" sz="900" u="none" dirty="0" err="1">
                <a:latin typeface="Gulim"/>
                <a:ea typeface="Gulim"/>
                <a:cs typeface="Gulim"/>
                <a:sym typeface="Gulim"/>
              </a:rPr>
              <a:t>중간</a:t>
            </a:r>
            <a:r>
              <a:rPr lang="en-US" sz="900" u="none" dirty="0">
                <a:latin typeface="Gulim"/>
                <a:ea typeface="Gulim"/>
                <a:cs typeface="Gulim"/>
                <a:sym typeface="Gulim"/>
              </a:rPr>
              <a:t>(Moderate) 수준</a:t>
            </a:r>
            <a:r>
              <a:rPr lang="en-US" sz="750" u="none" baseline="30000" dirty="0">
                <a:latin typeface="Gulim"/>
                <a:ea typeface="Gulim"/>
                <a:cs typeface="Gulim"/>
                <a:sym typeface="Gulim"/>
              </a:rPr>
              <a:t>1)</a:t>
            </a:r>
            <a:r>
              <a:rPr lang="en-US" sz="900" u="none" dirty="0" err="1">
                <a:latin typeface="Gulim"/>
                <a:ea typeface="Gulim"/>
                <a:cs typeface="Gulim"/>
                <a:sym typeface="Gulim"/>
              </a:rPr>
              <a:t>으로</a:t>
            </a:r>
            <a:r>
              <a:rPr lang="en-US" sz="900" u="none" dirty="0">
                <a:latin typeface="Gulim"/>
                <a:ea typeface="Gulim"/>
                <a:cs typeface="Gulim"/>
                <a:sym typeface="Gulim"/>
              </a:rPr>
              <a:t> </a:t>
            </a:r>
            <a:r>
              <a:rPr lang="en-US" sz="900" u="none" dirty="0" err="1">
                <a:latin typeface="Gulim"/>
                <a:ea typeface="Gulim"/>
                <a:cs typeface="Gulim"/>
                <a:sym typeface="Gulim"/>
              </a:rPr>
              <a:t>의존하고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것으로</a:t>
            </a:r>
            <a:r>
              <a:rPr lang="en-US" sz="900" u="none" dirty="0">
                <a:latin typeface="Gulim"/>
                <a:ea typeface="Gulim"/>
                <a:cs typeface="Gulim"/>
                <a:sym typeface="Gulim"/>
              </a:rPr>
              <a:t> </a:t>
            </a:r>
            <a:r>
              <a:rPr lang="en-US" sz="900" u="none" dirty="0" err="1">
                <a:latin typeface="Gulim"/>
                <a:ea typeface="Gulim"/>
                <a:cs typeface="Gulim"/>
                <a:sym typeface="Gulim"/>
              </a:rPr>
              <a:t>분석되었습니다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생태계의</a:t>
            </a:r>
            <a:r>
              <a:rPr lang="en-US" sz="900" u="none" dirty="0">
                <a:latin typeface="Gulim"/>
                <a:ea typeface="Gulim"/>
                <a:cs typeface="Gulim"/>
                <a:sym typeface="Gulim"/>
              </a:rPr>
              <a:t> </a:t>
            </a:r>
            <a:r>
              <a:rPr lang="en-US" sz="900" u="none" dirty="0" err="1">
                <a:latin typeface="Gulim"/>
                <a:ea typeface="Gulim"/>
                <a:cs typeface="Gulim"/>
                <a:sym typeface="Gulim"/>
              </a:rPr>
              <a:t>기능</a:t>
            </a:r>
            <a:r>
              <a:rPr lang="en-US" sz="900" u="none" dirty="0">
                <a:latin typeface="Gulim"/>
                <a:ea typeface="Gulim"/>
                <a:cs typeface="Gulim"/>
                <a:sym typeface="Gulim"/>
              </a:rPr>
              <a:t>, </a:t>
            </a:r>
            <a:r>
              <a:rPr lang="en-US" sz="900" u="none" dirty="0" err="1">
                <a:latin typeface="Gulim"/>
                <a:ea typeface="Gulim"/>
                <a:cs typeface="Gulim"/>
                <a:sym typeface="Gulim"/>
              </a:rPr>
              <a:t>구조</a:t>
            </a:r>
            <a:r>
              <a:rPr lang="en-US" sz="900" u="none" dirty="0">
                <a:latin typeface="Gulim"/>
                <a:ea typeface="Gulim"/>
                <a:cs typeface="Gulim"/>
                <a:sym typeface="Gulim"/>
              </a:rPr>
              <a:t>, </a:t>
            </a:r>
            <a:r>
              <a:rPr lang="en-US" sz="900" u="none" dirty="0" err="1">
                <a:latin typeface="Gulim"/>
                <a:ea typeface="Gulim"/>
                <a:cs typeface="Gulim"/>
                <a:sym typeface="Gulim"/>
              </a:rPr>
              <a:t>구성을</a:t>
            </a:r>
            <a:r>
              <a:rPr lang="en-US" sz="900" u="none" dirty="0">
                <a:latin typeface="Gulim"/>
                <a:ea typeface="Gulim"/>
                <a:cs typeface="Gulim"/>
                <a:sym typeface="Gulim"/>
              </a:rPr>
              <a:t> </a:t>
            </a:r>
            <a:r>
              <a:rPr lang="en-US" sz="900" u="none" dirty="0" err="1">
                <a:latin typeface="Gulim"/>
                <a:ea typeface="Gulim"/>
                <a:cs typeface="Gulim"/>
                <a:sym typeface="Gulim"/>
              </a:rPr>
              <a:t>조절하여</a:t>
            </a:r>
            <a:r>
              <a:rPr lang="en-US" sz="900" u="none" dirty="0">
                <a:latin typeface="Gulim"/>
                <a:ea typeface="Gulim"/>
                <a:cs typeface="Gulim"/>
                <a:sym typeface="Gulim"/>
              </a:rPr>
              <a:t> </a:t>
            </a:r>
            <a:r>
              <a:rPr lang="en-US" sz="900" u="none" dirty="0" err="1">
                <a:latin typeface="Gulim"/>
                <a:ea typeface="Gulim"/>
                <a:cs typeface="Gulim"/>
                <a:sym typeface="Gulim"/>
              </a:rPr>
              <a:t>최적의</a:t>
            </a:r>
            <a:r>
              <a:rPr lang="en-US" sz="900" u="none" dirty="0">
                <a:latin typeface="Gulim"/>
                <a:ea typeface="Gulim"/>
                <a:cs typeface="Gulim"/>
                <a:sym typeface="Gulim"/>
              </a:rPr>
              <a:t> </a:t>
            </a:r>
            <a:r>
              <a:rPr lang="en-US" sz="900" u="none" dirty="0" err="1">
                <a:latin typeface="Gulim"/>
                <a:ea typeface="Gulim"/>
                <a:cs typeface="Gulim"/>
                <a:sym typeface="Gulim"/>
              </a:rPr>
              <a:t>상태로</a:t>
            </a:r>
            <a:r>
              <a:rPr lang="en-US" sz="900" u="none" dirty="0">
                <a:latin typeface="Gulim"/>
                <a:ea typeface="Gulim"/>
                <a:cs typeface="Gulim"/>
                <a:sym typeface="Gulim"/>
              </a:rPr>
              <a:t> </a:t>
            </a:r>
            <a:r>
              <a:rPr lang="en-US" sz="900" u="none" dirty="0" err="1">
                <a:latin typeface="Gulim"/>
                <a:ea typeface="Gulim"/>
                <a:cs typeface="Gulim"/>
                <a:sym typeface="Gulim"/>
              </a:rPr>
              <a:t>유지하려는</a:t>
            </a:r>
            <a:r>
              <a:rPr lang="en-US" sz="900" u="none" dirty="0">
                <a:latin typeface="Gulim"/>
                <a:ea typeface="Gulim"/>
                <a:cs typeface="Gulim"/>
                <a:sym typeface="Gulim"/>
              </a:rPr>
              <a:t> </a:t>
            </a:r>
            <a:r>
              <a:rPr lang="en-US" sz="900" u="none" dirty="0" err="1">
                <a:latin typeface="Gulim"/>
                <a:ea typeface="Gulim"/>
                <a:cs typeface="Gulim"/>
                <a:sym typeface="Gulim"/>
              </a:rPr>
              <a:t>자연의</a:t>
            </a:r>
            <a:r>
              <a:rPr lang="en-US" sz="900" u="none" dirty="0">
                <a:latin typeface="Gulim"/>
                <a:ea typeface="Gulim"/>
                <a:cs typeface="Gulim"/>
                <a:sym typeface="Gulim"/>
              </a:rPr>
              <a:t> </a:t>
            </a:r>
            <a:r>
              <a:rPr lang="en-US" sz="900" u="none" dirty="0" err="1">
                <a:latin typeface="Gulim"/>
                <a:ea typeface="Gulim"/>
                <a:cs typeface="Gulim"/>
                <a:sym typeface="Gulim"/>
              </a:rPr>
              <a:t>역량</a:t>
            </a:r>
            <a:r>
              <a:rPr lang="en-US" sz="900" u="none" dirty="0">
                <a:latin typeface="Gulim"/>
                <a:ea typeface="Gulim"/>
                <a:cs typeface="Gulim"/>
                <a:sym typeface="Gulim"/>
              </a:rPr>
              <a:t>(Regulating &amp; Maintaining Services) </a:t>
            </a:r>
            <a:r>
              <a:rPr lang="en-US" sz="900" u="none" dirty="0" err="1">
                <a:latin typeface="Gulim"/>
                <a:ea typeface="Gulim"/>
                <a:cs typeface="Gulim"/>
                <a:sym typeface="Gulim"/>
              </a:rPr>
              <a:t>중에서도</a:t>
            </a:r>
            <a:r>
              <a:rPr lang="en-US" sz="900" u="none" dirty="0">
                <a:latin typeface="Gulim"/>
                <a:ea typeface="Gulim"/>
                <a:cs typeface="Gulim"/>
                <a:sym typeface="Gulim"/>
              </a:rPr>
              <a:t> </a:t>
            </a:r>
            <a:r>
              <a:rPr lang="en-US" sz="900" u="none" dirty="0" err="1">
                <a:latin typeface="Gulim"/>
                <a:ea typeface="Gulim"/>
                <a:cs typeface="Gulim"/>
                <a:sym typeface="Gulim"/>
              </a:rPr>
              <a:t>토질</a:t>
            </a:r>
            <a:r>
              <a:rPr lang="en-US" sz="900" u="none" dirty="0">
                <a:latin typeface="Gulim"/>
                <a:ea typeface="Gulim"/>
                <a:cs typeface="Gulim"/>
                <a:sym typeface="Gulim"/>
              </a:rPr>
              <a:t>, </a:t>
            </a:r>
            <a:r>
              <a:rPr lang="en-US" sz="900" u="none" dirty="0" err="1">
                <a:latin typeface="Gulim"/>
                <a:ea typeface="Gulim"/>
                <a:cs typeface="Gulim"/>
                <a:sym typeface="Gulim"/>
              </a:rPr>
              <a:t>유량</a:t>
            </a:r>
            <a:r>
              <a:rPr lang="en-US" sz="900" u="none" dirty="0">
                <a:latin typeface="Gulim"/>
                <a:ea typeface="Gulim"/>
                <a:cs typeface="Gulim"/>
                <a:sym typeface="Gulim"/>
              </a:rPr>
              <a:t>, </a:t>
            </a:r>
            <a:r>
              <a:rPr lang="en-US" sz="900" u="none" dirty="0" err="1">
                <a:latin typeface="Gulim"/>
                <a:ea typeface="Gulim"/>
                <a:cs typeface="Gulim"/>
                <a:sym typeface="Gulim"/>
              </a:rPr>
              <a:t>기후</a:t>
            </a:r>
            <a:r>
              <a:rPr lang="en-US" sz="900" u="none" dirty="0">
                <a:latin typeface="Gulim"/>
                <a:ea typeface="Gulim"/>
                <a:cs typeface="Gulim"/>
                <a:sym typeface="Gulim"/>
              </a:rPr>
              <a:t> </a:t>
            </a:r>
            <a:r>
              <a:rPr lang="en-US" sz="900" u="none" dirty="0" err="1">
                <a:latin typeface="Gulim"/>
                <a:ea typeface="Gulim"/>
                <a:cs typeface="Gulim"/>
                <a:sym typeface="Gulim"/>
              </a:rPr>
              <a:t>조절</a:t>
            </a:r>
            <a:r>
              <a:rPr lang="en-US" sz="900" u="none" dirty="0">
                <a:latin typeface="Gulim"/>
                <a:ea typeface="Gulim"/>
                <a:cs typeface="Gulim"/>
                <a:sym typeface="Gulim"/>
              </a:rPr>
              <a:t> </a:t>
            </a:r>
            <a:r>
              <a:rPr lang="en-US" sz="900" u="none" dirty="0" err="1">
                <a:latin typeface="Gulim"/>
                <a:ea typeface="Gulim"/>
                <a:cs typeface="Gulim"/>
                <a:sym typeface="Gulim"/>
              </a:rPr>
              <a:t>능력</a:t>
            </a:r>
            <a:r>
              <a:rPr lang="en-US" sz="900" u="none" dirty="0">
                <a:latin typeface="Gulim"/>
                <a:ea typeface="Gulim"/>
                <a:cs typeface="Gulim"/>
                <a:sym typeface="Gulim"/>
              </a:rPr>
              <a:t>, </a:t>
            </a:r>
            <a:r>
              <a:rPr lang="en-US" sz="900" u="none" dirty="0" err="1">
                <a:latin typeface="Gulim"/>
                <a:ea typeface="Gulim"/>
                <a:cs typeface="Gulim"/>
                <a:sym typeface="Gulim"/>
              </a:rPr>
              <a:t>질병</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해충</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토양의</a:t>
            </a:r>
            <a:r>
              <a:rPr lang="en-US" sz="900" u="none" dirty="0">
                <a:latin typeface="Gulim"/>
                <a:ea typeface="Gulim"/>
                <a:cs typeface="Gulim"/>
                <a:sym typeface="Gulim"/>
              </a:rPr>
              <a:t> </a:t>
            </a:r>
            <a:r>
              <a:rPr lang="en-US" sz="900" u="none" dirty="0" err="1">
                <a:latin typeface="Gulim"/>
                <a:ea typeface="Gulim"/>
                <a:cs typeface="Gulim"/>
                <a:sym typeface="Gulim"/>
              </a:rPr>
              <a:t>안정화</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침식</a:t>
            </a:r>
            <a:r>
              <a:rPr lang="en-US" sz="900" u="none" dirty="0">
                <a:latin typeface="Gulim"/>
                <a:ea typeface="Gulim"/>
                <a:cs typeface="Gulim"/>
                <a:sym typeface="Gulim"/>
              </a:rPr>
              <a:t> </a:t>
            </a:r>
            <a:r>
              <a:rPr lang="en-US" sz="900" u="none" dirty="0" err="1">
                <a:latin typeface="Gulim"/>
                <a:ea typeface="Gulim"/>
                <a:cs typeface="Gulim"/>
                <a:sym typeface="Gulim"/>
              </a:rPr>
              <a:t>제어</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농업과</a:t>
            </a:r>
            <a:r>
              <a:rPr lang="en-US" sz="900" u="none" dirty="0">
                <a:latin typeface="Gulim"/>
                <a:ea typeface="Gulim"/>
                <a:cs typeface="Gulim"/>
                <a:sym typeface="Gulim"/>
              </a:rPr>
              <a:t> </a:t>
            </a:r>
            <a:r>
              <a:rPr lang="en-US" sz="900" u="none" dirty="0" err="1">
                <a:latin typeface="Gulim"/>
                <a:ea typeface="Gulim"/>
                <a:cs typeface="Gulim"/>
                <a:sym typeface="Gulim"/>
              </a:rPr>
              <a:t>관련된</a:t>
            </a:r>
            <a:r>
              <a:rPr lang="en-US" sz="900" u="none" dirty="0">
                <a:latin typeface="Gulim"/>
                <a:ea typeface="Gulim"/>
                <a:cs typeface="Gulim"/>
                <a:sym typeface="Gulim"/>
              </a:rPr>
              <a:t> </a:t>
            </a:r>
            <a:r>
              <a:rPr lang="en-US" sz="900" u="none" dirty="0" err="1">
                <a:latin typeface="Gulim"/>
                <a:ea typeface="Gulim"/>
                <a:cs typeface="Gulim"/>
                <a:sym typeface="Gulim"/>
              </a:rPr>
              <a:t>요인에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의존</a:t>
            </a:r>
            <a:r>
              <a:rPr lang="en-US" sz="900" u="none" dirty="0">
                <a:latin typeface="Gulim"/>
                <a:ea typeface="Gulim"/>
                <a:cs typeface="Gulim"/>
                <a:sym typeface="Gulim"/>
              </a:rPr>
              <a:t> </a:t>
            </a:r>
            <a:r>
              <a:rPr lang="en-US" sz="900" u="none" dirty="0" err="1">
                <a:latin typeface="Gulim"/>
                <a:ea typeface="Gulim"/>
                <a:cs typeface="Gulim"/>
                <a:sym typeface="Gulim"/>
              </a:rPr>
              <a:t>수준도</a:t>
            </a:r>
            <a:r>
              <a:rPr lang="en-US" sz="900" u="none" dirty="0">
                <a:latin typeface="Gulim"/>
                <a:ea typeface="Gulim"/>
                <a:cs typeface="Gulim"/>
                <a:sym typeface="Gulim"/>
              </a:rPr>
              <a:t> </a:t>
            </a:r>
            <a:r>
              <a:rPr lang="en-US" sz="900" u="none" dirty="0" err="1">
                <a:latin typeface="Gulim"/>
                <a:ea typeface="Gulim"/>
                <a:cs typeface="Gulim"/>
                <a:sym typeface="Gulim"/>
              </a:rPr>
              <a:t>중간</a:t>
            </a:r>
            <a:r>
              <a:rPr lang="en-US" sz="900" u="none" dirty="0">
                <a:latin typeface="Gulim"/>
                <a:ea typeface="Gulim"/>
                <a:cs typeface="Gulim"/>
                <a:sym typeface="Gulim"/>
              </a:rPr>
              <a:t>(Moderate) </a:t>
            </a:r>
            <a:r>
              <a:rPr lang="en-US" sz="900" u="none" dirty="0" err="1">
                <a:latin typeface="Gulim"/>
                <a:ea typeface="Gulim"/>
                <a:cs typeface="Gulim"/>
                <a:sym typeface="Gulim"/>
              </a:rPr>
              <a:t>수준으로</a:t>
            </a:r>
            <a:r>
              <a:rPr lang="en-US" sz="900" u="none" dirty="0">
                <a:latin typeface="Gulim"/>
                <a:ea typeface="Gulim"/>
                <a:cs typeface="Gulim"/>
                <a:sym typeface="Gulim"/>
              </a:rPr>
              <a:t> </a:t>
            </a:r>
            <a:r>
              <a:rPr lang="en-US" sz="900" u="none" dirty="0" err="1">
                <a:latin typeface="Gulim"/>
                <a:ea typeface="Gulim"/>
                <a:cs typeface="Gulim"/>
                <a:sym typeface="Gulim"/>
              </a:rPr>
              <a:t>파악되었습니다</a:t>
            </a:r>
            <a:r>
              <a:rPr lang="en-US" sz="900" u="none" dirty="0">
                <a:latin typeface="Gulim"/>
                <a:ea typeface="Gulim"/>
                <a:cs typeface="Gulim"/>
                <a:sym typeface="Gulim"/>
              </a:rPr>
              <a:t>. </a:t>
            </a:r>
            <a:r>
              <a:rPr lang="en-US" sz="900" u="none" dirty="0" err="1">
                <a:latin typeface="Gulim"/>
                <a:ea typeface="Gulim"/>
                <a:cs typeface="Gulim"/>
                <a:sym typeface="Gulim"/>
              </a:rPr>
              <a:t>앞서</a:t>
            </a:r>
            <a:r>
              <a:rPr lang="en-US" sz="900" u="none" dirty="0">
                <a:latin typeface="Gulim"/>
                <a:ea typeface="Gulim"/>
                <a:cs typeface="Gulim"/>
                <a:sym typeface="Gulim"/>
              </a:rPr>
              <a:t> S&amp;P Sustainable1을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식별한</a:t>
            </a:r>
            <a:r>
              <a:rPr lang="en-US" sz="900" u="none" dirty="0">
                <a:latin typeface="Gulim"/>
                <a:ea typeface="Gulim"/>
                <a:cs typeface="Gulim"/>
                <a:sym typeface="Gulim"/>
              </a:rPr>
              <a:t> </a:t>
            </a:r>
            <a:r>
              <a:rPr lang="en-US" sz="900" u="none" dirty="0" err="1">
                <a:latin typeface="Gulim"/>
                <a:ea typeface="Gulim"/>
                <a:cs typeface="Gulim"/>
                <a:sym typeface="Gulim"/>
              </a:rPr>
              <a:t>결과는</a:t>
            </a:r>
            <a:r>
              <a:rPr lang="en-US" sz="900" u="none" dirty="0">
                <a:latin typeface="Gulim"/>
                <a:ea typeface="Gulim"/>
                <a:cs typeface="Gulim"/>
                <a:sym typeface="Gulim"/>
              </a:rPr>
              <a:t> WWF Risk Filter </a:t>
            </a:r>
            <a:r>
              <a:rPr lang="en-US" sz="900" u="none" dirty="0" err="1">
                <a:latin typeface="Gulim"/>
                <a:ea typeface="Gulim"/>
                <a:cs typeface="Gulim"/>
                <a:sym typeface="Gulim"/>
              </a:rPr>
              <a:t>Suite을</a:t>
            </a:r>
            <a:r>
              <a:rPr lang="en-US" sz="900" u="none" dirty="0">
                <a:latin typeface="Gulim"/>
                <a:ea typeface="Gulim"/>
                <a:cs typeface="Gulim"/>
                <a:sym typeface="Gulim"/>
              </a:rPr>
              <a:t> </a:t>
            </a:r>
            <a:r>
              <a:rPr lang="en-US" sz="900" u="none" dirty="0" err="1">
                <a:latin typeface="Gulim"/>
                <a:ea typeface="Gulim"/>
                <a:cs typeface="Gulim"/>
                <a:sym typeface="Gulim"/>
              </a:rPr>
              <a:t>활용하여</a:t>
            </a:r>
            <a:r>
              <a:rPr lang="en-US" sz="900" u="none" dirty="0">
                <a:latin typeface="Gulim"/>
                <a:ea typeface="Gulim"/>
                <a:cs typeface="Gulim"/>
                <a:sym typeface="Gulim"/>
              </a:rPr>
              <a:t> KT&amp;G </a:t>
            </a:r>
            <a:r>
              <a:rPr lang="en-US" sz="900" u="none" dirty="0" err="1">
                <a:latin typeface="Gulim"/>
                <a:ea typeface="Gulim"/>
                <a:cs typeface="Gulim"/>
                <a:sym typeface="Gulim"/>
              </a:rPr>
              <a:t>주요</a:t>
            </a:r>
            <a:r>
              <a:rPr lang="en-US" sz="900" u="none" dirty="0">
                <a:latin typeface="Gulim"/>
                <a:ea typeface="Gulim"/>
                <a:cs typeface="Gulim"/>
                <a:sym typeface="Gulim"/>
              </a:rPr>
              <a:t> </a:t>
            </a:r>
            <a:r>
              <a:rPr lang="en-US" sz="900" u="none" dirty="0" err="1">
                <a:latin typeface="Gulim"/>
                <a:ea typeface="Gulim"/>
                <a:cs typeface="Gulim"/>
                <a:sym typeface="Gulim"/>
              </a:rPr>
              <a:t>자산별로</a:t>
            </a:r>
            <a:r>
              <a:rPr lang="en-US" sz="900" u="none" dirty="0">
                <a:latin typeface="Gulim"/>
                <a:ea typeface="Gulim"/>
                <a:cs typeface="Gulim"/>
                <a:sym typeface="Gulim"/>
              </a:rPr>
              <a:t> </a:t>
            </a:r>
            <a:r>
              <a:rPr lang="en-US" sz="900" u="none" dirty="0" err="1">
                <a:latin typeface="Gulim"/>
                <a:ea typeface="Gulim"/>
                <a:cs typeface="Gulim"/>
                <a:sym typeface="Gulim"/>
              </a:rPr>
              <a:t>다시</a:t>
            </a:r>
            <a:r>
              <a:rPr lang="en-US" sz="900" u="none" dirty="0">
                <a:latin typeface="Gulim"/>
                <a:ea typeface="Gulim"/>
                <a:cs typeface="Gulim"/>
                <a:sym typeface="Gulim"/>
              </a:rPr>
              <a:t> </a:t>
            </a:r>
            <a:r>
              <a:rPr lang="en-US" sz="900" u="none" dirty="0" err="1">
                <a:latin typeface="Gulim"/>
                <a:ea typeface="Gulim"/>
                <a:cs typeface="Gulim"/>
                <a:sym typeface="Gulim"/>
              </a:rPr>
              <a:t>비교·점검하였으며</a:t>
            </a:r>
            <a:r>
              <a:rPr lang="en-US" sz="900" u="none" dirty="0">
                <a:latin typeface="Gulim"/>
                <a:ea typeface="Gulim"/>
                <a:cs typeface="Gulim"/>
                <a:sym typeface="Gulim"/>
              </a:rPr>
              <a:t>, </a:t>
            </a:r>
            <a:r>
              <a:rPr lang="en-US" sz="900" u="none" dirty="0" err="1">
                <a:latin typeface="Gulim"/>
                <a:ea typeface="Gulim"/>
                <a:cs typeface="Gulim"/>
                <a:sym typeface="Gulim"/>
              </a:rPr>
              <a:t>그</a:t>
            </a:r>
            <a:r>
              <a:rPr lang="en-US" sz="900" u="none" dirty="0">
                <a:latin typeface="Gulim"/>
                <a:ea typeface="Gulim"/>
                <a:cs typeface="Gulim"/>
                <a:sym typeface="Gulim"/>
              </a:rPr>
              <a:t> </a:t>
            </a:r>
            <a:r>
              <a:rPr lang="en-US" sz="900" u="none" dirty="0" err="1">
                <a:latin typeface="Gulim"/>
                <a:ea typeface="Gulim"/>
                <a:cs typeface="Gulim"/>
                <a:sym typeface="Gulim"/>
              </a:rPr>
              <a:t>결과</a:t>
            </a:r>
            <a:r>
              <a:rPr lang="en-US" sz="900" u="none" dirty="0">
                <a:latin typeface="Gulim"/>
                <a:ea typeface="Gulim"/>
                <a:cs typeface="Gulim"/>
                <a:sym typeface="Gulim"/>
              </a:rPr>
              <a:t>, ‘</a:t>
            </a:r>
            <a:r>
              <a:rPr lang="en-US" sz="900" u="none" dirty="0" err="1">
                <a:latin typeface="Gulim"/>
                <a:ea typeface="Gulim"/>
                <a:cs typeface="Gulim"/>
                <a:sym typeface="Gulim"/>
              </a:rPr>
              <a:t>홍수</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강풍으로부터의</a:t>
            </a:r>
            <a:r>
              <a:rPr lang="en-US" sz="900" u="none" dirty="0">
                <a:latin typeface="Gulim"/>
                <a:ea typeface="Gulim"/>
                <a:cs typeface="Gulim"/>
                <a:sym typeface="Gulim"/>
              </a:rPr>
              <a:t> </a:t>
            </a:r>
            <a:r>
              <a:rPr lang="en-US" sz="900" u="none" dirty="0" err="1">
                <a:latin typeface="Gulim"/>
                <a:ea typeface="Gulim"/>
                <a:cs typeface="Gulim"/>
                <a:sym typeface="Gulim"/>
              </a:rPr>
              <a:t>보호</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총</a:t>
            </a:r>
            <a:r>
              <a:rPr lang="en-US" sz="900" u="none" dirty="0">
                <a:latin typeface="Gulim"/>
                <a:ea typeface="Gulim"/>
                <a:cs typeface="Gulim"/>
                <a:sym typeface="Gulim"/>
              </a:rPr>
              <a:t> 6가지 </a:t>
            </a:r>
            <a:r>
              <a:rPr lang="en-US" sz="900" u="none" dirty="0" err="1">
                <a:latin typeface="Gulim"/>
                <a:ea typeface="Gulim"/>
                <a:cs typeface="Gulim"/>
                <a:sym typeface="Gulim"/>
              </a:rPr>
              <a:t>요인을</a:t>
            </a:r>
            <a:r>
              <a:rPr lang="en-US" sz="900" u="none" dirty="0">
                <a:latin typeface="Gulim"/>
                <a:ea typeface="Gulim"/>
                <a:cs typeface="Gulim"/>
                <a:sym typeface="Gulim"/>
              </a:rPr>
              <a:t> KT&amp;G </a:t>
            </a:r>
            <a:r>
              <a:rPr lang="en-US" sz="900" u="none" dirty="0" err="1">
                <a:latin typeface="Gulim"/>
                <a:ea typeface="Gulim"/>
                <a:cs typeface="Gulim"/>
                <a:sym typeface="Gulim"/>
              </a:rPr>
              <a:t>그룹의</a:t>
            </a:r>
            <a:r>
              <a:rPr lang="en-US" sz="900" u="none" dirty="0">
                <a:latin typeface="Gulim"/>
                <a:ea typeface="Gulim"/>
                <a:cs typeface="Gulim"/>
                <a:sym typeface="Gulim"/>
              </a:rPr>
              <a:t> </a:t>
            </a:r>
            <a:r>
              <a:rPr lang="en-US" sz="900" u="none" dirty="0" err="1">
                <a:latin typeface="Gulim"/>
                <a:ea typeface="Gulim"/>
                <a:cs typeface="Gulim"/>
                <a:sym typeface="Gulim"/>
              </a:rPr>
              <a:t>주요</a:t>
            </a:r>
            <a:r>
              <a:rPr lang="en-US" sz="900" u="none" dirty="0">
                <a:latin typeface="Gulim"/>
                <a:ea typeface="Gulim"/>
                <a:cs typeface="Gulim"/>
                <a:sym typeface="Gulim"/>
              </a:rPr>
              <a:t> </a:t>
            </a:r>
            <a:r>
              <a:rPr lang="en-US" sz="900" u="none" dirty="0" err="1">
                <a:latin typeface="Gulim"/>
                <a:ea typeface="Gulim"/>
                <a:cs typeface="Gulim"/>
                <a:sym typeface="Gulim"/>
              </a:rPr>
              <a:t>자연자본</a:t>
            </a:r>
            <a:r>
              <a:rPr lang="en-US" sz="900" u="none" dirty="0">
                <a:latin typeface="Gulim"/>
                <a:ea typeface="Gulim"/>
                <a:cs typeface="Gulim"/>
                <a:sym typeface="Gulim"/>
              </a:rPr>
              <a:t> </a:t>
            </a:r>
            <a:r>
              <a:rPr lang="en-US" sz="900" u="none" dirty="0" err="1">
                <a:latin typeface="Gulim"/>
                <a:ea typeface="Gulim"/>
                <a:cs typeface="Gulim"/>
                <a:sym typeface="Gulim"/>
              </a:rPr>
              <a:t>의존성</a:t>
            </a:r>
            <a:r>
              <a:rPr lang="en-US" sz="900" u="none" dirty="0">
                <a:latin typeface="Gulim"/>
                <a:ea typeface="Gulim"/>
                <a:cs typeface="Gulim"/>
                <a:sym typeface="Gulim"/>
              </a:rPr>
              <a:t> </a:t>
            </a:r>
            <a:r>
              <a:rPr lang="en-US" sz="900" u="none" dirty="0" err="1">
                <a:latin typeface="Gulim"/>
                <a:ea typeface="Gulim"/>
                <a:cs typeface="Gulim"/>
                <a:sym typeface="Gulim"/>
              </a:rPr>
              <a:t>요인으로</a:t>
            </a:r>
            <a:r>
              <a:rPr lang="en-US" sz="900" u="none" dirty="0">
                <a:latin typeface="Gulim"/>
                <a:ea typeface="Gulim"/>
                <a:cs typeface="Gulim"/>
                <a:sym typeface="Gulim"/>
              </a:rPr>
              <a:t> </a:t>
            </a:r>
            <a:r>
              <a:rPr lang="en-US" sz="900" u="none" dirty="0" err="1">
                <a:latin typeface="Gulim"/>
                <a:ea typeface="Gulim"/>
                <a:cs typeface="Gulim"/>
                <a:sym typeface="Gulim"/>
              </a:rPr>
              <a:t>도출하였습니다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479" name="Google Shape;4479;p46"/>
          <p:cNvSpPr txBox="1"/>
          <p:nvPr/>
        </p:nvSpPr>
        <p:spPr>
          <a:xfrm>
            <a:off x="818212" y="6152263"/>
            <a:ext cx="6275542" cy="755079"/>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영향</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요인</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식별</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한편</a:t>
            </a:r>
            <a:r>
              <a:rPr lang="en-US" sz="900" u="none" dirty="0">
                <a:latin typeface="Gulim"/>
                <a:ea typeface="Gulim"/>
                <a:cs typeface="Gulim"/>
                <a:sym typeface="Gulim"/>
              </a:rPr>
              <a:t> </a:t>
            </a:r>
            <a:r>
              <a:rPr lang="en-US" sz="900" u="none" dirty="0" err="1">
                <a:latin typeface="Gulim"/>
                <a:ea typeface="Gulim"/>
                <a:cs typeface="Gulim"/>
                <a:sym typeface="Gulim"/>
              </a:rPr>
              <a:t>당사의</a:t>
            </a:r>
            <a:r>
              <a:rPr lang="en-US" sz="900" u="none" dirty="0">
                <a:latin typeface="Gulim"/>
                <a:ea typeface="Gulim"/>
                <a:cs typeface="Gulim"/>
                <a:sym typeface="Gulim"/>
              </a:rPr>
              <a:t> </a:t>
            </a:r>
            <a:r>
              <a:rPr lang="en-US" sz="900" u="none" dirty="0" err="1">
                <a:latin typeface="Gulim"/>
                <a:ea typeface="Gulim"/>
                <a:cs typeface="Gulim"/>
                <a:sym typeface="Gulim"/>
              </a:rPr>
              <a:t>농업기반</a:t>
            </a:r>
            <a:r>
              <a:rPr lang="en-US" sz="900" u="none" dirty="0">
                <a:latin typeface="Gulim"/>
                <a:ea typeface="Gulim"/>
                <a:cs typeface="Gulim"/>
                <a:sym typeface="Gulim"/>
              </a:rPr>
              <a:t> </a:t>
            </a:r>
            <a:r>
              <a:rPr lang="en-US" sz="900" u="none" dirty="0" err="1">
                <a:latin typeface="Gulim"/>
                <a:ea typeface="Gulim"/>
                <a:cs typeface="Gulim"/>
                <a:sym typeface="Gulim"/>
              </a:rPr>
              <a:t>사업인</a:t>
            </a:r>
            <a:r>
              <a:rPr lang="en-US" sz="900" u="none" dirty="0">
                <a:latin typeface="Gulim"/>
                <a:ea typeface="Gulim"/>
                <a:cs typeface="Gulim"/>
                <a:sym typeface="Gulim"/>
              </a:rPr>
              <a:t> </a:t>
            </a:r>
            <a:r>
              <a:rPr lang="en-US" sz="900" u="none" dirty="0" err="1">
                <a:latin typeface="Gulim"/>
                <a:ea typeface="Gulim"/>
                <a:cs typeface="Gulim"/>
                <a:sym typeface="Gulim"/>
              </a:rPr>
              <a:t>담배와</a:t>
            </a:r>
            <a:r>
              <a:rPr lang="en-US" sz="900" u="none" dirty="0">
                <a:latin typeface="Gulim"/>
                <a:ea typeface="Gulim"/>
                <a:cs typeface="Gulim"/>
                <a:sym typeface="Gulim"/>
              </a:rPr>
              <a:t> </a:t>
            </a:r>
            <a:r>
              <a:rPr lang="en-US" sz="900" u="none" dirty="0" err="1">
                <a:latin typeface="Gulim"/>
                <a:ea typeface="Gulim"/>
                <a:cs typeface="Gulim"/>
                <a:sym typeface="Gulim"/>
              </a:rPr>
              <a:t>인삼</a:t>
            </a:r>
            <a:r>
              <a:rPr lang="en-US" sz="900" u="none" dirty="0">
                <a:latin typeface="Gulim"/>
                <a:ea typeface="Gulim"/>
                <a:cs typeface="Gulim"/>
                <a:sym typeface="Gulim"/>
              </a:rPr>
              <a:t> </a:t>
            </a:r>
            <a:r>
              <a:rPr lang="en-US" sz="900" u="none" dirty="0" err="1">
                <a:latin typeface="Gulim"/>
                <a:ea typeface="Gulim"/>
                <a:cs typeface="Gulim"/>
                <a:sym typeface="Gulim"/>
              </a:rPr>
              <a:t>생산</a:t>
            </a:r>
            <a:r>
              <a:rPr lang="en-US" sz="900" u="none" dirty="0">
                <a:latin typeface="Gulim"/>
                <a:ea typeface="Gulim"/>
                <a:cs typeface="Gulim"/>
                <a:sym typeface="Gulim"/>
              </a:rPr>
              <a:t> </a:t>
            </a:r>
            <a:r>
              <a:rPr lang="en-US" sz="900" u="none" dirty="0" err="1">
                <a:latin typeface="Gulim"/>
                <a:ea typeface="Gulim"/>
                <a:cs typeface="Gulim"/>
                <a:sym typeface="Gulim"/>
              </a:rPr>
              <a:t>산업이</a:t>
            </a:r>
            <a:r>
              <a:rPr lang="en-US" sz="900" u="none" dirty="0">
                <a:latin typeface="Gulim"/>
                <a:ea typeface="Gulim"/>
                <a:cs typeface="Gulim"/>
                <a:sym typeface="Gulim"/>
              </a:rPr>
              <a:t> </a:t>
            </a:r>
            <a:r>
              <a:rPr lang="en-US" sz="900" u="none" dirty="0" err="1">
                <a:latin typeface="Gulim"/>
                <a:ea typeface="Gulim"/>
                <a:cs typeface="Gulim"/>
                <a:sym typeface="Gulim"/>
              </a:rPr>
              <a:t>생태계에</a:t>
            </a:r>
            <a:r>
              <a:rPr lang="en-US" sz="900" u="none" dirty="0">
                <a:latin typeface="Gulim"/>
                <a:ea typeface="Gulim"/>
                <a:cs typeface="Gulim"/>
                <a:sym typeface="Gulim"/>
              </a:rPr>
              <a:t> </a:t>
            </a:r>
            <a:r>
              <a:rPr lang="en-US" sz="900" u="none" dirty="0" err="1">
                <a:latin typeface="Gulim"/>
                <a:ea typeface="Gulim"/>
                <a:cs typeface="Gulim"/>
                <a:sym typeface="Gulim"/>
              </a:rPr>
              <a:t>미치는</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WWF의</a:t>
            </a:r>
            <a:r>
              <a:rPr lang="en-US" sz="900" u="none" dirty="0">
                <a:latin typeface="Gulim"/>
                <a:ea typeface="Gulim"/>
                <a:cs typeface="Gulim"/>
                <a:sym typeface="Gulim"/>
              </a:rPr>
              <a:t> Risk Filter Suite </a:t>
            </a:r>
            <a:r>
              <a:rPr lang="en-US" sz="900" u="none" dirty="0" err="1">
                <a:latin typeface="Gulim"/>
                <a:ea typeface="Gulim"/>
                <a:cs typeface="Gulim"/>
                <a:sym typeface="Gulim"/>
              </a:rPr>
              <a:t>기반으로</a:t>
            </a:r>
            <a:r>
              <a:rPr lang="en-US" sz="900" u="none" dirty="0">
                <a:latin typeface="Gulim"/>
                <a:ea typeface="Gulim"/>
                <a:cs typeface="Gulim"/>
                <a:sym typeface="Gulim"/>
              </a:rPr>
              <a:t> </a:t>
            </a:r>
            <a:r>
              <a:rPr lang="en-US" sz="900" u="none" dirty="0" err="1">
                <a:latin typeface="Gulim"/>
                <a:ea typeface="Gulim"/>
                <a:cs typeface="Gulim"/>
                <a:sym typeface="Gulim"/>
              </a:rPr>
              <a:t>식별한</a:t>
            </a:r>
            <a:r>
              <a:rPr lang="en-US" sz="900" u="none" dirty="0">
                <a:latin typeface="Gulim"/>
                <a:ea typeface="Gulim"/>
                <a:cs typeface="Gulim"/>
                <a:sym typeface="Gulim"/>
              </a:rPr>
              <a:t> </a:t>
            </a:r>
            <a:r>
              <a:rPr lang="en-US" sz="900" u="none" dirty="0" err="1">
                <a:latin typeface="Gulim"/>
                <a:ea typeface="Gulim"/>
                <a:cs typeface="Gulim"/>
                <a:sym typeface="Gulim"/>
              </a:rPr>
              <a:t>결과</a:t>
            </a:r>
            <a:r>
              <a:rPr lang="en-US" sz="900" u="none" dirty="0">
                <a:latin typeface="Gulim"/>
                <a:ea typeface="Gulim"/>
                <a:cs typeface="Gulim"/>
                <a:sym typeface="Gulim"/>
              </a:rPr>
              <a:t>, </a:t>
            </a:r>
            <a:r>
              <a:rPr lang="en-US" sz="900" u="none" dirty="0" err="1">
                <a:latin typeface="Gulim"/>
                <a:ea typeface="Gulim"/>
                <a:cs typeface="Gulim"/>
                <a:sym typeface="Gulim"/>
              </a:rPr>
              <a:t>오염</a:t>
            </a:r>
            <a:r>
              <a:rPr lang="en-US" sz="900" u="none" dirty="0">
                <a:latin typeface="Gulim"/>
                <a:ea typeface="Gulim"/>
                <a:cs typeface="Gulim"/>
                <a:sym typeface="Gulim"/>
              </a:rPr>
              <a:t>, </a:t>
            </a:r>
            <a:r>
              <a:rPr lang="en-US" sz="900" u="none" dirty="0" err="1">
                <a:latin typeface="Gulim"/>
                <a:ea typeface="Gulim"/>
                <a:cs typeface="Gulim"/>
                <a:sym typeface="Gulim"/>
              </a:rPr>
              <a:t>보호</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보전</a:t>
            </a:r>
            <a:r>
              <a:rPr lang="en-US" sz="900" u="none" dirty="0">
                <a:latin typeface="Gulim"/>
                <a:ea typeface="Gulim"/>
                <a:cs typeface="Gulim"/>
                <a:sym typeface="Gulim"/>
              </a:rPr>
              <a:t> </a:t>
            </a:r>
            <a:r>
              <a:rPr lang="en-US" sz="900" u="none" dirty="0" err="1">
                <a:latin typeface="Gulim"/>
                <a:ea typeface="Gulim"/>
                <a:cs typeface="Gulim"/>
                <a:sym typeface="Gulim"/>
              </a:rPr>
              <a:t>지역</a:t>
            </a:r>
            <a:r>
              <a:rPr lang="en-US" sz="900" u="none" dirty="0">
                <a:latin typeface="Gulim"/>
                <a:ea typeface="Gulim"/>
                <a:cs typeface="Gulim"/>
                <a:sym typeface="Gulim"/>
              </a:rPr>
              <a:t>, </a:t>
            </a:r>
            <a:r>
              <a:rPr lang="en-US" sz="900" u="none" dirty="0" err="1">
                <a:latin typeface="Gulim"/>
                <a:ea typeface="Gulim"/>
                <a:cs typeface="Gulim"/>
                <a:sym typeface="Gulim"/>
              </a:rPr>
              <a:t>산림</a:t>
            </a:r>
            <a:r>
              <a:rPr lang="en-US" sz="900" u="none" dirty="0">
                <a:latin typeface="Gulim"/>
                <a:ea typeface="Gulim"/>
                <a:cs typeface="Gulim"/>
                <a:sym typeface="Gulim"/>
              </a:rPr>
              <a:t> </a:t>
            </a:r>
            <a:r>
              <a:rPr lang="en-US" sz="900" u="none" dirty="0" err="1">
                <a:latin typeface="Gulim"/>
                <a:ea typeface="Gulim"/>
                <a:cs typeface="Gulim"/>
                <a:sym typeface="Gulim"/>
              </a:rPr>
              <a:t>손실</a:t>
            </a:r>
            <a:r>
              <a:rPr lang="en-US" sz="900" u="none" dirty="0">
                <a:latin typeface="Gulim"/>
                <a:ea typeface="Gulim"/>
                <a:cs typeface="Gulim"/>
                <a:sym typeface="Gulim"/>
              </a:rPr>
              <a:t>, </a:t>
            </a:r>
            <a:r>
              <a:rPr lang="en-US" sz="900" u="none" dirty="0" err="1">
                <a:latin typeface="Gulim"/>
                <a:ea typeface="Gulim"/>
                <a:cs typeface="Gulim"/>
                <a:sym typeface="Gulim"/>
              </a:rPr>
              <a:t>토양·담수·해양</a:t>
            </a:r>
            <a:r>
              <a:rPr lang="en-US" sz="900" u="none" dirty="0">
                <a:latin typeface="Gulim"/>
                <a:ea typeface="Gulim"/>
                <a:cs typeface="Gulim"/>
                <a:sym typeface="Gulim"/>
              </a:rPr>
              <a:t> </a:t>
            </a:r>
            <a:r>
              <a:rPr lang="en-US" sz="900" u="none" dirty="0" err="1">
                <a:latin typeface="Gulim"/>
                <a:ea typeface="Gulim"/>
                <a:cs typeface="Gulim"/>
                <a:sym typeface="Gulim"/>
              </a:rPr>
              <a:t>이용</a:t>
            </a:r>
            <a:r>
              <a:rPr lang="en-US" sz="900" u="none" dirty="0">
                <a:latin typeface="Gulim"/>
                <a:ea typeface="Gulim"/>
                <a:cs typeface="Gulim"/>
                <a:sym typeface="Gulim"/>
              </a:rPr>
              <a:t> </a:t>
            </a:r>
            <a:r>
              <a:rPr lang="en-US" sz="900" u="none" dirty="0" err="1">
                <a:latin typeface="Gulim"/>
                <a:ea typeface="Gulim"/>
                <a:cs typeface="Gulim"/>
                <a:sym typeface="Gulim"/>
              </a:rPr>
              <a:t>변화</a:t>
            </a:r>
            <a:r>
              <a:rPr lang="en-US" sz="900" u="none" dirty="0">
                <a:latin typeface="Gulim"/>
                <a:ea typeface="Gulim"/>
                <a:cs typeface="Gulim"/>
                <a:sym typeface="Gulim"/>
              </a:rPr>
              <a:t> </a:t>
            </a:r>
            <a:r>
              <a:rPr lang="en-US" sz="900" u="none" dirty="0" err="1">
                <a:latin typeface="Gulim"/>
                <a:ea typeface="Gulim"/>
                <a:cs typeface="Gulim"/>
                <a:sym typeface="Gulim"/>
              </a:rPr>
              <a:t>등이</a:t>
            </a:r>
            <a:r>
              <a:rPr lang="en-US" sz="900" u="none" dirty="0">
                <a:latin typeface="Gulim"/>
                <a:ea typeface="Gulim"/>
                <a:cs typeface="Gulim"/>
                <a:sym typeface="Gulim"/>
              </a:rPr>
              <a:t> </a:t>
            </a:r>
            <a:r>
              <a:rPr lang="en-US" sz="900" u="none" dirty="0" err="1">
                <a:latin typeface="Gulim"/>
                <a:ea typeface="Gulim"/>
                <a:cs typeface="Gulim"/>
                <a:sym typeface="Gulim"/>
              </a:rPr>
              <a:t>중요도가</a:t>
            </a:r>
            <a:r>
              <a:rPr lang="en-US" sz="900" u="none" dirty="0">
                <a:latin typeface="Gulim"/>
                <a:ea typeface="Gulim"/>
                <a:cs typeface="Gulim"/>
                <a:sym typeface="Gulim"/>
              </a:rPr>
              <a:t> </a:t>
            </a:r>
            <a:r>
              <a:rPr lang="en-US" sz="900" u="none" dirty="0" err="1">
                <a:latin typeface="Gulim"/>
                <a:ea typeface="Gulim"/>
                <a:cs typeface="Gulim"/>
                <a:sym typeface="Gulim"/>
              </a:rPr>
              <a:t>상대적으로</a:t>
            </a:r>
            <a:r>
              <a:rPr lang="en-US" sz="900" u="none" dirty="0">
                <a:latin typeface="Gulim"/>
                <a:ea typeface="Gulim"/>
                <a:cs typeface="Gulim"/>
                <a:sym typeface="Gulim"/>
              </a:rPr>
              <a:t> </a:t>
            </a:r>
            <a:r>
              <a:rPr lang="en-US" sz="900" u="none" dirty="0" err="1">
                <a:latin typeface="Gulim"/>
                <a:ea typeface="Gulim"/>
                <a:cs typeface="Gulim"/>
                <a:sym typeface="Gulim"/>
              </a:rPr>
              <a:t>높은</a:t>
            </a:r>
            <a:r>
              <a:rPr lang="en-US" sz="900" u="none" dirty="0">
                <a:latin typeface="Gulim"/>
                <a:ea typeface="Gulim"/>
                <a:cs typeface="Gulim"/>
                <a:sym typeface="Gulim"/>
              </a:rPr>
              <a:t> </a:t>
            </a:r>
            <a:r>
              <a:rPr lang="en-US" sz="900" u="none" dirty="0" err="1">
                <a:latin typeface="Gulim"/>
                <a:ea typeface="Gulim"/>
                <a:cs typeface="Gulim"/>
                <a:sym typeface="Gulim"/>
              </a:rPr>
              <a:t>것으로</a:t>
            </a:r>
            <a:r>
              <a:rPr lang="en-US" sz="900" u="none" dirty="0">
                <a:latin typeface="Gulim"/>
                <a:ea typeface="Gulim"/>
                <a:cs typeface="Gulim"/>
                <a:sym typeface="Gulim"/>
              </a:rPr>
              <a:t> </a:t>
            </a:r>
            <a:r>
              <a:rPr lang="en-US" sz="900" u="none" dirty="0" err="1">
                <a:latin typeface="Gulim"/>
                <a:ea typeface="Gulim"/>
                <a:cs typeface="Gulim"/>
                <a:sym typeface="Gulim"/>
              </a:rPr>
              <a:t>파악되었습니다</a:t>
            </a:r>
            <a:r>
              <a:rPr lang="en-US" sz="900" u="none" dirty="0">
                <a:latin typeface="Gulim"/>
                <a:ea typeface="Gulim"/>
                <a:cs typeface="Gulim"/>
                <a:sym typeface="Gulim"/>
              </a:rPr>
              <a:t>. </a:t>
            </a:r>
            <a:r>
              <a:rPr lang="en-US" sz="900" u="none" dirty="0" err="1">
                <a:latin typeface="Gulim"/>
                <a:ea typeface="Gulim"/>
                <a:cs typeface="Gulim"/>
                <a:sym typeface="Gulim"/>
              </a:rPr>
              <a:t>연관성이</a:t>
            </a:r>
            <a:r>
              <a:rPr lang="en-US" sz="900" u="none" dirty="0">
                <a:latin typeface="Gulim"/>
                <a:ea typeface="Gulim"/>
                <a:cs typeface="Gulim"/>
                <a:sym typeface="Gulim"/>
              </a:rPr>
              <a:t> </a:t>
            </a:r>
            <a:r>
              <a:rPr lang="en-US" sz="900" u="none" dirty="0" err="1">
                <a:latin typeface="Gulim"/>
                <a:ea typeface="Gulim"/>
                <a:cs typeface="Gulim"/>
                <a:sym typeface="Gulim"/>
              </a:rPr>
              <a:t>높은</a:t>
            </a:r>
            <a:r>
              <a:rPr lang="en-US" sz="900" u="none" dirty="0">
                <a:latin typeface="Gulim"/>
                <a:ea typeface="Gulim"/>
                <a:cs typeface="Gulim"/>
                <a:sym typeface="Gulim"/>
              </a:rPr>
              <a:t> </a:t>
            </a:r>
            <a:r>
              <a:rPr lang="en-US" sz="900" u="none" dirty="0" err="1">
                <a:latin typeface="Gulim"/>
                <a:ea typeface="Gulim"/>
                <a:cs typeface="Gulim"/>
                <a:sym typeface="Gulim"/>
              </a:rPr>
              <a:t>모든</a:t>
            </a:r>
            <a:r>
              <a:rPr lang="en-US" sz="900" u="none" dirty="0">
                <a:latin typeface="Gulim"/>
                <a:ea typeface="Gulim"/>
                <a:cs typeface="Gulim"/>
                <a:sym typeface="Gulim"/>
              </a:rPr>
              <a:t> </a:t>
            </a:r>
            <a:r>
              <a:rPr lang="en-US" sz="900" u="none" dirty="0" err="1">
                <a:latin typeface="Gulim"/>
                <a:ea typeface="Gulim"/>
                <a:cs typeface="Gulim"/>
                <a:sym typeface="Gulim"/>
              </a:rPr>
              <a:t>생태계</a:t>
            </a:r>
            <a:r>
              <a:rPr lang="en-US" sz="900" u="none" dirty="0">
                <a:latin typeface="Gulim"/>
                <a:ea typeface="Gulim"/>
                <a:cs typeface="Gulim"/>
                <a:sym typeface="Gulim"/>
              </a:rPr>
              <a:t> </a:t>
            </a:r>
            <a:r>
              <a:rPr lang="en-US" sz="900" u="none" dirty="0" err="1">
                <a:latin typeface="Gulim"/>
                <a:ea typeface="Gulim"/>
                <a:cs typeface="Gulim"/>
                <a:sym typeface="Gulim"/>
              </a:rPr>
              <a:t>영향</a:t>
            </a:r>
            <a:r>
              <a:rPr lang="en-US" sz="900" u="none" dirty="0">
                <a:latin typeface="Gulim"/>
                <a:ea typeface="Gulim"/>
                <a:cs typeface="Gulim"/>
                <a:sym typeface="Gulim"/>
              </a:rPr>
              <a:t> </a:t>
            </a:r>
            <a:r>
              <a:rPr lang="en-US" sz="900" u="none" dirty="0" err="1">
                <a:latin typeface="Gulim"/>
                <a:ea typeface="Gulim"/>
                <a:cs typeface="Gulim"/>
                <a:sym typeface="Gulim"/>
              </a:rPr>
              <a:t>동인은</a:t>
            </a:r>
            <a:r>
              <a:rPr lang="en-US" sz="900" u="none" dirty="0">
                <a:latin typeface="Gulim"/>
                <a:ea typeface="Gulim"/>
                <a:cs typeface="Gulim"/>
                <a:sym typeface="Gulim"/>
              </a:rPr>
              <a:t> </a:t>
            </a:r>
            <a:r>
              <a:rPr lang="en-US" sz="900" u="none" dirty="0" err="1">
                <a:latin typeface="Gulim"/>
                <a:ea typeface="Gulim"/>
                <a:cs typeface="Gulim"/>
                <a:sym typeface="Gulim"/>
              </a:rPr>
              <a:t>주력</a:t>
            </a:r>
            <a:r>
              <a:rPr lang="en-US" sz="900" u="none" dirty="0">
                <a:latin typeface="Gulim"/>
                <a:ea typeface="Gulim"/>
                <a:cs typeface="Gulim"/>
                <a:sym typeface="Gulim"/>
              </a:rPr>
              <a:t> </a:t>
            </a:r>
            <a:r>
              <a:rPr lang="en-US" sz="900" u="none" dirty="0" err="1">
                <a:latin typeface="Gulim"/>
                <a:ea typeface="Gulim"/>
                <a:cs typeface="Gulim"/>
                <a:sym typeface="Gulim"/>
              </a:rPr>
              <a:t>상품의</a:t>
            </a:r>
            <a:r>
              <a:rPr lang="en-US" sz="900" u="none" dirty="0">
                <a:latin typeface="Gulim"/>
                <a:ea typeface="Gulim"/>
                <a:cs typeface="Gulim"/>
                <a:sym typeface="Gulim"/>
              </a:rPr>
              <a:t> </a:t>
            </a:r>
            <a:r>
              <a:rPr lang="en-US" sz="900" u="none" dirty="0" err="1">
                <a:latin typeface="Gulim"/>
                <a:ea typeface="Gulim"/>
                <a:cs typeface="Gulim"/>
                <a:sym typeface="Gulim"/>
              </a:rPr>
              <a:t>원재료인</a:t>
            </a:r>
            <a:r>
              <a:rPr lang="en-US" sz="900" u="none" dirty="0">
                <a:latin typeface="Gulim"/>
                <a:ea typeface="Gulim"/>
                <a:cs typeface="Gulim"/>
                <a:sym typeface="Gulim"/>
              </a:rPr>
              <a:t> </a:t>
            </a:r>
            <a:r>
              <a:rPr lang="en-US" sz="900" u="none" dirty="0" err="1">
                <a:latin typeface="Gulim"/>
                <a:ea typeface="Gulim"/>
                <a:cs typeface="Gulim"/>
                <a:sym typeface="Gulim"/>
              </a:rPr>
              <a:t>잎담배와</a:t>
            </a:r>
            <a:r>
              <a:rPr lang="en-US" sz="900" u="none" dirty="0">
                <a:latin typeface="Gulim"/>
                <a:ea typeface="Gulim"/>
                <a:cs typeface="Gulim"/>
                <a:sym typeface="Gulim"/>
              </a:rPr>
              <a:t> </a:t>
            </a:r>
            <a:r>
              <a:rPr lang="en-US" sz="900" u="none" dirty="0" err="1">
                <a:latin typeface="Gulim"/>
                <a:ea typeface="Gulim"/>
                <a:cs typeface="Gulim"/>
                <a:sym typeface="Gulim"/>
              </a:rPr>
              <a:t>인삼의</a:t>
            </a:r>
            <a:r>
              <a:rPr lang="en-US" sz="900" u="none" dirty="0">
                <a:latin typeface="Gulim"/>
                <a:ea typeface="Gulim"/>
                <a:cs typeface="Gulim"/>
                <a:sym typeface="Gulim"/>
              </a:rPr>
              <a:t> </a:t>
            </a:r>
            <a:r>
              <a:rPr lang="en-US" sz="900" u="none" dirty="0" err="1">
                <a:latin typeface="Gulim"/>
                <a:ea typeface="Gulim"/>
                <a:cs typeface="Gulim"/>
                <a:sym typeface="Gulim"/>
              </a:rPr>
              <a:t>경작에</a:t>
            </a:r>
            <a:r>
              <a:rPr lang="en-US" sz="900" u="none" dirty="0">
                <a:latin typeface="Gulim"/>
                <a:ea typeface="Gulim"/>
                <a:cs typeface="Gulim"/>
                <a:sym typeface="Gulim"/>
              </a:rPr>
              <a:t> </a:t>
            </a:r>
            <a:r>
              <a:rPr lang="en-US" sz="900" u="none" dirty="0" err="1">
                <a:latin typeface="Gulim"/>
                <a:ea typeface="Gulim"/>
                <a:cs typeface="Gulim"/>
                <a:sym typeface="Gulim"/>
              </a:rPr>
              <a:t>의해</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받는</a:t>
            </a:r>
            <a:r>
              <a:rPr lang="en-US" sz="900" u="none" dirty="0">
                <a:latin typeface="Gulim"/>
                <a:ea typeface="Gulim"/>
                <a:cs typeface="Gulim"/>
                <a:sym typeface="Gulim"/>
              </a:rPr>
              <a:t> </a:t>
            </a:r>
            <a:r>
              <a:rPr lang="en-US" sz="900" u="none" dirty="0" err="1">
                <a:latin typeface="Gulim"/>
                <a:ea typeface="Gulim"/>
                <a:cs typeface="Gulim"/>
                <a:sym typeface="Gulim"/>
              </a:rPr>
              <a:t>자연자본인</a:t>
            </a:r>
            <a:r>
              <a:rPr lang="en-US" sz="900" u="none" dirty="0">
                <a:latin typeface="Gulim"/>
                <a:ea typeface="Gulim"/>
                <a:cs typeface="Gulim"/>
                <a:sym typeface="Gulim"/>
              </a:rPr>
              <a:t> </a:t>
            </a:r>
            <a:r>
              <a:rPr lang="en-US" sz="900" u="none" dirty="0" err="1">
                <a:latin typeface="Gulim"/>
                <a:ea typeface="Gulim"/>
                <a:cs typeface="Gulim"/>
                <a:sym typeface="Gulim"/>
              </a:rPr>
              <a:t>토양</a:t>
            </a:r>
            <a:r>
              <a:rPr lang="en-US" sz="900" u="none" dirty="0">
                <a:latin typeface="Gulim"/>
                <a:ea typeface="Gulim"/>
                <a:cs typeface="Gulim"/>
                <a:sym typeface="Gulim"/>
              </a:rPr>
              <a:t>, </a:t>
            </a:r>
            <a:r>
              <a:rPr lang="en-US" sz="900" u="none" dirty="0" err="1">
                <a:latin typeface="Gulim"/>
                <a:ea typeface="Gulim"/>
                <a:cs typeface="Gulim"/>
                <a:sym typeface="Gulim"/>
              </a:rPr>
              <a:t>수자원</a:t>
            </a:r>
            <a:r>
              <a:rPr lang="en-US" sz="900" u="none" dirty="0">
                <a:latin typeface="Gulim"/>
                <a:ea typeface="Gulim"/>
                <a:cs typeface="Gulim"/>
                <a:sym typeface="Gulim"/>
              </a:rPr>
              <a:t>, </a:t>
            </a:r>
            <a:r>
              <a:rPr lang="en-US" sz="900" u="none" dirty="0" err="1">
                <a:latin typeface="Gulim"/>
                <a:ea typeface="Gulim"/>
                <a:cs typeface="Gulim"/>
                <a:sym typeface="Gulim"/>
              </a:rPr>
              <a:t>대기와</a:t>
            </a:r>
            <a:r>
              <a:rPr lang="en-US" sz="900" u="none" dirty="0">
                <a:latin typeface="Gulim"/>
                <a:ea typeface="Gulim"/>
                <a:cs typeface="Gulim"/>
                <a:sym typeface="Gulim"/>
              </a:rPr>
              <a:t> </a:t>
            </a:r>
            <a:r>
              <a:rPr lang="en-US" sz="900" u="none" dirty="0" err="1">
                <a:latin typeface="Gulim"/>
                <a:ea typeface="Gulim"/>
                <a:cs typeface="Gulim"/>
                <a:sym typeface="Gulim"/>
              </a:rPr>
              <a:t>관련된</a:t>
            </a:r>
            <a:r>
              <a:rPr lang="en-US" sz="900" u="none" dirty="0">
                <a:latin typeface="Gulim"/>
                <a:ea typeface="Gulim"/>
                <a:cs typeface="Gulim"/>
                <a:sym typeface="Gulim"/>
              </a:rPr>
              <a:t> </a:t>
            </a:r>
            <a:r>
              <a:rPr lang="en-US" sz="900" u="none" dirty="0" err="1">
                <a:latin typeface="Gulim"/>
                <a:ea typeface="Gulim"/>
                <a:cs typeface="Gulim"/>
                <a:sym typeface="Gulim"/>
              </a:rPr>
              <a:t>요인입니다</a:t>
            </a:r>
            <a:r>
              <a:rPr lang="en-US" altLang="ko-KR" sz="900" dirty="0">
                <a:latin typeface="Gulim"/>
                <a:ea typeface="Gulim"/>
                <a:cs typeface="Gulim"/>
                <a:sym typeface="Gulim"/>
              </a:rPr>
              <a:t>.</a:t>
            </a:r>
            <a:endParaRPr sz="900" dirty="0">
              <a:latin typeface="Gulim"/>
              <a:ea typeface="Gulim"/>
              <a:cs typeface="Gulim"/>
              <a:sym typeface="Gulim"/>
            </a:endParaRPr>
          </a:p>
        </p:txBody>
      </p:sp>
      <p:sp>
        <p:nvSpPr>
          <p:cNvPr id="4482" name="Google Shape;4482;p46"/>
          <p:cNvSpPr txBox="1"/>
          <p:nvPr/>
        </p:nvSpPr>
        <p:spPr>
          <a:xfrm>
            <a:off x="818212" y="6950731"/>
            <a:ext cx="6268463"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같이</a:t>
            </a:r>
            <a:r>
              <a:rPr lang="en-US" sz="900" dirty="0">
                <a:latin typeface="Gulim"/>
                <a:ea typeface="Gulim"/>
                <a:cs typeface="Gulim"/>
                <a:sym typeface="Gulim"/>
              </a:rPr>
              <a:t> </a:t>
            </a:r>
            <a:r>
              <a:rPr lang="en-US" sz="900" dirty="0" err="1">
                <a:latin typeface="Gulim"/>
                <a:ea typeface="Gulim"/>
                <a:cs typeface="Gulim"/>
                <a:sym typeface="Gulim"/>
              </a:rPr>
              <a:t>식별된</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요인과</a:t>
            </a:r>
            <a:r>
              <a:rPr lang="en-US" sz="900" dirty="0">
                <a:latin typeface="Gulim"/>
                <a:ea typeface="Gulim"/>
                <a:cs typeface="Gulim"/>
                <a:sym typeface="Gulim"/>
              </a:rPr>
              <a:t> </a:t>
            </a:r>
            <a:r>
              <a:rPr lang="en-US" sz="900" dirty="0" err="1">
                <a:latin typeface="Gulim"/>
                <a:ea typeface="Gulim"/>
                <a:cs typeface="Gulim"/>
                <a:sym typeface="Gulim"/>
              </a:rPr>
              <a:t>관련된</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다각도로</a:t>
            </a:r>
            <a:r>
              <a:rPr lang="en-US" sz="900" dirty="0">
                <a:latin typeface="Gulim"/>
                <a:ea typeface="Gulim"/>
                <a:cs typeface="Gulim"/>
                <a:sym typeface="Gulim"/>
              </a:rPr>
              <a:t> </a:t>
            </a:r>
            <a:r>
              <a:rPr lang="en-US" sz="900" dirty="0" err="1">
                <a:latin typeface="Gulim"/>
                <a:ea typeface="Gulim"/>
                <a:cs typeface="Gulim"/>
                <a:sym typeface="Gulim"/>
              </a:rPr>
              <a:t>분석하여</a:t>
            </a:r>
            <a:r>
              <a:rPr lang="en-US" sz="900" dirty="0">
                <a:latin typeface="Gulim"/>
                <a:ea typeface="Gulim"/>
                <a:cs typeface="Gulim"/>
                <a:sym typeface="Gulim"/>
              </a:rPr>
              <a:t> </a:t>
            </a:r>
            <a:r>
              <a:rPr lang="en-US" sz="900" dirty="0" err="1">
                <a:latin typeface="Gulim"/>
                <a:ea typeface="Gulim"/>
                <a:cs typeface="Gulim"/>
                <a:sym typeface="Gulim"/>
              </a:rPr>
              <a:t>발굴하고</a:t>
            </a:r>
            <a:r>
              <a:rPr lang="en-US" sz="900" dirty="0">
                <a:latin typeface="Gulim"/>
                <a:ea typeface="Gulim"/>
                <a:cs typeface="Gulim"/>
                <a:sym typeface="Gulim"/>
              </a:rPr>
              <a:t> </a:t>
            </a:r>
            <a:r>
              <a:rPr lang="en-US" sz="900" dirty="0" err="1">
                <a:latin typeface="Gulim"/>
                <a:ea typeface="Gulim"/>
                <a:cs typeface="Gulim"/>
                <a:sym typeface="Gulim"/>
              </a:rPr>
              <a:t>그에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체계적인</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마련함으로써</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생태계에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의존도와</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줄이는</a:t>
            </a:r>
            <a:r>
              <a:rPr lang="en-US" sz="900" dirty="0">
                <a:latin typeface="Gulim"/>
                <a:ea typeface="Gulim"/>
                <a:cs typeface="Gulim"/>
                <a:sym typeface="Gulim"/>
              </a:rPr>
              <a:t> </a:t>
            </a:r>
            <a:r>
              <a:rPr lang="en-US" sz="900" dirty="0" err="1">
                <a:latin typeface="Gulim"/>
                <a:ea typeface="Gulim"/>
                <a:cs typeface="Gulim"/>
                <a:sym typeface="Gulim"/>
              </a:rPr>
              <a:t>반면</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역량은</a:t>
            </a:r>
            <a:r>
              <a:rPr lang="en-US" sz="900" dirty="0">
                <a:latin typeface="Gulim"/>
                <a:ea typeface="Gulim"/>
                <a:cs typeface="Gulim"/>
                <a:sym typeface="Gulim"/>
              </a:rPr>
              <a:t> </a:t>
            </a:r>
            <a:r>
              <a:rPr lang="en-US" sz="900" dirty="0" err="1">
                <a:latin typeface="Gulim"/>
                <a:ea typeface="Gulim"/>
                <a:cs typeface="Gulim"/>
                <a:sym typeface="Gulim"/>
              </a:rPr>
              <a:t>확장할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전략을</a:t>
            </a:r>
            <a:r>
              <a:rPr lang="en-US" sz="900" dirty="0">
                <a:latin typeface="Gulim"/>
                <a:ea typeface="Gulim"/>
                <a:cs typeface="Gulim"/>
                <a:sym typeface="Gulim"/>
              </a:rPr>
              <a:t> </a:t>
            </a:r>
            <a:r>
              <a:rPr lang="en-US" sz="900" dirty="0" err="1">
                <a:latin typeface="Gulim"/>
                <a:ea typeface="Gulim"/>
                <a:cs typeface="Gulim"/>
                <a:sym typeface="Gulim"/>
              </a:rPr>
              <a:t>추진하고자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당사가</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자연과</a:t>
            </a:r>
            <a:r>
              <a:rPr lang="en-US" sz="900" dirty="0">
                <a:latin typeface="Gulim"/>
                <a:ea typeface="Gulim"/>
                <a:cs typeface="Gulim"/>
                <a:sym typeface="Gulim"/>
              </a:rPr>
              <a:t> </a:t>
            </a:r>
            <a:r>
              <a:rPr lang="en-US" sz="900" dirty="0" err="1">
                <a:latin typeface="Gulim"/>
                <a:ea typeface="Gulim"/>
                <a:cs typeface="Gulim"/>
                <a:sym typeface="Gulim"/>
              </a:rPr>
              <a:t>공생하며</a:t>
            </a:r>
            <a:r>
              <a:rPr lang="en-US" sz="900" dirty="0">
                <a:latin typeface="Gulim"/>
                <a:ea typeface="Gulim"/>
                <a:cs typeface="Gulim"/>
                <a:sym typeface="Gulim"/>
              </a:rPr>
              <a:t> </a:t>
            </a:r>
            <a:r>
              <a:rPr lang="en-US" sz="900" dirty="0" err="1">
                <a:latin typeface="Gulim"/>
                <a:ea typeface="Gulim"/>
                <a:cs typeface="Gulim"/>
                <a:sym typeface="Gulim"/>
              </a:rPr>
              <a:t>상호</a:t>
            </a:r>
            <a:r>
              <a:rPr lang="en-US" sz="900" dirty="0">
                <a:latin typeface="Gulim"/>
                <a:ea typeface="Gulim"/>
                <a:cs typeface="Gulim"/>
                <a:sym typeface="Gulim"/>
              </a:rPr>
              <a:t> </a:t>
            </a:r>
            <a:r>
              <a:rPr lang="en-US" sz="900" dirty="0" err="1">
                <a:latin typeface="Gulim"/>
                <a:ea typeface="Gulim"/>
                <a:cs typeface="Gulim"/>
                <a:sym typeface="Gulim"/>
              </a:rPr>
              <a:t>긍정적인</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줄</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운영방식을</a:t>
            </a:r>
            <a:r>
              <a:rPr lang="en-US" sz="900" dirty="0">
                <a:latin typeface="Gulim"/>
                <a:ea typeface="Gulim"/>
                <a:cs typeface="Gulim"/>
                <a:sym typeface="Gulim"/>
              </a:rPr>
              <a:t> </a:t>
            </a:r>
            <a:r>
              <a:rPr lang="en-US" sz="900" dirty="0" err="1">
                <a:latin typeface="Gulim"/>
                <a:ea typeface="Gulim"/>
                <a:cs typeface="Gulim"/>
                <a:sym typeface="Gulim"/>
              </a:rPr>
              <a:t>혁신하고</a:t>
            </a:r>
            <a:r>
              <a:rPr lang="en-US" sz="900" dirty="0">
                <a:latin typeface="Gulim"/>
                <a:ea typeface="Gulim"/>
                <a:cs typeface="Gulim"/>
                <a:sym typeface="Gulim"/>
              </a:rPr>
              <a:t>, </a:t>
            </a:r>
            <a:r>
              <a:rPr lang="en-US" sz="900" dirty="0" err="1">
                <a:latin typeface="Gulim"/>
                <a:ea typeface="Gulim"/>
                <a:cs typeface="Gulim"/>
                <a:sym typeface="Gulim"/>
              </a:rPr>
              <a:t>신규사업</a:t>
            </a:r>
            <a:r>
              <a:rPr lang="en-US" sz="900" dirty="0">
                <a:latin typeface="Gulim"/>
                <a:ea typeface="Gulim"/>
                <a:cs typeface="Gulim"/>
                <a:sym typeface="Gulim"/>
              </a:rPr>
              <a:t> </a:t>
            </a:r>
            <a:r>
              <a:rPr lang="en-US" sz="900" dirty="0" err="1">
                <a:latin typeface="Gulim"/>
                <a:ea typeface="Gulim"/>
                <a:cs typeface="Gulim"/>
                <a:sym typeface="Gulim"/>
              </a:rPr>
              <a:t>활동의</a:t>
            </a:r>
            <a:r>
              <a:rPr lang="en-US" sz="900" dirty="0">
                <a:latin typeface="Gulim"/>
                <a:ea typeface="Gulim"/>
                <a:cs typeface="Gulim"/>
                <a:sym typeface="Gulim"/>
              </a:rPr>
              <a:t> </a:t>
            </a:r>
            <a:r>
              <a:rPr lang="en-US" sz="900" dirty="0" err="1">
                <a:latin typeface="Gulim"/>
                <a:ea typeface="Gulim"/>
                <a:cs typeface="Gulim"/>
                <a:sym typeface="Gulim"/>
              </a:rPr>
              <a:t>기회도</a:t>
            </a:r>
            <a:r>
              <a:rPr lang="en-US" sz="900" dirty="0">
                <a:latin typeface="Gulim"/>
                <a:ea typeface="Gulim"/>
                <a:cs typeface="Gulim"/>
                <a:sym typeface="Gulim"/>
              </a:rPr>
              <a:t> </a:t>
            </a:r>
            <a:r>
              <a:rPr lang="en-US" sz="900" dirty="0" err="1">
                <a:latin typeface="Gulim"/>
                <a:ea typeface="Gulim"/>
                <a:cs typeface="Gulim"/>
                <a:sym typeface="Gulim"/>
              </a:rPr>
              <a:t>모색하며</a:t>
            </a:r>
            <a:r>
              <a:rPr lang="en-US" sz="900" dirty="0">
                <a:latin typeface="Gulim"/>
                <a:ea typeface="Gulim"/>
                <a:cs typeface="Gulim"/>
                <a:sym typeface="Gulim"/>
              </a:rPr>
              <a:t> </a:t>
            </a:r>
            <a:r>
              <a:rPr lang="en-US" sz="900" dirty="0" err="1">
                <a:latin typeface="Gulim"/>
                <a:ea typeface="Gulim"/>
                <a:cs typeface="Gulim"/>
                <a:sym typeface="Gulim"/>
              </a:rPr>
              <a:t>지속</a:t>
            </a:r>
            <a:r>
              <a:rPr lang="en-US" sz="900" dirty="0">
                <a:latin typeface="Gulim"/>
                <a:ea typeface="Gulim"/>
                <a:cs typeface="Gulim"/>
                <a:sym typeface="Gulim"/>
              </a:rPr>
              <a:t> </a:t>
            </a:r>
            <a:r>
              <a:rPr lang="en-US" sz="900" dirty="0" err="1">
                <a:latin typeface="Gulim"/>
                <a:ea typeface="Gulim"/>
                <a:cs typeface="Gulim"/>
                <a:sym typeface="Gulim"/>
              </a:rPr>
              <a:t>모니터링해갈</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483" name="Google Shape;4483;p46"/>
          <p:cNvSpPr/>
          <p:nvPr/>
        </p:nvSpPr>
        <p:spPr>
          <a:xfrm>
            <a:off x="837456" y="1711808"/>
            <a:ext cx="828040" cy="130175"/>
          </a:xfrm>
          <a:custGeom>
            <a:avLst/>
            <a:gdLst/>
            <a:ahLst/>
            <a:cxnLst/>
            <a:rect l="l" t="t" r="r" b="b"/>
            <a:pathLst>
              <a:path w="828039" h="130175" extrusionOk="0">
                <a:moveTo>
                  <a:pt x="763193" y="0"/>
                </a:moveTo>
                <a:lnTo>
                  <a:pt x="64795" y="0"/>
                </a:lnTo>
                <a:lnTo>
                  <a:pt x="39572" y="5091"/>
                </a:lnTo>
                <a:lnTo>
                  <a:pt x="18976" y="18976"/>
                </a:lnTo>
                <a:lnTo>
                  <a:pt x="5091" y="39572"/>
                </a:lnTo>
                <a:lnTo>
                  <a:pt x="0" y="64795"/>
                </a:lnTo>
                <a:lnTo>
                  <a:pt x="5091" y="90019"/>
                </a:lnTo>
                <a:lnTo>
                  <a:pt x="18976" y="110620"/>
                </a:lnTo>
                <a:lnTo>
                  <a:pt x="39572" y="124510"/>
                </a:lnTo>
                <a:lnTo>
                  <a:pt x="64795" y="129603"/>
                </a:lnTo>
                <a:lnTo>
                  <a:pt x="763193" y="129603"/>
                </a:lnTo>
                <a:lnTo>
                  <a:pt x="788416" y="124510"/>
                </a:lnTo>
                <a:lnTo>
                  <a:pt x="809012" y="110620"/>
                </a:lnTo>
                <a:lnTo>
                  <a:pt x="822897" y="90019"/>
                </a:lnTo>
                <a:lnTo>
                  <a:pt x="827989" y="64795"/>
                </a:lnTo>
                <a:lnTo>
                  <a:pt x="822897" y="39572"/>
                </a:lnTo>
                <a:lnTo>
                  <a:pt x="809012" y="18976"/>
                </a:lnTo>
                <a:lnTo>
                  <a:pt x="788416" y="5091"/>
                </a:lnTo>
                <a:lnTo>
                  <a:pt x="763193" y="0"/>
                </a:lnTo>
                <a:close/>
              </a:path>
            </a:pathLst>
          </a:custGeom>
          <a:solidFill>
            <a:srgbClr val="87BB24"/>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84" name="Google Shape;4484;p46"/>
          <p:cNvSpPr txBox="1"/>
          <p:nvPr/>
        </p:nvSpPr>
        <p:spPr>
          <a:xfrm>
            <a:off x="891451" y="1705588"/>
            <a:ext cx="301625" cy="132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00" b="1">
                <a:solidFill>
                  <a:srgbClr val="FFFFFF"/>
                </a:solidFill>
                <a:latin typeface="Calibri"/>
                <a:ea typeface="Calibri"/>
                <a:cs typeface="Calibri"/>
                <a:sym typeface="Calibri"/>
              </a:rPr>
              <a:t>LOCATE</a:t>
            </a:r>
            <a:endParaRPr sz="700">
              <a:latin typeface="Calibri"/>
              <a:ea typeface="Calibri"/>
              <a:cs typeface="Calibri"/>
              <a:sym typeface="Calibri"/>
            </a:endParaRPr>
          </a:p>
        </p:txBody>
      </p:sp>
      <p:sp>
        <p:nvSpPr>
          <p:cNvPr id="4485" name="Google Shape;4485;p46"/>
          <p:cNvSpPr/>
          <p:nvPr/>
        </p:nvSpPr>
        <p:spPr>
          <a:xfrm>
            <a:off x="823718" y="3019499"/>
            <a:ext cx="828040" cy="130175"/>
          </a:xfrm>
          <a:custGeom>
            <a:avLst/>
            <a:gdLst/>
            <a:ahLst/>
            <a:cxnLst/>
            <a:rect l="l" t="t" r="r" b="b"/>
            <a:pathLst>
              <a:path w="828039" h="130175" extrusionOk="0">
                <a:moveTo>
                  <a:pt x="763193" y="0"/>
                </a:moveTo>
                <a:lnTo>
                  <a:pt x="64795" y="0"/>
                </a:lnTo>
                <a:lnTo>
                  <a:pt x="39572" y="5091"/>
                </a:lnTo>
                <a:lnTo>
                  <a:pt x="18976" y="18976"/>
                </a:lnTo>
                <a:lnTo>
                  <a:pt x="5091" y="39572"/>
                </a:lnTo>
                <a:lnTo>
                  <a:pt x="0" y="64795"/>
                </a:lnTo>
                <a:lnTo>
                  <a:pt x="5091" y="90019"/>
                </a:lnTo>
                <a:lnTo>
                  <a:pt x="18976" y="110620"/>
                </a:lnTo>
                <a:lnTo>
                  <a:pt x="39572" y="124510"/>
                </a:lnTo>
                <a:lnTo>
                  <a:pt x="64795" y="129603"/>
                </a:lnTo>
                <a:lnTo>
                  <a:pt x="763193" y="129603"/>
                </a:lnTo>
                <a:lnTo>
                  <a:pt x="788416" y="124510"/>
                </a:lnTo>
                <a:lnTo>
                  <a:pt x="809012" y="110620"/>
                </a:lnTo>
                <a:lnTo>
                  <a:pt x="822897" y="90019"/>
                </a:lnTo>
                <a:lnTo>
                  <a:pt x="827989" y="64795"/>
                </a:lnTo>
                <a:lnTo>
                  <a:pt x="822897" y="39572"/>
                </a:lnTo>
                <a:lnTo>
                  <a:pt x="809012" y="18976"/>
                </a:lnTo>
                <a:lnTo>
                  <a:pt x="788416" y="5091"/>
                </a:lnTo>
                <a:lnTo>
                  <a:pt x="763193" y="0"/>
                </a:lnTo>
                <a:close/>
              </a:path>
            </a:pathLst>
          </a:custGeom>
          <a:solidFill>
            <a:srgbClr val="87BB24"/>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86" name="Google Shape;4486;p46"/>
          <p:cNvSpPr txBox="1"/>
          <p:nvPr/>
        </p:nvSpPr>
        <p:spPr>
          <a:xfrm>
            <a:off x="877713" y="3013280"/>
            <a:ext cx="401320" cy="132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00" b="1">
                <a:solidFill>
                  <a:srgbClr val="FFFFFF"/>
                </a:solidFill>
                <a:latin typeface="Calibri"/>
                <a:ea typeface="Calibri"/>
                <a:cs typeface="Calibri"/>
                <a:sym typeface="Calibri"/>
              </a:rPr>
              <a:t>EVALUATE</a:t>
            </a:r>
            <a:endParaRPr sz="700">
              <a:latin typeface="Calibri"/>
              <a:ea typeface="Calibri"/>
              <a:cs typeface="Calibri"/>
              <a:sym typeface="Calibri"/>
            </a:endParaRPr>
          </a:p>
        </p:txBody>
      </p:sp>
      <p:grpSp>
        <p:nvGrpSpPr>
          <p:cNvPr id="4488" name="Google Shape;4488;p46"/>
          <p:cNvGrpSpPr/>
          <p:nvPr/>
        </p:nvGrpSpPr>
        <p:grpSpPr>
          <a:xfrm>
            <a:off x="538086" y="0"/>
            <a:ext cx="14077958" cy="8208009"/>
            <a:chOff x="538086" y="0"/>
            <a:chExt cx="14077958" cy="8208009"/>
          </a:xfrm>
        </p:grpSpPr>
        <p:sp>
          <p:nvSpPr>
            <p:cNvPr id="4489" name="Google Shape;4489;p4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90" name="Google Shape;4490;p4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91" name="Google Shape;4491;p4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499" name="Google Shape;4499;p4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114</a:t>
            </a:r>
            <a:endParaRPr sz="10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4597"/>
        <p:cNvGrpSpPr/>
        <p:nvPr/>
      </p:nvGrpSpPr>
      <p:grpSpPr>
        <a:xfrm>
          <a:off x="0" y="0"/>
          <a:ext cx="0" cy="0"/>
          <a:chOff x="0" y="0"/>
          <a:chExt cx="0" cy="0"/>
        </a:xfrm>
      </p:grpSpPr>
      <p:sp>
        <p:nvSpPr>
          <p:cNvPr id="4598" name="Google Shape;4598;p47"/>
          <p:cNvSpPr txBox="1"/>
          <p:nvPr/>
        </p:nvSpPr>
        <p:spPr>
          <a:xfrm>
            <a:off x="887299" y="1196499"/>
            <a:ext cx="3910303"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자연자본</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생물다양성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관리</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87BB24"/>
                </a:solidFill>
                <a:latin typeface="Arial"/>
                <a:ea typeface="Arial"/>
                <a:cs typeface="Arial"/>
                <a:sym typeface="Arial"/>
              </a:rPr>
              <a:t>지표</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및</a:t>
            </a:r>
            <a:r>
              <a:rPr lang="en-US" sz="1100" b="1" dirty="0">
                <a:solidFill>
                  <a:srgbClr val="87BB24"/>
                </a:solidFill>
                <a:latin typeface="Arial"/>
                <a:ea typeface="Arial"/>
                <a:cs typeface="Arial"/>
                <a:sym typeface="Arial"/>
              </a:rPr>
              <a:t> </a:t>
            </a:r>
            <a:r>
              <a:rPr lang="en-US" sz="1100" b="1" dirty="0" err="1">
                <a:solidFill>
                  <a:srgbClr val="87BB24"/>
                </a:solidFill>
                <a:latin typeface="Arial"/>
                <a:ea typeface="Arial"/>
                <a:cs typeface="Arial"/>
                <a:sym typeface="Arial"/>
              </a:rPr>
              <a:t>목표</a:t>
            </a:r>
            <a:endParaRPr sz="1100" dirty="0">
              <a:latin typeface="Arial"/>
              <a:ea typeface="Arial"/>
              <a:cs typeface="Arial"/>
              <a:sym typeface="Arial"/>
            </a:endParaRPr>
          </a:p>
        </p:txBody>
      </p:sp>
      <p:sp>
        <p:nvSpPr>
          <p:cNvPr id="4599" name="Google Shape;4599;p47"/>
          <p:cNvSpPr txBox="1"/>
          <p:nvPr/>
        </p:nvSpPr>
        <p:spPr>
          <a:xfrm>
            <a:off x="887187" y="2016046"/>
            <a:ext cx="8754354" cy="75507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a:solidFill>
                  <a:srgbClr val="87BB24"/>
                </a:solidFill>
                <a:latin typeface="Arial"/>
                <a:ea typeface="Arial"/>
                <a:cs typeface="Arial"/>
                <a:sym typeface="Arial"/>
              </a:rPr>
              <a:t>2050 No Net Loss &amp; Net Positive Impact 목표</a:t>
            </a:r>
            <a:r>
              <a:rPr lang="en-US" sz="900" b="1" u="none">
                <a:solidFill>
                  <a:srgbClr val="87BB24"/>
                </a:solidFill>
                <a:latin typeface="Arial"/>
                <a:ea typeface="Arial"/>
                <a:cs typeface="Arial"/>
                <a:sym typeface="Arial"/>
              </a:rPr>
              <a:t> </a:t>
            </a:r>
            <a:r>
              <a:rPr lang="en-US" sz="900" u="none">
                <a:latin typeface="Gulim"/>
                <a:ea typeface="Gulim"/>
                <a:cs typeface="Gulim"/>
                <a:sym typeface="Gulim"/>
              </a:rPr>
              <a:t>KT&amp;G는 2023년 ‘KT&amp;G 생물다양성 보호 및 산림파괴 방지 정책’ 내 ‘생물다양성 보호 원칙’을 선언하였습니다. 나아가 2050년까지 중요한 생물다양성 보전지역 인근 사업장에서 생물다양성과 관련한 손실이 없도록 방지(No Net Loss)하고, 긍정적인 영향(Net Positive Impact)을 달성하는 중장기 자연자본 관리 방향성을 설정하였습니다. KT&amp;G는 향후 기업 운영과 사업 활동에 중대한 영향을 미치는 산림, 토양, 수자원 등과 같은 자연자본에 대한 부정적인 영향은 줄이고, 긍정적인 영향을 극대화할 수 있도록 다양하고 체계적인 접근을 지속하고자 합니다.</a:t>
            </a:r>
            <a:endParaRPr sz="900">
              <a:latin typeface="Gulim"/>
              <a:ea typeface="Gulim"/>
              <a:cs typeface="Gulim"/>
              <a:sym typeface="Gulim"/>
            </a:endParaRPr>
          </a:p>
        </p:txBody>
      </p:sp>
      <p:sp>
        <p:nvSpPr>
          <p:cNvPr id="4600" name="Google Shape;4600;p47"/>
          <p:cNvSpPr txBox="1"/>
          <p:nvPr/>
        </p:nvSpPr>
        <p:spPr>
          <a:xfrm>
            <a:off x="887187" y="2779869"/>
            <a:ext cx="8749961"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a:solidFill>
                  <a:srgbClr val="87BB24"/>
                </a:solidFill>
                <a:latin typeface="Arial"/>
                <a:ea typeface="Arial"/>
                <a:cs typeface="Arial"/>
                <a:sym typeface="Arial"/>
              </a:rPr>
              <a:t>2030 </a:t>
            </a:r>
            <a:r>
              <a:rPr lang="en-US" sz="900" b="1" u="sng" dirty="0" err="1">
                <a:solidFill>
                  <a:srgbClr val="87BB24"/>
                </a:solidFill>
                <a:latin typeface="Arial"/>
                <a:ea typeface="Arial"/>
                <a:cs typeface="Arial"/>
                <a:sym typeface="Arial"/>
              </a:rPr>
              <a:t>산림</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및</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토양</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관리</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지표</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및</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목표</a:t>
            </a:r>
            <a:r>
              <a:rPr lang="en-US" sz="900" b="1" u="sng" dirty="0">
                <a:solidFill>
                  <a:srgbClr val="87BB24"/>
                </a:solidFill>
                <a:latin typeface="Arial"/>
                <a:ea typeface="Arial"/>
                <a:cs typeface="Arial"/>
                <a:sym typeface="Arial"/>
              </a:rPr>
              <a:t> </a:t>
            </a:r>
            <a:r>
              <a:rPr lang="en-US" sz="900" b="1" u="sng" dirty="0" err="1">
                <a:solidFill>
                  <a:srgbClr val="87BB24"/>
                </a:solidFill>
                <a:latin typeface="Arial"/>
                <a:ea typeface="Arial"/>
                <a:cs typeface="Arial"/>
                <a:sym typeface="Arial"/>
              </a:rPr>
              <a:t>설정</a:t>
            </a:r>
            <a:r>
              <a:rPr lang="en-US" sz="900" b="1" u="none" dirty="0">
                <a:solidFill>
                  <a:srgbClr val="87BB24"/>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당사</a:t>
            </a:r>
            <a:r>
              <a:rPr lang="en-US" sz="900" u="none" dirty="0">
                <a:latin typeface="Gulim"/>
                <a:ea typeface="Gulim"/>
                <a:cs typeface="Gulim"/>
                <a:sym typeface="Gulim"/>
              </a:rPr>
              <a:t> </a:t>
            </a:r>
            <a:r>
              <a:rPr lang="en-US" sz="900" u="none" dirty="0" err="1">
                <a:latin typeface="Gulim"/>
                <a:ea typeface="Gulim"/>
                <a:cs typeface="Gulim"/>
                <a:sym typeface="Gulim"/>
              </a:rPr>
              <a:t>사업이</a:t>
            </a:r>
            <a:r>
              <a:rPr lang="en-US" sz="900" u="none" dirty="0">
                <a:latin typeface="Gulim"/>
                <a:ea typeface="Gulim"/>
                <a:cs typeface="Gulim"/>
                <a:sym typeface="Gulim"/>
              </a:rPr>
              <a:t> </a:t>
            </a:r>
            <a:r>
              <a:rPr lang="en-US" sz="900" u="none" dirty="0" err="1">
                <a:latin typeface="Gulim"/>
                <a:ea typeface="Gulim"/>
                <a:cs typeface="Gulim"/>
                <a:sym typeface="Gulim"/>
              </a:rPr>
              <a:t>자연자본에</a:t>
            </a:r>
            <a:r>
              <a:rPr lang="en-US" sz="900" u="none" dirty="0">
                <a:latin typeface="Gulim"/>
                <a:ea typeface="Gulim"/>
                <a:cs typeface="Gulim"/>
                <a:sym typeface="Gulim"/>
              </a:rPr>
              <a:t> </a:t>
            </a:r>
            <a:r>
              <a:rPr lang="en-US" sz="900" u="none" dirty="0" err="1">
                <a:latin typeface="Gulim"/>
                <a:ea typeface="Gulim"/>
                <a:cs typeface="Gulim"/>
                <a:sym typeface="Gulim"/>
              </a:rPr>
              <a:t>미칠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부정적인</a:t>
            </a:r>
            <a:r>
              <a:rPr lang="en-US" sz="900" u="none" dirty="0">
                <a:latin typeface="Gulim"/>
                <a:ea typeface="Gulim"/>
                <a:cs typeface="Gulim"/>
                <a:sym typeface="Gulim"/>
              </a:rPr>
              <a:t> </a:t>
            </a:r>
            <a:r>
              <a:rPr lang="en-US" sz="900" u="none" dirty="0" err="1">
                <a:latin typeface="Gulim"/>
                <a:ea typeface="Gulim"/>
                <a:cs typeface="Gulim"/>
                <a:sym typeface="Gulim"/>
              </a:rPr>
              <a:t>영향을</a:t>
            </a:r>
            <a:r>
              <a:rPr lang="en-US" sz="900" u="none" dirty="0">
                <a:latin typeface="Gulim"/>
                <a:ea typeface="Gulim"/>
                <a:cs typeface="Gulim"/>
                <a:sym typeface="Gulim"/>
              </a:rPr>
              <a:t> </a:t>
            </a:r>
            <a:r>
              <a:rPr lang="en-US" sz="900" u="none" dirty="0" err="1">
                <a:latin typeface="Gulim"/>
                <a:ea typeface="Gulim"/>
                <a:cs typeface="Gulim"/>
                <a:sym typeface="Gulim"/>
              </a:rPr>
              <a:t>줄여</a:t>
            </a:r>
            <a:r>
              <a:rPr lang="en-US" sz="900" u="none" dirty="0">
                <a:latin typeface="Gulim"/>
                <a:ea typeface="Gulim"/>
                <a:cs typeface="Gulim"/>
                <a:sym typeface="Gulim"/>
              </a:rPr>
              <a:t> </a:t>
            </a:r>
            <a:r>
              <a:rPr lang="en-US" sz="900" u="none" dirty="0" err="1">
                <a:latin typeface="Gulim"/>
                <a:ea typeface="Gulim"/>
                <a:cs typeface="Gulim"/>
                <a:sym typeface="Gulim"/>
              </a:rPr>
              <a:t>생물다양성과</a:t>
            </a:r>
            <a:r>
              <a:rPr lang="en-US" sz="900" u="none" dirty="0">
                <a:latin typeface="Gulim"/>
                <a:ea typeface="Gulim"/>
                <a:cs typeface="Gulim"/>
                <a:sym typeface="Gulim"/>
              </a:rPr>
              <a:t> </a:t>
            </a:r>
            <a:r>
              <a:rPr lang="en-US" sz="900" u="none" dirty="0" err="1">
                <a:latin typeface="Gulim"/>
                <a:ea typeface="Gulim"/>
                <a:cs typeface="Gulim"/>
                <a:sym typeface="Gulim"/>
              </a:rPr>
              <a:t>관련한</a:t>
            </a:r>
            <a:r>
              <a:rPr lang="en-US" sz="900" u="none" dirty="0">
                <a:latin typeface="Gulim"/>
                <a:ea typeface="Gulim"/>
                <a:cs typeface="Gulim"/>
                <a:sym typeface="Gulim"/>
              </a:rPr>
              <a:t> </a:t>
            </a:r>
            <a:r>
              <a:rPr lang="en-US" sz="900" u="none" dirty="0" err="1">
                <a:latin typeface="Gulim"/>
                <a:ea typeface="Gulim"/>
                <a:cs typeface="Gulim"/>
                <a:sym typeface="Gulim"/>
              </a:rPr>
              <a:t>손실이</a:t>
            </a:r>
            <a:r>
              <a:rPr lang="en-US" sz="900" u="none" dirty="0">
                <a:latin typeface="Gulim"/>
                <a:ea typeface="Gulim"/>
                <a:cs typeface="Gulim"/>
                <a:sym typeface="Gulim"/>
              </a:rPr>
              <a:t> </a:t>
            </a:r>
            <a:r>
              <a:rPr lang="en-US" sz="900" u="none" dirty="0" err="1">
                <a:latin typeface="Gulim"/>
                <a:ea typeface="Gulim"/>
                <a:cs typeface="Gulim"/>
                <a:sym typeface="Gulim"/>
              </a:rPr>
              <a:t>없도록</a:t>
            </a:r>
            <a:r>
              <a:rPr lang="en-US" sz="900" u="none" dirty="0">
                <a:latin typeface="Gulim"/>
                <a:ea typeface="Gulim"/>
                <a:cs typeface="Gulim"/>
                <a:sym typeface="Gulim"/>
              </a:rPr>
              <a:t> </a:t>
            </a:r>
            <a:r>
              <a:rPr lang="en-US" sz="900" u="none" dirty="0" err="1">
                <a:latin typeface="Gulim"/>
                <a:ea typeface="Gulim"/>
                <a:cs typeface="Gulim"/>
                <a:sym typeface="Gulim"/>
              </a:rPr>
              <a:t>방지</a:t>
            </a:r>
            <a:r>
              <a:rPr lang="en-US" sz="900" u="none" dirty="0">
                <a:latin typeface="Gulim"/>
                <a:ea typeface="Gulim"/>
                <a:cs typeface="Gulim"/>
                <a:sym typeface="Gulim"/>
              </a:rPr>
              <a:t>(No Net Loss)</a:t>
            </a:r>
            <a:r>
              <a:rPr lang="en-US" sz="900" u="none" dirty="0" err="1">
                <a:latin typeface="Gulim"/>
                <a:ea typeface="Gulim"/>
                <a:cs typeface="Gulim"/>
                <a:sym typeface="Gulim"/>
              </a:rPr>
              <a:t>하고자</a:t>
            </a:r>
            <a:r>
              <a:rPr lang="en-US" sz="900" u="none" dirty="0">
                <a:latin typeface="Gulim"/>
                <a:ea typeface="Gulim"/>
                <a:cs typeface="Gulim"/>
                <a:sym typeface="Gulim"/>
              </a:rPr>
              <a:t> </a:t>
            </a:r>
            <a:r>
              <a:rPr lang="en-US" sz="900" u="none" dirty="0" err="1">
                <a:latin typeface="Gulim"/>
                <a:ea typeface="Gulim"/>
                <a:cs typeface="Gulim"/>
                <a:sym typeface="Gulim"/>
              </a:rPr>
              <a:t>산림</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토양을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당사의</a:t>
            </a:r>
            <a:r>
              <a:rPr lang="en-US" sz="900" u="none" dirty="0">
                <a:latin typeface="Gulim"/>
                <a:ea typeface="Gulim"/>
                <a:cs typeface="Gulim"/>
                <a:sym typeface="Gulim"/>
              </a:rPr>
              <a:t> </a:t>
            </a:r>
            <a:r>
              <a:rPr lang="en-US" sz="900" u="none" dirty="0" err="1">
                <a:latin typeface="Gulim"/>
                <a:ea typeface="Gulim"/>
                <a:cs typeface="Gulim"/>
                <a:sym typeface="Gulim"/>
              </a:rPr>
              <a:t>기업</a:t>
            </a:r>
            <a:r>
              <a:rPr lang="en-US" sz="900" u="none" dirty="0">
                <a:latin typeface="Gulim"/>
                <a:ea typeface="Gulim"/>
                <a:cs typeface="Gulim"/>
                <a:sym typeface="Gulim"/>
              </a:rPr>
              <a:t> </a:t>
            </a:r>
            <a:r>
              <a:rPr lang="en-US" sz="900" u="none" dirty="0" err="1">
                <a:latin typeface="Gulim"/>
                <a:ea typeface="Gulim"/>
                <a:cs typeface="Gulim"/>
                <a:sym typeface="Gulim"/>
              </a:rPr>
              <a:t>운영과</a:t>
            </a:r>
            <a:r>
              <a:rPr lang="en-US" sz="900" u="none" dirty="0">
                <a:latin typeface="Gulim"/>
                <a:ea typeface="Gulim"/>
                <a:cs typeface="Gulim"/>
                <a:sym typeface="Gulim"/>
              </a:rPr>
              <a:t> </a:t>
            </a:r>
            <a:r>
              <a:rPr lang="en-US" sz="900" u="none" dirty="0" err="1">
                <a:latin typeface="Gulim"/>
                <a:ea typeface="Gulim"/>
                <a:cs typeface="Gulim"/>
                <a:sym typeface="Gulim"/>
              </a:rPr>
              <a:t>사업</a:t>
            </a:r>
            <a:r>
              <a:rPr lang="en-US" sz="900" u="none" dirty="0">
                <a:latin typeface="Gulim"/>
                <a:ea typeface="Gulim"/>
                <a:cs typeface="Gulim"/>
                <a:sym typeface="Gulim"/>
              </a:rPr>
              <a:t> </a:t>
            </a:r>
            <a:r>
              <a:rPr lang="en-US" sz="900" u="none" dirty="0" err="1">
                <a:latin typeface="Gulim"/>
                <a:ea typeface="Gulim"/>
                <a:cs typeface="Gulim"/>
                <a:sym typeface="Gulim"/>
              </a:rPr>
              <a:t>활동이</a:t>
            </a:r>
            <a:r>
              <a:rPr lang="en-US" sz="900" u="none" dirty="0">
                <a:latin typeface="Gulim"/>
                <a:ea typeface="Gulim"/>
                <a:cs typeface="Gulim"/>
                <a:sym typeface="Gulim"/>
              </a:rPr>
              <a:t> </a:t>
            </a:r>
            <a:r>
              <a:rPr lang="en-US" sz="900" u="none" dirty="0" err="1">
                <a:latin typeface="Gulim"/>
                <a:ea typeface="Gulim"/>
                <a:cs typeface="Gulim"/>
                <a:sym typeface="Gulim"/>
              </a:rPr>
              <a:t>미치는</a:t>
            </a:r>
            <a:r>
              <a:rPr lang="en-US" sz="900" u="none" dirty="0">
                <a:latin typeface="Gulim"/>
                <a:ea typeface="Gulim"/>
                <a:cs typeface="Gulim"/>
                <a:sym typeface="Gulim"/>
              </a:rPr>
              <a:t> </a:t>
            </a:r>
            <a:r>
              <a:rPr lang="en-US" sz="900" u="none" dirty="0" err="1">
                <a:latin typeface="Gulim"/>
                <a:ea typeface="Gulim"/>
                <a:cs typeface="Gulim"/>
                <a:sym typeface="Gulim"/>
              </a:rPr>
              <a:t>영향</a:t>
            </a:r>
            <a:r>
              <a:rPr lang="en-US" sz="900" u="none" dirty="0">
                <a:latin typeface="Gulim"/>
                <a:ea typeface="Gulim"/>
                <a:cs typeface="Gulim"/>
                <a:sym typeface="Gulim"/>
              </a:rPr>
              <a:t> </a:t>
            </a:r>
            <a:r>
              <a:rPr lang="en-US" sz="900" u="none" dirty="0" err="1">
                <a:latin typeface="Gulim"/>
                <a:ea typeface="Gulim"/>
                <a:cs typeface="Gulim"/>
                <a:sym typeface="Gulim"/>
              </a:rPr>
              <a:t>수준을</a:t>
            </a:r>
            <a:r>
              <a:rPr lang="en-US" sz="900" u="none" dirty="0">
                <a:latin typeface="Gulim"/>
                <a:ea typeface="Gulim"/>
                <a:cs typeface="Gulim"/>
                <a:sym typeface="Gulim"/>
              </a:rPr>
              <a:t> </a:t>
            </a:r>
            <a:r>
              <a:rPr lang="en-US" sz="900" u="none" dirty="0" err="1">
                <a:latin typeface="Gulim"/>
                <a:ea typeface="Gulim"/>
                <a:cs typeface="Gulim"/>
                <a:sym typeface="Gulim"/>
              </a:rPr>
              <a:t>측정하기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SBTN Land </a:t>
            </a:r>
            <a:r>
              <a:rPr lang="en-US" sz="900" u="none" dirty="0" err="1">
                <a:latin typeface="Gulim"/>
                <a:ea typeface="Gulim"/>
                <a:cs typeface="Gulim"/>
                <a:sym typeface="Gulim"/>
              </a:rPr>
              <a:t>목표</a:t>
            </a:r>
            <a:r>
              <a:rPr lang="en-US" sz="900" u="none" dirty="0">
                <a:latin typeface="Gulim"/>
                <a:ea typeface="Gulim"/>
                <a:cs typeface="Gulim"/>
                <a:sym typeface="Gulim"/>
              </a:rPr>
              <a:t> </a:t>
            </a:r>
            <a:r>
              <a:rPr lang="en-US" sz="900" u="none" dirty="0" err="1">
                <a:latin typeface="Gulim"/>
                <a:ea typeface="Gulim"/>
                <a:cs typeface="Gulim"/>
                <a:sym typeface="Gulim"/>
              </a:rPr>
              <a:t>수립</a:t>
            </a:r>
            <a:r>
              <a:rPr lang="en-US" sz="900" u="none" dirty="0">
                <a:latin typeface="Gulim"/>
                <a:ea typeface="Gulim"/>
                <a:cs typeface="Gulim"/>
                <a:sym typeface="Gulim"/>
              </a:rPr>
              <a:t> </a:t>
            </a:r>
            <a:r>
              <a:rPr lang="en-US" sz="900" u="none" dirty="0" err="1">
                <a:latin typeface="Gulim"/>
                <a:ea typeface="Gulim"/>
                <a:cs typeface="Gulim"/>
                <a:sym typeface="Gulim"/>
              </a:rPr>
              <a:t>가이던스가</a:t>
            </a:r>
            <a:r>
              <a:rPr lang="en-US" sz="900" u="none" dirty="0">
                <a:latin typeface="Gulim"/>
                <a:ea typeface="Gulim"/>
                <a:cs typeface="Gulim"/>
                <a:sym typeface="Gulim"/>
              </a:rPr>
              <a:t> </a:t>
            </a:r>
            <a:r>
              <a:rPr lang="en-US" sz="900" u="none" dirty="0" err="1">
                <a:latin typeface="Gulim"/>
                <a:ea typeface="Gulim"/>
                <a:cs typeface="Gulim"/>
                <a:sym typeface="Gulim"/>
              </a:rPr>
              <a:t>제시하고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자연보호지역과</a:t>
            </a:r>
            <a:r>
              <a:rPr lang="en-US" sz="900" u="none" dirty="0">
                <a:latin typeface="Gulim"/>
                <a:ea typeface="Gulim"/>
                <a:cs typeface="Gulim"/>
                <a:sym typeface="Gulim"/>
              </a:rPr>
              <a:t> </a:t>
            </a:r>
            <a:r>
              <a:rPr lang="en-US" sz="900" u="none" dirty="0" err="1">
                <a:latin typeface="Gulim"/>
                <a:ea typeface="Gulim"/>
                <a:cs typeface="Gulim"/>
                <a:sym typeface="Gulim"/>
              </a:rPr>
              <a:t>당사의</a:t>
            </a:r>
            <a:r>
              <a:rPr lang="en-US" sz="900" u="none" dirty="0">
                <a:latin typeface="Gulim"/>
                <a:ea typeface="Gulim"/>
                <a:cs typeface="Gulim"/>
                <a:sym typeface="Gulim"/>
              </a:rPr>
              <a:t>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사업장</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국내주요잎담배·인삼</a:t>
            </a:r>
            <a:r>
              <a:rPr lang="en-US" sz="900" u="none" dirty="0">
                <a:latin typeface="Gulim"/>
                <a:ea typeface="Gulim"/>
                <a:cs typeface="Gulim"/>
                <a:sym typeface="Gulim"/>
              </a:rPr>
              <a:t> </a:t>
            </a:r>
            <a:r>
              <a:rPr lang="en-US" sz="900" u="none" dirty="0" err="1">
                <a:latin typeface="Gulim"/>
                <a:ea typeface="Gulim"/>
                <a:cs typeface="Gulim"/>
                <a:sym typeface="Gulim"/>
              </a:rPr>
              <a:t>농가의</a:t>
            </a:r>
            <a:r>
              <a:rPr lang="en-US" sz="900" u="none" dirty="0">
                <a:latin typeface="Gulim"/>
                <a:ea typeface="Gulim"/>
                <a:cs typeface="Gulim"/>
                <a:sym typeface="Gulim"/>
              </a:rPr>
              <a:t> </a:t>
            </a:r>
            <a:r>
              <a:rPr lang="en-US" sz="900" u="none" dirty="0" err="1">
                <a:latin typeface="Gulim"/>
                <a:ea typeface="Gulim"/>
                <a:cs typeface="Gulim"/>
                <a:sym typeface="Gulim"/>
              </a:rPr>
              <a:t>중첩</a:t>
            </a:r>
            <a:r>
              <a:rPr lang="en-US" sz="900" u="none" dirty="0">
                <a:latin typeface="Gulim"/>
                <a:ea typeface="Gulim"/>
                <a:cs typeface="Gulim"/>
                <a:sym typeface="Gulim"/>
              </a:rPr>
              <a:t> </a:t>
            </a:r>
            <a:r>
              <a:rPr lang="en-US" sz="900" u="none" dirty="0" err="1">
                <a:latin typeface="Gulim"/>
                <a:ea typeface="Gulim"/>
                <a:cs typeface="Gulim"/>
                <a:sym typeface="Gulim"/>
              </a:rPr>
              <a:t>비율을</a:t>
            </a:r>
            <a:r>
              <a:rPr lang="en-US" sz="900" u="none" dirty="0">
                <a:latin typeface="Gulim"/>
                <a:ea typeface="Gulim"/>
                <a:cs typeface="Gulim"/>
                <a:sym typeface="Gulim"/>
              </a:rPr>
              <a:t> </a:t>
            </a:r>
            <a:r>
              <a:rPr lang="en-US" sz="900" u="none" dirty="0" err="1">
                <a:latin typeface="Gulim"/>
                <a:ea typeface="Gulim"/>
                <a:cs typeface="Gulim"/>
                <a:sym typeface="Gulim"/>
              </a:rPr>
              <a:t>측정하였습니다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601" name="Google Shape;4601;p47"/>
          <p:cNvSpPr txBox="1"/>
          <p:nvPr/>
        </p:nvSpPr>
        <p:spPr>
          <a:xfrm>
            <a:off x="886088" y="3380626"/>
            <a:ext cx="8751060" cy="940642"/>
          </a:xfrm>
          <a:prstGeom prst="rect">
            <a:avLst/>
          </a:prstGeom>
          <a:noFill/>
          <a:ln>
            <a:noFill/>
          </a:ln>
        </p:spPr>
        <p:txBody>
          <a:bodyPr spcFirstLastPara="1" wrap="square" lIns="0" tIns="12700" rIns="0" bIns="0" anchor="t" anchorCtr="0">
            <a:spAutoFit/>
          </a:bodyPr>
          <a:lstStyle/>
          <a:p>
            <a:pPr marL="12700" marR="5080" lvl="0" indent="1270" algn="just" rtl="0">
              <a:lnSpc>
                <a:spcPct val="134200"/>
              </a:lnSpc>
              <a:spcBef>
                <a:spcPts val="0"/>
              </a:spcBef>
              <a:spcAft>
                <a:spcPts val="0"/>
              </a:spcAft>
              <a:buNone/>
            </a:pPr>
            <a:r>
              <a:rPr lang="en-US" sz="900" dirty="0">
                <a:latin typeface="Gulim"/>
                <a:ea typeface="Gulim"/>
                <a:cs typeface="Gulim"/>
                <a:sym typeface="Gulim"/>
              </a:rPr>
              <a:t>2023년 </a:t>
            </a:r>
            <a:r>
              <a:rPr lang="en-US" sz="900" dirty="0" err="1">
                <a:latin typeface="Gulim"/>
                <a:ea typeface="Gulim"/>
                <a:cs typeface="Gulim"/>
                <a:sym typeface="Gulim"/>
              </a:rPr>
              <a:t>측정</a:t>
            </a:r>
            <a:r>
              <a:rPr lang="en-US" sz="900" dirty="0">
                <a:latin typeface="Gulim"/>
                <a:ea typeface="Gulim"/>
                <a:cs typeface="Gulim"/>
                <a:sym typeface="Gulim"/>
              </a:rPr>
              <a:t> </a:t>
            </a:r>
            <a:r>
              <a:rPr lang="en-US" sz="900" dirty="0" err="1">
                <a:latin typeface="Gulim"/>
                <a:ea typeface="Gulim"/>
                <a:cs typeface="Gulim"/>
                <a:sym typeface="Gulim"/>
              </a:rPr>
              <a:t>대상인</a:t>
            </a:r>
            <a:r>
              <a:rPr lang="en-US" sz="900" dirty="0">
                <a:latin typeface="Gulim"/>
                <a:ea typeface="Gulim"/>
                <a:cs typeface="Gulim"/>
                <a:sym typeface="Gulim"/>
              </a:rPr>
              <a:t> KT&amp;G </a:t>
            </a:r>
            <a:r>
              <a:rPr lang="en-US" sz="900" dirty="0" err="1">
                <a:latin typeface="Gulim"/>
                <a:ea typeface="Gulim"/>
                <a:cs typeface="Gulim"/>
                <a:sym typeface="Gulim"/>
              </a:rPr>
              <a:t>사업장과</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종속회사</a:t>
            </a:r>
            <a:r>
              <a:rPr lang="en-US" sz="900" dirty="0">
                <a:latin typeface="Gulim"/>
                <a:ea typeface="Gulim"/>
                <a:cs typeface="Gulim"/>
                <a:sym typeface="Gulim"/>
              </a:rPr>
              <a:t> </a:t>
            </a:r>
            <a:r>
              <a:rPr lang="en-US" sz="900" dirty="0" err="1">
                <a:latin typeface="Gulim"/>
                <a:ea typeface="Gulim"/>
                <a:cs typeface="Gulim"/>
                <a:sym typeface="Gulim"/>
              </a:rPr>
              <a:t>사업장의</a:t>
            </a:r>
            <a:r>
              <a:rPr lang="en-US" sz="900" dirty="0">
                <a:latin typeface="Gulim"/>
                <a:ea typeface="Gulim"/>
                <a:cs typeface="Gulim"/>
                <a:sym typeface="Gulim"/>
              </a:rPr>
              <a:t> </a:t>
            </a:r>
            <a:r>
              <a:rPr lang="en-US" sz="900" dirty="0" err="1">
                <a:latin typeface="Gulim"/>
                <a:ea typeface="Gulim"/>
                <a:cs typeface="Gulim"/>
                <a:sym typeface="Gulim"/>
              </a:rPr>
              <a:t>위치는</a:t>
            </a:r>
            <a:r>
              <a:rPr lang="en-US" sz="900" dirty="0">
                <a:latin typeface="Gulim"/>
                <a:ea typeface="Gulim"/>
                <a:cs typeface="Gulim"/>
                <a:sym typeface="Gulim"/>
              </a:rPr>
              <a:t> </a:t>
            </a:r>
            <a:r>
              <a:rPr lang="en-US" sz="900" dirty="0" err="1">
                <a:latin typeface="Gulim"/>
                <a:ea typeface="Gulim"/>
                <a:cs typeface="Gulim"/>
                <a:sym typeface="Gulim"/>
              </a:rPr>
              <a:t>자연보호지역과</a:t>
            </a:r>
            <a:r>
              <a:rPr lang="en-US" sz="900" dirty="0">
                <a:latin typeface="Gulim"/>
                <a:ea typeface="Gulim"/>
                <a:cs typeface="Gulim"/>
                <a:sym typeface="Gulim"/>
              </a:rPr>
              <a:t> </a:t>
            </a:r>
            <a:r>
              <a:rPr lang="en-US" sz="900" dirty="0" err="1">
                <a:latin typeface="Gulim"/>
                <a:ea typeface="Gulim"/>
                <a:cs typeface="Gulim"/>
                <a:sym typeface="Gulim"/>
              </a:rPr>
              <a:t>중첩</a:t>
            </a:r>
            <a:r>
              <a:rPr lang="en-US" sz="900" dirty="0">
                <a:latin typeface="Gulim"/>
                <a:ea typeface="Gulim"/>
                <a:cs typeface="Gulim"/>
                <a:sym typeface="Gulim"/>
              </a:rPr>
              <a:t> </a:t>
            </a:r>
            <a:r>
              <a:rPr lang="en-US" sz="900" dirty="0" err="1">
                <a:latin typeface="Gulim"/>
                <a:ea typeface="Gulim"/>
                <a:cs typeface="Gulim"/>
                <a:sym typeface="Gulim"/>
              </a:rPr>
              <a:t>지역은</a:t>
            </a:r>
            <a:r>
              <a:rPr lang="en-US" sz="900" dirty="0">
                <a:latin typeface="Gulim"/>
                <a:ea typeface="Gulim"/>
                <a:cs typeface="Gulim"/>
                <a:sym typeface="Gulim"/>
              </a:rPr>
              <a:t> </a:t>
            </a:r>
            <a:r>
              <a:rPr lang="en-US" sz="900" dirty="0" err="1">
                <a:latin typeface="Gulim"/>
                <a:ea typeface="Gulim"/>
                <a:cs typeface="Gulim"/>
                <a:sym typeface="Gulim"/>
              </a:rPr>
              <a:t>없는</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분석되어</a:t>
            </a:r>
            <a:r>
              <a:rPr lang="en-US" sz="900" dirty="0">
                <a:latin typeface="Gulim"/>
                <a:ea typeface="Gulim"/>
                <a:cs typeface="Gulim"/>
                <a:sym typeface="Gulim"/>
              </a:rPr>
              <a:t> </a:t>
            </a:r>
            <a:r>
              <a:rPr lang="en-US" sz="900" dirty="0" err="1">
                <a:latin typeface="Gulim"/>
                <a:ea typeface="Gulim"/>
                <a:cs typeface="Gulim"/>
                <a:sym typeface="Gulim"/>
              </a:rPr>
              <a:t>당사가</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운영하는</a:t>
            </a:r>
            <a:r>
              <a:rPr lang="en-US" sz="900" dirty="0">
                <a:latin typeface="Gulim"/>
                <a:ea typeface="Gulim"/>
                <a:cs typeface="Gulim"/>
                <a:sym typeface="Gulim"/>
              </a:rPr>
              <a:t> </a:t>
            </a:r>
            <a:r>
              <a:rPr lang="en-US" sz="900" dirty="0" err="1">
                <a:latin typeface="Gulim"/>
                <a:ea typeface="Gulim"/>
                <a:cs typeface="Gulim"/>
                <a:sym typeface="Gulim"/>
              </a:rPr>
              <a:t>자산은</a:t>
            </a:r>
            <a:r>
              <a:rPr lang="en-US" sz="900" dirty="0">
                <a:latin typeface="Gulim"/>
                <a:ea typeface="Gulim"/>
                <a:cs typeface="Gulim"/>
                <a:sym typeface="Gulim"/>
              </a:rPr>
              <a:t> </a:t>
            </a:r>
            <a:r>
              <a:rPr lang="en-US" sz="900" dirty="0" err="1">
                <a:latin typeface="Gulim"/>
                <a:ea typeface="Gulim"/>
                <a:cs typeface="Gulim"/>
                <a:sym typeface="Gulim"/>
              </a:rPr>
              <a:t>산림과</a:t>
            </a:r>
            <a:r>
              <a:rPr lang="en-US" sz="900" dirty="0">
                <a:latin typeface="Gulim"/>
                <a:ea typeface="Gulim"/>
                <a:cs typeface="Gulim"/>
                <a:sym typeface="Gulim"/>
              </a:rPr>
              <a:t> </a:t>
            </a:r>
            <a:r>
              <a:rPr lang="en-US" sz="900" dirty="0" err="1">
                <a:latin typeface="Gulim"/>
                <a:ea typeface="Gulim"/>
                <a:cs typeface="Gulim"/>
                <a:sym typeface="Gulim"/>
              </a:rPr>
              <a:t>토양에</a:t>
            </a:r>
            <a:r>
              <a:rPr lang="en-US" sz="900" dirty="0">
                <a:latin typeface="Gulim"/>
                <a:ea typeface="Gulim"/>
                <a:cs typeface="Gulim"/>
                <a:sym typeface="Gulim"/>
              </a:rPr>
              <a:t> </a:t>
            </a:r>
            <a:r>
              <a:rPr lang="en-US" sz="900" dirty="0" err="1">
                <a:latin typeface="Gulim"/>
                <a:ea typeface="Gulim"/>
                <a:cs typeface="Gulim"/>
                <a:sym typeface="Gulim"/>
              </a:rPr>
              <a:t>중대한</a:t>
            </a:r>
            <a:r>
              <a:rPr lang="en-US" sz="900" dirty="0">
                <a:latin typeface="Gulim"/>
                <a:ea typeface="Gulim"/>
                <a:cs typeface="Gulim"/>
                <a:sym typeface="Gulim"/>
              </a:rPr>
              <a:t> </a:t>
            </a:r>
            <a:r>
              <a:rPr lang="en-US" sz="900" dirty="0" err="1">
                <a:latin typeface="Gulim"/>
                <a:ea typeface="Gulim"/>
                <a:cs typeface="Gulim"/>
                <a:sym typeface="Gulim"/>
              </a:rPr>
              <a:t>부정적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미치지</a:t>
            </a:r>
            <a:r>
              <a:rPr lang="en-US" sz="900" dirty="0">
                <a:latin typeface="Gulim"/>
                <a:ea typeface="Gulim"/>
                <a:cs typeface="Gulim"/>
                <a:sym typeface="Gulim"/>
              </a:rPr>
              <a:t> </a:t>
            </a:r>
            <a:r>
              <a:rPr lang="en-US" sz="900" dirty="0" err="1">
                <a:latin typeface="Gulim"/>
                <a:ea typeface="Gulim"/>
                <a:cs typeface="Gulim"/>
                <a:sym typeface="Gulim"/>
              </a:rPr>
              <a:t>않는</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파악되었습니다</a:t>
            </a:r>
            <a:r>
              <a:rPr lang="en-US" sz="900" dirty="0">
                <a:latin typeface="Gulim"/>
                <a:ea typeface="Gulim"/>
                <a:cs typeface="Gulim"/>
                <a:sym typeface="Gulim"/>
              </a:rPr>
              <a:t>. </a:t>
            </a: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KT&amp;G와</a:t>
            </a:r>
            <a:r>
              <a:rPr lang="en-US" sz="900" dirty="0">
                <a:latin typeface="Gulim"/>
                <a:ea typeface="Gulim"/>
                <a:cs typeface="Gulim"/>
                <a:sym typeface="Gulim"/>
              </a:rPr>
              <a:t> </a:t>
            </a:r>
            <a:r>
              <a:rPr lang="en-US" sz="900" dirty="0" err="1">
                <a:latin typeface="Gulim"/>
                <a:ea typeface="Gulim"/>
                <a:cs typeface="Gulim"/>
                <a:sym typeface="Gulim"/>
              </a:rPr>
              <a:t>계약관계에</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재배</a:t>
            </a:r>
            <a:r>
              <a:rPr lang="en-US" sz="900" dirty="0">
                <a:latin typeface="Gulim"/>
                <a:ea typeface="Gulim"/>
                <a:cs typeface="Gulim"/>
                <a:sym typeface="Gulim"/>
              </a:rPr>
              <a:t> </a:t>
            </a:r>
            <a:r>
              <a:rPr lang="en-US" sz="900" dirty="0" err="1">
                <a:latin typeface="Gulim"/>
                <a:ea typeface="Gulim"/>
                <a:cs typeface="Gulim"/>
                <a:sym typeface="Gulim"/>
              </a:rPr>
              <a:t>농가와</a:t>
            </a:r>
            <a:r>
              <a:rPr lang="en-US" sz="900" dirty="0">
                <a:latin typeface="Gulim"/>
                <a:ea typeface="Gulim"/>
                <a:cs typeface="Gulim"/>
                <a:sym typeface="Gulim"/>
              </a:rPr>
              <a:t> </a:t>
            </a:r>
            <a:r>
              <a:rPr lang="en-US" sz="900" dirty="0" err="1">
                <a:latin typeface="Gulim"/>
                <a:ea typeface="Gulim"/>
                <a:cs typeface="Gulim"/>
                <a:sym typeface="Gulim"/>
              </a:rPr>
              <a:t>KGC인삼공사와</a:t>
            </a:r>
            <a:r>
              <a:rPr lang="en-US" sz="900" dirty="0">
                <a:latin typeface="Gulim"/>
                <a:ea typeface="Gulim"/>
                <a:cs typeface="Gulim"/>
                <a:sym typeface="Gulim"/>
              </a:rPr>
              <a:t> </a:t>
            </a:r>
            <a:r>
              <a:rPr lang="en-US" sz="900" dirty="0" err="1">
                <a:latin typeface="Gulim"/>
                <a:ea typeface="Gulim"/>
                <a:cs typeface="Gulim"/>
                <a:sym typeface="Gulim"/>
              </a:rPr>
              <a:t>계약</a:t>
            </a:r>
            <a:r>
              <a:rPr lang="en-US" sz="900" dirty="0">
                <a:latin typeface="Gulim"/>
                <a:ea typeface="Gulim"/>
                <a:cs typeface="Gulim"/>
                <a:sym typeface="Gulim"/>
              </a:rPr>
              <a:t> </a:t>
            </a:r>
            <a:r>
              <a:rPr lang="en-US" sz="900" dirty="0" err="1">
                <a:latin typeface="Gulim"/>
                <a:ea typeface="Gulim"/>
                <a:cs typeface="Gulim"/>
                <a:sym typeface="Gulim"/>
              </a:rPr>
              <a:t>관계에</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인삼</a:t>
            </a:r>
            <a:r>
              <a:rPr lang="en-US" sz="900" dirty="0">
                <a:latin typeface="Gulim"/>
                <a:ea typeface="Gulim"/>
                <a:cs typeface="Gulim"/>
                <a:sym typeface="Gulim"/>
              </a:rPr>
              <a:t> </a:t>
            </a:r>
            <a:r>
              <a:rPr lang="en-US" sz="900" dirty="0" err="1">
                <a:latin typeface="Gulim"/>
                <a:ea typeface="Gulim"/>
                <a:cs typeface="Gulim"/>
                <a:sym typeface="Gulim"/>
              </a:rPr>
              <a:t>재배</a:t>
            </a:r>
            <a:r>
              <a:rPr lang="en-US" sz="900" dirty="0">
                <a:latin typeface="Gulim"/>
                <a:ea typeface="Gulim"/>
                <a:cs typeface="Gulim"/>
                <a:sym typeface="Gulim"/>
              </a:rPr>
              <a:t> </a:t>
            </a:r>
            <a:r>
              <a:rPr lang="en-US" sz="900" dirty="0" err="1">
                <a:latin typeface="Gulim"/>
                <a:ea typeface="Gulim"/>
                <a:cs typeface="Gulim"/>
                <a:sym typeface="Gulim"/>
              </a:rPr>
              <a:t>농가의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96% </a:t>
            </a:r>
            <a:r>
              <a:rPr lang="en-US" sz="900" dirty="0" err="1">
                <a:latin typeface="Gulim"/>
                <a:ea typeface="Gulim"/>
                <a:cs typeface="Gulim"/>
                <a:sym typeface="Gulim"/>
              </a:rPr>
              <a:t>이상이</a:t>
            </a:r>
            <a:r>
              <a:rPr lang="en-US" sz="900" dirty="0">
                <a:latin typeface="Gulim"/>
                <a:ea typeface="Gulim"/>
                <a:cs typeface="Gulim"/>
                <a:sym typeface="Gulim"/>
              </a:rPr>
              <a:t> </a:t>
            </a:r>
            <a:r>
              <a:rPr lang="en-US" sz="900" dirty="0" err="1">
                <a:latin typeface="Gulim"/>
                <a:ea typeface="Gulim"/>
                <a:cs typeface="Gulim"/>
                <a:sym typeface="Gulim"/>
              </a:rPr>
              <a:t>자연보호지역과</a:t>
            </a:r>
            <a:r>
              <a:rPr lang="en-US" sz="900" dirty="0">
                <a:latin typeface="Gulim"/>
                <a:ea typeface="Gulim"/>
                <a:cs typeface="Gulim"/>
                <a:sym typeface="Gulim"/>
              </a:rPr>
              <a:t> </a:t>
            </a:r>
            <a:r>
              <a:rPr lang="en-US" sz="900" dirty="0" err="1">
                <a:latin typeface="Gulim"/>
                <a:ea typeface="Gulim"/>
                <a:cs typeface="Gulim"/>
                <a:sym typeface="Gulim"/>
              </a:rPr>
              <a:t>중첩하지</a:t>
            </a:r>
            <a:r>
              <a:rPr lang="en-US" sz="900" dirty="0">
                <a:latin typeface="Gulim"/>
                <a:ea typeface="Gulim"/>
                <a:cs typeface="Gulim"/>
                <a:sym typeface="Gulim"/>
              </a:rPr>
              <a:t> </a:t>
            </a:r>
            <a:r>
              <a:rPr lang="en-US" sz="900" dirty="0" err="1">
                <a:latin typeface="Gulim"/>
                <a:ea typeface="Gulim"/>
                <a:cs typeface="Gulim"/>
                <a:sym typeface="Gulim"/>
              </a:rPr>
              <a:t>않은</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식별되었습니다</a:t>
            </a:r>
            <a:r>
              <a:rPr lang="en-US" sz="900" dirty="0">
                <a:latin typeface="Gulim"/>
                <a:ea typeface="Gulim"/>
                <a:cs typeface="Gulim"/>
                <a:sym typeface="Gulim"/>
              </a:rPr>
              <a:t>. KT&amp;G </a:t>
            </a:r>
            <a:r>
              <a:rPr lang="en-US" sz="900" dirty="0" err="1">
                <a:latin typeface="Gulim"/>
                <a:ea typeface="Gulim"/>
                <a:cs typeface="Gulim"/>
                <a:sym typeface="Gulim"/>
              </a:rPr>
              <a:t>그룹은</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인삼</a:t>
            </a:r>
            <a:r>
              <a:rPr lang="en-US" sz="900" dirty="0">
                <a:latin typeface="Gulim"/>
                <a:ea typeface="Gulim"/>
                <a:cs typeface="Gulim"/>
                <a:sym typeface="Gulim"/>
              </a:rPr>
              <a:t> </a:t>
            </a:r>
            <a:r>
              <a:rPr lang="en-US" sz="900" dirty="0" err="1">
                <a:latin typeface="Gulim"/>
                <a:ea typeface="Gulim"/>
                <a:cs typeface="Gulim"/>
                <a:sym typeface="Gulim"/>
              </a:rPr>
              <a:t>재배</a:t>
            </a:r>
            <a:r>
              <a:rPr lang="en-US" sz="900" dirty="0">
                <a:latin typeface="Gulim"/>
                <a:ea typeface="Gulim"/>
                <a:cs typeface="Gulim"/>
                <a:sym typeface="Gulim"/>
              </a:rPr>
              <a:t> </a:t>
            </a:r>
            <a:r>
              <a:rPr lang="en-US" sz="900" dirty="0" err="1">
                <a:latin typeface="Gulim"/>
                <a:ea typeface="Gulim"/>
                <a:cs typeface="Gulim"/>
                <a:sym typeface="Gulim"/>
              </a:rPr>
              <a:t>면적과</a:t>
            </a:r>
            <a:r>
              <a:rPr lang="en-US" sz="900" dirty="0">
                <a:latin typeface="Gulim"/>
                <a:ea typeface="Gulim"/>
                <a:cs typeface="Gulim"/>
                <a:sym typeface="Gulim"/>
              </a:rPr>
              <a:t> </a:t>
            </a:r>
            <a:r>
              <a:rPr lang="en-US" sz="900" dirty="0" err="1">
                <a:latin typeface="Gulim"/>
                <a:ea typeface="Gulim"/>
                <a:cs typeface="Gulim"/>
                <a:sym typeface="Gulim"/>
              </a:rPr>
              <a:t>자연보호지역</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중첩</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정기적으로</a:t>
            </a:r>
            <a:r>
              <a:rPr lang="en-US" sz="900" dirty="0">
                <a:latin typeface="Gulim"/>
                <a:ea typeface="Gulim"/>
                <a:cs typeface="Gulim"/>
                <a:sym typeface="Gulim"/>
              </a:rPr>
              <a:t> </a:t>
            </a:r>
            <a:r>
              <a:rPr lang="en-US" sz="900" dirty="0" err="1">
                <a:latin typeface="Gulim"/>
                <a:ea typeface="Gulim"/>
                <a:cs typeface="Gulim"/>
                <a:sym typeface="Gulim"/>
              </a:rPr>
              <a:t>모니터링하고</a:t>
            </a:r>
            <a:r>
              <a:rPr lang="en-US" sz="900" dirty="0">
                <a:latin typeface="Gulim"/>
                <a:ea typeface="Gulim"/>
                <a:cs typeface="Gulim"/>
                <a:sym typeface="Gulim"/>
              </a:rPr>
              <a:t>, </a:t>
            </a:r>
            <a:r>
              <a:rPr lang="en-US" sz="900" dirty="0" err="1">
                <a:latin typeface="Gulim"/>
                <a:ea typeface="Gulim"/>
                <a:cs typeface="Gulim"/>
                <a:sym typeface="Gulim"/>
              </a:rPr>
              <a:t>이슈</a:t>
            </a:r>
            <a:r>
              <a:rPr lang="en-US" sz="900" dirty="0">
                <a:latin typeface="Gulim"/>
                <a:ea typeface="Gulim"/>
                <a:cs typeface="Gulim"/>
                <a:sym typeface="Gulim"/>
              </a:rPr>
              <a:t> </a:t>
            </a:r>
            <a:r>
              <a:rPr lang="en-US" sz="900" dirty="0" err="1">
                <a:latin typeface="Gulim"/>
                <a:ea typeface="Gulim"/>
                <a:cs typeface="Gulim"/>
                <a:sym typeface="Gulim"/>
              </a:rPr>
              <a:t>지역에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현장</a:t>
            </a:r>
            <a:r>
              <a:rPr lang="en-US" sz="900" dirty="0">
                <a:latin typeface="Gulim"/>
                <a:ea typeface="Gulim"/>
                <a:cs typeface="Gulim"/>
                <a:sym typeface="Gulim"/>
              </a:rPr>
              <a:t> </a:t>
            </a:r>
            <a:r>
              <a:rPr lang="en-US" sz="900" dirty="0" err="1">
                <a:latin typeface="Gulim"/>
                <a:ea typeface="Gulim"/>
                <a:cs typeface="Gulim"/>
                <a:sym typeface="Gulim"/>
              </a:rPr>
              <a:t>실사를</a:t>
            </a:r>
            <a:r>
              <a:rPr lang="en-US" sz="900" dirty="0">
                <a:latin typeface="Gulim"/>
                <a:ea typeface="Gulim"/>
                <a:cs typeface="Gulim"/>
                <a:sym typeface="Gulim"/>
              </a:rPr>
              <a:t> </a:t>
            </a:r>
            <a:r>
              <a:rPr lang="en-US" sz="900" dirty="0" err="1">
                <a:latin typeface="Gulim"/>
                <a:ea typeface="Gulim"/>
                <a:cs typeface="Gulim"/>
                <a:sym typeface="Gulim"/>
              </a:rPr>
              <a:t>진행하는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예방적</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추진할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계약을</a:t>
            </a:r>
            <a:r>
              <a:rPr lang="en-US" sz="900" dirty="0">
                <a:latin typeface="Gulim"/>
                <a:ea typeface="Gulim"/>
                <a:cs typeface="Gulim"/>
                <a:sym typeface="Gulim"/>
              </a:rPr>
              <a:t> </a:t>
            </a:r>
            <a:r>
              <a:rPr lang="en-US" sz="900" dirty="0" err="1">
                <a:latin typeface="Gulim"/>
                <a:ea typeface="Gulim"/>
                <a:cs typeface="Gulim"/>
                <a:sym typeface="Gulim"/>
              </a:rPr>
              <a:t>체결하는</a:t>
            </a:r>
            <a:r>
              <a:rPr lang="en-US" sz="900" dirty="0">
                <a:latin typeface="Gulim"/>
                <a:ea typeface="Gulim"/>
                <a:cs typeface="Gulim"/>
                <a:sym typeface="Gulim"/>
              </a:rPr>
              <a:t> </a:t>
            </a:r>
            <a:r>
              <a:rPr lang="en-US" sz="900" dirty="0" err="1">
                <a:latin typeface="Gulim"/>
                <a:ea typeface="Gulim"/>
                <a:cs typeface="Gulim"/>
                <a:sym typeface="Gulim"/>
              </a:rPr>
              <a:t>농가를</a:t>
            </a:r>
            <a:r>
              <a:rPr lang="en-US" sz="900" dirty="0">
                <a:latin typeface="Gulim"/>
                <a:ea typeface="Gulim"/>
                <a:cs typeface="Gulim"/>
                <a:sym typeface="Gulim"/>
              </a:rPr>
              <a:t> </a:t>
            </a:r>
            <a:r>
              <a:rPr lang="en-US" sz="900" dirty="0" err="1">
                <a:latin typeface="Gulim"/>
                <a:ea typeface="Gulim"/>
                <a:cs typeface="Gulim"/>
                <a:sym typeface="Gulim"/>
              </a:rPr>
              <a:t>대상으로는</a:t>
            </a:r>
            <a:r>
              <a:rPr lang="en-US" sz="900" dirty="0">
                <a:latin typeface="Gulim"/>
                <a:ea typeface="Gulim"/>
                <a:cs typeface="Gulim"/>
                <a:sym typeface="Gulim"/>
              </a:rPr>
              <a:t> </a:t>
            </a:r>
            <a:r>
              <a:rPr lang="en-US" sz="900" dirty="0" err="1">
                <a:latin typeface="Gulim"/>
                <a:ea typeface="Gulim"/>
                <a:cs typeface="Gulim"/>
                <a:sym typeface="Gulim"/>
              </a:rPr>
              <a:t>계약</a:t>
            </a:r>
            <a:r>
              <a:rPr lang="en-US" sz="900" dirty="0">
                <a:latin typeface="Gulim"/>
                <a:ea typeface="Gulim"/>
                <a:cs typeface="Gulim"/>
                <a:sym typeface="Gulim"/>
              </a:rPr>
              <a:t> </a:t>
            </a:r>
            <a:r>
              <a:rPr lang="en-US" sz="900" dirty="0" err="1">
                <a:latin typeface="Gulim"/>
                <a:ea typeface="Gulim"/>
                <a:cs typeface="Gulim"/>
                <a:sym typeface="Gulim"/>
              </a:rPr>
              <a:t>검토</a:t>
            </a:r>
            <a:r>
              <a:rPr lang="en-US" sz="900" dirty="0">
                <a:latin typeface="Gulim"/>
                <a:ea typeface="Gulim"/>
                <a:cs typeface="Gulim"/>
                <a:sym typeface="Gulim"/>
              </a:rPr>
              <a:t> </a:t>
            </a:r>
            <a:r>
              <a:rPr lang="en-US" sz="900" dirty="0" err="1">
                <a:latin typeface="Gulim"/>
                <a:ea typeface="Gulim"/>
                <a:cs typeface="Gulim"/>
                <a:sym typeface="Gulim"/>
              </a:rPr>
              <a:t>단계부터</a:t>
            </a:r>
            <a:r>
              <a:rPr lang="en-US" sz="900" dirty="0">
                <a:latin typeface="Gulim"/>
                <a:ea typeface="Gulim"/>
                <a:cs typeface="Gulim"/>
                <a:sym typeface="Gulim"/>
              </a:rPr>
              <a:t> </a:t>
            </a:r>
            <a:r>
              <a:rPr lang="en-US" sz="900" dirty="0" err="1">
                <a:latin typeface="Gulim"/>
                <a:ea typeface="Gulim"/>
                <a:cs typeface="Gulim"/>
                <a:sym typeface="Gulim"/>
              </a:rPr>
              <a:t>자연보호지역</a:t>
            </a:r>
            <a:r>
              <a:rPr lang="en-US" sz="900" dirty="0">
                <a:latin typeface="Gulim"/>
                <a:ea typeface="Gulim"/>
                <a:cs typeface="Gulim"/>
                <a:sym typeface="Gulim"/>
              </a:rPr>
              <a:t> </a:t>
            </a:r>
            <a:r>
              <a:rPr lang="en-US" sz="900" dirty="0" err="1">
                <a:latin typeface="Gulim"/>
                <a:ea typeface="Gulim"/>
                <a:cs typeface="Gulim"/>
                <a:sym typeface="Gulim"/>
              </a:rPr>
              <a:t>중첩</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고려하는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손실</a:t>
            </a:r>
            <a:r>
              <a:rPr lang="en-US" sz="900" dirty="0">
                <a:latin typeface="Gulim"/>
                <a:ea typeface="Gulim"/>
                <a:cs typeface="Gulim"/>
                <a:sym typeface="Gulim"/>
              </a:rPr>
              <a:t> </a:t>
            </a:r>
            <a:r>
              <a:rPr lang="en-US" sz="900" dirty="0" err="1">
                <a:latin typeface="Gulim"/>
                <a:ea typeface="Gulim"/>
                <a:cs typeface="Gulim"/>
                <a:sym typeface="Gulim"/>
              </a:rPr>
              <a:t>리스크가</a:t>
            </a:r>
            <a:r>
              <a:rPr lang="en-US" sz="900" dirty="0">
                <a:latin typeface="Gulim"/>
                <a:ea typeface="Gulim"/>
                <a:cs typeface="Gulim"/>
                <a:sym typeface="Gulim"/>
              </a:rPr>
              <a:t> </a:t>
            </a:r>
            <a:r>
              <a:rPr lang="en-US" sz="900" dirty="0" err="1">
                <a:latin typeface="Gulim"/>
                <a:ea typeface="Gulim"/>
                <a:cs typeface="Gulim"/>
                <a:sym typeface="Gulim"/>
              </a:rPr>
              <a:t>발생하지</a:t>
            </a:r>
            <a:r>
              <a:rPr lang="en-US" sz="900" dirty="0">
                <a:latin typeface="Gulim"/>
                <a:ea typeface="Gulim"/>
                <a:cs typeface="Gulim"/>
                <a:sym typeface="Gulim"/>
              </a:rPr>
              <a:t> </a:t>
            </a:r>
            <a:r>
              <a:rPr lang="en-US" sz="900" dirty="0" err="1">
                <a:latin typeface="Gulim"/>
                <a:ea typeface="Gulim"/>
                <a:cs typeface="Gulim"/>
                <a:sym typeface="Gulim"/>
              </a:rPr>
              <a:t>않도록</a:t>
            </a:r>
            <a:r>
              <a:rPr lang="en-US" sz="900" dirty="0">
                <a:latin typeface="Gulim"/>
                <a:ea typeface="Gulim"/>
                <a:cs typeface="Gulim"/>
                <a:sym typeface="Gulim"/>
              </a:rPr>
              <a:t> </a:t>
            </a:r>
            <a:r>
              <a:rPr lang="en-US" sz="900" dirty="0" err="1">
                <a:latin typeface="Gulim"/>
                <a:ea typeface="Gulim"/>
                <a:cs typeface="Gulim"/>
                <a:sym typeface="Gulim"/>
              </a:rPr>
              <a:t>선제적으로</a:t>
            </a:r>
            <a:r>
              <a:rPr lang="en-US" sz="900" dirty="0">
                <a:latin typeface="Gulim"/>
                <a:ea typeface="Gulim"/>
                <a:cs typeface="Gulim"/>
                <a:sym typeface="Gulim"/>
              </a:rPr>
              <a:t> </a:t>
            </a:r>
            <a:r>
              <a:rPr lang="en-US" sz="900" dirty="0" err="1">
                <a:latin typeface="Gulim"/>
                <a:ea typeface="Gulim"/>
                <a:cs typeface="Gulim"/>
                <a:sym typeface="Gulim"/>
              </a:rPr>
              <a:t>관리하고자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602" name="Google Shape;4602;p47"/>
          <p:cNvSpPr txBox="1"/>
          <p:nvPr/>
        </p:nvSpPr>
        <p:spPr>
          <a:xfrm>
            <a:off x="875107" y="4350282"/>
            <a:ext cx="8762041" cy="940642"/>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건조</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투입되는</a:t>
            </a:r>
            <a:r>
              <a:rPr lang="en-US" sz="900" dirty="0">
                <a:latin typeface="Gulim"/>
                <a:ea typeface="Gulim"/>
                <a:cs typeface="Gulim"/>
                <a:sym typeface="Gulim"/>
              </a:rPr>
              <a:t> </a:t>
            </a:r>
            <a:r>
              <a:rPr lang="en-US" sz="900" dirty="0" err="1">
                <a:latin typeface="Gulim"/>
                <a:ea typeface="Gulim"/>
                <a:cs typeface="Gulim"/>
                <a:sym typeface="Gulim"/>
              </a:rPr>
              <a:t>연료용</a:t>
            </a:r>
            <a:r>
              <a:rPr lang="en-US" sz="900" dirty="0">
                <a:latin typeface="Gulim"/>
                <a:ea typeface="Gulim"/>
                <a:cs typeface="Gulim"/>
                <a:sym typeface="Gulim"/>
              </a:rPr>
              <a:t> </a:t>
            </a:r>
            <a:r>
              <a:rPr lang="en-US" sz="900" dirty="0" err="1">
                <a:latin typeface="Gulim"/>
                <a:ea typeface="Gulim"/>
                <a:cs typeface="Gulim"/>
                <a:sym typeface="Gulim"/>
              </a:rPr>
              <a:t>목재와</a:t>
            </a:r>
            <a:r>
              <a:rPr lang="en-US" sz="900" dirty="0">
                <a:latin typeface="Gulim"/>
                <a:ea typeface="Gulim"/>
                <a:cs typeface="Gulim"/>
                <a:sym typeface="Gulim"/>
              </a:rPr>
              <a:t> </a:t>
            </a:r>
            <a:r>
              <a:rPr lang="en-US" sz="900" dirty="0" err="1">
                <a:latin typeface="Gulim"/>
                <a:ea typeface="Gulim"/>
                <a:cs typeface="Gulim"/>
                <a:sym typeface="Gulim"/>
              </a:rPr>
              <a:t>KT&amp;G와</a:t>
            </a:r>
            <a:r>
              <a:rPr lang="en-US" sz="900" dirty="0">
                <a:latin typeface="Gulim"/>
                <a:ea typeface="Gulim"/>
                <a:cs typeface="Gulim"/>
                <a:sym typeface="Gulim"/>
              </a:rPr>
              <a:t> </a:t>
            </a:r>
            <a:r>
              <a:rPr lang="en-US" sz="900" dirty="0" err="1">
                <a:latin typeface="Gulim"/>
                <a:ea typeface="Gulim"/>
                <a:cs typeface="Gulim"/>
                <a:sym typeface="Gulim"/>
              </a:rPr>
              <a:t>KGC인삼공사의</a:t>
            </a:r>
            <a:r>
              <a:rPr lang="en-US" sz="900" dirty="0">
                <a:latin typeface="Gulim"/>
                <a:ea typeface="Gulim"/>
                <a:cs typeface="Gulim"/>
                <a:sym typeface="Gulim"/>
              </a:rPr>
              <a:t> </a:t>
            </a:r>
            <a:r>
              <a:rPr lang="en-US" sz="900" dirty="0" err="1">
                <a:latin typeface="Gulim"/>
                <a:ea typeface="Gulim"/>
                <a:cs typeface="Gulim"/>
                <a:sym typeface="Gulim"/>
              </a:rPr>
              <a:t>종이</a:t>
            </a:r>
            <a:r>
              <a:rPr lang="en-US" sz="900" dirty="0">
                <a:latin typeface="Gulim"/>
                <a:ea typeface="Gulim"/>
                <a:cs typeface="Gulim"/>
                <a:sym typeface="Gulim"/>
              </a:rPr>
              <a:t> </a:t>
            </a:r>
            <a:r>
              <a:rPr lang="en-US" sz="900" dirty="0" err="1">
                <a:latin typeface="Gulim"/>
                <a:ea typeface="Gulim"/>
                <a:cs typeface="Gulim"/>
                <a:sym typeface="Gulim"/>
              </a:rPr>
              <a:t>포장재</a:t>
            </a:r>
            <a:r>
              <a:rPr lang="en-US" sz="900" dirty="0">
                <a:latin typeface="Gulim"/>
                <a:ea typeface="Gulim"/>
                <a:cs typeface="Gulim"/>
                <a:sym typeface="Gulim"/>
              </a:rPr>
              <a:t> </a:t>
            </a:r>
            <a:r>
              <a:rPr lang="en-US" sz="900" dirty="0" err="1">
                <a:latin typeface="Gulim"/>
                <a:ea typeface="Gulim"/>
                <a:cs typeface="Gulim"/>
                <a:sym typeface="Gulim"/>
              </a:rPr>
              <a:t>이용</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분석하여</a:t>
            </a:r>
            <a:r>
              <a:rPr lang="en-US" sz="900" dirty="0">
                <a:latin typeface="Gulim"/>
                <a:ea typeface="Gulim"/>
                <a:cs typeface="Gulim"/>
                <a:sym typeface="Gulim"/>
              </a:rPr>
              <a:t>, </a:t>
            </a:r>
            <a:r>
              <a:rPr lang="en-US" sz="900" dirty="0" err="1">
                <a:latin typeface="Gulim"/>
                <a:ea typeface="Gulim"/>
                <a:cs typeface="Gulim"/>
                <a:sym typeface="Gulim"/>
              </a:rPr>
              <a:t>재료품과</a:t>
            </a:r>
            <a:r>
              <a:rPr lang="en-US" sz="900" dirty="0">
                <a:latin typeface="Gulim"/>
                <a:ea typeface="Gulim"/>
                <a:cs typeface="Gulim"/>
                <a:sym typeface="Gulim"/>
              </a:rPr>
              <a:t> </a:t>
            </a:r>
            <a:r>
              <a:rPr lang="en-US" sz="900" dirty="0" err="1">
                <a:latin typeface="Gulim"/>
                <a:ea typeface="Gulim"/>
                <a:cs typeface="Gulim"/>
                <a:sym typeface="Gulim"/>
              </a:rPr>
              <a:t>포장재의</a:t>
            </a:r>
            <a:r>
              <a:rPr lang="en-US" sz="900" dirty="0">
                <a:latin typeface="Gulim"/>
                <a:ea typeface="Gulim"/>
                <a:cs typeface="Gulim"/>
                <a:sym typeface="Gulim"/>
              </a:rPr>
              <a:t> </a:t>
            </a:r>
            <a:r>
              <a:rPr lang="en-US" sz="900" dirty="0" err="1">
                <a:latin typeface="Gulim"/>
                <a:ea typeface="Gulim"/>
                <a:cs typeface="Gulim"/>
                <a:sym typeface="Gulim"/>
              </a:rPr>
              <a:t>원재료가</a:t>
            </a:r>
            <a:r>
              <a:rPr lang="en-US" sz="900" dirty="0">
                <a:latin typeface="Gulim"/>
                <a:ea typeface="Gulim"/>
                <a:cs typeface="Gulim"/>
                <a:sym typeface="Gulim"/>
              </a:rPr>
              <a:t> </a:t>
            </a:r>
            <a:r>
              <a:rPr lang="en-US" sz="900" dirty="0" err="1">
                <a:latin typeface="Gulim"/>
                <a:ea typeface="Gulim"/>
                <a:cs typeface="Gulim"/>
                <a:sym typeface="Gulim"/>
              </a:rPr>
              <a:t>자연보호지역을</a:t>
            </a:r>
            <a:r>
              <a:rPr lang="en-US" sz="900" dirty="0">
                <a:latin typeface="Gulim"/>
                <a:ea typeface="Gulim"/>
                <a:cs typeface="Gulim"/>
                <a:sym typeface="Gulim"/>
              </a:rPr>
              <a:t> </a:t>
            </a:r>
            <a:r>
              <a:rPr lang="en-US" sz="900" dirty="0" err="1">
                <a:latin typeface="Gulim"/>
                <a:ea typeface="Gulim"/>
                <a:cs typeface="Gulim"/>
                <a:sym typeface="Gulim"/>
              </a:rPr>
              <a:t>훼손하지</a:t>
            </a:r>
            <a:r>
              <a:rPr lang="en-US" sz="900" dirty="0">
                <a:latin typeface="Gulim"/>
                <a:ea typeface="Gulim"/>
                <a:cs typeface="Gulim"/>
                <a:sym typeface="Gulim"/>
              </a:rPr>
              <a:t> </a:t>
            </a:r>
            <a:r>
              <a:rPr lang="en-US" sz="900" dirty="0" err="1">
                <a:latin typeface="Gulim"/>
                <a:ea typeface="Gulim"/>
                <a:cs typeface="Gulim"/>
                <a:sym typeface="Gulim"/>
              </a:rPr>
              <a:t>않고</a:t>
            </a:r>
            <a:r>
              <a:rPr lang="en-US" sz="900" dirty="0">
                <a:latin typeface="Gulim"/>
                <a:ea typeface="Gulim"/>
                <a:cs typeface="Gulim"/>
                <a:sym typeface="Gulim"/>
              </a:rPr>
              <a:t> </a:t>
            </a:r>
            <a:r>
              <a:rPr lang="en-US" sz="900" dirty="0" err="1">
                <a:latin typeface="Gulim"/>
                <a:ea typeface="Gulim"/>
                <a:cs typeface="Gulim"/>
                <a:sym typeface="Gulim"/>
              </a:rPr>
              <a:t>지속가능하게</a:t>
            </a:r>
            <a:r>
              <a:rPr lang="en-US" sz="900" dirty="0">
                <a:latin typeface="Gulim"/>
                <a:ea typeface="Gulim"/>
                <a:cs typeface="Gulim"/>
                <a:sym typeface="Gulim"/>
              </a:rPr>
              <a:t> </a:t>
            </a:r>
            <a:r>
              <a:rPr lang="en-US" sz="900" dirty="0" err="1">
                <a:latin typeface="Gulim"/>
                <a:ea typeface="Gulim"/>
                <a:cs typeface="Gulim"/>
                <a:sym typeface="Gulim"/>
              </a:rPr>
              <a:t>조달되는지</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점검하였습니다</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건조용</a:t>
            </a:r>
            <a:r>
              <a:rPr lang="en-US" sz="900" dirty="0">
                <a:latin typeface="Gulim"/>
                <a:ea typeface="Gulim"/>
                <a:cs typeface="Gulim"/>
                <a:sym typeface="Gulim"/>
              </a:rPr>
              <a:t> </a:t>
            </a:r>
            <a:r>
              <a:rPr lang="en-US" sz="900" dirty="0" err="1">
                <a:latin typeface="Gulim"/>
                <a:ea typeface="Gulim"/>
                <a:cs typeface="Gulim"/>
                <a:sym typeface="Gulim"/>
              </a:rPr>
              <a:t>목재의</a:t>
            </a:r>
            <a:r>
              <a:rPr lang="en-US" sz="900" dirty="0">
                <a:latin typeface="Gulim"/>
                <a:ea typeface="Gulim"/>
                <a:cs typeface="Gulim"/>
                <a:sym typeface="Gulim"/>
              </a:rPr>
              <a:t> </a:t>
            </a:r>
            <a:r>
              <a:rPr lang="en-US" sz="900" dirty="0" err="1">
                <a:latin typeface="Gulim"/>
                <a:ea typeface="Gulim"/>
                <a:cs typeface="Gulim"/>
                <a:sym typeface="Gulim"/>
              </a:rPr>
              <a:t>경우에는</a:t>
            </a:r>
            <a:r>
              <a:rPr lang="en-US" sz="900" dirty="0">
                <a:latin typeface="Gulim"/>
                <a:ea typeface="Gulim"/>
                <a:cs typeface="Gulim"/>
                <a:sym typeface="Gulim"/>
              </a:rPr>
              <a:t> </a:t>
            </a:r>
            <a:r>
              <a:rPr lang="en-US" sz="900" dirty="0" err="1">
                <a:latin typeface="Gulim"/>
                <a:ea typeface="Gulim"/>
                <a:cs typeface="Gulim"/>
                <a:sym typeface="Gulim"/>
              </a:rPr>
              <a:t>공인된</a:t>
            </a:r>
            <a:r>
              <a:rPr lang="en-US" sz="900" dirty="0">
                <a:latin typeface="Gulim"/>
                <a:ea typeface="Gulim"/>
                <a:cs typeface="Gulim"/>
                <a:sym typeface="Gulim"/>
              </a:rPr>
              <a:t> </a:t>
            </a:r>
            <a:r>
              <a:rPr lang="en-US" sz="900" dirty="0" err="1">
                <a:latin typeface="Gulim"/>
                <a:ea typeface="Gulim"/>
                <a:cs typeface="Gulim"/>
                <a:sym typeface="Gulim"/>
              </a:rPr>
              <a:t>나무</a:t>
            </a:r>
            <a:r>
              <a:rPr lang="en-US" sz="900" dirty="0">
                <a:latin typeface="Gulim"/>
                <a:ea typeface="Gulim"/>
                <a:cs typeface="Gulim"/>
                <a:sym typeface="Gulim"/>
              </a:rPr>
              <a:t> </a:t>
            </a:r>
            <a:r>
              <a:rPr lang="en-US" sz="900" dirty="0" err="1">
                <a:latin typeface="Gulim"/>
                <a:ea typeface="Gulim"/>
                <a:cs typeface="Gulim"/>
                <a:sym typeface="Gulim"/>
              </a:rPr>
              <a:t>농장으로부터의</a:t>
            </a:r>
            <a:r>
              <a:rPr lang="en-US" sz="900" dirty="0">
                <a:latin typeface="Gulim"/>
                <a:ea typeface="Gulim"/>
                <a:cs typeface="Gulim"/>
                <a:sym typeface="Gulim"/>
              </a:rPr>
              <a:t> </a:t>
            </a:r>
            <a:r>
              <a:rPr lang="en-US" sz="900" dirty="0" err="1">
                <a:latin typeface="Gulim"/>
                <a:ea typeface="Gulim"/>
                <a:cs typeface="Gulim"/>
                <a:sym typeface="Gulim"/>
              </a:rPr>
              <a:t>수급</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종이</a:t>
            </a:r>
            <a:r>
              <a:rPr lang="en-US" sz="900" dirty="0">
                <a:latin typeface="Gulim"/>
                <a:ea typeface="Gulim"/>
                <a:cs typeface="Gulim"/>
                <a:sym typeface="Gulim"/>
              </a:rPr>
              <a:t> </a:t>
            </a:r>
            <a:r>
              <a:rPr lang="en-US" sz="900" dirty="0" err="1">
                <a:latin typeface="Gulim"/>
                <a:ea typeface="Gulim"/>
                <a:cs typeface="Gulim"/>
                <a:sym typeface="Gulim"/>
              </a:rPr>
              <a:t>포장재의</a:t>
            </a:r>
            <a:r>
              <a:rPr lang="en-US" sz="900" dirty="0">
                <a:latin typeface="Gulim"/>
                <a:ea typeface="Gulim"/>
                <a:cs typeface="Gulim"/>
                <a:sym typeface="Gulim"/>
              </a:rPr>
              <a:t> </a:t>
            </a:r>
            <a:r>
              <a:rPr lang="en-US" sz="900" dirty="0" err="1">
                <a:latin typeface="Gulim"/>
                <a:ea typeface="Gulim"/>
                <a:cs typeface="Gulim"/>
                <a:sym typeface="Gulim"/>
              </a:rPr>
              <a:t>경우에는</a:t>
            </a:r>
            <a:r>
              <a:rPr lang="en-US" sz="900" dirty="0">
                <a:latin typeface="Gulim"/>
                <a:ea typeface="Gulim"/>
                <a:cs typeface="Gulim"/>
                <a:sym typeface="Gulim"/>
              </a:rPr>
              <a:t> FSC </a:t>
            </a:r>
            <a:r>
              <a:rPr lang="en-US" sz="900" dirty="0" err="1">
                <a:latin typeface="Gulim"/>
                <a:ea typeface="Gulim"/>
                <a:cs typeface="Gulim"/>
                <a:sym typeface="Gulim"/>
              </a:rPr>
              <a:t>인증</a:t>
            </a:r>
            <a:r>
              <a:rPr lang="en-US" sz="900" dirty="0">
                <a:latin typeface="Gulim"/>
                <a:ea typeface="Gulim"/>
                <a:cs typeface="Gulim"/>
                <a:sym typeface="Gulim"/>
              </a:rPr>
              <a:t> </a:t>
            </a:r>
            <a:r>
              <a:rPr lang="en-US" sz="900" dirty="0" err="1">
                <a:latin typeface="Gulim"/>
                <a:ea typeface="Gulim"/>
                <a:cs typeface="Gulim"/>
                <a:sym typeface="Gulim"/>
              </a:rPr>
              <a:t>취득</a:t>
            </a:r>
            <a:r>
              <a:rPr lang="en-US" sz="900" dirty="0">
                <a:latin typeface="Gulim"/>
                <a:ea typeface="Gulim"/>
                <a:cs typeface="Gulim"/>
                <a:sym typeface="Gulim"/>
              </a:rPr>
              <a:t> </a:t>
            </a:r>
            <a:r>
              <a:rPr lang="en-US" sz="900" dirty="0" err="1">
                <a:latin typeface="Gulim"/>
                <a:ea typeface="Gulim"/>
                <a:cs typeface="Gulim"/>
                <a:sym typeface="Gulim"/>
              </a:rPr>
              <a:t>종이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펄프의</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점검하였습니다</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관리가</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재료품과</a:t>
            </a:r>
            <a:r>
              <a:rPr lang="en-US" sz="900" dirty="0">
                <a:latin typeface="Gulim"/>
                <a:ea typeface="Gulim"/>
                <a:cs typeface="Gulim"/>
                <a:sym typeface="Gulim"/>
              </a:rPr>
              <a:t> </a:t>
            </a:r>
            <a:r>
              <a:rPr lang="en-US" sz="900" dirty="0" err="1">
                <a:latin typeface="Gulim"/>
                <a:ea typeface="Gulim"/>
                <a:cs typeface="Gulim"/>
                <a:sym typeface="Gulim"/>
              </a:rPr>
              <a:t>포장재</a:t>
            </a:r>
            <a:r>
              <a:rPr lang="en-US" sz="900" dirty="0">
                <a:latin typeface="Gulim"/>
                <a:ea typeface="Gulim"/>
                <a:cs typeface="Gulim"/>
                <a:sym typeface="Gulim"/>
              </a:rPr>
              <a:t> </a:t>
            </a:r>
            <a:r>
              <a:rPr lang="en-US" sz="900" dirty="0" err="1">
                <a:latin typeface="Gulim"/>
                <a:ea typeface="Gulim"/>
                <a:cs typeface="Gulim"/>
                <a:sym typeface="Gulim"/>
              </a:rPr>
              <a:t>항목을</a:t>
            </a:r>
            <a:r>
              <a:rPr lang="en-US" sz="900" dirty="0">
                <a:latin typeface="Gulim"/>
                <a:ea typeface="Gulim"/>
                <a:cs typeface="Gulim"/>
                <a:sym typeface="Gulim"/>
              </a:rPr>
              <a:t> </a:t>
            </a:r>
            <a:r>
              <a:rPr lang="en-US" sz="900" dirty="0" err="1">
                <a:latin typeface="Gulim"/>
                <a:ea typeface="Gulim"/>
                <a:cs typeface="Gulim"/>
                <a:sym typeface="Gulim"/>
              </a:rPr>
              <a:t>식별하였으며</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목재와</a:t>
            </a:r>
            <a:r>
              <a:rPr lang="en-US" sz="900" dirty="0">
                <a:latin typeface="Gulim"/>
                <a:ea typeface="Gulim"/>
                <a:cs typeface="Gulim"/>
                <a:sym typeface="Gulim"/>
              </a:rPr>
              <a:t> </a:t>
            </a:r>
            <a:r>
              <a:rPr lang="en-US" sz="900" dirty="0" err="1">
                <a:latin typeface="Gulim"/>
                <a:ea typeface="Gulim"/>
                <a:cs typeface="Gulim"/>
                <a:sym typeface="Gulim"/>
              </a:rPr>
              <a:t>종이·펄프를</a:t>
            </a:r>
            <a:r>
              <a:rPr lang="en-US" sz="900" dirty="0">
                <a:latin typeface="Gulim"/>
                <a:ea typeface="Gulim"/>
                <a:cs typeface="Gulim"/>
                <a:sym typeface="Gulim"/>
              </a:rPr>
              <a:t> </a:t>
            </a:r>
            <a:r>
              <a:rPr lang="en-US" sz="900" dirty="0" err="1">
                <a:latin typeface="Gulim"/>
                <a:ea typeface="Gulim"/>
                <a:cs typeface="Gulim"/>
                <a:sym typeface="Gulim"/>
              </a:rPr>
              <a:t>전량</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조달을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수급</a:t>
            </a:r>
            <a:r>
              <a:rPr lang="en-US" sz="900" dirty="0">
                <a:latin typeface="Gulim"/>
                <a:ea typeface="Gulim"/>
                <a:cs typeface="Gulim"/>
                <a:sym typeface="Gulim"/>
              </a:rPr>
              <a:t> </a:t>
            </a:r>
            <a:r>
              <a:rPr lang="en-US" sz="900" dirty="0" err="1">
                <a:latin typeface="Gulim"/>
                <a:ea typeface="Gulim"/>
                <a:cs typeface="Gulim"/>
                <a:sym typeface="Gulim"/>
              </a:rPr>
              <a:t>받을</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노력할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 </a:t>
            </a: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직접적</a:t>
            </a:r>
            <a:r>
              <a:rPr lang="en-US" sz="900" dirty="0">
                <a:latin typeface="Gulim"/>
                <a:ea typeface="Gulim"/>
                <a:cs typeface="Gulim"/>
                <a:sym typeface="Gulim"/>
              </a:rPr>
              <a:t> </a:t>
            </a:r>
            <a:r>
              <a:rPr lang="en-US" sz="900" dirty="0" err="1">
                <a:latin typeface="Gulim"/>
                <a:ea typeface="Gulim"/>
                <a:cs typeface="Gulim"/>
                <a:sym typeface="Gulim"/>
              </a:rPr>
              <a:t>계약</a:t>
            </a:r>
            <a:r>
              <a:rPr lang="en-US" sz="900" dirty="0">
                <a:latin typeface="Gulim"/>
                <a:ea typeface="Gulim"/>
                <a:cs typeface="Gulim"/>
                <a:sym typeface="Gulim"/>
              </a:rPr>
              <a:t> </a:t>
            </a:r>
            <a:r>
              <a:rPr lang="en-US" sz="900" dirty="0" err="1">
                <a:latin typeface="Gulim"/>
                <a:ea typeface="Gulim"/>
                <a:cs typeface="Gulim"/>
                <a:sym typeface="Gulim"/>
              </a:rPr>
              <a:t>농가가</a:t>
            </a:r>
            <a:r>
              <a:rPr lang="en-US" sz="900" dirty="0">
                <a:latin typeface="Gulim"/>
                <a:ea typeface="Gulim"/>
                <a:cs typeface="Gulim"/>
                <a:sym typeface="Gulim"/>
              </a:rPr>
              <a:t> </a:t>
            </a:r>
            <a:r>
              <a:rPr lang="en-US" sz="900" dirty="0" err="1">
                <a:latin typeface="Gulim"/>
                <a:ea typeface="Gulim"/>
                <a:cs typeface="Gulim"/>
                <a:sym typeface="Gulim"/>
              </a:rPr>
              <a:t>아닌</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공급망의</a:t>
            </a:r>
            <a:r>
              <a:rPr lang="en-US" sz="900" dirty="0">
                <a:latin typeface="Gulim"/>
                <a:ea typeface="Gulim"/>
                <a:cs typeface="Gulim"/>
                <a:sym typeface="Gulim"/>
              </a:rPr>
              <a:t> </a:t>
            </a:r>
            <a:r>
              <a:rPr lang="en-US" sz="900" dirty="0" err="1">
                <a:latin typeface="Gulim"/>
                <a:ea typeface="Gulim"/>
                <a:cs typeface="Gulim"/>
                <a:sym typeface="Gulim"/>
              </a:rPr>
              <a:t>정확한</a:t>
            </a:r>
            <a:r>
              <a:rPr lang="en-US" sz="900" dirty="0">
                <a:latin typeface="Gulim"/>
                <a:ea typeface="Gulim"/>
                <a:cs typeface="Gulim"/>
                <a:sym typeface="Gulim"/>
              </a:rPr>
              <a:t> </a:t>
            </a:r>
            <a:r>
              <a:rPr lang="en-US" sz="900" dirty="0" err="1">
                <a:latin typeface="Gulim"/>
                <a:ea typeface="Gulim"/>
                <a:cs typeface="Gulim"/>
                <a:sym typeface="Gulim"/>
              </a:rPr>
              <a:t>위치</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수집하는</a:t>
            </a:r>
            <a:r>
              <a:rPr lang="en-US" sz="900" dirty="0">
                <a:latin typeface="Gulim"/>
                <a:ea typeface="Gulim"/>
                <a:cs typeface="Gulim"/>
                <a:sym typeface="Gulim"/>
              </a:rPr>
              <a:t> </a:t>
            </a:r>
            <a:r>
              <a:rPr lang="en-US" sz="900" dirty="0" err="1">
                <a:latin typeface="Gulim"/>
                <a:ea typeface="Gulim"/>
                <a:cs typeface="Gulim"/>
                <a:sym typeface="Gulim"/>
              </a:rPr>
              <a:t>데</a:t>
            </a:r>
            <a:r>
              <a:rPr lang="en-US" sz="900" dirty="0">
                <a:latin typeface="Gulim"/>
                <a:ea typeface="Gulim"/>
                <a:cs typeface="Gulim"/>
                <a:sym typeface="Gulim"/>
              </a:rPr>
              <a:t> </a:t>
            </a:r>
            <a:r>
              <a:rPr lang="en-US" sz="900" dirty="0" err="1">
                <a:latin typeface="Gulim"/>
                <a:ea typeface="Gulim"/>
                <a:cs typeface="Gulim"/>
                <a:sym typeface="Gulim"/>
              </a:rPr>
              <a:t>한계가</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데이터</a:t>
            </a:r>
            <a:r>
              <a:rPr lang="en-US" sz="900" dirty="0">
                <a:latin typeface="Gulim"/>
                <a:ea typeface="Gulim"/>
                <a:cs typeface="Gulim"/>
                <a:sym typeface="Gulim"/>
              </a:rPr>
              <a:t> </a:t>
            </a:r>
            <a:r>
              <a:rPr lang="en-US" sz="900" dirty="0" err="1">
                <a:latin typeface="Gulim"/>
                <a:ea typeface="Gulim"/>
                <a:cs typeface="Gulim"/>
                <a:sym typeface="Gulim"/>
              </a:rPr>
              <a:t>취합</a:t>
            </a:r>
            <a:r>
              <a:rPr lang="en-US" sz="900" dirty="0">
                <a:latin typeface="Gulim"/>
                <a:ea typeface="Gulim"/>
                <a:cs typeface="Gulim"/>
                <a:sym typeface="Gulim"/>
              </a:rPr>
              <a:t> </a:t>
            </a:r>
            <a:r>
              <a:rPr lang="en-US" sz="900" dirty="0" err="1">
                <a:latin typeface="Gulim"/>
                <a:ea typeface="Gulim"/>
                <a:cs typeface="Gulim"/>
                <a:sym typeface="Gulim"/>
              </a:rPr>
              <a:t>정확도를</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자연자본</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의존도</a:t>
            </a:r>
            <a:r>
              <a:rPr lang="en-US" sz="900" dirty="0">
                <a:latin typeface="Gulim"/>
                <a:ea typeface="Gulim"/>
                <a:cs typeface="Gulim"/>
                <a:sym typeface="Gulim"/>
              </a:rPr>
              <a:t> </a:t>
            </a:r>
            <a:r>
              <a:rPr lang="en-US" sz="900" dirty="0" err="1">
                <a:latin typeface="Gulim"/>
                <a:ea typeface="Gulim"/>
                <a:cs typeface="Gulim"/>
                <a:sym typeface="Gulim"/>
              </a:rPr>
              <a:t>진단</a:t>
            </a:r>
            <a:r>
              <a:rPr lang="en-US" sz="900" dirty="0">
                <a:latin typeface="Gulim"/>
                <a:ea typeface="Gulim"/>
                <a:cs typeface="Gulim"/>
                <a:sym typeface="Gulim"/>
              </a:rPr>
              <a:t> </a:t>
            </a:r>
            <a:r>
              <a:rPr lang="en-US" sz="900" dirty="0" err="1">
                <a:latin typeface="Gulim"/>
                <a:ea typeface="Gulim"/>
                <a:cs typeface="Gulim"/>
                <a:sym typeface="Gulim"/>
              </a:rPr>
              <a:t>결과의</a:t>
            </a:r>
            <a:r>
              <a:rPr lang="en-US" sz="900" dirty="0">
                <a:latin typeface="Gulim"/>
                <a:ea typeface="Gulim"/>
                <a:cs typeface="Gulim"/>
                <a:sym typeface="Gulim"/>
              </a:rPr>
              <a:t> </a:t>
            </a:r>
            <a:r>
              <a:rPr lang="en-US" sz="900" dirty="0" err="1">
                <a:latin typeface="Gulim"/>
                <a:ea typeface="Gulim"/>
                <a:cs typeface="Gulim"/>
                <a:sym typeface="Gulim"/>
              </a:rPr>
              <a:t>신뢰도를</a:t>
            </a:r>
            <a:r>
              <a:rPr lang="en-US" sz="900" dirty="0">
                <a:latin typeface="Gulim"/>
                <a:ea typeface="Gulim"/>
                <a:cs typeface="Gulim"/>
                <a:sym typeface="Gulim"/>
              </a:rPr>
              <a:t> </a:t>
            </a:r>
            <a:r>
              <a:rPr lang="en-US" sz="900" dirty="0" err="1">
                <a:latin typeface="Gulim"/>
                <a:ea typeface="Gulim"/>
                <a:cs typeface="Gulim"/>
                <a:sym typeface="Gulim"/>
              </a:rPr>
              <a:t>제고할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검토하고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603" name="Google Shape;4603;p47"/>
          <p:cNvSpPr txBox="1"/>
          <p:nvPr/>
        </p:nvSpPr>
        <p:spPr>
          <a:xfrm>
            <a:off x="850034" y="5335094"/>
            <a:ext cx="8850990" cy="1126206"/>
          </a:xfrm>
          <a:prstGeom prst="rect">
            <a:avLst/>
          </a:prstGeom>
          <a:noFill/>
          <a:ln>
            <a:noFill/>
          </a:ln>
        </p:spPr>
        <p:txBody>
          <a:bodyPr spcFirstLastPara="1" wrap="square" lIns="0" tIns="12700" rIns="0" bIns="0" anchor="t" anchorCtr="0">
            <a:spAutoFit/>
          </a:bodyPr>
          <a:lstStyle/>
          <a:p>
            <a:pPr marL="38100" marR="304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2050년까지의 </a:t>
            </a:r>
            <a:r>
              <a:rPr lang="en-US" sz="900" dirty="0" err="1">
                <a:latin typeface="Gulim"/>
                <a:ea typeface="Gulim"/>
                <a:cs typeface="Gulim"/>
                <a:sym typeface="Gulim"/>
              </a:rPr>
              <a:t>NNL과</a:t>
            </a:r>
            <a:r>
              <a:rPr lang="en-US" sz="900" dirty="0">
                <a:latin typeface="Gulim"/>
                <a:ea typeface="Gulim"/>
                <a:cs typeface="Gulim"/>
                <a:sym typeface="Gulim"/>
              </a:rPr>
              <a:t> NPI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구체적인</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범위</a:t>
            </a:r>
            <a:r>
              <a:rPr lang="en-US" sz="900" dirty="0">
                <a:latin typeface="Gulim"/>
                <a:ea typeface="Gulim"/>
                <a:cs typeface="Gulim"/>
                <a:sym typeface="Gulim"/>
              </a:rPr>
              <a:t>(</a:t>
            </a:r>
            <a:r>
              <a:rPr lang="en-US" sz="900" dirty="0" err="1">
                <a:latin typeface="Gulim"/>
                <a:ea typeface="Gulim"/>
                <a:cs typeface="Gulim"/>
                <a:sym typeface="Gulim"/>
              </a:rPr>
              <a:t>잎담배·인삼</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a:t>
            </a:r>
            <a:r>
              <a:rPr lang="en-US" sz="900" dirty="0" err="1">
                <a:latin typeface="Gulim"/>
                <a:ea typeface="Gulim"/>
                <a:cs typeface="Gulim"/>
                <a:sym typeface="Gulim"/>
              </a:rPr>
              <a:t>에서</a:t>
            </a:r>
            <a:r>
              <a:rPr lang="en-US" sz="900" dirty="0">
                <a:latin typeface="Gulim"/>
                <a:ea typeface="Gulim"/>
                <a:cs typeface="Gulim"/>
                <a:sym typeface="Gulim"/>
              </a:rPr>
              <a:t> 2030년까지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보호</a:t>
            </a:r>
            <a:r>
              <a:rPr lang="en-US" sz="900" dirty="0">
                <a:latin typeface="Gulim"/>
                <a:ea typeface="Gulim"/>
                <a:cs typeface="Gulim"/>
                <a:sym typeface="Gulim"/>
              </a:rPr>
              <a:t> </a:t>
            </a:r>
            <a:r>
              <a:rPr lang="en-US" sz="900" dirty="0" err="1">
                <a:latin typeface="Gulim"/>
                <a:ea typeface="Gulim"/>
                <a:cs typeface="Gulim"/>
                <a:sym typeface="Gulim"/>
              </a:rPr>
              <a:t>지역</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산림벌채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개간</a:t>
            </a:r>
            <a:r>
              <a:rPr lang="en-US" sz="900" dirty="0">
                <a:latin typeface="Gulim"/>
                <a:ea typeface="Gulim"/>
                <a:cs typeface="Gulim"/>
                <a:sym typeface="Gulim"/>
              </a:rPr>
              <a:t> </a:t>
            </a:r>
            <a:r>
              <a:rPr lang="en-US" sz="900" dirty="0" err="1">
                <a:latin typeface="Gulim"/>
                <a:ea typeface="Gulim"/>
                <a:cs typeface="Gulim"/>
                <a:sym typeface="Gulim"/>
              </a:rPr>
              <a:t>중지</a:t>
            </a:r>
            <a:r>
              <a:rPr lang="en-US" sz="900" dirty="0">
                <a:latin typeface="Gulim"/>
                <a:ea typeface="Gulim"/>
                <a:cs typeface="Gulim"/>
                <a:sym typeface="Gulim"/>
              </a:rPr>
              <a:t>(Deforestation and Conversion Free)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수립하였습니다</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보호지역이란</a:t>
            </a:r>
            <a:r>
              <a:rPr lang="en-US" sz="900" dirty="0">
                <a:latin typeface="Gulim"/>
                <a:ea typeface="Gulim"/>
                <a:cs typeface="Gulim"/>
                <a:sym typeface="Gulim"/>
              </a:rPr>
              <a:t> </a:t>
            </a:r>
            <a:r>
              <a:rPr lang="en-US" sz="900" dirty="0" err="1">
                <a:latin typeface="Gulim"/>
                <a:ea typeface="Gulim"/>
                <a:cs typeface="Gulim"/>
                <a:sym typeface="Gulim"/>
              </a:rPr>
              <a:t>IUCN에서</a:t>
            </a:r>
            <a:r>
              <a:rPr lang="en-US" sz="900" dirty="0">
                <a:latin typeface="Gulim"/>
                <a:ea typeface="Gulim"/>
                <a:cs typeface="Gulim"/>
                <a:sym typeface="Gulim"/>
              </a:rPr>
              <a:t> </a:t>
            </a:r>
            <a:r>
              <a:rPr lang="en-US" sz="900" dirty="0" err="1">
                <a:latin typeface="Gulim"/>
                <a:ea typeface="Gulim"/>
                <a:cs typeface="Gulim"/>
                <a:sym typeface="Gulim"/>
              </a:rPr>
              <a:t>지정하고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보호림</a:t>
            </a:r>
            <a:r>
              <a:rPr lang="en-US" sz="900" dirty="0">
                <a:latin typeface="Gulim"/>
                <a:ea typeface="Gulim"/>
                <a:cs typeface="Gulim"/>
                <a:sym typeface="Gulim"/>
              </a:rPr>
              <a:t>(Protected Primary Forest)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자연림</a:t>
            </a:r>
            <a:r>
              <a:rPr lang="en-US" sz="900" dirty="0">
                <a:latin typeface="Gulim"/>
                <a:ea typeface="Gulim"/>
                <a:cs typeface="Gulim"/>
                <a:sym typeface="Gulim"/>
              </a:rPr>
              <a:t>(Natural Forest)</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보존</a:t>
            </a:r>
            <a:r>
              <a:rPr lang="en-US" sz="900" dirty="0">
                <a:latin typeface="Gulim"/>
                <a:ea typeface="Gulim"/>
                <a:cs typeface="Gulim"/>
                <a:sym typeface="Gulim"/>
              </a:rPr>
              <a:t> </a:t>
            </a:r>
            <a:r>
              <a:rPr lang="en-US" sz="900" dirty="0" err="1">
                <a:latin typeface="Gulim"/>
                <a:ea typeface="Gulim"/>
                <a:cs typeface="Gulim"/>
                <a:sym typeface="Gulim"/>
              </a:rPr>
              <a:t>필요성이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식별되고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지역</a:t>
            </a:r>
            <a:r>
              <a:rPr lang="en-US" sz="750" baseline="30000" dirty="0">
                <a:latin typeface="Gulim"/>
                <a:ea typeface="Gulim"/>
                <a:cs typeface="Gulim"/>
                <a:sym typeface="Gulim"/>
              </a:rPr>
              <a:t>1)</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지칭합니다</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잎담배와</a:t>
            </a:r>
            <a:r>
              <a:rPr lang="en-US" sz="900" dirty="0">
                <a:latin typeface="Gulim"/>
                <a:ea typeface="Gulim"/>
                <a:cs typeface="Gulim"/>
                <a:sym typeface="Gulim"/>
              </a:rPr>
              <a:t> </a:t>
            </a:r>
            <a:r>
              <a:rPr lang="en-US" sz="900" dirty="0" err="1">
                <a:latin typeface="Gulim"/>
                <a:ea typeface="Gulim"/>
                <a:cs typeface="Gulim"/>
                <a:sym typeface="Gulim"/>
              </a:rPr>
              <a:t>인삼을</a:t>
            </a:r>
            <a:r>
              <a:rPr lang="en-US" sz="900" dirty="0">
                <a:latin typeface="Gulim"/>
                <a:ea typeface="Gulim"/>
                <a:cs typeface="Gulim"/>
                <a:sym typeface="Gulim"/>
              </a:rPr>
              <a:t> </a:t>
            </a:r>
            <a:r>
              <a:rPr lang="en-US" sz="900" dirty="0" err="1">
                <a:latin typeface="Gulim"/>
                <a:ea typeface="Gulim"/>
                <a:cs typeface="Gulim"/>
                <a:sym typeface="Gulim"/>
              </a:rPr>
              <a:t>경작하는</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경작지를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2030년까지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인삼</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건조용</a:t>
            </a:r>
            <a:r>
              <a:rPr lang="en-US" sz="900" dirty="0">
                <a:latin typeface="Gulim"/>
                <a:ea typeface="Gulim"/>
                <a:cs typeface="Gulim"/>
                <a:sym typeface="Gulim"/>
              </a:rPr>
              <a:t> </a:t>
            </a:r>
            <a:r>
              <a:rPr lang="en-US" sz="900" dirty="0" err="1">
                <a:latin typeface="Gulim"/>
                <a:ea typeface="Gulim"/>
                <a:cs typeface="Gulim"/>
                <a:sym typeface="Gulim"/>
              </a:rPr>
              <a:t>목재</a:t>
            </a:r>
            <a:r>
              <a:rPr lang="en-US" sz="900" dirty="0">
                <a:latin typeface="Gulim"/>
                <a:ea typeface="Gulim"/>
                <a:cs typeface="Gulim"/>
                <a:sym typeface="Gulim"/>
              </a:rPr>
              <a:t>, </a:t>
            </a:r>
            <a:r>
              <a:rPr lang="en-US" sz="900" dirty="0" err="1">
                <a:latin typeface="Gulim"/>
                <a:ea typeface="Gulim"/>
                <a:cs typeface="Gulim"/>
                <a:sym typeface="Gulim"/>
              </a:rPr>
              <a:t>포장지에</a:t>
            </a:r>
            <a:r>
              <a:rPr lang="en-US" sz="900" dirty="0">
                <a:latin typeface="Gulim"/>
                <a:ea typeface="Gulim"/>
                <a:cs typeface="Gulim"/>
                <a:sym typeface="Gulim"/>
              </a:rPr>
              <a:t> </a:t>
            </a:r>
            <a:r>
              <a:rPr lang="en-US" sz="900" dirty="0" err="1">
                <a:latin typeface="Gulim"/>
                <a:ea typeface="Gulim"/>
                <a:cs typeface="Gulim"/>
                <a:sym typeface="Gulim"/>
              </a:rPr>
              <a:t>쓰이는</a:t>
            </a:r>
            <a:r>
              <a:rPr lang="en-US" sz="900" dirty="0">
                <a:latin typeface="Gulim"/>
                <a:ea typeface="Gulim"/>
                <a:cs typeface="Gulim"/>
                <a:sym typeface="Gulim"/>
              </a:rPr>
              <a:t> </a:t>
            </a:r>
            <a:r>
              <a:rPr lang="en-US" sz="900" dirty="0" err="1">
                <a:latin typeface="Gulim"/>
                <a:ea typeface="Gulim"/>
                <a:cs typeface="Gulim"/>
                <a:sym typeface="Gulim"/>
              </a:rPr>
              <a:t>종이와</a:t>
            </a:r>
            <a:r>
              <a:rPr lang="en-US" sz="900" dirty="0">
                <a:latin typeface="Gulim"/>
                <a:ea typeface="Gulim"/>
                <a:cs typeface="Gulim"/>
                <a:sym typeface="Gulim"/>
              </a:rPr>
              <a:t> </a:t>
            </a:r>
            <a:r>
              <a:rPr lang="en-US" sz="900" dirty="0" err="1">
                <a:latin typeface="Gulim"/>
                <a:ea typeface="Gulim"/>
                <a:cs typeface="Gulim"/>
                <a:sym typeface="Gulim"/>
              </a:rPr>
              <a:t>펄프</a:t>
            </a:r>
            <a:r>
              <a:rPr lang="en-US" sz="900" dirty="0">
                <a:latin typeface="Gulim"/>
                <a:ea typeface="Gulim"/>
                <a:cs typeface="Gulim"/>
                <a:sym typeface="Gulim"/>
              </a:rPr>
              <a:t> </a:t>
            </a:r>
            <a:r>
              <a:rPr lang="en-US" sz="900" dirty="0" err="1">
                <a:latin typeface="Gulim"/>
                <a:ea typeface="Gulim"/>
                <a:cs typeface="Gulim"/>
                <a:sym typeface="Gulim"/>
              </a:rPr>
              <a:t>조달</a:t>
            </a:r>
            <a:r>
              <a:rPr lang="en-US" sz="900" dirty="0">
                <a:latin typeface="Gulim"/>
                <a:ea typeface="Gulim"/>
                <a:cs typeface="Gulim"/>
                <a:sym typeface="Gulim"/>
              </a:rPr>
              <a:t> </a:t>
            </a:r>
            <a:r>
              <a:rPr lang="en-US" sz="900" dirty="0" err="1">
                <a:latin typeface="Gulim"/>
                <a:ea typeface="Gulim"/>
                <a:cs typeface="Gulim"/>
                <a:sym typeface="Gulim"/>
              </a:rPr>
              <a:t>과정에서</a:t>
            </a:r>
            <a:r>
              <a:rPr lang="en-US" sz="900" dirty="0">
                <a:latin typeface="Gulim"/>
                <a:ea typeface="Gulim"/>
                <a:cs typeface="Gulim"/>
                <a:sym typeface="Gulim"/>
              </a:rPr>
              <a:t> </a:t>
            </a:r>
            <a:r>
              <a:rPr lang="en-US" sz="900" dirty="0" err="1">
                <a:latin typeface="Gulim"/>
                <a:ea typeface="Gulim"/>
                <a:cs typeface="Gulim"/>
                <a:sym typeface="Gulim"/>
              </a:rPr>
              <a:t>자연림</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산림벌채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자연</a:t>
            </a:r>
            <a:r>
              <a:rPr lang="en-US" sz="900" dirty="0">
                <a:latin typeface="Gulim"/>
                <a:ea typeface="Gulim"/>
                <a:cs typeface="Gulim"/>
                <a:sym typeface="Gulim"/>
              </a:rPr>
              <a:t> </a:t>
            </a:r>
            <a:r>
              <a:rPr lang="en-US" sz="900" dirty="0" err="1">
                <a:latin typeface="Gulim"/>
                <a:ea typeface="Gulim"/>
                <a:cs typeface="Gulim"/>
                <a:sym typeface="Gulim"/>
              </a:rPr>
              <a:t>보호</a:t>
            </a:r>
            <a:r>
              <a:rPr lang="en-US" sz="900" dirty="0">
                <a:latin typeface="Gulim"/>
                <a:ea typeface="Gulim"/>
                <a:cs typeface="Gulim"/>
                <a:sym typeface="Gulim"/>
              </a:rPr>
              <a:t> </a:t>
            </a:r>
            <a:r>
              <a:rPr lang="en-US" sz="900" dirty="0" err="1">
                <a:latin typeface="Gulim"/>
                <a:ea typeface="Gulim"/>
                <a:cs typeface="Gulim"/>
                <a:sym typeface="Gulim"/>
              </a:rPr>
              <a:t>지역</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개간을</a:t>
            </a:r>
            <a:r>
              <a:rPr lang="en-US" sz="900" dirty="0">
                <a:latin typeface="Gulim"/>
                <a:ea typeface="Gulim"/>
                <a:cs typeface="Gulim"/>
                <a:sym typeface="Gulim"/>
              </a:rPr>
              <a:t> </a:t>
            </a:r>
            <a:r>
              <a:rPr lang="en-US" sz="900" dirty="0" err="1">
                <a:latin typeface="Gulim"/>
                <a:ea typeface="Gulim"/>
                <a:cs typeface="Gulim"/>
                <a:sym typeface="Gulim"/>
              </a:rPr>
              <a:t>중지하고자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목재</a:t>
            </a:r>
            <a:r>
              <a:rPr lang="en-US" sz="900" dirty="0">
                <a:latin typeface="Gulim"/>
                <a:ea typeface="Gulim"/>
                <a:cs typeface="Gulim"/>
                <a:sym typeface="Gulim"/>
              </a:rPr>
              <a:t>, </a:t>
            </a:r>
            <a:r>
              <a:rPr lang="en-US" sz="900" dirty="0" err="1">
                <a:latin typeface="Gulim"/>
                <a:ea typeface="Gulim"/>
                <a:cs typeface="Gulim"/>
                <a:sym typeface="Gulim"/>
              </a:rPr>
              <a:t>종이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펄프는</a:t>
            </a:r>
            <a:r>
              <a:rPr lang="en-US" sz="900" dirty="0">
                <a:latin typeface="Gulim"/>
                <a:ea typeface="Gulim"/>
                <a:cs typeface="Gulim"/>
                <a:sym typeface="Gulim"/>
              </a:rPr>
              <a:t> </a:t>
            </a:r>
            <a:r>
              <a:rPr lang="en-US" sz="900" dirty="0" err="1">
                <a:latin typeface="Gulim"/>
                <a:ea typeface="Gulim"/>
                <a:cs typeface="Gulim"/>
                <a:sym typeface="Gulim"/>
              </a:rPr>
              <a:t>SBTN이</a:t>
            </a:r>
            <a:r>
              <a:rPr lang="en-US" sz="900" dirty="0">
                <a:latin typeface="Gulim"/>
                <a:ea typeface="Gulim"/>
                <a:cs typeface="Gulim"/>
                <a:sym typeface="Gulim"/>
              </a:rPr>
              <a:t> </a:t>
            </a:r>
            <a:r>
              <a:rPr lang="en-US" sz="900" dirty="0" err="1">
                <a:latin typeface="Gulim"/>
                <a:ea typeface="Gulim"/>
                <a:cs typeface="Gulim"/>
                <a:sym typeface="Gulim"/>
              </a:rPr>
              <a:t>제시하는</a:t>
            </a:r>
            <a:r>
              <a:rPr lang="en-US" sz="900" dirty="0">
                <a:latin typeface="Gulim"/>
                <a:ea typeface="Gulim"/>
                <a:cs typeface="Gulim"/>
                <a:sym typeface="Gulim"/>
              </a:rPr>
              <a:t> </a:t>
            </a:r>
            <a:r>
              <a:rPr lang="en-US" sz="900" dirty="0" err="1">
                <a:latin typeface="Gulim"/>
                <a:ea typeface="Gulim"/>
                <a:cs typeface="Gulim"/>
                <a:sym typeface="Gulim"/>
              </a:rPr>
              <a:t>자연자본에</a:t>
            </a:r>
            <a:r>
              <a:rPr lang="en-US" sz="900" dirty="0">
                <a:latin typeface="Gulim"/>
                <a:ea typeface="Gulim"/>
                <a:cs typeface="Gulim"/>
                <a:sym typeface="Gulim"/>
              </a:rPr>
              <a:t> </a:t>
            </a:r>
            <a:r>
              <a:rPr lang="en-US" sz="900" dirty="0" err="1">
                <a:latin typeface="Gulim"/>
                <a:ea typeface="Gulim"/>
                <a:cs typeface="Gulim"/>
                <a:sym typeface="Gulim"/>
              </a:rPr>
              <a:t>영향이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상품</a:t>
            </a:r>
            <a:r>
              <a:rPr lang="en-US" sz="900" dirty="0">
                <a:latin typeface="Gulim"/>
                <a:ea typeface="Gulim"/>
                <a:cs typeface="Gulim"/>
                <a:sym typeface="Gulim"/>
              </a:rPr>
              <a:t>(High Impact Commodity)</a:t>
            </a:r>
            <a:r>
              <a:rPr lang="en-US" sz="900" dirty="0" err="1">
                <a:latin typeface="Gulim"/>
                <a:ea typeface="Gulim"/>
                <a:cs typeface="Gulim"/>
                <a:sym typeface="Gulim"/>
              </a:rPr>
              <a:t>으로</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상품이</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조달되는</a:t>
            </a:r>
            <a:r>
              <a:rPr lang="en-US" sz="900" dirty="0">
                <a:latin typeface="Gulim"/>
                <a:ea typeface="Gulim"/>
                <a:cs typeface="Gulim"/>
                <a:sym typeface="Gulim"/>
              </a:rPr>
              <a:t> </a:t>
            </a:r>
            <a:r>
              <a:rPr lang="en-US" sz="900" dirty="0" err="1">
                <a:latin typeface="Gulim"/>
                <a:ea typeface="Gulim"/>
                <a:cs typeface="Gulim"/>
                <a:sym typeface="Gulim"/>
              </a:rPr>
              <a:t>과정에서의</a:t>
            </a:r>
            <a:r>
              <a:rPr lang="en-US" sz="900" dirty="0">
                <a:latin typeface="Gulim"/>
                <a:ea typeface="Gulim"/>
                <a:cs typeface="Gulim"/>
                <a:sym typeface="Gulim"/>
              </a:rPr>
              <a:t> </a:t>
            </a:r>
            <a:r>
              <a:rPr lang="en-US" sz="900" dirty="0" err="1">
                <a:latin typeface="Gulim"/>
                <a:ea typeface="Gulim"/>
                <a:cs typeface="Gulim"/>
                <a:sym typeface="Gulim"/>
              </a:rPr>
              <a:t>부정적인</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최소화하고</a:t>
            </a:r>
            <a:r>
              <a:rPr lang="en-US" sz="900" dirty="0">
                <a:latin typeface="Gulim"/>
                <a:ea typeface="Gulim"/>
                <a:cs typeface="Gulim"/>
                <a:sym typeface="Gulim"/>
              </a:rPr>
              <a:t>, </a:t>
            </a:r>
            <a:r>
              <a:rPr lang="en-US" sz="900" dirty="0" err="1">
                <a:latin typeface="Gulim"/>
                <a:ea typeface="Gulim"/>
                <a:cs typeface="Gulim"/>
                <a:sym typeface="Gulim"/>
              </a:rPr>
              <a:t>최대한</a:t>
            </a:r>
            <a:r>
              <a:rPr lang="en-US" sz="900" dirty="0">
                <a:latin typeface="Gulim"/>
                <a:ea typeface="Gulim"/>
                <a:cs typeface="Gulim"/>
                <a:sym typeface="Gulim"/>
              </a:rPr>
              <a:t> </a:t>
            </a:r>
            <a:r>
              <a:rPr lang="en-US" sz="900" dirty="0" err="1">
                <a:latin typeface="Gulim"/>
                <a:ea typeface="Gulim"/>
                <a:cs typeface="Gulim"/>
                <a:sym typeface="Gulim"/>
              </a:rPr>
              <a:t>복원시킬</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모색하겠습니다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604" name="Google Shape;4604;p47"/>
          <p:cNvSpPr txBox="1"/>
          <p:nvPr/>
        </p:nvSpPr>
        <p:spPr>
          <a:xfrm>
            <a:off x="875107" y="6506398"/>
            <a:ext cx="8751060" cy="569515"/>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상품의</a:t>
            </a:r>
            <a:r>
              <a:rPr lang="en-US" sz="900" dirty="0">
                <a:latin typeface="Gulim"/>
                <a:ea typeface="Gulim"/>
                <a:cs typeface="Gulim"/>
                <a:sym typeface="Gulim"/>
              </a:rPr>
              <a:t> </a:t>
            </a:r>
            <a:r>
              <a:rPr lang="en-US" sz="900" dirty="0" err="1">
                <a:latin typeface="Gulim"/>
                <a:ea typeface="Gulim"/>
                <a:cs typeface="Gulim"/>
                <a:sym typeface="Gulim"/>
              </a:rPr>
              <a:t>공급망과</a:t>
            </a:r>
            <a:r>
              <a:rPr lang="en-US" sz="900" dirty="0">
                <a:latin typeface="Gulim"/>
                <a:ea typeface="Gulim"/>
                <a:cs typeface="Gulim"/>
                <a:sym typeface="Gulim"/>
              </a:rPr>
              <a:t> </a:t>
            </a:r>
            <a:r>
              <a:rPr lang="en-US" sz="900" dirty="0" err="1">
                <a:latin typeface="Gulim"/>
                <a:ea typeface="Gulim"/>
                <a:cs typeface="Gulim"/>
                <a:sym typeface="Gulim"/>
              </a:rPr>
              <a:t>자연보호지역</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중첩</a:t>
            </a:r>
            <a:r>
              <a:rPr lang="en-US" sz="900" dirty="0">
                <a:latin typeface="Gulim"/>
                <a:ea typeface="Gulim"/>
                <a:cs typeface="Gulim"/>
                <a:sym typeface="Gulim"/>
              </a:rPr>
              <a:t> </a:t>
            </a:r>
            <a:r>
              <a:rPr lang="en-US" sz="900" dirty="0" err="1">
                <a:latin typeface="Gulim"/>
                <a:ea typeface="Gulim"/>
                <a:cs typeface="Gulim"/>
                <a:sym typeface="Gulim"/>
              </a:rPr>
              <a:t>지역을</a:t>
            </a:r>
            <a:r>
              <a:rPr lang="en-US" sz="900" dirty="0">
                <a:latin typeface="Gulim"/>
                <a:ea typeface="Gulim"/>
                <a:cs typeface="Gulim"/>
                <a:sym typeface="Gulim"/>
              </a:rPr>
              <a:t> </a:t>
            </a:r>
            <a:r>
              <a:rPr lang="en-US" sz="900" dirty="0" err="1">
                <a:latin typeface="Gulim"/>
                <a:ea typeface="Gulim"/>
                <a:cs typeface="Gulim"/>
                <a:sym typeface="Gulim"/>
              </a:rPr>
              <a:t>정기적으로</a:t>
            </a:r>
            <a:r>
              <a:rPr lang="en-US" sz="900" dirty="0">
                <a:latin typeface="Gulim"/>
                <a:ea typeface="Gulim"/>
                <a:cs typeface="Gulim"/>
                <a:sym typeface="Gulim"/>
              </a:rPr>
              <a:t> </a:t>
            </a:r>
            <a:r>
              <a:rPr lang="en-US" sz="900" dirty="0" err="1">
                <a:latin typeface="Gulim"/>
                <a:ea typeface="Gulim"/>
                <a:cs typeface="Gulim"/>
                <a:sym typeface="Gulim"/>
              </a:rPr>
              <a:t>모니터링하고</a:t>
            </a:r>
            <a:r>
              <a:rPr lang="en-US" sz="900" dirty="0">
                <a:latin typeface="Gulim"/>
                <a:ea typeface="Gulim"/>
                <a:cs typeface="Gulim"/>
                <a:sym typeface="Gulim"/>
              </a:rPr>
              <a:t>, </a:t>
            </a:r>
            <a:r>
              <a:rPr lang="en-US" sz="900" dirty="0" err="1">
                <a:latin typeface="Gulim"/>
                <a:ea typeface="Gulim"/>
                <a:cs typeface="Gulim"/>
                <a:sym typeface="Gulim"/>
              </a:rPr>
              <a:t>중첩</a:t>
            </a:r>
            <a:r>
              <a:rPr lang="en-US" sz="900" dirty="0">
                <a:latin typeface="Gulim"/>
                <a:ea typeface="Gulim"/>
                <a:cs typeface="Gulim"/>
                <a:sym typeface="Gulim"/>
              </a:rPr>
              <a:t> </a:t>
            </a:r>
            <a:r>
              <a:rPr lang="en-US" sz="900" dirty="0" err="1">
                <a:latin typeface="Gulim"/>
                <a:ea typeface="Gulim"/>
                <a:cs typeface="Gulim"/>
                <a:sym typeface="Gulim"/>
              </a:rPr>
              <a:t>위험도가</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우려</a:t>
            </a:r>
            <a:r>
              <a:rPr lang="en-US" sz="900" dirty="0">
                <a:latin typeface="Gulim"/>
                <a:ea typeface="Gulim"/>
                <a:cs typeface="Gulim"/>
                <a:sym typeface="Gulim"/>
              </a:rPr>
              <a:t> </a:t>
            </a:r>
            <a:r>
              <a:rPr lang="en-US" sz="900" dirty="0" err="1">
                <a:latin typeface="Gulim"/>
                <a:ea typeface="Gulim"/>
                <a:cs typeface="Gulim"/>
                <a:sym typeface="Gulim"/>
              </a:rPr>
              <a:t>지역에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현장</a:t>
            </a:r>
            <a:r>
              <a:rPr lang="en-US" sz="900" dirty="0">
                <a:latin typeface="Gulim"/>
                <a:ea typeface="Gulim"/>
                <a:cs typeface="Gulim"/>
                <a:sym typeface="Gulim"/>
              </a:rPr>
              <a:t> </a:t>
            </a:r>
            <a:r>
              <a:rPr lang="en-US" sz="900" dirty="0" err="1">
                <a:latin typeface="Gulim"/>
                <a:ea typeface="Gulim"/>
                <a:cs typeface="Gulim"/>
                <a:sym typeface="Gulim"/>
              </a:rPr>
              <a:t>실사를</a:t>
            </a:r>
            <a:r>
              <a:rPr lang="en-US" sz="900" dirty="0">
                <a:latin typeface="Gulim"/>
                <a:ea typeface="Gulim"/>
                <a:cs typeface="Gulim"/>
                <a:sym typeface="Gulim"/>
              </a:rPr>
              <a:t> </a:t>
            </a:r>
            <a:r>
              <a:rPr lang="en-US" sz="900" dirty="0" err="1">
                <a:latin typeface="Gulim"/>
                <a:ea typeface="Gulim"/>
                <a:cs typeface="Gulim"/>
                <a:sym typeface="Gulim"/>
              </a:rPr>
              <a:t>진행하여</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파악의</a:t>
            </a:r>
            <a:r>
              <a:rPr lang="en-US" sz="900" dirty="0">
                <a:latin typeface="Gulim"/>
                <a:ea typeface="Gulim"/>
                <a:cs typeface="Gulim"/>
                <a:sym typeface="Gulim"/>
              </a:rPr>
              <a:t> </a:t>
            </a:r>
            <a:r>
              <a:rPr lang="en-US" sz="900" dirty="0" err="1">
                <a:latin typeface="Gulim"/>
                <a:ea typeface="Gulim"/>
                <a:cs typeface="Gulim"/>
                <a:sym typeface="Gulim"/>
              </a:rPr>
              <a:t>정확도를</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대응방안을</a:t>
            </a:r>
            <a:r>
              <a:rPr lang="en-US" sz="900" dirty="0">
                <a:latin typeface="Gulim"/>
                <a:ea typeface="Gulim"/>
                <a:cs typeface="Gulim"/>
                <a:sym typeface="Gulim"/>
              </a:rPr>
              <a:t> </a:t>
            </a:r>
            <a:r>
              <a:rPr lang="en-US" sz="900" dirty="0" err="1">
                <a:latin typeface="Gulim"/>
                <a:ea typeface="Gulim"/>
                <a:cs typeface="Gulim"/>
                <a:sym typeface="Gulim"/>
              </a:rPr>
              <a:t>적극</a:t>
            </a:r>
            <a:r>
              <a:rPr lang="en-US" sz="900" dirty="0">
                <a:latin typeface="Gulim"/>
                <a:ea typeface="Gulim"/>
                <a:cs typeface="Gulim"/>
                <a:sym typeface="Gulim"/>
              </a:rPr>
              <a:t> </a:t>
            </a:r>
            <a:r>
              <a:rPr lang="en-US" sz="900" dirty="0" err="1">
                <a:latin typeface="Gulim"/>
                <a:ea typeface="Gulim"/>
                <a:cs typeface="Gulim"/>
                <a:sym typeface="Gulim"/>
              </a:rPr>
              <a:t>검토할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당사</a:t>
            </a:r>
            <a:r>
              <a:rPr lang="en-US" sz="900" dirty="0">
                <a:latin typeface="Gulim"/>
                <a:ea typeface="Gulim"/>
                <a:cs typeface="Gulim"/>
                <a:sym typeface="Gulim"/>
              </a:rPr>
              <a:t> </a:t>
            </a:r>
            <a:r>
              <a:rPr lang="en-US" sz="900" dirty="0" err="1">
                <a:latin typeface="Gulim"/>
                <a:ea typeface="Gulim"/>
                <a:cs typeface="Gulim"/>
                <a:sym typeface="Gulim"/>
              </a:rPr>
              <a:t>밸류체인이</a:t>
            </a:r>
            <a:r>
              <a:rPr lang="en-US" sz="900" dirty="0">
                <a:latin typeface="Gulim"/>
                <a:ea typeface="Gulim"/>
                <a:cs typeface="Gulim"/>
                <a:sym typeface="Gulim"/>
              </a:rPr>
              <a:t> </a:t>
            </a:r>
            <a:r>
              <a:rPr lang="en-US" sz="900" dirty="0" err="1">
                <a:latin typeface="Gulim"/>
                <a:ea typeface="Gulim"/>
                <a:cs typeface="Gulim"/>
                <a:sym typeface="Gulim"/>
              </a:rPr>
              <a:t>인접</a:t>
            </a:r>
            <a:r>
              <a:rPr lang="en-US" sz="900" dirty="0">
                <a:latin typeface="Gulim"/>
                <a:ea typeface="Gulim"/>
                <a:cs typeface="Gulim"/>
                <a:sym typeface="Gulim"/>
              </a:rPr>
              <a:t> </a:t>
            </a:r>
            <a:r>
              <a:rPr lang="en-US" sz="900" dirty="0" err="1">
                <a:latin typeface="Gulim"/>
                <a:ea typeface="Gulim"/>
                <a:cs typeface="Gulim"/>
                <a:sym typeface="Gulim"/>
              </a:rPr>
              <a:t>지역사회</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자연보호지역</a:t>
            </a:r>
            <a:r>
              <a:rPr lang="en-US" sz="900" dirty="0">
                <a:latin typeface="Gulim"/>
                <a:ea typeface="Gulim"/>
                <a:cs typeface="Gulim"/>
                <a:sym typeface="Gulim"/>
              </a:rPr>
              <a:t> </a:t>
            </a:r>
            <a:r>
              <a:rPr lang="en-US" sz="900" dirty="0" err="1">
                <a:latin typeface="Gulim"/>
                <a:ea typeface="Gulim"/>
                <a:cs typeface="Gulim"/>
                <a:sym typeface="Gulim"/>
              </a:rPr>
              <a:t>훼손에</a:t>
            </a:r>
            <a:r>
              <a:rPr lang="en-US" sz="900" dirty="0">
                <a:latin typeface="Gulim"/>
                <a:ea typeface="Gulim"/>
                <a:cs typeface="Gulim"/>
                <a:sym typeface="Gulim"/>
              </a:rPr>
              <a:t> </a:t>
            </a:r>
            <a:r>
              <a:rPr lang="en-US" sz="900" dirty="0" err="1">
                <a:latin typeface="Gulim"/>
                <a:ea typeface="Gulim"/>
                <a:cs typeface="Gulim"/>
                <a:sym typeface="Gulim"/>
              </a:rPr>
              <a:t>기여하는</a:t>
            </a:r>
            <a:r>
              <a:rPr lang="en-US" sz="900" dirty="0">
                <a:latin typeface="Gulim"/>
                <a:ea typeface="Gulim"/>
                <a:cs typeface="Gulim"/>
                <a:sym typeface="Gulim"/>
              </a:rPr>
              <a:t> </a:t>
            </a:r>
            <a:r>
              <a:rPr lang="en-US" sz="900" dirty="0" err="1">
                <a:latin typeface="Gulim"/>
                <a:ea typeface="Gulim"/>
                <a:cs typeface="Gulim"/>
                <a:sym typeface="Gulim"/>
              </a:rPr>
              <a:t>요인을</a:t>
            </a:r>
            <a:r>
              <a:rPr lang="en-US" sz="900" dirty="0">
                <a:latin typeface="Gulim"/>
                <a:ea typeface="Gulim"/>
                <a:cs typeface="Gulim"/>
                <a:sym typeface="Gulim"/>
              </a:rPr>
              <a:t> </a:t>
            </a:r>
            <a:r>
              <a:rPr lang="en-US" sz="900" dirty="0" err="1">
                <a:latin typeface="Gulim"/>
                <a:ea typeface="Gulim"/>
                <a:cs typeface="Gulim"/>
                <a:sym typeface="Gulim"/>
              </a:rPr>
              <a:t>식별하고</a:t>
            </a:r>
            <a:r>
              <a:rPr lang="en-US" sz="900" dirty="0">
                <a:latin typeface="Gulim"/>
                <a:ea typeface="Gulim"/>
                <a:cs typeface="Gulim"/>
                <a:sym typeface="Gulim"/>
              </a:rPr>
              <a:t> </a:t>
            </a:r>
            <a:r>
              <a:rPr lang="en-US" sz="900" dirty="0" err="1">
                <a:latin typeface="Gulim"/>
                <a:ea typeface="Gulim"/>
                <a:cs typeface="Gulim"/>
                <a:sym typeface="Gulim"/>
              </a:rPr>
              <a:t>복원함으로써</a:t>
            </a:r>
            <a:r>
              <a:rPr lang="en-US" sz="900" dirty="0">
                <a:latin typeface="Gulim"/>
                <a:ea typeface="Gulim"/>
                <a:cs typeface="Gulim"/>
                <a:sym typeface="Gulim"/>
              </a:rPr>
              <a:t> </a:t>
            </a:r>
            <a:r>
              <a:rPr lang="en-US" sz="900" dirty="0" err="1">
                <a:latin typeface="Gulim"/>
                <a:ea typeface="Gulim"/>
                <a:cs typeface="Gulim"/>
                <a:sym typeface="Gulim"/>
              </a:rPr>
              <a:t>산림과</a:t>
            </a:r>
            <a:r>
              <a:rPr lang="en-US" sz="900" dirty="0">
                <a:latin typeface="Gulim"/>
                <a:ea typeface="Gulim"/>
                <a:cs typeface="Gulim"/>
                <a:sym typeface="Gulim"/>
              </a:rPr>
              <a:t> </a:t>
            </a:r>
            <a:r>
              <a:rPr lang="en-US" sz="900" dirty="0" err="1">
                <a:latin typeface="Gulim"/>
                <a:ea typeface="Gulim"/>
                <a:cs typeface="Gulim"/>
                <a:sym typeface="Gulim"/>
              </a:rPr>
              <a:t>토양에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추가적인</a:t>
            </a:r>
            <a:r>
              <a:rPr lang="en-US" sz="900" dirty="0">
                <a:latin typeface="Gulim"/>
                <a:ea typeface="Gulim"/>
                <a:cs typeface="Gulim"/>
                <a:sym typeface="Gulim"/>
              </a:rPr>
              <a:t> </a:t>
            </a:r>
            <a:r>
              <a:rPr lang="en-US" sz="900" dirty="0" err="1">
                <a:latin typeface="Gulim"/>
                <a:ea typeface="Gulim"/>
                <a:cs typeface="Gulim"/>
                <a:sym typeface="Gulim"/>
              </a:rPr>
              <a:t>긍정적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창출해</a:t>
            </a:r>
            <a:r>
              <a:rPr lang="en-US" sz="900" dirty="0">
                <a:latin typeface="Gulim"/>
                <a:ea typeface="Gulim"/>
                <a:cs typeface="Gulim"/>
                <a:sym typeface="Gulim"/>
              </a:rPr>
              <a:t> </a:t>
            </a:r>
            <a:r>
              <a:rPr lang="en-US" sz="900" dirty="0" err="1">
                <a:latin typeface="Gulim"/>
                <a:ea typeface="Gulim"/>
                <a:cs typeface="Gulim"/>
                <a:sym typeface="Gulim"/>
              </a:rPr>
              <a:t>나가기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4628" name="Google Shape;4628;p47"/>
          <p:cNvGrpSpPr/>
          <p:nvPr/>
        </p:nvGrpSpPr>
        <p:grpSpPr>
          <a:xfrm>
            <a:off x="538086" y="0"/>
            <a:ext cx="14077958" cy="8208009"/>
            <a:chOff x="538086" y="0"/>
            <a:chExt cx="14077958" cy="8208009"/>
          </a:xfrm>
        </p:grpSpPr>
        <p:sp>
          <p:nvSpPr>
            <p:cNvPr id="4629" name="Google Shape;4629;p4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30" name="Google Shape;4630;p4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31" name="Google Shape;4631;p4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641" name="Google Shape;4641;p4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121</a:t>
            </a:r>
            <a:endParaRPr sz="10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4672"/>
        <p:cNvGrpSpPr/>
        <p:nvPr/>
      </p:nvGrpSpPr>
      <p:grpSpPr>
        <a:xfrm>
          <a:off x="0" y="0"/>
          <a:ext cx="0" cy="0"/>
          <a:chOff x="0" y="0"/>
          <a:chExt cx="0" cy="0"/>
        </a:xfrm>
      </p:grpSpPr>
      <p:sp>
        <p:nvSpPr>
          <p:cNvPr id="4673" name="Google Shape;4673;p48"/>
          <p:cNvSpPr txBox="1"/>
          <p:nvPr/>
        </p:nvSpPr>
        <p:spPr>
          <a:xfrm>
            <a:off x="887299" y="1196499"/>
            <a:ext cx="2797195"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latin typeface="Malgun Gothic"/>
                <a:ea typeface="Malgun Gothic"/>
                <a:cs typeface="Malgun Gothic"/>
                <a:sym typeface="Malgun Gothic"/>
              </a:rPr>
              <a:t>공급망 지속가능성</a:t>
            </a:r>
            <a:endParaRPr sz="200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a:solidFill>
                  <a:srgbClr val="6FC3AB"/>
                </a:solidFill>
                <a:latin typeface="Arial"/>
                <a:ea typeface="Arial"/>
                <a:cs typeface="Arial"/>
                <a:sym typeface="Arial"/>
              </a:rPr>
              <a:t>공급망 지속가능성 관리체계</a:t>
            </a:r>
            <a:endParaRPr sz="1100">
              <a:latin typeface="Arial"/>
              <a:ea typeface="Arial"/>
              <a:cs typeface="Arial"/>
              <a:sym typeface="Arial"/>
            </a:endParaRPr>
          </a:p>
        </p:txBody>
      </p:sp>
      <p:sp>
        <p:nvSpPr>
          <p:cNvPr id="4674" name="Google Shape;4674;p48"/>
          <p:cNvSpPr txBox="1"/>
          <p:nvPr/>
        </p:nvSpPr>
        <p:spPr>
          <a:xfrm>
            <a:off x="887075" y="2016046"/>
            <a:ext cx="8781360"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007E75"/>
                </a:solidFill>
                <a:latin typeface="Arial"/>
                <a:ea typeface="Arial"/>
                <a:cs typeface="Arial"/>
                <a:sym typeface="Arial"/>
              </a:rPr>
              <a:t>공급망 관리 정책</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공급망 관리는 KT&amp;G가 추구하는 지속가능한 산업 생태계 조성을 위한 핵심 과제이자 중장기 사업전략 추진에 필수 요건입니다. 국내뿐만 아니라 글로벌 담배 산업의 공급망 내에서 지속가능한 경쟁력을 강화하고 체계적인 파트너사 관리를 위해 전사 차원에서 적극적으로 노력하고 있습니다. 지속가능한 공급망 관리를 위해 ‘파트너사 행동규범’을 제정하였으며, 파트너사 윤리실천 특별약관을 통해 파트너사의 윤리경영 참여를 독려하고 있습니다.</a:t>
            </a:r>
            <a:endParaRPr sz="900">
              <a:latin typeface="Gulim"/>
              <a:ea typeface="Gulim"/>
              <a:cs typeface="Gulim"/>
              <a:sym typeface="Gulim"/>
            </a:endParaRPr>
          </a:p>
        </p:txBody>
      </p:sp>
      <p:sp>
        <p:nvSpPr>
          <p:cNvPr id="4675" name="Google Shape;4675;p48"/>
          <p:cNvSpPr txBox="1"/>
          <p:nvPr/>
        </p:nvSpPr>
        <p:spPr>
          <a:xfrm>
            <a:off x="886235" y="2587775"/>
            <a:ext cx="8779156"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스탠다드에</a:t>
            </a:r>
            <a:r>
              <a:rPr lang="en-US" sz="900" dirty="0">
                <a:latin typeface="Gulim"/>
                <a:ea typeface="Gulim"/>
                <a:cs typeface="Gulim"/>
                <a:sym typeface="Gulim"/>
              </a:rPr>
              <a:t> </a:t>
            </a:r>
            <a:r>
              <a:rPr lang="en-US" sz="900" dirty="0" err="1">
                <a:latin typeface="Gulim"/>
                <a:ea typeface="Gulim"/>
                <a:cs typeface="Gulim"/>
                <a:sym typeface="Gulim"/>
              </a:rPr>
              <a:t>부합하는</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관리체계</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법인의</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ESG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개선해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계획이며</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ESG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강화</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교육도</a:t>
            </a:r>
            <a:r>
              <a:rPr lang="en-US" sz="900" dirty="0">
                <a:latin typeface="Gulim"/>
                <a:ea typeface="Gulim"/>
                <a:cs typeface="Gulim"/>
                <a:sym typeface="Gulim"/>
              </a:rPr>
              <a:t> </a:t>
            </a:r>
            <a:r>
              <a:rPr lang="en-US" sz="900" dirty="0" err="1">
                <a:latin typeface="Gulim"/>
                <a:ea typeface="Gulim"/>
                <a:cs typeface="Gulim"/>
                <a:sym typeface="Gulim"/>
              </a:rPr>
              <a:t>지원하여</a:t>
            </a:r>
            <a:r>
              <a:rPr lang="en-US" sz="900" dirty="0">
                <a:latin typeface="Gulim"/>
                <a:ea typeface="Gulim"/>
                <a:cs typeface="Gulim"/>
                <a:sym typeface="Gulim"/>
              </a:rPr>
              <a:t> </a:t>
            </a:r>
            <a:r>
              <a:rPr lang="en-US" sz="900" dirty="0" err="1">
                <a:latin typeface="Gulim"/>
                <a:ea typeface="Gulim"/>
                <a:cs typeface="Gulim"/>
                <a:sym typeface="Gulim"/>
              </a:rPr>
              <a:t>파트너사와</a:t>
            </a:r>
            <a:r>
              <a:rPr lang="en-US" sz="900" dirty="0">
                <a:latin typeface="Gulim"/>
                <a:ea typeface="Gulim"/>
                <a:cs typeface="Gulim"/>
                <a:sym typeface="Gulim"/>
              </a:rPr>
              <a:t> </a:t>
            </a:r>
            <a:r>
              <a:rPr lang="en-US" sz="900" dirty="0" err="1">
                <a:latin typeface="Gulim"/>
                <a:ea typeface="Gulim"/>
                <a:cs typeface="Gulim"/>
                <a:sym typeface="Gulim"/>
              </a:rPr>
              <a:t>상생할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생태계를</a:t>
            </a:r>
            <a:r>
              <a:rPr lang="en-US" sz="900" dirty="0">
                <a:latin typeface="Gulim"/>
                <a:ea typeface="Gulim"/>
                <a:cs typeface="Gulim"/>
                <a:sym typeface="Gulim"/>
              </a:rPr>
              <a:t> </a:t>
            </a:r>
            <a:r>
              <a:rPr lang="en-US" sz="900" dirty="0" err="1">
                <a:latin typeface="Gulim"/>
                <a:ea typeface="Gulim"/>
                <a:cs typeface="Gulim"/>
                <a:sym typeface="Gulim"/>
              </a:rPr>
              <a:t>조성하고</a:t>
            </a:r>
            <a:r>
              <a:rPr lang="en-US" sz="900" dirty="0">
                <a:latin typeface="Gulim"/>
                <a:ea typeface="Gulim"/>
                <a:cs typeface="Gulim"/>
                <a:sym typeface="Gulim"/>
              </a:rPr>
              <a:t> </a:t>
            </a:r>
            <a:r>
              <a:rPr lang="en-US" sz="900" dirty="0" err="1">
                <a:latin typeface="Gulim"/>
                <a:ea typeface="Gulim"/>
                <a:cs typeface="Gulim"/>
                <a:sym typeface="Gulim"/>
              </a:rPr>
              <a:t>유지하고자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체계</a:t>
            </a:r>
            <a:r>
              <a:rPr lang="en-US" sz="900" dirty="0">
                <a:latin typeface="Gulim"/>
                <a:ea typeface="Gulim"/>
                <a:cs typeface="Gulim"/>
                <a:sym typeface="Gulim"/>
              </a:rPr>
              <a:t> </a:t>
            </a:r>
            <a:r>
              <a:rPr lang="en-US" sz="900" dirty="0" err="1">
                <a:latin typeface="Gulim"/>
                <a:ea typeface="Gulim"/>
                <a:cs typeface="Gulim"/>
                <a:sym typeface="Gulim"/>
              </a:rPr>
              <a:t>고도화를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ESG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최소화하는</a:t>
            </a:r>
            <a:r>
              <a:rPr lang="en-US" sz="900" dirty="0">
                <a:latin typeface="Gulim"/>
                <a:ea typeface="Gulim"/>
                <a:cs typeface="Gulim"/>
                <a:sym typeface="Gulim"/>
              </a:rPr>
              <a:t> </a:t>
            </a: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파트너사와의</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협력</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전반의</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개선에</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기여하고</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비즈니스를</a:t>
            </a:r>
            <a:r>
              <a:rPr lang="en-US" sz="900" dirty="0">
                <a:latin typeface="Gulim"/>
                <a:ea typeface="Gulim"/>
                <a:cs typeface="Gulim"/>
                <a:sym typeface="Gulim"/>
              </a:rPr>
              <a:t> </a:t>
            </a:r>
            <a:r>
              <a:rPr lang="en-US" sz="900" dirty="0" err="1">
                <a:latin typeface="Gulim"/>
                <a:ea typeface="Gulim"/>
                <a:cs typeface="Gulim"/>
                <a:sym typeface="Gulim"/>
              </a:rPr>
              <a:t>전개할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676" name="Google Shape;4676;p48"/>
          <p:cNvSpPr txBox="1"/>
          <p:nvPr/>
        </p:nvSpPr>
        <p:spPr>
          <a:xfrm>
            <a:off x="899999" y="3354640"/>
            <a:ext cx="8784666"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007E75"/>
                </a:solidFill>
                <a:latin typeface="Arial"/>
                <a:ea typeface="Arial"/>
                <a:cs typeface="Arial"/>
                <a:sym typeface="Arial"/>
              </a:rPr>
              <a:t>공급망</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관리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거버넌스</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ESG </a:t>
            </a:r>
            <a:r>
              <a:rPr lang="en-US" sz="900" u="none" dirty="0" err="1">
                <a:latin typeface="Gulim"/>
                <a:ea typeface="Gulim"/>
                <a:cs typeface="Gulim"/>
                <a:sym typeface="Gulim"/>
              </a:rPr>
              <a:t>기준을</a:t>
            </a:r>
            <a:r>
              <a:rPr lang="en-US" sz="900" u="none" dirty="0">
                <a:latin typeface="Gulim"/>
                <a:ea typeface="Gulim"/>
                <a:cs typeface="Gulim"/>
                <a:sym typeface="Gulim"/>
              </a:rPr>
              <a:t> </a:t>
            </a:r>
            <a:r>
              <a:rPr lang="en-US" sz="900" u="none" dirty="0" err="1">
                <a:latin typeface="Gulim"/>
                <a:ea typeface="Gulim"/>
                <a:cs typeface="Gulim"/>
                <a:sym typeface="Gulim"/>
              </a:rPr>
              <a:t>준수하는</a:t>
            </a:r>
            <a:r>
              <a:rPr lang="en-US" sz="900" u="none" dirty="0">
                <a:latin typeface="Gulim"/>
                <a:ea typeface="Gulim"/>
                <a:cs typeface="Gulim"/>
                <a:sym typeface="Gulim"/>
              </a:rPr>
              <a:t> </a:t>
            </a:r>
            <a:r>
              <a:rPr lang="en-US" sz="900" u="none" dirty="0" err="1">
                <a:latin typeface="Gulim"/>
                <a:ea typeface="Gulim"/>
                <a:cs typeface="Gulim"/>
                <a:sym typeface="Gulim"/>
              </a:rPr>
              <a:t>지속가능한</a:t>
            </a:r>
            <a:r>
              <a:rPr lang="en-US" sz="900" u="none" dirty="0">
                <a:latin typeface="Gulim"/>
                <a:ea typeface="Gulim"/>
                <a:cs typeface="Gulim"/>
                <a:sym typeface="Gulim"/>
              </a:rPr>
              <a:t> </a:t>
            </a:r>
            <a:r>
              <a:rPr lang="en-US" sz="900" u="none" dirty="0" err="1">
                <a:latin typeface="Gulim"/>
                <a:ea typeface="Gulim"/>
                <a:cs typeface="Gulim"/>
                <a:sym typeface="Gulim"/>
              </a:rPr>
              <a:t>공급망</a:t>
            </a:r>
            <a:r>
              <a:rPr lang="en-US" sz="900" u="none" dirty="0">
                <a:latin typeface="Gulim"/>
                <a:ea typeface="Gulim"/>
                <a:cs typeface="Gulim"/>
                <a:sym typeface="Gulim"/>
              </a:rPr>
              <a:t> </a:t>
            </a:r>
            <a:r>
              <a:rPr lang="en-US" sz="900" u="none" dirty="0" err="1">
                <a:latin typeface="Gulim"/>
                <a:ea typeface="Gulim"/>
                <a:cs typeface="Gulim"/>
                <a:sym typeface="Gulim"/>
              </a:rPr>
              <a:t>거버넌스를</a:t>
            </a:r>
            <a:r>
              <a:rPr lang="en-US" sz="900" u="none" dirty="0">
                <a:latin typeface="Gulim"/>
                <a:ea typeface="Gulim"/>
                <a:cs typeface="Gulim"/>
                <a:sym typeface="Gulim"/>
              </a:rPr>
              <a:t> </a:t>
            </a:r>
            <a:r>
              <a:rPr lang="en-US" sz="900" u="none" dirty="0" err="1">
                <a:latin typeface="Gulim"/>
                <a:ea typeface="Gulim"/>
                <a:cs typeface="Gulim"/>
                <a:sym typeface="Gulim"/>
              </a:rPr>
              <a:t>구축하고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당사는</a:t>
            </a:r>
            <a:r>
              <a:rPr lang="en-US" sz="900" u="none" dirty="0">
                <a:latin typeface="Gulim"/>
                <a:ea typeface="Gulim"/>
                <a:cs typeface="Gulim"/>
                <a:sym typeface="Gulim"/>
              </a:rPr>
              <a:t> </a:t>
            </a:r>
            <a:r>
              <a:rPr lang="en-US" sz="900" u="none" dirty="0" err="1">
                <a:latin typeface="Gulim"/>
                <a:ea typeface="Gulim"/>
                <a:cs typeface="Gulim"/>
                <a:sym typeface="Gulim"/>
              </a:rPr>
              <a:t>파트너사와의</a:t>
            </a:r>
            <a:r>
              <a:rPr lang="en-US" sz="900" u="none" dirty="0">
                <a:latin typeface="Gulim"/>
                <a:ea typeface="Gulim"/>
                <a:cs typeface="Gulim"/>
                <a:sym typeface="Gulim"/>
              </a:rPr>
              <a:t> </a:t>
            </a:r>
            <a:r>
              <a:rPr lang="en-US" sz="900" u="none" dirty="0" err="1">
                <a:latin typeface="Gulim"/>
                <a:ea typeface="Gulim"/>
                <a:cs typeface="Gulim"/>
                <a:sym typeface="Gulim"/>
              </a:rPr>
              <a:t>구매</a:t>
            </a:r>
            <a:r>
              <a:rPr lang="en-US" sz="900" u="none" dirty="0">
                <a:latin typeface="Gulim"/>
                <a:ea typeface="Gulim"/>
                <a:cs typeface="Gulim"/>
                <a:sym typeface="Gulim"/>
              </a:rPr>
              <a:t> </a:t>
            </a:r>
            <a:r>
              <a:rPr lang="en-US" sz="900" u="none" dirty="0" err="1">
                <a:latin typeface="Gulim"/>
                <a:ea typeface="Gulim"/>
                <a:cs typeface="Gulim"/>
                <a:sym typeface="Gulim"/>
              </a:rPr>
              <a:t>관행을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파트너사</a:t>
            </a:r>
            <a:r>
              <a:rPr lang="en-US" sz="900" u="none" dirty="0">
                <a:latin typeface="Gulim"/>
                <a:ea typeface="Gulim"/>
                <a:cs typeface="Gulim"/>
                <a:sym typeface="Gulim"/>
              </a:rPr>
              <a:t> </a:t>
            </a:r>
            <a:r>
              <a:rPr lang="en-US" sz="900" u="none" dirty="0" err="1">
                <a:latin typeface="Gulim"/>
                <a:ea typeface="Gulim"/>
                <a:cs typeface="Gulim"/>
                <a:sym typeface="Gulim"/>
              </a:rPr>
              <a:t>행동규범과의</a:t>
            </a:r>
            <a:r>
              <a:rPr lang="en-US" sz="900" u="none" dirty="0">
                <a:latin typeface="Gulim"/>
                <a:ea typeface="Gulim"/>
                <a:cs typeface="Gulim"/>
                <a:sym typeface="Gulim"/>
              </a:rPr>
              <a:t> </a:t>
            </a:r>
            <a:r>
              <a:rPr lang="en-US" sz="900" u="none" dirty="0" err="1">
                <a:latin typeface="Gulim"/>
                <a:ea typeface="Gulim"/>
                <a:cs typeface="Gulim"/>
                <a:sym typeface="Gulim"/>
              </a:rPr>
              <a:t>일치를</a:t>
            </a:r>
            <a:r>
              <a:rPr lang="en-US" sz="900" u="none" dirty="0">
                <a:latin typeface="Gulim"/>
                <a:ea typeface="Gulim"/>
                <a:cs typeface="Gulim"/>
                <a:sym typeface="Gulim"/>
              </a:rPr>
              <a:t> </a:t>
            </a:r>
            <a:r>
              <a:rPr lang="en-US" sz="900" u="none" dirty="0" err="1">
                <a:latin typeface="Gulim"/>
                <a:ea typeface="Gulim"/>
                <a:cs typeface="Gulim"/>
                <a:sym typeface="Gulim"/>
              </a:rPr>
              <a:t>보장하고</a:t>
            </a:r>
            <a:r>
              <a:rPr lang="en-US" sz="900" u="none" dirty="0">
                <a:latin typeface="Gulim"/>
                <a:ea typeface="Gulim"/>
                <a:cs typeface="Gulim"/>
                <a:sym typeface="Gulim"/>
              </a:rPr>
              <a:t>, ESG </a:t>
            </a:r>
            <a:r>
              <a:rPr lang="en-US" sz="900" u="none" dirty="0" err="1">
                <a:latin typeface="Gulim"/>
                <a:ea typeface="Gulim"/>
                <a:cs typeface="Gulim"/>
                <a:sym typeface="Gulim"/>
              </a:rPr>
              <a:t>요구</a:t>
            </a:r>
            <a:r>
              <a:rPr lang="en-US" sz="900" u="none" dirty="0">
                <a:latin typeface="Gulim"/>
                <a:ea typeface="Gulim"/>
                <a:cs typeface="Gulim"/>
                <a:sym typeface="Gulim"/>
              </a:rPr>
              <a:t> </a:t>
            </a:r>
            <a:r>
              <a:rPr lang="en-US" sz="900" u="none" dirty="0" err="1">
                <a:latin typeface="Gulim"/>
                <a:ea typeface="Gulim"/>
                <a:cs typeface="Gulim"/>
                <a:sym typeface="Gulim"/>
              </a:rPr>
              <a:t>사항과의</a:t>
            </a:r>
            <a:r>
              <a:rPr lang="en-US" sz="900" u="none" dirty="0">
                <a:latin typeface="Gulim"/>
                <a:ea typeface="Gulim"/>
                <a:cs typeface="Gulim"/>
                <a:sym typeface="Gulim"/>
              </a:rPr>
              <a:t> </a:t>
            </a:r>
            <a:r>
              <a:rPr lang="en-US" sz="900" u="none" dirty="0" err="1">
                <a:latin typeface="Gulim"/>
                <a:ea typeface="Gulim"/>
                <a:cs typeface="Gulim"/>
                <a:sym typeface="Gulim"/>
              </a:rPr>
              <a:t>충돌을</a:t>
            </a:r>
            <a:r>
              <a:rPr lang="en-US" sz="900" u="none" dirty="0">
                <a:latin typeface="Gulim"/>
                <a:ea typeface="Gulim"/>
                <a:cs typeface="Gulim"/>
                <a:sym typeface="Gulim"/>
              </a:rPr>
              <a:t> </a:t>
            </a:r>
            <a:r>
              <a:rPr lang="en-US" sz="900" u="none" dirty="0" err="1">
                <a:latin typeface="Gulim"/>
                <a:ea typeface="Gulim"/>
                <a:cs typeface="Gulim"/>
                <a:sym typeface="Gulim"/>
              </a:rPr>
              <a:t>방지하기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지속적인</a:t>
            </a:r>
            <a:r>
              <a:rPr lang="en-US" sz="900" u="none" dirty="0">
                <a:latin typeface="Gulim"/>
                <a:ea typeface="Gulim"/>
                <a:cs typeface="Gulim"/>
                <a:sym typeface="Gulim"/>
              </a:rPr>
              <a:t> </a:t>
            </a:r>
            <a:r>
              <a:rPr lang="en-US" sz="900" u="none" dirty="0" err="1">
                <a:latin typeface="Gulim"/>
                <a:ea typeface="Gulim"/>
                <a:cs typeface="Gulim"/>
                <a:sym typeface="Gulim"/>
              </a:rPr>
              <a:t>검토를</a:t>
            </a:r>
            <a:r>
              <a:rPr lang="en-US" sz="900" u="none" dirty="0">
                <a:latin typeface="Gulim"/>
                <a:ea typeface="Gulim"/>
                <a:cs typeface="Gulim"/>
                <a:sym typeface="Gulim"/>
              </a:rPr>
              <a:t> </a:t>
            </a:r>
            <a:r>
              <a:rPr lang="en-US" sz="900" u="none" dirty="0" err="1">
                <a:latin typeface="Gulim"/>
                <a:ea typeface="Gulim"/>
                <a:cs typeface="Gulim"/>
                <a:sym typeface="Gulim"/>
              </a:rPr>
              <a:t>수행하고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파트너사가</a:t>
            </a:r>
            <a:r>
              <a:rPr lang="en-US" sz="900" u="none" dirty="0">
                <a:latin typeface="Gulim"/>
                <a:ea typeface="Gulim"/>
                <a:cs typeface="Gulim"/>
                <a:sym typeface="Gulim"/>
              </a:rPr>
              <a:t> </a:t>
            </a:r>
            <a:r>
              <a:rPr lang="en-US" sz="900" u="none" dirty="0" err="1">
                <a:latin typeface="Gulim"/>
                <a:ea typeface="Gulim"/>
                <a:cs typeface="Gulim"/>
                <a:sym typeface="Gulim"/>
              </a:rPr>
              <a:t>인증</a:t>
            </a:r>
            <a:r>
              <a:rPr lang="en-US" sz="900" u="none" dirty="0">
                <a:latin typeface="Gulim"/>
                <a:ea typeface="Gulim"/>
                <a:cs typeface="Gulim"/>
                <a:sym typeface="Gulim"/>
              </a:rPr>
              <a:t> </a:t>
            </a:r>
            <a:r>
              <a:rPr lang="en-US" sz="900" u="none" dirty="0" err="1">
                <a:latin typeface="Gulim"/>
                <a:ea typeface="Gulim"/>
                <a:cs typeface="Gulim"/>
                <a:sym typeface="Gulim"/>
              </a:rPr>
              <a:t>조건에</a:t>
            </a:r>
            <a:r>
              <a:rPr lang="en-US" sz="900" u="none" dirty="0">
                <a:latin typeface="Gulim"/>
                <a:ea typeface="Gulim"/>
                <a:cs typeface="Gulim"/>
                <a:sym typeface="Gulim"/>
              </a:rPr>
              <a:t> </a:t>
            </a:r>
            <a:r>
              <a:rPr lang="en-US" sz="900" u="none" dirty="0" err="1">
                <a:latin typeface="Gulim"/>
                <a:ea typeface="Gulim"/>
                <a:cs typeface="Gulim"/>
                <a:sym typeface="Gulim"/>
              </a:rPr>
              <a:t>부적격한</a:t>
            </a:r>
            <a:r>
              <a:rPr lang="en-US" sz="900" u="none" dirty="0">
                <a:latin typeface="Gulim"/>
                <a:ea typeface="Gulim"/>
                <a:cs typeface="Gulim"/>
                <a:sym typeface="Gulim"/>
              </a:rPr>
              <a:t> </a:t>
            </a:r>
            <a:r>
              <a:rPr lang="en-US" sz="900" u="none" dirty="0" err="1">
                <a:latin typeface="Gulim"/>
                <a:ea typeface="Gulim"/>
                <a:cs typeface="Gulim"/>
                <a:sym typeface="Gulim"/>
              </a:rPr>
              <a:t>사항이</a:t>
            </a:r>
            <a:r>
              <a:rPr lang="en-US" sz="900" u="none" dirty="0">
                <a:latin typeface="Gulim"/>
                <a:ea typeface="Gulim"/>
                <a:cs typeface="Gulim"/>
                <a:sym typeface="Gulim"/>
              </a:rPr>
              <a:t> </a:t>
            </a:r>
            <a:r>
              <a:rPr lang="en-US" sz="900" u="none" dirty="0" err="1">
                <a:latin typeface="Gulim"/>
                <a:ea typeface="Gulim"/>
                <a:cs typeface="Gulim"/>
                <a:sym typeface="Gulim"/>
              </a:rPr>
              <a:t>확인될</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결격</a:t>
            </a:r>
            <a:r>
              <a:rPr lang="en-US" sz="900" u="none" dirty="0">
                <a:latin typeface="Gulim"/>
                <a:ea typeface="Gulim"/>
                <a:cs typeface="Gulim"/>
                <a:sym typeface="Gulim"/>
              </a:rPr>
              <a:t> </a:t>
            </a:r>
            <a:r>
              <a:rPr lang="en-US" sz="900" u="none" dirty="0" err="1">
                <a:latin typeface="Gulim"/>
                <a:ea typeface="Gulim"/>
                <a:cs typeface="Gulim"/>
                <a:sym typeface="Gulim"/>
              </a:rPr>
              <a:t>내용과</a:t>
            </a:r>
            <a:r>
              <a:rPr lang="en-US" sz="900" u="none" dirty="0">
                <a:latin typeface="Gulim"/>
                <a:ea typeface="Gulim"/>
                <a:cs typeface="Gulim"/>
                <a:sym typeface="Gulim"/>
              </a:rPr>
              <a:t> </a:t>
            </a:r>
            <a:r>
              <a:rPr lang="en-US" sz="900" u="none" dirty="0" err="1">
                <a:latin typeface="Gulim"/>
                <a:ea typeface="Gulim"/>
                <a:cs typeface="Gulim"/>
                <a:sym typeface="Gulim"/>
              </a:rPr>
              <a:t>사유를</a:t>
            </a:r>
            <a:r>
              <a:rPr lang="en-US" sz="900" u="none" dirty="0">
                <a:latin typeface="Gulim"/>
                <a:ea typeface="Gulim"/>
                <a:cs typeface="Gulim"/>
                <a:sym typeface="Gulim"/>
              </a:rPr>
              <a:t> </a:t>
            </a:r>
            <a:r>
              <a:rPr lang="en-US" sz="900" u="none" dirty="0" err="1">
                <a:latin typeface="Gulim"/>
                <a:ea typeface="Gulim"/>
                <a:cs typeface="Gulim"/>
                <a:sym typeface="Gulim"/>
              </a:rPr>
              <a:t>전달</a:t>
            </a:r>
            <a:r>
              <a:rPr lang="en-US" sz="900" u="none" dirty="0">
                <a:latin typeface="Gulim"/>
                <a:ea typeface="Gulim"/>
                <a:cs typeface="Gulim"/>
                <a:sym typeface="Gulim"/>
              </a:rPr>
              <a:t>, </a:t>
            </a:r>
            <a:r>
              <a:rPr lang="en-US" sz="900" u="none" dirty="0" err="1">
                <a:latin typeface="Gulim"/>
                <a:ea typeface="Gulim"/>
                <a:cs typeface="Gulim"/>
                <a:sym typeface="Gulim"/>
              </a:rPr>
              <a:t>재심사를</a:t>
            </a:r>
            <a:r>
              <a:rPr lang="en-US" sz="900" u="none" dirty="0">
                <a:latin typeface="Gulim"/>
                <a:ea typeface="Gulim"/>
                <a:cs typeface="Gulim"/>
                <a:sym typeface="Gulim"/>
              </a:rPr>
              <a:t> </a:t>
            </a:r>
            <a:r>
              <a:rPr lang="en-US" sz="900" u="none" dirty="0" err="1">
                <a:latin typeface="Gulim"/>
                <a:ea typeface="Gulim"/>
                <a:cs typeface="Gulim"/>
                <a:sym typeface="Gulim"/>
              </a:rPr>
              <a:t>진행하여</a:t>
            </a:r>
            <a:r>
              <a:rPr lang="en-US" sz="900" u="none" dirty="0">
                <a:latin typeface="Gulim"/>
                <a:ea typeface="Gulim"/>
                <a:cs typeface="Gulim"/>
                <a:sym typeface="Gulim"/>
              </a:rPr>
              <a:t> ESG </a:t>
            </a:r>
            <a:r>
              <a:rPr lang="en-US" sz="900" u="none" dirty="0" err="1">
                <a:latin typeface="Gulim"/>
                <a:ea typeface="Gulim"/>
                <a:cs typeface="Gulim"/>
                <a:sym typeface="Gulim"/>
              </a:rPr>
              <a:t>기준을</a:t>
            </a:r>
            <a:r>
              <a:rPr lang="en-US" sz="900" u="none" dirty="0">
                <a:latin typeface="Gulim"/>
                <a:ea typeface="Gulim"/>
                <a:cs typeface="Gulim"/>
                <a:sym typeface="Gulim"/>
              </a:rPr>
              <a:t> </a:t>
            </a:r>
            <a:r>
              <a:rPr lang="en-US" sz="900" u="none" dirty="0" err="1">
                <a:latin typeface="Gulim"/>
                <a:ea typeface="Gulim"/>
                <a:cs typeface="Gulim"/>
                <a:sym typeface="Gulim"/>
              </a:rPr>
              <a:t>준수하지</a:t>
            </a:r>
            <a:r>
              <a:rPr lang="en-US" sz="900" u="none" dirty="0">
                <a:latin typeface="Gulim"/>
                <a:ea typeface="Gulim"/>
                <a:cs typeface="Gulim"/>
                <a:sym typeface="Gulim"/>
              </a:rPr>
              <a:t> </a:t>
            </a:r>
            <a:r>
              <a:rPr lang="en-US" sz="900" u="none" dirty="0" err="1">
                <a:latin typeface="Gulim"/>
                <a:ea typeface="Gulim"/>
                <a:cs typeface="Gulim"/>
                <a:sym typeface="Gulim"/>
              </a:rPr>
              <a:t>않는</a:t>
            </a:r>
            <a:r>
              <a:rPr lang="en-US" sz="900" u="none" dirty="0">
                <a:latin typeface="Gulim"/>
                <a:ea typeface="Gulim"/>
                <a:cs typeface="Gulim"/>
                <a:sym typeface="Gulim"/>
              </a:rPr>
              <a:t> </a:t>
            </a:r>
            <a:r>
              <a:rPr lang="en-US" sz="900" u="none" dirty="0" err="1">
                <a:latin typeface="Gulim"/>
                <a:ea typeface="Gulim"/>
                <a:cs typeface="Gulim"/>
                <a:sym typeface="Gulim"/>
              </a:rPr>
              <a:t>파트너사와의</a:t>
            </a:r>
            <a:r>
              <a:rPr lang="en-US" sz="900" u="none" dirty="0">
                <a:latin typeface="Gulim"/>
                <a:ea typeface="Gulim"/>
                <a:cs typeface="Gulim"/>
                <a:sym typeface="Gulim"/>
              </a:rPr>
              <a:t> </a:t>
            </a:r>
            <a:r>
              <a:rPr lang="en-US" sz="900" u="none" dirty="0" err="1">
                <a:latin typeface="Gulim"/>
                <a:ea typeface="Gulim"/>
                <a:cs typeface="Gulim"/>
                <a:sym typeface="Gulim"/>
              </a:rPr>
              <a:t>거래를</a:t>
            </a:r>
            <a:r>
              <a:rPr lang="en-US" sz="900" u="none" dirty="0">
                <a:latin typeface="Gulim"/>
                <a:ea typeface="Gulim"/>
                <a:cs typeface="Gulim"/>
                <a:sym typeface="Gulim"/>
              </a:rPr>
              <a:t> </a:t>
            </a:r>
            <a:r>
              <a:rPr lang="en-US" sz="900" u="none" dirty="0" err="1">
                <a:latin typeface="Gulim"/>
                <a:ea typeface="Gulim"/>
                <a:cs typeface="Gulim"/>
                <a:sym typeface="Gulim"/>
              </a:rPr>
              <a:t>예방하고</a:t>
            </a:r>
            <a:r>
              <a:rPr lang="en-US" sz="900" u="none" dirty="0">
                <a:latin typeface="Gulim"/>
                <a:ea typeface="Gulim"/>
                <a:cs typeface="Gulim"/>
                <a:sym typeface="Gulim"/>
              </a:rPr>
              <a:t>, </a:t>
            </a:r>
            <a:r>
              <a:rPr lang="en-US" sz="900" u="none" dirty="0" err="1">
                <a:latin typeface="Gulim"/>
                <a:ea typeface="Gulim"/>
                <a:cs typeface="Gulim"/>
                <a:sym typeface="Gulim"/>
              </a:rPr>
              <a:t>지속가능한</a:t>
            </a:r>
            <a:r>
              <a:rPr lang="en-US" sz="900" u="none" dirty="0">
                <a:latin typeface="Gulim"/>
                <a:ea typeface="Gulim"/>
                <a:cs typeface="Gulim"/>
                <a:sym typeface="Gulim"/>
              </a:rPr>
              <a:t> </a:t>
            </a:r>
            <a:r>
              <a:rPr lang="en-US" sz="900" u="none" dirty="0" err="1">
                <a:latin typeface="Gulim"/>
                <a:ea typeface="Gulim"/>
                <a:cs typeface="Gulim"/>
                <a:sym typeface="Gulim"/>
              </a:rPr>
              <a:t>공급망을</a:t>
            </a:r>
            <a:r>
              <a:rPr lang="en-US" sz="900" u="none" dirty="0">
                <a:latin typeface="Gulim"/>
                <a:ea typeface="Gulim"/>
                <a:cs typeface="Gulim"/>
                <a:sym typeface="Gulim"/>
              </a:rPr>
              <a:t> </a:t>
            </a:r>
            <a:r>
              <a:rPr lang="en-US" sz="900" u="none" dirty="0" err="1">
                <a:latin typeface="Gulim"/>
                <a:ea typeface="Gulim"/>
                <a:cs typeface="Gulim"/>
                <a:sym typeface="Gulim"/>
              </a:rPr>
              <a:t>유지하고자</a:t>
            </a:r>
            <a:r>
              <a:rPr lang="en-US" sz="900" u="none" dirty="0">
                <a:latin typeface="Gulim"/>
                <a:ea typeface="Gulim"/>
                <a:cs typeface="Gulim"/>
                <a:sym typeface="Gulim"/>
              </a:rPr>
              <a:t> </a:t>
            </a:r>
            <a:r>
              <a:rPr lang="en-US" sz="900" u="none" dirty="0" err="1">
                <a:latin typeface="Gulim"/>
                <a:ea typeface="Gulim"/>
                <a:cs typeface="Gulim"/>
                <a:sym typeface="Gulim"/>
              </a:rPr>
              <a:t>합니다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677" name="Google Shape;4677;p48"/>
          <p:cNvSpPr txBox="1"/>
          <p:nvPr/>
        </p:nvSpPr>
        <p:spPr>
          <a:xfrm>
            <a:off x="899999" y="3938155"/>
            <a:ext cx="8792381"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우수한</a:t>
            </a:r>
            <a:r>
              <a:rPr lang="en-US" sz="900" dirty="0">
                <a:latin typeface="Gulim"/>
                <a:ea typeface="Gulim"/>
                <a:cs typeface="Gulim"/>
                <a:sym typeface="Gulim"/>
              </a:rPr>
              <a:t> ESG </a:t>
            </a:r>
            <a:r>
              <a:rPr lang="en-US" sz="900" dirty="0" err="1">
                <a:latin typeface="Gulim"/>
                <a:ea typeface="Gulim"/>
                <a:cs typeface="Gulim"/>
                <a:sym typeface="Gulim"/>
              </a:rPr>
              <a:t>실적을</a:t>
            </a:r>
            <a:r>
              <a:rPr lang="en-US" sz="900" dirty="0">
                <a:latin typeface="Gulim"/>
                <a:ea typeface="Gulim"/>
                <a:cs typeface="Gulim"/>
                <a:sym typeface="Gulim"/>
              </a:rPr>
              <a:t> </a:t>
            </a:r>
            <a:r>
              <a:rPr lang="en-US" sz="900" dirty="0" err="1">
                <a:latin typeface="Gulim"/>
                <a:ea typeface="Gulim"/>
                <a:cs typeface="Gulim"/>
                <a:sym typeface="Gulim"/>
              </a:rPr>
              <a:t>가진</a:t>
            </a:r>
            <a:r>
              <a:rPr lang="en-US" sz="900" dirty="0">
                <a:latin typeface="Gulim"/>
                <a:ea typeface="Gulim"/>
                <a:cs typeface="Gulim"/>
                <a:sym typeface="Gulim"/>
              </a:rPr>
              <a:t> </a:t>
            </a:r>
            <a:r>
              <a:rPr lang="en-US" sz="900" dirty="0" err="1">
                <a:latin typeface="Gulim"/>
                <a:ea typeface="Gulim"/>
                <a:cs typeface="Gulim"/>
                <a:sym typeface="Gulim"/>
              </a:rPr>
              <a:t>파트너사를</a:t>
            </a:r>
            <a:r>
              <a:rPr lang="en-US" sz="900" dirty="0">
                <a:latin typeface="Gulim"/>
                <a:ea typeface="Gulim"/>
                <a:cs typeface="Gulim"/>
                <a:sym typeface="Gulim"/>
              </a:rPr>
              <a:t> </a:t>
            </a:r>
            <a:r>
              <a:rPr lang="en-US" sz="900" dirty="0" err="1">
                <a:latin typeface="Gulim"/>
                <a:ea typeface="Gulim"/>
                <a:cs typeface="Gulim"/>
                <a:sym typeface="Gulim"/>
              </a:rPr>
              <a:t>우선</a:t>
            </a:r>
            <a:r>
              <a:rPr lang="en-US" sz="900" dirty="0">
                <a:latin typeface="Gulim"/>
                <a:ea typeface="Gulim"/>
                <a:cs typeface="Gulim"/>
                <a:sym typeface="Gulim"/>
              </a:rPr>
              <a:t> </a:t>
            </a:r>
            <a:r>
              <a:rPr lang="en-US" sz="900" dirty="0" err="1">
                <a:latin typeface="Gulim"/>
                <a:ea typeface="Gulim"/>
                <a:cs typeface="Gulim"/>
                <a:sym typeface="Gulim"/>
              </a:rPr>
              <a:t>선정하여</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선정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계약</a:t>
            </a:r>
            <a:r>
              <a:rPr lang="en-US" sz="900" dirty="0">
                <a:latin typeface="Gulim"/>
                <a:ea typeface="Gulim"/>
                <a:cs typeface="Gulim"/>
                <a:sym typeface="Gulim"/>
              </a:rPr>
              <a:t> </a:t>
            </a:r>
            <a:r>
              <a:rPr lang="en-US" sz="900" dirty="0" err="1">
                <a:latin typeface="Gulim"/>
                <a:ea typeface="Gulim"/>
                <a:cs typeface="Gulim"/>
                <a:sym typeface="Gulim"/>
              </a:rPr>
              <a:t>수주</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ESG </a:t>
            </a:r>
            <a:r>
              <a:rPr lang="en-US" sz="900" dirty="0" err="1">
                <a:latin typeface="Gulim"/>
                <a:ea typeface="Gulim"/>
                <a:cs typeface="Gulim"/>
                <a:sym typeface="Gulim"/>
              </a:rPr>
              <a:t>지표를</a:t>
            </a:r>
            <a:r>
              <a:rPr lang="en-US" sz="900" dirty="0">
                <a:latin typeface="Gulim"/>
                <a:ea typeface="Gulim"/>
                <a:cs typeface="Gulim"/>
                <a:sym typeface="Gulim"/>
              </a:rPr>
              <a:t> </a:t>
            </a:r>
            <a:r>
              <a:rPr lang="en-US" sz="900" dirty="0" err="1">
                <a:latin typeface="Gulim"/>
                <a:ea typeface="Gulim"/>
                <a:cs typeface="Gulim"/>
                <a:sym typeface="Gulim"/>
              </a:rPr>
              <a:t>반영하며</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파트너사와의</a:t>
            </a:r>
            <a:r>
              <a:rPr lang="en-US" sz="900" dirty="0">
                <a:latin typeface="Gulim"/>
                <a:ea typeface="Gulim"/>
                <a:cs typeface="Gulim"/>
                <a:sym typeface="Gulim"/>
              </a:rPr>
              <a:t> </a:t>
            </a:r>
            <a:r>
              <a:rPr lang="en-US" sz="900" dirty="0" err="1">
                <a:latin typeface="Gulim"/>
                <a:ea typeface="Gulim"/>
                <a:cs typeface="Gulim"/>
                <a:sym typeface="Gulim"/>
              </a:rPr>
              <a:t>협력</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공급망의</a:t>
            </a:r>
            <a:r>
              <a:rPr lang="en-US" sz="900" dirty="0">
                <a:latin typeface="Gulim"/>
                <a:ea typeface="Gulim"/>
                <a:cs typeface="Gulim"/>
                <a:sym typeface="Gulim"/>
              </a:rPr>
              <a:t> </a:t>
            </a:r>
            <a:r>
              <a:rPr lang="en-US" sz="900" dirty="0" err="1">
                <a:latin typeface="Gulim"/>
                <a:ea typeface="Gulim"/>
                <a:cs typeface="Gulim"/>
                <a:sym typeface="Gulim"/>
              </a:rPr>
              <a:t>지속가능성을</a:t>
            </a:r>
            <a:r>
              <a:rPr lang="en-US" sz="900" dirty="0">
                <a:latin typeface="Gulim"/>
                <a:ea typeface="Gulim"/>
                <a:cs typeface="Gulim"/>
                <a:sym typeface="Gulim"/>
              </a:rPr>
              <a:t> </a:t>
            </a:r>
            <a:r>
              <a:rPr lang="en-US" sz="900" dirty="0" err="1">
                <a:latin typeface="Gulim"/>
                <a:ea typeface="Gulim"/>
                <a:cs typeface="Gulim"/>
                <a:sym typeface="Gulim"/>
              </a:rPr>
              <a:t>증진시킵니다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파트너사를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ESG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교육을</a:t>
            </a:r>
            <a:r>
              <a:rPr lang="en-US" sz="900" dirty="0">
                <a:latin typeface="Gulim"/>
                <a:ea typeface="Gulim"/>
                <a:cs typeface="Gulim"/>
                <a:sym typeface="Gulim"/>
              </a:rPr>
              <a:t> </a:t>
            </a:r>
            <a:r>
              <a:rPr lang="en-US" sz="900" dirty="0" err="1">
                <a:latin typeface="Gulim"/>
                <a:ea typeface="Gulim"/>
                <a:cs typeface="Gulim"/>
                <a:sym typeface="Gulim"/>
              </a:rPr>
              <a:t>제공하여</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운영에</a:t>
            </a:r>
            <a:r>
              <a:rPr lang="en-US" sz="900" dirty="0">
                <a:latin typeface="Gulim"/>
                <a:ea typeface="Gulim"/>
                <a:cs typeface="Gulim"/>
                <a:sym typeface="Gulim"/>
              </a:rPr>
              <a:t> </a:t>
            </a:r>
            <a:r>
              <a:rPr lang="en-US" sz="900" dirty="0" err="1">
                <a:latin typeface="Gulim"/>
                <a:ea typeface="Gulim"/>
                <a:cs typeface="Gulim"/>
                <a:sym typeface="Gulim"/>
              </a:rPr>
              <a:t>있어</a:t>
            </a:r>
            <a:r>
              <a:rPr lang="en-US" sz="900" dirty="0">
                <a:latin typeface="Gulim"/>
                <a:ea typeface="Gulim"/>
                <a:cs typeface="Gulim"/>
                <a:sym typeface="Gulim"/>
              </a:rPr>
              <a:t> </a:t>
            </a:r>
            <a:r>
              <a:rPr lang="en-US" sz="900" dirty="0" err="1">
                <a:latin typeface="Gulim"/>
                <a:ea typeface="Gulim"/>
                <a:cs typeface="Gulim"/>
                <a:sym typeface="Gulim"/>
              </a:rPr>
              <a:t>사회·환경적</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윤리</a:t>
            </a:r>
            <a:r>
              <a:rPr lang="en-US" sz="900" dirty="0">
                <a:latin typeface="Gulim"/>
                <a:ea typeface="Gulim"/>
                <a:cs typeface="Gulim"/>
                <a:sym typeface="Gulim"/>
              </a:rPr>
              <a:t> </a:t>
            </a:r>
            <a:r>
              <a:rPr lang="en-US" sz="900" dirty="0" err="1">
                <a:latin typeface="Gulim"/>
                <a:ea typeface="Gulim"/>
                <a:cs typeface="Gulim"/>
                <a:sym typeface="Gulim"/>
              </a:rPr>
              <a:t>경영의</a:t>
            </a:r>
            <a:r>
              <a:rPr lang="en-US" sz="900" dirty="0">
                <a:latin typeface="Gulim"/>
                <a:ea typeface="Gulim"/>
                <a:cs typeface="Gulim"/>
                <a:sym typeface="Gulim"/>
              </a:rPr>
              <a:t> </a:t>
            </a:r>
            <a:r>
              <a:rPr lang="en-US" sz="900" dirty="0" err="1">
                <a:latin typeface="Gulim"/>
                <a:ea typeface="Gulim"/>
                <a:cs typeface="Gulim"/>
                <a:sym typeface="Gulim"/>
              </a:rPr>
              <a:t>중요성을</a:t>
            </a:r>
            <a:r>
              <a:rPr lang="en-US" sz="900" dirty="0">
                <a:latin typeface="Gulim"/>
                <a:ea typeface="Gulim"/>
                <a:cs typeface="Gulim"/>
                <a:sym typeface="Gulim"/>
              </a:rPr>
              <a:t> </a:t>
            </a:r>
            <a:r>
              <a:rPr lang="en-US" sz="900" dirty="0" err="1">
                <a:latin typeface="Gulim"/>
                <a:ea typeface="Gulim"/>
                <a:cs typeface="Gulim"/>
                <a:sym typeface="Gulim"/>
              </a:rPr>
              <a:t>인지시키고</a:t>
            </a:r>
            <a:r>
              <a:rPr lang="en-US" sz="900" dirty="0">
                <a:latin typeface="Gulim"/>
                <a:ea typeface="Gulim"/>
                <a:cs typeface="Gulim"/>
                <a:sym typeface="Gulim"/>
              </a:rPr>
              <a:t>, </a:t>
            </a:r>
            <a:r>
              <a:rPr lang="en-US" sz="900" dirty="0" err="1">
                <a:latin typeface="Gulim"/>
                <a:ea typeface="Gulim"/>
                <a:cs typeface="Gulim"/>
                <a:sym typeface="Gulim"/>
              </a:rPr>
              <a:t>미흡한</a:t>
            </a:r>
            <a:r>
              <a:rPr lang="en-US" sz="900" dirty="0">
                <a:latin typeface="Gulim"/>
                <a:ea typeface="Gulim"/>
                <a:cs typeface="Gulim"/>
                <a:sym typeface="Gulim"/>
              </a:rPr>
              <a:t> </a:t>
            </a:r>
            <a:r>
              <a:rPr lang="en-US" sz="900" dirty="0" err="1">
                <a:latin typeface="Gulim"/>
                <a:ea typeface="Gulim"/>
                <a:cs typeface="Gulim"/>
                <a:sym typeface="Gulim"/>
              </a:rPr>
              <a:t>사항에</a:t>
            </a:r>
            <a:r>
              <a:rPr lang="en-US" sz="900" dirty="0">
                <a:latin typeface="Gulim"/>
                <a:ea typeface="Gulim"/>
                <a:cs typeface="Gulim"/>
                <a:sym typeface="Gulim"/>
              </a:rPr>
              <a:t> </a:t>
            </a:r>
            <a:r>
              <a:rPr lang="en-US" sz="900" dirty="0" err="1">
                <a:latin typeface="Gulim"/>
                <a:ea typeface="Gulim"/>
                <a:cs typeface="Gulim"/>
                <a:sym typeface="Gulim"/>
              </a:rPr>
              <a:t>대해서는</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프로그램에</a:t>
            </a:r>
            <a:r>
              <a:rPr lang="en-US" sz="900" dirty="0">
                <a:latin typeface="Gulim"/>
                <a:ea typeface="Gulim"/>
                <a:cs typeface="Gulim"/>
                <a:sym typeface="Gulim"/>
              </a:rPr>
              <a:t> </a:t>
            </a:r>
            <a:r>
              <a:rPr lang="en-US" sz="900" dirty="0" err="1">
                <a:latin typeface="Gulim"/>
                <a:ea typeface="Gulim"/>
                <a:cs typeface="Gulim"/>
                <a:sym typeface="Gulim"/>
              </a:rPr>
              <a:t>참여할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ESG경영실을</a:t>
            </a:r>
            <a:r>
              <a:rPr lang="en-US" sz="900" dirty="0">
                <a:latin typeface="Gulim"/>
                <a:ea typeface="Gulim"/>
                <a:cs typeface="Gulim"/>
                <a:sym typeface="Gulim"/>
              </a:rPr>
              <a:t> </a:t>
            </a:r>
            <a:r>
              <a:rPr lang="en-US" sz="900" dirty="0" err="1">
                <a:latin typeface="Gulim"/>
                <a:ea typeface="Gulim"/>
                <a:cs typeface="Gulim"/>
                <a:sym typeface="Gulim"/>
              </a:rPr>
              <a:t>컨트롤타워로</a:t>
            </a:r>
            <a:r>
              <a:rPr lang="en-US" sz="900" dirty="0">
                <a:latin typeface="Gulim"/>
                <a:ea typeface="Gulim"/>
                <a:cs typeface="Gulim"/>
                <a:sym typeface="Gulim"/>
              </a:rPr>
              <a:t> </a:t>
            </a:r>
            <a:r>
              <a:rPr lang="en-US" sz="900" dirty="0" err="1">
                <a:latin typeface="Gulim"/>
                <a:ea typeface="Gulim"/>
                <a:cs typeface="Gulim"/>
                <a:sym typeface="Gulim"/>
              </a:rPr>
              <a:t>하여</a:t>
            </a:r>
            <a:r>
              <a:rPr lang="en-US" sz="900" dirty="0">
                <a:latin typeface="Gulim"/>
                <a:ea typeface="Gulim"/>
                <a:cs typeface="Gulim"/>
                <a:sym typeface="Gulim"/>
              </a:rPr>
              <a:t> </a:t>
            </a:r>
            <a:r>
              <a:rPr lang="en-US" sz="900" dirty="0" err="1">
                <a:latin typeface="Gulim"/>
                <a:ea typeface="Gulim"/>
                <a:cs typeface="Gulim"/>
                <a:sym typeface="Gulim"/>
              </a:rPr>
              <a:t>구매</a:t>
            </a:r>
            <a:r>
              <a:rPr lang="en-US" sz="900" dirty="0">
                <a:latin typeface="Gulim"/>
                <a:ea typeface="Gulim"/>
                <a:cs typeface="Gulim"/>
                <a:sym typeface="Gulim"/>
              </a:rPr>
              <a:t> </a:t>
            </a:r>
            <a:r>
              <a:rPr lang="en-US" sz="900" dirty="0" err="1">
                <a:latin typeface="Gulim"/>
                <a:ea typeface="Gulim"/>
                <a:cs typeface="Gulim"/>
                <a:sym typeface="Gulim"/>
              </a:rPr>
              <a:t>담당부서와</a:t>
            </a:r>
            <a:r>
              <a:rPr lang="en-US" sz="900" dirty="0">
                <a:latin typeface="Gulim"/>
                <a:ea typeface="Gulim"/>
                <a:cs typeface="Gulim"/>
                <a:sym typeface="Gulim"/>
              </a:rPr>
              <a:t> </a:t>
            </a:r>
            <a:r>
              <a:rPr lang="en-US" sz="900" dirty="0" err="1">
                <a:latin typeface="Gulim"/>
                <a:ea typeface="Gulim"/>
                <a:cs typeface="Gulim"/>
                <a:sym typeface="Gulim"/>
              </a:rPr>
              <a:t>구매</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부서가</a:t>
            </a:r>
            <a:r>
              <a:rPr lang="en-US" sz="900" dirty="0">
                <a:latin typeface="Gulim"/>
                <a:ea typeface="Gulim"/>
                <a:cs typeface="Gulim"/>
                <a:sym typeface="Gulim"/>
              </a:rPr>
              <a:t> </a:t>
            </a:r>
            <a:r>
              <a:rPr lang="en-US" sz="900" dirty="0" err="1">
                <a:latin typeface="Gulim"/>
                <a:ea typeface="Gulim"/>
                <a:cs typeface="Gulim"/>
                <a:sym typeface="Gulim"/>
              </a:rPr>
              <a:t>적극</a:t>
            </a:r>
            <a:r>
              <a:rPr lang="en-US" sz="900" dirty="0">
                <a:latin typeface="Gulim"/>
                <a:ea typeface="Gulim"/>
                <a:cs typeface="Gulim"/>
                <a:sym typeface="Gulim"/>
              </a:rPr>
              <a:t> </a:t>
            </a:r>
            <a:r>
              <a:rPr lang="en-US" sz="900" dirty="0" err="1">
                <a:latin typeface="Gulim"/>
                <a:ea typeface="Gulim"/>
                <a:cs typeface="Gulim"/>
                <a:sym typeface="Gulim"/>
              </a:rPr>
              <a:t>협력하고</a:t>
            </a:r>
            <a:r>
              <a:rPr lang="en-US" sz="900" dirty="0">
                <a:latin typeface="Gulim"/>
                <a:ea typeface="Gulim"/>
                <a:cs typeface="Gulim"/>
                <a:sym typeface="Gulim"/>
              </a:rPr>
              <a:t>, </a:t>
            </a:r>
            <a:r>
              <a:rPr lang="en-US" sz="900" dirty="0" err="1">
                <a:latin typeface="Gulim"/>
                <a:ea typeface="Gulim"/>
                <a:cs typeface="Gulim"/>
                <a:sym typeface="Gulim"/>
              </a:rPr>
              <a:t>이사회</a:t>
            </a:r>
            <a:r>
              <a:rPr lang="en-US" sz="900" dirty="0">
                <a:latin typeface="Gulim"/>
                <a:ea typeface="Gulim"/>
                <a:cs typeface="Gulim"/>
                <a:sym typeface="Gulim"/>
              </a:rPr>
              <a:t> </a:t>
            </a:r>
            <a:r>
              <a:rPr lang="en-US" sz="900" dirty="0" err="1">
                <a:latin typeface="Gulim"/>
                <a:ea typeface="Gulim"/>
                <a:cs typeface="Gulim"/>
                <a:sym typeface="Gulim"/>
              </a:rPr>
              <a:t>산하</a:t>
            </a:r>
            <a:r>
              <a:rPr lang="en-US" sz="900" dirty="0">
                <a:latin typeface="Gulim"/>
                <a:ea typeface="Gulim"/>
                <a:cs typeface="Gulim"/>
                <a:sym typeface="Gulim"/>
              </a:rPr>
              <a:t> </a:t>
            </a:r>
            <a:r>
              <a:rPr lang="en-US" sz="900" dirty="0" err="1">
                <a:latin typeface="Gulim"/>
                <a:ea typeface="Gulim"/>
                <a:cs typeface="Gulim"/>
                <a:sym typeface="Gulim"/>
              </a:rPr>
              <a:t>지속가능경영위원회에</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전략에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보고하고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678" name="Google Shape;4678;p48"/>
          <p:cNvSpPr txBox="1"/>
          <p:nvPr/>
        </p:nvSpPr>
        <p:spPr>
          <a:xfrm>
            <a:off x="899999" y="4708328"/>
            <a:ext cx="8792381"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007E75"/>
                </a:solidFill>
                <a:latin typeface="Arial"/>
                <a:ea typeface="Arial"/>
                <a:cs typeface="Arial"/>
                <a:sym typeface="Arial"/>
              </a:rPr>
              <a:t>파트너사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행동규범</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윤리실천</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특별약관</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사회·환경적</a:t>
            </a:r>
            <a:r>
              <a:rPr lang="en-US" sz="900" u="none" dirty="0">
                <a:latin typeface="Gulim"/>
                <a:ea typeface="Gulim"/>
                <a:cs typeface="Gulim"/>
                <a:sym typeface="Gulim"/>
              </a:rPr>
              <a:t> </a:t>
            </a:r>
            <a:r>
              <a:rPr lang="en-US" sz="900" u="none" dirty="0" err="1">
                <a:latin typeface="Gulim"/>
                <a:ea typeface="Gulim"/>
                <a:cs typeface="Gulim"/>
                <a:sym typeface="Gulim"/>
              </a:rPr>
              <a:t>책임을</a:t>
            </a:r>
            <a:r>
              <a:rPr lang="en-US" sz="900" u="none" dirty="0">
                <a:latin typeface="Gulim"/>
                <a:ea typeface="Gulim"/>
                <a:cs typeface="Gulim"/>
                <a:sym typeface="Gulim"/>
              </a:rPr>
              <a:t> </a:t>
            </a:r>
            <a:r>
              <a:rPr lang="en-US" sz="900" u="none" dirty="0" err="1">
                <a:latin typeface="Gulim"/>
                <a:ea typeface="Gulim"/>
                <a:cs typeface="Gulim"/>
                <a:sym typeface="Gulim"/>
              </a:rPr>
              <a:t>이행하는</a:t>
            </a:r>
            <a:r>
              <a:rPr lang="en-US" sz="900" u="none" dirty="0">
                <a:latin typeface="Gulim"/>
                <a:ea typeface="Gulim"/>
                <a:cs typeface="Gulim"/>
                <a:sym typeface="Gulim"/>
              </a:rPr>
              <a:t> </a:t>
            </a:r>
            <a:r>
              <a:rPr lang="en-US" sz="900" u="none" dirty="0" err="1">
                <a:latin typeface="Gulim"/>
                <a:ea typeface="Gulim"/>
                <a:cs typeface="Gulim"/>
                <a:sym typeface="Gulim"/>
              </a:rPr>
              <a:t>기업</a:t>
            </a:r>
            <a:r>
              <a:rPr lang="en-US" sz="900" u="none" dirty="0">
                <a:latin typeface="Gulim"/>
                <a:ea typeface="Gulim"/>
                <a:cs typeface="Gulim"/>
                <a:sym typeface="Gulim"/>
              </a:rPr>
              <a:t> </a:t>
            </a:r>
            <a:r>
              <a:rPr lang="en-US" sz="900" u="none" dirty="0" err="1">
                <a:latin typeface="Gulim"/>
                <a:ea typeface="Gulim"/>
                <a:cs typeface="Gulim"/>
                <a:sym typeface="Gulim"/>
              </a:rPr>
              <a:t>문화를</a:t>
            </a:r>
            <a:r>
              <a:rPr lang="en-US" sz="900" u="none" dirty="0">
                <a:latin typeface="Gulim"/>
                <a:ea typeface="Gulim"/>
                <a:cs typeface="Gulim"/>
                <a:sym typeface="Gulim"/>
              </a:rPr>
              <a:t> </a:t>
            </a:r>
            <a:r>
              <a:rPr lang="en-US" sz="900" u="none" dirty="0" err="1">
                <a:latin typeface="Gulim"/>
                <a:ea typeface="Gulim"/>
                <a:cs typeface="Gulim"/>
                <a:sym typeface="Gulim"/>
              </a:rPr>
              <a:t>전파하고</a:t>
            </a:r>
            <a:r>
              <a:rPr lang="en-US" sz="900" u="none" dirty="0">
                <a:latin typeface="Gulim"/>
                <a:ea typeface="Gulim"/>
                <a:cs typeface="Gulim"/>
                <a:sym typeface="Gulim"/>
              </a:rPr>
              <a:t> </a:t>
            </a:r>
            <a:r>
              <a:rPr lang="en-US" sz="900" u="none" dirty="0" err="1">
                <a:latin typeface="Gulim"/>
                <a:ea typeface="Gulim"/>
                <a:cs typeface="Gulim"/>
                <a:sym typeface="Gulim"/>
              </a:rPr>
              <a:t>공급망</a:t>
            </a:r>
            <a:r>
              <a:rPr lang="en-US" sz="900" u="none" dirty="0">
                <a:latin typeface="Gulim"/>
                <a:ea typeface="Gulim"/>
                <a:cs typeface="Gulim"/>
                <a:sym typeface="Gulim"/>
              </a:rPr>
              <a:t>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예방</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저감하고자</a:t>
            </a:r>
            <a:r>
              <a:rPr lang="en-US" sz="900" u="none" dirty="0">
                <a:latin typeface="Gulim"/>
                <a:ea typeface="Gulim"/>
                <a:cs typeface="Gulim"/>
                <a:sym typeface="Gulim"/>
              </a:rPr>
              <a:t> </a:t>
            </a:r>
            <a:r>
              <a:rPr lang="en-US" sz="900" u="none" dirty="0" err="1">
                <a:latin typeface="Gulim"/>
                <a:ea typeface="Gulim"/>
                <a:cs typeface="Gulim"/>
                <a:sym typeface="Gulim"/>
              </a:rPr>
              <a:t>파트너사</a:t>
            </a:r>
            <a:r>
              <a:rPr lang="en-US" sz="900" u="none" dirty="0">
                <a:latin typeface="Gulim"/>
                <a:ea typeface="Gulim"/>
                <a:cs typeface="Gulim"/>
                <a:sym typeface="Gulim"/>
              </a:rPr>
              <a:t> </a:t>
            </a:r>
            <a:r>
              <a:rPr lang="en-US" sz="900" u="none" dirty="0" err="1">
                <a:latin typeface="Gulim"/>
                <a:ea typeface="Gulim"/>
                <a:cs typeface="Gulim"/>
                <a:sym typeface="Gulim"/>
              </a:rPr>
              <a:t>행동규범을</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공급망의</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수준</a:t>
            </a:r>
            <a:r>
              <a:rPr lang="en-US" sz="900" u="none" dirty="0">
                <a:latin typeface="Gulim"/>
                <a:ea typeface="Gulim"/>
                <a:cs typeface="Gulim"/>
                <a:sym typeface="Gulim"/>
              </a:rPr>
              <a:t> </a:t>
            </a:r>
            <a:r>
              <a:rPr lang="en-US" sz="900" u="none" dirty="0" err="1">
                <a:latin typeface="Gulim"/>
                <a:ea typeface="Gulim"/>
                <a:cs typeface="Gulim"/>
                <a:sym typeface="Gulim"/>
              </a:rPr>
              <a:t>제고와</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최소화를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구매규정’을</a:t>
            </a:r>
            <a:r>
              <a:rPr lang="en-US" sz="900" u="none" dirty="0">
                <a:latin typeface="Gulim"/>
                <a:ea typeface="Gulim"/>
                <a:cs typeface="Gulim"/>
                <a:sym typeface="Gulim"/>
              </a:rPr>
              <a:t> </a:t>
            </a:r>
            <a:r>
              <a:rPr lang="en-US" sz="900" u="none" dirty="0" err="1">
                <a:latin typeface="Gulim"/>
                <a:ea typeface="Gulim"/>
                <a:cs typeface="Gulim"/>
                <a:sym typeface="Gulim"/>
              </a:rPr>
              <a:t>제정하여</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a:t>
            </a:r>
            <a:r>
              <a:rPr lang="en-US" sz="900" u="none" dirty="0" err="1">
                <a:latin typeface="Gulim"/>
                <a:ea typeface="Gulim"/>
                <a:cs typeface="Gulim"/>
                <a:sym typeface="Gulim"/>
              </a:rPr>
              <a:t>계약</a:t>
            </a:r>
            <a:r>
              <a:rPr lang="en-US" sz="900" u="none" dirty="0">
                <a:latin typeface="Gulim"/>
                <a:ea typeface="Gulim"/>
                <a:cs typeface="Gulim"/>
                <a:sym typeface="Gulim"/>
              </a:rPr>
              <a:t> </a:t>
            </a:r>
            <a:r>
              <a:rPr lang="en-US" sz="900" u="none" dirty="0" err="1">
                <a:latin typeface="Gulim"/>
                <a:ea typeface="Gulim"/>
                <a:cs typeface="Gulim"/>
                <a:sym typeface="Gulim"/>
              </a:rPr>
              <a:t>체결</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파트너사</a:t>
            </a:r>
            <a:r>
              <a:rPr lang="en-US" sz="900" u="none" dirty="0">
                <a:latin typeface="Gulim"/>
                <a:ea typeface="Gulim"/>
                <a:cs typeface="Gulim"/>
                <a:sym typeface="Gulim"/>
              </a:rPr>
              <a:t> </a:t>
            </a:r>
            <a:r>
              <a:rPr lang="en-US" sz="900" u="none" dirty="0" err="1">
                <a:latin typeface="Gulim"/>
                <a:ea typeface="Gulim"/>
                <a:cs typeface="Gulim"/>
                <a:sym typeface="Gulim"/>
              </a:rPr>
              <a:t>행동규범</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‘KT&amp;G </a:t>
            </a:r>
            <a:r>
              <a:rPr lang="en-US" sz="900" u="none" dirty="0" err="1">
                <a:latin typeface="Gulim"/>
                <a:ea typeface="Gulim"/>
                <a:cs typeface="Gulim"/>
                <a:sym typeface="Gulim"/>
              </a:rPr>
              <a:t>윤리실천</a:t>
            </a:r>
            <a:r>
              <a:rPr lang="en-US" sz="900" u="none" dirty="0">
                <a:latin typeface="Gulim"/>
                <a:ea typeface="Gulim"/>
                <a:cs typeface="Gulim"/>
                <a:sym typeface="Gulim"/>
              </a:rPr>
              <a:t> </a:t>
            </a:r>
            <a:r>
              <a:rPr lang="en-US" sz="900" u="none" dirty="0" err="1">
                <a:latin typeface="Gulim"/>
                <a:ea typeface="Gulim"/>
                <a:cs typeface="Gulim"/>
                <a:sym typeface="Gulim"/>
              </a:rPr>
              <a:t>특별약관’을</a:t>
            </a:r>
            <a:r>
              <a:rPr lang="en-US" sz="900" u="none" dirty="0">
                <a:latin typeface="Gulim"/>
                <a:ea typeface="Gulim"/>
                <a:cs typeface="Gulim"/>
                <a:sym typeface="Gulim"/>
              </a:rPr>
              <a:t> </a:t>
            </a:r>
            <a:r>
              <a:rPr lang="en-US" sz="900" u="none" dirty="0" err="1">
                <a:latin typeface="Gulim"/>
                <a:ea typeface="Gulim"/>
                <a:cs typeface="Gulim"/>
                <a:sym typeface="Gulim"/>
              </a:rPr>
              <a:t>필수</a:t>
            </a:r>
            <a:r>
              <a:rPr lang="en-US" sz="900" u="none" dirty="0">
                <a:latin typeface="Gulim"/>
                <a:ea typeface="Gulim"/>
                <a:cs typeface="Gulim"/>
                <a:sym typeface="Gulim"/>
              </a:rPr>
              <a:t> </a:t>
            </a:r>
            <a:r>
              <a:rPr lang="en-US" sz="900" u="none" dirty="0" err="1">
                <a:latin typeface="Gulim"/>
                <a:ea typeface="Gulim"/>
                <a:cs typeface="Gulim"/>
                <a:sym typeface="Gulim"/>
              </a:rPr>
              <a:t>첨부하도록</a:t>
            </a:r>
            <a:r>
              <a:rPr lang="en-US" sz="900" u="none" dirty="0">
                <a:latin typeface="Gulim"/>
                <a:ea typeface="Gulim"/>
                <a:cs typeface="Gulim"/>
                <a:sym typeface="Gulim"/>
              </a:rPr>
              <a:t> </a:t>
            </a:r>
            <a:r>
              <a:rPr lang="en-US" sz="900" u="none" dirty="0" err="1">
                <a:latin typeface="Gulim"/>
                <a:ea typeface="Gulim"/>
                <a:cs typeface="Gulim"/>
                <a:sym typeface="Gulim"/>
              </a:rPr>
              <a:t>하여</a:t>
            </a:r>
            <a:r>
              <a:rPr lang="en-US" sz="900" u="none" dirty="0">
                <a:latin typeface="Gulim"/>
                <a:ea typeface="Gulim"/>
                <a:cs typeface="Gulim"/>
                <a:sym typeface="Gulim"/>
              </a:rPr>
              <a:t>, </a:t>
            </a:r>
            <a:r>
              <a:rPr lang="en-US" sz="900" u="none" dirty="0" err="1">
                <a:latin typeface="Gulim"/>
                <a:ea typeface="Gulim"/>
                <a:cs typeface="Gulim"/>
                <a:sym typeface="Gulim"/>
              </a:rPr>
              <a:t>공급망</a:t>
            </a:r>
            <a:r>
              <a:rPr lang="en-US" sz="900" u="none" dirty="0">
                <a:latin typeface="Gulim"/>
                <a:ea typeface="Gulim"/>
                <a:cs typeface="Gulim"/>
                <a:sym typeface="Gulim"/>
              </a:rPr>
              <a:t> </a:t>
            </a:r>
            <a:r>
              <a:rPr lang="en-US" sz="900" u="none" dirty="0" err="1">
                <a:latin typeface="Gulim"/>
                <a:ea typeface="Gulim"/>
                <a:cs typeface="Gulim"/>
                <a:sym typeface="Gulim"/>
              </a:rPr>
              <a:t>지속가능성을</a:t>
            </a:r>
            <a:r>
              <a:rPr lang="en-US" sz="900" u="none" dirty="0">
                <a:latin typeface="Gulim"/>
                <a:ea typeface="Gulim"/>
                <a:cs typeface="Gulim"/>
                <a:sym typeface="Gulim"/>
              </a:rPr>
              <a:t> </a:t>
            </a:r>
            <a:r>
              <a:rPr lang="en-US" sz="900" u="none" dirty="0" err="1">
                <a:latin typeface="Gulim"/>
                <a:ea typeface="Gulim"/>
                <a:cs typeface="Gulim"/>
                <a:sym typeface="Gulim"/>
              </a:rPr>
              <a:t>제고하고</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참여를</a:t>
            </a:r>
            <a:r>
              <a:rPr lang="en-US" sz="900" u="none" dirty="0">
                <a:latin typeface="Gulim"/>
                <a:ea typeface="Gulim"/>
                <a:cs typeface="Gulim"/>
                <a:sym typeface="Gulim"/>
              </a:rPr>
              <a:t> </a:t>
            </a:r>
            <a:r>
              <a:rPr lang="en-US" sz="900" u="none" dirty="0" err="1">
                <a:latin typeface="Gulim"/>
                <a:ea typeface="Gulim"/>
                <a:cs typeface="Gulim"/>
                <a:sym typeface="Gulim"/>
              </a:rPr>
              <a:t>독려하고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4679" name="Google Shape;4679;p48"/>
          <p:cNvSpPr txBox="1"/>
          <p:nvPr/>
        </p:nvSpPr>
        <p:spPr>
          <a:xfrm>
            <a:off x="905514" y="5288074"/>
            <a:ext cx="8786870"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a:latin typeface="Gulim"/>
                <a:ea typeface="Gulim"/>
                <a:cs typeface="Gulim"/>
                <a:sym typeface="Gulim"/>
              </a:rPr>
              <a:t>파트너사는 경영의사결정 및 사업운영과정에 있어 파트너사 행동규범이 제시하는 사항을 고려해야 하고, KT&amp;G는 파트너사가 행동규범을 준수하고 있는지 점검 및 실사할 수 있으며, 확인된 리스크에 대한 개선을 권고할 수 있고, 파트너사는 상호협의를 바탕으로 개선계획 수립 및 이행 조치를 하여야 합니다.</a:t>
            </a:r>
            <a:endParaRPr sz="900">
              <a:latin typeface="Gulim"/>
              <a:ea typeface="Gulim"/>
              <a:cs typeface="Gulim"/>
              <a:sym typeface="Gulim"/>
            </a:endParaRPr>
          </a:p>
        </p:txBody>
      </p:sp>
      <p:sp>
        <p:nvSpPr>
          <p:cNvPr id="4731" name="Google Shape;4731;p48"/>
          <p:cNvSpPr txBox="1"/>
          <p:nvPr/>
        </p:nvSpPr>
        <p:spPr>
          <a:xfrm>
            <a:off x="906612" y="5672025"/>
            <a:ext cx="8785768" cy="1126206"/>
          </a:xfrm>
          <a:prstGeom prst="rect">
            <a:avLst/>
          </a:prstGeom>
          <a:noFill/>
          <a:ln>
            <a:noFill/>
          </a:ln>
        </p:spPr>
        <p:txBody>
          <a:bodyPr spcFirstLastPara="1" wrap="square" lIns="0" tIns="12700" rIns="0" bIns="0" anchor="t" anchorCtr="0">
            <a:spAutoFit/>
          </a:bodyPr>
          <a:lstStyle/>
          <a:p>
            <a:pPr marL="12700" marR="5080" lvl="0" indent="1270" algn="just" rtl="0">
              <a:lnSpc>
                <a:spcPct val="134300"/>
              </a:lnSpc>
              <a:spcBef>
                <a:spcPts val="0"/>
              </a:spcBef>
              <a:spcAft>
                <a:spcPts val="0"/>
              </a:spcAft>
              <a:buNone/>
            </a:pP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행동규범은</a:t>
            </a:r>
            <a:r>
              <a:rPr lang="en-US" sz="900" dirty="0">
                <a:latin typeface="Gulim"/>
                <a:ea typeface="Gulim"/>
                <a:cs typeface="Gulim"/>
                <a:sym typeface="Gulim"/>
              </a:rPr>
              <a:t> UN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인권에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기본원칙</a:t>
            </a:r>
            <a:r>
              <a:rPr lang="en-US" sz="900" dirty="0">
                <a:latin typeface="Gulim"/>
                <a:ea typeface="Gulim"/>
                <a:cs typeface="Gulim"/>
                <a:sym typeface="Gulim"/>
              </a:rPr>
              <a:t>(UN Guiding Principles on Business and Human Rights), OECD </a:t>
            </a:r>
            <a:r>
              <a:rPr lang="en-US" sz="900" dirty="0" err="1">
                <a:latin typeface="Gulim"/>
                <a:ea typeface="Gulim"/>
                <a:cs typeface="Gulim"/>
                <a:sym typeface="Gulim"/>
              </a:rPr>
              <a:t>다국적기업</a:t>
            </a:r>
            <a:r>
              <a:rPr lang="en-US" sz="900" dirty="0">
                <a:latin typeface="Gulim"/>
                <a:ea typeface="Gulim"/>
                <a:cs typeface="Gulim"/>
                <a:sym typeface="Gulim"/>
              </a:rPr>
              <a:t> </a:t>
            </a:r>
            <a:r>
              <a:rPr lang="en-US" sz="900" dirty="0" err="1">
                <a:latin typeface="Gulim"/>
                <a:ea typeface="Gulim"/>
                <a:cs typeface="Gulim"/>
                <a:sym typeface="Gulim"/>
              </a:rPr>
              <a:t>가이드라인</a:t>
            </a:r>
            <a:r>
              <a:rPr lang="en-US" sz="900" dirty="0">
                <a:latin typeface="Gulim"/>
                <a:ea typeface="Gulim"/>
                <a:cs typeface="Gulim"/>
                <a:sym typeface="Gulim"/>
              </a:rPr>
              <a:t>(OECD Guidelines for Multinational Enterprises), ILO </a:t>
            </a:r>
            <a:r>
              <a:rPr lang="en-US" sz="900" dirty="0" err="1">
                <a:latin typeface="Gulim"/>
                <a:ea typeface="Gulim"/>
                <a:cs typeface="Gulim"/>
                <a:sym typeface="Gulim"/>
              </a:rPr>
              <a:t>기본협약들</a:t>
            </a:r>
            <a:r>
              <a:rPr lang="en-US" sz="900" dirty="0">
                <a:latin typeface="Gulim"/>
                <a:ea typeface="Gulim"/>
                <a:cs typeface="Gulim"/>
                <a:sym typeface="Gulim"/>
              </a:rPr>
              <a:t>, ILO </a:t>
            </a:r>
            <a:r>
              <a:rPr lang="en-US" sz="900" dirty="0" err="1">
                <a:latin typeface="Gulim"/>
                <a:ea typeface="Gulim"/>
                <a:cs typeface="Gulim"/>
                <a:sym typeface="Gulim"/>
              </a:rPr>
              <a:t>직장</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기본원칙</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권리</a:t>
            </a:r>
            <a:r>
              <a:rPr lang="en-US" sz="900" dirty="0">
                <a:latin typeface="Gulim"/>
                <a:ea typeface="Gulim"/>
                <a:cs typeface="Gulim"/>
                <a:sym typeface="Gulim"/>
              </a:rPr>
              <a:t> </a:t>
            </a:r>
            <a:r>
              <a:rPr lang="en-US" sz="900" dirty="0" err="1">
                <a:latin typeface="Gulim"/>
                <a:ea typeface="Gulim"/>
                <a:cs typeface="Gulim"/>
                <a:sym typeface="Gulim"/>
              </a:rPr>
              <a:t>선언</a:t>
            </a:r>
            <a:r>
              <a:rPr lang="en-US" sz="900" dirty="0">
                <a:latin typeface="Gulim"/>
                <a:ea typeface="Gulim"/>
                <a:cs typeface="Gulim"/>
                <a:sym typeface="Gulim"/>
              </a:rPr>
              <a:t>, UN </a:t>
            </a:r>
            <a:r>
              <a:rPr lang="en-US" sz="900" dirty="0" err="1">
                <a:latin typeface="Gulim"/>
                <a:ea typeface="Gulim"/>
                <a:cs typeface="Gulim"/>
                <a:sym typeface="Gulim"/>
              </a:rPr>
              <a:t>세계인권선언</a:t>
            </a:r>
            <a:r>
              <a:rPr lang="en-US" sz="900" dirty="0">
                <a:latin typeface="Gulim"/>
                <a:ea typeface="Gulim"/>
                <a:cs typeface="Gulim"/>
                <a:sym typeface="Gulim"/>
              </a:rPr>
              <a:t>, </a:t>
            </a:r>
            <a:r>
              <a:rPr lang="en-US" sz="900" dirty="0" err="1">
                <a:latin typeface="Gulim"/>
                <a:ea typeface="Gulim"/>
                <a:cs typeface="Gulim"/>
                <a:sym typeface="Gulim"/>
              </a:rPr>
              <a:t>국제표준화기구</a:t>
            </a:r>
            <a:r>
              <a:rPr lang="en-US" sz="900" dirty="0">
                <a:latin typeface="Gulim"/>
                <a:ea typeface="Gulim"/>
                <a:cs typeface="Gulim"/>
                <a:sym typeface="Gulim"/>
              </a:rPr>
              <a:t>(ISO)</a:t>
            </a:r>
            <a:r>
              <a:rPr lang="en-US" sz="900" dirty="0" err="1">
                <a:latin typeface="Gulim"/>
                <a:ea typeface="Gulim"/>
                <a:cs typeface="Gulim"/>
                <a:sym typeface="Gulim"/>
              </a:rPr>
              <a:t>에서</a:t>
            </a:r>
            <a:r>
              <a:rPr lang="en-US" sz="900" dirty="0">
                <a:latin typeface="Gulim"/>
                <a:ea typeface="Gulim"/>
                <a:cs typeface="Gulim"/>
                <a:sym typeface="Gulim"/>
              </a:rPr>
              <a:t> </a:t>
            </a:r>
            <a:r>
              <a:rPr lang="en-US" sz="900" dirty="0" err="1">
                <a:latin typeface="Gulim"/>
                <a:ea typeface="Gulim"/>
                <a:cs typeface="Gulim"/>
                <a:sym typeface="Gulim"/>
              </a:rPr>
              <a:t>개발한</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(Corporate Social Responsibility)</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국제표준</a:t>
            </a:r>
            <a:r>
              <a:rPr lang="en-US" sz="900" dirty="0">
                <a:latin typeface="Gulim"/>
                <a:ea typeface="Gulim"/>
                <a:cs typeface="Gulim"/>
                <a:sym typeface="Gulim"/>
              </a:rPr>
              <a:t>(ISO26000), MSCI(Morgan Stanley Capital International Index)</a:t>
            </a:r>
            <a:r>
              <a:rPr lang="en-US" sz="900" dirty="0" err="1">
                <a:latin typeface="Gulim"/>
                <a:ea typeface="Gulim"/>
                <a:cs typeface="Gulim"/>
                <a:sym typeface="Gulim"/>
              </a:rPr>
              <a:t>의</a:t>
            </a:r>
            <a:r>
              <a:rPr lang="en-US" sz="900" dirty="0">
                <a:latin typeface="Gulim"/>
                <a:ea typeface="Gulim"/>
                <a:cs typeface="Gulim"/>
                <a:sym typeface="Gulim"/>
              </a:rPr>
              <a:t> ESG </a:t>
            </a:r>
            <a:r>
              <a:rPr lang="en-US" sz="900" dirty="0" err="1">
                <a:latin typeface="Gulim"/>
                <a:ea typeface="Gulim"/>
                <a:cs typeface="Gulim"/>
                <a:sym typeface="Gulim"/>
              </a:rPr>
              <a:t>평가지표</a:t>
            </a:r>
            <a:r>
              <a:rPr lang="en-US" sz="900" dirty="0">
                <a:latin typeface="Gulim"/>
                <a:ea typeface="Gulim"/>
                <a:cs typeface="Gulim"/>
                <a:sym typeface="Gulim"/>
              </a:rPr>
              <a:t>, DJSI(Dow Jones Sustainability Indices) </a:t>
            </a:r>
            <a:r>
              <a:rPr lang="en-US" sz="900" dirty="0" err="1">
                <a:latin typeface="Gulim"/>
                <a:ea typeface="Gulim"/>
                <a:cs typeface="Gulim"/>
                <a:sym typeface="Gulim"/>
              </a:rPr>
              <a:t>및</a:t>
            </a:r>
            <a:r>
              <a:rPr lang="en-US" sz="900" dirty="0">
                <a:latin typeface="Gulim"/>
                <a:ea typeface="Gulim"/>
                <a:cs typeface="Gulim"/>
                <a:sym typeface="Gulim"/>
              </a:rPr>
              <a:t> S&amp;P </a:t>
            </a:r>
            <a:r>
              <a:rPr lang="en-US" sz="900" dirty="0" err="1">
                <a:latin typeface="Gulim"/>
                <a:ea typeface="Gulim"/>
                <a:cs typeface="Gulim"/>
                <a:sym typeface="Gulim"/>
              </a:rPr>
              <a:t>Global의</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(Corporate Sustainability Assessment)</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평가지표</a:t>
            </a:r>
            <a:r>
              <a:rPr lang="en-US" sz="900" dirty="0">
                <a:latin typeface="Gulim"/>
                <a:ea typeface="Gulim"/>
                <a:cs typeface="Gulim"/>
                <a:sym typeface="Gulim"/>
              </a:rPr>
              <a:t>, Responsible Business Alliance(RBA)</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행동규범과</a:t>
            </a:r>
            <a:r>
              <a:rPr lang="en-US" sz="900" dirty="0">
                <a:latin typeface="Gulim"/>
                <a:ea typeface="Gulim"/>
                <a:cs typeface="Gulim"/>
                <a:sym typeface="Gulim"/>
              </a:rPr>
              <a:t> </a:t>
            </a:r>
            <a:r>
              <a:rPr lang="en-US" sz="900" dirty="0" err="1">
                <a:latin typeface="Gulim"/>
                <a:ea typeface="Gulim"/>
                <a:cs typeface="Gulim"/>
                <a:sym typeface="Gulim"/>
              </a:rPr>
              <a:t>자체평가설문</a:t>
            </a:r>
            <a:r>
              <a:rPr lang="en-US" sz="900" dirty="0">
                <a:latin typeface="Gulim"/>
                <a:ea typeface="Gulim"/>
                <a:cs typeface="Gulim"/>
                <a:sym typeface="Gulim"/>
              </a:rPr>
              <a:t>(Self- Assessment Questionnaire)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포함하여</a:t>
            </a:r>
            <a:r>
              <a:rPr lang="en-US" sz="900" dirty="0">
                <a:latin typeface="Gulim"/>
                <a:ea typeface="Gulim"/>
                <a:cs typeface="Gulim"/>
                <a:sym typeface="Gulim"/>
              </a:rPr>
              <a:t> </a:t>
            </a:r>
            <a:r>
              <a:rPr lang="en-US" sz="900" dirty="0" err="1">
                <a:latin typeface="Gulim"/>
                <a:ea typeface="Gulim"/>
                <a:cs typeface="Gulim"/>
                <a:sym typeface="Gulim"/>
              </a:rPr>
              <a:t>국제적으로</a:t>
            </a:r>
            <a:r>
              <a:rPr lang="en-US" sz="900" dirty="0">
                <a:latin typeface="Gulim"/>
                <a:ea typeface="Gulim"/>
                <a:cs typeface="Gulim"/>
                <a:sym typeface="Gulim"/>
              </a:rPr>
              <a:t> </a:t>
            </a:r>
            <a:r>
              <a:rPr lang="en-US" sz="900" dirty="0" err="1">
                <a:latin typeface="Gulim"/>
                <a:ea typeface="Gulim"/>
                <a:cs typeface="Gulim"/>
                <a:sym typeface="Gulim"/>
              </a:rPr>
              <a:t>인정된</a:t>
            </a:r>
            <a:r>
              <a:rPr lang="en-US" sz="900" dirty="0">
                <a:latin typeface="Gulim"/>
                <a:ea typeface="Gulim"/>
                <a:cs typeface="Gulim"/>
                <a:sym typeface="Gulim"/>
              </a:rPr>
              <a:t> </a:t>
            </a:r>
            <a:r>
              <a:rPr lang="en-US" sz="900" dirty="0" err="1">
                <a:latin typeface="Gulim"/>
                <a:ea typeface="Gulim"/>
                <a:cs typeface="Gulim"/>
                <a:sym typeface="Gulim"/>
              </a:rPr>
              <a:t>표준을</a:t>
            </a:r>
            <a:r>
              <a:rPr lang="en-US" sz="900" dirty="0">
                <a:latin typeface="Gulim"/>
                <a:ea typeface="Gulim"/>
                <a:cs typeface="Gulim"/>
                <a:sym typeface="Gulim"/>
              </a:rPr>
              <a:t> </a:t>
            </a:r>
            <a:r>
              <a:rPr lang="en-US" sz="900" dirty="0" err="1">
                <a:latin typeface="Gulim"/>
                <a:ea typeface="Gulim"/>
                <a:cs typeface="Gulim"/>
                <a:sym typeface="Gulim"/>
              </a:rPr>
              <a:t>반영하고</a:t>
            </a:r>
            <a:r>
              <a:rPr lang="en-US" sz="900" dirty="0">
                <a:latin typeface="Gulim"/>
                <a:ea typeface="Gulim"/>
                <a:cs typeface="Gulim"/>
                <a:sym typeface="Gulim"/>
              </a:rPr>
              <a:t> </a:t>
            </a:r>
            <a:r>
              <a:rPr lang="en-US" sz="900" dirty="0" err="1">
                <a:latin typeface="Gulim"/>
                <a:ea typeface="Gulim"/>
                <a:cs typeface="Gulim"/>
                <a:sym typeface="Gulim"/>
              </a:rPr>
              <a:t>있고</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내용에</a:t>
            </a:r>
            <a:r>
              <a:rPr lang="en-US" sz="900" dirty="0">
                <a:latin typeface="Gulim"/>
                <a:ea typeface="Gulim"/>
                <a:cs typeface="Gulim"/>
                <a:sym typeface="Gulim"/>
              </a:rPr>
              <a:t> </a:t>
            </a:r>
            <a:r>
              <a:rPr lang="en-US" sz="900" dirty="0" err="1">
                <a:latin typeface="Gulim"/>
                <a:ea typeface="Gulim"/>
                <a:cs typeface="Gulim"/>
                <a:sym typeface="Gulim"/>
              </a:rPr>
              <a:t>제정목적</a:t>
            </a:r>
            <a:r>
              <a:rPr lang="en-US" sz="900" dirty="0">
                <a:latin typeface="Gulim"/>
                <a:ea typeface="Gulim"/>
                <a:cs typeface="Gulim"/>
                <a:sym typeface="Gulim"/>
              </a:rPr>
              <a:t>, </a:t>
            </a:r>
            <a:r>
              <a:rPr lang="en-US" sz="900" dirty="0" err="1">
                <a:latin typeface="Gulim"/>
                <a:ea typeface="Gulim"/>
                <a:cs typeface="Gulim"/>
                <a:sym typeface="Gulim"/>
              </a:rPr>
              <a:t>적용범위</a:t>
            </a:r>
            <a:r>
              <a:rPr lang="en-US" sz="900" dirty="0">
                <a:latin typeface="Gulim"/>
                <a:ea typeface="Gulim"/>
                <a:cs typeface="Gulim"/>
                <a:sym typeface="Gulim"/>
              </a:rPr>
              <a:t>, </a:t>
            </a:r>
            <a:r>
              <a:rPr lang="en-US" sz="900" dirty="0" err="1">
                <a:latin typeface="Gulim"/>
                <a:ea typeface="Gulim"/>
                <a:cs typeface="Gulim"/>
                <a:sym typeface="Gulim"/>
              </a:rPr>
              <a:t>책임과</a:t>
            </a:r>
            <a:r>
              <a:rPr lang="en-US" sz="900" dirty="0">
                <a:latin typeface="Gulim"/>
                <a:ea typeface="Gulim"/>
                <a:cs typeface="Gulim"/>
                <a:sym typeface="Gulim"/>
              </a:rPr>
              <a:t> </a:t>
            </a:r>
            <a:r>
              <a:rPr lang="en-US" sz="900" dirty="0" err="1">
                <a:latin typeface="Gulim"/>
                <a:ea typeface="Gulim"/>
                <a:cs typeface="Gulim"/>
                <a:sym typeface="Gulim"/>
              </a:rPr>
              <a:t>역할을</a:t>
            </a:r>
            <a:r>
              <a:rPr lang="en-US" sz="900" dirty="0">
                <a:latin typeface="Gulim"/>
                <a:ea typeface="Gulim"/>
                <a:cs typeface="Gulim"/>
                <a:sym typeface="Gulim"/>
              </a:rPr>
              <a:t> </a:t>
            </a:r>
            <a:r>
              <a:rPr lang="en-US" sz="900" dirty="0" err="1">
                <a:latin typeface="Gulim"/>
                <a:ea typeface="Gulim"/>
                <a:cs typeface="Gulim"/>
                <a:sym typeface="Gulim"/>
              </a:rPr>
              <a:t>포함하고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ESG의</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영역으로</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노동</a:t>
            </a:r>
            <a:r>
              <a:rPr lang="en-US" sz="900" dirty="0">
                <a:latin typeface="Gulim"/>
                <a:ea typeface="Gulim"/>
                <a:cs typeface="Gulim"/>
                <a:sym typeface="Gulim"/>
              </a:rPr>
              <a:t>, </a:t>
            </a:r>
            <a:r>
              <a:rPr lang="en-US" sz="900" dirty="0" err="1">
                <a:latin typeface="Gulim"/>
                <a:ea typeface="Gulim"/>
                <a:cs typeface="Gulim"/>
                <a:sym typeface="Gulim"/>
              </a:rPr>
              <a:t>보건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윤리에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준수기준을</a:t>
            </a:r>
            <a:r>
              <a:rPr lang="en-US" sz="900" dirty="0">
                <a:latin typeface="Gulim"/>
                <a:ea typeface="Gulim"/>
                <a:cs typeface="Gulim"/>
                <a:sym typeface="Gulim"/>
              </a:rPr>
              <a:t> </a:t>
            </a:r>
            <a:r>
              <a:rPr lang="en-US" sz="900" dirty="0" err="1">
                <a:latin typeface="Gulim"/>
                <a:ea typeface="Gulim"/>
                <a:cs typeface="Gulim"/>
                <a:sym typeface="Gulim"/>
              </a:rPr>
              <a:t>제시하고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732" name="Google Shape;4732;p48"/>
          <p:cNvSpPr txBox="1"/>
          <p:nvPr/>
        </p:nvSpPr>
        <p:spPr>
          <a:xfrm>
            <a:off x="912122" y="6822075"/>
            <a:ext cx="8772543"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파트너사는</a:t>
            </a:r>
            <a:r>
              <a:rPr lang="en-US" sz="900" dirty="0">
                <a:latin typeface="Gulim"/>
                <a:ea typeface="Gulim"/>
                <a:cs typeface="Gulim"/>
                <a:sym typeface="Gulim"/>
              </a:rPr>
              <a:t> </a:t>
            </a:r>
            <a:r>
              <a:rPr lang="en-US" sz="900" dirty="0" err="1">
                <a:latin typeface="Gulim"/>
                <a:ea typeface="Gulim"/>
                <a:cs typeface="Gulim"/>
                <a:sym typeface="Gulim"/>
              </a:rPr>
              <a:t>행동규범과</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인증</a:t>
            </a:r>
            <a:r>
              <a:rPr lang="en-US" sz="900" dirty="0">
                <a:latin typeface="Gulim"/>
                <a:ea typeface="Gulim"/>
                <a:cs typeface="Gulim"/>
                <a:sym typeface="Gulim"/>
              </a:rPr>
              <a:t> </a:t>
            </a:r>
            <a:r>
              <a:rPr lang="en-US" sz="900" dirty="0" err="1">
                <a:latin typeface="Gulim"/>
                <a:ea typeface="Gulim"/>
                <a:cs typeface="Gulim"/>
                <a:sym typeface="Gulim"/>
              </a:rPr>
              <a:t>과정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종합</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과정을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사회·환경적</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이행을</a:t>
            </a:r>
            <a:r>
              <a:rPr lang="en-US" sz="900" dirty="0">
                <a:latin typeface="Gulim"/>
                <a:ea typeface="Gulim"/>
                <a:cs typeface="Gulim"/>
                <a:sym typeface="Gulim"/>
              </a:rPr>
              <a:t> </a:t>
            </a:r>
            <a:r>
              <a:rPr lang="en-US" sz="900" dirty="0" err="1">
                <a:latin typeface="Gulim"/>
                <a:ea typeface="Gulim"/>
                <a:cs typeface="Gulim"/>
                <a:sym typeface="Gulim"/>
              </a:rPr>
              <a:t>자가</a:t>
            </a:r>
            <a:r>
              <a:rPr lang="en-US" sz="900" dirty="0">
                <a:latin typeface="Gulim"/>
                <a:ea typeface="Gulim"/>
                <a:cs typeface="Gulim"/>
                <a:sym typeface="Gulim"/>
              </a:rPr>
              <a:t> </a:t>
            </a:r>
            <a:r>
              <a:rPr lang="en-US" sz="900" dirty="0" err="1">
                <a:latin typeface="Gulim"/>
                <a:ea typeface="Gulim"/>
                <a:cs typeface="Gulim"/>
                <a:sym typeface="Gulim"/>
              </a:rPr>
              <a:t>점검할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파트너사의</a:t>
            </a:r>
            <a:r>
              <a:rPr lang="en-US" sz="900" dirty="0">
                <a:latin typeface="Gulim"/>
                <a:ea typeface="Gulim"/>
                <a:cs typeface="Gulim"/>
                <a:sym typeface="Gulim"/>
              </a:rPr>
              <a:t> </a:t>
            </a:r>
            <a:r>
              <a:rPr lang="en-US" sz="900" dirty="0" err="1">
                <a:latin typeface="Gulim"/>
                <a:ea typeface="Gulim"/>
                <a:cs typeface="Gulim"/>
                <a:sym typeface="Gulim"/>
              </a:rPr>
              <a:t>계약</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능력뿐만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ESG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평가하고</a:t>
            </a:r>
            <a:r>
              <a:rPr lang="en-US" sz="900" dirty="0">
                <a:latin typeface="Gulim"/>
                <a:ea typeface="Gulim"/>
                <a:cs typeface="Gulim"/>
                <a:sym typeface="Gulim"/>
              </a:rPr>
              <a:t>, </a:t>
            </a:r>
            <a:r>
              <a:rPr lang="en-US" sz="900" dirty="0" err="1">
                <a:latin typeface="Gulim"/>
                <a:ea typeface="Gulim"/>
                <a:cs typeface="Gulim"/>
                <a:sym typeface="Gulim"/>
              </a:rPr>
              <a:t>미흡한</a:t>
            </a:r>
            <a:r>
              <a:rPr lang="en-US" sz="900" dirty="0">
                <a:latin typeface="Gulim"/>
                <a:ea typeface="Gulim"/>
                <a:cs typeface="Gulim"/>
                <a:sym typeface="Gulim"/>
              </a:rPr>
              <a:t> </a:t>
            </a:r>
            <a:r>
              <a:rPr lang="en-US" sz="900" dirty="0" err="1">
                <a:latin typeface="Gulim"/>
                <a:ea typeface="Gulim"/>
                <a:cs typeface="Gulim"/>
                <a:sym typeface="Gulim"/>
              </a:rPr>
              <a:t>항목의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개선해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지원하여</a:t>
            </a:r>
            <a:r>
              <a:rPr lang="en-US" sz="900" dirty="0">
                <a:latin typeface="Gulim"/>
                <a:ea typeface="Gulim"/>
                <a:cs typeface="Gulim"/>
                <a:sym typeface="Gulim"/>
              </a:rPr>
              <a:t> </a:t>
            </a:r>
            <a:r>
              <a:rPr lang="en-US" sz="900" dirty="0" err="1">
                <a:latin typeface="Gulim"/>
                <a:ea typeface="Gulim"/>
                <a:cs typeface="Gulim"/>
                <a:sym typeface="Gulim"/>
              </a:rPr>
              <a:t>공급망의</a:t>
            </a:r>
            <a:r>
              <a:rPr lang="en-US" sz="900" dirty="0">
                <a:latin typeface="Gulim"/>
                <a:ea typeface="Gulim"/>
                <a:cs typeface="Gulim"/>
                <a:sym typeface="Gulim"/>
              </a:rPr>
              <a:t> </a:t>
            </a:r>
            <a:r>
              <a:rPr lang="en-US" sz="900" dirty="0" err="1">
                <a:latin typeface="Gulim"/>
                <a:ea typeface="Gulim"/>
                <a:cs typeface="Gulim"/>
                <a:sym typeface="Gulim"/>
              </a:rPr>
              <a:t>지속가능성을</a:t>
            </a:r>
            <a:r>
              <a:rPr lang="en-US" sz="900" dirty="0">
                <a:latin typeface="Gulim"/>
                <a:ea typeface="Gulim"/>
                <a:cs typeface="Gulim"/>
                <a:sym typeface="Gulim"/>
              </a:rPr>
              <a:t> </a:t>
            </a:r>
            <a:r>
              <a:rPr lang="en-US" sz="900" dirty="0" err="1">
                <a:latin typeface="Gulim"/>
                <a:ea typeface="Gulim"/>
                <a:cs typeface="Gulim"/>
                <a:sym typeface="Gulim"/>
              </a:rPr>
              <a:t>점진적으로</a:t>
            </a:r>
            <a:r>
              <a:rPr lang="en-US" sz="900" dirty="0">
                <a:latin typeface="Gulim"/>
                <a:ea typeface="Gulim"/>
                <a:cs typeface="Gulim"/>
                <a:sym typeface="Gulim"/>
              </a:rPr>
              <a:t> </a:t>
            </a:r>
            <a:r>
              <a:rPr lang="en-US" sz="900" dirty="0" err="1">
                <a:latin typeface="Gulim"/>
                <a:ea typeface="Gulim"/>
                <a:cs typeface="Gulim"/>
                <a:sym typeface="Gulim"/>
              </a:rPr>
              <a:t>개선해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4734" name="Google Shape;4734;p48"/>
          <p:cNvGrpSpPr/>
          <p:nvPr/>
        </p:nvGrpSpPr>
        <p:grpSpPr>
          <a:xfrm>
            <a:off x="538086" y="0"/>
            <a:ext cx="14077958" cy="8208009"/>
            <a:chOff x="538086" y="0"/>
            <a:chExt cx="14077958" cy="8208009"/>
          </a:xfrm>
        </p:grpSpPr>
        <p:sp>
          <p:nvSpPr>
            <p:cNvPr id="4735" name="Google Shape;4735;p4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36" name="Google Shape;4736;p4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37" name="Google Shape;4737;p4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744" name="Google Shape;4744;p4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123</a:t>
            </a:r>
            <a:endParaRPr sz="10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4753"/>
        <p:cNvGrpSpPr/>
        <p:nvPr/>
      </p:nvGrpSpPr>
      <p:grpSpPr>
        <a:xfrm>
          <a:off x="0" y="0"/>
          <a:ext cx="0" cy="0"/>
          <a:chOff x="0" y="0"/>
          <a:chExt cx="0" cy="0"/>
        </a:xfrm>
      </p:grpSpPr>
      <p:sp>
        <p:nvSpPr>
          <p:cNvPr id="4754" name="Google Shape;4754;p49"/>
          <p:cNvSpPr txBox="1"/>
          <p:nvPr/>
        </p:nvSpPr>
        <p:spPr>
          <a:xfrm>
            <a:off x="887299" y="1196499"/>
            <a:ext cx="5060950" cy="139763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공급망 지속가능성</a:t>
            </a:r>
            <a:endParaRPr sz="2000">
              <a:latin typeface="Malgun Gothic"/>
              <a:ea typeface="Malgun Gothic"/>
              <a:cs typeface="Malgun Gothic"/>
              <a:sym typeface="Malgun Gothic"/>
            </a:endParaRPr>
          </a:p>
          <a:p>
            <a:pPr marL="12700" marR="5080" lvl="0" indent="-635" algn="just" rtl="0">
              <a:lnSpc>
                <a:spcPct val="134300"/>
              </a:lnSpc>
              <a:spcBef>
                <a:spcPts val="1150"/>
              </a:spcBef>
              <a:spcAft>
                <a:spcPts val="0"/>
              </a:spcAft>
              <a:buNone/>
            </a:pPr>
            <a:r>
              <a:rPr lang="en-US" sz="900" b="1">
                <a:latin typeface="Arial"/>
                <a:ea typeface="Arial"/>
                <a:cs typeface="Arial"/>
                <a:sym typeface="Arial"/>
              </a:rPr>
              <a:t>파트너사 행동규범 점검 </a:t>
            </a:r>
            <a:r>
              <a:rPr lang="en-US" sz="900" b="1">
                <a:latin typeface="Malgun Gothic"/>
                <a:ea typeface="Malgun Gothic"/>
                <a:cs typeface="Malgun Gothic"/>
                <a:sym typeface="Malgun Gothic"/>
              </a:rPr>
              <a:t>| </a:t>
            </a:r>
            <a:r>
              <a:rPr lang="en-US" sz="900">
                <a:latin typeface="Gulim"/>
                <a:ea typeface="Gulim"/>
                <a:cs typeface="Gulim"/>
                <a:sym typeface="Gulim"/>
              </a:rPr>
              <a:t>KT&amp;G는 파트너사의 행동규범 준수 및 이행을 점검하기 위해 법이 허용하는 범위 내에서 서면점검 및 현장방문을 진행하고 있습니다. 본 점검 및 방문은 OECD 실사 지침을 준수하여 KT&amp;G 및 제3자 기관을 통해 실시하고 있습니다. 본 행동규범에 대한 점검 및 실사 결과를 바탕으로 KT&amp;G는 확인된 리스크에 대해 개선을 권고하고 있으며, 파트너사가 개선사항에 대해 리스크 완화계획 수립 및 이행조치를 수행할 수 있도록 정기적인 모니터링을 통해 사업 리스크를 사전에 방지하고 있습니다.</a:t>
            </a:r>
            <a:endParaRPr sz="900">
              <a:latin typeface="Gulim"/>
              <a:ea typeface="Gulim"/>
              <a:cs typeface="Gulim"/>
              <a:sym typeface="Gulim"/>
            </a:endParaRPr>
          </a:p>
        </p:txBody>
      </p:sp>
      <p:sp>
        <p:nvSpPr>
          <p:cNvPr id="4755" name="Google Shape;4755;p49"/>
          <p:cNvSpPr txBox="1"/>
          <p:nvPr/>
        </p:nvSpPr>
        <p:spPr>
          <a:xfrm>
            <a:off x="886851" y="2748055"/>
            <a:ext cx="5065395" cy="767080"/>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공급망 현황</a:t>
            </a:r>
            <a:endParaRPr sz="900">
              <a:latin typeface="Arial"/>
              <a:ea typeface="Arial"/>
              <a:cs typeface="Arial"/>
              <a:sym typeface="Arial"/>
            </a:endParaRPr>
          </a:p>
          <a:p>
            <a:pPr marL="12700" marR="5080" lvl="0" indent="634" algn="just" rtl="0">
              <a:lnSpc>
                <a:spcPct val="134200"/>
              </a:lnSpc>
              <a:spcBef>
                <a:spcPts val="20"/>
              </a:spcBef>
              <a:spcAft>
                <a:spcPts val="0"/>
              </a:spcAft>
              <a:buNone/>
            </a:pPr>
            <a:r>
              <a:rPr lang="en-US" sz="900" b="1">
                <a:latin typeface="Arial"/>
                <a:ea typeface="Arial"/>
                <a:cs typeface="Arial"/>
                <a:sym typeface="Arial"/>
              </a:rPr>
              <a:t>파트너사 구분 </a:t>
            </a:r>
            <a:r>
              <a:rPr lang="en-US" sz="900" b="1">
                <a:latin typeface="Malgun Gothic"/>
                <a:ea typeface="Malgun Gothic"/>
                <a:cs typeface="Malgun Gothic"/>
                <a:sym typeface="Malgun Gothic"/>
              </a:rPr>
              <a:t>| </a:t>
            </a:r>
            <a:r>
              <a:rPr lang="en-US" sz="900">
                <a:latin typeface="Gulim"/>
                <a:ea typeface="Gulim"/>
                <a:cs typeface="Gulim"/>
                <a:sym typeface="Gulim"/>
              </a:rPr>
              <a:t>KT&amp;G는 재무, ESG, 품질 관리, 납품 품질, 협조도, 국제 인증 등을 종합적으로 고려하여 중요 파트너사 (Significant suppliers)를 정의하고 있습니다. 품질관리가 중요한 제조업 파트너사 및 구매금액 1억원 이상인 파트너사를 중요 파트너사로 분류하고 있으며, 해당 파트너사를 대상으로 ESG 평가를 수행하고 있습니다.</a:t>
            </a:r>
            <a:endParaRPr sz="900">
              <a:latin typeface="Gulim"/>
              <a:ea typeface="Gulim"/>
              <a:cs typeface="Gulim"/>
              <a:sym typeface="Gulim"/>
            </a:endParaRPr>
          </a:p>
        </p:txBody>
      </p:sp>
      <p:sp>
        <p:nvSpPr>
          <p:cNvPr id="4756" name="Google Shape;4756;p49"/>
          <p:cNvSpPr txBox="1"/>
          <p:nvPr/>
        </p:nvSpPr>
        <p:spPr>
          <a:xfrm>
            <a:off x="886851" y="3680086"/>
            <a:ext cx="5057140" cy="76263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파트너사</a:t>
            </a:r>
            <a:r>
              <a:rPr lang="en-US" sz="900" b="1" dirty="0">
                <a:latin typeface="Arial"/>
                <a:ea typeface="Arial"/>
                <a:cs typeface="Arial"/>
                <a:sym typeface="Arial"/>
              </a:rPr>
              <a:t> </a:t>
            </a:r>
            <a:r>
              <a:rPr lang="en-US" sz="900" b="1" dirty="0" err="1">
                <a:latin typeface="Arial"/>
                <a:ea typeface="Arial"/>
                <a:cs typeface="Arial"/>
                <a:sym typeface="Arial"/>
              </a:rPr>
              <a:t>현황</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파트너사는</a:t>
            </a:r>
            <a:r>
              <a:rPr lang="en-US" sz="900" dirty="0">
                <a:latin typeface="Gulim"/>
                <a:ea typeface="Gulim"/>
                <a:cs typeface="Gulim"/>
                <a:sym typeface="Gulim"/>
              </a:rPr>
              <a:t> </a:t>
            </a:r>
            <a:r>
              <a:rPr lang="en-US" sz="900" dirty="0" err="1">
                <a:latin typeface="Gulim"/>
                <a:ea typeface="Gulim"/>
                <a:cs typeface="Gulim"/>
                <a:sym typeface="Gulim"/>
              </a:rPr>
              <a:t>재료품</a:t>
            </a:r>
            <a:r>
              <a:rPr lang="en-US" sz="900" dirty="0">
                <a:latin typeface="Gulim"/>
                <a:ea typeface="Gulim"/>
                <a:cs typeface="Gulim"/>
                <a:sym typeface="Gulim"/>
              </a:rPr>
              <a:t>, </a:t>
            </a:r>
            <a:r>
              <a:rPr lang="en-US" sz="900" dirty="0" err="1">
                <a:latin typeface="Gulim"/>
                <a:ea typeface="Gulim"/>
                <a:cs typeface="Gulim"/>
                <a:sym typeface="Gulim"/>
              </a:rPr>
              <a:t>부동산본부</a:t>
            </a:r>
            <a:r>
              <a:rPr lang="en-US" sz="900" dirty="0">
                <a:latin typeface="Gulim"/>
                <a:ea typeface="Gulim"/>
                <a:cs typeface="Gulim"/>
                <a:sym typeface="Gulim"/>
              </a:rPr>
              <a:t> </a:t>
            </a:r>
            <a:r>
              <a:rPr lang="en-US" sz="900" dirty="0" err="1">
                <a:latin typeface="Gulim"/>
                <a:ea typeface="Gulim"/>
                <a:cs typeface="Gulim"/>
                <a:sym typeface="Gulim"/>
              </a:rPr>
              <a:t>시설공사</a:t>
            </a:r>
            <a:r>
              <a:rPr lang="en-US" sz="900" dirty="0">
                <a:latin typeface="Gulim"/>
                <a:ea typeface="Gulim"/>
                <a:cs typeface="Gulim"/>
                <a:sym typeface="Gulim"/>
              </a:rPr>
              <a:t>, </a:t>
            </a:r>
            <a:r>
              <a:rPr lang="en-US" sz="900" dirty="0" err="1">
                <a:latin typeface="Gulim"/>
                <a:ea typeface="Gulim"/>
                <a:cs typeface="Gulim"/>
                <a:sym typeface="Gulim"/>
              </a:rPr>
              <a:t>영업본부</a:t>
            </a:r>
            <a:r>
              <a:rPr lang="en-US" sz="900" dirty="0">
                <a:latin typeface="Gulim"/>
                <a:ea typeface="Gulim"/>
                <a:cs typeface="Gulim"/>
                <a:sym typeface="Gulim"/>
              </a:rPr>
              <a:t> </a:t>
            </a:r>
            <a:r>
              <a:rPr lang="en-US" sz="900" dirty="0" err="1">
                <a:latin typeface="Gulim"/>
                <a:ea typeface="Gulim"/>
                <a:cs typeface="Gulim"/>
                <a:sym typeface="Gulim"/>
              </a:rPr>
              <a:t>영업물품</a:t>
            </a:r>
            <a:r>
              <a:rPr lang="en-US" sz="900" dirty="0">
                <a:latin typeface="Gulim"/>
                <a:ea typeface="Gulim"/>
                <a:cs typeface="Gulim"/>
                <a:sym typeface="Gulim"/>
              </a:rPr>
              <a:t>, </a:t>
            </a:r>
            <a:r>
              <a:rPr lang="en-US" sz="900" dirty="0" err="1">
                <a:latin typeface="Gulim"/>
                <a:ea typeface="Gulim"/>
                <a:cs typeface="Gulim"/>
                <a:sym typeface="Gulim"/>
              </a:rPr>
              <a:t>해외로</a:t>
            </a:r>
            <a:r>
              <a:rPr lang="en-US" sz="900" dirty="0">
                <a:latin typeface="Gulim"/>
                <a:ea typeface="Gulim"/>
                <a:cs typeface="Gulim"/>
                <a:sym typeface="Gulim"/>
              </a:rPr>
              <a:t> </a:t>
            </a:r>
            <a:r>
              <a:rPr lang="en-US" sz="900" dirty="0" err="1">
                <a:latin typeface="Gulim"/>
                <a:ea typeface="Gulim"/>
                <a:cs typeface="Gulim"/>
                <a:sym typeface="Gulim"/>
              </a:rPr>
              <a:t>구분합니다</a:t>
            </a:r>
            <a:r>
              <a:rPr lang="en-US" sz="900" dirty="0">
                <a:latin typeface="Gulim"/>
                <a:ea typeface="Gulim"/>
                <a:cs typeface="Gulim"/>
                <a:sym typeface="Gulim"/>
              </a:rPr>
              <a:t>. 2023년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구매비중의</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97.6%를 </a:t>
            </a:r>
            <a:r>
              <a:rPr lang="en-US" sz="900" dirty="0" err="1">
                <a:latin typeface="Gulim"/>
                <a:ea typeface="Gulim"/>
                <a:cs typeface="Gulim"/>
                <a:sym typeface="Gulim"/>
              </a:rPr>
              <a:t>차지하는</a:t>
            </a:r>
            <a:r>
              <a:rPr lang="en-US" sz="900" dirty="0">
                <a:latin typeface="Gulim"/>
                <a:ea typeface="Gulim"/>
                <a:cs typeface="Gulim"/>
                <a:sym typeface="Gulim"/>
              </a:rPr>
              <a:t> </a:t>
            </a:r>
            <a:r>
              <a:rPr lang="en-US" sz="900" dirty="0" err="1">
                <a:latin typeface="Gulim"/>
                <a:ea typeface="Gulim"/>
                <a:cs typeface="Gulim"/>
                <a:sym typeface="Gulim"/>
              </a:rPr>
              <a:t>중요</a:t>
            </a:r>
            <a:r>
              <a:rPr lang="en-US" sz="900" dirty="0">
                <a:latin typeface="Gulim"/>
                <a:ea typeface="Gulim"/>
                <a:cs typeface="Gulim"/>
                <a:sym typeface="Gulim"/>
              </a:rPr>
              <a:t> </a:t>
            </a:r>
            <a:r>
              <a:rPr lang="en-US" sz="900" dirty="0" err="1">
                <a:latin typeface="Gulim"/>
                <a:ea typeface="Gulim"/>
                <a:cs typeface="Gulim"/>
                <a:sym typeface="Gulim"/>
              </a:rPr>
              <a:t>파트너사는</a:t>
            </a:r>
            <a:r>
              <a:rPr lang="en-US" sz="900" dirty="0">
                <a:latin typeface="Gulim"/>
                <a:ea typeface="Gulim"/>
                <a:cs typeface="Gulim"/>
                <a:sym typeface="Gulim"/>
              </a:rPr>
              <a:t> </a:t>
            </a:r>
            <a:r>
              <a:rPr lang="en-US" sz="900" dirty="0" err="1">
                <a:latin typeface="Gulim"/>
                <a:ea typeface="Gulim"/>
                <a:cs typeface="Gulim"/>
                <a:sym typeface="Gulim"/>
              </a:rPr>
              <a:t>크게</a:t>
            </a:r>
            <a:r>
              <a:rPr lang="en-US" sz="900" dirty="0">
                <a:latin typeface="Gulim"/>
                <a:ea typeface="Gulim"/>
                <a:cs typeface="Gulim"/>
                <a:sym typeface="Gulim"/>
              </a:rPr>
              <a:t> </a:t>
            </a:r>
            <a:r>
              <a:rPr lang="en-US" sz="900" dirty="0" err="1">
                <a:latin typeface="Gulim"/>
                <a:ea typeface="Gulim"/>
                <a:cs typeface="Gulim"/>
                <a:sym typeface="Gulim"/>
              </a:rPr>
              <a:t>제조사와</a:t>
            </a:r>
            <a:r>
              <a:rPr lang="en-US" sz="900" dirty="0">
                <a:latin typeface="Gulim"/>
                <a:ea typeface="Gulim"/>
                <a:cs typeface="Gulim"/>
                <a:sym typeface="Gulim"/>
              </a:rPr>
              <a:t> </a:t>
            </a:r>
            <a:r>
              <a:rPr lang="en-US" sz="900" dirty="0" err="1">
                <a:latin typeface="Gulim"/>
                <a:ea typeface="Gulim"/>
                <a:cs typeface="Gulim"/>
                <a:sym typeface="Gulim"/>
              </a:rPr>
              <a:t>서비스사로</a:t>
            </a:r>
            <a:r>
              <a:rPr lang="en-US" sz="900" dirty="0">
                <a:latin typeface="Gulim"/>
                <a:ea typeface="Gulim"/>
                <a:cs typeface="Gulim"/>
                <a:sym typeface="Gulim"/>
              </a:rPr>
              <a:t> </a:t>
            </a:r>
            <a:r>
              <a:rPr lang="en-US" sz="900" dirty="0" err="1">
                <a:latin typeface="Gulim"/>
                <a:ea typeface="Gulim"/>
                <a:cs typeface="Gulim"/>
                <a:sym typeface="Gulim"/>
              </a:rPr>
              <a:t>구분하여</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선정한</a:t>
            </a:r>
            <a:r>
              <a:rPr lang="en-US" sz="900" dirty="0">
                <a:latin typeface="Gulim"/>
                <a:ea typeface="Gulim"/>
                <a:cs typeface="Gulim"/>
                <a:sym typeface="Gulim"/>
              </a:rPr>
              <a:t> 2차 </a:t>
            </a:r>
            <a:r>
              <a:rPr lang="en-US" sz="900" dirty="0" err="1">
                <a:latin typeface="Gulim"/>
                <a:ea typeface="Gulim"/>
                <a:cs typeface="Gulim"/>
                <a:sym typeface="Gulim"/>
              </a:rPr>
              <a:t>및</a:t>
            </a:r>
            <a:r>
              <a:rPr lang="en-US" sz="900" dirty="0">
                <a:latin typeface="Gulim"/>
                <a:ea typeface="Gulim"/>
                <a:cs typeface="Gulim"/>
                <a:sym typeface="Gulim"/>
              </a:rPr>
              <a:t> 3차 </a:t>
            </a:r>
            <a:r>
              <a:rPr lang="en-US" sz="900" dirty="0" err="1">
                <a:latin typeface="Gulim"/>
                <a:ea typeface="Gulim"/>
                <a:cs typeface="Gulim"/>
                <a:sym typeface="Gulim"/>
              </a:rPr>
              <a:t>거래</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(Non-tier 1)</a:t>
            </a:r>
            <a:r>
              <a:rPr lang="en-US" sz="900" dirty="0" err="1">
                <a:latin typeface="Gulim"/>
                <a:ea typeface="Gulim"/>
                <a:cs typeface="Gulim"/>
                <a:sym typeface="Gulim"/>
              </a:rPr>
              <a:t>는</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관심이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이슈에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주도적인</a:t>
            </a:r>
            <a:r>
              <a:rPr lang="en-US" sz="900" dirty="0">
                <a:latin typeface="Gulim"/>
                <a:ea typeface="Gulim"/>
                <a:cs typeface="Gulim"/>
                <a:sym typeface="Gulim"/>
              </a:rPr>
              <a:t> </a:t>
            </a:r>
            <a:r>
              <a:rPr lang="en-US" sz="900" dirty="0" err="1">
                <a:latin typeface="Gulim"/>
                <a:ea typeface="Gulim"/>
                <a:cs typeface="Gulim"/>
                <a:sym typeface="Gulim"/>
              </a:rPr>
              <a:t>대응이</a:t>
            </a:r>
            <a:r>
              <a:rPr lang="en-US" sz="900" dirty="0">
                <a:latin typeface="Gulim"/>
                <a:ea typeface="Gulim"/>
                <a:cs typeface="Gulim"/>
                <a:sym typeface="Gulim"/>
              </a:rPr>
              <a:t> </a:t>
            </a:r>
            <a:r>
              <a:rPr lang="en-US" sz="900" dirty="0" err="1">
                <a:latin typeface="Gulim"/>
                <a:ea typeface="Gulim"/>
                <a:cs typeface="Gulim"/>
                <a:sym typeface="Gulim"/>
              </a:rPr>
              <a:t>요구되는</a:t>
            </a:r>
            <a:r>
              <a:rPr lang="en-US" sz="900" dirty="0">
                <a:latin typeface="Gulim"/>
                <a:ea typeface="Gulim"/>
                <a:cs typeface="Gulim"/>
                <a:sym typeface="Gulim"/>
              </a:rPr>
              <a:t> </a:t>
            </a:r>
            <a:r>
              <a:rPr lang="en-US" sz="900" dirty="0" err="1">
                <a:latin typeface="Gulim"/>
                <a:ea typeface="Gulim"/>
                <a:cs typeface="Gulim"/>
                <a:sym typeface="Gulim"/>
              </a:rPr>
              <a:t>물품을</a:t>
            </a:r>
            <a:r>
              <a:rPr lang="en-US" sz="900" dirty="0">
                <a:latin typeface="Gulim"/>
                <a:ea typeface="Gulim"/>
                <a:cs typeface="Gulim"/>
                <a:sym typeface="Gulim"/>
              </a:rPr>
              <a:t> </a:t>
            </a:r>
            <a:r>
              <a:rPr lang="en-US" sz="900" dirty="0" err="1">
                <a:latin typeface="Gulim"/>
                <a:ea typeface="Gulim"/>
                <a:cs typeface="Gulim"/>
                <a:sym typeface="Gulim"/>
              </a:rPr>
              <a:t>제조하는</a:t>
            </a:r>
            <a:r>
              <a:rPr lang="en-US" sz="900" dirty="0">
                <a:latin typeface="Gulim"/>
                <a:ea typeface="Gulim"/>
                <a:cs typeface="Gulim"/>
                <a:sym typeface="Gulim"/>
              </a:rPr>
              <a:t> </a:t>
            </a:r>
            <a:r>
              <a:rPr lang="en-US" sz="900" dirty="0" err="1">
                <a:latin typeface="Gulim"/>
                <a:ea typeface="Gulim"/>
                <a:cs typeface="Gulim"/>
                <a:sym typeface="Gulim"/>
              </a:rPr>
              <a:t>파트너사들로</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중요도와</a:t>
            </a:r>
            <a:r>
              <a:rPr lang="en-US" sz="900" dirty="0">
                <a:latin typeface="Gulim"/>
                <a:ea typeface="Gulim"/>
                <a:cs typeface="Gulim"/>
                <a:sym typeface="Gulim"/>
              </a:rPr>
              <a:t> </a:t>
            </a:r>
            <a:r>
              <a:rPr lang="en-US" sz="900" dirty="0" err="1">
                <a:latin typeface="Gulim"/>
                <a:ea typeface="Gulim"/>
                <a:cs typeface="Gulim"/>
                <a:sym typeface="Gulim"/>
              </a:rPr>
              <a:t>거래규모</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감안하여</a:t>
            </a:r>
            <a:r>
              <a:rPr lang="en-US" sz="900" dirty="0">
                <a:latin typeface="Gulim"/>
                <a:ea typeface="Gulim"/>
                <a:cs typeface="Gulim"/>
                <a:sym typeface="Gulim"/>
              </a:rPr>
              <a:t> </a:t>
            </a:r>
            <a:r>
              <a:rPr lang="en-US" sz="900" dirty="0" err="1">
                <a:latin typeface="Gulim"/>
                <a:ea typeface="Gulim"/>
                <a:cs typeface="Gulim"/>
                <a:sym typeface="Gulim"/>
              </a:rPr>
              <a:t>선정하였습니다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4762" name="Google Shape;4762;p49"/>
          <p:cNvSpPr/>
          <p:nvPr/>
        </p:nvSpPr>
        <p:spPr>
          <a:xfrm>
            <a:off x="11521904" y="1727971"/>
            <a:ext cx="0" cy="6012180"/>
          </a:xfrm>
          <a:custGeom>
            <a:avLst/>
            <a:gdLst/>
            <a:ahLst/>
            <a:cxnLst/>
            <a:rect l="l" t="t" r="r" b="b"/>
            <a:pathLst>
              <a:path w="120000" h="6012180" extrusionOk="0">
                <a:moveTo>
                  <a:pt x="0" y="0"/>
                </a:moveTo>
                <a:lnTo>
                  <a:pt x="0" y="6012014"/>
                </a:lnTo>
              </a:path>
            </a:pathLst>
          </a:custGeom>
          <a:noFill/>
          <a:ln w="9525" cap="flat" cmpd="sng">
            <a:solidFill>
              <a:srgbClr val="4D5C6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4788" name="Google Shape;4788;p49"/>
          <p:cNvGrpSpPr/>
          <p:nvPr/>
        </p:nvGrpSpPr>
        <p:grpSpPr>
          <a:xfrm>
            <a:off x="538086" y="0"/>
            <a:ext cx="14077958" cy="8208009"/>
            <a:chOff x="538086" y="0"/>
            <a:chExt cx="14077958" cy="8208009"/>
          </a:xfrm>
        </p:grpSpPr>
        <p:sp>
          <p:nvSpPr>
            <p:cNvPr id="4789" name="Google Shape;4789;p49"/>
            <p:cNvSpPr/>
            <p:nvPr/>
          </p:nvSpPr>
          <p:spPr>
            <a:xfrm>
              <a:off x="1333903" y="5231088"/>
              <a:ext cx="9572625" cy="0"/>
            </a:xfrm>
            <a:custGeom>
              <a:avLst/>
              <a:gdLst/>
              <a:ahLst/>
              <a:cxnLst/>
              <a:rect l="l" t="t" r="r" b="b"/>
              <a:pathLst>
                <a:path w="9572625" h="120000" extrusionOk="0">
                  <a:moveTo>
                    <a:pt x="0" y="0"/>
                  </a:moveTo>
                  <a:lnTo>
                    <a:pt x="9572193"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90" name="Google Shape;4790;p49"/>
            <p:cNvSpPr/>
            <p:nvPr/>
          </p:nvSpPr>
          <p:spPr>
            <a:xfrm>
              <a:off x="1333903" y="6045189"/>
              <a:ext cx="9572625" cy="0"/>
            </a:xfrm>
            <a:custGeom>
              <a:avLst/>
              <a:gdLst/>
              <a:ahLst/>
              <a:cxnLst/>
              <a:rect l="l" t="t" r="r" b="b"/>
              <a:pathLst>
                <a:path w="9572625" h="120000" extrusionOk="0">
                  <a:moveTo>
                    <a:pt x="0" y="0"/>
                  </a:moveTo>
                  <a:lnTo>
                    <a:pt x="9572193"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91" name="Google Shape;4791;p49"/>
            <p:cNvSpPr/>
            <p:nvPr/>
          </p:nvSpPr>
          <p:spPr>
            <a:xfrm>
              <a:off x="1333903" y="6423442"/>
              <a:ext cx="9572625" cy="0"/>
            </a:xfrm>
            <a:custGeom>
              <a:avLst/>
              <a:gdLst/>
              <a:ahLst/>
              <a:cxnLst/>
              <a:rect l="l" t="t" r="r" b="b"/>
              <a:pathLst>
                <a:path w="9572625" h="120000" extrusionOk="0">
                  <a:moveTo>
                    <a:pt x="0" y="0"/>
                  </a:moveTo>
                  <a:lnTo>
                    <a:pt x="9572193"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92" name="Google Shape;4792;p49"/>
            <p:cNvSpPr/>
            <p:nvPr/>
          </p:nvSpPr>
          <p:spPr>
            <a:xfrm>
              <a:off x="1333903" y="6801695"/>
              <a:ext cx="9572625" cy="0"/>
            </a:xfrm>
            <a:custGeom>
              <a:avLst/>
              <a:gdLst/>
              <a:ahLst/>
              <a:cxnLst/>
              <a:rect l="l" t="t" r="r" b="b"/>
              <a:pathLst>
                <a:path w="9572625" h="120000" extrusionOk="0">
                  <a:moveTo>
                    <a:pt x="0" y="0"/>
                  </a:moveTo>
                  <a:lnTo>
                    <a:pt x="9572193"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93" name="Google Shape;4793;p49"/>
            <p:cNvSpPr/>
            <p:nvPr/>
          </p:nvSpPr>
          <p:spPr>
            <a:xfrm>
              <a:off x="1333903" y="7179945"/>
              <a:ext cx="9572625" cy="0"/>
            </a:xfrm>
            <a:custGeom>
              <a:avLst/>
              <a:gdLst/>
              <a:ahLst/>
              <a:cxnLst/>
              <a:rect l="l" t="t" r="r" b="b"/>
              <a:pathLst>
                <a:path w="9572625" h="120000" extrusionOk="0">
                  <a:moveTo>
                    <a:pt x="0" y="0"/>
                  </a:moveTo>
                  <a:lnTo>
                    <a:pt x="9572193"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94" name="Google Shape;4794;p4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95" name="Google Shape;4795;p4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96" name="Google Shape;4796;p4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813" name="Google Shape;4813;p4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124</a:t>
            </a:r>
            <a:endParaRPr sz="10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4828"/>
        <p:cNvGrpSpPr/>
        <p:nvPr/>
      </p:nvGrpSpPr>
      <p:grpSpPr>
        <a:xfrm>
          <a:off x="0" y="0"/>
          <a:ext cx="0" cy="0"/>
          <a:chOff x="0" y="0"/>
          <a:chExt cx="0" cy="0"/>
        </a:xfrm>
      </p:grpSpPr>
      <p:sp>
        <p:nvSpPr>
          <p:cNvPr id="4829" name="Google Shape;4829;p50"/>
          <p:cNvSpPr txBox="1"/>
          <p:nvPr/>
        </p:nvSpPr>
        <p:spPr>
          <a:xfrm>
            <a:off x="887299" y="1196499"/>
            <a:ext cx="2936210"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공급망</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지속가능성</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공급망</a:t>
            </a:r>
            <a:r>
              <a:rPr lang="en-US" sz="1100" b="1" dirty="0">
                <a:solidFill>
                  <a:srgbClr val="6FC3AB"/>
                </a:solidFill>
                <a:latin typeface="Arial"/>
                <a:ea typeface="Arial"/>
                <a:cs typeface="Arial"/>
                <a:sym typeface="Arial"/>
              </a:rPr>
              <a:t> ESG </a:t>
            </a:r>
            <a:r>
              <a:rPr lang="en-US" sz="1100" b="1" dirty="0" err="1">
                <a:solidFill>
                  <a:srgbClr val="6FC3AB"/>
                </a:solidFill>
                <a:latin typeface="Arial"/>
                <a:ea typeface="Arial"/>
                <a:cs typeface="Arial"/>
                <a:sym typeface="Arial"/>
              </a:rPr>
              <a:t>평가·실사</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및</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모니터링</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관리</a:t>
            </a:r>
            <a:endParaRPr sz="1100" dirty="0">
              <a:latin typeface="Arial"/>
              <a:ea typeface="Arial"/>
              <a:cs typeface="Arial"/>
              <a:sym typeface="Arial"/>
            </a:endParaRPr>
          </a:p>
        </p:txBody>
      </p:sp>
      <p:sp>
        <p:nvSpPr>
          <p:cNvPr id="4830" name="Google Shape;4830;p50"/>
          <p:cNvSpPr txBox="1"/>
          <p:nvPr/>
        </p:nvSpPr>
        <p:spPr>
          <a:xfrm>
            <a:off x="887299" y="2016046"/>
            <a:ext cx="5066665" cy="1130300"/>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a:solidFill>
                  <a:srgbClr val="007E75"/>
                </a:solidFill>
                <a:latin typeface="Arial"/>
                <a:ea typeface="Arial"/>
                <a:cs typeface="Arial"/>
                <a:sym typeface="Arial"/>
              </a:rPr>
              <a:t>공급망 사전 스크리닝(SQ: Supplier Quality)</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KT&amp;G의 파트너사 평가 및 관리는 구매 객관성 확보와 파트너사의 계약 이행능력 개선을 통해 공급망 전반의 경쟁력 강화를 목적으로 합니다. KT&amp;G는 신규 파트너사 선정 시 노동인권 및 안전보건, 환경, 윤리·준법경영, 경영시스템 등 ESG 요소에 기반한 사전 스크리닝을 통해 잠재적 ESG 리스크를 식별하고 있습니다. 더불어, ESG 요구사항에 부합하지 않는 경우, 신규 계약 대상에서 제외하고 있습니다. 재료품 파트너사의 대다수는 국내에 위치하고 있어 국가적 리스크는 낮으며, 신규 파트너사 선정 이후에도 연 1회 정기적인 ESG 평가로 파트너사의 ESG 리스크를 점검하고, 항목별 관련 정책 보유 및 프로그램 시행 여부를 확인하고 있습니다.</a:t>
            </a:r>
            <a:endParaRPr sz="900">
              <a:latin typeface="Gulim"/>
              <a:ea typeface="Gulim"/>
              <a:cs typeface="Gulim"/>
              <a:sym typeface="Gulim"/>
            </a:endParaRPr>
          </a:p>
        </p:txBody>
      </p:sp>
      <p:sp>
        <p:nvSpPr>
          <p:cNvPr id="4831" name="Google Shape;4831;p50"/>
          <p:cNvSpPr txBox="1"/>
          <p:nvPr/>
        </p:nvSpPr>
        <p:spPr>
          <a:xfrm>
            <a:off x="887075" y="3304962"/>
            <a:ext cx="5066665" cy="762635"/>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a:latin typeface="Gulim"/>
                <a:ea typeface="Gulim"/>
                <a:cs typeface="Gulim"/>
                <a:sym typeface="Gulim"/>
              </a:rPr>
              <a:t>신규 파트너사 선정 시 운영하는 공급망 사전 스크리닝(SQ, Supplier Quality) 제도는 2011년부터 총 98개사를 대상으로 심사를 진행하였습니다. 부적격 사항이 확인될 경우, 이를 파트너사에 전달하고 파트너사는 이를 개선 및 재심사를 요구할 수 있습니다. 파트너사 실사평가 관련 업무 경력 직원 또는 관련 자격증 보유 직원으로 구성된 평가팀이 현장실사를 진행합니다.</a:t>
            </a:r>
            <a:endParaRPr sz="900">
              <a:latin typeface="Gulim"/>
              <a:ea typeface="Gulim"/>
              <a:cs typeface="Gulim"/>
              <a:sym typeface="Gulim"/>
            </a:endParaRPr>
          </a:p>
        </p:txBody>
      </p:sp>
      <p:grpSp>
        <p:nvGrpSpPr>
          <p:cNvPr id="4994" name="Google Shape;4994;p50"/>
          <p:cNvGrpSpPr/>
          <p:nvPr/>
        </p:nvGrpSpPr>
        <p:grpSpPr>
          <a:xfrm>
            <a:off x="538086" y="0"/>
            <a:ext cx="14077958" cy="8208009"/>
            <a:chOff x="538086" y="0"/>
            <a:chExt cx="14077958" cy="8208009"/>
          </a:xfrm>
        </p:grpSpPr>
        <p:sp>
          <p:nvSpPr>
            <p:cNvPr id="4995" name="Google Shape;4995;p5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96" name="Google Shape;4996;p5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97" name="Google Shape;4997;p5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004" name="Google Shape;5004;p5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125</a:t>
            </a:r>
            <a:endParaRPr sz="1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48"/>
        <p:cNvGrpSpPr/>
        <p:nvPr/>
      </p:nvGrpSpPr>
      <p:grpSpPr>
        <a:xfrm>
          <a:off x="0" y="0"/>
          <a:ext cx="0" cy="0"/>
          <a:chOff x="0" y="0"/>
          <a:chExt cx="0" cy="0"/>
        </a:xfrm>
      </p:grpSpPr>
      <p:sp>
        <p:nvSpPr>
          <p:cNvPr id="749" name="Google Shape;749;p5"/>
          <p:cNvSpPr txBox="1"/>
          <p:nvPr/>
        </p:nvSpPr>
        <p:spPr>
          <a:xfrm>
            <a:off x="886963" y="1196499"/>
            <a:ext cx="6431280" cy="13722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KT&amp;G 지속가능성 공시 – [기후]</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a:solidFill>
                  <a:srgbClr val="008978"/>
                </a:solidFill>
                <a:latin typeface="Arial"/>
                <a:ea typeface="Arial"/>
                <a:cs typeface="Arial"/>
                <a:sym typeface="Arial"/>
              </a:rPr>
              <a:t>❶ 제품 소재 변경</a:t>
            </a:r>
            <a:endParaRPr sz="900">
              <a:latin typeface="Arial"/>
              <a:ea typeface="Arial"/>
              <a:cs typeface="Arial"/>
              <a:sym typeface="Arial"/>
            </a:endParaRPr>
          </a:p>
          <a:p>
            <a:pPr marL="12700" marR="5080" lvl="0" indent="0" algn="just" rtl="0">
              <a:lnSpc>
                <a:spcPct val="129700"/>
              </a:lnSpc>
              <a:spcBef>
                <a:spcPts val="15"/>
              </a:spcBef>
              <a:spcAft>
                <a:spcPts val="0"/>
              </a:spcAft>
              <a:buNone/>
            </a:pPr>
            <a:r>
              <a:rPr lang="en-US" sz="900">
                <a:latin typeface="Gulim"/>
                <a:ea typeface="Gulim"/>
                <a:cs typeface="Gulim"/>
                <a:sym typeface="Gulim"/>
              </a:rPr>
              <a:t>KT&amp;G는 2013년부터 비플라스틱 및 생분해성 소재와 같은 대체 소재 연구개발을 진행하고 있습니다. 여러 대체 소재 중 라이오셀 토우는 화학적 변형없이 나무에서 추출한 천연 펄프를 단순 용해시켜 섬유화하는 공법을 사용하며, 폐기된 이후의 생분해성이 탁월한 것으로 알려진 소재입니다. KT&amp;G는 라이오셀 섬유를 활용한 담배 필터의 적용 가능성을 확인하였고, 2023년 2월 코오롱인더스트리와 친환경 라이오셀 섬유 적용 담배 필터 공동개발 협약을 체결하였습니다. 또한 관련 기술의 특허 등록을 통해 지식재산권을 확보하고, 기존 필터와 유사한 품질 구현 및 상용화를 위한 연구개발을 지속하고 있습니다.</a:t>
            </a:r>
            <a:endParaRPr sz="900">
              <a:latin typeface="Gulim"/>
              <a:ea typeface="Gulim"/>
              <a:cs typeface="Gulim"/>
              <a:sym typeface="Gulim"/>
            </a:endParaRPr>
          </a:p>
        </p:txBody>
      </p:sp>
      <p:sp>
        <p:nvSpPr>
          <p:cNvPr id="751" name="Google Shape;751;p5"/>
          <p:cNvSpPr txBox="1"/>
          <p:nvPr/>
        </p:nvSpPr>
        <p:spPr>
          <a:xfrm>
            <a:off x="824230" y="2824797"/>
            <a:ext cx="6484620" cy="919480"/>
          </a:xfrm>
          <a:prstGeom prst="rect">
            <a:avLst/>
          </a:prstGeom>
          <a:noFill/>
          <a:ln>
            <a:noFill/>
          </a:ln>
        </p:spPr>
        <p:txBody>
          <a:bodyPr spcFirstLastPara="1" wrap="square" lIns="0" tIns="55225" rIns="0" bIns="0" anchor="t" anchorCtr="0">
            <a:spAutoFit/>
          </a:bodyPr>
          <a:lstStyle/>
          <a:p>
            <a:pPr marL="38100" lvl="0" indent="0" algn="just" rtl="0">
              <a:lnSpc>
                <a:spcPct val="100000"/>
              </a:lnSpc>
              <a:spcBef>
                <a:spcPts val="0"/>
              </a:spcBef>
              <a:spcAft>
                <a:spcPts val="0"/>
              </a:spcAft>
              <a:buNone/>
            </a:pPr>
            <a:r>
              <a:rPr lang="en-US" sz="900" b="1" dirty="0">
                <a:solidFill>
                  <a:srgbClr val="008978"/>
                </a:solidFill>
                <a:latin typeface="Arial"/>
                <a:ea typeface="Arial"/>
                <a:cs typeface="Arial"/>
                <a:sym typeface="Arial"/>
              </a:rPr>
              <a:t>❷ </a:t>
            </a:r>
            <a:r>
              <a:rPr lang="en-US" sz="900" b="1" dirty="0" err="1">
                <a:solidFill>
                  <a:srgbClr val="008978"/>
                </a:solidFill>
                <a:latin typeface="Arial"/>
                <a:ea typeface="Arial"/>
                <a:cs typeface="Arial"/>
                <a:sym typeface="Arial"/>
              </a:rPr>
              <a:t>재생에너지</a:t>
            </a:r>
            <a:r>
              <a:rPr lang="en-US" sz="900" b="1" dirty="0">
                <a:solidFill>
                  <a:srgbClr val="008978"/>
                </a:solidFill>
                <a:latin typeface="Arial"/>
                <a:ea typeface="Arial"/>
                <a:cs typeface="Arial"/>
                <a:sym typeface="Arial"/>
              </a:rPr>
              <a:t> </a:t>
            </a:r>
            <a:r>
              <a:rPr lang="en-US" sz="900" b="1" dirty="0" err="1">
                <a:solidFill>
                  <a:srgbClr val="008978"/>
                </a:solidFill>
                <a:latin typeface="Arial"/>
                <a:ea typeface="Arial"/>
                <a:cs typeface="Arial"/>
                <a:sym typeface="Arial"/>
              </a:rPr>
              <a:t>조달</a:t>
            </a:r>
            <a:r>
              <a:rPr lang="en-US" sz="900" b="1" dirty="0">
                <a:solidFill>
                  <a:srgbClr val="008978"/>
                </a:solidFill>
                <a:latin typeface="Arial"/>
                <a:ea typeface="Arial"/>
                <a:cs typeface="Arial"/>
                <a:sym typeface="Arial"/>
              </a:rPr>
              <a:t> </a:t>
            </a:r>
            <a:r>
              <a:rPr lang="en-US" sz="900" b="1" dirty="0" err="1">
                <a:solidFill>
                  <a:srgbClr val="008978"/>
                </a:solidFill>
                <a:latin typeface="Arial"/>
                <a:ea typeface="Arial"/>
                <a:cs typeface="Arial"/>
                <a:sym typeface="Arial"/>
              </a:rPr>
              <a:t>및</a:t>
            </a:r>
            <a:r>
              <a:rPr lang="en-US" sz="900" b="1" dirty="0">
                <a:solidFill>
                  <a:srgbClr val="008978"/>
                </a:solidFill>
                <a:latin typeface="Arial"/>
                <a:ea typeface="Arial"/>
                <a:cs typeface="Arial"/>
                <a:sym typeface="Arial"/>
              </a:rPr>
              <a:t> </a:t>
            </a:r>
            <a:r>
              <a:rPr lang="en-US" sz="900" b="1" dirty="0" err="1">
                <a:solidFill>
                  <a:srgbClr val="008978"/>
                </a:solidFill>
                <a:latin typeface="Arial"/>
                <a:ea typeface="Arial"/>
                <a:cs typeface="Arial"/>
                <a:sym typeface="Arial"/>
              </a:rPr>
              <a:t>사용</a:t>
            </a:r>
            <a:r>
              <a:rPr lang="en-US" sz="900" b="1" dirty="0">
                <a:solidFill>
                  <a:srgbClr val="008978"/>
                </a:solidFill>
                <a:latin typeface="Arial"/>
                <a:ea typeface="Arial"/>
                <a:cs typeface="Arial"/>
                <a:sym typeface="Arial"/>
              </a:rPr>
              <a:t> </a:t>
            </a:r>
            <a:r>
              <a:rPr lang="en-US" sz="900" b="1" dirty="0" err="1">
                <a:solidFill>
                  <a:srgbClr val="008978"/>
                </a:solidFill>
                <a:latin typeface="Arial"/>
                <a:ea typeface="Arial"/>
                <a:cs typeface="Arial"/>
                <a:sym typeface="Arial"/>
              </a:rPr>
              <a:t>확대</a:t>
            </a:r>
            <a:endParaRPr sz="900" dirty="0">
              <a:latin typeface="Arial"/>
              <a:ea typeface="Arial"/>
              <a:cs typeface="Arial"/>
              <a:sym typeface="Arial"/>
            </a:endParaRPr>
          </a:p>
          <a:p>
            <a:pPr marL="38100" marR="30480" lvl="0" indent="0" algn="just" rtl="0">
              <a:lnSpc>
                <a:spcPct val="1296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2030년 </a:t>
            </a:r>
            <a:r>
              <a:rPr lang="en-US" sz="900" dirty="0" err="1">
                <a:latin typeface="Gulim"/>
                <a:ea typeface="Gulim"/>
                <a:cs typeface="Gulim"/>
                <a:sym typeface="Gulim"/>
              </a:rPr>
              <a:t>재생에너지</a:t>
            </a:r>
            <a:r>
              <a:rPr lang="en-US" sz="900" dirty="0">
                <a:latin typeface="Gulim"/>
                <a:ea typeface="Gulim"/>
                <a:cs typeface="Gulim"/>
                <a:sym typeface="Gulim"/>
              </a:rPr>
              <a:t> 80%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a:t>
            </a:r>
            <a:r>
              <a:rPr lang="en-US" sz="900" dirty="0">
                <a:latin typeface="Gulim"/>
                <a:ea typeface="Gulim"/>
                <a:cs typeface="Gulim"/>
                <a:sym typeface="Gulim"/>
              </a:rPr>
              <a:t> </a:t>
            </a:r>
            <a:r>
              <a:rPr lang="en-US" sz="900" dirty="0" err="1">
                <a:latin typeface="Gulim"/>
                <a:ea typeface="Gulim"/>
                <a:cs typeface="Gulim"/>
                <a:sym typeface="Gulim"/>
              </a:rPr>
              <a:t>감축을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중장기적으로</a:t>
            </a:r>
            <a:r>
              <a:rPr lang="en-US" sz="900" dirty="0">
                <a:latin typeface="Gulim"/>
                <a:ea typeface="Gulim"/>
                <a:cs typeface="Gulim"/>
                <a:sym typeface="Gulim"/>
              </a:rPr>
              <a:t> </a:t>
            </a:r>
            <a:r>
              <a:rPr lang="en-US" sz="900" dirty="0" err="1">
                <a:latin typeface="Gulim"/>
                <a:ea typeface="Gulim"/>
                <a:cs typeface="Gulim"/>
                <a:sym typeface="Gulim"/>
              </a:rPr>
              <a:t>재생에너지</a:t>
            </a:r>
            <a:r>
              <a:rPr lang="en-US" sz="900" dirty="0">
                <a:latin typeface="Gulim"/>
                <a:ea typeface="Gulim"/>
                <a:cs typeface="Gulim"/>
                <a:sym typeface="Gulim"/>
              </a:rPr>
              <a:t> </a:t>
            </a:r>
            <a:r>
              <a:rPr lang="en-US" sz="900" dirty="0" err="1">
                <a:latin typeface="Gulim"/>
                <a:ea typeface="Gulim"/>
                <a:cs typeface="Gulim"/>
                <a:sym typeface="Gulim"/>
              </a:rPr>
              <a:t>전환에</a:t>
            </a:r>
            <a:r>
              <a:rPr lang="en-US" sz="900" dirty="0">
                <a:latin typeface="Gulim"/>
                <a:ea typeface="Gulim"/>
                <a:cs typeface="Gulim"/>
                <a:sym typeface="Gulim"/>
              </a:rPr>
              <a:t> </a:t>
            </a:r>
            <a:r>
              <a:rPr lang="en-US" sz="900" dirty="0" err="1">
                <a:latin typeface="Gulim"/>
                <a:ea typeface="Gulim"/>
                <a:cs typeface="Gulim"/>
                <a:sym typeface="Gulim"/>
              </a:rPr>
              <a:t>힘쓰고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우선적으로</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공장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상상마당</a:t>
            </a:r>
            <a:r>
              <a:rPr lang="en-US" sz="900" dirty="0">
                <a:latin typeface="Gulim"/>
                <a:ea typeface="Gulim"/>
                <a:cs typeface="Gulim"/>
                <a:sym typeface="Gulim"/>
              </a:rPr>
              <a:t> </a:t>
            </a:r>
            <a:r>
              <a:rPr lang="en-US" sz="900" dirty="0" err="1">
                <a:latin typeface="Gulim"/>
                <a:ea typeface="Gulim"/>
                <a:cs typeface="Gulim"/>
                <a:sym typeface="Gulim"/>
              </a:rPr>
              <a:t>논산의</a:t>
            </a:r>
            <a:r>
              <a:rPr lang="en-US" sz="900" dirty="0">
                <a:latin typeface="Gulim"/>
                <a:ea typeface="Gulim"/>
                <a:cs typeface="Gulim"/>
                <a:sym typeface="Gulim"/>
              </a:rPr>
              <a:t> </a:t>
            </a:r>
            <a:r>
              <a:rPr lang="en-US" sz="900" dirty="0" err="1">
                <a:latin typeface="Gulim"/>
                <a:ea typeface="Gulim"/>
                <a:cs typeface="Gulim"/>
                <a:sym typeface="Gulim"/>
              </a:rPr>
              <a:t>옥상</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지붕에</a:t>
            </a:r>
            <a:r>
              <a:rPr lang="en-US" sz="900" dirty="0">
                <a:latin typeface="Gulim"/>
                <a:ea typeface="Gulim"/>
                <a:cs typeface="Gulim"/>
                <a:sym typeface="Gulim"/>
              </a:rPr>
              <a:t> </a:t>
            </a:r>
            <a:r>
              <a:rPr lang="en-US" sz="900" dirty="0" err="1">
                <a:latin typeface="Gulim"/>
                <a:ea typeface="Gulim"/>
                <a:cs typeface="Gulim"/>
                <a:sym typeface="Gulim"/>
              </a:rPr>
              <a:t>태양광</a:t>
            </a:r>
            <a:r>
              <a:rPr lang="en-US" sz="900" dirty="0">
                <a:latin typeface="Gulim"/>
                <a:ea typeface="Gulim"/>
                <a:cs typeface="Gulim"/>
                <a:sym typeface="Gulim"/>
              </a:rPr>
              <a:t> </a:t>
            </a:r>
            <a:r>
              <a:rPr lang="en-US" sz="900" dirty="0" err="1">
                <a:latin typeface="Gulim"/>
                <a:ea typeface="Gulim"/>
                <a:cs typeface="Gulim"/>
                <a:sym typeface="Gulim"/>
              </a:rPr>
              <a:t>발전</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도입을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 6월부터 </a:t>
            </a:r>
            <a:r>
              <a:rPr lang="en-US" sz="900" dirty="0" err="1">
                <a:latin typeface="Gulim"/>
                <a:ea typeface="Gulim"/>
                <a:cs typeface="Gulim"/>
                <a:sym typeface="Gulim"/>
              </a:rPr>
              <a:t>광주공장</a:t>
            </a:r>
            <a:r>
              <a:rPr lang="en-US" sz="900" dirty="0">
                <a:latin typeface="Gulim"/>
                <a:ea typeface="Gulim"/>
                <a:cs typeface="Gulim"/>
                <a:sym typeface="Gulim"/>
              </a:rPr>
              <a:t> </a:t>
            </a:r>
            <a:r>
              <a:rPr lang="en-US" sz="900" dirty="0" err="1">
                <a:latin typeface="Gulim"/>
                <a:ea typeface="Gulim"/>
                <a:cs typeface="Gulim"/>
                <a:sym typeface="Gulim"/>
              </a:rPr>
              <a:t>지붕에</a:t>
            </a:r>
            <a:r>
              <a:rPr lang="en-US" sz="900" dirty="0">
                <a:latin typeface="Gulim"/>
                <a:ea typeface="Gulim"/>
                <a:cs typeface="Gulim"/>
                <a:sym typeface="Gulim"/>
              </a:rPr>
              <a:t> 3.1MWp </a:t>
            </a:r>
            <a:r>
              <a:rPr lang="en-US" sz="900" dirty="0" err="1">
                <a:latin typeface="Gulim"/>
                <a:ea typeface="Gulim"/>
                <a:cs typeface="Gulim"/>
                <a:sym typeface="Gulim"/>
              </a:rPr>
              <a:t>규모의</a:t>
            </a:r>
            <a:r>
              <a:rPr lang="en-US" sz="900" dirty="0">
                <a:latin typeface="Gulim"/>
                <a:ea typeface="Gulim"/>
                <a:cs typeface="Gulim"/>
                <a:sym typeface="Gulim"/>
              </a:rPr>
              <a:t> </a:t>
            </a:r>
            <a:r>
              <a:rPr lang="en-US" sz="900" dirty="0" err="1">
                <a:latin typeface="Gulim"/>
                <a:ea typeface="Gulim"/>
                <a:cs typeface="Gulim"/>
                <a:sym typeface="Gulim"/>
              </a:rPr>
              <a:t>태양광</a:t>
            </a:r>
            <a:r>
              <a:rPr lang="en-US" sz="900" dirty="0">
                <a:latin typeface="Gulim"/>
                <a:ea typeface="Gulim"/>
                <a:cs typeface="Gulim"/>
                <a:sym typeface="Gulim"/>
              </a:rPr>
              <a:t> </a:t>
            </a:r>
            <a:r>
              <a:rPr lang="en-US" sz="900" dirty="0" err="1">
                <a:latin typeface="Gulim"/>
                <a:ea typeface="Gulim"/>
                <a:cs typeface="Gulim"/>
                <a:sym typeface="Gulim"/>
              </a:rPr>
              <a:t>발전</a:t>
            </a:r>
            <a:r>
              <a:rPr lang="en-US" sz="900" dirty="0">
                <a:latin typeface="Gulim"/>
                <a:ea typeface="Gulim"/>
                <a:cs typeface="Gulim"/>
                <a:sym typeface="Gulim"/>
              </a:rPr>
              <a:t> </a:t>
            </a:r>
            <a:r>
              <a:rPr lang="en-US" sz="900" dirty="0" err="1">
                <a:latin typeface="Gulim"/>
                <a:ea typeface="Gulim"/>
                <a:cs typeface="Gulim"/>
                <a:sym typeface="Gulim"/>
              </a:rPr>
              <a:t>설비를</a:t>
            </a:r>
            <a:r>
              <a:rPr lang="en-US" sz="900" dirty="0">
                <a:latin typeface="Gulim"/>
                <a:ea typeface="Gulim"/>
                <a:cs typeface="Gulim"/>
                <a:sym typeface="Gulim"/>
              </a:rPr>
              <a:t> </a:t>
            </a:r>
            <a:r>
              <a:rPr lang="en-US" sz="900" dirty="0" err="1">
                <a:latin typeface="Gulim"/>
                <a:ea typeface="Gulim"/>
                <a:cs typeface="Gulim"/>
                <a:sym typeface="Gulim"/>
              </a:rPr>
              <a:t>가동하고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시작으로</a:t>
            </a:r>
            <a:r>
              <a:rPr lang="en-US" sz="900" dirty="0">
                <a:latin typeface="Gulim"/>
                <a:ea typeface="Gulim"/>
                <a:cs typeface="Gulim"/>
                <a:sym typeface="Gulim"/>
              </a:rPr>
              <a:t> 2026년까지 </a:t>
            </a:r>
            <a:r>
              <a:rPr lang="en-US" sz="900" dirty="0" err="1">
                <a:latin typeface="Gulim"/>
                <a:ea typeface="Gulim"/>
                <a:cs typeface="Gulim"/>
                <a:sym typeface="Gulim"/>
              </a:rPr>
              <a:t>약</a:t>
            </a:r>
            <a:r>
              <a:rPr lang="en-US" sz="900" dirty="0">
                <a:latin typeface="Gulim"/>
                <a:ea typeface="Gulim"/>
                <a:cs typeface="Gulim"/>
                <a:sym typeface="Gulim"/>
              </a:rPr>
              <a:t> 26.2MWp </a:t>
            </a:r>
            <a:r>
              <a:rPr lang="en-US" sz="900" dirty="0" err="1">
                <a:latin typeface="Gulim"/>
                <a:ea typeface="Gulim"/>
                <a:cs typeface="Gulim"/>
                <a:sym typeface="Gulim"/>
              </a:rPr>
              <a:t>규모의</a:t>
            </a:r>
            <a:r>
              <a:rPr lang="en-US" sz="900" dirty="0">
                <a:latin typeface="Gulim"/>
                <a:ea typeface="Gulim"/>
                <a:cs typeface="Gulim"/>
                <a:sym typeface="Gulim"/>
              </a:rPr>
              <a:t> </a:t>
            </a:r>
            <a:r>
              <a:rPr lang="en-US" sz="900" dirty="0" err="1">
                <a:latin typeface="Gulim"/>
                <a:ea typeface="Gulim"/>
                <a:cs typeface="Gulim"/>
                <a:sym typeface="Gulim"/>
              </a:rPr>
              <a:t>태양광발전시설을</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5개 </a:t>
            </a:r>
            <a:r>
              <a:rPr lang="en-US" sz="900" dirty="0" err="1">
                <a:latin typeface="Gulim"/>
                <a:ea typeface="Gulim"/>
                <a:cs typeface="Gulim"/>
                <a:sym typeface="Gulim"/>
              </a:rPr>
              <a:t>공장에</a:t>
            </a:r>
            <a:r>
              <a:rPr lang="en-US" sz="900" dirty="0">
                <a:latin typeface="Gulim"/>
                <a:ea typeface="Gulim"/>
                <a:cs typeface="Gulim"/>
                <a:sym typeface="Gulim"/>
              </a:rPr>
              <a:t> </a:t>
            </a:r>
            <a:r>
              <a:rPr lang="en-US" sz="900" dirty="0" err="1">
                <a:latin typeface="Gulim"/>
                <a:ea typeface="Gulim"/>
                <a:cs typeface="Gulim"/>
                <a:sym typeface="Gulim"/>
              </a:rPr>
              <a:t>설치할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15,377tCO</a:t>
            </a:r>
            <a:r>
              <a:rPr lang="en-US" sz="750" baseline="-25000" dirty="0">
                <a:latin typeface="Gulim"/>
                <a:ea typeface="Gulim"/>
                <a:cs typeface="Gulim"/>
                <a:sym typeface="Gulim"/>
              </a:rPr>
              <a:t>2</a:t>
            </a:r>
            <a:r>
              <a:rPr lang="en-US" sz="900" dirty="0">
                <a:latin typeface="Gulim"/>
                <a:ea typeface="Gulim"/>
                <a:cs typeface="Gulim"/>
                <a:sym typeface="Gulim"/>
              </a:rPr>
              <a:t>eq </a:t>
            </a:r>
            <a:r>
              <a:rPr lang="en-US" sz="900" dirty="0" err="1">
                <a:latin typeface="Gulim"/>
                <a:ea typeface="Gulim"/>
                <a:cs typeface="Gulim"/>
                <a:sym typeface="Gulim"/>
              </a:rPr>
              <a:t>톤의</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배출량의</a:t>
            </a:r>
            <a:r>
              <a:rPr lang="en-US" sz="900" dirty="0">
                <a:latin typeface="Gulim"/>
                <a:ea typeface="Gulim"/>
                <a:cs typeface="Gulim"/>
                <a:sym typeface="Gulim"/>
              </a:rPr>
              <a:t> </a:t>
            </a:r>
            <a:r>
              <a:rPr lang="en-US" sz="900" dirty="0" err="1">
                <a:latin typeface="Gulim"/>
                <a:ea typeface="Gulim"/>
                <a:cs typeface="Gulim"/>
                <a:sym typeface="Gulim"/>
              </a:rPr>
              <a:t>감축하는</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가지고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52" name="Google Shape;752;p5"/>
          <p:cNvSpPr txBox="1"/>
          <p:nvPr/>
        </p:nvSpPr>
        <p:spPr>
          <a:xfrm>
            <a:off x="848846" y="3896042"/>
            <a:ext cx="6430645" cy="915035"/>
          </a:xfrm>
          <a:prstGeom prst="rect">
            <a:avLst/>
          </a:prstGeom>
          <a:noFill/>
          <a:ln>
            <a:noFill/>
          </a:ln>
        </p:spPr>
        <p:txBody>
          <a:bodyPr spcFirstLastPara="1" wrap="square" lIns="0" tIns="12700" rIns="0" bIns="0" anchor="t" anchorCtr="0">
            <a:spAutoFit/>
          </a:bodyPr>
          <a:lstStyle/>
          <a:p>
            <a:pPr marL="12700" marR="5080" lvl="0" indent="634" algn="just" rtl="0">
              <a:lnSpc>
                <a:spcPct val="129700"/>
              </a:lnSpc>
              <a:spcBef>
                <a:spcPts val="0"/>
              </a:spcBef>
              <a:spcAft>
                <a:spcPts val="0"/>
              </a:spcAft>
              <a:buNone/>
            </a:pPr>
            <a:r>
              <a:rPr lang="en-US" sz="900">
                <a:latin typeface="Gulim"/>
                <a:ea typeface="Gulim"/>
                <a:cs typeface="Gulim"/>
                <a:sym typeface="Gulim"/>
              </a:rPr>
              <a:t>이 외에도 다양한 형태의 재생에너지 도입 방안을 검토 및 이행하고 있습니다. 중장기 온실가스 감축 로드맵에 의거하여 지속적 감축을 고려한 재생에너지 공급인증서(REC) 구매를 진행하여, 2023 년 인도네시아공장 15,126MWh, 튀르키예공장 3,018MWh I-REC(International Renewable Energy Certificate, 국제 재생에너지 인증서), 러시아공장 5,350MWh 그린에너지 구매를 완료하였습니다. 이와 함께, 안정적인 재생에너지 확보를 위해 12MWp급(전사 전력량의 7.5%) 전력구매 계약(PPA)을 체결하고 2023년 12월부터 공급을 개시해 KT&amp;G 서울사옥 등 17개 사업장에서 재생전력을 사용 중입니다.</a:t>
            </a:r>
            <a:endParaRPr sz="900">
              <a:latin typeface="Gulim"/>
              <a:ea typeface="Gulim"/>
              <a:cs typeface="Gulim"/>
              <a:sym typeface="Gulim"/>
            </a:endParaRPr>
          </a:p>
        </p:txBody>
      </p:sp>
      <p:sp>
        <p:nvSpPr>
          <p:cNvPr id="753" name="Google Shape;753;p5"/>
          <p:cNvSpPr txBox="1"/>
          <p:nvPr/>
        </p:nvSpPr>
        <p:spPr>
          <a:xfrm>
            <a:off x="823558" y="4963261"/>
            <a:ext cx="6478905" cy="558800"/>
          </a:xfrm>
          <a:prstGeom prst="rect">
            <a:avLst/>
          </a:prstGeom>
          <a:noFill/>
          <a:ln>
            <a:noFill/>
          </a:ln>
        </p:spPr>
        <p:txBody>
          <a:bodyPr spcFirstLastPara="1" wrap="square" lIns="0" tIns="12050" rIns="0" bIns="0" anchor="t" anchorCtr="0">
            <a:spAutoFit/>
          </a:bodyPr>
          <a:lstStyle/>
          <a:p>
            <a:pPr marL="38100" marR="30480" lvl="0" indent="-634" algn="just" rtl="0">
              <a:lnSpc>
                <a:spcPct val="129600"/>
              </a:lnSpc>
              <a:spcBef>
                <a:spcPts val="0"/>
              </a:spcBef>
              <a:spcAft>
                <a:spcPts val="0"/>
              </a:spcAft>
              <a:buNone/>
            </a:pPr>
            <a:r>
              <a:rPr lang="en-US" sz="900">
                <a:latin typeface="Gulim"/>
                <a:ea typeface="Gulim"/>
                <a:cs typeface="Gulim"/>
                <a:sym typeface="Gulim"/>
              </a:rPr>
              <a:t>이러한 노력의 결과, KT&amp;G 그룹</a:t>
            </a:r>
            <a:r>
              <a:rPr lang="en-US" sz="750" baseline="30000">
                <a:latin typeface="Gulim"/>
                <a:ea typeface="Gulim"/>
                <a:cs typeface="Gulim"/>
                <a:sym typeface="Gulim"/>
              </a:rPr>
              <a:t>1)</a:t>
            </a:r>
            <a:r>
              <a:rPr lang="en-US" sz="900">
                <a:latin typeface="Gulim"/>
                <a:ea typeface="Gulim"/>
                <a:cs typeface="Gulim"/>
                <a:sym typeface="Gulim"/>
              </a:rPr>
              <a:t>의 재생에너지 사용 비율은 2020년 0.1%에서 2023년 13.5%로, KT&amp;G국내외</a:t>
            </a:r>
            <a:r>
              <a:rPr lang="en-US" sz="750" baseline="30000">
                <a:latin typeface="Gulim"/>
                <a:ea typeface="Gulim"/>
                <a:cs typeface="Gulim"/>
                <a:sym typeface="Gulim"/>
              </a:rPr>
              <a:t>2) </a:t>
            </a:r>
            <a:r>
              <a:rPr lang="en-US" sz="900">
                <a:latin typeface="Gulim"/>
                <a:ea typeface="Gulim"/>
                <a:cs typeface="Gulim"/>
                <a:sym typeface="Gulim"/>
              </a:rPr>
              <a:t>사업장 기준으로는 2023년 19.0%로 확대되었습니다. 2024년에는 PPA 도입 등을 통해 재생에너지 비율을 약 20% 수준으로 향상시키고 그룹사 협의체 논의 활성화를 통해 재생에너지 도입 실행을 가속화해 나갈 계획입니다.</a:t>
            </a:r>
            <a:endParaRPr sz="900">
              <a:latin typeface="Gulim"/>
              <a:ea typeface="Gulim"/>
              <a:cs typeface="Gulim"/>
              <a:sym typeface="Gulim"/>
            </a:endParaRPr>
          </a:p>
        </p:txBody>
      </p:sp>
      <p:grpSp>
        <p:nvGrpSpPr>
          <p:cNvPr id="804" name="Google Shape;804;p5"/>
          <p:cNvGrpSpPr/>
          <p:nvPr/>
        </p:nvGrpSpPr>
        <p:grpSpPr>
          <a:xfrm>
            <a:off x="538086" y="0"/>
            <a:ext cx="14077950" cy="8208009"/>
            <a:chOff x="538086" y="0"/>
            <a:chExt cx="14077950" cy="8208009"/>
          </a:xfrm>
        </p:grpSpPr>
        <p:sp>
          <p:nvSpPr>
            <p:cNvPr id="805" name="Google Shape;805;p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6" name="Google Shape;806;p5"/>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13" name="Google Shape;813;p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060</a:t>
            </a:r>
            <a:endParaRPr sz="1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5013"/>
        <p:cNvGrpSpPr/>
        <p:nvPr/>
      </p:nvGrpSpPr>
      <p:grpSpPr>
        <a:xfrm>
          <a:off x="0" y="0"/>
          <a:ext cx="0" cy="0"/>
          <a:chOff x="0" y="0"/>
          <a:chExt cx="0" cy="0"/>
        </a:xfrm>
      </p:grpSpPr>
      <p:sp>
        <p:nvSpPr>
          <p:cNvPr id="5014" name="Google Shape;5014;p51"/>
          <p:cNvSpPr txBox="1"/>
          <p:nvPr/>
        </p:nvSpPr>
        <p:spPr>
          <a:xfrm>
            <a:off x="887187" y="1196499"/>
            <a:ext cx="5058410" cy="158178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공급망 지속가능성</a:t>
            </a:r>
            <a:endParaRPr sz="2000">
              <a:latin typeface="Malgun Gothic"/>
              <a:ea typeface="Malgun Gothic"/>
              <a:cs typeface="Malgun Gothic"/>
              <a:sym typeface="Malgun Gothic"/>
            </a:endParaRPr>
          </a:p>
          <a:p>
            <a:pPr marL="12700" marR="5080" lvl="0" indent="0" algn="just" rtl="0">
              <a:lnSpc>
                <a:spcPct val="134200"/>
              </a:lnSpc>
              <a:spcBef>
                <a:spcPts val="1150"/>
              </a:spcBef>
              <a:spcAft>
                <a:spcPts val="0"/>
              </a:spcAft>
              <a:buNone/>
            </a:pPr>
            <a:r>
              <a:rPr lang="en-US" sz="900" b="1" u="sng">
                <a:solidFill>
                  <a:srgbClr val="007E75"/>
                </a:solidFill>
                <a:latin typeface="Arial"/>
                <a:ea typeface="Arial"/>
                <a:cs typeface="Arial"/>
                <a:sym typeface="Arial"/>
              </a:rPr>
              <a:t>파트너사 정기 종합평가</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2024년 상반기 파트너사 정기 ESG 평가 항목 개선으로 리스크 식별 실효성을 높이고 전문가 결과 분석을 통해 운영체계를 고도화하였습니다. 파트너사 평가 및 현장 실사의 경우 노동 및 인권, 안전 및 보건, 환경 및 에너지, 기후변화, 윤리·준법경영 등 변호사 및 노무사를 포함한 각 분야 전문위원들로 구성된 제3자 기관에서 평가 및 실사를 수행하였습니다. KT&amp;G는 파트너사 평가 프로세스에 따라 3개 기관에서 거래하는 주요 파트너사 총 153개사를 대상으로 평가를 실시하였으며, 여기에는 NTM(Non-Tobacco Materials)·NGP(Next Generation Products) 재료품 파트너사 77개사와 부동산 본부 시설공사 협력업체 64개사, 영업본부 영업물품 파트너사 12개사가 포함되었습니다.</a:t>
            </a:r>
            <a:endParaRPr sz="900">
              <a:latin typeface="Gulim"/>
              <a:ea typeface="Gulim"/>
              <a:cs typeface="Gulim"/>
              <a:sym typeface="Gulim"/>
            </a:endParaRPr>
          </a:p>
        </p:txBody>
      </p:sp>
      <p:sp>
        <p:nvSpPr>
          <p:cNvPr id="5015" name="Google Shape;5015;p51"/>
          <p:cNvSpPr txBox="1"/>
          <p:nvPr/>
        </p:nvSpPr>
        <p:spPr>
          <a:xfrm>
            <a:off x="887299" y="2936739"/>
            <a:ext cx="5060950" cy="9461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a:latin typeface="Gulim"/>
                <a:ea typeface="Gulim"/>
                <a:cs typeface="Gulim"/>
                <a:sym typeface="Gulim"/>
              </a:rPr>
              <a:t>KT&amp;G는 NTM·NGP 재료품 파트너사 중 제조 및 거래량에서 상위 파트너사를 대상으로 온라인 자가 평가를 실시하고 있습니다. 이에 따른 평가 결과를 기준으로 법정 리스크 및 평가의 안정적인 도입 등을 고려, 파트너사를 선정하여 현장 실사 평가를 실시하고 있습니다. KT&amp;G는 2021년부터 참여 파트너사를 확대하여 ESG 경영 제고 및 ESG 역량 향상을 도모하고, 도출된 파트너사 평가 결과에 따라 개선 과제를 제시하며, 항목별 평가 결과 점수가 미흡한 파트너사의 경우 컨설팅을 지원해 ESG 역량을 향상시켜 나가고 있습니다.</a:t>
            </a:r>
            <a:endParaRPr sz="900">
              <a:latin typeface="Gulim"/>
              <a:ea typeface="Gulim"/>
              <a:cs typeface="Gulim"/>
              <a:sym typeface="Gulim"/>
            </a:endParaRPr>
          </a:p>
        </p:txBody>
      </p:sp>
      <p:sp>
        <p:nvSpPr>
          <p:cNvPr id="5016" name="Google Shape;5016;p51"/>
          <p:cNvSpPr txBox="1"/>
          <p:nvPr/>
        </p:nvSpPr>
        <p:spPr>
          <a:xfrm>
            <a:off x="887299" y="4041677"/>
            <a:ext cx="5065395" cy="9461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a:solidFill>
                  <a:srgbClr val="007E75"/>
                </a:solidFill>
                <a:latin typeface="Arial"/>
                <a:ea typeface="Arial"/>
                <a:cs typeface="Arial"/>
                <a:sym typeface="Arial"/>
              </a:rPr>
              <a:t>파트너사 정기 ESG 평가</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노동·인권, 환경, 산업안전을 포함하여 공급망 내에서 잠재적 또는 실제적으로 발생 가능한 ESG 전반의 위험 요인을 도출하고 이를 완화 및 개선할 수 있는 평가체계를 운영하고 있습니다. 이를 위해 정기 ESG 평가를 시행하고 있으며, 평가 결과의 객관성 및 전문성을 확보하고 법률 리스크를 최소화하기 위해 제3자 검증을 진행하고 있습니다. 또한 파트너사 관리 전담조직인 구매관리팀에서는 공급망 ESG 지원을 위해 관련된 교육 및 학습을 진행하고 있습니다.</a:t>
            </a:r>
            <a:endParaRPr sz="900">
              <a:latin typeface="Gulim"/>
              <a:ea typeface="Gulim"/>
              <a:cs typeface="Gulim"/>
              <a:sym typeface="Gulim"/>
            </a:endParaRPr>
          </a:p>
        </p:txBody>
      </p:sp>
      <p:sp>
        <p:nvSpPr>
          <p:cNvPr id="5017" name="Google Shape;5017;p51"/>
          <p:cNvSpPr txBox="1"/>
          <p:nvPr/>
        </p:nvSpPr>
        <p:spPr>
          <a:xfrm>
            <a:off x="887299" y="5146501"/>
            <a:ext cx="5066665" cy="18669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a:latin typeface="Gulim"/>
                <a:ea typeface="Gulim"/>
                <a:cs typeface="Gulim"/>
                <a:sym typeface="Gulim"/>
              </a:rPr>
              <a:t>특히 2024년부터는 파트너사의 정확한 개선 필요 사항을 파악하기 위해 ESG 평가 지표를 고도화하였습니다. OECD 다국적기업 가이드라인(OECD Guidelines for Multinational Enterprises), UN 기업 및 인권에 관한 기본원칙(UN Guiding Principles on Business and Human Rights), ILO와 같은 국제 규범과 RBA(Responsible Business Alliance)의 행동규범과 자체평가설문(Self-Assessment Questionnaire), MSCI(Morgan Stanley Capital International Index)의 ESG 평가지표, DJSI(Dow Jones Sustainability Indices) 및 S&amp;P Global의 기업 지속가능성 평가(Corporate Sustainability Assessment), 한국ESG기준원의 평가지표, STP, GRI(공시기준) 등의 ESG·Sustainability 관련 지표를 반영하여 기존의 평가항목을 개정하여 법령 준수 여부뿐 아니라 국제 규범 및 글로벌 기준에서 요구하는 지표 항목들을 추가하여 KT&amp;G 파트너사들의 ESG 리스크를 실질적으로 평가하고 개선하는데 필요한 항목을 도출하였습니다. 평가항목은 노동·인권, 환경, 안전보건, 윤리·준법경영, 경영시스템의 5개 지표로 구분하여 제조사의 경우 214개 문항, 비제조사의 경우 152개 문항으로 구성되어 있습니다.</a:t>
            </a:r>
            <a:endParaRPr sz="900">
              <a:latin typeface="Gulim"/>
              <a:ea typeface="Gulim"/>
              <a:cs typeface="Gulim"/>
              <a:sym typeface="Gulim"/>
            </a:endParaRPr>
          </a:p>
        </p:txBody>
      </p:sp>
      <p:grpSp>
        <p:nvGrpSpPr>
          <p:cNvPr id="5097" name="Google Shape;5097;p51"/>
          <p:cNvGrpSpPr/>
          <p:nvPr/>
        </p:nvGrpSpPr>
        <p:grpSpPr>
          <a:xfrm>
            <a:off x="538086" y="0"/>
            <a:ext cx="14077958" cy="8208009"/>
            <a:chOff x="538086" y="0"/>
            <a:chExt cx="14077958" cy="8208009"/>
          </a:xfrm>
        </p:grpSpPr>
        <p:sp>
          <p:nvSpPr>
            <p:cNvPr id="5099" name="Google Shape;5099;p5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00" name="Google Shape;5100;p5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01" name="Google Shape;5101;p5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110" name="Google Shape;5110;p5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126</a:t>
            </a:r>
            <a:endParaRPr sz="10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5128"/>
        <p:cNvGrpSpPr/>
        <p:nvPr/>
      </p:nvGrpSpPr>
      <p:grpSpPr>
        <a:xfrm>
          <a:off x="0" y="0"/>
          <a:ext cx="0" cy="0"/>
          <a:chOff x="0" y="0"/>
          <a:chExt cx="0" cy="0"/>
        </a:xfrm>
      </p:grpSpPr>
      <p:sp>
        <p:nvSpPr>
          <p:cNvPr id="5129" name="Google Shape;5129;p52"/>
          <p:cNvSpPr txBox="1"/>
          <p:nvPr/>
        </p:nvSpPr>
        <p:spPr>
          <a:xfrm>
            <a:off x="886515" y="2752513"/>
            <a:ext cx="5066030" cy="113030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a:latin typeface="Arial"/>
                <a:ea typeface="Arial"/>
                <a:cs typeface="Arial"/>
                <a:sym typeface="Arial"/>
              </a:rPr>
              <a:t>정기 ESG 평가 결과 </a:t>
            </a:r>
            <a:r>
              <a:rPr lang="en-US" sz="900" b="1">
                <a:latin typeface="Malgun Gothic"/>
                <a:ea typeface="Malgun Gothic"/>
                <a:cs typeface="Malgun Gothic"/>
                <a:sym typeface="Malgun Gothic"/>
              </a:rPr>
              <a:t>| </a:t>
            </a:r>
            <a:r>
              <a:rPr lang="en-US" sz="900">
                <a:latin typeface="Gulim"/>
                <a:ea typeface="Gulim"/>
                <a:cs typeface="Gulim"/>
                <a:sym typeface="Gulim"/>
              </a:rPr>
              <a:t>KT&amp;G의 정기 ESG 평가는 노동 및 인권, 안전 및 보건, 환경, 윤리, 경영시스템 5가지 항목에 대해 파트너사를 대상으로 실시됩니다. 또한, 주요 파트너사를 대상으로 ESG 경영에 대한 인식과 역량을 강화하기 위해 ESG 평가의 전문성, 객관성, 신뢰성을 확보할 수 있는 제3자 평가기관과 함께 현장을 방문하여 잠재적 리스크를 점검하고, 그 결과를 종합평가에 반영하고 있습니다. ESG 평가를 통해 법정 리스크 및 평가 결과 등을 고려하여 잠재 리스크가 확인된 파트너사를 대상으로 제3자 점검을 통해 현장 실사를 진행하였으며 점검 결과는 결과보고서로 제공하였습니다. 파트너사는 결과보고서를 바탕으로 개선계획을 수립하고, 잠재 및 위험요인을 관리하고 있습니다.</a:t>
            </a:r>
            <a:endParaRPr sz="900">
              <a:latin typeface="Gulim"/>
              <a:ea typeface="Gulim"/>
              <a:cs typeface="Gulim"/>
              <a:sym typeface="Gulim"/>
            </a:endParaRPr>
          </a:p>
        </p:txBody>
      </p:sp>
      <p:sp>
        <p:nvSpPr>
          <p:cNvPr id="5130" name="Google Shape;5130;p52"/>
          <p:cNvSpPr txBox="1"/>
          <p:nvPr/>
        </p:nvSpPr>
        <p:spPr>
          <a:xfrm>
            <a:off x="886291" y="4041474"/>
            <a:ext cx="5062855" cy="11303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a:latin typeface="Gulim"/>
                <a:ea typeface="Gulim"/>
                <a:cs typeface="Gulim"/>
                <a:sym typeface="Gulim"/>
              </a:rPr>
              <a:t>금번 파트너사 ESG 평가 결과 평균 점수는 79.2점으로 5개 지표 중에서 안전 및 보건 분야(90.2점)가 가장 양호한 성과를 보였으며, 환경 분야(59.2점)는 상대적인 개선이 필요한 것으로 분석되었습니다. 이번 ESG 평가에서는 전년도보다 파트너사의 ESG 평가 점수가 대부분 하락하였는데, 이는 전반적인 평가문항 고도화로 인한 일시적인 현상으로 판단되며, 파트너사 행동규범과 관련한 위반사항은 없는 것으로 확 인되었습니다. 특히 환경 파트의 경우 생물 다양성 등 ESG 차원에서 평가할 필요가 있는 항목을 다수 추가하였습니다. 향후에도 KT&amp;G는 고도화된 평가와 적극적인 지원을 통해 공급망 ESG 리스크 관리 역량 강화를 위해 노력할 계획입니다.</a:t>
            </a:r>
            <a:endParaRPr sz="900">
              <a:latin typeface="Gulim"/>
              <a:ea typeface="Gulim"/>
              <a:cs typeface="Gulim"/>
              <a:sym typeface="Gulim"/>
            </a:endParaRPr>
          </a:p>
        </p:txBody>
      </p:sp>
      <p:sp>
        <p:nvSpPr>
          <p:cNvPr id="5131" name="Google Shape;5131;p52"/>
          <p:cNvSpPr txBox="1"/>
          <p:nvPr/>
        </p:nvSpPr>
        <p:spPr>
          <a:xfrm>
            <a:off x="886627" y="1196499"/>
            <a:ext cx="5059045" cy="1397635"/>
          </a:xfrm>
          <a:prstGeom prst="rect">
            <a:avLst/>
          </a:prstGeom>
          <a:noFill/>
          <a:ln>
            <a:noFill/>
          </a:ln>
        </p:spPr>
        <p:txBody>
          <a:bodyPr spcFirstLastPara="1" wrap="square" lIns="0" tIns="12700" rIns="0" bIns="0" anchor="t" anchorCtr="0">
            <a:spAutoFit/>
          </a:bodyPr>
          <a:lstStyle/>
          <a:p>
            <a:pPr marL="13334"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공급망 지속가능성</a:t>
            </a:r>
            <a:endParaRPr sz="2000">
              <a:latin typeface="Malgun Gothic"/>
              <a:ea typeface="Malgun Gothic"/>
              <a:cs typeface="Malgun Gothic"/>
              <a:sym typeface="Malgun Gothic"/>
            </a:endParaRPr>
          </a:p>
          <a:p>
            <a:pPr marL="12700" marR="5080" lvl="0" indent="634" algn="just" rtl="0">
              <a:lnSpc>
                <a:spcPct val="134300"/>
              </a:lnSpc>
              <a:spcBef>
                <a:spcPts val="1150"/>
              </a:spcBef>
              <a:spcAft>
                <a:spcPts val="0"/>
              </a:spcAft>
              <a:buNone/>
            </a:pPr>
            <a:r>
              <a:rPr lang="en-US" sz="900">
                <a:latin typeface="Gulim"/>
                <a:ea typeface="Gulim"/>
                <a:cs typeface="Gulim"/>
                <a:sym typeface="Gulim"/>
              </a:rPr>
              <a:t>당사는 파트너사의 온라인 자가평가 및 일부 현장점검을 실시하고 있으며, ESG 평가 결과를 파트너사 종합평가에 반영하여 파트너사의 ESG 경영을 제고하고 있습니다. 나아가 2024년부터는 KT&amp;G와 파트너사, 그리고 제3자 평가기관과 함께 현재의 ESG 상황을 진단하고 개선 활동을 함께 할 수 있도록 지원하는 온라인 기반의 플랫폼 시스템을 구축하였습니다. 파트너사는 위 플랫폼을 통해 자가 평가를 수행하고, 파트너사의 자가 평가에 대해 ESG 전문 제3자 기관이 평가/실사하고 자문/컨설팅을 수행하며 개선 권고 사항을 도출하여 파트너사에 공유합니다.</a:t>
            </a:r>
            <a:endParaRPr sz="900">
              <a:latin typeface="Gulim"/>
              <a:ea typeface="Gulim"/>
              <a:cs typeface="Gulim"/>
              <a:sym typeface="Gulim"/>
            </a:endParaRPr>
          </a:p>
        </p:txBody>
      </p:sp>
      <p:grpSp>
        <p:nvGrpSpPr>
          <p:cNvPr id="5302" name="Google Shape;5302;p52"/>
          <p:cNvGrpSpPr/>
          <p:nvPr/>
        </p:nvGrpSpPr>
        <p:grpSpPr>
          <a:xfrm>
            <a:off x="538086" y="0"/>
            <a:ext cx="14077958" cy="8208009"/>
            <a:chOff x="538086" y="0"/>
            <a:chExt cx="14077958" cy="8208009"/>
          </a:xfrm>
        </p:grpSpPr>
        <p:sp>
          <p:nvSpPr>
            <p:cNvPr id="5303" name="Google Shape;5303;p5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04" name="Google Shape;5304;p5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05" name="Google Shape;5305;p5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312" name="Google Shape;5312;p5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127</a:t>
            </a:r>
            <a:endParaRPr sz="10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5322"/>
        <p:cNvGrpSpPr/>
        <p:nvPr/>
      </p:nvGrpSpPr>
      <p:grpSpPr>
        <a:xfrm>
          <a:off x="0" y="0"/>
          <a:ext cx="0" cy="0"/>
          <a:chOff x="0" y="0"/>
          <a:chExt cx="0" cy="0"/>
        </a:xfrm>
      </p:grpSpPr>
      <p:sp>
        <p:nvSpPr>
          <p:cNvPr id="5323" name="Google Shape;5323;p53"/>
          <p:cNvSpPr txBox="1"/>
          <p:nvPr/>
        </p:nvSpPr>
        <p:spPr>
          <a:xfrm>
            <a:off x="887299" y="1196499"/>
            <a:ext cx="5066030" cy="213423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공급망</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지속가능성</a:t>
            </a:r>
            <a:endParaRPr sz="2000" dirty="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dirty="0">
                <a:latin typeface="Arial"/>
                <a:ea typeface="Arial"/>
                <a:cs typeface="Arial"/>
                <a:sym typeface="Arial"/>
              </a:rPr>
              <a:t>2차∙ 3차∙ </a:t>
            </a:r>
            <a:r>
              <a:rPr lang="en-US" sz="900" b="1" dirty="0" err="1">
                <a:latin typeface="Arial"/>
                <a:ea typeface="Arial"/>
                <a:cs typeface="Arial"/>
                <a:sym typeface="Arial"/>
              </a:rPr>
              <a:t>거래</a:t>
            </a:r>
            <a:r>
              <a:rPr lang="en-US" sz="900" b="1" dirty="0">
                <a:latin typeface="Arial"/>
                <a:ea typeface="Arial"/>
                <a:cs typeface="Arial"/>
                <a:sym typeface="Arial"/>
              </a:rPr>
              <a:t> </a:t>
            </a:r>
            <a:r>
              <a:rPr lang="en-US" sz="900" b="1" dirty="0" err="1">
                <a:latin typeface="Arial"/>
                <a:ea typeface="Arial"/>
                <a:cs typeface="Arial"/>
                <a:sym typeface="Arial"/>
              </a:rPr>
              <a:t>파트너사의</a:t>
            </a:r>
            <a:r>
              <a:rPr lang="en-US" sz="900" b="1" dirty="0">
                <a:latin typeface="Arial"/>
                <a:ea typeface="Arial"/>
                <a:cs typeface="Arial"/>
                <a:sym typeface="Arial"/>
              </a:rPr>
              <a:t> ESG </a:t>
            </a:r>
            <a:r>
              <a:rPr lang="en-US" sz="900" b="1" dirty="0" err="1">
                <a:latin typeface="Arial"/>
                <a:ea typeface="Arial"/>
                <a:cs typeface="Arial"/>
                <a:sym typeface="Arial"/>
              </a:rPr>
              <a:t>리스크</a:t>
            </a:r>
            <a:r>
              <a:rPr lang="en-US" sz="900" b="1" dirty="0">
                <a:latin typeface="Arial"/>
                <a:ea typeface="Arial"/>
                <a:cs typeface="Arial"/>
                <a:sym typeface="Arial"/>
              </a:rPr>
              <a:t> </a:t>
            </a:r>
            <a:r>
              <a:rPr lang="en-US" sz="900" b="1" dirty="0" err="1">
                <a:latin typeface="Arial"/>
                <a:ea typeface="Arial"/>
                <a:cs typeface="Arial"/>
                <a:sym typeface="Arial"/>
              </a:rPr>
              <a:t>진단</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KT&amp;G는지속가능경영방침을거래파트너사에전파하고공급망의지속가능성</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스탠다드</a:t>
            </a:r>
            <a:r>
              <a:rPr lang="en-US" sz="900" dirty="0">
                <a:latin typeface="Gulim"/>
                <a:ea typeface="Gulim"/>
                <a:cs typeface="Gulim"/>
                <a:sym typeface="Gulim"/>
              </a:rPr>
              <a:t> </a:t>
            </a:r>
            <a:r>
              <a:rPr lang="en-US" sz="900" dirty="0" err="1">
                <a:latin typeface="Gulim"/>
                <a:ea typeface="Gulim"/>
                <a:cs typeface="Gulim"/>
                <a:sym typeface="Gulim"/>
              </a:rPr>
              <a:t>향상을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2021년부터 </a:t>
            </a:r>
            <a:r>
              <a:rPr lang="en-US" sz="900" dirty="0" err="1">
                <a:latin typeface="Gulim"/>
                <a:ea typeface="Gulim"/>
                <a:cs typeface="Gulim"/>
                <a:sym typeface="Gulim"/>
              </a:rPr>
              <a:t>독립된</a:t>
            </a:r>
            <a:r>
              <a:rPr lang="en-US" sz="900" dirty="0">
                <a:latin typeface="Gulim"/>
                <a:ea typeface="Gulim"/>
                <a:cs typeface="Gulim"/>
                <a:sym typeface="Gulim"/>
              </a:rPr>
              <a:t> 제3자 </a:t>
            </a:r>
            <a:r>
              <a:rPr lang="en-US" sz="900" dirty="0" err="1">
                <a:latin typeface="Gulim"/>
                <a:ea typeface="Gulim"/>
                <a:cs typeface="Gulim"/>
                <a:sym typeface="Gulim"/>
              </a:rPr>
              <a:t>기관이</a:t>
            </a:r>
            <a:r>
              <a:rPr lang="en-US" sz="900" dirty="0">
                <a:latin typeface="Gulim"/>
                <a:ea typeface="Gulim"/>
                <a:cs typeface="Gulim"/>
                <a:sym typeface="Gulim"/>
              </a:rPr>
              <a:t> </a:t>
            </a:r>
            <a:r>
              <a:rPr lang="en-US" sz="900" dirty="0" err="1">
                <a:latin typeface="Gulim"/>
                <a:ea typeface="Gulim"/>
                <a:cs typeface="Gulim"/>
                <a:sym typeface="Gulim"/>
              </a:rPr>
              <a:t>수행하는</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ESG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 </a:t>
            </a:r>
            <a:r>
              <a:rPr lang="en-US" sz="900" dirty="0" err="1">
                <a:latin typeface="Gulim"/>
                <a:ea typeface="Gulim"/>
                <a:cs typeface="Gulim"/>
                <a:sym typeface="Gulim"/>
              </a:rPr>
              <a:t>상반기에는</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범위를</a:t>
            </a:r>
            <a:r>
              <a:rPr lang="en-US" sz="900" dirty="0">
                <a:latin typeface="Gulim"/>
                <a:ea typeface="Gulim"/>
                <a:cs typeface="Gulim"/>
                <a:sym typeface="Gulim"/>
              </a:rPr>
              <a:t> </a:t>
            </a:r>
            <a:r>
              <a:rPr lang="en-US" sz="900" dirty="0" err="1">
                <a:latin typeface="Gulim"/>
                <a:ea typeface="Gulim"/>
                <a:cs typeface="Gulim"/>
                <a:sym typeface="Gulim"/>
              </a:rPr>
              <a:t>확대하기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2차 </a:t>
            </a:r>
            <a:r>
              <a:rPr lang="en-US" sz="900" dirty="0" err="1">
                <a:latin typeface="Gulim"/>
                <a:ea typeface="Gulim"/>
                <a:cs typeface="Gulim"/>
                <a:sym typeface="Gulim"/>
              </a:rPr>
              <a:t>및</a:t>
            </a:r>
            <a:r>
              <a:rPr lang="en-US" sz="900" dirty="0">
                <a:latin typeface="Gulim"/>
                <a:ea typeface="Gulim"/>
                <a:cs typeface="Gulim"/>
                <a:sym typeface="Gulim"/>
              </a:rPr>
              <a:t> 3차 </a:t>
            </a:r>
            <a:r>
              <a:rPr lang="en-US" sz="900" dirty="0" err="1">
                <a:latin typeface="Gulim"/>
                <a:ea typeface="Gulim"/>
                <a:cs typeface="Gulim"/>
                <a:sym typeface="Gulim"/>
              </a:rPr>
              <a:t>거래</a:t>
            </a:r>
            <a:r>
              <a:rPr lang="en-US" sz="900" dirty="0">
                <a:latin typeface="Gulim"/>
                <a:ea typeface="Gulim"/>
                <a:cs typeface="Gulim"/>
                <a:sym typeface="Gulim"/>
              </a:rPr>
              <a:t> </a:t>
            </a:r>
            <a:r>
              <a:rPr lang="en-US" sz="900" dirty="0" err="1">
                <a:latin typeface="Gulim"/>
                <a:ea typeface="Gulim"/>
                <a:cs typeface="Gulim"/>
                <a:sym typeface="Gulim"/>
              </a:rPr>
              <a:t>파트너사의</a:t>
            </a:r>
            <a:r>
              <a:rPr lang="en-US" sz="900" dirty="0">
                <a:latin typeface="Gulim"/>
                <a:ea typeface="Gulim"/>
                <a:cs typeface="Gulim"/>
                <a:sym typeface="Gulim"/>
              </a:rPr>
              <a:t> ESG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진단하였습니다</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업체는</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관심이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화학물질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이슈에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주도적인</a:t>
            </a:r>
            <a:r>
              <a:rPr lang="en-US" sz="900" dirty="0">
                <a:latin typeface="Gulim"/>
                <a:ea typeface="Gulim"/>
                <a:cs typeface="Gulim"/>
                <a:sym typeface="Gulim"/>
              </a:rPr>
              <a:t> </a:t>
            </a:r>
            <a:r>
              <a:rPr lang="en-US" sz="900" dirty="0" err="1">
                <a:latin typeface="Gulim"/>
                <a:ea typeface="Gulim"/>
                <a:cs typeface="Gulim"/>
                <a:sym typeface="Gulim"/>
              </a:rPr>
              <a:t>대응이</a:t>
            </a:r>
            <a:r>
              <a:rPr lang="en-US" sz="900" dirty="0">
                <a:latin typeface="Gulim"/>
                <a:ea typeface="Gulim"/>
                <a:cs typeface="Gulim"/>
                <a:sym typeface="Gulim"/>
              </a:rPr>
              <a:t> </a:t>
            </a:r>
            <a:r>
              <a:rPr lang="en-US" sz="900" dirty="0" err="1">
                <a:latin typeface="Gulim"/>
                <a:ea typeface="Gulim"/>
                <a:cs typeface="Gulim"/>
                <a:sym typeface="Gulim"/>
              </a:rPr>
              <a:t>요구되는</a:t>
            </a:r>
            <a:r>
              <a:rPr lang="en-US" sz="900" dirty="0">
                <a:latin typeface="Gulim"/>
                <a:ea typeface="Gulim"/>
                <a:cs typeface="Gulim"/>
                <a:sym typeface="Gulim"/>
              </a:rPr>
              <a:t> </a:t>
            </a:r>
            <a:r>
              <a:rPr lang="en-US" sz="900" dirty="0" err="1">
                <a:latin typeface="Gulim"/>
                <a:ea typeface="Gulim"/>
                <a:cs typeface="Gulim"/>
                <a:sym typeface="Gulim"/>
              </a:rPr>
              <a:t>물품을</a:t>
            </a:r>
            <a:r>
              <a:rPr lang="en-US" sz="900" dirty="0">
                <a:latin typeface="Gulim"/>
                <a:ea typeface="Gulim"/>
                <a:cs typeface="Gulim"/>
                <a:sym typeface="Gulim"/>
              </a:rPr>
              <a:t> </a:t>
            </a:r>
            <a:r>
              <a:rPr lang="en-US" sz="900" dirty="0" err="1">
                <a:latin typeface="Gulim"/>
                <a:ea typeface="Gulim"/>
                <a:cs typeface="Gulim"/>
                <a:sym typeface="Gulim"/>
              </a:rPr>
              <a:t>제조하는</a:t>
            </a:r>
            <a:r>
              <a:rPr lang="en-US" sz="900" dirty="0">
                <a:latin typeface="Gulim"/>
                <a:ea typeface="Gulim"/>
                <a:cs typeface="Gulim"/>
                <a:sym typeface="Gulim"/>
              </a:rPr>
              <a:t> </a:t>
            </a:r>
            <a:r>
              <a:rPr lang="en-US" sz="900" dirty="0" err="1">
                <a:latin typeface="Gulim"/>
                <a:ea typeface="Gulim"/>
                <a:cs typeface="Gulim"/>
                <a:sym typeface="Gulim"/>
              </a:rPr>
              <a:t>파트너사들로</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중요도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거래규모</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감안하여</a:t>
            </a:r>
            <a:r>
              <a:rPr lang="en-US" sz="900" dirty="0">
                <a:latin typeface="Gulim"/>
                <a:ea typeface="Gulim"/>
                <a:cs typeface="Gulim"/>
                <a:sym typeface="Gulim"/>
              </a:rPr>
              <a:t> </a:t>
            </a:r>
            <a:r>
              <a:rPr lang="en-US" sz="900" dirty="0" err="1">
                <a:latin typeface="Gulim"/>
                <a:ea typeface="Gulim"/>
                <a:cs typeface="Gulim"/>
                <a:sym typeface="Gulim"/>
              </a:rPr>
              <a:t>선정하였습니다</a:t>
            </a:r>
            <a:r>
              <a:rPr lang="en-US" sz="900" dirty="0">
                <a:latin typeface="Gulim"/>
                <a:ea typeface="Gulim"/>
                <a:cs typeface="Gulim"/>
                <a:sym typeface="Gulim"/>
              </a:rPr>
              <a:t>. 2개의 </a:t>
            </a:r>
            <a:r>
              <a:rPr lang="en-US" sz="900" dirty="0" err="1">
                <a:latin typeface="Gulim"/>
                <a:ea typeface="Gulim"/>
                <a:cs typeface="Gulim"/>
                <a:sym typeface="Gulim"/>
              </a:rPr>
              <a:t>업체를</a:t>
            </a:r>
            <a:r>
              <a:rPr lang="en-US" sz="900" dirty="0">
                <a:latin typeface="Gulim"/>
                <a:ea typeface="Gulim"/>
                <a:cs typeface="Gulim"/>
                <a:sym typeface="Gulim"/>
              </a:rPr>
              <a:t> </a:t>
            </a:r>
            <a:r>
              <a:rPr lang="en-US" sz="900" dirty="0" err="1">
                <a:latin typeface="Gulim"/>
                <a:ea typeface="Gulim"/>
                <a:cs typeface="Gulim"/>
                <a:sym typeface="Gulim"/>
              </a:rPr>
              <a:t>선정하였고</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업체들은</a:t>
            </a:r>
            <a:r>
              <a:rPr lang="en-US" sz="900" dirty="0">
                <a:latin typeface="Gulim"/>
                <a:ea typeface="Gulim"/>
                <a:cs typeface="Gulim"/>
                <a:sym typeface="Gulim"/>
              </a:rPr>
              <a:t> ESG </a:t>
            </a:r>
            <a:r>
              <a:rPr lang="en-US" sz="900" dirty="0" err="1">
                <a:latin typeface="Gulim"/>
                <a:ea typeface="Gulim"/>
                <a:cs typeface="Gulim"/>
                <a:sym typeface="Gulim"/>
              </a:rPr>
              <a:t>자가진단을</a:t>
            </a:r>
            <a:r>
              <a:rPr lang="en-US" sz="900" dirty="0">
                <a:latin typeface="Gulim"/>
                <a:ea typeface="Gulim"/>
                <a:cs typeface="Gulim"/>
                <a:sym typeface="Gulim"/>
              </a:rPr>
              <a:t> </a:t>
            </a:r>
            <a:r>
              <a:rPr lang="en-US" sz="900" dirty="0" err="1">
                <a:latin typeface="Gulim"/>
                <a:ea typeface="Gulim"/>
                <a:cs typeface="Gulim"/>
                <a:sym typeface="Gulim"/>
              </a:rPr>
              <a:t>실시</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진단결과와</a:t>
            </a:r>
            <a:r>
              <a:rPr lang="en-US" sz="900" dirty="0">
                <a:latin typeface="Gulim"/>
                <a:ea typeface="Gulim"/>
                <a:cs typeface="Gulim"/>
                <a:sym typeface="Gulim"/>
              </a:rPr>
              <a:t> </a:t>
            </a:r>
            <a:r>
              <a:rPr lang="en-US" sz="900" dirty="0" err="1">
                <a:latin typeface="Gulim"/>
                <a:ea typeface="Gulim"/>
                <a:cs typeface="Gulim"/>
                <a:sym typeface="Gulim"/>
              </a:rPr>
              <a:t>실제</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수준에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GAP </a:t>
            </a:r>
            <a:r>
              <a:rPr lang="en-US" sz="900" dirty="0" err="1">
                <a:latin typeface="Gulim"/>
                <a:ea typeface="Gulim"/>
                <a:cs typeface="Gulim"/>
                <a:sym typeface="Gulim"/>
              </a:rPr>
              <a:t>확인을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세부평가를</a:t>
            </a:r>
            <a:r>
              <a:rPr lang="en-US" sz="900" dirty="0">
                <a:latin typeface="Gulim"/>
                <a:ea typeface="Gulim"/>
                <a:cs typeface="Gulim"/>
                <a:sym typeface="Gulim"/>
              </a:rPr>
              <a:t> </a:t>
            </a:r>
            <a:r>
              <a:rPr lang="en-US" sz="900" dirty="0" err="1">
                <a:latin typeface="Gulim"/>
                <a:ea typeface="Gulim"/>
                <a:cs typeface="Gulim"/>
                <a:sym typeface="Gulim"/>
              </a:rPr>
              <a:t>실시하였으며</a:t>
            </a:r>
            <a:r>
              <a:rPr lang="en-US" sz="900" dirty="0">
                <a:latin typeface="Gulim"/>
                <a:ea typeface="Gulim"/>
                <a:cs typeface="Gulim"/>
                <a:sym typeface="Gulim"/>
              </a:rPr>
              <a:t>, </a:t>
            </a:r>
            <a:r>
              <a:rPr lang="en-US" sz="900" dirty="0" err="1">
                <a:latin typeface="Gulim"/>
                <a:ea typeface="Gulim"/>
                <a:cs typeface="Gulim"/>
                <a:sym typeface="Gulim"/>
              </a:rPr>
              <a:t>영역별</a:t>
            </a:r>
            <a:r>
              <a:rPr lang="en-US" sz="900" dirty="0">
                <a:latin typeface="Gulim"/>
                <a:ea typeface="Gulim"/>
                <a:cs typeface="Gulim"/>
                <a:sym typeface="Gulim"/>
              </a:rPr>
              <a:t> </a:t>
            </a:r>
            <a:r>
              <a:rPr lang="en-US" sz="900" dirty="0" err="1">
                <a:latin typeface="Gulim"/>
                <a:ea typeface="Gulim"/>
                <a:cs typeface="Gulim"/>
                <a:sym typeface="Gulim"/>
              </a:rPr>
              <a:t>미흡사항에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표준</a:t>
            </a:r>
            <a:r>
              <a:rPr lang="en-US" sz="900" dirty="0">
                <a:latin typeface="Gulim"/>
                <a:ea typeface="Gulim"/>
                <a:cs typeface="Gulim"/>
                <a:sym typeface="Gulim"/>
              </a:rPr>
              <a:t> </a:t>
            </a:r>
            <a:r>
              <a:rPr lang="en-US" sz="900" dirty="0" err="1">
                <a:latin typeface="Gulim"/>
                <a:ea typeface="Gulim"/>
                <a:cs typeface="Gulim"/>
                <a:sym typeface="Gulim"/>
              </a:rPr>
              <a:t>가이드</a:t>
            </a:r>
            <a:r>
              <a:rPr lang="en-US" sz="900" dirty="0">
                <a:latin typeface="Gulim"/>
                <a:ea typeface="Gulim"/>
                <a:cs typeface="Gulim"/>
                <a:sym typeface="Gulim"/>
              </a:rPr>
              <a:t> </a:t>
            </a:r>
            <a:r>
              <a:rPr lang="en-US" sz="900" dirty="0" err="1">
                <a:latin typeface="Gulim"/>
                <a:ea typeface="Gulim"/>
                <a:cs typeface="Gulim"/>
                <a:sym typeface="Gulim"/>
              </a:rPr>
              <a:t>기반</a:t>
            </a:r>
            <a:r>
              <a:rPr lang="en-US" sz="900" dirty="0">
                <a:latin typeface="Gulim"/>
                <a:ea typeface="Gulim"/>
                <a:cs typeface="Gulim"/>
                <a:sym typeface="Gulim"/>
              </a:rPr>
              <a:t> </a:t>
            </a:r>
            <a:r>
              <a:rPr lang="en-US" sz="900" dirty="0" err="1">
                <a:latin typeface="Gulim"/>
                <a:ea typeface="Gulim"/>
                <a:cs typeface="Gulim"/>
                <a:sym typeface="Gulim"/>
              </a:rPr>
              <a:t>현장</a:t>
            </a:r>
            <a:r>
              <a:rPr lang="en-US" sz="900" dirty="0">
                <a:latin typeface="Gulim"/>
                <a:ea typeface="Gulim"/>
                <a:cs typeface="Gulim"/>
                <a:sym typeface="Gulim"/>
              </a:rPr>
              <a:t> </a:t>
            </a:r>
            <a:r>
              <a:rPr lang="en-US" sz="900" dirty="0" err="1">
                <a:latin typeface="Gulim"/>
                <a:ea typeface="Gulim"/>
                <a:cs typeface="Gulim"/>
                <a:sym typeface="Gulim"/>
              </a:rPr>
              <a:t>컨설팅을</a:t>
            </a:r>
            <a:r>
              <a:rPr lang="en-US" sz="900" dirty="0">
                <a:latin typeface="Gulim"/>
                <a:ea typeface="Gulim"/>
                <a:cs typeface="Gulim"/>
                <a:sym typeface="Gulim"/>
              </a:rPr>
              <a:t> </a:t>
            </a:r>
            <a:r>
              <a:rPr lang="en-US" sz="900" dirty="0" err="1">
                <a:latin typeface="Gulim"/>
                <a:ea typeface="Gulim"/>
                <a:cs typeface="Gulim"/>
                <a:sym typeface="Gulim"/>
              </a:rPr>
              <a:t>진행하였습니다</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ESG </a:t>
            </a:r>
            <a:r>
              <a:rPr lang="en-US" sz="900" dirty="0" err="1">
                <a:latin typeface="Gulim"/>
                <a:ea typeface="Gulim"/>
                <a:cs typeface="Gulim"/>
                <a:sym typeface="Gulim"/>
              </a:rPr>
              <a:t>평가는</a:t>
            </a:r>
            <a:r>
              <a:rPr lang="en-US" sz="900" dirty="0">
                <a:latin typeface="Gulim"/>
                <a:ea typeface="Gulim"/>
                <a:cs typeface="Gulim"/>
                <a:sym typeface="Gulim"/>
              </a:rPr>
              <a:t> KT&amp;G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경력</a:t>
            </a:r>
            <a:r>
              <a:rPr lang="en-US" sz="900" dirty="0">
                <a:latin typeface="Gulim"/>
                <a:ea typeface="Gulim"/>
                <a:cs typeface="Gulim"/>
                <a:sym typeface="Gulim"/>
              </a:rPr>
              <a:t> </a:t>
            </a:r>
            <a:r>
              <a:rPr lang="en-US" sz="900" dirty="0" err="1">
                <a:latin typeface="Gulim"/>
                <a:ea typeface="Gulim"/>
                <a:cs typeface="Gulim"/>
                <a:sym typeface="Gulim"/>
              </a:rPr>
              <a:t>직원으로</a:t>
            </a:r>
            <a:r>
              <a:rPr lang="en-US" sz="900" dirty="0">
                <a:latin typeface="Gulim"/>
                <a:ea typeface="Gulim"/>
                <a:cs typeface="Gulim"/>
                <a:sym typeface="Gulim"/>
              </a:rPr>
              <a:t> </a:t>
            </a:r>
            <a:r>
              <a:rPr lang="en-US" sz="900" dirty="0" err="1">
                <a:latin typeface="Gulim"/>
                <a:ea typeface="Gulim"/>
                <a:cs typeface="Gulim"/>
                <a:sym typeface="Gulim"/>
              </a:rPr>
              <a:t>구성된</a:t>
            </a:r>
            <a:r>
              <a:rPr lang="en-US" sz="900" dirty="0">
                <a:latin typeface="Gulim"/>
                <a:ea typeface="Gulim"/>
                <a:cs typeface="Gulim"/>
                <a:sym typeface="Gulim"/>
              </a:rPr>
              <a:t> </a:t>
            </a:r>
            <a:r>
              <a:rPr lang="en-US" sz="900" dirty="0" err="1">
                <a:latin typeface="Gulim"/>
                <a:ea typeface="Gulim"/>
                <a:cs typeface="Gulim"/>
                <a:sym typeface="Gulim"/>
              </a:rPr>
              <a:t>평가팀이</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실시하였으며</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재료품을</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2차 </a:t>
            </a:r>
            <a:r>
              <a:rPr lang="en-US" sz="900" dirty="0" err="1">
                <a:latin typeface="Gulim"/>
                <a:ea typeface="Gulim"/>
                <a:cs typeface="Gulim"/>
                <a:sym typeface="Gulim"/>
              </a:rPr>
              <a:t>및</a:t>
            </a:r>
            <a:r>
              <a:rPr lang="en-US" sz="900" dirty="0">
                <a:latin typeface="Gulim"/>
                <a:ea typeface="Gulim"/>
                <a:cs typeface="Gulim"/>
                <a:sym typeface="Gulim"/>
              </a:rPr>
              <a:t> 3차 </a:t>
            </a:r>
            <a:r>
              <a:rPr lang="en-US" sz="900" dirty="0" err="1">
                <a:latin typeface="Gulim"/>
                <a:ea typeface="Gulim"/>
                <a:cs typeface="Gulim"/>
                <a:sym typeface="Gulim"/>
              </a:rPr>
              <a:t>거래</a:t>
            </a:r>
            <a:r>
              <a:rPr lang="en-US" sz="900" dirty="0">
                <a:latin typeface="Gulim"/>
                <a:ea typeface="Gulim"/>
                <a:cs typeface="Gulim"/>
                <a:sym typeface="Gulim"/>
              </a:rPr>
              <a:t> </a:t>
            </a:r>
            <a:r>
              <a:rPr lang="en-US" sz="900" dirty="0" err="1">
                <a:latin typeface="Gulim"/>
                <a:ea typeface="Gulim"/>
                <a:cs typeface="Gulim"/>
                <a:sym typeface="Gulim"/>
              </a:rPr>
              <a:t>파트너사에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지속해</a:t>
            </a:r>
            <a:r>
              <a:rPr lang="en-US" sz="900" dirty="0">
                <a:latin typeface="Gulim"/>
                <a:ea typeface="Gulim"/>
                <a:cs typeface="Gulim"/>
                <a:sym typeface="Gulim"/>
              </a:rPr>
              <a:t> </a:t>
            </a:r>
            <a:r>
              <a:rPr lang="en-US" sz="900" dirty="0" err="1">
                <a:latin typeface="Gulim"/>
                <a:ea typeface="Gulim"/>
                <a:cs typeface="Gulim"/>
                <a:sym typeface="Gulim"/>
              </a:rPr>
              <a:t>나가고자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324" name="Google Shape;5324;p53"/>
          <p:cNvSpPr txBox="1"/>
          <p:nvPr/>
        </p:nvSpPr>
        <p:spPr>
          <a:xfrm>
            <a:off x="899999" y="3695420"/>
            <a:ext cx="5061585" cy="131953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파트너사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개선</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관리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활동</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none"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지원</a:t>
            </a:r>
            <a:endParaRPr sz="900" dirty="0">
              <a:latin typeface="Arial"/>
              <a:ea typeface="Arial"/>
              <a:cs typeface="Arial"/>
              <a:sym typeface="Arial"/>
            </a:endParaRPr>
          </a:p>
          <a:p>
            <a:pPr marL="12700" marR="5080" lvl="0" indent="0" algn="just" rtl="0">
              <a:lnSpc>
                <a:spcPct val="134200"/>
              </a:lnSpc>
              <a:spcBef>
                <a:spcPts val="20"/>
              </a:spcBef>
              <a:spcAft>
                <a:spcPts val="0"/>
              </a:spcAft>
              <a:buNone/>
            </a:pPr>
            <a:r>
              <a:rPr lang="en-US" sz="900" b="1" dirty="0" err="1">
                <a:latin typeface="Arial"/>
                <a:ea typeface="Arial"/>
                <a:cs typeface="Arial"/>
                <a:sym typeface="Arial"/>
              </a:rPr>
              <a:t>개선과제</a:t>
            </a:r>
            <a:r>
              <a:rPr lang="en-US" sz="900" b="1" dirty="0">
                <a:latin typeface="Arial"/>
                <a:ea typeface="Arial"/>
                <a:cs typeface="Arial"/>
                <a:sym typeface="Arial"/>
              </a:rPr>
              <a:t> </a:t>
            </a:r>
            <a:r>
              <a:rPr lang="en-US" sz="900" b="1" dirty="0" err="1">
                <a:latin typeface="Arial"/>
                <a:ea typeface="Arial"/>
                <a:cs typeface="Arial"/>
                <a:sym typeface="Arial"/>
              </a:rPr>
              <a:t>현황</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ESG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시행한</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보건</a:t>
            </a:r>
            <a:r>
              <a:rPr lang="en-US" sz="900" dirty="0">
                <a:latin typeface="Gulim"/>
                <a:ea typeface="Gulim"/>
                <a:cs typeface="Gulim"/>
                <a:sym typeface="Gulim"/>
              </a:rPr>
              <a:t> </a:t>
            </a:r>
            <a:r>
              <a:rPr lang="en-US" sz="900" dirty="0" err="1">
                <a:latin typeface="Gulim"/>
                <a:ea typeface="Gulim"/>
                <a:cs typeface="Gulim"/>
                <a:sym typeface="Gulim"/>
              </a:rPr>
              <a:t>영역의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대체적으로</a:t>
            </a:r>
            <a:r>
              <a:rPr lang="en-US" sz="900" dirty="0">
                <a:latin typeface="Gulim"/>
                <a:ea typeface="Gulim"/>
                <a:cs typeface="Gulim"/>
                <a:sym typeface="Gulim"/>
              </a:rPr>
              <a:t> </a:t>
            </a:r>
            <a:r>
              <a:rPr lang="en-US" sz="900" dirty="0" err="1">
                <a:latin typeface="Gulim"/>
                <a:ea typeface="Gulim"/>
                <a:cs typeface="Gulim"/>
                <a:sym typeface="Gulim"/>
              </a:rPr>
              <a:t>충족</a:t>
            </a:r>
            <a:r>
              <a:rPr lang="en-US" sz="900" dirty="0">
                <a:latin typeface="Gulim"/>
                <a:ea typeface="Gulim"/>
                <a:cs typeface="Gulim"/>
                <a:sym typeface="Gulim"/>
              </a:rPr>
              <a:t> </a:t>
            </a:r>
            <a:r>
              <a:rPr lang="en-US" sz="900" dirty="0" err="1">
                <a:latin typeface="Gulim"/>
                <a:ea typeface="Gulim"/>
                <a:cs typeface="Gulim"/>
                <a:sym typeface="Gulim"/>
              </a:rPr>
              <a:t>비율이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편이었으나</a:t>
            </a:r>
            <a:r>
              <a:rPr lang="en-US" sz="900" dirty="0">
                <a:latin typeface="Gulim"/>
                <a:ea typeface="Gulim"/>
                <a:cs typeface="Gulim"/>
                <a:sym typeface="Gulim"/>
              </a:rPr>
              <a:t>, </a:t>
            </a:r>
            <a:r>
              <a:rPr lang="en-US" sz="900" dirty="0" err="1">
                <a:latin typeface="Gulim"/>
                <a:ea typeface="Gulim"/>
                <a:cs typeface="Gulim"/>
                <a:sym typeface="Gulim"/>
              </a:rPr>
              <a:t>환경과</a:t>
            </a:r>
            <a:r>
              <a:rPr lang="en-US" sz="900" dirty="0">
                <a:latin typeface="Gulim"/>
                <a:ea typeface="Gulim"/>
                <a:cs typeface="Gulim"/>
                <a:sym typeface="Gulim"/>
              </a:rPr>
              <a:t> </a:t>
            </a:r>
            <a:r>
              <a:rPr lang="en-US" sz="900" dirty="0" err="1">
                <a:latin typeface="Gulim"/>
                <a:ea typeface="Gulim"/>
                <a:cs typeface="Gulim"/>
                <a:sym typeface="Gulim"/>
              </a:rPr>
              <a:t>노동</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윤리</a:t>
            </a:r>
            <a:r>
              <a:rPr lang="en-US" sz="900" dirty="0">
                <a:latin typeface="Gulim"/>
                <a:ea typeface="Gulim"/>
                <a:cs typeface="Gulim"/>
                <a:sym typeface="Gulim"/>
              </a:rPr>
              <a:t> </a:t>
            </a:r>
            <a:r>
              <a:rPr lang="en-US" sz="900" dirty="0" err="1">
                <a:latin typeface="Gulim"/>
                <a:ea typeface="Gulim"/>
                <a:cs typeface="Gulim"/>
                <a:sym typeface="Gulim"/>
              </a:rPr>
              <a:t>영역에서</a:t>
            </a:r>
            <a:r>
              <a:rPr lang="en-US" sz="900" dirty="0">
                <a:latin typeface="Gulim"/>
                <a:ea typeface="Gulim"/>
                <a:cs typeface="Gulim"/>
                <a:sym typeface="Gulim"/>
              </a:rPr>
              <a:t> </a:t>
            </a:r>
            <a:r>
              <a:rPr lang="en-US" sz="900" dirty="0" err="1">
                <a:latin typeface="Gulim"/>
                <a:ea typeface="Gulim"/>
                <a:cs typeface="Gulim"/>
                <a:sym typeface="Gulim"/>
              </a:rPr>
              <a:t>다수의</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과제가</a:t>
            </a:r>
            <a:r>
              <a:rPr lang="en-US" sz="900" dirty="0">
                <a:latin typeface="Gulim"/>
                <a:ea typeface="Gulim"/>
                <a:cs typeface="Gulim"/>
                <a:sym typeface="Gulim"/>
              </a:rPr>
              <a:t> </a:t>
            </a:r>
            <a:r>
              <a:rPr lang="en-US" sz="900" dirty="0" err="1">
                <a:latin typeface="Gulim"/>
                <a:ea typeface="Gulim"/>
                <a:cs typeface="Gulim"/>
                <a:sym typeface="Gulim"/>
              </a:rPr>
              <a:t>도출되었습니다</a:t>
            </a:r>
            <a:r>
              <a:rPr lang="en-US" sz="900" dirty="0">
                <a:latin typeface="Gulim"/>
                <a:ea typeface="Gulim"/>
                <a:cs typeface="Gulim"/>
                <a:sym typeface="Gulim"/>
              </a:rPr>
              <a:t>. </a:t>
            </a:r>
            <a:r>
              <a:rPr lang="en-US" sz="900" dirty="0" err="1">
                <a:latin typeface="Gulim"/>
                <a:ea typeface="Gulim"/>
                <a:cs typeface="Gulim"/>
                <a:sym typeface="Gulim"/>
              </a:rPr>
              <a:t>제조사와</a:t>
            </a:r>
            <a:r>
              <a:rPr lang="en-US" sz="900" dirty="0">
                <a:latin typeface="Gulim"/>
                <a:ea typeface="Gulim"/>
                <a:cs typeface="Gulim"/>
                <a:sym typeface="Gulim"/>
              </a:rPr>
              <a:t> </a:t>
            </a:r>
            <a:r>
              <a:rPr lang="en-US" sz="900" dirty="0" err="1">
                <a:latin typeface="Gulim"/>
                <a:ea typeface="Gulim"/>
                <a:cs typeface="Gulim"/>
                <a:sym typeface="Gulim"/>
              </a:rPr>
              <a:t>서비스사</a:t>
            </a:r>
            <a:r>
              <a:rPr lang="en-US" sz="900" dirty="0">
                <a:latin typeface="Gulim"/>
                <a:ea typeface="Gulim"/>
                <a:cs typeface="Gulim"/>
                <a:sym typeface="Gulim"/>
              </a:rPr>
              <a:t> </a:t>
            </a:r>
            <a:r>
              <a:rPr lang="en-US" sz="900" dirty="0" err="1">
                <a:latin typeface="Gulim"/>
                <a:ea typeface="Gulim"/>
                <a:cs typeface="Gulim"/>
                <a:sym typeface="Gulim"/>
              </a:rPr>
              <a:t>공통적으로</a:t>
            </a:r>
            <a:r>
              <a:rPr lang="en-US" sz="900" dirty="0">
                <a:latin typeface="Gulim"/>
                <a:ea typeface="Gulim"/>
                <a:cs typeface="Gulim"/>
                <a:sym typeface="Gulim"/>
              </a:rPr>
              <a:t> </a:t>
            </a:r>
            <a:r>
              <a:rPr lang="en-US" sz="900" dirty="0" err="1">
                <a:latin typeface="Gulim"/>
                <a:ea typeface="Gulim"/>
                <a:cs typeface="Gulim"/>
                <a:sym typeface="Gulim"/>
              </a:rPr>
              <a:t>임금</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복리후생</a:t>
            </a:r>
            <a:r>
              <a:rPr lang="en-US" sz="900" dirty="0">
                <a:latin typeface="Gulim"/>
                <a:ea typeface="Gulim"/>
                <a:cs typeface="Gulim"/>
                <a:sym typeface="Gulim"/>
              </a:rPr>
              <a:t> </a:t>
            </a:r>
            <a:r>
              <a:rPr lang="en-US" sz="900" dirty="0" err="1">
                <a:latin typeface="Gulim"/>
                <a:ea typeface="Gulim"/>
                <a:cs typeface="Gulim"/>
                <a:sym typeface="Gulim"/>
              </a:rPr>
              <a:t>삭감</a:t>
            </a:r>
            <a:r>
              <a:rPr lang="en-US" sz="900" dirty="0">
                <a:latin typeface="Gulim"/>
                <a:ea typeface="Gulim"/>
                <a:cs typeface="Gulim"/>
                <a:sym typeface="Gulim"/>
              </a:rPr>
              <a:t> </a:t>
            </a:r>
            <a:r>
              <a:rPr lang="en-US" sz="900" dirty="0" err="1">
                <a:latin typeface="Gulim"/>
                <a:ea typeface="Gulim"/>
                <a:cs typeface="Gulim"/>
                <a:sym typeface="Gulim"/>
              </a:rPr>
              <a:t>행위</a:t>
            </a:r>
            <a:r>
              <a:rPr lang="en-US" sz="900" dirty="0">
                <a:latin typeface="Gulim"/>
                <a:ea typeface="Gulim"/>
                <a:cs typeface="Gulim"/>
                <a:sym typeface="Gulim"/>
              </a:rPr>
              <a:t> </a:t>
            </a:r>
            <a:r>
              <a:rPr lang="en-US" sz="900" dirty="0" err="1">
                <a:latin typeface="Gulim"/>
                <a:ea typeface="Gulim"/>
                <a:cs typeface="Gulim"/>
                <a:sym typeface="Gulim"/>
              </a:rPr>
              <a:t>금지</a:t>
            </a:r>
            <a:r>
              <a:rPr lang="en-US" sz="900" dirty="0">
                <a:latin typeface="Gulim"/>
                <a:ea typeface="Gulim"/>
                <a:cs typeface="Gulim"/>
                <a:sym typeface="Gulim"/>
              </a:rPr>
              <a:t>, </a:t>
            </a:r>
            <a:r>
              <a:rPr lang="en-US" sz="900" dirty="0" err="1">
                <a:latin typeface="Gulim"/>
                <a:ea typeface="Gulim"/>
                <a:cs typeface="Gulim"/>
                <a:sym typeface="Gulim"/>
              </a:rPr>
              <a:t>노동조합</a:t>
            </a:r>
            <a:r>
              <a:rPr lang="en-US" sz="900" dirty="0">
                <a:latin typeface="Gulim"/>
                <a:ea typeface="Gulim"/>
                <a:cs typeface="Gulim"/>
                <a:sym typeface="Gulim"/>
              </a:rPr>
              <a:t> </a:t>
            </a:r>
            <a:r>
              <a:rPr lang="en-US" sz="900" dirty="0" err="1">
                <a:latin typeface="Gulim"/>
                <a:ea typeface="Gulim"/>
                <a:cs typeface="Gulim"/>
                <a:sym typeface="Gulim"/>
              </a:rPr>
              <a:t>결사의</a:t>
            </a:r>
            <a:r>
              <a:rPr lang="en-US" sz="900" dirty="0">
                <a:latin typeface="Gulim"/>
                <a:ea typeface="Gulim"/>
                <a:cs typeface="Gulim"/>
                <a:sym typeface="Gulim"/>
              </a:rPr>
              <a:t> </a:t>
            </a:r>
            <a:r>
              <a:rPr lang="en-US" sz="900" dirty="0" err="1">
                <a:latin typeface="Gulim"/>
                <a:ea typeface="Gulim"/>
                <a:cs typeface="Gulim"/>
                <a:sym typeface="Gulim"/>
              </a:rPr>
              <a:t>자유</a:t>
            </a:r>
            <a:r>
              <a:rPr lang="en-US" sz="900" dirty="0">
                <a:latin typeface="Gulim"/>
                <a:ea typeface="Gulim"/>
                <a:cs typeface="Gulim"/>
                <a:sym typeface="Gulim"/>
              </a:rPr>
              <a:t> </a:t>
            </a:r>
            <a:r>
              <a:rPr lang="en-US" sz="900" dirty="0" err="1">
                <a:latin typeface="Gulim"/>
                <a:ea typeface="Gulim"/>
                <a:cs typeface="Gulim"/>
                <a:sym typeface="Gulim"/>
              </a:rPr>
              <a:t>보장</a:t>
            </a:r>
            <a:r>
              <a:rPr lang="en-US" sz="900" dirty="0">
                <a:latin typeface="Gulim"/>
                <a:ea typeface="Gulim"/>
                <a:cs typeface="Gulim"/>
                <a:sym typeface="Gulim"/>
              </a:rPr>
              <a:t>, </a:t>
            </a:r>
            <a:r>
              <a:rPr lang="en-US" sz="900" dirty="0" err="1">
                <a:latin typeface="Gulim"/>
                <a:ea typeface="Gulim"/>
                <a:cs typeface="Gulim"/>
                <a:sym typeface="Gulim"/>
              </a:rPr>
              <a:t>불공정거래행위</a:t>
            </a:r>
            <a:r>
              <a:rPr lang="en-US" sz="900" dirty="0">
                <a:latin typeface="Gulim"/>
                <a:ea typeface="Gulim"/>
                <a:cs typeface="Gulim"/>
                <a:sym typeface="Gulim"/>
              </a:rPr>
              <a:t> </a:t>
            </a:r>
            <a:r>
              <a:rPr lang="en-US" sz="900" dirty="0" err="1">
                <a:latin typeface="Gulim"/>
                <a:ea typeface="Gulim"/>
                <a:cs typeface="Gulim"/>
                <a:sym typeface="Gulim"/>
              </a:rPr>
              <a:t>방지</a:t>
            </a:r>
            <a:r>
              <a:rPr lang="en-US" sz="900" dirty="0">
                <a:latin typeface="Gulim"/>
                <a:ea typeface="Gulim"/>
                <a:cs typeface="Gulim"/>
                <a:sym typeface="Gulim"/>
              </a:rPr>
              <a:t> </a:t>
            </a:r>
            <a:r>
              <a:rPr lang="en-US" sz="900" dirty="0" err="1">
                <a:latin typeface="Gulim"/>
                <a:ea typeface="Gulim"/>
                <a:cs typeface="Gulim"/>
                <a:sym typeface="Gulim"/>
              </a:rPr>
              <a:t>자가진단</a:t>
            </a:r>
            <a:r>
              <a:rPr lang="en-US" sz="900" dirty="0">
                <a:latin typeface="Gulim"/>
                <a:ea typeface="Gulim"/>
                <a:cs typeface="Gulim"/>
                <a:sym typeface="Gulim"/>
              </a:rPr>
              <a:t> </a:t>
            </a:r>
            <a:r>
              <a:rPr lang="en-US" sz="900" dirty="0" err="1">
                <a:latin typeface="Gulim"/>
                <a:ea typeface="Gulim"/>
                <a:cs typeface="Gulim"/>
                <a:sym typeface="Gulim"/>
              </a:rPr>
              <a:t>체크리스트에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과제가</a:t>
            </a:r>
            <a:r>
              <a:rPr lang="en-US" sz="900" dirty="0">
                <a:latin typeface="Gulim"/>
                <a:ea typeface="Gulim"/>
                <a:cs typeface="Gulim"/>
                <a:sym typeface="Gulim"/>
              </a:rPr>
              <a:t> </a:t>
            </a:r>
            <a:r>
              <a:rPr lang="en-US" sz="900" dirty="0" err="1">
                <a:latin typeface="Gulim"/>
                <a:ea typeface="Gulim"/>
                <a:cs typeface="Gulim"/>
                <a:sym typeface="Gulim"/>
              </a:rPr>
              <a:t>도출되었습니다</a:t>
            </a:r>
            <a:r>
              <a:rPr lang="en-US" sz="900" dirty="0">
                <a:latin typeface="Gulim"/>
                <a:ea typeface="Gulim"/>
                <a:cs typeface="Gulim"/>
                <a:sym typeface="Gulim"/>
              </a:rPr>
              <a:t>. </a:t>
            </a:r>
            <a:r>
              <a:rPr lang="en-US" sz="900" dirty="0" err="1">
                <a:latin typeface="Gulim"/>
                <a:ea typeface="Gulim"/>
                <a:cs typeface="Gulim"/>
                <a:sym typeface="Gulim"/>
              </a:rPr>
              <a:t>제조사는</a:t>
            </a:r>
            <a:r>
              <a:rPr lang="en-US" sz="900" dirty="0">
                <a:latin typeface="Gulim"/>
                <a:ea typeface="Gulim"/>
                <a:cs typeface="Gulim"/>
                <a:sym typeface="Gulim"/>
              </a:rPr>
              <a:t> </a:t>
            </a:r>
            <a:r>
              <a:rPr lang="en-US" sz="900" dirty="0" err="1">
                <a:latin typeface="Gulim"/>
                <a:ea typeface="Gulim"/>
                <a:cs typeface="Gulim"/>
                <a:sym typeface="Gulim"/>
              </a:rPr>
              <a:t>생물다양성</a:t>
            </a:r>
            <a:r>
              <a:rPr lang="en-US" sz="900" dirty="0">
                <a:latin typeface="Gulim"/>
                <a:ea typeface="Gulim"/>
                <a:cs typeface="Gulim"/>
                <a:sym typeface="Gulim"/>
              </a:rPr>
              <a:t> </a:t>
            </a:r>
            <a:r>
              <a:rPr lang="en-US" sz="900" dirty="0" err="1">
                <a:latin typeface="Gulim"/>
                <a:ea typeface="Gulim"/>
                <a:cs typeface="Gulim"/>
                <a:sym typeface="Gulim"/>
              </a:rPr>
              <a:t>보전</a:t>
            </a:r>
            <a:r>
              <a:rPr lang="en-US" sz="900" dirty="0">
                <a:latin typeface="Gulim"/>
                <a:ea typeface="Gulim"/>
                <a:cs typeface="Gulim"/>
                <a:sym typeface="Gulim"/>
              </a:rPr>
              <a:t> </a:t>
            </a:r>
            <a:r>
              <a:rPr lang="en-US" sz="900" dirty="0" err="1">
                <a:latin typeface="Gulim"/>
                <a:ea typeface="Gulim"/>
                <a:cs typeface="Gulim"/>
                <a:sym typeface="Gulim"/>
              </a:rPr>
              <a:t>강화</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적응을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투자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조치</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밖에서의</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상쇄활동</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지원</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이슈에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개선이</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필요하고</a:t>
            </a:r>
            <a:r>
              <a:rPr lang="en-US" sz="900" dirty="0">
                <a:latin typeface="Gulim"/>
                <a:ea typeface="Gulim"/>
                <a:cs typeface="Gulim"/>
                <a:sym typeface="Gulim"/>
              </a:rPr>
              <a:t>, </a:t>
            </a:r>
            <a:r>
              <a:rPr lang="en-US" sz="900" dirty="0" err="1">
                <a:latin typeface="Gulim"/>
                <a:ea typeface="Gulim"/>
                <a:cs typeface="Gulim"/>
                <a:sym typeface="Gulim"/>
              </a:rPr>
              <a:t>서비스사는</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분야별</a:t>
            </a:r>
            <a:r>
              <a:rPr lang="en-US" sz="900" dirty="0">
                <a:latin typeface="Gulim"/>
                <a:ea typeface="Gulim"/>
                <a:cs typeface="Gulim"/>
                <a:sym typeface="Gulim"/>
              </a:rPr>
              <a:t> </a:t>
            </a:r>
            <a:r>
              <a:rPr lang="en-US" sz="900" dirty="0" err="1">
                <a:latin typeface="Gulim"/>
                <a:ea typeface="Gulim"/>
                <a:cs typeface="Gulim"/>
                <a:sym typeface="Gulim"/>
              </a:rPr>
              <a:t>이슈에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전반적인</a:t>
            </a:r>
            <a:r>
              <a:rPr lang="en-US" sz="900" dirty="0">
                <a:latin typeface="Gulim"/>
                <a:ea typeface="Gulim"/>
                <a:cs typeface="Gulim"/>
                <a:sym typeface="Gulim"/>
              </a:rPr>
              <a:t> </a:t>
            </a:r>
            <a:r>
              <a:rPr lang="en-US" sz="900" dirty="0" err="1">
                <a:latin typeface="Gulim"/>
                <a:ea typeface="Gulim"/>
                <a:cs typeface="Gulim"/>
                <a:sym typeface="Gulim"/>
              </a:rPr>
              <a:t>개선이</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것을</a:t>
            </a:r>
            <a:r>
              <a:rPr lang="en-US" sz="900" dirty="0">
                <a:latin typeface="Gulim"/>
                <a:ea typeface="Gulim"/>
                <a:cs typeface="Gulim"/>
                <a:sym typeface="Gulim"/>
              </a:rPr>
              <a:t> </a:t>
            </a:r>
            <a:r>
              <a:rPr lang="en-US" sz="900" dirty="0" err="1">
                <a:latin typeface="Gulim"/>
                <a:ea typeface="Gulim"/>
                <a:cs typeface="Gulim"/>
                <a:sym typeface="Gulim"/>
              </a:rPr>
              <a:t>확인하였습니다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5572" name="Google Shape;5572;p53"/>
          <p:cNvGrpSpPr/>
          <p:nvPr/>
        </p:nvGrpSpPr>
        <p:grpSpPr>
          <a:xfrm>
            <a:off x="538086" y="0"/>
            <a:ext cx="14077958" cy="8208009"/>
            <a:chOff x="538086" y="0"/>
            <a:chExt cx="14077958" cy="8208009"/>
          </a:xfrm>
        </p:grpSpPr>
        <p:sp>
          <p:nvSpPr>
            <p:cNvPr id="5573" name="Google Shape;5573;p5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74" name="Google Shape;5574;p5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75" name="Google Shape;5575;p5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582" name="Google Shape;5582;p5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128</a:t>
            </a:r>
            <a:endParaRPr sz="10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5593"/>
        <p:cNvGrpSpPr/>
        <p:nvPr/>
      </p:nvGrpSpPr>
      <p:grpSpPr>
        <a:xfrm>
          <a:off x="0" y="0"/>
          <a:ext cx="0" cy="0"/>
          <a:chOff x="0" y="0"/>
          <a:chExt cx="0" cy="0"/>
        </a:xfrm>
      </p:grpSpPr>
      <p:sp>
        <p:nvSpPr>
          <p:cNvPr id="5594" name="Google Shape;5594;p54"/>
          <p:cNvSpPr txBox="1"/>
          <p:nvPr/>
        </p:nvSpPr>
        <p:spPr>
          <a:xfrm>
            <a:off x="887187" y="1196499"/>
            <a:ext cx="5065395" cy="195008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공급망 지속가능성</a:t>
            </a:r>
            <a:endParaRPr sz="2000">
              <a:latin typeface="Malgun Gothic"/>
              <a:ea typeface="Malgun Gothic"/>
              <a:cs typeface="Malgun Gothic"/>
              <a:sym typeface="Malgun Gothic"/>
            </a:endParaRPr>
          </a:p>
          <a:p>
            <a:pPr marL="12700" marR="5080" lvl="0" indent="0" algn="just" rtl="0">
              <a:lnSpc>
                <a:spcPct val="134200"/>
              </a:lnSpc>
              <a:spcBef>
                <a:spcPts val="1150"/>
              </a:spcBef>
              <a:spcAft>
                <a:spcPts val="0"/>
              </a:spcAft>
              <a:buNone/>
            </a:pPr>
            <a:r>
              <a:rPr lang="en-US" sz="900" b="1">
                <a:latin typeface="Arial"/>
                <a:ea typeface="Arial"/>
                <a:cs typeface="Arial"/>
                <a:sym typeface="Arial"/>
              </a:rPr>
              <a:t>파트너사 ESG 리스크 개선계획 지원 | </a:t>
            </a:r>
            <a:r>
              <a:rPr lang="en-US" sz="900">
                <a:latin typeface="Gulim"/>
                <a:ea typeface="Gulim"/>
                <a:cs typeface="Gulim"/>
                <a:sym typeface="Gulim"/>
              </a:rPr>
              <a:t>KT&amp;G는 파트너사 ESG 평가를 진행함과 동시에, 각 분야별 진단 결과를 종합하여 파트너사의 ESG 리스크 개선계획 지원을 실시하였습니다. KT&amp;G는 파트너사의 ESG 자가평가 결과를 토대로 상당한 실질적/잠재적 부정적 영향(Substantial Potential/Actual Impacts)이 있을 것으로 판단되는 고위험 파트너사를 선정하였으며, 고위험 파트너사 중 3개 분야 이상 취약하다고 판단되거나 기타 현장 확인이 필요하다고 판단한 13개의 파트너사를 선정하여 제3자 평가기관의 전문가들이 현장 진단 후 개선 사항을 도출, 개선을 권고하고 동종산업 벤치마크 자료 제공과 현장에서 개선을 위한 자문 및 컨설팅, 교육을 진행하였습니다. 해당 활동은 각 분야 전문가의 정밀한 점검을 기반으로 이루어진 것으로써, 현장 컨설팅을 통해 잠재적인 리스크를 완화하고 ESG 역량 강화를 위한 개선방안을 제시하여 파트너사에게 실질적인 도움이 되도록 지원하였습니다.</a:t>
            </a:r>
            <a:endParaRPr sz="900">
              <a:latin typeface="Gulim"/>
              <a:ea typeface="Gulim"/>
              <a:cs typeface="Gulim"/>
              <a:sym typeface="Gulim"/>
            </a:endParaRPr>
          </a:p>
        </p:txBody>
      </p:sp>
      <p:sp>
        <p:nvSpPr>
          <p:cNvPr id="5595" name="Google Shape;5595;p54"/>
          <p:cNvSpPr txBox="1"/>
          <p:nvPr/>
        </p:nvSpPr>
        <p:spPr>
          <a:xfrm>
            <a:off x="889726" y="3500002"/>
            <a:ext cx="5060315" cy="393700"/>
          </a:xfrm>
          <a:prstGeom prst="rect">
            <a:avLst/>
          </a:prstGeom>
          <a:noFill/>
          <a:ln>
            <a:noFill/>
          </a:ln>
        </p:spPr>
        <p:txBody>
          <a:bodyPr spcFirstLastPara="1" wrap="square" lIns="0" tIns="12700" rIns="0" bIns="0" anchor="t" anchorCtr="0">
            <a:spAutoFit/>
          </a:bodyPr>
          <a:lstStyle/>
          <a:p>
            <a:pPr marL="12700" marR="5080" lvl="0" indent="-635" algn="l" rtl="0">
              <a:lnSpc>
                <a:spcPct val="134200"/>
              </a:lnSpc>
              <a:spcBef>
                <a:spcPts val="0"/>
              </a:spcBef>
              <a:spcAft>
                <a:spcPts val="0"/>
              </a:spcAft>
              <a:buNone/>
            </a:pP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상시근로자수가</a:t>
            </a:r>
            <a:r>
              <a:rPr lang="en-US" sz="900" dirty="0">
                <a:latin typeface="Gulim"/>
                <a:ea typeface="Gulim"/>
                <a:cs typeface="Gulim"/>
                <a:sym typeface="Gulim"/>
              </a:rPr>
              <a:t> 5인 </a:t>
            </a:r>
            <a:r>
              <a:rPr lang="en-US" sz="900" dirty="0" err="1">
                <a:latin typeface="Gulim"/>
                <a:ea typeface="Gulim"/>
                <a:cs typeface="Gulim"/>
                <a:sym typeface="Gulim"/>
              </a:rPr>
              <a:t>미만이거나</a:t>
            </a:r>
            <a:r>
              <a:rPr lang="en-US" sz="900" dirty="0">
                <a:latin typeface="Gulim"/>
                <a:ea typeface="Gulim"/>
                <a:cs typeface="Gulim"/>
                <a:sym typeface="Gulim"/>
              </a:rPr>
              <a:t> </a:t>
            </a:r>
            <a:r>
              <a:rPr lang="en-US" sz="900" dirty="0" err="1">
                <a:latin typeface="Gulim"/>
                <a:ea typeface="Gulim"/>
                <a:cs typeface="Gulim"/>
                <a:sym typeface="Gulim"/>
              </a:rPr>
              <a:t>영세한</a:t>
            </a:r>
            <a:r>
              <a:rPr lang="en-US" sz="900" dirty="0">
                <a:latin typeface="Gulim"/>
                <a:ea typeface="Gulim"/>
                <a:cs typeface="Gulim"/>
                <a:sym typeface="Gulim"/>
              </a:rPr>
              <a:t> </a:t>
            </a:r>
            <a:r>
              <a:rPr lang="en-US" sz="900" dirty="0" err="1">
                <a:latin typeface="Gulim"/>
                <a:ea typeface="Gulim"/>
                <a:cs typeface="Gulim"/>
                <a:sym typeface="Gulim"/>
              </a:rPr>
              <a:t>업체로서</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진행한</a:t>
            </a:r>
            <a:r>
              <a:rPr lang="en-US" sz="900" dirty="0">
                <a:latin typeface="Gulim"/>
                <a:ea typeface="Gulim"/>
                <a:cs typeface="Gulim"/>
                <a:sym typeface="Gulim"/>
              </a:rPr>
              <a:t> ESG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결과가</a:t>
            </a:r>
            <a:r>
              <a:rPr lang="en-US" sz="900" dirty="0">
                <a:latin typeface="Gulim"/>
                <a:ea typeface="Gulim"/>
                <a:cs typeface="Gulim"/>
                <a:sym typeface="Gulim"/>
              </a:rPr>
              <a:t> </a:t>
            </a:r>
            <a:r>
              <a:rPr lang="en-US" sz="900" dirty="0" err="1">
                <a:latin typeface="Gulim"/>
                <a:ea typeface="Gulim"/>
                <a:cs typeface="Gulim"/>
                <a:sym typeface="Gulim"/>
              </a:rPr>
              <a:t>개선되지</a:t>
            </a:r>
            <a:r>
              <a:rPr lang="en-US" sz="900" dirty="0">
                <a:latin typeface="Gulim"/>
                <a:ea typeface="Gulim"/>
                <a:cs typeface="Gulim"/>
                <a:sym typeface="Gulim"/>
              </a:rPr>
              <a:t> </a:t>
            </a:r>
            <a:r>
              <a:rPr lang="en-US" sz="900" dirty="0" err="1">
                <a:latin typeface="Gulim"/>
                <a:ea typeface="Gulim"/>
                <a:cs typeface="Gulim"/>
                <a:sym typeface="Gulim"/>
              </a:rPr>
              <a:t>않고</a:t>
            </a:r>
            <a:r>
              <a:rPr lang="en-US" sz="900" dirty="0">
                <a:latin typeface="Gulim"/>
                <a:ea typeface="Gulim"/>
                <a:cs typeface="Gulim"/>
                <a:sym typeface="Gulim"/>
              </a:rPr>
              <a:t> </a:t>
            </a:r>
            <a:r>
              <a:rPr lang="en-US" sz="900" dirty="0" err="1">
                <a:latin typeface="Gulim"/>
                <a:ea typeface="Gulim"/>
                <a:cs typeface="Gulim"/>
                <a:sym typeface="Gulim"/>
              </a:rPr>
              <a:t>미흡한</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파악된</a:t>
            </a:r>
            <a:r>
              <a:rPr lang="en-US" sz="900" dirty="0">
                <a:latin typeface="Gulim"/>
                <a:ea typeface="Gulim"/>
                <a:cs typeface="Gulim"/>
                <a:sym typeface="Gulim"/>
              </a:rPr>
              <a:t> 4개 </a:t>
            </a:r>
            <a:r>
              <a:rPr lang="en-US" sz="900" dirty="0" err="1">
                <a:latin typeface="Gulim"/>
                <a:ea typeface="Gulim"/>
                <a:cs typeface="Gulim"/>
                <a:sym typeface="Gulim"/>
              </a:rPr>
              <a:t>회사를</a:t>
            </a:r>
            <a:r>
              <a:rPr lang="en-US" sz="900" dirty="0">
                <a:latin typeface="Gulim"/>
                <a:ea typeface="Gulim"/>
                <a:cs typeface="Gulim"/>
                <a:sym typeface="Gulim"/>
              </a:rPr>
              <a:t> </a:t>
            </a:r>
            <a:r>
              <a:rPr lang="en-US" sz="900" dirty="0" err="1">
                <a:latin typeface="Gulim"/>
                <a:ea typeface="Gulim"/>
                <a:cs typeface="Gulim"/>
                <a:sym typeface="Gulim"/>
              </a:rPr>
              <a:t>선정하여</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지원</a:t>
            </a:r>
            <a:r>
              <a:rPr lang="en-US" sz="900" dirty="0">
                <a:latin typeface="Gulim"/>
                <a:ea typeface="Gulim"/>
                <a:cs typeface="Gulim"/>
                <a:sym typeface="Gulim"/>
              </a:rPr>
              <a:t> </a:t>
            </a:r>
            <a:r>
              <a:rPr lang="en-US" sz="900" dirty="0" err="1">
                <a:latin typeface="Gulim"/>
                <a:ea typeface="Gulim"/>
                <a:cs typeface="Gulim"/>
                <a:sym typeface="Gulim"/>
              </a:rPr>
              <a:t>교육·컨설팅을</a:t>
            </a:r>
            <a:r>
              <a:rPr lang="en-US" sz="900" dirty="0">
                <a:latin typeface="Gulim"/>
                <a:ea typeface="Gulim"/>
                <a:cs typeface="Gulim"/>
                <a:sym typeface="Gulim"/>
              </a:rPr>
              <a:t> </a:t>
            </a:r>
            <a:r>
              <a:rPr lang="en-US" sz="900" dirty="0" err="1">
                <a:latin typeface="Gulim"/>
                <a:ea typeface="Gulim"/>
                <a:cs typeface="Gulim"/>
                <a:sym typeface="Gulim"/>
              </a:rPr>
              <a:t>별도로</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596" name="Google Shape;5596;p54"/>
          <p:cNvSpPr txBox="1"/>
          <p:nvPr/>
        </p:nvSpPr>
        <p:spPr>
          <a:xfrm>
            <a:off x="887186" y="4104004"/>
            <a:ext cx="5062855" cy="3641381"/>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향후에도</a:t>
            </a:r>
            <a:r>
              <a:rPr lang="en-US" sz="900" dirty="0">
                <a:latin typeface="Gulim"/>
                <a:ea typeface="Gulim"/>
                <a:cs typeface="Gulim"/>
                <a:sym typeface="Gulim"/>
              </a:rPr>
              <a:t> ESG </a:t>
            </a:r>
            <a:r>
              <a:rPr lang="en-US" sz="900" dirty="0" err="1">
                <a:latin typeface="Gulim"/>
                <a:ea typeface="Gulim"/>
                <a:cs typeface="Gulim"/>
                <a:sym typeface="Gulim"/>
              </a:rPr>
              <a:t>평가결과를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노동</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보건</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윤리</a:t>
            </a:r>
            <a:r>
              <a:rPr lang="en-US" sz="900" dirty="0">
                <a:latin typeface="Gulim"/>
                <a:ea typeface="Gulim"/>
                <a:cs typeface="Gulim"/>
                <a:sym typeface="Gulim"/>
              </a:rPr>
              <a:t> </a:t>
            </a:r>
            <a:r>
              <a:rPr lang="en-US" sz="900" dirty="0" err="1">
                <a:latin typeface="Gulim"/>
                <a:ea typeface="Gulim"/>
                <a:cs typeface="Gulim"/>
                <a:sym typeface="Gulim"/>
              </a:rPr>
              <a:t>영역에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현장확인을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파트너사의</a:t>
            </a:r>
            <a:r>
              <a:rPr lang="en-US" sz="900" dirty="0">
                <a:latin typeface="Gulim"/>
                <a:ea typeface="Gulim"/>
                <a:cs typeface="Gulim"/>
                <a:sym typeface="Gulim"/>
              </a:rPr>
              <a:t> ESG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실질적인</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지속</a:t>
            </a:r>
            <a:r>
              <a:rPr lang="en-US" sz="900" dirty="0">
                <a:latin typeface="Gulim"/>
                <a:ea typeface="Gulim"/>
                <a:cs typeface="Gulim"/>
                <a:sym typeface="Gulim"/>
              </a:rPr>
              <a:t> </a:t>
            </a:r>
            <a:r>
              <a:rPr lang="en-US" sz="900" dirty="0" err="1">
                <a:latin typeface="Gulim"/>
                <a:ea typeface="Gulim"/>
                <a:cs typeface="Gulim"/>
                <a:sym typeface="Gulim"/>
              </a:rPr>
              <a:t>실행해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계획이며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파트너사는</a:t>
            </a:r>
            <a:r>
              <a:rPr lang="en-US" sz="900" dirty="0">
                <a:latin typeface="Gulim"/>
                <a:ea typeface="Gulim"/>
                <a:cs typeface="Gulim"/>
                <a:sym typeface="Gulim"/>
              </a:rPr>
              <a:t> </a:t>
            </a:r>
            <a:r>
              <a:rPr lang="en-US" sz="900" dirty="0" err="1">
                <a:latin typeface="Gulim"/>
                <a:ea typeface="Gulim"/>
                <a:cs typeface="Gulim"/>
                <a:sym typeface="Gulim"/>
              </a:rPr>
              <a:t>ESG에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이해도를</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파트너사별</a:t>
            </a:r>
            <a:r>
              <a:rPr lang="en-US" sz="900" dirty="0">
                <a:latin typeface="Gulim"/>
                <a:ea typeface="Gulim"/>
                <a:cs typeface="Gulim"/>
                <a:sym typeface="Gulim"/>
              </a:rPr>
              <a:t> ESG </a:t>
            </a:r>
            <a:r>
              <a:rPr lang="en-US" sz="900" dirty="0" err="1">
                <a:latin typeface="Gulim"/>
                <a:ea typeface="Gulim"/>
                <a:cs typeface="Gulim"/>
                <a:sym typeface="Gulim"/>
              </a:rPr>
              <a:t>관리수준에</a:t>
            </a:r>
            <a:r>
              <a:rPr lang="en-US" sz="900" dirty="0">
                <a:latin typeface="Gulim"/>
                <a:ea typeface="Gulim"/>
                <a:cs typeface="Gulim"/>
                <a:sym typeface="Gulim"/>
              </a:rPr>
              <a:t> </a:t>
            </a:r>
            <a:r>
              <a:rPr lang="en-US" sz="900" dirty="0" err="1">
                <a:latin typeface="Gulim"/>
                <a:ea typeface="Gulim"/>
                <a:cs typeface="Gulim"/>
                <a:sym typeface="Gulim"/>
              </a:rPr>
              <a:t>맞춘</a:t>
            </a:r>
            <a:r>
              <a:rPr lang="en-US" sz="900" dirty="0">
                <a:latin typeface="Gulim"/>
                <a:ea typeface="Gulim"/>
                <a:cs typeface="Gulim"/>
                <a:sym typeface="Gulim"/>
              </a:rPr>
              <a:t> </a:t>
            </a:r>
            <a:r>
              <a:rPr lang="en-US" sz="900" dirty="0" err="1">
                <a:latin typeface="Gulim"/>
                <a:ea typeface="Gulim"/>
                <a:cs typeface="Gulim"/>
                <a:sym typeface="Gulim"/>
              </a:rPr>
              <a:t>개선과제를</a:t>
            </a:r>
            <a:r>
              <a:rPr lang="en-US" sz="900" dirty="0">
                <a:latin typeface="Gulim"/>
                <a:ea typeface="Gulim"/>
                <a:cs typeface="Gulim"/>
                <a:sym typeface="Gulim"/>
              </a:rPr>
              <a:t> </a:t>
            </a:r>
            <a:r>
              <a:rPr lang="en-US" sz="900" dirty="0" err="1">
                <a:latin typeface="Gulim"/>
                <a:ea typeface="Gulim"/>
                <a:cs typeface="Gulim"/>
                <a:sym typeface="Gulim"/>
              </a:rPr>
              <a:t>실행해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있을</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기대합니다</a:t>
            </a:r>
            <a:r>
              <a:rPr lang="en-US" sz="900" dirty="0">
                <a:latin typeface="Gulim"/>
                <a:ea typeface="Gulim"/>
                <a:cs typeface="Gulim"/>
                <a:sym typeface="Gulim"/>
              </a:rPr>
              <a:t>.</a:t>
            </a:r>
          </a:p>
          <a:p>
            <a:pPr marL="12700" marR="5080" indent="-635"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파트너사 </a:t>
            </a:r>
            <a:r>
              <a:rPr lang="en-US" sz="900" dirty="0">
                <a:latin typeface="Gulim" panose="020B0600000101010101" pitchFamily="34" charset="-127"/>
                <a:ea typeface="Gulim" panose="020B0600000101010101" pitchFamily="34" charset="-127"/>
              </a:rPr>
              <a:t>ESG </a:t>
            </a:r>
            <a:r>
              <a:rPr lang="ko-KR" altLang="en-US" sz="900" dirty="0">
                <a:latin typeface="Gulim" panose="020B0600000101010101" pitchFamily="34" charset="-127"/>
                <a:ea typeface="Gulim" panose="020B0600000101010101" pitchFamily="34" charset="-127"/>
              </a:rPr>
              <a:t>개선을 위해 체계적인 지원 프로세스를 운영하고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우선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와 파트너사의 </a:t>
            </a:r>
            <a:r>
              <a:rPr lang="en-US" sz="900" dirty="0">
                <a:latin typeface="Gulim" panose="020B0600000101010101" pitchFamily="34" charset="-127"/>
                <a:ea typeface="Gulim" panose="020B0600000101010101" pitchFamily="34" charset="-127"/>
              </a:rPr>
              <a:t>ESG </a:t>
            </a:r>
            <a:r>
              <a:rPr lang="ko-KR" altLang="en-US" sz="900" dirty="0">
                <a:latin typeface="Gulim" panose="020B0600000101010101" pitchFamily="34" charset="-127"/>
                <a:ea typeface="Gulim" panose="020B0600000101010101" pitchFamily="34" charset="-127"/>
              </a:rPr>
              <a:t>평가 결과를 바탕으로 주요 리스크 영역을 사전에 파악하고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개선 지원이 필요한 파트너사를 선정합니다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이후 사전 점검을 통해 리스크 항목을 구체적으로 확인하고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변호사 및 전문가와 함께 현장 컨설팅을 실시하여 실질적인 개선 방안을 도출합니다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마지막으로 리스크에 대한 개선조치를 수립하고 시정 계획을 마련함으로써 파트너사의 </a:t>
            </a:r>
            <a:r>
              <a:rPr lang="en-US" sz="900" dirty="0">
                <a:latin typeface="Gulim" panose="020B0600000101010101" pitchFamily="34" charset="-127"/>
                <a:ea typeface="Gulim" panose="020B0600000101010101" pitchFamily="34" charset="-127"/>
              </a:rPr>
              <a:t>ESG </a:t>
            </a:r>
            <a:r>
              <a:rPr lang="ko-KR" altLang="en-US" sz="900" dirty="0">
                <a:latin typeface="Gulim" panose="020B0600000101010101" pitchFamily="34" charset="-127"/>
                <a:ea typeface="Gulim" panose="020B0600000101010101" pitchFamily="34" charset="-127"/>
              </a:rPr>
              <a:t>수준을 체계적으로 높이고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컨설팅 영역은 다음과 같습니다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노동 및 인권 분야에서는 법정 근로시간 준수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고충처리제도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취업규칙 및 근로계약서 법률 점검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차별 근절을 위한 윤리강령 등 제정 지원이 포함됩니다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 및 보건 영역에서는 안전보건 목표 설정과 경영방침 수립</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위기대응 매뉴얼 작성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종사자 안전절차 구축 등을 지원합니다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환경 영역에서는 </a:t>
            </a:r>
            <a:r>
              <a:rPr lang="ko-KR" altLang="en-US" sz="900" dirty="0" err="1">
                <a:latin typeface="Gulim" panose="020B0600000101010101" pitchFamily="34" charset="-127"/>
                <a:ea typeface="Gulim" panose="020B0600000101010101" pitchFamily="34" charset="-127"/>
              </a:rPr>
              <a:t>환경법</a:t>
            </a:r>
            <a:r>
              <a:rPr lang="ko-KR" altLang="en-US" sz="900" dirty="0">
                <a:latin typeface="Gulim" panose="020B0600000101010101" pitchFamily="34" charset="-127"/>
                <a:ea typeface="Gulim" panose="020B0600000101010101" pitchFamily="34" charset="-127"/>
              </a:rPr>
              <a:t> 위반 예방</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온실가스 및 폐수 배출량 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온실가스 규정 및 절차 수립을 중심으로 교육과 개선방안을 제공합니다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윤리 영역에서는 윤리 정책 수립</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근로자 부패행위 예방</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공정거래 관련 교육과 모니터링 체계 구축</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이해상충 방지 및 개인정보 보호 방안 등을 종합적으로 </a:t>
            </a:r>
            <a:r>
              <a:rPr lang="ko-KR" altLang="en-US" sz="900" dirty="0" err="1">
                <a:latin typeface="Gulim" panose="020B0600000101010101" pitchFamily="34" charset="-127"/>
                <a:ea typeface="Gulim" panose="020B0600000101010101" pitchFamily="34" charset="-127"/>
              </a:rPr>
              <a:t>컨설팅합니다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이러한 프로세스를 통해 파트너사의 지속가능경영 역량을 제고하고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공급망 전반의 </a:t>
            </a:r>
            <a:r>
              <a:rPr lang="en-US" sz="900" dirty="0">
                <a:latin typeface="Gulim" panose="020B0600000101010101" pitchFamily="34" charset="-127"/>
                <a:ea typeface="Gulim" panose="020B0600000101010101" pitchFamily="34" charset="-127"/>
              </a:rPr>
              <a:t>ESG </a:t>
            </a:r>
            <a:r>
              <a:rPr lang="ko-KR" altLang="en-US" sz="900" dirty="0">
                <a:latin typeface="Gulim" panose="020B0600000101010101" pitchFamily="34" charset="-127"/>
                <a:ea typeface="Gulim" panose="020B0600000101010101" pitchFamily="34" charset="-127"/>
              </a:rPr>
              <a:t>수준을 강화하고 있습니다</a:t>
            </a:r>
            <a:r>
              <a:rPr lang="en-US" altLang="ko-KR" sz="900" dirty="0">
                <a:latin typeface="Gulim" panose="020B0600000101010101" pitchFamily="34" charset="-127"/>
                <a:ea typeface="Gulim" panose="020B0600000101010101" pitchFamily="34" charset="-127"/>
              </a:rPr>
              <a:t>.</a:t>
            </a:r>
          </a:p>
          <a:p>
            <a:pPr marL="12700" marR="5080" lvl="0" indent="-635" algn="just" rtl="0">
              <a:lnSpc>
                <a:spcPct val="134300"/>
              </a:lnSpc>
              <a:spcBef>
                <a:spcPts val="0"/>
              </a:spcBef>
              <a:spcAft>
                <a:spcPts val="0"/>
              </a:spcAft>
              <a:buNone/>
            </a:pPr>
            <a:endParaRPr sz="900" dirty="0">
              <a:latin typeface="Gulim"/>
              <a:ea typeface="Gulim"/>
              <a:cs typeface="Gulim"/>
              <a:sym typeface="Gulim"/>
            </a:endParaRPr>
          </a:p>
        </p:txBody>
      </p:sp>
      <p:grpSp>
        <p:nvGrpSpPr>
          <p:cNvPr id="5648" name="Google Shape;5648;p54"/>
          <p:cNvGrpSpPr/>
          <p:nvPr/>
        </p:nvGrpSpPr>
        <p:grpSpPr>
          <a:xfrm>
            <a:off x="538086" y="0"/>
            <a:ext cx="14077958" cy="8208009"/>
            <a:chOff x="538086" y="0"/>
            <a:chExt cx="14077958" cy="8208009"/>
          </a:xfrm>
        </p:grpSpPr>
        <p:sp>
          <p:nvSpPr>
            <p:cNvPr id="5649" name="Google Shape;5649;p5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50" name="Google Shape;5650;p5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51" name="Google Shape;5651;p5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58" name="Google Shape;5658;p5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129</a:t>
            </a:r>
            <a:endParaRPr sz="10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5667"/>
        <p:cNvGrpSpPr/>
        <p:nvPr/>
      </p:nvGrpSpPr>
      <p:grpSpPr>
        <a:xfrm>
          <a:off x="0" y="0"/>
          <a:ext cx="0" cy="0"/>
          <a:chOff x="0" y="0"/>
          <a:chExt cx="0" cy="0"/>
        </a:xfrm>
      </p:grpSpPr>
      <p:sp>
        <p:nvSpPr>
          <p:cNvPr id="5668" name="Google Shape;5668;p55"/>
          <p:cNvSpPr txBox="1"/>
          <p:nvPr/>
        </p:nvSpPr>
        <p:spPr>
          <a:xfrm>
            <a:off x="876247" y="5402446"/>
            <a:ext cx="10929811"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a:solidFill>
                  <a:srgbClr val="4D5C63"/>
                </a:solidFill>
                <a:latin typeface="Malgun Gothic"/>
                <a:ea typeface="Malgun Gothic"/>
                <a:cs typeface="Malgun Gothic"/>
                <a:sym typeface="Malgun Gothic"/>
              </a:rPr>
              <a:t>ECO </a:t>
            </a:r>
            <a:r>
              <a:rPr lang="en-US" sz="900" b="1" u="sng" dirty="0" err="1">
                <a:solidFill>
                  <a:srgbClr val="4D5C63"/>
                </a:solidFill>
                <a:latin typeface="Malgun Gothic"/>
                <a:ea typeface="Malgun Gothic"/>
                <a:cs typeface="Malgun Gothic"/>
                <a:sym typeface="Malgun Gothic"/>
              </a:rPr>
              <a:t>수소에너지</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쾌적한</a:t>
            </a:r>
            <a:r>
              <a:rPr lang="en-US" sz="900" u="none" dirty="0">
                <a:latin typeface="Gulim"/>
                <a:ea typeface="Gulim"/>
                <a:cs typeface="Gulim"/>
                <a:sym typeface="Gulim"/>
              </a:rPr>
              <a:t> </a:t>
            </a:r>
            <a:r>
              <a:rPr lang="en-US" sz="900" u="none" dirty="0" err="1">
                <a:latin typeface="Gulim"/>
                <a:ea typeface="Gulim"/>
                <a:cs typeface="Gulim"/>
                <a:sym typeface="Gulim"/>
              </a:rPr>
              <a:t>대기환경을</a:t>
            </a:r>
            <a:r>
              <a:rPr lang="en-US" sz="900" u="none" dirty="0">
                <a:latin typeface="Gulim"/>
                <a:ea typeface="Gulim"/>
                <a:cs typeface="Gulim"/>
                <a:sym typeface="Gulim"/>
              </a:rPr>
              <a:t> </a:t>
            </a:r>
            <a:r>
              <a:rPr lang="en-US" sz="900" u="none" dirty="0" err="1">
                <a:latin typeface="Gulim"/>
                <a:ea typeface="Gulim"/>
                <a:cs typeface="Gulim"/>
                <a:sym typeface="Gulim"/>
              </a:rPr>
              <a:t>조성하고</a:t>
            </a:r>
            <a:r>
              <a:rPr lang="en-US" sz="900" u="none" dirty="0">
                <a:latin typeface="Gulim"/>
                <a:ea typeface="Gulim"/>
                <a:cs typeface="Gulim"/>
                <a:sym typeface="Gulim"/>
              </a:rPr>
              <a:t> </a:t>
            </a:r>
            <a:r>
              <a:rPr lang="en-US" sz="900" u="none" dirty="0" err="1">
                <a:latin typeface="Gulim"/>
                <a:ea typeface="Gulim"/>
                <a:cs typeface="Gulim"/>
                <a:sym typeface="Gulim"/>
              </a:rPr>
              <a:t>온실가스를</a:t>
            </a:r>
            <a:r>
              <a:rPr lang="en-US" sz="900" u="none" dirty="0">
                <a:latin typeface="Gulim"/>
                <a:ea typeface="Gulim"/>
                <a:cs typeface="Gulim"/>
                <a:sym typeface="Gulim"/>
              </a:rPr>
              <a:t> </a:t>
            </a:r>
            <a:r>
              <a:rPr lang="en-US" sz="900" u="none" dirty="0" err="1">
                <a:latin typeface="Gulim"/>
                <a:ea typeface="Gulim"/>
                <a:cs typeface="Gulim"/>
                <a:sym typeface="Gulim"/>
              </a:rPr>
              <a:t>감축하기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2024년 9월부터 ㈜</a:t>
            </a:r>
            <a:r>
              <a:rPr lang="en-US" sz="900" u="none" dirty="0" err="1">
                <a:latin typeface="Gulim"/>
                <a:ea typeface="Gulim"/>
                <a:cs typeface="Gulim"/>
                <a:sym typeface="Gulim"/>
              </a:rPr>
              <a:t>대한통운과</a:t>
            </a:r>
            <a:r>
              <a:rPr lang="en-US" sz="900" u="none" dirty="0">
                <a:latin typeface="Gulim"/>
                <a:ea typeface="Gulim"/>
                <a:cs typeface="Gulim"/>
                <a:sym typeface="Gulim"/>
              </a:rPr>
              <a:t> </a:t>
            </a:r>
            <a:r>
              <a:rPr lang="en-US" sz="900" u="none" dirty="0" err="1">
                <a:latin typeface="Gulim"/>
                <a:ea typeface="Gulim"/>
                <a:cs typeface="Gulim"/>
                <a:sym typeface="Gulim"/>
              </a:rPr>
              <a:t>협력하여</a:t>
            </a:r>
            <a:r>
              <a:rPr lang="en-US" sz="900" u="none" dirty="0">
                <a:latin typeface="Gulim"/>
                <a:ea typeface="Gulim"/>
                <a:cs typeface="Gulim"/>
                <a:sym typeface="Gulim"/>
              </a:rPr>
              <a:t> </a:t>
            </a:r>
            <a:r>
              <a:rPr lang="en-US" sz="900" u="none" dirty="0" err="1">
                <a:latin typeface="Gulim"/>
                <a:ea typeface="Gulim"/>
                <a:cs typeface="Gulim"/>
                <a:sym typeface="Gulim"/>
              </a:rPr>
              <a:t>수소전기화물차</a:t>
            </a:r>
            <a:r>
              <a:rPr lang="en-US" sz="900" u="none" dirty="0">
                <a:latin typeface="Gulim"/>
                <a:ea typeface="Gulim"/>
                <a:cs typeface="Gulim"/>
                <a:sym typeface="Gulim"/>
              </a:rPr>
              <a:t> 2대를 </a:t>
            </a:r>
            <a:r>
              <a:rPr lang="en-US" sz="900" u="none" dirty="0" err="1">
                <a:latin typeface="Gulim"/>
                <a:ea typeface="Gulim"/>
                <a:cs typeface="Gulim"/>
                <a:sym typeface="Gulim"/>
              </a:rPr>
              <a:t>운영할</a:t>
            </a:r>
            <a:r>
              <a:rPr lang="en-US" sz="900" u="none" dirty="0">
                <a:latin typeface="Gulim"/>
                <a:ea typeface="Gulim"/>
                <a:cs typeface="Gulim"/>
                <a:sym typeface="Gulim"/>
              </a:rPr>
              <a:t> </a:t>
            </a:r>
            <a:r>
              <a:rPr lang="en-US" sz="900" u="none" dirty="0" err="1">
                <a:latin typeface="Gulim"/>
                <a:ea typeface="Gulim"/>
                <a:cs typeface="Gulim"/>
                <a:sym typeface="Gulim"/>
              </a:rPr>
              <a:t>예정입니다</a:t>
            </a:r>
            <a:r>
              <a:rPr lang="en-US" sz="900" u="none" dirty="0">
                <a:latin typeface="Gulim"/>
                <a:ea typeface="Gulim"/>
                <a:cs typeface="Gulim"/>
                <a:sym typeface="Gulim"/>
              </a:rPr>
              <a:t>. </a:t>
            </a:r>
            <a:r>
              <a:rPr lang="en-US" sz="900" u="none" dirty="0" err="1">
                <a:latin typeface="Gulim"/>
                <a:ea typeface="Gulim"/>
                <a:cs typeface="Gulim"/>
                <a:sym typeface="Gulim"/>
              </a:rPr>
              <a:t>이는</a:t>
            </a:r>
            <a:r>
              <a:rPr lang="en-US" sz="900" u="none" dirty="0">
                <a:latin typeface="Gulim"/>
                <a:ea typeface="Gulim"/>
                <a:cs typeface="Gulim"/>
                <a:sym typeface="Gulim"/>
              </a:rPr>
              <a:t> </a:t>
            </a:r>
            <a:r>
              <a:rPr lang="en-US" sz="900" u="none" dirty="0" err="1">
                <a:latin typeface="Gulim"/>
                <a:ea typeface="Gulim"/>
                <a:cs typeface="Gulim"/>
                <a:sym typeface="Gulim"/>
              </a:rPr>
              <a:t>경유</a:t>
            </a:r>
            <a:r>
              <a:rPr lang="en-US" sz="900" u="none" dirty="0">
                <a:latin typeface="Gulim"/>
                <a:ea typeface="Gulim"/>
                <a:cs typeface="Gulim"/>
                <a:sym typeface="Gulim"/>
              </a:rPr>
              <a:t> </a:t>
            </a:r>
            <a:r>
              <a:rPr lang="en-US" sz="900" u="none" dirty="0" err="1">
                <a:latin typeface="Gulim"/>
                <a:ea typeface="Gulim"/>
                <a:cs typeface="Gulim"/>
                <a:sym typeface="Gulim"/>
              </a:rPr>
              <a:t>화물차</a:t>
            </a:r>
            <a:r>
              <a:rPr lang="en-US" sz="900" u="none" dirty="0">
                <a:latin typeface="Gulim"/>
                <a:ea typeface="Gulim"/>
                <a:cs typeface="Gulim"/>
                <a:sym typeface="Gulim"/>
              </a:rPr>
              <a:t> </a:t>
            </a:r>
            <a:r>
              <a:rPr lang="en-US" sz="900" u="none" dirty="0" err="1">
                <a:latin typeface="Gulim"/>
                <a:ea typeface="Gulim"/>
                <a:cs typeface="Gulim"/>
                <a:sym typeface="Gulim"/>
              </a:rPr>
              <a:t>대비</a:t>
            </a:r>
            <a:r>
              <a:rPr lang="en-US" sz="900" u="none" dirty="0">
                <a:latin typeface="Gulim"/>
                <a:ea typeface="Gulim"/>
                <a:cs typeface="Gulim"/>
                <a:sym typeface="Gulim"/>
              </a:rPr>
              <a:t> </a:t>
            </a:r>
            <a:r>
              <a:rPr lang="en-US" sz="900" u="none" dirty="0" err="1">
                <a:latin typeface="Gulim"/>
                <a:ea typeface="Gulim"/>
                <a:cs typeface="Gulim"/>
                <a:sym typeface="Gulim"/>
              </a:rPr>
              <a:t>연간</a:t>
            </a:r>
            <a:r>
              <a:rPr lang="en-US" sz="900" u="none" dirty="0">
                <a:latin typeface="Gulim"/>
                <a:ea typeface="Gulim"/>
                <a:cs typeface="Gulim"/>
                <a:sym typeface="Gulim"/>
              </a:rPr>
              <a:t> 144톤의 </a:t>
            </a:r>
            <a:r>
              <a:rPr lang="en-US" sz="900" u="none" dirty="0" err="1">
                <a:latin typeface="Gulim"/>
                <a:ea typeface="Gulim"/>
                <a:cs typeface="Gulim"/>
                <a:sym typeface="Gulim"/>
              </a:rPr>
              <a:t>탄소배출량</a:t>
            </a:r>
            <a:r>
              <a:rPr lang="en-US" sz="900" u="none" dirty="0">
                <a:latin typeface="Gulim"/>
                <a:ea typeface="Gulim"/>
                <a:cs typeface="Gulim"/>
                <a:sym typeface="Gulim"/>
              </a:rPr>
              <a:t> </a:t>
            </a:r>
            <a:r>
              <a:rPr lang="en-US" sz="900" u="none" dirty="0" err="1">
                <a:latin typeface="Gulim"/>
                <a:ea typeface="Gulim"/>
                <a:cs typeface="Gulim"/>
                <a:sym typeface="Gulim"/>
              </a:rPr>
              <a:t>감축효과가</a:t>
            </a:r>
            <a:r>
              <a:rPr lang="en-US" sz="900" u="none" dirty="0">
                <a:latin typeface="Gulim"/>
                <a:ea typeface="Gulim"/>
                <a:cs typeface="Gulim"/>
                <a:sym typeface="Gulim"/>
              </a:rPr>
              <a:t> </a:t>
            </a:r>
            <a:r>
              <a:rPr lang="en-US" sz="900" u="none" dirty="0" err="1">
                <a:latin typeface="Gulim"/>
                <a:ea typeface="Gulim"/>
                <a:cs typeface="Gulim"/>
                <a:sym typeface="Gulim"/>
              </a:rPr>
              <a:t>발생하며</a:t>
            </a:r>
            <a:r>
              <a:rPr lang="en-US" sz="900" u="none" dirty="0">
                <a:latin typeface="Gulim"/>
                <a:ea typeface="Gulim"/>
                <a:cs typeface="Gulim"/>
                <a:sym typeface="Gulim"/>
              </a:rPr>
              <a:t>, </a:t>
            </a:r>
            <a:r>
              <a:rPr lang="en-US" sz="900" u="none" dirty="0" err="1">
                <a:latin typeface="Gulim"/>
                <a:ea typeface="Gulim"/>
                <a:cs typeface="Gulim"/>
                <a:sym typeface="Gulim"/>
              </a:rPr>
              <a:t>향후</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수소전기화물차</a:t>
            </a:r>
            <a:r>
              <a:rPr lang="en-US" sz="900" u="none" dirty="0">
                <a:latin typeface="Gulim"/>
                <a:ea typeface="Gulim"/>
                <a:cs typeface="Gulim"/>
                <a:sym typeface="Gulim"/>
              </a:rPr>
              <a:t> </a:t>
            </a:r>
            <a:r>
              <a:rPr lang="en-US" sz="900" u="none" dirty="0" err="1">
                <a:latin typeface="Gulim"/>
                <a:ea typeface="Gulim"/>
                <a:cs typeface="Gulim"/>
                <a:sym typeface="Gulim"/>
              </a:rPr>
              <a:t>운영을</a:t>
            </a:r>
            <a:r>
              <a:rPr lang="en-US" sz="900" u="none" dirty="0">
                <a:latin typeface="Gulim"/>
                <a:ea typeface="Gulim"/>
                <a:cs typeface="Gulim"/>
                <a:sym typeface="Gulim"/>
              </a:rPr>
              <a:t> </a:t>
            </a:r>
            <a:r>
              <a:rPr lang="en-US" sz="900" u="none" dirty="0" err="1">
                <a:latin typeface="Gulim"/>
                <a:ea typeface="Gulim"/>
                <a:cs typeface="Gulim"/>
                <a:sym typeface="Gulim"/>
              </a:rPr>
              <a:t>확대해</a:t>
            </a:r>
            <a:r>
              <a:rPr lang="en-US" sz="900" u="none" dirty="0">
                <a:latin typeface="Gulim"/>
                <a:ea typeface="Gulim"/>
                <a:cs typeface="Gulim"/>
                <a:sym typeface="Gulim"/>
              </a:rPr>
              <a:t> </a:t>
            </a:r>
            <a:r>
              <a:rPr lang="en-US" sz="900" u="none" dirty="0" err="1">
                <a:latin typeface="Gulim"/>
                <a:ea typeface="Gulim"/>
                <a:cs typeface="Gulim"/>
                <a:sym typeface="Gulim"/>
              </a:rPr>
              <a:t>나갈</a:t>
            </a:r>
            <a:r>
              <a:rPr lang="en-US" sz="900" u="none" dirty="0">
                <a:latin typeface="Gulim"/>
                <a:ea typeface="Gulim"/>
                <a:cs typeface="Gulim"/>
                <a:sym typeface="Gulim"/>
              </a:rPr>
              <a:t> </a:t>
            </a:r>
            <a:r>
              <a:rPr lang="en-US" sz="900" u="none" dirty="0" err="1">
                <a:latin typeface="Gulim"/>
                <a:ea typeface="Gulim"/>
                <a:cs typeface="Gulim"/>
                <a:sym typeface="Gulim"/>
              </a:rPr>
              <a:t>예정입니다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5669" name="Google Shape;5669;p55"/>
          <p:cNvSpPr txBox="1"/>
          <p:nvPr/>
        </p:nvSpPr>
        <p:spPr>
          <a:xfrm>
            <a:off x="876247" y="5872596"/>
            <a:ext cx="10928440"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007E75"/>
                </a:solidFill>
                <a:latin typeface="Arial"/>
                <a:ea typeface="Arial"/>
                <a:cs typeface="Arial"/>
                <a:sym typeface="Arial"/>
              </a:rPr>
              <a:t>공급망</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동반성장</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지원</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a:t>
            </a:r>
            <a:r>
              <a:rPr lang="en-US" sz="900" u="none" dirty="0" err="1">
                <a:latin typeface="Gulim"/>
                <a:ea typeface="Gulim"/>
                <a:cs typeface="Gulim"/>
                <a:sym typeface="Gulim"/>
              </a:rPr>
              <a:t>품질</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생산성</a:t>
            </a:r>
            <a:r>
              <a:rPr lang="en-US" sz="900" u="none" dirty="0">
                <a:latin typeface="Gulim"/>
                <a:ea typeface="Gulim"/>
                <a:cs typeface="Gulim"/>
                <a:sym typeface="Gulim"/>
              </a:rPr>
              <a:t>, </a:t>
            </a:r>
            <a:r>
              <a:rPr lang="en-US" sz="900" u="none" dirty="0" err="1">
                <a:latin typeface="Gulim"/>
                <a:ea typeface="Gulim"/>
                <a:cs typeface="Gulim"/>
                <a:sym typeface="Gulim"/>
              </a:rPr>
              <a:t>기술</a:t>
            </a:r>
            <a:r>
              <a:rPr lang="en-US" sz="900" u="none" dirty="0">
                <a:latin typeface="Gulim"/>
                <a:ea typeface="Gulim"/>
                <a:cs typeface="Gulim"/>
                <a:sym typeface="Gulim"/>
              </a:rPr>
              <a:t> </a:t>
            </a:r>
            <a:r>
              <a:rPr lang="en-US" sz="900" u="none" dirty="0" err="1">
                <a:latin typeface="Gulim"/>
                <a:ea typeface="Gulim"/>
                <a:cs typeface="Gulim"/>
                <a:sym typeface="Gulim"/>
              </a:rPr>
              <a:t>향상을</a:t>
            </a:r>
            <a:r>
              <a:rPr lang="en-US" sz="900" u="none" dirty="0">
                <a:latin typeface="Gulim"/>
                <a:ea typeface="Gulim"/>
                <a:cs typeface="Gulim"/>
                <a:sym typeface="Gulim"/>
              </a:rPr>
              <a:t> </a:t>
            </a:r>
            <a:r>
              <a:rPr lang="en-US" sz="900" u="none" dirty="0" err="1">
                <a:latin typeface="Gulim"/>
                <a:ea typeface="Gulim"/>
                <a:cs typeface="Gulim"/>
                <a:sym typeface="Gulim"/>
              </a:rPr>
              <a:t>통한</a:t>
            </a:r>
            <a:r>
              <a:rPr lang="en-US" sz="900" u="none" dirty="0">
                <a:latin typeface="Gulim"/>
                <a:ea typeface="Gulim"/>
                <a:cs typeface="Gulim"/>
                <a:sym typeface="Gulim"/>
              </a:rPr>
              <a:t> </a:t>
            </a:r>
            <a:r>
              <a:rPr lang="en-US" sz="900" u="none" dirty="0" err="1">
                <a:latin typeface="Gulim"/>
                <a:ea typeface="Gulim"/>
                <a:cs typeface="Gulim"/>
                <a:sym typeface="Gulim"/>
              </a:rPr>
              <a:t>양사</a:t>
            </a:r>
            <a:r>
              <a:rPr lang="en-US" sz="900" u="none" dirty="0">
                <a:latin typeface="Gulim"/>
                <a:ea typeface="Gulim"/>
                <a:cs typeface="Gulim"/>
                <a:sym typeface="Gulim"/>
              </a:rPr>
              <a:t> </a:t>
            </a:r>
            <a:r>
              <a:rPr lang="en-US" sz="900" u="none" dirty="0" err="1">
                <a:latin typeface="Gulim"/>
                <a:ea typeface="Gulim"/>
                <a:cs typeface="Gulim"/>
                <a:sym typeface="Gulim"/>
              </a:rPr>
              <a:t>역량</a:t>
            </a:r>
            <a:r>
              <a:rPr lang="en-US" sz="900" u="none" dirty="0">
                <a:latin typeface="Gulim"/>
                <a:ea typeface="Gulim"/>
                <a:cs typeface="Gulim"/>
                <a:sym typeface="Gulim"/>
              </a:rPr>
              <a:t> </a:t>
            </a:r>
            <a:r>
              <a:rPr lang="en-US" sz="900" u="none" dirty="0" err="1">
                <a:latin typeface="Gulim"/>
                <a:ea typeface="Gulim"/>
                <a:cs typeface="Gulim"/>
                <a:sym typeface="Gulim"/>
              </a:rPr>
              <a:t>강화</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동반성장을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상생협력기금에서</a:t>
            </a:r>
            <a:r>
              <a:rPr lang="en-US" sz="900" u="none" dirty="0">
                <a:latin typeface="Gulim"/>
                <a:ea typeface="Gulim"/>
                <a:cs typeface="Gulim"/>
                <a:sym typeface="Gulim"/>
              </a:rPr>
              <a:t> </a:t>
            </a:r>
            <a:r>
              <a:rPr lang="en-US" sz="900" u="none" dirty="0" err="1">
                <a:latin typeface="Gulim"/>
                <a:ea typeface="Gulim"/>
                <a:cs typeface="Gulim"/>
                <a:sym typeface="Gulim"/>
              </a:rPr>
              <a:t>출현된</a:t>
            </a:r>
            <a:r>
              <a:rPr lang="en-US" sz="900" u="none" dirty="0">
                <a:latin typeface="Gulim"/>
                <a:ea typeface="Gulim"/>
                <a:cs typeface="Gulim"/>
                <a:sym typeface="Gulim"/>
              </a:rPr>
              <a:t> </a:t>
            </a:r>
            <a:r>
              <a:rPr lang="en-US" sz="900" u="none" dirty="0" err="1">
                <a:latin typeface="Gulim"/>
                <a:ea typeface="Gulim"/>
                <a:cs typeface="Gulim"/>
                <a:sym typeface="Gulim"/>
              </a:rPr>
              <a:t>총</a:t>
            </a:r>
            <a:r>
              <a:rPr lang="en-US" sz="900" u="none" dirty="0">
                <a:latin typeface="Gulim"/>
                <a:ea typeface="Gulim"/>
                <a:cs typeface="Gulim"/>
                <a:sym typeface="Gulim"/>
              </a:rPr>
              <a:t> 77억 </a:t>
            </a:r>
            <a:r>
              <a:rPr lang="en-US" sz="900" u="none" dirty="0" err="1">
                <a:latin typeface="Gulim"/>
                <a:ea typeface="Gulim"/>
                <a:cs typeface="Gulim"/>
                <a:sym typeface="Gulim"/>
              </a:rPr>
              <a:t>원</a:t>
            </a:r>
            <a:r>
              <a:rPr lang="en-US" sz="900" u="none" dirty="0">
                <a:latin typeface="Gulim"/>
                <a:ea typeface="Gulim"/>
                <a:cs typeface="Gulim"/>
                <a:sym typeface="Gulim"/>
              </a:rPr>
              <a:t>(2020년~2024년 </a:t>
            </a:r>
            <a:r>
              <a:rPr lang="en-US" sz="900" u="none" dirty="0" err="1">
                <a:latin typeface="Gulim"/>
                <a:ea typeface="Gulim"/>
                <a:cs typeface="Gulim"/>
                <a:sym typeface="Gulim"/>
              </a:rPr>
              <a:t>상반기</a:t>
            </a:r>
            <a:r>
              <a:rPr lang="en-US" sz="900" u="none" dirty="0">
                <a:latin typeface="Gulim"/>
                <a:ea typeface="Gulim"/>
                <a:cs typeface="Gulim"/>
                <a:sym typeface="Gulim"/>
              </a:rPr>
              <a:t>, </a:t>
            </a:r>
            <a:r>
              <a:rPr lang="en-US" sz="900" u="none" dirty="0" err="1">
                <a:latin typeface="Gulim"/>
                <a:ea typeface="Gulim"/>
                <a:cs typeface="Gulim"/>
                <a:sym typeface="Gulim"/>
              </a:rPr>
              <a:t>누적</a:t>
            </a:r>
            <a:r>
              <a:rPr lang="en-US" sz="900" u="none" dirty="0">
                <a:latin typeface="Gulim"/>
                <a:ea typeface="Gulim"/>
                <a:cs typeface="Gulim"/>
                <a:sym typeface="Gulim"/>
              </a:rPr>
              <a:t>)</a:t>
            </a:r>
            <a:r>
              <a:rPr lang="en-US" sz="900" u="none" dirty="0" err="1">
                <a:latin typeface="Gulim"/>
                <a:ea typeface="Gulim"/>
                <a:cs typeface="Gulim"/>
                <a:sym typeface="Gulim"/>
              </a:rPr>
              <a:t>을</a:t>
            </a:r>
            <a:r>
              <a:rPr lang="en-US" sz="900" u="none" dirty="0">
                <a:latin typeface="Gulim"/>
                <a:ea typeface="Gulim"/>
                <a:cs typeface="Gulim"/>
                <a:sym typeface="Gulim"/>
              </a:rPr>
              <a:t> </a:t>
            </a:r>
            <a:r>
              <a:rPr lang="en-US" sz="900" u="none" dirty="0" err="1">
                <a:latin typeface="Gulim"/>
                <a:ea typeface="Gulim"/>
                <a:cs typeface="Gulim"/>
                <a:sym typeface="Gulim"/>
              </a:rPr>
              <a:t>활용하여</a:t>
            </a:r>
            <a:r>
              <a:rPr lang="en-US" sz="900" u="none" dirty="0">
                <a:latin typeface="Gulim"/>
                <a:ea typeface="Gulim"/>
                <a:cs typeface="Gulim"/>
                <a:sym typeface="Gulim"/>
              </a:rPr>
              <a:t> </a:t>
            </a:r>
            <a:r>
              <a:rPr lang="en-US" sz="900" u="none" dirty="0" err="1">
                <a:latin typeface="Gulim"/>
                <a:ea typeface="Gulim"/>
                <a:cs typeface="Gulim"/>
                <a:sym typeface="Gulim"/>
              </a:rPr>
              <a:t>파트너사에</a:t>
            </a:r>
            <a:r>
              <a:rPr lang="en-US" sz="900" u="none" dirty="0">
                <a:latin typeface="Gulim"/>
                <a:ea typeface="Gulim"/>
                <a:cs typeface="Gulim"/>
                <a:sym typeface="Gulim"/>
              </a:rPr>
              <a:t> </a:t>
            </a:r>
            <a:r>
              <a:rPr lang="en-US" sz="900" u="none" dirty="0" err="1">
                <a:latin typeface="Gulim"/>
                <a:ea typeface="Gulim"/>
                <a:cs typeface="Gulim"/>
                <a:sym typeface="Gulim"/>
              </a:rPr>
              <a:t>설비</a:t>
            </a:r>
            <a:r>
              <a:rPr lang="en-US" sz="900" u="none" dirty="0">
                <a:latin typeface="Gulim"/>
                <a:ea typeface="Gulim"/>
                <a:cs typeface="Gulim"/>
                <a:sym typeface="Gulim"/>
              </a:rPr>
              <a:t>, </a:t>
            </a:r>
            <a:r>
              <a:rPr lang="en-US" sz="900" u="none" dirty="0" err="1">
                <a:latin typeface="Gulim"/>
                <a:ea typeface="Gulim"/>
                <a:cs typeface="Gulim"/>
                <a:sym typeface="Gulim"/>
              </a:rPr>
              <a:t>컨설팅</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등의</a:t>
            </a:r>
            <a:r>
              <a:rPr lang="en-US" sz="900" u="none" dirty="0">
                <a:latin typeface="Gulim"/>
                <a:ea typeface="Gulim"/>
                <a:cs typeface="Gulim"/>
                <a:sym typeface="Gulim"/>
              </a:rPr>
              <a:t> </a:t>
            </a:r>
            <a:r>
              <a:rPr lang="en-US" sz="900" u="none" dirty="0" err="1">
                <a:latin typeface="Gulim"/>
                <a:ea typeface="Gulim"/>
                <a:cs typeface="Gulim"/>
                <a:sym typeface="Gulim"/>
              </a:rPr>
              <a:t>목적으로</a:t>
            </a:r>
            <a:r>
              <a:rPr lang="en-US" sz="900" u="none" dirty="0">
                <a:latin typeface="Gulim"/>
                <a:ea typeface="Gulim"/>
                <a:cs typeface="Gulim"/>
                <a:sym typeface="Gulim"/>
              </a:rPr>
              <a:t> </a:t>
            </a:r>
            <a:r>
              <a:rPr lang="en-US" sz="900" u="none" dirty="0" err="1">
                <a:latin typeface="Gulim"/>
                <a:ea typeface="Gulim"/>
                <a:cs typeface="Gulim"/>
                <a:sym typeface="Gulim"/>
              </a:rPr>
              <a:t>지원하였습니다</a:t>
            </a:r>
            <a:r>
              <a:rPr lang="en-US" sz="900" u="none" dirty="0">
                <a:latin typeface="Gulim"/>
                <a:ea typeface="Gulim"/>
                <a:cs typeface="Gulim"/>
                <a:sym typeface="Gulim"/>
              </a:rPr>
              <a:t>. </a:t>
            </a:r>
            <a:r>
              <a:rPr lang="en-US" sz="900" u="none" dirty="0" err="1">
                <a:latin typeface="Gulim"/>
                <a:ea typeface="Gulim"/>
                <a:cs typeface="Gulim"/>
                <a:sym typeface="Gulim"/>
              </a:rPr>
              <a:t>해당</a:t>
            </a:r>
            <a:r>
              <a:rPr lang="en-US" sz="900" u="none" dirty="0">
                <a:latin typeface="Gulim"/>
                <a:ea typeface="Gulim"/>
                <a:cs typeface="Gulim"/>
                <a:sym typeface="Gulim"/>
              </a:rPr>
              <a:t> </a:t>
            </a:r>
            <a:r>
              <a:rPr lang="en-US" sz="900" u="none" dirty="0" err="1">
                <a:latin typeface="Gulim"/>
                <a:ea typeface="Gulim"/>
                <a:cs typeface="Gulim"/>
                <a:sym typeface="Gulim"/>
              </a:rPr>
              <a:t>투자금을</a:t>
            </a:r>
            <a:r>
              <a:rPr lang="en-US" sz="900" u="none" dirty="0">
                <a:latin typeface="Gulim"/>
                <a:ea typeface="Gulim"/>
                <a:cs typeface="Gulim"/>
                <a:sym typeface="Gulim"/>
              </a:rPr>
              <a:t> </a:t>
            </a:r>
            <a:r>
              <a:rPr lang="en-US" sz="900" u="none" dirty="0" err="1">
                <a:latin typeface="Gulim"/>
                <a:ea typeface="Gulim"/>
                <a:cs typeface="Gulim"/>
                <a:sym typeface="Gulim"/>
              </a:rPr>
              <a:t>활용하여</a:t>
            </a:r>
            <a:r>
              <a:rPr lang="en-US" sz="900" u="none" dirty="0">
                <a:latin typeface="Gulim"/>
                <a:ea typeface="Gulim"/>
                <a:cs typeface="Gulim"/>
                <a:sym typeface="Gulim"/>
              </a:rPr>
              <a:t> 22개사에대해 </a:t>
            </a:r>
            <a:r>
              <a:rPr lang="en-US" sz="900" u="none" dirty="0" err="1">
                <a:latin typeface="Gulim"/>
                <a:ea typeface="Gulim"/>
                <a:cs typeface="Gulim"/>
                <a:sym typeface="Gulim"/>
              </a:rPr>
              <a:t>사업을</a:t>
            </a:r>
            <a:r>
              <a:rPr lang="en-US" sz="900" u="none" dirty="0">
                <a:latin typeface="Gulim"/>
                <a:ea typeface="Gulim"/>
                <a:cs typeface="Gulim"/>
                <a:sym typeface="Gulim"/>
              </a:rPr>
              <a:t> </a:t>
            </a:r>
            <a:r>
              <a:rPr lang="en-US" sz="900" u="none" dirty="0" err="1">
                <a:latin typeface="Gulim"/>
                <a:ea typeface="Gulim"/>
                <a:cs typeface="Gulim"/>
                <a:sym typeface="Gulim"/>
              </a:rPr>
              <a:t>완료하였거나</a:t>
            </a:r>
            <a:r>
              <a:rPr lang="en-US" sz="900" u="none" dirty="0">
                <a:latin typeface="Gulim"/>
                <a:ea typeface="Gulim"/>
                <a:cs typeface="Gulim"/>
                <a:sym typeface="Gulim"/>
              </a:rPr>
              <a:t> 2024년 </a:t>
            </a:r>
            <a:r>
              <a:rPr lang="en-US" sz="900" u="none" dirty="0" err="1">
                <a:latin typeface="Gulim"/>
                <a:ea typeface="Gulim"/>
                <a:cs typeface="Gulim"/>
                <a:sym typeface="Gulim"/>
              </a:rPr>
              <a:t>상반기</a:t>
            </a:r>
            <a:r>
              <a:rPr lang="en-US" sz="900" u="none" dirty="0">
                <a:latin typeface="Gulim"/>
                <a:ea typeface="Gulim"/>
                <a:cs typeface="Gulim"/>
                <a:sym typeface="Gulim"/>
              </a:rPr>
              <a:t> </a:t>
            </a:r>
            <a:r>
              <a:rPr lang="en-US" sz="900" u="none" dirty="0" err="1">
                <a:latin typeface="Gulim"/>
                <a:ea typeface="Gulim"/>
                <a:cs typeface="Gulim"/>
                <a:sym typeface="Gulim"/>
              </a:rPr>
              <a:t>현재</a:t>
            </a:r>
            <a:r>
              <a:rPr lang="en-US" sz="900" u="none" dirty="0">
                <a:latin typeface="Gulim"/>
                <a:ea typeface="Gulim"/>
                <a:cs typeface="Gulim"/>
                <a:sym typeface="Gulim"/>
              </a:rPr>
              <a:t> </a:t>
            </a:r>
            <a:r>
              <a:rPr lang="en-US" sz="900" u="none" dirty="0" err="1">
                <a:latin typeface="Gulim"/>
                <a:ea typeface="Gulim"/>
                <a:cs typeface="Gulim"/>
                <a:sym typeface="Gulim"/>
              </a:rPr>
              <a:t>사업을</a:t>
            </a:r>
            <a:r>
              <a:rPr lang="en-US" sz="900" u="none" dirty="0">
                <a:latin typeface="Gulim"/>
                <a:ea typeface="Gulim"/>
                <a:cs typeface="Gulim"/>
                <a:sym typeface="Gulim"/>
              </a:rPr>
              <a:t> </a:t>
            </a:r>
            <a:r>
              <a:rPr lang="en-US" sz="900" u="none" dirty="0" err="1">
                <a:latin typeface="Gulim"/>
                <a:ea typeface="Gulim"/>
                <a:cs typeface="Gulim"/>
                <a:sym typeface="Gulim"/>
              </a:rPr>
              <a:t>진행</a:t>
            </a:r>
            <a:r>
              <a:rPr lang="en-US" sz="900" u="none" dirty="0">
                <a:latin typeface="Gulim"/>
                <a:ea typeface="Gulim"/>
                <a:cs typeface="Gulim"/>
                <a:sym typeface="Gulim"/>
              </a:rPr>
              <a:t> </a:t>
            </a:r>
            <a:r>
              <a:rPr lang="en-US" sz="900" u="none" dirty="0" err="1">
                <a:latin typeface="Gulim"/>
                <a:ea typeface="Gulim"/>
                <a:cs typeface="Gulim"/>
                <a:sym typeface="Gulim"/>
              </a:rPr>
              <a:t>중이며</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사업별</a:t>
            </a:r>
            <a:r>
              <a:rPr lang="en-US" sz="900" u="none" dirty="0">
                <a:latin typeface="Gulim"/>
                <a:ea typeface="Gulim"/>
                <a:cs typeface="Gulim"/>
                <a:sym typeface="Gulim"/>
              </a:rPr>
              <a:t> </a:t>
            </a:r>
            <a:r>
              <a:rPr lang="en-US" sz="900" u="none" dirty="0" err="1">
                <a:latin typeface="Gulim"/>
                <a:ea typeface="Gulim"/>
                <a:cs typeface="Gulim"/>
                <a:sym typeface="Gulim"/>
              </a:rPr>
              <a:t>종료</a:t>
            </a:r>
            <a:r>
              <a:rPr lang="en-US" sz="900" u="none" dirty="0">
                <a:latin typeface="Gulim"/>
                <a:ea typeface="Gulim"/>
                <a:cs typeface="Gulim"/>
                <a:sym typeface="Gulim"/>
              </a:rPr>
              <a:t> </a:t>
            </a:r>
            <a:r>
              <a:rPr lang="en-US" sz="900" u="none" dirty="0" err="1">
                <a:latin typeface="Gulim"/>
                <a:ea typeface="Gulim"/>
                <a:cs typeface="Gulim"/>
                <a:sym typeface="Gulim"/>
              </a:rPr>
              <a:t>후</a:t>
            </a:r>
            <a:r>
              <a:rPr lang="en-US" sz="900" u="none" dirty="0">
                <a:latin typeface="Gulim"/>
                <a:ea typeface="Gulim"/>
                <a:cs typeface="Gulim"/>
                <a:sym typeface="Gulim"/>
              </a:rPr>
              <a:t> </a:t>
            </a:r>
            <a:r>
              <a:rPr lang="en-US" sz="900" u="none" dirty="0" err="1">
                <a:latin typeface="Gulim"/>
                <a:ea typeface="Gulim"/>
                <a:cs typeface="Gulim"/>
                <a:sym typeface="Gulim"/>
              </a:rPr>
              <a:t>효과성</a:t>
            </a:r>
            <a:r>
              <a:rPr lang="en-US" sz="900" u="none" dirty="0">
                <a:latin typeface="Gulim"/>
                <a:ea typeface="Gulim"/>
                <a:cs typeface="Gulim"/>
                <a:sym typeface="Gulim"/>
              </a:rPr>
              <a:t> </a:t>
            </a:r>
            <a:r>
              <a:rPr lang="en-US" sz="900" u="none" dirty="0" err="1">
                <a:latin typeface="Gulim"/>
                <a:ea typeface="Gulim"/>
                <a:cs typeface="Gulim"/>
                <a:sym typeface="Gulim"/>
              </a:rPr>
              <a:t>분석을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추가적인</a:t>
            </a:r>
            <a:r>
              <a:rPr lang="en-US" sz="900" u="none" dirty="0">
                <a:latin typeface="Gulim"/>
                <a:ea typeface="Gulim"/>
                <a:cs typeface="Gulim"/>
                <a:sym typeface="Gulim"/>
              </a:rPr>
              <a:t> </a:t>
            </a:r>
            <a:r>
              <a:rPr lang="en-US" sz="900" u="none" dirty="0" err="1">
                <a:latin typeface="Gulim"/>
                <a:ea typeface="Gulim"/>
                <a:cs typeface="Gulim"/>
                <a:sym typeface="Gulim"/>
              </a:rPr>
              <a:t>지원</a:t>
            </a:r>
            <a:r>
              <a:rPr lang="en-US" sz="900" u="none" dirty="0">
                <a:latin typeface="Gulim"/>
                <a:ea typeface="Gulim"/>
                <a:cs typeface="Gulim"/>
                <a:sym typeface="Gulim"/>
              </a:rPr>
              <a:t> </a:t>
            </a:r>
            <a:r>
              <a:rPr lang="en-US" sz="900" u="none" dirty="0" err="1">
                <a:latin typeface="Gulim"/>
                <a:ea typeface="Gulim"/>
                <a:cs typeface="Gulim"/>
                <a:sym typeface="Gulim"/>
              </a:rPr>
              <a:t>사업을</a:t>
            </a:r>
            <a:r>
              <a:rPr lang="en-US" sz="900" u="none" dirty="0">
                <a:latin typeface="Gulim"/>
                <a:ea typeface="Gulim"/>
                <a:cs typeface="Gulim"/>
                <a:sym typeface="Gulim"/>
              </a:rPr>
              <a:t> </a:t>
            </a:r>
            <a:r>
              <a:rPr lang="en-US" sz="900" u="none" dirty="0" err="1">
                <a:latin typeface="Gulim"/>
                <a:ea typeface="Gulim"/>
                <a:cs typeface="Gulim"/>
                <a:sym typeface="Gulim"/>
              </a:rPr>
              <a:t>검토할</a:t>
            </a:r>
            <a:r>
              <a:rPr lang="en-US" sz="900" u="none" dirty="0">
                <a:latin typeface="Gulim"/>
                <a:ea typeface="Gulim"/>
                <a:cs typeface="Gulim"/>
                <a:sym typeface="Gulim"/>
              </a:rPr>
              <a:t> </a:t>
            </a:r>
            <a:r>
              <a:rPr lang="en-US" sz="900" u="none" dirty="0" err="1">
                <a:latin typeface="Gulim"/>
                <a:ea typeface="Gulim"/>
                <a:cs typeface="Gulim"/>
                <a:sym typeface="Gulim"/>
              </a:rPr>
              <a:t>계획입니다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5670" name="Google Shape;5670;p55"/>
          <p:cNvSpPr txBox="1"/>
          <p:nvPr/>
        </p:nvSpPr>
        <p:spPr>
          <a:xfrm>
            <a:off x="862533" y="6444536"/>
            <a:ext cx="10942154" cy="569515"/>
          </a:xfrm>
          <a:prstGeom prst="rect">
            <a:avLst/>
          </a:prstGeom>
          <a:noFill/>
          <a:ln>
            <a:noFill/>
          </a:ln>
        </p:spPr>
        <p:txBody>
          <a:bodyPr spcFirstLastPara="1" wrap="square" lIns="0" tIns="12700" rIns="0" bIns="0" anchor="t" anchorCtr="0">
            <a:spAutoFit/>
          </a:bodyPr>
          <a:lstStyle/>
          <a:p>
            <a:pPr marL="12700" marR="5080" lvl="0" indent="1270" algn="just" rtl="0">
              <a:lnSpc>
                <a:spcPct val="134300"/>
              </a:lnSpc>
              <a:spcBef>
                <a:spcPts val="0"/>
              </a:spcBef>
              <a:spcAft>
                <a:spcPts val="0"/>
              </a:spcAft>
              <a:buNone/>
            </a:pP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파트너사의</a:t>
            </a:r>
            <a:r>
              <a:rPr lang="en-US" sz="900" dirty="0">
                <a:latin typeface="Gulim"/>
                <a:ea typeface="Gulim"/>
                <a:cs typeface="Gulim"/>
                <a:sym typeface="Gulim"/>
              </a:rPr>
              <a:t> </a:t>
            </a:r>
            <a:r>
              <a:rPr lang="en-US" sz="900" dirty="0" err="1">
                <a:latin typeface="Gulim"/>
                <a:ea typeface="Gulim"/>
                <a:cs typeface="Gulim"/>
                <a:sym typeface="Gulim"/>
              </a:rPr>
              <a:t>자금난</a:t>
            </a:r>
            <a:r>
              <a:rPr lang="en-US" sz="900" dirty="0">
                <a:latin typeface="Gulim"/>
                <a:ea typeface="Gulim"/>
                <a:cs typeface="Gulim"/>
                <a:sym typeface="Gulim"/>
              </a:rPr>
              <a:t> </a:t>
            </a:r>
            <a:r>
              <a:rPr lang="en-US" sz="900" dirty="0" err="1">
                <a:latin typeface="Gulim"/>
                <a:ea typeface="Gulim"/>
                <a:cs typeface="Gulim"/>
                <a:sym typeface="Gulim"/>
              </a:rPr>
              <a:t>해소를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복리후생</a:t>
            </a:r>
            <a:r>
              <a:rPr lang="en-US" sz="900" dirty="0">
                <a:latin typeface="Gulim"/>
                <a:ea typeface="Gulim"/>
                <a:cs typeface="Gulim"/>
                <a:sym typeface="Gulim"/>
              </a:rPr>
              <a:t> </a:t>
            </a:r>
            <a:r>
              <a:rPr lang="en-US" sz="900" dirty="0" err="1">
                <a:latin typeface="Gulim"/>
                <a:ea typeface="Gulim"/>
                <a:cs typeface="Gulim"/>
                <a:sym typeface="Gulim"/>
              </a:rPr>
              <a:t>증진을</a:t>
            </a:r>
            <a:r>
              <a:rPr lang="en-US" sz="900" dirty="0">
                <a:latin typeface="Gulim"/>
                <a:ea typeface="Gulim"/>
                <a:cs typeface="Gulim"/>
                <a:sym typeface="Gulim"/>
              </a:rPr>
              <a:t> </a:t>
            </a:r>
            <a:r>
              <a:rPr lang="en-US" sz="900" dirty="0" err="1">
                <a:latin typeface="Gulim"/>
                <a:ea typeface="Gulim"/>
                <a:cs typeface="Gulim"/>
                <a:sym typeface="Gulim"/>
              </a:rPr>
              <a:t>지원하는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동반성장</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매월</a:t>
            </a:r>
            <a:r>
              <a:rPr lang="en-US" sz="900" dirty="0">
                <a:latin typeface="Gulim"/>
                <a:ea typeface="Gulim"/>
                <a:cs typeface="Gulim"/>
                <a:sym typeface="Gulim"/>
              </a:rPr>
              <a:t> </a:t>
            </a:r>
            <a:r>
              <a:rPr lang="en-US" sz="900" dirty="0" err="1">
                <a:latin typeface="Gulim"/>
                <a:ea typeface="Gulim"/>
                <a:cs typeface="Gulim"/>
                <a:sym typeface="Gulim"/>
              </a:rPr>
              <a:t>재료품</a:t>
            </a:r>
            <a:r>
              <a:rPr lang="en-US" sz="900" dirty="0">
                <a:latin typeface="Gulim"/>
                <a:ea typeface="Gulim"/>
                <a:cs typeface="Gulim"/>
                <a:sym typeface="Gulim"/>
              </a:rPr>
              <a:t> </a:t>
            </a:r>
            <a:r>
              <a:rPr lang="en-US" sz="900" dirty="0" err="1">
                <a:latin typeface="Gulim"/>
                <a:ea typeface="Gulim"/>
                <a:cs typeface="Gulim"/>
                <a:sym typeface="Gulim"/>
              </a:rPr>
              <a:t>대금을</a:t>
            </a:r>
            <a:r>
              <a:rPr lang="en-US" sz="900" dirty="0">
                <a:latin typeface="Gulim"/>
                <a:ea typeface="Gulim"/>
                <a:cs typeface="Gulim"/>
                <a:sym typeface="Gulim"/>
              </a:rPr>
              <a:t> </a:t>
            </a:r>
            <a:r>
              <a:rPr lang="en-US" sz="900" dirty="0" err="1">
                <a:latin typeface="Gulim"/>
                <a:ea typeface="Gulim"/>
                <a:cs typeface="Gulim"/>
                <a:sym typeface="Gulim"/>
              </a:rPr>
              <a:t>전액</a:t>
            </a:r>
            <a:r>
              <a:rPr lang="en-US" sz="900" dirty="0">
                <a:latin typeface="Gulim"/>
                <a:ea typeface="Gulim"/>
                <a:cs typeface="Gulim"/>
                <a:sym typeface="Gulim"/>
              </a:rPr>
              <a:t> </a:t>
            </a:r>
            <a:r>
              <a:rPr lang="en-US" sz="900" dirty="0" err="1">
                <a:latin typeface="Gulim"/>
                <a:ea typeface="Gulim"/>
                <a:cs typeface="Gulim"/>
                <a:sym typeface="Gulim"/>
              </a:rPr>
              <a:t>현금으로</a:t>
            </a:r>
            <a:r>
              <a:rPr lang="en-US" sz="900" dirty="0">
                <a:latin typeface="Gulim"/>
                <a:ea typeface="Gulim"/>
                <a:cs typeface="Gulim"/>
                <a:sym typeface="Gulim"/>
              </a:rPr>
              <a:t> </a:t>
            </a:r>
            <a:r>
              <a:rPr lang="en-US" sz="900" dirty="0" err="1">
                <a:latin typeface="Gulim"/>
                <a:ea typeface="Gulim"/>
                <a:cs typeface="Gulim"/>
                <a:sym typeface="Gulim"/>
              </a:rPr>
              <a:t>지급하며</a:t>
            </a:r>
            <a:r>
              <a:rPr lang="en-US" sz="900" dirty="0">
                <a:latin typeface="Gulim"/>
                <a:ea typeface="Gulim"/>
                <a:cs typeface="Gulim"/>
                <a:sym typeface="Gulim"/>
              </a:rPr>
              <a:t> 1차 </a:t>
            </a:r>
            <a:r>
              <a:rPr lang="en-US" sz="900" dirty="0" err="1">
                <a:latin typeface="Gulim"/>
                <a:ea typeface="Gulim"/>
                <a:cs typeface="Gulim"/>
                <a:sym typeface="Gulim"/>
              </a:rPr>
              <a:t>파트너사가</a:t>
            </a:r>
            <a:r>
              <a:rPr lang="en-US" sz="900" dirty="0">
                <a:latin typeface="Gulim"/>
                <a:ea typeface="Gulim"/>
                <a:cs typeface="Gulim"/>
                <a:sym typeface="Gulim"/>
              </a:rPr>
              <a:t> 2차 </a:t>
            </a:r>
            <a:r>
              <a:rPr lang="en-US" sz="900" dirty="0" err="1">
                <a:latin typeface="Gulim"/>
                <a:ea typeface="Gulim"/>
                <a:cs typeface="Gulim"/>
                <a:sym typeface="Gulim"/>
              </a:rPr>
              <a:t>파트너사에게도</a:t>
            </a:r>
            <a:r>
              <a:rPr lang="en-US" sz="900" dirty="0">
                <a:latin typeface="Gulim"/>
                <a:ea typeface="Gulim"/>
                <a:cs typeface="Gulim"/>
                <a:sym typeface="Gulim"/>
              </a:rPr>
              <a:t> </a:t>
            </a:r>
            <a:r>
              <a:rPr lang="en-US" sz="900" dirty="0" err="1">
                <a:latin typeface="Gulim"/>
                <a:ea typeface="Gulim"/>
                <a:cs typeface="Gulim"/>
                <a:sym typeface="Gulim"/>
              </a:rPr>
              <a:t>현금을</a:t>
            </a:r>
            <a:r>
              <a:rPr lang="en-US" sz="900" dirty="0">
                <a:latin typeface="Gulim"/>
                <a:ea typeface="Gulim"/>
                <a:cs typeface="Gulim"/>
                <a:sym typeface="Gulim"/>
              </a:rPr>
              <a:t> </a:t>
            </a:r>
            <a:r>
              <a:rPr lang="en-US" sz="900" dirty="0" err="1">
                <a:latin typeface="Gulim"/>
                <a:ea typeface="Gulim"/>
                <a:cs typeface="Gulim"/>
                <a:sym typeface="Gulim"/>
              </a:rPr>
              <a:t>지급하도록</a:t>
            </a:r>
            <a:r>
              <a:rPr lang="en-US" sz="900" dirty="0">
                <a:latin typeface="Gulim"/>
                <a:ea typeface="Gulim"/>
                <a:cs typeface="Gulim"/>
                <a:sym typeface="Gulim"/>
              </a:rPr>
              <a:t> </a:t>
            </a:r>
            <a:r>
              <a:rPr lang="en-US" sz="900" dirty="0" err="1">
                <a:latin typeface="Gulim"/>
                <a:ea typeface="Gulim"/>
                <a:cs typeface="Gulim"/>
                <a:sym typeface="Gulim"/>
              </a:rPr>
              <a:t>적극</a:t>
            </a:r>
            <a:r>
              <a:rPr lang="en-US" sz="900" dirty="0">
                <a:latin typeface="Gulim"/>
                <a:ea typeface="Gulim"/>
                <a:cs typeface="Gulim"/>
                <a:sym typeface="Gulim"/>
              </a:rPr>
              <a:t> </a:t>
            </a:r>
            <a:r>
              <a:rPr lang="en-US" sz="900" dirty="0" err="1">
                <a:latin typeface="Gulim"/>
                <a:ea typeface="Gulim"/>
                <a:cs typeface="Gulim"/>
                <a:sym typeface="Gulim"/>
              </a:rPr>
              <a:t>권장하고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2023년에는 </a:t>
            </a:r>
            <a:r>
              <a:rPr lang="en-US" sz="900" dirty="0" err="1">
                <a:latin typeface="Gulim"/>
                <a:ea typeface="Gulim"/>
                <a:cs typeface="Gulim"/>
                <a:sym typeface="Gulim"/>
              </a:rPr>
              <a:t>명절</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1,580억 </a:t>
            </a:r>
            <a:r>
              <a:rPr lang="en-US" sz="900" dirty="0" err="1">
                <a:latin typeface="Gulim"/>
                <a:ea typeface="Gulim"/>
                <a:cs typeface="Gulim"/>
                <a:sym typeface="Gulim"/>
              </a:rPr>
              <a:t>원의</a:t>
            </a:r>
            <a:r>
              <a:rPr lang="en-US" sz="900" dirty="0">
                <a:latin typeface="Gulim"/>
                <a:ea typeface="Gulim"/>
                <a:cs typeface="Gulim"/>
                <a:sym typeface="Gulim"/>
              </a:rPr>
              <a:t> </a:t>
            </a:r>
            <a:r>
              <a:rPr lang="en-US" sz="900" dirty="0" err="1">
                <a:latin typeface="Gulim"/>
                <a:ea typeface="Gulim"/>
                <a:cs typeface="Gulim"/>
                <a:sym typeface="Gulim"/>
              </a:rPr>
              <a:t>금액을</a:t>
            </a:r>
            <a:r>
              <a:rPr lang="en-US" sz="900" dirty="0">
                <a:latin typeface="Gulim"/>
                <a:ea typeface="Gulim"/>
                <a:cs typeface="Gulim"/>
                <a:sym typeface="Gulim"/>
              </a:rPr>
              <a:t> </a:t>
            </a:r>
            <a:r>
              <a:rPr lang="en-US" sz="900" dirty="0" err="1">
                <a:latin typeface="Gulim"/>
                <a:ea typeface="Gulim"/>
                <a:cs typeface="Gulim"/>
                <a:sym typeface="Gulim"/>
              </a:rPr>
              <a:t>조기</a:t>
            </a:r>
            <a:r>
              <a:rPr lang="en-US" sz="900" dirty="0">
                <a:latin typeface="Gulim"/>
                <a:ea typeface="Gulim"/>
                <a:cs typeface="Gulim"/>
                <a:sym typeface="Gulim"/>
              </a:rPr>
              <a:t> </a:t>
            </a:r>
            <a:r>
              <a:rPr lang="en-US" sz="900" dirty="0" err="1">
                <a:latin typeface="Gulim"/>
                <a:ea typeface="Gulim"/>
                <a:cs typeface="Gulim"/>
                <a:sym typeface="Gulim"/>
              </a:rPr>
              <a:t>집행하였습니다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외에도</a:t>
            </a:r>
            <a:r>
              <a:rPr lang="en-US" sz="900" dirty="0">
                <a:latin typeface="Gulim"/>
                <a:ea typeface="Gulim"/>
                <a:cs typeface="Gulim"/>
                <a:sym typeface="Gulim"/>
              </a:rPr>
              <a:t> </a:t>
            </a:r>
            <a:r>
              <a:rPr lang="en-US" sz="900" dirty="0" err="1">
                <a:latin typeface="Gulim"/>
                <a:ea typeface="Gulim"/>
                <a:cs typeface="Gulim"/>
                <a:sym typeface="Gulim"/>
              </a:rPr>
              <a:t>원재료</a:t>
            </a:r>
            <a:r>
              <a:rPr lang="en-US" sz="900" dirty="0">
                <a:latin typeface="Gulim"/>
                <a:ea typeface="Gulim"/>
                <a:cs typeface="Gulim"/>
                <a:sym typeface="Gulim"/>
              </a:rPr>
              <a:t> </a:t>
            </a:r>
            <a:r>
              <a:rPr lang="en-US" sz="900" dirty="0" err="1">
                <a:latin typeface="Gulim"/>
                <a:ea typeface="Gulim"/>
                <a:cs typeface="Gulim"/>
                <a:sym typeface="Gulim"/>
              </a:rPr>
              <a:t>가격</a:t>
            </a:r>
            <a:r>
              <a:rPr lang="en-US" sz="900" dirty="0">
                <a:latin typeface="Gulim"/>
                <a:ea typeface="Gulim"/>
                <a:cs typeface="Gulim"/>
                <a:sym typeface="Gulim"/>
              </a:rPr>
              <a:t> </a:t>
            </a:r>
            <a:r>
              <a:rPr lang="en-US" sz="900" dirty="0" err="1">
                <a:latin typeface="Gulim"/>
                <a:ea typeface="Gulim"/>
                <a:cs typeface="Gulim"/>
                <a:sym typeface="Gulim"/>
              </a:rPr>
              <a:t>상승</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원가변동으로</a:t>
            </a:r>
            <a:r>
              <a:rPr lang="en-US" sz="900" dirty="0">
                <a:latin typeface="Gulim"/>
                <a:ea typeface="Gulim"/>
                <a:cs typeface="Gulim"/>
                <a:sym typeface="Gulim"/>
              </a:rPr>
              <a:t> </a:t>
            </a:r>
            <a:r>
              <a:rPr lang="en-US" sz="900" dirty="0" err="1">
                <a:latin typeface="Gulim"/>
                <a:ea typeface="Gulim"/>
                <a:cs typeface="Gulim"/>
                <a:sym typeface="Gulim"/>
              </a:rPr>
              <a:t>원재료</a:t>
            </a:r>
            <a:r>
              <a:rPr lang="en-US" sz="900" dirty="0">
                <a:latin typeface="Gulim"/>
                <a:ea typeface="Gulim"/>
                <a:cs typeface="Gulim"/>
                <a:sym typeface="Gulim"/>
              </a:rPr>
              <a:t> </a:t>
            </a:r>
            <a:r>
              <a:rPr lang="en-US" sz="900" dirty="0" err="1">
                <a:latin typeface="Gulim"/>
                <a:ea typeface="Gulim"/>
                <a:cs typeface="Gulim"/>
                <a:sym typeface="Gulim"/>
              </a:rPr>
              <a:t>가격이</a:t>
            </a:r>
            <a:r>
              <a:rPr lang="en-US" sz="900" dirty="0">
                <a:latin typeface="Gulim"/>
                <a:ea typeface="Gulim"/>
                <a:cs typeface="Gulim"/>
                <a:sym typeface="Gulim"/>
              </a:rPr>
              <a:t> </a:t>
            </a:r>
            <a:r>
              <a:rPr lang="en-US" sz="900" dirty="0" err="1">
                <a:latin typeface="Gulim"/>
                <a:ea typeface="Gulim"/>
                <a:cs typeface="Gulim"/>
                <a:sym typeface="Gulim"/>
              </a:rPr>
              <a:t>계약</a:t>
            </a:r>
            <a:r>
              <a:rPr lang="en-US" sz="900" dirty="0">
                <a:latin typeface="Gulim"/>
                <a:ea typeface="Gulim"/>
                <a:cs typeface="Gulim"/>
                <a:sym typeface="Gulim"/>
              </a:rPr>
              <a:t> </a:t>
            </a:r>
            <a:r>
              <a:rPr lang="en-US" sz="900" dirty="0" err="1">
                <a:latin typeface="Gulim"/>
                <a:ea typeface="Gulim"/>
                <a:cs typeface="Gulim"/>
                <a:sym typeface="Gulim"/>
              </a:rPr>
              <a:t>시점보다</a:t>
            </a:r>
            <a:r>
              <a:rPr lang="en-US" sz="900" dirty="0">
                <a:latin typeface="Gulim"/>
                <a:ea typeface="Gulim"/>
                <a:cs typeface="Gulim"/>
                <a:sym typeface="Gulim"/>
              </a:rPr>
              <a:t> </a:t>
            </a:r>
            <a:r>
              <a:rPr lang="en-US" sz="900" dirty="0" err="1">
                <a:latin typeface="Gulim"/>
                <a:ea typeface="Gulim"/>
                <a:cs typeface="Gulim"/>
                <a:sym typeface="Gulim"/>
              </a:rPr>
              <a:t>상승할</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파트너사들의</a:t>
            </a:r>
            <a:r>
              <a:rPr lang="en-US" sz="900" dirty="0">
                <a:latin typeface="Gulim"/>
                <a:ea typeface="Gulim"/>
                <a:cs typeface="Gulim"/>
                <a:sym typeface="Gulim"/>
              </a:rPr>
              <a:t> </a:t>
            </a:r>
            <a:r>
              <a:rPr lang="en-US" sz="900" dirty="0" err="1">
                <a:latin typeface="Gulim"/>
                <a:ea typeface="Gulim"/>
                <a:cs typeface="Gulim"/>
                <a:sym typeface="Gulim"/>
              </a:rPr>
              <a:t>부담을</a:t>
            </a:r>
            <a:r>
              <a:rPr lang="en-US" sz="900" dirty="0">
                <a:latin typeface="Gulim"/>
                <a:ea typeface="Gulim"/>
                <a:cs typeface="Gulim"/>
                <a:sym typeface="Gulim"/>
              </a:rPr>
              <a:t> </a:t>
            </a:r>
            <a:r>
              <a:rPr lang="en-US" sz="900" dirty="0" err="1">
                <a:latin typeface="Gulim"/>
                <a:ea typeface="Gulim"/>
                <a:cs typeface="Gulim"/>
                <a:sym typeface="Gulim"/>
              </a:rPr>
              <a:t>해소하기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구매계약금액을</a:t>
            </a:r>
            <a:r>
              <a:rPr lang="en-US" sz="900" dirty="0">
                <a:latin typeface="Gulim"/>
                <a:ea typeface="Gulim"/>
                <a:cs typeface="Gulim"/>
                <a:sym typeface="Gulim"/>
              </a:rPr>
              <a:t> </a:t>
            </a:r>
            <a:r>
              <a:rPr lang="en-US" sz="900" dirty="0" err="1">
                <a:latin typeface="Gulim"/>
                <a:ea typeface="Gulim"/>
                <a:cs typeface="Gulim"/>
                <a:sym typeface="Gulim"/>
              </a:rPr>
              <a:t>상향</a:t>
            </a:r>
            <a:r>
              <a:rPr lang="en-US" sz="900" dirty="0">
                <a:latin typeface="Gulim"/>
                <a:ea typeface="Gulim"/>
                <a:cs typeface="Gulim"/>
                <a:sym typeface="Gulim"/>
              </a:rPr>
              <a:t> </a:t>
            </a:r>
            <a:r>
              <a:rPr lang="en-US" sz="900" dirty="0" err="1">
                <a:latin typeface="Gulim"/>
                <a:ea typeface="Gulim"/>
                <a:cs typeface="Gulim"/>
                <a:sym typeface="Gulim"/>
              </a:rPr>
              <a:t>조정하는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실효성</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상생</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이어가고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671" name="Google Shape;5671;p55"/>
          <p:cNvSpPr txBox="1"/>
          <p:nvPr/>
        </p:nvSpPr>
        <p:spPr>
          <a:xfrm>
            <a:off x="887299" y="1196499"/>
            <a:ext cx="2689617"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공급망</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지속가능성</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공급망</a:t>
            </a:r>
            <a:r>
              <a:rPr lang="en-US" sz="1100" b="1" dirty="0">
                <a:solidFill>
                  <a:srgbClr val="6FC3AB"/>
                </a:solidFill>
                <a:latin typeface="Arial"/>
                <a:ea typeface="Arial"/>
                <a:cs typeface="Arial"/>
                <a:sym typeface="Arial"/>
              </a:rPr>
              <a:t> ESG </a:t>
            </a:r>
            <a:r>
              <a:rPr lang="en-US" sz="1100" b="1" dirty="0" err="1">
                <a:solidFill>
                  <a:srgbClr val="6FC3AB"/>
                </a:solidFill>
                <a:latin typeface="Arial"/>
                <a:ea typeface="Arial"/>
                <a:cs typeface="Arial"/>
                <a:sym typeface="Arial"/>
              </a:rPr>
              <a:t>동반성장</a:t>
            </a:r>
            <a:endParaRPr sz="1100" dirty="0">
              <a:latin typeface="Arial"/>
              <a:ea typeface="Arial"/>
              <a:cs typeface="Arial"/>
              <a:sym typeface="Arial"/>
            </a:endParaRPr>
          </a:p>
        </p:txBody>
      </p:sp>
      <p:sp>
        <p:nvSpPr>
          <p:cNvPr id="5672" name="Google Shape;5672;p55"/>
          <p:cNvSpPr txBox="1"/>
          <p:nvPr/>
        </p:nvSpPr>
        <p:spPr>
          <a:xfrm>
            <a:off x="887299" y="2016046"/>
            <a:ext cx="10933925"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a:solidFill>
                  <a:srgbClr val="007E75"/>
                </a:solidFill>
                <a:latin typeface="Arial"/>
                <a:ea typeface="Arial"/>
                <a:cs typeface="Arial"/>
                <a:sym typeface="Arial"/>
              </a:rPr>
              <a:t>파트너사 협업 체계</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가치사슬의 지속가능성을 제고하고자 2021년부터 파트너사 워크숍을 개최하고, 파트너사와 공동의 목표 수립 및 실질적 이행을 통한 긍정적 가치를 창출하고자 노력해오고 있습니다. 공동의 목표 추진 대상은 구매비중 약 90%를 차지하는 16개 파트너사로 단기적으로는 온실가스 감축 목표 및 로드맵 수립, ISO 인증 등의 교육 및 컨설팅부터 중장기적으로는 제품 단위의 환경 영향 및 지속가능성 개선을 위한 개발 협업을 통해 성과 창출을 도모하고자 합니다.</a:t>
            </a:r>
            <a:endParaRPr sz="900">
              <a:latin typeface="Gulim"/>
              <a:ea typeface="Gulim"/>
              <a:cs typeface="Gulim"/>
              <a:sym typeface="Gulim"/>
            </a:endParaRPr>
          </a:p>
        </p:txBody>
      </p:sp>
      <p:sp>
        <p:nvSpPr>
          <p:cNvPr id="5673" name="Google Shape;5673;p55"/>
          <p:cNvSpPr txBox="1"/>
          <p:nvPr/>
        </p:nvSpPr>
        <p:spPr>
          <a:xfrm>
            <a:off x="899999" y="2622199"/>
            <a:ext cx="10932554" cy="1126206"/>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007E75"/>
                </a:solidFill>
                <a:latin typeface="Arial"/>
                <a:ea typeface="Arial"/>
                <a:cs typeface="Arial"/>
                <a:sym typeface="Arial"/>
              </a:rPr>
              <a:t>파트너사</a:t>
            </a:r>
            <a:r>
              <a:rPr lang="en-US" sz="900" b="1" u="sng" dirty="0">
                <a:solidFill>
                  <a:srgbClr val="007E75"/>
                </a:solidFill>
                <a:latin typeface="Arial"/>
                <a:ea typeface="Arial"/>
                <a:cs typeface="Arial"/>
                <a:sym typeface="Arial"/>
              </a:rPr>
              <a:t> ESG </a:t>
            </a:r>
            <a:r>
              <a:rPr lang="en-US" sz="900" b="1" u="sng" dirty="0" err="1">
                <a:solidFill>
                  <a:srgbClr val="007E75"/>
                </a:solidFill>
                <a:latin typeface="Arial"/>
                <a:ea typeface="Arial"/>
                <a:cs typeface="Arial"/>
                <a:sym typeface="Arial"/>
              </a:rPr>
              <a:t>정기</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NTM(Non Tobacco Material) </a:t>
            </a:r>
            <a:r>
              <a:rPr lang="en-US" sz="900" u="none" dirty="0" err="1">
                <a:latin typeface="Gulim"/>
                <a:ea typeface="Gulim"/>
                <a:cs typeface="Gulim"/>
                <a:sym typeface="Gulim"/>
              </a:rPr>
              <a:t>구매</a:t>
            </a:r>
            <a:r>
              <a:rPr lang="en-US" sz="900" u="none" dirty="0">
                <a:latin typeface="Gulim"/>
                <a:ea typeface="Gulim"/>
                <a:cs typeface="Gulim"/>
                <a:sym typeface="Gulim"/>
              </a:rPr>
              <a:t> </a:t>
            </a:r>
            <a:r>
              <a:rPr lang="en-US" sz="900" u="none" dirty="0" err="1">
                <a:latin typeface="Gulim"/>
                <a:ea typeface="Gulim"/>
                <a:cs typeface="Gulim"/>
                <a:sym typeface="Gulim"/>
              </a:rPr>
              <a:t>비중의</a:t>
            </a:r>
            <a:r>
              <a:rPr lang="en-US" sz="900" u="none" dirty="0">
                <a:latin typeface="Gulim"/>
                <a:ea typeface="Gulim"/>
                <a:cs typeface="Gulim"/>
                <a:sym typeface="Gulim"/>
              </a:rPr>
              <a:t> </a:t>
            </a:r>
            <a:r>
              <a:rPr lang="en-US" sz="900" u="none" dirty="0" err="1">
                <a:latin typeface="Gulim"/>
                <a:ea typeface="Gulim"/>
                <a:cs typeface="Gulim"/>
                <a:sym typeface="Gulim"/>
              </a:rPr>
              <a:t>약</a:t>
            </a:r>
            <a:r>
              <a:rPr lang="en-US" sz="900" u="none" dirty="0">
                <a:latin typeface="Gulim"/>
                <a:ea typeface="Gulim"/>
                <a:cs typeface="Gulim"/>
                <a:sym typeface="Gulim"/>
              </a:rPr>
              <a:t> 90%를 </a:t>
            </a:r>
            <a:r>
              <a:rPr lang="en-US" sz="900" u="none" dirty="0" err="1">
                <a:latin typeface="Gulim"/>
                <a:ea typeface="Gulim"/>
                <a:cs typeface="Gulim"/>
                <a:sym typeface="Gulim"/>
              </a:rPr>
              <a:t>차지하는</a:t>
            </a:r>
            <a:r>
              <a:rPr lang="en-US" sz="900" u="none" dirty="0">
                <a:latin typeface="Gulim"/>
                <a:ea typeface="Gulim"/>
                <a:cs typeface="Gulim"/>
                <a:sym typeface="Gulim"/>
              </a:rPr>
              <a:t> </a:t>
            </a:r>
            <a:r>
              <a:rPr lang="en-US" sz="900" u="none" dirty="0" err="1">
                <a:latin typeface="Gulim"/>
                <a:ea typeface="Gulim"/>
                <a:cs typeface="Gulim"/>
                <a:sym typeface="Gulim"/>
              </a:rPr>
              <a:t>파트너사를</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2045 </a:t>
            </a:r>
            <a:r>
              <a:rPr lang="en-US" sz="900" u="none" dirty="0" err="1">
                <a:latin typeface="Gulim"/>
                <a:ea typeface="Gulim"/>
                <a:cs typeface="Gulim"/>
                <a:sym typeface="Gulim"/>
              </a:rPr>
              <a:t>탄소</a:t>
            </a:r>
            <a:r>
              <a:rPr lang="en-US" sz="900" u="none" dirty="0">
                <a:latin typeface="Gulim"/>
                <a:ea typeface="Gulim"/>
                <a:cs typeface="Gulim"/>
                <a:sym typeface="Gulim"/>
              </a:rPr>
              <a:t> </a:t>
            </a:r>
            <a:r>
              <a:rPr lang="en-US" sz="900" u="none" dirty="0" err="1">
                <a:latin typeface="Gulim"/>
                <a:ea typeface="Gulim"/>
                <a:cs typeface="Gulim"/>
                <a:sym typeface="Gulim"/>
              </a:rPr>
              <a:t>중립</a:t>
            </a:r>
            <a:r>
              <a:rPr lang="en-US" sz="900" u="none" dirty="0">
                <a:latin typeface="Gulim"/>
                <a:ea typeface="Gulim"/>
                <a:cs typeface="Gulim"/>
                <a:sym typeface="Gulim"/>
              </a:rPr>
              <a:t> </a:t>
            </a:r>
            <a:r>
              <a:rPr lang="en-US" sz="900" u="none" dirty="0" err="1">
                <a:latin typeface="Gulim"/>
                <a:ea typeface="Gulim"/>
                <a:cs typeface="Gulim"/>
                <a:sym typeface="Gulim"/>
              </a:rPr>
              <a:t>목표</a:t>
            </a:r>
            <a:r>
              <a:rPr lang="en-US" sz="900" u="none" dirty="0">
                <a:latin typeface="Gulim"/>
                <a:ea typeface="Gulim"/>
                <a:cs typeface="Gulim"/>
                <a:sym typeface="Gulim"/>
              </a:rPr>
              <a:t> </a:t>
            </a:r>
            <a:r>
              <a:rPr lang="en-US" sz="900" u="none" dirty="0" err="1">
                <a:latin typeface="Gulim"/>
                <a:ea typeface="Gulim"/>
                <a:cs typeface="Gulim"/>
                <a:sym typeface="Gulim"/>
              </a:rPr>
              <a:t>달성과</a:t>
            </a:r>
            <a:r>
              <a:rPr lang="en-US" sz="900" u="none" dirty="0">
                <a:latin typeface="Gulim"/>
                <a:ea typeface="Gulim"/>
                <a:cs typeface="Gulim"/>
                <a:sym typeface="Gulim"/>
              </a:rPr>
              <a:t> </a:t>
            </a:r>
            <a:r>
              <a:rPr lang="en-US" sz="900" u="none" dirty="0" err="1">
                <a:latin typeface="Gulim"/>
                <a:ea typeface="Gulim"/>
                <a:cs typeface="Gulim"/>
                <a:sym typeface="Gulim"/>
              </a:rPr>
              <a:t>지속가능경영을</a:t>
            </a:r>
            <a:r>
              <a:rPr lang="en-US" sz="900" u="none" dirty="0">
                <a:latin typeface="Gulim"/>
                <a:ea typeface="Gulim"/>
                <a:cs typeface="Gulim"/>
                <a:sym typeface="Gulim"/>
              </a:rPr>
              <a:t> </a:t>
            </a:r>
            <a:r>
              <a:rPr lang="en-US" sz="900" u="none" dirty="0" err="1">
                <a:latin typeface="Gulim"/>
                <a:ea typeface="Gulim"/>
                <a:cs typeface="Gulim"/>
                <a:sym typeface="Gulim"/>
              </a:rPr>
              <a:t>지원하고자</a:t>
            </a:r>
            <a:r>
              <a:rPr lang="en-US" sz="900" u="none" dirty="0">
                <a:latin typeface="Gulim"/>
                <a:ea typeface="Gulim"/>
                <a:cs typeface="Gulim"/>
                <a:sym typeface="Gulim"/>
              </a:rPr>
              <a:t> </a:t>
            </a:r>
            <a:r>
              <a:rPr lang="en-US" sz="900" u="none" dirty="0" err="1">
                <a:latin typeface="Gulim"/>
                <a:ea typeface="Gulim"/>
                <a:cs typeface="Gulim"/>
                <a:sym typeface="Gulim"/>
              </a:rPr>
              <a:t>제</a:t>
            </a:r>
            <a:r>
              <a:rPr lang="en-US" sz="900" u="none" dirty="0">
                <a:latin typeface="Gulim"/>
                <a:ea typeface="Gulim"/>
                <a:cs typeface="Gulim"/>
                <a:sym typeface="Gulim"/>
              </a:rPr>
              <a:t> 4회 </a:t>
            </a:r>
            <a:r>
              <a:rPr lang="en-US" sz="900" u="none" dirty="0" err="1">
                <a:latin typeface="Gulim"/>
                <a:ea typeface="Gulim"/>
                <a:cs typeface="Gulim"/>
                <a:sym typeface="Gulim"/>
              </a:rPr>
              <a:t>핵심</a:t>
            </a:r>
            <a:r>
              <a:rPr lang="en-US" sz="900" u="none" dirty="0">
                <a:latin typeface="Gulim"/>
                <a:ea typeface="Gulim"/>
                <a:cs typeface="Gulim"/>
                <a:sym typeface="Gulim"/>
              </a:rPr>
              <a:t> </a:t>
            </a:r>
            <a:r>
              <a:rPr lang="en-US" sz="900" u="none" dirty="0" err="1">
                <a:latin typeface="Gulim"/>
                <a:ea typeface="Gulim"/>
                <a:cs typeface="Gulim"/>
                <a:sym typeface="Gulim"/>
              </a:rPr>
              <a:t>파트너사</a:t>
            </a:r>
            <a:r>
              <a:rPr lang="en-US" sz="900" u="none" dirty="0">
                <a:latin typeface="Gulim"/>
                <a:ea typeface="Gulim"/>
                <a:cs typeface="Gulim"/>
                <a:sym typeface="Gulim"/>
              </a:rPr>
              <a:t> ESG </a:t>
            </a:r>
            <a:r>
              <a:rPr lang="en-US" sz="900" u="none" dirty="0" err="1">
                <a:latin typeface="Gulim"/>
                <a:ea typeface="Gulim"/>
                <a:cs typeface="Gulim"/>
                <a:sym typeface="Gulim"/>
              </a:rPr>
              <a:t>워크숍을</a:t>
            </a:r>
            <a:r>
              <a:rPr lang="en-US" sz="900" u="none" dirty="0">
                <a:latin typeface="Gulim"/>
                <a:ea typeface="Gulim"/>
                <a:cs typeface="Gulim"/>
                <a:sym typeface="Gulim"/>
              </a:rPr>
              <a:t> </a:t>
            </a:r>
            <a:r>
              <a:rPr lang="en-US" sz="900" u="none" dirty="0" err="1">
                <a:latin typeface="Gulim"/>
                <a:ea typeface="Gulim"/>
                <a:cs typeface="Gulim"/>
                <a:sym typeface="Gulim"/>
              </a:rPr>
              <a:t>시행하였습니다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2022년 </a:t>
            </a:r>
            <a:r>
              <a:rPr lang="en-US" sz="900" u="none" dirty="0" err="1">
                <a:latin typeface="Gulim"/>
                <a:ea typeface="Gulim"/>
                <a:cs typeface="Gulim"/>
                <a:sym typeface="Gulim"/>
              </a:rPr>
              <a:t>하반기부터</a:t>
            </a:r>
            <a:r>
              <a:rPr lang="en-US" sz="900" u="none" dirty="0">
                <a:latin typeface="Gulim"/>
                <a:ea typeface="Gulim"/>
                <a:cs typeface="Gulim"/>
                <a:sym typeface="Gulim"/>
              </a:rPr>
              <a:t> </a:t>
            </a:r>
            <a:r>
              <a:rPr lang="en-US" sz="900" u="none" dirty="0" err="1">
                <a:latin typeface="Gulim"/>
                <a:ea typeface="Gulim"/>
                <a:cs typeface="Gulim"/>
                <a:sym typeface="Gulim"/>
              </a:rPr>
              <a:t>핵심</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a:t>
            </a:r>
            <a:r>
              <a:rPr lang="en-US" sz="900" u="none" dirty="0" err="1">
                <a:latin typeface="Gulim"/>
                <a:ea typeface="Gulim"/>
                <a:cs typeface="Gulim"/>
                <a:sym typeface="Gulim"/>
              </a:rPr>
              <a:t>온실가스</a:t>
            </a:r>
            <a:r>
              <a:rPr lang="en-US" sz="900" u="none" dirty="0">
                <a:latin typeface="Gulim"/>
                <a:ea typeface="Gulim"/>
                <a:cs typeface="Gulim"/>
                <a:sym typeface="Gulim"/>
              </a:rPr>
              <a:t> </a:t>
            </a:r>
            <a:r>
              <a:rPr lang="en-US" sz="900" u="none" dirty="0" err="1">
                <a:latin typeface="Gulim"/>
                <a:ea typeface="Gulim"/>
                <a:cs typeface="Gulim"/>
                <a:sym typeface="Gulim"/>
              </a:rPr>
              <a:t>인벤토리</a:t>
            </a:r>
            <a:r>
              <a:rPr lang="en-US" sz="900" u="none" dirty="0">
                <a:latin typeface="Gulim"/>
                <a:ea typeface="Gulim"/>
                <a:cs typeface="Gulim"/>
                <a:sym typeface="Gulim"/>
              </a:rPr>
              <a:t> </a:t>
            </a:r>
            <a:r>
              <a:rPr lang="en-US" sz="900" u="none" dirty="0" err="1">
                <a:latin typeface="Gulim"/>
                <a:ea typeface="Gulim"/>
                <a:cs typeface="Gulim"/>
                <a:sym typeface="Gulim"/>
              </a:rPr>
              <a:t>구축</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에너지</a:t>
            </a:r>
            <a:r>
              <a:rPr lang="en-US" sz="900" u="none" dirty="0">
                <a:latin typeface="Gulim"/>
                <a:ea typeface="Gulim"/>
                <a:cs typeface="Gulim"/>
                <a:sym typeface="Gulim"/>
              </a:rPr>
              <a:t> </a:t>
            </a:r>
            <a:r>
              <a:rPr lang="en-US" sz="900" u="none" dirty="0" err="1">
                <a:latin typeface="Gulim"/>
                <a:ea typeface="Gulim"/>
                <a:cs typeface="Gulim"/>
                <a:sym typeface="Gulim"/>
              </a:rPr>
              <a:t>진단</a:t>
            </a:r>
            <a:r>
              <a:rPr lang="en-US" sz="900" u="none" dirty="0">
                <a:latin typeface="Gulim"/>
                <a:ea typeface="Gulim"/>
                <a:cs typeface="Gulim"/>
                <a:sym typeface="Gulim"/>
              </a:rPr>
              <a:t> </a:t>
            </a:r>
            <a:r>
              <a:rPr lang="en-US" sz="900" u="none" dirty="0" err="1">
                <a:latin typeface="Gulim"/>
                <a:ea typeface="Gulim"/>
                <a:cs typeface="Gulim"/>
                <a:sym typeface="Gulim"/>
              </a:rPr>
              <a:t>컨설팅을</a:t>
            </a:r>
            <a:r>
              <a:rPr lang="en-US" sz="900" u="none" dirty="0">
                <a:latin typeface="Gulim"/>
                <a:ea typeface="Gulim"/>
                <a:cs typeface="Gulim"/>
                <a:sym typeface="Gulim"/>
              </a:rPr>
              <a:t> </a:t>
            </a:r>
            <a:r>
              <a:rPr lang="en-US" sz="900" u="none" dirty="0" err="1">
                <a:latin typeface="Gulim"/>
                <a:ea typeface="Gulim"/>
                <a:cs typeface="Gulim"/>
                <a:sym typeface="Gulim"/>
              </a:rPr>
              <a:t>지원해오고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이번</a:t>
            </a:r>
            <a:r>
              <a:rPr lang="en-US" sz="900" u="none" dirty="0">
                <a:latin typeface="Gulim"/>
                <a:ea typeface="Gulim"/>
                <a:cs typeface="Gulim"/>
                <a:sym typeface="Gulim"/>
              </a:rPr>
              <a:t> </a:t>
            </a:r>
            <a:r>
              <a:rPr lang="en-US" sz="900" u="none" dirty="0" err="1">
                <a:latin typeface="Gulim"/>
                <a:ea typeface="Gulim"/>
                <a:cs typeface="Gulim"/>
                <a:sym typeface="Gulim"/>
              </a:rPr>
              <a:t>워크숍에서는</a:t>
            </a:r>
            <a:r>
              <a:rPr lang="en-US" sz="900" u="none" dirty="0">
                <a:latin typeface="Gulim"/>
                <a:ea typeface="Gulim"/>
                <a:cs typeface="Gulim"/>
                <a:sym typeface="Gulim"/>
              </a:rPr>
              <a:t> </a:t>
            </a:r>
            <a:r>
              <a:rPr lang="en-US" sz="900" u="none" dirty="0" err="1">
                <a:latin typeface="Gulim"/>
                <a:ea typeface="Gulim"/>
                <a:cs typeface="Gulim"/>
                <a:sym typeface="Gulim"/>
              </a:rPr>
              <a:t>파트너사별</a:t>
            </a:r>
            <a:r>
              <a:rPr lang="en-US" sz="900" u="none" dirty="0">
                <a:latin typeface="Gulim"/>
                <a:ea typeface="Gulim"/>
                <a:cs typeface="Gulim"/>
                <a:sym typeface="Gulim"/>
              </a:rPr>
              <a:t> </a:t>
            </a:r>
            <a:r>
              <a:rPr lang="en-US" sz="900" u="none" dirty="0" err="1">
                <a:latin typeface="Gulim"/>
                <a:ea typeface="Gulim"/>
                <a:cs typeface="Gulim"/>
                <a:sym typeface="Gulim"/>
              </a:rPr>
              <a:t>온실가스</a:t>
            </a:r>
            <a:r>
              <a:rPr lang="en-US" sz="900" u="none" dirty="0">
                <a:latin typeface="Gulim"/>
                <a:ea typeface="Gulim"/>
                <a:cs typeface="Gulim"/>
                <a:sym typeface="Gulim"/>
              </a:rPr>
              <a:t> </a:t>
            </a:r>
            <a:r>
              <a:rPr lang="en-US" sz="900" u="none" dirty="0" err="1">
                <a:latin typeface="Gulim"/>
                <a:ea typeface="Gulim"/>
                <a:cs typeface="Gulim"/>
                <a:sym typeface="Gulim"/>
              </a:rPr>
              <a:t>배출현황</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감축결과를</a:t>
            </a:r>
            <a:r>
              <a:rPr lang="en-US" sz="900" u="none" dirty="0">
                <a:latin typeface="Gulim"/>
                <a:ea typeface="Gulim"/>
                <a:cs typeface="Gulim"/>
                <a:sym typeface="Gulim"/>
              </a:rPr>
              <a:t> </a:t>
            </a:r>
            <a:r>
              <a:rPr lang="en-US" sz="900" u="none" dirty="0" err="1">
                <a:latin typeface="Gulim"/>
                <a:ea typeface="Gulim"/>
                <a:cs typeface="Gulim"/>
                <a:sym typeface="Gulim"/>
              </a:rPr>
              <a:t>공유하고</a:t>
            </a:r>
            <a:r>
              <a:rPr lang="en-US" sz="900" u="none" dirty="0">
                <a:latin typeface="Gulim"/>
                <a:ea typeface="Gulim"/>
                <a:cs typeface="Gulim"/>
                <a:sym typeface="Gulim"/>
              </a:rPr>
              <a:t>, SBTi(Science-Based Target Initiative, </a:t>
            </a:r>
            <a:r>
              <a:rPr lang="en-US" sz="900" u="none" dirty="0" err="1">
                <a:latin typeface="Gulim"/>
                <a:ea typeface="Gulim"/>
                <a:cs typeface="Gulim"/>
                <a:sym typeface="Gulim"/>
              </a:rPr>
              <a:t>과학기반</a:t>
            </a:r>
            <a:r>
              <a:rPr lang="en-US" sz="900" u="none" dirty="0">
                <a:latin typeface="Gulim"/>
                <a:ea typeface="Gulim"/>
                <a:cs typeface="Gulim"/>
                <a:sym typeface="Gulim"/>
              </a:rPr>
              <a:t> </a:t>
            </a:r>
            <a:r>
              <a:rPr lang="en-US" sz="900" u="none" dirty="0" err="1">
                <a:latin typeface="Gulim"/>
                <a:ea typeface="Gulim"/>
                <a:cs typeface="Gulim"/>
                <a:sym typeface="Gulim"/>
              </a:rPr>
              <a:t>감축</a:t>
            </a:r>
            <a:r>
              <a:rPr lang="en-US" sz="900" u="none" dirty="0">
                <a:latin typeface="Gulim"/>
                <a:ea typeface="Gulim"/>
                <a:cs typeface="Gulim"/>
                <a:sym typeface="Gulim"/>
              </a:rPr>
              <a:t> </a:t>
            </a:r>
            <a:r>
              <a:rPr lang="en-US" sz="900" u="none" dirty="0" err="1">
                <a:latin typeface="Gulim"/>
                <a:ea typeface="Gulim"/>
                <a:cs typeface="Gulim"/>
                <a:sym typeface="Gulim"/>
              </a:rPr>
              <a:t>목표</a:t>
            </a:r>
            <a:r>
              <a:rPr lang="en-US" sz="900" u="none" dirty="0">
                <a:latin typeface="Gulim"/>
                <a:ea typeface="Gulim"/>
                <a:cs typeface="Gulim"/>
                <a:sym typeface="Gulim"/>
              </a:rPr>
              <a:t> </a:t>
            </a:r>
            <a:r>
              <a:rPr lang="en-US" sz="900" u="none" dirty="0" err="1">
                <a:latin typeface="Gulim"/>
                <a:ea typeface="Gulim"/>
                <a:cs typeface="Gulim"/>
                <a:sym typeface="Gulim"/>
              </a:rPr>
              <a:t>이니셔티브</a:t>
            </a:r>
            <a:r>
              <a:rPr lang="en-US" sz="900" u="none" dirty="0">
                <a:latin typeface="Gulim"/>
                <a:ea typeface="Gulim"/>
                <a:cs typeface="Gulim"/>
                <a:sym typeface="Gulim"/>
              </a:rPr>
              <a:t>)</a:t>
            </a:r>
            <a:r>
              <a:rPr lang="en-US" sz="900" u="none" dirty="0" err="1">
                <a:latin typeface="Gulim"/>
                <a:ea typeface="Gulim"/>
                <a:cs typeface="Gulim"/>
                <a:sym typeface="Gulim"/>
              </a:rPr>
              <a:t>의</a:t>
            </a:r>
            <a:r>
              <a:rPr lang="en-US" sz="900" u="none" dirty="0">
                <a:latin typeface="Gulim"/>
                <a:ea typeface="Gulim"/>
                <a:cs typeface="Gulim"/>
                <a:sym typeface="Gulim"/>
              </a:rPr>
              <a:t> </a:t>
            </a:r>
            <a:r>
              <a:rPr lang="en-US" sz="900" u="none" dirty="0" err="1">
                <a:latin typeface="Gulim"/>
                <a:ea typeface="Gulim"/>
                <a:cs typeface="Gulim"/>
                <a:sym typeface="Gulim"/>
              </a:rPr>
              <a:t>가이드라인에</a:t>
            </a:r>
            <a:r>
              <a:rPr lang="en-US" sz="900" u="none" dirty="0">
                <a:latin typeface="Gulim"/>
                <a:ea typeface="Gulim"/>
                <a:cs typeface="Gulim"/>
                <a:sym typeface="Gulim"/>
              </a:rPr>
              <a:t> </a:t>
            </a:r>
            <a:r>
              <a:rPr lang="en-US" sz="900" u="none" dirty="0" err="1">
                <a:latin typeface="Gulim"/>
                <a:ea typeface="Gulim"/>
                <a:cs typeface="Gulim"/>
                <a:sym typeface="Gulim"/>
              </a:rPr>
              <a:t>기반한</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사별</a:t>
            </a:r>
            <a:r>
              <a:rPr lang="en-US" sz="900" u="none" dirty="0">
                <a:latin typeface="Gulim"/>
                <a:ea typeface="Gulim"/>
                <a:cs typeface="Gulim"/>
                <a:sym typeface="Gulim"/>
              </a:rPr>
              <a:t> 2030년 </a:t>
            </a:r>
            <a:r>
              <a:rPr lang="en-US" sz="900" u="none" dirty="0" err="1">
                <a:latin typeface="Gulim"/>
                <a:ea typeface="Gulim"/>
                <a:cs typeface="Gulim"/>
                <a:sym typeface="Gulim"/>
              </a:rPr>
              <a:t>감축</a:t>
            </a:r>
            <a:r>
              <a:rPr lang="en-US" sz="900" u="none" dirty="0">
                <a:latin typeface="Gulim"/>
                <a:ea typeface="Gulim"/>
                <a:cs typeface="Gulim"/>
                <a:sym typeface="Gulim"/>
              </a:rPr>
              <a:t> </a:t>
            </a:r>
            <a:r>
              <a:rPr lang="en-US" sz="900" u="none" dirty="0" err="1">
                <a:latin typeface="Gulim"/>
                <a:ea typeface="Gulim"/>
                <a:cs typeface="Gulim"/>
                <a:sym typeface="Gulim"/>
              </a:rPr>
              <a:t>목표</a:t>
            </a:r>
            <a:r>
              <a:rPr lang="en-US" sz="900" u="none" dirty="0">
                <a:latin typeface="Gulim"/>
                <a:ea typeface="Gulim"/>
                <a:cs typeface="Gulim"/>
                <a:sym typeface="Gulim"/>
              </a:rPr>
              <a:t> </a:t>
            </a:r>
            <a:r>
              <a:rPr lang="en-US" sz="900" u="none" dirty="0" err="1">
                <a:latin typeface="Gulim"/>
                <a:ea typeface="Gulim"/>
                <a:cs typeface="Gulim"/>
                <a:sym typeface="Gulim"/>
              </a:rPr>
              <a:t>수립</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로드맵에</a:t>
            </a:r>
            <a:r>
              <a:rPr lang="en-US" sz="900" u="none" dirty="0">
                <a:latin typeface="Gulim"/>
                <a:ea typeface="Gulim"/>
                <a:cs typeface="Gulim"/>
                <a:sym typeface="Gulim"/>
              </a:rPr>
              <a:t> </a:t>
            </a:r>
            <a:r>
              <a:rPr lang="en-US" sz="900" u="none" dirty="0" err="1">
                <a:latin typeface="Gulim"/>
                <a:ea typeface="Gulim"/>
                <a:cs typeface="Gulim"/>
                <a:sym typeface="Gulim"/>
              </a:rPr>
              <a:t>대해</a:t>
            </a:r>
            <a:r>
              <a:rPr lang="en-US" sz="900" u="none" dirty="0">
                <a:latin typeface="Gulim"/>
                <a:ea typeface="Gulim"/>
                <a:cs typeface="Gulim"/>
                <a:sym typeface="Gulim"/>
              </a:rPr>
              <a:t> </a:t>
            </a:r>
            <a:r>
              <a:rPr lang="en-US" sz="900" u="none" dirty="0" err="1">
                <a:latin typeface="Gulim"/>
                <a:ea typeface="Gulim"/>
                <a:cs typeface="Gulim"/>
                <a:sym typeface="Gulim"/>
              </a:rPr>
              <a:t>논의를</a:t>
            </a:r>
            <a:r>
              <a:rPr lang="en-US" sz="900" u="none" dirty="0">
                <a:latin typeface="Gulim"/>
                <a:ea typeface="Gulim"/>
                <a:cs typeface="Gulim"/>
                <a:sym typeface="Gulim"/>
              </a:rPr>
              <a:t> </a:t>
            </a:r>
            <a:r>
              <a:rPr lang="en-US" sz="900" u="none" dirty="0" err="1">
                <a:latin typeface="Gulim"/>
                <a:ea typeface="Gulim"/>
                <a:cs typeface="Gulim"/>
                <a:sym typeface="Gulim"/>
              </a:rPr>
              <a:t>진행하였습니다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중소·중견기업을</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ESG Standard(</a:t>
            </a:r>
            <a:r>
              <a:rPr lang="en-US" sz="900" u="none" dirty="0" err="1">
                <a:latin typeface="Gulim"/>
                <a:ea typeface="Gulim"/>
                <a:cs typeface="Gulim"/>
                <a:sym typeface="Gulim"/>
              </a:rPr>
              <a:t>환경경영</a:t>
            </a:r>
            <a:r>
              <a:rPr lang="en-US" sz="900" u="none" dirty="0">
                <a:latin typeface="Gulim"/>
                <a:ea typeface="Gulim"/>
                <a:cs typeface="Gulim"/>
                <a:sym typeface="Gulim"/>
              </a:rPr>
              <a:t>, </a:t>
            </a:r>
            <a:r>
              <a:rPr lang="en-US" sz="900" u="none" dirty="0" err="1">
                <a:latin typeface="Gulim"/>
                <a:ea typeface="Gulim"/>
                <a:cs typeface="Gulim"/>
                <a:sym typeface="Gulim"/>
              </a:rPr>
              <a:t>인권경영</a:t>
            </a:r>
            <a:r>
              <a:rPr lang="en-US" sz="900" u="none" dirty="0">
                <a:latin typeface="Gulim"/>
                <a:ea typeface="Gulim"/>
                <a:cs typeface="Gulim"/>
                <a:sym typeface="Gulim"/>
              </a:rPr>
              <a:t>, </a:t>
            </a:r>
            <a:r>
              <a:rPr lang="en-US" sz="900" u="none" dirty="0" err="1">
                <a:latin typeface="Gulim"/>
                <a:ea typeface="Gulim"/>
                <a:cs typeface="Gulim"/>
                <a:sym typeface="Gulim"/>
              </a:rPr>
              <a:t>노동관행</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윤리규범</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a:t>
            </a:r>
            <a:r>
              <a:rPr lang="en-US" sz="900" u="none" dirty="0" err="1">
                <a:latin typeface="Gulim"/>
                <a:ea typeface="Gulim"/>
                <a:cs typeface="Gulim"/>
                <a:sym typeface="Gulim"/>
              </a:rPr>
              <a:t>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ESG </a:t>
            </a:r>
            <a:r>
              <a:rPr lang="en-US" sz="900" u="none" dirty="0" err="1">
                <a:latin typeface="Gulim"/>
                <a:ea typeface="Gulim"/>
                <a:cs typeface="Gulim"/>
                <a:sym typeface="Gulim"/>
              </a:rPr>
              <a:t>경영에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이해도를</a:t>
            </a:r>
            <a:r>
              <a:rPr lang="en-US" sz="900" u="none" dirty="0">
                <a:latin typeface="Gulim"/>
                <a:ea typeface="Gulim"/>
                <a:cs typeface="Gulim"/>
                <a:sym typeface="Gulim"/>
              </a:rPr>
              <a:t> </a:t>
            </a:r>
            <a:r>
              <a:rPr lang="en-US" sz="900" u="none" dirty="0" err="1">
                <a:latin typeface="Gulim"/>
                <a:ea typeface="Gulim"/>
                <a:cs typeface="Gulim"/>
                <a:sym typeface="Gulim"/>
              </a:rPr>
              <a:t>높이고</a:t>
            </a:r>
            <a:r>
              <a:rPr lang="en-US" sz="900" u="none" dirty="0">
                <a:latin typeface="Gulim"/>
                <a:ea typeface="Gulim"/>
                <a:cs typeface="Gulim"/>
                <a:sym typeface="Gulim"/>
              </a:rPr>
              <a:t>, </a:t>
            </a:r>
            <a:r>
              <a:rPr lang="en-US" sz="900" u="none" dirty="0" err="1">
                <a:latin typeface="Gulim"/>
                <a:ea typeface="Gulim"/>
                <a:cs typeface="Gulim"/>
                <a:sym typeface="Gulim"/>
              </a:rPr>
              <a:t>지난</a:t>
            </a:r>
            <a:r>
              <a:rPr lang="en-US" sz="900" u="none" dirty="0">
                <a:latin typeface="Gulim"/>
                <a:ea typeface="Gulim"/>
                <a:cs typeface="Gulim"/>
                <a:sym typeface="Gulim"/>
              </a:rPr>
              <a:t> 4년간 </a:t>
            </a:r>
            <a:r>
              <a:rPr lang="en-US" sz="900" u="none" dirty="0" err="1">
                <a:latin typeface="Gulim"/>
                <a:ea typeface="Gulim"/>
                <a:cs typeface="Gulim"/>
                <a:sym typeface="Gulim"/>
              </a:rPr>
              <a:t>진행된</a:t>
            </a:r>
            <a:r>
              <a:rPr lang="en-US" sz="900" u="none" dirty="0">
                <a:latin typeface="Gulim"/>
                <a:ea typeface="Gulim"/>
                <a:cs typeface="Gulim"/>
                <a:sym typeface="Gulim"/>
              </a:rPr>
              <a:t> KT&amp;G </a:t>
            </a:r>
            <a:r>
              <a:rPr lang="en-US" sz="900" u="none" dirty="0" err="1">
                <a:latin typeface="Gulim"/>
                <a:ea typeface="Gulim"/>
                <a:cs typeface="Gulim"/>
                <a:sym typeface="Gulim"/>
              </a:rPr>
              <a:t>파트너사의</a:t>
            </a:r>
            <a:r>
              <a:rPr lang="en-US" sz="900" u="none" dirty="0">
                <a:latin typeface="Gulim"/>
                <a:ea typeface="Gulim"/>
                <a:cs typeface="Gulim"/>
                <a:sym typeface="Gulim"/>
              </a:rPr>
              <a:t> ESG </a:t>
            </a:r>
            <a:r>
              <a:rPr lang="en-US" sz="900" u="none" dirty="0" err="1">
                <a:latin typeface="Gulim"/>
                <a:ea typeface="Gulim"/>
                <a:cs typeface="Gulim"/>
                <a:sym typeface="Gulim"/>
              </a:rPr>
              <a:t>평가결과와</a:t>
            </a:r>
            <a:r>
              <a:rPr lang="en-US" sz="900" u="none" dirty="0">
                <a:latin typeface="Gulim"/>
                <a:ea typeface="Gulim"/>
                <a:cs typeface="Gulim"/>
                <a:sym typeface="Gulim"/>
              </a:rPr>
              <a:t> </a:t>
            </a:r>
            <a:r>
              <a:rPr lang="en-US" sz="900" u="none" dirty="0" err="1">
                <a:latin typeface="Gulim"/>
                <a:ea typeface="Gulim"/>
                <a:cs typeface="Gulim"/>
                <a:sym typeface="Gulim"/>
              </a:rPr>
              <a:t>향후</a:t>
            </a:r>
            <a:r>
              <a:rPr lang="en-US" sz="900" u="none" dirty="0">
                <a:latin typeface="Gulim"/>
                <a:ea typeface="Gulim"/>
                <a:cs typeface="Gulim"/>
                <a:sym typeface="Gulim"/>
              </a:rPr>
              <a:t> </a:t>
            </a:r>
            <a:r>
              <a:rPr lang="en-US" sz="900" u="none" dirty="0" err="1">
                <a:latin typeface="Gulim"/>
                <a:ea typeface="Gulim"/>
                <a:cs typeface="Gulim"/>
                <a:sym typeface="Gulim"/>
              </a:rPr>
              <a:t>관리방향에</a:t>
            </a:r>
            <a:r>
              <a:rPr lang="en-US" sz="900" u="none" dirty="0">
                <a:latin typeface="Gulim"/>
                <a:ea typeface="Gulim"/>
                <a:cs typeface="Gulim"/>
                <a:sym typeface="Gulim"/>
              </a:rPr>
              <a:t> </a:t>
            </a:r>
            <a:r>
              <a:rPr lang="en-US" sz="900" u="none" dirty="0" err="1">
                <a:latin typeface="Gulim"/>
                <a:ea typeface="Gulim"/>
                <a:cs typeface="Gulim"/>
                <a:sym typeface="Gulim"/>
              </a:rPr>
              <a:t>대해서도</a:t>
            </a:r>
            <a:r>
              <a:rPr lang="en-US" sz="900" u="none" dirty="0">
                <a:latin typeface="Gulim"/>
                <a:ea typeface="Gulim"/>
                <a:cs typeface="Gulim"/>
                <a:sym typeface="Gulim"/>
              </a:rPr>
              <a:t> </a:t>
            </a:r>
            <a:r>
              <a:rPr lang="en-US" sz="900" u="none" dirty="0" err="1">
                <a:latin typeface="Gulim"/>
                <a:ea typeface="Gulim"/>
                <a:cs typeface="Gulim"/>
                <a:sym typeface="Gulim"/>
              </a:rPr>
              <a:t>공유하였습니다</a:t>
            </a:r>
            <a:r>
              <a:rPr lang="en-US" sz="900" u="none" dirty="0">
                <a:latin typeface="Gulim"/>
                <a:ea typeface="Gulim"/>
                <a:cs typeface="Gulim"/>
                <a:sym typeface="Gulim"/>
              </a:rPr>
              <a:t>. 2023년에는 </a:t>
            </a:r>
            <a:r>
              <a:rPr lang="en-US" sz="900" u="none" dirty="0" err="1">
                <a:latin typeface="Gulim"/>
                <a:ea typeface="Gulim"/>
                <a:cs typeface="Gulim"/>
                <a:sym typeface="Gulim"/>
              </a:rPr>
              <a:t>핵심</a:t>
            </a:r>
            <a:r>
              <a:rPr lang="en-US" sz="900" u="none" dirty="0">
                <a:latin typeface="Gulim"/>
                <a:ea typeface="Gulim"/>
                <a:cs typeface="Gulim"/>
                <a:sym typeface="Gulim"/>
              </a:rPr>
              <a:t> </a:t>
            </a:r>
            <a:r>
              <a:rPr lang="en-US" sz="900" u="none" dirty="0" err="1">
                <a:latin typeface="Gulim"/>
                <a:ea typeface="Gulim"/>
                <a:cs typeface="Gulim"/>
                <a:sym typeface="Gulim"/>
              </a:rPr>
              <a:t>파트너사를</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온실가스</a:t>
            </a:r>
            <a:r>
              <a:rPr lang="en-US" sz="900" u="none" dirty="0">
                <a:latin typeface="Gulim"/>
                <a:ea typeface="Gulim"/>
                <a:cs typeface="Gulim"/>
                <a:sym typeface="Gulim"/>
              </a:rPr>
              <a:t> </a:t>
            </a:r>
            <a:r>
              <a:rPr lang="en-US" sz="900" u="none" dirty="0" err="1">
                <a:latin typeface="Gulim"/>
                <a:ea typeface="Gulim"/>
                <a:cs typeface="Gulim"/>
                <a:sym typeface="Gulim"/>
              </a:rPr>
              <a:t>관리체계</a:t>
            </a:r>
            <a:r>
              <a:rPr lang="en-US" sz="900" u="none" dirty="0">
                <a:latin typeface="Gulim"/>
                <a:ea typeface="Gulim"/>
                <a:cs typeface="Gulim"/>
                <a:sym typeface="Gulim"/>
              </a:rPr>
              <a:t> </a:t>
            </a:r>
            <a:r>
              <a:rPr lang="en-US" sz="900" u="none" dirty="0" err="1">
                <a:latin typeface="Gulim"/>
                <a:ea typeface="Gulim"/>
                <a:cs typeface="Gulim"/>
                <a:sym typeface="Gulim"/>
              </a:rPr>
              <a:t>수립</a:t>
            </a:r>
            <a:r>
              <a:rPr lang="en-US" sz="900" u="none" dirty="0">
                <a:latin typeface="Gulim"/>
                <a:ea typeface="Gulim"/>
                <a:cs typeface="Gulim"/>
                <a:sym typeface="Gulim"/>
              </a:rPr>
              <a:t>, </a:t>
            </a:r>
            <a:r>
              <a:rPr lang="en-US" sz="900" u="none" dirty="0" err="1">
                <a:latin typeface="Gulim"/>
                <a:ea typeface="Gulim"/>
                <a:cs typeface="Gulim"/>
                <a:sym typeface="Gulim"/>
              </a:rPr>
              <a:t>재생에너지</a:t>
            </a:r>
            <a:r>
              <a:rPr lang="en-US" sz="900" u="none" dirty="0">
                <a:latin typeface="Gulim"/>
                <a:ea typeface="Gulim"/>
                <a:cs typeface="Gulim"/>
                <a:sym typeface="Gulim"/>
              </a:rPr>
              <a:t> </a:t>
            </a:r>
            <a:r>
              <a:rPr lang="en-US" sz="900" u="none" dirty="0" err="1">
                <a:latin typeface="Gulim"/>
                <a:ea typeface="Gulim"/>
                <a:cs typeface="Gulim"/>
                <a:sym typeface="Gulim"/>
              </a:rPr>
              <a:t>적용</a:t>
            </a:r>
            <a:r>
              <a:rPr lang="en-US" sz="900" u="none" dirty="0">
                <a:latin typeface="Gulim"/>
                <a:ea typeface="Gulim"/>
                <a:cs typeface="Gulim"/>
                <a:sym typeface="Gulim"/>
              </a:rPr>
              <a:t> </a:t>
            </a:r>
            <a:r>
              <a:rPr lang="en-US" sz="900" u="none" dirty="0" err="1">
                <a:latin typeface="Gulim"/>
                <a:ea typeface="Gulim"/>
                <a:cs typeface="Gulim"/>
                <a:sym typeface="Gulim"/>
              </a:rPr>
              <a:t>등의</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지원했으며</a:t>
            </a:r>
            <a:r>
              <a:rPr lang="en-US" sz="900" u="none" dirty="0">
                <a:latin typeface="Gulim"/>
                <a:ea typeface="Gulim"/>
                <a:cs typeface="Gulim"/>
                <a:sym typeface="Gulim"/>
              </a:rPr>
              <a:t>, </a:t>
            </a:r>
            <a:r>
              <a:rPr lang="en-US" sz="900" u="none" dirty="0" err="1">
                <a:latin typeface="Gulim"/>
                <a:ea typeface="Gulim"/>
                <a:cs typeface="Gulim"/>
                <a:sym typeface="Gulim"/>
              </a:rPr>
              <a:t>희망하는</a:t>
            </a:r>
            <a:r>
              <a:rPr lang="en-US" sz="900" u="none" dirty="0">
                <a:latin typeface="Gulim"/>
                <a:ea typeface="Gulim"/>
                <a:cs typeface="Gulim"/>
                <a:sym typeface="Gulim"/>
              </a:rPr>
              <a:t> </a:t>
            </a:r>
            <a:r>
              <a:rPr lang="en-US" sz="900" u="none" dirty="0" err="1">
                <a:latin typeface="Gulim"/>
                <a:ea typeface="Gulim"/>
                <a:cs typeface="Gulim"/>
                <a:sym typeface="Gulim"/>
              </a:rPr>
              <a:t>파트너사를</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ESG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노무</a:t>
            </a:r>
            <a:r>
              <a:rPr lang="en-US" sz="900" u="none" dirty="0">
                <a:latin typeface="Gulim"/>
                <a:ea typeface="Gulim"/>
                <a:cs typeface="Gulim"/>
                <a:sym typeface="Gulim"/>
              </a:rPr>
              <a:t> </a:t>
            </a:r>
            <a:r>
              <a:rPr lang="en-US" sz="900" u="none" dirty="0" err="1">
                <a:latin typeface="Gulim"/>
                <a:ea typeface="Gulim"/>
                <a:cs typeface="Gulim"/>
                <a:sym typeface="Gulim"/>
              </a:rPr>
              <a:t>컨설팅을</a:t>
            </a:r>
            <a:r>
              <a:rPr lang="en-US" sz="900" u="none" dirty="0">
                <a:latin typeface="Gulim"/>
                <a:ea typeface="Gulim"/>
                <a:cs typeface="Gulim"/>
                <a:sym typeface="Gulim"/>
              </a:rPr>
              <a:t> </a:t>
            </a:r>
            <a:r>
              <a:rPr lang="en-US" sz="900" u="none" dirty="0" err="1">
                <a:latin typeface="Gulim"/>
                <a:ea typeface="Gulim"/>
                <a:cs typeface="Gulim"/>
                <a:sym typeface="Gulim"/>
              </a:rPr>
              <a:t>지원하였습니다</a:t>
            </a:r>
            <a:r>
              <a:rPr lang="en-US" sz="900" u="none" dirty="0">
                <a:latin typeface="Gulim"/>
                <a:ea typeface="Gulim"/>
                <a:cs typeface="Gulim"/>
                <a:sym typeface="Gulim"/>
              </a:rPr>
              <a:t>. </a:t>
            </a:r>
            <a:r>
              <a:rPr lang="en-US" sz="900" u="none" dirty="0" err="1">
                <a:latin typeface="Gulim"/>
                <a:ea typeface="Gulim"/>
                <a:cs typeface="Gulim"/>
                <a:sym typeface="Gulim"/>
              </a:rPr>
              <a:t>당해에만</a:t>
            </a:r>
            <a:r>
              <a:rPr lang="en-US" sz="900" u="none" dirty="0">
                <a:latin typeface="Gulim"/>
                <a:ea typeface="Gulim"/>
                <a:cs typeface="Gulim"/>
                <a:sym typeface="Gulim"/>
              </a:rPr>
              <a:t> 20개사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약</a:t>
            </a:r>
            <a:r>
              <a:rPr lang="en-US" sz="900" u="none" dirty="0">
                <a:latin typeface="Gulim"/>
                <a:ea typeface="Gulim"/>
                <a:cs typeface="Gulim"/>
                <a:sym typeface="Gulim"/>
              </a:rPr>
              <a:t> 10억 </a:t>
            </a:r>
            <a:r>
              <a:rPr lang="en-US" sz="900" u="none" dirty="0" err="1">
                <a:latin typeface="Gulim"/>
                <a:ea typeface="Gulim"/>
                <a:cs typeface="Gulim"/>
                <a:sym typeface="Gulim"/>
              </a:rPr>
              <a:t>원의</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지원하였으며</a:t>
            </a:r>
            <a:r>
              <a:rPr lang="en-US" sz="900" u="none" dirty="0">
                <a:latin typeface="Gulim"/>
                <a:ea typeface="Gulim"/>
                <a:cs typeface="Gulim"/>
                <a:sym typeface="Gulim"/>
              </a:rPr>
              <a:t>, </a:t>
            </a:r>
            <a:r>
              <a:rPr lang="en-US" sz="900" u="none" dirty="0" err="1">
                <a:latin typeface="Gulim"/>
                <a:ea typeface="Gulim"/>
                <a:cs typeface="Gulim"/>
                <a:sym typeface="Gulim"/>
              </a:rPr>
              <a:t>앞으로도</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파트너사가</a:t>
            </a:r>
            <a:r>
              <a:rPr lang="en-US" sz="900" u="none" dirty="0">
                <a:latin typeface="Gulim"/>
                <a:ea typeface="Gulim"/>
                <a:cs typeface="Gulim"/>
                <a:sym typeface="Gulim"/>
              </a:rPr>
              <a:t> </a:t>
            </a:r>
            <a:r>
              <a:rPr lang="en-US" sz="900" u="none" dirty="0" err="1">
                <a:latin typeface="Gulim"/>
                <a:ea typeface="Gulim"/>
                <a:cs typeface="Gulim"/>
                <a:sym typeface="Gulim"/>
              </a:rPr>
              <a:t>필요한</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지원하겠습니다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5674" name="Google Shape;5674;p55"/>
          <p:cNvSpPr txBox="1"/>
          <p:nvPr/>
        </p:nvSpPr>
        <p:spPr>
          <a:xfrm>
            <a:off x="899999" y="3804144"/>
            <a:ext cx="10942154" cy="571803"/>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a:solidFill>
                  <a:srgbClr val="007E75"/>
                </a:solidFill>
                <a:latin typeface="Arial"/>
                <a:ea typeface="Arial"/>
                <a:cs typeface="Arial"/>
                <a:sym typeface="Arial"/>
              </a:rPr>
              <a:t>ESG </a:t>
            </a:r>
            <a:r>
              <a:rPr lang="en-US" sz="900" b="1" u="sng" dirty="0" err="1">
                <a:solidFill>
                  <a:srgbClr val="007E75"/>
                </a:solidFill>
                <a:latin typeface="Arial"/>
                <a:ea typeface="Arial"/>
                <a:cs typeface="Arial"/>
                <a:sym typeface="Arial"/>
              </a:rPr>
              <a:t>공동</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성과</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창출</a:t>
            </a:r>
            <a:endParaRPr sz="900" dirty="0">
              <a:latin typeface="Arial"/>
              <a:ea typeface="Arial"/>
              <a:cs typeface="Arial"/>
              <a:sym typeface="Arial"/>
            </a:endParaRPr>
          </a:p>
          <a:p>
            <a:pPr marL="12700" marR="5080" lvl="0" indent="-635" algn="just" rtl="0">
              <a:lnSpc>
                <a:spcPct val="134200"/>
              </a:lnSpc>
              <a:spcBef>
                <a:spcPts val="20"/>
              </a:spcBef>
              <a:spcAft>
                <a:spcPts val="0"/>
              </a:spcAft>
              <a:buNone/>
            </a:pPr>
            <a:r>
              <a:rPr lang="en-US" sz="900" b="1" dirty="0">
                <a:latin typeface="Arial"/>
                <a:ea typeface="Arial"/>
                <a:cs typeface="Arial"/>
                <a:sym typeface="Arial"/>
              </a:rPr>
              <a:t>ECO-</a:t>
            </a:r>
            <a:r>
              <a:rPr lang="en-US" sz="900" b="1" dirty="0" err="1">
                <a:latin typeface="Arial"/>
                <a:ea typeface="Arial"/>
                <a:cs typeface="Arial"/>
                <a:sym typeface="Arial"/>
              </a:rPr>
              <a:t>카고</a:t>
            </a:r>
            <a:r>
              <a:rPr lang="en-US" sz="900" b="1" dirty="0">
                <a:latin typeface="Arial"/>
                <a:ea typeface="Arial"/>
                <a:cs typeface="Arial"/>
                <a:sym typeface="Arial"/>
              </a:rPr>
              <a:t> </a:t>
            </a:r>
            <a:r>
              <a:rPr lang="en-US" sz="900" b="1" dirty="0" err="1">
                <a:latin typeface="Arial"/>
                <a:ea typeface="Arial"/>
                <a:cs typeface="Arial"/>
                <a:sym typeface="Arial"/>
              </a:rPr>
              <a:t>프로그램</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저탄소</a:t>
            </a:r>
            <a:r>
              <a:rPr lang="en-US" sz="900" dirty="0">
                <a:latin typeface="Gulim"/>
                <a:ea typeface="Gulim"/>
                <a:cs typeface="Gulim"/>
                <a:sym typeface="Gulim"/>
              </a:rPr>
              <a:t> </a:t>
            </a:r>
            <a:r>
              <a:rPr lang="en-US" sz="900" dirty="0" err="1">
                <a:latin typeface="Gulim"/>
                <a:ea typeface="Gulim"/>
                <a:cs typeface="Gulim"/>
                <a:sym typeface="Gulim"/>
              </a:rPr>
              <a:t>녹색성장과</a:t>
            </a:r>
            <a:r>
              <a:rPr lang="en-US" sz="900" dirty="0">
                <a:latin typeface="Gulim"/>
                <a:ea typeface="Gulim"/>
                <a:cs typeface="Gulim"/>
                <a:sym typeface="Gulim"/>
              </a:rPr>
              <a:t> </a:t>
            </a:r>
            <a:r>
              <a:rPr lang="en-US" sz="900" dirty="0" err="1">
                <a:latin typeface="Gulim"/>
                <a:ea typeface="Gulim"/>
                <a:cs typeface="Gulim"/>
                <a:sym typeface="Gulim"/>
              </a:rPr>
              <a:t>친환경</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전환에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사회적인</a:t>
            </a:r>
            <a:r>
              <a:rPr lang="en-US" sz="900" dirty="0">
                <a:latin typeface="Gulim"/>
                <a:ea typeface="Gulim"/>
                <a:cs typeface="Gulim"/>
                <a:sym typeface="Gulim"/>
              </a:rPr>
              <a:t> </a:t>
            </a:r>
            <a:r>
              <a:rPr lang="en-US" sz="900" dirty="0" err="1">
                <a:latin typeface="Gulim"/>
                <a:ea typeface="Gulim"/>
                <a:cs typeface="Gulim"/>
                <a:sym typeface="Gulim"/>
              </a:rPr>
              <a:t>요구를</a:t>
            </a:r>
            <a:r>
              <a:rPr lang="en-US" sz="900" dirty="0">
                <a:latin typeface="Gulim"/>
                <a:ea typeface="Gulim"/>
                <a:cs typeface="Gulim"/>
                <a:sym typeface="Gulim"/>
              </a:rPr>
              <a:t> </a:t>
            </a:r>
            <a:r>
              <a:rPr lang="en-US" sz="900" dirty="0" err="1">
                <a:latin typeface="Gulim"/>
                <a:ea typeface="Gulim"/>
                <a:cs typeface="Gulim"/>
                <a:sym typeface="Gulim"/>
              </a:rPr>
              <a:t>충족시키기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‘ECO-</a:t>
            </a:r>
            <a:r>
              <a:rPr lang="en-US" sz="900" dirty="0" err="1">
                <a:latin typeface="Gulim"/>
                <a:ea typeface="Gulim"/>
                <a:cs typeface="Gulim"/>
                <a:sym typeface="Gulim"/>
              </a:rPr>
              <a:t>카고</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(ECO </a:t>
            </a:r>
            <a:r>
              <a:rPr lang="en-US" sz="900" dirty="0" err="1">
                <a:latin typeface="Gulim"/>
                <a:ea typeface="Gulim"/>
                <a:cs typeface="Gulim"/>
                <a:sym typeface="Gulim"/>
              </a:rPr>
              <a:t>마일리지</a:t>
            </a:r>
            <a:r>
              <a:rPr lang="en-US" sz="900" dirty="0">
                <a:latin typeface="Gulim"/>
                <a:ea typeface="Gulim"/>
                <a:cs typeface="Gulim"/>
                <a:sym typeface="Gulim"/>
              </a:rPr>
              <a:t>, ECO </a:t>
            </a:r>
            <a:r>
              <a:rPr lang="en-US" sz="900" dirty="0" err="1">
                <a:latin typeface="Gulim"/>
                <a:ea typeface="Gulim"/>
                <a:cs typeface="Gulim"/>
                <a:sym typeface="Gulim"/>
              </a:rPr>
              <a:t>체인지</a:t>
            </a:r>
            <a:r>
              <a:rPr lang="en-US" sz="900" dirty="0">
                <a:latin typeface="Gulim"/>
                <a:ea typeface="Gulim"/>
                <a:cs typeface="Gulim"/>
                <a:sym typeface="Gulim"/>
              </a:rPr>
              <a:t>, ECO </a:t>
            </a:r>
            <a:r>
              <a:rPr lang="en-US" sz="900" dirty="0" err="1">
                <a:latin typeface="Gulim"/>
                <a:ea typeface="Gulim"/>
                <a:cs typeface="Gulim"/>
                <a:sym typeface="Gulim"/>
              </a:rPr>
              <a:t>수소에너지</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운영하며</a:t>
            </a:r>
            <a:r>
              <a:rPr lang="en-US" sz="900" dirty="0">
                <a:latin typeface="Gulim"/>
                <a:ea typeface="Gulim"/>
                <a:cs typeface="Gulim"/>
                <a:sym typeface="Gulim"/>
              </a:rPr>
              <a:t> ESG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향후에도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ECO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파트너사와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이루는</a:t>
            </a:r>
            <a:r>
              <a:rPr lang="en-US" sz="900" dirty="0">
                <a:latin typeface="Gulim"/>
                <a:ea typeface="Gulim"/>
                <a:cs typeface="Gulim"/>
                <a:sym typeface="Gulim"/>
              </a:rPr>
              <a:t> </a:t>
            </a:r>
            <a:r>
              <a:rPr lang="en-US" sz="900" dirty="0" err="1">
                <a:latin typeface="Gulim"/>
                <a:ea typeface="Gulim"/>
                <a:cs typeface="Gulim"/>
                <a:sym typeface="Gulim"/>
              </a:rPr>
              <a:t>친환경</a:t>
            </a:r>
            <a:r>
              <a:rPr lang="en-US" sz="900" dirty="0">
                <a:latin typeface="Gulim"/>
                <a:ea typeface="Gulim"/>
                <a:cs typeface="Gulim"/>
                <a:sym typeface="Gulim"/>
              </a:rPr>
              <a:t> </a:t>
            </a:r>
            <a:r>
              <a:rPr lang="en-US" sz="900" dirty="0" err="1">
                <a:latin typeface="Gulim"/>
                <a:ea typeface="Gulim"/>
                <a:cs typeface="Gulim"/>
                <a:sym typeface="Gulim"/>
              </a:rPr>
              <a:t>성장을</a:t>
            </a:r>
            <a:r>
              <a:rPr lang="en-US" sz="900" dirty="0">
                <a:latin typeface="Gulim"/>
                <a:ea typeface="Gulim"/>
                <a:cs typeface="Gulim"/>
                <a:sym typeface="Gulim"/>
              </a:rPr>
              <a:t> </a:t>
            </a:r>
            <a:r>
              <a:rPr lang="en-US" sz="900" dirty="0" err="1">
                <a:latin typeface="Gulim"/>
                <a:ea typeface="Gulim"/>
                <a:cs typeface="Gulim"/>
                <a:sym typeface="Gulim"/>
              </a:rPr>
              <a:t>도모하고</a:t>
            </a:r>
            <a:r>
              <a:rPr lang="en-US" sz="900" dirty="0">
                <a:latin typeface="Gulim"/>
                <a:ea typeface="Gulim"/>
                <a:cs typeface="Gulim"/>
                <a:sym typeface="Gulim"/>
              </a:rPr>
              <a:t> </a:t>
            </a:r>
            <a:r>
              <a:rPr lang="en-US" sz="900" dirty="0" err="1">
                <a:latin typeface="Gulim"/>
                <a:ea typeface="Gulim"/>
                <a:cs typeface="Gulim"/>
                <a:sym typeface="Gulim"/>
              </a:rPr>
              <a:t>상생경영을</a:t>
            </a:r>
            <a:r>
              <a:rPr lang="en-US" sz="900" dirty="0">
                <a:latin typeface="Gulim"/>
                <a:ea typeface="Gulim"/>
                <a:cs typeface="Gulim"/>
                <a:sym typeface="Gulim"/>
              </a:rPr>
              <a:t> </a:t>
            </a:r>
            <a:r>
              <a:rPr lang="en-US" sz="900" dirty="0" err="1">
                <a:latin typeface="Gulim"/>
                <a:ea typeface="Gulim"/>
                <a:cs typeface="Gulim"/>
                <a:sym typeface="Gulim"/>
              </a:rPr>
              <a:t>실천할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675" name="Google Shape;5675;p55"/>
          <p:cNvSpPr txBox="1"/>
          <p:nvPr/>
        </p:nvSpPr>
        <p:spPr>
          <a:xfrm>
            <a:off x="881732" y="4462146"/>
            <a:ext cx="10924326" cy="383951"/>
          </a:xfrm>
          <a:prstGeom prst="rect">
            <a:avLst/>
          </a:prstGeom>
          <a:noFill/>
          <a:ln>
            <a:noFill/>
          </a:ln>
        </p:spPr>
        <p:txBody>
          <a:bodyPr spcFirstLastPara="1" wrap="square" lIns="0" tIns="12700" rIns="0" bIns="0" anchor="t" anchorCtr="0">
            <a:spAutoFit/>
          </a:bodyPr>
          <a:lstStyle/>
          <a:p>
            <a:pPr marL="13334" marR="5080" lvl="0" indent="-1269" algn="just" rtl="0">
              <a:lnSpc>
                <a:spcPct val="134300"/>
              </a:lnSpc>
              <a:spcBef>
                <a:spcPts val="0"/>
              </a:spcBef>
              <a:spcAft>
                <a:spcPts val="0"/>
              </a:spcAft>
              <a:buNone/>
            </a:pPr>
            <a:r>
              <a:rPr lang="en-US" sz="900" b="1" u="sng">
                <a:solidFill>
                  <a:srgbClr val="4D5C63"/>
                </a:solidFill>
                <a:latin typeface="Malgun Gothic"/>
                <a:ea typeface="Malgun Gothic"/>
                <a:cs typeface="Malgun Gothic"/>
                <a:sym typeface="Malgun Gothic"/>
              </a:rPr>
              <a:t>ECO 마일리지</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2021년부터 시행 중인 ECO 마일리지 프로그램은 친환경 경제운전을 통한 탄소배출량 및 연료 사용 감축을 목표로, KT&amp;G와 운송계약을 맺은 5개 파트너사 총 89대의 차량을 대상으로 프로그램을 실시하고 있습니다. 2024년부터는 DTG(디지털 운행 기록계)관제시스템을 도입함으로써, 운전 점수를 측정하고 경제 운전 피드백 및 운전자의 운전 습관 개선을 유도하여 화물차 탄소배출 감소에 기여하고 있습니다.</a:t>
            </a:r>
            <a:endParaRPr sz="900">
              <a:latin typeface="Gulim"/>
              <a:ea typeface="Gulim"/>
              <a:cs typeface="Gulim"/>
              <a:sym typeface="Gulim"/>
            </a:endParaRPr>
          </a:p>
        </p:txBody>
      </p:sp>
      <p:sp>
        <p:nvSpPr>
          <p:cNvPr id="5676" name="Google Shape;5676;p55"/>
          <p:cNvSpPr txBox="1"/>
          <p:nvPr/>
        </p:nvSpPr>
        <p:spPr>
          <a:xfrm>
            <a:off x="877618" y="4932296"/>
            <a:ext cx="10932554"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a:solidFill>
                  <a:srgbClr val="4D5C63"/>
                </a:solidFill>
                <a:latin typeface="Malgun Gothic"/>
                <a:ea typeface="Malgun Gothic"/>
                <a:cs typeface="Malgun Gothic"/>
                <a:sym typeface="Malgun Gothic"/>
              </a:rPr>
              <a:t>ECO </a:t>
            </a:r>
            <a:r>
              <a:rPr lang="en-US" sz="900" b="1" u="sng" dirty="0" err="1">
                <a:solidFill>
                  <a:srgbClr val="4D5C63"/>
                </a:solidFill>
                <a:latin typeface="Malgun Gothic"/>
                <a:ea typeface="Malgun Gothic"/>
                <a:cs typeface="Malgun Gothic"/>
                <a:sym typeface="Malgun Gothic"/>
              </a:rPr>
              <a:t>체인지</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친환경·상생경영</a:t>
            </a:r>
            <a:r>
              <a:rPr lang="en-US" sz="900" u="none" dirty="0">
                <a:latin typeface="Gulim"/>
                <a:ea typeface="Gulim"/>
                <a:cs typeface="Gulim"/>
                <a:sym typeface="Gulim"/>
              </a:rPr>
              <a:t> </a:t>
            </a:r>
            <a:r>
              <a:rPr lang="en-US" sz="900" u="none" dirty="0" err="1">
                <a:latin typeface="Gulim"/>
                <a:ea typeface="Gulim"/>
                <a:cs typeface="Gulim"/>
                <a:sym typeface="Gulim"/>
              </a:rPr>
              <a:t>실천을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당사와의</a:t>
            </a:r>
            <a:r>
              <a:rPr lang="en-US" sz="900" u="none" dirty="0">
                <a:latin typeface="Gulim"/>
                <a:ea typeface="Gulim"/>
                <a:cs typeface="Gulim"/>
                <a:sym typeface="Gulim"/>
              </a:rPr>
              <a:t> </a:t>
            </a:r>
            <a:r>
              <a:rPr lang="en-US" sz="900" u="none" dirty="0" err="1">
                <a:latin typeface="Gulim"/>
                <a:ea typeface="Gulim"/>
                <a:cs typeface="Gulim"/>
                <a:sym typeface="Gulim"/>
              </a:rPr>
              <a:t>거래실적이</a:t>
            </a:r>
            <a:r>
              <a:rPr lang="en-US" sz="900" u="none" dirty="0">
                <a:latin typeface="Gulim"/>
                <a:ea typeface="Gulim"/>
                <a:cs typeface="Gulim"/>
                <a:sym typeface="Gulim"/>
              </a:rPr>
              <a:t> 7년 </a:t>
            </a:r>
            <a:r>
              <a:rPr lang="en-US" sz="900" u="none" dirty="0" err="1">
                <a:latin typeface="Gulim"/>
                <a:ea typeface="Gulim"/>
                <a:cs typeface="Gulim"/>
                <a:sym typeface="Gulim"/>
              </a:rPr>
              <a:t>이상인</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a:t>
            </a:r>
            <a:r>
              <a:rPr lang="en-US" sz="900" u="none" dirty="0" err="1">
                <a:latin typeface="Gulim"/>
                <a:ea typeface="Gulim"/>
                <a:cs typeface="Gulim"/>
                <a:sym typeface="Gulim"/>
              </a:rPr>
              <a:t>노후</a:t>
            </a:r>
            <a:r>
              <a:rPr lang="en-US" sz="900" u="none" dirty="0">
                <a:latin typeface="Gulim"/>
                <a:ea typeface="Gulim"/>
                <a:cs typeface="Gulim"/>
                <a:sym typeface="Gulim"/>
              </a:rPr>
              <a:t>(10년이상) </a:t>
            </a:r>
            <a:r>
              <a:rPr lang="en-US" sz="900" u="none" dirty="0" err="1">
                <a:latin typeface="Gulim"/>
                <a:ea typeface="Gulim"/>
                <a:cs typeface="Gulim"/>
                <a:sym typeface="Gulim"/>
              </a:rPr>
              <a:t>화물차</a:t>
            </a:r>
            <a:r>
              <a:rPr lang="en-US" sz="900" u="none" dirty="0">
                <a:latin typeface="Gulim"/>
                <a:ea typeface="Gulim"/>
                <a:cs typeface="Gulim"/>
                <a:sym typeface="Gulim"/>
              </a:rPr>
              <a:t> </a:t>
            </a:r>
            <a:r>
              <a:rPr lang="en-US" sz="900" u="none" dirty="0" err="1">
                <a:latin typeface="Gulim"/>
                <a:ea typeface="Gulim"/>
                <a:cs typeface="Gulim"/>
                <a:sym typeface="Gulim"/>
              </a:rPr>
              <a:t>교체를</a:t>
            </a:r>
            <a:r>
              <a:rPr lang="en-US" sz="900" u="none" dirty="0">
                <a:latin typeface="Gulim"/>
                <a:ea typeface="Gulim"/>
                <a:cs typeface="Gulim"/>
                <a:sym typeface="Gulim"/>
              </a:rPr>
              <a:t> </a:t>
            </a:r>
            <a:r>
              <a:rPr lang="en-US" sz="900" u="none" dirty="0" err="1">
                <a:latin typeface="Gulim"/>
                <a:ea typeface="Gulim"/>
                <a:cs typeface="Gulim"/>
                <a:sym typeface="Gulim"/>
              </a:rPr>
              <a:t>지원함으로써</a:t>
            </a:r>
            <a:r>
              <a:rPr lang="en-US" sz="900" u="none" dirty="0">
                <a:latin typeface="Gulim"/>
                <a:ea typeface="Gulim"/>
                <a:cs typeface="Gulim"/>
                <a:sym typeface="Gulim"/>
              </a:rPr>
              <a:t> </a:t>
            </a:r>
            <a:r>
              <a:rPr lang="en-US" sz="900" u="none" dirty="0" err="1">
                <a:latin typeface="Gulim"/>
                <a:ea typeface="Gulim"/>
                <a:cs typeface="Gulim"/>
                <a:sym typeface="Gulim"/>
              </a:rPr>
              <a:t>운송과정의</a:t>
            </a:r>
            <a:r>
              <a:rPr lang="en-US" sz="900" u="none" dirty="0">
                <a:latin typeface="Gulim"/>
                <a:ea typeface="Gulim"/>
                <a:cs typeface="Gulim"/>
                <a:sym typeface="Gulim"/>
              </a:rPr>
              <a:t> </a:t>
            </a:r>
            <a:r>
              <a:rPr lang="en-US" sz="900" u="none" dirty="0" err="1">
                <a:latin typeface="Gulim"/>
                <a:ea typeface="Gulim"/>
                <a:cs typeface="Gulim"/>
                <a:sym typeface="Gulim"/>
              </a:rPr>
              <a:t>환경영향을</a:t>
            </a:r>
            <a:r>
              <a:rPr lang="en-US" sz="900" u="none" dirty="0">
                <a:latin typeface="Gulim"/>
                <a:ea typeface="Gulim"/>
                <a:cs typeface="Gulim"/>
                <a:sym typeface="Gulim"/>
              </a:rPr>
              <a:t> </a:t>
            </a:r>
            <a:r>
              <a:rPr lang="en-US" sz="900" u="none" dirty="0" err="1">
                <a:latin typeface="Gulim"/>
                <a:ea typeface="Gulim"/>
                <a:cs typeface="Gulim"/>
                <a:sym typeface="Gulim"/>
              </a:rPr>
              <a:t>저감하고자</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프로그램을</a:t>
            </a:r>
            <a:r>
              <a:rPr lang="en-US" sz="900" u="none" dirty="0">
                <a:latin typeface="Gulim"/>
                <a:ea typeface="Gulim"/>
                <a:cs typeface="Gulim"/>
                <a:sym typeface="Gulim"/>
              </a:rPr>
              <a:t> </a:t>
            </a:r>
            <a:r>
              <a:rPr lang="en-US" sz="900" u="none" dirty="0" err="1">
                <a:latin typeface="Gulim"/>
                <a:ea typeface="Gulim"/>
                <a:cs typeface="Gulim"/>
                <a:sym typeface="Gulim"/>
              </a:rPr>
              <a:t>실천하고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교체</a:t>
            </a:r>
            <a:r>
              <a:rPr lang="en-US" sz="900" u="none" dirty="0">
                <a:latin typeface="Gulim"/>
                <a:ea typeface="Gulim"/>
                <a:cs typeface="Gulim"/>
                <a:sym typeface="Gulim"/>
              </a:rPr>
              <a:t> </a:t>
            </a:r>
            <a:r>
              <a:rPr lang="en-US" sz="900" u="none" dirty="0" err="1">
                <a:latin typeface="Gulim"/>
                <a:ea typeface="Gulim"/>
                <a:cs typeface="Gulim"/>
                <a:sym typeface="Gulim"/>
              </a:rPr>
              <a:t>희망</a:t>
            </a:r>
            <a:r>
              <a:rPr lang="en-US" sz="900" u="none" dirty="0">
                <a:latin typeface="Gulim"/>
                <a:ea typeface="Gulim"/>
                <a:cs typeface="Gulim"/>
                <a:sym typeface="Gulim"/>
              </a:rPr>
              <a:t> </a:t>
            </a:r>
            <a:r>
              <a:rPr lang="en-US" sz="900" u="none" dirty="0" err="1">
                <a:latin typeface="Gulim"/>
                <a:ea typeface="Gulim"/>
                <a:cs typeface="Gulim"/>
                <a:sym typeface="Gulim"/>
              </a:rPr>
              <a:t>차량에</a:t>
            </a:r>
            <a:r>
              <a:rPr lang="en-US" sz="900" u="none" dirty="0">
                <a:latin typeface="Gulim"/>
                <a:ea typeface="Gulim"/>
                <a:cs typeface="Gulim"/>
                <a:sym typeface="Gulim"/>
              </a:rPr>
              <a:t> </a:t>
            </a:r>
            <a:r>
              <a:rPr lang="en-US" sz="900" u="none" dirty="0" err="1">
                <a:latin typeface="Gulim"/>
                <a:ea typeface="Gulim"/>
                <a:cs typeface="Gulim"/>
                <a:sym typeface="Gulim"/>
              </a:rPr>
              <a:t>한해</a:t>
            </a:r>
            <a:r>
              <a:rPr lang="en-US" sz="900" u="none" dirty="0">
                <a:latin typeface="Gulim"/>
                <a:ea typeface="Gulim"/>
                <a:cs typeface="Gulim"/>
                <a:sym typeface="Gulim"/>
              </a:rPr>
              <a:t> </a:t>
            </a:r>
            <a:r>
              <a:rPr lang="en-US" sz="900" u="none" dirty="0" err="1">
                <a:latin typeface="Gulim"/>
                <a:ea typeface="Gulim"/>
                <a:cs typeface="Gulim"/>
                <a:sym typeface="Gulim"/>
              </a:rPr>
              <a:t>신차</a:t>
            </a:r>
            <a:r>
              <a:rPr lang="en-US" sz="900" u="none" dirty="0">
                <a:latin typeface="Gulim"/>
                <a:ea typeface="Gulim"/>
                <a:cs typeface="Gulim"/>
                <a:sym typeface="Gulim"/>
              </a:rPr>
              <a:t> </a:t>
            </a:r>
            <a:r>
              <a:rPr lang="en-US" sz="900" u="none" dirty="0" err="1">
                <a:latin typeface="Gulim"/>
                <a:ea typeface="Gulim"/>
                <a:cs typeface="Gulim"/>
                <a:sym typeface="Gulim"/>
              </a:rPr>
              <a:t>교체</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1,000만 </a:t>
            </a:r>
            <a:r>
              <a:rPr lang="en-US" sz="900" u="none" dirty="0" err="1">
                <a:latin typeface="Gulim"/>
                <a:ea typeface="Gulim"/>
                <a:cs typeface="Gulim"/>
                <a:sym typeface="Gulim"/>
              </a:rPr>
              <a:t>원</a:t>
            </a:r>
            <a:r>
              <a:rPr lang="en-US" sz="900" u="none" dirty="0">
                <a:latin typeface="Gulim"/>
                <a:ea typeface="Gulim"/>
                <a:cs typeface="Gulim"/>
                <a:sym typeface="Gulim"/>
              </a:rPr>
              <a:t>, </a:t>
            </a:r>
            <a:r>
              <a:rPr lang="en-US" sz="900" u="none" dirty="0" err="1">
                <a:latin typeface="Gulim"/>
                <a:ea typeface="Gulim"/>
                <a:cs typeface="Gulim"/>
                <a:sym typeface="Gulim"/>
              </a:rPr>
              <a:t>최근</a:t>
            </a:r>
            <a:r>
              <a:rPr lang="en-US" sz="900" u="none" dirty="0">
                <a:latin typeface="Gulim"/>
                <a:ea typeface="Gulim"/>
                <a:cs typeface="Gulim"/>
                <a:sym typeface="Gulim"/>
              </a:rPr>
              <a:t> 3년이내 </a:t>
            </a:r>
            <a:r>
              <a:rPr lang="en-US" sz="900" u="none" dirty="0" err="1">
                <a:latin typeface="Gulim"/>
                <a:ea typeface="Gulim"/>
                <a:cs typeface="Gulim"/>
                <a:sym typeface="Gulim"/>
              </a:rPr>
              <a:t>중고차</a:t>
            </a:r>
            <a:r>
              <a:rPr lang="en-US" sz="900" u="none" dirty="0">
                <a:latin typeface="Gulim"/>
                <a:ea typeface="Gulim"/>
                <a:cs typeface="Gulim"/>
                <a:sym typeface="Gulim"/>
              </a:rPr>
              <a:t> </a:t>
            </a:r>
            <a:r>
              <a:rPr lang="en-US" sz="900" u="none" dirty="0" err="1">
                <a:latin typeface="Gulim"/>
                <a:ea typeface="Gulim"/>
                <a:cs typeface="Gulim"/>
                <a:sym typeface="Gulim"/>
              </a:rPr>
              <a:t>교체</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500만 </a:t>
            </a:r>
            <a:r>
              <a:rPr lang="en-US" sz="900" u="none" dirty="0" err="1">
                <a:latin typeface="Gulim"/>
                <a:ea typeface="Gulim"/>
                <a:cs typeface="Gulim"/>
                <a:sym typeface="Gulim"/>
              </a:rPr>
              <a:t>원을</a:t>
            </a:r>
            <a:r>
              <a:rPr lang="en-US" sz="900" u="none" dirty="0">
                <a:latin typeface="Gulim"/>
                <a:ea typeface="Gulim"/>
                <a:cs typeface="Gulim"/>
                <a:sym typeface="Gulim"/>
              </a:rPr>
              <a:t> </a:t>
            </a:r>
            <a:r>
              <a:rPr lang="en-US" sz="900" u="none" dirty="0" err="1">
                <a:latin typeface="Gulim"/>
                <a:ea typeface="Gulim"/>
                <a:cs typeface="Gulim"/>
                <a:sym typeface="Gulim"/>
              </a:rPr>
              <a:t>지원하는</a:t>
            </a:r>
            <a:r>
              <a:rPr lang="en-US" sz="900" u="none" dirty="0">
                <a:latin typeface="Gulim"/>
                <a:ea typeface="Gulim"/>
                <a:cs typeface="Gulim"/>
                <a:sym typeface="Gulim"/>
              </a:rPr>
              <a:t> </a:t>
            </a:r>
            <a:r>
              <a:rPr lang="en-US" sz="900" u="none" dirty="0" err="1">
                <a:latin typeface="Gulim"/>
                <a:ea typeface="Gulim"/>
                <a:cs typeface="Gulim"/>
                <a:sym typeface="Gulim"/>
              </a:rPr>
              <a:t>프로그램으로</a:t>
            </a:r>
            <a:r>
              <a:rPr lang="en-US" sz="900" u="none" dirty="0">
                <a:latin typeface="Gulim"/>
                <a:ea typeface="Gulim"/>
                <a:cs typeface="Gulim"/>
                <a:sym typeface="Gulim"/>
              </a:rPr>
              <a:t>, </a:t>
            </a:r>
            <a:r>
              <a:rPr lang="en-US" sz="900" u="none" dirty="0" err="1">
                <a:latin typeface="Gulim"/>
                <a:ea typeface="Gulim"/>
                <a:cs typeface="Gulim"/>
                <a:sym typeface="Gulim"/>
              </a:rPr>
              <a:t>최근</a:t>
            </a:r>
            <a:r>
              <a:rPr lang="en-US" sz="900" u="none" dirty="0">
                <a:latin typeface="Gulim"/>
                <a:ea typeface="Gulim"/>
                <a:cs typeface="Gulim"/>
                <a:sym typeface="Gulim"/>
              </a:rPr>
              <a:t> 3년동안 7대 </a:t>
            </a:r>
            <a:r>
              <a:rPr lang="en-US" sz="900" u="none" dirty="0" err="1">
                <a:latin typeface="Gulim"/>
                <a:ea typeface="Gulim"/>
                <a:cs typeface="Gulim"/>
                <a:sym typeface="Gulim"/>
              </a:rPr>
              <a:t>차량을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지원을</a:t>
            </a:r>
            <a:r>
              <a:rPr lang="en-US" sz="900" u="none" dirty="0">
                <a:latin typeface="Gulim"/>
                <a:ea typeface="Gulim"/>
                <a:cs typeface="Gulim"/>
                <a:sym typeface="Gulim"/>
              </a:rPr>
              <a:t> </a:t>
            </a:r>
            <a:r>
              <a:rPr lang="en-US" sz="900" u="none" dirty="0" err="1">
                <a:latin typeface="Gulim"/>
                <a:ea typeface="Gulim"/>
                <a:cs typeface="Gulim"/>
                <a:sym typeface="Gulim"/>
              </a:rPr>
              <a:t>완료하였습니다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5710" name="Google Shape;5710;p55"/>
          <p:cNvGrpSpPr/>
          <p:nvPr/>
        </p:nvGrpSpPr>
        <p:grpSpPr>
          <a:xfrm>
            <a:off x="538086" y="0"/>
            <a:ext cx="14077958" cy="8208009"/>
            <a:chOff x="538086" y="0"/>
            <a:chExt cx="14077958" cy="8208009"/>
          </a:xfrm>
        </p:grpSpPr>
        <p:sp>
          <p:nvSpPr>
            <p:cNvPr id="5711" name="Google Shape;5711;p5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12" name="Google Shape;5712;p5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13" name="Google Shape;5713;p5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14" name="Google Shape;5714;p5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15" name="Google Shape;5715;p5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729" name="Google Shape;5729;p5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130</a:t>
            </a:r>
            <a:endParaRPr sz="10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5738"/>
        <p:cNvGrpSpPr/>
        <p:nvPr/>
      </p:nvGrpSpPr>
      <p:grpSpPr>
        <a:xfrm>
          <a:off x="0" y="0"/>
          <a:ext cx="0" cy="0"/>
          <a:chOff x="0" y="0"/>
          <a:chExt cx="0" cy="0"/>
        </a:xfrm>
      </p:grpSpPr>
      <p:sp>
        <p:nvSpPr>
          <p:cNvPr id="5739" name="Google Shape;5739;p56"/>
          <p:cNvSpPr txBox="1"/>
          <p:nvPr/>
        </p:nvSpPr>
        <p:spPr>
          <a:xfrm>
            <a:off x="887299" y="1196499"/>
            <a:ext cx="3093027"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공급망</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지속가능성</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지속가능한</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농업</a:t>
            </a:r>
            <a:endParaRPr sz="1100" dirty="0">
              <a:latin typeface="Arial"/>
              <a:ea typeface="Arial"/>
              <a:cs typeface="Arial"/>
              <a:sym typeface="Arial"/>
            </a:endParaRPr>
          </a:p>
        </p:txBody>
      </p:sp>
      <p:sp>
        <p:nvSpPr>
          <p:cNvPr id="5740" name="Google Shape;5740;p56"/>
          <p:cNvSpPr txBox="1"/>
          <p:nvPr/>
        </p:nvSpPr>
        <p:spPr>
          <a:xfrm>
            <a:off x="886179" y="2016046"/>
            <a:ext cx="5068570" cy="186690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u="sng">
                <a:solidFill>
                  <a:srgbClr val="007E75"/>
                </a:solidFill>
                <a:latin typeface="Arial"/>
                <a:ea typeface="Arial"/>
                <a:cs typeface="Arial"/>
                <a:sym typeface="Arial"/>
              </a:rPr>
              <a:t>잎담배 공급망 STP 체계</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담배사업의 중요한 원료 가운데 하나인 잎담배를 국내는 물론 세계의 다양한 국가에서 수급하고 있습니다. 당사는 지속가능한 농업에 기여하고 체계적인 공급망 구축을 위해 글로벌 산업 이니셔티브인 STP(Sustainable Tobacco Program, 지속가능한 잎담배 생산 프로그램)에 참여하고 있습니다. STP는 기존의 수량과 품질 위주의 경작 관리에서 나아가, 기업의 환경적·사회적 책임을 강화하고, 윤리적이고 지속가능한 방식으로 담배를 생산하기 위해 글로벌 담배 제조사들과 제 3자 컨설팅 기관들이 협력하여 국가별 일반 위험평가, 공급망 평가, 제 3자 현지 실사 및 개선 활동 추진 등을 진행하는 공동평가 플랫폼입니다. STP를 통해 당사는 잎담배 공급망 내 데이터를 수집하고, 현황 및 문제점 등을 식별해 부정적인 이슈를 개선해 나아가기 위해 노력하고 있습니다. 또한 KT&amp;G는 STP 국내 도입을 본격화하고 그 적용 범위를 점진적으로 확대하고 있으며, 이를 통해 당사 공급망에 포함되는 원료 조달 농가와 파트너사들이 사회적·환경적 영향을 관리하고 윤리적 책임을 다하며 KT&amp;G와 함께 지속가능한 농업 생태계 조성에 기여하기를 기대합니다.</a:t>
            </a:r>
            <a:endParaRPr sz="900">
              <a:latin typeface="Gulim"/>
              <a:ea typeface="Gulim"/>
              <a:cs typeface="Gulim"/>
              <a:sym typeface="Gulim"/>
            </a:endParaRPr>
          </a:p>
        </p:txBody>
      </p:sp>
      <p:sp>
        <p:nvSpPr>
          <p:cNvPr id="5741" name="Google Shape;5741;p56"/>
          <p:cNvSpPr txBox="1"/>
          <p:nvPr/>
        </p:nvSpPr>
        <p:spPr>
          <a:xfrm>
            <a:off x="897609" y="4327605"/>
            <a:ext cx="5057140" cy="578485"/>
          </a:xfrm>
          <a:prstGeom prst="rect">
            <a:avLst/>
          </a:prstGeom>
          <a:noFill/>
          <a:ln>
            <a:noFill/>
          </a:ln>
        </p:spPr>
        <p:txBody>
          <a:bodyPr spcFirstLastPara="1" wrap="square" lIns="0" tIns="59675" rIns="0" bIns="0" anchor="t" anchorCtr="0">
            <a:spAutoFit/>
          </a:bodyPr>
          <a:lstStyle/>
          <a:p>
            <a:pPr marL="12700" lvl="0" indent="0" algn="l" rtl="0">
              <a:lnSpc>
                <a:spcPct val="100000"/>
              </a:lnSpc>
              <a:spcBef>
                <a:spcPts val="0"/>
              </a:spcBef>
              <a:spcAft>
                <a:spcPts val="0"/>
              </a:spcAft>
              <a:buNone/>
            </a:pPr>
            <a:r>
              <a:rPr lang="en-US" sz="900" b="1" dirty="0">
                <a:latin typeface="Arial"/>
                <a:ea typeface="Arial"/>
                <a:cs typeface="Arial"/>
                <a:sym typeface="Arial"/>
              </a:rPr>
              <a:t>KT&amp;G Leaf ESG Approach</a:t>
            </a:r>
            <a:endParaRPr sz="900" dirty="0">
              <a:latin typeface="Arial"/>
              <a:ea typeface="Arial"/>
              <a:cs typeface="Arial"/>
              <a:sym typeface="Arial"/>
            </a:endParaRPr>
          </a:p>
          <a:p>
            <a:pPr marL="12700" marR="5080" lvl="0" indent="0" algn="l" rtl="0">
              <a:lnSpc>
                <a:spcPct val="134200"/>
              </a:lnSpc>
              <a:spcBef>
                <a:spcPts val="5"/>
              </a:spcBef>
              <a:spcAft>
                <a:spcPts val="0"/>
              </a:spcAft>
              <a:buNone/>
            </a:pPr>
            <a:r>
              <a:rPr lang="en-US" sz="900" b="1" u="sng" dirty="0" err="1">
                <a:solidFill>
                  <a:srgbClr val="4D5C63"/>
                </a:solidFill>
                <a:latin typeface="Malgun Gothic"/>
                <a:ea typeface="Malgun Gothic"/>
                <a:cs typeface="Malgun Gothic"/>
                <a:sym typeface="Malgun Gothic"/>
              </a:rPr>
              <a:t>중장기</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목표</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KT&amp;G는</a:t>
            </a:r>
            <a:r>
              <a:rPr lang="en-US" sz="900" u="none" dirty="0">
                <a:latin typeface="Gulim"/>
                <a:ea typeface="Gulim"/>
                <a:cs typeface="Gulim"/>
                <a:sym typeface="Gulim"/>
              </a:rPr>
              <a:t> 2030년까지 </a:t>
            </a:r>
            <a:r>
              <a:rPr lang="en-US" sz="900" u="none" dirty="0" err="1">
                <a:latin typeface="Gulim"/>
                <a:ea typeface="Gulim"/>
                <a:cs typeface="Gulim"/>
                <a:sym typeface="Gulim"/>
              </a:rPr>
              <a:t>당사와</a:t>
            </a:r>
            <a:r>
              <a:rPr lang="en-US" sz="900" u="none" dirty="0">
                <a:latin typeface="Gulim"/>
                <a:ea typeface="Gulim"/>
                <a:cs typeface="Gulim"/>
                <a:sym typeface="Gulim"/>
              </a:rPr>
              <a:t> </a:t>
            </a:r>
            <a:r>
              <a:rPr lang="en-US" sz="900" u="none" dirty="0" err="1">
                <a:latin typeface="Gulim"/>
                <a:ea typeface="Gulim"/>
                <a:cs typeface="Gulim"/>
                <a:sym typeface="Gulim"/>
              </a:rPr>
              <a:t>거래하는</a:t>
            </a:r>
            <a:r>
              <a:rPr lang="en-US" sz="900" u="none" dirty="0">
                <a:latin typeface="Gulim"/>
                <a:ea typeface="Gulim"/>
                <a:cs typeface="Gulim"/>
                <a:sym typeface="Gulim"/>
              </a:rPr>
              <a:t> </a:t>
            </a:r>
            <a:r>
              <a:rPr lang="en-US" sz="900" u="none" dirty="0" err="1">
                <a:latin typeface="Gulim"/>
                <a:ea typeface="Gulim"/>
                <a:cs typeface="Gulim"/>
                <a:sym typeface="Gulim"/>
              </a:rPr>
              <a:t>모든</a:t>
            </a:r>
            <a:r>
              <a:rPr lang="en-US" sz="900" u="none" dirty="0">
                <a:latin typeface="Gulim"/>
                <a:ea typeface="Gulim"/>
                <a:cs typeface="Gulim"/>
                <a:sym typeface="Gulim"/>
              </a:rPr>
              <a:t> </a:t>
            </a:r>
            <a:r>
              <a:rPr lang="en-US" sz="900" u="none" dirty="0" err="1">
                <a:latin typeface="Gulim"/>
                <a:ea typeface="Gulim"/>
                <a:cs typeface="Gulim"/>
                <a:sym typeface="Gulim"/>
              </a:rPr>
              <a:t>잎담배</a:t>
            </a:r>
            <a:r>
              <a:rPr lang="en-US" sz="900" u="none" dirty="0">
                <a:latin typeface="Gulim"/>
                <a:ea typeface="Gulim"/>
                <a:cs typeface="Gulim"/>
                <a:sym typeface="Gulim"/>
              </a:rPr>
              <a:t> </a:t>
            </a:r>
            <a:r>
              <a:rPr lang="en-US" sz="900" u="none" dirty="0" err="1">
                <a:latin typeface="Gulim"/>
                <a:ea typeface="Gulim"/>
                <a:cs typeface="Gulim"/>
                <a:sym typeface="Gulim"/>
              </a:rPr>
              <a:t>농가의</a:t>
            </a:r>
            <a:r>
              <a:rPr lang="en-US" sz="900" u="none" dirty="0">
                <a:latin typeface="Gulim"/>
                <a:ea typeface="Gulim"/>
                <a:cs typeface="Gulim"/>
                <a:sym typeface="Gulim"/>
              </a:rPr>
              <a:t> </a:t>
            </a:r>
            <a:r>
              <a:rPr lang="en-US" sz="900" u="none" dirty="0" err="1">
                <a:latin typeface="Gulim"/>
                <a:ea typeface="Gulim"/>
                <a:cs typeface="Gulim"/>
                <a:sym typeface="Gulim"/>
              </a:rPr>
              <a:t>지속가능한</a:t>
            </a:r>
            <a:r>
              <a:rPr lang="en-US" sz="900" u="none" dirty="0">
                <a:latin typeface="Gulim"/>
                <a:ea typeface="Gulim"/>
                <a:cs typeface="Gulim"/>
                <a:sym typeface="Gulim"/>
              </a:rPr>
              <a:t> </a:t>
            </a:r>
            <a:r>
              <a:rPr lang="en-US" sz="900" u="none" dirty="0" err="1">
                <a:latin typeface="Gulim"/>
                <a:ea typeface="Gulim"/>
                <a:cs typeface="Gulim"/>
                <a:sym typeface="Gulim"/>
              </a:rPr>
              <a:t>농업</a:t>
            </a:r>
            <a:r>
              <a:rPr lang="en-US" sz="900" u="none" dirty="0">
                <a:latin typeface="Gulim"/>
                <a:ea typeface="Gulim"/>
                <a:cs typeface="Gulim"/>
                <a:sym typeface="Gulim"/>
              </a:rPr>
              <a:t> </a:t>
            </a:r>
            <a:r>
              <a:rPr lang="en-US" sz="900" u="none" dirty="0" err="1">
                <a:latin typeface="Gulim"/>
                <a:ea typeface="Gulim"/>
                <a:cs typeface="Gulim"/>
                <a:sym typeface="Gulim"/>
              </a:rPr>
              <a:t>프로그램</a:t>
            </a:r>
            <a:r>
              <a:rPr lang="en-US" sz="900" u="none" dirty="0">
                <a:latin typeface="Gulim"/>
                <a:ea typeface="Gulim"/>
                <a:cs typeface="Gulim"/>
                <a:sym typeface="Gulim"/>
              </a:rPr>
              <a:t> </a:t>
            </a:r>
            <a:r>
              <a:rPr lang="en-US" sz="900" u="none" dirty="0" err="1">
                <a:latin typeface="Gulim"/>
                <a:ea typeface="Gulim"/>
                <a:cs typeface="Gulim"/>
                <a:sym typeface="Gulim"/>
              </a:rPr>
              <a:t>참여를</a:t>
            </a:r>
            <a:r>
              <a:rPr lang="en-US" sz="900" u="none" dirty="0">
                <a:latin typeface="Gulim"/>
                <a:ea typeface="Gulim"/>
                <a:cs typeface="Gulim"/>
                <a:sym typeface="Gulim"/>
              </a:rPr>
              <a:t> </a:t>
            </a:r>
            <a:r>
              <a:rPr lang="en-US" sz="900" u="none" dirty="0" err="1">
                <a:latin typeface="Gulim"/>
                <a:ea typeface="Gulim"/>
                <a:cs typeface="Gulim"/>
                <a:sym typeface="Gulim"/>
              </a:rPr>
              <a:t>목표로</a:t>
            </a:r>
            <a:r>
              <a:rPr lang="en-US" sz="900" u="none" dirty="0">
                <a:latin typeface="Gulim"/>
                <a:ea typeface="Gulim"/>
                <a:cs typeface="Gulim"/>
                <a:sym typeface="Gulim"/>
              </a:rPr>
              <a:t> </a:t>
            </a:r>
            <a:r>
              <a:rPr lang="en-US" sz="900" u="none" dirty="0" err="1">
                <a:latin typeface="Gulim"/>
                <a:ea typeface="Gulim"/>
                <a:cs typeface="Gulim"/>
                <a:sym typeface="Gulim"/>
              </a:rPr>
              <a:t>해외</a:t>
            </a:r>
            <a:r>
              <a:rPr lang="en-US" sz="900" u="none" dirty="0">
                <a:latin typeface="Gulim"/>
                <a:ea typeface="Gulim"/>
                <a:cs typeface="Gulim"/>
                <a:sym typeface="Gulim"/>
              </a:rPr>
              <a:t> </a:t>
            </a:r>
            <a:r>
              <a:rPr lang="en-US" sz="900" u="none" dirty="0" err="1">
                <a:latin typeface="Gulim"/>
                <a:ea typeface="Gulim"/>
                <a:cs typeface="Gulim"/>
                <a:sym typeface="Gulim"/>
              </a:rPr>
              <a:t>잎담배</a:t>
            </a:r>
            <a:r>
              <a:rPr lang="en-US" sz="900" u="none" dirty="0">
                <a:latin typeface="Gulim"/>
                <a:ea typeface="Gulim"/>
                <a:cs typeface="Gulim"/>
                <a:sym typeface="Gulim"/>
              </a:rPr>
              <a:t> </a:t>
            </a:r>
            <a:r>
              <a:rPr lang="en-US" sz="900" u="none" dirty="0" err="1">
                <a:latin typeface="Gulim"/>
                <a:ea typeface="Gulim"/>
                <a:cs typeface="Gulim"/>
                <a:sym typeface="Gulim"/>
              </a:rPr>
              <a:t>공급사와</a:t>
            </a:r>
            <a:r>
              <a:rPr lang="en-US" sz="900" u="none" dirty="0">
                <a:latin typeface="Gulim"/>
                <a:ea typeface="Gulim"/>
                <a:cs typeface="Gulim"/>
                <a:sym typeface="Gulim"/>
              </a:rPr>
              <a:t> </a:t>
            </a:r>
            <a:r>
              <a:rPr lang="en-US" sz="900" u="none" dirty="0" err="1">
                <a:latin typeface="Gulim"/>
                <a:ea typeface="Gulim"/>
                <a:cs typeface="Gulim"/>
                <a:sym typeface="Gulim"/>
              </a:rPr>
              <a:t>국내</a:t>
            </a:r>
            <a:r>
              <a:rPr lang="en-US" sz="900" u="none" dirty="0">
                <a:latin typeface="Gulim"/>
                <a:ea typeface="Gulim"/>
                <a:cs typeface="Gulim"/>
                <a:sym typeface="Gulim"/>
              </a:rPr>
              <a:t> </a:t>
            </a:r>
            <a:r>
              <a:rPr lang="en-US" sz="900" u="none" dirty="0" err="1">
                <a:latin typeface="Gulim"/>
                <a:ea typeface="Gulim"/>
                <a:cs typeface="Gulim"/>
                <a:sym typeface="Gulim"/>
              </a:rPr>
              <a:t>잎담배</a:t>
            </a:r>
            <a:r>
              <a:rPr lang="en-US" sz="900" u="none" dirty="0">
                <a:latin typeface="Gulim"/>
                <a:ea typeface="Gulim"/>
                <a:cs typeface="Gulim"/>
                <a:sym typeface="Gulim"/>
              </a:rPr>
              <a:t> </a:t>
            </a:r>
            <a:r>
              <a:rPr lang="en-US" sz="900" u="none" dirty="0" err="1">
                <a:latin typeface="Gulim"/>
                <a:ea typeface="Gulim"/>
                <a:cs typeface="Gulim"/>
                <a:sym typeface="Gulim"/>
              </a:rPr>
              <a:t>농가를</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STP </a:t>
            </a:r>
            <a:r>
              <a:rPr lang="en-US" sz="900" u="none" dirty="0" err="1">
                <a:latin typeface="Gulim"/>
                <a:ea typeface="Gulim"/>
                <a:cs typeface="Gulim"/>
                <a:sym typeface="Gulim"/>
              </a:rPr>
              <a:t>도입을</a:t>
            </a:r>
            <a:r>
              <a:rPr lang="en-US" sz="900" u="none" dirty="0">
                <a:latin typeface="Gulim"/>
                <a:ea typeface="Gulim"/>
                <a:cs typeface="Gulim"/>
                <a:sym typeface="Gulim"/>
              </a:rPr>
              <a:t> </a:t>
            </a:r>
            <a:r>
              <a:rPr lang="en-US" sz="900" u="none" dirty="0" err="1">
                <a:latin typeface="Gulim"/>
                <a:ea typeface="Gulim"/>
                <a:cs typeface="Gulim"/>
                <a:sym typeface="Gulim"/>
              </a:rPr>
              <a:t>추진하고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5742" name="Google Shape;5742;p56"/>
          <p:cNvSpPr txBox="1"/>
          <p:nvPr/>
        </p:nvSpPr>
        <p:spPr>
          <a:xfrm>
            <a:off x="897609" y="5064662"/>
            <a:ext cx="5064125" cy="13144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a:solidFill>
                  <a:srgbClr val="4D5C63"/>
                </a:solidFill>
                <a:latin typeface="Malgun Gothic"/>
                <a:ea typeface="Malgun Gothic"/>
                <a:cs typeface="Malgun Gothic"/>
                <a:sym typeface="Malgun Gothic"/>
              </a:rPr>
              <a:t>추진 거버넌스</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KT&amp;G는 본사 SCM본부의 원료사업실장 및 G-STP원료팀장, 김천공장의 원료생산실장 및 중부원료사업소장, 서부원료사업소장 등 5인의 위원으로 구성된 ‘STP운영위원회’를 중심으로 지속가능한 원료조달 및 효율적 공급망 관리를 추진하고 있습니다. STP운영위원회는 가이드라인 및 매뉴얼의 제공, 인적·물적 자원의 효율적 배분, 운영 과정에서 발생되는 이슈 파악 및 해결, 외부 이해관계자와의 소통 등을 담당합니다. 아울러 관련 지침 및 규정의 제·개정, 운영과 함께 프로그램 관리와 관련된 중요 사항 등에 대한 의결을 주관합니다. 또한 엽연초생산협동조합 중앙회, 엽연초생산협동 지역조합, 연초생산안정화재단, 잎담배 공급사 등 국내외 이해관계자들의 의견을 반영하여 행동지침 및 계획을 수립하고 있으며, 관련된 문제해결을 위해 필요시 외부 이해관계자와 협력하고 있습니다.</a:t>
            </a:r>
            <a:endParaRPr sz="900">
              <a:latin typeface="Gulim"/>
              <a:ea typeface="Gulim"/>
              <a:cs typeface="Gulim"/>
              <a:sym typeface="Gulim"/>
            </a:endParaRPr>
          </a:p>
        </p:txBody>
      </p:sp>
      <p:grpSp>
        <p:nvGrpSpPr>
          <p:cNvPr id="5769" name="Google Shape;5769;p56"/>
          <p:cNvGrpSpPr/>
          <p:nvPr/>
        </p:nvGrpSpPr>
        <p:grpSpPr>
          <a:xfrm>
            <a:off x="538086" y="0"/>
            <a:ext cx="14077958" cy="8208009"/>
            <a:chOff x="538086" y="0"/>
            <a:chExt cx="14077958" cy="8208009"/>
          </a:xfrm>
        </p:grpSpPr>
        <p:sp>
          <p:nvSpPr>
            <p:cNvPr id="5770" name="Google Shape;5770;p5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71" name="Google Shape;5771;p5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72" name="Google Shape;5772;p5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781" name="Google Shape;5781;p5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131</a:t>
            </a:r>
            <a:endParaRPr sz="1000">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819"/>
        <p:cNvGrpSpPr/>
        <p:nvPr/>
      </p:nvGrpSpPr>
      <p:grpSpPr>
        <a:xfrm>
          <a:off x="0" y="0"/>
          <a:ext cx="0" cy="0"/>
          <a:chOff x="0" y="0"/>
          <a:chExt cx="0" cy="0"/>
        </a:xfrm>
      </p:grpSpPr>
      <p:sp>
        <p:nvSpPr>
          <p:cNvPr id="5827" name="Google Shape;5827;p57"/>
          <p:cNvSpPr txBox="1"/>
          <p:nvPr/>
        </p:nvSpPr>
        <p:spPr>
          <a:xfrm>
            <a:off x="887299" y="1196499"/>
            <a:ext cx="2918219" cy="661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공급망</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지속가능성</a:t>
            </a:r>
            <a:endParaRPr sz="2000" dirty="0">
              <a:latin typeface="Malgun Gothic"/>
              <a:ea typeface="Malgun Gothic"/>
              <a:cs typeface="Malgun Gothic"/>
              <a:sym typeface="Malgun Gothic"/>
            </a:endParaRPr>
          </a:p>
          <a:p>
            <a:pPr marL="12700" lvl="0" indent="0" algn="l" rtl="0">
              <a:lnSpc>
                <a:spcPct val="100000"/>
              </a:lnSpc>
              <a:spcBef>
                <a:spcPts val="1520"/>
              </a:spcBef>
              <a:spcAft>
                <a:spcPts val="0"/>
              </a:spcAft>
              <a:buNone/>
            </a:pPr>
            <a:r>
              <a:rPr lang="en-US" sz="900" b="1" u="sng" dirty="0">
                <a:solidFill>
                  <a:srgbClr val="4D5C63"/>
                </a:solidFill>
                <a:latin typeface="Malgun Gothic"/>
                <a:ea typeface="Malgun Gothic"/>
                <a:cs typeface="Malgun Gothic"/>
                <a:sym typeface="Malgun Gothic"/>
              </a:rPr>
              <a:t>Leaf ESG </a:t>
            </a:r>
            <a:r>
              <a:rPr lang="en-US" sz="900" b="1" u="sng" dirty="0" err="1">
                <a:solidFill>
                  <a:srgbClr val="4D5C63"/>
                </a:solidFill>
                <a:latin typeface="Malgun Gothic"/>
                <a:ea typeface="Malgun Gothic"/>
                <a:cs typeface="Malgun Gothic"/>
                <a:sym typeface="Malgun Gothic"/>
              </a:rPr>
              <a:t>실행</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체계</a:t>
            </a:r>
            <a:endParaRPr sz="900" dirty="0">
              <a:latin typeface="Malgun Gothic"/>
              <a:ea typeface="Malgun Gothic"/>
              <a:cs typeface="Malgun Gothic"/>
              <a:sym typeface="Malgun Gothic"/>
            </a:endParaRPr>
          </a:p>
        </p:txBody>
      </p:sp>
      <p:sp>
        <p:nvSpPr>
          <p:cNvPr id="5828" name="Google Shape;5828;p57"/>
          <p:cNvSpPr txBox="1"/>
          <p:nvPr/>
        </p:nvSpPr>
        <p:spPr>
          <a:xfrm>
            <a:off x="887299" y="1831839"/>
            <a:ext cx="5060315" cy="76200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a:solidFill>
                  <a:srgbClr val="839198"/>
                </a:solidFill>
                <a:latin typeface="Malgun Gothic"/>
                <a:ea typeface="Malgun Gothic"/>
                <a:cs typeface="Malgun Gothic"/>
                <a:sym typeface="Malgun Gothic"/>
              </a:rPr>
              <a:t>글로벌 STP 참여 </a:t>
            </a:r>
            <a:r>
              <a:rPr lang="en-US" sz="900">
                <a:latin typeface="Gulim"/>
                <a:ea typeface="Gulim"/>
                <a:cs typeface="Gulim"/>
                <a:sym typeface="Gulim"/>
              </a:rPr>
              <a:t>글로벌 담배 제조사들은 담배 사업의 중요한 원료인 잎담배가 지속가능한 농업환경에서 경작되어 안정적으로 조달될 수 있도록 STP(Sustainable Tobacco Program) 플랫폼을 개발, 운영하고 있습니다. KT&amp;G를 포함한 총 8개의 STP 회원사들은 총 9개 영역(기후변화, 용수, 경작, 토양 건강, 인권, 생계비, 거버넌스 등)에 대해 연 1회 국가별 리스크 분석을 기반으로 하는 공급사 자체평가를 실시하며, 제3자 평가기관을 선정하여 우선 순위별로 현지실사를 진행하고 있습니다.</a:t>
            </a:r>
            <a:endParaRPr sz="900">
              <a:latin typeface="Gulim"/>
              <a:ea typeface="Gulim"/>
              <a:cs typeface="Gulim"/>
              <a:sym typeface="Gulim"/>
            </a:endParaRPr>
          </a:p>
        </p:txBody>
      </p:sp>
      <p:sp>
        <p:nvSpPr>
          <p:cNvPr id="5829" name="Google Shape;5829;p57"/>
          <p:cNvSpPr txBox="1"/>
          <p:nvPr/>
        </p:nvSpPr>
        <p:spPr>
          <a:xfrm>
            <a:off x="887179" y="3851879"/>
            <a:ext cx="5059680" cy="3528130"/>
          </a:xfrm>
          <a:prstGeom prst="rect">
            <a:avLst/>
          </a:prstGeom>
          <a:noFill/>
          <a:ln>
            <a:noFill/>
          </a:ln>
        </p:spPr>
        <p:txBody>
          <a:bodyPr spcFirstLastPara="1" wrap="square" lIns="0" tIns="59675" rIns="0" bIns="0" anchor="t" anchorCtr="0">
            <a:spAutoFit/>
          </a:bodyPr>
          <a:lstStyle/>
          <a:p>
            <a:pPr marL="12700" lvl="0" indent="0" algn="just" rtl="0">
              <a:lnSpc>
                <a:spcPct val="100000"/>
              </a:lnSpc>
              <a:spcBef>
                <a:spcPts val="0"/>
              </a:spcBef>
              <a:spcAft>
                <a:spcPts val="0"/>
              </a:spcAft>
              <a:buNone/>
            </a:pPr>
            <a:r>
              <a:rPr lang="en-US" sz="900" dirty="0">
                <a:latin typeface="Gulim"/>
                <a:ea typeface="Gulim"/>
                <a:cs typeface="Gulim"/>
                <a:sym typeface="Gulim"/>
              </a:rPr>
              <a:t>2023년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외산</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조달수량의</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99.4%를 </a:t>
            </a:r>
            <a:r>
              <a:rPr lang="en-US" sz="900" dirty="0" err="1">
                <a:latin typeface="Gulim"/>
                <a:ea typeface="Gulim"/>
                <a:cs typeface="Gulim"/>
                <a:sym typeface="Gulim"/>
              </a:rPr>
              <a:t>STP에</a:t>
            </a:r>
            <a:r>
              <a:rPr lang="en-US" sz="900" dirty="0">
                <a:latin typeface="Gulim"/>
                <a:ea typeface="Gulim"/>
                <a:cs typeface="Gulim"/>
                <a:sym typeface="Gulim"/>
              </a:rPr>
              <a:t> </a:t>
            </a:r>
            <a:r>
              <a:rPr lang="en-US" sz="900" dirty="0" err="1">
                <a:latin typeface="Gulim"/>
                <a:ea typeface="Gulim"/>
                <a:cs typeface="Gulim"/>
                <a:sym typeface="Gulim"/>
              </a:rPr>
              <a:t>가입</a:t>
            </a:r>
            <a:r>
              <a:rPr lang="en-US" sz="900" dirty="0">
                <a:latin typeface="Gulim"/>
                <a:ea typeface="Gulim"/>
                <a:cs typeface="Gulim"/>
                <a:sym typeface="Gulim"/>
              </a:rPr>
              <a:t> </a:t>
            </a:r>
            <a:r>
              <a:rPr lang="en-US" sz="900" dirty="0" err="1">
                <a:latin typeface="Gulim"/>
                <a:ea typeface="Gulim"/>
                <a:cs typeface="Gulim"/>
                <a:sym typeface="Gulim"/>
              </a:rPr>
              <a:t>완료한</a:t>
            </a:r>
            <a:r>
              <a:rPr lang="en-US" sz="900" dirty="0">
                <a:latin typeface="Gulim"/>
                <a:ea typeface="Gulim"/>
                <a:cs typeface="Gulim"/>
                <a:sym typeface="Gulim"/>
              </a:rPr>
              <a:t> </a:t>
            </a:r>
            <a:r>
              <a:rPr lang="en-US" sz="900" dirty="0" err="1">
                <a:latin typeface="Gulim"/>
                <a:ea typeface="Gulim"/>
                <a:cs typeface="Gulim"/>
                <a:sym typeface="Gulim"/>
              </a:rPr>
              <a:t>공급사로부터</a:t>
            </a:r>
            <a:r>
              <a:rPr lang="en-US" sz="900" dirty="0">
                <a:latin typeface="Gulim"/>
                <a:ea typeface="Gulim"/>
                <a:cs typeface="Gulim"/>
                <a:sym typeface="Gulim"/>
              </a:rPr>
              <a:t> </a:t>
            </a:r>
            <a:r>
              <a:rPr lang="en-US" sz="900" dirty="0" err="1">
                <a:latin typeface="Gulim"/>
                <a:ea typeface="Gulim"/>
                <a:cs typeface="Gulim"/>
                <a:sym typeface="Gulim"/>
              </a:rPr>
              <a:t>구매하였으며</a:t>
            </a:r>
            <a:r>
              <a:rPr lang="en-US" sz="900" dirty="0">
                <a:latin typeface="Gulim"/>
                <a:ea typeface="Gulim"/>
                <a:cs typeface="Gulim"/>
                <a:sym typeface="Gulim"/>
              </a:rPr>
              <a:t>, 2024년</a:t>
            </a:r>
            <a:endParaRPr sz="900" dirty="0">
              <a:latin typeface="Gulim"/>
              <a:ea typeface="Gulim"/>
              <a:cs typeface="Gulim"/>
              <a:sym typeface="Gulim"/>
            </a:endParaRPr>
          </a:p>
          <a:p>
            <a:pPr marL="12700" marR="5080" lvl="0" indent="-635" algn="just" rtl="0">
              <a:lnSpc>
                <a:spcPct val="134200"/>
              </a:lnSpc>
              <a:spcBef>
                <a:spcPts val="0"/>
              </a:spcBef>
              <a:spcAft>
                <a:spcPts val="0"/>
              </a:spcAft>
              <a:buNone/>
            </a:pPr>
            <a:r>
              <a:rPr lang="en-US" sz="900" dirty="0">
                <a:latin typeface="Gulim"/>
                <a:ea typeface="Gulim"/>
                <a:cs typeface="Gulim"/>
                <a:sym typeface="Gulim"/>
              </a:rPr>
              <a:t>5월까지 6개 </a:t>
            </a:r>
            <a:r>
              <a:rPr lang="en-US" sz="900" dirty="0" err="1">
                <a:latin typeface="Gulim"/>
                <a:ea typeface="Gulim"/>
                <a:cs typeface="Gulim"/>
                <a:sym typeface="Gulim"/>
              </a:rPr>
              <a:t>국가</a:t>
            </a:r>
            <a:r>
              <a:rPr lang="en-US" sz="900" dirty="0">
                <a:latin typeface="Gulim"/>
                <a:ea typeface="Gulim"/>
                <a:cs typeface="Gulim"/>
                <a:sym typeface="Gulim"/>
              </a:rPr>
              <a:t>(2023년 2개, 2024년 4개), </a:t>
            </a:r>
            <a:r>
              <a:rPr lang="en-US" sz="900" dirty="0" err="1">
                <a:latin typeface="Gulim"/>
                <a:ea typeface="Gulim"/>
                <a:cs typeface="Gulim"/>
                <a:sym typeface="Gulim"/>
              </a:rPr>
              <a:t>총</a:t>
            </a:r>
            <a:r>
              <a:rPr lang="en-US" sz="900" dirty="0">
                <a:latin typeface="Gulim"/>
                <a:ea typeface="Gulim"/>
                <a:cs typeface="Gulim"/>
                <a:sym typeface="Gulim"/>
              </a:rPr>
              <a:t> 11개 </a:t>
            </a:r>
            <a:r>
              <a:rPr lang="en-US" sz="900" dirty="0" err="1">
                <a:latin typeface="Gulim"/>
                <a:ea typeface="Gulim"/>
                <a:cs typeface="Gulim"/>
                <a:sym typeface="Gulim"/>
              </a:rPr>
              <a:t>공급사를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현지실사</a:t>
            </a:r>
            <a:r>
              <a:rPr lang="en-US" sz="900" dirty="0">
                <a:latin typeface="Gulim"/>
                <a:ea typeface="Gulim"/>
                <a:cs typeface="Gulim"/>
                <a:sym typeface="Gulim"/>
              </a:rPr>
              <a:t>(IDA: In-Depth Assessment)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실시하였습니다</a:t>
            </a:r>
            <a:r>
              <a:rPr lang="en-US" sz="900" dirty="0">
                <a:latin typeface="Gulim"/>
                <a:ea typeface="Gulim"/>
                <a:cs typeface="Gulim"/>
                <a:sym typeface="Gulim"/>
              </a:rPr>
              <a:t>. 2024년에는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ESG </a:t>
            </a:r>
            <a:r>
              <a:rPr lang="en-US" sz="900" dirty="0" err="1">
                <a:latin typeface="Gulim"/>
                <a:ea typeface="Gulim"/>
                <a:cs typeface="Gulim"/>
                <a:sym typeface="Gulim"/>
              </a:rPr>
              <a:t>분야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국가별</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정량화</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정립</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방향을</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정교하게</a:t>
            </a:r>
            <a:r>
              <a:rPr lang="en-US" sz="900" dirty="0">
                <a:latin typeface="Gulim"/>
                <a:ea typeface="Gulim"/>
                <a:cs typeface="Gulim"/>
                <a:sym typeface="Gulim"/>
              </a:rPr>
              <a:t> </a:t>
            </a:r>
            <a:r>
              <a:rPr lang="en-US" sz="900" dirty="0" err="1">
                <a:latin typeface="Gulim"/>
                <a:ea typeface="Gulim"/>
                <a:cs typeface="Gulim"/>
                <a:sym typeface="Gulim"/>
              </a:rPr>
              <a:t>수립할</a:t>
            </a:r>
            <a:r>
              <a:rPr lang="en-US" sz="900" dirty="0">
                <a:latin typeface="Gulim"/>
                <a:ea typeface="Gulim"/>
                <a:cs typeface="Gulim"/>
                <a:sym typeface="Gulim"/>
              </a:rPr>
              <a:t> </a:t>
            </a:r>
            <a:r>
              <a:rPr lang="en-US" sz="900" dirty="0" err="1">
                <a:latin typeface="Gulim"/>
                <a:ea typeface="Gulim"/>
                <a:cs typeface="Gulim"/>
                <a:sym typeface="Gulim"/>
              </a:rPr>
              <a:t>계획이며</a:t>
            </a:r>
            <a:r>
              <a:rPr lang="en-US" sz="900" dirty="0">
                <a:latin typeface="Gulim"/>
                <a:ea typeface="Gulim"/>
                <a:cs typeface="Gulim"/>
                <a:sym typeface="Gulim"/>
              </a:rPr>
              <a:t>, </a:t>
            </a:r>
            <a:r>
              <a:rPr lang="en-US" sz="900" dirty="0" err="1">
                <a:latin typeface="Gulim"/>
                <a:ea typeface="Gulim"/>
                <a:cs typeface="Gulim"/>
                <a:sym typeface="Gulim"/>
              </a:rPr>
              <a:t>중장기적으로는</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고도화</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실행해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p>
          <a:p>
            <a:pPr marL="12700" marR="5080" indent="-635" algn="just">
              <a:lnSpc>
                <a:spcPct val="150000"/>
              </a:lnSpc>
            </a:pPr>
            <a:r>
              <a:rPr lang="en-US" sz="900" dirty="0">
                <a:solidFill>
                  <a:schemeClr val="tx1"/>
                </a:solidFill>
                <a:latin typeface="Gulim" panose="020B0600000101010101" pitchFamily="34" charset="-127"/>
                <a:ea typeface="Gulim" panose="020B0600000101010101" pitchFamily="34" charset="-127"/>
              </a:rPr>
              <a:t>KT&amp;G</a:t>
            </a:r>
            <a:r>
              <a:rPr lang="ko-KR" altLang="en-US" sz="900" dirty="0">
                <a:solidFill>
                  <a:schemeClr val="tx1"/>
                </a:solidFill>
                <a:latin typeface="Gulim" panose="020B0600000101010101" pitchFamily="34" charset="-127"/>
                <a:ea typeface="Gulim" panose="020B0600000101010101" pitchFamily="34" charset="-127"/>
              </a:rPr>
              <a:t>는 </a:t>
            </a:r>
            <a:r>
              <a:rPr lang="en-US" altLang="ko-KR" sz="900" dirty="0">
                <a:solidFill>
                  <a:schemeClr val="tx1"/>
                </a:solidFill>
                <a:latin typeface="Gulim" panose="020B0600000101010101" pitchFamily="34" charset="-127"/>
                <a:ea typeface="Gulim" panose="020B0600000101010101" pitchFamily="34" charset="-127"/>
              </a:rPr>
              <a:t>2022</a:t>
            </a:r>
            <a:r>
              <a:rPr lang="ko-KR" altLang="en-US" sz="900" dirty="0">
                <a:solidFill>
                  <a:schemeClr val="tx1"/>
                </a:solidFill>
                <a:latin typeface="Gulim" panose="020B0600000101010101" pitchFamily="34" charset="-127"/>
                <a:ea typeface="Gulim" panose="020B0600000101010101" pitchFamily="34" charset="-127"/>
              </a:rPr>
              <a:t>년 일반위험평가 및 자가평가 결과 선정된 </a:t>
            </a:r>
            <a:r>
              <a:rPr lang="en-US" altLang="ko-KR" sz="900" dirty="0">
                <a:solidFill>
                  <a:schemeClr val="tx1"/>
                </a:solidFill>
                <a:latin typeface="Gulim" panose="020B0600000101010101" pitchFamily="34" charset="-127"/>
                <a:ea typeface="Gulim" panose="020B0600000101010101" pitchFamily="34" charset="-127"/>
              </a:rPr>
              <a:t>2</a:t>
            </a:r>
            <a:r>
              <a:rPr lang="ko-KR" altLang="en-US" sz="900" dirty="0">
                <a:solidFill>
                  <a:schemeClr val="tx1"/>
                </a:solidFill>
                <a:latin typeface="Gulim" panose="020B0600000101010101" pitchFamily="34" charset="-127"/>
                <a:ea typeface="Gulim" panose="020B0600000101010101" pitchFamily="34" charset="-127"/>
              </a:rPr>
              <a:t>개 국가</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말라위</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필리핀</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의 </a:t>
            </a:r>
            <a:r>
              <a:rPr lang="en-US" altLang="ko-KR" sz="900" dirty="0">
                <a:solidFill>
                  <a:schemeClr val="tx1"/>
                </a:solidFill>
                <a:latin typeface="Gulim" panose="020B0600000101010101" pitchFamily="34" charset="-127"/>
                <a:ea typeface="Gulim" panose="020B0600000101010101" pitchFamily="34" charset="-127"/>
              </a:rPr>
              <a:t>4</a:t>
            </a:r>
            <a:r>
              <a:rPr lang="ko-KR" altLang="en-US" sz="900" dirty="0">
                <a:solidFill>
                  <a:schemeClr val="tx1"/>
                </a:solidFill>
                <a:latin typeface="Gulim" panose="020B0600000101010101" pitchFamily="34" charset="-127"/>
                <a:ea typeface="Gulim" panose="020B0600000101010101" pitchFamily="34" charset="-127"/>
              </a:rPr>
              <a:t>개 공급사를 대상으로 </a:t>
            </a:r>
            <a:r>
              <a:rPr lang="en-US" altLang="ko-KR" sz="900" dirty="0">
                <a:solidFill>
                  <a:schemeClr val="tx1"/>
                </a:solidFill>
                <a:latin typeface="Gulim" panose="020B0600000101010101" pitchFamily="34" charset="-127"/>
                <a:ea typeface="Gulim" panose="020B0600000101010101" pitchFamily="34" charset="-127"/>
              </a:rPr>
              <a:t>2023</a:t>
            </a:r>
            <a:r>
              <a:rPr lang="ko-KR" altLang="en-US" sz="900" dirty="0">
                <a:solidFill>
                  <a:schemeClr val="tx1"/>
                </a:solidFill>
                <a:latin typeface="Gulim" panose="020B0600000101010101" pitchFamily="34" charset="-127"/>
                <a:ea typeface="Gulim" panose="020B0600000101010101" pitchFamily="34" charset="-127"/>
              </a:rPr>
              <a:t>년 현지실사</a:t>
            </a:r>
            <a:r>
              <a:rPr lang="en-US" altLang="ko-KR" sz="900" dirty="0">
                <a:solidFill>
                  <a:schemeClr val="tx1"/>
                </a:solidFill>
                <a:latin typeface="Gulim" panose="020B0600000101010101" pitchFamily="34" charset="-127"/>
                <a:ea typeface="Gulim" panose="020B0600000101010101" pitchFamily="34" charset="-127"/>
              </a:rPr>
              <a:t>(</a:t>
            </a:r>
            <a:r>
              <a:rPr lang="en-US" sz="900" dirty="0">
                <a:solidFill>
                  <a:schemeClr val="tx1"/>
                </a:solidFill>
                <a:latin typeface="Gulim" panose="020B0600000101010101" pitchFamily="34" charset="-127"/>
                <a:ea typeface="Gulim" panose="020B0600000101010101" pitchFamily="34" charset="-127"/>
              </a:rPr>
              <a:t>IDA)</a:t>
            </a:r>
            <a:r>
              <a:rPr lang="ko-KR" altLang="en-US" sz="900" dirty="0" err="1">
                <a:solidFill>
                  <a:schemeClr val="tx1"/>
                </a:solidFill>
                <a:latin typeface="Gulim" panose="020B0600000101010101" pitchFamily="34" charset="-127"/>
                <a:ea typeface="Gulim" panose="020B0600000101010101" pitchFamily="34" charset="-127"/>
              </a:rPr>
              <a:t>를</a:t>
            </a:r>
            <a:r>
              <a:rPr lang="ko-KR" altLang="en-US" sz="900" dirty="0">
                <a:solidFill>
                  <a:schemeClr val="tx1"/>
                </a:solidFill>
                <a:latin typeface="Gulim" panose="020B0600000101010101" pitchFamily="34" charset="-127"/>
                <a:ea typeface="Gulim" panose="020B0600000101010101" pitchFamily="34" charset="-127"/>
              </a:rPr>
              <a:t> 실시하였으며</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실사 결과를 바탕으로 개선방안을 수립해 이행하고 있습니다</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평가 주체는 영국 글로벌 공급망 컨설팅사인 </a:t>
            </a:r>
            <a:r>
              <a:rPr lang="en-US" sz="900" dirty="0" err="1">
                <a:solidFill>
                  <a:schemeClr val="tx1"/>
                </a:solidFill>
                <a:latin typeface="Gulim" panose="020B0600000101010101" pitchFamily="34" charset="-127"/>
                <a:ea typeface="Gulim" panose="020B0600000101010101" pitchFamily="34" charset="-127"/>
              </a:rPr>
              <a:t>Twentyfifty</a:t>
            </a:r>
            <a:r>
              <a:rPr lang="ko-KR" altLang="en-US" sz="900" dirty="0">
                <a:solidFill>
                  <a:schemeClr val="tx1"/>
                </a:solidFill>
                <a:latin typeface="Gulim" panose="020B0600000101010101" pitchFamily="34" charset="-127"/>
                <a:ea typeface="Gulim" panose="020B0600000101010101" pitchFamily="34" charset="-127"/>
              </a:rPr>
              <a:t>이며</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공급사 정책 및 자가평가 검토</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담당자 인터뷰</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경작인 현장 방문 등의 방식으로 실사를 진행하였습니다</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평가 항목은 잎담배 경작 관련 </a:t>
            </a:r>
            <a:r>
              <a:rPr lang="en-US" sz="900" dirty="0">
                <a:solidFill>
                  <a:schemeClr val="tx1"/>
                </a:solidFill>
                <a:latin typeface="Gulim" panose="020B0600000101010101" pitchFamily="34" charset="-127"/>
                <a:ea typeface="Gulim" panose="020B0600000101010101" pitchFamily="34" charset="-127"/>
              </a:rPr>
              <a:t>ESG </a:t>
            </a:r>
            <a:r>
              <a:rPr lang="ko-KR" altLang="en-US" sz="900" dirty="0">
                <a:solidFill>
                  <a:schemeClr val="tx1"/>
                </a:solidFill>
                <a:latin typeface="Gulim" panose="020B0600000101010101" pitchFamily="34" charset="-127"/>
                <a:ea typeface="Gulim" panose="020B0600000101010101" pitchFamily="34" charset="-127"/>
              </a:rPr>
              <a:t>관리 프로세스 전반</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정책</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문제 식별</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조치사항</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모니터링</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보고 및 개선 활동</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을 포함합니다</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주요 평가 결과로는 말라위 </a:t>
            </a:r>
            <a:r>
              <a:rPr lang="en-US" altLang="ko-KR" sz="900" dirty="0">
                <a:solidFill>
                  <a:schemeClr val="tx1"/>
                </a:solidFill>
                <a:latin typeface="Gulim" panose="020B0600000101010101" pitchFamily="34" charset="-127"/>
                <a:ea typeface="Gulim" panose="020B0600000101010101" pitchFamily="34" charset="-127"/>
              </a:rPr>
              <a:t>3</a:t>
            </a:r>
            <a:r>
              <a:rPr lang="ko-KR" altLang="en-US" sz="900" dirty="0">
                <a:solidFill>
                  <a:schemeClr val="tx1"/>
                </a:solidFill>
                <a:latin typeface="Gulim" panose="020B0600000101010101" pitchFamily="34" charset="-127"/>
                <a:ea typeface="Gulim" panose="020B0600000101010101" pitchFamily="34" charset="-127"/>
              </a:rPr>
              <a:t>개 공급사와 필리핀 </a:t>
            </a:r>
            <a:r>
              <a:rPr lang="en-US" altLang="ko-KR" sz="900" dirty="0">
                <a:solidFill>
                  <a:schemeClr val="tx1"/>
                </a:solidFill>
                <a:latin typeface="Gulim" panose="020B0600000101010101" pitchFamily="34" charset="-127"/>
                <a:ea typeface="Gulim" panose="020B0600000101010101" pitchFamily="34" charset="-127"/>
              </a:rPr>
              <a:t>1</a:t>
            </a:r>
            <a:r>
              <a:rPr lang="ko-KR" altLang="en-US" sz="900" dirty="0">
                <a:solidFill>
                  <a:schemeClr val="tx1"/>
                </a:solidFill>
                <a:latin typeface="Gulim" panose="020B0600000101010101" pitchFamily="34" charset="-127"/>
                <a:ea typeface="Gulim" panose="020B0600000101010101" pitchFamily="34" charset="-127"/>
              </a:rPr>
              <a:t>개 공급사에서 액션플랜 근거 마련 및 환경</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사회 분야의 </a:t>
            </a:r>
            <a:r>
              <a:rPr lang="en-US" sz="900" dirty="0">
                <a:solidFill>
                  <a:schemeClr val="tx1"/>
                </a:solidFill>
                <a:latin typeface="Gulim" panose="020B0600000101010101" pitchFamily="34" charset="-127"/>
                <a:ea typeface="Gulim" panose="020B0600000101010101" pitchFamily="34" charset="-127"/>
              </a:rPr>
              <a:t>IDA</a:t>
            </a:r>
            <a:r>
              <a:rPr lang="ko-KR" altLang="en-US" sz="900" dirty="0">
                <a:solidFill>
                  <a:schemeClr val="tx1"/>
                </a:solidFill>
                <a:latin typeface="Gulim" panose="020B0600000101010101" pitchFamily="34" charset="-127"/>
                <a:ea typeface="Gulim" panose="020B0600000101010101" pitchFamily="34" charset="-127"/>
              </a:rPr>
              <a:t>가 실시되었고</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환경 측면에서는 건조시설 확대</a:t>
            </a:r>
            <a:r>
              <a:rPr lang="en-US" altLang="ko-KR" sz="900" dirty="0">
                <a:solidFill>
                  <a:schemeClr val="tx1"/>
                </a:solidFill>
                <a:latin typeface="Gulim" panose="020B0600000101010101" pitchFamily="34" charset="-127"/>
                <a:ea typeface="Gulim" panose="020B0600000101010101" pitchFamily="34" charset="-127"/>
              </a:rPr>
              <a:t>, </a:t>
            </a:r>
            <a:r>
              <a:rPr lang="en-US" sz="900" dirty="0">
                <a:solidFill>
                  <a:schemeClr val="tx1"/>
                </a:solidFill>
                <a:latin typeface="Gulim" panose="020B0600000101010101" pitchFamily="34" charset="-127"/>
                <a:ea typeface="Gulim" panose="020B0600000101010101" pitchFamily="34" charset="-127"/>
              </a:rPr>
              <a:t>NGO </a:t>
            </a:r>
            <a:r>
              <a:rPr lang="ko-KR" altLang="en-US" sz="900" dirty="0">
                <a:solidFill>
                  <a:schemeClr val="tx1"/>
                </a:solidFill>
                <a:latin typeface="Gulim" panose="020B0600000101010101" pitchFamily="34" charset="-127"/>
                <a:ea typeface="Gulim" panose="020B0600000101010101" pitchFamily="34" charset="-127"/>
              </a:rPr>
              <a:t>연계 수질 개선활동</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정화약제 보급 등이 있었으며</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사회 측면에서는 학교시설 지원</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생산권역별 교육 시스템 활성화</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방과 후 활동 지원</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연극</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게임</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안전장비</a:t>
            </a:r>
            <a:r>
              <a:rPr lang="en-US" altLang="ko-KR" sz="900" dirty="0">
                <a:solidFill>
                  <a:schemeClr val="tx1"/>
                </a:solidFill>
                <a:latin typeface="Gulim" panose="020B0600000101010101" pitchFamily="34" charset="-127"/>
                <a:ea typeface="Gulim" panose="020B0600000101010101" pitchFamily="34" charset="-127"/>
              </a:rPr>
              <a:t>(</a:t>
            </a:r>
            <a:r>
              <a:rPr lang="en-US" sz="900" dirty="0">
                <a:solidFill>
                  <a:schemeClr val="tx1"/>
                </a:solidFill>
                <a:latin typeface="Gulim" panose="020B0600000101010101" pitchFamily="34" charset="-127"/>
                <a:ea typeface="Gulim" panose="020B0600000101010101" pitchFamily="34" charset="-127"/>
              </a:rPr>
              <a:t>PPE) </a:t>
            </a:r>
            <a:r>
              <a:rPr lang="ko-KR" altLang="en-US" sz="900" dirty="0">
                <a:solidFill>
                  <a:schemeClr val="tx1"/>
                </a:solidFill>
                <a:latin typeface="Gulim" panose="020B0600000101010101" pitchFamily="34" charset="-127"/>
                <a:ea typeface="Gulim" panose="020B0600000101010101" pitchFamily="34" charset="-127"/>
              </a:rPr>
              <a:t>관련 교육 강화 등이 진행되었습니다</a:t>
            </a:r>
            <a:r>
              <a:rPr lang="en-US" altLang="ko-KR" sz="900" dirty="0">
                <a:solidFill>
                  <a:schemeClr val="tx1"/>
                </a:solidFill>
                <a:latin typeface="Gulim" panose="020B0600000101010101" pitchFamily="34" charset="-127"/>
                <a:ea typeface="Gulim" panose="020B0600000101010101" pitchFamily="34" charset="-127"/>
              </a:rPr>
              <a:t>.</a:t>
            </a:r>
          </a:p>
          <a:p>
            <a:pPr marL="12700" marR="5080" lvl="0" indent="-635" algn="just" rtl="0">
              <a:lnSpc>
                <a:spcPct val="134200"/>
              </a:lnSpc>
              <a:spcBef>
                <a:spcPts val="0"/>
              </a:spcBef>
              <a:spcAft>
                <a:spcPts val="0"/>
              </a:spcAft>
              <a:buNone/>
            </a:pPr>
            <a:endParaRPr sz="900" dirty="0">
              <a:latin typeface="Gulim"/>
              <a:ea typeface="Gulim"/>
              <a:cs typeface="Gulim"/>
              <a:sym typeface="Gulim"/>
            </a:endParaRPr>
          </a:p>
        </p:txBody>
      </p:sp>
      <p:sp>
        <p:nvSpPr>
          <p:cNvPr id="5830" name="Google Shape;5830;p57"/>
          <p:cNvSpPr txBox="1"/>
          <p:nvPr/>
        </p:nvSpPr>
        <p:spPr>
          <a:xfrm>
            <a:off x="848762" y="2752538"/>
            <a:ext cx="5136515" cy="940642"/>
          </a:xfrm>
          <a:prstGeom prst="rect">
            <a:avLst/>
          </a:prstGeom>
          <a:noFill/>
          <a:ln>
            <a:noFill/>
          </a:ln>
        </p:spPr>
        <p:txBody>
          <a:bodyPr spcFirstLastPara="1" wrap="square" lIns="0" tIns="12700" rIns="0" bIns="0" anchor="t" anchorCtr="0">
            <a:spAutoFit/>
          </a:bodyPr>
          <a:lstStyle/>
          <a:p>
            <a:pPr marL="50800" marR="431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2022년 GAPC(Good Agricultural Practices Connection program)</a:t>
            </a:r>
            <a:r>
              <a:rPr lang="en-US" sz="750" baseline="30000" dirty="0">
                <a:latin typeface="Gulim"/>
                <a:ea typeface="Gulim"/>
                <a:cs typeface="Gulim"/>
                <a:sym typeface="Gulim"/>
              </a:rPr>
              <a:t>1) </a:t>
            </a:r>
            <a:r>
              <a:rPr lang="en-US" sz="900" dirty="0" err="1">
                <a:latin typeface="Gulim"/>
                <a:ea typeface="Gulim"/>
                <a:cs typeface="Gulim"/>
                <a:sym typeface="Gulim"/>
              </a:rPr>
              <a:t>인증을</a:t>
            </a:r>
            <a:r>
              <a:rPr lang="en-US" sz="900" dirty="0">
                <a:latin typeface="Gulim"/>
                <a:ea typeface="Gulim"/>
                <a:cs typeface="Gulim"/>
                <a:sym typeface="Gulim"/>
              </a:rPr>
              <a:t> </a:t>
            </a:r>
            <a:r>
              <a:rPr lang="en-US" sz="900" dirty="0" err="1">
                <a:latin typeface="Gulim"/>
                <a:ea typeface="Gulim"/>
                <a:cs typeface="Gulim"/>
                <a:sym typeface="Gulim"/>
              </a:rPr>
              <a:t>받은</a:t>
            </a:r>
            <a:r>
              <a:rPr lang="en-US" sz="900" dirty="0">
                <a:latin typeface="Gulim"/>
                <a:ea typeface="Gulim"/>
                <a:cs typeface="Gulim"/>
                <a:sym typeface="Gulim"/>
              </a:rPr>
              <a:t> </a:t>
            </a:r>
            <a:r>
              <a:rPr lang="en-US" sz="900" dirty="0" err="1">
                <a:latin typeface="Gulim"/>
                <a:ea typeface="Gulim"/>
                <a:cs typeface="Gulim"/>
                <a:sym typeface="Gulim"/>
              </a:rPr>
              <a:t>경작인으로부터</a:t>
            </a:r>
            <a:r>
              <a:rPr lang="en-US" sz="900" dirty="0">
                <a:latin typeface="Gulim"/>
                <a:ea typeface="Gulim"/>
                <a:cs typeface="Gulim"/>
                <a:sym typeface="Gulim"/>
              </a:rPr>
              <a:t> </a:t>
            </a:r>
            <a:r>
              <a:rPr lang="en-US" sz="900" dirty="0" err="1">
                <a:latin typeface="Gulim"/>
                <a:ea typeface="Gulim"/>
                <a:cs typeface="Gulim"/>
                <a:sym typeface="Gulim"/>
              </a:rPr>
              <a:t>잎담배를</a:t>
            </a:r>
            <a:r>
              <a:rPr lang="en-US" sz="900" dirty="0">
                <a:latin typeface="Gulim"/>
                <a:ea typeface="Gulim"/>
                <a:cs typeface="Gulim"/>
                <a:sym typeface="Gulim"/>
              </a:rPr>
              <a:t> </a:t>
            </a:r>
            <a:r>
              <a:rPr lang="en-US" sz="900" dirty="0" err="1">
                <a:latin typeface="Gulim"/>
                <a:ea typeface="Gulim"/>
                <a:cs typeface="Gulim"/>
                <a:sym typeface="Gulim"/>
              </a:rPr>
              <a:t>구매하는</a:t>
            </a:r>
            <a:r>
              <a:rPr lang="en-US" sz="900" dirty="0">
                <a:latin typeface="Gulim"/>
                <a:ea typeface="Gulim"/>
                <a:cs typeface="Gulim"/>
                <a:sym typeface="Gulim"/>
              </a:rPr>
              <a:t> </a:t>
            </a:r>
            <a:r>
              <a:rPr lang="en-US" sz="900" dirty="0" err="1">
                <a:latin typeface="Gulim"/>
                <a:ea typeface="Gulim"/>
                <a:cs typeface="Gulim"/>
                <a:sym typeface="Gulim"/>
              </a:rPr>
              <a:t>것을</a:t>
            </a:r>
            <a:r>
              <a:rPr lang="en-US" sz="900" dirty="0">
                <a:latin typeface="Gulim"/>
                <a:ea typeface="Gulim"/>
                <a:cs typeface="Gulim"/>
                <a:sym typeface="Gulim"/>
              </a:rPr>
              <a:t> </a:t>
            </a:r>
            <a:r>
              <a:rPr lang="en-US" sz="900" dirty="0" err="1">
                <a:latin typeface="Gulim"/>
                <a:ea typeface="Gulim"/>
                <a:cs typeface="Gulim"/>
                <a:sym typeface="Gulim"/>
              </a:rPr>
              <a:t>시작으로</a:t>
            </a:r>
            <a:r>
              <a:rPr lang="en-US" sz="900" dirty="0">
                <a:latin typeface="Gulim"/>
                <a:ea typeface="Gulim"/>
                <a:cs typeface="Gulim"/>
                <a:sym typeface="Gulim"/>
              </a:rPr>
              <a:t> STP </a:t>
            </a:r>
            <a:r>
              <a:rPr lang="en-US" sz="900" dirty="0" err="1">
                <a:latin typeface="Gulim"/>
                <a:ea typeface="Gulim"/>
                <a:cs typeface="Gulim"/>
                <a:sym typeface="Gulim"/>
              </a:rPr>
              <a:t>도입을</a:t>
            </a:r>
            <a:r>
              <a:rPr lang="en-US" sz="900" dirty="0">
                <a:latin typeface="Gulim"/>
                <a:ea typeface="Gulim"/>
                <a:cs typeface="Gulim"/>
                <a:sym typeface="Gulim"/>
              </a:rPr>
              <a:t> </a:t>
            </a:r>
            <a:r>
              <a:rPr lang="en-US" sz="900" dirty="0" err="1">
                <a:latin typeface="Gulim"/>
                <a:ea typeface="Gulim"/>
                <a:cs typeface="Gulim"/>
                <a:sym typeface="Gulim"/>
              </a:rPr>
              <a:t>본격화하며</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공급망의</a:t>
            </a:r>
            <a:r>
              <a:rPr lang="en-US" sz="900" dirty="0">
                <a:latin typeface="Gulim"/>
                <a:ea typeface="Gulim"/>
                <a:cs typeface="Gulim"/>
                <a:sym typeface="Gulim"/>
              </a:rPr>
              <a:t> </a:t>
            </a:r>
            <a:r>
              <a:rPr lang="en-US" sz="900" dirty="0" err="1">
                <a:latin typeface="Gulim"/>
                <a:ea typeface="Gulim"/>
                <a:cs typeface="Gulim"/>
                <a:sym typeface="Gulim"/>
              </a:rPr>
              <a:t>건전성</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실현해</a:t>
            </a:r>
            <a:r>
              <a:rPr lang="en-US" sz="900" dirty="0">
                <a:latin typeface="Gulim"/>
                <a:ea typeface="Gulim"/>
                <a:cs typeface="Gulim"/>
                <a:sym typeface="Gulim"/>
              </a:rPr>
              <a:t> </a:t>
            </a:r>
            <a:r>
              <a:rPr lang="en-US" sz="900" dirty="0" err="1">
                <a:latin typeface="Gulim"/>
                <a:ea typeface="Gulim"/>
                <a:cs typeface="Gulim"/>
                <a:sym typeface="Gulim"/>
              </a:rPr>
              <a:t>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STP </a:t>
            </a:r>
            <a:r>
              <a:rPr lang="en-US" sz="900" dirty="0" err="1">
                <a:latin typeface="Gulim"/>
                <a:ea typeface="Gulim"/>
                <a:cs typeface="Gulim"/>
                <a:sym typeface="Gulim"/>
              </a:rPr>
              <a:t>참여를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기존의</a:t>
            </a:r>
            <a:r>
              <a:rPr lang="en-US" sz="900" dirty="0">
                <a:latin typeface="Gulim"/>
                <a:ea typeface="Gulim"/>
                <a:cs typeface="Gulim"/>
                <a:sym typeface="Gulim"/>
              </a:rPr>
              <a:t> </a:t>
            </a:r>
            <a:r>
              <a:rPr lang="en-US" sz="900" dirty="0" err="1">
                <a:latin typeface="Gulim"/>
                <a:ea typeface="Gulim"/>
                <a:cs typeface="Gulim"/>
                <a:sym typeface="Gulim"/>
              </a:rPr>
              <a:t>수량과</a:t>
            </a:r>
            <a:r>
              <a:rPr lang="en-US" sz="900" dirty="0">
                <a:latin typeface="Gulim"/>
                <a:ea typeface="Gulim"/>
                <a:cs typeface="Gulim"/>
                <a:sym typeface="Gulim"/>
              </a:rPr>
              <a:t> </a:t>
            </a:r>
            <a:r>
              <a:rPr lang="en-US" sz="900" dirty="0" err="1">
                <a:latin typeface="Gulim"/>
                <a:ea typeface="Gulim"/>
                <a:cs typeface="Gulim"/>
                <a:sym typeface="Gulim"/>
              </a:rPr>
              <a:t>품질</a:t>
            </a:r>
            <a:r>
              <a:rPr lang="en-US" sz="900" dirty="0">
                <a:latin typeface="Gulim"/>
                <a:ea typeface="Gulim"/>
                <a:cs typeface="Gulim"/>
                <a:sym typeface="Gulim"/>
              </a:rPr>
              <a:t> </a:t>
            </a:r>
            <a:r>
              <a:rPr lang="en-US" sz="900" dirty="0" err="1">
                <a:latin typeface="Gulim"/>
                <a:ea typeface="Gulim"/>
                <a:cs typeface="Gulim"/>
                <a:sym typeface="Gulim"/>
              </a:rPr>
              <a:t>위주의</a:t>
            </a:r>
            <a:r>
              <a:rPr lang="en-US" sz="900" dirty="0">
                <a:latin typeface="Gulim"/>
                <a:ea typeface="Gulim"/>
                <a:cs typeface="Gulim"/>
                <a:sym typeface="Gulim"/>
              </a:rPr>
              <a:t> </a:t>
            </a:r>
            <a:r>
              <a:rPr lang="en-US" sz="900" dirty="0" err="1">
                <a:latin typeface="Gulim"/>
                <a:ea typeface="Gulim"/>
                <a:cs typeface="Gulim"/>
                <a:sym typeface="Gulim"/>
              </a:rPr>
              <a:t>경작</a:t>
            </a:r>
            <a:r>
              <a:rPr lang="en-US" sz="900" dirty="0">
                <a:latin typeface="Gulim"/>
                <a:ea typeface="Gulim"/>
                <a:cs typeface="Gulim"/>
                <a:sym typeface="Gulim"/>
              </a:rPr>
              <a:t> </a:t>
            </a:r>
            <a:r>
              <a:rPr lang="en-US" sz="900" dirty="0" err="1">
                <a:latin typeface="Gulim"/>
                <a:ea typeface="Gulim"/>
                <a:cs typeface="Gulim"/>
                <a:sym typeface="Gulim"/>
              </a:rPr>
              <a:t>관리뿐만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사회·환경적</a:t>
            </a:r>
            <a:r>
              <a:rPr lang="en-US" sz="900" dirty="0">
                <a:latin typeface="Gulim"/>
                <a:ea typeface="Gulim"/>
                <a:cs typeface="Gulim"/>
                <a:sym typeface="Gulim"/>
              </a:rPr>
              <a:t> </a:t>
            </a:r>
            <a:r>
              <a:rPr lang="en-US" sz="900" dirty="0" err="1">
                <a:latin typeface="Gulim"/>
                <a:ea typeface="Gulim"/>
                <a:cs typeface="Gulim"/>
                <a:sym typeface="Gulim"/>
              </a:rPr>
              <a:t>영향에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제3자 </a:t>
            </a:r>
            <a:r>
              <a:rPr lang="en-US" sz="900" dirty="0" err="1">
                <a:latin typeface="Gulim"/>
                <a:ea typeface="Gulim"/>
                <a:cs typeface="Gulim"/>
                <a:sym typeface="Gulim"/>
              </a:rPr>
              <a:t>현지실사</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방안</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이행을</a:t>
            </a:r>
            <a:r>
              <a:rPr lang="en-US" sz="900" dirty="0">
                <a:latin typeface="Gulim"/>
                <a:ea typeface="Gulim"/>
                <a:cs typeface="Gulim"/>
                <a:sym typeface="Gulim"/>
              </a:rPr>
              <a:t> </a:t>
            </a:r>
            <a:r>
              <a:rPr lang="en-US" sz="900" dirty="0" err="1">
                <a:latin typeface="Gulim"/>
                <a:ea typeface="Gulim"/>
                <a:cs typeface="Gulim"/>
                <a:sym typeface="Gulim"/>
              </a:rPr>
              <a:t>추진함으로써</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공급망의</a:t>
            </a:r>
            <a:r>
              <a:rPr lang="en-US" sz="900" dirty="0">
                <a:latin typeface="Gulim"/>
                <a:ea typeface="Gulim"/>
                <a:cs typeface="Gulim"/>
                <a:sym typeface="Gulim"/>
              </a:rPr>
              <a:t> </a:t>
            </a:r>
            <a:r>
              <a:rPr lang="en-US" sz="900" dirty="0" err="1">
                <a:latin typeface="Gulim"/>
                <a:ea typeface="Gulim"/>
                <a:cs typeface="Gulim"/>
                <a:sym typeface="Gulim"/>
              </a:rPr>
              <a:t>지속가능성을</a:t>
            </a:r>
            <a:r>
              <a:rPr lang="en-US" sz="900" dirty="0">
                <a:latin typeface="Gulim"/>
                <a:ea typeface="Gulim"/>
                <a:cs typeface="Gulim"/>
                <a:sym typeface="Gulim"/>
              </a:rPr>
              <a:t> </a:t>
            </a:r>
            <a:r>
              <a:rPr lang="en-US" sz="900" dirty="0" err="1">
                <a:latin typeface="Gulim"/>
                <a:ea typeface="Gulim"/>
                <a:cs typeface="Gulim"/>
                <a:sym typeface="Gulim"/>
              </a:rPr>
              <a:t>향상시켜</a:t>
            </a:r>
            <a:r>
              <a:rPr lang="en-US" sz="900" dirty="0">
                <a:latin typeface="Gulim"/>
                <a:ea typeface="Gulim"/>
                <a:cs typeface="Gulim"/>
                <a:sym typeface="Gulim"/>
              </a:rPr>
              <a:t> </a:t>
            </a:r>
            <a:r>
              <a:rPr lang="en-US" sz="900" dirty="0" err="1">
                <a:latin typeface="Gulim"/>
                <a:ea typeface="Gulim"/>
                <a:cs typeface="Gulim"/>
                <a:sym typeface="Gulim"/>
              </a:rPr>
              <a:t>나가고자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5870" name="Google Shape;5870;p57"/>
          <p:cNvGrpSpPr/>
          <p:nvPr/>
        </p:nvGrpSpPr>
        <p:grpSpPr>
          <a:xfrm>
            <a:off x="538086" y="0"/>
            <a:ext cx="14077958" cy="8208009"/>
            <a:chOff x="538086" y="0"/>
            <a:chExt cx="14077958" cy="8208009"/>
          </a:xfrm>
        </p:grpSpPr>
        <p:sp>
          <p:nvSpPr>
            <p:cNvPr id="5871" name="Google Shape;5871;p5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72" name="Google Shape;5872;p5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73" name="Google Shape;5873;p5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880" name="Google Shape;5880;p5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132</a:t>
            </a:r>
            <a:endParaRPr sz="10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5889"/>
        <p:cNvGrpSpPr/>
        <p:nvPr/>
      </p:nvGrpSpPr>
      <p:grpSpPr>
        <a:xfrm>
          <a:off x="0" y="0"/>
          <a:ext cx="0" cy="0"/>
          <a:chOff x="0" y="0"/>
          <a:chExt cx="0" cy="0"/>
        </a:xfrm>
      </p:grpSpPr>
      <p:sp>
        <p:nvSpPr>
          <p:cNvPr id="5890" name="Google Shape;5890;p58"/>
          <p:cNvSpPr txBox="1"/>
          <p:nvPr/>
        </p:nvSpPr>
        <p:spPr>
          <a:xfrm>
            <a:off x="887299" y="3304975"/>
            <a:ext cx="5066030" cy="946785"/>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dirty="0">
                <a:latin typeface="Gulim"/>
                <a:ea typeface="Gulim"/>
                <a:cs typeface="Gulim"/>
                <a:sym typeface="Gulim"/>
              </a:rPr>
              <a:t>2024년에는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기</a:t>
            </a:r>
            <a:r>
              <a:rPr lang="en-US" sz="900" dirty="0">
                <a:latin typeface="Gulim"/>
                <a:ea typeface="Gulim"/>
                <a:cs typeface="Gulim"/>
                <a:sym typeface="Gulim"/>
              </a:rPr>
              <a:t> </a:t>
            </a:r>
            <a:r>
              <a:rPr lang="en-US" sz="900" dirty="0" err="1">
                <a:latin typeface="Gulim"/>
                <a:ea typeface="Gulim"/>
                <a:cs typeface="Gulim"/>
                <a:sym typeface="Gulim"/>
              </a:rPr>
              <a:t>진행한</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농가에</a:t>
            </a:r>
            <a:r>
              <a:rPr lang="en-US" sz="900" dirty="0">
                <a:latin typeface="Gulim"/>
                <a:ea typeface="Gulim"/>
                <a:cs typeface="Gulim"/>
                <a:sym typeface="Gulim"/>
              </a:rPr>
              <a:t> </a:t>
            </a:r>
            <a:r>
              <a:rPr lang="en-US" sz="900" dirty="0" err="1">
                <a:latin typeface="Gulim"/>
                <a:ea typeface="Gulim"/>
                <a:cs typeface="Gulim"/>
                <a:sym typeface="Gulim"/>
              </a:rPr>
              <a:t>더하여</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농가를</a:t>
            </a:r>
            <a:r>
              <a:rPr lang="en-US" sz="900" dirty="0">
                <a:latin typeface="Gulim"/>
                <a:ea typeface="Gulim"/>
                <a:cs typeface="Gulim"/>
                <a:sym typeface="Gulim"/>
              </a:rPr>
              <a:t> </a:t>
            </a:r>
            <a:r>
              <a:rPr lang="en-US" sz="900" dirty="0" err="1">
                <a:latin typeface="Gulim"/>
                <a:ea typeface="Gulim"/>
                <a:cs typeface="Gulim"/>
                <a:sym typeface="Gulim"/>
              </a:rPr>
              <a:t>선정하여</a:t>
            </a:r>
            <a:r>
              <a:rPr lang="en-US" sz="900" dirty="0">
                <a:latin typeface="Gulim"/>
                <a:ea typeface="Gulim"/>
                <a:cs typeface="Gulim"/>
                <a:sym typeface="Gulim"/>
              </a:rPr>
              <a:t> </a:t>
            </a:r>
            <a:r>
              <a:rPr lang="en-US" sz="900" dirty="0" err="1">
                <a:latin typeface="Gulim"/>
                <a:ea typeface="Gulim"/>
                <a:cs typeface="Gulim"/>
                <a:sym typeface="Gulim"/>
              </a:rPr>
              <a:t>모니터링</a:t>
            </a:r>
            <a:r>
              <a:rPr lang="en-US" sz="900" dirty="0">
                <a:latin typeface="Gulim"/>
                <a:ea typeface="Gulim"/>
                <a:cs typeface="Gulim"/>
                <a:sym typeface="Gulim"/>
              </a:rPr>
              <a:t> </a:t>
            </a:r>
            <a:r>
              <a:rPr lang="en-US" sz="900" dirty="0" err="1">
                <a:latin typeface="Gulim"/>
                <a:ea typeface="Gulim"/>
                <a:cs typeface="Gulim"/>
                <a:sym typeface="Gulim"/>
              </a:rPr>
              <a:t>규모를</a:t>
            </a:r>
            <a:r>
              <a:rPr lang="en-US" sz="900" dirty="0">
                <a:latin typeface="Gulim"/>
                <a:ea typeface="Gulim"/>
                <a:cs typeface="Gulim"/>
                <a:sym typeface="Gulim"/>
              </a:rPr>
              <a:t> </a:t>
            </a:r>
            <a:r>
              <a:rPr lang="en-US" sz="900" dirty="0" err="1">
                <a:latin typeface="Gulim"/>
                <a:ea typeface="Gulim"/>
                <a:cs typeface="Gulim"/>
                <a:sym typeface="Gulim"/>
              </a:rPr>
              <a:t>확대하고</a:t>
            </a:r>
            <a:r>
              <a:rPr lang="en-US" sz="900" dirty="0">
                <a:latin typeface="Gulim"/>
                <a:ea typeface="Gulim"/>
                <a:cs typeface="Gulim"/>
                <a:sym typeface="Gulim"/>
              </a:rPr>
              <a:t>, </a:t>
            </a:r>
            <a:r>
              <a:rPr lang="en-US" sz="900" dirty="0" err="1">
                <a:latin typeface="Gulim"/>
                <a:ea typeface="Gulim"/>
                <a:cs typeface="Gulim"/>
                <a:sym typeface="Gulim"/>
              </a:rPr>
              <a:t>전년도</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미흡한</a:t>
            </a:r>
            <a:r>
              <a:rPr lang="en-US" sz="900" dirty="0">
                <a:latin typeface="Gulim"/>
                <a:ea typeface="Gulim"/>
                <a:cs typeface="Gulim"/>
                <a:sym typeface="Gulim"/>
              </a:rPr>
              <a:t> </a:t>
            </a:r>
            <a:r>
              <a:rPr lang="en-US" sz="900" dirty="0" err="1">
                <a:latin typeface="Gulim"/>
                <a:ea typeface="Gulim"/>
                <a:cs typeface="Gulim"/>
                <a:sym typeface="Gulim"/>
              </a:rPr>
              <a:t>부분을</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a:t>
            </a:r>
            <a:r>
              <a:rPr lang="en-US" sz="900" dirty="0" err="1">
                <a:latin typeface="Gulim"/>
                <a:ea typeface="Gulim"/>
                <a:cs typeface="Gulim"/>
                <a:sym typeface="Gulim"/>
              </a:rPr>
              <a:t>집중교육</a:t>
            </a:r>
            <a:r>
              <a:rPr lang="en-US" sz="900" dirty="0">
                <a:latin typeface="Gulim"/>
                <a:ea typeface="Gulim"/>
                <a:cs typeface="Gulim"/>
                <a:sym typeface="Gulim"/>
              </a:rPr>
              <a:t>(KT&amp;G </a:t>
            </a:r>
            <a:r>
              <a:rPr lang="en-US" sz="900" dirty="0" err="1">
                <a:latin typeface="Gulim"/>
                <a:ea typeface="Gulim"/>
                <a:cs typeface="Gulim"/>
                <a:sym typeface="Gulim"/>
              </a:rPr>
              <a:t>상시</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엽연초생산협동조합</a:t>
            </a:r>
            <a:r>
              <a:rPr lang="en-US" sz="900" dirty="0">
                <a:latin typeface="Gulim"/>
                <a:ea typeface="Gulim"/>
                <a:cs typeface="Gulim"/>
                <a:sym typeface="Gulim"/>
              </a:rPr>
              <a:t> </a:t>
            </a:r>
            <a:r>
              <a:rPr lang="en-US" sz="900" dirty="0" err="1">
                <a:latin typeface="Gulim"/>
                <a:ea typeface="Gulim"/>
                <a:cs typeface="Gulim"/>
                <a:sym typeface="Gulim"/>
              </a:rPr>
              <a:t>경작인</a:t>
            </a:r>
            <a:r>
              <a:rPr lang="en-US" sz="900" dirty="0">
                <a:latin typeface="Gulim"/>
                <a:ea typeface="Gulim"/>
                <a:cs typeface="Gulim"/>
                <a:sym typeface="Gulim"/>
              </a:rPr>
              <a:t> </a:t>
            </a:r>
            <a:r>
              <a:rPr lang="en-US" sz="900" dirty="0" err="1">
                <a:latin typeface="Gulim"/>
                <a:ea typeface="Gulim"/>
                <a:cs typeface="Gulim"/>
                <a:sym typeface="Gulim"/>
              </a:rPr>
              <a:t>집합교육</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진행할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중장기적으로는</a:t>
            </a:r>
            <a:r>
              <a:rPr lang="en-US" sz="900" dirty="0">
                <a:latin typeface="Gulim"/>
                <a:ea typeface="Gulim"/>
                <a:cs typeface="Gulim"/>
                <a:sym typeface="Gulim"/>
              </a:rPr>
              <a:t> </a:t>
            </a:r>
            <a:r>
              <a:rPr lang="en-US" sz="900" dirty="0" err="1">
                <a:latin typeface="Gulim"/>
                <a:ea typeface="Gulim"/>
                <a:cs typeface="Gulim"/>
                <a:sym typeface="Gulim"/>
              </a:rPr>
              <a:t>R&amp;D본부와</a:t>
            </a:r>
            <a:r>
              <a:rPr lang="en-US" sz="900" dirty="0">
                <a:latin typeface="Gulim"/>
                <a:ea typeface="Gulim"/>
                <a:cs typeface="Gulim"/>
                <a:sym typeface="Gulim"/>
              </a:rPr>
              <a:t> </a:t>
            </a:r>
            <a:r>
              <a:rPr lang="en-US" sz="900" dirty="0" err="1">
                <a:latin typeface="Gulim"/>
                <a:ea typeface="Gulim"/>
                <a:cs typeface="Gulim"/>
                <a:sym typeface="Gulim"/>
              </a:rPr>
              <a:t>협업을</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원료잎담배</a:t>
            </a:r>
            <a:r>
              <a:rPr lang="en-US" sz="900" dirty="0">
                <a:latin typeface="Gulim"/>
                <a:ea typeface="Gulim"/>
                <a:cs typeface="Gulim"/>
                <a:sym typeface="Gulim"/>
              </a:rPr>
              <a:t> </a:t>
            </a:r>
            <a:r>
              <a:rPr lang="en-US" sz="900" dirty="0" err="1">
                <a:latin typeface="Gulim"/>
                <a:ea typeface="Gulim"/>
                <a:cs typeface="Gulim"/>
                <a:sym typeface="Gulim"/>
              </a:rPr>
              <a:t>생산을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경작관리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원료개선</a:t>
            </a:r>
            <a:r>
              <a:rPr lang="en-US" sz="900" dirty="0">
                <a:latin typeface="Gulim"/>
                <a:ea typeface="Gulim"/>
                <a:cs typeface="Gulim"/>
                <a:sym typeface="Gulim"/>
              </a:rPr>
              <a:t> </a:t>
            </a:r>
            <a:r>
              <a:rPr lang="en-US" sz="900" dirty="0" err="1">
                <a:latin typeface="Gulim"/>
                <a:ea typeface="Gulim"/>
                <a:cs typeface="Gulim"/>
                <a:sym typeface="Gulim"/>
              </a:rPr>
              <a:t>연구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전략적</a:t>
            </a:r>
            <a:r>
              <a:rPr lang="en-US" sz="900" dirty="0">
                <a:latin typeface="Gulim"/>
                <a:ea typeface="Gulim"/>
                <a:cs typeface="Gulim"/>
                <a:sym typeface="Gulim"/>
              </a:rPr>
              <a:t> </a:t>
            </a:r>
            <a:r>
              <a:rPr lang="en-US" sz="900" dirty="0" err="1">
                <a:latin typeface="Gulim"/>
                <a:ea typeface="Gulim"/>
                <a:cs typeface="Gulim"/>
                <a:sym typeface="Gulim"/>
              </a:rPr>
              <a:t>프로젝트를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자사</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계약농가의</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표준경작법</a:t>
            </a:r>
            <a:r>
              <a:rPr lang="en-US" sz="900" dirty="0">
                <a:latin typeface="Gulim"/>
                <a:ea typeface="Gulim"/>
                <a:cs typeface="Gulim"/>
                <a:sym typeface="Gulim"/>
              </a:rPr>
              <a:t> </a:t>
            </a:r>
            <a:r>
              <a:rPr lang="en-US" sz="900" dirty="0" err="1">
                <a:latin typeface="Gulim"/>
                <a:ea typeface="Gulim"/>
                <a:cs typeface="Gulim"/>
                <a:sym typeface="Gulim"/>
              </a:rPr>
              <a:t>고도화를</a:t>
            </a:r>
            <a:r>
              <a:rPr lang="en-US" sz="900" dirty="0">
                <a:latin typeface="Gulim"/>
                <a:ea typeface="Gulim"/>
                <a:cs typeface="Gulim"/>
                <a:sym typeface="Gulim"/>
              </a:rPr>
              <a:t> </a:t>
            </a:r>
            <a:r>
              <a:rPr lang="en-US" sz="900" dirty="0" err="1">
                <a:latin typeface="Gulim"/>
                <a:ea typeface="Gulim"/>
                <a:cs typeface="Gulim"/>
                <a:sym typeface="Gulim"/>
              </a:rPr>
              <a:t>비롯하여</a:t>
            </a:r>
            <a:r>
              <a:rPr lang="en-US" sz="900" dirty="0">
                <a:latin typeface="Gulim"/>
                <a:ea typeface="Gulim"/>
                <a:cs typeface="Gulim"/>
                <a:sym typeface="Gulim"/>
              </a:rPr>
              <a:t> </a:t>
            </a:r>
            <a:r>
              <a:rPr lang="en-US" sz="900" dirty="0" err="1">
                <a:latin typeface="Gulim"/>
                <a:ea typeface="Gulim"/>
                <a:cs typeface="Gulim"/>
                <a:sym typeface="Gulim"/>
              </a:rPr>
              <a:t>전문적</a:t>
            </a:r>
            <a:r>
              <a:rPr lang="en-US" sz="900" dirty="0">
                <a:latin typeface="Gulim"/>
                <a:ea typeface="Gulim"/>
                <a:cs typeface="Gulim"/>
                <a:sym typeface="Gulim"/>
              </a:rPr>
              <a:t> </a:t>
            </a:r>
            <a:r>
              <a:rPr lang="en-US" sz="900" dirty="0" err="1">
                <a:latin typeface="Gulim"/>
                <a:ea typeface="Gulim"/>
                <a:cs typeface="Gulim"/>
                <a:sym typeface="Gulim"/>
              </a:rPr>
              <a:t>컨설팅</a:t>
            </a:r>
            <a:r>
              <a:rPr lang="en-US" sz="900" dirty="0">
                <a:latin typeface="Gulim"/>
                <a:ea typeface="Gulim"/>
                <a:cs typeface="Gulim"/>
                <a:sym typeface="Gulim"/>
              </a:rPr>
              <a:t> </a:t>
            </a:r>
            <a:r>
              <a:rPr lang="en-US" sz="900" dirty="0" err="1">
                <a:latin typeface="Gulim"/>
                <a:ea typeface="Gulim"/>
                <a:cs typeface="Gulim"/>
                <a:sym typeface="Gulim"/>
              </a:rPr>
              <a:t>자문</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개선활동을</a:t>
            </a:r>
            <a:r>
              <a:rPr lang="en-US" sz="900" dirty="0">
                <a:latin typeface="Gulim"/>
                <a:ea typeface="Gulim"/>
                <a:cs typeface="Gulim"/>
                <a:sym typeface="Gulim"/>
              </a:rPr>
              <a:t> </a:t>
            </a:r>
            <a:r>
              <a:rPr lang="en-US" sz="900" dirty="0" err="1">
                <a:latin typeface="Gulim"/>
                <a:ea typeface="Gulim"/>
                <a:cs typeface="Gulim"/>
                <a:sym typeface="Gulim"/>
              </a:rPr>
              <a:t>추진할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891" name="Google Shape;5891;p58"/>
          <p:cNvSpPr txBox="1"/>
          <p:nvPr/>
        </p:nvSpPr>
        <p:spPr>
          <a:xfrm>
            <a:off x="887187" y="1196499"/>
            <a:ext cx="5066030" cy="195008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공급망</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지속가능성</a:t>
            </a:r>
            <a:endParaRPr sz="2000" dirty="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dirty="0" err="1">
                <a:solidFill>
                  <a:srgbClr val="839198"/>
                </a:solidFill>
                <a:latin typeface="Malgun Gothic"/>
                <a:ea typeface="Malgun Gothic"/>
                <a:cs typeface="Malgun Gothic"/>
                <a:sym typeface="Malgun Gothic"/>
              </a:rPr>
              <a:t>국내</a:t>
            </a:r>
            <a:r>
              <a:rPr lang="en-US" sz="900" b="1" dirty="0">
                <a:solidFill>
                  <a:srgbClr val="839198"/>
                </a:solidFill>
                <a:latin typeface="Malgun Gothic"/>
                <a:ea typeface="Malgun Gothic"/>
                <a:cs typeface="Malgun Gothic"/>
                <a:sym typeface="Malgun Gothic"/>
              </a:rPr>
              <a:t> </a:t>
            </a:r>
            <a:r>
              <a:rPr lang="en-US" sz="900" b="1" dirty="0" err="1">
                <a:solidFill>
                  <a:srgbClr val="839198"/>
                </a:solidFill>
                <a:latin typeface="Malgun Gothic"/>
                <a:ea typeface="Malgun Gothic"/>
                <a:cs typeface="Malgun Gothic"/>
                <a:sym typeface="Malgun Gothic"/>
              </a:rPr>
              <a:t>잎담배</a:t>
            </a:r>
            <a:r>
              <a:rPr lang="en-US" sz="900" b="1" dirty="0">
                <a:solidFill>
                  <a:srgbClr val="839198"/>
                </a:solidFill>
                <a:latin typeface="Malgun Gothic"/>
                <a:ea typeface="Malgun Gothic"/>
                <a:cs typeface="Malgun Gothic"/>
                <a:sym typeface="Malgun Gothic"/>
              </a:rPr>
              <a:t> </a:t>
            </a:r>
            <a:r>
              <a:rPr lang="en-US" sz="900" b="1" dirty="0" err="1">
                <a:solidFill>
                  <a:srgbClr val="839198"/>
                </a:solidFill>
                <a:latin typeface="Malgun Gothic"/>
                <a:ea typeface="Malgun Gothic"/>
                <a:cs typeface="Malgun Gothic"/>
                <a:sym typeface="Malgun Gothic"/>
              </a:rPr>
              <a:t>공급망</a:t>
            </a:r>
            <a:r>
              <a:rPr lang="en-US" sz="900" b="1" dirty="0">
                <a:solidFill>
                  <a:srgbClr val="839198"/>
                </a:solidFill>
                <a:latin typeface="Malgun Gothic"/>
                <a:ea typeface="Malgun Gothic"/>
                <a:cs typeface="Malgun Gothic"/>
                <a:sym typeface="Malgun Gothic"/>
              </a:rPr>
              <a:t> </a:t>
            </a:r>
            <a:r>
              <a:rPr lang="en-US" sz="900" b="1" dirty="0" err="1">
                <a:solidFill>
                  <a:srgbClr val="839198"/>
                </a:solidFill>
                <a:latin typeface="Malgun Gothic"/>
                <a:ea typeface="Malgun Gothic"/>
                <a:cs typeface="Malgun Gothic"/>
                <a:sym typeface="Malgun Gothic"/>
              </a:rPr>
              <a:t>관리</a:t>
            </a:r>
            <a:r>
              <a:rPr lang="en-US" sz="900" b="1" dirty="0">
                <a:solidFill>
                  <a:srgbClr val="839198"/>
                </a:solidFill>
                <a:latin typeface="Malgun Gothic"/>
                <a:ea typeface="Malgun Gothic"/>
                <a:cs typeface="Malgun Gothic"/>
                <a:sym typeface="Malgun Gothic"/>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세계적으로</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산업에</a:t>
            </a:r>
            <a:r>
              <a:rPr lang="en-US" sz="900" dirty="0">
                <a:latin typeface="Gulim"/>
                <a:ea typeface="Gulim"/>
                <a:cs typeface="Gulim"/>
                <a:sym typeface="Gulim"/>
              </a:rPr>
              <a:t> </a:t>
            </a:r>
            <a:r>
              <a:rPr lang="en-US" sz="900" dirty="0" err="1">
                <a:latin typeface="Gulim"/>
                <a:ea typeface="Gulim"/>
                <a:cs typeface="Gulim"/>
                <a:sym typeface="Gulim"/>
              </a:rPr>
              <a:t>걸쳐</a:t>
            </a:r>
            <a:r>
              <a:rPr lang="en-US" sz="900" dirty="0">
                <a:latin typeface="Gulim"/>
                <a:ea typeface="Gulim"/>
                <a:cs typeface="Gulim"/>
                <a:sym typeface="Gulim"/>
              </a:rPr>
              <a:t> ESG </a:t>
            </a:r>
            <a:r>
              <a:rPr lang="en-US" sz="900" dirty="0" err="1">
                <a:latin typeface="Gulim"/>
                <a:ea typeface="Gulim"/>
                <a:cs typeface="Gulim"/>
                <a:sym typeface="Gulim"/>
              </a:rPr>
              <a:t>경영이</a:t>
            </a:r>
            <a:r>
              <a:rPr lang="en-US" sz="900" dirty="0">
                <a:latin typeface="Gulim"/>
                <a:ea typeface="Gulim"/>
                <a:cs typeface="Gulim"/>
                <a:sym typeface="Gulim"/>
              </a:rPr>
              <a:t> </a:t>
            </a:r>
            <a:r>
              <a:rPr lang="en-US" sz="900" dirty="0" err="1">
                <a:latin typeface="Gulim"/>
                <a:ea typeface="Gulim"/>
                <a:cs typeface="Gulim"/>
                <a:sym typeface="Gulim"/>
              </a:rPr>
              <a:t>대세로</a:t>
            </a:r>
            <a:r>
              <a:rPr lang="en-US" sz="900" dirty="0">
                <a:latin typeface="Gulim"/>
                <a:ea typeface="Gulim"/>
                <a:cs typeface="Gulim"/>
                <a:sym typeface="Gulim"/>
              </a:rPr>
              <a:t> </a:t>
            </a:r>
            <a:r>
              <a:rPr lang="en-US" sz="900" dirty="0" err="1">
                <a:latin typeface="Gulim"/>
                <a:ea typeface="Gulim"/>
                <a:cs typeface="Gulim"/>
                <a:sym typeface="Gulim"/>
              </a:rPr>
              <a:t>자리매김하고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담배산업의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STP </a:t>
            </a:r>
            <a:r>
              <a:rPr lang="en-US" sz="900" dirty="0" err="1">
                <a:latin typeface="Gulim"/>
                <a:ea typeface="Gulim"/>
                <a:cs typeface="Gulim"/>
                <a:sym typeface="Gulim"/>
              </a:rPr>
              <a:t>가입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ESG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국산</a:t>
            </a:r>
            <a:r>
              <a:rPr lang="en-US" sz="900" dirty="0">
                <a:latin typeface="Gulim"/>
                <a:ea typeface="Gulim"/>
                <a:cs typeface="Gulim"/>
                <a:sym typeface="Gulim"/>
              </a:rPr>
              <a:t> </a:t>
            </a:r>
            <a:r>
              <a:rPr lang="en-US" sz="900" dirty="0" err="1">
                <a:latin typeface="Gulim"/>
                <a:ea typeface="Gulim"/>
                <a:cs typeface="Gulim"/>
                <a:sym typeface="Gulim"/>
              </a:rPr>
              <a:t>잎담배도</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노동·인권</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스탠다드에</a:t>
            </a:r>
            <a:r>
              <a:rPr lang="en-US" sz="900" dirty="0">
                <a:latin typeface="Gulim"/>
                <a:ea typeface="Gulim"/>
                <a:cs typeface="Gulim"/>
                <a:sym typeface="Gulim"/>
              </a:rPr>
              <a:t> </a:t>
            </a:r>
            <a:r>
              <a:rPr lang="en-US" sz="900" dirty="0" err="1">
                <a:latin typeface="Gulim"/>
                <a:ea typeface="Gulim"/>
                <a:cs typeface="Gulim"/>
                <a:sym typeface="Gulim"/>
              </a:rPr>
              <a:t>부합하는</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관리가</a:t>
            </a:r>
            <a:r>
              <a:rPr lang="en-US" sz="900" dirty="0">
                <a:latin typeface="Gulim"/>
                <a:ea typeface="Gulim"/>
                <a:cs typeface="Gulim"/>
                <a:sym typeface="Gulim"/>
              </a:rPr>
              <a:t> </a:t>
            </a:r>
            <a:r>
              <a:rPr lang="en-US" sz="900" dirty="0" err="1">
                <a:latin typeface="Gulim"/>
                <a:ea typeface="Gulim"/>
                <a:cs typeface="Gulim"/>
                <a:sym typeface="Gulim"/>
              </a:rPr>
              <a:t>필요함에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프로그램인</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STP </a:t>
            </a:r>
            <a:r>
              <a:rPr lang="en-US" sz="900" dirty="0" err="1">
                <a:latin typeface="Gulim"/>
                <a:ea typeface="Gulim"/>
                <a:cs typeface="Gulim"/>
                <a:sym typeface="Gulim"/>
              </a:rPr>
              <a:t>가이드</a:t>
            </a:r>
            <a:r>
              <a:rPr lang="en-US" sz="900" dirty="0">
                <a:latin typeface="Gulim"/>
                <a:ea typeface="Gulim"/>
                <a:cs typeface="Gulim"/>
                <a:sym typeface="Gulim"/>
              </a:rPr>
              <a:t> </a:t>
            </a:r>
            <a:r>
              <a:rPr lang="en-US" sz="900" dirty="0" err="1">
                <a:latin typeface="Gulim"/>
                <a:ea typeface="Gulim"/>
                <a:cs typeface="Gulim"/>
                <a:sym typeface="Gulim"/>
              </a:rPr>
              <a:t>라인’을</a:t>
            </a:r>
            <a:r>
              <a:rPr lang="en-US" sz="900" dirty="0">
                <a:latin typeface="Gulim"/>
                <a:ea typeface="Gulim"/>
                <a:cs typeface="Gulim"/>
                <a:sym typeface="Gulim"/>
              </a:rPr>
              <a:t> </a:t>
            </a:r>
            <a:r>
              <a:rPr lang="en-US" sz="900" dirty="0" err="1">
                <a:latin typeface="Gulim"/>
                <a:ea typeface="Gulim"/>
                <a:cs typeface="Gulim"/>
                <a:sym typeface="Gulim"/>
              </a:rPr>
              <a:t>제작하여</a:t>
            </a:r>
            <a:r>
              <a:rPr lang="en-US" sz="900" dirty="0">
                <a:latin typeface="Gulim"/>
                <a:ea typeface="Gulim"/>
                <a:cs typeface="Gulim"/>
                <a:sym typeface="Gulim"/>
              </a:rPr>
              <a:t>, </a:t>
            </a:r>
            <a:r>
              <a:rPr lang="en-US" sz="900" dirty="0" err="1">
                <a:latin typeface="Gulim"/>
                <a:ea typeface="Gulim"/>
                <a:cs typeface="Gulim"/>
                <a:sym typeface="Gulim"/>
              </a:rPr>
              <a:t>중요</a:t>
            </a:r>
            <a:r>
              <a:rPr lang="en-US" sz="900" dirty="0">
                <a:latin typeface="Gulim"/>
                <a:ea typeface="Gulim"/>
                <a:cs typeface="Gulim"/>
                <a:sym typeface="Gulim"/>
              </a:rPr>
              <a:t> </a:t>
            </a:r>
            <a:r>
              <a:rPr lang="en-US" sz="900" dirty="0" err="1">
                <a:latin typeface="Gulim"/>
                <a:ea typeface="Gulim"/>
                <a:cs typeface="Gulim"/>
                <a:sym typeface="Gulim"/>
              </a:rPr>
              <a:t>기절별</a:t>
            </a:r>
            <a:r>
              <a:rPr lang="en-US" sz="900" dirty="0">
                <a:latin typeface="Gulim"/>
                <a:ea typeface="Gulim"/>
                <a:cs typeface="Gulim"/>
                <a:sym typeface="Gulim"/>
              </a:rPr>
              <a:t>(</a:t>
            </a:r>
            <a:r>
              <a:rPr lang="en-US" sz="900" dirty="0" err="1">
                <a:latin typeface="Gulim"/>
                <a:ea typeface="Gulim"/>
                <a:cs typeface="Gulim"/>
                <a:sym typeface="Gulim"/>
              </a:rPr>
              <a:t>묘상기</a:t>
            </a:r>
            <a:r>
              <a:rPr lang="en-US" sz="900" dirty="0">
                <a:latin typeface="Gulim"/>
                <a:ea typeface="Gulim"/>
                <a:cs typeface="Gulim"/>
                <a:sym typeface="Gulim"/>
              </a:rPr>
              <a:t>, </a:t>
            </a:r>
            <a:r>
              <a:rPr lang="en-US" sz="900" dirty="0" err="1">
                <a:latin typeface="Gulim"/>
                <a:ea typeface="Gulim"/>
                <a:cs typeface="Gulim"/>
                <a:sym typeface="Gulim"/>
              </a:rPr>
              <a:t>이식기</a:t>
            </a:r>
            <a:r>
              <a:rPr lang="en-US" sz="900" dirty="0">
                <a:latin typeface="Gulim"/>
                <a:ea typeface="Gulim"/>
                <a:cs typeface="Gulim"/>
                <a:sym typeface="Gulim"/>
              </a:rPr>
              <a:t>, </a:t>
            </a:r>
            <a:r>
              <a:rPr lang="en-US" sz="900" dirty="0" err="1">
                <a:latin typeface="Gulim"/>
                <a:ea typeface="Gulim"/>
                <a:cs typeface="Gulim"/>
                <a:sym typeface="Gulim"/>
              </a:rPr>
              <a:t>본포기</a:t>
            </a:r>
            <a:r>
              <a:rPr lang="en-US" sz="900" dirty="0">
                <a:latin typeface="Gulim"/>
                <a:ea typeface="Gulim"/>
                <a:cs typeface="Gulim"/>
                <a:sym typeface="Gulim"/>
              </a:rPr>
              <a:t>, </a:t>
            </a:r>
            <a:r>
              <a:rPr lang="en-US" sz="900" dirty="0" err="1">
                <a:latin typeface="Gulim"/>
                <a:ea typeface="Gulim"/>
                <a:cs typeface="Gulim"/>
                <a:sym typeface="Gulim"/>
              </a:rPr>
              <a:t>수확기</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모니터링</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커뮤니케이션</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추진하며</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농가의</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생산기반</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2023년에는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STP Monitoring Index </a:t>
            </a:r>
            <a:r>
              <a:rPr lang="en-US" sz="900" dirty="0" err="1">
                <a:latin typeface="Gulim"/>
                <a:ea typeface="Gulim"/>
                <a:cs typeface="Gulim"/>
                <a:sym typeface="Gulim"/>
              </a:rPr>
              <a:t>편람을</a:t>
            </a:r>
            <a:r>
              <a:rPr lang="en-US" sz="900" dirty="0">
                <a:latin typeface="Gulim"/>
                <a:ea typeface="Gulim"/>
                <a:cs typeface="Gulim"/>
                <a:sym typeface="Gulim"/>
              </a:rPr>
              <a:t> </a:t>
            </a:r>
            <a:r>
              <a:rPr lang="en-US" sz="900" dirty="0" err="1">
                <a:latin typeface="Gulim"/>
                <a:ea typeface="Gulim"/>
                <a:cs typeface="Gulim"/>
                <a:sym typeface="Gulim"/>
              </a:rPr>
              <a:t>제작하여</a:t>
            </a:r>
            <a:r>
              <a:rPr lang="en-US" sz="900" dirty="0">
                <a:latin typeface="Gulim"/>
                <a:ea typeface="Gulim"/>
                <a:cs typeface="Gulim"/>
                <a:sym typeface="Gulim"/>
              </a:rPr>
              <a:t> </a:t>
            </a:r>
            <a:r>
              <a:rPr lang="en-US" sz="900" dirty="0" err="1">
                <a:latin typeface="Gulim"/>
                <a:ea typeface="Gulim"/>
                <a:cs typeface="Gulim"/>
                <a:sym typeface="Gulim"/>
              </a:rPr>
              <a:t>거버넌스와</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인권·노동</a:t>
            </a:r>
            <a:r>
              <a:rPr lang="en-US" sz="900" dirty="0">
                <a:latin typeface="Gulim"/>
                <a:ea typeface="Gulim"/>
                <a:cs typeface="Gulim"/>
                <a:sym typeface="Gulim"/>
              </a:rPr>
              <a:t> </a:t>
            </a:r>
            <a:r>
              <a:rPr lang="en-US" sz="900" dirty="0" err="1">
                <a:latin typeface="Gulim"/>
                <a:ea typeface="Gulim"/>
                <a:cs typeface="Gulim"/>
                <a:sym typeface="Gulim"/>
              </a:rPr>
              <a:t>분야에서의</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관리지표</a:t>
            </a:r>
            <a:r>
              <a:rPr lang="en-US" sz="900" dirty="0">
                <a:latin typeface="Gulim"/>
                <a:ea typeface="Gulim"/>
                <a:cs typeface="Gulim"/>
                <a:sym typeface="Gulim"/>
              </a:rPr>
              <a:t> </a:t>
            </a:r>
            <a:r>
              <a:rPr lang="en-US" sz="900" dirty="0" err="1">
                <a:latin typeface="Gulim"/>
                <a:ea typeface="Gulim"/>
                <a:cs typeface="Gulim"/>
                <a:sym typeface="Gulim"/>
              </a:rPr>
              <a:t>아래</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잎담배의</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생산에</a:t>
            </a:r>
            <a:r>
              <a:rPr lang="en-US" sz="900" dirty="0">
                <a:latin typeface="Gulim"/>
                <a:ea typeface="Gulim"/>
                <a:cs typeface="Gulim"/>
                <a:sym typeface="Gulim"/>
              </a:rPr>
              <a:t> </a:t>
            </a:r>
            <a:r>
              <a:rPr lang="en-US" sz="900" dirty="0" err="1">
                <a:latin typeface="Gulim"/>
                <a:ea typeface="Gulim"/>
                <a:cs typeface="Gulim"/>
                <a:sym typeface="Gulim"/>
              </a:rPr>
              <a:t>동참하였으며</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연구기관과의</a:t>
            </a:r>
            <a:r>
              <a:rPr lang="en-US" sz="900" dirty="0">
                <a:latin typeface="Gulim"/>
                <a:ea typeface="Gulim"/>
                <a:cs typeface="Gulim"/>
                <a:sym typeface="Gulim"/>
              </a:rPr>
              <a:t> </a:t>
            </a:r>
            <a:r>
              <a:rPr lang="en-US" sz="900" dirty="0" err="1">
                <a:latin typeface="Gulim"/>
                <a:ea typeface="Gulim"/>
                <a:cs typeface="Gulim"/>
                <a:sym typeface="Gulim"/>
              </a:rPr>
              <a:t>협업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기술자문을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중장기적</a:t>
            </a:r>
            <a:r>
              <a:rPr lang="en-US" sz="900" dirty="0">
                <a:latin typeface="Gulim"/>
                <a:ea typeface="Gulim"/>
                <a:cs typeface="Gulim"/>
                <a:sym typeface="Gulim"/>
              </a:rPr>
              <a:t> </a:t>
            </a:r>
            <a:r>
              <a:rPr lang="en-US" sz="900" dirty="0" err="1">
                <a:latin typeface="Gulim"/>
                <a:ea typeface="Gulim"/>
                <a:cs typeface="Gulim"/>
                <a:sym typeface="Gulim"/>
              </a:rPr>
              <a:t>관점에서</a:t>
            </a:r>
            <a:r>
              <a:rPr lang="en-US" sz="900" dirty="0">
                <a:latin typeface="Gulim"/>
                <a:ea typeface="Gulim"/>
                <a:cs typeface="Gulim"/>
                <a:sym typeface="Gulim"/>
              </a:rPr>
              <a:t> </a:t>
            </a:r>
            <a:r>
              <a:rPr lang="en-US" sz="900" dirty="0" err="1">
                <a:latin typeface="Gulim"/>
                <a:ea typeface="Gulim"/>
                <a:cs typeface="Gulim"/>
                <a:sym typeface="Gulim"/>
              </a:rPr>
              <a:t>실질적인</a:t>
            </a:r>
            <a:r>
              <a:rPr lang="en-US" sz="900" dirty="0">
                <a:latin typeface="Gulim"/>
                <a:ea typeface="Gulim"/>
                <a:cs typeface="Gulim"/>
                <a:sym typeface="Gulim"/>
              </a:rPr>
              <a:t> </a:t>
            </a:r>
            <a:r>
              <a:rPr lang="en-US" sz="900" dirty="0" err="1">
                <a:latin typeface="Gulim"/>
                <a:ea typeface="Gulim"/>
                <a:cs typeface="Gulim"/>
                <a:sym typeface="Gulim"/>
              </a:rPr>
              <a:t>탄소배출량</a:t>
            </a:r>
            <a:r>
              <a:rPr lang="en-US" sz="900" dirty="0">
                <a:latin typeface="Gulim"/>
                <a:ea typeface="Gulim"/>
                <a:cs typeface="Gulim"/>
                <a:sym typeface="Gulim"/>
              </a:rPr>
              <a:t> </a:t>
            </a:r>
            <a:r>
              <a:rPr lang="en-US" sz="900" dirty="0" err="1">
                <a:latin typeface="Gulim"/>
                <a:ea typeface="Gulim"/>
                <a:cs typeface="Gulim"/>
                <a:sym typeface="Gulim"/>
              </a:rPr>
              <a:t>저감을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이니셔티브를</a:t>
            </a:r>
            <a:r>
              <a:rPr lang="en-US" sz="900" dirty="0">
                <a:latin typeface="Gulim"/>
                <a:ea typeface="Gulim"/>
                <a:cs typeface="Gulim"/>
                <a:sym typeface="Gulim"/>
              </a:rPr>
              <a:t> </a:t>
            </a:r>
            <a:r>
              <a:rPr lang="en-US" sz="900" dirty="0" err="1">
                <a:latin typeface="Gulim"/>
                <a:ea typeface="Gulim"/>
                <a:cs typeface="Gulim"/>
                <a:sym typeface="Gulim"/>
              </a:rPr>
              <a:t>창출해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5912" name="Google Shape;5912;p58"/>
          <p:cNvGrpSpPr/>
          <p:nvPr/>
        </p:nvGrpSpPr>
        <p:grpSpPr>
          <a:xfrm>
            <a:off x="538086" y="0"/>
            <a:ext cx="14077958" cy="8208009"/>
            <a:chOff x="538086" y="0"/>
            <a:chExt cx="14077958" cy="8208009"/>
          </a:xfrm>
        </p:grpSpPr>
        <p:sp>
          <p:nvSpPr>
            <p:cNvPr id="5926" name="Google Shape;5926;p58"/>
            <p:cNvSpPr/>
            <p:nvPr/>
          </p:nvSpPr>
          <p:spPr>
            <a:xfrm>
              <a:off x="6300000" y="7701881"/>
              <a:ext cx="7776209" cy="38100"/>
            </a:xfrm>
            <a:custGeom>
              <a:avLst/>
              <a:gdLst/>
              <a:ahLst/>
              <a:cxnLst/>
              <a:rect l="l" t="t" r="r" b="b"/>
              <a:pathLst>
                <a:path w="7776209" h="38100" extrusionOk="0">
                  <a:moveTo>
                    <a:pt x="0" y="38099"/>
                  </a:moveTo>
                  <a:lnTo>
                    <a:pt x="7775994" y="38099"/>
                  </a:lnTo>
                  <a:lnTo>
                    <a:pt x="7775994" y="0"/>
                  </a:lnTo>
                  <a:lnTo>
                    <a:pt x="0" y="0"/>
                  </a:lnTo>
                  <a:lnTo>
                    <a:pt x="0" y="38099"/>
                  </a:lnTo>
                  <a:close/>
                </a:path>
              </a:pathLst>
            </a:custGeom>
            <a:solidFill>
              <a:srgbClr val="007E7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27" name="Google Shape;5927;p5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28" name="Google Shape;5928;p5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29" name="Google Shape;5929;p5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938" name="Google Shape;5938;p5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133</a:t>
            </a:r>
            <a:endParaRPr sz="1000">
              <a:latin typeface="Arial"/>
              <a:ea typeface="Arial"/>
              <a:cs typeface="Arial"/>
              <a:sym typeface="Arial"/>
            </a:endParaRPr>
          </a:p>
        </p:txBody>
      </p:sp>
      <p:sp>
        <p:nvSpPr>
          <p:cNvPr id="2" name="Google Shape;5890;p58">
            <a:extLst>
              <a:ext uri="{FF2B5EF4-FFF2-40B4-BE49-F238E27FC236}">
                <a16:creationId xmlns:a16="http://schemas.microsoft.com/office/drawing/2014/main" id="{1156C612-E1B0-D73D-6F1F-5A4FF7517A1E}"/>
              </a:ext>
            </a:extLst>
          </p:cNvPr>
          <p:cNvSpPr txBox="1"/>
          <p:nvPr/>
        </p:nvSpPr>
        <p:spPr>
          <a:xfrm>
            <a:off x="899999" y="4537487"/>
            <a:ext cx="5066030" cy="2713563"/>
          </a:xfrm>
          <a:prstGeom prst="rect">
            <a:avLst/>
          </a:prstGeom>
          <a:noFill/>
          <a:ln>
            <a:noFill/>
          </a:ln>
        </p:spPr>
        <p:txBody>
          <a:bodyPr spcFirstLastPara="1" wrap="square" lIns="0" tIns="12700" rIns="0" bIns="0" anchor="t" anchorCtr="0">
            <a:spAutoFit/>
          </a:bodyPr>
          <a:lstStyle/>
          <a:p>
            <a:pPr algn="just">
              <a:lnSpc>
                <a:spcPct val="150000"/>
              </a:lnSpc>
            </a:pP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국내 </a:t>
            </a:r>
            <a:r>
              <a:rPr lang="en-US" sz="900" dirty="0">
                <a:latin typeface="Gulim" panose="020B0600000101010101" pitchFamily="34" charset="-127"/>
                <a:ea typeface="Gulim" panose="020B0600000101010101" pitchFamily="34" charset="-127"/>
              </a:rPr>
              <a:t>STP </a:t>
            </a:r>
            <a:r>
              <a:rPr lang="ko-KR" altLang="en-US" sz="900" dirty="0">
                <a:latin typeface="Gulim" panose="020B0600000101010101" pitchFamily="34" charset="-127"/>
                <a:ea typeface="Gulim" panose="020B0600000101010101" pitchFamily="34" charset="-127"/>
              </a:rPr>
              <a:t>추진 현황을 파악하고자 </a:t>
            </a:r>
            <a:r>
              <a:rPr lang="en-US" altLang="ko-KR" sz="900" dirty="0">
                <a:latin typeface="Gulim" panose="020B0600000101010101" pitchFamily="34" charset="-127"/>
                <a:ea typeface="Gulim" panose="020B0600000101010101" pitchFamily="34" charset="-127"/>
              </a:rPr>
              <a:t>680</a:t>
            </a:r>
            <a:r>
              <a:rPr lang="ko-KR" altLang="en-US" sz="900" dirty="0">
                <a:latin typeface="Gulim" panose="020B0600000101010101" pitchFamily="34" charset="-127"/>
                <a:ea typeface="Gulim" panose="020B0600000101010101" pitchFamily="34" charset="-127"/>
              </a:rPr>
              <a:t>개 농가를 대상으로 </a:t>
            </a:r>
            <a:r>
              <a:rPr lang="en-US" sz="900" dirty="0">
                <a:latin typeface="Gulim" panose="020B0600000101010101" pitchFamily="34" charset="-127"/>
                <a:ea typeface="Gulim" panose="020B0600000101010101" pitchFamily="34" charset="-127"/>
              </a:rPr>
              <a:t>Governance(</a:t>
            </a:r>
            <a:r>
              <a:rPr lang="ko-KR" altLang="en-US" sz="900" dirty="0">
                <a:latin typeface="Gulim" panose="020B0600000101010101" pitchFamily="34" charset="-127"/>
                <a:ea typeface="Gulim" panose="020B0600000101010101" pitchFamily="34" charset="-127"/>
              </a:rPr>
              <a:t>통제</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Crop(</a:t>
            </a:r>
            <a:r>
              <a:rPr lang="ko-KR" altLang="en-US" sz="900" dirty="0">
                <a:latin typeface="Gulim" panose="020B0600000101010101" pitchFamily="34" charset="-127"/>
                <a:ea typeface="Gulim" panose="020B0600000101010101" pitchFamily="34" charset="-127"/>
              </a:rPr>
              <a:t>경작</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Environment(</a:t>
            </a:r>
            <a:r>
              <a:rPr lang="ko-KR" altLang="en-US" sz="900" dirty="0">
                <a:latin typeface="Gulim" panose="020B0600000101010101" pitchFamily="34" charset="-127"/>
                <a:ea typeface="Gulim" panose="020B0600000101010101" pitchFamily="34" charset="-127"/>
              </a:rPr>
              <a:t>환경</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People(</a:t>
            </a:r>
            <a:r>
              <a:rPr lang="ko-KR" altLang="en-US" sz="900" dirty="0">
                <a:latin typeface="Gulim" panose="020B0600000101010101" pitchFamily="34" charset="-127"/>
                <a:ea typeface="Gulim" panose="020B0600000101010101" pitchFamily="34" charset="-127"/>
              </a:rPr>
              <a:t>노동</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등 </a:t>
            </a:r>
            <a:r>
              <a:rPr lang="en-US" altLang="ko-KR" sz="900" dirty="0">
                <a:latin typeface="Gulim" panose="020B0600000101010101" pitchFamily="34" charset="-127"/>
                <a:ea typeface="Gulim" panose="020B0600000101010101" pitchFamily="34" charset="-127"/>
              </a:rPr>
              <a:t>4</a:t>
            </a:r>
            <a:r>
              <a:rPr lang="ko-KR" altLang="en-US" sz="900" dirty="0">
                <a:latin typeface="Gulim" panose="020B0600000101010101" pitchFamily="34" charset="-127"/>
                <a:ea typeface="Gulim" panose="020B0600000101010101" pitchFamily="34" charset="-127"/>
              </a:rPr>
              <a:t>개 분야 </a:t>
            </a:r>
            <a:r>
              <a:rPr lang="en-US" altLang="ko-KR" sz="900" dirty="0">
                <a:latin typeface="Gulim" panose="020B0600000101010101" pitchFamily="34" charset="-127"/>
                <a:ea typeface="Gulim" panose="020B0600000101010101" pitchFamily="34" charset="-127"/>
              </a:rPr>
              <a:t>340</a:t>
            </a:r>
            <a:r>
              <a:rPr lang="ko-KR" altLang="en-US" sz="900" dirty="0">
                <a:latin typeface="Gulim" panose="020B0600000101010101" pitchFamily="34" charset="-127"/>
                <a:ea typeface="Gulim" panose="020B0600000101010101" pitchFamily="34" charset="-127"/>
              </a:rPr>
              <a:t>개 항목에 대한 모니터링을 진행하였습니다</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모니터링 결과를 바탕으로 미흡한 부분에 대한 개선 방안을 수립하고</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 관련 활동을 이행하고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모니터링은 국내 잎담배 주요 </a:t>
            </a:r>
            <a:r>
              <a:rPr lang="en-US" altLang="ko-KR" sz="900" dirty="0">
                <a:latin typeface="Gulim" panose="020B0600000101010101" pitchFamily="34" charset="-127"/>
                <a:ea typeface="Gulim" panose="020B0600000101010101" pitchFamily="34" charset="-127"/>
              </a:rPr>
              <a:t>4</a:t>
            </a:r>
            <a:r>
              <a:rPr lang="ko-KR" altLang="en-US" sz="900" dirty="0">
                <a:latin typeface="Gulim" panose="020B0600000101010101" pitchFamily="34" charset="-127"/>
                <a:ea typeface="Gulim" panose="020B0600000101010101" pitchFamily="34" charset="-127"/>
              </a:rPr>
              <a:t>개 경작지별 생산자 </a:t>
            </a:r>
            <a:r>
              <a:rPr lang="en-US" altLang="ko-KR" sz="900" dirty="0">
                <a:latin typeface="Gulim" panose="020B0600000101010101" pitchFamily="34" charset="-127"/>
                <a:ea typeface="Gulim" panose="020B0600000101010101" pitchFamily="34" charset="-127"/>
              </a:rPr>
              <a:t>680</a:t>
            </a:r>
            <a:r>
              <a:rPr lang="ko-KR" altLang="en-US" sz="900" dirty="0">
                <a:latin typeface="Gulim" panose="020B0600000101010101" pitchFamily="34" charset="-127"/>
                <a:ea typeface="Gulim" panose="020B0600000101010101" pitchFamily="34" charset="-127"/>
              </a:rPr>
              <a:t>명을 대상으로 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농가 설문 및 현장 확인을 포함하여 총 </a:t>
            </a:r>
            <a:r>
              <a:rPr lang="en-US" altLang="ko-KR" sz="900" dirty="0">
                <a:latin typeface="Gulim" panose="020B0600000101010101" pitchFamily="34" charset="-127"/>
                <a:ea typeface="Gulim" panose="020B0600000101010101" pitchFamily="34" charset="-127"/>
              </a:rPr>
              <a:t>267</a:t>
            </a:r>
            <a:r>
              <a:rPr lang="ko-KR" altLang="en-US" sz="900" dirty="0">
                <a:latin typeface="Gulim" panose="020B0600000101010101" pitchFamily="34" charset="-127"/>
                <a:ea typeface="Gulim" panose="020B0600000101010101" pitchFamily="34" charset="-127"/>
              </a:rPr>
              <a:t>개의 항목</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정작인 설문 </a:t>
            </a:r>
            <a:r>
              <a:rPr lang="en-US" altLang="ko-KR" sz="900" dirty="0">
                <a:latin typeface="Gulim" panose="020B0600000101010101" pitchFamily="34" charset="-127"/>
                <a:ea typeface="Gulim" panose="020B0600000101010101" pitchFamily="34" charset="-127"/>
              </a:rPr>
              <a:t>206</a:t>
            </a:r>
            <a:r>
              <a:rPr lang="ko-KR" altLang="en-US" sz="900" dirty="0">
                <a:latin typeface="Gulim" panose="020B0600000101010101" pitchFamily="34" charset="-127"/>
                <a:ea typeface="Gulim" panose="020B0600000101010101" pitchFamily="34" charset="-127"/>
              </a:rPr>
              <a:t>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담당자 확인 및 평가 </a:t>
            </a:r>
            <a:r>
              <a:rPr lang="en-US" altLang="ko-KR" sz="900" dirty="0">
                <a:latin typeface="Gulim" panose="020B0600000101010101" pitchFamily="34" charset="-127"/>
                <a:ea typeface="Gulim" panose="020B0600000101010101" pitchFamily="34" charset="-127"/>
              </a:rPr>
              <a:t>61</a:t>
            </a:r>
            <a:r>
              <a:rPr lang="ko-KR" altLang="en-US" sz="900" dirty="0">
                <a:latin typeface="Gulim" panose="020B0600000101010101" pitchFamily="34" charset="-127"/>
                <a:ea typeface="Gulim" panose="020B0600000101010101" pitchFamily="34" charset="-127"/>
              </a:rPr>
              <a:t>개</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이 조사되었습니다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부서별 역할은 원료사업실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본사</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이 </a:t>
            </a:r>
            <a:r>
              <a:rPr lang="en-US" sz="900" dirty="0">
                <a:latin typeface="Gulim" panose="020B0600000101010101" pitchFamily="34" charset="-127"/>
                <a:ea typeface="Gulim" panose="020B0600000101010101" pitchFamily="34" charset="-127"/>
              </a:rPr>
              <a:t>STP </a:t>
            </a:r>
            <a:r>
              <a:rPr lang="ko-KR" altLang="en-US" sz="900" dirty="0">
                <a:latin typeface="Gulim" panose="020B0600000101010101" pitchFamily="34" charset="-127"/>
                <a:ea typeface="Gulim" panose="020B0600000101010101" pitchFamily="34" charset="-127"/>
              </a:rPr>
              <a:t>종합 평가 및 피드백을 맡고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원료생산실은 모니터링 총괄계획 수립 및 분석</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원료사업소는 세부 계획 수립 및 이행을 담당합니다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모니터링 결과</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환경</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폐기물 분리수거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노동</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인권</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아동 및 강제노동 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관련 항목은 양호하였으며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일부 항목에서는 경작자</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자재 사용기록관리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고용의무 관련 법률 이해 부족 등의 개선사항이 확인되었습니다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a:t>
            </a:r>
            <a:r>
              <a:rPr lang="en-US" altLang="ko-KR" sz="900" dirty="0">
                <a:latin typeface="Gulim" panose="020B0600000101010101" pitchFamily="34" charset="-127"/>
                <a:ea typeface="Gulim" panose="020B0600000101010101" pitchFamily="34" charset="-127"/>
              </a:rPr>
              <a:t>2024</a:t>
            </a:r>
            <a:r>
              <a:rPr lang="ko-KR" altLang="en-US" sz="900" dirty="0">
                <a:latin typeface="Gulim" panose="020B0600000101010101" pitchFamily="34" charset="-127"/>
                <a:ea typeface="Gulim" panose="020B0600000101010101" pitchFamily="34" charset="-127"/>
              </a:rPr>
              <a:t>년 계획으로는 모니터링 확대</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설문조사 및 현장 점검 병행</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전체농가의 </a:t>
            </a:r>
            <a:r>
              <a:rPr lang="en-US" altLang="ko-KR" sz="900" dirty="0">
                <a:latin typeface="Gulim" panose="020B0600000101010101" pitchFamily="34" charset="-127"/>
                <a:ea typeface="Gulim" panose="020B0600000101010101" pitchFamily="34" charset="-127"/>
              </a:rPr>
              <a:t>40%</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대상으로 한 </a:t>
            </a:r>
            <a:r>
              <a:rPr lang="en-US" sz="900" dirty="0">
                <a:latin typeface="Gulim" panose="020B0600000101010101" pitchFamily="34" charset="-127"/>
                <a:ea typeface="Gulim" panose="020B0600000101010101" pitchFamily="34" charset="-127"/>
              </a:rPr>
              <a:t>STP </a:t>
            </a:r>
            <a:r>
              <a:rPr lang="ko-KR" altLang="en-US" sz="900" dirty="0">
                <a:latin typeface="Gulim" panose="020B0600000101010101" pitchFamily="34" charset="-127"/>
                <a:ea typeface="Gulim" panose="020B0600000101010101" pitchFamily="34" charset="-127"/>
              </a:rPr>
              <a:t>모니터링 추진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대리작자 위주 집중 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미흡사항 현장 피드백 강화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경작자 교육 확대</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전년 </a:t>
            </a:r>
            <a:r>
              <a:rPr lang="ko-KR" altLang="en-US" sz="900" dirty="0" err="1">
                <a:latin typeface="Gulim" panose="020B0600000101010101" pitchFamily="34" charset="-127"/>
                <a:ea typeface="Gulim" panose="020B0600000101010101" pitchFamily="34" charset="-127"/>
              </a:rPr>
              <a:t>미흡분</a:t>
            </a:r>
            <a:r>
              <a:rPr lang="ko-KR" altLang="en-US" sz="900" dirty="0">
                <a:latin typeface="Gulim" panose="020B0600000101010101" pitchFamily="34" charset="-127"/>
                <a:ea typeface="Gulim" panose="020B0600000101010101" pitchFamily="34" charset="-127"/>
              </a:rPr>
              <a:t> 집중교육 및 홍보</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경작농가 </a:t>
            </a:r>
            <a:r>
              <a:rPr lang="en-US" altLang="ko-KR" sz="900" dirty="0">
                <a:latin typeface="Gulim" panose="020B0600000101010101" pitchFamily="34" charset="-127"/>
                <a:ea typeface="Gulim" panose="020B0600000101010101" pitchFamily="34" charset="-127"/>
              </a:rPr>
              <a:t>50% </a:t>
            </a:r>
            <a:r>
              <a:rPr lang="ko-KR" altLang="en-US" sz="900" dirty="0">
                <a:latin typeface="Gulim" panose="020B0600000101010101" pitchFamily="34" charset="-127"/>
                <a:ea typeface="Gulim" panose="020B0600000101010101" pitchFamily="34" charset="-127"/>
              </a:rPr>
              <a:t>이상 교육 실시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등이 포함되어 있습니다</a:t>
            </a:r>
            <a:r>
              <a:rPr lang="en-US" altLang="ko-KR" sz="900" dirty="0">
                <a:latin typeface="Gulim" panose="020B0600000101010101" pitchFamily="34" charset="-127"/>
                <a:ea typeface="Gulim" panose="020B0600000101010101" pitchFamily="34" charset="-127"/>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5948"/>
        <p:cNvGrpSpPr/>
        <p:nvPr/>
      </p:nvGrpSpPr>
      <p:grpSpPr>
        <a:xfrm>
          <a:off x="0" y="0"/>
          <a:ext cx="0" cy="0"/>
          <a:chOff x="0" y="0"/>
          <a:chExt cx="0" cy="0"/>
        </a:xfrm>
      </p:grpSpPr>
      <p:sp>
        <p:nvSpPr>
          <p:cNvPr id="5949" name="Google Shape;5949;p59"/>
          <p:cNvSpPr txBox="1"/>
          <p:nvPr/>
        </p:nvSpPr>
        <p:spPr>
          <a:xfrm>
            <a:off x="886963" y="1196499"/>
            <a:ext cx="8875602" cy="139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공급망 지속가능성</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a:solidFill>
                  <a:srgbClr val="007E75"/>
                </a:solidFill>
                <a:latin typeface="Arial"/>
                <a:ea typeface="Arial"/>
                <a:cs typeface="Arial"/>
                <a:sym typeface="Arial"/>
              </a:rPr>
              <a:t>잎담배 농가 생활 증진 지원</a:t>
            </a:r>
            <a:endParaRPr sz="900">
              <a:latin typeface="Arial"/>
              <a:ea typeface="Arial"/>
              <a:cs typeface="Arial"/>
              <a:sym typeface="Arial"/>
            </a:endParaRPr>
          </a:p>
          <a:p>
            <a:pPr marL="12700" marR="5080" lvl="0" indent="0" algn="just" rtl="0">
              <a:lnSpc>
                <a:spcPct val="134300"/>
              </a:lnSpc>
              <a:spcBef>
                <a:spcPts val="15"/>
              </a:spcBef>
              <a:spcAft>
                <a:spcPts val="0"/>
              </a:spcAft>
              <a:buNone/>
            </a:pPr>
            <a:r>
              <a:rPr lang="en-US" sz="900" b="1">
                <a:latin typeface="Arial"/>
                <a:ea typeface="Arial"/>
                <a:cs typeface="Arial"/>
                <a:sym typeface="Arial"/>
              </a:rPr>
              <a:t>국산 잎담배 농가 상생 </a:t>
            </a:r>
            <a:r>
              <a:rPr lang="en-US" sz="900" b="1">
                <a:latin typeface="Malgun Gothic"/>
                <a:ea typeface="Malgun Gothic"/>
                <a:cs typeface="Malgun Gothic"/>
                <a:sym typeface="Malgun Gothic"/>
              </a:rPr>
              <a:t>| </a:t>
            </a:r>
            <a:r>
              <a:rPr lang="en-US" sz="900">
                <a:latin typeface="Gulim"/>
                <a:ea typeface="Gulim"/>
                <a:cs typeface="Gulim"/>
                <a:sym typeface="Gulim"/>
              </a:rPr>
              <a:t>잎담배 재배 농가의 안정된 생활을 돕기 위해 KT&amp;G는 다양한 지원 사업 추진을 통한 지역 상생 활동을 이어가고 있습니다. 담배 제조업체의 제조 독점이 폐지된 2001년 이후 국산 잎담배 구매 의무가 사라졌으나, 국내 잎담배 농가의 안정적인 경제활동 및 생계유지를 위해 당사는 국내 담배업체 중 유일하게 매년 잎담배 전량을 구매하여 제품에 사용하고 있습니다. 2023년에는 655억 원의 국산 잎담배 6,240톤을 구매하였으며, 2024년에도 약 7,200톤 수준의 국내 잎담배를 구매할 계획입니다.</a:t>
            </a:r>
            <a:endParaRPr sz="900">
              <a:latin typeface="Gulim"/>
              <a:ea typeface="Gulim"/>
              <a:cs typeface="Gulim"/>
              <a:sym typeface="Gulim"/>
            </a:endParaRPr>
          </a:p>
        </p:txBody>
      </p:sp>
      <p:sp>
        <p:nvSpPr>
          <p:cNvPr id="5950" name="Google Shape;5950;p59"/>
          <p:cNvSpPr txBox="1"/>
          <p:nvPr/>
        </p:nvSpPr>
        <p:spPr>
          <a:xfrm>
            <a:off x="899999" y="2590214"/>
            <a:ext cx="8884510" cy="940642"/>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농가들이</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이외의</a:t>
            </a:r>
            <a:r>
              <a:rPr lang="en-US" sz="900" dirty="0">
                <a:latin typeface="Gulim"/>
                <a:ea typeface="Gulim"/>
                <a:cs typeface="Gulim"/>
                <a:sym typeface="Gulim"/>
              </a:rPr>
              <a:t> </a:t>
            </a:r>
            <a:r>
              <a:rPr lang="en-US" sz="900" dirty="0" err="1">
                <a:latin typeface="Gulim"/>
                <a:ea typeface="Gulim"/>
                <a:cs typeface="Gulim"/>
                <a:sym typeface="Gulim"/>
              </a:rPr>
              <a:t>부가소득을</a:t>
            </a:r>
            <a:r>
              <a:rPr lang="en-US" sz="900" dirty="0">
                <a:latin typeface="Gulim"/>
                <a:ea typeface="Gulim"/>
                <a:cs typeface="Gulim"/>
                <a:sym typeface="Gulim"/>
              </a:rPr>
              <a:t> </a:t>
            </a:r>
            <a:r>
              <a:rPr lang="en-US" sz="900" dirty="0" err="1">
                <a:latin typeface="Gulim"/>
                <a:ea typeface="Gulim"/>
                <a:cs typeface="Gulim"/>
                <a:sym typeface="Gulim"/>
              </a:rPr>
              <a:t>창출할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농가가</a:t>
            </a:r>
            <a:r>
              <a:rPr lang="en-US" sz="900" dirty="0">
                <a:latin typeface="Gulim"/>
                <a:ea typeface="Gulim"/>
                <a:cs typeface="Gulim"/>
                <a:sym typeface="Gulim"/>
              </a:rPr>
              <a:t> </a:t>
            </a:r>
            <a:r>
              <a:rPr lang="en-US" sz="900" dirty="0" err="1">
                <a:latin typeface="Gulim"/>
                <a:ea typeface="Gulim"/>
                <a:cs typeface="Gulim"/>
                <a:sym typeface="Gulim"/>
              </a:rPr>
              <a:t>보유하고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농지와</a:t>
            </a:r>
            <a:r>
              <a:rPr lang="en-US" sz="900" dirty="0">
                <a:latin typeface="Gulim"/>
                <a:ea typeface="Gulim"/>
                <a:cs typeface="Gulim"/>
                <a:sym typeface="Gulim"/>
              </a:rPr>
              <a:t> </a:t>
            </a:r>
            <a:r>
              <a:rPr lang="en-US" sz="900" dirty="0" err="1">
                <a:latin typeface="Gulim"/>
                <a:ea typeface="Gulim"/>
                <a:cs typeface="Gulim"/>
                <a:sym typeface="Gulim"/>
              </a:rPr>
              <a:t>기술력</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자원을</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고추의</a:t>
            </a:r>
            <a:r>
              <a:rPr lang="en-US" sz="900" dirty="0">
                <a:latin typeface="Gulim"/>
                <a:ea typeface="Gulim"/>
                <a:cs typeface="Gulim"/>
                <a:sym typeface="Gulim"/>
              </a:rPr>
              <a:t> </a:t>
            </a:r>
            <a:r>
              <a:rPr lang="en-US" sz="900" dirty="0" err="1">
                <a:latin typeface="Gulim"/>
                <a:ea typeface="Gulim"/>
                <a:cs typeface="Gulim"/>
                <a:sym typeface="Gulim"/>
              </a:rPr>
              <a:t>재배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판매를</a:t>
            </a:r>
            <a:r>
              <a:rPr lang="en-US" sz="900" dirty="0">
                <a:latin typeface="Gulim"/>
                <a:ea typeface="Gulim"/>
                <a:cs typeface="Gulim"/>
                <a:sym typeface="Gulim"/>
              </a:rPr>
              <a:t> </a:t>
            </a:r>
            <a:r>
              <a:rPr lang="en-US" sz="900" dirty="0" err="1">
                <a:latin typeface="Gulim"/>
                <a:ea typeface="Gulim"/>
                <a:cs typeface="Gulim"/>
                <a:sym typeface="Gulim"/>
              </a:rPr>
              <a:t>지원하는</a:t>
            </a:r>
            <a:r>
              <a:rPr lang="en-US" sz="900" dirty="0">
                <a:latin typeface="Gulim"/>
                <a:ea typeface="Gulim"/>
                <a:cs typeface="Gulim"/>
                <a:sym typeface="Gulim"/>
              </a:rPr>
              <a:t> ‘</a:t>
            </a:r>
            <a:r>
              <a:rPr lang="en-US" sz="900" dirty="0" err="1">
                <a:latin typeface="Gulim"/>
                <a:ea typeface="Gulim"/>
                <a:cs typeface="Gulim"/>
                <a:sym typeface="Gulim"/>
              </a:rPr>
              <a:t>헤아린</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실시하며</a:t>
            </a:r>
            <a:r>
              <a:rPr lang="en-US" sz="900" dirty="0">
                <a:latin typeface="Gulim"/>
                <a:ea typeface="Gulim"/>
                <a:cs typeface="Gulim"/>
                <a:sym typeface="Gulim"/>
              </a:rPr>
              <a:t>, </a:t>
            </a:r>
            <a:r>
              <a:rPr lang="en-US" sz="900" dirty="0" err="1">
                <a:latin typeface="Gulim"/>
                <a:ea typeface="Gulim"/>
                <a:cs typeface="Gulim"/>
                <a:sym typeface="Gulim"/>
              </a:rPr>
              <a:t>농가의</a:t>
            </a:r>
            <a:r>
              <a:rPr lang="en-US" sz="900" dirty="0">
                <a:latin typeface="Gulim"/>
                <a:ea typeface="Gulim"/>
                <a:cs typeface="Gulim"/>
                <a:sym typeface="Gulim"/>
              </a:rPr>
              <a:t> </a:t>
            </a:r>
            <a:r>
              <a:rPr lang="en-US" sz="900" dirty="0" err="1">
                <a:latin typeface="Gulim"/>
                <a:ea typeface="Gulim"/>
                <a:cs typeface="Gulim"/>
                <a:sym typeface="Gulim"/>
              </a:rPr>
              <a:t>안정화를</a:t>
            </a:r>
            <a:r>
              <a:rPr lang="en-US" sz="900" dirty="0">
                <a:latin typeface="Gulim"/>
                <a:ea typeface="Gulim"/>
                <a:cs typeface="Gulim"/>
                <a:sym typeface="Gulim"/>
              </a:rPr>
              <a:t> </a:t>
            </a:r>
            <a:r>
              <a:rPr lang="en-US" sz="900" dirty="0" err="1">
                <a:latin typeface="Gulim"/>
                <a:ea typeface="Gulim"/>
                <a:cs typeface="Gulim"/>
                <a:sym typeface="Gulim"/>
              </a:rPr>
              <a:t>도모하고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2023년에는 </a:t>
            </a:r>
            <a:r>
              <a:rPr lang="en-US" sz="900" dirty="0" err="1">
                <a:latin typeface="Gulim"/>
                <a:ea typeface="Gulim"/>
                <a:cs typeface="Gulim"/>
                <a:sym typeface="Gulim"/>
              </a:rPr>
              <a:t>경작인</a:t>
            </a:r>
            <a:r>
              <a:rPr lang="en-US" sz="900" dirty="0">
                <a:latin typeface="Gulim"/>
                <a:ea typeface="Gulim"/>
                <a:cs typeface="Gulim"/>
                <a:sym typeface="Gulim"/>
              </a:rPr>
              <a:t> 20명을 </a:t>
            </a:r>
            <a:r>
              <a:rPr lang="en-US" sz="900" dirty="0" err="1">
                <a:latin typeface="Gulim"/>
                <a:ea typeface="Gulim"/>
                <a:cs typeface="Gulim"/>
                <a:sym typeface="Gulim"/>
              </a:rPr>
              <a:t>대상으로</a:t>
            </a:r>
            <a:r>
              <a:rPr lang="en-US" sz="900" dirty="0">
                <a:latin typeface="Gulim"/>
                <a:ea typeface="Gulim"/>
                <a:cs typeface="Gulim"/>
                <a:sym typeface="Gulim"/>
              </a:rPr>
              <a:t> 2.1억 </a:t>
            </a:r>
            <a:r>
              <a:rPr lang="en-US" sz="900" dirty="0" err="1">
                <a:latin typeface="Gulim"/>
                <a:ea typeface="Gulim"/>
                <a:cs typeface="Gulim"/>
                <a:sym typeface="Gulim"/>
              </a:rPr>
              <a:t>원</a:t>
            </a:r>
            <a:r>
              <a:rPr lang="en-US" sz="900" dirty="0">
                <a:latin typeface="Gulim"/>
                <a:ea typeface="Gulim"/>
                <a:cs typeface="Gulim"/>
                <a:sym typeface="Gulim"/>
              </a:rPr>
              <a:t> </a:t>
            </a:r>
            <a:r>
              <a:rPr lang="en-US" sz="900" dirty="0" err="1">
                <a:latin typeface="Gulim"/>
                <a:ea typeface="Gulim"/>
                <a:cs typeface="Gulim"/>
                <a:sym typeface="Gulim"/>
              </a:rPr>
              <a:t>상당의</a:t>
            </a:r>
            <a:r>
              <a:rPr lang="en-US" sz="900" dirty="0">
                <a:latin typeface="Gulim"/>
                <a:ea typeface="Gulim"/>
                <a:cs typeface="Gulim"/>
                <a:sym typeface="Gulim"/>
              </a:rPr>
              <a:t> </a:t>
            </a:r>
            <a:r>
              <a:rPr lang="en-US" sz="900" dirty="0" err="1">
                <a:latin typeface="Gulim"/>
                <a:ea typeface="Gulim"/>
                <a:cs typeface="Gulim"/>
                <a:sym typeface="Gulim"/>
              </a:rPr>
              <a:t>건고추</a:t>
            </a:r>
            <a:r>
              <a:rPr lang="en-US" sz="900" dirty="0">
                <a:latin typeface="Gulim"/>
                <a:ea typeface="Gulim"/>
                <a:cs typeface="Gulim"/>
                <a:sym typeface="Gulim"/>
              </a:rPr>
              <a:t> 9,810kg을 </a:t>
            </a:r>
            <a:r>
              <a:rPr lang="en-US" sz="900" dirty="0" err="1">
                <a:latin typeface="Gulim"/>
                <a:ea typeface="Gulim"/>
                <a:cs typeface="Gulim"/>
                <a:sym typeface="Gulim"/>
              </a:rPr>
              <a:t>구매하였습니다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농가의</a:t>
            </a:r>
            <a:r>
              <a:rPr lang="en-US" sz="900" dirty="0">
                <a:latin typeface="Gulim"/>
                <a:ea typeface="Gulim"/>
                <a:cs typeface="Gulim"/>
                <a:sym typeface="Gulim"/>
              </a:rPr>
              <a:t> </a:t>
            </a:r>
            <a:r>
              <a:rPr lang="en-US" sz="900" dirty="0" err="1">
                <a:latin typeface="Gulim"/>
                <a:ea typeface="Gulim"/>
                <a:cs typeface="Gulim"/>
                <a:sym typeface="Gulim"/>
              </a:rPr>
              <a:t>경제적·사회적</a:t>
            </a:r>
            <a:r>
              <a:rPr lang="en-US" sz="900" dirty="0">
                <a:latin typeface="Gulim"/>
                <a:ea typeface="Gulim"/>
                <a:cs typeface="Gulim"/>
                <a:sym typeface="Gulim"/>
              </a:rPr>
              <a:t> </a:t>
            </a:r>
            <a:r>
              <a:rPr lang="en-US" sz="900" dirty="0" err="1">
                <a:latin typeface="Gulim"/>
                <a:ea typeface="Gulim"/>
                <a:cs typeface="Gulim"/>
                <a:sym typeface="Gulim"/>
              </a:rPr>
              <a:t>안정</a:t>
            </a:r>
            <a:r>
              <a:rPr lang="en-US" sz="900" dirty="0">
                <a:latin typeface="Gulim"/>
                <a:ea typeface="Gulim"/>
                <a:cs typeface="Gulim"/>
                <a:sym typeface="Gulim"/>
              </a:rPr>
              <a:t>, </a:t>
            </a:r>
            <a:r>
              <a:rPr lang="en-US" sz="900" dirty="0" err="1">
                <a:latin typeface="Gulim"/>
                <a:ea typeface="Gulim"/>
                <a:cs typeface="Gulim"/>
                <a:sym typeface="Gulim"/>
              </a:rPr>
              <a:t>생산성</a:t>
            </a:r>
            <a:r>
              <a:rPr lang="en-US" sz="900" dirty="0">
                <a:latin typeface="Gulim"/>
                <a:ea typeface="Gulim"/>
                <a:cs typeface="Gulim"/>
                <a:sym typeface="Gulim"/>
              </a:rPr>
              <a:t> </a:t>
            </a:r>
            <a:r>
              <a:rPr lang="en-US" sz="900" dirty="0" err="1">
                <a:latin typeface="Gulim"/>
                <a:ea typeface="Gulim"/>
                <a:cs typeface="Gulim"/>
                <a:sym typeface="Gulim"/>
              </a:rPr>
              <a:t>증대를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연초생산안정화재단</a:t>
            </a:r>
            <a:r>
              <a:rPr lang="en-US" sz="900" dirty="0">
                <a:latin typeface="Gulim"/>
                <a:ea typeface="Gulim"/>
                <a:cs typeface="Gulim"/>
                <a:sym typeface="Gulim"/>
              </a:rPr>
              <a:t>’ </a:t>
            </a:r>
            <a:r>
              <a:rPr lang="en-US" sz="900" dirty="0" err="1">
                <a:latin typeface="Gulim"/>
                <a:ea typeface="Gulim"/>
                <a:cs typeface="Gulim"/>
                <a:sym typeface="Gulim"/>
              </a:rPr>
              <a:t>기금</a:t>
            </a:r>
            <a:r>
              <a:rPr lang="en-US" sz="900" dirty="0">
                <a:latin typeface="Gulim"/>
                <a:ea typeface="Gulim"/>
                <a:cs typeface="Gulim"/>
                <a:sym typeface="Gulim"/>
              </a:rPr>
              <a:t> </a:t>
            </a:r>
            <a:r>
              <a:rPr lang="en-US" sz="900" dirty="0" err="1">
                <a:latin typeface="Gulim"/>
                <a:ea typeface="Gulim"/>
                <a:cs typeface="Gulim"/>
                <a:sym typeface="Gulim"/>
              </a:rPr>
              <a:t>조성에</a:t>
            </a:r>
            <a:r>
              <a:rPr lang="en-US" sz="900" dirty="0">
                <a:latin typeface="Gulim"/>
                <a:ea typeface="Gulim"/>
                <a:cs typeface="Gulim"/>
                <a:sym typeface="Gulim"/>
              </a:rPr>
              <a:t> </a:t>
            </a:r>
            <a:r>
              <a:rPr lang="en-US" sz="900" dirty="0" err="1">
                <a:latin typeface="Gulim"/>
                <a:ea typeface="Gulim"/>
                <a:cs typeface="Gulim"/>
                <a:sym typeface="Gulim"/>
              </a:rPr>
              <a:t>기여하며</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기반</a:t>
            </a:r>
            <a:r>
              <a:rPr lang="en-US" sz="900" dirty="0">
                <a:latin typeface="Gulim"/>
                <a:ea typeface="Gulim"/>
                <a:cs typeface="Gulim"/>
                <a:sym typeface="Gulim"/>
              </a:rPr>
              <a:t> </a:t>
            </a:r>
            <a:r>
              <a:rPr lang="en-US" sz="900" dirty="0" err="1">
                <a:latin typeface="Gulim"/>
                <a:ea typeface="Gulim"/>
                <a:cs typeface="Gulim"/>
                <a:sym typeface="Gulim"/>
              </a:rPr>
              <a:t>안정화를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2002년부터 2023년 </a:t>
            </a:r>
            <a:r>
              <a:rPr lang="en-US" sz="900" dirty="0" err="1">
                <a:latin typeface="Gulim"/>
                <a:ea typeface="Gulim"/>
                <a:cs typeface="Gulim"/>
                <a:sym typeface="Gulim"/>
              </a:rPr>
              <a:t>누적으로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4,371.8억 </a:t>
            </a:r>
            <a:r>
              <a:rPr lang="en-US" sz="900" dirty="0" err="1">
                <a:latin typeface="Gulim"/>
                <a:ea typeface="Gulim"/>
                <a:cs typeface="Gulim"/>
                <a:sym typeface="Gulim"/>
              </a:rPr>
              <a:t>원</a:t>
            </a:r>
            <a:r>
              <a:rPr lang="en-US" sz="900" dirty="0">
                <a:latin typeface="Gulim"/>
                <a:ea typeface="Gulim"/>
                <a:cs typeface="Gulim"/>
                <a:sym typeface="Gulim"/>
              </a:rPr>
              <a:t>, </a:t>
            </a:r>
            <a:r>
              <a:rPr lang="en-US" sz="900" dirty="0" err="1">
                <a:latin typeface="Gulim"/>
                <a:ea typeface="Gulim"/>
                <a:cs typeface="Gulim"/>
                <a:sym typeface="Gulim"/>
              </a:rPr>
              <a:t>기타</a:t>
            </a:r>
            <a:r>
              <a:rPr lang="en-US" sz="900" dirty="0">
                <a:latin typeface="Gulim"/>
                <a:ea typeface="Gulim"/>
                <a:cs typeface="Gulim"/>
                <a:sym typeface="Gulim"/>
              </a:rPr>
              <a:t> </a:t>
            </a:r>
            <a:r>
              <a:rPr lang="en-US" sz="900" dirty="0" err="1">
                <a:latin typeface="Gulim"/>
                <a:ea typeface="Gulim"/>
                <a:cs typeface="Gulim"/>
                <a:sym typeface="Gulim"/>
              </a:rPr>
              <a:t>제조사는</a:t>
            </a:r>
            <a:r>
              <a:rPr lang="en-US" sz="900" dirty="0">
                <a:latin typeface="Gulim"/>
                <a:ea typeface="Gulim"/>
                <a:cs typeface="Gulim"/>
                <a:sym typeface="Gulim"/>
              </a:rPr>
              <a:t> 1,061.3억 </a:t>
            </a:r>
            <a:r>
              <a:rPr lang="en-US" sz="900" dirty="0" err="1">
                <a:latin typeface="Gulim"/>
                <a:ea typeface="Gulim"/>
                <a:cs typeface="Gulim"/>
                <a:sym typeface="Gulim"/>
              </a:rPr>
              <a:t>원을</a:t>
            </a:r>
            <a:r>
              <a:rPr lang="en-US" sz="900" dirty="0">
                <a:latin typeface="Gulim"/>
                <a:ea typeface="Gulim"/>
                <a:cs typeface="Gulim"/>
                <a:sym typeface="Gulim"/>
              </a:rPr>
              <a:t> </a:t>
            </a:r>
            <a:r>
              <a:rPr lang="en-US" sz="900" dirty="0" err="1">
                <a:latin typeface="Gulim"/>
                <a:ea typeface="Gulim"/>
                <a:cs typeface="Gulim"/>
                <a:sym typeface="Gulim"/>
              </a:rPr>
              <a:t>출연하였습니다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외에도</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구매</a:t>
            </a:r>
            <a:r>
              <a:rPr lang="en-US" sz="900" dirty="0">
                <a:latin typeface="Gulim"/>
                <a:ea typeface="Gulim"/>
                <a:cs typeface="Gulim"/>
                <a:sym typeface="Gulim"/>
              </a:rPr>
              <a:t> </a:t>
            </a:r>
            <a:r>
              <a:rPr lang="en-US" sz="900" dirty="0" err="1">
                <a:latin typeface="Gulim"/>
                <a:ea typeface="Gulim"/>
                <a:cs typeface="Gulim"/>
                <a:sym typeface="Gulim"/>
              </a:rPr>
              <a:t>예정</a:t>
            </a:r>
            <a:r>
              <a:rPr lang="en-US" sz="900" dirty="0">
                <a:latin typeface="Gulim"/>
                <a:ea typeface="Gulim"/>
                <a:cs typeface="Gulim"/>
                <a:sym typeface="Gulim"/>
              </a:rPr>
              <a:t> </a:t>
            </a:r>
            <a:r>
              <a:rPr lang="en-US" sz="900" dirty="0" err="1">
                <a:latin typeface="Gulim"/>
                <a:ea typeface="Gulim"/>
                <a:cs typeface="Gulim"/>
                <a:sym typeface="Gulim"/>
              </a:rPr>
              <a:t>대금의</a:t>
            </a:r>
            <a:r>
              <a:rPr lang="en-US" sz="900" dirty="0">
                <a:latin typeface="Gulim"/>
                <a:ea typeface="Gulim"/>
                <a:cs typeface="Gulim"/>
                <a:sym typeface="Gulim"/>
              </a:rPr>
              <a:t> 30%를 </a:t>
            </a:r>
            <a:r>
              <a:rPr lang="en-US" sz="900" dirty="0" err="1">
                <a:latin typeface="Gulim"/>
                <a:ea typeface="Gulim"/>
                <a:cs typeface="Gulim"/>
                <a:sym typeface="Gulim"/>
              </a:rPr>
              <a:t>무이자로</a:t>
            </a:r>
            <a:r>
              <a:rPr lang="en-US" sz="900" dirty="0">
                <a:latin typeface="Gulim"/>
                <a:ea typeface="Gulim"/>
                <a:cs typeface="Gulim"/>
                <a:sym typeface="Gulim"/>
              </a:rPr>
              <a:t> 4~5월에 </a:t>
            </a:r>
            <a:r>
              <a:rPr lang="en-US" sz="900" dirty="0" err="1">
                <a:latin typeface="Gulim"/>
                <a:ea typeface="Gulim"/>
                <a:cs typeface="Gulim"/>
                <a:sym typeface="Gulim"/>
              </a:rPr>
              <a:t>선</a:t>
            </a:r>
            <a:r>
              <a:rPr lang="en-US" sz="900" dirty="0">
                <a:latin typeface="Gulim"/>
                <a:ea typeface="Gulim"/>
                <a:cs typeface="Gulim"/>
                <a:sym typeface="Gulim"/>
              </a:rPr>
              <a:t> </a:t>
            </a:r>
            <a:r>
              <a:rPr lang="en-US" sz="900" dirty="0" err="1">
                <a:latin typeface="Gulim"/>
                <a:ea typeface="Gulim"/>
                <a:cs typeface="Gulim"/>
                <a:sym typeface="Gulim"/>
              </a:rPr>
              <a:t>지급하여</a:t>
            </a:r>
            <a:r>
              <a:rPr lang="en-US" sz="900" dirty="0">
                <a:latin typeface="Gulim"/>
                <a:ea typeface="Gulim"/>
                <a:cs typeface="Gulim"/>
                <a:sym typeface="Gulim"/>
              </a:rPr>
              <a:t> </a:t>
            </a:r>
            <a:r>
              <a:rPr lang="en-US" sz="900" dirty="0" err="1">
                <a:latin typeface="Gulim"/>
                <a:ea typeface="Gulim"/>
                <a:cs typeface="Gulim"/>
                <a:sym typeface="Gulim"/>
              </a:rPr>
              <a:t>기자재</a:t>
            </a:r>
            <a:r>
              <a:rPr lang="en-US" sz="900" dirty="0">
                <a:latin typeface="Gulim"/>
                <a:ea typeface="Gulim"/>
                <a:cs typeface="Gulim"/>
                <a:sym typeface="Gulim"/>
              </a:rPr>
              <a:t> </a:t>
            </a:r>
            <a:r>
              <a:rPr lang="en-US" sz="900" dirty="0" err="1">
                <a:latin typeface="Gulim"/>
                <a:ea typeface="Gulim"/>
                <a:cs typeface="Gulim"/>
                <a:sym typeface="Gulim"/>
              </a:rPr>
              <a:t>구입이나</a:t>
            </a:r>
            <a:r>
              <a:rPr lang="en-US" sz="900" dirty="0">
                <a:latin typeface="Gulim"/>
                <a:ea typeface="Gulim"/>
                <a:cs typeface="Gulim"/>
                <a:sym typeface="Gulim"/>
              </a:rPr>
              <a:t> </a:t>
            </a:r>
            <a:r>
              <a:rPr lang="en-US" sz="900" dirty="0" err="1">
                <a:latin typeface="Gulim"/>
                <a:ea typeface="Gulim"/>
                <a:cs typeface="Gulim"/>
                <a:sym typeface="Gulim"/>
              </a:rPr>
              <a:t>인건비</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영농자금으로</a:t>
            </a:r>
            <a:r>
              <a:rPr lang="en-US" sz="900" dirty="0">
                <a:latin typeface="Gulim"/>
                <a:ea typeface="Gulim"/>
                <a:cs typeface="Gulim"/>
                <a:sym typeface="Gulim"/>
              </a:rPr>
              <a:t> </a:t>
            </a:r>
            <a:r>
              <a:rPr lang="en-US" sz="900" dirty="0" err="1">
                <a:latin typeface="Gulim"/>
                <a:ea typeface="Gulim"/>
                <a:cs typeface="Gulim"/>
                <a:sym typeface="Gulim"/>
              </a:rPr>
              <a:t>사용할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있게</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951" name="Google Shape;5951;p59"/>
          <p:cNvSpPr txBox="1"/>
          <p:nvPr/>
        </p:nvSpPr>
        <p:spPr>
          <a:xfrm>
            <a:off x="886963" y="3633683"/>
            <a:ext cx="8875602" cy="940642"/>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농가</a:t>
            </a:r>
            <a:r>
              <a:rPr lang="en-US" sz="900" b="1" dirty="0">
                <a:latin typeface="Arial"/>
                <a:ea typeface="Arial"/>
                <a:cs typeface="Arial"/>
                <a:sym typeface="Arial"/>
              </a:rPr>
              <a:t> </a:t>
            </a:r>
            <a:r>
              <a:rPr lang="en-US" sz="900" b="1" dirty="0" err="1">
                <a:latin typeface="Arial"/>
                <a:ea typeface="Arial"/>
                <a:cs typeface="Arial"/>
                <a:sym typeface="Arial"/>
              </a:rPr>
              <a:t>양방향</a:t>
            </a:r>
            <a:r>
              <a:rPr lang="en-US" sz="900" b="1" dirty="0">
                <a:latin typeface="Arial"/>
                <a:ea typeface="Arial"/>
                <a:cs typeface="Arial"/>
                <a:sym typeface="Arial"/>
              </a:rPr>
              <a:t> </a:t>
            </a:r>
            <a:r>
              <a:rPr lang="en-US" sz="900" b="1" dirty="0" err="1">
                <a:latin typeface="Arial"/>
                <a:ea typeface="Arial"/>
                <a:cs typeface="Arial"/>
                <a:sym typeface="Arial"/>
              </a:rPr>
              <a:t>소통</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직접계약</a:t>
            </a:r>
            <a:r>
              <a:rPr lang="en-US" sz="900" dirty="0">
                <a:latin typeface="Gulim"/>
                <a:ea typeface="Gulim"/>
                <a:cs typeface="Gulim"/>
                <a:sym typeface="Gulim"/>
              </a:rPr>
              <a:t> </a:t>
            </a:r>
            <a:r>
              <a:rPr lang="en-US" sz="900" dirty="0" err="1">
                <a:latin typeface="Gulim"/>
                <a:ea typeface="Gulim"/>
                <a:cs typeface="Gulim"/>
                <a:sym typeface="Gulim"/>
              </a:rPr>
              <a:t>농가와의</a:t>
            </a:r>
            <a:r>
              <a:rPr lang="en-US" sz="900" dirty="0">
                <a:latin typeface="Gulim"/>
                <a:ea typeface="Gulim"/>
                <a:cs typeface="Gulim"/>
                <a:sym typeface="Gulim"/>
              </a:rPr>
              <a:t> </a:t>
            </a:r>
            <a:r>
              <a:rPr lang="en-US" sz="900" dirty="0" err="1">
                <a:latin typeface="Gulim"/>
                <a:ea typeface="Gulim"/>
                <a:cs typeface="Gulim"/>
                <a:sym typeface="Gulim"/>
              </a:rPr>
              <a:t>원활한</a:t>
            </a:r>
            <a:r>
              <a:rPr lang="en-US" sz="900" dirty="0">
                <a:latin typeface="Gulim"/>
                <a:ea typeface="Gulim"/>
                <a:cs typeface="Gulim"/>
                <a:sym typeface="Gulim"/>
              </a:rPr>
              <a:t> </a:t>
            </a:r>
            <a:r>
              <a:rPr lang="en-US" sz="900" dirty="0" err="1">
                <a:latin typeface="Gulim"/>
                <a:ea typeface="Gulim"/>
                <a:cs typeface="Gulim"/>
                <a:sym typeface="Gulim"/>
              </a:rPr>
              <a:t>소통을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현장의</a:t>
            </a:r>
            <a:r>
              <a:rPr lang="en-US" sz="900" dirty="0">
                <a:latin typeface="Gulim"/>
                <a:ea typeface="Gulim"/>
                <a:cs typeface="Gulim"/>
                <a:sym typeface="Gulim"/>
              </a:rPr>
              <a:t> </a:t>
            </a:r>
            <a:r>
              <a:rPr lang="en-US" sz="900" dirty="0" err="1">
                <a:latin typeface="Gulim"/>
                <a:ea typeface="Gulim"/>
                <a:cs typeface="Gulim"/>
                <a:sym typeface="Gulim"/>
              </a:rPr>
              <a:t>애로사항을</a:t>
            </a:r>
            <a:r>
              <a:rPr lang="en-US" sz="900" dirty="0">
                <a:latin typeface="Gulim"/>
                <a:ea typeface="Gulim"/>
                <a:cs typeface="Gulim"/>
                <a:sym typeface="Gulim"/>
              </a:rPr>
              <a:t> </a:t>
            </a:r>
            <a:r>
              <a:rPr lang="en-US" sz="900" dirty="0" err="1">
                <a:latin typeface="Gulim"/>
                <a:ea typeface="Gulim"/>
                <a:cs typeface="Gulim"/>
                <a:sym typeface="Gulim"/>
              </a:rPr>
              <a:t>파악하여</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해결해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인력난으로</a:t>
            </a:r>
            <a:r>
              <a:rPr lang="en-US" sz="900" dirty="0">
                <a:latin typeface="Gulim"/>
                <a:ea typeface="Gulim"/>
                <a:cs typeface="Gulim"/>
                <a:sym typeface="Gulim"/>
              </a:rPr>
              <a:t> </a:t>
            </a:r>
            <a:r>
              <a:rPr lang="en-US" sz="900" dirty="0" err="1">
                <a:latin typeface="Gulim"/>
                <a:ea typeface="Gulim"/>
                <a:cs typeface="Gulim"/>
                <a:sym typeface="Gulim"/>
              </a:rPr>
              <a:t>고충을</a:t>
            </a:r>
            <a:r>
              <a:rPr lang="en-US" sz="900" dirty="0">
                <a:latin typeface="Gulim"/>
                <a:ea typeface="Gulim"/>
                <a:cs typeface="Gulim"/>
                <a:sym typeface="Gulim"/>
              </a:rPr>
              <a:t> </a:t>
            </a:r>
            <a:r>
              <a:rPr lang="en-US" sz="900" dirty="0" err="1">
                <a:latin typeface="Gulim"/>
                <a:ea typeface="Gulim"/>
                <a:cs typeface="Gulim"/>
                <a:sym typeface="Gulim"/>
              </a:rPr>
              <a:t>겪는</a:t>
            </a:r>
            <a:r>
              <a:rPr lang="en-US" sz="900" dirty="0">
                <a:latin typeface="Gulim"/>
                <a:ea typeface="Gulim"/>
                <a:cs typeface="Gulim"/>
                <a:sym typeface="Gulim"/>
              </a:rPr>
              <a:t> </a:t>
            </a:r>
            <a:r>
              <a:rPr lang="en-US" sz="900" dirty="0" err="1">
                <a:latin typeface="Gulim"/>
                <a:ea typeface="Gulim"/>
                <a:cs typeface="Gulim"/>
                <a:sym typeface="Gulim"/>
              </a:rPr>
              <a:t>농가의</a:t>
            </a:r>
            <a:r>
              <a:rPr lang="en-US" sz="900" dirty="0">
                <a:latin typeface="Gulim"/>
                <a:ea typeface="Gulim"/>
                <a:cs typeface="Gulim"/>
                <a:sym typeface="Gulim"/>
              </a:rPr>
              <a:t> </a:t>
            </a:r>
            <a:r>
              <a:rPr lang="en-US" sz="900" dirty="0" err="1">
                <a:latin typeface="Gulim"/>
                <a:ea typeface="Gulim"/>
                <a:cs typeface="Gulim"/>
                <a:sym typeface="Gulim"/>
              </a:rPr>
              <a:t>일손</a:t>
            </a:r>
            <a:r>
              <a:rPr lang="en-US" sz="900" dirty="0">
                <a:latin typeface="Gulim"/>
                <a:ea typeface="Gulim"/>
                <a:cs typeface="Gulim"/>
                <a:sym typeface="Gulim"/>
              </a:rPr>
              <a:t> </a:t>
            </a:r>
            <a:r>
              <a:rPr lang="en-US" sz="900" dirty="0" err="1">
                <a:latin typeface="Gulim"/>
                <a:ea typeface="Gulim"/>
                <a:cs typeface="Gulim"/>
                <a:sym typeface="Gulim"/>
              </a:rPr>
              <a:t>부족</a:t>
            </a:r>
            <a:r>
              <a:rPr lang="en-US" sz="900" dirty="0">
                <a:latin typeface="Gulim"/>
                <a:ea typeface="Gulim"/>
                <a:cs typeface="Gulim"/>
                <a:sym typeface="Gulim"/>
              </a:rPr>
              <a:t> </a:t>
            </a:r>
            <a:r>
              <a:rPr lang="en-US" sz="900" dirty="0" err="1">
                <a:latin typeface="Gulim"/>
                <a:ea typeface="Gulim"/>
                <a:cs typeface="Gulim"/>
                <a:sym typeface="Gulim"/>
              </a:rPr>
              <a:t>현상을</a:t>
            </a:r>
            <a:r>
              <a:rPr lang="en-US" sz="900" dirty="0">
                <a:latin typeface="Gulim"/>
                <a:ea typeface="Gulim"/>
                <a:cs typeface="Gulim"/>
                <a:sym typeface="Gulim"/>
              </a:rPr>
              <a:t> </a:t>
            </a:r>
            <a:r>
              <a:rPr lang="en-US" sz="900" dirty="0" err="1">
                <a:latin typeface="Gulim"/>
                <a:ea typeface="Gulim"/>
                <a:cs typeface="Gulim"/>
                <a:sym typeface="Gulim"/>
              </a:rPr>
              <a:t>해결하고자</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이식기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수확기에</a:t>
            </a:r>
            <a:r>
              <a:rPr lang="en-US" sz="900" dirty="0">
                <a:latin typeface="Gulim"/>
                <a:ea typeface="Gulim"/>
                <a:cs typeface="Gulim"/>
                <a:sym typeface="Gulim"/>
              </a:rPr>
              <a:t> </a:t>
            </a:r>
            <a:r>
              <a:rPr lang="en-US" sz="900" dirty="0" err="1">
                <a:latin typeface="Gulim"/>
                <a:ea typeface="Gulim"/>
                <a:cs typeface="Gulim"/>
                <a:sym typeface="Gulim"/>
              </a:rPr>
              <a:t>구성원들이</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봉사활동에</a:t>
            </a:r>
            <a:r>
              <a:rPr lang="en-US" sz="900" dirty="0">
                <a:latin typeface="Gulim"/>
                <a:ea typeface="Gulim"/>
                <a:cs typeface="Gulim"/>
                <a:sym typeface="Gulim"/>
              </a:rPr>
              <a:t> </a:t>
            </a:r>
            <a:r>
              <a:rPr lang="en-US" sz="900" dirty="0" err="1">
                <a:latin typeface="Gulim"/>
                <a:ea typeface="Gulim"/>
                <a:cs typeface="Gulim"/>
                <a:sym typeface="Gulim"/>
              </a:rPr>
              <a:t>참여하였으며</a:t>
            </a:r>
            <a:r>
              <a:rPr lang="en-US" sz="900" dirty="0">
                <a:latin typeface="Gulim"/>
                <a:ea typeface="Gulim"/>
                <a:cs typeface="Gulim"/>
                <a:sym typeface="Gulim"/>
              </a:rPr>
              <a:t>, 2023년에는 </a:t>
            </a:r>
            <a:r>
              <a:rPr lang="en-US" sz="900" dirty="0" err="1">
                <a:latin typeface="Gulim"/>
                <a:ea typeface="Gulim"/>
                <a:cs typeface="Gulim"/>
                <a:sym typeface="Gulim"/>
              </a:rPr>
              <a:t>기상재해를</a:t>
            </a:r>
            <a:r>
              <a:rPr lang="en-US" sz="900" dirty="0">
                <a:latin typeface="Gulim"/>
                <a:ea typeface="Gulim"/>
                <a:cs typeface="Gulim"/>
                <a:sym typeface="Gulim"/>
              </a:rPr>
              <a:t> </a:t>
            </a:r>
            <a:r>
              <a:rPr lang="en-US" sz="900" dirty="0" err="1">
                <a:latin typeface="Gulim"/>
                <a:ea typeface="Gulim"/>
                <a:cs typeface="Gulim"/>
                <a:sym typeface="Gulim"/>
              </a:rPr>
              <a:t>입은</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빠른</a:t>
            </a:r>
            <a:r>
              <a:rPr lang="en-US" sz="900" dirty="0">
                <a:latin typeface="Gulim"/>
                <a:ea typeface="Gulim"/>
                <a:cs typeface="Gulim"/>
                <a:sym typeface="Gulim"/>
              </a:rPr>
              <a:t> </a:t>
            </a:r>
            <a:r>
              <a:rPr lang="en-US" sz="900" dirty="0" err="1">
                <a:latin typeface="Gulim"/>
                <a:ea typeface="Gulim"/>
                <a:cs typeface="Gulim"/>
                <a:sym typeface="Gulim"/>
              </a:rPr>
              <a:t>복귀를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위로금</a:t>
            </a:r>
            <a:r>
              <a:rPr lang="en-US" sz="900" dirty="0">
                <a:latin typeface="Gulim"/>
                <a:ea typeface="Gulim"/>
                <a:cs typeface="Gulim"/>
                <a:sym typeface="Gulim"/>
              </a:rPr>
              <a:t> 7,500만 </a:t>
            </a:r>
            <a:r>
              <a:rPr lang="en-US" sz="900" dirty="0" err="1">
                <a:latin typeface="Gulim"/>
                <a:ea typeface="Gulim"/>
                <a:cs typeface="Gulim"/>
                <a:sym typeface="Gulim"/>
              </a:rPr>
              <a:t>원을</a:t>
            </a:r>
            <a:r>
              <a:rPr lang="en-US" sz="900" dirty="0">
                <a:latin typeface="Gulim"/>
                <a:ea typeface="Gulim"/>
                <a:cs typeface="Gulim"/>
                <a:sym typeface="Gulim"/>
              </a:rPr>
              <a:t> </a:t>
            </a:r>
            <a:r>
              <a:rPr lang="en-US" sz="900" dirty="0" err="1">
                <a:latin typeface="Gulim"/>
                <a:ea typeface="Gulim"/>
                <a:cs typeface="Gulim"/>
                <a:sym typeface="Gulim"/>
              </a:rPr>
              <a:t>전달하였습니다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경작인</a:t>
            </a:r>
            <a:r>
              <a:rPr lang="en-US" sz="900" dirty="0">
                <a:latin typeface="Gulim"/>
                <a:ea typeface="Gulim"/>
                <a:cs typeface="Gulim"/>
                <a:sym typeface="Gulim"/>
              </a:rPr>
              <a:t> </a:t>
            </a:r>
            <a:r>
              <a:rPr lang="en-US" sz="900" dirty="0" err="1">
                <a:latin typeface="Gulim"/>
                <a:ea typeface="Gulim"/>
                <a:cs typeface="Gulim"/>
                <a:sym typeface="Gulim"/>
              </a:rPr>
              <a:t>건강검진비와</a:t>
            </a:r>
            <a:r>
              <a:rPr lang="en-US" sz="900" dirty="0">
                <a:latin typeface="Gulim"/>
                <a:ea typeface="Gulim"/>
                <a:cs typeface="Gulim"/>
                <a:sym typeface="Gulim"/>
              </a:rPr>
              <a:t> </a:t>
            </a:r>
            <a:r>
              <a:rPr lang="en-US" sz="900" dirty="0" err="1">
                <a:latin typeface="Gulim"/>
                <a:ea typeface="Gulim"/>
                <a:cs typeface="Gulim"/>
                <a:sym typeface="Gulim"/>
              </a:rPr>
              <a:t>자녀</a:t>
            </a:r>
            <a:r>
              <a:rPr lang="en-US" sz="900" dirty="0">
                <a:latin typeface="Gulim"/>
                <a:ea typeface="Gulim"/>
                <a:cs typeface="Gulim"/>
                <a:sym typeface="Gulim"/>
              </a:rPr>
              <a:t> </a:t>
            </a:r>
            <a:r>
              <a:rPr lang="en-US" sz="900" dirty="0" err="1">
                <a:latin typeface="Gulim"/>
                <a:ea typeface="Gulim"/>
                <a:cs typeface="Gulim"/>
                <a:sym typeface="Gulim"/>
              </a:rPr>
              <a:t>장학금을</a:t>
            </a:r>
            <a:r>
              <a:rPr lang="en-US" sz="900" dirty="0">
                <a:latin typeface="Gulim"/>
                <a:ea typeface="Gulim"/>
                <a:cs typeface="Gulim"/>
                <a:sym typeface="Gulim"/>
              </a:rPr>
              <a:t> </a:t>
            </a:r>
            <a:r>
              <a:rPr lang="en-US" sz="900" dirty="0" err="1">
                <a:latin typeface="Gulim"/>
                <a:ea typeface="Gulim"/>
                <a:cs typeface="Gulim"/>
                <a:sym typeface="Gulim"/>
              </a:rPr>
              <a:t>지원하며</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복지</a:t>
            </a:r>
            <a:r>
              <a:rPr lang="en-US" sz="900" dirty="0">
                <a:latin typeface="Gulim"/>
                <a:ea typeface="Gulim"/>
                <a:cs typeface="Gulim"/>
                <a:sym typeface="Gulim"/>
              </a:rPr>
              <a:t> </a:t>
            </a:r>
            <a:r>
              <a:rPr lang="en-US" sz="900" dirty="0" err="1">
                <a:latin typeface="Gulim"/>
                <a:ea typeface="Gulim"/>
                <a:cs typeface="Gulim"/>
                <a:sym typeface="Gulim"/>
              </a:rPr>
              <a:t>향상을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2013년부터 </a:t>
            </a:r>
            <a:r>
              <a:rPr lang="en-US" sz="900" dirty="0" err="1">
                <a:latin typeface="Gulim"/>
                <a:ea typeface="Gulim"/>
                <a:cs typeface="Gulim"/>
                <a:sym typeface="Gulim"/>
              </a:rPr>
              <a:t>현재까지</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36억 6,500만 </a:t>
            </a:r>
            <a:r>
              <a:rPr lang="en-US" sz="900" dirty="0" err="1">
                <a:latin typeface="Gulim"/>
                <a:ea typeface="Gulim"/>
                <a:cs typeface="Gulim"/>
                <a:sym typeface="Gulim"/>
              </a:rPr>
              <a:t>원을</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농가에</a:t>
            </a:r>
            <a:r>
              <a:rPr lang="en-US" sz="900" dirty="0">
                <a:latin typeface="Gulim"/>
                <a:ea typeface="Gulim"/>
                <a:cs typeface="Gulim"/>
                <a:sym typeface="Gulim"/>
              </a:rPr>
              <a:t> </a:t>
            </a:r>
            <a:r>
              <a:rPr lang="en-US" sz="900" dirty="0" err="1">
                <a:latin typeface="Gulim"/>
                <a:ea typeface="Gulim"/>
                <a:cs typeface="Gulim"/>
                <a:sym typeface="Gulim"/>
              </a:rPr>
              <a:t>전달하였습니다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유류비</a:t>
            </a:r>
            <a:r>
              <a:rPr lang="en-US" sz="900" dirty="0">
                <a:latin typeface="Gulim"/>
                <a:ea typeface="Gulim"/>
                <a:cs typeface="Gulim"/>
                <a:sym typeface="Gulim"/>
              </a:rPr>
              <a:t> </a:t>
            </a:r>
            <a:r>
              <a:rPr lang="en-US" sz="900" dirty="0" err="1">
                <a:latin typeface="Gulim"/>
                <a:ea typeface="Gulim"/>
                <a:cs typeface="Gulim"/>
                <a:sym typeface="Gulim"/>
              </a:rPr>
              <a:t>절감을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소득</a:t>
            </a:r>
            <a:r>
              <a:rPr lang="en-US" sz="900" dirty="0">
                <a:latin typeface="Gulim"/>
                <a:ea typeface="Gulim"/>
                <a:cs typeface="Gulim"/>
                <a:sym typeface="Gulim"/>
              </a:rPr>
              <a:t> </a:t>
            </a:r>
            <a:r>
              <a:rPr lang="en-US" sz="900" dirty="0" err="1">
                <a:latin typeface="Gulim"/>
                <a:ea typeface="Gulim"/>
                <a:cs typeface="Gulim"/>
                <a:sym typeface="Gulim"/>
              </a:rPr>
              <a:t>향상</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저감을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농가에</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건조기</a:t>
            </a:r>
            <a:r>
              <a:rPr lang="en-US" sz="900" dirty="0">
                <a:latin typeface="Gulim"/>
                <a:ea typeface="Gulim"/>
                <a:cs typeface="Gulim"/>
                <a:sym typeface="Gulim"/>
              </a:rPr>
              <a:t> </a:t>
            </a:r>
            <a:r>
              <a:rPr lang="en-US" sz="900" dirty="0" err="1">
                <a:latin typeface="Gulim"/>
                <a:ea typeface="Gulim"/>
                <a:cs typeface="Gulim"/>
                <a:sym typeface="Gulim"/>
              </a:rPr>
              <a:t>연료</a:t>
            </a:r>
            <a:r>
              <a:rPr lang="en-US" sz="900" dirty="0">
                <a:latin typeface="Gulim"/>
                <a:ea typeface="Gulim"/>
                <a:cs typeface="Gulim"/>
                <a:sym typeface="Gulim"/>
              </a:rPr>
              <a:t> </a:t>
            </a:r>
            <a:r>
              <a:rPr lang="en-US" sz="900" dirty="0" err="1">
                <a:latin typeface="Gulim"/>
                <a:ea typeface="Gulim"/>
                <a:cs typeface="Gulim"/>
                <a:sym typeface="Gulim"/>
              </a:rPr>
              <a:t>저감장치를</a:t>
            </a:r>
            <a:r>
              <a:rPr lang="en-US" sz="900" dirty="0">
                <a:latin typeface="Gulim"/>
                <a:ea typeface="Gulim"/>
                <a:cs typeface="Gulim"/>
                <a:sym typeface="Gulim"/>
              </a:rPr>
              <a:t> 2022년 84대(</a:t>
            </a:r>
            <a:r>
              <a:rPr lang="en-US" sz="900" dirty="0" err="1">
                <a:latin typeface="Gulim"/>
                <a:ea typeface="Gulim"/>
                <a:cs typeface="Gulim"/>
                <a:sym typeface="Gulim"/>
              </a:rPr>
              <a:t>지원금액</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7,600만 </a:t>
            </a:r>
            <a:r>
              <a:rPr lang="en-US" sz="900" dirty="0" err="1">
                <a:latin typeface="Gulim"/>
                <a:ea typeface="Gulim"/>
                <a:cs typeface="Gulim"/>
                <a:sym typeface="Gulim"/>
              </a:rPr>
              <a:t>원</a:t>
            </a:r>
            <a:r>
              <a:rPr lang="en-US" sz="900" dirty="0">
                <a:latin typeface="Gulim"/>
                <a:ea typeface="Gulim"/>
                <a:cs typeface="Gulim"/>
                <a:sym typeface="Gulim"/>
              </a:rPr>
              <a: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보급하였고</a:t>
            </a:r>
            <a:r>
              <a:rPr lang="en-US" sz="900" dirty="0">
                <a:latin typeface="Gulim"/>
                <a:ea typeface="Gulim"/>
                <a:cs typeface="Gulim"/>
                <a:sym typeface="Gulim"/>
              </a:rPr>
              <a:t>, 2023년에는 </a:t>
            </a:r>
            <a:r>
              <a:rPr lang="en-US" sz="900" dirty="0" err="1">
                <a:latin typeface="Gulim"/>
                <a:ea typeface="Gulim"/>
                <a:cs typeface="Gulim"/>
                <a:sym typeface="Gulim"/>
              </a:rPr>
              <a:t>규모를</a:t>
            </a:r>
            <a:r>
              <a:rPr lang="en-US" sz="900" dirty="0">
                <a:latin typeface="Gulim"/>
                <a:ea typeface="Gulim"/>
                <a:cs typeface="Gulim"/>
                <a:sym typeface="Gulim"/>
              </a:rPr>
              <a:t> </a:t>
            </a:r>
            <a:r>
              <a:rPr lang="en-US" sz="900" dirty="0" err="1">
                <a:latin typeface="Gulim"/>
                <a:ea typeface="Gulim"/>
                <a:cs typeface="Gulim"/>
                <a:sym typeface="Gulim"/>
              </a:rPr>
              <a:t>확대하여</a:t>
            </a:r>
            <a:r>
              <a:rPr lang="en-US" sz="900" dirty="0">
                <a:latin typeface="Gulim"/>
                <a:ea typeface="Gulim"/>
                <a:cs typeface="Gulim"/>
                <a:sym typeface="Gulim"/>
              </a:rPr>
              <a:t> 100대(</a:t>
            </a:r>
            <a:r>
              <a:rPr lang="en-US" sz="900" dirty="0" err="1">
                <a:latin typeface="Gulim"/>
                <a:ea typeface="Gulim"/>
                <a:cs typeface="Gulim"/>
                <a:sym typeface="Gulim"/>
              </a:rPr>
              <a:t>지원금액</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1억 1,600만 </a:t>
            </a:r>
            <a:r>
              <a:rPr lang="en-US" sz="900" dirty="0" err="1">
                <a:latin typeface="Gulim"/>
                <a:ea typeface="Gulim"/>
                <a:cs typeface="Gulim"/>
                <a:sym typeface="Gulim"/>
              </a:rPr>
              <a:t>원</a:t>
            </a:r>
            <a:r>
              <a:rPr lang="en-US" sz="900" dirty="0">
                <a:latin typeface="Gulim"/>
                <a:ea typeface="Gulim"/>
                <a:cs typeface="Gulim"/>
                <a:sym typeface="Gulim"/>
              </a:rPr>
              <a: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지원하였습니다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952" name="Google Shape;5952;p59"/>
          <p:cNvSpPr txBox="1"/>
          <p:nvPr/>
        </p:nvSpPr>
        <p:spPr>
          <a:xfrm>
            <a:off x="901113" y="4677152"/>
            <a:ext cx="8883396" cy="2023759"/>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dirty="0" err="1">
                <a:latin typeface="Gulim"/>
                <a:ea typeface="Gulim"/>
                <a:cs typeface="Gulim"/>
                <a:sym typeface="Gulim"/>
              </a:rPr>
              <a:t>또한</a:t>
            </a:r>
            <a:r>
              <a:rPr lang="en-US" sz="900" dirty="0">
                <a:latin typeface="Gulim"/>
                <a:ea typeface="Gulim"/>
                <a:cs typeface="Gulim"/>
                <a:sym typeface="Gulim"/>
              </a:rPr>
              <a:t> ESG </a:t>
            </a:r>
            <a:r>
              <a:rPr lang="en-US" sz="900" dirty="0" err="1">
                <a:latin typeface="Gulim"/>
                <a:ea typeface="Gulim"/>
                <a:cs typeface="Gulim"/>
                <a:sym typeface="Gulim"/>
              </a:rPr>
              <a:t>경영의</a:t>
            </a:r>
            <a:r>
              <a:rPr lang="en-US" sz="900" dirty="0">
                <a:latin typeface="Gulim"/>
                <a:ea typeface="Gulim"/>
                <a:cs typeface="Gulim"/>
                <a:sym typeface="Gulim"/>
              </a:rPr>
              <a:t> </a:t>
            </a:r>
            <a:r>
              <a:rPr lang="en-US" sz="900" dirty="0" err="1">
                <a:latin typeface="Gulim"/>
                <a:ea typeface="Gulim"/>
                <a:cs typeface="Gulim"/>
                <a:sym typeface="Gulim"/>
              </a:rPr>
              <a:t>일환으로</a:t>
            </a:r>
            <a:r>
              <a:rPr lang="en-US" sz="900" dirty="0">
                <a:latin typeface="Gulim"/>
                <a:ea typeface="Gulim"/>
                <a:cs typeface="Gulim"/>
                <a:sym typeface="Gulim"/>
              </a:rPr>
              <a:t> </a:t>
            </a:r>
            <a:r>
              <a:rPr lang="en-US" sz="900" dirty="0" err="1">
                <a:latin typeface="Gulim"/>
                <a:ea typeface="Gulim"/>
                <a:cs typeface="Gulim"/>
                <a:sym typeface="Gulim"/>
              </a:rPr>
              <a:t>탈</a:t>
            </a:r>
            <a:r>
              <a:rPr lang="en-US" sz="900" dirty="0">
                <a:latin typeface="Gulim"/>
                <a:ea typeface="Gulim"/>
                <a:cs typeface="Gulim"/>
                <a:sym typeface="Gulim"/>
              </a:rPr>
              <a:t>(</a:t>
            </a:r>
            <a:r>
              <a:rPr lang="en-US" sz="900" dirty="0" err="1">
                <a:latin typeface="PMingLiU"/>
                <a:ea typeface="PMingLiU"/>
                <a:cs typeface="PMingLiU"/>
                <a:sym typeface="PMingLiU"/>
              </a:rPr>
              <a:t>脫</a:t>
            </a:r>
            <a:r>
              <a:rPr lang="en-US" sz="900" dirty="0">
                <a:latin typeface="Gulim"/>
                <a:ea typeface="Gulim"/>
                <a:cs typeface="Gulim"/>
                <a:sym typeface="Gulim"/>
              </a:rPr>
              <a:t>) </a:t>
            </a:r>
            <a:r>
              <a:rPr lang="en-US" sz="900" dirty="0" err="1">
                <a:latin typeface="Gulim"/>
                <a:ea typeface="Gulim"/>
                <a:cs typeface="Gulim"/>
                <a:sym typeface="Gulim"/>
              </a:rPr>
              <a:t>플라스틱화를</a:t>
            </a:r>
            <a:r>
              <a:rPr lang="en-US" sz="900" dirty="0">
                <a:latin typeface="Gulim"/>
                <a:ea typeface="Gulim"/>
                <a:cs typeface="Gulim"/>
                <a:sym typeface="Gulim"/>
              </a:rPr>
              <a:t> </a:t>
            </a:r>
            <a:r>
              <a:rPr lang="en-US" sz="900" dirty="0" err="1">
                <a:latin typeface="Gulim"/>
                <a:ea typeface="Gulim"/>
                <a:cs typeface="Gulim"/>
                <a:sym typeface="Gulim"/>
              </a:rPr>
              <a:t>추진하고자</a:t>
            </a:r>
            <a:r>
              <a:rPr lang="en-US" sz="900" dirty="0">
                <a:latin typeface="Gulim"/>
                <a:ea typeface="Gulim"/>
                <a:cs typeface="Gulim"/>
                <a:sym typeface="Gulim"/>
              </a:rPr>
              <a:t> 2022년부터 </a:t>
            </a:r>
            <a:r>
              <a:rPr lang="en-US" sz="900" dirty="0" err="1">
                <a:latin typeface="Gulim"/>
                <a:ea typeface="Gulim"/>
                <a:cs typeface="Gulim"/>
                <a:sym typeface="Gulim"/>
              </a:rPr>
              <a:t>농가와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포장재</a:t>
            </a:r>
            <a:r>
              <a:rPr lang="en-US" sz="900" dirty="0">
                <a:latin typeface="Gulim"/>
                <a:ea typeface="Gulim"/>
                <a:cs typeface="Gulim"/>
                <a:sym typeface="Gulim"/>
              </a:rPr>
              <a:t> </a:t>
            </a:r>
            <a:r>
              <a:rPr lang="en-US" sz="900" dirty="0" err="1">
                <a:latin typeface="Gulim"/>
                <a:ea typeface="Gulim"/>
                <a:cs typeface="Gulim"/>
                <a:sym typeface="Gulim"/>
              </a:rPr>
              <a:t>변경</a:t>
            </a:r>
            <a:r>
              <a:rPr lang="en-US" sz="900" dirty="0">
                <a:latin typeface="Gulim"/>
                <a:ea typeface="Gulim"/>
                <a:cs typeface="Gulim"/>
                <a:sym typeface="Gulim"/>
              </a:rPr>
              <a:t>(</a:t>
            </a:r>
            <a:r>
              <a:rPr lang="en-US" sz="900" dirty="0" err="1">
                <a:latin typeface="Gulim"/>
                <a:ea typeface="Gulim"/>
                <a:cs typeface="Gulim"/>
                <a:sym typeface="Gulim"/>
              </a:rPr>
              <a:t>PP포대</a:t>
            </a:r>
            <a:r>
              <a:rPr lang="en-US" sz="900" dirty="0">
                <a:latin typeface="Gulim"/>
                <a:ea typeface="Gulim"/>
                <a:cs typeface="Gulim"/>
                <a:sym typeface="Gulim"/>
              </a:rPr>
              <a:t> → C48지함)</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적극</a:t>
            </a:r>
            <a:r>
              <a:rPr lang="en-US" sz="900" dirty="0">
                <a:latin typeface="Gulim"/>
                <a:ea typeface="Gulim"/>
                <a:cs typeface="Gulim"/>
                <a:sym typeface="Gulim"/>
              </a:rPr>
              <a:t> </a:t>
            </a:r>
            <a:r>
              <a:rPr lang="en-US" sz="900" dirty="0" err="1">
                <a:latin typeface="Gulim"/>
                <a:ea typeface="Gulim"/>
                <a:cs typeface="Gulim"/>
                <a:sym typeface="Gulim"/>
              </a:rPr>
              <a:t>추진하여</a:t>
            </a:r>
            <a:r>
              <a:rPr lang="en-US" sz="900" dirty="0">
                <a:latin typeface="Gulim"/>
                <a:ea typeface="Gulim"/>
                <a:cs typeface="Gulim"/>
                <a:sym typeface="Gulim"/>
              </a:rPr>
              <a:t>, 2022년 514톤, 2023년 2,757톤에 </a:t>
            </a:r>
            <a:r>
              <a:rPr lang="en-US" sz="900" dirty="0" err="1">
                <a:latin typeface="Gulim"/>
                <a:ea typeface="Gulim"/>
                <a:cs typeface="Gulim"/>
                <a:sym typeface="Gulim"/>
              </a:rPr>
              <a:t>해당하는</a:t>
            </a:r>
            <a:r>
              <a:rPr lang="en-US" sz="900" dirty="0">
                <a:latin typeface="Gulim"/>
                <a:ea typeface="Gulim"/>
                <a:cs typeface="Gulim"/>
                <a:sym typeface="Gulim"/>
              </a:rPr>
              <a:t> </a:t>
            </a:r>
            <a:r>
              <a:rPr lang="en-US" sz="900" dirty="0" err="1">
                <a:latin typeface="Gulim"/>
                <a:ea typeface="Gulim"/>
                <a:cs typeface="Gulim"/>
                <a:sym typeface="Gulim"/>
              </a:rPr>
              <a:t>잎담배를</a:t>
            </a:r>
            <a:r>
              <a:rPr lang="en-US" sz="900" dirty="0">
                <a:latin typeface="Gulim"/>
                <a:ea typeface="Gulim"/>
                <a:cs typeface="Gulim"/>
                <a:sym typeface="Gulim"/>
              </a:rPr>
              <a:t> C48상자로 </a:t>
            </a:r>
            <a:r>
              <a:rPr lang="en-US" sz="900" dirty="0" err="1">
                <a:latin typeface="Gulim"/>
                <a:ea typeface="Gulim"/>
                <a:cs typeface="Gulim"/>
                <a:sym typeface="Gulim"/>
              </a:rPr>
              <a:t>전환하여</a:t>
            </a:r>
            <a:r>
              <a:rPr lang="en-US" sz="900" dirty="0">
                <a:latin typeface="Gulim"/>
                <a:ea typeface="Gulim"/>
                <a:cs typeface="Gulim"/>
                <a:sym typeface="Gulim"/>
              </a:rPr>
              <a:t> </a:t>
            </a:r>
            <a:r>
              <a:rPr lang="en-US" sz="900" dirty="0" err="1">
                <a:latin typeface="Gulim"/>
                <a:ea typeface="Gulim"/>
                <a:cs typeface="Gulim"/>
                <a:sym typeface="Gulim"/>
              </a:rPr>
              <a:t>구매하였습니다</a:t>
            </a:r>
            <a:r>
              <a:rPr lang="en-US" sz="900" dirty="0">
                <a:latin typeface="Gulim"/>
                <a:ea typeface="Gulim"/>
                <a:cs typeface="Gulim"/>
                <a:sym typeface="Gulim"/>
              </a:rPr>
              <a:t>. 2024년에는 </a:t>
            </a:r>
            <a:r>
              <a:rPr lang="en-US" sz="900" dirty="0" err="1">
                <a:latin typeface="Gulim"/>
                <a:ea typeface="Gulim"/>
                <a:cs typeface="Gulim"/>
                <a:sym typeface="Gulim"/>
              </a:rPr>
              <a:t>약</a:t>
            </a:r>
            <a:r>
              <a:rPr lang="en-US" sz="900" dirty="0">
                <a:latin typeface="Gulim"/>
                <a:ea typeface="Gulim"/>
                <a:cs typeface="Gulim"/>
                <a:sym typeface="Gulim"/>
              </a:rPr>
              <a:t> 6,258톤까지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시행할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p>
          <a:p>
            <a:pPr marL="12700" marR="5080" indent="-635"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한 해 동안 다양한 </a:t>
            </a:r>
            <a:r>
              <a:rPr lang="ko-KR" altLang="en-US" sz="900" dirty="0" err="1">
                <a:latin typeface="Gulim" panose="020B0600000101010101" pitchFamily="34" charset="-127"/>
                <a:ea typeface="Gulim" panose="020B0600000101010101" pitchFamily="34" charset="-127"/>
              </a:rPr>
              <a:t>임담배</a:t>
            </a:r>
            <a:r>
              <a:rPr lang="ko-KR" altLang="en-US" sz="900" dirty="0">
                <a:latin typeface="Gulim" panose="020B0600000101010101" pitchFamily="34" charset="-127"/>
                <a:ea typeface="Gulim" panose="020B0600000101010101" pitchFamily="34" charset="-127"/>
              </a:rPr>
              <a:t> 농가 지원 활동을 전개하여 실질적인 성과를 달성하였습니다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우선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국산 잎담배 전량 구매를 통해 </a:t>
            </a:r>
            <a:r>
              <a:rPr lang="en-US" altLang="ko-KR" sz="900" dirty="0">
                <a:latin typeface="Gulim" panose="020B0600000101010101" pitchFamily="34" charset="-127"/>
                <a:ea typeface="Gulim" panose="020B0600000101010101" pitchFamily="34" charset="-127"/>
              </a:rPr>
              <a:t>2,365</a:t>
            </a:r>
            <a:r>
              <a:rPr lang="ko-KR" altLang="en-US" sz="900" dirty="0">
                <a:latin typeface="Gulim" panose="020B0600000101010101" pitchFamily="34" charset="-127"/>
                <a:ea typeface="Gulim" panose="020B0600000101010101" pitchFamily="34" charset="-127"/>
              </a:rPr>
              <a:t>명의 농가로부터 총 </a:t>
            </a:r>
            <a:r>
              <a:rPr lang="en-US" altLang="ko-KR" sz="900" dirty="0">
                <a:latin typeface="Gulim" panose="020B0600000101010101" pitchFamily="34" charset="-127"/>
                <a:ea typeface="Gulim" panose="020B0600000101010101" pitchFamily="34" charset="-127"/>
              </a:rPr>
              <a:t>6,240</a:t>
            </a:r>
            <a:r>
              <a:rPr lang="ko-KR" altLang="en-US" sz="900" dirty="0">
                <a:latin typeface="Gulim" panose="020B0600000101010101" pitchFamily="34" charset="-127"/>
                <a:ea typeface="Gulim" panose="020B0600000101010101" pitchFamily="34" charset="-127"/>
              </a:rPr>
              <a:t>톤의 잎담배를 구매하였으며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경작 인원 기준 약 </a:t>
            </a:r>
            <a:r>
              <a:rPr lang="en-US" altLang="ko-KR" sz="900" dirty="0">
                <a:latin typeface="Gulim" panose="020B0600000101010101" pitchFamily="34" charset="-127"/>
                <a:ea typeface="Gulim" panose="020B0600000101010101" pitchFamily="34" charset="-127"/>
              </a:rPr>
              <a:t>655</a:t>
            </a:r>
            <a:r>
              <a:rPr lang="ko-KR" altLang="en-US" sz="900" dirty="0">
                <a:latin typeface="Gulim" panose="020B0600000101010101" pitchFamily="34" charset="-127"/>
                <a:ea typeface="Gulim" panose="020B0600000101010101" pitchFamily="34" charset="-127"/>
              </a:rPr>
              <a:t>억 원 규모에 해당합니다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담배 생산에 필요한 원료 중 하나인 </a:t>
            </a:r>
            <a:r>
              <a:rPr lang="ko-KR" altLang="en-US" sz="900" dirty="0" err="1">
                <a:latin typeface="Gulim" panose="020B0600000101010101" pitchFamily="34" charset="-127"/>
                <a:ea typeface="Gulim" panose="020B0600000101010101" pitchFamily="34" charset="-127"/>
              </a:rPr>
              <a:t>허아린</a:t>
            </a:r>
            <a:r>
              <a:rPr lang="ko-KR" altLang="en-US" sz="900" dirty="0">
                <a:latin typeface="Gulim" panose="020B0600000101010101" pitchFamily="34" charset="-127"/>
                <a:ea typeface="Gulim" panose="020B0600000101010101" pitchFamily="34" charset="-127"/>
              </a:rPr>
              <a:t> 판매를 지원하여 </a:t>
            </a:r>
            <a:r>
              <a:rPr lang="en-US" altLang="ko-KR" sz="900" dirty="0">
                <a:latin typeface="Gulim" panose="020B0600000101010101" pitchFamily="34" charset="-127"/>
                <a:ea typeface="Gulim" panose="020B0600000101010101" pitchFamily="34" charset="-127"/>
              </a:rPr>
              <a:t>20</a:t>
            </a:r>
            <a:r>
              <a:rPr lang="ko-KR" altLang="en-US" sz="900" dirty="0">
                <a:latin typeface="Gulim" panose="020B0600000101010101" pitchFamily="34" charset="-127"/>
                <a:ea typeface="Gulim" panose="020B0600000101010101" pitchFamily="34" charset="-127"/>
              </a:rPr>
              <a:t>농가에 약 </a:t>
            </a:r>
            <a:r>
              <a:rPr lang="en-US" altLang="ko-KR" sz="900" dirty="0">
                <a:latin typeface="Gulim" panose="020B0600000101010101" pitchFamily="34" charset="-127"/>
                <a:ea typeface="Gulim" panose="020B0600000101010101" pitchFamily="34" charset="-127"/>
              </a:rPr>
              <a:t>9,810</a:t>
            </a:r>
            <a:r>
              <a:rPr lang="en-US" sz="900" dirty="0">
                <a:latin typeface="Gulim" panose="020B0600000101010101" pitchFamily="34" charset="-127"/>
                <a:ea typeface="Gulim" panose="020B0600000101010101" pitchFamily="34" charset="-127"/>
              </a:rPr>
              <a:t>kg, 2.1</a:t>
            </a:r>
            <a:r>
              <a:rPr lang="ko-KR" altLang="en-US" sz="900" dirty="0">
                <a:latin typeface="Gulim" panose="020B0600000101010101" pitchFamily="34" charset="-127"/>
                <a:ea typeface="Gulim" panose="020B0600000101010101" pitchFamily="34" charset="-127"/>
              </a:rPr>
              <a:t>억 원 규모의 거래를 성사시켰습니다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이와 함께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기타 제조사와 함께 기금을 출연하여 총 </a:t>
            </a:r>
            <a:r>
              <a:rPr lang="en-US" altLang="ko-KR" sz="900" dirty="0">
                <a:latin typeface="Gulim" panose="020B0600000101010101" pitchFamily="34" charset="-127"/>
                <a:ea typeface="Gulim" panose="020B0600000101010101" pitchFamily="34" charset="-127"/>
              </a:rPr>
              <a:t>4,371.8</a:t>
            </a:r>
            <a:r>
              <a:rPr lang="ko-KR" altLang="en-US" sz="900" dirty="0">
                <a:latin typeface="Gulim" panose="020B0600000101010101" pitchFamily="34" charset="-127"/>
                <a:ea typeface="Gulim" panose="020B0600000101010101" pitchFamily="34" charset="-127"/>
              </a:rPr>
              <a:t>억 원 규모의 기금을 조성하였고</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년까지 누적된 출연금은 총 </a:t>
            </a:r>
            <a:r>
              <a:rPr lang="en-US" altLang="ko-KR" sz="900" dirty="0">
                <a:latin typeface="Gulim" panose="020B0600000101010101" pitchFamily="34" charset="-127"/>
                <a:ea typeface="Gulim" panose="020B0600000101010101" pitchFamily="34" charset="-127"/>
              </a:rPr>
              <a:t>1,061.3</a:t>
            </a:r>
            <a:r>
              <a:rPr lang="ko-KR" altLang="en-US" sz="900" dirty="0">
                <a:latin typeface="Gulim" panose="020B0600000101010101" pitchFamily="34" charset="-127"/>
                <a:ea typeface="Gulim" panose="020B0600000101010101" pitchFamily="34" charset="-127"/>
              </a:rPr>
              <a:t>억 원에 달합니다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위험재해 관련 농가 위로금으로는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년까지 누적 </a:t>
            </a:r>
            <a:r>
              <a:rPr lang="en-US" altLang="ko-KR" sz="900" dirty="0">
                <a:latin typeface="Gulim" panose="020B0600000101010101" pitchFamily="34" charset="-127"/>
                <a:ea typeface="Gulim" panose="020B0600000101010101" pitchFamily="34" charset="-127"/>
              </a:rPr>
              <a:t>7,500</a:t>
            </a:r>
            <a:r>
              <a:rPr lang="ko-KR" altLang="en-US" sz="900" dirty="0">
                <a:latin typeface="Gulim" panose="020B0600000101010101" pitchFamily="34" charset="-127"/>
                <a:ea typeface="Gulim" panose="020B0600000101010101" pitchFamily="34" charset="-127"/>
              </a:rPr>
              <a:t>만 원이 지급되었으며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농가 건강검진비 및 자녀 장학금 지원으로는 </a:t>
            </a:r>
            <a:r>
              <a:rPr lang="en-US" altLang="ko-KR" sz="900" dirty="0">
                <a:latin typeface="Gulim" panose="020B0600000101010101" pitchFamily="34" charset="-127"/>
                <a:ea typeface="Gulim" panose="020B0600000101010101" pitchFamily="34" charset="-127"/>
              </a:rPr>
              <a:t>2013</a:t>
            </a:r>
            <a:r>
              <a:rPr lang="ko-KR" altLang="en-US" sz="900" dirty="0">
                <a:latin typeface="Gulim" panose="020B0600000101010101" pitchFamily="34" charset="-127"/>
                <a:ea typeface="Gulim" panose="020B0600000101010101" pitchFamily="34" charset="-127"/>
              </a:rPr>
              <a:t>년부터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년까지 총 </a:t>
            </a:r>
            <a:r>
              <a:rPr lang="en-US" altLang="ko-KR" sz="900" dirty="0">
                <a:latin typeface="Gulim" panose="020B0600000101010101" pitchFamily="34" charset="-127"/>
                <a:ea typeface="Gulim" panose="020B0600000101010101" pitchFamily="34" charset="-127"/>
              </a:rPr>
              <a:t>36</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6,500</a:t>
            </a:r>
            <a:r>
              <a:rPr lang="ko-KR" altLang="en-US" sz="900" dirty="0">
                <a:latin typeface="Gulim" panose="020B0600000101010101" pitchFamily="34" charset="-127"/>
                <a:ea typeface="Gulim" panose="020B0600000101010101" pitchFamily="34" charset="-127"/>
              </a:rPr>
              <a:t>만 원이 지원되었습니다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아울러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농가의 유류비 절감과 온실가스 저감을 위한 건조기 연료 저감장치도 </a:t>
            </a:r>
            <a:r>
              <a:rPr lang="en-US" altLang="ko-KR" sz="900" dirty="0">
                <a:latin typeface="Gulim" panose="020B0600000101010101" pitchFamily="34" charset="-127"/>
                <a:ea typeface="Gulim" panose="020B0600000101010101" pitchFamily="34" charset="-127"/>
              </a:rPr>
              <a:t>184</a:t>
            </a:r>
            <a:r>
              <a:rPr lang="ko-KR" altLang="en-US" sz="900" dirty="0">
                <a:latin typeface="Gulim" panose="020B0600000101010101" pitchFamily="34" charset="-127"/>
                <a:ea typeface="Gulim" panose="020B0600000101010101" pitchFamily="34" charset="-127"/>
              </a:rPr>
              <a:t>대 보급되었으며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이로 인한 누적 지원금은 </a:t>
            </a:r>
            <a:r>
              <a:rPr lang="en-US" altLang="ko-KR" sz="900" dirty="0">
                <a:latin typeface="Gulim" panose="020B0600000101010101" pitchFamily="34" charset="-127"/>
                <a:ea typeface="Gulim" panose="020B0600000101010101" pitchFamily="34" charset="-127"/>
              </a:rPr>
              <a:t>1</a:t>
            </a:r>
            <a:r>
              <a:rPr lang="ko-KR" altLang="en-US" sz="900" dirty="0">
                <a:latin typeface="Gulim" panose="020B0600000101010101" pitchFamily="34" charset="-127"/>
                <a:ea typeface="Gulim" panose="020B0600000101010101" pitchFamily="34" charset="-127"/>
              </a:rPr>
              <a:t>억 </a:t>
            </a:r>
            <a:r>
              <a:rPr lang="en-US" altLang="ko-KR" sz="900" dirty="0">
                <a:latin typeface="Gulim" panose="020B0600000101010101" pitchFamily="34" charset="-127"/>
                <a:ea typeface="Gulim" panose="020B0600000101010101" pitchFamily="34" charset="-127"/>
              </a:rPr>
              <a:t>9,100</a:t>
            </a:r>
            <a:r>
              <a:rPr lang="ko-KR" altLang="en-US" sz="900" dirty="0">
                <a:latin typeface="Gulim" panose="020B0600000101010101" pitchFamily="34" charset="-127"/>
                <a:ea typeface="Gulim" panose="020B0600000101010101" pitchFamily="34" charset="-127"/>
              </a:rPr>
              <a:t>만 원에 달합니다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앞으로도 잎담배 농가의 안정적인 소득 보장과 복지 향상을 위한 다양한 지원 정책을 지속적으로 확대해 나갈 계획입니다</a:t>
            </a:r>
            <a:r>
              <a:rPr lang="en-US" altLang="ko-KR" sz="900" dirty="0">
                <a:latin typeface="Gulim" panose="020B0600000101010101" pitchFamily="34" charset="-127"/>
                <a:ea typeface="Gulim" panose="020B0600000101010101" pitchFamily="34" charset="-127"/>
              </a:rPr>
              <a:t>.</a:t>
            </a:r>
          </a:p>
          <a:p>
            <a:pPr marL="12700" marR="5080" lvl="0" indent="-635" algn="just" rtl="0">
              <a:lnSpc>
                <a:spcPct val="134300"/>
              </a:lnSpc>
              <a:spcBef>
                <a:spcPts val="0"/>
              </a:spcBef>
              <a:spcAft>
                <a:spcPts val="0"/>
              </a:spcAft>
              <a:buNone/>
            </a:pPr>
            <a:endParaRPr sz="900" dirty="0">
              <a:latin typeface="Gulim"/>
              <a:ea typeface="Gulim"/>
              <a:cs typeface="Gulim"/>
              <a:sym typeface="Gulim"/>
            </a:endParaRPr>
          </a:p>
        </p:txBody>
      </p:sp>
      <p:grpSp>
        <p:nvGrpSpPr>
          <p:cNvPr id="5977" name="Google Shape;5977;p59"/>
          <p:cNvGrpSpPr/>
          <p:nvPr/>
        </p:nvGrpSpPr>
        <p:grpSpPr>
          <a:xfrm>
            <a:off x="538086" y="0"/>
            <a:ext cx="14077958" cy="8208009"/>
            <a:chOff x="538086" y="0"/>
            <a:chExt cx="14077958" cy="8208009"/>
          </a:xfrm>
        </p:grpSpPr>
        <p:sp>
          <p:nvSpPr>
            <p:cNvPr id="5978" name="Google Shape;5978;p5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79" name="Google Shape;5979;p5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80" name="Google Shape;5980;p5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987" name="Google Shape;5987;p5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134</a:t>
            </a:r>
            <a:endParaRPr sz="1000">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5996"/>
        <p:cNvGrpSpPr/>
        <p:nvPr/>
      </p:nvGrpSpPr>
      <p:grpSpPr>
        <a:xfrm>
          <a:off x="0" y="0"/>
          <a:ext cx="0" cy="0"/>
          <a:chOff x="0" y="0"/>
          <a:chExt cx="0" cy="0"/>
        </a:xfrm>
      </p:grpSpPr>
      <p:sp>
        <p:nvSpPr>
          <p:cNvPr id="5997" name="Google Shape;5997;p60"/>
          <p:cNvSpPr txBox="1"/>
          <p:nvPr/>
        </p:nvSpPr>
        <p:spPr>
          <a:xfrm>
            <a:off x="887299" y="1196499"/>
            <a:ext cx="2958557"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공급망</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지속가능성</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책임</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있는</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광물</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소싱</a:t>
            </a:r>
            <a:endParaRPr sz="1100" dirty="0">
              <a:latin typeface="Arial"/>
              <a:ea typeface="Arial"/>
              <a:cs typeface="Arial"/>
              <a:sym typeface="Arial"/>
            </a:endParaRPr>
          </a:p>
        </p:txBody>
      </p:sp>
      <p:sp>
        <p:nvSpPr>
          <p:cNvPr id="5998" name="Google Shape;5998;p60"/>
          <p:cNvSpPr txBox="1"/>
          <p:nvPr/>
        </p:nvSpPr>
        <p:spPr>
          <a:xfrm>
            <a:off x="886514" y="2011703"/>
            <a:ext cx="13407709" cy="1132726"/>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분쟁광물</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관리</a:t>
            </a:r>
            <a:endParaRPr sz="900" dirty="0">
              <a:latin typeface="Arial"/>
              <a:ea typeface="Arial"/>
              <a:cs typeface="Arial"/>
              <a:sym typeface="Arial"/>
            </a:endParaRPr>
          </a:p>
          <a:p>
            <a:pPr marL="13334" lvl="0" indent="0" algn="l" rtl="0">
              <a:lnSpc>
                <a:spcPct val="100000"/>
              </a:lnSpc>
              <a:spcBef>
                <a:spcPts val="385"/>
              </a:spcBef>
              <a:spcAft>
                <a:spcPts val="0"/>
              </a:spcAft>
              <a:buNone/>
            </a:pPr>
            <a:r>
              <a:rPr lang="en-US" sz="900" b="1" dirty="0" err="1">
                <a:latin typeface="Arial"/>
                <a:ea typeface="Arial"/>
                <a:cs typeface="Arial"/>
                <a:sym typeface="Arial"/>
              </a:rPr>
              <a:t>분쟁광물</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err="1">
                <a:latin typeface="Arial"/>
                <a:ea typeface="Arial"/>
                <a:cs typeface="Arial"/>
                <a:sym typeface="Arial"/>
              </a:rPr>
              <a:t>정책</a:t>
            </a:r>
            <a:endParaRPr sz="900" dirty="0">
              <a:latin typeface="Arial"/>
              <a:ea typeface="Arial"/>
              <a:cs typeface="Arial"/>
              <a:sym typeface="Arial"/>
            </a:endParaRPr>
          </a:p>
          <a:p>
            <a:pPr marL="12700" marR="5080" lvl="0" indent="634" algn="just" rtl="0">
              <a:lnSpc>
                <a:spcPct val="134200"/>
              </a:lnSpc>
              <a:spcBef>
                <a:spcPts val="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콩고민주공화국과</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인근</a:t>
            </a:r>
            <a:r>
              <a:rPr lang="en-US" sz="900" dirty="0">
                <a:latin typeface="Gulim"/>
                <a:ea typeface="Gulim"/>
                <a:cs typeface="Gulim"/>
                <a:sym typeface="Gulim"/>
              </a:rPr>
              <a:t> </a:t>
            </a:r>
            <a:r>
              <a:rPr lang="en-US" sz="900" dirty="0" err="1">
                <a:latin typeface="Gulim"/>
                <a:ea typeface="Gulim"/>
                <a:cs typeface="Gulim"/>
                <a:sym typeface="Gulim"/>
              </a:rPr>
              <a:t>지역에서의</a:t>
            </a:r>
            <a:r>
              <a:rPr lang="en-US" sz="900" dirty="0">
                <a:latin typeface="Gulim"/>
                <a:ea typeface="Gulim"/>
                <a:cs typeface="Gulim"/>
                <a:sym typeface="Gulim"/>
              </a:rPr>
              <a:t> </a:t>
            </a:r>
            <a:r>
              <a:rPr lang="en-US" sz="900" dirty="0" err="1">
                <a:latin typeface="Gulim"/>
                <a:ea typeface="Gulim"/>
                <a:cs typeface="Gulim"/>
                <a:sym typeface="Gulim"/>
              </a:rPr>
              <a:t>광물</a:t>
            </a:r>
            <a:r>
              <a:rPr lang="en-US" sz="900" dirty="0">
                <a:latin typeface="Gulim"/>
                <a:ea typeface="Gulim"/>
                <a:cs typeface="Gulim"/>
                <a:sym typeface="Gulim"/>
              </a:rPr>
              <a:t> </a:t>
            </a:r>
            <a:r>
              <a:rPr lang="en-US" sz="900" dirty="0" err="1">
                <a:latin typeface="Gulim"/>
                <a:ea typeface="Gulim"/>
                <a:cs typeface="Gulim"/>
                <a:sym typeface="Gulim"/>
              </a:rPr>
              <a:t>채굴</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유통</a:t>
            </a:r>
            <a:r>
              <a:rPr lang="en-US" sz="900" dirty="0">
                <a:latin typeface="Gulim"/>
                <a:ea typeface="Gulim"/>
                <a:cs typeface="Gulim"/>
                <a:sym typeface="Gulim"/>
              </a:rPr>
              <a:t> </a:t>
            </a:r>
            <a:r>
              <a:rPr lang="en-US" sz="900" dirty="0" err="1">
                <a:latin typeface="Gulim"/>
                <a:ea typeface="Gulim"/>
                <a:cs typeface="Gulim"/>
                <a:sym typeface="Gulim"/>
              </a:rPr>
              <a:t>과정에서</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침해나</a:t>
            </a:r>
            <a:r>
              <a:rPr lang="en-US" sz="900" dirty="0">
                <a:latin typeface="Gulim"/>
                <a:ea typeface="Gulim"/>
                <a:cs typeface="Gulim"/>
                <a:sym typeface="Gulim"/>
              </a:rPr>
              <a:t> </a:t>
            </a:r>
            <a:r>
              <a:rPr lang="en-US" sz="900" dirty="0" err="1">
                <a:latin typeface="Gulim"/>
                <a:ea typeface="Gulim"/>
                <a:cs typeface="Gulim"/>
                <a:sym typeface="Gulim"/>
              </a:rPr>
              <a:t>환경파괴</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사회와</a:t>
            </a:r>
            <a:r>
              <a:rPr lang="en-US" sz="900" dirty="0">
                <a:latin typeface="Gulim"/>
                <a:ea typeface="Gulim"/>
                <a:cs typeface="Gulim"/>
                <a:sym typeface="Gulim"/>
              </a:rPr>
              <a:t> </a:t>
            </a:r>
            <a:r>
              <a:rPr lang="en-US" sz="900" dirty="0" err="1">
                <a:latin typeface="Gulim"/>
                <a:ea typeface="Gulim"/>
                <a:cs typeface="Gulim"/>
                <a:sym typeface="Gulim"/>
              </a:rPr>
              <a:t>환경에</a:t>
            </a:r>
            <a:r>
              <a:rPr lang="en-US" sz="900" dirty="0">
                <a:latin typeface="Gulim"/>
                <a:ea typeface="Gulim"/>
                <a:cs typeface="Gulim"/>
                <a:sym typeface="Gulim"/>
              </a:rPr>
              <a:t> </a:t>
            </a:r>
            <a:r>
              <a:rPr lang="en-US" sz="900" dirty="0" err="1">
                <a:latin typeface="Gulim"/>
                <a:ea typeface="Gulim"/>
                <a:cs typeface="Gulim"/>
                <a:sym typeface="Gulim"/>
              </a:rPr>
              <a:t>미치는</a:t>
            </a:r>
            <a:r>
              <a:rPr lang="en-US" sz="900" dirty="0">
                <a:latin typeface="Gulim"/>
                <a:ea typeface="Gulim"/>
                <a:cs typeface="Gulim"/>
                <a:sym typeface="Gulim"/>
              </a:rPr>
              <a:t> </a:t>
            </a:r>
            <a:r>
              <a:rPr lang="en-US" sz="900" dirty="0" err="1">
                <a:latin typeface="Gulim"/>
                <a:ea typeface="Gulim"/>
                <a:cs typeface="Gulim"/>
                <a:sym typeface="Gulim"/>
              </a:rPr>
              <a:t>부정적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분쟁지역에서</a:t>
            </a:r>
            <a:r>
              <a:rPr lang="en-US" sz="900" dirty="0">
                <a:latin typeface="Gulim"/>
                <a:ea typeface="Gulim"/>
                <a:cs typeface="Gulim"/>
                <a:sym typeface="Gulim"/>
              </a:rPr>
              <a:t> </a:t>
            </a:r>
            <a:r>
              <a:rPr lang="en-US" sz="900" dirty="0" err="1">
                <a:latin typeface="Gulim"/>
                <a:ea typeface="Gulim"/>
                <a:cs typeface="Gulim"/>
                <a:sym typeface="Gulim"/>
              </a:rPr>
              <a:t>불법적</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비윤리적으로</a:t>
            </a:r>
            <a:r>
              <a:rPr lang="en-US" sz="900" dirty="0">
                <a:latin typeface="Gulim"/>
                <a:ea typeface="Gulim"/>
                <a:cs typeface="Gulim"/>
                <a:sym typeface="Gulim"/>
              </a:rPr>
              <a:t> </a:t>
            </a:r>
            <a:r>
              <a:rPr lang="en-US" sz="900" dirty="0" err="1">
                <a:latin typeface="Gulim"/>
                <a:ea typeface="Gulim"/>
                <a:cs typeface="Gulim"/>
                <a:sym typeface="Gulim"/>
              </a:rPr>
              <a:t>채굴되는</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a:t>
            </a:r>
            <a:r>
              <a:rPr lang="en-US" sz="900" dirty="0" err="1">
                <a:latin typeface="Gulim"/>
                <a:ea typeface="Gulim"/>
                <a:cs typeface="Gulim"/>
                <a:sym typeface="Gulim"/>
              </a:rPr>
              <a:t>주석</a:t>
            </a:r>
            <a:r>
              <a:rPr lang="en-US" sz="900" dirty="0">
                <a:latin typeface="Gulim"/>
                <a:ea typeface="Gulim"/>
                <a:cs typeface="Gulim"/>
                <a:sym typeface="Gulim"/>
              </a:rPr>
              <a:t>, </a:t>
            </a:r>
            <a:r>
              <a:rPr lang="en-US" sz="900" dirty="0" err="1">
                <a:latin typeface="Gulim"/>
                <a:ea typeface="Gulim"/>
                <a:cs typeface="Gulim"/>
                <a:sym typeface="Gulim"/>
              </a:rPr>
              <a:t>탄탈륨</a:t>
            </a:r>
            <a:r>
              <a:rPr lang="en-US" sz="900" dirty="0">
                <a:latin typeface="Gulim"/>
                <a:ea typeface="Gulim"/>
                <a:cs typeface="Gulim"/>
                <a:sym typeface="Gulim"/>
              </a:rPr>
              <a:t>, </a:t>
            </a:r>
            <a:r>
              <a:rPr lang="en-US" sz="900" dirty="0" err="1">
                <a:latin typeface="Gulim"/>
                <a:ea typeface="Gulim"/>
                <a:cs typeface="Gulim"/>
                <a:sym typeface="Gulim"/>
              </a:rPr>
              <a:t>텅스텐</a:t>
            </a:r>
            <a:r>
              <a:rPr lang="en-US" sz="900" dirty="0">
                <a:latin typeface="Gulim"/>
                <a:ea typeface="Gulim"/>
                <a:cs typeface="Gulim"/>
                <a:sym typeface="Gulim"/>
              </a:rPr>
              <a:t>, </a:t>
            </a:r>
            <a:r>
              <a:rPr lang="en-US" sz="900" dirty="0" err="1">
                <a:latin typeface="Gulim"/>
                <a:ea typeface="Gulim"/>
                <a:cs typeface="Gulim"/>
                <a:sym typeface="Gulim"/>
              </a:rPr>
              <a:t>금</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사용하지</a:t>
            </a:r>
            <a:r>
              <a:rPr lang="en-US" sz="900" dirty="0">
                <a:latin typeface="Gulim"/>
                <a:ea typeface="Gulim"/>
                <a:cs typeface="Gulim"/>
                <a:sym typeface="Gulim"/>
              </a:rPr>
              <a:t> </a:t>
            </a:r>
            <a:r>
              <a:rPr lang="en-US" sz="900" dirty="0" err="1">
                <a:latin typeface="Gulim"/>
                <a:ea typeface="Gulim"/>
                <a:cs typeface="Gulim"/>
                <a:sym typeface="Gulim"/>
              </a:rPr>
              <a:t>않기</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a:t>
            </a:r>
            <a:r>
              <a:rPr lang="en-US" sz="900" dirty="0" err="1">
                <a:latin typeface="Gulim"/>
                <a:ea typeface="Gulim"/>
                <a:cs typeface="Gulim"/>
                <a:sym typeface="Gulim"/>
              </a:rPr>
              <a:t>OECD가</a:t>
            </a:r>
            <a:r>
              <a:rPr lang="en-US" sz="900" dirty="0">
                <a:latin typeface="Gulim"/>
                <a:ea typeface="Gulim"/>
                <a:cs typeface="Gulim"/>
                <a:sym typeface="Gulim"/>
              </a:rPr>
              <a:t> </a:t>
            </a:r>
            <a:r>
              <a:rPr lang="en-US" sz="900" dirty="0" err="1">
                <a:latin typeface="Gulim"/>
                <a:ea typeface="Gulim"/>
                <a:cs typeface="Gulim"/>
                <a:sym typeface="Gulim"/>
              </a:rPr>
              <a:t>발행한</a:t>
            </a:r>
            <a:r>
              <a:rPr lang="en-US" sz="900" dirty="0">
                <a:latin typeface="Gulim"/>
                <a:ea typeface="Gulim"/>
                <a:cs typeface="Gulim"/>
                <a:sym typeface="Gulim"/>
              </a:rPr>
              <a:t> ‘</a:t>
            </a:r>
            <a:r>
              <a:rPr lang="en-US" sz="900" dirty="0" err="1">
                <a:latin typeface="Gulim"/>
                <a:ea typeface="Gulim"/>
                <a:cs typeface="Gulim"/>
                <a:sym typeface="Gulim"/>
              </a:rPr>
              <a:t>분쟁지역</a:t>
            </a:r>
            <a:r>
              <a:rPr lang="en-US" sz="900" dirty="0">
                <a:latin typeface="Gulim"/>
                <a:ea typeface="Gulim"/>
                <a:cs typeface="Gulim"/>
                <a:sym typeface="Gulim"/>
              </a:rPr>
              <a:t> </a:t>
            </a:r>
            <a:r>
              <a:rPr lang="en-US" sz="900" dirty="0" err="1">
                <a:latin typeface="Gulim"/>
                <a:ea typeface="Gulim"/>
                <a:cs typeface="Gulim"/>
                <a:sym typeface="Gulim"/>
              </a:rPr>
              <a:t>광물의</a:t>
            </a:r>
            <a:r>
              <a:rPr lang="en-US" sz="900" dirty="0">
                <a:latin typeface="Gulim"/>
                <a:ea typeface="Gulim"/>
                <a:cs typeface="Gulim"/>
                <a:sym typeface="Gulim"/>
              </a:rPr>
              <a:t> </a:t>
            </a:r>
            <a:r>
              <a:rPr lang="en-US" sz="900" dirty="0" err="1">
                <a:latin typeface="Gulim"/>
                <a:ea typeface="Gulim"/>
                <a:cs typeface="Gulim"/>
                <a:sym typeface="Gulim"/>
              </a:rPr>
              <a:t>책임있는</a:t>
            </a:r>
            <a:r>
              <a:rPr lang="en-US" sz="900" dirty="0">
                <a:latin typeface="Gulim"/>
                <a:ea typeface="Gulim"/>
                <a:cs typeface="Gulim"/>
                <a:sym typeface="Gulim"/>
              </a:rPr>
              <a:t> </a:t>
            </a:r>
            <a:r>
              <a:rPr lang="en-US" sz="900" dirty="0" err="1">
                <a:latin typeface="Gulim"/>
                <a:ea typeface="Gulim"/>
                <a:cs typeface="Gulim"/>
                <a:sym typeface="Gulim"/>
              </a:rPr>
              <a:t>공급망에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실사지침</a:t>
            </a:r>
            <a:r>
              <a:rPr lang="en-US" sz="900" dirty="0">
                <a:latin typeface="Gulim"/>
                <a:ea typeface="Gulim"/>
                <a:cs typeface="Gulim"/>
                <a:sym typeface="Gulim"/>
              </a:rPr>
              <a:t>(OECD </a:t>
            </a:r>
            <a:r>
              <a:rPr lang="en-US" sz="900" dirty="0" err="1">
                <a:latin typeface="Gulim"/>
                <a:ea typeface="Gulim"/>
                <a:cs typeface="Gulim"/>
                <a:sym typeface="Gulim"/>
              </a:rPr>
              <a:t>실사지침</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분쟁광물을</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OECD </a:t>
            </a:r>
            <a:r>
              <a:rPr lang="en-US" sz="900" dirty="0" err="1">
                <a:latin typeface="Gulim"/>
                <a:ea typeface="Gulim"/>
                <a:cs typeface="Gulim"/>
                <a:sym typeface="Gulim"/>
              </a:rPr>
              <a:t>실사지침에</a:t>
            </a:r>
            <a:r>
              <a:rPr lang="en-US" sz="900" dirty="0">
                <a:latin typeface="Gulim"/>
                <a:ea typeface="Gulim"/>
                <a:cs typeface="Gulim"/>
                <a:sym typeface="Gulim"/>
              </a:rPr>
              <a:t> </a:t>
            </a:r>
            <a:r>
              <a:rPr lang="en-US" sz="900" dirty="0" err="1">
                <a:latin typeface="Gulim"/>
                <a:ea typeface="Gulim"/>
                <a:cs typeface="Gulim"/>
                <a:sym typeface="Gulim"/>
              </a:rPr>
              <a:t>제시된</a:t>
            </a:r>
            <a:r>
              <a:rPr lang="en-US" sz="900" dirty="0">
                <a:latin typeface="Gulim"/>
                <a:ea typeface="Gulim"/>
                <a:cs typeface="Gulim"/>
                <a:sym typeface="Gulim"/>
              </a:rPr>
              <a:t> 5단계 </a:t>
            </a:r>
            <a:r>
              <a:rPr lang="en-US" sz="900" dirty="0" err="1">
                <a:latin typeface="Gulim"/>
                <a:ea typeface="Gulim"/>
                <a:cs typeface="Gulim"/>
                <a:sym typeface="Gulim"/>
              </a:rPr>
              <a:t>프레임워크에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분쟁광물에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실사를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OECD </a:t>
            </a:r>
            <a:r>
              <a:rPr lang="en-US" sz="900" dirty="0" err="1">
                <a:latin typeface="Gulim"/>
                <a:ea typeface="Gulim"/>
                <a:cs typeface="Gulim"/>
                <a:sym typeface="Gulim"/>
              </a:rPr>
              <a:t>실사지침</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국제적</a:t>
            </a:r>
            <a:r>
              <a:rPr lang="en-US" sz="900" dirty="0">
                <a:latin typeface="Gulim"/>
                <a:ea typeface="Gulim"/>
                <a:cs typeface="Gulim"/>
                <a:sym typeface="Gulim"/>
              </a:rPr>
              <a:t> </a:t>
            </a:r>
            <a:r>
              <a:rPr lang="en-US" sz="900" dirty="0" err="1">
                <a:latin typeface="Gulim"/>
                <a:ea typeface="Gulim"/>
                <a:cs typeface="Gulim"/>
                <a:sym typeface="Gulim"/>
              </a:rPr>
              <a:t>표준에</a:t>
            </a:r>
            <a:r>
              <a:rPr lang="en-US" sz="900" dirty="0">
                <a:latin typeface="Gulim"/>
                <a:ea typeface="Gulim"/>
                <a:cs typeface="Gulim"/>
                <a:sym typeface="Gulim"/>
              </a:rPr>
              <a:t> </a:t>
            </a:r>
            <a:r>
              <a:rPr lang="en-US" sz="900" dirty="0" err="1">
                <a:latin typeface="Gulim"/>
                <a:ea typeface="Gulim"/>
                <a:cs typeface="Gulim"/>
                <a:sym typeface="Gulim"/>
              </a:rPr>
              <a:t>부합하는</a:t>
            </a:r>
            <a:r>
              <a:rPr lang="en-US" sz="900" dirty="0">
                <a:latin typeface="Gulim"/>
                <a:ea typeface="Gulim"/>
                <a:cs typeface="Gulim"/>
                <a:sym typeface="Gulim"/>
              </a:rPr>
              <a:t> </a:t>
            </a:r>
            <a:r>
              <a:rPr lang="en-US" sz="900" dirty="0" err="1">
                <a:latin typeface="Gulim"/>
                <a:ea typeface="Gulim"/>
                <a:cs typeface="Gulim"/>
                <a:sym typeface="Gulim"/>
              </a:rPr>
              <a:t>방향으로</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고도화하고</a:t>
            </a:r>
            <a:r>
              <a:rPr lang="en-US" sz="900" dirty="0">
                <a:latin typeface="Gulim"/>
                <a:ea typeface="Gulim"/>
                <a:cs typeface="Gulim"/>
                <a:sym typeface="Gulim"/>
              </a:rPr>
              <a:t>, ‘</a:t>
            </a:r>
            <a:r>
              <a:rPr lang="en-US" sz="900" dirty="0" err="1">
                <a:latin typeface="Gulim"/>
                <a:ea typeface="Gulim"/>
                <a:cs typeface="Gulim"/>
                <a:sym typeface="Gulim"/>
              </a:rPr>
              <a:t>책임있는</a:t>
            </a:r>
            <a:r>
              <a:rPr lang="en-US" sz="900" dirty="0">
                <a:latin typeface="Gulim"/>
                <a:ea typeface="Gulim"/>
                <a:cs typeface="Gulim"/>
                <a:sym typeface="Gulim"/>
              </a:rPr>
              <a:t> </a:t>
            </a:r>
            <a:r>
              <a:rPr lang="en-US" sz="900" dirty="0" err="1">
                <a:latin typeface="Gulim"/>
                <a:ea typeface="Gulim"/>
                <a:cs typeface="Gulim"/>
                <a:sym typeface="Gulim"/>
              </a:rPr>
              <a:t>광물</a:t>
            </a:r>
            <a:r>
              <a:rPr lang="en-US" sz="900" dirty="0">
                <a:latin typeface="Gulim"/>
                <a:ea typeface="Gulim"/>
                <a:cs typeface="Gulim"/>
                <a:sym typeface="Gulim"/>
              </a:rPr>
              <a:t> </a:t>
            </a:r>
            <a:r>
              <a:rPr lang="en-US" sz="900" dirty="0" err="1">
                <a:latin typeface="Gulim"/>
                <a:ea typeface="Gulim"/>
                <a:cs typeface="Gulim"/>
                <a:sym typeface="Gulim"/>
              </a:rPr>
              <a:t>조달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연합</a:t>
            </a:r>
            <a:r>
              <a:rPr lang="en-US" sz="900" dirty="0">
                <a:latin typeface="Gulim"/>
                <a:ea typeface="Gulim"/>
                <a:cs typeface="Gulim"/>
                <a:sym typeface="Gulim"/>
              </a:rPr>
              <a:t>(RMI: Responsible Minerals Initiative)’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세계적</a:t>
            </a:r>
            <a:r>
              <a:rPr lang="en-US" sz="900" dirty="0">
                <a:latin typeface="Gulim"/>
                <a:ea typeface="Gulim"/>
                <a:cs typeface="Gulim"/>
                <a:sym typeface="Gulim"/>
              </a:rPr>
              <a:t> </a:t>
            </a:r>
            <a:r>
              <a:rPr lang="en-US" sz="900" dirty="0" err="1">
                <a:latin typeface="Gulim"/>
                <a:ea typeface="Gulim"/>
                <a:cs typeface="Gulim"/>
                <a:sym typeface="Gulim"/>
              </a:rPr>
              <a:t>협의체에</a:t>
            </a:r>
            <a:r>
              <a:rPr lang="en-US" sz="900" dirty="0">
                <a:latin typeface="Gulim"/>
                <a:ea typeface="Gulim"/>
                <a:cs typeface="Gulim"/>
                <a:sym typeface="Gulim"/>
              </a:rPr>
              <a:t> </a:t>
            </a:r>
            <a:r>
              <a:rPr lang="en-US" sz="900" dirty="0" err="1">
                <a:latin typeface="Gulim"/>
                <a:ea typeface="Gulim"/>
                <a:cs typeface="Gulim"/>
                <a:sym typeface="Gulim"/>
              </a:rPr>
              <a:t>참여하는</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고려하고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파트너사의</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광물</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촉진하기</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a:t>
            </a:r>
            <a:r>
              <a:rPr lang="en-US" sz="900" dirty="0" err="1">
                <a:latin typeface="Gulim"/>
                <a:ea typeface="Gulim"/>
                <a:cs typeface="Gulim"/>
                <a:sym typeface="Gulim"/>
              </a:rPr>
              <a:t>파트너사로</a:t>
            </a:r>
            <a:r>
              <a:rPr lang="en-US" sz="900" dirty="0">
                <a:latin typeface="Gulim"/>
                <a:ea typeface="Gulim"/>
                <a:cs typeface="Gulim"/>
                <a:sym typeface="Gulim"/>
              </a:rPr>
              <a:t> </a:t>
            </a:r>
            <a:r>
              <a:rPr lang="en-US" sz="900" dirty="0" err="1">
                <a:latin typeface="Gulim"/>
                <a:ea typeface="Gulim"/>
                <a:cs typeface="Gulim"/>
                <a:sym typeface="Gulim"/>
              </a:rPr>
              <a:t>하여금</a:t>
            </a:r>
            <a:r>
              <a:rPr lang="en-US" sz="900" dirty="0">
                <a:latin typeface="Gulim"/>
                <a:ea typeface="Gulim"/>
                <a:cs typeface="Gulim"/>
                <a:sym typeface="Gulim"/>
              </a:rPr>
              <a:t> ‘</a:t>
            </a:r>
            <a:r>
              <a:rPr lang="en-US" sz="900" dirty="0" err="1">
                <a:latin typeface="Gulim"/>
                <a:ea typeface="Gulim"/>
                <a:cs typeface="Gulim"/>
                <a:sym typeface="Gulim"/>
              </a:rPr>
              <a:t>책임</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원자재</a:t>
            </a:r>
            <a:r>
              <a:rPr lang="en-US" sz="900" dirty="0">
                <a:latin typeface="Gulim"/>
                <a:ea typeface="Gulim"/>
                <a:cs typeface="Gulim"/>
                <a:sym typeface="Gulim"/>
              </a:rPr>
              <a:t> </a:t>
            </a:r>
            <a:r>
              <a:rPr lang="en-US" sz="900" dirty="0" err="1">
                <a:latin typeface="Gulim"/>
                <a:ea typeface="Gulim"/>
                <a:cs typeface="Gulim"/>
                <a:sym typeface="Gulim"/>
              </a:rPr>
              <a:t>구매</a:t>
            </a:r>
            <a:r>
              <a:rPr lang="en-US" sz="900" dirty="0">
                <a:latin typeface="Gulim"/>
                <a:ea typeface="Gulim"/>
                <a:cs typeface="Gulim"/>
                <a:sym typeface="Gulim"/>
              </a:rPr>
              <a:t> </a:t>
            </a:r>
            <a:r>
              <a:rPr lang="en-US" sz="900" dirty="0" err="1">
                <a:latin typeface="Gulim"/>
                <a:ea typeface="Gulim"/>
                <a:cs typeface="Gulim"/>
                <a:sym typeface="Gulim"/>
              </a:rPr>
              <a:t>방침’이</a:t>
            </a:r>
            <a:r>
              <a:rPr lang="en-US" sz="900" dirty="0">
                <a:latin typeface="Gulim"/>
                <a:ea typeface="Gulim"/>
                <a:cs typeface="Gulim"/>
                <a:sym typeface="Gulim"/>
              </a:rPr>
              <a:t> </a:t>
            </a:r>
            <a:r>
              <a:rPr lang="en-US" sz="900" dirty="0" err="1">
                <a:latin typeface="Gulim"/>
                <a:ea typeface="Gulim"/>
                <a:cs typeface="Gulim"/>
                <a:sym typeface="Gulim"/>
              </a:rPr>
              <a:t>포함된</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행동규범을</a:t>
            </a:r>
            <a:r>
              <a:rPr lang="en-US" sz="900" dirty="0">
                <a:latin typeface="Gulim"/>
                <a:ea typeface="Gulim"/>
                <a:cs typeface="Gulim"/>
                <a:sym typeface="Gulim"/>
              </a:rPr>
              <a:t> </a:t>
            </a:r>
            <a:r>
              <a:rPr lang="en-US" sz="900" dirty="0" err="1">
                <a:latin typeface="Gulim"/>
                <a:ea typeface="Gulim"/>
                <a:cs typeface="Gulim"/>
                <a:sym typeface="Gulim"/>
              </a:rPr>
              <a:t>준수하도록</a:t>
            </a:r>
            <a:r>
              <a:rPr lang="en-US" sz="900" dirty="0">
                <a:latin typeface="Gulim"/>
                <a:ea typeface="Gulim"/>
                <a:cs typeface="Gulim"/>
                <a:sym typeface="Gulim"/>
              </a:rPr>
              <a:t> </a:t>
            </a:r>
            <a:r>
              <a:rPr lang="en-US" sz="900" dirty="0" err="1">
                <a:latin typeface="Gulim"/>
                <a:ea typeface="Gulim"/>
                <a:cs typeface="Gulim"/>
                <a:sym typeface="Gulim"/>
              </a:rPr>
              <a:t>요구하고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파트너사의</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예방하고</a:t>
            </a:r>
            <a:r>
              <a:rPr lang="en-US" sz="900" dirty="0">
                <a:latin typeface="Gulim"/>
                <a:ea typeface="Gulim"/>
                <a:cs typeface="Gulim"/>
                <a:sym typeface="Gulim"/>
              </a:rPr>
              <a:t> </a:t>
            </a:r>
            <a:r>
              <a:rPr lang="en-US" sz="900" dirty="0" err="1">
                <a:latin typeface="Gulim"/>
                <a:ea typeface="Gulim"/>
                <a:cs typeface="Gulim"/>
                <a:sym typeface="Gulim"/>
              </a:rPr>
              <a:t>해소하기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5999" name="Google Shape;5999;p60"/>
          <p:cNvSpPr txBox="1"/>
          <p:nvPr/>
        </p:nvSpPr>
        <p:spPr>
          <a:xfrm>
            <a:off x="901652" y="3147443"/>
            <a:ext cx="13404345" cy="431385"/>
          </a:xfrm>
          <a:prstGeom prst="rect">
            <a:avLst/>
          </a:prstGeom>
          <a:noFill/>
          <a:ln>
            <a:noFill/>
          </a:ln>
        </p:spPr>
        <p:txBody>
          <a:bodyPr spcFirstLastPara="1" wrap="square" lIns="0" tIns="59675"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분쟁광물</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관리</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조직</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효율적인</a:t>
            </a:r>
            <a:r>
              <a:rPr lang="en-US" sz="900" u="none" dirty="0">
                <a:latin typeface="Gulim"/>
                <a:ea typeface="Gulim"/>
                <a:cs typeface="Gulim"/>
                <a:sym typeface="Gulim"/>
              </a:rPr>
              <a:t> </a:t>
            </a:r>
            <a:r>
              <a:rPr lang="en-US" sz="900" u="none" dirty="0" err="1">
                <a:latin typeface="Gulim"/>
                <a:ea typeface="Gulim"/>
                <a:cs typeface="Gulim"/>
                <a:sym typeface="Gulim"/>
              </a:rPr>
              <a:t>실사</a:t>
            </a:r>
            <a:r>
              <a:rPr lang="en-US" sz="900" u="none" dirty="0">
                <a:latin typeface="Gulim"/>
                <a:ea typeface="Gulim"/>
                <a:cs typeface="Gulim"/>
                <a:sym typeface="Gulim"/>
              </a:rPr>
              <a:t> </a:t>
            </a:r>
            <a:r>
              <a:rPr lang="en-US" sz="900" u="none" dirty="0" err="1">
                <a:latin typeface="Gulim"/>
                <a:ea typeface="Gulim"/>
                <a:cs typeface="Gulim"/>
                <a:sym typeface="Gulim"/>
              </a:rPr>
              <a:t>진행을</a:t>
            </a:r>
            <a:r>
              <a:rPr lang="en-US" sz="900" u="none" dirty="0">
                <a:latin typeface="Gulim"/>
                <a:ea typeface="Gulim"/>
                <a:cs typeface="Gulim"/>
                <a:sym typeface="Gulim"/>
              </a:rPr>
              <a:t> </a:t>
            </a:r>
            <a:r>
              <a:rPr lang="en-US" sz="900" u="none" dirty="0" err="1">
                <a:latin typeface="Gulim"/>
                <a:ea typeface="Gulim"/>
                <a:cs typeface="Gulim"/>
                <a:sym typeface="Gulim"/>
              </a:rPr>
              <a:t>위하여</a:t>
            </a:r>
            <a:r>
              <a:rPr lang="en-US" sz="900" u="none" dirty="0">
                <a:latin typeface="Gulim"/>
                <a:ea typeface="Gulim"/>
                <a:cs typeface="Gulim"/>
                <a:sym typeface="Gulim"/>
              </a:rPr>
              <a:t> </a:t>
            </a:r>
            <a:r>
              <a:rPr lang="en-US" sz="900" u="none" dirty="0" err="1">
                <a:latin typeface="Gulim"/>
                <a:ea typeface="Gulim"/>
                <a:cs typeface="Gulim"/>
                <a:sym typeface="Gulim"/>
              </a:rPr>
              <a:t>구매관리팀의</a:t>
            </a:r>
            <a:r>
              <a:rPr lang="en-US" sz="900" u="none" dirty="0">
                <a:latin typeface="Gulim"/>
                <a:ea typeface="Gulim"/>
                <a:cs typeface="Gulim"/>
                <a:sym typeface="Gulim"/>
              </a:rPr>
              <a:t> </a:t>
            </a:r>
            <a:r>
              <a:rPr lang="en-US" sz="900" u="none" dirty="0" err="1">
                <a:latin typeface="Gulim"/>
                <a:ea typeface="Gulim"/>
                <a:cs typeface="Gulim"/>
                <a:sym typeface="Gulim"/>
              </a:rPr>
              <a:t>주관</a:t>
            </a:r>
            <a:r>
              <a:rPr lang="en-US" sz="900" u="none" dirty="0">
                <a:latin typeface="Gulim"/>
                <a:ea typeface="Gulim"/>
                <a:cs typeface="Gulim"/>
                <a:sym typeface="Gulim"/>
              </a:rPr>
              <a:t> </a:t>
            </a:r>
            <a:r>
              <a:rPr lang="en-US" sz="900" u="none" dirty="0" err="1">
                <a:latin typeface="Gulim"/>
                <a:ea typeface="Gulim"/>
                <a:cs typeface="Gulim"/>
                <a:sym typeface="Gulim"/>
              </a:rPr>
              <a:t>하에</a:t>
            </a:r>
            <a:r>
              <a:rPr lang="en-US" sz="900" u="none" dirty="0">
                <a:latin typeface="Gulim"/>
                <a:ea typeface="Gulim"/>
                <a:cs typeface="Gulim"/>
                <a:sym typeface="Gulim"/>
              </a:rPr>
              <a:t> </a:t>
            </a:r>
            <a:r>
              <a:rPr lang="en-US" sz="900" u="none" dirty="0" err="1">
                <a:latin typeface="Gulim"/>
                <a:ea typeface="Gulim"/>
                <a:cs typeface="Gulim"/>
                <a:sym typeface="Gulim"/>
              </a:rPr>
              <a:t>연</a:t>
            </a:r>
            <a:r>
              <a:rPr lang="en-US" sz="900" u="none" dirty="0">
                <a:latin typeface="Gulim"/>
                <a:ea typeface="Gulim"/>
                <a:cs typeface="Gulim"/>
                <a:sym typeface="Gulim"/>
              </a:rPr>
              <a:t> 1회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관리를</a:t>
            </a:r>
            <a:r>
              <a:rPr lang="en-US" sz="900" u="none" dirty="0">
                <a:latin typeface="Gulim"/>
                <a:ea typeface="Gulim"/>
                <a:cs typeface="Gulim"/>
                <a:sym typeface="Gulim"/>
              </a:rPr>
              <a:t> </a:t>
            </a:r>
            <a:r>
              <a:rPr lang="en-US" sz="900" u="none" dirty="0" err="1">
                <a:latin typeface="Gulim"/>
                <a:ea typeface="Gulim"/>
                <a:cs typeface="Gulim"/>
                <a:sym typeface="Gulim"/>
              </a:rPr>
              <a:t>포함하여</a:t>
            </a:r>
            <a:r>
              <a:rPr lang="en-US" sz="900" u="none" dirty="0">
                <a:latin typeface="Gulim"/>
                <a:ea typeface="Gulim"/>
                <a:cs typeface="Gulim"/>
                <a:sym typeface="Gulim"/>
              </a:rPr>
              <a:t> 1-3차의 </a:t>
            </a:r>
            <a:r>
              <a:rPr lang="en-US" sz="900" u="none" dirty="0" err="1">
                <a:latin typeface="Gulim"/>
                <a:ea typeface="Gulim"/>
                <a:cs typeface="Gulim"/>
                <a:sym typeface="Gulim"/>
              </a:rPr>
              <a:t>주요</a:t>
            </a:r>
            <a:r>
              <a:rPr lang="en-US" sz="900" u="none" dirty="0">
                <a:latin typeface="Gulim"/>
                <a:ea typeface="Gulim"/>
                <a:cs typeface="Gulim"/>
                <a:sym typeface="Gulim"/>
              </a:rPr>
              <a:t> </a:t>
            </a:r>
            <a:r>
              <a:rPr lang="en-US" sz="900" u="none" dirty="0" err="1">
                <a:latin typeface="Gulim"/>
                <a:ea typeface="Gulim"/>
                <a:cs typeface="Gulim"/>
                <a:sym typeface="Gulim"/>
              </a:rPr>
              <a:t>파트너사에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정기종합평가를</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그리고</a:t>
            </a:r>
            <a:r>
              <a:rPr lang="en-US" sz="900" u="none" dirty="0">
                <a:latin typeface="Gulim"/>
                <a:ea typeface="Gulim"/>
                <a:cs typeface="Gulim"/>
                <a:sym typeface="Gulim"/>
              </a:rPr>
              <a:t> </a:t>
            </a:r>
            <a:r>
              <a:rPr lang="en-US" sz="900" u="none" dirty="0" err="1">
                <a:latin typeface="Gulim"/>
                <a:ea typeface="Gulim"/>
                <a:cs typeface="Gulim"/>
                <a:sym typeface="Gulim"/>
              </a:rPr>
              <a:t>엄격해지고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규범</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ESG </a:t>
            </a:r>
            <a:r>
              <a:rPr lang="en-US" sz="900" u="none" dirty="0" err="1">
                <a:latin typeface="Gulim"/>
                <a:ea typeface="Gulim"/>
                <a:cs typeface="Gulim"/>
                <a:sym typeface="Gulim"/>
              </a:rPr>
              <a:t>규제에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대응</a:t>
            </a:r>
            <a:r>
              <a:rPr lang="en-US" sz="900" u="none" dirty="0">
                <a:latin typeface="Gulim"/>
                <a:ea typeface="Gulim"/>
                <a:cs typeface="Gulim"/>
                <a:sym typeface="Gulim"/>
              </a:rPr>
              <a:t> </a:t>
            </a:r>
            <a:r>
              <a:rPr lang="en-US" sz="900" u="none" dirty="0" err="1">
                <a:latin typeface="Gulim"/>
                <a:ea typeface="Gulim"/>
                <a:cs typeface="Gulim"/>
                <a:sym typeface="Gulim"/>
              </a:rPr>
              <a:t>능력을</a:t>
            </a:r>
            <a:r>
              <a:rPr lang="en-US" sz="900" u="none" dirty="0">
                <a:latin typeface="Gulim"/>
                <a:ea typeface="Gulim"/>
                <a:cs typeface="Gulim"/>
                <a:sym typeface="Gulim"/>
              </a:rPr>
              <a:t> </a:t>
            </a:r>
            <a:r>
              <a:rPr lang="en-US" sz="900" u="none" dirty="0" err="1">
                <a:latin typeface="Gulim"/>
                <a:ea typeface="Gulim"/>
                <a:cs typeface="Gulim"/>
                <a:sym typeface="Gulim"/>
              </a:rPr>
              <a:t>갖추기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구매관리팀과</a:t>
            </a:r>
            <a:r>
              <a:rPr lang="en-US" sz="900" u="none" dirty="0">
                <a:latin typeface="Gulim"/>
                <a:ea typeface="Gulim"/>
                <a:cs typeface="Gulim"/>
                <a:sym typeface="Gulim"/>
              </a:rPr>
              <a:t> </a:t>
            </a:r>
            <a:r>
              <a:rPr lang="en-US" sz="900" u="none" dirty="0" err="1">
                <a:latin typeface="Gulim"/>
                <a:ea typeface="Gulim"/>
                <a:cs typeface="Gulim"/>
                <a:sym typeface="Gulim"/>
              </a:rPr>
              <a:t>ESG경영실이</a:t>
            </a:r>
            <a:r>
              <a:rPr lang="en-US" sz="900" u="none" dirty="0">
                <a:latin typeface="Gulim"/>
                <a:ea typeface="Gulim"/>
                <a:cs typeface="Gulim"/>
                <a:sym typeface="Gulim"/>
              </a:rPr>
              <a:t> </a:t>
            </a:r>
            <a:r>
              <a:rPr lang="en-US" sz="900" u="none" dirty="0" err="1">
                <a:latin typeface="Gulim"/>
                <a:ea typeface="Gulim"/>
                <a:cs typeface="Gulim"/>
                <a:sym typeface="Gulim"/>
              </a:rPr>
              <a:t>협업하고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실사에</a:t>
            </a:r>
            <a:r>
              <a:rPr lang="en-US" sz="900" u="none" dirty="0">
                <a:latin typeface="Gulim"/>
                <a:ea typeface="Gulim"/>
                <a:cs typeface="Gulim"/>
                <a:sym typeface="Gulim"/>
              </a:rPr>
              <a:t> </a:t>
            </a:r>
            <a:r>
              <a:rPr lang="en-US" sz="900" u="none" dirty="0" err="1">
                <a:latin typeface="Gulim"/>
                <a:ea typeface="Gulim"/>
                <a:cs typeface="Gulim"/>
                <a:sym typeface="Gulim"/>
              </a:rPr>
              <a:t>따른</a:t>
            </a:r>
            <a:r>
              <a:rPr lang="en-US" sz="900" u="none" dirty="0">
                <a:latin typeface="Gulim"/>
                <a:ea typeface="Gulim"/>
                <a:cs typeface="Gulim"/>
                <a:sym typeface="Gulim"/>
              </a:rPr>
              <a:t> </a:t>
            </a:r>
            <a:r>
              <a:rPr lang="en-US" sz="900" u="none" dirty="0" err="1">
                <a:latin typeface="Gulim"/>
                <a:ea typeface="Gulim"/>
                <a:cs typeface="Gulim"/>
                <a:sym typeface="Gulim"/>
              </a:rPr>
              <a:t>평가</a:t>
            </a:r>
            <a:r>
              <a:rPr lang="en-US" sz="900" u="none" dirty="0">
                <a:latin typeface="Gulim"/>
                <a:ea typeface="Gulim"/>
                <a:cs typeface="Gulim"/>
                <a:sym typeface="Gulim"/>
              </a:rPr>
              <a:t> </a:t>
            </a:r>
            <a:r>
              <a:rPr lang="en-US" sz="900" u="none" dirty="0" err="1">
                <a:latin typeface="Gulim"/>
                <a:ea typeface="Gulim"/>
                <a:cs typeface="Gulim"/>
                <a:sym typeface="Gulim"/>
              </a:rPr>
              <a:t>결과는</a:t>
            </a:r>
            <a:r>
              <a:rPr lang="en-US" sz="900" u="none" dirty="0">
                <a:latin typeface="Gulim"/>
                <a:ea typeface="Gulim"/>
                <a:cs typeface="Gulim"/>
                <a:sym typeface="Gulim"/>
              </a:rPr>
              <a:t> </a:t>
            </a:r>
            <a:r>
              <a:rPr lang="en-US" sz="900" u="none" dirty="0" err="1">
                <a:latin typeface="Gulim"/>
                <a:ea typeface="Gulim"/>
                <a:cs typeface="Gulim"/>
                <a:sym typeface="Gulim"/>
              </a:rPr>
              <a:t>전무급의</a:t>
            </a:r>
            <a:r>
              <a:rPr lang="en-US" sz="900" u="none" dirty="0">
                <a:latin typeface="Gulim"/>
                <a:ea typeface="Gulim"/>
                <a:cs typeface="Gulim"/>
                <a:sym typeface="Gulim"/>
              </a:rPr>
              <a:t> </a:t>
            </a:r>
            <a:r>
              <a:rPr lang="en-US" sz="900" u="none" dirty="0" err="1">
                <a:latin typeface="Gulim"/>
                <a:ea typeface="Gulim"/>
                <a:cs typeface="Gulim"/>
                <a:sym typeface="Gulim"/>
              </a:rPr>
              <a:t>SCM본부장에게</a:t>
            </a:r>
            <a:r>
              <a:rPr lang="en-US" sz="900" u="none" dirty="0">
                <a:latin typeface="Gulim"/>
                <a:ea typeface="Gulim"/>
                <a:cs typeface="Gulim"/>
                <a:sym typeface="Gulim"/>
              </a:rPr>
              <a:t> </a:t>
            </a:r>
            <a:r>
              <a:rPr lang="en-US" sz="900" u="none" dirty="0" err="1">
                <a:latin typeface="Gulim"/>
                <a:ea typeface="Gulim"/>
                <a:cs typeface="Gulim"/>
                <a:sym typeface="Gulim"/>
              </a:rPr>
              <a:t>보고하여</a:t>
            </a:r>
            <a:r>
              <a:rPr lang="en-US" sz="900" u="none" dirty="0">
                <a:latin typeface="Gulim"/>
                <a:ea typeface="Gulim"/>
                <a:cs typeface="Gulim"/>
                <a:sym typeface="Gulim"/>
              </a:rPr>
              <a:t> </a:t>
            </a:r>
            <a:r>
              <a:rPr lang="en-US" sz="900" u="none" dirty="0" err="1">
                <a:latin typeface="Gulim"/>
                <a:ea typeface="Gulim"/>
                <a:cs typeface="Gulim"/>
                <a:sym typeface="Gulim"/>
              </a:rPr>
              <a:t>SCM본부장의</a:t>
            </a:r>
            <a:r>
              <a:rPr lang="en-US" sz="900" u="none" dirty="0">
                <a:latin typeface="Gulim"/>
                <a:ea typeface="Gulim"/>
                <a:cs typeface="Gulim"/>
                <a:sym typeface="Gulim"/>
              </a:rPr>
              <a:t> </a:t>
            </a:r>
            <a:r>
              <a:rPr lang="en-US" sz="900" u="none" dirty="0" err="1">
                <a:latin typeface="Gulim"/>
                <a:ea typeface="Gulim"/>
                <a:cs typeface="Gulim"/>
                <a:sym typeface="Gulim"/>
              </a:rPr>
              <a:t>감독</a:t>
            </a:r>
            <a:r>
              <a:rPr lang="en-US" sz="900" u="none" dirty="0">
                <a:latin typeface="Gulim"/>
                <a:ea typeface="Gulim"/>
                <a:cs typeface="Gulim"/>
                <a:sym typeface="Gulim"/>
              </a:rPr>
              <a:t> </a:t>
            </a:r>
            <a:r>
              <a:rPr lang="en-US" sz="900" u="none" dirty="0" err="1">
                <a:latin typeface="Gulim"/>
                <a:ea typeface="Gulim"/>
                <a:cs typeface="Gulim"/>
                <a:sym typeface="Gulim"/>
              </a:rPr>
              <a:t>하에</a:t>
            </a:r>
            <a:r>
              <a:rPr lang="en-US" sz="900" u="none" dirty="0">
                <a:latin typeface="Gulim"/>
                <a:ea typeface="Gulim"/>
                <a:cs typeface="Gulim"/>
                <a:sym typeface="Gulim"/>
              </a:rPr>
              <a:t> </a:t>
            </a:r>
            <a:r>
              <a:rPr lang="en-US" sz="900" u="none" dirty="0" err="1">
                <a:latin typeface="Gulim"/>
                <a:ea typeface="Gulim"/>
                <a:cs typeface="Gulim"/>
                <a:sym typeface="Gulim"/>
              </a:rPr>
              <a:t>구매관리팀과</a:t>
            </a:r>
            <a:r>
              <a:rPr lang="en-US" sz="900" u="none" dirty="0">
                <a:latin typeface="Gulim"/>
                <a:ea typeface="Gulim"/>
                <a:cs typeface="Gulim"/>
                <a:sym typeface="Gulim"/>
              </a:rPr>
              <a:t> </a:t>
            </a:r>
            <a:r>
              <a:rPr lang="en-US" sz="900" u="none" dirty="0" err="1">
                <a:latin typeface="Gulim"/>
                <a:ea typeface="Gulim"/>
                <a:cs typeface="Gulim"/>
                <a:sym typeface="Gulim"/>
              </a:rPr>
              <a:t>ESG경영실이</a:t>
            </a:r>
            <a:r>
              <a:rPr lang="en-US" sz="900" u="none" dirty="0">
                <a:latin typeface="Gulim"/>
                <a:ea typeface="Gulim"/>
                <a:cs typeface="Gulim"/>
                <a:sym typeface="Gulim"/>
              </a:rPr>
              <a:t> </a:t>
            </a:r>
            <a:r>
              <a:rPr lang="en-US" sz="900" u="none" dirty="0" err="1">
                <a:latin typeface="Gulim"/>
                <a:ea typeface="Gulim"/>
                <a:cs typeface="Gulim"/>
                <a:sym typeface="Gulim"/>
              </a:rPr>
              <a:t>관리체계에</a:t>
            </a:r>
            <a:r>
              <a:rPr lang="en-US" sz="900" u="none" dirty="0">
                <a:latin typeface="Gulim"/>
                <a:ea typeface="Gulim"/>
                <a:cs typeface="Gulim"/>
                <a:sym typeface="Gulim"/>
              </a:rPr>
              <a:t> </a:t>
            </a:r>
            <a:r>
              <a:rPr lang="en-US" sz="900" u="none" dirty="0" err="1">
                <a:latin typeface="Gulim"/>
                <a:ea typeface="Gulim"/>
                <a:cs typeface="Gulim"/>
                <a:sym typeface="Gulim"/>
              </a:rPr>
              <a:t>대해</a:t>
            </a:r>
            <a:r>
              <a:rPr lang="en-US" sz="900" u="none" dirty="0">
                <a:latin typeface="Gulim"/>
                <a:ea typeface="Gulim"/>
                <a:cs typeface="Gulim"/>
                <a:sym typeface="Gulim"/>
              </a:rPr>
              <a:t> </a:t>
            </a:r>
            <a:r>
              <a:rPr lang="en-US" sz="900" u="none" dirty="0" err="1">
                <a:latin typeface="Gulim"/>
                <a:ea typeface="Gulim"/>
                <a:cs typeface="Gulim"/>
                <a:sym typeface="Gulim"/>
              </a:rPr>
              <a:t>논의하며</a:t>
            </a:r>
            <a:r>
              <a:rPr lang="en-US" sz="900" u="none" dirty="0">
                <a:latin typeface="Gulim"/>
                <a:ea typeface="Gulim"/>
                <a:cs typeface="Gulim"/>
                <a:sym typeface="Gulim"/>
              </a:rPr>
              <a:t> </a:t>
            </a:r>
            <a:r>
              <a:rPr lang="en-US" sz="900" u="none" dirty="0" err="1">
                <a:latin typeface="Gulim"/>
                <a:ea typeface="Gulim"/>
                <a:cs typeface="Gulim"/>
                <a:sym typeface="Gulim"/>
              </a:rPr>
              <a:t>분쟁광물을</a:t>
            </a:r>
            <a:r>
              <a:rPr lang="en-US" sz="900" u="none" dirty="0">
                <a:latin typeface="Gulim"/>
                <a:ea typeface="Gulim"/>
                <a:cs typeface="Gulim"/>
                <a:sym typeface="Gulim"/>
              </a:rPr>
              <a:t> </a:t>
            </a:r>
            <a:r>
              <a:rPr lang="en-US" sz="900" u="none" dirty="0" err="1">
                <a:latin typeface="Gulim"/>
                <a:ea typeface="Gulim"/>
                <a:cs typeface="Gulim"/>
                <a:sym typeface="Gulim"/>
              </a:rPr>
              <a:t>관리하도록</a:t>
            </a:r>
            <a:r>
              <a:rPr lang="en-US" sz="900" u="none" dirty="0">
                <a:latin typeface="Gulim"/>
                <a:ea typeface="Gulim"/>
                <a:cs typeface="Gulim"/>
                <a:sym typeface="Gulim"/>
              </a:rPr>
              <a:t> </a:t>
            </a:r>
            <a:r>
              <a:rPr lang="en-US" sz="900" u="none" dirty="0" err="1">
                <a:latin typeface="Gulim"/>
                <a:ea typeface="Gulim"/>
                <a:cs typeface="Gulim"/>
                <a:sym typeface="Gulim"/>
              </a:rPr>
              <a:t>이행하고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000" name="Google Shape;6000;p60"/>
          <p:cNvSpPr txBox="1"/>
          <p:nvPr/>
        </p:nvSpPr>
        <p:spPr>
          <a:xfrm>
            <a:off x="899999" y="3699606"/>
            <a:ext cx="13419483"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파트너사와의</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의사소통과</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관련</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정보</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취합</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연</a:t>
            </a:r>
            <a:r>
              <a:rPr lang="en-US" sz="900" u="none" dirty="0">
                <a:latin typeface="Gulim"/>
                <a:ea typeface="Gulim"/>
                <a:cs typeface="Gulim"/>
                <a:sym typeface="Gulim"/>
              </a:rPr>
              <a:t> 1회 </a:t>
            </a:r>
            <a:r>
              <a:rPr lang="en-US" sz="900" u="none" dirty="0" err="1">
                <a:latin typeface="Gulim"/>
                <a:ea typeface="Gulim"/>
                <a:cs typeface="Gulim"/>
                <a:sym typeface="Gulim"/>
              </a:rPr>
              <a:t>정기적으로</a:t>
            </a:r>
            <a:r>
              <a:rPr lang="en-US" sz="900" u="none" dirty="0">
                <a:latin typeface="Gulim"/>
                <a:ea typeface="Gulim"/>
                <a:cs typeface="Gulim"/>
                <a:sym typeface="Gulim"/>
              </a:rPr>
              <a:t>, </a:t>
            </a:r>
            <a:r>
              <a:rPr lang="en-US" sz="900" u="none" dirty="0" err="1">
                <a:latin typeface="Gulim"/>
                <a:ea typeface="Gulim"/>
                <a:cs typeface="Gulim"/>
                <a:sym typeface="Gulim"/>
              </a:rPr>
              <a:t>그리고</a:t>
            </a:r>
            <a:r>
              <a:rPr lang="en-US" sz="900" u="none" dirty="0">
                <a:latin typeface="Gulim"/>
                <a:ea typeface="Gulim"/>
                <a:cs typeface="Gulim"/>
                <a:sym typeface="Gulim"/>
              </a:rPr>
              <a:t> </a:t>
            </a:r>
            <a:r>
              <a:rPr lang="en-US" sz="900" u="none" dirty="0" err="1">
                <a:latin typeface="Gulim"/>
                <a:ea typeface="Gulim"/>
                <a:cs typeface="Gulim"/>
                <a:sym typeface="Gulim"/>
              </a:rPr>
              <a:t>필요한</a:t>
            </a:r>
            <a:r>
              <a:rPr lang="en-US" sz="900" u="none" dirty="0">
                <a:latin typeface="Gulim"/>
                <a:ea typeface="Gulim"/>
                <a:cs typeface="Gulim"/>
                <a:sym typeface="Gulim"/>
              </a:rPr>
              <a:t> </a:t>
            </a:r>
            <a:r>
              <a:rPr lang="en-US" sz="900" u="none" dirty="0" err="1">
                <a:latin typeface="Gulim"/>
                <a:ea typeface="Gulim"/>
                <a:cs typeface="Gulim"/>
                <a:sym typeface="Gulim"/>
              </a:rPr>
              <a:t>경우</a:t>
            </a:r>
            <a:r>
              <a:rPr lang="en-US" sz="900" u="none" dirty="0">
                <a:latin typeface="Gulim"/>
                <a:ea typeface="Gulim"/>
                <a:cs typeface="Gulim"/>
                <a:sym typeface="Gulim"/>
              </a:rPr>
              <a:t> </a:t>
            </a:r>
            <a:r>
              <a:rPr lang="en-US" sz="900" u="none" dirty="0" err="1">
                <a:latin typeface="Gulim"/>
                <a:ea typeface="Gulim"/>
                <a:cs typeface="Gulim"/>
                <a:sym typeface="Gulim"/>
              </a:rPr>
              <a:t>상시</a:t>
            </a:r>
            <a:r>
              <a:rPr lang="en-US" sz="900" u="none" dirty="0">
                <a:latin typeface="Gulim"/>
                <a:ea typeface="Gulim"/>
                <a:cs typeface="Gulim"/>
                <a:sym typeface="Gulim"/>
              </a:rPr>
              <a:t> </a:t>
            </a:r>
            <a:r>
              <a:rPr lang="en-US" sz="900" u="none" dirty="0" err="1">
                <a:latin typeface="Gulim"/>
                <a:ea typeface="Gulim"/>
                <a:cs typeface="Gulim"/>
                <a:sym typeface="Gulim"/>
              </a:rPr>
              <a:t>파트너사와</a:t>
            </a:r>
            <a:r>
              <a:rPr lang="en-US" sz="900" u="none" dirty="0">
                <a:latin typeface="Gulim"/>
                <a:ea typeface="Gulim"/>
                <a:cs typeface="Gulim"/>
                <a:sym typeface="Gulim"/>
              </a:rPr>
              <a:t> </a:t>
            </a:r>
            <a:r>
              <a:rPr lang="en-US" sz="900" u="none" dirty="0" err="1">
                <a:latin typeface="Gulim"/>
                <a:ea typeface="Gulim"/>
                <a:cs typeface="Gulim"/>
                <a:sym typeface="Gulim"/>
              </a:rPr>
              <a:t>서면</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대면</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방식으로</a:t>
            </a:r>
            <a:r>
              <a:rPr lang="en-US" sz="900" u="none" dirty="0">
                <a:latin typeface="Gulim"/>
                <a:ea typeface="Gulim"/>
                <a:cs typeface="Gulim"/>
                <a:sym typeface="Gulim"/>
              </a:rPr>
              <a:t> </a:t>
            </a:r>
            <a:r>
              <a:rPr lang="en-US" sz="900" u="none" dirty="0" err="1">
                <a:latin typeface="Gulim"/>
                <a:ea typeface="Gulim"/>
                <a:cs typeface="Gulim"/>
                <a:sym typeface="Gulim"/>
              </a:rPr>
              <a:t>소통하며</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사용</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현황을</a:t>
            </a:r>
            <a:r>
              <a:rPr lang="en-US" sz="900" u="none" dirty="0">
                <a:latin typeface="Gulim"/>
                <a:ea typeface="Gulim"/>
                <a:cs typeface="Gulim"/>
                <a:sym typeface="Gulim"/>
              </a:rPr>
              <a:t> </a:t>
            </a:r>
            <a:r>
              <a:rPr lang="en-US" sz="900" u="none" dirty="0" err="1">
                <a:latin typeface="Gulim"/>
                <a:ea typeface="Gulim"/>
                <a:cs typeface="Gulim"/>
                <a:sym typeface="Gulim"/>
              </a:rPr>
              <a:t>모니터링하고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파트너사에</a:t>
            </a:r>
            <a:r>
              <a:rPr lang="en-US" sz="900" u="none" dirty="0">
                <a:latin typeface="Gulim"/>
                <a:ea typeface="Gulim"/>
                <a:cs typeface="Gulim"/>
                <a:sym typeface="Gulim"/>
              </a:rPr>
              <a:t> </a:t>
            </a:r>
            <a:r>
              <a:rPr lang="en-US" sz="900" u="none" dirty="0" err="1">
                <a:latin typeface="Gulim"/>
                <a:ea typeface="Gulim"/>
                <a:cs typeface="Gulim"/>
                <a:sym typeface="Gulim"/>
              </a:rPr>
              <a:t>제련소에</a:t>
            </a:r>
            <a:r>
              <a:rPr lang="en-US" sz="900" u="none" dirty="0">
                <a:latin typeface="Gulim"/>
                <a:ea typeface="Gulim"/>
                <a:cs typeface="Gulim"/>
                <a:sym typeface="Gulim"/>
              </a:rPr>
              <a:t> </a:t>
            </a:r>
            <a:r>
              <a:rPr lang="en-US" sz="900" u="none" dirty="0" err="1">
                <a:latin typeface="Gulim"/>
                <a:ea typeface="Gulim"/>
                <a:cs typeface="Gulim"/>
                <a:sym typeface="Gulim"/>
              </a:rPr>
              <a:t>관한</a:t>
            </a:r>
            <a:r>
              <a:rPr lang="en-US" sz="900" u="none" dirty="0">
                <a:latin typeface="Gulim"/>
                <a:ea typeface="Gulim"/>
                <a:cs typeface="Gulim"/>
                <a:sym typeface="Gulim"/>
              </a:rPr>
              <a:t> </a:t>
            </a:r>
            <a:r>
              <a:rPr lang="en-US" sz="900" u="none" dirty="0" err="1">
                <a:latin typeface="Gulim"/>
                <a:ea typeface="Gulim"/>
                <a:cs typeface="Gulim"/>
                <a:sym typeface="Gulim"/>
              </a:rPr>
              <a:t>구체적</a:t>
            </a:r>
            <a:r>
              <a:rPr lang="en-US" sz="900" u="none" dirty="0">
                <a:latin typeface="Gulim"/>
                <a:ea typeface="Gulim"/>
                <a:cs typeface="Gulim"/>
                <a:sym typeface="Gulim"/>
              </a:rPr>
              <a:t> </a:t>
            </a:r>
            <a:r>
              <a:rPr lang="en-US" sz="900" u="none" dirty="0" err="1">
                <a:latin typeface="Gulim"/>
                <a:ea typeface="Gulim"/>
                <a:cs typeface="Gulim"/>
                <a:sym typeface="Gulim"/>
              </a:rPr>
              <a:t>정보를</a:t>
            </a:r>
            <a:r>
              <a:rPr lang="en-US" sz="900" u="none" dirty="0">
                <a:latin typeface="Gulim"/>
                <a:ea typeface="Gulim"/>
                <a:cs typeface="Gulim"/>
                <a:sym typeface="Gulim"/>
              </a:rPr>
              <a:t> </a:t>
            </a:r>
            <a:r>
              <a:rPr lang="en-US" sz="900" u="none" dirty="0" err="1">
                <a:latin typeface="Gulim"/>
                <a:ea typeface="Gulim"/>
                <a:cs typeface="Gulim"/>
                <a:sym typeface="Gulim"/>
              </a:rPr>
              <a:t>요구하여</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취합</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관리하고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001" name="Google Shape;6001;p60"/>
          <p:cNvSpPr txBox="1"/>
          <p:nvPr/>
        </p:nvSpPr>
        <p:spPr>
          <a:xfrm>
            <a:off x="901681" y="4195829"/>
            <a:ext cx="13417801" cy="198388"/>
          </a:xfrm>
          <a:prstGeom prst="rect">
            <a:avLst/>
          </a:prstGeom>
          <a:noFill/>
          <a:ln>
            <a:noFill/>
          </a:ln>
        </p:spPr>
        <p:txBody>
          <a:bodyPr spcFirstLastPara="1" wrap="square" lIns="0" tIns="12700" rIns="0" bIns="0" anchor="t" anchorCtr="0">
            <a:spAutoFit/>
          </a:bodyPr>
          <a:lstStyle/>
          <a:p>
            <a:pPr marL="12700" marR="5080" lvl="0" indent="0" algn="l" rtl="0">
              <a:lnSpc>
                <a:spcPct val="1342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파트너사에</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대한</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교육</a:t>
            </a:r>
            <a:r>
              <a:rPr lang="en-US" sz="900" b="1"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KT&amp;G는</a:t>
            </a:r>
            <a:r>
              <a:rPr lang="en-US" sz="900" u="none" dirty="0">
                <a:latin typeface="Gulim"/>
                <a:ea typeface="Gulim"/>
                <a:cs typeface="Gulim"/>
                <a:sym typeface="Gulim"/>
              </a:rPr>
              <a:t> 2022년부터 </a:t>
            </a:r>
            <a:r>
              <a:rPr lang="en-US" sz="900" u="none" dirty="0" err="1">
                <a:latin typeface="Gulim"/>
                <a:ea typeface="Gulim"/>
                <a:cs typeface="Gulim"/>
                <a:sym typeface="Gulim"/>
              </a:rPr>
              <a:t>매년</a:t>
            </a:r>
            <a:r>
              <a:rPr lang="en-US" sz="900" u="none" dirty="0">
                <a:latin typeface="Gulim"/>
                <a:ea typeface="Gulim"/>
                <a:cs typeface="Gulim"/>
                <a:sym typeface="Gulim"/>
              </a:rPr>
              <a:t> </a:t>
            </a:r>
            <a:r>
              <a:rPr lang="en-US" sz="900" u="none" dirty="0" err="1">
                <a:latin typeface="Gulim"/>
                <a:ea typeface="Gulim"/>
                <a:cs typeface="Gulim"/>
                <a:sym typeface="Gulim"/>
              </a:rPr>
              <a:t>핵심</a:t>
            </a:r>
            <a:r>
              <a:rPr lang="en-US" sz="900" u="none" dirty="0">
                <a:latin typeface="Gulim"/>
                <a:ea typeface="Gulim"/>
                <a:cs typeface="Gulim"/>
                <a:sym typeface="Gulim"/>
              </a:rPr>
              <a:t> </a:t>
            </a:r>
            <a:r>
              <a:rPr lang="en-US" sz="900" u="none" dirty="0" err="1">
                <a:latin typeface="Gulim"/>
                <a:ea typeface="Gulim"/>
                <a:cs typeface="Gulim"/>
                <a:sym typeface="Gulim"/>
              </a:rPr>
              <a:t>파트너사를</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ESG </a:t>
            </a:r>
            <a:r>
              <a:rPr lang="en-US" sz="900" u="none" dirty="0" err="1">
                <a:latin typeface="Gulim"/>
                <a:ea typeface="Gulim"/>
                <a:cs typeface="Gulim"/>
                <a:sym typeface="Gulim"/>
              </a:rPr>
              <a:t>워크숍을</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그</a:t>
            </a:r>
            <a:r>
              <a:rPr lang="en-US" sz="900" u="none" dirty="0">
                <a:latin typeface="Gulim"/>
                <a:ea typeface="Gulim"/>
                <a:cs typeface="Gulim"/>
                <a:sym typeface="Gulim"/>
              </a:rPr>
              <a:t> </a:t>
            </a:r>
            <a:r>
              <a:rPr lang="en-US" sz="900" u="none" dirty="0" err="1">
                <a:latin typeface="Gulim"/>
                <a:ea typeface="Gulim"/>
                <a:cs typeface="Gulim"/>
                <a:sym typeface="Gulim"/>
              </a:rPr>
              <a:t>과정에서</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필요성을</a:t>
            </a:r>
            <a:r>
              <a:rPr lang="en-US" sz="900" u="none" dirty="0">
                <a:latin typeface="Gulim"/>
                <a:ea typeface="Gulim"/>
                <a:cs typeface="Gulim"/>
                <a:sym typeface="Gulim"/>
              </a:rPr>
              <a:t> </a:t>
            </a:r>
            <a:r>
              <a:rPr lang="en-US" sz="900" u="none" dirty="0" err="1">
                <a:latin typeface="Gulim"/>
                <a:ea typeface="Gulim"/>
                <a:cs typeface="Gulim"/>
                <a:sym typeface="Gulim"/>
              </a:rPr>
              <a:t>논의하거나</a:t>
            </a:r>
            <a:r>
              <a:rPr lang="en-US" sz="900" u="none" dirty="0">
                <a:latin typeface="Gulim"/>
                <a:ea typeface="Gulim"/>
                <a:cs typeface="Gulim"/>
                <a:sym typeface="Gulim"/>
              </a:rPr>
              <a:t> </a:t>
            </a:r>
            <a:r>
              <a:rPr lang="en-US" sz="900" u="none" dirty="0" err="1">
                <a:latin typeface="Gulim"/>
                <a:ea typeface="Gulim"/>
                <a:cs typeface="Gulim"/>
                <a:sym typeface="Gulim"/>
              </a:rPr>
              <a:t>파트너사에</a:t>
            </a:r>
            <a:r>
              <a:rPr lang="en-US" sz="900" u="none" dirty="0">
                <a:latin typeface="Gulim"/>
                <a:ea typeface="Gulim"/>
                <a:cs typeface="Gulim"/>
                <a:sym typeface="Gulim"/>
              </a:rPr>
              <a:t> </a:t>
            </a:r>
            <a:r>
              <a:rPr lang="en-US" sz="900" u="none" dirty="0" err="1">
                <a:latin typeface="Gulim"/>
                <a:ea typeface="Gulim"/>
                <a:cs typeface="Gulim"/>
                <a:sym typeface="Gulim"/>
              </a:rPr>
              <a:t>필요한</a:t>
            </a:r>
            <a:r>
              <a:rPr lang="en-US" sz="900" u="none" dirty="0">
                <a:latin typeface="Gulim"/>
                <a:ea typeface="Gulim"/>
                <a:cs typeface="Gulim"/>
                <a:sym typeface="Gulim"/>
              </a:rPr>
              <a:t> </a:t>
            </a:r>
            <a:r>
              <a:rPr lang="en-US" sz="900" u="none" dirty="0" err="1">
                <a:latin typeface="Gulim"/>
                <a:ea typeface="Gulim"/>
                <a:cs typeface="Gulim"/>
                <a:sym typeface="Gulim"/>
              </a:rPr>
              <a:t>자료의</a:t>
            </a:r>
            <a:r>
              <a:rPr lang="en-US" sz="900" u="none" dirty="0">
                <a:latin typeface="Gulim"/>
                <a:ea typeface="Gulim"/>
                <a:cs typeface="Gulim"/>
                <a:sym typeface="Gulim"/>
              </a:rPr>
              <a:t> </a:t>
            </a:r>
            <a:r>
              <a:rPr lang="en-US" sz="900" u="none" dirty="0" err="1">
                <a:latin typeface="Gulim"/>
                <a:ea typeface="Gulim"/>
                <a:cs typeface="Gulim"/>
                <a:sym typeface="Gulim"/>
              </a:rPr>
              <a:t>제공을</a:t>
            </a:r>
            <a:r>
              <a:rPr lang="en-US" sz="900" u="none" dirty="0">
                <a:latin typeface="Gulim"/>
                <a:ea typeface="Gulim"/>
                <a:cs typeface="Gulim"/>
                <a:sym typeface="Gulim"/>
              </a:rPr>
              <a:t> </a:t>
            </a:r>
            <a:r>
              <a:rPr lang="en-US" sz="900" u="none" dirty="0" err="1">
                <a:latin typeface="Gulim"/>
                <a:ea typeface="Gulim"/>
                <a:cs typeface="Gulim"/>
                <a:sym typeface="Gulim"/>
              </a:rPr>
              <a:t>요구하고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002" name="Google Shape;6002;p60"/>
          <p:cNvSpPr txBox="1"/>
          <p:nvPr/>
        </p:nvSpPr>
        <p:spPr>
          <a:xfrm>
            <a:off x="900839" y="4498915"/>
            <a:ext cx="13419483" cy="755079"/>
          </a:xfrm>
          <a:prstGeom prst="rect">
            <a:avLst/>
          </a:prstGeom>
          <a:noFill/>
          <a:ln>
            <a:noFill/>
          </a:ln>
        </p:spPr>
        <p:txBody>
          <a:bodyPr spcFirstLastPara="1" wrap="square" lIns="0" tIns="12700" rIns="0" bIns="0" anchor="t" anchorCtr="0">
            <a:spAutoFit/>
          </a:bodyPr>
          <a:lstStyle/>
          <a:p>
            <a:pPr marL="12700" marR="5080" indent="-635" algn="just">
              <a:lnSpc>
                <a:spcPct val="134300"/>
              </a:lnSpc>
            </a:pPr>
            <a:r>
              <a:rPr lang="en-US" sz="900" b="1" u="sng" dirty="0" err="1">
                <a:solidFill>
                  <a:srgbClr val="4D5C63"/>
                </a:solidFill>
                <a:latin typeface="Malgun Gothic"/>
                <a:ea typeface="Malgun Gothic"/>
                <a:cs typeface="Malgun Gothic"/>
                <a:sym typeface="Malgun Gothic"/>
              </a:rPr>
              <a:t>파트너사</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분쟁광물</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관리</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실태</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조사</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ESG </a:t>
            </a:r>
            <a:r>
              <a:rPr lang="en-US" sz="900" u="none" dirty="0" err="1">
                <a:latin typeface="Gulim"/>
                <a:ea typeface="Gulim"/>
                <a:cs typeface="Gulim"/>
                <a:sym typeface="Gulim"/>
              </a:rPr>
              <a:t>평가를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공급망</a:t>
            </a:r>
            <a:r>
              <a:rPr lang="en-US" sz="900" u="none" dirty="0">
                <a:latin typeface="Gulim"/>
                <a:ea typeface="Gulim"/>
                <a:cs typeface="Gulim"/>
                <a:sym typeface="Gulim"/>
              </a:rPr>
              <a:t> ESG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정기적으로</a:t>
            </a:r>
            <a:r>
              <a:rPr lang="en-US" sz="900" u="none" dirty="0">
                <a:latin typeface="Gulim"/>
                <a:ea typeface="Gulim"/>
                <a:cs typeface="Gulim"/>
                <a:sym typeface="Gulim"/>
              </a:rPr>
              <a:t> </a:t>
            </a:r>
            <a:r>
              <a:rPr lang="en-US" sz="900" u="none" dirty="0" err="1">
                <a:latin typeface="Gulim"/>
                <a:ea typeface="Gulim"/>
                <a:cs typeface="Gulim"/>
                <a:sym typeface="Gulim"/>
              </a:rPr>
              <a:t>점검하고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본</a:t>
            </a:r>
            <a:r>
              <a:rPr lang="en-US" sz="900" u="none" dirty="0">
                <a:latin typeface="Gulim"/>
                <a:ea typeface="Gulim"/>
                <a:cs typeface="Gulim"/>
                <a:sym typeface="Gulim"/>
              </a:rPr>
              <a:t> </a:t>
            </a:r>
            <a:r>
              <a:rPr lang="en-US" sz="900" u="none" dirty="0" err="1">
                <a:latin typeface="Gulim"/>
                <a:ea typeface="Gulim"/>
                <a:cs typeface="Gulim"/>
                <a:sym typeface="Gulim"/>
              </a:rPr>
              <a:t>과정에서</a:t>
            </a:r>
            <a:r>
              <a:rPr lang="en-US" sz="900" u="none" dirty="0">
                <a:latin typeface="Gulim"/>
                <a:ea typeface="Gulim"/>
                <a:cs typeface="Gulim"/>
                <a:sym typeface="Gulim"/>
              </a:rPr>
              <a:t> </a:t>
            </a:r>
            <a:r>
              <a:rPr lang="en-US" sz="900" u="none" dirty="0" err="1">
                <a:latin typeface="Gulim"/>
                <a:ea typeface="Gulim"/>
                <a:cs typeface="Gulim"/>
                <a:sym typeface="Gulim"/>
              </a:rPr>
              <a:t>파트너사</a:t>
            </a:r>
            <a:r>
              <a:rPr lang="en-US" sz="900" u="none" dirty="0">
                <a:latin typeface="Gulim"/>
                <a:ea typeface="Gulim"/>
                <a:cs typeface="Gulim"/>
                <a:sym typeface="Gulim"/>
              </a:rPr>
              <a:t> ESG </a:t>
            </a:r>
            <a:r>
              <a:rPr lang="en-US" sz="900" u="none" dirty="0" err="1">
                <a:latin typeface="Gulim"/>
                <a:ea typeface="Gulim"/>
                <a:cs typeface="Gulim"/>
                <a:sym typeface="Gulim"/>
              </a:rPr>
              <a:t>평가는</a:t>
            </a:r>
            <a:r>
              <a:rPr lang="en-US" sz="900" u="none" dirty="0">
                <a:latin typeface="Gulim"/>
                <a:ea typeface="Gulim"/>
                <a:cs typeface="Gulim"/>
                <a:sym typeface="Gulim"/>
              </a:rPr>
              <a:t> </a:t>
            </a:r>
            <a:r>
              <a:rPr lang="en-US" sz="900" u="none" dirty="0" err="1">
                <a:latin typeface="Gulim"/>
                <a:ea typeface="Gulim"/>
                <a:cs typeface="Gulim"/>
                <a:sym typeface="Gulim"/>
              </a:rPr>
              <a:t>조달</a:t>
            </a:r>
            <a:r>
              <a:rPr lang="en-US" sz="900" u="none" dirty="0">
                <a:latin typeface="Gulim"/>
                <a:ea typeface="Gulim"/>
                <a:cs typeface="Gulim"/>
                <a:sym typeface="Gulim"/>
              </a:rPr>
              <a:t> </a:t>
            </a:r>
            <a:r>
              <a:rPr lang="en-US" sz="900" u="none" dirty="0" err="1">
                <a:latin typeface="Gulim"/>
                <a:ea typeface="Gulim"/>
                <a:cs typeface="Gulim"/>
                <a:sym typeface="Gulim"/>
              </a:rPr>
              <a:t>받는</a:t>
            </a:r>
            <a:r>
              <a:rPr lang="en-US" sz="900" u="none" dirty="0">
                <a:latin typeface="Gulim"/>
                <a:ea typeface="Gulim"/>
                <a:cs typeface="Gulim"/>
                <a:sym typeface="Gulim"/>
              </a:rPr>
              <a:t> </a:t>
            </a:r>
            <a:r>
              <a:rPr lang="en-US" sz="900" u="none" dirty="0" err="1">
                <a:latin typeface="Gulim"/>
                <a:ea typeface="Gulim"/>
                <a:cs typeface="Gulim"/>
                <a:sym typeface="Gulim"/>
              </a:rPr>
              <a:t>원부자재가</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방식으로</a:t>
            </a:r>
            <a:r>
              <a:rPr lang="en-US" sz="900" u="none" dirty="0">
                <a:latin typeface="Gulim"/>
                <a:ea typeface="Gulim"/>
                <a:cs typeface="Gulim"/>
                <a:sym typeface="Gulim"/>
              </a:rPr>
              <a:t> </a:t>
            </a:r>
            <a:r>
              <a:rPr lang="en-US" sz="900" u="none" dirty="0" err="1">
                <a:latin typeface="Gulim"/>
                <a:ea typeface="Gulim"/>
                <a:cs typeface="Gulim"/>
                <a:sym typeface="Gulim"/>
              </a:rPr>
              <a:t>생산되고</a:t>
            </a:r>
            <a:r>
              <a:rPr lang="en-US" sz="900" u="none" dirty="0">
                <a:latin typeface="Gulim"/>
                <a:ea typeface="Gulim"/>
                <a:cs typeface="Gulim"/>
                <a:sym typeface="Gulim"/>
              </a:rPr>
              <a:t> </a:t>
            </a:r>
            <a:r>
              <a:rPr lang="en-US" sz="900" u="none" dirty="0" err="1">
                <a:latin typeface="Gulim"/>
                <a:ea typeface="Gulim"/>
                <a:cs typeface="Gulim"/>
                <a:sym typeface="Gulim"/>
              </a:rPr>
              <a:t>있는지</a:t>
            </a:r>
            <a:r>
              <a:rPr lang="en-US" sz="900" u="none" dirty="0">
                <a:latin typeface="Gulim"/>
                <a:ea typeface="Gulim"/>
                <a:cs typeface="Gulim"/>
                <a:sym typeface="Gulim"/>
              </a:rPr>
              <a:t> </a:t>
            </a:r>
            <a:r>
              <a:rPr lang="en-US" sz="900" u="none" dirty="0" err="1">
                <a:latin typeface="Gulim"/>
                <a:ea typeface="Gulim"/>
                <a:cs typeface="Gulim"/>
                <a:sym typeface="Gulim"/>
              </a:rPr>
              <a:t>확인하는</a:t>
            </a:r>
            <a:r>
              <a:rPr lang="en-US" sz="900" u="none" dirty="0">
                <a:latin typeface="Gulim"/>
                <a:ea typeface="Gulim"/>
                <a:cs typeface="Gulim"/>
                <a:sym typeface="Gulim"/>
              </a:rPr>
              <a:t> </a:t>
            </a:r>
            <a:r>
              <a:rPr lang="en-US" sz="900" u="none" dirty="0" err="1">
                <a:latin typeface="Gulim"/>
                <a:ea typeface="Gulim"/>
                <a:cs typeface="Gulim"/>
                <a:sym typeface="Gulim"/>
              </a:rPr>
              <a:t>내용을</a:t>
            </a:r>
            <a:r>
              <a:rPr lang="en-US" sz="900" u="none" dirty="0">
                <a:latin typeface="Gulim"/>
                <a:ea typeface="Gulim"/>
                <a:cs typeface="Gulim"/>
                <a:sym typeface="Gulim"/>
              </a:rPr>
              <a:t> </a:t>
            </a:r>
            <a:r>
              <a:rPr lang="en-US" sz="900" u="none" dirty="0" err="1">
                <a:latin typeface="Gulim"/>
                <a:ea typeface="Gulim"/>
                <a:cs typeface="Gulim"/>
                <a:sym typeface="Gulim"/>
              </a:rPr>
              <a:t>포함하고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NGP(Next Generation Products) </a:t>
            </a:r>
            <a:r>
              <a:rPr lang="en-US" sz="900" u="none" dirty="0" err="1">
                <a:latin typeface="Gulim"/>
                <a:ea typeface="Gulim"/>
                <a:cs typeface="Gulim"/>
                <a:sym typeface="Gulim"/>
              </a:rPr>
              <a:t>디바이스를</a:t>
            </a:r>
            <a:r>
              <a:rPr lang="en-US" sz="900" u="none" dirty="0">
                <a:latin typeface="Gulim"/>
                <a:ea typeface="Gulim"/>
                <a:cs typeface="Gulim"/>
                <a:sym typeface="Gulim"/>
              </a:rPr>
              <a:t> </a:t>
            </a:r>
            <a:r>
              <a:rPr lang="en-US" sz="900" u="none" dirty="0" err="1">
                <a:latin typeface="Gulim"/>
                <a:ea typeface="Gulim"/>
                <a:cs typeface="Gulim"/>
                <a:sym typeface="Gulim"/>
              </a:rPr>
              <a:t>제조하는</a:t>
            </a:r>
            <a:r>
              <a:rPr lang="en-US" sz="900" u="none" dirty="0">
                <a:latin typeface="Gulim"/>
                <a:ea typeface="Gulim"/>
                <a:cs typeface="Gulim"/>
                <a:sym typeface="Gulim"/>
              </a:rPr>
              <a:t> 3개 </a:t>
            </a:r>
            <a:r>
              <a:rPr lang="en-US" sz="900" u="none" dirty="0" err="1">
                <a:latin typeface="Gulim"/>
                <a:ea typeface="Gulim"/>
                <a:cs typeface="Gulim"/>
                <a:sym typeface="Gulim"/>
              </a:rPr>
              <a:t>파트너사로부터</a:t>
            </a:r>
            <a:r>
              <a:rPr lang="en-US" sz="900" u="none" dirty="0">
                <a:latin typeface="Gulim"/>
                <a:ea typeface="Gulim"/>
                <a:cs typeface="Gulim"/>
                <a:sym typeface="Gulim"/>
              </a:rPr>
              <a:t> </a:t>
            </a:r>
            <a:r>
              <a:rPr lang="en-US" sz="900" u="none" dirty="0" err="1">
                <a:latin typeface="Gulim"/>
                <a:ea typeface="Gulim"/>
                <a:cs typeface="Gulim"/>
                <a:sym typeface="Gulim"/>
              </a:rPr>
              <a:t>직·간접적인</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보고양식</a:t>
            </a:r>
            <a:r>
              <a:rPr lang="en-US" sz="900" u="none" dirty="0">
                <a:latin typeface="Gulim"/>
                <a:ea typeface="Gulim"/>
                <a:cs typeface="Gulim"/>
                <a:sym typeface="Gulim"/>
              </a:rPr>
              <a:t>(CMRT: Conflict Minerals Reporting Template)</a:t>
            </a:r>
            <a:r>
              <a:rPr lang="en-US" sz="900" u="none" dirty="0" err="1">
                <a:latin typeface="Gulim"/>
                <a:ea typeface="Gulim"/>
                <a:cs typeface="Gulim"/>
                <a:sym typeface="Gulim"/>
              </a:rPr>
              <a:t>과</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사용</a:t>
            </a:r>
            <a:r>
              <a:rPr lang="en-US" sz="900" u="none" dirty="0">
                <a:latin typeface="Gulim"/>
                <a:ea typeface="Gulim"/>
                <a:cs typeface="Gulim"/>
                <a:sym typeface="Gulim"/>
              </a:rPr>
              <a:t> </a:t>
            </a:r>
            <a:r>
              <a:rPr lang="en-US" sz="900" u="none" dirty="0" err="1">
                <a:latin typeface="Gulim"/>
                <a:ea typeface="Gulim"/>
                <a:cs typeface="Gulim"/>
                <a:sym typeface="Gulim"/>
              </a:rPr>
              <a:t>현황표</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자료를</a:t>
            </a:r>
            <a:r>
              <a:rPr lang="en-US" sz="900" u="none" dirty="0">
                <a:latin typeface="Gulim"/>
                <a:ea typeface="Gulim"/>
                <a:cs typeface="Gulim"/>
                <a:sym typeface="Gulim"/>
              </a:rPr>
              <a:t> </a:t>
            </a:r>
            <a:r>
              <a:rPr lang="en-US" sz="900" u="none" dirty="0" err="1">
                <a:latin typeface="Gulim"/>
                <a:ea typeface="Gulim"/>
                <a:cs typeface="Gulim"/>
                <a:sym typeface="Gulim"/>
              </a:rPr>
              <a:t>전달받아</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현황을</a:t>
            </a:r>
            <a:r>
              <a:rPr lang="en-US" sz="900" u="none" dirty="0">
                <a:latin typeface="Gulim"/>
                <a:ea typeface="Gulim"/>
                <a:cs typeface="Gulim"/>
                <a:sym typeface="Gulim"/>
              </a:rPr>
              <a:t> </a:t>
            </a:r>
            <a:r>
              <a:rPr lang="en-US" sz="900" u="none" dirty="0" err="1">
                <a:latin typeface="Gulim"/>
                <a:ea typeface="Gulim"/>
                <a:cs typeface="Gulim"/>
                <a:sym typeface="Gulim"/>
              </a:rPr>
              <a:t>점검합니다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파트너사에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심층</a:t>
            </a:r>
            <a:r>
              <a:rPr lang="en-US" sz="900" u="none" dirty="0">
                <a:latin typeface="Gulim"/>
                <a:ea typeface="Gulim"/>
                <a:cs typeface="Gulim"/>
                <a:sym typeface="Gulim"/>
              </a:rPr>
              <a:t> </a:t>
            </a:r>
            <a:r>
              <a:rPr lang="en-US" sz="900" u="none" dirty="0" err="1">
                <a:latin typeface="Gulim"/>
                <a:ea typeface="Gulim"/>
                <a:cs typeface="Gulim"/>
                <a:sym typeface="Gulim"/>
              </a:rPr>
              <a:t>인터뷰를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조직과</a:t>
            </a:r>
            <a:r>
              <a:rPr lang="en-US" sz="900" u="none" dirty="0">
                <a:latin typeface="Gulim"/>
                <a:ea typeface="Gulim"/>
                <a:cs typeface="Gulim"/>
                <a:sym typeface="Gulim"/>
              </a:rPr>
              <a:t> </a:t>
            </a:r>
            <a:r>
              <a:rPr lang="en-US" sz="900" u="none" dirty="0" err="1">
                <a:latin typeface="Gulim"/>
                <a:ea typeface="Gulim"/>
                <a:cs typeface="Gulim"/>
                <a:sym typeface="Gulim"/>
              </a:rPr>
              <a:t>체계를</a:t>
            </a:r>
            <a:r>
              <a:rPr lang="en-US" sz="900" u="none" dirty="0">
                <a:latin typeface="Gulim"/>
                <a:ea typeface="Gulim"/>
                <a:cs typeface="Gulim"/>
                <a:sym typeface="Gulim"/>
              </a:rPr>
              <a:t> </a:t>
            </a:r>
            <a:r>
              <a:rPr lang="ko-KR" altLang="en-US" sz="900" dirty="0">
                <a:latin typeface="Gulim"/>
                <a:ea typeface="Gulim"/>
                <a:cs typeface="Gulim"/>
                <a:sym typeface="Gulim"/>
              </a:rPr>
              <a:t>점검하고 있습니다</a:t>
            </a:r>
            <a:r>
              <a:rPr lang="en-US" altLang="ko-KR" sz="900" dirty="0">
                <a:latin typeface="Gulim"/>
                <a:ea typeface="Gulim"/>
                <a:cs typeface="Gulim"/>
                <a:sym typeface="Gulim"/>
              </a:rPr>
              <a:t>. </a:t>
            </a:r>
            <a:r>
              <a:rPr lang="ko-KR" altLang="en-US" sz="900" dirty="0">
                <a:latin typeface="Gulim"/>
                <a:ea typeface="Gulim"/>
                <a:cs typeface="Gulim"/>
                <a:sym typeface="Gulim"/>
              </a:rPr>
              <a:t>추후 기타 책임광물까지 확대하여 관리할 계획이며</a:t>
            </a:r>
            <a:r>
              <a:rPr lang="en-US" altLang="ko-KR" sz="900" dirty="0">
                <a:latin typeface="Gulim"/>
                <a:ea typeface="Gulim"/>
                <a:cs typeface="Gulim"/>
                <a:sym typeface="Gulim"/>
              </a:rPr>
              <a:t>, </a:t>
            </a:r>
            <a:r>
              <a:rPr lang="ko-KR" altLang="en-US" sz="900" dirty="0">
                <a:latin typeface="Gulim"/>
                <a:ea typeface="Gulim"/>
                <a:cs typeface="Gulim"/>
                <a:sym typeface="Gulim"/>
              </a:rPr>
              <a:t>공급망 내 제련소 및 정련소의 세부적인 위치를 확인하기 위해 관리 범위를 지속적으로 확대해 나갈 계획입니다</a:t>
            </a:r>
            <a:r>
              <a:rPr lang="en-US" altLang="ko-KR" sz="900" dirty="0">
                <a:latin typeface="Gulim"/>
                <a:ea typeface="Gulim"/>
                <a:cs typeface="Gulim"/>
                <a:sym typeface="Gulim"/>
              </a:rPr>
              <a:t>.</a:t>
            </a:r>
            <a:endParaRPr lang="ko-KR" altLang="en-US" sz="900" dirty="0">
              <a:latin typeface="Gulim"/>
              <a:ea typeface="Gulim"/>
              <a:cs typeface="Gulim"/>
              <a:sym typeface="Gulim"/>
            </a:endParaRPr>
          </a:p>
          <a:p>
            <a:pPr marL="12700" marR="5080" lvl="0" indent="-635" algn="just" rtl="0">
              <a:lnSpc>
                <a:spcPct val="134300"/>
              </a:lnSpc>
              <a:spcBef>
                <a:spcPts val="0"/>
              </a:spcBef>
              <a:spcAft>
                <a:spcPts val="0"/>
              </a:spcAft>
              <a:buNone/>
            </a:pPr>
            <a:endParaRPr sz="900" dirty="0">
              <a:latin typeface="Gulim"/>
              <a:ea typeface="Gulim"/>
              <a:cs typeface="Gulim"/>
              <a:sym typeface="Gulim"/>
            </a:endParaRPr>
          </a:p>
        </p:txBody>
      </p:sp>
      <p:sp>
        <p:nvSpPr>
          <p:cNvPr id="6005" name="Google Shape;6005;p60"/>
          <p:cNvSpPr txBox="1"/>
          <p:nvPr/>
        </p:nvSpPr>
        <p:spPr>
          <a:xfrm>
            <a:off x="904202" y="5166716"/>
            <a:ext cx="13412755"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분쟁광물</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리스크</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관리</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및</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개선</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파트너사의</a:t>
            </a:r>
            <a:r>
              <a:rPr lang="en-US" sz="900" u="none" dirty="0">
                <a:latin typeface="Gulim"/>
                <a:ea typeface="Gulim"/>
                <a:cs typeface="Gulim"/>
                <a:sym typeface="Gulim"/>
              </a:rPr>
              <a:t> ESG </a:t>
            </a:r>
            <a:r>
              <a:rPr lang="en-US" sz="900" u="none" dirty="0" err="1">
                <a:latin typeface="Gulim"/>
                <a:ea typeface="Gulim"/>
                <a:cs typeface="Gulim"/>
                <a:sym typeface="Gulim"/>
              </a:rPr>
              <a:t>평가</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실태</a:t>
            </a:r>
            <a:r>
              <a:rPr lang="en-US" sz="900" u="none" dirty="0">
                <a:latin typeface="Gulim"/>
                <a:ea typeface="Gulim"/>
                <a:cs typeface="Gulim"/>
                <a:sym typeface="Gulim"/>
              </a:rPr>
              <a:t> </a:t>
            </a:r>
            <a:r>
              <a:rPr lang="en-US" sz="900" u="none" dirty="0" err="1">
                <a:latin typeface="Gulim"/>
                <a:ea typeface="Gulim"/>
                <a:cs typeface="Gulim"/>
                <a:sym typeface="Gulim"/>
              </a:rPr>
              <a:t>조사에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결과를</a:t>
            </a:r>
            <a:r>
              <a:rPr lang="en-US" sz="900" u="none" dirty="0">
                <a:latin typeface="Gulim"/>
                <a:ea typeface="Gulim"/>
                <a:cs typeface="Gulim"/>
                <a:sym typeface="Gulim"/>
              </a:rPr>
              <a:t> </a:t>
            </a:r>
            <a:r>
              <a:rPr lang="en-US" sz="900" u="none" dirty="0" err="1">
                <a:latin typeface="Gulim"/>
                <a:ea typeface="Gulim"/>
                <a:cs typeface="Gulim"/>
                <a:sym typeface="Gulim"/>
              </a:rPr>
              <a:t>파트너사에</a:t>
            </a:r>
            <a:r>
              <a:rPr lang="en-US" sz="900" u="none" dirty="0">
                <a:latin typeface="Gulim"/>
                <a:ea typeface="Gulim"/>
                <a:cs typeface="Gulim"/>
                <a:sym typeface="Gulim"/>
              </a:rPr>
              <a:t> </a:t>
            </a:r>
            <a:r>
              <a:rPr lang="en-US" sz="900" u="none" dirty="0" err="1">
                <a:latin typeface="Gulim"/>
                <a:ea typeface="Gulim"/>
                <a:cs typeface="Gulim"/>
                <a:sym typeface="Gulim"/>
              </a:rPr>
              <a:t>공유하면서</a:t>
            </a:r>
            <a:r>
              <a:rPr lang="en-US" sz="900" u="none" dirty="0">
                <a:latin typeface="Gulim"/>
                <a:ea typeface="Gulim"/>
                <a:cs typeface="Gulim"/>
                <a:sym typeface="Gulim"/>
              </a:rPr>
              <a:t> </a:t>
            </a:r>
            <a:r>
              <a:rPr lang="en-US" sz="900" u="none" dirty="0" err="1">
                <a:latin typeface="Gulim"/>
                <a:ea typeface="Gulim"/>
                <a:cs typeface="Gulim"/>
                <a:sym typeface="Gulim"/>
              </a:rPr>
              <a:t>개선과제를</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전달하고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전달된</a:t>
            </a:r>
            <a:r>
              <a:rPr lang="en-US" sz="900" u="none" dirty="0">
                <a:latin typeface="Gulim"/>
                <a:ea typeface="Gulim"/>
                <a:cs typeface="Gulim"/>
                <a:sym typeface="Gulim"/>
              </a:rPr>
              <a:t> </a:t>
            </a:r>
            <a:r>
              <a:rPr lang="en-US" sz="900" u="none" dirty="0" err="1">
                <a:latin typeface="Gulim"/>
                <a:ea typeface="Gulim"/>
                <a:cs typeface="Gulim"/>
                <a:sym typeface="Gulim"/>
              </a:rPr>
              <a:t>내용에는</a:t>
            </a:r>
            <a:r>
              <a:rPr lang="en-US" sz="900" u="none" dirty="0">
                <a:latin typeface="Gulim"/>
                <a:ea typeface="Gulim"/>
                <a:cs typeface="Gulim"/>
                <a:sym typeface="Gulim"/>
              </a:rPr>
              <a:t> </a:t>
            </a:r>
            <a:r>
              <a:rPr lang="en-US" sz="900" u="none" dirty="0" err="1">
                <a:latin typeface="Gulim"/>
                <a:ea typeface="Gulim"/>
                <a:cs typeface="Gulim"/>
                <a:sym typeface="Gulim"/>
              </a:rPr>
              <a:t>원부자재의</a:t>
            </a:r>
            <a:r>
              <a:rPr lang="en-US" sz="900" u="none" dirty="0">
                <a:latin typeface="Gulim"/>
                <a:ea typeface="Gulim"/>
                <a:cs typeface="Gulim"/>
                <a:sym typeface="Gulim"/>
              </a:rPr>
              <a:t> </a:t>
            </a:r>
            <a:r>
              <a:rPr lang="en-US" sz="900" u="none" dirty="0" err="1">
                <a:latin typeface="Gulim"/>
                <a:ea typeface="Gulim"/>
                <a:cs typeface="Gulim"/>
                <a:sym typeface="Gulim"/>
              </a:rPr>
              <a:t>출처</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생산과정</a:t>
            </a:r>
            <a:r>
              <a:rPr lang="en-US" sz="900" u="none" dirty="0">
                <a:latin typeface="Gulim"/>
                <a:ea typeface="Gulim"/>
                <a:cs typeface="Gulim"/>
                <a:sym typeface="Gulim"/>
              </a:rPr>
              <a:t> </a:t>
            </a:r>
            <a:r>
              <a:rPr lang="en-US" sz="900" u="none" dirty="0" err="1">
                <a:latin typeface="Gulim"/>
                <a:ea typeface="Gulim"/>
                <a:cs typeface="Gulim"/>
                <a:sym typeface="Gulim"/>
              </a:rPr>
              <a:t>검토에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내용을</a:t>
            </a:r>
            <a:r>
              <a:rPr lang="en-US" sz="900" u="none" dirty="0">
                <a:latin typeface="Gulim"/>
                <a:ea typeface="Gulim"/>
                <a:cs typeface="Gulim"/>
                <a:sym typeface="Gulim"/>
              </a:rPr>
              <a:t> </a:t>
            </a:r>
            <a:r>
              <a:rPr lang="en-US" sz="900" u="none" dirty="0" err="1">
                <a:latin typeface="Gulim"/>
                <a:ea typeface="Gulim"/>
                <a:cs typeface="Gulim"/>
                <a:sym typeface="Gulim"/>
              </a:rPr>
              <a:t>포함하고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파트너사에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심층</a:t>
            </a:r>
            <a:r>
              <a:rPr lang="en-US" sz="900" u="none" dirty="0">
                <a:latin typeface="Gulim"/>
                <a:ea typeface="Gulim"/>
                <a:cs typeface="Gulim"/>
                <a:sym typeface="Gulim"/>
              </a:rPr>
              <a:t> </a:t>
            </a:r>
            <a:r>
              <a:rPr lang="en-US" sz="900" u="none" dirty="0" err="1">
                <a:latin typeface="Gulim"/>
                <a:ea typeface="Gulim"/>
                <a:cs typeface="Gulim"/>
                <a:sym typeface="Gulim"/>
              </a:rPr>
              <a:t>인터뷰를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분쟁광물</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현황을</a:t>
            </a:r>
            <a:r>
              <a:rPr lang="en-US" sz="900" u="none" dirty="0">
                <a:latin typeface="Gulim"/>
                <a:ea typeface="Gulim"/>
                <a:cs typeface="Gulim"/>
                <a:sym typeface="Gulim"/>
              </a:rPr>
              <a:t> </a:t>
            </a:r>
            <a:r>
              <a:rPr lang="en-US" sz="900" u="none" dirty="0" err="1">
                <a:latin typeface="Gulim"/>
                <a:ea typeface="Gulim"/>
                <a:cs typeface="Gulim"/>
                <a:sym typeface="Gulim"/>
              </a:rPr>
              <a:t>파악하고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006" name="Google Shape;6006;p60"/>
          <p:cNvSpPr txBox="1"/>
          <p:nvPr/>
        </p:nvSpPr>
        <p:spPr>
          <a:xfrm>
            <a:off x="908406" y="5646814"/>
            <a:ext cx="13404345" cy="755448"/>
          </a:xfrm>
          <a:prstGeom prst="rect">
            <a:avLst/>
          </a:prstGeom>
          <a:noFill/>
          <a:ln>
            <a:noFill/>
          </a:ln>
        </p:spPr>
        <p:txBody>
          <a:bodyPr spcFirstLastPara="1" wrap="square" lIns="0" tIns="59675" rIns="0" bIns="0" anchor="t" anchorCtr="0">
            <a:spAutoFit/>
          </a:bodyPr>
          <a:lstStyle/>
          <a:p>
            <a:pPr marL="12700" lvl="0" indent="0" algn="just" rtl="0">
              <a:lnSpc>
                <a:spcPct val="100000"/>
              </a:lnSpc>
              <a:spcBef>
                <a:spcPts val="0"/>
              </a:spcBef>
              <a:spcAft>
                <a:spcPts val="0"/>
              </a:spcAft>
              <a:buNone/>
            </a:pPr>
            <a:r>
              <a:rPr lang="en-US" sz="900" b="1" dirty="0" err="1">
                <a:latin typeface="Arial"/>
                <a:ea typeface="Arial"/>
                <a:cs typeface="Arial"/>
                <a:sym typeface="Arial"/>
              </a:rPr>
              <a:t>공급망</a:t>
            </a:r>
            <a:r>
              <a:rPr lang="en-US" sz="900" b="1" dirty="0">
                <a:latin typeface="Arial"/>
                <a:ea typeface="Arial"/>
                <a:cs typeface="Arial"/>
                <a:sym typeface="Arial"/>
              </a:rPr>
              <a:t> </a:t>
            </a:r>
            <a:r>
              <a:rPr lang="en-US" sz="900" b="1" dirty="0" err="1">
                <a:latin typeface="Arial"/>
                <a:ea typeface="Arial"/>
                <a:cs typeface="Arial"/>
                <a:sym typeface="Arial"/>
              </a:rPr>
              <a:t>내</a:t>
            </a:r>
            <a:r>
              <a:rPr lang="en-US" sz="900" b="1" dirty="0">
                <a:latin typeface="Arial"/>
                <a:ea typeface="Arial"/>
                <a:cs typeface="Arial"/>
                <a:sym typeface="Arial"/>
              </a:rPr>
              <a:t> </a:t>
            </a:r>
            <a:r>
              <a:rPr lang="en-US" sz="900" b="1" dirty="0" err="1">
                <a:latin typeface="Arial"/>
                <a:ea typeface="Arial"/>
                <a:cs typeface="Arial"/>
                <a:sym typeface="Arial"/>
              </a:rPr>
              <a:t>위험</a:t>
            </a:r>
            <a:r>
              <a:rPr lang="en-US" sz="900" b="1" dirty="0">
                <a:latin typeface="Arial"/>
                <a:ea typeface="Arial"/>
                <a:cs typeface="Arial"/>
                <a:sym typeface="Arial"/>
              </a:rPr>
              <a:t> </a:t>
            </a:r>
            <a:r>
              <a:rPr lang="en-US" sz="900" b="1" dirty="0" err="1">
                <a:latin typeface="Arial"/>
                <a:ea typeface="Arial"/>
                <a:cs typeface="Arial"/>
                <a:sym typeface="Arial"/>
              </a:rPr>
              <a:t>확인과</a:t>
            </a:r>
            <a:r>
              <a:rPr lang="en-US" sz="900" b="1" dirty="0">
                <a:latin typeface="Arial"/>
                <a:ea typeface="Arial"/>
                <a:cs typeface="Arial"/>
                <a:sym typeface="Arial"/>
              </a:rPr>
              <a:t> </a:t>
            </a:r>
            <a:r>
              <a:rPr lang="en-US" sz="900" b="1" dirty="0" err="1">
                <a:latin typeface="Arial"/>
                <a:ea typeface="Arial"/>
                <a:cs typeface="Arial"/>
                <a:sym typeface="Arial"/>
              </a:rPr>
              <a:t>평가</a:t>
            </a:r>
            <a:endParaRPr sz="900" dirty="0">
              <a:latin typeface="Arial"/>
              <a:ea typeface="Arial"/>
              <a:cs typeface="Arial"/>
              <a:sym typeface="Arial"/>
            </a:endParaRPr>
          </a:p>
          <a:p>
            <a:pPr marL="12700" marR="5080" lvl="0" indent="-635"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연</a:t>
            </a:r>
            <a:r>
              <a:rPr lang="en-US" sz="900" dirty="0">
                <a:latin typeface="Gulim"/>
                <a:ea typeface="Gulim"/>
                <a:cs typeface="Gulim"/>
                <a:sym typeface="Gulim"/>
              </a:rPr>
              <a:t> 1회 </a:t>
            </a:r>
            <a:r>
              <a:rPr lang="en-US" sz="900" dirty="0" err="1">
                <a:latin typeface="Gulim"/>
                <a:ea typeface="Gulim"/>
                <a:cs typeface="Gulim"/>
                <a:sym typeface="Gulim"/>
              </a:rPr>
              <a:t>파트너사로부터</a:t>
            </a:r>
            <a:r>
              <a:rPr lang="en-US" sz="900" dirty="0">
                <a:latin typeface="Gulim"/>
                <a:ea typeface="Gulim"/>
                <a:cs typeface="Gulim"/>
                <a:sym typeface="Gulim"/>
              </a:rPr>
              <a:t> </a:t>
            </a:r>
            <a:r>
              <a:rPr lang="en-US" sz="900" dirty="0" err="1">
                <a:latin typeface="Gulim"/>
                <a:ea typeface="Gulim"/>
                <a:cs typeface="Gulim"/>
                <a:sym typeface="Gulim"/>
              </a:rPr>
              <a:t>제련소에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자료를</a:t>
            </a:r>
            <a:r>
              <a:rPr lang="en-US" sz="900" dirty="0">
                <a:latin typeface="Gulim"/>
                <a:ea typeface="Gulim"/>
                <a:cs typeface="Gulim"/>
                <a:sym typeface="Gulim"/>
              </a:rPr>
              <a:t> </a:t>
            </a:r>
            <a:r>
              <a:rPr lang="en-US" sz="900" dirty="0" err="1">
                <a:latin typeface="Gulim"/>
                <a:ea typeface="Gulim"/>
                <a:cs typeface="Gulim"/>
                <a:sym typeface="Gulim"/>
              </a:rPr>
              <a:t>제공받아</a:t>
            </a:r>
            <a:r>
              <a:rPr lang="en-US" sz="900" dirty="0">
                <a:latin typeface="Gulim"/>
                <a:ea typeface="Gulim"/>
                <a:cs typeface="Gulim"/>
                <a:sym typeface="Gulim"/>
              </a:rPr>
              <a:t> </a:t>
            </a:r>
            <a:r>
              <a:rPr lang="en-US" sz="900" dirty="0" err="1">
                <a:latin typeface="Gulim"/>
                <a:ea typeface="Gulim"/>
                <a:cs typeface="Gulim"/>
                <a:sym typeface="Gulim"/>
              </a:rPr>
              <a:t>제련소에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정보</a:t>
            </a:r>
            <a:r>
              <a:rPr lang="en-US" sz="900" dirty="0">
                <a:latin typeface="Gulim"/>
                <a:ea typeface="Gulim"/>
                <a:cs typeface="Gulim"/>
                <a:sym typeface="Gulim"/>
              </a:rPr>
              <a:t>(</a:t>
            </a:r>
            <a:r>
              <a:rPr lang="en-US" sz="900" dirty="0" err="1">
                <a:latin typeface="Gulim"/>
                <a:ea typeface="Gulim"/>
                <a:cs typeface="Gulim"/>
                <a:sym typeface="Gulim"/>
              </a:rPr>
              <a:t>제련소명</a:t>
            </a:r>
            <a:r>
              <a:rPr lang="en-US" sz="900" dirty="0">
                <a:latin typeface="Gulim"/>
                <a:ea typeface="Gulim"/>
                <a:cs typeface="Gulim"/>
                <a:sym typeface="Gulim"/>
              </a:rPr>
              <a:t>, </a:t>
            </a:r>
            <a:r>
              <a:rPr lang="en-US" sz="900" dirty="0" err="1">
                <a:latin typeface="Gulim"/>
                <a:ea typeface="Gulim"/>
                <a:cs typeface="Gulim"/>
                <a:sym typeface="Gulim"/>
              </a:rPr>
              <a:t>제련소</a:t>
            </a:r>
            <a:r>
              <a:rPr lang="en-US" sz="900" dirty="0">
                <a:latin typeface="Gulim"/>
                <a:ea typeface="Gulim"/>
                <a:cs typeface="Gulim"/>
                <a:sym typeface="Gulim"/>
              </a:rPr>
              <a:t> </a:t>
            </a:r>
            <a:r>
              <a:rPr lang="en-US" sz="900" dirty="0" err="1">
                <a:latin typeface="Gulim"/>
                <a:ea typeface="Gulim"/>
                <a:cs typeface="Gulim"/>
                <a:sym typeface="Gulim"/>
              </a:rPr>
              <a:t>소재</a:t>
            </a:r>
            <a:r>
              <a:rPr lang="en-US" sz="900" dirty="0">
                <a:latin typeface="Gulim"/>
                <a:ea typeface="Gulim"/>
                <a:cs typeface="Gulim"/>
                <a:sym typeface="Gulim"/>
              </a:rPr>
              <a:t> </a:t>
            </a:r>
            <a:r>
              <a:rPr lang="en-US" sz="900" dirty="0" err="1">
                <a:latin typeface="Gulim"/>
                <a:ea typeface="Gulim"/>
                <a:cs typeface="Gulim"/>
                <a:sym typeface="Gulim"/>
              </a:rPr>
              <a:t>국가</a:t>
            </a:r>
            <a:r>
              <a:rPr lang="en-US" sz="900" dirty="0">
                <a:latin typeface="Gulim"/>
                <a:ea typeface="Gulim"/>
                <a:cs typeface="Gulim"/>
                <a:sym typeface="Gulim"/>
              </a:rPr>
              <a:t>, 2차 </a:t>
            </a:r>
            <a:r>
              <a:rPr lang="en-US" sz="900" dirty="0" err="1">
                <a:latin typeface="Gulim"/>
                <a:ea typeface="Gulim"/>
                <a:cs typeface="Gulim"/>
                <a:sym typeface="Gulim"/>
              </a:rPr>
              <a:t>협력사</a:t>
            </a:r>
            <a:r>
              <a:rPr lang="en-US" sz="900" dirty="0">
                <a:latin typeface="Gulim"/>
                <a:ea typeface="Gulim"/>
                <a:cs typeface="Gulim"/>
                <a:sym typeface="Gulim"/>
              </a:rPr>
              <a:t>, 3차 </a:t>
            </a:r>
            <a:r>
              <a:rPr lang="en-US" sz="900" dirty="0" err="1">
                <a:latin typeface="Gulim"/>
                <a:ea typeface="Gulim"/>
                <a:cs typeface="Gulim"/>
                <a:sym typeface="Gulim"/>
              </a:rPr>
              <a:t>협력사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취합하여</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파트너사로부터</a:t>
            </a:r>
            <a:r>
              <a:rPr lang="en-US" sz="900" dirty="0">
                <a:latin typeface="Gulim"/>
                <a:ea typeface="Gulim"/>
                <a:cs typeface="Gulim"/>
                <a:sym typeface="Gulim"/>
              </a:rPr>
              <a:t> </a:t>
            </a:r>
            <a:r>
              <a:rPr lang="en-US" sz="900" dirty="0" err="1">
                <a:latin typeface="Gulim"/>
                <a:ea typeface="Gulim"/>
                <a:cs typeface="Gulim"/>
                <a:sym typeface="Gulim"/>
              </a:rPr>
              <a:t>직·간접적인</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보고양식</a:t>
            </a:r>
            <a:r>
              <a:rPr lang="en-US" sz="900" dirty="0">
                <a:latin typeface="Gulim"/>
                <a:ea typeface="Gulim"/>
                <a:cs typeface="Gulim"/>
                <a:sym typeface="Gulim"/>
              </a:rPr>
              <a:t>(CMRT)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제출</a:t>
            </a:r>
            <a:r>
              <a:rPr lang="en-US" sz="900" dirty="0">
                <a:latin typeface="Gulim"/>
                <a:ea typeface="Gulim"/>
                <a:cs typeface="Gulim"/>
                <a:sym typeface="Gulim"/>
              </a:rPr>
              <a:t> </a:t>
            </a:r>
            <a:r>
              <a:rPr lang="en-US" sz="900" dirty="0" err="1">
                <a:latin typeface="Gulim"/>
                <a:ea typeface="Gulim"/>
                <a:cs typeface="Gulim"/>
                <a:sym typeface="Gulim"/>
              </a:rPr>
              <a:t>받아</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그리고</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파트너사에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심층</a:t>
            </a:r>
            <a:r>
              <a:rPr lang="en-US" sz="900" dirty="0">
                <a:latin typeface="Gulim"/>
                <a:ea typeface="Gulim"/>
                <a:cs typeface="Gulim"/>
                <a:sym typeface="Gulim"/>
              </a:rPr>
              <a:t> </a:t>
            </a:r>
            <a:r>
              <a:rPr lang="en-US" sz="900" dirty="0" err="1">
                <a:latin typeface="Gulim"/>
                <a:ea typeface="Gulim"/>
                <a:cs typeface="Gulim"/>
                <a:sym typeface="Gulim"/>
              </a:rPr>
              <a:t>인터뷰를</a:t>
            </a:r>
            <a:r>
              <a:rPr lang="en-US" sz="900" dirty="0">
                <a:latin typeface="Gulim"/>
                <a:ea typeface="Gulim"/>
                <a:cs typeface="Gulim"/>
                <a:sym typeface="Gulim"/>
              </a:rPr>
              <a:t> </a:t>
            </a:r>
            <a:r>
              <a:rPr lang="en-US" sz="900" dirty="0" err="1">
                <a:latin typeface="Gulim"/>
                <a:ea typeface="Gulim"/>
                <a:cs typeface="Gulim"/>
                <a:sym typeface="Gulim"/>
              </a:rPr>
              <a:t>실시하여</a:t>
            </a:r>
            <a:r>
              <a:rPr lang="en-US" sz="900" dirty="0">
                <a:latin typeface="Gulim"/>
                <a:ea typeface="Gulim"/>
                <a:cs typeface="Gulim"/>
                <a:sym typeface="Gulim"/>
              </a:rPr>
              <a:t> </a:t>
            </a:r>
            <a:r>
              <a:rPr lang="en-US" sz="900" dirty="0" err="1">
                <a:latin typeface="Gulim"/>
                <a:ea typeface="Gulim"/>
                <a:cs typeface="Gulim"/>
                <a:sym typeface="Gulim"/>
              </a:rPr>
              <a:t>제출한</a:t>
            </a:r>
            <a:r>
              <a:rPr lang="en-US" sz="900" dirty="0">
                <a:latin typeface="Gulim"/>
                <a:ea typeface="Gulim"/>
                <a:cs typeface="Gulim"/>
                <a:sym typeface="Gulim"/>
              </a:rPr>
              <a:t> </a:t>
            </a:r>
            <a:r>
              <a:rPr lang="en-US" sz="900" dirty="0" err="1">
                <a:latin typeface="Gulim"/>
                <a:ea typeface="Gulim"/>
                <a:cs typeface="Gulim"/>
                <a:sym typeface="Gulim"/>
              </a:rPr>
              <a:t>자료의</a:t>
            </a:r>
            <a:r>
              <a:rPr lang="en-US" sz="900" dirty="0">
                <a:latin typeface="Gulim"/>
                <a:ea typeface="Gulim"/>
                <a:cs typeface="Gulim"/>
                <a:sym typeface="Gulim"/>
              </a:rPr>
              <a:t> </a:t>
            </a:r>
            <a:r>
              <a:rPr lang="en-US" sz="900" dirty="0" err="1">
                <a:latin typeface="Gulim"/>
                <a:ea typeface="Gulim"/>
                <a:cs typeface="Gulim"/>
                <a:sym typeface="Gulim"/>
              </a:rPr>
              <a:t>신빙성과</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확인하여</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파트너사로부터</a:t>
            </a:r>
            <a:r>
              <a:rPr lang="en-US" sz="900" dirty="0">
                <a:latin typeface="Gulim"/>
                <a:ea typeface="Gulim"/>
                <a:cs typeface="Gulim"/>
                <a:sym typeface="Gulim"/>
              </a:rPr>
              <a:t> </a:t>
            </a:r>
            <a:r>
              <a:rPr lang="en-US" sz="900" dirty="0" err="1">
                <a:latin typeface="Gulim"/>
                <a:ea typeface="Gulim"/>
                <a:cs typeface="Gulim"/>
                <a:sym typeface="Gulim"/>
              </a:rPr>
              <a:t>받은</a:t>
            </a:r>
            <a:r>
              <a:rPr lang="en-US" sz="900" dirty="0">
                <a:latin typeface="Gulim"/>
                <a:ea typeface="Gulim"/>
                <a:cs typeface="Gulim"/>
                <a:sym typeface="Gulim"/>
              </a:rPr>
              <a:t> </a:t>
            </a:r>
            <a:r>
              <a:rPr lang="en-US" sz="900" dirty="0" err="1">
                <a:latin typeface="Gulim"/>
                <a:ea typeface="Gulim"/>
                <a:cs typeface="Gulim"/>
                <a:sym typeface="Gulim"/>
              </a:rPr>
              <a:t>제련소에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기초로</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사용</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별도</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a:t>
            </a:r>
            <a:r>
              <a:rPr lang="en-US" sz="900" dirty="0" err="1">
                <a:latin typeface="Gulim"/>
                <a:ea typeface="Gulim"/>
                <a:cs typeface="Gulim"/>
                <a:sym typeface="Gulim"/>
              </a:rPr>
              <a:t>제련소의</a:t>
            </a:r>
            <a:r>
              <a:rPr lang="en-US" sz="900" dirty="0">
                <a:latin typeface="Gulim"/>
                <a:ea typeface="Gulim"/>
                <a:cs typeface="Gulim"/>
                <a:sym typeface="Gulim"/>
              </a:rPr>
              <a:t> RMAP </a:t>
            </a:r>
            <a:r>
              <a:rPr lang="en-US" sz="900" dirty="0" err="1">
                <a:latin typeface="Gulim"/>
                <a:ea typeface="Gulim"/>
                <a:cs typeface="Gulim"/>
                <a:sym typeface="Gulim"/>
              </a:rPr>
              <a:t>인증</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007" name="Google Shape;6007;p60"/>
          <p:cNvSpPr txBox="1"/>
          <p:nvPr/>
        </p:nvSpPr>
        <p:spPr>
          <a:xfrm>
            <a:off x="915137" y="6506775"/>
            <a:ext cx="13404345" cy="569884"/>
          </a:xfrm>
          <a:prstGeom prst="rect">
            <a:avLst/>
          </a:prstGeom>
          <a:noFill/>
          <a:ln>
            <a:noFill/>
          </a:ln>
        </p:spPr>
        <p:txBody>
          <a:bodyPr spcFirstLastPara="1" wrap="square" lIns="0" tIns="59675" rIns="0" bIns="0" anchor="t" anchorCtr="0">
            <a:spAutoFit/>
          </a:bodyPr>
          <a:lstStyle/>
          <a:p>
            <a:pPr marL="12700" lvl="0" indent="0" algn="just" rtl="0">
              <a:lnSpc>
                <a:spcPct val="100000"/>
              </a:lnSpc>
              <a:spcBef>
                <a:spcPts val="0"/>
              </a:spcBef>
              <a:spcAft>
                <a:spcPts val="0"/>
              </a:spcAft>
              <a:buNone/>
            </a:pPr>
            <a:r>
              <a:rPr lang="en-US" sz="900" b="1" dirty="0" err="1">
                <a:latin typeface="Arial"/>
                <a:ea typeface="Arial"/>
                <a:cs typeface="Arial"/>
                <a:sym typeface="Arial"/>
              </a:rPr>
              <a:t>확인된</a:t>
            </a:r>
            <a:r>
              <a:rPr lang="en-US" sz="900" b="1" dirty="0">
                <a:latin typeface="Arial"/>
                <a:ea typeface="Arial"/>
                <a:cs typeface="Arial"/>
                <a:sym typeface="Arial"/>
              </a:rPr>
              <a:t> </a:t>
            </a:r>
            <a:r>
              <a:rPr lang="en-US" sz="900" b="1" dirty="0" err="1">
                <a:latin typeface="Arial"/>
                <a:ea typeface="Arial"/>
                <a:cs typeface="Arial"/>
                <a:sym typeface="Arial"/>
              </a:rPr>
              <a:t>위험에</a:t>
            </a:r>
            <a:r>
              <a:rPr lang="en-US" sz="900" b="1" dirty="0">
                <a:latin typeface="Arial"/>
                <a:ea typeface="Arial"/>
                <a:cs typeface="Arial"/>
                <a:sym typeface="Arial"/>
              </a:rPr>
              <a:t> </a:t>
            </a:r>
            <a:r>
              <a:rPr lang="en-US" sz="900" b="1" dirty="0" err="1">
                <a:latin typeface="Arial"/>
                <a:ea typeface="Arial"/>
                <a:cs typeface="Arial"/>
                <a:sym typeface="Arial"/>
              </a:rPr>
              <a:t>대한</a:t>
            </a:r>
            <a:r>
              <a:rPr lang="en-US" sz="900" b="1" dirty="0">
                <a:latin typeface="Arial"/>
                <a:ea typeface="Arial"/>
                <a:cs typeface="Arial"/>
                <a:sym typeface="Arial"/>
              </a:rPr>
              <a:t> </a:t>
            </a:r>
            <a:r>
              <a:rPr lang="en-US" sz="900" b="1" dirty="0" err="1">
                <a:latin typeface="Arial"/>
                <a:ea typeface="Arial"/>
                <a:cs typeface="Arial"/>
                <a:sym typeface="Arial"/>
              </a:rPr>
              <a:t>대응</a:t>
            </a:r>
            <a:endParaRPr sz="900" dirty="0">
              <a:latin typeface="Arial"/>
              <a:ea typeface="Arial"/>
              <a:cs typeface="Arial"/>
              <a:sym typeface="Arial"/>
            </a:endParaRPr>
          </a:p>
          <a:p>
            <a:pPr marL="12700" marR="5080" lvl="0" indent="-635"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파트너사에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SCM본부장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관리감독자에게</a:t>
            </a:r>
            <a:r>
              <a:rPr lang="en-US" sz="900" dirty="0">
                <a:latin typeface="Gulim"/>
                <a:ea typeface="Gulim"/>
                <a:cs typeface="Gulim"/>
                <a:sym typeface="Gulim"/>
              </a:rPr>
              <a:t> </a:t>
            </a:r>
            <a:r>
              <a:rPr lang="en-US" sz="900" dirty="0" err="1">
                <a:latin typeface="Gulim"/>
                <a:ea typeface="Gulim"/>
                <a:cs typeface="Gulim"/>
                <a:sym typeface="Gulim"/>
              </a:rPr>
              <a:t>보고하고</a:t>
            </a:r>
            <a:r>
              <a:rPr lang="en-US" sz="900" dirty="0">
                <a:latin typeface="Gulim"/>
                <a:ea typeface="Gulim"/>
                <a:cs typeface="Gulim"/>
                <a:sym typeface="Gulim"/>
              </a:rPr>
              <a:t>, </a:t>
            </a:r>
            <a:r>
              <a:rPr lang="en-US" sz="900" dirty="0" err="1">
                <a:latin typeface="Gulim"/>
                <a:ea typeface="Gulim"/>
                <a:cs typeface="Gulim"/>
                <a:sym typeface="Gulim"/>
              </a:rPr>
              <a:t>파트너사로부터</a:t>
            </a:r>
            <a:r>
              <a:rPr lang="en-US" sz="900" dirty="0">
                <a:latin typeface="Gulim"/>
                <a:ea typeface="Gulim"/>
                <a:cs typeface="Gulim"/>
                <a:sym typeface="Gulim"/>
              </a:rPr>
              <a:t> </a:t>
            </a:r>
            <a:r>
              <a:rPr lang="en-US" sz="900" dirty="0" err="1">
                <a:latin typeface="Gulim"/>
                <a:ea typeface="Gulim"/>
                <a:cs typeface="Gulim"/>
                <a:sym typeface="Gulim"/>
              </a:rPr>
              <a:t>제출</a:t>
            </a:r>
            <a:r>
              <a:rPr lang="en-US" sz="900" dirty="0">
                <a:latin typeface="Gulim"/>
                <a:ea typeface="Gulim"/>
                <a:cs typeface="Gulim"/>
                <a:sym typeface="Gulim"/>
              </a:rPr>
              <a:t> </a:t>
            </a:r>
            <a:r>
              <a:rPr lang="en-US" sz="900" dirty="0" err="1">
                <a:latin typeface="Gulim"/>
                <a:ea typeface="Gulim"/>
                <a:cs typeface="Gulim"/>
                <a:sym typeface="Gulim"/>
              </a:rPr>
              <a:t>받은</a:t>
            </a:r>
            <a:r>
              <a:rPr lang="en-US" sz="900" dirty="0">
                <a:latin typeface="Gulim"/>
                <a:ea typeface="Gulim"/>
                <a:cs typeface="Gulim"/>
                <a:sym typeface="Gulim"/>
              </a:rPr>
              <a:t> </a:t>
            </a:r>
            <a:r>
              <a:rPr lang="en-US" sz="900" dirty="0" err="1">
                <a:latin typeface="Gulim"/>
                <a:ea typeface="Gulim"/>
                <a:cs typeface="Gulim"/>
                <a:sym typeface="Gulim"/>
              </a:rPr>
              <a:t>자료에</a:t>
            </a:r>
            <a:r>
              <a:rPr lang="en-US" sz="900" dirty="0">
                <a:latin typeface="Gulim"/>
                <a:ea typeface="Gulim"/>
                <a:cs typeface="Gulim"/>
                <a:sym typeface="Gulim"/>
              </a:rPr>
              <a:t> </a:t>
            </a:r>
            <a:r>
              <a:rPr lang="en-US" sz="900" dirty="0" err="1">
                <a:latin typeface="Gulim"/>
                <a:ea typeface="Gulim"/>
                <a:cs typeface="Gulim"/>
                <a:sym typeface="Gulim"/>
              </a:rPr>
              <a:t>기재된</a:t>
            </a:r>
            <a:r>
              <a:rPr lang="en-US" sz="900" dirty="0">
                <a:latin typeface="Gulim"/>
                <a:ea typeface="Gulim"/>
                <a:cs typeface="Gulim"/>
                <a:sym typeface="Gulim"/>
              </a:rPr>
              <a:t> </a:t>
            </a:r>
            <a:r>
              <a:rPr lang="en-US" sz="900" dirty="0" err="1">
                <a:latin typeface="Gulim"/>
                <a:ea typeface="Gulim"/>
                <a:cs typeface="Gulim"/>
                <a:sym typeface="Gulim"/>
              </a:rPr>
              <a:t>내용이</a:t>
            </a:r>
            <a:r>
              <a:rPr lang="en-US" sz="900" dirty="0">
                <a:latin typeface="Gulim"/>
                <a:ea typeface="Gulim"/>
                <a:cs typeface="Gulim"/>
                <a:sym typeface="Gulim"/>
              </a:rPr>
              <a:t> </a:t>
            </a:r>
            <a:r>
              <a:rPr lang="en-US" sz="900" dirty="0" err="1">
                <a:latin typeface="Gulim"/>
                <a:ea typeface="Gulim"/>
                <a:cs typeface="Gulim"/>
                <a:sym typeface="Gulim"/>
              </a:rPr>
              <a:t>미진하거나</a:t>
            </a:r>
            <a:r>
              <a:rPr lang="en-US" sz="900" dirty="0">
                <a:latin typeface="Gulim"/>
                <a:ea typeface="Gulim"/>
                <a:cs typeface="Gulim"/>
                <a:sym typeface="Gulim"/>
              </a:rPr>
              <a:t> </a:t>
            </a:r>
            <a:r>
              <a:rPr lang="en-US" sz="900" dirty="0" err="1">
                <a:latin typeface="Gulim"/>
                <a:ea typeface="Gulim"/>
                <a:cs typeface="Gulim"/>
                <a:sym typeface="Gulim"/>
              </a:rPr>
              <a:t>자료가</a:t>
            </a:r>
            <a:r>
              <a:rPr lang="en-US" sz="900" dirty="0">
                <a:latin typeface="Gulim"/>
                <a:ea typeface="Gulim"/>
                <a:cs typeface="Gulim"/>
                <a:sym typeface="Gulim"/>
              </a:rPr>
              <a:t> </a:t>
            </a:r>
            <a:r>
              <a:rPr lang="en-US" sz="900" dirty="0" err="1">
                <a:latin typeface="Gulim"/>
                <a:ea typeface="Gulim"/>
                <a:cs typeface="Gulim"/>
                <a:sym typeface="Gulim"/>
              </a:rPr>
              <a:t>제출되지</a:t>
            </a:r>
            <a:r>
              <a:rPr lang="en-US" sz="900" dirty="0">
                <a:latin typeface="Gulim"/>
                <a:ea typeface="Gulim"/>
                <a:cs typeface="Gulim"/>
                <a:sym typeface="Gulim"/>
              </a:rPr>
              <a:t> </a:t>
            </a:r>
            <a:r>
              <a:rPr lang="en-US" sz="900" dirty="0" err="1">
                <a:latin typeface="Gulim"/>
                <a:ea typeface="Gulim"/>
                <a:cs typeface="Gulim"/>
                <a:sym typeface="Gulim"/>
              </a:rPr>
              <a:t>않은</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심층</a:t>
            </a:r>
            <a:r>
              <a:rPr lang="en-US" sz="900" dirty="0">
                <a:latin typeface="Gulim"/>
                <a:ea typeface="Gulim"/>
                <a:cs typeface="Gulim"/>
                <a:sym typeface="Gulim"/>
              </a:rPr>
              <a:t> </a:t>
            </a:r>
            <a:r>
              <a:rPr lang="en-US" sz="900" dirty="0" err="1">
                <a:latin typeface="Gulim"/>
                <a:ea typeface="Gulim"/>
                <a:cs typeface="Gulim"/>
                <a:sym typeface="Gulim"/>
              </a:rPr>
              <a:t>인터뷰를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보완할</a:t>
            </a:r>
            <a:r>
              <a:rPr lang="en-US" sz="900" dirty="0">
                <a:latin typeface="Gulim"/>
                <a:ea typeface="Gulim"/>
                <a:cs typeface="Gulim"/>
                <a:sym typeface="Gulim"/>
              </a:rPr>
              <a:t> </a:t>
            </a:r>
            <a:r>
              <a:rPr lang="en-US" sz="900" dirty="0" err="1">
                <a:latin typeface="Gulim"/>
                <a:ea typeface="Gulim"/>
                <a:cs typeface="Gulim"/>
                <a:sym typeface="Gulim"/>
              </a:rPr>
              <a:t>자료의</a:t>
            </a:r>
            <a:r>
              <a:rPr lang="en-US" sz="900" dirty="0">
                <a:latin typeface="Gulim"/>
                <a:ea typeface="Gulim"/>
                <a:cs typeface="Gulim"/>
                <a:sym typeface="Gulim"/>
              </a:rPr>
              <a:t> </a:t>
            </a:r>
            <a:r>
              <a:rPr lang="en-US" sz="900" dirty="0" err="1">
                <a:latin typeface="Gulim"/>
                <a:ea typeface="Gulim"/>
                <a:cs typeface="Gulim"/>
                <a:sym typeface="Gulim"/>
              </a:rPr>
              <a:t>제출과</a:t>
            </a:r>
            <a:r>
              <a:rPr lang="en-US" sz="900" dirty="0">
                <a:latin typeface="Gulim"/>
                <a:ea typeface="Gulim"/>
                <a:cs typeface="Gulim"/>
                <a:sym typeface="Gulim"/>
              </a:rPr>
              <a:t> </a:t>
            </a:r>
            <a:r>
              <a:rPr lang="en-US" sz="900" dirty="0" err="1">
                <a:latin typeface="Gulim"/>
                <a:ea typeface="Gulim"/>
                <a:cs typeface="Gulim"/>
                <a:sym typeface="Gulim"/>
              </a:rPr>
              <a:t>설명을</a:t>
            </a:r>
            <a:r>
              <a:rPr lang="en-US" sz="900" dirty="0">
                <a:latin typeface="Gulim"/>
                <a:ea typeface="Gulim"/>
                <a:cs typeface="Gulim"/>
                <a:sym typeface="Gulim"/>
              </a:rPr>
              <a:t> </a:t>
            </a:r>
            <a:r>
              <a:rPr lang="en-US" sz="900" dirty="0" err="1">
                <a:latin typeface="Gulim"/>
                <a:ea typeface="Gulim"/>
                <a:cs typeface="Gulim"/>
                <a:sym typeface="Gulim"/>
              </a:rPr>
              <a:t>요구하고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분쟁광물이</a:t>
            </a:r>
            <a:r>
              <a:rPr lang="en-US" sz="900" dirty="0">
                <a:latin typeface="Gulim"/>
                <a:ea typeface="Gulim"/>
                <a:cs typeface="Gulim"/>
                <a:sym typeface="Gulim"/>
              </a:rPr>
              <a:t> </a:t>
            </a:r>
            <a:r>
              <a:rPr lang="en-US" sz="900" dirty="0" err="1">
                <a:latin typeface="Gulim"/>
                <a:ea typeface="Gulim"/>
                <a:cs typeface="Gulim"/>
                <a:sym typeface="Gulim"/>
              </a:rPr>
              <a:t>적절하게</a:t>
            </a:r>
            <a:r>
              <a:rPr lang="en-US" sz="900" dirty="0">
                <a:latin typeface="Gulim"/>
                <a:ea typeface="Gulim"/>
                <a:cs typeface="Gulim"/>
                <a:sym typeface="Gulim"/>
              </a:rPr>
              <a:t> </a:t>
            </a:r>
            <a:r>
              <a:rPr lang="en-US" sz="900" dirty="0" err="1">
                <a:latin typeface="Gulim"/>
                <a:ea typeface="Gulim"/>
                <a:cs typeface="Gulim"/>
                <a:sym typeface="Gulim"/>
              </a:rPr>
              <a:t>관리되고</a:t>
            </a:r>
            <a:r>
              <a:rPr lang="en-US" sz="900" dirty="0">
                <a:latin typeface="Gulim"/>
                <a:ea typeface="Gulim"/>
                <a:cs typeface="Gulim"/>
                <a:sym typeface="Gulim"/>
              </a:rPr>
              <a:t> </a:t>
            </a:r>
            <a:r>
              <a:rPr lang="en-US" sz="900" dirty="0" err="1">
                <a:latin typeface="Gulim"/>
                <a:ea typeface="Gulim"/>
                <a:cs typeface="Gulim"/>
                <a:sym typeface="Gulim"/>
              </a:rPr>
              <a:t>있는지</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모니터링하고</a:t>
            </a:r>
            <a:r>
              <a:rPr lang="en-US" sz="900" dirty="0">
                <a:latin typeface="Gulim"/>
                <a:ea typeface="Gulim"/>
                <a:cs typeface="Gulim"/>
                <a:sym typeface="Gulim"/>
              </a:rPr>
              <a:t> </a:t>
            </a:r>
            <a:r>
              <a:rPr lang="en-US" sz="900" dirty="0" err="1">
                <a:latin typeface="Gulim"/>
                <a:ea typeface="Gulim"/>
                <a:cs typeface="Gulim"/>
                <a:sym typeface="Gulim"/>
              </a:rPr>
              <a:t>확인된</a:t>
            </a:r>
            <a:r>
              <a:rPr lang="en-US" sz="900" dirty="0">
                <a:latin typeface="Gulim"/>
                <a:ea typeface="Gulim"/>
                <a:cs typeface="Gulim"/>
                <a:sym typeface="Gulim"/>
              </a:rPr>
              <a:t> </a:t>
            </a:r>
            <a:r>
              <a:rPr lang="en-US" sz="900" dirty="0" err="1">
                <a:latin typeface="Gulim"/>
                <a:ea typeface="Gulim"/>
                <a:cs typeface="Gulim"/>
                <a:sym typeface="Gulim"/>
              </a:rPr>
              <a:t>위험에</a:t>
            </a:r>
            <a:r>
              <a:rPr lang="en-US" sz="900" dirty="0">
                <a:latin typeface="Gulim"/>
                <a:ea typeface="Gulim"/>
                <a:cs typeface="Gulim"/>
                <a:sym typeface="Gulim"/>
              </a:rPr>
              <a:t> </a:t>
            </a:r>
            <a:r>
              <a:rPr lang="en-US" sz="900" dirty="0" err="1">
                <a:latin typeface="Gulim"/>
                <a:ea typeface="Gulim"/>
                <a:cs typeface="Gulim"/>
                <a:sym typeface="Gulim"/>
              </a:rPr>
              <a:t>적절히</a:t>
            </a:r>
            <a:r>
              <a:rPr lang="en-US" sz="900" dirty="0">
                <a:latin typeface="Gulim"/>
                <a:ea typeface="Gulim"/>
                <a:cs typeface="Gulim"/>
                <a:sym typeface="Gulim"/>
              </a:rPr>
              <a:t> </a:t>
            </a:r>
            <a:r>
              <a:rPr lang="en-US" sz="900" dirty="0" err="1">
                <a:latin typeface="Gulim"/>
                <a:ea typeface="Gulim"/>
                <a:cs typeface="Gulim"/>
                <a:sym typeface="Gulim"/>
              </a:rPr>
              <a:t>대응할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008" name="Google Shape;6008;p60"/>
          <p:cNvSpPr txBox="1"/>
          <p:nvPr/>
        </p:nvSpPr>
        <p:spPr>
          <a:xfrm>
            <a:off x="915137" y="7180775"/>
            <a:ext cx="13379086" cy="569884"/>
          </a:xfrm>
          <a:prstGeom prst="rect">
            <a:avLst/>
          </a:prstGeom>
          <a:noFill/>
          <a:ln>
            <a:noFill/>
          </a:ln>
        </p:spPr>
        <p:txBody>
          <a:bodyPr spcFirstLastPara="1" wrap="square" lIns="0" tIns="59675" rIns="0" bIns="0" anchor="t" anchorCtr="0">
            <a:spAutoFit/>
          </a:bodyPr>
          <a:lstStyle/>
          <a:p>
            <a:pPr marL="12700" lvl="0" indent="0" algn="just" rtl="0">
              <a:lnSpc>
                <a:spcPct val="100000"/>
              </a:lnSpc>
              <a:spcBef>
                <a:spcPts val="0"/>
              </a:spcBef>
              <a:spcAft>
                <a:spcPts val="0"/>
              </a:spcAft>
              <a:buNone/>
            </a:pPr>
            <a:r>
              <a:rPr lang="en-US" sz="900" b="1" dirty="0" err="1">
                <a:latin typeface="Arial"/>
                <a:ea typeface="Arial"/>
                <a:cs typeface="Arial"/>
                <a:sym typeface="Arial"/>
              </a:rPr>
              <a:t>독립적인</a:t>
            </a:r>
            <a:r>
              <a:rPr lang="en-US" sz="900" b="1" dirty="0">
                <a:latin typeface="Arial"/>
                <a:ea typeface="Arial"/>
                <a:cs typeface="Arial"/>
                <a:sym typeface="Arial"/>
              </a:rPr>
              <a:t> 제3자 </a:t>
            </a:r>
            <a:r>
              <a:rPr lang="en-US" sz="900" b="1" dirty="0" err="1">
                <a:latin typeface="Arial"/>
                <a:ea typeface="Arial"/>
                <a:cs typeface="Arial"/>
                <a:sym typeface="Arial"/>
              </a:rPr>
              <a:t>인증</a:t>
            </a:r>
            <a:endParaRPr sz="900" dirty="0">
              <a:latin typeface="Arial"/>
              <a:ea typeface="Arial"/>
              <a:cs typeface="Arial"/>
              <a:sym typeface="Arial"/>
            </a:endParaRPr>
          </a:p>
          <a:p>
            <a:pPr marL="12700" marR="5080" lvl="0" indent="0" algn="just" rtl="0">
              <a:lnSpc>
                <a:spcPct val="134200"/>
              </a:lnSpc>
              <a:spcBef>
                <a:spcPts val="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최대한</a:t>
            </a:r>
            <a:r>
              <a:rPr lang="en-US" sz="900" dirty="0">
                <a:latin typeface="Gulim"/>
                <a:ea typeface="Gulim"/>
                <a:cs typeface="Gulim"/>
                <a:sym typeface="Gulim"/>
              </a:rPr>
              <a:t> </a:t>
            </a:r>
            <a:r>
              <a:rPr lang="en-US" sz="900" dirty="0" err="1">
                <a:latin typeface="Gulim"/>
                <a:ea typeface="Gulim"/>
                <a:cs typeface="Gulim"/>
                <a:sym typeface="Gulim"/>
              </a:rPr>
              <a:t>가능한</a:t>
            </a:r>
            <a:r>
              <a:rPr lang="en-US" sz="900" dirty="0">
                <a:latin typeface="Gulim"/>
                <a:ea typeface="Gulim"/>
                <a:cs typeface="Gulim"/>
                <a:sym typeface="Gulim"/>
              </a:rPr>
              <a:t> </a:t>
            </a:r>
            <a:r>
              <a:rPr lang="en-US" sz="900" dirty="0" err="1">
                <a:latin typeface="Gulim"/>
                <a:ea typeface="Gulim"/>
                <a:cs typeface="Gulim"/>
                <a:sym typeface="Gulim"/>
              </a:rPr>
              <a:t>범위에서</a:t>
            </a:r>
            <a:r>
              <a:rPr lang="en-US" sz="900" dirty="0">
                <a:latin typeface="Gulim"/>
                <a:ea typeface="Gulim"/>
                <a:cs typeface="Gulim"/>
                <a:sym typeface="Gulim"/>
              </a:rPr>
              <a:t> </a:t>
            </a:r>
            <a:r>
              <a:rPr lang="en-US" sz="900" dirty="0" err="1">
                <a:latin typeface="Gulim"/>
                <a:ea typeface="Gulim"/>
                <a:cs typeface="Gulim"/>
                <a:sym typeface="Gulim"/>
              </a:rPr>
              <a:t>파트너사로부터</a:t>
            </a:r>
            <a:r>
              <a:rPr lang="en-US" sz="900" dirty="0">
                <a:latin typeface="Gulim"/>
                <a:ea typeface="Gulim"/>
                <a:cs typeface="Gulim"/>
                <a:sym typeface="Gulim"/>
              </a:rPr>
              <a:t> </a:t>
            </a:r>
            <a:r>
              <a:rPr lang="en-US" sz="900" dirty="0" err="1">
                <a:latin typeface="Gulim"/>
                <a:ea typeface="Gulim"/>
                <a:cs typeface="Gulim"/>
                <a:sym typeface="Gulim"/>
              </a:rPr>
              <a:t>제출</a:t>
            </a:r>
            <a:r>
              <a:rPr lang="en-US" sz="900" dirty="0">
                <a:latin typeface="Gulim"/>
                <a:ea typeface="Gulim"/>
                <a:cs typeface="Gulim"/>
                <a:sym typeface="Gulim"/>
              </a:rPr>
              <a:t> </a:t>
            </a:r>
            <a:r>
              <a:rPr lang="en-US" sz="900" dirty="0" err="1">
                <a:latin typeface="Gulim"/>
                <a:ea typeface="Gulim"/>
                <a:cs typeface="Gulim"/>
                <a:sym typeface="Gulim"/>
              </a:rPr>
              <a:t>받은</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분쟁광물이</a:t>
            </a:r>
            <a:r>
              <a:rPr lang="en-US" sz="900" dirty="0">
                <a:latin typeface="Gulim"/>
                <a:ea typeface="Gulim"/>
                <a:cs typeface="Gulim"/>
                <a:sym typeface="Gulim"/>
              </a:rPr>
              <a:t> </a:t>
            </a:r>
            <a:r>
              <a:rPr lang="en-US" sz="900" dirty="0" err="1">
                <a:latin typeface="Gulim"/>
                <a:ea typeface="Gulim"/>
                <a:cs typeface="Gulim"/>
                <a:sym typeface="Gulim"/>
              </a:rPr>
              <a:t>사용되었는지</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파트너사에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심층</a:t>
            </a:r>
            <a:r>
              <a:rPr lang="en-US" sz="900" dirty="0">
                <a:latin typeface="Gulim"/>
                <a:ea typeface="Gulim"/>
                <a:cs typeface="Gulim"/>
                <a:sym typeface="Gulim"/>
              </a:rPr>
              <a:t> </a:t>
            </a:r>
            <a:r>
              <a:rPr lang="en-US" sz="900" dirty="0" err="1">
                <a:latin typeface="Gulim"/>
                <a:ea typeface="Gulim"/>
                <a:cs typeface="Gulim"/>
                <a:sym typeface="Gulim"/>
              </a:rPr>
              <a:t>인터뷰</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제련소의</a:t>
            </a:r>
            <a:r>
              <a:rPr lang="en-US" sz="900" dirty="0">
                <a:latin typeface="Gulim"/>
                <a:ea typeface="Gulim"/>
                <a:cs typeface="Gulim"/>
                <a:sym typeface="Gulim"/>
              </a:rPr>
              <a:t> RMAP(Responsible Minerals Assurance Process) </a:t>
            </a:r>
            <a:r>
              <a:rPr lang="en-US" sz="900" dirty="0" err="1">
                <a:latin typeface="Gulim"/>
                <a:ea typeface="Gulim"/>
                <a:cs typeface="Gulim"/>
                <a:sym typeface="Gulim"/>
              </a:rPr>
              <a:t>인증</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앞으로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RMI의</a:t>
            </a:r>
            <a:r>
              <a:rPr lang="en-US" sz="900" dirty="0">
                <a:latin typeface="Gulim"/>
                <a:ea typeface="Gulim"/>
                <a:cs typeface="Gulim"/>
                <a:sym typeface="Gulim"/>
              </a:rPr>
              <a:t> RMAP </a:t>
            </a:r>
            <a:r>
              <a:rPr lang="en-US" sz="900" dirty="0" err="1">
                <a:latin typeface="Gulim"/>
                <a:ea typeface="Gulim"/>
                <a:cs typeface="Gulim"/>
                <a:sym typeface="Gulim"/>
              </a:rPr>
              <a:t>인증</a:t>
            </a:r>
            <a:r>
              <a:rPr lang="en-US" sz="900" dirty="0">
                <a:latin typeface="Gulim"/>
                <a:ea typeface="Gulim"/>
                <a:cs typeface="Gulim"/>
                <a:sym typeface="Gulim"/>
              </a:rPr>
              <a:t> </a:t>
            </a:r>
            <a:r>
              <a:rPr lang="en-US" sz="900" dirty="0" err="1">
                <a:latin typeface="Gulim"/>
                <a:ea typeface="Gulim"/>
                <a:cs typeface="Gulim"/>
                <a:sym typeface="Gulim"/>
              </a:rPr>
              <a:t>제련소의</a:t>
            </a:r>
            <a:r>
              <a:rPr lang="en-US" sz="900" dirty="0">
                <a:latin typeface="Gulim"/>
                <a:ea typeface="Gulim"/>
                <a:cs typeface="Gulim"/>
                <a:sym typeface="Gulim"/>
              </a:rPr>
              <a:t> </a:t>
            </a:r>
            <a:r>
              <a:rPr lang="en-US" sz="900" dirty="0" err="1">
                <a:latin typeface="Gulim"/>
                <a:ea typeface="Gulim"/>
                <a:cs typeface="Gulim"/>
                <a:sym typeface="Gulim"/>
              </a:rPr>
              <a:t>광물만이</a:t>
            </a:r>
            <a:r>
              <a:rPr lang="en-US" sz="900" dirty="0">
                <a:latin typeface="Gulim"/>
                <a:ea typeface="Gulim"/>
                <a:cs typeface="Gulim"/>
                <a:sym typeface="Gulim"/>
              </a:rPr>
              <a:t> </a:t>
            </a:r>
            <a:r>
              <a:rPr lang="en-US" sz="900" dirty="0" err="1">
                <a:latin typeface="Gulim"/>
                <a:ea typeface="Gulim"/>
                <a:cs typeface="Gulim"/>
                <a:sym typeface="Gulim"/>
              </a:rPr>
              <a:t>사용될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취할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009" name="Google Shape;6009;p60"/>
          <p:cNvSpPr txBox="1"/>
          <p:nvPr/>
        </p:nvSpPr>
        <p:spPr>
          <a:xfrm>
            <a:off x="919410" y="7729855"/>
            <a:ext cx="11353484" cy="384321"/>
          </a:xfrm>
          <a:prstGeom prst="rect">
            <a:avLst/>
          </a:prstGeom>
          <a:noFill/>
          <a:ln>
            <a:noFill/>
          </a:ln>
        </p:spPr>
        <p:txBody>
          <a:bodyPr spcFirstLastPara="1" wrap="square" lIns="0" tIns="59675" rIns="0" bIns="0" anchor="t" anchorCtr="0">
            <a:spAutoFit/>
          </a:bodyPr>
          <a:lstStyle/>
          <a:p>
            <a:pPr marL="12700" lvl="0" indent="0" algn="l" rtl="0">
              <a:lnSpc>
                <a:spcPct val="100000"/>
              </a:lnSpc>
              <a:spcBef>
                <a:spcPts val="0"/>
              </a:spcBef>
              <a:spcAft>
                <a:spcPts val="0"/>
              </a:spcAft>
              <a:buNone/>
            </a:pPr>
            <a:r>
              <a:rPr lang="en-US" sz="900" b="1" dirty="0" err="1">
                <a:latin typeface="Arial"/>
                <a:ea typeface="Arial"/>
                <a:cs typeface="Arial"/>
                <a:sym typeface="Arial"/>
              </a:rPr>
              <a:t>공급망</a:t>
            </a:r>
            <a:r>
              <a:rPr lang="en-US" sz="900" b="1" dirty="0">
                <a:latin typeface="Arial"/>
                <a:ea typeface="Arial"/>
                <a:cs typeface="Arial"/>
                <a:sym typeface="Arial"/>
              </a:rPr>
              <a:t> </a:t>
            </a:r>
            <a:r>
              <a:rPr lang="en-US" sz="900" b="1" dirty="0" err="1">
                <a:latin typeface="Arial"/>
                <a:ea typeface="Arial"/>
                <a:cs typeface="Arial"/>
                <a:sym typeface="Arial"/>
              </a:rPr>
              <a:t>실사에</a:t>
            </a:r>
            <a:r>
              <a:rPr lang="en-US" sz="900" b="1" dirty="0">
                <a:latin typeface="Arial"/>
                <a:ea typeface="Arial"/>
                <a:cs typeface="Arial"/>
                <a:sym typeface="Arial"/>
              </a:rPr>
              <a:t> </a:t>
            </a:r>
            <a:r>
              <a:rPr lang="en-US" sz="900" b="1" dirty="0" err="1">
                <a:latin typeface="Arial"/>
                <a:ea typeface="Arial"/>
                <a:cs typeface="Arial"/>
                <a:sym typeface="Arial"/>
              </a:rPr>
              <a:t>대한</a:t>
            </a:r>
            <a:r>
              <a:rPr lang="en-US" sz="900" b="1" dirty="0">
                <a:latin typeface="Arial"/>
                <a:ea typeface="Arial"/>
                <a:cs typeface="Arial"/>
                <a:sym typeface="Arial"/>
              </a:rPr>
              <a:t> </a:t>
            </a:r>
            <a:r>
              <a:rPr lang="en-US" sz="900" b="1" dirty="0" err="1">
                <a:latin typeface="Arial"/>
                <a:ea typeface="Arial"/>
                <a:cs typeface="Arial"/>
                <a:sym typeface="Arial"/>
              </a:rPr>
              <a:t>보고</a:t>
            </a:r>
            <a:endParaRPr sz="900" dirty="0">
              <a:latin typeface="Arial"/>
              <a:ea typeface="Arial"/>
              <a:cs typeface="Arial"/>
              <a:sym typeface="Arial"/>
            </a:endParaRPr>
          </a:p>
          <a:p>
            <a:pPr marL="12700" marR="5080" lvl="0" indent="-635" algn="l" rtl="0">
              <a:lnSpc>
                <a:spcPct val="134200"/>
              </a:lnSpc>
              <a:spcBef>
                <a:spcPts val="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관리에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투명성을</a:t>
            </a:r>
            <a:r>
              <a:rPr lang="en-US" sz="900" dirty="0">
                <a:latin typeface="Gulim"/>
                <a:ea typeface="Gulim"/>
                <a:cs typeface="Gulim"/>
                <a:sym typeface="Gulim"/>
              </a:rPr>
              <a:t> </a:t>
            </a:r>
            <a:r>
              <a:rPr lang="en-US" sz="900" dirty="0" err="1">
                <a:latin typeface="Gulim"/>
                <a:ea typeface="Gulim"/>
                <a:cs typeface="Gulim"/>
                <a:sym typeface="Gulim"/>
              </a:rPr>
              <a:t>높이기</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공개하며</a:t>
            </a:r>
            <a:r>
              <a:rPr lang="en-US" sz="900" dirty="0">
                <a:latin typeface="Gulim"/>
                <a:ea typeface="Gulim"/>
                <a:cs typeface="Gulim"/>
                <a:sym typeface="Gulim"/>
              </a:rPr>
              <a:t>, </a:t>
            </a:r>
            <a:r>
              <a:rPr lang="en-US" sz="900" dirty="0" err="1">
                <a:latin typeface="Gulim"/>
                <a:ea typeface="Gulim"/>
                <a:cs typeface="Gulim"/>
                <a:sym typeface="Gulim"/>
              </a:rPr>
              <a:t>분쟁광물</a:t>
            </a:r>
            <a:r>
              <a:rPr lang="en-US" sz="900" dirty="0">
                <a:latin typeface="Gulim"/>
                <a:ea typeface="Gulim"/>
                <a:cs typeface="Gulim"/>
                <a:sym typeface="Gulim"/>
              </a:rPr>
              <a:t> </a:t>
            </a:r>
            <a:r>
              <a:rPr lang="en-US" sz="900" dirty="0" err="1">
                <a:latin typeface="Gulim"/>
                <a:ea typeface="Gulim"/>
                <a:cs typeface="Gulim"/>
                <a:sym typeface="Gulim"/>
              </a:rPr>
              <a:t>실사를</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통합보고서를</a:t>
            </a:r>
            <a:r>
              <a:rPr lang="en-US" sz="900" dirty="0">
                <a:latin typeface="Gulim"/>
                <a:ea typeface="Gulim"/>
                <a:cs typeface="Gulim"/>
                <a:sym typeface="Gulim"/>
              </a:rPr>
              <a:t> KT&amp;G </a:t>
            </a:r>
            <a:r>
              <a:rPr lang="en-US" sz="900" dirty="0" err="1">
                <a:latin typeface="Gulim"/>
                <a:ea typeface="Gulim"/>
                <a:cs typeface="Gulim"/>
                <a:sym typeface="Gulim"/>
              </a:rPr>
              <a:t>홈페이지에</a:t>
            </a:r>
            <a:r>
              <a:rPr lang="en-US" sz="900" dirty="0">
                <a:latin typeface="Gulim"/>
                <a:ea typeface="Gulim"/>
                <a:cs typeface="Gulim"/>
                <a:sym typeface="Gulim"/>
              </a:rPr>
              <a:t> </a:t>
            </a:r>
            <a:r>
              <a:rPr lang="en-US" sz="900" dirty="0" err="1">
                <a:latin typeface="Gulim"/>
                <a:ea typeface="Gulim"/>
                <a:cs typeface="Gulim"/>
                <a:sym typeface="Gulim"/>
              </a:rPr>
              <a:t>공개하고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6011" name="Google Shape;6011;p60"/>
          <p:cNvGrpSpPr/>
          <p:nvPr/>
        </p:nvGrpSpPr>
        <p:grpSpPr>
          <a:xfrm>
            <a:off x="538086" y="0"/>
            <a:ext cx="14077958" cy="8208009"/>
            <a:chOff x="538086" y="0"/>
            <a:chExt cx="14077958" cy="8208009"/>
          </a:xfrm>
        </p:grpSpPr>
        <p:sp>
          <p:nvSpPr>
            <p:cNvPr id="6012" name="Google Shape;6012;p6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13" name="Google Shape;6013;p6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14" name="Google Shape;6014;p6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16" name="Google Shape;6016;p60"/>
            <p:cNvSpPr/>
            <p:nvPr/>
          </p:nvSpPr>
          <p:spPr>
            <a:xfrm>
              <a:off x="12239999" y="4607991"/>
              <a:ext cx="758190" cy="295275"/>
            </a:xfrm>
            <a:custGeom>
              <a:avLst/>
              <a:gdLst/>
              <a:ahLst/>
              <a:cxnLst/>
              <a:rect l="l" t="t" r="r" b="b"/>
              <a:pathLst>
                <a:path w="758190" h="295275" extrusionOk="0">
                  <a:moveTo>
                    <a:pt x="0" y="0"/>
                  </a:moveTo>
                  <a:lnTo>
                    <a:pt x="0" y="189102"/>
                  </a:lnTo>
                </a:path>
                <a:path w="758190" h="295275" extrusionOk="0">
                  <a:moveTo>
                    <a:pt x="538092" y="295205"/>
                  </a:moveTo>
                  <a:lnTo>
                    <a:pt x="757904" y="295205"/>
                  </a:lnTo>
                </a:path>
              </a:pathLst>
            </a:custGeom>
            <a:noFill/>
            <a:ln w="9525" cap="flat" cmpd="sng">
              <a:solidFill>
                <a:srgbClr val="0083C9"/>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023" name="Google Shape;6023;p6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135</a:t>
            </a:r>
            <a:endParaRPr sz="1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22"/>
        <p:cNvGrpSpPr/>
        <p:nvPr/>
      </p:nvGrpSpPr>
      <p:grpSpPr>
        <a:xfrm>
          <a:off x="0" y="0"/>
          <a:ext cx="0" cy="0"/>
          <a:chOff x="0" y="0"/>
          <a:chExt cx="0" cy="0"/>
        </a:xfrm>
      </p:grpSpPr>
      <p:sp>
        <p:nvSpPr>
          <p:cNvPr id="823" name="Google Shape;823;p6"/>
          <p:cNvSpPr txBox="1"/>
          <p:nvPr/>
        </p:nvSpPr>
        <p:spPr>
          <a:xfrm>
            <a:off x="886739" y="1196499"/>
            <a:ext cx="6432550" cy="13722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KT&amp;G 지속가능성 공시 – [기후]</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a:solidFill>
                  <a:srgbClr val="008978"/>
                </a:solidFill>
                <a:latin typeface="Arial"/>
                <a:ea typeface="Arial"/>
                <a:cs typeface="Arial"/>
                <a:sym typeface="Arial"/>
              </a:rPr>
              <a:t>❸ 공정 및 설비 변경</a:t>
            </a:r>
            <a:endParaRPr sz="900">
              <a:latin typeface="Arial"/>
              <a:ea typeface="Arial"/>
              <a:cs typeface="Arial"/>
              <a:sym typeface="Arial"/>
            </a:endParaRPr>
          </a:p>
          <a:p>
            <a:pPr marL="12700" marR="5080" lvl="0" indent="0" algn="just" rtl="0">
              <a:lnSpc>
                <a:spcPct val="129700"/>
              </a:lnSpc>
              <a:spcBef>
                <a:spcPts val="15"/>
              </a:spcBef>
              <a:spcAft>
                <a:spcPts val="0"/>
              </a:spcAft>
              <a:buNone/>
            </a:pPr>
            <a:r>
              <a:rPr lang="en-US" sz="900">
                <a:latin typeface="Gulim"/>
                <a:ea typeface="Gulim"/>
                <a:cs typeface="Gulim"/>
                <a:sym typeface="Gulim"/>
              </a:rPr>
              <a:t>KT&amp;G는 2021년 중장기 환경경영 비전을 수립하고, 2020년 대비 2030년까지 Scope 1, 2의 온실가스 배출량 42% 감축, 용수 취수량 20% 절감, 페기물 재활용률 90% 달성을 위해 제조공장 ESG 과제를 적극 관리하고 있습니다. 에너지환경부는 중장기 환경 목표 달성을 위한 핵심과제를 발굴하고자 2022년부터 매년 내부 전문가를 활용하여 국내외 9개 공장(국내 6개, 해외 3개)에 대한 현장 진단을 실시하고, 진단 결과를 바탕으로 개선과제를 도출 및 이행하고 있습니다.</a:t>
            </a:r>
            <a:endParaRPr sz="900">
              <a:latin typeface="Gulim"/>
              <a:ea typeface="Gulim"/>
              <a:cs typeface="Gulim"/>
              <a:sym typeface="Gulim"/>
            </a:endParaRPr>
          </a:p>
        </p:txBody>
      </p:sp>
      <p:sp>
        <p:nvSpPr>
          <p:cNvPr id="824" name="Google Shape;824;p6"/>
          <p:cNvSpPr txBox="1"/>
          <p:nvPr/>
        </p:nvSpPr>
        <p:spPr>
          <a:xfrm>
            <a:off x="886739" y="2720915"/>
            <a:ext cx="6434455" cy="1270635"/>
          </a:xfrm>
          <a:prstGeom prst="rect">
            <a:avLst/>
          </a:prstGeom>
          <a:noFill/>
          <a:ln>
            <a:noFill/>
          </a:ln>
        </p:spPr>
        <p:txBody>
          <a:bodyPr spcFirstLastPara="1" wrap="square" lIns="0" tIns="12700" rIns="0" bIns="0" anchor="t" anchorCtr="0">
            <a:spAutoFit/>
          </a:bodyPr>
          <a:lstStyle/>
          <a:p>
            <a:pPr marL="12700" marR="5080" lvl="0" indent="-635" algn="just" rtl="0">
              <a:lnSpc>
                <a:spcPct val="129700"/>
              </a:lnSpc>
              <a:spcBef>
                <a:spcPts val="0"/>
              </a:spcBef>
              <a:spcAft>
                <a:spcPts val="0"/>
              </a:spcAft>
              <a:buNone/>
            </a:pPr>
            <a:r>
              <a:rPr lang="en-US" sz="900">
                <a:latin typeface="Gulim"/>
                <a:ea typeface="Gulim"/>
                <a:cs typeface="Gulim"/>
                <a:sym typeface="Gulim"/>
              </a:rPr>
              <a:t>국내 공장은 고효율 설비 전환 및 폐열 회수 등 직접적인 에너지 절감 과제실행에서 더 나아가 사업장내 에너지 사용을 더욱 합리화하고자 합니다. 2023년 에너지 사용을 효율적으로 관리하고 최적화하고자 대전공장을 시작으로 FEMS(Factory Energy Management System)를 도입하여 운영 중이며, 2024년에는 대전공장의 운영을 기반으로 국내외 공장에 이를 적극 확대할 계획입니다. 또한 공장 지붕 등 여유부지를 활용하여 태양광 발전 설비 구축을 통해 재생에너지 사용을 극대화할 예정입니다. 이러한 노력의 결과, 영주공장은 2020년부터 지속적인 설비 투자와 제조공정 개선을 통해 온실가스 감축을 실천한 공적으로 2023년 11월, ‘기후변화 대응 및 온실가스 감축 유공자 포상’에서 산업통상자원부 장관 표창을 수상하였으며, 천안공장은 에너지이용 효율 향상과 안전사고 예방에 대한 노력을 인정받아 2024년 3월, ‘제10회 한국에너지기술인상’에서 산업통상자원부 장관 표창을 수상하였습니다.</a:t>
            </a:r>
            <a:endParaRPr sz="900">
              <a:latin typeface="Gulim"/>
              <a:ea typeface="Gulim"/>
              <a:cs typeface="Gulim"/>
              <a:sym typeface="Gulim"/>
            </a:endParaRPr>
          </a:p>
        </p:txBody>
      </p:sp>
      <p:sp>
        <p:nvSpPr>
          <p:cNvPr id="825" name="Google Shape;825;p6"/>
          <p:cNvSpPr txBox="1"/>
          <p:nvPr/>
        </p:nvSpPr>
        <p:spPr>
          <a:xfrm>
            <a:off x="886851" y="4143607"/>
            <a:ext cx="6435090" cy="915035"/>
          </a:xfrm>
          <a:prstGeom prst="rect">
            <a:avLst/>
          </a:prstGeom>
          <a:noFill/>
          <a:ln>
            <a:noFill/>
          </a:ln>
        </p:spPr>
        <p:txBody>
          <a:bodyPr spcFirstLastPara="1" wrap="square" lIns="0" tIns="12700" rIns="0" bIns="0" anchor="t" anchorCtr="0">
            <a:spAutoFit/>
          </a:bodyPr>
          <a:lstStyle/>
          <a:p>
            <a:pPr marL="12700" marR="5080" lvl="0" indent="0" algn="just" rtl="0">
              <a:lnSpc>
                <a:spcPct val="129700"/>
              </a:lnSpc>
              <a:spcBef>
                <a:spcPts val="0"/>
              </a:spcBef>
              <a:spcAft>
                <a:spcPts val="0"/>
              </a:spcAft>
              <a:buNone/>
            </a:pPr>
            <a:r>
              <a:rPr lang="en-US" sz="900">
                <a:latin typeface="Gulim"/>
                <a:ea typeface="Gulim"/>
                <a:cs typeface="Gulim"/>
                <a:sym typeface="Gulim"/>
              </a:rPr>
              <a:t>해외 공장 현황 진단 결과, 국가별 환경규제 수준, 공장별 유틸리티 현황 및 운영방식 등에 따라 관리 수준이 차이가 있고, 공장의 입지조건에 따라 수자원 관리 수준, 재생에너지 공급 용이성 등 환경 관련 이슈가 상이한 것으로 파악되었습니다. KT&amp;G는 해외 공장의 ESG 관리 수준 제고를 위해 우선적으로 공기조화기, 건조기 등 주요 에너지 및 용수 사용 설비 또는 장소에 계측기 설치 등 계측 인프라 구축을 통한 분석 기반의 감축 활동 강화와 함께, 공장별 온실가스·용수·폐기물 핵심과제 총 87건(23년 39건, 24년 48건)을 선정하여 실행에 만전을 기하고 있습니다. 향후 해외 공장 관리 역량을 강화하기 위해 ESG KPI 목표 관리, 국내 공장 온실가스·용수 절감 사례 전파, 에너지환경가이드라인 개정 등을 지속적으로 추진해 나갈 예정입니다.</a:t>
            </a:r>
            <a:endParaRPr sz="900">
              <a:latin typeface="Gulim"/>
              <a:ea typeface="Gulim"/>
              <a:cs typeface="Gulim"/>
              <a:sym typeface="Gulim"/>
            </a:endParaRPr>
          </a:p>
        </p:txBody>
      </p:sp>
      <p:sp>
        <p:nvSpPr>
          <p:cNvPr id="827" name="Google Shape;827;p6"/>
          <p:cNvSpPr txBox="1"/>
          <p:nvPr/>
        </p:nvSpPr>
        <p:spPr>
          <a:xfrm>
            <a:off x="874395" y="5210699"/>
            <a:ext cx="6434455" cy="745490"/>
          </a:xfrm>
          <a:prstGeom prst="rect">
            <a:avLst/>
          </a:prstGeom>
          <a:noFill/>
          <a:ln>
            <a:noFill/>
          </a:ln>
        </p:spPr>
        <p:txBody>
          <a:bodyPr spcFirstLastPara="1" wrap="square" lIns="0" tIns="61575" rIns="0" bIns="0" anchor="t" anchorCtr="0">
            <a:spAutoFit/>
          </a:bodyPr>
          <a:lstStyle/>
          <a:p>
            <a:pPr marL="12700" lvl="0" indent="0" algn="just" rtl="0">
              <a:lnSpc>
                <a:spcPct val="100000"/>
              </a:lnSpc>
              <a:spcBef>
                <a:spcPts val="0"/>
              </a:spcBef>
              <a:spcAft>
                <a:spcPts val="0"/>
              </a:spcAft>
              <a:buNone/>
            </a:pPr>
            <a:r>
              <a:rPr lang="en-US" sz="800" b="1" u="sng">
                <a:solidFill>
                  <a:srgbClr val="4D5C63"/>
                </a:solidFill>
                <a:latin typeface="Arial"/>
                <a:ea typeface="Arial"/>
                <a:cs typeface="Arial"/>
                <a:sym typeface="Arial"/>
              </a:rPr>
              <a:t>해외 공장 관리 강화</a:t>
            </a:r>
            <a:endParaRPr sz="800">
              <a:latin typeface="Arial"/>
              <a:ea typeface="Arial"/>
              <a:cs typeface="Arial"/>
              <a:sym typeface="Arial"/>
            </a:endParaRPr>
          </a:p>
          <a:p>
            <a:pPr marL="12700" marR="5080" lvl="0" indent="-635" algn="just" rtl="0">
              <a:lnSpc>
                <a:spcPct val="129700"/>
              </a:lnSpc>
              <a:spcBef>
                <a:spcPts val="120"/>
              </a:spcBef>
              <a:spcAft>
                <a:spcPts val="0"/>
              </a:spcAft>
              <a:buNone/>
            </a:pPr>
            <a:r>
              <a:rPr lang="en-US" sz="900">
                <a:latin typeface="Gulim"/>
                <a:ea typeface="Gulim"/>
                <a:cs typeface="Gulim"/>
                <a:sym typeface="Gulim"/>
              </a:rPr>
              <a:t>KT&amp;G는 해외 공장의 ESG 관리 체계 고도화를 위해 매년 공장별 3대 KPI(원단위 온실가스 배출량, 원단위 용수 취수량, 폐기물 재활용률) 목표를 수립하고, 매월 ESG Monthly 화상회의를 통해 실적을 리뷰하고 이슈사항에 대해 협의를 진행하고 있습니다. 이와 함께, 재생에너지 비율 증대, 글로벌 ESG 인증 획득 등 비계량적인 목표도 부여하여 ESG 성과에 따른 인센티브를 반영하고 있습니다.</a:t>
            </a:r>
            <a:endParaRPr sz="900">
              <a:latin typeface="Gulim"/>
              <a:ea typeface="Gulim"/>
              <a:cs typeface="Gulim"/>
              <a:sym typeface="Gulim"/>
            </a:endParaRPr>
          </a:p>
        </p:txBody>
      </p:sp>
      <p:sp>
        <p:nvSpPr>
          <p:cNvPr id="828" name="Google Shape;828;p6"/>
          <p:cNvSpPr txBox="1"/>
          <p:nvPr/>
        </p:nvSpPr>
        <p:spPr>
          <a:xfrm>
            <a:off x="849013" y="6108181"/>
            <a:ext cx="6477000" cy="559435"/>
          </a:xfrm>
          <a:prstGeom prst="rect">
            <a:avLst/>
          </a:prstGeom>
          <a:noFill/>
          <a:ln>
            <a:noFill/>
          </a:ln>
        </p:spPr>
        <p:txBody>
          <a:bodyPr spcFirstLastPara="1" wrap="square" lIns="0" tIns="12700" rIns="0" bIns="0" anchor="t" anchorCtr="0">
            <a:spAutoFit/>
          </a:bodyPr>
          <a:lstStyle/>
          <a:p>
            <a:pPr marL="38100" marR="30480" lvl="0" indent="0" algn="just" rtl="0">
              <a:lnSpc>
                <a:spcPct val="129600"/>
              </a:lnSpc>
              <a:spcBef>
                <a:spcPts val="0"/>
              </a:spcBef>
              <a:spcAft>
                <a:spcPts val="0"/>
              </a:spcAft>
              <a:buNone/>
            </a:pPr>
            <a:r>
              <a:rPr lang="en-US" sz="900">
                <a:latin typeface="Gulim"/>
                <a:ea typeface="Gulim"/>
                <a:cs typeface="Gulim"/>
                <a:sym typeface="Gulim"/>
              </a:rPr>
              <a:t>2024년 상반기에는 해외 공장을 대상으로 하는 업무매뉴얼 ‘에너지환경가이드라인’을 제정하여 인도네시아공장과 튀르키예공장에 전파하고, 지원설비 가동 표준, 누수·누기 점검 체계를 구축하였습니다. 해외 공장 ESG 관리를 강화한 결과, 전년 대비 2023년 생산량 증가에도 온실가스 배출량은 감소(29.5%</a:t>
            </a:r>
            <a:r>
              <a:rPr lang="en-US" sz="750" baseline="30000">
                <a:latin typeface="Gulim"/>
                <a:ea typeface="Gulim"/>
                <a:cs typeface="Gulim"/>
                <a:sym typeface="Gulim"/>
              </a:rPr>
              <a:t>1)</a:t>
            </a:r>
            <a:r>
              <a:rPr lang="en-US" sz="900">
                <a:latin typeface="Gulim"/>
                <a:ea typeface="Gulim"/>
                <a:cs typeface="Gulim"/>
                <a:sym typeface="Gulim"/>
              </a:rPr>
              <a:t>)하는 성과를 달성하였습니다.</a:t>
            </a:r>
            <a:endParaRPr sz="900">
              <a:latin typeface="Gulim"/>
              <a:ea typeface="Gulim"/>
              <a:cs typeface="Gulim"/>
              <a:sym typeface="Gulim"/>
            </a:endParaRPr>
          </a:p>
        </p:txBody>
      </p:sp>
      <p:sp>
        <p:nvSpPr>
          <p:cNvPr id="829" name="Google Shape;829;p6"/>
          <p:cNvSpPr txBox="1"/>
          <p:nvPr/>
        </p:nvSpPr>
        <p:spPr>
          <a:xfrm>
            <a:off x="874394" y="6822894"/>
            <a:ext cx="6428740" cy="733425"/>
          </a:xfrm>
          <a:prstGeom prst="rect">
            <a:avLst/>
          </a:prstGeom>
          <a:noFill/>
          <a:ln>
            <a:noFill/>
          </a:ln>
        </p:spPr>
        <p:txBody>
          <a:bodyPr spcFirstLastPara="1" wrap="square" lIns="0" tIns="56500" rIns="0" bIns="0" anchor="t" anchorCtr="0">
            <a:spAutoFit/>
          </a:bodyPr>
          <a:lstStyle/>
          <a:p>
            <a:pPr marL="12700" lvl="0" indent="0" algn="just" rtl="0">
              <a:lnSpc>
                <a:spcPct val="100000"/>
              </a:lnSpc>
              <a:spcBef>
                <a:spcPts val="0"/>
              </a:spcBef>
              <a:spcAft>
                <a:spcPts val="0"/>
              </a:spcAft>
              <a:buNone/>
            </a:pPr>
            <a:r>
              <a:rPr lang="en-US" sz="800" b="1" u="sng">
                <a:solidFill>
                  <a:srgbClr val="4D5C63"/>
                </a:solidFill>
                <a:latin typeface="Arial"/>
                <a:ea typeface="Arial"/>
                <a:cs typeface="Arial"/>
                <a:sym typeface="Arial"/>
              </a:rPr>
              <a:t>업무용 차량 전기차 전환</a:t>
            </a:r>
            <a:endParaRPr sz="800">
              <a:latin typeface="Arial"/>
              <a:ea typeface="Arial"/>
              <a:cs typeface="Arial"/>
              <a:sym typeface="Arial"/>
            </a:endParaRPr>
          </a:p>
          <a:p>
            <a:pPr marL="12700" marR="5080" lvl="0" indent="0" algn="just" rtl="0">
              <a:lnSpc>
                <a:spcPct val="129700"/>
              </a:lnSpc>
              <a:spcBef>
                <a:spcPts val="65"/>
              </a:spcBef>
              <a:spcAft>
                <a:spcPts val="0"/>
              </a:spcAft>
              <a:buNone/>
            </a:pPr>
            <a:r>
              <a:rPr lang="en-US" sz="900">
                <a:latin typeface="Gulim"/>
                <a:ea typeface="Gulim"/>
                <a:cs typeface="Gulim"/>
                <a:sym typeface="Gulim"/>
              </a:rPr>
              <a:t>KT&amp;G는 2021년 환경부 주관의 K-EV100 이니셔티브에 참여하며 회사 업무용 차량의 전기차(EV: Electric Vehicle) 전환을 적극 추진하고 있습니다. 2030년까지 업무용 차량을 100% 전기차로 전환하여 KT&amp;G 중장기 온실가스 감축 목표 달성에 기여하고자 합니다. (업무용 차량의 온실가스 배출량은 Scope 1, 2 배출량에 포함)</a:t>
            </a:r>
            <a:endParaRPr sz="900">
              <a:latin typeface="Gulim"/>
              <a:ea typeface="Gulim"/>
              <a:cs typeface="Gulim"/>
              <a:sym typeface="Gulim"/>
            </a:endParaRPr>
          </a:p>
        </p:txBody>
      </p:sp>
      <p:sp>
        <p:nvSpPr>
          <p:cNvPr id="830" name="Google Shape;830;p6"/>
          <p:cNvSpPr txBox="1"/>
          <p:nvPr/>
        </p:nvSpPr>
        <p:spPr>
          <a:xfrm>
            <a:off x="873834" y="7708381"/>
            <a:ext cx="6426835" cy="381635"/>
          </a:xfrm>
          <a:prstGeom prst="rect">
            <a:avLst/>
          </a:prstGeom>
          <a:noFill/>
          <a:ln>
            <a:noFill/>
          </a:ln>
        </p:spPr>
        <p:txBody>
          <a:bodyPr spcFirstLastPara="1" wrap="square" lIns="0" tIns="12700" rIns="0" bIns="0" anchor="t" anchorCtr="0">
            <a:spAutoFit/>
          </a:bodyPr>
          <a:lstStyle/>
          <a:p>
            <a:pPr marL="12700" marR="5080" lvl="0" indent="0" algn="l" rtl="0">
              <a:lnSpc>
                <a:spcPct val="129700"/>
              </a:lnSpc>
              <a:spcBef>
                <a:spcPts val="0"/>
              </a:spcBef>
              <a:spcAft>
                <a:spcPts val="0"/>
              </a:spcAft>
              <a:buNone/>
            </a:pPr>
            <a:r>
              <a:rPr lang="en-US" sz="900">
                <a:latin typeface="Gulim"/>
                <a:ea typeface="Gulim"/>
                <a:cs typeface="Gulim"/>
                <a:sym typeface="Gulim"/>
              </a:rPr>
              <a:t>당사는 2021년 영등포 통합물류센터에서 전기차 6대 도입을 시작으로 2023년 말 기준, 전사 차량의 약 5.8%를 전기차로 전환하였습니다. 향후 다양한 모델의 전기차 출시가 본격화되면 차량 전환을 보다 가속화하여 실행해 나갈 계획입니다.</a:t>
            </a:r>
            <a:endParaRPr sz="900">
              <a:latin typeface="Gulim"/>
              <a:ea typeface="Gulim"/>
              <a:cs typeface="Gulim"/>
              <a:sym typeface="Gulim"/>
            </a:endParaRPr>
          </a:p>
        </p:txBody>
      </p:sp>
      <p:grpSp>
        <p:nvGrpSpPr>
          <p:cNvPr id="889" name="Google Shape;889;p6"/>
          <p:cNvGrpSpPr/>
          <p:nvPr/>
        </p:nvGrpSpPr>
        <p:grpSpPr>
          <a:xfrm>
            <a:off x="538086" y="0"/>
            <a:ext cx="14077950" cy="8208009"/>
            <a:chOff x="538086" y="0"/>
            <a:chExt cx="14077950" cy="8208009"/>
          </a:xfrm>
        </p:grpSpPr>
        <p:sp>
          <p:nvSpPr>
            <p:cNvPr id="890" name="Google Shape;890;p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1" name="Google Shape;891;p6"/>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98" name="Google Shape;898;p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061</a:t>
            </a:r>
            <a:endParaRPr sz="1000">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6037"/>
        <p:cNvGrpSpPr/>
        <p:nvPr/>
      </p:nvGrpSpPr>
      <p:grpSpPr>
        <a:xfrm>
          <a:off x="0" y="0"/>
          <a:ext cx="0" cy="0"/>
          <a:chOff x="0" y="0"/>
          <a:chExt cx="0" cy="0"/>
        </a:xfrm>
      </p:grpSpPr>
      <p:sp>
        <p:nvSpPr>
          <p:cNvPr id="6038" name="Google Shape;6038;p61"/>
          <p:cNvSpPr txBox="1"/>
          <p:nvPr/>
        </p:nvSpPr>
        <p:spPr>
          <a:xfrm>
            <a:off x="887299" y="1196499"/>
            <a:ext cx="1990365"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인권경영</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인권경영</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관리체계</a:t>
            </a:r>
            <a:endParaRPr sz="1100" dirty="0">
              <a:latin typeface="Arial"/>
              <a:ea typeface="Arial"/>
              <a:cs typeface="Arial"/>
              <a:sym typeface="Arial"/>
            </a:endParaRPr>
          </a:p>
        </p:txBody>
      </p:sp>
      <p:sp>
        <p:nvSpPr>
          <p:cNvPr id="6039" name="Google Shape;6039;p61"/>
          <p:cNvSpPr txBox="1"/>
          <p:nvPr/>
        </p:nvSpPr>
        <p:spPr>
          <a:xfrm>
            <a:off x="887192" y="2015989"/>
            <a:ext cx="8001314" cy="9461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과정에서</a:t>
            </a:r>
            <a:r>
              <a:rPr lang="en-US" sz="900" dirty="0">
                <a:latin typeface="Gulim"/>
                <a:ea typeface="Gulim"/>
                <a:cs typeface="Gulim"/>
                <a:sym typeface="Gulim"/>
              </a:rPr>
              <a:t> </a:t>
            </a:r>
            <a:r>
              <a:rPr lang="en-US" sz="900" dirty="0" err="1">
                <a:latin typeface="Gulim"/>
                <a:ea typeface="Gulim"/>
                <a:cs typeface="Gulim"/>
                <a:sym typeface="Gulim"/>
              </a:rPr>
              <a:t>인권존중의</a:t>
            </a:r>
            <a:r>
              <a:rPr lang="en-US" sz="900" dirty="0">
                <a:latin typeface="Gulim"/>
                <a:ea typeface="Gulim"/>
                <a:cs typeface="Gulim"/>
                <a:sym typeface="Gulim"/>
              </a:rPr>
              <a:t> </a:t>
            </a:r>
            <a:r>
              <a:rPr lang="en-US" sz="900" dirty="0" err="1">
                <a:latin typeface="Gulim"/>
                <a:ea typeface="Gulim"/>
                <a:cs typeface="Gulim"/>
                <a:sym typeface="Gulim"/>
              </a:rPr>
              <a:t>책임을</a:t>
            </a:r>
            <a:r>
              <a:rPr lang="en-US" sz="900" dirty="0">
                <a:latin typeface="Gulim"/>
                <a:ea typeface="Gulim"/>
                <a:cs typeface="Gulim"/>
                <a:sym typeface="Gulim"/>
              </a:rPr>
              <a:t> </a:t>
            </a:r>
            <a:r>
              <a:rPr lang="en-US" sz="900" dirty="0" err="1">
                <a:latin typeface="Gulim"/>
                <a:ea typeface="Gulim"/>
                <a:cs typeface="Gulim"/>
                <a:sym typeface="Gulim"/>
              </a:rPr>
              <a:t>다하고</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내·외부</a:t>
            </a:r>
            <a:r>
              <a:rPr lang="en-US" sz="900" dirty="0">
                <a:latin typeface="Gulim"/>
                <a:ea typeface="Gulim"/>
                <a:cs typeface="Gulim"/>
                <a:sym typeface="Gulim"/>
              </a:rPr>
              <a:t> </a:t>
            </a:r>
            <a:r>
              <a:rPr lang="en-US" sz="900" dirty="0" err="1">
                <a:latin typeface="Gulim"/>
                <a:ea typeface="Gulim"/>
                <a:cs typeface="Gulim"/>
                <a:sym typeface="Gulim"/>
              </a:rPr>
              <a:t>관계자의</a:t>
            </a:r>
            <a:r>
              <a:rPr lang="en-US" sz="900" dirty="0">
                <a:latin typeface="Gulim"/>
                <a:ea typeface="Gulim"/>
                <a:cs typeface="Gulim"/>
                <a:sym typeface="Gulim"/>
              </a:rPr>
              <a:t> </a:t>
            </a:r>
            <a:r>
              <a:rPr lang="en-US" sz="900" dirty="0" err="1">
                <a:latin typeface="Gulim"/>
                <a:ea typeface="Gulim"/>
                <a:cs typeface="Gulim"/>
                <a:sym typeface="Gulim"/>
              </a:rPr>
              <a:t>인권을</a:t>
            </a:r>
            <a:r>
              <a:rPr lang="en-US" sz="900" dirty="0">
                <a:latin typeface="Gulim"/>
                <a:ea typeface="Gulim"/>
                <a:cs typeface="Gulim"/>
                <a:sym typeface="Gulim"/>
              </a:rPr>
              <a:t> </a:t>
            </a:r>
            <a:r>
              <a:rPr lang="en-US" sz="900" dirty="0" err="1">
                <a:latin typeface="Gulim"/>
                <a:ea typeface="Gulim"/>
                <a:cs typeface="Gulim"/>
                <a:sym typeface="Gulim"/>
              </a:rPr>
              <a:t>보호하기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인권경영체계를</a:t>
            </a:r>
            <a:r>
              <a:rPr lang="en-US" sz="900" dirty="0">
                <a:latin typeface="Gulim"/>
                <a:ea typeface="Gulim"/>
                <a:cs typeface="Gulim"/>
                <a:sym typeface="Gulim"/>
              </a:rPr>
              <a:t> </a:t>
            </a:r>
            <a:r>
              <a:rPr lang="en-US" sz="900" dirty="0" err="1">
                <a:latin typeface="Gulim"/>
                <a:ea typeface="Gulim"/>
                <a:cs typeface="Gulim"/>
                <a:sym typeface="Gulim"/>
              </a:rPr>
              <a:t>구축하여</a:t>
            </a:r>
            <a:r>
              <a:rPr lang="en-US" sz="900" dirty="0">
                <a:latin typeface="Gulim"/>
                <a:ea typeface="Gulim"/>
                <a:cs typeface="Gulim"/>
                <a:sym typeface="Gulim"/>
              </a:rPr>
              <a:t> </a:t>
            </a:r>
            <a:r>
              <a:rPr lang="en-US" sz="900" dirty="0" err="1">
                <a:latin typeface="Gulim"/>
                <a:ea typeface="Gulim"/>
                <a:cs typeface="Gulim"/>
                <a:sym typeface="Gulim"/>
              </a:rPr>
              <a:t>전사적으로</a:t>
            </a:r>
            <a:r>
              <a:rPr lang="en-US" sz="900" dirty="0">
                <a:latin typeface="Gulim"/>
                <a:ea typeface="Gulim"/>
                <a:cs typeface="Gulim"/>
                <a:sym typeface="Gulim"/>
              </a:rPr>
              <a:t> </a:t>
            </a:r>
            <a:r>
              <a:rPr lang="en-US" sz="900" dirty="0" err="1">
                <a:latin typeface="Gulim"/>
                <a:ea typeface="Gulim"/>
                <a:cs typeface="Gulim"/>
                <a:sym typeface="Gulim"/>
              </a:rPr>
              <a:t>이행하고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예방·완화하기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정기적인</a:t>
            </a:r>
            <a:r>
              <a:rPr lang="en-US" sz="900" dirty="0">
                <a:latin typeface="Gulim"/>
                <a:ea typeface="Gulim"/>
                <a:cs typeface="Gulim"/>
                <a:sym typeface="Gulim"/>
              </a:rPr>
              <a:t> </a:t>
            </a:r>
            <a:r>
              <a:rPr lang="en-US" sz="900" dirty="0" err="1">
                <a:latin typeface="Gulim"/>
                <a:ea typeface="Gulim"/>
                <a:cs typeface="Gulim"/>
                <a:sym typeface="Gulim"/>
              </a:rPr>
              <a:t>인권영향평가를</a:t>
            </a:r>
            <a:r>
              <a:rPr lang="en-US" sz="900" dirty="0">
                <a:latin typeface="Gulim"/>
                <a:ea typeface="Gulim"/>
                <a:cs typeface="Gulim"/>
                <a:sym typeface="Gulim"/>
              </a:rPr>
              <a:t> </a:t>
            </a:r>
            <a:r>
              <a:rPr lang="en-US" sz="900" dirty="0" err="1">
                <a:latin typeface="Gulim"/>
                <a:ea typeface="Gulim"/>
                <a:cs typeface="Gulim"/>
                <a:sym typeface="Gulim"/>
              </a:rPr>
              <a:t>실시하며</a:t>
            </a:r>
            <a:r>
              <a:rPr lang="en-US" sz="900" dirty="0">
                <a:latin typeface="Gulim"/>
                <a:ea typeface="Gulim"/>
                <a:cs typeface="Gulim"/>
                <a:sym typeface="Gulim"/>
              </a:rPr>
              <a:t>, 2025년에는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인권영향평가</a:t>
            </a:r>
            <a:r>
              <a:rPr lang="en-US" sz="900" dirty="0">
                <a:latin typeface="Gulim"/>
                <a:ea typeface="Gulim"/>
                <a:cs typeface="Gulim"/>
                <a:sym typeface="Gulim"/>
              </a:rPr>
              <a:t> 100% </a:t>
            </a:r>
            <a:r>
              <a:rPr lang="en-US" sz="900" dirty="0" err="1">
                <a:latin typeface="Gulim"/>
                <a:ea typeface="Gulim"/>
                <a:cs typeface="Gulim"/>
                <a:sym typeface="Gulim"/>
              </a:rPr>
              <a:t>실시</a:t>
            </a:r>
            <a:r>
              <a:rPr lang="en-US" sz="900" dirty="0">
                <a:latin typeface="Gulim"/>
                <a:ea typeface="Gulim"/>
                <a:cs typeface="Gulim"/>
                <a:sym typeface="Gulim"/>
              </a:rPr>
              <a:t>, 2030년까지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그룹사</a:t>
            </a:r>
            <a:r>
              <a:rPr lang="en-US" sz="900" dirty="0">
                <a:latin typeface="Gulim"/>
                <a:ea typeface="Gulim"/>
                <a:cs typeface="Gulim"/>
                <a:sym typeface="Gulim"/>
              </a:rPr>
              <a:t> </a:t>
            </a:r>
            <a:r>
              <a:rPr lang="en-US" sz="900" dirty="0" err="1">
                <a:latin typeface="Gulim"/>
                <a:ea typeface="Gulim"/>
                <a:cs typeface="Gulim"/>
                <a:sym typeface="Gulim"/>
              </a:rPr>
              <a:t>인권영향평가</a:t>
            </a:r>
            <a:r>
              <a:rPr lang="en-US" sz="900" dirty="0">
                <a:latin typeface="Gulim"/>
                <a:ea typeface="Gulim"/>
                <a:cs typeface="Gulim"/>
                <a:sym typeface="Gulim"/>
              </a:rPr>
              <a:t> 100% </a:t>
            </a:r>
            <a:r>
              <a:rPr lang="en-US" sz="900" dirty="0" err="1">
                <a:latin typeface="Gulim"/>
                <a:ea typeface="Gulim"/>
                <a:cs typeface="Gulim"/>
                <a:sym typeface="Gulim"/>
              </a:rPr>
              <a:t>실시를</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단계적</a:t>
            </a:r>
            <a:r>
              <a:rPr lang="en-US" sz="900" dirty="0">
                <a:latin typeface="Gulim"/>
                <a:ea typeface="Gulim"/>
                <a:cs typeface="Gulim"/>
                <a:sym typeface="Gulim"/>
              </a:rPr>
              <a:t> </a:t>
            </a:r>
            <a:r>
              <a:rPr lang="en-US" sz="900" dirty="0" err="1">
                <a:latin typeface="Gulim"/>
                <a:ea typeface="Gulim"/>
                <a:cs typeface="Gulim"/>
                <a:sym typeface="Gulim"/>
              </a:rPr>
              <a:t>이행을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a:t>
            </a:r>
            <a:r>
              <a:rPr lang="en-US" sz="900" dirty="0">
                <a:latin typeface="Gulim"/>
                <a:ea typeface="Gulim"/>
                <a:cs typeface="Gulim"/>
                <a:sym typeface="Gulim"/>
              </a:rPr>
              <a:t>, </a:t>
            </a:r>
            <a:r>
              <a:rPr lang="en-US" sz="900" dirty="0" err="1">
                <a:latin typeface="Gulim"/>
                <a:ea typeface="Gulim"/>
                <a:cs typeface="Gulim"/>
                <a:sym typeface="Gulim"/>
              </a:rPr>
              <a:t>재료품</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존중</a:t>
            </a:r>
            <a:r>
              <a:rPr lang="en-US" sz="900" dirty="0">
                <a:latin typeface="Gulim"/>
                <a:ea typeface="Gulim"/>
                <a:cs typeface="Gulim"/>
                <a:sym typeface="Gulim"/>
              </a:rPr>
              <a:t> </a:t>
            </a:r>
            <a:r>
              <a:rPr lang="en-US" sz="900" dirty="0" err="1">
                <a:latin typeface="Gulim"/>
                <a:ea typeface="Gulim"/>
                <a:cs typeface="Gulim"/>
                <a:sym typeface="Gulim"/>
              </a:rPr>
              <a:t>문화가</a:t>
            </a:r>
            <a:r>
              <a:rPr lang="en-US" sz="900" dirty="0">
                <a:latin typeface="Gulim"/>
                <a:ea typeface="Gulim"/>
                <a:cs typeface="Gulim"/>
                <a:sym typeface="Gulim"/>
              </a:rPr>
              <a:t> </a:t>
            </a:r>
            <a:r>
              <a:rPr lang="en-US" sz="900" dirty="0" err="1">
                <a:latin typeface="Gulim"/>
                <a:ea typeface="Gulim"/>
                <a:cs typeface="Gulim"/>
                <a:sym typeface="Gulim"/>
              </a:rPr>
              <a:t>정착될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절차의</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지속가능성</a:t>
            </a:r>
            <a:r>
              <a:rPr lang="en-US" sz="900" dirty="0">
                <a:latin typeface="Gulim"/>
                <a:ea typeface="Gulim"/>
                <a:cs typeface="Gulim"/>
                <a:sym typeface="Gulim"/>
              </a:rPr>
              <a:t> </a:t>
            </a:r>
            <a:r>
              <a:rPr lang="en-US" sz="900" dirty="0" err="1">
                <a:latin typeface="Gulim"/>
                <a:ea typeface="Gulim"/>
                <a:cs typeface="Gulim"/>
                <a:sym typeface="Gulim"/>
              </a:rPr>
              <a:t>진단·평가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커뮤니케이션</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040" name="Google Shape;6040;p61"/>
          <p:cNvSpPr txBox="1"/>
          <p:nvPr/>
        </p:nvSpPr>
        <p:spPr>
          <a:xfrm>
            <a:off x="899999" y="2981618"/>
            <a:ext cx="8001314" cy="5778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dirty="0" err="1">
                <a:solidFill>
                  <a:srgbClr val="007E75"/>
                </a:solidFill>
                <a:latin typeface="Arial"/>
                <a:ea typeface="Arial"/>
                <a:cs typeface="Arial"/>
                <a:sym typeface="Arial"/>
              </a:rPr>
              <a:t>인권경영</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정책</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최고경영진이</a:t>
            </a:r>
            <a:r>
              <a:rPr lang="en-US" sz="900" u="none" dirty="0">
                <a:latin typeface="Gulim"/>
                <a:ea typeface="Gulim"/>
                <a:cs typeface="Gulim"/>
                <a:sym typeface="Gulim"/>
              </a:rPr>
              <a:t> </a:t>
            </a:r>
            <a:r>
              <a:rPr lang="en-US" sz="900" u="none" dirty="0" err="1">
                <a:latin typeface="Gulim"/>
                <a:ea typeface="Gulim"/>
                <a:cs typeface="Gulim"/>
                <a:sym typeface="Gulim"/>
              </a:rPr>
              <a:t>인권경영에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의지를</a:t>
            </a:r>
            <a:r>
              <a:rPr lang="en-US" sz="900" u="none" dirty="0">
                <a:latin typeface="Gulim"/>
                <a:ea typeface="Gulim"/>
                <a:cs typeface="Gulim"/>
                <a:sym typeface="Gulim"/>
              </a:rPr>
              <a:t> </a:t>
            </a:r>
            <a:r>
              <a:rPr lang="en-US" sz="900" u="none" dirty="0" err="1">
                <a:latin typeface="Gulim"/>
                <a:ea typeface="Gulim"/>
                <a:cs typeface="Gulim"/>
                <a:sym typeface="Gulim"/>
              </a:rPr>
              <a:t>선언하고</a:t>
            </a:r>
            <a:r>
              <a:rPr lang="en-US" sz="900" u="none" dirty="0">
                <a:latin typeface="Gulim"/>
                <a:ea typeface="Gulim"/>
                <a:cs typeface="Gulim"/>
                <a:sym typeface="Gulim"/>
              </a:rPr>
              <a:t> </a:t>
            </a:r>
            <a:r>
              <a:rPr lang="en-US" sz="900" u="none" dirty="0" err="1">
                <a:latin typeface="Gulim"/>
                <a:ea typeface="Gulim"/>
                <a:cs typeface="Gulim"/>
                <a:sym typeface="Gulim"/>
              </a:rPr>
              <a:t>내·외부</a:t>
            </a:r>
            <a:r>
              <a:rPr lang="en-US" sz="900" u="none" dirty="0">
                <a:latin typeface="Gulim"/>
                <a:ea typeface="Gulim"/>
                <a:cs typeface="Gulim"/>
                <a:sym typeface="Gulim"/>
              </a:rPr>
              <a:t> </a:t>
            </a:r>
            <a:r>
              <a:rPr lang="en-US" sz="900" u="none" dirty="0" err="1">
                <a:latin typeface="Gulim"/>
                <a:ea typeface="Gulim"/>
                <a:cs typeface="Gulim"/>
                <a:sym typeface="Gulim"/>
              </a:rPr>
              <a:t>이해관계자들에게</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보호를</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기본적인</a:t>
            </a:r>
            <a:r>
              <a:rPr lang="en-US" sz="900" u="none" dirty="0">
                <a:latin typeface="Gulim"/>
                <a:ea typeface="Gulim"/>
                <a:cs typeface="Gulim"/>
                <a:sym typeface="Gulim"/>
              </a:rPr>
              <a:t> </a:t>
            </a:r>
            <a:r>
              <a:rPr lang="en-US" sz="900" u="none" dirty="0" err="1">
                <a:latin typeface="Gulim"/>
                <a:ea typeface="Gulim"/>
                <a:cs typeface="Gulim"/>
                <a:sym typeface="Gulim"/>
              </a:rPr>
              <a:t>행동</a:t>
            </a:r>
            <a:r>
              <a:rPr lang="en-US" sz="900" u="none" dirty="0">
                <a:latin typeface="Gulim"/>
                <a:ea typeface="Gulim"/>
                <a:cs typeface="Gulim"/>
                <a:sym typeface="Gulim"/>
              </a:rPr>
              <a:t> </a:t>
            </a:r>
            <a:r>
              <a:rPr lang="en-US" sz="900" u="none" dirty="0" err="1">
                <a:latin typeface="Gulim"/>
                <a:ea typeface="Gulim"/>
                <a:cs typeface="Gulim"/>
                <a:sym typeface="Gulim"/>
              </a:rPr>
              <a:t>지침을</a:t>
            </a:r>
            <a:r>
              <a:rPr lang="en-US" sz="900" u="none" dirty="0">
                <a:latin typeface="Gulim"/>
                <a:ea typeface="Gulim"/>
                <a:cs typeface="Gulim"/>
                <a:sym typeface="Gulim"/>
              </a:rPr>
              <a:t> </a:t>
            </a:r>
            <a:r>
              <a:rPr lang="en-US" sz="900" u="none" dirty="0" err="1">
                <a:latin typeface="Gulim"/>
                <a:ea typeface="Gulim"/>
                <a:cs typeface="Gulim"/>
                <a:sym typeface="Gulim"/>
              </a:rPr>
              <a:t>제시하기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윤리헌장을</a:t>
            </a:r>
            <a:r>
              <a:rPr lang="en-US" sz="900" u="none" dirty="0">
                <a:latin typeface="Gulim"/>
                <a:ea typeface="Gulim"/>
                <a:cs typeface="Gulim"/>
                <a:sym typeface="Gulim"/>
              </a:rPr>
              <a:t> </a:t>
            </a:r>
            <a:r>
              <a:rPr lang="en-US" sz="900" u="none" dirty="0" err="1">
                <a:latin typeface="Gulim"/>
                <a:ea typeface="Gulim"/>
                <a:cs typeface="Gulim"/>
                <a:sym typeface="Gulim"/>
              </a:rPr>
              <a:t>선포하였습니다</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윤리헌장은</a:t>
            </a:r>
            <a:r>
              <a:rPr lang="en-US" sz="900" u="none" dirty="0">
                <a:latin typeface="Gulim"/>
                <a:ea typeface="Gulim"/>
                <a:cs typeface="Gulim"/>
                <a:sym typeface="Gulim"/>
              </a:rPr>
              <a:t> KT&amp;G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자회사</a:t>
            </a:r>
            <a:r>
              <a:rPr lang="en-US" sz="900" u="none" dirty="0">
                <a:latin typeface="Gulim"/>
                <a:ea typeface="Gulim"/>
                <a:cs typeface="Gulim"/>
                <a:sym typeface="Gulim"/>
              </a:rPr>
              <a:t>, </a:t>
            </a:r>
            <a:r>
              <a:rPr lang="en-US" sz="900" u="none" dirty="0" err="1">
                <a:latin typeface="Gulim"/>
                <a:ea typeface="Gulim"/>
                <a:cs typeface="Gulim"/>
                <a:sym typeface="Gulim"/>
              </a:rPr>
              <a:t>계열사의</a:t>
            </a:r>
            <a:r>
              <a:rPr lang="en-US" sz="900" u="none" dirty="0">
                <a:latin typeface="Gulim"/>
                <a:ea typeface="Gulim"/>
                <a:cs typeface="Gulim"/>
                <a:sym typeface="Gulim"/>
              </a:rPr>
              <a:t> </a:t>
            </a:r>
            <a:r>
              <a:rPr lang="en-US" sz="900" u="none" dirty="0" err="1">
                <a:latin typeface="Gulim"/>
                <a:ea typeface="Gulim"/>
                <a:cs typeface="Gulim"/>
                <a:sym typeface="Gulim"/>
              </a:rPr>
              <a:t>모든</a:t>
            </a:r>
            <a:r>
              <a:rPr lang="en-US" sz="900" u="none" dirty="0">
                <a:latin typeface="Gulim"/>
                <a:ea typeface="Gulim"/>
                <a:cs typeface="Gulim"/>
                <a:sym typeface="Gulim"/>
              </a:rPr>
              <a:t> </a:t>
            </a:r>
            <a:r>
              <a:rPr lang="en-US" sz="900" u="none" dirty="0" err="1">
                <a:latin typeface="Gulim"/>
                <a:ea typeface="Gulim"/>
                <a:cs typeface="Gulim"/>
                <a:sym typeface="Gulim"/>
              </a:rPr>
              <a:t>임직원에게</a:t>
            </a:r>
            <a:r>
              <a:rPr lang="en-US" sz="900" u="none" dirty="0">
                <a:latin typeface="Gulim"/>
                <a:ea typeface="Gulim"/>
                <a:cs typeface="Gulim"/>
                <a:sym typeface="Gulim"/>
              </a:rPr>
              <a:t> </a:t>
            </a:r>
            <a:r>
              <a:rPr lang="en-US" sz="900" u="none" dirty="0" err="1">
                <a:latin typeface="Gulim"/>
                <a:ea typeface="Gulim"/>
                <a:cs typeface="Gulim"/>
                <a:sym typeface="Gulim"/>
              </a:rPr>
              <a:t>적용되며</a:t>
            </a:r>
            <a:r>
              <a:rPr lang="en-US" sz="900" u="none" dirty="0">
                <a:latin typeface="Gulim"/>
                <a:ea typeface="Gulim"/>
                <a:cs typeface="Gulim"/>
                <a:sym typeface="Gulim"/>
              </a:rPr>
              <a:t>, </a:t>
            </a:r>
            <a:r>
              <a:rPr lang="en-US" sz="900" u="none" dirty="0" err="1">
                <a:latin typeface="Gulim"/>
                <a:ea typeface="Gulim"/>
                <a:cs typeface="Gulim"/>
                <a:sym typeface="Gulim"/>
              </a:rPr>
              <a:t>합작회사</a:t>
            </a:r>
            <a:r>
              <a:rPr lang="en-US" sz="900" u="none" dirty="0">
                <a:latin typeface="Gulim"/>
                <a:ea typeface="Gulim"/>
                <a:cs typeface="Gulim"/>
                <a:sym typeface="Gulim"/>
              </a:rPr>
              <a:t>, </a:t>
            </a:r>
            <a:r>
              <a:rPr lang="en-US" sz="900" u="none" dirty="0" err="1">
                <a:latin typeface="Gulim"/>
                <a:ea typeface="Gulim"/>
                <a:cs typeface="Gulim"/>
                <a:sym typeface="Gulim"/>
              </a:rPr>
              <a:t>파트너사</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이해관계자들에게도</a:t>
            </a:r>
            <a:r>
              <a:rPr lang="en-US" sz="900" u="none" dirty="0">
                <a:latin typeface="Gulim"/>
                <a:ea typeface="Gulim"/>
                <a:cs typeface="Gulim"/>
                <a:sym typeface="Gulim"/>
              </a:rPr>
              <a:t> </a:t>
            </a:r>
            <a:r>
              <a:rPr lang="en-US" sz="900" u="none" dirty="0" err="1">
                <a:latin typeface="Gulim"/>
                <a:ea typeface="Gulim"/>
                <a:cs typeface="Gulim"/>
                <a:sym typeface="Gulim"/>
              </a:rPr>
              <a:t>윤리헌장을</a:t>
            </a:r>
            <a:r>
              <a:rPr lang="en-US" sz="900" u="none" dirty="0">
                <a:latin typeface="Gulim"/>
                <a:ea typeface="Gulim"/>
                <a:cs typeface="Gulim"/>
                <a:sym typeface="Gulim"/>
              </a:rPr>
              <a:t> </a:t>
            </a:r>
            <a:r>
              <a:rPr lang="en-US" sz="900" u="none" dirty="0" err="1">
                <a:latin typeface="Gulim"/>
                <a:ea typeface="Gulim"/>
                <a:cs typeface="Gulim"/>
                <a:sym typeface="Gulim"/>
              </a:rPr>
              <a:t>채택할</a:t>
            </a:r>
            <a:r>
              <a:rPr lang="en-US" sz="900" u="none" dirty="0">
                <a:latin typeface="Gulim"/>
                <a:ea typeface="Gulim"/>
                <a:cs typeface="Gulim"/>
                <a:sym typeface="Gulim"/>
              </a:rPr>
              <a:t> </a:t>
            </a:r>
            <a:r>
              <a:rPr lang="en-US" sz="900" u="none" dirty="0" err="1">
                <a:latin typeface="Gulim"/>
                <a:ea typeface="Gulim"/>
                <a:cs typeface="Gulim"/>
                <a:sym typeface="Gulim"/>
              </a:rPr>
              <a:t>것을</a:t>
            </a:r>
            <a:r>
              <a:rPr lang="en-US" sz="900" u="none" dirty="0">
                <a:latin typeface="Gulim"/>
                <a:ea typeface="Gulim"/>
                <a:cs typeface="Gulim"/>
                <a:sym typeface="Gulim"/>
              </a:rPr>
              <a:t> </a:t>
            </a:r>
            <a:r>
              <a:rPr lang="en-US" sz="900" u="none" dirty="0" err="1">
                <a:latin typeface="Gulim"/>
                <a:ea typeface="Gulim"/>
                <a:cs typeface="Gulim"/>
                <a:sym typeface="Gulim"/>
              </a:rPr>
              <a:t>장려하고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041" name="Google Shape;6041;p61"/>
          <p:cNvSpPr txBox="1"/>
          <p:nvPr/>
        </p:nvSpPr>
        <p:spPr>
          <a:xfrm>
            <a:off x="901002" y="3615491"/>
            <a:ext cx="8000311" cy="1126206"/>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윤리헌장과</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세계인권선언</a:t>
            </a:r>
            <a:r>
              <a:rPr lang="en-US" sz="900" dirty="0">
                <a:latin typeface="Gulim"/>
                <a:ea typeface="Gulim"/>
                <a:cs typeface="Gulim"/>
                <a:sym typeface="Gulim"/>
              </a:rPr>
              <a:t>, </a:t>
            </a:r>
            <a:r>
              <a:rPr lang="en-US" sz="900" dirty="0" err="1">
                <a:latin typeface="Gulim"/>
                <a:ea typeface="Gulim"/>
                <a:cs typeface="Gulim"/>
                <a:sym typeface="Gulim"/>
              </a:rPr>
              <a:t>국제권리장전</a:t>
            </a:r>
            <a:r>
              <a:rPr lang="en-US" sz="900" dirty="0">
                <a:latin typeface="Gulim"/>
                <a:ea typeface="Gulim"/>
                <a:cs typeface="Gulim"/>
                <a:sym typeface="Gulim"/>
              </a:rPr>
              <a:t>, UN </a:t>
            </a:r>
            <a:r>
              <a:rPr lang="en-US" sz="900" dirty="0" err="1">
                <a:latin typeface="Gulim"/>
                <a:ea typeface="Gulim"/>
                <a:cs typeface="Gulim"/>
                <a:sym typeface="Gulim"/>
              </a:rPr>
              <a:t>기업과</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지침</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콤팩트</a:t>
            </a:r>
            <a:r>
              <a:rPr lang="en-US" sz="900" dirty="0">
                <a:latin typeface="Gulim"/>
                <a:ea typeface="Gulim"/>
                <a:cs typeface="Gulim"/>
                <a:sym typeface="Gulim"/>
              </a:rPr>
              <a:t> 10대 </a:t>
            </a:r>
            <a:r>
              <a:rPr lang="en-US" sz="900" dirty="0" err="1">
                <a:latin typeface="Gulim"/>
                <a:ea typeface="Gulim"/>
                <a:cs typeface="Gulim"/>
                <a:sym typeface="Gulim"/>
              </a:rPr>
              <a:t>원칙을</a:t>
            </a:r>
            <a:r>
              <a:rPr lang="en-US" sz="900" dirty="0">
                <a:latin typeface="Gulim"/>
                <a:ea typeface="Gulim"/>
                <a:cs typeface="Gulim"/>
                <a:sym typeface="Gulim"/>
              </a:rPr>
              <a:t> </a:t>
            </a:r>
            <a:r>
              <a:rPr lang="en-US" sz="900" dirty="0" err="1">
                <a:latin typeface="Gulim"/>
                <a:ea typeface="Gulim"/>
                <a:cs typeface="Gulim"/>
                <a:sym typeface="Gulim"/>
              </a:rPr>
              <a:t>비롯한</a:t>
            </a:r>
            <a:r>
              <a:rPr lang="en-US" sz="900" dirty="0">
                <a:latin typeface="Gulim"/>
                <a:ea typeface="Gulim"/>
                <a:cs typeface="Gulim"/>
                <a:sym typeface="Gulim"/>
              </a:rPr>
              <a:t> </a:t>
            </a:r>
            <a:r>
              <a:rPr lang="en-US" sz="900" dirty="0" err="1">
                <a:latin typeface="Gulim"/>
                <a:ea typeface="Gulim"/>
                <a:cs typeface="Gulim"/>
                <a:sym typeface="Gulim"/>
              </a:rPr>
              <a:t>UN의</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선언들</a:t>
            </a:r>
            <a:r>
              <a:rPr lang="en-US" sz="900" dirty="0">
                <a:latin typeface="Gulim"/>
                <a:ea typeface="Gulim"/>
                <a:cs typeface="Gulim"/>
                <a:sym typeface="Gulim"/>
              </a:rPr>
              <a:t>, OECD </a:t>
            </a:r>
            <a:r>
              <a:rPr lang="en-US" sz="900" dirty="0" err="1">
                <a:latin typeface="Gulim"/>
                <a:ea typeface="Gulim"/>
                <a:cs typeface="Gulim"/>
                <a:sym typeface="Gulim"/>
              </a:rPr>
              <a:t>다국적</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가이드라인</a:t>
            </a:r>
            <a:r>
              <a:rPr lang="en-US" sz="900" dirty="0">
                <a:latin typeface="Gulim"/>
                <a:ea typeface="Gulim"/>
                <a:cs typeface="Gulim"/>
                <a:sym typeface="Gulim"/>
              </a:rPr>
              <a:t>, </a:t>
            </a:r>
            <a:r>
              <a:rPr lang="en-US" sz="900" dirty="0" err="1">
                <a:latin typeface="Gulim"/>
                <a:ea typeface="Gulim"/>
                <a:cs typeface="Gulim"/>
                <a:sym typeface="Gulim"/>
              </a:rPr>
              <a:t>국제노동기구</a:t>
            </a:r>
            <a:r>
              <a:rPr lang="en-US" sz="900" dirty="0">
                <a:latin typeface="Gulim"/>
                <a:ea typeface="Gulim"/>
                <a:cs typeface="Gulim"/>
                <a:sym typeface="Gulim"/>
              </a:rPr>
              <a:t>(ILO) </a:t>
            </a:r>
            <a:r>
              <a:rPr lang="en-US" sz="900" dirty="0" err="1">
                <a:latin typeface="Gulim"/>
                <a:ea typeface="Gulim"/>
                <a:cs typeface="Gulim"/>
                <a:sym typeface="Gulim"/>
              </a:rPr>
              <a:t>협약</a:t>
            </a:r>
            <a:r>
              <a:rPr lang="en-US" sz="900" dirty="0">
                <a:latin typeface="Gulim"/>
                <a:ea typeface="Gulim"/>
                <a:cs typeface="Gulim"/>
                <a:sym typeface="Gulim"/>
              </a:rPr>
              <a:t>, CHRB(Corporate Human Rights Benchmark)</a:t>
            </a:r>
            <a:r>
              <a:rPr lang="en-US" sz="900" dirty="0" err="1">
                <a:latin typeface="Gulim"/>
                <a:ea typeface="Gulim"/>
                <a:cs typeface="Gulim"/>
                <a:sym typeface="Gulim"/>
              </a:rPr>
              <a:t>에서</a:t>
            </a:r>
            <a:r>
              <a:rPr lang="en-US" sz="900" dirty="0">
                <a:latin typeface="Gulim"/>
                <a:ea typeface="Gulim"/>
                <a:cs typeface="Gulim"/>
                <a:sym typeface="Gulim"/>
              </a:rPr>
              <a:t> </a:t>
            </a:r>
            <a:r>
              <a:rPr lang="en-US" sz="900" dirty="0" err="1">
                <a:latin typeface="Gulim"/>
                <a:ea typeface="Gulim"/>
                <a:cs typeface="Gulim"/>
                <a:sym typeface="Gulim"/>
              </a:rPr>
              <a:t>제시하는</a:t>
            </a:r>
            <a:r>
              <a:rPr lang="en-US" sz="900" dirty="0">
                <a:latin typeface="Gulim"/>
                <a:ea typeface="Gulim"/>
                <a:cs typeface="Gulim"/>
                <a:sym typeface="Gulim"/>
              </a:rPr>
              <a:t> </a:t>
            </a:r>
            <a:r>
              <a:rPr lang="en-US" sz="900" dirty="0" err="1">
                <a:latin typeface="Gulim"/>
                <a:ea typeface="Gulim"/>
                <a:cs typeface="Gulim"/>
                <a:sym typeface="Gulim"/>
              </a:rPr>
              <a:t>노동</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존중하고</a:t>
            </a:r>
            <a:r>
              <a:rPr lang="en-US" sz="900" dirty="0">
                <a:latin typeface="Gulim"/>
                <a:ea typeface="Gulim"/>
                <a:cs typeface="Gulim"/>
                <a:sym typeface="Gulim"/>
              </a:rPr>
              <a:t>, </a:t>
            </a:r>
            <a:r>
              <a:rPr lang="en-US" sz="900" dirty="0" err="1">
                <a:latin typeface="Gulim"/>
                <a:ea typeface="Gulim"/>
                <a:cs typeface="Gulim"/>
                <a:sym typeface="Gulim"/>
              </a:rPr>
              <a:t>준수합니다</a:t>
            </a:r>
            <a:r>
              <a:rPr lang="en-US" sz="900" dirty="0">
                <a:latin typeface="Gulim"/>
                <a:ea typeface="Gulim"/>
                <a:cs typeface="Gulim"/>
                <a:sym typeface="Gulim"/>
              </a:rPr>
              <a:t>. </a:t>
            </a:r>
            <a:r>
              <a:rPr lang="en-US" sz="900" dirty="0" err="1">
                <a:latin typeface="Gulim"/>
                <a:ea typeface="Gulim"/>
                <a:cs typeface="Gulim"/>
                <a:sym typeface="Gulim"/>
              </a:rPr>
              <a:t>인권에</a:t>
            </a:r>
            <a:r>
              <a:rPr lang="en-US" sz="900" dirty="0">
                <a:latin typeface="Gulim"/>
                <a:ea typeface="Gulim"/>
                <a:cs typeface="Gulim"/>
                <a:sym typeface="Gulim"/>
              </a:rPr>
              <a:t> </a:t>
            </a:r>
            <a:r>
              <a:rPr lang="en-US" sz="900" dirty="0" err="1">
                <a:latin typeface="Gulim"/>
                <a:ea typeface="Gulim"/>
                <a:cs typeface="Gulim"/>
                <a:sym typeface="Gulim"/>
              </a:rPr>
              <a:t>관하여</a:t>
            </a:r>
            <a:r>
              <a:rPr lang="en-US" sz="900" dirty="0">
                <a:latin typeface="Gulim"/>
                <a:ea typeface="Gulim"/>
                <a:cs typeface="Gulim"/>
                <a:sym typeface="Gulim"/>
              </a:rPr>
              <a:t> </a:t>
            </a:r>
            <a:r>
              <a:rPr lang="en-US" sz="900" dirty="0" err="1">
                <a:latin typeface="Gulim"/>
                <a:ea typeface="Gulim"/>
                <a:cs typeface="Gulim"/>
                <a:sym typeface="Gulim"/>
              </a:rPr>
              <a:t>국제기구들이</a:t>
            </a:r>
            <a:r>
              <a:rPr lang="en-US" sz="900" dirty="0">
                <a:latin typeface="Gulim"/>
                <a:ea typeface="Gulim"/>
                <a:cs typeface="Gulim"/>
                <a:sym typeface="Gulim"/>
              </a:rPr>
              <a:t> </a:t>
            </a:r>
            <a:r>
              <a:rPr lang="en-US" sz="900" dirty="0" err="1">
                <a:latin typeface="Gulim"/>
                <a:ea typeface="Gulim"/>
                <a:cs typeface="Gulim"/>
                <a:sym typeface="Gulim"/>
              </a:rPr>
              <a:t>채택하고</a:t>
            </a:r>
            <a:r>
              <a:rPr lang="en-US" sz="900" dirty="0">
                <a:latin typeface="Gulim"/>
                <a:ea typeface="Gulim"/>
                <a:cs typeface="Gulim"/>
                <a:sym typeface="Gulim"/>
              </a:rPr>
              <a:t> </a:t>
            </a:r>
            <a:r>
              <a:rPr lang="en-US" sz="900" dirty="0" err="1">
                <a:latin typeface="Gulim"/>
                <a:ea typeface="Gulim"/>
                <a:cs typeface="Gulim"/>
                <a:sym typeface="Gulim"/>
              </a:rPr>
              <a:t>공표한</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이니셔티브를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인권경영정책을</a:t>
            </a:r>
            <a:r>
              <a:rPr lang="en-US" sz="900" dirty="0">
                <a:latin typeface="Gulim"/>
                <a:ea typeface="Gulim"/>
                <a:cs typeface="Gulim"/>
                <a:sym typeface="Gulim"/>
              </a:rPr>
              <a:t> </a:t>
            </a:r>
            <a:r>
              <a:rPr lang="en-US" sz="900" dirty="0" err="1">
                <a:latin typeface="Gulim"/>
                <a:ea typeface="Gulim"/>
                <a:cs typeface="Gulim"/>
                <a:sym typeface="Gulim"/>
              </a:rPr>
              <a:t>수립하고</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업데이트</a:t>
            </a:r>
            <a:r>
              <a:rPr lang="en-US" sz="900" dirty="0">
                <a:latin typeface="Gulim"/>
                <a:ea typeface="Gulim"/>
                <a:cs typeface="Gulim"/>
                <a:sym typeface="Gulim"/>
              </a:rPr>
              <a:t> </a:t>
            </a:r>
            <a:r>
              <a:rPr lang="en-US" sz="900" dirty="0" err="1">
                <a:latin typeface="Gulim"/>
                <a:ea typeface="Gulim"/>
                <a:cs typeface="Gulim"/>
                <a:sym typeface="Gulim"/>
              </a:rPr>
              <a:t>중이며</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인권경영정책은</a:t>
            </a:r>
            <a:r>
              <a:rPr lang="en-US" sz="900" dirty="0">
                <a:latin typeface="Gulim"/>
                <a:ea typeface="Gulim"/>
                <a:cs typeface="Gulim"/>
                <a:sym typeface="Gulim"/>
              </a:rPr>
              <a:t> </a:t>
            </a:r>
            <a:r>
              <a:rPr lang="en-US" sz="900" dirty="0" err="1">
                <a:latin typeface="Gulim"/>
                <a:ea typeface="Gulim"/>
                <a:cs typeface="Gulim"/>
                <a:sym typeface="Gulim"/>
              </a:rPr>
              <a:t>강제노동</a:t>
            </a:r>
            <a:r>
              <a:rPr lang="en-US" sz="900" dirty="0">
                <a:latin typeface="Gulim"/>
                <a:ea typeface="Gulim"/>
                <a:cs typeface="Gulim"/>
                <a:sym typeface="Gulim"/>
              </a:rPr>
              <a:t> </a:t>
            </a:r>
            <a:r>
              <a:rPr lang="en-US" sz="900" dirty="0" err="1">
                <a:latin typeface="Gulim"/>
                <a:ea typeface="Gulim"/>
                <a:cs typeface="Gulim"/>
                <a:sym typeface="Gulim"/>
              </a:rPr>
              <a:t>금지</a:t>
            </a:r>
            <a:r>
              <a:rPr lang="en-US" sz="900" dirty="0">
                <a:latin typeface="Gulim"/>
                <a:ea typeface="Gulim"/>
                <a:cs typeface="Gulim"/>
                <a:sym typeface="Gulim"/>
              </a:rPr>
              <a:t>, </a:t>
            </a:r>
            <a:r>
              <a:rPr lang="en-US" sz="900" dirty="0" err="1">
                <a:latin typeface="Gulim"/>
                <a:ea typeface="Gulim"/>
                <a:cs typeface="Gulim"/>
                <a:sym typeface="Gulim"/>
              </a:rPr>
              <a:t>아동노동</a:t>
            </a:r>
            <a:r>
              <a:rPr lang="en-US" sz="900" dirty="0">
                <a:latin typeface="Gulim"/>
                <a:ea typeface="Gulim"/>
                <a:cs typeface="Gulim"/>
                <a:sym typeface="Gulim"/>
              </a:rPr>
              <a:t> </a:t>
            </a:r>
            <a:r>
              <a:rPr lang="en-US" sz="900" dirty="0" err="1">
                <a:latin typeface="Gulim"/>
                <a:ea typeface="Gulim"/>
                <a:cs typeface="Gulim"/>
                <a:sym typeface="Gulim"/>
              </a:rPr>
              <a:t>금지</a:t>
            </a:r>
            <a:r>
              <a:rPr lang="en-US" sz="900" dirty="0">
                <a:latin typeface="Gulim"/>
                <a:ea typeface="Gulim"/>
                <a:cs typeface="Gulim"/>
                <a:sym typeface="Gulim"/>
              </a:rPr>
              <a:t>, </a:t>
            </a:r>
            <a:r>
              <a:rPr lang="en-US" sz="900" dirty="0" err="1">
                <a:latin typeface="Gulim"/>
                <a:ea typeface="Gulim"/>
                <a:cs typeface="Gulim"/>
                <a:sym typeface="Gulim"/>
              </a:rPr>
              <a:t>결사의</a:t>
            </a:r>
            <a:r>
              <a:rPr lang="en-US" sz="900" dirty="0">
                <a:latin typeface="Gulim"/>
                <a:ea typeface="Gulim"/>
                <a:cs typeface="Gulim"/>
                <a:sym typeface="Gulim"/>
              </a:rPr>
              <a:t> </a:t>
            </a:r>
            <a:r>
              <a:rPr lang="en-US" sz="900" dirty="0" err="1">
                <a:latin typeface="Gulim"/>
                <a:ea typeface="Gulim"/>
                <a:cs typeface="Gulim"/>
                <a:sym typeface="Gulim"/>
              </a:rPr>
              <a:t>자유</a:t>
            </a:r>
            <a:r>
              <a:rPr lang="en-US" sz="900" dirty="0">
                <a:latin typeface="Gulim"/>
                <a:ea typeface="Gulim"/>
                <a:cs typeface="Gulim"/>
                <a:sym typeface="Gulim"/>
              </a:rPr>
              <a:t> </a:t>
            </a:r>
            <a:r>
              <a:rPr lang="en-US" sz="900" dirty="0" err="1">
                <a:latin typeface="Gulim"/>
                <a:ea typeface="Gulim"/>
                <a:cs typeface="Gulim"/>
                <a:sym typeface="Gulim"/>
              </a:rPr>
              <a:t>보장</a:t>
            </a:r>
            <a:r>
              <a:rPr lang="en-US" sz="900" dirty="0">
                <a:latin typeface="Gulim"/>
                <a:ea typeface="Gulim"/>
                <a:cs typeface="Gulim"/>
                <a:sym typeface="Gulim"/>
              </a:rPr>
              <a:t>, </a:t>
            </a:r>
            <a:r>
              <a:rPr lang="en-US" sz="900" dirty="0" err="1">
                <a:latin typeface="Gulim"/>
                <a:ea typeface="Gulim"/>
                <a:cs typeface="Gulim"/>
                <a:sym typeface="Gulim"/>
              </a:rPr>
              <a:t>차별</a:t>
            </a:r>
            <a:r>
              <a:rPr lang="en-US" sz="900" dirty="0">
                <a:latin typeface="Gulim"/>
                <a:ea typeface="Gulim"/>
                <a:cs typeface="Gulim"/>
                <a:sym typeface="Gulim"/>
              </a:rPr>
              <a:t> </a:t>
            </a:r>
            <a:r>
              <a:rPr lang="en-US" sz="900" dirty="0" err="1">
                <a:latin typeface="Gulim"/>
                <a:ea typeface="Gulim"/>
                <a:cs typeface="Gulim"/>
                <a:sym typeface="Gulim"/>
              </a:rPr>
              <a:t>금지</a:t>
            </a:r>
            <a:r>
              <a:rPr lang="en-US" sz="900" dirty="0">
                <a:latin typeface="Gulim"/>
                <a:ea typeface="Gulim"/>
                <a:cs typeface="Gulim"/>
                <a:sym typeface="Gulim"/>
              </a:rPr>
              <a:t>, </a:t>
            </a:r>
            <a:r>
              <a:rPr lang="en-US" sz="900" dirty="0" err="1">
                <a:latin typeface="Gulim"/>
                <a:ea typeface="Gulim"/>
                <a:cs typeface="Gulim"/>
                <a:sym typeface="Gulim"/>
              </a:rPr>
              <a:t>여성·장애인·외국인</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취약</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보호</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보장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존중을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요소를</a:t>
            </a:r>
            <a:r>
              <a:rPr lang="en-US" sz="900" dirty="0">
                <a:latin typeface="Gulim"/>
                <a:ea typeface="Gulim"/>
                <a:cs typeface="Gulim"/>
                <a:sym typeface="Gulim"/>
              </a:rPr>
              <a:t> </a:t>
            </a:r>
            <a:r>
              <a:rPr lang="en-US" sz="900" dirty="0" err="1">
                <a:latin typeface="Gulim"/>
                <a:ea typeface="Gulim"/>
                <a:cs typeface="Gulim"/>
                <a:sym typeface="Gulim"/>
              </a:rPr>
              <a:t>포함하고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KT&amp;G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자회사</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생산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a:t>
            </a:r>
            <a:r>
              <a:rPr lang="en-US" sz="900" dirty="0">
                <a:latin typeface="Gulim"/>
                <a:ea typeface="Gulim"/>
                <a:cs typeface="Gulim"/>
                <a:sym typeface="Gulim"/>
              </a:rPr>
              <a:t> </a:t>
            </a:r>
            <a:r>
              <a:rPr lang="en-US" sz="900" dirty="0" err="1">
                <a:latin typeface="Gulim"/>
                <a:ea typeface="Gulim"/>
                <a:cs typeface="Gulim"/>
                <a:sym typeface="Gulim"/>
              </a:rPr>
              <a:t>법인</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모두</a:t>
            </a:r>
            <a:r>
              <a:rPr lang="en-US" sz="900" dirty="0">
                <a:latin typeface="Gulim"/>
                <a:ea typeface="Gulim"/>
                <a:cs typeface="Gulim"/>
                <a:sym typeface="Gulim"/>
              </a:rPr>
              <a:t> </a:t>
            </a:r>
            <a:r>
              <a:rPr lang="en-US" sz="900" dirty="0" err="1">
                <a:latin typeface="Gulim"/>
                <a:ea typeface="Gulim"/>
                <a:cs typeface="Gulim"/>
                <a:sym typeface="Gulim"/>
              </a:rPr>
              <a:t>인권경영정책의</a:t>
            </a:r>
            <a:r>
              <a:rPr lang="en-US" sz="900" dirty="0">
                <a:latin typeface="Gulim"/>
                <a:ea typeface="Gulim"/>
                <a:cs typeface="Gulim"/>
                <a:sym typeface="Gulim"/>
              </a:rPr>
              <a:t> </a:t>
            </a:r>
            <a:r>
              <a:rPr lang="en-US" sz="900" dirty="0" err="1">
                <a:latin typeface="Gulim"/>
                <a:ea typeface="Gulim"/>
                <a:cs typeface="Gulim"/>
                <a:sym typeface="Gulim"/>
              </a:rPr>
              <a:t>적용</a:t>
            </a:r>
            <a:r>
              <a:rPr lang="en-US" sz="900" dirty="0">
                <a:latin typeface="Gulim"/>
                <a:ea typeface="Gulim"/>
                <a:cs typeface="Gulim"/>
                <a:sym typeface="Gulim"/>
              </a:rPr>
              <a:t> </a:t>
            </a:r>
            <a:r>
              <a:rPr lang="en-US" sz="900" dirty="0" err="1">
                <a:latin typeface="Gulim"/>
                <a:ea typeface="Gulim"/>
                <a:cs typeface="Gulim"/>
                <a:sym typeface="Gulim"/>
              </a:rPr>
              <a:t>대상이며</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임직원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이해관계자는</a:t>
            </a:r>
            <a:r>
              <a:rPr lang="en-US" sz="900" dirty="0">
                <a:latin typeface="Gulim"/>
                <a:ea typeface="Gulim"/>
                <a:cs typeface="Gulim"/>
                <a:sym typeface="Gulim"/>
              </a:rPr>
              <a:t> </a:t>
            </a:r>
            <a:r>
              <a:rPr lang="en-US" sz="900" dirty="0" err="1">
                <a:latin typeface="Gulim"/>
                <a:ea typeface="Gulim"/>
                <a:cs typeface="Gulim"/>
                <a:sym typeface="Gulim"/>
              </a:rPr>
              <a:t>인권경영정책에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업무를</a:t>
            </a:r>
            <a:r>
              <a:rPr lang="en-US" sz="900" dirty="0">
                <a:latin typeface="Gulim"/>
                <a:ea typeface="Gulim"/>
                <a:cs typeface="Gulim"/>
                <a:sym typeface="Gulim"/>
              </a:rPr>
              <a:t> </a:t>
            </a:r>
            <a:r>
              <a:rPr lang="en-US" sz="900" dirty="0" err="1">
                <a:latin typeface="Gulim"/>
                <a:ea typeface="Gulim"/>
                <a:cs typeface="Gulim"/>
                <a:sym typeface="Gulim"/>
              </a:rPr>
              <a:t>수행해야</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042" name="Google Shape;6042;p61"/>
          <p:cNvSpPr txBox="1"/>
          <p:nvPr/>
        </p:nvSpPr>
        <p:spPr>
          <a:xfrm>
            <a:off x="899999" y="4818105"/>
            <a:ext cx="7991285" cy="393700"/>
          </a:xfrm>
          <a:prstGeom prst="rect">
            <a:avLst/>
          </a:prstGeom>
          <a:noFill/>
          <a:ln>
            <a:noFill/>
          </a:ln>
        </p:spPr>
        <p:txBody>
          <a:bodyPr spcFirstLastPara="1" wrap="square" lIns="0" tIns="12700" rIns="0" bIns="0" anchor="t" anchorCtr="0">
            <a:spAutoFit/>
          </a:bodyPr>
          <a:lstStyle/>
          <a:p>
            <a:pPr marL="12700" marR="5080" lvl="0" indent="-635" algn="l" rtl="0">
              <a:lnSpc>
                <a:spcPct val="134200"/>
              </a:lnSpc>
              <a:spcBef>
                <a:spcPts val="0"/>
              </a:spcBef>
              <a:spcAft>
                <a:spcPts val="0"/>
              </a:spcAft>
              <a:buNone/>
            </a:pPr>
            <a:r>
              <a:rPr lang="en-US" sz="900" dirty="0" err="1">
                <a:latin typeface="Gulim"/>
                <a:ea typeface="Gulim"/>
                <a:cs typeface="Gulim"/>
                <a:sym typeface="Gulim"/>
              </a:rPr>
              <a:t>윤리헌장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인권경영정책</a:t>
            </a:r>
            <a:r>
              <a:rPr lang="en-US" sz="900" dirty="0">
                <a:latin typeface="Gulim"/>
                <a:ea typeface="Gulim"/>
                <a:cs typeface="Gulim"/>
                <a:sym typeface="Gulim"/>
              </a:rPr>
              <a:t>, </a:t>
            </a:r>
            <a:r>
              <a:rPr lang="en-US" sz="900" dirty="0" err="1">
                <a:latin typeface="Gulim"/>
                <a:ea typeface="Gulim"/>
                <a:cs typeface="Gulim"/>
                <a:sym typeface="Gulim"/>
              </a:rPr>
              <a:t>파트너사</a:t>
            </a:r>
            <a:r>
              <a:rPr lang="en-US" sz="900" dirty="0">
                <a:latin typeface="Gulim"/>
                <a:ea typeface="Gulim"/>
                <a:cs typeface="Gulim"/>
                <a:sym typeface="Gulim"/>
              </a:rPr>
              <a:t> </a:t>
            </a:r>
            <a:r>
              <a:rPr lang="en-US" sz="900" dirty="0" err="1">
                <a:latin typeface="Gulim"/>
                <a:ea typeface="Gulim"/>
                <a:cs typeface="Gulim"/>
                <a:sym typeface="Gulim"/>
              </a:rPr>
              <a:t>행동규범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지침은</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인트라넷</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홈페이지를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공표하여</a:t>
            </a:r>
            <a:r>
              <a:rPr lang="en-US" sz="900" dirty="0">
                <a:latin typeface="Gulim"/>
                <a:ea typeface="Gulim"/>
                <a:cs typeface="Gulim"/>
                <a:sym typeface="Gulim"/>
              </a:rPr>
              <a:t> KT&amp;G </a:t>
            </a:r>
            <a:r>
              <a:rPr lang="en-US" sz="900" dirty="0" err="1">
                <a:latin typeface="Gulim"/>
                <a:ea typeface="Gulim"/>
                <a:cs typeface="Gulim"/>
                <a:sym typeface="Gulim"/>
              </a:rPr>
              <a:t>임직원과</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이해관계자가</a:t>
            </a:r>
            <a:r>
              <a:rPr lang="en-US" sz="900" dirty="0">
                <a:latin typeface="Gulim"/>
                <a:ea typeface="Gulim"/>
                <a:cs typeface="Gulim"/>
                <a:sym typeface="Gulim"/>
              </a:rPr>
              <a:t> </a:t>
            </a:r>
            <a:r>
              <a:rPr lang="en-US" sz="900" dirty="0" err="1">
                <a:latin typeface="Gulim"/>
                <a:ea typeface="Gulim"/>
                <a:cs typeface="Gulim"/>
                <a:sym typeface="Gulim"/>
              </a:rPr>
              <a:t>인권경영에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방침을</a:t>
            </a:r>
            <a:r>
              <a:rPr lang="en-US" sz="900" dirty="0">
                <a:latin typeface="Gulim"/>
                <a:ea typeface="Gulim"/>
                <a:cs typeface="Gulim"/>
                <a:sym typeface="Gulim"/>
              </a:rPr>
              <a:t> </a:t>
            </a:r>
            <a:r>
              <a:rPr lang="en-US" sz="900" dirty="0" err="1">
                <a:latin typeface="Gulim"/>
                <a:ea typeface="Gulim"/>
                <a:cs typeface="Gulim"/>
                <a:sym typeface="Gulim"/>
              </a:rPr>
              <a:t>손쉽게</a:t>
            </a:r>
            <a:r>
              <a:rPr lang="en-US" sz="900" dirty="0">
                <a:latin typeface="Gulim"/>
                <a:ea typeface="Gulim"/>
                <a:cs typeface="Gulim"/>
                <a:sym typeface="Gulim"/>
              </a:rPr>
              <a:t> </a:t>
            </a:r>
            <a:r>
              <a:rPr lang="en-US" sz="900" dirty="0" err="1">
                <a:latin typeface="Gulim"/>
                <a:ea typeface="Gulim"/>
                <a:cs typeface="Gulim"/>
                <a:sym typeface="Gulim"/>
              </a:rPr>
              <a:t>찾아보고</a:t>
            </a:r>
            <a:r>
              <a:rPr lang="en-US" sz="900" dirty="0">
                <a:latin typeface="Gulim"/>
                <a:ea typeface="Gulim"/>
                <a:cs typeface="Gulim"/>
                <a:sym typeface="Gulim"/>
              </a:rPr>
              <a:t> </a:t>
            </a:r>
            <a:r>
              <a:rPr lang="en-US" sz="900" dirty="0" err="1">
                <a:latin typeface="Gulim"/>
                <a:ea typeface="Gulim"/>
                <a:cs typeface="Gulim"/>
                <a:sym typeface="Gulim"/>
              </a:rPr>
              <a:t>명확하게</a:t>
            </a:r>
            <a:r>
              <a:rPr lang="en-US" sz="900" dirty="0">
                <a:latin typeface="Gulim"/>
                <a:ea typeface="Gulim"/>
                <a:cs typeface="Gulim"/>
                <a:sym typeface="Gulim"/>
              </a:rPr>
              <a:t> </a:t>
            </a:r>
            <a:r>
              <a:rPr lang="en-US" sz="900" dirty="0" err="1">
                <a:latin typeface="Gulim"/>
                <a:ea typeface="Gulim"/>
                <a:cs typeface="Gulim"/>
                <a:sym typeface="Gulim"/>
              </a:rPr>
              <a:t>이해하여</a:t>
            </a:r>
            <a:r>
              <a:rPr lang="en-US" sz="900" dirty="0">
                <a:latin typeface="Gulim"/>
                <a:ea typeface="Gulim"/>
                <a:cs typeface="Gulim"/>
                <a:sym typeface="Gulim"/>
              </a:rPr>
              <a:t> </a:t>
            </a:r>
            <a:r>
              <a:rPr lang="en-US" sz="900" dirty="0" err="1">
                <a:latin typeface="Gulim"/>
                <a:ea typeface="Gulim"/>
                <a:cs typeface="Gulim"/>
                <a:sym typeface="Gulim"/>
              </a:rPr>
              <a:t>실천할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043" name="Google Shape;6043;p61"/>
          <p:cNvSpPr txBox="1"/>
          <p:nvPr/>
        </p:nvSpPr>
        <p:spPr>
          <a:xfrm>
            <a:off x="899999" y="5277961"/>
            <a:ext cx="8001314" cy="940642"/>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007E75"/>
                </a:solidFill>
                <a:latin typeface="Arial"/>
                <a:ea typeface="Arial"/>
                <a:cs typeface="Arial"/>
                <a:sym typeface="Arial"/>
              </a:rPr>
              <a:t>인권경영</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거버넌스</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인권경영</a:t>
            </a:r>
            <a:r>
              <a:rPr lang="en-US" sz="900" u="none" dirty="0">
                <a:latin typeface="Gulim"/>
                <a:ea typeface="Gulim"/>
                <a:cs typeface="Gulim"/>
                <a:sym typeface="Gulim"/>
              </a:rPr>
              <a:t> </a:t>
            </a:r>
            <a:r>
              <a:rPr lang="en-US" sz="900" u="none" dirty="0" err="1">
                <a:latin typeface="Gulim"/>
                <a:ea typeface="Gulim"/>
                <a:cs typeface="Gulim"/>
                <a:sym typeface="Gulim"/>
              </a:rPr>
              <a:t>전담조직인</a:t>
            </a:r>
            <a:r>
              <a:rPr lang="en-US" sz="900" u="none" dirty="0">
                <a:latin typeface="Gulim"/>
                <a:ea typeface="Gulim"/>
                <a:cs typeface="Gulim"/>
                <a:sym typeface="Gulim"/>
              </a:rPr>
              <a:t> </a:t>
            </a:r>
            <a:r>
              <a:rPr lang="en-US" sz="900" u="none" dirty="0" err="1">
                <a:latin typeface="Gulim"/>
                <a:ea typeface="Gulim"/>
                <a:cs typeface="Gulim"/>
                <a:sym typeface="Gulim"/>
              </a:rPr>
              <a:t>ESG경영실을</a:t>
            </a:r>
            <a:r>
              <a:rPr lang="en-US" sz="900" u="none" dirty="0">
                <a:latin typeface="Gulim"/>
                <a:ea typeface="Gulim"/>
                <a:cs typeface="Gulim"/>
                <a:sym typeface="Gulim"/>
              </a:rPr>
              <a:t> </a:t>
            </a:r>
            <a:r>
              <a:rPr lang="en-US" sz="900" u="none" dirty="0" err="1">
                <a:latin typeface="Gulim"/>
                <a:ea typeface="Gulim"/>
                <a:cs typeface="Gulim"/>
                <a:sym typeface="Gulim"/>
              </a:rPr>
              <a:t>중심으로</a:t>
            </a:r>
            <a:r>
              <a:rPr lang="en-US" sz="900" u="none" dirty="0">
                <a:latin typeface="Gulim"/>
                <a:ea typeface="Gulim"/>
                <a:cs typeface="Gulim"/>
                <a:sym typeface="Gulim"/>
              </a:rPr>
              <a:t>, </a:t>
            </a:r>
            <a:r>
              <a:rPr lang="en-US" sz="900" u="none" dirty="0" err="1">
                <a:latin typeface="Gulim"/>
                <a:ea typeface="Gulim"/>
                <a:cs typeface="Gulim"/>
                <a:sym typeface="Gulim"/>
              </a:rPr>
              <a:t>지속가능경영위원회</a:t>
            </a:r>
            <a:r>
              <a:rPr lang="en-US" sz="900" u="none" dirty="0">
                <a:latin typeface="Gulim"/>
                <a:ea typeface="Gulim"/>
                <a:cs typeface="Gulim"/>
                <a:sym typeface="Gulim"/>
              </a:rPr>
              <a:t>–</a:t>
            </a:r>
            <a:r>
              <a:rPr lang="en-US" sz="900" u="none" dirty="0" err="1">
                <a:latin typeface="Gulim"/>
                <a:ea typeface="Gulim"/>
                <a:cs typeface="Gulim"/>
                <a:sym typeface="Gulim"/>
              </a:rPr>
              <a:t>ESG경영협의회</a:t>
            </a:r>
            <a:r>
              <a:rPr lang="en-US" sz="900" u="none" dirty="0">
                <a:latin typeface="Gulim"/>
                <a:ea typeface="Gulim"/>
                <a:cs typeface="Gulim"/>
                <a:sym typeface="Gulim"/>
              </a:rPr>
              <a:t>– </a:t>
            </a:r>
            <a:r>
              <a:rPr lang="en-US" sz="900" u="none" dirty="0" err="1">
                <a:latin typeface="Gulim"/>
                <a:ea typeface="Gulim"/>
                <a:cs typeface="Gulim"/>
                <a:sym typeface="Gulim"/>
              </a:rPr>
              <a:t>ESG경영실</a:t>
            </a:r>
            <a:r>
              <a:rPr lang="en-US" sz="900" u="none" dirty="0">
                <a:latin typeface="Gulim"/>
                <a:ea typeface="Gulim"/>
                <a:cs typeface="Gulim"/>
                <a:sym typeface="Gulim"/>
              </a:rPr>
              <a:t> –</a:t>
            </a:r>
            <a:r>
              <a:rPr lang="en-US" sz="900" u="none" dirty="0" err="1">
                <a:latin typeface="Gulim"/>
                <a:ea typeface="Gulim"/>
                <a:cs typeface="Gulim"/>
                <a:sym typeface="Gulim"/>
              </a:rPr>
              <a:t>실무협의회로</a:t>
            </a:r>
            <a:r>
              <a:rPr lang="en-US" sz="900" u="none" dirty="0">
                <a:latin typeface="Gulim"/>
                <a:ea typeface="Gulim"/>
                <a:cs typeface="Gulim"/>
                <a:sym typeface="Gulim"/>
              </a:rPr>
              <a:t> </a:t>
            </a:r>
            <a:r>
              <a:rPr lang="en-US" sz="900" u="none" dirty="0" err="1">
                <a:latin typeface="Gulim"/>
                <a:ea typeface="Gulim"/>
                <a:cs typeface="Gulim"/>
                <a:sym typeface="Gulim"/>
              </a:rPr>
              <a:t>구성되는</a:t>
            </a:r>
            <a:r>
              <a:rPr lang="en-US" sz="900" u="none" dirty="0">
                <a:latin typeface="Gulim"/>
                <a:ea typeface="Gulim"/>
                <a:cs typeface="Gulim"/>
                <a:sym typeface="Gulim"/>
              </a:rPr>
              <a:t> </a:t>
            </a:r>
            <a:r>
              <a:rPr lang="en-US" sz="900" u="none" dirty="0" err="1">
                <a:latin typeface="Gulim"/>
                <a:ea typeface="Gulim"/>
                <a:cs typeface="Gulim"/>
                <a:sym typeface="Gulim"/>
              </a:rPr>
              <a:t>별도</a:t>
            </a:r>
            <a:r>
              <a:rPr lang="en-US" sz="900" u="none" dirty="0">
                <a:latin typeface="Gulim"/>
                <a:ea typeface="Gulim"/>
                <a:cs typeface="Gulim"/>
                <a:sym typeface="Gulim"/>
              </a:rPr>
              <a:t> </a:t>
            </a:r>
            <a:r>
              <a:rPr lang="en-US" sz="900" u="none" dirty="0" err="1">
                <a:latin typeface="Gulim"/>
                <a:ea typeface="Gulim"/>
                <a:cs typeface="Gulim"/>
                <a:sym typeface="Gulim"/>
              </a:rPr>
              <a:t>인권경영체계를</a:t>
            </a:r>
            <a:r>
              <a:rPr lang="en-US" sz="900" u="none" dirty="0">
                <a:latin typeface="Gulim"/>
                <a:ea typeface="Gulim"/>
                <a:cs typeface="Gulim"/>
                <a:sym typeface="Gulim"/>
              </a:rPr>
              <a:t> </a:t>
            </a:r>
            <a:r>
              <a:rPr lang="en-US" sz="900" u="none" dirty="0" err="1">
                <a:latin typeface="Gulim"/>
                <a:ea typeface="Gulim"/>
                <a:cs typeface="Gulim"/>
                <a:sym typeface="Gulim"/>
              </a:rPr>
              <a:t>구축하였습니다</a:t>
            </a:r>
            <a:r>
              <a:rPr lang="en-US" sz="900" u="none" dirty="0">
                <a:latin typeface="Gulim"/>
                <a:ea typeface="Gulim"/>
                <a:cs typeface="Gulim"/>
                <a:sym typeface="Gulim"/>
              </a:rPr>
              <a:t>. </a:t>
            </a:r>
            <a:r>
              <a:rPr lang="en-US" sz="900" u="none" dirty="0" err="1">
                <a:latin typeface="Gulim"/>
                <a:ea typeface="Gulim"/>
                <a:cs typeface="Gulim"/>
                <a:sym typeface="Gulim"/>
              </a:rPr>
              <a:t>ESG경영실은</a:t>
            </a:r>
            <a:r>
              <a:rPr lang="en-US" sz="900" u="none" dirty="0">
                <a:latin typeface="Gulim"/>
                <a:ea typeface="Gulim"/>
                <a:cs typeface="Gulim"/>
                <a:sym typeface="Gulim"/>
              </a:rPr>
              <a:t> </a:t>
            </a:r>
            <a:r>
              <a:rPr lang="en-US" sz="900" u="none" dirty="0" err="1">
                <a:latin typeface="Gulim"/>
                <a:ea typeface="Gulim"/>
                <a:cs typeface="Gulim"/>
                <a:sym typeface="Gulim"/>
              </a:rPr>
              <a:t>인권경영의</a:t>
            </a:r>
            <a:r>
              <a:rPr lang="en-US" sz="900" u="none" dirty="0">
                <a:latin typeface="Gulim"/>
                <a:ea typeface="Gulim"/>
                <a:cs typeface="Gulim"/>
                <a:sym typeface="Gulim"/>
              </a:rPr>
              <a:t> </a:t>
            </a:r>
            <a:r>
              <a:rPr lang="en-US" sz="900" u="none" dirty="0" err="1">
                <a:latin typeface="Gulim"/>
                <a:ea typeface="Gulim"/>
                <a:cs typeface="Gulim"/>
                <a:sym typeface="Gulim"/>
              </a:rPr>
              <a:t>컨트롤타워로서</a:t>
            </a:r>
            <a:r>
              <a:rPr lang="en-US" sz="900" u="none" dirty="0">
                <a:latin typeface="Gulim"/>
                <a:ea typeface="Gulim"/>
                <a:cs typeface="Gulim"/>
                <a:sym typeface="Gulim"/>
              </a:rPr>
              <a:t> </a:t>
            </a:r>
            <a:r>
              <a:rPr lang="en-US" sz="900" u="none" dirty="0" err="1">
                <a:latin typeface="Gulim"/>
                <a:ea typeface="Gulim"/>
                <a:cs typeface="Gulim"/>
                <a:sym typeface="Gulim"/>
              </a:rPr>
              <a:t>전사적인</a:t>
            </a:r>
            <a:r>
              <a:rPr lang="en-US" sz="900" u="none" dirty="0">
                <a:latin typeface="Gulim"/>
                <a:ea typeface="Gulim"/>
                <a:cs typeface="Gulim"/>
                <a:sym typeface="Gulim"/>
              </a:rPr>
              <a:t> </a:t>
            </a:r>
            <a:r>
              <a:rPr lang="en-US" sz="900" u="none" dirty="0" err="1">
                <a:latin typeface="Gulim"/>
                <a:ea typeface="Gulim"/>
                <a:cs typeface="Gulim"/>
                <a:sym typeface="Gulim"/>
              </a:rPr>
              <a:t>인권경영체계를</a:t>
            </a:r>
            <a:r>
              <a:rPr lang="en-US" sz="900" u="none" dirty="0">
                <a:latin typeface="Gulim"/>
                <a:ea typeface="Gulim"/>
                <a:cs typeface="Gulim"/>
                <a:sym typeface="Gulim"/>
              </a:rPr>
              <a:t> </a:t>
            </a:r>
            <a:r>
              <a:rPr lang="en-US" sz="900" u="none" dirty="0" err="1">
                <a:latin typeface="Gulim"/>
                <a:ea typeface="Gulim"/>
                <a:cs typeface="Gulim"/>
                <a:sym typeface="Gulim"/>
              </a:rPr>
              <a:t>정립하고</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진단하는</a:t>
            </a:r>
            <a:r>
              <a:rPr lang="en-US" sz="900" u="none" dirty="0">
                <a:latin typeface="Gulim"/>
                <a:ea typeface="Gulim"/>
                <a:cs typeface="Gulim"/>
                <a:sym typeface="Gulim"/>
              </a:rPr>
              <a:t> </a:t>
            </a:r>
            <a:r>
              <a:rPr lang="en-US" sz="900" u="none" dirty="0" err="1">
                <a:latin typeface="Gulim"/>
                <a:ea typeface="Gulim"/>
                <a:cs typeface="Gulim"/>
                <a:sym typeface="Gulim"/>
              </a:rPr>
              <a:t>업무를</a:t>
            </a:r>
            <a:r>
              <a:rPr lang="en-US" sz="900" u="none" dirty="0">
                <a:latin typeface="Gulim"/>
                <a:ea typeface="Gulim"/>
                <a:cs typeface="Gulim"/>
                <a:sym typeface="Gulim"/>
              </a:rPr>
              <a:t> </a:t>
            </a:r>
            <a:r>
              <a:rPr lang="en-US" sz="900" u="none" dirty="0" err="1">
                <a:latin typeface="Gulim"/>
                <a:ea typeface="Gulim"/>
                <a:cs typeface="Gulim"/>
                <a:sym typeface="Gulim"/>
              </a:rPr>
              <a:t>총괄하며</a:t>
            </a:r>
            <a:r>
              <a:rPr lang="en-US" sz="900" u="none" dirty="0">
                <a:latin typeface="Gulim"/>
                <a:ea typeface="Gulim"/>
                <a:cs typeface="Gulim"/>
                <a:sym typeface="Gulim"/>
              </a:rPr>
              <a:t>, </a:t>
            </a:r>
            <a:r>
              <a:rPr lang="en-US" sz="900" u="none" dirty="0" err="1">
                <a:latin typeface="Gulim"/>
                <a:ea typeface="Gulim"/>
                <a:cs typeface="Gulim"/>
                <a:sym typeface="Gulim"/>
              </a:rPr>
              <a:t>유관부서</a:t>
            </a:r>
            <a:r>
              <a:rPr lang="en-US" sz="900" u="none" dirty="0">
                <a:latin typeface="Gulim"/>
                <a:ea typeface="Gulim"/>
                <a:cs typeface="Gulim"/>
                <a:sym typeface="Gulim"/>
              </a:rPr>
              <a:t> </a:t>
            </a:r>
            <a:r>
              <a:rPr lang="en-US" sz="900" u="none" dirty="0" err="1">
                <a:latin typeface="Gulim"/>
                <a:ea typeface="Gulim"/>
                <a:cs typeface="Gulim"/>
                <a:sym typeface="Gulim"/>
              </a:rPr>
              <a:t>담당자들로</a:t>
            </a:r>
            <a:r>
              <a:rPr lang="en-US" sz="900" u="none" dirty="0">
                <a:latin typeface="Gulim"/>
                <a:ea typeface="Gulim"/>
                <a:cs typeface="Gulim"/>
                <a:sym typeface="Gulim"/>
              </a:rPr>
              <a:t> </a:t>
            </a:r>
            <a:r>
              <a:rPr lang="en-US" sz="900" u="none" dirty="0" err="1">
                <a:latin typeface="Gulim"/>
                <a:ea typeface="Gulim"/>
                <a:cs typeface="Gulim"/>
                <a:sym typeface="Gulim"/>
              </a:rPr>
              <a:t>구성된</a:t>
            </a:r>
            <a:r>
              <a:rPr lang="en-US" sz="900" u="none" dirty="0">
                <a:latin typeface="Gulim"/>
                <a:ea typeface="Gulim"/>
                <a:cs typeface="Gulim"/>
                <a:sym typeface="Gulim"/>
              </a:rPr>
              <a:t> </a:t>
            </a:r>
            <a:r>
              <a:rPr lang="en-US" sz="900" u="none" dirty="0" err="1">
                <a:latin typeface="Gulim"/>
                <a:ea typeface="Gulim"/>
                <a:cs typeface="Gulim"/>
                <a:sym typeface="Gulim"/>
              </a:rPr>
              <a:t>실무협의회와</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관리</a:t>
            </a:r>
            <a:r>
              <a:rPr lang="en-US" sz="900" u="none" dirty="0">
                <a:latin typeface="Gulim"/>
                <a:ea typeface="Gulim"/>
                <a:cs typeface="Gulim"/>
                <a:sym typeface="Gulim"/>
              </a:rPr>
              <a:t> </a:t>
            </a:r>
            <a:r>
              <a:rPr lang="en-US" sz="900" u="none" dirty="0" err="1">
                <a:latin typeface="Gulim"/>
                <a:ea typeface="Gulim"/>
                <a:cs typeface="Gulim"/>
                <a:sym typeface="Gulim"/>
              </a:rPr>
              <a:t>로드맵을</a:t>
            </a:r>
            <a:r>
              <a:rPr lang="en-US" sz="900" u="none" dirty="0">
                <a:latin typeface="Gulim"/>
                <a:ea typeface="Gulim"/>
                <a:cs typeface="Gulim"/>
                <a:sym typeface="Gulim"/>
              </a:rPr>
              <a:t> </a:t>
            </a:r>
            <a:r>
              <a:rPr lang="en-US" sz="900" u="none" dirty="0" err="1">
                <a:latin typeface="Gulim"/>
                <a:ea typeface="Gulim"/>
                <a:cs typeface="Gulim"/>
                <a:sym typeface="Gulim"/>
              </a:rPr>
              <a:t>실행하고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나아가</a:t>
            </a:r>
            <a:r>
              <a:rPr lang="en-US" sz="900" u="none" dirty="0">
                <a:latin typeface="Gulim"/>
                <a:ea typeface="Gulim"/>
                <a:cs typeface="Gulim"/>
                <a:sym typeface="Gulim"/>
              </a:rPr>
              <a:t>, </a:t>
            </a:r>
            <a:r>
              <a:rPr lang="en-US" sz="900" u="none" dirty="0" err="1">
                <a:latin typeface="Gulim"/>
                <a:ea typeface="Gulim"/>
                <a:cs typeface="Gulim"/>
                <a:sym typeface="Gulim"/>
              </a:rPr>
              <a:t>경영진</a:t>
            </a:r>
            <a:r>
              <a:rPr lang="en-US" sz="900" u="none" dirty="0">
                <a:latin typeface="Gulim"/>
                <a:ea typeface="Gulim"/>
                <a:cs typeface="Gulim"/>
                <a:sym typeface="Gulim"/>
              </a:rPr>
              <a:t> </a:t>
            </a:r>
            <a:r>
              <a:rPr lang="en-US" sz="900" u="none" dirty="0" err="1">
                <a:latin typeface="Gulim"/>
                <a:ea typeface="Gulim"/>
                <a:cs typeface="Gulim"/>
                <a:sym typeface="Gulim"/>
              </a:rPr>
              <a:t>차원의</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관리체계를</a:t>
            </a:r>
            <a:r>
              <a:rPr lang="en-US" sz="900" u="none" dirty="0">
                <a:latin typeface="Gulim"/>
                <a:ea typeface="Gulim"/>
                <a:cs typeface="Gulim"/>
                <a:sym typeface="Gulim"/>
              </a:rPr>
              <a:t> </a:t>
            </a:r>
            <a:r>
              <a:rPr lang="en-US" sz="900" u="none" dirty="0" err="1">
                <a:latin typeface="Gulim"/>
                <a:ea typeface="Gulim"/>
                <a:cs typeface="Gulim"/>
                <a:sym typeface="Gulim"/>
              </a:rPr>
              <a:t>구축하기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산하</a:t>
            </a:r>
            <a:r>
              <a:rPr lang="en-US" sz="900" u="none" dirty="0">
                <a:latin typeface="Gulim"/>
                <a:ea typeface="Gulim"/>
                <a:cs typeface="Gulim"/>
                <a:sym typeface="Gulim"/>
              </a:rPr>
              <a:t> </a:t>
            </a:r>
            <a:r>
              <a:rPr lang="en-US" sz="900" u="none" dirty="0" err="1">
                <a:latin typeface="Gulim"/>
                <a:ea typeface="Gulim"/>
                <a:cs typeface="Gulim"/>
                <a:sym typeface="Gulim"/>
              </a:rPr>
              <a:t>위원회인</a:t>
            </a:r>
            <a:r>
              <a:rPr lang="en-US" sz="900" u="none" dirty="0">
                <a:latin typeface="Gulim"/>
                <a:ea typeface="Gulim"/>
                <a:cs typeface="Gulim"/>
                <a:sym typeface="Gulim"/>
              </a:rPr>
              <a:t> </a:t>
            </a:r>
            <a:r>
              <a:rPr lang="en-US" sz="900" u="none" dirty="0" err="1">
                <a:latin typeface="Gulim"/>
                <a:ea typeface="Gulim"/>
                <a:cs typeface="Gulim"/>
                <a:sym typeface="Gulim"/>
              </a:rPr>
              <a:t>지속가능경영위원회</a:t>
            </a:r>
            <a:r>
              <a:rPr lang="en-US" sz="900" u="none" dirty="0">
                <a:latin typeface="Gulim"/>
                <a:ea typeface="Gulim"/>
                <a:cs typeface="Gulim"/>
                <a:sym typeface="Gulim"/>
              </a:rPr>
              <a:t>, </a:t>
            </a:r>
            <a:r>
              <a:rPr lang="en-US" sz="900" u="none" dirty="0" err="1">
                <a:latin typeface="Gulim"/>
                <a:ea typeface="Gulim"/>
                <a:cs typeface="Gulim"/>
                <a:sym typeface="Gulim"/>
              </a:rPr>
              <a:t>유관</a:t>
            </a:r>
            <a:r>
              <a:rPr lang="en-US" sz="900" u="none" dirty="0">
                <a:latin typeface="Gulim"/>
                <a:ea typeface="Gulim"/>
                <a:cs typeface="Gulim"/>
                <a:sym typeface="Gulim"/>
              </a:rPr>
              <a:t> </a:t>
            </a:r>
            <a:r>
              <a:rPr lang="en-US" sz="900" u="none" dirty="0" err="1">
                <a:latin typeface="Gulim"/>
                <a:ea typeface="Gulim"/>
                <a:cs typeface="Gulim"/>
                <a:sym typeface="Gulim"/>
              </a:rPr>
              <a:t>사업부문</a:t>
            </a:r>
            <a:r>
              <a:rPr lang="en-US" sz="900" u="none" dirty="0">
                <a:latin typeface="Gulim"/>
                <a:ea typeface="Gulim"/>
                <a:cs typeface="Gulim"/>
                <a:sym typeface="Gulim"/>
              </a:rPr>
              <a:t> </a:t>
            </a:r>
            <a:r>
              <a:rPr lang="en-US" sz="900" u="none" dirty="0" err="1">
                <a:latin typeface="Gulim"/>
                <a:ea typeface="Gulim"/>
                <a:cs typeface="Gulim"/>
                <a:sym typeface="Gulim"/>
              </a:rPr>
              <a:t>임원진이</a:t>
            </a:r>
            <a:r>
              <a:rPr lang="en-US" sz="900" u="none" dirty="0">
                <a:latin typeface="Gulim"/>
                <a:ea typeface="Gulim"/>
                <a:cs typeface="Gulim"/>
                <a:sym typeface="Gulim"/>
              </a:rPr>
              <a:t> </a:t>
            </a:r>
            <a:r>
              <a:rPr lang="en-US" sz="900" u="none" dirty="0" err="1">
                <a:latin typeface="Gulim"/>
                <a:ea typeface="Gulim"/>
                <a:cs typeface="Gulim"/>
                <a:sym typeface="Gulim"/>
              </a:rPr>
              <a:t>참여하는</a:t>
            </a:r>
            <a:r>
              <a:rPr lang="en-US" sz="900" u="none" dirty="0">
                <a:latin typeface="Gulim"/>
                <a:ea typeface="Gulim"/>
                <a:cs typeface="Gulim"/>
                <a:sym typeface="Gulim"/>
              </a:rPr>
              <a:t> </a:t>
            </a:r>
            <a:r>
              <a:rPr lang="en-US" sz="900" u="none" dirty="0" err="1">
                <a:latin typeface="Gulim"/>
                <a:ea typeface="Gulim"/>
                <a:cs typeface="Gulim"/>
                <a:sym typeface="Gulim"/>
              </a:rPr>
              <a:t>협의회를</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전사에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통합적인</a:t>
            </a:r>
            <a:r>
              <a:rPr lang="en-US" sz="900" u="none" dirty="0">
                <a:latin typeface="Gulim"/>
                <a:ea typeface="Gulim"/>
                <a:cs typeface="Gulim"/>
                <a:sym typeface="Gulim"/>
              </a:rPr>
              <a:t> </a:t>
            </a:r>
            <a:r>
              <a:rPr lang="en-US" sz="900" u="none" dirty="0" err="1">
                <a:latin typeface="Gulim"/>
                <a:ea typeface="Gulim"/>
                <a:cs typeface="Gulim"/>
                <a:sym typeface="Gulim"/>
              </a:rPr>
              <a:t>관점에서</a:t>
            </a:r>
            <a:r>
              <a:rPr lang="en-US" sz="900" u="none" dirty="0">
                <a:latin typeface="Gulim"/>
                <a:ea typeface="Gulim"/>
                <a:cs typeface="Gulim"/>
                <a:sym typeface="Gulim"/>
              </a:rPr>
              <a:t> </a:t>
            </a:r>
            <a:r>
              <a:rPr lang="en-US" sz="900" u="none" dirty="0" err="1">
                <a:latin typeface="Gulim"/>
                <a:ea typeface="Gulim"/>
                <a:cs typeface="Gulim"/>
                <a:sym typeface="Gulim"/>
              </a:rPr>
              <a:t>개선</a:t>
            </a:r>
            <a:r>
              <a:rPr lang="en-US" sz="900" u="none" dirty="0">
                <a:latin typeface="Gulim"/>
                <a:ea typeface="Gulim"/>
                <a:cs typeface="Gulim"/>
                <a:sym typeface="Gulim"/>
              </a:rPr>
              <a:t> </a:t>
            </a:r>
            <a:r>
              <a:rPr lang="en-US" sz="900" u="none" dirty="0" err="1">
                <a:latin typeface="Gulim"/>
                <a:ea typeface="Gulim"/>
                <a:cs typeface="Gulim"/>
                <a:sym typeface="Gulim"/>
              </a:rPr>
              <a:t>과제에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논의를</a:t>
            </a:r>
            <a:r>
              <a:rPr lang="en-US" sz="900" u="none" dirty="0">
                <a:latin typeface="Gulim"/>
                <a:ea typeface="Gulim"/>
                <a:cs typeface="Gulim"/>
                <a:sym typeface="Gulim"/>
              </a:rPr>
              <a:t> </a:t>
            </a:r>
            <a:r>
              <a:rPr lang="en-US" sz="900" u="none" dirty="0" err="1">
                <a:latin typeface="Gulim"/>
                <a:ea typeface="Gulim"/>
                <a:cs typeface="Gulim"/>
                <a:sym typeface="Gulim"/>
              </a:rPr>
              <a:t>진행하고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044" name="Google Shape;6044;p61"/>
          <p:cNvSpPr txBox="1"/>
          <p:nvPr/>
        </p:nvSpPr>
        <p:spPr>
          <a:xfrm>
            <a:off x="891705" y="6284759"/>
            <a:ext cx="7992288"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KT&amp;G는 인권경영 거버넌스와 함께, 인권과 연계된 주요 이해관계자들과 소통하고 있습니다. 구성원, 파트너사, 고객, 지역사회 및 NGO, 주주 및 투자자, 정부, 언론, 외부 전문가 집단 등 이해관계자와 소통을 위한 다양한 채널을 운영하며, 이해관계자들의 의견을 인권 이슈 도출 및 개선사항 수립 시 반영하고자 합니다.</a:t>
            </a:r>
            <a:endParaRPr sz="900">
              <a:latin typeface="Gulim"/>
              <a:ea typeface="Gulim"/>
              <a:cs typeface="Gulim"/>
              <a:sym typeface="Gulim"/>
            </a:endParaRPr>
          </a:p>
        </p:txBody>
      </p:sp>
      <p:grpSp>
        <p:nvGrpSpPr>
          <p:cNvPr id="6115" name="Google Shape;6115;p61"/>
          <p:cNvGrpSpPr/>
          <p:nvPr/>
        </p:nvGrpSpPr>
        <p:grpSpPr>
          <a:xfrm>
            <a:off x="538086" y="0"/>
            <a:ext cx="14077958" cy="8208009"/>
            <a:chOff x="538086" y="0"/>
            <a:chExt cx="14077958" cy="8208009"/>
          </a:xfrm>
        </p:grpSpPr>
        <p:sp>
          <p:nvSpPr>
            <p:cNvPr id="6116" name="Google Shape;6116;p6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17" name="Google Shape;6117;p6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18" name="Google Shape;6118;p6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125" name="Google Shape;6125;p6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136</a:t>
            </a:r>
            <a:endParaRPr sz="1000">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6134"/>
        <p:cNvGrpSpPr/>
        <p:nvPr/>
      </p:nvGrpSpPr>
      <p:grpSpPr>
        <a:xfrm>
          <a:off x="0" y="0"/>
          <a:ext cx="0" cy="0"/>
          <a:chOff x="0" y="0"/>
          <a:chExt cx="0" cy="0"/>
        </a:xfrm>
      </p:grpSpPr>
      <p:sp>
        <p:nvSpPr>
          <p:cNvPr id="6135" name="Google Shape;6135;p62"/>
          <p:cNvSpPr txBox="1"/>
          <p:nvPr/>
        </p:nvSpPr>
        <p:spPr>
          <a:xfrm>
            <a:off x="887299" y="1196499"/>
            <a:ext cx="1358886"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인권경영</a:t>
            </a:r>
            <a:endParaRPr sz="2000" dirty="0">
              <a:latin typeface="Malgun Gothic"/>
              <a:ea typeface="Malgun Gothic"/>
              <a:cs typeface="Malgun Gothic"/>
              <a:sym typeface="Malgun Gothic"/>
            </a:endParaRPr>
          </a:p>
        </p:txBody>
      </p:sp>
      <p:sp>
        <p:nvSpPr>
          <p:cNvPr id="6136" name="Google Shape;6136;p62"/>
          <p:cNvSpPr txBox="1"/>
          <p:nvPr/>
        </p:nvSpPr>
        <p:spPr>
          <a:xfrm>
            <a:off x="886739" y="2016046"/>
            <a:ext cx="5058410" cy="9461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007E75"/>
                </a:solidFill>
                <a:latin typeface="Arial"/>
                <a:ea typeface="Arial"/>
                <a:cs typeface="Arial"/>
                <a:sym typeface="Arial"/>
              </a:rPr>
              <a:t>인권 관리 로드맵</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인권경영 및 인권 리스크 관리 강화를 위해 ‘인권관리 로드맵’을 총 3단계로 수립하여 이행하고 있습니다. 2023년은 인권영향 및 리스크 분석 시스템을 안정적으로 구축하는 단계인 ‘로드맵 2단계’로 돌입하였으며, 국내 전체 사업장을 대상으로 한 인권영향평가를 전개하고 심도 깊은 실사를 진행하는 등 인권 리스크 관리 시스템을 고도화하고 있습니다. 앞으로도 KT&amp;G는 인권 관리 로드맵을 기반으로 정기적인 인권경영 체계를 정립하여, 가치사슬 전반으로 인권 리스크 대응을 확대해 나갈 계획입니다.</a:t>
            </a:r>
            <a:endParaRPr sz="900">
              <a:latin typeface="Gulim"/>
              <a:ea typeface="Gulim"/>
              <a:cs typeface="Gulim"/>
              <a:sym typeface="Gulim"/>
            </a:endParaRPr>
          </a:p>
        </p:txBody>
      </p:sp>
      <p:sp>
        <p:nvSpPr>
          <p:cNvPr id="6137" name="Google Shape;6137;p62"/>
          <p:cNvSpPr txBox="1"/>
          <p:nvPr/>
        </p:nvSpPr>
        <p:spPr>
          <a:xfrm>
            <a:off x="881883" y="3287134"/>
            <a:ext cx="1021551"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err="1">
                <a:solidFill>
                  <a:srgbClr val="6FC3AB"/>
                </a:solidFill>
                <a:latin typeface="Arial"/>
                <a:ea typeface="Arial"/>
                <a:cs typeface="Arial"/>
                <a:sym typeface="Arial"/>
              </a:rPr>
              <a:t>인권영향</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관리</a:t>
            </a:r>
            <a:endParaRPr sz="1100" dirty="0">
              <a:latin typeface="Arial"/>
              <a:ea typeface="Arial"/>
              <a:cs typeface="Arial"/>
              <a:sym typeface="Arial"/>
            </a:endParaRPr>
          </a:p>
        </p:txBody>
      </p:sp>
      <p:sp>
        <p:nvSpPr>
          <p:cNvPr id="6138" name="Google Shape;6138;p62"/>
          <p:cNvSpPr txBox="1"/>
          <p:nvPr/>
        </p:nvSpPr>
        <p:spPr>
          <a:xfrm>
            <a:off x="881883" y="3609473"/>
            <a:ext cx="5059045" cy="762000"/>
          </a:xfrm>
          <a:prstGeom prst="rect">
            <a:avLst/>
          </a:prstGeom>
          <a:noFill/>
          <a:ln>
            <a:noFill/>
          </a:ln>
        </p:spPr>
        <p:txBody>
          <a:bodyPr spcFirstLastPara="1" wrap="square" lIns="0" tIns="12700" rIns="0" bIns="0" anchor="t" anchorCtr="0">
            <a:spAutoFit/>
          </a:bodyPr>
          <a:lstStyle/>
          <a:p>
            <a:pPr marL="13334" marR="5080" lvl="0" indent="-1269" algn="just" rtl="0">
              <a:lnSpc>
                <a:spcPct val="134300"/>
              </a:lnSpc>
              <a:spcBef>
                <a:spcPts val="0"/>
              </a:spcBef>
              <a:spcAft>
                <a:spcPts val="0"/>
              </a:spcAft>
              <a:buNone/>
            </a:pPr>
            <a:r>
              <a:rPr lang="en-US" sz="900" b="1" u="sng">
                <a:solidFill>
                  <a:srgbClr val="007E75"/>
                </a:solidFill>
                <a:latin typeface="Arial"/>
                <a:ea typeface="Arial"/>
                <a:cs typeface="Arial"/>
                <a:sym typeface="Arial"/>
              </a:rPr>
              <a:t>인권영향 관리 프레임워크</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국내외 사업장 및 자회사, 파트너사, 신사업 및 합병 등 Value Chain 전반에 걸쳐, 실제적·잠재적 인권 리스크를 파악하고 이를 예방, 완화, 개선하기 위해 인권 모니터링 및 실사를 진행합니다. 2021년부터 매년 연 1회 이상 인권영향평가를 실시하여 잠재적인 인권 리스크를 파악하여 왔으며, 2023년에는 국내 전체 사업장·전체 근로자를 대상으로 인권영향평가를 실시하였습니다.</a:t>
            </a:r>
            <a:endParaRPr sz="900">
              <a:latin typeface="Gulim"/>
              <a:ea typeface="Gulim"/>
              <a:cs typeface="Gulim"/>
              <a:sym typeface="Gulim"/>
            </a:endParaRPr>
          </a:p>
        </p:txBody>
      </p:sp>
      <p:sp>
        <p:nvSpPr>
          <p:cNvPr id="6139" name="Google Shape;6139;p62"/>
          <p:cNvSpPr txBox="1"/>
          <p:nvPr/>
        </p:nvSpPr>
        <p:spPr>
          <a:xfrm>
            <a:off x="883564" y="4530159"/>
            <a:ext cx="5061585"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또한 비윤리행위 신고채널을 연중 상시 운영함으로써 사업장의 인권 리스크를 지속 모니터링하고 있습니다. 이처럼 인권영향평가 및 비윤리행위 신고채널 등을 통해 파악된 인권 리스크는 즉각적인 조사·조치와 함께, 전 사업장에 유사한 인권 리스크가 재발되지 않도록 개선 과제를 도출하고 인권경영에 반영하고자 노력합니다.</a:t>
            </a:r>
            <a:endParaRPr sz="900">
              <a:latin typeface="Gulim"/>
              <a:ea typeface="Gulim"/>
              <a:cs typeface="Gulim"/>
              <a:sym typeface="Gulim"/>
            </a:endParaRPr>
          </a:p>
        </p:txBody>
      </p:sp>
      <p:grpSp>
        <p:nvGrpSpPr>
          <p:cNvPr id="6182" name="Google Shape;6182;p62"/>
          <p:cNvGrpSpPr/>
          <p:nvPr/>
        </p:nvGrpSpPr>
        <p:grpSpPr>
          <a:xfrm>
            <a:off x="538086" y="0"/>
            <a:ext cx="14077958" cy="8208009"/>
            <a:chOff x="538086" y="0"/>
            <a:chExt cx="14077958" cy="8208009"/>
          </a:xfrm>
        </p:grpSpPr>
        <p:sp>
          <p:nvSpPr>
            <p:cNvPr id="6183" name="Google Shape;6183;p6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84" name="Google Shape;6184;p6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85" name="Google Shape;6185;p6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192" name="Google Shape;6192;p6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137</a:t>
            </a:r>
            <a:endParaRPr sz="10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6201"/>
        <p:cNvGrpSpPr/>
        <p:nvPr/>
      </p:nvGrpSpPr>
      <p:grpSpPr>
        <a:xfrm>
          <a:off x="0" y="0"/>
          <a:ext cx="0" cy="0"/>
          <a:chOff x="0" y="0"/>
          <a:chExt cx="0" cy="0"/>
        </a:xfrm>
      </p:grpSpPr>
      <p:sp>
        <p:nvSpPr>
          <p:cNvPr id="6202" name="Google Shape;6202;p63"/>
          <p:cNvSpPr txBox="1"/>
          <p:nvPr/>
        </p:nvSpPr>
        <p:spPr>
          <a:xfrm>
            <a:off x="886963" y="1196499"/>
            <a:ext cx="5059045" cy="13976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인권경영</a:t>
            </a:r>
            <a:endParaRPr sz="2000" dirty="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u="sng" dirty="0" err="1">
                <a:solidFill>
                  <a:srgbClr val="007E75"/>
                </a:solidFill>
                <a:latin typeface="Arial"/>
                <a:ea typeface="Arial"/>
                <a:cs typeface="Arial"/>
                <a:sym typeface="Arial"/>
              </a:rPr>
              <a:t>인권</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리스크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평가</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프로세스</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사업</a:t>
            </a:r>
            <a:r>
              <a:rPr lang="en-US" sz="900" u="none" dirty="0">
                <a:latin typeface="Gulim"/>
                <a:ea typeface="Gulim"/>
                <a:cs typeface="Gulim"/>
                <a:sym typeface="Gulim"/>
              </a:rPr>
              <a:t>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과정</a:t>
            </a:r>
            <a:r>
              <a:rPr lang="en-US" sz="900" u="none" dirty="0">
                <a:latin typeface="Gulim"/>
                <a:ea typeface="Gulim"/>
                <a:cs typeface="Gulim"/>
                <a:sym typeface="Gulim"/>
              </a:rPr>
              <a:t> </a:t>
            </a:r>
            <a:r>
              <a:rPr lang="en-US" sz="900" u="none" dirty="0" err="1">
                <a:latin typeface="Gulim"/>
                <a:ea typeface="Gulim"/>
                <a:cs typeface="Gulim"/>
                <a:sym typeface="Gulim"/>
              </a:rPr>
              <a:t>전반에</a:t>
            </a:r>
            <a:r>
              <a:rPr lang="en-US" sz="900" u="none" dirty="0">
                <a:latin typeface="Gulim"/>
                <a:ea typeface="Gulim"/>
                <a:cs typeface="Gulim"/>
                <a:sym typeface="Gulim"/>
              </a:rPr>
              <a:t> </a:t>
            </a:r>
            <a:r>
              <a:rPr lang="en-US" sz="900" u="none" dirty="0" err="1">
                <a:latin typeface="Gulim"/>
                <a:ea typeface="Gulim"/>
                <a:cs typeface="Gulim"/>
                <a:sym typeface="Gulim"/>
              </a:rPr>
              <a:t>걸쳐</a:t>
            </a:r>
            <a:r>
              <a:rPr lang="en-US" sz="900" u="none" dirty="0">
                <a:latin typeface="Gulim"/>
                <a:ea typeface="Gulim"/>
                <a:cs typeface="Gulim"/>
                <a:sym typeface="Gulim"/>
              </a:rPr>
              <a:t> </a:t>
            </a:r>
            <a:r>
              <a:rPr lang="en-US" sz="900" u="none" dirty="0" err="1">
                <a:latin typeface="Gulim"/>
                <a:ea typeface="Gulim"/>
                <a:cs typeface="Gulim"/>
                <a:sym typeface="Gulim"/>
              </a:rPr>
              <a:t>존재하는</a:t>
            </a:r>
            <a:r>
              <a:rPr lang="en-US" sz="900" u="none" dirty="0">
                <a:latin typeface="Gulim"/>
                <a:ea typeface="Gulim"/>
                <a:cs typeface="Gulim"/>
                <a:sym typeface="Gulim"/>
              </a:rPr>
              <a:t> </a:t>
            </a:r>
            <a:r>
              <a:rPr lang="en-US" sz="900" u="none" dirty="0" err="1">
                <a:latin typeface="Gulim"/>
                <a:ea typeface="Gulim"/>
                <a:cs typeface="Gulim"/>
                <a:sym typeface="Gulim"/>
              </a:rPr>
              <a:t>잠재적인</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리스크를</a:t>
            </a:r>
            <a:r>
              <a:rPr lang="en-US" sz="900" u="none" dirty="0">
                <a:latin typeface="Gulim"/>
                <a:ea typeface="Gulim"/>
                <a:cs typeface="Gulim"/>
                <a:sym typeface="Gulim"/>
              </a:rPr>
              <a:t> </a:t>
            </a:r>
            <a:r>
              <a:rPr lang="en-US" sz="900" u="none" dirty="0" err="1">
                <a:latin typeface="Gulim"/>
                <a:ea typeface="Gulim"/>
                <a:cs typeface="Gulim"/>
                <a:sym typeface="Gulim"/>
              </a:rPr>
              <a:t>파악하여</a:t>
            </a:r>
            <a:r>
              <a:rPr lang="en-US" sz="900" u="none" dirty="0">
                <a:latin typeface="Gulim"/>
                <a:ea typeface="Gulim"/>
                <a:cs typeface="Gulim"/>
                <a:sym typeface="Gulim"/>
              </a:rPr>
              <a:t> </a:t>
            </a:r>
            <a:r>
              <a:rPr lang="en-US" sz="900" u="none" dirty="0" err="1">
                <a:latin typeface="Gulim"/>
                <a:ea typeface="Gulim"/>
                <a:cs typeface="Gulim"/>
                <a:sym typeface="Gulim"/>
              </a:rPr>
              <a:t>선제적으로</a:t>
            </a:r>
            <a:r>
              <a:rPr lang="en-US" sz="900" u="none" dirty="0">
                <a:latin typeface="Gulim"/>
                <a:ea typeface="Gulim"/>
                <a:cs typeface="Gulim"/>
                <a:sym typeface="Gulim"/>
              </a:rPr>
              <a:t> </a:t>
            </a:r>
            <a:r>
              <a:rPr lang="en-US" sz="900" u="none" dirty="0" err="1">
                <a:latin typeface="Gulim"/>
                <a:ea typeface="Gulim"/>
                <a:cs typeface="Gulim"/>
                <a:sym typeface="Gulim"/>
              </a:rPr>
              <a:t>문제점을</a:t>
            </a:r>
            <a:r>
              <a:rPr lang="en-US" sz="900" u="none" dirty="0">
                <a:latin typeface="Gulim"/>
                <a:ea typeface="Gulim"/>
                <a:cs typeface="Gulim"/>
                <a:sym typeface="Gulim"/>
              </a:rPr>
              <a:t> </a:t>
            </a:r>
            <a:r>
              <a:rPr lang="en-US" sz="900" u="none" dirty="0" err="1">
                <a:latin typeface="Gulim"/>
                <a:ea typeface="Gulim"/>
                <a:cs typeface="Gulim"/>
                <a:sym typeface="Gulim"/>
              </a:rPr>
              <a:t>도출하고</a:t>
            </a:r>
            <a:r>
              <a:rPr lang="en-US" sz="900" u="none" dirty="0">
                <a:latin typeface="Gulim"/>
                <a:ea typeface="Gulim"/>
                <a:cs typeface="Gulim"/>
                <a:sym typeface="Gulim"/>
              </a:rPr>
              <a:t> </a:t>
            </a:r>
            <a:r>
              <a:rPr lang="en-US" sz="900" u="none" dirty="0" err="1">
                <a:latin typeface="Gulim"/>
                <a:ea typeface="Gulim"/>
                <a:cs typeface="Gulim"/>
                <a:sym typeface="Gulim"/>
              </a:rPr>
              <a:t>개선방안을</a:t>
            </a:r>
            <a:r>
              <a:rPr lang="en-US" sz="900" u="none" dirty="0">
                <a:latin typeface="Gulim"/>
                <a:ea typeface="Gulim"/>
                <a:cs typeface="Gulim"/>
                <a:sym typeface="Gulim"/>
              </a:rPr>
              <a:t> </a:t>
            </a:r>
            <a:r>
              <a:rPr lang="en-US" sz="900" u="none" dirty="0" err="1">
                <a:latin typeface="Gulim"/>
                <a:ea typeface="Gulim"/>
                <a:cs typeface="Gulim"/>
                <a:sym typeface="Gulim"/>
              </a:rPr>
              <a:t>마련하고자</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평가</a:t>
            </a:r>
            <a:r>
              <a:rPr lang="en-US" sz="900" u="none" dirty="0">
                <a:latin typeface="Gulim"/>
                <a:ea typeface="Gulim"/>
                <a:cs typeface="Gulim"/>
                <a:sym typeface="Gulim"/>
              </a:rPr>
              <a:t> </a:t>
            </a:r>
            <a:r>
              <a:rPr lang="en-US" sz="900" u="none" dirty="0" err="1">
                <a:latin typeface="Gulim"/>
                <a:ea typeface="Gulim"/>
                <a:cs typeface="Gulim"/>
                <a:sym typeface="Gulim"/>
              </a:rPr>
              <a:t>프로세스를</a:t>
            </a:r>
            <a:r>
              <a:rPr lang="en-US" sz="900" u="none" dirty="0">
                <a:latin typeface="Gulim"/>
                <a:ea typeface="Gulim"/>
                <a:cs typeface="Gulim"/>
                <a:sym typeface="Gulim"/>
              </a:rPr>
              <a:t> </a:t>
            </a:r>
            <a:r>
              <a:rPr lang="en-US" sz="900" u="none" dirty="0" err="1">
                <a:latin typeface="Gulim"/>
                <a:ea typeface="Gulim"/>
                <a:cs typeface="Gulim"/>
                <a:sym typeface="Gulim"/>
              </a:rPr>
              <a:t>정립하고</a:t>
            </a:r>
            <a:r>
              <a:rPr lang="en-US" sz="900" u="none" dirty="0">
                <a:latin typeface="Gulim"/>
                <a:ea typeface="Gulim"/>
                <a:cs typeface="Gulim"/>
                <a:sym typeface="Gulim"/>
              </a:rPr>
              <a:t> </a:t>
            </a:r>
            <a:r>
              <a:rPr lang="en-US" sz="900" u="none" dirty="0" err="1">
                <a:latin typeface="Gulim"/>
                <a:ea typeface="Gulim"/>
                <a:cs typeface="Gulim"/>
                <a:sym typeface="Gulim"/>
              </a:rPr>
              <a:t>추진하고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외부</a:t>
            </a:r>
            <a:r>
              <a:rPr lang="en-US" sz="900" u="none" dirty="0">
                <a:latin typeface="Gulim"/>
                <a:ea typeface="Gulim"/>
                <a:cs typeface="Gulim"/>
                <a:sym typeface="Gulim"/>
              </a:rPr>
              <a:t> </a:t>
            </a:r>
            <a:r>
              <a:rPr lang="en-US" sz="900" u="none" dirty="0" err="1">
                <a:latin typeface="Gulim"/>
                <a:ea typeface="Gulim"/>
                <a:cs typeface="Gulim"/>
                <a:sym typeface="Gulim"/>
              </a:rPr>
              <a:t>전문기관을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전</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구성원</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설문뿐만</a:t>
            </a:r>
            <a:r>
              <a:rPr lang="en-US" sz="900" u="none" dirty="0">
                <a:latin typeface="Gulim"/>
                <a:ea typeface="Gulim"/>
                <a:cs typeface="Gulim"/>
                <a:sym typeface="Gulim"/>
              </a:rPr>
              <a:t> </a:t>
            </a:r>
            <a:r>
              <a:rPr lang="en-US" sz="900" u="none" dirty="0" err="1">
                <a:latin typeface="Gulim"/>
                <a:ea typeface="Gulim"/>
                <a:cs typeface="Gulim"/>
                <a:sym typeface="Gulim"/>
              </a:rPr>
              <a:t>아니라</a:t>
            </a:r>
            <a:r>
              <a:rPr lang="en-US" sz="900" u="none" dirty="0">
                <a:latin typeface="Gulim"/>
                <a:ea typeface="Gulim"/>
                <a:cs typeface="Gulim"/>
                <a:sym typeface="Gulim"/>
              </a:rPr>
              <a:t> </a:t>
            </a:r>
            <a:r>
              <a:rPr lang="en-US" sz="900" u="none" dirty="0" err="1">
                <a:latin typeface="Gulim"/>
                <a:ea typeface="Gulim"/>
                <a:cs typeface="Gulim"/>
                <a:sym typeface="Gulim"/>
              </a:rPr>
              <a:t>각</a:t>
            </a:r>
            <a:r>
              <a:rPr lang="en-US" sz="900" u="none" dirty="0">
                <a:latin typeface="Gulim"/>
                <a:ea typeface="Gulim"/>
                <a:cs typeface="Gulim"/>
                <a:sym typeface="Gulim"/>
              </a:rPr>
              <a:t> </a:t>
            </a:r>
            <a:r>
              <a:rPr lang="en-US" sz="900" u="none" dirty="0" err="1">
                <a:latin typeface="Gulim"/>
                <a:ea typeface="Gulim"/>
                <a:cs typeface="Gulim"/>
                <a:sym typeface="Gulim"/>
              </a:rPr>
              <a:t>유관</a:t>
            </a:r>
            <a:r>
              <a:rPr lang="en-US" sz="900" u="none" dirty="0">
                <a:latin typeface="Gulim"/>
                <a:ea typeface="Gulim"/>
                <a:cs typeface="Gulim"/>
                <a:sym typeface="Gulim"/>
              </a:rPr>
              <a:t> </a:t>
            </a:r>
            <a:r>
              <a:rPr lang="en-US" sz="900" u="none" dirty="0" err="1">
                <a:latin typeface="Gulim"/>
                <a:ea typeface="Gulim"/>
                <a:cs typeface="Gulim"/>
                <a:sym typeface="Gulim"/>
              </a:rPr>
              <a:t>부서</a:t>
            </a:r>
            <a:r>
              <a:rPr lang="en-US" sz="900" u="none" dirty="0">
                <a:latin typeface="Gulim"/>
                <a:ea typeface="Gulim"/>
                <a:cs typeface="Gulim"/>
                <a:sym typeface="Gulim"/>
              </a:rPr>
              <a:t> </a:t>
            </a:r>
            <a:r>
              <a:rPr lang="en-US" sz="900" u="none" dirty="0" err="1">
                <a:latin typeface="Gulim"/>
                <a:ea typeface="Gulim"/>
                <a:cs typeface="Gulim"/>
                <a:sym typeface="Gulim"/>
              </a:rPr>
              <a:t>담당자</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성별</a:t>
            </a:r>
            <a:r>
              <a:rPr lang="en-US" sz="900" u="none" dirty="0">
                <a:latin typeface="Gulim"/>
                <a:ea typeface="Gulim"/>
                <a:cs typeface="Gulim"/>
                <a:sym typeface="Gulim"/>
              </a:rPr>
              <a:t>, </a:t>
            </a:r>
            <a:r>
              <a:rPr lang="en-US" sz="900" u="none" dirty="0" err="1">
                <a:latin typeface="Gulim"/>
                <a:ea typeface="Gulim"/>
                <a:cs typeface="Gulim"/>
                <a:sym typeface="Gulim"/>
              </a:rPr>
              <a:t>연령</a:t>
            </a:r>
            <a:r>
              <a:rPr lang="en-US" sz="900" u="none" dirty="0">
                <a:latin typeface="Gulim"/>
                <a:ea typeface="Gulim"/>
                <a:cs typeface="Gulim"/>
                <a:sym typeface="Gulim"/>
              </a:rPr>
              <a:t>, </a:t>
            </a:r>
            <a:r>
              <a:rPr lang="en-US" sz="900" u="none" dirty="0" err="1">
                <a:latin typeface="Gulim"/>
                <a:ea typeface="Gulim"/>
                <a:cs typeface="Gulim"/>
                <a:sym typeface="Gulim"/>
              </a:rPr>
              <a:t>직급별</a:t>
            </a:r>
            <a:r>
              <a:rPr lang="en-US" sz="900" u="none" dirty="0">
                <a:latin typeface="Gulim"/>
                <a:ea typeface="Gulim"/>
                <a:cs typeface="Gulim"/>
                <a:sym typeface="Gulim"/>
              </a:rPr>
              <a:t> </a:t>
            </a:r>
            <a:r>
              <a:rPr lang="en-US" sz="900" u="none" dirty="0" err="1">
                <a:latin typeface="Gulim"/>
                <a:ea typeface="Gulim"/>
                <a:cs typeface="Gulim"/>
                <a:sym typeface="Gulim"/>
              </a:rPr>
              <a:t>구성원</a:t>
            </a:r>
            <a:r>
              <a:rPr lang="en-US" sz="900" u="none" dirty="0">
                <a:latin typeface="Gulim"/>
                <a:ea typeface="Gulim"/>
                <a:cs typeface="Gulim"/>
                <a:sym typeface="Gulim"/>
              </a:rPr>
              <a:t> </a:t>
            </a:r>
            <a:r>
              <a:rPr lang="en-US" sz="900" u="none" dirty="0" err="1">
                <a:latin typeface="Gulim"/>
                <a:ea typeface="Gulim"/>
                <a:cs typeface="Gulim"/>
                <a:sym typeface="Gulim"/>
              </a:rPr>
              <a:t>심층</a:t>
            </a:r>
            <a:r>
              <a:rPr lang="en-US" sz="900" u="none" dirty="0">
                <a:latin typeface="Gulim"/>
                <a:ea typeface="Gulim"/>
                <a:cs typeface="Gulim"/>
                <a:sym typeface="Gulim"/>
              </a:rPr>
              <a:t> </a:t>
            </a:r>
            <a:r>
              <a:rPr lang="en-US" sz="900" u="none" dirty="0" err="1">
                <a:latin typeface="Gulim"/>
                <a:ea typeface="Gulim"/>
                <a:cs typeface="Gulim"/>
                <a:sym typeface="Gulim"/>
              </a:rPr>
              <a:t>인터뷰</a:t>
            </a:r>
            <a:r>
              <a:rPr lang="en-US" sz="900" u="none" dirty="0">
                <a:latin typeface="Gulim"/>
                <a:ea typeface="Gulim"/>
                <a:cs typeface="Gulim"/>
                <a:sym typeface="Gulim"/>
              </a:rPr>
              <a:t> </a:t>
            </a:r>
            <a:r>
              <a:rPr lang="en-US" sz="900" u="none" dirty="0" err="1">
                <a:latin typeface="Gulim"/>
                <a:ea typeface="Gulim"/>
                <a:cs typeface="Gulim"/>
                <a:sym typeface="Gulim"/>
              </a:rPr>
              <a:t>등의</a:t>
            </a:r>
            <a:r>
              <a:rPr lang="en-US" sz="900" u="none" dirty="0">
                <a:latin typeface="Gulim"/>
                <a:ea typeface="Gulim"/>
                <a:cs typeface="Gulim"/>
                <a:sym typeface="Gulim"/>
              </a:rPr>
              <a:t> </a:t>
            </a:r>
            <a:r>
              <a:rPr lang="en-US" sz="900" u="none" dirty="0" err="1">
                <a:latin typeface="Gulim"/>
                <a:ea typeface="Gulim"/>
                <a:cs typeface="Gulim"/>
                <a:sym typeface="Gulim"/>
              </a:rPr>
              <a:t>방법으로</a:t>
            </a:r>
            <a:r>
              <a:rPr lang="en-US" sz="900" u="none" dirty="0">
                <a:latin typeface="Gulim"/>
                <a:ea typeface="Gulim"/>
                <a:cs typeface="Gulim"/>
                <a:sym typeface="Gulim"/>
              </a:rPr>
              <a:t> </a:t>
            </a:r>
            <a:r>
              <a:rPr lang="en-US" sz="900" u="none" dirty="0" err="1">
                <a:latin typeface="Gulim"/>
                <a:ea typeface="Gulim"/>
                <a:cs typeface="Gulim"/>
                <a:sym typeface="Gulim"/>
              </a:rPr>
              <a:t>심층실사를</a:t>
            </a:r>
            <a:r>
              <a:rPr lang="en-US" sz="900" u="none" dirty="0">
                <a:latin typeface="Gulim"/>
                <a:ea typeface="Gulim"/>
                <a:cs typeface="Gulim"/>
                <a:sym typeface="Gulim"/>
              </a:rPr>
              <a:t> </a:t>
            </a:r>
            <a:r>
              <a:rPr lang="en-US" sz="900" u="none" dirty="0" err="1">
                <a:latin typeface="Gulim"/>
                <a:ea typeface="Gulim"/>
                <a:cs typeface="Gulim"/>
                <a:sym typeface="Gulim"/>
              </a:rPr>
              <a:t>진행해</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평가를</a:t>
            </a:r>
            <a:r>
              <a:rPr lang="en-US" sz="900" u="none" dirty="0">
                <a:latin typeface="Gulim"/>
                <a:ea typeface="Gulim"/>
                <a:cs typeface="Gulim"/>
                <a:sym typeface="Gulim"/>
              </a:rPr>
              <a:t> </a:t>
            </a:r>
            <a:r>
              <a:rPr lang="en-US" sz="900" u="none" dirty="0" err="1">
                <a:latin typeface="Gulim"/>
                <a:ea typeface="Gulim"/>
                <a:cs typeface="Gulim"/>
                <a:sym typeface="Gulim"/>
              </a:rPr>
              <a:t>실시하며</a:t>
            </a:r>
            <a:r>
              <a:rPr lang="en-US" sz="900" u="none" dirty="0">
                <a:latin typeface="Gulim"/>
                <a:ea typeface="Gulim"/>
                <a:cs typeface="Gulim"/>
                <a:sym typeface="Gulim"/>
              </a:rPr>
              <a:t>, </a:t>
            </a:r>
            <a:r>
              <a:rPr lang="en-US" sz="900" u="none" dirty="0" err="1">
                <a:latin typeface="Gulim"/>
                <a:ea typeface="Gulim"/>
                <a:cs typeface="Gulim"/>
                <a:sym typeface="Gulim"/>
              </a:rPr>
              <a:t>회사</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이슈에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목표를</a:t>
            </a:r>
            <a:r>
              <a:rPr lang="en-US" sz="900" u="none" dirty="0">
                <a:latin typeface="Gulim"/>
                <a:ea typeface="Gulim"/>
                <a:cs typeface="Gulim"/>
                <a:sym typeface="Gulim"/>
              </a:rPr>
              <a:t> </a:t>
            </a:r>
            <a:r>
              <a:rPr lang="en-US" sz="900" u="none" dirty="0" err="1">
                <a:latin typeface="Gulim"/>
                <a:ea typeface="Gulim"/>
                <a:cs typeface="Gulim"/>
                <a:sym typeface="Gulim"/>
              </a:rPr>
              <a:t>설정하고</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모니터링을</a:t>
            </a:r>
            <a:r>
              <a:rPr lang="en-US" sz="900" u="none" dirty="0">
                <a:latin typeface="Gulim"/>
                <a:ea typeface="Gulim"/>
                <a:cs typeface="Gulim"/>
                <a:sym typeface="Gulim"/>
              </a:rPr>
              <a:t> </a:t>
            </a:r>
            <a:r>
              <a:rPr lang="en-US" sz="900" u="none" dirty="0" err="1">
                <a:latin typeface="Gulim"/>
                <a:ea typeface="Gulim"/>
                <a:cs typeface="Gulim"/>
                <a:sym typeface="Gulim"/>
              </a:rPr>
              <a:t>진행함으로써</a:t>
            </a:r>
            <a:r>
              <a:rPr lang="en-US" sz="900" u="none" dirty="0">
                <a:latin typeface="Gulim"/>
                <a:ea typeface="Gulim"/>
                <a:cs typeface="Gulim"/>
                <a:sym typeface="Gulim"/>
              </a:rPr>
              <a:t> </a:t>
            </a:r>
            <a:r>
              <a:rPr lang="en-US" sz="900" u="none" dirty="0" err="1">
                <a:latin typeface="Gulim"/>
                <a:ea typeface="Gulim"/>
                <a:cs typeface="Gulim"/>
                <a:sym typeface="Gulim"/>
              </a:rPr>
              <a:t>더</a:t>
            </a:r>
            <a:r>
              <a:rPr lang="en-US" sz="900" u="none" dirty="0">
                <a:latin typeface="Gulim"/>
                <a:ea typeface="Gulim"/>
                <a:cs typeface="Gulim"/>
                <a:sym typeface="Gulim"/>
              </a:rPr>
              <a:t> </a:t>
            </a:r>
            <a:r>
              <a:rPr lang="en-US" sz="900" u="none" dirty="0" err="1">
                <a:latin typeface="Gulim"/>
                <a:ea typeface="Gulim"/>
                <a:cs typeface="Gulim"/>
                <a:sym typeface="Gulim"/>
              </a:rPr>
              <a:t>나은</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존중</a:t>
            </a:r>
            <a:r>
              <a:rPr lang="en-US" sz="900" u="none" dirty="0">
                <a:latin typeface="Gulim"/>
                <a:ea typeface="Gulim"/>
                <a:cs typeface="Gulim"/>
                <a:sym typeface="Gulim"/>
              </a:rPr>
              <a:t> </a:t>
            </a:r>
            <a:r>
              <a:rPr lang="en-US" sz="900" u="none" dirty="0" err="1">
                <a:latin typeface="Gulim"/>
                <a:ea typeface="Gulim"/>
                <a:cs typeface="Gulim"/>
                <a:sym typeface="Gulim"/>
              </a:rPr>
              <a:t>문화</a:t>
            </a:r>
            <a:r>
              <a:rPr lang="en-US" sz="900" u="none" dirty="0">
                <a:latin typeface="Gulim"/>
                <a:ea typeface="Gulim"/>
                <a:cs typeface="Gulim"/>
                <a:sym typeface="Gulim"/>
              </a:rPr>
              <a:t> </a:t>
            </a:r>
            <a:r>
              <a:rPr lang="en-US" sz="900" u="none" dirty="0" err="1">
                <a:latin typeface="Gulim"/>
                <a:ea typeface="Gulim"/>
                <a:cs typeface="Gulim"/>
                <a:sym typeface="Gulim"/>
              </a:rPr>
              <a:t>조성을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힘쓰고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203" name="Google Shape;6203;p63"/>
          <p:cNvSpPr txBox="1"/>
          <p:nvPr/>
        </p:nvSpPr>
        <p:spPr>
          <a:xfrm>
            <a:off x="886851" y="2752569"/>
            <a:ext cx="5063490"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a:latin typeface="Arial"/>
                <a:ea typeface="Arial"/>
                <a:cs typeface="Arial"/>
                <a:sym typeface="Arial"/>
              </a:rPr>
              <a:t>인권 리스크 관리 영역 </a:t>
            </a:r>
            <a:r>
              <a:rPr lang="en-US" sz="900" b="1">
                <a:latin typeface="Malgun Gothic"/>
                <a:ea typeface="Malgun Gothic"/>
                <a:cs typeface="Malgun Gothic"/>
                <a:sym typeface="Malgun Gothic"/>
              </a:rPr>
              <a:t>| </a:t>
            </a:r>
            <a:r>
              <a:rPr lang="en-US" sz="900">
                <a:latin typeface="Gulim"/>
                <a:ea typeface="Gulim"/>
                <a:cs typeface="Gulim"/>
                <a:sym typeface="Gulim"/>
              </a:rPr>
              <a:t>KT&amp;G는 인권 리스크 평가 정례화를 위해 인권영향평가 체크리스트를 수립하였습니다. 2023년 인권영향평가 실시 과정에서, 체크리스트가 현재의 기업 상황과 사회 변화에 적합한지 재검토하여 일부 내용을 개정하였으며, 이를 기반으로 인권 이슈별 관리체계를 파악하고 글로벌 기준에 대한 준수 여부를 확인하였습니다.</a:t>
            </a:r>
            <a:endParaRPr sz="900">
              <a:latin typeface="Gulim"/>
              <a:ea typeface="Gulim"/>
              <a:cs typeface="Gulim"/>
              <a:sym typeface="Gulim"/>
            </a:endParaRPr>
          </a:p>
        </p:txBody>
      </p:sp>
      <p:sp>
        <p:nvSpPr>
          <p:cNvPr id="6264" name="Google Shape;6264;p63"/>
          <p:cNvSpPr txBox="1"/>
          <p:nvPr/>
        </p:nvSpPr>
        <p:spPr>
          <a:xfrm>
            <a:off x="886328" y="3584066"/>
            <a:ext cx="5059680"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인권</a:t>
            </a:r>
            <a:r>
              <a:rPr lang="en-US" sz="900" b="1" dirty="0">
                <a:latin typeface="Arial"/>
                <a:ea typeface="Arial"/>
                <a:cs typeface="Arial"/>
                <a:sym typeface="Arial"/>
              </a:rPr>
              <a:t> </a:t>
            </a:r>
            <a:r>
              <a:rPr lang="en-US" sz="900" b="1" dirty="0" err="1">
                <a:latin typeface="Arial"/>
                <a:ea typeface="Arial"/>
                <a:cs typeface="Arial"/>
                <a:sym typeface="Arial"/>
              </a:rPr>
              <a:t>취약그룹</a:t>
            </a:r>
            <a:r>
              <a:rPr lang="en-US" sz="900" b="1" dirty="0">
                <a:latin typeface="Arial"/>
                <a:ea typeface="Arial"/>
                <a:cs typeface="Arial"/>
                <a:sym typeface="Arial"/>
              </a:rPr>
              <a:t> </a:t>
            </a:r>
            <a:r>
              <a:rPr lang="en-US" sz="900" b="1" dirty="0" err="1">
                <a:latin typeface="Arial"/>
                <a:ea typeface="Arial"/>
                <a:cs typeface="Arial"/>
                <a:sym typeface="Arial"/>
              </a:rPr>
              <a:t>정의</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여성</a:t>
            </a:r>
            <a:r>
              <a:rPr lang="en-US" sz="900" dirty="0">
                <a:latin typeface="Gulim"/>
                <a:ea typeface="Gulim"/>
                <a:cs typeface="Gulim"/>
                <a:sym typeface="Gulim"/>
              </a:rPr>
              <a:t>, </a:t>
            </a:r>
            <a:r>
              <a:rPr lang="en-US" sz="900" dirty="0" err="1">
                <a:latin typeface="Gulim"/>
                <a:ea typeface="Gulim"/>
                <a:cs typeface="Gulim"/>
                <a:sym typeface="Gulim"/>
              </a:rPr>
              <a:t>장애인</a:t>
            </a:r>
            <a:r>
              <a:rPr lang="en-US" sz="900" dirty="0">
                <a:latin typeface="Gulim"/>
                <a:ea typeface="Gulim"/>
                <a:cs typeface="Gulim"/>
                <a:sym typeface="Gulim"/>
              </a:rPr>
              <a:t>, </a:t>
            </a:r>
            <a:r>
              <a:rPr lang="en-US" sz="900" dirty="0" err="1">
                <a:latin typeface="Gulim"/>
                <a:ea typeface="Gulim"/>
                <a:cs typeface="Gulim"/>
                <a:sym typeface="Gulim"/>
              </a:rPr>
              <a:t>외국인</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구성원이</a:t>
            </a:r>
            <a:r>
              <a:rPr lang="en-US" sz="900" dirty="0">
                <a:latin typeface="Gulim"/>
                <a:ea typeface="Gulim"/>
                <a:cs typeface="Gulim"/>
                <a:sym typeface="Gulim"/>
              </a:rPr>
              <a:t> </a:t>
            </a:r>
            <a:r>
              <a:rPr lang="en-US" sz="900" dirty="0" err="1">
                <a:latin typeface="Gulim"/>
                <a:ea typeface="Gulim"/>
                <a:cs typeface="Gulim"/>
                <a:sym typeface="Gulim"/>
              </a:rPr>
              <a:t>상대적으로</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리스크에</a:t>
            </a:r>
            <a:r>
              <a:rPr lang="en-US" sz="900" dirty="0">
                <a:latin typeface="Gulim"/>
                <a:ea typeface="Gulim"/>
                <a:cs typeface="Gulim"/>
                <a:sym typeface="Gulim"/>
              </a:rPr>
              <a:t> </a:t>
            </a:r>
            <a:r>
              <a:rPr lang="en-US" sz="900" dirty="0" err="1">
                <a:latin typeface="Gulim"/>
                <a:ea typeface="Gulim"/>
                <a:cs typeface="Gulim"/>
                <a:sym typeface="Gulim"/>
              </a:rPr>
              <a:t>취약할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있음을</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취약그룹에</a:t>
            </a:r>
            <a:r>
              <a:rPr lang="en-US" sz="900" dirty="0">
                <a:latin typeface="Gulim"/>
                <a:ea typeface="Gulim"/>
                <a:cs typeface="Gulim"/>
                <a:sym typeface="Gulim"/>
              </a:rPr>
              <a:t> </a:t>
            </a:r>
            <a:r>
              <a:rPr lang="en-US" sz="900" dirty="0" err="1">
                <a:latin typeface="Gulim"/>
                <a:ea typeface="Gulim"/>
                <a:cs typeface="Gulim"/>
                <a:sym typeface="Gulim"/>
              </a:rPr>
              <a:t>대하여는</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보호가</a:t>
            </a:r>
            <a:r>
              <a:rPr lang="en-US" sz="900" dirty="0">
                <a:latin typeface="Gulim"/>
                <a:ea typeface="Gulim"/>
                <a:cs typeface="Gulim"/>
                <a:sym typeface="Gulim"/>
              </a:rPr>
              <a:t> </a:t>
            </a:r>
            <a:r>
              <a:rPr lang="en-US" sz="900" dirty="0" err="1">
                <a:latin typeface="Gulim"/>
                <a:ea typeface="Gulim"/>
                <a:cs typeface="Gulim"/>
                <a:sym typeface="Gulim"/>
              </a:rPr>
              <a:t>이루어지도록</a:t>
            </a:r>
            <a:r>
              <a:rPr lang="en-US" sz="900" dirty="0">
                <a:latin typeface="Gulim"/>
                <a:ea typeface="Gulim"/>
                <a:cs typeface="Gulim"/>
                <a:sym typeface="Gulim"/>
              </a:rPr>
              <a:t> </a:t>
            </a:r>
            <a:r>
              <a:rPr lang="en-US" sz="900" dirty="0" err="1">
                <a:latin typeface="Gulim"/>
                <a:ea typeface="Gulim"/>
                <a:cs typeface="Gulim"/>
                <a:sym typeface="Gulim"/>
              </a:rPr>
              <a:t>선제적인</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이행하고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이해관계자</a:t>
            </a:r>
            <a:r>
              <a:rPr lang="en-US" sz="900" dirty="0">
                <a:latin typeface="Gulim"/>
                <a:ea typeface="Gulim"/>
                <a:cs typeface="Gulim"/>
                <a:sym typeface="Gulim"/>
              </a:rPr>
              <a:t> </a:t>
            </a:r>
            <a:r>
              <a:rPr lang="en-US" sz="900" dirty="0" err="1">
                <a:latin typeface="Gulim"/>
                <a:ea typeface="Gulim"/>
                <a:cs typeface="Gulim"/>
                <a:sym typeface="Gulim"/>
              </a:rPr>
              <a:t>조사</a:t>
            </a:r>
            <a:r>
              <a:rPr lang="en-US" sz="900" dirty="0">
                <a:latin typeface="Gulim"/>
                <a:ea typeface="Gulim"/>
                <a:cs typeface="Gulim"/>
                <a:sym typeface="Gulim"/>
              </a:rPr>
              <a:t> </a:t>
            </a:r>
            <a:r>
              <a:rPr lang="en-US" sz="900" dirty="0" err="1">
                <a:latin typeface="Gulim"/>
                <a:ea typeface="Gulim"/>
                <a:cs typeface="Gulim"/>
                <a:sym typeface="Gulim"/>
              </a:rPr>
              <a:t>범위를</a:t>
            </a:r>
            <a:r>
              <a:rPr lang="en-US" sz="900" dirty="0">
                <a:latin typeface="Gulim"/>
                <a:ea typeface="Gulim"/>
                <a:cs typeface="Gulim"/>
                <a:sym typeface="Gulim"/>
              </a:rPr>
              <a:t> </a:t>
            </a:r>
            <a:r>
              <a:rPr lang="en-US" sz="900" dirty="0" err="1">
                <a:latin typeface="Gulim"/>
                <a:ea typeface="Gulim"/>
                <a:cs typeface="Gulim"/>
                <a:sym typeface="Gulim"/>
              </a:rPr>
              <a:t>자회사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파트너사까지</a:t>
            </a:r>
            <a:r>
              <a:rPr lang="en-US" sz="900" dirty="0">
                <a:latin typeface="Gulim"/>
                <a:ea typeface="Gulim"/>
                <a:cs typeface="Gulim"/>
                <a:sym typeface="Gulim"/>
              </a:rPr>
              <a:t> </a:t>
            </a:r>
            <a:r>
              <a:rPr lang="en-US" sz="900" dirty="0" err="1">
                <a:latin typeface="Gulim"/>
                <a:ea typeface="Gulim"/>
                <a:cs typeface="Gulim"/>
                <a:sym typeface="Gulim"/>
              </a:rPr>
              <a:t>확대하여</a:t>
            </a:r>
            <a:r>
              <a:rPr lang="en-US" sz="900" dirty="0">
                <a:latin typeface="Gulim"/>
                <a:ea typeface="Gulim"/>
                <a:cs typeface="Gulim"/>
                <a:sym typeface="Gulim"/>
              </a:rPr>
              <a:t> </a:t>
            </a:r>
            <a:r>
              <a:rPr lang="en-US" sz="900" dirty="0" err="1">
                <a:latin typeface="Gulim"/>
                <a:ea typeface="Gulim"/>
                <a:cs typeface="Gulim"/>
                <a:sym typeface="Gulim"/>
              </a:rPr>
              <a:t>적극적인</a:t>
            </a:r>
            <a:r>
              <a:rPr lang="en-US" sz="900" dirty="0">
                <a:latin typeface="Gulim"/>
                <a:ea typeface="Gulim"/>
                <a:cs typeface="Gulim"/>
                <a:sym typeface="Gulim"/>
              </a:rPr>
              <a:t> </a:t>
            </a:r>
            <a:r>
              <a:rPr lang="en-US" sz="900" dirty="0" err="1">
                <a:latin typeface="Gulim"/>
                <a:ea typeface="Gulim"/>
                <a:cs typeface="Gulim"/>
                <a:sym typeface="Gulim"/>
              </a:rPr>
              <a:t>의견을</a:t>
            </a:r>
            <a:r>
              <a:rPr lang="en-US" sz="900" dirty="0">
                <a:latin typeface="Gulim"/>
                <a:ea typeface="Gulim"/>
                <a:cs typeface="Gulim"/>
                <a:sym typeface="Gulim"/>
              </a:rPr>
              <a:t> </a:t>
            </a:r>
            <a:r>
              <a:rPr lang="en-US" sz="900" dirty="0" err="1">
                <a:latin typeface="Gulim"/>
                <a:ea typeface="Gulim"/>
                <a:cs typeface="Gulim"/>
                <a:sym typeface="Gulim"/>
              </a:rPr>
              <a:t>수렴하고</a:t>
            </a:r>
            <a:r>
              <a:rPr lang="en-US" sz="900" dirty="0">
                <a:latin typeface="Gulim"/>
                <a:ea typeface="Gulim"/>
                <a:cs typeface="Gulim"/>
                <a:sym typeface="Gulim"/>
              </a:rPr>
              <a:t>, </a:t>
            </a:r>
            <a:r>
              <a:rPr lang="en-US" sz="900" dirty="0" err="1">
                <a:latin typeface="Gulim"/>
                <a:ea typeface="Gulim"/>
                <a:cs typeface="Gulim"/>
                <a:sym typeface="Gulim"/>
              </a:rPr>
              <a:t>개선사항</a:t>
            </a:r>
            <a:r>
              <a:rPr lang="en-US" sz="900" dirty="0">
                <a:latin typeface="Gulim"/>
                <a:ea typeface="Gulim"/>
                <a:cs typeface="Gulim"/>
                <a:sym typeface="Gulim"/>
              </a:rPr>
              <a:t> </a:t>
            </a:r>
            <a:r>
              <a:rPr lang="en-US" sz="900" dirty="0" err="1">
                <a:latin typeface="Gulim"/>
                <a:ea typeface="Gulim"/>
                <a:cs typeface="Gulim"/>
                <a:sym typeface="Gulim"/>
              </a:rPr>
              <a:t>이행을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완화</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6383" name="Google Shape;6383;p63"/>
          <p:cNvGrpSpPr/>
          <p:nvPr/>
        </p:nvGrpSpPr>
        <p:grpSpPr>
          <a:xfrm>
            <a:off x="538086" y="0"/>
            <a:ext cx="14077958" cy="8208009"/>
            <a:chOff x="538086" y="0"/>
            <a:chExt cx="14077958" cy="8208009"/>
          </a:xfrm>
        </p:grpSpPr>
        <p:sp>
          <p:nvSpPr>
            <p:cNvPr id="6384" name="Google Shape;6384;p6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85" name="Google Shape;6385;p6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86" name="Google Shape;6386;p6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393" name="Google Shape;6393;p6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138</a:t>
            </a:r>
            <a:endParaRPr sz="10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6402"/>
        <p:cNvGrpSpPr/>
        <p:nvPr/>
      </p:nvGrpSpPr>
      <p:grpSpPr>
        <a:xfrm>
          <a:off x="0" y="0"/>
          <a:ext cx="0" cy="0"/>
          <a:chOff x="0" y="0"/>
          <a:chExt cx="0" cy="0"/>
        </a:xfrm>
      </p:grpSpPr>
      <p:sp>
        <p:nvSpPr>
          <p:cNvPr id="6403" name="Google Shape;6403;p64"/>
          <p:cNvSpPr txBox="1"/>
          <p:nvPr/>
        </p:nvSpPr>
        <p:spPr>
          <a:xfrm>
            <a:off x="887299" y="1196499"/>
            <a:ext cx="8452654" cy="121674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인권경영</a:t>
            </a:r>
            <a:endParaRPr sz="2000">
              <a:latin typeface="Malgun Gothic"/>
              <a:ea typeface="Malgun Gothic"/>
              <a:cs typeface="Malgun Gothic"/>
              <a:sym typeface="Malgun Gothic"/>
            </a:endParaRPr>
          </a:p>
          <a:p>
            <a:pPr marL="12700" marR="5080" lvl="0" indent="-635" algn="just" rtl="0">
              <a:lnSpc>
                <a:spcPct val="134300"/>
              </a:lnSpc>
              <a:spcBef>
                <a:spcPts val="1150"/>
              </a:spcBef>
              <a:spcAft>
                <a:spcPts val="0"/>
              </a:spcAft>
              <a:buNone/>
            </a:pPr>
            <a:r>
              <a:rPr lang="en-US" sz="900" b="1" u="sng">
                <a:solidFill>
                  <a:srgbClr val="007E75"/>
                </a:solidFill>
                <a:latin typeface="Arial"/>
                <a:ea typeface="Arial"/>
                <a:cs typeface="Arial"/>
                <a:sym typeface="Arial"/>
              </a:rPr>
              <a:t>인권영향평가</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잠재적인 인권 리스크를 파악하고 인권 존중 문화에 관한 구성원들의 인식을 정확히 파악하여 개선사항을 도출하기 위해 2021년부터 매년 연 1회 이상의 인권영향평가를 실시하고 있습니다. 인권영향평가는 KT&amp;G의 인권경영체계, 고용상 비차별, 강제노동(근로시간), 결사 및 단체교섭의 자유, 직장 내 괴롭힘 및 성희롱, 안전보건, 공급망 관리 등 인권에 관한 주요 영역을 아우릅니다. 인권영향평가는 객관성과 전문성 확보를 위해 KT&amp;G 내부 부서가 아닌 외부 전문가 집단을 통해 실시하고 있습니다.</a:t>
            </a:r>
            <a:endParaRPr sz="900">
              <a:latin typeface="Gulim"/>
              <a:ea typeface="Gulim"/>
              <a:cs typeface="Gulim"/>
              <a:sym typeface="Gulim"/>
            </a:endParaRPr>
          </a:p>
        </p:txBody>
      </p:sp>
      <p:sp>
        <p:nvSpPr>
          <p:cNvPr id="6404" name="Google Shape;6404;p64"/>
          <p:cNvSpPr txBox="1"/>
          <p:nvPr/>
        </p:nvSpPr>
        <p:spPr>
          <a:xfrm>
            <a:off x="889374" y="2413242"/>
            <a:ext cx="8457959" cy="1126206"/>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a:latin typeface="Arial"/>
                <a:ea typeface="Arial"/>
                <a:cs typeface="Arial"/>
                <a:sym typeface="Arial"/>
              </a:rPr>
              <a:t>2023년 </a:t>
            </a:r>
            <a:r>
              <a:rPr lang="en-US" sz="900" b="1" dirty="0" err="1">
                <a:latin typeface="Arial"/>
                <a:ea typeface="Arial"/>
                <a:cs typeface="Arial"/>
                <a:sym typeface="Arial"/>
              </a:rPr>
              <a:t>인권영향평가</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a:latin typeface="Gulim"/>
                <a:ea typeface="Gulim"/>
                <a:cs typeface="Gulim"/>
                <a:sym typeface="Gulim"/>
              </a:rPr>
              <a:t>2023년 </a:t>
            </a:r>
            <a:r>
              <a:rPr lang="en-US" sz="900" dirty="0" err="1">
                <a:latin typeface="Gulim"/>
                <a:ea typeface="Gulim"/>
                <a:cs typeface="Gulim"/>
                <a:sym typeface="Gulim"/>
              </a:rPr>
              <a:t>인권영향평가에</a:t>
            </a:r>
            <a:r>
              <a:rPr lang="en-US" sz="900" dirty="0">
                <a:latin typeface="Gulim"/>
                <a:ea typeface="Gulim"/>
                <a:cs typeface="Gulim"/>
                <a:sym typeface="Gulim"/>
              </a:rPr>
              <a:t> </a:t>
            </a:r>
            <a:r>
              <a:rPr lang="en-US" sz="900" dirty="0" err="1">
                <a:latin typeface="Gulim"/>
                <a:ea typeface="Gulim"/>
                <a:cs typeface="Gulim"/>
                <a:sym typeface="Gulim"/>
              </a:rPr>
              <a:t>앞서</a:t>
            </a:r>
            <a:r>
              <a:rPr lang="en-US" sz="900" dirty="0">
                <a:latin typeface="Gulim"/>
                <a:ea typeface="Gulim"/>
                <a:cs typeface="Gulim"/>
                <a:sym typeface="Gulim"/>
              </a:rPr>
              <a:t>, </a:t>
            </a:r>
            <a:r>
              <a:rPr lang="en-US" sz="900" dirty="0" err="1">
                <a:latin typeface="Gulim"/>
                <a:ea typeface="Gulim"/>
                <a:cs typeface="Gulim"/>
                <a:sym typeface="Gulim"/>
              </a:rPr>
              <a:t>국내외</a:t>
            </a:r>
            <a:r>
              <a:rPr lang="en-US" sz="900" dirty="0">
                <a:latin typeface="Gulim"/>
                <a:ea typeface="Gulim"/>
                <a:cs typeface="Gulim"/>
                <a:sym typeface="Gulim"/>
              </a:rPr>
              <a:t> </a:t>
            </a:r>
            <a:r>
              <a:rPr lang="en-US" sz="900" dirty="0" err="1">
                <a:latin typeface="Gulim"/>
                <a:ea typeface="Gulim"/>
                <a:cs typeface="Gulim"/>
                <a:sym typeface="Gulim"/>
              </a:rPr>
              <a:t>인권경영</a:t>
            </a:r>
            <a:r>
              <a:rPr lang="en-US" sz="900" dirty="0">
                <a:latin typeface="Gulim"/>
                <a:ea typeface="Gulim"/>
                <a:cs typeface="Gulim"/>
                <a:sym typeface="Gulim"/>
              </a:rPr>
              <a:t> </a:t>
            </a:r>
            <a:r>
              <a:rPr lang="en-US" sz="900" dirty="0" err="1">
                <a:latin typeface="Gulim"/>
                <a:ea typeface="Gulim"/>
                <a:cs typeface="Gulim"/>
                <a:sym typeface="Gulim"/>
              </a:rPr>
              <a:t>가이드라인</a:t>
            </a:r>
            <a:r>
              <a:rPr lang="en-US" sz="900" dirty="0">
                <a:latin typeface="Gulim"/>
                <a:ea typeface="Gulim"/>
                <a:cs typeface="Gulim"/>
                <a:sym typeface="Gulim"/>
              </a:rPr>
              <a:t>, </a:t>
            </a:r>
            <a:r>
              <a:rPr lang="en-US" sz="900" dirty="0" err="1">
                <a:latin typeface="Gulim"/>
                <a:ea typeface="Gulim"/>
                <a:cs typeface="Gulim"/>
                <a:sym typeface="Gulim"/>
              </a:rPr>
              <a:t>국제</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이니셔티브</a:t>
            </a:r>
            <a:r>
              <a:rPr lang="en-US" sz="900" dirty="0">
                <a:latin typeface="Gulim"/>
                <a:ea typeface="Gulim"/>
                <a:cs typeface="Gulim"/>
                <a:sym typeface="Gulim"/>
              </a:rPr>
              <a:t>, </a:t>
            </a:r>
            <a:r>
              <a:rPr lang="en-US" sz="900" dirty="0" err="1">
                <a:latin typeface="Gulim"/>
                <a:ea typeface="Gulim"/>
                <a:cs typeface="Gulim"/>
                <a:sym typeface="Gulim"/>
              </a:rPr>
              <a:t>관계법령</a:t>
            </a:r>
            <a:r>
              <a:rPr lang="en-US" sz="900" dirty="0">
                <a:latin typeface="Gulim"/>
                <a:ea typeface="Gulim"/>
                <a:cs typeface="Gulim"/>
                <a:sym typeface="Gulim"/>
              </a:rPr>
              <a:t>, </a:t>
            </a:r>
            <a:r>
              <a:rPr lang="en-US" sz="900" dirty="0" err="1">
                <a:latin typeface="Gulim"/>
                <a:ea typeface="Gulim"/>
                <a:cs typeface="Gulim"/>
                <a:sym typeface="Gulim"/>
              </a:rPr>
              <a:t>산업</a:t>
            </a:r>
            <a:r>
              <a:rPr lang="en-US" sz="900" dirty="0">
                <a:latin typeface="Gulim"/>
                <a:ea typeface="Gulim"/>
                <a:cs typeface="Gulim"/>
                <a:sym typeface="Gulim"/>
              </a:rPr>
              <a:t> </a:t>
            </a:r>
            <a:r>
              <a:rPr lang="en-US" sz="900" dirty="0" err="1">
                <a:latin typeface="Gulim"/>
                <a:ea typeface="Gulim"/>
                <a:cs typeface="Gulim"/>
                <a:sym typeface="Gulim"/>
              </a:rPr>
              <a:t>특성</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동종사의</a:t>
            </a:r>
            <a:r>
              <a:rPr lang="en-US" sz="900" dirty="0">
                <a:latin typeface="Gulim"/>
                <a:ea typeface="Gulim"/>
                <a:cs typeface="Gulim"/>
                <a:sym typeface="Gulim"/>
              </a:rPr>
              <a:t> </a:t>
            </a:r>
            <a:r>
              <a:rPr lang="en-US" sz="900" dirty="0" err="1">
                <a:latin typeface="Gulim"/>
                <a:ea typeface="Gulim"/>
                <a:cs typeface="Gulim"/>
                <a:sym typeface="Gulim"/>
              </a:rPr>
              <a:t>인권경영</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영역별</a:t>
            </a:r>
            <a:r>
              <a:rPr lang="en-US" sz="900" dirty="0">
                <a:latin typeface="Gulim"/>
                <a:ea typeface="Gulim"/>
                <a:cs typeface="Gulim"/>
                <a:sym typeface="Gulim"/>
              </a:rPr>
              <a:t> </a:t>
            </a:r>
            <a:r>
              <a:rPr lang="en-US" sz="900" dirty="0" err="1">
                <a:latin typeface="Gulim"/>
                <a:ea typeface="Gulim"/>
                <a:cs typeface="Gulim"/>
                <a:sym typeface="Gulim"/>
              </a:rPr>
              <a:t>특성</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반영하여</a:t>
            </a:r>
            <a:r>
              <a:rPr lang="en-US" sz="900" dirty="0">
                <a:latin typeface="Gulim"/>
                <a:ea typeface="Gulim"/>
                <a:cs typeface="Gulim"/>
                <a:sym typeface="Gulim"/>
              </a:rPr>
              <a:t> </a:t>
            </a:r>
            <a:r>
              <a:rPr lang="en-US" sz="900" dirty="0" err="1">
                <a:latin typeface="Gulim"/>
                <a:ea typeface="Gulim"/>
                <a:cs typeface="Gulim"/>
                <a:sym typeface="Gulim"/>
              </a:rPr>
              <a:t>체크리스트를</a:t>
            </a:r>
            <a:r>
              <a:rPr lang="en-US" sz="900" dirty="0">
                <a:latin typeface="Gulim"/>
                <a:ea typeface="Gulim"/>
                <a:cs typeface="Gulim"/>
                <a:sym typeface="Gulim"/>
              </a:rPr>
              <a:t> </a:t>
            </a:r>
            <a:r>
              <a:rPr lang="en-US" sz="900" dirty="0" err="1">
                <a:latin typeface="Gulim"/>
                <a:ea typeface="Gulim"/>
                <a:cs typeface="Gulim"/>
                <a:sym typeface="Gulim"/>
              </a:rPr>
              <a:t>고도화하였습니다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인권경영체계</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고용상</a:t>
            </a:r>
            <a:r>
              <a:rPr lang="en-US" sz="900" dirty="0">
                <a:latin typeface="Gulim"/>
                <a:ea typeface="Gulim"/>
                <a:cs typeface="Gulim"/>
                <a:sym typeface="Gulim"/>
              </a:rPr>
              <a:t> </a:t>
            </a:r>
            <a:r>
              <a:rPr lang="en-US" sz="900" dirty="0" err="1">
                <a:latin typeface="Gulim"/>
                <a:ea typeface="Gulim"/>
                <a:cs typeface="Gulim"/>
                <a:sym typeface="Gulim"/>
              </a:rPr>
              <a:t>비차별</a:t>
            </a:r>
            <a:r>
              <a:rPr lang="en-US" sz="900" dirty="0">
                <a:latin typeface="Gulim"/>
                <a:ea typeface="Gulim"/>
                <a:cs typeface="Gulim"/>
                <a:sym typeface="Gulim"/>
              </a:rPr>
              <a:t>’, ‘</a:t>
            </a:r>
            <a:r>
              <a:rPr lang="en-US" sz="900" dirty="0" err="1">
                <a:latin typeface="Gulim"/>
                <a:ea typeface="Gulim"/>
                <a:cs typeface="Gulim"/>
                <a:sym typeface="Gulim"/>
              </a:rPr>
              <a:t>결사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단체교섭의</a:t>
            </a:r>
            <a:r>
              <a:rPr lang="en-US" sz="900" dirty="0">
                <a:latin typeface="Gulim"/>
                <a:ea typeface="Gulim"/>
                <a:cs typeface="Gulim"/>
                <a:sym typeface="Gulim"/>
              </a:rPr>
              <a:t> </a:t>
            </a:r>
            <a:r>
              <a:rPr lang="en-US" sz="900" dirty="0" err="1">
                <a:latin typeface="Gulim"/>
                <a:ea typeface="Gulim"/>
                <a:cs typeface="Gulim"/>
                <a:sym typeface="Gulim"/>
              </a:rPr>
              <a:t>자유</a:t>
            </a:r>
            <a:r>
              <a:rPr lang="en-US" sz="900" dirty="0">
                <a:latin typeface="Gulim"/>
                <a:ea typeface="Gulim"/>
                <a:cs typeface="Gulim"/>
                <a:sym typeface="Gulim"/>
              </a:rPr>
              <a:t>’, ‘</a:t>
            </a:r>
            <a:r>
              <a:rPr lang="en-US" sz="900" dirty="0" err="1">
                <a:latin typeface="Gulim"/>
                <a:ea typeface="Gulim"/>
                <a:cs typeface="Gulim"/>
                <a:sym typeface="Gulim"/>
              </a:rPr>
              <a:t>강제노동</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아동노동</a:t>
            </a:r>
            <a:r>
              <a:rPr lang="en-US" sz="900" dirty="0">
                <a:latin typeface="Gulim"/>
                <a:ea typeface="Gulim"/>
                <a:cs typeface="Gulim"/>
                <a:sym typeface="Gulim"/>
              </a:rPr>
              <a:t> </a:t>
            </a:r>
            <a:r>
              <a:rPr lang="en-US" sz="900" dirty="0" err="1">
                <a:latin typeface="Gulim"/>
                <a:ea typeface="Gulim"/>
                <a:cs typeface="Gulim"/>
                <a:sym typeface="Gulim"/>
              </a:rPr>
              <a:t>금지</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보건</a:t>
            </a:r>
            <a:r>
              <a:rPr lang="en-US" sz="900" dirty="0">
                <a:latin typeface="Gulim"/>
                <a:ea typeface="Gulim"/>
                <a:cs typeface="Gulim"/>
                <a:sym typeface="Gulim"/>
              </a:rPr>
              <a:t> </a:t>
            </a:r>
            <a:r>
              <a:rPr lang="en-US" sz="900" dirty="0" err="1">
                <a:latin typeface="Gulim"/>
                <a:ea typeface="Gulim"/>
                <a:cs typeface="Gulim"/>
                <a:sym typeface="Gulim"/>
              </a:rPr>
              <a:t>보장</a:t>
            </a:r>
            <a:r>
              <a:rPr lang="en-US" sz="900" dirty="0">
                <a:latin typeface="Gulim"/>
                <a:ea typeface="Gulim"/>
                <a:cs typeface="Gulim"/>
                <a:sym typeface="Gulim"/>
              </a:rPr>
              <a:t>’, ‘</a:t>
            </a:r>
            <a:r>
              <a:rPr lang="en-US" sz="900" dirty="0" err="1">
                <a:latin typeface="Gulim"/>
                <a:ea typeface="Gulim"/>
                <a:cs typeface="Gulim"/>
                <a:sym typeface="Gulim"/>
              </a:rPr>
              <a:t>직장</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괴롭힘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성희롱</a:t>
            </a:r>
            <a:r>
              <a:rPr lang="en-US" sz="900" dirty="0">
                <a:latin typeface="Gulim"/>
                <a:ea typeface="Gulim"/>
                <a:cs typeface="Gulim"/>
                <a:sym typeface="Gulim"/>
              </a:rPr>
              <a:t> </a:t>
            </a:r>
            <a:r>
              <a:rPr lang="en-US" sz="900" dirty="0" err="1">
                <a:latin typeface="Gulim"/>
                <a:ea typeface="Gulim"/>
                <a:cs typeface="Gulim"/>
                <a:sym typeface="Gulim"/>
              </a:rPr>
              <a:t>방지</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6개 </a:t>
            </a:r>
            <a:r>
              <a:rPr lang="en-US" sz="900" dirty="0" err="1">
                <a:latin typeface="Gulim"/>
                <a:ea typeface="Gulim"/>
                <a:cs typeface="Gulim"/>
                <a:sym typeface="Gulim"/>
              </a:rPr>
              <a:t>분야에</a:t>
            </a:r>
            <a:r>
              <a:rPr lang="en-US" sz="900" dirty="0">
                <a:latin typeface="Gulim"/>
                <a:ea typeface="Gulim"/>
                <a:cs typeface="Gulim"/>
                <a:sym typeface="Gulim"/>
              </a:rPr>
              <a:t> </a:t>
            </a:r>
            <a:r>
              <a:rPr lang="en-US" sz="900" dirty="0" err="1">
                <a:latin typeface="Gulim"/>
                <a:ea typeface="Gulim"/>
                <a:cs typeface="Gulim"/>
                <a:sym typeface="Gulim"/>
              </a:rPr>
              <a:t>대하여</a:t>
            </a:r>
            <a:r>
              <a:rPr lang="en-US" sz="900" dirty="0">
                <a:latin typeface="Gulim"/>
                <a:ea typeface="Gulim"/>
                <a:cs typeface="Gulim"/>
                <a:sym typeface="Gulim"/>
              </a:rPr>
              <a:t> 14개 </a:t>
            </a:r>
            <a:r>
              <a:rPr lang="en-US" sz="900" dirty="0" err="1">
                <a:latin typeface="Gulim"/>
                <a:ea typeface="Gulim"/>
                <a:cs typeface="Gulim"/>
                <a:sym typeface="Gulim"/>
              </a:rPr>
              <a:t>항목</a:t>
            </a:r>
            <a:r>
              <a:rPr lang="en-US" sz="900" dirty="0">
                <a:latin typeface="Gulim"/>
                <a:ea typeface="Gulim"/>
                <a:cs typeface="Gulim"/>
                <a:sym typeface="Gulim"/>
              </a:rPr>
              <a:t> 52개 </a:t>
            </a:r>
            <a:r>
              <a:rPr lang="en-US" sz="900" dirty="0" err="1">
                <a:latin typeface="Gulim"/>
                <a:ea typeface="Gulim"/>
                <a:cs typeface="Gulim"/>
                <a:sym typeface="Gulim"/>
              </a:rPr>
              <a:t>지표에</a:t>
            </a:r>
            <a:r>
              <a:rPr lang="en-US" sz="900" dirty="0">
                <a:latin typeface="Gulim"/>
                <a:ea typeface="Gulim"/>
                <a:cs typeface="Gulim"/>
                <a:sym typeface="Gulim"/>
              </a:rPr>
              <a:t> </a:t>
            </a:r>
            <a:r>
              <a:rPr lang="en-US" sz="900" dirty="0" err="1">
                <a:latin typeface="Gulim"/>
                <a:ea typeface="Gulim"/>
                <a:cs typeface="Gulim"/>
                <a:sym typeface="Gulim"/>
              </a:rPr>
              <a:t>의한</a:t>
            </a:r>
            <a:r>
              <a:rPr lang="en-US" sz="900" dirty="0">
                <a:latin typeface="Gulim"/>
                <a:ea typeface="Gulim"/>
                <a:cs typeface="Gulim"/>
                <a:sym typeface="Gulim"/>
              </a:rPr>
              <a:t> </a:t>
            </a:r>
            <a:r>
              <a:rPr lang="en-US" sz="900" dirty="0" err="1">
                <a:latin typeface="Gulim"/>
                <a:ea typeface="Gulim"/>
                <a:cs typeface="Gulim"/>
                <a:sym typeface="Gulim"/>
              </a:rPr>
              <a:t>인권영향평가가</a:t>
            </a:r>
            <a:r>
              <a:rPr lang="en-US" sz="900" dirty="0">
                <a:latin typeface="Gulim"/>
                <a:ea typeface="Gulim"/>
                <a:cs typeface="Gulim"/>
                <a:sym typeface="Gulim"/>
              </a:rPr>
              <a:t> </a:t>
            </a:r>
            <a:r>
              <a:rPr lang="en-US" sz="900" dirty="0" err="1">
                <a:latin typeface="Gulim"/>
                <a:ea typeface="Gulim"/>
                <a:cs typeface="Gulim"/>
                <a:sym typeface="Gulim"/>
              </a:rPr>
              <a:t>이루어졌으며</a:t>
            </a:r>
            <a:r>
              <a:rPr lang="en-US" sz="900" dirty="0">
                <a:latin typeface="Gulim"/>
                <a:ea typeface="Gulim"/>
                <a:cs typeface="Gulim"/>
                <a:sym typeface="Gulim"/>
              </a:rPr>
              <a:t>, </a:t>
            </a:r>
            <a:r>
              <a:rPr lang="en-US" sz="900" dirty="0" err="1">
                <a:latin typeface="Gulim"/>
                <a:ea typeface="Gulim"/>
                <a:cs typeface="Gulim"/>
                <a:sym typeface="Gulim"/>
              </a:rPr>
              <a:t>유관</a:t>
            </a:r>
            <a:r>
              <a:rPr lang="en-US" sz="900" dirty="0">
                <a:latin typeface="Gulim"/>
                <a:ea typeface="Gulim"/>
                <a:cs typeface="Gulim"/>
                <a:sym typeface="Gulim"/>
              </a:rPr>
              <a:t> </a:t>
            </a:r>
            <a:r>
              <a:rPr lang="en-US" sz="900" dirty="0" err="1">
                <a:latin typeface="Gulim"/>
                <a:ea typeface="Gulim"/>
                <a:cs typeface="Gulim"/>
                <a:sym typeface="Gulim"/>
              </a:rPr>
              <a:t>부서</a:t>
            </a:r>
            <a:r>
              <a:rPr lang="en-US" sz="900" dirty="0">
                <a:latin typeface="Gulim"/>
                <a:ea typeface="Gulim"/>
                <a:cs typeface="Gulim"/>
                <a:sym typeface="Gulim"/>
              </a:rPr>
              <a:t> </a:t>
            </a:r>
            <a:r>
              <a:rPr lang="en-US" sz="900" dirty="0" err="1">
                <a:latin typeface="Gulim"/>
                <a:ea typeface="Gulim"/>
                <a:cs typeface="Gulim"/>
                <a:sym typeface="Gulim"/>
              </a:rPr>
              <a:t>임직원에게는</a:t>
            </a:r>
            <a:r>
              <a:rPr lang="en-US" sz="900" dirty="0">
                <a:latin typeface="Gulim"/>
                <a:ea typeface="Gulim"/>
                <a:cs typeface="Gulim"/>
                <a:sym typeface="Gulim"/>
              </a:rPr>
              <a:t> </a:t>
            </a:r>
            <a:r>
              <a:rPr lang="en-US" sz="900" dirty="0" err="1">
                <a:latin typeface="Gulim"/>
                <a:ea typeface="Gulim"/>
                <a:cs typeface="Gulim"/>
                <a:sym typeface="Gulim"/>
              </a:rPr>
              <a:t>추가적으로</a:t>
            </a:r>
            <a:r>
              <a:rPr lang="en-US" sz="900" dirty="0">
                <a:latin typeface="Gulim"/>
                <a:ea typeface="Gulim"/>
                <a:cs typeface="Gulim"/>
                <a:sym typeface="Gulim"/>
              </a:rPr>
              <a:t> ‘</a:t>
            </a:r>
            <a:r>
              <a:rPr lang="en-US" sz="900" dirty="0" err="1">
                <a:latin typeface="Gulim"/>
                <a:ea typeface="Gulim"/>
                <a:cs typeface="Gulim"/>
                <a:sym typeface="Gulim"/>
              </a:rPr>
              <a:t>공급망</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보건</a:t>
            </a:r>
            <a:r>
              <a:rPr lang="en-US" sz="900" dirty="0">
                <a:latin typeface="Gulim"/>
                <a:ea typeface="Gulim"/>
                <a:cs typeface="Gulim"/>
                <a:sym typeface="Gulim"/>
              </a:rPr>
              <a:t> </a:t>
            </a:r>
            <a:r>
              <a:rPr lang="en-US" sz="900" dirty="0" err="1">
                <a:latin typeface="Gulim"/>
                <a:ea typeface="Gulim"/>
                <a:cs typeface="Gulim"/>
                <a:sym typeface="Gulim"/>
              </a:rPr>
              <a:t>보장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소관</a:t>
            </a:r>
            <a:r>
              <a:rPr lang="en-US" sz="900" dirty="0">
                <a:latin typeface="Gulim"/>
                <a:ea typeface="Gulim"/>
                <a:cs typeface="Gulim"/>
                <a:sym typeface="Gulim"/>
              </a:rPr>
              <a:t> </a:t>
            </a:r>
            <a:r>
              <a:rPr lang="en-US" sz="900" dirty="0" err="1">
                <a:latin typeface="Gulim"/>
                <a:ea typeface="Gulim"/>
                <a:cs typeface="Gulim"/>
                <a:sym typeface="Gulim"/>
              </a:rPr>
              <a:t>분야를</a:t>
            </a:r>
            <a:r>
              <a:rPr lang="en-US" sz="900" dirty="0">
                <a:latin typeface="Gulim"/>
                <a:ea typeface="Gulim"/>
                <a:cs typeface="Gulim"/>
                <a:sym typeface="Gulim"/>
              </a:rPr>
              <a:t> </a:t>
            </a:r>
            <a:r>
              <a:rPr lang="en-US" sz="900" dirty="0" err="1">
                <a:latin typeface="Gulim"/>
                <a:ea typeface="Gulim"/>
                <a:cs typeface="Gulim"/>
                <a:sym typeface="Gulim"/>
              </a:rPr>
              <a:t>포함하여</a:t>
            </a:r>
            <a:r>
              <a:rPr lang="en-US" sz="900" dirty="0">
                <a:latin typeface="Gulim"/>
                <a:ea typeface="Gulim"/>
                <a:cs typeface="Gulim"/>
                <a:sym typeface="Gulim"/>
              </a:rPr>
              <a:t> </a:t>
            </a:r>
            <a:r>
              <a:rPr lang="en-US" sz="900" dirty="0" err="1">
                <a:latin typeface="Gulim"/>
                <a:ea typeface="Gulim"/>
                <a:cs typeface="Gulim"/>
                <a:sym typeface="Gulim"/>
              </a:rPr>
              <a:t>국내사업장</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심화</a:t>
            </a:r>
            <a:r>
              <a:rPr lang="en-US" sz="900" dirty="0">
                <a:latin typeface="Gulim"/>
                <a:ea typeface="Gulim"/>
                <a:cs typeface="Gulim"/>
                <a:sym typeface="Gulim"/>
              </a:rPr>
              <a:t> </a:t>
            </a:r>
            <a:r>
              <a:rPr lang="en-US" sz="900" dirty="0" err="1">
                <a:latin typeface="Gulim"/>
                <a:ea typeface="Gulim"/>
                <a:cs typeface="Gulim"/>
                <a:sym typeface="Gulim"/>
              </a:rPr>
              <a:t>서베이가</a:t>
            </a:r>
            <a:r>
              <a:rPr lang="en-US" sz="900" dirty="0">
                <a:latin typeface="Gulim"/>
                <a:ea typeface="Gulim"/>
                <a:cs typeface="Gulim"/>
                <a:sym typeface="Gulim"/>
              </a:rPr>
              <a:t> </a:t>
            </a:r>
            <a:r>
              <a:rPr lang="en-US" sz="900" dirty="0" err="1">
                <a:latin typeface="Gulim"/>
                <a:ea typeface="Gulim"/>
                <a:cs typeface="Gulim"/>
                <a:sym typeface="Gulim"/>
              </a:rPr>
              <a:t>진행되었습니다</a:t>
            </a:r>
            <a:r>
              <a:rPr lang="en-US" sz="900" dirty="0">
                <a:latin typeface="Gulim"/>
                <a:ea typeface="Gulim"/>
                <a:cs typeface="Gulim"/>
                <a:sym typeface="Gulim"/>
              </a:rPr>
              <a:t>. </a:t>
            </a:r>
            <a:r>
              <a:rPr lang="en-US" sz="900" dirty="0" err="1">
                <a:latin typeface="Gulim"/>
                <a:ea typeface="Gulim"/>
                <a:cs typeface="Gulim"/>
                <a:sym typeface="Gulim"/>
              </a:rPr>
              <a:t>이처럼</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영역과</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계층의</a:t>
            </a:r>
            <a:r>
              <a:rPr lang="en-US" sz="900" dirty="0">
                <a:latin typeface="Gulim"/>
                <a:ea typeface="Gulim"/>
                <a:cs typeface="Gulim"/>
                <a:sym typeface="Gulim"/>
              </a:rPr>
              <a:t> </a:t>
            </a:r>
            <a:r>
              <a:rPr lang="en-US" sz="900" dirty="0" err="1">
                <a:latin typeface="Gulim"/>
                <a:ea typeface="Gulim"/>
                <a:cs typeface="Gulim"/>
                <a:sym typeface="Gulim"/>
              </a:rPr>
              <a:t>근로자에게</a:t>
            </a:r>
            <a:r>
              <a:rPr lang="en-US" sz="900" dirty="0">
                <a:latin typeface="Gulim"/>
                <a:ea typeface="Gulim"/>
                <a:cs typeface="Gulim"/>
                <a:sym typeface="Gulim"/>
              </a:rPr>
              <a:t> </a:t>
            </a:r>
            <a:r>
              <a:rPr lang="en-US" sz="900" dirty="0" err="1">
                <a:latin typeface="Gulim"/>
                <a:ea typeface="Gulim"/>
                <a:cs typeface="Gulim"/>
                <a:sym typeface="Gulim"/>
              </a:rPr>
              <a:t>잠재되어</a:t>
            </a:r>
            <a:r>
              <a:rPr lang="en-US" sz="900" dirty="0">
                <a:latin typeface="Gulim"/>
                <a:ea typeface="Gulim"/>
                <a:cs typeface="Gulim"/>
                <a:sym typeface="Gulim"/>
              </a:rPr>
              <a:t> </a:t>
            </a:r>
            <a:r>
              <a:rPr lang="en-US" sz="900" dirty="0" err="1">
                <a:latin typeface="Gulim"/>
                <a:ea typeface="Gulim"/>
                <a:cs typeface="Gulim"/>
                <a:sym typeface="Gulim"/>
              </a:rPr>
              <a:t>있을</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빠짐없이</a:t>
            </a:r>
            <a:r>
              <a:rPr lang="en-US" sz="900" dirty="0">
                <a:latin typeface="Gulim"/>
                <a:ea typeface="Gulim"/>
                <a:cs typeface="Gulim"/>
                <a:sym typeface="Gulim"/>
              </a:rPr>
              <a:t> </a:t>
            </a:r>
            <a:r>
              <a:rPr lang="en-US" sz="900" dirty="0" err="1">
                <a:latin typeface="Gulim"/>
                <a:ea typeface="Gulim"/>
                <a:cs typeface="Gulim"/>
                <a:sym typeface="Gulim"/>
              </a:rPr>
              <a:t>식별하기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a:t>
            </a:r>
            <a:r>
              <a:rPr lang="en-US" sz="900" dirty="0" err="1">
                <a:latin typeface="Gulim"/>
                <a:ea typeface="Gulim"/>
                <a:cs typeface="Gulim"/>
                <a:sym typeface="Gulim"/>
              </a:rPr>
              <a:t>비정규직</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포함</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대하여</a:t>
            </a:r>
            <a:r>
              <a:rPr lang="en-US" sz="900" dirty="0">
                <a:latin typeface="Gulim"/>
                <a:ea typeface="Gulim"/>
                <a:cs typeface="Gulim"/>
                <a:sym typeface="Gulim"/>
              </a:rPr>
              <a:t> </a:t>
            </a:r>
            <a:r>
              <a:rPr lang="en-US" sz="900" dirty="0" err="1">
                <a:latin typeface="Gulim"/>
                <a:ea typeface="Gulim"/>
                <a:cs typeface="Gulim"/>
                <a:sym typeface="Gulim"/>
              </a:rPr>
              <a:t>익명으로</a:t>
            </a:r>
            <a:r>
              <a:rPr lang="en-US" sz="900" dirty="0">
                <a:latin typeface="Gulim"/>
                <a:ea typeface="Gulim"/>
                <a:cs typeface="Gulim"/>
                <a:sym typeface="Gulim"/>
              </a:rPr>
              <a:t> </a:t>
            </a:r>
            <a:r>
              <a:rPr lang="en-US" sz="900" dirty="0" err="1">
                <a:latin typeface="Gulim"/>
                <a:ea typeface="Gulim"/>
                <a:cs typeface="Gulim"/>
                <a:sym typeface="Gulim"/>
              </a:rPr>
              <a:t>인권영향평가를</a:t>
            </a:r>
            <a:r>
              <a:rPr lang="en-US" sz="900" dirty="0">
                <a:latin typeface="Gulim"/>
                <a:ea typeface="Gulim"/>
                <a:cs typeface="Gulim"/>
                <a:sym typeface="Gulim"/>
              </a:rPr>
              <a:t> </a:t>
            </a:r>
            <a:r>
              <a:rPr lang="en-US" sz="900" dirty="0" err="1">
                <a:latin typeface="Gulim"/>
                <a:ea typeface="Gulim"/>
                <a:cs typeface="Gulim"/>
                <a:sym typeface="Gulim"/>
              </a:rPr>
              <a:t>실시하였으며</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1,300여 </a:t>
            </a:r>
            <a:r>
              <a:rPr lang="en-US" sz="900" dirty="0" err="1">
                <a:latin typeface="Gulim"/>
                <a:ea typeface="Gulim"/>
                <a:cs typeface="Gulim"/>
                <a:sym typeface="Gulim"/>
              </a:rPr>
              <a:t>명이</a:t>
            </a:r>
            <a:r>
              <a:rPr lang="en-US" sz="900" dirty="0">
                <a:latin typeface="Gulim"/>
                <a:ea typeface="Gulim"/>
                <a:cs typeface="Gulim"/>
                <a:sym typeface="Gulim"/>
              </a:rPr>
              <a:t> </a:t>
            </a:r>
            <a:r>
              <a:rPr lang="en-US" sz="900" dirty="0" err="1">
                <a:latin typeface="Gulim"/>
                <a:ea typeface="Gulim"/>
                <a:cs typeface="Gulim"/>
                <a:sym typeface="Gulim"/>
              </a:rPr>
              <a:t>평가에</a:t>
            </a:r>
            <a:r>
              <a:rPr lang="en-US" sz="900" dirty="0">
                <a:latin typeface="Gulim"/>
                <a:ea typeface="Gulim"/>
                <a:cs typeface="Gulim"/>
                <a:sym typeface="Gulim"/>
              </a:rPr>
              <a:t> </a:t>
            </a:r>
            <a:r>
              <a:rPr lang="en-US" sz="900" dirty="0" err="1">
                <a:latin typeface="Gulim"/>
                <a:ea typeface="Gulim"/>
                <a:cs typeface="Gulim"/>
                <a:sym typeface="Gulim"/>
              </a:rPr>
              <a:t>참여함으로써</a:t>
            </a:r>
            <a:r>
              <a:rPr lang="en-US" sz="900" dirty="0">
                <a:latin typeface="Gulim"/>
                <a:ea typeface="Gulim"/>
                <a:cs typeface="Gulim"/>
                <a:sym typeface="Gulim"/>
              </a:rPr>
              <a:t> </a:t>
            </a:r>
            <a:r>
              <a:rPr lang="en-US" sz="900" dirty="0" err="1">
                <a:latin typeface="Gulim"/>
                <a:ea typeface="Gulim"/>
                <a:cs typeface="Gulim"/>
                <a:sym typeface="Gulim"/>
              </a:rPr>
              <a:t>신뢰도</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확보하였습니다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405" name="Google Shape;6405;p64"/>
          <p:cNvSpPr txBox="1"/>
          <p:nvPr/>
        </p:nvSpPr>
        <p:spPr>
          <a:xfrm>
            <a:off x="889374" y="3599278"/>
            <a:ext cx="8459020"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KT&amp;G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현황에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구성원들의</a:t>
            </a:r>
            <a:r>
              <a:rPr lang="en-US" sz="900" dirty="0">
                <a:latin typeface="Gulim"/>
                <a:ea typeface="Gulim"/>
                <a:cs typeface="Gulim"/>
                <a:sym typeface="Gulim"/>
              </a:rPr>
              <a:t> </a:t>
            </a:r>
            <a:r>
              <a:rPr lang="en-US" sz="900" dirty="0" err="1">
                <a:latin typeface="Gulim"/>
                <a:ea typeface="Gulim"/>
                <a:cs typeface="Gulim"/>
                <a:sym typeface="Gulim"/>
              </a:rPr>
              <a:t>긍정적인</a:t>
            </a:r>
            <a:r>
              <a:rPr lang="en-US" sz="900" dirty="0">
                <a:latin typeface="Gulim"/>
                <a:ea typeface="Gulim"/>
                <a:cs typeface="Gulim"/>
                <a:sym typeface="Gulim"/>
              </a:rPr>
              <a:t> </a:t>
            </a:r>
            <a:r>
              <a:rPr lang="en-US" sz="900" dirty="0" err="1">
                <a:latin typeface="Gulim"/>
                <a:ea typeface="Gulim"/>
                <a:cs typeface="Gulim"/>
                <a:sym typeface="Gulim"/>
              </a:rPr>
              <a:t>인식률이</a:t>
            </a:r>
            <a:r>
              <a:rPr lang="en-US" sz="900" dirty="0">
                <a:latin typeface="Gulim"/>
                <a:ea typeface="Gulim"/>
                <a:cs typeface="Gulim"/>
                <a:sym typeface="Gulim"/>
              </a:rPr>
              <a:t> </a:t>
            </a:r>
            <a:r>
              <a:rPr lang="en-US" sz="900" dirty="0" err="1">
                <a:latin typeface="Gulim"/>
                <a:ea typeface="Gulim"/>
                <a:cs typeface="Gulim"/>
                <a:sym typeface="Gulim"/>
              </a:rPr>
              <a:t>전년</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분야에서</a:t>
            </a:r>
            <a:r>
              <a:rPr lang="en-US" sz="900" dirty="0">
                <a:latin typeface="Gulim"/>
                <a:ea typeface="Gulim"/>
                <a:cs typeface="Gulim"/>
                <a:sym typeface="Gulim"/>
              </a:rPr>
              <a:t> </a:t>
            </a:r>
            <a:r>
              <a:rPr lang="en-US" sz="900" dirty="0" err="1">
                <a:latin typeface="Gulim"/>
                <a:ea typeface="Gulim"/>
                <a:cs typeface="Gulim"/>
                <a:sym typeface="Gulim"/>
              </a:rPr>
              <a:t>상승한</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확인되었습니다</a:t>
            </a:r>
            <a:r>
              <a:rPr lang="en-US" sz="900" dirty="0">
                <a:latin typeface="Gulim"/>
                <a:ea typeface="Gulim"/>
                <a:cs typeface="Gulim"/>
                <a:sym typeface="Gulim"/>
              </a:rPr>
              <a:t>. </a:t>
            </a:r>
            <a:r>
              <a:rPr lang="en-US" sz="900" dirty="0" err="1">
                <a:latin typeface="Gulim"/>
                <a:ea typeface="Gulim"/>
                <a:cs typeface="Gulim"/>
                <a:sym typeface="Gulim"/>
              </a:rPr>
              <a:t>기존에도</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받았던</a:t>
            </a:r>
            <a:r>
              <a:rPr lang="en-US" sz="900" dirty="0">
                <a:latin typeface="Gulim"/>
                <a:ea typeface="Gulim"/>
                <a:cs typeface="Gulim"/>
                <a:sym typeface="Gulim"/>
              </a:rPr>
              <a:t> </a:t>
            </a:r>
            <a:r>
              <a:rPr lang="en-US" sz="900" dirty="0" err="1">
                <a:latin typeface="Gulim"/>
                <a:ea typeface="Gulim"/>
                <a:cs typeface="Gulim"/>
                <a:sym typeface="Gulim"/>
              </a:rPr>
              <a:t>강제노동</a:t>
            </a:r>
            <a:r>
              <a:rPr lang="en-US" sz="900" dirty="0">
                <a:latin typeface="Gulim"/>
                <a:ea typeface="Gulim"/>
                <a:cs typeface="Gulim"/>
                <a:sym typeface="Gulim"/>
              </a:rPr>
              <a:t> </a:t>
            </a:r>
            <a:r>
              <a:rPr lang="en-US" sz="900" dirty="0" err="1">
                <a:latin typeface="Gulim"/>
                <a:ea typeface="Gulim"/>
                <a:cs typeface="Gulim"/>
                <a:sym typeface="Gulim"/>
              </a:rPr>
              <a:t>금지</a:t>
            </a:r>
            <a:r>
              <a:rPr lang="en-US" sz="900" dirty="0">
                <a:latin typeface="Gulim"/>
                <a:ea typeface="Gulim"/>
                <a:cs typeface="Gulim"/>
                <a:sym typeface="Gulim"/>
              </a:rPr>
              <a:t>, </a:t>
            </a:r>
            <a:r>
              <a:rPr lang="en-US" sz="900" dirty="0" err="1">
                <a:latin typeface="Gulim"/>
                <a:ea typeface="Gulim"/>
                <a:cs typeface="Gulim"/>
                <a:sym typeface="Gulim"/>
              </a:rPr>
              <a:t>직장</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괴롭힘</a:t>
            </a:r>
            <a:r>
              <a:rPr lang="en-US" sz="900" dirty="0">
                <a:latin typeface="Gulim"/>
                <a:ea typeface="Gulim"/>
                <a:cs typeface="Gulim"/>
                <a:sym typeface="Gulim"/>
              </a:rPr>
              <a:t> </a:t>
            </a:r>
            <a:r>
              <a:rPr lang="en-US" sz="900" dirty="0" err="1">
                <a:latin typeface="Gulim"/>
                <a:ea typeface="Gulim"/>
                <a:cs typeface="Gulim"/>
                <a:sym typeface="Gulim"/>
              </a:rPr>
              <a:t>성희롱</a:t>
            </a:r>
            <a:r>
              <a:rPr lang="en-US" sz="900" dirty="0">
                <a:latin typeface="Gulim"/>
                <a:ea typeface="Gulim"/>
                <a:cs typeface="Gulim"/>
                <a:sym typeface="Gulim"/>
              </a:rPr>
              <a:t> </a:t>
            </a:r>
            <a:r>
              <a:rPr lang="en-US" sz="900" dirty="0" err="1">
                <a:latin typeface="Gulim"/>
                <a:ea typeface="Gulim"/>
                <a:cs typeface="Gulim"/>
                <a:sym typeface="Gulim"/>
              </a:rPr>
              <a:t>방지</a:t>
            </a:r>
            <a:r>
              <a:rPr lang="en-US" sz="900" dirty="0">
                <a:latin typeface="Gulim"/>
                <a:ea typeface="Gulim"/>
                <a:cs typeface="Gulim"/>
                <a:sym typeface="Gulim"/>
              </a:rPr>
              <a:t> </a:t>
            </a:r>
            <a:r>
              <a:rPr lang="en-US" sz="900" dirty="0" err="1">
                <a:latin typeface="Gulim"/>
                <a:ea typeface="Gulim"/>
                <a:cs typeface="Gulim"/>
                <a:sym typeface="Gulim"/>
              </a:rPr>
              <a:t>분야는</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점수가</a:t>
            </a:r>
            <a:r>
              <a:rPr lang="en-US" sz="900" dirty="0">
                <a:latin typeface="Gulim"/>
                <a:ea typeface="Gulim"/>
                <a:cs typeface="Gulim"/>
                <a:sym typeface="Gulim"/>
              </a:rPr>
              <a:t> </a:t>
            </a:r>
            <a:r>
              <a:rPr lang="en-US" sz="900" dirty="0" err="1">
                <a:latin typeface="Gulim"/>
                <a:ea typeface="Gulim"/>
                <a:cs typeface="Gulim"/>
                <a:sym typeface="Gulim"/>
              </a:rPr>
              <a:t>소폭</a:t>
            </a:r>
            <a:r>
              <a:rPr lang="en-US" sz="900" dirty="0">
                <a:latin typeface="Gulim"/>
                <a:ea typeface="Gulim"/>
                <a:cs typeface="Gulim"/>
                <a:sym typeface="Gulim"/>
              </a:rPr>
              <a:t> </a:t>
            </a:r>
            <a:r>
              <a:rPr lang="en-US" sz="900" dirty="0" err="1">
                <a:latin typeface="Gulim"/>
                <a:ea typeface="Gulim"/>
                <a:cs typeface="Gulim"/>
                <a:sym typeface="Gulim"/>
              </a:rPr>
              <a:t>상승하였고</a:t>
            </a:r>
            <a:r>
              <a:rPr lang="en-US" sz="900" dirty="0">
                <a:latin typeface="Gulim"/>
                <a:ea typeface="Gulim"/>
                <a:cs typeface="Gulim"/>
                <a:sym typeface="Gulim"/>
              </a:rPr>
              <a:t>, </a:t>
            </a:r>
            <a:r>
              <a:rPr lang="en-US" sz="900" dirty="0" err="1">
                <a:latin typeface="Gulim"/>
                <a:ea typeface="Gulim"/>
                <a:cs typeface="Gulim"/>
                <a:sym typeface="Gulim"/>
              </a:rPr>
              <a:t>인권경영체계</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고용상</a:t>
            </a:r>
            <a:r>
              <a:rPr lang="en-US" sz="900" dirty="0">
                <a:latin typeface="Gulim"/>
                <a:ea typeface="Gulim"/>
                <a:cs typeface="Gulim"/>
                <a:sym typeface="Gulim"/>
              </a:rPr>
              <a:t> </a:t>
            </a:r>
            <a:r>
              <a:rPr lang="en-US" sz="900" dirty="0" err="1">
                <a:latin typeface="Gulim"/>
                <a:ea typeface="Gulim"/>
                <a:cs typeface="Gulim"/>
                <a:sym typeface="Gulim"/>
              </a:rPr>
              <a:t>비차별</a:t>
            </a:r>
            <a:r>
              <a:rPr lang="en-US" sz="900" dirty="0">
                <a:latin typeface="Gulim"/>
                <a:ea typeface="Gulim"/>
                <a:cs typeface="Gulim"/>
                <a:sym typeface="Gulim"/>
              </a:rPr>
              <a:t>, </a:t>
            </a:r>
            <a:r>
              <a:rPr lang="en-US" sz="900" dirty="0" err="1">
                <a:latin typeface="Gulim"/>
                <a:ea typeface="Gulim"/>
                <a:cs typeface="Gulim"/>
                <a:sym typeface="Gulim"/>
              </a:rPr>
              <a:t>결사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단체교섭의</a:t>
            </a:r>
            <a:r>
              <a:rPr lang="en-US" sz="900" dirty="0">
                <a:latin typeface="Gulim"/>
                <a:ea typeface="Gulim"/>
                <a:cs typeface="Gulim"/>
                <a:sym typeface="Gulim"/>
              </a:rPr>
              <a:t> </a:t>
            </a:r>
            <a:r>
              <a:rPr lang="en-US" sz="900" dirty="0" err="1">
                <a:latin typeface="Gulim"/>
                <a:ea typeface="Gulim"/>
                <a:cs typeface="Gulim"/>
                <a:sym typeface="Gulim"/>
              </a:rPr>
              <a:t>자유</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보건</a:t>
            </a:r>
            <a:r>
              <a:rPr lang="en-US" sz="900" dirty="0">
                <a:latin typeface="Gulim"/>
                <a:ea typeface="Gulim"/>
                <a:cs typeface="Gulim"/>
                <a:sym typeface="Gulim"/>
              </a:rPr>
              <a:t> </a:t>
            </a:r>
            <a:r>
              <a:rPr lang="en-US" sz="900" dirty="0" err="1">
                <a:latin typeface="Gulim"/>
                <a:ea typeface="Gulim"/>
                <a:cs typeface="Gulim"/>
                <a:sym typeface="Gulim"/>
              </a:rPr>
              <a:t>보장</a:t>
            </a:r>
            <a:r>
              <a:rPr lang="en-US" sz="900" dirty="0">
                <a:latin typeface="Gulim"/>
                <a:ea typeface="Gulim"/>
                <a:cs typeface="Gulim"/>
                <a:sym typeface="Gulim"/>
              </a:rPr>
              <a:t> </a:t>
            </a:r>
            <a:r>
              <a:rPr lang="en-US" sz="900" dirty="0" err="1">
                <a:latin typeface="Gulim"/>
                <a:ea typeface="Gulim"/>
                <a:cs typeface="Gulim"/>
                <a:sym typeface="Gulim"/>
              </a:rPr>
              <a:t>분야는</a:t>
            </a:r>
            <a:r>
              <a:rPr lang="en-US" sz="900" dirty="0">
                <a:latin typeface="Gulim"/>
                <a:ea typeface="Gulim"/>
                <a:cs typeface="Gulim"/>
                <a:sym typeface="Gulim"/>
              </a:rPr>
              <a:t> </a:t>
            </a:r>
            <a:r>
              <a:rPr lang="en-US" sz="900" dirty="0" err="1">
                <a:latin typeface="Gulim"/>
                <a:ea typeface="Gulim"/>
                <a:cs typeface="Gulim"/>
                <a:sym typeface="Gulim"/>
              </a:rPr>
              <a:t>전년</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110% </a:t>
            </a:r>
            <a:r>
              <a:rPr lang="en-US" sz="900" dirty="0" err="1">
                <a:latin typeface="Gulim"/>
                <a:ea typeface="Gulim"/>
                <a:cs typeface="Gulim"/>
                <a:sym typeface="Gulim"/>
              </a:rPr>
              <a:t>이상</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긍정</a:t>
            </a:r>
            <a:r>
              <a:rPr lang="en-US" sz="900" dirty="0">
                <a:latin typeface="Gulim"/>
                <a:ea typeface="Gulim"/>
                <a:cs typeface="Gulim"/>
                <a:sym typeface="Gulim"/>
              </a:rPr>
              <a:t> </a:t>
            </a:r>
            <a:r>
              <a:rPr lang="en-US" sz="900" dirty="0" err="1">
                <a:latin typeface="Gulim"/>
                <a:ea typeface="Gulim"/>
                <a:cs typeface="Gulim"/>
                <a:sym typeface="Gulim"/>
              </a:rPr>
              <a:t>평가가</a:t>
            </a:r>
            <a:r>
              <a:rPr lang="en-US" sz="900" dirty="0">
                <a:latin typeface="Gulim"/>
                <a:ea typeface="Gulim"/>
                <a:cs typeface="Gulim"/>
                <a:sym typeface="Gulim"/>
              </a:rPr>
              <a:t> </a:t>
            </a:r>
            <a:r>
              <a:rPr lang="en-US" sz="900" dirty="0" err="1">
                <a:latin typeface="Gulim"/>
                <a:ea typeface="Gulim"/>
                <a:cs typeface="Gulim"/>
                <a:sym typeface="Gulim"/>
              </a:rPr>
              <a:t>이루어졌습니다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406" name="Google Shape;6406;p64"/>
          <p:cNvSpPr txBox="1"/>
          <p:nvPr/>
        </p:nvSpPr>
        <p:spPr>
          <a:xfrm>
            <a:off x="890435" y="4228623"/>
            <a:ext cx="8456898" cy="577850"/>
          </a:xfrm>
          <a:prstGeom prst="rect">
            <a:avLst/>
          </a:prstGeom>
          <a:noFill/>
          <a:ln>
            <a:noFill/>
          </a:ln>
        </p:spPr>
        <p:txBody>
          <a:bodyPr spcFirstLastPara="1" wrap="square" lIns="0" tIns="12700" rIns="0" bIns="0" anchor="t" anchorCtr="0">
            <a:spAutoFit/>
          </a:bodyPr>
          <a:lstStyle/>
          <a:p>
            <a:pPr marL="13334" marR="5080" lvl="0" indent="-1269"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인권영향평가</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분석하여</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영역으로</a:t>
            </a:r>
            <a:r>
              <a:rPr lang="en-US" sz="900" dirty="0">
                <a:latin typeface="Gulim"/>
                <a:ea typeface="Gulim"/>
                <a:cs typeface="Gulim"/>
                <a:sym typeface="Gulim"/>
              </a:rPr>
              <a:t> </a:t>
            </a:r>
            <a:r>
              <a:rPr lang="en-US" sz="900" dirty="0" err="1">
                <a:latin typeface="Gulim"/>
                <a:ea typeface="Gulim"/>
                <a:cs typeface="Gulim"/>
                <a:sym typeface="Gulim"/>
              </a:rPr>
              <a:t>인권경영체계</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상호</a:t>
            </a:r>
            <a:r>
              <a:rPr lang="en-US" sz="900" dirty="0">
                <a:latin typeface="Gulim"/>
                <a:ea typeface="Gulim"/>
                <a:cs typeface="Gulim"/>
                <a:sym typeface="Gulim"/>
              </a:rPr>
              <a:t> </a:t>
            </a:r>
            <a:r>
              <a:rPr lang="en-US" sz="900" dirty="0" err="1">
                <a:latin typeface="Gulim"/>
                <a:ea typeface="Gulim"/>
                <a:cs typeface="Gulim"/>
                <a:sym typeface="Gulim"/>
              </a:rPr>
              <a:t>존중</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직장</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괴롭힘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성희롱</a:t>
            </a:r>
            <a:r>
              <a:rPr lang="en-US" sz="900" dirty="0">
                <a:latin typeface="Gulim"/>
                <a:ea typeface="Gulim"/>
                <a:cs typeface="Gulim"/>
                <a:sym typeface="Gulim"/>
              </a:rPr>
              <a:t> </a:t>
            </a:r>
            <a:r>
              <a:rPr lang="en-US" sz="900" dirty="0" err="1">
                <a:latin typeface="Gulim"/>
                <a:ea typeface="Gulim"/>
                <a:cs typeface="Gulim"/>
                <a:sym typeface="Gulim"/>
              </a:rPr>
              <a:t>방지</a:t>
            </a:r>
            <a:r>
              <a:rPr lang="en-US" sz="900" dirty="0">
                <a:latin typeface="Gulim"/>
                <a:ea typeface="Gulim"/>
                <a:cs typeface="Gulim"/>
                <a:sym typeface="Gulim"/>
              </a:rPr>
              <a:t>, </a:t>
            </a:r>
            <a:r>
              <a:rPr lang="en-US" sz="900" dirty="0" err="1">
                <a:latin typeface="Gulim"/>
                <a:ea typeface="Gulim"/>
                <a:cs typeface="Gulim"/>
                <a:sym typeface="Gulim"/>
              </a:rPr>
              <a:t>고용상</a:t>
            </a:r>
            <a:r>
              <a:rPr lang="en-US" sz="900" dirty="0">
                <a:latin typeface="Gulim"/>
                <a:ea typeface="Gulim"/>
                <a:cs typeface="Gulim"/>
                <a:sym typeface="Gulim"/>
              </a:rPr>
              <a:t> </a:t>
            </a:r>
            <a:r>
              <a:rPr lang="en-US" sz="900" dirty="0" err="1">
                <a:latin typeface="Gulim"/>
                <a:ea typeface="Gulim"/>
                <a:cs typeface="Gulim"/>
                <a:sym typeface="Gulim"/>
              </a:rPr>
              <a:t>비차별</a:t>
            </a:r>
            <a:r>
              <a:rPr lang="en-US" sz="900" dirty="0">
                <a:latin typeface="Gulim"/>
                <a:ea typeface="Gulim"/>
                <a:cs typeface="Gulim"/>
                <a:sym typeface="Gulim"/>
              </a:rPr>
              <a:t> </a:t>
            </a:r>
            <a:r>
              <a:rPr lang="en-US" sz="900" dirty="0" err="1">
                <a:latin typeface="Gulim"/>
                <a:ea typeface="Gulim"/>
                <a:cs typeface="Gulim"/>
                <a:sym typeface="Gulim"/>
              </a:rPr>
              <a:t>등이</a:t>
            </a:r>
            <a:r>
              <a:rPr lang="en-US" sz="900" dirty="0">
                <a:latin typeface="Gulim"/>
                <a:ea typeface="Gulim"/>
                <a:cs typeface="Gulim"/>
                <a:sym typeface="Gulim"/>
              </a:rPr>
              <a:t> </a:t>
            </a:r>
            <a:r>
              <a:rPr lang="en-US" sz="900" dirty="0" err="1">
                <a:latin typeface="Gulim"/>
                <a:ea typeface="Gulim"/>
                <a:cs typeface="Gulim"/>
                <a:sym typeface="Gulim"/>
              </a:rPr>
              <a:t>중점적으로</a:t>
            </a:r>
            <a:r>
              <a:rPr lang="en-US" sz="900" dirty="0">
                <a:latin typeface="Gulim"/>
                <a:ea typeface="Gulim"/>
                <a:cs typeface="Gulim"/>
                <a:sym typeface="Gulim"/>
              </a:rPr>
              <a:t> </a:t>
            </a:r>
            <a:r>
              <a:rPr lang="en-US" sz="900" dirty="0" err="1">
                <a:latin typeface="Gulim"/>
                <a:ea typeface="Gulim"/>
                <a:cs typeface="Gulim"/>
                <a:sym typeface="Gulim"/>
              </a:rPr>
              <a:t>관리되어야</a:t>
            </a:r>
            <a:r>
              <a:rPr lang="en-US" sz="900" dirty="0">
                <a:latin typeface="Gulim"/>
                <a:ea typeface="Gulim"/>
                <a:cs typeface="Gulim"/>
                <a:sym typeface="Gulim"/>
              </a:rPr>
              <a:t> </a:t>
            </a:r>
            <a:r>
              <a:rPr lang="en-US" sz="900" dirty="0" err="1">
                <a:latin typeface="Gulim"/>
                <a:ea typeface="Gulim"/>
                <a:cs typeface="Gulim"/>
                <a:sym typeface="Gulim"/>
              </a:rPr>
              <a:t>함을</a:t>
            </a:r>
            <a:r>
              <a:rPr lang="en-US" sz="900" dirty="0">
                <a:latin typeface="Gulim"/>
                <a:ea typeface="Gulim"/>
                <a:cs typeface="Gulim"/>
                <a:sym typeface="Gulim"/>
              </a:rPr>
              <a:t> </a:t>
            </a:r>
            <a:r>
              <a:rPr lang="en-US" sz="900" dirty="0" err="1">
                <a:latin typeface="Gulim"/>
                <a:ea typeface="Gulim"/>
                <a:cs typeface="Gulim"/>
                <a:sym typeface="Gulim"/>
              </a:rPr>
              <a:t>확인하였습니다</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영역에</a:t>
            </a:r>
            <a:r>
              <a:rPr lang="en-US" sz="900" dirty="0">
                <a:latin typeface="Gulim"/>
                <a:ea typeface="Gulim"/>
                <a:cs typeface="Gulim"/>
                <a:sym typeface="Gulim"/>
              </a:rPr>
              <a:t> </a:t>
            </a:r>
            <a:r>
              <a:rPr lang="en-US" sz="900" dirty="0" err="1">
                <a:latin typeface="Gulim"/>
                <a:ea typeface="Gulim"/>
                <a:cs typeface="Gulim"/>
                <a:sym typeface="Gulim"/>
              </a:rPr>
              <a:t>대해서는</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인식</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인권</a:t>
            </a:r>
            <a:r>
              <a:rPr lang="en-US" sz="900" dirty="0">
                <a:latin typeface="Gulim"/>
                <a:ea typeface="Gulim"/>
                <a:cs typeface="Gulim"/>
                <a:sym typeface="Gulim"/>
              </a:rPr>
              <a:t> </a:t>
            </a:r>
            <a:r>
              <a:rPr lang="en-US" sz="900" dirty="0" err="1">
                <a:latin typeface="Gulim"/>
                <a:ea typeface="Gulim"/>
                <a:cs typeface="Gulim"/>
                <a:sym typeface="Gulim"/>
              </a:rPr>
              <a:t>보호</a:t>
            </a:r>
            <a:r>
              <a:rPr lang="en-US" sz="900" dirty="0">
                <a:latin typeface="Gulim"/>
                <a:ea typeface="Gulim"/>
                <a:cs typeface="Gulim"/>
                <a:sym typeface="Gulim"/>
              </a:rPr>
              <a:t> </a:t>
            </a:r>
            <a:r>
              <a:rPr lang="en-US" sz="900" dirty="0" err="1">
                <a:latin typeface="Gulim"/>
                <a:ea typeface="Gulim"/>
                <a:cs typeface="Gulim"/>
                <a:sym typeface="Gulim"/>
              </a:rPr>
              <a:t>체계</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과제를</a:t>
            </a:r>
            <a:r>
              <a:rPr lang="en-US" sz="900" dirty="0">
                <a:latin typeface="Gulim"/>
                <a:ea typeface="Gulim"/>
                <a:cs typeface="Gulim"/>
                <a:sym typeface="Gulim"/>
              </a:rPr>
              <a:t> </a:t>
            </a:r>
            <a:r>
              <a:rPr lang="en-US" sz="900" dirty="0" err="1">
                <a:latin typeface="Gulim"/>
                <a:ea typeface="Gulim"/>
                <a:cs typeface="Gulim"/>
                <a:sym typeface="Gulim"/>
              </a:rPr>
              <a:t>도출하여</a:t>
            </a:r>
            <a:r>
              <a:rPr lang="en-US" sz="900" dirty="0">
                <a:latin typeface="Gulim"/>
                <a:ea typeface="Gulim"/>
                <a:cs typeface="Gulim"/>
                <a:sym typeface="Gulim"/>
              </a:rPr>
              <a:t> </a:t>
            </a:r>
            <a:r>
              <a:rPr lang="en-US" sz="900" dirty="0" err="1">
                <a:latin typeface="Gulim"/>
                <a:ea typeface="Gulim"/>
                <a:cs typeface="Gulim"/>
                <a:sym typeface="Gulim"/>
              </a:rPr>
              <a:t>이행하고</a:t>
            </a:r>
            <a:r>
              <a:rPr lang="en-US" sz="900" dirty="0">
                <a:latin typeface="Gulim"/>
                <a:ea typeface="Gulim"/>
                <a:cs typeface="Gulim"/>
                <a:sym typeface="Gulim"/>
              </a:rPr>
              <a:t>, </a:t>
            </a:r>
            <a:r>
              <a:rPr lang="en-US" sz="900" dirty="0" err="1">
                <a:latin typeface="Gulim"/>
                <a:ea typeface="Gulim"/>
                <a:cs typeface="Gulim"/>
                <a:sym typeface="Gulim"/>
              </a:rPr>
              <a:t>효과성을</a:t>
            </a:r>
            <a:r>
              <a:rPr lang="en-US" sz="900" dirty="0">
                <a:latin typeface="Gulim"/>
                <a:ea typeface="Gulim"/>
                <a:cs typeface="Gulim"/>
                <a:sym typeface="Gulim"/>
              </a:rPr>
              <a:t> </a:t>
            </a:r>
            <a:r>
              <a:rPr lang="en-US" sz="900" dirty="0" err="1">
                <a:latin typeface="Gulim"/>
                <a:ea typeface="Gulim"/>
                <a:cs typeface="Gulim"/>
                <a:sym typeface="Gulim"/>
              </a:rPr>
              <a:t>주기적으로</a:t>
            </a:r>
            <a:r>
              <a:rPr lang="en-US" sz="900" dirty="0">
                <a:latin typeface="Gulim"/>
                <a:ea typeface="Gulim"/>
                <a:cs typeface="Gulim"/>
                <a:sym typeface="Gulim"/>
              </a:rPr>
              <a:t> </a:t>
            </a:r>
            <a:r>
              <a:rPr lang="en-US" sz="900" dirty="0" err="1">
                <a:latin typeface="Gulim"/>
                <a:ea typeface="Gulim"/>
                <a:cs typeface="Gulim"/>
                <a:sym typeface="Gulim"/>
              </a:rPr>
              <a:t>확인할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425" name="Google Shape;6425;p64"/>
          <p:cNvSpPr txBox="1"/>
          <p:nvPr/>
        </p:nvSpPr>
        <p:spPr>
          <a:xfrm>
            <a:off x="899999" y="4916258"/>
            <a:ext cx="8469310" cy="254428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a:solidFill>
                  <a:srgbClr val="4D5C63"/>
                </a:solidFill>
                <a:latin typeface="Arial"/>
                <a:ea typeface="Arial"/>
                <a:cs typeface="Arial"/>
                <a:sym typeface="Arial"/>
              </a:rPr>
              <a:t>2023년 </a:t>
            </a:r>
            <a:r>
              <a:rPr lang="en-US" sz="800" b="1" dirty="0" err="1">
                <a:solidFill>
                  <a:srgbClr val="4D5C63"/>
                </a:solidFill>
                <a:latin typeface="Arial"/>
                <a:ea typeface="Arial"/>
                <a:cs typeface="Arial"/>
                <a:sym typeface="Arial"/>
              </a:rPr>
              <a:t>인권영향평가</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결과</a:t>
            </a:r>
            <a:endParaRPr lang="en-US" sz="800" b="1" dirty="0">
              <a:solidFill>
                <a:srgbClr val="4D5C63"/>
              </a:solidFill>
              <a:latin typeface="Arial"/>
              <a:ea typeface="Arial"/>
              <a:cs typeface="Arial"/>
              <a:sym typeface="Arial"/>
            </a:endParaRPr>
          </a:p>
          <a:p>
            <a:pPr algn="just">
              <a:lnSpc>
                <a:spcPct val="150000"/>
              </a:lnSpc>
            </a:pP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인권영향평가를 통해 전사적인 인권 보호 수준을 점검하고 개선하였습니다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인권경영체계 구축</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고용상 </a:t>
            </a:r>
            <a:r>
              <a:rPr lang="ko-KR" altLang="en-US" sz="900" dirty="0" err="1">
                <a:latin typeface="Gulim" panose="020B0600000101010101" pitchFamily="34" charset="-127"/>
                <a:ea typeface="Gulim" panose="020B0600000101010101" pitchFamily="34" charset="-127"/>
              </a:rPr>
              <a:t>비차별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결사의 자유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강제노동 금지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보건 보장</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직장 내 괴롭힘 및 성희롱 방지 등 </a:t>
            </a:r>
            <a:r>
              <a:rPr lang="en-US" altLang="ko-KR" sz="900" dirty="0">
                <a:latin typeface="Gulim" panose="020B0600000101010101" pitchFamily="34" charset="-127"/>
                <a:ea typeface="Gulim" panose="020B0600000101010101" pitchFamily="34" charset="-127"/>
              </a:rPr>
              <a:t>6</a:t>
            </a:r>
            <a:r>
              <a:rPr lang="ko-KR" altLang="en-US" sz="900" dirty="0">
                <a:latin typeface="Gulim" panose="020B0600000101010101" pitchFamily="34" charset="-127"/>
                <a:ea typeface="Gulim" panose="020B0600000101010101" pitchFamily="34" charset="-127"/>
              </a:rPr>
              <a:t>개 항목에 대해 평가가 이루어졌으며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모든 항목에서 </a:t>
            </a:r>
            <a:r>
              <a:rPr lang="en-US" altLang="ko-KR" sz="900" dirty="0">
                <a:latin typeface="Gulim" panose="020B0600000101010101" pitchFamily="34" charset="-127"/>
                <a:ea typeface="Gulim" panose="020B0600000101010101" pitchFamily="34" charset="-127"/>
              </a:rPr>
              <a:t>2022</a:t>
            </a:r>
            <a:r>
              <a:rPr lang="ko-KR" altLang="en-US" sz="900" dirty="0">
                <a:latin typeface="Gulim" panose="020B0600000101010101" pitchFamily="34" charset="-127"/>
                <a:ea typeface="Gulim" panose="020B0600000101010101" pitchFamily="34" charset="-127"/>
              </a:rPr>
              <a:t>년 대비 점수가 상승하거나 높은 수준을 유지하였습니다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세부적으로 보면 ‘결사 및 단체교섭의 </a:t>
            </a:r>
            <a:r>
              <a:rPr lang="ko-KR" altLang="en-US" sz="900" dirty="0" err="1">
                <a:latin typeface="Gulim" panose="020B0600000101010101" pitchFamily="34" charset="-127"/>
                <a:ea typeface="Gulim" panose="020B0600000101010101" pitchFamily="34" charset="-127"/>
              </a:rPr>
              <a:t>자유’와</a:t>
            </a:r>
            <a:r>
              <a:rPr lang="ko-KR" altLang="en-US" sz="900" dirty="0">
                <a:latin typeface="Gulim" panose="020B0600000101010101" pitchFamily="34" charset="-127"/>
                <a:ea typeface="Gulim" panose="020B0600000101010101" pitchFamily="34" charset="-127"/>
              </a:rPr>
              <a:t> ‘안전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보건 보장’ 항목은 </a:t>
            </a:r>
            <a:r>
              <a:rPr lang="en-US" altLang="ko-KR" sz="900" dirty="0">
                <a:latin typeface="Gulim" panose="020B0600000101010101" pitchFamily="34" charset="-127"/>
                <a:ea typeface="Gulim" panose="020B0600000101010101" pitchFamily="34" charset="-127"/>
              </a:rPr>
              <a:t>83.2</a:t>
            </a:r>
            <a:r>
              <a:rPr lang="ko-KR" altLang="en-US" sz="900" dirty="0">
                <a:latin typeface="Gulim" panose="020B0600000101010101" pitchFamily="34" charset="-127"/>
                <a:ea typeface="Gulim" panose="020B0600000101010101" pitchFamily="34" charset="-127"/>
              </a:rPr>
              <a:t>점으로 가장 높은 평가를 받았으며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직장 내 괴롭힘 및 성희롱 </a:t>
            </a:r>
            <a:r>
              <a:rPr lang="ko-KR" altLang="en-US" sz="900" dirty="0" err="1">
                <a:latin typeface="Gulim" panose="020B0600000101010101" pitchFamily="34" charset="-127"/>
                <a:ea typeface="Gulim" panose="020B0600000101010101" pitchFamily="34" charset="-127"/>
              </a:rPr>
              <a:t>방지’는</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80.5</a:t>
            </a:r>
            <a:r>
              <a:rPr lang="ko-KR" altLang="en-US" sz="900" dirty="0">
                <a:latin typeface="Gulim" panose="020B0600000101010101" pitchFamily="34" charset="-127"/>
                <a:ea typeface="Gulim" panose="020B0600000101010101" pitchFamily="34" charset="-127"/>
              </a:rPr>
              <a:t>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강제노동 </a:t>
            </a:r>
            <a:r>
              <a:rPr lang="ko-KR" altLang="en-US" sz="900" dirty="0" err="1">
                <a:latin typeface="Gulim" panose="020B0600000101010101" pitchFamily="34" charset="-127"/>
                <a:ea typeface="Gulim" panose="020B0600000101010101" pitchFamily="34" charset="-127"/>
              </a:rPr>
              <a:t>금지’는</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81.6</a:t>
            </a:r>
            <a:r>
              <a:rPr lang="ko-KR" altLang="en-US" sz="900" dirty="0">
                <a:latin typeface="Gulim" panose="020B0600000101010101" pitchFamily="34" charset="-127"/>
                <a:ea typeface="Gulim" panose="020B0600000101010101" pitchFamily="34" charset="-127"/>
              </a:rPr>
              <a:t>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고용상 </a:t>
            </a:r>
            <a:r>
              <a:rPr lang="ko-KR" altLang="en-US" sz="900" dirty="0" err="1">
                <a:latin typeface="Gulim" panose="020B0600000101010101" pitchFamily="34" charset="-127"/>
                <a:ea typeface="Gulim" panose="020B0600000101010101" pitchFamily="34" charset="-127"/>
              </a:rPr>
              <a:t>비차별’은</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81.8</a:t>
            </a:r>
            <a:r>
              <a:rPr lang="ko-KR" altLang="en-US" sz="900" dirty="0">
                <a:latin typeface="Gulim" panose="020B0600000101010101" pitchFamily="34" charset="-127"/>
                <a:ea typeface="Gulim" panose="020B0600000101010101" pitchFamily="34" charset="-127"/>
              </a:rPr>
              <a:t>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인권경영체계 </a:t>
            </a:r>
            <a:r>
              <a:rPr lang="ko-KR" altLang="en-US" sz="900" dirty="0" err="1">
                <a:latin typeface="Gulim" panose="020B0600000101010101" pitchFamily="34" charset="-127"/>
                <a:ea typeface="Gulim" panose="020B0600000101010101" pitchFamily="34" charset="-127"/>
              </a:rPr>
              <a:t>구축’은</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74.2</a:t>
            </a:r>
            <a:r>
              <a:rPr lang="ko-KR" altLang="en-US" sz="900" dirty="0">
                <a:latin typeface="Gulim" panose="020B0600000101010101" pitchFamily="34" charset="-127"/>
                <a:ea typeface="Gulim" panose="020B0600000101010101" pitchFamily="34" charset="-127"/>
              </a:rPr>
              <a:t>점으로 나타났습니다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전반적으로 전년 대비 전 영역에서 긍정적인 개선 경향이 확인되었습니다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최근 </a:t>
            </a:r>
            <a:r>
              <a:rPr lang="en-US" altLang="ko-KR" sz="900" dirty="0">
                <a:latin typeface="Gulim" panose="020B0600000101010101" pitchFamily="34" charset="-127"/>
                <a:ea typeface="Gulim" panose="020B0600000101010101" pitchFamily="34" charset="-127"/>
              </a:rPr>
              <a:t>3</a:t>
            </a:r>
            <a:r>
              <a:rPr lang="ko-KR" altLang="en-US" sz="900" dirty="0">
                <a:latin typeface="Gulim" panose="020B0600000101010101" pitchFamily="34" charset="-127"/>
                <a:ea typeface="Gulim" panose="020B0600000101010101" pitchFamily="34" charset="-127"/>
              </a:rPr>
              <a:t>년간의 인권영향평가 결과를 보면</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자체 경영활동은 </a:t>
            </a:r>
            <a:r>
              <a:rPr lang="en-US" altLang="ko-KR" sz="900" dirty="0">
                <a:latin typeface="Gulim" panose="020B0600000101010101" pitchFamily="34" charset="-127"/>
                <a:ea typeface="Gulim" panose="020B0600000101010101" pitchFamily="34" charset="-127"/>
              </a:rPr>
              <a:t>100%, </a:t>
            </a:r>
            <a:r>
              <a:rPr lang="ko-KR" altLang="en-US" sz="900" dirty="0">
                <a:latin typeface="Gulim" panose="020B0600000101010101" pitchFamily="34" charset="-127"/>
                <a:ea typeface="Gulim" panose="020B0600000101010101" pitchFamily="34" charset="-127"/>
              </a:rPr>
              <a:t>공급망 파트너사는 </a:t>
            </a:r>
            <a:r>
              <a:rPr lang="en-US" altLang="ko-KR" sz="900" dirty="0">
                <a:latin typeface="Gulim" panose="020B0600000101010101" pitchFamily="34" charset="-127"/>
                <a:ea typeface="Gulim" panose="020B0600000101010101" pitchFamily="34" charset="-127"/>
              </a:rPr>
              <a:t>97.6%</a:t>
            </a:r>
            <a:r>
              <a:rPr lang="ko-KR" altLang="en-US" sz="900" dirty="0">
                <a:latin typeface="Gulim" panose="020B0600000101010101" pitchFamily="34" charset="-127"/>
                <a:ea typeface="Gulim" panose="020B0600000101010101" pitchFamily="34" charset="-127"/>
              </a:rPr>
              <a:t>의 평가를 받았습니다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평가 항목 중 </a:t>
            </a:r>
            <a:r>
              <a:rPr lang="en-US" altLang="ko-KR" sz="900" dirty="0">
                <a:latin typeface="Gulim" panose="020B0600000101010101" pitchFamily="34" charset="-127"/>
                <a:ea typeface="Gulim" panose="020B0600000101010101" pitchFamily="34" charset="-127"/>
              </a:rPr>
              <a:t>8.6%</a:t>
            </a:r>
            <a:r>
              <a:rPr lang="ko-KR" altLang="en-US" sz="900" dirty="0">
                <a:latin typeface="Gulim" panose="020B0600000101010101" pitchFamily="34" charset="-127"/>
                <a:ea typeface="Gulim" panose="020B0600000101010101" pitchFamily="34" charset="-127"/>
              </a:rPr>
              <a:t>는 자사 경영활동에서 리스크가 발견되었고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공급망에서는 </a:t>
            </a:r>
            <a:r>
              <a:rPr lang="en-US" altLang="ko-KR" sz="900" dirty="0">
                <a:latin typeface="Gulim" panose="020B0600000101010101" pitchFamily="34" charset="-127"/>
                <a:ea typeface="Gulim" panose="020B0600000101010101" pitchFamily="34" charset="-127"/>
              </a:rPr>
              <a:t>32.8%</a:t>
            </a:r>
            <a:r>
              <a:rPr lang="ko-KR" altLang="en-US" sz="900" dirty="0">
                <a:latin typeface="Gulim" panose="020B0600000101010101" pitchFamily="34" charset="-127"/>
                <a:ea typeface="Gulim" panose="020B0600000101010101" pitchFamily="34" charset="-127"/>
              </a:rPr>
              <a:t>의 항목에서 리스크가 식별되었습니다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리스크가 확인된 항목에 대해서는 </a:t>
            </a:r>
            <a:r>
              <a:rPr lang="en-US" altLang="ko-KR" sz="900" dirty="0">
                <a:latin typeface="Gulim" panose="020B0600000101010101" pitchFamily="34" charset="-127"/>
                <a:ea typeface="Gulim" panose="020B0600000101010101" pitchFamily="34" charset="-127"/>
              </a:rPr>
              <a:t>100% </a:t>
            </a:r>
            <a:r>
              <a:rPr lang="ko-KR" altLang="en-US" sz="900" dirty="0">
                <a:latin typeface="Gulim" panose="020B0600000101010101" pitchFamily="34" charset="-127"/>
                <a:ea typeface="Gulim" panose="020B0600000101010101" pitchFamily="34" charset="-127"/>
              </a:rPr>
              <a:t>사전적 대응이 이루어졌으며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공급망 파트너사에 대해서도 </a:t>
            </a:r>
            <a:r>
              <a:rPr lang="en-US" altLang="ko-KR" sz="900" dirty="0">
                <a:latin typeface="Gulim" panose="020B0600000101010101" pitchFamily="34" charset="-127"/>
                <a:ea typeface="Gulim" panose="020B0600000101010101" pitchFamily="34" charset="-127"/>
              </a:rPr>
              <a:t>68.2%</a:t>
            </a:r>
            <a:r>
              <a:rPr lang="ko-KR" altLang="en-US" sz="900" dirty="0">
                <a:latin typeface="Gulim" panose="020B0600000101010101" pitchFamily="34" charset="-127"/>
                <a:ea typeface="Gulim" panose="020B0600000101010101" pitchFamily="34" charset="-127"/>
              </a:rPr>
              <a:t>는 </a:t>
            </a:r>
            <a:r>
              <a:rPr lang="ko-KR" altLang="en-US" sz="900" dirty="0" err="1">
                <a:latin typeface="Gulim" panose="020B0600000101010101" pitchFamily="34" charset="-127"/>
                <a:ea typeface="Gulim" panose="020B0600000101010101" pitchFamily="34" charset="-127"/>
              </a:rPr>
              <a:t>선조치</a:t>
            </a:r>
            <a:r>
              <a:rPr lang="ko-KR" altLang="en-US" sz="900" dirty="0">
                <a:latin typeface="Gulim" panose="020B0600000101010101" pitchFamily="34" charset="-127"/>
                <a:ea typeface="Gulim" panose="020B0600000101010101" pitchFamily="34" charset="-127"/>
              </a:rPr>
              <a:t> 프로세스를 적용해 개선이 이루어졌습니다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앞으로도 국내외 전 사업장과 공급망 파트너사를 대상으로 인권 실천 체계를 강화하고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사전예방 중심의 리스크 대응 프로세스를 통해 지속 가능한 인권 경영을 추진해 나갈 계획입니다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grpSp>
        <p:nvGrpSpPr>
          <p:cNvPr id="6489" name="Google Shape;6489;p64"/>
          <p:cNvGrpSpPr/>
          <p:nvPr/>
        </p:nvGrpSpPr>
        <p:grpSpPr>
          <a:xfrm>
            <a:off x="538086" y="0"/>
            <a:ext cx="14077958" cy="8208009"/>
            <a:chOff x="538086" y="0"/>
            <a:chExt cx="14077958" cy="8208009"/>
          </a:xfrm>
        </p:grpSpPr>
        <p:sp>
          <p:nvSpPr>
            <p:cNvPr id="6490" name="Google Shape;6490;p6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91" name="Google Shape;6491;p6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92" name="Google Shape;6492;p6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499" name="Google Shape;6499;p6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139</a:t>
            </a:r>
            <a:endParaRPr sz="1000">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6508"/>
        <p:cNvGrpSpPr/>
        <p:nvPr/>
      </p:nvGrpSpPr>
      <p:grpSpPr>
        <a:xfrm>
          <a:off x="0" y="0"/>
          <a:ext cx="0" cy="0"/>
          <a:chOff x="0" y="0"/>
          <a:chExt cx="0" cy="0"/>
        </a:xfrm>
      </p:grpSpPr>
      <p:sp>
        <p:nvSpPr>
          <p:cNvPr id="6509" name="Google Shape;6509;p65"/>
          <p:cNvSpPr txBox="1"/>
          <p:nvPr/>
        </p:nvSpPr>
        <p:spPr>
          <a:xfrm>
            <a:off x="887074" y="1196499"/>
            <a:ext cx="10112619" cy="140230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인권경영</a:t>
            </a:r>
            <a:endParaRPr sz="2000">
              <a:latin typeface="Malgun Gothic"/>
              <a:ea typeface="Malgun Gothic"/>
              <a:cs typeface="Malgun Gothic"/>
              <a:sym typeface="Malgun Gothic"/>
            </a:endParaRPr>
          </a:p>
          <a:p>
            <a:pPr marL="12700" marR="5080" lvl="0" indent="0" algn="just" rtl="0">
              <a:lnSpc>
                <a:spcPct val="134200"/>
              </a:lnSpc>
              <a:spcBef>
                <a:spcPts val="1150"/>
              </a:spcBef>
              <a:spcAft>
                <a:spcPts val="0"/>
              </a:spcAft>
              <a:buNone/>
            </a:pPr>
            <a:r>
              <a:rPr lang="en-US" sz="900" b="1">
                <a:latin typeface="Arial"/>
                <a:ea typeface="Arial"/>
                <a:cs typeface="Arial"/>
                <a:sym typeface="Arial"/>
              </a:rPr>
              <a:t>2023년 인권 실사 </a:t>
            </a:r>
            <a:r>
              <a:rPr lang="en-US" sz="900" b="1">
                <a:latin typeface="Malgun Gothic"/>
                <a:ea typeface="Malgun Gothic"/>
                <a:cs typeface="Malgun Gothic"/>
                <a:sym typeface="Malgun Gothic"/>
              </a:rPr>
              <a:t>| </a:t>
            </a:r>
            <a:r>
              <a:rPr lang="en-US" sz="900">
                <a:latin typeface="Gulim"/>
                <a:ea typeface="Gulim"/>
                <a:cs typeface="Gulim"/>
                <a:sym typeface="Gulim"/>
              </a:rPr>
              <a:t>KT&amp;G는 2023년 인권영향평가 결과에 대한 통계적 분석과 중대성, 영향 범위, 피해자의 구제 가능성 등 심각성 평가를 통해 중점적으로 관리하여야 할 주요 인권 영역을 선정하고, 주요 인권 영역에 대한 분석 및 개선사항 도출을 위한 현장 실사를 실시하였습니다. 실사는 인권영향평가 결과 확인된 주요 인권 영역의 성격을 고려하여 회사 근로자들과의 심층 인터뷰 및 자료 검토, 외부 전문가 평가 등의 방식을 채택하였으며, 특히 심층 인터뷰 대상자로는 인권 취약그룹을 포함한 일반 직원과 기업 내 인권 리스크 담당자들을 선정하여 다양한 국면에서 인권 영향을 파악하였습니다. 인권실사를 통해 파악된 잠재적 인권 영향에 대하여는 인권경영체계 및 인권실사 프로세스에 반영하여, 부정적인 영향은 개선점을 도출하여 완화하고 긍정적인 영향은 강화함으로써 KT&amp;G의 사업 운영에 관계된 모든 내·외부 이해관계자의 인권이 존중될 수 있도록 노력하겠습니다.</a:t>
            </a:r>
            <a:endParaRPr sz="900">
              <a:latin typeface="Gulim"/>
              <a:ea typeface="Gulim"/>
              <a:cs typeface="Gulim"/>
              <a:sym typeface="Gulim"/>
            </a:endParaRPr>
          </a:p>
        </p:txBody>
      </p:sp>
      <p:sp>
        <p:nvSpPr>
          <p:cNvPr id="6510" name="Google Shape;6510;p65"/>
          <p:cNvSpPr txBox="1"/>
          <p:nvPr/>
        </p:nvSpPr>
        <p:spPr>
          <a:xfrm>
            <a:off x="899999" y="2662159"/>
            <a:ext cx="2939479"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err="1">
                <a:solidFill>
                  <a:srgbClr val="6FC3AB"/>
                </a:solidFill>
                <a:latin typeface="Arial"/>
                <a:ea typeface="Arial"/>
                <a:cs typeface="Arial"/>
                <a:sym typeface="Arial"/>
              </a:rPr>
              <a:t>인권영향</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완화</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및</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개선</a:t>
            </a:r>
            <a:endParaRPr sz="1100" dirty="0">
              <a:latin typeface="Arial"/>
              <a:ea typeface="Arial"/>
              <a:cs typeface="Arial"/>
              <a:sym typeface="Arial"/>
            </a:endParaRPr>
          </a:p>
        </p:txBody>
      </p:sp>
      <p:sp>
        <p:nvSpPr>
          <p:cNvPr id="6511" name="Google Shape;6511;p65"/>
          <p:cNvSpPr txBox="1"/>
          <p:nvPr/>
        </p:nvSpPr>
        <p:spPr>
          <a:xfrm>
            <a:off x="899999" y="2942408"/>
            <a:ext cx="10112619" cy="575009"/>
          </a:xfrm>
          <a:prstGeom prst="rect">
            <a:avLst/>
          </a:prstGeom>
          <a:noFill/>
          <a:ln>
            <a:noFill/>
          </a:ln>
        </p:spPr>
        <p:txBody>
          <a:bodyPr spcFirstLastPara="1" wrap="square" lIns="0" tIns="13950" rIns="0" bIns="0" anchor="t" anchorCtr="0">
            <a:spAutoFit/>
          </a:bodyPr>
          <a:lstStyle/>
          <a:p>
            <a:pPr marL="12700" marR="5080" lvl="0" indent="634" algn="l" rtl="0">
              <a:lnSpc>
                <a:spcPct val="134700"/>
              </a:lnSpc>
              <a:spcBef>
                <a:spcPts val="0"/>
              </a:spcBef>
              <a:spcAft>
                <a:spcPts val="0"/>
              </a:spcAft>
              <a:buNone/>
            </a:pPr>
            <a:r>
              <a:rPr lang="en-US" sz="900" b="1" u="sng" dirty="0" err="1">
                <a:solidFill>
                  <a:srgbClr val="007E75"/>
                </a:solidFill>
                <a:latin typeface="Arial"/>
                <a:ea typeface="Arial"/>
                <a:cs typeface="Arial"/>
                <a:sym typeface="Arial"/>
              </a:rPr>
              <a:t>인권의식</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향상</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프로그램</a:t>
            </a:r>
            <a:r>
              <a:rPr lang="en-US" sz="900" b="1" u="sng" dirty="0">
                <a:solidFill>
                  <a:srgbClr val="007E75"/>
                </a:solidFill>
                <a:latin typeface="Arial"/>
                <a:ea typeface="Arial"/>
                <a:cs typeface="Arial"/>
                <a:sym typeface="Arial"/>
              </a:rPr>
              <a:t> </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사내에</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존중</a:t>
            </a:r>
            <a:r>
              <a:rPr lang="en-US" sz="900" u="none" dirty="0">
                <a:latin typeface="Gulim"/>
                <a:ea typeface="Gulim"/>
                <a:cs typeface="Gulim"/>
                <a:sym typeface="Gulim"/>
              </a:rPr>
              <a:t> </a:t>
            </a:r>
            <a:r>
              <a:rPr lang="en-US" sz="900" u="none" dirty="0" err="1">
                <a:latin typeface="Gulim"/>
                <a:ea typeface="Gulim"/>
                <a:cs typeface="Gulim"/>
                <a:sym typeface="Gulim"/>
              </a:rPr>
              <a:t>문화를</a:t>
            </a:r>
            <a:r>
              <a:rPr lang="en-US" sz="900" u="none" dirty="0">
                <a:latin typeface="Gulim"/>
                <a:ea typeface="Gulim"/>
                <a:cs typeface="Gulim"/>
                <a:sym typeface="Gulim"/>
              </a:rPr>
              <a:t> </a:t>
            </a:r>
            <a:r>
              <a:rPr lang="en-US" sz="900" u="none" dirty="0" err="1">
                <a:latin typeface="Gulim"/>
                <a:ea typeface="Gulim"/>
                <a:cs typeface="Gulim"/>
                <a:sym typeface="Gulim"/>
              </a:rPr>
              <a:t>조성하고</a:t>
            </a:r>
            <a:r>
              <a:rPr lang="en-US" sz="900" u="none" dirty="0">
                <a:latin typeface="Gulim"/>
                <a:ea typeface="Gulim"/>
                <a:cs typeface="Gulim"/>
                <a:sym typeface="Gulim"/>
              </a:rPr>
              <a:t> </a:t>
            </a:r>
            <a:r>
              <a:rPr lang="en-US" sz="900" u="none" dirty="0" err="1">
                <a:latin typeface="Gulim"/>
                <a:ea typeface="Gulim"/>
                <a:cs typeface="Gulim"/>
                <a:sym typeface="Gulim"/>
              </a:rPr>
              <a:t>구성원들의</a:t>
            </a:r>
            <a:r>
              <a:rPr lang="en-US" sz="900" u="none" dirty="0">
                <a:latin typeface="Gulim"/>
                <a:ea typeface="Gulim"/>
                <a:cs typeface="Gulim"/>
                <a:sym typeface="Gulim"/>
              </a:rPr>
              <a:t> </a:t>
            </a:r>
            <a:r>
              <a:rPr lang="en-US" sz="900" u="none" dirty="0" err="1">
                <a:latin typeface="Gulim"/>
                <a:ea typeface="Gulim"/>
                <a:cs typeface="Gulim"/>
                <a:sym typeface="Gulim"/>
              </a:rPr>
              <a:t>의식</a:t>
            </a:r>
            <a:r>
              <a:rPr lang="en-US" sz="900" u="none" dirty="0">
                <a:latin typeface="Gulim"/>
                <a:ea typeface="Gulim"/>
                <a:cs typeface="Gulim"/>
                <a:sym typeface="Gulim"/>
              </a:rPr>
              <a:t> </a:t>
            </a:r>
            <a:r>
              <a:rPr lang="en-US" sz="900" u="none" dirty="0" err="1">
                <a:latin typeface="Gulim"/>
                <a:ea typeface="Gulim"/>
                <a:cs typeface="Gulim"/>
                <a:sym typeface="Gulim"/>
              </a:rPr>
              <a:t>수준을</a:t>
            </a:r>
            <a:r>
              <a:rPr lang="en-US" sz="900" u="none" dirty="0">
                <a:latin typeface="Gulim"/>
                <a:ea typeface="Gulim"/>
                <a:cs typeface="Gulim"/>
                <a:sym typeface="Gulim"/>
              </a:rPr>
              <a:t> </a:t>
            </a:r>
            <a:r>
              <a:rPr lang="en-US" sz="900" u="none" dirty="0" err="1">
                <a:latin typeface="Gulim"/>
                <a:ea typeface="Gulim"/>
                <a:cs typeface="Gulim"/>
                <a:sym typeface="Gulim"/>
              </a:rPr>
              <a:t>높이기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매년</a:t>
            </a:r>
            <a:r>
              <a:rPr lang="en-US" sz="900" u="none" dirty="0">
                <a:latin typeface="Gulim"/>
                <a:ea typeface="Gulim"/>
                <a:cs typeface="Gulim"/>
                <a:sym typeface="Gulim"/>
              </a:rPr>
              <a:t> </a:t>
            </a:r>
            <a:r>
              <a:rPr lang="en-US" sz="900" u="none" dirty="0" err="1">
                <a:latin typeface="Gulim"/>
                <a:ea typeface="Gulim"/>
                <a:cs typeface="Gulim"/>
                <a:sym typeface="Gulim"/>
              </a:rPr>
              <a:t>전사</a:t>
            </a:r>
            <a:r>
              <a:rPr lang="en-US" sz="900" u="none" dirty="0">
                <a:latin typeface="Gulim"/>
                <a:ea typeface="Gulim"/>
                <a:cs typeface="Gulim"/>
                <a:sym typeface="Gulim"/>
              </a:rPr>
              <a:t> </a:t>
            </a:r>
            <a:r>
              <a:rPr lang="en-US" sz="900" u="none" dirty="0" err="1">
                <a:latin typeface="Gulim"/>
                <a:ea typeface="Gulim"/>
                <a:cs typeface="Gulim"/>
                <a:sym typeface="Gulim"/>
              </a:rPr>
              <a:t>구성원을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예방</a:t>
            </a:r>
            <a:r>
              <a:rPr lang="en-US" sz="900" u="none" dirty="0">
                <a:latin typeface="Gulim"/>
                <a:ea typeface="Gulim"/>
                <a:cs typeface="Gulim"/>
                <a:sym typeface="Gulim"/>
              </a:rPr>
              <a:t> </a:t>
            </a:r>
            <a:r>
              <a:rPr lang="en-US" sz="900" u="none" dirty="0" err="1">
                <a:latin typeface="Gulim"/>
                <a:ea typeface="Gulim"/>
                <a:cs typeface="Gulim"/>
                <a:sym typeface="Gulim"/>
              </a:rPr>
              <a:t>프로그램을</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임직원</a:t>
            </a:r>
            <a:r>
              <a:rPr lang="en-US" sz="900" u="none" dirty="0">
                <a:latin typeface="Gulim"/>
                <a:ea typeface="Gulim"/>
                <a:cs typeface="Gulim"/>
                <a:sym typeface="Gulim"/>
              </a:rPr>
              <a:t> </a:t>
            </a:r>
            <a:r>
              <a:rPr lang="en-US" sz="900" u="none" dirty="0" err="1">
                <a:latin typeface="Gulim"/>
                <a:ea typeface="Gulim"/>
                <a:cs typeface="Gulim"/>
                <a:sym typeface="Gulim"/>
              </a:rPr>
              <a:t>전원을</a:t>
            </a:r>
            <a:r>
              <a:rPr lang="en-US" sz="900" u="none" dirty="0">
                <a:latin typeface="Gulim"/>
                <a:ea typeface="Gulim"/>
                <a:cs typeface="Gulim"/>
                <a:sym typeface="Gulim"/>
              </a:rPr>
              <a:t> </a:t>
            </a:r>
            <a:r>
              <a:rPr lang="en-US" sz="900" u="none" dirty="0" err="1">
                <a:latin typeface="Gulim"/>
                <a:ea typeface="Gulim"/>
                <a:cs typeface="Gulim"/>
                <a:sym typeface="Gulim"/>
              </a:rPr>
              <a:t>상대로</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윤리헌장에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특별</a:t>
            </a:r>
            <a:r>
              <a:rPr lang="en-US" sz="900" u="none" dirty="0">
                <a:latin typeface="Gulim"/>
                <a:ea typeface="Gulim"/>
                <a:cs typeface="Gulim"/>
                <a:sym typeface="Gulim"/>
              </a:rPr>
              <a:t> </a:t>
            </a:r>
            <a:r>
              <a:rPr lang="en-US" sz="900" u="none" dirty="0" err="1">
                <a:latin typeface="Gulim"/>
                <a:ea typeface="Gulim"/>
                <a:cs typeface="Gulim"/>
                <a:sym typeface="Gulim"/>
              </a:rPr>
              <a:t>준법교육을</a:t>
            </a:r>
            <a:r>
              <a:rPr lang="en-US" sz="900" u="none" dirty="0">
                <a:latin typeface="Gulim"/>
                <a:ea typeface="Gulim"/>
                <a:cs typeface="Gulim"/>
                <a:sym typeface="Gulim"/>
              </a:rPr>
              <a:t> </a:t>
            </a:r>
            <a:r>
              <a:rPr lang="en-US" sz="900" u="none" dirty="0" err="1">
                <a:latin typeface="Gulim"/>
                <a:ea typeface="Gulim"/>
                <a:cs typeface="Gulim"/>
                <a:sym typeface="Gulim"/>
              </a:rPr>
              <a:t>실시하여</a:t>
            </a:r>
            <a:r>
              <a:rPr lang="en-US" sz="900" u="none" dirty="0">
                <a:latin typeface="Gulim"/>
                <a:ea typeface="Gulim"/>
                <a:cs typeface="Gulim"/>
                <a:sym typeface="Gulim"/>
              </a:rPr>
              <a:t> </a:t>
            </a:r>
            <a:r>
              <a:rPr lang="en-US" sz="900" u="none" dirty="0" err="1">
                <a:latin typeface="Gulim"/>
                <a:ea typeface="Gulim"/>
                <a:cs typeface="Gulim"/>
                <a:sym typeface="Gulim"/>
              </a:rPr>
              <a:t>인권</a:t>
            </a:r>
            <a:r>
              <a:rPr lang="en-US" sz="900" u="none" dirty="0">
                <a:latin typeface="Gulim"/>
                <a:ea typeface="Gulim"/>
                <a:cs typeface="Gulim"/>
                <a:sym typeface="Gulim"/>
              </a:rPr>
              <a:t> </a:t>
            </a:r>
            <a:r>
              <a:rPr lang="en-US" sz="900" u="none" dirty="0" err="1">
                <a:latin typeface="Gulim"/>
                <a:ea typeface="Gulim"/>
                <a:cs typeface="Gulim"/>
                <a:sym typeface="Gulim"/>
              </a:rPr>
              <a:t>존중에</a:t>
            </a:r>
            <a:r>
              <a:rPr lang="en-US" sz="900" u="none" dirty="0">
                <a:latin typeface="Gulim"/>
                <a:ea typeface="Gulim"/>
                <a:cs typeface="Gulim"/>
                <a:sym typeface="Gulim"/>
              </a:rPr>
              <a:t> </a:t>
            </a:r>
            <a:r>
              <a:rPr lang="en-US" sz="900" u="none" dirty="0" err="1">
                <a:latin typeface="Gulim"/>
                <a:ea typeface="Gulim"/>
                <a:cs typeface="Gulim"/>
                <a:sym typeface="Gulim"/>
              </a:rPr>
              <a:t>관한</a:t>
            </a:r>
            <a:r>
              <a:rPr lang="en-US" sz="900" u="none" dirty="0">
                <a:latin typeface="Gulim"/>
                <a:ea typeface="Gulim"/>
                <a:cs typeface="Gulim"/>
                <a:sym typeface="Gulim"/>
              </a:rPr>
              <a:t> </a:t>
            </a:r>
            <a:r>
              <a:rPr lang="en-US" sz="900" u="none" dirty="0" err="1">
                <a:latin typeface="Gulim"/>
                <a:ea typeface="Gulim"/>
                <a:cs typeface="Gulim"/>
                <a:sym typeface="Gulim"/>
              </a:rPr>
              <a:t>인식을</a:t>
            </a:r>
            <a:r>
              <a:rPr lang="en-US" sz="900" u="none" dirty="0">
                <a:latin typeface="Gulim"/>
                <a:ea typeface="Gulim"/>
                <a:cs typeface="Gulim"/>
                <a:sym typeface="Gulim"/>
              </a:rPr>
              <a:t> </a:t>
            </a:r>
            <a:r>
              <a:rPr lang="en-US" sz="900" u="none" dirty="0" err="1">
                <a:latin typeface="Gulim"/>
                <a:ea typeface="Gulim"/>
                <a:cs typeface="Gulim"/>
                <a:sym typeface="Gulim"/>
              </a:rPr>
              <a:t>제고하며</a:t>
            </a:r>
            <a:r>
              <a:rPr lang="en-US" sz="900" u="none" dirty="0">
                <a:latin typeface="Gulim"/>
                <a:ea typeface="Gulim"/>
                <a:cs typeface="Gulim"/>
                <a:sym typeface="Gulim"/>
              </a:rPr>
              <a:t>, </a:t>
            </a:r>
            <a:r>
              <a:rPr lang="en-US" sz="900" u="none" dirty="0" err="1">
                <a:latin typeface="Gulim"/>
                <a:ea typeface="Gulim"/>
                <a:cs typeface="Gulim"/>
                <a:sym typeface="Gulim"/>
              </a:rPr>
              <a:t>직장</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괴롭힘</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성희롱</a:t>
            </a:r>
            <a:r>
              <a:rPr lang="en-US" sz="900" u="none" dirty="0">
                <a:latin typeface="Gulim"/>
                <a:ea typeface="Gulim"/>
                <a:cs typeface="Gulim"/>
                <a:sym typeface="Gulim"/>
              </a:rPr>
              <a:t> </a:t>
            </a:r>
            <a:r>
              <a:rPr lang="en-US" sz="900" u="none" dirty="0" err="1">
                <a:latin typeface="Gulim"/>
                <a:ea typeface="Gulim"/>
                <a:cs typeface="Gulim"/>
                <a:sym typeface="Gulim"/>
              </a:rPr>
              <a:t>예방</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장애인</a:t>
            </a:r>
            <a:r>
              <a:rPr lang="en-US" sz="900" u="none" dirty="0">
                <a:latin typeface="Gulim"/>
                <a:ea typeface="Gulim"/>
                <a:cs typeface="Gulim"/>
                <a:sym typeface="Gulim"/>
              </a:rPr>
              <a:t> </a:t>
            </a:r>
            <a:r>
              <a:rPr lang="en-US" sz="900" u="none" dirty="0" err="1">
                <a:latin typeface="Gulim"/>
                <a:ea typeface="Gulim"/>
                <a:cs typeface="Gulim"/>
                <a:sym typeface="Gulim"/>
              </a:rPr>
              <a:t>인식</a:t>
            </a:r>
            <a:r>
              <a:rPr lang="en-US" sz="900" u="none" dirty="0">
                <a:latin typeface="Gulim"/>
                <a:ea typeface="Gulim"/>
                <a:cs typeface="Gulim"/>
                <a:sym typeface="Gulim"/>
              </a:rPr>
              <a:t> </a:t>
            </a:r>
            <a:r>
              <a:rPr lang="en-US" sz="900" u="none" dirty="0" err="1">
                <a:latin typeface="Gulim"/>
                <a:ea typeface="Gulim"/>
                <a:cs typeface="Gulim"/>
                <a:sym typeface="Gulim"/>
              </a:rPr>
              <a:t>개선</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개인정보보호</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정기</a:t>
            </a:r>
            <a:r>
              <a:rPr lang="en-US" sz="900" u="none" dirty="0">
                <a:latin typeface="Gulim"/>
                <a:ea typeface="Gulim"/>
                <a:cs typeface="Gulim"/>
                <a:sym typeface="Gulim"/>
              </a:rPr>
              <a:t> </a:t>
            </a:r>
            <a:r>
              <a:rPr lang="en-US" sz="900" u="none" dirty="0" err="1">
                <a:latin typeface="Gulim"/>
                <a:ea typeface="Gulim"/>
                <a:cs typeface="Gulim"/>
                <a:sym typeface="Gulim"/>
              </a:rPr>
              <a:t>준법교육을</a:t>
            </a:r>
            <a:r>
              <a:rPr lang="en-US" sz="900" u="none" dirty="0">
                <a:latin typeface="Gulim"/>
                <a:ea typeface="Gulim"/>
                <a:cs typeface="Gulim"/>
                <a:sym typeface="Gulim"/>
              </a:rPr>
              <a:t> </a:t>
            </a:r>
            <a:r>
              <a:rPr lang="en-US" sz="900" u="none" dirty="0" err="1">
                <a:latin typeface="Gulim"/>
                <a:ea typeface="Gulim"/>
                <a:cs typeface="Gulim"/>
                <a:sym typeface="Gulim"/>
              </a:rPr>
              <a:t>진행하고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512" name="Google Shape;6512;p65"/>
          <p:cNvSpPr txBox="1"/>
          <p:nvPr/>
        </p:nvSpPr>
        <p:spPr>
          <a:xfrm>
            <a:off x="899999" y="3576877"/>
            <a:ext cx="10112619" cy="569515"/>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a:latin typeface="Gulim"/>
                <a:ea typeface="Gulim"/>
                <a:cs typeface="Gulim"/>
                <a:sym typeface="Gulim"/>
              </a:rPr>
              <a:t>이 외에도 신입사원 입문 교육, 신임 임원 및 관리자 특별 준법교육 등을 통해 기업의 윤리경영과 임직원의 윤리의식을 교육하고 있습니다. 국내 임직원 외에 해외법인 임직원에 대하여도 윤리헌장의 이해를 돕기 위한 교육을 실시하며, 인권 리스크가 발생하는 경우 즉각적인 신고 및 조치가 이루어질 수 있도록 휘슬블로잉 교육 등을 병행하고 있습니다. 또한 구성원의 경각심을 고취하기 위해 ‘직장 내 성희롱 및 괴롭힘 예방과 처리지침’을 제정하여 처리 절차를 명확히 함은 물론, 구성원을 대상으로 해당 내용의 서약서를 징구하고 있습니다.</a:t>
            </a:r>
            <a:endParaRPr sz="900">
              <a:latin typeface="Gulim"/>
              <a:ea typeface="Gulim"/>
              <a:cs typeface="Gulim"/>
              <a:sym typeface="Gulim"/>
            </a:endParaRPr>
          </a:p>
        </p:txBody>
      </p:sp>
      <p:sp>
        <p:nvSpPr>
          <p:cNvPr id="6513" name="Google Shape;6513;p65"/>
          <p:cNvSpPr txBox="1"/>
          <p:nvPr/>
        </p:nvSpPr>
        <p:spPr>
          <a:xfrm>
            <a:off x="887074" y="4179430"/>
            <a:ext cx="10098676" cy="755079"/>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dirty="0" err="1">
                <a:solidFill>
                  <a:srgbClr val="007E75"/>
                </a:solidFill>
                <a:latin typeface="Arial"/>
                <a:ea typeface="Arial"/>
                <a:cs typeface="Arial"/>
                <a:sym typeface="Arial"/>
              </a:rPr>
              <a:t>인권침해</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신고</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구제</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절차</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청탁</a:t>
            </a:r>
            <a:r>
              <a:rPr lang="en-US" sz="900" u="none" dirty="0">
                <a:latin typeface="Gulim"/>
                <a:ea typeface="Gulim"/>
                <a:cs typeface="Gulim"/>
                <a:sym typeface="Gulim"/>
              </a:rPr>
              <a:t>, </a:t>
            </a:r>
            <a:r>
              <a:rPr lang="en-US" sz="900" u="none" dirty="0" err="1">
                <a:latin typeface="Gulim"/>
                <a:ea typeface="Gulim"/>
                <a:cs typeface="Gulim"/>
                <a:sym typeface="Gulim"/>
              </a:rPr>
              <a:t>갑질</a:t>
            </a:r>
            <a:r>
              <a:rPr lang="en-US" sz="900" u="none" dirty="0">
                <a:latin typeface="Gulim"/>
                <a:ea typeface="Gulim"/>
                <a:cs typeface="Gulim"/>
                <a:sym typeface="Gulim"/>
              </a:rPr>
              <a:t> </a:t>
            </a:r>
            <a:r>
              <a:rPr lang="en-US" sz="900" u="none" dirty="0" err="1">
                <a:latin typeface="Gulim"/>
                <a:ea typeface="Gulim"/>
                <a:cs typeface="Gulim"/>
                <a:sym typeface="Gulim"/>
              </a:rPr>
              <a:t>행위</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인권침해가</a:t>
            </a:r>
            <a:r>
              <a:rPr lang="en-US" sz="900" u="none" dirty="0">
                <a:latin typeface="Gulim"/>
                <a:ea typeface="Gulim"/>
                <a:cs typeface="Gulim"/>
                <a:sym typeface="Gulim"/>
              </a:rPr>
              <a:t> </a:t>
            </a:r>
            <a:r>
              <a:rPr lang="en-US" sz="900" u="none" dirty="0" err="1">
                <a:latin typeface="Gulim"/>
                <a:ea typeface="Gulim"/>
                <a:cs typeface="Gulim"/>
                <a:sym typeface="Gulim"/>
              </a:rPr>
              <a:t>발생할</a:t>
            </a:r>
            <a:r>
              <a:rPr lang="en-US" sz="900" u="none" dirty="0">
                <a:latin typeface="Gulim"/>
                <a:ea typeface="Gulim"/>
                <a:cs typeface="Gulim"/>
                <a:sym typeface="Gulim"/>
              </a:rPr>
              <a:t> </a:t>
            </a:r>
            <a:r>
              <a:rPr lang="en-US" sz="900" u="none" dirty="0" err="1">
                <a:latin typeface="Gulim"/>
                <a:ea typeface="Gulim"/>
                <a:cs typeface="Gulim"/>
                <a:sym typeface="Gulim"/>
              </a:rPr>
              <a:t>경우</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해결하기</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고충처리</a:t>
            </a:r>
            <a:r>
              <a:rPr lang="en-US" sz="900" u="none" dirty="0">
                <a:latin typeface="Gulim"/>
                <a:ea typeface="Gulim"/>
                <a:cs typeface="Gulim"/>
                <a:sym typeface="Gulim"/>
              </a:rPr>
              <a:t> </a:t>
            </a:r>
            <a:r>
              <a:rPr lang="en-US" sz="900" u="none" dirty="0" err="1">
                <a:latin typeface="Gulim"/>
                <a:ea typeface="Gulim"/>
                <a:cs typeface="Gulim"/>
                <a:sym typeface="Gulim"/>
              </a:rPr>
              <a:t>신고</a:t>
            </a:r>
            <a:r>
              <a:rPr lang="en-US" sz="900" u="none" dirty="0">
                <a:latin typeface="Gulim"/>
                <a:ea typeface="Gulim"/>
                <a:cs typeface="Gulim"/>
                <a:sym typeface="Gulim"/>
              </a:rPr>
              <a:t> </a:t>
            </a:r>
            <a:r>
              <a:rPr lang="en-US" sz="900" u="none" dirty="0" err="1">
                <a:latin typeface="Gulim"/>
                <a:ea typeface="Gulim"/>
                <a:cs typeface="Gulim"/>
                <a:sym typeface="Gulim"/>
              </a:rPr>
              <a:t>제도를</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신고</a:t>
            </a:r>
            <a:r>
              <a:rPr lang="en-US" sz="900" u="none" dirty="0">
                <a:latin typeface="Gulim"/>
                <a:ea typeface="Gulim"/>
                <a:cs typeface="Gulim"/>
                <a:sym typeface="Gulim"/>
              </a:rPr>
              <a:t> </a:t>
            </a:r>
            <a:r>
              <a:rPr lang="en-US" sz="900" u="none" dirty="0" err="1">
                <a:latin typeface="Gulim"/>
                <a:ea typeface="Gulim"/>
                <a:cs typeface="Gulim"/>
                <a:sym typeface="Gulim"/>
              </a:rPr>
              <a:t>제도</a:t>
            </a:r>
            <a:r>
              <a:rPr lang="en-US" sz="900" u="none" dirty="0">
                <a:latin typeface="Gulim"/>
                <a:ea typeface="Gulim"/>
                <a:cs typeface="Gulim"/>
                <a:sym typeface="Gulim"/>
              </a:rPr>
              <a:t> </a:t>
            </a:r>
            <a:r>
              <a:rPr lang="en-US" sz="900" u="none" dirty="0" err="1">
                <a:latin typeface="Gulim"/>
                <a:ea typeface="Gulim"/>
                <a:cs typeface="Gulim"/>
                <a:sym typeface="Gulim"/>
              </a:rPr>
              <a:t>전반에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운영은</a:t>
            </a:r>
            <a:r>
              <a:rPr lang="en-US" sz="900" u="none" dirty="0">
                <a:latin typeface="Gulim"/>
                <a:ea typeface="Gulim"/>
                <a:cs typeface="Gulim"/>
                <a:sym typeface="Gulim"/>
              </a:rPr>
              <a:t> </a:t>
            </a:r>
            <a:r>
              <a:rPr lang="en-US" sz="900" u="none" dirty="0" err="1">
                <a:latin typeface="Gulim"/>
                <a:ea typeface="Gulim"/>
                <a:cs typeface="Gulim"/>
                <a:sym typeface="Gulim"/>
              </a:rPr>
              <a:t>준법경영센터에서</a:t>
            </a:r>
            <a:r>
              <a:rPr lang="en-US" sz="900" u="none" dirty="0">
                <a:latin typeface="Gulim"/>
                <a:ea typeface="Gulim"/>
                <a:cs typeface="Gulim"/>
                <a:sym typeface="Gulim"/>
              </a:rPr>
              <a:t> </a:t>
            </a:r>
            <a:r>
              <a:rPr lang="en-US" sz="900" u="none" dirty="0" err="1">
                <a:latin typeface="Gulim"/>
                <a:ea typeface="Gulim"/>
                <a:cs typeface="Gulim"/>
                <a:sym typeface="Gulim"/>
              </a:rPr>
              <a:t>담당하며</a:t>
            </a:r>
            <a:r>
              <a:rPr lang="en-US" sz="900" u="none" dirty="0">
                <a:latin typeface="Gulim"/>
                <a:ea typeface="Gulim"/>
                <a:cs typeface="Gulim"/>
                <a:sym typeface="Gulim"/>
              </a:rPr>
              <a:t>, </a:t>
            </a:r>
            <a:r>
              <a:rPr lang="en-US" sz="900" u="none" dirty="0" err="1">
                <a:latin typeface="Gulim"/>
                <a:ea typeface="Gulim"/>
                <a:cs typeface="Gulim"/>
                <a:sym typeface="Gulim"/>
              </a:rPr>
              <a:t>담당</a:t>
            </a:r>
            <a:r>
              <a:rPr lang="en-US" sz="900" u="none" dirty="0">
                <a:latin typeface="Gulim"/>
                <a:ea typeface="Gulim"/>
                <a:cs typeface="Gulim"/>
                <a:sym typeface="Gulim"/>
              </a:rPr>
              <a:t> </a:t>
            </a:r>
            <a:r>
              <a:rPr lang="en-US" sz="900" u="none" dirty="0" err="1">
                <a:latin typeface="Gulim"/>
                <a:ea typeface="Gulim"/>
                <a:cs typeface="Gulim"/>
                <a:sym typeface="Gulim"/>
              </a:rPr>
              <a:t>부서는</a:t>
            </a:r>
            <a:r>
              <a:rPr lang="en-US" sz="900" u="none" dirty="0">
                <a:latin typeface="Gulim"/>
                <a:ea typeface="Gulim"/>
                <a:cs typeface="Gulim"/>
                <a:sym typeface="Gulim"/>
              </a:rPr>
              <a:t> </a:t>
            </a:r>
            <a:r>
              <a:rPr lang="en-US" sz="900" u="none" dirty="0" err="1">
                <a:latin typeface="Gulim"/>
                <a:ea typeface="Gulim"/>
                <a:cs typeface="Gulim"/>
                <a:sym typeface="Gulim"/>
              </a:rPr>
              <a:t>신고</a:t>
            </a:r>
            <a:r>
              <a:rPr lang="en-US" sz="900" u="none" dirty="0">
                <a:latin typeface="Gulim"/>
                <a:ea typeface="Gulim"/>
                <a:cs typeface="Gulim"/>
                <a:sym typeface="Gulim"/>
              </a:rPr>
              <a:t> </a:t>
            </a:r>
            <a:r>
              <a:rPr lang="en-US" sz="900" u="none" dirty="0" err="1">
                <a:latin typeface="Gulim"/>
                <a:ea typeface="Gulim"/>
                <a:cs typeface="Gulim"/>
                <a:sym typeface="Gulim"/>
              </a:rPr>
              <a:t>채널을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신고가</a:t>
            </a:r>
            <a:r>
              <a:rPr lang="en-US" sz="900" u="none" dirty="0">
                <a:latin typeface="Gulim"/>
                <a:ea typeface="Gulim"/>
                <a:cs typeface="Gulim"/>
                <a:sym typeface="Gulim"/>
              </a:rPr>
              <a:t> </a:t>
            </a:r>
            <a:r>
              <a:rPr lang="en-US" sz="900" u="none" dirty="0" err="1">
                <a:latin typeface="Gulim"/>
                <a:ea typeface="Gulim"/>
                <a:cs typeface="Gulim"/>
                <a:sym typeface="Gulim"/>
              </a:rPr>
              <a:t>접수되면</a:t>
            </a:r>
            <a:r>
              <a:rPr lang="en-US" sz="900" u="none" dirty="0">
                <a:latin typeface="Gulim"/>
                <a:ea typeface="Gulim"/>
                <a:cs typeface="Gulim"/>
                <a:sym typeface="Gulim"/>
              </a:rPr>
              <a:t> </a:t>
            </a:r>
            <a:r>
              <a:rPr lang="en-US" sz="900" u="none" dirty="0" err="1">
                <a:latin typeface="Gulim"/>
                <a:ea typeface="Gulim"/>
                <a:cs typeface="Gulim"/>
                <a:sym typeface="Gulim"/>
              </a:rPr>
              <a:t>비윤리</a:t>
            </a:r>
            <a:r>
              <a:rPr lang="en-US" sz="900" u="none" dirty="0">
                <a:latin typeface="Gulim"/>
                <a:ea typeface="Gulim"/>
                <a:cs typeface="Gulim"/>
                <a:sym typeface="Gulim"/>
              </a:rPr>
              <a:t> </a:t>
            </a:r>
            <a:r>
              <a:rPr lang="en-US" sz="900" u="none" dirty="0" err="1">
                <a:latin typeface="Gulim"/>
                <a:ea typeface="Gulim"/>
                <a:cs typeface="Gulim"/>
                <a:sym typeface="Gulim"/>
              </a:rPr>
              <a:t>행위</a:t>
            </a:r>
            <a:r>
              <a:rPr lang="en-US" sz="900" u="none" dirty="0">
                <a:latin typeface="Gulim"/>
                <a:ea typeface="Gulim"/>
                <a:cs typeface="Gulim"/>
                <a:sym typeface="Gulim"/>
              </a:rPr>
              <a:t> </a:t>
            </a:r>
            <a:r>
              <a:rPr lang="en-US" sz="900" u="none" dirty="0" err="1">
                <a:latin typeface="Gulim"/>
                <a:ea typeface="Gulim"/>
                <a:cs typeface="Gulim"/>
                <a:sym typeface="Gulim"/>
              </a:rPr>
              <a:t>신고</a:t>
            </a:r>
            <a:r>
              <a:rPr lang="en-US" sz="900" u="none" dirty="0">
                <a:latin typeface="Gulim"/>
                <a:ea typeface="Gulim"/>
                <a:cs typeface="Gulim"/>
                <a:sym typeface="Gulim"/>
              </a:rPr>
              <a:t> </a:t>
            </a:r>
            <a:r>
              <a:rPr lang="en-US" sz="900" u="none" dirty="0" err="1">
                <a:latin typeface="Gulim"/>
                <a:ea typeface="Gulim"/>
                <a:cs typeface="Gulim"/>
                <a:sym typeface="Gulim"/>
              </a:rPr>
              <a:t>접수</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처리</a:t>
            </a:r>
            <a:r>
              <a:rPr lang="en-US" sz="900" u="none" dirty="0">
                <a:latin typeface="Gulim"/>
                <a:ea typeface="Gulim"/>
                <a:cs typeface="Gulim"/>
                <a:sym typeface="Gulim"/>
              </a:rPr>
              <a:t> </a:t>
            </a:r>
            <a:r>
              <a:rPr lang="en-US" sz="900" u="none" dirty="0" err="1">
                <a:latin typeface="Gulim"/>
                <a:ea typeface="Gulim"/>
                <a:cs typeface="Gulim"/>
                <a:sym typeface="Gulim"/>
              </a:rPr>
              <a:t>매뉴얼에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사실관계</a:t>
            </a:r>
            <a:r>
              <a:rPr lang="en-US" sz="900" u="none" dirty="0">
                <a:latin typeface="Gulim"/>
                <a:ea typeface="Gulim"/>
                <a:cs typeface="Gulim"/>
                <a:sym typeface="Gulim"/>
              </a:rPr>
              <a:t> </a:t>
            </a:r>
            <a:r>
              <a:rPr lang="en-US" sz="900" u="none" dirty="0" err="1">
                <a:latin typeface="Gulim"/>
                <a:ea typeface="Gulim"/>
                <a:cs typeface="Gulim"/>
                <a:sym typeface="Gulim"/>
              </a:rPr>
              <a:t>확인을</a:t>
            </a:r>
            <a:r>
              <a:rPr lang="en-US" sz="900" u="none" dirty="0">
                <a:latin typeface="Gulim"/>
                <a:ea typeface="Gulim"/>
                <a:cs typeface="Gulim"/>
                <a:sym typeface="Gulim"/>
              </a:rPr>
              <a:t> </a:t>
            </a:r>
            <a:r>
              <a:rPr lang="en-US" sz="900" u="none" dirty="0" err="1">
                <a:latin typeface="Gulim"/>
                <a:ea typeface="Gulim"/>
                <a:cs typeface="Gulim"/>
                <a:sym typeface="Gulim"/>
              </a:rPr>
              <a:t>요청하고</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사항에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조사를</a:t>
            </a:r>
            <a:r>
              <a:rPr lang="en-US" sz="900" u="none" dirty="0">
                <a:latin typeface="Gulim"/>
                <a:ea typeface="Gulim"/>
                <a:cs typeface="Gulim"/>
                <a:sym typeface="Gulim"/>
              </a:rPr>
              <a:t> </a:t>
            </a:r>
            <a:r>
              <a:rPr lang="en-US" sz="900" u="none" dirty="0" err="1">
                <a:latin typeface="Gulim"/>
                <a:ea typeface="Gulim"/>
                <a:cs typeface="Gulim"/>
                <a:sym typeface="Gulim"/>
              </a:rPr>
              <a:t>진행합니다</a:t>
            </a:r>
            <a:r>
              <a:rPr lang="en-US" sz="900" u="none" dirty="0">
                <a:latin typeface="Gulim"/>
                <a:ea typeface="Gulim"/>
                <a:cs typeface="Gulim"/>
                <a:sym typeface="Gulim"/>
              </a:rPr>
              <a:t>. </a:t>
            </a:r>
            <a:r>
              <a:rPr lang="en-US" sz="900" u="none" dirty="0" err="1">
                <a:latin typeface="Gulim"/>
                <a:ea typeface="Gulim"/>
                <a:cs typeface="Gulim"/>
                <a:sym typeface="Gulim"/>
              </a:rPr>
              <a:t>회사</a:t>
            </a:r>
            <a:r>
              <a:rPr lang="en-US" sz="900" u="none" dirty="0">
                <a:latin typeface="Gulim"/>
                <a:ea typeface="Gulim"/>
                <a:cs typeface="Gulim"/>
                <a:sym typeface="Gulim"/>
              </a:rPr>
              <a:t> </a:t>
            </a:r>
            <a:r>
              <a:rPr lang="en-US" sz="900" u="none" dirty="0" err="1">
                <a:latin typeface="Gulim"/>
                <a:ea typeface="Gulim"/>
                <a:cs typeface="Gulim"/>
                <a:sym typeface="Gulim"/>
              </a:rPr>
              <a:t>임직원뿐만</a:t>
            </a:r>
            <a:r>
              <a:rPr lang="en-US" sz="900" u="none" dirty="0">
                <a:latin typeface="Gulim"/>
                <a:ea typeface="Gulim"/>
                <a:cs typeface="Gulim"/>
                <a:sym typeface="Gulim"/>
              </a:rPr>
              <a:t> </a:t>
            </a:r>
            <a:r>
              <a:rPr lang="en-US" sz="900" u="none" dirty="0" err="1">
                <a:latin typeface="Gulim"/>
                <a:ea typeface="Gulim"/>
                <a:cs typeface="Gulim"/>
                <a:sym typeface="Gulim"/>
              </a:rPr>
              <a:t>아니라</a:t>
            </a:r>
            <a:r>
              <a:rPr lang="en-US" sz="900" u="none" dirty="0">
                <a:latin typeface="Gulim"/>
                <a:ea typeface="Gulim"/>
                <a:cs typeface="Gulim"/>
                <a:sym typeface="Gulim"/>
              </a:rPr>
              <a:t> </a:t>
            </a:r>
            <a:r>
              <a:rPr lang="en-US" sz="900" u="none" dirty="0" err="1">
                <a:latin typeface="Gulim"/>
                <a:ea typeface="Gulim"/>
                <a:cs typeface="Gulim"/>
                <a:sym typeface="Gulim"/>
              </a:rPr>
              <a:t>내·외부</a:t>
            </a:r>
            <a:r>
              <a:rPr lang="en-US" sz="900" u="none" dirty="0">
                <a:latin typeface="Gulim"/>
                <a:ea typeface="Gulim"/>
                <a:cs typeface="Gulim"/>
                <a:sym typeface="Gulim"/>
              </a:rPr>
              <a:t> </a:t>
            </a:r>
            <a:r>
              <a:rPr lang="en-US" sz="900" u="none" dirty="0" err="1">
                <a:latin typeface="Gulim"/>
                <a:ea typeface="Gulim"/>
                <a:cs typeface="Gulim"/>
                <a:sym typeface="Gulim"/>
              </a:rPr>
              <a:t>이해관계자</a:t>
            </a:r>
            <a:r>
              <a:rPr lang="en-US" sz="900" u="none" dirty="0">
                <a:latin typeface="Gulim"/>
                <a:ea typeface="Gulim"/>
                <a:cs typeface="Gulim"/>
                <a:sym typeface="Gulim"/>
              </a:rPr>
              <a:t> </a:t>
            </a:r>
            <a:r>
              <a:rPr lang="en-US" sz="900" u="none" dirty="0" err="1">
                <a:latin typeface="Gulim"/>
                <a:ea typeface="Gulim"/>
                <a:cs typeface="Gulim"/>
                <a:sym typeface="Gulim"/>
              </a:rPr>
              <a:t>등은</a:t>
            </a:r>
            <a:r>
              <a:rPr lang="en-US" sz="900" u="none" dirty="0">
                <a:latin typeface="Gulim"/>
                <a:ea typeface="Gulim"/>
                <a:cs typeface="Gulim"/>
                <a:sym typeface="Gulim"/>
              </a:rPr>
              <a:t> </a:t>
            </a:r>
            <a:r>
              <a:rPr lang="en-US" sz="900" u="none" dirty="0" err="1">
                <a:latin typeface="Gulim"/>
                <a:ea typeface="Gulim"/>
                <a:cs typeface="Gulim"/>
                <a:sym typeface="Gulim"/>
              </a:rPr>
              <a:t>모두</a:t>
            </a:r>
            <a:r>
              <a:rPr lang="en-US" sz="900" u="none" dirty="0">
                <a:latin typeface="Gulim"/>
                <a:ea typeface="Gulim"/>
                <a:cs typeface="Gulim"/>
                <a:sym typeface="Gulim"/>
              </a:rPr>
              <a:t> </a:t>
            </a:r>
            <a:r>
              <a:rPr lang="en-US" sz="900" u="none" dirty="0" err="1">
                <a:latin typeface="Gulim"/>
                <a:ea typeface="Gulim"/>
                <a:cs typeface="Gulim"/>
                <a:sym typeface="Gulim"/>
              </a:rPr>
              <a:t>신고를</a:t>
            </a:r>
            <a:r>
              <a:rPr lang="en-US" sz="900" u="none" dirty="0">
                <a:latin typeface="Gulim"/>
                <a:ea typeface="Gulim"/>
                <a:cs typeface="Gulim"/>
                <a:sym typeface="Gulim"/>
              </a:rPr>
              <a:t> </a:t>
            </a:r>
            <a:r>
              <a:rPr lang="en-US" sz="900" u="none" dirty="0" err="1">
                <a:latin typeface="Gulim"/>
                <a:ea typeface="Gulim"/>
                <a:cs typeface="Gulim"/>
                <a:sym typeface="Gulim"/>
              </a:rPr>
              <a:t>제기할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신고자는</a:t>
            </a:r>
            <a:r>
              <a:rPr lang="en-US" sz="900" u="none" dirty="0">
                <a:latin typeface="Gulim"/>
                <a:ea typeface="Gulim"/>
                <a:cs typeface="Gulim"/>
                <a:sym typeface="Gulim"/>
              </a:rPr>
              <a:t> ‘</a:t>
            </a:r>
            <a:r>
              <a:rPr lang="en-US" sz="900" u="none" dirty="0" err="1">
                <a:latin typeface="Gulim"/>
                <a:ea typeface="Gulim"/>
                <a:cs typeface="Gulim"/>
                <a:sym typeface="Gulim"/>
              </a:rPr>
              <a:t>비윤리행위</a:t>
            </a:r>
            <a:r>
              <a:rPr lang="en-US" sz="900" u="none" dirty="0">
                <a:latin typeface="Gulim"/>
                <a:ea typeface="Gulim"/>
                <a:cs typeface="Gulim"/>
                <a:sym typeface="Gulim"/>
              </a:rPr>
              <a:t> </a:t>
            </a:r>
            <a:r>
              <a:rPr lang="en-US" sz="900" u="none" dirty="0" err="1">
                <a:latin typeface="Gulim"/>
                <a:ea typeface="Gulim"/>
                <a:cs typeface="Gulim"/>
                <a:sym typeface="Gulim"/>
              </a:rPr>
              <a:t>신고자</a:t>
            </a:r>
            <a:r>
              <a:rPr lang="en-US" sz="900" u="none" dirty="0">
                <a:latin typeface="Gulim"/>
                <a:ea typeface="Gulim"/>
                <a:cs typeface="Gulim"/>
                <a:sym typeface="Gulim"/>
              </a:rPr>
              <a:t> </a:t>
            </a:r>
            <a:r>
              <a:rPr lang="en-US" sz="900" u="none" dirty="0" err="1">
                <a:latin typeface="Gulim"/>
                <a:ea typeface="Gulim"/>
                <a:cs typeface="Gulim"/>
                <a:sym typeface="Gulim"/>
              </a:rPr>
              <a:t>보호지침’에</a:t>
            </a:r>
            <a:r>
              <a:rPr lang="en-US" sz="900" u="none" dirty="0">
                <a:latin typeface="Gulim"/>
                <a:ea typeface="Gulim"/>
                <a:cs typeface="Gulim"/>
                <a:sym typeface="Gulim"/>
              </a:rPr>
              <a:t> </a:t>
            </a:r>
            <a:r>
              <a:rPr lang="en-US" sz="900" u="none" dirty="0" err="1">
                <a:latin typeface="Gulim"/>
                <a:ea typeface="Gulim"/>
                <a:cs typeface="Gulim"/>
                <a:sym typeface="Gulim"/>
              </a:rPr>
              <a:t>의거하여</a:t>
            </a:r>
            <a:r>
              <a:rPr lang="en-US" sz="900" u="none" dirty="0">
                <a:latin typeface="Gulim"/>
                <a:ea typeface="Gulim"/>
                <a:cs typeface="Gulim"/>
                <a:sym typeface="Gulim"/>
              </a:rPr>
              <a:t> </a:t>
            </a:r>
            <a:r>
              <a:rPr lang="en-US" sz="900" u="none" dirty="0" err="1">
                <a:latin typeface="Gulim"/>
                <a:ea typeface="Gulim"/>
                <a:cs typeface="Gulim"/>
                <a:sym typeface="Gulim"/>
              </a:rPr>
              <a:t>익명성을</a:t>
            </a:r>
            <a:r>
              <a:rPr lang="en-US" sz="900" u="none" dirty="0">
                <a:latin typeface="Gulim"/>
                <a:ea typeface="Gulim"/>
                <a:cs typeface="Gulim"/>
                <a:sym typeface="Gulim"/>
              </a:rPr>
              <a:t> </a:t>
            </a:r>
            <a:r>
              <a:rPr lang="en-US" sz="900" u="none" dirty="0" err="1">
                <a:latin typeface="Gulim"/>
                <a:ea typeface="Gulim"/>
                <a:cs typeface="Gulim"/>
                <a:sym typeface="Gulim"/>
              </a:rPr>
              <a:t>보장받고</a:t>
            </a:r>
            <a:r>
              <a:rPr lang="en-US" sz="900" u="none" dirty="0">
                <a:latin typeface="Gulim"/>
                <a:ea typeface="Gulim"/>
                <a:cs typeface="Gulim"/>
                <a:sym typeface="Gulim"/>
              </a:rPr>
              <a:t> </a:t>
            </a:r>
            <a:r>
              <a:rPr lang="en-US" sz="900" u="none" dirty="0" err="1">
                <a:latin typeface="Gulim"/>
                <a:ea typeface="Gulim"/>
                <a:cs typeface="Gulim"/>
                <a:sym typeface="Gulim"/>
              </a:rPr>
              <a:t>인사</a:t>
            </a:r>
            <a:r>
              <a:rPr lang="en-US" sz="900" u="none" dirty="0">
                <a:latin typeface="Gulim"/>
                <a:ea typeface="Gulim"/>
                <a:cs typeface="Gulim"/>
                <a:sym typeface="Gulim"/>
              </a:rPr>
              <a:t> </a:t>
            </a:r>
            <a:r>
              <a:rPr lang="en-US" sz="900" u="none" dirty="0" err="1">
                <a:latin typeface="Gulim"/>
                <a:ea typeface="Gulim"/>
                <a:cs typeface="Gulim"/>
                <a:sym typeface="Gulim"/>
              </a:rPr>
              <a:t>기타</a:t>
            </a:r>
            <a:r>
              <a:rPr lang="en-US" sz="900" u="none" dirty="0">
                <a:latin typeface="Gulim"/>
                <a:ea typeface="Gulim"/>
                <a:cs typeface="Gulim"/>
                <a:sym typeface="Gulim"/>
              </a:rPr>
              <a:t> </a:t>
            </a:r>
            <a:r>
              <a:rPr lang="en-US" sz="900" u="none" dirty="0" err="1">
                <a:latin typeface="Gulim"/>
                <a:ea typeface="Gulim"/>
                <a:cs typeface="Gulim"/>
                <a:sym typeface="Gulim"/>
              </a:rPr>
              <a:t>불이익</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보복행위로부터</a:t>
            </a:r>
            <a:r>
              <a:rPr lang="en-US" sz="900" u="none" dirty="0">
                <a:latin typeface="Gulim"/>
                <a:ea typeface="Gulim"/>
                <a:cs typeface="Gulim"/>
                <a:sym typeface="Gulim"/>
              </a:rPr>
              <a:t> </a:t>
            </a:r>
            <a:r>
              <a:rPr lang="en-US" sz="900" u="none" dirty="0" err="1">
                <a:latin typeface="Gulim"/>
                <a:ea typeface="Gulim"/>
                <a:cs typeface="Gulim"/>
                <a:sym typeface="Gulim"/>
              </a:rPr>
              <a:t>보호받습니다</a:t>
            </a:r>
            <a:r>
              <a:rPr lang="en-US" sz="900" u="none" dirty="0">
                <a:latin typeface="Gulim"/>
                <a:ea typeface="Gulim"/>
                <a:cs typeface="Gulim"/>
                <a:sym typeface="Gulim"/>
              </a:rPr>
              <a:t>. </a:t>
            </a:r>
            <a:r>
              <a:rPr lang="en-US" sz="900" u="none" dirty="0" err="1">
                <a:latin typeface="Gulim"/>
                <a:ea typeface="Gulim"/>
                <a:cs typeface="Gulim"/>
                <a:sym typeface="Gulim"/>
              </a:rPr>
              <a:t>향후에도</a:t>
            </a:r>
            <a:r>
              <a:rPr lang="en-US" sz="900" u="none" dirty="0">
                <a:latin typeface="Gulim"/>
                <a:ea typeface="Gulim"/>
                <a:cs typeface="Gulim"/>
                <a:sym typeface="Gulim"/>
              </a:rPr>
              <a:t> </a:t>
            </a:r>
            <a:r>
              <a:rPr lang="en-US" sz="900" u="none" dirty="0" err="1">
                <a:latin typeface="Gulim"/>
                <a:ea typeface="Gulim"/>
                <a:cs typeface="Gulim"/>
                <a:sym typeface="Gulim"/>
              </a:rPr>
              <a:t>전사</a:t>
            </a:r>
            <a:r>
              <a:rPr lang="en-US" sz="900" u="none" dirty="0">
                <a:latin typeface="Gulim"/>
                <a:ea typeface="Gulim"/>
                <a:cs typeface="Gulim"/>
                <a:sym typeface="Gulim"/>
              </a:rPr>
              <a:t> </a:t>
            </a:r>
            <a:r>
              <a:rPr lang="en-US" sz="900" u="none" dirty="0" err="1">
                <a:latin typeface="Gulim"/>
                <a:ea typeface="Gulim"/>
                <a:cs typeface="Gulim"/>
                <a:sym typeface="Gulim"/>
              </a:rPr>
              <a:t>구성원이</a:t>
            </a:r>
            <a:r>
              <a:rPr lang="en-US" sz="900" u="none" dirty="0">
                <a:latin typeface="Gulim"/>
                <a:ea typeface="Gulim"/>
                <a:cs typeface="Gulim"/>
                <a:sym typeface="Gulim"/>
              </a:rPr>
              <a:t> </a:t>
            </a:r>
            <a:r>
              <a:rPr lang="en-US" sz="900" u="none" dirty="0" err="1">
                <a:latin typeface="Gulim"/>
                <a:ea typeface="Gulim"/>
                <a:cs typeface="Gulim"/>
                <a:sym typeface="Gulim"/>
              </a:rPr>
              <a:t>인권경영</a:t>
            </a:r>
            <a:r>
              <a:rPr lang="en-US" sz="900" u="none" dirty="0">
                <a:latin typeface="Gulim"/>
                <a:ea typeface="Gulim"/>
                <a:cs typeface="Gulim"/>
                <a:sym typeface="Gulim"/>
              </a:rPr>
              <a:t> </a:t>
            </a:r>
            <a:r>
              <a:rPr lang="en-US" sz="900" u="none" dirty="0" err="1">
                <a:latin typeface="Gulim"/>
                <a:ea typeface="Gulim"/>
                <a:cs typeface="Gulim"/>
                <a:sym typeface="Gulim"/>
              </a:rPr>
              <a:t>정책을</a:t>
            </a:r>
            <a:r>
              <a:rPr lang="en-US" sz="900" u="none" dirty="0">
                <a:latin typeface="Gulim"/>
                <a:ea typeface="Gulim"/>
                <a:cs typeface="Gulim"/>
                <a:sym typeface="Gulim"/>
              </a:rPr>
              <a:t> </a:t>
            </a:r>
            <a:r>
              <a:rPr lang="en-US" sz="900" u="none" dirty="0" err="1">
                <a:latin typeface="Gulim"/>
                <a:ea typeface="Gulim"/>
                <a:cs typeface="Gulim"/>
                <a:sym typeface="Gulim"/>
              </a:rPr>
              <a:t>숙지하고</a:t>
            </a:r>
            <a:r>
              <a:rPr lang="en-US" sz="900" u="none" dirty="0">
                <a:latin typeface="Gulim"/>
                <a:ea typeface="Gulim"/>
                <a:cs typeface="Gulim"/>
                <a:sym typeface="Gulim"/>
              </a:rPr>
              <a:t> </a:t>
            </a:r>
            <a:r>
              <a:rPr lang="en-US" sz="900" u="none" dirty="0" err="1">
                <a:latin typeface="Gulim"/>
                <a:ea typeface="Gulim"/>
                <a:cs typeface="Gulim"/>
                <a:sym typeface="Gulim"/>
              </a:rPr>
              <a:t>인권경영에</a:t>
            </a:r>
            <a:r>
              <a:rPr lang="en-US" sz="900" u="none" dirty="0">
                <a:latin typeface="Gulim"/>
                <a:ea typeface="Gulim"/>
                <a:cs typeface="Gulim"/>
                <a:sym typeface="Gulim"/>
              </a:rPr>
              <a:t> </a:t>
            </a:r>
            <a:r>
              <a:rPr lang="en-US" sz="900" u="none" dirty="0" err="1">
                <a:latin typeface="Gulim"/>
                <a:ea typeface="Gulim"/>
                <a:cs typeface="Gulim"/>
                <a:sym typeface="Gulim"/>
              </a:rPr>
              <a:t>동참할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캠페인</a:t>
            </a:r>
            <a:r>
              <a:rPr lang="en-US" sz="900" u="none" dirty="0">
                <a:latin typeface="Gulim"/>
                <a:ea typeface="Gulim"/>
                <a:cs typeface="Gulim"/>
                <a:sym typeface="Gulim"/>
              </a:rPr>
              <a:t>, </a:t>
            </a:r>
            <a:r>
              <a:rPr lang="en-US" sz="900" u="none" dirty="0" err="1">
                <a:latin typeface="Gulim"/>
                <a:ea typeface="Gulim"/>
                <a:cs typeface="Gulim"/>
                <a:sym typeface="Gulim"/>
              </a:rPr>
              <a:t>직장</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괴롭힘</a:t>
            </a:r>
            <a:r>
              <a:rPr lang="en-US" sz="900" u="none" dirty="0">
                <a:latin typeface="Gulim"/>
                <a:ea typeface="Gulim"/>
                <a:cs typeface="Gulim"/>
                <a:sym typeface="Gulim"/>
              </a:rPr>
              <a:t> </a:t>
            </a:r>
            <a:r>
              <a:rPr lang="en-US" sz="900" u="none" dirty="0" err="1">
                <a:latin typeface="Gulim"/>
                <a:ea typeface="Gulim"/>
                <a:cs typeface="Gulim"/>
                <a:sym typeface="Gulim"/>
              </a:rPr>
              <a:t>예방</a:t>
            </a:r>
            <a:r>
              <a:rPr lang="en-US" sz="900" u="none" dirty="0">
                <a:latin typeface="Gulim"/>
                <a:ea typeface="Gulim"/>
                <a:cs typeface="Gulim"/>
                <a:sym typeface="Gulim"/>
              </a:rPr>
              <a:t> </a:t>
            </a:r>
            <a:r>
              <a:rPr lang="en-US" sz="900" u="none" dirty="0" err="1">
                <a:latin typeface="Gulim"/>
                <a:ea typeface="Gulim"/>
                <a:cs typeface="Gulim"/>
                <a:sym typeface="Gulim"/>
              </a:rPr>
              <a:t>실천</a:t>
            </a:r>
            <a:r>
              <a:rPr lang="en-US" sz="900" u="none" dirty="0">
                <a:latin typeface="Gulim"/>
                <a:ea typeface="Gulim"/>
                <a:cs typeface="Gulim"/>
                <a:sym typeface="Gulim"/>
              </a:rPr>
              <a:t> </a:t>
            </a:r>
            <a:r>
              <a:rPr lang="en-US" sz="900" u="none" dirty="0" err="1">
                <a:latin typeface="Gulim"/>
                <a:ea typeface="Gulim"/>
                <a:cs typeface="Gulim"/>
                <a:sym typeface="Gulim"/>
              </a:rPr>
              <a:t>서약</a:t>
            </a:r>
            <a:r>
              <a:rPr lang="en-US" sz="900" u="none" dirty="0">
                <a:latin typeface="Gulim"/>
                <a:ea typeface="Gulim"/>
                <a:cs typeface="Gulim"/>
                <a:sym typeface="Gulim"/>
              </a:rPr>
              <a:t>, </a:t>
            </a:r>
            <a:r>
              <a:rPr lang="en-US" sz="900" u="none" dirty="0" err="1">
                <a:latin typeface="Gulim"/>
                <a:ea typeface="Gulim"/>
                <a:cs typeface="Gulim"/>
                <a:sym typeface="Gulim"/>
              </a:rPr>
              <a:t>자가</a:t>
            </a:r>
            <a:r>
              <a:rPr lang="en-US" sz="900" u="none" dirty="0">
                <a:latin typeface="Gulim"/>
                <a:ea typeface="Gulim"/>
                <a:cs typeface="Gulim"/>
                <a:sym typeface="Gulim"/>
              </a:rPr>
              <a:t> </a:t>
            </a:r>
            <a:r>
              <a:rPr lang="en-US" sz="900" u="none" dirty="0" err="1">
                <a:latin typeface="Gulim"/>
                <a:ea typeface="Gulim"/>
                <a:cs typeface="Gulim"/>
                <a:sym typeface="Gulim"/>
              </a:rPr>
              <a:t>진단</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실시하며</a:t>
            </a:r>
            <a:r>
              <a:rPr lang="en-US" sz="900" u="none" dirty="0">
                <a:latin typeface="Gulim"/>
                <a:ea typeface="Gulim"/>
                <a:cs typeface="Gulim"/>
                <a:sym typeface="Gulim"/>
              </a:rPr>
              <a:t> </a:t>
            </a:r>
            <a:r>
              <a:rPr lang="en-US" sz="900" u="none" dirty="0" err="1">
                <a:latin typeface="Gulim"/>
                <a:ea typeface="Gulim"/>
                <a:cs typeface="Gulim"/>
                <a:sym typeface="Gulim"/>
              </a:rPr>
              <a:t>투명한</a:t>
            </a:r>
            <a:r>
              <a:rPr lang="en-US" sz="900" u="none" dirty="0">
                <a:latin typeface="Gulim"/>
                <a:ea typeface="Gulim"/>
                <a:cs typeface="Gulim"/>
                <a:sym typeface="Gulim"/>
              </a:rPr>
              <a:t> </a:t>
            </a:r>
            <a:r>
              <a:rPr lang="en-US" sz="900" u="none" dirty="0" err="1">
                <a:latin typeface="Gulim"/>
                <a:ea typeface="Gulim"/>
                <a:cs typeface="Gulim"/>
                <a:sym typeface="Gulim"/>
              </a:rPr>
              <a:t>인권경영을</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노력하겠습니다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601" name="Google Shape;6601;p65"/>
          <p:cNvSpPr txBox="1"/>
          <p:nvPr/>
        </p:nvSpPr>
        <p:spPr>
          <a:xfrm>
            <a:off x="899999" y="5054934"/>
            <a:ext cx="15573279" cy="262892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인권</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의식</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제고</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프로그램</a:t>
            </a:r>
            <a:endParaRPr lang="en-US" sz="800" dirty="0">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전 임직원을 대상으로 인권 의식 제고 및 차별 예방을 위한 다양한 프로그램을 운영하고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내용은 다음과 같습니다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1. </a:t>
            </a:r>
            <a:r>
              <a:rPr lang="ko-KR" altLang="en-US" sz="900" b="1" dirty="0">
                <a:latin typeface="Gulim" panose="020B0600000101010101" pitchFamily="34" charset="-127"/>
                <a:ea typeface="Gulim" panose="020B0600000101010101" pitchFamily="34" charset="-127"/>
              </a:rPr>
              <a:t>결사의 자유 및 단체교섭권 보장</a:t>
            </a:r>
            <a:endParaRPr lang="ko-KR" altLang="en-US" sz="900" dirty="0">
              <a:latin typeface="Gulim" panose="020B0600000101010101" pitchFamily="34" charset="-127"/>
              <a:ea typeface="Gulim" panose="020B0600000101010101" pitchFamily="34" charset="-127"/>
            </a:endParaRPr>
          </a:p>
          <a:p>
            <a:pPr algn="just">
              <a:lnSpc>
                <a:spcPct val="150000"/>
              </a:lnSpc>
            </a:pPr>
            <a:r>
              <a:rPr lang="ko-KR" altLang="en-US" sz="900" dirty="0">
                <a:latin typeface="Gulim" panose="020B0600000101010101" pitchFamily="34" charset="-127"/>
                <a:ea typeface="Gulim" panose="020B0600000101010101" pitchFamily="34" charset="-127"/>
              </a:rPr>
              <a:t>매년 단체교섭을 정기적으로 진행하며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매 분기 노사협의회를 개최하고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사내 인트라넷을 통해 단체협약을 결의 및 공표하며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채용방식과 채널 다양화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채용절차에서 발생할 수 있는 차별 요소 사전 모니터링 등을 통해 결사의 자유를 실질적으로 보장하고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2. </a:t>
            </a:r>
            <a:r>
              <a:rPr lang="ko-KR" altLang="en-US" sz="900" b="1" dirty="0">
                <a:latin typeface="Gulim" panose="020B0600000101010101" pitchFamily="34" charset="-127"/>
                <a:ea typeface="Gulim" panose="020B0600000101010101" pitchFamily="34" charset="-127"/>
              </a:rPr>
              <a:t>고용 및 업무 상의 차별 금지</a:t>
            </a:r>
            <a:endParaRPr lang="ko-KR" altLang="en-US" sz="900" dirty="0">
              <a:latin typeface="Gulim" panose="020B0600000101010101" pitchFamily="34" charset="-127"/>
              <a:ea typeface="Gulim" panose="020B0600000101010101" pitchFamily="34" charset="-127"/>
            </a:endParaRPr>
          </a:p>
          <a:p>
            <a:pPr algn="just">
              <a:lnSpc>
                <a:spcPct val="150000"/>
              </a:lnSpc>
            </a:pPr>
            <a:r>
              <a:rPr lang="ko-KR" altLang="en-US" sz="900" dirty="0">
                <a:latin typeface="Gulim" panose="020B0600000101010101" pitchFamily="34" charset="-127"/>
                <a:ea typeface="Gulim" panose="020B0600000101010101" pitchFamily="34" charset="-127"/>
              </a:rPr>
              <a:t>편견을 배제한 채용을 위해 다양한 제도와 채용 관리자 대상의 사전 교육</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인사 기준 및 시스템 등을 운영하고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네트워크 차단 및 </a:t>
            </a:r>
            <a:r>
              <a:rPr lang="en-US" sz="900" dirty="0">
                <a:latin typeface="Gulim" panose="020B0600000101010101" pitchFamily="34" charset="-127"/>
                <a:ea typeface="Gulim" panose="020B0600000101010101" pitchFamily="34" charset="-127"/>
              </a:rPr>
              <a:t>PC-off </a:t>
            </a:r>
            <a:r>
              <a:rPr lang="ko-KR" altLang="en-US" sz="900" dirty="0">
                <a:latin typeface="Gulim" panose="020B0600000101010101" pitchFamily="34" charset="-127"/>
                <a:ea typeface="Gulim" panose="020B0600000101010101" pitchFamily="34" charset="-127"/>
              </a:rPr>
              <a:t>시스템을 통해 공정한 근무 환경을 관리하고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3. </a:t>
            </a:r>
            <a:r>
              <a:rPr lang="ko-KR" altLang="en-US" sz="900" b="1" dirty="0">
                <a:latin typeface="Gulim" panose="020B0600000101010101" pitchFamily="34" charset="-127"/>
                <a:ea typeface="Gulim" panose="020B0600000101010101" pitchFamily="34" charset="-127"/>
              </a:rPr>
              <a:t>근로조건 향상</a:t>
            </a:r>
            <a:endParaRPr lang="ko-KR" altLang="en-US" sz="900" dirty="0">
              <a:latin typeface="Gulim" panose="020B0600000101010101" pitchFamily="34" charset="-127"/>
              <a:ea typeface="Gulim" panose="020B0600000101010101" pitchFamily="34" charset="-127"/>
            </a:endParaRPr>
          </a:p>
          <a:p>
            <a:pPr algn="just">
              <a:lnSpc>
                <a:spcPct val="150000"/>
              </a:lnSpc>
            </a:pPr>
            <a:r>
              <a:rPr lang="ko-KR" altLang="en-US" sz="900" dirty="0">
                <a:latin typeface="Gulim" panose="020B0600000101010101" pitchFamily="34" charset="-127"/>
                <a:ea typeface="Gulim" panose="020B0600000101010101" pitchFamily="34" charset="-127"/>
              </a:rPr>
              <a:t>근로자의 복지 향상을 위한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임직원 </a:t>
            </a:r>
            <a:r>
              <a:rPr lang="ko-KR" altLang="en-US" sz="900" dirty="0" err="1">
                <a:latin typeface="Gulim" panose="020B0600000101010101" pitchFamily="34" charset="-127"/>
                <a:ea typeface="Gulim" panose="020B0600000101010101" pitchFamily="34" charset="-127"/>
              </a:rPr>
              <a:t>나눔몰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운영 등 다양한 제도를 마련하고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임직원의 휴식과 </a:t>
            </a:r>
            <a:r>
              <a:rPr lang="ko-KR" altLang="en-US" sz="900" dirty="0" err="1">
                <a:latin typeface="Gulim" panose="020B0600000101010101" pitchFamily="34" charset="-127"/>
                <a:ea typeface="Gulim" panose="020B0600000101010101" pitchFamily="34" charset="-127"/>
              </a:rPr>
              <a:t>워라밸을</a:t>
            </a:r>
            <a:r>
              <a:rPr lang="ko-KR" altLang="en-US" sz="900" dirty="0">
                <a:latin typeface="Gulim" panose="020B0600000101010101" pitchFamily="34" charset="-127"/>
                <a:ea typeface="Gulim" panose="020B0600000101010101" pitchFamily="34" charset="-127"/>
              </a:rPr>
              <a:t> 위한 제도적 기반을 확대하고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b="1" dirty="0">
                <a:latin typeface="Gulim" panose="020B0600000101010101" pitchFamily="34" charset="-127"/>
                <a:ea typeface="Gulim" panose="020B0600000101010101" pitchFamily="34" charset="-127"/>
              </a:rPr>
              <a:t>4. </a:t>
            </a:r>
            <a:r>
              <a:rPr lang="ko-KR" altLang="en-US" sz="900" b="1" dirty="0">
                <a:latin typeface="Gulim" panose="020B0600000101010101" pitchFamily="34" charset="-127"/>
                <a:ea typeface="Gulim" panose="020B0600000101010101" pitchFamily="34" charset="-127"/>
              </a:rPr>
              <a:t>인권침해 예방 활동</a:t>
            </a:r>
            <a:endParaRPr lang="ko-KR" altLang="en-US" sz="900" dirty="0">
              <a:latin typeface="Gulim" panose="020B0600000101010101" pitchFamily="34" charset="-127"/>
              <a:ea typeface="Gulim" panose="020B0600000101010101" pitchFamily="34" charset="-127"/>
            </a:endParaRPr>
          </a:p>
          <a:p>
            <a:pPr algn="just">
              <a:lnSpc>
                <a:spcPct val="150000"/>
              </a:lnSpc>
            </a:pPr>
            <a:r>
              <a:rPr lang="ko-KR" altLang="en-US" sz="900" dirty="0">
                <a:latin typeface="Gulim" panose="020B0600000101010101" pitchFamily="34" charset="-127"/>
                <a:ea typeface="Gulim" panose="020B0600000101010101" pitchFamily="34" charset="-127"/>
              </a:rPr>
              <a:t>전 임직원을 대상으로 성희롱 및 괴롭힘 예방교육을 정기적으로 실시하고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피해 발생 시 상담 및 처리 절차를 체계화하고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성희롱</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성폭력 상담요원을 운영하여 예방과 사후 대응 체계를 구축하고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장애인 인식 개선 교육 또한 실시하고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이러한 인권 중심의 노력을 통해 차별 없는 근무 환경과 모두가 </a:t>
            </a:r>
            <a:r>
              <a:rPr lang="ko-KR" altLang="en-US" sz="900" dirty="0" err="1">
                <a:latin typeface="Gulim" panose="020B0600000101010101" pitchFamily="34" charset="-127"/>
                <a:ea typeface="Gulim" panose="020B0600000101010101" pitchFamily="34" charset="-127"/>
              </a:rPr>
              <a:t>존중받는</a:t>
            </a:r>
            <a:r>
              <a:rPr lang="ko-KR" altLang="en-US" sz="900" dirty="0">
                <a:latin typeface="Gulim" panose="020B0600000101010101" pitchFamily="34" charset="-127"/>
                <a:ea typeface="Gulim" panose="020B0600000101010101" pitchFamily="34" charset="-127"/>
              </a:rPr>
              <a:t> 조직문화를 정착시키기 위해 지속적으로 제도를 강화하고 있습니다</a:t>
            </a:r>
            <a:r>
              <a:rPr lang="en-US" altLang="ko-KR" sz="900" dirty="0">
                <a:latin typeface="Gulim" panose="020B0600000101010101" pitchFamily="34" charset="-127"/>
                <a:ea typeface="Gulim" panose="020B0600000101010101" pitchFamily="34" charset="-127"/>
              </a:rPr>
              <a:t>.</a:t>
            </a:r>
          </a:p>
        </p:txBody>
      </p:sp>
      <p:grpSp>
        <p:nvGrpSpPr>
          <p:cNvPr id="6618" name="Google Shape;6618;p65"/>
          <p:cNvGrpSpPr/>
          <p:nvPr/>
        </p:nvGrpSpPr>
        <p:grpSpPr>
          <a:xfrm>
            <a:off x="538086" y="0"/>
            <a:ext cx="14077958" cy="8208009"/>
            <a:chOff x="538086" y="0"/>
            <a:chExt cx="14077958" cy="8208009"/>
          </a:xfrm>
        </p:grpSpPr>
        <p:sp>
          <p:nvSpPr>
            <p:cNvPr id="6619" name="Google Shape;6619;p6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620" name="Google Shape;6620;p6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621" name="Google Shape;6621;p6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628" name="Google Shape;6628;p6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141</a:t>
            </a:r>
            <a:endParaRPr sz="1000">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6637"/>
        <p:cNvGrpSpPr/>
        <p:nvPr/>
      </p:nvGrpSpPr>
      <p:grpSpPr>
        <a:xfrm>
          <a:off x="0" y="0"/>
          <a:ext cx="0" cy="0"/>
          <a:chOff x="0" y="0"/>
          <a:chExt cx="0" cy="0"/>
        </a:xfrm>
      </p:grpSpPr>
      <p:sp>
        <p:nvSpPr>
          <p:cNvPr id="6638" name="Google Shape;6638;p66"/>
          <p:cNvSpPr txBox="1"/>
          <p:nvPr/>
        </p:nvSpPr>
        <p:spPr>
          <a:xfrm>
            <a:off x="887299" y="1196499"/>
            <a:ext cx="3160266"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구성원</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다양성</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및</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포용성</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a:solidFill>
                  <a:srgbClr val="6FC3AB"/>
                </a:solidFill>
                <a:latin typeface="Arial"/>
                <a:ea typeface="Arial"/>
                <a:cs typeface="Arial"/>
                <a:sym typeface="Arial"/>
              </a:rPr>
              <a:t>DEI </a:t>
            </a:r>
            <a:r>
              <a:rPr lang="en-US" sz="1100" b="1" dirty="0" err="1">
                <a:solidFill>
                  <a:srgbClr val="6FC3AB"/>
                </a:solidFill>
                <a:latin typeface="Arial"/>
                <a:ea typeface="Arial"/>
                <a:cs typeface="Arial"/>
                <a:sym typeface="Arial"/>
              </a:rPr>
              <a:t>프레임워크</a:t>
            </a:r>
            <a:endParaRPr sz="1100" dirty="0">
              <a:latin typeface="Arial"/>
              <a:ea typeface="Arial"/>
              <a:cs typeface="Arial"/>
              <a:sym typeface="Arial"/>
            </a:endParaRPr>
          </a:p>
        </p:txBody>
      </p:sp>
      <p:sp>
        <p:nvSpPr>
          <p:cNvPr id="6639" name="Google Shape;6639;p66"/>
          <p:cNvSpPr txBox="1"/>
          <p:nvPr/>
        </p:nvSpPr>
        <p:spPr>
          <a:xfrm>
            <a:off x="899999" y="1934348"/>
            <a:ext cx="13201656"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dirty="0">
                <a:solidFill>
                  <a:srgbClr val="007E75"/>
                </a:solidFill>
                <a:latin typeface="Arial"/>
                <a:ea typeface="Arial"/>
                <a:cs typeface="Arial"/>
                <a:sym typeface="Arial"/>
              </a:rPr>
              <a:t>DEI </a:t>
            </a:r>
            <a:r>
              <a:rPr lang="en-US" sz="900" b="1" u="sng" dirty="0" err="1">
                <a:solidFill>
                  <a:srgbClr val="007E75"/>
                </a:solidFill>
                <a:latin typeface="Arial"/>
                <a:ea typeface="Arial"/>
                <a:cs typeface="Arial"/>
                <a:sym typeface="Arial"/>
              </a:rPr>
              <a:t>정책</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모든</a:t>
            </a:r>
            <a:r>
              <a:rPr lang="en-US" sz="900" u="none" dirty="0">
                <a:latin typeface="Gulim"/>
                <a:ea typeface="Gulim"/>
                <a:cs typeface="Gulim"/>
                <a:sym typeface="Gulim"/>
              </a:rPr>
              <a:t> </a:t>
            </a:r>
            <a:r>
              <a:rPr lang="en-US" sz="900" u="none" dirty="0" err="1">
                <a:latin typeface="Gulim"/>
                <a:ea typeface="Gulim"/>
                <a:cs typeface="Gulim"/>
                <a:sym typeface="Gulim"/>
              </a:rPr>
              <a:t>구성원이</a:t>
            </a:r>
            <a:r>
              <a:rPr lang="en-US" sz="900" u="none" dirty="0">
                <a:latin typeface="Gulim"/>
                <a:ea typeface="Gulim"/>
                <a:cs typeface="Gulim"/>
                <a:sym typeface="Gulim"/>
              </a:rPr>
              <a:t> </a:t>
            </a:r>
            <a:r>
              <a:rPr lang="en-US" sz="900" u="none" dirty="0" err="1">
                <a:latin typeface="Gulim"/>
                <a:ea typeface="Gulim"/>
                <a:cs typeface="Gulim"/>
                <a:sym typeface="Gulim"/>
              </a:rPr>
              <a:t>성별이나</a:t>
            </a:r>
            <a:r>
              <a:rPr lang="en-US" sz="900" u="none" dirty="0">
                <a:latin typeface="Gulim"/>
                <a:ea typeface="Gulim"/>
                <a:cs typeface="Gulim"/>
                <a:sym typeface="Gulim"/>
              </a:rPr>
              <a:t> </a:t>
            </a:r>
            <a:r>
              <a:rPr lang="en-US" sz="900" u="none" dirty="0" err="1">
                <a:latin typeface="Gulim"/>
                <a:ea typeface="Gulim"/>
                <a:cs typeface="Gulim"/>
                <a:sym typeface="Gulim"/>
              </a:rPr>
              <a:t>인종</a:t>
            </a:r>
            <a:r>
              <a:rPr lang="en-US" sz="900" u="none" dirty="0">
                <a:latin typeface="Gulim"/>
                <a:ea typeface="Gulim"/>
                <a:cs typeface="Gulim"/>
                <a:sym typeface="Gulim"/>
              </a:rPr>
              <a:t>, </a:t>
            </a:r>
            <a:r>
              <a:rPr lang="en-US" sz="900" u="none" dirty="0" err="1">
                <a:latin typeface="Gulim"/>
                <a:ea typeface="Gulim"/>
                <a:cs typeface="Gulim"/>
                <a:sym typeface="Gulim"/>
              </a:rPr>
              <a:t>국적</a:t>
            </a:r>
            <a:r>
              <a:rPr lang="en-US" sz="900" u="none" dirty="0">
                <a:latin typeface="Gulim"/>
                <a:ea typeface="Gulim"/>
                <a:cs typeface="Gulim"/>
                <a:sym typeface="Gulim"/>
              </a:rPr>
              <a:t>, </a:t>
            </a:r>
            <a:r>
              <a:rPr lang="en-US" sz="900" u="none" dirty="0" err="1">
                <a:latin typeface="Gulim"/>
                <a:ea typeface="Gulim"/>
                <a:cs typeface="Gulim"/>
                <a:sym typeface="Gulim"/>
              </a:rPr>
              <a:t>종교</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어떤</a:t>
            </a:r>
            <a:r>
              <a:rPr lang="en-US" sz="900" u="none" dirty="0">
                <a:latin typeface="Gulim"/>
                <a:ea typeface="Gulim"/>
                <a:cs typeface="Gulim"/>
                <a:sym typeface="Gulim"/>
              </a:rPr>
              <a:t> </a:t>
            </a:r>
            <a:r>
              <a:rPr lang="en-US" sz="900" u="none" dirty="0" err="1">
                <a:latin typeface="Gulim"/>
                <a:ea typeface="Gulim"/>
                <a:cs typeface="Gulim"/>
                <a:sym typeface="Gulim"/>
              </a:rPr>
              <a:t>사유로도</a:t>
            </a:r>
            <a:r>
              <a:rPr lang="en-US" sz="900" u="none" dirty="0">
                <a:latin typeface="Gulim"/>
                <a:ea typeface="Gulim"/>
                <a:cs typeface="Gulim"/>
                <a:sym typeface="Gulim"/>
              </a:rPr>
              <a:t> </a:t>
            </a:r>
            <a:r>
              <a:rPr lang="en-US" sz="900" u="none" dirty="0" err="1">
                <a:latin typeface="Gulim"/>
                <a:ea typeface="Gulim"/>
                <a:cs typeface="Gulim"/>
                <a:sym typeface="Gulim"/>
              </a:rPr>
              <a:t>차별받지</a:t>
            </a:r>
            <a:r>
              <a:rPr lang="en-US" sz="900" u="none" dirty="0">
                <a:latin typeface="Gulim"/>
                <a:ea typeface="Gulim"/>
                <a:cs typeface="Gulim"/>
                <a:sym typeface="Gulim"/>
              </a:rPr>
              <a:t> </a:t>
            </a:r>
            <a:r>
              <a:rPr lang="en-US" sz="900" u="none" dirty="0" err="1">
                <a:latin typeface="Gulim"/>
                <a:ea typeface="Gulim"/>
                <a:cs typeface="Gulim"/>
                <a:sym typeface="Gulim"/>
              </a:rPr>
              <a:t>않고</a:t>
            </a:r>
            <a:r>
              <a:rPr lang="en-US" sz="900" u="none" dirty="0">
                <a:latin typeface="Gulim"/>
                <a:ea typeface="Gulim"/>
                <a:cs typeface="Gulim"/>
                <a:sym typeface="Gulim"/>
              </a:rPr>
              <a:t>, </a:t>
            </a:r>
            <a:r>
              <a:rPr lang="en-US" sz="900" u="none" dirty="0" err="1">
                <a:latin typeface="Gulim"/>
                <a:ea typeface="Gulim"/>
                <a:cs typeface="Gulim"/>
                <a:sym typeface="Gulim"/>
              </a:rPr>
              <a:t>공정한</a:t>
            </a:r>
            <a:r>
              <a:rPr lang="en-US" sz="900" u="none" dirty="0">
                <a:latin typeface="Gulim"/>
                <a:ea typeface="Gulim"/>
                <a:cs typeface="Gulim"/>
                <a:sym typeface="Gulim"/>
              </a:rPr>
              <a:t> </a:t>
            </a:r>
            <a:r>
              <a:rPr lang="en-US" sz="900" u="none" dirty="0" err="1">
                <a:latin typeface="Gulim"/>
                <a:ea typeface="Gulim"/>
                <a:cs typeface="Gulim"/>
                <a:sym typeface="Gulim"/>
              </a:rPr>
              <a:t>기회와</a:t>
            </a:r>
            <a:r>
              <a:rPr lang="en-US" sz="900" u="none" dirty="0">
                <a:latin typeface="Gulim"/>
                <a:ea typeface="Gulim"/>
                <a:cs typeface="Gulim"/>
                <a:sym typeface="Gulim"/>
              </a:rPr>
              <a:t> </a:t>
            </a:r>
            <a:r>
              <a:rPr lang="en-US" sz="900" u="none" dirty="0" err="1">
                <a:latin typeface="Gulim"/>
                <a:ea typeface="Gulim"/>
                <a:cs typeface="Gulim"/>
                <a:sym typeface="Gulim"/>
              </a:rPr>
              <a:t>기본권을</a:t>
            </a:r>
            <a:r>
              <a:rPr lang="en-US" sz="900" u="none" dirty="0">
                <a:latin typeface="Gulim"/>
                <a:ea typeface="Gulim"/>
                <a:cs typeface="Gulim"/>
                <a:sym typeface="Gulim"/>
              </a:rPr>
              <a:t> </a:t>
            </a:r>
            <a:r>
              <a:rPr lang="en-US" sz="900" u="none" dirty="0" err="1">
                <a:latin typeface="Gulim"/>
                <a:ea typeface="Gulim"/>
                <a:cs typeface="Gulim"/>
                <a:sym typeface="Gulim"/>
              </a:rPr>
              <a:t>존중받을</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다양성</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포용성을</a:t>
            </a:r>
            <a:r>
              <a:rPr lang="en-US" sz="900" u="none" dirty="0">
                <a:latin typeface="Gulim"/>
                <a:ea typeface="Gulim"/>
                <a:cs typeface="Gulim"/>
                <a:sym typeface="Gulim"/>
              </a:rPr>
              <a:t> </a:t>
            </a:r>
            <a:r>
              <a:rPr lang="en-US" sz="900" u="none" dirty="0" err="1">
                <a:latin typeface="Gulim"/>
                <a:ea typeface="Gulim"/>
                <a:cs typeface="Gulim"/>
                <a:sym typeface="Gulim"/>
              </a:rPr>
              <a:t>강조하는</a:t>
            </a:r>
            <a:r>
              <a:rPr lang="en-US" sz="900" u="none" dirty="0">
                <a:latin typeface="Gulim"/>
                <a:ea typeface="Gulim"/>
                <a:cs typeface="Gulim"/>
                <a:sym typeface="Gulim"/>
              </a:rPr>
              <a:t> </a:t>
            </a:r>
            <a:r>
              <a:rPr lang="en-US" sz="900" u="none" dirty="0" err="1">
                <a:latin typeface="Gulim"/>
                <a:ea typeface="Gulim"/>
                <a:cs typeface="Gulim"/>
                <a:sym typeface="Gulim"/>
              </a:rPr>
              <a:t>내용을</a:t>
            </a:r>
            <a:r>
              <a:rPr lang="en-US" sz="900" u="none" dirty="0">
                <a:latin typeface="Gulim"/>
                <a:ea typeface="Gulim"/>
                <a:cs typeface="Gulim"/>
                <a:sym typeface="Gulim"/>
              </a:rPr>
              <a:t> ‘KT&amp;G </a:t>
            </a:r>
            <a:r>
              <a:rPr lang="en-US" sz="900" u="none" dirty="0" err="1">
                <a:latin typeface="Gulim"/>
                <a:ea typeface="Gulim"/>
                <a:cs typeface="Gulim"/>
                <a:sym typeface="Gulim"/>
              </a:rPr>
              <a:t>인권경영정책’의</a:t>
            </a:r>
            <a:r>
              <a:rPr lang="en-US" sz="900" u="none" dirty="0">
                <a:latin typeface="Gulim"/>
                <a:ea typeface="Gulim"/>
                <a:cs typeface="Gulim"/>
                <a:sym typeface="Gulim"/>
              </a:rPr>
              <a:t> </a:t>
            </a:r>
            <a:r>
              <a:rPr lang="en-US" sz="900" u="none" dirty="0" err="1">
                <a:latin typeface="Gulim"/>
                <a:ea typeface="Gulim"/>
                <a:cs typeface="Gulim"/>
                <a:sym typeface="Gulim"/>
              </a:rPr>
              <a:t>기본</a:t>
            </a:r>
            <a:r>
              <a:rPr lang="en-US" sz="900" u="none" dirty="0">
                <a:latin typeface="Gulim"/>
                <a:ea typeface="Gulim"/>
                <a:cs typeface="Gulim"/>
                <a:sym typeface="Gulim"/>
              </a:rPr>
              <a:t> </a:t>
            </a:r>
            <a:r>
              <a:rPr lang="en-US" sz="900" u="none" dirty="0" err="1">
                <a:latin typeface="Gulim"/>
                <a:ea typeface="Gulim"/>
                <a:cs typeface="Gulim"/>
                <a:sym typeface="Gulim"/>
              </a:rPr>
              <a:t>원칙과</a:t>
            </a:r>
            <a:r>
              <a:rPr lang="en-US" sz="900" u="none" dirty="0">
                <a:latin typeface="Gulim"/>
                <a:ea typeface="Gulim"/>
                <a:cs typeface="Gulim"/>
                <a:sym typeface="Gulim"/>
              </a:rPr>
              <a:t> ‘KT&amp;G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윤리헌장’에</a:t>
            </a:r>
            <a:r>
              <a:rPr lang="en-US" sz="900" u="none" dirty="0">
                <a:latin typeface="Gulim"/>
                <a:ea typeface="Gulim"/>
                <a:cs typeface="Gulim"/>
                <a:sym typeface="Gulim"/>
              </a:rPr>
              <a:t> </a:t>
            </a:r>
            <a:r>
              <a:rPr lang="en-US" sz="900" u="none" dirty="0" err="1">
                <a:latin typeface="Gulim"/>
                <a:ea typeface="Gulim"/>
                <a:cs typeface="Gulim"/>
                <a:sym typeface="Gulim"/>
              </a:rPr>
              <a:t>포함하고</a:t>
            </a:r>
            <a:r>
              <a:rPr lang="en-US" sz="900" u="none" dirty="0">
                <a:latin typeface="Gulim"/>
                <a:ea typeface="Gulim"/>
                <a:cs typeface="Gulim"/>
                <a:sym typeface="Gulim"/>
              </a:rPr>
              <a:t>, </a:t>
            </a:r>
            <a:r>
              <a:rPr lang="en-US" sz="900" u="none" dirty="0" err="1">
                <a:latin typeface="Gulim"/>
                <a:ea typeface="Gulim"/>
                <a:cs typeface="Gulim"/>
                <a:sym typeface="Gulim"/>
              </a:rPr>
              <a:t>국내</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자회사와</a:t>
            </a:r>
            <a:r>
              <a:rPr lang="en-US" sz="900" u="none" dirty="0">
                <a:latin typeface="Gulim"/>
                <a:ea typeface="Gulim"/>
                <a:cs typeface="Gulim"/>
                <a:sym typeface="Gulim"/>
              </a:rPr>
              <a:t> </a:t>
            </a:r>
            <a:r>
              <a:rPr lang="en-US" sz="900" u="none" dirty="0" err="1">
                <a:latin typeface="Gulim"/>
                <a:ea typeface="Gulim"/>
                <a:cs typeface="Gulim"/>
                <a:sym typeface="Gulim"/>
              </a:rPr>
              <a:t>더불어</a:t>
            </a:r>
            <a:r>
              <a:rPr lang="en-US" sz="900" u="none" dirty="0">
                <a:latin typeface="Gulim"/>
                <a:ea typeface="Gulim"/>
                <a:cs typeface="Gulim"/>
                <a:sym typeface="Gulim"/>
              </a:rPr>
              <a:t> </a:t>
            </a:r>
            <a:r>
              <a:rPr lang="en-US" sz="900" u="none" dirty="0" err="1">
                <a:latin typeface="Gulim"/>
                <a:ea typeface="Gulim"/>
                <a:cs typeface="Gulim"/>
                <a:sym typeface="Gulim"/>
              </a:rPr>
              <a:t>해외</a:t>
            </a:r>
            <a:r>
              <a:rPr lang="en-US" sz="900" u="none" dirty="0">
                <a:latin typeface="Gulim"/>
                <a:ea typeface="Gulim"/>
                <a:cs typeface="Gulim"/>
                <a:sym typeface="Gulim"/>
              </a:rPr>
              <a:t> </a:t>
            </a:r>
            <a:r>
              <a:rPr lang="en-US" sz="900" u="none" dirty="0" err="1">
                <a:latin typeface="Gulim"/>
                <a:ea typeface="Gulim"/>
                <a:cs typeface="Gulim"/>
                <a:sym typeface="Gulim"/>
              </a:rPr>
              <a:t>사업장까지</a:t>
            </a:r>
            <a:r>
              <a:rPr lang="en-US" sz="900" u="none" dirty="0">
                <a:latin typeface="Gulim"/>
                <a:ea typeface="Gulim"/>
                <a:cs typeface="Gulim"/>
                <a:sym typeface="Gulim"/>
              </a:rPr>
              <a:t> </a:t>
            </a:r>
            <a:r>
              <a:rPr lang="en-US" sz="900" u="none" dirty="0" err="1">
                <a:latin typeface="Gulim"/>
                <a:ea typeface="Gulim"/>
                <a:cs typeface="Gulim"/>
                <a:sym typeface="Gulim"/>
              </a:rPr>
              <a:t>다양성과</a:t>
            </a:r>
            <a:r>
              <a:rPr lang="en-US" sz="900" u="none" dirty="0">
                <a:latin typeface="Gulim"/>
                <a:ea typeface="Gulim"/>
                <a:cs typeface="Gulim"/>
                <a:sym typeface="Gulim"/>
              </a:rPr>
              <a:t> </a:t>
            </a:r>
            <a:r>
              <a:rPr lang="en-US" sz="900" u="none" dirty="0" err="1">
                <a:latin typeface="Gulim"/>
                <a:ea typeface="Gulim"/>
                <a:cs typeface="Gulim"/>
                <a:sym typeface="Gulim"/>
              </a:rPr>
              <a:t>형평성</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포용성</a:t>
            </a:r>
            <a:r>
              <a:rPr lang="en-US" sz="900" u="none" dirty="0">
                <a:latin typeface="Gulim"/>
                <a:ea typeface="Gulim"/>
                <a:cs typeface="Gulim"/>
                <a:sym typeface="Gulim"/>
              </a:rPr>
              <a:t>(DEI: </a:t>
            </a:r>
            <a:r>
              <a:rPr lang="en-US" sz="900" u="none" dirty="0" err="1">
                <a:latin typeface="Gulim"/>
                <a:ea typeface="Gulim"/>
                <a:cs typeface="Gulim"/>
                <a:sym typeface="Gulim"/>
              </a:rPr>
              <a:t>Diversity·Equity·Inclusion</a:t>
            </a:r>
            <a:r>
              <a:rPr lang="en-US" sz="900" u="none" dirty="0">
                <a:latin typeface="Gulim"/>
                <a:ea typeface="Gulim"/>
                <a:cs typeface="Gulim"/>
                <a:sym typeface="Gulim"/>
              </a:rPr>
              <a:t>)</a:t>
            </a:r>
            <a:r>
              <a:rPr lang="en-US" sz="900" u="none" dirty="0" err="1">
                <a:latin typeface="Gulim"/>
                <a:ea typeface="Gulim"/>
                <a:cs typeface="Gulim"/>
                <a:sym typeface="Gulim"/>
              </a:rPr>
              <a:t>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의식을</a:t>
            </a:r>
            <a:r>
              <a:rPr lang="en-US" sz="900" u="none" dirty="0">
                <a:latin typeface="Gulim"/>
                <a:ea typeface="Gulim"/>
                <a:cs typeface="Gulim"/>
                <a:sym typeface="Gulim"/>
              </a:rPr>
              <a:t> </a:t>
            </a:r>
            <a:r>
              <a:rPr lang="en-US" sz="900" u="none" dirty="0" err="1">
                <a:latin typeface="Gulim"/>
                <a:ea typeface="Gulim"/>
                <a:cs typeface="Gulim"/>
                <a:sym typeface="Gulim"/>
              </a:rPr>
              <a:t>고취할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확대</a:t>
            </a:r>
            <a:r>
              <a:rPr lang="en-US" sz="900" u="none" dirty="0">
                <a:latin typeface="Gulim"/>
                <a:ea typeface="Gulim"/>
                <a:cs typeface="Gulim"/>
                <a:sym typeface="Gulim"/>
              </a:rPr>
              <a:t> </a:t>
            </a:r>
            <a:r>
              <a:rPr lang="en-US" sz="900" u="none" dirty="0" err="1">
                <a:latin typeface="Gulim"/>
                <a:ea typeface="Gulim"/>
                <a:cs typeface="Gulim"/>
                <a:sym typeface="Gulim"/>
              </a:rPr>
              <a:t>적용하고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아울러</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다양성</a:t>
            </a:r>
            <a:r>
              <a:rPr lang="en-US" sz="900" u="none" dirty="0">
                <a:latin typeface="Gulim"/>
                <a:ea typeface="Gulim"/>
                <a:cs typeface="Gulim"/>
                <a:sym typeface="Gulim"/>
              </a:rPr>
              <a:t> </a:t>
            </a:r>
            <a:r>
              <a:rPr lang="en-US" sz="900" u="none" dirty="0" err="1">
                <a:latin typeface="Gulim"/>
                <a:ea typeface="Gulim"/>
                <a:cs typeface="Gulim"/>
                <a:sym typeface="Gulim"/>
              </a:rPr>
              <a:t>정책</a:t>
            </a:r>
            <a:r>
              <a:rPr lang="en-US" sz="900" u="none" dirty="0">
                <a:latin typeface="Gulim"/>
                <a:ea typeface="Gulim"/>
                <a:cs typeface="Gulim"/>
                <a:sym typeface="Gulim"/>
              </a:rPr>
              <a:t>’ </a:t>
            </a:r>
            <a:r>
              <a:rPr lang="en-US" sz="900" u="none" dirty="0" err="1">
                <a:latin typeface="Gulim"/>
                <a:ea typeface="Gulim"/>
                <a:cs typeface="Gulim"/>
                <a:sym typeface="Gulim"/>
              </a:rPr>
              <a:t>마련을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구성</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다양성을</a:t>
            </a:r>
            <a:r>
              <a:rPr lang="en-US" sz="900" u="none" dirty="0">
                <a:latin typeface="Gulim"/>
                <a:ea typeface="Gulim"/>
                <a:cs typeface="Gulim"/>
                <a:sym typeface="Gulim"/>
              </a:rPr>
              <a:t> </a:t>
            </a:r>
            <a:r>
              <a:rPr lang="en-US" sz="900" u="none" dirty="0" err="1">
                <a:latin typeface="Gulim"/>
                <a:ea typeface="Gulim"/>
                <a:cs typeface="Gulim"/>
                <a:sym typeface="Gulim"/>
              </a:rPr>
              <a:t>충분히</a:t>
            </a:r>
            <a:r>
              <a:rPr lang="en-US" sz="900" u="none" dirty="0">
                <a:latin typeface="Gulim"/>
                <a:ea typeface="Gulim"/>
                <a:cs typeface="Gulim"/>
                <a:sym typeface="Gulim"/>
              </a:rPr>
              <a:t> </a:t>
            </a:r>
            <a:r>
              <a:rPr lang="en-US" sz="900" u="none" dirty="0" err="1">
                <a:latin typeface="Gulim"/>
                <a:ea typeface="Gulim"/>
                <a:cs typeface="Gulim"/>
                <a:sym typeface="Gulim"/>
              </a:rPr>
              <a:t>고려하고</a:t>
            </a:r>
            <a:r>
              <a:rPr lang="en-US" sz="900" u="none" dirty="0">
                <a:latin typeface="Gulim"/>
                <a:ea typeface="Gulim"/>
                <a:cs typeface="Gulim"/>
                <a:sym typeface="Gulim"/>
              </a:rPr>
              <a:t>, </a:t>
            </a:r>
            <a:r>
              <a:rPr lang="en-US" sz="900" u="none" dirty="0" err="1">
                <a:latin typeface="Gulim"/>
                <a:ea typeface="Gulim"/>
                <a:cs typeface="Gulim"/>
                <a:sym typeface="Gulim"/>
              </a:rPr>
              <a:t>특정</a:t>
            </a:r>
            <a:r>
              <a:rPr lang="en-US" sz="900" u="none" dirty="0">
                <a:latin typeface="Gulim"/>
                <a:ea typeface="Gulim"/>
                <a:cs typeface="Gulim"/>
                <a:sym typeface="Gulim"/>
              </a:rPr>
              <a:t> </a:t>
            </a:r>
            <a:r>
              <a:rPr lang="en-US" sz="900" u="none" dirty="0" err="1">
                <a:latin typeface="Gulim"/>
                <a:ea typeface="Gulim"/>
                <a:cs typeface="Gulim"/>
                <a:sym typeface="Gulim"/>
              </a:rPr>
              <a:t>집단의</a:t>
            </a:r>
            <a:r>
              <a:rPr lang="en-US" sz="900" u="none" dirty="0">
                <a:latin typeface="Gulim"/>
                <a:ea typeface="Gulim"/>
                <a:cs typeface="Gulim"/>
                <a:sym typeface="Gulim"/>
              </a:rPr>
              <a:t> </a:t>
            </a:r>
            <a:r>
              <a:rPr lang="en-US" sz="900" u="none" dirty="0" err="1">
                <a:latin typeface="Gulim"/>
                <a:ea typeface="Gulim"/>
                <a:cs typeface="Gulim"/>
                <a:sym typeface="Gulim"/>
              </a:rPr>
              <a:t>이익을</a:t>
            </a:r>
            <a:r>
              <a:rPr lang="en-US" sz="900" u="none" dirty="0">
                <a:latin typeface="Gulim"/>
                <a:ea typeface="Gulim"/>
                <a:cs typeface="Gulim"/>
                <a:sym typeface="Gulim"/>
              </a:rPr>
              <a:t> </a:t>
            </a:r>
            <a:r>
              <a:rPr lang="en-US" sz="900" u="none" dirty="0" err="1">
                <a:latin typeface="Gulim"/>
                <a:ea typeface="Gulim"/>
                <a:cs typeface="Gulim"/>
                <a:sym typeface="Gulim"/>
              </a:rPr>
              <a:t>대변하지</a:t>
            </a:r>
            <a:r>
              <a:rPr lang="en-US" sz="900" u="none" dirty="0">
                <a:latin typeface="Gulim"/>
                <a:ea typeface="Gulim"/>
                <a:cs typeface="Gulim"/>
                <a:sym typeface="Gulim"/>
              </a:rPr>
              <a:t> </a:t>
            </a:r>
            <a:r>
              <a:rPr lang="en-US" sz="900" u="none" dirty="0" err="1">
                <a:latin typeface="Gulim"/>
                <a:ea typeface="Gulim"/>
                <a:cs typeface="Gulim"/>
                <a:sym typeface="Gulim"/>
              </a:rPr>
              <a:t>않도록</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구성에</a:t>
            </a:r>
            <a:r>
              <a:rPr lang="en-US" sz="900" u="none" dirty="0">
                <a:latin typeface="Gulim"/>
                <a:ea typeface="Gulim"/>
                <a:cs typeface="Gulim"/>
                <a:sym typeface="Gulim"/>
              </a:rPr>
              <a:t> </a:t>
            </a:r>
            <a:r>
              <a:rPr lang="en-US" sz="900" u="none" dirty="0" err="1">
                <a:latin typeface="Gulim"/>
                <a:ea typeface="Gulim"/>
                <a:cs typeface="Gulim"/>
                <a:sym typeface="Gulim"/>
              </a:rPr>
              <a:t>있어</a:t>
            </a:r>
            <a:r>
              <a:rPr lang="en-US" sz="900" u="none" dirty="0">
                <a:latin typeface="Gulim"/>
                <a:ea typeface="Gulim"/>
                <a:cs typeface="Gulim"/>
                <a:sym typeface="Gulim"/>
              </a:rPr>
              <a:t> </a:t>
            </a:r>
            <a:r>
              <a:rPr lang="en-US" sz="900" u="none" dirty="0" err="1">
                <a:latin typeface="Gulim"/>
                <a:ea typeface="Gulim"/>
                <a:cs typeface="Gulim"/>
                <a:sym typeface="Gulim"/>
              </a:rPr>
              <a:t>객관성을</a:t>
            </a:r>
            <a:r>
              <a:rPr lang="en-US" sz="900" u="none" dirty="0">
                <a:latin typeface="Gulim"/>
                <a:ea typeface="Gulim"/>
                <a:cs typeface="Gulim"/>
                <a:sym typeface="Gulim"/>
              </a:rPr>
              <a:t> </a:t>
            </a:r>
            <a:r>
              <a:rPr lang="en-US" sz="900" u="none" dirty="0" err="1">
                <a:latin typeface="Gulim"/>
                <a:ea typeface="Gulim"/>
                <a:cs typeface="Gulim"/>
                <a:sym typeface="Gulim"/>
              </a:rPr>
              <a:t>유지하고자</a:t>
            </a:r>
            <a:r>
              <a:rPr lang="en-US" sz="900" u="none" dirty="0">
                <a:latin typeface="Gulim"/>
                <a:ea typeface="Gulim"/>
                <a:cs typeface="Gulim"/>
                <a:sym typeface="Gulim"/>
              </a:rPr>
              <a:t> </a:t>
            </a:r>
            <a:r>
              <a:rPr lang="en-US" sz="900" u="none" dirty="0" err="1">
                <a:latin typeface="Gulim"/>
                <a:ea typeface="Gulim"/>
                <a:cs typeface="Gulim"/>
                <a:sym typeface="Gulim"/>
              </a:rPr>
              <a:t>합니다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640" name="Google Shape;6640;p66"/>
          <p:cNvSpPr txBox="1"/>
          <p:nvPr/>
        </p:nvSpPr>
        <p:spPr>
          <a:xfrm>
            <a:off x="887702" y="2538187"/>
            <a:ext cx="13183453" cy="755079"/>
          </a:xfrm>
          <a:prstGeom prst="rect">
            <a:avLst/>
          </a:prstGeom>
          <a:noFill/>
          <a:ln>
            <a:noFill/>
          </a:ln>
        </p:spPr>
        <p:txBody>
          <a:bodyPr spcFirstLastPara="1" wrap="square" lIns="0" tIns="12700" rIns="0" bIns="0" anchor="t" anchorCtr="0">
            <a:spAutoFit/>
          </a:bodyPr>
          <a:lstStyle/>
          <a:p>
            <a:pPr marL="12700" marR="5080" algn="just">
              <a:lnSpc>
                <a:spcPct val="134300"/>
              </a:lnSpc>
            </a:pPr>
            <a:r>
              <a:rPr lang="en-US" sz="900" b="1" u="sng" dirty="0">
                <a:solidFill>
                  <a:srgbClr val="007E75"/>
                </a:solidFill>
                <a:latin typeface="Arial"/>
                <a:ea typeface="Arial"/>
                <a:cs typeface="Arial"/>
                <a:sym typeface="Arial"/>
              </a:rPr>
              <a:t>DEI </a:t>
            </a:r>
            <a:r>
              <a:rPr lang="en-US" sz="900" b="1" u="sng" dirty="0" err="1">
                <a:solidFill>
                  <a:srgbClr val="007E75"/>
                </a:solidFill>
                <a:latin typeface="Arial"/>
                <a:ea typeface="Arial"/>
                <a:cs typeface="Arial"/>
                <a:sym typeface="Arial"/>
              </a:rPr>
              <a:t>추진</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방향성</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배경과</a:t>
            </a:r>
            <a:r>
              <a:rPr lang="en-US" sz="900" u="none" dirty="0">
                <a:latin typeface="Gulim"/>
                <a:ea typeface="Gulim"/>
                <a:cs typeface="Gulim"/>
                <a:sym typeface="Gulim"/>
              </a:rPr>
              <a:t> </a:t>
            </a:r>
            <a:r>
              <a:rPr lang="en-US" sz="900" u="none" dirty="0" err="1">
                <a:latin typeface="Gulim"/>
                <a:ea typeface="Gulim"/>
                <a:cs typeface="Gulim"/>
                <a:sym typeface="Gulim"/>
              </a:rPr>
              <a:t>경험</a:t>
            </a:r>
            <a:r>
              <a:rPr lang="en-US" sz="900" u="none" dirty="0">
                <a:latin typeface="Gulim"/>
                <a:ea typeface="Gulim"/>
                <a:cs typeface="Gulim"/>
                <a:sym typeface="Gulim"/>
              </a:rPr>
              <a:t>, </a:t>
            </a:r>
            <a:r>
              <a:rPr lang="en-US" sz="900" u="none" dirty="0" err="1">
                <a:latin typeface="Gulim"/>
                <a:ea typeface="Gulim"/>
                <a:cs typeface="Gulim"/>
                <a:sym typeface="Gulim"/>
              </a:rPr>
              <a:t>가치관</a:t>
            </a:r>
            <a:r>
              <a:rPr lang="en-US" sz="900" u="none" dirty="0">
                <a:latin typeface="Gulim"/>
                <a:ea typeface="Gulim"/>
                <a:cs typeface="Gulim"/>
                <a:sym typeface="Gulim"/>
              </a:rPr>
              <a:t>, </a:t>
            </a:r>
            <a:r>
              <a:rPr lang="en-US" sz="900" u="none" dirty="0" err="1">
                <a:latin typeface="Gulim"/>
                <a:ea typeface="Gulim"/>
                <a:cs typeface="Gulim"/>
                <a:sym typeface="Gulim"/>
              </a:rPr>
              <a:t>사고방식을</a:t>
            </a:r>
            <a:r>
              <a:rPr lang="en-US" sz="900" u="none" dirty="0">
                <a:latin typeface="Gulim"/>
                <a:ea typeface="Gulim"/>
                <a:cs typeface="Gulim"/>
                <a:sym typeface="Gulim"/>
              </a:rPr>
              <a:t> </a:t>
            </a:r>
            <a:r>
              <a:rPr lang="en-US" sz="900" u="none" dirty="0" err="1">
                <a:latin typeface="Gulim"/>
                <a:ea typeface="Gulim"/>
                <a:cs typeface="Gulim"/>
                <a:sym typeface="Gulim"/>
              </a:rPr>
              <a:t>존중하는</a:t>
            </a:r>
            <a:r>
              <a:rPr lang="en-US" sz="900" u="none" dirty="0">
                <a:latin typeface="Gulim"/>
                <a:ea typeface="Gulim"/>
                <a:cs typeface="Gulim"/>
                <a:sym typeface="Gulim"/>
              </a:rPr>
              <a:t> </a:t>
            </a:r>
            <a:r>
              <a:rPr lang="en-US" sz="900" u="none" dirty="0" err="1">
                <a:latin typeface="Gulim"/>
                <a:ea typeface="Gulim"/>
                <a:cs typeface="Gulim"/>
                <a:sym typeface="Gulim"/>
              </a:rPr>
              <a:t>문화를</a:t>
            </a:r>
            <a:r>
              <a:rPr lang="en-US" sz="900" u="none" dirty="0">
                <a:latin typeface="Gulim"/>
                <a:ea typeface="Gulim"/>
                <a:cs typeface="Gulim"/>
                <a:sym typeface="Gulim"/>
              </a:rPr>
              <a:t> </a:t>
            </a:r>
            <a:r>
              <a:rPr lang="en-US" sz="900" u="none" dirty="0" err="1">
                <a:latin typeface="Gulim"/>
                <a:ea typeface="Gulim"/>
                <a:cs typeface="Gulim"/>
                <a:sym typeface="Gulim"/>
              </a:rPr>
              <a:t>가진</a:t>
            </a:r>
            <a:r>
              <a:rPr lang="en-US" sz="900" u="none" dirty="0">
                <a:latin typeface="Gulim"/>
                <a:ea typeface="Gulim"/>
                <a:cs typeface="Gulim"/>
                <a:sym typeface="Gulim"/>
              </a:rPr>
              <a:t> </a:t>
            </a:r>
            <a:r>
              <a:rPr lang="en-US" sz="900" u="none" dirty="0" err="1">
                <a:latin typeface="Gulim"/>
                <a:ea typeface="Gulim"/>
                <a:cs typeface="Gulim"/>
                <a:sym typeface="Gulim"/>
              </a:rPr>
              <a:t>기업은</a:t>
            </a:r>
            <a:r>
              <a:rPr lang="en-US" sz="900" u="none" dirty="0">
                <a:latin typeface="Gulim"/>
                <a:ea typeface="Gulim"/>
                <a:cs typeface="Gulim"/>
                <a:sym typeface="Gulim"/>
              </a:rPr>
              <a:t> </a:t>
            </a:r>
            <a:r>
              <a:rPr lang="en-US" sz="900" u="none" dirty="0" err="1">
                <a:latin typeface="Gulim"/>
                <a:ea typeface="Gulim"/>
                <a:cs typeface="Gulim"/>
                <a:sym typeface="Gulim"/>
              </a:rPr>
              <a:t>더</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관점에서</a:t>
            </a:r>
            <a:r>
              <a:rPr lang="en-US" sz="900" u="none" dirty="0">
                <a:latin typeface="Gulim"/>
                <a:ea typeface="Gulim"/>
                <a:cs typeface="Gulim"/>
                <a:sym typeface="Gulim"/>
              </a:rPr>
              <a:t> </a:t>
            </a:r>
            <a:r>
              <a:rPr lang="en-US" sz="900" u="none" dirty="0" err="1">
                <a:latin typeface="Gulim"/>
                <a:ea typeface="Gulim"/>
                <a:cs typeface="Gulim"/>
                <a:sym typeface="Gulim"/>
              </a:rPr>
              <a:t>의사결정을</a:t>
            </a:r>
            <a:r>
              <a:rPr lang="en-US" sz="900" u="none" dirty="0">
                <a:latin typeface="Gulim"/>
                <a:ea typeface="Gulim"/>
                <a:cs typeface="Gulim"/>
                <a:sym typeface="Gulim"/>
              </a:rPr>
              <a:t> </a:t>
            </a:r>
            <a:r>
              <a:rPr lang="en-US" sz="900" u="none" dirty="0" err="1">
                <a:latin typeface="Gulim"/>
                <a:ea typeface="Gulim"/>
                <a:cs typeface="Gulim"/>
                <a:sym typeface="Gulim"/>
              </a:rPr>
              <a:t>내릴</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있고</a:t>
            </a:r>
            <a:r>
              <a:rPr lang="en-US" sz="900" u="none" dirty="0">
                <a:latin typeface="Gulim"/>
                <a:ea typeface="Gulim"/>
                <a:cs typeface="Gulim"/>
                <a:sym typeface="Gulim"/>
              </a:rPr>
              <a:t>, </a:t>
            </a:r>
            <a:r>
              <a:rPr lang="en-US" sz="900" u="none" dirty="0" err="1">
                <a:latin typeface="Gulim"/>
                <a:ea typeface="Gulim"/>
                <a:cs typeface="Gulim"/>
                <a:sym typeface="Gulim"/>
              </a:rPr>
              <a:t>이는</a:t>
            </a:r>
            <a:r>
              <a:rPr lang="en-US" sz="900" u="none" dirty="0">
                <a:latin typeface="Gulim"/>
                <a:ea typeface="Gulim"/>
                <a:cs typeface="Gulim"/>
                <a:sym typeface="Gulim"/>
              </a:rPr>
              <a:t> </a:t>
            </a:r>
            <a:r>
              <a:rPr lang="en-US" sz="900" u="none" dirty="0" err="1">
                <a:latin typeface="Gulim"/>
                <a:ea typeface="Gulim"/>
                <a:cs typeface="Gulim"/>
                <a:sym typeface="Gulim"/>
              </a:rPr>
              <a:t>회사의</a:t>
            </a:r>
            <a:r>
              <a:rPr lang="en-US" sz="900" u="none" dirty="0">
                <a:latin typeface="Gulim"/>
                <a:ea typeface="Gulim"/>
                <a:cs typeface="Gulim"/>
                <a:sym typeface="Gulim"/>
              </a:rPr>
              <a:t> </a:t>
            </a:r>
            <a:r>
              <a:rPr lang="en-US" sz="900" u="none" dirty="0" err="1">
                <a:latin typeface="Gulim"/>
                <a:ea typeface="Gulim"/>
                <a:cs typeface="Gulim"/>
                <a:sym typeface="Gulim"/>
              </a:rPr>
              <a:t>중장기</a:t>
            </a:r>
            <a:r>
              <a:rPr lang="en-US" sz="900" u="none" dirty="0">
                <a:latin typeface="Gulim"/>
                <a:ea typeface="Gulim"/>
                <a:cs typeface="Gulim"/>
                <a:sym typeface="Gulim"/>
              </a:rPr>
              <a:t> </a:t>
            </a:r>
            <a:r>
              <a:rPr lang="en-US" sz="900" u="none" dirty="0" err="1">
                <a:latin typeface="Gulim"/>
                <a:ea typeface="Gulim"/>
                <a:cs typeface="Gulim"/>
                <a:sym typeface="Gulim"/>
              </a:rPr>
              <a:t>경쟁력과도</a:t>
            </a:r>
            <a:r>
              <a:rPr lang="en-US" sz="900" u="none" dirty="0">
                <a:latin typeface="Gulim"/>
                <a:ea typeface="Gulim"/>
                <a:cs typeface="Gulim"/>
                <a:sym typeface="Gulim"/>
              </a:rPr>
              <a:t> </a:t>
            </a:r>
            <a:r>
              <a:rPr lang="en-US" sz="900" u="none" dirty="0" err="1">
                <a:latin typeface="Gulim"/>
                <a:ea typeface="Gulim"/>
                <a:cs typeface="Gulim"/>
                <a:sym typeface="Gulim"/>
              </a:rPr>
              <a:t>직결됩니다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구성원들이</a:t>
            </a:r>
            <a:r>
              <a:rPr lang="en-US" sz="900" u="none" dirty="0">
                <a:latin typeface="Gulim"/>
                <a:ea typeface="Gulim"/>
                <a:cs typeface="Gulim"/>
                <a:sym typeface="Gulim"/>
              </a:rPr>
              <a:t> </a:t>
            </a:r>
            <a:r>
              <a:rPr lang="en-US" sz="900" u="none" dirty="0" err="1">
                <a:latin typeface="Gulim"/>
                <a:ea typeface="Gulim"/>
                <a:cs typeface="Gulim"/>
                <a:sym typeface="Gulim"/>
              </a:rPr>
              <a:t>서로를</a:t>
            </a:r>
            <a:r>
              <a:rPr lang="en-US" sz="900" u="none" dirty="0">
                <a:latin typeface="Gulim"/>
                <a:ea typeface="Gulim"/>
                <a:cs typeface="Gulim"/>
                <a:sym typeface="Gulim"/>
              </a:rPr>
              <a:t> </a:t>
            </a:r>
            <a:r>
              <a:rPr lang="en-US" sz="900" u="none" dirty="0" err="1">
                <a:latin typeface="Gulim"/>
                <a:ea typeface="Gulim"/>
                <a:cs typeface="Gulim"/>
                <a:sym typeface="Gulim"/>
              </a:rPr>
              <a:t>존중하고</a:t>
            </a:r>
            <a:r>
              <a:rPr lang="en-US" sz="900" u="none" dirty="0">
                <a:latin typeface="Gulim"/>
                <a:ea typeface="Gulim"/>
                <a:cs typeface="Gulim"/>
                <a:sym typeface="Gulim"/>
              </a:rPr>
              <a:t> </a:t>
            </a:r>
            <a:r>
              <a:rPr lang="en-US" sz="900" u="none" dirty="0" err="1">
                <a:latin typeface="Gulim"/>
                <a:ea typeface="Gulim"/>
                <a:cs typeface="Gulim"/>
                <a:sym typeface="Gulim"/>
              </a:rPr>
              <a:t>포용할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문화를</a:t>
            </a:r>
            <a:r>
              <a:rPr lang="en-US" sz="900" u="none" dirty="0">
                <a:latin typeface="Gulim"/>
                <a:ea typeface="Gulim"/>
                <a:cs typeface="Gulim"/>
                <a:sym typeface="Gulim"/>
              </a:rPr>
              <a:t> </a:t>
            </a:r>
            <a:r>
              <a:rPr lang="en-US" sz="900" u="none" dirty="0" err="1">
                <a:latin typeface="Gulim"/>
                <a:ea typeface="Gulim"/>
                <a:cs typeface="Gulim"/>
                <a:sym typeface="Gulim"/>
              </a:rPr>
              <a:t>조성해</a:t>
            </a:r>
            <a:r>
              <a:rPr lang="en-US" sz="900" u="none" dirty="0">
                <a:latin typeface="Gulim"/>
                <a:ea typeface="Gulim"/>
                <a:cs typeface="Gulim"/>
                <a:sym typeface="Gulim"/>
              </a:rPr>
              <a:t> </a:t>
            </a:r>
            <a:r>
              <a:rPr lang="en-US" sz="900" u="none" dirty="0" err="1">
                <a:latin typeface="Gulim"/>
                <a:ea typeface="Gulim"/>
                <a:cs typeface="Gulim"/>
                <a:sym typeface="Gulim"/>
              </a:rPr>
              <a:t>나가기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조직</a:t>
            </a:r>
            <a:r>
              <a:rPr lang="en-US" sz="900" u="none" dirty="0">
                <a:latin typeface="Gulim"/>
                <a:ea typeface="Gulim"/>
                <a:cs typeface="Gulim"/>
                <a:sym typeface="Gulim"/>
              </a:rPr>
              <a:t> </a:t>
            </a:r>
            <a:r>
              <a:rPr lang="en-US" sz="900" u="none" dirty="0" err="1">
                <a:latin typeface="Gulim"/>
                <a:ea typeface="Gulim"/>
                <a:cs typeface="Gulim"/>
                <a:sym typeface="Gulim"/>
              </a:rPr>
              <a:t>내부</a:t>
            </a:r>
            <a:r>
              <a:rPr lang="en-US" sz="900" u="none" dirty="0">
                <a:latin typeface="Gulim"/>
                <a:ea typeface="Gulim"/>
                <a:cs typeface="Gulim"/>
                <a:sym typeface="Gulim"/>
              </a:rPr>
              <a:t> </a:t>
            </a:r>
            <a:r>
              <a:rPr lang="en-US" sz="900" u="none" dirty="0" err="1">
                <a:latin typeface="Gulim"/>
                <a:ea typeface="Gulim"/>
                <a:cs typeface="Gulim"/>
                <a:sym typeface="Gulim"/>
              </a:rPr>
              <a:t>DEI의</a:t>
            </a:r>
            <a:r>
              <a:rPr lang="en-US" sz="900" u="none" dirty="0">
                <a:latin typeface="Gulim"/>
                <a:ea typeface="Gulim"/>
                <a:cs typeface="Gulim"/>
                <a:sym typeface="Gulim"/>
              </a:rPr>
              <a:t> </a:t>
            </a:r>
            <a:r>
              <a:rPr lang="en-US" sz="900" u="none" dirty="0" err="1">
                <a:latin typeface="Gulim"/>
                <a:ea typeface="Gulim"/>
                <a:cs typeface="Gulim"/>
                <a:sym typeface="Gulim"/>
              </a:rPr>
              <a:t>체계적</a:t>
            </a:r>
            <a:r>
              <a:rPr lang="en-US" sz="900" u="none" dirty="0">
                <a:latin typeface="Gulim"/>
                <a:ea typeface="Gulim"/>
                <a:cs typeface="Gulim"/>
                <a:sym typeface="Gulim"/>
              </a:rPr>
              <a:t> </a:t>
            </a:r>
            <a:r>
              <a:rPr lang="en-US" sz="900" u="none" dirty="0" err="1">
                <a:latin typeface="Gulim"/>
                <a:ea typeface="Gulim"/>
                <a:cs typeface="Gulim"/>
                <a:sym typeface="Gulim"/>
              </a:rPr>
              <a:t>관리를</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중장기</a:t>
            </a:r>
            <a:r>
              <a:rPr lang="en-US" sz="900" u="none" dirty="0">
                <a:latin typeface="Gulim"/>
                <a:ea typeface="Gulim"/>
                <a:cs typeface="Gulim"/>
                <a:sym typeface="Gulim"/>
              </a:rPr>
              <a:t> </a:t>
            </a:r>
            <a:r>
              <a:rPr lang="en-US" sz="900" u="none" dirty="0" err="1">
                <a:latin typeface="Gulim"/>
                <a:ea typeface="Gulim"/>
                <a:cs typeface="Gulim"/>
                <a:sym typeface="Gulim"/>
              </a:rPr>
              <a:t>전략을</a:t>
            </a:r>
            <a:r>
              <a:rPr lang="en-US" sz="900" u="none" dirty="0">
                <a:latin typeface="Gulim"/>
                <a:ea typeface="Gulim"/>
                <a:cs typeface="Gulim"/>
                <a:sym typeface="Gulim"/>
              </a:rPr>
              <a:t> </a:t>
            </a:r>
            <a:r>
              <a:rPr lang="en-US" sz="900" u="none" dirty="0" err="1">
                <a:latin typeface="Gulim"/>
                <a:ea typeface="Gulim"/>
                <a:cs typeface="Gulim"/>
                <a:sym typeface="Gulim"/>
              </a:rPr>
              <a:t>수립하였습니다</a:t>
            </a:r>
            <a:r>
              <a:rPr lang="en-US" sz="900" u="none" dirty="0">
                <a:latin typeface="Gulim"/>
                <a:ea typeface="Gulim"/>
                <a:cs typeface="Gulim"/>
                <a:sym typeface="Gulim"/>
              </a:rPr>
              <a:t>.</a:t>
            </a:r>
            <a:r>
              <a:rPr lang="en-US" sz="900" dirty="0">
                <a:latin typeface="Gulim"/>
                <a:ea typeface="Gulim"/>
                <a:cs typeface="Gulim"/>
                <a:sym typeface="Gulim"/>
              </a:rPr>
              <a:t> DEI </a:t>
            </a:r>
            <a:r>
              <a:rPr lang="ko-KR" altLang="en-US" sz="900" dirty="0">
                <a:latin typeface="Gulim"/>
                <a:ea typeface="Gulim"/>
                <a:cs typeface="Gulim"/>
                <a:sym typeface="Gulim"/>
              </a:rPr>
              <a:t>중장기 전략은 ‘양성 간의 균등한 기회와 평가</a:t>
            </a:r>
            <a:r>
              <a:rPr lang="en-US" altLang="ko-KR" sz="900" dirty="0">
                <a:latin typeface="Gulim"/>
                <a:ea typeface="Gulim"/>
                <a:cs typeface="Gulim"/>
                <a:sym typeface="Gulim"/>
              </a:rPr>
              <a:t>(</a:t>
            </a:r>
            <a:r>
              <a:rPr lang="en-US" sz="900" dirty="0">
                <a:latin typeface="Gulim"/>
                <a:ea typeface="Gulim"/>
                <a:cs typeface="Gulim"/>
                <a:sym typeface="Gulim"/>
              </a:rPr>
              <a:t>Gender Diversity), </a:t>
            </a:r>
            <a:r>
              <a:rPr lang="ko-KR" altLang="en-US" sz="900" dirty="0">
                <a:latin typeface="Gulim"/>
                <a:ea typeface="Gulim"/>
                <a:cs typeface="Gulim"/>
                <a:sym typeface="Gulim"/>
              </a:rPr>
              <a:t>문화적 다양성 수용</a:t>
            </a:r>
            <a:r>
              <a:rPr lang="en-US" altLang="ko-KR" sz="900" dirty="0">
                <a:latin typeface="Gulim"/>
                <a:ea typeface="Gulim"/>
                <a:cs typeface="Gulim"/>
                <a:sym typeface="Gulim"/>
              </a:rPr>
              <a:t>(</a:t>
            </a:r>
            <a:r>
              <a:rPr lang="en-US" sz="900" dirty="0">
                <a:latin typeface="Gulim"/>
                <a:ea typeface="Gulim"/>
                <a:cs typeface="Gulim"/>
                <a:sym typeface="Gulim"/>
              </a:rPr>
              <a:t>Global Mobility), </a:t>
            </a:r>
            <a:r>
              <a:rPr lang="ko-KR" altLang="en-US" sz="900" dirty="0">
                <a:latin typeface="Gulim"/>
                <a:ea typeface="Gulim"/>
                <a:cs typeface="Gulim"/>
                <a:sym typeface="Gulim"/>
              </a:rPr>
              <a:t>세대 간의 융합</a:t>
            </a:r>
            <a:r>
              <a:rPr lang="en-US" altLang="ko-KR" sz="900" dirty="0">
                <a:latin typeface="Gulim"/>
                <a:ea typeface="Gulim"/>
                <a:cs typeface="Gulim"/>
                <a:sym typeface="Gulim"/>
              </a:rPr>
              <a:t>(</a:t>
            </a:r>
            <a:r>
              <a:rPr lang="en-US" sz="900" dirty="0">
                <a:latin typeface="Gulim"/>
                <a:ea typeface="Gulim"/>
                <a:cs typeface="Gulim"/>
                <a:sym typeface="Gulim"/>
              </a:rPr>
              <a:t>Generation Communication), </a:t>
            </a:r>
            <a:r>
              <a:rPr lang="ko-KR" altLang="en-US" sz="900" dirty="0">
                <a:latin typeface="Gulim"/>
                <a:ea typeface="Gulim"/>
                <a:cs typeface="Gulim"/>
                <a:sym typeface="Gulim"/>
              </a:rPr>
              <a:t>사회적 취약계층 배려</a:t>
            </a:r>
            <a:r>
              <a:rPr lang="en-US" altLang="ko-KR" sz="900" dirty="0">
                <a:latin typeface="Gulim"/>
                <a:ea typeface="Gulim"/>
                <a:cs typeface="Gulim"/>
                <a:sym typeface="Gulim"/>
              </a:rPr>
              <a:t>(</a:t>
            </a:r>
            <a:r>
              <a:rPr lang="en-US" sz="900" dirty="0">
                <a:latin typeface="Gulim"/>
                <a:ea typeface="Gulim"/>
                <a:cs typeface="Gulim"/>
                <a:sym typeface="Gulim"/>
              </a:rPr>
              <a:t>Generosity Protection)’</a:t>
            </a:r>
            <a:r>
              <a:rPr lang="ko-KR" altLang="en-US" sz="900" dirty="0" err="1">
                <a:latin typeface="Gulim"/>
                <a:ea typeface="Gulim"/>
                <a:cs typeface="Gulim"/>
                <a:sym typeface="Gulim"/>
              </a:rPr>
              <a:t>를</a:t>
            </a:r>
            <a:r>
              <a:rPr lang="ko-KR" altLang="en-US" sz="900" dirty="0">
                <a:latin typeface="Gulim"/>
                <a:ea typeface="Gulim"/>
                <a:cs typeface="Gulim"/>
                <a:sym typeface="Gulim"/>
              </a:rPr>
              <a:t> </a:t>
            </a:r>
            <a:r>
              <a:rPr lang="en-US" altLang="ko-KR" sz="900" dirty="0">
                <a:latin typeface="Gulim"/>
                <a:ea typeface="Gulim"/>
                <a:cs typeface="Gulim"/>
                <a:sym typeface="Gulim"/>
              </a:rPr>
              <a:t>4</a:t>
            </a:r>
            <a:r>
              <a:rPr lang="ko-KR" altLang="en-US" sz="900" dirty="0">
                <a:latin typeface="Gulim"/>
                <a:ea typeface="Gulim"/>
                <a:cs typeface="Gulim"/>
                <a:sym typeface="Gulim"/>
              </a:rPr>
              <a:t>대 핵심 추진 방향으로 하며</a:t>
            </a:r>
            <a:r>
              <a:rPr lang="en-US" altLang="ko-KR" sz="900" dirty="0">
                <a:latin typeface="Gulim"/>
                <a:ea typeface="Gulim"/>
                <a:cs typeface="Gulim"/>
                <a:sym typeface="Gulim"/>
              </a:rPr>
              <a:t>, </a:t>
            </a:r>
            <a:r>
              <a:rPr lang="ko-KR" altLang="en-US" sz="900" dirty="0">
                <a:latin typeface="Gulim"/>
                <a:ea typeface="Gulim"/>
                <a:cs typeface="Gulim"/>
                <a:sym typeface="Gulim"/>
              </a:rPr>
              <a:t>이를 내재화하기 위해 다양한 노력을 추진하고 있습니다</a:t>
            </a:r>
            <a:r>
              <a:rPr lang="en-US" altLang="ko-KR" sz="900" dirty="0">
                <a:latin typeface="Gulim"/>
                <a:ea typeface="Gulim"/>
                <a:cs typeface="Gulim"/>
                <a:sym typeface="Gulim"/>
              </a:rPr>
              <a:t>. </a:t>
            </a:r>
            <a:r>
              <a:rPr lang="en-US" sz="900" dirty="0">
                <a:latin typeface="Gulim"/>
                <a:ea typeface="Gulim"/>
                <a:cs typeface="Gulim"/>
                <a:sym typeface="Gulim"/>
              </a:rPr>
              <a:t>KT&amp;G</a:t>
            </a:r>
            <a:r>
              <a:rPr lang="ko-KR" altLang="en-US" sz="900" dirty="0">
                <a:latin typeface="Gulim"/>
                <a:ea typeface="Gulim"/>
                <a:cs typeface="Gulim"/>
                <a:sym typeface="Gulim"/>
              </a:rPr>
              <a:t>는 </a:t>
            </a:r>
            <a:r>
              <a:rPr lang="en-US" sz="900" dirty="0">
                <a:latin typeface="Gulim"/>
                <a:ea typeface="Gulim"/>
                <a:cs typeface="Gulim"/>
                <a:sym typeface="Gulim"/>
              </a:rPr>
              <a:t>MZ</a:t>
            </a:r>
            <a:r>
              <a:rPr lang="ko-KR" altLang="en-US" sz="900" dirty="0">
                <a:latin typeface="Gulim"/>
                <a:ea typeface="Gulim"/>
                <a:cs typeface="Gulim"/>
                <a:sym typeface="Gulim"/>
              </a:rPr>
              <a:t>세대 구성원과의 공감대 형성 및 교류 확대</a:t>
            </a:r>
            <a:r>
              <a:rPr lang="en-US" altLang="ko-KR" sz="900" dirty="0">
                <a:latin typeface="Gulim"/>
                <a:ea typeface="Gulim"/>
                <a:cs typeface="Gulim"/>
                <a:sym typeface="Gulim"/>
              </a:rPr>
              <a:t>, </a:t>
            </a:r>
            <a:r>
              <a:rPr lang="ko-KR" altLang="en-US" sz="900" dirty="0">
                <a:latin typeface="Gulim"/>
                <a:ea typeface="Gulim"/>
                <a:cs typeface="Gulim"/>
                <a:sym typeface="Gulim"/>
              </a:rPr>
              <a:t>노사간 원활한 소통을 지원하기 위해 다양한 활동을 전개하고 있습니다</a:t>
            </a:r>
            <a:r>
              <a:rPr lang="en-US" altLang="ko-KR" sz="900" dirty="0">
                <a:latin typeface="Gulim"/>
                <a:ea typeface="Gulim"/>
                <a:cs typeface="Gulim"/>
                <a:sym typeface="Gulim"/>
              </a:rPr>
              <a:t>. </a:t>
            </a:r>
            <a:r>
              <a:rPr lang="ko-KR" altLang="en-US" sz="900" dirty="0">
                <a:latin typeface="Gulim"/>
                <a:ea typeface="Gulim"/>
                <a:cs typeface="Gulim"/>
                <a:sym typeface="Gulim"/>
              </a:rPr>
              <a:t>내부 커뮤니케이션을 통해 </a:t>
            </a:r>
            <a:r>
              <a:rPr lang="en-US" sz="900" dirty="0">
                <a:latin typeface="Gulim"/>
                <a:ea typeface="Gulim"/>
                <a:cs typeface="Gulim"/>
                <a:sym typeface="Gulim"/>
              </a:rPr>
              <a:t>KT&amp;G DEI </a:t>
            </a:r>
            <a:r>
              <a:rPr lang="ko-KR" altLang="en-US" sz="900" dirty="0">
                <a:latin typeface="Gulim"/>
                <a:ea typeface="Gulim"/>
                <a:cs typeface="Gulim"/>
                <a:sym typeface="Gulim"/>
              </a:rPr>
              <a:t>가치를 효과적으로 전달할 수 있는 방안을 모색하여 세대 간 융합이 잘 이루어질 수 있도록 다양한 구성원 참여형 활동 및 캠페인을 추진하고 있습니다</a:t>
            </a:r>
            <a:r>
              <a:rPr lang="en-US" altLang="ko-KR" sz="900" dirty="0">
                <a:latin typeface="Gulim"/>
                <a:ea typeface="Gulim"/>
                <a:cs typeface="Gulim"/>
                <a:sym typeface="Gulim"/>
              </a:rPr>
              <a:t>.</a:t>
            </a:r>
            <a:endParaRPr lang="ko-KR" altLang="en-US" sz="900" dirty="0">
              <a:latin typeface="Gulim"/>
              <a:ea typeface="Gulim"/>
              <a:cs typeface="Gulim"/>
              <a:sym typeface="Gulim"/>
            </a:endParaRPr>
          </a:p>
        </p:txBody>
      </p:sp>
      <p:sp>
        <p:nvSpPr>
          <p:cNvPr id="6643" name="Google Shape;6643;p66"/>
          <p:cNvSpPr txBox="1"/>
          <p:nvPr/>
        </p:nvSpPr>
        <p:spPr>
          <a:xfrm>
            <a:off x="893917" y="3275703"/>
            <a:ext cx="13181799" cy="569515"/>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u="sng" dirty="0">
                <a:solidFill>
                  <a:srgbClr val="007E75"/>
                </a:solidFill>
                <a:latin typeface="Arial"/>
                <a:ea typeface="Arial"/>
                <a:cs typeface="Arial"/>
                <a:sym typeface="Arial"/>
              </a:rPr>
              <a:t>DEI </a:t>
            </a:r>
            <a:r>
              <a:rPr lang="en-US" sz="900" b="1" u="sng" dirty="0" err="1">
                <a:solidFill>
                  <a:srgbClr val="007E75"/>
                </a:solidFill>
                <a:latin typeface="Arial"/>
                <a:ea typeface="Arial"/>
                <a:cs typeface="Arial"/>
                <a:sym typeface="Arial"/>
              </a:rPr>
              <a:t>중장기</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목표</a:t>
            </a:r>
            <a:r>
              <a:rPr lang="en-US" sz="900" b="1" u="none" dirty="0">
                <a:solidFill>
                  <a:srgbClr val="007E75"/>
                </a:solidFill>
                <a:latin typeface="Arial"/>
                <a:ea typeface="Arial"/>
                <a:cs typeface="Arial"/>
                <a:sym typeface="Arial"/>
              </a:rPr>
              <a:t> </a:t>
            </a:r>
            <a:r>
              <a:rPr lang="en-US" sz="900" u="none" dirty="0">
                <a:latin typeface="Gulim"/>
                <a:ea typeface="Gulim"/>
                <a:cs typeface="Gulim"/>
                <a:sym typeface="Gulim"/>
              </a:rPr>
              <a:t>Global Top-tier </a:t>
            </a:r>
            <a:r>
              <a:rPr lang="en-US" sz="900" u="none" dirty="0" err="1">
                <a:latin typeface="Gulim"/>
                <a:ea typeface="Gulim"/>
                <a:cs typeface="Gulim"/>
                <a:sym typeface="Gulim"/>
              </a:rPr>
              <a:t>기업으로</a:t>
            </a:r>
            <a:r>
              <a:rPr lang="en-US" sz="900" u="none" dirty="0">
                <a:latin typeface="Gulim"/>
                <a:ea typeface="Gulim"/>
                <a:cs typeface="Gulim"/>
                <a:sym typeface="Gulim"/>
              </a:rPr>
              <a:t> </a:t>
            </a:r>
            <a:r>
              <a:rPr lang="en-US" sz="900" u="none" dirty="0" err="1">
                <a:latin typeface="Gulim"/>
                <a:ea typeface="Gulim"/>
                <a:cs typeface="Gulim"/>
                <a:sym typeface="Gulim"/>
              </a:rPr>
              <a:t>도약하기</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인적</a:t>
            </a:r>
            <a:r>
              <a:rPr lang="en-US" sz="900" u="none" dirty="0">
                <a:latin typeface="Gulim"/>
                <a:ea typeface="Gulim"/>
                <a:cs typeface="Gulim"/>
                <a:sym typeface="Gulim"/>
              </a:rPr>
              <a:t> </a:t>
            </a:r>
            <a:r>
              <a:rPr lang="en-US" sz="900" u="none" dirty="0" err="1">
                <a:latin typeface="Gulim"/>
                <a:ea typeface="Gulim"/>
                <a:cs typeface="Gulim"/>
                <a:sym typeface="Gulim"/>
              </a:rPr>
              <a:t>자본</a:t>
            </a:r>
            <a:r>
              <a:rPr lang="en-US" sz="900" u="none" dirty="0">
                <a:latin typeface="Gulim"/>
                <a:ea typeface="Gulim"/>
                <a:cs typeface="Gulim"/>
                <a:sym typeface="Gulim"/>
              </a:rPr>
              <a:t> </a:t>
            </a:r>
            <a:r>
              <a:rPr lang="en-US" sz="900" u="none" dirty="0" err="1">
                <a:latin typeface="Gulim"/>
                <a:ea typeface="Gulim"/>
                <a:cs typeface="Gulim"/>
                <a:sym typeface="Gulim"/>
              </a:rPr>
              <a:t>다양성의</a:t>
            </a:r>
            <a:r>
              <a:rPr lang="en-US" sz="900" u="none" dirty="0">
                <a:latin typeface="Gulim"/>
                <a:ea typeface="Gulim"/>
                <a:cs typeface="Gulim"/>
                <a:sym typeface="Gulim"/>
              </a:rPr>
              <a:t> </a:t>
            </a:r>
            <a:r>
              <a:rPr lang="en-US" sz="900" u="none" dirty="0" err="1">
                <a:latin typeface="Gulim"/>
                <a:ea typeface="Gulim"/>
                <a:cs typeface="Gulim"/>
                <a:sym typeface="Gulim"/>
              </a:rPr>
              <a:t>경쟁력</a:t>
            </a:r>
            <a:r>
              <a:rPr lang="en-US" sz="900" u="none" dirty="0">
                <a:latin typeface="Gulim"/>
                <a:ea typeface="Gulim"/>
                <a:cs typeface="Gulim"/>
                <a:sym typeface="Gulim"/>
              </a:rPr>
              <a:t> </a:t>
            </a:r>
            <a:r>
              <a:rPr lang="en-US" sz="900" u="none" dirty="0" err="1">
                <a:latin typeface="Gulim"/>
                <a:ea typeface="Gulim"/>
                <a:cs typeface="Gulim"/>
                <a:sym typeface="Gulim"/>
              </a:rPr>
              <a:t>강화를</a:t>
            </a:r>
            <a:r>
              <a:rPr lang="en-US" sz="900" u="none" dirty="0">
                <a:latin typeface="Gulim"/>
                <a:ea typeface="Gulim"/>
                <a:cs typeface="Gulim"/>
                <a:sym typeface="Gulim"/>
              </a:rPr>
              <a:t> </a:t>
            </a:r>
            <a:r>
              <a:rPr lang="en-US" sz="900" u="none" dirty="0" err="1">
                <a:latin typeface="Gulim"/>
                <a:ea typeface="Gulim"/>
                <a:cs typeface="Gulim"/>
                <a:sym typeface="Gulim"/>
              </a:rPr>
              <a:t>추진하고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DEI </a:t>
            </a:r>
            <a:r>
              <a:rPr lang="en-US" sz="900" u="none" dirty="0" err="1">
                <a:latin typeface="Gulim"/>
                <a:ea typeface="Gulim"/>
                <a:cs typeface="Gulim"/>
                <a:sym typeface="Gulim"/>
              </a:rPr>
              <a:t>핵심</a:t>
            </a:r>
            <a:r>
              <a:rPr lang="en-US" sz="900" u="none" dirty="0">
                <a:latin typeface="Gulim"/>
                <a:ea typeface="Gulim"/>
                <a:cs typeface="Gulim"/>
                <a:sym typeface="Gulim"/>
              </a:rPr>
              <a:t> </a:t>
            </a:r>
            <a:r>
              <a:rPr lang="en-US" sz="900" u="none" dirty="0" err="1">
                <a:latin typeface="Gulim"/>
                <a:ea typeface="Gulim"/>
                <a:cs typeface="Gulim"/>
                <a:sym typeface="Gulim"/>
              </a:rPr>
              <a:t>추진방향을</a:t>
            </a:r>
            <a:r>
              <a:rPr lang="en-US" sz="900" u="none" dirty="0">
                <a:latin typeface="Gulim"/>
                <a:ea typeface="Gulim"/>
                <a:cs typeface="Gulim"/>
                <a:sym typeface="Gulim"/>
              </a:rPr>
              <a:t> </a:t>
            </a:r>
            <a:r>
              <a:rPr lang="en-US" sz="900" u="none" dirty="0" err="1">
                <a:latin typeface="Gulim"/>
                <a:ea typeface="Gulim"/>
                <a:cs typeface="Gulim"/>
                <a:sym typeface="Gulim"/>
              </a:rPr>
              <a:t>기반으로</a:t>
            </a:r>
            <a:r>
              <a:rPr lang="en-US" sz="900" u="none" dirty="0">
                <a:latin typeface="Gulim"/>
                <a:ea typeface="Gulim"/>
                <a:cs typeface="Gulim"/>
                <a:sym typeface="Gulim"/>
              </a:rPr>
              <a:t> Gender </a:t>
            </a:r>
            <a:r>
              <a:rPr lang="en-US" sz="900" u="none" dirty="0" err="1">
                <a:latin typeface="Gulim"/>
                <a:ea typeface="Gulim"/>
                <a:cs typeface="Gulim"/>
                <a:sym typeface="Gulim"/>
              </a:rPr>
              <a:t>Diversity와</a:t>
            </a:r>
            <a:r>
              <a:rPr lang="en-US" sz="900" u="none" dirty="0">
                <a:latin typeface="Gulim"/>
                <a:ea typeface="Gulim"/>
                <a:cs typeface="Gulim"/>
                <a:sym typeface="Gulim"/>
              </a:rPr>
              <a:t> Global Mobility </a:t>
            </a:r>
            <a:r>
              <a:rPr lang="en-US" sz="900" u="none" dirty="0" err="1">
                <a:latin typeface="Gulim"/>
                <a:ea typeface="Gulim"/>
                <a:cs typeface="Gulim"/>
                <a:sym typeface="Gulim"/>
              </a:rPr>
              <a:t>영역을</a:t>
            </a:r>
            <a:r>
              <a:rPr lang="en-US" sz="900" u="none" dirty="0">
                <a:latin typeface="Gulim"/>
                <a:ea typeface="Gulim"/>
                <a:cs typeface="Gulim"/>
                <a:sym typeface="Gulim"/>
              </a:rPr>
              <a:t> </a:t>
            </a:r>
            <a:r>
              <a:rPr lang="en-US" sz="900" u="none" dirty="0" err="1">
                <a:latin typeface="Gulim"/>
                <a:ea typeface="Gulim"/>
                <a:cs typeface="Gulim"/>
                <a:sym typeface="Gulim"/>
              </a:rPr>
              <a:t>중심으로</a:t>
            </a:r>
            <a:r>
              <a:rPr lang="en-US" sz="900" u="none" dirty="0">
                <a:latin typeface="Gulim"/>
                <a:ea typeface="Gulim"/>
                <a:cs typeface="Gulim"/>
                <a:sym typeface="Gulim"/>
              </a:rPr>
              <a:t> </a:t>
            </a:r>
            <a:r>
              <a:rPr lang="en-US" sz="900" u="none" dirty="0" err="1">
                <a:latin typeface="Gulim"/>
                <a:ea typeface="Gulim"/>
                <a:cs typeface="Gulim"/>
                <a:sym typeface="Gulim"/>
              </a:rPr>
              <a:t>하는</a:t>
            </a:r>
            <a:r>
              <a:rPr lang="en-US" sz="900" u="none" dirty="0">
                <a:latin typeface="Gulim"/>
                <a:ea typeface="Gulim"/>
                <a:cs typeface="Gulim"/>
                <a:sym typeface="Gulim"/>
              </a:rPr>
              <a:t> </a:t>
            </a:r>
            <a:r>
              <a:rPr lang="en-US" sz="900" u="none" dirty="0" err="1">
                <a:latin typeface="Gulim"/>
                <a:ea typeface="Gulim"/>
                <a:cs typeface="Gulim"/>
                <a:sym typeface="Gulim"/>
              </a:rPr>
              <a:t>중장기</a:t>
            </a:r>
            <a:r>
              <a:rPr lang="en-US" sz="900" u="none" dirty="0">
                <a:latin typeface="Gulim"/>
                <a:ea typeface="Gulim"/>
                <a:cs typeface="Gulim"/>
                <a:sym typeface="Gulim"/>
              </a:rPr>
              <a:t> </a:t>
            </a:r>
            <a:r>
              <a:rPr lang="en-US" sz="900" u="none" dirty="0" err="1">
                <a:latin typeface="Gulim"/>
                <a:ea typeface="Gulim"/>
                <a:cs typeface="Gulim"/>
                <a:sym typeface="Gulim"/>
              </a:rPr>
              <a:t>목표를</a:t>
            </a:r>
            <a:r>
              <a:rPr lang="en-US" sz="900" u="none" dirty="0">
                <a:latin typeface="Gulim"/>
                <a:ea typeface="Gulim"/>
                <a:cs typeface="Gulim"/>
                <a:sym typeface="Gulim"/>
              </a:rPr>
              <a:t> </a:t>
            </a:r>
            <a:r>
              <a:rPr lang="en-US" sz="900" u="none" dirty="0" err="1">
                <a:latin typeface="Gulim"/>
                <a:ea typeface="Gulim"/>
                <a:cs typeface="Gulim"/>
                <a:sym typeface="Gulim"/>
              </a:rPr>
              <a:t>수립하였습니다</a:t>
            </a:r>
            <a:r>
              <a:rPr lang="en-US" sz="900" u="none" dirty="0">
                <a:latin typeface="Gulim"/>
                <a:ea typeface="Gulim"/>
                <a:cs typeface="Gulim"/>
                <a:sym typeface="Gulim"/>
              </a:rPr>
              <a:t>. </a:t>
            </a:r>
            <a:r>
              <a:rPr lang="en-US" sz="900" u="none" dirty="0" err="1">
                <a:latin typeface="Gulim"/>
                <a:ea typeface="Gulim"/>
                <a:cs typeface="Gulim"/>
                <a:sym typeface="Gulim"/>
              </a:rPr>
              <a:t>국내외</a:t>
            </a:r>
            <a:r>
              <a:rPr lang="en-US" sz="900" u="none" dirty="0">
                <a:latin typeface="Gulim"/>
                <a:ea typeface="Gulim"/>
                <a:cs typeface="Gulim"/>
                <a:sym typeface="Gulim"/>
              </a:rPr>
              <a:t> </a:t>
            </a:r>
            <a:r>
              <a:rPr lang="en-US" sz="900" u="none" dirty="0" err="1">
                <a:latin typeface="Gulim"/>
                <a:ea typeface="Gulim"/>
                <a:cs typeface="Gulim"/>
                <a:sym typeface="Gulim"/>
              </a:rPr>
              <a:t>사업을</a:t>
            </a:r>
            <a:r>
              <a:rPr lang="en-US" sz="900" u="none" dirty="0">
                <a:latin typeface="Gulim"/>
                <a:ea typeface="Gulim"/>
                <a:cs typeface="Gulim"/>
                <a:sym typeface="Gulim"/>
              </a:rPr>
              <a:t> </a:t>
            </a:r>
            <a:r>
              <a:rPr lang="en-US" sz="900" u="none" dirty="0" err="1">
                <a:latin typeface="Gulim"/>
                <a:ea typeface="Gulim"/>
                <a:cs typeface="Gulim"/>
                <a:sym typeface="Gulim"/>
              </a:rPr>
              <a:t>포괄하여</a:t>
            </a:r>
            <a:r>
              <a:rPr lang="en-US" sz="900" u="none" dirty="0">
                <a:latin typeface="Gulim"/>
                <a:ea typeface="Gulim"/>
                <a:cs typeface="Gulim"/>
                <a:sym typeface="Gulim"/>
              </a:rPr>
              <a:t> 2030년까지 </a:t>
            </a:r>
            <a:r>
              <a:rPr lang="en-US" sz="900" u="none" dirty="0" err="1">
                <a:latin typeface="Gulim"/>
                <a:ea typeface="Gulim"/>
                <a:cs typeface="Gulim"/>
                <a:sym typeface="Gulim"/>
              </a:rPr>
              <a:t>여성</a:t>
            </a:r>
            <a:r>
              <a:rPr lang="en-US" sz="900" u="none" dirty="0">
                <a:latin typeface="Gulim"/>
                <a:ea typeface="Gulim"/>
                <a:cs typeface="Gulim"/>
                <a:sym typeface="Gulim"/>
              </a:rPr>
              <a:t> </a:t>
            </a:r>
            <a:r>
              <a:rPr lang="en-US" sz="900" u="none" dirty="0" err="1">
                <a:latin typeface="Gulim"/>
                <a:ea typeface="Gulim"/>
                <a:cs typeface="Gulim"/>
                <a:sym typeface="Gulim"/>
              </a:rPr>
              <a:t>구성원</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관리직군</a:t>
            </a:r>
            <a:r>
              <a:rPr lang="en-US" sz="900" u="none" dirty="0">
                <a:latin typeface="Gulim"/>
                <a:ea typeface="Gulim"/>
                <a:cs typeface="Gulim"/>
                <a:sym typeface="Gulim"/>
              </a:rPr>
              <a:t> </a:t>
            </a:r>
            <a:r>
              <a:rPr lang="en-US" sz="900" u="none" dirty="0" err="1">
                <a:latin typeface="Gulim"/>
                <a:ea typeface="Gulim"/>
                <a:cs typeface="Gulim"/>
                <a:sym typeface="Gulim"/>
              </a:rPr>
              <a:t>강화</a:t>
            </a:r>
            <a:r>
              <a:rPr lang="en-US" sz="900" u="none" dirty="0">
                <a:latin typeface="Gulim"/>
                <a:ea typeface="Gulim"/>
                <a:cs typeface="Gulim"/>
                <a:sym typeface="Gulim"/>
              </a:rPr>
              <a:t>, </a:t>
            </a:r>
            <a:r>
              <a:rPr lang="en-US" sz="900" u="none" dirty="0" err="1">
                <a:latin typeface="Gulim"/>
                <a:ea typeface="Gulim"/>
                <a:cs typeface="Gulim"/>
                <a:sym typeface="Gulim"/>
              </a:rPr>
              <a:t>경영진·직책자</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역량</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핵심</a:t>
            </a:r>
            <a:r>
              <a:rPr lang="en-US" sz="900" u="none" dirty="0">
                <a:latin typeface="Gulim"/>
                <a:ea typeface="Gulim"/>
                <a:cs typeface="Gulim"/>
                <a:sym typeface="Gulim"/>
              </a:rPr>
              <a:t> </a:t>
            </a:r>
            <a:r>
              <a:rPr lang="en-US" sz="900" u="none" dirty="0" err="1">
                <a:latin typeface="Gulim"/>
                <a:ea typeface="Gulim"/>
                <a:cs typeface="Gulim"/>
                <a:sym typeface="Gulim"/>
              </a:rPr>
              <a:t>현채인</a:t>
            </a:r>
            <a:r>
              <a:rPr lang="en-US" sz="900" u="none" dirty="0">
                <a:latin typeface="Gulim"/>
                <a:ea typeface="Gulim"/>
                <a:cs typeface="Gulim"/>
                <a:sym typeface="Gulim"/>
              </a:rPr>
              <a:t> </a:t>
            </a:r>
            <a:r>
              <a:rPr lang="en-US" sz="900" u="none" dirty="0" err="1">
                <a:latin typeface="Gulim"/>
                <a:ea typeface="Gulim"/>
                <a:cs typeface="Gulim"/>
                <a:sym typeface="Gulim"/>
              </a:rPr>
              <a:t>적극</a:t>
            </a:r>
            <a:r>
              <a:rPr lang="en-US" sz="900" u="none" dirty="0">
                <a:latin typeface="Gulim"/>
                <a:ea typeface="Gulim"/>
                <a:cs typeface="Gulim"/>
                <a:sym typeface="Gulim"/>
              </a:rPr>
              <a:t> </a:t>
            </a:r>
            <a:r>
              <a:rPr lang="en-US" sz="900" u="none" dirty="0" err="1">
                <a:latin typeface="Gulim"/>
                <a:ea typeface="Gulim"/>
                <a:cs typeface="Gulim"/>
                <a:sym typeface="Gulim"/>
              </a:rPr>
              <a:t>육성을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변화와</a:t>
            </a:r>
            <a:r>
              <a:rPr lang="en-US" sz="900" u="none" dirty="0">
                <a:latin typeface="Gulim"/>
                <a:ea typeface="Gulim"/>
                <a:cs typeface="Gulim"/>
                <a:sym typeface="Gulim"/>
              </a:rPr>
              <a:t> </a:t>
            </a:r>
            <a:r>
              <a:rPr lang="en-US" sz="900" u="none" dirty="0" err="1">
                <a:latin typeface="Gulim"/>
                <a:ea typeface="Gulim"/>
                <a:cs typeface="Gulim"/>
                <a:sym typeface="Gulim"/>
              </a:rPr>
              <a:t>혁신의</a:t>
            </a:r>
            <a:r>
              <a:rPr lang="en-US" sz="900" u="none" dirty="0">
                <a:latin typeface="Gulim"/>
                <a:ea typeface="Gulim"/>
                <a:cs typeface="Gulim"/>
                <a:sym typeface="Gulim"/>
              </a:rPr>
              <a:t> </a:t>
            </a:r>
            <a:r>
              <a:rPr lang="en-US" sz="900" u="none" dirty="0" err="1">
                <a:latin typeface="Gulim"/>
                <a:ea typeface="Gulim"/>
                <a:cs typeface="Gulim"/>
                <a:sym typeface="Gulim"/>
              </a:rPr>
              <a:t>뒷받침이</a:t>
            </a:r>
            <a:r>
              <a:rPr lang="en-US" sz="900" u="none" dirty="0">
                <a:latin typeface="Gulim"/>
                <a:ea typeface="Gulim"/>
                <a:cs typeface="Gulim"/>
                <a:sym typeface="Gulim"/>
              </a:rPr>
              <a:t> </a:t>
            </a:r>
            <a:r>
              <a:rPr lang="en-US" sz="900" u="none" dirty="0" err="1">
                <a:latin typeface="Gulim"/>
                <a:ea typeface="Gulim"/>
                <a:cs typeface="Gulim"/>
                <a:sym typeface="Gulim"/>
              </a:rPr>
              <a:t>되는</a:t>
            </a:r>
            <a:r>
              <a:rPr lang="en-US" sz="900" u="none" dirty="0">
                <a:latin typeface="Gulim"/>
                <a:ea typeface="Gulim"/>
                <a:cs typeface="Gulim"/>
                <a:sym typeface="Gulim"/>
              </a:rPr>
              <a:t> </a:t>
            </a:r>
            <a:r>
              <a:rPr lang="en-US" sz="900" u="none" dirty="0" err="1">
                <a:latin typeface="Gulim"/>
                <a:ea typeface="Gulim"/>
                <a:cs typeface="Gulim"/>
                <a:sym typeface="Gulim"/>
              </a:rPr>
              <a:t>조직</a:t>
            </a:r>
            <a:r>
              <a:rPr lang="en-US" sz="900" u="none" dirty="0">
                <a:latin typeface="Gulim"/>
                <a:ea typeface="Gulim"/>
                <a:cs typeface="Gulim"/>
                <a:sym typeface="Gulim"/>
              </a:rPr>
              <a:t> </a:t>
            </a:r>
            <a:r>
              <a:rPr lang="en-US" sz="900" u="none" dirty="0" err="1">
                <a:latin typeface="Gulim"/>
                <a:ea typeface="Gulim"/>
                <a:cs typeface="Gulim"/>
                <a:sym typeface="Gulim"/>
              </a:rPr>
              <a:t>경쟁력</a:t>
            </a:r>
            <a:r>
              <a:rPr lang="en-US" sz="900" u="none" dirty="0">
                <a:latin typeface="Gulim"/>
                <a:ea typeface="Gulim"/>
                <a:cs typeface="Gulim"/>
                <a:sym typeface="Gulim"/>
              </a:rPr>
              <a:t> </a:t>
            </a:r>
            <a:r>
              <a:rPr lang="en-US" sz="900" u="none" dirty="0" err="1">
                <a:latin typeface="Gulim"/>
                <a:ea typeface="Gulim"/>
                <a:cs typeface="Gulim"/>
                <a:sym typeface="Gulim"/>
              </a:rPr>
              <a:t>기반을</a:t>
            </a:r>
            <a:r>
              <a:rPr lang="en-US" sz="900" u="none" dirty="0">
                <a:latin typeface="Gulim"/>
                <a:ea typeface="Gulim"/>
                <a:cs typeface="Gulim"/>
                <a:sym typeface="Gulim"/>
              </a:rPr>
              <a:t> </a:t>
            </a:r>
            <a:r>
              <a:rPr lang="en-US" sz="900" u="none" dirty="0" err="1">
                <a:latin typeface="Gulim"/>
                <a:ea typeface="Gulim"/>
                <a:cs typeface="Gulim"/>
                <a:sym typeface="Gulim"/>
              </a:rPr>
              <a:t>구축해</a:t>
            </a:r>
            <a:r>
              <a:rPr lang="en-US" sz="900" u="none" dirty="0">
                <a:latin typeface="Gulim"/>
                <a:ea typeface="Gulim"/>
                <a:cs typeface="Gulim"/>
                <a:sym typeface="Gulim"/>
              </a:rPr>
              <a:t> </a:t>
            </a:r>
            <a:r>
              <a:rPr lang="en-US" sz="900" u="none" dirty="0" err="1">
                <a:latin typeface="Gulim"/>
                <a:ea typeface="Gulim"/>
                <a:cs typeface="Gulim"/>
                <a:sym typeface="Gulim"/>
              </a:rPr>
              <a:t>나가고자</a:t>
            </a:r>
            <a:r>
              <a:rPr lang="en-US" sz="900" u="none" dirty="0">
                <a:latin typeface="Gulim"/>
                <a:ea typeface="Gulim"/>
                <a:cs typeface="Gulim"/>
                <a:sym typeface="Gulim"/>
              </a:rPr>
              <a:t> </a:t>
            </a:r>
            <a:r>
              <a:rPr lang="en-US" sz="900" u="none" dirty="0" err="1">
                <a:latin typeface="Gulim"/>
                <a:ea typeface="Gulim"/>
                <a:cs typeface="Gulim"/>
                <a:sym typeface="Gulim"/>
              </a:rPr>
              <a:t>합니다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궁극적으로</a:t>
            </a:r>
            <a:r>
              <a:rPr lang="en-US" sz="900" u="none" dirty="0">
                <a:latin typeface="Gulim"/>
                <a:ea typeface="Gulim"/>
                <a:cs typeface="Gulim"/>
                <a:sym typeface="Gulim"/>
              </a:rPr>
              <a:t> DEI </a:t>
            </a:r>
            <a:r>
              <a:rPr lang="en-US" sz="900" u="none" dirty="0" err="1">
                <a:latin typeface="Gulim"/>
                <a:ea typeface="Gulim"/>
                <a:cs typeface="Gulim"/>
                <a:sym typeface="Gulim"/>
              </a:rPr>
              <a:t>증진</a:t>
            </a:r>
            <a:r>
              <a:rPr lang="en-US" sz="900" u="none" dirty="0">
                <a:latin typeface="Gulim"/>
                <a:ea typeface="Gulim"/>
                <a:cs typeface="Gulim"/>
                <a:sym typeface="Gulim"/>
              </a:rPr>
              <a:t> </a:t>
            </a:r>
            <a:r>
              <a:rPr lang="en-US" sz="900" u="none" dirty="0" err="1">
                <a:latin typeface="Gulim"/>
                <a:ea typeface="Gulim"/>
                <a:cs typeface="Gulim"/>
                <a:sym typeface="Gulim"/>
              </a:rPr>
              <a:t>제도</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프로그램</a:t>
            </a:r>
            <a:r>
              <a:rPr lang="en-US" sz="900" u="none" dirty="0">
                <a:latin typeface="Gulim"/>
                <a:ea typeface="Gulim"/>
                <a:cs typeface="Gulim"/>
                <a:sym typeface="Gulim"/>
              </a:rPr>
              <a:t> </a:t>
            </a:r>
            <a:r>
              <a:rPr lang="en-US" sz="900" u="none" dirty="0" err="1">
                <a:latin typeface="Gulim"/>
                <a:ea typeface="Gulim"/>
                <a:cs typeface="Gulim"/>
                <a:sym typeface="Gulim"/>
              </a:rPr>
              <a:t>개선을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내실</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이행</a:t>
            </a:r>
            <a:r>
              <a:rPr lang="en-US" sz="900" u="none" dirty="0">
                <a:latin typeface="Gulim"/>
                <a:ea typeface="Gulim"/>
                <a:cs typeface="Gulim"/>
                <a:sym typeface="Gulim"/>
              </a:rPr>
              <a:t> </a:t>
            </a:r>
            <a:r>
              <a:rPr lang="en-US" sz="900" u="none" dirty="0" err="1">
                <a:latin typeface="Gulim"/>
                <a:ea typeface="Gulim"/>
                <a:cs typeface="Gulim"/>
                <a:sym typeface="Gulim"/>
              </a:rPr>
              <a:t>체계를</a:t>
            </a:r>
            <a:r>
              <a:rPr lang="en-US" sz="900" u="none" dirty="0">
                <a:latin typeface="Gulim"/>
                <a:ea typeface="Gulim"/>
                <a:cs typeface="Gulim"/>
                <a:sym typeface="Gulim"/>
              </a:rPr>
              <a:t> </a:t>
            </a:r>
            <a:r>
              <a:rPr lang="en-US" sz="900" u="none" dirty="0" err="1">
                <a:latin typeface="Gulim"/>
                <a:ea typeface="Gulim"/>
                <a:cs typeface="Gulim"/>
                <a:sym typeface="Gulim"/>
              </a:rPr>
              <a:t>마련하고</a:t>
            </a:r>
            <a:r>
              <a:rPr lang="en-US" sz="900" u="none" dirty="0">
                <a:latin typeface="Gulim"/>
                <a:ea typeface="Gulim"/>
                <a:cs typeface="Gulim"/>
                <a:sym typeface="Gulim"/>
              </a:rPr>
              <a:t>, </a:t>
            </a:r>
            <a:r>
              <a:rPr lang="en-US" sz="900" u="none" dirty="0" err="1">
                <a:latin typeface="Gulim"/>
                <a:ea typeface="Gulim"/>
                <a:cs typeface="Gulim"/>
                <a:sym typeface="Gulim"/>
              </a:rPr>
              <a:t>더</a:t>
            </a:r>
            <a:r>
              <a:rPr lang="en-US" sz="900" u="none" dirty="0">
                <a:latin typeface="Gulim"/>
                <a:ea typeface="Gulim"/>
                <a:cs typeface="Gulim"/>
                <a:sym typeface="Gulim"/>
              </a:rPr>
              <a:t> </a:t>
            </a:r>
            <a:r>
              <a:rPr lang="en-US" sz="900" u="none" dirty="0" err="1">
                <a:latin typeface="Gulim"/>
                <a:ea typeface="Gulim"/>
                <a:cs typeface="Gulim"/>
                <a:sym typeface="Gulim"/>
              </a:rPr>
              <a:t>나아가</a:t>
            </a:r>
            <a:r>
              <a:rPr lang="en-US" sz="900" u="none" dirty="0">
                <a:latin typeface="Gulim"/>
                <a:ea typeface="Gulim"/>
                <a:cs typeface="Gulim"/>
                <a:sym typeface="Gulim"/>
              </a:rPr>
              <a:t> </a:t>
            </a:r>
            <a:r>
              <a:rPr lang="en-US" sz="900" u="none" dirty="0" err="1">
                <a:latin typeface="Gulim"/>
                <a:ea typeface="Gulim"/>
                <a:cs typeface="Gulim"/>
                <a:sym typeface="Gulim"/>
              </a:rPr>
              <a:t>대외</a:t>
            </a:r>
            <a:r>
              <a:rPr lang="en-US" sz="900" u="none" dirty="0">
                <a:latin typeface="Gulim"/>
                <a:ea typeface="Gulim"/>
                <a:cs typeface="Gulim"/>
                <a:sym typeface="Gulim"/>
              </a:rPr>
              <a:t> </a:t>
            </a:r>
            <a:r>
              <a:rPr lang="en-US" sz="900" u="none" dirty="0" err="1">
                <a:latin typeface="Gulim"/>
                <a:ea typeface="Gulim"/>
                <a:cs typeface="Gulim"/>
                <a:sym typeface="Gulim"/>
              </a:rPr>
              <a:t>인증을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회사가</a:t>
            </a:r>
            <a:r>
              <a:rPr lang="en-US" sz="900" u="none" dirty="0">
                <a:latin typeface="Gulim"/>
                <a:ea typeface="Gulim"/>
                <a:cs typeface="Gulim"/>
                <a:sym typeface="Gulim"/>
              </a:rPr>
              <a:t> </a:t>
            </a:r>
            <a:r>
              <a:rPr lang="en-US" sz="900" u="none" dirty="0" err="1">
                <a:latin typeface="Gulim"/>
                <a:ea typeface="Gulim"/>
                <a:cs typeface="Gulim"/>
                <a:sym typeface="Gulim"/>
              </a:rPr>
              <a:t>추구하고자</a:t>
            </a:r>
            <a:r>
              <a:rPr lang="en-US" sz="900" u="none" dirty="0">
                <a:latin typeface="Gulim"/>
                <a:ea typeface="Gulim"/>
                <a:cs typeface="Gulim"/>
                <a:sym typeface="Gulim"/>
              </a:rPr>
              <a:t> </a:t>
            </a:r>
            <a:r>
              <a:rPr lang="en-US" sz="900" u="none" dirty="0" err="1">
                <a:latin typeface="Gulim"/>
                <a:ea typeface="Gulim"/>
                <a:cs typeface="Gulim"/>
                <a:sym typeface="Gulim"/>
              </a:rPr>
              <a:t>하는</a:t>
            </a:r>
            <a:r>
              <a:rPr lang="en-US" sz="900" u="none" dirty="0">
                <a:latin typeface="Gulim"/>
                <a:ea typeface="Gulim"/>
                <a:cs typeface="Gulim"/>
                <a:sym typeface="Gulim"/>
              </a:rPr>
              <a:t> DEI </a:t>
            </a:r>
            <a:r>
              <a:rPr lang="en-US" sz="900" u="none" dirty="0" err="1">
                <a:latin typeface="Gulim"/>
                <a:ea typeface="Gulim"/>
                <a:cs typeface="Gulim"/>
                <a:sym typeface="Gulim"/>
              </a:rPr>
              <a:t>가치를</a:t>
            </a:r>
            <a:r>
              <a:rPr lang="en-US" sz="900" u="none" dirty="0">
                <a:latin typeface="Gulim"/>
                <a:ea typeface="Gulim"/>
                <a:cs typeface="Gulim"/>
                <a:sym typeface="Gulim"/>
              </a:rPr>
              <a:t> </a:t>
            </a:r>
            <a:r>
              <a:rPr lang="en-US" sz="900" u="none" dirty="0" err="1">
                <a:latin typeface="Gulim"/>
                <a:ea typeface="Gulim"/>
                <a:cs typeface="Gulim"/>
                <a:sym typeface="Gulim"/>
              </a:rPr>
              <a:t>인정받고자</a:t>
            </a:r>
            <a:r>
              <a:rPr lang="en-US" sz="900" u="none" dirty="0">
                <a:latin typeface="Gulim"/>
                <a:ea typeface="Gulim"/>
                <a:cs typeface="Gulim"/>
                <a:sym typeface="Gulim"/>
              </a:rPr>
              <a:t> </a:t>
            </a:r>
            <a:r>
              <a:rPr lang="en-US" sz="900" u="none" dirty="0" err="1">
                <a:latin typeface="Gulim"/>
                <a:ea typeface="Gulim"/>
                <a:cs typeface="Gulim"/>
                <a:sym typeface="Gulim"/>
              </a:rPr>
              <a:t>합니다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644" name="Google Shape;6644;p66"/>
          <p:cNvSpPr txBox="1"/>
          <p:nvPr/>
        </p:nvSpPr>
        <p:spPr>
          <a:xfrm>
            <a:off x="892851" y="3866726"/>
            <a:ext cx="13186763" cy="571803"/>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a:solidFill>
                  <a:srgbClr val="007E75"/>
                </a:solidFill>
                <a:latin typeface="Arial"/>
                <a:ea typeface="Arial"/>
                <a:cs typeface="Arial"/>
                <a:sym typeface="Arial"/>
              </a:rPr>
              <a:t>DEI </a:t>
            </a:r>
            <a:r>
              <a:rPr lang="en-US" sz="900" b="1" u="sng" dirty="0" err="1">
                <a:solidFill>
                  <a:srgbClr val="007E75"/>
                </a:solidFill>
                <a:latin typeface="Arial"/>
                <a:ea typeface="Arial"/>
                <a:cs typeface="Arial"/>
                <a:sym typeface="Arial"/>
              </a:rPr>
              <a:t>관리체계</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b="1" dirty="0">
                <a:latin typeface="Arial"/>
                <a:ea typeface="Arial"/>
                <a:cs typeface="Arial"/>
                <a:sym typeface="Arial"/>
              </a:rPr>
              <a:t>DEI </a:t>
            </a:r>
            <a:r>
              <a:rPr lang="en-US" sz="900" b="1" dirty="0" err="1">
                <a:latin typeface="Arial"/>
                <a:ea typeface="Arial"/>
                <a:cs typeface="Arial"/>
                <a:sym typeface="Arial"/>
              </a:rPr>
              <a:t>거버넌스</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채용</a:t>
            </a:r>
            <a:r>
              <a:rPr lang="en-US" sz="900" dirty="0">
                <a:latin typeface="Gulim"/>
                <a:ea typeface="Gulim"/>
                <a:cs typeface="Gulim"/>
                <a:sym typeface="Gulim"/>
              </a:rPr>
              <a:t>, </a:t>
            </a:r>
            <a:r>
              <a:rPr lang="en-US" sz="900" dirty="0" err="1">
                <a:latin typeface="Gulim"/>
                <a:ea typeface="Gulim"/>
                <a:cs typeface="Gulim"/>
                <a:sym typeface="Gulim"/>
              </a:rPr>
              <a:t>육성·교육</a:t>
            </a:r>
            <a:r>
              <a:rPr lang="en-US" sz="900" dirty="0">
                <a:latin typeface="Gulim"/>
                <a:ea typeface="Gulim"/>
                <a:cs typeface="Gulim"/>
                <a:sym typeface="Gulim"/>
              </a:rPr>
              <a:t>, </a:t>
            </a:r>
            <a:r>
              <a:rPr lang="en-US" sz="900" dirty="0" err="1">
                <a:latin typeface="Gulim"/>
                <a:ea typeface="Gulim"/>
                <a:cs typeface="Gulim"/>
                <a:sym typeface="Gulim"/>
              </a:rPr>
              <a:t>직무·복무</a:t>
            </a:r>
            <a:r>
              <a:rPr lang="en-US" sz="900" dirty="0">
                <a:latin typeface="Gulim"/>
                <a:ea typeface="Gulim"/>
                <a:cs typeface="Gulim"/>
                <a:sym typeface="Gulim"/>
              </a:rPr>
              <a:t>, </a:t>
            </a:r>
            <a:r>
              <a:rPr lang="en-US" sz="900" dirty="0" err="1">
                <a:latin typeface="Gulim"/>
                <a:ea typeface="Gulim"/>
                <a:cs typeface="Gulim"/>
                <a:sym typeface="Gulim"/>
              </a:rPr>
              <a:t>평가·승진</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인사</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DEI </a:t>
            </a:r>
            <a:r>
              <a:rPr lang="en-US" sz="900" dirty="0" err="1">
                <a:latin typeface="Gulim"/>
                <a:ea typeface="Gulim"/>
                <a:cs typeface="Gulim"/>
                <a:sym typeface="Gulim"/>
              </a:rPr>
              <a:t>이슈를</a:t>
            </a:r>
            <a:r>
              <a:rPr lang="en-US" sz="900" dirty="0">
                <a:latin typeface="Gulim"/>
                <a:ea typeface="Gulim"/>
                <a:cs typeface="Gulim"/>
                <a:sym typeface="Gulim"/>
              </a:rPr>
              <a:t> </a:t>
            </a:r>
            <a:r>
              <a:rPr lang="en-US" sz="900" dirty="0" err="1">
                <a:latin typeface="Gulim"/>
                <a:ea typeface="Gulim"/>
                <a:cs typeface="Gulim"/>
                <a:sym typeface="Gulim"/>
              </a:rPr>
              <a:t>상시</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원활한</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커뮤니케이션을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인사부</a:t>
            </a:r>
            <a:r>
              <a:rPr lang="en-US" sz="900" dirty="0">
                <a:latin typeface="Gulim"/>
                <a:ea typeface="Gulim"/>
                <a:cs typeface="Gulim"/>
                <a:sym typeface="Gulim"/>
              </a:rPr>
              <a:t>, </a:t>
            </a:r>
            <a:r>
              <a:rPr lang="en-US" sz="900" dirty="0" err="1">
                <a:latin typeface="Gulim"/>
                <a:ea typeface="Gulim"/>
                <a:cs typeface="Gulim"/>
                <a:sym typeface="Gulim"/>
              </a:rPr>
              <a:t>인재개발원</a:t>
            </a:r>
            <a:r>
              <a:rPr lang="en-US" sz="900" dirty="0">
                <a:latin typeface="Gulim"/>
                <a:ea typeface="Gulim"/>
                <a:cs typeface="Gulim"/>
                <a:sym typeface="Gulim"/>
              </a:rPr>
              <a:t>, </a:t>
            </a:r>
            <a:r>
              <a:rPr lang="en-US" sz="900" dirty="0" err="1">
                <a:latin typeface="Gulim"/>
                <a:ea typeface="Gulim"/>
                <a:cs typeface="Gulim"/>
                <a:sym typeface="Gulim"/>
              </a:rPr>
              <a:t>ER팀</a:t>
            </a:r>
            <a:r>
              <a:rPr lang="en-US" sz="900" dirty="0">
                <a:latin typeface="Gulim"/>
                <a:ea typeface="Gulim"/>
                <a:cs typeface="Gulim"/>
                <a:sym typeface="Gulim"/>
              </a:rPr>
              <a:t>, </a:t>
            </a:r>
            <a:r>
              <a:rPr lang="en-US" sz="900" dirty="0" err="1">
                <a:latin typeface="Gulim"/>
                <a:ea typeface="Gulim"/>
                <a:cs typeface="Gulim"/>
                <a:sym typeface="Gulim"/>
              </a:rPr>
              <a:t>해외사업단</a:t>
            </a:r>
            <a:r>
              <a:rPr lang="en-US" sz="900" dirty="0">
                <a:latin typeface="Gulim"/>
                <a:ea typeface="Gulim"/>
                <a:cs typeface="Gulim"/>
                <a:sym typeface="Gulim"/>
              </a:rPr>
              <a:t>, </a:t>
            </a:r>
            <a:r>
              <a:rPr lang="en-US" sz="900" dirty="0" err="1">
                <a:latin typeface="Gulim"/>
                <a:ea typeface="Gulim"/>
                <a:cs typeface="Gulim"/>
                <a:sym typeface="Gulim"/>
              </a:rPr>
              <a:t>성과관리실</a:t>
            </a:r>
            <a:r>
              <a:rPr lang="en-US" sz="900" dirty="0">
                <a:latin typeface="Gulim"/>
                <a:ea typeface="Gulim"/>
                <a:cs typeface="Gulim"/>
                <a:sym typeface="Gulim"/>
              </a:rPr>
              <a:t>, </a:t>
            </a:r>
            <a:r>
              <a:rPr lang="en-US" sz="900" dirty="0" err="1">
                <a:latin typeface="Gulim"/>
                <a:ea typeface="Gulim"/>
                <a:cs typeface="Gulim"/>
                <a:sym typeface="Gulim"/>
              </a:rPr>
              <a:t>ESG경영실</a:t>
            </a:r>
            <a:r>
              <a:rPr lang="en-US" sz="900" dirty="0">
                <a:latin typeface="Gulim"/>
                <a:ea typeface="Gulim"/>
                <a:cs typeface="Gulim"/>
                <a:sym typeface="Gulim"/>
              </a:rPr>
              <a:t> </a:t>
            </a:r>
            <a:r>
              <a:rPr lang="en-US" sz="900" dirty="0" err="1">
                <a:latin typeface="Gulim"/>
                <a:ea typeface="Gulim"/>
                <a:cs typeface="Gulim"/>
                <a:sym typeface="Gulim"/>
              </a:rPr>
              <a:t>등으로</a:t>
            </a:r>
            <a:r>
              <a:rPr lang="en-US" sz="900" dirty="0">
                <a:latin typeface="Gulim"/>
                <a:ea typeface="Gulim"/>
                <a:cs typeface="Gulim"/>
                <a:sym typeface="Gulim"/>
              </a:rPr>
              <a:t> </a:t>
            </a:r>
            <a:r>
              <a:rPr lang="en-US" sz="900" dirty="0" err="1">
                <a:latin typeface="Gulim"/>
                <a:ea typeface="Gulim"/>
                <a:cs typeface="Gulim"/>
                <a:sym typeface="Gulim"/>
              </a:rPr>
              <a:t>구성된</a:t>
            </a:r>
            <a:r>
              <a:rPr lang="en-US" sz="900" dirty="0">
                <a:latin typeface="Gulim"/>
                <a:ea typeface="Gulim"/>
                <a:cs typeface="Gulim"/>
                <a:sym typeface="Gulim"/>
              </a:rPr>
              <a:t> DEI </a:t>
            </a:r>
            <a:r>
              <a:rPr lang="en-US" sz="900" dirty="0" err="1">
                <a:latin typeface="Gulim"/>
                <a:ea typeface="Gulim"/>
                <a:cs typeface="Gulim"/>
                <a:sym typeface="Gulim"/>
              </a:rPr>
              <a:t>논의</a:t>
            </a:r>
            <a:r>
              <a:rPr lang="en-US" sz="900" dirty="0">
                <a:latin typeface="Gulim"/>
                <a:ea typeface="Gulim"/>
                <a:cs typeface="Gulim"/>
                <a:sym typeface="Gulim"/>
              </a:rPr>
              <a:t> </a:t>
            </a:r>
            <a:r>
              <a:rPr lang="en-US" sz="900" dirty="0" err="1">
                <a:latin typeface="Gulim"/>
                <a:ea typeface="Gulim"/>
                <a:cs typeface="Gulim"/>
                <a:sym typeface="Gulim"/>
              </a:rPr>
              <a:t>협의체를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협의체를</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DEI </a:t>
            </a:r>
            <a:r>
              <a:rPr lang="en-US" sz="900" dirty="0" err="1">
                <a:latin typeface="Gulim"/>
                <a:ea typeface="Gulim"/>
                <a:cs typeface="Gulim"/>
                <a:sym typeface="Gulim"/>
              </a:rPr>
              <a:t>증진을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과제들을</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후행</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지표</a:t>
            </a:r>
            <a:r>
              <a:rPr lang="en-US" sz="900" dirty="0">
                <a:latin typeface="Gulim"/>
                <a:ea typeface="Gulim"/>
                <a:cs typeface="Gulim"/>
                <a:sym typeface="Gulim"/>
              </a:rPr>
              <a:t> </a:t>
            </a:r>
            <a:r>
              <a:rPr lang="en-US" sz="900" dirty="0" err="1">
                <a:latin typeface="Gulim"/>
                <a:ea typeface="Gulim"/>
                <a:cs typeface="Gulim"/>
                <a:sym typeface="Gulim"/>
              </a:rPr>
              <a:t>설정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목표에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경과를</a:t>
            </a:r>
            <a:r>
              <a:rPr lang="en-US" sz="900" dirty="0">
                <a:latin typeface="Gulim"/>
                <a:ea typeface="Gulim"/>
                <a:cs typeface="Gulim"/>
                <a:sym typeface="Gulim"/>
              </a:rPr>
              <a:t> </a:t>
            </a:r>
            <a:r>
              <a:rPr lang="en-US" sz="900" dirty="0" err="1">
                <a:latin typeface="Gulim"/>
                <a:ea typeface="Gulim"/>
                <a:cs typeface="Gulim"/>
                <a:sym typeface="Gulim"/>
              </a:rPr>
              <a:t>주기적으로</a:t>
            </a:r>
            <a:r>
              <a:rPr lang="en-US" sz="900" dirty="0">
                <a:latin typeface="Gulim"/>
                <a:ea typeface="Gulim"/>
                <a:cs typeface="Gulim"/>
                <a:sym typeface="Gulim"/>
              </a:rPr>
              <a:t> </a:t>
            </a:r>
            <a:r>
              <a:rPr lang="en-US" sz="900" dirty="0" err="1">
                <a:latin typeface="Gulim"/>
                <a:ea typeface="Gulim"/>
                <a:cs typeface="Gulim"/>
                <a:sym typeface="Gulim"/>
              </a:rPr>
              <a:t>모니터링합니다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647" name="Google Shape;6647;p66"/>
          <p:cNvSpPr txBox="1"/>
          <p:nvPr/>
        </p:nvSpPr>
        <p:spPr>
          <a:xfrm>
            <a:off x="899999" y="5292335"/>
            <a:ext cx="13203310" cy="17132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a:solidFill>
                  <a:srgbClr val="4D5C63"/>
                </a:solidFill>
                <a:latin typeface="Arial"/>
                <a:ea typeface="Arial"/>
                <a:cs typeface="Arial"/>
                <a:sym typeface="Arial"/>
              </a:rPr>
              <a:t>KT&amp;G DEI 4대 </a:t>
            </a:r>
            <a:r>
              <a:rPr lang="en-US" sz="800" b="1" dirty="0" err="1">
                <a:solidFill>
                  <a:srgbClr val="4D5C63"/>
                </a:solidFill>
                <a:latin typeface="Arial"/>
                <a:ea typeface="Arial"/>
                <a:cs typeface="Arial"/>
                <a:sym typeface="Arial"/>
              </a:rPr>
              <a:t>핵심</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추진</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방향</a:t>
            </a:r>
            <a:endParaRPr lang="en-US" sz="800" b="1" dirty="0">
              <a:solidFill>
                <a:srgbClr val="4D5C63"/>
              </a:solidFill>
              <a:latin typeface="Arial"/>
              <a:ea typeface="Arial"/>
              <a:cs typeface="Arial"/>
              <a:sym typeface="Arial"/>
            </a:endParaRPr>
          </a:p>
          <a:p>
            <a:pPr>
              <a:lnSpc>
                <a:spcPct val="150000"/>
              </a:lnSpc>
            </a:pPr>
            <a:r>
              <a:rPr lang="en-US" altLang="ko-KR" sz="900" b="1" dirty="0">
                <a:latin typeface="Gulim" panose="020B0600000101010101" pitchFamily="34" charset="-127"/>
                <a:ea typeface="Gulim" panose="020B0600000101010101" pitchFamily="34" charset="-127"/>
              </a:rPr>
              <a:t>1. </a:t>
            </a:r>
            <a:r>
              <a:rPr lang="ko-KR" altLang="en-US" sz="900" b="1" dirty="0">
                <a:latin typeface="Gulim" panose="020B0600000101010101" pitchFamily="34" charset="-127"/>
                <a:ea typeface="Gulim" panose="020B0600000101010101" pitchFamily="34" charset="-127"/>
              </a:rPr>
              <a:t>양성 간의 균등한 기회와 평가 </a:t>
            </a:r>
            <a:r>
              <a:rPr lang="en-US" altLang="ko-KR" sz="900" b="1" dirty="0">
                <a:latin typeface="Gulim" panose="020B0600000101010101" pitchFamily="34" charset="-127"/>
                <a:ea typeface="Gulim" panose="020B0600000101010101" pitchFamily="34" charset="-127"/>
              </a:rPr>
              <a:t>(</a:t>
            </a:r>
            <a:r>
              <a:rPr lang="en-US" sz="900" b="1" dirty="0">
                <a:latin typeface="Gulim" panose="020B0600000101010101" pitchFamily="34" charset="-127"/>
                <a:ea typeface="Gulim" panose="020B0600000101010101" pitchFamily="34" charset="-127"/>
              </a:rPr>
              <a:t>Gender Diversity) :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양성 간의 다양한 관점 확보를 통해 인적 자산의 경쟁력을 강화하고자 여성 인재 육성을 위한 제도 정비 및 프로그램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중장기 관점의 목표 설정과 모니터링 체계를 구축하고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여성 관리자 및 여성 고위 경영진 인재를 체계적으로 육성하며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위한 프로그램과 제도 개선을 통해 실질적인 성과를 달성하고자 노력하고 있습니다</a:t>
            </a:r>
            <a:r>
              <a:rPr lang="en-US" altLang="ko-KR" sz="900" dirty="0">
                <a:latin typeface="Gulim" panose="020B0600000101010101" pitchFamily="34" charset="-127"/>
                <a:ea typeface="Gulim" panose="020B0600000101010101" pitchFamily="34" charset="-127"/>
              </a:rPr>
              <a:t>.</a:t>
            </a:r>
          </a:p>
          <a:p>
            <a:pPr>
              <a:lnSpc>
                <a:spcPct val="150000"/>
              </a:lnSpc>
            </a:pPr>
            <a:r>
              <a:rPr lang="en-US" altLang="ko-KR" sz="900" b="1" dirty="0">
                <a:latin typeface="Gulim" panose="020B0600000101010101" pitchFamily="34" charset="-127"/>
                <a:ea typeface="Gulim" panose="020B0600000101010101" pitchFamily="34" charset="-127"/>
              </a:rPr>
              <a:t>2. </a:t>
            </a:r>
            <a:r>
              <a:rPr lang="ko-KR" altLang="en-US" sz="900" b="1" dirty="0">
                <a:latin typeface="Gulim" panose="020B0600000101010101" pitchFamily="34" charset="-127"/>
                <a:ea typeface="Gulim" panose="020B0600000101010101" pitchFamily="34" charset="-127"/>
              </a:rPr>
              <a:t>문화적 다양성 수용 </a:t>
            </a:r>
            <a:r>
              <a:rPr lang="en-US" altLang="ko-KR" sz="900" b="1" dirty="0">
                <a:latin typeface="Gulim" panose="020B0600000101010101" pitchFamily="34" charset="-127"/>
                <a:ea typeface="Gulim" panose="020B0600000101010101" pitchFamily="34" charset="-127"/>
              </a:rPr>
              <a:t>(</a:t>
            </a:r>
            <a:r>
              <a:rPr lang="en-US" sz="900" b="1" dirty="0">
                <a:latin typeface="Gulim" panose="020B0600000101010101" pitchFamily="34" charset="-127"/>
                <a:ea typeface="Gulim" panose="020B0600000101010101" pitchFamily="34" charset="-127"/>
              </a:rPr>
              <a:t>Global Mobility) : </a:t>
            </a:r>
            <a:r>
              <a:rPr lang="ko-KR" altLang="en-US" sz="900" dirty="0">
                <a:latin typeface="Gulim" panose="020B0600000101010101" pitchFamily="34" charset="-127"/>
                <a:ea typeface="Gulim" panose="020B0600000101010101" pitchFamily="34" charset="-127"/>
              </a:rPr>
              <a:t>해외 시장 경쟁력 강화를 위해 현지화 전략과 연계한 맞춤형 프로그램을 추진하고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사업 근무자 및 관리자 파견 외에도 지역 전문인재 확보를 통해 글로벌 감각과 현지 이해도를 갖춘 인재를 적극적으로 육성하고 있습니다</a:t>
            </a:r>
            <a:r>
              <a:rPr lang="en-US" altLang="ko-KR" sz="900" dirty="0">
                <a:latin typeface="Gulim" panose="020B0600000101010101" pitchFamily="34" charset="-127"/>
                <a:ea typeface="Gulim" panose="020B0600000101010101" pitchFamily="34" charset="-127"/>
              </a:rPr>
              <a:t>.</a:t>
            </a:r>
          </a:p>
          <a:p>
            <a:pPr>
              <a:lnSpc>
                <a:spcPct val="150000"/>
              </a:lnSpc>
            </a:pPr>
            <a:r>
              <a:rPr lang="en-US" altLang="ko-KR" sz="900" b="1" dirty="0">
                <a:latin typeface="Gulim" panose="020B0600000101010101" pitchFamily="34" charset="-127"/>
                <a:ea typeface="Gulim" panose="020B0600000101010101" pitchFamily="34" charset="-127"/>
              </a:rPr>
              <a:t>3. </a:t>
            </a:r>
            <a:r>
              <a:rPr lang="ko-KR" altLang="en-US" sz="900" b="1" dirty="0">
                <a:latin typeface="Gulim" panose="020B0600000101010101" pitchFamily="34" charset="-127"/>
                <a:ea typeface="Gulim" panose="020B0600000101010101" pitchFamily="34" charset="-127"/>
              </a:rPr>
              <a:t>세대 간 융합 </a:t>
            </a:r>
            <a:r>
              <a:rPr lang="en-US" altLang="ko-KR" sz="900" b="1" dirty="0">
                <a:latin typeface="Gulim" panose="020B0600000101010101" pitchFamily="34" charset="-127"/>
                <a:ea typeface="Gulim" panose="020B0600000101010101" pitchFamily="34" charset="-127"/>
              </a:rPr>
              <a:t>(</a:t>
            </a:r>
            <a:r>
              <a:rPr lang="en-US" sz="900" b="1" dirty="0">
                <a:latin typeface="Gulim" panose="020B0600000101010101" pitchFamily="34" charset="-127"/>
                <a:ea typeface="Gulim" panose="020B0600000101010101" pitchFamily="34" charset="-127"/>
              </a:rPr>
              <a:t>Generation Communication) : </a:t>
            </a:r>
            <a:r>
              <a:rPr lang="en-US" sz="900" dirty="0">
                <a:latin typeface="Gulim" panose="020B0600000101010101" pitchFamily="34" charset="-127"/>
                <a:ea typeface="Gulim" panose="020B0600000101010101" pitchFamily="34" charset="-127"/>
              </a:rPr>
              <a:t>MZ</a:t>
            </a:r>
            <a:r>
              <a:rPr lang="ko-KR" altLang="en-US" sz="900" dirty="0">
                <a:latin typeface="Gulim" panose="020B0600000101010101" pitchFamily="34" charset="-127"/>
                <a:ea typeface="Gulim" panose="020B0600000101010101" pitchFamily="34" charset="-127"/>
              </a:rPr>
              <a:t>세대를 포함한 구성원 간의 소통 및 세대 간의 이해 증진을 위해 </a:t>
            </a:r>
            <a:r>
              <a:rPr lang="en-US" sz="900" dirty="0">
                <a:latin typeface="Gulim" panose="020B0600000101010101" pitchFamily="34" charset="-127"/>
                <a:ea typeface="Gulim" panose="020B0600000101010101" pitchFamily="34" charset="-127"/>
              </a:rPr>
              <a:t>DEI </a:t>
            </a:r>
            <a:r>
              <a:rPr lang="ko-KR" altLang="en-US" sz="900" dirty="0">
                <a:latin typeface="Gulim" panose="020B0600000101010101" pitchFamily="34" charset="-127"/>
                <a:ea typeface="Gulim" panose="020B0600000101010101" pitchFamily="34" charset="-127"/>
              </a:rPr>
              <a:t>가치 확산을 위한 캠페인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소통 확대 프로그램</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교육 등을 운영하며 조직 내 세대 간 융합과 유대 강화를 도모하고 있습니다</a:t>
            </a:r>
            <a:r>
              <a:rPr lang="en-US" altLang="ko-KR" sz="900" dirty="0">
                <a:latin typeface="Gulim" panose="020B0600000101010101" pitchFamily="34" charset="-127"/>
                <a:ea typeface="Gulim" panose="020B0600000101010101" pitchFamily="34" charset="-127"/>
              </a:rPr>
              <a:t>.</a:t>
            </a:r>
          </a:p>
          <a:p>
            <a:pPr>
              <a:lnSpc>
                <a:spcPct val="150000"/>
              </a:lnSpc>
            </a:pPr>
            <a:r>
              <a:rPr lang="en-US" altLang="ko-KR" sz="900" b="1" dirty="0">
                <a:latin typeface="Gulim" panose="020B0600000101010101" pitchFamily="34" charset="-127"/>
                <a:ea typeface="Gulim" panose="020B0600000101010101" pitchFamily="34" charset="-127"/>
              </a:rPr>
              <a:t>4. </a:t>
            </a:r>
            <a:r>
              <a:rPr lang="ko-KR" altLang="en-US" sz="900" b="1" dirty="0">
                <a:latin typeface="Gulim" panose="020B0600000101010101" pitchFamily="34" charset="-127"/>
                <a:ea typeface="Gulim" panose="020B0600000101010101" pitchFamily="34" charset="-127"/>
              </a:rPr>
              <a:t>사회적 취약계층 배려 </a:t>
            </a:r>
            <a:r>
              <a:rPr lang="en-US" altLang="ko-KR" sz="900" b="1" dirty="0">
                <a:latin typeface="Gulim" panose="020B0600000101010101" pitchFamily="34" charset="-127"/>
                <a:ea typeface="Gulim" panose="020B0600000101010101" pitchFamily="34" charset="-127"/>
              </a:rPr>
              <a:t>(</a:t>
            </a:r>
            <a:r>
              <a:rPr lang="en-US" sz="900" b="1" dirty="0">
                <a:latin typeface="Gulim" panose="020B0600000101010101" pitchFamily="34" charset="-127"/>
                <a:ea typeface="Gulim" panose="020B0600000101010101" pitchFamily="34" charset="-127"/>
              </a:rPr>
              <a:t>Generosity Protection) : </a:t>
            </a:r>
            <a:r>
              <a:rPr lang="ko-KR" altLang="en-US" sz="900" dirty="0" err="1">
                <a:latin typeface="Gulim" panose="020B0600000101010101" pitchFamily="34" charset="-127"/>
                <a:ea typeface="Gulim" panose="020B0600000101010101" pitchFamily="34" charset="-127"/>
              </a:rPr>
              <a:t>차별받지</a:t>
            </a:r>
            <a:r>
              <a:rPr lang="ko-KR" altLang="en-US" sz="900" dirty="0">
                <a:latin typeface="Gulim" panose="020B0600000101010101" pitchFamily="34" charset="-127"/>
                <a:ea typeface="Gulim" panose="020B0600000101010101" pitchFamily="34" charset="-127"/>
              </a:rPr>
              <a:t> 않는 포용적 환경을 조성하기 위해 사회적 약자와의 동반성장을 지향하며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다양한 이해관계자와 함께 사회적 책임을 실천하고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People, Community, Planet'</a:t>
            </a:r>
            <a:r>
              <a:rPr lang="ko-KR" altLang="en-US" sz="900" dirty="0">
                <a:latin typeface="Gulim" panose="020B0600000101010101" pitchFamily="34" charset="-127"/>
                <a:ea typeface="Gulim" panose="020B0600000101010101" pitchFamily="34" charset="-127"/>
              </a:rPr>
              <a:t>을 중심으로 지속가능한 사회적 가치 실현에 기여하고자 합니다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sp>
        <p:nvSpPr>
          <p:cNvPr id="6657" name="Google Shape;6657;p66"/>
          <p:cNvSpPr txBox="1"/>
          <p:nvPr/>
        </p:nvSpPr>
        <p:spPr>
          <a:xfrm>
            <a:off x="882334" y="6920223"/>
            <a:ext cx="9086562" cy="1259319"/>
          </a:xfrm>
          <a:prstGeom prst="rect">
            <a:avLst/>
          </a:prstGeom>
          <a:noFill/>
          <a:ln>
            <a:noFill/>
          </a:ln>
        </p:spPr>
        <p:txBody>
          <a:bodyPr spcFirstLastPara="1" wrap="square" lIns="0" tIns="12700" rIns="0" bIns="0" anchor="t" anchorCtr="0">
            <a:spAutoFit/>
          </a:bodyPr>
          <a:lstStyle/>
          <a:p>
            <a:pPr>
              <a:lnSpc>
                <a:spcPct val="150000"/>
              </a:lnSpc>
            </a:pPr>
            <a:r>
              <a:rPr lang="en-US" altLang="ko-KR" sz="900" b="1" dirty="0"/>
              <a:t>2023</a:t>
            </a:r>
            <a:r>
              <a:rPr lang="ko-KR" altLang="en-US" sz="900" b="1" dirty="0"/>
              <a:t>년 실적 및 목표</a:t>
            </a:r>
            <a:endParaRPr lang="ko-KR" altLang="en-US" sz="900" dirty="0"/>
          </a:p>
          <a:p>
            <a:pPr>
              <a:lnSpc>
                <a:spcPct val="150000"/>
              </a:lnSpc>
            </a:pPr>
            <a:r>
              <a:rPr lang="ko-KR" altLang="en-US" sz="900" dirty="0">
                <a:latin typeface="Gulim" panose="020B0600000101010101" pitchFamily="34" charset="-127"/>
                <a:ea typeface="Gulim" panose="020B0600000101010101" pitchFamily="34" charset="-127"/>
              </a:rPr>
              <a:t>여성 구성원 비율</a:t>
            </a:r>
            <a:r>
              <a:rPr lang="en-US" altLang="ko-KR" sz="900" dirty="0">
                <a:latin typeface="Gulim" panose="020B0600000101010101" pitchFamily="34" charset="-127"/>
                <a:ea typeface="Gulim" panose="020B0600000101010101" pitchFamily="34" charset="-127"/>
              </a:rPr>
              <a:t>: 13.6%</a:t>
            </a:r>
          </a:p>
          <a:p>
            <a:pPr>
              <a:lnSpc>
                <a:spcPct val="150000"/>
              </a:lnSpc>
            </a:pPr>
            <a:r>
              <a:rPr lang="ko-KR" altLang="en-US" sz="900" dirty="0">
                <a:latin typeface="Gulim" panose="020B0600000101010101" pitchFamily="34" charset="-127"/>
                <a:ea typeface="Gulim" panose="020B0600000101010101" pitchFamily="34" charset="-127"/>
              </a:rPr>
              <a:t>여성 관리자</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중간관리자</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임원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비율</a:t>
            </a:r>
            <a:r>
              <a:rPr lang="en-US" altLang="ko-KR" sz="900" dirty="0">
                <a:latin typeface="Gulim" panose="020B0600000101010101" pitchFamily="34" charset="-127"/>
                <a:ea typeface="Gulim" panose="020B0600000101010101" pitchFamily="34" charset="-127"/>
              </a:rPr>
              <a:t>: 11.4%</a:t>
            </a:r>
          </a:p>
          <a:p>
            <a:pPr>
              <a:lnSpc>
                <a:spcPct val="150000"/>
              </a:lnSpc>
            </a:pPr>
            <a:r>
              <a:rPr lang="ko-KR" altLang="en-US" sz="900" dirty="0">
                <a:latin typeface="Gulim" panose="020B0600000101010101" pitchFamily="34" charset="-127"/>
                <a:ea typeface="Gulim" panose="020B0600000101010101" pitchFamily="34" charset="-127"/>
              </a:rPr>
              <a:t>경영진 및 </a:t>
            </a:r>
            <a:r>
              <a:rPr lang="ko-KR" altLang="en-US" sz="900" dirty="0" err="1">
                <a:latin typeface="Gulim" panose="020B0600000101010101" pitchFamily="34" charset="-127"/>
                <a:ea typeface="Gulim" panose="020B0600000101010101" pitchFamily="34" charset="-127"/>
              </a:rPr>
              <a:t>직책자</a:t>
            </a:r>
            <a:r>
              <a:rPr lang="ko-KR" altLang="en-US" sz="900" dirty="0">
                <a:latin typeface="Gulim" panose="020B0600000101010101" pitchFamily="34" charset="-127"/>
                <a:ea typeface="Gulim" panose="020B0600000101010101" pitchFamily="34" charset="-127"/>
              </a:rPr>
              <a:t> 내 현지인 비율</a:t>
            </a:r>
            <a:r>
              <a:rPr lang="en-US" altLang="ko-KR" sz="900" dirty="0">
                <a:latin typeface="Gulim" panose="020B0600000101010101" pitchFamily="34" charset="-127"/>
                <a:ea typeface="Gulim" panose="020B0600000101010101" pitchFamily="34" charset="-127"/>
              </a:rPr>
              <a:t>: 26.0% (2030 </a:t>
            </a:r>
            <a:r>
              <a:rPr lang="ko-KR" altLang="en-US" sz="900" dirty="0">
                <a:latin typeface="Gulim" panose="020B0600000101010101" pitchFamily="34" charset="-127"/>
                <a:ea typeface="Gulim" panose="020B0600000101010101" pitchFamily="34" charset="-127"/>
              </a:rPr>
              <a:t>목표 달성</a:t>
            </a:r>
            <a:r>
              <a:rPr lang="en-US" altLang="ko-KR" sz="900" dirty="0">
                <a:latin typeface="Gulim" panose="020B0600000101010101" pitchFamily="34" charset="-127"/>
                <a:ea typeface="Gulim" panose="020B0600000101010101" pitchFamily="34" charset="-127"/>
              </a:rPr>
              <a:t>)</a:t>
            </a:r>
          </a:p>
          <a:p>
            <a:pPr>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ko-KR" altLang="en-US" sz="900" dirty="0" err="1">
                <a:latin typeface="Gulim" panose="020B0600000101010101" pitchFamily="34" charset="-127"/>
                <a:ea typeface="Gulim" panose="020B0600000101010101" pitchFamily="34" charset="-127"/>
              </a:rPr>
              <a:t>국내뿐</a:t>
            </a:r>
            <a:r>
              <a:rPr lang="ko-KR" altLang="en-US" sz="900" dirty="0">
                <a:latin typeface="Gulim" panose="020B0600000101010101" pitchFamily="34" charset="-127"/>
                <a:ea typeface="Gulim" panose="020B0600000101010101" pitchFamily="34" charset="-127"/>
              </a:rPr>
              <a:t> 아니라 해외사업장까지 포함하여 이러한 </a:t>
            </a:r>
            <a:r>
              <a:rPr lang="en-US" sz="900" dirty="0">
                <a:latin typeface="Gulim" panose="020B0600000101010101" pitchFamily="34" charset="-127"/>
                <a:ea typeface="Gulim" panose="020B0600000101010101" pitchFamily="34" charset="-127"/>
              </a:rPr>
              <a:t>DEI </a:t>
            </a:r>
            <a:r>
              <a:rPr lang="ko-KR" altLang="en-US" sz="900" dirty="0">
                <a:latin typeface="Gulim" panose="020B0600000101010101" pitchFamily="34" charset="-127"/>
                <a:ea typeface="Gulim" panose="020B0600000101010101" pitchFamily="34" charset="-127"/>
              </a:rPr>
              <a:t>지표를 지속적으로 관리하며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실질적 변화와 성장을 이루기 위한 다양한 활동을 전개하고 있습니다</a:t>
            </a:r>
            <a:r>
              <a:rPr lang="en-US" altLang="ko-KR" sz="900" dirty="0">
                <a:latin typeface="Gulim" panose="020B0600000101010101" pitchFamily="34" charset="-127"/>
                <a:ea typeface="Gulim" panose="020B0600000101010101" pitchFamily="34" charset="-127"/>
              </a:rPr>
              <a:t>.</a:t>
            </a:r>
          </a:p>
          <a:p>
            <a:pPr marL="12700" lvl="0" indent="0" algn="l" rtl="0">
              <a:lnSpc>
                <a:spcPct val="150000"/>
              </a:lnSpc>
              <a:spcBef>
                <a:spcPts val="0"/>
              </a:spcBef>
              <a:spcAft>
                <a:spcPts val="0"/>
              </a:spcAft>
              <a:buNone/>
            </a:pPr>
            <a:endParaRPr sz="900" dirty="0">
              <a:latin typeface="Arial"/>
              <a:ea typeface="Arial"/>
              <a:cs typeface="Arial"/>
              <a:sym typeface="Arial"/>
            </a:endParaRPr>
          </a:p>
        </p:txBody>
      </p:sp>
      <p:grpSp>
        <p:nvGrpSpPr>
          <p:cNvPr id="6674" name="Google Shape;6674;p66"/>
          <p:cNvGrpSpPr/>
          <p:nvPr/>
        </p:nvGrpSpPr>
        <p:grpSpPr>
          <a:xfrm>
            <a:off x="538086" y="0"/>
            <a:ext cx="14077958" cy="8208009"/>
            <a:chOff x="538086" y="0"/>
            <a:chExt cx="14077958" cy="8208009"/>
          </a:xfrm>
        </p:grpSpPr>
        <p:sp>
          <p:nvSpPr>
            <p:cNvPr id="6675" name="Google Shape;6675;p6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676" name="Google Shape;6676;p6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677" name="Google Shape;6677;p6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684" name="Google Shape;6684;p6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142</a:t>
            </a:r>
            <a:endParaRPr sz="1000">
              <a:latin typeface="Arial"/>
              <a:ea typeface="Arial"/>
              <a:cs typeface="Arial"/>
              <a:sym typeface="Arial"/>
            </a:endParaRPr>
          </a:p>
        </p:txBody>
      </p:sp>
      <p:sp>
        <p:nvSpPr>
          <p:cNvPr id="6690" name="Google Shape;6690;p66"/>
          <p:cNvSpPr txBox="1"/>
          <p:nvPr/>
        </p:nvSpPr>
        <p:spPr>
          <a:xfrm>
            <a:off x="887299" y="4453973"/>
            <a:ext cx="13183453"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a:latin typeface="Arial"/>
                <a:ea typeface="Arial"/>
                <a:cs typeface="Arial"/>
                <a:sym typeface="Arial"/>
              </a:rPr>
              <a:t>DEI </a:t>
            </a:r>
            <a:r>
              <a:rPr lang="en-US" sz="900" b="1" dirty="0" err="1">
                <a:latin typeface="Arial"/>
                <a:ea typeface="Arial"/>
                <a:cs typeface="Arial"/>
                <a:sym typeface="Arial"/>
              </a:rPr>
              <a:t>현황</a:t>
            </a:r>
            <a:r>
              <a:rPr lang="en-US" sz="900" b="1" dirty="0">
                <a:latin typeface="Arial"/>
                <a:ea typeface="Arial"/>
                <a:cs typeface="Arial"/>
                <a:sym typeface="Arial"/>
              </a:rPr>
              <a:t> </a:t>
            </a:r>
            <a:r>
              <a:rPr lang="en-US" sz="900" b="1" dirty="0" err="1">
                <a:latin typeface="Arial"/>
                <a:ea typeface="Arial"/>
                <a:cs typeface="Arial"/>
                <a:sym typeface="Arial"/>
              </a:rPr>
              <a:t>모니터링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DEI </a:t>
            </a:r>
            <a:r>
              <a:rPr lang="en-US" sz="900" dirty="0" err="1">
                <a:latin typeface="Gulim"/>
                <a:ea typeface="Gulim"/>
                <a:cs typeface="Gulim"/>
                <a:sym typeface="Gulim"/>
              </a:rPr>
              <a:t>내재화</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구성원들의</a:t>
            </a:r>
            <a:r>
              <a:rPr lang="en-US" sz="900" dirty="0">
                <a:latin typeface="Gulim"/>
                <a:ea typeface="Gulim"/>
                <a:cs typeface="Gulim"/>
                <a:sym typeface="Gulim"/>
              </a:rPr>
              <a:t> </a:t>
            </a:r>
            <a:r>
              <a:rPr lang="en-US" sz="900" dirty="0" err="1">
                <a:latin typeface="Gulim"/>
                <a:ea typeface="Gulim"/>
                <a:cs typeface="Gulim"/>
                <a:sym typeface="Gulim"/>
              </a:rPr>
              <a:t>인식</a:t>
            </a:r>
            <a:r>
              <a:rPr lang="en-US" sz="900" dirty="0">
                <a:latin typeface="Gulim"/>
                <a:ea typeface="Gulim"/>
                <a:cs typeface="Gulim"/>
                <a:sym typeface="Gulim"/>
              </a:rPr>
              <a:t> </a:t>
            </a:r>
            <a:r>
              <a:rPr lang="en-US" sz="900" dirty="0" err="1">
                <a:latin typeface="Gulim"/>
                <a:ea typeface="Gulim"/>
                <a:cs typeface="Gulim"/>
                <a:sym typeface="Gulim"/>
              </a:rPr>
              <a:t>전환과</a:t>
            </a:r>
            <a:r>
              <a:rPr lang="en-US" sz="900" dirty="0">
                <a:latin typeface="Gulim"/>
                <a:ea typeface="Gulim"/>
                <a:cs typeface="Gulim"/>
                <a:sym typeface="Gulim"/>
              </a:rPr>
              <a:t> </a:t>
            </a:r>
            <a:r>
              <a:rPr lang="en-US" sz="900" dirty="0" err="1">
                <a:latin typeface="Gulim"/>
                <a:ea typeface="Gulim"/>
                <a:cs typeface="Gulim"/>
                <a:sym typeface="Gulim"/>
              </a:rPr>
              <a:t>진행</a:t>
            </a:r>
            <a:r>
              <a:rPr lang="en-US" sz="900" dirty="0">
                <a:latin typeface="Gulim"/>
                <a:ea typeface="Gulim"/>
                <a:cs typeface="Gulim"/>
                <a:sym typeface="Gulim"/>
              </a:rPr>
              <a:t> </a:t>
            </a:r>
            <a:r>
              <a:rPr lang="en-US" sz="900" dirty="0" err="1">
                <a:latin typeface="Gulim"/>
                <a:ea typeface="Gulim"/>
                <a:cs typeface="Gulim"/>
                <a:sym typeface="Gulim"/>
              </a:rPr>
              <a:t>경과에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차원의</a:t>
            </a:r>
            <a:r>
              <a:rPr lang="en-US" sz="900" dirty="0">
                <a:latin typeface="Gulim"/>
                <a:ea typeface="Gulim"/>
                <a:cs typeface="Gulim"/>
                <a:sym typeface="Gulim"/>
              </a:rPr>
              <a:t> </a:t>
            </a:r>
            <a:r>
              <a:rPr lang="en-US" sz="900" dirty="0" err="1">
                <a:latin typeface="Gulim"/>
                <a:ea typeface="Gulim"/>
                <a:cs typeface="Gulim"/>
                <a:sym typeface="Gulim"/>
              </a:rPr>
              <a:t>체계적인</a:t>
            </a:r>
            <a:r>
              <a:rPr lang="en-US" sz="900" dirty="0">
                <a:latin typeface="Gulim"/>
                <a:ea typeface="Gulim"/>
                <a:cs typeface="Gulim"/>
                <a:sym typeface="Gulim"/>
              </a:rPr>
              <a:t>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진행하고자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연도별</a:t>
            </a:r>
            <a:r>
              <a:rPr lang="en-US" sz="900" dirty="0">
                <a:latin typeface="Gulim"/>
                <a:ea typeface="Gulim"/>
                <a:cs typeface="Gulim"/>
                <a:sym typeface="Gulim"/>
              </a:rPr>
              <a:t> </a:t>
            </a:r>
            <a:r>
              <a:rPr lang="en-US" sz="900" dirty="0" err="1">
                <a:latin typeface="Gulim"/>
                <a:ea typeface="Gulim"/>
                <a:cs typeface="Gulim"/>
                <a:sym typeface="Gulim"/>
              </a:rPr>
              <a:t>관리지표</a:t>
            </a:r>
            <a:r>
              <a:rPr lang="en-US" sz="900" dirty="0">
                <a:latin typeface="Gulim"/>
                <a:ea typeface="Gulim"/>
                <a:cs typeface="Gulim"/>
                <a:sym typeface="Gulim"/>
              </a:rPr>
              <a:t> </a:t>
            </a:r>
            <a:r>
              <a:rPr lang="en-US" sz="900" dirty="0" err="1">
                <a:latin typeface="Gulim"/>
                <a:ea typeface="Gulim"/>
                <a:cs typeface="Gulim"/>
                <a:sym typeface="Gulim"/>
              </a:rPr>
              <a:t>리뷰나</a:t>
            </a:r>
            <a:r>
              <a:rPr lang="en-US" sz="900" dirty="0">
                <a:latin typeface="Gulim"/>
                <a:ea typeface="Gulim"/>
                <a:cs typeface="Gulim"/>
                <a:sym typeface="Gulim"/>
              </a:rPr>
              <a:t> DEI </a:t>
            </a:r>
            <a:r>
              <a:rPr lang="en-US" sz="900" dirty="0" err="1">
                <a:latin typeface="Gulim"/>
                <a:ea typeface="Gulim"/>
                <a:cs typeface="Gulim"/>
                <a:sym typeface="Gulim"/>
              </a:rPr>
              <a:t>증진을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차기</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등은</a:t>
            </a:r>
            <a:r>
              <a:rPr lang="en-US" sz="900" dirty="0">
                <a:latin typeface="Gulim"/>
                <a:ea typeface="Gulim"/>
                <a:cs typeface="Gulim"/>
                <a:sym typeface="Gulim"/>
              </a:rPr>
              <a:t> </a:t>
            </a:r>
            <a:r>
              <a:rPr lang="en-US" sz="900" dirty="0" err="1">
                <a:latin typeface="Gulim"/>
                <a:ea typeface="Gulim"/>
                <a:cs typeface="Gulim"/>
                <a:sym typeface="Gulim"/>
              </a:rPr>
              <a:t>경영진</a:t>
            </a:r>
            <a:r>
              <a:rPr lang="en-US" sz="900" dirty="0">
                <a:latin typeface="Gulim"/>
                <a:ea typeface="Gulim"/>
                <a:cs typeface="Gulim"/>
                <a:sym typeface="Gulim"/>
              </a:rPr>
              <a:t> </a:t>
            </a:r>
            <a:r>
              <a:rPr lang="en-US" sz="900" dirty="0" err="1">
                <a:latin typeface="Gulim"/>
                <a:ea typeface="Gulim"/>
                <a:cs typeface="Gulim"/>
                <a:sym typeface="Gulim"/>
              </a:rPr>
              <a:t>보고를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정기적으로</a:t>
            </a:r>
            <a:r>
              <a:rPr lang="en-US" sz="900" dirty="0">
                <a:latin typeface="Gulim"/>
                <a:ea typeface="Gulim"/>
                <a:cs typeface="Gulim"/>
                <a:sym typeface="Gulim"/>
              </a:rPr>
              <a:t> </a:t>
            </a:r>
            <a:r>
              <a:rPr lang="en-US" sz="900" dirty="0" err="1">
                <a:latin typeface="Gulim"/>
                <a:ea typeface="Gulim"/>
                <a:cs typeface="Gulim"/>
                <a:sym typeface="Gulim"/>
              </a:rPr>
              <a:t>모니터링할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구축하고자</a:t>
            </a:r>
            <a:r>
              <a:rPr lang="en-US" sz="900" dirty="0">
                <a:latin typeface="Gulim"/>
                <a:ea typeface="Gulim"/>
                <a:cs typeface="Gulim"/>
                <a:sym typeface="Gulim"/>
              </a:rPr>
              <a:t> </a:t>
            </a:r>
            <a:r>
              <a:rPr lang="en-US" sz="900" dirty="0" err="1">
                <a:latin typeface="Gulim"/>
                <a:ea typeface="Gulim"/>
                <a:cs typeface="Gulim"/>
                <a:sym typeface="Gulim"/>
              </a:rPr>
              <a:t>하며</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주주</a:t>
            </a:r>
            <a:r>
              <a:rPr lang="en-US" sz="900" dirty="0">
                <a:latin typeface="Gulim"/>
                <a:ea typeface="Gulim"/>
                <a:cs typeface="Gulim"/>
                <a:sym typeface="Gulim"/>
              </a:rPr>
              <a:t>, </a:t>
            </a:r>
            <a:r>
              <a:rPr lang="en-US" sz="900" dirty="0" err="1">
                <a:latin typeface="Gulim"/>
                <a:ea typeface="Gulim"/>
                <a:cs typeface="Gulim"/>
                <a:sym typeface="Gulim"/>
              </a:rPr>
              <a:t>투자자</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다수의</a:t>
            </a:r>
            <a:r>
              <a:rPr lang="en-US" sz="900" dirty="0">
                <a:latin typeface="Gulim"/>
                <a:ea typeface="Gulim"/>
                <a:cs typeface="Gulim"/>
                <a:sym typeface="Gulim"/>
              </a:rPr>
              <a:t> </a:t>
            </a:r>
            <a:r>
              <a:rPr lang="en-US" sz="900" dirty="0" err="1">
                <a:latin typeface="Gulim"/>
                <a:ea typeface="Gulim"/>
                <a:cs typeface="Gulim"/>
                <a:sym typeface="Gulim"/>
              </a:rPr>
              <a:t>이해관계자로부터</a:t>
            </a:r>
            <a:r>
              <a:rPr lang="en-US" sz="900" dirty="0">
                <a:latin typeface="Gulim"/>
                <a:ea typeface="Gulim"/>
                <a:cs typeface="Gulim"/>
                <a:sym typeface="Gulim"/>
              </a:rPr>
              <a:t> </a:t>
            </a:r>
            <a:r>
              <a:rPr lang="en-US" sz="900" dirty="0" err="1">
                <a:latin typeface="Gulim"/>
                <a:ea typeface="Gulim"/>
                <a:cs typeface="Gulim"/>
                <a:sym typeface="Gulim"/>
              </a:rPr>
              <a:t>다양성</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포용성</a:t>
            </a:r>
            <a:r>
              <a:rPr lang="en-US" sz="900" dirty="0">
                <a:latin typeface="Gulim"/>
                <a:ea typeface="Gulim"/>
                <a:cs typeface="Gulim"/>
                <a:sym typeface="Gulim"/>
              </a:rPr>
              <a:t> </a:t>
            </a:r>
            <a:r>
              <a:rPr lang="en-US" sz="900" dirty="0" err="1">
                <a:latin typeface="Gulim"/>
                <a:ea typeface="Gulim"/>
                <a:cs typeface="Gulim"/>
                <a:sym typeface="Gulim"/>
              </a:rPr>
              <a:t>증진을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의견도</a:t>
            </a:r>
            <a:r>
              <a:rPr lang="en-US" sz="900" dirty="0">
                <a:latin typeface="Gulim"/>
                <a:ea typeface="Gulim"/>
                <a:cs typeface="Gulim"/>
                <a:sym typeface="Gulim"/>
              </a:rPr>
              <a:t> </a:t>
            </a:r>
            <a:r>
              <a:rPr lang="en-US" sz="900" dirty="0" err="1">
                <a:latin typeface="Gulim"/>
                <a:ea typeface="Gulim"/>
                <a:cs typeface="Gulim"/>
                <a:sym typeface="Gulim"/>
              </a:rPr>
              <a:t>경청하여</a:t>
            </a:r>
            <a:r>
              <a:rPr lang="en-US" sz="900" dirty="0">
                <a:latin typeface="Gulim"/>
                <a:ea typeface="Gulim"/>
                <a:cs typeface="Gulim"/>
                <a:sym typeface="Gulim"/>
              </a:rPr>
              <a:t> KT&amp;G </a:t>
            </a:r>
            <a:r>
              <a:rPr lang="en-US" sz="900" dirty="0" err="1">
                <a:latin typeface="Gulim"/>
                <a:ea typeface="Gulim"/>
                <a:cs typeface="Gulim"/>
                <a:sym typeface="Gulim"/>
              </a:rPr>
              <a:t>DEI가치</a:t>
            </a:r>
            <a:r>
              <a:rPr lang="en-US" sz="900" dirty="0">
                <a:latin typeface="Gulim"/>
                <a:ea typeface="Gulim"/>
                <a:cs typeface="Gulim"/>
                <a:sym typeface="Gulim"/>
              </a:rPr>
              <a:t> </a:t>
            </a:r>
            <a:r>
              <a:rPr lang="en-US" sz="900" dirty="0" err="1">
                <a:latin typeface="Gulim"/>
                <a:ea typeface="Gulim"/>
                <a:cs typeface="Gulim"/>
                <a:sym typeface="Gulim"/>
              </a:rPr>
              <a:t>증대에</a:t>
            </a:r>
            <a:r>
              <a:rPr lang="en-US" sz="900" dirty="0">
                <a:latin typeface="Gulim"/>
                <a:ea typeface="Gulim"/>
                <a:cs typeface="Gulim"/>
                <a:sym typeface="Gulim"/>
              </a:rPr>
              <a:t> </a:t>
            </a:r>
            <a:r>
              <a:rPr lang="en-US" sz="900" dirty="0" err="1">
                <a:latin typeface="Gulim"/>
                <a:ea typeface="Gulim"/>
                <a:cs typeface="Gulim"/>
                <a:sym typeface="Gulim"/>
              </a:rPr>
              <a:t>기여할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691" name="Google Shape;6691;p66"/>
          <p:cNvSpPr txBox="1"/>
          <p:nvPr/>
        </p:nvSpPr>
        <p:spPr>
          <a:xfrm>
            <a:off x="882334" y="4873154"/>
            <a:ext cx="13188418"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a:latin typeface="Gulim"/>
                <a:ea typeface="Gulim"/>
                <a:cs typeface="Gulim"/>
                <a:sym typeface="Gulim"/>
              </a:rPr>
              <a:t>2021년부터 </a:t>
            </a:r>
            <a:r>
              <a:rPr lang="en-US" sz="900" dirty="0" err="1">
                <a:latin typeface="Gulim"/>
                <a:ea typeface="Gulim"/>
                <a:cs typeface="Gulim"/>
                <a:sym typeface="Gulim"/>
              </a:rPr>
              <a:t>참여하고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양성평등임금</a:t>
            </a:r>
            <a:r>
              <a:rPr lang="en-US" sz="900" dirty="0">
                <a:latin typeface="Gulim"/>
                <a:ea typeface="Gulim"/>
                <a:cs typeface="Gulim"/>
                <a:sym typeface="Gulim"/>
              </a:rPr>
              <a:t>(Equal Salary)</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제3자에 </a:t>
            </a:r>
            <a:r>
              <a:rPr lang="en-US" sz="900" dirty="0" err="1">
                <a:latin typeface="Gulim"/>
                <a:ea typeface="Gulim"/>
                <a:cs typeface="Gulim"/>
                <a:sym typeface="Gulim"/>
              </a:rPr>
              <a:t>의한</a:t>
            </a:r>
            <a:r>
              <a:rPr lang="en-US" sz="900" dirty="0">
                <a:latin typeface="Gulim"/>
                <a:ea typeface="Gulim"/>
                <a:cs typeface="Gulim"/>
                <a:sym typeface="Gulim"/>
              </a:rPr>
              <a:t> </a:t>
            </a:r>
            <a:r>
              <a:rPr lang="en-US" sz="900" dirty="0" err="1">
                <a:latin typeface="Gulim"/>
                <a:ea typeface="Gulim"/>
                <a:cs typeface="Gulim"/>
                <a:sym typeface="Gulim"/>
              </a:rPr>
              <a:t>모니터링</a:t>
            </a:r>
            <a:r>
              <a:rPr lang="en-US" sz="900" dirty="0">
                <a:latin typeface="Gulim"/>
                <a:ea typeface="Gulim"/>
                <a:cs typeface="Gulim"/>
                <a:sym typeface="Gulim"/>
              </a:rPr>
              <a:t> </a:t>
            </a:r>
            <a:r>
              <a:rPr lang="en-US" sz="900" dirty="0" err="1">
                <a:latin typeface="Gulim"/>
                <a:ea typeface="Gulim"/>
                <a:cs typeface="Gulim"/>
                <a:sym typeface="Gulim"/>
              </a:rPr>
              <a:t>검증</a:t>
            </a:r>
            <a:r>
              <a:rPr lang="en-US" sz="900" dirty="0">
                <a:latin typeface="Gulim"/>
                <a:ea typeface="Gulim"/>
                <a:cs typeface="Gulim"/>
                <a:sym typeface="Gulim"/>
              </a:rPr>
              <a:t>(Audit)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인증</a:t>
            </a:r>
            <a:r>
              <a:rPr lang="en-US" sz="900" dirty="0">
                <a:latin typeface="Gulim"/>
                <a:ea typeface="Gulim"/>
                <a:cs typeface="Gulim"/>
                <a:sym typeface="Gulim"/>
              </a:rPr>
              <a:t> </a:t>
            </a:r>
            <a:r>
              <a:rPr lang="en-US" sz="900" dirty="0" err="1">
                <a:latin typeface="Gulim"/>
                <a:ea typeface="Gulim"/>
                <a:cs typeface="Gulim"/>
                <a:sym typeface="Gulim"/>
              </a:rPr>
              <a:t>획득에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효과성을</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향후에는</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DEI </a:t>
            </a:r>
            <a:r>
              <a:rPr lang="en-US" sz="900" dirty="0" err="1">
                <a:latin typeface="Gulim"/>
                <a:ea typeface="Gulim"/>
                <a:cs typeface="Gulim"/>
                <a:sym typeface="Gulim"/>
              </a:rPr>
              <a:t>이니셔티브</a:t>
            </a:r>
            <a:r>
              <a:rPr lang="en-US" sz="900" dirty="0">
                <a:latin typeface="Gulim"/>
                <a:ea typeface="Gulim"/>
                <a:cs typeface="Gulim"/>
                <a:sym typeface="Gulim"/>
              </a:rPr>
              <a:t> </a:t>
            </a:r>
            <a:r>
              <a:rPr lang="en-US" sz="900" dirty="0" err="1">
                <a:latin typeface="Gulim"/>
                <a:ea typeface="Gulim"/>
                <a:cs typeface="Gulim"/>
                <a:sym typeface="Gulim"/>
              </a:rPr>
              <a:t>참여를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DEI </a:t>
            </a:r>
            <a:r>
              <a:rPr lang="en-US" sz="900" dirty="0" err="1">
                <a:latin typeface="Gulim"/>
                <a:ea typeface="Gulim"/>
                <a:cs typeface="Gulim"/>
                <a:sym typeface="Gulim"/>
              </a:rPr>
              <a:t>증진</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객관적으로</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추진해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6695"/>
        <p:cNvGrpSpPr/>
        <p:nvPr/>
      </p:nvGrpSpPr>
      <p:grpSpPr>
        <a:xfrm>
          <a:off x="0" y="0"/>
          <a:ext cx="0" cy="0"/>
          <a:chOff x="0" y="0"/>
          <a:chExt cx="0" cy="0"/>
        </a:xfrm>
      </p:grpSpPr>
      <p:sp>
        <p:nvSpPr>
          <p:cNvPr id="6696" name="Google Shape;6696;p67"/>
          <p:cNvSpPr txBox="1"/>
          <p:nvPr/>
        </p:nvSpPr>
        <p:spPr>
          <a:xfrm>
            <a:off x="887299" y="4469765"/>
            <a:ext cx="10441312" cy="254428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주요</a:t>
            </a:r>
            <a:r>
              <a:rPr lang="en-US" sz="800" b="1" dirty="0">
                <a:solidFill>
                  <a:srgbClr val="4D5C63"/>
                </a:solidFill>
                <a:latin typeface="Arial"/>
                <a:ea typeface="Arial"/>
                <a:cs typeface="Arial"/>
                <a:sym typeface="Arial"/>
              </a:rPr>
              <a:t> DEI </a:t>
            </a:r>
            <a:r>
              <a:rPr lang="en-US" sz="800" b="1" dirty="0" err="1">
                <a:solidFill>
                  <a:srgbClr val="4D5C63"/>
                </a:solidFill>
                <a:latin typeface="Arial"/>
                <a:ea typeface="Arial"/>
                <a:cs typeface="Arial"/>
                <a:sym typeface="Arial"/>
              </a:rPr>
              <a:t>제도</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및</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프로그램</a:t>
            </a:r>
            <a:endParaRPr lang="en-US" sz="800" b="1" dirty="0">
              <a:solidFill>
                <a:srgbClr val="4D5C63"/>
              </a:solidFill>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다양성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형평성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포용성</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DEI)</a:t>
            </a:r>
            <a:r>
              <a:rPr lang="ko-KR" altLang="en-US" sz="900" dirty="0">
                <a:latin typeface="Gulim" panose="020B0600000101010101" pitchFamily="34" charset="-127"/>
                <a:ea typeface="Gulim" panose="020B0600000101010101" pitchFamily="34" charset="-127"/>
              </a:rPr>
              <a:t>을 증진하기 위해 다양한 제도와 프로그램을 운영하고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모집 및 채용 측면에서는 여성 지원율 향상을 위한 홍보활동을 강화하고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여성 인력에 대한 선언 및 채용 문화 근절을 위한 제도적 절차를 마련하고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면접 전환 시 여성 면접관 구성 비율을 확대하고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입사 후 여성 인력 특별 관리 프로그램</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신입사원 </a:t>
            </a:r>
            <a:r>
              <a:rPr lang="en-US" sz="900" dirty="0">
                <a:latin typeface="Gulim" panose="020B0600000101010101" pitchFamily="34" charset="-127"/>
                <a:ea typeface="Gulim" panose="020B0600000101010101" pitchFamily="34" charset="-127"/>
              </a:rPr>
              <a:t>Follow-up </a:t>
            </a:r>
            <a:r>
              <a:rPr lang="ko-KR" altLang="en-US" sz="900" dirty="0">
                <a:latin typeface="Gulim" panose="020B0600000101010101" pitchFamily="34" charset="-127"/>
                <a:ea typeface="Gulim" panose="020B0600000101010101" pitchFamily="34" charset="-127"/>
              </a:rPr>
              <a:t>과정</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을 운영하고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인사 평가 및 승진에서는 육아휴직 종료자 및 복귀 여성 직원의 승진과 업무 복귀를 지원하고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평가 공정성 제고를 위한 상호 피드백 및 평가제도를 운영하며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투명한 승진 심사 및 공정한 후보자 평가 절차를 시행하고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보상관리</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임금체계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부문에서는 </a:t>
            </a:r>
            <a:r>
              <a:rPr lang="en-US" altLang="ko-KR" sz="900" dirty="0">
                <a:latin typeface="Gulim" panose="020B0600000101010101" pitchFamily="34" charset="-127"/>
                <a:ea typeface="Gulim" panose="020B0600000101010101" pitchFamily="34" charset="-127"/>
              </a:rPr>
              <a:t>2021</a:t>
            </a:r>
            <a:r>
              <a:rPr lang="ko-KR" altLang="en-US" sz="900" dirty="0">
                <a:latin typeface="Gulim" panose="020B0600000101010101" pitchFamily="34" charset="-127"/>
                <a:ea typeface="Gulim" panose="020B0600000101010101" pitchFamily="34" charset="-127"/>
              </a:rPr>
              <a:t>년부터 양성평등임금인증</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Equal Salary Certification)</a:t>
            </a:r>
            <a:r>
              <a:rPr lang="ko-KR" altLang="en-US" sz="900" dirty="0">
                <a:latin typeface="Gulim" panose="020B0600000101010101" pitchFamily="34" charset="-127"/>
                <a:ea typeface="Gulim" panose="020B0600000101010101" pitchFamily="34" charset="-127"/>
              </a:rPr>
              <a:t>을 획득하여 성별에 따른 임금 차별을 해소하고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교육훈련과 배치에 있어서는 신입사원 입문 교육에 </a:t>
            </a:r>
            <a:r>
              <a:rPr lang="en-US" sz="900" dirty="0">
                <a:latin typeface="Gulim" panose="020B0600000101010101" pitchFamily="34" charset="-127"/>
                <a:ea typeface="Gulim" panose="020B0600000101010101" pitchFamily="34" charset="-127"/>
              </a:rPr>
              <a:t>DEI </a:t>
            </a:r>
            <a:r>
              <a:rPr lang="ko-KR" altLang="en-US" sz="900" dirty="0">
                <a:latin typeface="Gulim" panose="020B0600000101010101" pitchFamily="34" charset="-127"/>
                <a:ea typeface="Gulim" panose="020B0600000101010101" pitchFamily="34" charset="-127"/>
              </a:rPr>
              <a:t>인식을 전파하며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여성 직원도 보직 운영인력으로 배치하여 경력 개발 기회를 보장합니다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직무역량 향상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조직 내 고충 상담 등 종합적인 컨설팅을 제공합니다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일</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가정 양립 제도는 난임 치료휴가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임신 시 출산휴직 전후의 유급</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무급 휴직 지원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산전</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산후 휴가 및 육아기 단축 근무 등 모성 보호 제도를 포함하고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자녀 양육에 따른 경제적 부담 완화를 위해 </a:t>
            </a:r>
            <a:r>
              <a:rPr lang="en-US" altLang="ko-KR" sz="900" dirty="0">
                <a:latin typeface="Gulim" panose="020B0600000101010101" pitchFamily="34" charset="-127"/>
                <a:ea typeface="Gulim" panose="020B0600000101010101" pitchFamily="34" charset="-127"/>
              </a:rPr>
              <a:t>6</a:t>
            </a:r>
            <a:r>
              <a:rPr lang="ko-KR" altLang="en-US" sz="900" dirty="0">
                <a:latin typeface="Gulim" panose="020B0600000101010101" pitchFamily="34" charset="-127"/>
                <a:ea typeface="Gulim" panose="020B0600000101010101" pitchFamily="34" charset="-127"/>
              </a:rPr>
              <a:t>세 미만 자녀에 대한 보육지원금도 지급하고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직장 어린이집도 설치</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운영 중입니다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서울사옥</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신탄진공장</a:t>
            </a:r>
            <a:r>
              <a:rPr lang="ko-KR" altLang="en-US" sz="900" dirty="0">
                <a:latin typeface="Gulim" panose="020B0600000101010101" pitchFamily="34" charset="-127"/>
                <a:ea typeface="Gulim" panose="020B0600000101010101" pitchFamily="34" charset="-127"/>
              </a:rPr>
              <a:t> 등</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이 외에도 구성원 본인 또는 배우자의 임신</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출산 시 다양한 맞춤형 지원 프로그램을 통해 성별에 관계없이 모두가 </a:t>
            </a:r>
            <a:r>
              <a:rPr lang="ko-KR" altLang="en-US" sz="900" dirty="0" err="1">
                <a:latin typeface="Gulim" panose="020B0600000101010101" pitchFamily="34" charset="-127"/>
                <a:ea typeface="Gulim" panose="020B0600000101010101" pitchFamily="34" charset="-127"/>
              </a:rPr>
              <a:t>존중받는</a:t>
            </a:r>
            <a:r>
              <a:rPr lang="ko-KR" altLang="en-US" sz="900" dirty="0">
                <a:latin typeface="Gulim" panose="020B0600000101010101" pitchFamily="34" charset="-127"/>
                <a:ea typeface="Gulim" panose="020B0600000101010101" pitchFamily="34" charset="-127"/>
              </a:rPr>
              <a:t> 포용적 조직문화를 실현하고자 노력하고 있습니다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0"/>
              </a:spcBef>
              <a:spcAft>
                <a:spcPts val="0"/>
              </a:spcAft>
              <a:buNone/>
            </a:pPr>
            <a:endParaRPr sz="800" dirty="0">
              <a:latin typeface="Arial"/>
              <a:ea typeface="Arial"/>
              <a:cs typeface="Arial"/>
              <a:sym typeface="Arial"/>
            </a:endParaRPr>
          </a:p>
        </p:txBody>
      </p:sp>
      <p:sp>
        <p:nvSpPr>
          <p:cNvPr id="6723" name="Google Shape;6723;p67"/>
          <p:cNvSpPr txBox="1"/>
          <p:nvPr/>
        </p:nvSpPr>
        <p:spPr>
          <a:xfrm>
            <a:off x="887299" y="1196499"/>
            <a:ext cx="3631750"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Arial"/>
                <a:ea typeface="Arial"/>
                <a:cs typeface="Arial"/>
                <a:sym typeface="Arial"/>
              </a:rPr>
              <a:t>구성원 다양성 및 포용성</a:t>
            </a:r>
            <a:endParaRPr sz="2000">
              <a:latin typeface="Arial"/>
              <a:ea typeface="Arial"/>
              <a:cs typeface="Arial"/>
              <a:sym typeface="Arial"/>
            </a:endParaRPr>
          </a:p>
          <a:p>
            <a:pPr marL="12700" lvl="0" indent="0" algn="l" rtl="0">
              <a:lnSpc>
                <a:spcPct val="100000"/>
              </a:lnSpc>
              <a:spcBef>
                <a:spcPts val="1465"/>
              </a:spcBef>
              <a:spcAft>
                <a:spcPts val="0"/>
              </a:spcAft>
              <a:buNone/>
            </a:pPr>
            <a:r>
              <a:rPr lang="en-US" sz="1100" b="1">
                <a:solidFill>
                  <a:srgbClr val="6FC3AB"/>
                </a:solidFill>
                <a:latin typeface="Arial"/>
                <a:ea typeface="Arial"/>
                <a:cs typeface="Arial"/>
                <a:sym typeface="Arial"/>
              </a:rPr>
              <a:t>DEI 증진 프로그램</a:t>
            </a:r>
            <a:endParaRPr sz="1100">
              <a:latin typeface="Arial"/>
              <a:ea typeface="Arial"/>
              <a:cs typeface="Arial"/>
              <a:sym typeface="Arial"/>
            </a:endParaRPr>
          </a:p>
        </p:txBody>
      </p:sp>
      <p:sp>
        <p:nvSpPr>
          <p:cNvPr id="6724" name="Google Shape;6724;p67"/>
          <p:cNvSpPr txBox="1"/>
          <p:nvPr/>
        </p:nvSpPr>
        <p:spPr>
          <a:xfrm>
            <a:off x="887299" y="2016046"/>
            <a:ext cx="10223159"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007E75"/>
                </a:solidFill>
                <a:latin typeface="Arial"/>
                <a:ea typeface="Arial"/>
                <a:cs typeface="Arial"/>
                <a:sym typeface="Arial"/>
              </a:rPr>
              <a:t>양성 간의 균등한 기회와 평가</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양성 간의 평등하고 차별 없는 고용을 위해 인재 모집 및 채용, 인사평가, 승진, 임금체계, 교육과 배치 훈련, 퇴직 등 인사 전반에 걸쳐 성차별 가능 요소를 개선하고자 노력하고 있습니다. 앞으로도 구성원들에게 균등한 기회를 제공하며, 공정한 평가가 이루어질 수 있도록 노력하겠습니다.</a:t>
            </a:r>
            <a:endParaRPr sz="900">
              <a:latin typeface="Gulim"/>
              <a:ea typeface="Gulim"/>
              <a:cs typeface="Gulim"/>
              <a:sym typeface="Gulim"/>
            </a:endParaRPr>
          </a:p>
        </p:txBody>
      </p:sp>
      <p:sp>
        <p:nvSpPr>
          <p:cNvPr id="6725" name="Google Shape;6725;p67"/>
          <p:cNvSpPr txBox="1"/>
          <p:nvPr/>
        </p:nvSpPr>
        <p:spPr>
          <a:xfrm>
            <a:off x="899999" y="2407918"/>
            <a:ext cx="10233419" cy="75507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양성평등임금</a:t>
            </a:r>
            <a:r>
              <a:rPr lang="en-US" sz="900" b="1" dirty="0">
                <a:latin typeface="Arial"/>
                <a:ea typeface="Arial"/>
                <a:cs typeface="Arial"/>
                <a:sym typeface="Arial"/>
              </a:rPr>
              <a:t> </a:t>
            </a:r>
            <a:r>
              <a:rPr lang="en-US" sz="900" b="1" dirty="0" err="1">
                <a:latin typeface="Arial"/>
                <a:ea typeface="Arial"/>
                <a:cs typeface="Arial"/>
                <a:sym typeface="Arial"/>
              </a:rPr>
              <a:t>정책</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능력과</a:t>
            </a:r>
            <a:r>
              <a:rPr lang="en-US" sz="900" dirty="0">
                <a:latin typeface="Gulim"/>
                <a:ea typeface="Gulim"/>
                <a:cs typeface="Gulim"/>
                <a:sym typeface="Gulim"/>
              </a:rPr>
              <a:t> </a:t>
            </a:r>
            <a:r>
              <a:rPr lang="en-US" sz="900" dirty="0" err="1">
                <a:latin typeface="Gulim"/>
                <a:ea typeface="Gulim"/>
                <a:cs typeface="Gulim"/>
                <a:sym typeface="Gulim"/>
              </a:rPr>
              <a:t>역량에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공정하고</a:t>
            </a:r>
            <a:r>
              <a:rPr lang="en-US" sz="900" dirty="0">
                <a:latin typeface="Gulim"/>
                <a:ea typeface="Gulim"/>
                <a:cs typeface="Gulim"/>
                <a:sym typeface="Gulim"/>
              </a:rPr>
              <a:t> </a:t>
            </a:r>
            <a:r>
              <a:rPr lang="en-US" sz="900" dirty="0" err="1">
                <a:latin typeface="Gulim"/>
                <a:ea typeface="Gulim"/>
                <a:cs typeface="Gulim"/>
                <a:sym typeface="Gulim"/>
              </a:rPr>
              <a:t>균등하게</a:t>
            </a:r>
            <a:r>
              <a:rPr lang="en-US" sz="900" dirty="0">
                <a:latin typeface="Gulim"/>
                <a:ea typeface="Gulim"/>
                <a:cs typeface="Gulim"/>
                <a:sym typeface="Gulim"/>
              </a:rPr>
              <a:t> </a:t>
            </a:r>
            <a:r>
              <a:rPr lang="en-US" sz="900" dirty="0" err="1">
                <a:latin typeface="Gulim"/>
                <a:ea typeface="Gulim"/>
                <a:cs typeface="Gulim"/>
                <a:sym typeface="Gulim"/>
              </a:rPr>
              <a:t>부여하며</a:t>
            </a:r>
            <a:r>
              <a:rPr lang="en-US" sz="900" dirty="0">
                <a:latin typeface="Gulim"/>
                <a:ea typeface="Gulim"/>
                <a:cs typeface="Gulim"/>
                <a:sym typeface="Gulim"/>
              </a:rPr>
              <a:t>, </a:t>
            </a:r>
            <a:r>
              <a:rPr lang="en-US" sz="900" dirty="0" err="1">
                <a:latin typeface="Gulim"/>
                <a:ea typeface="Gulim"/>
                <a:cs typeface="Gulim"/>
                <a:sym typeface="Gulim"/>
              </a:rPr>
              <a:t>동일한</a:t>
            </a:r>
            <a:r>
              <a:rPr lang="en-US" sz="900" dirty="0">
                <a:latin typeface="Gulim"/>
                <a:ea typeface="Gulim"/>
                <a:cs typeface="Gulim"/>
                <a:sym typeface="Gulim"/>
              </a:rPr>
              <a:t> </a:t>
            </a:r>
            <a:r>
              <a:rPr lang="en-US" sz="900" dirty="0" err="1">
                <a:latin typeface="Gulim"/>
                <a:ea typeface="Gulim"/>
                <a:cs typeface="Gulim"/>
                <a:sym typeface="Gulim"/>
              </a:rPr>
              <a:t>자격과</a:t>
            </a:r>
            <a:r>
              <a:rPr lang="en-US" sz="900" dirty="0">
                <a:latin typeface="Gulim"/>
                <a:ea typeface="Gulim"/>
                <a:cs typeface="Gulim"/>
                <a:sym typeface="Gulim"/>
              </a:rPr>
              <a:t> </a:t>
            </a:r>
            <a:r>
              <a:rPr lang="en-US" sz="900" dirty="0" err="1">
                <a:latin typeface="Gulim"/>
                <a:ea typeface="Gulim"/>
                <a:cs typeface="Gulim"/>
                <a:sym typeface="Gulim"/>
              </a:rPr>
              <a:t>직위를</a:t>
            </a:r>
            <a:r>
              <a:rPr lang="en-US" sz="900" dirty="0">
                <a:latin typeface="Gulim"/>
                <a:ea typeface="Gulim"/>
                <a:cs typeface="Gulim"/>
                <a:sym typeface="Gulim"/>
              </a:rPr>
              <a:t> </a:t>
            </a:r>
            <a:r>
              <a:rPr lang="en-US" sz="900" dirty="0" err="1">
                <a:latin typeface="Gulim"/>
                <a:ea typeface="Gulim"/>
                <a:cs typeface="Gulim"/>
                <a:sym typeface="Gulim"/>
              </a:rPr>
              <a:t>가진</a:t>
            </a:r>
            <a:r>
              <a:rPr lang="en-US" sz="900" dirty="0">
                <a:latin typeface="Gulim"/>
                <a:ea typeface="Gulim"/>
                <a:cs typeface="Gulim"/>
                <a:sym typeface="Gulim"/>
              </a:rPr>
              <a:t> </a:t>
            </a:r>
            <a:r>
              <a:rPr lang="en-US" sz="900" dirty="0" err="1">
                <a:latin typeface="Gulim"/>
                <a:ea typeface="Gulim"/>
                <a:cs typeface="Gulim"/>
                <a:sym typeface="Gulim"/>
              </a:rPr>
              <a:t>직원에</a:t>
            </a:r>
            <a:r>
              <a:rPr lang="en-US" sz="900" dirty="0">
                <a:latin typeface="Gulim"/>
                <a:ea typeface="Gulim"/>
                <a:cs typeface="Gulim"/>
                <a:sym typeface="Gulim"/>
              </a:rPr>
              <a:t> </a:t>
            </a:r>
            <a:r>
              <a:rPr lang="en-US" sz="900" dirty="0" err="1">
                <a:latin typeface="Gulim"/>
                <a:ea typeface="Gulim"/>
                <a:cs typeface="Gulim"/>
                <a:sym typeface="Gulim"/>
              </a:rPr>
              <a:t>대해서는</a:t>
            </a:r>
            <a:r>
              <a:rPr lang="en-US" sz="900" dirty="0">
                <a:latin typeface="Gulim"/>
                <a:ea typeface="Gulim"/>
                <a:cs typeface="Gulim"/>
                <a:sym typeface="Gulim"/>
              </a:rPr>
              <a:t> </a:t>
            </a:r>
            <a:r>
              <a:rPr lang="en-US" sz="900" dirty="0" err="1">
                <a:latin typeface="Gulim"/>
                <a:ea typeface="Gulim"/>
                <a:cs typeface="Gulim"/>
                <a:sym typeface="Gulim"/>
              </a:rPr>
              <a:t>차별</a:t>
            </a:r>
            <a:r>
              <a:rPr lang="en-US" sz="900" dirty="0">
                <a:latin typeface="Gulim"/>
                <a:ea typeface="Gulim"/>
                <a:cs typeface="Gulim"/>
                <a:sym typeface="Gulim"/>
              </a:rPr>
              <a:t> </a:t>
            </a:r>
            <a:r>
              <a:rPr lang="en-US" sz="900" dirty="0" err="1">
                <a:latin typeface="Gulim"/>
                <a:ea typeface="Gulim"/>
                <a:cs typeface="Gulim"/>
                <a:sym typeface="Gulim"/>
              </a:rPr>
              <a:t>없는</a:t>
            </a:r>
            <a:r>
              <a:rPr lang="en-US" sz="900" dirty="0">
                <a:latin typeface="Gulim"/>
                <a:ea typeface="Gulim"/>
                <a:cs typeface="Gulim"/>
                <a:sym typeface="Gulim"/>
              </a:rPr>
              <a:t> </a:t>
            </a:r>
            <a:r>
              <a:rPr lang="en-US" sz="900" dirty="0" err="1">
                <a:latin typeface="Gulim"/>
                <a:ea typeface="Gulim"/>
                <a:cs typeface="Gulim"/>
                <a:sym typeface="Gulim"/>
              </a:rPr>
              <a:t>임금</a:t>
            </a:r>
            <a:r>
              <a:rPr lang="en-US" sz="900" dirty="0">
                <a:latin typeface="Gulim"/>
                <a:ea typeface="Gulim"/>
                <a:cs typeface="Gulim"/>
                <a:sym typeface="Gulim"/>
              </a:rPr>
              <a:t> </a:t>
            </a:r>
            <a:r>
              <a:rPr lang="en-US" sz="900" dirty="0" err="1">
                <a:latin typeface="Gulim"/>
                <a:ea typeface="Gulim"/>
                <a:cs typeface="Gulim"/>
                <a:sym typeface="Gulim"/>
              </a:rPr>
              <a:t>정책을</a:t>
            </a:r>
            <a:r>
              <a:rPr lang="en-US" sz="900" dirty="0">
                <a:latin typeface="Gulim"/>
                <a:ea typeface="Gulim"/>
                <a:cs typeface="Gulim"/>
                <a:sym typeface="Gulim"/>
              </a:rPr>
              <a:t> </a:t>
            </a:r>
            <a:r>
              <a:rPr lang="en-US" sz="900" dirty="0" err="1">
                <a:latin typeface="Gulim"/>
                <a:ea typeface="Gulim"/>
                <a:cs typeface="Gulim"/>
                <a:sym typeface="Gulim"/>
              </a:rPr>
              <a:t>시행하고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비영리재단과</a:t>
            </a:r>
            <a:r>
              <a:rPr lang="en-US" sz="900" dirty="0">
                <a:latin typeface="Gulim"/>
                <a:ea typeface="Gulim"/>
                <a:cs typeface="Gulim"/>
                <a:sym typeface="Gulim"/>
              </a:rPr>
              <a:t> </a:t>
            </a:r>
            <a:r>
              <a:rPr lang="en-US" sz="900" dirty="0" err="1">
                <a:latin typeface="Gulim"/>
                <a:ea typeface="Gulim"/>
                <a:cs typeface="Gulim"/>
                <a:sym typeface="Gulim"/>
              </a:rPr>
              <a:t>독립된</a:t>
            </a:r>
            <a:r>
              <a:rPr lang="en-US" sz="900" dirty="0">
                <a:latin typeface="Gulim"/>
                <a:ea typeface="Gulim"/>
                <a:cs typeface="Gulim"/>
                <a:sym typeface="Gulim"/>
              </a:rPr>
              <a:t> 제3자 </a:t>
            </a:r>
            <a:r>
              <a:rPr lang="en-US" sz="900" dirty="0" err="1">
                <a:latin typeface="Gulim"/>
                <a:ea typeface="Gulim"/>
                <a:cs typeface="Gulim"/>
                <a:sym typeface="Gulim"/>
              </a:rPr>
              <a:t>검증기관의</a:t>
            </a:r>
            <a:r>
              <a:rPr lang="en-US" sz="900" dirty="0">
                <a:latin typeface="Gulim"/>
                <a:ea typeface="Gulim"/>
                <a:cs typeface="Gulim"/>
                <a:sym typeface="Gulim"/>
              </a:rPr>
              <a:t> </a:t>
            </a:r>
            <a:r>
              <a:rPr lang="en-US" sz="900" dirty="0" err="1">
                <a:latin typeface="Gulim"/>
                <a:ea typeface="Gulim"/>
                <a:cs typeface="Gulim"/>
                <a:sym typeface="Gulim"/>
              </a:rPr>
              <a:t>전문적이고</a:t>
            </a:r>
            <a:r>
              <a:rPr lang="en-US" sz="900" dirty="0">
                <a:latin typeface="Gulim"/>
                <a:ea typeface="Gulim"/>
                <a:cs typeface="Gulim"/>
                <a:sym typeface="Gulim"/>
              </a:rPr>
              <a:t> </a:t>
            </a:r>
            <a:r>
              <a:rPr lang="en-US" sz="900" dirty="0" err="1">
                <a:latin typeface="Gulim"/>
                <a:ea typeface="Gulim"/>
                <a:cs typeface="Gulim"/>
                <a:sym typeface="Gulim"/>
              </a:rPr>
              <a:t>객관적인</a:t>
            </a:r>
            <a:r>
              <a:rPr lang="en-US" sz="900" dirty="0">
                <a:latin typeface="Gulim"/>
                <a:ea typeface="Gulim"/>
                <a:cs typeface="Gulim"/>
                <a:sym typeface="Gulim"/>
              </a:rPr>
              <a:t> </a:t>
            </a:r>
            <a:r>
              <a:rPr lang="en-US" sz="900" dirty="0" err="1">
                <a:latin typeface="Gulim"/>
                <a:ea typeface="Gulim"/>
                <a:cs typeface="Gulim"/>
                <a:sym typeface="Gulim"/>
              </a:rPr>
              <a:t>기준에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임금</a:t>
            </a:r>
            <a:r>
              <a:rPr lang="en-US" sz="900" dirty="0">
                <a:latin typeface="Gulim"/>
                <a:ea typeface="Gulim"/>
                <a:cs typeface="Gulim"/>
                <a:sym typeface="Gulim"/>
              </a:rPr>
              <a:t> </a:t>
            </a:r>
            <a:r>
              <a:rPr lang="en-US" sz="900" dirty="0" err="1">
                <a:latin typeface="Gulim"/>
                <a:ea typeface="Gulim"/>
                <a:cs typeface="Gulim"/>
                <a:sym typeface="Gulim"/>
              </a:rPr>
              <a:t>정책을</a:t>
            </a:r>
            <a:r>
              <a:rPr lang="en-US" sz="900" dirty="0">
                <a:latin typeface="Gulim"/>
                <a:ea typeface="Gulim"/>
                <a:cs typeface="Gulim"/>
                <a:sym typeface="Gulim"/>
              </a:rPr>
              <a:t> </a:t>
            </a:r>
            <a:r>
              <a:rPr lang="en-US" sz="900" dirty="0" err="1">
                <a:latin typeface="Gulim"/>
                <a:ea typeface="Gulim"/>
                <a:cs typeface="Gulim"/>
                <a:sym typeface="Gulim"/>
              </a:rPr>
              <a:t>공식적으로</a:t>
            </a:r>
            <a:r>
              <a:rPr lang="en-US" sz="900" dirty="0">
                <a:latin typeface="Gulim"/>
                <a:ea typeface="Gulim"/>
                <a:cs typeface="Gulim"/>
                <a:sym typeface="Gulim"/>
              </a:rPr>
              <a:t> </a:t>
            </a:r>
            <a:r>
              <a:rPr lang="en-US" sz="900" dirty="0" err="1">
                <a:latin typeface="Gulim"/>
                <a:ea typeface="Gulim"/>
                <a:cs typeface="Gulim"/>
                <a:sym typeface="Gulim"/>
              </a:rPr>
              <a:t>인정받기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노력한</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2021년 8월 Equal Salary </a:t>
            </a:r>
            <a:r>
              <a:rPr lang="en-US" sz="900" dirty="0" err="1">
                <a:latin typeface="Gulim"/>
                <a:ea typeface="Gulim"/>
                <a:cs typeface="Gulim"/>
                <a:sym typeface="Gulim"/>
              </a:rPr>
              <a:t>재단으로부터</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상장회사</a:t>
            </a:r>
            <a:r>
              <a:rPr lang="en-US" sz="900" dirty="0">
                <a:latin typeface="Gulim"/>
                <a:ea typeface="Gulim"/>
                <a:cs typeface="Gulim"/>
                <a:sym typeface="Gulim"/>
              </a:rPr>
              <a:t> </a:t>
            </a:r>
            <a:r>
              <a:rPr lang="en-US" sz="900" dirty="0" err="1">
                <a:latin typeface="Gulim"/>
                <a:ea typeface="Gulim"/>
                <a:cs typeface="Gulim"/>
                <a:sym typeface="Gulim"/>
              </a:rPr>
              <a:t>최초로</a:t>
            </a:r>
            <a:r>
              <a:rPr lang="en-US" sz="900" dirty="0">
                <a:latin typeface="Gulim"/>
                <a:ea typeface="Gulim"/>
                <a:cs typeface="Gulim"/>
                <a:sym typeface="Gulim"/>
              </a:rPr>
              <a:t> ‘</a:t>
            </a:r>
            <a:r>
              <a:rPr lang="en-US" sz="900" dirty="0" err="1">
                <a:latin typeface="Gulim"/>
                <a:ea typeface="Gulim"/>
                <a:cs typeface="Gulim"/>
                <a:sym typeface="Gulim"/>
              </a:rPr>
              <a:t>양성평등임금인증’을</a:t>
            </a:r>
            <a:r>
              <a:rPr lang="en-US" sz="900" dirty="0">
                <a:latin typeface="Gulim"/>
                <a:ea typeface="Gulim"/>
                <a:cs typeface="Gulim"/>
                <a:sym typeface="Gulim"/>
              </a:rPr>
              <a:t> </a:t>
            </a:r>
            <a:r>
              <a:rPr lang="en-US" sz="900" dirty="0" err="1">
                <a:latin typeface="Gulim"/>
                <a:ea typeface="Gulim"/>
                <a:cs typeface="Gulim"/>
                <a:sym typeface="Gulim"/>
              </a:rPr>
              <a:t>획득하였습니다</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양성평등임금인증</a:t>
            </a:r>
            <a:r>
              <a:rPr lang="en-US" sz="900" dirty="0">
                <a:latin typeface="Gulim"/>
                <a:ea typeface="Gulim"/>
                <a:cs typeface="Gulim"/>
                <a:sym typeface="Gulim"/>
              </a:rPr>
              <a:t> </a:t>
            </a:r>
            <a:r>
              <a:rPr lang="en-US" sz="900" dirty="0" err="1">
                <a:latin typeface="Gulim"/>
                <a:ea typeface="Gulim"/>
                <a:cs typeface="Gulim"/>
                <a:sym typeface="Gulim"/>
              </a:rPr>
              <a:t>획득을</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인적자본관리</a:t>
            </a:r>
            <a:r>
              <a:rPr lang="en-US" sz="900" dirty="0">
                <a:latin typeface="Gulim"/>
                <a:ea typeface="Gulim"/>
                <a:cs typeface="Gulim"/>
                <a:sym typeface="Gulim"/>
              </a:rPr>
              <a:t> </a:t>
            </a:r>
            <a:r>
              <a:rPr lang="en-US" sz="900" dirty="0" err="1">
                <a:latin typeface="Gulim"/>
                <a:ea typeface="Gulim"/>
                <a:cs typeface="Gulim"/>
                <a:sym typeface="Gulim"/>
              </a:rPr>
              <a:t>정책과</a:t>
            </a:r>
            <a:r>
              <a:rPr lang="en-US" sz="900" dirty="0">
                <a:latin typeface="Gulim"/>
                <a:ea typeface="Gulim"/>
                <a:cs typeface="Gulim"/>
                <a:sym typeface="Gulim"/>
              </a:rPr>
              <a:t> </a:t>
            </a:r>
            <a:r>
              <a:rPr lang="en-US" sz="900" dirty="0" err="1">
                <a:latin typeface="Gulim"/>
                <a:ea typeface="Gulim"/>
                <a:cs typeface="Gulim"/>
                <a:sym typeface="Gulim"/>
              </a:rPr>
              <a:t>제도</a:t>
            </a:r>
            <a:r>
              <a:rPr lang="en-US" sz="900" dirty="0">
                <a:latin typeface="Gulim"/>
                <a:ea typeface="Gulim"/>
                <a:cs typeface="Gulim"/>
                <a:sym typeface="Gulim"/>
              </a:rPr>
              <a:t> </a:t>
            </a:r>
            <a:r>
              <a:rPr lang="en-US" sz="900" dirty="0" err="1">
                <a:latin typeface="Gulim"/>
                <a:ea typeface="Gulim"/>
                <a:cs typeface="Gulim"/>
                <a:sym typeface="Gulim"/>
              </a:rPr>
              <a:t>발전을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출발점으로</a:t>
            </a:r>
            <a:r>
              <a:rPr lang="en-US" sz="900" dirty="0">
                <a:latin typeface="Gulim"/>
                <a:ea typeface="Gulim"/>
                <a:cs typeface="Gulim"/>
                <a:sym typeface="Gulim"/>
              </a:rPr>
              <a:t> </a:t>
            </a:r>
            <a:r>
              <a:rPr lang="en-US" sz="900" dirty="0" err="1">
                <a:latin typeface="Gulim"/>
                <a:ea typeface="Gulim"/>
                <a:cs typeface="Gulim"/>
                <a:sym typeface="Gulim"/>
              </a:rPr>
              <a:t>삼고</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8월 </a:t>
            </a:r>
            <a:r>
              <a:rPr lang="en-US" sz="900" dirty="0" err="1">
                <a:latin typeface="Gulim"/>
                <a:ea typeface="Gulim"/>
                <a:cs typeface="Gulim"/>
                <a:sym typeface="Gulim"/>
              </a:rPr>
              <a:t>모니터링</a:t>
            </a:r>
            <a:r>
              <a:rPr lang="en-US" sz="900" dirty="0">
                <a:latin typeface="Gulim"/>
                <a:ea typeface="Gulim"/>
                <a:cs typeface="Gulim"/>
                <a:sym typeface="Gulim"/>
              </a:rPr>
              <a:t> </a:t>
            </a:r>
            <a:r>
              <a:rPr lang="en-US" sz="900" dirty="0" err="1">
                <a:latin typeface="Gulim"/>
                <a:ea typeface="Gulim"/>
                <a:cs typeface="Gulim"/>
                <a:sym typeface="Gulim"/>
              </a:rPr>
              <a:t>검증을</a:t>
            </a:r>
            <a:r>
              <a:rPr lang="en-US" sz="900" dirty="0">
                <a:latin typeface="Gulim"/>
                <a:ea typeface="Gulim"/>
                <a:cs typeface="Gulim"/>
                <a:sym typeface="Gulim"/>
              </a:rPr>
              <a:t> </a:t>
            </a:r>
            <a:r>
              <a:rPr lang="en-US" sz="900" dirty="0" err="1">
                <a:latin typeface="Gulim"/>
                <a:ea typeface="Gulim"/>
                <a:cs typeface="Gulim"/>
                <a:sym typeface="Gulim"/>
              </a:rPr>
              <a:t>받으며</a:t>
            </a:r>
            <a:r>
              <a:rPr lang="en-US" sz="900" dirty="0">
                <a:latin typeface="Gulim"/>
                <a:ea typeface="Gulim"/>
                <a:cs typeface="Gulim"/>
                <a:sym typeface="Gulim"/>
              </a:rPr>
              <a:t> </a:t>
            </a:r>
            <a:r>
              <a:rPr lang="en-US" sz="900" dirty="0" err="1">
                <a:latin typeface="Gulim"/>
                <a:ea typeface="Gulim"/>
                <a:cs typeface="Gulim"/>
                <a:sym typeface="Gulim"/>
              </a:rPr>
              <a:t>체계적인</a:t>
            </a:r>
            <a:r>
              <a:rPr lang="en-US" sz="900" dirty="0">
                <a:latin typeface="Gulim"/>
                <a:ea typeface="Gulim"/>
                <a:cs typeface="Gulim"/>
                <a:sym typeface="Gulim"/>
              </a:rPr>
              <a:t> </a:t>
            </a:r>
            <a:r>
              <a:rPr lang="en-US" sz="900" dirty="0" err="1">
                <a:latin typeface="Gulim"/>
                <a:ea typeface="Gulim"/>
                <a:cs typeface="Gulim"/>
                <a:sym typeface="Gulim"/>
              </a:rPr>
              <a:t>인권경영을</a:t>
            </a:r>
            <a:r>
              <a:rPr lang="en-US" sz="900" dirty="0">
                <a:latin typeface="Gulim"/>
                <a:ea typeface="Gulim"/>
                <a:cs typeface="Gulim"/>
                <a:sym typeface="Gulim"/>
              </a:rPr>
              <a:t> </a:t>
            </a:r>
            <a:r>
              <a:rPr lang="en-US" sz="900" dirty="0" err="1">
                <a:latin typeface="Gulim"/>
                <a:ea typeface="Gulim"/>
                <a:cs typeface="Gulim"/>
                <a:sym typeface="Gulim"/>
              </a:rPr>
              <a:t>실천하고자</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726" name="Google Shape;6726;p67"/>
          <p:cNvSpPr txBox="1"/>
          <p:nvPr/>
        </p:nvSpPr>
        <p:spPr>
          <a:xfrm>
            <a:off x="887299" y="3198232"/>
            <a:ext cx="10218028"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a:latin typeface="Arial"/>
                <a:ea typeface="Arial"/>
                <a:cs typeface="Arial"/>
                <a:sym typeface="Arial"/>
              </a:rPr>
              <a:t>DEI </a:t>
            </a:r>
            <a:r>
              <a:rPr lang="en-US" sz="900" b="1" dirty="0" err="1">
                <a:latin typeface="Arial"/>
                <a:ea typeface="Arial"/>
                <a:cs typeface="Arial"/>
                <a:sym typeface="Arial"/>
              </a:rPr>
              <a:t>인식</a:t>
            </a:r>
            <a:r>
              <a:rPr lang="en-US" sz="900" b="1" dirty="0">
                <a:latin typeface="Arial"/>
                <a:ea typeface="Arial"/>
                <a:cs typeface="Arial"/>
                <a:sym typeface="Arial"/>
              </a:rPr>
              <a:t> </a:t>
            </a:r>
            <a:r>
              <a:rPr lang="en-US" sz="900" b="1" dirty="0" err="1">
                <a:latin typeface="Arial"/>
                <a:ea typeface="Arial"/>
                <a:cs typeface="Arial"/>
                <a:sym typeface="Arial"/>
              </a:rPr>
              <a:t>제고</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다양성</a:t>
            </a:r>
            <a:r>
              <a:rPr lang="en-US" sz="900" dirty="0">
                <a:latin typeface="Gulim"/>
                <a:ea typeface="Gulim"/>
                <a:cs typeface="Gulim"/>
                <a:sym typeface="Gulim"/>
              </a:rPr>
              <a:t>, </a:t>
            </a:r>
            <a:r>
              <a:rPr lang="en-US" sz="900" dirty="0" err="1">
                <a:latin typeface="Gulim"/>
                <a:ea typeface="Gulim"/>
                <a:cs typeface="Gulim"/>
                <a:sym typeface="Gulim"/>
              </a:rPr>
              <a:t>형평성</a:t>
            </a:r>
            <a:r>
              <a:rPr lang="en-US" sz="900" dirty="0">
                <a:latin typeface="Gulim"/>
                <a:ea typeface="Gulim"/>
                <a:cs typeface="Gulim"/>
                <a:sym typeface="Gulim"/>
              </a:rPr>
              <a:t>, </a:t>
            </a:r>
            <a:r>
              <a:rPr lang="en-US" sz="900" dirty="0" err="1">
                <a:latin typeface="Gulim"/>
                <a:ea typeface="Gulim"/>
                <a:cs typeface="Gulim"/>
                <a:sym typeface="Gulim"/>
              </a:rPr>
              <a:t>포용성이</a:t>
            </a:r>
            <a:r>
              <a:rPr lang="en-US" sz="900" dirty="0">
                <a:latin typeface="Gulim"/>
                <a:ea typeface="Gulim"/>
                <a:cs typeface="Gulim"/>
                <a:sym typeface="Gulim"/>
              </a:rPr>
              <a:t> </a:t>
            </a:r>
            <a:r>
              <a:rPr lang="en-US" sz="900" dirty="0" err="1">
                <a:latin typeface="Gulim"/>
                <a:ea typeface="Gulim"/>
                <a:cs typeface="Gulim"/>
                <a:sym typeface="Gulim"/>
              </a:rPr>
              <a:t>존중되는</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속에서</a:t>
            </a:r>
            <a:r>
              <a:rPr lang="en-US" sz="900" dirty="0">
                <a:latin typeface="Gulim"/>
                <a:ea typeface="Gulim"/>
                <a:cs typeface="Gulim"/>
                <a:sym typeface="Gulim"/>
              </a:rPr>
              <a:t> </a:t>
            </a:r>
            <a:r>
              <a:rPr lang="en-US" sz="900" dirty="0" err="1">
                <a:latin typeface="Gulim"/>
                <a:ea typeface="Gulim"/>
                <a:cs typeface="Gulim"/>
                <a:sym typeface="Gulim"/>
              </a:rPr>
              <a:t>구성원들이</a:t>
            </a:r>
            <a:r>
              <a:rPr lang="en-US" sz="900" dirty="0">
                <a:latin typeface="Gulim"/>
                <a:ea typeface="Gulim"/>
                <a:cs typeface="Gulim"/>
                <a:sym typeface="Gulim"/>
              </a:rPr>
              <a:t> </a:t>
            </a:r>
            <a:r>
              <a:rPr lang="en-US" sz="900" dirty="0" err="1">
                <a:latin typeface="Gulim"/>
                <a:ea typeface="Gulim"/>
                <a:cs typeface="Gulim"/>
                <a:sym typeface="Gulim"/>
              </a:rPr>
              <a:t>업무에</a:t>
            </a:r>
            <a:r>
              <a:rPr lang="en-US" sz="900" dirty="0">
                <a:latin typeface="Gulim"/>
                <a:ea typeface="Gulim"/>
                <a:cs typeface="Gulim"/>
                <a:sym typeface="Gulim"/>
              </a:rPr>
              <a:t> </a:t>
            </a:r>
            <a:r>
              <a:rPr lang="en-US" sz="900" dirty="0" err="1">
                <a:latin typeface="Gulim"/>
                <a:ea typeface="Gulim"/>
                <a:cs typeface="Gulim"/>
                <a:sym typeface="Gulim"/>
              </a:rPr>
              <a:t>몰입하고</a:t>
            </a:r>
            <a:r>
              <a:rPr lang="en-US" sz="900" dirty="0">
                <a:latin typeface="Gulim"/>
                <a:ea typeface="Gulim"/>
                <a:cs typeface="Gulim"/>
                <a:sym typeface="Gulim"/>
              </a:rPr>
              <a:t> </a:t>
            </a:r>
            <a:r>
              <a:rPr lang="en-US" sz="900" dirty="0" err="1">
                <a:latin typeface="Gulim"/>
                <a:ea typeface="Gulim"/>
                <a:cs typeface="Gulim"/>
                <a:sym typeface="Gulim"/>
              </a:rPr>
              <a:t>성장할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DEI </a:t>
            </a:r>
            <a:r>
              <a:rPr lang="en-US" sz="900" dirty="0" err="1">
                <a:latin typeface="Gulim"/>
                <a:ea typeface="Gulim"/>
                <a:cs typeface="Gulim"/>
                <a:sym typeface="Gulim"/>
              </a:rPr>
              <a:t>문화를</a:t>
            </a:r>
            <a:r>
              <a:rPr lang="en-US" sz="900" dirty="0">
                <a:latin typeface="Gulim"/>
                <a:ea typeface="Gulim"/>
                <a:cs typeface="Gulim"/>
                <a:sym typeface="Gulim"/>
              </a:rPr>
              <a:t> </a:t>
            </a:r>
            <a:r>
              <a:rPr lang="en-US" sz="900" dirty="0" err="1">
                <a:latin typeface="Gulim"/>
                <a:ea typeface="Gulim"/>
                <a:cs typeface="Gulim"/>
                <a:sym typeface="Gulim"/>
              </a:rPr>
              <a:t>전파하고</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문화로</a:t>
            </a:r>
            <a:r>
              <a:rPr lang="en-US" sz="900" dirty="0">
                <a:latin typeface="Gulim"/>
                <a:ea typeface="Gulim"/>
                <a:cs typeface="Gulim"/>
                <a:sym typeface="Gulim"/>
              </a:rPr>
              <a:t> </a:t>
            </a:r>
            <a:r>
              <a:rPr lang="en-US" sz="900" dirty="0" err="1">
                <a:latin typeface="Gulim"/>
                <a:ea typeface="Gulim"/>
                <a:cs typeface="Gulim"/>
                <a:sym typeface="Gulim"/>
              </a:rPr>
              <a:t>정착시키기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직급별</a:t>
            </a:r>
            <a:r>
              <a:rPr lang="en-US" sz="900" dirty="0">
                <a:latin typeface="Gulim"/>
                <a:ea typeface="Gulim"/>
                <a:cs typeface="Gulim"/>
                <a:sym typeface="Gulim"/>
              </a:rPr>
              <a:t> </a:t>
            </a:r>
            <a:r>
              <a:rPr lang="en-US" sz="900" dirty="0" err="1">
                <a:latin typeface="Gulim"/>
                <a:ea typeface="Gulim"/>
                <a:cs typeface="Gulim"/>
                <a:sym typeface="Gulim"/>
              </a:rPr>
              <a:t>교육프로그램을</a:t>
            </a:r>
            <a:r>
              <a:rPr lang="en-US" sz="900" dirty="0">
                <a:latin typeface="Gulim"/>
                <a:ea typeface="Gulim"/>
                <a:cs typeface="Gulim"/>
                <a:sym typeface="Gulim"/>
              </a:rPr>
              <a:t> </a:t>
            </a:r>
            <a:r>
              <a:rPr lang="en-US" sz="900" dirty="0" err="1">
                <a:latin typeface="Gulim"/>
                <a:ea typeface="Gulim"/>
                <a:cs typeface="Gulim"/>
                <a:sym typeface="Gulim"/>
              </a:rPr>
              <a:t>기획</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직급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대상을</a:t>
            </a:r>
            <a:r>
              <a:rPr lang="en-US" sz="900" dirty="0">
                <a:latin typeface="Gulim"/>
                <a:ea typeface="Gulim"/>
                <a:cs typeface="Gulim"/>
                <a:sym typeface="Gulim"/>
              </a:rPr>
              <a:t> </a:t>
            </a:r>
            <a:r>
              <a:rPr lang="en-US" sz="900" dirty="0" err="1">
                <a:latin typeface="Gulim"/>
                <a:ea typeface="Gulim"/>
                <a:cs typeface="Gulim"/>
                <a:sym typeface="Gulim"/>
              </a:rPr>
              <a:t>확대하고자</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728" name="Google Shape;6728;p67"/>
          <p:cNvSpPr txBox="1"/>
          <p:nvPr/>
        </p:nvSpPr>
        <p:spPr>
          <a:xfrm>
            <a:off x="887299" y="3625339"/>
            <a:ext cx="10220594" cy="75507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예비</a:t>
            </a:r>
            <a:r>
              <a:rPr lang="en-US" sz="900" dirty="0">
                <a:latin typeface="Gulim"/>
                <a:ea typeface="Gulim"/>
                <a:cs typeface="Gulim"/>
                <a:sym typeface="Gulim"/>
              </a:rPr>
              <a:t> </a:t>
            </a:r>
            <a:r>
              <a:rPr lang="en-US" sz="900" dirty="0" err="1">
                <a:latin typeface="Gulim"/>
                <a:ea typeface="Gulim"/>
                <a:cs typeface="Gulim"/>
                <a:sym typeface="Gulim"/>
              </a:rPr>
              <a:t>리더인</a:t>
            </a:r>
            <a:r>
              <a:rPr lang="en-US" sz="900" dirty="0">
                <a:latin typeface="Gulim"/>
                <a:ea typeface="Gulim"/>
                <a:cs typeface="Gulim"/>
                <a:sym typeface="Gulim"/>
              </a:rPr>
              <a:t> </a:t>
            </a:r>
            <a:r>
              <a:rPr lang="en-US" sz="900" dirty="0" err="1">
                <a:latin typeface="Gulim"/>
                <a:ea typeface="Gulim"/>
                <a:cs typeface="Gulim"/>
                <a:sym typeface="Gulim"/>
              </a:rPr>
              <a:t>신입사원을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DEI에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이해와</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전략과</a:t>
            </a:r>
            <a:r>
              <a:rPr lang="en-US" sz="900" dirty="0">
                <a:latin typeface="Gulim"/>
                <a:ea typeface="Gulim"/>
                <a:cs typeface="Gulim"/>
                <a:sym typeface="Gulim"/>
              </a:rPr>
              <a:t> </a:t>
            </a:r>
            <a:r>
              <a:rPr lang="en-US" sz="900" dirty="0" err="1">
                <a:latin typeface="Gulim"/>
                <a:ea typeface="Gulim"/>
                <a:cs typeface="Gulim"/>
                <a:sym typeface="Gulim"/>
              </a:rPr>
              <a:t>연계된</a:t>
            </a:r>
            <a:r>
              <a:rPr lang="en-US" sz="900" dirty="0">
                <a:latin typeface="Gulim"/>
                <a:ea typeface="Gulim"/>
                <a:cs typeface="Gulim"/>
                <a:sym typeface="Gulim"/>
              </a:rPr>
              <a:t> DEI </a:t>
            </a:r>
            <a:r>
              <a:rPr lang="en-US" sz="900" dirty="0" err="1">
                <a:latin typeface="Gulim"/>
                <a:ea typeface="Gulim"/>
                <a:cs typeface="Gulim"/>
                <a:sym typeface="Gulim"/>
              </a:rPr>
              <a:t>추진</a:t>
            </a:r>
            <a:r>
              <a:rPr lang="en-US" sz="900" dirty="0">
                <a:latin typeface="Gulim"/>
                <a:ea typeface="Gulim"/>
                <a:cs typeface="Gulim"/>
                <a:sym typeface="Gulim"/>
              </a:rPr>
              <a:t> </a:t>
            </a:r>
            <a:r>
              <a:rPr lang="en-US" sz="900" dirty="0" err="1">
                <a:latin typeface="Gulim"/>
                <a:ea typeface="Gulim"/>
                <a:cs typeface="Gulim"/>
                <a:sym typeface="Gulim"/>
              </a:rPr>
              <a:t>계획을</a:t>
            </a:r>
            <a:r>
              <a:rPr lang="en-US" sz="900" dirty="0">
                <a:latin typeface="Gulim"/>
                <a:ea typeface="Gulim"/>
                <a:cs typeface="Gulim"/>
                <a:sym typeface="Gulim"/>
              </a:rPr>
              <a:t> </a:t>
            </a:r>
            <a:r>
              <a:rPr lang="en-US" sz="900" dirty="0" err="1">
                <a:latin typeface="Gulim"/>
                <a:ea typeface="Gulim"/>
                <a:cs typeface="Gulim"/>
                <a:sym typeface="Gulim"/>
              </a:rPr>
              <a:t>공유하는</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신임</a:t>
            </a:r>
            <a:r>
              <a:rPr lang="en-US" sz="900" dirty="0">
                <a:latin typeface="Gulim"/>
                <a:ea typeface="Gulim"/>
                <a:cs typeface="Gulim"/>
                <a:sym typeface="Gulim"/>
              </a:rPr>
              <a:t> </a:t>
            </a:r>
            <a:r>
              <a:rPr lang="en-US" sz="900" dirty="0" err="1">
                <a:latin typeface="Gulim"/>
                <a:ea typeface="Gulim"/>
                <a:cs typeface="Gulim"/>
                <a:sym typeface="Gulim"/>
              </a:rPr>
              <a:t>임원</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ESG에</a:t>
            </a:r>
            <a:r>
              <a:rPr lang="en-US" sz="900" dirty="0">
                <a:latin typeface="Gulim"/>
                <a:ea typeface="Gulim"/>
                <a:cs typeface="Gulim"/>
                <a:sym typeface="Gulim"/>
              </a:rPr>
              <a:t> </a:t>
            </a:r>
            <a:r>
              <a:rPr lang="en-US" sz="900" dirty="0" err="1">
                <a:latin typeface="Gulim"/>
                <a:ea typeface="Gulim"/>
                <a:cs typeface="Gulim"/>
                <a:sym typeface="Gulim"/>
              </a:rPr>
              <a:t>기반한</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이슈</a:t>
            </a:r>
            <a:r>
              <a:rPr lang="en-US" sz="900" dirty="0">
                <a:latin typeface="Gulim"/>
                <a:ea typeface="Gulim"/>
                <a:cs typeface="Gulim"/>
                <a:sym typeface="Gulim"/>
              </a:rPr>
              <a:t> </a:t>
            </a:r>
            <a:r>
              <a:rPr lang="en-US" sz="900" dirty="0" err="1">
                <a:latin typeface="Gulim"/>
                <a:ea typeface="Gulim"/>
                <a:cs typeface="Gulim"/>
                <a:sym typeface="Gulim"/>
              </a:rPr>
              <a:t>이해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과정을</a:t>
            </a:r>
            <a:r>
              <a:rPr lang="en-US" sz="900" dirty="0">
                <a:latin typeface="Gulim"/>
                <a:ea typeface="Gulim"/>
                <a:cs typeface="Gulim"/>
                <a:sym typeface="Gulim"/>
              </a:rPr>
              <a:t> 2024년 </a:t>
            </a:r>
            <a:r>
              <a:rPr lang="en-US" sz="900" dirty="0" err="1">
                <a:latin typeface="Gulim"/>
                <a:ea typeface="Gulim"/>
                <a:cs typeface="Gulim"/>
                <a:sym typeface="Gulim"/>
              </a:rPr>
              <a:t>상반기에</a:t>
            </a:r>
            <a:r>
              <a:rPr lang="en-US" sz="900" dirty="0">
                <a:latin typeface="Gulim"/>
                <a:ea typeface="Gulim"/>
                <a:cs typeface="Gulim"/>
                <a:sym typeface="Gulim"/>
              </a:rPr>
              <a:t> </a:t>
            </a:r>
            <a:r>
              <a:rPr lang="en-US" sz="900" dirty="0" err="1">
                <a:latin typeface="Gulim"/>
                <a:ea typeface="Gulim"/>
                <a:cs typeface="Gulim"/>
                <a:sym typeface="Gulim"/>
              </a:rPr>
              <a:t>운영하였습니다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DEI를</a:t>
            </a:r>
            <a:r>
              <a:rPr lang="en-US" sz="900" dirty="0">
                <a:latin typeface="Gulim"/>
                <a:ea typeface="Gulim"/>
                <a:cs typeface="Gulim"/>
                <a:sym typeface="Gulim"/>
              </a:rPr>
              <a:t> KT&amp;G </a:t>
            </a:r>
            <a:r>
              <a:rPr lang="en-US" sz="900" dirty="0" err="1">
                <a:latin typeface="Gulim"/>
                <a:ea typeface="Gulim"/>
                <a:cs typeface="Gulim"/>
                <a:sym typeface="Gulim"/>
              </a:rPr>
              <a:t>그룹의</a:t>
            </a:r>
            <a:r>
              <a:rPr lang="en-US" sz="900" dirty="0">
                <a:latin typeface="Gulim"/>
                <a:ea typeface="Gulim"/>
                <a:cs typeface="Gulim"/>
                <a:sym typeface="Gulim"/>
              </a:rPr>
              <a:t> </a:t>
            </a:r>
            <a:r>
              <a:rPr lang="en-US" sz="900" dirty="0" err="1">
                <a:latin typeface="Gulim"/>
                <a:ea typeface="Gulim"/>
                <a:cs typeface="Gulim"/>
                <a:sym typeface="Gulim"/>
              </a:rPr>
              <a:t>관리자로서</a:t>
            </a:r>
            <a:r>
              <a:rPr lang="en-US" sz="900" dirty="0">
                <a:latin typeface="Gulim"/>
                <a:ea typeface="Gulim"/>
                <a:cs typeface="Gulim"/>
                <a:sym typeface="Gulim"/>
              </a:rPr>
              <a:t> </a:t>
            </a:r>
            <a:r>
              <a:rPr lang="en-US" sz="900" dirty="0" err="1">
                <a:latin typeface="Gulim"/>
                <a:ea typeface="Gulim"/>
                <a:cs typeface="Gulim"/>
                <a:sym typeface="Gulim"/>
              </a:rPr>
              <a:t>기본적으로</a:t>
            </a:r>
            <a:r>
              <a:rPr lang="en-US" sz="900" dirty="0">
                <a:latin typeface="Gulim"/>
                <a:ea typeface="Gulim"/>
                <a:cs typeface="Gulim"/>
                <a:sym typeface="Gulim"/>
              </a:rPr>
              <a:t> </a:t>
            </a:r>
            <a:r>
              <a:rPr lang="en-US" sz="900" dirty="0" err="1">
                <a:latin typeface="Gulim"/>
                <a:ea typeface="Gulim"/>
                <a:cs typeface="Gulim"/>
                <a:sym typeface="Gulim"/>
              </a:rPr>
              <a:t>갖춰야</a:t>
            </a:r>
            <a:r>
              <a:rPr lang="en-US" sz="900" dirty="0">
                <a:latin typeface="Gulim"/>
                <a:ea typeface="Gulim"/>
                <a:cs typeface="Gulim"/>
                <a:sym typeface="Gulim"/>
              </a:rPr>
              <a:t> </a:t>
            </a:r>
            <a:r>
              <a:rPr lang="en-US" sz="900" dirty="0" err="1">
                <a:latin typeface="Gulim"/>
                <a:ea typeface="Gulim"/>
                <a:cs typeface="Gulim"/>
                <a:sym typeface="Gulim"/>
              </a:rPr>
              <a:t>할</a:t>
            </a:r>
            <a:r>
              <a:rPr lang="en-US" sz="900" dirty="0">
                <a:latin typeface="Gulim"/>
                <a:ea typeface="Gulim"/>
                <a:cs typeface="Gulim"/>
                <a:sym typeface="Gulim"/>
              </a:rPr>
              <a:t> </a:t>
            </a:r>
            <a:r>
              <a:rPr lang="en-US" sz="900" dirty="0" err="1">
                <a:latin typeface="Gulim"/>
                <a:ea typeface="Gulim"/>
                <a:cs typeface="Gulim"/>
                <a:sym typeface="Gulim"/>
              </a:rPr>
              <a:t>핵심역량으로</a:t>
            </a:r>
            <a:r>
              <a:rPr lang="en-US" sz="900" dirty="0">
                <a:latin typeface="Gulim"/>
                <a:ea typeface="Gulim"/>
                <a:cs typeface="Gulim"/>
                <a:sym typeface="Gulim"/>
              </a:rPr>
              <a:t> </a:t>
            </a:r>
            <a:r>
              <a:rPr lang="en-US" sz="900" dirty="0" err="1">
                <a:latin typeface="Gulim"/>
                <a:ea typeface="Gulim"/>
                <a:cs typeface="Gulim"/>
                <a:sym typeface="Gulim"/>
              </a:rPr>
              <a:t>규정하고</a:t>
            </a:r>
            <a:r>
              <a:rPr lang="en-US" sz="900" dirty="0">
                <a:latin typeface="Gulim"/>
                <a:ea typeface="Gulim"/>
                <a:cs typeface="Gulim"/>
                <a:sym typeface="Gulim"/>
              </a:rPr>
              <a:t> 2024년 </a:t>
            </a:r>
            <a:r>
              <a:rPr lang="en-US" sz="900" dirty="0" err="1">
                <a:latin typeface="Gulim"/>
                <a:ea typeface="Gulim"/>
                <a:cs typeface="Gulim"/>
                <a:sym typeface="Gulim"/>
              </a:rPr>
              <a:t>해외법인</a:t>
            </a:r>
            <a:r>
              <a:rPr lang="en-US" sz="900" dirty="0">
                <a:latin typeface="Gulim"/>
                <a:ea typeface="Gulim"/>
                <a:cs typeface="Gulim"/>
                <a:sym typeface="Gulim"/>
              </a:rPr>
              <a:t>(</a:t>
            </a:r>
            <a:r>
              <a:rPr lang="en-US" sz="900" dirty="0" err="1">
                <a:latin typeface="Gulim"/>
                <a:ea typeface="Gulim"/>
                <a:cs typeface="Gulim"/>
                <a:sym typeface="Gulim"/>
              </a:rPr>
              <a:t>튀르키예</a:t>
            </a:r>
            <a:r>
              <a:rPr lang="en-US" sz="900" dirty="0">
                <a:latin typeface="Gulim"/>
                <a:ea typeface="Gulim"/>
                <a:cs typeface="Gulim"/>
                <a:sym typeface="Gulim"/>
              </a:rPr>
              <a:t>) </a:t>
            </a:r>
            <a:r>
              <a:rPr lang="en-US" sz="900" dirty="0" err="1">
                <a:latin typeface="Gulim"/>
                <a:ea typeface="Gulim"/>
                <a:cs typeface="Gulim"/>
                <a:sym typeface="Gulim"/>
              </a:rPr>
              <a:t>관리자</a:t>
            </a:r>
            <a:r>
              <a:rPr lang="en-US" sz="900" dirty="0">
                <a:latin typeface="Gulim"/>
                <a:ea typeface="Gulim"/>
                <a:cs typeface="Gulim"/>
                <a:sym typeface="Gulim"/>
              </a:rPr>
              <a:t> </a:t>
            </a:r>
            <a:r>
              <a:rPr lang="en-US" sz="900" dirty="0" err="1">
                <a:latin typeface="Gulim"/>
                <a:ea typeface="Gulim"/>
                <a:cs typeface="Gulim"/>
                <a:sym typeface="Gulim"/>
              </a:rPr>
              <a:t>리더십</a:t>
            </a:r>
            <a:r>
              <a:rPr lang="en-US" sz="900" dirty="0">
                <a:latin typeface="Gulim"/>
                <a:ea typeface="Gulim"/>
                <a:cs typeface="Gulim"/>
                <a:sym typeface="Gulim"/>
              </a:rPr>
              <a:t> </a:t>
            </a:r>
            <a:r>
              <a:rPr lang="en-US" sz="900" dirty="0" err="1">
                <a:latin typeface="Gulim"/>
                <a:ea typeface="Gulim"/>
                <a:cs typeface="Gulim"/>
                <a:sym typeface="Gulim"/>
              </a:rPr>
              <a:t>프로그램에</a:t>
            </a:r>
            <a:r>
              <a:rPr lang="en-US" sz="900" dirty="0">
                <a:latin typeface="Gulim"/>
                <a:ea typeface="Gulim"/>
                <a:cs typeface="Gulim"/>
                <a:sym typeface="Gulim"/>
              </a:rPr>
              <a:t> DEI </a:t>
            </a:r>
            <a:r>
              <a:rPr lang="en-US" sz="900" dirty="0" err="1">
                <a:latin typeface="Gulim"/>
                <a:ea typeface="Gulim"/>
                <a:cs typeface="Gulim"/>
                <a:sym typeface="Gulim"/>
              </a:rPr>
              <a:t>이해</a:t>
            </a:r>
            <a:r>
              <a:rPr lang="en-US" sz="900" dirty="0">
                <a:latin typeface="Gulim"/>
                <a:ea typeface="Gulim"/>
                <a:cs typeface="Gulim"/>
                <a:sym typeface="Gulim"/>
              </a:rPr>
              <a:t> </a:t>
            </a:r>
            <a:r>
              <a:rPr lang="en-US" sz="900" dirty="0" err="1">
                <a:latin typeface="Gulim"/>
                <a:ea typeface="Gulim"/>
                <a:cs typeface="Gulim"/>
                <a:sym typeface="Gulim"/>
              </a:rPr>
              <a:t>모듈을</a:t>
            </a:r>
            <a:r>
              <a:rPr lang="en-US" sz="900" dirty="0">
                <a:latin typeface="Gulim"/>
                <a:ea typeface="Gulim"/>
                <a:cs typeface="Gulim"/>
                <a:sym typeface="Gulim"/>
              </a:rPr>
              <a:t> </a:t>
            </a:r>
            <a:r>
              <a:rPr lang="en-US" sz="900" dirty="0" err="1">
                <a:latin typeface="Gulim"/>
                <a:ea typeface="Gulim"/>
                <a:cs typeface="Gulim"/>
                <a:sym typeface="Gulim"/>
              </a:rPr>
              <a:t>별도로</a:t>
            </a:r>
            <a:r>
              <a:rPr lang="en-US" sz="900" dirty="0">
                <a:latin typeface="Gulim"/>
                <a:ea typeface="Gulim"/>
                <a:cs typeface="Gulim"/>
                <a:sym typeface="Gulim"/>
              </a:rPr>
              <a:t> </a:t>
            </a:r>
            <a:r>
              <a:rPr lang="en-US" sz="900" dirty="0" err="1">
                <a:latin typeface="Gulim"/>
                <a:ea typeface="Gulim"/>
                <a:cs typeface="Gulim"/>
                <a:sym typeface="Gulim"/>
              </a:rPr>
              <a:t>구성하고</a:t>
            </a:r>
            <a:r>
              <a:rPr lang="en-US" sz="900" dirty="0">
                <a:latin typeface="Gulim"/>
                <a:ea typeface="Gulim"/>
                <a:cs typeface="Gulim"/>
                <a:sym typeface="Gulim"/>
              </a:rPr>
              <a:t> 2024년 2월에 </a:t>
            </a:r>
            <a:r>
              <a:rPr lang="en-US" sz="900" dirty="0" err="1">
                <a:latin typeface="Gulim"/>
                <a:ea typeface="Gulim"/>
                <a:cs typeface="Gulim"/>
                <a:sym typeface="Gulim"/>
              </a:rPr>
              <a:t>진행하였습니다</a:t>
            </a:r>
            <a:r>
              <a:rPr lang="en-US" sz="900" dirty="0">
                <a:latin typeface="Gulim"/>
                <a:ea typeface="Gulim"/>
                <a:cs typeface="Gulim"/>
                <a:sym typeface="Gulim"/>
              </a:rPr>
              <a:t>. </a:t>
            </a:r>
            <a:r>
              <a:rPr lang="en-US" sz="900" dirty="0" err="1">
                <a:latin typeface="Gulim"/>
                <a:ea typeface="Gulim"/>
                <a:cs typeface="Gulim"/>
                <a:sym typeface="Gulim"/>
              </a:rPr>
              <a:t>세계</a:t>
            </a:r>
            <a:r>
              <a:rPr lang="en-US" sz="900" dirty="0">
                <a:latin typeface="Gulim"/>
                <a:ea typeface="Gulim"/>
                <a:cs typeface="Gulim"/>
                <a:sym typeface="Gulim"/>
              </a:rPr>
              <a:t> </a:t>
            </a:r>
            <a:r>
              <a:rPr lang="en-US" sz="900" dirty="0" err="1">
                <a:latin typeface="Gulim"/>
                <a:ea typeface="Gulim"/>
                <a:cs typeface="Gulim"/>
                <a:sym typeface="Gulim"/>
              </a:rPr>
              <a:t>속</a:t>
            </a:r>
            <a:r>
              <a:rPr lang="en-US" sz="900" dirty="0">
                <a:latin typeface="Gulim"/>
                <a:ea typeface="Gulim"/>
                <a:cs typeface="Gulim"/>
                <a:sym typeface="Gulim"/>
              </a:rPr>
              <a:t> Global Top-tier </a:t>
            </a:r>
            <a:r>
              <a:rPr lang="en-US" sz="900" dirty="0" err="1">
                <a:latin typeface="Gulim"/>
                <a:ea typeface="Gulim"/>
                <a:cs typeface="Gulim"/>
                <a:sym typeface="Gulim"/>
              </a:rPr>
              <a:t>player로서</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국내뿐만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해외에서</a:t>
            </a:r>
            <a:r>
              <a:rPr lang="en-US" sz="900" dirty="0">
                <a:latin typeface="Gulim"/>
                <a:ea typeface="Gulim"/>
                <a:cs typeface="Gulim"/>
                <a:sym typeface="Gulim"/>
              </a:rPr>
              <a:t> </a:t>
            </a:r>
            <a:r>
              <a:rPr lang="en-US" sz="900" dirty="0" err="1">
                <a:latin typeface="Gulim"/>
                <a:ea typeface="Gulim"/>
                <a:cs typeface="Gulim"/>
                <a:sym typeface="Gulim"/>
              </a:rPr>
              <a:t>근무하는</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a:t>
            </a:r>
            <a:r>
              <a:rPr lang="en-US" sz="900" dirty="0" err="1">
                <a:latin typeface="Gulim"/>
                <a:ea typeface="Gulim"/>
                <a:cs typeface="Gulim"/>
                <a:sym typeface="Gulim"/>
              </a:rPr>
              <a:t>임직원을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DEI </a:t>
            </a:r>
            <a:r>
              <a:rPr lang="en-US" sz="900" dirty="0" err="1">
                <a:latin typeface="Gulim"/>
                <a:ea typeface="Gulim"/>
                <a:cs typeface="Gulim"/>
                <a:sym typeface="Gulim"/>
              </a:rPr>
              <a:t>이슈를</a:t>
            </a:r>
            <a:r>
              <a:rPr lang="en-US" sz="900" dirty="0">
                <a:latin typeface="Gulim"/>
                <a:ea typeface="Gulim"/>
                <a:cs typeface="Gulim"/>
                <a:sym typeface="Gulim"/>
              </a:rPr>
              <a:t> </a:t>
            </a:r>
            <a:r>
              <a:rPr lang="en-US" sz="900" dirty="0" err="1">
                <a:latin typeface="Gulim"/>
                <a:ea typeface="Gulim"/>
                <a:cs typeface="Gulim"/>
                <a:sym typeface="Gulim"/>
              </a:rPr>
              <a:t>포괄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통합하기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교육프로그램을</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기획하고</a:t>
            </a:r>
            <a:r>
              <a:rPr lang="en-US" sz="900" dirty="0">
                <a:latin typeface="Gulim"/>
                <a:ea typeface="Gulim"/>
                <a:cs typeface="Gulim"/>
                <a:sym typeface="Gulim"/>
              </a:rPr>
              <a:t> </a:t>
            </a:r>
            <a:r>
              <a:rPr lang="en-US" sz="900" dirty="0" err="1">
                <a:latin typeface="Gulim"/>
                <a:ea typeface="Gulim"/>
                <a:cs typeface="Gulim"/>
                <a:sym typeface="Gulim"/>
              </a:rPr>
              <a:t>운영할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6730" name="Google Shape;6730;p67"/>
          <p:cNvGrpSpPr/>
          <p:nvPr/>
        </p:nvGrpSpPr>
        <p:grpSpPr>
          <a:xfrm>
            <a:off x="538086" y="0"/>
            <a:ext cx="14077958" cy="8208009"/>
            <a:chOff x="538086" y="0"/>
            <a:chExt cx="14077958" cy="8208009"/>
          </a:xfrm>
        </p:grpSpPr>
        <p:sp>
          <p:nvSpPr>
            <p:cNvPr id="6731" name="Google Shape;6731;p6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32" name="Google Shape;6732;p6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33" name="Google Shape;6733;p6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742" name="Google Shape;6742;p6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143</a:t>
            </a:r>
            <a:endParaRPr sz="100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6752"/>
        <p:cNvGrpSpPr/>
        <p:nvPr/>
      </p:nvGrpSpPr>
      <p:grpSpPr>
        <a:xfrm>
          <a:off x="0" y="0"/>
          <a:ext cx="0" cy="0"/>
          <a:chOff x="0" y="0"/>
          <a:chExt cx="0" cy="0"/>
        </a:xfrm>
      </p:grpSpPr>
      <p:sp>
        <p:nvSpPr>
          <p:cNvPr id="6753" name="Google Shape;6753;p68"/>
          <p:cNvSpPr txBox="1"/>
          <p:nvPr/>
        </p:nvSpPr>
        <p:spPr>
          <a:xfrm>
            <a:off x="885395" y="1196499"/>
            <a:ext cx="5067300" cy="2318385"/>
          </a:xfrm>
          <a:prstGeom prst="rect">
            <a:avLst/>
          </a:prstGeom>
          <a:noFill/>
          <a:ln>
            <a:noFill/>
          </a:ln>
        </p:spPr>
        <p:txBody>
          <a:bodyPr spcFirstLastPara="1" wrap="square" lIns="0" tIns="12700" rIns="0" bIns="0" anchor="t" anchorCtr="0">
            <a:spAutoFit/>
          </a:bodyPr>
          <a:lstStyle/>
          <a:p>
            <a:pPr marL="13970" lvl="0" indent="0" algn="just"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구성원 다양성 및 포용성</a:t>
            </a:r>
            <a:endParaRPr sz="2000">
              <a:latin typeface="Malgun Gothic"/>
              <a:ea typeface="Malgun Gothic"/>
              <a:cs typeface="Malgun Gothic"/>
              <a:sym typeface="Malgun Gothic"/>
            </a:endParaRPr>
          </a:p>
          <a:p>
            <a:pPr marL="12700" marR="5080" lvl="0" indent="1904" algn="just" rtl="0">
              <a:lnSpc>
                <a:spcPct val="134200"/>
              </a:lnSpc>
              <a:spcBef>
                <a:spcPts val="1150"/>
              </a:spcBef>
              <a:spcAft>
                <a:spcPts val="0"/>
              </a:spcAft>
              <a:buNone/>
            </a:pPr>
            <a:r>
              <a:rPr lang="en-US" sz="900" b="1">
                <a:latin typeface="Arial"/>
                <a:ea typeface="Arial"/>
                <a:cs typeface="Arial"/>
                <a:sym typeface="Arial"/>
              </a:rPr>
              <a:t>일·가정 양립 </a:t>
            </a:r>
            <a:r>
              <a:rPr lang="en-US" sz="900" b="1">
                <a:latin typeface="Malgun Gothic"/>
                <a:ea typeface="Malgun Gothic"/>
                <a:cs typeface="Malgun Gothic"/>
                <a:sym typeface="Malgun Gothic"/>
              </a:rPr>
              <a:t>| </a:t>
            </a:r>
            <a:r>
              <a:rPr lang="en-US" sz="900">
                <a:latin typeface="Gulim"/>
                <a:ea typeface="Gulim"/>
                <a:cs typeface="Gulim"/>
                <a:sym typeface="Gulim"/>
              </a:rPr>
              <a:t>여성 구성원이 출산이나 육아로 인해 경력이 단절되는 것을 방지하고자 KT&amp;G는 출산과 육아 관련 제도 및 프로그램을 운영하고 있습니다. 구성원 본인 임신·출산 및 구성원 배우자 출산 시, ‘가화만</a:t>
            </a:r>
            <a:r>
              <a:rPr lang="en-US" sz="900">
                <a:latin typeface="PMingLiU"/>
                <a:ea typeface="PMingLiU"/>
                <a:cs typeface="PMingLiU"/>
                <a:sym typeface="PMingLiU"/>
              </a:rPr>
              <a:t>社</a:t>
            </a:r>
            <a:r>
              <a:rPr lang="en-US" sz="900">
                <a:latin typeface="Gulim"/>
                <a:ea typeface="Gulim"/>
                <a:cs typeface="Gulim"/>
                <a:sym typeface="Gulim"/>
              </a:rPr>
              <a:t>성’ 프로그램을 통해 10만 원 상당의 축하 선물을 지급하며 조직 내 출산과 육아에 대한 우호적 환경을 조성하고 있습니다. 특히 여성 구성원은 출산휴가 후 별도로 신청하지 않아도 육아휴직으로 자동 전환됩니다. 만 8세 이하 자녀가 있는 구성원이라면 누구나 최대 2년까지 육아휴직이 가능하며, 출산 1년 차에는 100만 원, 2년 차에는 200만 원을 지원하고 있습니다. 이 외에도 사내 어린이집 운영을 비롯하여 보육 수당(첫째 및 둘째 20만 원, 셋째 30만 원), 임신 직후부터 사용이 가능한 출산휴직 제도(월 100만 원 지원), 난임 시술비 지원, 임신한 여직원의 근로시간 단축 가능, 연간 10일 이내 가족돌봄휴가 사용 등 다양한 제도를 운영하며 구성원들이 일과 삶의 균형을 찾아 근무에 더욱 집중할 수 있도록 적극 지원하고 있습니다. 이처럼, KT&amp;G는 여성 구성원들이 일과 삶의 균형을 유지하며 자신의 역량을 발휘할 수 있도록 모성보호 제도 등을 운영하며 다양한 지원을 아끼지 않고 있습니다.</a:t>
            </a:r>
            <a:endParaRPr sz="900">
              <a:latin typeface="Gulim"/>
              <a:ea typeface="Gulim"/>
              <a:cs typeface="Gulim"/>
              <a:sym typeface="Gulim"/>
            </a:endParaRPr>
          </a:p>
        </p:txBody>
      </p:sp>
      <p:sp>
        <p:nvSpPr>
          <p:cNvPr id="6754" name="Google Shape;6754;p68"/>
          <p:cNvSpPr txBox="1"/>
          <p:nvPr/>
        </p:nvSpPr>
        <p:spPr>
          <a:xfrm>
            <a:off x="885395" y="3821117"/>
            <a:ext cx="5066030"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여성</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a:t>
            </a:r>
            <a:r>
              <a:rPr lang="en-US" sz="900" dirty="0" err="1">
                <a:latin typeface="Gulim"/>
                <a:ea typeface="Gulim"/>
                <a:cs typeface="Gulim"/>
                <a:sym typeface="Gulim"/>
              </a:rPr>
              <a:t>정규직</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평균</a:t>
            </a:r>
            <a:r>
              <a:rPr lang="en-US" sz="900" dirty="0">
                <a:latin typeface="Gulim"/>
                <a:ea typeface="Gulim"/>
                <a:cs typeface="Gulim"/>
                <a:sym typeface="Gulim"/>
              </a:rPr>
              <a:t> </a:t>
            </a:r>
            <a:r>
              <a:rPr lang="en-US" sz="900" dirty="0" err="1">
                <a:latin typeface="Gulim"/>
                <a:ea typeface="Gulim"/>
                <a:cs typeface="Gulim"/>
                <a:sym typeface="Gulim"/>
              </a:rPr>
              <a:t>근속연수는</a:t>
            </a:r>
            <a:r>
              <a:rPr lang="en-US" sz="900" dirty="0">
                <a:latin typeface="Gulim"/>
                <a:ea typeface="Gulim"/>
                <a:cs typeface="Gulim"/>
                <a:sym typeface="Gulim"/>
              </a:rPr>
              <a:t> 16.0년을 </a:t>
            </a:r>
            <a:r>
              <a:rPr lang="en-US" sz="900" dirty="0" err="1">
                <a:latin typeface="Gulim"/>
                <a:ea typeface="Gulim"/>
                <a:cs typeface="Gulim"/>
                <a:sym typeface="Gulim"/>
              </a:rPr>
              <a:t>기록하였고</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100대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평균을</a:t>
            </a:r>
            <a:r>
              <a:rPr lang="en-US" sz="900" dirty="0">
                <a:latin typeface="Gulim"/>
                <a:ea typeface="Gulim"/>
                <a:cs typeface="Gulim"/>
                <a:sym typeface="Gulim"/>
              </a:rPr>
              <a:t> </a:t>
            </a:r>
            <a:r>
              <a:rPr lang="en-US" sz="900" dirty="0" err="1">
                <a:latin typeface="Gulim"/>
                <a:ea typeface="Gulim"/>
                <a:cs typeface="Gulim"/>
                <a:sym typeface="Gulim"/>
              </a:rPr>
              <a:t>상회하는</a:t>
            </a:r>
            <a:r>
              <a:rPr lang="en-US" sz="900" dirty="0">
                <a:latin typeface="Gulim"/>
                <a:ea typeface="Gulim"/>
                <a:cs typeface="Gulim"/>
                <a:sym typeface="Gulim"/>
              </a:rPr>
              <a:t> </a:t>
            </a:r>
            <a:r>
              <a:rPr lang="en-US" sz="900" dirty="0" err="1">
                <a:latin typeface="Gulim"/>
                <a:ea typeface="Gulim"/>
                <a:cs typeface="Gulim"/>
                <a:sym typeface="Gulim"/>
              </a:rPr>
              <a:t>수준입니다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2023년 </a:t>
            </a:r>
            <a:r>
              <a:rPr lang="en-US" sz="900" dirty="0" err="1">
                <a:latin typeface="Gulim"/>
                <a:ea typeface="Gulim"/>
                <a:cs typeface="Gulim"/>
                <a:sym typeface="Gulim"/>
              </a:rPr>
              <a:t>여성가족부로부터</a:t>
            </a:r>
            <a:r>
              <a:rPr lang="en-US" sz="900" dirty="0">
                <a:latin typeface="Gulim"/>
                <a:ea typeface="Gulim"/>
                <a:cs typeface="Gulim"/>
                <a:sym typeface="Gulim"/>
              </a:rPr>
              <a:t> </a:t>
            </a:r>
            <a:r>
              <a:rPr lang="en-US" sz="900" dirty="0" err="1">
                <a:latin typeface="Gulim"/>
                <a:ea typeface="Gulim"/>
                <a:cs typeface="Gulim"/>
                <a:sym typeface="Gulim"/>
              </a:rPr>
              <a:t>가족친화</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지원·운영하는</a:t>
            </a:r>
            <a:r>
              <a:rPr lang="en-US" sz="900" dirty="0">
                <a:latin typeface="Gulim"/>
                <a:ea typeface="Gulim"/>
                <a:cs typeface="Gulim"/>
                <a:sym typeface="Gulim"/>
              </a:rPr>
              <a:t> </a:t>
            </a:r>
            <a:r>
              <a:rPr lang="en-US" sz="900" dirty="0" err="1">
                <a:latin typeface="Gulim"/>
                <a:ea typeface="Gulim"/>
                <a:cs typeface="Gulim"/>
                <a:sym typeface="Gulim"/>
              </a:rPr>
              <a:t>모범</a:t>
            </a:r>
            <a:r>
              <a:rPr lang="en-US" sz="900" dirty="0">
                <a:latin typeface="Gulim"/>
                <a:ea typeface="Gulim"/>
                <a:cs typeface="Gulim"/>
                <a:sym typeface="Gulim"/>
              </a:rPr>
              <a:t> </a:t>
            </a:r>
            <a:r>
              <a:rPr lang="en-US" sz="900" dirty="0" err="1">
                <a:latin typeface="Gulim"/>
                <a:ea typeface="Gulim"/>
                <a:cs typeface="Gulim"/>
                <a:sym typeface="Gulim"/>
              </a:rPr>
              <a:t>기업으로</a:t>
            </a:r>
            <a:r>
              <a:rPr lang="en-US" sz="900" dirty="0">
                <a:latin typeface="Gulim"/>
                <a:ea typeface="Gulim"/>
                <a:cs typeface="Gulim"/>
                <a:sym typeface="Gulim"/>
              </a:rPr>
              <a:t> </a:t>
            </a:r>
            <a:r>
              <a:rPr lang="en-US" sz="900" dirty="0" err="1">
                <a:latin typeface="Gulim"/>
                <a:ea typeface="Gulim"/>
                <a:cs typeface="Gulim"/>
                <a:sym typeface="Gulim"/>
              </a:rPr>
              <a:t>선정되어</a:t>
            </a:r>
            <a:r>
              <a:rPr lang="en-US" sz="900" dirty="0">
                <a:latin typeface="Gulim"/>
                <a:ea typeface="Gulim"/>
                <a:cs typeface="Gulim"/>
                <a:sym typeface="Gulim"/>
              </a:rPr>
              <a:t> </a:t>
            </a:r>
            <a:r>
              <a:rPr lang="en-US" sz="900" dirty="0" err="1">
                <a:latin typeface="Gulim"/>
                <a:ea typeface="Gulim"/>
                <a:cs typeface="Gulim"/>
                <a:sym typeface="Gulim"/>
              </a:rPr>
              <a:t>가족친화기업인증을</a:t>
            </a:r>
            <a:r>
              <a:rPr lang="en-US" sz="900" dirty="0">
                <a:latin typeface="Gulim"/>
                <a:ea typeface="Gulim"/>
                <a:cs typeface="Gulim"/>
                <a:sym typeface="Gulim"/>
              </a:rPr>
              <a:t> </a:t>
            </a:r>
            <a:r>
              <a:rPr lang="en-US" sz="900" dirty="0" err="1">
                <a:latin typeface="Gulim"/>
                <a:ea typeface="Gulim"/>
                <a:cs typeface="Gulim"/>
                <a:sym typeface="Gulim"/>
              </a:rPr>
              <a:t>취득하였으며</a:t>
            </a:r>
            <a:r>
              <a:rPr lang="en-US" sz="900" dirty="0">
                <a:latin typeface="Gulim"/>
                <a:ea typeface="Gulim"/>
                <a:cs typeface="Gulim"/>
                <a:sym typeface="Gulim"/>
              </a:rPr>
              <a:t>, </a:t>
            </a:r>
            <a:r>
              <a:rPr lang="en-US" sz="900" dirty="0" err="1">
                <a:latin typeface="Gulim"/>
                <a:ea typeface="Gulim"/>
                <a:cs typeface="Gulim"/>
                <a:sym typeface="Gulim"/>
              </a:rPr>
              <a:t>문화체육관광부로부터</a:t>
            </a:r>
            <a:r>
              <a:rPr lang="en-US" sz="900" dirty="0">
                <a:latin typeface="Gulim"/>
                <a:ea typeface="Gulim"/>
                <a:cs typeface="Gulim"/>
                <a:sym typeface="Gulim"/>
              </a:rPr>
              <a:t> </a:t>
            </a:r>
            <a:r>
              <a:rPr lang="en-US" sz="900" dirty="0" err="1">
                <a:latin typeface="Gulim"/>
                <a:ea typeface="Gulim"/>
                <a:cs typeface="Gulim"/>
                <a:sym typeface="Gulim"/>
              </a:rPr>
              <a:t>여가친화인증과</a:t>
            </a:r>
            <a:r>
              <a:rPr lang="en-US" sz="900" dirty="0">
                <a:latin typeface="Gulim"/>
                <a:ea typeface="Gulim"/>
                <a:cs typeface="Gulim"/>
                <a:sym typeface="Gulim"/>
              </a:rPr>
              <a:t> </a:t>
            </a:r>
            <a:r>
              <a:rPr lang="en-US" sz="900" dirty="0" err="1">
                <a:latin typeface="Gulim"/>
                <a:ea typeface="Gulim"/>
                <a:cs typeface="Gulim"/>
                <a:sym typeface="Gulim"/>
              </a:rPr>
              <a:t>독서경영우수직장인증에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재인증을</a:t>
            </a:r>
            <a:r>
              <a:rPr lang="en-US" sz="900" dirty="0">
                <a:latin typeface="Gulim"/>
                <a:ea typeface="Gulim"/>
                <a:cs typeface="Gulim"/>
                <a:sym typeface="Gulim"/>
              </a:rPr>
              <a:t> </a:t>
            </a:r>
            <a:r>
              <a:rPr lang="en-US" sz="900" dirty="0" err="1">
                <a:latin typeface="Gulim"/>
                <a:ea typeface="Gulim"/>
                <a:cs typeface="Gulim"/>
                <a:sym typeface="Gulim"/>
              </a:rPr>
              <a:t>완료하는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다수의</a:t>
            </a:r>
            <a:r>
              <a:rPr lang="en-US" sz="900" dirty="0">
                <a:latin typeface="Gulim"/>
                <a:ea typeface="Gulim"/>
                <a:cs typeface="Gulim"/>
                <a:sym typeface="Gulim"/>
              </a:rPr>
              <a:t> </a:t>
            </a:r>
            <a:r>
              <a:rPr lang="en-US" sz="900" dirty="0" err="1">
                <a:latin typeface="Gulim"/>
                <a:ea typeface="Gulim"/>
                <a:cs typeface="Gulim"/>
                <a:sym typeface="Gulim"/>
              </a:rPr>
              <a:t>대외기관으로부터</a:t>
            </a:r>
            <a:r>
              <a:rPr lang="en-US" sz="900" dirty="0">
                <a:latin typeface="Gulim"/>
                <a:ea typeface="Gulim"/>
                <a:cs typeface="Gulim"/>
                <a:sym typeface="Gulim"/>
              </a:rPr>
              <a:t> </a:t>
            </a:r>
            <a:r>
              <a:rPr lang="en-US" sz="900" dirty="0" err="1">
                <a:latin typeface="Gulim"/>
                <a:ea typeface="Gulim"/>
                <a:cs typeface="Gulim"/>
                <a:sym typeface="Gulim"/>
              </a:rPr>
              <a:t>우수한</a:t>
            </a:r>
            <a:r>
              <a:rPr lang="en-US" sz="900" dirty="0">
                <a:latin typeface="Gulim"/>
                <a:ea typeface="Gulim"/>
                <a:cs typeface="Gulim"/>
                <a:sym typeface="Gulim"/>
              </a:rPr>
              <a:t> </a:t>
            </a:r>
            <a:r>
              <a:rPr lang="en-US" sz="900" dirty="0" err="1">
                <a:latin typeface="Gulim"/>
                <a:ea typeface="Gulim"/>
                <a:cs typeface="Gulim"/>
                <a:sym typeface="Gulim"/>
              </a:rPr>
              <a:t>조직문화에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인정받고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6756" name="Google Shape;6756;p68"/>
          <p:cNvGrpSpPr/>
          <p:nvPr/>
        </p:nvGrpSpPr>
        <p:grpSpPr>
          <a:xfrm>
            <a:off x="538086" y="0"/>
            <a:ext cx="14077958" cy="8208009"/>
            <a:chOff x="538086" y="0"/>
            <a:chExt cx="14077958" cy="8208009"/>
          </a:xfrm>
        </p:grpSpPr>
        <p:sp>
          <p:nvSpPr>
            <p:cNvPr id="6757" name="Google Shape;6757;p6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58" name="Google Shape;6758;p6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59" name="Google Shape;6759;p6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64" name="Google Shape;6764;p68"/>
            <p:cNvSpPr/>
            <p:nvPr/>
          </p:nvSpPr>
          <p:spPr>
            <a:xfrm>
              <a:off x="6300000" y="4117502"/>
              <a:ext cx="629285" cy="0"/>
            </a:xfrm>
            <a:custGeom>
              <a:avLst/>
              <a:gdLst/>
              <a:ahLst/>
              <a:cxnLst/>
              <a:rect l="l" t="t" r="r" b="b"/>
              <a:pathLst>
                <a:path w="629284" h="120000" extrusionOk="0">
                  <a:moveTo>
                    <a:pt x="0" y="0"/>
                  </a:moveTo>
                  <a:lnTo>
                    <a:pt x="628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65" name="Google Shape;6765;p68"/>
            <p:cNvSpPr/>
            <p:nvPr/>
          </p:nvSpPr>
          <p:spPr>
            <a:xfrm>
              <a:off x="6967049" y="4117502"/>
              <a:ext cx="1222375" cy="0"/>
            </a:xfrm>
            <a:custGeom>
              <a:avLst/>
              <a:gdLst/>
              <a:ahLst/>
              <a:cxnLst/>
              <a:rect l="l" t="t" r="r" b="b"/>
              <a:pathLst>
                <a:path w="1222375" h="120000" extrusionOk="0">
                  <a:moveTo>
                    <a:pt x="0"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66" name="Google Shape;6766;p68"/>
            <p:cNvSpPr/>
            <p:nvPr/>
          </p:nvSpPr>
          <p:spPr>
            <a:xfrm>
              <a:off x="8227049" y="4117502"/>
              <a:ext cx="5848985" cy="0"/>
            </a:xfrm>
            <a:custGeom>
              <a:avLst/>
              <a:gdLst/>
              <a:ahLst/>
              <a:cxnLst/>
              <a:rect l="l" t="t" r="r" b="b"/>
              <a:pathLst>
                <a:path w="5848984" h="120000" extrusionOk="0">
                  <a:moveTo>
                    <a:pt x="0"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67" name="Google Shape;6767;p68"/>
            <p:cNvSpPr/>
            <p:nvPr/>
          </p:nvSpPr>
          <p:spPr>
            <a:xfrm>
              <a:off x="6300000" y="6061501"/>
              <a:ext cx="629285" cy="0"/>
            </a:xfrm>
            <a:custGeom>
              <a:avLst/>
              <a:gdLst/>
              <a:ahLst/>
              <a:cxnLst/>
              <a:rect l="l" t="t" r="r" b="b"/>
              <a:pathLst>
                <a:path w="629284" h="120000" extrusionOk="0">
                  <a:moveTo>
                    <a:pt x="0" y="0"/>
                  </a:moveTo>
                  <a:lnTo>
                    <a:pt x="628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68" name="Google Shape;6768;p68"/>
            <p:cNvSpPr/>
            <p:nvPr/>
          </p:nvSpPr>
          <p:spPr>
            <a:xfrm>
              <a:off x="6300000" y="7213502"/>
              <a:ext cx="629285" cy="0"/>
            </a:xfrm>
            <a:custGeom>
              <a:avLst/>
              <a:gdLst/>
              <a:ahLst/>
              <a:cxnLst/>
              <a:rect l="l" t="t" r="r" b="b"/>
              <a:pathLst>
                <a:path w="629284" h="120000" extrusionOk="0">
                  <a:moveTo>
                    <a:pt x="0" y="0"/>
                  </a:moveTo>
                  <a:lnTo>
                    <a:pt x="628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69" name="Google Shape;6769;p68"/>
            <p:cNvSpPr/>
            <p:nvPr/>
          </p:nvSpPr>
          <p:spPr>
            <a:xfrm>
              <a:off x="6967049" y="7411502"/>
              <a:ext cx="1222375" cy="0"/>
            </a:xfrm>
            <a:custGeom>
              <a:avLst/>
              <a:gdLst/>
              <a:ahLst/>
              <a:cxnLst/>
              <a:rect l="l" t="t" r="r" b="b"/>
              <a:pathLst>
                <a:path w="1222375" h="120000" extrusionOk="0">
                  <a:moveTo>
                    <a:pt x="0"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0" name="Google Shape;6770;p68"/>
            <p:cNvSpPr/>
            <p:nvPr/>
          </p:nvSpPr>
          <p:spPr>
            <a:xfrm>
              <a:off x="8227049" y="7411502"/>
              <a:ext cx="5848985" cy="0"/>
            </a:xfrm>
            <a:custGeom>
              <a:avLst/>
              <a:gdLst/>
              <a:ahLst/>
              <a:cxnLst/>
              <a:rect l="l" t="t" r="r" b="b"/>
              <a:pathLst>
                <a:path w="5848984" h="120000" extrusionOk="0">
                  <a:moveTo>
                    <a:pt x="0"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1" name="Google Shape;6771;p68"/>
            <p:cNvSpPr/>
            <p:nvPr/>
          </p:nvSpPr>
          <p:spPr>
            <a:xfrm>
              <a:off x="6989960" y="3721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2" name="Google Shape;6772;p68"/>
            <p:cNvSpPr/>
            <p:nvPr/>
          </p:nvSpPr>
          <p:spPr>
            <a:xfrm>
              <a:off x="6967049" y="3721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3" name="Google Shape;6773;p68"/>
            <p:cNvSpPr/>
            <p:nvPr/>
          </p:nvSpPr>
          <p:spPr>
            <a:xfrm>
              <a:off x="8249897" y="3721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4" name="Google Shape;6774;p68"/>
            <p:cNvSpPr/>
            <p:nvPr/>
          </p:nvSpPr>
          <p:spPr>
            <a:xfrm>
              <a:off x="8227049" y="3721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5" name="Google Shape;6775;p68"/>
            <p:cNvSpPr/>
            <p:nvPr/>
          </p:nvSpPr>
          <p:spPr>
            <a:xfrm>
              <a:off x="6989960" y="3919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6" name="Google Shape;6776;p68"/>
            <p:cNvSpPr/>
            <p:nvPr/>
          </p:nvSpPr>
          <p:spPr>
            <a:xfrm>
              <a:off x="6967049" y="3919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7" name="Google Shape;6777;p68"/>
            <p:cNvSpPr/>
            <p:nvPr/>
          </p:nvSpPr>
          <p:spPr>
            <a:xfrm>
              <a:off x="8249897" y="3919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8" name="Google Shape;6778;p68"/>
            <p:cNvSpPr/>
            <p:nvPr/>
          </p:nvSpPr>
          <p:spPr>
            <a:xfrm>
              <a:off x="8227049" y="3919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79" name="Google Shape;6779;p68"/>
            <p:cNvSpPr/>
            <p:nvPr/>
          </p:nvSpPr>
          <p:spPr>
            <a:xfrm>
              <a:off x="6989960" y="4315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0" name="Google Shape;6780;p68"/>
            <p:cNvSpPr/>
            <p:nvPr/>
          </p:nvSpPr>
          <p:spPr>
            <a:xfrm>
              <a:off x="6967049" y="4315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1" name="Google Shape;6781;p68"/>
            <p:cNvSpPr/>
            <p:nvPr/>
          </p:nvSpPr>
          <p:spPr>
            <a:xfrm>
              <a:off x="8249897" y="4315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2" name="Google Shape;6782;p68"/>
            <p:cNvSpPr/>
            <p:nvPr/>
          </p:nvSpPr>
          <p:spPr>
            <a:xfrm>
              <a:off x="8227049" y="4315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3" name="Google Shape;6783;p68"/>
            <p:cNvSpPr/>
            <p:nvPr/>
          </p:nvSpPr>
          <p:spPr>
            <a:xfrm>
              <a:off x="6989960" y="4513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4" name="Google Shape;6784;p68"/>
            <p:cNvSpPr/>
            <p:nvPr/>
          </p:nvSpPr>
          <p:spPr>
            <a:xfrm>
              <a:off x="6967049" y="4513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5" name="Google Shape;6785;p68"/>
            <p:cNvSpPr/>
            <p:nvPr/>
          </p:nvSpPr>
          <p:spPr>
            <a:xfrm>
              <a:off x="8249897" y="4513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6" name="Google Shape;6786;p68"/>
            <p:cNvSpPr/>
            <p:nvPr/>
          </p:nvSpPr>
          <p:spPr>
            <a:xfrm>
              <a:off x="8227049" y="4513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7" name="Google Shape;6787;p68"/>
            <p:cNvSpPr/>
            <p:nvPr/>
          </p:nvSpPr>
          <p:spPr>
            <a:xfrm>
              <a:off x="6989960" y="4711501"/>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8" name="Google Shape;6788;p68"/>
            <p:cNvSpPr/>
            <p:nvPr/>
          </p:nvSpPr>
          <p:spPr>
            <a:xfrm>
              <a:off x="6967049" y="4711501"/>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89" name="Google Shape;6789;p68"/>
            <p:cNvSpPr/>
            <p:nvPr/>
          </p:nvSpPr>
          <p:spPr>
            <a:xfrm>
              <a:off x="8249897" y="4711501"/>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0" name="Google Shape;6790;p68"/>
            <p:cNvSpPr/>
            <p:nvPr/>
          </p:nvSpPr>
          <p:spPr>
            <a:xfrm>
              <a:off x="8227049" y="4711501"/>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1" name="Google Shape;6791;p68"/>
            <p:cNvSpPr/>
            <p:nvPr/>
          </p:nvSpPr>
          <p:spPr>
            <a:xfrm>
              <a:off x="6989960" y="5071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2" name="Google Shape;6792;p68"/>
            <p:cNvSpPr/>
            <p:nvPr/>
          </p:nvSpPr>
          <p:spPr>
            <a:xfrm>
              <a:off x="6967049" y="5071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3" name="Google Shape;6793;p68"/>
            <p:cNvSpPr/>
            <p:nvPr/>
          </p:nvSpPr>
          <p:spPr>
            <a:xfrm>
              <a:off x="8249897" y="5071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4" name="Google Shape;6794;p68"/>
            <p:cNvSpPr/>
            <p:nvPr/>
          </p:nvSpPr>
          <p:spPr>
            <a:xfrm>
              <a:off x="8227049" y="5071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5" name="Google Shape;6795;p68"/>
            <p:cNvSpPr/>
            <p:nvPr/>
          </p:nvSpPr>
          <p:spPr>
            <a:xfrm>
              <a:off x="6989960" y="5269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6" name="Google Shape;6796;p68"/>
            <p:cNvSpPr/>
            <p:nvPr/>
          </p:nvSpPr>
          <p:spPr>
            <a:xfrm>
              <a:off x="6967049" y="5269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7" name="Google Shape;6797;p68"/>
            <p:cNvSpPr/>
            <p:nvPr/>
          </p:nvSpPr>
          <p:spPr>
            <a:xfrm>
              <a:off x="8249897" y="5269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8" name="Google Shape;6798;p68"/>
            <p:cNvSpPr/>
            <p:nvPr/>
          </p:nvSpPr>
          <p:spPr>
            <a:xfrm>
              <a:off x="8227049" y="5269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99" name="Google Shape;6799;p68"/>
            <p:cNvSpPr/>
            <p:nvPr/>
          </p:nvSpPr>
          <p:spPr>
            <a:xfrm>
              <a:off x="6989960" y="5467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0" name="Google Shape;6800;p68"/>
            <p:cNvSpPr/>
            <p:nvPr/>
          </p:nvSpPr>
          <p:spPr>
            <a:xfrm>
              <a:off x="6967049" y="5467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1" name="Google Shape;6801;p68"/>
            <p:cNvSpPr/>
            <p:nvPr/>
          </p:nvSpPr>
          <p:spPr>
            <a:xfrm>
              <a:off x="8249897" y="5467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2" name="Google Shape;6802;p68"/>
            <p:cNvSpPr/>
            <p:nvPr/>
          </p:nvSpPr>
          <p:spPr>
            <a:xfrm>
              <a:off x="8227049" y="5467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3" name="Google Shape;6803;p68"/>
            <p:cNvSpPr/>
            <p:nvPr/>
          </p:nvSpPr>
          <p:spPr>
            <a:xfrm>
              <a:off x="6989960" y="5665503"/>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4" name="Google Shape;6804;p68"/>
            <p:cNvSpPr/>
            <p:nvPr/>
          </p:nvSpPr>
          <p:spPr>
            <a:xfrm>
              <a:off x="6967049" y="5665503"/>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5" name="Google Shape;6805;p68"/>
            <p:cNvSpPr/>
            <p:nvPr/>
          </p:nvSpPr>
          <p:spPr>
            <a:xfrm>
              <a:off x="8249897" y="5665503"/>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6" name="Google Shape;6806;p68"/>
            <p:cNvSpPr/>
            <p:nvPr/>
          </p:nvSpPr>
          <p:spPr>
            <a:xfrm>
              <a:off x="8227049" y="5665503"/>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7" name="Google Shape;6807;p68"/>
            <p:cNvSpPr/>
            <p:nvPr/>
          </p:nvSpPr>
          <p:spPr>
            <a:xfrm>
              <a:off x="6989960" y="5863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8" name="Google Shape;6808;p68"/>
            <p:cNvSpPr/>
            <p:nvPr/>
          </p:nvSpPr>
          <p:spPr>
            <a:xfrm>
              <a:off x="6967049" y="5863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9" name="Google Shape;6809;p68"/>
            <p:cNvSpPr/>
            <p:nvPr/>
          </p:nvSpPr>
          <p:spPr>
            <a:xfrm>
              <a:off x="8249897" y="5863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0" name="Google Shape;6810;p68"/>
            <p:cNvSpPr/>
            <p:nvPr/>
          </p:nvSpPr>
          <p:spPr>
            <a:xfrm>
              <a:off x="8227049" y="5863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1" name="Google Shape;6811;p68"/>
            <p:cNvSpPr/>
            <p:nvPr/>
          </p:nvSpPr>
          <p:spPr>
            <a:xfrm>
              <a:off x="6989960" y="6259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2" name="Google Shape;6812;p68"/>
            <p:cNvSpPr/>
            <p:nvPr/>
          </p:nvSpPr>
          <p:spPr>
            <a:xfrm>
              <a:off x="6967049" y="6259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3" name="Google Shape;6813;p68"/>
            <p:cNvSpPr/>
            <p:nvPr/>
          </p:nvSpPr>
          <p:spPr>
            <a:xfrm>
              <a:off x="8249897" y="6259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4" name="Google Shape;6814;p68"/>
            <p:cNvSpPr/>
            <p:nvPr/>
          </p:nvSpPr>
          <p:spPr>
            <a:xfrm>
              <a:off x="8227049" y="6259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5" name="Google Shape;6815;p68"/>
            <p:cNvSpPr/>
            <p:nvPr/>
          </p:nvSpPr>
          <p:spPr>
            <a:xfrm>
              <a:off x="6989960" y="6457501"/>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6" name="Google Shape;6816;p68"/>
            <p:cNvSpPr/>
            <p:nvPr/>
          </p:nvSpPr>
          <p:spPr>
            <a:xfrm>
              <a:off x="6967049" y="6457501"/>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7" name="Google Shape;6817;p68"/>
            <p:cNvSpPr/>
            <p:nvPr/>
          </p:nvSpPr>
          <p:spPr>
            <a:xfrm>
              <a:off x="8249897" y="6457501"/>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8" name="Google Shape;6818;p68"/>
            <p:cNvSpPr/>
            <p:nvPr/>
          </p:nvSpPr>
          <p:spPr>
            <a:xfrm>
              <a:off x="8227049" y="6457501"/>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19" name="Google Shape;6819;p68"/>
            <p:cNvSpPr/>
            <p:nvPr/>
          </p:nvSpPr>
          <p:spPr>
            <a:xfrm>
              <a:off x="6989960" y="6655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0" name="Google Shape;6820;p68"/>
            <p:cNvSpPr/>
            <p:nvPr/>
          </p:nvSpPr>
          <p:spPr>
            <a:xfrm>
              <a:off x="6967049" y="6655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1" name="Google Shape;6821;p68"/>
            <p:cNvSpPr/>
            <p:nvPr/>
          </p:nvSpPr>
          <p:spPr>
            <a:xfrm>
              <a:off x="8249897" y="6655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2" name="Google Shape;6822;p68"/>
            <p:cNvSpPr/>
            <p:nvPr/>
          </p:nvSpPr>
          <p:spPr>
            <a:xfrm>
              <a:off x="8227049" y="6655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3" name="Google Shape;6823;p68"/>
            <p:cNvSpPr/>
            <p:nvPr/>
          </p:nvSpPr>
          <p:spPr>
            <a:xfrm>
              <a:off x="6989960" y="7015502"/>
              <a:ext cx="1184275" cy="0"/>
            </a:xfrm>
            <a:custGeom>
              <a:avLst/>
              <a:gdLst/>
              <a:ahLst/>
              <a:cxnLst/>
              <a:rect l="l" t="t" r="r" b="b"/>
              <a:pathLst>
                <a:path w="1184275" h="120000" extrusionOk="0">
                  <a:moveTo>
                    <a:pt x="0" y="0"/>
                  </a:moveTo>
                  <a:lnTo>
                    <a:pt x="1183716"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4" name="Google Shape;6824;p68"/>
            <p:cNvSpPr/>
            <p:nvPr/>
          </p:nvSpPr>
          <p:spPr>
            <a:xfrm>
              <a:off x="6967049" y="7015502"/>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5" name="Google Shape;6825;p68"/>
            <p:cNvSpPr/>
            <p:nvPr/>
          </p:nvSpPr>
          <p:spPr>
            <a:xfrm>
              <a:off x="8249897" y="7015502"/>
              <a:ext cx="5810885" cy="0"/>
            </a:xfrm>
            <a:custGeom>
              <a:avLst/>
              <a:gdLst/>
              <a:ahLst/>
              <a:cxnLst/>
              <a:rect l="l" t="t" r="r" b="b"/>
              <a:pathLst>
                <a:path w="5810884" h="120000" extrusionOk="0">
                  <a:moveTo>
                    <a:pt x="0" y="0"/>
                  </a:moveTo>
                  <a:lnTo>
                    <a:pt x="5810872" y="0"/>
                  </a:lnTo>
                </a:path>
              </a:pathLst>
            </a:custGeom>
            <a:noFill/>
            <a:ln w="9525" cap="flat" cmpd="sng">
              <a:solidFill>
                <a:srgbClr val="AFB8BD"/>
              </a:solidFill>
              <a:prstDash val="dash"/>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6" name="Google Shape;6826;p68"/>
            <p:cNvSpPr/>
            <p:nvPr/>
          </p:nvSpPr>
          <p:spPr>
            <a:xfrm>
              <a:off x="8227049" y="7015502"/>
              <a:ext cx="5848985" cy="0"/>
            </a:xfrm>
            <a:custGeom>
              <a:avLst/>
              <a:gdLst/>
              <a:ahLst/>
              <a:cxnLst/>
              <a:rect l="l" t="t" r="r" b="b"/>
              <a:pathLst>
                <a:path w="5848984" h="120000" extrusionOk="0">
                  <a:moveTo>
                    <a:pt x="0" y="0"/>
                  </a:moveTo>
                  <a:lnTo>
                    <a:pt x="7620" y="0"/>
                  </a:lnTo>
                </a:path>
                <a:path w="5848984" h="120000" extrusionOk="0">
                  <a:moveTo>
                    <a:pt x="5841339"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7" name="Google Shape;6827;p68"/>
            <p:cNvSpPr/>
            <p:nvPr/>
          </p:nvSpPr>
          <p:spPr>
            <a:xfrm>
              <a:off x="6300000" y="7771502"/>
              <a:ext cx="629285" cy="0"/>
            </a:xfrm>
            <a:custGeom>
              <a:avLst/>
              <a:gdLst/>
              <a:ahLst/>
              <a:cxnLst/>
              <a:rect l="l" t="t" r="r" b="b"/>
              <a:pathLst>
                <a:path w="629284" h="120000" extrusionOk="0">
                  <a:moveTo>
                    <a:pt x="0" y="0"/>
                  </a:moveTo>
                  <a:lnTo>
                    <a:pt x="628954"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8" name="Google Shape;6828;p68"/>
            <p:cNvSpPr/>
            <p:nvPr/>
          </p:nvSpPr>
          <p:spPr>
            <a:xfrm>
              <a:off x="6967049" y="7771502"/>
              <a:ext cx="1222375" cy="0"/>
            </a:xfrm>
            <a:custGeom>
              <a:avLst/>
              <a:gdLst/>
              <a:ahLst/>
              <a:cxnLst/>
              <a:rect l="l" t="t" r="r" b="b"/>
              <a:pathLst>
                <a:path w="1222375" h="120000" extrusionOk="0">
                  <a:moveTo>
                    <a:pt x="0" y="0"/>
                  </a:moveTo>
                  <a:lnTo>
                    <a:pt x="1221905"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9" name="Google Shape;6829;p68"/>
            <p:cNvSpPr/>
            <p:nvPr/>
          </p:nvSpPr>
          <p:spPr>
            <a:xfrm>
              <a:off x="8227049" y="7771502"/>
              <a:ext cx="5848985" cy="0"/>
            </a:xfrm>
            <a:custGeom>
              <a:avLst/>
              <a:gdLst/>
              <a:ahLst/>
              <a:cxnLst/>
              <a:rect l="l" t="t" r="r" b="b"/>
              <a:pathLst>
                <a:path w="5848984" h="120000" extrusionOk="0">
                  <a:moveTo>
                    <a:pt x="0" y="0"/>
                  </a:moveTo>
                  <a:lnTo>
                    <a:pt x="5848946" y="0"/>
                  </a:lnTo>
                </a:path>
              </a:pathLst>
            </a:custGeom>
            <a:noFill/>
            <a:ln w="12700"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30" name="Google Shape;6830;p68"/>
            <p:cNvSpPr/>
            <p:nvPr/>
          </p:nvSpPr>
          <p:spPr>
            <a:xfrm>
              <a:off x="6967049" y="6061501"/>
              <a:ext cx="1222375" cy="0"/>
            </a:xfrm>
            <a:custGeom>
              <a:avLst/>
              <a:gdLst/>
              <a:ahLst/>
              <a:cxnLst/>
              <a:rect l="l" t="t" r="r" b="b"/>
              <a:pathLst>
                <a:path w="1222375" h="120000" extrusionOk="0">
                  <a:moveTo>
                    <a:pt x="0"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31" name="Google Shape;6831;p68"/>
            <p:cNvSpPr/>
            <p:nvPr/>
          </p:nvSpPr>
          <p:spPr>
            <a:xfrm>
              <a:off x="8227049" y="6061501"/>
              <a:ext cx="5848985" cy="0"/>
            </a:xfrm>
            <a:custGeom>
              <a:avLst/>
              <a:gdLst/>
              <a:ahLst/>
              <a:cxnLst/>
              <a:rect l="l" t="t" r="r" b="b"/>
              <a:pathLst>
                <a:path w="5848984" h="120000" extrusionOk="0">
                  <a:moveTo>
                    <a:pt x="0"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32" name="Google Shape;6832;p68"/>
            <p:cNvSpPr/>
            <p:nvPr/>
          </p:nvSpPr>
          <p:spPr>
            <a:xfrm>
              <a:off x="6967049" y="7213502"/>
              <a:ext cx="1222375" cy="0"/>
            </a:xfrm>
            <a:custGeom>
              <a:avLst/>
              <a:gdLst/>
              <a:ahLst/>
              <a:cxnLst/>
              <a:rect l="l" t="t" r="r" b="b"/>
              <a:pathLst>
                <a:path w="1222375" h="120000" extrusionOk="0">
                  <a:moveTo>
                    <a:pt x="0"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33" name="Google Shape;6833;p68"/>
            <p:cNvSpPr/>
            <p:nvPr/>
          </p:nvSpPr>
          <p:spPr>
            <a:xfrm>
              <a:off x="8227049" y="7213502"/>
              <a:ext cx="5848985" cy="0"/>
            </a:xfrm>
            <a:custGeom>
              <a:avLst/>
              <a:gdLst/>
              <a:ahLst/>
              <a:cxnLst/>
              <a:rect l="l" t="t" r="r" b="b"/>
              <a:pathLst>
                <a:path w="5848984" h="120000" extrusionOk="0">
                  <a:moveTo>
                    <a:pt x="0" y="0"/>
                  </a:moveTo>
                  <a:lnTo>
                    <a:pt x="5848946"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840" name="Google Shape;6840;p6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144</a:t>
            </a:r>
            <a:endParaRPr sz="1000">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6896"/>
        <p:cNvGrpSpPr/>
        <p:nvPr/>
      </p:nvGrpSpPr>
      <p:grpSpPr>
        <a:xfrm>
          <a:off x="0" y="0"/>
          <a:ext cx="0" cy="0"/>
          <a:chOff x="0" y="0"/>
          <a:chExt cx="0" cy="0"/>
        </a:xfrm>
      </p:grpSpPr>
      <p:sp>
        <p:nvSpPr>
          <p:cNvPr id="6897" name="Google Shape;6897;p69"/>
          <p:cNvSpPr txBox="1"/>
          <p:nvPr/>
        </p:nvSpPr>
        <p:spPr>
          <a:xfrm>
            <a:off x="887299" y="1196499"/>
            <a:ext cx="3187160"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구성원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다양성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포용성</a:t>
            </a:r>
            <a:endParaRPr sz="2000" dirty="0">
              <a:latin typeface="Malgun Gothic"/>
              <a:ea typeface="Malgun Gothic"/>
              <a:cs typeface="Malgun Gothic"/>
              <a:sym typeface="Malgun Gothic"/>
            </a:endParaRPr>
          </a:p>
        </p:txBody>
      </p:sp>
      <p:sp>
        <p:nvSpPr>
          <p:cNvPr id="6898" name="Google Shape;6898;p69"/>
          <p:cNvSpPr txBox="1"/>
          <p:nvPr/>
        </p:nvSpPr>
        <p:spPr>
          <a:xfrm>
            <a:off x="899999" y="4847628"/>
            <a:ext cx="11348218"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노동조합과</a:t>
            </a:r>
            <a:r>
              <a:rPr lang="en-US" sz="900" dirty="0">
                <a:latin typeface="Gulim"/>
                <a:ea typeface="Gulim"/>
                <a:cs typeface="Gulim"/>
                <a:sym typeface="Gulim"/>
              </a:rPr>
              <a:t> </a:t>
            </a:r>
            <a:r>
              <a:rPr lang="en-US" sz="900" dirty="0" err="1">
                <a:latin typeface="Gulim"/>
                <a:ea typeface="Gulim"/>
                <a:cs typeface="Gulim"/>
                <a:sym typeface="Gulim"/>
              </a:rPr>
              <a:t>단체교섭에서는</a:t>
            </a:r>
            <a:r>
              <a:rPr lang="en-US" sz="900" dirty="0">
                <a:latin typeface="Gulim"/>
                <a:ea typeface="Gulim"/>
                <a:cs typeface="Gulim"/>
                <a:sym typeface="Gulim"/>
              </a:rPr>
              <a:t> </a:t>
            </a:r>
            <a:r>
              <a:rPr lang="en-US" sz="900" dirty="0" err="1">
                <a:latin typeface="Gulim"/>
                <a:ea typeface="Gulim"/>
                <a:cs typeface="Gulim"/>
                <a:sym typeface="Gulim"/>
              </a:rPr>
              <a:t>직원의</a:t>
            </a:r>
            <a:r>
              <a:rPr lang="en-US" sz="900" dirty="0">
                <a:latin typeface="Gulim"/>
                <a:ea typeface="Gulim"/>
                <a:cs typeface="Gulim"/>
                <a:sym typeface="Gulim"/>
              </a:rPr>
              <a:t> </a:t>
            </a:r>
            <a:r>
              <a:rPr lang="en-US" sz="900" dirty="0" err="1">
                <a:latin typeface="Gulim"/>
                <a:ea typeface="Gulim"/>
                <a:cs typeface="Gulim"/>
                <a:sym typeface="Gulim"/>
              </a:rPr>
              <a:t>급여와</a:t>
            </a:r>
            <a:r>
              <a:rPr lang="en-US" sz="900" dirty="0">
                <a:latin typeface="Gulim"/>
                <a:ea typeface="Gulim"/>
                <a:cs typeface="Gulim"/>
                <a:sym typeface="Gulim"/>
              </a:rPr>
              <a:t> </a:t>
            </a:r>
            <a:r>
              <a:rPr lang="en-US" sz="900" dirty="0" err="1">
                <a:latin typeface="Gulim"/>
                <a:ea typeface="Gulim"/>
                <a:cs typeface="Gulim"/>
                <a:sym typeface="Gulim"/>
              </a:rPr>
              <a:t>성과보상</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근로조건</a:t>
            </a:r>
            <a:r>
              <a:rPr lang="en-US" sz="900" dirty="0">
                <a:latin typeface="Gulim"/>
                <a:ea typeface="Gulim"/>
                <a:cs typeface="Gulim"/>
                <a:sym typeface="Gulim"/>
              </a:rPr>
              <a:t>, </a:t>
            </a:r>
            <a:r>
              <a:rPr lang="en-US" sz="900" dirty="0" err="1">
                <a:latin typeface="Gulim"/>
                <a:ea typeface="Gulim"/>
                <a:cs typeface="Gulim"/>
                <a:sym typeface="Gulim"/>
              </a:rPr>
              <a:t>복리후생</a:t>
            </a:r>
            <a:r>
              <a:rPr lang="en-US" sz="900" dirty="0">
                <a:latin typeface="Gulim"/>
                <a:ea typeface="Gulim"/>
                <a:cs typeface="Gulim"/>
                <a:sym typeface="Gulim"/>
              </a:rPr>
              <a:t>, </a:t>
            </a:r>
            <a:r>
              <a:rPr lang="en-US" sz="900" dirty="0" err="1">
                <a:latin typeface="Gulim"/>
                <a:ea typeface="Gulim"/>
                <a:cs typeface="Gulim"/>
                <a:sym typeface="Gulim"/>
              </a:rPr>
              <a:t>각종</a:t>
            </a:r>
            <a:r>
              <a:rPr lang="en-US" sz="900" dirty="0">
                <a:latin typeface="Gulim"/>
                <a:ea typeface="Gulim"/>
                <a:cs typeface="Gulim"/>
                <a:sym typeface="Gulim"/>
              </a:rPr>
              <a:t> </a:t>
            </a:r>
            <a:r>
              <a:rPr lang="en-US" sz="900" dirty="0" err="1">
                <a:latin typeface="Gulim"/>
                <a:ea typeface="Gulim"/>
                <a:cs typeface="Gulim"/>
                <a:sym typeface="Gulim"/>
              </a:rPr>
              <a:t>제도</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산업안전</a:t>
            </a:r>
            <a:r>
              <a:rPr lang="en-US" sz="900" dirty="0">
                <a:latin typeface="Gulim"/>
                <a:ea typeface="Gulim"/>
                <a:cs typeface="Gulim"/>
                <a:sym typeface="Gulim"/>
              </a:rPr>
              <a:t>, </a:t>
            </a:r>
            <a:r>
              <a:rPr lang="en-US" sz="900" dirty="0" err="1">
                <a:latin typeface="Gulim"/>
                <a:ea typeface="Gulim"/>
                <a:cs typeface="Gulim"/>
                <a:sym typeface="Gulim"/>
              </a:rPr>
              <a:t>사회공헌</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안건을</a:t>
            </a:r>
            <a:r>
              <a:rPr lang="en-US" sz="900" dirty="0">
                <a:latin typeface="Gulim"/>
                <a:ea typeface="Gulim"/>
                <a:cs typeface="Gulim"/>
                <a:sym typeface="Gulim"/>
              </a:rPr>
              <a:t> </a:t>
            </a:r>
            <a:r>
              <a:rPr lang="en-US" sz="900" dirty="0" err="1">
                <a:latin typeface="Gulim"/>
                <a:ea typeface="Gulim"/>
                <a:cs typeface="Gulim"/>
                <a:sym typeface="Gulim"/>
              </a:rPr>
              <a:t>주제로</a:t>
            </a:r>
            <a:r>
              <a:rPr lang="en-US" sz="900" dirty="0">
                <a:latin typeface="Gulim"/>
                <a:ea typeface="Gulim"/>
                <a:cs typeface="Gulim"/>
                <a:sym typeface="Gulim"/>
              </a:rPr>
              <a:t> </a:t>
            </a:r>
            <a:r>
              <a:rPr lang="en-US" sz="900" dirty="0" err="1">
                <a:latin typeface="Gulim"/>
                <a:ea typeface="Gulim"/>
                <a:cs typeface="Gulim"/>
                <a:sym typeface="Gulim"/>
              </a:rPr>
              <a:t>협의하고</a:t>
            </a:r>
            <a:r>
              <a:rPr lang="en-US" sz="900" dirty="0">
                <a:latin typeface="Gulim"/>
                <a:ea typeface="Gulim"/>
                <a:cs typeface="Gulim"/>
                <a:sym typeface="Gulim"/>
              </a:rPr>
              <a:t> </a:t>
            </a:r>
            <a:r>
              <a:rPr lang="en-US" sz="900" dirty="0" err="1">
                <a:latin typeface="Gulim"/>
                <a:ea typeface="Gulim"/>
                <a:cs typeface="Gulim"/>
                <a:sym typeface="Gulim"/>
              </a:rPr>
              <a:t>개선방안을</a:t>
            </a:r>
            <a:r>
              <a:rPr lang="en-US" sz="900" dirty="0">
                <a:latin typeface="Gulim"/>
                <a:ea typeface="Gulim"/>
                <a:cs typeface="Gulim"/>
                <a:sym typeface="Gulim"/>
              </a:rPr>
              <a:t> </a:t>
            </a:r>
            <a:r>
              <a:rPr lang="en-US" sz="900" dirty="0" err="1">
                <a:latin typeface="Gulim"/>
                <a:ea typeface="Gulim"/>
                <a:cs typeface="Gulim"/>
                <a:sym typeface="Gulim"/>
              </a:rPr>
              <a:t>도출하고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조합</a:t>
            </a:r>
            <a:r>
              <a:rPr lang="en-US" sz="900" dirty="0">
                <a:latin typeface="Gulim"/>
                <a:ea typeface="Gulim"/>
                <a:cs typeface="Gulim"/>
                <a:sym typeface="Gulim"/>
              </a:rPr>
              <a:t> </a:t>
            </a:r>
            <a:r>
              <a:rPr lang="en-US" sz="900" dirty="0" err="1">
                <a:latin typeface="Gulim"/>
                <a:ea typeface="Gulim"/>
                <a:cs typeface="Gulim"/>
                <a:sym typeface="Gulim"/>
              </a:rPr>
              <a:t>간부</a:t>
            </a:r>
            <a:r>
              <a:rPr lang="en-US" sz="900" dirty="0">
                <a:latin typeface="Gulim"/>
                <a:ea typeface="Gulim"/>
                <a:cs typeface="Gulim"/>
                <a:sym typeface="Gulim"/>
              </a:rPr>
              <a:t> </a:t>
            </a:r>
            <a:r>
              <a:rPr lang="en-US" sz="900" dirty="0" err="1">
                <a:latin typeface="Gulim"/>
                <a:ea typeface="Gulim"/>
                <a:cs typeface="Gulim"/>
                <a:sym typeface="Gulim"/>
              </a:rPr>
              <a:t>대상의</a:t>
            </a:r>
            <a:r>
              <a:rPr lang="en-US" sz="900" dirty="0">
                <a:latin typeface="Gulim"/>
                <a:ea typeface="Gulim"/>
                <a:cs typeface="Gulim"/>
                <a:sym typeface="Gulim"/>
              </a:rPr>
              <a:t> </a:t>
            </a:r>
            <a:r>
              <a:rPr lang="en-US" sz="900" dirty="0" err="1">
                <a:latin typeface="Gulim"/>
                <a:ea typeface="Gulim"/>
                <a:cs typeface="Gulim"/>
                <a:sym typeface="Gulim"/>
              </a:rPr>
              <a:t>정기적</a:t>
            </a:r>
            <a:r>
              <a:rPr lang="en-US" sz="900" dirty="0">
                <a:latin typeface="Gulim"/>
                <a:ea typeface="Gulim"/>
                <a:cs typeface="Gulim"/>
                <a:sym typeface="Gulim"/>
              </a:rPr>
              <a:t> </a:t>
            </a:r>
            <a:r>
              <a:rPr lang="en-US" sz="900" dirty="0" err="1">
                <a:latin typeface="Gulim"/>
                <a:ea typeface="Gulim"/>
                <a:cs typeface="Gulim"/>
                <a:sym typeface="Gulim"/>
              </a:rPr>
              <a:t>현안</a:t>
            </a:r>
            <a:r>
              <a:rPr lang="en-US" sz="900" dirty="0">
                <a:latin typeface="Gulim"/>
                <a:ea typeface="Gulim"/>
                <a:cs typeface="Gulim"/>
                <a:sym typeface="Gulim"/>
              </a:rPr>
              <a:t> </a:t>
            </a:r>
            <a:r>
              <a:rPr lang="en-US" sz="900" dirty="0" err="1">
                <a:latin typeface="Gulim"/>
                <a:ea typeface="Gulim"/>
                <a:cs typeface="Gulim"/>
                <a:sym typeface="Gulim"/>
              </a:rPr>
              <a:t>설명회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이해</a:t>
            </a:r>
            <a:r>
              <a:rPr lang="en-US" sz="900" dirty="0">
                <a:latin typeface="Gulim"/>
                <a:ea typeface="Gulim"/>
                <a:cs typeface="Gulim"/>
                <a:sym typeface="Gulim"/>
              </a:rPr>
              <a:t> </a:t>
            </a:r>
            <a:r>
              <a:rPr lang="en-US" sz="900" dirty="0" err="1">
                <a:latin typeface="Gulim"/>
                <a:ea typeface="Gulim"/>
                <a:cs typeface="Gulim"/>
                <a:sym typeface="Gulim"/>
              </a:rPr>
              <a:t>교육과정</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환경과</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방향</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공유하고</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나은</a:t>
            </a:r>
            <a:r>
              <a:rPr lang="en-US" sz="900" dirty="0">
                <a:latin typeface="Gulim"/>
                <a:ea typeface="Gulim"/>
                <a:cs typeface="Gulim"/>
                <a:sym typeface="Gulim"/>
              </a:rPr>
              <a:t> </a:t>
            </a:r>
            <a:r>
              <a:rPr lang="en-US" sz="900" dirty="0" err="1">
                <a:latin typeface="Gulim"/>
                <a:ea typeface="Gulim"/>
                <a:cs typeface="Gulim"/>
                <a:sym typeface="Gulim"/>
              </a:rPr>
              <a:t>미래를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노사</a:t>
            </a:r>
            <a:r>
              <a:rPr lang="en-US" sz="900" dirty="0">
                <a:latin typeface="Gulim"/>
                <a:ea typeface="Gulim"/>
                <a:cs typeface="Gulim"/>
                <a:sym typeface="Gulim"/>
              </a:rPr>
              <a:t> </a:t>
            </a:r>
            <a:r>
              <a:rPr lang="en-US" sz="900" dirty="0" err="1">
                <a:latin typeface="Gulim"/>
                <a:ea typeface="Gulim"/>
                <a:cs typeface="Gulim"/>
                <a:sym typeface="Gulim"/>
              </a:rPr>
              <a:t>간의</a:t>
            </a:r>
            <a:r>
              <a:rPr lang="en-US" sz="900" dirty="0">
                <a:latin typeface="Gulim"/>
                <a:ea typeface="Gulim"/>
                <a:cs typeface="Gulim"/>
                <a:sym typeface="Gulim"/>
              </a:rPr>
              <a:t> </a:t>
            </a:r>
            <a:r>
              <a:rPr lang="en-US" sz="900" dirty="0" err="1">
                <a:latin typeface="Gulim"/>
                <a:ea typeface="Gulim"/>
                <a:cs typeface="Gulim"/>
                <a:sym typeface="Gulim"/>
              </a:rPr>
              <a:t>공감대를</a:t>
            </a:r>
            <a:r>
              <a:rPr lang="en-US" sz="900" dirty="0">
                <a:latin typeface="Gulim"/>
                <a:ea typeface="Gulim"/>
                <a:cs typeface="Gulim"/>
                <a:sym typeface="Gulim"/>
              </a:rPr>
              <a:t> </a:t>
            </a:r>
            <a:r>
              <a:rPr lang="en-US" sz="900" dirty="0" err="1">
                <a:latin typeface="Gulim"/>
                <a:ea typeface="Gulim"/>
                <a:cs typeface="Gulim"/>
                <a:sym typeface="Gulim"/>
              </a:rPr>
              <a:t>형성해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a:t>
            </a:r>
            <a:r>
              <a:rPr lang="en-US" sz="900" dirty="0">
                <a:latin typeface="Gulim"/>
                <a:ea typeface="Gulim"/>
                <a:cs typeface="Gulim"/>
                <a:sym typeface="Gulim"/>
              </a:rPr>
              <a:t> </a:t>
            </a:r>
            <a:r>
              <a:rPr lang="en-US" sz="900" dirty="0" err="1">
                <a:latin typeface="Gulim"/>
                <a:ea typeface="Gulim"/>
                <a:cs typeface="Gulim"/>
                <a:sym typeface="Gulim"/>
              </a:rPr>
              <a:t>외에도</a:t>
            </a:r>
            <a:r>
              <a:rPr lang="en-US" sz="900" dirty="0">
                <a:latin typeface="Gulim"/>
                <a:ea typeface="Gulim"/>
                <a:cs typeface="Gulim"/>
                <a:sym typeface="Gulim"/>
              </a:rPr>
              <a:t> </a:t>
            </a:r>
            <a:r>
              <a:rPr lang="en-US" sz="900" dirty="0" err="1">
                <a:latin typeface="Gulim"/>
                <a:ea typeface="Gulim"/>
                <a:cs typeface="Gulim"/>
                <a:sym typeface="Gulim"/>
              </a:rPr>
              <a:t>매</a:t>
            </a:r>
            <a:r>
              <a:rPr lang="en-US" sz="900" dirty="0">
                <a:latin typeface="Gulim"/>
                <a:ea typeface="Gulim"/>
                <a:cs typeface="Gulim"/>
                <a:sym typeface="Gulim"/>
              </a:rPr>
              <a:t> </a:t>
            </a:r>
            <a:r>
              <a:rPr lang="en-US" sz="900" dirty="0" err="1">
                <a:latin typeface="Gulim"/>
                <a:ea typeface="Gulim"/>
                <a:cs typeface="Gulim"/>
                <a:sym typeface="Gulim"/>
              </a:rPr>
              <a:t>분기</a:t>
            </a:r>
            <a:r>
              <a:rPr lang="en-US" sz="900" dirty="0">
                <a:latin typeface="Gulim"/>
                <a:ea typeface="Gulim"/>
                <a:cs typeface="Gulim"/>
                <a:sym typeface="Gulim"/>
              </a:rPr>
              <a:t> </a:t>
            </a:r>
            <a:r>
              <a:rPr lang="en-US" sz="900" dirty="0" err="1">
                <a:latin typeface="Gulim"/>
                <a:ea typeface="Gulim"/>
                <a:cs typeface="Gulim"/>
                <a:sym typeface="Gulim"/>
              </a:rPr>
              <a:t>정기·임시</a:t>
            </a:r>
            <a:r>
              <a:rPr lang="en-US" sz="900" dirty="0">
                <a:latin typeface="Gulim"/>
                <a:ea typeface="Gulim"/>
                <a:cs typeface="Gulim"/>
                <a:sym typeface="Gulim"/>
              </a:rPr>
              <a:t> </a:t>
            </a:r>
            <a:r>
              <a:rPr lang="en-US" sz="900" dirty="0" err="1">
                <a:latin typeface="Gulim"/>
                <a:ea typeface="Gulim"/>
                <a:cs typeface="Gulim"/>
                <a:sym typeface="Gulim"/>
              </a:rPr>
              <a:t>노사협의회</a:t>
            </a:r>
            <a:r>
              <a:rPr lang="en-US" sz="900" dirty="0">
                <a:latin typeface="Gulim"/>
                <a:ea typeface="Gulim"/>
                <a:cs typeface="Gulim"/>
                <a:sym typeface="Gulim"/>
              </a:rPr>
              <a:t>, </a:t>
            </a:r>
            <a:r>
              <a:rPr lang="en-US" sz="900" dirty="0" err="1">
                <a:latin typeface="Gulim"/>
                <a:ea typeface="Gulim"/>
                <a:cs typeface="Gulim"/>
                <a:sym typeface="Gulim"/>
              </a:rPr>
              <a:t>노동조합직능협의회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수시</a:t>
            </a:r>
            <a:r>
              <a:rPr lang="en-US" sz="900" dirty="0">
                <a:latin typeface="Gulim"/>
                <a:ea typeface="Gulim"/>
                <a:cs typeface="Gulim"/>
                <a:sym typeface="Gulim"/>
              </a:rPr>
              <a:t> </a:t>
            </a:r>
            <a:r>
              <a:rPr lang="en-US" sz="900" dirty="0" err="1">
                <a:latin typeface="Gulim"/>
                <a:ea typeface="Gulim"/>
                <a:cs typeface="Gulim"/>
                <a:sym typeface="Gulim"/>
              </a:rPr>
              <a:t>조합원</a:t>
            </a:r>
            <a:r>
              <a:rPr lang="en-US" sz="900" dirty="0">
                <a:latin typeface="Gulim"/>
                <a:ea typeface="Gulim"/>
                <a:cs typeface="Gulim"/>
                <a:sym typeface="Gulim"/>
              </a:rPr>
              <a:t> </a:t>
            </a:r>
            <a:r>
              <a:rPr lang="en-US" sz="900" dirty="0" err="1">
                <a:latin typeface="Gulim"/>
                <a:ea typeface="Gulim"/>
                <a:cs typeface="Gulim"/>
                <a:sym typeface="Gulim"/>
              </a:rPr>
              <a:t>간담회</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소통을</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구성원을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지원</a:t>
            </a:r>
            <a:r>
              <a:rPr lang="en-US" sz="900" dirty="0">
                <a:latin typeface="Gulim"/>
                <a:ea typeface="Gulim"/>
                <a:cs typeface="Gulim"/>
                <a:sym typeface="Gulim"/>
              </a:rPr>
              <a:t> </a:t>
            </a:r>
            <a:r>
              <a:rPr lang="en-US" sz="900" dirty="0" err="1">
                <a:latin typeface="Gulim"/>
                <a:ea typeface="Gulim"/>
                <a:cs typeface="Gulim"/>
                <a:sym typeface="Gulim"/>
              </a:rPr>
              <a:t>방안의</a:t>
            </a:r>
            <a:r>
              <a:rPr lang="en-US" sz="900" dirty="0">
                <a:latin typeface="Gulim"/>
                <a:ea typeface="Gulim"/>
                <a:cs typeface="Gulim"/>
                <a:sym typeface="Gulim"/>
              </a:rPr>
              <a:t> </a:t>
            </a:r>
            <a:r>
              <a:rPr lang="en-US" sz="900" dirty="0" err="1">
                <a:latin typeface="Gulim"/>
                <a:ea typeface="Gulim"/>
                <a:cs typeface="Gulim"/>
                <a:sym typeface="Gulim"/>
              </a:rPr>
              <a:t>협의</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발전적</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방향을</a:t>
            </a:r>
            <a:r>
              <a:rPr lang="en-US" sz="900" dirty="0">
                <a:latin typeface="Gulim"/>
                <a:ea typeface="Gulim"/>
                <a:cs typeface="Gulim"/>
                <a:sym typeface="Gulim"/>
              </a:rPr>
              <a:t> </a:t>
            </a:r>
            <a:r>
              <a:rPr lang="en-US" sz="900" dirty="0" err="1">
                <a:latin typeface="Gulim"/>
                <a:ea typeface="Gulim"/>
                <a:cs typeface="Gulim"/>
                <a:sym typeface="Gulim"/>
              </a:rPr>
              <a:t>모색하고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899" name="Google Shape;6899;p69"/>
          <p:cNvSpPr txBox="1"/>
          <p:nvPr/>
        </p:nvSpPr>
        <p:spPr>
          <a:xfrm>
            <a:off x="899999" y="5479857"/>
            <a:ext cx="11349640" cy="1882567"/>
          </a:xfrm>
          <a:prstGeom prst="rect">
            <a:avLst/>
          </a:prstGeom>
          <a:noFill/>
          <a:ln>
            <a:noFill/>
          </a:ln>
        </p:spPr>
        <p:txBody>
          <a:bodyPr spcFirstLastPara="1" wrap="square" lIns="0" tIns="12700" rIns="0" bIns="0" anchor="t" anchorCtr="0">
            <a:spAutoFit/>
          </a:bodyPr>
          <a:lstStyle/>
          <a:p>
            <a:pPr marL="12700" marR="5080" lvl="0" indent="0" algn="just" rtl="0">
              <a:lnSpc>
                <a:spcPct val="150000"/>
              </a:lnSpc>
              <a:spcBef>
                <a:spcPts val="0"/>
              </a:spcBef>
              <a:spcAft>
                <a:spcPts val="0"/>
              </a:spcAft>
              <a:buNone/>
            </a:pPr>
            <a:r>
              <a:rPr lang="en-US" sz="900" dirty="0" err="1">
                <a:latin typeface="Gulim" panose="020B0600000101010101" pitchFamily="34" charset="-127"/>
                <a:ea typeface="Gulim" panose="020B0600000101010101" pitchFamily="34" charset="-127"/>
                <a:cs typeface="Gulim"/>
                <a:sym typeface="Gulim"/>
              </a:rPr>
              <a:t>또한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단체협약을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통해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고용안정위원회를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별도로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설치하여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노사가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동수로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참여하게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함으로써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사업</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환경</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변화에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따른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통폐합</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인력</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조정과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이동</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등의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주요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사항을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원활하게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논의하고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협의할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있도록</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보장합니다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이처럼</a:t>
            </a:r>
            <a:r>
              <a:rPr lang="en-US" sz="900" dirty="0">
                <a:latin typeface="Gulim" panose="020B0600000101010101" pitchFamily="34" charset="-127"/>
                <a:ea typeface="Gulim" panose="020B0600000101010101" pitchFamily="34" charset="-127"/>
                <a:cs typeface="Gulim"/>
                <a:sym typeface="Gulim"/>
              </a:rPr>
              <a:t> KT&amp;G </a:t>
            </a:r>
            <a:r>
              <a:rPr lang="en-US" sz="900" dirty="0" err="1">
                <a:latin typeface="Gulim" panose="020B0600000101010101" pitchFamily="34" charset="-127"/>
                <a:ea typeface="Gulim" panose="020B0600000101010101" pitchFamily="34" charset="-127"/>
                <a:cs typeface="Gulim"/>
                <a:sym typeface="Gulim"/>
              </a:rPr>
              <a:t>노사는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경영의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양대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축으로서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상호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이해와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깊은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신뢰를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바탕으로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모범적인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노사화합</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문화를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구축하고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있으며</a:t>
            </a:r>
            <a:r>
              <a:rPr lang="en-US" sz="900" dirty="0">
                <a:latin typeface="Gulim" panose="020B0600000101010101" pitchFamily="34" charset="-127"/>
                <a:ea typeface="Gulim" panose="020B0600000101010101" pitchFamily="34" charset="-127"/>
                <a:cs typeface="Gulim"/>
                <a:sym typeface="Gulim"/>
              </a:rPr>
              <a:t> 1989년 </a:t>
            </a:r>
            <a:r>
              <a:rPr lang="en-US" sz="900" dirty="0" err="1">
                <a:latin typeface="Gulim" panose="020B0600000101010101" pitchFamily="34" charset="-127"/>
                <a:ea typeface="Gulim" panose="020B0600000101010101" pitchFamily="34" charset="-127"/>
                <a:cs typeface="Gulim"/>
                <a:sym typeface="Gulim"/>
              </a:rPr>
              <a:t>공사로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전환한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무분규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교섭을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현재까지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이어오고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조직문화 개선을 위한 ‘상상주니어보드’ 캠페인을 전개하고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그 일환으로 구성원이 추천하는 관리자를 리더 롤모델로 선정하는 ‘</a:t>
            </a:r>
            <a:r>
              <a:rPr lang="en-US" sz="900" dirty="0">
                <a:latin typeface="Gulim" panose="020B0600000101010101" pitchFamily="34" charset="-127"/>
                <a:ea typeface="Gulim" panose="020B0600000101010101" pitchFamily="34" charset="-127"/>
              </a:rPr>
              <a:t>KT&amp;G REAL Leaders’ </a:t>
            </a:r>
            <a:r>
              <a:rPr lang="ko-KR" altLang="en-US" sz="900" dirty="0">
                <a:latin typeface="Gulim" panose="020B0600000101010101" pitchFamily="34" charset="-127"/>
                <a:ea typeface="Gulim" panose="020B0600000101010101" pitchFamily="34" charset="-127"/>
              </a:rPr>
              <a:t>프로그램을 운영하고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해당 프로그램은 구성원 존중과 신뢰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명확한 업무 지시와 피드백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변화와 혁신을 주도하는 관리자 사례를 발굴하고 전파함으로써 긍정적인 조직문화를 확산하고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조직문화 개선을 위한 주요 활동으로는 전사 구성원을 대상으로 한 스트레스 지수 조사 및 주요 원인 분석을 기반으로 조직문화 개선 방향을 제시하는 </a:t>
            </a:r>
            <a:r>
              <a:rPr lang="ko-KR" altLang="en-US" sz="900" dirty="0" err="1">
                <a:latin typeface="Gulim" panose="020B0600000101010101" pitchFamily="34" charset="-127"/>
                <a:ea typeface="Gulim" panose="020B0600000101010101" pitchFamily="34" charset="-127"/>
              </a:rPr>
              <a:t>심리케어</a:t>
            </a:r>
            <a:r>
              <a:rPr lang="ko-KR" altLang="en-US" sz="900" dirty="0">
                <a:latin typeface="Gulim" panose="020B0600000101010101" pitchFamily="34" charset="-127"/>
                <a:ea typeface="Gulim" panose="020B0600000101010101" pitchFamily="34" charset="-127"/>
              </a:rPr>
              <a:t> 프로젝트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내부 구성원 대상의 </a:t>
            </a:r>
            <a:r>
              <a:rPr lang="ko-KR" altLang="en-US" sz="900" dirty="0" err="1">
                <a:latin typeface="Gulim" panose="020B0600000101010101" pitchFamily="34" charset="-127"/>
                <a:ea typeface="Gulim" panose="020B0600000101010101" pitchFamily="34" charset="-127"/>
              </a:rPr>
              <a:t>심리케어</a:t>
            </a:r>
            <a:r>
              <a:rPr lang="ko-KR" altLang="en-US" sz="900" dirty="0">
                <a:latin typeface="Gulim" panose="020B0600000101010101" pitchFamily="34" charset="-127"/>
                <a:ea typeface="Gulim" panose="020B0600000101010101" pitchFamily="34" charset="-127"/>
              </a:rPr>
              <a:t> 프로그램</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EAP) </a:t>
            </a:r>
            <a:r>
              <a:rPr lang="ko-KR" altLang="en-US" sz="900" dirty="0">
                <a:latin typeface="Gulim" panose="020B0600000101010101" pitchFamily="34" charset="-127"/>
                <a:ea typeface="Gulim" panose="020B0600000101010101" pitchFamily="34" charset="-127"/>
              </a:rPr>
              <a:t>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유연근무 확산을 위한 만족도 조사 및 개선안 도출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구성원 의견을 반영한 호칭제도 개선 등이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기준 여성 구성원의 평균 근속연수는 </a:t>
            </a:r>
            <a:r>
              <a:rPr lang="en-US" altLang="ko-KR" sz="900" dirty="0">
                <a:latin typeface="Gulim" panose="020B0600000101010101" pitchFamily="34" charset="-127"/>
                <a:ea typeface="Gulim" panose="020B0600000101010101" pitchFamily="34" charset="-127"/>
              </a:rPr>
              <a:t>16.0</a:t>
            </a:r>
            <a:r>
              <a:rPr lang="ko-KR" altLang="en-US" sz="900" dirty="0">
                <a:latin typeface="Gulim" panose="020B0600000101010101" pitchFamily="34" charset="-127"/>
                <a:ea typeface="Gulim" panose="020B0600000101010101" pitchFamily="34" charset="-127"/>
              </a:rPr>
              <a:t>년이며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같은 해 신규 퇴직자는 </a:t>
            </a:r>
            <a:r>
              <a:rPr lang="en-US" altLang="ko-KR" sz="900" dirty="0">
                <a:latin typeface="Gulim" panose="020B0600000101010101" pitchFamily="34" charset="-127"/>
                <a:ea typeface="Gulim" panose="020B0600000101010101" pitchFamily="34" charset="-127"/>
              </a:rPr>
              <a:t>0</a:t>
            </a:r>
            <a:r>
              <a:rPr lang="ko-KR" altLang="en-US" sz="900" dirty="0">
                <a:latin typeface="Gulim" panose="020B0600000101010101" pitchFamily="34" charset="-127"/>
                <a:ea typeface="Gulim" panose="020B0600000101010101" pitchFamily="34" charset="-127"/>
              </a:rPr>
              <a:t>명입니다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전체 노조 </a:t>
            </a:r>
            <a:r>
              <a:rPr lang="ko-KR" altLang="en-US" sz="900" dirty="0" err="1">
                <a:latin typeface="Gulim" panose="020B0600000101010101" pitchFamily="34" charset="-127"/>
                <a:ea typeface="Gulim" panose="020B0600000101010101" pitchFamily="34" charset="-127"/>
              </a:rPr>
              <a:t>가입률은</a:t>
            </a:r>
            <a:r>
              <a:rPr lang="ko-KR" altLang="en-US" sz="900" dirty="0">
                <a:latin typeface="Gulim" panose="020B0600000101010101" pitchFamily="34" charset="-127"/>
                <a:ea typeface="Gulim" panose="020B0600000101010101" pitchFamily="34" charset="-127"/>
              </a:rPr>
              <a:t> </a:t>
            </a:r>
            <a:r>
              <a:rPr lang="en-US" altLang="ko-KR" sz="900" dirty="0">
                <a:latin typeface="Gulim" panose="020B0600000101010101" pitchFamily="34" charset="-127"/>
                <a:ea typeface="Gulim" panose="020B0600000101010101" pitchFamily="34" charset="-127"/>
              </a:rPr>
              <a:t>100%</a:t>
            </a:r>
            <a:r>
              <a:rPr lang="ko-KR" altLang="en-US" sz="900" dirty="0">
                <a:latin typeface="Gulim" panose="020B0600000101010101" pitchFamily="34" charset="-127"/>
                <a:ea typeface="Gulim" panose="020B0600000101010101" pitchFamily="34" charset="-127"/>
              </a:rPr>
              <a:t>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총 </a:t>
            </a:r>
            <a:r>
              <a:rPr lang="en-US" altLang="ko-KR" sz="900" dirty="0">
                <a:latin typeface="Gulim" panose="020B0600000101010101" pitchFamily="34" charset="-127"/>
                <a:ea typeface="Gulim" panose="020B0600000101010101" pitchFamily="34" charset="-127"/>
              </a:rPr>
              <a:t>3,698</a:t>
            </a:r>
            <a:r>
              <a:rPr lang="ko-KR" altLang="en-US" sz="900" dirty="0">
                <a:latin typeface="Gulim" panose="020B0600000101010101" pitchFamily="34" charset="-127"/>
                <a:ea typeface="Gulim" panose="020B0600000101010101" pitchFamily="34" charset="-127"/>
              </a:rPr>
              <a:t>명의 임직원이 노동조합에 가입하고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 수치는 기업 내 높은 조직 소속감과 안정적인 고용 환경을 보여주는 지표라 할 수 있습니다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50000"/>
              </a:lnSpc>
              <a:spcBef>
                <a:spcPts val="0"/>
              </a:spcBef>
              <a:spcAft>
                <a:spcPts val="0"/>
              </a:spcAft>
              <a:buNone/>
            </a:pPr>
            <a:endParaRPr sz="900" dirty="0">
              <a:latin typeface="Gulim" panose="020B0600000101010101" pitchFamily="34" charset="-127"/>
              <a:ea typeface="Gulim" panose="020B0600000101010101" pitchFamily="34" charset="-127"/>
              <a:cs typeface="Gulim"/>
              <a:sym typeface="Gulim"/>
            </a:endParaRPr>
          </a:p>
        </p:txBody>
      </p:sp>
      <p:sp>
        <p:nvSpPr>
          <p:cNvPr id="6901" name="Google Shape;6901;p69"/>
          <p:cNvSpPr txBox="1"/>
          <p:nvPr/>
        </p:nvSpPr>
        <p:spPr>
          <a:xfrm>
            <a:off x="885761" y="1647689"/>
            <a:ext cx="11351063" cy="755079"/>
          </a:xfrm>
          <a:prstGeom prst="rect">
            <a:avLst/>
          </a:prstGeom>
          <a:noFill/>
          <a:ln>
            <a:noFill/>
          </a:ln>
        </p:spPr>
        <p:txBody>
          <a:bodyPr spcFirstLastPara="1" wrap="square" lIns="0" tIns="12700" rIns="0" bIns="0" anchor="t" anchorCtr="0">
            <a:spAutoFit/>
          </a:bodyPr>
          <a:lstStyle/>
          <a:p>
            <a:pPr marL="12700" marR="5080" lvl="0" indent="1270" algn="just" rtl="0">
              <a:lnSpc>
                <a:spcPct val="134200"/>
              </a:lnSpc>
              <a:spcBef>
                <a:spcPts val="0"/>
              </a:spcBef>
              <a:spcAft>
                <a:spcPts val="0"/>
              </a:spcAft>
              <a:buNone/>
            </a:pPr>
            <a:r>
              <a:rPr lang="en-US" sz="900" b="1" u="sng">
                <a:solidFill>
                  <a:srgbClr val="4D5C63"/>
                </a:solidFill>
                <a:latin typeface="Malgun Gothic"/>
                <a:ea typeface="Malgun Gothic"/>
                <a:cs typeface="Malgun Gothic"/>
                <a:sym typeface="Malgun Gothic"/>
              </a:rPr>
              <a:t>모성보호 및 육아 지원</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임신과 출산을 앞둔 근로자 보호를 위해 KT&amp;G는 생애주기 맞춤형 모성보호 제도를 운영하고 있습니다. 임신기에는 출산휴직(임신 사실 확인일~출산 전)과 출산휴직 지원금, 난임치료 휴가, 난임부부 시험관 아기 시술비를 지원하며, 출산기에는 출산 전·후 휴가, 배우자 출산 휴가, 산후조리원비 및 출산 축하 선물을 지원합니다. 또한 구성원의 임신 사실을 알게 되면 모유수유 용품 및 출산용품을 지원하고 있습니다. 2015년 자동 육아휴직제를 도입한 이래, 출산휴가 이후에는 별도의 신청 절차 없이 육아휴직으로 자동 전환되며 휴직 2년 차까지 육아휴직 지원금을 지급합니다. 뿐만 아니라 자녀 양육에 따른 경제적 부담 경감을 위해 만 6세 미만 영유아 자녀에 대해 매월 보육지원금을 제공하며(다자녀의 경우 중복 및 가산 지급), 대전공장과 서울 사옥(강남구)에 직장 어린이집을 설치, 운영하며 구성원의 일과 가정의 양립을 지원하고 있습니다.</a:t>
            </a:r>
            <a:endParaRPr sz="900">
              <a:latin typeface="Gulim"/>
              <a:ea typeface="Gulim"/>
              <a:cs typeface="Gulim"/>
              <a:sym typeface="Gulim"/>
            </a:endParaRPr>
          </a:p>
        </p:txBody>
      </p:sp>
      <p:sp>
        <p:nvSpPr>
          <p:cNvPr id="6902" name="Google Shape;6902;p69"/>
          <p:cNvSpPr txBox="1"/>
          <p:nvPr/>
        </p:nvSpPr>
        <p:spPr>
          <a:xfrm>
            <a:off x="873922" y="2405326"/>
            <a:ext cx="11336837"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구성원</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건강</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관리</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및</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지원</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구성원의</a:t>
            </a:r>
            <a:r>
              <a:rPr lang="en-US" sz="900" u="none" dirty="0">
                <a:latin typeface="Gulim"/>
                <a:ea typeface="Gulim"/>
                <a:cs typeface="Gulim"/>
                <a:sym typeface="Gulim"/>
              </a:rPr>
              <a:t> </a:t>
            </a:r>
            <a:r>
              <a:rPr lang="en-US" sz="900" u="none" dirty="0" err="1">
                <a:latin typeface="Gulim"/>
                <a:ea typeface="Gulim"/>
                <a:cs typeface="Gulim"/>
                <a:sym typeface="Gulim"/>
              </a:rPr>
              <a:t>건강</a:t>
            </a:r>
            <a:r>
              <a:rPr lang="en-US" sz="900" u="none" dirty="0">
                <a:latin typeface="Gulim"/>
                <a:ea typeface="Gulim"/>
                <a:cs typeface="Gulim"/>
                <a:sym typeface="Gulim"/>
              </a:rPr>
              <a:t> </a:t>
            </a:r>
            <a:r>
              <a:rPr lang="en-US" sz="900" u="none" dirty="0" err="1">
                <a:latin typeface="Gulim"/>
                <a:ea typeface="Gulim"/>
                <a:cs typeface="Gulim"/>
                <a:sym typeface="Gulim"/>
              </a:rPr>
              <a:t>관리를</a:t>
            </a:r>
            <a:r>
              <a:rPr lang="en-US" sz="900" u="none" dirty="0">
                <a:latin typeface="Gulim"/>
                <a:ea typeface="Gulim"/>
                <a:cs typeface="Gulim"/>
                <a:sym typeface="Gulim"/>
              </a:rPr>
              <a:t> </a:t>
            </a:r>
            <a:r>
              <a:rPr lang="en-US" sz="900" u="none" dirty="0" err="1">
                <a:latin typeface="Gulim"/>
                <a:ea typeface="Gulim"/>
                <a:cs typeface="Gulim"/>
                <a:sym typeface="Gulim"/>
              </a:rPr>
              <a:t>목적으로</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매년</a:t>
            </a:r>
            <a:r>
              <a:rPr lang="en-US" sz="900" u="none" dirty="0">
                <a:latin typeface="Gulim"/>
                <a:ea typeface="Gulim"/>
                <a:cs typeface="Gulim"/>
                <a:sym typeface="Gulim"/>
              </a:rPr>
              <a:t> </a:t>
            </a:r>
            <a:r>
              <a:rPr lang="en-US" sz="900" u="none" dirty="0" err="1">
                <a:latin typeface="Gulim"/>
                <a:ea typeface="Gulim"/>
                <a:cs typeface="Gulim"/>
                <a:sym typeface="Gulim"/>
              </a:rPr>
              <a:t>직원</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가족</a:t>
            </a:r>
            <a:r>
              <a:rPr lang="en-US" sz="900" u="none" dirty="0">
                <a:latin typeface="Gulim"/>
                <a:ea typeface="Gulim"/>
                <a:cs typeface="Gulim"/>
                <a:sym typeface="Gulim"/>
              </a:rPr>
              <a:t>(</a:t>
            </a:r>
            <a:r>
              <a:rPr lang="en-US" sz="900" u="none" dirty="0" err="1">
                <a:latin typeface="Gulim"/>
                <a:ea typeface="Gulim"/>
                <a:cs typeface="Gulim"/>
                <a:sym typeface="Gulim"/>
              </a:rPr>
              <a:t>배우자</a:t>
            </a:r>
            <a:r>
              <a:rPr lang="en-US" sz="900" u="none" dirty="0">
                <a:latin typeface="Gulim"/>
                <a:ea typeface="Gulim"/>
                <a:cs typeface="Gulim"/>
                <a:sym typeface="Gulim"/>
              </a:rPr>
              <a:t> </a:t>
            </a:r>
            <a:r>
              <a:rPr lang="en-US" sz="900" u="none" dirty="0" err="1">
                <a:latin typeface="Gulim"/>
                <a:ea typeface="Gulim"/>
                <a:cs typeface="Gulim"/>
                <a:sym typeface="Gulim"/>
              </a:rPr>
              <a:t>또는</a:t>
            </a:r>
            <a:r>
              <a:rPr lang="en-US" sz="900" u="none" dirty="0">
                <a:latin typeface="Gulim"/>
                <a:ea typeface="Gulim"/>
                <a:cs typeface="Gulim"/>
                <a:sym typeface="Gulim"/>
              </a:rPr>
              <a:t> </a:t>
            </a:r>
            <a:r>
              <a:rPr lang="en-US" sz="900" u="none" dirty="0" err="1">
                <a:latin typeface="Gulim"/>
                <a:ea typeface="Gulim"/>
                <a:cs typeface="Gulim"/>
                <a:sym typeface="Gulim"/>
              </a:rPr>
              <a:t>부모</a:t>
            </a:r>
            <a:r>
              <a:rPr lang="en-US" sz="900" u="none" dirty="0">
                <a:latin typeface="Gulim"/>
                <a:ea typeface="Gulim"/>
                <a:cs typeface="Gulim"/>
                <a:sym typeface="Gulim"/>
              </a:rPr>
              <a:t>) </a:t>
            </a:r>
            <a:r>
              <a:rPr lang="en-US" sz="900" u="none" dirty="0" err="1">
                <a:latin typeface="Gulim"/>
                <a:ea typeface="Gulim"/>
                <a:cs typeface="Gulim"/>
                <a:sym typeface="Gulim"/>
              </a:rPr>
              <a:t>대상</a:t>
            </a:r>
            <a:r>
              <a:rPr lang="en-US" sz="900" u="none" dirty="0">
                <a:latin typeface="Gulim"/>
                <a:ea typeface="Gulim"/>
                <a:cs typeface="Gulim"/>
                <a:sym typeface="Gulim"/>
              </a:rPr>
              <a:t> </a:t>
            </a:r>
            <a:r>
              <a:rPr lang="en-US" sz="900" u="none" dirty="0" err="1">
                <a:latin typeface="Gulim"/>
                <a:ea typeface="Gulim"/>
                <a:cs typeface="Gulim"/>
                <a:sym typeface="Gulim"/>
              </a:rPr>
              <a:t>건강검진을</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회사는</a:t>
            </a:r>
            <a:r>
              <a:rPr lang="en-US" sz="900" u="none" dirty="0">
                <a:latin typeface="Gulim"/>
                <a:ea typeface="Gulim"/>
                <a:cs typeface="Gulim"/>
                <a:sym typeface="Gulim"/>
              </a:rPr>
              <a:t> </a:t>
            </a:r>
            <a:r>
              <a:rPr lang="en-US" sz="900" u="none" dirty="0" err="1">
                <a:latin typeface="Gulim"/>
                <a:ea typeface="Gulim"/>
                <a:cs typeface="Gulim"/>
                <a:sym typeface="Gulim"/>
              </a:rPr>
              <a:t>검진</a:t>
            </a:r>
            <a:r>
              <a:rPr lang="en-US" sz="900" u="none" dirty="0">
                <a:latin typeface="Gulim"/>
                <a:ea typeface="Gulim"/>
                <a:cs typeface="Gulim"/>
                <a:sym typeface="Gulim"/>
              </a:rPr>
              <a:t> </a:t>
            </a:r>
            <a:r>
              <a:rPr lang="en-US" sz="900" u="none" dirty="0" err="1">
                <a:latin typeface="Gulim"/>
                <a:ea typeface="Gulim"/>
                <a:cs typeface="Gulim"/>
                <a:sym typeface="Gulim"/>
              </a:rPr>
              <a:t>독려를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검진</a:t>
            </a:r>
            <a:r>
              <a:rPr lang="en-US" sz="900" u="none" dirty="0">
                <a:latin typeface="Gulim"/>
                <a:ea typeface="Gulim"/>
                <a:cs typeface="Gulim"/>
                <a:sym typeface="Gulim"/>
              </a:rPr>
              <a:t> </a:t>
            </a:r>
            <a:r>
              <a:rPr lang="en-US" sz="900" u="none" dirty="0" err="1">
                <a:latin typeface="Gulim"/>
                <a:ea typeface="Gulim"/>
                <a:cs typeface="Gulim"/>
                <a:sym typeface="Gulim"/>
              </a:rPr>
              <a:t>비용</a:t>
            </a:r>
            <a:r>
              <a:rPr lang="en-US" sz="900" u="none" dirty="0">
                <a:latin typeface="Gulim"/>
                <a:ea typeface="Gulim"/>
                <a:cs typeface="Gulim"/>
                <a:sym typeface="Gulim"/>
              </a:rPr>
              <a:t> </a:t>
            </a:r>
            <a:r>
              <a:rPr lang="en-US" sz="900" u="none" dirty="0" err="1">
                <a:latin typeface="Gulim"/>
                <a:ea typeface="Gulim"/>
                <a:cs typeface="Gulim"/>
                <a:sym typeface="Gulim"/>
              </a:rPr>
              <a:t>지원과</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연간</a:t>
            </a:r>
            <a:r>
              <a:rPr lang="en-US" sz="900" u="none" dirty="0">
                <a:latin typeface="Gulim"/>
                <a:ea typeface="Gulim"/>
                <a:cs typeface="Gulim"/>
                <a:sym typeface="Gulim"/>
              </a:rPr>
              <a:t> 1일 </a:t>
            </a:r>
            <a:r>
              <a:rPr lang="en-US" sz="900" u="none" dirty="0" err="1">
                <a:latin typeface="Gulim"/>
                <a:ea typeface="Gulim"/>
                <a:cs typeface="Gulim"/>
                <a:sym typeface="Gulim"/>
              </a:rPr>
              <a:t>건강검진휴가</a:t>
            </a:r>
            <a:r>
              <a:rPr lang="en-US" sz="900" u="none" dirty="0">
                <a:latin typeface="Gulim"/>
                <a:ea typeface="Gulim"/>
                <a:cs typeface="Gulim"/>
                <a:sym typeface="Gulim"/>
              </a:rPr>
              <a:t>(</a:t>
            </a:r>
            <a:r>
              <a:rPr lang="en-US" sz="900" u="none" dirty="0" err="1">
                <a:latin typeface="Gulim"/>
                <a:ea typeface="Gulim"/>
                <a:cs typeface="Gulim"/>
                <a:sym typeface="Gulim"/>
              </a:rPr>
              <a:t>유급</a:t>
            </a:r>
            <a:r>
              <a:rPr lang="en-US" sz="900" u="none" dirty="0">
                <a:latin typeface="Gulim"/>
                <a:ea typeface="Gulim"/>
                <a:cs typeface="Gulim"/>
                <a:sym typeface="Gulim"/>
              </a:rPr>
              <a:t>)</a:t>
            </a:r>
            <a:r>
              <a:rPr lang="en-US" sz="900" u="none" dirty="0" err="1">
                <a:latin typeface="Gulim"/>
                <a:ea typeface="Gulim"/>
                <a:cs typeface="Gulim"/>
                <a:sym typeface="Gulim"/>
              </a:rPr>
              <a:t>를</a:t>
            </a:r>
            <a:r>
              <a:rPr lang="en-US" sz="900" u="none" dirty="0">
                <a:latin typeface="Gulim"/>
                <a:ea typeface="Gulim"/>
                <a:cs typeface="Gulim"/>
                <a:sym typeface="Gulim"/>
              </a:rPr>
              <a:t> </a:t>
            </a:r>
            <a:r>
              <a:rPr lang="en-US" sz="900" u="none" dirty="0" err="1">
                <a:latin typeface="Gulim"/>
                <a:ea typeface="Gulim"/>
                <a:cs typeface="Gulim"/>
                <a:sym typeface="Gulim"/>
              </a:rPr>
              <a:t>부여합니다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직원</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가족</a:t>
            </a:r>
            <a:r>
              <a:rPr lang="en-US" sz="900" u="none" dirty="0">
                <a:latin typeface="Gulim"/>
                <a:ea typeface="Gulim"/>
                <a:cs typeface="Gulim"/>
                <a:sym typeface="Gulim"/>
              </a:rPr>
              <a:t> </a:t>
            </a:r>
            <a:r>
              <a:rPr lang="en-US" sz="900" u="none" dirty="0" err="1">
                <a:latin typeface="Gulim"/>
                <a:ea typeface="Gulim"/>
                <a:cs typeface="Gulim"/>
                <a:sym typeface="Gulim"/>
              </a:rPr>
              <a:t>의료비</a:t>
            </a:r>
            <a:r>
              <a:rPr lang="en-US" sz="900" u="none" dirty="0">
                <a:latin typeface="Gulim"/>
                <a:ea typeface="Gulim"/>
                <a:cs typeface="Gulim"/>
                <a:sym typeface="Gulim"/>
              </a:rPr>
              <a:t>, </a:t>
            </a:r>
            <a:r>
              <a:rPr lang="en-US" sz="900" u="none" dirty="0" err="1">
                <a:latin typeface="Gulim"/>
                <a:ea typeface="Gulim"/>
                <a:cs typeface="Gulim"/>
                <a:sym typeface="Gulim"/>
              </a:rPr>
              <a:t>암</a:t>
            </a:r>
            <a:r>
              <a:rPr lang="en-US" sz="900" u="none" dirty="0">
                <a:latin typeface="Gulim"/>
                <a:ea typeface="Gulim"/>
                <a:cs typeface="Gulim"/>
                <a:sym typeface="Gulim"/>
              </a:rPr>
              <a:t> </a:t>
            </a:r>
            <a:r>
              <a:rPr lang="en-US" sz="900" u="none" dirty="0" err="1">
                <a:latin typeface="Gulim"/>
                <a:ea typeface="Gulim"/>
                <a:cs typeface="Gulim"/>
                <a:sym typeface="Gulim"/>
              </a:rPr>
              <a:t>진단비</a:t>
            </a:r>
            <a:r>
              <a:rPr lang="en-US" sz="900" u="none" dirty="0">
                <a:latin typeface="Gulim"/>
                <a:ea typeface="Gulim"/>
                <a:cs typeface="Gulim"/>
                <a:sym typeface="Gulim"/>
              </a:rPr>
              <a:t>, </a:t>
            </a:r>
            <a:r>
              <a:rPr lang="en-US" sz="900" u="none" dirty="0" err="1">
                <a:latin typeface="Gulim"/>
                <a:ea typeface="Gulim"/>
                <a:cs typeface="Gulim"/>
                <a:sym typeface="Gulim"/>
              </a:rPr>
              <a:t>난임부부</a:t>
            </a:r>
            <a:r>
              <a:rPr lang="en-US" sz="900" u="none" dirty="0">
                <a:latin typeface="Gulim"/>
                <a:ea typeface="Gulim"/>
                <a:cs typeface="Gulim"/>
                <a:sym typeface="Gulim"/>
              </a:rPr>
              <a:t> </a:t>
            </a:r>
            <a:r>
              <a:rPr lang="en-US" sz="900" u="none" dirty="0" err="1">
                <a:latin typeface="Gulim"/>
                <a:ea typeface="Gulim"/>
                <a:cs typeface="Gulim"/>
                <a:sym typeface="Gulim"/>
              </a:rPr>
              <a:t>시험관</a:t>
            </a:r>
            <a:r>
              <a:rPr lang="en-US" sz="900" u="none" dirty="0">
                <a:latin typeface="Gulim"/>
                <a:ea typeface="Gulim"/>
                <a:cs typeface="Gulim"/>
                <a:sym typeface="Gulim"/>
              </a:rPr>
              <a:t> </a:t>
            </a:r>
            <a:r>
              <a:rPr lang="en-US" sz="900" u="none" dirty="0" err="1">
                <a:latin typeface="Gulim"/>
                <a:ea typeface="Gulim"/>
                <a:cs typeface="Gulim"/>
                <a:sym typeface="Gulim"/>
              </a:rPr>
              <a:t>아기</a:t>
            </a:r>
            <a:r>
              <a:rPr lang="en-US" sz="900" u="none" dirty="0">
                <a:latin typeface="Gulim"/>
                <a:ea typeface="Gulim"/>
                <a:cs typeface="Gulim"/>
                <a:sym typeface="Gulim"/>
              </a:rPr>
              <a:t> </a:t>
            </a:r>
            <a:r>
              <a:rPr lang="en-US" sz="900" u="none" dirty="0" err="1">
                <a:latin typeface="Gulim"/>
                <a:ea typeface="Gulim"/>
                <a:cs typeface="Gulim"/>
                <a:sym typeface="Gulim"/>
              </a:rPr>
              <a:t>시술비</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의료비</a:t>
            </a:r>
            <a:r>
              <a:rPr lang="en-US" sz="900" u="none" dirty="0">
                <a:latin typeface="Gulim"/>
                <a:ea typeface="Gulim"/>
                <a:cs typeface="Gulim"/>
                <a:sym typeface="Gulim"/>
              </a:rPr>
              <a:t> </a:t>
            </a:r>
            <a:r>
              <a:rPr lang="en-US" sz="900" u="none" dirty="0" err="1">
                <a:latin typeface="Gulim"/>
                <a:ea typeface="Gulim"/>
                <a:cs typeface="Gulim"/>
                <a:sym typeface="Gulim"/>
              </a:rPr>
              <a:t>지급</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사내</a:t>
            </a:r>
            <a:r>
              <a:rPr lang="en-US" sz="900" u="none" dirty="0">
                <a:latin typeface="Gulim"/>
                <a:ea typeface="Gulim"/>
                <a:cs typeface="Gulim"/>
                <a:sym typeface="Gulim"/>
              </a:rPr>
              <a:t> </a:t>
            </a:r>
            <a:r>
              <a:rPr lang="en-US" sz="900" u="none" dirty="0" err="1">
                <a:latin typeface="Gulim"/>
                <a:ea typeface="Gulim"/>
                <a:cs typeface="Gulim"/>
                <a:sym typeface="Gulim"/>
              </a:rPr>
              <a:t>체육시설</a:t>
            </a:r>
            <a:r>
              <a:rPr lang="en-US" sz="900" u="none" dirty="0">
                <a:latin typeface="Gulim"/>
                <a:ea typeface="Gulim"/>
                <a:cs typeface="Gulim"/>
                <a:sym typeface="Gulim"/>
              </a:rPr>
              <a:t>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모든</a:t>
            </a:r>
            <a:r>
              <a:rPr lang="en-US" sz="900" u="none" dirty="0">
                <a:latin typeface="Gulim"/>
                <a:ea typeface="Gulim"/>
                <a:cs typeface="Gulim"/>
                <a:sym typeface="Gulim"/>
              </a:rPr>
              <a:t> </a:t>
            </a:r>
            <a:r>
              <a:rPr lang="en-US" sz="900" u="none" dirty="0" err="1">
                <a:latin typeface="Gulim"/>
                <a:ea typeface="Gulim"/>
                <a:cs typeface="Gulim"/>
                <a:sym typeface="Gulim"/>
              </a:rPr>
              <a:t>구성원이건강한직장생활을</a:t>
            </a:r>
            <a:r>
              <a:rPr lang="en-US" sz="900" u="none" dirty="0">
                <a:latin typeface="Gulim"/>
                <a:ea typeface="Gulim"/>
                <a:cs typeface="Gulim"/>
                <a:sym typeface="Gulim"/>
              </a:rPr>
              <a:t> </a:t>
            </a:r>
            <a:r>
              <a:rPr lang="en-US" sz="900" u="none" dirty="0" err="1">
                <a:latin typeface="Gulim"/>
                <a:ea typeface="Gulim"/>
                <a:cs typeface="Gulim"/>
                <a:sym typeface="Gulim"/>
              </a:rPr>
              <a:t>영위할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지원하고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903" name="Google Shape;6903;p69"/>
          <p:cNvSpPr txBox="1"/>
          <p:nvPr/>
        </p:nvSpPr>
        <p:spPr>
          <a:xfrm>
            <a:off x="887259" y="2814310"/>
            <a:ext cx="11338259" cy="571803"/>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세대</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간</a:t>
            </a:r>
            <a:r>
              <a:rPr lang="en-US" sz="900" b="1" u="none"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융합</a:t>
            </a:r>
            <a:endParaRPr sz="900" dirty="0">
              <a:latin typeface="Arial"/>
              <a:ea typeface="Arial"/>
              <a:cs typeface="Arial"/>
              <a:sym typeface="Arial"/>
            </a:endParaRPr>
          </a:p>
          <a:p>
            <a:pPr marL="12700" marR="5080" lvl="0" indent="634" algn="just" rtl="0">
              <a:lnSpc>
                <a:spcPct val="134200"/>
              </a:lnSpc>
              <a:spcBef>
                <a:spcPts val="20"/>
              </a:spcBef>
              <a:spcAft>
                <a:spcPts val="0"/>
              </a:spcAft>
              <a:buNone/>
            </a:pPr>
            <a:r>
              <a:rPr lang="en-US" sz="900" b="1" dirty="0">
                <a:latin typeface="Arial"/>
                <a:ea typeface="Arial"/>
                <a:cs typeface="Arial"/>
                <a:sym typeface="Arial"/>
              </a:rPr>
              <a:t>Global Jr. Committee </a:t>
            </a:r>
            <a:r>
              <a:rPr lang="en-US" sz="900" b="1" dirty="0" err="1">
                <a:latin typeface="Arial"/>
                <a:ea typeface="Arial"/>
                <a:cs typeface="Arial"/>
                <a:sym typeface="Arial"/>
              </a:rPr>
              <a:t>운영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a:latin typeface="Gulim"/>
                <a:ea typeface="Gulim"/>
                <a:cs typeface="Gulim"/>
                <a:sym typeface="Gulim"/>
              </a:rPr>
              <a:t>2021년 5월,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기존의</a:t>
            </a:r>
            <a:r>
              <a:rPr lang="en-US" sz="900" dirty="0">
                <a:latin typeface="Gulim"/>
                <a:ea typeface="Gulim"/>
                <a:cs typeface="Gulim"/>
                <a:sym typeface="Gulim"/>
              </a:rPr>
              <a:t> </a:t>
            </a:r>
            <a:r>
              <a:rPr lang="en-US" sz="900" dirty="0" err="1">
                <a:latin typeface="Gulim"/>
                <a:ea typeface="Gulim"/>
                <a:cs typeface="Gulim"/>
                <a:sym typeface="Gulim"/>
              </a:rPr>
              <a:t>조직문화</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기구인</a:t>
            </a:r>
            <a:r>
              <a:rPr lang="en-US" sz="900" dirty="0">
                <a:latin typeface="Gulim"/>
                <a:ea typeface="Gulim"/>
                <a:cs typeface="Gulim"/>
                <a:sym typeface="Gulim"/>
              </a:rPr>
              <a:t> ‘</a:t>
            </a:r>
            <a:r>
              <a:rPr lang="en-US" sz="900" dirty="0" err="1">
                <a:latin typeface="Gulim"/>
                <a:ea typeface="Gulim"/>
                <a:cs typeface="Gulim"/>
                <a:sym typeface="Gulim"/>
              </a:rPr>
              <a:t>상상실현위원회’를</a:t>
            </a:r>
            <a:r>
              <a:rPr lang="en-US" sz="900" dirty="0">
                <a:latin typeface="Gulim"/>
                <a:ea typeface="Gulim"/>
                <a:cs typeface="Gulim"/>
                <a:sym typeface="Gulim"/>
              </a:rPr>
              <a:t> </a:t>
            </a:r>
            <a:r>
              <a:rPr lang="en-US" sz="900" dirty="0" err="1">
                <a:latin typeface="Gulim"/>
                <a:ea typeface="Gulim"/>
                <a:cs typeface="Gulim"/>
                <a:sym typeface="Gulim"/>
              </a:rPr>
              <a:t>개편하여</a:t>
            </a:r>
            <a:r>
              <a:rPr lang="en-US" sz="900" dirty="0">
                <a:latin typeface="Gulim"/>
                <a:ea typeface="Gulim"/>
                <a:cs typeface="Gulim"/>
                <a:sym typeface="Gulim"/>
              </a:rPr>
              <a:t> 2030 </a:t>
            </a:r>
            <a:r>
              <a:rPr lang="en-US" sz="900" dirty="0" err="1">
                <a:latin typeface="Gulim"/>
                <a:ea typeface="Gulim"/>
                <a:cs typeface="Gulim"/>
                <a:sym typeface="Gulim"/>
              </a:rPr>
              <a:t>직원</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a:t>
            </a:r>
            <a:r>
              <a:rPr lang="en-US" sz="900" dirty="0" err="1">
                <a:latin typeface="Gulim"/>
                <a:ea typeface="Gulim"/>
                <a:cs typeface="Gulim"/>
                <a:sym typeface="Gulim"/>
              </a:rPr>
              <a:t>구성된</a:t>
            </a:r>
            <a:r>
              <a:rPr lang="en-US" sz="900" dirty="0">
                <a:latin typeface="Gulim"/>
                <a:ea typeface="Gulim"/>
                <a:cs typeface="Gulim"/>
                <a:sym typeface="Gulim"/>
              </a:rPr>
              <a:t> ‘</a:t>
            </a:r>
            <a:r>
              <a:rPr lang="en-US" sz="900" dirty="0" err="1">
                <a:latin typeface="Gulim"/>
                <a:ea typeface="Gulim"/>
                <a:cs typeface="Gulim"/>
                <a:sym typeface="Gulim"/>
              </a:rPr>
              <a:t>상상주니어보드</a:t>
            </a:r>
            <a:r>
              <a:rPr lang="en-US" sz="900" dirty="0">
                <a:latin typeface="Gulim"/>
                <a:ea typeface="Gulim"/>
                <a:cs typeface="Gulim"/>
                <a:sym typeface="Gulim"/>
              </a:rPr>
              <a:t>’ 1기를 </a:t>
            </a:r>
            <a:r>
              <a:rPr lang="en-US" sz="900" dirty="0" err="1">
                <a:latin typeface="Gulim"/>
                <a:ea typeface="Gulim"/>
                <a:cs typeface="Gulim"/>
                <a:sym typeface="Gulim"/>
              </a:rPr>
              <a:t>출범하였습니다</a:t>
            </a:r>
            <a:r>
              <a:rPr lang="en-US" sz="900" dirty="0">
                <a:latin typeface="Gulim"/>
                <a:ea typeface="Gulim"/>
                <a:cs typeface="Gulim"/>
                <a:sym typeface="Gulim"/>
              </a:rPr>
              <a:t>. </a:t>
            </a:r>
            <a:r>
              <a:rPr lang="en-US" sz="900" dirty="0" err="1">
                <a:latin typeface="Gulim"/>
                <a:ea typeface="Gulim"/>
                <a:cs typeface="Gulim"/>
                <a:sym typeface="Gulim"/>
              </a:rPr>
              <a:t>상상주니어보드는</a:t>
            </a:r>
            <a:r>
              <a:rPr lang="en-US" sz="900" dirty="0">
                <a:latin typeface="Gulim"/>
                <a:ea typeface="Gulim"/>
                <a:cs typeface="Gulim"/>
                <a:sym typeface="Gulim"/>
              </a:rPr>
              <a:t> </a:t>
            </a:r>
            <a:r>
              <a:rPr lang="en-US" sz="900" dirty="0" err="1">
                <a:latin typeface="Gulim"/>
                <a:ea typeface="Gulim"/>
                <a:cs typeface="Gulim"/>
                <a:sym typeface="Gulim"/>
              </a:rPr>
              <a:t>차세대</a:t>
            </a:r>
            <a:r>
              <a:rPr lang="en-US" sz="900" dirty="0">
                <a:latin typeface="Gulim"/>
                <a:ea typeface="Gulim"/>
                <a:cs typeface="Gulim"/>
                <a:sym typeface="Gulim"/>
              </a:rPr>
              <a:t> </a:t>
            </a:r>
            <a:r>
              <a:rPr lang="en-US" sz="900" dirty="0" err="1">
                <a:latin typeface="Gulim"/>
                <a:ea typeface="Gulim"/>
                <a:cs typeface="Gulim"/>
                <a:sym typeface="Gulim"/>
              </a:rPr>
              <a:t>리더</a:t>
            </a:r>
            <a:r>
              <a:rPr lang="en-US" sz="900" dirty="0">
                <a:latin typeface="Gulim"/>
                <a:ea typeface="Gulim"/>
                <a:cs typeface="Gulim"/>
                <a:sym typeface="Gulim"/>
              </a:rPr>
              <a:t> </a:t>
            </a:r>
            <a:r>
              <a:rPr lang="en-US" sz="900" dirty="0" err="1">
                <a:latin typeface="Gulim"/>
                <a:ea typeface="Gulim"/>
                <a:cs typeface="Gulim"/>
                <a:sym typeface="Gulim"/>
              </a:rPr>
              <a:t>계층으로서</a:t>
            </a:r>
            <a:r>
              <a:rPr lang="en-US" sz="900" dirty="0">
                <a:latin typeface="Gulim"/>
                <a:ea typeface="Gulim"/>
                <a:cs typeface="Gulim"/>
                <a:sym typeface="Gulim"/>
              </a:rPr>
              <a:t>, </a:t>
            </a:r>
            <a:r>
              <a:rPr lang="en-US" sz="900" dirty="0" err="1">
                <a:latin typeface="Gulim"/>
                <a:ea typeface="Gulim"/>
                <a:cs typeface="Gulim"/>
                <a:sym typeface="Gulim"/>
              </a:rPr>
              <a:t>젊은</a:t>
            </a:r>
            <a:r>
              <a:rPr lang="en-US" sz="900" dirty="0">
                <a:latin typeface="Gulim"/>
                <a:ea typeface="Gulim"/>
                <a:cs typeface="Gulim"/>
                <a:sym typeface="Gulim"/>
              </a:rPr>
              <a:t> </a:t>
            </a:r>
            <a:r>
              <a:rPr lang="en-US" sz="900" dirty="0" err="1">
                <a:latin typeface="Gulim"/>
                <a:ea typeface="Gulim"/>
                <a:cs typeface="Gulim"/>
                <a:sym typeface="Gulim"/>
              </a:rPr>
              <a:t>세대를</a:t>
            </a:r>
            <a:r>
              <a:rPr lang="en-US" sz="900" dirty="0">
                <a:latin typeface="Gulim"/>
                <a:ea typeface="Gulim"/>
                <a:cs typeface="Gulim"/>
                <a:sym typeface="Gulim"/>
              </a:rPr>
              <a:t> </a:t>
            </a:r>
            <a:r>
              <a:rPr lang="en-US" sz="900" dirty="0" err="1">
                <a:latin typeface="Gulim"/>
                <a:ea typeface="Gulim"/>
                <a:cs typeface="Gulim"/>
                <a:sym typeface="Gulim"/>
              </a:rPr>
              <a:t>대표하여</a:t>
            </a:r>
            <a:r>
              <a:rPr lang="en-US" sz="900" dirty="0">
                <a:latin typeface="Gulim"/>
                <a:ea typeface="Gulim"/>
                <a:cs typeface="Gulim"/>
                <a:sym typeface="Gulim"/>
              </a:rPr>
              <a:t> </a:t>
            </a:r>
            <a:r>
              <a:rPr lang="en-US" sz="900" dirty="0" err="1">
                <a:latin typeface="Gulim"/>
                <a:ea typeface="Gulim"/>
                <a:cs typeface="Gulim"/>
                <a:sym typeface="Gulim"/>
              </a:rPr>
              <a:t>경영진과</a:t>
            </a:r>
            <a:r>
              <a:rPr lang="en-US" sz="900" dirty="0">
                <a:latin typeface="Gulim"/>
                <a:ea typeface="Gulim"/>
                <a:cs typeface="Gulim"/>
                <a:sym typeface="Gulim"/>
              </a:rPr>
              <a:t> </a:t>
            </a:r>
            <a:r>
              <a:rPr lang="en-US" sz="900" dirty="0" err="1">
                <a:latin typeface="Gulim"/>
                <a:ea typeface="Gulim"/>
                <a:cs typeface="Gulim"/>
                <a:sym typeface="Gulim"/>
              </a:rPr>
              <a:t>소통하며</a:t>
            </a:r>
            <a:r>
              <a:rPr lang="en-US" sz="900" dirty="0">
                <a:latin typeface="Gulim"/>
                <a:ea typeface="Gulim"/>
                <a:cs typeface="Gulim"/>
                <a:sym typeface="Gulim"/>
              </a:rPr>
              <a:t> </a:t>
            </a:r>
            <a:r>
              <a:rPr lang="en-US" sz="900" dirty="0" err="1">
                <a:latin typeface="Gulim"/>
                <a:ea typeface="Gulim"/>
                <a:cs typeface="Gulim"/>
                <a:sym typeface="Gulim"/>
              </a:rPr>
              <a:t>수평적인</a:t>
            </a:r>
            <a:r>
              <a:rPr lang="en-US" sz="900" dirty="0">
                <a:latin typeface="Gulim"/>
                <a:ea typeface="Gulim"/>
                <a:cs typeface="Gulim"/>
                <a:sym typeface="Gulim"/>
              </a:rPr>
              <a:t> </a:t>
            </a:r>
            <a:r>
              <a:rPr lang="en-US" sz="900" dirty="0" err="1">
                <a:latin typeface="Gulim"/>
                <a:ea typeface="Gulim"/>
                <a:cs typeface="Gulim"/>
                <a:sym typeface="Gulim"/>
              </a:rPr>
              <a:t>조직문화</a:t>
            </a:r>
            <a:r>
              <a:rPr lang="en-US" sz="900" dirty="0">
                <a:latin typeface="Gulim"/>
                <a:ea typeface="Gulim"/>
                <a:cs typeface="Gulim"/>
                <a:sym typeface="Gulim"/>
              </a:rPr>
              <a:t> </a:t>
            </a:r>
            <a:r>
              <a:rPr lang="en-US" sz="900" dirty="0" err="1">
                <a:latin typeface="Gulim"/>
                <a:ea typeface="Gulim"/>
                <a:cs typeface="Gulim"/>
                <a:sym typeface="Gulim"/>
              </a:rPr>
              <a:t>구축에</a:t>
            </a:r>
            <a:r>
              <a:rPr lang="en-US" sz="900" dirty="0">
                <a:latin typeface="Gulim"/>
                <a:ea typeface="Gulim"/>
                <a:cs typeface="Gulim"/>
                <a:sym typeface="Gulim"/>
              </a:rPr>
              <a:t> </a:t>
            </a:r>
            <a:r>
              <a:rPr lang="en-US" sz="900" dirty="0" err="1">
                <a:latin typeface="Gulim"/>
                <a:ea typeface="Gulim"/>
                <a:cs typeface="Gulim"/>
                <a:sym typeface="Gulim"/>
              </a:rPr>
              <a:t>기여하고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04" name="Google Shape;6904;p69"/>
          <p:cNvSpPr txBox="1"/>
          <p:nvPr/>
        </p:nvSpPr>
        <p:spPr>
          <a:xfrm>
            <a:off x="886547" y="3413714"/>
            <a:ext cx="11339682" cy="755079"/>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당사만의</a:t>
            </a:r>
            <a:r>
              <a:rPr lang="en-US" sz="900" dirty="0">
                <a:latin typeface="Gulim"/>
                <a:ea typeface="Gulim"/>
                <a:cs typeface="Gulim"/>
                <a:sym typeface="Gulim"/>
              </a:rPr>
              <a:t> DEI </a:t>
            </a:r>
            <a:r>
              <a:rPr lang="en-US" sz="900" dirty="0" err="1">
                <a:latin typeface="Gulim"/>
                <a:ea typeface="Gulim"/>
                <a:cs typeface="Gulim"/>
                <a:sym typeface="Gulim"/>
              </a:rPr>
              <a:t>정착을</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상상주니어보드를</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a:t>
            </a:r>
            <a:r>
              <a:rPr lang="en-US" sz="900" dirty="0" err="1">
                <a:latin typeface="Gulim"/>
                <a:ea typeface="Gulim"/>
                <a:cs typeface="Gulim"/>
                <a:sym typeface="Gulim"/>
              </a:rPr>
              <a:t>성별</a:t>
            </a:r>
            <a:r>
              <a:rPr lang="en-US" sz="900" dirty="0">
                <a:latin typeface="Gulim"/>
                <a:ea typeface="Gulim"/>
                <a:cs typeface="Gulim"/>
                <a:sym typeface="Gulim"/>
              </a:rPr>
              <a:t>, </a:t>
            </a:r>
            <a:r>
              <a:rPr lang="en-US" sz="900" dirty="0" err="1">
                <a:latin typeface="Gulim"/>
                <a:ea typeface="Gulim"/>
                <a:cs typeface="Gulim"/>
                <a:sym typeface="Gulim"/>
              </a:rPr>
              <a:t>인종</a:t>
            </a:r>
            <a:r>
              <a:rPr lang="en-US" sz="900" dirty="0">
                <a:latin typeface="Gulim"/>
                <a:ea typeface="Gulim"/>
                <a:cs typeface="Gulim"/>
                <a:sym typeface="Gulim"/>
              </a:rPr>
              <a:t>, </a:t>
            </a:r>
            <a:r>
              <a:rPr lang="en-US" sz="900" dirty="0" err="1">
                <a:latin typeface="Gulim"/>
                <a:ea typeface="Gulim"/>
                <a:cs typeface="Gulim"/>
                <a:sym typeface="Gulim"/>
              </a:rPr>
              <a:t>경험</a:t>
            </a:r>
            <a:r>
              <a:rPr lang="en-US" sz="900" dirty="0">
                <a:latin typeface="Gulim"/>
                <a:ea typeface="Gulim"/>
                <a:cs typeface="Gulim"/>
                <a:sym typeface="Gulim"/>
              </a:rPr>
              <a:t>, </a:t>
            </a:r>
            <a:r>
              <a:rPr lang="en-US" sz="900" dirty="0" err="1">
                <a:latin typeface="Gulim"/>
                <a:ea typeface="Gulim"/>
                <a:cs typeface="Gulim"/>
                <a:sym typeface="Gulim"/>
              </a:rPr>
              <a:t>연령</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배경을</a:t>
            </a:r>
            <a:r>
              <a:rPr lang="en-US" sz="900" dirty="0">
                <a:latin typeface="Gulim"/>
                <a:ea typeface="Gulim"/>
                <a:cs typeface="Gulim"/>
                <a:sym typeface="Gulim"/>
              </a:rPr>
              <a:t> </a:t>
            </a:r>
            <a:r>
              <a:rPr lang="en-US" sz="900" dirty="0" err="1">
                <a:latin typeface="Gulim"/>
                <a:ea typeface="Gulim"/>
                <a:cs typeface="Gulim"/>
                <a:sym typeface="Gulim"/>
              </a:rPr>
              <a:t>포용하는</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조성을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모색하고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다양성을</a:t>
            </a:r>
            <a:r>
              <a:rPr lang="en-US" sz="900" dirty="0">
                <a:latin typeface="Gulim"/>
                <a:ea typeface="Gulim"/>
                <a:cs typeface="Gulim"/>
                <a:sym typeface="Gulim"/>
              </a:rPr>
              <a:t> </a:t>
            </a:r>
            <a:r>
              <a:rPr lang="en-US" sz="900" dirty="0" err="1">
                <a:latin typeface="Gulim"/>
                <a:ea typeface="Gulim"/>
                <a:cs typeface="Gulim"/>
                <a:sym typeface="Gulim"/>
              </a:rPr>
              <a:t>존중하고</a:t>
            </a:r>
            <a:r>
              <a:rPr lang="en-US" sz="900" dirty="0">
                <a:latin typeface="Gulim"/>
                <a:ea typeface="Gulim"/>
                <a:cs typeface="Gulim"/>
                <a:sym typeface="Gulim"/>
              </a:rPr>
              <a:t> </a:t>
            </a:r>
            <a:r>
              <a:rPr lang="en-US" sz="900" dirty="0" err="1">
                <a:latin typeface="Gulim"/>
                <a:ea typeface="Gulim"/>
                <a:cs typeface="Gulim"/>
                <a:sym typeface="Gulim"/>
              </a:rPr>
              <a:t>포용하는</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역동적이고</a:t>
            </a:r>
            <a:r>
              <a:rPr lang="en-US" sz="900" dirty="0">
                <a:latin typeface="Gulim"/>
                <a:ea typeface="Gulim"/>
                <a:cs typeface="Gulim"/>
                <a:sym typeface="Gulim"/>
              </a:rPr>
              <a:t> </a:t>
            </a:r>
            <a:r>
              <a:rPr lang="en-US" sz="900" dirty="0" err="1">
                <a:latin typeface="Gulim"/>
                <a:ea typeface="Gulim"/>
                <a:cs typeface="Gulim"/>
                <a:sym typeface="Gulim"/>
              </a:rPr>
              <a:t>혁신적인</a:t>
            </a:r>
            <a:r>
              <a:rPr lang="en-US" sz="900" dirty="0">
                <a:latin typeface="Gulim"/>
                <a:ea typeface="Gulim"/>
                <a:cs typeface="Gulim"/>
                <a:sym typeface="Gulim"/>
              </a:rPr>
              <a:t> </a:t>
            </a:r>
            <a:r>
              <a:rPr lang="en-US" sz="900" dirty="0" err="1">
                <a:latin typeface="Gulim"/>
                <a:ea typeface="Gulim"/>
                <a:cs typeface="Gulim"/>
                <a:sym typeface="Gulim"/>
              </a:rPr>
              <a:t>문화를</a:t>
            </a:r>
            <a:r>
              <a:rPr lang="en-US" sz="900" dirty="0">
                <a:latin typeface="Gulim"/>
                <a:ea typeface="Gulim"/>
                <a:cs typeface="Gulim"/>
                <a:sym typeface="Gulim"/>
              </a:rPr>
              <a:t> </a:t>
            </a:r>
            <a:r>
              <a:rPr lang="en-US" sz="900" dirty="0" err="1">
                <a:latin typeface="Gulim"/>
                <a:ea typeface="Gulim"/>
                <a:cs typeface="Gulim"/>
                <a:sym typeface="Gulim"/>
              </a:rPr>
              <a:t>조성하고자</a:t>
            </a:r>
            <a:r>
              <a:rPr lang="en-US" sz="900" dirty="0">
                <a:latin typeface="Gulim"/>
                <a:ea typeface="Gulim"/>
                <a:cs typeface="Gulim"/>
                <a:sym typeface="Gulim"/>
              </a:rPr>
              <a:t> </a:t>
            </a:r>
            <a:r>
              <a:rPr lang="en-US" sz="900" dirty="0" err="1">
                <a:latin typeface="Gulim"/>
                <a:ea typeface="Gulim"/>
                <a:cs typeface="Gulim"/>
                <a:sym typeface="Gulim"/>
              </a:rPr>
              <a:t>캠페인을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경영진에게</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조직문화</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제언을</a:t>
            </a:r>
            <a:r>
              <a:rPr lang="en-US" sz="900" dirty="0">
                <a:latin typeface="Gulim"/>
                <a:ea typeface="Gulim"/>
                <a:cs typeface="Gulim"/>
                <a:sym typeface="Gulim"/>
              </a:rPr>
              <a:t> </a:t>
            </a:r>
            <a:r>
              <a:rPr lang="en-US" sz="900" dirty="0" err="1">
                <a:latin typeface="Gulim"/>
                <a:ea typeface="Gulim"/>
                <a:cs typeface="Gulim"/>
                <a:sym typeface="Gulim"/>
              </a:rPr>
              <a:t>진행합니다</a:t>
            </a:r>
            <a:r>
              <a:rPr lang="en-US" sz="900" dirty="0">
                <a:latin typeface="Gulim"/>
                <a:ea typeface="Gulim"/>
                <a:cs typeface="Gulim"/>
                <a:sym typeface="Gulim"/>
              </a:rPr>
              <a:t>. 2023년부터는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투표를</a:t>
            </a:r>
            <a:r>
              <a:rPr lang="en-US" sz="900" dirty="0">
                <a:latin typeface="Gulim"/>
                <a:ea typeface="Gulim"/>
                <a:cs typeface="Gulim"/>
                <a:sym typeface="Gulim"/>
              </a:rPr>
              <a:t> </a:t>
            </a:r>
            <a:r>
              <a:rPr lang="en-US" sz="900" dirty="0" err="1">
                <a:latin typeface="Gulim"/>
                <a:ea typeface="Gulim"/>
                <a:cs typeface="Gulim"/>
                <a:sym typeface="Gulim"/>
              </a:rPr>
              <a:t>토대로</a:t>
            </a:r>
            <a:r>
              <a:rPr lang="en-US" sz="900" dirty="0">
                <a:latin typeface="Gulim"/>
                <a:ea typeface="Gulim"/>
                <a:cs typeface="Gulim"/>
                <a:sym typeface="Gulim"/>
              </a:rPr>
              <a:t> ‘</a:t>
            </a:r>
            <a:r>
              <a:rPr lang="en-US" sz="900" dirty="0" err="1">
                <a:latin typeface="Gulim"/>
                <a:ea typeface="Gulim"/>
                <a:cs typeface="Gulim"/>
                <a:sym typeface="Gulim"/>
              </a:rPr>
              <a:t>다양성과</a:t>
            </a:r>
            <a:r>
              <a:rPr lang="en-US" sz="900" dirty="0">
                <a:latin typeface="Gulim"/>
                <a:ea typeface="Gulim"/>
                <a:cs typeface="Gulim"/>
                <a:sym typeface="Gulim"/>
              </a:rPr>
              <a:t> </a:t>
            </a:r>
            <a:r>
              <a:rPr lang="en-US" sz="900" dirty="0" err="1">
                <a:latin typeface="Gulim"/>
                <a:ea typeface="Gulim"/>
                <a:cs typeface="Gulim"/>
                <a:sym typeface="Gulim"/>
              </a:rPr>
              <a:t>포용</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나은</a:t>
            </a:r>
            <a:r>
              <a:rPr lang="en-US" sz="900" dirty="0">
                <a:latin typeface="Gulim"/>
                <a:ea typeface="Gulim"/>
                <a:cs typeface="Gulim"/>
                <a:sym typeface="Gulim"/>
              </a:rPr>
              <a:t> </a:t>
            </a:r>
            <a:r>
              <a:rPr lang="en-US" sz="900" dirty="0" err="1">
                <a:latin typeface="Gulim"/>
                <a:ea typeface="Gulim"/>
                <a:cs typeface="Gulim"/>
                <a:sym typeface="Gulim"/>
              </a:rPr>
              <a:t>내일을</a:t>
            </a:r>
            <a:r>
              <a:rPr lang="en-US" sz="900" dirty="0">
                <a:latin typeface="Gulim"/>
                <a:ea typeface="Gulim"/>
                <a:cs typeface="Gulim"/>
                <a:sym typeface="Gulim"/>
              </a:rPr>
              <a:t> </a:t>
            </a:r>
            <a:r>
              <a:rPr lang="en-US" sz="900" dirty="0" err="1">
                <a:latin typeface="Gulim"/>
                <a:ea typeface="Gulim"/>
                <a:cs typeface="Gulim"/>
                <a:sym typeface="Gulim"/>
              </a:rPr>
              <a:t>상상합니다</a:t>
            </a:r>
            <a:r>
              <a:rPr lang="en-US" sz="900" dirty="0">
                <a:latin typeface="Gulim"/>
                <a:ea typeface="Gulim"/>
                <a:cs typeface="Gulim"/>
                <a:sym typeface="Gulim"/>
              </a:rPr>
              <a:t>. DEI, Imagine a Better </a:t>
            </a:r>
            <a:r>
              <a:rPr lang="en-US" sz="900" dirty="0" err="1">
                <a:latin typeface="Gulim"/>
                <a:ea typeface="Gulim"/>
                <a:cs typeface="Gulim"/>
                <a:sym typeface="Gulim"/>
              </a:rPr>
              <a:t>Tomorrow’를</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DEI </a:t>
            </a:r>
            <a:r>
              <a:rPr lang="en-US" sz="900" dirty="0" err="1">
                <a:latin typeface="Gulim"/>
                <a:ea typeface="Gulim"/>
                <a:cs typeface="Gulim"/>
                <a:sym typeface="Gulim"/>
              </a:rPr>
              <a:t>슬로건으로</a:t>
            </a:r>
            <a:r>
              <a:rPr lang="en-US" sz="900" dirty="0">
                <a:latin typeface="Gulim"/>
                <a:ea typeface="Gulim"/>
                <a:cs typeface="Gulim"/>
                <a:sym typeface="Gulim"/>
              </a:rPr>
              <a:t> </a:t>
            </a:r>
            <a:r>
              <a:rPr lang="en-US" sz="900" dirty="0" err="1">
                <a:latin typeface="Gulim"/>
                <a:ea typeface="Gulim"/>
                <a:cs typeface="Gulim"/>
                <a:sym typeface="Gulim"/>
              </a:rPr>
              <a:t>선정하고</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구성원을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DEI </a:t>
            </a:r>
            <a:r>
              <a:rPr lang="en-US" sz="900" dirty="0" err="1">
                <a:latin typeface="Gulim"/>
                <a:ea typeface="Gulim"/>
                <a:cs typeface="Gulim"/>
                <a:sym typeface="Gulim"/>
              </a:rPr>
              <a:t>서약을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‘Global Top-tier’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소통</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2024년 ‘</a:t>
            </a:r>
            <a:r>
              <a:rPr lang="en-US" sz="900" dirty="0" err="1">
                <a:latin typeface="Gulim"/>
                <a:ea typeface="Gulim"/>
                <a:cs typeface="Gulim"/>
                <a:sym typeface="Gulim"/>
              </a:rPr>
              <a:t>상상주니어보드’를</a:t>
            </a:r>
            <a:r>
              <a:rPr lang="en-US" sz="900" dirty="0">
                <a:latin typeface="Gulim"/>
                <a:ea typeface="Gulim"/>
                <a:cs typeface="Gulim"/>
                <a:sym typeface="Gulim"/>
              </a:rPr>
              <a:t> ‘Global Jr. </a:t>
            </a:r>
            <a:r>
              <a:rPr lang="en-US" sz="900" dirty="0" err="1">
                <a:latin typeface="Gulim"/>
                <a:ea typeface="Gulim"/>
                <a:cs typeface="Gulim"/>
                <a:sym typeface="Gulim"/>
              </a:rPr>
              <a:t>Committee’로</a:t>
            </a:r>
            <a:r>
              <a:rPr lang="en-US" sz="900" dirty="0">
                <a:latin typeface="Gulim"/>
                <a:ea typeface="Gulim"/>
                <a:cs typeface="Gulim"/>
                <a:sym typeface="Gulim"/>
              </a:rPr>
              <a:t> </a:t>
            </a:r>
            <a:r>
              <a:rPr lang="en-US" sz="900" dirty="0" err="1">
                <a:latin typeface="Gulim"/>
                <a:ea typeface="Gulim"/>
                <a:cs typeface="Gulim"/>
                <a:sym typeface="Gulim"/>
              </a:rPr>
              <a:t>개편하였습니다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몰입도를</a:t>
            </a:r>
            <a:r>
              <a:rPr lang="en-US" sz="900" dirty="0">
                <a:latin typeface="Gulim"/>
                <a:ea typeface="Gulim"/>
                <a:cs typeface="Gulim"/>
                <a:sym typeface="Gulim"/>
              </a:rPr>
              <a:t> </a:t>
            </a:r>
            <a:r>
              <a:rPr lang="en-US" sz="900" dirty="0" err="1">
                <a:latin typeface="Gulim"/>
                <a:ea typeface="Gulim"/>
                <a:cs typeface="Gulim"/>
                <a:sym typeface="Gulim"/>
              </a:rPr>
              <a:t>제고하기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양방향·전략적</a:t>
            </a:r>
            <a:r>
              <a:rPr lang="en-US" sz="900" dirty="0">
                <a:latin typeface="Gulim"/>
                <a:ea typeface="Gulim"/>
                <a:cs typeface="Gulim"/>
                <a:sym typeface="Gulim"/>
              </a:rPr>
              <a:t> </a:t>
            </a:r>
            <a:r>
              <a:rPr lang="en-US" sz="900" dirty="0" err="1">
                <a:latin typeface="Gulim"/>
                <a:ea typeface="Gulim"/>
                <a:cs typeface="Gulim"/>
                <a:sym typeface="Gulim"/>
              </a:rPr>
              <a:t>커뮤니케이션을</a:t>
            </a:r>
            <a:r>
              <a:rPr lang="en-US" sz="900" dirty="0">
                <a:latin typeface="Gulim"/>
                <a:ea typeface="Gulim"/>
                <a:cs typeface="Gulim"/>
                <a:sym typeface="Gulim"/>
              </a:rPr>
              <a:t> </a:t>
            </a:r>
            <a:r>
              <a:rPr lang="en-US" sz="900" dirty="0" err="1">
                <a:latin typeface="Gulim"/>
                <a:ea typeface="Gulim"/>
                <a:cs typeface="Gulim"/>
                <a:sym typeface="Gulim"/>
              </a:rPr>
              <a:t>추진하고자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05" name="Google Shape;6905;p69"/>
          <p:cNvSpPr txBox="1"/>
          <p:nvPr/>
        </p:nvSpPr>
        <p:spPr>
          <a:xfrm>
            <a:off x="887969" y="4235033"/>
            <a:ext cx="11336837" cy="198388"/>
          </a:xfrm>
          <a:prstGeom prst="rect">
            <a:avLst/>
          </a:prstGeom>
          <a:noFill/>
          <a:ln>
            <a:noFill/>
          </a:ln>
        </p:spPr>
        <p:txBody>
          <a:bodyPr spcFirstLastPara="1" wrap="square" lIns="0" tIns="12700" rIns="0" bIns="0" anchor="t" anchorCtr="0">
            <a:spAutoFit/>
          </a:bodyPr>
          <a:lstStyle/>
          <a:p>
            <a:pPr marL="12700" marR="5080" lvl="0" indent="-635" algn="l" rtl="0">
              <a:lnSpc>
                <a:spcPct val="134300"/>
              </a:lnSpc>
              <a:spcBef>
                <a:spcPts val="0"/>
              </a:spcBef>
              <a:spcAft>
                <a:spcPts val="0"/>
              </a:spcAft>
              <a:buNone/>
            </a:pPr>
            <a:r>
              <a:rPr lang="en-US" sz="900" b="1" dirty="0" err="1">
                <a:latin typeface="Arial"/>
                <a:ea typeface="Arial"/>
                <a:cs typeface="Arial"/>
                <a:sym typeface="Arial"/>
              </a:rPr>
              <a:t>노사</a:t>
            </a:r>
            <a:r>
              <a:rPr lang="en-US" sz="900" b="1" dirty="0">
                <a:latin typeface="Arial"/>
                <a:ea typeface="Arial"/>
                <a:cs typeface="Arial"/>
                <a:sym typeface="Arial"/>
              </a:rPr>
              <a:t> </a:t>
            </a:r>
            <a:r>
              <a:rPr lang="en-US" sz="900" b="1" dirty="0" err="1">
                <a:latin typeface="Arial"/>
                <a:ea typeface="Arial"/>
                <a:cs typeface="Arial"/>
                <a:sym typeface="Arial"/>
              </a:rPr>
              <a:t>간</a:t>
            </a:r>
            <a:r>
              <a:rPr lang="en-US" sz="900" b="1" dirty="0">
                <a:latin typeface="Arial"/>
                <a:ea typeface="Arial"/>
                <a:cs typeface="Arial"/>
                <a:sym typeface="Arial"/>
              </a:rPr>
              <a:t> </a:t>
            </a:r>
            <a:r>
              <a:rPr lang="en-US" sz="900" b="1" dirty="0" err="1">
                <a:latin typeface="Arial"/>
                <a:ea typeface="Arial"/>
                <a:cs typeface="Arial"/>
                <a:sym typeface="Arial"/>
              </a:rPr>
              <a:t>상호</a:t>
            </a:r>
            <a:r>
              <a:rPr lang="en-US" sz="900" b="1" dirty="0">
                <a:latin typeface="Arial"/>
                <a:ea typeface="Arial"/>
                <a:cs typeface="Arial"/>
                <a:sym typeface="Arial"/>
              </a:rPr>
              <a:t> </a:t>
            </a:r>
            <a:r>
              <a:rPr lang="en-US" sz="900" b="1" dirty="0" err="1">
                <a:latin typeface="Arial"/>
                <a:ea typeface="Arial"/>
                <a:cs typeface="Arial"/>
                <a:sym typeface="Arial"/>
              </a:rPr>
              <a:t>존중</a:t>
            </a:r>
            <a:r>
              <a:rPr lang="en-US" sz="900" b="1" dirty="0">
                <a:latin typeface="Arial"/>
                <a:ea typeface="Arial"/>
                <a:cs typeface="Arial"/>
                <a:sym typeface="Arial"/>
              </a:rPr>
              <a:t> </a:t>
            </a:r>
            <a:r>
              <a:rPr lang="en-US" sz="900" b="1" dirty="0" err="1">
                <a:latin typeface="Arial"/>
                <a:ea typeface="Arial"/>
                <a:cs typeface="Arial"/>
                <a:sym typeface="Arial"/>
              </a:rPr>
              <a:t>소통</a:t>
            </a:r>
            <a:r>
              <a:rPr lang="en-US" sz="900" b="1" dirty="0">
                <a:latin typeface="Arial"/>
                <a:ea typeface="Arial"/>
                <a:cs typeface="Arial"/>
                <a:sym typeface="Arial"/>
              </a:rPr>
              <a:t> </a:t>
            </a:r>
            <a:r>
              <a:rPr lang="en-US" sz="900" b="1" dirty="0" err="1">
                <a:latin typeface="Arial"/>
                <a:ea typeface="Arial"/>
                <a:cs typeface="Arial"/>
                <a:sym typeface="Arial"/>
              </a:rPr>
              <a:t>문화</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ILO(International Labor Organization, </a:t>
            </a:r>
            <a:r>
              <a:rPr lang="en-US" sz="900" dirty="0" err="1">
                <a:latin typeface="Gulim"/>
                <a:ea typeface="Gulim"/>
                <a:cs typeface="Gulim"/>
                <a:sym typeface="Gulim"/>
              </a:rPr>
              <a:t>국제노동기구</a:t>
            </a:r>
            <a:r>
              <a:rPr lang="en-US" sz="900" dirty="0">
                <a:latin typeface="Gulim"/>
                <a:ea typeface="Gulim"/>
                <a:cs typeface="Gulim"/>
                <a:sym typeface="Gulim"/>
              </a:rPr>
              <a:t>) </a:t>
            </a:r>
            <a:r>
              <a:rPr lang="en-US" sz="900" dirty="0" err="1">
                <a:latin typeface="Gulim"/>
                <a:ea typeface="Gulim"/>
                <a:cs typeface="Gulim"/>
                <a:sym typeface="Gulim"/>
              </a:rPr>
              <a:t>협약과</a:t>
            </a:r>
            <a:r>
              <a:rPr lang="en-US" sz="900" dirty="0">
                <a:latin typeface="Gulim"/>
                <a:ea typeface="Gulim"/>
                <a:cs typeface="Gulim"/>
                <a:sym typeface="Gulim"/>
              </a:rPr>
              <a:t> </a:t>
            </a:r>
            <a:r>
              <a:rPr lang="en-US" sz="900" dirty="0" err="1">
                <a:latin typeface="Gulim"/>
                <a:ea typeface="Gulim"/>
                <a:cs typeface="Gulim"/>
                <a:sym typeface="Gulim"/>
              </a:rPr>
              <a:t>국내</a:t>
            </a:r>
            <a:r>
              <a:rPr lang="en-US" sz="900" dirty="0">
                <a:latin typeface="Gulim"/>
                <a:ea typeface="Gulim"/>
                <a:cs typeface="Gulim"/>
                <a:sym typeface="Gulim"/>
              </a:rPr>
              <a:t> </a:t>
            </a:r>
            <a:r>
              <a:rPr lang="en-US" sz="900" dirty="0" err="1">
                <a:latin typeface="Gulim"/>
                <a:ea typeface="Gulim"/>
                <a:cs typeface="Gulim"/>
                <a:sym typeface="Gulim"/>
              </a:rPr>
              <a:t>노동법이</a:t>
            </a:r>
            <a:r>
              <a:rPr lang="en-US" sz="900" dirty="0">
                <a:latin typeface="Gulim"/>
                <a:ea typeface="Gulim"/>
                <a:cs typeface="Gulim"/>
                <a:sym typeface="Gulim"/>
              </a:rPr>
              <a:t> </a:t>
            </a:r>
            <a:r>
              <a:rPr lang="en-US" sz="900" dirty="0" err="1">
                <a:latin typeface="Gulim"/>
                <a:ea typeface="Gulim"/>
                <a:cs typeface="Gulim"/>
                <a:sym typeface="Gulim"/>
              </a:rPr>
              <a:t>명시하는</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결사의</a:t>
            </a:r>
            <a:r>
              <a:rPr lang="en-US" sz="900" dirty="0">
                <a:latin typeface="Gulim"/>
                <a:ea typeface="Gulim"/>
                <a:cs typeface="Gulim"/>
                <a:sym typeface="Gulim"/>
              </a:rPr>
              <a:t> </a:t>
            </a:r>
            <a:r>
              <a:rPr lang="en-US" sz="900" dirty="0" err="1">
                <a:latin typeface="Gulim"/>
                <a:ea typeface="Gulim"/>
                <a:cs typeface="Gulim"/>
                <a:sym typeface="Gulim"/>
              </a:rPr>
              <a:t>자유를</a:t>
            </a:r>
            <a:r>
              <a:rPr lang="en-US" sz="900" dirty="0">
                <a:latin typeface="Gulim"/>
                <a:ea typeface="Gulim"/>
                <a:cs typeface="Gulim"/>
                <a:sym typeface="Gulim"/>
              </a:rPr>
              <a:t> </a:t>
            </a:r>
            <a:r>
              <a:rPr lang="en-US" sz="900" dirty="0" err="1">
                <a:latin typeface="Gulim"/>
                <a:ea typeface="Gulim"/>
                <a:cs typeface="Gulim"/>
                <a:sym typeface="Gulim"/>
              </a:rPr>
              <a:t>존중하며</a:t>
            </a:r>
            <a:r>
              <a:rPr lang="en-US" sz="900" dirty="0">
                <a:latin typeface="Gulim"/>
                <a:ea typeface="Gulim"/>
                <a:cs typeface="Gulim"/>
                <a:sym typeface="Gulim"/>
              </a:rPr>
              <a:t>, </a:t>
            </a:r>
            <a:r>
              <a:rPr lang="en-US" sz="900" dirty="0" err="1">
                <a:latin typeface="Gulim"/>
                <a:ea typeface="Gulim"/>
                <a:cs typeface="Gulim"/>
                <a:sym typeface="Gulim"/>
              </a:rPr>
              <a:t>노동조합의</a:t>
            </a:r>
            <a:r>
              <a:rPr lang="en-US" sz="900" dirty="0">
                <a:latin typeface="Gulim"/>
                <a:ea typeface="Gulim"/>
                <a:cs typeface="Gulim"/>
                <a:sym typeface="Gulim"/>
              </a:rPr>
              <a:t> </a:t>
            </a:r>
            <a:r>
              <a:rPr lang="en-US" sz="900" dirty="0" err="1">
                <a:latin typeface="Gulim"/>
                <a:ea typeface="Gulim"/>
                <a:cs typeface="Gulim"/>
                <a:sym typeface="Gulim"/>
              </a:rPr>
              <a:t>자유로운</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보장합니다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06" name="Google Shape;6906;p69"/>
          <p:cNvSpPr txBox="1"/>
          <p:nvPr/>
        </p:nvSpPr>
        <p:spPr>
          <a:xfrm>
            <a:off x="873922" y="4463677"/>
            <a:ext cx="11454914" cy="383951"/>
          </a:xfrm>
          <a:prstGeom prst="rect">
            <a:avLst/>
          </a:prstGeom>
          <a:noFill/>
          <a:ln>
            <a:noFill/>
          </a:ln>
        </p:spPr>
        <p:txBody>
          <a:bodyPr spcFirstLastPara="1" wrap="square" lIns="0" tIns="12700" rIns="0" bIns="0" anchor="t" anchorCtr="0">
            <a:spAutoFit/>
          </a:bodyPr>
          <a:lstStyle/>
          <a:p>
            <a:pPr marL="38100" marR="30480" lvl="0" indent="0" algn="just" rtl="0">
              <a:lnSpc>
                <a:spcPct val="134300"/>
              </a:lnSpc>
              <a:spcBef>
                <a:spcPts val="0"/>
              </a:spcBef>
              <a:spcAft>
                <a:spcPts val="0"/>
              </a:spcAft>
              <a:buNone/>
            </a:pPr>
            <a:r>
              <a:rPr lang="en-US" sz="900">
                <a:latin typeface="Gulim"/>
                <a:ea typeface="Gulim"/>
                <a:cs typeface="Gulim"/>
                <a:sym typeface="Gulim"/>
              </a:rPr>
              <a:t>전국담배인삼공사노동조합은 1958년 전매청노동조합연합회의 결성 기준에 따라 설립된 한국노동조합총연맹 산하 산별노조</a:t>
            </a:r>
            <a:r>
              <a:rPr lang="en-US" sz="750" baseline="30000">
                <a:latin typeface="Gulim"/>
                <a:ea typeface="Gulim"/>
                <a:cs typeface="Gulim"/>
                <a:sym typeface="Gulim"/>
              </a:rPr>
              <a:t>1)</a:t>
            </a:r>
            <a:r>
              <a:rPr lang="en-US" sz="900">
                <a:latin typeface="Gulim"/>
                <a:ea typeface="Gulim"/>
                <a:cs typeface="Gulim"/>
                <a:sym typeface="Gulim"/>
              </a:rPr>
              <a:t>로서 2023년 12월 말 기준, 본 조합에는 KT&amp;G 사업장 내 노동조합 가입 대상의 100%인 3,698명이 가입되어 있습니다.</a:t>
            </a:r>
            <a:endParaRPr sz="900">
              <a:latin typeface="Gulim"/>
              <a:ea typeface="Gulim"/>
              <a:cs typeface="Gulim"/>
              <a:sym typeface="Gulim"/>
            </a:endParaRPr>
          </a:p>
        </p:txBody>
      </p:sp>
      <p:grpSp>
        <p:nvGrpSpPr>
          <p:cNvPr id="6962" name="Google Shape;6962;p69"/>
          <p:cNvGrpSpPr/>
          <p:nvPr/>
        </p:nvGrpSpPr>
        <p:grpSpPr>
          <a:xfrm>
            <a:off x="538086" y="0"/>
            <a:ext cx="14077958" cy="8208009"/>
            <a:chOff x="538086" y="0"/>
            <a:chExt cx="14077958" cy="8208009"/>
          </a:xfrm>
        </p:grpSpPr>
        <p:sp>
          <p:nvSpPr>
            <p:cNvPr id="6963" name="Google Shape;6963;p6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64" name="Google Shape;6964;p6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65" name="Google Shape;6965;p6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972" name="Google Shape;6972;p6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145</a:t>
            </a:r>
            <a:endParaRPr sz="1000">
              <a:latin typeface="Arial"/>
              <a:ea typeface="Arial"/>
              <a:cs typeface="Arial"/>
              <a:sym typeface="Arial"/>
            </a:endParaRPr>
          </a:p>
        </p:txBody>
      </p:sp>
      <p:sp>
        <p:nvSpPr>
          <p:cNvPr id="2" name="TextBox 1">
            <a:extLst>
              <a:ext uri="{FF2B5EF4-FFF2-40B4-BE49-F238E27FC236}">
                <a16:creationId xmlns:a16="http://schemas.microsoft.com/office/drawing/2014/main" id="{1D592971-6FB1-5799-81B9-D272C997A796}"/>
              </a:ext>
            </a:extLst>
          </p:cNvPr>
          <p:cNvSpPr txBox="1"/>
          <p:nvPr/>
        </p:nvSpPr>
        <p:spPr>
          <a:xfrm>
            <a:off x="862541" y="9801406"/>
            <a:ext cx="413861" cy="307777"/>
          </a:xfrm>
          <a:prstGeom prst="rect">
            <a:avLst/>
          </a:prstGeom>
          <a:noFill/>
        </p:spPr>
        <p:txBody>
          <a:bodyPr wrap="square" rtlCol="0">
            <a:spAutoFit/>
          </a:bodyPr>
          <a:lstStyle/>
          <a:p>
            <a:endParaRPr lang="en-K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6981"/>
        <p:cNvGrpSpPr/>
        <p:nvPr/>
      </p:nvGrpSpPr>
      <p:grpSpPr>
        <a:xfrm>
          <a:off x="0" y="0"/>
          <a:ext cx="0" cy="0"/>
          <a:chOff x="0" y="0"/>
          <a:chExt cx="0" cy="0"/>
        </a:xfrm>
      </p:grpSpPr>
      <p:sp>
        <p:nvSpPr>
          <p:cNvPr id="6982" name="Google Shape;6982;p70"/>
          <p:cNvSpPr txBox="1"/>
          <p:nvPr/>
        </p:nvSpPr>
        <p:spPr>
          <a:xfrm>
            <a:off x="886963" y="1196499"/>
            <a:ext cx="9790002" cy="845616"/>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구성원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다양성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포용성</a:t>
            </a:r>
            <a:endParaRPr sz="2000" dirty="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u="sng" dirty="0" err="1">
                <a:solidFill>
                  <a:srgbClr val="007E75"/>
                </a:solidFill>
                <a:latin typeface="Arial"/>
                <a:ea typeface="Arial"/>
                <a:cs typeface="Arial"/>
                <a:sym typeface="Arial"/>
              </a:rPr>
              <a:t>문화적</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다양성</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다수의</a:t>
            </a:r>
            <a:r>
              <a:rPr lang="en-US" sz="900" u="none" dirty="0">
                <a:latin typeface="Gulim"/>
                <a:ea typeface="Gulim"/>
                <a:cs typeface="Gulim"/>
                <a:sym typeface="Gulim"/>
              </a:rPr>
              <a:t> </a:t>
            </a:r>
            <a:r>
              <a:rPr lang="en-US" sz="900" u="none" dirty="0" err="1">
                <a:latin typeface="Gulim"/>
                <a:ea typeface="Gulim"/>
                <a:cs typeface="Gulim"/>
                <a:sym typeface="Gulim"/>
              </a:rPr>
              <a:t>해외법인과</a:t>
            </a:r>
            <a:r>
              <a:rPr lang="en-US" sz="900" u="none" dirty="0">
                <a:latin typeface="Gulim"/>
                <a:ea typeface="Gulim"/>
                <a:cs typeface="Gulim"/>
                <a:sym typeface="Gulim"/>
              </a:rPr>
              <a:t> </a:t>
            </a:r>
            <a:r>
              <a:rPr lang="en-US" sz="900" u="none" dirty="0" err="1">
                <a:latin typeface="Gulim"/>
                <a:ea typeface="Gulim"/>
                <a:cs typeface="Gulim"/>
                <a:sym typeface="Gulim"/>
              </a:rPr>
              <a:t>해외지사를</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기업으로서</a:t>
            </a:r>
            <a:r>
              <a:rPr lang="en-US" sz="900" u="none" dirty="0">
                <a:latin typeface="Gulim"/>
                <a:ea typeface="Gulim"/>
                <a:cs typeface="Gulim"/>
                <a:sym typeface="Gulim"/>
              </a:rPr>
              <a:t> </a:t>
            </a:r>
            <a:r>
              <a:rPr lang="en-US" sz="900" u="none" dirty="0" err="1">
                <a:latin typeface="Gulim"/>
                <a:ea typeface="Gulim"/>
                <a:cs typeface="Gulim"/>
                <a:sym typeface="Gulim"/>
              </a:rPr>
              <a:t>문화적</a:t>
            </a:r>
            <a:r>
              <a:rPr lang="en-US" sz="900" u="none" dirty="0">
                <a:latin typeface="Gulim"/>
                <a:ea typeface="Gulim"/>
                <a:cs typeface="Gulim"/>
                <a:sym typeface="Gulim"/>
              </a:rPr>
              <a:t> </a:t>
            </a:r>
            <a:r>
              <a:rPr lang="en-US" sz="900" u="none" dirty="0" err="1">
                <a:latin typeface="Gulim"/>
                <a:ea typeface="Gulim"/>
                <a:cs typeface="Gulim"/>
                <a:sym typeface="Gulim"/>
              </a:rPr>
              <a:t>다양성을</a:t>
            </a:r>
            <a:r>
              <a:rPr lang="en-US" sz="900" u="none" dirty="0">
                <a:latin typeface="Gulim"/>
                <a:ea typeface="Gulim"/>
                <a:cs typeface="Gulim"/>
                <a:sym typeface="Gulim"/>
              </a:rPr>
              <a:t> </a:t>
            </a:r>
            <a:r>
              <a:rPr lang="en-US" sz="900" u="none" dirty="0" err="1">
                <a:latin typeface="Gulim"/>
                <a:ea typeface="Gulim"/>
                <a:cs typeface="Gulim"/>
                <a:sym typeface="Gulim"/>
              </a:rPr>
              <a:t>포용하여</a:t>
            </a:r>
            <a:r>
              <a:rPr lang="en-US" sz="900" u="none" dirty="0">
                <a:latin typeface="Gulim"/>
                <a:ea typeface="Gulim"/>
                <a:cs typeface="Gulim"/>
                <a:sym typeface="Gulim"/>
              </a:rPr>
              <a:t> </a:t>
            </a:r>
            <a:r>
              <a:rPr lang="en-US" sz="900" u="none" dirty="0" err="1">
                <a:latin typeface="Gulim"/>
                <a:ea typeface="Gulim"/>
                <a:cs typeface="Gulim"/>
                <a:sym typeface="Gulim"/>
              </a:rPr>
              <a:t>그룹의</a:t>
            </a:r>
            <a:r>
              <a:rPr lang="en-US" sz="900" u="none" dirty="0">
                <a:latin typeface="Gulim"/>
                <a:ea typeface="Gulim"/>
                <a:cs typeface="Gulim"/>
                <a:sym typeface="Gulim"/>
              </a:rPr>
              <a:t> </a:t>
            </a:r>
            <a:r>
              <a:rPr lang="en-US" sz="900" u="none" dirty="0" err="1">
                <a:latin typeface="Gulim"/>
                <a:ea typeface="Gulim"/>
                <a:cs typeface="Gulim"/>
                <a:sym typeface="Gulim"/>
              </a:rPr>
              <a:t>성공적인</a:t>
            </a:r>
            <a:r>
              <a:rPr lang="en-US" sz="900" u="none" dirty="0">
                <a:latin typeface="Gulim"/>
                <a:ea typeface="Gulim"/>
                <a:cs typeface="Gulim"/>
                <a:sym typeface="Gulim"/>
              </a:rPr>
              <a:t> </a:t>
            </a:r>
            <a:r>
              <a:rPr lang="en-US" sz="900" u="none" dirty="0" err="1">
                <a:latin typeface="Gulim"/>
                <a:ea typeface="Gulim"/>
                <a:cs typeface="Gulim"/>
                <a:sym typeface="Gulim"/>
              </a:rPr>
              <a:t>Glocalization을</a:t>
            </a:r>
            <a:r>
              <a:rPr lang="en-US" sz="900" u="none" dirty="0">
                <a:latin typeface="Gulim"/>
                <a:ea typeface="Gulim"/>
                <a:cs typeface="Gulim"/>
                <a:sym typeface="Gulim"/>
              </a:rPr>
              <a:t> </a:t>
            </a:r>
            <a:r>
              <a:rPr lang="en-US" sz="900" u="none" dirty="0" err="1">
                <a:latin typeface="Gulim"/>
                <a:ea typeface="Gulim"/>
                <a:cs typeface="Gulim"/>
                <a:sym typeface="Gulim"/>
              </a:rPr>
              <a:t>추구합니다</a:t>
            </a:r>
            <a:r>
              <a:rPr lang="en-US" sz="900" u="none" dirty="0">
                <a:latin typeface="Gulim"/>
                <a:ea typeface="Gulim"/>
                <a:cs typeface="Gulim"/>
                <a:sym typeface="Gulim"/>
              </a:rPr>
              <a:t>. </a:t>
            </a:r>
            <a:r>
              <a:rPr lang="en-US" sz="900" u="none" dirty="0" err="1">
                <a:latin typeface="Gulim"/>
                <a:ea typeface="Gulim"/>
                <a:cs typeface="Gulim"/>
                <a:sym typeface="Gulim"/>
              </a:rPr>
              <a:t>이에</a:t>
            </a:r>
            <a:r>
              <a:rPr lang="en-US" sz="900" u="none" dirty="0">
                <a:latin typeface="Gulim"/>
                <a:ea typeface="Gulim"/>
                <a:cs typeface="Gulim"/>
                <a:sym typeface="Gulim"/>
              </a:rPr>
              <a:t> </a:t>
            </a:r>
            <a:r>
              <a:rPr lang="en-US" sz="900" u="none" dirty="0" err="1">
                <a:latin typeface="Gulim"/>
                <a:ea typeface="Gulim"/>
                <a:cs typeface="Gulim"/>
                <a:sym typeface="Gulim"/>
              </a:rPr>
              <a:t>구성원들이</a:t>
            </a:r>
            <a:r>
              <a:rPr lang="en-US" sz="900" u="none" dirty="0">
                <a:latin typeface="Gulim"/>
                <a:ea typeface="Gulim"/>
                <a:cs typeface="Gulim"/>
                <a:sym typeface="Gulim"/>
              </a:rPr>
              <a:t> </a:t>
            </a:r>
            <a:r>
              <a:rPr lang="en-US" sz="900" u="none" dirty="0" err="1">
                <a:latin typeface="Gulim"/>
                <a:ea typeface="Gulim"/>
                <a:cs typeface="Gulim"/>
                <a:sym typeface="Gulim"/>
              </a:rPr>
              <a:t>현지</a:t>
            </a:r>
            <a:r>
              <a:rPr lang="en-US" sz="900" u="none" dirty="0">
                <a:latin typeface="Gulim"/>
                <a:ea typeface="Gulim"/>
                <a:cs typeface="Gulim"/>
                <a:sym typeface="Gulim"/>
              </a:rPr>
              <a:t> </a:t>
            </a:r>
            <a:r>
              <a:rPr lang="en-US" sz="900" u="none" dirty="0" err="1">
                <a:latin typeface="Gulim"/>
                <a:ea typeface="Gulim"/>
                <a:cs typeface="Gulim"/>
                <a:sym typeface="Gulim"/>
              </a:rPr>
              <a:t>법인의</a:t>
            </a:r>
            <a:r>
              <a:rPr lang="en-US" sz="900" u="none" dirty="0">
                <a:latin typeface="Gulim"/>
                <a:ea typeface="Gulim"/>
                <a:cs typeface="Gulim"/>
                <a:sym typeface="Gulim"/>
              </a:rPr>
              <a:t> </a:t>
            </a:r>
            <a:r>
              <a:rPr lang="en-US" sz="900" u="none" dirty="0" err="1">
                <a:latin typeface="Gulim"/>
                <a:ea typeface="Gulim"/>
                <a:cs typeface="Gulim"/>
                <a:sym typeface="Gulim"/>
              </a:rPr>
              <a:t>리더로</a:t>
            </a:r>
            <a:r>
              <a:rPr lang="en-US" sz="900" u="none" dirty="0">
                <a:latin typeface="Gulim"/>
                <a:ea typeface="Gulim"/>
                <a:cs typeface="Gulim"/>
                <a:sym typeface="Gulim"/>
              </a:rPr>
              <a:t> </a:t>
            </a:r>
            <a:r>
              <a:rPr lang="en-US" sz="900" u="none" dirty="0" err="1">
                <a:latin typeface="Gulim"/>
                <a:ea typeface="Gulim"/>
                <a:cs typeface="Gulim"/>
                <a:sym typeface="Gulim"/>
              </a:rPr>
              <a:t>성장할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기회를</a:t>
            </a:r>
            <a:r>
              <a:rPr lang="en-US" sz="900" u="none" dirty="0">
                <a:latin typeface="Gulim"/>
                <a:ea typeface="Gulim"/>
                <a:cs typeface="Gulim"/>
                <a:sym typeface="Gulim"/>
              </a:rPr>
              <a:t> </a:t>
            </a:r>
            <a:r>
              <a:rPr lang="en-US" sz="900" u="none" dirty="0" err="1">
                <a:latin typeface="Gulim"/>
                <a:ea typeface="Gulim"/>
                <a:cs typeface="Gulim"/>
                <a:sym typeface="Gulim"/>
              </a:rPr>
              <a:t>제공하며</a:t>
            </a:r>
            <a:r>
              <a:rPr lang="en-US" sz="900" u="none" dirty="0">
                <a:latin typeface="Gulim"/>
                <a:ea typeface="Gulim"/>
                <a:cs typeface="Gulim"/>
                <a:sym typeface="Gulim"/>
              </a:rPr>
              <a:t>, </a:t>
            </a:r>
            <a:r>
              <a:rPr lang="en-US" sz="900" u="none" dirty="0" err="1">
                <a:latin typeface="Gulim"/>
                <a:ea typeface="Gulim"/>
                <a:cs typeface="Gulim"/>
                <a:sym typeface="Gulim"/>
              </a:rPr>
              <a:t>역량</a:t>
            </a:r>
            <a:r>
              <a:rPr lang="en-US" sz="900" u="none" dirty="0">
                <a:latin typeface="Gulim"/>
                <a:ea typeface="Gulim"/>
                <a:cs typeface="Gulim"/>
                <a:sym typeface="Gulim"/>
              </a:rPr>
              <a:t> </a:t>
            </a:r>
            <a:r>
              <a:rPr lang="en-US" sz="900" u="none" dirty="0" err="1">
                <a:latin typeface="Gulim"/>
                <a:ea typeface="Gulim"/>
                <a:cs typeface="Gulim"/>
                <a:sym typeface="Gulim"/>
              </a:rPr>
              <a:t>개발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상호</a:t>
            </a:r>
            <a:r>
              <a:rPr lang="en-US" sz="900" u="none" dirty="0">
                <a:latin typeface="Gulim"/>
                <a:ea typeface="Gulim"/>
                <a:cs typeface="Gulim"/>
                <a:sym typeface="Gulim"/>
              </a:rPr>
              <a:t> </a:t>
            </a:r>
            <a:r>
              <a:rPr lang="en-US" sz="900" u="none" dirty="0" err="1">
                <a:latin typeface="Gulim"/>
                <a:ea typeface="Gulim"/>
                <a:cs typeface="Gulim"/>
                <a:sym typeface="Gulim"/>
              </a:rPr>
              <a:t>문화에</a:t>
            </a:r>
            <a:r>
              <a:rPr lang="en-US" sz="900" u="none" dirty="0">
                <a:latin typeface="Gulim"/>
                <a:ea typeface="Gulim"/>
                <a:cs typeface="Gulim"/>
                <a:sym typeface="Gulim"/>
              </a:rPr>
              <a:t> </a:t>
            </a:r>
            <a:r>
              <a:rPr lang="en-US" sz="900" u="none" dirty="0" err="1">
                <a:latin typeface="Gulim"/>
                <a:ea typeface="Gulim"/>
                <a:cs typeface="Gulim"/>
                <a:sym typeface="Gulim"/>
              </a:rPr>
              <a:t>적응할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프로그램을</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6983" name="Google Shape;6983;p70"/>
          <p:cNvSpPr txBox="1"/>
          <p:nvPr/>
        </p:nvSpPr>
        <p:spPr>
          <a:xfrm>
            <a:off x="886857" y="2085414"/>
            <a:ext cx="9797376" cy="75507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a:latin typeface="Arial"/>
                <a:ea typeface="Arial"/>
                <a:cs typeface="Arial"/>
                <a:sym typeface="Arial"/>
              </a:rPr>
              <a:t>Global </a:t>
            </a:r>
            <a:r>
              <a:rPr lang="en-US" sz="900" b="1" dirty="0" err="1">
                <a:latin typeface="Arial"/>
                <a:ea typeface="Arial"/>
                <a:cs typeface="Arial"/>
                <a:sym typeface="Arial"/>
              </a:rPr>
              <a:t>Mobility를</a:t>
            </a:r>
            <a:r>
              <a:rPr lang="en-US" sz="900" b="1" dirty="0">
                <a:latin typeface="Arial"/>
                <a:ea typeface="Arial"/>
                <a:cs typeface="Arial"/>
                <a:sym typeface="Arial"/>
              </a:rPr>
              <a:t> </a:t>
            </a:r>
            <a:r>
              <a:rPr lang="en-US" sz="900" b="1" dirty="0" err="1">
                <a:latin typeface="Arial"/>
                <a:ea typeface="Arial"/>
                <a:cs typeface="Arial"/>
                <a:sym typeface="Arial"/>
              </a:rPr>
              <a:t>위한</a:t>
            </a:r>
            <a:r>
              <a:rPr lang="en-US" sz="900" b="1" dirty="0">
                <a:latin typeface="Arial"/>
                <a:ea typeface="Arial"/>
                <a:cs typeface="Arial"/>
                <a:sym typeface="Arial"/>
              </a:rPr>
              <a:t> </a:t>
            </a:r>
            <a:r>
              <a:rPr lang="en-US" sz="900" b="1" dirty="0" err="1">
                <a:latin typeface="Arial"/>
                <a:ea typeface="Arial"/>
                <a:cs typeface="Arial"/>
                <a:sym typeface="Arial"/>
              </a:rPr>
              <a:t>핵심인력</a:t>
            </a:r>
            <a:r>
              <a:rPr lang="en-US" sz="900" b="1" dirty="0">
                <a:latin typeface="Arial"/>
                <a:ea typeface="Arial"/>
                <a:cs typeface="Arial"/>
                <a:sym typeface="Arial"/>
              </a:rPr>
              <a:t> </a:t>
            </a:r>
            <a:r>
              <a:rPr lang="en-US" sz="900" b="1" dirty="0" err="1">
                <a:latin typeface="Arial"/>
                <a:ea typeface="Arial"/>
                <a:cs typeface="Arial"/>
                <a:sym typeface="Arial"/>
              </a:rPr>
              <a:t>육성</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2016년부터 </a:t>
            </a:r>
            <a:r>
              <a:rPr lang="en-US" sz="900" dirty="0" err="1">
                <a:latin typeface="Gulim"/>
                <a:ea typeface="Gulim"/>
                <a:cs typeface="Gulim"/>
                <a:sym typeface="Gulim"/>
              </a:rPr>
              <a:t>해외법인에서</a:t>
            </a:r>
            <a:r>
              <a:rPr lang="en-US" sz="900" dirty="0">
                <a:latin typeface="Gulim"/>
                <a:ea typeface="Gulim"/>
                <a:cs typeface="Gulim"/>
                <a:sym typeface="Gulim"/>
              </a:rPr>
              <a:t> </a:t>
            </a:r>
            <a:r>
              <a:rPr lang="en-US" sz="900" dirty="0" err="1">
                <a:latin typeface="Gulim"/>
                <a:ea typeface="Gulim"/>
                <a:cs typeface="Gulim"/>
                <a:sym typeface="Gulim"/>
              </a:rPr>
              <a:t>우수한</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지닌</a:t>
            </a:r>
            <a:r>
              <a:rPr lang="en-US" sz="900" dirty="0">
                <a:latin typeface="Gulim"/>
                <a:ea typeface="Gulim"/>
                <a:cs typeface="Gulim"/>
                <a:sym typeface="Gulim"/>
              </a:rPr>
              <a:t> </a:t>
            </a:r>
            <a:r>
              <a:rPr lang="en-US" sz="900" dirty="0" err="1">
                <a:latin typeface="Gulim"/>
                <a:ea typeface="Gulim"/>
                <a:cs typeface="Gulim"/>
                <a:sym typeface="Gulim"/>
              </a:rPr>
              <a:t>구성원을</a:t>
            </a:r>
            <a:r>
              <a:rPr lang="en-US" sz="900" dirty="0">
                <a:latin typeface="Gulim"/>
                <a:ea typeface="Gulim"/>
                <a:cs typeface="Gulim"/>
                <a:sym typeface="Gulim"/>
              </a:rPr>
              <a:t> </a:t>
            </a:r>
            <a:r>
              <a:rPr lang="en-US" sz="900" dirty="0" err="1">
                <a:latin typeface="Gulim"/>
                <a:ea typeface="Gulim"/>
                <a:cs typeface="Gulim"/>
                <a:sym typeface="Gulim"/>
              </a:rPr>
              <a:t>국내로</a:t>
            </a:r>
            <a:r>
              <a:rPr lang="en-US" sz="900" dirty="0">
                <a:latin typeface="Gulim"/>
                <a:ea typeface="Gulim"/>
                <a:cs typeface="Gulim"/>
                <a:sym typeface="Gulim"/>
              </a:rPr>
              <a:t> </a:t>
            </a:r>
            <a:r>
              <a:rPr lang="en-US" sz="900" dirty="0" err="1">
                <a:latin typeface="Gulim"/>
                <a:ea typeface="Gulim"/>
                <a:cs typeface="Gulim"/>
                <a:sym typeface="Gulim"/>
              </a:rPr>
              <a:t>초청하고</a:t>
            </a:r>
            <a:r>
              <a:rPr lang="en-US" sz="900" dirty="0">
                <a:latin typeface="Gulim"/>
                <a:ea typeface="Gulim"/>
                <a:cs typeface="Gulim"/>
                <a:sym typeface="Gulim"/>
              </a:rPr>
              <a:t> </a:t>
            </a:r>
            <a:r>
              <a:rPr lang="en-US" sz="900" dirty="0" err="1">
                <a:latin typeface="Gulim"/>
                <a:ea typeface="Gulim"/>
                <a:cs typeface="Gulim"/>
                <a:sym typeface="Gulim"/>
              </a:rPr>
              <a:t>이들이</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문화에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이해</a:t>
            </a:r>
            <a:r>
              <a:rPr lang="en-US" sz="900" dirty="0">
                <a:latin typeface="Gulim"/>
                <a:ea typeface="Gulim"/>
                <a:cs typeface="Gulim"/>
                <a:sym typeface="Gulim"/>
              </a:rPr>
              <a:t>, </a:t>
            </a:r>
            <a:r>
              <a:rPr lang="en-US" sz="900" dirty="0" err="1">
                <a:latin typeface="Gulim"/>
                <a:ea typeface="Gulim"/>
                <a:cs typeface="Gulim"/>
                <a:sym typeface="Gulim"/>
              </a:rPr>
              <a:t>생산·영업·마케팅</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중요한</a:t>
            </a:r>
            <a:r>
              <a:rPr lang="en-US" sz="900" dirty="0">
                <a:latin typeface="Gulim"/>
                <a:ea typeface="Gulim"/>
                <a:cs typeface="Gulim"/>
                <a:sym typeface="Gulim"/>
              </a:rPr>
              <a:t> </a:t>
            </a:r>
            <a:r>
              <a:rPr lang="en-US" sz="900" dirty="0" err="1">
                <a:latin typeface="Gulim"/>
                <a:ea typeface="Gulim"/>
                <a:cs typeface="Gulim"/>
                <a:sym typeface="Gulim"/>
              </a:rPr>
              <a:t>직무역량</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리더십</a:t>
            </a:r>
            <a:r>
              <a:rPr lang="en-US" sz="900" dirty="0">
                <a:latin typeface="Gulim"/>
                <a:ea typeface="Gulim"/>
                <a:cs typeface="Gulim"/>
                <a:sym typeface="Gulim"/>
              </a:rPr>
              <a:t> </a:t>
            </a:r>
            <a:r>
              <a:rPr lang="en-US" sz="900" dirty="0" err="1">
                <a:latin typeface="Gulim"/>
                <a:ea typeface="Gulim"/>
                <a:cs typeface="Gulim"/>
                <a:sym typeface="Gulim"/>
              </a:rPr>
              <a:t>그리고</a:t>
            </a:r>
            <a:r>
              <a:rPr lang="en-US" sz="900" dirty="0">
                <a:latin typeface="Gulim"/>
                <a:ea typeface="Gulim"/>
                <a:cs typeface="Gulim"/>
                <a:sym typeface="Gulim"/>
              </a:rPr>
              <a:t> </a:t>
            </a:r>
            <a:r>
              <a:rPr lang="en-US" sz="900" dirty="0" err="1">
                <a:latin typeface="Gulim"/>
                <a:ea typeface="Gulim"/>
                <a:cs typeface="Gulim"/>
                <a:sym typeface="Gulim"/>
              </a:rPr>
              <a:t>로열티를</a:t>
            </a:r>
            <a:r>
              <a:rPr lang="en-US" sz="900" dirty="0">
                <a:latin typeface="Gulim"/>
                <a:ea typeface="Gulim"/>
                <a:cs typeface="Gulim"/>
                <a:sym typeface="Gulim"/>
              </a:rPr>
              <a:t> </a:t>
            </a:r>
            <a:r>
              <a:rPr lang="en-US" sz="900" dirty="0" err="1">
                <a:latin typeface="Gulim"/>
                <a:ea typeface="Gulim"/>
                <a:cs typeface="Gulim"/>
                <a:sym typeface="Gulim"/>
              </a:rPr>
              <a:t>강화하기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대표적</a:t>
            </a:r>
            <a:r>
              <a:rPr lang="en-US" sz="900" dirty="0">
                <a:latin typeface="Gulim"/>
                <a:ea typeface="Gulim"/>
                <a:cs typeface="Gulim"/>
                <a:sym typeface="Gulim"/>
              </a:rPr>
              <a:t> </a:t>
            </a:r>
            <a:r>
              <a:rPr lang="en-US" sz="900" dirty="0" err="1">
                <a:latin typeface="Gulim"/>
                <a:ea typeface="Gulim"/>
                <a:cs typeface="Gulim"/>
                <a:sym typeface="Gulim"/>
              </a:rPr>
              <a:t>활동으로</a:t>
            </a:r>
            <a:r>
              <a:rPr lang="en-US" sz="900" dirty="0">
                <a:latin typeface="Gulim"/>
                <a:ea typeface="Gulim"/>
                <a:cs typeface="Gulim"/>
                <a:sym typeface="Gulim"/>
              </a:rPr>
              <a:t> ‘Yong Motivation’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인도네시아법인</a:t>
            </a:r>
            <a:r>
              <a:rPr lang="en-US" sz="900" dirty="0">
                <a:latin typeface="Gulim"/>
                <a:ea typeface="Gulim"/>
                <a:cs typeface="Gulim"/>
                <a:sym typeface="Gulim"/>
              </a:rPr>
              <a:t> </a:t>
            </a:r>
            <a:r>
              <a:rPr lang="en-US" sz="900" dirty="0" err="1">
                <a:latin typeface="Gulim"/>
                <a:ea typeface="Gulim"/>
                <a:cs typeface="Gulim"/>
                <a:sym typeface="Gulim"/>
              </a:rPr>
              <a:t>신입사원</a:t>
            </a:r>
            <a:r>
              <a:rPr lang="en-US" sz="900" dirty="0">
                <a:latin typeface="Gulim"/>
                <a:ea typeface="Gulim"/>
                <a:cs typeface="Gulim"/>
                <a:sym typeface="Gulim"/>
              </a:rPr>
              <a:t> </a:t>
            </a:r>
            <a:r>
              <a:rPr lang="en-US" sz="900" dirty="0" err="1">
                <a:latin typeface="Gulim"/>
                <a:ea typeface="Gulim"/>
                <a:cs typeface="Gulim"/>
                <a:sym typeface="Gulim"/>
              </a:rPr>
              <a:t>유지를</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있고</a:t>
            </a:r>
            <a:r>
              <a:rPr lang="en-US" sz="900" dirty="0">
                <a:latin typeface="Gulim"/>
                <a:ea typeface="Gulim"/>
                <a:cs typeface="Gulim"/>
                <a:sym typeface="Gulim"/>
              </a:rPr>
              <a:t>, 2023년에는 </a:t>
            </a:r>
            <a:r>
              <a:rPr lang="en-US" sz="900" dirty="0" err="1">
                <a:latin typeface="Gulim"/>
                <a:ea typeface="Gulim"/>
                <a:cs typeface="Gulim"/>
                <a:sym typeface="Gulim"/>
              </a:rPr>
              <a:t>기존의</a:t>
            </a:r>
            <a:r>
              <a:rPr lang="en-US" sz="900" dirty="0">
                <a:latin typeface="Gulim"/>
                <a:ea typeface="Gulim"/>
                <a:cs typeface="Gulim"/>
                <a:sym typeface="Gulim"/>
              </a:rPr>
              <a:t> </a:t>
            </a:r>
            <a:r>
              <a:rPr lang="en-US" sz="900" dirty="0" err="1">
                <a:latin typeface="Gulim"/>
                <a:ea typeface="Gulim"/>
                <a:cs typeface="Gulim"/>
                <a:sym typeface="Gulim"/>
              </a:rPr>
              <a:t>단기</a:t>
            </a:r>
            <a:r>
              <a:rPr lang="en-US" sz="900" dirty="0">
                <a:latin typeface="Gulim"/>
                <a:ea typeface="Gulim"/>
                <a:cs typeface="Gulim"/>
                <a:sym typeface="Gulim"/>
              </a:rPr>
              <a:t> </a:t>
            </a:r>
            <a:r>
              <a:rPr lang="en-US" sz="900" dirty="0" err="1">
                <a:latin typeface="Gulim"/>
                <a:ea typeface="Gulim"/>
                <a:cs typeface="Gulim"/>
                <a:sym typeface="Gulim"/>
              </a:rPr>
              <a:t>초청</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관점을</a:t>
            </a:r>
            <a:r>
              <a:rPr lang="en-US" sz="900" dirty="0">
                <a:latin typeface="Gulim"/>
                <a:ea typeface="Gulim"/>
                <a:cs typeface="Gulim"/>
                <a:sym typeface="Gulim"/>
              </a:rPr>
              <a:t> ‘Global Mobility’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관점으로</a:t>
            </a:r>
            <a:r>
              <a:rPr lang="en-US" sz="900" dirty="0">
                <a:latin typeface="Gulim"/>
                <a:ea typeface="Gulim"/>
                <a:cs typeface="Gulim"/>
                <a:sym typeface="Gulim"/>
              </a:rPr>
              <a:t> </a:t>
            </a:r>
            <a:r>
              <a:rPr lang="en-US" sz="900" dirty="0" err="1">
                <a:latin typeface="Gulim"/>
                <a:ea typeface="Gulim"/>
                <a:cs typeface="Gulim"/>
                <a:sym typeface="Gulim"/>
              </a:rPr>
              <a:t>발전시켜</a:t>
            </a:r>
            <a:r>
              <a:rPr lang="en-US" sz="900" dirty="0">
                <a:latin typeface="Gulim"/>
                <a:ea typeface="Gulim"/>
                <a:cs typeface="Gulim"/>
                <a:sym typeface="Gulim"/>
              </a:rPr>
              <a:t> </a:t>
            </a:r>
            <a:r>
              <a:rPr lang="en-US" sz="900" dirty="0" err="1">
                <a:latin typeface="Gulim"/>
                <a:ea typeface="Gulim"/>
                <a:cs typeface="Gulim"/>
                <a:sym typeface="Gulim"/>
              </a:rPr>
              <a:t>차세대</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리더</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직무전문가를</a:t>
            </a:r>
            <a:r>
              <a:rPr lang="en-US" sz="900" dirty="0">
                <a:latin typeface="Gulim"/>
                <a:ea typeface="Gulim"/>
                <a:cs typeface="Gulim"/>
                <a:sym typeface="Gulim"/>
              </a:rPr>
              <a:t> </a:t>
            </a:r>
            <a:r>
              <a:rPr lang="en-US" sz="900" dirty="0" err="1">
                <a:latin typeface="Gulim"/>
                <a:ea typeface="Gulim"/>
                <a:cs typeface="Gulim"/>
                <a:sym typeface="Gulim"/>
              </a:rPr>
              <a:t>육성하기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전사적</a:t>
            </a:r>
            <a:r>
              <a:rPr lang="en-US" sz="900" dirty="0">
                <a:latin typeface="Gulim"/>
                <a:ea typeface="Gulim"/>
                <a:cs typeface="Gulim"/>
                <a:sym typeface="Gulim"/>
              </a:rPr>
              <a:t> </a:t>
            </a:r>
            <a:r>
              <a:rPr lang="en-US" sz="900" dirty="0" err="1">
                <a:latin typeface="Gulim"/>
                <a:ea typeface="Gulim"/>
                <a:cs typeface="Gulim"/>
                <a:sym typeface="Gulim"/>
              </a:rPr>
              <a:t>자원</a:t>
            </a:r>
            <a:r>
              <a:rPr lang="en-US" sz="900" dirty="0">
                <a:latin typeface="Gulim"/>
                <a:ea typeface="Gulim"/>
                <a:cs typeface="Gulim"/>
                <a:sym typeface="Gulim"/>
              </a:rPr>
              <a:t> </a:t>
            </a:r>
            <a:r>
              <a:rPr lang="en-US" sz="900" dirty="0" err="1">
                <a:latin typeface="Gulim"/>
                <a:ea typeface="Gulim"/>
                <a:cs typeface="Gulim"/>
                <a:sym typeface="Gulim"/>
              </a:rPr>
              <a:t>관리의</a:t>
            </a:r>
            <a:r>
              <a:rPr lang="en-US" sz="900" dirty="0">
                <a:latin typeface="Gulim"/>
                <a:ea typeface="Gulim"/>
                <a:cs typeface="Gulim"/>
                <a:sym typeface="Gulim"/>
              </a:rPr>
              <a:t> </a:t>
            </a:r>
            <a:r>
              <a:rPr lang="en-US" sz="900" dirty="0" err="1">
                <a:latin typeface="Gulim"/>
                <a:ea typeface="Gulim"/>
                <a:cs typeface="Gulim"/>
                <a:sym typeface="Gulim"/>
              </a:rPr>
              <a:t>효율성</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ERP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도입에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현지채용</a:t>
            </a:r>
            <a:r>
              <a:rPr lang="en-US" sz="900" dirty="0">
                <a:latin typeface="Gulim"/>
                <a:ea typeface="Gulim"/>
                <a:cs typeface="Gulim"/>
                <a:sym typeface="Gulim"/>
              </a:rPr>
              <a:t> </a:t>
            </a:r>
            <a:r>
              <a:rPr lang="en-US" sz="900" dirty="0" err="1">
                <a:latin typeface="Gulim"/>
                <a:ea typeface="Gulim"/>
                <a:cs typeface="Gulim"/>
                <a:sym typeface="Gulim"/>
              </a:rPr>
              <a:t>인력을</a:t>
            </a:r>
            <a:r>
              <a:rPr lang="en-US" sz="900" dirty="0">
                <a:latin typeface="Gulim"/>
                <a:ea typeface="Gulim"/>
                <a:cs typeface="Gulim"/>
                <a:sym typeface="Gulim"/>
              </a:rPr>
              <a:t> </a:t>
            </a:r>
            <a:r>
              <a:rPr lang="en-US" sz="900" dirty="0" err="1">
                <a:latin typeface="Gulim"/>
                <a:ea typeface="Gulim"/>
                <a:cs typeface="Gulim"/>
                <a:sym typeface="Gulim"/>
              </a:rPr>
              <a:t>국내로</a:t>
            </a:r>
            <a:r>
              <a:rPr lang="en-US" sz="900" dirty="0">
                <a:latin typeface="Gulim"/>
                <a:ea typeface="Gulim"/>
                <a:cs typeface="Gulim"/>
                <a:sym typeface="Gulim"/>
              </a:rPr>
              <a:t> </a:t>
            </a:r>
            <a:r>
              <a:rPr lang="en-US" sz="900" dirty="0" err="1">
                <a:latin typeface="Gulim"/>
                <a:ea typeface="Gulim"/>
                <a:cs typeface="Gulim"/>
                <a:sym typeface="Gulim"/>
              </a:rPr>
              <a:t>초청하여</a:t>
            </a:r>
            <a:r>
              <a:rPr lang="en-US" sz="900" dirty="0">
                <a:latin typeface="Gulim"/>
                <a:ea typeface="Gulim"/>
                <a:cs typeface="Gulim"/>
                <a:sym typeface="Gulim"/>
              </a:rPr>
              <a:t> </a:t>
            </a:r>
            <a:r>
              <a:rPr lang="en-US" sz="900" dirty="0" err="1">
                <a:latin typeface="Gulim"/>
                <a:ea typeface="Gulim"/>
                <a:cs typeface="Gulim"/>
                <a:sym typeface="Gulim"/>
              </a:rPr>
              <a:t>성공적인</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안착을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진행했습니다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84" name="Google Shape;6984;p70"/>
          <p:cNvSpPr txBox="1"/>
          <p:nvPr/>
        </p:nvSpPr>
        <p:spPr>
          <a:xfrm>
            <a:off x="886857" y="2890899"/>
            <a:ext cx="9896923" cy="755079"/>
          </a:xfrm>
          <a:prstGeom prst="rect">
            <a:avLst/>
          </a:prstGeom>
          <a:noFill/>
          <a:ln>
            <a:noFill/>
          </a:ln>
        </p:spPr>
        <p:txBody>
          <a:bodyPr spcFirstLastPara="1" wrap="square" lIns="0" tIns="12700" rIns="0" bIns="0" anchor="t" anchorCtr="0">
            <a:spAutoFit/>
          </a:bodyPr>
          <a:lstStyle/>
          <a:p>
            <a:pPr marL="38100" marR="30480" lvl="0" indent="634" algn="just" rtl="0">
              <a:lnSpc>
                <a:spcPct val="134300"/>
              </a:lnSpc>
              <a:spcBef>
                <a:spcPts val="0"/>
              </a:spcBef>
              <a:spcAft>
                <a:spcPts val="0"/>
              </a:spcAft>
              <a:buNone/>
            </a:pP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해외법인에서는</a:t>
            </a:r>
            <a:r>
              <a:rPr lang="en-US" sz="900" dirty="0">
                <a:latin typeface="Gulim"/>
                <a:ea typeface="Gulim"/>
                <a:cs typeface="Gulim"/>
                <a:sym typeface="Gulim"/>
              </a:rPr>
              <a:t> </a:t>
            </a:r>
            <a:r>
              <a:rPr lang="en-US" sz="900" dirty="0" err="1">
                <a:latin typeface="Gulim"/>
                <a:ea typeface="Gulim"/>
                <a:cs typeface="Gulim"/>
                <a:sym typeface="Gulim"/>
              </a:rPr>
              <a:t>현지</a:t>
            </a:r>
            <a:r>
              <a:rPr lang="en-US" sz="900" dirty="0">
                <a:latin typeface="Gulim"/>
                <a:ea typeface="Gulim"/>
                <a:cs typeface="Gulim"/>
                <a:sym typeface="Gulim"/>
              </a:rPr>
              <a:t> </a:t>
            </a:r>
            <a:r>
              <a:rPr lang="en-US" sz="900" dirty="0" err="1">
                <a:latin typeface="Gulim"/>
                <a:ea typeface="Gulim"/>
                <a:cs typeface="Gulim"/>
                <a:sym typeface="Gulim"/>
              </a:rPr>
              <a:t>직원의</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적응</a:t>
            </a:r>
            <a:r>
              <a:rPr lang="en-US" sz="900" dirty="0">
                <a:latin typeface="Gulim"/>
                <a:ea typeface="Gulim"/>
                <a:cs typeface="Gulim"/>
                <a:sym typeface="Gulim"/>
              </a:rPr>
              <a:t>, </a:t>
            </a:r>
            <a:r>
              <a:rPr lang="en-US" sz="900" dirty="0" err="1">
                <a:latin typeface="Gulim"/>
                <a:ea typeface="Gulim"/>
                <a:cs typeface="Gulim"/>
                <a:sym typeface="Gulim"/>
              </a:rPr>
              <a:t>직무역량</a:t>
            </a:r>
            <a:r>
              <a:rPr lang="en-US" sz="900" dirty="0">
                <a:latin typeface="Gulim"/>
                <a:ea typeface="Gulim"/>
                <a:cs typeface="Gulim"/>
                <a:sym typeface="Gulim"/>
              </a:rPr>
              <a:t> </a:t>
            </a:r>
            <a:r>
              <a:rPr lang="en-US" sz="900" dirty="0" err="1">
                <a:latin typeface="Gulim"/>
                <a:ea typeface="Gulim"/>
                <a:cs typeface="Gulim"/>
                <a:sym typeface="Gulim"/>
              </a:rPr>
              <a:t>개발을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입사자의</a:t>
            </a:r>
            <a:r>
              <a:rPr lang="en-US" sz="900" dirty="0">
                <a:latin typeface="Gulim"/>
                <a:ea typeface="Gulim"/>
                <a:cs typeface="Gulim"/>
                <a:sym typeface="Gulim"/>
              </a:rPr>
              <a:t> KT&amp;G </a:t>
            </a:r>
            <a:r>
              <a:rPr lang="en-US" sz="900" dirty="0" err="1">
                <a:latin typeface="Gulim"/>
                <a:ea typeface="Gulim"/>
                <a:cs typeface="Gulim"/>
                <a:sym typeface="Gulim"/>
              </a:rPr>
              <a:t>그룹의</a:t>
            </a:r>
            <a:r>
              <a:rPr lang="en-US" sz="900" dirty="0">
                <a:latin typeface="Gulim"/>
                <a:ea typeface="Gulim"/>
                <a:cs typeface="Gulim"/>
                <a:sym typeface="Gulim"/>
              </a:rPr>
              <a:t> </a:t>
            </a:r>
            <a:r>
              <a:rPr lang="en-US" sz="900" dirty="0" err="1">
                <a:latin typeface="Gulim"/>
                <a:ea typeface="Gulim"/>
                <a:cs typeface="Gulim"/>
                <a:sym typeface="Gulim"/>
              </a:rPr>
              <a:t>사업에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이해와</a:t>
            </a:r>
            <a:r>
              <a:rPr lang="en-US" sz="900" dirty="0">
                <a:latin typeface="Gulim"/>
                <a:ea typeface="Gulim"/>
                <a:cs typeface="Gulim"/>
                <a:sym typeface="Gulim"/>
              </a:rPr>
              <a:t> KT&amp;G Way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조직문화에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습득</a:t>
            </a:r>
            <a:r>
              <a:rPr lang="en-US" sz="900" dirty="0">
                <a:latin typeface="Gulim"/>
                <a:ea typeface="Gulim"/>
                <a:cs typeface="Gulim"/>
                <a:sym typeface="Gulim"/>
              </a:rPr>
              <a:t>, </a:t>
            </a:r>
            <a:r>
              <a:rPr lang="en-US" sz="900" dirty="0" err="1">
                <a:latin typeface="Gulim"/>
                <a:ea typeface="Gulim"/>
                <a:cs typeface="Gulim"/>
                <a:sym typeface="Gulim"/>
              </a:rPr>
              <a:t>직무</a:t>
            </a:r>
            <a:r>
              <a:rPr lang="en-US" sz="900" dirty="0">
                <a:latin typeface="Gulim"/>
                <a:ea typeface="Gulim"/>
                <a:cs typeface="Gulim"/>
                <a:sym typeface="Gulim"/>
              </a:rPr>
              <a:t> </a:t>
            </a:r>
            <a:r>
              <a:rPr lang="en-US" sz="900" dirty="0" err="1">
                <a:latin typeface="Gulim"/>
                <a:ea typeface="Gulim"/>
                <a:cs typeface="Gulim"/>
                <a:sym typeface="Gulim"/>
              </a:rPr>
              <a:t>기본역량</a:t>
            </a:r>
            <a:r>
              <a:rPr lang="en-US" sz="900" dirty="0">
                <a:latin typeface="Gulim"/>
                <a:ea typeface="Gulim"/>
                <a:cs typeface="Gulim"/>
                <a:sym typeface="Gulim"/>
              </a:rPr>
              <a:t> </a:t>
            </a:r>
            <a:r>
              <a:rPr lang="en-US" sz="900" dirty="0" err="1">
                <a:latin typeface="Gulim"/>
                <a:ea typeface="Gulim"/>
                <a:cs typeface="Gulim"/>
                <a:sym typeface="Gulim"/>
              </a:rPr>
              <a:t>교육을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On-boarding </a:t>
            </a:r>
            <a:r>
              <a:rPr lang="en-US" sz="900" dirty="0" err="1">
                <a:latin typeface="Gulim"/>
                <a:ea typeface="Gulim"/>
                <a:cs typeface="Gulim"/>
                <a:sym typeface="Gulim"/>
              </a:rPr>
              <a:t>프로그램과</a:t>
            </a:r>
            <a:r>
              <a:rPr lang="en-US" sz="900" dirty="0">
                <a:latin typeface="Gulim"/>
                <a:ea typeface="Gulim"/>
                <a:cs typeface="Gulim"/>
                <a:sym typeface="Gulim"/>
              </a:rPr>
              <a:t> </a:t>
            </a:r>
            <a:r>
              <a:rPr lang="en-US" sz="900" dirty="0" err="1">
                <a:latin typeface="Gulim"/>
                <a:ea typeface="Gulim"/>
                <a:cs typeface="Gulim"/>
                <a:sym typeface="Gulim"/>
              </a:rPr>
              <a:t>영업·마케팅</a:t>
            </a:r>
            <a:r>
              <a:rPr lang="en-US" sz="900" dirty="0">
                <a:latin typeface="Gulim"/>
                <a:ea typeface="Gulim"/>
                <a:cs typeface="Gulim"/>
                <a:sym typeface="Gulim"/>
              </a:rPr>
              <a:t>, </a:t>
            </a:r>
            <a:r>
              <a:rPr lang="en-US" sz="900" dirty="0" err="1">
                <a:latin typeface="Gulim"/>
                <a:ea typeface="Gulim"/>
                <a:cs typeface="Gulim"/>
                <a:sym typeface="Gulim"/>
              </a:rPr>
              <a:t>협상</a:t>
            </a:r>
            <a:r>
              <a:rPr lang="en-US" sz="900" dirty="0">
                <a:latin typeface="Gulim"/>
                <a:ea typeface="Gulim"/>
                <a:cs typeface="Gulim"/>
                <a:sym typeface="Gulim"/>
              </a:rPr>
              <a:t>, </a:t>
            </a:r>
            <a:r>
              <a:rPr lang="en-US" sz="900" dirty="0" err="1">
                <a:latin typeface="Gulim"/>
                <a:ea typeface="Gulim"/>
                <a:cs typeface="Gulim"/>
                <a:sym typeface="Gulim"/>
              </a:rPr>
              <a:t>커뮤니케이션</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직무교육</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본사에서는</a:t>
            </a:r>
            <a:r>
              <a:rPr lang="en-US" sz="900" dirty="0">
                <a:latin typeface="Gulim"/>
                <a:ea typeface="Gulim"/>
                <a:cs typeface="Gulim"/>
                <a:sym typeface="Gulim"/>
              </a:rPr>
              <a:t> </a:t>
            </a:r>
            <a:r>
              <a:rPr lang="en-US" sz="900" dirty="0" err="1">
                <a:latin typeface="Gulim"/>
                <a:ea typeface="Gulim"/>
                <a:cs typeface="Gulim"/>
                <a:sym typeface="Gulim"/>
              </a:rPr>
              <a:t>해외법인</a:t>
            </a:r>
            <a:r>
              <a:rPr lang="en-US" sz="900" dirty="0">
                <a:latin typeface="Gulim"/>
                <a:ea typeface="Gulim"/>
                <a:cs typeface="Gulim"/>
                <a:sym typeface="Gulim"/>
              </a:rPr>
              <a:t> LMS(Learning Management System)</a:t>
            </a:r>
            <a:r>
              <a:rPr lang="en-US" sz="750" baseline="30000" dirty="0">
                <a:latin typeface="Gulim"/>
                <a:ea typeface="Gulim"/>
                <a:cs typeface="Gulim"/>
                <a:sym typeface="Gulim"/>
              </a:rPr>
              <a:t>1)</a:t>
            </a:r>
            <a:r>
              <a:rPr lang="en-US" sz="900" dirty="0" err="1">
                <a:latin typeface="Gulim"/>
                <a:ea typeface="Gulim"/>
                <a:cs typeface="Gulim"/>
                <a:sym typeface="Gulim"/>
              </a:rPr>
              <a:t>인</a:t>
            </a:r>
            <a:r>
              <a:rPr lang="en-US" sz="900" dirty="0">
                <a:latin typeface="Gulim"/>
                <a:ea typeface="Gulim"/>
                <a:cs typeface="Gulim"/>
                <a:sym typeface="Gulim"/>
              </a:rPr>
              <a:t> ‘G-</a:t>
            </a:r>
            <a:r>
              <a:rPr lang="en-US" sz="900" dirty="0" err="1">
                <a:latin typeface="Gulim"/>
                <a:ea typeface="Gulim"/>
                <a:cs typeface="Gulim"/>
                <a:sym typeface="Gulim"/>
              </a:rPr>
              <a:t>KISS’를</a:t>
            </a:r>
            <a:r>
              <a:rPr lang="en-US" sz="900" dirty="0">
                <a:latin typeface="Gulim"/>
                <a:ea typeface="Gulim"/>
                <a:cs typeface="Gulim"/>
                <a:sym typeface="Gulim"/>
              </a:rPr>
              <a:t> </a:t>
            </a:r>
            <a:r>
              <a:rPr lang="en-US" sz="900" dirty="0" err="1">
                <a:latin typeface="Gulim"/>
                <a:ea typeface="Gulim"/>
                <a:cs typeface="Gulim"/>
                <a:sym typeface="Gulim"/>
              </a:rPr>
              <a:t>구축하여</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콘텐츠를</a:t>
            </a:r>
            <a:r>
              <a:rPr lang="en-US" sz="900" dirty="0">
                <a:latin typeface="Gulim"/>
                <a:ea typeface="Gulim"/>
                <a:cs typeface="Gulim"/>
                <a:sym typeface="Gulim"/>
              </a:rPr>
              <a:t> </a:t>
            </a:r>
            <a:r>
              <a:rPr lang="en-US" sz="900" dirty="0" err="1">
                <a:latin typeface="Gulim"/>
                <a:ea typeface="Gulim"/>
                <a:cs typeface="Gulim"/>
                <a:sym typeface="Gulim"/>
              </a:rPr>
              <a:t>개발하여</a:t>
            </a:r>
            <a:r>
              <a:rPr lang="en-US" sz="900" dirty="0">
                <a:latin typeface="Gulim"/>
                <a:ea typeface="Gulim"/>
                <a:cs typeface="Gulim"/>
                <a:sym typeface="Gulim"/>
              </a:rPr>
              <a:t> </a:t>
            </a:r>
            <a:r>
              <a:rPr lang="en-US" sz="900" dirty="0" err="1">
                <a:latin typeface="Gulim"/>
                <a:ea typeface="Gulim"/>
                <a:cs typeface="Gulim"/>
                <a:sym typeface="Gulim"/>
              </a:rPr>
              <a:t>제공하고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해외법인</a:t>
            </a:r>
            <a:r>
              <a:rPr lang="en-US" sz="900" dirty="0">
                <a:latin typeface="Gulim"/>
                <a:ea typeface="Gulim"/>
                <a:cs typeface="Gulim"/>
                <a:sym typeface="Gulim"/>
              </a:rPr>
              <a:t> </a:t>
            </a:r>
            <a:r>
              <a:rPr lang="en-US" sz="900" dirty="0" err="1">
                <a:latin typeface="Gulim"/>
                <a:ea typeface="Gulim"/>
                <a:cs typeface="Gulim"/>
                <a:sym typeface="Gulim"/>
              </a:rPr>
              <a:t>교육이</a:t>
            </a:r>
            <a:r>
              <a:rPr lang="en-US" sz="900" dirty="0">
                <a:latin typeface="Gulim"/>
                <a:ea typeface="Gulim"/>
                <a:cs typeface="Gulim"/>
                <a:sym typeface="Gulim"/>
              </a:rPr>
              <a:t> </a:t>
            </a:r>
            <a:r>
              <a:rPr lang="en-US" sz="900" dirty="0" err="1">
                <a:latin typeface="Gulim"/>
                <a:ea typeface="Gulim"/>
                <a:cs typeface="Gulim"/>
                <a:sym typeface="Gulim"/>
              </a:rPr>
              <a:t>조직의</a:t>
            </a:r>
            <a:r>
              <a:rPr lang="en-US" sz="900" dirty="0">
                <a:latin typeface="Gulim"/>
                <a:ea typeface="Gulim"/>
                <a:cs typeface="Gulim"/>
                <a:sym typeface="Gulim"/>
              </a:rPr>
              <a:t> </a:t>
            </a:r>
            <a:r>
              <a:rPr lang="en-US" sz="900" dirty="0" err="1">
                <a:latin typeface="Gulim"/>
                <a:ea typeface="Gulim"/>
                <a:cs typeface="Gulim"/>
                <a:sym typeface="Gulim"/>
              </a:rPr>
              <a:t>비전과</a:t>
            </a:r>
            <a:r>
              <a:rPr lang="en-US" sz="900" dirty="0">
                <a:latin typeface="Gulim"/>
                <a:ea typeface="Gulim"/>
                <a:cs typeface="Gulim"/>
                <a:sym typeface="Gulim"/>
              </a:rPr>
              <a:t> </a:t>
            </a:r>
            <a:r>
              <a:rPr lang="en-US" sz="900" dirty="0" err="1">
                <a:latin typeface="Gulim"/>
                <a:ea typeface="Gulim"/>
                <a:cs typeface="Gulim"/>
                <a:sym typeface="Gulim"/>
              </a:rPr>
              <a:t>전략방향을</a:t>
            </a:r>
            <a:r>
              <a:rPr lang="en-US" sz="900" dirty="0">
                <a:latin typeface="Gulim"/>
                <a:ea typeface="Gulim"/>
                <a:cs typeface="Gulim"/>
                <a:sym typeface="Gulim"/>
              </a:rPr>
              <a:t> </a:t>
            </a:r>
            <a:r>
              <a:rPr lang="en-US" sz="900" dirty="0" err="1">
                <a:latin typeface="Gulim"/>
                <a:ea typeface="Gulim"/>
                <a:cs typeface="Gulim"/>
                <a:sym typeface="Gulim"/>
              </a:rPr>
              <a:t>공유하며</a:t>
            </a:r>
            <a:r>
              <a:rPr lang="en-US" sz="900" dirty="0">
                <a:latin typeface="Gulim"/>
                <a:ea typeface="Gulim"/>
                <a:cs typeface="Gulim"/>
                <a:sym typeface="Gulim"/>
              </a:rPr>
              <a:t> </a:t>
            </a:r>
            <a:r>
              <a:rPr lang="en-US" sz="900" dirty="0" err="1">
                <a:latin typeface="Gulim"/>
                <a:ea typeface="Gulim"/>
                <a:cs typeface="Gulim"/>
                <a:sym typeface="Gulim"/>
              </a:rPr>
              <a:t>적시에</a:t>
            </a:r>
            <a:r>
              <a:rPr lang="en-US" sz="900" dirty="0">
                <a:latin typeface="Gulim"/>
                <a:ea typeface="Gulim"/>
                <a:cs typeface="Gulim"/>
                <a:sym typeface="Gulim"/>
              </a:rPr>
              <a:t> </a:t>
            </a:r>
            <a:r>
              <a:rPr lang="en-US" sz="900" dirty="0" err="1">
                <a:latin typeface="Gulim"/>
                <a:ea typeface="Gulim"/>
                <a:cs typeface="Gulim"/>
                <a:sym typeface="Gulim"/>
              </a:rPr>
              <a:t>원활하게</a:t>
            </a:r>
            <a:r>
              <a:rPr lang="en-US" sz="900" dirty="0">
                <a:latin typeface="Gulim"/>
                <a:ea typeface="Gulim"/>
                <a:cs typeface="Gulim"/>
                <a:sym typeface="Gulim"/>
              </a:rPr>
              <a:t> </a:t>
            </a:r>
            <a:r>
              <a:rPr lang="en-US" sz="900" dirty="0" err="1">
                <a:latin typeface="Gulim"/>
                <a:ea typeface="Gulim"/>
                <a:cs typeface="Gulim"/>
                <a:sym typeface="Gulim"/>
              </a:rPr>
              <a:t>이뤄질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법인의</a:t>
            </a:r>
            <a:r>
              <a:rPr lang="en-US" sz="900" dirty="0">
                <a:latin typeface="Gulim"/>
                <a:ea typeface="Gulim"/>
                <a:cs typeface="Gulim"/>
                <a:sym typeface="Gulim"/>
              </a:rPr>
              <a:t> </a:t>
            </a:r>
            <a:r>
              <a:rPr lang="en-US" sz="900" dirty="0" err="1">
                <a:latin typeface="Gulim"/>
                <a:ea typeface="Gulim"/>
                <a:cs typeface="Gulim"/>
                <a:sym typeface="Gulim"/>
              </a:rPr>
              <a:t>교육담당자와</a:t>
            </a:r>
            <a:r>
              <a:rPr lang="en-US" sz="900" dirty="0">
                <a:latin typeface="Gulim"/>
                <a:ea typeface="Gulim"/>
                <a:cs typeface="Gulim"/>
                <a:sym typeface="Gulim"/>
              </a:rPr>
              <a:t> </a:t>
            </a:r>
            <a:r>
              <a:rPr lang="en-US" sz="900" dirty="0" err="1">
                <a:latin typeface="Gulim"/>
                <a:ea typeface="Gulim"/>
                <a:cs typeface="Gulim"/>
                <a:sym typeface="Gulim"/>
              </a:rPr>
              <a:t>본사는</a:t>
            </a:r>
            <a:r>
              <a:rPr lang="en-US" sz="900" dirty="0">
                <a:latin typeface="Gulim"/>
                <a:ea typeface="Gulim"/>
                <a:cs typeface="Gulim"/>
                <a:sym typeface="Gulim"/>
              </a:rPr>
              <a:t> </a:t>
            </a:r>
            <a:r>
              <a:rPr lang="en-US" sz="900" dirty="0" err="1">
                <a:latin typeface="Gulim"/>
                <a:ea typeface="Gulim"/>
                <a:cs typeface="Gulim"/>
                <a:sym typeface="Gulim"/>
              </a:rPr>
              <a:t>월례</a:t>
            </a:r>
            <a:r>
              <a:rPr lang="en-US" sz="900" dirty="0">
                <a:latin typeface="Gulim"/>
                <a:ea typeface="Gulim"/>
                <a:cs typeface="Gulim"/>
                <a:sym typeface="Gulim"/>
              </a:rPr>
              <a:t> </a:t>
            </a:r>
            <a:r>
              <a:rPr lang="en-US" sz="900" dirty="0" err="1">
                <a:latin typeface="Gulim"/>
                <a:ea typeface="Gulim"/>
                <a:cs typeface="Gulim"/>
                <a:sym typeface="Gulim"/>
              </a:rPr>
              <a:t>화상미팅</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긴밀하게</a:t>
            </a:r>
            <a:r>
              <a:rPr lang="en-US" sz="900" dirty="0">
                <a:latin typeface="Gulim"/>
                <a:ea typeface="Gulim"/>
                <a:cs typeface="Gulim"/>
                <a:sym typeface="Gulim"/>
              </a:rPr>
              <a:t> </a:t>
            </a:r>
            <a:r>
              <a:rPr lang="en-US" sz="900" dirty="0" err="1">
                <a:latin typeface="Gulim"/>
                <a:ea typeface="Gulim"/>
                <a:cs typeface="Gulim"/>
                <a:sym typeface="Gulim"/>
              </a:rPr>
              <a:t>소통</a:t>
            </a:r>
            <a:r>
              <a:rPr lang="en-US" sz="900" dirty="0">
                <a:latin typeface="Gulim"/>
                <a:ea typeface="Gulim"/>
                <a:cs typeface="Gulim"/>
                <a:sym typeface="Gulim"/>
              </a:rPr>
              <a:t>, </a:t>
            </a:r>
            <a:r>
              <a:rPr lang="en-US" sz="900" dirty="0" err="1">
                <a:latin typeface="Gulim"/>
                <a:ea typeface="Gulim"/>
                <a:cs typeface="Gulim"/>
                <a:sym typeface="Gulim"/>
              </a:rPr>
              <a:t>협업하고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85" name="Google Shape;6985;p70"/>
          <p:cNvSpPr txBox="1"/>
          <p:nvPr/>
        </p:nvSpPr>
        <p:spPr>
          <a:xfrm>
            <a:off x="886857" y="3696384"/>
            <a:ext cx="9792460"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글로벌</a:t>
            </a:r>
            <a:r>
              <a:rPr lang="en-US" sz="900" b="1" dirty="0">
                <a:latin typeface="Arial"/>
                <a:ea typeface="Arial"/>
                <a:cs typeface="Arial"/>
                <a:sym typeface="Arial"/>
              </a:rPr>
              <a:t> </a:t>
            </a:r>
            <a:r>
              <a:rPr lang="en-US" sz="900" b="1" dirty="0" err="1">
                <a:latin typeface="Arial"/>
                <a:ea typeface="Arial"/>
                <a:cs typeface="Arial"/>
                <a:sym typeface="Arial"/>
              </a:rPr>
              <a:t>사업</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문화</a:t>
            </a:r>
            <a:r>
              <a:rPr lang="en-US" sz="900" b="1" dirty="0">
                <a:latin typeface="Arial"/>
                <a:ea typeface="Arial"/>
                <a:cs typeface="Arial"/>
                <a:sym typeface="Arial"/>
              </a:rPr>
              <a:t> </a:t>
            </a:r>
            <a:r>
              <a:rPr lang="en-US" sz="900" b="1" dirty="0" err="1">
                <a:latin typeface="Arial"/>
                <a:ea typeface="Arial"/>
                <a:cs typeface="Arial"/>
                <a:sym typeface="Arial"/>
              </a:rPr>
              <a:t>소개</a:t>
            </a:r>
            <a:r>
              <a:rPr lang="en-US" sz="900" b="1" dirty="0">
                <a:latin typeface="Arial"/>
                <a:ea typeface="Arial"/>
                <a:cs typeface="Arial"/>
                <a:sym typeface="Arial"/>
              </a:rPr>
              <a:t> </a:t>
            </a:r>
            <a:r>
              <a:rPr lang="en-US" sz="900" b="1" dirty="0" err="1">
                <a:latin typeface="Arial"/>
                <a:ea typeface="Arial"/>
                <a:cs typeface="Arial"/>
                <a:sym typeface="Arial"/>
              </a:rPr>
              <a:t>카드</a:t>
            </a:r>
            <a:r>
              <a:rPr lang="en-US" sz="900" b="1" dirty="0">
                <a:latin typeface="Arial"/>
                <a:ea typeface="Arial"/>
                <a:cs typeface="Arial"/>
                <a:sym typeface="Arial"/>
              </a:rPr>
              <a:t> </a:t>
            </a:r>
            <a:r>
              <a:rPr lang="en-US" sz="900" b="1" dirty="0" err="1">
                <a:latin typeface="Arial"/>
                <a:ea typeface="Arial"/>
                <a:cs typeface="Arial"/>
                <a:sym typeface="Arial"/>
              </a:rPr>
              <a:t>뉴스</a:t>
            </a:r>
            <a:r>
              <a:rPr lang="en-US" sz="900" b="1" dirty="0">
                <a:latin typeface="Arial"/>
                <a:ea typeface="Arial"/>
                <a:cs typeface="Arial"/>
                <a:sym typeface="Arial"/>
              </a:rPr>
              <a:t> ‘</a:t>
            </a:r>
            <a:r>
              <a:rPr lang="en-US" sz="900" b="1" dirty="0" err="1">
                <a:latin typeface="Arial"/>
                <a:ea typeface="Arial"/>
                <a:cs typeface="Arial"/>
                <a:sym typeface="Arial"/>
              </a:rPr>
              <a:t>글로벌</a:t>
            </a:r>
            <a:r>
              <a:rPr lang="en-US" sz="900" b="1" dirty="0">
                <a:latin typeface="Arial"/>
                <a:ea typeface="Arial"/>
                <a:cs typeface="Arial"/>
                <a:sym typeface="Arial"/>
              </a:rPr>
              <a:t> </a:t>
            </a:r>
            <a:r>
              <a:rPr lang="en-US" sz="900" b="1" dirty="0" err="1">
                <a:latin typeface="Arial"/>
                <a:ea typeface="Arial"/>
                <a:cs typeface="Arial"/>
                <a:sym typeface="Arial"/>
              </a:rPr>
              <a:t>주민</a:t>
            </a:r>
            <a:r>
              <a:rPr lang="en-US" sz="900" b="1" dirty="0">
                <a:latin typeface="Arial"/>
                <a:ea typeface="Arial"/>
                <a:cs typeface="Arial"/>
                <a:sym typeface="Arial"/>
              </a:rPr>
              <a:t>(Zoom-in)’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시장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확장에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이해도를</a:t>
            </a:r>
            <a:r>
              <a:rPr lang="en-US" sz="900" dirty="0">
                <a:latin typeface="Gulim"/>
                <a:ea typeface="Gulim"/>
                <a:cs typeface="Gulim"/>
                <a:sym typeface="Gulim"/>
              </a:rPr>
              <a:t> </a:t>
            </a:r>
            <a:r>
              <a:rPr lang="en-US" sz="900" dirty="0" err="1">
                <a:latin typeface="Gulim"/>
                <a:ea typeface="Gulim"/>
                <a:cs typeface="Gulim"/>
                <a:sym typeface="Gulim"/>
              </a:rPr>
              <a:t>제고하고</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마인드셋을</a:t>
            </a:r>
            <a:r>
              <a:rPr lang="en-US" sz="900" dirty="0">
                <a:latin typeface="Gulim"/>
                <a:ea typeface="Gulim"/>
                <a:cs typeface="Gulim"/>
                <a:sym typeface="Gulim"/>
              </a:rPr>
              <a:t> </a:t>
            </a:r>
            <a:r>
              <a:rPr lang="en-US" sz="900" dirty="0" err="1">
                <a:latin typeface="Gulim"/>
                <a:ea typeface="Gulim"/>
                <a:cs typeface="Gulim"/>
                <a:sym typeface="Gulim"/>
              </a:rPr>
              <a:t>정착시키기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소통을</a:t>
            </a:r>
            <a:r>
              <a:rPr lang="en-US" sz="900" dirty="0">
                <a:latin typeface="Gulim"/>
                <a:ea typeface="Gulim"/>
                <a:cs typeface="Gulim"/>
                <a:sym typeface="Gulim"/>
              </a:rPr>
              <a:t> </a:t>
            </a:r>
            <a:r>
              <a:rPr lang="en-US" sz="900" dirty="0" err="1">
                <a:latin typeface="Gulim"/>
                <a:ea typeface="Gulim"/>
                <a:cs typeface="Gulim"/>
                <a:sym typeface="Gulim"/>
              </a:rPr>
              <a:t>확대해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2023년부터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현지</a:t>
            </a:r>
            <a:r>
              <a:rPr lang="en-US" sz="900" dirty="0">
                <a:latin typeface="Gulim"/>
                <a:ea typeface="Gulim"/>
                <a:cs typeface="Gulim"/>
                <a:sym typeface="Gulim"/>
              </a:rPr>
              <a:t> </a:t>
            </a:r>
            <a:r>
              <a:rPr lang="en-US" sz="900" dirty="0" err="1">
                <a:latin typeface="Gulim"/>
                <a:ea typeface="Gulim"/>
                <a:cs typeface="Gulim"/>
                <a:sym typeface="Gulim"/>
              </a:rPr>
              <a:t>법인과</a:t>
            </a:r>
            <a:r>
              <a:rPr lang="en-US" sz="900" dirty="0">
                <a:latin typeface="Gulim"/>
                <a:ea typeface="Gulim"/>
                <a:cs typeface="Gulim"/>
                <a:sym typeface="Gulim"/>
              </a:rPr>
              <a:t> </a:t>
            </a:r>
            <a:r>
              <a:rPr lang="en-US" sz="900" dirty="0" err="1">
                <a:latin typeface="Gulim"/>
                <a:ea typeface="Gulim"/>
                <a:cs typeface="Gulim"/>
                <a:sym typeface="Gulim"/>
              </a:rPr>
              <a:t>지사가</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해외</a:t>
            </a:r>
            <a:r>
              <a:rPr lang="en-US" sz="900" dirty="0">
                <a:latin typeface="Gulim"/>
                <a:ea typeface="Gulim"/>
                <a:cs typeface="Gulim"/>
                <a:sym typeface="Gulim"/>
              </a:rPr>
              <a:t> </a:t>
            </a:r>
            <a:r>
              <a:rPr lang="en-US" sz="900" dirty="0" err="1">
                <a:latin typeface="Gulim"/>
                <a:ea typeface="Gulim"/>
                <a:cs typeface="Gulim"/>
                <a:sym typeface="Gulim"/>
              </a:rPr>
              <a:t>국가의</a:t>
            </a:r>
            <a:r>
              <a:rPr lang="en-US" sz="900" dirty="0">
                <a:latin typeface="Gulim"/>
                <a:ea typeface="Gulim"/>
                <a:cs typeface="Gulim"/>
                <a:sym typeface="Gulim"/>
              </a:rPr>
              <a:t> </a:t>
            </a:r>
            <a:r>
              <a:rPr lang="en-US" sz="900" dirty="0" err="1">
                <a:latin typeface="Gulim"/>
                <a:ea typeface="Gulim"/>
                <a:cs typeface="Gulim"/>
                <a:sym typeface="Gulim"/>
              </a:rPr>
              <a:t>문화와</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사업에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소개</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카드</a:t>
            </a:r>
            <a:r>
              <a:rPr lang="en-US" sz="900" dirty="0">
                <a:latin typeface="Gulim"/>
                <a:ea typeface="Gulim"/>
                <a:cs typeface="Gulim"/>
                <a:sym typeface="Gulim"/>
              </a:rPr>
              <a:t> </a:t>
            </a:r>
            <a:r>
              <a:rPr lang="en-US" sz="900" dirty="0" err="1">
                <a:latin typeface="Gulim"/>
                <a:ea typeface="Gulim"/>
                <a:cs typeface="Gulim"/>
                <a:sym typeface="Gulim"/>
              </a:rPr>
              <a:t>뉴스</a:t>
            </a:r>
            <a:r>
              <a:rPr lang="en-US" sz="900" dirty="0">
                <a:latin typeface="Gulim"/>
                <a:ea typeface="Gulim"/>
                <a:cs typeface="Gulim"/>
                <a:sym typeface="Gulim"/>
              </a:rPr>
              <a:t> </a:t>
            </a:r>
            <a:r>
              <a:rPr lang="en-US" sz="900" dirty="0" err="1">
                <a:latin typeface="Gulim"/>
                <a:ea typeface="Gulim"/>
                <a:cs typeface="Gulim"/>
                <a:sym typeface="Gulim"/>
              </a:rPr>
              <a:t>형태로</a:t>
            </a:r>
            <a:r>
              <a:rPr lang="en-US" sz="900" dirty="0">
                <a:latin typeface="Gulim"/>
                <a:ea typeface="Gulim"/>
                <a:cs typeface="Gulim"/>
                <a:sym typeface="Gulim"/>
              </a:rPr>
              <a:t> </a:t>
            </a:r>
            <a:r>
              <a:rPr lang="en-US" sz="900" dirty="0" err="1">
                <a:latin typeface="Gulim"/>
                <a:ea typeface="Gulim"/>
                <a:cs typeface="Gulim"/>
                <a:sym typeface="Gulim"/>
              </a:rPr>
              <a:t>구성원에게</a:t>
            </a:r>
            <a:r>
              <a:rPr lang="en-US" sz="900" dirty="0">
                <a:latin typeface="Gulim"/>
                <a:ea typeface="Gulim"/>
                <a:cs typeface="Gulim"/>
                <a:sym typeface="Gulim"/>
              </a:rPr>
              <a:t> </a:t>
            </a:r>
            <a:r>
              <a:rPr lang="en-US" sz="900" dirty="0" err="1">
                <a:latin typeface="Gulim"/>
                <a:ea typeface="Gulim"/>
                <a:cs typeface="Gulim"/>
                <a:sym typeface="Gulim"/>
              </a:rPr>
              <a:t>공유하는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주민</a:t>
            </a:r>
            <a:r>
              <a:rPr lang="en-US" sz="900" dirty="0">
                <a:latin typeface="Gulim"/>
                <a:ea typeface="Gulim"/>
                <a:cs typeface="Gulim"/>
                <a:sym typeface="Gulim"/>
              </a:rPr>
              <a:t>(Zoom-in)’ </a:t>
            </a:r>
            <a:r>
              <a:rPr lang="en-US" sz="900" dirty="0" err="1">
                <a:latin typeface="Gulim"/>
                <a:ea typeface="Gulim"/>
                <a:cs typeface="Gulim"/>
                <a:sym typeface="Gulim"/>
              </a:rPr>
              <a:t>콘텐츠를</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주재원</a:t>
            </a:r>
            <a:r>
              <a:rPr lang="en-US" sz="900" dirty="0">
                <a:latin typeface="Gulim"/>
                <a:ea typeface="Gulim"/>
                <a:cs typeface="Gulim"/>
                <a:sym typeface="Gulim"/>
              </a:rPr>
              <a:t> </a:t>
            </a:r>
            <a:r>
              <a:rPr lang="en-US" sz="900" dirty="0" err="1">
                <a:latin typeface="Gulim"/>
                <a:ea typeface="Gulim"/>
                <a:cs typeface="Gulim"/>
                <a:sym typeface="Gulim"/>
              </a:rPr>
              <a:t>파견</a:t>
            </a:r>
            <a:r>
              <a:rPr lang="en-US" sz="900" dirty="0">
                <a:latin typeface="Gulim"/>
                <a:ea typeface="Gulim"/>
                <a:cs typeface="Gulim"/>
                <a:sym typeface="Gulim"/>
              </a:rPr>
              <a:t> </a:t>
            </a:r>
            <a:r>
              <a:rPr lang="en-US" sz="900" dirty="0" err="1">
                <a:latin typeface="Gulim"/>
                <a:ea typeface="Gulim"/>
                <a:cs typeface="Gulim"/>
                <a:sym typeface="Gulim"/>
              </a:rPr>
              <a:t>경험을</a:t>
            </a:r>
            <a:r>
              <a:rPr lang="en-US" sz="900" dirty="0">
                <a:latin typeface="Gulim"/>
                <a:ea typeface="Gulim"/>
                <a:cs typeface="Gulim"/>
                <a:sym typeface="Gulim"/>
              </a:rPr>
              <a:t> </a:t>
            </a:r>
            <a:r>
              <a:rPr lang="en-US" sz="900" dirty="0" err="1">
                <a:latin typeface="Gulim"/>
                <a:ea typeface="Gulim"/>
                <a:cs typeface="Gulim"/>
                <a:sym typeface="Gulim"/>
              </a:rPr>
              <a:t>보유한</a:t>
            </a:r>
            <a:r>
              <a:rPr lang="en-US" sz="900" dirty="0">
                <a:latin typeface="Gulim"/>
                <a:ea typeface="Gulim"/>
                <a:cs typeface="Gulim"/>
                <a:sym typeface="Gulim"/>
              </a:rPr>
              <a:t> </a:t>
            </a:r>
            <a:r>
              <a:rPr lang="en-US" sz="900" dirty="0" err="1">
                <a:latin typeface="Gulim"/>
                <a:ea typeface="Gulim"/>
                <a:cs typeface="Gulim"/>
                <a:sym typeface="Gulim"/>
              </a:rPr>
              <a:t>구성원과의</a:t>
            </a:r>
            <a:r>
              <a:rPr lang="en-US" sz="900" dirty="0">
                <a:latin typeface="Gulim"/>
                <a:ea typeface="Gulim"/>
                <a:cs typeface="Gulim"/>
                <a:sym typeface="Gulim"/>
              </a:rPr>
              <a:t> </a:t>
            </a:r>
            <a:r>
              <a:rPr lang="en-US" sz="900" dirty="0" err="1">
                <a:latin typeface="Gulim"/>
                <a:ea typeface="Gulim"/>
                <a:cs typeface="Gulim"/>
                <a:sym typeface="Gulim"/>
              </a:rPr>
              <a:t>토크쇼</a:t>
            </a:r>
            <a:r>
              <a:rPr lang="en-US" sz="900" dirty="0">
                <a:latin typeface="Gulim"/>
                <a:ea typeface="Gulim"/>
                <a:cs typeface="Gulim"/>
                <a:sym typeface="Gulim"/>
              </a:rPr>
              <a:t> </a:t>
            </a:r>
            <a:r>
              <a:rPr lang="en-US" sz="900" dirty="0" err="1">
                <a:latin typeface="Gulim"/>
                <a:ea typeface="Gulim"/>
                <a:cs typeface="Gulim"/>
                <a:sym typeface="Gulim"/>
              </a:rPr>
              <a:t>형태의</a:t>
            </a:r>
            <a:r>
              <a:rPr lang="en-US" sz="900" dirty="0">
                <a:latin typeface="Gulim"/>
                <a:ea typeface="Gulim"/>
                <a:cs typeface="Gulim"/>
                <a:sym typeface="Gulim"/>
              </a:rPr>
              <a:t> </a:t>
            </a:r>
            <a:r>
              <a:rPr lang="en-US" sz="900" dirty="0" err="1">
                <a:latin typeface="Gulim"/>
                <a:ea typeface="Gulim"/>
                <a:cs typeface="Gulim"/>
                <a:sym typeface="Gulim"/>
              </a:rPr>
              <a:t>영상</a:t>
            </a:r>
            <a:r>
              <a:rPr lang="en-US" sz="900" dirty="0">
                <a:latin typeface="Gulim"/>
                <a:ea typeface="Gulim"/>
                <a:cs typeface="Gulim"/>
                <a:sym typeface="Gulim"/>
              </a:rPr>
              <a:t> </a:t>
            </a:r>
            <a:r>
              <a:rPr lang="en-US" sz="900" dirty="0" err="1">
                <a:latin typeface="Gulim"/>
                <a:ea typeface="Gulim"/>
                <a:cs typeface="Gulim"/>
                <a:sym typeface="Gulim"/>
              </a:rPr>
              <a:t>콘텐츠를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현지에서</a:t>
            </a:r>
            <a:r>
              <a:rPr lang="en-US" sz="900" dirty="0">
                <a:latin typeface="Gulim"/>
                <a:ea typeface="Gulim"/>
                <a:cs typeface="Gulim"/>
                <a:sym typeface="Gulim"/>
              </a:rPr>
              <a:t> </a:t>
            </a:r>
            <a:r>
              <a:rPr lang="en-US" sz="900" dirty="0" err="1">
                <a:latin typeface="Gulim"/>
                <a:ea typeface="Gulim"/>
                <a:cs typeface="Gulim"/>
                <a:sym typeface="Gulim"/>
              </a:rPr>
              <a:t>실제로</a:t>
            </a:r>
            <a:r>
              <a:rPr lang="en-US" sz="900" dirty="0">
                <a:latin typeface="Gulim"/>
                <a:ea typeface="Gulim"/>
                <a:cs typeface="Gulim"/>
                <a:sym typeface="Gulim"/>
              </a:rPr>
              <a:t> </a:t>
            </a:r>
            <a:r>
              <a:rPr lang="en-US" sz="900" dirty="0" err="1">
                <a:latin typeface="Gulim"/>
                <a:ea typeface="Gulim"/>
                <a:cs typeface="Gulim"/>
                <a:sym typeface="Gulim"/>
              </a:rPr>
              <a:t>문화적</a:t>
            </a:r>
            <a:r>
              <a:rPr lang="en-US" sz="900" dirty="0">
                <a:latin typeface="Gulim"/>
                <a:ea typeface="Gulim"/>
                <a:cs typeface="Gulim"/>
                <a:sym typeface="Gulim"/>
              </a:rPr>
              <a:t> </a:t>
            </a:r>
            <a:r>
              <a:rPr lang="en-US" sz="900" dirty="0" err="1">
                <a:latin typeface="Gulim"/>
                <a:ea typeface="Gulim"/>
                <a:cs typeface="Gulim"/>
                <a:sym typeface="Gulim"/>
              </a:rPr>
              <a:t>다양성을</a:t>
            </a:r>
            <a:r>
              <a:rPr lang="en-US" sz="900" dirty="0">
                <a:latin typeface="Gulim"/>
                <a:ea typeface="Gulim"/>
                <a:cs typeface="Gulim"/>
                <a:sym typeface="Gulim"/>
              </a:rPr>
              <a:t> </a:t>
            </a:r>
            <a:r>
              <a:rPr lang="en-US" sz="900" dirty="0" err="1">
                <a:latin typeface="Gulim"/>
                <a:ea typeface="Gulim"/>
                <a:cs typeface="Gulim"/>
                <a:sym typeface="Gulim"/>
              </a:rPr>
              <a:t>경험한</a:t>
            </a:r>
            <a:r>
              <a:rPr lang="en-US" sz="900" dirty="0">
                <a:latin typeface="Gulim"/>
                <a:ea typeface="Gulim"/>
                <a:cs typeface="Gulim"/>
                <a:sym typeface="Gulim"/>
              </a:rPr>
              <a:t> </a:t>
            </a:r>
            <a:r>
              <a:rPr lang="en-US" sz="900" dirty="0" err="1">
                <a:latin typeface="Gulim"/>
                <a:ea typeface="Gulim"/>
                <a:cs typeface="Gulim"/>
                <a:sym typeface="Gulim"/>
              </a:rPr>
              <a:t>근무</a:t>
            </a:r>
            <a:r>
              <a:rPr lang="en-US" sz="900" dirty="0">
                <a:latin typeface="Gulim"/>
                <a:ea typeface="Gulim"/>
                <a:cs typeface="Gulim"/>
                <a:sym typeface="Gulim"/>
              </a:rPr>
              <a:t> </a:t>
            </a:r>
            <a:r>
              <a:rPr lang="en-US" sz="900" dirty="0" err="1">
                <a:latin typeface="Gulim"/>
                <a:ea typeface="Gulim"/>
                <a:cs typeface="Gulim"/>
                <a:sym typeface="Gulim"/>
              </a:rPr>
              <a:t>사례</a:t>
            </a:r>
            <a:r>
              <a:rPr lang="en-US" sz="900" dirty="0">
                <a:latin typeface="Gulim"/>
                <a:ea typeface="Gulim"/>
                <a:cs typeface="Gulim"/>
                <a:sym typeface="Gulim"/>
              </a:rPr>
              <a:t> </a:t>
            </a:r>
            <a:r>
              <a:rPr lang="en-US" sz="900" dirty="0" err="1">
                <a:latin typeface="Gulim"/>
                <a:ea typeface="Gulim"/>
                <a:cs typeface="Gulim"/>
                <a:sym typeface="Gulim"/>
              </a:rPr>
              <a:t>공유도</a:t>
            </a:r>
            <a:r>
              <a:rPr lang="en-US" sz="900" dirty="0">
                <a:latin typeface="Gulim"/>
                <a:ea typeface="Gulim"/>
                <a:cs typeface="Gulim"/>
                <a:sym typeface="Gulim"/>
              </a:rPr>
              <a:t> </a:t>
            </a:r>
            <a:r>
              <a:rPr lang="en-US" sz="900" dirty="0" err="1">
                <a:latin typeface="Gulim"/>
                <a:ea typeface="Gulim"/>
                <a:cs typeface="Gulim"/>
                <a:sym typeface="Gulim"/>
              </a:rPr>
              <a:t>진행하였습니다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사업에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이해뿐만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일하는</a:t>
            </a:r>
            <a:r>
              <a:rPr lang="en-US" sz="900" dirty="0">
                <a:latin typeface="Gulim"/>
                <a:ea typeface="Gulim"/>
                <a:cs typeface="Gulim"/>
                <a:sym typeface="Gulim"/>
              </a:rPr>
              <a:t> </a:t>
            </a:r>
            <a:r>
              <a:rPr lang="en-US" sz="900" dirty="0" err="1">
                <a:latin typeface="Gulim"/>
                <a:ea typeface="Gulim"/>
                <a:cs typeface="Gulim"/>
                <a:sym typeface="Gulim"/>
              </a:rPr>
              <a:t>동료와</a:t>
            </a:r>
            <a:r>
              <a:rPr lang="en-US" sz="900" dirty="0">
                <a:latin typeface="Gulim"/>
                <a:ea typeface="Gulim"/>
                <a:cs typeface="Gulim"/>
                <a:sym typeface="Gulim"/>
              </a:rPr>
              <a:t> </a:t>
            </a:r>
            <a:r>
              <a:rPr lang="en-US" sz="900" dirty="0" err="1">
                <a:latin typeface="Gulim"/>
                <a:ea typeface="Gulim"/>
                <a:cs typeface="Gulim"/>
                <a:sym typeface="Gulim"/>
              </a:rPr>
              <a:t>문화권에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이해도</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제고하여</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문화권의</a:t>
            </a:r>
            <a:r>
              <a:rPr lang="en-US" sz="900" dirty="0">
                <a:latin typeface="Gulim"/>
                <a:ea typeface="Gulim"/>
                <a:cs typeface="Gulim"/>
                <a:sym typeface="Gulim"/>
              </a:rPr>
              <a:t> </a:t>
            </a:r>
            <a:r>
              <a:rPr lang="en-US" sz="900" dirty="0" err="1">
                <a:latin typeface="Gulim"/>
                <a:ea typeface="Gulim"/>
                <a:cs typeface="Gulim"/>
                <a:sym typeface="Gulim"/>
              </a:rPr>
              <a:t>동료들과</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일하는</a:t>
            </a:r>
            <a:r>
              <a:rPr lang="en-US" sz="900" dirty="0">
                <a:latin typeface="Gulim"/>
                <a:ea typeface="Gulim"/>
                <a:cs typeface="Gulim"/>
                <a:sym typeface="Gulim"/>
              </a:rPr>
              <a:t> </a:t>
            </a:r>
            <a:r>
              <a:rPr lang="en-US" sz="900" dirty="0" err="1">
                <a:latin typeface="Gulim"/>
                <a:ea typeface="Gulim"/>
                <a:cs typeface="Gulim"/>
                <a:sym typeface="Gulim"/>
              </a:rPr>
              <a:t>포용적</a:t>
            </a:r>
            <a:r>
              <a:rPr lang="en-US" sz="900" dirty="0">
                <a:latin typeface="Gulim"/>
                <a:ea typeface="Gulim"/>
                <a:cs typeface="Gulim"/>
                <a:sym typeface="Gulim"/>
              </a:rPr>
              <a:t> </a:t>
            </a:r>
            <a:r>
              <a:rPr lang="en-US" sz="900" dirty="0" err="1">
                <a:latin typeface="Gulim"/>
                <a:ea typeface="Gulim"/>
                <a:cs typeface="Gulim"/>
                <a:sym typeface="Gulim"/>
              </a:rPr>
              <a:t>문화의</a:t>
            </a:r>
            <a:r>
              <a:rPr lang="en-US" sz="900" dirty="0">
                <a:latin typeface="Gulim"/>
                <a:ea typeface="Gulim"/>
                <a:cs typeface="Gulim"/>
                <a:sym typeface="Gulim"/>
              </a:rPr>
              <a:t> </a:t>
            </a:r>
            <a:r>
              <a:rPr lang="en-US" sz="900" dirty="0" err="1">
                <a:latin typeface="Gulim"/>
                <a:ea typeface="Gulim"/>
                <a:cs typeface="Gulim"/>
                <a:sym typeface="Gulim"/>
              </a:rPr>
              <a:t>기반을</a:t>
            </a:r>
            <a:r>
              <a:rPr lang="en-US" sz="900" dirty="0">
                <a:latin typeface="Gulim"/>
                <a:ea typeface="Gulim"/>
                <a:cs typeface="Gulim"/>
                <a:sym typeface="Gulim"/>
              </a:rPr>
              <a:t> </a:t>
            </a:r>
            <a:r>
              <a:rPr lang="en-US" sz="900" dirty="0" err="1">
                <a:latin typeface="Gulim"/>
                <a:ea typeface="Gulim"/>
                <a:cs typeface="Gulim"/>
                <a:sym typeface="Gulim"/>
              </a:rPr>
              <a:t>만들어</a:t>
            </a:r>
            <a:r>
              <a:rPr lang="en-US" sz="900" dirty="0">
                <a:latin typeface="Gulim"/>
                <a:ea typeface="Gulim"/>
                <a:cs typeface="Gulim"/>
                <a:sym typeface="Gulim"/>
              </a:rPr>
              <a:t> </a:t>
            </a:r>
            <a:r>
              <a:rPr lang="en-US" sz="900" dirty="0" err="1">
                <a:latin typeface="Gulim"/>
                <a:ea typeface="Gulim"/>
                <a:cs typeface="Gulim"/>
                <a:sym typeface="Gulim"/>
              </a:rPr>
              <a:t>나가고자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86" name="Google Shape;6986;p70"/>
          <p:cNvSpPr txBox="1"/>
          <p:nvPr/>
        </p:nvSpPr>
        <p:spPr>
          <a:xfrm>
            <a:off x="876989" y="4545582"/>
            <a:ext cx="9790002"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a:solidFill>
                  <a:srgbClr val="007E75"/>
                </a:solidFill>
                <a:latin typeface="Arial"/>
                <a:ea typeface="Arial"/>
                <a:cs typeface="Arial"/>
                <a:sym typeface="Arial"/>
              </a:rPr>
              <a:t>사회적 취약계층 배려</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취업 취약계층을 차별하지 않고 공정한 기회를 제공하여 취업난 해소에 일조함으로써 기업의 사회적 책임을 다하고자 하며, 사회적 취약계층 취업 확대 과정에 발생할 수 있는 조직 내 갈등을 개인의 문제가 아닌 전사적인 문제로 인식하고 현업 멘토링 제도 등을 운영하며 구성원 간 융합을 도모하고 있습니다.</a:t>
            </a:r>
            <a:endParaRPr sz="900">
              <a:latin typeface="Gulim"/>
              <a:ea typeface="Gulim"/>
              <a:cs typeface="Gulim"/>
              <a:sym typeface="Gulim"/>
            </a:endParaRPr>
          </a:p>
        </p:txBody>
      </p:sp>
      <p:sp>
        <p:nvSpPr>
          <p:cNvPr id="6987" name="Google Shape;6987;p70"/>
          <p:cNvSpPr txBox="1"/>
          <p:nvPr/>
        </p:nvSpPr>
        <p:spPr>
          <a:xfrm>
            <a:off x="876989" y="4955612"/>
            <a:ext cx="9790002" cy="940642"/>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사회</a:t>
            </a:r>
            <a:r>
              <a:rPr lang="en-US" sz="900" dirty="0">
                <a:latin typeface="Gulim"/>
                <a:ea typeface="Gulim"/>
                <a:cs typeface="Gulim"/>
                <a:sym typeface="Gulim"/>
              </a:rPr>
              <a:t> </a:t>
            </a:r>
            <a:r>
              <a:rPr lang="en-US" sz="900" dirty="0" err="1">
                <a:latin typeface="Gulim"/>
                <a:ea typeface="Gulim"/>
                <a:cs typeface="Gulim"/>
                <a:sym typeface="Gulim"/>
              </a:rPr>
              <a:t>취약계층</a:t>
            </a:r>
            <a:r>
              <a:rPr lang="en-US" sz="900" dirty="0">
                <a:latin typeface="Gulim"/>
                <a:ea typeface="Gulim"/>
                <a:cs typeface="Gulim"/>
                <a:sym typeface="Gulim"/>
              </a:rPr>
              <a:t> </a:t>
            </a:r>
            <a:r>
              <a:rPr lang="en-US" sz="900" dirty="0" err="1">
                <a:latin typeface="Gulim"/>
                <a:ea typeface="Gulim"/>
                <a:cs typeface="Gulim"/>
                <a:sym typeface="Gulim"/>
              </a:rPr>
              <a:t>채용</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고졸</a:t>
            </a:r>
            <a:r>
              <a:rPr lang="en-US" sz="900" dirty="0">
                <a:latin typeface="Gulim"/>
                <a:ea typeface="Gulim"/>
                <a:cs typeface="Gulim"/>
                <a:sym typeface="Gulim"/>
              </a:rPr>
              <a:t> </a:t>
            </a:r>
            <a:r>
              <a:rPr lang="en-US" sz="900" dirty="0" err="1">
                <a:latin typeface="Gulim"/>
                <a:ea typeface="Gulim"/>
                <a:cs typeface="Gulim"/>
                <a:sym typeface="Gulim"/>
              </a:rPr>
              <a:t>사원</a:t>
            </a:r>
            <a:r>
              <a:rPr lang="en-US" sz="900" dirty="0">
                <a:latin typeface="Gulim"/>
                <a:ea typeface="Gulim"/>
                <a:cs typeface="Gulim"/>
                <a:sym typeface="Gulim"/>
              </a:rPr>
              <a:t> </a:t>
            </a:r>
            <a:r>
              <a:rPr lang="en-US" sz="900" dirty="0" err="1">
                <a:latin typeface="Gulim"/>
                <a:ea typeface="Gulim"/>
                <a:cs typeface="Gulim"/>
                <a:sym typeface="Gulim"/>
              </a:rPr>
              <a:t>채용과</a:t>
            </a:r>
            <a:r>
              <a:rPr lang="en-US" sz="900" dirty="0">
                <a:latin typeface="Gulim"/>
                <a:ea typeface="Gulim"/>
                <a:cs typeface="Gulim"/>
                <a:sym typeface="Gulim"/>
              </a:rPr>
              <a:t> </a:t>
            </a:r>
            <a:r>
              <a:rPr lang="en-US" sz="900" dirty="0" err="1">
                <a:latin typeface="Gulim"/>
                <a:ea typeface="Gulim"/>
                <a:cs typeface="Gulim"/>
                <a:sym typeface="Gulim"/>
              </a:rPr>
              <a:t>퇴직자</a:t>
            </a:r>
            <a:r>
              <a:rPr lang="en-US" sz="900" dirty="0">
                <a:latin typeface="Gulim"/>
                <a:ea typeface="Gulim"/>
                <a:cs typeface="Gulim"/>
                <a:sym typeface="Gulim"/>
              </a:rPr>
              <a:t> </a:t>
            </a:r>
            <a:r>
              <a:rPr lang="en-US" sz="900" dirty="0" err="1">
                <a:latin typeface="Gulim"/>
                <a:ea typeface="Gulim"/>
                <a:cs typeface="Gulim"/>
                <a:sym typeface="Gulim"/>
              </a:rPr>
              <a:t>재채용</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장애인과</a:t>
            </a:r>
            <a:r>
              <a:rPr lang="en-US" sz="900" dirty="0">
                <a:latin typeface="Gulim"/>
                <a:ea typeface="Gulim"/>
                <a:cs typeface="Gulim"/>
                <a:sym typeface="Gulim"/>
              </a:rPr>
              <a:t> </a:t>
            </a:r>
            <a:r>
              <a:rPr lang="en-US" sz="900" dirty="0" err="1">
                <a:latin typeface="Gulim"/>
                <a:ea typeface="Gulim"/>
                <a:cs typeface="Gulim"/>
                <a:sym typeface="Gulim"/>
              </a:rPr>
              <a:t>보훈</a:t>
            </a:r>
            <a:r>
              <a:rPr lang="en-US" sz="900" dirty="0">
                <a:latin typeface="Gulim"/>
                <a:ea typeface="Gulim"/>
                <a:cs typeface="Gulim"/>
                <a:sym typeface="Gulim"/>
              </a:rPr>
              <a:t> </a:t>
            </a:r>
            <a:r>
              <a:rPr lang="en-US" sz="900" dirty="0" err="1">
                <a:latin typeface="Gulim"/>
                <a:ea typeface="Gulim"/>
                <a:cs typeface="Gulim"/>
                <a:sym typeface="Gulim"/>
              </a:rPr>
              <a:t>대상자의</a:t>
            </a:r>
            <a:r>
              <a:rPr lang="en-US" sz="900" dirty="0">
                <a:latin typeface="Gulim"/>
                <a:ea typeface="Gulim"/>
                <a:cs typeface="Gulim"/>
                <a:sym typeface="Gulim"/>
              </a:rPr>
              <a:t> </a:t>
            </a:r>
            <a:r>
              <a:rPr lang="en-US" sz="900" dirty="0" err="1">
                <a:latin typeface="Gulim"/>
                <a:ea typeface="Gulim"/>
                <a:cs typeface="Gulim"/>
                <a:sym typeface="Gulim"/>
              </a:rPr>
              <a:t>고용</a:t>
            </a:r>
            <a:r>
              <a:rPr lang="en-US" sz="900" dirty="0">
                <a:latin typeface="Gulim"/>
                <a:ea typeface="Gulim"/>
                <a:cs typeface="Gulim"/>
                <a:sym typeface="Gulim"/>
              </a:rPr>
              <a:t> </a:t>
            </a:r>
            <a:r>
              <a:rPr lang="en-US" sz="900" dirty="0" err="1">
                <a:latin typeface="Gulim"/>
                <a:ea typeface="Gulim"/>
                <a:cs typeface="Gulim"/>
                <a:sym typeface="Gulim"/>
              </a:rPr>
              <a:t>기회</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위해서도</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상시채용을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장애인과</a:t>
            </a:r>
            <a:r>
              <a:rPr lang="en-US" sz="900" dirty="0">
                <a:latin typeface="Gulim"/>
                <a:ea typeface="Gulim"/>
                <a:cs typeface="Gulim"/>
                <a:sym typeface="Gulim"/>
              </a:rPr>
              <a:t> </a:t>
            </a:r>
            <a:r>
              <a:rPr lang="en-US" sz="900" dirty="0" err="1">
                <a:latin typeface="Gulim"/>
                <a:ea typeface="Gulim"/>
                <a:cs typeface="Gulim"/>
                <a:sym typeface="Gulim"/>
              </a:rPr>
              <a:t>보훈</a:t>
            </a:r>
            <a:r>
              <a:rPr lang="en-US" sz="900" dirty="0">
                <a:latin typeface="Gulim"/>
                <a:ea typeface="Gulim"/>
                <a:cs typeface="Gulim"/>
                <a:sym typeface="Gulim"/>
              </a:rPr>
              <a:t> </a:t>
            </a:r>
            <a:r>
              <a:rPr lang="en-US" sz="900" dirty="0" err="1">
                <a:latin typeface="Gulim"/>
                <a:ea typeface="Gulim"/>
                <a:cs typeface="Gulim"/>
                <a:sym typeface="Gulim"/>
              </a:rPr>
              <a:t>대상자가</a:t>
            </a:r>
            <a:r>
              <a:rPr lang="en-US" sz="900" dirty="0">
                <a:latin typeface="Gulim"/>
                <a:ea typeface="Gulim"/>
                <a:cs typeface="Gulim"/>
                <a:sym typeface="Gulim"/>
              </a:rPr>
              <a:t> </a:t>
            </a:r>
            <a:r>
              <a:rPr lang="en-US" sz="900" dirty="0" err="1">
                <a:latin typeface="Gulim"/>
                <a:ea typeface="Gulim"/>
                <a:cs typeface="Gulim"/>
                <a:sym typeface="Gulim"/>
              </a:rPr>
              <a:t>언제든지</a:t>
            </a:r>
            <a:r>
              <a:rPr lang="en-US" sz="900" dirty="0">
                <a:latin typeface="Gulim"/>
                <a:ea typeface="Gulim"/>
                <a:cs typeface="Gulim"/>
                <a:sym typeface="Gulim"/>
              </a:rPr>
              <a:t> </a:t>
            </a:r>
            <a:r>
              <a:rPr lang="en-US" sz="900" dirty="0" err="1">
                <a:latin typeface="Gulim"/>
                <a:ea typeface="Gulim"/>
                <a:cs typeface="Gulim"/>
                <a:sym typeface="Gulim"/>
              </a:rPr>
              <a:t>지원할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문을</a:t>
            </a:r>
            <a:r>
              <a:rPr lang="en-US" sz="900" dirty="0">
                <a:latin typeface="Gulim"/>
                <a:ea typeface="Gulim"/>
                <a:cs typeface="Gulim"/>
                <a:sym typeface="Gulim"/>
              </a:rPr>
              <a:t> </a:t>
            </a:r>
            <a:r>
              <a:rPr lang="en-US" sz="900" dirty="0" err="1">
                <a:latin typeface="Gulim"/>
                <a:ea typeface="Gulim"/>
                <a:cs typeface="Gulim"/>
                <a:sym typeface="Gulim"/>
              </a:rPr>
              <a:t>열어두고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채용</a:t>
            </a:r>
            <a:r>
              <a:rPr lang="en-US" sz="900" dirty="0">
                <a:latin typeface="Gulim"/>
                <a:ea typeface="Gulim"/>
                <a:cs typeface="Gulim"/>
                <a:sym typeface="Gulim"/>
              </a:rPr>
              <a:t> </a:t>
            </a:r>
            <a:r>
              <a:rPr lang="en-US" sz="900" dirty="0" err="1">
                <a:latin typeface="Gulim"/>
                <a:ea typeface="Gulim"/>
                <a:cs typeface="Gulim"/>
                <a:sym typeface="Gulim"/>
              </a:rPr>
              <a:t>수요</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현업</a:t>
            </a:r>
            <a:r>
              <a:rPr lang="en-US" sz="900" dirty="0">
                <a:latin typeface="Gulim"/>
                <a:ea typeface="Gulim"/>
                <a:cs typeface="Gulim"/>
                <a:sym typeface="Gulim"/>
              </a:rPr>
              <a:t> </a:t>
            </a:r>
            <a:r>
              <a:rPr lang="en-US" sz="900" dirty="0" err="1">
                <a:latin typeface="Gulim"/>
                <a:ea typeface="Gulim"/>
                <a:cs typeface="Gulim"/>
                <a:sym typeface="Gulim"/>
              </a:rPr>
              <a:t>부서에</a:t>
            </a:r>
            <a:r>
              <a:rPr lang="en-US" sz="900" dirty="0">
                <a:latin typeface="Gulim"/>
                <a:ea typeface="Gulim"/>
                <a:cs typeface="Gulim"/>
                <a:sym typeface="Gulim"/>
              </a:rPr>
              <a:t> </a:t>
            </a:r>
            <a:r>
              <a:rPr lang="en-US" sz="900" dirty="0" err="1">
                <a:latin typeface="Gulim"/>
                <a:ea typeface="Gulim"/>
                <a:cs typeface="Gulim"/>
                <a:sym typeface="Gulim"/>
              </a:rPr>
              <a:t>이들의</a:t>
            </a:r>
            <a:r>
              <a:rPr lang="en-US" sz="900" dirty="0">
                <a:latin typeface="Gulim"/>
                <a:ea typeface="Gulim"/>
                <a:cs typeface="Gulim"/>
                <a:sym typeface="Gulim"/>
              </a:rPr>
              <a:t> </a:t>
            </a:r>
            <a:r>
              <a:rPr lang="en-US" sz="900" dirty="0" err="1">
                <a:latin typeface="Gulim"/>
                <a:ea typeface="Gulim"/>
                <a:cs typeface="Gulim"/>
                <a:sym typeface="Gulim"/>
              </a:rPr>
              <a:t>채용을</a:t>
            </a:r>
            <a:r>
              <a:rPr lang="en-US" sz="900" dirty="0">
                <a:latin typeface="Gulim"/>
                <a:ea typeface="Gulim"/>
                <a:cs typeface="Gulim"/>
                <a:sym typeface="Gulim"/>
              </a:rPr>
              <a:t> </a:t>
            </a:r>
            <a:r>
              <a:rPr lang="en-US" sz="900" dirty="0" err="1">
                <a:latin typeface="Gulim"/>
                <a:ea typeface="Gulim"/>
                <a:cs typeface="Gulim"/>
                <a:sym typeface="Gulim"/>
              </a:rPr>
              <a:t>추천하여</a:t>
            </a:r>
            <a:r>
              <a:rPr lang="en-US" sz="900" dirty="0">
                <a:latin typeface="Gulim"/>
                <a:ea typeface="Gulim"/>
                <a:cs typeface="Gulim"/>
                <a:sym typeface="Gulim"/>
              </a:rPr>
              <a:t> </a:t>
            </a:r>
            <a:r>
              <a:rPr lang="en-US" sz="900" dirty="0" err="1">
                <a:latin typeface="Gulim"/>
                <a:ea typeface="Gulim"/>
                <a:cs typeface="Gulim"/>
                <a:sym typeface="Gulim"/>
              </a:rPr>
              <a:t>입사를</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장애인과</a:t>
            </a:r>
            <a:r>
              <a:rPr lang="en-US" sz="900" dirty="0">
                <a:latin typeface="Gulim"/>
                <a:ea typeface="Gulim"/>
                <a:cs typeface="Gulim"/>
                <a:sym typeface="Gulim"/>
              </a:rPr>
              <a:t> </a:t>
            </a:r>
            <a:r>
              <a:rPr lang="en-US" sz="900" dirty="0" err="1">
                <a:latin typeface="Gulim"/>
                <a:ea typeface="Gulim"/>
                <a:cs typeface="Gulim"/>
                <a:sym typeface="Gulim"/>
              </a:rPr>
              <a:t>보훈</a:t>
            </a:r>
            <a:r>
              <a:rPr lang="en-US" sz="900" dirty="0">
                <a:latin typeface="Gulim"/>
                <a:ea typeface="Gulim"/>
                <a:cs typeface="Gulim"/>
                <a:sym typeface="Gulim"/>
              </a:rPr>
              <a:t> </a:t>
            </a:r>
            <a:r>
              <a:rPr lang="en-US" sz="900" dirty="0" err="1">
                <a:latin typeface="Gulim"/>
                <a:ea typeface="Gulim"/>
                <a:cs typeface="Gulim"/>
                <a:sym typeface="Gulim"/>
              </a:rPr>
              <a:t>대상자에게</a:t>
            </a:r>
            <a:r>
              <a:rPr lang="en-US" sz="900" dirty="0">
                <a:latin typeface="Gulim"/>
                <a:ea typeface="Gulim"/>
                <a:cs typeface="Gulim"/>
                <a:sym typeface="Gulim"/>
              </a:rPr>
              <a:t> </a:t>
            </a:r>
            <a:r>
              <a:rPr lang="en-US" sz="900" dirty="0" err="1">
                <a:latin typeface="Gulim"/>
                <a:ea typeface="Gulim"/>
                <a:cs typeface="Gulim"/>
                <a:sym typeface="Gulim"/>
              </a:rPr>
              <a:t>안정적인</a:t>
            </a:r>
            <a:r>
              <a:rPr lang="en-US" sz="900" dirty="0">
                <a:latin typeface="Gulim"/>
                <a:ea typeface="Gulim"/>
                <a:cs typeface="Gulim"/>
                <a:sym typeface="Gulim"/>
              </a:rPr>
              <a:t> </a:t>
            </a:r>
            <a:r>
              <a:rPr lang="en-US" sz="900" dirty="0" err="1">
                <a:latin typeface="Gulim"/>
                <a:ea typeface="Gulim"/>
                <a:cs typeface="Gulim"/>
                <a:sym typeface="Gulim"/>
              </a:rPr>
              <a:t>일자리를</a:t>
            </a:r>
            <a:r>
              <a:rPr lang="en-US" sz="900" dirty="0">
                <a:latin typeface="Gulim"/>
                <a:ea typeface="Gulim"/>
                <a:cs typeface="Gulim"/>
                <a:sym typeface="Gulim"/>
              </a:rPr>
              <a:t> </a:t>
            </a:r>
            <a:r>
              <a:rPr lang="en-US" sz="900" dirty="0" err="1">
                <a:latin typeface="Gulim"/>
                <a:ea typeface="Gulim"/>
                <a:cs typeface="Gulim"/>
                <a:sym typeface="Gulim"/>
              </a:rPr>
              <a:t>제공하고</a:t>
            </a:r>
            <a:r>
              <a:rPr lang="en-US" sz="900" dirty="0">
                <a:latin typeface="Gulim"/>
                <a:ea typeface="Gulim"/>
                <a:cs typeface="Gulim"/>
                <a:sym typeface="Gulim"/>
              </a:rPr>
              <a:t>, </a:t>
            </a:r>
            <a:r>
              <a:rPr lang="en-US" sz="900" dirty="0" err="1">
                <a:latin typeface="Gulim"/>
                <a:ea typeface="Gulim"/>
                <a:cs typeface="Gulim"/>
                <a:sym typeface="Gulim"/>
              </a:rPr>
              <a:t>그들의</a:t>
            </a:r>
            <a:r>
              <a:rPr lang="en-US" sz="900" dirty="0">
                <a:latin typeface="Gulim"/>
                <a:ea typeface="Gulim"/>
                <a:cs typeface="Gulim"/>
                <a:sym typeface="Gulim"/>
              </a:rPr>
              <a:t> </a:t>
            </a:r>
            <a:r>
              <a:rPr lang="en-US" sz="900" dirty="0" err="1">
                <a:latin typeface="Gulim"/>
                <a:ea typeface="Gulim"/>
                <a:cs typeface="Gulim"/>
                <a:sym typeface="Gulim"/>
              </a:rPr>
              <a:t>사회</a:t>
            </a:r>
            <a:r>
              <a:rPr lang="en-US" sz="900" dirty="0">
                <a:latin typeface="Gulim"/>
                <a:ea typeface="Gulim"/>
                <a:cs typeface="Gulim"/>
                <a:sym typeface="Gulim"/>
              </a:rPr>
              <a:t> </a:t>
            </a:r>
            <a:r>
              <a:rPr lang="en-US" sz="900" dirty="0" err="1">
                <a:latin typeface="Gulim"/>
                <a:ea typeface="Gulim"/>
                <a:cs typeface="Gulim"/>
                <a:sym typeface="Gulim"/>
              </a:rPr>
              <a:t>참여를</a:t>
            </a:r>
            <a:r>
              <a:rPr lang="en-US" sz="900" dirty="0">
                <a:latin typeface="Gulim"/>
                <a:ea typeface="Gulim"/>
                <a:cs typeface="Gulim"/>
                <a:sym typeface="Gulim"/>
              </a:rPr>
              <a:t> </a:t>
            </a:r>
            <a:r>
              <a:rPr lang="en-US" sz="900" dirty="0" err="1">
                <a:latin typeface="Gulim"/>
                <a:ea typeface="Gulim"/>
                <a:cs typeface="Gulim"/>
                <a:sym typeface="Gulim"/>
              </a:rPr>
              <a:t>증진시키기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차원의</a:t>
            </a:r>
            <a:r>
              <a:rPr lang="en-US" sz="900" dirty="0">
                <a:latin typeface="Gulim"/>
                <a:ea typeface="Gulim"/>
                <a:cs typeface="Gulim"/>
                <a:sym typeface="Gulim"/>
              </a:rPr>
              <a:t> </a:t>
            </a:r>
            <a:r>
              <a:rPr lang="en-US" sz="900" dirty="0" err="1">
                <a:latin typeface="Gulim"/>
                <a:ea typeface="Gulim"/>
                <a:cs typeface="Gulim"/>
                <a:sym typeface="Gulim"/>
              </a:rPr>
              <a:t>의지를</a:t>
            </a:r>
            <a:r>
              <a:rPr lang="en-US" sz="900" dirty="0">
                <a:latin typeface="Gulim"/>
                <a:ea typeface="Gulim"/>
                <a:cs typeface="Gulim"/>
                <a:sym typeface="Gulim"/>
              </a:rPr>
              <a:t> </a:t>
            </a:r>
            <a:r>
              <a:rPr lang="en-US" sz="900" dirty="0" err="1">
                <a:latin typeface="Gulim"/>
                <a:ea typeface="Gulim"/>
                <a:cs typeface="Gulim"/>
                <a:sym typeface="Gulim"/>
              </a:rPr>
              <a:t>반영한</a:t>
            </a:r>
            <a:r>
              <a:rPr lang="en-US" sz="900" dirty="0">
                <a:latin typeface="Gulim"/>
                <a:ea typeface="Gulim"/>
                <a:cs typeface="Gulim"/>
                <a:sym typeface="Gulim"/>
              </a:rPr>
              <a:t> </a:t>
            </a:r>
            <a:r>
              <a:rPr lang="en-US" sz="900" dirty="0" err="1">
                <a:latin typeface="Gulim"/>
                <a:ea typeface="Gulim"/>
                <a:cs typeface="Gulim"/>
                <a:sym typeface="Gulim"/>
              </a:rPr>
              <a:t>것입니다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채용</a:t>
            </a:r>
            <a:r>
              <a:rPr lang="en-US" sz="900" dirty="0">
                <a:latin typeface="Gulim"/>
                <a:ea typeface="Gulim"/>
                <a:cs typeface="Gulim"/>
                <a:sym typeface="Gulim"/>
              </a:rPr>
              <a:t> </a:t>
            </a:r>
            <a:r>
              <a:rPr lang="en-US" sz="900" dirty="0" err="1">
                <a:latin typeface="Gulim"/>
                <a:ea typeface="Gulim"/>
                <a:cs typeface="Gulim"/>
                <a:sym typeface="Gulim"/>
              </a:rPr>
              <a:t>전형</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걸쳐</a:t>
            </a:r>
            <a:r>
              <a:rPr lang="en-US" sz="900" dirty="0">
                <a:latin typeface="Gulim"/>
                <a:ea typeface="Gulim"/>
                <a:cs typeface="Gulim"/>
                <a:sym typeface="Gulim"/>
              </a:rPr>
              <a:t> </a:t>
            </a:r>
            <a:r>
              <a:rPr lang="en-US" sz="900" dirty="0" err="1">
                <a:latin typeface="Gulim"/>
                <a:ea typeface="Gulim"/>
                <a:cs typeface="Gulim"/>
                <a:sym typeface="Gulim"/>
              </a:rPr>
              <a:t>장애인과</a:t>
            </a:r>
            <a:r>
              <a:rPr lang="en-US" sz="900" dirty="0">
                <a:latin typeface="Gulim"/>
                <a:ea typeface="Gulim"/>
                <a:cs typeface="Gulim"/>
                <a:sym typeface="Gulim"/>
              </a:rPr>
              <a:t> </a:t>
            </a:r>
            <a:r>
              <a:rPr lang="en-US" sz="900" dirty="0" err="1">
                <a:latin typeface="Gulim"/>
                <a:ea typeface="Gulim"/>
                <a:cs typeface="Gulim"/>
                <a:sym typeface="Gulim"/>
              </a:rPr>
              <a:t>보훈</a:t>
            </a:r>
            <a:r>
              <a:rPr lang="en-US" sz="900" dirty="0">
                <a:latin typeface="Gulim"/>
                <a:ea typeface="Gulim"/>
                <a:cs typeface="Gulim"/>
                <a:sym typeface="Gulim"/>
              </a:rPr>
              <a:t> </a:t>
            </a:r>
            <a:r>
              <a:rPr lang="en-US" sz="900" dirty="0" err="1">
                <a:latin typeface="Gulim"/>
                <a:ea typeface="Gulim"/>
                <a:cs typeface="Gulim"/>
                <a:sym typeface="Gulim"/>
              </a:rPr>
              <a:t>대상자를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가점</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서류</a:t>
            </a:r>
            <a:r>
              <a:rPr lang="en-US" sz="900" dirty="0">
                <a:latin typeface="Gulim"/>
                <a:ea typeface="Gulim"/>
                <a:cs typeface="Gulim"/>
                <a:sym typeface="Gulim"/>
              </a:rPr>
              <a:t> </a:t>
            </a:r>
            <a:r>
              <a:rPr lang="en-US" sz="900" dirty="0" err="1">
                <a:latin typeface="Gulim"/>
                <a:ea typeface="Gulim"/>
                <a:cs typeface="Gulim"/>
                <a:sym typeface="Gulim"/>
              </a:rPr>
              <a:t>전형부터</a:t>
            </a:r>
            <a:r>
              <a:rPr lang="en-US" sz="900" dirty="0">
                <a:latin typeface="Gulim"/>
                <a:ea typeface="Gulim"/>
                <a:cs typeface="Gulim"/>
                <a:sym typeface="Gulim"/>
              </a:rPr>
              <a:t> </a:t>
            </a:r>
            <a:r>
              <a:rPr lang="en-US" sz="900" dirty="0" err="1">
                <a:latin typeface="Gulim"/>
                <a:ea typeface="Gulim"/>
                <a:cs typeface="Gulim"/>
                <a:sym typeface="Gulim"/>
              </a:rPr>
              <a:t>면접</a:t>
            </a:r>
            <a:r>
              <a:rPr lang="en-US" sz="900" dirty="0">
                <a:latin typeface="Gulim"/>
                <a:ea typeface="Gulim"/>
                <a:cs typeface="Gulim"/>
                <a:sym typeface="Gulim"/>
              </a:rPr>
              <a:t> </a:t>
            </a:r>
            <a:r>
              <a:rPr lang="en-US" sz="900" dirty="0" err="1">
                <a:latin typeface="Gulim"/>
                <a:ea typeface="Gulim"/>
                <a:cs typeface="Gulim"/>
                <a:sym typeface="Gulim"/>
              </a:rPr>
              <a:t>전형까지</a:t>
            </a:r>
            <a:r>
              <a:rPr lang="en-US" sz="900" dirty="0">
                <a:latin typeface="Gulim"/>
                <a:ea typeface="Gulim"/>
                <a:cs typeface="Gulim"/>
                <a:sym typeface="Gulim"/>
              </a:rPr>
              <a:t> </a:t>
            </a:r>
            <a:r>
              <a:rPr lang="en-US" sz="900" dirty="0" err="1">
                <a:latin typeface="Gulim"/>
                <a:ea typeface="Gulim"/>
                <a:cs typeface="Gulim"/>
                <a:sym typeface="Gulim"/>
              </a:rPr>
              <a:t>이들의</a:t>
            </a:r>
            <a:r>
              <a:rPr lang="en-US" sz="900" dirty="0">
                <a:latin typeface="Gulim"/>
                <a:ea typeface="Gulim"/>
                <a:cs typeface="Gulim"/>
                <a:sym typeface="Gulim"/>
              </a:rPr>
              <a:t> </a:t>
            </a:r>
            <a:r>
              <a:rPr lang="en-US" sz="900" dirty="0" err="1">
                <a:latin typeface="Gulim"/>
                <a:ea typeface="Gulim"/>
                <a:cs typeface="Gulim"/>
                <a:sym typeface="Gulim"/>
              </a:rPr>
              <a:t>정보는</a:t>
            </a:r>
            <a:r>
              <a:rPr lang="en-US" sz="900" dirty="0">
                <a:latin typeface="Gulim"/>
                <a:ea typeface="Gulim"/>
                <a:cs typeface="Gulim"/>
                <a:sym typeface="Gulim"/>
              </a:rPr>
              <a:t> </a:t>
            </a:r>
            <a:r>
              <a:rPr lang="en-US" sz="900" dirty="0" err="1">
                <a:latin typeface="Gulim"/>
                <a:ea typeface="Gulim"/>
                <a:cs typeface="Gulim"/>
                <a:sym typeface="Gulim"/>
              </a:rPr>
              <a:t>블라인드</a:t>
            </a:r>
            <a:r>
              <a:rPr lang="en-US" sz="900" dirty="0">
                <a:latin typeface="Gulim"/>
                <a:ea typeface="Gulim"/>
                <a:cs typeface="Gulim"/>
                <a:sym typeface="Gulim"/>
              </a:rPr>
              <a:t> </a:t>
            </a:r>
            <a:r>
              <a:rPr lang="en-US" sz="900" dirty="0" err="1">
                <a:latin typeface="Gulim"/>
                <a:ea typeface="Gulim"/>
                <a:cs typeface="Gulim"/>
                <a:sym typeface="Gulim"/>
              </a:rPr>
              <a:t>처리되어</a:t>
            </a:r>
            <a:r>
              <a:rPr lang="en-US" sz="900" dirty="0">
                <a:latin typeface="Gulim"/>
                <a:ea typeface="Gulim"/>
                <a:cs typeface="Gulim"/>
                <a:sym typeface="Gulim"/>
              </a:rPr>
              <a:t> </a:t>
            </a:r>
            <a:r>
              <a:rPr lang="en-US" sz="900" dirty="0" err="1">
                <a:latin typeface="Gulim"/>
                <a:ea typeface="Gulim"/>
                <a:cs typeface="Gulim"/>
                <a:sym typeface="Gulim"/>
              </a:rPr>
              <a:t>평가자의</a:t>
            </a:r>
            <a:r>
              <a:rPr lang="en-US" sz="900" dirty="0">
                <a:latin typeface="Gulim"/>
                <a:ea typeface="Gulim"/>
                <a:cs typeface="Gulim"/>
                <a:sym typeface="Gulim"/>
              </a:rPr>
              <a:t> </a:t>
            </a:r>
            <a:r>
              <a:rPr lang="en-US" sz="900" dirty="0" err="1">
                <a:latin typeface="Gulim"/>
                <a:ea typeface="Gulim"/>
                <a:cs typeface="Gulim"/>
                <a:sym typeface="Gulim"/>
              </a:rPr>
              <a:t>편견을</a:t>
            </a:r>
            <a:r>
              <a:rPr lang="en-US" sz="900" dirty="0">
                <a:latin typeface="Gulim"/>
                <a:ea typeface="Gulim"/>
                <a:cs typeface="Gulim"/>
                <a:sym typeface="Gulim"/>
              </a:rPr>
              <a:t> </a:t>
            </a:r>
            <a:r>
              <a:rPr lang="en-US" sz="900" dirty="0" err="1">
                <a:latin typeface="Gulim"/>
                <a:ea typeface="Gulim"/>
                <a:cs typeface="Gulim"/>
                <a:sym typeface="Gulim"/>
              </a:rPr>
              <a:t>배제하고</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점수에는</a:t>
            </a:r>
            <a:r>
              <a:rPr lang="en-US" sz="900" dirty="0">
                <a:latin typeface="Gulim"/>
                <a:ea typeface="Gulim"/>
                <a:cs typeface="Gulim"/>
                <a:sym typeface="Gulim"/>
              </a:rPr>
              <a:t> </a:t>
            </a:r>
            <a:r>
              <a:rPr lang="en-US" sz="900" dirty="0" err="1">
                <a:latin typeface="Gulim"/>
                <a:ea typeface="Gulim"/>
                <a:cs typeface="Gulim"/>
                <a:sym typeface="Gulim"/>
              </a:rPr>
              <a:t>가산점이</a:t>
            </a:r>
            <a:r>
              <a:rPr lang="en-US" sz="900" dirty="0">
                <a:latin typeface="Gulim"/>
                <a:ea typeface="Gulim"/>
                <a:cs typeface="Gulim"/>
                <a:sym typeface="Gulim"/>
              </a:rPr>
              <a:t> </a:t>
            </a:r>
            <a:r>
              <a:rPr lang="en-US" sz="900" dirty="0" err="1">
                <a:latin typeface="Gulim"/>
                <a:ea typeface="Gulim"/>
                <a:cs typeface="Gulim"/>
                <a:sym typeface="Gulim"/>
              </a:rPr>
              <a:t>부여됩니다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장애인과</a:t>
            </a:r>
            <a:r>
              <a:rPr lang="en-US" sz="900" dirty="0">
                <a:latin typeface="Gulim"/>
                <a:ea typeface="Gulim"/>
                <a:cs typeface="Gulim"/>
                <a:sym typeface="Gulim"/>
              </a:rPr>
              <a:t> </a:t>
            </a:r>
            <a:r>
              <a:rPr lang="en-US" sz="900" dirty="0" err="1">
                <a:latin typeface="Gulim"/>
                <a:ea typeface="Gulim"/>
                <a:cs typeface="Gulim"/>
                <a:sym typeface="Gulim"/>
              </a:rPr>
              <a:t>보훈</a:t>
            </a:r>
            <a:r>
              <a:rPr lang="en-US" sz="900" dirty="0">
                <a:latin typeface="Gulim"/>
                <a:ea typeface="Gulim"/>
                <a:cs typeface="Gulim"/>
                <a:sym typeface="Gulim"/>
              </a:rPr>
              <a:t> </a:t>
            </a:r>
            <a:r>
              <a:rPr lang="en-US" sz="900" dirty="0" err="1">
                <a:latin typeface="Gulim"/>
                <a:ea typeface="Gulim"/>
                <a:cs typeface="Gulim"/>
                <a:sym typeface="Gulim"/>
              </a:rPr>
              <a:t>대상자에게</a:t>
            </a:r>
            <a:r>
              <a:rPr lang="en-US" sz="900" dirty="0">
                <a:latin typeface="Gulim"/>
                <a:ea typeface="Gulim"/>
                <a:cs typeface="Gulim"/>
                <a:sym typeface="Gulim"/>
              </a:rPr>
              <a:t> </a:t>
            </a:r>
            <a:r>
              <a:rPr lang="en-US" sz="900" dirty="0" err="1">
                <a:latin typeface="Gulim"/>
                <a:ea typeface="Gulim"/>
                <a:cs typeface="Gulim"/>
                <a:sym typeface="Gulim"/>
              </a:rPr>
              <a:t>공정한</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제공하고</a:t>
            </a:r>
            <a:r>
              <a:rPr lang="en-US" sz="900" dirty="0">
                <a:latin typeface="Gulim"/>
                <a:ea typeface="Gulim"/>
                <a:cs typeface="Gulim"/>
                <a:sym typeface="Gulim"/>
              </a:rPr>
              <a:t>, </a:t>
            </a:r>
            <a:r>
              <a:rPr lang="en-US" sz="900" dirty="0" err="1">
                <a:latin typeface="Gulim"/>
                <a:ea typeface="Gulim"/>
                <a:cs typeface="Gulim"/>
                <a:sym typeface="Gulim"/>
              </a:rPr>
              <a:t>그들의</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a:t>
            </a:r>
            <a:r>
              <a:rPr lang="en-US" sz="900" dirty="0" err="1">
                <a:latin typeface="Gulim"/>
                <a:ea typeface="Gulim"/>
                <a:cs typeface="Gulim"/>
                <a:sym typeface="Gulim"/>
              </a:rPr>
              <a:t>발휘할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환경을</a:t>
            </a:r>
            <a:r>
              <a:rPr lang="en-US" sz="900" dirty="0">
                <a:latin typeface="Gulim"/>
                <a:ea typeface="Gulim"/>
                <a:cs typeface="Gulim"/>
                <a:sym typeface="Gulim"/>
              </a:rPr>
              <a:t> </a:t>
            </a:r>
            <a:r>
              <a:rPr lang="en-US" sz="900" dirty="0" err="1">
                <a:latin typeface="Gulim"/>
                <a:ea typeface="Gulim"/>
                <a:cs typeface="Gulim"/>
                <a:sym typeface="Gulim"/>
              </a:rPr>
              <a:t>조성하고자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88" name="Google Shape;6988;p70"/>
          <p:cNvSpPr txBox="1"/>
          <p:nvPr/>
        </p:nvSpPr>
        <p:spPr>
          <a:xfrm>
            <a:off x="899999" y="5945784"/>
            <a:ext cx="9790002"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책임을</a:t>
            </a:r>
            <a:r>
              <a:rPr lang="en-US" sz="900" dirty="0">
                <a:latin typeface="Gulim"/>
                <a:ea typeface="Gulim"/>
                <a:cs typeface="Gulim"/>
                <a:sym typeface="Gulim"/>
              </a:rPr>
              <a:t> </a:t>
            </a:r>
            <a:r>
              <a:rPr lang="en-US" sz="900" dirty="0" err="1">
                <a:latin typeface="Gulim"/>
                <a:ea typeface="Gulim"/>
                <a:cs typeface="Gulim"/>
                <a:sym typeface="Gulim"/>
              </a:rPr>
              <a:t>다하는</a:t>
            </a:r>
            <a:r>
              <a:rPr lang="en-US" sz="900" dirty="0">
                <a:latin typeface="Gulim"/>
                <a:ea typeface="Gulim"/>
                <a:cs typeface="Gulim"/>
                <a:sym typeface="Gulim"/>
              </a:rPr>
              <a:t> </a:t>
            </a:r>
            <a:r>
              <a:rPr lang="en-US" sz="900" dirty="0" err="1">
                <a:latin typeface="Gulim"/>
                <a:ea typeface="Gulim"/>
                <a:cs typeface="Gulim"/>
                <a:sym typeface="Gulim"/>
              </a:rPr>
              <a:t>기업으로서</a:t>
            </a:r>
            <a:r>
              <a:rPr lang="en-US" sz="900" dirty="0">
                <a:latin typeface="Gulim"/>
                <a:ea typeface="Gulim"/>
                <a:cs typeface="Gulim"/>
                <a:sym typeface="Gulim"/>
              </a:rPr>
              <a:t>, </a:t>
            </a:r>
            <a:r>
              <a:rPr lang="en-US" sz="900" dirty="0" err="1">
                <a:latin typeface="Gulim"/>
                <a:ea typeface="Gulim"/>
                <a:cs typeface="Gulim"/>
                <a:sym typeface="Gulim"/>
              </a:rPr>
              <a:t>취업</a:t>
            </a:r>
            <a:r>
              <a:rPr lang="en-US" sz="900" dirty="0">
                <a:latin typeface="Gulim"/>
                <a:ea typeface="Gulim"/>
                <a:cs typeface="Gulim"/>
                <a:sym typeface="Gulim"/>
              </a:rPr>
              <a:t> </a:t>
            </a:r>
            <a:r>
              <a:rPr lang="en-US" sz="900" dirty="0" err="1">
                <a:latin typeface="Gulim"/>
                <a:ea typeface="Gulim"/>
                <a:cs typeface="Gulim"/>
                <a:sym typeface="Gulim"/>
              </a:rPr>
              <a:t>취약계층의</a:t>
            </a:r>
            <a:r>
              <a:rPr lang="en-US" sz="900" dirty="0">
                <a:latin typeface="Gulim"/>
                <a:ea typeface="Gulim"/>
                <a:cs typeface="Gulim"/>
                <a:sym typeface="Gulim"/>
              </a:rPr>
              <a:t> </a:t>
            </a:r>
            <a:r>
              <a:rPr lang="en-US" sz="900" dirty="0" err="1">
                <a:latin typeface="Gulim"/>
                <a:ea typeface="Gulim"/>
                <a:cs typeface="Gulim"/>
                <a:sym typeface="Gulim"/>
              </a:rPr>
              <a:t>고용</a:t>
            </a:r>
            <a:r>
              <a:rPr lang="en-US" sz="900" dirty="0">
                <a:latin typeface="Gulim"/>
                <a:ea typeface="Gulim"/>
                <a:cs typeface="Gulim"/>
                <a:sym typeface="Gulim"/>
              </a:rPr>
              <a:t> </a:t>
            </a:r>
            <a:r>
              <a:rPr lang="en-US" sz="900" dirty="0" err="1">
                <a:latin typeface="Gulim"/>
                <a:ea typeface="Gulim"/>
                <a:cs typeface="Gulim"/>
                <a:sym typeface="Gulim"/>
              </a:rPr>
              <a:t>증진을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다방면으로</a:t>
            </a:r>
            <a:r>
              <a:rPr lang="en-US" sz="900" dirty="0">
                <a:latin typeface="Gulim"/>
                <a:ea typeface="Gulim"/>
                <a:cs typeface="Gulim"/>
                <a:sym typeface="Gulim"/>
              </a:rPr>
              <a:t> </a:t>
            </a:r>
            <a:r>
              <a:rPr lang="en-US" sz="900" dirty="0" err="1">
                <a:latin typeface="Gulim"/>
                <a:ea typeface="Gulim"/>
                <a:cs typeface="Gulim"/>
                <a:sym typeface="Gulim"/>
              </a:rPr>
              <a:t>노력하고자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차별</a:t>
            </a:r>
            <a:r>
              <a:rPr lang="en-US" sz="900" dirty="0">
                <a:latin typeface="Gulim"/>
                <a:ea typeface="Gulim"/>
                <a:cs typeface="Gulim"/>
                <a:sym typeface="Gulim"/>
              </a:rPr>
              <a:t> </a:t>
            </a:r>
            <a:r>
              <a:rPr lang="en-US" sz="900" dirty="0" err="1">
                <a:latin typeface="Gulim"/>
                <a:ea typeface="Gulim"/>
                <a:cs typeface="Gulim"/>
                <a:sym typeface="Gulim"/>
              </a:rPr>
              <a:t>없는</a:t>
            </a:r>
            <a:r>
              <a:rPr lang="en-US" sz="900" dirty="0">
                <a:latin typeface="Gulim"/>
                <a:ea typeface="Gulim"/>
                <a:cs typeface="Gulim"/>
                <a:sym typeface="Gulim"/>
              </a:rPr>
              <a:t> </a:t>
            </a:r>
            <a:r>
              <a:rPr lang="en-US" sz="900" dirty="0" err="1">
                <a:latin typeface="Gulim"/>
                <a:ea typeface="Gulim"/>
                <a:cs typeface="Gulim"/>
                <a:sym typeface="Gulim"/>
              </a:rPr>
              <a:t>채용</a:t>
            </a:r>
            <a:r>
              <a:rPr lang="en-US" sz="900" dirty="0">
                <a:latin typeface="Gulim"/>
                <a:ea typeface="Gulim"/>
                <a:cs typeface="Gulim"/>
                <a:sym typeface="Gulim"/>
              </a:rPr>
              <a:t>, </a:t>
            </a:r>
            <a:r>
              <a:rPr lang="en-US" sz="900" dirty="0" err="1">
                <a:latin typeface="Gulim"/>
                <a:ea typeface="Gulim"/>
                <a:cs typeface="Gulim"/>
                <a:sym typeface="Gulim"/>
              </a:rPr>
              <a:t>공정한</a:t>
            </a:r>
            <a:r>
              <a:rPr lang="en-US" sz="900" dirty="0">
                <a:latin typeface="Gulim"/>
                <a:ea typeface="Gulim"/>
                <a:cs typeface="Gulim"/>
                <a:sym typeface="Gulim"/>
              </a:rPr>
              <a:t> </a:t>
            </a:r>
            <a:r>
              <a:rPr lang="en-US" sz="900" dirty="0" err="1">
                <a:latin typeface="Gulim"/>
                <a:ea typeface="Gulim"/>
                <a:cs typeface="Gulim"/>
                <a:sym typeface="Gulim"/>
              </a:rPr>
              <a:t>기회</a:t>
            </a:r>
            <a:r>
              <a:rPr lang="en-US" sz="900" dirty="0">
                <a:latin typeface="Gulim"/>
                <a:ea typeface="Gulim"/>
                <a:cs typeface="Gulim"/>
                <a:sym typeface="Gulim"/>
              </a:rPr>
              <a:t> </a:t>
            </a:r>
            <a:r>
              <a:rPr lang="en-US" sz="900" dirty="0" err="1">
                <a:latin typeface="Gulim"/>
                <a:ea typeface="Gulim"/>
                <a:cs typeface="Gulim"/>
                <a:sym typeface="Gulim"/>
              </a:rPr>
              <a:t>제공</a:t>
            </a:r>
            <a:r>
              <a:rPr lang="en-US" sz="900" dirty="0">
                <a:latin typeface="Gulim"/>
                <a:ea typeface="Gulim"/>
                <a:cs typeface="Gulim"/>
                <a:sym typeface="Gulim"/>
              </a:rPr>
              <a:t>, </a:t>
            </a:r>
            <a:r>
              <a:rPr lang="en-US" sz="900" dirty="0" err="1">
                <a:latin typeface="Gulim"/>
                <a:ea typeface="Gulim"/>
                <a:cs typeface="Gulim"/>
                <a:sym typeface="Gulim"/>
              </a:rPr>
              <a:t>그리고</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지원을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많은</a:t>
            </a:r>
            <a:r>
              <a:rPr lang="en-US" sz="900" dirty="0">
                <a:latin typeface="Gulim"/>
                <a:ea typeface="Gulim"/>
                <a:cs typeface="Gulim"/>
                <a:sym typeface="Gulim"/>
              </a:rPr>
              <a:t> </a:t>
            </a:r>
            <a:r>
              <a:rPr lang="en-US" sz="900" dirty="0" err="1">
                <a:latin typeface="Gulim"/>
                <a:ea typeface="Gulim"/>
                <a:cs typeface="Gulim"/>
                <a:sym typeface="Gulim"/>
              </a:rPr>
              <a:t>취업</a:t>
            </a:r>
            <a:r>
              <a:rPr lang="en-US" sz="900" dirty="0">
                <a:latin typeface="Gulim"/>
                <a:ea typeface="Gulim"/>
                <a:cs typeface="Gulim"/>
                <a:sym typeface="Gulim"/>
              </a:rPr>
              <a:t> </a:t>
            </a:r>
            <a:r>
              <a:rPr lang="en-US" sz="900" dirty="0" err="1">
                <a:latin typeface="Gulim"/>
                <a:ea typeface="Gulim"/>
                <a:cs typeface="Gulim"/>
                <a:sym typeface="Gulim"/>
              </a:rPr>
              <a:t>취약계층이</a:t>
            </a:r>
            <a:r>
              <a:rPr lang="en-US" sz="900" dirty="0">
                <a:latin typeface="Gulim"/>
                <a:ea typeface="Gulim"/>
                <a:cs typeface="Gulim"/>
                <a:sym typeface="Gulim"/>
              </a:rPr>
              <a:t> </a:t>
            </a:r>
            <a:r>
              <a:rPr lang="en-US" sz="900" dirty="0" err="1">
                <a:latin typeface="Gulim"/>
                <a:ea typeface="Gulim"/>
                <a:cs typeface="Gulim"/>
                <a:sym typeface="Gulim"/>
              </a:rPr>
              <a:t>자신의</a:t>
            </a:r>
            <a:r>
              <a:rPr lang="en-US" sz="900" dirty="0">
                <a:latin typeface="Gulim"/>
                <a:ea typeface="Gulim"/>
                <a:cs typeface="Gulim"/>
                <a:sym typeface="Gulim"/>
              </a:rPr>
              <a:t> </a:t>
            </a:r>
            <a:r>
              <a:rPr lang="en-US" sz="900" dirty="0" err="1">
                <a:latin typeface="Gulim"/>
                <a:ea typeface="Gulim"/>
                <a:cs typeface="Gulim"/>
                <a:sym typeface="Gulim"/>
              </a:rPr>
              <a:t>꿈을</a:t>
            </a:r>
            <a:r>
              <a:rPr lang="en-US" sz="900" dirty="0">
                <a:latin typeface="Gulim"/>
                <a:ea typeface="Gulim"/>
                <a:cs typeface="Gulim"/>
                <a:sym typeface="Gulim"/>
              </a:rPr>
              <a:t> </a:t>
            </a:r>
            <a:r>
              <a:rPr lang="en-US" sz="900" dirty="0" err="1">
                <a:latin typeface="Gulim"/>
                <a:ea typeface="Gulim"/>
                <a:cs typeface="Gulim"/>
                <a:sym typeface="Gulim"/>
              </a:rPr>
              <a:t>펼칠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최선을</a:t>
            </a:r>
            <a:r>
              <a:rPr lang="en-US" sz="900" dirty="0">
                <a:latin typeface="Gulim"/>
                <a:ea typeface="Gulim"/>
                <a:cs typeface="Gulim"/>
                <a:sym typeface="Gulim"/>
              </a:rPr>
              <a:t> </a:t>
            </a:r>
            <a:r>
              <a:rPr lang="en-US" sz="900" dirty="0" err="1">
                <a:latin typeface="Gulim"/>
                <a:ea typeface="Gulim"/>
                <a:cs typeface="Gulim"/>
                <a:sym typeface="Gulim"/>
              </a:rPr>
              <a:t>다하겠습니다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6989" name="Google Shape;6989;p70"/>
          <p:cNvSpPr txBox="1"/>
          <p:nvPr/>
        </p:nvSpPr>
        <p:spPr>
          <a:xfrm>
            <a:off x="899999" y="6379265"/>
            <a:ext cx="9804750"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dirty="0" err="1">
                <a:latin typeface="Arial"/>
                <a:ea typeface="Arial"/>
                <a:cs typeface="Arial"/>
                <a:sym typeface="Arial"/>
              </a:rPr>
              <a:t>퇴직</a:t>
            </a:r>
            <a:r>
              <a:rPr lang="en-US" sz="900" b="1" dirty="0">
                <a:latin typeface="Arial"/>
                <a:ea typeface="Arial"/>
                <a:cs typeface="Arial"/>
                <a:sym typeface="Arial"/>
              </a:rPr>
              <a:t> </a:t>
            </a:r>
            <a:r>
              <a:rPr lang="en-US" sz="900" b="1" dirty="0" err="1">
                <a:latin typeface="Arial"/>
                <a:ea typeface="Arial"/>
                <a:cs typeface="Arial"/>
                <a:sym typeface="Arial"/>
              </a:rPr>
              <a:t>예정자</a:t>
            </a:r>
            <a:r>
              <a:rPr lang="en-US" sz="900" b="1" dirty="0">
                <a:latin typeface="Arial"/>
                <a:ea typeface="Arial"/>
                <a:cs typeface="Arial"/>
                <a:sym typeface="Arial"/>
              </a:rPr>
              <a:t> </a:t>
            </a:r>
            <a:r>
              <a:rPr lang="en-US" sz="900" b="1" dirty="0" err="1">
                <a:latin typeface="Arial"/>
                <a:ea typeface="Arial"/>
                <a:cs typeface="Arial"/>
                <a:sym typeface="Arial"/>
              </a:rPr>
              <a:t>지원</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교육</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구성원들이</a:t>
            </a:r>
            <a:r>
              <a:rPr lang="en-US" sz="900" dirty="0">
                <a:latin typeface="Gulim"/>
                <a:ea typeface="Gulim"/>
                <a:cs typeface="Gulim"/>
                <a:sym typeface="Gulim"/>
              </a:rPr>
              <a:t> </a:t>
            </a:r>
            <a:r>
              <a:rPr lang="en-US" sz="900" dirty="0" err="1">
                <a:latin typeface="Gulim"/>
                <a:ea typeface="Gulim"/>
                <a:cs typeface="Gulim"/>
                <a:sym typeface="Gulim"/>
              </a:rPr>
              <a:t>퇴직</a:t>
            </a:r>
            <a:r>
              <a:rPr lang="en-US" sz="900" dirty="0">
                <a:latin typeface="Gulim"/>
                <a:ea typeface="Gulim"/>
                <a:cs typeface="Gulim"/>
                <a:sym typeface="Gulim"/>
              </a:rPr>
              <a:t> </a:t>
            </a:r>
            <a:r>
              <a:rPr lang="en-US" sz="900" dirty="0" err="1">
                <a:latin typeface="Gulim"/>
                <a:ea typeface="Gulim"/>
                <a:cs typeface="Gulim"/>
                <a:sym typeface="Gulim"/>
              </a:rPr>
              <a:t>이후</a:t>
            </a:r>
            <a:r>
              <a:rPr lang="en-US" sz="900" dirty="0">
                <a:latin typeface="Gulim"/>
                <a:ea typeface="Gulim"/>
                <a:cs typeface="Gulim"/>
                <a:sym typeface="Gulim"/>
              </a:rPr>
              <a:t> 제2의 </a:t>
            </a:r>
            <a:r>
              <a:rPr lang="en-US" sz="900" dirty="0" err="1">
                <a:latin typeface="Gulim"/>
                <a:ea typeface="Gulim"/>
                <a:cs typeface="Gulim"/>
                <a:sym typeface="Gulim"/>
              </a:rPr>
              <a:t>인생을</a:t>
            </a:r>
            <a:r>
              <a:rPr lang="en-US" sz="900" dirty="0">
                <a:latin typeface="Gulim"/>
                <a:ea typeface="Gulim"/>
                <a:cs typeface="Gulim"/>
                <a:sym typeface="Gulim"/>
              </a:rPr>
              <a:t> </a:t>
            </a:r>
            <a:r>
              <a:rPr lang="en-US" sz="900" dirty="0" err="1">
                <a:latin typeface="Gulim"/>
                <a:ea typeface="Gulim"/>
                <a:cs typeface="Gulim"/>
                <a:sym typeface="Gulim"/>
              </a:rPr>
              <a:t>설계할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재직</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전직지원휴직</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창업</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이직을</a:t>
            </a:r>
            <a:r>
              <a:rPr lang="en-US" sz="900" dirty="0">
                <a:latin typeface="Gulim"/>
                <a:ea typeface="Gulim"/>
                <a:cs typeface="Gulim"/>
                <a:sym typeface="Gulim"/>
              </a:rPr>
              <a:t> </a:t>
            </a:r>
            <a:r>
              <a:rPr lang="en-US" sz="900" dirty="0" err="1">
                <a:latin typeface="Gulim"/>
                <a:ea typeface="Gulim"/>
                <a:cs typeface="Gulim"/>
                <a:sym typeface="Gulim"/>
              </a:rPr>
              <a:t>준비할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지원하며</a:t>
            </a:r>
            <a:r>
              <a:rPr lang="en-US" sz="900" dirty="0">
                <a:latin typeface="Gulim"/>
                <a:ea typeface="Gulim"/>
                <a:cs typeface="Gulim"/>
                <a:sym typeface="Gulim"/>
              </a:rPr>
              <a:t>, </a:t>
            </a:r>
            <a:r>
              <a:rPr lang="en-US" sz="900" dirty="0" err="1">
                <a:latin typeface="Gulim"/>
                <a:ea typeface="Gulim"/>
                <a:cs typeface="Gulim"/>
                <a:sym typeface="Gulim"/>
              </a:rPr>
              <a:t>당해</a:t>
            </a:r>
            <a:r>
              <a:rPr lang="en-US" sz="900" dirty="0">
                <a:latin typeface="Gulim"/>
                <a:ea typeface="Gulim"/>
                <a:cs typeface="Gulim"/>
                <a:sym typeface="Gulim"/>
              </a:rPr>
              <a:t> </a:t>
            </a:r>
            <a:r>
              <a:rPr lang="en-US" sz="900" dirty="0" err="1">
                <a:latin typeface="Gulim"/>
                <a:ea typeface="Gulim"/>
                <a:cs typeface="Gulim"/>
                <a:sym typeface="Gulim"/>
              </a:rPr>
              <a:t>연도</a:t>
            </a:r>
            <a:r>
              <a:rPr lang="en-US" sz="900" dirty="0">
                <a:latin typeface="Gulim"/>
                <a:ea typeface="Gulim"/>
                <a:cs typeface="Gulim"/>
                <a:sym typeface="Gulim"/>
              </a:rPr>
              <a:t> </a:t>
            </a:r>
            <a:r>
              <a:rPr lang="en-US" sz="900" dirty="0" err="1">
                <a:latin typeface="Gulim"/>
                <a:ea typeface="Gulim"/>
                <a:cs typeface="Gulim"/>
                <a:sym typeface="Gulim"/>
              </a:rPr>
              <a:t>퇴직</a:t>
            </a:r>
            <a:r>
              <a:rPr lang="en-US" sz="900" dirty="0">
                <a:latin typeface="Gulim"/>
                <a:ea typeface="Gulim"/>
                <a:cs typeface="Gulim"/>
                <a:sym typeface="Gulim"/>
              </a:rPr>
              <a:t> </a:t>
            </a:r>
            <a:r>
              <a:rPr lang="en-US" sz="900" dirty="0" err="1">
                <a:latin typeface="Gulim"/>
                <a:ea typeface="Gulim"/>
                <a:cs typeface="Gulim"/>
                <a:sym typeface="Gulim"/>
              </a:rPr>
              <a:t>예정자를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반기</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1회 </a:t>
            </a:r>
            <a:r>
              <a:rPr lang="en-US" sz="900" dirty="0" err="1">
                <a:latin typeface="Gulim"/>
                <a:ea typeface="Gulim"/>
                <a:cs typeface="Gulim"/>
                <a:sym typeface="Gulim"/>
              </a:rPr>
              <a:t>교육을</a:t>
            </a:r>
            <a:r>
              <a:rPr lang="en-US" sz="900" dirty="0">
                <a:latin typeface="Gulim"/>
                <a:ea typeface="Gulim"/>
                <a:cs typeface="Gulim"/>
                <a:sym typeface="Gulim"/>
              </a:rPr>
              <a:t> </a:t>
            </a:r>
            <a:r>
              <a:rPr lang="en-US" sz="900" dirty="0" err="1">
                <a:latin typeface="Gulim"/>
                <a:ea typeface="Gulim"/>
                <a:cs typeface="Gulim"/>
                <a:sym typeface="Gulim"/>
              </a:rPr>
              <a:t>진행하는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맞춤형</a:t>
            </a:r>
            <a:r>
              <a:rPr lang="en-US" sz="900" dirty="0">
                <a:latin typeface="Gulim"/>
                <a:ea typeface="Gulim"/>
                <a:cs typeface="Gulim"/>
                <a:sym typeface="Gulim"/>
              </a:rPr>
              <a:t> </a:t>
            </a:r>
            <a:r>
              <a:rPr lang="en-US" sz="900" dirty="0" err="1">
                <a:latin typeface="Gulim"/>
                <a:ea typeface="Gulim"/>
                <a:cs typeface="Gulim"/>
                <a:sym typeface="Gulim"/>
              </a:rPr>
              <a:t>지원을</a:t>
            </a:r>
            <a:r>
              <a:rPr lang="en-US" sz="900" dirty="0">
                <a:latin typeface="Gulim"/>
                <a:ea typeface="Gulim"/>
                <a:cs typeface="Gulim"/>
                <a:sym typeface="Gulim"/>
              </a:rPr>
              <a:t> </a:t>
            </a:r>
            <a:r>
              <a:rPr lang="en-US" sz="900" dirty="0" err="1">
                <a:latin typeface="Gulim"/>
                <a:ea typeface="Gulim"/>
                <a:cs typeface="Gulim"/>
                <a:sym typeface="Gulim"/>
              </a:rPr>
              <a:t>이어가고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7012" name="Google Shape;7012;p70"/>
          <p:cNvGrpSpPr/>
          <p:nvPr/>
        </p:nvGrpSpPr>
        <p:grpSpPr>
          <a:xfrm>
            <a:off x="538086" y="0"/>
            <a:ext cx="14077958" cy="8208009"/>
            <a:chOff x="538086" y="0"/>
            <a:chExt cx="14077958" cy="8208009"/>
          </a:xfrm>
        </p:grpSpPr>
        <p:sp>
          <p:nvSpPr>
            <p:cNvPr id="7013" name="Google Shape;7013;p7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14" name="Google Shape;7014;p7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15" name="Google Shape;7015;p7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025" name="Google Shape;7025;p7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146</a:t>
            </a:r>
            <a:endParaRPr sz="1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07"/>
        <p:cNvGrpSpPr/>
        <p:nvPr/>
      </p:nvGrpSpPr>
      <p:grpSpPr>
        <a:xfrm>
          <a:off x="0" y="0"/>
          <a:ext cx="0" cy="0"/>
          <a:chOff x="0" y="0"/>
          <a:chExt cx="0" cy="0"/>
        </a:xfrm>
      </p:grpSpPr>
      <p:sp>
        <p:nvSpPr>
          <p:cNvPr id="908" name="Google Shape;908;p7"/>
          <p:cNvSpPr txBox="1"/>
          <p:nvPr/>
        </p:nvSpPr>
        <p:spPr>
          <a:xfrm>
            <a:off x="887299" y="1196499"/>
            <a:ext cx="6433820" cy="1550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KT&amp;G 지속가능성 공시 – [기후]</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a:solidFill>
                  <a:srgbClr val="008978"/>
                </a:solidFill>
                <a:latin typeface="Arial"/>
                <a:ea typeface="Arial"/>
                <a:cs typeface="Arial"/>
                <a:sym typeface="Arial"/>
              </a:rPr>
              <a:t>❹ 내부 정책(내부 탄소가격제 운영)</a:t>
            </a:r>
            <a:endParaRPr sz="900">
              <a:latin typeface="Arial"/>
              <a:ea typeface="Arial"/>
              <a:cs typeface="Arial"/>
              <a:sym typeface="Arial"/>
            </a:endParaRPr>
          </a:p>
          <a:p>
            <a:pPr marL="12700" marR="5080" lvl="0" indent="0" algn="just" rtl="0">
              <a:lnSpc>
                <a:spcPct val="129700"/>
              </a:lnSpc>
              <a:spcBef>
                <a:spcPts val="15"/>
              </a:spcBef>
              <a:spcAft>
                <a:spcPts val="0"/>
              </a:spcAft>
              <a:buNone/>
            </a:pPr>
            <a:r>
              <a:rPr lang="en-US" sz="900">
                <a:latin typeface="Gulim"/>
                <a:ea typeface="Gulim"/>
                <a:cs typeface="Gulim"/>
                <a:sym typeface="Gulim"/>
              </a:rPr>
              <a:t>적극적 기후변화 대응을 위해 KT&amp;G는 2022년 신규 투자의 경제성 분석 가이드라인을 제시하고, 잠재적 탄소비용 부담을 고려한 의사결정을 유도하기 위해 내부 탄소 가격제(Internal Carbon Pricing)를 도입하였습니다. 현재 내부 탄소 가격제는 온실가스 배출량 비중이 높고 대부분의 감축 활동이 이뤄지는 제조공장에서 투자회수기간을 검토할 때 사용하고 있으며, 이 효과로 2021년 대비 2022년 에너지 절감 개선을 통한 온실가스 감축량이 더욱 증가한 것으로 파악되고 있습니다. 2023년에는 그동안 상대적으로 에너지 비용이 저렴하여 투자 경제성 확보가 어려웠던 해외공장까지 적용 범위를 확대하여 온실가스 배출 감축을 가속화하고 있습니다.</a:t>
            </a:r>
            <a:endParaRPr sz="900">
              <a:latin typeface="Gulim"/>
              <a:ea typeface="Gulim"/>
              <a:cs typeface="Gulim"/>
              <a:sym typeface="Gulim"/>
            </a:endParaRPr>
          </a:p>
        </p:txBody>
      </p:sp>
      <p:sp>
        <p:nvSpPr>
          <p:cNvPr id="970" name="Google Shape;970;p7"/>
          <p:cNvSpPr txBox="1"/>
          <p:nvPr/>
        </p:nvSpPr>
        <p:spPr>
          <a:xfrm>
            <a:off x="876150" y="2950284"/>
            <a:ext cx="6432700" cy="31983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간접적인</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완화</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및</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적응을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위한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노력</a:t>
            </a:r>
            <a:endParaRPr lang="en-US" sz="900" b="1" dirty="0">
              <a:solidFill>
                <a:srgbClr val="4D5C63"/>
              </a:solidFill>
              <a:latin typeface="Arial"/>
              <a:ea typeface="Arial"/>
              <a:cs typeface="Arial"/>
              <a:sym typeface="Arial"/>
            </a:endParaRPr>
          </a:p>
          <a:p>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외부 기관과의 협력 및 공급망 관리를 통해 기후변화 대응을 위한 간접적인 완화 및 적용 노력을 함께 추진하고 있습니다</a:t>
            </a:r>
            <a:r>
              <a:rPr lang="en-US" altLang="ko-KR" sz="900" dirty="0">
                <a:latin typeface="Gulim" panose="020B0600000101010101" pitchFamily="34" charset="-127"/>
                <a:ea typeface="Gulim" panose="020B0600000101010101" pitchFamily="34" charset="-127"/>
              </a:rPr>
              <a:t>.</a:t>
            </a:r>
          </a:p>
          <a:p>
            <a:r>
              <a:rPr lang="en-US" altLang="ko-KR" sz="900" b="1" dirty="0">
                <a:latin typeface="Gulim" panose="020B0600000101010101" pitchFamily="34" charset="-127"/>
                <a:ea typeface="Gulim" panose="020B0600000101010101" pitchFamily="34" charset="-127"/>
              </a:rPr>
              <a:t>1. </a:t>
            </a:r>
            <a:r>
              <a:rPr lang="ko-KR" altLang="en-US" sz="900" b="1" dirty="0">
                <a:latin typeface="Gulim" panose="020B0600000101010101" pitchFamily="34" charset="-127"/>
                <a:ea typeface="Gulim" panose="020B0600000101010101" pitchFamily="34" charset="-127"/>
              </a:rPr>
              <a:t>외부 기관 협력</a:t>
            </a:r>
            <a:br>
              <a:rPr lang="ko-KR" altLang="en-US" sz="900" dirty="0">
                <a:latin typeface="Gulim" panose="020B0600000101010101" pitchFamily="34" charset="-127"/>
                <a:ea typeface="Gulim" panose="020B0600000101010101" pitchFamily="34" charset="-127"/>
              </a:rPr>
            </a:b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글로벌 담배 제조사들과 공동으로 </a:t>
            </a:r>
            <a:r>
              <a:rPr lang="ko-KR" altLang="en-US" sz="900" dirty="0" err="1">
                <a:latin typeface="Gulim" panose="020B0600000101010101" pitchFamily="34" charset="-127"/>
                <a:ea typeface="Gulim" panose="020B0600000101010101" pitchFamily="34" charset="-127"/>
              </a:rPr>
              <a:t>원담배</a:t>
            </a:r>
            <a:r>
              <a:rPr lang="ko-KR" altLang="en-US" sz="900" dirty="0">
                <a:latin typeface="Gulim" panose="020B0600000101010101" pitchFamily="34" charset="-127"/>
                <a:ea typeface="Gulim" panose="020B0600000101010101" pitchFamily="34" charset="-127"/>
              </a:rPr>
              <a:t> 공급망의 사회 및 환경적 영향을 평가하고 실사하기 위해 플랫폼형 평가 프로그램인 </a:t>
            </a:r>
            <a:r>
              <a:rPr lang="en-US" sz="900" dirty="0">
                <a:latin typeface="Gulim" panose="020B0600000101010101" pitchFamily="34" charset="-127"/>
                <a:ea typeface="Gulim" panose="020B0600000101010101" pitchFamily="34" charset="-127"/>
              </a:rPr>
              <a:t>STP(Sustainable Tobacco Program, </a:t>
            </a:r>
            <a:r>
              <a:rPr lang="ko-KR" altLang="en-US" sz="900" dirty="0">
                <a:latin typeface="Gulim" panose="020B0600000101010101" pitchFamily="34" charset="-127"/>
                <a:ea typeface="Gulim" panose="020B0600000101010101" pitchFamily="34" charset="-127"/>
              </a:rPr>
              <a:t>지속가능한 </a:t>
            </a:r>
            <a:r>
              <a:rPr lang="ko-KR" altLang="en-US" sz="900" dirty="0" err="1">
                <a:latin typeface="Gulim" panose="020B0600000101010101" pitchFamily="34" charset="-127"/>
                <a:ea typeface="Gulim" panose="020B0600000101010101" pitchFamily="34" charset="-127"/>
              </a:rPr>
              <a:t>원담배</a:t>
            </a:r>
            <a:r>
              <a:rPr lang="ko-KR" altLang="en-US" sz="900" dirty="0">
                <a:latin typeface="Gulim" panose="020B0600000101010101" pitchFamily="34" charset="-127"/>
                <a:ea typeface="Gulim" panose="020B0600000101010101" pitchFamily="34" charset="-127"/>
              </a:rPr>
              <a:t> 생산 프로그램</a:t>
            </a:r>
            <a:r>
              <a:rPr lang="en-US" altLang="ko-KR" sz="900" dirty="0">
                <a:latin typeface="Gulim" panose="020B0600000101010101" pitchFamily="34" charset="-127"/>
                <a:ea typeface="Gulim" panose="020B0600000101010101" pitchFamily="34" charset="-127"/>
              </a:rPr>
              <a:t>)</a:t>
            </a:r>
            <a:r>
              <a:rPr lang="ko-KR" altLang="en-US" sz="900" dirty="0" err="1">
                <a:latin typeface="Gulim" panose="020B0600000101010101" pitchFamily="34" charset="-127"/>
                <a:ea typeface="Gulim" panose="020B0600000101010101" pitchFamily="34" charset="-127"/>
              </a:rPr>
              <a:t>에</a:t>
            </a:r>
            <a:r>
              <a:rPr lang="ko-KR" altLang="en-US" sz="900" dirty="0">
                <a:latin typeface="Gulim" panose="020B0600000101010101" pitchFamily="34" charset="-127"/>
                <a:ea typeface="Gulim" panose="020B0600000101010101" pitchFamily="34" charset="-127"/>
              </a:rPr>
              <a:t> 참여하고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원담배</a:t>
            </a:r>
            <a:r>
              <a:rPr lang="ko-KR" altLang="en-US" sz="900" dirty="0">
                <a:latin typeface="Gulim" panose="020B0600000101010101" pitchFamily="34" charset="-127"/>
                <a:ea typeface="Gulim" panose="020B0600000101010101" pitchFamily="34" charset="-127"/>
              </a:rPr>
              <a:t> 건조 시 에너지 효율을 높이기 위해 농가에 </a:t>
            </a:r>
            <a:r>
              <a:rPr lang="ko-KR" altLang="en-US" sz="900" dirty="0" err="1">
                <a:latin typeface="Gulim" panose="020B0600000101010101" pitchFamily="34" charset="-127"/>
                <a:ea typeface="Gulim" panose="020B0600000101010101" pitchFamily="34" charset="-127"/>
              </a:rPr>
              <a:t>저효기</a:t>
            </a:r>
            <a:r>
              <a:rPr lang="ko-KR" altLang="en-US" sz="900" dirty="0">
                <a:latin typeface="Gulim" panose="020B0600000101010101" pitchFamily="34" charset="-127"/>
                <a:ea typeface="Gulim" panose="020B0600000101010101" pitchFamily="34" charset="-127"/>
              </a:rPr>
              <a:t> 연료 저장장치를 보급하고 있으며</a:t>
            </a:r>
            <a:r>
              <a:rPr lang="en-US" altLang="ko-KR" sz="900" dirty="0">
                <a:latin typeface="Gulim" panose="020B0600000101010101" pitchFamily="34" charset="-127"/>
                <a:ea typeface="Gulim" panose="020B0600000101010101" pitchFamily="34" charset="-127"/>
              </a:rPr>
              <a:t>, 2022</a:t>
            </a:r>
            <a:r>
              <a:rPr lang="ko-KR" altLang="en-US" sz="900" dirty="0">
                <a:latin typeface="Gulim" panose="020B0600000101010101" pitchFamily="34" charset="-127"/>
                <a:ea typeface="Gulim" panose="020B0600000101010101" pitchFamily="34" charset="-127"/>
              </a:rPr>
              <a:t>년에는 </a:t>
            </a:r>
            <a:r>
              <a:rPr lang="en-US" altLang="ko-KR" sz="900" dirty="0">
                <a:latin typeface="Gulim" panose="020B0600000101010101" pitchFamily="34" charset="-127"/>
                <a:ea typeface="Gulim" panose="020B0600000101010101" pitchFamily="34" charset="-127"/>
              </a:rPr>
              <a:t>84</a:t>
            </a:r>
            <a:r>
              <a:rPr lang="ko-KR" altLang="en-US" sz="900" dirty="0">
                <a:latin typeface="Gulim" panose="020B0600000101010101" pitchFamily="34" charset="-127"/>
                <a:ea typeface="Gulim" panose="020B0600000101010101" pitchFamily="34" charset="-127"/>
              </a:rPr>
              <a:t>대</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년에는 </a:t>
            </a:r>
            <a:r>
              <a:rPr lang="en-US" altLang="ko-KR" sz="900" dirty="0">
                <a:latin typeface="Gulim" panose="020B0600000101010101" pitchFamily="34" charset="-127"/>
                <a:ea typeface="Gulim" panose="020B0600000101010101" pitchFamily="34" charset="-127"/>
              </a:rPr>
              <a:t>100</a:t>
            </a:r>
            <a:r>
              <a:rPr lang="ko-KR" altLang="en-US" sz="900" dirty="0">
                <a:latin typeface="Gulim" panose="020B0600000101010101" pitchFamily="34" charset="-127"/>
                <a:ea typeface="Gulim" panose="020B0600000101010101" pitchFamily="34" charset="-127"/>
              </a:rPr>
              <a:t>대를 보급하였습니다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이러한 활동은 온실가스 감축과 공급망 차원의 에너지 사용량 절감 효과를 기대할 수 있습니다</a:t>
            </a:r>
            <a:r>
              <a:rPr lang="en-US" altLang="ko-KR" sz="900" dirty="0">
                <a:latin typeface="Gulim" panose="020B0600000101010101" pitchFamily="34" charset="-127"/>
                <a:ea typeface="Gulim" panose="020B0600000101010101" pitchFamily="34" charset="-127"/>
              </a:rPr>
              <a:t>.</a:t>
            </a:r>
          </a:p>
          <a:p>
            <a:pPr>
              <a:lnSpc>
                <a:spcPct val="150000"/>
              </a:lnSpc>
            </a:pPr>
            <a:r>
              <a:rPr lang="en-US" altLang="ko-KR" sz="900" b="1" dirty="0">
                <a:latin typeface="Gulim" panose="020B0600000101010101" pitchFamily="34" charset="-127"/>
                <a:ea typeface="Gulim" panose="020B0600000101010101" pitchFamily="34" charset="-127"/>
              </a:rPr>
              <a:t>2. </a:t>
            </a:r>
            <a:r>
              <a:rPr lang="ko-KR" altLang="en-US" sz="900" b="1" dirty="0">
                <a:latin typeface="Gulim" panose="020B0600000101010101" pitchFamily="34" charset="-127"/>
                <a:ea typeface="Gulim" panose="020B0600000101010101" pitchFamily="34" charset="-127"/>
              </a:rPr>
              <a:t>공급망 지원</a:t>
            </a:r>
            <a:br>
              <a:rPr lang="ko-KR" altLang="en-US" sz="900" dirty="0">
                <a:latin typeface="Gulim" panose="020B0600000101010101" pitchFamily="34" charset="-127"/>
                <a:ea typeface="Gulim" panose="020B0600000101010101" pitchFamily="34" charset="-127"/>
              </a:rPr>
            </a:b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핵심 원재료 공급 파트너사와의 협업을 통해 다양한 공급망 완화 활동을 수행하고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핵심재료 공급 파트너사와 함께 </a:t>
            </a:r>
            <a:r>
              <a:rPr lang="en-US" sz="900" dirty="0">
                <a:latin typeface="Gulim" panose="020B0600000101010101" pitchFamily="34" charset="-127"/>
                <a:ea typeface="Gulim" panose="020B0600000101010101" pitchFamily="34" charset="-127"/>
              </a:rPr>
              <a:t>Green Impact Alliance</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구축하고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온실가스 감축 공동 목표 설정</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관련 교육 제공</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ESG </a:t>
            </a:r>
            <a:r>
              <a:rPr lang="ko-KR" altLang="en-US" sz="900" dirty="0">
                <a:latin typeface="Gulim" panose="020B0600000101010101" pitchFamily="34" charset="-127"/>
                <a:ea typeface="Gulim" panose="020B0600000101010101" pitchFamily="34" charset="-127"/>
              </a:rPr>
              <a:t>워크숍 개최 등을 통해 기후변화 대응 역량을 강화하고 있습니다</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기준으로는 핵심재료 파트너사 </a:t>
            </a:r>
            <a:r>
              <a:rPr lang="en-US" altLang="ko-KR" sz="900" dirty="0">
                <a:latin typeface="Gulim" panose="020B0600000101010101" pitchFamily="34" charset="-127"/>
                <a:ea typeface="Gulim" panose="020B0600000101010101" pitchFamily="34" charset="-127"/>
              </a:rPr>
              <a:t>16</a:t>
            </a:r>
            <a:r>
              <a:rPr lang="ko-KR" altLang="en-US" sz="900" dirty="0">
                <a:latin typeface="Gulim" panose="020B0600000101010101" pitchFamily="34" charset="-127"/>
                <a:ea typeface="Gulim" panose="020B0600000101010101" pitchFamily="34" charset="-127"/>
              </a:rPr>
              <a:t>개사</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매출 구매 비중의 약 </a:t>
            </a:r>
            <a:r>
              <a:rPr lang="en-US" altLang="ko-KR" sz="900" dirty="0">
                <a:latin typeface="Gulim" panose="020B0600000101010101" pitchFamily="34" charset="-127"/>
                <a:ea typeface="Gulim" panose="020B0600000101010101" pitchFamily="34" charset="-127"/>
              </a:rPr>
              <a:t>85~90%)</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대상으로 프로그램을 운영하고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기타 </a:t>
            </a:r>
            <a:r>
              <a:rPr lang="en-US" sz="900" dirty="0">
                <a:latin typeface="Gulim" panose="020B0600000101010101" pitchFamily="34" charset="-127"/>
                <a:ea typeface="Gulim" panose="020B0600000101010101" pitchFamily="34" charset="-127"/>
              </a:rPr>
              <a:t>ISO </a:t>
            </a:r>
            <a:r>
              <a:rPr lang="ko-KR" altLang="en-US" sz="900" dirty="0">
                <a:latin typeface="Gulim" panose="020B0600000101010101" pitchFamily="34" charset="-127"/>
                <a:ea typeface="Gulim" panose="020B0600000101010101" pitchFamily="34" charset="-127"/>
              </a:rPr>
              <a:t>인증 교육 및 컨설팅도 병행하고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물류 파트너사들의 탄소 배출을 절감하기 위한 프로그램도 운영 중이며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드라이버에게는 친환경 운행을 장려하고 친환경 연비 마일리지를 지급하고 있습니다</a:t>
            </a:r>
            <a:r>
              <a:rPr lang="en-US" altLang="ko-KR" sz="900" dirty="0">
                <a:latin typeface="Gulim" panose="020B0600000101010101" pitchFamily="34" charset="-127"/>
                <a:ea typeface="Gulim" panose="020B0600000101010101" pitchFamily="34" charset="-127"/>
              </a:rPr>
              <a:t>. 5</a:t>
            </a:r>
            <a:r>
              <a:rPr lang="ko-KR" altLang="en-US" sz="900" dirty="0">
                <a:latin typeface="Gulim" panose="020B0600000101010101" pitchFamily="34" charset="-127"/>
                <a:ea typeface="Gulim" panose="020B0600000101010101" pitchFamily="34" charset="-127"/>
              </a:rPr>
              <a:t>개 파트너사가 이에 참여하고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점차 확대해 나갈 계획입니다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공급망 전반의 기후 리스크를 점검하기 위해 </a:t>
            </a:r>
            <a:r>
              <a:rPr lang="en-US" sz="900" dirty="0">
                <a:latin typeface="Gulim" panose="020B0600000101010101" pitchFamily="34" charset="-127"/>
                <a:ea typeface="Gulim" panose="020B0600000101010101" pitchFamily="34" charset="-127"/>
              </a:rPr>
              <a:t>EQC(</a:t>
            </a:r>
            <a:r>
              <a:rPr lang="ko-KR" altLang="en-US" sz="900" dirty="0">
                <a:latin typeface="Gulim" panose="020B0600000101010101" pitchFamily="34" charset="-127"/>
                <a:ea typeface="Gulim" panose="020B0600000101010101" pitchFamily="34" charset="-127"/>
              </a:rPr>
              <a:t>원재료 품질관리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시스템을 기반으로 정기적인 감사와 개선 활동을 시행하고 있으며</a:t>
            </a:r>
            <a:r>
              <a:rPr lang="en-US" altLang="ko-KR" sz="900" dirty="0">
                <a:latin typeface="Gulim" panose="020B0600000101010101" pitchFamily="34" charset="-127"/>
                <a:ea typeface="Gulim" panose="020B0600000101010101" pitchFamily="34" charset="-127"/>
              </a:rPr>
              <a:t>, 2022</a:t>
            </a:r>
            <a:r>
              <a:rPr lang="ko-KR" altLang="en-US" sz="900" dirty="0">
                <a:latin typeface="Gulim" panose="020B0600000101010101" pitchFamily="34" charset="-127"/>
                <a:ea typeface="Gulim" panose="020B0600000101010101" pitchFamily="34" charset="-127"/>
              </a:rPr>
              <a:t>년에는 고위험 파트너사에 대한 점검을 완료하였습니다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애너플랜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Anaplan) </a:t>
            </a:r>
            <a:r>
              <a:rPr lang="ko-KR" altLang="en-US" sz="900" dirty="0">
                <a:latin typeface="Gulim" panose="020B0600000101010101" pitchFamily="34" charset="-127"/>
                <a:ea typeface="Gulim" panose="020B0600000101010101" pitchFamily="34" charset="-127"/>
              </a:rPr>
              <a:t>기반의 공급망 시뮬레이션을 통해 운영 효율성과 기후 리스크 완화 전략 수립에 활용하고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 품질 및 납기 등 핵심 요소를 진단해 개선하고 있습니다</a:t>
            </a:r>
            <a:r>
              <a:rPr lang="en-US" altLang="ko-KR" sz="900" dirty="0">
                <a:latin typeface="Gulim" panose="020B0600000101010101" pitchFamily="34" charset="-127"/>
                <a:ea typeface="Gulim" panose="020B0600000101010101" pitchFamily="34" charset="-127"/>
              </a:rPr>
              <a:t>.</a:t>
            </a:r>
          </a:p>
        </p:txBody>
      </p:sp>
      <p:sp>
        <p:nvSpPr>
          <p:cNvPr id="991" name="Google Shape;991;p7"/>
          <p:cNvSpPr txBox="1"/>
          <p:nvPr/>
        </p:nvSpPr>
        <p:spPr>
          <a:xfrm>
            <a:off x="875030" y="6195778"/>
            <a:ext cx="6433820" cy="1808480"/>
          </a:xfrm>
          <a:prstGeom prst="rect">
            <a:avLst/>
          </a:prstGeom>
          <a:noFill/>
          <a:ln>
            <a:noFill/>
          </a:ln>
        </p:spPr>
        <p:txBody>
          <a:bodyPr spcFirstLastPara="1" wrap="square" lIns="0" tIns="55225" rIns="0" bIns="0" anchor="t" anchorCtr="0">
            <a:spAutoFit/>
          </a:bodyPr>
          <a:lstStyle/>
          <a:p>
            <a:pPr marL="13334" lvl="0" indent="0" algn="l" rtl="0">
              <a:lnSpc>
                <a:spcPct val="100000"/>
              </a:lnSpc>
              <a:spcBef>
                <a:spcPts val="0"/>
              </a:spcBef>
              <a:spcAft>
                <a:spcPts val="0"/>
              </a:spcAft>
              <a:buNone/>
            </a:pPr>
            <a:r>
              <a:rPr lang="en-US" sz="900" b="1">
                <a:solidFill>
                  <a:srgbClr val="4D5C63"/>
                </a:solidFill>
                <a:latin typeface="Arial"/>
                <a:ea typeface="Arial"/>
                <a:cs typeface="Arial"/>
                <a:sym typeface="Arial"/>
              </a:rPr>
              <a:t>(라) 기후 관련 전환 계획</a:t>
            </a:r>
            <a:endParaRPr sz="900">
              <a:latin typeface="Arial"/>
              <a:ea typeface="Arial"/>
              <a:cs typeface="Arial"/>
              <a:sym typeface="Arial"/>
            </a:endParaRPr>
          </a:p>
          <a:p>
            <a:pPr marL="12700" marR="5080" lvl="0" indent="634" algn="just" rtl="0">
              <a:lnSpc>
                <a:spcPct val="129700"/>
              </a:lnSpc>
              <a:spcBef>
                <a:spcPts val="20"/>
              </a:spcBef>
              <a:spcAft>
                <a:spcPts val="0"/>
              </a:spcAft>
              <a:buNone/>
            </a:pPr>
            <a:r>
              <a:rPr lang="en-US" sz="900">
                <a:latin typeface="Gulim"/>
                <a:ea typeface="Gulim"/>
                <a:cs typeface="Gulim"/>
                <a:sym typeface="Gulim"/>
              </a:rPr>
              <a:t>KT&amp;G는 산업화 이전 대비 지구 기온상승을 2℃ 이하로 유지하고자 하는 파리협정과 연계된 목표를 설정하고, 글로벌 스탠다드에 부합하는 온실가스 배출 책임 강화를 위해 과학기반 온실가스 감축목표(SBTi: Science Based Targets Initiative) 가이드라인에 따라 중장기 감축목표를 수립하였으며, 향후 SBTi 인증을 목표로 하고 있습니다. 2022년에는 SBTi의 Well-below 2℃(Scope 1+2), 2℃(Scope 3) 시나리오에서 1.5℃(Scope 1+2), Well-below 2℃(Scope 3) 부합 시나리오로 2030년 감축 목표를 상향하였습니다. 또한 2024년 5월에는 글로벌 기후변화에 선도적인 역할을 수행하고 지속가능한 성장을 이루기 위해 2050 넷제로 목표를 2045년으로 앞당겼습니다. 궁극적으로 KT&amp;G는 2045년까지 비즈니스 가치사슬 전체로 확장한 탄소중립을 실현하고자 합니다.</a:t>
            </a:r>
            <a:endParaRPr sz="900">
              <a:latin typeface="Gulim"/>
              <a:ea typeface="Gulim"/>
              <a:cs typeface="Gulim"/>
              <a:sym typeface="Gulim"/>
            </a:endParaRPr>
          </a:p>
          <a:p>
            <a:pPr marL="0" lvl="0" indent="0" algn="l" rtl="0">
              <a:lnSpc>
                <a:spcPct val="100000"/>
              </a:lnSpc>
              <a:spcBef>
                <a:spcPts val="225"/>
              </a:spcBef>
              <a:spcAft>
                <a:spcPts val="0"/>
              </a:spcAft>
              <a:buNone/>
            </a:pPr>
            <a:endParaRPr sz="900">
              <a:latin typeface="Gulim"/>
              <a:ea typeface="Gulim"/>
              <a:cs typeface="Gulim"/>
              <a:sym typeface="Gulim"/>
            </a:endParaRPr>
          </a:p>
          <a:p>
            <a:pPr marL="12700" marR="9525" lvl="0" indent="-635" algn="just" rtl="0">
              <a:lnSpc>
                <a:spcPct val="129700"/>
              </a:lnSpc>
              <a:spcBef>
                <a:spcPts val="0"/>
              </a:spcBef>
              <a:spcAft>
                <a:spcPts val="0"/>
              </a:spcAft>
              <a:buNone/>
            </a:pPr>
            <a:r>
              <a:rPr lang="en-US" sz="900">
                <a:latin typeface="Gulim"/>
                <a:ea typeface="Gulim"/>
                <a:cs typeface="Gulim"/>
                <a:sym typeface="Gulim"/>
              </a:rPr>
              <a:t>특히, 사용 전력 100%를 재생에너지로 충당하는 글로벌 캠페인인 RE100(Renewable Electricity 100%)을 지지하며, 체계적인 RE100 이행을 위해 2030년까지 총 전력 사용량 중 재생에너지 사용 비율 목표를 80% 이상으로 수립하였습니다.</a:t>
            </a:r>
            <a:endParaRPr sz="900">
              <a:latin typeface="Gulim"/>
              <a:ea typeface="Gulim"/>
              <a:cs typeface="Gulim"/>
              <a:sym typeface="Gulim"/>
            </a:endParaRPr>
          </a:p>
        </p:txBody>
      </p:sp>
      <p:grpSp>
        <p:nvGrpSpPr>
          <p:cNvPr id="1005" name="Google Shape;1005;p7"/>
          <p:cNvGrpSpPr/>
          <p:nvPr/>
        </p:nvGrpSpPr>
        <p:grpSpPr>
          <a:xfrm>
            <a:off x="538086" y="0"/>
            <a:ext cx="14077950" cy="8208009"/>
            <a:chOff x="538086" y="0"/>
            <a:chExt cx="14077950" cy="8208009"/>
          </a:xfrm>
        </p:grpSpPr>
        <p:sp>
          <p:nvSpPr>
            <p:cNvPr id="1006" name="Google Shape;1006;p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7" name="Google Shape;1007;p7"/>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14" name="Google Shape;1014;p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062</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7036"/>
        <p:cNvGrpSpPr/>
        <p:nvPr/>
      </p:nvGrpSpPr>
      <p:grpSpPr>
        <a:xfrm>
          <a:off x="0" y="0"/>
          <a:ext cx="0" cy="0"/>
          <a:chOff x="0" y="0"/>
          <a:chExt cx="0" cy="0"/>
        </a:xfrm>
      </p:grpSpPr>
      <p:sp>
        <p:nvSpPr>
          <p:cNvPr id="7037" name="Google Shape;7037;p71"/>
          <p:cNvSpPr txBox="1"/>
          <p:nvPr/>
        </p:nvSpPr>
        <p:spPr>
          <a:xfrm>
            <a:off x="887299" y="1196499"/>
            <a:ext cx="3819172"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구성원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다양성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포용성</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구성원</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소통</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프로그램</a:t>
            </a:r>
            <a:endParaRPr sz="1100" dirty="0">
              <a:latin typeface="Arial"/>
              <a:ea typeface="Arial"/>
              <a:cs typeface="Arial"/>
              <a:sym typeface="Arial"/>
            </a:endParaRPr>
          </a:p>
        </p:txBody>
      </p:sp>
      <p:sp>
        <p:nvSpPr>
          <p:cNvPr id="7038" name="Google Shape;7038;p71"/>
          <p:cNvSpPr txBox="1"/>
          <p:nvPr/>
        </p:nvSpPr>
        <p:spPr>
          <a:xfrm>
            <a:off x="886739" y="2011474"/>
            <a:ext cx="10032273" cy="94293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조직문화 개선</a:t>
            </a:r>
            <a:endParaRPr sz="900">
              <a:latin typeface="Arial"/>
              <a:ea typeface="Arial"/>
              <a:cs typeface="Arial"/>
              <a:sym typeface="Arial"/>
            </a:endParaRPr>
          </a:p>
          <a:p>
            <a:pPr marL="12700" marR="5080" lvl="0" indent="0" algn="just" rtl="0">
              <a:lnSpc>
                <a:spcPct val="134300"/>
              </a:lnSpc>
              <a:spcBef>
                <a:spcPts val="20"/>
              </a:spcBef>
              <a:spcAft>
                <a:spcPts val="0"/>
              </a:spcAft>
              <a:buNone/>
            </a:pPr>
            <a:r>
              <a:rPr lang="en-US" sz="900" b="1">
                <a:latin typeface="Arial"/>
                <a:ea typeface="Arial"/>
                <a:cs typeface="Arial"/>
                <a:sym typeface="Arial"/>
              </a:rPr>
              <a:t>KT&amp;G CI(Culture Index) 진단 </a:t>
            </a:r>
            <a:r>
              <a:rPr lang="en-US" sz="900" b="1">
                <a:latin typeface="Malgun Gothic"/>
                <a:ea typeface="Malgun Gothic"/>
                <a:cs typeface="Malgun Gothic"/>
                <a:sym typeface="Malgun Gothic"/>
              </a:rPr>
              <a:t>| </a:t>
            </a:r>
            <a:r>
              <a:rPr lang="en-US" sz="900">
                <a:latin typeface="Gulim"/>
                <a:ea typeface="Gulim"/>
                <a:cs typeface="Gulim"/>
                <a:sym typeface="Gulim"/>
              </a:rPr>
              <a:t>KT&amp;G는 글로벌 수준의 선진 조직문화를 만들고자 구성원의 의견을 청취하고 이를 경영에 반영하기 위해 노력하고 있습니다. 2020년, 조직문화를 체계적으로 관리하기 위해 기업 비전과 리더십, 일하는 방식, 구성원 관계 등 총 4가지 영역으로 구성된 KT&amp;G CI를 개발하여 조직문화 현황을 진단하였습니다. 이를 통해 접수된 의견을 기반으로 다양한 프로그램을 기획하고 실시하고 있습니다. KT&amp;G는 최초 설계된 CI를 기반으로 꾸준히 글로벌 트렌드와 사내 이슈를 반영하여 지속적으로 CI를 업데이트해 실효성 있는 조직문화 진단을 진행하고자 합니다. 이를 통해 사내 조직문화와 관련된 구성원의 현재 인식 수준을 파악하고 변화 추이를 지속적으로 분석하여, 체계적인 조직문화 개선을 추진하고 있습니다.</a:t>
            </a:r>
            <a:endParaRPr sz="900">
              <a:latin typeface="Gulim"/>
              <a:ea typeface="Gulim"/>
              <a:cs typeface="Gulim"/>
              <a:sym typeface="Gulim"/>
            </a:endParaRPr>
          </a:p>
        </p:txBody>
      </p:sp>
      <p:sp>
        <p:nvSpPr>
          <p:cNvPr id="7039" name="Google Shape;7039;p71"/>
          <p:cNvSpPr txBox="1"/>
          <p:nvPr/>
        </p:nvSpPr>
        <p:spPr>
          <a:xfrm>
            <a:off x="885843" y="2943289"/>
            <a:ext cx="10039823" cy="755079"/>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dirty="0" err="1">
                <a:latin typeface="Arial"/>
                <a:ea typeface="Arial"/>
                <a:cs typeface="Arial"/>
                <a:sym typeface="Arial"/>
              </a:rPr>
              <a:t>조직문화</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DEI </a:t>
            </a:r>
            <a:r>
              <a:rPr lang="en-US" sz="900" b="1" dirty="0" err="1">
                <a:latin typeface="Arial"/>
                <a:ea typeface="Arial"/>
                <a:cs typeface="Arial"/>
                <a:sym typeface="Arial"/>
              </a:rPr>
              <a:t>통합</a:t>
            </a:r>
            <a:r>
              <a:rPr lang="en-US" sz="900" b="1" dirty="0">
                <a:latin typeface="Arial"/>
                <a:ea typeface="Arial"/>
                <a:cs typeface="Arial"/>
                <a:sym typeface="Arial"/>
              </a:rPr>
              <a:t> </a:t>
            </a:r>
            <a:r>
              <a:rPr lang="en-US" sz="900" b="1" dirty="0" err="1">
                <a:latin typeface="Arial"/>
                <a:ea typeface="Arial"/>
                <a:cs typeface="Arial"/>
                <a:sym typeface="Arial"/>
              </a:rPr>
              <a:t>진단</a:t>
            </a:r>
            <a:r>
              <a:rPr lang="en-US" sz="900" b="1" dirty="0">
                <a:latin typeface="Arial"/>
                <a:ea typeface="Arial"/>
                <a:cs typeface="Arial"/>
                <a:sym typeface="Arial"/>
              </a:rPr>
              <a:t> </a:t>
            </a:r>
            <a:r>
              <a:rPr lang="en-US" sz="900" b="1" dirty="0" err="1">
                <a:latin typeface="Arial"/>
                <a:ea typeface="Arial"/>
                <a:cs typeface="Arial"/>
                <a:sym typeface="Arial"/>
              </a:rPr>
              <a:t>설계</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DEI에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관심도</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2022년에는 </a:t>
            </a:r>
            <a:r>
              <a:rPr lang="en-US" sz="900" dirty="0" err="1">
                <a:latin typeface="Gulim"/>
                <a:ea typeface="Gulim"/>
                <a:cs typeface="Gulim"/>
                <a:sym typeface="Gulim"/>
              </a:rPr>
              <a:t>기존</a:t>
            </a:r>
            <a:r>
              <a:rPr lang="en-US" sz="900" dirty="0">
                <a:latin typeface="Gulim"/>
                <a:ea typeface="Gulim"/>
                <a:cs typeface="Gulim"/>
                <a:sym typeface="Gulim"/>
              </a:rPr>
              <a:t> KT&amp;G CI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관계</a:t>
            </a:r>
            <a:r>
              <a:rPr lang="en-US" sz="900" dirty="0">
                <a:latin typeface="Gulim"/>
                <a:ea typeface="Gulim"/>
                <a:cs typeface="Gulim"/>
                <a:sym typeface="Gulim"/>
              </a:rPr>
              <a:t>’ </a:t>
            </a:r>
            <a:r>
              <a:rPr lang="en-US" sz="900" dirty="0" err="1">
                <a:latin typeface="Gulim"/>
                <a:ea typeface="Gulim"/>
                <a:cs typeface="Gulim"/>
                <a:sym typeface="Gulim"/>
              </a:rPr>
              <a:t>영역을</a:t>
            </a:r>
            <a:r>
              <a:rPr lang="en-US" sz="900" dirty="0">
                <a:latin typeface="Gulim"/>
                <a:ea typeface="Gulim"/>
                <a:cs typeface="Gulim"/>
                <a:sym typeface="Gulim"/>
              </a:rPr>
              <a:t> ‘</a:t>
            </a:r>
            <a:r>
              <a:rPr lang="en-US" sz="900" dirty="0" err="1">
                <a:latin typeface="Gulim"/>
                <a:ea typeface="Gulim"/>
                <a:cs typeface="Gulim"/>
                <a:sym typeface="Gulim"/>
              </a:rPr>
              <a:t>다양성과</a:t>
            </a:r>
            <a:r>
              <a:rPr lang="en-US" sz="900" dirty="0">
                <a:latin typeface="Gulim"/>
                <a:ea typeface="Gulim"/>
                <a:cs typeface="Gulim"/>
                <a:sym typeface="Gulim"/>
              </a:rPr>
              <a:t> </a:t>
            </a:r>
            <a:r>
              <a:rPr lang="en-US" sz="900" dirty="0" err="1">
                <a:latin typeface="Gulim"/>
                <a:ea typeface="Gulim"/>
                <a:cs typeface="Gulim"/>
                <a:sym typeface="Gulim"/>
              </a:rPr>
              <a:t>포용</a:t>
            </a:r>
            <a:r>
              <a:rPr lang="en-US" sz="900" dirty="0">
                <a:latin typeface="Gulim"/>
                <a:ea typeface="Gulim"/>
                <a:cs typeface="Gulim"/>
                <a:sym typeface="Gulim"/>
              </a:rPr>
              <a:t>(DEI)’ </a:t>
            </a:r>
            <a:r>
              <a:rPr lang="en-US" sz="900" dirty="0" err="1">
                <a:latin typeface="Gulim"/>
                <a:ea typeface="Gulim"/>
                <a:cs typeface="Gulim"/>
                <a:sym typeface="Gulim"/>
              </a:rPr>
              <a:t>영역으로</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재편하고</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만족도</a:t>
            </a:r>
            <a:r>
              <a:rPr lang="en-US" sz="900" dirty="0">
                <a:latin typeface="Gulim"/>
                <a:ea typeface="Gulim"/>
                <a:cs typeface="Gulim"/>
                <a:sym typeface="Gulim"/>
              </a:rPr>
              <a:t>, </a:t>
            </a:r>
            <a:r>
              <a:rPr lang="en-US" sz="900" dirty="0" err="1">
                <a:latin typeface="Gulim"/>
                <a:ea typeface="Gulim"/>
                <a:cs typeface="Gulim"/>
                <a:sym typeface="Gulim"/>
              </a:rPr>
              <a:t>목표</a:t>
            </a:r>
            <a:r>
              <a:rPr lang="en-US" sz="900" dirty="0">
                <a:latin typeface="Gulim"/>
                <a:ea typeface="Gulim"/>
                <a:cs typeface="Gulim"/>
                <a:sym typeface="Gulim"/>
              </a:rPr>
              <a:t>, </a:t>
            </a:r>
            <a:r>
              <a:rPr lang="en-US" sz="900" dirty="0" err="1">
                <a:latin typeface="Gulim"/>
                <a:ea typeface="Gulim"/>
                <a:cs typeface="Gulim"/>
                <a:sym typeface="Gulim"/>
              </a:rPr>
              <a:t>행복</a:t>
            </a:r>
            <a:r>
              <a:rPr lang="en-US" sz="900" dirty="0">
                <a:latin typeface="Gulim"/>
                <a:ea typeface="Gulim"/>
                <a:cs typeface="Gulim"/>
                <a:sym typeface="Gulim"/>
              </a:rPr>
              <a:t>, </a:t>
            </a:r>
            <a:r>
              <a:rPr lang="en-US" sz="900" dirty="0" err="1">
                <a:latin typeface="Gulim"/>
                <a:ea typeface="Gulim"/>
                <a:cs typeface="Gulim"/>
                <a:sym typeface="Gulim"/>
              </a:rPr>
              <a:t>스트레스</a:t>
            </a:r>
            <a:r>
              <a:rPr lang="en-US" sz="900" dirty="0">
                <a:latin typeface="Gulim"/>
                <a:ea typeface="Gulim"/>
                <a:cs typeface="Gulim"/>
                <a:sym typeface="Gulim"/>
              </a:rPr>
              <a:t>, </a:t>
            </a:r>
            <a:r>
              <a:rPr lang="en-US" sz="900" dirty="0" err="1">
                <a:latin typeface="Gulim"/>
                <a:ea typeface="Gulim"/>
                <a:cs typeface="Gulim"/>
                <a:sym typeface="Gulim"/>
              </a:rPr>
              <a:t>신뢰</a:t>
            </a:r>
            <a:r>
              <a:rPr lang="en-US" sz="900" dirty="0">
                <a:latin typeface="Gulim"/>
                <a:ea typeface="Gulim"/>
                <a:cs typeface="Gulim"/>
                <a:sym typeface="Gulim"/>
              </a:rPr>
              <a:t>, DEI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항목으로</a:t>
            </a:r>
            <a:r>
              <a:rPr lang="en-US" sz="900" dirty="0">
                <a:latin typeface="Gulim"/>
                <a:ea typeface="Gulim"/>
                <a:cs typeface="Gulim"/>
                <a:sym typeface="Gulim"/>
              </a:rPr>
              <a:t> </a:t>
            </a:r>
            <a:r>
              <a:rPr lang="en-US" sz="900" dirty="0" err="1">
                <a:latin typeface="Gulim"/>
                <a:ea typeface="Gulim"/>
                <a:cs typeface="Gulim"/>
                <a:sym typeface="Gulim"/>
              </a:rPr>
              <a:t>구성하여</a:t>
            </a:r>
            <a:r>
              <a:rPr lang="en-US" sz="900" dirty="0">
                <a:latin typeface="Gulim"/>
                <a:ea typeface="Gulim"/>
                <a:cs typeface="Gulim"/>
                <a:sym typeface="Gulim"/>
              </a:rPr>
              <a:t> </a:t>
            </a:r>
            <a:r>
              <a:rPr lang="en-US" sz="900" dirty="0" err="1">
                <a:latin typeface="Gulim"/>
                <a:ea typeface="Gulim"/>
                <a:cs typeface="Gulim"/>
                <a:sym typeface="Gulim"/>
              </a:rPr>
              <a:t>조직문화</a:t>
            </a:r>
            <a:r>
              <a:rPr lang="en-US" sz="900" dirty="0">
                <a:latin typeface="Gulim"/>
                <a:ea typeface="Gulim"/>
                <a:cs typeface="Gulim"/>
                <a:sym typeface="Gulim"/>
              </a:rPr>
              <a:t> </a:t>
            </a:r>
            <a:r>
              <a:rPr lang="en-US" sz="900" dirty="0" err="1">
                <a:latin typeface="Gulim"/>
                <a:ea typeface="Gulim"/>
                <a:cs typeface="Gulim"/>
                <a:sym typeface="Gulim"/>
              </a:rPr>
              <a:t>진단을</a:t>
            </a:r>
            <a:r>
              <a:rPr lang="en-US" sz="900" dirty="0">
                <a:latin typeface="Gulim"/>
                <a:ea typeface="Gulim"/>
                <a:cs typeface="Gulim"/>
                <a:sym typeface="Gulim"/>
              </a:rPr>
              <a:t> </a:t>
            </a:r>
            <a:r>
              <a:rPr lang="en-US" sz="900" dirty="0" err="1">
                <a:latin typeface="Gulim"/>
                <a:ea typeface="Gulim"/>
                <a:cs typeface="Gulim"/>
                <a:sym typeface="Gulim"/>
              </a:rPr>
              <a:t>실시하였습니다</a:t>
            </a:r>
            <a:r>
              <a:rPr lang="en-US" sz="900" dirty="0">
                <a:latin typeface="Gulim"/>
                <a:ea typeface="Gulim"/>
                <a:cs typeface="Gulim"/>
                <a:sym typeface="Gulim"/>
              </a:rPr>
              <a:t>. </a:t>
            </a:r>
            <a:r>
              <a:rPr lang="en-US" sz="900" dirty="0" err="1">
                <a:latin typeface="Gulim"/>
                <a:ea typeface="Gulim"/>
                <a:cs typeface="Gulim"/>
                <a:sym typeface="Gulim"/>
              </a:rPr>
              <a:t>진단</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현재</a:t>
            </a:r>
            <a:r>
              <a:rPr lang="en-US" sz="900" dirty="0">
                <a:latin typeface="Gulim"/>
                <a:ea typeface="Gulim"/>
                <a:cs typeface="Gulim"/>
                <a:sym typeface="Gulim"/>
              </a:rPr>
              <a:t> </a:t>
            </a:r>
            <a:r>
              <a:rPr lang="en-US" sz="900" dirty="0" err="1">
                <a:latin typeface="Gulim"/>
                <a:ea typeface="Gulim"/>
                <a:cs typeface="Gulim"/>
                <a:sym typeface="Gulim"/>
              </a:rPr>
              <a:t>조직내부의</a:t>
            </a:r>
            <a:r>
              <a:rPr lang="en-US" sz="900" dirty="0">
                <a:latin typeface="Gulim"/>
                <a:ea typeface="Gulim"/>
                <a:cs typeface="Gulim"/>
                <a:sym typeface="Gulim"/>
              </a:rPr>
              <a:t> DEI </a:t>
            </a:r>
            <a:r>
              <a:rPr lang="en-US" sz="900" dirty="0" err="1">
                <a:latin typeface="Gulim"/>
                <a:ea typeface="Gulim"/>
                <a:cs typeface="Gulim"/>
                <a:sym typeface="Gulim"/>
              </a:rPr>
              <a:t>현황과</a:t>
            </a:r>
            <a:r>
              <a:rPr lang="en-US" sz="900" dirty="0">
                <a:latin typeface="Gulim"/>
                <a:ea typeface="Gulim"/>
                <a:cs typeface="Gulim"/>
                <a:sym typeface="Gulim"/>
              </a:rPr>
              <a:t> </a:t>
            </a:r>
            <a:r>
              <a:rPr lang="en-US" sz="900" dirty="0" err="1">
                <a:latin typeface="Gulim"/>
                <a:ea typeface="Gulim"/>
                <a:cs typeface="Gulim"/>
                <a:sym typeface="Gulim"/>
              </a:rPr>
              <a:t>개선점을</a:t>
            </a:r>
            <a:r>
              <a:rPr lang="en-US" sz="900" dirty="0">
                <a:latin typeface="Gulim"/>
                <a:ea typeface="Gulim"/>
                <a:cs typeface="Gulim"/>
                <a:sym typeface="Gulim"/>
              </a:rPr>
              <a:t> </a:t>
            </a:r>
            <a:r>
              <a:rPr lang="en-US" sz="900" dirty="0" err="1">
                <a:latin typeface="Gulim"/>
                <a:ea typeface="Gulim"/>
                <a:cs typeface="Gulim"/>
                <a:sym typeface="Gulim"/>
              </a:rPr>
              <a:t>파악하는</a:t>
            </a:r>
            <a:r>
              <a:rPr lang="en-US" sz="900" dirty="0">
                <a:latin typeface="Gulim"/>
                <a:ea typeface="Gulim"/>
                <a:cs typeface="Gulim"/>
                <a:sym typeface="Gulim"/>
              </a:rPr>
              <a:t> </a:t>
            </a:r>
            <a:r>
              <a:rPr lang="en-US" sz="900" dirty="0" err="1">
                <a:latin typeface="Gulim"/>
                <a:ea typeface="Gulim"/>
                <a:cs typeface="Gulim"/>
                <a:sym typeface="Gulim"/>
              </a:rPr>
              <a:t>것</a:t>
            </a:r>
            <a:r>
              <a:rPr lang="en-US" sz="900" dirty="0">
                <a:latin typeface="Gulim"/>
                <a:ea typeface="Gulim"/>
                <a:cs typeface="Gulim"/>
                <a:sym typeface="Gulim"/>
              </a:rPr>
              <a:t> </a:t>
            </a:r>
            <a:r>
              <a:rPr lang="en-US" sz="900" dirty="0" err="1">
                <a:latin typeface="Gulim"/>
                <a:ea typeface="Gulim"/>
                <a:cs typeface="Gulim"/>
                <a:sym typeface="Gulim"/>
              </a:rPr>
              <a:t>외에</a:t>
            </a:r>
            <a:r>
              <a:rPr lang="en-US" sz="900" dirty="0">
                <a:latin typeface="Gulim"/>
                <a:ea typeface="Gulim"/>
                <a:cs typeface="Gulim"/>
                <a:sym typeface="Gulim"/>
              </a:rPr>
              <a:t>, </a:t>
            </a:r>
            <a:r>
              <a:rPr lang="en-US" sz="900" dirty="0" err="1">
                <a:latin typeface="Gulim"/>
                <a:ea typeface="Gulim"/>
                <a:cs typeface="Gulim"/>
                <a:sym typeface="Gulim"/>
              </a:rPr>
              <a:t>진단</a:t>
            </a:r>
            <a:r>
              <a:rPr lang="en-US" sz="900" dirty="0">
                <a:latin typeface="Gulim"/>
                <a:ea typeface="Gulim"/>
                <a:cs typeface="Gulim"/>
                <a:sym typeface="Gulim"/>
              </a:rPr>
              <a:t> </a:t>
            </a:r>
            <a:r>
              <a:rPr lang="en-US" sz="900" dirty="0" err="1">
                <a:latin typeface="Gulim"/>
                <a:ea typeface="Gulim"/>
                <a:cs typeface="Gulim"/>
                <a:sym typeface="Gulim"/>
              </a:rPr>
              <a:t>설문</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자체로도</a:t>
            </a:r>
            <a:r>
              <a:rPr lang="en-US" sz="900" dirty="0">
                <a:latin typeface="Gulim"/>
                <a:ea typeface="Gulim"/>
                <a:cs typeface="Gulim"/>
                <a:sym typeface="Gulim"/>
              </a:rPr>
              <a:t> </a:t>
            </a:r>
            <a:r>
              <a:rPr lang="en-US" sz="900" dirty="0" err="1">
                <a:latin typeface="Gulim"/>
                <a:ea typeface="Gulim"/>
                <a:cs typeface="Gulim"/>
                <a:sym typeface="Gulim"/>
              </a:rPr>
              <a:t>구성원들에게</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DEI </a:t>
            </a:r>
            <a:r>
              <a:rPr lang="en-US" sz="900" dirty="0" err="1">
                <a:latin typeface="Gulim"/>
                <a:ea typeface="Gulim"/>
                <a:cs typeface="Gulim"/>
                <a:sym typeface="Gulim"/>
              </a:rPr>
              <a:t>문화를</a:t>
            </a:r>
            <a:r>
              <a:rPr lang="en-US" sz="900" dirty="0">
                <a:latin typeface="Gulim"/>
                <a:ea typeface="Gulim"/>
                <a:cs typeface="Gulim"/>
                <a:sym typeface="Gulim"/>
              </a:rPr>
              <a:t> </a:t>
            </a:r>
            <a:r>
              <a:rPr lang="en-US" sz="900" dirty="0" err="1">
                <a:latin typeface="Gulim"/>
                <a:ea typeface="Gulim"/>
                <a:cs typeface="Gulim"/>
                <a:sym typeface="Gulim"/>
              </a:rPr>
              <a:t>확산시키는</a:t>
            </a:r>
            <a:r>
              <a:rPr lang="en-US" sz="900" dirty="0">
                <a:latin typeface="Gulim"/>
                <a:ea typeface="Gulim"/>
                <a:cs typeface="Gulim"/>
                <a:sym typeface="Gulim"/>
              </a:rPr>
              <a:t> </a:t>
            </a:r>
            <a:r>
              <a:rPr lang="en-US" sz="900" dirty="0" err="1">
                <a:latin typeface="Gulim"/>
                <a:ea typeface="Gulim"/>
                <a:cs typeface="Gulim"/>
                <a:sym typeface="Gulim"/>
              </a:rPr>
              <a:t>계기가</a:t>
            </a:r>
            <a:r>
              <a:rPr lang="en-US" sz="900" dirty="0">
                <a:latin typeface="Gulim"/>
                <a:ea typeface="Gulim"/>
                <a:cs typeface="Gulim"/>
                <a:sym typeface="Gulim"/>
              </a:rPr>
              <a:t> </a:t>
            </a:r>
            <a:r>
              <a:rPr lang="en-US" sz="900" dirty="0" err="1">
                <a:latin typeface="Gulim"/>
                <a:ea typeface="Gulim"/>
                <a:cs typeface="Gulim"/>
                <a:sym typeface="Gulim"/>
              </a:rPr>
              <a:t>되었습니다</a:t>
            </a:r>
            <a:r>
              <a:rPr lang="en-US" sz="900" dirty="0">
                <a:latin typeface="Gulim"/>
                <a:ea typeface="Gulim"/>
                <a:cs typeface="Gulim"/>
                <a:sym typeface="Gulim"/>
              </a:rPr>
              <a:t>. </a:t>
            </a:r>
            <a:r>
              <a:rPr lang="en-US" sz="900" dirty="0" err="1">
                <a:latin typeface="Gulim"/>
                <a:ea typeface="Gulim"/>
                <a:cs typeface="Gulim"/>
                <a:sym typeface="Gulim"/>
              </a:rPr>
              <a:t>이후</a:t>
            </a:r>
            <a:r>
              <a:rPr lang="en-US" sz="900" dirty="0">
                <a:latin typeface="Gulim"/>
                <a:ea typeface="Gulim"/>
                <a:cs typeface="Gulim"/>
                <a:sym typeface="Gulim"/>
              </a:rPr>
              <a:t> DEI </a:t>
            </a:r>
            <a:r>
              <a:rPr lang="en-US" sz="900" dirty="0" err="1">
                <a:latin typeface="Gulim"/>
                <a:ea typeface="Gulim"/>
                <a:cs typeface="Gulim"/>
                <a:sym typeface="Gulim"/>
              </a:rPr>
              <a:t>와</a:t>
            </a:r>
            <a:r>
              <a:rPr lang="en-US" sz="900" dirty="0">
                <a:latin typeface="Gulim"/>
                <a:ea typeface="Gulim"/>
                <a:cs typeface="Gulim"/>
                <a:sym typeface="Gulim"/>
              </a:rPr>
              <a:t> </a:t>
            </a:r>
            <a:r>
              <a:rPr lang="en-US" sz="900" dirty="0" err="1">
                <a:latin typeface="Gulim"/>
                <a:ea typeface="Gulim"/>
                <a:cs typeface="Gulim"/>
                <a:sym typeface="Gulim"/>
              </a:rPr>
              <a:t>관련된</a:t>
            </a:r>
            <a:r>
              <a:rPr lang="en-US" sz="900" dirty="0">
                <a:latin typeface="Gulim"/>
                <a:ea typeface="Gulim"/>
                <a:cs typeface="Gulim"/>
                <a:sym typeface="Gulim"/>
              </a:rPr>
              <a:t> </a:t>
            </a:r>
            <a:r>
              <a:rPr lang="en-US" sz="900" dirty="0" err="1">
                <a:latin typeface="Gulim"/>
                <a:ea typeface="Gulim"/>
                <a:cs typeface="Gulim"/>
                <a:sym typeface="Gulim"/>
              </a:rPr>
              <a:t>대내외적</a:t>
            </a:r>
            <a:r>
              <a:rPr lang="en-US" sz="900" dirty="0">
                <a:latin typeface="Gulim"/>
                <a:ea typeface="Gulim"/>
                <a:cs typeface="Gulim"/>
                <a:sym typeface="Gulim"/>
              </a:rPr>
              <a:t> </a:t>
            </a:r>
            <a:r>
              <a:rPr lang="en-US" sz="900" dirty="0" err="1">
                <a:latin typeface="Gulim"/>
                <a:ea typeface="Gulim"/>
                <a:cs typeface="Gulim"/>
                <a:sym typeface="Gulim"/>
              </a:rPr>
              <a:t>관심도를</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DEI </a:t>
            </a:r>
            <a:r>
              <a:rPr lang="en-US" sz="900" dirty="0" err="1">
                <a:latin typeface="Gulim"/>
                <a:ea typeface="Gulim"/>
                <a:cs typeface="Gulim"/>
                <a:sym typeface="Gulim"/>
              </a:rPr>
              <a:t>슬로건</a:t>
            </a:r>
            <a:r>
              <a:rPr lang="en-US" sz="900" dirty="0">
                <a:latin typeface="Gulim"/>
                <a:ea typeface="Gulim"/>
                <a:cs typeface="Gulim"/>
                <a:sym typeface="Gulim"/>
              </a:rPr>
              <a:t> </a:t>
            </a:r>
            <a:r>
              <a:rPr lang="en-US" sz="900" dirty="0" err="1">
                <a:latin typeface="Gulim"/>
                <a:ea typeface="Gulim"/>
                <a:cs typeface="Gulim"/>
                <a:sym typeface="Gulim"/>
              </a:rPr>
              <a:t>선정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서약도</a:t>
            </a:r>
            <a:r>
              <a:rPr lang="en-US" sz="900" dirty="0">
                <a:latin typeface="Gulim"/>
                <a:ea typeface="Gulim"/>
                <a:cs typeface="Gulim"/>
                <a:sym typeface="Gulim"/>
              </a:rPr>
              <a:t> </a:t>
            </a:r>
            <a:r>
              <a:rPr lang="en-US" sz="900" dirty="0" err="1">
                <a:latin typeface="Gulim"/>
                <a:ea typeface="Gulim"/>
                <a:cs typeface="Gulim"/>
                <a:sym typeface="Gulim"/>
              </a:rPr>
              <a:t>진행되었습니다</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CI </a:t>
            </a:r>
            <a:r>
              <a:rPr lang="en-US" sz="900" dirty="0" err="1">
                <a:latin typeface="Gulim"/>
                <a:ea typeface="Gulim"/>
                <a:cs typeface="Gulim"/>
                <a:sym typeface="Gulim"/>
              </a:rPr>
              <a:t>업데이트</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후속</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일련의</a:t>
            </a:r>
            <a:r>
              <a:rPr lang="en-US" sz="900" dirty="0">
                <a:latin typeface="Gulim"/>
                <a:ea typeface="Gulim"/>
                <a:cs typeface="Gulim"/>
                <a:sym typeface="Gulim"/>
              </a:rPr>
              <a:t> </a:t>
            </a:r>
            <a:r>
              <a:rPr lang="en-US" sz="900" dirty="0" err="1">
                <a:latin typeface="Gulim"/>
                <a:ea typeface="Gulim"/>
                <a:cs typeface="Gulim"/>
                <a:sym typeface="Gulim"/>
              </a:rPr>
              <a:t>과정들을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DEI를</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조직문화가</a:t>
            </a:r>
            <a:r>
              <a:rPr lang="en-US" sz="900" dirty="0">
                <a:latin typeface="Gulim"/>
                <a:ea typeface="Gulim"/>
                <a:cs typeface="Gulim"/>
                <a:sym typeface="Gulim"/>
              </a:rPr>
              <a:t> </a:t>
            </a:r>
            <a:r>
              <a:rPr lang="en-US" sz="900" dirty="0" err="1">
                <a:latin typeface="Gulim"/>
                <a:ea typeface="Gulim"/>
                <a:cs typeface="Gulim"/>
                <a:sym typeface="Gulim"/>
              </a:rPr>
              <a:t>꾸준히</a:t>
            </a:r>
            <a:r>
              <a:rPr lang="en-US" sz="900" dirty="0">
                <a:latin typeface="Gulim"/>
                <a:ea typeface="Gulim"/>
                <a:cs typeface="Gulim"/>
                <a:sym typeface="Gulim"/>
              </a:rPr>
              <a:t> </a:t>
            </a:r>
            <a:r>
              <a:rPr lang="en-US" sz="900" dirty="0" err="1">
                <a:latin typeface="Gulim"/>
                <a:ea typeface="Gulim"/>
                <a:cs typeface="Gulim"/>
                <a:sym typeface="Gulim"/>
              </a:rPr>
              <a:t>발전해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040" name="Google Shape;7040;p71"/>
          <p:cNvSpPr txBox="1"/>
          <p:nvPr/>
        </p:nvSpPr>
        <p:spPr>
          <a:xfrm>
            <a:off x="885843" y="3725320"/>
            <a:ext cx="10027240" cy="757367"/>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구성원</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소통</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프로그램</a:t>
            </a:r>
            <a:endParaRPr sz="900" dirty="0">
              <a:latin typeface="Arial"/>
              <a:ea typeface="Arial"/>
              <a:cs typeface="Arial"/>
              <a:sym typeface="Arial"/>
            </a:endParaRPr>
          </a:p>
          <a:p>
            <a:pPr marL="12700" marR="5080" lvl="0" indent="634" algn="just" rtl="0">
              <a:lnSpc>
                <a:spcPct val="134300"/>
              </a:lnSpc>
              <a:spcBef>
                <a:spcPts val="20"/>
              </a:spcBef>
              <a:spcAft>
                <a:spcPts val="0"/>
              </a:spcAft>
              <a:buNone/>
            </a:pPr>
            <a:r>
              <a:rPr lang="en-US" sz="900" b="1" dirty="0">
                <a:latin typeface="Arial"/>
                <a:ea typeface="Arial"/>
                <a:cs typeface="Arial"/>
                <a:sym typeface="Arial"/>
              </a:rPr>
              <a:t>Employee Relations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선진적인</a:t>
            </a:r>
            <a:r>
              <a:rPr lang="en-US" sz="900" dirty="0">
                <a:latin typeface="Gulim"/>
                <a:ea typeface="Gulim"/>
                <a:cs typeface="Gulim"/>
                <a:sym typeface="Gulim"/>
              </a:rPr>
              <a:t> </a:t>
            </a:r>
            <a:r>
              <a:rPr lang="en-US" sz="900" dirty="0" err="1">
                <a:latin typeface="Gulim"/>
                <a:ea typeface="Gulim"/>
                <a:cs typeface="Gulim"/>
                <a:sym typeface="Gulim"/>
              </a:rPr>
              <a:t>조직문화</a:t>
            </a:r>
            <a:r>
              <a:rPr lang="en-US" sz="900" dirty="0">
                <a:latin typeface="Gulim"/>
                <a:ea typeface="Gulim"/>
                <a:cs typeface="Gulim"/>
                <a:sym typeface="Gulim"/>
              </a:rPr>
              <a:t> </a:t>
            </a:r>
            <a:r>
              <a:rPr lang="en-US" sz="900" dirty="0" err="1">
                <a:latin typeface="Gulim"/>
                <a:ea typeface="Gulim"/>
                <a:cs typeface="Gulim"/>
                <a:sym typeface="Gulim"/>
              </a:rPr>
              <a:t>조성을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2021년 4월, 2015년부터 </a:t>
            </a:r>
            <a:r>
              <a:rPr lang="en-US" sz="900" dirty="0" err="1">
                <a:latin typeface="Gulim"/>
                <a:ea typeface="Gulim"/>
                <a:cs typeface="Gulim"/>
                <a:sym typeface="Gulim"/>
              </a:rPr>
              <a:t>운영해</a:t>
            </a:r>
            <a:r>
              <a:rPr lang="en-US" sz="900" dirty="0">
                <a:latin typeface="Gulim"/>
                <a:ea typeface="Gulim"/>
                <a:cs typeface="Gulim"/>
                <a:sym typeface="Gulim"/>
              </a:rPr>
              <a:t> </a:t>
            </a:r>
            <a:r>
              <a:rPr lang="en-US" sz="900" dirty="0" err="1">
                <a:latin typeface="Gulim"/>
                <a:ea typeface="Gulim"/>
                <a:cs typeface="Gulim"/>
                <a:sym typeface="Gulim"/>
              </a:rPr>
              <a:t>온</a:t>
            </a:r>
            <a:r>
              <a:rPr lang="en-US" sz="900" dirty="0">
                <a:latin typeface="Gulim"/>
                <a:ea typeface="Gulim"/>
                <a:cs typeface="Gulim"/>
                <a:sym typeface="Gulim"/>
              </a:rPr>
              <a:t> </a:t>
            </a:r>
            <a:r>
              <a:rPr lang="en-US" sz="900" dirty="0" err="1">
                <a:latin typeface="Gulim"/>
                <a:ea typeface="Gulim"/>
                <a:cs typeface="Gulim"/>
                <a:sym typeface="Gulim"/>
              </a:rPr>
              <a:t>사내소통</a:t>
            </a:r>
            <a:r>
              <a:rPr lang="en-US" sz="900" dirty="0">
                <a:latin typeface="Gulim"/>
                <a:ea typeface="Gulim"/>
                <a:cs typeface="Gulim"/>
                <a:sym typeface="Gulim"/>
              </a:rPr>
              <a:t> </a:t>
            </a:r>
            <a:r>
              <a:rPr lang="en-US" sz="900" dirty="0" err="1">
                <a:latin typeface="Gulim"/>
                <a:ea typeface="Gulim"/>
                <a:cs typeface="Gulim"/>
                <a:sym typeface="Gulim"/>
              </a:rPr>
              <a:t>전담부서인</a:t>
            </a:r>
            <a:r>
              <a:rPr lang="en-US" sz="900" dirty="0">
                <a:latin typeface="Gulim"/>
                <a:ea typeface="Gulim"/>
                <a:cs typeface="Gulim"/>
                <a:sym typeface="Gulim"/>
              </a:rPr>
              <a:t> </a:t>
            </a:r>
            <a:r>
              <a:rPr lang="en-US" sz="900" dirty="0" err="1">
                <a:latin typeface="Gulim"/>
                <a:ea typeface="Gulim"/>
                <a:cs typeface="Gulim"/>
                <a:sym typeface="Gulim"/>
              </a:rPr>
              <a:t>소통공감부를</a:t>
            </a:r>
            <a:r>
              <a:rPr lang="en-US" sz="900" dirty="0">
                <a:latin typeface="Gulim"/>
                <a:ea typeface="Gulim"/>
                <a:cs typeface="Gulim"/>
                <a:sym typeface="Gulim"/>
              </a:rPr>
              <a:t> ER(Employee Relations)</a:t>
            </a:r>
            <a:r>
              <a:rPr lang="en-US" sz="900" dirty="0" err="1">
                <a:latin typeface="Gulim"/>
                <a:ea typeface="Gulim"/>
                <a:cs typeface="Gulim"/>
                <a:sym typeface="Gulim"/>
              </a:rPr>
              <a:t>팀으로</a:t>
            </a:r>
            <a:r>
              <a:rPr lang="en-US" sz="900" dirty="0">
                <a:latin typeface="Gulim"/>
                <a:ea typeface="Gulim"/>
                <a:cs typeface="Gulim"/>
                <a:sym typeface="Gulim"/>
              </a:rPr>
              <a:t> </a:t>
            </a:r>
            <a:r>
              <a:rPr lang="en-US" sz="900" dirty="0" err="1">
                <a:latin typeface="Gulim"/>
                <a:ea typeface="Gulim"/>
                <a:cs typeface="Gulim"/>
                <a:sym typeface="Gulim"/>
              </a:rPr>
              <a:t>개편하였습니다</a:t>
            </a:r>
            <a:r>
              <a:rPr lang="en-US" sz="900" dirty="0">
                <a:latin typeface="Gulim"/>
                <a:ea typeface="Gulim"/>
                <a:cs typeface="Gulim"/>
                <a:sym typeface="Gulim"/>
              </a:rPr>
              <a:t>. </a:t>
            </a:r>
            <a:r>
              <a:rPr lang="en-US" sz="900" dirty="0" err="1">
                <a:latin typeface="Gulim"/>
                <a:ea typeface="Gulim"/>
                <a:cs typeface="Gulim"/>
                <a:sym typeface="Gulim"/>
              </a:rPr>
              <a:t>ER팀은</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개개인이</a:t>
            </a:r>
            <a:r>
              <a:rPr lang="en-US" sz="900" dirty="0">
                <a:latin typeface="Gulim"/>
                <a:ea typeface="Gulim"/>
                <a:cs typeface="Gulim"/>
                <a:sym typeface="Gulim"/>
              </a:rPr>
              <a:t> </a:t>
            </a:r>
            <a:r>
              <a:rPr lang="en-US" sz="900" dirty="0" err="1">
                <a:latin typeface="Gulim"/>
                <a:ea typeface="Gulim"/>
                <a:cs typeface="Gulim"/>
                <a:sym typeface="Gulim"/>
              </a:rPr>
              <a:t>일과</a:t>
            </a:r>
            <a:r>
              <a:rPr lang="en-US" sz="900" dirty="0">
                <a:latin typeface="Gulim"/>
                <a:ea typeface="Gulim"/>
                <a:cs typeface="Gulim"/>
                <a:sym typeface="Gulim"/>
              </a:rPr>
              <a:t> </a:t>
            </a:r>
            <a:r>
              <a:rPr lang="en-US" sz="900" dirty="0" err="1">
                <a:latin typeface="Gulim"/>
                <a:ea typeface="Gulim"/>
                <a:cs typeface="Gulim"/>
                <a:sym typeface="Gulim"/>
              </a:rPr>
              <a:t>동료</a:t>
            </a:r>
            <a:r>
              <a:rPr lang="en-US" sz="900" dirty="0">
                <a:latin typeface="Gulim"/>
                <a:ea typeface="Gulim"/>
                <a:cs typeface="Gulim"/>
                <a:sym typeface="Gulim"/>
              </a:rPr>
              <a:t>, </a:t>
            </a:r>
            <a:r>
              <a:rPr lang="en-US" sz="900" dirty="0" err="1">
                <a:latin typeface="Gulim"/>
                <a:ea typeface="Gulim"/>
                <a:cs typeface="Gulim"/>
                <a:sym typeface="Gulim"/>
              </a:rPr>
              <a:t>회사와</a:t>
            </a:r>
            <a:r>
              <a:rPr lang="en-US" sz="900" dirty="0">
                <a:latin typeface="Gulim"/>
                <a:ea typeface="Gulim"/>
                <a:cs typeface="Gulim"/>
                <a:sym typeface="Gulim"/>
              </a:rPr>
              <a:t> </a:t>
            </a:r>
            <a:r>
              <a:rPr lang="en-US" sz="900" dirty="0" err="1">
                <a:latin typeface="Gulim"/>
                <a:ea typeface="Gulim"/>
                <a:cs typeface="Gulim"/>
                <a:sym typeface="Gulim"/>
              </a:rPr>
              <a:t>긍정적인</a:t>
            </a:r>
            <a:r>
              <a:rPr lang="en-US" sz="900" dirty="0">
                <a:latin typeface="Gulim"/>
                <a:ea typeface="Gulim"/>
                <a:cs typeface="Gulim"/>
                <a:sym typeface="Gulim"/>
              </a:rPr>
              <a:t> </a:t>
            </a:r>
            <a:r>
              <a:rPr lang="en-US" sz="900" dirty="0" err="1">
                <a:latin typeface="Gulim"/>
                <a:ea typeface="Gulim"/>
                <a:cs typeface="Gulim"/>
                <a:sym typeface="Gulim"/>
              </a:rPr>
              <a:t>관계를</a:t>
            </a:r>
            <a:r>
              <a:rPr lang="en-US" sz="900" dirty="0">
                <a:latin typeface="Gulim"/>
                <a:ea typeface="Gulim"/>
                <a:cs typeface="Gulim"/>
                <a:sym typeface="Gulim"/>
              </a:rPr>
              <a:t> </a:t>
            </a:r>
            <a:r>
              <a:rPr lang="en-US" sz="900" dirty="0" err="1">
                <a:latin typeface="Gulim"/>
                <a:ea typeface="Gulim"/>
                <a:cs typeface="Gulim"/>
                <a:sym typeface="Gulim"/>
              </a:rPr>
              <a:t>구축할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일하기</a:t>
            </a:r>
            <a:r>
              <a:rPr lang="en-US" sz="900" dirty="0">
                <a:latin typeface="Gulim"/>
                <a:ea typeface="Gulim"/>
                <a:cs typeface="Gulim"/>
                <a:sym typeface="Gulim"/>
              </a:rPr>
              <a:t> </a:t>
            </a:r>
            <a:r>
              <a:rPr lang="en-US" sz="900" dirty="0" err="1">
                <a:latin typeface="Gulim"/>
                <a:ea typeface="Gulim"/>
                <a:cs typeface="Gulim"/>
                <a:sym typeface="Gulim"/>
              </a:rPr>
              <a:t>좋은</a:t>
            </a:r>
            <a:r>
              <a:rPr lang="en-US" sz="900" dirty="0">
                <a:latin typeface="Gulim"/>
                <a:ea typeface="Gulim"/>
                <a:cs typeface="Gulim"/>
                <a:sym typeface="Gulim"/>
              </a:rPr>
              <a:t> </a:t>
            </a:r>
            <a:r>
              <a:rPr lang="en-US" sz="900" dirty="0" err="1">
                <a:latin typeface="Gulim"/>
                <a:ea typeface="Gulim"/>
                <a:cs typeface="Gulim"/>
                <a:sym typeface="Gulim"/>
              </a:rPr>
              <a:t>환경을</a:t>
            </a:r>
            <a:r>
              <a:rPr lang="en-US" sz="900" dirty="0">
                <a:latin typeface="Gulim"/>
                <a:ea typeface="Gulim"/>
                <a:cs typeface="Gulim"/>
                <a:sym typeface="Gulim"/>
              </a:rPr>
              <a:t> </a:t>
            </a:r>
            <a:r>
              <a:rPr lang="en-US" sz="900" dirty="0" err="1">
                <a:latin typeface="Gulim"/>
                <a:ea typeface="Gulim"/>
                <a:cs typeface="Gulim"/>
                <a:sym typeface="Gulim"/>
              </a:rPr>
              <a:t>조성하고자</a:t>
            </a:r>
            <a:r>
              <a:rPr lang="en-US" sz="900" dirty="0">
                <a:latin typeface="Gulim"/>
                <a:ea typeface="Gulim"/>
                <a:cs typeface="Gulim"/>
                <a:sym typeface="Gulim"/>
              </a:rPr>
              <a:t> </a:t>
            </a:r>
            <a:r>
              <a:rPr lang="en-US" sz="900" dirty="0" err="1">
                <a:latin typeface="Gulim"/>
                <a:ea typeface="Gulim"/>
                <a:cs typeface="Gulim"/>
                <a:sym typeface="Gulim"/>
              </a:rPr>
              <a:t>가족친화경영</a:t>
            </a:r>
            <a:r>
              <a:rPr lang="en-US" sz="900" dirty="0">
                <a:latin typeface="Gulim"/>
                <a:ea typeface="Gulim"/>
                <a:cs typeface="Gulim"/>
                <a:sym typeface="Gulim"/>
              </a:rPr>
              <a:t> </a:t>
            </a:r>
            <a:r>
              <a:rPr lang="en-US" sz="900" dirty="0" err="1">
                <a:latin typeface="Gulim"/>
                <a:ea typeface="Gulim"/>
                <a:cs typeface="Gulim"/>
                <a:sym typeface="Gulim"/>
              </a:rPr>
              <a:t>추진</a:t>
            </a:r>
            <a:r>
              <a:rPr lang="en-US" sz="900" dirty="0">
                <a:latin typeface="Gulim"/>
                <a:ea typeface="Gulim"/>
                <a:cs typeface="Gulim"/>
                <a:sym typeface="Gulim"/>
              </a:rPr>
              <a:t>, </a:t>
            </a:r>
            <a:r>
              <a:rPr lang="en-US" sz="900" dirty="0" err="1">
                <a:latin typeface="Gulim"/>
                <a:ea typeface="Gulim"/>
                <a:cs typeface="Gulim"/>
                <a:sym typeface="Gulim"/>
              </a:rPr>
              <a:t>스마트한</a:t>
            </a:r>
            <a:r>
              <a:rPr lang="en-US" sz="900" dirty="0">
                <a:latin typeface="Gulim"/>
                <a:ea typeface="Gulim"/>
                <a:cs typeface="Gulim"/>
                <a:sym typeface="Gulim"/>
              </a:rPr>
              <a:t> </a:t>
            </a:r>
            <a:r>
              <a:rPr lang="en-US" sz="900" dirty="0" err="1">
                <a:latin typeface="Gulim"/>
                <a:ea typeface="Gulim"/>
                <a:cs typeface="Gulim"/>
                <a:sym typeface="Gulim"/>
              </a:rPr>
              <a:t>업무방식</a:t>
            </a:r>
            <a:r>
              <a:rPr lang="en-US" sz="900" dirty="0">
                <a:latin typeface="Gulim"/>
                <a:ea typeface="Gulim"/>
                <a:cs typeface="Gulim"/>
                <a:sym typeface="Gulim"/>
              </a:rPr>
              <a:t> </a:t>
            </a:r>
            <a:r>
              <a:rPr lang="en-US" sz="900" dirty="0" err="1">
                <a:latin typeface="Gulim"/>
                <a:ea typeface="Gulim"/>
                <a:cs typeface="Gulim"/>
                <a:sym typeface="Gulim"/>
              </a:rPr>
              <a:t>적용</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융합</a:t>
            </a:r>
            <a:r>
              <a:rPr lang="en-US" sz="900" dirty="0">
                <a:latin typeface="Gulim"/>
                <a:ea typeface="Gulim"/>
                <a:cs typeface="Gulim"/>
                <a:sym typeface="Gulim"/>
              </a:rPr>
              <a:t> </a:t>
            </a:r>
            <a:r>
              <a:rPr lang="en-US" sz="900" dirty="0" err="1">
                <a:latin typeface="Gulim"/>
                <a:ea typeface="Gulim"/>
                <a:cs typeface="Gulim"/>
                <a:sym typeface="Gulim"/>
              </a:rPr>
              <a:t>콘텐츠</a:t>
            </a:r>
            <a:r>
              <a:rPr lang="en-US" sz="900" dirty="0">
                <a:latin typeface="Gulim"/>
                <a:ea typeface="Gulim"/>
                <a:cs typeface="Gulim"/>
                <a:sym typeface="Gulim"/>
              </a:rPr>
              <a:t> </a:t>
            </a:r>
            <a:r>
              <a:rPr lang="en-US" sz="900" dirty="0" err="1">
                <a:latin typeface="Gulim"/>
                <a:ea typeface="Gulim"/>
                <a:cs typeface="Gulim"/>
                <a:sym typeface="Gulim"/>
              </a:rPr>
              <a:t>개발</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특히</a:t>
            </a:r>
            <a:r>
              <a:rPr lang="en-US" sz="900" dirty="0">
                <a:latin typeface="Gulim"/>
                <a:ea typeface="Gulim"/>
                <a:cs typeface="Gulim"/>
                <a:sym typeface="Gulim"/>
              </a:rPr>
              <a:t> 2023년부터는 </a:t>
            </a:r>
            <a:r>
              <a:rPr lang="en-US" sz="900" dirty="0" err="1">
                <a:latin typeface="Gulim"/>
                <a:ea typeface="Gulim"/>
                <a:cs typeface="Gulim"/>
                <a:sym typeface="Gulim"/>
              </a:rPr>
              <a:t>경영진과</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수평적</a:t>
            </a:r>
            <a:r>
              <a:rPr lang="en-US" sz="900" dirty="0">
                <a:latin typeface="Gulim"/>
                <a:ea typeface="Gulim"/>
                <a:cs typeface="Gulim"/>
                <a:sym typeface="Gulim"/>
              </a:rPr>
              <a:t> </a:t>
            </a:r>
            <a:r>
              <a:rPr lang="en-US" sz="900" dirty="0" err="1">
                <a:latin typeface="Gulim"/>
                <a:ea typeface="Gulim"/>
                <a:cs typeface="Gulim"/>
                <a:sym typeface="Gulim"/>
              </a:rPr>
              <a:t>소통문화에기반한</a:t>
            </a:r>
            <a:r>
              <a:rPr lang="en-US" sz="900" dirty="0">
                <a:latin typeface="Gulim"/>
                <a:ea typeface="Gulim"/>
                <a:cs typeface="Gulim"/>
                <a:sym typeface="Gulim"/>
              </a:rPr>
              <a:t> </a:t>
            </a:r>
            <a:r>
              <a:rPr lang="en-US" sz="900" dirty="0" err="1">
                <a:latin typeface="Gulim"/>
                <a:ea typeface="Gulim"/>
                <a:cs typeface="Gulim"/>
                <a:sym typeface="Gulim"/>
              </a:rPr>
              <a:t>조직문화</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CEO </a:t>
            </a:r>
            <a:r>
              <a:rPr lang="en-US" sz="900" dirty="0" err="1">
                <a:latin typeface="Gulim"/>
                <a:ea typeface="Gulim"/>
                <a:cs typeface="Gulim"/>
                <a:sym typeface="Gulim"/>
              </a:rPr>
              <a:t>타운홀미팅과</a:t>
            </a:r>
            <a:r>
              <a:rPr lang="en-US" sz="900" dirty="0">
                <a:latin typeface="Gulim"/>
                <a:ea typeface="Gulim"/>
                <a:cs typeface="Gulim"/>
                <a:sym typeface="Gulim"/>
              </a:rPr>
              <a:t> </a:t>
            </a:r>
            <a:r>
              <a:rPr lang="en-US" sz="900" dirty="0" err="1">
                <a:latin typeface="Gulim"/>
                <a:ea typeface="Gulim"/>
                <a:cs typeface="Gulim"/>
                <a:sym typeface="Gulim"/>
              </a:rPr>
              <a:t>캐주얼미팅을</a:t>
            </a:r>
            <a:r>
              <a:rPr lang="en-US" sz="900" dirty="0">
                <a:latin typeface="Gulim"/>
                <a:ea typeface="Gulim"/>
                <a:cs typeface="Gulim"/>
                <a:sym typeface="Gulim"/>
              </a:rPr>
              <a:t> </a:t>
            </a:r>
            <a:r>
              <a:rPr lang="en-US" sz="900" dirty="0" err="1">
                <a:latin typeface="Gulim"/>
                <a:ea typeface="Gulim"/>
                <a:cs typeface="Gulim"/>
                <a:sym typeface="Gulim"/>
              </a:rPr>
              <a:t>기획하여</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042" name="Google Shape;7042;p71"/>
          <p:cNvSpPr txBox="1"/>
          <p:nvPr/>
        </p:nvSpPr>
        <p:spPr>
          <a:xfrm>
            <a:off x="874519" y="4509639"/>
            <a:ext cx="10038564" cy="1126206"/>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dirty="0" err="1">
                <a:latin typeface="Arial"/>
                <a:ea typeface="Arial"/>
                <a:cs typeface="Arial"/>
                <a:sym typeface="Arial"/>
              </a:rPr>
              <a:t>세대</a:t>
            </a:r>
            <a:r>
              <a:rPr lang="en-US" sz="900" b="1" dirty="0">
                <a:latin typeface="Arial"/>
                <a:ea typeface="Arial"/>
                <a:cs typeface="Arial"/>
                <a:sym typeface="Arial"/>
              </a:rPr>
              <a:t> </a:t>
            </a:r>
            <a:r>
              <a:rPr lang="en-US" sz="900" b="1" dirty="0" err="1">
                <a:latin typeface="Arial"/>
                <a:ea typeface="Arial"/>
                <a:cs typeface="Arial"/>
                <a:sym typeface="Arial"/>
              </a:rPr>
              <a:t>간</a:t>
            </a:r>
            <a:r>
              <a:rPr lang="en-US" sz="900" b="1" dirty="0">
                <a:latin typeface="Arial"/>
                <a:ea typeface="Arial"/>
                <a:cs typeface="Arial"/>
                <a:sym typeface="Arial"/>
              </a:rPr>
              <a:t> </a:t>
            </a:r>
            <a:r>
              <a:rPr lang="en-US" sz="900" b="1" dirty="0" err="1">
                <a:latin typeface="Arial"/>
                <a:ea typeface="Arial"/>
                <a:cs typeface="Arial"/>
                <a:sym typeface="Arial"/>
              </a:rPr>
              <a:t>소통</a:t>
            </a:r>
            <a:r>
              <a:rPr lang="en-US" sz="900" b="1" dirty="0">
                <a:latin typeface="Arial"/>
                <a:ea typeface="Arial"/>
                <a:cs typeface="Arial"/>
                <a:sym typeface="Arial"/>
              </a:rPr>
              <a:t> </a:t>
            </a:r>
            <a:r>
              <a:rPr lang="en-US" sz="900" b="1" dirty="0" err="1">
                <a:latin typeface="Arial"/>
                <a:ea typeface="Arial"/>
                <a:cs typeface="Arial"/>
                <a:sym typeface="Arial"/>
              </a:rPr>
              <a:t>문화</a:t>
            </a:r>
            <a:r>
              <a:rPr lang="en-US" sz="900" b="1" dirty="0">
                <a:latin typeface="Arial"/>
                <a:ea typeface="Arial"/>
                <a:cs typeface="Arial"/>
                <a:sym typeface="Arial"/>
              </a:rPr>
              <a:t> </a:t>
            </a:r>
            <a:r>
              <a:rPr lang="en-US" sz="900" b="1" dirty="0" err="1">
                <a:latin typeface="Arial"/>
                <a:ea typeface="Arial"/>
                <a:cs typeface="Arial"/>
                <a:sym typeface="Arial"/>
              </a:rPr>
              <a:t>구축</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세대</a:t>
            </a:r>
            <a:r>
              <a:rPr lang="en-US" sz="900" dirty="0">
                <a:latin typeface="Gulim"/>
                <a:ea typeface="Gulim"/>
                <a:cs typeface="Gulim"/>
                <a:sym typeface="Gulim"/>
              </a:rPr>
              <a:t>, </a:t>
            </a:r>
            <a:r>
              <a:rPr lang="en-US" sz="900" dirty="0" err="1">
                <a:latin typeface="Gulim"/>
                <a:ea typeface="Gulim"/>
                <a:cs typeface="Gulim"/>
                <a:sym typeface="Gulim"/>
              </a:rPr>
              <a:t>계층</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이해도</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‘All Together’ </a:t>
            </a:r>
            <a:r>
              <a:rPr lang="en-US" sz="900" dirty="0" err="1">
                <a:latin typeface="Gulim"/>
                <a:ea typeface="Gulim"/>
                <a:cs typeface="Gulim"/>
                <a:sym typeface="Gulim"/>
              </a:rPr>
              <a:t>조직문화를</a:t>
            </a:r>
            <a:r>
              <a:rPr lang="en-US" sz="900" dirty="0">
                <a:latin typeface="Gulim"/>
                <a:ea typeface="Gulim"/>
                <a:cs typeface="Gulim"/>
                <a:sym typeface="Gulim"/>
              </a:rPr>
              <a:t> </a:t>
            </a:r>
            <a:r>
              <a:rPr lang="en-US" sz="900" dirty="0" err="1">
                <a:latin typeface="Gulim"/>
                <a:ea typeface="Gulim"/>
                <a:cs typeface="Gulim"/>
                <a:sym typeface="Gulim"/>
              </a:rPr>
              <a:t>구성하고자</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모두가</a:t>
            </a:r>
            <a:r>
              <a:rPr lang="en-US" sz="900" dirty="0">
                <a:latin typeface="Gulim"/>
                <a:ea typeface="Gulim"/>
                <a:cs typeface="Gulim"/>
                <a:sym typeface="Gulim"/>
              </a:rPr>
              <a:t> </a:t>
            </a:r>
            <a:r>
              <a:rPr lang="en-US" sz="900" dirty="0" err="1">
                <a:latin typeface="Gulim"/>
                <a:ea typeface="Gulim"/>
                <a:cs typeface="Gulim"/>
                <a:sym typeface="Gulim"/>
              </a:rPr>
              <a:t>어울릴</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콘텐츠로</a:t>
            </a:r>
            <a:r>
              <a:rPr lang="en-US" sz="900" dirty="0">
                <a:latin typeface="Gulim"/>
                <a:ea typeface="Gulim"/>
                <a:cs typeface="Gulim"/>
                <a:sym typeface="Gulim"/>
              </a:rPr>
              <a:t> </a:t>
            </a:r>
            <a:r>
              <a:rPr lang="en-US" sz="900" dirty="0" err="1">
                <a:latin typeface="Gulim"/>
                <a:ea typeface="Gulim"/>
                <a:cs typeface="Gulim"/>
                <a:sym typeface="Gulim"/>
              </a:rPr>
              <a:t>이벤트성</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경진대회를</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2022년부터는 </a:t>
            </a:r>
            <a:r>
              <a:rPr lang="en-US" sz="900" dirty="0" err="1">
                <a:latin typeface="Gulim"/>
                <a:ea typeface="Gulim"/>
                <a:cs typeface="Gulim"/>
                <a:sym typeface="Gulim"/>
              </a:rPr>
              <a:t>요리왕</a:t>
            </a:r>
            <a:r>
              <a:rPr lang="en-US" sz="900" dirty="0">
                <a:latin typeface="Gulim"/>
                <a:ea typeface="Gulim"/>
                <a:cs typeface="Gulim"/>
                <a:sym typeface="Gulim"/>
              </a:rPr>
              <a:t> </a:t>
            </a:r>
            <a:r>
              <a:rPr lang="en-US" sz="900" dirty="0" err="1">
                <a:latin typeface="Gulim"/>
                <a:ea typeface="Gulim"/>
                <a:cs typeface="Gulim"/>
                <a:sym typeface="Gulim"/>
              </a:rPr>
              <a:t>선발대회</a:t>
            </a:r>
            <a:r>
              <a:rPr lang="en-US" sz="900" dirty="0">
                <a:latin typeface="Gulim"/>
                <a:ea typeface="Gulim"/>
                <a:cs typeface="Gulim"/>
                <a:sym typeface="Gulim"/>
              </a:rPr>
              <a:t> ‘</a:t>
            </a:r>
            <a:r>
              <a:rPr lang="en-US" sz="900" dirty="0" err="1">
                <a:latin typeface="Gulim"/>
                <a:ea typeface="Gulim"/>
                <a:cs typeface="Gulim"/>
                <a:sym typeface="Gulim"/>
              </a:rPr>
              <a:t>Fun스토랑’을</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교류와</a:t>
            </a:r>
            <a:r>
              <a:rPr lang="en-US" sz="900" dirty="0">
                <a:latin typeface="Gulim"/>
                <a:ea typeface="Gulim"/>
                <a:cs typeface="Gulim"/>
                <a:sym typeface="Gulim"/>
              </a:rPr>
              <a:t> </a:t>
            </a:r>
            <a:r>
              <a:rPr lang="en-US" sz="900" dirty="0" err="1">
                <a:latin typeface="Gulim"/>
                <a:ea typeface="Gulim"/>
                <a:cs typeface="Gulim"/>
                <a:sym typeface="Gulim"/>
              </a:rPr>
              <a:t>스킨십을</a:t>
            </a:r>
            <a:r>
              <a:rPr lang="en-US" sz="900" dirty="0">
                <a:latin typeface="Gulim"/>
                <a:ea typeface="Gulim"/>
                <a:cs typeface="Gulim"/>
                <a:sym typeface="Gulim"/>
              </a:rPr>
              <a:t> </a:t>
            </a:r>
            <a:r>
              <a:rPr lang="en-US" sz="900" dirty="0" err="1">
                <a:latin typeface="Gulim"/>
                <a:ea typeface="Gulim"/>
                <a:cs typeface="Gulim"/>
                <a:sym typeface="Gulim"/>
              </a:rPr>
              <a:t>유도하고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Fun스토랑</a:t>
            </a:r>
            <a:r>
              <a:rPr lang="en-US" sz="900" dirty="0">
                <a:latin typeface="Gulim"/>
                <a:ea typeface="Gulim"/>
                <a:cs typeface="Gulim"/>
                <a:sym typeface="Gulim"/>
              </a:rPr>
              <a:t> </a:t>
            </a:r>
            <a:r>
              <a:rPr lang="en-US" sz="900" dirty="0" err="1">
                <a:latin typeface="Gulim"/>
                <a:ea typeface="Gulim"/>
                <a:cs typeface="Gulim"/>
                <a:sym typeface="Gulim"/>
              </a:rPr>
              <a:t>우승자</a:t>
            </a:r>
            <a:r>
              <a:rPr lang="en-US" sz="900" dirty="0">
                <a:latin typeface="Gulim"/>
                <a:ea typeface="Gulim"/>
                <a:cs typeface="Gulim"/>
                <a:sym typeface="Gulim"/>
              </a:rPr>
              <a:t> </a:t>
            </a:r>
            <a:r>
              <a:rPr lang="en-US" sz="900" dirty="0" err="1">
                <a:latin typeface="Gulim"/>
                <a:ea typeface="Gulim"/>
                <a:cs typeface="Gulim"/>
                <a:sym typeface="Gulim"/>
              </a:rPr>
              <a:t>메뉴는</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구내식당의</a:t>
            </a:r>
            <a:r>
              <a:rPr lang="en-US" sz="900" dirty="0">
                <a:latin typeface="Gulim"/>
                <a:ea typeface="Gulim"/>
                <a:cs typeface="Gulim"/>
                <a:sym typeface="Gulim"/>
              </a:rPr>
              <a:t> </a:t>
            </a:r>
            <a:r>
              <a:rPr lang="en-US" sz="900" dirty="0" err="1">
                <a:latin typeface="Gulim"/>
                <a:ea typeface="Gulim"/>
                <a:cs typeface="Gulim"/>
                <a:sym typeface="Gulim"/>
              </a:rPr>
              <a:t>특별</a:t>
            </a:r>
            <a:r>
              <a:rPr lang="en-US" sz="900" dirty="0">
                <a:latin typeface="Gulim"/>
                <a:ea typeface="Gulim"/>
                <a:cs typeface="Gulim"/>
                <a:sym typeface="Gulim"/>
              </a:rPr>
              <a:t> </a:t>
            </a:r>
            <a:r>
              <a:rPr lang="en-US" sz="900" dirty="0" err="1">
                <a:latin typeface="Gulim"/>
                <a:ea typeface="Gulim"/>
                <a:cs typeface="Gulim"/>
                <a:sym typeface="Gulim"/>
              </a:rPr>
              <a:t>메뉴로</a:t>
            </a:r>
            <a:r>
              <a:rPr lang="en-US" sz="900" dirty="0">
                <a:latin typeface="Gulim"/>
                <a:ea typeface="Gulim"/>
                <a:cs typeface="Gulim"/>
                <a:sym typeface="Gulim"/>
              </a:rPr>
              <a:t> </a:t>
            </a:r>
            <a:r>
              <a:rPr lang="en-US" sz="900" dirty="0" err="1">
                <a:latin typeface="Gulim"/>
                <a:ea typeface="Gulim"/>
                <a:cs typeface="Gulim"/>
                <a:sym typeface="Gulim"/>
              </a:rPr>
              <a:t>반영하여</a:t>
            </a:r>
            <a:r>
              <a:rPr lang="en-US" sz="900" dirty="0">
                <a:latin typeface="Gulim"/>
                <a:ea typeface="Gulim"/>
                <a:cs typeface="Gulim"/>
                <a:sym typeface="Gulim"/>
              </a:rPr>
              <a:t> </a:t>
            </a:r>
            <a:r>
              <a:rPr lang="en-US" sz="900" dirty="0" err="1">
                <a:latin typeface="Gulim"/>
                <a:ea typeface="Gulim"/>
                <a:cs typeface="Gulim"/>
                <a:sym typeface="Gulim"/>
              </a:rPr>
              <a:t>요리</a:t>
            </a:r>
            <a:r>
              <a:rPr lang="en-US" sz="900" dirty="0">
                <a:latin typeface="Gulim"/>
                <a:ea typeface="Gulim"/>
                <a:cs typeface="Gulim"/>
                <a:sym typeface="Gulim"/>
              </a:rPr>
              <a:t> </a:t>
            </a:r>
            <a:r>
              <a:rPr lang="en-US" sz="900" dirty="0" err="1">
                <a:latin typeface="Gulim"/>
                <a:ea typeface="Gulim"/>
                <a:cs typeface="Gulim"/>
                <a:sym typeface="Gulim"/>
              </a:rPr>
              <a:t>대회에</a:t>
            </a:r>
            <a:r>
              <a:rPr lang="en-US" sz="900" dirty="0">
                <a:latin typeface="Gulim"/>
                <a:ea typeface="Gulim"/>
                <a:cs typeface="Gulim"/>
                <a:sym typeface="Gulim"/>
              </a:rPr>
              <a:t> </a:t>
            </a:r>
            <a:r>
              <a:rPr lang="en-US" sz="900" dirty="0" err="1">
                <a:latin typeface="Gulim"/>
                <a:ea typeface="Gulim"/>
                <a:cs typeface="Gulim"/>
                <a:sym typeface="Gulim"/>
              </a:rPr>
              <a:t>참여하지</a:t>
            </a:r>
            <a:r>
              <a:rPr lang="en-US" sz="900" dirty="0">
                <a:latin typeface="Gulim"/>
                <a:ea typeface="Gulim"/>
                <a:cs typeface="Gulim"/>
                <a:sym typeface="Gulim"/>
              </a:rPr>
              <a:t> </a:t>
            </a:r>
            <a:r>
              <a:rPr lang="en-US" sz="900" dirty="0" err="1">
                <a:latin typeface="Gulim"/>
                <a:ea typeface="Gulim"/>
                <a:cs typeface="Gulim"/>
                <a:sym typeface="Gulim"/>
              </a:rPr>
              <a:t>않은</a:t>
            </a:r>
            <a:r>
              <a:rPr lang="en-US" sz="900" dirty="0">
                <a:latin typeface="Gulim"/>
                <a:ea typeface="Gulim"/>
                <a:cs typeface="Gulim"/>
                <a:sym typeface="Gulim"/>
              </a:rPr>
              <a:t> </a:t>
            </a:r>
            <a:r>
              <a:rPr lang="en-US" sz="900" dirty="0" err="1">
                <a:latin typeface="Gulim"/>
                <a:ea typeface="Gulim"/>
                <a:cs typeface="Gulim"/>
                <a:sym typeface="Gulim"/>
              </a:rPr>
              <a:t>구성원과의</a:t>
            </a:r>
            <a:r>
              <a:rPr lang="en-US" sz="900" dirty="0">
                <a:latin typeface="Gulim"/>
                <a:ea typeface="Gulim"/>
                <a:cs typeface="Gulim"/>
                <a:sym typeface="Gulim"/>
              </a:rPr>
              <a:t> </a:t>
            </a:r>
            <a:r>
              <a:rPr lang="en-US" sz="900" dirty="0" err="1">
                <a:latin typeface="Gulim"/>
                <a:ea typeface="Gulim"/>
                <a:cs typeface="Gulim"/>
                <a:sym typeface="Gulim"/>
              </a:rPr>
              <a:t>커뮤니케이션도</a:t>
            </a:r>
            <a:r>
              <a:rPr lang="en-US" sz="900" dirty="0">
                <a:latin typeface="Gulim"/>
                <a:ea typeface="Gulim"/>
                <a:cs typeface="Gulim"/>
                <a:sym typeface="Gulim"/>
              </a:rPr>
              <a:t> </a:t>
            </a:r>
            <a:r>
              <a:rPr lang="en-US" sz="900" dirty="0" err="1">
                <a:latin typeface="Gulim"/>
                <a:ea typeface="Gulim"/>
                <a:cs typeface="Gulim"/>
                <a:sym typeface="Gulim"/>
              </a:rPr>
              <a:t>추진하였습니다</a:t>
            </a:r>
            <a:r>
              <a:rPr lang="en-US" sz="900" dirty="0">
                <a:latin typeface="Gulim"/>
                <a:ea typeface="Gulim"/>
                <a:cs typeface="Gulim"/>
                <a:sym typeface="Gulim"/>
              </a:rPr>
              <a:t>. 2023년에는 </a:t>
            </a:r>
            <a:r>
              <a:rPr lang="en-US" sz="900" dirty="0" err="1">
                <a:latin typeface="Gulim"/>
                <a:ea typeface="Gulim"/>
                <a:cs typeface="Gulim"/>
                <a:sym typeface="Gulim"/>
              </a:rPr>
              <a:t>퀴즈</a:t>
            </a:r>
            <a:r>
              <a:rPr lang="en-US" sz="900" dirty="0">
                <a:latin typeface="Gulim"/>
                <a:ea typeface="Gulim"/>
                <a:cs typeface="Gulim"/>
                <a:sym typeface="Gulim"/>
              </a:rPr>
              <a:t> </a:t>
            </a:r>
            <a:r>
              <a:rPr lang="en-US" sz="900" dirty="0" err="1">
                <a:latin typeface="Gulim"/>
                <a:ea typeface="Gulim"/>
                <a:cs typeface="Gulim"/>
                <a:sym typeface="Gulim"/>
              </a:rPr>
              <a:t>형식에</a:t>
            </a:r>
            <a:r>
              <a:rPr lang="en-US" sz="900" dirty="0">
                <a:latin typeface="Gulim"/>
                <a:ea typeface="Gulim"/>
                <a:cs typeface="Gulim"/>
                <a:sym typeface="Gulim"/>
              </a:rPr>
              <a:t> </a:t>
            </a:r>
            <a:r>
              <a:rPr lang="en-US" sz="900" dirty="0" err="1">
                <a:latin typeface="Gulim"/>
                <a:ea typeface="Gulim"/>
                <a:cs typeface="Gulim"/>
                <a:sym typeface="Gulim"/>
              </a:rPr>
              <a:t>기반한</a:t>
            </a:r>
            <a:r>
              <a:rPr lang="en-US" sz="900" dirty="0">
                <a:latin typeface="Gulim"/>
                <a:ea typeface="Gulim"/>
                <a:cs typeface="Gulim"/>
                <a:sym typeface="Gulim"/>
              </a:rPr>
              <a:t> </a:t>
            </a:r>
            <a:r>
              <a:rPr lang="en-US" sz="900" dirty="0" err="1">
                <a:latin typeface="Gulim"/>
                <a:ea typeface="Gulim"/>
                <a:cs typeface="Gulim"/>
                <a:sym typeface="Gulim"/>
              </a:rPr>
              <a:t>미래비전과</a:t>
            </a:r>
            <a:r>
              <a:rPr lang="en-US" sz="900" dirty="0">
                <a:latin typeface="Gulim"/>
                <a:ea typeface="Gulim"/>
                <a:cs typeface="Gulim"/>
                <a:sym typeface="Gulim"/>
              </a:rPr>
              <a:t> </a:t>
            </a:r>
            <a:r>
              <a:rPr lang="en-US" sz="900" dirty="0" err="1">
                <a:latin typeface="Gulim"/>
                <a:ea typeface="Gulim"/>
                <a:cs typeface="Gulim"/>
                <a:sym typeface="Gulim"/>
              </a:rPr>
              <a:t>세대</a:t>
            </a:r>
            <a:r>
              <a:rPr lang="en-US" sz="900" dirty="0">
                <a:latin typeface="Gulim"/>
                <a:ea typeface="Gulim"/>
                <a:cs typeface="Gulim"/>
                <a:sym typeface="Gulim"/>
              </a:rPr>
              <a:t> </a:t>
            </a:r>
            <a:r>
              <a:rPr lang="en-US" sz="900" dirty="0" err="1">
                <a:latin typeface="Gulim"/>
                <a:ea typeface="Gulim"/>
                <a:cs typeface="Gulim"/>
                <a:sym typeface="Gulim"/>
              </a:rPr>
              <a:t>차이</a:t>
            </a:r>
            <a:r>
              <a:rPr lang="en-US" sz="900" dirty="0">
                <a:latin typeface="Gulim"/>
                <a:ea typeface="Gulim"/>
                <a:cs typeface="Gulim"/>
                <a:sym typeface="Gulim"/>
              </a:rPr>
              <a:t> </a:t>
            </a:r>
            <a:r>
              <a:rPr lang="en-US" sz="900" dirty="0" err="1">
                <a:latin typeface="Gulim"/>
                <a:ea typeface="Gulim"/>
                <a:cs typeface="Gulim"/>
                <a:sym typeface="Gulim"/>
              </a:rPr>
              <a:t>이해</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목적으로</a:t>
            </a:r>
            <a:r>
              <a:rPr lang="en-US" sz="900" dirty="0">
                <a:latin typeface="Gulim"/>
                <a:ea typeface="Gulim"/>
                <a:cs typeface="Gulim"/>
                <a:sym typeface="Gulim"/>
              </a:rPr>
              <a:t> ‘</a:t>
            </a:r>
            <a:r>
              <a:rPr lang="en-US" sz="900" dirty="0" err="1">
                <a:latin typeface="Gulim"/>
                <a:ea typeface="Gulim"/>
                <a:cs typeface="Gulim"/>
                <a:sym typeface="Gulim"/>
              </a:rPr>
              <a:t>비전</a:t>
            </a:r>
            <a:r>
              <a:rPr lang="en-US" sz="900" dirty="0">
                <a:latin typeface="Gulim"/>
                <a:ea typeface="Gulim"/>
                <a:cs typeface="Gulim"/>
                <a:sym typeface="Gulim"/>
              </a:rPr>
              <a:t>! </a:t>
            </a:r>
            <a:r>
              <a:rPr lang="en-US" sz="900" dirty="0" err="1">
                <a:latin typeface="Gulim"/>
                <a:ea typeface="Gulim"/>
                <a:cs typeface="Gulim"/>
                <a:sym typeface="Gulim"/>
              </a:rPr>
              <a:t>골든벨’을</a:t>
            </a:r>
            <a:r>
              <a:rPr lang="en-US" sz="900" dirty="0">
                <a:latin typeface="Gulim"/>
                <a:ea typeface="Gulim"/>
                <a:cs typeface="Gulim"/>
                <a:sym typeface="Gulim"/>
              </a:rPr>
              <a:t> </a:t>
            </a:r>
            <a:r>
              <a:rPr lang="en-US" sz="900" dirty="0" err="1">
                <a:latin typeface="Gulim"/>
                <a:ea typeface="Gulim"/>
                <a:cs typeface="Gulim"/>
                <a:sym typeface="Gulim"/>
              </a:rPr>
              <a:t>운영하기도</a:t>
            </a:r>
            <a:r>
              <a:rPr lang="en-US" sz="900" dirty="0">
                <a:latin typeface="Gulim"/>
                <a:ea typeface="Gulim"/>
                <a:cs typeface="Gulim"/>
                <a:sym typeface="Gulim"/>
              </a:rPr>
              <a:t> </a:t>
            </a:r>
            <a:r>
              <a:rPr lang="en-US" sz="900" dirty="0" err="1">
                <a:latin typeface="Gulim"/>
                <a:ea typeface="Gulim"/>
                <a:cs typeface="Gulim"/>
                <a:sym typeface="Gulim"/>
              </a:rPr>
              <a:t>했습니다</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밖에도</a:t>
            </a:r>
            <a:r>
              <a:rPr lang="en-US" sz="900" dirty="0">
                <a:latin typeface="Gulim"/>
                <a:ea typeface="Gulim"/>
                <a:cs typeface="Gulim"/>
                <a:sym typeface="Gulim"/>
              </a:rPr>
              <a:t> </a:t>
            </a:r>
            <a:r>
              <a:rPr lang="en-US" sz="900" dirty="0" err="1">
                <a:latin typeface="Gulim"/>
                <a:ea typeface="Gulim"/>
                <a:cs typeface="Gulim"/>
                <a:sym typeface="Gulim"/>
              </a:rPr>
              <a:t>백</a:t>
            </a:r>
            <a:r>
              <a:rPr lang="en-US" sz="900" dirty="0" err="1">
                <a:latin typeface="PMingLiU"/>
                <a:ea typeface="PMingLiU"/>
                <a:cs typeface="PMingLiU"/>
                <a:sym typeface="PMingLiU"/>
              </a:rPr>
              <a:t>多</a:t>
            </a:r>
            <a:r>
              <a:rPr lang="en-US" sz="900" dirty="0" err="1">
                <a:latin typeface="Gulim"/>
                <a:ea typeface="Gulim"/>
                <a:cs typeface="Gulim"/>
                <a:sym typeface="Gulim"/>
              </a:rPr>
              <a:t>방</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이야기를</a:t>
            </a:r>
            <a:r>
              <a:rPr lang="en-US" sz="900" dirty="0">
                <a:latin typeface="Gulim"/>
                <a:ea typeface="Gulim"/>
                <a:cs typeface="Gulim"/>
                <a:sym typeface="Gulim"/>
              </a:rPr>
              <a:t> </a:t>
            </a:r>
            <a:r>
              <a:rPr lang="en-US" sz="900" dirty="0" err="1">
                <a:latin typeface="Gulim"/>
                <a:ea typeface="Gulim"/>
                <a:cs typeface="Gulim"/>
                <a:sym typeface="Gulim"/>
              </a:rPr>
              <a:t>들어볼</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콘텐츠를</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제작</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공유하여</a:t>
            </a:r>
            <a:r>
              <a:rPr lang="en-US" sz="900" dirty="0">
                <a:latin typeface="Gulim"/>
                <a:ea typeface="Gulim"/>
                <a:cs typeface="Gulim"/>
                <a:sym typeface="Gulim"/>
              </a:rPr>
              <a:t> </a:t>
            </a:r>
            <a:r>
              <a:rPr lang="en-US" sz="900" dirty="0" err="1">
                <a:latin typeface="Gulim"/>
                <a:ea typeface="Gulim"/>
                <a:cs typeface="Gulim"/>
                <a:sym typeface="Gulim"/>
              </a:rPr>
              <a:t>구성원들에게</a:t>
            </a:r>
            <a:r>
              <a:rPr lang="en-US" sz="900" dirty="0">
                <a:latin typeface="Gulim"/>
                <a:ea typeface="Gulim"/>
                <a:cs typeface="Gulim"/>
                <a:sym typeface="Gulim"/>
              </a:rPr>
              <a:t> </a:t>
            </a:r>
            <a:r>
              <a:rPr lang="en-US" sz="900" dirty="0" err="1">
                <a:latin typeface="Gulim"/>
                <a:ea typeface="Gulim"/>
                <a:cs typeface="Gulim"/>
                <a:sym typeface="Gulim"/>
              </a:rPr>
              <a:t>자연스럽게</a:t>
            </a:r>
            <a:r>
              <a:rPr lang="en-US" sz="900" dirty="0">
                <a:latin typeface="Gulim"/>
                <a:ea typeface="Gulim"/>
                <a:cs typeface="Gulim"/>
                <a:sym typeface="Gulim"/>
              </a:rPr>
              <a:t> </a:t>
            </a:r>
            <a:r>
              <a:rPr lang="en-US" sz="900" dirty="0" err="1">
                <a:latin typeface="Gulim"/>
                <a:ea typeface="Gulim"/>
                <a:cs typeface="Gulim"/>
                <a:sym typeface="Gulim"/>
              </a:rPr>
              <a:t>동료들의</a:t>
            </a:r>
            <a:r>
              <a:rPr lang="en-US" sz="900" dirty="0">
                <a:latin typeface="Gulim"/>
                <a:ea typeface="Gulim"/>
                <a:cs typeface="Gulim"/>
                <a:sym typeface="Gulim"/>
              </a:rPr>
              <a:t> </a:t>
            </a:r>
            <a:r>
              <a:rPr lang="en-US" sz="900" dirty="0" err="1">
                <a:latin typeface="Gulim"/>
                <a:ea typeface="Gulim"/>
                <a:cs typeface="Gulim"/>
                <a:sym typeface="Gulim"/>
              </a:rPr>
              <a:t>다양성을</a:t>
            </a:r>
            <a:r>
              <a:rPr lang="en-US" sz="900" dirty="0">
                <a:latin typeface="Gulim"/>
                <a:ea typeface="Gulim"/>
                <a:cs typeface="Gulim"/>
                <a:sym typeface="Gulim"/>
              </a:rPr>
              <a:t> </a:t>
            </a:r>
            <a:r>
              <a:rPr lang="en-US" sz="900" dirty="0" err="1">
                <a:latin typeface="Gulim"/>
                <a:ea typeface="Gulim"/>
                <a:cs typeface="Gulim"/>
                <a:sym typeface="Gulim"/>
              </a:rPr>
              <a:t>인지시킬</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오프라인</a:t>
            </a:r>
            <a:r>
              <a:rPr lang="en-US" sz="900" dirty="0">
                <a:latin typeface="Gulim"/>
                <a:ea typeface="Gulim"/>
                <a:cs typeface="Gulim"/>
                <a:sym typeface="Gulim"/>
              </a:rPr>
              <a:t> </a:t>
            </a:r>
            <a:r>
              <a:rPr lang="en-US" sz="900" dirty="0" err="1">
                <a:latin typeface="Gulim"/>
                <a:ea typeface="Gulim"/>
                <a:cs typeface="Gulim"/>
                <a:sym typeface="Gulim"/>
              </a:rPr>
              <a:t>스킨십</a:t>
            </a:r>
            <a:r>
              <a:rPr lang="en-US" sz="900" dirty="0">
                <a:latin typeface="Gulim"/>
                <a:ea typeface="Gulim"/>
                <a:cs typeface="Gulim"/>
                <a:sym typeface="Gulim"/>
              </a:rPr>
              <a:t> </a:t>
            </a:r>
            <a:r>
              <a:rPr lang="en-US" sz="900" dirty="0" err="1">
                <a:latin typeface="Gulim"/>
                <a:ea typeface="Gulim"/>
                <a:cs typeface="Gulim"/>
                <a:sym typeface="Gulim"/>
              </a:rPr>
              <a:t>프로그램인</a:t>
            </a:r>
            <a:r>
              <a:rPr lang="en-US" sz="900" dirty="0">
                <a:latin typeface="Gulim"/>
                <a:ea typeface="Gulim"/>
                <a:cs typeface="Gulim"/>
                <a:sym typeface="Gulim"/>
              </a:rPr>
              <a:t> ‘ER </a:t>
            </a:r>
            <a:r>
              <a:rPr lang="en-US" sz="900" dirty="0" err="1">
                <a:latin typeface="Gulim"/>
                <a:ea typeface="Gulim"/>
                <a:cs typeface="Gulim"/>
                <a:sym typeface="Gulim"/>
              </a:rPr>
              <a:t>Day’를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목소리를</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들을</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기회도</a:t>
            </a:r>
            <a:r>
              <a:rPr lang="en-US" sz="900" dirty="0">
                <a:latin typeface="Gulim"/>
                <a:ea typeface="Gulim"/>
                <a:cs typeface="Gulim"/>
                <a:sym typeface="Gulim"/>
              </a:rPr>
              <a:t> </a:t>
            </a:r>
            <a:r>
              <a:rPr lang="en-US" sz="900" dirty="0" err="1">
                <a:latin typeface="Gulim"/>
                <a:ea typeface="Gulim"/>
                <a:cs typeface="Gulim"/>
                <a:sym typeface="Gulim"/>
              </a:rPr>
              <a:t>지속해서</a:t>
            </a:r>
            <a:r>
              <a:rPr lang="en-US" sz="900" dirty="0">
                <a:latin typeface="Gulim"/>
                <a:ea typeface="Gulim"/>
                <a:cs typeface="Gulim"/>
                <a:sym typeface="Gulim"/>
              </a:rPr>
              <a:t> </a:t>
            </a:r>
            <a:r>
              <a:rPr lang="en-US" sz="900" dirty="0" err="1">
                <a:latin typeface="Gulim"/>
                <a:ea typeface="Gulim"/>
                <a:cs typeface="Gulim"/>
                <a:sym typeface="Gulim"/>
              </a:rPr>
              <a:t>발굴하고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시의성을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a:t>
            </a:r>
            <a:r>
              <a:rPr lang="en-US" sz="900" dirty="0" err="1">
                <a:latin typeface="Gulim"/>
                <a:ea typeface="Gulim"/>
                <a:cs typeface="Gulim"/>
                <a:sym typeface="Gulim"/>
              </a:rPr>
              <a:t>다채로운</a:t>
            </a:r>
            <a:r>
              <a:rPr lang="en-US" sz="900" dirty="0">
                <a:latin typeface="Gulim"/>
                <a:ea typeface="Gulim"/>
                <a:cs typeface="Gulim"/>
                <a:sym typeface="Gulim"/>
              </a:rPr>
              <a:t> </a:t>
            </a:r>
            <a:r>
              <a:rPr lang="en-US" sz="900" dirty="0" err="1">
                <a:latin typeface="Gulim"/>
                <a:ea typeface="Gulim"/>
                <a:cs typeface="Gulim"/>
                <a:sym typeface="Gulim"/>
              </a:rPr>
              <a:t>콘텐츠</a:t>
            </a:r>
            <a:r>
              <a:rPr lang="en-US" sz="900" dirty="0">
                <a:latin typeface="Gulim"/>
                <a:ea typeface="Gulim"/>
                <a:cs typeface="Gulim"/>
                <a:sym typeface="Gulim"/>
              </a:rPr>
              <a:t> </a:t>
            </a:r>
            <a:r>
              <a:rPr lang="en-US" sz="900" dirty="0" err="1">
                <a:latin typeface="Gulim"/>
                <a:ea typeface="Gulim"/>
                <a:cs typeface="Gulim"/>
                <a:sym typeface="Gulim"/>
              </a:rPr>
              <a:t>추진을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어울리며</a:t>
            </a:r>
            <a:r>
              <a:rPr lang="en-US" sz="900" dirty="0">
                <a:latin typeface="Gulim"/>
                <a:ea typeface="Gulim"/>
                <a:cs typeface="Gulim"/>
                <a:sym typeface="Gulim"/>
              </a:rPr>
              <a:t> </a:t>
            </a:r>
            <a:r>
              <a:rPr lang="en-US" sz="900" dirty="0" err="1">
                <a:latin typeface="Gulim"/>
                <a:ea typeface="Gulim"/>
                <a:cs typeface="Gulim"/>
                <a:sym typeface="Gulim"/>
              </a:rPr>
              <a:t>소통할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화합의</a:t>
            </a:r>
            <a:r>
              <a:rPr lang="en-US" sz="900" dirty="0">
                <a:latin typeface="Gulim"/>
                <a:ea typeface="Gulim"/>
                <a:cs typeface="Gulim"/>
                <a:sym typeface="Gulim"/>
              </a:rPr>
              <a:t> </a:t>
            </a:r>
            <a:r>
              <a:rPr lang="en-US" sz="900" dirty="0" err="1">
                <a:latin typeface="Gulim"/>
                <a:ea typeface="Gulim"/>
                <a:cs typeface="Gulim"/>
                <a:sym typeface="Gulim"/>
              </a:rPr>
              <a:t>장을</a:t>
            </a:r>
            <a:r>
              <a:rPr lang="en-US" sz="900" dirty="0">
                <a:latin typeface="Gulim"/>
                <a:ea typeface="Gulim"/>
                <a:cs typeface="Gulim"/>
                <a:sym typeface="Gulim"/>
              </a:rPr>
              <a:t> </a:t>
            </a:r>
            <a:r>
              <a:rPr lang="en-US" sz="900" dirty="0" err="1">
                <a:latin typeface="Gulim"/>
                <a:ea typeface="Gulim"/>
                <a:cs typeface="Gulim"/>
                <a:sym typeface="Gulim"/>
              </a:rPr>
              <a:t>마련하고</a:t>
            </a:r>
            <a:r>
              <a:rPr lang="en-US" sz="900" dirty="0">
                <a:latin typeface="Gulim"/>
                <a:ea typeface="Gulim"/>
                <a:cs typeface="Gulim"/>
                <a:sym typeface="Gulim"/>
              </a:rPr>
              <a:t> </a:t>
            </a:r>
            <a:r>
              <a:rPr lang="en-US" sz="900" dirty="0" err="1">
                <a:latin typeface="Gulim"/>
                <a:ea typeface="Gulim"/>
                <a:cs typeface="Gulim"/>
                <a:sym typeface="Gulim"/>
              </a:rPr>
              <a:t>유연한</a:t>
            </a:r>
            <a:r>
              <a:rPr lang="en-US" sz="900" dirty="0">
                <a:latin typeface="Gulim"/>
                <a:ea typeface="Gulim"/>
                <a:cs typeface="Gulim"/>
                <a:sym typeface="Gulim"/>
              </a:rPr>
              <a:t> </a:t>
            </a:r>
            <a:r>
              <a:rPr lang="en-US" sz="900" dirty="0" err="1">
                <a:latin typeface="Gulim"/>
                <a:ea typeface="Gulim"/>
                <a:cs typeface="Gulim"/>
                <a:sym typeface="Gulim"/>
              </a:rPr>
              <a:t>조직문화를</a:t>
            </a:r>
            <a:r>
              <a:rPr lang="en-US" sz="900" dirty="0">
                <a:latin typeface="Gulim"/>
                <a:ea typeface="Gulim"/>
                <a:cs typeface="Gulim"/>
                <a:sym typeface="Gulim"/>
              </a:rPr>
              <a:t> </a:t>
            </a:r>
            <a:r>
              <a:rPr lang="en-US" sz="900" dirty="0" err="1">
                <a:latin typeface="Gulim"/>
                <a:ea typeface="Gulim"/>
                <a:cs typeface="Gulim"/>
                <a:sym typeface="Gulim"/>
              </a:rPr>
              <a:t>구축해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7065" name="Google Shape;7065;p71"/>
          <p:cNvGrpSpPr/>
          <p:nvPr/>
        </p:nvGrpSpPr>
        <p:grpSpPr>
          <a:xfrm>
            <a:off x="538086" y="0"/>
            <a:ext cx="14077958" cy="8208009"/>
            <a:chOff x="538086" y="0"/>
            <a:chExt cx="14077958" cy="8208009"/>
          </a:xfrm>
        </p:grpSpPr>
        <p:sp>
          <p:nvSpPr>
            <p:cNvPr id="7066" name="Google Shape;7066;p71"/>
            <p:cNvSpPr/>
            <p:nvPr/>
          </p:nvSpPr>
          <p:spPr>
            <a:xfrm>
              <a:off x="13568502" y="1517501"/>
              <a:ext cx="428625" cy="428625"/>
            </a:xfrm>
            <a:custGeom>
              <a:avLst/>
              <a:gdLst/>
              <a:ahLst/>
              <a:cxnLst/>
              <a:rect l="l" t="t" r="r" b="b"/>
              <a:pathLst>
                <a:path w="428625" h="428625" extrusionOk="0">
                  <a:moveTo>
                    <a:pt x="214096" y="0"/>
                  </a:moveTo>
                  <a:lnTo>
                    <a:pt x="165007" y="5654"/>
                  </a:lnTo>
                  <a:lnTo>
                    <a:pt x="119944" y="21761"/>
                  </a:lnTo>
                  <a:lnTo>
                    <a:pt x="80192" y="47036"/>
                  </a:lnTo>
                  <a:lnTo>
                    <a:pt x="47036" y="80192"/>
                  </a:lnTo>
                  <a:lnTo>
                    <a:pt x="21761" y="119944"/>
                  </a:lnTo>
                  <a:lnTo>
                    <a:pt x="5654" y="165007"/>
                  </a:lnTo>
                  <a:lnTo>
                    <a:pt x="0" y="214096"/>
                  </a:lnTo>
                  <a:lnTo>
                    <a:pt x="5654" y="263185"/>
                  </a:lnTo>
                  <a:lnTo>
                    <a:pt x="21761" y="308248"/>
                  </a:lnTo>
                  <a:lnTo>
                    <a:pt x="47036" y="348000"/>
                  </a:lnTo>
                  <a:lnTo>
                    <a:pt x="80192" y="381156"/>
                  </a:lnTo>
                  <a:lnTo>
                    <a:pt x="119944" y="406431"/>
                  </a:lnTo>
                  <a:lnTo>
                    <a:pt x="165007" y="422538"/>
                  </a:lnTo>
                  <a:lnTo>
                    <a:pt x="214096" y="428193"/>
                  </a:lnTo>
                  <a:lnTo>
                    <a:pt x="263185" y="422538"/>
                  </a:lnTo>
                  <a:lnTo>
                    <a:pt x="308248" y="406431"/>
                  </a:lnTo>
                  <a:lnTo>
                    <a:pt x="348000" y="381156"/>
                  </a:lnTo>
                  <a:lnTo>
                    <a:pt x="381156" y="348000"/>
                  </a:lnTo>
                  <a:lnTo>
                    <a:pt x="406431" y="308248"/>
                  </a:lnTo>
                  <a:lnTo>
                    <a:pt x="422538" y="263185"/>
                  </a:lnTo>
                  <a:lnTo>
                    <a:pt x="428193" y="214096"/>
                  </a:lnTo>
                  <a:lnTo>
                    <a:pt x="422538" y="165007"/>
                  </a:lnTo>
                  <a:lnTo>
                    <a:pt x="406431" y="119944"/>
                  </a:lnTo>
                  <a:lnTo>
                    <a:pt x="381156" y="80192"/>
                  </a:lnTo>
                  <a:lnTo>
                    <a:pt x="348000" y="47036"/>
                  </a:lnTo>
                  <a:lnTo>
                    <a:pt x="308248" y="21761"/>
                  </a:lnTo>
                  <a:lnTo>
                    <a:pt x="263185" y="5654"/>
                  </a:lnTo>
                  <a:lnTo>
                    <a:pt x="214096"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68" name="Google Shape;7068;p7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69" name="Google Shape;7069;p7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70" name="Google Shape;7070;p7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079" name="Google Shape;7079;p7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147</a:t>
            </a:r>
            <a:endParaRPr sz="1000">
              <a:latin typeface="Arial"/>
              <a:ea typeface="Arial"/>
              <a:cs typeface="Arial"/>
              <a:sym typeface="Arial"/>
            </a:endParaRPr>
          </a:p>
        </p:txBody>
      </p:sp>
      <p:sp>
        <p:nvSpPr>
          <p:cNvPr id="2" name="TextBox 1">
            <a:extLst>
              <a:ext uri="{FF2B5EF4-FFF2-40B4-BE49-F238E27FC236}">
                <a16:creationId xmlns:a16="http://schemas.microsoft.com/office/drawing/2014/main" id="{AB62FA9F-C4F5-3579-E14E-D948555C14F4}"/>
              </a:ext>
            </a:extLst>
          </p:cNvPr>
          <p:cNvSpPr txBox="1"/>
          <p:nvPr/>
        </p:nvSpPr>
        <p:spPr>
          <a:xfrm>
            <a:off x="858308" y="5676883"/>
            <a:ext cx="10054775" cy="1514197"/>
          </a:xfrm>
          <a:prstGeom prst="rect">
            <a:avLst/>
          </a:prstGeom>
          <a:noFill/>
        </p:spPr>
        <p:txBody>
          <a:bodyPr wrap="square" rtlCol="0">
            <a:spAutoFit/>
          </a:bodyPr>
          <a:lstStyle/>
          <a:p>
            <a:pPr algn="just">
              <a:lnSpc>
                <a:spcPct val="150000"/>
              </a:lnSpc>
            </a:pP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a:t>
            </a:r>
            <a:r>
              <a:rPr lang="en-US" sz="900" dirty="0">
                <a:latin typeface="Gulim" panose="020B0600000101010101" pitchFamily="34" charset="-127"/>
                <a:ea typeface="Gulim" panose="020B0600000101010101" pitchFamily="34" charset="-127"/>
              </a:rPr>
              <a:t>KT&amp;G CI </a:t>
            </a:r>
            <a:r>
              <a:rPr lang="ko-KR" altLang="en-US" sz="900" dirty="0">
                <a:latin typeface="Gulim" panose="020B0600000101010101" pitchFamily="34" charset="-127"/>
                <a:ea typeface="Gulim" panose="020B0600000101010101" pitchFamily="34" charset="-127"/>
              </a:rPr>
              <a:t>진단은 외부 전문 업체를 통해 구성원의 인식과 결과 분석에 대한 신뢰도를 검증하는 과정을 거쳐 실시되었으며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그 결과를 바탕으로 다양한 조직문화 개선 활동이 각 부서에서 진행되고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개선 활동으로는 사내 정보 흐름을 개선하기 위해 회사 </a:t>
            </a:r>
            <a:r>
              <a:rPr lang="en-US" sz="900" dirty="0">
                <a:latin typeface="Gulim" panose="020B0600000101010101" pitchFamily="34" charset="-127"/>
                <a:ea typeface="Gulim" panose="020B0600000101010101" pitchFamily="34" charset="-127"/>
              </a:rPr>
              <a:t>FAQ, PR </a:t>
            </a:r>
            <a:r>
              <a:rPr lang="ko-KR" altLang="en-US" sz="900" dirty="0">
                <a:latin typeface="Gulim" panose="020B0600000101010101" pitchFamily="34" charset="-127"/>
                <a:ea typeface="Gulim" panose="020B0600000101010101" pitchFamily="34" charset="-127"/>
              </a:rPr>
              <a:t>콘텐츠 등 정보를 통합한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위키</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WIKI)’ </a:t>
            </a:r>
            <a:r>
              <a:rPr lang="ko-KR" altLang="en-US" sz="900" dirty="0">
                <a:latin typeface="Gulim" panose="020B0600000101010101" pitchFamily="34" charset="-127"/>
                <a:ea typeface="Gulim" panose="020B0600000101010101" pitchFamily="34" charset="-127"/>
              </a:rPr>
              <a:t>플랫폼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불필요한 회의 축소 및 보고문화 개선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CEO</a:t>
            </a:r>
            <a:r>
              <a:rPr lang="ko-KR" altLang="en-US" sz="900" dirty="0">
                <a:latin typeface="Gulim" panose="020B0600000101010101" pitchFamily="34" charset="-127"/>
                <a:ea typeface="Gulim" panose="020B0600000101010101" pitchFamily="34" charset="-127"/>
              </a:rPr>
              <a:t>의 경영방침을 담은 전사 메시지 전파 등이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파견 및 외부 기관 대상 스마트 </a:t>
            </a:r>
            <a:r>
              <a:rPr lang="en-US" sz="900" dirty="0">
                <a:latin typeface="Gulim" panose="020B0600000101010101" pitchFamily="34" charset="-127"/>
                <a:ea typeface="Gulim" panose="020B0600000101010101" pitchFamily="34" charset="-127"/>
              </a:rPr>
              <a:t>TV </a:t>
            </a:r>
            <a:r>
              <a:rPr lang="ko-KR" altLang="en-US" sz="900" dirty="0">
                <a:latin typeface="Gulim" panose="020B0600000101010101" pitchFamily="34" charset="-127"/>
                <a:ea typeface="Gulim" panose="020B0600000101010101" pitchFamily="34" charset="-127"/>
              </a:rPr>
              <a:t>도입도 이루어졌습니다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사내 문화 개선 캠페인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협업 문화 증진을 위한 프로그램 등 구성원의 의견을 바탕으로 다방면에서 개선 활동이 추진되고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이러한 활동은 향후 지속적인 조직문화 개선 기반으로 활용될 예정입니다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한편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구성원들의 사기 진작과 응원을 위한 </a:t>
            </a:r>
            <a:r>
              <a:rPr lang="en-US" sz="900" dirty="0">
                <a:latin typeface="Gulim" panose="020B0600000101010101" pitchFamily="34" charset="-127"/>
                <a:ea typeface="Gulim" panose="020B0600000101010101" pitchFamily="34" charset="-127"/>
              </a:rPr>
              <a:t>Cheer up </a:t>
            </a:r>
            <a:r>
              <a:rPr lang="ko-KR" altLang="en-US" sz="900" dirty="0">
                <a:latin typeface="Gulim" panose="020B0600000101010101" pitchFamily="34" charset="-127"/>
                <a:ea typeface="Gulim" panose="020B0600000101010101" pitchFamily="34" charset="-127"/>
              </a:rPr>
              <a:t>프로그램도 다양하게 운영되고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생애 주기별 축하 및 케어 프로그램인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가화만사성’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구성원을 직접 찾아가는 응원 프로그램 ‘</a:t>
            </a:r>
            <a:r>
              <a:rPr lang="en-US" sz="900" dirty="0">
                <a:latin typeface="Gulim" panose="020B0600000101010101" pitchFamily="34" charset="-127"/>
                <a:ea typeface="Gulim" panose="020B0600000101010101" pitchFamily="34" charset="-127"/>
              </a:rPr>
              <a:t>ER Day’, </a:t>
            </a:r>
            <a:r>
              <a:rPr lang="ko-KR" altLang="en-US" sz="900" dirty="0">
                <a:latin typeface="Gulim" panose="020B0600000101010101" pitchFamily="34" charset="-127"/>
                <a:ea typeface="Gulim" panose="020B0600000101010101" pitchFamily="34" charset="-127"/>
              </a:rPr>
              <a:t>구성원 융합과 </a:t>
            </a:r>
            <a:r>
              <a:rPr lang="ko-KR" altLang="en-US" sz="900" dirty="0" err="1">
                <a:latin typeface="Gulim" panose="020B0600000101010101" pitchFamily="34" charset="-127"/>
                <a:ea typeface="Gulim" panose="020B0600000101010101" pitchFamily="34" charset="-127"/>
              </a:rPr>
              <a:t>리프레시를</a:t>
            </a:r>
            <a:r>
              <a:rPr lang="ko-KR" altLang="en-US" sz="900" dirty="0">
                <a:latin typeface="Gulim" panose="020B0600000101010101" pitchFamily="34" charset="-127"/>
                <a:ea typeface="Gulim" panose="020B0600000101010101" pitchFamily="34" charset="-127"/>
              </a:rPr>
              <a:t> 위한 ‘</a:t>
            </a:r>
            <a:r>
              <a:rPr lang="en-US" sz="900" dirty="0">
                <a:latin typeface="Gulim" panose="020B0600000101010101" pitchFamily="34" charset="-127"/>
                <a:ea typeface="Gulim" panose="020B0600000101010101" pitchFamily="34" charset="-127"/>
              </a:rPr>
              <a:t>KT&amp;G Fun</a:t>
            </a:r>
            <a:r>
              <a:rPr lang="ko-KR" altLang="en-US" sz="900" dirty="0" err="1">
                <a:latin typeface="Gulim" panose="020B0600000101010101" pitchFamily="34" charset="-127"/>
                <a:ea typeface="Gulim" panose="020B0600000101010101" pitchFamily="34" charset="-127"/>
              </a:rPr>
              <a:t>스토랑</a:t>
            </a:r>
            <a:r>
              <a:rPr lang="ko-KR" altLang="en-US" sz="900" dirty="0">
                <a:latin typeface="Gulim" panose="020B0600000101010101" pitchFamily="34" charset="-127"/>
                <a:ea typeface="Gulim" panose="020B0600000101010101" pitchFamily="34" charset="-127"/>
              </a:rPr>
              <a:t>’ 등 세 가지 주요 프로그램을 통해 구성원의 만족과 조직 활력을 제고하고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endParaRPr lang="en-KR" sz="900" dirty="0">
              <a:latin typeface="Gulim" panose="020B0600000101010101" pitchFamily="34" charset="-127"/>
              <a:ea typeface="Gulim" panose="020B0600000101010101" pitchFamily="34" charset="-127"/>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7088"/>
        <p:cNvGrpSpPr/>
        <p:nvPr/>
      </p:nvGrpSpPr>
      <p:grpSpPr>
        <a:xfrm>
          <a:off x="0" y="0"/>
          <a:ext cx="0" cy="0"/>
          <a:chOff x="0" y="0"/>
          <a:chExt cx="0" cy="0"/>
        </a:xfrm>
      </p:grpSpPr>
      <p:sp>
        <p:nvSpPr>
          <p:cNvPr id="7089" name="Google Shape;7089;p72"/>
          <p:cNvSpPr txBox="1"/>
          <p:nvPr/>
        </p:nvSpPr>
        <p:spPr>
          <a:xfrm>
            <a:off x="887299" y="1196499"/>
            <a:ext cx="3738487"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인재</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확보</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및</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역량</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강화</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인재</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확보</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및</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육성</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전략</a:t>
            </a:r>
            <a:endParaRPr sz="1100" dirty="0">
              <a:latin typeface="Arial"/>
              <a:ea typeface="Arial"/>
              <a:cs typeface="Arial"/>
              <a:sym typeface="Arial"/>
            </a:endParaRPr>
          </a:p>
        </p:txBody>
      </p:sp>
      <p:sp>
        <p:nvSpPr>
          <p:cNvPr id="7090" name="Google Shape;7090;p72"/>
          <p:cNvSpPr txBox="1"/>
          <p:nvPr/>
        </p:nvSpPr>
        <p:spPr>
          <a:xfrm>
            <a:off x="887187" y="2011474"/>
            <a:ext cx="8982954" cy="131405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인재 확보 및</a:t>
            </a:r>
            <a:r>
              <a:rPr lang="en-US" sz="900" b="1" u="none">
                <a:solidFill>
                  <a:srgbClr val="007E75"/>
                </a:solidFill>
                <a:latin typeface="Arial"/>
                <a:ea typeface="Arial"/>
                <a:cs typeface="Arial"/>
                <a:sym typeface="Arial"/>
              </a:rPr>
              <a:t> </a:t>
            </a:r>
            <a:r>
              <a:rPr lang="en-US" sz="900" b="1" u="sng">
                <a:solidFill>
                  <a:srgbClr val="007E75"/>
                </a:solidFill>
                <a:latin typeface="Arial"/>
                <a:ea typeface="Arial"/>
                <a:cs typeface="Arial"/>
                <a:sym typeface="Arial"/>
              </a:rPr>
              <a:t>육성 철학</a:t>
            </a:r>
            <a:endParaRPr sz="900">
              <a:latin typeface="Arial"/>
              <a:ea typeface="Arial"/>
              <a:cs typeface="Arial"/>
              <a:sym typeface="Arial"/>
            </a:endParaRPr>
          </a:p>
          <a:p>
            <a:pPr marL="12700" marR="5080" lvl="0" indent="0" algn="just" rtl="0">
              <a:lnSpc>
                <a:spcPct val="134300"/>
              </a:lnSpc>
              <a:spcBef>
                <a:spcPts val="20"/>
              </a:spcBef>
              <a:spcAft>
                <a:spcPts val="0"/>
              </a:spcAft>
              <a:buNone/>
            </a:pPr>
            <a:r>
              <a:rPr lang="en-US" sz="900" b="1">
                <a:latin typeface="Arial"/>
                <a:ea typeface="Arial"/>
                <a:cs typeface="Arial"/>
                <a:sym typeface="Arial"/>
              </a:rPr>
              <a:t>인재 확보 방향성 및 전략 </a:t>
            </a:r>
            <a:r>
              <a:rPr lang="en-US" sz="900" b="1">
                <a:latin typeface="Malgun Gothic"/>
                <a:ea typeface="Malgun Gothic"/>
                <a:cs typeface="Malgun Gothic"/>
                <a:sym typeface="Malgun Gothic"/>
              </a:rPr>
              <a:t>| </a:t>
            </a:r>
            <a:r>
              <a:rPr lang="en-US" sz="900">
                <a:latin typeface="Gulim"/>
                <a:ea typeface="Gulim"/>
                <a:cs typeface="Gulim"/>
                <a:sym typeface="Gulim"/>
              </a:rPr>
              <a:t>KT&amp;G는 ‘I am C.E.O(Challenge, Execute, Optimize)’로 대표되는인재상에부합하는인재를 확보하기 위해 필요한 인재 유형과 규모에 따라 효과적인 인재 확보 및 유지 전략을 수립하고 그에 따른 채용 직급 및 분야별 맞춤형 전형을 진행하고 있습니다. 기존 정기 공채 중심의 채용에서 수시 채용, 경력 중심 채용으로 전환을 통해 직무·역량 기반의 채용 전략을 강화하고 있으며, AI 면접 도입을 통해 지원자의 보유 역량과 지원 분야에 대한 적합도 등에 대한 종합적인 결과를 바탕으로 보다 객관적이고 공정한 채용을 진행하고 있습니다. 아울러 전형 진행 시 지원자의 성별, 나이, 출신 지역 등 채용 과정에서 직무와 무관하게 편견 요소로 작용할 수 있는 정보를 평가자에게 제공하지 않는 블라인드 채용 방식을 도입, 운영함으로써 불합리한 차별을 방지하고 있으며 지원자의 업무 적합성을 중심으로 인재를 평가·선발하고 있습니다. 그 뿐만 아니라 지원자 및 합격자로부터 채용 개선 필요 사항에 대한 의견을 지속적으로 수렴하고 적극 반영함으로써 채용 제도의 합리성과 효과성을 강화하고 있습니다.</a:t>
            </a:r>
            <a:endParaRPr sz="900">
              <a:latin typeface="Gulim"/>
              <a:ea typeface="Gulim"/>
              <a:cs typeface="Gulim"/>
              <a:sym typeface="Gulim"/>
            </a:endParaRPr>
          </a:p>
        </p:txBody>
      </p:sp>
      <p:sp>
        <p:nvSpPr>
          <p:cNvPr id="7091" name="Google Shape;7091;p72"/>
          <p:cNvSpPr txBox="1"/>
          <p:nvPr/>
        </p:nvSpPr>
        <p:spPr>
          <a:xfrm>
            <a:off x="887179" y="3325481"/>
            <a:ext cx="8973949"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핵심</a:t>
            </a:r>
            <a:r>
              <a:rPr lang="en-US" sz="900" dirty="0">
                <a:latin typeface="Gulim"/>
                <a:ea typeface="Gulim"/>
                <a:cs typeface="Gulim"/>
                <a:sym typeface="Gulim"/>
              </a:rPr>
              <a:t> </a:t>
            </a:r>
            <a:r>
              <a:rPr lang="en-US" sz="900" dirty="0" err="1">
                <a:latin typeface="Gulim"/>
                <a:ea typeface="Gulim"/>
                <a:cs typeface="Gulim"/>
                <a:sym typeface="Gulim"/>
              </a:rPr>
              <a:t>사업의</a:t>
            </a:r>
            <a:r>
              <a:rPr lang="en-US" sz="900" dirty="0">
                <a:latin typeface="Gulim"/>
                <a:ea typeface="Gulim"/>
                <a:cs typeface="Gulim"/>
                <a:sym typeface="Gulim"/>
              </a:rPr>
              <a:t> </a:t>
            </a:r>
            <a:r>
              <a:rPr lang="en-US" sz="900" dirty="0" err="1">
                <a:latin typeface="Gulim"/>
                <a:ea typeface="Gulim"/>
                <a:cs typeface="Gulim"/>
                <a:sym typeface="Gulim"/>
              </a:rPr>
              <a:t>성장과</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비전</a:t>
            </a:r>
            <a:r>
              <a:rPr lang="en-US" sz="900" dirty="0">
                <a:latin typeface="Gulim"/>
                <a:ea typeface="Gulim"/>
                <a:cs typeface="Gulim"/>
                <a:sym typeface="Gulim"/>
              </a:rPr>
              <a:t>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경영지원본부</a:t>
            </a:r>
            <a:r>
              <a:rPr lang="en-US" sz="900" dirty="0">
                <a:latin typeface="Gulim"/>
                <a:ea typeface="Gulim"/>
                <a:cs typeface="Gulim"/>
                <a:sym typeface="Gulim"/>
              </a:rPr>
              <a:t> </a:t>
            </a:r>
            <a:r>
              <a:rPr lang="en-US" sz="900" dirty="0" err="1">
                <a:latin typeface="Gulim"/>
                <a:ea typeface="Gulim"/>
                <a:cs typeface="Gulim"/>
                <a:sym typeface="Gulim"/>
              </a:rPr>
              <a:t>인사실</a:t>
            </a:r>
            <a:r>
              <a:rPr lang="en-US" sz="900" dirty="0">
                <a:latin typeface="Gulim"/>
                <a:ea typeface="Gulim"/>
                <a:cs typeface="Gulim"/>
                <a:sym typeface="Gulim"/>
              </a:rPr>
              <a:t> </a:t>
            </a:r>
            <a:r>
              <a:rPr lang="en-US" sz="900" dirty="0" err="1">
                <a:latin typeface="Gulim"/>
                <a:ea typeface="Gulim"/>
                <a:cs typeface="Gulim"/>
                <a:sym typeface="Gulim"/>
              </a:rPr>
              <a:t>산하에</a:t>
            </a:r>
            <a:r>
              <a:rPr lang="en-US" sz="900" dirty="0">
                <a:latin typeface="Gulim"/>
                <a:ea typeface="Gulim"/>
                <a:cs typeface="Gulim"/>
                <a:sym typeface="Gulim"/>
              </a:rPr>
              <a:t> </a:t>
            </a:r>
            <a:r>
              <a:rPr lang="en-US" sz="900" dirty="0" err="1">
                <a:latin typeface="Gulim"/>
                <a:ea typeface="Gulim"/>
                <a:cs typeface="Gulim"/>
                <a:sym typeface="Gulim"/>
              </a:rPr>
              <a:t>인사혁신부와</a:t>
            </a:r>
            <a:r>
              <a:rPr lang="en-US" sz="900" dirty="0">
                <a:latin typeface="Gulim"/>
                <a:ea typeface="Gulim"/>
                <a:cs typeface="Gulim"/>
                <a:sym typeface="Gulim"/>
              </a:rPr>
              <a:t> G-HRM팀, G-</a:t>
            </a:r>
            <a:r>
              <a:rPr lang="en-US" sz="900" dirty="0" err="1">
                <a:latin typeface="Gulim"/>
                <a:ea typeface="Gulim"/>
                <a:cs typeface="Gulim"/>
                <a:sym typeface="Gulim"/>
              </a:rPr>
              <a:t>HRD팀을</a:t>
            </a:r>
            <a:r>
              <a:rPr lang="en-US" sz="900" dirty="0">
                <a:latin typeface="Gulim"/>
                <a:ea typeface="Gulim"/>
                <a:cs typeface="Gulim"/>
                <a:sym typeface="Gulim"/>
              </a:rPr>
              <a:t> </a:t>
            </a:r>
            <a:r>
              <a:rPr lang="en-US" sz="900" dirty="0" err="1">
                <a:latin typeface="Gulim"/>
                <a:ea typeface="Gulim"/>
                <a:cs typeface="Gulim"/>
                <a:sym typeface="Gulim"/>
              </a:rPr>
              <a:t>두어</a:t>
            </a:r>
            <a:r>
              <a:rPr lang="en-US" sz="900" dirty="0">
                <a:latin typeface="Gulim"/>
                <a:ea typeface="Gulim"/>
                <a:cs typeface="Gulim"/>
                <a:sym typeface="Gulim"/>
              </a:rPr>
              <a:t> </a:t>
            </a:r>
            <a:r>
              <a:rPr lang="en-US" sz="900" dirty="0" err="1">
                <a:latin typeface="Gulim"/>
                <a:ea typeface="Gulim"/>
                <a:cs typeface="Gulim"/>
                <a:sym typeface="Gulim"/>
              </a:rPr>
              <a:t>구성원들이</a:t>
            </a:r>
            <a:r>
              <a:rPr lang="en-US" sz="900" dirty="0">
                <a:latin typeface="Gulim"/>
                <a:ea typeface="Gulim"/>
                <a:cs typeface="Gulim"/>
                <a:sym typeface="Gulim"/>
              </a:rPr>
              <a:t> </a:t>
            </a:r>
            <a:r>
              <a:rPr lang="en-US" sz="900" dirty="0" err="1">
                <a:latin typeface="Gulim"/>
                <a:ea typeface="Gulim"/>
                <a:cs typeface="Gulim"/>
                <a:sym typeface="Gulim"/>
              </a:rPr>
              <a:t>최고</a:t>
            </a:r>
            <a:r>
              <a:rPr lang="en-US" sz="900" dirty="0">
                <a:latin typeface="Gulim"/>
                <a:ea typeface="Gulim"/>
                <a:cs typeface="Gulim"/>
                <a:sym typeface="Gulim"/>
              </a:rPr>
              <a:t> </a:t>
            </a:r>
            <a:r>
              <a:rPr lang="en-US" sz="900" dirty="0" err="1">
                <a:latin typeface="Gulim"/>
                <a:ea typeface="Gulim"/>
                <a:cs typeface="Gulim"/>
                <a:sym typeface="Gulim"/>
              </a:rPr>
              <a:t>수준의</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전문성과</a:t>
            </a:r>
            <a:r>
              <a:rPr lang="en-US" sz="900" dirty="0">
                <a:latin typeface="Gulim"/>
                <a:ea typeface="Gulim"/>
                <a:cs typeface="Gulim"/>
                <a:sym typeface="Gulim"/>
              </a:rPr>
              <a:t> </a:t>
            </a:r>
            <a:r>
              <a:rPr lang="en-US" sz="900" dirty="0" err="1">
                <a:latin typeface="Gulim"/>
                <a:ea typeface="Gulim"/>
                <a:cs typeface="Gulim"/>
                <a:sym typeface="Gulim"/>
              </a:rPr>
              <a:t>Mindset을</a:t>
            </a:r>
            <a:r>
              <a:rPr lang="en-US" sz="900" dirty="0">
                <a:latin typeface="Gulim"/>
                <a:ea typeface="Gulim"/>
                <a:cs typeface="Gulim"/>
                <a:sym typeface="Gulim"/>
              </a:rPr>
              <a:t> </a:t>
            </a:r>
            <a:r>
              <a:rPr lang="en-US" sz="900" dirty="0" err="1">
                <a:latin typeface="Gulim"/>
                <a:ea typeface="Gulim"/>
                <a:cs typeface="Gulim"/>
                <a:sym typeface="Gulim"/>
              </a:rPr>
              <a:t>확보할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비즈니스</a:t>
            </a:r>
            <a:r>
              <a:rPr lang="en-US" sz="900" dirty="0">
                <a:latin typeface="Gulim"/>
                <a:ea typeface="Gulim"/>
                <a:cs typeface="Gulim"/>
                <a:sym typeface="Gulim"/>
              </a:rPr>
              <a:t> </a:t>
            </a:r>
            <a:r>
              <a:rPr lang="en-US" sz="900" dirty="0" err="1">
                <a:latin typeface="Gulim"/>
                <a:ea typeface="Gulim"/>
                <a:cs typeface="Gulim"/>
                <a:sym typeface="Gulim"/>
              </a:rPr>
              <a:t>확장에</a:t>
            </a:r>
            <a:r>
              <a:rPr lang="en-US" sz="900" dirty="0">
                <a:latin typeface="Gulim"/>
                <a:ea typeface="Gulim"/>
                <a:cs typeface="Gulim"/>
                <a:sym typeface="Gulim"/>
              </a:rPr>
              <a:t> </a:t>
            </a:r>
            <a:r>
              <a:rPr lang="en-US" sz="900" dirty="0" err="1">
                <a:latin typeface="Gulim"/>
                <a:ea typeface="Gulim"/>
                <a:cs typeface="Gulim"/>
                <a:sym typeface="Gulim"/>
              </a:rPr>
              <a:t>맞춰</a:t>
            </a:r>
            <a:r>
              <a:rPr lang="en-US" sz="900" dirty="0">
                <a:latin typeface="Gulim"/>
                <a:ea typeface="Gulim"/>
                <a:cs typeface="Gulim"/>
                <a:sym typeface="Gulim"/>
              </a:rPr>
              <a:t> Global HR </a:t>
            </a:r>
            <a:r>
              <a:rPr lang="en-US" sz="900" dirty="0" err="1">
                <a:latin typeface="Gulim"/>
                <a:ea typeface="Gulim"/>
                <a:cs typeface="Gulim"/>
                <a:sym typeface="Gulim"/>
              </a:rPr>
              <a:t>정책과</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고도화하고</a:t>
            </a:r>
            <a:r>
              <a:rPr lang="en-US" sz="900" dirty="0">
                <a:latin typeface="Gulim"/>
                <a:ea typeface="Gulim"/>
                <a:cs typeface="Gulim"/>
                <a:sym typeface="Gulim"/>
              </a:rPr>
              <a:t>, ‘One Company’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체계적인</a:t>
            </a:r>
            <a:r>
              <a:rPr lang="en-US" sz="900" dirty="0">
                <a:latin typeface="Gulim"/>
                <a:ea typeface="Gulim"/>
                <a:cs typeface="Gulim"/>
                <a:sym typeface="Gulim"/>
              </a:rPr>
              <a:t> HR </a:t>
            </a:r>
            <a:r>
              <a:rPr lang="en-US" sz="900" dirty="0" err="1">
                <a:latin typeface="Gulim"/>
                <a:ea typeface="Gulim"/>
                <a:cs typeface="Gulim"/>
                <a:sym typeface="Gulim"/>
              </a:rPr>
              <a:t>거버넌스</a:t>
            </a:r>
            <a:r>
              <a:rPr lang="en-US" sz="900" dirty="0">
                <a:latin typeface="Gulim"/>
                <a:ea typeface="Gulim"/>
                <a:cs typeface="Gulim"/>
                <a:sym typeface="Gulim"/>
              </a:rPr>
              <a:t> </a:t>
            </a:r>
            <a:r>
              <a:rPr lang="en-US" sz="900" dirty="0" err="1">
                <a:latin typeface="Gulim"/>
                <a:ea typeface="Gulim"/>
                <a:cs typeface="Gulim"/>
                <a:sym typeface="Gulim"/>
              </a:rPr>
              <a:t>수립과</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비즈니스의</a:t>
            </a:r>
            <a:r>
              <a:rPr lang="en-US" sz="900" dirty="0">
                <a:latin typeface="Gulim"/>
                <a:ea typeface="Gulim"/>
                <a:cs typeface="Gulim"/>
                <a:sym typeface="Gulim"/>
              </a:rPr>
              <a:t> </a:t>
            </a:r>
            <a:r>
              <a:rPr lang="en-US" sz="900" dirty="0" err="1">
                <a:latin typeface="Gulim"/>
                <a:ea typeface="Gulim"/>
                <a:cs typeface="Gulim"/>
                <a:sym typeface="Gulim"/>
              </a:rPr>
              <a:t>균형</a:t>
            </a:r>
            <a:r>
              <a:rPr lang="en-US" sz="900" dirty="0">
                <a:latin typeface="Gulim"/>
                <a:ea typeface="Gulim"/>
                <a:cs typeface="Gulim"/>
                <a:sym typeface="Gulim"/>
              </a:rPr>
              <a:t> </a:t>
            </a:r>
            <a:r>
              <a:rPr lang="en-US" sz="900" dirty="0" err="1">
                <a:latin typeface="Gulim"/>
                <a:ea typeface="Gulim"/>
                <a:cs typeface="Gulim"/>
                <a:sym typeface="Gulim"/>
              </a:rPr>
              <a:t>잡힌</a:t>
            </a:r>
            <a:r>
              <a:rPr lang="en-US" sz="900" dirty="0">
                <a:latin typeface="Gulim"/>
                <a:ea typeface="Gulim"/>
                <a:cs typeface="Gulim"/>
                <a:sym typeface="Gulim"/>
              </a:rPr>
              <a:t> </a:t>
            </a:r>
            <a:r>
              <a:rPr lang="en-US" sz="900" dirty="0" err="1">
                <a:latin typeface="Gulim"/>
                <a:ea typeface="Gulim"/>
                <a:cs typeface="Gulim"/>
                <a:sym typeface="Gulim"/>
              </a:rPr>
              <a:t>성장을</a:t>
            </a:r>
            <a:r>
              <a:rPr lang="en-US" sz="900" dirty="0">
                <a:latin typeface="Gulim"/>
                <a:ea typeface="Gulim"/>
                <a:cs typeface="Gulim"/>
                <a:sym typeface="Gulim"/>
              </a:rPr>
              <a:t> </a:t>
            </a:r>
            <a:r>
              <a:rPr lang="en-US" sz="900" dirty="0" err="1">
                <a:latin typeface="Gulim"/>
                <a:ea typeface="Gulim"/>
                <a:cs typeface="Gulim"/>
                <a:sym typeface="Gulim"/>
              </a:rPr>
              <a:t>견인하고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092" name="Google Shape;7092;p72"/>
          <p:cNvSpPr txBox="1"/>
          <p:nvPr/>
        </p:nvSpPr>
        <p:spPr>
          <a:xfrm>
            <a:off x="889438" y="3935677"/>
            <a:ext cx="8980703"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CDP에</a:t>
            </a:r>
            <a:r>
              <a:rPr lang="en-US" sz="900" b="1" dirty="0">
                <a:latin typeface="Arial"/>
                <a:ea typeface="Arial"/>
                <a:cs typeface="Arial"/>
                <a:sym typeface="Arial"/>
              </a:rPr>
              <a:t> </a:t>
            </a:r>
            <a:r>
              <a:rPr lang="en-US" sz="900" b="1" dirty="0" err="1">
                <a:latin typeface="Arial"/>
                <a:ea typeface="Arial"/>
                <a:cs typeface="Arial"/>
                <a:sym typeface="Arial"/>
              </a:rPr>
              <a:t>따른</a:t>
            </a:r>
            <a:r>
              <a:rPr lang="en-US" sz="900" b="1" dirty="0">
                <a:latin typeface="Arial"/>
                <a:ea typeface="Arial"/>
                <a:cs typeface="Arial"/>
                <a:sym typeface="Arial"/>
              </a:rPr>
              <a:t> </a:t>
            </a:r>
            <a:r>
              <a:rPr lang="en-US" sz="900" b="1" dirty="0" err="1">
                <a:latin typeface="Arial"/>
                <a:ea typeface="Arial"/>
                <a:cs typeface="Arial"/>
                <a:sym typeface="Arial"/>
              </a:rPr>
              <a:t>구성원</a:t>
            </a:r>
            <a:r>
              <a:rPr lang="en-US" sz="900" b="1" dirty="0">
                <a:latin typeface="Arial"/>
                <a:ea typeface="Arial"/>
                <a:cs typeface="Arial"/>
                <a:sym typeface="Arial"/>
              </a:rPr>
              <a:t> </a:t>
            </a:r>
            <a:r>
              <a:rPr lang="en-US" sz="900" b="1" dirty="0" err="1">
                <a:latin typeface="Arial"/>
                <a:ea typeface="Arial"/>
                <a:cs typeface="Arial"/>
                <a:sym typeface="Arial"/>
              </a:rPr>
              <a:t>육성</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평가</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CDP(Career Development Program) </a:t>
            </a:r>
            <a:r>
              <a:rPr lang="en-US" sz="900" dirty="0" err="1">
                <a:latin typeface="Gulim"/>
                <a:ea typeface="Gulim"/>
                <a:cs typeface="Gulim"/>
                <a:sym typeface="Gulim"/>
              </a:rPr>
              <a:t>계획에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인적자원을</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육성하며</a:t>
            </a:r>
            <a:r>
              <a:rPr lang="en-US" sz="900" dirty="0">
                <a:latin typeface="Gulim"/>
                <a:ea typeface="Gulim"/>
                <a:cs typeface="Gulim"/>
                <a:sym typeface="Gulim"/>
              </a:rPr>
              <a:t> </a:t>
            </a:r>
            <a:r>
              <a:rPr lang="en-US" sz="900" dirty="0" err="1">
                <a:latin typeface="Gulim"/>
                <a:ea typeface="Gulim"/>
                <a:cs typeface="Gulim"/>
                <a:sym typeface="Gulim"/>
              </a:rPr>
              <a:t>직무</a:t>
            </a:r>
            <a:r>
              <a:rPr lang="en-US" sz="900" dirty="0">
                <a:latin typeface="Gulim"/>
                <a:ea typeface="Gulim"/>
                <a:cs typeface="Gulim"/>
                <a:sym typeface="Gulim"/>
              </a:rPr>
              <a:t> </a:t>
            </a:r>
            <a:r>
              <a:rPr lang="en-US" sz="900" dirty="0" err="1">
                <a:latin typeface="Gulim"/>
                <a:ea typeface="Gulim"/>
                <a:cs typeface="Gulim"/>
                <a:sym typeface="Gulim"/>
              </a:rPr>
              <a:t>중심의</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성장</a:t>
            </a:r>
            <a:r>
              <a:rPr lang="en-US" sz="900" dirty="0">
                <a:latin typeface="Gulim"/>
                <a:ea typeface="Gulim"/>
                <a:cs typeface="Gulim"/>
                <a:sym typeface="Gulim"/>
              </a:rPr>
              <a:t> </a:t>
            </a:r>
            <a:r>
              <a:rPr lang="en-US" sz="900" dirty="0" err="1">
                <a:latin typeface="Gulim"/>
                <a:ea typeface="Gulim"/>
                <a:cs typeface="Gulim"/>
                <a:sym typeface="Gulim"/>
              </a:rPr>
              <a:t>목표와</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비전</a:t>
            </a:r>
            <a:r>
              <a:rPr lang="en-US" sz="900" dirty="0">
                <a:latin typeface="Gulim"/>
                <a:ea typeface="Gulim"/>
                <a:cs typeface="Gulim"/>
                <a:sym typeface="Gulim"/>
              </a:rPr>
              <a:t> </a:t>
            </a:r>
            <a:r>
              <a:rPr lang="en-US" sz="900" dirty="0" err="1">
                <a:latin typeface="Gulim"/>
                <a:ea typeface="Gulim"/>
                <a:cs typeface="Gulim"/>
                <a:sym typeface="Gulim"/>
              </a:rPr>
              <a:t>달성을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인력</a:t>
            </a:r>
            <a:r>
              <a:rPr lang="en-US" sz="900" dirty="0">
                <a:latin typeface="Gulim"/>
                <a:ea typeface="Gulim"/>
                <a:cs typeface="Gulim"/>
                <a:sym typeface="Gulim"/>
              </a:rPr>
              <a:t> </a:t>
            </a:r>
            <a:r>
              <a:rPr lang="en-US" sz="900" dirty="0" err="1">
                <a:latin typeface="Gulim"/>
                <a:ea typeface="Gulim"/>
                <a:cs typeface="Gulim"/>
                <a:sym typeface="Gulim"/>
              </a:rPr>
              <a:t>육성</a:t>
            </a:r>
            <a:r>
              <a:rPr lang="en-US" sz="900" dirty="0">
                <a:latin typeface="Gulim"/>
                <a:ea typeface="Gulim"/>
                <a:cs typeface="Gulim"/>
                <a:sym typeface="Gulim"/>
              </a:rPr>
              <a:t> </a:t>
            </a:r>
            <a:r>
              <a:rPr lang="en-US" sz="900" dirty="0" err="1">
                <a:latin typeface="Gulim"/>
                <a:ea typeface="Gulim"/>
                <a:cs typeface="Gulim"/>
                <a:sym typeface="Gulim"/>
              </a:rPr>
              <a:t>계획이</a:t>
            </a:r>
            <a:r>
              <a:rPr lang="en-US" sz="900" dirty="0">
                <a:latin typeface="Gulim"/>
                <a:ea typeface="Gulim"/>
                <a:cs typeface="Gulim"/>
                <a:sym typeface="Gulim"/>
              </a:rPr>
              <a:t> </a:t>
            </a:r>
            <a:r>
              <a:rPr lang="en-US" sz="900" dirty="0" err="1">
                <a:latin typeface="Gulim"/>
                <a:ea typeface="Gulim"/>
                <a:cs typeface="Gulim"/>
                <a:sym typeface="Gulim"/>
              </a:rPr>
              <a:t>서로</a:t>
            </a:r>
            <a:r>
              <a:rPr lang="en-US" sz="900" dirty="0">
                <a:latin typeface="Gulim"/>
                <a:ea typeface="Gulim"/>
                <a:cs typeface="Gulim"/>
                <a:sym typeface="Gulim"/>
              </a:rPr>
              <a:t> </a:t>
            </a:r>
            <a:r>
              <a:rPr lang="en-US" sz="900" dirty="0" err="1">
                <a:latin typeface="Gulim"/>
                <a:ea typeface="Gulim"/>
                <a:cs typeface="Gulim"/>
                <a:sym typeface="Gulim"/>
              </a:rPr>
              <a:t>시너지를</a:t>
            </a:r>
            <a:r>
              <a:rPr lang="en-US" sz="900" dirty="0">
                <a:latin typeface="Gulim"/>
                <a:ea typeface="Gulim"/>
                <a:cs typeface="Gulim"/>
                <a:sym typeface="Gulim"/>
              </a:rPr>
              <a:t> </a:t>
            </a:r>
            <a:r>
              <a:rPr lang="en-US" sz="900" dirty="0" err="1">
                <a:latin typeface="Gulim"/>
                <a:ea typeface="Gulim"/>
                <a:cs typeface="Gulim"/>
                <a:sym typeface="Gulim"/>
              </a:rPr>
              <a:t>일으킬</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독려하고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개개인이</a:t>
            </a:r>
            <a:r>
              <a:rPr lang="en-US" sz="900" dirty="0">
                <a:latin typeface="Gulim"/>
                <a:ea typeface="Gulim"/>
                <a:cs typeface="Gulim"/>
                <a:sym typeface="Gulim"/>
              </a:rPr>
              <a:t> </a:t>
            </a:r>
            <a:r>
              <a:rPr lang="en-US" sz="900" dirty="0" err="1">
                <a:latin typeface="Gulim"/>
                <a:ea typeface="Gulim"/>
                <a:cs typeface="Gulim"/>
                <a:sym typeface="Gulim"/>
              </a:rPr>
              <a:t>자신의</a:t>
            </a:r>
            <a:r>
              <a:rPr lang="en-US" sz="900" dirty="0">
                <a:latin typeface="Gulim"/>
                <a:ea typeface="Gulim"/>
                <a:cs typeface="Gulim"/>
                <a:sym typeface="Gulim"/>
              </a:rPr>
              <a:t> </a:t>
            </a:r>
            <a:r>
              <a:rPr lang="en-US" sz="900" dirty="0" err="1">
                <a:latin typeface="Gulim"/>
                <a:ea typeface="Gulim"/>
                <a:cs typeface="Gulim"/>
                <a:sym typeface="Gulim"/>
              </a:rPr>
              <a:t>경력개발을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세우고</a:t>
            </a:r>
            <a:r>
              <a:rPr lang="en-US" sz="900" dirty="0">
                <a:latin typeface="Gulim"/>
                <a:ea typeface="Gulim"/>
                <a:cs typeface="Gulim"/>
                <a:sym typeface="Gulim"/>
              </a:rPr>
              <a:t> </a:t>
            </a:r>
            <a:r>
              <a:rPr lang="en-US" sz="900" dirty="0" err="1">
                <a:latin typeface="Gulim"/>
                <a:ea typeface="Gulim"/>
                <a:cs typeface="Gulim"/>
                <a:sym typeface="Gulim"/>
              </a:rPr>
              <a:t>실천할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지원함으로써</a:t>
            </a:r>
            <a:r>
              <a:rPr lang="en-US" sz="900" dirty="0">
                <a:latin typeface="Gulim"/>
                <a:ea typeface="Gulim"/>
                <a:cs typeface="Gulim"/>
                <a:sym typeface="Gulim"/>
              </a:rPr>
              <a:t> </a:t>
            </a:r>
            <a:r>
              <a:rPr lang="en-US" sz="900" dirty="0" err="1">
                <a:latin typeface="Gulim"/>
                <a:ea typeface="Gulim"/>
                <a:cs typeface="Gulim"/>
                <a:sym typeface="Gulim"/>
              </a:rPr>
              <a:t>직원의</a:t>
            </a:r>
            <a:r>
              <a:rPr lang="en-US" sz="900" dirty="0">
                <a:latin typeface="Gulim"/>
                <a:ea typeface="Gulim"/>
                <a:cs typeface="Gulim"/>
                <a:sym typeface="Gulim"/>
              </a:rPr>
              <a:t> </a:t>
            </a:r>
            <a:r>
              <a:rPr lang="en-US" sz="900" dirty="0" err="1">
                <a:latin typeface="Gulim"/>
                <a:ea typeface="Gulim"/>
                <a:cs typeface="Gulim"/>
                <a:sym typeface="Gulim"/>
              </a:rPr>
              <a:t>성장과</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가치가</a:t>
            </a:r>
            <a:r>
              <a:rPr lang="en-US" sz="900" dirty="0">
                <a:latin typeface="Gulim"/>
                <a:ea typeface="Gulim"/>
                <a:cs typeface="Gulim"/>
                <a:sym typeface="Gulim"/>
              </a:rPr>
              <a:t> </a:t>
            </a:r>
            <a:r>
              <a:rPr lang="en-US" sz="900" dirty="0" err="1">
                <a:latin typeface="Gulim"/>
                <a:ea typeface="Gulim"/>
                <a:cs typeface="Gulim"/>
                <a:sym typeface="Gulim"/>
              </a:rPr>
              <a:t>동시에</a:t>
            </a:r>
            <a:r>
              <a:rPr lang="en-US" sz="900" dirty="0">
                <a:latin typeface="Gulim"/>
                <a:ea typeface="Gulim"/>
                <a:cs typeface="Gulim"/>
                <a:sym typeface="Gulim"/>
              </a:rPr>
              <a:t> </a:t>
            </a:r>
            <a:r>
              <a:rPr lang="en-US" sz="900" dirty="0" err="1">
                <a:latin typeface="Gulim"/>
                <a:ea typeface="Gulim"/>
                <a:cs typeface="Gulim"/>
                <a:sym typeface="Gulim"/>
              </a:rPr>
              <a:t>증대될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094" name="Google Shape;7094;p72"/>
          <p:cNvSpPr txBox="1"/>
          <p:nvPr/>
        </p:nvSpPr>
        <p:spPr>
          <a:xfrm>
            <a:off x="887179" y="4545873"/>
            <a:ext cx="8972823" cy="75736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구성원</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평가</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none"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보상</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체계</a:t>
            </a:r>
            <a:endParaRPr sz="900" dirty="0">
              <a:latin typeface="Arial"/>
              <a:ea typeface="Arial"/>
              <a:cs typeface="Arial"/>
              <a:sym typeface="Arial"/>
            </a:endParaRPr>
          </a:p>
          <a:p>
            <a:pPr marL="12700" marR="5080" lvl="0" indent="-635" algn="just" rtl="0">
              <a:lnSpc>
                <a:spcPct val="134300"/>
              </a:lnSpc>
              <a:spcBef>
                <a:spcPts val="20"/>
              </a:spcBef>
              <a:spcAft>
                <a:spcPts val="0"/>
              </a:spcAft>
              <a:buNone/>
            </a:pPr>
            <a:r>
              <a:rPr lang="en-US" sz="900" b="1" dirty="0" err="1">
                <a:latin typeface="Arial"/>
                <a:ea typeface="Arial"/>
                <a:cs typeface="Arial"/>
                <a:sym typeface="Arial"/>
              </a:rPr>
              <a:t>공정한</a:t>
            </a:r>
            <a:r>
              <a:rPr lang="en-US" sz="900" b="1" dirty="0">
                <a:latin typeface="Arial"/>
                <a:ea typeface="Arial"/>
                <a:cs typeface="Arial"/>
                <a:sym typeface="Arial"/>
              </a:rPr>
              <a:t> </a:t>
            </a:r>
            <a:r>
              <a:rPr lang="en-US" sz="900" b="1" dirty="0" err="1">
                <a:latin typeface="Arial"/>
                <a:ea typeface="Arial"/>
                <a:cs typeface="Arial"/>
                <a:sym typeface="Arial"/>
              </a:rPr>
              <a:t>성과평가</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객관적이고</a:t>
            </a:r>
            <a:r>
              <a:rPr lang="en-US" sz="900" dirty="0">
                <a:latin typeface="Gulim"/>
                <a:ea typeface="Gulim"/>
                <a:cs typeface="Gulim"/>
                <a:sym typeface="Gulim"/>
              </a:rPr>
              <a:t> </a:t>
            </a:r>
            <a:r>
              <a:rPr lang="en-US" sz="900" dirty="0" err="1">
                <a:latin typeface="Gulim"/>
                <a:ea typeface="Gulim"/>
                <a:cs typeface="Gulim"/>
                <a:sym typeface="Gulim"/>
              </a:rPr>
              <a:t>공정한</a:t>
            </a:r>
            <a:r>
              <a:rPr lang="en-US" sz="900" dirty="0">
                <a:latin typeface="Gulim"/>
                <a:ea typeface="Gulim"/>
                <a:cs typeface="Gulim"/>
                <a:sym typeface="Gulim"/>
              </a:rPr>
              <a:t> </a:t>
            </a:r>
            <a:r>
              <a:rPr lang="en-US" sz="900" dirty="0" err="1">
                <a:latin typeface="Gulim"/>
                <a:ea typeface="Gulim"/>
                <a:cs typeface="Gulim"/>
                <a:sym typeface="Gulim"/>
              </a:rPr>
              <a:t>업무평가를</a:t>
            </a:r>
            <a:r>
              <a:rPr lang="en-US" sz="900" dirty="0">
                <a:latin typeface="Gulim"/>
                <a:ea typeface="Gulim"/>
                <a:cs typeface="Gulim"/>
                <a:sym typeface="Gulim"/>
              </a:rPr>
              <a:t> </a:t>
            </a:r>
            <a:r>
              <a:rPr lang="en-US" sz="900" dirty="0" err="1">
                <a:latin typeface="Gulim"/>
                <a:ea typeface="Gulim"/>
                <a:cs typeface="Gulim"/>
                <a:sym typeface="Gulim"/>
              </a:rPr>
              <a:t>시행하고자</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상위</a:t>
            </a:r>
            <a:r>
              <a:rPr lang="en-US" sz="900" dirty="0">
                <a:latin typeface="Gulim"/>
                <a:ea typeface="Gulim"/>
                <a:cs typeface="Gulim"/>
                <a:sym typeface="Gulim"/>
              </a:rPr>
              <a:t> </a:t>
            </a:r>
            <a:r>
              <a:rPr lang="en-US" sz="900" dirty="0" err="1">
                <a:latin typeface="Gulim"/>
                <a:ea typeface="Gulim"/>
                <a:cs typeface="Gulim"/>
                <a:sym typeface="Gulim"/>
              </a:rPr>
              <a:t>득점자에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제한을</a:t>
            </a:r>
            <a:r>
              <a:rPr lang="en-US" sz="900" dirty="0">
                <a:latin typeface="Gulim"/>
                <a:ea typeface="Gulim"/>
                <a:cs typeface="Gulim"/>
                <a:sym typeface="Gulim"/>
              </a:rPr>
              <a:t> </a:t>
            </a:r>
            <a:r>
              <a:rPr lang="en-US" sz="900" dirty="0" err="1">
                <a:latin typeface="Gulim"/>
                <a:ea typeface="Gulim"/>
                <a:cs typeface="Gulim"/>
                <a:sym typeface="Gulim"/>
              </a:rPr>
              <a:t>두지</a:t>
            </a:r>
            <a:r>
              <a:rPr lang="en-US" sz="900" dirty="0">
                <a:latin typeface="Gulim"/>
                <a:ea typeface="Gulim"/>
                <a:cs typeface="Gulim"/>
                <a:sym typeface="Gulim"/>
              </a:rPr>
              <a:t> </a:t>
            </a:r>
            <a:r>
              <a:rPr lang="en-US" sz="900" dirty="0" err="1">
                <a:latin typeface="Gulim"/>
                <a:ea typeface="Gulim"/>
                <a:cs typeface="Gulim"/>
                <a:sym typeface="Gulim"/>
              </a:rPr>
              <a:t>않는</a:t>
            </a:r>
            <a:r>
              <a:rPr lang="en-US" sz="900" dirty="0">
                <a:latin typeface="Gulim"/>
                <a:ea typeface="Gulim"/>
                <a:cs typeface="Gulim"/>
                <a:sym typeface="Gulim"/>
              </a:rPr>
              <a:t> </a:t>
            </a:r>
            <a:r>
              <a:rPr lang="en-US" sz="900" dirty="0" err="1">
                <a:latin typeface="Gulim"/>
                <a:ea typeface="Gulim"/>
                <a:cs typeface="Gulim"/>
                <a:sym typeface="Gulim"/>
              </a:rPr>
              <a:t>절대</a:t>
            </a:r>
            <a:r>
              <a:rPr lang="en-US" sz="900" dirty="0">
                <a:latin typeface="Gulim"/>
                <a:ea typeface="Gulim"/>
                <a:cs typeface="Gulim"/>
                <a:sym typeface="Gulim"/>
              </a:rPr>
              <a:t> </a:t>
            </a:r>
            <a:r>
              <a:rPr lang="en-US" sz="900" dirty="0" err="1">
                <a:latin typeface="Gulim"/>
                <a:ea typeface="Gulim"/>
                <a:cs typeface="Gulim"/>
                <a:sym typeface="Gulim"/>
              </a:rPr>
              <a:t>평가제도를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절대</a:t>
            </a:r>
            <a:r>
              <a:rPr lang="en-US" sz="900" dirty="0">
                <a:latin typeface="Gulim"/>
                <a:ea typeface="Gulim"/>
                <a:cs typeface="Gulim"/>
                <a:sym typeface="Gulim"/>
              </a:rPr>
              <a:t> </a:t>
            </a:r>
            <a:r>
              <a:rPr lang="en-US" sz="900" dirty="0" err="1">
                <a:latin typeface="Gulim"/>
                <a:ea typeface="Gulim"/>
                <a:cs typeface="Gulim"/>
                <a:sym typeface="Gulim"/>
              </a:rPr>
              <a:t>평가제도를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구성원들의</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경쟁적으로</a:t>
            </a:r>
            <a:r>
              <a:rPr lang="en-US" sz="900" dirty="0">
                <a:latin typeface="Gulim"/>
                <a:ea typeface="Gulim"/>
                <a:cs typeface="Gulim"/>
                <a:sym typeface="Gulim"/>
              </a:rPr>
              <a:t> </a:t>
            </a:r>
            <a:r>
              <a:rPr lang="en-US" sz="900" dirty="0" err="1">
                <a:latin typeface="Gulim"/>
                <a:ea typeface="Gulim"/>
                <a:cs typeface="Gulim"/>
                <a:sym typeface="Gulim"/>
              </a:rPr>
              <a:t>측정하기</a:t>
            </a:r>
            <a:r>
              <a:rPr lang="en-US" sz="900" dirty="0">
                <a:latin typeface="Gulim"/>
                <a:ea typeface="Gulim"/>
                <a:cs typeface="Gulim"/>
                <a:sym typeface="Gulim"/>
              </a:rPr>
              <a:t> </a:t>
            </a:r>
            <a:r>
              <a:rPr lang="en-US" sz="900" dirty="0" err="1">
                <a:latin typeface="Gulim"/>
                <a:ea typeface="Gulim"/>
                <a:cs typeface="Gulim"/>
                <a:sym typeface="Gulim"/>
              </a:rPr>
              <a:t>보다는</a:t>
            </a:r>
            <a:r>
              <a:rPr lang="en-US" sz="900" dirty="0">
                <a:latin typeface="Gulim"/>
                <a:ea typeface="Gulim"/>
                <a:cs typeface="Gulim"/>
                <a:sym typeface="Gulim"/>
              </a:rPr>
              <a:t> </a:t>
            </a:r>
            <a:r>
              <a:rPr lang="en-US" sz="900" dirty="0" err="1">
                <a:latin typeface="Gulim"/>
                <a:ea typeface="Gulim"/>
                <a:cs typeface="Gulim"/>
                <a:sym typeface="Gulim"/>
              </a:rPr>
              <a:t>상호</a:t>
            </a:r>
            <a:r>
              <a:rPr lang="en-US" sz="900" dirty="0">
                <a:latin typeface="Gulim"/>
                <a:ea typeface="Gulim"/>
                <a:cs typeface="Gulim"/>
                <a:sym typeface="Gulim"/>
              </a:rPr>
              <a:t> </a:t>
            </a:r>
            <a:r>
              <a:rPr lang="en-US" sz="900" dirty="0" err="1">
                <a:latin typeface="Gulim"/>
                <a:ea typeface="Gulim"/>
                <a:cs typeface="Gulim"/>
                <a:sym typeface="Gulim"/>
              </a:rPr>
              <a:t>협업과</a:t>
            </a:r>
            <a:r>
              <a:rPr lang="en-US" sz="900" dirty="0">
                <a:latin typeface="Gulim"/>
                <a:ea typeface="Gulim"/>
                <a:cs typeface="Gulim"/>
                <a:sym typeface="Gulim"/>
              </a:rPr>
              <a:t> </a:t>
            </a:r>
            <a:r>
              <a:rPr lang="en-US" sz="900" dirty="0" err="1">
                <a:latin typeface="Gulim"/>
                <a:ea typeface="Gulim"/>
                <a:cs typeface="Gulim"/>
                <a:sym typeface="Gulim"/>
              </a:rPr>
              <a:t>직원의</a:t>
            </a:r>
            <a:r>
              <a:rPr lang="en-US" sz="900" dirty="0">
                <a:latin typeface="Gulim"/>
                <a:ea typeface="Gulim"/>
                <a:cs typeface="Gulim"/>
                <a:sym typeface="Gulim"/>
              </a:rPr>
              <a:t> </a:t>
            </a:r>
            <a:r>
              <a:rPr lang="en-US" sz="900" dirty="0" err="1">
                <a:latin typeface="Gulim"/>
                <a:ea typeface="Gulim"/>
                <a:cs typeface="Gulim"/>
                <a:sym typeface="Gulim"/>
              </a:rPr>
              <a:t>성장을</a:t>
            </a:r>
            <a:r>
              <a:rPr lang="en-US" sz="900" dirty="0">
                <a:latin typeface="Gulim"/>
                <a:ea typeface="Gulim"/>
                <a:cs typeface="Gulim"/>
                <a:sym typeface="Gulim"/>
              </a:rPr>
              <a:t> </a:t>
            </a:r>
            <a:r>
              <a:rPr lang="en-US" sz="900" dirty="0" err="1">
                <a:latin typeface="Gulim"/>
                <a:ea typeface="Gulim"/>
                <a:cs typeface="Gulim"/>
                <a:sym typeface="Gulim"/>
              </a:rPr>
              <a:t>독려함으로써</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전체의</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제고하고</a:t>
            </a:r>
            <a:r>
              <a:rPr lang="en-US" sz="900" dirty="0">
                <a:latin typeface="Gulim"/>
                <a:ea typeface="Gulim"/>
                <a:cs typeface="Gulim"/>
                <a:sym typeface="Gulim"/>
              </a:rPr>
              <a:t> </a:t>
            </a:r>
            <a:r>
              <a:rPr lang="en-US" sz="900" dirty="0" err="1">
                <a:latin typeface="Gulim"/>
                <a:ea typeface="Gulim"/>
                <a:cs typeface="Gulim"/>
                <a:sym typeface="Gulim"/>
              </a:rPr>
              <a:t>협력적</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문화를</a:t>
            </a:r>
            <a:r>
              <a:rPr lang="en-US" sz="900" dirty="0">
                <a:latin typeface="Gulim"/>
                <a:ea typeface="Gulim"/>
                <a:cs typeface="Gulim"/>
                <a:sym typeface="Gulim"/>
              </a:rPr>
              <a:t> </a:t>
            </a:r>
            <a:r>
              <a:rPr lang="en-US" sz="900" dirty="0" err="1">
                <a:latin typeface="Gulim"/>
                <a:ea typeface="Gulim"/>
                <a:cs typeface="Gulim"/>
                <a:sym typeface="Gulim"/>
              </a:rPr>
              <a:t>촉진하고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소수</a:t>
            </a:r>
            <a:r>
              <a:rPr lang="en-US" sz="900" dirty="0">
                <a:latin typeface="Gulim"/>
                <a:ea typeface="Gulim"/>
                <a:cs typeface="Gulim"/>
                <a:sym typeface="Gulim"/>
              </a:rPr>
              <a:t> </a:t>
            </a:r>
            <a:r>
              <a:rPr lang="en-US" sz="900" dirty="0" err="1">
                <a:latin typeface="Gulim"/>
                <a:ea typeface="Gulim"/>
                <a:cs typeface="Gulim"/>
                <a:sym typeface="Gulim"/>
              </a:rPr>
              <a:t>평가자에</a:t>
            </a:r>
            <a:r>
              <a:rPr lang="en-US" sz="900" dirty="0">
                <a:latin typeface="Gulim"/>
                <a:ea typeface="Gulim"/>
                <a:cs typeface="Gulim"/>
                <a:sym typeface="Gulim"/>
              </a:rPr>
              <a:t> </a:t>
            </a:r>
            <a:r>
              <a:rPr lang="en-US" sz="900" dirty="0" err="1">
                <a:latin typeface="Gulim"/>
                <a:ea typeface="Gulim"/>
                <a:cs typeface="Gulim"/>
                <a:sym typeface="Gulim"/>
              </a:rPr>
              <a:t>의한</a:t>
            </a:r>
            <a:r>
              <a:rPr lang="en-US" sz="900" dirty="0">
                <a:latin typeface="Gulim"/>
                <a:ea typeface="Gulim"/>
                <a:cs typeface="Gulim"/>
                <a:sym typeface="Gulim"/>
              </a:rPr>
              <a:t> </a:t>
            </a:r>
            <a:r>
              <a:rPr lang="en-US" sz="900" dirty="0" err="1">
                <a:latin typeface="Gulim"/>
                <a:ea typeface="Gulim"/>
                <a:cs typeface="Gulim"/>
                <a:sym typeface="Gulim"/>
              </a:rPr>
              <a:t>편향된</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방지하고자</a:t>
            </a:r>
            <a:r>
              <a:rPr lang="en-US" sz="900" dirty="0">
                <a:latin typeface="Gulim"/>
                <a:ea typeface="Gulim"/>
                <a:cs typeface="Gulim"/>
                <a:sym typeface="Gulim"/>
              </a:rPr>
              <a:t> </a:t>
            </a:r>
            <a:r>
              <a:rPr lang="en-US" sz="900" dirty="0" err="1">
                <a:latin typeface="Gulim"/>
                <a:ea typeface="Gulim"/>
                <a:cs typeface="Gulim"/>
                <a:sym typeface="Gulim"/>
              </a:rPr>
              <a:t>평가위원회를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이의신청</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피평가자가</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정확하게</a:t>
            </a:r>
            <a:r>
              <a:rPr lang="en-US" sz="900" dirty="0">
                <a:latin typeface="Gulim"/>
                <a:ea typeface="Gulim"/>
                <a:cs typeface="Gulim"/>
                <a:sym typeface="Gulim"/>
              </a:rPr>
              <a:t> </a:t>
            </a:r>
            <a:r>
              <a:rPr lang="en-US" sz="900" dirty="0" err="1">
                <a:latin typeface="Gulim"/>
                <a:ea typeface="Gulim"/>
                <a:cs typeface="Gulim"/>
                <a:sym typeface="Gulim"/>
              </a:rPr>
              <a:t>인지하고</a:t>
            </a:r>
            <a:r>
              <a:rPr lang="en-US" sz="900" dirty="0">
                <a:latin typeface="Gulim"/>
                <a:ea typeface="Gulim"/>
                <a:cs typeface="Gulim"/>
                <a:sym typeface="Gulim"/>
              </a:rPr>
              <a:t> </a:t>
            </a:r>
            <a:r>
              <a:rPr lang="en-US" sz="900" dirty="0" err="1">
                <a:latin typeface="Gulim"/>
                <a:ea typeface="Gulim"/>
                <a:cs typeface="Gulim"/>
                <a:sym typeface="Gulim"/>
              </a:rPr>
              <a:t>수용할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095" name="Google Shape;7095;p72"/>
          <p:cNvSpPr txBox="1"/>
          <p:nvPr/>
        </p:nvSpPr>
        <p:spPr>
          <a:xfrm>
            <a:off x="887179" y="5368865"/>
            <a:ext cx="8980703"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역량평가는</a:t>
            </a:r>
            <a:r>
              <a:rPr lang="en-US" sz="900" dirty="0">
                <a:latin typeface="Gulim"/>
                <a:ea typeface="Gulim"/>
                <a:cs typeface="Gulim"/>
                <a:sym typeface="Gulim"/>
              </a:rPr>
              <a:t> </a:t>
            </a:r>
            <a:r>
              <a:rPr lang="en-US" sz="900" dirty="0" err="1">
                <a:latin typeface="Gulim"/>
                <a:ea typeface="Gulim"/>
                <a:cs typeface="Gulim"/>
                <a:sym typeface="Gulim"/>
              </a:rPr>
              <a:t>구성원이</a:t>
            </a:r>
            <a:r>
              <a:rPr lang="en-US" sz="900" dirty="0">
                <a:latin typeface="Gulim"/>
                <a:ea typeface="Gulim"/>
                <a:cs typeface="Gulim"/>
                <a:sym typeface="Gulim"/>
              </a:rPr>
              <a:t> </a:t>
            </a:r>
            <a:r>
              <a:rPr lang="en-US" sz="900" dirty="0" err="1">
                <a:latin typeface="Gulim"/>
                <a:ea typeface="Gulim"/>
                <a:cs typeface="Gulim"/>
                <a:sym typeface="Gulim"/>
              </a:rPr>
              <a:t>주도적으로</a:t>
            </a:r>
            <a:r>
              <a:rPr lang="en-US" sz="900" dirty="0">
                <a:latin typeface="Gulim"/>
                <a:ea typeface="Gulim"/>
                <a:cs typeface="Gulim"/>
                <a:sym typeface="Gulim"/>
              </a:rPr>
              <a:t> </a:t>
            </a:r>
            <a:r>
              <a:rPr lang="en-US" sz="900" dirty="0" err="1">
                <a:latin typeface="Gulim"/>
                <a:ea typeface="Gulim"/>
                <a:cs typeface="Gulim"/>
                <a:sym typeface="Gulim"/>
              </a:rPr>
              <a:t>목표를</a:t>
            </a:r>
            <a:r>
              <a:rPr lang="en-US" sz="900" dirty="0">
                <a:latin typeface="Gulim"/>
                <a:ea typeface="Gulim"/>
                <a:cs typeface="Gulim"/>
                <a:sym typeface="Gulim"/>
              </a:rPr>
              <a:t> </a:t>
            </a:r>
            <a:r>
              <a:rPr lang="en-US" sz="900" dirty="0" err="1">
                <a:latin typeface="Gulim"/>
                <a:ea typeface="Gulim"/>
                <a:cs typeface="Gulim"/>
                <a:sym typeface="Gulim"/>
              </a:rPr>
              <a:t>수립하도록</a:t>
            </a:r>
            <a:r>
              <a:rPr lang="en-US" sz="900" dirty="0">
                <a:latin typeface="Gulim"/>
                <a:ea typeface="Gulim"/>
                <a:cs typeface="Gulim"/>
                <a:sym typeface="Gulim"/>
              </a:rPr>
              <a:t> </a:t>
            </a:r>
            <a:r>
              <a:rPr lang="en-US" sz="900" dirty="0" err="1">
                <a:latin typeface="Gulim"/>
                <a:ea typeface="Gulim"/>
                <a:cs typeface="Gulim"/>
                <a:sym typeface="Gulim"/>
              </a:rPr>
              <a:t>하며</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관리와</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코칭</a:t>
            </a:r>
            <a:r>
              <a:rPr lang="en-US" sz="900" dirty="0">
                <a:latin typeface="Gulim"/>
                <a:ea typeface="Gulim"/>
                <a:cs typeface="Gulim"/>
                <a:sym typeface="Gulim"/>
              </a:rPr>
              <a:t> </a:t>
            </a:r>
            <a:r>
              <a:rPr lang="en-US" sz="900" dirty="0" err="1">
                <a:latin typeface="Gulim"/>
                <a:ea typeface="Gulim"/>
                <a:cs typeface="Gulim"/>
                <a:sym typeface="Gulim"/>
              </a:rPr>
              <a:t>차원에서</a:t>
            </a:r>
            <a:r>
              <a:rPr lang="en-US" sz="900" dirty="0">
                <a:latin typeface="Gulim"/>
                <a:ea typeface="Gulim"/>
                <a:cs typeface="Gulim"/>
                <a:sym typeface="Gulim"/>
              </a:rPr>
              <a:t> </a:t>
            </a:r>
            <a:r>
              <a:rPr lang="en-US" sz="900" dirty="0" err="1">
                <a:latin typeface="Gulim"/>
                <a:ea typeface="Gulim"/>
                <a:cs typeface="Gulim"/>
                <a:sym typeface="Gulim"/>
              </a:rPr>
              <a:t>애자일</a:t>
            </a:r>
            <a:r>
              <a:rPr lang="en-US" sz="900" dirty="0">
                <a:latin typeface="Gulim"/>
                <a:ea typeface="Gulim"/>
                <a:cs typeface="Gulim"/>
                <a:sym typeface="Gulim"/>
              </a:rPr>
              <a:t> </a:t>
            </a:r>
            <a:r>
              <a:rPr lang="en-US" sz="900" dirty="0" err="1">
                <a:latin typeface="Gulim"/>
                <a:ea typeface="Gulim"/>
                <a:cs typeface="Gulim"/>
                <a:sym typeface="Gulim"/>
              </a:rPr>
              <a:t>방식을</a:t>
            </a:r>
            <a:r>
              <a:rPr lang="en-US" sz="900" dirty="0">
                <a:latin typeface="Gulim"/>
                <a:ea typeface="Gulim"/>
                <a:cs typeface="Gulim"/>
                <a:sym typeface="Gulim"/>
              </a:rPr>
              <a:t> </a:t>
            </a:r>
            <a:r>
              <a:rPr lang="en-US" sz="900" dirty="0" err="1">
                <a:latin typeface="Gulim"/>
                <a:ea typeface="Gulim"/>
                <a:cs typeface="Gulim"/>
                <a:sym typeface="Gulim"/>
              </a:rPr>
              <a:t>적용해</a:t>
            </a:r>
            <a:r>
              <a:rPr lang="en-US" sz="900" dirty="0">
                <a:latin typeface="Gulim"/>
                <a:ea typeface="Gulim"/>
                <a:cs typeface="Gulim"/>
                <a:sym typeface="Gulim"/>
              </a:rPr>
              <a:t> </a:t>
            </a:r>
            <a:r>
              <a:rPr lang="en-US" sz="900" dirty="0" err="1">
                <a:latin typeface="Gulim"/>
                <a:ea typeface="Gulim"/>
                <a:cs typeface="Gulim"/>
                <a:sym typeface="Gulim"/>
              </a:rPr>
              <a:t>수시</a:t>
            </a:r>
            <a:r>
              <a:rPr lang="en-US" sz="900" dirty="0">
                <a:latin typeface="Gulim"/>
                <a:ea typeface="Gulim"/>
                <a:cs typeface="Gulim"/>
                <a:sym typeface="Gulim"/>
              </a:rPr>
              <a:t> </a:t>
            </a:r>
            <a:r>
              <a:rPr lang="en-US" sz="900" dirty="0" err="1">
                <a:latin typeface="Gulim"/>
                <a:ea typeface="Gulim"/>
                <a:cs typeface="Gulim"/>
                <a:sym typeface="Gulim"/>
              </a:rPr>
              <a:t>코칭</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면담을</a:t>
            </a:r>
            <a:r>
              <a:rPr lang="en-US" sz="900" dirty="0">
                <a:latin typeface="Gulim"/>
                <a:ea typeface="Gulim"/>
                <a:cs typeface="Gulim"/>
                <a:sym typeface="Gulim"/>
              </a:rPr>
              <a:t> </a:t>
            </a:r>
            <a:r>
              <a:rPr lang="en-US" sz="900" dirty="0" err="1">
                <a:latin typeface="Gulim"/>
                <a:ea typeface="Gulim"/>
                <a:cs typeface="Gulim"/>
                <a:sym typeface="Gulim"/>
              </a:rPr>
              <a:t>권장을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유연하게</a:t>
            </a:r>
            <a:r>
              <a:rPr lang="en-US" sz="900" dirty="0">
                <a:latin typeface="Gulim"/>
                <a:ea typeface="Gulim"/>
                <a:cs typeface="Gulim"/>
                <a:sym typeface="Gulim"/>
              </a:rPr>
              <a:t> </a:t>
            </a:r>
            <a:r>
              <a:rPr lang="en-US" sz="900" dirty="0" err="1">
                <a:latin typeface="Gulim"/>
                <a:ea typeface="Gulim"/>
                <a:cs typeface="Gulim"/>
                <a:sym typeface="Gulim"/>
              </a:rPr>
              <a:t>성과관리가</a:t>
            </a:r>
            <a:r>
              <a:rPr lang="en-US" sz="900" dirty="0">
                <a:latin typeface="Gulim"/>
                <a:ea typeface="Gulim"/>
                <a:cs typeface="Gulim"/>
                <a:sym typeface="Gulim"/>
              </a:rPr>
              <a:t> </a:t>
            </a:r>
            <a:r>
              <a:rPr lang="en-US" sz="900" dirty="0" err="1">
                <a:latin typeface="Gulim"/>
                <a:ea typeface="Gulim"/>
                <a:cs typeface="Gulim"/>
                <a:sym typeface="Gulim"/>
              </a:rPr>
              <a:t>진행될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권장하며</a:t>
            </a:r>
            <a:r>
              <a:rPr lang="en-US" sz="900" dirty="0">
                <a:latin typeface="Gulim"/>
                <a:ea typeface="Gulim"/>
                <a:cs typeface="Gulim"/>
                <a:sym typeface="Gulim"/>
              </a:rPr>
              <a:t>, </a:t>
            </a:r>
            <a:r>
              <a:rPr lang="en-US" sz="900" dirty="0" err="1">
                <a:latin typeface="Gulim"/>
                <a:ea typeface="Gulim"/>
                <a:cs typeface="Gulim"/>
                <a:sym typeface="Gulim"/>
              </a:rPr>
              <a:t>상위</a:t>
            </a:r>
            <a:r>
              <a:rPr lang="en-US" sz="900" dirty="0">
                <a:latin typeface="Gulim"/>
                <a:ea typeface="Gulim"/>
                <a:cs typeface="Gulim"/>
                <a:sym typeface="Gulim"/>
              </a:rPr>
              <a:t> </a:t>
            </a:r>
            <a:r>
              <a:rPr lang="en-US" sz="900" dirty="0" err="1">
                <a:latin typeface="Gulim"/>
                <a:ea typeface="Gulim"/>
                <a:cs typeface="Gulim"/>
                <a:sym typeface="Gulim"/>
              </a:rPr>
              <a:t>보직자가</a:t>
            </a:r>
            <a:r>
              <a:rPr lang="en-US" sz="900" dirty="0">
                <a:latin typeface="Gulim"/>
                <a:ea typeface="Gulim"/>
                <a:cs typeface="Gulim"/>
                <a:sym typeface="Gulim"/>
              </a:rPr>
              <a:t> </a:t>
            </a:r>
            <a:r>
              <a:rPr lang="en-US" sz="900" dirty="0" err="1">
                <a:latin typeface="Gulim"/>
                <a:ea typeface="Gulim"/>
                <a:cs typeface="Gulim"/>
                <a:sym typeface="Gulim"/>
              </a:rPr>
              <a:t>최소</a:t>
            </a:r>
            <a:r>
              <a:rPr lang="en-US" sz="900" dirty="0">
                <a:latin typeface="Gulim"/>
                <a:ea typeface="Gulim"/>
                <a:cs typeface="Gulim"/>
                <a:sym typeface="Gulim"/>
              </a:rPr>
              <a:t> </a:t>
            </a:r>
            <a:r>
              <a:rPr lang="en-US" sz="900" dirty="0" err="1">
                <a:latin typeface="Gulim"/>
                <a:ea typeface="Gulim"/>
                <a:cs typeface="Gulim"/>
                <a:sym typeface="Gulim"/>
              </a:rPr>
              <a:t>분기별</a:t>
            </a:r>
            <a:r>
              <a:rPr lang="en-US" sz="900" dirty="0">
                <a:latin typeface="Gulim"/>
                <a:ea typeface="Gulim"/>
                <a:cs typeface="Gulim"/>
                <a:sym typeface="Gulim"/>
              </a:rPr>
              <a:t> </a:t>
            </a:r>
            <a:r>
              <a:rPr lang="en-US" sz="900" dirty="0" err="1">
                <a:latin typeface="Gulim"/>
                <a:ea typeface="Gulim"/>
                <a:cs typeface="Gulim"/>
                <a:sym typeface="Gulim"/>
              </a:rPr>
              <a:t>피드백을</a:t>
            </a:r>
            <a:r>
              <a:rPr lang="en-US" sz="900" dirty="0">
                <a:latin typeface="Gulim"/>
                <a:ea typeface="Gulim"/>
                <a:cs typeface="Gulim"/>
                <a:sym typeface="Gulim"/>
              </a:rPr>
              <a:t> </a:t>
            </a:r>
            <a:r>
              <a:rPr lang="en-US" sz="900" dirty="0" err="1">
                <a:latin typeface="Gulim"/>
                <a:ea typeface="Gulim"/>
                <a:cs typeface="Gulim"/>
                <a:sym typeface="Gulim"/>
              </a:rPr>
              <a:t>진행하도록</a:t>
            </a:r>
            <a:r>
              <a:rPr lang="en-US" sz="900" dirty="0">
                <a:latin typeface="Gulim"/>
                <a:ea typeface="Gulim"/>
                <a:cs typeface="Gulim"/>
                <a:sym typeface="Gulim"/>
              </a:rPr>
              <a:t> </a:t>
            </a:r>
            <a:r>
              <a:rPr lang="en-US" sz="900" dirty="0" err="1">
                <a:latin typeface="Gulim"/>
                <a:ea typeface="Gulim"/>
                <a:cs typeface="Gulim"/>
                <a:sym typeface="Gulim"/>
              </a:rPr>
              <a:t>소통하고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개별평가</a:t>
            </a:r>
            <a:r>
              <a:rPr lang="en-US" sz="900" dirty="0">
                <a:latin typeface="Gulim"/>
                <a:ea typeface="Gulim"/>
                <a:cs typeface="Gulim"/>
                <a:sym typeface="Gulim"/>
              </a:rPr>
              <a:t> </a:t>
            </a:r>
            <a:r>
              <a:rPr lang="en-US" sz="900" dirty="0" err="1">
                <a:latin typeface="Gulim"/>
                <a:ea typeface="Gulim"/>
                <a:cs typeface="Gulim"/>
                <a:sym typeface="Gulim"/>
              </a:rPr>
              <a:t>진행</a:t>
            </a:r>
            <a:r>
              <a:rPr lang="en-US" sz="900" dirty="0">
                <a:latin typeface="Gulim"/>
                <a:ea typeface="Gulim"/>
                <a:cs typeface="Gulim"/>
                <a:sym typeface="Gulim"/>
              </a:rPr>
              <a:t> </a:t>
            </a:r>
            <a:r>
              <a:rPr lang="en-US" sz="900" dirty="0" err="1">
                <a:latin typeface="Gulim"/>
                <a:ea typeface="Gulim"/>
                <a:cs typeface="Gulim"/>
                <a:sym typeface="Gulim"/>
              </a:rPr>
              <a:t>외에도</a:t>
            </a:r>
            <a:r>
              <a:rPr lang="en-US" sz="900" dirty="0">
                <a:latin typeface="Gulim"/>
                <a:ea typeface="Gulim"/>
                <a:cs typeface="Gulim"/>
                <a:sym typeface="Gulim"/>
              </a:rPr>
              <a:t> </a:t>
            </a:r>
            <a:r>
              <a:rPr lang="en-US" sz="900" dirty="0" err="1">
                <a:latin typeface="Gulim"/>
                <a:ea typeface="Gulim"/>
                <a:cs typeface="Gulim"/>
                <a:sym typeface="Gulim"/>
              </a:rPr>
              <a:t>조직별</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보상</a:t>
            </a:r>
            <a:r>
              <a:rPr lang="en-US" sz="900" dirty="0">
                <a:latin typeface="Gulim"/>
                <a:ea typeface="Gulim"/>
                <a:cs typeface="Gulim"/>
                <a:sym typeface="Gulim"/>
              </a:rPr>
              <a:t> </a:t>
            </a:r>
            <a:r>
              <a:rPr lang="en-US" sz="900" dirty="0" err="1">
                <a:latin typeface="Gulim"/>
                <a:ea typeface="Gulim"/>
                <a:cs typeface="Gulim"/>
                <a:sym typeface="Gulim"/>
              </a:rPr>
              <a:t>체계와</a:t>
            </a:r>
            <a:r>
              <a:rPr lang="en-US" sz="900" dirty="0">
                <a:latin typeface="Gulim"/>
                <a:ea typeface="Gulim"/>
                <a:cs typeface="Gulim"/>
                <a:sym typeface="Gulim"/>
              </a:rPr>
              <a:t> </a:t>
            </a:r>
            <a:r>
              <a:rPr lang="en-US" sz="900" dirty="0" err="1">
                <a:latin typeface="Gulim"/>
                <a:ea typeface="Gulim"/>
                <a:cs typeface="Gulim"/>
                <a:sym typeface="Gulim"/>
              </a:rPr>
              <a:t>연계하여</a:t>
            </a:r>
            <a:r>
              <a:rPr lang="en-US" sz="900" dirty="0">
                <a:latin typeface="Gulim"/>
                <a:ea typeface="Gulim"/>
                <a:cs typeface="Gulim"/>
                <a:sym typeface="Gulim"/>
              </a:rPr>
              <a:t> </a:t>
            </a:r>
            <a:r>
              <a:rPr lang="en-US" sz="900" dirty="0" err="1">
                <a:latin typeface="Gulim"/>
                <a:ea typeface="Gulim"/>
                <a:cs typeface="Gulim"/>
                <a:sym typeface="Gulim"/>
              </a:rPr>
              <a:t>조직의</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개인의</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차원에서</a:t>
            </a:r>
            <a:r>
              <a:rPr lang="en-US" sz="900" dirty="0">
                <a:latin typeface="Gulim"/>
                <a:ea typeface="Gulim"/>
                <a:cs typeface="Gulim"/>
                <a:sym typeface="Gulim"/>
              </a:rPr>
              <a:t> </a:t>
            </a:r>
            <a:r>
              <a:rPr lang="en-US" sz="900" dirty="0" err="1">
                <a:latin typeface="Gulim"/>
                <a:ea typeface="Gulim"/>
                <a:cs typeface="Gulim"/>
                <a:sym typeface="Gulim"/>
              </a:rPr>
              <a:t>공정하게</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보상을</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1급 </a:t>
            </a:r>
            <a:r>
              <a:rPr lang="en-US" sz="900" dirty="0" err="1">
                <a:latin typeface="Gulim"/>
                <a:ea typeface="Gulim"/>
                <a:cs typeface="Gulim"/>
                <a:sym typeface="Gulim"/>
              </a:rPr>
              <a:t>이하</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직원</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실시하며</a:t>
            </a:r>
            <a:r>
              <a:rPr lang="en-US" sz="900" dirty="0">
                <a:latin typeface="Gulim"/>
                <a:ea typeface="Gulim"/>
                <a:cs typeface="Gulim"/>
                <a:sym typeface="Gulim"/>
              </a:rPr>
              <a:t>, 2023년 4년 </a:t>
            </a:r>
            <a:r>
              <a:rPr lang="en-US" sz="900" dirty="0" err="1">
                <a:latin typeface="Gulim"/>
                <a:ea typeface="Gulim"/>
                <a:cs typeface="Gulim"/>
                <a:sym typeface="Gulim"/>
              </a:rPr>
              <a:t>연속으로</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대상자의</a:t>
            </a:r>
            <a:r>
              <a:rPr lang="en-US" sz="900" dirty="0">
                <a:latin typeface="Gulim"/>
                <a:ea typeface="Gulim"/>
                <a:cs typeface="Gulim"/>
                <a:sym typeface="Gulim"/>
              </a:rPr>
              <a:t> 100%가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수행을</a:t>
            </a:r>
            <a:r>
              <a:rPr lang="en-US" sz="900" dirty="0">
                <a:latin typeface="Gulim"/>
                <a:ea typeface="Gulim"/>
                <a:cs typeface="Gulim"/>
                <a:sym typeface="Gulim"/>
              </a:rPr>
              <a:t> </a:t>
            </a:r>
            <a:r>
              <a:rPr lang="en-US" sz="900" dirty="0" err="1">
                <a:latin typeface="Gulim"/>
                <a:ea typeface="Gulim"/>
                <a:cs typeface="Gulim"/>
                <a:sym typeface="Gulim"/>
              </a:rPr>
              <a:t>완료하였습니다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096" name="Google Shape;7096;p72"/>
          <p:cNvSpPr txBox="1"/>
          <p:nvPr/>
        </p:nvSpPr>
        <p:spPr>
          <a:xfrm>
            <a:off x="880425" y="6123944"/>
            <a:ext cx="8979577" cy="755079"/>
          </a:xfrm>
          <a:prstGeom prst="rect">
            <a:avLst/>
          </a:prstGeom>
          <a:noFill/>
          <a:ln>
            <a:noFill/>
          </a:ln>
        </p:spPr>
        <p:txBody>
          <a:bodyPr spcFirstLastPara="1" wrap="square" lIns="0" tIns="12700" rIns="0" bIns="0" anchor="t" anchorCtr="0">
            <a:spAutoFit/>
          </a:bodyPr>
          <a:lstStyle/>
          <a:p>
            <a:pPr marL="12700" marR="5080" lvl="0" indent="127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관리자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중간관리자를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다면평가를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상사의</a:t>
            </a:r>
            <a:r>
              <a:rPr lang="en-US" sz="900" dirty="0">
                <a:latin typeface="Gulim"/>
                <a:ea typeface="Gulim"/>
                <a:cs typeface="Gulim"/>
                <a:sym typeface="Gulim"/>
              </a:rPr>
              <a:t> </a:t>
            </a:r>
            <a:r>
              <a:rPr lang="en-US" sz="900" dirty="0" err="1">
                <a:latin typeface="Gulim"/>
                <a:ea typeface="Gulim"/>
                <a:cs typeface="Gulim"/>
                <a:sym typeface="Gulim"/>
              </a:rPr>
              <a:t>평가만이</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동료</a:t>
            </a:r>
            <a:r>
              <a:rPr lang="en-US" sz="900" dirty="0">
                <a:latin typeface="Gulim"/>
                <a:ea typeface="Gulim"/>
                <a:cs typeface="Gulim"/>
                <a:sym typeface="Gulim"/>
              </a:rPr>
              <a:t>, </a:t>
            </a:r>
            <a:r>
              <a:rPr lang="en-US" sz="900" dirty="0" err="1">
                <a:latin typeface="Gulim"/>
                <a:ea typeface="Gulim"/>
                <a:cs typeface="Gulim"/>
                <a:sym typeface="Gulim"/>
              </a:rPr>
              <a:t>부하직원</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구성원으로부터</a:t>
            </a:r>
            <a:r>
              <a:rPr lang="en-US" sz="900" dirty="0">
                <a:latin typeface="Gulim"/>
                <a:ea typeface="Gulim"/>
                <a:cs typeface="Gulim"/>
                <a:sym typeface="Gulim"/>
              </a:rPr>
              <a:t> </a:t>
            </a:r>
            <a:r>
              <a:rPr lang="en-US" sz="900" dirty="0" err="1">
                <a:latin typeface="Gulim"/>
                <a:ea typeface="Gulim"/>
                <a:cs typeface="Gulim"/>
                <a:sym typeface="Gulim"/>
              </a:rPr>
              <a:t>피평가자에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의견을</a:t>
            </a:r>
            <a:r>
              <a:rPr lang="en-US" sz="900" dirty="0">
                <a:latin typeface="Gulim"/>
                <a:ea typeface="Gulim"/>
                <a:cs typeface="Gulim"/>
                <a:sym typeface="Gulim"/>
              </a:rPr>
              <a:t> </a:t>
            </a:r>
            <a:r>
              <a:rPr lang="en-US" sz="900" dirty="0" err="1">
                <a:latin typeface="Gulim"/>
                <a:ea typeface="Gulim"/>
                <a:cs typeface="Gulim"/>
                <a:sym typeface="Gulim"/>
              </a:rPr>
              <a:t>수렴함으로써</a:t>
            </a:r>
            <a:r>
              <a:rPr lang="en-US" sz="900" dirty="0">
                <a:latin typeface="Gulim"/>
                <a:ea typeface="Gulim"/>
                <a:cs typeface="Gulim"/>
                <a:sym typeface="Gulim"/>
              </a:rPr>
              <a:t> 360도 </a:t>
            </a:r>
            <a:r>
              <a:rPr lang="en-US" sz="900" dirty="0" err="1">
                <a:latin typeface="Gulim"/>
                <a:ea typeface="Gulim"/>
                <a:cs typeface="Gulim"/>
                <a:sym typeface="Gulim"/>
              </a:rPr>
              <a:t>피드백을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객관적이고</a:t>
            </a:r>
            <a:r>
              <a:rPr lang="en-US" sz="900" dirty="0">
                <a:latin typeface="Gulim"/>
                <a:ea typeface="Gulim"/>
                <a:cs typeface="Gulim"/>
                <a:sym typeface="Gulim"/>
              </a:rPr>
              <a:t> </a:t>
            </a:r>
            <a:r>
              <a:rPr lang="en-US" sz="900" dirty="0" err="1">
                <a:latin typeface="Gulim"/>
                <a:ea typeface="Gulim"/>
                <a:cs typeface="Gulim"/>
                <a:sym typeface="Gulim"/>
              </a:rPr>
              <a:t>더</a:t>
            </a:r>
            <a:r>
              <a:rPr lang="en-US" sz="900" dirty="0">
                <a:latin typeface="Gulim"/>
                <a:ea typeface="Gulim"/>
                <a:cs typeface="Gulim"/>
                <a:sym typeface="Gulim"/>
              </a:rPr>
              <a:t> </a:t>
            </a:r>
            <a:r>
              <a:rPr lang="en-US" sz="900" dirty="0" err="1">
                <a:latin typeface="Gulim"/>
                <a:ea typeface="Gulim"/>
                <a:cs typeface="Gulim"/>
                <a:sym typeface="Gulim"/>
              </a:rPr>
              <a:t>공정한</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진행하기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다면평가를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개인의</a:t>
            </a:r>
            <a:r>
              <a:rPr lang="en-US" sz="900" dirty="0">
                <a:latin typeface="Gulim"/>
                <a:ea typeface="Gulim"/>
                <a:cs typeface="Gulim"/>
                <a:sym typeface="Gulim"/>
              </a:rPr>
              <a:t> </a:t>
            </a:r>
            <a:r>
              <a:rPr lang="en-US" sz="900" dirty="0" err="1">
                <a:latin typeface="Gulim"/>
                <a:ea typeface="Gulim"/>
                <a:cs typeface="Gulim"/>
                <a:sym typeface="Gulim"/>
              </a:rPr>
              <a:t>강점과</a:t>
            </a:r>
            <a:r>
              <a:rPr lang="en-US" sz="900" dirty="0">
                <a:latin typeface="Gulim"/>
                <a:ea typeface="Gulim"/>
                <a:cs typeface="Gulim"/>
                <a:sym typeface="Gulim"/>
              </a:rPr>
              <a:t> </a:t>
            </a:r>
            <a:r>
              <a:rPr lang="en-US" sz="900" dirty="0" err="1">
                <a:latin typeface="Gulim"/>
                <a:ea typeface="Gulim"/>
                <a:cs typeface="Gulim"/>
                <a:sym typeface="Gulim"/>
              </a:rPr>
              <a:t>약점을</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부족한</a:t>
            </a:r>
            <a:r>
              <a:rPr lang="en-US" sz="900" dirty="0">
                <a:latin typeface="Gulim"/>
                <a:ea typeface="Gulim"/>
                <a:cs typeface="Gulim"/>
                <a:sym typeface="Gulim"/>
              </a:rPr>
              <a:t> </a:t>
            </a:r>
            <a:r>
              <a:rPr lang="en-US" sz="900" dirty="0" err="1">
                <a:latin typeface="Gulim"/>
                <a:ea typeface="Gulim"/>
                <a:cs typeface="Gulim"/>
                <a:sym typeface="Gulim"/>
              </a:rPr>
              <a:t>부분을</a:t>
            </a:r>
            <a:r>
              <a:rPr lang="en-US" sz="900" dirty="0">
                <a:latin typeface="Gulim"/>
                <a:ea typeface="Gulim"/>
                <a:cs typeface="Gulim"/>
                <a:sym typeface="Gulim"/>
              </a:rPr>
              <a:t> </a:t>
            </a:r>
            <a:r>
              <a:rPr lang="en-US" sz="900" dirty="0" err="1">
                <a:latin typeface="Gulim"/>
                <a:ea typeface="Gulim"/>
                <a:cs typeface="Gulim"/>
                <a:sym typeface="Gulim"/>
              </a:rPr>
              <a:t>보완하고</a:t>
            </a:r>
            <a:r>
              <a:rPr lang="en-US" sz="900" dirty="0">
                <a:latin typeface="Gulim"/>
                <a:ea typeface="Gulim"/>
                <a:cs typeface="Gulim"/>
                <a:sym typeface="Gulim"/>
              </a:rPr>
              <a:t> </a:t>
            </a:r>
            <a:r>
              <a:rPr lang="en-US" sz="900" dirty="0" err="1">
                <a:latin typeface="Gulim"/>
                <a:ea typeface="Gulim"/>
                <a:cs typeface="Gulim"/>
                <a:sym typeface="Gulim"/>
              </a:rPr>
              <a:t>발전하는</a:t>
            </a:r>
            <a:r>
              <a:rPr lang="en-US" sz="900" dirty="0">
                <a:latin typeface="Gulim"/>
                <a:ea typeface="Gulim"/>
                <a:cs typeface="Gulim"/>
                <a:sym typeface="Gulim"/>
              </a:rPr>
              <a:t> </a:t>
            </a:r>
            <a:r>
              <a:rPr lang="en-US" sz="900" dirty="0" err="1">
                <a:latin typeface="Gulim"/>
                <a:ea typeface="Gulim"/>
                <a:cs typeface="Gulim"/>
                <a:sym typeface="Gulim"/>
              </a:rPr>
              <a:t>기회로</a:t>
            </a:r>
            <a:r>
              <a:rPr lang="en-US" sz="900" dirty="0">
                <a:latin typeface="Gulim"/>
                <a:ea typeface="Gulim"/>
                <a:cs typeface="Gulim"/>
                <a:sym typeface="Gulim"/>
              </a:rPr>
              <a:t> </a:t>
            </a:r>
            <a:r>
              <a:rPr lang="en-US" sz="900" dirty="0" err="1">
                <a:latin typeface="Gulim"/>
                <a:ea typeface="Gulim"/>
                <a:cs typeface="Gulim"/>
                <a:sym typeface="Gulim"/>
              </a:rPr>
              <a:t>활용하고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각자의</a:t>
            </a:r>
            <a:r>
              <a:rPr lang="en-US" sz="900" dirty="0">
                <a:latin typeface="Gulim"/>
                <a:ea typeface="Gulim"/>
                <a:cs typeface="Gulim"/>
                <a:sym typeface="Gulim"/>
              </a:rPr>
              <a:t> </a:t>
            </a:r>
            <a:r>
              <a:rPr lang="en-US" sz="900" dirty="0" err="1">
                <a:latin typeface="Gulim"/>
                <a:ea typeface="Gulim"/>
                <a:cs typeface="Gulim"/>
                <a:sym typeface="Gulim"/>
              </a:rPr>
              <a:t>자리를</a:t>
            </a:r>
            <a:r>
              <a:rPr lang="en-US" sz="900" dirty="0">
                <a:latin typeface="Gulim"/>
                <a:ea typeface="Gulim"/>
                <a:cs typeface="Gulim"/>
                <a:sym typeface="Gulim"/>
              </a:rPr>
              <a:t> </a:t>
            </a:r>
            <a:r>
              <a:rPr lang="en-US" sz="900" dirty="0" err="1">
                <a:latin typeface="Gulim"/>
                <a:ea typeface="Gulim"/>
                <a:cs typeface="Gulim"/>
                <a:sym typeface="Gulim"/>
              </a:rPr>
              <a:t>떠나</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간</a:t>
            </a:r>
            <a:r>
              <a:rPr lang="en-US" sz="900" dirty="0">
                <a:latin typeface="Gulim"/>
                <a:ea typeface="Gulim"/>
                <a:cs typeface="Gulim"/>
                <a:sym typeface="Gulim"/>
              </a:rPr>
              <a:t> </a:t>
            </a:r>
            <a:r>
              <a:rPr lang="en-US" sz="900" dirty="0" err="1">
                <a:latin typeface="Gulim"/>
                <a:ea typeface="Gulim"/>
                <a:cs typeface="Gulim"/>
                <a:sym typeface="Gulim"/>
              </a:rPr>
              <a:t>원활하고</a:t>
            </a:r>
            <a:r>
              <a:rPr lang="en-US" sz="900" dirty="0">
                <a:latin typeface="Gulim"/>
                <a:ea typeface="Gulim"/>
                <a:cs typeface="Gulim"/>
                <a:sym typeface="Gulim"/>
              </a:rPr>
              <a:t> </a:t>
            </a:r>
            <a:r>
              <a:rPr lang="en-US" sz="900" dirty="0" err="1">
                <a:latin typeface="Gulim"/>
                <a:ea typeface="Gulim"/>
                <a:cs typeface="Gulim"/>
                <a:sym typeface="Gulim"/>
              </a:rPr>
              <a:t>유연한</a:t>
            </a:r>
            <a:r>
              <a:rPr lang="en-US" sz="900" dirty="0">
                <a:latin typeface="Gulim"/>
                <a:ea typeface="Gulim"/>
                <a:cs typeface="Gulim"/>
                <a:sym typeface="Gulim"/>
              </a:rPr>
              <a:t> </a:t>
            </a:r>
            <a:r>
              <a:rPr lang="en-US" sz="900" dirty="0" err="1">
                <a:latin typeface="Gulim"/>
                <a:ea typeface="Gulim"/>
                <a:cs typeface="Gulim"/>
                <a:sym typeface="Gulim"/>
              </a:rPr>
              <a:t>의사소통을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상호</a:t>
            </a:r>
            <a:r>
              <a:rPr lang="en-US" sz="900" dirty="0">
                <a:latin typeface="Gulim"/>
                <a:ea typeface="Gulim"/>
                <a:cs typeface="Gulim"/>
                <a:sym typeface="Gulim"/>
              </a:rPr>
              <a:t> </a:t>
            </a:r>
            <a:r>
              <a:rPr lang="en-US" sz="900" dirty="0" err="1">
                <a:latin typeface="Gulim"/>
                <a:ea typeface="Gulim"/>
                <a:cs typeface="Gulim"/>
                <a:sym typeface="Gulim"/>
              </a:rPr>
              <a:t>이해를</a:t>
            </a:r>
            <a:r>
              <a:rPr lang="en-US" sz="900" dirty="0">
                <a:latin typeface="Gulim"/>
                <a:ea typeface="Gulim"/>
                <a:cs typeface="Gulim"/>
                <a:sym typeface="Gulim"/>
              </a:rPr>
              <a:t> </a:t>
            </a:r>
            <a:r>
              <a:rPr lang="en-US" sz="900" dirty="0" err="1">
                <a:latin typeface="Gulim"/>
                <a:ea typeface="Gulim"/>
                <a:cs typeface="Gulim"/>
                <a:sym typeface="Gulim"/>
              </a:rPr>
              <a:t>키워</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제도의</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결과적으로는</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개인과</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모두의</a:t>
            </a:r>
            <a:r>
              <a:rPr lang="en-US" sz="900" dirty="0">
                <a:latin typeface="Gulim"/>
                <a:ea typeface="Gulim"/>
                <a:cs typeface="Gulim"/>
                <a:sym typeface="Gulim"/>
              </a:rPr>
              <a:t> </a:t>
            </a:r>
            <a:r>
              <a:rPr lang="en-US" sz="900" dirty="0" err="1">
                <a:latin typeface="Gulim"/>
                <a:ea typeface="Gulim"/>
                <a:cs typeface="Gulim"/>
                <a:sym typeface="Gulim"/>
              </a:rPr>
              <a:t>성장과</a:t>
            </a:r>
            <a:r>
              <a:rPr lang="en-US" sz="900" dirty="0">
                <a:latin typeface="Gulim"/>
                <a:ea typeface="Gulim"/>
                <a:cs typeface="Gulim"/>
                <a:sym typeface="Gulim"/>
              </a:rPr>
              <a:t> </a:t>
            </a:r>
            <a:r>
              <a:rPr lang="en-US" sz="900" dirty="0" err="1">
                <a:latin typeface="Gulim"/>
                <a:ea typeface="Gulim"/>
                <a:cs typeface="Gulim"/>
                <a:sym typeface="Gulim"/>
              </a:rPr>
              <a:t>발전을</a:t>
            </a:r>
            <a:r>
              <a:rPr lang="en-US" sz="900" dirty="0">
                <a:latin typeface="Gulim"/>
                <a:ea typeface="Gulim"/>
                <a:cs typeface="Gulim"/>
                <a:sym typeface="Gulim"/>
              </a:rPr>
              <a:t> </a:t>
            </a:r>
            <a:r>
              <a:rPr lang="en-US" sz="900" dirty="0" err="1">
                <a:latin typeface="Gulim"/>
                <a:ea typeface="Gulim"/>
                <a:cs typeface="Gulim"/>
                <a:sym typeface="Gulim"/>
              </a:rPr>
              <a:t>도모하고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097" name="Google Shape;7097;p72"/>
          <p:cNvSpPr txBox="1"/>
          <p:nvPr/>
        </p:nvSpPr>
        <p:spPr>
          <a:xfrm>
            <a:off x="880425" y="6921992"/>
            <a:ext cx="8967194" cy="1117614"/>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dirty="0" err="1">
                <a:latin typeface="Arial"/>
                <a:ea typeface="Arial"/>
                <a:cs typeface="Arial"/>
                <a:sym typeface="Arial"/>
              </a:rPr>
              <a:t>합리적인</a:t>
            </a:r>
            <a:r>
              <a:rPr lang="en-US" sz="900" b="1" dirty="0">
                <a:latin typeface="Arial"/>
                <a:ea typeface="Arial"/>
                <a:cs typeface="Arial"/>
                <a:sym typeface="Arial"/>
              </a:rPr>
              <a:t> </a:t>
            </a:r>
            <a:r>
              <a:rPr lang="en-US" sz="900" b="1" dirty="0" err="1">
                <a:latin typeface="Arial"/>
                <a:ea typeface="Arial"/>
                <a:cs typeface="Arial"/>
                <a:sym typeface="Arial"/>
              </a:rPr>
              <a:t>보상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직무</a:t>
            </a:r>
            <a:r>
              <a:rPr lang="en-US" sz="900" dirty="0">
                <a:latin typeface="Gulim"/>
                <a:ea typeface="Gulim"/>
                <a:cs typeface="Gulim"/>
                <a:sym typeface="Gulim"/>
              </a:rPr>
              <a:t> </a:t>
            </a:r>
            <a:r>
              <a:rPr lang="en-US" sz="900" dirty="0" err="1">
                <a:latin typeface="Gulim"/>
                <a:ea typeface="Gulim"/>
                <a:cs typeface="Gulim"/>
                <a:sym typeface="Gulim"/>
              </a:rPr>
              <a:t>가치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성과에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합리적인</a:t>
            </a:r>
            <a:r>
              <a:rPr lang="en-US" sz="900" dirty="0">
                <a:latin typeface="Gulim"/>
                <a:ea typeface="Gulim"/>
                <a:cs typeface="Gulim"/>
                <a:sym typeface="Gulim"/>
              </a:rPr>
              <a:t> </a:t>
            </a:r>
            <a:r>
              <a:rPr lang="en-US" sz="900" dirty="0" err="1">
                <a:latin typeface="Gulim"/>
                <a:ea typeface="Gulim"/>
                <a:cs typeface="Gulim"/>
                <a:sym typeface="Gulim"/>
              </a:rPr>
              <a:t>보상체계를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수행</a:t>
            </a:r>
            <a:r>
              <a:rPr lang="en-US" sz="900" dirty="0">
                <a:latin typeface="Gulim"/>
                <a:ea typeface="Gulim"/>
                <a:cs typeface="Gulim"/>
                <a:sym typeface="Gulim"/>
              </a:rPr>
              <a:t> </a:t>
            </a:r>
            <a:r>
              <a:rPr lang="en-US" sz="900" dirty="0" err="1">
                <a:latin typeface="Gulim"/>
                <a:ea typeface="Gulim"/>
                <a:cs typeface="Gulim"/>
                <a:sym typeface="Gulim"/>
              </a:rPr>
              <a:t>직무의</a:t>
            </a:r>
            <a:r>
              <a:rPr lang="en-US" sz="900" dirty="0">
                <a:latin typeface="Gulim"/>
                <a:ea typeface="Gulim"/>
                <a:cs typeface="Gulim"/>
                <a:sym typeface="Gulim"/>
              </a:rPr>
              <a:t> </a:t>
            </a:r>
            <a:r>
              <a:rPr lang="en-US" sz="900" dirty="0" err="1">
                <a:latin typeface="Gulim"/>
                <a:ea typeface="Gulim"/>
                <a:cs typeface="Gulim"/>
                <a:sym typeface="Gulim"/>
              </a:rPr>
              <a:t>난이도에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직무</a:t>
            </a:r>
            <a:r>
              <a:rPr lang="en-US" sz="900" dirty="0">
                <a:latin typeface="Gulim"/>
                <a:ea typeface="Gulim"/>
                <a:cs typeface="Gulim"/>
                <a:sym typeface="Gulim"/>
              </a:rPr>
              <a:t> </a:t>
            </a:r>
            <a:r>
              <a:rPr lang="en-US" sz="900" dirty="0" err="1">
                <a:latin typeface="Gulim"/>
                <a:ea typeface="Gulim"/>
                <a:cs typeface="Gulim"/>
                <a:sym typeface="Gulim"/>
              </a:rPr>
              <a:t>등급을</a:t>
            </a:r>
            <a:r>
              <a:rPr lang="en-US" sz="900" dirty="0">
                <a:latin typeface="Gulim"/>
                <a:ea typeface="Gulim"/>
                <a:cs typeface="Gulim"/>
                <a:sym typeface="Gulim"/>
              </a:rPr>
              <a:t> </a:t>
            </a:r>
            <a:r>
              <a:rPr lang="en-US" sz="900" dirty="0" err="1">
                <a:latin typeface="Gulim"/>
                <a:ea typeface="Gulim"/>
                <a:cs typeface="Gulim"/>
                <a:sym typeface="Gulim"/>
              </a:rPr>
              <a:t>나누고</a:t>
            </a:r>
            <a:r>
              <a:rPr lang="en-US" sz="900" dirty="0">
                <a:latin typeface="Gulim"/>
                <a:ea typeface="Gulim"/>
                <a:cs typeface="Gulim"/>
                <a:sym typeface="Gulim"/>
              </a:rPr>
              <a:t>, </a:t>
            </a:r>
            <a:r>
              <a:rPr lang="en-US" sz="900" dirty="0" err="1">
                <a:latin typeface="Gulim"/>
                <a:ea typeface="Gulim"/>
                <a:cs typeface="Gulim"/>
                <a:sym typeface="Gulim"/>
              </a:rPr>
              <a:t>등급별</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숙련도에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수준을</a:t>
            </a:r>
            <a:r>
              <a:rPr lang="en-US" sz="900" dirty="0">
                <a:latin typeface="Gulim"/>
                <a:ea typeface="Gulim"/>
                <a:cs typeface="Gulim"/>
                <a:sym typeface="Gulim"/>
              </a:rPr>
              <a:t> </a:t>
            </a:r>
            <a:r>
              <a:rPr lang="en-US" sz="900" dirty="0" err="1">
                <a:latin typeface="Gulim"/>
                <a:ea typeface="Gulim"/>
                <a:cs typeface="Gulim"/>
                <a:sym typeface="Gulim"/>
              </a:rPr>
              <a:t>매칭하여</a:t>
            </a:r>
            <a:r>
              <a:rPr lang="en-US" sz="900" dirty="0">
                <a:latin typeface="Gulim"/>
                <a:ea typeface="Gulim"/>
                <a:cs typeface="Gulim"/>
                <a:sym typeface="Gulim"/>
              </a:rPr>
              <a:t> </a:t>
            </a:r>
            <a:r>
              <a:rPr lang="en-US" sz="900" dirty="0" err="1">
                <a:latin typeface="Gulim"/>
                <a:ea typeface="Gulim"/>
                <a:cs typeface="Gulim"/>
                <a:sym typeface="Gulim"/>
              </a:rPr>
              <a:t>최종적으로</a:t>
            </a:r>
            <a:r>
              <a:rPr lang="en-US" sz="900" dirty="0">
                <a:latin typeface="Gulim"/>
                <a:ea typeface="Gulim"/>
                <a:cs typeface="Gulim"/>
                <a:sym typeface="Gulim"/>
              </a:rPr>
              <a:t> </a:t>
            </a:r>
            <a:r>
              <a:rPr lang="en-US" sz="900" dirty="0" err="1">
                <a:latin typeface="Gulim"/>
                <a:ea typeface="Gulim"/>
                <a:cs typeface="Gulim"/>
                <a:sym typeface="Gulim"/>
              </a:rPr>
              <a:t>직무급을</a:t>
            </a:r>
            <a:r>
              <a:rPr lang="en-US" sz="900" dirty="0">
                <a:latin typeface="Gulim"/>
                <a:ea typeface="Gulim"/>
                <a:cs typeface="Gulim"/>
                <a:sym typeface="Gulim"/>
              </a:rPr>
              <a:t> </a:t>
            </a:r>
            <a:r>
              <a:rPr lang="en-US" sz="900" dirty="0" err="1">
                <a:latin typeface="Gulim"/>
                <a:ea typeface="Gulim"/>
                <a:cs typeface="Gulim"/>
                <a:sym typeface="Gulim"/>
              </a:rPr>
              <a:t>산정합니다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지급주기</a:t>
            </a:r>
            <a:r>
              <a:rPr lang="en-US" sz="900" dirty="0">
                <a:latin typeface="Gulim"/>
                <a:ea typeface="Gulim"/>
                <a:cs typeface="Gulim"/>
                <a:sym typeface="Gulim"/>
              </a:rPr>
              <a:t> 1년 </a:t>
            </a:r>
            <a:r>
              <a:rPr lang="en-US" sz="900" dirty="0" err="1">
                <a:latin typeface="Gulim"/>
                <a:ea typeface="Gulim"/>
                <a:cs typeface="Gulim"/>
                <a:sym typeface="Gulim"/>
              </a:rPr>
              <a:t>단위의</a:t>
            </a:r>
            <a:r>
              <a:rPr lang="en-US" sz="900" dirty="0">
                <a:latin typeface="Gulim"/>
                <a:ea typeface="Gulim"/>
                <a:cs typeface="Gulim"/>
                <a:sym typeface="Gulim"/>
              </a:rPr>
              <a:t> </a:t>
            </a:r>
            <a:r>
              <a:rPr lang="en-US" sz="900" dirty="0" err="1">
                <a:latin typeface="Gulim"/>
                <a:ea typeface="Gulim"/>
                <a:cs typeface="Gulim"/>
                <a:sym typeface="Gulim"/>
              </a:rPr>
              <a:t>인센티브</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운영함으로써</a:t>
            </a:r>
            <a:r>
              <a:rPr lang="en-US" sz="900" dirty="0">
                <a:latin typeface="Gulim"/>
                <a:ea typeface="Gulim"/>
                <a:cs typeface="Gulim"/>
                <a:sym typeface="Gulim"/>
              </a:rPr>
              <a:t> </a:t>
            </a:r>
            <a:r>
              <a:rPr lang="en-US" sz="900" dirty="0" err="1">
                <a:latin typeface="Gulim"/>
                <a:ea typeface="Gulim"/>
                <a:cs typeface="Gulim"/>
                <a:sym typeface="Gulim"/>
              </a:rPr>
              <a:t>전년도</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성과에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개인별</a:t>
            </a:r>
            <a:r>
              <a:rPr lang="en-US" sz="900" dirty="0">
                <a:latin typeface="Gulim"/>
                <a:ea typeface="Gulim"/>
                <a:cs typeface="Gulim"/>
                <a:sym typeface="Gulim"/>
              </a:rPr>
              <a:t> </a:t>
            </a:r>
            <a:r>
              <a:rPr lang="en-US" sz="900" dirty="0" err="1">
                <a:latin typeface="Gulim"/>
                <a:ea typeface="Gulim"/>
                <a:cs typeface="Gulim"/>
                <a:sym typeface="Gulim"/>
              </a:rPr>
              <a:t>인센티브</a:t>
            </a:r>
            <a:r>
              <a:rPr lang="en-US" sz="900" dirty="0">
                <a:latin typeface="Gulim"/>
                <a:ea typeface="Gulim"/>
                <a:cs typeface="Gulim"/>
                <a:sym typeface="Gulim"/>
              </a:rPr>
              <a:t> </a:t>
            </a:r>
            <a:r>
              <a:rPr lang="en-US" sz="900" dirty="0" err="1">
                <a:latin typeface="Gulim"/>
                <a:ea typeface="Gulim"/>
                <a:cs typeface="Gulim"/>
                <a:sym typeface="Gulim"/>
              </a:rPr>
              <a:t>지급률을</a:t>
            </a:r>
            <a:r>
              <a:rPr lang="en-US" sz="900" dirty="0">
                <a:latin typeface="Gulim"/>
                <a:ea typeface="Gulim"/>
                <a:cs typeface="Gulim"/>
                <a:sym typeface="Gulim"/>
              </a:rPr>
              <a:t> </a:t>
            </a:r>
            <a:r>
              <a:rPr lang="en-US" sz="900" dirty="0" err="1">
                <a:latin typeface="Gulim"/>
                <a:ea typeface="Gulim"/>
                <a:cs typeface="Gulim"/>
                <a:sym typeface="Gulim"/>
              </a:rPr>
              <a:t>결정하며</a:t>
            </a:r>
            <a:r>
              <a:rPr lang="en-US" sz="900" dirty="0">
                <a:latin typeface="Gulim"/>
                <a:ea typeface="Gulim"/>
                <a:cs typeface="Gulim"/>
                <a:sym typeface="Gulim"/>
              </a:rPr>
              <a:t> </a:t>
            </a:r>
            <a:r>
              <a:rPr lang="en-US" sz="900" dirty="0" err="1">
                <a:latin typeface="Gulim"/>
                <a:ea typeface="Gulim"/>
                <a:cs typeface="Gulim"/>
                <a:sym typeface="Gulim"/>
              </a:rPr>
              <a:t>그에</a:t>
            </a:r>
            <a:r>
              <a:rPr lang="en-US" sz="900" dirty="0">
                <a:latin typeface="Gulim"/>
                <a:ea typeface="Gulim"/>
                <a:cs typeface="Gulim"/>
                <a:sym typeface="Gulim"/>
              </a:rPr>
              <a:t> </a:t>
            </a:r>
            <a:r>
              <a:rPr lang="en-US" sz="900" dirty="0" err="1">
                <a:latin typeface="Gulim"/>
                <a:ea typeface="Gulim"/>
                <a:cs typeface="Gulim"/>
                <a:sym typeface="Gulim"/>
              </a:rPr>
              <a:t>맞는</a:t>
            </a:r>
            <a:r>
              <a:rPr lang="en-US" sz="900" dirty="0">
                <a:latin typeface="Gulim"/>
                <a:ea typeface="Gulim"/>
                <a:cs typeface="Gulim"/>
                <a:sym typeface="Gulim"/>
              </a:rPr>
              <a:t> </a:t>
            </a:r>
            <a:r>
              <a:rPr lang="en-US" sz="900" dirty="0" err="1">
                <a:latin typeface="Gulim"/>
                <a:ea typeface="Gulim"/>
                <a:cs typeface="Gulim"/>
                <a:sym typeface="Gulim"/>
              </a:rPr>
              <a:t>성과를</a:t>
            </a:r>
            <a:r>
              <a:rPr lang="en-US" sz="900" dirty="0">
                <a:latin typeface="Gulim"/>
                <a:ea typeface="Gulim"/>
                <a:cs typeface="Gulim"/>
                <a:sym typeface="Gulim"/>
              </a:rPr>
              <a:t> </a:t>
            </a:r>
            <a:r>
              <a:rPr lang="en-US" sz="900" dirty="0" err="1">
                <a:latin typeface="Gulim"/>
                <a:ea typeface="Gulim"/>
                <a:cs typeface="Gulim"/>
                <a:sym typeface="Gulim"/>
              </a:rPr>
              <a:t>지급하는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보상체계를</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a:p>
            <a:pPr marL="0" lvl="0" indent="0" algn="l" rtl="0">
              <a:lnSpc>
                <a:spcPct val="100000"/>
              </a:lnSpc>
              <a:spcBef>
                <a:spcPts val="275"/>
              </a:spcBef>
              <a:spcAft>
                <a:spcPts val="0"/>
              </a:spcAft>
              <a:buNone/>
            </a:pPr>
            <a:endParaRPr sz="900" dirty="0">
              <a:latin typeface="Gulim"/>
              <a:ea typeface="Gulim"/>
              <a:cs typeface="Gulim"/>
              <a:sym typeface="Gulim"/>
            </a:endParaRPr>
          </a:p>
          <a:p>
            <a:pPr marL="13334" marR="5080" lvl="0" indent="0" algn="just" rtl="0">
              <a:lnSpc>
                <a:spcPct val="134300"/>
              </a:lnSpc>
              <a:spcBef>
                <a:spcPts val="5"/>
              </a:spcBef>
              <a:spcAft>
                <a:spcPts val="0"/>
              </a:spcAft>
              <a:buNone/>
            </a:pPr>
            <a:r>
              <a:rPr lang="en-US" sz="900" b="1" dirty="0">
                <a:latin typeface="Arial"/>
                <a:ea typeface="Arial"/>
                <a:cs typeface="Arial"/>
                <a:sym typeface="Arial"/>
              </a:rPr>
              <a:t>Profit Sharing </a:t>
            </a:r>
            <a:r>
              <a:rPr lang="en-US" sz="900" b="1" dirty="0" err="1">
                <a:latin typeface="Arial"/>
                <a:ea typeface="Arial"/>
                <a:cs typeface="Arial"/>
                <a:sym typeface="Arial"/>
              </a:rPr>
              <a:t>제도</a:t>
            </a:r>
            <a:r>
              <a:rPr lang="en-US" sz="900" b="1" dirty="0">
                <a:latin typeface="Arial"/>
                <a:ea typeface="Arial"/>
                <a:cs typeface="Arial"/>
                <a:sym typeface="Arial"/>
              </a:rPr>
              <a:t> </a:t>
            </a:r>
            <a:r>
              <a:rPr lang="en-US" sz="900" b="1" dirty="0" err="1">
                <a:latin typeface="Arial"/>
                <a:ea typeface="Arial"/>
                <a:cs typeface="Arial"/>
                <a:sym typeface="Arial"/>
              </a:rPr>
              <a:t>운영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성과의</a:t>
            </a:r>
            <a:r>
              <a:rPr lang="en-US" sz="900" dirty="0">
                <a:latin typeface="Gulim"/>
                <a:ea typeface="Gulim"/>
                <a:cs typeface="Gulim"/>
                <a:sym typeface="Gulim"/>
              </a:rPr>
              <a:t> </a:t>
            </a:r>
            <a:r>
              <a:rPr lang="en-US" sz="900" dirty="0" err="1">
                <a:latin typeface="Gulim"/>
                <a:ea typeface="Gulim"/>
                <a:cs typeface="Gulim"/>
                <a:sym typeface="Gulim"/>
              </a:rPr>
              <a:t>공정한</a:t>
            </a:r>
            <a:r>
              <a:rPr lang="en-US" sz="900" dirty="0">
                <a:latin typeface="Gulim"/>
                <a:ea typeface="Gulim"/>
                <a:cs typeface="Gulim"/>
                <a:sym typeface="Gulim"/>
              </a:rPr>
              <a:t> </a:t>
            </a:r>
            <a:r>
              <a:rPr lang="en-US" sz="900" dirty="0" err="1">
                <a:latin typeface="Gulim"/>
                <a:ea typeface="Gulim"/>
                <a:cs typeface="Gulim"/>
                <a:sym typeface="Gulim"/>
              </a:rPr>
              <a:t>분배를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구성원들이</a:t>
            </a:r>
            <a:r>
              <a:rPr lang="en-US" sz="900" dirty="0">
                <a:latin typeface="Gulim"/>
                <a:ea typeface="Gulim"/>
                <a:cs typeface="Gulim"/>
                <a:sym typeface="Gulim"/>
              </a:rPr>
              <a:t> KT&amp;G </a:t>
            </a:r>
            <a:r>
              <a:rPr lang="en-US" sz="900" dirty="0" err="1">
                <a:latin typeface="Gulim"/>
                <a:ea typeface="Gulim"/>
                <a:cs typeface="Gulim"/>
                <a:sym typeface="Gulim"/>
              </a:rPr>
              <a:t>구성원으로서</a:t>
            </a:r>
            <a:r>
              <a:rPr lang="en-US" sz="900" dirty="0">
                <a:latin typeface="Gulim"/>
                <a:ea typeface="Gulim"/>
                <a:cs typeface="Gulim"/>
                <a:sym typeface="Gulim"/>
              </a:rPr>
              <a:t> </a:t>
            </a:r>
            <a:r>
              <a:rPr lang="en-US" sz="900" dirty="0" err="1">
                <a:latin typeface="Gulim"/>
                <a:ea typeface="Gulim"/>
                <a:cs typeface="Gulim"/>
                <a:sym typeface="Gulim"/>
              </a:rPr>
              <a:t>자부심을</a:t>
            </a:r>
            <a:r>
              <a:rPr lang="en-US" sz="900" dirty="0">
                <a:latin typeface="Gulim"/>
                <a:ea typeface="Gulim"/>
                <a:cs typeface="Gulim"/>
                <a:sym typeface="Gulim"/>
              </a:rPr>
              <a:t> </a:t>
            </a:r>
            <a:r>
              <a:rPr lang="en-US" sz="900" dirty="0" err="1">
                <a:latin typeface="Gulim"/>
                <a:ea typeface="Gulim"/>
                <a:cs typeface="Gulim"/>
                <a:sym typeface="Gulim"/>
              </a:rPr>
              <a:t>느끼면서</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창출을</a:t>
            </a:r>
            <a:r>
              <a:rPr lang="en-US" sz="900" dirty="0">
                <a:latin typeface="Gulim"/>
                <a:ea typeface="Gulim"/>
                <a:cs typeface="Gulim"/>
                <a:sym typeface="Gulim"/>
              </a:rPr>
              <a:t> </a:t>
            </a:r>
            <a:r>
              <a:rPr lang="en-US" sz="900" dirty="0" err="1">
                <a:latin typeface="Gulim"/>
                <a:ea typeface="Gulim"/>
                <a:cs typeface="Gulim"/>
                <a:sym typeface="Gulim"/>
              </a:rPr>
              <a:t>향해</a:t>
            </a:r>
            <a:r>
              <a:rPr lang="en-US" sz="900" dirty="0">
                <a:latin typeface="Gulim"/>
                <a:ea typeface="Gulim"/>
                <a:cs typeface="Gulim"/>
                <a:sym typeface="Gulim"/>
              </a:rPr>
              <a:t> </a:t>
            </a:r>
            <a:r>
              <a:rPr lang="en-US" sz="900" dirty="0" err="1">
                <a:latin typeface="Gulim"/>
                <a:ea typeface="Gulim"/>
                <a:cs typeface="Gulim"/>
                <a:sym typeface="Gulim"/>
              </a:rPr>
              <a:t>한</a:t>
            </a:r>
            <a:r>
              <a:rPr lang="en-US" sz="900" dirty="0">
                <a:latin typeface="Gulim"/>
                <a:ea typeface="Gulim"/>
                <a:cs typeface="Gulim"/>
                <a:sym typeface="Gulim"/>
              </a:rPr>
              <a:t> </a:t>
            </a:r>
            <a:r>
              <a:rPr lang="en-US" sz="900" dirty="0" err="1">
                <a:latin typeface="Gulim"/>
                <a:ea typeface="Gulim"/>
                <a:cs typeface="Gulim"/>
                <a:sym typeface="Gulim"/>
              </a:rPr>
              <a:t>방향으로</a:t>
            </a:r>
            <a:r>
              <a:rPr lang="en-US" sz="900" dirty="0">
                <a:latin typeface="Gulim"/>
                <a:ea typeface="Gulim"/>
                <a:cs typeface="Gulim"/>
                <a:sym typeface="Gulim"/>
              </a:rPr>
              <a:t> </a:t>
            </a:r>
            <a:r>
              <a:rPr lang="en-US" sz="900" dirty="0" err="1">
                <a:latin typeface="Gulim"/>
                <a:ea typeface="Gulim"/>
                <a:cs typeface="Gulim"/>
                <a:sym typeface="Gulim"/>
              </a:rPr>
              <a:t>몰입할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지원하고자</a:t>
            </a:r>
            <a:r>
              <a:rPr lang="en-US" sz="900" dirty="0">
                <a:latin typeface="Gulim"/>
                <a:ea typeface="Gulim"/>
                <a:cs typeface="Gulim"/>
                <a:sym typeface="Gulim"/>
              </a:rPr>
              <a:t> </a:t>
            </a:r>
            <a:r>
              <a:rPr lang="en-US" sz="900" dirty="0" err="1">
                <a:latin typeface="Gulim"/>
                <a:ea typeface="Gulim"/>
                <a:cs typeface="Gulim"/>
                <a:sym typeface="Gulim"/>
              </a:rPr>
              <a:t>회사는</a:t>
            </a:r>
            <a:r>
              <a:rPr lang="en-US" sz="900" dirty="0">
                <a:latin typeface="Gulim"/>
                <a:ea typeface="Gulim"/>
                <a:cs typeface="Gulim"/>
                <a:sym typeface="Gulim"/>
              </a:rPr>
              <a:t> </a:t>
            </a:r>
            <a:r>
              <a:rPr lang="en-US" sz="900" dirty="0" err="1">
                <a:latin typeface="Gulim"/>
                <a:ea typeface="Gulim"/>
                <a:cs typeface="Gulim"/>
                <a:sym typeface="Gulim"/>
              </a:rPr>
              <a:t>노사간</a:t>
            </a:r>
            <a:r>
              <a:rPr lang="en-US" sz="900" dirty="0">
                <a:latin typeface="Gulim"/>
                <a:ea typeface="Gulim"/>
                <a:cs typeface="Gulim"/>
                <a:sym typeface="Gulim"/>
              </a:rPr>
              <a:t> </a:t>
            </a:r>
            <a:r>
              <a:rPr lang="en-US" sz="900" dirty="0" err="1">
                <a:latin typeface="Gulim"/>
                <a:ea typeface="Gulim"/>
                <a:cs typeface="Gulim"/>
                <a:sym typeface="Gulim"/>
              </a:rPr>
              <a:t>합의를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이익의</a:t>
            </a:r>
            <a:r>
              <a:rPr lang="en-US" sz="900" dirty="0">
                <a:latin typeface="Gulim"/>
                <a:ea typeface="Gulim"/>
                <a:cs typeface="Gulim"/>
                <a:sym typeface="Gulim"/>
              </a:rPr>
              <a:t> </a:t>
            </a:r>
            <a:r>
              <a:rPr lang="en-US" sz="900" dirty="0" err="1">
                <a:latin typeface="Gulim"/>
                <a:ea typeface="Gulim"/>
                <a:cs typeface="Gulim"/>
                <a:sym typeface="Gulim"/>
              </a:rPr>
              <a:t>일정</a:t>
            </a:r>
            <a:r>
              <a:rPr lang="en-US" sz="900" dirty="0">
                <a:latin typeface="Gulim"/>
                <a:ea typeface="Gulim"/>
                <a:cs typeface="Gulim"/>
                <a:sym typeface="Gulim"/>
              </a:rPr>
              <a:t> </a:t>
            </a:r>
            <a:r>
              <a:rPr lang="en-US" sz="900" dirty="0" err="1">
                <a:latin typeface="Gulim"/>
                <a:ea typeface="Gulim"/>
                <a:cs typeface="Gulim"/>
                <a:sym typeface="Gulim"/>
              </a:rPr>
              <a:t>부분을</a:t>
            </a:r>
            <a:r>
              <a:rPr lang="en-US" sz="900" dirty="0">
                <a:latin typeface="Gulim"/>
                <a:ea typeface="Gulim"/>
                <a:cs typeface="Gulim"/>
                <a:sym typeface="Gulim"/>
              </a:rPr>
              <a:t> </a:t>
            </a:r>
            <a:r>
              <a:rPr lang="en-US" sz="900" dirty="0" err="1">
                <a:latin typeface="Gulim"/>
                <a:ea typeface="Gulim"/>
                <a:cs typeface="Gulim"/>
                <a:sym typeface="Gulim"/>
              </a:rPr>
              <a:t>구성원들에게</a:t>
            </a:r>
            <a:r>
              <a:rPr lang="en-US" sz="900" dirty="0">
                <a:latin typeface="Gulim"/>
                <a:ea typeface="Gulim"/>
                <a:cs typeface="Gulim"/>
                <a:sym typeface="Gulim"/>
              </a:rPr>
              <a:t> </a:t>
            </a:r>
            <a:r>
              <a:rPr lang="en-US" sz="900" dirty="0" err="1">
                <a:latin typeface="Gulim"/>
                <a:ea typeface="Gulim"/>
                <a:cs typeface="Gulim"/>
                <a:sym typeface="Gulim"/>
              </a:rPr>
              <a:t>공유하는</a:t>
            </a:r>
            <a:r>
              <a:rPr lang="en-US" sz="900" dirty="0">
                <a:latin typeface="Gulim"/>
                <a:ea typeface="Gulim"/>
                <a:cs typeface="Gulim"/>
                <a:sym typeface="Gulim"/>
              </a:rPr>
              <a:t> </a:t>
            </a:r>
            <a:r>
              <a:rPr lang="en-US" sz="900" dirty="0" err="1">
                <a:latin typeface="Gulim"/>
                <a:ea typeface="Gulim"/>
                <a:cs typeface="Gulim"/>
                <a:sym typeface="Gulim"/>
              </a:rPr>
              <a:t>이익배분제</a:t>
            </a:r>
            <a:r>
              <a:rPr lang="en-US" sz="900" dirty="0">
                <a:latin typeface="Gulim"/>
                <a:ea typeface="Gulim"/>
                <a:cs typeface="Gulim"/>
                <a:sym typeface="Gulim"/>
              </a:rPr>
              <a:t> </a:t>
            </a:r>
            <a:r>
              <a:rPr lang="en-US" sz="900" dirty="0" err="1">
                <a:latin typeface="Gulim"/>
                <a:ea typeface="Gulim"/>
                <a:cs typeface="Gulim"/>
                <a:sym typeface="Gulim"/>
              </a:rPr>
              <a:t>제도를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7112" name="Google Shape;7112;p72"/>
          <p:cNvGrpSpPr/>
          <p:nvPr/>
        </p:nvGrpSpPr>
        <p:grpSpPr>
          <a:xfrm>
            <a:off x="538086" y="0"/>
            <a:ext cx="14077958" cy="8208009"/>
            <a:chOff x="538086" y="0"/>
            <a:chExt cx="14077958" cy="8208009"/>
          </a:xfrm>
        </p:grpSpPr>
        <p:sp>
          <p:nvSpPr>
            <p:cNvPr id="7113" name="Google Shape;7113;p7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14" name="Google Shape;7114;p7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15" name="Google Shape;7115;p7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122" name="Google Shape;7122;p7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148</a:t>
            </a:r>
            <a:endParaRPr sz="1000">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7131"/>
        <p:cNvGrpSpPr/>
        <p:nvPr/>
      </p:nvGrpSpPr>
      <p:grpSpPr>
        <a:xfrm>
          <a:off x="0" y="0"/>
          <a:ext cx="0" cy="0"/>
          <a:chOff x="0" y="0"/>
          <a:chExt cx="0" cy="0"/>
        </a:xfrm>
      </p:grpSpPr>
      <p:sp>
        <p:nvSpPr>
          <p:cNvPr id="7132" name="Google Shape;7132;p73"/>
          <p:cNvSpPr txBox="1"/>
          <p:nvPr/>
        </p:nvSpPr>
        <p:spPr>
          <a:xfrm>
            <a:off x="887298" y="2016046"/>
            <a:ext cx="10999901"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007E75"/>
                </a:solidFill>
                <a:latin typeface="Arial"/>
                <a:ea typeface="Arial"/>
                <a:cs typeface="Arial"/>
                <a:sym typeface="Arial"/>
              </a:rPr>
              <a:t>회사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전략과</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연계된</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인재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육성</a:t>
            </a:r>
            <a:r>
              <a:rPr lang="en-US" sz="900" b="1" u="none" dirty="0">
                <a:solidFill>
                  <a:srgbClr val="007E75"/>
                </a:solidFill>
                <a:latin typeface="Arial"/>
                <a:ea typeface="Arial"/>
                <a:cs typeface="Arial"/>
                <a:sym typeface="Arial"/>
              </a:rPr>
              <a:t> </a:t>
            </a:r>
            <a:r>
              <a:rPr lang="en-US" sz="900" u="none" dirty="0">
                <a:latin typeface="Gulim"/>
                <a:ea typeface="Gulim"/>
                <a:cs typeface="Gulim"/>
                <a:sym typeface="Gulim"/>
              </a:rPr>
              <a:t>Global Top-tier </a:t>
            </a:r>
            <a:r>
              <a:rPr lang="en-US" sz="900" u="none" dirty="0" err="1">
                <a:latin typeface="Gulim"/>
                <a:ea typeface="Gulim"/>
                <a:cs typeface="Gulim"/>
                <a:sym typeface="Gulim"/>
              </a:rPr>
              <a:t>Player로</a:t>
            </a:r>
            <a:r>
              <a:rPr lang="en-US" sz="900" u="none" dirty="0">
                <a:latin typeface="Gulim"/>
                <a:ea typeface="Gulim"/>
                <a:cs typeface="Gulim"/>
                <a:sym typeface="Gulim"/>
              </a:rPr>
              <a:t> </a:t>
            </a:r>
            <a:r>
              <a:rPr lang="en-US" sz="900" u="none" dirty="0" err="1">
                <a:latin typeface="Gulim"/>
                <a:ea typeface="Gulim"/>
                <a:cs typeface="Gulim"/>
                <a:sym typeface="Gulim"/>
              </a:rPr>
              <a:t>도약이라는</a:t>
            </a:r>
            <a:r>
              <a:rPr lang="en-US" sz="900" u="none" dirty="0">
                <a:latin typeface="Gulim"/>
                <a:ea typeface="Gulim"/>
                <a:cs typeface="Gulim"/>
                <a:sym typeface="Gulim"/>
              </a:rPr>
              <a:t> </a:t>
            </a:r>
            <a:r>
              <a:rPr lang="en-US" sz="900" u="none" dirty="0" err="1">
                <a:latin typeface="Gulim"/>
                <a:ea typeface="Gulim"/>
                <a:cs typeface="Gulim"/>
                <a:sym typeface="Gulim"/>
              </a:rPr>
              <a:t>비전을</a:t>
            </a:r>
            <a:r>
              <a:rPr lang="en-US" sz="900" u="none" dirty="0">
                <a:latin typeface="Gulim"/>
                <a:ea typeface="Gulim"/>
                <a:cs typeface="Gulim"/>
                <a:sym typeface="Gulim"/>
              </a:rPr>
              <a:t> </a:t>
            </a:r>
            <a:r>
              <a:rPr lang="en-US" sz="900" u="none" dirty="0" err="1">
                <a:latin typeface="Gulim"/>
                <a:ea typeface="Gulim"/>
                <a:cs typeface="Gulim"/>
                <a:sym typeface="Gulim"/>
              </a:rPr>
              <a:t>실현하고자</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주요</a:t>
            </a:r>
            <a:r>
              <a:rPr lang="en-US" sz="900" u="none" dirty="0">
                <a:latin typeface="Gulim"/>
                <a:ea typeface="Gulim"/>
                <a:cs typeface="Gulim"/>
                <a:sym typeface="Gulim"/>
              </a:rPr>
              <a:t> </a:t>
            </a:r>
            <a:r>
              <a:rPr lang="en-US" sz="900" u="none" dirty="0" err="1">
                <a:latin typeface="Gulim"/>
                <a:ea typeface="Gulim"/>
                <a:cs typeface="Gulim"/>
                <a:sym typeface="Gulim"/>
              </a:rPr>
              <a:t>전략인</a:t>
            </a:r>
            <a:r>
              <a:rPr lang="en-US" sz="900" u="none" dirty="0">
                <a:latin typeface="Gulim"/>
                <a:ea typeface="Gulim"/>
                <a:cs typeface="Gulim"/>
                <a:sym typeface="Gulim"/>
              </a:rPr>
              <a:t> </a:t>
            </a:r>
            <a:r>
              <a:rPr lang="en-US" sz="900" u="none" dirty="0" err="1">
                <a:latin typeface="Gulim"/>
                <a:ea typeface="Gulim"/>
                <a:cs typeface="Gulim"/>
                <a:sym typeface="Gulim"/>
              </a:rPr>
              <a:t>해외</a:t>
            </a:r>
            <a:r>
              <a:rPr lang="en-US" sz="900" u="none" dirty="0">
                <a:latin typeface="Gulim"/>
                <a:ea typeface="Gulim"/>
                <a:cs typeface="Gulim"/>
                <a:sym typeface="Gulim"/>
              </a:rPr>
              <a:t> </a:t>
            </a:r>
            <a:r>
              <a:rPr lang="en-US" sz="900" u="none" dirty="0" err="1">
                <a:latin typeface="Gulim"/>
                <a:ea typeface="Gulim"/>
                <a:cs typeface="Gulim"/>
                <a:sym typeface="Gulim"/>
              </a:rPr>
              <a:t>담배사업</a:t>
            </a:r>
            <a:r>
              <a:rPr lang="en-US" sz="900" u="none" dirty="0">
                <a:latin typeface="Gulim"/>
                <a:ea typeface="Gulim"/>
                <a:cs typeface="Gulim"/>
                <a:sym typeface="Gulim"/>
              </a:rPr>
              <a:t> </a:t>
            </a:r>
            <a:r>
              <a:rPr lang="en-US" sz="900" u="none" dirty="0" err="1">
                <a:latin typeface="Gulim"/>
                <a:ea typeface="Gulim"/>
                <a:cs typeface="Gulim"/>
                <a:sym typeface="Gulim"/>
              </a:rPr>
              <a:t>고도화를</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전문</a:t>
            </a:r>
            <a:r>
              <a:rPr lang="en-US" sz="900" u="none" dirty="0">
                <a:latin typeface="Gulim"/>
                <a:ea typeface="Gulim"/>
                <a:cs typeface="Gulim"/>
                <a:sym typeface="Gulim"/>
              </a:rPr>
              <a:t> </a:t>
            </a:r>
            <a:r>
              <a:rPr lang="en-US" sz="900" u="none" dirty="0" err="1">
                <a:latin typeface="Gulim"/>
                <a:ea typeface="Gulim"/>
                <a:cs typeface="Gulim"/>
                <a:sym typeface="Gulim"/>
              </a:rPr>
              <a:t>인력</a:t>
            </a:r>
            <a:r>
              <a:rPr lang="en-US" sz="900" u="none" dirty="0">
                <a:latin typeface="Gulim"/>
                <a:ea typeface="Gulim"/>
                <a:cs typeface="Gulim"/>
                <a:sym typeface="Gulim"/>
              </a:rPr>
              <a:t> </a:t>
            </a:r>
            <a:r>
              <a:rPr lang="en-US" sz="900" u="none" dirty="0" err="1">
                <a:latin typeface="Gulim"/>
                <a:ea typeface="Gulim"/>
                <a:cs typeface="Gulim"/>
                <a:sym typeface="Gulim"/>
              </a:rPr>
              <a:t>사전</a:t>
            </a:r>
            <a:r>
              <a:rPr lang="en-US" sz="900" u="none" dirty="0">
                <a:latin typeface="Gulim"/>
                <a:ea typeface="Gulim"/>
                <a:cs typeface="Gulim"/>
                <a:sym typeface="Gulim"/>
              </a:rPr>
              <a:t> </a:t>
            </a:r>
            <a:r>
              <a:rPr lang="en-US" sz="900" u="none" dirty="0" err="1">
                <a:latin typeface="Gulim"/>
                <a:ea typeface="Gulim"/>
                <a:cs typeface="Gulim"/>
                <a:sym typeface="Gulim"/>
              </a:rPr>
              <a:t>육성에</a:t>
            </a:r>
            <a:r>
              <a:rPr lang="en-US" sz="900" u="none" dirty="0">
                <a:latin typeface="Gulim"/>
                <a:ea typeface="Gulim"/>
                <a:cs typeface="Gulim"/>
                <a:sym typeface="Gulim"/>
              </a:rPr>
              <a:t> </a:t>
            </a:r>
            <a:r>
              <a:rPr lang="en-US" sz="900" u="none" dirty="0" err="1">
                <a:latin typeface="Gulim"/>
                <a:ea typeface="Gulim"/>
                <a:cs typeface="Gulim"/>
                <a:sym typeface="Gulim"/>
              </a:rPr>
              <a:t>집중하고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구성원</a:t>
            </a:r>
            <a:r>
              <a:rPr lang="en-US" sz="900" u="none" dirty="0">
                <a:latin typeface="Gulim"/>
                <a:ea typeface="Gulim"/>
                <a:cs typeface="Gulim"/>
                <a:sym typeface="Gulim"/>
              </a:rPr>
              <a:t> </a:t>
            </a:r>
            <a:r>
              <a:rPr lang="en-US" sz="900" u="none" dirty="0" err="1">
                <a:latin typeface="Gulim"/>
                <a:ea typeface="Gulim"/>
                <a:cs typeface="Gulim"/>
                <a:sym typeface="Gulim"/>
              </a:rPr>
              <a:t>전문성</a:t>
            </a:r>
            <a:r>
              <a:rPr lang="en-US" sz="900" u="none" dirty="0">
                <a:latin typeface="Gulim"/>
                <a:ea typeface="Gulim"/>
                <a:cs typeface="Gulim"/>
                <a:sym typeface="Gulim"/>
              </a:rPr>
              <a:t> </a:t>
            </a:r>
            <a:r>
              <a:rPr lang="en-US" sz="900" u="none" dirty="0" err="1">
                <a:latin typeface="Gulim"/>
                <a:ea typeface="Gulim"/>
                <a:cs typeface="Gulim"/>
                <a:sym typeface="Gulim"/>
              </a:rPr>
              <a:t>강화와</a:t>
            </a:r>
            <a:r>
              <a:rPr lang="en-US" sz="900" u="none" dirty="0">
                <a:latin typeface="Gulim"/>
                <a:ea typeface="Gulim"/>
                <a:cs typeface="Gulim"/>
                <a:sym typeface="Gulim"/>
              </a:rPr>
              <a:t> </a:t>
            </a:r>
            <a:r>
              <a:rPr lang="en-US" sz="900" u="none" dirty="0" err="1">
                <a:latin typeface="Gulim"/>
                <a:ea typeface="Gulim"/>
                <a:cs typeface="Gulim"/>
                <a:sym typeface="Gulim"/>
              </a:rPr>
              <a:t>동시에</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시장에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이해와</a:t>
            </a:r>
            <a:r>
              <a:rPr lang="en-US" sz="900" u="none" dirty="0">
                <a:latin typeface="Gulim"/>
                <a:ea typeface="Gulim"/>
                <a:cs typeface="Gulim"/>
                <a:sym typeface="Gulim"/>
              </a:rPr>
              <a:t> </a:t>
            </a:r>
            <a:r>
              <a:rPr lang="en-US" sz="900" u="none" dirty="0" err="1">
                <a:latin typeface="Gulim"/>
                <a:ea typeface="Gulim"/>
                <a:cs typeface="Gulim"/>
                <a:sym typeface="Gulim"/>
              </a:rPr>
              <a:t>인사이트를</a:t>
            </a:r>
            <a:r>
              <a:rPr lang="en-US" sz="900" u="none" dirty="0">
                <a:latin typeface="Gulim"/>
                <a:ea typeface="Gulim"/>
                <a:cs typeface="Gulim"/>
                <a:sym typeface="Gulim"/>
              </a:rPr>
              <a:t> </a:t>
            </a:r>
            <a:r>
              <a:rPr lang="en-US" sz="900" u="none" dirty="0" err="1">
                <a:latin typeface="Gulim"/>
                <a:ea typeface="Gulim"/>
                <a:cs typeface="Gulim"/>
                <a:sym typeface="Gulim"/>
              </a:rPr>
              <a:t>함양할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있도록</a:t>
            </a:r>
            <a:r>
              <a:rPr lang="en-US" sz="900" u="none" dirty="0">
                <a:latin typeface="Gulim"/>
                <a:ea typeface="Gulim"/>
                <a:cs typeface="Gulim"/>
                <a:sym typeface="Gulim"/>
              </a:rPr>
              <a:t> </a:t>
            </a:r>
            <a:r>
              <a:rPr lang="en-US" sz="900" u="none" dirty="0" err="1">
                <a:latin typeface="Gulim"/>
                <a:ea typeface="Gulim"/>
                <a:cs typeface="Gulim"/>
                <a:sym typeface="Gulim"/>
              </a:rPr>
              <a:t>교육체계를</a:t>
            </a:r>
            <a:r>
              <a:rPr lang="en-US" sz="900" u="none" dirty="0">
                <a:latin typeface="Gulim"/>
                <a:ea typeface="Gulim"/>
                <a:cs typeface="Gulim"/>
                <a:sym typeface="Gulim"/>
              </a:rPr>
              <a:t> </a:t>
            </a:r>
            <a:r>
              <a:rPr lang="en-US" sz="900" u="none" dirty="0" err="1">
                <a:latin typeface="Gulim"/>
                <a:ea typeface="Gulim"/>
                <a:cs typeface="Gulim"/>
                <a:sym typeface="Gulim"/>
              </a:rPr>
              <a:t>개편</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강화하고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이를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사업</a:t>
            </a:r>
            <a:r>
              <a:rPr lang="en-US" sz="900" u="none" dirty="0">
                <a:latin typeface="Gulim"/>
                <a:ea typeface="Gulim"/>
                <a:cs typeface="Gulim"/>
                <a:sym typeface="Gulim"/>
              </a:rPr>
              <a:t> </a:t>
            </a:r>
            <a:r>
              <a:rPr lang="en-US" sz="900" u="none" dirty="0" err="1">
                <a:latin typeface="Gulim"/>
                <a:ea typeface="Gulim"/>
                <a:cs typeface="Gulim"/>
                <a:sym typeface="Gulim"/>
              </a:rPr>
              <a:t>단계별</a:t>
            </a:r>
            <a:r>
              <a:rPr lang="en-US" sz="900" u="none" dirty="0">
                <a:latin typeface="Gulim"/>
                <a:ea typeface="Gulim"/>
                <a:cs typeface="Gulim"/>
                <a:sym typeface="Gulim"/>
              </a:rPr>
              <a:t> </a:t>
            </a:r>
            <a:r>
              <a:rPr lang="en-US" sz="900" u="none" dirty="0" err="1">
                <a:latin typeface="Gulim"/>
                <a:ea typeface="Gulim"/>
                <a:cs typeface="Gulim"/>
                <a:sym typeface="Gulim"/>
              </a:rPr>
              <a:t>요구역량을</a:t>
            </a:r>
            <a:r>
              <a:rPr lang="en-US" sz="900" u="none" dirty="0">
                <a:latin typeface="Gulim"/>
                <a:ea typeface="Gulim"/>
                <a:cs typeface="Gulim"/>
                <a:sym typeface="Gulim"/>
              </a:rPr>
              <a:t> </a:t>
            </a:r>
            <a:r>
              <a:rPr lang="en-US" sz="900" u="none" dirty="0" err="1">
                <a:latin typeface="Gulim"/>
                <a:ea typeface="Gulim"/>
                <a:cs typeface="Gulim"/>
                <a:sym typeface="Gulim"/>
              </a:rPr>
              <a:t>강화하는</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프로그램을</a:t>
            </a:r>
            <a:r>
              <a:rPr lang="en-US" sz="900" u="none" dirty="0">
                <a:latin typeface="Gulim"/>
                <a:ea typeface="Gulim"/>
                <a:cs typeface="Gulim"/>
                <a:sym typeface="Gulim"/>
              </a:rPr>
              <a:t> </a:t>
            </a:r>
            <a:r>
              <a:rPr lang="en-US" sz="900" u="none" dirty="0" err="1">
                <a:latin typeface="Gulim"/>
                <a:ea typeface="Gulim"/>
                <a:cs typeface="Gulim"/>
                <a:sym typeface="Gulim"/>
              </a:rPr>
              <a:t>기획</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운영함으로써</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사업에</a:t>
            </a:r>
            <a:r>
              <a:rPr lang="en-US" sz="900" u="none" dirty="0">
                <a:latin typeface="Gulim"/>
                <a:ea typeface="Gulim"/>
                <a:cs typeface="Gulim"/>
                <a:sym typeface="Gulim"/>
              </a:rPr>
              <a:t> </a:t>
            </a:r>
            <a:r>
              <a:rPr lang="en-US" sz="900" u="none" dirty="0" err="1">
                <a:latin typeface="Gulim"/>
                <a:ea typeface="Gulim"/>
                <a:cs typeface="Gulim"/>
                <a:sym typeface="Gulim"/>
              </a:rPr>
              <a:t>필요한</a:t>
            </a:r>
            <a:r>
              <a:rPr lang="en-US" sz="900" u="none" dirty="0">
                <a:latin typeface="Gulim"/>
                <a:ea typeface="Gulim"/>
                <a:cs typeface="Gulim"/>
                <a:sym typeface="Gulim"/>
              </a:rPr>
              <a:t> </a:t>
            </a:r>
            <a:r>
              <a:rPr lang="en-US" sz="900" u="none" dirty="0" err="1">
                <a:latin typeface="Gulim"/>
                <a:ea typeface="Gulim"/>
                <a:cs typeface="Gulim"/>
                <a:sym typeface="Gulim"/>
              </a:rPr>
              <a:t>인력을</a:t>
            </a:r>
            <a:r>
              <a:rPr lang="en-US" sz="900" u="none" dirty="0">
                <a:latin typeface="Gulim"/>
                <a:ea typeface="Gulim"/>
                <a:cs typeface="Gulim"/>
                <a:sym typeface="Gulim"/>
              </a:rPr>
              <a:t> </a:t>
            </a:r>
            <a:r>
              <a:rPr lang="en-US" sz="900" u="none" dirty="0" err="1">
                <a:latin typeface="Gulim"/>
                <a:ea typeface="Gulim"/>
                <a:cs typeface="Gulim"/>
                <a:sym typeface="Gulim"/>
              </a:rPr>
              <a:t>사전에</a:t>
            </a:r>
            <a:r>
              <a:rPr lang="en-US" sz="900" u="none" dirty="0">
                <a:latin typeface="Gulim"/>
                <a:ea typeface="Gulim"/>
                <a:cs typeface="Gulim"/>
                <a:sym typeface="Gulim"/>
              </a:rPr>
              <a:t> </a:t>
            </a:r>
            <a:r>
              <a:rPr lang="en-US" sz="900" u="none" dirty="0" err="1">
                <a:latin typeface="Gulim"/>
                <a:ea typeface="Gulim"/>
                <a:cs typeface="Gulim"/>
                <a:sym typeface="Gulim"/>
              </a:rPr>
              <a:t>육성하고자</a:t>
            </a:r>
            <a:r>
              <a:rPr lang="en-US" sz="900" u="none" dirty="0">
                <a:latin typeface="Gulim"/>
                <a:ea typeface="Gulim"/>
                <a:cs typeface="Gulim"/>
                <a:sym typeface="Gulim"/>
              </a:rPr>
              <a:t> </a:t>
            </a:r>
            <a:r>
              <a:rPr lang="en-US" sz="900" u="none" dirty="0" err="1">
                <a:latin typeface="Gulim"/>
                <a:ea typeface="Gulim"/>
                <a:cs typeface="Gulim"/>
                <a:sym typeface="Gulim"/>
              </a:rPr>
              <a:t>노력하고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7133" name="Google Shape;7133;p73"/>
          <p:cNvSpPr txBox="1"/>
          <p:nvPr/>
        </p:nvSpPr>
        <p:spPr>
          <a:xfrm>
            <a:off x="899999" y="2627758"/>
            <a:ext cx="11001281"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007E75"/>
                </a:solidFill>
                <a:latin typeface="Arial"/>
                <a:ea typeface="Arial"/>
                <a:cs typeface="Arial"/>
                <a:sym typeface="Arial"/>
              </a:rPr>
              <a:t>구성원</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체계</a:t>
            </a:r>
            <a:r>
              <a:rPr lang="en-US" sz="900" b="1" u="none" dirty="0">
                <a:solidFill>
                  <a:srgbClr val="007E75"/>
                </a:solidFill>
                <a:latin typeface="Arial"/>
                <a:ea typeface="Arial"/>
                <a:cs typeface="Arial"/>
                <a:sym typeface="Arial"/>
              </a:rPr>
              <a:t> </a:t>
            </a:r>
            <a:r>
              <a:rPr lang="en-US" sz="900" u="none" dirty="0">
                <a:latin typeface="Gulim"/>
                <a:ea typeface="Gulim"/>
                <a:cs typeface="Gulim"/>
                <a:sym typeface="Gulim"/>
              </a:rPr>
              <a:t>KT&amp;G </a:t>
            </a:r>
            <a:r>
              <a:rPr lang="en-US" sz="900" u="none" dirty="0" err="1">
                <a:latin typeface="Gulim"/>
                <a:ea typeface="Gulim"/>
                <a:cs typeface="Gulim"/>
                <a:sym typeface="Gulim"/>
              </a:rPr>
              <a:t>교육체계는</a:t>
            </a:r>
            <a:r>
              <a:rPr lang="en-US" sz="900" u="none" dirty="0">
                <a:latin typeface="Gulim"/>
                <a:ea typeface="Gulim"/>
                <a:cs typeface="Gulim"/>
                <a:sym typeface="Gulim"/>
              </a:rPr>
              <a:t> </a:t>
            </a:r>
            <a:r>
              <a:rPr lang="en-US" sz="900" u="none" dirty="0" err="1">
                <a:latin typeface="Gulim"/>
                <a:ea typeface="Gulim"/>
                <a:cs typeface="Gulim"/>
                <a:sym typeface="Gulim"/>
              </a:rPr>
              <a:t>공통</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리더십</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직무</a:t>
            </a:r>
            <a:r>
              <a:rPr lang="en-US" sz="900" u="none" dirty="0">
                <a:latin typeface="Gulim"/>
                <a:ea typeface="Gulim"/>
                <a:cs typeface="Gulim"/>
                <a:sym typeface="Gulim"/>
              </a:rPr>
              <a:t> </a:t>
            </a:r>
            <a:r>
              <a:rPr lang="en-US" sz="900" u="none" dirty="0" err="1">
                <a:latin typeface="Gulim"/>
                <a:ea typeface="Gulim"/>
                <a:cs typeface="Gulim"/>
                <a:sym typeface="Gulim"/>
              </a:rPr>
              <a:t>교육</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교육으로</a:t>
            </a:r>
            <a:r>
              <a:rPr lang="en-US" sz="900" u="none" dirty="0">
                <a:latin typeface="Gulim"/>
                <a:ea typeface="Gulim"/>
                <a:cs typeface="Gulim"/>
                <a:sym typeface="Gulim"/>
              </a:rPr>
              <a:t> </a:t>
            </a:r>
            <a:r>
              <a:rPr lang="en-US" sz="900" u="none" dirty="0" err="1">
                <a:latin typeface="Gulim"/>
                <a:ea typeface="Gulim"/>
                <a:cs typeface="Gulim"/>
                <a:sym typeface="Gulim"/>
              </a:rPr>
              <a:t>크게</a:t>
            </a:r>
            <a:r>
              <a:rPr lang="en-US" sz="900" u="none" dirty="0">
                <a:latin typeface="Gulim"/>
                <a:ea typeface="Gulim"/>
                <a:cs typeface="Gulim"/>
                <a:sym typeface="Gulim"/>
              </a:rPr>
              <a:t> </a:t>
            </a:r>
            <a:r>
              <a:rPr lang="en-US" sz="900" u="none" dirty="0" err="1">
                <a:latin typeface="Gulim"/>
                <a:ea typeface="Gulim"/>
                <a:cs typeface="Gulim"/>
                <a:sym typeface="Gulim"/>
              </a:rPr>
              <a:t>네</a:t>
            </a:r>
            <a:r>
              <a:rPr lang="en-US" sz="900" u="none" dirty="0">
                <a:latin typeface="Gulim"/>
                <a:ea typeface="Gulim"/>
                <a:cs typeface="Gulim"/>
                <a:sym typeface="Gulim"/>
              </a:rPr>
              <a:t> </a:t>
            </a:r>
            <a:r>
              <a:rPr lang="en-US" sz="900" u="none" dirty="0" err="1">
                <a:latin typeface="Gulim"/>
                <a:ea typeface="Gulim"/>
                <a:cs typeface="Gulim"/>
                <a:sym typeface="Gulim"/>
              </a:rPr>
              <a:t>분야로</a:t>
            </a:r>
            <a:r>
              <a:rPr lang="en-US" sz="900" u="none" dirty="0">
                <a:latin typeface="Gulim"/>
                <a:ea typeface="Gulim"/>
                <a:cs typeface="Gulim"/>
                <a:sym typeface="Gulim"/>
              </a:rPr>
              <a:t> </a:t>
            </a:r>
            <a:r>
              <a:rPr lang="en-US" sz="900" u="none" dirty="0" err="1">
                <a:latin typeface="Gulim"/>
                <a:ea typeface="Gulim"/>
                <a:cs typeface="Gulim"/>
                <a:sym typeface="Gulim"/>
              </a:rPr>
              <a:t>구성되어</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공통</a:t>
            </a:r>
            <a:r>
              <a:rPr lang="en-US" sz="900" u="none" dirty="0">
                <a:latin typeface="Gulim"/>
                <a:ea typeface="Gulim"/>
                <a:cs typeface="Gulim"/>
                <a:sym typeface="Gulim"/>
              </a:rPr>
              <a:t> </a:t>
            </a:r>
            <a:r>
              <a:rPr lang="en-US" sz="900" u="none" dirty="0" err="1">
                <a:latin typeface="Gulim"/>
                <a:ea typeface="Gulim"/>
                <a:cs typeface="Gulim"/>
                <a:sym typeface="Gulim"/>
              </a:rPr>
              <a:t>교육은</a:t>
            </a:r>
            <a:r>
              <a:rPr lang="en-US" sz="900" u="none" dirty="0">
                <a:latin typeface="Gulim"/>
                <a:ea typeface="Gulim"/>
                <a:cs typeface="Gulim"/>
                <a:sym typeface="Gulim"/>
              </a:rPr>
              <a:t> KT&amp;G Way </a:t>
            </a:r>
            <a:r>
              <a:rPr lang="en-US" sz="900" u="none" dirty="0" err="1">
                <a:latin typeface="Gulim"/>
                <a:ea typeface="Gulim"/>
                <a:cs typeface="Gulim"/>
                <a:sym typeface="Gulim"/>
              </a:rPr>
              <a:t>교육과</a:t>
            </a:r>
            <a:r>
              <a:rPr lang="en-US" sz="900" u="none" dirty="0">
                <a:latin typeface="Gulim"/>
                <a:ea typeface="Gulim"/>
                <a:cs typeface="Gulim"/>
                <a:sym typeface="Gulim"/>
              </a:rPr>
              <a:t> </a:t>
            </a:r>
            <a:r>
              <a:rPr lang="en-US" sz="900" u="none" dirty="0" err="1">
                <a:latin typeface="Gulim"/>
                <a:ea typeface="Gulim"/>
                <a:cs typeface="Gulim"/>
                <a:sym typeface="Gulim"/>
              </a:rPr>
              <a:t>직무</a:t>
            </a:r>
            <a:r>
              <a:rPr lang="en-US" sz="900" u="none" dirty="0">
                <a:latin typeface="Gulim"/>
                <a:ea typeface="Gulim"/>
                <a:cs typeface="Gulim"/>
                <a:sym typeface="Gulim"/>
              </a:rPr>
              <a:t> </a:t>
            </a:r>
            <a:r>
              <a:rPr lang="en-US" sz="900" u="none" dirty="0" err="1">
                <a:latin typeface="Gulim"/>
                <a:ea typeface="Gulim"/>
                <a:cs typeface="Gulim"/>
                <a:sym typeface="Gulim"/>
              </a:rPr>
              <a:t>공통역량교육으로</a:t>
            </a:r>
            <a:r>
              <a:rPr lang="en-US" sz="900" u="none" dirty="0">
                <a:latin typeface="Gulim"/>
                <a:ea typeface="Gulim"/>
                <a:cs typeface="Gulim"/>
                <a:sym typeface="Gulim"/>
              </a:rPr>
              <a:t> </a:t>
            </a:r>
            <a:r>
              <a:rPr lang="en-US" sz="900" u="none" dirty="0" err="1">
                <a:latin typeface="Gulim"/>
                <a:ea typeface="Gulim"/>
                <a:cs typeface="Gulim"/>
                <a:sym typeface="Gulim"/>
              </a:rPr>
              <a:t>구성되어</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구성원은</a:t>
            </a:r>
            <a:r>
              <a:rPr lang="en-US" sz="900" u="none" dirty="0">
                <a:latin typeface="Gulim"/>
                <a:ea typeface="Gulim"/>
                <a:cs typeface="Gulim"/>
                <a:sym typeface="Gulim"/>
              </a:rPr>
              <a:t> </a:t>
            </a:r>
            <a:r>
              <a:rPr lang="en-US" sz="900" u="none" dirty="0" err="1">
                <a:latin typeface="Gulim"/>
                <a:ea typeface="Gulim"/>
                <a:cs typeface="Gulim"/>
                <a:sym typeface="Gulim"/>
              </a:rPr>
              <a:t>이</a:t>
            </a:r>
            <a:r>
              <a:rPr lang="en-US" sz="900" u="none" dirty="0">
                <a:latin typeface="Gulim"/>
                <a:ea typeface="Gulim"/>
                <a:cs typeface="Gulim"/>
                <a:sym typeface="Gulim"/>
              </a:rPr>
              <a:t> </a:t>
            </a:r>
            <a:r>
              <a:rPr lang="en-US" sz="900" u="none" dirty="0" err="1">
                <a:latin typeface="Gulim"/>
                <a:ea typeface="Gulim"/>
                <a:cs typeface="Gulim"/>
                <a:sym typeface="Gulim"/>
              </a:rPr>
              <a:t>과정을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조직의</a:t>
            </a:r>
            <a:r>
              <a:rPr lang="en-US" sz="900" u="none" dirty="0">
                <a:latin typeface="Gulim"/>
                <a:ea typeface="Gulim"/>
                <a:cs typeface="Gulim"/>
                <a:sym typeface="Gulim"/>
              </a:rPr>
              <a:t> </a:t>
            </a:r>
            <a:r>
              <a:rPr lang="en-US" sz="900" u="none" dirty="0" err="1">
                <a:latin typeface="Gulim"/>
                <a:ea typeface="Gulim"/>
                <a:cs typeface="Gulim"/>
                <a:sym typeface="Gulim"/>
              </a:rPr>
              <a:t>가치를</a:t>
            </a:r>
            <a:r>
              <a:rPr lang="en-US" sz="900" u="none" dirty="0">
                <a:latin typeface="Gulim"/>
                <a:ea typeface="Gulim"/>
                <a:cs typeface="Gulim"/>
                <a:sym typeface="Gulim"/>
              </a:rPr>
              <a:t> </a:t>
            </a:r>
            <a:r>
              <a:rPr lang="en-US" sz="900" u="none" dirty="0" err="1">
                <a:latin typeface="Gulim"/>
                <a:ea typeface="Gulim"/>
                <a:cs typeface="Gulim"/>
                <a:sym typeface="Gulim"/>
              </a:rPr>
              <a:t>이해하고</a:t>
            </a:r>
            <a:r>
              <a:rPr lang="en-US" sz="900" u="none" dirty="0">
                <a:latin typeface="Gulim"/>
                <a:ea typeface="Gulim"/>
                <a:cs typeface="Gulim"/>
                <a:sym typeface="Gulim"/>
              </a:rPr>
              <a:t> </a:t>
            </a:r>
            <a:r>
              <a:rPr lang="en-US" sz="900" u="none" dirty="0" err="1">
                <a:latin typeface="Gulim"/>
                <a:ea typeface="Gulim"/>
                <a:cs typeface="Gulim"/>
                <a:sym typeface="Gulim"/>
              </a:rPr>
              <a:t>실무에</a:t>
            </a:r>
            <a:r>
              <a:rPr lang="en-US" sz="900" u="none" dirty="0">
                <a:latin typeface="Gulim"/>
                <a:ea typeface="Gulim"/>
                <a:cs typeface="Gulim"/>
                <a:sym typeface="Gulim"/>
              </a:rPr>
              <a:t> </a:t>
            </a:r>
            <a:r>
              <a:rPr lang="en-US" sz="900" u="none" dirty="0" err="1">
                <a:latin typeface="Gulim"/>
                <a:ea typeface="Gulim"/>
                <a:cs typeface="Gulim"/>
                <a:sym typeface="Gulim"/>
              </a:rPr>
              <a:t>필요한</a:t>
            </a:r>
            <a:r>
              <a:rPr lang="en-US" sz="900" u="none" dirty="0">
                <a:latin typeface="Gulim"/>
                <a:ea typeface="Gulim"/>
                <a:cs typeface="Gulim"/>
                <a:sym typeface="Gulim"/>
              </a:rPr>
              <a:t> </a:t>
            </a:r>
            <a:r>
              <a:rPr lang="en-US" sz="900" u="none" dirty="0" err="1">
                <a:latin typeface="Gulim"/>
                <a:ea typeface="Gulim"/>
                <a:cs typeface="Gulim"/>
                <a:sym typeface="Gulim"/>
              </a:rPr>
              <a:t>기초적인</a:t>
            </a:r>
            <a:r>
              <a:rPr lang="en-US" sz="900" u="none" dirty="0">
                <a:latin typeface="Gulim"/>
                <a:ea typeface="Gulim"/>
                <a:cs typeface="Gulim"/>
                <a:sym typeface="Gulim"/>
              </a:rPr>
              <a:t> </a:t>
            </a:r>
            <a:r>
              <a:rPr lang="en-US" sz="900" u="none" dirty="0" err="1">
                <a:latin typeface="Gulim"/>
                <a:ea typeface="Gulim"/>
                <a:cs typeface="Gulim"/>
                <a:sym typeface="Gulim"/>
              </a:rPr>
              <a:t>역량을</a:t>
            </a:r>
            <a:r>
              <a:rPr lang="en-US" sz="900" u="none" dirty="0">
                <a:latin typeface="Gulim"/>
                <a:ea typeface="Gulim"/>
                <a:cs typeface="Gulim"/>
                <a:sym typeface="Gulim"/>
              </a:rPr>
              <a:t> </a:t>
            </a:r>
            <a:r>
              <a:rPr lang="en-US" sz="900" u="none" dirty="0" err="1">
                <a:latin typeface="Gulim"/>
                <a:ea typeface="Gulim"/>
                <a:cs typeface="Gulim"/>
                <a:sym typeface="Gulim"/>
              </a:rPr>
              <a:t>함양하고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7134" name="Google Shape;7134;p73"/>
          <p:cNvSpPr txBox="1"/>
          <p:nvPr/>
        </p:nvSpPr>
        <p:spPr>
          <a:xfrm>
            <a:off x="899999" y="3042761"/>
            <a:ext cx="11004042" cy="383951"/>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dirty="0" err="1">
                <a:latin typeface="Gulim"/>
                <a:ea typeface="Gulim"/>
                <a:cs typeface="Gulim"/>
                <a:sym typeface="Gulim"/>
              </a:rPr>
              <a:t>리더십</a:t>
            </a:r>
            <a:r>
              <a:rPr lang="en-US" sz="900" dirty="0">
                <a:latin typeface="Gulim"/>
                <a:ea typeface="Gulim"/>
                <a:cs typeface="Gulim"/>
                <a:sym typeface="Gulim"/>
              </a:rPr>
              <a:t> </a:t>
            </a:r>
            <a:r>
              <a:rPr lang="en-US" sz="900" dirty="0" err="1">
                <a:latin typeface="Gulim"/>
                <a:ea typeface="Gulim"/>
                <a:cs typeface="Gulim"/>
                <a:sym typeface="Gulim"/>
              </a:rPr>
              <a:t>교육은</a:t>
            </a:r>
            <a:r>
              <a:rPr lang="en-US" sz="900" dirty="0">
                <a:latin typeface="Gulim"/>
                <a:ea typeface="Gulim"/>
                <a:cs typeface="Gulim"/>
                <a:sym typeface="Gulim"/>
              </a:rPr>
              <a:t> </a:t>
            </a:r>
            <a:r>
              <a:rPr lang="en-US" sz="900" dirty="0" err="1">
                <a:latin typeface="Gulim"/>
                <a:ea typeface="Gulim"/>
                <a:cs typeface="Gulim"/>
                <a:sym typeface="Gulim"/>
              </a:rPr>
              <a:t>리더</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강화</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미래</a:t>
            </a:r>
            <a:r>
              <a:rPr lang="en-US" sz="900" dirty="0">
                <a:latin typeface="Gulim"/>
                <a:ea typeface="Gulim"/>
                <a:cs typeface="Gulim"/>
                <a:sym typeface="Gulim"/>
              </a:rPr>
              <a:t> </a:t>
            </a:r>
            <a:r>
              <a:rPr lang="en-US" sz="900" dirty="0" err="1">
                <a:latin typeface="Gulim"/>
                <a:ea typeface="Gulim"/>
                <a:cs typeface="Gulim"/>
                <a:sym typeface="Gulim"/>
              </a:rPr>
              <a:t>리더</a:t>
            </a:r>
            <a:r>
              <a:rPr lang="en-US" sz="900" dirty="0">
                <a:latin typeface="Gulim"/>
                <a:ea typeface="Gulim"/>
                <a:cs typeface="Gulim"/>
                <a:sym typeface="Gulim"/>
              </a:rPr>
              <a:t> </a:t>
            </a:r>
            <a:r>
              <a:rPr lang="en-US" sz="900" dirty="0" err="1">
                <a:latin typeface="Gulim"/>
                <a:ea typeface="Gulim"/>
                <a:cs typeface="Gulim"/>
                <a:sym typeface="Gulim"/>
              </a:rPr>
              <a:t>육성을</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계층별</a:t>
            </a:r>
            <a:r>
              <a:rPr lang="en-US" sz="900" dirty="0">
                <a:latin typeface="Gulim"/>
                <a:ea typeface="Gulim"/>
                <a:cs typeface="Gulim"/>
                <a:sym typeface="Gulim"/>
              </a:rPr>
              <a:t> R&amp;R(Role and Responsibility)</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기반한</a:t>
            </a:r>
            <a:r>
              <a:rPr lang="en-US" sz="900" dirty="0">
                <a:latin typeface="Gulim"/>
                <a:ea typeface="Gulim"/>
                <a:cs typeface="Gulim"/>
                <a:sym typeface="Gulim"/>
              </a:rPr>
              <a:t> </a:t>
            </a:r>
            <a:r>
              <a:rPr lang="en-US" sz="900" dirty="0" err="1">
                <a:latin typeface="Gulim"/>
                <a:ea typeface="Gulim"/>
                <a:cs typeface="Gulim"/>
                <a:sym typeface="Gulim"/>
              </a:rPr>
              <a:t>과정이며</a:t>
            </a:r>
            <a:r>
              <a:rPr lang="en-US" sz="900" dirty="0">
                <a:latin typeface="Gulim"/>
                <a:ea typeface="Gulim"/>
                <a:cs typeface="Gulim"/>
                <a:sym typeface="Gulim"/>
              </a:rPr>
              <a:t>, </a:t>
            </a:r>
            <a:r>
              <a:rPr lang="en-US" sz="900" dirty="0" err="1">
                <a:latin typeface="Gulim"/>
                <a:ea typeface="Gulim"/>
                <a:cs typeface="Gulim"/>
                <a:sym typeface="Gulim"/>
              </a:rPr>
              <a:t>직무</a:t>
            </a:r>
            <a:r>
              <a:rPr lang="en-US" sz="900" dirty="0">
                <a:latin typeface="Gulim"/>
                <a:ea typeface="Gulim"/>
                <a:cs typeface="Gulim"/>
                <a:sym typeface="Gulim"/>
              </a:rPr>
              <a:t> </a:t>
            </a:r>
            <a:r>
              <a:rPr lang="en-US" sz="900" dirty="0" err="1">
                <a:latin typeface="Gulim"/>
                <a:ea typeface="Gulim"/>
                <a:cs typeface="Gulim"/>
                <a:sym typeface="Gulim"/>
              </a:rPr>
              <a:t>교육은</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직무</a:t>
            </a:r>
            <a:r>
              <a:rPr lang="en-US" sz="900" dirty="0">
                <a:latin typeface="Gulim"/>
                <a:ea typeface="Gulim"/>
                <a:cs typeface="Gulim"/>
                <a:sym typeface="Gulim"/>
              </a:rPr>
              <a:t> </a:t>
            </a:r>
            <a:r>
              <a:rPr lang="en-US" sz="900" dirty="0" err="1">
                <a:latin typeface="Gulim"/>
                <a:ea typeface="Gulim"/>
                <a:cs typeface="Gulim"/>
                <a:sym typeface="Gulim"/>
              </a:rPr>
              <a:t>전문성</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목적으로</a:t>
            </a:r>
            <a:r>
              <a:rPr lang="en-US" sz="900" dirty="0">
                <a:latin typeface="Gulim"/>
                <a:ea typeface="Gulim"/>
                <a:cs typeface="Gulim"/>
                <a:sym typeface="Gulim"/>
              </a:rPr>
              <a:t> </a:t>
            </a:r>
            <a:r>
              <a:rPr lang="en-US" sz="900" dirty="0" err="1">
                <a:latin typeface="Gulim"/>
                <a:ea typeface="Gulim"/>
                <a:cs typeface="Gulim"/>
                <a:sym typeface="Gulim"/>
              </a:rPr>
              <a:t>분야별</a:t>
            </a:r>
            <a:r>
              <a:rPr lang="en-US" sz="900" dirty="0">
                <a:latin typeface="Gulim"/>
                <a:ea typeface="Gulim"/>
                <a:cs typeface="Gulim"/>
                <a:sym typeface="Gulim"/>
              </a:rPr>
              <a:t> </a:t>
            </a:r>
            <a:r>
              <a:rPr lang="en-US" sz="900" dirty="0" err="1">
                <a:latin typeface="Gulim"/>
                <a:ea typeface="Gulim"/>
                <a:cs typeface="Gulim"/>
                <a:sym typeface="Gulim"/>
              </a:rPr>
              <a:t>맞춤</a:t>
            </a:r>
            <a:r>
              <a:rPr lang="en-US" sz="900" dirty="0">
                <a:latin typeface="Gulim"/>
                <a:ea typeface="Gulim"/>
                <a:cs typeface="Gulim"/>
                <a:sym typeface="Gulim"/>
              </a:rPr>
              <a:t> </a:t>
            </a:r>
            <a:r>
              <a:rPr lang="en-US" sz="900" dirty="0" err="1">
                <a:latin typeface="Gulim"/>
                <a:ea typeface="Gulim"/>
                <a:cs typeface="Gulim"/>
                <a:sym typeface="Gulim"/>
              </a:rPr>
              <a:t>교육과정과</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학습</a:t>
            </a:r>
            <a:r>
              <a:rPr lang="en-US" sz="900" dirty="0">
                <a:latin typeface="Gulim"/>
                <a:ea typeface="Gulim"/>
                <a:cs typeface="Gulim"/>
                <a:sym typeface="Gulim"/>
              </a:rPr>
              <a:t> </a:t>
            </a:r>
            <a:r>
              <a:rPr lang="en-US" sz="900" dirty="0" err="1">
                <a:latin typeface="Gulim"/>
                <a:ea typeface="Gulim"/>
                <a:cs typeface="Gulim"/>
                <a:sym typeface="Gulim"/>
              </a:rPr>
              <a:t>콘텐츠로</a:t>
            </a:r>
            <a:r>
              <a:rPr lang="en-US" sz="900" dirty="0">
                <a:latin typeface="Gulim"/>
                <a:ea typeface="Gulim"/>
                <a:cs typeface="Gulim"/>
                <a:sym typeface="Gulim"/>
              </a:rPr>
              <a:t> </a:t>
            </a:r>
            <a:r>
              <a:rPr lang="en-US" sz="900" dirty="0" err="1">
                <a:latin typeface="Gulim"/>
                <a:ea typeface="Gulim"/>
                <a:cs typeface="Gulim"/>
                <a:sym typeface="Gulim"/>
              </a:rPr>
              <a:t>구성되어</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맞춤형</a:t>
            </a:r>
            <a:r>
              <a:rPr lang="en-US" sz="900" dirty="0">
                <a:latin typeface="Gulim"/>
                <a:ea typeface="Gulim"/>
                <a:cs typeface="Gulim"/>
                <a:sym typeface="Gulim"/>
              </a:rPr>
              <a:t> </a:t>
            </a:r>
            <a:r>
              <a:rPr lang="en-US" sz="900" dirty="0" err="1">
                <a:latin typeface="Gulim"/>
                <a:ea typeface="Gulim"/>
                <a:cs typeface="Gulim"/>
                <a:sym typeface="Gulim"/>
              </a:rPr>
              <a:t>인력</a:t>
            </a:r>
            <a:r>
              <a:rPr lang="en-US" sz="900" dirty="0">
                <a:latin typeface="Gulim"/>
                <a:ea typeface="Gulim"/>
                <a:cs typeface="Gulim"/>
                <a:sym typeface="Gulim"/>
              </a:rPr>
              <a:t> </a:t>
            </a:r>
            <a:r>
              <a:rPr lang="en-US" sz="900" dirty="0" err="1">
                <a:latin typeface="Gulim"/>
                <a:ea typeface="Gulim"/>
                <a:cs typeface="Gulim"/>
                <a:sym typeface="Gulim"/>
              </a:rPr>
              <a:t>육성을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주재</a:t>
            </a:r>
            <a:r>
              <a:rPr lang="en-US" sz="900" dirty="0">
                <a:latin typeface="Gulim"/>
                <a:ea typeface="Gulim"/>
                <a:cs typeface="Gulim"/>
                <a:sym typeface="Gulim"/>
              </a:rPr>
              <a:t> </a:t>
            </a:r>
            <a:r>
              <a:rPr lang="en-US" sz="900" dirty="0" err="1">
                <a:latin typeface="Gulim"/>
                <a:ea typeface="Gulim"/>
                <a:cs typeface="Gulim"/>
                <a:sym typeface="Gulim"/>
              </a:rPr>
              <a:t>인력과</a:t>
            </a:r>
            <a:r>
              <a:rPr lang="en-US" sz="900" dirty="0">
                <a:latin typeface="Gulim"/>
                <a:ea typeface="Gulim"/>
                <a:cs typeface="Gulim"/>
                <a:sym typeface="Gulim"/>
              </a:rPr>
              <a:t> </a:t>
            </a:r>
            <a:r>
              <a:rPr lang="en-US" sz="900" dirty="0" err="1">
                <a:latin typeface="Gulim"/>
                <a:ea typeface="Gulim"/>
                <a:cs typeface="Gulim"/>
                <a:sym typeface="Gulim"/>
              </a:rPr>
              <a:t>해외법인</a:t>
            </a:r>
            <a:r>
              <a:rPr lang="en-US" sz="900" dirty="0">
                <a:latin typeface="Gulim"/>
                <a:ea typeface="Gulim"/>
                <a:cs typeface="Gulim"/>
                <a:sym typeface="Gulim"/>
              </a:rPr>
              <a:t> </a:t>
            </a:r>
            <a:r>
              <a:rPr lang="en-US" sz="900" dirty="0" err="1">
                <a:latin typeface="Gulim"/>
                <a:ea typeface="Gulim"/>
                <a:cs typeface="Gulim"/>
                <a:sym typeface="Gulim"/>
              </a:rPr>
              <a:t>현지</a:t>
            </a:r>
            <a:r>
              <a:rPr lang="en-US" sz="900" dirty="0">
                <a:latin typeface="Gulim"/>
                <a:ea typeface="Gulim"/>
                <a:cs typeface="Gulim"/>
                <a:sym typeface="Gulim"/>
              </a:rPr>
              <a:t> </a:t>
            </a:r>
            <a:r>
              <a:rPr lang="en-US" sz="900" dirty="0" err="1">
                <a:latin typeface="Gulim"/>
                <a:ea typeface="Gulim"/>
                <a:cs typeface="Gulim"/>
                <a:sym typeface="Gulim"/>
              </a:rPr>
              <a:t>채용</a:t>
            </a:r>
            <a:r>
              <a:rPr lang="en-US" sz="900" dirty="0">
                <a:latin typeface="Gulim"/>
                <a:ea typeface="Gulim"/>
                <a:cs typeface="Gulim"/>
                <a:sym typeface="Gulim"/>
              </a:rPr>
              <a:t> </a:t>
            </a:r>
            <a:r>
              <a:rPr lang="en-US" sz="900" dirty="0" err="1">
                <a:latin typeface="Gulim"/>
                <a:ea typeface="Gulim"/>
                <a:cs typeface="Gulim"/>
                <a:sym typeface="Gulim"/>
              </a:rPr>
              <a:t>인력으로</a:t>
            </a:r>
            <a:r>
              <a:rPr lang="en-US" sz="900" dirty="0">
                <a:latin typeface="Gulim"/>
                <a:ea typeface="Gulim"/>
                <a:cs typeface="Gulim"/>
                <a:sym typeface="Gulim"/>
              </a:rPr>
              <a:t> </a:t>
            </a:r>
            <a:r>
              <a:rPr lang="en-US" sz="900" dirty="0" err="1">
                <a:latin typeface="Gulim"/>
                <a:ea typeface="Gulim"/>
                <a:cs typeface="Gulim"/>
                <a:sym typeface="Gulim"/>
              </a:rPr>
              <a:t>구분하여</a:t>
            </a:r>
            <a:r>
              <a:rPr lang="en-US" sz="900" dirty="0">
                <a:latin typeface="Gulim"/>
                <a:ea typeface="Gulim"/>
                <a:cs typeface="Gulim"/>
                <a:sym typeface="Gulim"/>
              </a:rPr>
              <a:t> </a:t>
            </a:r>
            <a:r>
              <a:rPr lang="en-US" sz="900" dirty="0" err="1">
                <a:latin typeface="Gulim"/>
                <a:ea typeface="Gulim"/>
                <a:cs typeface="Gulim"/>
                <a:sym typeface="Gulim"/>
              </a:rPr>
              <a:t>교육과정을</a:t>
            </a:r>
            <a:r>
              <a:rPr lang="en-US" sz="900" dirty="0">
                <a:latin typeface="Gulim"/>
                <a:ea typeface="Gulim"/>
                <a:cs typeface="Gulim"/>
                <a:sym typeface="Gulim"/>
              </a:rPr>
              <a:t> </a:t>
            </a:r>
            <a:r>
              <a:rPr lang="en-US" sz="900" dirty="0" err="1">
                <a:latin typeface="Gulim"/>
                <a:ea typeface="Gulim"/>
                <a:cs typeface="Gulim"/>
                <a:sym typeface="Gulim"/>
              </a:rPr>
              <a:t>개발하고</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152" name="Google Shape;7152;p73"/>
          <p:cNvSpPr txBox="1"/>
          <p:nvPr/>
        </p:nvSpPr>
        <p:spPr>
          <a:xfrm>
            <a:off x="886507" y="3426712"/>
            <a:ext cx="11017047" cy="603370"/>
          </a:xfrm>
          <a:prstGeom prst="rect">
            <a:avLst/>
          </a:prstGeom>
          <a:noFill/>
          <a:ln>
            <a:noFill/>
          </a:ln>
        </p:spPr>
        <p:txBody>
          <a:bodyPr spcFirstLastPara="1" wrap="square" lIns="0" tIns="79375" rIns="0" bIns="0" anchor="t" anchorCtr="0">
            <a:spAutoFit/>
          </a:bodyPr>
          <a:lstStyle/>
          <a:p>
            <a:pPr marL="12700" lvl="0" indent="0" algn="l" rtl="0">
              <a:lnSpc>
                <a:spcPct val="100000"/>
              </a:lnSpc>
              <a:spcBef>
                <a:spcPts val="0"/>
              </a:spcBef>
              <a:spcAft>
                <a:spcPts val="0"/>
              </a:spcAft>
              <a:buNone/>
            </a:pPr>
            <a:r>
              <a:rPr lang="ko-KR" altLang="en-US" sz="900" b="1" u="sng" dirty="0">
                <a:solidFill>
                  <a:srgbClr val="007E75"/>
                </a:solidFill>
              </a:rPr>
              <a:t>공통교육 </a:t>
            </a:r>
            <a:r>
              <a:rPr lang="en-US" altLang="ko-KR" sz="900" b="1" u="sng" dirty="0">
                <a:solidFill>
                  <a:srgbClr val="007E75"/>
                </a:solidFill>
              </a:rPr>
              <a:t>-</a:t>
            </a:r>
            <a:r>
              <a:rPr lang="ko-KR" altLang="en-US" sz="900" b="1" u="sng" dirty="0">
                <a:solidFill>
                  <a:srgbClr val="007E75"/>
                </a:solidFill>
              </a:rPr>
              <a:t> </a:t>
            </a:r>
            <a:r>
              <a:rPr lang="en-US" sz="900" b="1" u="sng" dirty="0" err="1">
                <a:solidFill>
                  <a:srgbClr val="007E75"/>
                </a:solidFill>
                <a:latin typeface="Arial"/>
                <a:ea typeface="Arial"/>
                <a:cs typeface="Arial"/>
                <a:sym typeface="Arial"/>
              </a:rPr>
              <a:t>핵심가치</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endParaRPr sz="900" dirty="0">
              <a:latin typeface="Arial"/>
              <a:ea typeface="Arial"/>
              <a:cs typeface="Arial"/>
              <a:sym typeface="Arial"/>
            </a:endParaRPr>
          </a:p>
          <a:p>
            <a:pPr marL="12700" marR="5080" lvl="0" indent="0" algn="l" rtl="0">
              <a:lnSpc>
                <a:spcPct val="125000"/>
              </a:lnSpc>
              <a:spcBef>
                <a:spcPts val="284"/>
              </a:spcBef>
              <a:spcAft>
                <a:spcPts val="0"/>
              </a:spcAft>
              <a:buNone/>
            </a:pPr>
            <a:r>
              <a:rPr lang="en-US" sz="900" dirty="0" err="1">
                <a:solidFill>
                  <a:srgbClr val="4D5C63"/>
                </a:solidFill>
                <a:latin typeface="Gulim"/>
                <a:ea typeface="Gulim"/>
                <a:cs typeface="Gulim"/>
                <a:sym typeface="Gulim"/>
              </a:rPr>
              <a:t>기업가치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체계인</a:t>
            </a:r>
            <a:r>
              <a:rPr lang="en-US" sz="900" dirty="0">
                <a:solidFill>
                  <a:srgbClr val="4D5C63"/>
                </a:solidFill>
                <a:latin typeface="Gulim"/>
                <a:ea typeface="Gulim"/>
                <a:cs typeface="Gulim"/>
                <a:sym typeface="Gulim"/>
              </a:rPr>
              <a:t> KT&amp;G Way </a:t>
            </a:r>
            <a:r>
              <a:rPr lang="en-US" sz="900" dirty="0" err="1">
                <a:solidFill>
                  <a:srgbClr val="4D5C63"/>
                </a:solidFill>
                <a:latin typeface="Gulim"/>
                <a:ea typeface="Gulim"/>
                <a:cs typeface="Gulim"/>
                <a:sym typeface="Gulim"/>
              </a:rPr>
              <a:t>및</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핵심가치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직급별로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실시하고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신규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입사자에게는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핵심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가치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중심의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가치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내재화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및</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실천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과정을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운영하며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구성원을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대상으로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핵심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가치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재인식을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진행하고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a:t>
            </a:r>
            <a:endParaRPr sz="900" dirty="0">
              <a:latin typeface="Gulim"/>
              <a:ea typeface="Gulim"/>
              <a:cs typeface="Gulim"/>
              <a:sym typeface="Gulim"/>
            </a:endParaRPr>
          </a:p>
        </p:txBody>
      </p:sp>
      <p:sp>
        <p:nvSpPr>
          <p:cNvPr id="7153" name="Google Shape;7153;p73"/>
          <p:cNvSpPr txBox="1"/>
          <p:nvPr/>
        </p:nvSpPr>
        <p:spPr>
          <a:xfrm>
            <a:off x="899999" y="4022738"/>
            <a:ext cx="11017047" cy="603370"/>
          </a:xfrm>
          <a:prstGeom prst="rect">
            <a:avLst/>
          </a:prstGeom>
          <a:noFill/>
          <a:ln>
            <a:noFill/>
          </a:ln>
        </p:spPr>
        <p:txBody>
          <a:bodyPr spcFirstLastPara="1" wrap="square" lIns="0" tIns="79375" rIns="0" bIns="0" anchor="t" anchorCtr="0">
            <a:spAutoFit/>
          </a:bodyPr>
          <a:lstStyle/>
          <a:p>
            <a:pPr marL="12700" lvl="0" indent="0" algn="l" rtl="0">
              <a:lnSpc>
                <a:spcPct val="100000"/>
              </a:lnSpc>
              <a:spcBef>
                <a:spcPts val="0"/>
              </a:spcBef>
              <a:spcAft>
                <a:spcPts val="0"/>
              </a:spcAft>
              <a:buNone/>
            </a:pPr>
            <a:r>
              <a:rPr lang="ko-KR" altLang="en-US" sz="900" b="1" u="sng" dirty="0">
                <a:solidFill>
                  <a:srgbClr val="007E75"/>
                </a:solidFill>
                <a:latin typeface="Arial"/>
                <a:ea typeface="Arial"/>
                <a:cs typeface="Arial"/>
                <a:sym typeface="Arial"/>
              </a:rPr>
              <a:t>공통교육 </a:t>
            </a:r>
            <a:r>
              <a:rPr lang="en-US" altLang="ko-KR" sz="900" b="1" u="sng" dirty="0">
                <a:solidFill>
                  <a:srgbClr val="007E75"/>
                </a:solidFill>
                <a:latin typeface="Arial"/>
                <a:ea typeface="Arial"/>
                <a:cs typeface="Arial"/>
                <a:sym typeface="Arial"/>
              </a:rPr>
              <a:t>-</a:t>
            </a:r>
            <a:r>
              <a:rPr lang="ko-KR" alt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경영관리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endParaRPr sz="900" dirty="0">
              <a:latin typeface="Arial"/>
              <a:ea typeface="Arial"/>
              <a:cs typeface="Arial"/>
              <a:sym typeface="Arial"/>
            </a:endParaRPr>
          </a:p>
          <a:p>
            <a:pPr marL="12700" marR="5080" lvl="0" indent="0" algn="l" rtl="0">
              <a:lnSpc>
                <a:spcPct val="125000"/>
              </a:lnSpc>
              <a:spcBef>
                <a:spcPts val="284"/>
              </a:spcBef>
              <a:spcAft>
                <a:spcPts val="0"/>
              </a:spcAft>
              <a:buNone/>
            </a:pPr>
            <a:r>
              <a:rPr lang="en-US" sz="900" dirty="0" err="1">
                <a:solidFill>
                  <a:srgbClr val="4D5C63"/>
                </a:solidFill>
                <a:latin typeface="Gulim"/>
                <a:ea typeface="Gulim"/>
                <a:cs typeface="Gulim"/>
                <a:sym typeface="Gulim"/>
              </a:rPr>
              <a:t>그룹사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구성원의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전략적</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기획력</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향상을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전략적</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사고와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비즈니스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커뮤니케이션을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연계하여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교육체계를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개발하고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운영하고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본</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교육과정은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초급</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중급</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고급으로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세분화하였고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각</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과정을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연계하여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그룹의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전략을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이해하고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전략적</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사고력을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강화할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프로그램입니다</a:t>
            </a:r>
            <a:r>
              <a:rPr lang="en-US" sz="900" dirty="0">
                <a:solidFill>
                  <a:srgbClr val="4D5C63"/>
                </a:solidFill>
                <a:latin typeface="Gulim"/>
                <a:ea typeface="Gulim"/>
                <a:cs typeface="Gulim"/>
                <a:sym typeface="Gulim"/>
              </a:rPr>
              <a:t>.</a:t>
            </a:r>
            <a:endParaRPr sz="900" dirty="0">
              <a:latin typeface="Gulim"/>
              <a:ea typeface="Gulim"/>
              <a:cs typeface="Gulim"/>
              <a:sym typeface="Gulim"/>
            </a:endParaRPr>
          </a:p>
        </p:txBody>
      </p:sp>
      <p:sp>
        <p:nvSpPr>
          <p:cNvPr id="7155" name="Google Shape;7155;p73"/>
          <p:cNvSpPr txBox="1"/>
          <p:nvPr/>
        </p:nvSpPr>
        <p:spPr>
          <a:xfrm>
            <a:off x="886506" y="4648263"/>
            <a:ext cx="11000827" cy="532197"/>
          </a:xfrm>
          <a:prstGeom prst="rect">
            <a:avLst/>
          </a:prstGeom>
          <a:noFill/>
          <a:ln>
            <a:noFill/>
          </a:ln>
        </p:spPr>
        <p:txBody>
          <a:bodyPr spcFirstLastPara="1" wrap="square" lIns="0" tIns="12700" rIns="0" bIns="0" anchor="t" anchorCtr="0">
            <a:spAutoFit/>
          </a:bodyPr>
          <a:lstStyle/>
          <a:p>
            <a:pPr marL="12700" marR="5080">
              <a:lnSpc>
                <a:spcPct val="125000"/>
              </a:lnSpc>
            </a:pPr>
            <a:r>
              <a:rPr lang="ko-KR" altLang="en-US" sz="900" b="1" u="sng" dirty="0">
                <a:solidFill>
                  <a:srgbClr val="007E75"/>
                </a:solidFill>
              </a:rPr>
              <a:t>리더십 교육</a:t>
            </a:r>
            <a:endParaRPr lang="ko-KR" altLang="en-US" sz="900" dirty="0"/>
          </a:p>
          <a:p>
            <a:pPr marL="12700" marR="5080" lvl="0" indent="0" algn="l" rtl="0">
              <a:lnSpc>
                <a:spcPct val="125000"/>
              </a:lnSpc>
              <a:spcBef>
                <a:spcPts val="0"/>
              </a:spcBef>
              <a:spcAft>
                <a:spcPts val="0"/>
              </a:spcAft>
              <a:buNone/>
            </a:pPr>
            <a:r>
              <a:rPr lang="en-US" sz="900" dirty="0" err="1">
                <a:solidFill>
                  <a:srgbClr val="4D5C63"/>
                </a:solidFill>
                <a:latin typeface="Gulim"/>
                <a:ea typeface="Gulim"/>
                <a:cs typeface="Gulim"/>
                <a:sym typeface="Gulim"/>
              </a:rPr>
              <a:t>KT&amp;G는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직급</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및</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직무에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따른</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전사적</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모델을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구축하여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권역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및</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국가별로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다른</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조직문화에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유연하게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대처하고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KT&amp;G만의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고유한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조직문화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속에서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사업</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환경</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변화에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능동적으로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대응</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가능한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인재를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양성하고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a:t>
            </a:r>
            <a:endParaRPr sz="900" dirty="0">
              <a:latin typeface="Gulim"/>
              <a:ea typeface="Gulim"/>
              <a:cs typeface="Gulim"/>
              <a:sym typeface="Gulim"/>
            </a:endParaRPr>
          </a:p>
        </p:txBody>
      </p:sp>
      <p:sp>
        <p:nvSpPr>
          <p:cNvPr id="7156" name="Google Shape;7156;p73"/>
          <p:cNvSpPr txBox="1"/>
          <p:nvPr/>
        </p:nvSpPr>
        <p:spPr>
          <a:xfrm>
            <a:off x="899999" y="5222134"/>
            <a:ext cx="10985060" cy="532197"/>
          </a:xfrm>
          <a:prstGeom prst="rect">
            <a:avLst/>
          </a:prstGeom>
          <a:noFill/>
          <a:ln>
            <a:noFill/>
          </a:ln>
        </p:spPr>
        <p:txBody>
          <a:bodyPr spcFirstLastPara="1" wrap="square" lIns="0" tIns="12700" rIns="0" bIns="0" anchor="t" anchorCtr="0">
            <a:spAutoFit/>
          </a:bodyPr>
          <a:lstStyle/>
          <a:p>
            <a:pPr marL="12700" marR="5080" lvl="0" indent="0" algn="l" rtl="0">
              <a:lnSpc>
                <a:spcPct val="125000"/>
              </a:lnSpc>
              <a:spcBef>
                <a:spcPts val="0"/>
              </a:spcBef>
              <a:spcAft>
                <a:spcPts val="0"/>
              </a:spcAft>
              <a:buNone/>
            </a:pPr>
            <a:r>
              <a:rPr lang="en-US" sz="900" dirty="0" err="1">
                <a:solidFill>
                  <a:srgbClr val="4D5C63"/>
                </a:solidFill>
                <a:latin typeface="Gulim"/>
                <a:ea typeface="Gulim"/>
                <a:cs typeface="Gulim"/>
                <a:sym typeface="Gulim"/>
              </a:rPr>
              <a:t>이를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간의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소통을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쌍방향</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모델과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현업</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중심의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체계를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구축하여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관리자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대상으로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신임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관리자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주니어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Core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프로그램을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운영하고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사업과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관련하여서는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주재원을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대상으로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현지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시장의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사업환경을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고려한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주재원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개발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프로그램을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추진하고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뿐만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아니라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경력사원을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포함한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신규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입사자의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조직</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적응을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높이기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조직의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비전과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경영전략을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이해할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있도록</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신규입사자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구성원의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리더십</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함양을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지원하고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a:t>
            </a:r>
            <a:endParaRPr sz="900" dirty="0">
              <a:latin typeface="Gulim"/>
              <a:ea typeface="Gulim"/>
              <a:cs typeface="Gulim"/>
              <a:sym typeface="Gulim"/>
            </a:endParaRPr>
          </a:p>
        </p:txBody>
      </p:sp>
      <p:sp>
        <p:nvSpPr>
          <p:cNvPr id="7158" name="Google Shape;7158;p73"/>
          <p:cNvSpPr txBox="1"/>
          <p:nvPr/>
        </p:nvSpPr>
        <p:spPr>
          <a:xfrm>
            <a:off x="899999" y="5849973"/>
            <a:ext cx="10875064" cy="705321"/>
          </a:xfrm>
          <a:prstGeom prst="rect">
            <a:avLst/>
          </a:prstGeom>
          <a:noFill/>
          <a:ln>
            <a:noFill/>
          </a:ln>
        </p:spPr>
        <p:txBody>
          <a:bodyPr spcFirstLastPara="1" wrap="square" lIns="0" tIns="12700" rIns="0" bIns="0" anchor="t" anchorCtr="0">
            <a:spAutoFit/>
          </a:bodyPr>
          <a:lstStyle/>
          <a:p>
            <a:pPr marL="12700" marR="5080">
              <a:lnSpc>
                <a:spcPct val="125000"/>
              </a:lnSpc>
            </a:pPr>
            <a:r>
              <a:rPr lang="ko-KR" altLang="en-US" sz="900" b="1" u="sng" dirty="0">
                <a:solidFill>
                  <a:srgbClr val="007E75"/>
                </a:solidFill>
              </a:rPr>
              <a:t>직무 교육</a:t>
            </a:r>
            <a:endParaRPr lang="en-US" sz="900" dirty="0">
              <a:solidFill>
                <a:srgbClr val="4D5C63"/>
              </a:solidFill>
              <a:latin typeface="Gulim"/>
              <a:ea typeface="Gulim"/>
              <a:cs typeface="Gulim"/>
              <a:sym typeface="Gulim"/>
            </a:endParaRPr>
          </a:p>
          <a:p>
            <a:pPr marL="12700" marR="5080" lvl="0" indent="0" algn="l" rtl="0">
              <a:lnSpc>
                <a:spcPct val="125000"/>
              </a:lnSpc>
              <a:spcBef>
                <a:spcPts val="0"/>
              </a:spcBef>
              <a:spcAft>
                <a:spcPts val="0"/>
              </a:spcAft>
              <a:buNone/>
            </a:pPr>
            <a:r>
              <a:rPr lang="en-US" sz="900" dirty="0" err="1">
                <a:solidFill>
                  <a:srgbClr val="4D5C63"/>
                </a:solidFill>
                <a:latin typeface="Gulim"/>
                <a:ea typeface="Gulim"/>
                <a:cs typeface="Gulim"/>
                <a:sym typeface="Gulim"/>
              </a:rPr>
              <a:t>직무에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필요한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역량을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명확히</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직무교육을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체계적으로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실행하고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지원하기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KT&amp;G는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각</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본부에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직무역량</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개발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가이드를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제공하고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인재개발원은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이를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토대로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본부별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맞춤형</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심화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직무교육</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프로그램을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제공하고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최근에는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사업에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집중하고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회사의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전략</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방향에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맞춰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전문성을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강화하기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제조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마스터과정</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마케팅</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마스터과정을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기획</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및</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운영하였습니다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또한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지속적인</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업무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역량</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강화를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위해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전문가과정인</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엑스퍼트</a:t>
            </a:r>
            <a:r>
              <a:rPr lang="en-US" sz="900" dirty="0">
                <a:solidFill>
                  <a:srgbClr val="4D5C63"/>
                </a:solidFill>
                <a:latin typeface="Gulim"/>
                <a:ea typeface="Gulim"/>
                <a:cs typeface="Gulim"/>
                <a:sym typeface="Gulim"/>
              </a:rPr>
              <a:t>(Audit, Leaf) </a:t>
            </a:r>
            <a:r>
              <a:rPr lang="en-US" sz="900" dirty="0" err="1">
                <a:solidFill>
                  <a:srgbClr val="4D5C63"/>
                </a:solidFill>
                <a:latin typeface="Gulim"/>
                <a:ea typeface="Gulim"/>
                <a:cs typeface="Gulim"/>
                <a:sym typeface="Gulim"/>
              </a:rPr>
              <a:t>프로그램을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운영하고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a:t>
            </a:r>
            <a:endParaRPr sz="900" dirty="0">
              <a:latin typeface="Gulim"/>
              <a:ea typeface="Gulim"/>
              <a:cs typeface="Gulim"/>
              <a:sym typeface="Gulim"/>
            </a:endParaRPr>
          </a:p>
        </p:txBody>
      </p:sp>
      <p:sp>
        <p:nvSpPr>
          <p:cNvPr id="7160" name="Google Shape;7160;p73"/>
          <p:cNvSpPr txBox="1"/>
          <p:nvPr/>
        </p:nvSpPr>
        <p:spPr>
          <a:xfrm>
            <a:off x="886507" y="6555294"/>
            <a:ext cx="10890830" cy="776495"/>
          </a:xfrm>
          <a:prstGeom prst="rect">
            <a:avLst/>
          </a:prstGeom>
          <a:noFill/>
          <a:ln>
            <a:noFill/>
          </a:ln>
        </p:spPr>
        <p:txBody>
          <a:bodyPr spcFirstLastPara="1" wrap="square" lIns="0" tIns="79375" rIns="0" bIns="0" anchor="t" anchorCtr="0">
            <a:spAutoFit/>
          </a:bodyPr>
          <a:lstStyle/>
          <a:p>
            <a:pPr marL="12700" lvl="0" indent="0" algn="l" rtl="0">
              <a:lnSpc>
                <a:spcPct val="100000"/>
              </a:lnSpc>
              <a:spcBef>
                <a:spcPts val="0"/>
              </a:spcBef>
              <a:spcAft>
                <a:spcPts val="0"/>
              </a:spcAft>
              <a:buNone/>
            </a:pPr>
            <a:r>
              <a:rPr lang="ko-KR" altLang="en-US" sz="900" b="1" u="sng" dirty="0">
                <a:solidFill>
                  <a:srgbClr val="007E75"/>
                </a:solidFill>
                <a:latin typeface="Arial"/>
                <a:ea typeface="Arial"/>
                <a:cs typeface="Arial"/>
                <a:sym typeface="Arial"/>
              </a:rPr>
              <a:t>글로벌 교육 </a:t>
            </a:r>
            <a:r>
              <a:rPr lang="en-US" altLang="ko-KR" sz="900" b="1" u="sng" dirty="0">
                <a:solidFill>
                  <a:srgbClr val="007E75"/>
                </a:solidFill>
                <a:latin typeface="Arial"/>
                <a:ea typeface="Arial"/>
                <a:cs typeface="Arial"/>
                <a:sym typeface="Arial"/>
              </a:rPr>
              <a:t>-</a:t>
            </a:r>
            <a:r>
              <a:rPr lang="ko-KR" alt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주재인력</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endParaRPr sz="900" dirty="0">
              <a:latin typeface="Arial"/>
              <a:ea typeface="Arial"/>
              <a:cs typeface="Arial"/>
              <a:sym typeface="Arial"/>
            </a:endParaRPr>
          </a:p>
          <a:p>
            <a:pPr marL="12700" marR="5080" lvl="0" indent="0" algn="l" rtl="0">
              <a:lnSpc>
                <a:spcPct val="125000"/>
              </a:lnSpc>
              <a:spcBef>
                <a:spcPts val="284"/>
              </a:spcBef>
              <a:spcAft>
                <a:spcPts val="0"/>
              </a:spcAft>
              <a:buNone/>
            </a:pPr>
            <a:r>
              <a:rPr lang="en-US" sz="900" dirty="0" err="1">
                <a:solidFill>
                  <a:srgbClr val="4D5C63"/>
                </a:solidFill>
                <a:latin typeface="Gulim"/>
                <a:ea typeface="Gulim"/>
                <a:cs typeface="Gulim"/>
                <a:sym typeface="Gulim"/>
              </a:rPr>
              <a:t>크게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후보군과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파견군으로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구분하여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그룹별로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필요한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내용을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구분하고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사전에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준비를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있도록</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제공하고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후보군의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경우</a:t>
            </a:r>
            <a:r>
              <a:rPr lang="en-US" sz="900" dirty="0">
                <a:solidFill>
                  <a:srgbClr val="4D5C63"/>
                </a:solidFill>
                <a:latin typeface="Gulim"/>
                <a:ea typeface="Gulim"/>
                <a:cs typeface="Gulim"/>
                <a:sym typeface="Gulim"/>
              </a:rPr>
              <a:t> 6개월~2년 </a:t>
            </a:r>
            <a:r>
              <a:rPr lang="en-US" sz="900" dirty="0" err="1">
                <a:solidFill>
                  <a:srgbClr val="4D5C63"/>
                </a:solidFill>
                <a:latin typeface="Gulim"/>
                <a:ea typeface="Gulim"/>
                <a:cs typeface="Gulim"/>
                <a:sym typeface="Gulim"/>
              </a:rPr>
              <a:t>동안</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사업을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주도하는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인력으로서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필요</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역량을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함양할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있도록</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어학</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사업</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이해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그리고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직무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역량을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강화할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있도록</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구성하였습니다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파견군의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경우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해외법인으로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파견이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확정된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인력을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대상으로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실제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파견이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되었을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업무에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빠르게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적응할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있도록</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실무와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연계된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내용으로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구성하였습니다</a:t>
            </a:r>
            <a:r>
              <a:rPr lang="en-US" sz="900" dirty="0">
                <a:solidFill>
                  <a:srgbClr val="4D5C63"/>
                </a:solidFill>
                <a:latin typeface="Gulim"/>
                <a:ea typeface="Gulim"/>
                <a:cs typeface="Gulim"/>
                <a:sym typeface="Gulim"/>
              </a:rPr>
              <a:t>.</a:t>
            </a:r>
            <a:endParaRPr sz="900" dirty="0">
              <a:latin typeface="Gulim"/>
              <a:ea typeface="Gulim"/>
              <a:cs typeface="Gulim"/>
              <a:sym typeface="Gulim"/>
            </a:endParaRPr>
          </a:p>
        </p:txBody>
      </p:sp>
      <p:sp>
        <p:nvSpPr>
          <p:cNvPr id="7161" name="Google Shape;7161;p73"/>
          <p:cNvSpPr txBox="1"/>
          <p:nvPr/>
        </p:nvSpPr>
        <p:spPr>
          <a:xfrm>
            <a:off x="886506" y="7382547"/>
            <a:ext cx="11030540" cy="603370"/>
          </a:xfrm>
          <a:prstGeom prst="rect">
            <a:avLst/>
          </a:prstGeom>
          <a:noFill/>
          <a:ln>
            <a:noFill/>
          </a:ln>
        </p:spPr>
        <p:txBody>
          <a:bodyPr spcFirstLastPara="1" wrap="square" lIns="0" tIns="79375" rIns="0" bIns="0" anchor="t" anchorCtr="0">
            <a:spAutoFit/>
          </a:bodyPr>
          <a:lstStyle/>
          <a:p>
            <a:pPr marL="12700" lvl="0" indent="0" algn="just" rtl="0">
              <a:lnSpc>
                <a:spcPct val="100000"/>
              </a:lnSpc>
              <a:spcBef>
                <a:spcPts val="0"/>
              </a:spcBef>
              <a:spcAft>
                <a:spcPts val="0"/>
              </a:spcAft>
              <a:buNone/>
            </a:pPr>
            <a:r>
              <a:rPr lang="ko-KR" altLang="en-US" sz="900" b="1" u="sng" dirty="0">
                <a:solidFill>
                  <a:srgbClr val="007E75"/>
                </a:solidFill>
              </a:rPr>
              <a:t>글로벌 교육 </a:t>
            </a:r>
            <a:r>
              <a:rPr lang="en-US" altLang="ko-KR" sz="900" b="1" u="sng" dirty="0">
                <a:solidFill>
                  <a:srgbClr val="007E75"/>
                </a:solidFill>
              </a:rPr>
              <a:t>-</a:t>
            </a:r>
            <a:r>
              <a:rPr lang="ko-KR" altLang="en-US" sz="900" b="1" u="sng" dirty="0">
                <a:solidFill>
                  <a:srgbClr val="007E75"/>
                </a:solidFill>
              </a:rPr>
              <a:t> </a:t>
            </a:r>
            <a:r>
              <a:rPr lang="en-US" sz="900" b="1" u="sng" dirty="0" err="1">
                <a:solidFill>
                  <a:srgbClr val="007E75"/>
                </a:solidFill>
                <a:latin typeface="Arial"/>
                <a:ea typeface="Arial"/>
                <a:cs typeface="Arial"/>
                <a:sym typeface="Arial"/>
              </a:rPr>
              <a:t>해외법인</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현채인</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endParaRPr sz="900" dirty="0">
              <a:latin typeface="Arial"/>
              <a:ea typeface="Arial"/>
              <a:cs typeface="Arial"/>
              <a:sym typeface="Arial"/>
            </a:endParaRPr>
          </a:p>
          <a:p>
            <a:pPr marL="12700" marR="5080" lvl="0" indent="0" algn="just" rtl="0">
              <a:lnSpc>
                <a:spcPct val="125000"/>
              </a:lnSpc>
              <a:spcBef>
                <a:spcPts val="284"/>
              </a:spcBef>
              <a:spcAft>
                <a:spcPts val="0"/>
              </a:spcAft>
              <a:buNone/>
            </a:pPr>
            <a:r>
              <a:rPr lang="en-US" sz="900" dirty="0" err="1">
                <a:solidFill>
                  <a:srgbClr val="4D5C63"/>
                </a:solidFill>
                <a:latin typeface="Gulim"/>
                <a:ea typeface="Gulim"/>
                <a:cs typeface="Gulim"/>
                <a:sym typeface="Gulim"/>
              </a:rPr>
              <a:t>글로벌</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사업</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확대에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따라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해외법인별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현지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채용</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인력이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KT&amp;G를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이해하고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업무</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수행에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필요한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기본적인</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역량을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갖출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있도록</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핵심가치와</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공통역량을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중심으로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교육</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프로그램을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구성하여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지원하고자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노력하고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또한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해외법인</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핵심인력의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경우</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본국에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초빙을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하여</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조직에</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대한</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로열티를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강화하고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비전을</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수립할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수</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있도록</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기회를</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제공하고</a:t>
            </a:r>
            <a:r>
              <a:rPr lang="en-US" sz="900" dirty="0">
                <a:solidFill>
                  <a:srgbClr val="4D5C63"/>
                </a:solidFill>
                <a:latin typeface="Gulim"/>
                <a:ea typeface="Gulim"/>
                <a:cs typeface="Gulim"/>
                <a:sym typeface="Gulim"/>
              </a:rPr>
              <a:t> </a:t>
            </a:r>
            <a:r>
              <a:rPr lang="en-US" sz="900" dirty="0" err="1">
                <a:solidFill>
                  <a:srgbClr val="4D5C63"/>
                </a:solidFill>
                <a:latin typeface="Gulim"/>
                <a:ea typeface="Gulim"/>
                <a:cs typeface="Gulim"/>
                <a:sym typeface="Gulim"/>
              </a:rPr>
              <a:t>있습니다</a:t>
            </a:r>
            <a:r>
              <a:rPr lang="en-US" sz="900" dirty="0">
                <a:solidFill>
                  <a:srgbClr val="4D5C63"/>
                </a:solidFill>
                <a:latin typeface="Gulim"/>
                <a:ea typeface="Gulim"/>
                <a:cs typeface="Gulim"/>
                <a:sym typeface="Gulim"/>
              </a:rPr>
              <a:t>.</a:t>
            </a:r>
            <a:endParaRPr sz="900" dirty="0">
              <a:latin typeface="Gulim"/>
              <a:ea typeface="Gulim"/>
              <a:cs typeface="Gulim"/>
              <a:sym typeface="Gulim"/>
            </a:endParaRPr>
          </a:p>
        </p:txBody>
      </p:sp>
      <p:sp>
        <p:nvSpPr>
          <p:cNvPr id="7162" name="Google Shape;7162;p73"/>
          <p:cNvSpPr txBox="1"/>
          <p:nvPr/>
        </p:nvSpPr>
        <p:spPr>
          <a:xfrm>
            <a:off x="887299" y="1196499"/>
            <a:ext cx="3173713"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인재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확보</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역량</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강화</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인재</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확보</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및</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육성</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프로그램</a:t>
            </a:r>
            <a:endParaRPr sz="1100" dirty="0">
              <a:latin typeface="Arial"/>
              <a:ea typeface="Arial"/>
              <a:cs typeface="Arial"/>
              <a:sym typeface="Arial"/>
            </a:endParaRPr>
          </a:p>
        </p:txBody>
      </p:sp>
      <p:grpSp>
        <p:nvGrpSpPr>
          <p:cNvPr id="7181" name="Google Shape;7181;p73"/>
          <p:cNvGrpSpPr/>
          <p:nvPr/>
        </p:nvGrpSpPr>
        <p:grpSpPr>
          <a:xfrm>
            <a:off x="538086" y="0"/>
            <a:ext cx="14077958" cy="8208009"/>
            <a:chOff x="538086" y="0"/>
            <a:chExt cx="14077958" cy="8208009"/>
          </a:xfrm>
        </p:grpSpPr>
        <p:sp>
          <p:nvSpPr>
            <p:cNvPr id="7182" name="Google Shape;7182;p7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83" name="Google Shape;7183;p7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84" name="Google Shape;7184;p7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192" name="Google Shape;7192;p7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149</a:t>
            </a:r>
            <a:endParaRPr sz="1000">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7216"/>
        <p:cNvGrpSpPr/>
        <p:nvPr/>
      </p:nvGrpSpPr>
      <p:grpSpPr>
        <a:xfrm>
          <a:off x="0" y="0"/>
          <a:ext cx="0" cy="0"/>
          <a:chOff x="0" y="0"/>
          <a:chExt cx="0" cy="0"/>
        </a:xfrm>
      </p:grpSpPr>
      <p:sp>
        <p:nvSpPr>
          <p:cNvPr id="7241" name="Google Shape;7241;p74"/>
          <p:cNvSpPr txBox="1"/>
          <p:nvPr/>
        </p:nvSpPr>
        <p:spPr>
          <a:xfrm>
            <a:off x="887298" y="1196499"/>
            <a:ext cx="11107478" cy="347531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인재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확보</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및</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역량</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강화</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dirty="0" err="1">
                <a:solidFill>
                  <a:srgbClr val="007E75"/>
                </a:solidFill>
                <a:latin typeface="Arial"/>
                <a:ea typeface="Arial"/>
                <a:cs typeface="Arial"/>
                <a:sym typeface="Arial"/>
              </a:rPr>
              <a:t>비즈니스</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연계</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운영</a:t>
            </a:r>
            <a:endParaRPr lang="en-US" sz="900" b="1" u="sng" dirty="0">
              <a:solidFill>
                <a:srgbClr val="007E75"/>
              </a:solidFill>
              <a:latin typeface="Arial"/>
              <a:ea typeface="Arial"/>
              <a:cs typeface="Arial"/>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글로벌 사업의 확장 및 가속화를 목표로 글로벌 인재육성 프로그램을 다양하게 운영하고 있습니다</a:t>
            </a:r>
            <a:r>
              <a:rPr lang="en-US" altLang="ko-KR" sz="900" dirty="0">
                <a:latin typeface="Gulim" panose="020B0600000101010101" pitchFamily="34" charset="-127"/>
                <a:ea typeface="Gulim" panose="020B0600000101010101" pitchFamily="34" charset="-127"/>
              </a:rPr>
              <a:t>. </a:t>
            </a:r>
            <a:r>
              <a:rPr lang="en-US" sz="900" dirty="0" err="1">
                <a:latin typeface="Gulim" panose="020B0600000101010101" pitchFamily="34" charset="-127"/>
                <a:ea typeface="Gulim" panose="020B0600000101010101" pitchFamily="34" charset="-127"/>
              </a:rPr>
              <a:t>CoE</a:t>
            </a:r>
            <a:r>
              <a:rPr lang="en-US"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교육을 통해 글로벌 사업 추진에 있어 본사와 기능조직별 전문가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즉 역량센터</a:t>
            </a:r>
            <a:r>
              <a:rPr lang="en-US" altLang="ko-KR" sz="900" dirty="0">
                <a:latin typeface="Gulim" panose="020B0600000101010101" pitchFamily="34" charset="-127"/>
                <a:ea typeface="Gulim" panose="020B0600000101010101" pitchFamily="34" charset="-127"/>
              </a:rPr>
              <a:t>(</a:t>
            </a:r>
            <a:r>
              <a:rPr lang="en-US" sz="900" dirty="0" err="1">
                <a:latin typeface="Gulim" panose="020B0600000101010101" pitchFamily="34" charset="-127"/>
                <a:ea typeface="Gulim" panose="020B0600000101010101" pitchFamily="34" charset="-127"/>
              </a:rPr>
              <a:t>CoE</a:t>
            </a:r>
            <a:r>
              <a:rPr lang="en-US"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의 성과를 향상시킬 수 있도록 어학학습 및 글로벌 비즈니스 교육 프로그램을 운영하고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주재원 교육은 파견 예정 주재원의 조기 적응과 업무 수행 역량 향상을 위해 어학</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현지문화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직무지식 등으로 구성된 프로그램으로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현지 언어 및 문화를 이해하고 실무 역량을 사전에 확보할 수 있도록 지원합니다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현지 채용 인력 교육은 </a:t>
            </a:r>
            <a:r>
              <a:rPr lang="en-US" sz="900" dirty="0">
                <a:latin typeface="Gulim" panose="020B0600000101010101" pitchFamily="34" charset="-127"/>
                <a:ea typeface="Gulim" panose="020B0600000101010101" pitchFamily="34" charset="-127"/>
              </a:rPr>
              <a:t>KT&amp;G </a:t>
            </a:r>
            <a:r>
              <a:rPr lang="ko-KR" altLang="en-US" sz="900" dirty="0">
                <a:latin typeface="Gulim" panose="020B0600000101010101" pitchFamily="34" charset="-127"/>
                <a:ea typeface="Gulim" panose="020B0600000101010101" pitchFamily="34" charset="-127"/>
              </a:rPr>
              <a:t>현지 신규 채용 인력에 대해 </a:t>
            </a:r>
            <a:r>
              <a:rPr lang="ko-KR" altLang="en-US" sz="900" dirty="0" err="1">
                <a:latin typeface="Gulim" panose="020B0600000101010101" pitchFamily="34" charset="-127"/>
                <a:ea typeface="Gulim" panose="020B0600000101010101" pitchFamily="34" charset="-127"/>
              </a:rPr>
              <a:t>온보딩</a:t>
            </a:r>
            <a:r>
              <a:rPr lang="ko-KR" altLang="en-US" sz="900" dirty="0">
                <a:latin typeface="Gulim" panose="020B0600000101010101" pitchFamily="34" charset="-127"/>
                <a:ea typeface="Gulim" panose="020B0600000101010101" pitchFamily="34" charset="-127"/>
              </a:rPr>
              <a:t> 프로그램을 운영하여 핵심 가치와 기본 역량을 교육하며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현지 핵심 인력의 역량 강화를 위해 ‘</a:t>
            </a:r>
            <a:r>
              <a:rPr lang="en-US" sz="900" dirty="0">
                <a:latin typeface="Gulim" panose="020B0600000101010101" pitchFamily="34" charset="-127"/>
                <a:ea typeface="Gulim" panose="020B0600000101010101" pitchFamily="34" charset="-127"/>
              </a:rPr>
              <a:t>Young Motivation Program’</a:t>
            </a:r>
            <a:r>
              <a:rPr lang="ko-KR" altLang="en-US" sz="900" dirty="0">
                <a:latin typeface="Gulim" panose="020B0600000101010101" pitchFamily="34" charset="-127"/>
                <a:ea typeface="Gulim" panose="020B0600000101010101" pitchFamily="34" charset="-127"/>
              </a:rPr>
              <a:t>을 연도별로 운영하고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sz="900" dirty="0">
                <a:latin typeface="Gulim" panose="020B0600000101010101" pitchFamily="34" charset="-127"/>
                <a:ea typeface="Gulim" panose="020B0600000101010101" pitchFamily="34" charset="-127"/>
              </a:rPr>
              <a:t>R&amp;D </a:t>
            </a:r>
            <a:r>
              <a:rPr lang="ko-KR" altLang="en-US" sz="900" dirty="0">
                <a:latin typeface="Gulim" panose="020B0600000101010101" pitchFamily="34" charset="-127"/>
                <a:ea typeface="Gulim" panose="020B0600000101010101" pitchFamily="34" charset="-127"/>
              </a:rPr>
              <a:t>특허 부문에서는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산업 내 선도적 입지 구축과 기술 경쟁력 강화를 위해 매년 ‘</a:t>
            </a:r>
            <a:r>
              <a:rPr lang="en-US" sz="900" dirty="0">
                <a:latin typeface="Gulim" panose="020B0600000101010101" pitchFamily="34" charset="-127"/>
                <a:ea typeface="Gulim" panose="020B0600000101010101" pitchFamily="34" charset="-127"/>
              </a:rPr>
              <a:t>R&amp;D </a:t>
            </a:r>
            <a:r>
              <a:rPr lang="ko-KR" altLang="en-US" sz="900" dirty="0">
                <a:latin typeface="Gulim" panose="020B0600000101010101" pitchFamily="34" charset="-127"/>
                <a:ea typeface="Gulim" panose="020B0600000101010101" pitchFamily="34" charset="-127"/>
              </a:rPr>
              <a:t>특허 </a:t>
            </a:r>
            <a:r>
              <a:rPr lang="en-US" sz="900" dirty="0">
                <a:latin typeface="Gulim" panose="020B0600000101010101" pitchFamily="34" charset="-127"/>
                <a:ea typeface="Gulim" panose="020B0600000101010101" pitchFamily="34" charset="-127"/>
              </a:rPr>
              <a:t>Week’</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운영하고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구성원들의 직무 역량과 창의적 문제해결 능력 향상을 목적으로 진행되고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구성원들의 창의적 직무 역량 강화를 위해 신제품 아이디어 도출 워크숍</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타사 사례 분석 등 실질적인 활동 중심의 교육을 통해 우수 아이디어를 도출하고 이를 실제 제품 개발로 연결하는 과정까지 수행하고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후보기술의 비즈니스 가능성과 컨설팅을 통한 구체화 과정도 포함됩니다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en-US" sz="900" dirty="0">
                <a:latin typeface="Gulim" panose="020B0600000101010101" pitchFamily="34" charset="-127"/>
                <a:ea typeface="Gulim" panose="020B0600000101010101" pitchFamily="34" charset="-127"/>
              </a:rPr>
              <a:t>Global New Vision’ </a:t>
            </a:r>
            <a:r>
              <a:rPr lang="ko-KR" altLang="en-US" sz="900" dirty="0">
                <a:latin typeface="Gulim" panose="020B0600000101010101" pitchFamily="34" charset="-127"/>
                <a:ea typeface="Gulim" panose="020B0600000101010101" pitchFamily="34" charset="-127"/>
              </a:rPr>
              <a:t>핵심사업의 하나로 글로벌 인재를 확보하고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기업 경쟁력을 강화하며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해외법인 구성원의 역량을 고도화하기 위해 글로벌 교육 </a:t>
            </a:r>
            <a:r>
              <a:rPr lang="en-US" sz="900" dirty="0" err="1">
                <a:latin typeface="Gulim" panose="020B0600000101010101" pitchFamily="34" charset="-127"/>
                <a:ea typeface="Gulim" panose="020B0600000101010101" pitchFamily="34" charset="-127"/>
              </a:rPr>
              <a:t>CoE</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중심으로 전사적인 역량 강화 활동을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교육을 통해 기술력 우위와 사업 기회 창출을 도모하고 있으며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R&amp;D </a:t>
            </a:r>
            <a:r>
              <a:rPr lang="ko-KR" altLang="en-US" sz="900" dirty="0">
                <a:latin typeface="Gulim" panose="020B0600000101010101" pitchFamily="34" charset="-127"/>
                <a:ea typeface="Gulim" panose="020B0600000101010101" pitchFamily="34" charset="-127"/>
              </a:rPr>
              <a:t>특허 </a:t>
            </a:r>
            <a:r>
              <a:rPr lang="en-US" sz="900" dirty="0">
                <a:latin typeface="Gulim" panose="020B0600000101010101" pitchFamily="34" charset="-127"/>
                <a:ea typeface="Gulim" panose="020B0600000101010101" pitchFamily="34" charset="-127"/>
              </a:rPr>
              <a:t>Week’ </a:t>
            </a:r>
            <a:r>
              <a:rPr lang="ko-KR" altLang="en-US" sz="900" dirty="0">
                <a:latin typeface="Gulim" panose="020B0600000101010101" pitchFamily="34" charset="-127"/>
                <a:ea typeface="Gulim" panose="020B0600000101010101" pitchFamily="34" charset="-127"/>
              </a:rPr>
              <a:t>누적 참가자는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기준 약 </a:t>
            </a:r>
            <a:r>
              <a:rPr lang="en-US" altLang="ko-KR" sz="900" dirty="0">
                <a:latin typeface="Gulim" panose="020B0600000101010101" pitchFamily="34" charset="-127"/>
                <a:ea typeface="Gulim" panose="020B0600000101010101" pitchFamily="34" charset="-127"/>
              </a:rPr>
              <a:t>112</a:t>
            </a:r>
            <a:r>
              <a:rPr lang="ko-KR" altLang="en-US" sz="900" dirty="0">
                <a:latin typeface="Gulim" panose="020B0600000101010101" pitchFamily="34" charset="-127"/>
                <a:ea typeface="Gulim" panose="020B0600000101010101" pitchFamily="34" charset="-127"/>
              </a:rPr>
              <a:t>명</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온보딩</a:t>
            </a:r>
            <a:r>
              <a:rPr lang="ko-KR" altLang="en-US" sz="900" dirty="0">
                <a:latin typeface="Gulim" panose="020B0600000101010101" pitchFamily="34" charset="-127"/>
                <a:ea typeface="Gulim" panose="020B0600000101010101" pitchFamily="34" charset="-127"/>
              </a:rPr>
              <a:t> 프로그램 누적 교육 인원은 </a:t>
            </a:r>
            <a:r>
              <a:rPr lang="en-US" altLang="ko-KR" sz="900" dirty="0">
                <a:latin typeface="Gulim" panose="020B0600000101010101" pitchFamily="34" charset="-127"/>
                <a:ea typeface="Gulim" panose="020B0600000101010101" pitchFamily="34" charset="-127"/>
              </a:rPr>
              <a:t>1,000</a:t>
            </a:r>
            <a:r>
              <a:rPr lang="ko-KR" altLang="en-US" sz="900" dirty="0">
                <a:latin typeface="Gulim" panose="020B0600000101010101" pitchFamily="34" charset="-127"/>
                <a:ea typeface="Gulim" panose="020B0600000101010101" pitchFamily="34" charset="-127"/>
              </a:rPr>
              <a:t>명 이상</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Young Motivation Program</a:t>
            </a:r>
            <a:r>
              <a:rPr lang="ko-KR" altLang="en-US" sz="900" dirty="0">
                <a:latin typeface="Gulim" panose="020B0600000101010101" pitchFamily="34" charset="-127"/>
                <a:ea typeface="Gulim" panose="020B0600000101010101" pitchFamily="34" charset="-127"/>
              </a:rPr>
              <a:t>에는 누적 약 </a:t>
            </a:r>
            <a:r>
              <a:rPr lang="en-US" altLang="ko-KR" sz="900" dirty="0">
                <a:latin typeface="Gulim" panose="020B0600000101010101" pitchFamily="34" charset="-127"/>
                <a:ea typeface="Gulim" panose="020B0600000101010101" pitchFamily="34" charset="-127"/>
              </a:rPr>
              <a:t>70</a:t>
            </a:r>
            <a:r>
              <a:rPr lang="ko-KR" altLang="en-US" sz="900" dirty="0">
                <a:latin typeface="Gulim" panose="020B0600000101010101" pitchFamily="34" charset="-127"/>
                <a:ea typeface="Gulim" panose="020B0600000101010101" pitchFamily="34" charset="-127"/>
              </a:rPr>
              <a:t>명이 참여하였습니다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이러한 활동은 전통</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NGP </a:t>
            </a:r>
            <a:r>
              <a:rPr lang="ko-KR" altLang="en-US" sz="900" dirty="0">
                <a:latin typeface="Gulim" panose="020B0600000101010101" pitchFamily="34" charset="-127"/>
                <a:ea typeface="Gulim" panose="020B0600000101010101" pitchFamily="34" charset="-127"/>
              </a:rPr>
              <a:t>관련 기술 및 신규 플랫폼</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스마트팜</a:t>
            </a:r>
            <a:r>
              <a:rPr lang="ko-KR" altLang="en-US" sz="900" dirty="0">
                <a:latin typeface="Gulim" panose="020B0600000101010101" pitchFamily="34" charset="-127"/>
                <a:ea typeface="Gulim" panose="020B0600000101010101" pitchFamily="34" charset="-127"/>
              </a:rPr>
              <a:t> 등 전략 기술 확보에 기여하고 있으며</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기준 글로벌 비즈니스 집중 교육을 바탕으로 총 </a:t>
            </a:r>
            <a:r>
              <a:rPr lang="en-US" altLang="ko-KR" sz="900" dirty="0">
                <a:latin typeface="Gulim" panose="020B0600000101010101" pitchFamily="34" charset="-127"/>
                <a:ea typeface="Gulim" panose="020B0600000101010101" pitchFamily="34" charset="-127"/>
              </a:rPr>
              <a:t>1,106</a:t>
            </a:r>
            <a:r>
              <a:rPr lang="ko-KR" altLang="en-US" sz="900" dirty="0">
                <a:latin typeface="Gulim" panose="020B0600000101010101" pitchFamily="34" charset="-127"/>
                <a:ea typeface="Gulim" panose="020B0600000101010101" pitchFamily="34" charset="-127"/>
              </a:rPr>
              <a:t>억 원</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전년 대비 </a:t>
            </a:r>
            <a:r>
              <a:rPr lang="en-US" altLang="ko-KR" sz="900" dirty="0">
                <a:latin typeface="Gulim" panose="020B0600000101010101" pitchFamily="34" charset="-127"/>
                <a:ea typeface="Gulim" panose="020B0600000101010101" pitchFamily="34" charset="-127"/>
              </a:rPr>
              <a:t>394</a:t>
            </a:r>
            <a:r>
              <a:rPr lang="ko-KR" altLang="en-US" sz="900" dirty="0">
                <a:latin typeface="Gulim" panose="020B0600000101010101" pitchFamily="34" charset="-127"/>
                <a:ea typeface="Gulim" panose="020B0600000101010101" pitchFamily="34" charset="-127"/>
              </a:rPr>
              <a:t>억 원 증가</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의 수출 실적을 기록하는 등 비즈니스 성과로 이어지고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a:t>
            </a:r>
            <a:r>
              <a:rPr lang="en-US" altLang="ko-KR" sz="900" dirty="0">
                <a:latin typeface="Gulim" panose="020B0600000101010101" pitchFamily="34" charset="-127"/>
                <a:ea typeface="Gulim" panose="020B0600000101010101" pitchFamily="34" charset="-127"/>
              </a:rPr>
              <a:t>2030 </a:t>
            </a:r>
            <a:r>
              <a:rPr lang="en-US" sz="900" dirty="0">
                <a:latin typeface="Gulim" panose="020B0600000101010101" pitchFamily="34" charset="-127"/>
                <a:ea typeface="Gulim" panose="020B0600000101010101" pitchFamily="34" charset="-127"/>
              </a:rPr>
              <a:t>DEI </a:t>
            </a:r>
            <a:r>
              <a:rPr lang="ko-KR" altLang="en-US" sz="900" dirty="0">
                <a:latin typeface="Gulim" panose="020B0600000101010101" pitchFamily="34" charset="-127"/>
                <a:ea typeface="Gulim" panose="020B0600000101010101" pitchFamily="34" charset="-127"/>
              </a:rPr>
              <a:t>중장기 목표와 관련해 경영진 및 직원 현지인 비율을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기준 </a:t>
            </a:r>
            <a:r>
              <a:rPr lang="en-US" altLang="ko-KR" sz="900" dirty="0">
                <a:latin typeface="Gulim" panose="020B0600000101010101" pitchFamily="34" charset="-127"/>
                <a:ea typeface="Gulim" panose="020B0600000101010101" pitchFamily="34" charset="-127"/>
              </a:rPr>
              <a:t>26.0% </a:t>
            </a:r>
            <a:r>
              <a:rPr lang="ko-KR" altLang="en-US" sz="900" dirty="0">
                <a:latin typeface="Gulim" panose="020B0600000101010101" pitchFamily="34" charset="-127"/>
                <a:ea typeface="Gulim" panose="020B0600000101010101" pitchFamily="34" charset="-127"/>
              </a:rPr>
              <a:t>달성하였습니다</a:t>
            </a:r>
            <a:r>
              <a:rPr lang="en-US" altLang="ko-KR" sz="900" dirty="0">
                <a:latin typeface="Gulim" panose="020B0600000101010101" pitchFamily="34" charset="-127"/>
                <a:ea typeface="Gulim" panose="020B0600000101010101" pitchFamily="34" charset="-127"/>
              </a:rPr>
              <a:t>.</a:t>
            </a:r>
          </a:p>
          <a:p>
            <a:pPr marL="12700" lvl="0" indent="0" algn="l" rtl="0">
              <a:lnSpc>
                <a:spcPct val="100000"/>
              </a:lnSpc>
              <a:spcBef>
                <a:spcPts val="1505"/>
              </a:spcBef>
              <a:spcAft>
                <a:spcPts val="0"/>
              </a:spcAft>
              <a:buNone/>
            </a:pPr>
            <a:endParaRPr sz="900" dirty="0">
              <a:latin typeface="Arial"/>
              <a:ea typeface="Arial"/>
              <a:cs typeface="Arial"/>
              <a:sym typeface="Arial"/>
            </a:endParaRPr>
          </a:p>
        </p:txBody>
      </p:sp>
      <p:sp>
        <p:nvSpPr>
          <p:cNvPr id="7263" name="Google Shape;7263;p74"/>
          <p:cNvSpPr txBox="1"/>
          <p:nvPr/>
        </p:nvSpPr>
        <p:spPr>
          <a:xfrm>
            <a:off x="882921" y="4374843"/>
            <a:ext cx="11327185" cy="942930"/>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자기주도</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역량</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개발</a:t>
            </a:r>
            <a:endParaRPr sz="900" dirty="0">
              <a:latin typeface="Arial"/>
              <a:ea typeface="Arial"/>
              <a:cs typeface="Arial"/>
              <a:sym typeface="Arial"/>
            </a:endParaRPr>
          </a:p>
          <a:p>
            <a:pPr marL="12700" marR="5080" lvl="0" indent="634" algn="just" rtl="0">
              <a:lnSpc>
                <a:spcPct val="134200"/>
              </a:lnSpc>
              <a:spcBef>
                <a:spcPts val="20"/>
              </a:spcBef>
              <a:spcAft>
                <a:spcPts val="0"/>
              </a:spcAft>
              <a:buNone/>
            </a:pP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맞춤형</a:t>
            </a:r>
            <a:r>
              <a:rPr lang="en-US" sz="900" dirty="0">
                <a:latin typeface="Gulim"/>
                <a:ea typeface="Gulim"/>
                <a:cs typeface="Gulim"/>
                <a:sym typeface="Gulim"/>
              </a:rPr>
              <a:t> </a:t>
            </a:r>
            <a:r>
              <a:rPr lang="en-US" sz="900" dirty="0" err="1">
                <a:latin typeface="Gulim"/>
                <a:ea typeface="Gulim"/>
                <a:cs typeface="Gulim"/>
                <a:sym typeface="Gulim"/>
              </a:rPr>
              <a:t>학습을</a:t>
            </a:r>
            <a:r>
              <a:rPr lang="en-US" sz="900" dirty="0">
                <a:latin typeface="Gulim"/>
                <a:ea typeface="Gulim"/>
                <a:cs typeface="Gulim"/>
                <a:sym typeface="Gulim"/>
              </a:rPr>
              <a:t> </a:t>
            </a:r>
            <a:r>
              <a:rPr lang="en-US" sz="900" dirty="0" err="1">
                <a:latin typeface="Gulim"/>
                <a:ea typeface="Gulim"/>
                <a:cs typeface="Gulim"/>
                <a:sym typeface="Gulim"/>
              </a:rPr>
              <a:t>제공하기위해</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목적과</a:t>
            </a:r>
            <a:r>
              <a:rPr lang="en-US" sz="900" dirty="0">
                <a:latin typeface="Gulim"/>
                <a:ea typeface="Gulim"/>
                <a:cs typeface="Gulim"/>
                <a:sym typeface="Gulim"/>
              </a:rPr>
              <a:t> </a:t>
            </a:r>
            <a:r>
              <a:rPr lang="en-US" sz="900" dirty="0" err="1">
                <a:latin typeface="Gulim"/>
                <a:ea typeface="Gulim"/>
                <a:cs typeface="Gulim"/>
                <a:sym typeface="Gulim"/>
              </a:rPr>
              <a:t>특성에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대면·비대면</a:t>
            </a:r>
            <a:r>
              <a:rPr lang="en-US" sz="900" dirty="0">
                <a:latin typeface="Gulim"/>
                <a:ea typeface="Gulim"/>
                <a:cs typeface="Gulim"/>
                <a:sym typeface="Gulim"/>
              </a:rPr>
              <a:t>, </a:t>
            </a:r>
            <a:r>
              <a:rPr lang="en-US" sz="900" dirty="0" err="1">
                <a:latin typeface="Gulim"/>
                <a:ea typeface="Gulim"/>
                <a:cs typeface="Gulim"/>
                <a:sym typeface="Gulim"/>
              </a:rPr>
              <a:t>외부위탁교육</a:t>
            </a:r>
            <a:r>
              <a:rPr lang="en-US" sz="900" dirty="0">
                <a:latin typeface="Gulim"/>
                <a:ea typeface="Gulim"/>
                <a:cs typeface="Gulim"/>
                <a:sym typeface="Gulim"/>
              </a:rPr>
              <a:t>, </a:t>
            </a:r>
            <a:r>
              <a:rPr lang="en-US" sz="900" dirty="0" err="1">
                <a:latin typeface="Gulim"/>
                <a:ea typeface="Gulim"/>
                <a:cs typeface="Gulim"/>
                <a:sym typeface="Gulim"/>
              </a:rPr>
              <a:t>정규</a:t>
            </a:r>
            <a:r>
              <a:rPr lang="en-US" sz="900" dirty="0">
                <a:latin typeface="Gulim"/>
                <a:ea typeface="Gulim"/>
                <a:cs typeface="Gulim"/>
                <a:sym typeface="Gulim"/>
              </a:rPr>
              <a:t> e-</a:t>
            </a:r>
            <a:r>
              <a:rPr lang="en-US" sz="900" dirty="0" err="1">
                <a:latin typeface="Gulim"/>
                <a:ea typeface="Gulim"/>
                <a:cs typeface="Gulim"/>
                <a:sym typeface="Gulim"/>
              </a:rPr>
              <a:t>러닝</a:t>
            </a:r>
            <a:r>
              <a:rPr lang="en-US" sz="900" dirty="0">
                <a:latin typeface="Gulim"/>
                <a:ea typeface="Gulim"/>
                <a:cs typeface="Gulim"/>
                <a:sym typeface="Gulim"/>
              </a:rPr>
              <a:t>, </a:t>
            </a:r>
            <a:r>
              <a:rPr lang="en-US" sz="900" dirty="0" err="1">
                <a:latin typeface="Gulim"/>
                <a:ea typeface="Gulim"/>
                <a:cs typeface="Gulim"/>
                <a:sym typeface="Gulim"/>
              </a:rPr>
              <a:t>마이크로러닝</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방법을</a:t>
            </a:r>
            <a:r>
              <a:rPr lang="en-US" sz="900" dirty="0">
                <a:latin typeface="Gulim"/>
                <a:ea typeface="Gulim"/>
                <a:cs typeface="Gulim"/>
                <a:sym typeface="Gulim"/>
              </a:rPr>
              <a:t> </a:t>
            </a:r>
            <a:r>
              <a:rPr lang="en-US" sz="900" dirty="0" err="1">
                <a:latin typeface="Gulim"/>
                <a:ea typeface="Gulim"/>
                <a:cs typeface="Gulim"/>
                <a:sym typeface="Gulim"/>
              </a:rPr>
              <a:t>유연하게</a:t>
            </a:r>
            <a:r>
              <a:rPr lang="en-US" sz="900" dirty="0">
                <a:latin typeface="Gulim"/>
                <a:ea typeface="Gulim"/>
                <a:cs typeface="Gulim"/>
                <a:sym typeface="Gulim"/>
              </a:rPr>
              <a:t> </a:t>
            </a:r>
            <a:r>
              <a:rPr lang="en-US" sz="900" dirty="0" err="1">
                <a:latin typeface="Gulim"/>
                <a:ea typeface="Gulim"/>
                <a:cs typeface="Gulim"/>
                <a:sym typeface="Gulim"/>
              </a:rPr>
              <a:t>적용하고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자기주도</a:t>
            </a:r>
            <a:r>
              <a:rPr lang="en-US" sz="900" dirty="0">
                <a:latin typeface="Gulim"/>
                <a:ea typeface="Gulim"/>
                <a:cs typeface="Gulim"/>
                <a:sym typeface="Gulim"/>
              </a:rPr>
              <a:t> </a:t>
            </a:r>
            <a:r>
              <a:rPr lang="en-US" sz="900" dirty="0" err="1">
                <a:latin typeface="Gulim"/>
                <a:ea typeface="Gulim"/>
                <a:cs typeface="Gulim"/>
                <a:sym typeface="Gulim"/>
              </a:rPr>
              <a:t>역량강화를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직무별</a:t>
            </a:r>
            <a:r>
              <a:rPr lang="en-US" sz="900" dirty="0">
                <a:latin typeface="Gulim"/>
                <a:ea typeface="Gulim"/>
                <a:cs typeface="Gulim"/>
                <a:sym typeface="Gulim"/>
              </a:rPr>
              <a:t> </a:t>
            </a:r>
            <a:r>
              <a:rPr lang="en-US" sz="900" dirty="0" err="1">
                <a:latin typeface="Gulim"/>
                <a:ea typeface="Gulim"/>
                <a:cs typeface="Gulim"/>
                <a:sym typeface="Gulim"/>
              </a:rPr>
              <a:t>역량진단도구를</a:t>
            </a:r>
            <a:r>
              <a:rPr lang="en-US" sz="900" dirty="0">
                <a:latin typeface="Gulim"/>
                <a:ea typeface="Gulim"/>
                <a:cs typeface="Gulim"/>
                <a:sym typeface="Gulim"/>
              </a:rPr>
              <a:t> </a:t>
            </a:r>
            <a:r>
              <a:rPr lang="en-US" sz="900" dirty="0" err="1">
                <a:latin typeface="Gulim"/>
                <a:ea typeface="Gulim"/>
                <a:cs typeface="Gulim"/>
                <a:sym typeface="Gulim"/>
              </a:rPr>
              <a:t>제공</a:t>
            </a:r>
            <a:r>
              <a:rPr lang="en-US" sz="900" dirty="0">
                <a:latin typeface="Gulim"/>
                <a:ea typeface="Gulim"/>
                <a:cs typeface="Gulim"/>
                <a:sym typeface="Gulim"/>
              </a:rPr>
              <a:t>, </a:t>
            </a:r>
            <a:r>
              <a:rPr lang="en-US" sz="900" dirty="0" err="1">
                <a:latin typeface="Gulim"/>
                <a:ea typeface="Gulim"/>
                <a:cs typeface="Gulim"/>
                <a:sym typeface="Gulim"/>
              </a:rPr>
              <a:t>진단</a:t>
            </a:r>
            <a:r>
              <a:rPr lang="en-US" sz="900" dirty="0">
                <a:latin typeface="Gulim"/>
                <a:ea typeface="Gulim"/>
                <a:cs typeface="Gulim"/>
                <a:sym typeface="Gulim"/>
              </a:rPr>
              <a:t> </a:t>
            </a:r>
            <a:r>
              <a:rPr lang="en-US" sz="900" dirty="0" err="1">
                <a:latin typeface="Gulim"/>
                <a:ea typeface="Gulim"/>
                <a:cs typeface="Gulim"/>
                <a:sym typeface="Gulim"/>
              </a:rPr>
              <a:t>결과에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역량개발</a:t>
            </a:r>
            <a:r>
              <a:rPr lang="en-US" sz="900" dirty="0">
                <a:latin typeface="Gulim"/>
                <a:ea typeface="Gulim"/>
                <a:cs typeface="Gulim"/>
                <a:sym typeface="Gulim"/>
              </a:rPr>
              <a:t> </a:t>
            </a:r>
            <a:r>
              <a:rPr lang="en-US" sz="900" dirty="0" err="1">
                <a:latin typeface="Gulim"/>
                <a:ea typeface="Gulim"/>
                <a:cs typeface="Gulim"/>
                <a:sym typeface="Gulim"/>
              </a:rPr>
              <a:t>로드맵과</a:t>
            </a:r>
            <a:r>
              <a:rPr lang="en-US" sz="900" dirty="0">
                <a:latin typeface="Gulim"/>
                <a:ea typeface="Gulim"/>
                <a:cs typeface="Gulim"/>
                <a:sym typeface="Gulim"/>
              </a:rPr>
              <a:t> </a:t>
            </a:r>
            <a:r>
              <a:rPr lang="en-US" sz="900" dirty="0" err="1">
                <a:latin typeface="Gulim"/>
                <a:ea typeface="Gulim"/>
                <a:cs typeface="Gulim"/>
                <a:sym typeface="Gulim"/>
              </a:rPr>
              <a:t>학습</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설계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개인</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개발을</a:t>
            </a:r>
            <a:r>
              <a:rPr lang="en-US" sz="900" dirty="0">
                <a:latin typeface="Gulim"/>
                <a:ea typeface="Gulim"/>
                <a:cs typeface="Gulim"/>
                <a:sym typeface="Gulim"/>
              </a:rPr>
              <a:t> </a:t>
            </a:r>
            <a:r>
              <a:rPr lang="en-US" sz="900" dirty="0" err="1">
                <a:latin typeface="Gulim"/>
                <a:ea typeface="Gulim"/>
                <a:cs typeface="Gulim"/>
                <a:sym typeface="Gulim"/>
              </a:rPr>
              <a:t>지원하기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정규</a:t>
            </a:r>
            <a:r>
              <a:rPr lang="en-US" sz="900" dirty="0">
                <a:latin typeface="Gulim"/>
                <a:ea typeface="Gulim"/>
                <a:cs typeface="Gulim"/>
                <a:sym typeface="Gulim"/>
              </a:rPr>
              <a:t> e-</a:t>
            </a:r>
            <a:r>
              <a:rPr lang="en-US" sz="900" dirty="0" err="1">
                <a:latin typeface="Gulim"/>
                <a:ea typeface="Gulim"/>
                <a:cs typeface="Gulim"/>
                <a:sym typeface="Gulim"/>
              </a:rPr>
              <a:t>러닝은</a:t>
            </a:r>
            <a:r>
              <a:rPr lang="en-US" sz="900" dirty="0">
                <a:latin typeface="Gulim"/>
                <a:ea typeface="Gulim"/>
                <a:cs typeface="Gulim"/>
                <a:sym typeface="Gulim"/>
              </a:rPr>
              <a:t> </a:t>
            </a:r>
            <a:r>
              <a:rPr lang="en-US" sz="900" dirty="0" err="1">
                <a:latin typeface="Gulim"/>
                <a:ea typeface="Gulim"/>
                <a:cs typeface="Gulim"/>
                <a:sym typeface="Gulim"/>
              </a:rPr>
              <a:t>독서통신</a:t>
            </a:r>
            <a:r>
              <a:rPr lang="en-US" sz="900" dirty="0">
                <a:latin typeface="Gulim"/>
                <a:ea typeface="Gulim"/>
                <a:cs typeface="Gulim"/>
                <a:sym typeface="Gulim"/>
              </a:rPr>
              <a:t>, </a:t>
            </a:r>
            <a:r>
              <a:rPr lang="en-US" sz="900" dirty="0" err="1">
                <a:latin typeface="Gulim"/>
                <a:ea typeface="Gulim"/>
                <a:cs typeface="Gulim"/>
                <a:sym typeface="Gulim"/>
              </a:rPr>
              <a:t>전화영어</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1,200여 </a:t>
            </a:r>
            <a:r>
              <a:rPr lang="en-US" sz="900" dirty="0" err="1">
                <a:latin typeface="Gulim"/>
                <a:ea typeface="Gulim"/>
                <a:cs typeface="Gulim"/>
                <a:sym typeface="Gulim"/>
              </a:rPr>
              <a:t>개의</a:t>
            </a:r>
            <a:r>
              <a:rPr lang="en-US" sz="900" dirty="0">
                <a:latin typeface="Gulim"/>
                <a:ea typeface="Gulim"/>
                <a:cs typeface="Gulim"/>
                <a:sym typeface="Gulim"/>
              </a:rPr>
              <a:t> </a:t>
            </a:r>
            <a:r>
              <a:rPr lang="en-US" sz="900" dirty="0" err="1">
                <a:latin typeface="Gulim"/>
                <a:ea typeface="Gulim"/>
                <a:cs typeface="Gulim"/>
                <a:sym typeface="Gulim"/>
              </a:rPr>
              <a:t>과정으로</a:t>
            </a:r>
            <a:r>
              <a:rPr lang="en-US" sz="900" dirty="0">
                <a:latin typeface="Gulim"/>
                <a:ea typeface="Gulim"/>
                <a:cs typeface="Gulim"/>
                <a:sym typeface="Gulim"/>
              </a:rPr>
              <a:t> </a:t>
            </a:r>
            <a:r>
              <a:rPr lang="en-US" sz="900" dirty="0" err="1">
                <a:latin typeface="Gulim"/>
                <a:ea typeface="Gulim"/>
                <a:cs typeface="Gulim"/>
                <a:sym typeface="Gulim"/>
              </a:rPr>
              <a:t>구성되어</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구성원은</a:t>
            </a:r>
            <a:r>
              <a:rPr lang="en-US" sz="900" dirty="0">
                <a:latin typeface="Gulim"/>
                <a:ea typeface="Gulim"/>
                <a:cs typeface="Gulim"/>
                <a:sym typeface="Gulim"/>
              </a:rPr>
              <a:t> </a:t>
            </a:r>
            <a:r>
              <a:rPr lang="en-US" sz="900" dirty="0" err="1">
                <a:latin typeface="Gulim"/>
                <a:ea typeface="Gulim"/>
                <a:cs typeface="Gulim"/>
                <a:sym typeface="Gulim"/>
              </a:rPr>
              <a:t>매월</a:t>
            </a:r>
            <a:r>
              <a:rPr lang="en-US" sz="900" dirty="0">
                <a:latin typeface="Gulim"/>
                <a:ea typeface="Gulim"/>
                <a:cs typeface="Gulim"/>
                <a:sym typeface="Gulim"/>
              </a:rPr>
              <a:t> 2개 </a:t>
            </a:r>
            <a:r>
              <a:rPr lang="en-US" sz="900" dirty="0" err="1">
                <a:latin typeface="Gulim"/>
                <a:ea typeface="Gulim"/>
                <a:cs typeface="Gulim"/>
                <a:sym typeface="Gulim"/>
              </a:rPr>
              <a:t>과정까지</a:t>
            </a:r>
            <a:r>
              <a:rPr lang="en-US" sz="900" dirty="0">
                <a:latin typeface="Gulim"/>
                <a:ea typeface="Gulim"/>
                <a:cs typeface="Gulim"/>
                <a:sym typeface="Gulim"/>
              </a:rPr>
              <a:t> </a:t>
            </a:r>
            <a:r>
              <a:rPr lang="en-US" sz="900" dirty="0" err="1">
                <a:latin typeface="Gulim"/>
                <a:ea typeface="Gulim"/>
                <a:cs typeface="Gulim"/>
                <a:sym typeface="Gulim"/>
              </a:rPr>
              <a:t>신청</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학습할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방침과</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니즈</a:t>
            </a:r>
            <a:r>
              <a:rPr lang="en-US" sz="900" dirty="0">
                <a:latin typeface="Gulim"/>
                <a:ea typeface="Gulim"/>
                <a:cs typeface="Gulim"/>
                <a:sym typeface="Gulim"/>
              </a:rPr>
              <a:t> </a:t>
            </a:r>
            <a:r>
              <a:rPr lang="en-US" sz="900" dirty="0" err="1">
                <a:latin typeface="Gulim"/>
                <a:ea typeface="Gulim"/>
                <a:cs typeface="Gulim"/>
                <a:sym typeface="Gulim"/>
              </a:rPr>
              <a:t>기반의</a:t>
            </a:r>
            <a:r>
              <a:rPr lang="en-US" sz="900" dirty="0">
                <a:latin typeface="Gulim"/>
                <a:ea typeface="Gulim"/>
                <a:cs typeface="Gulim"/>
                <a:sym typeface="Gulim"/>
              </a:rPr>
              <a:t> </a:t>
            </a:r>
            <a:r>
              <a:rPr lang="en-US" sz="900" dirty="0" err="1">
                <a:latin typeface="Gulim"/>
                <a:ea typeface="Gulim"/>
                <a:cs typeface="Gulim"/>
                <a:sym typeface="Gulim"/>
              </a:rPr>
              <a:t>맞춤형</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구성하고자</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니즈를</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교육을</a:t>
            </a:r>
            <a:r>
              <a:rPr lang="en-US" sz="900" dirty="0">
                <a:latin typeface="Gulim"/>
                <a:ea typeface="Gulim"/>
                <a:cs typeface="Gulim"/>
                <a:sym typeface="Gulim"/>
              </a:rPr>
              <a:t> </a:t>
            </a:r>
            <a:r>
              <a:rPr lang="en-US" sz="900" dirty="0" err="1">
                <a:latin typeface="Gulim"/>
                <a:ea typeface="Gulim"/>
                <a:cs typeface="Gulim"/>
                <a:sym typeface="Gulim"/>
              </a:rPr>
              <a:t>제공함으로써</a:t>
            </a:r>
            <a:r>
              <a:rPr lang="en-US" sz="900" dirty="0">
                <a:latin typeface="Gulim"/>
                <a:ea typeface="Gulim"/>
                <a:cs typeface="Gulim"/>
                <a:sym typeface="Gulim"/>
              </a:rPr>
              <a:t> </a:t>
            </a:r>
            <a:r>
              <a:rPr lang="en-US" sz="900" dirty="0" err="1">
                <a:latin typeface="Gulim"/>
                <a:ea typeface="Gulim"/>
                <a:cs typeface="Gulim"/>
                <a:sym typeface="Gulim"/>
              </a:rPr>
              <a:t>구성원들의</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264" name="Google Shape;7264;p74"/>
          <p:cNvSpPr txBox="1"/>
          <p:nvPr/>
        </p:nvSpPr>
        <p:spPr>
          <a:xfrm>
            <a:off x="882921" y="5443168"/>
            <a:ext cx="11322921" cy="571803"/>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ESG 경영 이해</a:t>
            </a:r>
            <a:endParaRPr sz="900">
              <a:latin typeface="Arial"/>
              <a:ea typeface="Arial"/>
              <a:cs typeface="Arial"/>
              <a:sym typeface="Arial"/>
            </a:endParaRPr>
          </a:p>
          <a:p>
            <a:pPr marL="12700" marR="5080" lvl="0" indent="0" algn="just" rtl="0">
              <a:lnSpc>
                <a:spcPct val="134300"/>
              </a:lnSpc>
              <a:spcBef>
                <a:spcPts val="20"/>
              </a:spcBef>
              <a:spcAft>
                <a:spcPts val="0"/>
              </a:spcAft>
              <a:buNone/>
            </a:pPr>
            <a:r>
              <a:rPr lang="en-US" sz="900">
                <a:latin typeface="Gulim"/>
                <a:ea typeface="Gulim"/>
                <a:cs typeface="Gulim"/>
                <a:sym typeface="Gulim"/>
              </a:rPr>
              <a:t>전사적 ESG 경영 추진 및 강화 방침에 발맞춰 구성원이 ESG에 대한 개념과 동향 등을 학습함으로써 ESG 경영의 본질을 이해하고 ‘사람’, ‘미래’, ‘행복’ 중심의 사회 구현을 통한 기업의 지속가능성을 제고하고자 노력하고 있습니다. 또한, 해외법인 현지채용 인력 대상의 ESG 교육도 계획하고 있습니다.</a:t>
            </a:r>
            <a:endParaRPr sz="900">
              <a:latin typeface="Gulim"/>
              <a:ea typeface="Gulim"/>
              <a:cs typeface="Gulim"/>
              <a:sym typeface="Gulim"/>
            </a:endParaRPr>
          </a:p>
        </p:txBody>
      </p:sp>
      <p:sp>
        <p:nvSpPr>
          <p:cNvPr id="7265" name="Google Shape;7265;p74"/>
          <p:cNvSpPr txBox="1"/>
          <p:nvPr/>
        </p:nvSpPr>
        <p:spPr>
          <a:xfrm>
            <a:off x="881500" y="6140366"/>
            <a:ext cx="11324342" cy="100948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구성원</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만족도</a:t>
            </a:r>
            <a:endParaRPr sz="900" dirty="0">
              <a:latin typeface="Arial"/>
              <a:ea typeface="Arial"/>
              <a:cs typeface="Arial"/>
              <a:sym typeface="Arial"/>
            </a:endParaRPr>
          </a:p>
          <a:p>
            <a:pPr marL="12700" marR="5080" indent="-635" algn="just">
              <a:lnSpc>
                <a:spcPct val="150000"/>
              </a:lnSpc>
              <a:spcBef>
                <a:spcPts val="20"/>
              </a:spcBef>
            </a:pP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만족도</a:t>
            </a:r>
            <a:r>
              <a:rPr lang="en-US" sz="900" dirty="0">
                <a:latin typeface="Gulim"/>
                <a:ea typeface="Gulim"/>
                <a:cs typeface="Gulim"/>
                <a:sym typeface="Gulim"/>
              </a:rPr>
              <a:t> </a:t>
            </a:r>
            <a:r>
              <a:rPr lang="en-US" sz="900" dirty="0" err="1">
                <a:latin typeface="Gulim"/>
                <a:ea typeface="Gulim"/>
                <a:cs typeface="Gulim"/>
                <a:sym typeface="Gulim"/>
              </a:rPr>
              <a:t>조사를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조사</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보완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강화해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a:t>
            </a:r>
            <a:r>
              <a:rPr lang="en-US" sz="900" dirty="0">
                <a:latin typeface="Gulim" panose="020B0600000101010101" pitchFamily="34" charset="-127"/>
                <a:ea typeface="Gulim" panose="020B0600000101010101" pitchFamily="34" charset="-127"/>
              </a:rPr>
              <a:t> KT&amp;G</a:t>
            </a:r>
            <a:r>
              <a:rPr lang="ko-KR" altLang="en-US" sz="900" dirty="0">
                <a:latin typeface="Gulim" panose="020B0600000101010101" pitchFamily="34" charset="-127"/>
                <a:ea typeface="Gulim" panose="020B0600000101010101" pitchFamily="34" charset="-127"/>
              </a:rPr>
              <a:t>는 교육 프로그램에 대한 수요자 만족도를 </a:t>
            </a:r>
            <a:r>
              <a:rPr lang="en-US" altLang="ko-KR" sz="900" dirty="0">
                <a:latin typeface="Gulim" panose="020B0600000101010101" pitchFamily="34" charset="-127"/>
                <a:ea typeface="Gulim" panose="020B0600000101010101" pitchFamily="34" charset="-127"/>
              </a:rPr>
              <a:t>5</a:t>
            </a:r>
            <a:r>
              <a:rPr lang="ko-KR" altLang="en-US" sz="900" dirty="0">
                <a:latin typeface="Gulim" panose="020B0600000101010101" pitchFamily="34" charset="-127"/>
                <a:ea typeface="Gulim" panose="020B0600000101010101" pitchFamily="34" charset="-127"/>
              </a:rPr>
              <a:t>점 만점 기준으로 매년 조사하고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그 결과 </a:t>
            </a:r>
            <a:r>
              <a:rPr lang="en-US" altLang="ko-KR" sz="900" dirty="0">
                <a:latin typeface="Gulim" panose="020B0600000101010101" pitchFamily="34" charset="-127"/>
                <a:ea typeface="Gulim" panose="020B0600000101010101" pitchFamily="34" charset="-127"/>
              </a:rPr>
              <a:t>2021</a:t>
            </a:r>
            <a:r>
              <a:rPr lang="ko-KR" altLang="en-US" sz="900" dirty="0">
                <a:latin typeface="Gulim" panose="020B0600000101010101" pitchFamily="34" charset="-127"/>
                <a:ea typeface="Gulim" panose="020B0600000101010101" pitchFamily="34" charset="-127"/>
              </a:rPr>
              <a:t>년에는 </a:t>
            </a:r>
            <a:r>
              <a:rPr lang="en-US" altLang="ko-KR" sz="900" dirty="0">
                <a:latin typeface="Gulim" panose="020B0600000101010101" pitchFamily="34" charset="-127"/>
                <a:ea typeface="Gulim" panose="020B0600000101010101" pitchFamily="34" charset="-127"/>
              </a:rPr>
              <a:t>4.49</a:t>
            </a:r>
            <a:r>
              <a:rPr lang="ko-KR" altLang="en-US" sz="900" dirty="0">
                <a:latin typeface="Gulim" panose="020B0600000101010101" pitchFamily="34" charset="-127"/>
                <a:ea typeface="Gulim" panose="020B0600000101010101" pitchFamily="34" charset="-127"/>
              </a:rPr>
              <a:t>점</a:t>
            </a:r>
            <a:r>
              <a:rPr lang="en-US" altLang="ko-KR" sz="900" dirty="0">
                <a:latin typeface="Gulim" panose="020B0600000101010101" pitchFamily="34" charset="-127"/>
                <a:ea typeface="Gulim" panose="020B0600000101010101" pitchFamily="34" charset="-127"/>
              </a:rPr>
              <a:t>, 2022</a:t>
            </a:r>
            <a:r>
              <a:rPr lang="ko-KR" altLang="en-US" sz="900" dirty="0">
                <a:latin typeface="Gulim" panose="020B0600000101010101" pitchFamily="34" charset="-127"/>
                <a:ea typeface="Gulim" panose="020B0600000101010101" pitchFamily="34" charset="-127"/>
              </a:rPr>
              <a:t>년에는 </a:t>
            </a:r>
            <a:r>
              <a:rPr lang="en-US" altLang="ko-KR" sz="900" dirty="0">
                <a:latin typeface="Gulim" panose="020B0600000101010101" pitchFamily="34" charset="-127"/>
                <a:ea typeface="Gulim" panose="020B0600000101010101" pitchFamily="34" charset="-127"/>
              </a:rPr>
              <a:t>4.67</a:t>
            </a:r>
            <a:r>
              <a:rPr lang="ko-KR" altLang="en-US" sz="900" dirty="0">
                <a:latin typeface="Gulim" panose="020B0600000101010101" pitchFamily="34" charset="-127"/>
                <a:ea typeface="Gulim" panose="020B0600000101010101" pitchFamily="34" charset="-127"/>
              </a:rPr>
              <a:t>점</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년에는 </a:t>
            </a:r>
            <a:r>
              <a:rPr lang="en-US" altLang="ko-KR" sz="900" dirty="0">
                <a:latin typeface="Gulim" panose="020B0600000101010101" pitchFamily="34" charset="-127"/>
                <a:ea typeface="Gulim" panose="020B0600000101010101" pitchFamily="34" charset="-127"/>
              </a:rPr>
              <a:t>4.66</a:t>
            </a:r>
            <a:r>
              <a:rPr lang="ko-KR" altLang="en-US" sz="900" dirty="0">
                <a:latin typeface="Gulim" panose="020B0600000101010101" pitchFamily="34" charset="-127"/>
                <a:ea typeface="Gulim" panose="020B0600000101010101" pitchFamily="34" charset="-127"/>
              </a:rPr>
              <a:t>점을 기록하였습니다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이는 지속적으로 높은 교육 만족도를 유지하고 있음을 보여주며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프로그램의 품질과 효과성에 대한 임직원의 긍정적인 평가가 반영된 수치입니다</a:t>
            </a:r>
            <a:r>
              <a:rPr lang="en-US" altLang="ko-KR" sz="900" dirty="0">
                <a:latin typeface="Gulim" panose="020B0600000101010101" pitchFamily="34" charset="-127"/>
                <a:ea typeface="Gulim" panose="020B0600000101010101" pitchFamily="34" charset="-127"/>
              </a:rPr>
              <a:t>.</a:t>
            </a:r>
          </a:p>
          <a:p>
            <a:pPr marL="12700" marR="5080" lvl="0" indent="-635" algn="l" rtl="0">
              <a:lnSpc>
                <a:spcPct val="134200"/>
              </a:lnSpc>
              <a:spcBef>
                <a:spcPts val="20"/>
              </a:spcBef>
              <a:spcAft>
                <a:spcPts val="0"/>
              </a:spcAft>
              <a:buNone/>
            </a:pPr>
            <a:endParaRPr sz="900" dirty="0">
              <a:latin typeface="Gulim"/>
              <a:ea typeface="Gulim"/>
              <a:cs typeface="Gulim"/>
              <a:sym typeface="Gulim"/>
            </a:endParaRPr>
          </a:p>
        </p:txBody>
      </p:sp>
      <p:sp>
        <p:nvSpPr>
          <p:cNvPr id="7266" name="Google Shape;7266;p74"/>
          <p:cNvSpPr txBox="1"/>
          <p:nvPr/>
        </p:nvSpPr>
        <p:spPr>
          <a:xfrm>
            <a:off x="899999" y="7003863"/>
            <a:ext cx="11324342" cy="75736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그룹사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구성원</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역량</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제고</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교육</a:t>
            </a:r>
            <a:endParaRPr sz="900" dirty="0">
              <a:latin typeface="Arial"/>
              <a:ea typeface="Arial"/>
              <a:cs typeface="Arial"/>
              <a:sym typeface="Arial"/>
            </a:endParaRPr>
          </a:p>
          <a:p>
            <a:pPr marL="12700" marR="5080" lvl="0" indent="-635" algn="just" rtl="0">
              <a:lnSpc>
                <a:spcPct val="1343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시너지</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모색하고</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차원의</a:t>
            </a:r>
            <a:r>
              <a:rPr lang="en-US" sz="900" dirty="0">
                <a:latin typeface="Gulim"/>
                <a:ea typeface="Gulim"/>
                <a:cs typeface="Gulim"/>
                <a:sym typeface="Gulim"/>
              </a:rPr>
              <a:t> </a:t>
            </a:r>
            <a:r>
              <a:rPr lang="en-US" sz="900" dirty="0" err="1">
                <a:latin typeface="Gulim"/>
                <a:ea typeface="Gulim"/>
                <a:cs typeface="Gulim"/>
                <a:sym typeface="Gulim"/>
              </a:rPr>
              <a:t>핵심인재를</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육성하고자</a:t>
            </a:r>
            <a:r>
              <a:rPr lang="en-US" sz="900" dirty="0">
                <a:latin typeface="Gulim"/>
                <a:ea typeface="Gulim"/>
                <a:cs typeface="Gulim"/>
                <a:sym typeface="Gulim"/>
              </a:rPr>
              <a:t> 2023년 4월부터 </a:t>
            </a:r>
            <a:r>
              <a:rPr lang="en-US" sz="900" dirty="0" err="1">
                <a:latin typeface="Gulim"/>
                <a:ea typeface="Gulim"/>
                <a:cs typeface="Gulim"/>
                <a:sym typeface="Gulim"/>
              </a:rPr>
              <a:t>그룹사</a:t>
            </a:r>
            <a:r>
              <a:rPr lang="en-US" sz="900" dirty="0">
                <a:latin typeface="Gulim"/>
                <a:ea typeface="Gulim"/>
                <a:cs typeface="Gulim"/>
                <a:sym typeface="Gulim"/>
              </a:rPr>
              <a:t> </a:t>
            </a:r>
            <a:r>
              <a:rPr lang="en-US" sz="900" dirty="0" err="1">
                <a:latin typeface="Gulim"/>
                <a:ea typeface="Gulim"/>
                <a:cs typeface="Gulim"/>
                <a:sym typeface="Gulim"/>
              </a:rPr>
              <a:t>직원들을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사업역량강화</a:t>
            </a:r>
            <a:r>
              <a:rPr lang="en-US" sz="900" dirty="0">
                <a:latin typeface="Gulim"/>
                <a:ea typeface="Gulim"/>
                <a:cs typeface="Gulim"/>
                <a:sym typeface="Gulim"/>
              </a:rPr>
              <a:t> </a:t>
            </a:r>
            <a:r>
              <a:rPr lang="en-US" sz="900" dirty="0" err="1">
                <a:latin typeface="Gulim"/>
                <a:ea typeface="Gulim"/>
                <a:cs typeface="Gulim"/>
                <a:sym typeface="Gulim"/>
              </a:rPr>
              <a:t>과정’을</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본</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과정은</a:t>
            </a:r>
            <a:r>
              <a:rPr lang="en-US" sz="900" dirty="0">
                <a:latin typeface="Gulim"/>
                <a:ea typeface="Gulim"/>
                <a:cs typeface="Gulim"/>
                <a:sym typeface="Gulim"/>
              </a:rPr>
              <a:t> </a:t>
            </a:r>
            <a:r>
              <a:rPr lang="en-US" sz="900" dirty="0" err="1">
                <a:latin typeface="Gulim"/>
                <a:ea typeface="Gulim"/>
                <a:cs typeface="Gulim"/>
                <a:sym typeface="Gulim"/>
              </a:rPr>
              <a:t>그룹의</a:t>
            </a:r>
            <a:r>
              <a:rPr lang="en-US" sz="900" dirty="0">
                <a:latin typeface="Gulim"/>
                <a:ea typeface="Gulim"/>
                <a:cs typeface="Gulim"/>
                <a:sym typeface="Gulim"/>
              </a:rPr>
              <a:t> </a:t>
            </a:r>
            <a:r>
              <a:rPr lang="en-US" sz="900" dirty="0" err="1">
                <a:latin typeface="Gulim"/>
                <a:ea typeface="Gulim"/>
                <a:cs typeface="Gulim"/>
                <a:sym typeface="Gulim"/>
              </a:rPr>
              <a:t>핵심인재가</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 </a:t>
            </a:r>
            <a:r>
              <a:rPr lang="en-US" sz="900" dirty="0" err="1">
                <a:latin typeface="Gulim"/>
                <a:ea typeface="Gulim"/>
                <a:cs typeface="Gulim"/>
                <a:sym typeface="Gulim"/>
              </a:rPr>
              <a:t>사업별</a:t>
            </a:r>
            <a:r>
              <a:rPr lang="en-US" sz="900" dirty="0">
                <a:latin typeface="Gulim"/>
                <a:ea typeface="Gulim"/>
                <a:cs typeface="Gulim"/>
                <a:sym typeface="Gulim"/>
              </a:rPr>
              <a:t> </a:t>
            </a:r>
            <a:r>
              <a:rPr lang="en-US" sz="900" dirty="0" err="1">
                <a:latin typeface="Gulim"/>
                <a:ea typeface="Gulim"/>
                <a:cs typeface="Gulim"/>
                <a:sym typeface="Gulim"/>
              </a:rPr>
              <a:t>현황과</a:t>
            </a:r>
            <a:r>
              <a:rPr lang="en-US" sz="900" dirty="0">
                <a:latin typeface="Gulim"/>
                <a:ea typeface="Gulim"/>
                <a:cs typeface="Gulim"/>
                <a:sym typeface="Gulim"/>
              </a:rPr>
              <a:t> </a:t>
            </a:r>
            <a:r>
              <a:rPr lang="en-US" sz="900" dirty="0" err="1">
                <a:latin typeface="Gulim"/>
                <a:ea typeface="Gulim"/>
                <a:cs typeface="Gulim"/>
                <a:sym typeface="Gulim"/>
              </a:rPr>
              <a:t>종합적인</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방향을</a:t>
            </a:r>
            <a:r>
              <a:rPr lang="en-US" sz="900" dirty="0">
                <a:latin typeface="Gulim"/>
                <a:ea typeface="Gulim"/>
                <a:cs typeface="Gulim"/>
                <a:sym typeface="Gulim"/>
              </a:rPr>
              <a:t> </a:t>
            </a:r>
            <a:r>
              <a:rPr lang="en-US" sz="900" dirty="0" err="1">
                <a:latin typeface="Gulim"/>
                <a:ea typeface="Gulim"/>
                <a:cs typeface="Gulim"/>
                <a:sym typeface="Gulim"/>
              </a:rPr>
              <a:t>이해하여</a:t>
            </a:r>
            <a:r>
              <a:rPr lang="en-US" sz="900" dirty="0">
                <a:latin typeface="Gulim"/>
                <a:ea typeface="Gulim"/>
                <a:cs typeface="Gulim"/>
                <a:sym typeface="Gulim"/>
              </a:rPr>
              <a:t> </a:t>
            </a:r>
            <a:r>
              <a:rPr lang="en-US" sz="900" dirty="0" err="1">
                <a:latin typeface="Gulim"/>
                <a:ea typeface="Gulim"/>
                <a:cs typeface="Gulim"/>
                <a:sym typeface="Gulim"/>
              </a:rPr>
              <a:t>그룹의</a:t>
            </a:r>
            <a:r>
              <a:rPr lang="en-US" sz="900" dirty="0">
                <a:latin typeface="Gulim"/>
                <a:ea typeface="Gulim"/>
                <a:cs typeface="Gulim"/>
                <a:sym typeface="Gulim"/>
              </a:rPr>
              <a:t> </a:t>
            </a:r>
            <a:r>
              <a:rPr lang="en-US" sz="900" dirty="0" err="1">
                <a:latin typeface="Gulim"/>
                <a:ea typeface="Gulim"/>
                <a:cs typeface="Gulim"/>
                <a:sym typeface="Gulim"/>
              </a:rPr>
              <a:t>미래</a:t>
            </a:r>
            <a:r>
              <a:rPr lang="en-US" sz="900" dirty="0">
                <a:latin typeface="Gulim"/>
                <a:ea typeface="Gulim"/>
                <a:cs typeface="Gulim"/>
                <a:sym typeface="Gulim"/>
              </a:rPr>
              <a:t> </a:t>
            </a:r>
            <a:r>
              <a:rPr lang="en-US" sz="900" dirty="0" err="1">
                <a:latin typeface="Gulim"/>
                <a:ea typeface="Gulim"/>
                <a:cs typeface="Gulim"/>
                <a:sym typeface="Gulim"/>
              </a:rPr>
              <a:t>성장</a:t>
            </a:r>
            <a:r>
              <a:rPr lang="en-US" sz="900" dirty="0">
                <a:latin typeface="Gulim"/>
                <a:ea typeface="Gulim"/>
                <a:cs typeface="Gulim"/>
                <a:sym typeface="Gulim"/>
              </a:rPr>
              <a:t> </a:t>
            </a:r>
            <a:r>
              <a:rPr lang="en-US" sz="900" dirty="0" err="1">
                <a:latin typeface="Gulim"/>
                <a:ea typeface="Gulim"/>
                <a:cs typeface="Gulim"/>
                <a:sym typeface="Gulim"/>
              </a:rPr>
              <a:t>동력</a:t>
            </a:r>
            <a:r>
              <a:rPr lang="en-US" sz="900" dirty="0">
                <a:latin typeface="Gulim"/>
                <a:ea typeface="Gulim"/>
                <a:cs typeface="Gulim"/>
                <a:sym typeface="Gulim"/>
              </a:rPr>
              <a:t> </a:t>
            </a:r>
            <a:r>
              <a:rPr lang="en-US" sz="900" dirty="0" err="1">
                <a:latin typeface="Gulim"/>
                <a:ea typeface="Gulim"/>
                <a:cs typeface="Gulim"/>
                <a:sym typeface="Gulim"/>
              </a:rPr>
              <a:t>확보를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실행전략</a:t>
            </a:r>
            <a:r>
              <a:rPr lang="en-US" sz="900" dirty="0">
                <a:latin typeface="Gulim"/>
                <a:ea typeface="Gulim"/>
                <a:cs typeface="Gulim"/>
                <a:sym typeface="Gulim"/>
              </a:rPr>
              <a:t> </a:t>
            </a:r>
            <a:r>
              <a:rPr lang="en-US" sz="900" dirty="0" err="1">
                <a:latin typeface="Gulim"/>
                <a:ea typeface="Gulim"/>
                <a:cs typeface="Gulim"/>
                <a:sym typeface="Gulim"/>
              </a:rPr>
              <a:t>파악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수립을</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효과적인</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공통교육</a:t>
            </a:r>
            <a:r>
              <a:rPr lang="en-US" sz="900" dirty="0">
                <a:latin typeface="Gulim"/>
                <a:ea typeface="Gulim"/>
                <a:cs typeface="Gulim"/>
                <a:sym typeface="Gulim"/>
              </a:rPr>
              <a:t>, </a:t>
            </a:r>
            <a:r>
              <a:rPr lang="en-US" sz="900" dirty="0" err="1">
                <a:latin typeface="Gulim"/>
                <a:ea typeface="Gulim"/>
                <a:cs typeface="Gulim"/>
                <a:sym typeface="Gulim"/>
              </a:rPr>
              <a:t>특화교육</a:t>
            </a:r>
            <a:r>
              <a:rPr lang="en-US" sz="900" dirty="0">
                <a:latin typeface="Gulim"/>
                <a:ea typeface="Gulim"/>
                <a:cs typeface="Gulim"/>
                <a:sym typeface="Gulim"/>
              </a:rPr>
              <a:t>, </a:t>
            </a:r>
            <a:r>
              <a:rPr lang="en-US" sz="900" dirty="0" err="1">
                <a:latin typeface="Gulim"/>
                <a:ea typeface="Gulim"/>
                <a:cs typeface="Gulim"/>
                <a:sym typeface="Gulim"/>
              </a:rPr>
              <a:t>과제수행</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3단계 </a:t>
            </a:r>
            <a:r>
              <a:rPr lang="en-US" sz="900" dirty="0" err="1">
                <a:latin typeface="Gulim"/>
                <a:ea typeface="Gulim"/>
                <a:cs typeface="Gulim"/>
                <a:sym typeface="Gulim"/>
              </a:rPr>
              <a:t>학습</a:t>
            </a:r>
            <a:r>
              <a:rPr lang="en-US" sz="900" dirty="0">
                <a:latin typeface="Gulim"/>
                <a:ea typeface="Gulim"/>
                <a:cs typeface="Gulim"/>
                <a:sym typeface="Gulim"/>
              </a:rPr>
              <a:t> </a:t>
            </a:r>
            <a:r>
              <a:rPr lang="en-US" sz="900" dirty="0" err="1">
                <a:latin typeface="Gulim"/>
                <a:ea typeface="Gulim"/>
                <a:cs typeface="Gulim"/>
                <a:sym typeface="Gulim"/>
              </a:rPr>
              <a:t>여정</a:t>
            </a:r>
            <a:r>
              <a:rPr lang="en-US" sz="900" dirty="0">
                <a:latin typeface="Gulim"/>
                <a:ea typeface="Gulim"/>
                <a:cs typeface="Gulim"/>
                <a:sym typeface="Gulim"/>
              </a:rPr>
              <a:t> </a:t>
            </a:r>
            <a:r>
              <a:rPr lang="en-US" sz="900" dirty="0" err="1">
                <a:latin typeface="Gulim"/>
                <a:ea typeface="Gulim"/>
                <a:cs typeface="Gulim"/>
                <a:sym typeface="Gulim"/>
              </a:rPr>
              <a:t>제공</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내·외부</a:t>
            </a:r>
            <a:r>
              <a:rPr lang="en-US" sz="900" dirty="0">
                <a:latin typeface="Gulim"/>
                <a:ea typeface="Gulim"/>
                <a:cs typeface="Gulim"/>
                <a:sym typeface="Gulim"/>
              </a:rPr>
              <a:t> </a:t>
            </a:r>
            <a:r>
              <a:rPr lang="en-US" sz="900" dirty="0" err="1">
                <a:latin typeface="Gulim"/>
                <a:ea typeface="Gulim"/>
                <a:cs typeface="Gulim"/>
                <a:sym typeface="Gulim"/>
              </a:rPr>
              <a:t>전문강사</a:t>
            </a:r>
            <a:r>
              <a:rPr lang="en-US" sz="900" dirty="0">
                <a:latin typeface="Gulim"/>
                <a:ea typeface="Gulim"/>
                <a:cs typeface="Gulim"/>
                <a:sym typeface="Gulim"/>
              </a:rPr>
              <a:t> </a:t>
            </a:r>
            <a:r>
              <a:rPr lang="en-US" sz="900" dirty="0" err="1">
                <a:latin typeface="Gulim"/>
                <a:ea typeface="Gulim"/>
                <a:cs typeface="Gulim"/>
                <a:sym typeface="Gulim"/>
              </a:rPr>
              <a:t>중심의</a:t>
            </a:r>
            <a:r>
              <a:rPr lang="en-US" sz="900" dirty="0">
                <a:latin typeface="Gulim"/>
                <a:ea typeface="Gulim"/>
                <a:cs typeface="Gulim"/>
                <a:sym typeface="Gulim"/>
              </a:rPr>
              <a:t> </a:t>
            </a:r>
            <a:r>
              <a:rPr lang="en-US" sz="900" dirty="0" err="1">
                <a:latin typeface="Gulim"/>
                <a:ea typeface="Gulim"/>
                <a:cs typeface="Gulim"/>
                <a:sym typeface="Gulim"/>
              </a:rPr>
              <a:t>교육</a:t>
            </a:r>
            <a:r>
              <a:rPr lang="en-US" sz="900" dirty="0">
                <a:latin typeface="Gulim"/>
                <a:ea typeface="Gulim"/>
                <a:cs typeface="Gulim"/>
                <a:sym typeface="Gulim"/>
              </a:rPr>
              <a:t> </a:t>
            </a:r>
            <a:r>
              <a:rPr lang="en-US" sz="900" dirty="0" err="1">
                <a:latin typeface="Gulim"/>
                <a:ea typeface="Gulim"/>
                <a:cs typeface="Gulim"/>
                <a:sym typeface="Gulim"/>
              </a:rPr>
              <a:t>콘텐츠를</a:t>
            </a:r>
            <a:r>
              <a:rPr lang="en-US" sz="900" dirty="0">
                <a:latin typeface="Gulim"/>
                <a:ea typeface="Gulim"/>
                <a:cs typeface="Gulim"/>
                <a:sym typeface="Gulim"/>
              </a:rPr>
              <a:t> </a:t>
            </a:r>
            <a:r>
              <a:rPr lang="en-US" sz="900" dirty="0" err="1">
                <a:latin typeface="Gulim"/>
                <a:ea typeface="Gulim"/>
                <a:cs typeface="Gulim"/>
                <a:sym typeface="Gulim"/>
              </a:rPr>
              <a:t>구성하여</a:t>
            </a:r>
            <a:r>
              <a:rPr lang="en-US" sz="900" dirty="0">
                <a:latin typeface="Gulim"/>
                <a:ea typeface="Gulim"/>
                <a:cs typeface="Gulim"/>
                <a:sym typeface="Gulim"/>
              </a:rPr>
              <a:t> </a:t>
            </a:r>
            <a:r>
              <a:rPr lang="en-US" sz="900" dirty="0" err="1">
                <a:latin typeface="Gulim"/>
                <a:ea typeface="Gulim"/>
                <a:cs typeface="Gulim"/>
                <a:sym typeface="Gulim"/>
              </a:rPr>
              <a:t>교육생의</a:t>
            </a:r>
            <a:r>
              <a:rPr lang="en-US" sz="900" dirty="0">
                <a:latin typeface="Gulim"/>
                <a:ea typeface="Gulim"/>
                <a:cs typeface="Gulim"/>
                <a:sym typeface="Gulim"/>
              </a:rPr>
              <a:t> </a:t>
            </a:r>
            <a:r>
              <a:rPr lang="en-US" sz="900" dirty="0" err="1">
                <a:latin typeface="Gulim"/>
                <a:ea typeface="Gulim"/>
                <a:cs typeface="Gulim"/>
                <a:sym typeface="Gulim"/>
              </a:rPr>
              <a:t>학습</a:t>
            </a:r>
            <a:r>
              <a:rPr lang="en-US" sz="900" dirty="0">
                <a:latin typeface="Gulim"/>
                <a:ea typeface="Gulim"/>
                <a:cs typeface="Gulim"/>
                <a:sym typeface="Gulim"/>
              </a:rPr>
              <a:t> </a:t>
            </a:r>
            <a:r>
              <a:rPr lang="en-US" sz="900" dirty="0" err="1">
                <a:latin typeface="Gulim"/>
                <a:ea typeface="Gulim"/>
                <a:cs typeface="Gulim"/>
                <a:sym typeface="Gulim"/>
              </a:rPr>
              <a:t>참여도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몰입도를</a:t>
            </a:r>
            <a:r>
              <a:rPr lang="en-US" sz="900" dirty="0">
                <a:latin typeface="Gulim"/>
                <a:ea typeface="Gulim"/>
                <a:cs typeface="Gulim"/>
                <a:sym typeface="Gulim"/>
              </a:rPr>
              <a:t> </a:t>
            </a:r>
            <a:r>
              <a:rPr lang="en-US" sz="900" dirty="0" err="1">
                <a:latin typeface="Gulim"/>
                <a:ea typeface="Gulim"/>
                <a:cs typeface="Gulim"/>
                <a:sym typeface="Gulim"/>
              </a:rPr>
              <a:t>제고하였습니다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7285" name="Google Shape;7285;p74"/>
          <p:cNvGrpSpPr/>
          <p:nvPr/>
        </p:nvGrpSpPr>
        <p:grpSpPr>
          <a:xfrm>
            <a:off x="538086" y="0"/>
            <a:ext cx="14077958" cy="8208009"/>
            <a:chOff x="538086" y="0"/>
            <a:chExt cx="14077958" cy="8208009"/>
          </a:xfrm>
        </p:grpSpPr>
        <p:sp>
          <p:nvSpPr>
            <p:cNvPr id="7286" name="Google Shape;7286;p7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87" name="Google Shape;7287;p7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88" name="Google Shape;7288;p7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295" name="Google Shape;7295;p7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150</a:t>
            </a:r>
            <a:endParaRPr sz="1000">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7304"/>
        <p:cNvGrpSpPr/>
        <p:nvPr/>
      </p:nvGrpSpPr>
      <p:grpSpPr>
        <a:xfrm>
          <a:off x="0" y="0"/>
          <a:ext cx="0" cy="0"/>
          <a:chOff x="0" y="0"/>
          <a:chExt cx="0" cy="0"/>
        </a:xfrm>
      </p:grpSpPr>
      <p:sp>
        <p:nvSpPr>
          <p:cNvPr id="7305" name="Google Shape;7305;p75"/>
          <p:cNvSpPr txBox="1"/>
          <p:nvPr/>
        </p:nvSpPr>
        <p:spPr>
          <a:xfrm>
            <a:off x="887298" y="1196499"/>
            <a:ext cx="2208495"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사업장</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안전보건</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안전보건</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관리체계</a:t>
            </a:r>
            <a:endParaRPr sz="1100" dirty="0">
              <a:latin typeface="Arial"/>
              <a:ea typeface="Arial"/>
              <a:cs typeface="Arial"/>
              <a:sym typeface="Arial"/>
            </a:endParaRPr>
          </a:p>
        </p:txBody>
      </p:sp>
      <p:sp>
        <p:nvSpPr>
          <p:cNvPr id="7306" name="Google Shape;7306;p75"/>
          <p:cNvSpPr txBox="1"/>
          <p:nvPr/>
        </p:nvSpPr>
        <p:spPr>
          <a:xfrm>
            <a:off x="886963" y="2016046"/>
            <a:ext cx="5059045" cy="5807615"/>
          </a:xfrm>
          <a:prstGeom prst="rect">
            <a:avLst/>
          </a:prstGeom>
          <a:noFill/>
          <a:ln>
            <a:noFill/>
          </a:ln>
        </p:spPr>
        <p:txBody>
          <a:bodyPr spcFirstLastPara="1" wrap="square" lIns="0" tIns="12700" rIns="0" bIns="0" anchor="t" anchorCtr="0">
            <a:spAutoFit/>
          </a:bodyPr>
          <a:lstStyle/>
          <a:p>
            <a:pPr marL="12700" marR="5080" lvl="0" indent="0" algn="just" rtl="0">
              <a:lnSpc>
                <a:spcPct val="150000"/>
              </a:lnSpc>
              <a:spcBef>
                <a:spcPts val="0"/>
              </a:spcBef>
              <a:spcAft>
                <a:spcPts val="0"/>
              </a:spcAft>
              <a:buNone/>
            </a:pPr>
            <a:r>
              <a:rPr lang="en-US" sz="900" b="1" u="sng" dirty="0" err="1">
                <a:solidFill>
                  <a:srgbClr val="007E75"/>
                </a:solidFill>
                <a:latin typeface="Arial"/>
                <a:ea typeface="Arial"/>
                <a:cs typeface="Arial"/>
                <a:sym typeface="Arial"/>
              </a:rPr>
              <a:t>안전보건경영</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방침</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목표</a:t>
            </a:r>
            <a:r>
              <a:rPr lang="en-US" sz="900" b="1" u="none" dirty="0">
                <a:solidFill>
                  <a:srgbClr val="007E75"/>
                </a:solidFill>
                <a:latin typeface="Arial"/>
                <a:ea typeface="Arial"/>
                <a:cs typeface="Arial"/>
                <a:sym typeface="Arial"/>
              </a:rPr>
              <a:t> </a:t>
            </a:r>
            <a:r>
              <a:rPr lang="en-US" sz="900" u="none" dirty="0" err="1">
                <a:latin typeface="Gulim" panose="020B0600000101010101" pitchFamily="34" charset="-127"/>
                <a:ea typeface="Gulim" panose="020B0600000101010101" pitchFamily="34" charset="-127"/>
                <a:cs typeface="Gulim"/>
                <a:sym typeface="Gulim"/>
              </a:rPr>
              <a:t>KT&amp;G는</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구성원</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및</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이해관계자의</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안전을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확보하고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재해를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예방하기</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위해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재해율</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목표를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수립하고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이를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달성하고자</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최선을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다하고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있습니다</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이를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위해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당사는</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산업재해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승인</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여부를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기준으로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산정되는</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정부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재해율</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지표에서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나아가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경미한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재해까지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포함한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재해율을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관리하고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있습니다</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추가적으로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중대재해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발생</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제로</a:t>
            </a:r>
            <a:r>
              <a:rPr lang="en-US" sz="900" u="none" dirty="0">
                <a:latin typeface="Gulim" panose="020B0600000101010101" pitchFamily="34" charset="-127"/>
                <a:ea typeface="Gulim" panose="020B0600000101010101" pitchFamily="34" charset="-127"/>
                <a:cs typeface="Gulim"/>
                <a:sym typeface="Gulim"/>
              </a:rPr>
              <a:t>(Zero)</a:t>
            </a:r>
            <a:r>
              <a:rPr lang="en-US" sz="900" u="none" dirty="0" err="1">
                <a:latin typeface="Gulim" panose="020B0600000101010101" pitchFamily="34" charset="-127"/>
                <a:ea typeface="Gulim" panose="020B0600000101010101" pitchFamily="34" charset="-127"/>
                <a:cs typeface="Gulim"/>
                <a:sym typeface="Gulim"/>
              </a:rPr>
              <a:t>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목표로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지속적인</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위험요인과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리스크</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감소</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활동을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추진하고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있습니다</a:t>
            </a:r>
            <a:r>
              <a:rPr lang="en-US" sz="900" u="none" dirty="0">
                <a:latin typeface="Gulim" panose="020B0600000101010101" pitchFamily="34" charset="-127"/>
                <a:ea typeface="Gulim" panose="020B0600000101010101" pitchFamily="34" charset="-127"/>
                <a:cs typeface="Gulim"/>
                <a:sym typeface="Gulim"/>
              </a:rPr>
              <a:t>.</a:t>
            </a:r>
          </a:p>
          <a:p>
            <a:pPr algn="just">
              <a:lnSpc>
                <a:spcPct val="150000"/>
              </a:lnSpc>
            </a:pPr>
            <a:r>
              <a:rPr lang="en-US" altLang="ko-KR"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안전보건을 경영의 기본요소로 깊이 인식하고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안전보건중심의 경영시스템을 정착하며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지속적인 개선과 예방활동을 통해 모든 임직원의 건강과 생명을 보호하고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기업과 구성원의 가치 극대화를 통해 글로벌 </a:t>
            </a:r>
            <a:r>
              <a:rPr lang="ko-KR" altLang="en-US" sz="900" dirty="0" err="1">
                <a:latin typeface="Gulim" panose="020B0600000101010101" pitchFamily="34" charset="-127"/>
                <a:ea typeface="Gulim" panose="020B0600000101010101" pitchFamily="34" charset="-127"/>
              </a:rPr>
              <a:t>초우량</a:t>
            </a:r>
            <a:r>
              <a:rPr lang="ko-KR" altLang="en-US" sz="900" dirty="0">
                <a:latin typeface="Gulim" panose="020B0600000101010101" pitchFamily="34" charset="-127"/>
                <a:ea typeface="Gulim" panose="020B0600000101010101" pitchFamily="34" charset="-127"/>
              </a:rPr>
              <a:t> 기업으로 도약하기 위해 다음과 같은 안전보건 경영방침을 실천하고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 임직원 및 이해관계자에게 안전하고 쾌적한 환경을 제공하며 재해 및 건강장애 예방에 힘쓰고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안전보건 관련 법령 및 기타 요구사항을 준수하며 사내규정을 수립하고 철저히 이행합니다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안전보건 개선을 위한 적정 자원을 확보하고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교육훈련을 통해 임직원의 안전의식과 실천능력을 배양하여 능동적 참여를 도모합니다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안전보건에 미치는 영향을 사전에 평가하고 목표 및 추진계획을 수립</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시행하여 지속적인 리스크 감소 활동을 전개합니다</a:t>
            </a:r>
            <a:r>
              <a:rPr lang="en-US" altLang="ko-KR" sz="900" dirty="0">
                <a:latin typeface="Gulim" panose="020B0600000101010101" pitchFamily="34" charset="-127"/>
                <a:ea typeface="Gulim" panose="020B0600000101010101" pitchFamily="34" charset="-127"/>
              </a:rPr>
              <a:t>.</a:t>
            </a:r>
          </a:p>
          <a:p>
            <a:pPr algn="just">
              <a:lnSpc>
                <a:spcPct val="150000"/>
              </a:lnSpc>
            </a:pPr>
            <a:r>
              <a:rPr lang="en-US" altLang="ko-KR" sz="900" dirty="0">
                <a:latin typeface="Gulim" panose="020B0600000101010101" pitchFamily="34" charset="-127"/>
                <a:ea typeface="Gulim" panose="020B0600000101010101" pitchFamily="34" charset="-127"/>
              </a:rPr>
              <a:t>2024</a:t>
            </a:r>
            <a:r>
              <a:rPr lang="ko-KR" altLang="en-US" sz="900" dirty="0">
                <a:latin typeface="Gulim" panose="020B0600000101010101" pitchFamily="34" charset="-127"/>
                <a:ea typeface="Gulim" panose="020B0600000101010101" pitchFamily="34" charset="-127"/>
              </a:rPr>
              <a:t>년부터 매년 재해율을 </a:t>
            </a:r>
            <a:r>
              <a:rPr lang="en-US" altLang="ko-KR" sz="900" dirty="0">
                <a:latin typeface="Gulim" panose="020B0600000101010101" pitchFamily="34" charset="-127"/>
                <a:ea typeface="Gulim" panose="020B0600000101010101" pitchFamily="34" charset="-127"/>
              </a:rPr>
              <a:t>6% </a:t>
            </a:r>
            <a:r>
              <a:rPr lang="ko-KR" altLang="en-US" sz="900" dirty="0">
                <a:latin typeface="Gulim" panose="020B0600000101010101" pitchFamily="34" charset="-127"/>
                <a:ea typeface="Gulim" panose="020B0600000101010101" pitchFamily="34" charset="-127"/>
              </a:rPr>
              <a:t>이상 감소시키고</a:t>
            </a:r>
            <a:r>
              <a:rPr lang="en-US" altLang="ko-KR" sz="900" dirty="0">
                <a:latin typeface="Gulim" panose="020B0600000101010101" pitchFamily="34" charset="-127"/>
                <a:ea typeface="Gulim" panose="020B0600000101010101" pitchFamily="34" charset="-127"/>
              </a:rPr>
              <a:t>, 2033</a:t>
            </a:r>
            <a:r>
              <a:rPr lang="ko-KR" altLang="en-US" sz="900" dirty="0">
                <a:latin typeface="Gulim" panose="020B0600000101010101" pitchFamily="34" charset="-127"/>
                <a:ea typeface="Gulim" panose="020B0600000101010101" pitchFamily="34" charset="-127"/>
              </a:rPr>
              <a:t>년까지 동일업종</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한국표준산업분류 의거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최저 수준의 재해율</a:t>
            </a:r>
            <a:r>
              <a:rPr lang="en-US" altLang="ko-KR" sz="900" dirty="0">
                <a:latin typeface="Gulim" panose="020B0600000101010101" pitchFamily="34" charset="-127"/>
                <a:ea typeface="Gulim" panose="020B0600000101010101" pitchFamily="34" charset="-127"/>
              </a:rPr>
              <a:t>(0.35%) </a:t>
            </a:r>
            <a:r>
              <a:rPr lang="ko-KR" altLang="en-US" sz="900" dirty="0">
                <a:latin typeface="Gulim" panose="020B0600000101010101" pitchFamily="34" charset="-127"/>
                <a:ea typeface="Gulim" panose="020B0600000101010101" pitchFamily="34" charset="-127"/>
              </a:rPr>
              <a:t>달성을 목표로 삼고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위해 상해 없이 사고로 포괄해서 재해 실적 커버리지 확대 및 재해 기준 고도화를 신규 재해율 지표로 수립하고</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년부터 적용하고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r>
              <a:rPr lang="ko-KR" altLang="en-US" sz="900" dirty="0">
                <a:latin typeface="Gulim" panose="020B0600000101010101" pitchFamily="34" charset="-127"/>
                <a:ea typeface="Gulim" panose="020B0600000101010101" pitchFamily="34" charset="-127"/>
              </a:rPr>
              <a:t>중장기적으로는 산업재해 및 화재 리스크 예방</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업무상 질병 대응방안 추진</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안전보건 역량강화를 중심으로 단계적인 실행 계획이 마련되어 있습니다</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년에는 법정 위험기계기구 방호장치 개선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소방시설 현행화 및 관리대상별 기준 수립</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해외법인 관리체계 구축을 비롯해 업무상 질병 대응체계 구축과 작업환경 개선을 검토하고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안전문화 진단 및 개선안과 </a:t>
            </a:r>
            <a:r>
              <a:rPr lang="en-US" sz="900" dirty="0">
                <a:latin typeface="Gulim" panose="020B0600000101010101" pitchFamily="34" charset="-127"/>
                <a:ea typeface="Gulim" panose="020B0600000101010101" pitchFamily="34" charset="-127"/>
              </a:rPr>
              <a:t>SHE IT </a:t>
            </a:r>
            <a:r>
              <a:rPr lang="ko-KR" altLang="en-US" sz="900" dirty="0">
                <a:latin typeface="Gulim" panose="020B0600000101010101" pitchFamily="34" charset="-127"/>
                <a:ea typeface="Gulim" panose="020B0600000101010101" pitchFamily="34" charset="-127"/>
              </a:rPr>
              <a:t>시스템 정착</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공장 등 우선 적용</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을 추진하고 있습니다</a:t>
            </a:r>
            <a:r>
              <a:rPr lang="en-US" altLang="ko-KR" sz="900" dirty="0">
                <a:latin typeface="Gulim" panose="020B0600000101010101" pitchFamily="34" charset="-127"/>
                <a:ea typeface="Gulim" panose="020B0600000101010101" pitchFamily="34" charset="-127"/>
              </a:rPr>
              <a:t>. 2030</a:t>
            </a:r>
            <a:r>
              <a:rPr lang="ko-KR" altLang="en-US" sz="900" dirty="0">
                <a:latin typeface="Gulim" panose="020B0600000101010101" pitchFamily="34" charset="-127"/>
                <a:ea typeface="Gulim" panose="020B0600000101010101" pitchFamily="34" charset="-127"/>
              </a:rPr>
              <a:t>년까지는 중대재해 위험설비 </a:t>
            </a:r>
            <a:r>
              <a:rPr lang="en-US" sz="900" dirty="0">
                <a:latin typeface="Gulim" panose="020B0600000101010101" pitchFamily="34" charset="-127"/>
                <a:ea typeface="Gulim" panose="020B0600000101010101" pitchFamily="34" charset="-127"/>
              </a:rPr>
              <a:t>Fool Proof </a:t>
            </a:r>
            <a:r>
              <a:rPr lang="ko-KR" altLang="en-US" sz="900" dirty="0">
                <a:latin typeface="Gulim" panose="020B0600000101010101" pitchFamily="34" charset="-127"/>
                <a:ea typeface="Gulim" panose="020B0600000101010101" pitchFamily="34" charset="-127"/>
              </a:rPr>
              <a:t>현장 적용 검토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화재위험 설비 및 장소 화재예방 기준 수립</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해외법인 작업환경체계 구축</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건강증진 및 직업병 예방체계 검토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LOTO </a:t>
            </a:r>
            <a:r>
              <a:rPr lang="ko-KR" altLang="en-US" sz="900" dirty="0">
                <a:latin typeface="Gulim" panose="020B0600000101010101" pitchFamily="34" charset="-127"/>
                <a:ea typeface="Gulim" panose="020B0600000101010101" pitchFamily="34" charset="-127"/>
              </a:rPr>
              <a:t>체계 정립</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스마트 소방관리체계 확립</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Global </a:t>
            </a:r>
            <a:r>
              <a:rPr lang="ko-KR" altLang="en-US" sz="900" dirty="0">
                <a:latin typeface="Gulim" panose="020B0600000101010101" pitchFamily="34" charset="-127"/>
                <a:ea typeface="Gulim" panose="020B0600000101010101" pitchFamily="34" charset="-127"/>
              </a:rPr>
              <a:t>통합관리 고도화</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JEM </a:t>
            </a:r>
            <a:r>
              <a:rPr lang="ko-KR" altLang="en-US" sz="900" dirty="0">
                <a:latin typeface="Gulim" panose="020B0600000101010101" pitchFamily="34" charset="-127"/>
                <a:ea typeface="Gulim" panose="020B0600000101010101" pitchFamily="34" charset="-127"/>
              </a:rPr>
              <a:t>활용 근로자 건강관리 활동</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안전문화 정착 실태 재평가</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SHE IT </a:t>
            </a:r>
            <a:r>
              <a:rPr lang="ko-KR" altLang="en-US" sz="900" dirty="0">
                <a:latin typeface="Gulim" panose="020B0600000101010101" pitchFamily="34" charset="-127"/>
                <a:ea typeface="Gulim" panose="020B0600000101010101" pitchFamily="34" charset="-127"/>
              </a:rPr>
              <a:t>시스템 해외법인 적용 검토 등이 예정되어 있습니다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34300"/>
              </a:lnSpc>
              <a:spcBef>
                <a:spcPts val="0"/>
              </a:spcBef>
              <a:spcAft>
                <a:spcPts val="0"/>
              </a:spcAft>
              <a:buNone/>
            </a:pPr>
            <a:endParaRPr sz="900" dirty="0">
              <a:latin typeface="Gulim"/>
              <a:ea typeface="Gulim"/>
              <a:cs typeface="Gulim"/>
              <a:sym typeface="Gulim"/>
            </a:endParaRPr>
          </a:p>
        </p:txBody>
      </p:sp>
      <p:grpSp>
        <p:nvGrpSpPr>
          <p:cNvPr id="7372" name="Google Shape;7372;p75"/>
          <p:cNvGrpSpPr/>
          <p:nvPr/>
        </p:nvGrpSpPr>
        <p:grpSpPr>
          <a:xfrm>
            <a:off x="538086" y="0"/>
            <a:ext cx="14077958" cy="8208009"/>
            <a:chOff x="538086" y="0"/>
            <a:chExt cx="14077958" cy="8208009"/>
          </a:xfrm>
        </p:grpSpPr>
        <p:sp>
          <p:nvSpPr>
            <p:cNvPr id="7373" name="Google Shape;7373;p7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74" name="Google Shape;7374;p7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75" name="Google Shape;7375;p7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382" name="Google Shape;7382;p7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151</a:t>
            </a:r>
            <a:endParaRPr sz="1000">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7391"/>
        <p:cNvGrpSpPr/>
        <p:nvPr/>
      </p:nvGrpSpPr>
      <p:grpSpPr>
        <a:xfrm>
          <a:off x="0" y="0"/>
          <a:ext cx="0" cy="0"/>
          <a:chOff x="0" y="0"/>
          <a:chExt cx="0" cy="0"/>
        </a:xfrm>
      </p:grpSpPr>
      <p:sp>
        <p:nvSpPr>
          <p:cNvPr id="7392" name="Google Shape;7392;p76"/>
          <p:cNvSpPr txBox="1"/>
          <p:nvPr/>
        </p:nvSpPr>
        <p:spPr>
          <a:xfrm>
            <a:off x="861899" y="1196499"/>
            <a:ext cx="5117465" cy="1581785"/>
          </a:xfrm>
          <a:prstGeom prst="rect">
            <a:avLst/>
          </a:prstGeom>
          <a:noFill/>
          <a:ln>
            <a:noFill/>
          </a:ln>
        </p:spPr>
        <p:txBody>
          <a:bodyPr spcFirstLastPara="1" wrap="square" lIns="0" tIns="12700" rIns="0" bIns="0" anchor="t" anchorCtr="0">
            <a:spAutoFit/>
          </a:bodyPr>
          <a:lstStyle/>
          <a:p>
            <a:pPr marL="38100" lvl="0" indent="0" algn="just" rtl="0">
              <a:lnSpc>
                <a:spcPct val="100000"/>
              </a:lnSpc>
              <a:spcBef>
                <a:spcPts val="0"/>
              </a:spcBef>
              <a:spcAft>
                <a:spcPts val="0"/>
              </a:spcAft>
              <a:buNone/>
            </a:pPr>
            <a:r>
              <a:rPr lang="en-US" sz="2000" b="1" dirty="0" err="1">
                <a:solidFill>
                  <a:srgbClr val="E6E6E6"/>
                </a:solidFill>
                <a:latin typeface="Arial"/>
                <a:ea typeface="Arial"/>
                <a:cs typeface="Arial"/>
                <a:sym typeface="Arial"/>
              </a:rPr>
              <a:t>사업장</a:t>
            </a:r>
            <a:r>
              <a:rPr lang="en-US" sz="2000" b="1" dirty="0">
                <a:solidFill>
                  <a:srgbClr val="E6E6E6"/>
                </a:solidFill>
                <a:latin typeface="Arial"/>
                <a:ea typeface="Arial"/>
                <a:cs typeface="Arial"/>
                <a:sym typeface="Arial"/>
              </a:rPr>
              <a:t> </a:t>
            </a:r>
            <a:r>
              <a:rPr lang="en-US" sz="2000" b="1" dirty="0" err="1">
                <a:solidFill>
                  <a:srgbClr val="E6E6E6"/>
                </a:solidFill>
                <a:latin typeface="Arial"/>
                <a:ea typeface="Arial"/>
                <a:cs typeface="Arial"/>
                <a:sym typeface="Arial"/>
              </a:rPr>
              <a:t>안전보건</a:t>
            </a:r>
            <a:endParaRPr sz="2000" dirty="0">
              <a:latin typeface="Arial"/>
              <a:ea typeface="Arial"/>
              <a:cs typeface="Arial"/>
              <a:sym typeface="Arial"/>
            </a:endParaRPr>
          </a:p>
          <a:p>
            <a:pPr marL="38100" marR="30480" lvl="0" indent="0" algn="just" rtl="0">
              <a:lnSpc>
                <a:spcPct val="134200"/>
              </a:lnSpc>
              <a:spcBef>
                <a:spcPts val="1150"/>
              </a:spcBef>
              <a:spcAft>
                <a:spcPts val="0"/>
              </a:spcAft>
              <a:buNone/>
            </a:pPr>
            <a:r>
              <a:rPr lang="en-US" sz="900" b="1" u="sng" dirty="0" err="1">
                <a:solidFill>
                  <a:srgbClr val="007E75"/>
                </a:solidFill>
                <a:latin typeface="Arial"/>
                <a:ea typeface="Arial"/>
                <a:cs typeface="Arial"/>
                <a:sym typeface="Arial"/>
              </a:rPr>
              <a:t>안전보건</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조직</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역할</a:t>
            </a:r>
            <a:r>
              <a:rPr lang="en-US" sz="900" b="1" u="none" dirty="0">
                <a:solidFill>
                  <a:srgbClr val="007E75"/>
                </a:solidFill>
                <a:latin typeface="Arial"/>
                <a:ea typeface="Arial"/>
                <a:cs typeface="Arial"/>
                <a:sym typeface="Arial"/>
              </a:rPr>
              <a:t> </a:t>
            </a:r>
            <a:r>
              <a:rPr lang="en-US" sz="900" b="0" u="none" dirty="0" err="1">
                <a:latin typeface="Arial"/>
                <a:ea typeface="Arial"/>
                <a:cs typeface="Arial"/>
                <a:sym typeface="Arial"/>
              </a:rPr>
              <a:t>KT&amp;G는</a:t>
            </a:r>
            <a:r>
              <a:rPr lang="en-US" sz="900" b="0" u="none" dirty="0">
                <a:latin typeface="Arial"/>
                <a:ea typeface="Arial"/>
                <a:cs typeface="Arial"/>
                <a:sym typeface="Arial"/>
              </a:rPr>
              <a:t> </a:t>
            </a:r>
            <a:r>
              <a:rPr lang="en-US" sz="900" b="0" u="none" dirty="0" err="1">
                <a:latin typeface="Arial"/>
                <a:ea typeface="Arial"/>
                <a:cs typeface="Arial"/>
                <a:sym typeface="Arial"/>
              </a:rPr>
              <a:t>안전관리를</a:t>
            </a:r>
            <a:r>
              <a:rPr lang="en-US" sz="900" b="0" u="none" dirty="0">
                <a:latin typeface="Arial"/>
                <a:ea typeface="Arial"/>
                <a:cs typeface="Arial"/>
                <a:sym typeface="Arial"/>
              </a:rPr>
              <a:t> </a:t>
            </a:r>
            <a:r>
              <a:rPr lang="en-US" sz="900" b="0" u="none" dirty="0" err="1">
                <a:latin typeface="Arial"/>
                <a:ea typeface="Arial"/>
                <a:cs typeface="Arial"/>
                <a:sym typeface="Arial"/>
              </a:rPr>
              <a:t>보다</a:t>
            </a:r>
            <a:r>
              <a:rPr lang="en-US" sz="900" b="0" u="none" dirty="0">
                <a:latin typeface="Arial"/>
                <a:ea typeface="Arial"/>
                <a:cs typeface="Arial"/>
                <a:sym typeface="Arial"/>
              </a:rPr>
              <a:t> </a:t>
            </a:r>
            <a:r>
              <a:rPr lang="en-US" sz="900" b="0" u="none" dirty="0" err="1">
                <a:latin typeface="Arial"/>
                <a:ea typeface="Arial"/>
                <a:cs typeface="Arial"/>
                <a:sym typeface="Arial"/>
              </a:rPr>
              <a:t>강화하기</a:t>
            </a:r>
            <a:r>
              <a:rPr lang="en-US" sz="900" b="0" u="none" dirty="0">
                <a:latin typeface="Arial"/>
                <a:ea typeface="Arial"/>
                <a:cs typeface="Arial"/>
                <a:sym typeface="Arial"/>
              </a:rPr>
              <a:t> </a:t>
            </a:r>
            <a:r>
              <a:rPr lang="en-US" sz="900" b="0" u="none" dirty="0" err="1">
                <a:latin typeface="Arial"/>
                <a:ea typeface="Arial"/>
                <a:cs typeface="Arial"/>
                <a:sym typeface="Arial"/>
              </a:rPr>
              <a:t>위해</a:t>
            </a:r>
            <a:r>
              <a:rPr lang="en-US" sz="900" b="0" u="none" dirty="0">
                <a:latin typeface="Arial"/>
                <a:ea typeface="Arial"/>
                <a:cs typeface="Arial"/>
                <a:sym typeface="Arial"/>
              </a:rPr>
              <a:t> 2021년부터 </a:t>
            </a:r>
            <a:r>
              <a:rPr lang="en-US" sz="900" b="0" u="none" dirty="0" err="1">
                <a:latin typeface="Arial"/>
                <a:ea typeface="Arial"/>
                <a:cs typeface="Arial"/>
                <a:sym typeface="Arial"/>
              </a:rPr>
              <a:t>경영책임자</a:t>
            </a:r>
            <a:r>
              <a:rPr lang="en-US" sz="900" b="0" u="none" dirty="0">
                <a:latin typeface="Arial"/>
                <a:ea typeface="Arial"/>
                <a:cs typeface="Arial"/>
                <a:sym typeface="Arial"/>
              </a:rPr>
              <a:t> </a:t>
            </a:r>
            <a:r>
              <a:rPr lang="en-US" sz="900" b="0" u="none" dirty="0" err="1">
                <a:latin typeface="Arial"/>
                <a:ea typeface="Arial"/>
                <a:cs typeface="Arial"/>
                <a:sym typeface="Arial"/>
              </a:rPr>
              <a:t>산하</a:t>
            </a:r>
            <a:r>
              <a:rPr lang="en-US" sz="900" b="0" u="none" dirty="0">
                <a:latin typeface="Arial"/>
                <a:ea typeface="Arial"/>
                <a:cs typeface="Arial"/>
                <a:sym typeface="Arial"/>
              </a:rPr>
              <a:t> </a:t>
            </a:r>
            <a:r>
              <a:rPr lang="en-US" sz="900" b="0" u="none" dirty="0" err="1">
                <a:latin typeface="Arial"/>
                <a:ea typeface="Arial"/>
                <a:cs typeface="Arial"/>
                <a:sym typeface="Arial"/>
              </a:rPr>
              <a:t>각</a:t>
            </a:r>
            <a:r>
              <a:rPr lang="en-US" sz="900" b="0" u="none" dirty="0">
                <a:latin typeface="Arial"/>
                <a:ea typeface="Arial"/>
                <a:cs typeface="Arial"/>
                <a:sym typeface="Arial"/>
              </a:rPr>
              <a:t> </a:t>
            </a:r>
            <a:r>
              <a:rPr lang="en-US" sz="900" b="0" u="none" dirty="0" err="1">
                <a:latin typeface="Arial"/>
                <a:ea typeface="Arial"/>
                <a:cs typeface="Arial"/>
                <a:sym typeface="Arial"/>
              </a:rPr>
              <a:t>본부</a:t>
            </a:r>
            <a:r>
              <a:rPr lang="en-US" sz="900" b="0" u="none" dirty="0">
                <a:latin typeface="Arial"/>
                <a:ea typeface="Arial"/>
                <a:cs typeface="Arial"/>
                <a:sym typeface="Arial"/>
              </a:rPr>
              <a:t> </a:t>
            </a:r>
            <a:r>
              <a:rPr lang="en-US" sz="900" b="0" u="none" dirty="0" err="1">
                <a:latin typeface="Arial"/>
                <a:ea typeface="Arial"/>
                <a:cs typeface="Arial"/>
                <a:sym typeface="Arial"/>
              </a:rPr>
              <a:t>및</a:t>
            </a:r>
            <a:r>
              <a:rPr lang="en-US" sz="900" b="0" u="none" dirty="0">
                <a:latin typeface="Arial"/>
                <a:ea typeface="Arial"/>
                <a:cs typeface="Arial"/>
                <a:sym typeface="Arial"/>
              </a:rPr>
              <a:t> </a:t>
            </a:r>
            <a:r>
              <a:rPr lang="en-US" sz="900" b="0" u="none" dirty="0" err="1">
                <a:latin typeface="Arial"/>
                <a:ea typeface="Arial"/>
                <a:cs typeface="Arial"/>
                <a:sym typeface="Arial"/>
              </a:rPr>
              <a:t>기관</a:t>
            </a:r>
            <a:r>
              <a:rPr lang="en-US" sz="900" b="0" u="none" dirty="0">
                <a:latin typeface="Arial"/>
                <a:ea typeface="Arial"/>
                <a:cs typeface="Arial"/>
                <a:sym typeface="Arial"/>
              </a:rPr>
              <a:t>(</a:t>
            </a:r>
            <a:r>
              <a:rPr lang="en-US" sz="900" b="0" u="none" dirty="0" err="1">
                <a:latin typeface="Arial"/>
                <a:ea typeface="Arial"/>
                <a:cs typeface="Arial"/>
                <a:sym typeface="Arial"/>
              </a:rPr>
              <a:t>본사</a:t>
            </a:r>
            <a:r>
              <a:rPr lang="en-US" sz="900" b="0" u="none" dirty="0">
                <a:latin typeface="Arial"/>
                <a:ea typeface="Arial"/>
                <a:cs typeface="Arial"/>
                <a:sym typeface="Arial"/>
              </a:rPr>
              <a:t> </a:t>
            </a:r>
            <a:r>
              <a:rPr lang="en-US" sz="900" b="0" u="none" dirty="0" err="1">
                <a:latin typeface="Arial"/>
                <a:ea typeface="Arial"/>
                <a:cs typeface="Arial"/>
                <a:sym typeface="Arial"/>
              </a:rPr>
              <a:t>본부</a:t>
            </a:r>
            <a:r>
              <a:rPr lang="en-US" sz="900" b="0" u="none" dirty="0">
                <a:latin typeface="Arial"/>
                <a:ea typeface="Arial"/>
                <a:cs typeface="Arial"/>
                <a:sym typeface="Arial"/>
              </a:rPr>
              <a:t>, </a:t>
            </a:r>
            <a:r>
              <a:rPr lang="en-US" sz="900" b="0" u="none" dirty="0" err="1">
                <a:latin typeface="Arial"/>
                <a:ea typeface="Arial"/>
                <a:cs typeface="Arial"/>
                <a:sym typeface="Arial"/>
              </a:rPr>
              <a:t>공장</a:t>
            </a:r>
            <a:r>
              <a:rPr lang="en-US" sz="900" b="0" u="none" dirty="0">
                <a:latin typeface="Arial"/>
                <a:ea typeface="Arial"/>
                <a:cs typeface="Arial"/>
                <a:sym typeface="Arial"/>
              </a:rPr>
              <a:t>, </a:t>
            </a:r>
            <a:r>
              <a:rPr lang="en-US" sz="900" b="0" u="none" dirty="0" err="1">
                <a:latin typeface="Arial"/>
                <a:ea typeface="Arial"/>
                <a:cs typeface="Arial"/>
                <a:sym typeface="Arial"/>
              </a:rPr>
              <a:t>영업지역본부</a:t>
            </a:r>
            <a:r>
              <a:rPr lang="en-US" sz="900" b="0" u="none" dirty="0">
                <a:latin typeface="Arial"/>
                <a:ea typeface="Arial"/>
                <a:cs typeface="Arial"/>
                <a:sym typeface="Arial"/>
              </a:rPr>
              <a:t> </a:t>
            </a:r>
            <a:r>
              <a:rPr lang="en-US" sz="900" b="0" u="none" dirty="0" err="1">
                <a:latin typeface="Arial"/>
                <a:ea typeface="Arial"/>
                <a:cs typeface="Arial"/>
                <a:sym typeface="Arial"/>
              </a:rPr>
              <a:t>등</a:t>
            </a:r>
            <a:r>
              <a:rPr lang="en-US" sz="900" b="0" u="none" dirty="0">
                <a:latin typeface="Arial"/>
                <a:ea typeface="Arial"/>
                <a:cs typeface="Arial"/>
                <a:sym typeface="Arial"/>
              </a:rPr>
              <a:t>) </a:t>
            </a:r>
            <a:r>
              <a:rPr lang="en-US" sz="900" b="0" u="none" dirty="0" err="1">
                <a:latin typeface="Arial"/>
                <a:ea typeface="Arial"/>
                <a:cs typeface="Arial"/>
                <a:sym typeface="Arial"/>
              </a:rPr>
              <a:t>별로</a:t>
            </a:r>
            <a:r>
              <a:rPr lang="en-US" sz="900" b="0" u="none" dirty="0">
                <a:latin typeface="Arial"/>
                <a:ea typeface="Arial"/>
                <a:cs typeface="Arial"/>
                <a:sym typeface="Arial"/>
              </a:rPr>
              <a:t> </a:t>
            </a:r>
            <a:r>
              <a:rPr lang="en-US" sz="900" b="0" u="none" dirty="0" err="1">
                <a:latin typeface="Arial"/>
                <a:ea typeface="Arial"/>
                <a:cs typeface="Arial"/>
                <a:sym typeface="Arial"/>
              </a:rPr>
              <a:t>안전보건관리체계를</a:t>
            </a:r>
            <a:r>
              <a:rPr lang="en-US" sz="900" b="0" u="none" dirty="0">
                <a:latin typeface="Arial"/>
                <a:ea typeface="Arial"/>
                <a:cs typeface="Arial"/>
                <a:sym typeface="Arial"/>
              </a:rPr>
              <a:t> </a:t>
            </a:r>
            <a:r>
              <a:rPr lang="en-US" sz="900" b="0" u="none" dirty="0" err="1">
                <a:latin typeface="Arial"/>
                <a:ea typeface="Arial"/>
                <a:cs typeface="Arial"/>
                <a:sym typeface="Arial"/>
              </a:rPr>
              <a:t>재편하고</a:t>
            </a:r>
            <a:r>
              <a:rPr lang="en-US" sz="900" b="0" u="none" dirty="0">
                <a:latin typeface="Arial"/>
                <a:ea typeface="Arial"/>
                <a:cs typeface="Arial"/>
                <a:sym typeface="Arial"/>
              </a:rPr>
              <a:t>, </a:t>
            </a:r>
            <a:r>
              <a:rPr lang="en-US" sz="900" b="0" u="none" dirty="0" err="1">
                <a:latin typeface="Arial"/>
                <a:ea typeface="Arial"/>
                <a:cs typeface="Arial"/>
                <a:sym typeface="Arial"/>
              </a:rPr>
              <a:t>전사</a:t>
            </a:r>
            <a:r>
              <a:rPr lang="en-US" sz="900" b="0" u="none" dirty="0">
                <a:latin typeface="Arial"/>
                <a:ea typeface="Arial"/>
                <a:cs typeface="Arial"/>
                <a:sym typeface="Arial"/>
              </a:rPr>
              <a:t> </a:t>
            </a:r>
            <a:r>
              <a:rPr lang="en-US" sz="900" b="0" u="none" dirty="0" err="1">
                <a:latin typeface="Arial"/>
                <a:ea typeface="Arial"/>
                <a:cs typeface="Arial"/>
                <a:sym typeface="Arial"/>
              </a:rPr>
              <a:t>안전보건</a:t>
            </a:r>
            <a:r>
              <a:rPr lang="en-US" sz="900" b="0" u="none" dirty="0">
                <a:latin typeface="Arial"/>
                <a:ea typeface="Arial"/>
                <a:cs typeface="Arial"/>
                <a:sym typeface="Arial"/>
              </a:rPr>
              <a:t> </a:t>
            </a:r>
            <a:r>
              <a:rPr lang="en-US" sz="900" b="0" u="none" dirty="0" err="1">
                <a:latin typeface="Arial"/>
                <a:ea typeface="Arial"/>
                <a:cs typeface="Arial"/>
                <a:sym typeface="Arial"/>
              </a:rPr>
              <a:t>전담조직인</a:t>
            </a:r>
            <a:r>
              <a:rPr lang="en-US" sz="900" b="0" u="none" dirty="0">
                <a:latin typeface="Arial"/>
                <a:ea typeface="Arial"/>
                <a:cs typeface="Arial"/>
                <a:sym typeface="Arial"/>
              </a:rPr>
              <a:t> 안전보건관리센터</a:t>
            </a:r>
            <a:r>
              <a:rPr lang="en-US" sz="750" b="0" u="none" baseline="30000" dirty="0">
                <a:latin typeface="Arial"/>
                <a:ea typeface="Arial"/>
                <a:cs typeface="Arial"/>
                <a:sym typeface="Arial"/>
              </a:rPr>
              <a:t>1)</a:t>
            </a:r>
            <a:r>
              <a:rPr lang="en-US" sz="900" b="0" u="none" dirty="0" err="1">
                <a:latin typeface="Arial"/>
                <a:ea typeface="Arial"/>
                <a:cs typeface="Arial"/>
                <a:sym typeface="Arial"/>
              </a:rPr>
              <a:t>를</a:t>
            </a:r>
            <a:r>
              <a:rPr lang="en-US" sz="900" b="0" u="none" dirty="0">
                <a:latin typeface="Arial"/>
                <a:ea typeface="Arial"/>
                <a:cs typeface="Arial"/>
                <a:sym typeface="Arial"/>
              </a:rPr>
              <a:t> </a:t>
            </a:r>
            <a:r>
              <a:rPr lang="en-US" sz="900" b="0" u="none" dirty="0" err="1">
                <a:latin typeface="Arial"/>
                <a:ea typeface="Arial"/>
                <a:cs typeface="Arial"/>
                <a:sym typeface="Arial"/>
              </a:rPr>
              <a:t>신설하였습니다</a:t>
            </a:r>
            <a:r>
              <a:rPr lang="en-US" sz="900" b="0" u="none" dirty="0">
                <a:latin typeface="Arial"/>
                <a:ea typeface="Arial"/>
                <a:cs typeface="Arial"/>
                <a:sym typeface="Arial"/>
              </a:rPr>
              <a:t>. </a:t>
            </a:r>
            <a:r>
              <a:rPr lang="en-US" sz="900" b="0" u="none" dirty="0" err="1">
                <a:latin typeface="Arial"/>
                <a:ea typeface="Arial"/>
                <a:cs typeface="Arial"/>
                <a:sym typeface="Arial"/>
              </a:rPr>
              <a:t>Line·Staff</a:t>
            </a:r>
            <a:r>
              <a:rPr lang="en-US" sz="900" b="0" u="none" dirty="0">
                <a:latin typeface="Arial"/>
                <a:ea typeface="Arial"/>
                <a:cs typeface="Arial"/>
                <a:sym typeface="Arial"/>
              </a:rPr>
              <a:t> </a:t>
            </a:r>
            <a:r>
              <a:rPr lang="en-US" sz="900" b="0" u="none" dirty="0" err="1">
                <a:latin typeface="Arial"/>
                <a:ea typeface="Arial"/>
                <a:cs typeface="Arial"/>
                <a:sym typeface="Arial"/>
              </a:rPr>
              <a:t>조직운영을</a:t>
            </a:r>
            <a:r>
              <a:rPr lang="en-US" sz="900" b="0" u="none" dirty="0">
                <a:latin typeface="Arial"/>
                <a:ea typeface="Arial"/>
                <a:cs typeface="Arial"/>
                <a:sym typeface="Arial"/>
              </a:rPr>
              <a:t> </a:t>
            </a:r>
            <a:r>
              <a:rPr lang="en-US" sz="900" b="0" u="none" dirty="0" err="1">
                <a:latin typeface="Arial"/>
                <a:ea typeface="Arial"/>
                <a:cs typeface="Arial"/>
                <a:sym typeface="Arial"/>
              </a:rPr>
              <a:t>통해</a:t>
            </a:r>
            <a:r>
              <a:rPr lang="en-US" sz="900" b="0" u="none" dirty="0">
                <a:latin typeface="Arial"/>
                <a:ea typeface="Arial"/>
                <a:cs typeface="Arial"/>
                <a:sym typeface="Arial"/>
              </a:rPr>
              <a:t> </a:t>
            </a:r>
            <a:r>
              <a:rPr lang="en-US" sz="900" b="0" u="none" dirty="0" err="1">
                <a:latin typeface="Arial"/>
                <a:ea typeface="Arial"/>
                <a:cs typeface="Arial"/>
                <a:sym typeface="Arial"/>
              </a:rPr>
              <a:t>안전보건</a:t>
            </a:r>
            <a:r>
              <a:rPr lang="en-US" sz="900" b="0" u="none" dirty="0">
                <a:latin typeface="Arial"/>
                <a:ea typeface="Arial"/>
                <a:cs typeface="Arial"/>
                <a:sym typeface="Arial"/>
              </a:rPr>
              <a:t> </a:t>
            </a:r>
            <a:r>
              <a:rPr lang="en-US" sz="900" b="0" u="none" dirty="0" err="1">
                <a:latin typeface="Arial"/>
                <a:ea typeface="Arial"/>
                <a:cs typeface="Arial"/>
                <a:sym typeface="Arial"/>
              </a:rPr>
              <a:t>거버넌스를</a:t>
            </a:r>
            <a:r>
              <a:rPr lang="en-US" sz="900" b="0" u="none" dirty="0">
                <a:latin typeface="Arial"/>
                <a:ea typeface="Arial"/>
                <a:cs typeface="Arial"/>
                <a:sym typeface="Arial"/>
              </a:rPr>
              <a:t> </a:t>
            </a:r>
            <a:r>
              <a:rPr lang="en-US" sz="900" b="0" u="none" dirty="0" err="1">
                <a:latin typeface="Arial"/>
                <a:ea typeface="Arial"/>
                <a:cs typeface="Arial"/>
                <a:sym typeface="Arial"/>
              </a:rPr>
              <a:t>효율적으로</a:t>
            </a:r>
            <a:r>
              <a:rPr lang="en-US" sz="900" b="0" u="none" dirty="0">
                <a:latin typeface="Arial"/>
                <a:ea typeface="Arial"/>
                <a:cs typeface="Arial"/>
                <a:sym typeface="Arial"/>
              </a:rPr>
              <a:t> </a:t>
            </a:r>
            <a:r>
              <a:rPr lang="en-US" sz="900" b="0" u="none" dirty="0" err="1">
                <a:latin typeface="Arial"/>
                <a:ea typeface="Arial"/>
                <a:cs typeface="Arial"/>
                <a:sym typeface="Arial"/>
              </a:rPr>
              <a:t>운영하여</a:t>
            </a:r>
            <a:r>
              <a:rPr lang="en-US" sz="900" b="0" u="none" dirty="0">
                <a:latin typeface="Arial"/>
                <a:ea typeface="Arial"/>
                <a:cs typeface="Arial"/>
                <a:sym typeface="Arial"/>
              </a:rPr>
              <a:t>, </a:t>
            </a:r>
            <a:r>
              <a:rPr lang="en-US" sz="900" b="0" u="none" dirty="0" err="1">
                <a:latin typeface="Arial"/>
                <a:ea typeface="Arial"/>
                <a:cs typeface="Arial"/>
                <a:sym typeface="Arial"/>
              </a:rPr>
              <a:t>의사소통의</a:t>
            </a:r>
            <a:r>
              <a:rPr lang="en-US" sz="900" b="0" u="none" dirty="0">
                <a:latin typeface="Arial"/>
                <a:ea typeface="Arial"/>
                <a:cs typeface="Arial"/>
                <a:sym typeface="Arial"/>
              </a:rPr>
              <a:t> </a:t>
            </a:r>
            <a:r>
              <a:rPr lang="en-US" sz="900" b="0" u="none" dirty="0" err="1">
                <a:latin typeface="Arial"/>
                <a:ea typeface="Arial"/>
                <a:cs typeface="Arial"/>
                <a:sym typeface="Arial"/>
              </a:rPr>
              <a:t>신속성과</a:t>
            </a:r>
            <a:r>
              <a:rPr lang="en-US" sz="900" b="0" u="none" dirty="0">
                <a:latin typeface="Arial"/>
                <a:ea typeface="Arial"/>
                <a:cs typeface="Arial"/>
                <a:sym typeface="Arial"/>
              </a:rPr>
              <a:t> </a:t>
            </a:r>
            <a:r>
              <a:rPr lang="en-US" sz="900" b="0" u="none" dirty="0" err="1">
                <a:latin typeface="Arial"/>
                <a:ea typeface="Arial"/>
                <a:cs typeface="Arial"/>
                <a:sym typeface="Arial"/>
              </a:rPr>
              <a:t>조직</a:t>
            </a:r>
            <a:r>
              <a:rPr lang="en-US" sz="900" b="0" u="none" dirty="0">
                <a:latin typeface="Arial"/>
                <a:ea typeface="Arial"/>
                <a:cs typeface="Arial"/>
                <a:sym typeface="Arial"/>
              </a:rPr>
              <a:t> </a:t>
            </a:r>
            <a:r>
              <a:rPr lang="en-US" sz="900" b="0" u="none" dirty="0" err="1">
                <a:latin typeface="Arial"/>
                <a:ea typeface="Arial"/>
                <a:cs typeface="Arial"/>
                <a:sym typeface="Arial"/>
              </a:rPr>
              <a:t>전문성을</a:t>
            </a:r>
            <a:r>
              <a:rPr lang="en-US" sz="900" b="0" u="none" dirty="0">
                <a:latin typeface="Arial"/>
                <a:ea typeface="Arial"/>
                <a:cs typeface="Arial"/>
                <a:sym typeface="Arial"/>
              </a:rPr>
              <a:t> </a:t>
            </a:r>
            <a:r>
              <a:rPr lang="en-US" sz="900" b="0" u="none" dirty="0" err="1">
                <a:latin typeface="Arial"/>
                <a:ea typeface="Arial"/>
                <a:cs typeface="Arial"/>
                <a:sym typeface="Arial"/>
              </a:rPr>
              <a:t>확보하였습니다</a:t>
            </a:r>
            <a:r>
              <a:rPr lang="en-US" sz="900" b="0" u="none" dirty="0">
                <a:latin typeface="Arial"/>
                <a:ea typeface="Arial"/>
                <a:cs typeface="Arial"/>
                <a:sym typeface="Arial"/>
              </a:rPr>
              <a:t>. </a:t>
            </a:r>
            <a:r>
              <a:rPr lang="en-US" sz="900" b="0" u="none" dirty="0" err="1">
                <a:latin typeface="Arial"/>
                <a:ea typeface="Arial"/>
                <a:cs typeface="Arial"/>
                <a:sym typeface="Arial"/>
              </a:rPr>
              <a:t>또한</a:t>
            </a:r>
            <a:r>
              <a:rPr lang="en-US" sz="900" b="0" u="none" dirty="0">
                <a:latin typeface="Arial"/>
                <a:ea typeface="Arial"/>
                <a:cs typeface="Arial"/>
                <a:sym typeface="Arial"/>
              </a:rPr>
              <a:t> 2023년 4명의 </a:t>
            </a:r>
            <a:r>
              <a:rPr lang="en-US" sz="900" b="0" u="none" dirty="0" err="1">
                <a:latin typeface="Arial"/>
                <a:ea typeface="Arial"/>
                <a:cs typeface="Arial"/>
                <a:sym typeface="Arial"/>
              </a:rPr>
              <a:t>전문인력을</a:t>
            </a:r>
            <a:r>
              <a:rPr lang="en-US" sz="900" b="0" u="none" dirty="0">
                <a:latin typeface="Arial"/>
                <a:ea typeface="Arial"/>
                <a:cs typeface="Arial"/>
                <a:sym typeface="Arial"/>
              </a:rPr>
              <a:t> </a:t>
            </a:r>
            <a:r>
              <a:rPr lang="en-US" sz="900" b="0" u="none" dirty="0" err="1">
                <a:latin typeface="Arial"/>
                <a:ea typeface="Arial"/>
                <a:cs typeface="Arial"/>
                <a:sym typeface="Arial"/>
              </a:rPr>
              <a:t>충원한</a:t>
            </a:r>
            <a:r>
              <a:rPr lang="en-US" sz="900" b="0" u="none" dirty="0">
                <a:latin typeface="Arial"/>
                <a:ea typeface="Arial"/>
                <a:cs typeface="Arial"/>
                <a:sym typeface="Arial"/>
              </a:rPr>
              <a:t> </a:t>
            </a:r>
            <a:r>
              <a:rPr lang="en-US" sz="900" b="0" u="none" dirty="0" err="1">
                <a:latin typeface="Arial"/>
                <a:ea typeface="Arial"/>
                <a:cs typeface="Arial"/>
                <a:sym typeface="Arial"/>
              </a:rPr>
              <a:t>결과</a:t>
            </a:r>
            <a:r>
              <a:rPr lang="en-US" sz="900" b="0" u="none" dirty="0">
                <a:latin typeface="Arial"/>
                <a:ea typeface="Arial"/>
                <a:cs typeface="Arial"/>
                <a:sym typeface="Arial"/>
              </a:rPr>
              <a:t> </a:t>
            </a:r>
            <a:r>
              <a:rPr lang="en-US" sz="900" b="0" u="none" dirty="0" err="1">
                <a:latin typeface="Arial"/>
                <a:ea typeface="Arial"/>
                <a:cs typeface="Arial"/>
                <a:sym typeface="Arial"/>
              </a:rPr>
              <a:t>현재</a:t>
            </a:r>
            <a:r>
              <a:rPr lang="en-US" sz="900" b="0" u="none" dirty="0">
                <a:latin typeface="Arial"/>
                <a:ea typeface="Arial"/>
                <a:cs typeface="Arial"/>
                <a:sym typeface="Arial"/>
              </a:rPr>
              <a:t> </a:t>
            </a:r>
            <a:r>
              <a:rPr lang="en-US" sz="900" b="0" u="none" dirty="0" err="1">
                <a:latin typeface="Arial"/>
                <a:ea typeface="Arial"/>
                <a:cs typeface="Arial"/>
                <a:sym typeface="Arial"/>
              </a:rPr>
              <a:t>총</a:t>
            </a:r>
            <a:r>
              <a:rPr lang="en-US" sz="900" b="0" u="none" dirty="0">
                <a:latin typeface="Arial"/>
                <a:ea typeface="Arial"/>
                <a:cs typeface="Arial"/>
                <a:sym typeface="Arial"/>
              </a:rPr>
              <a:t> 36명의 </a:t>
            </a:r>
            <a:r>
              <a:rPr lang="en-US" sz="900" b="0" u="none" dirty="0" err="1">
                <a:latin typeface="Arial"/>
                <a:ea typeface="Arial"/>
                <a:cs typeface="Arial"/>
                <a:sym typeface="Arial"/>
              </a:rPr>
              <a:t>전문인력과</a:t>
            </a:r>
            <a:r>
              <a:rPr lang="en-US" sz="900" b="0" u="none" dirty="0">
                <a:latin typeface="Arial"/>
                <a:ea typeface="Arial"/>
                <a:cs typeface="Arial"/>
                <a:sym typeface="Arial"/>
              </a:rPr>
              <a:t> 29명의 </a:t>
            </a:r>
            <a:r>
              <a:rPr lang="en-US" sz="900" b="0" u="none" dirty="0" err="1">
                <a:latin typeface="Arial"/>
                <a:ea typeface="Arial"/>
                <a:cs typeface="Arial"/>
                <a:sym typeface="Arial"/>
              </a:rPr>
              <a:t>안전보건담당자가</a:t>
            </a:r>
            <a:r>
              <a:rPr lang="en-US" sz="900" b="0" u="none" dirty="0">
                <a:latin typeface="Arial"/>
                <a:ea typeface="Arial"/>
                <a:cs typeface="Arial"/>
                <a:sym typeface="Arial"/>
              </a:rPr>
              <a:t> </a:t>
            </a:r>
            <a:r>
              <a:rPr lang="en-US" sz="900" b="0" u="none" dirty="0" err="1">
                <a:latin typeface="Arial"/>
                <a:ea typeface="Arial"/>
                <a:cs typeface="Arial"/>
                <a:sym typeface="Arial"/>
              </a:rPr>
              <a:t>활동하고</a:t>
            </a:r>
            <a:r>
              <a:rPr lang="en-US" sz="900" b="0" u="none" dirty="0">
                <a:latin typeface="Arial"/>
                <a:ea typeface="Arial"/>
                <a:cs typeface="Arial"/>
                <a:sym typeface="Arial"/>
              </a:rPr>
              <a:t> </a:t>
            </a:r>
            <a:r>
              <a:rPr lang="en-US" sz="900" b="0" u="none" dirty="0" err="1">
                <a:latin typeface="Arial"/>
                <a:ea typeface="Arial"/>
                <a:cs typeface="Arial"/>
                <a:sym typeface="Arial"/>
              </a:rPr>
              <a:t>있고</a:t>
            </a:r>
            <a:r>
              <a:rPr lang="en-US" sz="900" b="0" u="none" dirty="0">
                <a:latin typeface="Arial"/>
                <a:ea typeface="Arial"/>
                <a:cs typeface="Arial"/>
                <a:sym typeface="Arial"/>
              </a:rPr>
              <a:t>, </a:t>
            </a:r>
            <a:r>
              <a:rPr lang="en-US" sz="900" b="0" u="none" dirty="0" err="1">
                <a:latin typeface="Arial"/>
                <a:ea typeface="Arial"/>
                <a:cs typeface="Arial"/>
                <a:sym typeface="Arial"/>
              </a:rPr>
              <a:t>재해</a:t>
            </a:r>
            <a:r>
              <a:rPr lang="en-US" sz="900" b="0" u="none" dirty="0">
                <a:latin typeface="Arial"/>
                <a:ea typeface="Arial"/>
                <a:cs typeface="Arial"/>
                <a:sym typeface="Arial"/>
              </a:rPr>
              <a:t> </a:t>
            </a:r>
            <a:r>
              <a:rPr lang="en-US" sz="900" b="0" u="none" dirty="0" err="1">
                <a:latin typeface="Arial"/>
                <a:ea typeface="Arial"/>
                <a:cs typeface="Arial"/>
                <a:sym typeface="Arial"/>
              </a:rPr>
              <a:t>위험성이</a:t>
            </a:r>
            <a:r>
              <a:rPr lang="en-US" sz="900" b="0" u="none" dirty="0">
                <a:latin typeface="Arial"/>
                <a:ea typeface="Arial"/>
                <a:cs typeface="Arial"/>
                <a:sym typeface="Arial"/>
              </a:rPr>
              <a:t> </a:t>
            </a:r>
            <a:r>
              <a:rPr lang="en-US" sz="900" b="0" u="none" dirty="0" err="1">
                <a:latin typeface="Arial"/>
                <a:ea typeface="Arial"/>
                <a:cs typeface="Arial"/>
                <a:sym typeface="Arial"/>
              </a:rPr>
              <a:t>높은</a:t>
            </a:r>
            <a:r>
              <a:rPr lang="en-US" sz="900" b="0" u="none" dirty="0">
                <a:latin typeface="Arial"/>
                <a:ea typeface="Arial"/>
                <a:cs typeface="Arial"/>
                <a:sym typeface="Arial"/>
              </a:rPr>
              <a:t> </a:t>
            </a:r>
            <a:r>
              <a:rPr lang="en-US" sz="900" b="0" u="none" dirty="0" err="1">
                <a:latin typeface="Arial"/>
                <a:ea typeface="Arial"/>
                <a:cs typeface="Arial"/>
                <a:sym typeface="Arial"/>
              </a:rPr>
              <a:t>공장</a:t>
            </a:r>
            <a:r>
              <a:rPr lang="en-US" sz="900" b="0" u="none" dirty="0">
                <a:latin typeface="Arial"/>
                <a:ea typeface="Arial"/>
                <a:cs typeface="Arial"/>
                <a:sym typeface="Arial"/>
              </a:rPr>
              <a:t>, </a:t>
            </a:r>
            <a:r>
              <a:rPr lang="en-US" sz="900" b="0" u="none" dirty="0" err="1">
                <a:latin typeface="Arial"/>
                <a:ea typeface="Arial"/>
                <a:cs typeface="Arial"/>
                <a:sym typeface="Arial"/>
              </a:rPr>
              <a:t>RnD본부</a:t>
            </a:r>
            <a:r>
              <a:rPr lang="en-US" sz="900" b="0" u="none" dirty="0">
                <a:latin typeface="Arial"/>
                <a:ea typeface="Arial"/>
                <a:cs typeface="Arial"/>
                <a:sym typeface="Arial"/>
              </a:rPr>
              <a:t>, </a:t>
            </a:r>
            <a:r>
              <a:rPr lang="en-US" sz="900" b="0" u="none" dirty="0" err="1">
                <a:latin typeface="Arial"/>
                <a:ea typeface="Arial"/>
                <a:cs typeface="Arial"/>
                <a:sym typeface="Arial"/>
              </a:rPr>
              <a:t>영업</a:t>
            </a:r>
            <a:r>
              <a:rPr lang="en-US" sz="900" b="0" u="none" dirty="0">
                <a:latin typeface="Arial"/>
                <a:ea typeface="Arial"/>
                <a:cs typeface="Arial"/>
                <a:sym typeface="Arial"/>
              </a:rPr>
              <a:t> </a:t>
            </a:r>
            <a:r>
              <a:rPr lang="en-US" sz="900" b="0" u="none" dirty="0" err="1">
                <a:latin typeface="Arial"/>
                <a:ea typeface="Arial"/>
                <a:cs typeface="Arial"/>
                <a:sym typeface="Arial"/>
              </a:rPr>
              <a:t>지역본부</a:t>
            </a:r>
            <a:r>
              <a:rPr lang="en-US" sz="900" b="0" u="none" dirty="0">
                <a:latin typeface="Arial"/>
                <a:ea typeface="Arial"/>
                <a:cs typeface="Arial"/>
                <a:sym typeface="Arial"/>
              </a:rPr>
              <a:t> </a:t>
            </a:r>
            <a:r>
              <a:rPr lang="en-US" sz="900" b="0" u="none" dirty="0" err="1">
                <a:latin typeface="Arial"/>
                <a:ea typeface="Arial"/>
                <a:cs typeface="Arial"/>
                <a:sym typeface="Arial"/>
              </a:rPr>
              <a:t>등의</a:t>
            </a:r>
            <a:r>
              <a:rPr lang="en-US" sz="900" b="0" u="none" dirty="0">
                <a:latin typeface="Arial"/>
                <a:ea typeface="Arial"/>
                <a:cs typeface="Arial"/>
                <a:sym typeface="Arial"/>
              </a:rPr>
              <a:t> </a:t>
            </a:r>
            <a:r>
              <a:rPr lang="en-US" sz="900" b="0" u="none" dirty="0" err="1">
                <a:latin typeface="Arial"/>
                <a:ea typeface="Arial"/>
                <a:cs typeface="Arial"/>
                <a:sym typeface="Arial"/>
              </a:rPr>
              <a:t>기관에는</a:t>
            </a:r>
            <a:r>
              <a:rPr lang="en-US" sz="900" b="0" u="none" dirty="0">
                <a:latin typeface="Arial"/>
                <a:ea typeface="Arial"/>
                <a:cs typeface="Arial"/>
                <a:sym typeface="Arial"/>
              </a:rPr>
              <a:t> </a:t>
            </a:r>
            <a:r>
              <a:rPr lang="en-US" sz="900" b="0" u="none" dirty="0" err="1">
                <a:latin typeface="Arial"/>
                <a:ea typeface="Arial"/>
                <a:cs typeface="Arial"/>
                <a:sym typeface="Arial"/>
              </a:rPr>
              <a:t>산업안전보건팀</a:t>
            </a:r>
            <a:r>
              <a:rPr lang="en-US" sz="900" b="0" u="none" dirty="0">
                <a:latin typeface="Arial"/>
                <a:ea typeface="Arial"/>
                <a:cs typeface="Arial"/>
                <a:sym typeface="Arial"/>
              </a:rPr>
              <a:t> </a:t>
            </a:r>
            <a:r>
              <a:rPr lang="en-US" sz="900" b="0" u="none" dirty="0" err="1">
                <a:latin typeface="Arial"/>
                <a:ea typeface="Arial"/>
                <a:cs typeface="Arial"/>
                <a:sym typeface="Arial"/>
              </a:rPr>
              <a:t>조직</a:t>
            </a:r>
            <a:r>
              <a:rPr lang="en-US" sz="900" b="0" u="none" dirty="0">
                <a:latin typeface="Arial"/>
                <a:ea typeface="Arial"/>
                <a:cs typeface="Arial"/>
                <a:sym typeface="Arial"/>
              </a:rPr>
              <a:t>, </a:t>
            </a:r>
            <a:r>
              <a:rPr lang="en-US" sz="900" b="0" u="none" dirty="0" err="1">
                <a:latin typeface="Arial"/>
                <a:ea typeface="Arial"/>
                <a:cs typeface="Arial"/>
                <a:sym typeface="Arial"/>
              </a:rPr>
              <a:t>전문업체</a:t>
            </a:r>
            <a:r>
              <a:rPr lang="en-US" sz="900" b="0" u="none" dirty="0">
                <a:latin typeface="Arial"/>
                <a:ea typeface="Arial"/>
                <a:cs typeface="Arial"/>
                <a:sym typeface="Arial"/>
              </a:rPr>
              <a:t> </a:t>
            </a:r>
            <a:r>
              <a:rPr lang="en-US" sz="900" b="0" u="none" dirty="0" err="1">
                <a:latin typeface="Arial"/>
                <a:ea typeface="Arial"/>
                <a:cs typeface="Arial"/>
                <a:sym typeface="Arial"/>
              </a:rPr>
              <a:t>위탁관리</a:t>
            </a:r>
            <a:r>
              <a:rPr lang="en-US" sz="900" b="0" u="none" dirty="0">
                <a:latin typeface="Arial"/>
                <a:ea typeface="Arial"/>
                <a:cs typeface="Arial"/>
                <a:sym typeface="Arial"/>
              </a:rPr>
              <a:t> </a:t>
            </a:r>
            <a:r>
              <a:rPr lang="en-US" sz="900" b="0" u="none" dirty="0" err="1">
                <a:latin typeface="Arial"/>
                <a:ea typeface="Arial"/>
                <a:cs typeface="Arial"/>
                <a:sym typeface="Arial"/>
              </a:rPr>
              <a:t>등</a:t>
            </a:r>
            <a:r>
              <a:rPr lang="en-US" sz="900" b="0" u="none" dirty="0">
                <a:latin typeface="Arial"/>
                <a:ea typeface="Arial"/>
                <a:cs typeface="Arial"/>
                <a:sym typeface="Arial"/>
              </a:rPr>
              <a:t> </a:t>
            </a:r>
            <a:r>
              <a:rPr lang="en-US" sz="900" b="0" u="none" dirty="0" err="1">
                <a:latin typeface="Arial"/>
                <a:ea typeface="Arial"/>
                <a:cs typeface="Arial"/>
                <a:sym typeface="Arial"/>
              </a:rPr>
              <a:t>관리강화</a:t>
            </a:r>
            <a:r>
              <a:rPr lang="en-US" sz="900" b="0" u="none" dirty="0">
                <a:latin typeface="Arial"/>
                <a:ea typeface="Arial"/>
                <a:cs typeface="Arial"/>
                <a:sym typeface="Arial"/>
              </a:rPr>
              <a:t> </a:t>
            </a:r>
            <a:r>
              <a:rPr lang="en-US" sz="900" b="0" u="none" dirty="0" err="1">
                <a:latin typeface="Arial"/>
                <a:ea typeface="Arial"/>
                <a:cs typeface="Arial"/>
                <a:sym typeface="Arial"/>
              </a:rPr>
              <a:t>조치를</a:t>
            </a:r>
            <a:r>
              <a:rPr lang="en-US" sz="900" b="0" u="none" dirty="0">
                <a:latin typeface="Arial"/>
                <a:ea typeface="Arial"/>
                <a:cs typeface="Arial"/>
                <a:sym typeface="Arial"/>
              </a:rPr>
              <a:t> </a:t>
            </a:r>
            <a:r>
              <a:rPr lang="en-US" sz="900" b="0" u="none" dirty="0" err="1">
                <a:latin typeface="Arial"/>
                <a:ea typeface="Arial"/>
                <a:cs typeface="Arial"/>
                <a:sym typeface="Arial"/>
              </a:rPr>
              <a:t>시행하여</a:t>
            </a:r>
            <a:r>
              <a:rPr lang="en-US" sz="900" b="0" u="none" dirty="0">
                <a:latin typeface="Arial"/>
                <a:ea typeface="Arial"/>
                <a:cs typeface="Arial"/>
                <a:sym typeface="Arial"/>
              </a:rPr>
              <a:t> </a:t>
            </a:r>
            <a:r>
              <a:rPr lang="en-US" sz="900" b="0" u="none" dirty="0" err="1">
                <a:latin typeface="Arial"/>
                <a:ea typeface="Arial"/>
                <a:cs typeface="Arial"/>
                <a:sym typeface="Arial"/>
              </a:rPr>
              <a:t>재해예방활동에</a:t>
            </a:r>
            <a:r>
              <a:rPr lang="en-US" sz="900" b="0" u="none" dirty="0">
                <a:latin typeface="Arial"/>
                <a:ea typeface="Arial"/>
                <a:cs typeface="Arial"/>
                <a:sym typeface="Arial"/>
              </a:rPr>
              <a:t> </a:t>
            </a:r>
            <a:r>
              <a:rPr lang="en-US" sz="900" b="0" u="none" dirty="0" err="1">
                <a:latin typeface="Arial"/>
                <a:ea typeface="Arial"/>
                <a:cs typeface="Arial"/>
                <a:sym typeface="Arial"/>
              </a:rPr>
              <a:t>만전을</a:t>
            </a:r>
            <a:r>
              <a:rPr lang="en-US" sz="900" b="0" u="none" dirty="0">
                <a:latin typeface="Arial"/>
                <a:ea typeface="Arial"/>
                <a:cs typeface="Arial"/>
                <a:sym typeface="Arial"/>
              </a:rPr>
              <a:t> </a:t>
            </a:r>
            <a:r>
              <a:rPr lang="en-US" sz="900" b="0" u="none" dirty="0" err="1">
                <a:latin typeface="Arial"/>
                <a:ea typeface="Arial"/>
                <a:cs typeface="Arial"/>
                <a:sym typeface="Arial"/>
              </a:rPr>
              <a:t>기하고</a:t>
            </a:r>
            <a:r>
              <a:rPr lang="en-US" sz="900" b="0" u="none" dirty="0">
                <a:latin typeface="Arial"/>
                <a:ea typeface="Arial"/>
                <a:cs typeface="Arial"/>
                <a:sym typeface="Arial"/>
              </a:rPr>
              <a:t> </a:t>
            </a:r>
            <a:r>
              <a:rPr lang="en-US" sz="900" b="0" u="none" dirty="0" err="1">
                <a:latin typeface="Arial"/>
                <a:ea typeface="Arial"/>
                <a:cs typeface="Arial"/>
                <a:sym typeface="Arial"/>
              </a:rPr>
              <a:t>있습니다</a:t>
            </a:r>
            <a:r>
              <a:rPr lang="en-US" sz="900" b="0" u="none" dirty="0">
                <a:latin typeface="Arial"/>
                <a:ea typeface="Arial"/>
                <a:cs typeface="Arial"/>
                <a:sym typeface="Arial"/>
              </a:rPr>
              <a:t>.</a:t>
            </a:r>
            <a:endParaRPr sz="900" dirty="0">
              <a:latin typeface="Arial"/>
              <a:ea typeface="Arial"/>
              <a:cs typeface="Arial"/>
              <a:sym typeface="Arial"/>
            </a:endParaRPr>
          </a:p>
        </p:txBody>
      </p:sp>
      <p:sp>
        <p:nvSpPr>
          <p:cNvPr id="7393" name="Google Shape;7393;p76"/>
          <p:cNvSpPr txBox="1"/>
          <p:nvPr/>
        </p:nvSpPr>
        <p:spPr>
          <a:xfrm>
            <a:off x="887342" y="2936663"/>
            <a:ext cx="5060315" cy="11303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0">
                <a:latin typeface="Arial"/>
                <a:ea typeface="Arial"/>
                <a:cs typeface="Arial"/>
                <a:sym typeface="Arial"/>
              </a:rPr>
              <a:t>아울러 근로자들의 의견을 청취하고 주요 안전보건 안건을 심의 및 의결하기 위해 산업안전보건위원회(상시근로자 100인 이상 사업장, 분기 1회)와 수급인 근로자가 참여하는 수급업체협의체(수급인 도급·용역계약 사업장 등, 월 1회)를 설치, 운영하고 있습니다. 나아가 일반 시민들의 의견도 청취하고 개선하기 위해 자사 홈페이지에 안전보건 소통마당 게시판을 운영 중이고, 안전보건자문위원회의 전문가 자문을 통해 안전보건관리체계를 검증하고 잠재된 재해 리스크를 사전에 예방하고 있으며 안전보건 예방활동의 전문성 및 신뢰성을 확보 등 다양한 이해관계자들과 적극적으로 소통하며, 도출된 의견을 당사 정책에 반영하고 있습니다.</a:t>
            </a:r>
            <a:endParaRPr sz="900">
              <a:latin typeface="Arial"/>
              <a:ea typeface="Arial"/>
              <a:cs typeface="Arial"/>
              <a:sym typeface="Arial"/>
            </a:endParaRPr>
          </a:p>
        </p:txBody>
      </p:sp>
      <p:sp>
        <p:nvSpPr>
          <p:cNvPr id="7394" name="Google Shape;7394;p76"/>
          <p:cNvSpPr txBox="1"/>
          <p:nvPr/>
        </p:nvSpPr>
        <p:spPr>
          <a:xfrm>
            <a:off x="887342" y="4225624"/>
            <a:ext cx="5060950"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0">
                <a:latin typeface="Arial"/>
                <a:ea typeface="Arial"/>
                <a:cs typeface="Arial"/>
                <a:sym typeface="Arial"/>
              </a:rPr>
              <a:t>KT&amp;G의 안전보건 관리체계 주요 운영 현황 및 계획은 매년 이사회 보고·승인을 통해 경영진의 의지를 공식화하고 있으며, 근로자 및 자사와 관련된 이해관계자들의 안전과 건강을 보호하기 위한 유해위험요인 파악 및 개선활동을 적극적으로 전개하고, 중대재해처벌법 등 안전보건 관계법령 준수를 통한 경영활동의 안전성을 위해 노력하고 있습니다.</a:t>
            </a:r>
            <a:endParaRPr sz="900">
              <a:latin typeface="Arial"/>
              <a:ea typeface="Arial"/>
              <a:cs typeface="Arial"/>
              <a:sym typeface="Arial"/>
            </a:endParaRPr>
          </a:p>
        </p:txBody>
      </p:sp>
      <p:grpSp>
        <p:nvGrpSpPr>
          <p:cNvPr id="7521" name="Google Shape;7521;p76"/>
          <p:cNvGrpSpPr/>
          <p:nvPr/>
        </p:nvGrpSpPr>
        <p:grpSpPr>
          <a:xfrm>
            <a:off x="538086" y="0"/>
            <a:ext cx="14077958" cy="8208009"/>
            <a:chOff x="538086" y="0"/>
            <a:chExt cx="14077958" cy="8208009"/>
          </a:xfrm>
        </p:grpSpPr>
        <p:sp>
          <p:nvSpPr>
            <p:cNvPr id="7522" name="Google Shape;7522;p7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23" name="Google Shape;7523;p7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24" name="Google Shape;7524;p7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534" name="Google Shape;7534;p7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152</a:t>
            </a:r>
            <a:endParaRPr sz="1000">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7545"/>
        <p:cNvGrpSpPr/>
        <p:nvPr/>
      </p:nvGrpSpPr>
      <p:grpSpPr>
        <a:xfrm>
          <a:off x="0" y="0"/>
          <a:ext cx="0" cy="0"/>
          <a:chOff x="0" y="0"/>
          <a:chExt cx="0" cy="0"/>
        </a:xfrm>
      </p:grpSpPr>
      <p:sp>
        <p:nvSpPr>
          <p:cNvPr id="7546" name="Google Shape;7546;p77"/>
          <p:cNvSpPr txBox="1"/>
          <p:nvPr/>
        </p:nvSpPr>
        <p:spPr>
          <a:xfrm>
            <a:off x="887298" y="1196499"/>
            <a:ext cx="2850983"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사업장</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안전보건</a:t>
            </a:r>
            <a:endParaRPr sz="2000" dirty="0">
              <a:latin typeface="Malgun Gothic"/>
              <a:ea typeface="Malgun Gothic"/>
              <a:cs typeface="Malgun Gothic"/>
              <a:sym typeface="Malgun Gothic"/>
            </a:endParaRPr>
          </a:p>
        </p:txBody>
      </p:sp>
      <p:sp>
        <p:nvSpPr>
          <p:cNvPr id="7547" name="Google Shape;7547;p77"/>
          <p:cNvSpPr txBox="1"/>
          <p:nvPr/>
        </p:nvSpPr>
        <p:spPr>
          <a:xfrm>
            <a:off x="887299" y="1647790"/>
            <a:ext cx="5061585"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a:solidFill>
                  <a:srgbClr val="007E75"/>
                </a:solidFill>
                <a:latin typeface="Arial"/>
                <a:ea typeface="Arial"/>
                <a:cs typeface="Arial"/>
                <a:sym typeface="Arial"/>
              </a:rPr>
              <a:t>안전보건 관리체계</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KT&amp;G의 관계법령에 의거한 13개 항목으로 세분화하여 P-D-C-A 싸이클로 구성된 안전보건 관리체계에 따라 관리하고 있습니다. 또한 관리기준을 시스템화 하기위해 사규로 제·개정하여 15개 사규를 운영하고 있으며, 향후 추가 제·개정을 통해 안전보건관리체계를 고도화해 나갈 계획입니다.</a:t>
            </a:r>
            <a:endParaRPr sz="900">
              <a:latin typeface="Gulim"/>
              <a:ea typeface="Gulim"/>
              <a:cs typeface="Gulim"/>
              <a:sym typeface="Gulim"/>
            </a:endParaRPr>
          </a:p>
        </p:txBody>
      </p:sp>
      <p:sp>
        <p:nvSpPr>
          <p:cNvPr id="7641" name="Google Shape;7641;p77"/>
          <p:cNvSpPr txBox="1"/>
          <p:nvPr/>
        </p:nvSpPr>
        <p:spPr>
          <a:xfrm>
            <a:off x="887298" y="2363372"/>
            <a:ext cx="5060315" cy="76200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안전보건관리센터는</a:t>
            </a:r>
            <a:r>
              <a:rPr lang="en-US" sz="900" dirty="0">
                <a:latin typeface="Gulim"/>
                <a:ea typeface="Gulim"/>
                <a:cs typeface="Gulim"/>
                <a:sym typeface="Gulim"/>
              </a:rPr>
              <a:t> </a:t>
            </a:r>
            <a:r>
              <a:rPr lang="en-US" sz="900" dirty="0" err="1">
                <a:latin typeface="Gulim"/>
                <a:ea typeface="Gulim"/>
                <a:cs typeface="Gulim"/>
                <a:sym typeface="Gulim"/>
              </a:rPr>
              <a:t>안전보건관리체계의</a:t>
            </a:r>
            <a:r>
              <a:rPr lang="en-US" sz="900" dirty="0">
                <a:latin typeface="Gulim"/>
                <a:ea typeface="Gulim"/>
                <a:cs typeface="Gulim"/>
                <a:sym typeface="Gulim"/>
              </a:rPr>
              <a:t> </a:t>
            </a:r>
            <a:r>
              <a:rPr lang="en-US" sz="900" dirty="0" err="1">
                <a:latin typeface="Gulim"/>
                <a:ea typeface="Gulim"/>
                <a:cs typeface="Gulim"/>
                <a:sym typeface="Gulim"/>
              </a:rPr>
              <a:t>이행</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진단하기</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안전보건관리체계</a:t>
            </a:r>
            <a:r>
              <a:rPr lang="en-US" sz="900" dirty="0">
                <a:latin typeface="Gulim"/>
                <a:ea typeface="Gulim"/>
                <a:cs typeface="Gulim"/>
                <a:sym typeface="Gulim"/>
              </a:rPr>
              <a:t> </a:t>
            </a:r>
            <a:r>
              <a:rPr lang="en-US" sz="900" dirty="0" err="1">
                <a:latin typeface="Gulim"/>
                <a:ea typeface="Gulim"/>
                <a:cs typeface="Gulim"/>
                <a:sym typeface="Gulim"/>
              </a:rPr>
              <a:t>이행점검을</a:t>
            </a:r>
            <a:r>
              <a:rPr lang="en-US" sz="900" dirty="0">
                <a:latin typeface="Gulim"/>
                <a:ea typeface="Gulim"/>
                <a:cs typeface="Gulim"/>
                <a:sym typeface="Gulim"/>
              </a:rPr>
              <a:t> 2022년부터 </a:t>
            </a:r>
            <a:r>
              <a:rPr lang="en-US" sz="900" dirty="0" err="1">
                <a:latin typeface="Gulim"/>
                <a:ea typeface="Gulim"/>
                <a:cs typeface="Gulim"/>
                <a:sym typeface="Gulim"/>
              </a:rPr>
              <a:t>반기</a:t>
            </a:r>
            <a:r>
              <a:rPr lang="en-US" sz="900" dirty="0">
                <a:latin typeface="Gulim"/>
                <a:ea typeface="Gulim"/>
                <a:cs typeface="Gulim"/>
                <a:sym typeface="Gulim"/>
              </a:rPr>
              <a:t> 1회 </a:t>
            </a:r>
            <a:r>
              <a:rPr lang="en-US" sz="900" dirty="0" err="1">
                <a:latin typeface="Gulim"/>
                <a:ea typeface="Gulim"/>
                <a:cs typeface="Gulim"/>
                <a:sym typeface="Gulim"/>
              </a:rPr>
              <a:t>실시하여</a:t>
            </a:r>
            <a:r>
              <a:rPr lang="en-US" sz="900" dirty="0">
                <a:latin typeface="Gulim"/>
                <a:ea typeface="Gulim"/>
                <a:cs typeface="Gulim"/>
                <a:sym typeface="Gulim"/>
              </a:rPr>
              <a:t> </a:t>
            </a:r>
            <a:r>
              <a:rPr lang="en-US" sz="900" dirty="0" err="1">
                <a:latin typeface="Gulim"/>
                <a:ea typeface="Gulim"/>
                <a:cs typeface="Gulim"/>
                <a:sym typeface="Gulim"/>
              </a:rPr>
              <a:t>안전보건관리체계</a:t>
            </a:r>
            <a:r>
              <a:rPr lang="en-US" sz="900" dirty="0">
                <a:latin typeface="Gulim"/>
                <a:ea typeface="Gulim"/>
                <a:cs typeface="Gulim"/>
                <a:sym typeface="Gulim"/>
              </a:rPr>
              <a:t> </a:t>
            </a:r>
            <a:r>
              <a:rPr lang="en-US" sz="900" dirty="0" err="1">
                <a:latin typeface="Gulim"/>
                <a:ea typeface="Gulim"/>
                <a:cs typeface="Gulim"/>
                <a:sym typeface="Gulim"/>
              </a:rPr>
              <a:t>적정이행</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안전보건관계법령</a:t>
            </a:r>
            <a:r>
              <a:rPr lang="en-US" sz="900" dirty="0">
                <a:latin typeface="Gulim"/>
                <a:ea typeface="Gulim"/>
                <a:cs typeface="Gulim"/>
                <a:sym typeface="Gulim"/>
              </a:rPr>
              <a:t> </a:t>
            </a:r>
            <a:r>
              <a:rPr lang="en-US" sz="900" dirty="0" err="1">
                <a:latin typeface="Gulim"/>
                <a:ea typeface="Gulim"/>
                <a:cs typeface="Gulim"/>
                <a:sym typeface="Gulim"/>
              </a:rPr>
              <a:t>의무준수</a:t>
            </a:r>
            <a:r>
              <a:rPr lang="en-US" sz="900" dirty="0">
                <a:latin typeface="Gulim"/>
                <a:ea typeface="Gulim"/>
                <a:cs typeface="Gulim"/>
                <a:sym typeface="Gulim"/>
              </a:rPr>
              <a:t> </a:t>
            </a:r>
            <a:r>
              <a:rPr lang="en-US" sz="900" dirty="0" err="1">
                <a:latin typeface="Gulim"/>
                <a:ea typeface="Gulim"/>
                <a:cs typeface="Gulim"/>
                <a:sym typeface="Gulim"/>
              </a:rPr>
              <a:t>여부</a:t>
            </a:r>
            <a:r>
              <a:rPr lang="en-US" sz="900" dirty="0">
                <a:latin typeface="Gulim"/>
                <a:ea typeface="Gulim"/>
                <a:cs typeface="Gulim"/>
                <a:sym typeface="Gulim"/>
              </a:rPr>
              <a:t>, </a:t>
            </a:r>
            <a:r>
              <a:rPr lang="en-US" sz="900" dirty="0" err="1">
                <a:latin typeface="Gulim"/>
                <a:ea typeface="Gulim"/>
                <a:cs typeface="Gulim"/>
                <a:sym typeface="Gulim"/>
              </a:rPr>
              <a:t>제해예방</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성과평가에</a:t>
            </a:r>
            <a:r>
              <a:rPr lang="en-US" sz="900" dirty="0">
                <a:latin typeface="Gulim"/>
                <a:ea typeface="Gulim"/>
                <a:cs typeface="Gulim"/>
                <a:sym typeface="Gulim"/>
              </a:rPr>
              <a:t> </a:t>
            </a:r>
            <a:r>
              <a:rPr lang="en-US" sz="900" dirty="0" err="1">
                <a:latin typeface="Gulim"/>
                <a:ea typeface="Gulim"/>
                <a:cs typeface="Gulim"/>
                <a:sym typeface="Gulim"/>
              </a:rPr>
              <a:t>반영하고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5개 </a:t>
            </a:r>
            <a:r>
              <a:rPr lang="en-US" sz="900" dirty="0" err="1">
                <a:latin typeface="Gulim"/>
                <a:ea typeface="Gulim"/>
                <a:cs typeface="Gulim"/>
                <a:sym typeface="Gulim"/>
              </a:rPr>
              <a:t>공장</a:t>
            </a:r>
            <a:r>
              <a:rPr lang="en-US" sz="900" dirty="0">
                <a:latin typeface="Gulim"/>
                <a:ea typeface="Gulim"/>
                <a:cs typeface="Gulim"/>
                <a:sym typeface="Gulim"/>
              </a:rPr>
              <a:t>(</a:t>
            </a:r>
            <a:r>
              <a:rPr lang="en-US" sz="900" dirty="0" err="1">
                <a:latin typeface="Gulim"/>
                <a:ea typeface="Gulim"/>
                <a:cs typeface="Gulim"/>
                <a:sym typeface="Gulim"/>
              </a:rPr>
              <a:t>대전</a:t>
            </a:r>
            <a:r>
              <a:rPr lang="en-US" sz="900" dirty="0">
                <a:latin typeface="Gulim"/>
                <a:ea typeface="Gulim"/>
                <a:cs typeface="Gulim"/>
                <a:sym typeface="Gulim"/>
              </a:rPr>
              <a:t>, </a:t>
            </a:r>
            <a:r>
              <a:rPr lang="en-US" sz="900" dirty="0" err="1">
                <a:latin typeface="Gulim"/>
                <a:ea typeface="Gulim"/>
                <a:cs typeface="Gulim"/>
                <a:sym typeface="Gulim"/>
              </a:rPr>
              <a:t>영주</a:t>
            </a:r>
            <a:r>
              <a:rPr lang="en-US" sz="900" dirty="0">
                <a:latin typeface="Gulim"/>
                <a:ea typeface="Gulim"/>
                <a:cs typeface="Gulim"/>
                <a:sym typeface="Gulim"/>
              </a:rPr>
              <a:t>, </a:t>
            </a:r>
            <a:r>
              <a:rPr lang="en-US" sz="900" dirty="0" err="1">
                <a:latin typeface="Gulim"/>
                <a:ea typeface="Gulim"/>
                <a:cs typeface="Gulim"/>
                <a:sym typeface="Gulim"/>
              </a:rPr>
              <a:t>광주</a:t>
            </a:r>
            <a:r>
              <a:rPr lang="en-US" sz="900" dirty="0">
                <a:latin typeface="Gulim"/>
                <a:ea typeface="Gulim"/>
                <a:cs typeface="Gulim"/>
                <a:sym typeface="Gulim"/>
              </a:rPr>
              <a:t>, </a:t>
            </a:r>
            <a:r>
              <a:rPr lang="en-US" sz="900" dirty="0" err="1">
                <a:latin typeface="Gulim"/>
                <a:ea typeface="Gulim"/>
                <a:cs typeface="Gulim"/>
                <a:sym typeface="Gulim"/>
              </a:rPr>
              <a:t>천안</a:t>
            </a:r>
            <a:r>
              <a:rPr lang="en-US" sz="900" dirty="0">
                <a:latin typeface="Gulim"/>
                <a:ea typeface="Gulim"/>
                <a:cs typeface="Gulim"/>
                <a:sym typeface="Gulim"/>
              </a:rPr>
              <a:t>, </a:t>
            </a:r>
            <a:r>
              <a:rPr lang="en-US" sz="900" dirty="0" err="1">
                <a:latin typeface="Gulim"/>
                <a:ea typeface="Gulim"/>
                <a:cs typeface="Gulim"/>
                <a:sym typeface="Gulim"/>
              </a:rPr>
              <a:t>김천</a:t>
            </a:r>
            <a:r>
              <a:rPr lang="en-US" sz="900" dirty="0">
                <a:latin typeface="Gulim"/>
                <a:ea typeface="Gulim"/>
                <a:cs typeface="Gulim"/>
                <a:sym typeface="Gulim"/>
              </a:rPr>
              <a:t>)</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안전보건경영시스템</a:t>
            </a:r>
            <a:r>
              <a:rPr lang="en-US" sz="900" dirty="0">
                <a:latin typeface="Gulim"/>
                <a:ea typeface="Gulim"/>
                <a:cs typeface="Gulim"/>
                <a:sym typeface="Gulim"/>
              </a:rPr>
              <a:t> ISO 45001 </a:t>
            </a:r>
            <a:r>
              <a:rPr lang="en-US" sz="900" dirty="0" err="1">
                <a:latin typeface="Gulim"/>
                <a:ea typeface="Gulim"/>
                <a:cs typeface="Gulim"/>
                <a:sym typeface="Gulim"/>
              </a:rPr>
              <a:t>인증을</a:t>
            </a:r>
            <a:r>
              <a:rPr lang="en-US" sz="900" dirty="0">
                <a:latin typeface="Gulim"/>
                <a:ea typeface="Gulim"/>
                <a:cs typeface="Gulim"/>
                <a:sym typeface="Gulim"/>
              </a:rPr>
              <a:t> 2021년 </a:t>
            </a:r>
            <a:r>
              <a:rPr lang="en-US" sz="900" dirty="0" err="1">
                <a:latin typeface="Gulim"/>
                <a:ea typeface="Gulim"/>
                <a:cs typeface="Gulim"/>
                <a:sym typeface="Gulim"/>
              </a:rPr>
              <a:t>획득하고</a:t>
            </a:r>
            <a:r>
              <a:rPr lang="en-US" sz="900" dirty="0">
                <a:latin typeface="Gulim"/>
                <a:ea typeface="Gulim"/>
                <a:cs typeface="Gulim"/>
                <a:sym typeface="Gulim"/>
              </a:rPr>
              <a:t> </a:t>
            </a:r>
            <a:r>
              <a:rPr lang="en-US" sz="900" dirty="0" err="1">
                <a:latin typeface="Gulim"/>
                <a:ea typeface="Gulim"/>
                <a:cs typeface="Gulim"/>
                <a:sym typeface="Gulim"/>
              </a:rPr>
              <a:t>이후</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유지하며</a:t>
            </a:r>
            <a:r>
              <a:rPr lang="en-US" sz="900" dirty="0">
                <a:latin typeface="Gulim"/>
                <a:ea typeface="Gulim"/>
                <a:cs typeface="Gulim"/>
                <a:sym typeface="Gulim"/>
              </a:rPr>
              <a:t> </a:t>
            </a:r>
            <a:r>
              <a:rPr lang="en-US" sz="900" dirty="0" err="1">
                <a:latin typeface="Gulim"/>
                <a:ea typeface="Gulim"/>
                <a:cs typeface="Gulim"/>
                <a:sym typeface="Gulim"/>
              </a:rPr>
              <a:t>외부검증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정착을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7643" name="Google Shape;7643;p77"/>
          <p:cNvGrpSpPr/>
          <p:nvPr/>
        </p:nvGrpSpPr>
        <p:grpSpPr>
          <a:xfrm>
            <a:off x="538086" y="0"/>
            <a:ext cx="14077958" cy="8208009"/>
            <a:chOff x="538086" y="0"/>
            <a:chExt cx="14077958" cy="8208009"/>
          </a:xfrm>
        </p:grpSpPr>
        <p:sp>
          <p:nvSpPr>
            <p:cNvPr id="7644" name="Google Shape;7644;p7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45" name="Google Shape;7645;p7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46" name="Google Shape;7646;p7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653" name="Google Shape;7653;p7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153</a:t>
            </a:r>
            <a:endParaRPr sz="1000">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7662"/>
        <p:cNvGrpSpPr/>
        <p:nvPr/>
      </p:nvGrpSpPr>
      <p:grpSpPr>
        <a:xfrm>
          <a:off x="0" y="0"/>
          <a:ext cx="0" cy="0"/>
          <a:chOff x="0" y="0"/>
          <a:chExt cx="0" cy="0"/>
        </a:xfrm>
      </p:grpSpPr>
      <p:sp>
        <p:nvSpPr>
          <p:cNvPr id="7663" name="Google Shape;7663;p78"/>
          <p:cNvSpPr txBox="1"/>
          <p:nvPr/>
        </p:nvSpPr>
        <p:spPr>
          <a:xfrm>
            <a:off x="887298" y="1196499"/>
            <a:ext cx="2136753"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사업장</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안전보건</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안전보건</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활동</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및</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성과</a:t>
            </a:r>
            <a:endParaRPr sz="1100" dirty="0">
              <a:latin typeface="Arial"/>
              <a:ea typeface="Arial"/>
              <a:cs typeface="Arial"/>
              <a:sym typeface="Arial"/>
            </a:endParaRPr>
          </a:p>
        </p:txBody>
      </p:sp>
      <p:sp>
        <p:nvSpPr>
          <p:cNvPr id="7664" name="Google Shape;7664;p78"/>
          <p:cNvSpPr txBox="1"/>
          <p:nvPr/>
        </p:nvSpPr>
        <p:spPr>
          <a:xfrm>
            <a:off x="887187" y="2011474"/>
            <a:ext cx="11042715" cy="75736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설비 및</a:t>
            </a:r>
            <a:r>
              <a:rPr lang="en-US" sz="900" b="1" u="none">
                <a:solidFill>
                  <a:srgbClr val="007E75"/>
                </a:solidFill>
                <a:latin typeface="Arial"/>
                <a:ea typeface="Arial"/>
                <a:cs typeface="Arial"/>
                <a:sym typeface="Arial"/>
              </a:rPr>
              <a:t> </a:t>
            </a:r>
            <a:r>
              <a:rPr lang="en-US" sz="900" b="1" u="sng">
                <a:solidFill>
                  <a:srgbClr val="007E75"/>
                </a:solidFill>
                <a:latin typeface="Arial"/>
                <a:ea typeface="Arial"/>
                <a:cs typeface="Arial"/>
                <a:sym typeface="Arial"/>
              </a:rPr>
              <a:t>작업 안전성 확보</a:t>
            </a:r>
            <a:endParaRPr sz="900">
              <a:latin typeface="Arial"/>
              <a:ea typeface="Arial"/>
              <a:cs typeface="Arial"/>
              <a:sym typeface="Arial"/>
            </a:endParaRPr>
          </a:p>
          <a:p>
            <a:pPr marL="12700" marR="5080" lvl="0" indent="0" algn="just" rtl="0">
              <a:lnSpc>
                <a:spcPct val="134300"/>
              </a:lnSpc>
              <a:spcBef>
                <a:spcPts val="20"/>
              </a:spcBef>
              <a:spcAft>
                <a:spcPts val="0"/>
              </a:spcAft>
              <a:buNone/>
            </a:pPr>
            <a:r>
              <a:rPr lang="en-US" sz="900" b="1">
                <a:latin typeface="Arial"/>
                <a:ea typeface="Arial"/>
                <a:cs typeface="Arial"/>
                <a:sym typeface="Arial"/>
              </a:rPr>
              <a:t>설비 유해·위험요인 안전보건조치 </a:t>
            </a:r>
            <a:r>
              <a:rPr lang="en-US" sz="900" b="1">
                <a:latin typeface="Malgun Gothic"/>
                <a:ea typeface="Malgun Gothic"/>
                <a:cs typeface="Malgun Gothic"/>
                <a:sym typeface="Malgun Gothic"/>
              </a:rPr>
              <a:t>| </a:t>
            </a:r>
            <a:r>
              <a:rPr lang="en-US" sz="900">
                <a:latin typeface="Gulim"/>
                <a:ea typeface="Gulim"/>
                <a:cs typeface="Gulim"/>
                <a:sym typeface="Gulim"/>
              </a:rPr>
              <a:t>설비 및 건축물 설치 등 위험설비로 인한 사업장 환경 변화가 예상되는 경우 사전에 안전을 확보하고 법적 인허가 사항의 누락 방지를 위하여 KT&amp;G는 안전, 보건, 소방 등 20개 분야로 구성된 사전 안전 규제 평가 지침을 마련하여 절차를 운영하고 있습니다. 또한 기계·설비 안전 방호 지침 제정을 통해 설비의 위험성으로부터 근로자를 보호하기 위한 조치를 시행 중에 있습니다. 2024년에는 법정 유해·위험기계·기구와 고위험 설비에 대한 점검을 통해 설비의 방호장치의 안전성을 재검토할 계획입니다.</a:t>
            </a:r>
            <a:endParaRPr sz="900">
              <a:latin typeface="Gulim"/>
              <a:ea typeface="Gulim"/>
              <a:cs typeface="Gulim"/>
              <a:sym typeface="Gulim"/>
            </a:endParaRPr>
          </a:p>
        </p:txBody>
      </p:sp>
      <p:sp>
        <p:nvSpPr>
          <p:cNvPr id="7665" name="Google Shape;7665;p78"/>
          <p:cNvSpPr txBox="1"/>
          <p:nvPr/>
        </p:nvSpPr>
        <p:spPr>
          <a:xfrm>
            <a:off x="875705" y="2789575"/>
            <a:ext cx="11053801" cy="569515"/>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dirty="0" err="1">
                <a:latin typeface="Arial"/>
                <a:ea typeface="Arial"/>
                <a:cs typeface="Arial"/>
                <a:sym typeface="Arial"/>
              </a:rPr>
              <a:t>작업</a:t>
            </a:r>
            <a:r>
              <a:rPr lang="en-US" sz="900" b="1" dirty="0">
                <a:latin typeface="Arial"/>
                <a:ea typeface="Arial"/>
                <a:cs typeface="Arial"/>
                <a:sym typeface="Arial"/>
              </a:rPr>
              <a:t> </a:t>
            </a:r>
            <a:r>
              <a:rPr lang="en-US" sz="900" b="1" dirty="0" err="1">
                <a:latin typeface="Arial"/>
                <a:ea typeface="Arial"/>
                <a:cs typeface="Arial"/>
                <a:sym typeface="Arial"/>
              </a:rPr>
              <a:t>안전성</a:t>
            </a:r>
            <a:r>
              <a:rPr lang="en-US" sz="900" b="1" dirty="0">
                <a:latin typeface="Arial"/>
                <a:ea typeface="Arial"/>
                <a:cs typeface="Arial"/>
                <a:sym typeface="Arial"/>
              </a:rPr>
              <a:t> </a:t>
            </a:r>
            <a:r>
              <a:rPr lang="en-US" sz="900" b="1" dirty="0" err="1">
                <a:latin typeface="Arial"/>
                <a:ea typeface="Arial"/>
                <a:cs typeface="Arial"/>
                <a:sym typeface="Arial"/>
              </a:rPr>
              <a:t>확보</a:t>
            </a:r>
            <a:r>
              <a:rPr lang="en-US" sz="900" b="1" dirty="0">
                <a:latin typeface="Arial"/>
                <a:ea typeface="Arial"/>
                <a:cs typeface="Arial"/>
                <a:sym typeface="Arial"/>
              </a:rPr>
              <a:t> </a:t>
            </a:r>
            <a:r>
              <a:rPr lang="en-US" sz="900" b="1" dirty="0" err="1">
                <a:latin typeface="Arial"/>
                <a:ea typeface="Arial"/>
                <a:cs typeface="Arial"/>
                <a:sym typeface="Arial"/>
              </a:rPr>
              <a:t>조치</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유해</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작업</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확인해야</a:t>
            </a:r>
            <a:r>
              <a:rPr lang="en-US" sz="900" dirty="0">
                <a:latin typeface="Gulim"/>
                <a:ea typeface="Gulim"/>
                <a:cs typeface="Gulim"/>
                <a:sym typeface="Gulim"/>
              </a:rPr>
              <a:t> </a:t>
            </a:r>
            <a:r>
              <a:rPr lang="en-US" sz="900" dirty="0" err="1">
                <a:latin typeface="Gulim"/>
                <a:ea typeface="Gulim"/>
                <a:cs typeface="Gulim"/>
                <a:sym typeface="Gulim"/>
              </a:rPr>
              <a:t>할</a:t>
            </a:r>
            <a:r>
              <a:rPr lang="en-US" sz="900" dirty="0">
                <a:latin typeface="Gulim"/>
                <a:ea typeface="Gulim"/>
                <a:cs typeface="Gulim"/>
                <a:sym typeface="Gulim"/>
              </a:rPr>
              <a:t> </a:t>
            </a:r>
            <a:r>
              <a:rPr lang="en-US" sz="900" dirty="0" err="1">
                <a:latin typeface="Gulim"/>
                <a:ea typeface="Gulim"/>
                <a:cs typeface="Gulim"/>
                <a:sym typeface="Gulim"/>
              </a:rPr>
              <a:t>안전조치사항에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안전작업허가지침을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허가제도를</a:t>
            </a:r>
            <a:r>
              <a:rPr lang="en-US" sz="900" dirty="0">
                <a:latin typeface="Gulim"/>
                <a:ea typeface="Gulim"/>
                <a:cs typeface="Gulim"/>
                <a:sym typeface="Gulim"/>
              </a:rPr>
              <a:t> </a:t>
            </a:r>
            <a:r>
              <a:rPr lang="en-US" sz="900" dirty="0" err="1">
                <a:latin typeface="Gulim"/>
                <a:ea typeface="Gulim"/>
                <a:cs typeface="Gulim"/>
                <a:sym typeface="Gulim"/>
              </a:rPr>
              <a:t>운영하며</a:t>
            </a:r>
            <a:r>
              <a:rPr lang="en-US" sz="900" dirty="0">
                <a:latin typeface="Gulim"/>
                <a:ea typeface="Gulim"/>
                <a:cs typeface="Gulim"/>
                <a:sym typeface="Gulim"/>
              </a:rPr>
              <a:t> </a:t>
            </a:r>
            <a:r>
              <a:rPr lang="en-US" sz="900" dirty="0" err="1">
                <a:latin typeface="Gulim"/>
                <a:ea typeface="Gulim"/>
                <a:cs typeface="Gulim"/>
                <a:sym typeface="Gulim"/>
              </a:rPr>
              <a:t>위험성</a:t>
            </a:r>
            <a:r>
              <a:rPr lang="en-US" sz="900" dirty="0">
                <a:latin typeface="Gulim"/>
                <a:ea typeface="Gulim"/>
                <a:cs typeface="Gulim"/>
                <a:sym typeface="Gulim"/>
              </a:rPr>
              <a:t> </a:t>
            </a:r>
            <a:r>
              <a:rPr lang="en-US" sz="900" dirty="0" err="1">
                <a:latin typeface="Gulim"/>
                <a:ea typeface="Gulim"/>
                <a:cs typeface="Gulim"/>
                <a:sym typeface="Gulim"/>
              </a:rPr>
              <a:t>제거</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시행</a:t>
            </a:r>
            <a:r>
              <a:rPr lang="en-US" sz="900" dirty="0">
                <a:latin typeface="Gulim"/>
                <a:ea typeface="Gulim"/>
                <a:cs typeface="Gulim"/>
                <a:sym typeface="Gulim"/>
              </a:rPr>
              <a:t> </a:t>
            </a:r>
            <a:r>
              <a:rPr lang="en-US" sz="900" dirty="0" err="1">
                <a:latin typeface="Gulim"/>
                <a:ea typeface="Gulim"/>
                <a:cs typeface="Gulim"/>
                <a:sym typeface="Gulim"/>
              </a:rPr>
              <a:t>중에</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화기</a:t>
            </a:r>
            <a:r>
              <a:rPr lang="en-US" sz="900" dirty="0">
                <a:latin typeface="Gulim"/>
                <a:ea typeface="Gulim"/>
                <a:cs typeface="Gulim"/>
                <a:sym typeface="Gulim"/>
              </a:rPr>
              <a:t>, </a:t>
            </a:r>
            <a:r>
              <a:rPr lang="en-US" sz="900" dirty="0" err="1">
                <a:latin typeface="Gulim"/>
                <a:ea typeface="Gulim"/>
                <a:cs typeface="Gulim"/>
                <a:sym typeface="Gulim"/>
              </a:rPr>
              <a:t>밀폐</a:t>
            </a:r>
            <a:r>
              <a:rPr lang="en-US" sz="900" dirty="0">
                <a:latin typeface="Gulim"/>
                <a:ea typeface="Gulim"/>
                <a:cs typeface="Gulim"/>
                <a:sym typeface="Gulim"/>
              </a:rPr>
              <a:t>, </a:t>
            </a:r>
            <a:r>
              <a:rPr lang="en-US" sz="900" dirty="0" err="1">
                <a:latin typeface="Gulim"/>
                <a:ea typeface="Gulim"/>
                <a:cs typeface="Gulim"/>
                <a:sym typeface="Gulim"/>
              </a:rPr>
              <a:t>정전</a:t>
            </a:r>
            <a:r>
              <a:rPr lang="en-US" sz="900" dirty="0">
                <a:latin typeface="Gulim"/>
                <a:ea typeface="Gulim"/>
                <a:cs typeface="Gulim"/>
                <a:sym typeface="Gulim"/>
              </a:rPr>
              <a:t>, </a:t>
            </a:r>
            <a:r>
              <a:rPr lang="en-US" sz="900" dirty="0" err="1">
                <a:latin typeface="Gulim"/>
                <a:ea typeface="Gulim"/>
                <a:cs typeface="Gulim"/>
                <a:sym typeface="Gulim"/>
              </a:rPr>
              <a:t>굴착</a:t>
            </a:r>
            <a:r>
              <a:rPr lang="en-US" sz="900" dirty="0">
                <a:latin typeface="Gulim"/>
                <a:ea typeface="Gulim"/>
                <a:cs typeface="Gulim"/>
                <a:sym typeface="Gulim"/>
              </a:rPr>
              <a:t>, </a:t>
            </a:r>
            <a:r>
              <a:rPr lang="en-US" sz="900" dirty="0" err="1">
                <a:latin typeface="Gulim"/>
                <a:ea typeface="Gulim"/>
                <a:cs typeface="Gulim"/>
                <a:sym typeface="Gulim"/>
              </a:rPr>
              <a:t>방사선</a:t>
            </a:r>
            <a:r>
              <a:rPr lang="en-US" sz="900" dirty="0">
                <a:latin typeface="Gulim"/>
                <a:ea typeface="Gulim"/>
                <a:cs typeface="Gulim"/>
                <a:sym typeface="Gulim"/>
              </a:rPr>
              <a:t>, </a:t>
            </a:r>
            <a:r>
              <a:rPr lang="en-US" sz="900" dirty="0" err="1">
                <a:latin typeface="Gulim"/>
                <a:ea typeface="Gulim"/>
                <a:cs typeface="Gulim"/>
                <a:sym typeface="Gulim"/>
              </a:rPr>
              <a:t>고소</a:t>
            </a:r>
            <a:r>
              <a:rPr lang="en-US" sz="900" dirty="0">
                <a:latin typeface="Gulim"/>
                <a:ea typeface="Gulim"/>
                <a:cs typeface="Gulim"/>
                <a:sym typeface="Gulim"/>
              </a:rPr>
              <a:t>, </a:t>
            </a:r>
            <a:r>
              <a:rPr lang="en-US" sz="900" dirty="0" err="1">
                <a:latin typeface="Gulim"/>
                <a:ea typeface="Gulim"/>
                <a:cs typeface="Gulim"/>
                <a:sym typeface="Gulim"/>
              </a:rPr>
              <a:t>중장비</a:t>
            </a:r>
            <a:r>
              <a:rPr lang="en-US" sz="900" dirty="0">
                <a:latin typeface="Gulim"/>
                <a:ea typeface="Gulim"/>
                <a:cs typeface="Gulim"/>
                <a:sym typeface="Gulim"/>
              </a:rPr>
              <a:t> </a:t>
            </a:r>
            <a:r>
              <a:rPr lang="en-US" sz="900" dirty="0" err="1">
                <a:latin typeface="Gulim"/>
                <a:ea typeface="Gulim"/>
                <a:cs typeface="Gulim"/>
                <a:sym typeface="Gulim"/>
              </a:rPr>
              <a:t>작업</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확보</a:t>
            </a:r>
            <a:r>
              <a:rPr lang="en-US" sz="900" dirty="0">
                <a:latin typeface="Gulim"/>
                <a:ea typeface="Gulim"/>
                <a:cs typeface="Gulim"/>
                <a:sym typeface="Gulim"/>
              </a:rPr>
              <a:t> </a:t>
            </a:r>
            <a:r>
              <a:rPr lang="en-US" sz="900" dirty="0" err="1">
                <a:latin typeface="Gulim"/>
                <a:ea typeface="Gulim"/>
                <a:cs typeface="Gulim"/>
                <a:sym typeface="Gulim"/>
              </a:rPr>
              <a:t>여부에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허가가</a:t>
            </a:r>
            <a:r>
              <a:rPr lang="en-US" sz="900" dirty="0">
                <a:latin typeface="Gulim"/>
                <a:ea typeface="Gulim"/>
                <a:cs typeface="Gulim"/>
                <a:sym typeface="Gulim"/>
              </a:rPr>
              <a:t> </a:t>
            </a:r>
            <a:r>
              <a:rPr lang="en-US" sz="900" dirty="0" err="1">
                <a:latin typeface="Gulim"/>
                <a:ea typeface="Gulim"/>
                <a:cs typeface="Gulim"/>
                <a:sym typeface="Gulim"/>
              </a:rPr>
              <a:t>없는</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작업을</a:t>
            </a:r>
            <a:r>
              <a:rPr lang="en-US" sz="900" dirty="0">
                <a:latin typeface="Gulim"/>
                <a:ea typeface="Gulim"/>
                <a:cs typeface="Gulim"/>
                <a:sym typeface="Gulim"/>
              </a:rPr>
              <a:t> </a:t>
            </a:r>
            <a:r>
              <a:rPr lang="en-US" sz="900" dirty="0" err="1">
                <a:latin typeface="Gulim"/>
                <a:ea typeface="Gulim"/>
                <a:cs typeface="Gulim"/>
                <a:sym typeface="Gulim"/>
              </a:rPr>
              <a:t>금지시켜</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작업의</a:t>
            </a:r>
            <a:r>
              <a:rPr lang="en-US" sz="900" dirty="0">
                <a:latin typeface="Gulim"/>
                <a:ea typeface="Gulim"/>
                <a:cs typeface="Gulim"/>
                <a:sym typeface="Gulim"/>
              </a:rPr>
              <a:t> </a:t>
            </a:r>
            <a:r>
              <a:rPr lang="en-US" sz="900" dirty="0" err="1">
                <a:latin typeface="Gulim"/>
                <a:ea typeface="Gulim"/>
                <a:cs typeface="Gulim"/>
                <a:sym typeface="Gulim"/>
              </a:rPr>
              <a:t>노출</a:t>
            </a:r>
            <a:r>
              <a:rPr lang="en-US" sz="900" dirty="0">
                <a:latin typeface="Gulim"/>
                <a:ea typeface="Gulim"/>
                <a:cs typeface="Gulim"/>
                <a:sym typeface="Gulim"/>
              </a:rPr>
              <a:t> </a:t>
            </a:r>
            <a:r>
              <a:rPr lang="en-US" sz="900" dirty="0" err="1">
                <a:latin typeface="Gulim"/>
                <a:ea typeface="Gulim"/>
                <a:cs typeface="Gulim"/>
                <a:sym typeface="Gulim"/>
              </a:rPr>
              <a:t>가능성을</a:t>
            </a:r>
            <a:r>
              <a:rPr lang="en-US" sz="900" dirty="0">
                <a:latin typeface="Gulim"/>
                <a:ea typeface="Gulim"/>
                <a:cs typeface="Gulim"/>
                <a:sym typeface="Gulim"/>
              </a:rPr>
              <a:t> </a:t>
            </a:r>
            <a:r>
              <a:rPr lang="en-US" sz="900" dirty="0" err="1">
                <a:latin typeface="Gulim"/>
                <a:ea typeface="Gulim"/>
                <a:cs typeface="Gulim"/>
                <a:sym typeface="Gulim"/>
              </a:rPr>
              <a:t>차단합니다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수급인에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추가적인</a:t>
            </a:r>
            <a:r>
              <a:rPr lang="en-US" sz="900" dirty="0">
                <a:latin typeface="Gulim"/>
                <a:ea typeface="Gulim"/>
                <a:cs typeface="Gulim"/>
                <a:sym typeface="Gulim"/>
              </a:rPr>
              <a:t> </a:t>
            </a:r>
            <a:r>
              <a:rPr lang="en-US" sz="900" dirty="0" err="1">
                <a:latin typeface="Gulim"/>
                <a:ea typeface="Gulim"/>
                <a:cs typeface="Gulim"/>
                <a:sym typeface="Gulim"/>
              </a:rPr>
              <a:t>안전조치로</a:t>
            </a:r>
            <a:r>
              <a:rPr lang="en-US" sz="900" dirty="0">
                <a:latin typeface="Gulim"/>
                <a:ea typeface="Gulim"/>
                <a:cs typeface="Gulim"/>
                <a:sym typeface="Gulim"/>
              </a:rPr>
              <a:t> </a:t>
            </a:r>
            <a:r>
              <a:rPr lang="en-US" sz="900" dirty="0" err="1">
                <a:latin typeface="Gulim"/>
                <a:ea typeface="Gulim"/>
                <a:cs typeface="Gulim"/>
                <a:sym typeface="Gulim"/>
              </a:rPr>
              <a:t>도급</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안전보건관리지침을</a:t>
            </a:r>
            <a:r>
              <a:rPr lang="en-US" sz="900" dirty="0">
                <a:latin typeface="Gulim"/>
                <a:ea typeface="Gulim"/>
                <a:cs typeface="Gulim"/>
                <a:sym typeface="Gulim"/>
              </a:rPr>
              <a:t> </a:t>
            </a:r>
            <a:r>
              <a:rPr lang="en-US" sz="900" dirty="0" err="1">
                <a:latin typeface="Gulim"/>
                <a:ea typeface="Gulim"/>
                <a:cs typeface="Gulim"/>
                <a:sym typeface="Gulim"/>
              </a:rPr>
              <a:t>제정하여</a:t>
            </a:r>
            <a:r>
              <a:rPr lang="en-US" sz="900" dirty="0">
                <a:latin typeface="Gulim"/>
                <a:ea typeface="Gulim"/>
                <a:cs typeface="Gulim"/>
                <a:sym typeface="Gulim"/>
              </a:rPr>
              <a:t> </a:t>
            </a:r>
            <a:r>
              <a:rPr lang="en-US" sz="900" dirty="0" err="1">
                <a:latin typeface="Gulim"/>
                <a:ea typeface="Gulim"/>
                <a:cs typeface="Gulim"/>
                <a:sym typeface="Gulim"/>
              </a:rPr>
              <a:t>적격</a:t>
            </a:r>
            <a:r>
              <a:rPr lang="en-US" sz="900" dirty="0">
                <a:latin typeface="Gulim"/>
                <a:ea typeface="Gulim"/>
                <a:cs typeface="Gulim"/>
                <a:sym typeface="Gulim"/>
              </a:rPr>
              <a:t> </a:t>
            </a:r>
            <a:r>
              <a:rPr lang="en-US" sz="900" dirty="0" err="1">
                <a:latin typeface="Gulim"/>
                <a:ea typeface="Gulim"/>
                <a:cs typeface="Gulim"/>
                <a:sym typeface="Gulim"/>
              </a:rPr>
              <a:t>수급인의</a:t>
            </a:r>
            <a:r>
              <a:rPr lang="en-US" sz="900" dirty="0">
                <a:latin typeface="Gulim"/>
                <a:ea typeface="Gulim"/>
                <a:cs typeface="Gulim"/>
                <a:sym typeface="Gulim"/>
              </a:rPr>
              <a:t> </a:t>
            </a:r>
            <a:r>
              <a:rPr lang="en-US" sz="900" dirty="0" err="1">
                <a:latin typeface="Gulim"/>
                <a:ea typeface="Gulim"/>
                <a:cs typeface="Gulim"/>
                <a:sym typeface="Gulim"/>
              </a:rPr>
              <a:t>선정</a:t>
            </a:r>
            <a:r>
              <a:rPr lang="en-US" sz="900" dirty="0">
                <a:latin typeface="Gulim"/>
                <a:ea typeface="Gulim"/>
                <a:cs typeface="Gulim"/>
                <a:sym typeface="Gulim"/>
              </a:rPr>
              <a:t>, </a:t>
            </a:r>
            <a:r>
              <a:rPr lang="en-US" sz="900" dirty="0" err="1">
                <a:latin typeface="Gulim"/>
                <a:ea typeface="Gulim"/>
                <a:cs typeface="Gulim"/>
                <a:sym typeface="Gulim"/>
              </a:rPr>
              <a:t>도급인과</a:t>
            </a:r>
            <a:r>
              <a:rPr lang="en-US" sz="900" dirty="0">
                <a:latin typeface="Gulim"/>
                <a:ea typeface="Gulim"/>
                <a:cs typeface="Gulim"/>
                <a:sym typeface="Gulim"/>
              </a:rPr>
              <a:t> </a:t>
            </a:r>
            <a:r>
              <a:rPr lang="en-US" sz="900" dirty="0" err="1">
                <a:latin typeface="Gulim"/>
                <a:ea typeface="Gulim"/>
                <a:cs typeface="Gulim"/>
                <a:sym typeface="Gulim"/>
              </a:rPr>
              <a:t>수급인이</a:t>
            </a:r>
            <a:r>
              <a:rPr lang="en-US" sz="900" dirty="0">
                <a:latin typeface="Gulim"/>
                <a:ea typeface="Gulim"/>
                <a:cs typeface="Gulim"/>
                <a:sym typeface="Gulim"/>
              </a:rPr>
              <a:t> </a:t>
            </a:r>
            <a:r>
              <a:rPr lang="en-US" sz="900" dirty="0" err="1">
                <a:latin typeface="Gulim"/>
                <a:ea typeface="Gulim"/>
                <a:cs typeface="Gulim"/>
                <a:sym typeface="Gulim"/>
              </a:rPr>
              <a:t>지켜야</a:t>
            </a:r>
            <a:r>
              <a:rPr lang="en-US" sz="900" dirty="0">
                <a:latin typeface="Gulim"/>
                <a:ea typeface="Gulim"/>
                <a:cs typeface="Gulim"/>
                <a:sym typeface="Gulim"/>
              </a:rPr>
              <a:t> </a:t>
            </a:r>
            <a:r>
              <a:rPr lang="en-US" sz="900" dirty="0" err="1">
                <a:latin typeface="Gulim"/>
                <a:ea typeface="Gulim"/>
                <a:cs typeface="Gulim"/>
                <a:sym typeface="Gulim"/>
              </a:rPr>
              <a:t>할</a:t>
            </a:r>
            <a:r>
              <a:rPr lang="en-US" sz="900" dirty="0">
                <a:latin typeface="Gulim"/>
                <a:ea typeface="Gulim"/>
                <a:cs typeface="Gulim"/>
                <a:sym typeface="Gulim"/>
              </a:rPr>
              <a:t> </a:t>
            </a:r>
            <a:r>
              <a:rPr lang="en-US" sz="900" dirty="0" err="1">
                <a:latin typeface="Gulim"/>
                <a:ea typeface="Gulim"/>
                <a:cs typeface="Gulim"/>
                <a:sym typeface="Gulim"/>
              </a:rPr>
              <a:t>산업재해</a:t>
            </a:r>
            <a:r>
              <a:rPr lang="en-US" sz="900" dirty="0">
                <a:latin typeface="Gulim"/>
                <a:ea typeface="Gulim"/>
                <a:cs typeface="Gulim"/>
                <a:sym typeface="Gulim"/>
              </a:rPr>
              <a:t> </a:t>
            </a:r>
            <a:r>
              <a:rPr lang="en-US" sz="900" dirty="0" err="1">
                <a:latin typeface="Gulim"/>
                <a:ea typeface="Gulim"/>
                <a:cs typeface="Gulim"/>
                <a:sym typeface="Gulim"/>
              </a:rPr>
              <a:t>예방조치를</a:t>
            </a:r>
            <a:r>
              <a:rPr lang="en-US" sz="900" dirty="0">
                <a:latin typeface="Gulim"/>
                <a:ea typeface="Gulim"/>
                <a:cs typeface="Gulim"/>
                <a:sym typeface="Gulim"/>
              </a:rPr>
              <a:t> </a:t>
            </a:r>
            <a:r>
              <a:rPr lang="en-US" sz="900" dirty="0" err="1">
                <a:latin typeface="Gulim"/>
                <a:ea typeface="Gulim"/>
                <a:cs typeface="Gulim"/>
                <a:sym typeface="Gulim"/>
              </a:rPr>
              <a:t>준수하고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666" name="Google Shape;7666;p78"/>
          <p:cNvSpPr txBox="1"/>
          <p:nvPr/>
        </p:nvSpPr>
        <p:spPr>
          <a:xfrm>
            <a:off x="875705" y="3422242"/>
            <a:ext cx="11046872" cy="569515"/>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위험성평가</a:t>
            </a:r>
            <a:r>
              <a:rPr lang="en-US" sz="900" b="1" dirty="0">
                <a:latin typeface="Arial"/>
                <a:ea typeface="Arial"/>
                <a:cs typeface="Arial"/>
                <a:sym typeface="Arial"/>
              </a:rPr>
              <a:t> </a:t>
            </a:r>
            <a:r>
              <a:rPr lang="en-US" sz="900" b="1" dirty="0" err="1">
                <a:latin typeface="Arial"/>
                <a:ea typeface="Arial"/>
                <a:cs typeface="Arial"/>
                <a:sym typeface="Arial"/>
              </a:rPr>
              <a:t>내실화</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사업장의</a:t>
            </a:r>
            <a:r>
              <a:rPr lang="en-US" sz="900" dirty="0">
                <a:latin typeface="Gulim"/>
                <a:ea typeface="Gulim"/>
                <a:cs typeface="Gulim"/>
                <a:sym typeface="Gulim"/>
              </a:rPr>
              <a:t> </a:t>
            </a:r>
            <a:r>
              <a:rPr lang="en-US" sz="900" dirty="0" err="1">
                <a:latin typeface="Gulim"/>
                <a:ea typeface="Gulim"/>
                <a:cs typeface="Gulim"/>
                <a:sym typeface="Gulim"/>
              </a:rPr>
              <a:t>유해위험요인을</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위험성을</a:t>
            </a:r>
            <a:r>
              <a:rPr lang="en-US" sz="900" dirty="0">
                <a:latin typeface="Gulim"/>
                <a:ea typeface="Gulim"/>
                <a:cs typeface="Gulim"/>
                <a:sym typeface="Gulim"/>
              </a:rPr>
              <a:t> </a:t>
            </a:r>
            <a:r>
              <a:rPr lang="en-US" sz="900" dirty="0" err="1">
                <a:latin typeface="Gulim"/>
                <a:ea typeface="Gulim"/>
                <a:cs typeface="Gulim"/>
                <a:sym typeface="Gulim"/>
              </a:rPr>
              <a:t>평가하여</a:t>
            </a:r>
            <a:r>
              <a:rPr lang="en-US" sz="900" dirty="0">
                <a:latin typeface="Gulim"/>
                <a:ea typeface="Gulim"/>
                <a:cs typeface="Gulim"/>
                <a:sym typeface="Gulim"/>
              </a:rPr>
              <a:t> </a:t>
            </a:r>
            <a:r>
              <a:rPr lang="en-US" sz="900" dirty="0" err="1">
                <a:latin typeface="Gulim"/>
                <a:ea typeface="Gulim"/>
                <a:cs typeface="Gulim"/>
                <a:sym typeface="Gulim"/>
              </a:rPr>
              <a:t>관리·개선하기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업무절차로</a:t>
            </a:r>
            <a:r>
              <a:rPr lang="en-US" sz="900" dirty="0">
                <a:latin typeface="Gulim"/>
                <a:ea typeface="Gulim"/>
                <a:cs typeface="Gulim"/>
                <a:sym typeface="Gulim"/>
              </a:rPr>
              <a:t> </a:t>
            </a:r>
            <a:r>
              <a:rPr lang="en-US" sz="900" dirty="0" err="1">
                <a:latin typeface="Gulim"/>
                <a:ea typeface="Gulim"/>
                <a:cs typeface="Gulim"/>
                <a:sym typeface="Gulim"/>
              </a:rPr>
              <a:t>위험성평가제도를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부상</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질병의</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가능성과</a:t>
            </a:r>
            <a:r>
              <a:rPr lang="en-US" sz="900" dirty="0">
                <a:latin typeface="Gulim"/>
                <a:ea typeface="Gulim"/>
                <a:cs typeface="Gulim"/>
                <a:sym typeface="Gulim"/>
              </a:rPr>
              <a:t> </a:t>
            </a:r>
            <a:r>
              <a:rPr lang="en-US" sz="900" dirty="0" err="1">
                <a:latin typeface="Gulim"/>
                <a:ea typeface="Gulim"/>
                <a:cs typeface="Gulim"/>
                <a:sym typeface="Gulim"/>
              </a:rPr>
              <a:t>중대성을</a:t>
            </a:r>
            <a:r>
              <a:rPr lang="en-US" sz="900" dirty="0">
                <a:latin typeface="Gulim"/>
                <a:ea typeface="Gulim"/>
                <a:cs typeface="Gulim"/>
                <a:sym typeface="Gulim"/>
              </a:rPr>
              <a:t> </a:t>
            </a:r>
            <a:r>
              <a:rPr lang="en-US" sz="900" dirty="0" err="1">
                <a:latin typeface="Gulim"/>
                <a:ea typeface="Gulim"/>
                <a:cs typeface="Gulim"/>
                <a:sym typeface="Gulim"/>
              </a:rPr>
              <a:t>추정하여</a:t>
            </a:r>
            <a:r>
              <a:rPr lang="en-US" sz="900" dirty="0">
                <a:latin typeface="Gulim"/>
                <a:ea typeface="Gulim"/>
                <a:cs typeface="Gulim"/>
                <a:sym typeface="Gulim"/>
              </a:rPr>
              <a:t> </a:t>
            </a:r>
            <a:r>
              <a:rPr lang="en-US" sz="900" dirty="0" err="1">
                <a:latin typeface="Gulim"/>
                <a:ea typeface="Gulim"/>
                <a:cs typeface="Gulim"/>
                <a:sym typeface="Gulim"/>
              </a:rPr>
              <a:t>위험성</a:t>
            </a:r>
            <a:r>
              <a:rPr lang="en-US" sz="900" dirty="0">
                <a:latin typeface="Gulim"/>
                <a:ea typeface="Gulim"/>
                <a:cs typeface="Gulim"/>
                <a:sym typeface="Gulim"/>
              </a:rPr>
              <a:t> </a:t>
            </a:r>
            <a:r>
              <a:rPr lang="en-US" sz="900" dirty="0" err="1">
                <a:latin typeface="Gulim"/>
                <a:ea typeface="Gulim"/>
                <a:cs typeface="Gulim"/>
                <a:sym typeface="Gulim"/>
              </a:rPr>
              <a:t>평가하고</a:t>
            </a:r>
            <a:r>
              <a:rPr lang="en-US" sz="900" dirty="0">
                <a:latin typeface="Gulim"/>
                <a:ea typeface="Gulim"/>
                <a:cs typeface="Gulim"/>
                <a:sym typeface="Gulim"/>
              </a:rPr>
              <a:t>, </a:t>
            </a:r>
            <a:r>
              <a:rPr lang="en-US" sz="900" dirty="0" err="1">
                <a:latin typeface="Gulim"/>
                <a:ea typeface="Gulim"/>
                <a:cs typeface="Gulim"/>
                <a:sym typeface="Gulim"/>
              </a:rPr>
              <a:t>개선이</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대상을</a:t>
            </a:r>
            <a:r>
              <a:rPr lang="en-US" sz="900" dirty="0">
                <a:latin typeface="Gulim"/>
                <a:ea typeface="Gulim"/>
                <a:cs typeface="Gulim"/>
                <a:sym typeface="Gulim"/>
              </a:rPr>
              <a:t> </a:t>
            </a:r>
            <a:r>
              <a:rPr lang="en-US" sz="900" dirty="0" err="1">
                <a:latin typeface="Gulim"/>
                <a:ea typeface="Gulim"/>
                <a:cs typeface="Gulim"/>
                <a:sym typeface="Gulim"/>
              </a:rPr>
              <a:t>선정하여</a:t>
            </a:r>
            <a:r>
              <a:rPr lang="en-US" sz="900" dirty="0">
                <a:latin typeface="Gulim"/>
                <a:ea typeface="Gulim"/>
                <a:cs typeface="Gulim"/>
                <a:sym typeface="Gulim"/>
              </a:rPr>
              <a:t> </a:t>
            </a:r>
            <a:r>
              <a:rPr lang="en-US" sz="900" dirty="0" err="1">
                <a:latin typeface="Gulim"/>
                <a:ea typeface="Gulim"/>
                <a:cs typeface="Gulim"/>
                <a:sym typeface="Gulim"/>
              </a:rPr>
              <a:t>위험성</a:t>
            </a:r>
            <a:r>
              <a:rPr lang="en-US" sz="900" dirty="0">
                <a:latin typeface="Gulim"/>
                <a:ea typeface="Gulim"/>
                <a:cs typeface="Gulim"/>
                <a:sym typeface="Gulim"/>
              </a:rPr>
              <a:t> </a:t>
            </a:r>
            <a:r>
              <a:rPr lang="en-US" sz="900" dirty="0" err="1">
                <a:latin typeface="Gulim"/>
                <a:ea typeface="Gulim"/>
                <a:cs typeface="Gulim"/>
                <a:sym typeface="Gulim"/>
              </a:rPr>
              <a:t>최소화를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개선계획을</a:t>
            </a:r>
            <a:r>
              <a:rPr lang="en-US" sz="900" dirty="0">
                <a:latin typeface="Gulim"/>
                <a:ea typeface="Gulim"/>
                <a:cs typeface="Gulim"/>
                <a:sym typeface="Gulim"/>
              </a:rPr>
              <a:t> </a:t>
            </a:r>
            <a:r>
              <a:rPr lang="en-US" sz="900" dirty="0" err="1">
                <a:latin typeface="Gulim"/>
                <a:ea typeface="Gulim"/>
                <a:cs typeface="Gulim"/>
                <a:sym typeface="Gulim"/>
              </a:rPr>
              <a:t>수립하고</a:t>
            </a:r>
            <a:r>
              <a:rPr lang="en-US" sz="900" dirty="0">
                <a:latin typeface="Gulim"/>
                <a:ea typeface="Gulim"/>
                <a:cs typeface="Gulim"/>
                <a:sym typeface="Gulim"/>
              </a:rPr>
              <a:t> </a:t>
            </a:r>
            <a:r>
              <a:rPr lang="en-US" sz="900" dirty="0" err="1">
                <a:latin typeface="Gulim"/>
                <a:ea typeface="Gulim"/>
                <a:cs typeface="Gulim"/>
                <a:sym typeface="Gulim"/>
              </a:rPr>
              <a:t>보완조치를</a:t>
            </a:r>
            <a:r>
              <a:rPr lang="en-US" sz="900" dirty="0">
                <a:latin typeface="Gulim"/>
                <a:ea typeface="Gulim"/>
                <a:cs typeface="Gulim"/>
                <a:sym typeface="Gulim"/>
              </a:rPr>
              <a:t> </a:t>
            </a:r>
            <a:r>
              <a:rPr lang="en-US" sz="900" dirty="0" err="1">
                <a:latin typeface="Gulim"/>
                <a:ea typeface="Gulim"/>
                <a:cs typeface="Gulim"/>
                <a:sym typeface="Gulim"/>
              </a:rPr>
              <a:t>이행하고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보완조치</a:t>
            </a:r>
            <a:r>
              <a:rPr lang="en-US" sz="900" dirty="0">
                <a:latin typeface="Gulim"/>
                <a:ea typeface="Gulim"/>
                <a:cs typeface="Gulim"/>
                <a:sym typeface="Gulim"/>
              </a:rPr>
              <a:t> </a:t>
            </a:r>
            <a:r>
              <a:rPr lang="en-US" sz="900" dirty="0" err="1">
                <a:latin typeface="Gulim"/>
                <a:ea typeface="Gulim"/>
                <a:cs typeface="Gulim"/>
                <a:sym typeface="Gulim"/>
              </a:rPr>
              <a:t>이후에는</a:t>
            </a:r>
            <a:r>
              <a:rPr lang="en-US" sz="900" dirty="0">
                <a:latin typeface="Gulim"/>
                <a:ea typeface="Gulim"/>
                <a:cs typeface="Gulim"/>
                <a:sym typeface="Gulim"/>
              </a:rPr>
              <a:t> </a:t>
            </a:r>
            <a:r>
              <a:rPr lang="en-US" sz="900" dirty="0" err="1">
                <a:latin typeface="Gulim"/>
                <a:ea typeface="Gulim"/>
                <a:cs typeface="Gulim"/>
                <a:sym typeface="Gulim"/>
              </a:rPr>
              <a:t>재평가를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조치의</a:t>
            </a:r>
            <a:r>
              <a:rPr lang="en-US" sz="900" dirty="0">
                <a:latin typeface="Gulim"/>
                <a:ea typeface="Gulim"/>
                <a:cs typeface="Gulim"/>
                <a:sym typeface="Gulim"/>
              </a:rPr>
              <a:t> </a:t>
            </a:r>
            <a:r>
              <a:rPr lang="en-US" sz="900" dirty="0" err="1">
                <a:latin typeface="Gulim"/>
                <a:ea typeface="Gulim"/>
                <a:cs typeface="Gulim"/>
                <a:sym typeface="Gulim"/>
              </a:rPr>
              <a:t>적정성을</a:t>
            </a:r>
            <a:r>
              <a:rPr lang="en-US" sz="900" dirty="0">
                <a:latin typeface="Gulim"/>
                <a:ea typeface="Gulim"/>
                <a:cs typeface="Gulim"/>
                <a:sym typeface="Gulim"/>
              </a:rPr>
              <a:t> </a:t>
            </a:r>
            <a:r>
              <a:rPr lang="en-US" sz="900" dirty="0" err="1">
                <a:latin typeface="Gulim"/>
                <a:ea typeface="Gulim"/>
                <a:cs typeface="Gulim"/>
                <a:sym typeface="Gulim"/>
              </a:rPr>
              <a:t>검토합니다</a:t>
            </a:r>
            <a:r>
              <a:rPr lang="en-US" sz="900" dirty="0">
                <a:latin typeface="Gulim"/>
                <a:ea typeface="Gulim"/>
                <a:cs typeface="Gulim"/>
                <a:sym typeface="Gulim"/>
              </a:rPr>
              <a:t>. </a:t>
            </a:r>
            <a:r>
              <a:rPr lang="en-US" sz="900" dirty="0" err="1">
                <a:latin typeface="Gulim"/>
                <a:ea typeface="Gulim"/>
                <a:cs typeface="Gulim"/>
                <a:sym typeface="Gulim"/>
              </a:rPr>
              <a:t>뿐만</a:t>
            </a:r>
            <a:r>
              <a:rPr lang="en-US" sz="900" dirty="0">
                <a:latin typeface="Gulim"/>
                <a:ea typeface="Gulim"/>
                <a:cs typeface="Gulim"/>
                <a:sym typeface="Gulim"/>
              </a:rPr>
              <a:t> </a:t>
            </a:r>
            <a:r>
              <a:rPr lang="en-US" sz="900" dirty="0" err="1">
                <a:latin typeface="Gulim"/>
                <a:ea typeface="Gulim"/>
                <a:cs typeface="Gulim"/>
                <a:sym typeface="Gulim"/>
              </a:rPr>
              <a:t>아니라</a:t>
            </a:r>
            <a:r>
              <a:rPr lang="en-US" sz="900" dirty="0">
                <a:latin typeface="Gulim"/>
                <a:ea typeface="Gulim"/>
                <a:cs typeface="Gulim"/>
                <a:sym typeface="Gulim"/>
              </a:rPr>
              <a:t> </a:t>
            </a:r>
            <a:r>
              <a:rPr lang="en-US" sz="900" dirty="0" err="1">
                <a:latin typeface="Gulim"/>
                <a:ea typeface="Gulim"/>
                <a:cs typeface="Gulim"/>
                <a:sym typeface="Gulim"/>
              </a:rPr>
              <a:t>위험성</a:t>
            </a:r>
            <a:r>
              <a:rPr lang="en-US" sz="900" dirty="0">
                <a:latin typeface="Gulim"/>
                <a:ea typeface="Gulim"/>
                <a:cs typeface="Gulim"/>
                <a:sym typeface="Gulim"/>
              </a:rPr>
              <a:t> </a:t>
            </a:r>
            <a:r>
              <a:rPr lang="en-US" sz="900" dirty="0" err="1">
                <a:latin typeface="Gulim"/>
                <a:ea typeface="Gulim"/>
                <a:cs typeface="Gulim"/>
                <a:sym typeface="Gulim"/>
              </a:rPr>
              <a:t>평가에</a:t>
            </a:r>
            <a:r>
              <a:rPr lang="en-US" sz="900" dirty="0">
                <a:latin typeface="Gulim"/>
                <a:ea typeface="Gulim"/>
                <a:cs typeface="Gulim"/>
                <a:sym typeface="Gulim"/>
              </a:rPr>
              <a:t> </a:t>
            </a:r>
            <a:r>
              <a:rPr lang="en-US" sz="900" dirty="0" err="1">
                <a:latin typeface="Gulim"/>
                <a:ea typeface="Gulim"/>
                <a:cs typeface="Gulim"/>
                <a:sym typeface="Gulim"/>
              </a:rPr>
              <a:t>반영하기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유해위험요인을</a:t>
            </a:r>
            <a:r>
              <a:rPr lang="en-US" sz="900" dirty="0">
                <a:latin typeface="Gulim"/>
                <a:ea typeface="Gulim"/>
                <a:cs typeface="Gulim"/>
                <a:sym typeface="Gulim"/>
              </a:rPr>
              <a:t> </a:t>
            </a:r>
            <a:r>
              <a:rPr lang="en-US" sz="900" dirty="0" err="1">
                <a:latin typeface="Gulim"/>
                <a:ea typeface="Gulim"/>
                <a:cs typeface="Gulim"/>
                <a:sym typeface="Gulim"/>
              </a:rPr>
              <a:t>식별하고</a:t>
            </a:r>
            <a:r>
              <a:rPr lang="en-US" sz="900" dirty="0">
                <a:latin typeface="Gulim"/>
                <a:ea typeface="Gulim"/>
                <a:cs typeface="Gulim"/>
                <a:sym typeface="Gulim"/>
              </a:rPr>
              <a:t> </a:t>
            </a:r>
            <a:r>
              <a:rPr lang="en-US" sz="900" dirty="0" err="1">
                <a:latin typeface="Gulim"/>
                <a:ea typeface="Gulim"/>
                <a:cs typeface="Gulim"/>
                <a:sym typeface="Gulim"/>
              </a:rPr>
              <a:t>개선하는</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a:t>
            </a:r>
            <a:r>
              <a:rPr lang="en-US" sz="900" dirty="0" err="1">
                <a:latin typeface="Gulim"/>
                <a:ea typeface="Gulim"/>
                <a:cs typeface="Gulim"/>
                <a:sym typeface="Gulim"/>
              </a:rPr>
              <a:t>과정에</a:t>
            </a:r>
            <a:r>
              <a:rPr lang="en-US" sz="900" dirty="0">
                <a:latin typeface="Gulim"/>
                <a:ea typeface="Gulim"/>
                <a:cs typeface="Gulim"/>
                <a:sym typeface="Gulim"/>
              </a:rPr>
              <a:t> </a:t>
            </a:r>
            <a:r>
              <a:rPr lang="en-US" sz="900" dirty="0" err="1">
                <a:latin typeface="Gulim"/>
                <a:ea typeface="Gulim"/>
                <a:cs typeface="Gulim"/>
                <a:sym typeface="Gulim"/>
              </a:rPr>
              <a:t>근로자가</a:t>
            </a:r>
            <a:r>
              <a:rPr lang="en-US" sz="900" dirty="0">
                <a:latin typeface="Gulim"/>
                <a:ea typeface="Gulim"/>
                <a:cs typeface="Gulim"/>
                <a:sym typeface="Gulim"/>
              </a:rPr>
              <a:t> </a:t>
            </a:r>
            <a:r>
              <a:rPr lang="en-US" sz="900" dirty="0" err="1">
                <a:latin typeface="Gulim"/>
                <a:ea typeface="Gulim"/>
                <a:cs typeface="Gulim"/>
                <a:sym typeface="Gulim"/>
              </a:rPr>
              <a:t>참여하고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위험성이</a:t>
            </a:r>
            <a:r>
              <a:rPr lang="en-US" sz="900" dirty="0">
                <a:latin typeface="Gulim"/>
                <a:ea typeface="Gulim"/>
                <a:cs typeface="Gulim"/>
                <a:sym typeface="Gulim"/>
              </a:rPr>
              <a:t> </a:t>
            </a:r>
            <a:r>
              <a:rPr lang="en-US" sz="900" dirty="0" err="1">
                <a:latin typeface="Gulim"/>
                <a:ea typeface="Gulim"/>
                <a:cs typeface="Gulim"/>
                <a:sym typeface="Gulim"/>
              </a:rPr>
              <a:t>적절하게</a:t>
            </a:r>
            <a:r>
              <a:rPr lang="en-US" sz="900" dirty="0">
                <a:latin typeface="Gulim"/>
                <a:ea typeface="Gulim"/>
                <a:cs typeface="Gulim"/>
                <a:sym typeface="Gulim"/>
              </a:rPr>
              <a:t> </a:t>
            </a:r>
            <a:r>
              <a:rPr lang="en-US" sz="900" dirty="0" err="1">
                <a:latin typeface="Gulim"/>
                <a:ea typeface="Gulim"/>
                <a:cs typeface="Gulim"/>
                <a:sym typeface="Gulim"/>
              </a:rPr>
              <a:t>평가되고</a:t>
            </a:r>
            <a:r>
              <a:rPr lang="en-US" sz="900" dirty="0">
                <a:latin typeface="Gulim"/>
                <a:ea typeface="Gulim"/>
                <a:cs typeface="Gulim"/>
                <a:sym typeface="Gulim"/>
              </a:rPr>
              <a:t> </a:t>
            </a:r>
            <a:r>
              <a:rPr lang="en-US" sz="900" dirty="0" err="1">
                <a:latin typeface="Gulim"/>
                <a:ea typeface="Gulim"/>
                <a:cs typeface="Gulim"/>
                <a:sym typeface="Gulim"/>
              </a:rPr>
              <a:t>개선되고</a:t>
            </a:r>
            <a:r>
              <a:rPr lang="en-US" sz="900" dirty="0">
                <a:latin typeface="Gulim"/>
                <a:ea typeface="Gulim"/>
                <a:cs typeface="Gulim"/>
                <a:sym typeface="Gulim"/>
              </a:rPr>
              <a:t> </a:t>
            </a:r>
            <a:r>
              <a:rPr lang="en-US" sz="900" dirty="0" err="1">
                <a:latin typeface="Gulim"/>
                <a:ea typeface="Gulim"/>
                <a:cs typeface="Gulim"/>
                <a:sym typeface="Gulim"/>
              </a:rPr>
              <a:t>있는지</a:t>
            </a:r>
            <a:r>
              <a:rPr lang="en-US" sz="900" dirty="0">
                <a:latin typeface="Gulim"/>
                <a:ea typeface="Gulim"/>
                <a:cs typeface="Gulim"/>
                <a:sym typeface="Gulim"/>
              </a:rPr>
              <a:t> </a:t>
            </a:r>
            <a:r>
              <a:rPr lang="en-US" sz="900" dirty="0" err="1">
                <a:latin typeface="Gulim"/>
                <a:ea typeface="Gulim"/>
                <a:cs typeface="Gulim"/>
                <a:sym typeface="Gulim"/>
              </a:rPr>
              <a:t>위험성평가위원회를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승인이</a:t>
            </a:r>
            <a:r>
              <a:rPr lang="en-US" sz="900" dirty="0">
                <a:latin typeface="Gulim"/>
                <a:ea typeface="Gulim"/>
                <a:cs typeface="Gulim"/>
                <a:sym typeface="Gulim"/>
              </a:rPr>
              <a:t> </a:t>
            </a:r>
            <a:r>
              <a:rPr lang="en-US" sz="900" dirty="0" err="1">
                <a:latin typeface="Gulim"/>
                <a:ea typeface="Gulim"/>
                <a:cs typeface="Gulim"/>
                <a:sym typeface="Gulim"/>
              </a:rPr>
              <a:t>이루어지고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668" name="Google Shape;7668;p78"/>
          <p:cNvSpPr txBox="1"/>
          <p:nvPr/>
        </p:nvSpPr>
        <p:spPr>
          <a:xfrm>
            <a:off x="899999" y="4110229"/>
            <a:ext cx="11048258" cy="383951"/>
          </a:xfrm>
          <a:prstGeom prst="rect">
            <a:avLst/>
          </a:prstGeom>
          <a:noFill/>
          <a:ln>
            <a:noFill/>
          </a:ln>
        </p:spPr>
        <p:txBody>
          <a:bodyPr spcFirstLastPara="1" wrap="square" lIns="0" tIns="12700" rIns="0" bIns="0" anchor="t" anchorCtr="0">
            <a:spAutoFit/>
          </a:bodyPr>
          <a:lstStyle/>
          <a:p>
            <a:pPr marL="13334" marR="5080" lvl="0" indent="-1269" algn="just" rtl="0">
              <a:lnSpc>
                <a:spcPct val="134200"/>
              </a:lnSpc>
              <a:spcBef>
                <a:spcPts val="0"/>
              </a:spcBef>
              <a:spcAft>
                <a:spcPts val="0"/>
              </a:spcAft>
              <a:buNone/>
            </a:pPr>
            <a:r>
              <a:rPr lang="en-US" sz="900" b="1" dirty="0" err="1">
                <a:latin typeface="Arial"/>
                <a:ea typeface="Arial"/>
                <a:cs typeface="Arial"/>
                <a:sym typeface="Arial"/>
              </a:rPr>
              <a:t>재해</a:t>
            </a:r>
            <a:r>
              <a:rPr lang="en-US" sz="900" b="1" dirty="0">
                <a:latin typeface="Arial"/>
                <a:ea typeface="Arial"/>
                <a:cs typeface="Arial"/>
                <a:sym typeface="Arial"/>
              </a:rPr>
              <a:t> </a:t>
            </a:r>
            <a:r>
              <a:rPr lang="en-US" sz="900" b="1" dirty="0" err="1">
                <a:latin typeface="Arial"/>
                <a:ea typeface="Arial"/>
                <a:cs typeface="Arial"/>
                <a:sym typeface="Arial"/>
              </a:rPr>
              <a:t>재발방지</a:t>
            </a:r>
            <a:r>
              <a:rPr lang="en-US" sz="900" b="1" dirty="0">
                <a:latin typeface="Arial"/>
                <a:ea typeface="Arial"/>
                <a:cs typeface="Arial"/>
                <a:sym typeface="Arial"/>
              </a:rPr>
              <a:t> </a:t>
            </a:r>
            <a:r>
              <a:rPr lang="en-US" sz="900" b="1" dirty="0" err="1">
                <a:latin typeface="Arial"/>
                <a:ea typeface="Arial"/>
                <a:cs typeface="Arial"/>
                <a:sym typeface="Arial"/>
              </a:rPr>
              <a:t>대책</a:t>
            </a:r>
            <a:r>
              <a:rPr lang="en-US" sz="900" b="1" dirty="0">
                <a:latin typeface="Arial"/>
                <a:ea typeface="Arial"/>
                <a:cs typeface="Arial"/>
                <a:sym typeface="Arial"/>
              </a:rPr>
              <a:t> </a:t>
            </a:r>
            <a:r>
              <a:rPr lang="en-US" sz="900" b="1" dirty="0" err="1">
                <a:latin typeface="Arial"/>
                <a:ea typeface="Arial"/>
                <a:cs typeface="Arial"/>
                <a:sym typeface="Arial"/>
              </a:rPr>
              <a:t>이행</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업무와</a:t>
            </a:r>
            <a:r>
              <a:rPr lang="en-US" sz="900" dirty="0">
                <a:latin typeface="Gulim"/>
                <a:ea typeface="Gulim"/>
                <a:cs typeface="Gulim"/>
                <a:sym typeface="Gulim"/>
              </a:rPr>
              <a:t> </a:t>
            </a:r>
            <a:r>
              <a:rPr lang="en-US" sz="900" dirty="0" err="1">
                <a:latin typeface="Gulim"/>
                <a:ea typeface="Gulim"/>
                <a:cs typeface="Gulim"/>
                <a:sym typeface="Gulim"/>
              </a:rPr>
              <a:t>관련된</a:t>
            </a:r>
            <a:r>
              <a:rPr lang="en-US" sz="900" dirty="0">
                <a:latin typeface="Gulim"/>
                <a:ea typeface="Gulim"/>
                <a:cs typeface="Gulim"/>
                <a:sym typeface="Gulim"/>
              </a:rPr>
              <a:t> </a:t>
            </a:r>
            <a:r>
              <a:rPr lang="en-US" sz="900" dirty="0" err="1">
                <a:latin typeface="Gulim"/>
                <a:ea typeface="Gulim"/>
                <a:cs typeface="Gulim"/>
                <a:sym typeface="Gulim"/>
              </a:rPr>
              <a:t>사고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질병이</a:t>
            </a:r>
            <a:r>
              <a:rPr lang="en-US" sz="900" dirty="0">
                <a:latin typeface="Gulim"/>
                <a:ea typeface="Gulim"/>
                <a:cs typeface="Gulim"/>
                <a:sym typeface="Gulim"/>
              </a:rPr>
              <a:t> </a:t>
            </a:r>
            <a:r>
              <a:rPr lang="en-US" sz="900" dirty="0" err="1">
                <a:latin typeface="Gulim"/>
                <a:ea typeface="Gulim"/>
                <a:cs typeface="Gulim"/>
                <a:sym typeface="Gulim"/>
              </a:rPr>
              <a:t>발생한</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사고</a:t>
            </a:r>
            <a:r>
              <a:rPr lang="en-US" sz="900" dirty="0">
                <a:latin typeface="Gulim"/>
                <a:ea typeface="Gulim"/>
                <a:cs typeface="Gulim"/>
                <a:sym typeface="Gulim"/>
              </a:rPr>
              <a:t> </a:t>
            </a:r>
            <a:r>
              <a:rPr lang="en-US" sz="900" dirty="0" err="1">
                <a:latin typeface="Gulim"/>
                <a:ea typeface="Gulim"/>
                <a:cs typeface="Gulim"/>
                <a:sym typeface="Gulim"/>
              </a:rPr>
              <a:t>원인</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면밀히</a:t>
            </a:r>
            <a:r>
              <a:rPr lang="en-US" sz="900" dirty="0">
                <a:latin typeface="Gulim"/>
                <a:ea typeface="Gulim"/>
                <a:cs typeface="Gulim"/>
                <a:sym typeface="Gulim"/>
              </a:rPr>
              <a:t> </a:t>
            </a:r>
            <a:r>
              <a:rPr lang="en-US" sz="900" dirty="0" err="1">
                <a:latin typeface="Gulim"/>
                <a:ea typeface="Gulim"/>
                <a:cs typeface="Gulim"/>
                <a:sym typeface="Gulim"/>
              </a:rPr>
              <a:t>조사하고</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경영책임자</a:t>
            </a:r>
            <a:r>
              <a:rPr lang="en-US" sz="900" dirty="0">
                <a:latin typeface="Gulim"/>
                <a:ea typeface="Gulim"/>
                <a:cs typeface="Gulim"/>
                <a:sym typeface="Gulim"/>
              </a:rPr>
              <a:t> </a:t>
            </a:r>
            <a:r>
              <a:rPr lang="en-US" sz="900" dirty="0" err="1">
                <a:latin typeface="Gulim"/>
                <a:ea typeface="Gulim"/>
                <a:cs typeface="Gulim"/>
                <a:sym typeface="Gulim"/>
              </a:rPr>
              <a:t>보고와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재발방지</a:t>
            </a:r>
            <a:r>
              <a:rPr lang="en-US" sz="900" dirty="0">
                <a:latin typeface="Gulim"/>
                <a:ea typeface="Gulim"/>
                <a:cs typeface="Gulim"/>
                <a:sym typeface="Gulim"/>
              </a:rPr>
              <a:t> </a:t>
            </a:r>
            <a:r>
              <a:rPr lang="en-US" sz="900" dirty="0" err="1">
                <a:latin typeface="Gulim"/>
                <a:ea typeface="Gulim"/>
                <a:cs typeface="Gulim"/>
                <a:sym typeface="Gulim"/>
              </a:rPr>
              <a:t>대책을</a:t>
            </a:r>
            <a:r>
              <a:rPr lang="en-US" sz="900" dirty="0">
                <a:latin typeface="Gulim"/>
                <a:ea typeface="Gulim"/>
                <a:cs typeface="Gulim"/>
                <a:sym typeface="Gulim"/>
              </a:rPr>
              <a:t> </a:t>
            </a:r>
            <a:r>
              <a:rPr lang="en-US" sz="900" dirty="0" err="1">
                <a:latin typeface="Gulim"/>
                <a:ea typeface="Gulim"/>
                <a:cs typeface="Gulim"/>
                <a:sym typeface="Gulim"/>
              </a:rPr>
              <a:t>이행하고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2022년 </a:t>
            </a:r>
            <a:r>
              <a:rPr lang="en-US" sz="900" dirty="0" err="1">
                <a:latin typeface="Gulim"/>
                <a:ea typeface="Gulim"/>
                <a:cs typeface="Gulim"/>
                <a:sym typeface="Gulim"/>
              </a:rPr>
              <a:t>제정된</a:t>
            </a:r>
            <a:r>
              <a:rPr lang="en-US" sz="900" dirty="0">
                <a:latin typeface="Gulim"/>
                <a:ea typeface="Gulim"/>
                <a:cs typeface="Gulim"/>
                <a:sym typeface="Gulim"/>
              </a:rPr>
              <a:t> </a:t>
            </a:r>
            <a:r>
              <a:rPr lang="en-US" sz="900" dirty="0" err="1">
                <a:latin typeface="Gulim"/>
                <a:ea typeface="Gulim"/>
                <a:cs typeface="Gulim"/>
                <a:sym typeface="Gulim"/>
              </a:rPr>
              <a:t>재해</a:t>
            </a:r>
            <a:r>
              <a:rPr lang="en-US" sz="900" dirty="0">
                <a:latin typeface="Gulim"/>
                <a:ea typeface="Gulim"/>
                <a:cs typeface="Gulim"/>
                <a:sym typeface="Gulim"/>
              </a:rPr>
              <a:t> </a:t>
            </a:r>
            <a:r>
              <a:rPr lang="en-US" sz="900" dirty="0" err="1">
                <a:latin typeface="Gulim"/>
                <a:ea typeface="Gulim"/>
                <a:cs typeface="Gulim"/>
                <a:sym typeface="Gulim"/>
              </a:rPr>
              <a:t>보고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재발방지</a:t>
            </a:r>
            <a:r>
              <a:rPr lang="en-US" sz="900" dirty="0">
                <a:latin typeface="Gulim"/>
                <a:ea typeface="Gulim"/>
                <a:cs typeface="Gulim"/>
                <a:sym typeface="Gulim"/>
              </a:rPr>
              <a:t> </a:t>
            </a:r>
            <a:r>
              <a:rPr lang="en-US" sz="900" dirty="0" err="1">
                <a:latin typeface="Gulim"/>
                <a:ea typeface="Gulim"/>
                <a:cs typeface="Gulim"/>
                <a:sym typeface="Gulim"/>
              </a:rPr>
              <a:t>대책</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지침에</a:t>
            </a:r>
            <a:r>
              <a:rPr lang="en-US" sz="900" dirty="0">
                <a:latin typeface="Gulim"/>
                <a:ea typeface="Gulim"/>
                <a:cs typeface="Gulim"/>
                <a:sym typeface="Gulim"/>
              </a:rPr>
              <a:t> </a:t>
            </a:r>
            <a:r>
              <a:rPr lang="en-US" sz="900" dirty="0" err="1">
                <a:latin typeface="Gulim"/>
                <a:ea typeface="Gulim"/>
                <a:cs typeface="Gulim"/>
                <a:sym typeface="Gulim"/>
              </a:rPr>
              <a:t>의거하여</a:t>
            </a:r>
            <a:r>
              <a:rPr lang="en-US" sz="900" dirty="0">
                <a:latin typeface="Gulim"/>
                <a:ea typeface="Gulim"/>
                <a:cs typeface="Gulim"/>
                <a:sym typeface="Gulim"/>
              </a:rPr>
              <a:t> </a:t>
            </a:r>
            <a:r>
              <a:rPr lang="en-US" sz="900" dirty="0" err="1">
                <a:latin typeface="Gulim"/>
                <a:ea typeface="Gulim"/>
                <a:cs typeface="Gulim"/>
                <a:sym typeface="Gulim"/>
              </a:rPr>
              <a:t>재해분석을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원인을</a:t>
            </a:r>
            <a:r>
              <a:rPr lang="en-US" sz="900" dirty="0">
                <a:latin typeface="Gulim"/>
                <a:ea typeface="Gulim"/>
                <a:cs typeface="Gulim"/>
                <a:sym typeface="Gulim"/>
              </a:rPr>
              <a:t> </a:t>
            </a:r>
            <a:r>
              <a:rPr lang="en-US" sz="900" dirty="0" err="1">
                <a:latin typeface="Gulim"/>
                <a:ea typeface="Gulim"/>
                <a:cs typeface="Gulim"/>
                <a:sym typeface="Gulim"/>
              </a:rPr>
              <a:t>규명하고</a:t>
            </a:r>
            <a:r>
              <a:rPr lang="en-US" sz="900" dirty="0">
                <a:latin typeface="Gulim"/>
                <a:ea typeface="Gulim"/>
                <a:cs typeface="Gulim"/>
                <a:sym typeface="Gulim"/>
              </a:rPr>
              <a:t> </a:t>
            </a:r>
            <a:r>
              <a:rPr lang="en-US" sz="900" dirty="0" err="1">
                <a:latin typeface="Gulim"/>
                <a:ea typeface="Gulim"/>
                <a:cs typeface="Gulim"/>
                <a:sym typeface="Gulim"/>
              </a:rPr>
              <a:t>유사</a:t>
            </a:r>
            <a:r>
              <a:rPr lang="en-US" sz="900" dirty="0">
                <a:latin typeface="Gulim"/>
                <a:ea typeface="Gulim"/>
                <a:cs typeface="Gulim"/>
                <a:sym typeface="Gulim"/>
              </a:rPr>
              <a:t> </a:t>
            </a:r>
            <a:r>
              <a:rPr lang="en-US" sz="900" dirty="0" err="1">
                <a:latin typeface="Gulim"/>
                <a:ea typeface="Gulim"/>
                <a:cs typeface="Gulim"/>
                <a:sym typeface="Gulim"/>
              </a:rPr>
              <a:t>작업</a:t>
            </a:r>
            <a:r>
              <a:rPr lang="en-US" sz="900" dirty="0">
                <a:latin typeface="Gulim"/>
                <a:ea typeface="Gulim"/>
                <a:cs typeface="Gulim"/>
                <a:sym typeface="Gulim"/>
              </a:rPr>
              <a:t> </a:t>
            </a:r>
            <a:r>
              <a:rPr lang="en-US" sz="900" dirty="0" err="1">
                <a:latin typeface="Gulim"/>
                <a:ea typeface="Gulim"/>
                <a:cs typeface="Gulim"/>
                <a:sym typeface="Gulim"/>
              </a:rPr>
              <a:t>재발방지를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재해사례</a:t>
            </a:r>
            <a:r>
              <a:rPr lang="en-US" sz="900" dirty="0">
                <a:latin typeface="Gulim"/>
                <a:ea typeface="Gulim"/>
                <a:cs typeface="Gulim"/>
                <a:sym typeface="Gulim"/>
              </a:rPr>
              <a:t> </a:t>
            </a:r>
            <a:r>
              <a:rPr lang="en-US" sz="900" dirty="0" err="1">
                <a:latin typeface="Gulim"/>
                <a:ea typeface="Gulim"/>
                <a:cs typeface="Gulim"/>
                <a:sym typeface="Gulim"/>
              </a:rPr>
              <a:t>전달</a:t>
            </a:r>
            <a:r>
              <a:rPr lang="en-US" sz="900" dirty="0">
                <a:latin typeface="Gulim"/>
                <a:ea typeface="Gulim"/>
                <a:cs typeface="Gulim"/>
                <a:sym typeface="Gulim"/>
              </a:rPr>
              <a:t> </a:t>
            </a:r>
            <a:r>
              <a:rPr lang="en-US" sz="900" dirty="0" err="1">
                <a:latin typeface="Gulim"/>
                <a:ea typeface="Gulim"/>
                <a:cs typeface="Gulim"/>
                <a:sym typeface="Gulim"/>
              </a:rPr>
              <a:t>후</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수평전개</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시행하는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근원적</a:t>
            </a:r>
            <a:r>
              <a:rPr lang="en-US" sz="900" dirty="0">
                <a:latin typeface="Gulim"/>
                <a:ea typeface="Gulim"/>
                <a:cs typeface="Gulim"/>
                <a:sym typeface="Gulim"/>
              </a:rPr>
              <a:t> </a:t>
            </a:r>
            <a:r>
              <a:rPr lang="en-US" sz="900" dirty="0" err="1">
                <a:latin typeface="Gulim"/>
                <a:ea typeface="Gulim"/>
                <a:cs typeface="Gulim"/>
                <a:sym typeface="Gulim"/>
              </a:rPr>
              <a:t>사고예방</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전개하고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669" name="Google Shape;7669;p78"/>
          <p:cNvSpPr txBox="1"/>
          <p:nvPr/>
        </p:nvSpPr>
        <p:spPr>
          <a:xfrm>
            <a:off x="899999" y="4589434"/>
            <a:ext cx="11048258" cy="131176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안전보건</a:t>
            </a:r>
            <a:r>
              <a:rPr lang="en-US" sz="900" b="1" dirty="0">
                <a:latin typeface="Arial"/>
                <a:ea typeface="Arial"/>
                <a:cs typeface="Arial"/>
                <a:sym typeface="Arial"/>
              </a:rPr>
              <a:t> IT </a:t>
            </a:r>
            <a:r>
              <a:rPr lang="en-US" sz="900" b="1" dirty="0" err="1">
                <a:latin typeface="Arial"/>
                <a:ea typeface="Arial"/>
                <a:cs typeface="Arial"/>
                <a:sym typeface="Arial"/>
              </a:rPr>
              <a:t>시스템</a:t>
            </a:r>
            <a:r>
              <a:rPr lang="en-US" sz="900" b="1" dirty="0">
                <a:latin typeface="Arial"/>
                <a:ea typeface="Arial"/>
                <a:cs typeface="Arial"/>
                <a:sym typeface="Arial"/>
              </a:rPr>
              <a:t> </a:t>
            </a:r>
            <a:r>
              <a:rPr lang="en-US" sz="900" b="1" dirty="0" err="1">
                <a:latin typeface="Arial"/>
                <a:ea typeface="Arial"/>
                <a:cs typeface="Arial"/>
                <a:sym typeface="Arial"/>
              </a:rPr>
              <a:t>도입</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panose="020B0600000101010101" pitchFamily="34" charset="-127"/>
                <a:ea typeface="Gulim" panose="020B0600000101010101" pitchFamily="34" charset="-127"/>
                <a:cs typeface="Gulim"/>
                <a:sym typeface="Gulim"/>
              </a:rPr>
              <a:t>KT&amp;G는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안전보건</a:t>
            </a:r>
            <a:r>
              <a:rPr lang="en-US" sz="900" dirty="0">
                <a:latin typeface="Gulim" panose="020B0600000101010101" pitchFamily="34" charset="-127"/>
                <a:ea typeface="Gulim" panose="020B0600000101010101" pitchFamily="34" charset="-127"/>
                <a:cs typeface="Gulim"/>
                <a:sym typeface="Gulim"/>
              </a:rPr>
              <a:t> IT </a:t>
            </a:r>
            <a:r>
              <a:rPr lang="en-US" sz="900" dirty="0" err="1">
                <a:latin typeface="Gulim" panose="020B0600000101010101" pitchFamily="34" charset="-127"/>
                <a:ea typeface="Gulim" panose="020B0600000101010101" pitchFamily="34" charset="-127"/>
                <a:cs typeface="Gulim"/>
                <a:sym typeface="Gulim"/>
              </a:rPr>
              <a:t>시스템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기반의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통합</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관리체계를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구축하고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안전보건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업무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효율성</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향상</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간소화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전사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현황</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확인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점검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등을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진행하여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리스크에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보다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체계적으로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대응하고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a:t>
            </a:r>
            <a:r>
              <a:rPr lang="ko-KR" altLang="en-US" sz="900" dirty="0">
                <a:latin typeface="Gulim" panose="020B0600000101010101" pitchFamily="34" charset="-127"/>
                <a:ea typeface="Gulim" panose="020B0600000101010101" pitchFamily="34" charset="-127"/>
                <a:cs typeface="Gulim"/>
                <a:sym typeface="Gulim"/>
              </a:rPr>
              <a:t> </a:t>
            </a:r>
            <a:r>
              <a:rPr lang="ko-KR" altLang="en-US" sz="900" dirty="0">
                <a:latin typeface="Gulim" panose="020B0600000101010101" pitchFamily="34" charset="-127"/>
                <a:ea typeface="Gulim" panose="020B0600000101010101" pitchFamily="34" charset="-127"/>
              </a:rPr>
              <a:t>안전보건 </a:t>
            </a:r>
            <a:r>
              <a:rPr lang="en-US" sz="900" dirty="0">
                <a:latin typeface="Gulim" panose="020B0600000101010101" pitchFamily="34" charset="-127"/>
                <a:ea typeface="Gulim" panose="020B0600000101010101" pitchFamily="34" charset="-127"/>
              </a:rPr>
              <a:t>IT </a:t>
            </a:r>
            <a:r>
              <a:rPr lang="ko-KR" altLang="en-US" sz="900" dirty="0">
                <a:latin typeface="Gulim" panose="020B0600000101010101" pitchFamily="34" charset="-127"/>
                <a:ea typeface="Gulim" panose="020B0600000101010101" pitchFamily="34" charset="-127"/>
              </a:rPr>
              <a:t>시스템은 안전 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보건 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화학물질 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공통 분야로 구성되어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안전 관리 분야에서는 안전작업허가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위험성 평가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사고 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비상훈련 등을 통해 작업장의 안전을 체계적으로 관리하고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보건 관리 분야에서는 물질안전 관련 보건자료 등록과 개인 건강관리 데이터를 활용하여 근로자의 건강을 효율적으로 관리하고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화학물질 관리 분야에서는 화학물질의 현황 파악과 도입 시 법규 검토 등을 통해 유해화학물질로 인한 위험을 최소화하고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공통 분야에서는 교육계획 수립과 결과 관리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자료실 운영 등을 통해 안전보건 관련 정보의 체계적인 관리와 교육 지원이 이루어지고 있습니다</a:t>
            </a:r>
            <a:r>
              <a:rPr lang="en-US" altLang="ko-KR" sz="900" dirty="0">
                <a:latin typeface="Gulim" panose="020B0600000101010101" pitchFamily="34" charset="-127"/>
                <a:ea typeface="Gulim" panose="020B0600000101010101" pitchFamily="34" charset="-127"/>
              </a:rPr>
              <a:t>.</a:t>
            </a:r>
          </a:p>
          <a:p>
            <a:pPr marL="12700" marR="5080" lvl="0" indent="0" algn="just" rtl="0">
              <a:lnSpc>
                <a:spcPct val="134200"/>
              </a:lnSpc>
              <a:spcBef>
                <a:spcPts val="0"/>
              </a:spcBef>
              <a:spcAft>
                <a:spcPts val="0"/>
              </a:spcAft>
              <a:buNone/>
            </a:pPr>
            <a:endParaRPr lang="en-US" sz="900" dirty="0">
              <a:latin typeface="Gulim" panose="020B0600000101010101" pitchFamily="34" charset="-127"/>
              <a:ea typeface="Gulim" panose="020B0600000101010101" pitchFamily="34" charset="-127"/>
              <a:cs typeface="Gulim"/>
              <a:sym typeface="Gulim"/>
            </a:endParaRPr>
          </a:p>
          <a:p>
            <a:pPr marL="12700" marR="5080" lvl="0" indent="0" algn="l" rtl="0">
              <a:lnSpc>
                <a:spcPct val="134200"/>
              </a:lnSpc>
              <a:spcBef>
                <a:spcPts val="0"/>
              </a:spcBef>
              <a:spcAft>
                <a:spcPts val="0"/>
              </a:spcAft>
              <a:buNone/>
            </a:pPr>
            <a:endParaRPr sz="900" dirty="0">
              <a:latin typeface="Gulim"/>
              <a:ea typeface="Gulim"/>
              <a:cs typeface="Gulim"/>
              <a:sym typeface="Gulim"/>
            </a:endParaRPr>
          </a:p>
        </p:txBody>
      </p:sp>
      <p:sp>
        <p:nvSpPr>
          <p:cNvPr id="7670" name="Google Shape;7670;p78"/>
          <p:cNvSpPr txBox="1"/>
          <p:nvPr/>
        </p:nvSpPr>
        <p:spPr>
          <a:xfrm>
            <a:off x="899999" y="5618917"/>
            <a:ext cx="11048258" cy="755079"/>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안전보건</a:t>
            </a:r>
            <a:r>
              <a:rPr lang="en-US" sz="900" b="1" dirty="0">
                <a:latin typeface="Arial"/>
                <a:ea typeface="Arial"/>
                <a:cs typeface="Arial"/>
                <a:sym typeface="Arial"/>
              </a:rPr>
              <a:t> </a:t>
            </a:r>
            <a:r>
              <a:rPr lang="en-US" sz="900" b="1" dirty="0" err="1">
                <a:latin typeface="Arial"/>
                <a:ea typeface="Arial"/>
                <a:cs typeface="Arial"/>
                <a:sym typeface="Arial"/>
              </a:rPr>
              <a:t>리스크</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err="1">
                <a:latin typeface="Arial"/>
                <a:ea typeface="Arial"/>
                <a:cs typeface="Arial"/>
                <a:sym typeface="Arial"/>
              </a:rPr>
              <a:t>장려</a:t>
            </a:r>
            <a:r>
              <a:rPr lang="en-US" sz="900" b="1" dirty="0">
                <a:latin typeface="Arial"/>
                <a:ea typeface="Arial"/>
                <a:cs typeface="Arial"/>
                <a:sym typeface="Arial"/>
              </a:rPr>
              <a:t> </a:t>
            </a:r>
            <a:r>
              <a:rPr lang="en-US" sz="900" b="1" dirty="0" err="1">
                <a:latin typeface="Arial"/>
                <a:ea typeface="Arial"/>
                <a:cs typeface="Arial"/>
                <a:sym typeface="Arial"/>
              </a:rPr>
              <a:t>인센티브</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a:latin typeface="Gulim"/>
                <a:ea typeface="Gulim"/>
                <a:cs typeface="Gulim"/>
                <a:sym typeface="Gulim"/>
              </a:rPr>
              <a:t>2023년 </a:t>
            </a:r>
            <a:r>
              <a:rPr lang="en-US" sz="900" dirty="0" err="1">
                <a:latin typeface="Gulim"/>
                <a:ea typeface="Gulim"/>
                <a:cs typeface="Gulim"/>
                <a:sym typeface="Gulim"/>
              </a:rPr>
              <a:t>시행한</a:t>
            </a:r>
            <a:r>
              <a:rPr lang="en-US" sz="900" dirty="0">
                <a:latin typeface="Gulim"/>
                <a:ea typeface="Gulim"/>
                <a:cs typeface="Gulim"/>
                <a:sym typeface="Gulim"/>
              </a:rPr>
              <a:t> </a:t>
            </a:r>
            <a:r>
              <a:rPr lang="en-US" sz="900" dirty="0" err="1">
                <a:latin typeface="Gulim"/>
                <a:ea typeface="Gulim"/>
                <a:cs typeface="Gulim"/>
                <a:sym typeface="Gulim"/>
              </a:rPr>
              <a:t>이중</a:t>
            </a:r>
            <a:r>
              <a:rPr lang="en-US" sz="900" dirty="0">
                <a:latin typeface="Gulim"/>
                <a:ea typeface="Gulim"/>
                <a:cs typeface="Gulim"/>
                <a:sym typeface="Gulim"/>
              </a:rPr>
              <a:t> </a:t>
            </a:r>
            <a:r>
              <a:rPr lang="en-US" sz="900" dirty="0" err="1">
                <a:latin typeface="Gulim"/>
                <a:ea typeface="Gulim"/>
                <a:cs typeface="Gulim"/>
                <a:sym typeface="Gulim"/>
              </a:rPr>
              <a:t>중대성</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전반의</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이슈가</a:t>
            </a:r>
            <a:r>
              <a:rPr lang="en-US" sz="900" dirty="0">
                <a:latin typeface="Gulim"/>
                <a:ea typeface="Gulim"/>
                <a:cs typeface="Gulim"/>
                <a:sym typeface="Gulim"/>
              </a:rPr>
              <a:t> </a:t>
            </a:r>
            <a:r>
              <a:rPr lang="en-US" sz="900" dirty="0" err="1">
                <a:latin typeface="Gulim"/>
                <a:ea typeface="Gulim"/>
                <a:cs typeface="Gulim"/>
                <a:sym typeface="Gulim"/>
              </a:rPr>
              <a:t>사회·환경적</a:t>
            </a:r>
            <a:r>
              <a:rPr lang="en-US" sz="900" dirty="0">
                <a:latin typeface="Gulim"/>
                <a:ea typeface="Gulim"/>
                <a:cs typeface="Gulim"/>
                <a:sym typeface="Gulim"/>
              </a:rPr>
              <a:t> </a:t>
            </a:r>
            <a:r>
              <a:rPr lang="en-US" sz="900" dirty="0" err="1">
                <a:latin typeface="Gulim"/>
                <a:ea typeface="Gulim"/>
                <a:cs typeface="Gulim"/>
                <a:sym typeface="Gulim"/>
              </a:rPr>
              <a:t>측면에서</a:t>
            </a:r>
            <a:r>
              <a:rPr lang="en-US" sz="900" dirty="0">
                <a:latin typeface="Gulim"/>
                <a:ea typeface="Gulim"/>
                <a:cs typeface="Gulim"/>
                <a:sym typeface="Gulim"/>
              </a:rPr>
              <a:t> </a:t>
            </a:r>
            <a:r>
              <a:rPr lang="en-US" sz="900" dirty="0" err="1">
                <a:latin typeface="Gulim"/>
                <a:ea typeface="Gulim"/>
                <a:cs typeface="Gulim"/>
                <a:sym typeface="Gulim"/>
              </a:rPr>
              <a:t>부정적</a:t>
            </a:r>
            <a:r>
              <a:rPr lang="en-US" sz="900" dirty="0">
                <a:latin typeface="Gulim"/>
                <a:ea typeface="Gulim"/>
                <a:cs typeface="Gulim"/>
                <a:sym typeface="Gulim"/>
              </a:rPr>
              <a:t> </a:t>
            </a:r>
            <a:r>
              <a:rPr lang="en-US" sz="900" dirty="0" err="1">
                <a:latin typeface="Gulim"/>
                <a:ea typeface="Gulim"/>
                <a:cs typeface="Gulim"/>
                <a:sym typeface="Gulim"/>
              </a:rPr>
              <a:t>임팩트이자</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재무적</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요소로</a:t>
            </a:r>
            <a:r>
              <a:rPr lang="en-US" sz="900" dirty="0">
                <a:latin typeface="Gulim"/>
                <a:ea typeface="Gulim"/>
                <a:cs typeface="Gulim"/>
                <a:sym typeface="Gulim"/>
              </a:rPr>
              <a:t> </a:t>
            </a:r>
            <a:r>
              <a:rPr lang="en-US" sz="900" dirty="0" err="1">
                <a:latin typeface="Gulim"/>
                <a:ea typeface="Gulim"/>
                <a:cs typeface="Gulim"/>
                <a:sym typeface="Gulim"/>
              </a:rPr>
              <a:t>식별된</a:t>
            </a:r>
            <a:r>
              <a:rPr lang="en-US" sz="900" dirty="0">
                <a:latin typeface="Gulim"/>
                <a:ea typeface="Gulim"/>
                <a:cs typeface="Gulim"/>
                <a:sym typeface="Gulim"/>
              </a:rPr>
              <a:t> </a:t>
            </a:r>
            <a:r>
              <a:rPr lang="en-US" sz="900" dirty="0" err="1">
                <a:latin typeface="Gulim"/>
                <a:ea typeface="Gulim"/>
                <a:cs typeface="Gulim"/>
                <a:sym typeface="Gulim"/>
              </a:rPr>
              <a:t>바</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구성원들에게</a:t>
            </a:r>
            <a:r>
              <a:rPr lang="en-US" sz="900" dirty="0">
                <a:latin typeface="Gulim"/>
                <a:ea typeface="Gulim"/>
                <a:cs typeface="Gulim"/>
                <a:sym typeface="Gulim"/>
              </a:rPr>
              <a:t> </a:t>
            </a:r>
            <a:r>
              <a:rPr lang="en-US" sz="900" dirty="0" err="1">
                <a:latin typeface="Gulim"/>
                <a:ea typeface="Gulim"/>
                <a:cs typeface="Gulim"/>
                <a:sym typeface="Gulim"/>
              </a:rPr>
              <a:t>안전하고</a:t>
            </a:r>
            <a:r>
              <a:rPr lang="en-US" sz="900" dirty="0">
                <a:latin typeface="Gulim"/>
                <a:ea typeface="Gulim"/>
                <a:cs typeface="Gulim"/>
                <a:sym typeface="Gulim"/>
              </a:rPr>
              <a:t> </a:t>
            </a:r>
            <a:r>
              <a:rPr lang="en-US" sz="900" dirty="0" err="1">
                <a:latin typeface="Gulim"/>
                <a:ea typeface="Gulim"/>
                <a:cs typeface="Gulim"/>
                <a:sym typeface="Gulim"/>
              </a:rPr>
              <a:t>건강한</a:t>
            </a:r>
            <a:r>
              <a:rPr lang="en-US" sz="900" dirty="0">
                <a:latin typeface="Gulim"/>
                <a:ea typeface="Gulim"/>
                <a:cs typeface="Gulim"/>
                <a:sym typeface="Gulim"/>
              </a:rPr>
              <a:t> </a:t>
            </a:r>
            <a:r>
              <a:rPr lang="en-US" sz="900" dirty="0" err="1">
                <a:latin typeface="Gulim"/>
                <a:ea typeface="Gulim"/>
                <a:cs typeface="Gulim"/>
                <a:sym typeface="Gulim"/>
              </a:rPr>
              <a:t>작업환경을</a:t>
            </a:r>
            <a:r>
              <a:rPr lang="en-US" sz="900" dirty="0">
                <a:latin typeface="Gulim"/>
                <a:ea typeface="Gulim"/>
                <a:cs typeface="Gulim"/>
                <a:sym typeface="Gulim"/>
              </a:rPr>
              <a:t> </a:t>
            </a:r>
            <a:r>
              <a:rPr lang="en-US" sz="900" dirty="0" err="1">
                <a:latin typeface="Gulim"/>
                <a:ea typeface="Gulim"/>
                <a:cs typeface="Gulim"/>
                <a:sym typeface="Gulim"/>
              </a:rPr>
              <a:t>제공하고</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관리문화를</a:t>
            </a:r>
            <a:r>
              <a:rPr lang="en-US" sz="900" dirty="0">
                <a:latin typeface="Gulim"/>
                <a:ea typeface="Gulim"/>
                <a:cs typeface="Gulim"/>
                <a:sym typeface="Gulim"/>
              </a:rPr>
              <a:t> </a:t>
            </a:r>
            <a:r>
              <a:rPr lang="en-US" sz="900" dirty="0" err="1">
                <a:latin typeface="Gulim"/>
                <a:ea typeface="Gulim"/>
                <a:cs typeface="Gulim"/>
                <a:sym typeface="Gulim"/>
              </a:rPr>
              <a:t>확산시키고자</a:t>
            </a:r>
            <a:r>
              <a:rPr lang="en-US" sz="900" dirty="0">
                <a:latin typeface="Gulim"/>
                <a:ea typeface="Gulim"/>
                <a:cs typeface="Gulim"/>
                <a:sym typeface="Gulim"/>
              </a:rPr>
              <a:t> </a:t>
            </a:r>
            <a:r>
              <a:rPr lang="en-US" sz="900" dirty="0" err="1">
                <a:latin typeface="Gulim"/>
                <a:ea typeface="Gulim"/>
                <a:cs typeface="Gulim"/>
                <a:sym typeface="Gulim"/>
              </a:rPr>
              <a:t>선제적으로</a:t>
            </a:r>
            <a:r>
              <a:rPr lang="en-US" sz="900" dirty="0">
                <a:latin typeface="Gulim"/>
                <a:ea typeface="Gulim"/>
                <a:cs typeface="Gulim"/>
                <a:sym typeface="Gulim"/>
              </a:rPr>
              <a:t> 2022년부터 </a:t>
            </a:r>
            <a:r>
              <a:rPr lang="en-US" sz="900" dirty="0" err="1">
                <a:latin typeface="Gulim"/>
                <a:ea typeface="Gulim"/>
                <a:cs typeface="Gulim"/>
                <a:sym typeface="Gulim"/>
              </a:rPr>
              <a:t>조직별</a:t>
            </a:r>
            <a:r>
              <a:rPr lang="en-US" sz="900" dirty="0">
                <a:latin typeface="Gulim"/>
                <a:ea typeface="Gulim"/>
                <a:cs typeface="Gulim"/>
                <a:sym typeface="Gulim"/>
              </a:rPr>
              <a:t> </a:t>
            </a:r>
            <a:r>
              <a:rPr lang="en-US" sz="900" dirty="0" err="1">
                <a:latin typeface="Gulim"/>
                <a:ea typeface="Gulim"/>
                <a:cs typeface="Gulim"/>
                <a:sym typeface="Gulim"/>
              </a:rPr>
              <a:t>성과평가지표에</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항목을</a:t>
            </a:r>
            <a:r>
              <a:rPr lang="en-US" sz="900" dirty="0">
                <a:latin typeface="Gulim"/>
                <a:ea typeface="Gulim"/>
                <a:cs typeface="Gulim"/>
                <a:sym typeface="Gulim"/>
              </a:rPr>
              <a:t> </a:t>
            </a:r>
            <a:r>
              <a:rPr lang="en-US" sz="900" dirty="0" err="1">
                <a:latin typeface="Gulim"/>
                <a:ea typeface="Gulim"/>
                <a:cs typeface="Gulim"/>
                <a:sym typeface="Gulim"/>
              </a:rPr>
              <a:t>반영하여</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중에</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안전보건관리</a:t>
            </a:r>
            <a:r>
              <a:rPr lang="en-US" sz="900" dirty="0">
                <a:latin typeface="Gulim"/>
                <a:ea typeface="Gulim"/>
                <a:cs typeface="Gulim"/>
                <a:sym typeface="Gulim"/>
              </a:rPr>
              <a:t>’ </a:t>
            </a:r>
            <a:r>
              <a:rPr lang="en-US" sz="900" dirty="0" err="1">
                <a:latin typeface="Gulim"/>
                <a:ea typeface="Gulim"/>
                <a:cs typeface="Gulim"/>
                <a:sym typeface="Gulim"/>
              </a:rPr>
              <a:t>조직성과평가</a:t>
            </a:r>
            <a:r>
              <a:rPr lang="en-US" sz="900" dirty="0">
                <a:latin typeface="Gulim"/>
                <a:ea typeface="Gulim"/>
                <a:cs typeface="Gulim"/>
                <a:sym typeface="Gulim"/>
              </a:rPr>
              <a:t> </a:t>
            </a:r>
            <a:r>
              <a:rPr lang="en-US" sz="900" dirty="0" err="1">
                <a:latin typeface="Gulim"/>
                <a:ea typeface="Gulim"/>
                <a:cs typeface="Gulim"/>
                <a:sym typeface="Gulim"/>
              </a:rPr>
              <a:t>결과는</a:t>
            </a:r>
            <a:r>
              <a:rPr lang="en-US" sz="900" dirty="0">
                <a:latin typeface="Gulim"/>
                <a:ea typeface="Gulim"/>
                <a:cs typeface="Gulim"/>
                <a:sym typeface="Gulim"/>
              </a:rPr>
              <a:t> </a:t>
            </a:r>
            <a:r>
              <a:rPr lang="en-US" sz="900" dirty="0" err="1">
                <a:latin typeface="Gulim"/>
                <a:ea typeface="Gulim"/>
                <a:cs typeface="Gulim"/>
                <a:sym typeface="Gulim"/>
              </a:rPr>
              <a:t>당해</a:t>
            </a:r>
            <a:r>
              <a:rPr lang="en-US" sz="900" dirty="0">
                <a:latin typeface="Gulim"/>
                <a:ea typeface="Gulim"/>
                <a:cs typeface="Gulim"/>
                <a:sym typeface="Gulim"/>
              </a:rPr>
              <a:t> </a:t>
            </a:r>
            <a:r>
              <a:rPr lang="en-US" sz="900" dirty="0" err="1">
                <a:latin typeface="Gulim"/>
                <a:ea typeface="Gulim"/>
                <a:cs typeface="Gulim"/>
                <a:sym typeface="Gulim"/>
              </a:rPr>
              <a:t>조직별</a:t>
            </a:r>
            <a:r>
              <a:rPr lang="en-US" sz="900" dirty="0">
                <a:latin typeface="Gulim"/>
                <a:ea typeface="Gulim"/>
                <a:cs typeface="Gulim"/>
                <a:sym typeface="Gulim"/>
              </a:rPr>
              <a:t> </a:t>
            </a:r>
            <a:r>
              <a:rPr lang="en-US" sz="900" dirty="0" err="1">
                <a:latin typeface="Gulim"/>
                <a:ea typeface="Gulim"/>
                <a:cs typeface="Gulim"/>
                <a:sym typeface="Gulim"/>
              </a:rPr>
              <a:t>인센티브</a:t>
            </a:r>
            <a:r>
              <a:rPr lang="en-US" sz="900" dirty="0">
                <a:latin typeface="Gulim"/>
                <a:ea typeface="Gulim"/>
                <a:cs typeface="Gulim"/>
                <a:sym typeface="Gulim"/>
              </a:rPr>
              <a:t> </a:t>
            </a:r>
            <a:r>
              <a:rPr lang="en-US" sz="900" dirty="0" err="1">
                <a:latin typeface="Gulim"/>
                <a:ea typeface="Gulim"/>
                <a:cs typeface="Gulim"/>
                <a:sym typeface="Gulim"/>
              </a:rPr>
              <a:t>규모</a:t>
            </a:r>
            <a:r>
              <a:rPr lang="en-US" sz="900" dirty="0">
                <a:latin typeface="Gulim"/>
                <a:ea typeface="Gulim"/>
                <a:cs typeface="Gulim"/>
                <a:sym typeface="Gulim"/>
              </a:rPr>
              <a:t> </a:t>
            </a:r>
            <a:r>
              <a:rPr lang="en-US" sz="900" dirty="0" err="1">
                <a:latin typeface="Gulim"/>
                <a:ea typeface="Gulim"/>
                <a:cs typeface="Gulim"/>
                <a:sym typeface="Gulim"/>
              </a:rPr>
              <a:t>결정</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반영되며</a:t>
            </a:r>
            <a:r>
              <a:rPr lang="en-US" sz="900" dirty="0">
                <a:latin typeface="Gulim"/>
                <a:ea typeface="Gulim"/>
                <a:cs typeface="Gulim"/>
                <a:sym typeface="Gulim"/>
              </a:rPr>
              <a:t>, </a:t>
            </a:r>
            <a:r>
              <a:rPr lang="en-US" sz="900" dirty="0" err="1">
                <a:latin typeface="Gulim"/>
                <a:ea typeface="Gulim"/>
                <a:cs typeface="Gulim"/>
                <a:sym typeface="Gulim"/>
              </a:rPr>
              <a:t>이는</a:t>
            </a:r>
            <a:r>
              <a:rPr lang="en-US" sz="900" dirty="0">
                <a:latin typeface="Gulim"/>
                <a:ea typeface="Gulim"/>
                <a:cs typeface="Gulim"/>
                <a:sym typeface="Gulim"/>
              </a:rPr>
              <a:t> </a:t>
            </a:r>
            <a:r>
              <a:rPr lang="en-US" sz="900" dirty="0" err="1">
                <a:latin typeface="Gulim"/>
                <a:ea typeface="Gulim"/>
                <a:cs typeface="Gulim"/>
                <a:sym typeface="Gulim"/>
              </a:rPr>
              <a:t>임원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인센티브와도</a:t>
            </a:r>
            <a:r>
              <a:rPr lang="en-US" sz="900" dirty="0">
                <a:latin typeface="Gulim"/>
                <a:ea typeface="Gulim"/>
                <a:cs typeface="Gulim"/>
                <a:sym typeface="Gulim"/>
              </a:rPr>
              <a:t> </a:t>
            </a:r>
            <a:r>
              <a:rPr lang="en-US" sz="900" dirty="0" err="1">
                <a:latin typeface="Gulim"/>
                <a:ea typeface="Gulim"/>
                <a:cs typeface="Gulim"/>
                <a:sym typeface="Gulim"/>
              </a:rPr>
              <a:t>연동됩니다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산업재해예방</a:t>
            </a:r>
            <a:r>
              <a:rPr lang="en-US" sz="900" dirty="0">
                <a:latin typeface="Gulim"/>
                <a:ea typeface="Gulim"/>
                <a:cs typeface="Gulim"/>
                <a:sym typeface="Gulim"/>
              </a:rPr>
              <a:t> </a:t>
            </a:r>
            <a:r>
              <a:rPr lang="en-US" sz="900" dirty="0" err="1">
                <a:latin typeface="Gulim"/>
                <a:ea typeface="Gulim"/>
                <a:cs typeface="Gulim"/>
                <a:sym typeface="Gulim"/>
              </a:rPr>
              <a:t>활동이</a:t>
            </a:r>
            <a:r>
              <a:rPr lang="en-US" sz="900" dirty="0">
                <a:latin typeface="Gulim"/>
                <a:ea typeface="Gulim"/>
                <a:cs typeface="Gulim"/>
                <a:sym typeface="Gulim"/>
              </a:rPr>
              <a:t> </a:t>
            </a:r>
            <a:r>
              <a:rPr lang="en-US" sz="900" dirty="0" err="1">
                <a:latin typeface="Gulim"/>
                <a:ea typeface="Gulim"/>
                <a:cs typeface="Gulim"/>
                <a:sym typeface="Gulim"/>
              </a:rPr>
              <a:t>우수한</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임직원에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포상제도를</a:t>
            </a:r>
            <a:r>
              <a:rPr lang="en-US" sz="900" dirty="0">
                <a:latin typeface="Gulim"/>
                <a:ea typeface="Gulim"/>
                <a:cs typeface="Gulim"/>
                <a:sym typeface="Gulim"/>
              </a:rPr>
              <a:t> </a:t>
            </a:r>
            <a:r>
              <a:rPr lang="en-US" sz="900" dirty="0" err="1">
                <a:latin typeface="Gulim"/>
                <a:ea typeface="Gulim"/>
                <a:cs typeface="Gulim"/>
                <a:sym typeface="Gulim"/>
              </a:rPr>
              <a:t>추가</a:t>
            </a:r>
            <a:r>
              <a:rPr lang="en-US" sz="900" dirty="0">
                <a:latin typeface="Gulim"/>
                <a:ea typeface="Gulim"/>
                <a:cs typeface="Gulim"/>
                <a:sym typeface="Gulim"/>
              </a:rPr>
              <a:t> </a:t>
            </a:r>
            <a:r>
              <a:rPr lang="en-US" sz="900" dirty="0" err="1">
                <a:latin typeface="Gulim"/>
                <a:ea typeface="Gulim"/>
                <a:cs typeface="Gulim"/>
                <a:sym typeface="Gulim"/>
              </a:rPr>
              <a:t>운영하는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관리활동을</a:t>
            </a:r>
            <a:r>
              <a:rPr lang="en-US" sz="900" dirty="0">
                <a:latin typeface="Gulim"/>
                <a:ea typeface="Gulim"/>
                <a:cs typeface="Gulim"/>
                <a:sym typeface="Gulim"/>
              </a:rPr>
              <a:t> </a:t>
            </a:r>
            <a:r>
              <a:rPr lang="en-US" sz="900" dirty="0" err="1">
                <a:latin typeface="Gulim"/>
                <a:ea typeface="Gulim"/>
                <a:cs typeface="Gulim"/>
                <a:sym typeface="Gulim"/>
              </a:rPr>
              <a:t>독려하기위해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7701" name="Google Shape;7701;p78"/>
          <p:cNvGrpSpPr/>
          <p:nvPr/>
        </p:nvGrpSpPr>
        <p:grpSpPr>
          <a:xfrm>
            <a:off x="538086" y="0"/>
            <a:ext cx="14077958" cy="8208009"/>
            <a:chOff x="538086" y="0"/>
            <a:chExt cx="14077958" cy="8208009"/>
          </a:xfrm>
        </p:grpSpPr>
        <p:sp>
          <p:nvSpPr>
            <p:cNvPr id="7702" name="Google Shape;7702;p7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03" name="Google Shape;7703;p7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04" name="Google Shape;7704;p7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711" name="Google Shape;7711;p7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154</a:t>
            </a:r>
            <a:endParaRPr sz="1000">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7720"/>
        <p:cNvGrpSpPr/>
        <p:nvPr/>
      </p:nvGrpSpPr>
      <p:grpSpPr>
        <a:xfrm>
          <a:off x="0" y="0"/>
          <a:ext cx="0" cy="0"/>
          <a:chOff x="0" y="0"/>
          <a:chExt cx="0" cy="0"/>
        </a:xfrm>
      </p:grpSpPr>
      <p:sp>
        <p:nvSpPr>
          <p:cNvPr id="7721" name="Google Shape;7721;p79"/>
          <p:cNvSpPr txBox="1"/>
          <p:nvPr/>
        </p:nvSpPr>
        <p:spPr>
          <a:xfrm>
            <a:off x="887075" y="1196499"/>
            <a:ext cx="5066030" cy="17659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사업장 안전보건</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a:solidFill>
                  <a:srgbClr val="007E75"/>
                </a:solidFill>
                <a:latin typeface="Arial"/>
                <a:ea typeface="Arial"/>
                <a:cs typeface="Arial"/>
                <a:sym typeface="Arial"/>
              </a:rPr>
              <a:t>안전보건 교육 및</a:t>
            </a:r>
            <a:r>
              <a:rPr lang="en-US" sz="900" b="1" u="none">
                <a:solidFill>
                  <a:srgbClr val="007E75"/>
                </a:solidFill>
                <a:latin typeface="Arial"/>
                <a:ea typeface="Arial"/>
                <a:cs typeface="Arial"/>
                <a:sym typeface="Arial"/>
              </a:rPr>
              <a:t> </a:t>
            </a:r>
            <a:r>
              <a:rPr lang="en-US" sz="900" b="1" u="sng">
                <a:solidFill>
                  <a:srgbClr val="007E75"/>
                </a:solidFill>
                <a:latin typeface="Arial"/>
                <a:ea typeface="Arial"/>
                <a:cs typeface="Arial"/>
                <a:sym typeface="Arial"/>
              </a:rPr>
              <a:t>훈련</a:t>
            </a:r>
            <a:endParaRPr sz="900">
              <a:latin typeface="Arial"/>
              <a:ea typeface="Arial"/>
              <a:cs typeface="Arial"/>
              <a:sym typeface="Arial"/>
            </a:endParaRPr>
          </a:p>
          <a:p>
            <a:pPr marL="12700" marR="5080" lvl="0" indent="0" algn="just" rtl="0">
              <a:lnSpc>
                <a:spcPct val="134200"/>
              </a:lnSpc>
              <a:spcBef>
                <a:spcPts val="15"/>
              </a:spcBef>
              <a:spcAft>
                <a:spcPts val="0"/>
              </a:spcAft>
              <a:buNone/>
            </a:pPr>
            <a:r>
              <a:rPr lang="en-US" sz="900">
                <a:latin typeface="Gulim"/>
                <a:ea typeface="Gulim"/>
                <a:cs typeface="Gulim"/>
                <a:sym typeface="Gulim"/>
              </a:rPr>
              <a:t>근로자 안전보건 역량 강화를 위해 KT&amp;G는 전사 안전보건교육을 정기적으로 진행하며, 채용 시 또는 작업 내용 변경 시 추가로 안전보건 교육을 실시합니다. 나아가 대상별로 차별화된 교육 진행을 위해 법정 선임자와 특별교육대상에게 별도의 교육을 시행하고 있습니다. 물질안전보건자료(MSDS: Material Safety Data Sheet), 소방교육, 비상대응훈련 등 주제를 세분화하여 교육을 진행하며, 제조·영업 등 업종에 따라 맞춤형 교육을 이어가고 있습니다. 또한 작업 시작 전에 안전교육 후 작업을 시행하는 작업 전 안전점검회의(Tool Box Meeting) 절차를 도입하여 교육 내실화 및 사고예방 활동을 위해 노력하고 있습니다.</a:t>
            </a:r>
            <a:endParaRPr sz="900">
              <a:latin typeface="Gulim"/>
              <a:ea typeface="Gulim"/>
              <a:cs typeface="Gulim"/>
              <a:sym typeface="Gulim"/>
            </a:endParaRPr>
          </a:p>
        </p:txBody>
      </p:sp>
      <p:sp>
        <p:nvSpPr>
          <p:cNvPr id="7722" name="Google Shape;7722;p79"/>
          <p:cNvSpPr txBox="1"/>
          <p:nvPr/>
        </p:nvSpPr>
        <p:spPr>
          <a:xfrm>
            <a:off x="887411" y="3116387"/>
            <a:ext cx="5059680" cy="95123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비상대응 체계 운영</a:t>
            </a:r>
            <a:endParaRPr sz="900">
              <a:latin typeface="Arial"/>
              <a:ea typeface="Arial"/>
              <a:cs typeface="Arial"/>
              <a:sym typeface="Arial"/>
            </a:endParaRPr>
          </a:p>
          <a:p>
            <a:pPr marL="12700" marR="5080" lvl="0" indent="-635" algn="just" rtl="0">
              <a:lnSpc>
                <a:spcPct val="134300"/>
              </a:lnSpc>
              <a:spcBef>
                <a:spcPts val="20"/>
              </a:spcBef>
              <a:spcAft>
                <a:spcPts val="0"/>
              </a:spcAft>
              <a:buNone/>
            </a:pPr>
            <a:r>
              <a:rPr lang="en-US" sz="900">
                <a:latin typeface="Gulim"/>
                <a:ea typeface="Gulim"/>
                <a:cs typeface="Gulim"/>
                <a:sym typeface="Gulim"/>
              </a:rPr>
              <a:t>KT&amp;G는 안전사고, 화재·폭발, 정전 등의 조업상 비상사태와 지진, 홍수, 태풍 등의 자연재해에 대처할 수 있는 비상조치 계획을 수립하고 시나리오를 작성하는 등 비상대응 체계를 운영하며 사업장과 구성원의 안전에 만전을 다하고 있습니다. 인명과 재산 손실 최소화를 위해 대피 및 비상대응 훈련을 반기 1회 실시하여 비상사태 대응능력을 강화하고 있으며, 재난 발생 시 신속한 피해 복구를 위해 전 사업장에 상황 별 피해 복구 매뉴얼을 구축하여 운영하고 있습니다.</a:t>
            </a:r>
            <a:endParaRPr sz="900">
              <a:latin typeface="Gulim"/>
              <a:ea typeface="Gulim"/>
              <a:cs typeface="Gulim"/>
              <a:sym typeface="Gulim"/>
            </a:endParaRPr>
          </a:p>
        </p:txBody>
      </p:sp>
      <p:sp>
        <p:nvSpPr>
          <p:cNvPr id="7723" name="Google Shape;7723;p79"/>
          <p:cNvSpPr txBox="1"/>
          <p:nvPr/>
        </p:nvSpPr>
        <p:spPr>
          <a:xfrm>
            <a:off x="887971" y="4221325"/>
            <a:ext cx="5066030" cy="95123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화재 예방 활동</a:t>
            </a:r>
            <a:endParaRPr sz="900">
              <a:latin typeface="Arial"/>
              <a:ea typeface="Arial"/>
              <a:cs typeface="Arial"/>
              <a:sym typeface="Arial"/>
            </a:endParaRPr>
          </a:p>
          <a:p>
            <a:pPr marL="12700" marR="5080" lvl="0" indent="-635" algn="just" rtl="0">
              <a:lnSpc>
                <a:spcPct val="134300"/>
              </a:lnSpc>
              <a:spcBef>
                <a:spcPts val="20"/>
              </a:spcBef>
              <a:spcAft>
                <a:spcPts val="0"/>
              </a:spcAft>
              <a:buNone/>
            </a:pPr>
            <a:r>
              <a:rPr lang="en-US" sz="900" b="1">
                <a:latin typeface="Arial"/>
                <a:ea typeface="Arial"/>
                <a:cs typeface="Arial"/>
                <a:sym typeface="Arial"/>
              </a:rPr>
              <a:t>소방안전관리체계 구축 </a:t>
            </a:r>
            <a:r>
              <a:rPr lang="en-US" sz="900" b="1">
                <a:latin typeface="Malgun Gothic"/>
                <a:ea typeface="Malgun Gothic"/>
                <a:cs typeface="Malgun Gothic"/>
                <a:sym typeface="Malgun Gothic"/>
              </a:rPr>
              <a:t>| </a:t>
            </a:r>
            <a:r>
              <a:rPr lang="en-US" sz="900">
                <a:latin typeface="Gulim"/>
                <a:ea typeface="Gulim"/>
                <a:cs typeface="Gulim"/>
                <a:sym typeface="Gulim"/>
              </a:rPr>
              <a:t>KT&amp;G는 전사 화재예방능력 향상을 도모하고 기관별 자율소방관리체계를 정립하고자 사업장의 인명과 재산 보호, 소방화재 관련 법규 리스크 최소화를 위한 소방시설 관리 기준과 방안, 화재 시 대응절차 등의 내용으로 구성된 ‘소방안전관리지침’을 제정하여 운영하고 있습니다. 향후에는 가연물 등 화재 위험도 분류에 따른 예방기준을 마련하여 사업장별 특성에 따라 최적화된 예방기준을 운영할 계획입니다.</a:t>
            </a:r>
            <a:endParaRPr sz="900">
              <a:latin typeface="Gulim"/>
              <a:ea typeface="Gulim"/>
              <a:cs typeface="Gulim"/>
              <a:sym typeface="Gulim"/>
            </a:endParaRPr>
          </a:p>
        </p:txBody>
      </p:sp>
      <p:sp>
        <p:nvSpPr>
          <p:cNvPr id="7724" name="Google Shape;7724;p79"/>
          <p:cNvSpPr txBox="1"/>
          <p:nvPr/>
        </p:nvSpPr>
        <p:spPr>
          <a:xfrm>
            <a:off x="887299" y="5330740"/>
            <a:ext cx="5064125" cy="57785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a:latin typeface="Arial"/>
                <a:ea typeface="Arial"/>
                <a:cs typeface="Arial"/>
                <a:sym typeface="Arial"/>
              </a:rPr>
              <a:t>화재 고위험사업장 소방 컨설팅 </a:t>
            </a:r>
            <a:r>
              <a:rPr lang="en-US" sz="900" b="1">
                <a:latin typeface="Malgun Gothic"/>
                <a:ea typeface="Malgun Gothic"/>
                <a:cs typeface="Malgun Gothic"/>
                <a:sym typeface="Malgun Gothic"/>
              </a:rPr>
              <a:t>| </a:t>
            </a:r>
            <a:r>
              <a:rPr lang="en-US" sz="900">
                <a:latin typeface="Gulim"/>
                <a:ea typeface="Gulim"/>
                <a:cs typeface="Gulim"/>
                <a:sym typeface="Gulim"/>
              </a:rPr>
              <a:t>2023년 화재 시 피해 최소화를 위한 활동으로 피난 시뮬레이션 컨설팅을 부산상상마당 (다중이용시설)과 영주공장(고위험사업장)에서 실시하였습니다. 컨설팅결과를 반영하여 화재 시에도 인명피해를 최소화하기위해 피난환경을 개선하고 있습니다.</a:t>
            </a:r>
            <a:endParaRPr sz="900">
              <a:latin typeface="Gulim"/>
              <a:ea typeface="Gulim"/>
              <a:cs typeface="Gulim"/>
              <a:sym typeface="Gulim"/>
            </a:endParaRPr>
          </a:p>
        </p:txBody>
      </p:sp>
      <p:sp>
        <p:nvSpPr>
          <p:cNvPr id="7725" name="Google Shape;7725;p79"/>
          <p:cNvSpPr txBox="1"/>
          <p:nvPr/>
        </p:nvSpPr>
        <p:spPr>
          <a:xfrm>
            <a:off x="887187" y="6067251"/>
            <a:ext cx="5066030"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a:latin typeface="Arial"/>
                <a:ea typeface="Arial"/>
                <a:cs typeface="Arial"/>
                <a:sym typeface="Arial"/>
              </a:rPr>
              <a:t>소방특별점검결과에 따른 시설 개선 </a:t>
            </a:r>
            <a:r>
              <a:rPr lang="en-US" sz="900" b="1">
                <a:latin typeface="Malgun Gothic"/>
                <a:ea typeface="Malgun Gothic"/>
                <a:cs typeface="Malgun Gothic"/>
                <a:sym typeface="Malgun Gothic"/>
              </a:rPr>
              <a:t>| </a:t>
            </a:r>
            <a:r>
              <a:rPr lang="en-US" sz="900">
                <a:latin typeface="Gulim"/>
                <a:ea typeface="Gulim"/>
                <a:cs typeface="Gulim"/>
                <a:sym typeface="Gulim"/>
              </a:rPr>
              <a:t>KT&amp;G는 2022~2023년 소방특별점검 결과를 바탕으로 소방시설 보완 필요사항에 대해 2027년까지 소방시설 투자계획을 수립하여 개선활동을 실시하고 있습니다. 2024년에는 공장의 창고 및 화재 고위험장소에 스프링클러를 전체 설치하는 계획을 추진하고 있습니다.</a:t>
            </a:r>
            <a:endParaRPr sz="900">
              <a:latin typeface="Gulim"/>
              <a:ea typeface="Gulim"/>
              <a:cs typeface="Gulim"/>
              <a:sym typeface="Gulim"/>
            </a:endParaRPr>
          </a:p>
        </p:txBody>
      </p:sp>
      <p:grpSp>
        <p:nvGrpSpPr>
          <p:cNvPr id="7809" name="Google Shape;7809;p79"/>
          <p:cNvGrpSpPr/>
          <p:nvPr/>
        </p:nvGrpSpPr>
        <p:grpSpPr>
          <a:xfrm>
            <a:off x="538086" y="0"/>
            <a:ext cx="14077958" cy="8208009"/>
            <a:chOff x="538086" y="0"/>
            <a:chExt cx="14077958" cy="8208009"/>
          </a:xfrm>
        </p:grpSpPr>
        <p:sp>
          <p:nvSpPr>
            <p:cNvPr id="7810" name="Google Shape;7810;p7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11" name="Google Shape;7811;p7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12" name="Google Shape;7812;p7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19" name="Google Shape;7819;p7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155</a:t>
            </a:r>
            <a:endParaRPr sz="1000">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7828"/>
        <p:cNvGrpSpPr/>
        <p:nvPr/>
      </p:nvGrpSpPr>
      <p:grpSpPr>
        <a:xfrm>
          <a:off x="0" y="0"/>
          <a:ext cx="0" cy="0"/>
          <a:chOff x="0" y="0"/>
          <a:chExt cx="0" cy="0"/>
        </a:xfrm>
      </p:grpSpPr>
      <p:sp>
        <p:nvSpPr>
          <p:cNvPr id="7829" name="Google Shape;7829;p80"/>
          <p:cNvSpPr txBox="1"/>
          <p:nvPr/>
        </p:nvSpPr>
        <p:spPr>
          <a:xfrm>
            <a:off x="887298" y="1196499"/>
            <a:ext cx="2918219"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사업장</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안전보건</a:t>
            </a:r>
            <a:endParaRPr sz="2000" dirty="0">
              <a:latin typeface="Malgun Gothic"/>
              <a:ea typeface="Malgun Gothic"/>
              <a:cs typeface="Malgun Gothic"/>
              <a:sym typeface="Malgun Gothic"/>
            </a:endParaRPr>
          </a:p>
        </p:txBody>
      </p:sp>
      <p:sp>
        <p:nvSpPr>
          <p:cNvPr id="7830" name="Google Shape;7830;p80"/>
          <p:cNvSpPr txBox="1"/>
          <p:nvPr/>
        </p:nvSpPr>
        <p:spPr>
          <a:xfrm>
            <a:off x="880390" y="1617189"/>
            <a:ext cx="8841833" cy="1128494"/>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내·외부</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협력체계</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구축</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b="1" dirty="0" err="1">
                <a:latin typeface="Arial"/>
                <a:ea typeface="Arial"/>
                <a:cs typeface="Arial"/>
                <a:sym typeface="Arial"/>
              </a:rPr>
              <a:t>수급인</a:t>
            </a:r>
            <a:r>
              <a:rPr lang="en-US" sz="900" b="1" dirty="0">
                <a:latin typeface="Arial"/>
                <a:ea typeface="Arial"/>
                <a:cs typeface="Arial"/>
                <a:sym typeface="Arial"/>
              </a:rPr>
              <a:t> </a:t>
            </a:r>
            <a:r>
              <a:rPr lang="en-US" sz="900" b="1" dirty="0" err="1">
                <a:latin typeface="Arial"/>
                <a:ea typeface="Arial"/>
                <a:cs typeface="Arial"/>
                <a:sym typeface="Arial"/>
              </a:rPr>
              <a:t>안전보건</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수급인과</a:t>
            </a:r>
            <a:r>
              <a:rPr lang="en-US" sz="900" dirty="0">
                <a:latin typeface="Gulim"/>
                <a:ea typeface="Gulim"/>
                <a:cs typeface="Gulim"/>
                <a:sym typeface="Gulim"/>
              </a:rPr>
              <a:t> </a:t>
            </a:r>
            <a:r>
              <a:rPr lang="en-US" sz="900" dirty="0" err="1">
                <a:latin typeface="Gulim"/>
                <a:ea typeface="Gulim"/>
                <a:cs typeface="Gulim"/>
                <a:sym typeface="Gulim"/>
              </a:rPr>
              <a:t>도급·용역계약이</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수급인의</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능력을</a:t>
            </a:r>
            <a:r>
              <a:rPr lang="en-US" sz="900" dirty="0">
                <a:latin typeface="Gulim"/>
                <a:ea typeface="Gulim"/>
                <a:cs typeface="Gulim"/>
                <a:sym typeface="Gulim"/>
              </a:rPr>
              <a:t> </a:t>
            </a:r>
            <a:r>
              <a:rPr lang="en-US" sz="900" dirty="0" err="1">
                <a:latin typeface="Gulim"/>
                <a:ea typeface="Gulim"/>
                <a:cs typeface="Gulim"/>
                <a:sym typeface="Gulim"/>
              </a:rPr>
              <a:t>계약에</a:t>
            </a:r>
            <a:r>
              <a:rPr lang="en-US" sz="900" dirty="0">
                <a:latin typeface="Gulim"/>
                <a:ea typeface="Gulim"/>
                <a:cs typeface="Gulim"/>
                <a:sym typeface="Gulim"/>
              </a:rPr>
              <a:t> </a:t>
            </a:r>
            <a:r>
              <a:rPr lang="en-US" sz="900" dirty="0" err="1">
                <a:latin typeface="Gulim"/>
                <a:ea typeface="Gulim"/>
                <a:cs typeface="Gulim"/>
                <a:sym typeface="Gulim"/>
              </a:rPr>
              <a:t>반영하기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재해</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정도</a:t>
            </a:r>
            <a:r>
              <a:rPr lang="en-US" sz="900" dirty="0">
                <a:latin typeface="Gulim"/>
                <a:ea typeface="Gulim"/>
                <a:cs typeface="Gulim"/>
                <a:sym typeface="Gulim"/>
              </a:rPr>
              <a:t>, </a:t>
            </a:r>
            <a:r>
              <a:rPr lang="en-US" sz="900" dirty="0" err="1">
                <a:latin typeface="Gulim"/>
                <a:ea typeface="Gulim"/>
                <a:cs typeface="Gulim"/>
                <a:sym typeface="Gulim"/>
              </a:rPr>
              <a:t>위험성평가</a:t>
            </a:r>
            <a:r>
              <a:rPr lang="en-US" sz="900" dirty="0">
                <a:latin typeface="Gulim"/>
                <a:ea typeface="Gulim"/>
                <a:cs typeface="Gulim"/>
                <a:sym typeface="Gulim"/>
              </a:rPr>
              <a:t>, </a:t>
            </a:r>
            <a:r>
              <a:rPr lang="en-US" sz="900" dirty="0" err="1">
                <a:latin typeface="Gulim"/>
                <a:ea typeface="Gulim"/>
                <a:cs typeface="Gulim"/>
                <a:sym typeface="Gulim"/>
              </a:rPr>
              <a:t>교육·비상관리</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관리비</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평가하는</a:t>
            </a:r>
            <a:r>
              <a:rPr lang="en-US" sz="900" dirty="0">
                <a:latin typeface="Gulim"/>
                <a:ea typeface="Gulim"/>
                <a:cs typeface="Gulim"/>
                <a:sym typeface="Gulim"/>
              </a:rPr>
              <a:t> </a:t>
            </a:r>
            <a:r>
              <a:rPr lang="en-US" sz="900" dirty="0" err="1">
                <a:latin typeface="Gulim"/>
                <a:ea typeface="Gulim"/>
                <a:cs typeface="Gulim"/>
                <a:sym typeface="Gulim"/>
              </a:rPr>
              <a:t>적격</a:t>
            </a:r>
            <a:r>
              <a:rPr lang="en-US" sz="900" dirty="0">
                <a:latin typeface="Gulim"/>
                <a:ea typeface="Gulim"/>
                <a:cs typeface="Gulim"/>
                <a:sym typeface="Gulim"/>
              </a:rPr>
              <a:t> </a:t>
            </a:r>
            <a:r>
              <a:rPr lang="en-US" sz="900" dirty="0" err="1">
                <a:latin typeface="Gulim"/>
                <a:ea typeface="Gulim"/>
                <a:cs typeface="Gulim"/>
                <a:sym typeface="Gulim"/>
              </a:rPr>
              <a:t>수급인</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평가제도를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능력을</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부족한</a:t>
            </a:r>
            <a:r>
              <a:rPr lang="en-US" sz="900" dirty="0">
                <a:latin typeface="Gulim"/>
                <a:ea typeface="Gulim"/>
                <a:cs typeface="Gulim"/>
                <a:sym typeface="Gulim"/>
              </a:rPr>
              <a:t> </a:t>
            </a:r>
            <a:r>
              <a:rPr lang="en-US" sz="900" dirty="0" err="1">
                <a:latin typeface="Gulim"/>
                <a:ea typeface="Gulim"/>
                <a:cs typeface="Gulim"/>
                <a:sym typeface="Gulim"/>
              </a:rPr>
              <a:t>부분에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지도·조언을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수급인</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능력을</a:t>
            </a:r>
            <a:r>
              <a:rPr lang="en-US" sz="900" dirty="0">
                <a:latin typeface="Gulim"/>
                <a:ea typeface="Gulim"/>
                <a:cs typeface="Gulim"/>
                <a:sym typeface="Gulim"/>
              </a:rPr>
              <a:t> </a:t>
            </a:r>
            <a:r>
              <a:rPr lang="en-US" sz="900" dirty="0" err="1">
                <a:latin typeface="Gulim"/>
                <a:ea typeface="Gulim"/>
                <a:cs typeface="Gulim"/>
                <a:sym typeface="Gulim"/>
              </a:rPr>
              <a:t>향상시켜</a:t>
            </a:r>
            <a:r>
              <a:rPr lang="en-US" sz="900" dirty="0">
                <a:latin typeface="Gulim"/>
                <a:ea typeface="Gulim"/>
                <a:cs typeface="Gulim"/>
                <a:sym typeface="Gulim"/>
              </a:rPr>
              <a:t> </a:t>
            </a:r>
            <a:r>
              <a:rPr lang="en-US" sz="900" dirty="0" err="1">
                <a:latin typeface="Gulim"/>
                <a:ea typeface="Gulim"/>
                <a:cs typeface="Gulim"/>
                <a:sym typeface="Gulim"/>
              </a:rPr>
              <a:t>수급인</a:t>
            </a:r>
            <a:r>
              <a:rPr lang="en-US" sz="900" dirty="0">
                <a:latin typeface="Gulim"/>
                <a:ea typeface="Gulim"/>
                <a:cs typeface="Gulim"/>
                <a:sym typeface="Gulim"/>
              </a:rPr>
              <a:t> </a:t>
            </a:r>
            <a:r>
              <a:rPr lang="en-US" sz="900" dirty="0" err="1">
                <a:latin typeface="Gulim"/>
                <a:ea typeface="Gulim"/>
                <a:cs typeface="Gulim"/>
                <a:sym typeface="Gulim"/>
              </a:rPr>
              <a:t>근로자의</a:t>
            </a:r>
            <a:r>
              <a:rPr lang="en-US" sz="900" dirty="0">
                <a:latin typeface="Gulim"/>
                <a:ea typeface="Gulim"/>
                <a:cs typeface="Gulim"/>
                <a:sym typeface="Gulim"/>
              </a:rPr>
              <a:t> </a:t>
            </a:r>
            <a:r>
              <a:rPr lang="en-US" sz="900" dirty="0" err="1">
                <a:latin typeface="Gulim"/>
                <a:ea typeface="Gulim"/>
                <a:cs typeface="Gulim"/>
                <a:sym typeface="Gulim"/>
              </a:rPr>
              <a:t>재해예방을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수급인</a:t>
            </a:r>
            <a:r>
              <a:rPr lang="en-US" sz="900" dirty="0">
                <a:latin typeface="Gulim"/>
                <a:ea typeface="Gulim"/>
                <a:cs typeface="Gulim"/>
                <a:sym typeface="Gulim"/>
              </a:rPr>
              <a:t> </a:t>
            </a:r>
            <a:r>
              <a:rPr lang="en-US" sz="900" dirty="0" err="1">
                <a:latin typeface="Gulim"/>
                <a:ea typeface="Gulim"/>
                <a:cs typeface="Gulim"/>
                <a:sym typeface="Gulim"/>
              </a:rPr>
              <a:t>안전</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합동점검</a:t>
            </a:r>
            <a:r>
              <a:rPr lang="en-US" sz="900" dirty="0">
                <a:latin typeface="Gulim"/>
                <a:ea typeface="Gulim"/>
                <a:cs typeface="Gulim"/>
                <a:sym typeface="Gulim"/>
              </a:rPr>
              <a:t>, </a:t>
            </a:r>
            <a:r>
              <a:rPr lang="en-US" sz="900" dirty="0" err="1">
                <a:latin typeface="Gulim"/>
                <a:ea typeface="Gulim"/>
                <a:cs typeface="Gulim"/>
                <a:sym typeface="Gulim"/>
              </a:rPr>
              <a:t>수급업체</a:t>
            </a:r>
            <a:r>
              <a:rPr lang="en-US" sz="900" dirty="0">
                <a:latin typeface="Gulim"/>
                <a:ea typeface="Gulim"/>
                <a:cs typeface="Gulim"/>
                <a:sym typeface="Gulim"/>
              </a:rPr>
              <a:t> </a:t>
            </a:r>
            <a:r>
              <a:rPr lang="en-US" sz="900" dirty="0" err="1">
                <a:latin typeface="Gulim"/>
                <a:ea typeface="Gulim"/>
                <a:cs typeface="Gulim"/>
                <a:sym typeface="Gulim"/>
              </a:rPr>
              <a:t>협의체</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도급인의</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의무</a:t>
            </a:r>
            <a:r>
              <a:rPr lang="en-US" sz="900" dirty="0">
                <a:latin typeface="Gulim"/>
                <a:ea typeface="Gulim"/>
                <a:cs typeface="Gulim"/>
                <a:sym typeface="Gulim"/>
              </a:rPr>
              <a:t> </a:t>
            </a:r>
            <a:r>
              <a:rPr lang="en-US" sz="900" dirty="0" err="1">
                <a:latin typeface="Gulim"/>
                <a:ea typeface="Gulim"/>
                <a:cs typeface="Gulim"/>
                <a:sym typeface="Gulim"/>
              </a:rPr>
              <a:t>이행에</a:t>
            </a:r>
            <a:r>
              <a:rPr lang="en-US" sz="900" dirty="0">
                <a:latin typeface="Gulim"/>
                <a:ea typeface="Gulim"/>
                <a:cs typeface="Gulim"/>
                <a:sym typeface="Gulim"/>
              </a:rPr>
              <a:t> </a:t>
            </a:r>
            <a:r>
              <a:rPr lang="en-US" sz="900" dirty="0" err="1">
                <a:latin typeface="Gulim"/>
                <a:ea typeface="Gulim"/>
                <a:cs typeface="Gulim"/>
                <a:sym typeface="Gulim"/>
              </a:rPr>
              <a:t>최선을</a:t>
            </a:r>
            <a:r>
              <a:rPr lang="en-US" sz="900" dirty="0">
                <a:latin typeface="Gulim"/>
                <a:ea typeface="Gulim"/>
                <a:cs typeface="Gulim"/>
                <a:sym typeface="Gulim"/>
              </a:rPr>
              <a:t> </a:t>
            </a:r>
            <a:r>
              <a:rPr lang="en-US" sz="900" dirty="0" err="1">
                <a:latin typeface="Gulim"/>
                <a:ea typeface="Gulim"/>
                <a:cs typeface="Gulim"/>
                <a:sym typeface="Gulim"/>
              </a:rPr>
              <a:t>다하고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2023년에는 </a:t>
            </a:r>
            <a:r>
              <a:rPr lang="en-US" sz="900" dirty="0" err="1">
                <a:latin typeface="Gulim"/>
                <a:ea typeface="Gulim"/>
                <a:cs typeface="Gulim"/>
                <a:sym typeface="Gulim"/>
              </a:rPr>
              <a:t>도급</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안전보건관리지침을</a:t>
            </a:r>
            <a:r>
              <a:rPr lang="en-US" sz="900" dirty="0">
                <a:latin typeface="Gulim"/>
                <a:ea typeface="Gulim"/>
                <a:cs typeface="Gulim"/>
                <a:sym typeface="Gulim"/>
              </a:rPr>
              <a:t> </a:t>
            </a:r>
            <a:r>
              <a:rPr lang="en-US" sz="900" dirty="0" err="1">
                <a:latin typeface="Gulim"/>
                <a:ea typeface="Gulim"/>
                <a:cs typeface="Gulim"/>
                <a:sym typeface="Gulim"/>
              </a:rPr>
              <a:t>제정하여</a:t>
            </a:r>
            <a:r>
              <a:rPr lang="en-US" sz="900" dirty="0">
                <a:latin typeface="Gulim"/>
                <a:ea typeface="Gulim"/>
                <a:cs typeface="Gulim"/>
                <a:sym typeface="Gulim"/>
              </a:rPr>
              <a:t> </a:t>
            </a:r>
            <a:r>
              <a:rPr lang="en-US" sz="900" dirty="0" err="1">
                <a:latin typeface="Gulim"/>
                <a:ea typeface="Gulim"/>
                <a:cs typeface="Gulim"/>
                <a:sym typeface="Gulim"/>
              </a:rPr>
              <a:t>관리절차를</a:t>
            </a:r>
            <a:r>
              <a:rPr lang="en-US" sz="900" dirty="0">
                <a:latin typeface="Gulim"/>
                <a:ea typeface="Gulim"/>
                <a:cs typeface="Gulim"/>
                <a:sym typeface="Gulim"/>
              </a:rPr>
              <a:t> </a:t>
            </a:r>
            <a:r>
              <a:rPr lang="en-US" sz="900" dirty="0" err="1">
                <a:latin typeface="Gulim"/>
                <a:ea typeface="Gulim"/>
                <a:cs typeface="Gulim"/>
                <a:sym typeface="Gulim"/>
              </a:rPr>
              <a:t>구축하였습니다</a:t>
            </a:r>
            <a:r>
              <a:rPr lang="en-US" sz="900" dirty="0">
                <a:latin typeface="Gulim"/>
                <a:ea typeface="Gulim"/>
                <a:cs typeface="Gulim"/>
                <a:sym typeface="Gulim"/>
              </a:rPr>
              <a:t>. </a:t>
            </a:r>
            <a:r>
              <a:rPr lang="en-US" sz="900" dirty="0" err="1">
                <a:latin typeface="Gulim"/>
                <a:ea typeface="Gulim"/>
                <a:cs typeface="Gulim"/>
                <a:sym typeface="Gulim"/>
              </a:rPr>
              <a:t>수급업체</a:t>
            </a:r>
            <a:r>
              <a:rPr lang="en-US" sz="900" dirty="0">
                <a:latin typeface="Gulim"/>
                <a:ea typeface="Gulim"/>
                <a:cs typeface="Gulim"/>
                <a:sym typeface="Gulim"/>
              </a:rPr>
              <a:t> </a:t>
            </a:r>
            <a:r>
              <a:rPr lang="en-US" sz="900" dirty="0" err="1">
                <a:latin typeface="Gulim"/>
                <a:ea typeface="Gulim"/>
                <a:cs typeface="Gulim"/>
                <a:sym typeface="Gulim"/>
              </a:rPr>
              <a:t>협의체를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수급인</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안건의</a:t>
            </a:r>
            <a:r>
              <a:rPr lang="en-US" sz="900" dirty="0">
                <a:latin typeface="Gulim"/>
                <a:ea typeface="Gulim"/>
                <a:cs typeface="Gulim"/>
                <a:sym typeface="Gulim"/>
              </a:rPr>
              <a:t> </a:t>
            </a:r>
            <a:r>
              <a:rPr lang="en-US" sz="900" dirty="0" err="1">
                <a:latin typeface="Gulim"/>
                <a:ea typeface="Gulim"/>
                <a:cs typeface="Gulim"/>
                <a:sym typeface="Gulim"/>
              </a:rPr>
              <a:t>접수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처리현황은</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홈페이지</a:t>
            </a:r>
            <a:r>
              <a:rPr lang="en-US" sz="900" dirty="0">
                <a:latin typeface="Gulim"/>
                <a:ea typeface="Gulim"/>
                <a:cs typeface="Gulim"/>
                <a:sym typeface="Gulim"/>
              </a:rPr>
              <a:t> </a:t>
            </a:r>
            <a:r>
              <a:rPr lang="en-US" sz="900" dirty="0" err="1">
                <a:latin typeface="Gulim"/>
                <a:ea typeface="Gulim"/>
                <a:cs typeface="Gulim"/>
                <a:sym typeface="Gulim"/>
              </a:rPr>
              <a:t>안전보건소통마당을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공개하고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831" name="Google Shape;7831;p80"/>
          <p:cNvSpPr txBox="1"/>
          <p:nvPr/>
        </p:nvSpPr>
        <p:spPr>
          <a:xfrm>
            <a:off x="881498" y="2795830"/>
            <a:ext cx="8840725" cy="393700"/>
          </a:xfrm>
          <a:prstGeom prst="rect">
            <a:avLst/>
          </a:prstGeom>
          <a:noFill/>
          <a:ln>
            <a:noFill/>
          </a:ln>
        </p:spPr>
        <p:txBody>
          <a:bodyPr spcFirstLastPara="1" wrap="square" lIns="0" tIns="12700" rIns="0" bIns="0" anchor="t" anchorCtr="0">
            <a:spAutoFit/>
          </a:bodyPr>
          <a:lstStyle/>
          <a:p>
            <a:pPr marL="12700" marR="5080" lvl="0" indent="0" algn="l" rtl="0">
              <a:lnSpc>
                <a:spcPct val="134200"/>
              </a:lnSpc>
              <a:spcBef>
                <a:spcPts val="0"/>
              </a:spcBef>
              <a:spcAft>
                <a:spcPts val="0"/>
              </a:spcAft>
              <a:buNone/>
            </a:pPr>
            <a:r>
              <a:rPr lang="en-US" sz="900" b="1" dirty="0" err="1">
                <a:latin typeface="Arial"/>
                <a:ea typeface="Arial"/>
                <a:cs typeface="Arial"/>
                <a:sym typeface="Arial"/>
              </a:rPr>
              <a:t>안전보건</a:t>
            </a:r>
            <a:r>
              <a:rPr lang="en-US" sz="900" b="1" dirty="0">
                <a:latin typeface="Arial"/>
                <a:ea typeface="Arial"/>
                <a:cs typeface="Arial"/>
                <a:sym typeface="Arial"/>
              </a:rPr>
              <a:t> </a:t>
            </a:r>
            <a:r>
              <a:rPr lang="en-US" sz="900" b="1" dirty="0" err="1">
                <a:latin typeface="Arial"/>
                <a:ea typeface="Arial"/>
                <a:cs typeface="Arial"/>
                <a:sym typeface="Arial"/>
              </a:rPr>
              <a:t>자문위원회</a:t>
            </a:r>
            <a:r>
              <a:rPr lang="en-US" sz="900" b="1" dirty="0">
                <a:latin typeface="Arial"/>
                <a:ea typeface="Arial"/>
                <a:cs typeface="Arial"/>
                <a:sym typeface="Arial"/>
              </a:rPr>
              <a:t> </a:t>
            </a:r>
            <a:r>
              <a:rPr lang="en-US" sz="900" b="1" dirty="0" err="1">
                <a:latin typeface="Arial"/>
                <a:ea typeface="Arial"/>
                <a:cs typeface="Arial"/>
                <a:sym typeface="Arial"/>
              </a:rPr>
              <a:t>운영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잠재</a:t>
            </a:r>
            <a:r>
              <a:rPr lang="en-US" sz="900" dirty="0">
                <a:latin typeface="Gulim"/>
                <a:ea typeface="Gulim"/>
                <a:cs typeface="Gulim"/>
                <a:sym typeface="Gulim"/>
              </a:rPr>
              <a:t> </a:t>
            </a:r>
            <a:r>
              <a:rPr lang="en-US" sz="900" dirty="0" err="1">
                <a:latin typeface="Gulim"/>
                <a:ea typeface="Gulim"/>
                <a:cs typeface="Gulim"/>
                <a:sym typeface="Gulim"/>
              </a:rPr>
              <a:t>위험성</a:t>
            </a:r>
            <a:r>
              <a:rPr lang="en-US" sz="900" dirty="0">
                <a:latin typeface="Gulim"/>
                <a:ea typeface="Gulim"/>
                <a:cs typeface="Gulim"/>
                <a:sym typeface="Gulim"/>
              </a:rPr>
              <a:t> </a:t>
            </a:r>
            <a:r>
              <a:rPr lang="en-US" sz="900" dirty="0" err="1">
                <a:latin typeface="Gulim"/>
                <a:ea typeface="Gulim"/>
                <a:cs typeface="Gulim"/>
                <a:sym typeface="Gulim"/>
              </a:rPr>
              <a:t>도출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자사</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컨설팅을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분기</a:t>
            </a:r>
            <a:r>
              <a:rPr lang="en-US" sz="900" dirty="0">
                <a:latin typeface="Gulim"/>
                <a:ea typeface="Gulim"/>
                <a:cs typeface="Gulim"/>
                <a:sym typeface="Gulim"/>
              </a:rPr>
              <a:t> 1회 </a:t>
            </a:r>
            <a:r>
              <a:rPr lang="en-US" sz="900" dirty="0" err="1">
                <a:latin typeface="Gulim"/>
                <a:ea typeface="Gulim"/>
                <a:cs typeface="Gulim"/>
                <a:sym typeface="Gulim"/>
              </a:rPr>
              <a:t>자문위원회를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자문</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미흡사항을</a:t>
            </a:r>
            <a:r>
              <a:rPr lang="en-US" sz="900" dirty="0">
                <a:latin typeface="Gulim"/>
                <a:ea typeface="Gulim"/>
                <a:cs typeface="Gulim"/>
                <a:sym typeface="Gulim"/>
              </a:rPr>
              <a:t> </a:t>
            </a:r>
            <a:r>
              <a:rPr lang="en-US" sz="900" dirty="0" err="1">
                <a:latin typeface="Gulim"/>
                <a:ea typeface="Gulim"/>
                <a:cs typeface="Gulim"/>
                <a:sym typeface="Gulim"/>
              </a:rPr>
              <a:t>개선하고</a:t>
            </a:r>
            <a:r>
              <a:rPr lang="en-US" sz="900" dirty="0">
                <a:latin typeface="Gulim"/>
                <a:ea typeface="Gulim"/>
                <a:cs typeface="Gulim"/>
                <a:sym typeface="Gulim"/>
              </a:rPr>
              <a:t> </a:t>
            </a:r>
            <a:r>
              <a:rPr lang="en-US" sz="900" dirty="0" err="1">
                <a:latin typeface="Gulim"/>
                <a:ea typeface="Gulim"/>
                <a:cs typeface="Gulim"/>
                <a:sym typeface="Gulim"/>
              </a:rPr>
              <a:t>취약분야에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컨설팅을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사업장</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832" name="Google Shape;7832;p80"/>
          <p:cNvSpPr txBox="1"/>
          <p:nvPr/>
        </p:nvSpPr>
        <p:spPr>
          <a:xfrm>
            <a:off x="900109" y="3239221"/>
            <a:ext cx="8835183"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기업중대사고</a:t>
            </a:r>
            <a:r>
              <a:rPr lang="en-US" sz="900" b="1" dirty="0">
                <a:latin typeface="Arial"/>
                <a:ea typeface="Arial"/>
                <a:cs typeface="Arial"/>
                <a:sym typeface="Arial"/>
              </a:rPr>
              <a:t> </a:t>
            </a:r>
            <a:r>
              <a:rPr lang="en-US" sz="900" b="1" dirty="0" err="1">
                <a:latin typeface="Arial"/>
                <a:ea typeface="Arial"/>
                <a:cs typeface="Arial"/>
                <a:sym typeface="Arial"/>
              </a:rPr>
              <a:t>배상책임보험</a:t>
            </a:r>
            <a:r>
              <a:rPr lang="en-US" sz="900" b="1" dirty="0">
                <a:latin typeface="Arial"/>
                <a:ea typeface="Arial"/>
                <a:cs typeface="Arial"/>
                <a:sym typeface="Arial"/>
              </a:rPr>
              <a:t> </a:t>
            </a:r>
            <a:r>
              <a:rPr lang="en-US" sz="900" b="1" dirty="0" err="1">
                <a:latin typeface="Arial"/>
                <a:ea typeface="Arial"/>
                <a:cs typeface="Arial"/>
                <a:sym typeface="Arial"/>
              </a:rPr>
              <a:t>가입</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중대재해</a:t>
            </a:r>
            <a:r>
              <a:rPr lang="en-US" sz="900" dirty="0">
                <a:latin typeface="Gulim"/>
                <a:ea typeface="Gulim"/>
                <a:cs typeface="Gulim"/>
                <a:sym typeface="Gulim"/>
              </a:rPr>
              <a:t> </a:t>
            </a:r>
            <a:r>
              <a:rPr lang="en-US" sz="900" dirty="0" err="1">
                <a:latin typeface="Gulim"/>
                <a:ea typeface="Gulim"/>
                <a:cs typeface="Gulim"/>
                <a:sym typeface="Gulim"/>
              </a:rPr>
              <a:t>의심사례</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최소화하고</a:t>
            </a:r>
            <a:r>
              <a:rPr lang="en-US" sz="900" dirty="0">
                <a:latin typeface="Gulim"/>
                <a:ea typeface="Gulim"/>
                <a:cs typeface="Gulim"/>
                <a:sym typeface="Gulim"/>
              </a:rPr>
              <a:t> </a:t>
            </a:r>
            <a:r>
              <a:rPr lang="en-US" sz="900" dirty="0" err="1">
                <a:latin typeface="Gulim"/>
                <a:ea typeface="Gulim"/>
                <a:cs typeface="Gulim"/>
                <a:sym typeface="Gulim"/>
              </a:rPr>
              <a:t>배상</a:t>
            </a:r>
            <a:r>
              <a:rPr lang="en-US" sz="900" dirty="0">
                <a:latin typeface="Gulim"/>
                <a:ea typeface="Gulim"/>
                <a:cs typeface="Gulim"/>
                <a:sym typeface="Gulim"/>
              </a:rPr>
              <a:t> </a:t>
            </a:r>
            <a:r>
              <a:rPr lang="en-US" sz="900" dirty="0" err="1">
                <a:latin typeface="Gulim"/>
                <a:ea typeface="Gulim"/>
                <a:cs typeface="Gulim"/>
                <a:sym typeface="Gulim"/>
              </a:rPr>
              <a:t>책임에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피해</a:t>
            </a:r>
            <a:r>
              <a:rPr lang="en-US" sz="900" dirty="0">
                <a:latin typeface="Gulim"/>
                <a:ea typeface="Gulim"/>
                <a:cs typeface="Gulim"/>
                <a:sym typeface="Gulim"/>
              </a:rPr>
              <a:t> </a:t>
            </a:r>
            <a:r>
              <a:rPr lang="en-US" sz="900" dirty="0" err="1">
                <a:latin typeface="Gulim"/>
                <a:ea typeface="Gulim"/>
                <a:cs typeface="Gulim"/>
                <a:sym typeface="Gulim"/>
              </a:rPr>
              <a:t>보상</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마련하기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중대사고배상책임보험에</a:t>
            </a:r>
            <a:r>
              <a:rPr lang="en-US" sz="900" dirty="0">
                <a:latin typeface="Gulim"/>
                <a:ea typeface="Gulim"/>
                <a:cs typeface="Gulim"/>
                <a:sym typeface="Gulim"/>
              </a:rPr>
              <a:t> </a:t>
            </a:r>
            <a:r>
              <a:rPr lang="en-US" sz="900" dirty="0" err="1">
                <a:latin typeface="Gulim"/>
                <a:ea typeface="Gulim"/>
                <a:cs typeface="Gulim"/>
                <a:sym typeface="Gulim"/>
              </a:rPr>
              <a:t>가입하였습니다</a:t>
            </a:r>
            <a:r>
              <a:rPr lang="en-US" sz="900" dirty="0">
                <a:latin typeface="Gulim"/>
                <a:ea typeface="Gulim"/>
                <a:cs typeface="Gulim"/>
                <a:sym typeface="Gulim"/>
              </a:rPr>
              <a:t>. </a:t>
            </a:r>
            <a:r>
              <a:rPr lang="en-US" sz="900" dirty="0" err="1">
                <a:latin typeface="Gulim"/>
                <a:ea typeface="Gulim"/>
                <a:cs typeface="Gulim"/>
                <a:sym typeface="Gulim"/>
              </a:rPr>
              <a:t>보험을</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적극적인</a:t>
            </a:r>
            <a:r>
              <a:rPr lang="en-US" sz="900" dirty="0">
                <a:latin typeface="Gulim"/>
                <a:ea typeface="Gulim"/>
                <a:cs typeface="Gulim"/>
                <a:sym typeface="Gulim"/>
              </a:rPr>
              <a:t> </a:t>
            </a:r>
            <a:r>
              <a:rPr lang="en-US" sz="900" dirty="0" err="1">
                <a:latin typeface="Gulim"/>
                <a:ea typeface="Gulim"/>
                <a:cs typeface="Gulim"/>
                <a:sym typeface="Gulim"/>
              </a:rPr>
              <a:t>무죄</a:t>
            </a:r>
            <a:r>
              <a:rPr lang="en-US" sz="900" dirty="0">
                <a:latin typeface="Gulim"/>
                <a:ea typeface="Gulim"/>
                <a:cs typeface="Gulim"/>
                <a:sym typeface="Gulim"/>
              </a:rPr>
              <a:t> </a:t>
            </a:r>
            <a:r>
              <a:rPr lang="en-US" sz="900" dirty="0" err="1">
                <a:latin typeface="Gulim"/>
                <a:ea typeface="Gulim"/>
                <a:cs typeface="Gulim"/>
                <a:sym typeface="Gulim"/>
              </a:rPr>
              <a:t>소명</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전개하고</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대법원</a:t>
            </a:r>
            <a:r>
              <a:rPr lang="en-US" sz="900" dirty="0">
                <a:latin typeface="Gulim"/>
                <a:ea typeface="Gulim"/>
                <a:cs typeface="Gulim"/>
                <a:sym typeface="Gulim"/>
              </a:rPr>
              <a:t> </a:t>
            </a:r>
            <a:r>
              <a:rPr lang="en-US" sz="900" dirty="0" err="1">
                <a:latin typeface="Gulim"/>
                <a:ea typeface="Gulim"/>
                <a:cs typeface="Gulim"/>
                <a:sym typeface="Gulim"/>
              </a:rPr>
              <a:t>감경</a:t>
            </a:r>
            <a:r>
              <a:rPr lang="en-US" sz="900" dirty="0">
                <a:latin typeface="Gulim"/>
                <a:ea typeface="Gulim"/>
                <a:cs typeface="Gulim"/>
                <a:sym typeface="Gulim"/>
              </a:rPr>
              <a:t> </a:t>
            </a:r>
            <a:r>
              <a:rPr lang="en-US" sz="900" dirty="0" err="1">
                <a:latin typeface="Gulim"/>
                <a:ea typeface="Gulim"/>
                <a:cs typeface="Gulim"/>
                <a:sym typeface="Gulim"/>
              </a:rPr>
              <a:t>요소를</a:t>
            </a:r>
            <a:r>
              <a:rPr lang="en-US" sz="900" dirty="0">
                <a:latin typeface="Gulim"/>
                <a:ea typeface="Gulim"/>
                <a:cs typeface="Gulim"/>
                <a:sym typeface="Gulim"/>
              </a:rPr>
              <a:t> </a:t>
            </a:r>
            <a:r>
              <a:rPr lang="en-US" sz="900" dirty="0" err="1">
                <a:latin typeface="Gulim"/>
                <a:ea typeface="Gulim"/>
                <a:cs typeface="Gulim"/>
                <a:sym typeface="Gulim"/>
              </a:rPr>
              <a:t>확보하는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보험을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신속한</a:t>
            </a:r>
            <a:r>
              <a:rPr lang="en-US" sz="900" dirty="0">
                <a:latin typeface="Gulim"/>
                <a:ea typeface="Gulim"/>
                <a:cs typeface="Gulim"/>
                <a:sym typeface="Gulim"/>
              </a:rPr>
              <a:t> </a:t>
            </a:r>
            <a:r>
              <a:rPr lang="en-US" sz="900" dirty="0" err="1">
                <a:latin typeface="Gulim"/>
                <a:ea typeface="Gulim"/>
                <a:cs typeface="Gulim"/>
                <a:sym typeface="Gulim"/>
              </a:rPr>
              <a:t>법률</a:t>
            </a:r>
            <a:r>
              <a:rPr lang="en-US" sz="900" dirty="0">
                <a:latin typeface="Gulim"/>
                <a:ea typeface="Gulim"/>
                <a:cs typeface="Gulim"/>
                <a:sym typeface="Gulim"/>
              </a:rPr>
              <a:t> </a:t>
            </a:r>
            <a:r>
              <a:rPr lang="en-US" sz="900" dirty="0" err="1">
                <a:latin typeface="Gulim"/>
                <a:ea typeface="Gulim"/>
                <a:cs typeface="Gulim"/>
                <a:sym typeface="Gulim"/>
              </a:rPr>
              <a:t>지원을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최소화</a:t>
            </a:r>
            <a:r>
              <a:rPr lang="en-US" sz="900" dirty="0">
                <a:latin typeface="Gulim"/>
                <a:ea typeface="Gulim"/>
                <a:cs typeface="Gulim"/>
                <a:sym typeface="Gulim"/>
              </a:rPr>
              <a:t> </a:t>
            </a:r>
            <a:r>
              <a:rPr lang="en-US" sz="900" dirty="0" err="1">
                <a:latin typeface="Gulim"/>
                <a:ea typeface="Gulim"/>
                <a:cs typeface="Gulim"/>
                <a:sym typeface="Gulim"/>
              </a:rPr>
              <a:t>하도록</a:t>
            </a:r>
            <a:r>
              <a:rPr lang="en-US" sz="900" dirty="0">
                <a:latin typeface="Gulim"/>
                <a:ea typeface="Gulim"/>
                <a:cs typeface="Gulim"/>
                <a:sym typeface="Gulim"/>
              </a:rPr>
              <a:t> </a:t>
            </a:r>
            <a:r>
              <a:rPr lang="en-US" sz="900" dirty="0" err="1">
                <a:latin typeface="Gulim"/>
                <a:ea typeface="Gulim"/>
                <a:cs typeface="Gulim"/>
                <a:sym typeface="Gulim"/>
              </a:rPr>
              <a:t>노력하겠습니다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834" name="Google Shape;7834;p80"/>
          <p:cNvSpPr txBox="1"/>
          <p:nvPr/>
        </p:nvSpPr>
        <p:spPr>
          <a:xfrm>
            <a:off x="899999" y="3949194"/>
            <a:ext cx="1641495"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a:solidFill>
                  <a:srgbClr val="6FC3AB"/>
                </a:solidFill>
                <a:latin typeface="Arial"/>
                <a:ea typeface="Arial"/>
                <a:cs typeface="Arial"/>
                <a:sym typeface="Arial"/>
              </a:rPr>
              <a:t>임직원 건강관리</a:t>
            </a:r>
            <a:endParaRPr sz="1100">
              <a:latin typeface="Arial"/>
              <a:ea typeface="Arial"/>
              <a:cs typeface="Arial"/>
              <a:sym typeface="Arial"/>
            </a:endParaRPr>
          </a:p>
        </p:txBody>
      </p:sp>
      <p:sp>
        <p:nvSpPr>
          <p:cNvPr id="7835" name="Google Shape;7835;p80"/>
          <p:cNvSpPr txBox="1"/>
          <p:nvPr/>
        </p:nvSpPr>
        <p:spPr>
          <a:xfrm>
            <a:off x="899999" y="4160765"/>
            <a:ext cx="8825209" cy="75736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건강</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증진</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프로그램</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운영</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b="1" dirty="0" err="1">
                <a:latin typeface="Arial"/>
                <a:ea typeface="Arial"/>
                <a:cs typeface="Arial"/>
                <a:sym typeface="Arial"/>
              </a:rPr>
              <a:t>건강관리실</a:t>
            </a:r>
            <a:r>
              <a:rPr lang="en-US" sz="900" b="1" dirty="0">
                <a:latin typeface="Arial"/>
                <a:ea typeface="Arial"/>
                <a:cs typeface="Arial"/>
                <a:sym typeface="Arial"/>
              </a:rPr>
              <a:t> </a:t>
            </a:r>
            <a:r>
              <a:rPr lang="en-US" sz="900" b="1" dirty="0" err="1">
                <a:latin typeface="Arial"/>
                <a:ea typeface="Arial"/>
                <a:cs typeface="Arial"/>
                <a:sym typeface="Arial"/>
              </a:rPr>
              <a:t>운영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건강을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보건관리자</a:t>
            </a:r>
            <a:r>
              <a:rPr lang="en-US" sz="900" dirty="0">
                <a:latin typeface="Gulim"/>
                <a:ea typeface="Gulim"/>
                <a:cs typeface="Gulim"/>
                <a:sym typeface="Gulim"/>
              </a:rPr>
              <a:t>(</a:t>
            </a:r>
            <a:r>
              <a:rPr lang="en-US" sz="900" dirty="0" err="1">
                <a:latin typeface="Gulim"/>
                <a:ea typeface="Gulim"/>
                <a:cs typeface="Gulim"/>
                <a:sym typeface="Gulim"/>
              </a:rPr>
              <a:t>간호사</a:t>
            </a:r>
            <a:r>
              <a:rPr lang="en-US" sz="900" dirty="0">
                <a:latin typeface="Gulim"/>
                <a:ea typeface="Gulim"/>
                <a:cs typeface="Gulim"/>
                <a:sym typeface="Gulim"/>
              </a:rPr>
              <a:t>)</a:t>
            </a:r>
            <a:r>
              <a:rPr lang="en-US" sz="900" dirty="0" err="1">
                <a:latin typeface="Gulim"/>
                <a:ea typeface="Gulim"/>
                <a:cs typeface="Gulim"/>
                <a:sym typeface="Gulim"/>
              </a:rPr>
              <a:t>가</a:t>
            </a:r>
            <a:r>
              <a:rPr lang="en-US" sz="900" dirty="0">
                <a:latin typeface="Gulim"/>
                <a:ea typeface="Gulim"/>
                <a:cs typeface="Gulim"/>
                <a:sym typeface="Gulim"/>
              </a:rPr>
              <a:t> </a:t>
            </a:r>
            <a:r>
              <a:rPr lang="en-US" sz="900" dirty="0" err="1">
                <a:latin typeface="Gulim"/>
                <a:ea typeface="Gulim"/>
                <a:cs typeface="Gulim"/>
                <a:sym typeface="Gulim"/>
              </a:rPr>
              <a:t>상주하는</a:t>
            </a:r>
            <a:r>
              <a:rPr lang="en-US" sz="900" dirty="0">
                <a:latin typeface="Gulim"/>
                <a:ea typeface="Gulim"/>
                <a:cs typeface="Gulim"/>
                <a:sym typeface="Gulim"/>
              </a:rPr>
              <a:t> </a:t>
            </a:r>
            <a:r>
              <a:rPr lang="en-US" sz="900" dirty="0" err="1">
                <a:latin typeface="Gulim"/>
                <a:ea typeface="Gulim"/>
                <a:cs typeface="Gulim"/>
                <a:sym typeface="Gulim"/>
              </a:rPr>
              <a:t>사내</a:t>
            </a:r>
            <a:r>
              <a:rPr lang="en-US" sz="900" dirty="0">
                <a:latin typeface="Gulim"/>
                <a:ea typeface="Gulim"/>
                <a:cs typeface="Gulim"/>
                <a:sym typeface="Gulim"/>
              </a:rPr>
              <a:t> </a:t>
            </a:r>
            <a:r>
              <a:rPr lang="en-US" sz="900" dirty="0" err="1">
                <a:latin typeface="Gulim"/>
                <a:ea typeface="Gulim"/>
                <a:cs typeface="Gulim"/>
                <a:sym typeface="Gulim"/>
              </a:rPr>
              <a:t>건강관리실을</a:t>
            </a:r>
            <a:r>
              <a:rPr lang="en-US" sz="900" dirty="0">
                <a:latin typeface="Gulim"/>
                <a:ea typeface="Gulim"/>
                <a:cs typeface="Gulim"/>
                <a:sym typeface="Gulim"/>
              </a:rPr>
              <a:t> </a:t>
            </a:r>
            <a:r>
              <a:rPr lang="en-US" sz="900" dirty="0" err="1">
                <a:latin typeface="Gulim"/>
                <a:ea typeface="Gulim"/>
                <a:cs typeface="Gulim"/>
                <a:sym typeface="Gulim"/>
              </a:rPr>
              <a:t>운영하며</a:t>
            </a:r>
            <a:r>
              <a:rPr lang="en-US" sz="900" dirty="0">
                <a:latin typeface="Gulim"/>
                <a:ea typeface="Gulim"/>
                <a:cs typeface="Gulim"/>
                <a:sym typeface="Gulim"/>
              </a:rPr>
              <a:t> </a:t>
            </a:r>
            <a:r>
              <a:rPr lang="en-US" sz="900" dirty="0" err="1">
                <a:latin typeface="Gulim"/>
                <a:ea typeface="Gulim"/>
                <a:cs typeface="Gulim"/>
                <a:sym typeface="Gulim"/>
              </a:rPr>
              <a:t>건강검진</a:t>
            </a:r>
            <a:r>
              <a:rPr lang="en-US" sz="900" dirty="0">
                <a:latin typeface="Gulim"/>
                <a:ea typeface="Gulim"/>
                <a:cs typeface="Gulim"/>
                <a:sym typeface="Gulim"/>
              </a:rPr>
              <a:t>, </a:t>
            </a:r>
            <a:r>
              <a:rPr lang="en-US" sz="900" dirty="0" err="1">
                <a:latin typeface="Gulim"/>
                <a:ea typeface="Gulim"/>
                <a:cs typeface="Gulim"/>
                <a:sym typeface="Gulim"/>
              </a:rPr>
              <a:t>건강상담</a:t>
            </a:r>
            <a:r>
              <a:rPr lang="en-US" sz="900" dirty="0">
                <a:latin typeface="Gulim"/>
                <a:ea typeface="Gulim"/>
                <a:cs typeface="Gulim"/>
                <a:sym typeface="Gulim"/>
              </a:rPr>
              <a:t>, </a:t>
            </a:r>
            <a:r>
              <a:rPr lang="en-US" sz="900" dirty="0" err="1">
                <a:latin typeface="Gulim"/>
                <a:ea typeface="Gulim"/>
                <a:cs typeface="Gulim"/>
                <a:sym typeface="Gulim"/>
              </a:rPr>
              <a:t>응급처치</a:t>
            </a:r>
            <a:r>
              <a:rPr lang="en-US" sz="900" dirty="0">
                <a:latin typeface="Gulim"/>
                <a:ea typeface="Gulim"/>
                <a:cs typeface="Gulim"/>
                <a:sym typeface="Gulim"/>
              </a:rPr>
              <a:t>, </a:t>
            </a:r>
            <a:r>
              <a:rPr lang="en-US" sz="900" dirty="0" err="1">
                <a:latin typeface="Gulim"/>
                <a:ea typeface="Gulim"/>
                <a:cs typeface="Gulim"/>
                <a:sym typeface="Gulim"/>
              </a:rPr>
              <a:t>보건교육</a:t>
            </a:r>
            <a:r>
              <a:rPr lang="en-US" sz="900" dirty="0">
                <a:latin typeface="Gulim"/>
                <a:ea typeface="Gulim"/>
                <a:cs typeface="Gulim"/>
                <a:sym typeface="Gulim"/>
              </a:rPr>
              <a:t>, </a:t>
            </a:r>
            <a:r>
              <a:rPr lang="en-US" sz="900" dirty="0" err="1">
                <a:latin typeface="Gulim"/>
                <a:ea typeface="Gulim"/>
                <a:cs typeface="Gulim"/>
                <a:sym typeface="Gulim"/>
              </a:rPr>
              <a:t>작업환경개선</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역할을</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건강관리실에</a:t>
            </a:r>
            <a:r>
              <a:rPr lang="en-US" sz="900" dirty="0">
                <a:latin typeface="Gulim"/>
                <a:ea typeface="Gulim"/>
                <a:cs typeface="Gulim"/>
                <a:sym typeface="Gulim"/>
              </a:rPr>
              <a:t> </a:t>
            </a:r>
            <a:r>
              <a:rPr lang="en-US" sz="900" dirty="0" err="1">
                <a:latin typeface="Gulim"/>
                <a:ea typeface="Gulim"/>
                <a:cs typeface="Gulim"/>
                <a:sym typeface="Gulim"/>
              </a:rPr>
              <a:t>필수시설과</a:t>
            </a:r>
            <a:r>
              <a:rPr lang="en-US" sz="900" dirty="0">
                <a:latin typeface="Gulim"/>
                <a:ea typeface="Gulim"/>
                <a:cs typeface="Gulim"/>
                <a:sym typeface="Gulim"/>
              </a:rPr>
              <a:t> </a:t>
            </a:r>
            <a:r>
              <a:rPr lang="en-US" sz="900" dirty="0" err="1">
                <a:latin typeface="Gulim"/>
                <a:ea typeface="Gulim"/>
                <a:cs typeface="Gulim"/>
                <a:sym typeface="Gulim"/>
              </a:rPr>
              <a:t>장비를</a:t>
            </a:r>
            <a:r>
              <a:rPr lang="en-US" sz="900" dirty="0">
                <a:latin typeface="Gulim"/>
                <a:ea typeface="Gulim"/>
                <a:cs typeface="Gulim"/>
                <a:sym typeface="Gulim"/>
              </a:rPr>
              <a:t> </a:t>
            </a:r>
            <a:r>
              <a:rPr lang="en-US" sz="900" dirty="0" err="1">
                <a:latin typeface="Gulim"/>
                <a:ea typeface="Gulim"/>
                <a:cs typeface="Gulim"/>
                <a:sym typeface="Gulim"/>
              </a:rPr>
              <a:t>구비하여</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안전보건</a:t>
            </a:r>
            <a:r>
              <a:rPr lang="en-US" sz="900" dirty="0">
                <a:latin typeface="Gulim"/>
                <a:ea typeface="Gulim"/>
                <a:cs typeface="Gulim"/>
                <a:sym typeface="Gulim"/>
              </a:rPr>
              <a:t> </a:t>
            </a:r>
            <a:r>
              <a:rPr lang="en-US" sz="900" dirty="0" err="1">
                <a:latin typeface="Gulim"/>
                <a:ea typeface="Gulim"/>
                <a:cs typeface="Gulim"/>
                <a:sym typeface="Gulim"/>
              </a:rPr>
              <a:t>관리에</a:t>
            </a:r>
            <a:r>
              <a:rPr lang="en-US" sz="900" dirty="0">
                <a:latin typeface="Gulim"/>
                <a:ea typeface="Gulim"/>
                <a:cs typeface="Gulim"/>
                <a:sym typeface="Gulim"/>
              </a:rPr>
              <a:t> </a:t>
            </a:r>
            <a:r>
              <a:rPr lang="en-US" sz="900" dirty="0" err="1">
                <a:latin typeface="Gulim"/>
                <a:ea typeface="Gulim"/>
                <a:cs typeface="Gulim"/>
                <a:sym typeface="Gulim"/>
              </a:rPr>
              <a:t>만전을</a:t>
            </a:r>
            <a:r>
              <a:rPr lang="en-US" sz="900" dirty="0">
                <a:latin typeface="Gulim"/>
                <a:ea typeface="Gulim"/>
                <a:cs typeface="Gulim"/>
                <a:sym typeface="Gulim"/>
              </a:rPr>
              <a:t> </a:t>
            </a:r>
            <a:r>
              <a:rPr lang="en-US" sz="900" dirty="0" err="1">
                <a:latin typeface="Gulim"/>
                <a:ea typeface="Gulim"/>
                <a:cs typeface="Gulim"/>
                <a:sym typeface="Gulim"/>
              </a:rPr>
              <a:t>기하고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처방전</a:t>
            </a:r>
            <a:r>
              <a:rPr lang="en-US" sz="900" dirty="0">
                <a:latin typeface="Gulim"/>
                <a:ea typeface="Gulim"/>
                <a:cs typeface="Gulim"/>
                <a:sym typeface="Gulim"/>
              </a:rPr>
              <a:t> </a:t>
            </a:r>
            <a:r>
              <a:rPr lang="en-US" sz="900" dirty="0" err="1">
                <a:latin typeface="Gulim"/>
                <a:ea typeface="Gulim"/>
                <a:cs typeface="Gulim"/>
                <a:sym typeface="Gulim"/>
              </a:rPr>
              <a:t>없이도</a:t>
            </a:r>
            <a:r>
              <a:rPr lang="en-US" sz="900" dirty="0">
                <a:latin typeface="Gulim"/>
                <a:ea typeface="Gulim"/>
                <a:cs typeface="Gulim"/>
                <a:sym typeface="Gulim"/>
              </a:rPr>
              <a:t> </a:t>
            </a:r>
            <a:r>
              <a:rPr lang="en-US" sz="900" dirty="0" err="1">
                <a:latin typeface="Gulim"/>
                <a:ea typeface="Gulim"/>
                <a:cs typeface="Gulim"/>
                <a:sym typeface="Gulim"/>
              </a:rPr>
              <a:t>지급가능한</a:t>
            </a:r>
            <a:r>
              <a:rPr lang="en-US" sz="900" dirty="0">
                <a:latin typeface="Gulim"/>
                <a:ea typeface="Gulim"/>
                <a:cs typeface="Gulim"/>
                <a:sym typeface="Gulim"/>
              </a:rPr>
              <a:t> </a:t>
            </a:r>
            <a:r>
              <a:rPr lang="en-US" sz="900" dirty="0" err="1">
                <a:latin typeface="Gulim"/>
                <a:ea typeface="Gulim"/>
                <a:cs typeface="Gulim"/>
                <a:sym typeface="Gulim"/>
              </a:rPr>
              <a:t>비상상비약을</a:t>
            </a:r>
            <a:r>
              <a:rPr lang="en-US" sz="900" dirty="0">
                <a:latin typeface="Gulim"/>
                <a:ea typeface="Gulim"/>
                <a:cs typeface="Gulim"/>
                <a:sym typeface="Gulim"/>
              </a:rPr>
              <a:t> </a:t>
            </a:r>
            <a:r>
              <a:rPr lang="en-US" sz="900" dirty="0" err="1">
                <a:latin typeface="Gulim"/>
                <a:ea typeface="Gulim"/>
                <a:cs typeface="Gulim"/>
                <a:sym typeface="Gulim"/>
              </a:rPr>
              <a:t>비치하는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시설을</a:t>
            </a:r>
            <a:r>
              <a:rPr lang="en-US" sz="900" dirty="0">
                <a:latin typeface="Gulim"/>
                <a:ea typeface="Gulim"/>
                <a:cs typeface="Gulim"/>
                <a:sym typeface="Gulim"/>
              </a:rPr>
              <a:t> </a:t>
            </a:r>
            <a:r>
              <a:rPr lang="en-US" sz="900" dirty="0" err="1">
                <a:latin typeface="Gulim"/>
                <a:ea typeface="Gulim"/>
                <a:cs typeface="Gulim"/>
                <a:sym typeface="Gulim"/>
              </a:rPr>
              <a:t>이용하는</a:t>
            </a:r>
            <a:r>
              <a:rPr lang="en-US" sz="900" dirty="0">
                <a:latin typeface="Gulim"/>
                <a:ea typeface="Gulim"/>
                <a:cs typeface="Gulim"/>
                <a:sym typeface="Gulim"/>
              </a:rPr>
              <a:t> </a:t>
            </a:r>
            <a:r>
              <a:rPr lang="en-US" sz="900" dirty="0" err="1">
                <a:latin typeface="Gulim"/>
                <a:ea typeface="Gulim"/>
                <a:cs typeface="Gulim"/>
                <a:sym typeface="Gulim"/>
              </a:rPr>
              <a:t>구성원들의</a:t>
            </a:r>
            <a:r>
              <a:rPr lang="en-US" sz="900" dirty="0">
                <a:latin typeface="Gulim"/>
                <a:ea typeface="Gulim"/>
                <a:cs typeface="Gulim"/>
                <a:sym typeface="Gulim"/>
              </a:rPr>
              <a:t> </a:t>
            </a:r>
            <a:r>
              <a:rPr lang="en-US" sz="900" dirty="0" err="1">
                <a:latin typeface="Gulim"/>
                <a:ea typeface="Gulim"/>
                <a:cs typeface="Gulim"/>
                <a:sym typeface="Gulim"/>
              </a:rPr>
              <a:t>편의성을</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836" name="Google Shape;7836;p80"/>
          <p:cNvSpPr txBox="1"/>
          <p:nvPr/>
        </p:nvSpPr>
        <p:spPr>
          <a:xfrm>
            <a:off x="901218" y="4973138"/>
            <a:ext cx="8828534" cy="940642"/>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건강검진</a:t>
            </a:r>
            <a:r>
              <a:rPr lang="en-US" sz="900" b="1" dirty="0">
                <a:latin typeface="Arial"/>
                <a:ea typeface="Arial"/>
                <a:cs typeface="Arial"/>
                <a:sym typeface="Arial"/>
              </a:rPr>
              <a:t> </a:t>
            </a:r>
            <a:r>
              <a:rPr lang="en-US" sz="900" b="1" dirty="0" err="1">
                <a:latin typeface="Arial"/>
                <a:ea typeface="Arial"/>
                <a:cs typeface="Arial"/>
                <a:sym typeface="Arial"/>
              </a:rPr>
              <a:t>지원</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산업안전보건법에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건강진단</a:t>
            </a:r>
            <a:r>
              <a:rPr lang="en-US" sz="900" dirty="0">
                <a:latin typeface="Gulim"/>
                <a:ea typeface="Gulim"/>
                <a:cs typeface="Gulim"/>
                <a:sym typeface="Gulim"/>
              </a:rPr>
              <a:t> </a:t>
            </a:r>
            <a:r>
              <a:rPr lang="en-US" sz="900" dirty="0" err="1">
                <a:latin typeface="Gulim"/>
                <a:ea typeface="Gulim"/>
                <a:cs typeface="Gulim"/>
                <a:sym typeface="Gulim"/>
              </a:rPr>
              <a:t>외에도</a:t>
            </a:r>
            <a:r>
              <a:rPr lang="en-US" sz="900" dirty="0">
                <a:latin typeface="Gulim"/>
                <a:ea typeface="Gulim"/>
                <a:cs typeface="Gulim"/>
                <a:sym typeface="Gulim"/>
              </a:rPr>
              <a:t> </a:t>
            </a:r>
            <a:r>
              <a:rPr lang="en-US" sz="900" dirty="0" err="1">
                <a:latin typeface="Gulim"/>
                <a:ea typeface="Gulim"/>
                <a:cs typeface="Gulim"/>
                <a:sym typeface="Gulim"/>
              </a:rPr>
              <a:t>당사의</a:t>
            </a:r>
            <a:r>
              <a:rPr lang="en-US" sz="900" dirty="0">
                <a:latin typeface="Gulim"/>
                <a:ea typeface="Gulim"/>
                <a:cs typeface="Gulim"/>
                <a:sym typeface="Gulim"/>
              </a:rPr>
              <a:t> </a:t>
            </a:r>
            <a:r>
              <a:rPr lang="en-US" sz="900" dirty="0" err="1">
                <a:latin typeface="Gulim"/>
                <a:ea typeface="Gulim"/>
                <a:cs typeface="Gulim"/>
                <a:sym typeface="Gulim"/>
              </a:rPr>
              <a:t>복리후생지침에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건강검진을</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유해인자</a:t>
            </a:r>
            <a:r>
              <a:rPr lang="en-US" sz="900" dirty="0">
                <a:latin typeface="Gulim"/>
                <a:ea typeface="Gulim"/>
                <a:cs typeface="Gulim"/>
                <a:sym typeface="Gulim"/>
              </a:rPr>
              <a:t>(</a:t>
            </a:r>
            <a:r>
              <a:rPr lang="en-US" sz="900" dirty="0" err="1">
                <a:latin typeface="Gulim"/>
                <a:ea typeface="Gulim"/>
                <a:cs typeface="Gulim"/>
                <a:sym typeface="Gulim"/>
              </a:rPr>
              <a:t>소음</a:t>
            </a:r>
            <a:r>
              <a:rPr lang="en-US" sz="900" dirty="0">
                <a:latin typeface="Gulim"/>
                <a:ea typeface="Gulim"/>
                <a:cs typeface="Gulim"/>
                <a:sym typeface="Gulim"/>
              </a:rPr>
              <a:t>, </a:t>
            </a:r>
            <a:r>
              <a:rPr lang="en-US" sz="900" dirty="0" err="1">
                <a:latin typeface="Gulim"/>
                <a:ea typeface="Gulim"/>
                <a:cs typeface="Gulim"/>
                <a:sym typeface="Gulim"/>
              </a:rPr>
              <a:t>야간작업</a:t>
            </a:r>
            <a:r>
              <a:rPr lang="en-US" sz="900" dirty="0">
                <a:latin typeface="Gulim"/>
                <a:ea typeface="Gulim"/>
                <a:cs typeface="Gulim"/>
                <a:sym typeface="Gulim"/>
              </a:rPr>
              <a:t>, </a:t>
            </a:r>
            <a:r>
              <a:rPr lang="en-US" sz="900" dirty="0" err="1">
                <a:latin typeface="Gulim"/>
                <a:ea typeface="Gulim"/>
                <a:cs typeface="Gulim"/>
                <a:sym typeface="Gulim"/>
              </a:rPr>
              <a:t>유해물질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노출되는</a:t>
            </a:r>
            <a:r>
              <a:rPr lang="en-US" sz="900" dirty="0">
                <a:latin typeface="Gulim"/>
                <a:ea typeface="Gulim"/>
                <a:cs typeface="Gulim"/>
                <a:sym typeface="Gulim"/>
              </a:rPr>
              <a:t> </a:t>
            </a:r>
            <a:r>
              <a:rPr lang="en-US" sz="900" dirty="0" err="1">
                <a:latin typeface="Gulim"/>
                <a:ea typeface="Gulim"/>
                <a:cs typeface="Gulim"/>
                <a:sym typeface="Gulim"/>
              </a:rPr>
              <a:t>근로자를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특수</a:t>
            </a:r>
            <a:r>
              <a:rPr lang="en-US" sz="900" dirty="0">
                <a:latin typeface="Gulim"/>
                <a:ea typeface="Gulim"/>
                <a:cs typeface="Gulim"/>
                <a:sym typeface="Gulim"/>
              </a:rPr>
              <a:t> </a:t>
            </a:r>
            <a:r>
              <a:rPr lang="en-US" sz="900" dirty="0" err="1">
                <a:latin typeface="Gulim"/>
                <a:ea typeface="Gulim"/>
                <a:cs typeface="Gulim"/>
                <a:sym typeface="Gulim"/>
              </a:rPr>
              <a:t>건강진단을</a:t>
            </a:r>
            <a:r>
              <a:rPr lang="en-US" sz="900" dirty="0">
                <a:latin typeface="Gulim"/>
                <a:ea typeface="Gulim"/>
                <a:cs typeface="Gulim"/>
                <a:sym typeface="Gulim"/>
              </a:rPr>
              <a:t> </a:t>
            </a:r>
            <a:r>
              <a:rPr lang="en-US" sz="900" dirty="0" err="1">
                <a:latin typeface="Gulim"/>
                <a:ea typeface="Gulim"/>
                <a:cs typeface="Gulim"/>
                <a:sym typeface="Gulim"/>
              </a:rPr>
              <a:t>병행하는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구성원의</a:t>
            </a:r>
            <a:r>
              <a:rPr lang="en-US" sz="900" dirty="0">
                <a:latin typeface="Gulim"/>
                <a:ea typeface="Gulim"/>
                <a:cs typeface="Gulim"/>
                <a:sym typeface="Gulim"/>
              </a:rPr>
              <a:t> </a:t>
            </a:r>
            <a:r>
              <a:rPr lang="en-US" sz="900" dirty="0" err="1">
                <a:latin typeface="Gulim"/>
                <a:ea typeface="Gulim"/>
                <a:cs typeface="Gulim"/>
                <a:sym typeface="Gulim"/>
              </a:rPr>
              <a:t>안전과</a:t>
            </a:r>
            <a:r>
              <a:rPr lang="en-US" sz="900" dirty="0">
                <a:latin typeface="Gulim"/>
                <a:ea typeface="Gulim"/>
                <a:cs typeface="Gulim"/>
                <a:sym typeface="Gulim"/>
              </a:rPr>
              <a:t> </a:t>
            </a:r>
            <a:r>
              <a:rPr lang="en-US" sz="900" dirty="0" err="1">
                <a:latin typeface="Gulim"/>
                <a:ea typeface="Gulim"/>
                <a:cs typeface="Gulim"/>
                <a:sym typeface="Gulim"/>
              </a:rPr>
              <a:t>건강</a:t>
            </a:r>
            <a:r>
              <a:rPr lang="en-US" sz="900" dirty="0">
                <a:latin typeface="Gulim"/>
                <a:ea typeface="Gulim"/>
                <a:cs typeface="Gulim"/>
                <a:sym typeface="Gulim"/>
              </a:rPr>
              <a:t> </a:t>
            </a:r>
            <a:r>
              <a:rPr lang="en-US" sz="900" dirty="0" err="1">
                <a:latin typeface="Gulim"/>
                <a:ea typeface="Gulim"/>
                <a:cs typeface="Gulim"/>
                <a:sym typeface="Gulim"/>
              </a:rPr>
              <a:t>관리에</a:t>
            </a:r>
            <a:r>
              <a:rPr lang="en-US" sz="900" dirty="0">
                <a:latin typeface="Gulim"/>
                <a:ea typeface="Gulim"/>
                <a:cs typeface="Gulim"/>
                <a:sym typeface="Gulim"/>
              </a:rPr>
              <a:t> </a:t>
            </a:r>
            <a:r>
              <a:rPr lang="en-US" sz="900" dirty="0" err="1">
                <a:latin typeface="Gulim"/>
                <a:ea typeface="Gulim"/>
                <a:cs typeface="Gulim"/>
                <a:sym typeface="Gulim"/>
              </a:rPr>
              <a:t>힘쓰고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검진</a:t>
            </a:r>
            <a:r>
              <a:rPr lang="en-US" sz="900" dirty="0">
                <a:latin typeface="Gulim"/>
                <a:ea typeface="Gulim"/>
                <a:cs typeface="Gulim"/>
                <a:sym typeface="Gulim"/>
              </a:rPr>
              <a:t> </a:t>
            </a:r>
            <a:r>
              <a:rPr lang="en-US" sz="900" dirty="0" err="1">
                <a:latin typeface="Gulim"/>
                <a:ea typeface="Gulim"/>
                <a:cs typeface="Gulim"/>
                <a:sym typeface="Gulim"/>
              </a:rPr>
              <a:t>완료</a:t>
            </a:r>
            <a:r>
              <a:rPr lang="en-US" sz="900" dirty="0">
                <a:latin typeface="Gulim"/>
                <a:ea typeface="Gulim"/>
                <a:cs typeface="Gulim"/>
                <a:sym typeface="Gulim"/>
              </a:rPr>
              <a:t> </a:t>
            </a:r>
            <a:r>
              <a:rPr lang="en-US" sz="900" dirty="0" err="1">
                <a:latin typeface="Gulim"/>
                <a:ea typeface="Gulim"/>
                <a:cs typeface="Gulim"/>
                <a:sym typeface="Gulim"/>
              </a:rPr>
              <a:t>후에는</a:t>
            </a:r>
            <a:r>
              <a:rPr lang="en-US" sz="900" dirty="0">
                <a:latin typeface="Gulim"/>
                <a:ea typeface="Gulim"/>
                <a:cs typeface="Gulim"/>
                <a:sym typeface="Gulim"/>
              </a:rPr>
              <a:t> </a:t>
            </a:r>
            <a:r>
              <a:rPr lang="en-US" sz="900" dirty="0" err="1">
                <a:latin typeface="Gulim"/>
                <a:ea typeface="Gulim"/>
                <a:cs typeface="Gulim"/>
                <a:sym typeface="Gulim"/>
              </a:rPr>
              <a:t>개인별</a:t>
            </a:r>
            <a:r>
              <a:rPr lang="en-US" sz="900" dirty="0">
                <a:latin typeface="Gulim"/>
                <a:ea typeface="Gulim"/>
                <a:cs typeface="Gulim"/>
                <a:sym typeface="Gulim"/>
              </a:rPr>
              <a:t> </a:t>
            </a:r>
            <a:r>
              <a:rPr lang="en-US" sz="900" dirty="0" err="1">
                <a:latin typeface="Gulim"/>
                <a:ea typeface="Gulim"/>
                <a:cs typeface="Gulim"/>
                <a:sym typeface="Gulim"/>
              </a:rPr>
              <a:t>검진</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분석하여</a:t>
            </a:r>
            <a:r>
              <a:rPr lang="en-US" sz="900" dirty="0">
                <a:latin typeface="Gulim"/>
                <a:ea typeface="Gulim"/>
                <a:cs typeface="Gulim"/>
                <a:sym typeface="Gulim"/>
              </a:rPr>
              <a:t> </a:t>
            </a:r>
            <a:r>
              <a:rPr lang="en-US" sz="900" dirty="0" err="1">
                <a:latin typeface="Gulim"/>
                <a:ea typeface="Gulim"/>
                <a:cs typeface="Gulim"/>
                <a:sym typeface="Gulim"/>
              </a:rPr>
              <a:t>직업병</a:t>
            </a:r>
            <a:r>
              <a:rPr lang="en-US" sz="900" dirty="0">
                <a:latin typeface="Gulim"/>
                <a:ea typeface="Gulim"/>
                <a:cs typeface="Gulim"/>
                <a:sym typeface="Gulim"/>
              </a:rPr>
              <a:t> </a:t>
            </a:r>
            <a:r>
              <a:rPr lang="en-US" sz="900" dirty="0" err="1">
                <a:latin typeface="Gulim"/>
                <a:ea typeface="Gulim"/>
                <a:cs typeface="Gulim"/>
                <a:sym typeface="Gulim"/>
              </a:rPr>
              <a:t>예방</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식이요법</a:t>
            </a:r>
            <a:r>
              <a:rPr lang="en-US" sz="900" dirty="0">
                <a:latin typeface="Gulim"/>
                <a:ea typeface="Gulim"/>
                <a:cs typeface="Gulim"/>
                <a:sym typeface="Gulim"/>
              </a:rPr>
              <a:t>, </a:t>
            </a:r>
            <a:r>
              <a:rPr lang="en-US" sz="900" dirty="0" err="1">
                <a:latin typeface="Gulim"/>
                <a:ea typeface="Gulim"/>
                <a:cs typeface="Gulim"/>
                <a:sym typeface="Gulim"/>
              </a:rPr>
              <a:t>운동법</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교육하며</a:t>
            </a:r>
            <a:r>
              <a:rPr lang="en-US" sz="900" dirty="0">
                <a:latin typeface="Gulim"/>
                <a:ea typeface="Gulim"/>
                <a:cs typeface="Gulim"/>
                <a:sym typeface="Gulim"/>
              </a:rPr>
              <a:t> </a:t>
            </a:r>
            <a:r>
              <a:rPr lang="en-US" sz="900" dirty="0" err="1">
                <a:latin typeface="Gulim"/>
                <a:ea typeface="Gulim"/>
                <a:cs typeface="Gulim"/>
                <a:sym typeface="Gulim"/>
              </a:rPr>
              <a:t>유소견자의</a:t>
            </a:r>
            <a:r>
              <a:rPr lang="en-US" sz="900" dirty="0">
                <a:latin typeface="Gulim"/>
                <a:ea typeface="Gulim"/>
                <a:cs typeface="Gulim"/>
                <a:sym typeface="Gulim"/>
              </a:rPr>
              <a:t> </a:t>
            </a:r>
            <a:r>
              <a:rPr lang="en-US" sz="900" dirty="0" err="1">
                <a:latin typeface="Gulim"/>
                <a:ea typeface="Gulim"/>
                <a:cs typeface="Gulim"/>
                <a:sym typeface="Gulim"/>
              </a:rPr>
              <a:t>사후관리에도</a:t>
            </a:r>
            <a:r>
              <a:rPr lang="en-US" sz="900" dirty="0">
                <a:latin typeface="Gulim"/>
                <a:ea typeface="Gulim"/>
                <a:cs typeface="Gulim"/>
                <a:sym typeface="Gulim"/>
              </a:rPr>
              <a:t> </a:t>
            </a:r>
            <a:r>
              <a:rPr lang="en-US" sz="900" dirty="0" err="1">
                <a:latin typeface="Gulim"/>
                <a:ea typeface="Gulim"/>
                <a:cs typeface="Gulim"/>
                <a:sym typeface="Gulim"/>
              </a:rPr>
              <a:t>집중하고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추가적으로</a:t>
            </a:r>
            <a:r>
              <a:rPr lang="en-US" sz="900" dirty="0">
                <a:latin typeface="Gulim"/>
                <a:ea typeface="Gulim"/>
                <a:cs typeface="Gulim"/>
                <a:sym typeface="Gulim"/>
              </a:rPr>
              <a:t> </a:t>
            </a:r>
            <a:r>
              <a:rPr lang="en-US" sz="900" dirty="0" err="1">
                <a:latin typeface="Gulim"/>
                <a:ea typeface="Gulim"/>
                <a:cs typeface="Gulim"/>
                <a:sym typeface="Gulim"/>
              </a:rPr>
              <a:t>건강검진의</a:t>
            </a:r>
            <a:r>
              <a:rPr lang="en-US" sz="900" dirty="0">
                <a:latin typeface="Gulim"/>
                <a:ea typeface="Gulim"/>
                <a:cs typeface="Gulim"/>
                <a:sym typeface="Gulim"/>
              </a:rPr>
              <a:t> </a:t>
            </a:r>
            <a:r>
              <a:rPr lang="en-US" sz="900" dirty="0" err="1">
                <a:latin typeface="Gulim"/>
                <a:ea typeface="Gulim"/>
                <a:cs typeface="Gulim"/>
                <a:sym typeface="Gulim"/>
              </a:rPr>
              <a:t>사후관리</a:t>
            </a:r>
            <a:r>
              <a:rPr lang="en-US" sz="900" dirty="0">
                <a:latin typeface="Gulim"/>
                <a:ea typeface="Gulim"/>
                <a:cs typeface="Gulim"/>
                <a:sym typeface="Gulim"/>
              </a:rPr>
              <a:t> </a:t>
            </a:r>
            <a:r>
              <a:rPr lang="en-US" sz="900" dirty="0" err="1">
                <a:latin typeface="Gulim"/>
                <a:ea typeface="Gulim"/>
                <a:cs typeface="Gulim"/>
                <a:sym typeface="Gulim"/>
              </a:rPr>
              <a:t>강화</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편의성</a:t>
            </a:r>
            <a:r>
              <a:rPr lang="en-US" sz="900" dirty="0">
                <a:latin typeface="Gulim"/>
                <a:ea typeface="Gulim"/>
                <a:cs typeface="Gulim"/>
                <a:sym typeface="Gulim"/>
              </a:rPr>
              <a:t> </a:t>
            </a:r>
            <a:r>
              <a:rPr lang="en-US" sz="900" dirty="0" err="1">
                <a:latin typeface="Gulim"/>
                <a:ea typeface="Gulim"/>
                <a:cs typeface="Gulim"/>
                <a:sym typeface="Gulim"/>
              </a:rPr>
              <a:t>향상을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건강검진</a:t>
            </a:r>
            <a:r>
              <a:rPr lang="en-US" sz="900" dirty="0">
                <a:latin typeface="Gulim"/>
                <a:ea typeface="Gulim"/>
                <a:cs typeface="Gulim"/>
                <a:sym typeface="Gulim"/>
              </a:rPr>
              <a:t> IT &amp; Mobile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구축하고</a:t>
            </a:r>
            <a:r>
              <a:rPr lang="en-US" sz="900" dirty="0">
                <a:latin typeface="Gulim"/>
                <a:ea typeface="Gulim"/>
                <a:cs typeface="Gulim"/>
                <a:sym typeface="Gulim"/>
              </a:rPr>
              <a:t>, </a:t>
            </a:r>
            <a:r>
              <a:rPr lang="en-US" sz="900" dirty="0" err="1">
                <a:latin typeface="Gulim"/>
                <a:ea typeface="Gulim"/>
                <a:cs typeface="Gulim"/>
                <a:sym typeface="Gulim"/>
              </a:rPr>
              <a:t>실시간</a:t>
            </a:r>
            <a:r>
              <a:rPr lang="en-US" sz="900" dirty="0">
                <a:latin typeface="Gulim"/>
                <a:ea typeface="Gulim"/>
                <a:cs typeface="Gulim"/>
                <a:sym typeface="Gulim"/>
              </a:rPr>
              <a:t> </a:t>
            </a:r>
            <a:r>
              <a:rPr lang="en-US" sz="900" dirty="0" err="1">
                <a:latin typeface="Gulim"/>
                <a:ea typeface="Gulim"/>
                <a:cs typeface="Gulim"/>
                <a:sym typeface="Gulim"/>
              </a:rPr>
              <a:t>예약</a:t>
            </a:r>
            <a:r>
              <a:rPr lang="en-US" sz="900" dirty="0">
                <a:latin typeface="Gulim"/>
                <a:ea typeface="Gulim"/>
                <a:cs typeface="Gulim"/>
                <a:sym typeface="Gulim"/>
              </a:rPr>
              <a:t>, </a:t>
            </a:r>
            <a:r>
              <a:rPr lang="en-US" sz="900" dirty="0" err="1">
                <a:latin typeface="Gulim"/>
                <a:ea typeface="Gulim"/>
                <a:cs typeface="Gulim"/>
                <a:sym typeface="Gulim"/>
              </a:rPr>
              <a:t>수검</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사후관리</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확인</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업무를</a:t>
            </a:r>
            <a:r>
              <a:rPr lang="en-US" sz="900" dirty="0">
                <a:latin typeface="Gulim"/>
                <a:ea typeface="Gulim"/>
                <a:cs typeface="Gulim"/>
                <a:sym typeface="Gulim"/>
              </a:rPr>
              <a:t> IT </a:t>
            </a:r>
            <a:r>
              <a:rPr lang="en-US" sz="900" dirty="0" err="1">
                <a:latin typeface="Gulim"/>
                <a:ea typeface="Gulim"/>
                <a:cs typeface="Gulim"/>
                <a:sym typeface="Gulim"/>
              </a:rPr>
              <a:t>시스템으로</a:t>
            </a:r>
            <a:r>
              <a:rPr lang="en-US" sz="900" dirty="0">
                <a:latin typeface="Gulim"/>
                <a:ea typeface="Gulim"/>
                <a:cs typeface="Gulim"/>
                <a:sym typeface="Gulim"/>
              </a:rPr>
              <a:t> </a:t>
            </a:r>
            <a:r>
              <a:rPr lang="en-US" sz="900" dirty="0" err="1">
                <a:latin typeface="Gulim"/>
                <a:ea typeface="Gulim"/>
                <a:cs typeface="Gulim"/>
                <a:sym typeface="Gulim"/>
              </a:rPr>
              <a:t>효율적으로</a:t>
            </a:r>
            <a:r>
              <a:rPr lang="en-US" sz="900" dirty="0">
                <a:latin typeface="Gulim"/>
                <a:ea typeface="Gulim"/>
                <a:cs typeface="Gulim"/>
                <a:sym typeface="Gulim"/>
              </a:rPr>
              <a:t> </a:t>
            </a:r>
            <a:r>
              <a:rPr lang="en-US" sz="900" dirty="0" err="1">
                <a:latin typeface="Gulim"/>
                <a:ea typeface="Gulim"/>
                <a:cs typeface="Gulim"/>
                <a:sym typeface="Gulim"/>
              </a:rPr>
              <a:t>운영하여</a:t>
            </a:r>
            <a:r>
              <a:rPr lang="en-US" sz="900" dirty="0">
                <a:latin typeface="Gulim"/>
                <a:ea typeface="Gulim"/>
                <a:cs typeface="Gulim"/>
                <a:sym typeface="Gulim"/>
              </a:rPr>
              <a:t> </a:t>
            </a:r>
            <a:r>
              <a:rPr lang="en-US" sz="900" dirty="0" err="1">
                <a:latin typeface="Gulim"/>
                <a:ea typeface="Gulim"/>
                <a:cs typeface="Gulim"/>
                <a:sym typeface="Gulim"/>
              </a:rPr>
              <a:t>임직원의</a:t>
            </a:r>
            <a:r>
              <a:rPr lang="en-US" sz="900" dirty="0">
                <a:latin typeface="Gulim"/>
                <a:ea typeface="Gulim"/>
                <a:cs typeface="Gulim"/>
                <a:sym typeface="Gulim"/>
              </a:rPr>
              <a:t> </a:t>
            </a:r>
            <a:r>
              <a:rPr lang="en-US" sz="900" dirty="0" err="1">
                <a:latin typeface="Gulim"/>
                <a:ea typeface="Gulim"/>
                <a:cs typeface="Gulim"/>
                <a:sym typeface="Gulim"/>
              </a:rPr>
              <a:t>직업병</a:t>
            </a:r>
            <a:r>
              <a:rPr lang="en-US" sz="900" dirty="0">
                <a:latin typeface="Gulim"/>
                <a:ea typeface="Gulim"/>
                <a:cs typeface="Gulim"/>
                <a:sym typeface="Gulim"/>
              </a:rPr>
              <a:t> </a:t>
            </a:r>
            <a:r>
              <a:rPr lang="en-US" sz="900" dirty="0" err="1">
                <a:latin typeface="Gulim"/>
                <a:ea typeface="Gulim"/>
                <a:cs typeface="Gulim"/>
                <a:sym typeface="Gulim"/>
              </a:rPr>
              <a:t>발병예방</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건강증진을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837" name="Google Shape;7837;p80"/>
          <p:cNvSpPr txBox="1"/>
          <p:nvPr/>
        </p:nvSpPr>
        <p:spPr>
          <a:xfrm>
            <a:off x="900110" y="5968786"/>
            <a:ext cx="8829642" cy="757367"/>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건강 장해요인 개선</a:t>
            </a:r>
            <a:endParaRPr sz="900">
              <a:latin typeface="Arial"/>
              <a:ea typeface="Arial"/>
              <a:cs typeface="Arial"/>
              <a:sym typeface="Arial"/>
            </a:endParaRPr>
          </a:p>
          <a:p>
            <a:pPr marL="12700" marR="5080" lvl="0" indent="-635" algn="just" rtl="0">
              <a:lnSpc>
                <a:spcPct val="134300"/>
              </a:lnSpc>
              <a:spcBef>
                <a:spcPts val="20"/>
              </a:spcBef>
              <a:spcAft>
                <a:spcPts val="0"/>
              </a:spcAft>
              <a:buNone/>
            </a:pPr>
            <a:r>
              <a:rPr lang="en-US" sz="900" b="1">
                <a:latin typeface="Arial"/>
                <a:ea typeface="Arial"/>
                <a:cs typeface="Arial"/>
                <a:sym typeface="Arial"/>
              </a:rPr>
              <a:t>화학물질 관리 </a:t>
            </a:r>
            <a:r>
              <a:rPr lang="en-US" sz="900" b="1">
                <a:latin typeface="Malgun Gothic"/>
                <a:ea typeface="Malgun Gothic"/>
                <a:cs typeface="Malgun Gothic"/>
                <a:sym typeface="Malgun Gothic"/>
              </a:rPr>
              <a:t>| </a:t>
            </a:r>
            <a:r>
              <a:rPr lang="en-US" sz="900">
                <a:latin typeface="Gulim"/>
                <a:ea typeface="Gulim"/>
                <a:cs typeface="Gulim"/>
                <a:sym typeface="Gulim"/>
              </a:rPr>
              <a:t>유해화학물질 노출로 인한 근로자 산업재해 발생을 예방하기 위해 화학물질 구매 전 사전 안전성 평가체계를 SHE IT 시스템에 연동하여 운영 중에 있습니다. 또한 취급 시 안전조치도 강화하여 운영하기 위해 MSDS 관리 방법 등이 포함된 물질안전보건자료 대상 물질 관리 지침을 제정하여 구매 전, 취급 시 안전기준을 통해 화학물질로 인한 산업재해 예방활동을 실시하고 있습니다.</a:t>
            </a:r>
            <a:endParaRPr sz="900">
              <a:latin typeface="Gulim"/>
              <a:ea typeface="Gulim"/>
              <a:cs typeface="Gulim"/>
              <a:sym typeface="Gulim"/>
            </a:endParaRPr>
          </a:p>
        </p:txBody>
      </p:sp>
      <p:sp>
        <p:nvSpPr>
          <p:cNvPr id="7838" name="Google Shape;7838;p80"/>
          <p:cNvSpPr txBox="1"/>
          <p:nvPr/>
        </p:nvSpPr>
        <p:spPr>
          <a:xfrm>
            <a:off x="880390" y="6781159"/>
            <a:ext cx="8835183" cy="1117614"/>
          </a:xfrm>
          <a:prstGeom prst="rect">
            <a:avLst/>
          </a:prstGeom>
          <a:noFill/>
          <a:ln>
            <a:noFill/>
          </a:ln>
        </p:spPr>
        <p:txBody>
          <a:bodyPr spcFirstLastPara="1" wrap="square" lIns="0" tIns="12700" rIns="0" bIns="0" anchor="t" anchorCtr="0">
            <a:spAutoFit/>
          </a:bodyPr>
          <a:lstStyle/>
          <a:p>
            <a:pPr marL="12700" marR="5715" lvl="0" indent="1270" algn="just" rtl="0">
              <a:lnSpc>
                <a:spcPct val="134300"/>
              </a:lnSpc>
              <a:spcBef>
                <a:spcPts val="0"/>
              </a:spcBef>
              <a:spcAft>
                <a:spcPts val="0"/>
              </a:spcAft>
              <a:buNone/>
            </a:pPr>
            <a:r>
              <a:rPr lang="en-US" sz="900" b="1" dirty="0" err="1">
                <a:latin typeface="Arial"/>
                <a:ea typeface="Arial"/>
                <a:cs typeface="Arial"/>
                <a:sym typeface="Arial"/>
              </a:rPr>
              <a:t>뇌심혈관계</a:t>
            </a:r>
            <a:r>
              <a:rPr lang="en-US" sz="900" b="1" dirty="0">
                <a:latin typeface="Arial"/>
                <a:ea typeface="Arial"/>
                <a:cs typeface="Arial"/>
                <a:sym typeface="Arial"/>
              </a:rPr>
              <a:t> </a:t>
            </a:r>
            <a:r>
              <a:rPr lang="en-US" sz="900" b="1" dirty="0" err="1">
                <a:latin typeface="Arial"/>
                <a:ea typeface="Arial"/>
                <a:cs typeface="Arial"/>
                <a:sym typeface="Arial"/>
              </a:rPr>
              <a:t>질환</a:t>
            </a:r>
            <a:r>
              <a:rPr lang="en-US" sz="900" b="1" dirty="0">
                <a:latin typeface="Arial"/>
                <a:ea typeface="Arial"/>
                <a:cs typeface="Arial"/>
                <a:sym typeface="Arial"/>
              </a:rPr>
              <a:t> </a:t>
            </a:r>
            <a:r>
              <a:rPr lang="en-US" sz="900" b="1" dirty="0" err="1">
                <a:latin typeface="Arial"/>
                <a:ea typeface="Arial"/>
                <a:cs typeface="Arial"/>
                <a:sym typeface="Arial"/>
              </a:rPr>
              <a:t>예방</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직무스트레스</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연</a:t>
            </a:r>
            <a:r>
              <a:rPr lang="en-US" sz="900" dirty="0">
                <a:latin typeface="Gulim"/>
                <a:ea typeface="Gulim"/>
                <a:cs typeface="Gulim"/>
                <a:sym typeface="Gulim"/>
              </a:rPr>
              <a:t> 1회 </a:t>
            </a:r>
            <a:r>
              <a:rPr lang="en-US" sz="900" dirty="0" err="1">
                <a:latin typeface="Gulim"/>
                <a:ea typeface="Gulim"/>
                <a:cs typeface="Gulim"/>
                <a:sym typeface="Gulim"/>
              </a:rPr>
              <a:t>직무스트레스</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뇌심혈관계질환</a:t>
            </a:r>
            <a:r>
              <a:rPr lang="en-US" sz="900" dirty="0">
                <a:latin typeface="Gulim"/>
                <a:ea typeface="Gulim"/>
                <a:cs typeface="Gulim"/>
                <a:sym typeface="Gulim"/>
              </a:rPr>
              <a:t> </a:t>
            </a:r>
            <a:r>
              <a:rPr lang="en-US" sz="900" dirty="0" err="1">
                <a:latin typeface="Gulim"/>
                <a:ea typeface="Gulim"/>
                <a:cs typeface="Gulim"/>
                <a:sym typeface="Gulim"/>
              </a:rPr>
              <a:t>예방을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발병</a:t>
            </a:r>
            <a:r>
              <a:rPr lang="en-US" sz="900" dirty="0">
                <a:latin typeface="Gulim"/>
                <a:ea typeface="Gulim"/>
                <a:cs typeface="Gulim"/>
                <a:sym typeface="Gulim"/>
              </a:rPr>
              <a:t> </a:t>
            </a:r>
            <a:r>
              <a:rPr lang="en-US" sz="900" dirty="0" err="1">
                <a:latin typeface="Gulim"/>
                <a:ea typeface="Gulim"/>
                <a:cs typeface="Gulim"/>
                <a:sym typeface="Gulim"/>
              </a:rPr>
              <a:t>위험도</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2024년에는 </a:t>
            </a:r>
            <a:r>
              <a:rPr lang="en-US" sz="900" dirty="0" err="1">
                <a:latin typeface="Gulim"/>
                <a:ea typeface="Gulim"/>
                <a:cs typeface="Gulim"/>
                <a:sym typeface="Gulim"/>
              </a:rPr>
              <a:t>직무스트레스</a:t>
            </a:r>
            <a:r>
              <a:rPr lang="en-US" sz="900" dirty="0">
                <a:latin typeface="Gulim"/>
                <a:ea typeface="Gulim"/>
                <a:cs typeface="Gulim"/>
                <a:sym typeface="Gulim"/>
              </a:rPr>
              <a:t> </a:t>
            </a:r>
            <a:r>
              <a:rPr lang="en-US" sz="900" dirty="0" err="1">
                <a:latin typeface="Gulim"/>
                <a:ea typeface="Gulim"/>
                <a:cs typeface="Gulim"/>
                <a:sym typeface="Gulim"/>
              </a:rPr>
              <a:t>검사를</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직원으로</a:t>
            </a:r>
            <a:r>
              <a:rPr lang="en-US" sz="900" dirty="0">
                <a:latin typeface="Gulim"/>
                <a:ea typeface="Gulim"/>
                <a:cs typeface="Gulim"/>
                <a:sym typeface="Gulim"/>
              </a:rPr>
              <a:t> </a:t>
            </a:r>
            <a:r>
              <a:rPr lang="en-US" sz="900" dirty="0" err="1">
                <a:latin typeface="Gulim"/>
                <a:ea typeface="Gulim"/>
                <a:cs typeface="Gulim"/>
                <a:sym typeface="Gulim"/>
              </a:rPr>
              <a:t>확대하여</a:t>
            </a:r>
            <a:r>
              <a:rPr lang="en-US" sz="900" dirty="0">
                <a:latin typeface="Gulim"/>
                <a:ea typeface="Gulim"/>
                <a:cs typeface="Gulim"/>
                <a:sym typeface="Gulim"/>
              </a:rPr>
              <a:t> </a:t>
            </a:r>
            <a:r>
              <a:rPr lang="en-US" sz="900" dirty="0" err="1">
                <a:latin typeface="Gulim"/>
                <a:ea typeface="Gulim"/>
                <a:cs typeface="Gulim"/>
                <a:sym typeface="Gulim"/>
              </a:rPr>
              <a:t>고위험군에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직업병</a:t>
            </a:r>
            <a:r>
              <a:rPr lang="en-US" sz="900" dirty="0">
                <a:latin typeface="Gulim"/>
                <a:ea typeface="Gulim"/>
                <a:cs typeface="Gulim"/>
                <a:sym typeface="Gulim"/>
              </a:rPr>
              <a:t> </a:t>
            </a:r>
            <a:r>
              <a:rPr lang="en-US" sz="900" dirty="0" err="1">
                <a:latin typeface="Gulim"/>
                <a:ea typeface="Gulim"/>
                <a:cs typeface="Gulim"/>
                <a:sym typeface="Gulim"/>
              </a:rPr>
              <a:t>예방활동을</a:t>
            </a:r>
            <a:r>
              <a:rPr lang="en-US" sz="900" dirty="0">
                <a:latin typeface="Gulim"/>
                <a:ea typeface="Gulim"/>
                <a:cs typeface="Gulim"/>
                <a:sym typeface="Gulim"/>
              </a:rPr>
              <a:t> </a:t>
            </a:r>
            <a:r>
              <a:rPr lang="en-US" sz="900" dirty="0" err="1">
                <a:latin typeface="Gulim"/>
                <a:ea typeface="Gulim"/>
                <a:cs typeface="Gulim"/>
                <a:sym typeface="Gulim"/>
              </a:rPr>
              <a:t>추진할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a:t>
            </a:r>
            <a:endParaRPr sz="900" dirty="0">
              <a:latin typeface="Gulim"/>
              <a:ea typeface="Gulim"/>
              <a:cs typeface="Gulim"/>
              <a:sym typeface="Gulim"/>
            </a:endParaRPr>
          </a:p>
          <a:p>
            <a:pPr marL="0" lvl="0" indent="0" algn="l" rtl="0">
              <a:lnSpc>
                <a:spcPct val="100000"/>
              </a:lnSpc>
              <a:spcBef>
                <a:spcPts val="275"/>
              </a:spcBef>
              <a:spcAft>
                <a:spcPts val="0"/>
              </a:spcAft>
              <a:buNone/>
            </a:pPr>
            <a:endParaRPr sz="900" dirty="0">
              <a:latin typeface="Gulim"/>
              <a:ea typeface="Gulim"/>
              <a:cs typeface="Gulim"/>
              <a:sym typeface="Gulim"/>
            </a:endParaRPr>
          </a:p>
          <a:p>
            <a:pPr marL="12700" marR="5080" lvl="0" indent="0" algn="just" rtl="0">
              <a:lnSpc>
                <a:spcPct val="134300"/>
              </a:lnSpc>
              <a:spcBef>
                <a:spcPts val="0"/>
              </a:spcBef>
              <a:spcAft>
                <a:spcPts val="0"/>
              </a:spcAft>
              <a:buNone/>
            </a:pPr>
            <a:r>
              <a:rPr lang="en-US" sz="900" b="1" dirty="0" err="1">
                <a:latin typeface="Arial"/>
                <a:ea typeface="Arial"/>
                <a:cs typeface="Arial"/>
                <a:sym typeface="Arial"/>
              </a:rPr>
              <a:t>작업환경</a:t>
            </a:r>
            <a:r>
              <a:rPr lang="en-US" sz="900" b="1" dirty="0">
                <a:latin typeface="Arial"/>
                <a:ea typeface="Arial"/>
                <a:cs typeface="Arial"/>
                <a:sym typeface="Arial"/>
              </a:rPr>
              <a:t> </a:t>
            </a:r>
            <a:r>
              <a:rPr lang="en-US" sz="900" b="1" dirty="0" err="1">
                <a:latin typeface="Arial"/>
                <a:ea typeface="Arial"/>
                <a:cs typeface="Arial"/>
                <a:sym typeface="Arial"/>
              </a:rPr>
              <a:t>개선</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호흡기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건강관리를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배기장치</a:t>
            </a:r>
            <a:r>
              <a:rPr lang="en-US" sz="900" dirty="0">
                <a:latin typeface="Gulim"/>
                <a:ea typeface="Gulim"/>
                <a:cs typeface="Gulim"/>
                <a:sym typeface="Gulim"/>
              </a:rPr>
              <a:t> </a:t>
            </a:r>
            <a:r>
              <a:rPr lang="en-US" sz="900" dirty="0" err="1">
                <a:latin typeface="Gulim"/>
                <a:ea typeface="Gulim"/>
                <a:cs typeface="Gulim"/>
                <a:sym typeface="Gulim"/>
              </a:rPr>
              <a:t>현장점검을</a:t>
            </a:r>
            <a:r>
              <a:rPr lang="en-US" sz="900" dirty="0">
                <a:latin typeface="Gulim"/>
                <a:ea typeface="Gulim"/>
                <a:cs typeface="Gulim"/>
                <a:sym typeface="Gulim"/>
              </a:rPr>
              <a:t> </a:t>
            </a:r>
            <a:r>
              <a:rPr lang="en-US" sz="900" dirty="0" err="1">
                <a:latin typeface="Gulim"/>
                <a:ea typeface="Gulim"/>
                <a:cs typeface="Gulim"/>
                <a:sym typeface="Gulim"/>
              </a:rPr>
              <a:t>완료하였고</a:t>
            </a:r>
            <a:r>
              <a:rPr lang="en-US" sz="900" dirty="0">
                <a:latin typeface="Gulim"/>
                <a:ea typeface="Gulim"/>
                <a:cs typeface="Gulim"/>
                <a:sym typeface="Gulim"/>
              </a:rPr>
              <a:t> </a:t>
            </a:r>
            <a:r>
              <a:rPr lang="en-US" sz="900" dirty="0" err="1">
                <a:latin typeface="Gulim"/>
                <a:ea typeface="Gulim"/>
                <a:cs typeface="Gulim"/>
                <a:sym typeface="Gulim"/>
              </a:rPr>
              <a:t>개선계획을</a:t>
            </a:r>
            <a:r>
              <a:rPr lang="en-US" sz="900" dirty="0">
                <a:latin typeface="Gulim"/>
                <a:ea typeface="Gulim"/>
                <a:cs typeface="Gulim"/>
                <a:sym typeface="Gulim"/>
              </a:rPr>
              <a:t> </a:t>
            </a:r>
            <a:r>
              <a:rPr lang="en-US" sz="900" dirty="0" err="1">
                <a:latin typeface="Gulim"/>
                <a:ea typeface="Gulim"/>
                <a:cs typeface="Gulim"/>
                <a:sym typeface="Gulim"/>
              </a:rPr>
              <a:t>수립하여</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노출예방을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설비보완활동을</a:t>
            </a:r>
            <a:r>
              <a:rPr lang="en-US" sz="900" dirty="0">
                <a:latin typeface="Gulim"/>
                <a:ea typeface="Gulim"/>
                <a:cs typeface="Gulim"/>
                <a:sym typeface="Gulim"/>
              </a:rPr>
              <a:t> </a:t>
            </a:r>
            <a:r>
              <a:rPr lang="en-US" sz="900" dirty="0" err="1">
                <a:latin typeface="Gulim"/>
                <a:ea typeface="Gulim"/>
                <a:cs typeface="Gulim"/>
                <a:sym typeface="Gulim"/>
              </a:rPr>
              <a:t>추진할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소음성</a:t>
            </a:r>
            <a:r>
              <a:rPr lang="en-US" sz="900" dirty="0">
                <a:latin typeface="Gulim"/>
                <a:ea typeface="Gulim"/>
                <a:cs typeface="Gulim"/>
                <a:sym typeface="Gulim"/>
              </a:rPr>
              <a:t> </a:t>
            </a:r>
            <a:r>
              <a:rPr lang="en-US" sz="900" dirty="0" err="1">
                <a:latin typeface="Gulim"/>
                <a:ea typeface="Gulim"/>
                <a:cs typeface="Gulim"/>
                <a:sym typeface="Gulim"/>
              </a:rPr>
              <a:t>난청</a:t>
            </a:r>
            <a:r>
              <a:rPr lang="en-US" sz="900" dirty="0">
                <a:latin typeface="Gulim"/>
                <a:ea typeface="Gulim"/>
                <a:cs typeface="Gulim"/>
                <a:sym typeface="Gulim"/>
              </a:rPr>
              <a:t> </a:t>
            </a:r>
            <a:r>
              <a:rPr lang="en-US" sz="900" dirty="0" err="1">
                <a:latin typeface="Gulim"/>
                <a:ea typeface="Gulim"/>
                <a:cs typeface="Gulim"/>
                <a:sym typeface="Gulim"/>
              </a:rPr>
              <a:t>예방을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2024년 </a:t>
            </a:r>
            <a:r>
              <a:rPr lang="en-US" sz="900" dirty="0" err="1">
                <a:latin typeface="Gulim"/>
                <a:ea typeface="Gulim"/>
                <a:cs typeface="Gulim"/>
                <a:sym typeface="Gulim"/>
              </a:rPr>
              <a:t>소음컨설팅을</a:t>
            </a:r>
            <a:r>
              <a:rPr lang="en-US" sz="900" dirty="0">
                <a:latin typeface="Gulim"/>
                <a:ea typeface="Gulim"/>
                <a:cs typeface="Gulim"/>
                <a:sym typeface="Gulim"/>
              </a:rPr>
              <a:t> </a:t>
            </a:r>
            <a:r>
              <a:rPr lang="en-US" sz="900" dirty="0" err="1">
                <a:latin typeface="Gulim"/>
                <a:ea typeface="Gulim"/>
                <a:cs typeface="Gulim"/>
                <a:sym typeface="Gulim"/>
              </a:rPr>
              <a:t>추진</a:t>
            </a:r>
            <a:r>
              <a:rPr lang="en-US" sz="900" dirty="0">
                <a:latin typeface="Gulim"/>
                <a:ea typeface="Gulim"/>
                <a:cs typeface="Gulim"/>
                <a:sym typeface="Gulim"/>
              </a:rPr>
              <a:t>, </a:t>
            </a:r>
            <a:r>
              <a:rPr lang="en-US" sz="900" dirty="0" err="1">
                <a:latin typeface="Gulim"/>
                <a:ea typeface="Gulim"/>
                <a:cs typeface="Gulim"/>
                <a:sym typeface="Gulim"/>
              </a:rPr>
              <a:t>소음발생원을</a:t>
            </a:r>
            <a:r>
              <a:rPr lang="en-US" sz="900" dirty="0">
                <a:latin typeface="Gulim"/>
                <a:ea typeface="Gulim"/>
                <a:cs typeface="Gulim"/>
                <a:sym typeface="Gulim"/>
              </a:rPr>
              <a:t> </a:t>
            </a:r>
            <a:r>
              <a:rPr lang="en-US" sz="900" dirty="0" err="1">
                <a:latin typeface="Gulim"/>
                <a:ea typeface="Gulim"/>
                <a:cs typeface="Gulim"/>
                <a:sym typeface="Gulim"/>
              </a:rPr>
              <a:t>명확히</a:t>
            </a:r>
            <a:r>
              <a:rPr lang="en-US" sz="900" dirty="0">
                <a:latin typeface="Gulim"/>
                <a:ea typeface="Gulim"/>
                <a:cs typeface="Gulim"/>
                <a:sym typeface="Gulim"/>
              </a:rPr>
              <a:t> </a:t>
            </a:r>
            <a:r>
              <a:rPr lang="en-US" sz="900" dirty="0" err="1">
                <a:latin typeface="Gulim"/>
                <a:ea typeface="Gulim"/>
                <a:cs typeface="Gulim"/>
                <a:sym typeface="Gulim"/>
              </a:rPr>
              <a:t>진단하여</a:t>
            </a:r>
            <a:r>
              <a:rPr lang="en-US" sz="900" dirty="0">
                <a:latin typeface="Gulim"/>
                <a:ea typeface="Gulim"/>
                <a:cs typeface="Gulim"/>
                <a:sym typeface="Gulim"/>
              </a:rPr>
              <a:t> </a:t>
            </a:r>
            <a:r>
              <a:rPr lang="en-US" sz="900" dirty="0" err="1">
                <a:latin typeface="Gulim"/>
                <a:ea typeface="Gulim"/>
                <a:cs typeface="Gulim"/>
                <a:sym typeface="Gulim"/>
              </a:rPr>
              <a:t>향후</a:t>
            </a:r>
            <a:r>
              <a:rPr lang="en-US" sz="900" dirty="0">
                <a:latin typeface="Gulim"/>
                <a:ea typeface="Gulim"/>
                <a:cs typeface="Gulim"/>
                <a:sym typeface="Gulim"/>
              </a:rPr>
              <a:t> </a:t>
            </a:r>
            <a:r>
              <a:rPr lang="en-US" sz="900" dirty="0" err="1">
                <a:latin typeface="Gulim"/>
                <a:ea typeface="Gulim"/>
                <a:cs typeface="Gulim"/>
                <a:sym typeface="Gulim"/>
              </a:rPr>
              <a:t>개선계획</a:t>
            </a:r>
            <a:r>
              <a:rPr lang="en-US" sz="900" dirty="0">
                <a:latin typeface="Gulim"/>
                <a:ea typeface="Gulim"/>
                <a:cs typeface="Gulim"/>
                <a:sym typeface="Gulim"/>
              </a:rPr>
              <a:t> </a:t>
            </a:r>
            <a:r>
              <a:rPr lang="en-US" sz="900" dirty="0" err="1">
                <a:latin typeface="Gulim"/>
                <a:ea typeface="Gulim"/>
                <a:cs typeface="Gulim"/>
                <a:sym typeface="Gulim"/>
              </a:rPr>
              <a:t>수립을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기초자료로</a:t>
            </a:r>
            <a:r>
              <a:rPr lang="en-US" sz="900" dirty="0">
                <a:latin typeface="Gulim"/>
                <a:ea typeface="Gulim"/>
                <a:cs typeface="Gulim"/>
                <a:sym typeface="Gulim"/>
              </a:rPr>
              <a:t> </a:t>
            </a:r>
            <a:r>
              <a:rPr lang="en-US" sz="900" dirty="0" err="1">
                <a:latin typeface="Gulim"/>
                <a:ea typeface="Gulim"/>
                <a:cs typeface="Gulim"/>
                <a:sym typeface="Gulim"/>
              </a:rPr>
              <a:t>활용할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재료품</a:t>
            </a:r>
            <a:r>
              <a:rPr lang="en-US" sz="900" dirty="0">
                <a:latin typeface="Gulim"/>
                <a:ea typeface="Gulim"/>
                <a:cs typeface="Gulim"/>
                <a:sym typeface="Gulim"/>
              </a:rPr>
              <a:t> </a:t>
            </a:r>
            <a:r>
              <a:rPr lang="en-US" sz="900" dirty="0" err="1">
                <a:latin typeface="Gulim"/>
                <a:ea typeface="Gulim"/>
                <a:cs typeface="Gulim"/>
                <a:sym typeface="Gulim"/>
              </a:rPr>
              <a:t>훈증</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사용하는</a:t>
            </a:r>
            <a:r>
              <a:rPr lang="en-US" sz="900" dirty="0">
                <a:latin typeface="Gulim"/>
                <a:ea typeface="Gulim"/>
                <a:cs typeface="Gulim"/>
                <a:sym typeface="Gulim"/>
              </a:rPr>
              <a:t> </a:t>
            </a:r>
            <a:r>
              <a:rPr lang="en-US" sz="900" dirty="0" err="1">
                <a:latin typeface="Gulim"/>
                <a:ea typeface="Gulim"/>
                <a:cs typeface="Gulim"/>
                <a:sym typeface="Gulim"/>
              </a:rPr>
              <a:t>훈증약제의</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노출</a:t>
            </a:r>
            <a:r>
              <a:rPr lang="en-US" sz="900" dirty="0">
                <a:latin typeface="Gulim"/>
                <a:ea typeface="Gulim"/>
                <a:cs typeface="Gulim"/>
                <a:sym typeface="Gulim"/>
              </a:rPr>
              <a:t> </a:t>
            </a:r>
            <a:r>
              <a:rPr lang="en-US" sz="900" dirty="0" err="1">
                <a:latin typeface="Gulim"/>
                <a:ea typeface="Gulim"/>
                <a:cs typeface="Gulim"/>
                <a:sym typeface="Gulim"/>
              </a:rPr>
              <a:t>방지를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관리분야</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추진하여</a:t>
            </a:r>
            <a:r>
              <a:rPr lang="en-US" sz="900" dirty="0">
                <a:latin typeface="Gulim"/>
                <a:ea typeface="Gulim"/>
                <a:cs typeface="Gulim"/>
                <a:sym typeface="Gulim"/>
              </a:rPr>
              <a:t> </a:t>
            </a:r>
            <a:r>
              <a:rPr lang="en-US" sz="900" dirty="0" err="1">
                <a:latin typeface="Gulim"/>
                <a:ea typeface="Gulim"/>
                <a:cs typeface="Gulim"/>
                <a:sym typeface="Gulim"/>
              </a:rPr>
              <a:t>근로자</a:t>
            </a:r>
            <a:r>
              <a:rPr lang="en-US" sz="900" dirty="0">
                <a:latin typeface="Gulim"/>
                <a:ea typeface="Gulim"/>
                <a:cs typeface="Gulim"/>
                <a:sym typeface="Gulim"/>
              </a:rPr>
              <a:t> </a:t>
            </a:r>
            <a:r>
              <a:rPr lang="en-US" sz="900" dirty="0" err="1">
                <a:latin typeface="Gulim"/>
                <a:ea typeface="Gulim"/>
                <a:cs typeface="Gulim"/>
                <a:sym typeface="Gulim"/>
              </a:rPr>
              <a:t>직업병</a:t>
            </a:r>
            <a:r>
              <a:rPr lang="en-US" sz="900" dirty="0">
                <a:latin typeface="Gulim"/>
                <a:ea typeface="Gulim"/>
                <a:cs typeface="Gulim"/>
                <a:sym typeface="Gulim"/>
              </a:rPr>
              <a:t> </a:t>
            </a:r>
            <a:r>
              <a:rPr lang="en-US" sz="900" dirty="0" err="1">
                <a:latin typeface="Gulim"/>
                <a:ea typeface="Gulim"/>
                <a:cs typeface="Gulim"/>
                <a:sym typeface="Gulim"/>
              </a:rPr>
              <a:t>발생예방을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최선의</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하겠습니다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7840" name="Google Shape;7840;p80"/>
          <p:cNvGrpSpPr/>
          <p:nvPr/>
        </p:nvGrpSpPr>
        <p:grpSpPr>
          <a:xfrm>
            <a:off x="538086" y="0"/>
            <a:ext cx="14077958" cy="8208009"/>
            <a:chOff x="538086" y="0"/>
            <a:chExt cx="14077958" cy="8208009"/>
          </a:xfrm>
        </p:grpSpPr>
        <p:sp>
          <p:nvSpPr>
            <p:cNvPr id="7841" name="Google Shape;7841;p8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42" name="Google Shape;7842;p8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43" name="Google Shape;7843;p8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54" name="Google Shape;7854;p8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156</a:t>
            </a:r>
            <a:endParaRPr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23"/>
        <p:cNvGrpSpPr/>
        <p:nvPr/>
      </p:nvGrpSpPr>
      <p:grpSpPr>
        <a:xfrm>
          <a:off x="0" y="0"/>
          <a:ext cx="0" cy="0"/>
          <a:chOff x="0" y="0"/>
          <a:chExt cx="0" cy="0"/>
        </a:xfrm>
      </p:grpSpPr>
      <p:sp>
        <p:nvSpPr>
          <p:cNvPr id="1024" name="Google Shape;1024;p8"/>
          <p:cNvSpPr txBox="1"/>
          <p:nvPr/>
        </p:nvSpPr>
        <p:spPr>
          <a:xfrm>
            <a:off x="860554" y="4911875"/>
            <a:ext cx="6507890" cy="1513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마</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기후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관련</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목표</a:t>
            </a: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온실가스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배출량</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목표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포함</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달성</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계획</a:t>
            </a:r>
            <a:endParaRPr sz="900" dirty="0">
              <a:latin typeface="Arial"/>
              <a:ea typeface="Arial"/>
              <a:cs typeface="Arial"/>
              <a:sym typeface="Arial"/>
            </a:endParaRPr>
          </a:p>
        </p:txBody>
      </p:sp>
      <p:sp>
        <p:nvSpPr>
          <p:cNvPr id="1025" name="Google Shape;1025;p8"/>
          <p:cNvSpPr txBox="1"/>
          <p:nvPr/>
        </p:nvSpPr>
        <p:spPr>
          <a:xfrm>
            <a:off x="835154" y="5095536"/>
            <a:ext cx="11461442" cy="567690"/>
          </a:xfrm>
          <a:prstGeom prst="rect">
            <a:avLst/>
          </a:prstGeom>
          <a:noFill/>
          <a:ln>
            <a:noFill/>
          </a:ln>
        </p:spPr>
        <p:txBody>
          <a:bodyPr spcFirstLastPara="1" wrap="square" lIns="0" tIns="61575" rIns="0" bIns="0" anchor="t" anchorCtr="0">
            <a:spAutoFit/>
          </a:bodyPr>
          <a:lstStyle/>
          <a:p>
            <a:pPr marL="38100" lvl="0" indent="0" algn="l" rtl="0">
              <a:lnSpc>
                <a:spcPct val="100000"/>
              </a:lnSpc>
              <a:spcBef>
                <a:spcPts val="0"/>
              </a:spcBef>
              <a:spcAft>
                <a:spcPts val="0"/>
              </a:spcAft>
              <a:buNone/>
            </a:pPr>
            <a:r>
              <a:rPr lang="en-US" sz="800" b="1" dirty="0">
                <a:solidFill>
                  <a:srgbClr val="4D5C63"/>
                </a:solidFill>
                <a:latin typeface="Arial"/>
                <a:ea typeface="Arial"/>
                <a:cs typeface="Arial"/>
                <a:sym typeface="Arial"/>
              </a:rPr>
              <a:t>1. </a:t>
            </a:r>
            <a:r>
              <a:rPr lang="en-US" sz="800" b="1" u="sng" dirty="0" err="1">
                <a:solidFill>
                  <a:srgbClr val="4D5C63"/>
                </a:solidFill>
                <a:latin typeface="Arial"/>
                <a:ea typeface="Arial"/>
                <a:cs typeface="Arial"/>
                <a:sym typeface="Arial"/>
              </a:rPr>
              <a:t>온실가스</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배출량</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목표</a:t>
            </a:r>
            <a:endParaRPr sz="800" dirty="0">
              <a:latin typeface="Arial"/>
              <a:ea typeface="Arial"/>
              <a:cs typeface="Arial"/>
              <a:sym typeface="Arial"/>
            </a:endParaRPr>
          </a:p>
          <a:p>
            <a:pPr marL="38100" marR="30480" lvl="0" indent="-634" algn="l" rtl="0">
              <a:lnSpc>
                <a:spcPct val="129700"/>
              </a:lnSpc>
              <a:spcBef>
                <a:spcPts val="120"/>
              </a:spcBef>
              <a:spcAft>
                <a:spcPts val="0"/>
              </a:spcAft>
              <a:buNone/>
            </a:pPr>
            <a:r>
              <a:rPr lang="en-US" sz="900" dirty="0">
                <a:latin typeface="Gulim"/>
                <a:ea typeface="Gulim"/>
                <a:cs typeface="Gulim"/>
                <a:sym typeface="Gulim"/>
              </a:rPr>
              <a:t>KT&amp;G </a:t>
            </a:r>
            <a:r>
              <a:rPr lang="en-US" sz="900" dirty="0" err="1">
                <a:latin typeface="Gulim"/>
                <a:ea typeface="Gulim"/>
                <a:cs typeface="Gulim"/>
                <a:sym typeface="Gulim"/>
              </a:rPr>
              <a:t>그룹은</a:t>
            </a:r>
            <a:r>
              <a:rPr lang="en-US" sz="900" dirty="0">
                <a:latin typeface="Gulim"/>
                <a:ea typeface="Gulim"/>
                <a:cs typeface="Gulim"/>
                <a:sym typeface="Gulim"/>
              </a:rPr>
              <a:t> 2030년까지 Scope 1+2 </a:t>
            </a:r>
            <a:r>
              <a:rPr lang="en-US" sz="900" dirty="0" err="1">
                <a:latin typeface="Gulim"/>
                <a:ea typeface="Gulim"/>
                <a:cs typeface="Gulim"/>
                <a:sym typeface="Gulim"/>
              </a:rPr>
              <a:t>배출량을</a:t>
            </a:r>
            <a:r>
              <a:rPr lang="en-US" sz="900" dirty="0">
                <a:latin typeface="Gulim"/>
                <a:ea typeface="Gulim"/>
                <a:cs typeface="Gulim"/>
                <a:sym typeface="Gulim"/>
              </a:rPr>
              <a:t> 42%(2020년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감축하고</a:t>
            </a:r>
            <a:r>
              <a:rPr lang="en-US" sz="900" dirty="0">
                <a:latin typeface="Gulim"/>
                <a:ea typeface="Gulim"/>
                <a:cs typeface="Gulim"/>
                <a:sym typeface="Gulim"/>
              </a:rPr>
              <a:t>, Scope 3 </a:t>
            </a:r>
            <a:r>
              <a:rPr lang="en-US" sz="900" dirty="0" err="1">
                <a:latin typeface="Gulim"/>
                <a:ea typeface="Gulim"/>
                <a:cs typeface="Gulim"/>
                <a:sym typeface="Gulim"/>
              </a:rPr>
              <a:t>배출량을</a:t>
            </a:r>
            <a:r>
              <a:rPr lang="en-US" sz="900" dirty="0">
                <a:latin typeface="Gulim"/>
                <a:ea typeface="Gulim"/>
                <a:cs typeface="Gulim"/>
                <a:sym typeface="Gulim"/>
              </a:rPr>
              <a:t> 25%</a:t>
            </a:r>
            <a:r>
              <a:rPr lang="en-US" sz="750" baseline="30000" dirty="0">
                <a:latin typeface="Gulim"/>
                <a:ea typeface="Gulim"/>
                <a:cs typeface="Gulim"/>
                <a:sym typeface="Gulim"/>
              </a:rPr>
              <a:t>1)</a:t>
            </a:r>
            <a:r>
              <a:rPr lang="en-US" sz="900" dirty="0">
                <a:latin typeface="Gulim"/>
                <a:ea typeface="Gulim"/>
                <a:cs typeface="Gulim"/>
                <a:sym typeface="Gulim"/>
              </a:rPr>
              <a:t>(2022년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감축하는</a:t>
            </a:r>
            <a:r>
              <a:rPr lang="en-US" sz="900" dirty="0">
                <a:latin typeface="Gulim"/>
                <a:ea typeface="Gulim"/>
                <a:cs typeface="Gulim"/>
                <a:sym typeface="Gulim"/>
              </a:rPr>
              <a:t> </a:t>
            </a:r>
            <a:r>
              <a:rPr lang="en-US" sz="900" dirty="0" err="1">
                <a:latin typeface="Gulim"/>
                <a:ea typeface="Gulim"/>
                <a:cs typeface="Gulim"/>
                <a:sym typeface="Gulim"/>
              </a:rPr>
              <a:t>것을</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설정하였습니다</a:t>
            </a:r>
            <a:r>
              <a:rPr lang="en-US" sz="900" dirty="0">
                <a:latin typeface="Gulim"/>
                <a:ea typeface="Gulim"/>
                <a:cs typeface="Gulim"/>
                <a:sym typeface="Gulim"/>
              </a:rPr>
              <a:t>. 2045년까지는 </a:t>
            </a:r>
            <a:r>
              <a:rPr lang="en-US" sz="900" dirty="0" err="1">
                <a:latin typeface="Gulim"/>
                <a:ea typeface="Gulim"/>
                <a:cs typeface="Gulim"/>
                <a:sym typeface="Gulim"/>
              </a:rPr>
              <a:t>비즈니스</a:t>
            </a:r>
            <a:r>
              <a:rPr lang="en-US" sz="900" dirty="0">
                <a:latin typeface="Gulim"/>
                <a:ea typeface="Gulim"/>
                <a:cs typeface="Gulim"/>
                <a:sym typeface="Gulim"/>
              </a:rPr>
              <a:t> </a:t>
            </a:r>
            <a:r>
              <a:rPr lang="en-US" sz="900" dirty="0" err="1">
                <a:latin typeface="Gulim"/>
                <a:ea typeface="Gulim"/>
                <a:cs typeface="Gulim"/>
                <a:sym typeface="Gulim"/>
              </a:rPr>
              <a:t>가치사슬</a:t>
            </a:r>
            <a:r>
              <a:rPr lang="en-US" sz="900" dirty="0">
                <a:latin typeface="Gulim"/>
                <a:ea typeface="Gulim"/>
                <a:cs typeface="Gulim"/>
                <a:sym typeface="Gulim"/>
              </a:rPr>
              <a:t> </a:t>
            </a:r>
            <a:r>
              <a:rPr lang="en-US" sz="900" dirty="0" err="1">
                <a:latin typeface="Gulim"/>
                <a:ea typeface="Gulim"/>
                <a:cs typeface="Gulim"/>
                <a:sym typeface="Gulim"/>
              </a:rPr>
              <a:t>전체를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탄소중립</a:t>
            </a:r>
            <a:r>
              <a:rPr lang="en-US" sz="900" dirty="0">
                <a:latin typeface="Gulim"/>
                <a:ea typeface="Gulim"/>
                <a:cs typeface="Gulim"/>
                <a:sym typeface="Gulim"/>
              </a:rPr>
              <a:t>(Net Zero)</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실현할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026" name="Google Shape;1026;p8"/>
          <p:cNvSpPr txBox="1"/>
          <p:nvPr/>
        </p:nvSpPr>
        <p:spPr>
          <a:xfrm>
            <a:off x="860554" y="5714286"/>
            <a:ext cx="11359304" cy="117468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a:solidFill>
                  <a:srgbClr val="4D5C63"/>
                </a:solidFill>
                <a:latin typeface="Arial"/>
                <a:ea typeface="Arial"/>
                <a:cs typeface="Arial"/>
                <a:sym typeface="Arial"/>
              </a:rPr>
              <a:t>2. </a:t>
            </a:r>
            <a:r>
              <a:rPr lang="en-US" sz="800" b="1" u="sng" dirty="0" err="1">
                <a:solidFill>
                  <a:srgbClr val="4D5C63"/>
                </a:solidFill>
                <a:latin typeface="Arial"/>
                <a:ea typeface="Arial"/>
                <a:cs typeface="Arial"/>
                <a:sym typeface="Arial"/>
              </a:rPr>
              <a:t>주요</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감축수단</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및</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이행</a:t>
            </a:r>
            <a:r>
              <a:rPr lang="en-US" sz="800" b="1" u="sng" dirty="0">
                <a:solidFill>
                  <a:srgbClr val="4D5C63"/>
                </a:solidFill>
                <a:latin typeface="Arial"/>
                <a:ea typeface="Arial"/>
                <a:cs typeface="Arial"/>
                <a:sym typeface="Arial"/>
              </a:rPr>
              <a:t> </a:t>
            </a:r>
            <a:r>
              <a:rPr lang="en-US" sz="800" b="1" u="sng" dirty="0" err="1">
                <a:solidFill>
                  <a:srgbClr val="4D5C63"/>
                </a:solidFill>
                <a:latin typeface="Arial"/>
                <a:ea typeface="Arial"/>
                <a:cs typeface="Arial"/>
                <a:sym typeface="Arial"/>
              </a:rPr>
              <a:t>계획</a:t>
            </a:r>
            <a:endParaRPr lang="en-US" sz="800" b="1" u="sng" dirty="0">
              <a:solidFill>
                <a:srgbClr val="4D5C63"/>
              </a:solidFill>
              <a:latin typeface="Arial"/>
              <a:ea typeface="Arial"/>
              <a:cs typeface="Arial"/>
              <a:sym typeface="Arial"/>
            </a:endParaRPr>
          </a:p>
          <a:p>
            <a:pPr marL="12700" lvl="0"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온실가스 감축 목표 달성을 위해 다음과 같은 주요 수단을 중심으로 이행 계획을 수립하고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자체 태양광 발전 설비 확대를 통해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년부터 본격적으로 설비를 확충하고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통해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감축 포트폴리오의 </a:t>
            </a:r>
            <a:r>
              <a:rPr lang="en-US" altLang="ko-KR" sz="900" dirty="0">
                <a:latin typeface="Gulim" panose="020B0600000101010101" pitchFamily="34" charset="-127"/>
                <a:ea typeface="Gulim" panose="020B0600000101010101" pitchFamily="34" charset="-127"/>
              </a:rPr>
              <a:t>21%</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달성할 계획입니다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고효율 설비 전환을 추진하여 에너지 다소비 설비를 고효율 기기로 교체하고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통해 약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누적 </a:t>
            </a:r>
            <a:r>
              <a:rPr lang="en-US" altLang="ko-KR" sz="900" dirty="0">
                <a:latin typeface="Gulim" panose="020B0600000101010101" pitchFamily="34" charset="-127"/>
                <a:ea typeface="Gulim" panose="020B0600000101010101" pitchFamily="34" charset="-127"/>
              </a:rPr>
              <a:t>14.5</a:t>
            </a:r>
            <a:r>
              <a:rPr lang="ko-KR" altLang="en-US" sz="900" dirty="0">
                <a:latin typeface="Gulim" panose="020B0600000101010101" pitchFamily="34" charset="-127"/>
                <a:ea typeface="Gulim" panose="020B0600000101010101" pitchFamily="34" charset="-127"/>
              </a:rPr>
              <a:t>천 </a:t>
            </a:r>
            <a:r>
              <a:rPr lang="en-US" sz="900" dirty="0" err="1">
                <a:latin typeface="Gulim" panose="020B0600000101010101" pitchFamily="34" charset="-127"/>
                <a:ea typeface="Gulim" panose="020B0600000101010101" pitchFamily="34" charset="-127"/>
              </a:rPr>
              <a:t>tCO₂eq</a:t>
            </a:r>
            <a:r>
              <a:rPr lang="ko-KR" altLang="en-US" sz="900" dirty="0">
                <a:latin typeface="Gulim" panose="020B0600000101010101" pitchFamily="34" charset="-127"/>
                <a:ea typeface="Gulim" panose="020B0600000101010101" pitchFamily="34" charset="-127"/>
              </a:rPr>
              <a:t>의 온실가스를 감축할 계획입니다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전력 구매계약</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PPA) </a:t>
            </a:r>
            <a:r>
              <a:rPr lang="ko-KR" altLang="en-US" sz="900" dirty="0">
                <a:latin typeface="Gulim" panose="020B0600000101010101" pitchFamily="34" charset="-127"/>
                <a:ea typeface="Gulim" panose="020B0600000101010101" pitchFamily="34" charset="-127"/>
              </a:rPr>
              <a:t>및 외부 </a:t>
            </a:r>
            <a:r>
              <a:rPr lang="en-US" sz="900" dirty="0">
                <a:latin typeface="Gulim" panose="020B0600000101010101" pitchFamily="34" charset="-127"/>
                <a:ea typeface="Gulim" panose="020B0600000101010101" pitchFamily="34" charset="-127"/>
              </a:rPr>
              <a:t>REC(</a:t>
            </a:r>
            <a:r>
              <a:rPr lang="ko-KR" altLang="en-US" sz="900" dirty="0">
                <a:latin typeface="Gulim" panose="020B0600000101010101" pitchFamily="34" charset="-127"/>
                <a:ea typeface="Gulim" panose="020B0600000101010101" pitchFamily="34" charset="-127"/>
              </a:rPr>
              <a:t>재생에너지 인증서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구매를 병행하여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년부터 본격 도입 중이며</a:t>
            </a:r>
            <a:r>
              <a:rPr lang="en-US" altLang="ko-KR" sz="900" dirty="0">
                <a:latin typeface="Gulim" panose="020B0600000101010101" pitchFamily="34" charset="-127"/>
                <a:ea typeface="Gulim" panose="020B0600000101010101" pitchFamily="34" charset="-127"/>
              </a:rPr>
              <a:t>, 2030</a:t>
            </a:r>
            <a:r>
              <a:rPr lang="ko-KR" altLang="en-US" sz="900" dirty="0">
                <a:latin typeface="Gulim" panose="020B0600000101010101" pitchFamily="34" charset="-127"/>
                <a:ea typeface="Gulim" panose="020B0600000101010101" pitchFamily="34" charset="-127"/>
              </a:rPr>
              <a:t>년까지 </a:t>
            </a:r>
            <a:r>
              <a:rPr lang="en-US" sz="900" dirty="0">
                <a:latin typeface="Gulim" panose="020B0600000101010101" pitchFamily="34" charset="-127"/>
                <a:ea typeface="Gulim" panose="020B0600000101010101" pitchFamily="34" charset="-127"/>
              </a:rPr>
              <a:t>PPA </a:t>
            </a:r>
            <a:r>
              <a:rPr lang="ko-KR" altLang="en-US" sz="900" dirty="0">
                <a:latin typeface="Gulim" panose="020B0600000101010101" pitchFamily="34" charset="-127"/>
                <a:ea typeface="Gulim" panose="020B0600000101010101" pitchFamily="34" charset="-127"/>
              </a:rPr>
              <a:t>도입으로 약 </a:t>
            </a:r>
            <a:r>
              <a:rPr lang="en-US" altLang="ko-KR" sz="900" dirty="0">
                <a:latin typeface="Gulim" panose="020B0600000101010101" pitchFamily="34" charset="-127"/>
                <a:ea typeface="Gulim" panose="020B0600000101010101" pitchFamily="34" charset="-127"/>
              </a:rPr>
              <a:t>157.3</a:t>
            </a:r>
            <a:r>
              <a:rPr lang="ko-KR" altLang="en-US" sz="900" dirty="0">
                <a:latin typeface="Gulim" panose="020B0600000101010101" pitchFamily="34" charset="-127"/>
                <a:ea typeface="Gulim" panose="020B0600000101010101" pitchFamily="34" charset="-127"/>
              </a:rPr>
              <a:t>천 </a:t>
            </a:r>
            <a:r>
              <a:rPr lang="en-US" sz="900" dirty="0" err="1">
                <a:latin typeface="Gulim" panose="020B0600000101010101" pitchFamily="34" charset="-127"/>
                <a:ea typeface="Gulim" panose="020B0600000101010101" pitchFamily="34" charset="-127"/>
              </a:rPr>
              <a:t>tCO₂eq</a:t>
            </a:r>
            <a:r>
              <a:rPr lang="ko-KR" altLang="en-US" sz="900" dirty="0">
                <a:latin typeface="Gulim" panose="020B0600000101010101" pitchFamily="34" charset="-127"/>
                <a:ea typeface="Gulim" panose="020B0600000101010101" pitchFamily="34" charset="-127"/>
              </a:rPr>
              <a:t>의 감축을 달성할 예정이며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외부 </a:t>
            </a:r>
            <a:r>
              <a:rPr lang="en-US" sz="900" dirty="0">
                <a:latin typeface="Gulim" panose="020B0600000101010101" pitchFamily="34" charset="-127"/>
                <a:ea typeface="Gulim" panose="020B0600000101010101" pitchFamily="34" charset="-127"/>
              </a:rPr>
              <a:t>REC</a:t>
            </a:r>
            <a:r>
              <a:rPr lang="ko-KR" altLang="en-US" sz="900" dirty="0">
                <a:latin typeface="Gulim" panose="020B0600000101010101" pitchFamily="34" charset="-127"/>
                <a:ea typeface="Gulim" panose="020B0600000101010101" pitchFamily="34" charset="-127"/>
              </a:rPr>
              <a:t>는 추가로 하위 사업장을 대상으로 확대 적용하고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공급망 내 감축 활동으로는 농가 협력에 기반한 </a:t>
            </a:r>
            <a:r>
              <a:rPr lang="ko-KR" altLang="en-US" sz="900" dirty="0" err="1">
                <a:latin typeface="Gulim" panose="020B0600000101010101" pitchFamily="34" charset="-127"/>
                <a:ea typeface="Gulim" panose="020B0600000101010101" pitchFamily="34" charset="-127"/>
              </a:rPr>
              <a:t>원담배</a:t>
            </a:r>
            <a:r>
              <a:rPr lang="ko-KR" altLang="en-US" sz="900" dirty="0">
                <a:latin typeface="Gulim" panose="020B0600000101010101" pitchFamily="34" charset="-127"/>
                <a:ea typeface="Gulim" panose="020B0600000101010101" pitchFamily="34" charset="-127"/>
              </a:rPr>
              <a:t> 건조 과정의 에너지 효율 개선을 추진하고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파트너사에 대해서는 온실가스 감축을 지원하기 위한 지원책과 협력체계를 구축하고 있습니다</a:t>
            </a:r>
            <a:r>
              <a:rPr lang="en-US" altLang="ko-KR" sz="900" dirty="0">
                <a:latin typeface="Gulim" panose="020B0600000101010101" pitchFamily="34" charset="-127"/>
                <a:ea typeface="Gulim" panose="020B0600000101010101" pitchFamily="34" charset="-127"/>
              </a:rPr>
              <a:t>.</a:t>
            </a:r>
            <a:endParaRPr sz="900" dirty="0">
              <a:latin typeface="Gulim" panose="020B0600000101010101" pitchFamily="34" charset="-127"/>
              <a:ea typeface="Gulim" panose="020B0600000101010101" pitchFamily="34" charset="-127"/>
              <a:sym typeface="Arial"/>
            </a:endParaRPr>
          </a:p>
        </p:txBody>
      </p:sp>
      <p:sp>
        <p:nvSpPr>
          <p:cNvPr id="1055" name="Google Shape;1055;p8"/>
          <p:cNvSpPr txBox="1"/>
          <p:nvPr/>
        </p:nvSpPr>
        <p:spPr>
          <a:xfrm>
            <a:off x="835154" y="6888967"/>
            <a:ext cx="11371619" cy="1280459"/>
          </a:xfrm>
          <a:prstGeom prst="rect">
            <a:avLst/>
          </a:prstGeom>
          <a:noFill/>
          <a:ln>
            <a:noFill/>
          </a:ln>
        </p:spPr>
        <p:txBody>
          <a:bodyPr spcFirstLastPara="1" wrap="square" lIns="0" tIns="45700" rIns="0" bIns="0" anchor="t" anchorCtr="0">
            <a:spAutoFit/>
          </a:bodyPr>
          <a:lstStyle/>
          <a:p>
            <a:pPr marL="12700" lvl="0" indent="0" algn="l" rtl="0">
              <a:lnSpc>
                <a:spcPct val="100000"/>
              </a:lnSpc>
              <a:spcBef>
                <a:spcPts val="0"/>
              </a:spcBef>
              <a:spcAft>
                <a:spcPts val="0"/>
              </a:spcAft>
              <a:buNone/>
            </a:pPr>
            <a:r>
              <a:rPr lang="en-US" sz="1000" b="1" dirty="0">
                <a:solidFill>
                  <a:srgbClr val="58BCA3"/>
                </a:solidFill>
                <a:latin typeface="Arial"/>
                <a:ea typeface="Arial"/>
                <a:cs typeface="Arial"/>
                <a:sym typeface="Arial"/>
              </a:rPr>
              <a:t>(2) </a:t>
            </a:r>
            <a:r>
              <a:rPr lang="en-US" sz="1000" b="1" dirty="0" err="1">
                <a:solidFill>
                  <a:srgbClr val="58BCA3"/>
                </a:solidFill>
                <a:latin typeface="Arial"/>
                <a:ea typeface="Arial"/>
                <a:cs typeface="Arial"/>
                <a:sym typeface="Arial"/>
              </a:rPr>
              <a:t>자원조달</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계획</a:t>
            </a:r>
            <a:endParaRPr sz="1000" dirty="0">
              <a:latin typeface="Arial"/>
              <a:ea typeface="Arial"/>
              <a:cs typeface="Arial"/>
              <a:sym typeface="Arial"/>
            </a:endParaRPr>
          </a:p>
          <a:p>
            <a:pPr marL="12700" marR="5080" lvl="0" indent="0" algn="just" rtl="0">
              <a:lnSpc>
                <a:spcPct val="155555"/>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2024년 4월 1,000억 </a:t>
            </a:r>
            <a:r>
              <a:rPr lang="en-US" sz="900" dirty="0" err="1">
                <a:latin typeface="Gulim"/>
                <a:ea typeface="Gulim"/>
                <a:cs typeface="Gulim"/>
                <a:sym typeface="Gulim"/>
              </a:rPr>
              <a:t>원</a:t>
            </a:r>
            <a:r>
              <a:rPr lang="en-US" sz="900" dirty="0">
                <a:latin typeface="Gulim"/>
                <a:ea typeface="Gulim"/>
                <a:cs typeface="Gulim"/>
                <a:sym typeface="Gulim"/>
              </a:rPr>
              <a:t> </a:t>
            </a:r>
            <a:r>
              <a:rPr lang="en-US" sz="900" dirty="0" err="1">
                <a:latin typeface="Gulim"/>
                <a:ea typeface="Gulim"/>
                <a:cs typeface="Gulim"/>
                <a:sym typeface="Gulim"/>
              </a:rPr>
              <a:t>규모의</a:t>
            </a:r>
            <a:r>
              <a:rPr lang="en-US" sz="900" dirty="0">
                <a:latin typeface="Gulim"/>
                <a:ea typeface="Gulim"/>
                <a:cs typeface="Gulim"/>
                <a:sym typeface="Gulim"/>
              </a:rPr>
              <a:t> </a:t>
            </a:r>
            <a:r>
              <a:rPr lang="en-US" sz="900" dirty="0" err="1">
                <a:latin typeface="Gulim"/>
                <a:ea typeface="Gulim"/>
                <a:cs typeface="Gulim"/>
                <a:sym typeface="Gulim"/>
              </a:rPr>
              <a:t>그린본드</a:t>
            </a:r>
            <a:r>
              <a:rPr lang="en-US" sz="900" dirty="0">
                <a:latin typeface="Gulim"/>
                <a:ea typeface="Gulim"/>
                <a:cs typeface="Gulim"/>
                <a:sym typeface="Gulim"/>
              </a:rPr>
              <a:t>(Green Bond)</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발행했으며</a:t>
            </a:r>
            <a:r>
              <a:rPr lang="en-US" sz="900" dirty="0">
                <a:latin typeface="Gulim"/>
                <a:ea typeface="Gulim"/>
                <a:cs typeface="Gulim"/>
                <a:sym typeface="Gulim"/>
              </a:rPr>
              <a:t>, </a:t>
            </a:r>
            <a:r>
              <a:rPr lang="en-US" sz="900" dirty="0" err="1">
                <a:latin typeface="Gulim"/>
                <a:ea typeface="Gulim"/>
                <a:cs typeface="Gulim"/>
                <a:sym typeface="Gulim"/>
              </a:rPr>
              <a:t>그린본드를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마련한</a:t>
            </a:r>
            <a:r>
              <a:rPr lang="en-US" sz="900" dirty="0">
                <a:latin typeface="Gulim"/>
                <a:ea typeface="Gulim"/>
                <a:cs typeface="Gulim"/>
                <a:sym typeface="Gulim"/>
              </a:rPr>
              <a:t> </a:t>
            </a:r>
            <a:r>
              <a:rPr lang="en-US" sz="900" dirty="0" err="1">
                <a:latin typeface="Gulim"/>
                <a:ea typeface="Gulim"/>
                <a:cs typeface="Gulim"/>
                <a:sym typeface="Gulim"/>
              </a:rPr>
              <a:t>자금은</a:t>
            </a:r>
            <a:r>
              <a:rPr lang="en-US" sz="900" dirty="0">
                <a:latin typeface="Gulim"/>
                <a:ea typeface="Gulim"/>
                <a:cs typeface="Gulim"/>
                <a:sym typeface="Gulim"/>
              </a:rPr>
              <a:t> </a:t>
            </a:r>
            <a:r>
              <a:rPr lang="en-US" sz="900" dirty="0" err="1">
                <a:latin typeface="Gulim"/>
                <a:ea typeface="Gulim"/>
                <a:cs typeface="Gulim"/>
                <a:sym typeface="Gulim"/>
              </a:rPr>
              <a:t>신재생에너지</a:t>
            </a:r>
            <a:r>
              <a:rPr lang="en-US" sz="900" dirty="0">
                <a:latin typeface="Gulim"/>
                <a:ea typeface="Gulim"/>
                <a:cs typeface="Gulim"/>
                <a:sym typeface="Gulim"/>
              </a:rPr>
              <a:t>(</a:t>
            </a:r>
            <a:r>
              <a:rPr lang="en-US" sz="900" dirty="0" err="1">
                <a:latin typeface="Gulim"/>
                <a:ea typeface="Gulim"/>
                <a:cs typeface="Gulim"/>
                <a:sym typeface="Gulim"/>
              </a:rPr>
              <a:t>태양광</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친환경</a:t>
            </a:r>
            <a:r>
              <a:rPr lang="en-US" sz="900" dirty="0">
                <a:latin typeface="Gulim"/>
                <a:ea typeface="Gulim"/>
                <a:cs typeface="Gulim"/>
                <a:sym typeface="Gulim"/>
              </a:rPr>
              <a:t> </a:t>
            </a:r>
            <a:r>
              <a:rPr lang="en-US" sz="900" dirty="0" err="1">
                <a:latin typeface="Gulim"/>
                <a:ea typeface="Gulim"/>
                <a:cs typeface="Gulim"/>
                <a:sym typeface="Gulim"/>
              </a:rPr>
              <a:t>건축물</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프로젝트에</a:t>
            </a:r>
            <a:r>
              <a:rPr lang="en-US" sz="900" dirty="0">
                <a:latin typeface="Gulim"/>
                <a:ea typeface="Gulim"/>
                <a:cs typeface="Gulim"/>
                <a:sym typeface="Gulim"/>
              </a:rPr>
              <a:t> </a:t>
            </a:r>
            <a:r>
              <a:rPr lang="en-US" sz="900" dirty="0" err="1">
                <a:latin typeface="Gulim"/>
                <a:ea typeface="Gulim"/>
                <a:cs typeface="Gulim"/>
                <a:sym typeface="Gulim"/>
              </a:rPr>
              <a:t>투자될</a:t>
            </a:r>
            <a:r>
              <a:rPr lang="en-US" sz="900" dirty="0">
                <a:latin typeface="Gulim"/>
                <a:ea typeface="Gulim"/>
                <a:cs typeface="Gulim"/>
                <a:sym typeface="Gulim"/>
              </a:rPr>
              <a:t> </a:t>
            </a:r>
            <a:r>
              <a:rPr lang="en-US" sz="900" dirty="0" err="1">
                <a:latin typeface="Gulim"/>
                <a:ea typeface="Gulim"/>
                <a:cs typeface="Gulim"/>
                <a:sym typeface="Gulim"/>
              </a:rPr>
              <a:t>예정입니다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탄소가격제를</a:t>
            </a:r>
            <a:r>
              <a:rPr lang="en-US" sz="900" dirty="0">
                <a:latin typeface="Gulim"/>
                <a:ea typeface="Gulim"/>
                <a:cs typeface="Gulim"/>
                <a:sym typeface="Gulim"/>
              </a:rPr>
              <a:t> </a:t>
            </a:r>
            <a:r>
              <a:rPr lang="en-US" sz="900" dirty="0" err="1">
                <a:latin typeface="Gulim"/>
                <a:ea typeface="Gulim"/>
                <a:cs typeface="Gulim"/>
                <a:sym typeface="Gulim"/>
              </a:rPr>
              <a:t>도입하여</a:t>
            </a:r>
            <a:r>
              <a:rPr lang="en-US" sz="900" dirty="0">
                <a:latin typeface="Gulim"/>
                <a:ea typeface="Gulim"/>
                <a:cs typeface="Gulim"/>
                <a:sym typeface="Gulim"/>
              </a:rPr>
              <a:t> </a:t>
            </a:r>
            <a:r>
              <a:rPr lang="en-US" sz="900" dirty="0" err="1">
                <a:latin typeface="Gulim"/>
                <a:ea typeface="Gulim"/>
                <a:cs typeface="Gulim"/>
                <a:sym typeface="Gulim"/>
              </a:rPr>
              <a:t>투자</a:t>
            </a:r>
            <a:r>
              <a:rPr lang="en-US" sz="900" dirty="0">
                <a:latin typeface="Gulim"/>
                <a:ea typeface="Gulim"/>
                <a:cs typeface="Gulim"/>
                <a:sym typeface="Gulim"/>
              </a:rPr>
              <a:t> </a:t>
            </a:r>
            <a:r>
              <a:rPr lang="en-US" sz="900" dirty="0" err="1">
                <a:latin typeface="Gulim"/>
                <a:ea typeface="Gulim"/>
                <a:cs typeface="Gulim"/>
                <a:sym typeface="Gulim"/>
              </a:rPr>
              <a:t>결정시</a:t>
            </a:r>
            <a:r>
              <a:rPr lang="en-US" sz="900" dirty="0">
                <a:latin typeface="Gulim"/>
                <a:ea typeface="Gulim"/>
                <a:cs typeface="Gulim"/>
                <a:sym typeface="Gulim"/>
              </a:rPr>
              <a:t> </a:t>
            </a:r>
            <a:r>
              <a:rPr lang="en-US" sz="900" dirty="0" err="1">
                <a:latin typeface="Gulim"/>
                <a:ea typeface="Gulim"/>
                <a:cs typeface="Gulim"/>
                <a:sym typeface="Gulim"/>
              </a:rPr>
              <a:t>잠재적</a:t>
            </a:r>
            <a:r>
              <a:rPr lang="en-US" sz="900" dirty="0">
                <a:latin typeface="Gulim"/>
                <a:ea typeface="Gulim"/>
                <a:cs typeface="Gulim"/>
                <a:sym typeface="Gulim"/>
              </a:rPr>
              <a:t> </a:t>
            </a:r>
            <a:r>
              <a:rPr lang="en-US" sz="900" dirty="0" err="1">
                <a:latin typeface="Gulim"/>
                <a:ea typeface="Gulim"/>
                <a:cs typeface="Gulim"/>
                <a:sym typeface="Gulim"/>
              </a:rPr>
              <a:t>탄소비용을</a:t>
            </a:r>
            <a:r>
              <a:rPr lang="en-US" sz="900" dirty="0">
                <a:latin typeface="Gulim"/>
                <a:ea typeface="Gulim"/>
                <a:cs typeface="Gulim"/>
                <a:sym typeface="Gulim"/>
              </a:rPr>
              <a:t> </a:t>
            </a:r>
            <a:r>
              <a:rPr lang="en-US" sz="900" dirty="0" err="1">
                <a:latin typeface="Gulim"/>
                <a:ea typeface="Gulim"/>
                <a:cs typeface="Gulim"/>
                <a:sym typeface="Gulim"/>
              </a:rPr>
              <a:t>고려한</a:t>
            </a:r>
            <a:r>
              <a:rPr lang="en-US" sz="900" dirty="0">
                <a:latin typeface="Gulim"/>
                <a:ea typeface="Gulim"/>
                <a:cs typeface="Gulim"/>
                <a:sym typeface="Gulim"/>
              </a:rPr>
              <a:t> </a:t>
            </a:r>
            <a:r>
              <a:rPr lang="en-US" sz="900" dirty="0" err="1">
                <a:latin typeface="Gulim"/>
                <a:ea typeface="Gulim"/>
                <a:cs typeface="Gulim"/>
                <a:sym typeface="Gulim"/>
              </a:rPr>
              <a:t>의사결정을</a:t>
            </a:r>
            <a:r>
              <a:rPr lang="en-US" sz="900" dirty="0">
                <a:latin typeface="Gulim"/>
                <a:ea typeface="Gulim"/>
                <a:cs typeface="Gulim"/>
                <a:sym typeface="Gulim"/>
              </a:rPr>
              <a:t> </a:t>
            </a:r>
            <a:r>
              <a:rPr lang="en-US" sz="900" dirty="0" err="1">
                <a:latin typeface="Gulim"/>
                <a:ea typeface="Gulim"/>
                <a:cs typeface="Gulim"/>
                <a:sym typeface="Gulim"/>
              </a:rPr>
              <a:t>유도하고</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대응을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투자</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장려하기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가이드라인으로</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투자에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경제성</a:t>
            </a:r>
            <a:r>
              <a:rPr lang="en-US" sz="900" dirty="0">
                <a:latin typeface="Gulim"/>
                <a:ea typeface="Gulim"/>
                <a:cs typeface="Gulim"/>
                <a:sym typeface="Gulim"/>
              </a:rPr>
              <a:t> </a:t>
            </a:r>
            <a:r>
              <a:rPr lang="en-US" sz="900" dirty="0" err="1">
                <a:latin typeface="Gulim"/>
                <a:ea typeface="Gulim"/>
                <a:cs typeface="Gulim"/>
                <a:sym typeface="Gulim"/>
              </a:rPr>
              <a:t>분석</a:t>
            </a:r>
            <a:r>
              <a:rPr lang="en-US" sz="900" dirty="0">
                <a:latin typeface="Gulim"/>
                <a:ea typeface="Gulim"/>
                <a:cs typeface="Gulim"/>
                <a:sym typeface="Gulim"/>
              </a:rPr>
              <a:t> </a:t>
            </a:r>
            <a:r>
              <a:rPr lang="en-US" sz="900" dirty="0" err="1">
                <a:latin typeface="Gulim"/>
                <a:ea typeface="Gulim"/>
                <a:cs typeface="Gulim"/>
                <a:sym typeface="Gulim"/>
              </a:rPr>
              <a:t>수행</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내부에서</a:t>
            </a:r>
            <a:r>
              <a:rPr lang="en-US" sz="900" dirty="0">
                <a:latin typeface="Gulim"/>
                <a:ea typeface="Gulim"/>
                <a:cs typeface="Gulim"/>
                <a:sym typeface="Gulim"/>
              </a:rPr>
              <a:t> </a:t>
            </a:r>
            <a:r>
              <a:rPr lang="en-US" sz="900" dirty="0" err="1">
                <a:latin typeface="Gulim"/>
                <a:ea typeface="Gulim"/>
                <a:cs typeface="Gulim"/>
                <a:sym typeface="Gulim"/>
              </a:rPr>
              <a:t>추산하는</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활동의</a:t>
            </a:r>
            <a:r>
              <a:rPr lang="en-US" sz="900" dirty="0">
                <a:latin typeface="Gulim"/>
                <a:ea typeface="Gulim"/>
                <a:cs typeface="Gulim"/>
                <a:sym typeface="Gulim"/>
              </a:rPr>
              <a:t> </a:t>
            </a:r>
            <a:r>
              <a:rPr lang="en-US" sz="900" dirty="0" err="1">
                <a:latin typeface="Gulim"/>
                <a:ea typeface="Gulim"/>
                <a:cs typeface="Gulim"/>
                <a:sym typeface="Gulim"/>
              </a:rPr>
              <a:t>투자회수기간이</a:t>
            </a:r>
            <a:r>
              <a:rPr lang="en-US" sz="900" dirty="0">
                <a:latin typeface="Gulim"/>
                <a:ea typeface="Gulim"/>
                <a:cs typeface="Gulim"/>
                <a:sym typeface="Gulim"/>
              </a:rPr>
              <a:t> </a:t>
            </a:r>
            <a:r>
              <a:rPr lang="en-US" sz="900" dirty="0" err="1">
                <a:latin typeface="Gulim"/>
                <a:ea typeface="Gulim"/>
                <a:cs typeface="Gulim"/>
                <a:sym typeface="Gulim"/>
              </a:rPr>
              <a:t>단축되는</a:t>
            </a:r>
            <a:r>
              <a:rPr lang="en-US" sz="900" dirty="0">
                <a:latin typeface="Gulim"/>
                <a:ea typeface="Gulim"/>
                <a:cs typeface="Gulim"/>
                <a:sym typeface="Gulim"/>
              </a:rPr>
              <a:t> </a:t>
            </a:r>
            <a:r>
              <a:rPr lang="en-US" sz="900" dirty="0" err="1">
                <a:latin typeface="Gulim"/>
                <a:ea typeface="Gulim"/>
                <a:cs typeface="Gulim"/>
                <a:sym typeface="Gulim"/>
              </a:rPr>
              <a:t>효과를</a:t>
            </a:r>
            <a:r>
              <a:rPr lang="en-US" sz="900" dirty="0">
                <a:latin typeface="Gulim"/>
                <a:ea typeface="Gulim"/>
                <a:cs typeface="Gulim"/>
                <a:sym typeface="Gulim"/>
              </a:rPr>
              <a:t> </a:t>
            </a:r>
            <a:r>
              <a:rPr lang="en-US" sz="900" dirty="0" err="1">
                <a:latin typeface="Gulim"/>
                <a:ea typeface="Gulim"/>
                <a:cs typeface="Gulim"/>
                <a:sym typeface="Gulim"/>
              </a:rPr>
              <a:t>유도합니다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감축수단의</a:t>
            </a:r>
            <a:r>
              <a:rPr lang="en-US" sz="900" dirty="0">
                <a:latin typeface="Gulim"/>
                <a:ea typeface="Gulim"/>
                <a:cs typeface="Gulim"/>
                <a:sym typeface="Gulim"/>
              </a:rPr>
              <a:t> </a:t>
            </a:r>
            <a:r>
              <a:rPr lang="en-US" sz="900" dirty="0" err="1">
                <a:latin typeface="Gulim"/>
                <a:ea typeface="Gulim"/>
                <a:cs typeface="Gulim"/>
                <a:sym typeface="Gulim"/>
              </a:rPr>
              <a:t>경제성을</a:t>
            </a:r>
            <a:r>
              <a:rPr lang="en-US" sz="900" dirty="0">
                <a:latin typeface="Gulim"/>
                <a:ea typeface="Gulim"/>
                <a:cs typeface="Gulim"/>
                <a:sym typeface="Gulim"/>
              </a:rPr>
              <a:t> </a:t>
            </a:r>
            <a:r>
              <a:rPr lang="en-US" sz="900" dirty="0" err="1">
                <a:latin typeface="Gulim"/>
                <a:ea typeface="Gulim"/>
                <a:cs typeface="Gulim"/>
                <a:sym typeface="Gulim"/>
              </a:rPr>
              <a:t>분석하고</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시점을</a:t>
            </a:r>
            <a:r>
              <a:rPr lang="en-US" sz="900" dirty="0">
                <a:latin typeface="Gulim"/>
                <a:ea typeface="Gulim"/>
                <a:cs typeface="Gulim"/>
                <a:sym typeface="Gulim"/>
              </a:rPr>
              <a:t> </a:t>
            </a:r>
            <a:r>
              <a:rPr lang="en-US" sz="900" dirty="0" err="1">
                <a:latin typeface="Gulim"/>
                <a:ea typeface="Gulim"/>
                <a:cs typeface="Gulim"/>
                <a:sym typeface="Gulim"/>
              </a:rPr>
              <a:t>고려하여</a:t>
            </a:r>
            <a:r>
              <a:rPr lang="en-US" sz="900" dirty="0">
                <a:latin typeface="Gulim"/>
                <a:ea typeface="Gulim"/>
                <a:cs typeface="Gulim"/>
                <a:sym typeface="Gulim"/>
              </a:rPr>
              <a:t> </a:t>
            </a:r>
            <a:r>
              <a:rPr lang="en-US" sz="900" dirty="0" err="1">
                <a:latin typeface="Gulim"/>
                <a:ea typeface="Gulim"/>
                <a:cs typeface="Gulim"/>
                <a:sym typeface="Gulim"/>
              </a:rPr>
              <a:t>연도별</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계획을</a:t>
            </a:r>
            <a:r>
              <a:rPr lang="en-US" sz="900" dirty="0">
                <a:latin typeface="Gulim"/>
                <a:ea typeface="Gulim"/>
                <a:cs typeface="Gulim"/>
                <a:sym typeface="Gulim"/>
              </a:rPr>
              <a:t> </a:t>
            </a:r>
            <a:r>
              <a:rPr lang="en-US" sz="900" dirty="0" err="1">
                <a:latin typeface="Gulim"/>
                <a:ea typeface="Gulim"/>
                <a:cs typeface="Gulim"/>
                <a:sym typeface="Gulim"/>
              </a:rPr>
              <a:t>수립하였습니다</a:t>
            </a:r>
            <a:r>
              <a:rPr lang="en-US" sz="900" dirty="0">
                <a:latin typeface="Gulim"/>
                <a:ea typeface="Gulim"/>
                <a:cs typeface="Gulim"/>
                <a:sym typeface="Gulim"/>
              </a:rPr>
              <a:t>. </a:t>
            </a:r>
            <a:r>
              <a:rPr lang="en-US" sz="900" dirty="0" err="1">
                <a:latin typeface="Gulim"/>
                <a:ea typeface="Gulim"/>
                <a:cs typeface="Gulim"/>
                <a:sym typeface="Gulim"/>
              </a:rPr>
              <a:t>한계감축비용</a:t>
            </a:r>
            <a:r>
              <a:rPr lang="en-US" sz="900" dirty="0">
                <a:latin typeface="Gulim"/>
                <a:ea typeface="Gulim"/>
                <a:cs typeface="Gulim"/>
                <a:sym typeface="Gulim"/>
              </a:rPr>
              <a:t>(MACC)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비용</a:t>
            </a:r>
            <a:r>
              <a:rPr lang="en-US" sz="900" dirty="0">
                <a:latin typeface="Gulim"/>
                <a:ea typeface="Gulim"/>
                <a:cs typeface="Gulim"/>
                <a:sym typeface="Gulim"/>
              </a:rPr>
              <a:t> </a:t>
            </a:r>
            <a:r>
              <a:rPr lang="en-US" sz="900" dirty="0" err="1">
                <a:latin typeface="Gulim"/>
                <a:ea typeface="Gulim"/>
                <a:cs typeface="Gulim"/>
                <a:sym typeface="Gulim"/>
              </a:rPr>
              <a:t>효과적인</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수단을</a:t>
            </a:r>
            <a:r>
              <a:rPr lang="en-US" sz="900" dirty="0">
                <a:latin typeface="Gulim"/>
                <a:ea typeface="Gulim"/>
                <a:cs typeface="Gulim"/>
                <a:sym typeface="Gulim"/>
              </a:rPr>
              <a:t> </a:t>
            </a:r>
            <a:r>
              <a:rPr lang="en-US" sz="900" dirty="0" err="1">
                <a:latin typeface="Gulim"/>
                <a:ea typeface="Gulim"/>
                <a:cs typeface="Gulim"/>
                <a:sym typeface="Gulim"/>
              </a:rPr>
              <a:t>우선</a:t>
            </a:r>
            <a:r>
              <a:rPr lang="en-US" sz="900" dirty="0">
                <a:latin typeface="Gulim"/>
                <a:ea typeface="Gulim"/>
                <a:cs typeface="Gulim"/>
                <a:sym typeface="Gulim"/>
              </a:rPr>
              <a:t> </a:t>
            </a:r>
            <a:r>
              <a:rPr lang="en-US" sz="900" dirty="0" err="1">
                <a:latin typeface="Gulim"/>
                <a:ea typeface="Gulim"/>
                <a:cs typeface="Gulim"/>
                <a:sym typeface="Gulim"/>
              </a:rPr>
              <a:t>도입하고</a:t>
            </a:r>
            <a:r>
              <a:rPr lang="en-US" sz="900" dirty="0">
                <a:latin typeface="Gulim"/>
                <a:ea typeface="Gulim"/>
                <a:cs typeface="Gulim"/>
                <a:sym typeface="Gulim"/>
              </a:rPr>
              <a:t>, </a:t>
            </a:r>
            <a:r>
              <a:rPr lang="en-US" sz="900" dirty="0" err="1">
                <a:latin typeface="Gulim"/>
                <a:ea typeface="Gulim"/>
                <a:cs typeface="Gulim"/>
                <a:sym typeface="Gulim"/>
              </a:rPr>
              <a:t>중장기적으로</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잠재량이</a:t>
            </a:r>
            <a:r>
              <a:rPr lang="en-US" sz="900" dirty="0">
                <a:latin typeface="Gulim"/>
                <a:ea typeface="Gulim"/>
                <a:cs typeface="Gulim"/>
                <a:sym typeface="Gulim"/>
              </a:rPr>
              <a:t> </a:t>
            </a:r>
            <a:r>
              <a:rPr lang="en-US" sz="900" dirty="0" err="1">
                <a:latin typeface="Gulim"/>
                <a:ea typeface="Gulim"/>
                <a:cs typeface="Gulim"/>
                <a:sym typeface="Gulim"/>
              </a:rPr>
              <a:t>큰</a:t>
            </a:r>
            <a:r>
              <a:rPr lang="en-US" sz="900" dirty="0">
                <a:latin typeface="Gulim"/>
                <a:ea typeface="Gulim"/>
                <a:cs typeface="Gulim"/>
                <a:sym typeface="Gulim"/>
              </a:rPr>
              <a:t> </a:t>
            </a:r>
            <a:r>
              <a:rPr lang="en-US" sz="900" dirty="0" err="1">
                <a:latin typeface="Gulim"/>
                <a:ea typeface="Gulim"/>
                <a:cs typeface="Gulim"/>
                <a:sym typeface="Gulim"/>
              </a:rPr>
              <a:t>수단을</a:t>
            </a:r>
            <a:r>
              <a:rPr lang="en-US" sz="900" dirty="0">
                <a:latin typeface="Gulim"/>
                <a:ea typeface="Gulim"/>
                <a:cs typeface="Gulim"/>
                <a:sym typeface="Gulim"/>
              </a:rPr>
              <a:t> </a:t>
            </a:r>
            <a:r>
              <a:rPr lang="en-US" sz="900" dirty="0" err="1">
                <a:latin typeface="Gulim"/>
                <a:ea typeface="Gulim"/>
                <a:cs typeface="Gulim"/>
                <a:sym typeface="Gulim"/>
              </a:rPr>
              <a:t>순차적으로</a:t>
            </a:r>
            <a:r>
              <a:rPr lang="en-US" sz="900" dirty="0">
                <a:latin typeface="Gulim"/>
                <a:ea typeface="Gulim"/>
                <a:cs typeface="Gulim"/>
                <a:sym typeface="Gulim"/>
              </a:rPr>
              <a:t> </a:t>
            </a:r>
            <a:r>
              <a:rPr lang="en-US" sz="900" dirty="0" err="1">
                <a:latin typeface="Gulim"/>
                <a:ea typeface="Gulim"/>
                <a:cs typeface="Gulim"/>
                <a:sym typeface="Gulim"/>
              </a:rPr>
              <a:t>적용합니다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기후변화</a:t>
            </a:r>
            <a:r>
              <a:rPr lang="en-US" sz="900" dirty="0">
                <a:latin typeface="Gulim"/>
                <a:ea typeface="Gulim"/>
                <a:cs typeface="Gulim"/>
                <a:sym typeface="Gulim"/>
              </a:rPr>
              <a:t> </a:t>
            </a:r>
            <a:r>
              <a:rPr lang="en-US" sz="900" dirty="0" err="1">
                <a:latin typeface="Gulim"/>
                <a:ea typeface="Gulim"/>
                <a:cs typeface="Gulim"/>
                <a:sym typeface="Gulim"/>
              </a:rPr>
              <a:t>전문</a:t>
            </a:r>
            <a:r>
              <a:rPr lang="en-US" sz="900" dirty="0">
                <a:latin typeface="Gulim"/>
                <a:ea typeface="Gulim"/>
                <a:cs typeface="Gulim"/>
                <a:sym typeface="Gulim"/>
              </a:rPr>
              <a:t> </a:t>
            </a:r>
            <a:r>
              <a:rPr lang="en-US" sz="900" dirty="0" err="1">
                <a:latin typeface="Gulim"/>
                <a:ea typeface="Gulim"/>
                <a:cs typeface="Gulim"/>
                <a:sym typeface="Gulim"/>
              </a:rPr>
              <a:t>조직</a:t>
            </a:r>
            <a:r>
              <a:rPr lang="en-US" sz="900" dirty="0">
                <a:latin typeface="Gulim"/>
                <a:ea typeface="Gulim"/>
                <a:cs typeface="Gulim"/>
                <a:sym typeface="Gulim"/>
              </a:rPr>
              <a:t> </a:t>
            </a:r>
            <a:r>
              <a:rPr lang="en-US" sz="900" dirty="0" err="1">
                <a:latin typeface="Gulim"/>
                <a:ea typeface="Gulim"/>
                <a:cs typeface="Gulim"/>
                <a:sym typeface="Gulim"/>
              </a:rPr>
              <a:t>운영을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인력</a:t>
            </a:r>
            <a:r>
              <a:rPr lang="en-US" sz="900" dirty="0">
                <a:latin typeface="Gulim"/>
                <a:ea typeface="Gulim"/>
                <a:cs typeface="Gulim"/>
                <a:sym typeface="Gulim"/>
              </a:rPr>
              <a:t>(4명)</a:t>
            </a:r>
            <a:r>
              <a:rPr lang="en-US" sz="900" dirty="0" err="1">
                <a:latin typeface="Gulim"/>
                <a:ea typeface="Gulim"/>
                <a:cs typeface="Gulim"/>
                <a:sym typeface="Gulim"/>
              </a:rPr>
              <a:t>을</a:t>
            </a:r>
            <a:r>
              <a:rPr lang="en-US" sz="900" dirty="0">
                <a:latin typeface="Gulim"/>
                <a:ea typeface="Gulim"/>
                <a:cs typeface="Gulim"/>
                <a:sym typeface="Gulim"/>
              </a:rPr>
              <a:t> 2023년 </a:t>
            </a:r>
            <a:r>
              <a:rPr lang="en-US" sz="900" dirty="0" err="1">
                <a:latin typeface="Gulim"/>
                <a:ea typeface="Gulim"/>
                <a:cs typeface="Gulim"/>
                <a:sym typeface="Gulim"/>
              </a:rPr>
              <a:t>이후에</a:t>
            </a:r>
            <a:r>
              <a:rPr lang="en-US" sz="900" dirty="0">
                <a:latin typeface="Gulim"/>
                <a:ea typeface="Gulim"/>
                <a:cs typeface="Gulim"/>
                <a:sym typeface="Gulim"/>
              </a:rPr>
              <a:t> </a:t>
            </a:r>
            <a:r>
              <a:rPr lang="en-US" sz="900" dirty="0" err="1">
                <a:latin typeface="Gulim"/>
                <a:ea typeface="Gulim"/>
                <a:cs typeface="Gulim"/>
                <a:sym typeface="Gulim"/>
              </a:rPr>
              <a:t>추가</a:t>
            </a:r>
            <a:r>
              <a:rPr lang="en-US" sz="900" dirty="0">
                <a:latin typeface="Gulim"/>
                <a:ea typeface="Gulim"/>
                <a:cs typeface="Gulim"/>
                <a:sym typeface="Gulim"/>
              </a:rPr>
              <a:t> </a:t>
            </a:r>
            <a:r>
              <a:rPr lang="en-US" sz="900" dirty="0" err="1">
                <a:latin typeface="Gulim"/>
                <a:ea typeface="Gulim"/>
                <a:cs typeface="Gulim"/>
                <a:sym typeface="Gulim"/>
              </a:rPr>
              <a:t>채용하였으며</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부서에</a:t>
            </a:r>
            <a:r>
              <a:rPr lang="en-US" sz="900" dirty="0">
                <a:latin typeface="Gulim"/>
                <a:ea typeface="Gulim"/>
                <a:cs typeface="Gulim"/>
                <a:sym typeface="Gulim"/>
              </a:rPr>
              <a:t> </a:t>
            </a:r>
            <a:r>
              <a:rPr lang="en-US" sz="900" dirty="0" err="1">
                <a:latin typeface="Gulim"/>
                <a:ea typeface="Gulim"/>
                <a:cs typeface="Gulim"/>
                <a:sym typeface="Gulim"/>
              </a:rPr>
              <a:t>배치하여</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저감</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모니터링</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업무를</a:t>
            </a:r>
            <a:r>
              <a:rPr lang="en-US" sz="900" dirty="0">
                <a:latin typeface="Gulim"/>
                <a:ea typeface="Gulim"/>
                <a:cs typeface="Gulim"/>
                <a:sym typeface="Gulim"/>
              </a:rPr>
              <a:t> </a:t>
            </a:r>
            <a:r>
              <a:rPr lang="en-US" sz="900" dirty="0" err="1">
                <a:latin typeface="Gulim"/>
                <a:ea typeface="Gulim"/>
                <a:cs typeface="Gulim"/>
                <a:sym typeface="Gulim"/>
              </a:rPr>
              <a:t>수행할</a:t>
            </a:r>
            <a:r>
              <a:rPr lang="en-US" sz="900" dirty="0">
                <a:latin typeface="Gulim"/>
                <a:ea typeface="Gulim"/>
                <a:cs typeface="Gulim"/>
                <a:sym typeface="Gulim"/>
              </a:rPr>
              <a:t> </a:t>
            </a:r>
            <a:r>
              <a:rPr lang="en-US" sz="900" dirty="0" err="1">
                <a:latin typeface="Gulim"/>
                <a:ea typeface="Gulim"/>
                <a:cs typeface="Gulim"/>
                <a:sym typeface="Gulim"/>
              </a:rPr>
              <a:t>계획입니다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058" name="Google Shape;1058;p8"/>
          <p:cNvSpPr txBox="1"/>
          <p:nvPr/>
        </p:nvSpPr>
        <p:spPr>
          <a:xfrm>
            <a:off x="860554" y="1196499"/>
            <a:ext cx="11456951" cy="3715376"/>
          </a:xfrm>
          <a:prstGeom prst="rect">
            <a:avLst/>
          </a:prstGeom>
          <a:noFill/>
          <a:ln>
            <a:noFill/>
          </a:ln>
        </p:spPr>
        <p:txBody>
          <a:bodyPr spcFirstLastPara="1" wrap="square" lIns="0" tIns="12700" rIns="0" bIns="0" anchor="t" anchorCtr="0">
            <a:spAutoFit/>
          </a:bodyPr>
          <a:lstStyle/>
          <a:p>
            <a:pPr marL="3937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38100" marR="30480" lvl="0" indent="1269" algn="just" rtl="0">
              <a:lnSpc>
                <a:spcPct val="129700"/>
              </a:lnSpc>
              <a:spcBef>
                <a:spcPts val="1200"/>
              </a:spcBef>
              <a:spcAft>
                <a:spcPts val="0"/>
              </a:spcAft>
              <a:buNone/>
            </a:pP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목표의</a:t>
            </a:r>
            <a:r>
              <a:rPr lang="en-US" sz="900" dirty="0">
                <a:latin typeface="Gulim"/>
                <a:ea typeface="Gulim"/>
                <a:cs typeface="Gulim"/>
                <a:sym typeface="Gulim"/>
              </a:rPr>
              <a:t> </a:t>
            </a:r>
            <a:r>
              <a:rPr lang="en-US" sz="900" dirty="0" err="1">
                <a:latin typeface="Gulim"/>
                <a:ea typeface="Gulim"/>
                <a:cs typeface="Gulim"/>
                <a:sym typeface="Gulim"/>
              </a:rPr>
              <a:t>객관적</a:t>
            </a:r>
            <a:r>
              <a:rPr lang="en-US" sz="900" dirty="0">
                <a:latin typeface="Gulim"/>
                <a:ea typeface="Gulim"/>
                <a:cs typeface="Gulim"/>
                <a:sym typeface="Gulim"/>
              </a:rPr>
              <a:t> </a:t>
            </a:r>
            <a:r>
              <a:rPr lang="en-US" sz="900" dirty="0" err="1">
                <a:latin typeface="Gulim"/>
                <a:ea typeface="Gulim"/>
                <a:cs typeface="Gulim"/>
                <a:sym typeface="Gulim"/>
              </a:rPr>
              <a:t>검증을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SBTi의</a:t>
            </a:r>
            <a:r>
              <a:rPr lang="en-US" sz="900" dirty="0">
                <a:latin typeface="Gulim"/>
                <a:ea typeface="Gulim"/>
                <a:cs typeface="Gulim"/>
                <a:sym typeface="Gulim"/>
              </a:rPr>
              <a:t> </a:t>
            </a:r>
            <a:r>
              <a:rPr lang="en-US" sz="900" dirty="0" err="1">
                <a:latin typeface="Gulim"/>
                <a:ea typeface="Gulim"/>
                <a:cs typeface="Gulim"/>
                <a:sym typeface="Gulim"/>
              </a:rPr>
              <a:t>권고안에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Scope 3 </a:t>
            </a:r>
            <a:r>
              <a:rPr lang="en-US" sz="900" dirty="0" err="1">
                <a:latin typeface="Gulim"/>
                <a:ea typeface="Gulim"/>
                <a:cs typeface="Gulim"/>
                <a:sym typeface="Gulim"/>
              </a:rPr>
              <a:t>배출량</a:t>
            </a:r>
            <a:r>
              <a:rPr lang="en-US" sz="900" dirty="0">
                <a:latin typeface="Gulim"/>
                <a:ea typeface="Gulim"/>
                <a:cs typeface="Gulim"/>
                <a:sym typeface="Gulim"/>
              </a:rPr>
              <a:t> </a:t>
            </a:r>
            <a:r>
              <a:rPr lang="en-US" sz="900" dirty="0" err="1">
                <a:latin typeface="Gulim"/>
                <a:ea typeface="Gulim"/>
                <a:cs typeface="Gulim"/>
                <a:sym typeface="Gulim"/>
              </a:rPr>
              <a:t>산정을</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고도화해</a:t>
            </a:r>
            <a:r>
              <a:rPr lang="en-US" sz="900" dirty="0">
                <a:latin typeface="Gulim"/>
                <a:ea typeface="Gulim"/>
                <a:cs typeface="Gulim"/>
                <a:sym typeface="Gulim"/>
              </a:rPr>
              <a:t> </a:t>
            </a:r>
            <a:r>
              <a:rPr lang="en-US" sz="900" dirty="0" err="1">
                <a:latin typeface="Gulim"/>
                <a:ea typeface="Gulim"/>
                <a:cs typeface="Gulim"/>
                <a:sym typeface="Gulim"/>
              </a:rPr>
              <a:t>나가고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 </a:t>
            </a:r>
            <a:r>
              <a:rPr lang="en-US" sz="900" dirty="0" err="1">
                <a:latin typeface="Gulim"/>
                <a:ea typeface="Gulim"/>
                <a:cs typeface="Gulim"/>
                <a:sym typeface="Gulim"/>
              </a:rPr>
              <a:t>말</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업스트림</a:t>
            </a:r>
            <a:r>
              <a:rPr lang="en-US" sz="900" dirty="0">
                <a:latin typeface="Gulim"/>
                <a:ea typeface="Gulim"/>
                <a:cs typeface="Gulim"/>
                <a:sym typeface="Gulim"/>
              </a:rPr>
              <a:t>(Upstream)</a:t>
            </a:r>
            <a:r>
              <a:rPr lang="en-US" sz="900" dirty="0" err="1">
                <a:latin typeface="Gulim"/>
                <a:ea typeface="Gulim"/>
                <a:cs typeface="Gulim"/>
                <a:sym typeface="Gulim"/>
              </a:rPr>
              <a:t>과</a:t>
            </a:r>
            <a:r>
              <a:rPr lang="en-US" sz="900" dirty="0">
                <a:latin typeface="Gulim"/>
                <a:ea typeface="Gulim"/>
                <a:cs typeface="Gulim"/>
                <a:sym typeface="Gulim"/>
              </a:rPr>
              <a:t> </a:t>
            </a:r>
            <a:r>
              <a:rPr lang="en-US" sz="900" dirty="0" err="1">
                <a:latin typeface="Gulim"/>
                <a:ea typeface="Gulim"/>
                <a:cs typeface="Gulim"/>
                <a:sym typeface="Gulim"/>
              </a:rPr>
              <a:t>다운스트림</a:t>
            </a:r>
            <a:r>
              <a:rPr lang="en-US" sz="900" dirty="0">
                <a:latin typeface="Gulim"/>
                <a:ea typeface="Gulim"/>
                <a:cs typeface="Gulim"/>
                <a:sym typeface="Gulim"/>
              </a:rPr>
              <a:t>(Downstream)</a:t>
            </a:r>
            <a:r>
              <a:rPr lang="en-US" sz="900" dirty="0" err="1">
                <a:latin typeface="Gulim"/>
                <a:ea typeface="Gulim"/>
                <a:cs typeface="Gulim"/>
                <a:sym typeface="Gulim"/>
              </a:rPr>
              <a:t>에서</a:t>
            </a:r>
            <a:r>
              <a:rPr lang="en-US" sz="900" dirty="0">
                <a:latin typeface="Gulim"/>
                <a:ea typeface="Gulim"/>
                <a:cs typeface="Gulim"/>
                <a:sym typeface="Gulim"/>
              </a:rPr>
              <a:t> </a:t>
            </a:r>
            <a:r>
              <a:rPr lang="en-US" sz="900" dirty="0" err="1">
                <a:latin typeface="Gulim"/>
                <a:ea typeface="Gulim"/>
                <a:cs typeface="Gulim"/>
                <a:sym typeface="Gulim"/>
              </a:rPr>
              <a:t>발생한</a:t>
            </a:r>
            <a:r>
              <a:rPr lang="en-US" sz="900" dirty="0">
                <a:latin typeface="Gulim"/>
                <a:ea typeface="Gulim"/>
                <a:cs typeface="Gulim"/>
                <a:sym typeface="Gulim"/>
              </a:rPr>
              <a:t> Scope 3 </a:t>
            </a:r>
            <a:r>
              <a:rPr lang="en-US" sz="900" dirty="0" err="1">
                <a:latin typeface="Gulim"/>
                <a:ea typeface="Gulim"/>
                <a:cs typeface="Gulim"/>
                <a:sym typeface="Gulim"/>
              </a:rPr>
              <a:t>배출량은</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a:t>
            </a:r>
            <a:r>
              <a:rPr lang="en-US" sz="900" dirty="0" err="1">
                <a:latin typeface="Gulim"/>
                <a:ea typeface="Gulim"/>
                <a:cs typeface="Gulim"/>
                <a:sym typeface="Gulim"/>
              </a:rPr>
              <a:t>가치사슬에서</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73% </a:t>
            </a:r>
            <a:r>
              <a:rPr lang="en-US" sz="900" dirty="0" err="1">
                <a:latin typeface="Gulim"/>
                <a:ea typeface="Gulim"/>
                <a:cs typeface="Gulim"/>
                <a:sym typeface="Gulim"/>
              </a:rPr>
              <a:t>이상</a:t>
            </a:r>
            <a:r>
              <a:rPr lang="en-US" sz="900" dirty="0">
                <a:latin typeface="Gulim"/>
                <a:ea typeface="Gulim"/>
                <a:cs typeface="Gulim"/>
                <a:sym typeface="Gulim"/>
              </a:rPr>
              <a:t> </a:t>
            </a:r>
            <a:r>
              <a:rPr lang="en-US" sz="900" dirty="0" err="1">
                <a:latin typeface="Gulim"/>
                <a:ea typeface="Gulim"/>
                <a:cs typeface="Gulim"/>
                <a:sym typeface="Gulim"/>
              </a:rPr>
              <a:t>차지하는</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파악하였습니다</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농가와</a:t>
            </a:r>
            <a:r>
              <a:rPr lang="en-US" sz="900" dirty="0">
                <a:latin typeface="Gulim"/>
                <a:ea typeface="Gulim"/>
                <a:cs typeface="Gulim"/>
                <a:sym typeface="Gulim"/>
              </a:rPr>
              <a:t> </a:t>
            </a:r>
            <a:r>
              <a:rPr lang="en-US" sz="900" dirty="0" err="1">
                <a:latin typeface="Gulim"/>
                <a:ea typeface="Gulim"/>
                <a:cs typeface="Gulim"/>
                <a:sym typeface="Gulim"/>
              </a:rPr>
              <a:t>협업하여</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건조과정에서의</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효율</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재료품</a:t>
            </a:r>
            <a:r>
              <a:rPr lang="en-US" sz="900" dirty="0">
                <a:latin typeface="Gulim"/>
                <a:ea typeface="Gulim"/>
                <a:cs typeface="Gulim"/>
                <a:sym typeface="Gulim"/>
              </a:rPr>
              <a:t> </a:t>
            </a:r>
            <a:r>
              <a:rPr lang="en-US" sz="900" dirty="0" err="1">
                <a:latin typeface="Gulim"/>
                <a:ea typeface="Gulim"/>
                <a:cs typeface="Gulim"/>
                <a:sym typeface="Gulim"/>
              </a:rPr>
              <a:t>파트너사의</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지원을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2022년 </a:t>
            </a:r>
            <a:r>
              <a:rPr lang="en-US" sz="900" dirty="0" err="1">
                <a:latin typeface="Gulim"/>
                <a:ea typeface="Gulim"/>
                <a:cs typeface="Gulim"/>
                <a:sym typeface="Gulim"/>
              </a:rPr>
              <a:t>대비</a:t>
            </a:r>
            <a:r>
              <a:rPr lang="en-US" sz="900" dirty="0">
                <a:latin typeface="Gulim"/>
                <a:ea typeface="Gulim"/>
                <a:cs typeface="Gulim"/>
                <a:sym typeface="Gulim"/>
              </a:rPr>
              <a:t> 2030년까지 Scope 3 </a:t>
            </a:r>
            <a:r>
              <a:rPr lang="en-US" sz="900" dirty="0" err="1">
                <a:latin typeface="Gulim"/>
                <a:ea typeface="Gulim"/>
                <a:cs typeface="Gulim"/>
                <a:sym typeface="Gulim"/>
              </a:rPr>
              <a:t>배출량을</a:t>
            </a:r>
            <a:r>
              <a:rPr lang="en-US" sz="900" dirty="0">
                <a:latin typeface="Gulim"/>
                <a:ea typeface="Gulim"/>
                <a:cs typeface="Gulim"/>
                <a:sym typeface="Gulim"/>
              </a:rPr>
              <a:t> 25%</a:t>
            </a:r>
            <a:r>
              <a:rPr lang="en-US" sz="750" baseline="30000" dirty="0">
                <a:latin typeface="Gulim"/>
                <a:ea typeface="Gulim"/>
                <a:cs typeface="Gulim"/>
                <a:sym typeface="Gulim"/>
              </a:rPr>
              <a:t>1) </a:t>
            </a:r>
            <a:r>
              <a:rPr lang="en-US" sz="900" dirty="0" err="1">
                <a:latin typeface="Gulim"/>
                <a:ea typeface="Gulim"/>
                <a:cs typeface="Gulim"/>
                <a:sym typeface="Gulim"/>
              </a:rPr>
              <a:t>감축하고자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온실가스 감축 목표의 객관적 검증을 위해 </a:t>
            </a:r>
            <a:r>
              <a:rPr lang="en-US" sz="900" dirty="0">
                <a:latin typeface="Gulim" panose="020B0600000101010101" pitchFamily="34" charset="-127"/>
                <a:ea typeface="Gulim" panose="020B0600000101010101" pitchFamily="34" charset="-127"/>
              </a:rPr>
              <a:t>SBTi </a:t>
            </a:r>
            <a:r>
              <a:rPr lang="ko-KR" altLang="en-US" sz="900" dirty="0">
                <a:latin typeface="Gulim" panose="020B0600000101010101" pitchFamily="34" charset="-127"/>
                <a:ea typeface="Gulim" panose="020B0600000101010101" pitchFamily="34" charset="-127"/>
              </a:rPr>
              <a:t>기반의 계획 수립을 추진하고 있으며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배출량 산정과 감축 전략을 지속적으로 고도화하고 있습니다</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말 기준</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의 </a:t>
            </a:r>
            <a:r>
              <a:rPr lang="ko-KR" altLang="en-US" sz="900" dirty="0" err="1">
                <a:latin typeface="Gulim" panose="020B0600000101010101" pitchFamily="34" charset="-127"/>
                <a:ea typeface="Gulim" panose="020B0600000101010101" pitchFamily="34" charset="-127"/>
              </a:rPr>
              <a:t>업스트림</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Upstream)</a:t>
            </a:r>
            <a:r>
              <a:rPr lang="ko-KR" altLang="en-US" sz="900" dirty="0">
                <a:latin typeface="Gulim" panose="020B0600000101010101" pitchFamily="34" charset="-127"/>
                <a:ea typeface="Gulim" panose="020B0600000101010101" pitchFamily="34" charset="-127"/>
              </a:rPr>
              <a:t>과 </a:t>
            </a:r>
            <a:r>
              <a:rPr lang="ko-KR" altLang="en-US" sz="900" dirty="0" err="1">
                <a:latin typeface="Gulim" panose="020B0600000101010101" pitchFamily="34" charset="-127"/>
                <a:ea typeface="Gulim" panose="020B0600000101010101" pitchFamily="34" charset="-127"/>
              </a:rPr>
              <a:t>다운스트림</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Downstream)</a:t>
            </a:r>
            <a:r>
              <a:rPr lang="ko-KR" altLang="en-US" sz="900" dirty="0">
                <a:latin typeface="Gulim" panose="020B0600000101010101" pitchFamily="34" charset="-127"/>
                <a:ea typeface="Gulim" panose="020B0600000101010101" pitchFamily="34" charset="-127"/>
              </a:rPr>
              <a:t>에서 발생한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배출량은 전체 가치사슬에서 약 </a:t>
            </a:r>
            <a:r>
              <a:rPr lang="en-US" altLang="ko-KR" sz="900" dirty="0">
                <a:latin typeface="Gulim" panose="020B0600000101010101" pitchFamily="34" charset="-127"/>
                <a:ea typeface="Gulim" panose="020B0600000101010101" pitchFamily="34" charset="-127"/>
              </a:rPr>
              <a:t>73% </a:t>
            </a:r>
            <a:r>
              <a:rPr lang="ko-KR" altLang="en-US" sz="900" dirty="0">
                <a:latin typeface="Gulim" panose="020B0600000101010101" pitchFamily="34" charset="-127"/>
                <a:ea typeface="Gulim" panose="020B0600000101010101" pitchFamily="34" charset="-127"/>
              </a:rPr>
              <a:t>이상을 차지하는 것으로 확인되었습니다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이에 따라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ko-KR" altLang="en-US" sz="900" dirty="0" err="1">
                <a:latin typeface="Gulim" panose="020B0600000101010101" pitchFamily="34" charset="-127"/>
                <a:ea typeface="Gulim" panose="020B0600000101010101" pitchFamily="34" charset="-127"/>
              </a:rPr>
              <a:t>원담배</a:t>
            </a:r>
            <a:r>
              <a:rPr lang="ko-KR" altLang="en-US" sz="900" dirty="0">
                <a:latin typeface="Gulim" panose="020B0600000101010101" pitchFamily="34" charset="-127"/>
                <a:ea typeface="Gulim" panose="020B0600000101010101" pitchFamily="34" charset="-127"/>
              </a:rPr>
              <a:t> 농가와 협업하여 건조과정에서의 에너지 효율 개선을 위해 노력하고 있으며</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재료품</a:t>
            </a:r>
            <a:r>
              <a:rPr lang="ko-KR" altLang="en-US" sz="900" dirty="0">
                <a:latin typeface="Gulim" panose="020B0600000101010101" pitchFamily="34" charset="-127"/>
                <a:ea typeface="Gulim" panose="020B0600000101010101" pitchFamily="34" charset="-127"/>
              </a:rPr>
              <a:t> 파트너사의 온실가스 감축 지원을 통해 </a:t>
            </a:r>
            <a:r>
              <a:rPr lang="en-US" altLang="ko-KR" sz="900" dirty="0">
                <a:latin typeface="Gulim" panose="020B0600000101010101" pitchFamily="34" charset="-127"/>
                <a:ea typeface="Gulim" panose="020B0600000101010101" pitchFamily="34" charset="-127"/>
              </a:rPr>
              <a:t>2022</a:t>
            </a:r>
            <a:r>
              <a:rPr lang="ko-KR" altLang="en-US" sz="900" dirty="0">
                <a:latin typeface="Gulim" panose="020B0600000101010101" pitchFamily="34" charset="-127"/>
                <a:ea typeface="Gulim" panose="020B0600000101010101" pitchFamily="34" charset="-127"/>
              </a:rPr>
              <a:t>년 대비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배출량을 </a:t>
            </a:r>
            <a:r>
              <a:rPr lang="en-US" altLang="ko-KR" sz="900" dirty="0">
                <a:latin typeface="Gulim" panose="020B0600000101010101" pitchFamily="34" charset="-127"/>
                <a:ea typeface="Gulim" panose="020B0600000101010101" pitchFamily="34" charset="-127"/>
              </a:rPr>
              <a:t>25% </a:t>
            </a:r>
            <a:r>
              <a:rPr lang="ko-KR" altLang="en-US" sz="900" dirty="0">
                <a:latin typeface="Gulim" panose="020B0600000101010101" pitchFamily="34" charset="-127"/>
                <a:ea typeface="Gulim" panose="020B0600000101010101" pitchFamily="34" charset="-127"/>
              </a:rPr>
              <a:t>감축하고자 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위해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다음과 같은 중점 계획을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SBTi </a:t>
            </a:r>
            <a:r>
              <a:rPr lang="ko-KR" altLang="en-US" sz="900" dirty="0">
                <a:latin typeface="Gulim" panose="020B0600000101010101" pitchFamily="34" charset="-127"/>
                <a:ea typeface="Gulim" panose="020B0600000101010101" pitchFamily="34" charset="-127"/>
              </a:rPr>
              <a:t>기반의 온실가스 감축 목표 수립을 통해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a:t>
            </a:r>
            <a:r>
              <a:rPr lang="en-US" sz="900" dirty="0">
                <a:latin typeface="Gulim" panose="020B0600000101010101" pitchFamily="34" charset="-127"/>
                <a:ea typeface="Gulim" panose="020B0600000101010101" pitchFamily="34" charset="-127"/>
              </a:rPr>
              <a:t>Scope 1</a:t>
            </a:r>
            <a:r>
              <a:rPr lang="ko-KR" altLang="en-US" sz="900" dirty="0">
                <a:latin typeface="Gulim" panose="020B0600000101010101" pitchFamily="34" charset="-127"/>
                <a:ea typeface="Gulim" panose="020B0600000101010101" pitchFamily="34" charset="-127"/>
              </a:rPr>
              <a:t>과 </a:t>
            </a:r>
            <a:r>
              <a:rPr lang="en-US" altLang="ko-KR" sz="900" dirty="0">
                <a:latin typeface="Gulim" panose="020B0600000101010101" pitchFamily="34" charset="-127"/>
                <a:ea typeface="Gulim" panose="020B0600000101010101" pitchFamily="34" charset="-127"/>
              </a:rPr>
              <a:t>2 </a:t>
            </a:r>
            <a:r>
              <a:rPr lang="ko-KR" altLang="en-US" sz="900" dirty="0">
                <a:latin typeface="Gulim" panose="020B0600000101010101" pitchFamily="34" charset="-127"/>
                <a:ea typeface="Gulim" panose="020B0600000101010101" pitchFamily="34" charset="-127"/>
              </a:rPr>
              <a:t>배출량을 </a:t>
            </a:r>
            <a:r>
              <a:rPr lang="en-US" altLang="ko-KR" sz="900" dirty="0">
                <a:latin typeface="Gulim" panose="020B0600000101010101" pitchFamily="34" charset="-127"/>
                <a:ea typeface="Gulim" panose="020B0600000101010101" pitchFamily="34" charset="-127"/>
              </a:rPr>
              <a:t>2020</a:t>
            </a:r>
            <a:r>
              <a:rPr lang="ko-KR" altLang="en-US" sz="900" dirty="0">
                <a:latin typeface="Gulim" panose="020B0600000101010101" pitchFamily="34" charset="-127"/>
                <a:ea typeface="Gulim" panose="020B0600000101010101" pitchFamily="34" charset="-127"/>
              </a:rPr>
              <a:t>년 대비 </a:t>
            </a:r>
            <a:r>
              <a:rPr lang="en-US" altLang="ko-KR" sz="900" dirty="0">
                <a:latin typeface="Gulim" panose="020B0600000101010101" pitchFamily="34" charset="-127"/>
                <a:ea typeface="Gulim" panose="020B0600000101010101" pitchFamily="34" charset="-127"/>
              </a:rPr>
              <a:t>42% </a:t>
            </a:r>
            <a:r>
              <a:rPr lang="ko-KR" altLang="en-US" sz="900" dirty="0">
                <a:latin typeface="Gulim" panose="020B0600000101010101" pitchFamily="34" charset="-127"/>
                <a:ea typeface="Gulim" panose="020B0600000101010101" pitchFamily="34" charset="-127"/>
              </a:rPr>
              <a:t>감축하고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Scope 3 </a:t>
            </a:r>
            <a:r>
              <a:rPr lang="ko-KR" altLang="en-US" sz="900" dirty="0">
                <a:latin typeface="Gulim" panose="020B0600000101010101" pitchFamily="34" charset="-127"/>
                <a:ea typeface="Gulim" panose="020B0600000101010101" pitchFamily="34" charset="-127"/>
              </a:rPr>
              <a:t>배출량은 </a:t>
            </a:r>
            <a:r>
              <a:rPr lang="en-US" altLang="ko-KR" sz="900" dirty="0">
                <a:latin typeface="Gulim" panose="020B0600000101010101" pitchFamily="34" charset="-127"/>
                <a:ea typeface="Gulim" panose="020B0600000101010101" pitchFamily="34" charset="-127"/>
              </a:rPr>
              <a:t>2022</a:t>
            </a:r>
            <a:r>
              <a:rPr lang="ko-KR" altLang="en-US" sz="900" dirty="0">
                <a:latin typeface="Gulim" panose="020B0600000101010101" pitchFamily="34" charset="-127"/>
                <a:ea typeface="Gulim" panose="020B0600000101010101" pitchFamily="34" charset="-127"/>
              </a:rPr>
              <a:t>년 대비 </a:t>
            </a:r>
            <a:r>
              <a:rPr lang="en-US" altLang="ko-KR" sz="900" dirty="0">
                <a:latin typeface="Gulim" panose="020B0600000101010101" pitchFamily="34" charset="-127"/>
                <a:ea typeface="Gulim" panose="020B0600000101010101" pitchFamily="34" charset="-127"/>
              </a:rPr>
              <a:t>25% </a:t>
            </a:r>
            <a:r>
              <a:rPr lang="ko-KR" altLang="en-US" sz="900" dirty="0">
                <a:latin typeface="Gulim" panose="020B0600000101010101" pitchFamily="34" charset="-127"/>
                <a:ea typeface="Gulim" panose="020B0600000101010101" pitchFamily="34" charset="-127"/>
              </a:rPr>
              <a:t>감축하는 것을 목표로 하며</a:t>
            </a:r>
            <a:r>
              <a:rPr lang="en-US" altLang="ko-KR" sz="900" dirty="0">
                <a:latin typeface="Gulim" panose="020B0600000101010101" pitchFamily="34" charset="-127"/>
                <a:ea typeface="Gulim" panose="020B0600000101010101" pitchFamily="34" charset="-127"/>
              </a:rPr>
              <a:t>, 2045</a:t>
            </a:r>
            <a:r>
              <a:rPr lang="ko-KR" altLang="en-US" sz="900" dirty="0">
                <a:latin typeface="Gulim" panose="020B0600000101010101" pitchFamily="34" charset="-127"/>
                <a:ea typeface="Gulim" panose="020B0600000101010101" pitchFamily="34" charset="-127"/>
              </a:rPr>
              <a:t>년까지 </a:t>
            </a:r>
            <a:r>
              <a:rPr lang="en-US" sz="900" dirty="0">
                <a:latin typeface="Gulim" panose="020B0600000101010101" pitchFamily="34" charset="-127"/>
                <a:ea typeface="Gulim" panose="020B0600000101010101" pitchFamily="34" charset="-127"/>
              </a:rPr>
              <a:t>Scope 1+2+3 </a:t>
            </a:r>
            <a:r>
              <a:rPr lang="ko-KR" altLang="en-US" sz="900" dirty="0">
                <a:latin typeface="Gulim" panose="020B0600000101010101" pitchFamily="34" charset="-127"/>
                <a:ea typeface="Gulim" panose="020B0600000101010101" pitchFamily="34" charset="-127"/>
              </a:rPr>
              <a:t>배출량 순제로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Net Zero)</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달성하고자 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RE100 </a:t>
            </a:r>
            <a:r>
              <a:rPr lang="ko-KR" altLang="en-US" sz="900" dirty="0">
                <a:latin typeface="Gulim" panose="020B0600000101010101" pitchFamily="34" charset="-127"/>
                <a:ea typeface="Gulim" panose="020B0600000101010101" pitchFamily="34" charset="-127"/>
              </a:rPr>
              <a:t>이니셔티브 가이드라인 상위 수준의 재생에너지 조달 목표를 수립하여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재생에너지 조달 목표 비율을 </a:t>
            </a:r>
            <a:r>
              <a:rPr lang="en-US" altLang="ko-KR" sz="900" dirty="0">
                <a:latin typeface="Gulim" panose="020B0600000101010101" pitchFamily="34" charset="-127"/>
                <a:ea typeface="Gulim" panose="020B0600000101010101" pitchFamily="34" charset="-127"/>
              </a:rPr>
              <a:t>80%</a:t>
            </a:r>
            <a:r>
              <a:rPr lang="ko-KR" altLang="en-US" sz="900" dirty="0">
                <a:latin typeface="Gulim" panose="020B0600000101010101" pitchFamily="34" charset="-127"/>
                <a:ea typeface="Gulim" panose="020B0600000101010101" pitchFamily="34" charset="-127"/>
              </a:rPr>
              <a:t>로 설정하였으며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위해 자체 태양광 설비 확대</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PPA(Power Purchase Agreement) </a:t>
            </a:r>
            <a:r>
              <a:rPr lang="ko-KR" altLang="en-US" sz="900" dirty="0">
                <a:latin typeface="Gulim" panose="020B0600000101010101" pitchFamily="34" charset="-127"/>
                <a:ea typeface="Gulim" panose="020B0600000101010101" pitchFamily="34" charset="-127"/>
              </a:rPr>
              <a:t>활용</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외부 </a:t>
            </a:r>
            <a:r>
              <a:rPr lang="en-US" sz="900" dirty="0">
                <a:latin typeface="Gulim" panose="020B0600000101010101" pitchFamily="34" charset="-127"/>
                <a:ea typeface="Gulim" panose="020B0600000101010101" pitchFamily="34" charset="-127"/>
              </a:rPr>
              <a:t>REC(</a:t>
            </a:r>
            <a:r>
              <a:rPr lang="ko-KR" altLang="en-US" sz="900" dirty="0">
                <a:latin typeface="Gulim" panose="020B0600000101010101" pitchFamily="34" charset="-127"/>
                <a:ea typeface="Gulim" panose="020B0600000101010101" pitchFamily="34" charset="-127"/>
              </a:rPr>
              <a:t>재생에너지 인증서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조달 등을 통해 안정적인 재생에너지 도입을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에너지 사용 효율화 및 내부 공정 에너지 저감에 집중하여 노후 설비 교체</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스마트 운영 시스템 도입</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고효율 유틸리티 설비 전환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공정 에너지관리시스템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FEMS) </a:t>
            </a:r>
            <a:r>
              <a:rPr lang="ko-KR" altLang="en-US" sz="900" dirty="0">
                <a:latin typeface="Gulim" panose="020B0600000101010101" pitchFamily="34" charset="-127"/>
                <a:ea typeface="Gulim" panose="020B0600000101010101" pitchFamily="34" charset="-127"/>
              </a:rPr>
              <a:t>등을 적용하고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밸류체인</a:t>
            </a:r>
            <a:r>
              <a:rPr lang="ko-KR" altLang="en-US" sz="900" dirty="0">
                <a:latin typeface="Gulim" panose="020B0600000101010101" pitchFamily="34" charset="-127"/>
                <a:ea typeface="Gulim" panose="020B0600000101010101" pitchFamily="34" charset="-127"/>
              </a:rPr>
              <a:t> 감축 노력으로는 원료 조달 및 물류 과정의 효율화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파트너사 대상 온실가스 감축 트레이닝 및 협력체계 구축 등을 포함하며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제품 단위의 배출량 기준 설정 및 라이프사이클 분석을 통해 과학적 감축 기반을 강화하고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다섯째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업무용 차량의 전기차 전환을 확대하고 있으며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K-EV100 </a:t>
            </a:r>
            <a:r>
              <a:rPr lang="ko-KR" altLang="en-US" sz="900" dirty="0">
                <a:latin typeface="Gulim" panose="020B0600000101010101" pitchFamily="34" charset="-127"/>
                <a:ea typeface="Gulim" panose="020B0600000101010101" pitchFamily="34" charset="-127"/>
              </a:rPr>
              <a:t>이니셔티브에 참여하여 상용차 전환을 포함한 친환경 운송망 확대에 기여하고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자체 태양광 발전 설비 확충을 통해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년부터 연간 </a:t>
            </a:r>
            <a:r>
              <a:rPr lang="en-US" altLang="ko-KR" sz="900" dirty="0">
                <a:latin typeface="Gulim" panose="020B0600000101010101" pitchFamily="34" charset="-127"/>
                <a:ea typeface="Gulim" panose="020B0600000101010101" pitchFamily="34" charset="-127"/>
              </a:rPr>
              <a:t>21% </a:t>
            </a:r>
            <a:r>
              <a:rPr lang="ko-KR" altLang="en-US" sz="900" dirty="0">
                <a:latin typeface="Gulim" panose="020B0600000101010101" pitchFamily="34" charset="-127"/>
                <a:ea typeface="Gulim" panose="020B0600000101010101" pitchFamily="34" charset="-127"/>
              </a:rPr>
              <a:t>감축 기여가 가능한 감축 포트폴리오를 운영하고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고효율 설비 전환을 통해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약 </a:t>
            </a:r>
            <a:r>
              <a:rPr lang="en-US" altLang="ko-KR" sz="900" dirty="0">
                <a:latin typeface="Gulim" panose="020B0600000101010101" pitchFamily="34" charset="-127"/>
                <a:ea typeface="Gulim" panose="020B0600000101010101" pitchFamily="34" charset="-127"/>
              </a:rPr>
              <a:t>14.5</a:t>
            </a:r>
            <a:r>
              <a:rPr lang="ko-KR" altLang="en-US" sz="900" dirty="0">
                <a:latin typeface="Gulim" panose="020B0600000101010101" pitchFamily="34" charset="-127"/>
                <a:ea typeface="Gulim" panose="020B0600000101010101" pitchFamily="34" charset="-127"/>
              </a:rPr>
              <a:t>만</a:t>
            </a:r>
            <a:r>
              <a:rPr lang="en-US" sz="900" dirty="0" err="1">
                <a:latin typeface="Gulim" panose="020B0600000101010101" pitchFamily="34" charset="-127"/>
                <a:ea typeface="Gulim" panose="020B0600000101010101" pitchFamily="34" charset="-127"/>
              </a:rPr>
              <a:t>tCO₂eq</a:t>
            </a:r>
            <a:r>
              <a:rPr lang="ko-KR" altLang="en-US" sz="900" dirty="0">
                <a:latin typeface="Gulim" panose="020B0600000101010101" pitchFamily="34" charset="-127"/>
                <a:ea typeface="Gulim" panose="020B0600000101010101" pitchFamily="34" charset="-127"/>
              </a:rPr>
              <a:t>의 온실가스 감축을 달성하고자 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전력구매계약 및 외부 </a:t>
            </a:r>
            <a:r>
              <a:rPr lang="en-US" sz="900" dirty="0">
                <a:latin typeface="Gulim" panose="020B0600000101010101" pitchFamily="34" charset="-127"/>
                <a:ea typeface="Gulim" panose="020B0600000101010101" pitchFamily="34" charset="-127"/>
              </a:rPr>
              <a:t>REC </a:t>
            </a:r>
            <a:r>
              <a:rPr lang="ko-KR" altLang="en-US" sz="900" dirty="0">
                <a:latin typeface="Gulim" panose="020B0600000101010101" pitchFamily="34" charset="-127"/>
                <a:ea typeface="Gulim" panose="020B0600000101010101" pitchFamily="34" charset="-127"/>
              </a:rPr>
              <a:t>구매에 있어서는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년부터 본격적으로 </a:t>
            </a:r>
            <a:r>
              <a:rPr lang="en-US" sz="900" dirty="0">
                <a:latin typeface="Gulim" panose="020B0600000101010101" pitchFamily="34" charset="-127"/>
                <a:ea typeface="Gulim" panose="020B0600000101010101" pitchFamily="34" charset="-127"/>
              </a:rPr>
              <a:t>PPA</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도입하고 외부 </a:t>
            </a:r>
            <a:r>
              <a:rPr lang="en-US" sz="900" dirty="0">
                <a:latin typeface="Gulim" panose="020B0600000101010101" pitchFamily="34" charset="-127"/>
                <a:ea typeface="Gulim" panose="020B0600000101010101" pitchFamily="34" charset="-127"/>
              </a:rPr>
              <a:t>REC </a:t>
            </a:r>
            <a:r>
              <a:rPr lang="ko-KR" altLang="en-US" sz="900" dirty="0">
                <a:latin typeface="Gulim" panose="020B0600000101010101" pitchFamily="34" charset="-127"/>
                <a:ea typeface="Gulim" panose="020B0600000101010101" pitchFamily="34" charset="-127"/>
              </a:rPr>
              <a:t>구매 확대를 통해 총 </a:t>
            </a:r>
            <a:r>
              <a:rPr lang="en-US" altLang="ko-KR" sz="900" dirty="0">
                <a:latin typeface="Gulim" panose="020B0600000101010101" pitchFamily="34" charset="-127"/>
                <a:ea typeface="Gulim" panose="020B0600000101010101" pitchFamily="34" charset="-127"/>
              </a:rPr>
              <a:t>157.3</a:t>
            </a:r>
            <a:r>
              <a:rPr lang="ko-KR" altLang="en-US" sz="900" dirty="0">
                <a:latin typeface="Gulim" panose="020B0600000101010101" pitchFamily="34" charset="-127"/>
                <a:ea typeface="Gulim" panose="020B0600000101010101" pitchFamily="34" charset="-127"/>
              </a:rPr>
              <a:t>천 </a:t>
            </a:r>
            <a:r>
              <a:rPr lang="en-US" sz="900" dirty="0" err="1">
                <a:latin typeface="Gulim" panose="020B0600000101010101" pitchFamily="34" charset="-127"/>
                <a:ea typeface="Gulim" panose="020B0600000101010101" pitchFamily="34" charset="-127"/>
              </a:rPr>
              <a:t>tCO₂eq</a:t>
            </a:r>
            <a:r>
              <a:rPr lang="ko-KR" altLang="en-US" sz="900" dirty="0">
                <a:latin typeface="Gulim" panose="020B0600000101010101" pitchFamily="34" charset="-127"/>
                <a:ea typeface="Gulim" panose="020B0600000101010101" pitchFamily="34" charset="-127"/>
              </a:rPr>
              <a:t>의 감축을 계획하고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공급망 감축 활동으로는 농가 협력과 파트너사 지원을 기반으로 </a:t>
            </a:r>
            <a:r>
              <a:rPr lang="ko-KR" altLang="en-US" sz="900" dirty="0" err="1">
                <a:latin typeface="Gulim" panose="020B0600000101010101" pitchFamily="34" charset="-127"/>
                <a:ea typeface="Gulim" panose="020B0600000101010101" pitchFamily="34" charset="-127"/>
              </a:rPr>
              <a:t>원담배</a:t>
            </a:r>
            <a:r>
              <a:rPr lang="ko-KR" altLang="en-US" sz="900" dirty="0">
                <a:latin typeface="Gulim" panose="020B0600000101010101" pitchFamily="34" charset="-127"/>
                <a:ea typeface="Gulim" panose="020B0600000101010101" pitchFamily="34" charset="-127"/>
              </a:rPr>
              <a:t> 건조 효율 제고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감축 교육 실행</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협력체계 구축 등을 포함합니다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아울러</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 </a:t>
            </a:r>
            <a:r>
              <a:rPr lang="en-US" altLang="ko-KR" sz="900" dirty="0">
                <a:latin typeface="Gulim" panose="020B0600000101010101" pitchFamily="34" charset="-127"/>
                <a:ea typeface="Gulim" panose="020B0600000101010101" pitchFamily="34" charset="-127"/>
              </a:rPr>
              <a:t>4</a:t>
            </a:r>
            <a:r>
              <a:rPr lang="ko-KR" altLang="en-US" sz="900" dirty="0">
                <a:latin typeface="Gulim" panose="020B0600000101010101" pitchFamily="34" charset="-127"/>
                <a:ea typeface="Gulim" panose="020B0600000101010101" pitchFamily="34" charset="-127"/>
              </a:rPr>
              <a:t>월 </a:t>
            </a:r>
            <a:r>
              <a:rPr lang="en-US" altLang="ko-KR" sz="900" dirty="0">
                <a:latin typeface="Gulim" panose="020B0600000101010101" pitchFamily="34" charset="-127"/>
                <a:ea typeface="Gulim" panose="020B0600000101010101" pitchFamily="34" charset="-127"/>
              </a:rPr>
              <a:t>1,000</a:t>
            </a:r>
            <a:r>
              <a:rPr lang="ko-KR" altLang="en-US" sz="900" dirty="0">
                <a:latin typeface="Gulim" panose="020B0600000101010101" pitchFamily="34" charset="-127"/>
                <a:ea typeface="Gulim" panose="020B0600000101010101" pitchFamily="34" charset="-127"/>
              </a:rPr>
              <a:t>억 원 규모의 그린본드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Green Bond)</a:t>
            </a:r>
            <a:r>
              <a:rPr lang="ko-KR" altLang="en-US" sz="900" dirty="0" err="1">
                <a:latin typeface="Gulim" panose="020B0600000101010101" pitchFamily="34" charset="-127"/>
                <a:ea typeface="Gulim" panose="020B0600000101010101" pitchFamily="34" charset="-127"/>
              </a:rPr>
              <a:t>를</a:t>
            </a:r>
            <a:r>
              <a:rPr lang="ko-KR" altLang="en-US" sz="900" dirty="0">
                <a:latin typeface="Gulim" panose="020B0600000101010101" pitchFamily="34" charset="-127"/>
                <a:ea typeface="Gulim" panose="020B0600000101010101" pitchFamily="34" charset="-127"/>
              </a:rPr>
              <a:t> 발행하여 자금을 조달하였으며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통해 재생에너지 태양광 설비 확대</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친환경 건축물 구축 등을 포함한 감축 투자를 추진하고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내부 탄소가격제도를 도입하여 의사결정에 탄소비용을 반영하고 있으며</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한계탄소저감비용</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MACC) </a:t>
            </a:r>
            <a:r>
              <a:rPr lang="ko-KR" altLang="en-US" sz="900" dirty="0">
                <a:latin typeface="Gulim" panose="020B0600000101010101" pitchFamily="34" charset="-127"/>
                <a:ea typeface="Gulim" panose="020B0600000101010101" pitchFamily="34" charset="-127"/>
              </a:rPr>
              <a:t>분석을 기반으로 연도별 감축 계획을 수립하였습니다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관련 온실가스 감축 계획과 모니터링 업무를 기후변화 전문 조직이 전담하고 있으며</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이후부터는 추가적인 적용 확대가 이루어질 예정입니다</a:t>
            </a:r>
            <a:r>
              <a:rPr lang="en-US" altLang="ko-KR" sz="900" dirty="0">
                <a:latin typeface="Gulim" panose="020B0600000101010101" pitchFamily="34" charset="-127"/>
                <a:ea typeface="Gulim" panose="020B0600000101010101" pitchFamily="34" charset="-127"/>
              </a:rPr>
              <a:t>.</a:t>
            </a:r>
          </a:p>
        </p:txBody>
      </p:sp>
      <p:grpSp>
        <p:nvGrpSpPr>
          <p:cNvPr id="1078" name="Google Shape;1078;p8"/>
          <p:cNvGrpSpPr/>
          <p:nvPr/>
        </p:nvGrpSpPr>
        <p:grpSpPr>
          <a:xfrm>
            <a:off x="538086" y="0"/>
            <a:ext cx="14077950" cy="8208009"/>
            <a:chOff x="538086" y="0"/>
            <a:chExt cx="14077950" cy="8208009"/>
          </a:xfrm>
        </p:grpSpPr>
        <p:sp>
          <p:nvSpPr>
            <p:cNvPr id="1079" name="Google Shape;1079;p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80" name="Google Shape;1080;p8"/>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87" name="Google Shape;1087;p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063</a:t>
            </a:r>
            <a:endParaRPr sz="1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7865"/>
        <p:cNvGrpSpPr/>
        <p:nvPr/>
      </p:nvGrpSpPr>
      <p:grpSpPr>
        <a:xfrm>
          <a:off x="0" y="0"/>
          <a:ext cx="0" cy="0"/>
          <a:chOff x="0" y="0"/>
          <a:chExt cx="0" cy="0"/>
        </a:xfrm>
      </p:grpSpPr>
      <p:sp>
        <p:nvSpPr>
          <p:cNvPr id="7866" name="Google Shape;7866;p81"/>
          <p:cNvSpPr txBox="1"/>
          <p:nvPr/>
        </p:nvSpPr>
        <p:spPr>
          <a:xfrm>
            <a:off x="887298" y="1196499"/>
            <a:ext cx="3738489"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사회책임사업</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6FC3AB"/>
                </a:solidFill>
                <a:latin typeface="Arial"/>
                <a:ea typeface="Arial"/>
                <a:cs typeface="Arial"/>
                <a:sym typeface="Arial"/>
              </a:rPr>
              <a:t>중장기</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사회책임사업</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전략</a:t>
            </a:r>
            <a:endParaRPr sz="1100" dirty="0">
              <a:latin typeface="Arial"/>
              <a:ea typeface="Arial"/>
              <a:cs typeface="Arial"/>
              <a:sym typeface="Arial"/>
            </a:endParaRPr>
          </a:p>
        </p:txBody>
      </p:sp>
      <p:sp>
        <p:nvSpPr>
          <p:cNvPr id="7867" name="Google Shape;7867;p81"/>
          <p:cNvSpPr txBox="1"/>
          <p:nvPr/>
        </p:nvSpPr>
        <p:spPr>
          <a:xfrm>
            <a:off x="887074" y="2011474"/>
            <a:ext cx="6754629" cy="95123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사회책임사업</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정책</a:t>
            </a:r>
            <a:endParaRPr sz="900" dirty="0">
              <a:latin typeface="Arial"/>
              <a:ea typeface="Arial"/>
              <a:cs typeface="Arial"/>
              <a:sym typeface="Arial"/>
            </a:endParaRPr>
          </a:p>
          <a:p>
            <a:pPr marL="12700" marR="5080" lvl="0" indent="0" algn="just" rtl="0">
              <a:lnSpc>
                <a:spcPct val="134300"/>
              </a:lnSpc>
              <a:spcBef>
                <a:spcPts val="20"/>
              </a:spcBef>
              <a:spcAft>
                <a:spcPts val="0"/>
              </a:spcAft>
              <a:buNone/>
            </a:pPr>
            <a:r>
              <a:rPr lang="en-US" sz="900" dirty="0" err="1">
                <a:latin typeface="Gulim"/>
                <a:ea typeface="Gulim"/>
                <a:cs typeface="Gulim"/>
                <a:sym typeface="Gulim"/>
              </a:rPr>
              <a:t>기업경영활동이</a:t>
            </a:r>
            <a:r>
              <a:rPr lang="en-US" sz="900" dirty="0">
                <a:latin typeface="Gulim"/>
                <a:ea typeface="Gulim"/>
                <a:cs typeface="Gulim"/>
                <a:sym typeface="Gulim"/>
              </a:rPr>
              <a:t> </a:t>
            </a:r>
            <a:r>
              <a:rPr lang="en-US" sz="900" dirty="0" err="1">
                <a:latin typeface="Gulim"/>
                <a:ea typeface="Gulim"/>
                <a:cs typeface="Gulim"/>
                <a:sym typeface="Gulim"/>
              </a:rPr>
              <a:t>사회와의</a:t>
            </a:r>
            <a:r>
              <a:rPr lang="en-US" sz="900" dirty="0">
                <a:latin typeface="Gulim"/>
                <a:ea typeface="Gulim"/>
                <a:cs typeface="Gulim"/>
                <a:sym typeface="Gulim"/>
              </a:rPr>
              <a:t> </a:t>
            </a:r>
            <a:r>
              <a:rPr lang="en-US" sz="900" dirty="0" err="1">
                <a:latin typeface="Gulim"/>
                <a:ea typeface="Gulim"/>
                <a:cs typeface="Gulim"/>
                <a:sym typeface="Gulim"/>
              </a:rPr>
              <a:t>조화를</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성장하고</a:t>
            </a:r>
            <a:r>
              <a:rPr lang="en-US" sz="900" dirty="0">
                <a:latin typeface="Gulim"/>
                <a:ea typeface="Gulim"/>
                <a:cs typeface="Gulim"/>
                <a:sym typeface="Gulim"/>
              </a:rPr>
              <a:t> </a:t>
            </a:r>
            <a:r>
              <a:rPr lang="en-US" sz="900" dirty="0" err="1">
                <a:latin typeface="Gulim"/>
                <a:ea typeface="Gulim"/>
                <a:cs typeface="Gulim"/>
                <a:sym typeface="Gulim"/>
              </a:rPr>
              <a:t>영속할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있다는</a:t>
            </a:r>
            <a:r>
              <a:rPr lang="en-US" sz="900" dirty="0">
                <a:latin typeface="Gulim"/>
                <a:ea typeface="Gulim"/>
                <a:cs typeface="Gulim"/>
                <a:sym typeface="Gulim"/>
              </a:rPr>
              <a:t> </a:t>
            </a:r>
            <a:r>
              <a:rPr lang="en-US" sz="900" dirty="0" err="1">
                <a:latin typeface="Gulim"/>
                <a:ea typeface="Gulim"/>
                <a:cs typeface="Gulim"/>
                <a:sym typeface="Gulim"/>
              </a:rPr>
              <a:t>믿음을</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KT&amp;G의</a:t>
            </a:r>
            <a:r>
              <a:rPr lang="en-US" sz="900" dirty="0">
                <a:latin typeface="Gulim"/>
                <a:ea typeface="Gulim"/>
                <a:cs typeface="Gulim"/>
                <a:sym typeface="Gulim"/>
              </a:rPr>
              <a:t> </a:t>
            </a:r>
            <a:r>
              <a:rPr lang="en-US" sz="900" dirty="0" err="1">
                <a:latin typeface="Gulim"/>
                <a:ea typeface="Gulim"/>
                <a:cs typeface="Gulim"/>
                <a:sym typeface="Gulim"/>
              </a:rPr>
              <a:t>사회책임사업</a:t>
            </a:r>
            <a:r>
              <a:rPr lang="en-US" sz="900" dirty="0">
                <a:latin typeface="Gulim"/>
                <a:ea typeface="Gulim"/>
                <a:cs typeface="Gulim"/>
                <a:sym typeface="Gulim"/>
              </a:rPr>
              <a:t> </a:t>
            </a:r>
            <a:r>
              <a:rPr lang="en-US" sz="900" dirty="0" err="1">
                <a:latin typeface="Gulim"/>
                <a:ea typeface="Gulim"/>
                <a:cs typeface="Gulim"/>
                <a:sym typeface="Gulim"/>
              </a:rPr>
              <a:t>정책은</a:t>
            </a:r>
            <a:r>
              <a:rPr lang="en-US" sz="900" dirty="0">
                <a:latin typeface="Gulim"/>
                <a:ea typeface="Gulim"/>
                <a:cs typeface="Gulim"/>
                <a:sym typeface="Gulim"/>
              </a:rPr>
              <a:t> </a:t>
            </a:r>
            <a:r>
              <a:rPr lang="en-US" sz="900" dirty="0" err="1">
                <a:latin typeface="Gulim"/>
                <a:ea typeface="Gulim"/>
                <a:cs typeface="Gulim"/>
                <a:sym typeface="Gulim"/>
              </a:rPr>
              <a:t>사회</a:t>
            </a:r>
            <a:r>
              <a:rPr lang="en-US" sz="900" dirty="0">
                <a:latin typeface="Gulim"/>
                <a:ea typeface="Gulim"/>
                <a:cs typeface="Gulim"/>
                <a:sym typeface="Gulim"/>
              </a:rPr>
              <a:t> </a:t>
            </a:r>
            <a:r>
              <a:rPr lang="en-US" sz="900" dirty="0" err="1">
                <a:latin typeface="Gulim"/>
                <a:ea typeface="Gulim"/>
                <a:cs typeface="Gulim"/>
                <a:sym typeface="Gulim"/>
              </a:rPr>
              <a:t>전반의</a:t>
            </a:r>
            <a:r>
              <a:rPr lang="en-US" sz="900" dirty="0">
                <a:latin typeface="Gulim"/>
                <a:ea typeface="Gulim"/>
                <a:cs typeface="Gulim"/>
                <a:sym typeface="Gulim"/>
              </a:rPr>
              <a:t> </a:t>
            </a:r>
            <a:r>
              <a:rPr lang="en-US" sz="900" dirty="0" err="1">
                <a:latin typeface="Gulim"/>
                <a:ea typeface="Gulim"/>
                <a:cs typeface="Gulim"/>
                <a:sym typeface="Gulim"/>
              </a:rPr>
              <a:t>장기적이고</a:t>
            </a:r>
            <a:r>
              <a:rPr lang="en-US" sz="900" dirty="0">
                <a:latin typeface="Gulim"/>
                <a:ea typeface="Gulim"/>
                <a:cs typeface="Gulim"/>
                <a:sym typeface="Gulim"/>
              </a:rPr>
              <a:t> </a:t>
            </a:r>
            <a:r>
              <a:rPr lang="en-US" sz="900" dirty="0" err="1">
                <a:latin typeface="Gulim"/>
                <a:ea typeface="Gulim"/>
                <a:cs typeface="Gulim"/>
                <a:sym typeface="Gulim"/>
              </a:rPr>
              <a:t>긍정적인</a:t>
            </a:r>
            <a:r>
              <a:rPr lang="en-US" sz="900" dirty="0">
                <a:latin typeface="Gulim"/>
                <a:ea typeface="Gulim"/>
                <a:cs typeface="Gulim"/>
                <a:sym typeface="Gulim"/>
              </a:rPr>
              <a:t> </a:t>
            </a:r>
            <a:r>
              <a:rPr lang="en-US" sz="900" dirty="0" err="1">
                <a:latin typeface="Gulim"/>
                <a:ea typeface="Gulim"/>
                <a:cs typeface="Gulim"/>
                <a:sym typeface="Gulim"/>
              </a:rPr>
              <a:t>변화를</a:t>
            </a:r>
            <a:r>
              <a:rPr lang="en-US" sz="900" dirty="0">
                <a:latin typeface="Gulim"/>
                <a:ea typeface="Gulim"/>
                <a:cs typeface="Gulim"/>
                <a:sym typeface="Gulim"/>
              </a:rPr>
              <a:t> </a:t>
            </a:r>
            <a:r>
              <a:rPr lang="en-US" sz="900" dirty="0" err="1">
                <a:latin typeface="Gulim"/>
                <a:ea typeface="Gulim"/>
                <a:cs typeface="Gulim"/>
                <a:sym typeface="Gulim"/>
              </a:rPr>
              <a:t>이끌어내기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전개되고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사회공헌</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지역사회</a:t>
            </a:r>
            <a:r>
              <a:rPr lang="en-US" sz="900" dirty="0">
                <a:latin typeface="Gulim"/>
                <a:ea typeface="Gulim"/>
                <a:cs typeface="Gulim"/>
                <a:sym typeface="Gulim"/>
              </a:rPr>
              <a:t> </a:t>
            </a:r>
            <a:r>
              <a:rPr lang="en-US" sz="900" dirty="0" err="1">
                <a:latin typeface="Gulim"/>
                <a:ea typeface="Gulim"/>
                <a:cs typeface="Gulim"/>
                <a:sym typeface="Gulim"/>
              </a:rPr>
              <a:t>맞춤형</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문화</a:t>
            </a:r>
            <a:r>
              <a:rPr lang="en-US" sz="900" dirty="0">
                <a:latin typeface="Gulim"/>
                <a:ea typeface="Gulim"/>
                <a:cs typeface="Gulim"/>
                <a:sym typeface="Gulim"/>
              </a:rPr>
              <a:t>, </a:t>
            </a:r>
            <a:r>
              <a:rPr lang="en-US" sz="900" dirty="0" err="1">
                <a:latin typeface="Gulim"/>
                <a:ea typeface="Gulim"/>
                <a:cs typeface="Gulim"/>
                <a:sym typeface="Gulim"/>
              </a:rPr>
              <a:t>예술</a:t>
            </a:r>
            <a:r>
              <a:rPr lang="en-US" sz="900" dirty="0">
                <a:latin typeface="Gulim"/>
                <a:ea typeface="Gulim"/>
                <a:cs typeface="Gulim"/>
                <a:sym typeface="Gulim"/>
              </a:rPr>
              <a:t>, </a:t>
            </a:r>
            <a:r>
              <a:rPr lang="en-US" sz="900" dirty="0" err="1">
                <a:latin typeface="Gulim"/>
                <a:ea typeface="Gulim"/>
                <a:cs typeface="Gulim"/>
                <a:sym typeface="Gulim"/>
              </a:rPr>
              <a:t>복지</a:t>
            </a:r>
            <a:r>
              <a:rPr lang="en-US" sz="900" dirty="0">
                <a:latin typeface="Gulim"/>
                <a:ea typeface="Gulim"/>
                <a:cs typeface="Gulim"/>
                <a:sym typeface="Gulim"/>
              </a:rPr>
              <a:t>, </a:t>
            </a:r>
            <a:r>
              <a:rPr lang="en-US" sz="900" dirty="0" err="1">
                <a:latin typeface="Gulim"/>
                <a:ea typeface="Gulim"/>
                <a:cs typeface="Gulim"/>
                <a:sym typeface="Gulim"/>
              </a:rPr>
              <a:t>장학</a:t>
            </a:r>
            <a:r>
              <a:rPr lang="en-US" sz="900" dirty="0">
                <a:latin typeface="Gulim"/>
                <a:ea typeface="Gulim"/>
                <a:cs typeface="Gulim"/>
                <a:sym typeface="Gulim"/>
              </a:rPr>
              <a:t>, </a:t>
            </a:r>
            <a:r>
              <a:rPr lang="en-US" sz="900" dirty="0" err="1">
                <a:latin typeface="Gulim"/>
                <a:ea typeface="Gulim"/>
                <a:cs typeface="Gulim"/>
                <a:sym typeface="Gulim"/>
              </a:rPr>
              <a:t>청년</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분야에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적극적인</a:t>
            </a:r>
            <a:r>
              <a:rPr lang="en-US" sz="900" dirty="0">
                <a:latin typeface="Gulim"/>
                <a:ea typeface="Gulim"/>
                <a:cs typeface="Gulim"/>
                <a:sym typeface="Gulim"/>
              </a:rPr>
              <a:t> </a:t>
            </a:r>
            <a:r>
              <a:rPr lang="en-US" sz="900" dirty="0" err="1">
                <a:latin typeface="Gulim"/>
                <a:ea typeface="Gulim"/>
                <a:cs typeface="Gulim"/>
                <a:sym typeface="Gulim"/>
              </a:rPr>
              <a:t>지원과</a:t>
            </a:r>
            <a:r>
              <a:rPr lang="en-US" sz="900" dirty="0">
                <a:latin typeface="Gulim"/>
                <a:ea typeface="Gulim"/>
                <a:cs typeface="Gulim"/>
                <a:sym typeface="Gulim"/>
              </a:rPr>
              <a:t> </a:t>
            </a:r>
            <a:r>
              <a:rPr lang="en-US" sz="900" dirty="0" err="1">
                <a:latin typeface="Gulim"/>
                <a:ea typeface="Gulim"/>
                <a:cs typeface="Gulim"/>
                <a:sym typeface="Gulim"/>
              </a:rPr>
              <a:t>동참을</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지역사회의</a:t>
            </a:r>
            <a:r>
              <a:rPr lang="en-US" sz="900" dirty="0">
                <a:latin typeface="Gulim"/>
                <a:ea typeface="Gulim"/>
                <a:cs typeface="Gulim"/>
                <a:sym typeface="Gulim"/>
              </a:rPr>
              <a:t> </a:t>
            </a:r>
            <a:r>
              <a:rPr lang="en-US" sz="900" dirty="0" err="1">
                <a:latin typeface="Gulim"/>
                <a:ea typeface="Gulim"/>
                <a:cs typeface="Gulim"/>
                <a:sym typeface="Gulim"/>
              </a:rPr>
              <a:t>일원으로서</a:t>
            </a:r>
            <a:r>
              <a:rPr lang="en-US" sz="900" dirty="0">
                <a:latin typeface="Gulim"/>
                <a:ea typeface="Gulim"/>
                <a:cs typeface="Gulim"/>
                <a:sym typeface="Gulim"/>
              </a:rPr>
              <a:t> </a:t>
            </a:r>
            <a:r>
              <a:rPr lang="en-US" sz="900" dirty="0" err="1">
                <a:latin typeface="Gulim"/>
                <a:ea typeface="Gulim"/>
                <a:cs typeface="Gulim"/>
                <a:sym typeface="Gulim"/>
              </a:rPr>
              <a:t>책임과</a:t>
            </a:r>
            <a:r>
              <a:rPr lang="en-US" sz="900" dirty="0">
                <a:latin typeface="Gulim"/>
                <a:ea typeface="Gulim"/>
                <a:cs typeface="Gulim"/>
                <a:sym typeface="Gulim"/>
              </a:rPr>
              <a:t> </a:t>
            </a:r>
            <a:r>
              <a:rPr lang="en-US" sz="900" dirty="0" err="1">
                <a:latin typeface="Gulim"/>
                <a:ea typeface="Gulim"/>
                <a:cs typeface="Gulim"/>
                <a:sym typeface="Gulim"/>
              </a:rPr>
              <a:t>의무를</a:t>
            </a:r>
            <a:r>
              <a:rPr lang="en-US" sz="900" dirty="0">
                <a:latin typeface="Gulim"/>
                <a:ea typeface="Gulim"/>
                <a:cs typeface="Gulim"/>
                <a:sym typeface="Gulim"/>
              </a:rPr>
              <a:t> </a:t>
            </a:r>
            <a:r>
              <a:rPr lang="en-US" sz="900" dirty="0" err="1">
                <a:latin typeface="Gulim"/>
                <a:ea typeface="Gulim"/>
                <a:cs typeface="Gulim"/>
                <a:sym typeface="Gulim"/>
              </a:rPr>
              <a:t>인식하고</a:t>
            </a:r>
            <a:r>
              <a:rPr lang="en-US" sz="900" dirty="0">
                <a:latin typeface="Gulim"/>
                <a:ea typeface="Gulim"/>
                <a:cs typeface="Gulim"/>
                <a:sym typeface="Gulim"/>
              </a:rPr>
              <a:t> </a:t>
            </a:r>
            <a:r>
              <a:rPr lang="en-US" sz="900" dirty="0" err="1">
                <a:latin typeface="Gulim"/>
                <a:ea typeface="Gulim"/>
                <a:cs typeface="Gulim"/>
                <a:sym typeface="Gulim"/>
              </a:rPr>
              <a:t>이행함으로써</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가치</a:t>
            </a:r>
            <a:r>
              <a:rPr lang="en-US" sz="900" dirty="0">
                <a:latin typeface="Gulim"/>
                <a:ea typeface="Gulim"/>
                <a:cs typeface="Gulim"/>
                <a:sym typeface="Gulim"/>
              </a:rPr>
              <a:t> </a:t>
            </a:r>
            <a:r>
              <a:rPr lang="en-US" sz="900" dirty="0" err="1">
                <a:latin typeface="Gulim"/>
                <a:ea typeface="Gulim"/>
                <a:cs typeface="Gulim"/>
                <a:sym typeface="Gulim"/>
              </a:rPr>
              <a:t>창출에</a:t>
            </a:r>
            <a:r>
              <a:rPr lang="en-US" sz="900" dirty="0">
                <a:latin typeface="Gulim"/>
                <a:ea typeface="Gulim"/>
                <a:cs typeface="Gulim"/>
                <a:sym typeface="Gulim"/>
              </a:rPr>
              <a:t> </a:t>
            </a:r>
            <a:r>
              <a:rPr lang="en-US" sz="900" dirty="0" err="1">
                <a:latin typeface="Gulim"/>
                <a:ea typeface="Gulim"/>
                <a:cs typeface="Gulim"/>
                <a:sym typeface="Gulim"/>
              </a:rPr>
              <a:t>앞장서고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868" name="Google Shape;7868;p81"/>
          <p:cNvSpPr txBox="1"/>
          <p:nvPr/>
        </p:nvSpPr>
        <p:spPr>
          <a:xfrm>
            <a:off x="888082" y="3116412"/>
            <a:ext cx="6754629" cy="1128494"/>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중장기</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사회책임사업</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전략</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none"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목표</a:t>
            </a:r>
            <a:endParaRPr sz="900" dirty="0">
              <a:latin typeface="Arial"/>
              <a:ea typeface="Arial"/>
              <a:cs typeface="Arial"/>
              <a:sym typeface="Arial"/>
            </a:endParaRPr>
          </a:p>
          <a:p>
            <a:pPr marL="12700" marR="5080" lvl="0" indent="0" algn="just" rtl="0">
              <a:lnSpc>
                <a:spcPct val="1342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함께하는</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경영이념을</a:t>
            </a:r>
            <a:r>
              <a:rPr lang="en-US" sz="900" dirty="0">
                <a:latin typeface="Gulim"/>
                <a:ea typeface="Gulim"/>
                <a:cs typeface="Gulim"/>
                <a:sym typeface="Gulim"/>
              </a:rPr>
              <a:t> </a:t>
            </a:r>
            <a:r>
              <a:rPr lang="en-US" sz="900" dirty="0" err="1">
                <a:latin typeface="Gulim"/>
                <a:ea typeface="Gulim"/>
                <a:cs typeface="Gulim"/>
                <a:sym typeface="Gulim"/>
              </a:rPr>
              <a:t>실현하기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사회공헌</a:t>
            </a:r>
            <a:r>
              <a:rPr lang="en-US" sz="900" dirty="0">
                <a:latin typeface="Gulim"/>
                <a:ea typeface="Gulim"/>
                <a:cs typeface="Gulim"/>
                <a:sym typeface="Gulim"/>
              </a:rPr>
              <a:t> </a:t>
            </a:r>
            <a:r>
              <a:rPr lang="en-US" sz="900" dirty="0" err="1">
                <a:latin typeface="Gulim"/>
                <a:ea typeface="Gulim"/>
                <a:cs typeface="Gulim"/>
                <a:sym typeface="Gulim"/>
              </a:rPr>
              <a:t>전담</a:t>
            </a:r>
            <a:r>
              <a:rPr lang="en-US" sz="900" dirty="0">
                <a:latin typeface="Gulim"/>
                <a:ea typeface="Gulim"/>
                <a:cs typeface="Gulim"/>
                <a:sym typeface="Gulim"/>
              </a:rPr>
              <a:t> </a:t>
            </a:r>
            <a:r>
              <a:rPr lang="en-US" sz="900" dirty="0" err="1">
                <a:latin typeface="Gulim"/>
                <a:ea typeface="Gulim"/>
                <a:cs typeface="Gulim"/>
                <a:sym typeface="Gulim"/>
              </a:rPr>
              <a:t>부서를</a:t>
            </a:r>
            <a:r>
              <a:rPr lang="en-US" sz="900" dirty="0">
                <a:latin typeface="Gulim"/>
                <a:ea typeface="Gulim"/>
                <a:cs typeface="Gulim"/>
                <a:sym typeface="Gulim"/>
              </a:rPr>
              <a:t> </a:t>
            </a:r>
            <a:r>
              <a:rPr lang="en-US" sz="900" dirty="0" err="1">
                <a:latin typeface="Gulim"/>
                <a:ea typeface="Gulim"/>
                <a:cs typeface="Gulim"/>
                <a:sym typeface="Gulim"/>
              </a:rPr>
              <a:t>중심으로</a:t>
            </a:r>
            <a:r>
              <a:rPr lang="en-US" sz="900" dirty="0">
                <a:latin typeface="Gulim"/>
                <a:ea typeface="Gulim"/>
                <a:cs typeface="Gulim"/>
                <a:sym typeface="Gulim"/>
              </a:rPr>
              <a:t> </a:t>
            </a:r>
            <a:r>
              <a:rPr lang="en-US" sz="900" dirty="0" err="1">
                <a:latin typeface="Gulim"/>
                <a:ea typeface="Gulim"/>
                <a:cs typeface="Gulim"/>
                <a:sym typeface="Gulim"/>
              </a:rPr>
              <a:t>체계적인</a:t>
            </a:r>
            <a:r>
              <a:rPr lang="en-US" sz="900" dirty="0">
                <a:latin typeface="Gulim"/>
                <a:ea typeface="Gulim"/>
                <a:cs typeface="Gulim"/>
                <a:sym typeface="Gulim"/>
              </a:rPr>
              <a:t> </a:t>
            </a:r>
            <a:r>
              <a:rPr lang="en-US" sz="900" dirty="0" err="1">
                <a:latin typeface="Gulim"/>
                <a:ea typeface="Gulim"/>
                <a:cs typeface="Gulim"/>
                <a:sym typeface="Gulim"/>
              </a:rPr>
              <a:t>사회책임사업</a:t>
            </a:r>
            <a:r>
              <a:rPr lang="en-US" sz="900" dirty="0">
                <a:latin typeface="Gulim"/>
                <a:ea typeface="Gulim"/>
                <a:cs typeface="Gulim"/>
                <a:sym typeface="Gulim"/>
              </a:rPr>
              <a:t> </a:t>
            </a:r>
            <a:r>
              <a:rPr lang="en-US" sz="900" dirty="0" err="1">
                <a:latin typeface="Gulim"/>
                <a:ea typeface="Gulim"/>
                <a:cs typeface="Gulim"/>
                <a:sym typeface="Gulim"/>
              </a:rPr>
              <a:t>전략을</a:t>
            </a:r>
            <a:r>
              <a:rPr lang="en-US" sz="900" dirty="0">
                <a:latin typeface="Gulim"/>
                <a:ea typeface="Gulim"/>
                <a:cs typeface="Gulim"/>
                <a:sym typeface="Gulim"/>
              </a:rPr>
              <a:t> </a:t>
            </a:r>
            <a:r>
              <a:rPr lang="en-US" sz="900" dirty="0" err="1">
                <a:latin typeface="Gulim"/>
                <a:ea typeface="Gulim"/>
                <a:cs typeface="Gulim"/>
                <a:sym typeface="Gulim"/>
              </a:rPr>
              <a:t>수립하여</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전개하고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사회책임사업</a:t>
            </a:r>
            <a:r>
              <a:rPr lang="en-US" sz="900" dirty="0">
                <a:latin typeface="Gulim"/>
                <a:ea typeface="Gulim"/>
                <a:cs typeface="Gulim"/>
                <a:sym typeface="Gulim"/>
              </a:rPr>
              <a:t> </a:t>
            </a:r>
            <a:r>
              <a:rPr lang="en-US" sz="900" dirty="0" err="1">
                <a:latin typeface="Gulim"/>
                <a:ea typeface="Gulim"/>
                <a:cs typeface="Gulim"/>
                <a:sym typeface="Gulim"/>
              </a:rPr>
              <a:t>전략인</a:t>
            </a:r>
            <a:r>
              <a:rPr lang="en-US" sz="900" dirty="0">
                <a:latin typeface="Gulim"/>
                <a:ea typeface="Gulim"/>
                <a:cs typeface="Gulim"/>
                <a:sym typeface="Gulim"/>
              </a:rPr>
              <a:t> ‘P-C-P(People-Community-Planet)’ </a:t>
            </a:r>
            <a:r>
              <a:rPr lang="en-US" sz="900" dirty="0" err="1">
                <a:latin typeface="Gulim"/>
                <a:ea typeface="Gulim"/>
                <a:cs typeface="Gulim"/>
                <a:sym typeface="Gulim"/>
              </a:rPr>
              <a:t>가치</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개인의</a:t>
            </a:r>
            <a:r>
              <a:rPr lang="en-US" sz="900" dirty="0">
                <a:latin typeface="Gulim"/>
                <a:ea typeface="Gulim"/>
                <a:cs typeface="Gulim"/>
                <a:sym typeface="Gulim"/>
              </a:rPr>
              <a:t> </a:t>
            </a:r>
            <a:r>
              <a:rPr lang="en-US" sz="900" dirty="0" err="1">
                <a:latin typeface="Gulim"/>
                <a:ea typeface="Gulim"/>
                <a:cs typeface="Gulim"/>
                <a:sym typeface="Gulim"/>
              </a:rPr>
              <a:t>성장이</a:t>
            </a:r>
            <a:r>
              <a:rPr lang="en-US" sz="900" dirty="0">
                <a:latin typeface="Gulim"/>
                <a:ea typeface="Gulim"/>
                <a:cs typeface="Gulim"/>
                <a:sym typeface="Gulim"/>
              </a:rPr>
              <a:t> </a:t>
            </a:r>
            <a:r>
              <a:rPr lang="en-US" sz="900" dirty="0" err="1">
                <a:latin typeface="Gulim"/>
                <a:ea typeface="Gulim"/>
                <a:cs typeface="Gulim"/>
                <a:sym typeface="Gulim"/>
              </a:rPr>
              <a:t>사회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기업의</a:t>
            </a:r>
            <a:r>
              <a:rPr lang="en-US" sz="900" dirty="0">
                <a:latin typeface="Gulim"/>
                <a:ea typeface="Gulim"/>
                <a:cs typeface="Gulim"/>
                <a:sym typeface="Gulim"/>
              </a:rPr>
              <a:t> </a:t>
            </a:r>
            <a:r>
              <a:rPr lang="en-US" sz="900" dirty="0" err="1">
                <a:latin typeface="Gulim"/>
                <a:ea typeface="Gulim"/>
                <a:cs typeface="Gulim"/>
                <a:sym typeface="Gulim"/>
              </a:rPr>
              <a:t>변화와</a:t>
            </a:r>
            <a:r>
              <a:rPr lang="en-US" sz="900" dirty="0">
                <a:latin typeface="Gulim"/>
                <a:ea typeface="Gulim"/>
                <a:cs typeface="Gulim"/>
                <a:sym typeface="Gulim"/>
              </a:rPr>
              <a:t> </a:t>
            </a:r>
            <a:r>
              <a:rPr lang="en-US" sz="900" dirty="0" err="1">
                <a:latin typeface="Gulim"/>
                <a:ea typeface="Gulim"/>
                <a:cs typeface="Gulim"/>
                <a:sym typeface="Gulim"/>
              </a:rPr>
              <a:t>혁신으로</a:t>
            </a:r>
            <a:r>
              <a:rPr lang="en-US" sz="900" dirty="0">
                <a:latin typeface="Gulim"/>
                <a:ea typeface="Gulim"/>
                <a:cs typeface="Gulim"/>
                <a:sym typeface="Gulim"/>
              </a:rPr>
              <a:t> </a:t>
            </a:r>
            <a:r>
              <a:rPr lang="en-US" sz="900" dirty="0" err="1">
                <a:latin typeface="Gulim"/>
                <a:ea typeface="Gulim"/>
                <a:cs typeface="Gulim"/>
                <a:sym typeface="Gulim"/>
              </a:rPr>
              <a:t>연결될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지원한다는</a:t>
            </a:r>
            <a:r>
              <a:rPr lang="en-US" sz="900" dirty="0">
                <a:latin typeface="Gulim"/>
                <a:ea typeface="Gulim"/>
                <a:cs typeface="Gulim"/>
                <a:sym typeface="Gulim"/>
              </a:rPr>
              <a:t> </a:t>
            </a:r>
            <a:r>
              <a:rPr lang="en-US" sz="900" dirty="0" err="1">
                <a:latin typeface="Gulim"/>
                <a:ea typeface="Gulim"/>
                <a:cs typeface="Gulim"/>
                <a:sym typeface="Gulim"/>
              </a:rPr>
              <a:t>의미의</a:t>
            </a:r>
            <a:r>
              <a:rPr lang="en-US" sz="900" dirty="0">
                <a:latin typeface="Gulim"/>
                <a:ea typeface="Gulim"/>
                <a:cs typeface="Gulim"/>
                <a:sym typeface="Gulim"/>
              </a:rPr>
              <a:t> ‘People’, </a:t>
            </a:r>
            <a:r>
              <a:rPr lang="en-US" sz="900" dirty="0" err="1">
                <a:latin typeface="Gulim"/>
                <a:ea typeface="Gulim"/>
                <a:cs typeface="Gulim"/>
                <a:sym typeface="Gulim"/>
              </a:rPr>
              <a:t>지역</a:t>
            </a:r>
            <a:r>
              <a:rPr lang="en-US" sz="900" dirty="0">
                <a:latin typeface="Gulim"/>
                <a:ea typeface="Gulim"/>
                <a:cs typeface="Gulim"/>
                <a:sym typeface="Gulim"/>
              </a:rPr>
              <a:t> </a:t>
            </a:r>
            <a:r>
              <a:rPr lang="en-US" sz="900" dirty="0" err="1">
                <a:latin typeface="Gulim"/>
                <a:ea typeface="Gulim"/>
                <a:cs typeface="Gulim"/>
                <a:sym typeface="Gulim"/>
              </a:rPr>
              <a:t>사회</a:t>
            </a:r>
            <a:r>
              <a:rPr lang="en-US" sz="900" dirty="0">
                <a:latin typeface="Gulim"/>
                <a:ea typeface="Gulim"/>
                <a:cs typeface="Gulim"/>
                <a:sym typeface="Gulim"/>
              </a:rPr>
              <a:t> </a:t>
            </a:r>
            <a:r>
              <a:rPr lang="en-US" sz="900" dirty="0" err="1">
                <a:latin typeface="Gulim"/>
                <a:ea typeface="Gulim"/>
                <a:cs typeface="Gulim"/>
                <a:sym typeface="Gulim"/>
              </a:rPr>
              <a:t>문제를</a:t>
            </a:r>
            <a:r>
              <a:rPr lang="en-US" sz="900" dirty="0">
                <a:latin typeface="Gulim"/>
                <a:ea typeface="Gulim"/>
                <a:cs typeface="Gulim"/>
                <a:sym typeface="Gulim"/>
              </a:rPr>
              <a:t> </a:t>
            </a:r>
            <a:r>
              <a:rPr lang="en-US" sz="900" dirty="0" err="1">
                <a:latin typeface="Gulim"/>
                <a:ea typeface="Gulim"/>
                <a:cs typeface="Gulim"/>
                <a:sym typeface="Gulim"/>
              </a:rPr>
              <a:t>발굴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해결하며</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상생할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노력한다는</a:t>
            </a:r>
            <a:r>
              <a:rPr lang="en-US" sz="900" dirty="0">
                <a:latin typeface="Gulim"/>
                <a:ea typeface="Gulim"/>
                <a:cs typeface="Gulim"/>
                <a:sym typeface="Gulim"/>
              </a:rPr>
              <a:t> </a:t>
            </a:r>
            <a:r>
              <a:rPr lang="en-US" sz="900" dirty="0" err="1">
                <a:latin typeface="Gulim"/>
                <a:ea typeface="Gulim"/>
                <a:cs typeface="Gulim"/>
                <a:sym typeface="Gulim"/>
              </a:rPr>
              <a:t>의미를</a:t>
            </a:r>
            <a:r>
              <a:rPr lang="en-US" sz="900" dirty="0">
                <a:latin typeface="Gulim"/>
                <a:ea typeface="Gulim"/>
                <a:cs typeface="Gulim"/>
                <a:sym typeface="Gulim"/>
              </a:rPr>
              <a:t> </a:t>
            </a:r>
            <a:r>
              <a:rPr lang="en-US" sz="900" dirty="0" err="1">
                <a:latin typeface="Gulim"/>
                <a:ea typeface="Gulim"/>
                <a:cs typeface="Gulim"/>
                <a:sym typeface="Gulim"/>
              </a:rPr>
              <a:t>담은</a:t>
            </a:r>
            <a:r>
              <a:rPr lang="en-US" sz="900" dirty="0">
                <a:latin typeface="Gulim"/>
                <a:ea typeface="Gulim"/>
                <a:cs typeface="Gulim"/>
                <a:sym typeface="Gulim"/>
              </a:rPr>
              <a:t> ‘Community’,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지구적</a:t>
            </a:r>
            <a:r>
              <a:rPr lang="en-US" sz="900" dirty="0">
                <a:latin typeface="Gulim"/>
                <a:ea typeface="Gulim"/>
                <a:cs typeface="Gulim"/>
                <a:sym typeface="Gulim"/>
              </a:rPr>
              <a:t> </a:t>
            </a:r>
            <a:r>
              <a:rPr lang="en-US" sz="900" dirty="0" err="1">
                <a:latin typeface="Gulim"/>
                <a:ea typeface="Gulim"/>
                <a:cs typeface="Gulim"/>
                <a:sym typeface="Gulim"/>
              </a:rPr>
              <a:t>문제에</a:t>
            </a:r>
            <a:r>
              <a:rPr lang="en-US" sz="900" dirty="0">
                <a:latin typeface="Gulim"/>
                <a:ea typeface="Gulim"/>
                <a:cs typeface="Gulim"/>
                <a:sym typeface="Gulim"/>
              </a:rPr>
              <a:t> </a:t>
            </a:r>
            <a:r>
              <a:rPr lang="en-US" sz="900" dirty="0" err="1">
                <a:latin typeface="Gulim"/>
                <a:ea typeface="Gulim"/>
                <a:cs typeface="Gulim"/>
                <a:sym typeface="Gulim"/>
              </a:rPr>
              <a:t>관심을</a:t>
            </a:r>
            <a:r>
              <a:rPr lang="en-US" sz="900" dirty="0">
                <a:latin typeface="Gulim"/>
                <a:ea typeface="Gulim"/>
                <a:cs typeface="Gulim"/>
                <a:sym typeface="Gulim"/>
              </a:rPr>
              <a:t> </a:t>
            </a:r>
            <a:r>
              <a:rPr lang="en-US" sz="900" dirty="0" err="1">
                <a:latin typeface="Gulim"/>
                <a:ea typeface="Gulim"/>
                <a:cs typeface="Gulim"/>
                <a:sym typeface="Gulim"/>
              </a:rPr>
              <a:t>두고</a:t>
            </a:r>
            <a:r>
              <a:rPr lang="en-US" sz="900" dirty="0">
                <a:latin typeface="Gulim"/>
                <a:ea typeface="Gulim"/>
                <a:cs typeface="Gulim"/>
                <a:sym typeface="Gulim"/>
              </a:rPr>
              <a:t> </a:t>
            </a:r>
            <a:r>
              <a:rPr lang="en-US" sz="900" dirty="0" err="1">
                <a:latin typeface="Gulim"/>
                <a:ea typeface="Gulim"/>
                <a:cs typeface="Gulim"/>
                <a:sym typeface="Gulim"/>
              </a:rPr>
              <a:t>혁신적인</a:t>
            </a:r>
            <a:r>
              <a:rPr lang="en-US" sz="900" dirty="0">
                <a:latin typeface="Gulim"/>
                <a:ea typeface="Gulim"/>
                <a:cs typeface="Gulim"/>
                <a:sym typeface="Gulim"/>
              </a:rPr>
              <a:t> </a:t>
            </a:r>
            <a:r>
              <a:rPr lang="en-US" sz="900" dirty="0" err="1">
                <a:latin typeface="Gulim"/>
                <a:ea typeface="Gulim"/>
                <a:cs typeface="Gulim"/>
                <a:sym typeface="Gulim"/>
              </a:rPr>
              <a:t>해결책을</a:t>
            </a:r>
            <a:r>
              <a:rPr lang="en-US" sz="900" dirty="0">
                <a:latin typeface="Gulim"/>
                <a:ea typeface="Gulim"/>
                <a:cs typeface="Gulim"/>
                <a:sym typeface="Gulim"/>
              </a:rPr>
              <a:t> </a:t>
            </a:r>
            <a:r>
              <a:rPr lang="en-US" sz="900" dirty="0" err="1">
                <a:latin typeface="Gulim"/>
                <a:ea typeface="Gulim"/>
                <a:cs typeface="Gulim"/>
                <a:sym typeface="Gulim"/>
              </a:rPr>
              <a:t>모색한다는</a:t>
            </a:r>
            <a:r>
              <a:rPr lang="en-US" sz="900" dirty="0">
                <a:latin typeface="Gulim"/>
                <a:ea typeface="Gulim"/>
                <a:cs typeface="Gulim"/>
                <a:sym typeface="Gulim"/>
              </a:rPr>
              <a:t> </a:t>
            </a:r>
            <a:r>
              <a:rPr lang="en-US" sz="900" dirty="0" err="1">
                <a:latin typeface="Gulim"/>
                <a:ea typeface="Gulim"/>
                <a:cs typeface="Gulim"/>
                <a:sym typeface="Gulim"/>
              </a:rPr>
              <a:t>의미의</a:t>
            </a:r>
            <a:r>
              <a:rPr lang="en-US" sz="900" dirty="0">
                <a:latin typeface="Gulim"/>
                <a:ea typeface="Gulim"/>
                <a:cs typeface="Gulim"/>
                <a:sym typeface="Gulim"/>
              </a:rPr>
              <a:t> ‘</a:t>
            </a:r>
            <a:r>
              <a:rPr lang="en-US" sz="900" dirty="0" err="1">
                <a:latin typeface="Gulim"/>
                <a:ea typeface="Gulim"/>
                <a:cs typeface="Gulim"/>
                <a:sym typeface="Gulim"/>
              </a:rPr>
              <a:t>Planet’의</a:t>
            </a:r>
            <a:r>
              <a:rPr lang="en-US" sz="900" dirty="0">
                <a:latin typeface="Gulim"/>
                <a:ea typeface="Gulim"/>
                <a:cs typeface="Gulim"/>
                <a:sym typeface="Gulim"/>
              </a:rPr>
              <a:t> </a:t>
            </a:r>
            <a:r>
              <a:rPr lang="en-US" sz="900" dirty="0" err="1">
                <a:latin typeface="Gulim"/>
                <a:ea typeface="Gulim"/>
                <a:cs typeface="Gulim"/>
                <a:sym typeface="Gulim"/>
              </a:rPr>
              <a:t>가치를</a:t>
            </a:r>
            <a:r>
              <a:rPr lang="en-US" sz="900" dirty="0">
                <a:latin typeface="Gulim"/>
                <a:ea typeface="Gulim"/>
                <a:cs typeface="Gulim"/>
                <a:sym typeface="Gulim"/>
              </a:rPr>
              <a:t> </a:t>
            </a:r>
            <a:r>
              <a:rPr lang="en-US" sz="900" dirty="0" err="1">
                <a:latin typeface="Gulim"/>
                <a:ea typeface="Gulim"/>
                <a:cs typeface="Gulim"/>
                <a:sym typeface="Gulim"/>
              </a:rPr>
              <a:t>이행하고자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계층을</a:t>
            </a:r>
            <a:r>
              <a:rPr lang="en-US" sz="900" dirty="0">
                <a:latin typeface="Gulim"/>
                <a:ea typeface="Gulim"/>
                <a:cs typeface="Gulim"/>
                <a:sym typeface="Gulim"/>
              </a:rPr>
              <a:t> </a:t>
            </a:r>
            <a:r>
              <a:rPr lang="en-US" sz="900" dirty="0" err="1">
                <a:latin typeface="Gulim"/>
                <a:ea typeface="Gulim"/>
                <a:cs typeface="Gulim"/>
                <a:sym typeface="Gulim"/>
              </a:rPr>
              <a:t>아우르는</a:t>
            </a:r>
            <a:r>
              <a:rPr lang="en-US" sz="900" dirty="0">
                <a:latin typeface="Gulim"/>
                <a:ea typeface="Gulim"/>
                <a:cs typeface="Gulim"/>
                <a:sym typeface="Gulim"/>
              </a:rPr>
              <a:t> </a:t>
            </a:r>
            <a:r>
              <a:rPr lang="en-US" sz="900" dirty="0" err="1">
                <a:latin typeface="Gulim"/>
                <a:ea typeface="Gulim"/>
                <a:cs typeface="Gulim"/>
                <a:sym typeface="Gulim"/>
              </a:rPr>
              <a:t>사회문제</a:t>
            </a:r>
            <a:r>
              <a:rPr lang="en-US" sz="900" dirty="0">
                <a:latin typeface="Gulim"/>
                <a:ea typeface="Gulim"/>
                <a:cs typeface="Gulim"/>
                <a:sym typeface="Gulim"/>
              </a:rPr>
              <a:t> </a:t>
            </a:r>
            <a:r>
              <a:rPr lang="en-US" sz="900" dirty="0" err="1">
                <a:latin typeface="Gulim"/>
                <a:ea typeface="Gulim"/>
                <a:cs typeface="Gulim"/>
                <a:sym typeface="Gulim"/>
              </a:rPr>
              <a:t>해결</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활발히</a:t>
            </a:r>
            <a:r>
              <a:rPr lang="en-US" sz="900" dirty="0">
                <a:latin typeface="Gulim"/>
                <a:ea typeface="Gulim"/>
                <a:cs typeface="Gulim"/>
                <a:sym typeface="Gulim"/>
              </a:rPr>
              <a:t> </a:t>
            </a:r>
            <a:r>
              <a:rPr lang="en-US" sz="900" dirty="0" err="1">
                <a:latin typeface="Gulim"/>
                <a:ea typeface="Gulim"/>
                <a:cs typeface="Gulim"/>
                <a:sym typeface="Gulim"/>
              </a:rPr>
              <a:t>추진하고자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7893" name="Google Shape;7893;p81"/>
          <p:cNvSpPr txBox="1"/>
          <p:nvPr/>
        </p:nvSpPr>
        <p:spPr>
          <a:xfrm>
            <a:off x="887075" y="4755190"/>
            <a:ext cx="6755637" cy="2505814"/>
          </a:xfrm>
          <a:prstGeom prst="rect">
            <a:avLst/>
          </a:prstGeom>
          <a:noFill/>
          <a:ln>
            <a:noFill/>
          </a:ln>
        </p:spPr>
        <p:txBody>
          <a:bodyPr spcFirstLastPara="1" wrap="square" lIns="0" tIns="12700" rIns="0" bIns="0" anchor="t" anchorCtr="0">
            <a:spAutoFit/>
          </a:bodyPr>
          <a:lstStyle/>
          <a:p>
            <a:pPr marL="12700" lvl="0" indent="0" algn="just" rtl="0">
              <a:lnSpc>
                <a:spcPct val="150000"/>
              </a:lnSpc>
              <a:spcBef>
                <a:spcPts val="0"/>
              </a:spcBef>
              <a:spcAft>
                <a:spcPts val="0"/>
              </a:spcAft>
              <a:buNone/>
            </a:pPr>
            <a:r>
              <a:rPr lang="en-US" sz="900" b="1" dirty="0">
                <a:solidFill>
                  <a:srgbClr val="4D5C63"/>
                </a:solidFill>
                <a:latin typeface="Gulim" panose="020B0600000101010101" pitchFamily="34" charset="-127"/>
                <a:ea typeface="Gulim" panose="020B0600000101010101" pitchFamily="34" charset="-127"/>
                <a:sym typeface="Arial"/>
              </a:rPr>
              <a:t>KT&amp;G </a:t>
            </a:r>
            <a:r>
              <a:rPr lang="en-US" sz="900" b="1" dirty="0" err="1">
                <a:solidFill>
                  <a:srgbClr val="4D5C63"/>
                </a:solidFill>
                <a:latin typeface="Gulim" panose="020B0600000101010101" pitchFamily="34" charset="-127"/>
                <a:ea typeface="Gulim" panose="020B0600000101010101" pitchFamily="34" charset="-127"/>
                <a:sym typeface="Arial"/>
              </a:rPr>
              <a:t>사회책임사업</a:t>
            </a:r>
            <a:r>
              <a:rPr lang="en-US" sz="900" b="1" dirty="0">
                <a:solidFill>
                  <a:srgbClr val="4D5C63"/>
                </a:solidFill>
                <a:latin typeface="Gulim" panose="020B0600000101010101" pitchFamily="34" charset="-127"/>
                <a:ea typeface="Gulim" panose="020B0600000101010101" pitchFamily="34" charset="-127"/>
                <a:sym typeface="Arial"/>
              </a:rPr>
              <a:t> </a:t>
            </a:r>
            <a:r>
              <a:rPr lang="en-US" sz="900" b="1" dirty="0" err="1">
                <a:solidFill>
                  <a:srgbClr val="4D5C63"/>
                </a:solidFill>
                <a:latin typeface="Gulim" panose="020B0600000101010101" pitchFamily="34" charset="-127"/>
                <a:ea typeface="Gulim" panose="020B0600000101010101" pitchFamily="34" charset="-127"/>
                <a:sym typeface="Arial"/>
              </a:rPr>
              <a:t>전략</a:t>
            </a:r>
            <a:endParaRPr lang="en-US" sz="900" b="1" dirty="0">
              <a:solidFill>
                <a:srgbClr val="4D5C63"/>
              </a:solidFill>
              <a:latin typeface="Gulim" panose="020B0600000101010101" pitchFamily="34" charset="-127"/>
              <a:ea typeface="Gulim" panose="020B0600000101010101" pitchFamily="34" charset="-127"/>
              <a:sym typeface="Arial"/>
            </a:endParaRP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‘기업과 사회의 지속가능한 </a:t>
            </a:r>
            <a:r>
              <a:rPr lang="ko-KR" altLang="en-US" sz="900" dirty="0" err="1">
                <a:latin typeface="Gulim" panose="020B0600000101010101" pitchFamily="34" charset="-127"/>
                <a:ea typeface="Gulim" panose="020B0600000101010101" pitchFamily="34" charset="-127"/>
              </a:rPr>
              <a:t>발전’을</a:t>
            </a:r>
            <a:r>
              <a:rPr lang="ko-KR" altLang="en-US" sz="900" dirty="0">
                <a:latin typeface="Gulim" panose="020B0600000101010101" pitchFamily="34" charset="-127"/>
                <a:ea typeface="Gulim" panose="020B0600000101010101" pitchFamily="34" charset="-127"/>
              </a:rPr>
              <a:t> 비전으로 삼고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더 좋은 내일을 </a:t>
            </a:r>
            <a:r>
              <a:rPr lang="ko-KR" altLang="en-US" sz="900" dirty="0" err="1">
                <a:latin typeface="Gulim" panose="020B0600000101010101" pitchFamily="34" charset="-127"/>
                <a:ea typeface="Gulim" panose="020B0600000101010101" pitchFamily="34" charset="-127"/>
              </a:rPr>
              <a:t>상상합니다’라는</a:t>
            </a:r>
            <a:r>
              <a:rPr lang="ko-KR" altLang="en-US" sz="900" dirty="0">
                <a:latin typeface="Gulim" panose="020B0600000101010101" pitchFamily="34" charset="-127"/>
                <a:ea typeface="Gulim" panose="020B0600000101010101" pitchFamily="34" charset="-127"/>
              </a:rPr>
              <a:t> 슬로건 아래 </a:t>
            </a:r>
            <a:r>
              <a:rPr lang="en-US" sz="900" dirty="0">
                <a:latin typeface="Gulim" panose="020B0600000101010101" pitchFamily="34" charset="-127"/>
                <a:ea typeface="Gulim" panose="020B0600000101010101" pitchFamily="34" charset="-127"/>
              </a:rPr>
              <a:t>PEOPLE, COMMUNITY, PLANET </a:t>
            </a:r>
            <a:r>
              <a:rPr lang="ko-KR" altLang="en-US" sz="900" dirty="0">
                <a:latin typeface="Gulim" panose="020B0600000101010101" pitchFamily="34" charset="-127"/>
                <a:ea typeface="Gulim" panose="020B0600000101010101" pitchFamily="34" charset="-127"/>
              </a:rPr>
              <a:t>세 가지 핵심 가치를 중심으로 사회책임사업</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CSR)</a:t>
            </a:r>
            <a:r>
              <a:rPr lang="ko-KR" altLang="en-US" sz="900" dirty="0">
                <a:latin typeface="Gulim" panose="020B0600000101010101" pitchFamily="34" charset="-127"/>
                <a:ea typeface="Gulim" panose="020B0600000101010101" pitchFamily="34" charset="-127"/>
              </a:rPr>
              <a:t>을 전개하고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PEOPLE </a:t>
            </a:r>
            <a:r>
              <a:rPr lang="ko-KR" altLang="en-US" sz="900" dirty="0">
                <a:latin typeface="Gulim" panose="020B0600000101010101" pitchFamily="34" charset="-127"/>
                <a:ea typeface="Gulim" panose="020B0600000101010101" pitchFamily="34" charset="-127"/>
              </a:rPr>
              <a:t>영역에서는 개인의 성장이 사회의 변화와 혁신으로 이어지도록 돕고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주요 사업으로는 저소득층과 복지기관을 지원하는 복지재단</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인재 양성을 위한 장학재단이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복지재단은 해외 구호 활동과 자원봉사를 포함하며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장학재단은 중</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고</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대학생을 위한 상상장학</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예체능</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글로벌 장학 등을 운영합니다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COMMUNITY </a:t>
            </a:r>
            <a:r>
              <a:rPr lang="ko-KR" altLang="en-US" sz="900" dirty="0">
                <a:latin typeface="Gulim" panose="020B0600000101010101" pitchFamily="34" charset="-127"/>
                <a:ea typeface="Gulim" panose="020B0600000101010101" pitchFamily="34" charset="-127"/>
              </a:rPr>
              <a:t>영역에서는 지역사회의 문제를 함께 발견하고 해결해 나가는 것을 목표로 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위해 상상펀드를 통한 기부마켓과 임직원 봉사단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상상마당을 통한 신진 작가 지원과 공연</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전시 및 문화예술 교육</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상상유니브를</a:t>
            </a:r>
            <a:r>
              <a:rPr lang="ko-KR" altLang="en-US" sz="900" dirty="0">
                <a:latin typeface="Gulim" panose="020B0600000101010101" pitchFamily="34" charset="-127"/>
                <a:ea typeface="Gulim" panose="020B0600000101010101" pitchFamily="34" charset="-127"/>
              </a:rPr>
              <a:t> 통한 대학생 문화예술 지원</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상상플래닛을</a:t>
            </a:r>
            <a:r>
              <a:rPr lang="ko-KR" altLang="en-US" sz="900" dirty="0">
                <a:latin typeface="Gulim" panose="020B0600000101010101" pitchFamily="34" charset="-127"/>
                <a:ea typeface="Gulim" panose="020B0600000101010101" pitchFamily="34" charset="-127"/>
              </a:rPr>
              <a:t> 통한 스타트업 캠프 및 청년 창업</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농가지원 등을 수행하고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PLANET </a:t>
            </a:r>
            <a:r>
              <a:rPr lang="ko-KR" altLang="en-US" sz="900" dirty="0">
                <a:latin typeface="Gulim" panose="020B0600000101010101" pitchFamily="34" charset="-127"/>
                <a:ea typeface="Gulim" panose="020B0600000101010101" pitchFamily="34" charset="-127"/>
              </a:rPr>
              <a:t>영역에서는 지구적 문제에 대한 관심을 바탕으로 혁신적 해결책을 추구하며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a:t>
            </a:r>
            <a:r>
              <a:rPr lang="en-US" sz="900" dirty="0">
                <a:latin typeface="Gulim" panose="020B0600000101010101" pitchFamily="34" charset="-127"/>
                <a:ea typeface="Gulim" panose="020B0600000101010101" pitchFamily="34" charset="-127"/>
              </a:rPr>
              <a:t>CSR</a:t>
            </a:r>
            <a:r>
              <a:rPr lang="ko-KR" altLang="en-US" sz="900" dirty="0">
                <a:latin typeface="Gulim" panose="020B0600000101010101" pitchFamily="34" charset="-127"/>
                <a:ea typeface="Gulim" panose="020B0600000101010101" pitchFamily="34" charset="-127"/>
              </a:rPr>
              <a:t>로 인도네시아 </a:t>
            </a:r>
            <a:r>
              <a:rPr lang="ko-KR" altLang="en-US" sz="900" dirty="0" err="1">
                <a:latin typeface="Gulim" panose="020B0600000101010101" pitchFamily="34" charset="-127"/>
                <a:ea typeface="Gulim" panose="020B0600000101010101" pitchFamily="34" charset="-127"/>
              </a:rPr>
              <a:t>상상유니브</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재난구호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한국어학당을 운영하고 있으며</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밸류체인</a:t>
            </a:r>
            <a:r>
              <a:rPr lang="ko-KR" altLang="en-US"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CSR</a:t>
            </a:r>
            <a:r>
              <a:rPr lang="ko-KR" altLang="en-US" sz="900" dirty="0">
                <a:latin typeface="Gulim" panose="020B0600000101010101" pitchFamily="34" charset="-127"/>
                <a:ea typeface="Gulim" panose="020B0600000101010101" pitchFamily="34" charset="-127"/>
              </a:rPr>
              <a:t>을 통해 흡연환경 개선과 환경 </a:t>
            </a:r>
            <a:r>
              <a:rPr lang="en-US" sz="900" dirty="0">
                <a:latin typeface="Gulim" panose="020B0600000101010101" pitchFamily="34" charset="-127"/>
                <a:ea typeface="Gulim" panose="020B0600000101010101" pitchFamily="34" charset="-127"/>
              </a:rPr>
              <a:t>CSR </a:t>
            </a:r>
            <a:r>
              <a:rPr lang="ko-KR" altLang="en-US" sz="900" dirty="0">
                <a:latin typeface="Gulim" panose="020B0600000101010101" pitchFamily="34" charset="-127"/>
                <a:ea typeface="Gulim" panose="020B0600000101010101" pitchFamily="34" charset="-127"/>
              </a:rPr>
              <a:t>활동을 실천하고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endParaRPr lang="en-KR" sz="900" dirty="0">
              <a:latin typeface="Gulim" panose="020B0600000101010101" pitchFamily="34" charset="-127"/>
              <a:ea typeface="Gulim" panose="020B0600000101010101" pitchFamily="34" charset="-127"/>
            </a:endParaRPr>
          </a:p>
          <a:p>
            <a:pPr marL="12700" lvl="0" indent="0" algn="just" rtl="0">
              <a:lnSpc>
                <a:spcPct val="150000"/>
              </a:lnSpc>
              <a:spcBef>
                <a:spcPts val="0"/>
              </a:spcBef>
              <a:spcAft>
                <a:spcPts val="0"/>
              </a:spcAft>
              <a:buNone/>
            </a:pPr>
            <a:endParaRPr sz="900" dirty="0">
              <a:latin typeface="Gulim" panose="020B0600000101010101" pitchFamily="34" charset="-127"/>
              <a:ea typeface="Gulim" panose="020B0600000101010101" pitchFamily="34" charset="-127"/>
              <a:sym typeface="Arial"/>
            </a:endParaRPr>
          </a:p>
        </p:txBody>
      </p:sp>
      <p:grpSp>
        <p:nvGrpSpPr>
          <p:cNvPr id="7987" name="Google Shape;7987;p81"/>
          <p:cNvGrpSpPr/>
          <p:nvPr/>
        </p:nvGrpSpPr>
        <p:grpSpPr>
          <a:xfrm>
            <a:off x="538086" y="0"/>
            <a:ext cx="14077958" cy="8208009"/>
            <a:chOff x="538086" y="0"/>
            <a:chExt cx="14077958" cy="8208009"/>
          </a:xfrm>
        </p:grpSpPr>
        <p:sp>
          <p:nvSpPr>
            <p:cNvPr id="7988" name="Google Shape;7988;p8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89" name="Google Shape;7989;p8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90" name="Google Shape;7990;p8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997" name="Google Shape;7997;p8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157</a:t>
            </a:r>
            <a:endParaRPr sz="1000">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8006"/>
        <p:cNvGrpSpPr/>
        <p:nvPr/>
      </p:nvGrpSpPr>
      <p:grpSpPr>
        <a:xfrm>
          <a:off x="0" y="0"/>
          <a:ext cx="0" cy="0"/>
          <a:chOff x="0" y="0"/>
          <a:chExt cx="0" cy="0"/>
        </a:xfrm>
      </p:grpSpPr>
      <p:sp>
        <p:nvSpPr>
          <p:cNvPr id="8007" name="Google Shape;8007;p82"/>
          <p:cNvSpPr txBox="1"/>
          <p:nvPr/>
        </p:nvSpPr>
        <p:spPr>
          <a:xfrm>
            <a:off x="887299" y="1196499"/>
            <a:ext cx="2017266"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사회책임사업</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사회책임사업</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활동</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기획</a:t>
            </a:r>
            <a:endParaRPr sz="1100" dirty="0">
              <a:latin typeface="Arial"/>
              <a:ea typeface="Arial"/>
              <a:cs typeface="Arial"/>
              <a:sym typeface="Arial"/>
            </a:endParaRPr>
          </a:p>
        </p:txBody>
      </p:sp>
      <p:sp>
        <p:nvSpPr>
          <p:cNvPr id="8008" name="Google Shape;8008;p82"/>
          <p:cNvSpPr txBox="1"/>
          <p:nvPr/>
        </p:nvSpPr>
        <p:spPr>
          <a:xfrm>
            <a:off x="886963" y="2015989"/>
            <a:ext cx="9733774"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기업과</a:t>
            </a:r>
            <a:r>
              <a:rPr lang="en-US" sz="900" dirty="0">
                <a:latin typeface="Gulim"/>
                <a:ea typeface="Gulim"/>
                <a:cs typeface="Gulim"/>
                <a:sym typeface="Gulim"/>
              </a:rPr>
              <a:t> </a:t>
            </a:r>
            <a:r>
              <a:rPr lang="en-US" sz="900" dirty="0" err="1">
                <a:latin typeface="Gulim"/>
                <a:ea typeface="Gulim"/>
                <a:cs typeface="Gulim"/>
                <a:sym typeface="Gulim"/>
              </a:rPr>
              <a:t>사회의</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발전과</a:t>
            </a:r>
            <a:r>
              <a:rPr lang="en-US" sz="900" dirty="0">
                <a:latin typeface="Gulim"/>
                <a:ea typeface="Gulim"/>
                <a:cs typeface="Gulim"/>
                <a:sym typeface="Gulim"/>
              </a:rPr>
              <a:t> </a:t>
            </a:r>
            <a:r>
              <a:rPr lang="en-US" sz="900" dirty="0" err="1">
                <a:latin typeface="Gulim"/>
                <a:ea typeface="Gulim"/>
                <a:cs typeface="Gulim"/>
                <a:sym typeface="Gulim"/>
              </a:rPr>
              <a:t>공유가치</a:t>
            </a:r>
            <a:r>
              <a:rPr lang="en-US" sz="900" dirty="0">
                <a:latin typeface="Gulim"/>
                <a:ea typeface="Gulim"/>
                <a:cs typeface="Gulim"/>
                <a:sym typeface="Gulim"/>
              </a:rPr>
              <a:t> </a:t>
            </a:r>
            <a:r>
              <a:rPr lang="en-US" sz="900" dirty="0" err="1">
                <a:latin typeface="Gulim"/>
                <a:ea typeface="Gulim"/>
                <a:cs typeface="Gulim"/>
                <a:sym typeface="Gulim"/>
              </a:rPr>
              <a:t>창출을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상생협력</a:t>
            </a:r>
            <a:r>
              <a:rPr lang="en-US" sz="900" dirty="0">
                <a:latin typeface="Gulim"/>
                <a:ea typeface="Gulim"/>
                <a:cs typeface="Gulim"/>
                <a:sym typeface="Gulim"/>
              </a:rPr>
              <a:t> </a:t>
            </a:r>
            <a:r>
              <a:rPr lang="en-US" sz="900" dirty="0" err="1">
                <a:latin typeface="Gulim"/>
                <a:ea typeface="Gulim"/>
                <a:cs typeface="Gulim"/>
                <a:sym typeface="Gulim"/>
              </a:rPr>
              <a:t>전담</a:t>
            </a:r>
            <a:r>
              <a:rPr lang="en-US" sz="900" dirty="0">
                <a:latin typeface="Gulim"/>
                <a:ea typeface="Gulim"/>
                <a:cs typeface="Gulim"/>
                <a:sym typeface="Gulim"/>
              </a:rPr>
              <a:t> </a:t>
            </a:r>
            <a:r>
              <a:rPr lang="en-US" sz="900" dirty="0" err="1">
                <a:latin typeface="Gulim"/>
                <a:ea typeface="Gulim"/>
                <a:cs typeface="Gulim"/>
                <a:sym typeface="Gulim"/>
              </a:rPr>
              <a:t>조직인</a:t>
            </a:r>
            <a:r>
              <a:rPr lang="en-US" sz="900" dirty="0">
                <a:latin typeface="Gulim"/>
                <a:ea typeface="Gulim"/>
                <a:cs typeface="Gulim"/>
                <a:sym typeface="Gulim"/>
              </a:rPr>
              <a:t> </a:t>
            </a:r>
            <a:r>
              <a:rPr lang="en-US" sz="900" dirty="0" err="1">
                <a:latin typeface="Gulim"/>
                <a:ea typeface="Gulim"/>
                <a:cs typeface="Gulim"/>
                <a:sym typeface="Gulim"/>
              </a:rPr>
              <a:t>ESG경영실과</a:t>
            </a:r>
            <a:r>
              <a:rPr lang="en-US" sz="900" dirty="0">
                <a:latin typeface="Gulim"/>
                <a:ea typeface="Gulim"/>
                <a:cs typeface="Gulim"/>
                <a:sym typeface="Gulim"/>
              </a:rPr>
              <a:t> </a:t>
            </a:r>
            <a:r>
              <a:rPr lang="en-US" sz="900" dirty="0" err="1">
                <a:latin typeface="Gulim"/>
                <a:ea typeface="Gulim"/>
                <a:cs typeface="Gulim"/>
                <a:sym typeface="Gulim"/>
              </a:rPr>
              <a:t>유관</a:t>
            </a:r>
            <a:r>
              <a:rPr lang="en-US" sz="900" dirty="0">
                <a:latin typeface="Gulim"/>
                <a:ea typeface="Gulim"/>
                <a:cs typeface="Gulim"/>
                <a:sym typeface="Gulim"/>
              </a:rPr>
              <a:t> </a:t>
            </a:r>
            <a:r>
              <a:rPr lang="en-US" sz="900" dirty="0" err="1">
                <a:latin typeface="Gulim"/>
                <a:ea typeface="Gulim"/>
                <a:cs typeface="Gulim"/>
                <a:sym typeface="Gulim"/>
              </a:rPr>
              <a:t>부서가</a:t>
            </a:r>
            <a:r>
              <a:rPr lang="en-US" sz="900" dirty="0">
                <a:latin typeface="Gulim"/>
                <a:ea typeface="Gulim"/>
                <a:cs typeface="Gulim"/>
                <a:sym typeface="Gulim"/>
              </a:rPr>
              <a:t> </a:t>
            </a:r>
            <a:r>
              <a:rPr lang="en-US" sz="900" dirty="0" err="1">
                <a:latin typeface="Gulim"/>
                <a:ea typeface="Gulim"/>
                <a:cs typeface="Gulim"/>
                <a:sym typeface="Gulim"/>
              </a:rPr>
              <a:t>협력하여</a:t>
            </a:r>
            <a:r>
              <a:rPr lang="en-US" sz="900" dirty="0">
                <a:latin typeface="Gulim"/>
                <a:ea typeface="Gulim"/>
                <a:cs typeface="Gulim"/>
                <a:sym typeface="Gulim"/>
              </a:rPr>
              <a:t> </a:t>
            </a:r>
            <a:r>
              <a:rPr lang="en-US" sz="900" dirty="0" err="1">
                <a:latin typeface="Gulim"/>
                <a:ea typeface="Gulim"/>
                <a:cs typeface="Gulim"/>
                <a:sym typeface="Gulim"/>
              </a:rPr>
              <a:t>당사만의</a:t>
            </a:r>
            <a:r>
              <a:rPr lang="en-US" sz="900" dirty="0">
                <a:latin typeface="Gulim"/>
                <a:ea typeface="Gulim"/>
                <a:cs typeface="Gulim"/>
                <a:sym typeface="Gulim"/>
              </a:rPr>
              <a:t> </a:t>
            </a:r>
            <a:r>
              <a:rPr lang="en-US" sz="900" dirty="0" err="1">
                <a:latin typeface="Gulim"/>
                <a:ea typeface="Gulim"/>
                <a:cs typeface="Gulim"/>
                <a:sym typeface="Gulim"/>
              </a:rPr>
              <a:t>차별화된</a:t>
            </a:r>
            <a:r>
              <a:rPr lang="en-US" sz="900" dirty="0">
                <a:latin typeface="Gulim"/>
                <a:ea typeface="Gulim"/>
                <a:cs typeface="Gulim"/>
                <a:sym typeface="Gulim"/>
              </a:rPr>
              <a:t> </a:t>
            </a:r>
            <a:r>
              <a:rPr lang="en-US" sz="900" dirty="0" err="1">
                <a:latin typeface="Gulim"/>
                <a:ea typeface="Gulim"/>
                <a:cs typeface="Gulim"/>
                <a:sym typeface="Gulim"/>
              </a:rPr>
              <a:t>플랫폼을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연계</a:t>
            </a:r>
            <a:r>
              <a:rPr lang="en-US" sz="900" dirty="0">
                <a:latin typeface="Gulim"/>
                <a:ea typeface="Gulim"/>
                <a:cs typeface="Gulim"/>
                <a:sym typeface="Gulim"/>
              </a:rPr>
              <a:t> </a:t>
            </a:r>
            <a:r>
              <a:rPr lang="en-US" sz="900" dirty="0" err="1">
                <a:latin typeface="Gulim"/>
                <a:ea typeface="Gulim"/>
                <a:cs typeface="Gulim"/>
                <a:sym typeface="Gulim"/>
              </a:rPr>
              <a:t>활동과</a:t>
            </a:r>
            <a:r>
              <a:rPr lang="en-US" sz="900" dirty="0">
                <a:latin typeface="Gulim"/>
                <a:ea typeface="Gulim"/>
                <a:cs typeface="Gulim"/>
                <a:sym typeface="Gulim"/>
              </a:rPr>
              <a:t> </a:t>
            </a:r>
            <a:r>
              <a:rPr lang="en-US" sz="900" dirty="0" err="1">
                <a:latin typeface="Gulim"/>
                <a:ea typeface="Gulim"/>
                <a:cs typeface="Gulim"/>
                <a:sym typeface="Gulim"/>
              </a:rPr>
              <a:t>지역</a:t>
            </a:r>
            <a:r>
              <a:rPr lang="en-US" sz="900" dirty="0">
                <a:latin typeface="Gulim"/>
                <a:ea typeface="Gulim"/>
                <a:cs typeface="Gulim"/>
                <a:sym typeface="Gulim"/>
              </a:rPr>
              <a:t> </a:t>
            </a:r>
            <a:r>
              <a:rPr lang="en-US" sz="900" dirty="0" err="1">
                <a:latin typeface="Gulim"/>
                <a:ea typeface="Gulim"/>
                <a:cs typeface="Gulim"/>
                <a:sym typeface="Gulim"/>
              </a:rPr>
              <a:t>사회에</a:t>
            </a:r>
            <a:r>
              <a:rPr lang="en-US" sz="900" dirty="0">
                <a:latin typeface="Gulim"/>
                <a:ea typeface="Gulim"/>
                <a:cs typeface="Gulim"/>
                <a:sym typeface="Gulim"/>
              </a:rPr>
              <a:t> </a:t>
            </a:r>
            <a:r>
              <a:rPr lang="en-US" sz="900" dirty="0" err="1">
                <a:latin typeface="Gulim"/>
                <a:ea typeface="Gulim"/>
                <a:cs typeface="Gulim"/>
                <a:sym typeface="Gulim"/>
              </a:rPr>
              <a:t>기여하는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사회책임사업</a:t>
            </a:r>
            <a:r>
              <a:rPr lang="en-US" sz="900" dirty="0">
                <a:latin typeface="Gulim"/>
                <a:ea typeface="Gulim"/>
                <a:cs typeface="Gulim"/>
                <a:sym typeface="Gulim"/>
              </a:rPr>
              <a:t> </a:t>
            </a:r>
            <a:r>
              <a:rPr lang="en-US" sz="900" dirty="0" err="1">
                <a:latin typeface="Gulim"/>
                <a:ea typeface="Gulim"/>
                <a:cs typeface="Gulim"/>
                <a:sym typeface="Gulim"/>
              </a:rPr>
              <a:t>프로그램을</a:t>
            </a:r>
            <a:r>
              <a:rPr lang="en-US" sz="900" dirty="0">
                <a:latin typeface="Gulim"/>
                <a:ea typeface="Gulim"/>
                <a:cs typeface="Gulim"/>
                <a:sym typeface="Gulim"/>
              </a:rPr>
              <a:t> </a:t>
            </a:r>
            <a:r>
              <a:rPr lang="en-US" sz="900" dirty="0" err="1">
                <a:latin typeface="Gulim"/>
                <a:ea typeface="Gulim"/>
                <a:cs typeface="Gulim"/>
                <a:sym typeface="Gulim"/>
              </a:rPr>
              <a:t>기획하고</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전개하고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009" name="Google Shape;8009;p82"/>
          <p:cNvSpPr txBox="1"/>
          <p:nvPr/>
        </p:nvSpPr>
        <p:spPr>
          <a:xfrm>
            <a:off x="885955" y="2427391"/>
            <a:ext cx="9749661" cy="755079"/>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중대성</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이해관계자</a:t>
            </a:r>
            <a:r>
              <a:rPr lang="en-US" sz="900" dirty="0">
                <a:latin typeface="Gulim"/>
                <a:ea typeface="Gulim"/>
                <a:cs typeface="Gulim"/>
                <a:sym typeface="Gulim"/>
              </a:rPr>
              <a:t> </a:t>
            </a:r>
            <a:r>
              <a:rPr lang="en-US" sz="900" dirty="0" err="1">
                <a:latin typeface="Gulim"/>
                <a:ea typeface="Gulim"/>
                <a:cs typeface="Gulim"/>
                <a:sym typeface="Gulim"/>
              </a:rPr>
              <a:t>설문조사</a:t>
            </a:r>
            <a:r>
              <a:rPr lang="en-US" sz="900" dirty="0">
                <a:latin typeface="Gulim"/>
                <a:ea typeface="Gulim"/>
                <a:cs typeface="Gulim"/>
                <a:sym typeface="Gulim"/>
              </a:rPr>
              <a:t>, </a:t>
            </a:r>
            <a:r>
              <a:rPr lang="en-US" sz="900" dirty="0" err="1">
                <a:latin typeface="Gulim"/>
                <a:ea typeface="Gulim"/>
                <a:cs typeface="Gulim"/>
                <a:sym typeface="Gulim"/>
              </a:rPr>
              <a:t>포커스</a:t>
            </a:r>
            <a:r>
              <a:rPr lang="en-US" sz="900" dirty="0">
                <a:latin typeface="Gulim"/>
                <a:ea typeface="Gulim"/>
                <a:cs typeface="Gulim"/>
                <a:sym typeface="Gulim"/>
              </a:rPr>
              <a:t> </a:t>
            </a:r>
            <a:r>
              <a:rPr lang="en-US" sz="900" dirty="0" err="1">
                <a:latin typeface="Gulim"/>
                <a:ea typeface="Gulim"/>
                <a:cs typeface="Gulim"/>
                <a:sym typeface="Gulim"/>
              </a:rPr>
              <a:t>그룹</a:t>
            </a:r>
            <a:r>
              <a:rPr lang="en-US" sz="900" dirty="0">
                <a:latin typeface="Gulim"/>
                <a:ea typeface="Gulim"/>
                <a:cs typeface="Gulim"/>
                <a:sym typeface="Gulim"/>
              </a:rPr>
              <a:t>(Focus Group) </a:t>
            </a:r>
            <a:r>
              <a:rPr lang="en-US" sz="900" dirty="0" err="1">
                <a:latin typeface="Gulim"/>
                <a:ea typeface="Gulim"/>
                <a:cs typeface="Gulim"/>
                <a:sym typeface="Gulim"/>
              </a:rPr>
              <a:t>인터뷰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커뮤니케이션</a:t>
            </a:r>
            <a:r>
              <a:rPr lang="en-US" sz="900" dirty="0">
                <a:latin typeface="Gulim"/>
                <a:ea typeface="Gulim"/>
                <a:cs typeface="Gulim"/>
                <a:sym typeface="Gulim"/>
              </a:rPr>
              <a:t> </a:t>
            </a:r>
            <a:r>
              <a:rPr lang="en-US" sz="900" dirty="0" err="1">
                <a:latin typeface="Gulim"/>
                <a:ea typeface="Gulim"/>
                <a:cs typeface="Gulim"/>
                <a:sym typeface="Gulim"/>
              </a:rPr>
              <a:t>채널을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비즈니스와</a:t>
            </a:r>
            <a:r>
              <a:rPr lang="en-US" sz="900" dirty="0">
                <a:latin typeface="Gulim"/>
                <a:ea typeface="Gulim"/>
                <a:cs typeface="Gulim"/>
                <a:sym typeface="Gulim"/>
              </a:rPr>
              <a:t> </a:t>
            </a:r>
            <a:r>
              <a:rPr lang="en-US" sz="900" dirty="0" err="1">
                <a:latin typeface="Gulim"/>
                <a:ea typeface="Gulim"/>
                <a:cs typeface="Gulim"/>
                <a:sym typeface="Gulim"/>
              </a:rPr>
              <a:t>연관된</a:t>
            </a:r>
            <a:r>
              <a:rPr lang="en-US" sz="900" dirty="0">
                <a:latin typeface="Gulim"/>
                <a:ea typeface="Gulim"/>
                <a:cs typeface="Gulim"/>
                <a:sym typeface="Gulim"/>
              </a:rPr>
              <a:t> </a:t>
            </a:r>
            <a:r>
              <a:rPr lang="en-US" sz="900" dirty="0" err="1">
                <a:latin typeface="Gulim"/>
                <a:ea typeface="Gulim"/>
                <a:cs typeface="Gulim"/>
                <a:sym typeface="Gulim"/>
              </a:rPr>
              <a:t>이슈에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인식과</a:t>
            </a:r>
            <a:r>
              <a:rPr lang="en-US" sz="900" dirty="0">
                <a:latin typeface="Gulim"/>
                <a:ea typeface="Gulim"/>
                <a:cs typeface="Gulim"/>
                <a:sym typeface="Gulim"/>
              </a:rPr>
              <a:t> </a:t>
            </a:r>
            <a:r>
              <a:rPr lang="en-US" sz="900" dirty="0" err="1">
                <a:latin typeface="Gulim"/>
                <a:ea typeface="Gulim"/>
                <a:cs typeface="Gulim"/>
                <a:sym typeface="Gulim"/>
              </a:rPr>
              <a:t>관심도를</a:t>
            </a:r>
            <a:r>
              <a:rPr lang="en-US" sz="900" dirty="0">
                <a:latin typeface="Gulim"/>
                <a:ea typeface="Gulim"/>
                <a:cs typeface="Gulim"/>
                <a:sym typeface="Gulim"/>
              </a:rPr>
              <a:t> </a:t>
            </a:r>
            <a:r>
              <a:rPr lang="en-US" sz="900" dirty="0" err="1">
                <a:latin typeface="Gulim"/>
                <a:ea typeface="Gulim"/>
                <a:cs typeface="Gulim"/>
                <a:sym typeface="Gulim"/>
              </a:rPr>
              <a:t>주기적으로</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회사가</a:t>
            </a:r>
            <a:r>
              <a:rPr lang="en-US" sz="900" dirty="0">
                <a:latin typeface="Gulim"/>
                <a:ea typeface="Gulim"/>
                <a:cs typeface="Gulim"/>
                <a:sym typeface="Gulim"/>
              </a:rPr>
              <a:t> </a:t>
            </a:r>
            <a:r>
              <a:rPr lang="en-US" sz="900" dirty="0" err="1">
                <a:latin typeface="Gulim"/>
                <a:ea typeface="Gulim"/>
                <a:cs typeface="Gulim"/>
                <a:sym typeface="Gulim"/>
              </a:rPr>
              <a:t>밸류체인</a:t>
            </a:r>
            <a:r>
              <a:rPr lang="en-US" sz="900" dirty="0">
                <a:latin typeface="Gulim"/>
                <a:ea typeface="Gulim"/>
                <a:cs typeface="Gulim"/>
                <a:sym typeface="Gulim"/>
              </a:rPr>
              <a:t> </a:t>
            </a:r>
            <a:r>
              <a:rPr lang="en-US" sz="900" dirty="0" err="1">
                <a:latin typeface="Gulim"/>
                <a:ea typeface="Gulim"/>
                <a:cs typeface="Gulim"/>
                <a:sym typeface="Gulim"/>
              </a:rPr>
              <a:t>전반에</a:t>
            </a:r>
            <a:r>
              <a:rPr lang="en-US" sz="900" dirty="0">
                <a:latin typeface="Gulim"/>
                <a:ea typeface="Gulim"/>
                <a:cs typeface="Gulim"/>
                <a:sym typeface="Gulim"/>
              </a:rPr>
              <a:t> </a:t>
            </a:r>
            <a:r>
              <a:rPr lang="en-US" sz="900" dirty="0" err="1">
                <a:latin typeface="Gulim"/>
                <a:ea typeface="Gulim"/>
                <a:cs typeface="Gulim"/>
                <a:sym typeface="Gulim"/>
              </a:rPr>
              <a:t>직·간접적으로</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부정적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분석하고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기업</a:t>
            </a:r>
            <a:r>
              <a:rPr lang="en-US" sz="900" dirty="0">
                <a:latin typeface="Gulim"/>
                <a:ea typeface="Gulim"/>
                <a:cs typeface="Gulim"/>
                <a:sym typeface="Gulim"/>
              </a:rPr>
              <a:t> </a:t>
            </a:r>
            <a:r>
              <a:rPr lang="en-US" sz="900" dirty="0" err="1">
                <a:latin typeface="Gulim"/>
                <a:ea typeface="Gulim"/>
                <a:cs typeface="Gulim"/>
                <a:sym typeface="Gulim"/>
              </a:rPr>
              <a:t>시민으로서</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책임을</a:t>
            </a:r>
            <a:r>
              <a:rPr lang="en-US" sz="900" dirty="0">
                <a:latin typeface="Gulim"/>
                <a:ea typeface="Gulim"/>
                <a:cs typeface="Gulim"/>
                <a:sym typeface="Gulim"/>
              </a:rPr>
              <a:t> </a:t>
            </a:r>
            <a:r>
              <a:rPr lang="en-US" sz="900" dirty="0" err="1">
                <a:latin typeface="Gulim"/>
                <a:ea typeface="Gulim"/>
                <a:cs typeface="Gulim"/>
                <a:sym typeface="Gulim"/>
              </a:rPr>
              <a:t>충실히</a:t>
            </a:r>
            <a:r>
              <a:rPr lang="en-US" sz="900" dirty="0">
                <a:latin typeface="Gulim"/>
                <a:ea typeface="Gulim"/>
                <a:cs typeface="Gulim"/>
                <a:sym typeface="Gulim"/>
              </a:rPr>
              <a:t> </a:t>
            </a:r>
            <a:r>
              <a:rPr lang="en-US" sz="900" dirty="0" err="1">
                <a:latin typeface="Gulim"/>
                <a:ea typeface="Gulim"/>
                <a:cs typeface="Gulim"/>
                <a:sym typeface="Gulim"/>
              </a:rPr>
              <a:t>이행함과</a:t>
            </a:r>
            <a:r>
              <a:rPr lang="en-US" sz="900" dirty="0">
                <a:latin typeface="Gulim"/>
                <a:ea typeface="Gulim"/>
                <a:cs typeface="Gulim"/>
                <a:sym typeface="Gulim"/>
              </a:rPr>
              <a:t> </a:t>
            </a:r>
            <a:r>
              <a:rPr lang="en-US" sz="900" dirty="0" err="1">
                <a:latin typeface="Gulim"/>
                <a:ea typeface="Gulim"/>
                <a:cs typeface="Gulim"/>
                <a:sym typeface="Gulim"/>
              </a:rPr>
              <a:t>동시에</a:t>
            </a:r>
            <a:r>
              <a:rPr lang="en-US" sz="900" dirty="0">
                <a:latin typeface="Gulim"/>
                <a:ea typeface="Gulim"/>
                <a:cs typeface="Gulim"/>
                <a:sym typeface="Gulim"/>
              </a:rPr>
              <a:t> </a:t>
            </a:r>
            <a:r>
              <a:rPr lang="en-US" sz="900" dirty="0" err="1">
                <a:latin typeface="Gulim"/>
                <a:ea typeface="Gulim"/>
                <a:cs typeface="Gulim"/>
                <a:sym typeface="Gulim"/>
              </a:rPr>
              <a:t>지역사회에</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부정적</a:t>
            </a:r>
            <a:r>
              <a:rPr lang="en-US" sz="900" dirty="0">
                <a:latin typeface="Gulim"/>
                <a:ea typeface="Gulim"/>
                <a:cs typeface="Gulim"/>
                <a:sym typeface="Gulim"/>
              </a:rPr>
              <a:t> </a:t>
            </a:r>
            <a:r>
              <a:rPr lang="en-US" sz="900" dirty="0" err="1">
                <a:latin typeface="Gulim"/>
                <a:ea typeface="Gulim"/>
                <a:cs typeface="Gulim"/>
                <a:sym typeface="Gulim"/>
              </a:rPr>
              <a:t>영향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리스크를</a:t>
            </a:r>
            <a:r>
              <a:rPr lang="en-US" sz="900" dirty="0">
                <a:latin typeface="Gulim"/>
                <a:ea typeface="Gulim"/>
                <a:cs typeface="Gulim"/>
                <a:sym typeface="Gulim"/>
              </a:rPr>
              <a:t> </a:t>
            </a:r>
            <a:r>
              <a:rPr lang="en-US" sz="900" dirty="0" err="1">
                <a:latin typeface="Gulim"/>
                <a:ea typeface="Gulim"/>
                <a:cs typeface="Gulim"/>
                <a:sym typeface="Gulim"/>
              </a:rPr>
              <a:t>완화할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방안을</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모색하고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소셜</a:t>
            </a:r>
            <a:r>
              <a:rPr lang="en-US" sz="900" dirty="0">
                <a:latin typeface="Gulim"/>
                <a:ea typeface="Gulim"/>
                <a:cs typeface="Gulim"/>
                <a:sym typeface="Gulim"/>
              </a:rPr>
              <a:t> </a:t>
            </a:r>
            <a:r>
              <a:rPr lang="en-US" sz="900" dirty="0" err="1">
                <a:latin typeface="Gulim"/>
                <a:ea typeface="Gulim"/>
                <a:cs typeface="Gulim"/>
                <a:sym typeface="Gulim"/>
              </a:rPr>
              <a:t>벤처</a:t>
            </a:r>
            <a:r>
              <a:rPr lang="en-US" sz="900" dirty="0">
                <a:latin typeface="Gulim"/>
                <a:ea typeface="Gulim"/>
                <a:cs typeface="Gulim"/>
                <a:sym typeface="Gulim"/>
              </a:rPr>
              <a:t>, </a:t>
            </a:r>
            <a:r>
              <a:rPr lang="en-US" sz="900" dirty="0" err="1">
                <a:latin typeface="Gulim"/>
                <a:ea typeface="Gulim"/>
                <a:cs typeface="Gulim"/>
                <a:sym typeface="Gulim"/>
              </a:rPr>
              <a:t>공공기관</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파트너</a:t>
            </a:r>
            <a:r>
              <a:rPr lang="en-US" sz="900" dirty="0">
                <a:latin typeface="Gulim"/>
                <a:ea typeface="Gulim"/>
                <a:cs typeface="Gulim"/>
                <a:sym typeface="Gulim"/>
              </a:rPr>
              <a:t> </a:t>
            </a:r>
            <a:r>
              <a:rPr lang="en-US" sz="900" dirty="0" err="1">
                <a:latin typeface="Gulim"/>
                <a:ea typeface="Gulim"/>
                <a:cs typeface="Gulim"/>
                <a:sym typeface="Gulim"/>
              </a:rPr>
              <a:t>기관과의</a:t>
            </a:r>
            <a:r>
              <a:rPr lang="en-US" sz="900" dirty="0">
                <a:latin typeface="Gulim"/>
                <a:ea typeface="Gulim"/>
                <a:cs typeface="Gulim"/>
                <a:sym typeface="Gulim"/>
              </a:rPr>
              <a:t> </a:t>
            </a:r>
            <a:r>
              <a:rPr lang="en-US" sz="900" dirty="0" err="1">
                <a:latin typeface="Gulim"/>
                <a:ea typeface="Gulim"/>
                <a:cs typeface="Gulim"/>
                <a:sym typeface="Gulim"/>
              </a:rPr>
              <a:t>협업을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사회공헌</a:t>
            </a:r>
            <a:r>
              <a:rPr lang="en-US" sz="900" dirty="0">
                <a:latin typeface="Gulim"/>
                <a:ea typeface="Gulim"/>
                <a:cs typeface="Gulim"/>
                <a:sym typeface="Gulim"/>
              </a:rPr>
              <a:t> </a:t>
            </a:r>
            <a:r>
              <a:rPr lang="en-US" sz="900" dirty="0" err="1">
                <a:latin typeface="Gulim"/>
                <a:ea typeface="Gulim"/>
                <a:cs typeface="Gulim"/>
                <a:sym typeface="Gulim"/>
              </a:rPr>
              <a:t>사업모델을</a:t>
            </a:r>
            <a:r>
              <a:rPr lang="en-US" sz="900" dirty="0">
                <a:latin typeface="Gulim"/>
                <a:ea typeface="Gulim"/>
                <a:cs typeface="Gulim"/>
                <a:sym typeface="Gulim"/>
              </a:rPr>
              <a:t> </a:t>
            </a:r>
            <a:r>
              <a:rPr lang="en-US" sz="900" dirty="0" err="1">
                <a:latin typeface="Gulim"/>
                <a:ea typeface="Gulim"/>
                <a:cs typeface="Gulim"/>
                <a:sym typeface="Gulim"/>
              </a:rPr>
              <a:t>개발하거나</a:t>
            </a:r>
            <a:r>
              <a:rPr lang="en-US" sz="900" dirty="0">
                <a:latin typeface="Gulim"/>
                <a:ea typeface="Gulim"/>
                <a:cs typeface="Gulim"/>
                <a:sym typeface="Gulim"/>
              </a:rPr>
              <a:t> </a:t>
            </a:r>
            <a:r>
              <a:rPr lang="en-US" sz="900" dirty="0" err="1">
                <a:latin typeface="Gulim"/>
                <a:ea typeface="Gulim"/>
                <a:cs typeface="Gulim"/>
                <a:sym typeface="Gulim"/>
              </a:rPr>
              <a:t>지역사회</a:t>
            </a:r>
            <a:r>
              <a:rPr lang="en-US" sz="900" dirty="0">
                <a:latin typeface="Gulim"/>
                <a:ea typeface="Gulim"/>
                <a:cs typeface="Gulim"/>
                <a:sym typeface="Gulim"/>
              </a:rPr>
              <a:t> </a:t>
            </a:r>
            <a:r>
              <a:rPr lang="en-US" sz="900" dirty="0" err="1">
                <a:latin typeface="Gulim"/>
                <a:ea typeface="Gulim"/>
                <a:cs typeface="Gulim"/>
                <a:sym typeface="Gulim"/>
              </a:rPr>
              <a:t>참여형</a:t>
            </a:r>
            <a:r>
              <a:rPr lang="en-US" sz="900" dirty="0">
                <a:latin typeface="Gulim"/>
                <a:ea typeface="Gulim"/>
                <a:cs typeface="Gulim"/>
                <a:sym typeface="Gulim"/>
              </a:rPr>
              <a:t> </a:t>
            </a:r>
            <a:r>
              <a:rPr lang="en-US" sz="900" dirty="0" err="1">
                <a:latin typeface="Gulim"/>
                <a:ea typeface="Gulim"/>
                <a:cs typeface="Gulim"/>
                <a:sym typeface="Gulim"/>
              </a:rPr>
              <a:t>사회공헌</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발굴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전개하는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노력을</a:t>
            </a:r>
            <a:r>
              <a:rPr lang="en-US" sz="900" dirty="0">
                <a:latin typeface="Gulim"/>
                <a:ea typeface="Gulim"/>
                <a:cs typeface="Gulim"/>
                <a:sym typeface="Gulim"/>
              </a:rPr>
              <a:t> </a:t>
            </a:r>
            <a:r>
              <a:rPr lang="en-US" sz="900" dirty="0" err="1">
                <a:latin typeface="Gulim"/>
                <a:ea typeface="Gulim"/>
                <a:cs typeface="Gulim"/>
                <a:sym typeface="Gulim"/>
              </a:rPr>
              <a:t>이어가고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010" name="Google Shape;8010;p82"/>
          <p:cNvSpPr txBox="1"/>
          <p:nvPr/>
        </p:nvSpPr>
        <p:spPr>
          <a:xfrm>
            <a:off x="885955" y="3200165"/>
            <a:ext cx="9732552" cy="383951"/>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a:latin typeface="Gulim"/>
                <a:ea typeface="Gulim"/>
                <a:cs typeface="Gulim"/>
                <a:sym typeface="Gulim"/>
              </a:rPr>
              <a:t>KT&amp;G는 잎담배 농가 지원활동 등 경영활동과 연계된 사회적 책임 활동은 물론 사회복지 및 청년 창업 지원, 문화예술 후원, 해양환경 정화와 산림조성 등 환경 CSR, 주요 해외 사업국 및 개발도상국에 대한 글로벌 CSR에 이르기까지 다각적인 활동을 통해 더 나은 내일을 시민사회와 함께 열어가고자 합니다.</a:t>
            </a:r>
            <a:endParaRPr sz="900">
              <a:latin typeface="Gulim"/>
              <a:ea typeface="Gulim"/>
              <a:cs typeface="Gulim"/>
              <a:sym typeface="Gulim"/>
            </a:endParaRPr>
          </a:p>
        </p:txBody>
      </p:sp>
      <p:sp>
        <p:nvSpPr>
          <p:cNvPr id="8011" name="Google Shape;8011;p82"/>
          <p:cNvSpPr txBox="1"/>
          <p:nvPr/>
        </p:nvSpPr>
        <p:spPr>
          <a:xfrm>
            <a:off x="899999" y="3584116"/>
            <a:ext cx="9748439" cy="383951"/>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dirty="0" err="1">
                <a:latin typeface="Gulim"/>
                <a:ea typeface="Gulim"/>
                <a:cs typeface="Gulim"/>
                <a:sym typeface="Gulim"/>
              </a:rPr>
              <a:t>사회책임사업</a:t>
            </a:r>
            <a:r>
              <a:rPr lang="en-US" sz="900" dirty="0">
                <a:latin typeface="Gulim"/>
                <a:ea typeface="Gulim"/>
                <a:cs typeface="Gulim"/>
                <a:sym typeface="Gulim"/>
              </a:rPr>
              <a:t> </a:t>
            </a:r>
            <a:r>
              <a:rPr lang="en-US" sz="900" dirty="0" err="1">
                <a:latin typeface="Gulim"/>
                <a:ea typeface="Gulim"/>
                <a:cs typeface="Gulim"/>
                <a:sym typeface="Gulim"/>
              </a:rPr>
              <a:t>사업들의</a:t>
            </a:r>
            <a:r>
              <a:rPr lang="en-US" sz="900" dirty="0">
                <a:latin typeface="Gulim"/>
                <a:ea typeface="Gulim"/>
                <a:cs typeface="Gulim"/>
                <a:sym typeface="Gulim"/>
              </a:rPr>
              <a:t> </a:t>
            </a:r>
            <a:r>
              <a:rPr lang="en-US" sz="900" dirty="0" err="1">
                <a:latin typeface="Gulim"/>
                <a:ea typeface="Gulim"/>
                <a:cs typeface="Gulim"/>
                <a:sym typeface="Gulim"/>
              </a:rPr>
              <a:t>진행</a:t>
            </a:r>
            <a:r>
              <a:rPr lang="en-US" sz="900" dirty="0">
                <a:latin typeface="Gulim"/>
                <a:ea typeface="Gulim"/>
                <a:cs typeface="Gulim"/>
                <a:sym typeface="Gulim"/>
              </a:rPr>
              <a:t> </a:t>
            </a:r>
            <a:r>
              <a:rPr lang="en-US" sz="900" dirty="0" err="1">
                <a:latin typeface="Gulim"/>
                <a:ea typeface="Gulim"/>
                <a:cs typeface="Gulim"/>
                <a:sym typeface="Gulim"/>
              </a:rPr>
              <a:t>경과</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수혜</a:t>
            </a:r>
            <a:r>
              <a:rPr lang="en-US" sz="900" dirty="0">
                <a:latin typeface="Gulim"/>
                <a:ea typeface="Gulim"/>
                <a:cs typeface="Gulim"/>
                <a:sym typeface="Gulim"/>
              </a:rPr>
              <a:t> </a:t>
            </a:r>
            <a:r>
              <a:rPr lang="en-US" sz="900" dirty="0" err="1">
                <a:latin typeface="Gulim"/>
                <a:ea typeface="Gulim"/>
                <a:cs typeface="Gulim"/>
                <a:sym typeface="Gulim"/>
              </a:rPr>
              <a:t>대상과</a:t>
            </a:r>
            <a:r>
              <a:rPr lang="en-US" sz="900" dirty="0">
                <a:latin typeface="Gulim"/>
                <a:ea typeface="Gulim"/>
                <a:cs typeface="Gulim"/>
                <a:sym typeface="Gulim"/>
              </a:rPr>
              <a:t> </a:t>
            </a:r>
            <a:r>
              <a:rPr lang="en-US" sz="900" dirty="0" err="1">
                <a:latin typeface="Gulim"/>
                <a:ea typeface="Gulim"/>
                <a:cs typeface="Gulim"/>
                <a:sym typeface="Gulim"/>
              </a:rPr>
              <a:t>관련한</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임팩트</a:t>
            </a:r>
            <a:r>
              <a:rPr lang="en-US" sz="900" dirty="0">
                <a:latin typeface="Gulim"/>
                <a:ea typeface="Gulim"/>
                <a:cs typeface="Gulim"/>
                <a:sym typeface="Gulim"/>
              </a:rPr>
              <a:t> </a:t>
            </a:r>
            <a:r>
              <a:rPr lang="en-US" sz="900" dirty="0" err="1">
                <a:latin typeface="Gulim"/>
                <a:ea typeface="Gulim"/>
                <a:cs typeface="Gulim"/>
                <a:sym typeface="Gulim"/>
              </a:rPr>
              <a:t>가치</a:t>
            </a:r>
            <a:r>
              <a:rPr lang="en-US" sz="900" dirty="0">
                <a:latin typeface="Gulim"/>
                <a:ea typeface="Gulim"/>
                <a:cs typeface="Gulim"/>
                <a:sym typeface="Gulim"/>
              </a:rPr>
              <a:t> </a:t>
            </a:r>
            <a:r>
              <a:rPr lang="en-US" sz="900" dirty="0" err="1">
                <a:latin typeface="Gulim"/>
                <a:ea typeface="Gulim"/>
                <a:cs typeface="Gulim"/>
                <a:sym typeface="Gulim"/>
              </a:rPr>
              <a:t>산정</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효과성에</a:t>
            </a:r>
            <a:r>
              <a:rPr lang="en-US" sz="900" dirty="0">
                <a:latin typeface="Gulim"/>
                <a:ea typeface="Gulim"/>
                <a:cs typeface="Gulim"/>
                <a:sym typeface="Gulim"/>
              </a:rPr>
              <a:t> </a:t>
            </a:r>
            <a:r>
              <a:rPr lang="en-US" sz="900" dirty="0" err="1">
                <a:latin typeface="Gulim"/>
                <a:ea typeface="Gulim"/>
                <a:cs typeface="Gulim"/>
                <a:sym typeface="Gulim"/>
              </a:rPr>
              <a:t>대해서도</a:t>
            </a:r>
            <a:r>
              <a:rPr lang="en-US" sz="900" dirty="0">
                <a:latin typeface="Gulim"/>
                <a:ea typeface="Gulim"/>
                <a:cs typeface="Gulim"/>
                <a:sym typeface="Gulim"/>
              </a:rPr>
              <a:t> </a:t>
            </a:r>
            <a:r>
              <a:rPr lang="en-US" sz="900" dirty="0" err="1">
                <a:latin typeface="Gulim"/>
                <a:ea typeface="Gulim"/>
                <a:cs typeface="Gulim"/>
                <a:sym typeface="Gulim"/>
              </a:rPr>
              <a:t>다각적으로</a:t>
            </a:r>
            <a:r>
              <a:rPr lang="en-US" sz="900" dirty="0">
                <a:latin typeface="Gulim"/>
                <a:ea typeface="Gulim"/>
                <a:cs typeface="Gulim"/>
                <a:sym typeface="Gulim"/>
              </a:rPr>
              <a:t> </a:t>
            </a:r>
            <a:r>
              <a:rPr lang="en-US" sz="900" dirty="0" err="1">
                <a:latin typeface="Gulim"/>
                <a:ea typeface="Gulim"/>
                <a:cs typeface="Gulim"/>
                <a:sym typeface="Gulim"/>
              </a:rPr>
              <a:t>모니터링하여</a:t>
            </a:r>
            <a:r>
              <a:rPr lang="en-US" sz="900" dirty="0">
                <a:latin typeface="Gulim"/>
                <a:ea typeface="Gulim"/>
                <a:cs typeface="Gulim"/>
                <a:sym typeface="Gulim"/>
              </a:rPr>
              <a:t> </a:t>
            </a:r>
            <a:r>
              <a:rPr lang="en-US" sz="900" dirty="0" err="1">
                <a:latin typeface="Gulim"/>
                <a:ea typeface="Gulim"/>
                <a:cs typeface="Gulim"/>
                <a:sym typeface="Gulim"/>
              </a:rPr>
              <a:t>소통하고</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사항은</a:t>
            </a:r>
            <a:r>
              <a:rPr lang="en-US" sz="900" dirty="0">
                <a:latin typeface="Gulim"/>
                <a:ea typeface="Gulim"/>
                <a:cs typeface="Gulim"/>
                <a:sym typeface="Gulim"/>
              </a:rPr>
              <a:t> S-</a:t>
            </a:r>
            <a:r>
              <a:rPr lang="en-US" sz="900" dirty="0" err="1">
                <a:latin typeface="Gulim"/>
                <a:ea typeface="Gulim"/>
                <a:cs typeface="Gulim"/>
                <a:sym typeface="Gulim"/>
              </a:rPr>
              <a:t>Report를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공개하고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향후에도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지역사회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밸류체인에</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부정적</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선제적으로</a:t>
            </a:r>
            <a:r>
              <a:rPr lang="en-US" sz="900" dirty="0">
                <a:latin typeface="Gulim"/>
                <a:ea typeface="Gulim"/>
                <a:cs typeface="Gulim"/>
                <a:sym typeface="Gulim"/>
              </a:rPr>
              <a:t> </a:t>
            </a:r>
            <a:r>
              <a:rPr lang="en-US" sz="900" dirty="0" err="1">
                <a:latin typeface="Gulim"/>
                <a:ea typeface="Gulim"/>
                <a:cs typeface="Gulim"/>
                <a:sym typeface="Gulim"/>
              </a:rPr>
              <a:t>파악하고</a:t>
            </a:r>
            <a:r>
              <a:rPr lang="en-US" sz="900" dirty="0">
                <a:latin typeface="Gulim"/>
                <a:ea typeface="Gulim"/>
                <a:cs typeface="Gulim"/>
                <a:sym typeface="Gulim"/>
              </a:rPr>
              <a:t> </a:t>
            </a:r>
            <a:r>
              <a:rPr lang="en-US" sz="900" dirty="0" err="1">
                <a:latin typeface="Gulim"/>
                <a:ea typeface="Gulim"/>
                <a:cs typeface="Gulim"/>
                <a:sym typeface="Gulim"/>
              </a:rPr>
              <a:t>지속적으로</a:t>
            </a:r>
            <a:r>
              <a:rPr lang="en-US" sz="900" dirty="0">
                <a:latin typeface="Gulim"/>
                <a:ea typeface="Gulim"/>
                <a:cs typeface="Gulim"/>
                <a:sym typeface="Gulim"/>
              </a:rPr>
              <a:t> </a:t>
            </a:r>
            <a:r>
              <a:rPr lang="en-US" sz="900" dirty="0" err="1">
                <a:latin typeface="Gulim"/>
                <a:ea typeface="Gulim"/>
                <a:cs typeface="Gulim"/>
                <a:sym typeface="Gulim"/>
              </a:rPr>
              <a:t>모니터링함으로써</a:t>
            </a:r>
            <a:r>
              <a:rPr lang="en-US" sz="900" dirty="0">
                <a:latin typeface="Gulim"/>
                <a:ea typeface="Gulim"/>
                <a:cs typeface="Gulim"/>
                <a:sym typeface="Gulim"/>
              </a:rPr>
              <a:t> </a:t>
            </a:r>
            <a:r>
              <a:rPr lang="en-US" sz="900" dirty="0" err="1">
                <a:latin typeface="Gulim"/>
                <a:ea typeface="Gulim"/>
                <a:cs typeface="Gulim"/>
                <a:sym typeface="Gulim"/>
              </a:rPr>
              <a:t>지역사회와</a:t>
            </a:r>
            <a:r>
              <a:rPr lang="en-US" sz="900" dirty="0">
                <a:latin typeface="Gulim"/>
                <a:ea typeface="Gulim"/>
                <a:cs typeface="Gulim"/>
                <a:sym typeface="Gulim"/>
              </a:rPr>
              <a:t> </a:t>
            </a:r>
            <a:r>
              <a:rPr lang="en-US" sz="900" dirty="0" err="1">
                <a:latin typeface="Gulim"/>
                <a:ea typeface="Gulim"/>
                <a:cs typeface="Gulim"/>
                <a:sym typeface="Gulim"/>
              </a:rPr>
              <a:t>공생할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최선을</a:t>
            </a:r>
            <a:r>
              <a:rPr lang="en-US" sz="900" dirty="0">
                <a:latin typeface="Gulim"/>
                <a:ea typeface="Gulim"/>
                <a:cs typeface="Gulim"/>
                <a:sym typeface="Gulim"/>
              </a:rPr>
              <a:t> </a:t>
            </a:r>
            <a:r>
              <a:rPr lang="en-US" sz="900" dirty="0" err="1">
                <a:latin typeface="Gulim"/>
                <a:ea typeface="Gulim"/>
                <a:cs typeface="Gulim"/>
                <a:sym typeface="Gulim"/>
              </a:rPr>
              <a:t>다하겠습니다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012" name="Google Shape;8012;p82"/>
          <p:cNvSpPr txBox="1"/>
          <p:nvPr/>
        </p:nvSpPr>
        <p:spPr>
          <a:xfrm>
            <a:off x="885955" y="4067223"/>
            <a:ext cx="4679783" cy="90537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dirty="0" err="1">
                <a:solidFill>
                  <a:srgbClr val="4D5C63"/>
                </a:solidFill>
                <a:latin typeface="Arial"/>
                <a:ea typeface="Arial"/>
                <a:cs typeface="Arial"/>
                <a:sym typeface="Arial"/>
              </a:rPr>
              <a:t>이해관계자</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커뮤니케이션</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채널을</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통해</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취합된</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잠재적</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리스크</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요소</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및</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활동</a:t>
            </a:r>
            <a:r>
              <a:rPr lang="en-US" sz="800" b="1" dirty="0">
                <a:solidFill>
                  <a:srgbClr val="4D5C63"/>
                </a:solidFill>
                <a:latin typeface="Arial"/>
                <a:ea typeface="Arial"/>
                <a:cs typeface="Arial"/>
                <a:sym typeface="Arial"/>
              </a:rPr>
              <a:t> </a:t>
            </a:r>
            <a:r>
              <a:rPr lang="en-US" sz="800" b="1" dirty="0" err="1">
                <a:solidFill>
                  <a:srgbClr val="4D5C63"/>
                </a:solidFill>
                <a:latin typeface="Arial"/>
                <a:ea typeface="Arial"/>
                <a:cs typeface="Arial"/>
                <a:sym typeface="Arial"/>
              </a:rPr>
              <a:t>예시</a:t>
            </a:r>
            <a:endParaRPr lang="en-US" sz="800" b="1" dirty="0">
              <a:solidFill>
                <a:srgbClr val="4D5C63"/>
              </a:solidFill>
              <a:latin typeface="Arial"/>
              <a:ea typeface="Arial"/>
              <a:cs typeface="Arial"/>
              <a:sym typeface="Arial"/>
            </a:endParaRPr>
          </a:p>
          <a:p>
            <a:pPr lvl="0"/>
            <a:endParaRPr lang="ko-KR" altLang="en-US" sz="800" dirty="0">
              <a:latin typeface="Times New Roman"/>
              <a:ea typeface="Times New Roman"/>
              <a:cs typeface="Times New Roman"/>
              <a:sym typeface="Times New Roman"/>
            </a:endParaRPr>
          </a:p>
          <a:p>
            <a:pPr marL="273685" lvl="0" indent="-86994">
              <a:buClr>
                <a:srgbClr val="4D5C63"/>
              </a:buClr>
              <a:buSzPts val="700"/>
              <a:buFont typeface="Dotum"/>
              <a:buChar char="•"/>
            </a:pPr>
            <a:r>
              <a:rPr lang="ko-KR" altLang="en-US" sz="800" dirty="0">
                <a:solidFill>
                  <a:srgbClr val="4D5C63"/>
                </a:solidFill>
              </a:rPr>
              <a:t>소비자 제품 폐기 시</a:t>
            </a:r>
            <a:r>
              <a:rPr lang="en-US" altLang="ko-KR" sz="800" dirty="0">
                <a:solidFill>
                  <a:srgbClr val="4D5C63"/>
                </a:solidFill>
              </a:rPr>
              <a:t>, </a:t>
            </a:r>
            <a:r>
              <a:rPr lang="ko-KR" altLang="en-US" sz="800" dirty="0">
                <a:solidFill>
                  <a:srgbClr val="4D5C63"/>
                </a:solidFill>
              </a:rPr>
              <a:t>무단 투기로 인한 지역사회</a:t>
            </a:r>
            <a:r>
              <a:rPr lang="en-US" altLang="ko-KR" sz="800" dirty="0">
                <a:solidFill>
                  <a:srgbClr val="4D5C63"/>
                </a:solidFill>
              </a:rPr>
              <a:t>·</a:t>
            </a:r>
            <a:r>
              <a:rPr lang="ko-KR" altLang="en-US" sz="800" dirty="0">
                <a:solidFill>
                  <a:srgbClr val="4D5C63"/>
                </a:solidFill>
              </a:rPr>
              <a:t>해양생태계 폐기물 유입 증가</a:t>
            </a:r>
            <a:endParaRPr lang="ko-KR" altLang="en-US" sz="800" dirty="0"/>
          </a:p>
          <a:p>
            <a:pPr marL="273685" lvl="0" indent="-86994">
              <a:spcBef>
                <a:spcPts val="625"/>
              </a:spcBef>
              <a:buClr>
                <a:srgbClr val="4D5C63"/>
              </a:buClr>
              <a:buSzPts val="700"/>
              <a:buFont typeface="Dotum"/>
              <a:buChar char="•"/>
            </a:pPr>
            <a:r>
              <a:rPr lang="ko-KR" altLang="en-US" sz="800" dirty="0">
                <a:solidFill>
                  <a:srgbClr val="4D5C63"/>
                </a:solidFill>
              </a:rPr>
              <a:t>비흡연자</a:t>
            </a:r>
            <a:r>
              <a:rPr lang="en-US" altLang="ko-KR" sz="800" dirty="0">
                <a:solidFill>
                  <a:srgbClr val="4D5C63"/>
                </a:solidFill>
              </a:rPr>
              <a:t>, </a:t>
            </a:r>
            <a:r>
              <a:rPr lang="ko-KR" altLang="en-US" sz="800" dirty="0">
                <a:solidFill>
                  <a:srgbClr val="4D5C63"/>
                </a:solidFill>
              </a:rPr>
              <a:t>사회적 약자 등을 배려한 흡연환경 조성 필요</a:t>
            </a:r>
            <a:endParaRPr lang="ko-KR" altLang="en-US" sz="800" dirty="0"/>
          </a:p>
          <a:p>
            <a:pPr marL="273685" lvl="0" indent="-86994">
              <a:spcBef>
                <a:spcPts val="620"/>
              </a:spcBef>
              <a:buClr>
                <a:srgbClr val="4D5C63"/>
              </a:buClr>
              <a:buSzPts val="700"/>
              <a:buFont typeface="Dotum"/>
              <a:buChar char="•"/>
            </a:pPr>
            <a:r>
              <a:rPr lang="ko-KR" altLang="en-US" sz="800" dirty="0">
                <a:solidFill>
                  <a:srgbClr val="4D5C63"/>
                </a:solidFill>
              </a:rPr>
              <a:t>제품 내 플라스틱 저감을 위한 기업의 제품 개발 노력</a:t>
            </a:r>
            <a:endParaRPr lang="ko-KR" altLang="en-US" sz="800" dirty="0"/>
          </a:p>
          <a:p>
            <a:pPr marL="12700" lvl="0" indent="0" algn="l" rtl="0">
              <a:lnSpc>
                <a:spcPct val="100000"/>
              </a:lnSpc>
              <a:spcBef>
                <a:spcPts val="0"/>
              </a:spcBef>
              <a:spcAft>
                <a:spcPts val="0"/>
              </a:spcAft>
              <a:buNone/>
            </a:pPr>
            <a:endParaRPr sz="800" dirty="0">
              <a:latin typeface="Arial"/>
              <a:ea typeface="Arial"/>
              <a:cs typeface="Arial"/>
              <a:sym typeface="Arial"/>
            </a:endParaRPr>
          </a:p>
        </p:txBody>
      </p:sp>
      <p:grpSp>
        <p:nvGrpSpPr>
          <p:cNvPr id="8062" name="Google Shape;8062;p82"/>
          <p:cNvGrpSpPr/>
          <p:nvPr/>
        </p:nvGrpSpPr>
        <p:grpSpPr>
          <a:xfrm>
            <a:off x="538086" y="0"/>
            <a:ext cx="14077958" cy="8208009"/>
            <a:chOff x="538086" y="0"/>
            <a:chExt cx="14077958" cy="8208009"/>
          </a:xfrm>
        </p:grpSpPr>
        <p:sp>
          <p:nvSpPr>
            <p:cNvPr id="8063" name="Google Shape;8063;p8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64" name="Google Shape;8064;p8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65" name="Google Shape;8065;p8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072" name="Google Shape;8072;p8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158</a:t>
            </a:r>
            <a:endParaRPr sz="1000">
              <a:latin typeface="Arial"/>
              <a:ea typeface="Arial"/>
              <a:cs typeface="Arial"/>
              <a:sym typeface="Arial"/>
            </a:endParaRPr>
          </a:p>
        </p:txBody>
      </p:sp>
      <p:sp>
        <p:nvSpPr>
          <p:cNvPr id="3" name="TextBox 2">
            <a:extLst>
              <a:ext uri="{FF2B5EF4-FFF2-40B4-BE49-F238E27FC236}">
                <a16:creationId xmlns:a16="http://schemas.microsoft.com/office/drawing/2014/main" id="{F3E6E4C8-D546-CB06-6741-EA4F3EFC8188}"/>
              </a:ext>
            </a:extLst>
          </p:cNvPr>
          <p:cNvSpPr txBox="1"/>
          <p:nvPr/>
        </p:nvSpPr>
        <p:spPr>
          <a:xfrm>
            <a:off x="884321" y="4876606"/>
            <a:ext cx="9732551" cy="1721946"/>
          </a:xfrm>
          <a:prstGeom prst="rect">
            <a:avLst/>
          </a:prstGeom>
          <a:noFill/>
        </p:spPr>
        <p:txBody>
          <a:bodyPr wrap="square" rtlCol="0">
            <a:spAutoFit/>
          </a:bodyPr>
          <a:lstStyle/>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a:t>
            </a:r>
            <a:r>
              <a:rPr lang="ko-KR" altLang="en-US" sz="900" dirty="0" err="1">
                <a:latin typeface="Gulim" panose="020B0600000101010101" pitchFamily="34" charset="-127"/>
                <a:ea typeface="Gulim" panose="020B0600000101010101" pitchFamily="34" charset="-127"/>
              </a:rPr>
              <a:t>밸류체인</a:t>
            </a:r>
            <a:r>
              <a:rPr lang="ko-KR" altLang="en-US" sz="900" dirty="0">
                <a:latin typeface="Gulim" panose="020B0600000101010101" pitchFamily="34" charset="-127"/>
                <a:ea typeface="Gulim" panose="020B0600000101010101" pitchFamily="34" charset="-127"/>
              </a:rPr>
              <a:t> 및 지역사회 연계를 통해 다양한 사회적 가치를 실현하고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upstream</a:t>
            </a:r>
            <a:r>
              <a:rPr lang="ko-KR" altLang="en-US" sz="900" dirty="0">
                <a:latin typeface="Gulim" panose="020B0600000101010101" pitchFamily="34" charset="-127"/>
                <a:ea typeface="Gulim" panose="020B0600000101010101" pitchFamily="34" charset="-127"/>
              </a:rPr>
              <a:t>에서는 잎담배 농가와의 파트너십을 강화하기 위해 해안마을 지원</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연초생산안정화자금</a:t>
            </a:r>
            <a:r>
              <a:rPr lang="ko-KR" altLang="en-US" sz="900" dirty="0">
                <a:latin typeface="Gulim" panose="020B0600000101010101" pitchFamily="34" charset="-127"/>
                <a:ea typeface="Gulim" panose="020B0600000101010101" pitchFamily="34" charset="-127"/>
              </a:rPr>
              <a:t> 기금 운용</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잎담배 수확 및 이식 봉사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중소기업 대상 저금리 대출 지원 등의 활동을 전개하고 있습니다</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downstream</a:t>
            </a:r>
            <a:r>
              <a:rPr lang="ko-KR" altLang="en-US" sz="900" dirty="0">
                <a:latin typeface="Gulim" panose="020B0600000101010101" pitchFamily="34" charset="-127"/>
                <a:ea typeface="Gulim" panose="020B0600000101010101" pitchFamily="34" charset="-127"/>
              </a:rPr>
              <a:t>에서는 흡연환경 개선을 위해 흡연실 및 공용휴지통 설치</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담배꽁초 수거함 보급</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쓰담쓰담</a:t>
            </a:r>
            <a:r>
              <a:rPr lang="ko-KR" altLang="en-US" sz="900" dirty="0">
                <a:latin typeface="Gulim" panose="020B0600000101010101" pitchFamily="34" charset="-127"/>
                <a:ea typeface="Gulim" panose="020B0600000101010101" pitchFamily="34" charset="-127"/>
              </a:rPr>
              <a:t>’ 캠페인 등을 추진하고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환경 </a:t>
            </a:r>
            <a:r>
              <a:rPr lang="en-US" sz="900" dirty="0">
                <a:latin typeface="Gulim" panose="020B0600000101010101" pitchFamily="34" charset="-127"/>
                <a:ea typeface="Gulim" panose="020B0600000101010101" pitchFamily="34" charset="-127"/>
              </a:rPr>
              <a:t>CSR</a:t>
            </a:r>
            <a:r>
              <a:rPr lang="ko-KR" altLang="en-US" sz="900" dirty="0">
                <a:latin typeface="Gulim" panose="020B0600000101010101" pitchFamily="34" charset="-127"/>
                <a:ea typeface="Gulim" panose="020B0600000101010101" pitchFamily="34" charset="-127"/>
              </a:rPr>
              <a:t>로는 해양 생태계 보호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국내외 산림 조성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미세먼지 대응 인식 캠페인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생물다양성 활동</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아프리카 식수 지원 사업 등을 포함하고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지역사회 연계 측면에서는 </a:t>
            </a:r>
            <a:r>
              <a:rPr lang="ko-KR" altLang="en-US" sz="900" dirty="0" err="1">
                <a:latin typeface="Gulim" panose="020B0600000101010101" pitchFamily="34" charset="-127"/>
                <a:ea typeface="Gulim" panose="020B0600000101010101" pitchFamily="34" charset="-127"/>
              </a:rPr>
              <a:t>사회배려계층을</a:t>
            </a:r>
            <a:r>
              <a:rPr lang="ko-KR" altLang="en-US" sz="900" dirty="0">
                <a:latin typeface="Gulim" panose="020B0600000101010101" pitchFamily="34" charset="-127"/>
                <a:ea typeface="Gulim" panose="020B0600000101010101" pitchFamily="34" charset="-127"/>
              </a:rPr>
              <a:t> 대상으로 복지재단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저소득층 및 사회복지기관 지원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장학사업 등을 실시하고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국내 지역사회와는 상생펀드 조성</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임직원 자원봉사</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대학생 봉사활동 활성화 등을 통해 연결되어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차원에서는 재난 대응 지원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인도네시아 직업훈련센터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글로벌 장학사업도 함께 진행 중입니다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청년 및 대학생을 위한 지원 활동으로는 ‘</a:t>
            </a:r>
            <a:r>
              <a:rPr lang="ko-KR" altLang="en-US" sz="900" dirty="0" err="1">
                <a:latin typeface="Gulim" panose="020B0600000101010101" pitchFamily="34" charset="-127"/>
                <a:ea typeface="Gulim" panose="020B0600000101010101" pitchFamily="34" charset="-127"/>
              </a:rPr>
              <a:t>상상플래닛</a:t>
            </a:r>
            <a:r>
              <a:rPr lang="ko-KR" altLang="en-US" sz="900" dirty="0">
                <a:latin typeface="Gulim" panose="020B0600000101010101" pitchFamily="34" charset="-127"/>
                <a:ea typeface="Gulim" panose="020B0600000101010101" pitchFamily="34" charset="-127"/>
              </a:rPr>
              <a:t>’ 플랫폼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창업 캠프 및 교육 프로그램</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지역 커뮤니티 ‘</a:t>
            </a:r>
            <a:r>
              <a:rPr lang="ko-KR" altLang="en-US" sz="900" dirty="0" err="1">
                <a:latin typeface="Gulim" panose="020B0600000101010101" pitchFamily="34" charset="-127"/>
                <a:ea typeface="Gulim" panose="020B0600000101010101" pitchFamily="34" charset="-127"/>
              </a:rPr>
              <a:t>상상유니브</a:t>
            </a:r>
            <a:r>
              <a:rPr lang="ko-KR" altLang="en-US" sz="900" dirty="0">
                <a:latin typeface="Gulim" panose="020B0600000101010101" pitchFamily="34" charset="-127"/>
                <a:ea typeface="Gulim" panose="020B0600000101010101" pitchFamily="34" charset="-127"/>
              </a:rPr>
              <a:t>’</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마케팅 및 영상 콘텐츠 교육 등을 제공하고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아티스트를 위해서는 지역 순회 예술 </a:t>
            </a:r>
            <a:r>
              <a:rPr lang="ko-KR" altLang="en-US" sz="900" dirty="0" err="1">
                <a:latin typeface="Gulim" panose="020B0600000101010101" pitchFamily="34" charset="-127"/>
                <a:ea typeface="Gulim" panose="020B0600000101010101" pitchFamily="34" charset="-127"/>
              </a:rPr>
              <a:t>창작촌</a:t>
            </a:r>
            <a:r>
              <a:rPr lang="ko-KR" altLang="en-US" sz="900" dirty="0">
                <a:latin typeface="Gulim" panose="020B0600000101010101" pitchFamily="34" charset="-127"/>
                <a:ea typeface="Gulim" panose="020B0600000101010101" pitchFamily="34" charset="-127"/>
              </a:rPr>
              <a:t> 운영</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공연 전시 지원</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문화 예술 후원 사업을 전개하고 있습니다</a:t>
            </a:r>
            <a:r>
              <a:rPr lang="en-US" altLang="ko-KR" sz="900" dirty="0">
                <a:latin typeface="Gulim" panose="020B0600000101010101" pitchFamily="34" charset="-127"/>
                <a:ea typeface="Gulim" panose="020B0600000101010101" pitchFamily="34" charset="-127"/>
              </a:rPr>
              <a:t>.</a:t>
            </a:r>
          </a:p>
          <a:p>
            <a:pPr algn="just">
              <a:lnSpc>
                <a:spcPct val="150000"/>
              </a:lnSpc>
            </a:pPr>
            <a:endParaRPr lang="en-KR" sz="900" dirty="0">
              <a:latin typeface="Gulim" panose="020B0600000101010101" pitchFamily="34" charset="-127"/>
              <a:ea typeface="Gulim" panose="020B0600000101010101" pitchFamily="34" charset="-127"/>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8081"/>
        <p:cNvGrpSpPr/>
        <p:nvPr/>
      </p:nvGrpSpPr>
      <p:grpSpPr>
        <a:xfrm>
          <a:off x="0" y="0"/>
          <a:ext cx="0" cy="0"/>
          <a:chOff x="0" y="0"/>
          <a:chExt cx="0" cy="0"/>
        </a:xfrm>
      </p:grpSpPr>
      <p:sp>
        <p:nvSpPr>
          <p:cNvPr id="8082" name="Google Shape;8082;p83"/>
          <p:cNvSpPr txBox="1"/>
          <p:nvPr/>
        </p:nvSpPr>
        <p:spPr>
          <a:xfrm>
            <a:off x="887299" y="1196499"/>
            <a:ext cx="12964165" cy="10225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사회책임사업</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dirty="0" err="1">
                <a:solidFill>
                  <a:srgbClr val="007E75"/>
                </a:solidFill>
                <a:latin typeface="Arial"/>
                <a:ea typeface="Arial"/>
                <a:cs typeface="Arial"/>
                <a:sym typeface="Arial"/>
              </a:rPr>
              <a:t>흡연환경</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개선</a:t>
            </a:r>
            <a:endParaRPr sz="900" dirty="0">
              <a:latin typeface="Arial"/>
              <a:ea typeface="Arial"/>
              <a:cs typeface="Arial"/>
              <a:sym typeface="Arial"/>
            </a:endParaRPr>
          </a:p>
          <a:p>
            <a:pPr marL="12700" marR="5080" lvl="0" indent="0" algn="just" rtl="0">
              <a:lnSpc>
                <a:spcPct val="134200"/>
              </a:lnSpc>
              <a:spcBef>
                <a:spcPts val="15"/>
              </a:spcBef>
              <a:spcAft>
                <a:spcPts val="0"/>
              </a:spcAft>
              <a:buNone/>
            </a:pPr>
            <a:r>
              <a:rPr lang="en-US" sz="900" b="1" dirty="0" err="1">
                <a:latin typeface="Arial"/>
                <a:ea typeface="Arial"/>
                <a:cs typeface="Arial"/>
                <a:sym typeface="Arial"/>
              </a:rPr>
              <a:t>흡연</a:t>
            </a:r>
            <a:r>
              <a:rPr lang="en-US" sz="900" b="1" dirty="0">
                <a:latin typeface="Arial"/>
                <a:ea typeface="Arial"/>
                <a:cs typeface="Arial"/>
                <a:sym typeface="Arial"/>
              </a:rPr>
              <a:t> </a:t>
            </a:r>
            <a:r>
              <a:rPr lang="en-US" sz="900" b="1" dirty="0" err="1">
                <a:latin typeface="Arial"/>
                <a:ea typeface="Arial"/>
                <a:cs typeface="Arial"/>
                <a:sym typeface="Arial"/>
              </a:rPr>
              <a:t>인프라</a:t>
            </a:r>
            <a:r>
              <a:rPr lang="en-US" sz="900" b="1" dirty="0">
                <a:latin typeface="Arial"/>
                <a:ea typeface="Arial"/>
                <a:cs typeface="Arial"/>
                <a:sym typeface="Arial"/>
              </a:rPr>
              <a:t> </a:t>
            </a:r>
            <a:r>
              <a:rPr lang="en-US" sz="900" b="1" dirty="0" err="1">
                <a:latin typeface="Arial"/>
                <a:ea typeface="Arial"/>
                <a:cs typeface="Arial"/>
                <a:sym typeface="Arial"/>
              </a:rPr>
              <a:t>지원</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사업</a:t>
            </a:r>
            <a:r>
              <a:rPr lang="en-US" sz="900" dirty="0">
                <a:latin typeface="Gulim"/>
                <a:ea typeface="Gulim"/>
                <a:cs typeface="Gulim"/>
                <a:sym typeface="Gulim"/>
              </a:rPr>
              <a:t> </a:t>
            </a:r>
            <a:r>
              <a:rPr lang="en-US" sz="900" dirty="0" err="1">
                <a:latin typeface="Gulim"/>
                <a:ea typeface="Gulim"/>
                <a:cs typeface="Gulim"/>
                <a:sym typeface="Gulim"/>
              </a:rPr>
              <a:t>영역과</a:t>
            </a:r>
            <a:r>
              <a:rPr lang="en-US" sz="900" dirty="0">
                <a:latin typeface="Gulim"/>
                <a:ea typeface="Gulim"/>
                <a:cs typeface="Gulim"/>
                <a:sym typeface="Gulim"/>
              </a:rPr>
              <a:t> </a:t>
            </a:r>
            <a:r>
              <a:rPr lang="en-US" sz="900" dirty="0" err="1">
                <a:latin typeface="Gulim"/>
                <a:ea typeface="Gulim"/>
                <a:cs typeface="Gulim"/>
                <a:sym typeface="Gulim"/>
              </a:rPr>
              <a:t>관련된</a:t>
            </a:r>
            <a:r>
              <a:rPr lang="en-US" sz="900" dirty="0">
                <a:latin typeface="Gulim"/>
                <a:ea typeface="Gulim"/>
                <a:cs typeface="Gulim"/>
                <a:sym typeface="Gulim"/>
              </a:rPr>
              <a:t> </a:t>
            </a:r>
            <a:r>
              <a:rPr lang="en-US" sz="900" dirty="0" err="1">
                <a:latin typeface="Gulim"/>
                <a:ea typeface="Gulim"/>
                <a:cs typeface="Gulim"/>
                <a:sym typeface="Gulim"/>
              </a:rPr>
              <a:t>분야에서</a:t>
            </a:r>
            <a:r>
              <a:rPr lang="en-US" sz="900" dirty="0">
                <a:latin typeface="Gulim"/>
                <a:ea typeface="Gulim"/>
                <a:cs typeface="Gulim"/>
                <a:sym typeface="Gulim"/>
              </a:rPr>
              <a:t> </a:t>
            </a:r>
            <a:r>
              <a:rPr lang="en-US" sz="900" dirty="0" err="1">
                <a:latin typeface="Gulim"/>
                <a:ea typeface="Gulim"/>
                <a:cs typeface="Gulim"/>
                <a:sym typeface="Gulim"/>
              </a:rPr>
              <a:t>사회적</a:t>
            </a:r>
            <a:r>
              <a:rPr lang="en-US" sz="900" dirty="0">
                <a:latin typeface="Gulim"/>
                <a:ea typeface="Gulim"/>
                <a:cs typeface="Gulim"/>
                <a:sym typeface="Gulim"/>
              </a:rPr>
              <a:t> </a:t>
            </a:r>
            <a:r>
              <a:rPr lang="en-US" sz="900" dirty="0" err="1">
                <a:latin typeface="Gulim"/>
                <a:ea typeface="Gulim"/>
                <a:cs typeface="Gulim"/>
                <a:sym typeface="Gulim"/>
              </a:rPr>
              <a:t>책임을</a:t>
            </a:r>
            <a:r>
              <a:rPr lang="en-US" sz="900" dirty="0">
                <a:latin typeface="Gulim"/>
                <a:ea typeface="Gulim"/>
                <a:cs typeface="Gulim"/>
                <a:sym typeface="Gulim"/>
              </a:rPr>
              <a:t> </a:t>
            </a:r>
            <a:r>
              <a:rPr lang="en-US" sz="900" dirty="0" err="1">
                <a:latin typeface="Gulim"/>
                <a:ea typeface="Gulim"/>
                <a:cs typeface="Gulim"/>
                <a:sym typeface="Gulim"/>
              </a:rPr>
              <a:t>적극적으로</a:t>
            </a:r>
            <a:r>
              <a:rPr lang="en-US" sz="900" dirty="0">
                <a:latin typeface="Gulim"/>
                <a:ea typeface="Gulim"/>
                <a:cs typeface="Gulim"/>
                <a:sym typeface="Gulim"/>
              </a:rPr>
              <a:t> </a:t>
            </a:r>
            <a:r>
              <a:rPr lang="en-US" sz="900" dirty="0" err="1">
                <a:latin typeface="Gulim"/>
                <a:ea typeface="Gulim"/>
                <a:cs typeface="Gulim"/>
                <a:sym typeface="Gulim"/>
              </a:rPr>
              <a:t>이행하고자</a:t>
            </a:r>
            <a:r>
              <a:rPr lang="en-US" sz="900" dirty="0">
                <a:latin typeface="Gulim"/>
                <a:ea typeface="Gulim"/>
                <a:cs typeface="Gulim"/>
                <a:sym typeface="Gulim"/>
              </a:rPr>
              <a:t>, </a:t>
            </a:r>
            <a:r>
              <a:rPr lang="en-US" sz="900" dirty="0" err="1">
                <a:latin typeface="Gulim"/>
                <a:ea typeface="Gulim"/>
                <a:cs typeface="Gulim"/>
                <a:sym typeface="Gulim"/>
              </a:rPr>
              <a:t>소비자들의</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꽁초</a:t>
            </a:r>
            <a:r>
              <a:rPr lang="en-US" sz="900" dirty="0">
                <a:latin typeface="Gulim"/>
                <a:ea typeface="Gulim"/>
                <a:cs typeface="Gulim"/>
                <a:sym typeface="Gulim"/>
              </a:rPr>
              <a:t> </a:t>
            </a:r>
            <a:r>
              <a:rPr lang="en-US" sz="900" dirty="0" err="1">
                <a:latin typeface="Gulim"/>
                <a:ea typeface="Gulim"/>
                <a:cs typeface="Gulim"/>
                <a:sym typeface="Gulim"/>
              </a:rPr>
              <a:t>무단</a:t>
            </a:r>
            <a:r>
              <a:rPr lang="en-US" sz="900" dirty="0">
                <a:latin typeface="Gulim"/>
                <a:ea typeface="Gulim"/>
                <a:cs typeface="Gulim"/>
                <a:sym typeface="Gulim"/>
              </a:rPr>
              <a:t> </a:t>
            </a:r>
            <a:r>
              <a:rPr lang="en-US" sz="900" dirty="0" err="1">
                <a:latin typeface="Gulim"/>
                <a:ea typeface="Gulim"/>
                <a:cs typeface="Gulim"/>
                <a:sym typeface="Gulim"/>
              </a:rPr>
              <a:t>투기를</a:t>
            </a:r>
            <a:r>
              <a:rPr lang="en-US" sz="900" dirty="0">
                <a:latin typeface="Gulim"/>
                <a:ea typeface="Gulim"/>
                <a:cs typeface="Gulim"/>
                <a:sym typeface="Gulim"/>
              </a:rPr>
              <a:t> </a:t>
            </a:r>
            <a:r>
              <a:rPr lang="en-US" sz="900" dirty="0" err="1">
                <a:latin typeface="Gulim"/>
                <a:ea typeface="Gulim"/>
                <a:cs typeface="Gulim"/>
                <a:sym typeface="Gulim"/>
              </a:rPr>
              <a:t>예방하여</a:t>
            </a:r>
            <a:r>
              <a:rPr lang="en-US" sz="900" dirty="0">
                <a:latin typeface="Gulim"/>
                <a:ea typeface="Gulim"/>
                <a:cs typeface="Gulim"/>
                <a:sym typeface="Gulim"/>
              </a:rPr>
              <a:t> </a:t>
            </a:r>
            <a:r>
              <a:rPr lang="en-US" sz="900" dirty="0" err="1">
                <a:latin typeface="Gulim"/>
                <a:ea typeface="Gulim"/>
                <a:cs typeface="Gulim"/>
                <a:sym typeface="Gulim"/>
              </a:rPr>
              <a:t>깨끗한</a:t>
            </a:r>
            <a:r>
              <a:rPr lang="en-US" sz="900" dirty="0">
                <a:latin typeface="Gulim"/>
                <a:ea typeface="Gulim"/>
                <a:cs typeface="Gulim"/>
                <a:sym typeface="Gulim"/>
              </a:rPr>
              <a:t> </a:t>
            </a:r>
            <a:r>
              <a:rPr lang="en-US" sz="900" dirty="0" err="1">
                <a:latin typeface="Gulim"/>
                <a:ea typeface="Gulim"/>
                <a:cs typeface="Gulim"/>
                <a:sym typeface="Gulim"/>
              </a:rPr>
              <a:t>거리환경</a:t>
            </a:r>
            <a:r>
              <a:rPr lang="en-US" sz="900" dirty="0">
                <a:latin typeface="Gulim"/>
                <a:ea typeface="Gulim"/>
                <a:cs typeface="Gulim"/>
                <a:sym typeface="Gulim"/>
              </a:rPr>
              <a:t> </a:t>
            </a:r>
            <a:r>
              <a:rPr lang="en-US" sz="900" dirty="0" err="1">
                <a:latin typeface="Gulim"/>
                <a:ea typeface="Gulim"/>
                <a:cs typeface="Gulim"/>
                <a:sym typeface="Gulim"/>
              </a:rPr>
              <a:t>조성</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문제</a:t>
            </a:r>
            <a:r>
              <a:rPr lang="en-US" sz="900" dirty="0">
                <a:latin typeface="Gulim"/>
                <a:ea typeface="Gulim"/>
                <a:cs typeface="Gulim"/>
                <a:sym typeface="Gulim"/>
              </a:rPr>
              <a:t> </a:t>
            </a:r>
            <a:r>
              <a:rPr lang="en-US" sz="900" dirty="0" err="1">
                <a:latin typeface="Gulim"/>
                <a:ea typeface="Gulim"/>
                <a:cs typeface="Gulim"/>
                <a:sym typeface="Gulim"/>
              </a:rPr>
              <a:t>개선이</a:t>
            </a:r>
            <a:r>
              <a:rPr lang="en-US" sz="900" dirty="0">
                <a:latin typeface="Gulim"/>
                <a:ea typeface="Gulim"/>
                <a:cs typeface="Gulim"/>
                <a:sym typeface="Gulim"/>
              </a:rPr>
              <a:t> </a:t>
            </a:r>
            <a:r>
              <a:rPr lang="en-US" sz="900" dirty="0" err="1">
                <a:latin typeface="Gulim"/>
                <a:ea typeface="Gulim"/>
                <a:cs typeface="Gulim"/>
                <a:sym typeface="Gulim"/>
              </a:rPr>
              <a:t>이뤄질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공항</a:t>
            </a:r>
            <a:r>
              <a:rPr lang="en-US" sz="900" dirty="0">
                <a:latin typeface="Gulim"/>
                <a:ea typeface="Gulim"/>
                <a:cs typeface="Gulim"/>
                <a:sym typeface="Gulim"/>
              </a:rPr>
              <a:t>, </a:t>
            </a:r>
            <a:r>
              <a:rPr lang="en-US" sz="900" dirty="0" err="1">
                <a:latin typeface="Gulim"/>
                <a:ea typeface="Gulim"/>
                <a:cs typeface="Gulim"/>
                <a:sym typeface="Gulim"/>
              </a:rPr>
              <a:t>기차역</a:t>
            </a:r>
            <a:r>
              <a:rPr lang="en-US" sz="900" dirty="0">
                <a:latin typeface="Gulim"/>
                <a:ea typeface="Gulim"/>
                <a:cs typeface="Gulim"/>
                <a:sym typeface="Gulim"/>
              </a:rPr>
              <a:t>, </a:t>
            </a:r>
            <a:r>
              <a:rPr lang="en-US" sz="900" dirty="0" err="1">
                <a:latin typeface="Gulim"/>
                <a:ea typeface="Gulim"/>
                <a:cs typeface="Gulim"/>
                <a:sym typeface="Gulim"/>
              </a:rPr>
              <a:t>대형</a:t>
            </a:r>
            <a:r>
              <a:rPr lang="en-US" sz="900" dirty="0">
                <a:latin typeface="Gulim"/>
                <a:ea typeface="Gulim"/>
                <a:cs typeface="Gulim"/>
                <a:sym typeface="Gulim"/>
              </a:rPr>
              <a:t> </a:t>
            </a:r>
            <a:r>
              <a:rPr lang="en-US" sz="900" dirty="0" err="1">
                <a:latin typeface="Gulim"/>
                <a:ea typeface="Gulim"/>
                <a:cs typeface="Gulim"/>
                <a:sym typeface="Gulim"/>
              </a:rPr>
              <a:t>공공시설</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다중이용시설을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인프라</a:t>
            </a:r>
            <a:r>
              <a:rPr lang="en-US" sz="900" dirty="0">
                <a:latin typeface="Gulim"/>
                <a:ea typeface="Gulim"/>
                <a:cs typeface="Gulim"/>
                <a:sym typeface="Gulim"/>
              </a:rPr>
              <a:t>(</a:t>
            </a:r>
            <a:r>
              <a:rPr lang="en-US" sz="900" dirty="0" err="1">
                <a:latin typeface="Gulim"/>
                <a:ea typeface="Gulim"/>
                <a:cs typeface="Gulim"/>
                <a:sym typeface="Gulim"/>
              </a:rPr>
              <a:t>흡연실</a:t>
            </a:r>
            <a:r>
              <a:rPr lang="en-US" sz="900" dirty="0">
                <a:latin typeface="Gulim"/>
                <a:ea typeface="Gulim"/>
                <a:cs typeface="Gulim"/>
                <a:sym typeface="Gulim"/>
              </a:rPr>
              <a:t>, </a:t>
            </a:r>
            <a:r>
              <a:rPr lang="en-US" sz="900" dirty="0" err="1">
                <a:latin typeface="Gulim"/>
                <a:ea typeface="Gulim"/>
                <a:cs typeface="Gulim"/>
                <a:sym typeface="Gulim"/>
              </a:rPr>
              <a:t>담배꽁초</a:t>
            </a:r>
            <a:r>
              <a:rPr lang="en-US" sz="900" dirty="0">
                <a:latin typeface="Gulim"/>
                <a:ea typeface="Gulim"/>
                <a:cs typeface="Gulim"/>
                <a:sym typeface="Gulim"/>
              </a:rPr>
              <a:t> </a:t>
            </a:r>
            <a:r>
              <a:rPr lang="en-US" sz="900" dirty="0" err="1">
                <a:latin typeface="Gulim"/>
                <a:ea typeface="Gulim"/>
                <a:cs typeface="Gulim"/>
                <a:sym typeface="Gulim"/>
              </a:rPr>
              <a:t>수거함</a:t>
            </a:r>
            <a:r>
              <a:rPr lang="en-US" sz="900" dirty="0">
                <a:latin typeface="Gulim"/>
                <a:ea typeface="Gulim"/>
                <a:cs typeface="Gulim"/>
                <a:sym typeface="Gulim"/>
              </a:rPr>
              <a:t>, </a:t>
            </a:r>
            <a:r>
              <a:rPr lang="en-US" sz="900" dirty="0" err="1">
                <a:latin typeface="Gulim"/>
                <a:ea typeface="Gulim"/>
                <a:cs typeface="Gulim"/>
                <a:sym typeface="Gulim"/>
              </a:rPr>
              <a:t>휴대용</a:t>
            </a:r>
            <a:r>
              <a:rPr lang="en-US" sz="900" dirty="0">
                <a:latin typeface="Gulim"/>
                <a:ea typeface="Gulim"/>
                <a:cs typeface="Gulim"/>
                <a:sym typeface="Gulim"/>
              </a:rPr>
              <a:t> </a:t>
            </a:r>
            <a:r>
              <a:rPr lang="en-US" sz="900" dirty="0" err="1">
                <a:latin typeface="Gulim"/>
                <a:ea typeface="Gulim"/>
                <a:cs typeface="Gulim"/>
                <a:sym typeface="Gulim"/>
              </a:rPr>
              <a:t>재떨이</a:t>
            </a:r>
            <a:r>
              <a:rPr lang="en-US" sz="900" dirty="0">
                <a:latin typeface="Gulim"/>
                <a:ea typeface="Gulim"/>
                <a:cs typeface="Gulim"/>
                <a:sym typeface="Gulim"/>
              </a:rPr>
              <a:t>)</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지원하는</a:t>
            </a:r>
            <a:r>
              <a:rPr lang="en-US" sz="900" dirty="0">
                <a:latin typeface="Gulim"/>
                <a:ea typeface="Gulim"/>
                <a:cs typeface="Gulim"/>
                <a:sym typeface="Gulim"/>
              </a:rPr>
              <a:t> </a:t>
            </a:r>
            <a:r>
              <a:rPr lang="en-US" sz="900" dirty="0" err="1">
                <a:latin typeface="Gulim"/>
                <a:ea typeface="Gulim"/>
                <a:cs typeface="Gulim"/>
                <a:sym typeface="Gulim"/>
              </a:rPr>
              <a:t>흡연환경</a:t>
            </a:r>
            <a:r>
              <a:rPr lang="en-US" sz="900" dirty="0">
                <a:latin typeface="Gulim"/>
                <a:ea typeface="Gulim"/>
                <a:cs typeface="Gulim"/>
                <a:sym typeface="Gulim"/>
              </a:rPr>
              <a:t> </a:t>
            </a:r>
            <a:r>
              <a:rPr lang="en-US" sz="900" dirty="0" err="1">
                <a:latin typeface="Gulim"/>
                <a:ea typeface="Gulim"/>
                <a:cs typeface="Gulim"/>
                <a:sym typeface="Gulim"/>
              </a:rPr>
              <a:t>개선사업을</a:t>
            </a:r>
            <a:r>
              <a:rPr lang="en-US" sz="900" dirty="0">
                <a:latin typeface="Gulim"/>
                <a:ea typeface="Gulim"/>
                <a:cs typeface="Gulim"/>
                <a:sym typeface="Gulim"/>
              </a:rPr>
              <a:t> 10여 </a:t>
            </a:r>
            <a:r>
              <a:rPr lang="en-US" sz="900" dirty="0" err="1">
                <a:latin typeface="Gulim"/>
                <a:ea typeface="Gulim"/>
                <a:cs typeface="Gulim"/>
                <a:sym typeface="Gulim"/>
              </a:rPr>
              <a:t>년</a:t>
            </a:r>
            <a:r>
              <a:rPr lang="en-US" sz="900" dirty="0">
                <a:latin typeface="Gulim"/>
                <a:ea typeface="Gulim"/>
                <a:cs typeface="Gulim"/>
                <a:sym typeface="Gulim"/>
              </a:rPr>
              <a:t> </a:t>
            </a:r>
            <a:r>
              <a:rPr lang="en-US" sz="900" dirty="0" err="1">
                <a:latin typeface="Gulim"/>
                <a:ea typeface="Gulim"/>
                <a:cs typeface="Gulim"/>
                <a:sym typeface="Gulim"/>
              </a:rPr>
              <a:t>이상</a:t>
            </a:r>
            <a:r>
              <a:rPr lang="en-US" sz="900" dirty="0">
                <a:latin typeface="Gulim"/>
                <a:ea typeface="Gulim"/>
                <a:cs typeface="Gulim"/>
                <a:sym typeface="Gulim"/>
              </a:rPr>
              <a:t> </a:t>
            </a:r>
            <a:r>
              <a:rPr lang="en-US" sz="900" dirty="0" err="1">
                <a:latin typeface="Gulim"/>
                <a:ea typeface="Gulim"/>
                <a:cs typeface="Gulim"/>
                <a:sym typeface="Gulim"/>
              </a:rPr>
              <a:t>지속하고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2023년에 </a:t>
            </a:r>
            <a:r>
              <a:rPr lang="en-US" sz="900" dirty="0" err="1">
                <a:latin typeface="Gulim"/>
                <a:ea typeface="Gulim"/>
                <a:cs typeface="Gulim"/>
                <a:sym typeface="Gulim"/>
              </a:rPr>
              <a:t>설치된</a:t>
            </a:r>
            <a:r>
              <a:rPr lang="en-US" sz="900" dirty="0">
                <a:latin typeface="Gulim"/>
                <a:ea typeface="Gulim"/>
                <a:cs typeface="Gulim"/>
                <a:sym typeface="Gulim"/>
              </a:rPr>
              <a:t> </a:t>
            </a:r>
            <a:r>
              <a:rPr lang="en-US" sz="900" dirty="0" err="1">
                <a:latin typeface="Gulim"/>
                <a:ea typeface="Gulim"/>
                <a:cs typeface="Gulim"/>
                <a:sym typeface="Gulim"/>
              </a:rPr>
              <a:t>흡연실</a:t>
            </a:r>
            <a:r>
              <a:rPr lang="en-US" sz="900" dirty="0">
                <a:latin typeface="Gulim"/>
                <a:ea typeface="Gulim"/>
                <a:cs typeface="Gulim"/>
                <a:sym typeface="Gulim"/>
              </a:rPr>
              <a:t> 80개를 </a:t>
            </a:r>
            <a:r>
              <a:rPr lang="en-US" sz="900" dirty="0" err="1">
                <a:latin typeface="Gulim"/>
                <a:ea typeface="Gulim"/>
                <a:cs typeface="Gulim"/>
                <a:sym typeface="Gulim"/>
              </a:rPr>
              <a:t>포함하여</a:t>
            </a:r>
            <a:r>
              <a:rPr lang="en-US" sz="900" dirty="0">
                <a:latin typeface="Gulim"/>
                <a:ea typeface="Gulim"/>
                <a:cs typeface="Gulim"/>
                <a:sym typeface="Gulim"/>
              </a:rPr>
              <a:t>, </a:t>
            </a:r>
            <a:r>
              <a:rPr lang="en-US" sz="900" dirty="0" err="1">
                <a:latin typeface="Gulim"/>
                <a:ea typeface="Gulim"/>
                <a:cs typeface="Gulim"/>
                <a:sym typeface="Gulim"/>
              </a:rPr>
              <a:t>전국에</a:t>
            </a:r>
            <a:r>
              <a:rPr lang="en-US" sz="900" dirty="0">
                <a:latin typeface="Gulim"/>
                <a:ea typeface="Gulim"/>
                <a:cs typeface="Gulim"/>
                <a:sym typeface="Gulim"/>
              </a:rPr>
              <a:t> </a:t>
            </a:r>
            <a:r>
              <a:rPr lang="en-US" sz="900" dirty="0" err="1">
                <a:latin typeface="Gulim"/>
                <a:ea typeface="Gulim"/>
                <a:cs typeface="Gulim"/>
                <a:sym typeface="Gulim"/>
              </a:rPr>
              <a:t>누적</a:t>
            </a:r>
            <a:r>
              <a:rPr lang="en-US" sz="900" dirty="0">
                <a:latin typeface="Gulim"/>
                <a:ea typeface="Gulim"/>
                <a:cs typeface="Gulim"/>
                <a:sym typeface="Gulim"/>
              </a:rPr>
              <a:t> </a:t>
            </a:r>
            <a:r>
              <a:rPr lang="en-US" sz="900" dirty="0" err="1">
                <a:latin typeface="Gulim"/>
                <a:ea typeface="Gulim"/>
                <a:cs typeface="Gulim"/>
                <a:sym typeface="Gulim"/>
              </a:rPr>
              <a:t>기준</a:t>
            </a:r>
            <a:r>
              <a:rPr lang="en-US" sz="900" dirty="0">
                <a:latin typeface="Gulim"/>
                <a:ea typeface="Gulim"/>
                <a:cs typeface="Gulim"/>
                <a:sym typeface="Gulim"/>
              </a:rPr>
              <a:t> 591개 </a:t>
            </a:r>
            <a:r>
              <a:rPr lang="en-US" sz="900" dirty="0" err="1">
                <a:latin typeface="Gulim"/>
                <a:ea typeface="Gulim"/>
                <a:cs typeface="Gulim"/>
                <a:sym typeface="Gulim"/>
              </a:rPr>
              <a:t>소의</a:t>
            </a:r>
            <a:r>
              <a:rPr lang="en-US" sz="900" dirty="0">
                <a:latin typeface="Gulim"/>
                <a:ea typeface="Gulim"/>
                <a:cs typeface="Gulim"/>
                <a:sym typeface="Gulim"/>
              </a:rPr>
              <a:t> </a:t>
            </a:r>
            <a:r>
              <a:rPr lang="en-US" sz="900" dirty="0" err="1">
                <a:latin typeface="Gulim"/>
                <a:ea typeface="Gulim"/>
                <a:cs typeface="Gulim"/>
                <a:sym typeface="Gulim"/>
              </a:rPr>
              <a:t>흡연실이</a:t>
            </a:r>
            <a:r>
              <a:rPr lang="en-US" sz="900" dirty="0">
                <a:latin typeface="Gulim"/>
                <a:ea typeface="Gulim"/>
                <a:cs typeface="Gulim"/>
                <a:sym typeface="Gulim"/>
              </a:rPr>
              <a:t> </a:t>
            </a:r>
            <a:r>
              <a:rPr lang="en-US" sz="900" dirty="0" err="1">
                <a:latin typeface="Gulim"/>
                <a:ea typeface="Gulim"/>
                <a:cs typeface="Gulim"/>
                <a:sym typeface="Gulim"/>
              </a:rPr>
              <a:t>설치되었습니다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083" name="Google Shape;8083;p83"/>
          <p:cNvSpPr txBox="1"/>
          <p:nvPr/>
        </p:nvSpPr>
        <p:spPr>
          <a:xfrm>
            <a:off x="888252" y="2231782"/>
            <a:ext cx="12952789"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좁은</a:t>
            </a:r>
            <a:r>
              <a:rPr lang="en-US" sz="900" dirty="0">
                <a:latin typeface="Gulim"/>
                <a:ea typeface="Gulim"/>
                <a:cs typeface="Gulim"/>
                <a:sym typeface="Gulim"/>
              </a:rPr>
              <a:t> </a:t>
            </a:r>
            <a:r>
              <a:rPr lang="en-US" sz="900" dirty="0" err="1">
                <a:latin typeface="Gulim"/>
                <a:ea typeface="Gulim"/>
                <a:cs typeface="Gulim"/>
                <a:sym typeface="Gulim"/>
              </a:rPr>
              <a:t>골목</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흡연실을</a:t>
            </a:r>
            <a:r>
              <a:rPr lang="en-US" sz="900" dirty="0">
                <a:latin typeface="Gulim"/>
                <a:ea typeface="Gulim"/>
                <a:cs typeface="Gulim"/>
                <a:sym typeface="Gulim"/>
              </a:rPr>
              <a:t> </a:t>
            </a:r>
            <a:r>
              <a:rPr lang="en-US" sz="900" dirty="0" err="1">
                <a:latin typeface="Gulim"/>
                <a:ea typeface="Gulim"/>
                <a:cs typeface="Gulim"/>
                <a:sym typeface="Gulim"/>
              </a:rPr>
              <a:t>설치하기</a:t>
            </a:r>
            <a:r>
              <a:rPr lang="en-US" sz="900" dirty="0">
                <a:latin typeface="Gulim"/>
                <a:ea typeface="Gulim"/>
                <a:cs typeface="Gulim"/>
                <a:sym typeface="Gulim"/>
              </a:rPr>
              <a:t> </a:t>
            </a:r>
            <a:r>
              <a:rPr lang="en-US" sz="900" dirty="0" err="1">
                <a:latin typeface="Gulim"/>
                <a:ea typeface="Gulim"/>
                <a:cs typeface="Gulim"/>
                <a:sym typeface="Gulim"/>
              </a:rPr>
              <a:t>어려운</a:t>
            </a:r>
            <a:r>
              <a:rPr lang="en-US" sz="900" dirty="0">
                <a:latin typeface="Gulim"/>
                <a:ea typeface="Gulim"/>
                <a:cs typeface="Gulim"/>
                <a:sym typeface="Gulim"/>
              </a:rPr>
              <a:t> </a:t>
            </a:r>
            <a:r>
              <a:rPr lang="en-US" sz="900" dirty="0" err="1">
                <a:latin typeface="Gulim"/>
                <a:ea typeface="Gulim"/>
                <a:cs typeface="Gulim"/>
                <a:sym typeface="Gulim"/>
              </a:rPr>
              <a:t>장소를</a:t>
            </a:r>
            <a:r>
              <a:rPr lang="en-US" sz="900" dirty="0">
                <a:latin typeface="Gulim"/>
                <a:ea typeface="Gulim"/>
                <a:cs typeface="Gulim"/>
                <a:sym typeface="Gulim"/>
              </a:rPr>
              <a:t> </a:t>
            </a:r>
            <a:r>
              <a:rPr lang="en-US" sz="900" dirty="0" err="1">
                <a:latin typeface="Gulim"/>
                <a:ea typeface="Gulim"/>
                <a:cs typeface="Gulim"/>
                <a:sym typeface="Gulim"/>
              </a:rPr>
              <a:t>대상으로도</a:t>
            </a:r>
            <a:r>
              <a:rPr lang="en-US" sz="900" dirty="0">
                <a:latin typeface="Gulim"/>
                <a:ea typeface="Gulim"/>
                <a:cs typeface="Gulim"/>
                <a:sym typeface="Gulim"/>
              </a:rPr>
              <a:t> </a:t>
            </a:r>
            <a:r>
              <a:rPr lang="en-US" sz="900" dirty="0" err="1">
                <a:latin typeface="Gulim"/>
                <a:ea typeface="Gulim"/>
                <a:cs typeface="Gulim"/>
                <a:sym typeface="Gulim"/>
              </a:rPr>
              <a:t>담배꽁초</a:t>
            </a:r>
            <a:r>
              <a:rPr lang="en-US" sz="900" dirty="0">
                <a:latin typeface="Gulim"/>
                <a:ea typeface="Gulim"/>
                <a:cs typeface="Gulim"/>
                <a:sym typeface="Gulim"/>
              </a:rPr>
              <a:t> </a:t>
            </a:r>
            <a:r>
              <a:rPr lang="en-US" sz="900" dirty="0" err="1">
                <a:latin typeface="Gulim"/>
                <a:ea typeface="Gulim"/>
                <a:cs typeface="Gulim"/>
                <a:sym typeface="Gulim"/>
              </a:rPr>
              <a:t>전용</a:t>
            </a:r>
            <a:r>
              <a:rPr lang="en-US" sz="900" dirty="0">
                <a:latin typeface="Gulim"/>
                <a:ea typeface="Gulim"/>
                <a:cs typeface="Gulim"/>
                <a:sym typeface="Gulim"/>
              </a:rPr>
              <a:t> </a:t>
            </a:r>
            <a:r>
              <a:rPr lang="en-US" sz="900" dirty="0" err="1">
                <a:latin typeface="Gulim"/>
                <a:ea typeface="Gulim"/>
                <a:cs typeface="Gulim"/>
                <a:sym typeface="Gulim"/>
              </a:rPr>
              <a:t>수거함</a:t>
            </a:r>
            <a:r>
              <a:rPr lang="en-US" sz="900" dirty="0">
                <a:latin typeface="Gulim"/>
                <a:ea typeface="Gulim"/>
                <a:cs typeface="Gulim"/>
                <a:sym typeface="Gulim"/>
              </a:rPr>
              <a:t> </a:t>
            </a:r>
            <a:r>
              <a:rPr lang="en-US" sz="900" dirty="0" err="1">
                <a:latin typeface="Gulim"/>
                <a:ea typeface="Gulim"/>
                <a:cs typeface="Gulim"/>
                <a:sym typeface="Gulim"/>
              </a:rPr>
              <a:t>설치를</a:t>
            </a:r>
            <a:r>
              <a:rPr lang="en-US" sz="900" dirty="0">
                <a:latin typeface="Gulim"/>
                <a:ea typeface="Gulim"/>
                <a:cs typeface="Gulim"/>
                <a:sym typeface="Gulim"/>
              </a:rPr>
              <a:t> </a:t>
            </a:r>
            <a:r>
              <a:rPr lang="en-US" sz="900" dirty="0" err="1">
                <a:latin typeface="Gulim"/>
                <a:ea typeface="Gulim"/>
                <a:cs typeface="Gulim"/>
                <a:sym typeface="Gulim"/>
              </a:rPr>
              <a:t>지원하여</a:t>
            </a:r>
            <a:r>
              <a:rPr lang="en-US" sz="900" dirty="0">
                <a:latin typeface="Gulim"/>
                <a:ea typeface="Gulim"/>
                <a:cs typeface="Gulim"/>
                <a:sym typeface="Gulim"/>
              </a:rPr>
              <a:t> </a:t>
            </a:r>
            <a:r>
              <a:rPr lang="en-US" sz="900" dirty="0" err="1">
                <a:latin typeface="Gulim"/>
                <a:ea typeface="Gulim"/>
                <a:cs typeface="Gulim"/>
                <a:sym typeface="Gulim"/>
              </a:rPr>
              <a:t>보다</a:t>
            </a:r>
            <a:r>
              <a:rPr lang="en-US" sz="900" dirty="0">
                <a:latin typeface="Gulim"/>
                <a:ea typeface="Gulim"/>
                <a:cs typeface="Gulim"/>
                <a:sym typeface="Gulim"/>
              </a:rPr>
              <a:t> </a:t>
            </a:r>
            <a:r>
              <a:rPr lang="en-US" sz="900" dirty="0" err="1">
                <a:latin typeface="Gulim"/>
                <a:ea typeface="Gulim"/>
                <a:cs typeface="Gulim"/>
                <a:sym typeface="Gulim"/>
              </a:rPr>
              <a:t>효과적인</a:t>
            </a:r>
            <a:r>
              <a:rPr lang="en-US" sz="900" dirty="0">
                <a:latin typeface="Gulim"/>
                <a:ea typeface="Gulim"/>
                <a:cs typeface="Gulim"/>
                <a:sym typeface="Gulim"/>
              </a:rPr>
              <a:t> </a:t>
            </a:r>
            <a:r>
              <a:rPr lang="en-US" sz="900" dirty="0" err="1">
                <a:latin typeface="Gulim"/>
                <a:ea typeface="Gulim"/>
                <a:cs typeface="Gulim"/>
                <a:sym typeface="Gulim"/>
              </a:rPr>
              <a:t>담배꽁초</a:t>
            </a:r>
            <a:r>
              <a:rPr lang="en-US" sz="900" dirty="0">
                <a:latin typeface="Gulim"/>
                <a:ea typeface="Gulim"/>
                <a:cs typeface="Gulim"/>
                <a:sym typeface="Gulim"/>
              </a:rPr>
              <a:t> </a:t>
            </a:r>
            <a:r>
              <a:rPr lang="en-US" sz="900" dirty="0" err="1">
                <a:latin typeface="Gulim"/>
                <a:ea typeface="Gulim"/>
                <a:cs typeface="Gulim"/>
                <a:sym typeface="Gulim"/>
              </a:rPr>
              <a:t>무단투기</a:t>
            </a:r>
            <a:r>
              <a:rPr lang="en-US" sz="900" dirty="0">
                <a:latin typeface="Gulim"/>
                <a:ea typeface="Gulim"/>
                <a:cs typeface="Gulim"/>
                <a:sym typeface="Gulim"/>
              </a:rPr>
              <a:t> </a:t>
            </a:r>
            <a:r>
              <a:rPr lang="en-US" sz="900" dirty="0" err="1">
                <a:latin typeface="Gulim"/>
                <a:ea typeface="Gulim"/>
                <a:cs typeface="Gulim"/>
                <a:sym typeface="Gulim"/>
              </a:rPr>
              <a:t>방지</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2021년 </a:t>
            </a:r>
            <a:r>
              <a:rPr lang="en-US" sz="900" dirty="0" err="1">
                <a:latin typeface="Gulim"/>
                <a:ea typeface="Gulim"/>
                <a:cs typeface="Gulim"/>
                <a:sym typeface="Gulim"/>
              </a:rPr>
              <a:t>시범사업을</a:t>
            </a:r>
            <a:r>
              <a:rPr lang="en-US" sz="900" dirty="0">
                <a:latin typeface="Gulim"/>
                <a:ea typeface="Gulim"/>
                <a:cs typeface="Gulim"/>
                <a:sym typeface="Gulim"/>
              </a:rPr>
              <a:t> </a:t>
            </a:r>
            <a:r>
              <a:rPr lang="en-US" sz="900" dirty="0" err="1">
                <a:latin typeface="Gulim"/>
                <a:ea typeface="Gulim"/>
                <a:cs typeface="Gulim"/>
                <a:sym typeface="Gulim"/>
              </a:rPr>
              <a:t>시작으로</a:t>
            </a:r>
            <a:r>
              <a:rPr lang="en-US" sz="900" dirty="0">
                <a:latin typeface="Gulim"/>
                <a:ea typeface="Gulim"/>
                <a:cs typeface="Gulim"/>
                <a:sym typeface="Gulim"/>
              </a:rPr>
              <a:t> 2023년 </a:t>
            </a:r>
            <a:r>
              <a:rPr lang="en-US" sz="900" dirty="0" err="1">
                <a:latin typeface="Gulim"/>
                <a:ea typeface="Gulim"/>
                <a:cs typeface="Gulim"/>
                <a:sym typeface="Gulim"/>
              </a:rPr>
              <a:t>말까지</a:t>
            </a:r>
            <a:r>
              <a:rPr lang="en-US" sz="900" dirty="0">
                <a:latin typeface="Gulim"/>
                <a:ea typeface="Gulim"/>
                <a:cs typeface="Gulim"/>
                <a:sym typeface="Gulim"/>
              </a:rPr>
              <a:t> </a:t>
            </a:r>
            <a:r>
              <a:rPr lang="en-US" sz="900" dirty="0" err="1">
                <a:latin typeface="Gulim"/>
                <a:ea typeface="Gulim"/>
                <a:cs typeface="Gulim"/>
                <a:sym typeface="Gulim"/>
              </a:rPr>
              <a:t>서울</a:t>
            </a:r>
            <a:r>
              <a:rPr lang="en-US" sz="900" dirty="0">
                <a:latin typeface="Gulim"/>
                <a:ea typeface="Gulim"/>
                <a:cs typeface="Gulim"/>
                <a:sym typeface="Gulim"/>
              </a:rPr>
              <a:t>, </a:t>
            </a:r>
            <a:r>
              <a:rPr lang="en-US" sz="900" dirty="0" err="1">
                <a:latin typeface="Gulim"/>
                <a:ea typeface="Gulim"/>
                <a:cs typeface="Gulim"/>
                <a:sym typeface="Gulim"/>
              </a:rPr>
              <a:t>부산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전국</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도시에</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3,924개의 </a:t>
            </a:r>
            <a:r>
              <a:rPr lang="en-US" sz="900" dirty="0" err="1">
                <a:latin typeface="Gulim"/>
                <a:ea typeface="Gulim"/>
                <a:cs typeface="Gulim"/>
                <a:sym typeface="Gulim"/>
              </a:rPr>
              <a:t>담배꽁초</a:t>
            </a:r>
            <a:r>
              <a:rPr lang="en-US" sz="900" dirty="0">
                <a:latin typeface="Gulim"/>
                <a:ea typeface="Gulim"/>
                <a:cs typeface="Gulim"/>
                <a:sym typeface="Gulim"/>
              </a:rPr>
              <a:t> </a:t>
            </a:r>
            <a:r>
              <a:rPr lang="en-US" sz="900" dirty="0" err="1">
                <a:latin typeface="Gulim"/>
                <a:ea typeface="Gulim"/>
                <a:cs typeface="Gulim"/>
                <a:sym typeface="Gulim"/>
              </a:rPr>
              <a:t>전용</a:t>
            </a:r>
            <a:r>
              <a:rPr lang="en-US" sz="900" dirty="0">
                <a:latin typeface="Gulim"/>
                <a:ea typeface="Gulim"/>
                <a:cs typeface="Gulim"/>
                <a:sym typeface="Gulim"/>
              </a:rPr>
              <a:t> </a:t>
            </a:r>
            <a:r>
              <a:rPr lang="en-US" sz="900" dirty="0" err="1">
                <a:latin typeface="Gulim"/>
                <a:ea typeface="Gulim"/>
                <a:cs typeface="Gulim"/>
                <a:sym typeface="Gulim"/>
              </a:rPr>
              <a:t>수거함을</a:t>
            </a:r>
            <a:r>
              <a:rPr lang="en-US" sz="900" dirty="0">
                <a:latin typeface="Gulim"/>
                <a:ea typeface="Gulim"/>
                <a:cs typeface="Gulim"/>
                <a:sym typeface="Gulim"/>
              </a:rPr>
              <a:t> </a:t>
            </a:r>
            <a:r>
              <a:rPr lang="en-US" sz="900" dirty="0" err="1">
                <a:latin typeface="Gulim"/>
                <a:ea typeface="Gulim"/>
                <a:cs typeface="Gulim"/>
                <a:sym typeface="Gulim"/>
              </a:rPr>
              <a:t>설치하였습니다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소비자들이</a:t>
            </a:r>
            <a:r>
              <a:rPr lang="en-US" sz="900" dirty="0">
                <a:latin typeface="Gulim"/>
                <a:ea typeface="Gulim"/>
                <a:cs typeface="Gulim"/>
                <a:sym typeface="Gulim"/>
              </a:rPr>
              <a:t> </a:t>
            </a:r>
            <a:r>
              <a:rPr lang="en-US" sz="900" dirty="0" err="1">
                <a:latin typeface="Gulim"/>
                <a:ea typeface="Gulim"/>
                <a:cs typeface="Gulim"/>
                <a:sym typeface="Gulim"/>
              </a:rPr>
              <a:t>직접</a:t>
            </a:r>
            <a:r>
              <a:rPr lang="en-US" sz="900" dirty="0">
                <a:latin typeface="Gulim"/>
                <a:ea typeface="Gulim"/>
                <a:cs typeface="Gulim"/>
                <a:sym typeface="Gulim"/>
              </a:rPr>
              <a:t> </a:t>
            </a:r>
            <a:r>
              <a:rPr lang="en-US" sz="900" dirty="0" err="1">
                <a:latin typeface="Gulim"/>
                <a:ea typeface="Gulim"/>
                <a:cs typeface="Gulim"/>
                <a:sym typeface="Gulim"/>
              </a:rPr>
              <a:t>휴대할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휴대용</a:t>
            </a:r>
            <a:r>
              <a:rPr lang="en-US" sz="900" dirty="0">
                <a:latin typeface="Gulim"/>
                <a:ea typeface="Gulim"/>
                <a:cs typeface="Gulim"/>
                <a:sym typeface="Gulim"/>
              </a:rPr>
              <a:t> </a:t>
            </a:r>
            <a:r>
              <a:rPr lang="en-US" sz="900" dirty="0" err="1">
                <a:latin typeface="Gulim"/>
                <a:ea typeface="Gulim"/>
                <a:cs typeface="Gulim"/>
                <a:sym typeface="Gulim"/>
              </a:rPr>
              <a:t>재떨이를</a:t>
            </a:r>
            <a:r>
              <a:rPr lang="en-US" sz="900" dirty="0">
                <a:latin typeface="Gulim"/>
                <a:ea typeface="Gulim"/>
                <a:cs typeface="Gulim"/>
                <a:sym typeface="Gulim"/>
              </a:rPr>
              <a:t> </a:t>
            </a:r>
            <a:r>
              <a:rPr lang="en-US" sz="900" dirty="0" err="1">
                <a:latin typeface="Gulim"/>
                <a:ea typeface="Gulim"/>
                <a:cs typeface="Gulim"/>
                <a:sym typeface="Gulim"/>
              </a:rPr>
              <a:t>제작하여</a:t>
            </a:r>
            <a:r>
              <a:rPr lang="en-US" sz="900" dirty="0">
                <a:latin typeface="Gulim"/>
                <a:ea typeface="Gulim"/>
                <a:cs typeface="Gulim"/>
                <a:sym typeface="Gulim"/>
              </a:rPr>
              <a:t> </a:t>
            </a:r>
            <a:r>
              <a:rPr lang="en-US" sz="900" dirty="0" err="1">
                <a:latin typeface="Gulim"/>
                <a:ea typeface="Gulim"/>
                <a:cs typeface="Gulim"/>
                <a:sym typeface="Gulim"/>
              </a:rPr>
              <a:t>배포하고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2022년을 </a:t>
            </a:r>
            <a:r>
              <a:rPr lang="en-US" sz="900" dirty="0" err="1">
                <a:latin typeface="Gulim"/>
                <a:ea typeface="Gulim"/>
                <a:cs typeface="Gulim"/>
                <a:sym typeface="Gulim"/>
              </a:rPr>
              <a:t>시작으로</a:t>
            </a:r>
            <a:r>
              <a:rPr lang="en-US" sz="900" dirty="0">
                <a:latin typeface="Gulim"/>
                <a:ea typeface="Gulim"/>
                <a:cs typeface="Gulim"/>
                <a:sym typeface="Gulim"/>
              </a:rPr>
              <a:t> 2023년까지 </a:t>
            </a:r>
            <a:r>
              <a:rPr lang="en-US" sz="900" dirty="0" err="1">
                <a:latin typeface="Gulim"/>
                <a:ea typeface="Gulim"/>
                <a:cs typeface="Gulim"/>
                <a:sym typeface="Gulim"/>
              </a:rPr>
              <a:t>지자체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NGO와</a:t>
            </a:r>
            <a:r>
              <a:rPr lang="en-US" sz="900" dirty="0">
                <a:latin typeface="Gulim"/>
                <a:ea typeface="Gulim"/>
                <a:cs typeface="Gulim"/>
                <a:sym typeface="Gulim"/>
              </a:rPr>
              <a:t> </a:t>
            </a:r>
            <a:r>
              <a:rPr lang="en-US" sz="900" dirty="0" err="1">
                <a:latin typeface="Gulim"/>
                <a:ea typeface="Gulim"/>
                <a:cs typeface="Gulim"/>
                <a:sym typeface="Gulim"/>
              </a:rPr>
              <a:t>협력하여</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22만 </a:t>
            </a:r>
            <a:r>
              <a:rPr lang="en-US" sz="900" dirty="0" err="1">
                <a:latin typeface="Gulim"/>
                <a:ea typeface="Gulim"/>
                <a:cs typeface="Gulim"/>
                <a:sym typeface="Gulim"/>
              </a:rPr>
              <a:t>개의</a:t>
            </a:r>
            <a:r>
              <a:rPr lang="en-US" sz="900" dirty="0">
                <a:latin typeface="Gulim"/>
                <a:ea typeface="Gulim"/>
                <a:cs typeface="Gulim"/>
                <a:sym typeface="Gulim"/>
              </a:rPr>
              <a:t> </a:t>
            </a:r>
            <a:r>
              <a:rPr lang="en-US" sz="900" dirty="0" err="1">
                <a:latin typeface="Gulim"/>
                <a:ea typeface="Gulim"/>
                <a:cs typeface="Gulim"/>
                <a:sym typeface="Gulim"/>
              </a:rPr>
              <a:t>재떨이를</a:t>
            </a:r>
            <a:r>
              <a:rPr lang="en-US" sz="900" dirty="0">
                <a:latin typeface="Gulim"/>
                <a:ea typeface="Gulim"/>
                <a:cs typeface="Gulim"/>
                <a:sym typeface="Gulim"/>
              </a:rPr>
              <a:t> </a:t>
            </a:r>
            <a:r>
              <a:rPr lang="en-US" sz="900" dirty="0" err="1">
                <a:latin typeface="Gulim"/>
                <a:ea typeface="Gulim"/>
                <a:cs typeface="Gulim"/>
                <a:sym typeface="Gulim"/>
              </a:rPr>
              <a:t>배포하였으며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소비자의</a:t>
            </a:r>
            <a:r>
              <a:rPr lang="en-US" sz="900" dirty="0">
                <a:latin typeface="Gulim"/>
                <a:ea typeface="Gulim"/>
                <a:cs typeface="Gulim"/>
                <a:sym typeface="Gulim"/>
              </a:rPr>
              <a:t> </a:t>
            </a:r>
            <a:r>
              <a:rPr lang="en-US" sz="900" dirty="0" err="1">
                <a:latin typeface="Gulim"/>
                <a:ea typeface="Gulim"/>
                <a:cs typeface="Gulim"/>
                <a:sym typeface="Gulim"/>
              </a:rPr>
              <a:t>인식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흡연</a:t>
            </a:r>
            <a:r>
              <a:rPr lang="en-US" sz="900" dirty="0">
                <a:latin typeface="Gulim"/>
                <a:ea typeface="Gulim"/>
                <a:cs typeface="Gulim"/>
                <a:sym typeface="Gulim"/>
              </a:rPr>
              <a:t> </a:t>
            </a:r>
            <a:r>
              <a:rPr lang="en-US" sz="900" dirty="0" err="1">
                <a:latin typeface="Gulim"/>
                <a:ea typeface="Gulim"/>
                <a:cs typeface="Gulim"/>
                <a:sym typeface="Gulim"/>
              </a:rPr>
              <a:t>습관</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기대하고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084" name="Google Shape;8084;p83"/>
          <p:cNvSpPr txBox="1"/>
          <p:nvPr/>
        </p:nvSpPr>
        <p:spPr>
          <a:xfrm>
            <a:off x="886627" y="2830842"/>
            <a:ext cx="12954414"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쓰담쓰담</a:t>
            </a:r>
            <a:r>
              <a:rPr lang="en-US" sz="900" b="1" dirty="0">
                <a:latin typeface="Arial"/>
                <a:ea typeface="Arial"/>
                <a:cs typeface="Arial"/>
                <a:sym typeface="Arial"/>
              </a:rPr>
              <a:t> </a:t>
            </a:r>
            <a:r>
              <a:rPr lang="en-US" sz="900" b="1" dirty="0" err="1">
                <a:latin typeface="Arial"/>
                <a:ea typeface="Arial"/>
                <a:cs typeface="Arial"/>
                <a:sym typeface="Arial"/>
              </a:rPr>
              <a:t>캠페인</a:t>
            </a:r>
            <a:r>
              <a:rPr lang="en-US" sz="900" b="1" dirty="0">
                <a:latin typeface="Arial"/>
                <a:ea typeface="Arial"/>
                <a:cs typeface="Arial"/>
                <a:sym typeface="Arial"/>
              </a:rPr>
              <a:t> </a:t>
            </a:r>
            <a:r>
              <a:rPr lang="en-US" sz="900" b="1" dirty="0" err="1">
                <a:latin typeface="Arial"/>
                <a:ea typeface="Arial"/>
                <a:cs typeface="Arial"/>
                <a:sym typeface="Arial"/>
              </a:rPr>
              <a:t>진행</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담배꽁초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쓰레기</a:t>
            </a:r>
            <a:r>
              <a:rPr lang="en-US" sz="900" dirty="0">
                <a:latin typeface="Gulim"/>
                <a:ea typeface="Gulim"/>
                <a:cs typeface="Gulim"/>
                <a:sym typeface="Gulim"/>
              </a:rPr>
              <a:t> </a:t>
            </a:r>
            <a:r>
              <a:rPr lang="en-US" sz="900" dirty="0" err="1">
                <a:latin typeface="Gulim"/>
                <a:ea typeface="Gulim"/>
                <a:cs typeface="Gulim"/>
                <a:sym typeface="Gulim"/>
              </a:rPr>
              <a:t>무단투기</a:t>
            </a:r>
            <a:r>
              <a:rPr lang="en-US" sz="900" dirty="0">
                <a:latin typeface="Gulim"/>
                <a:ea typeface="Gulim"/>
                <a:cs typeface="Gulim"/>
                <a:sym typeface="Gulim"/>
              </a:rPr>
              <a:t> </a:t>
            </a:r>
            <a:r>
              <a:rPr lang="en-US" sz="900" dirty="0" err="1">
                <a:latin typeface="Gulim"/>
                <a:ea typeface="Gulim"/>
                <a:cs typeface="Gulim"/>
                <a:sym typeface="Gulim"/>
              </a:rPr>
              <a:t>예방</a:t>
            </a:r>
            <a:r>
              <a:rPr lang="en-US" sz="900" dirty="0">
                <a:latin typeface="Gulim"/>
                <a:ea typeface="Gulim"/>
                <a:cs typeface="Gulim"/>
                <a:sym typeface="Gulim"/>
              </a:rPr>
              <a:t> </a:t>
            </a:r>
            <a:r>
              <a:rPr lang="en-US" sz="900" dirty="0" err="1">
                <a:latin typeface="Gulim"/>
                <a:ea typeface="Gulim"/>
                <a:cs typeface="Gulim"/>
                <a:sym typeface="Gulim"/>
              </a:rPr>
              <a:t>인프라를</a:t>
            </a:r>
            <a:r>
              <a:rPr lang="en-US" sz="900" dirty="0">
                <a:latin typeface="Gulim"/>
                <a:ea typeface="Gulim"/>
                <a:cs typeface="Gulim"/>
                <a:sym typeface="Gulim"/>
              </a:rPr>
              <a:t> </a:t>
            </a:r>
            <a:r>
              <a:rPr lang="en-US" sz="900" dirty="0" err="1">
                <a:latin typeface="Gulim"/>
                <a:ea typeface="Gulim"/>
                <a:cs typeface="Gulim"/>
                <a:sym typeface="Gulim"/>
              </a:rPr>
              <a:t>구축하며</a:t>
            </a:r>
            <a:r>
              <a:rPr lang="en-US" sz="900" dirty="0">
                <a:latin typeface="Gulim"/>
                <a:ea typeface="Gulim"/>
                <a:cs typeface="Gulim"/>
                <a:sym typeface="Gulim"/>
              </a:rPr>
              <a:t> </a:t>
            </a:r>
            <a:r>
              <a:rPr lang="en-US" sz="900" dirty="0" err="1">
                <a:latin typeface="Gulim"/>
                <a:ea typeface="Gulim"/>
                <a:cs typeface="Gulim"/>
                <a:sym typeface="Gulim"/>
              </a:rPr>
              <a:t>흡연환경</a:t>
            </a:r>
            <a:r>
              <a:rPr lang="en-US" sz="900" dirty="0">
                <a:latin typeface="Gulim"/>
                <a:ea typeface="Gulim"/>
                <a:cs typeface="Gulim"/>
                <a:sym typeface="Gulim"/>
              </a:rPr>
              <a:t> </a:t>
            </a:r>
            <a:r>
              <a:rPr lang="en-US" sz="900" dirty="0" err="1">
                <a:latin typeface="Gulim"/>
                <a:ea typeface="Gulim"/>
                <a:cs typeface="Gulim"/>
                <a:sym typeface="Gulim"/>
              </a:rPr>
              <a:t>개선사업을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소비자</a:t>
            </a:r>
            <a:r>
              <a:rPr lang="en-US" sz="900" dirty="0">
                <a:latin typeface="Gulim"/>
                <a:ea typeface="Gulim"/>
                <a:cs typeface="Gulim"/>
                <a:sym typeface="Gulim"/>
              </a:rPr>
              <a:t> </a:t>
            </a:r>
            <a:r>
              <a:rPr lang="en-US" sz="900" dirty="0" err="1">
                <a:latin typeface="Gulim"/>
                <a:ea typeface="Gulim"/>
                <a:cs typeface="Gulim"/>
                <a:sym typeface="Gulim"/>
              </a:rPr>
              <a:t>인식을</a:t>
            </a:r>
            <a:r>
              <a:rPr lang="en-US" sz="900" dirty="0">
                <a:latin typeface="Gulim"/>
                <a:ea typeface="Gulim"/>
                <a:cs typeface="Gulim"/>
                <a:sym typeface="Gulim"/>
              </a:rPr>
              <a:t> </a:t>
            </a:r>
            <a:r>
              <a:rPr lang="en-US" sz="900" dirty="0" err="1">
                <a:latin typeface="Gulim"/>
                <a:ea typeface="Gulim"/>
                <a:cs typeface="Gulim"/>
                <a:sym typeface="Gulim"/>
              </a:rPr>
              <a:t>개선하고자</a:t>
            </a:r>
            <a:r>
              <a:rPr lang="en-US" sz="900" dirty="0">
                <a:latin typeface="Gulim"/>
                <a:ea typeface="Gulim"/>
                <a:cs typeface="Gulim"/>
                <a:sym typeface="Gulim"/>
              </a:rPr>
              <a:t> </a:t>
            </a:r>
            <a:r>
              <a:rPr lang="en-US" sz="900" dirty="0" err="1">
                <a:latin typeface="Gulim"/>
                <a:ea typeface="Gulim"/>
                <a:cs typeface="Gulim"/>
                <a:sym typeface="Gulim"/>
              </a:rPr>
              <a:t>조직문화</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기구인</a:t>
            </a:r>
            <a:r>
              <a:rPr lang="en-US" sz="900" dirty="0">
                <a:latin typeface="Gulim"/>
                <a:ea typeface="Gulim"/>
                <a:cs typeface="Gulim"/>
                <a:sym typeface="Gulim"/>
              </a:rPr>
              <a:t> </a:t>
            </a:r>
            <a:r>
              <a:rPr lang="en-US" sz="900" dirty="0" err="1">
                <a:latin typeface="Gulim"/>
                <a:ea typeface="Gulim"/>
                <a:cs typeface="Gulim"/>
                <a:sym typeface="Gulim"/>
              </a:rPr>
              <a:t>주니어보드의</a:t>
            </a:r>
            <a:r>
              <a:rPr lang="en-US" sz="900" dirty="0">
                <a:latin typeface="Gulim"/>
                <a:ea typeface="Gulim"/>
                <a:cs typeface="Gulim"/>
                <a:sym typeface="Gulim"/>
              </a:rPr>
              <a:t> </a:t>
            </a:r>
            <a:r>
              <a:rPr lang="en-US" sz="900" dirty="0" err="1">
                <a:latin typeface="Gulim"/>
                <a:ea typeface="Gulim"/>
                <a:cs typeface="Gulim"/>
                <a:sym typeface="Gulim"/>
              </a:rPr>
              <a:t>제언</a:t>
            </a:r>
            <a:r>
              <a:rPr lang="en-US" sz="900" dirty="0">
                <a:latin typeface="Gulim"/>
                <a:ea typeface="Gulim"/>
                <a:cs typeface="Gulim"/>
                <a:sym typeface="Gulim"/>
              </a:rPr>
              <a:t> </a:t>
            </a:r>
            <a:r>
              <a:rPr lang="en-US" sz="900" dirty="0" err="1">
                <a:latin typeface="Gulim"/>
                <a:ea typeface="Gulim"/>
                <a:cs typeface="Gulim"/>
                <a:sym typeface="Gulim"/>
              </a:rPr>
              <a:t>내용을</a:t>
            </a:r>
            <a:r>
              <a:rPr lang="en-US" sz="900" dirty="0">
                <a:latin typeface="Gulim"/>
                <a:ea typeface="Gulim"/>
                <a:cs typeface="Gulim"/>
                <a:sym typeface="Gulim"/>
              </a:rPr>
              <a:t> </a:t>
            </a:r>
            <a:r>
              <a:rPr lang="en-US" sz="900" dirty="0" err="1">
                <a:latin typeface="Gulim"/>
                <a:ea typeface="Gulim"/>
                <a:cs typeface="Gulim"/>
                <a:sym typeface="Gulim"/>
              </a:rPr>
              <a:t>바탕으로</a:t>
            </a:r>
            <a:r>
              <a:rPr lang="en-US" sz="900" dirty="0">
                <a:latin typeface="Gulim"/>
                <a:ea typeface="Gulim"/>
                <a:cs typeface="Gulim"/>
                <a:sym typeface="Gulim"/>
              </a:rPr>
              <a:t> ‘</a:t>
            </a:r>
            <a:r>
              <a:rPr lang="en-US" sz="900" dirty="0" err="1">
                <a:latin typeface="Gulim"/>
                <a:ea typeface="Gulim"/>
                <a:cs typeface="Gulim"/>
                <a:sym typeface="Gulim"/>
              </a:rPr>
              <a:t>쓰담쓰담</a:t>
            </a:r>
            <a:r>
              <a:rPr lang="en-US" sz="900" dirty="0">
                <a:latin typeface="Gulim"/>
                <a:ea typeface="Gulim"/>
                <a:cs typeface="Gulim"/>
                <a:sym typeface="Gulim"/>
              </a:rPr>
              <a:t>(‘</a:t>
            </a:r>
            <a:r>
              <a:rPr lang="en-US" sz="900" dirty="0" err="1">
                <a:latin typeface="Gulim"/>
                <a:ea typeface="Gulim"/>
                <a:cs typeface="Gulim"/>
                <a:sym typeface="Gulim"/>
              </a:rPr>
              <a:t>쓰’레기통에</a:t>
            </a:r>
            <a:r>
              <a:rPr lang="en-US" sz="900" dirty="0">
                <a:latin typeface="Gulim"/>
                <a:ea typeface="Gulim"/>
                <a:cs typeface="Gulim"/>
                <a:sym typeface="Gulim"/>
              </a:rPr>
              <a:t> ‘</a:t>
            </a:r>
            <a:r>
              <a:rPr lang="en-US" sz="900" dirty="0" err="1">
                <a:latin typeface="Gulim"/>
                <a:ea typeface="Gulim"/>
                <a:cs typeface="Gulim"/>
                <a:sym typeface="Gulim"/>
              </a:rPr>
              <a:t>담’배</a:t>
            </a:r>
            <a:r>
              <a:rPr lang="en-US" sz="900" dirty="0">
                <a:latin typeface="Gulim"/>
                <a:ea typeface="Gulim"/>
                <a:cs typeface="Gulim"/>
                <a:sym typeface="Gulim"/>
              </a:rPr>
              <a:t> </a:t>
            </a:r>
            <a:r>
              <a:rPr lang="en-US" sz="900" dirty="0" err="1">
                <a:latin typeface="Gulim"/>
                <a:ea typeface="Gulim"/>
                <a:cs typeface="Gulim"/>
                <a:sym typeface="Gulim"/>
              </a:rPr>
              <a:t>꽁초를</a:t>
            </a:r>
            <a:r>
              <a:rPr lang="en-US" sz="900" dirty="0">
                <a:latin typeface="Gulim"/>
                <a:ea typeface="Gulim"/>
                <a:cs typeface="Gulim"/>
                <a:sym typeface="Gulim"/>
              </a:rPr>
              <a:t> </a:t>
            </a:r>
            <a:r>
              <a:rPr lang="en-US" sz="900" dirty="0" err="1">
                <a:latin typeface="Gulim"/>
                <a:ea typeface="Gulim"/>
                <a:cs typeface="Gulim"/>
                <a:sym typeface="Gulim"/>
              </a:rPr>
              <a:t>버려주세요</a:t>
            </a:r>
            <a:r>
              <a:rPr lang="en-US" sz="900" dirty="0">
                <a:latin typeface="Gulim"/>
                <a:ea typeface="Gulim"/>
                <a:cs typeface="Gulim"/>
                <a:sym typeface="Gulim"/>
              </a:rPr>
              <a:t>) </a:t>
            </a:r>
            <a:r>
              <a:rPr lang="en-US" sz="900" dirty="0" err="1">
                <a:latin typeface="Gulim"/>
                <a:ea typeface="Gulim"/>
                <a:cs typeface="Gulim"/>
                <a:sym typeface="Gulim"/>
              </a:rPr>
              <a:t>캠페인’을</a:t>
            </a:r>
            <a:r>
              <a:rPr lang="en-US" sz="900" dirty="0">
                <a:latin typeface="Gulim"/>
                <a:ea typeface="Gulim"/>
                <a:cs typeface="Gulim"/>
                <a:sym typeface="Gulim"/>
              </a:rPr>
              <a:t> </a:t>
            </a:r>
            <a:r>
              <a:rPr lang="en-US" sz="900" dirty="0" err="1">
                <a:latin typeface="Gulim"/>
                <a:ea typeface="Gulim"/>
                <a:cs typeface="Gulim"/>
                <a:sym typeface="Gulim"/>
              </a:rPr>
              <a:t>전개해</a:t>
            </a:r>
            <a:r>
              <a:rPr lang="en-US" sz="900" dirty="0">
                <a:latin typeface="Gulim"/>
                <a:ea typeface="Gulim"/>
                <a:cs typeface="Gulim"/>
                <a:sym typeface="Gulim"/>
              </a:rPr>
              <a:t> </a:t>
            </a:r>
            <a:r>
              <a:rPr lang="en-US" sz="900" dirty="0" err="1">
                <a:latin typeface="Gulim"/>
                <a:ea typeface="Gulim"/>
                <a:cs typeface="Gulim"/>
                <a:sym typeface="Gulim"/>
              </a:rPr>
              <a:t>오고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2021년 5월부터 </a:t>
            </a:r>
            <a:r>
              <a:rPr lang="en-US" sz="900" dirty="0" err="1">
                <a:latin typeface="Gulim"/>
                <a:ea typeface="Gulim"/>
                <a:cs typeface="Gulim"/>
                <a:sym typeface="Gulim"/>
              </a:rPr>
              <a:t>국내에서</a:t>
            </a:r>
            <a:r>
              <a:rPr lang="en-US" sz="900" dirty="0">
                <a:latin typeface="Gulim"/>
                <a:ea typeface="Gulim"/>
                <a:cs typeface="Gulim"/>
                <a:sym typeface="Gulim"/>
              </a:rPr>
              <a:t> </a:t>
            </a:r>
            <a:r>
              <a:rPr lang="en-US" sz="900" dirty="0" err="1">
                <a:latin typeface="Gulim"/>
                <a:ea typeface="Gulim"/>
                <a:cs typeface="Gulim"/>
                <a:sym typeface="Gulim"/>
              </a:rPr>
              <a:t>판매되는</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(70여 </a:t>
            </a:r>
            <a:r>
              <a:rPr lang="en-US" sz="900" dirty="0" err="1">
                <a:latin typeface="Gulim"/>
                <a:ea typeface="Gulim"/>
                <a:cs typeface="Gulim"/>
                <a:sym typeface="Gulim"/>
              </a:rPr>
              <a:t>종</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흡연</a:t>
            </a:r>
            <a:r>
              <a:rPr lang="en-US" sz="900" dirty="0">
                <a:latin typeface="Gulim"/>
                <a:ea typeface="Gulim"/>
                <a:cs typeface="Gulim"/>
                <a:sym typeface="Gulim"/>
              </a:rPr>
              <a:t> </a:t>
            </a:r>
            <a:r>
              <a:rPr lang="en-US" sz="900" dirty="0" err="1">
                <a:latin typeface="Gulim"/>
                <a:ea typeface="Gulim"/>
                <a:cs typeface="Gulim"/>
                <a:sym typeface="Gulim"/>
              </a:rPr>
              <a:t>매너</a:t>
            </a:r>
            <a:r>
              <a:rPr lang="en-US" sz="900" dirty="0">
                <a:latin typeface="Gulim"/>
                <a:ea typeface="Gulim"/>
                <a:cs typeface="Gulim"/>
                <a:sym typeface="Gulim"/>
              </a:rPr>
              <a:t> </a:t>
            </a:r>
            <a:r>
              <a:rPr lang="en-US" sz="900" dirty="0" err="1">
                <a:latin typeface="Gulim"/>
                <a:ea typeface="Gulim"/>
                <a:cs typeface="Gulim"/>
                <a:sym typeface="Gulim"/>
              </a:rPr>
              <a:t>실천을</a:t>
            </a:r>
            <a:r>
              <a:rPr lang="en-US" sz="900" dirty="0">
                <a:latin typeface="Gulim"/>
                <a:ea typeface="Gulim"/>
                <a:cs typeface="Gulim"/>
                <a:sym typeface="Gulim"/>
              </a:rPr>
              <a:t> </a:t>
            </a:r>
            <a:r>
              <a:rPr lang="en-US" sz="900" dirty="0" err="1">
                <a:latin typeface="Gulim"/>
                <a:ea typeface="Gulim"/>
                <a:cs typeface="Gulim"/>
                <a:sym typeface="Gulim"/>
              </a:rPr>
              <a:t>내용으로</a:t>
            </a:r>
            <a:r>
              <a:rPr lang="en-US" sz="900" dirty="0">
                <a:latin typeface="Gulim"/>
                <a:ea typeface="Gulim"/>
                <a:cs typeface="Gulim"/>
                <a:sym typeface="Gulim"/>
              </a:rPr>
              <a:t> </a:t>
            </a:r>
            <a:r>
              <a:rPr lang="en-US" sz="900" dirty="0" err="1">
                <a:latin typeface="Gulim"/>
                <a:ea typeface="Gulim"/>
                <a:cs typeface="Gulim"/>
                <a:sym typeface="Gulim"/>
              </a:rPr>
              <a:t>하는</a:t>
            </a:r>
            <a:r>
              <a:rPr lang="en-US" sz="900" dirty="0">
                <a:latin typeface="Gulim"/>
                <a:ea typeface="Gulim"/>
                <a:cs typeface="Gulim"/>
                <a:sym typeface="Gulim"/>
              </a:rPr>
              <a:t> ‘</a:t>
            </a:r>
            <a:r>
              <a:rPr lang="en-US" sz="900" dirty="0" err="1">
                <a:latin typeface="Gulim"/>
                <a:ea typeface="Gulim"/>
                <a:cs typeface="Gulim"/>
                <a:sym typeface="Gulim"/>
              </a:rPr>
              <a:t>쓰담쓰담</a:t>
            </a:r>
            <a:r>
              <a:rPr lang="en-US" sz="900" dirty="0">
                <a:latin typeface="Gulim"/>
                <a:ea typeface="Gulim"/>
                <a:cs typeface="Gulim"/>
                <a:sym typeface="Gulim"/>
              </a:rPr>
              <a:t>’ </a:t>
            </a:r>
            <a:r>
              <a:rPr lang="en-US" sz="900" dirty="0" err="1">
                <a:latin typeface="Gulim"/>
                <a:ea typeface="Gulim"/>
                <a:cs typeface="Gulim"/>
                <a:sym typeface="Gulim"/>
              </a:rPr>
              <a:t>픽토그램을</a:t>
            </a:r>
            <a:r>
              <a:rPr lang="en-US" sz="900" dirty="0">
                <a:latin typeface="Gulim"/>
                <a:ea typeface="Gulim"/>
                <a:cs typeface="Gulim"/>
                <a:sym typeface="Gulim"/>
              </a:rPr>
              <a:t> </a:t>
            </a:r>
            <a:r>
              <a:rPr lang="en-US" sz="900" dirty="0" err="1">
                <a:latin typeface="Gulim"/>
                <a:ea typeface="Gulim"/>
                <a:cs typeface="Gulim"/>
                <a:sym typeface="Gulim"/>
              </a:rPr>
              <a:t>적용하고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전국</a:t>
            </a:r>
            <a:r>
              <a:rPr lang="en-US" sz="900" dirty="0">
                <a:latin typeface="Gulim"/>
                <a:ea typeface="Gulim"/>
                <a:cs typeface="Gulim"/>
                <a:sym typeface="Gulim"/>
              </a:rPr>
              <a:t> </a:t>
            </a:r>
            <a:r>
              <a:rPr lang="en-US" sz="900" dirty="0" err="1">
                <a:latin typeface="Gulim"/>
                <a:ea typeface="Gulim"/>
                <a:cs typeface="Gulim"/>
                <a:sym typeface="Gulim"/>
              </a:rPr>
              <a:t>편의점</a:t>
            </a:r>
            <a:r>
              <a:rPr lang="en-US" sz="900" dirty="0">
                <a:latin typeface="Gulim"/>
                <a:ea typeface="Gulim"/>
                <a:cs typeface="Gulim"/>
                <a:sym typeface="Gulim"/>
              </a:rPr>
              <a:t>(</a:t>
            </a:r>
            <a:r>
              <a:rPr lang="en-US" sz="900" dirty="0" err="1">
                <a:latin typeface="Gulim"/>
                <a:ea typeface="Gulim"/>
                <a:cs typeface="Gulim"/>
                <a:sym typeface="Gulim"/>
              </a:rPr>
              <a:t>약</a:t>
            </a:r>
            <a:r>
              <a:rPr lang="en-US" sz="900" dirty="0">
                <a:latin typeface="Gulim"/>
                <a:ea typeface="Gulim"/>
                <a:cs typeface="Gulim"/>
                <a:sym typeface="Gulim"/>
              </a:rPr>
              <a:t> 4만 6,000개소)</a:t>
            </a:r>
            <a:r>
              <a:rPr lang="en-US" sz="900" dirty="0" err="1">
                <a:latin typeface="Gulim"/>
                <a:ea typeface="Gulim"/>
                <a:cs typeface="Gulim"/>
                <a:sym typeface="Gulim"/>
              </a:rPr>
              <a:t>에</a:t>
            </a:r>
            <a:r>
              <a:rPr lang="en-US" sz="900" dirty="0">
                <a:latin typeface="Gulim"/>
                <a:ea typeface="Gulim"/>
                <a:cs typeface="Gulim"/>
                <a:sym typeface="Gulim"/>
              </a:rPr>
              <a:t> </a:t>
            </a:r>
            <a:r>
              <a:rPr lang="en-US" sz="900" dirty="0" err="1">
                <a:latin typeface="Gulim"/>
                <a:ea typeface="Gulim"/>
                <a:cs typeface="Gulim"/>
                <a:sym typeface="Gulim"/>
              </a:rPr>
              <a:t>쓰담쓰담</a:t>
            </a:r>
            <a:r>
              <a:rPr lang="en-US" sz="900" dirty="0">
                <a:latin typeface="Gulim"/>
                <a:ea typeface="Gulim"/>
                <a:cs typeface="Gulim"/>
                <a:sym typeface="Gulim"/>
              </a:rPr>
              <a:t> </a:t>
            </a:r>
            <a:r>
              <a:rPr lang="en-US" sz="900" dirty="0" err="1">
                <a:latin typeface="Gulim"/>
                <a:ea typeface="Gulim"/>
                <a:cs typeface="Gulim"/>
                <a:sym typeface="Gulim"/>
              </a:rPr>
              <a:t>캠페인</a:t>
            </a:r>
            <a:r>
              <a:rPr lang="en-US" sz="900" dirty="0">
                <a:latin typeface="Gulim"/>
                <a:ea typeface="Gulim"/>
                <a:cs typeface="Gulim"/>
                <a:sym typeface="Gulim"/>
              </a:rPr>
              <a:t> </a:t>
            </a:r>
            <a:r>
              <a:rPr lang="en-US" sz="900" dirty="0" err="1">
                <a:latin typeface="Gulim"/>
                <a:ea typeface="Gulim"/>
                <a:cs typeface="Gulim"/>
                <a:sym typeface="Gulim"/>
              </a:rPr>
              <a:t>안내문을</a:t>
            </a:r>
            <a:r>
              <a:rPr lang="en-US" sz="900" dirty="0">
                <a:latin typeface="Gulim"/>
                <a:ea typeface="Gulim"/>
                <a:cs typeface="Gulim"/>
                <a:sym typeface="Gulim"/>
              </a:rPr>
              <a:t> </a:t>
            </a:r>
            <a:r>
              <a:rPr lang="en-US" sz="900" dirty="0" err="1">
                <a:latin typeface="Gulim"/>
                <a:ea typeface="Gulim"/>
                <a:cs typeface="Gulim"/>
                <a:sym typeface="Gulim"/>
              </a:rPr>
              <a:t>설치하였고</a:t>
            </a:r>
            <a:r>
              <a:rPr lang="en-US" sz="900" dirty="0">
                <a:latin typeface="Gulim"/>
                <a:ea typeface="Gulim"/>
                <a:cs typeface="Gulim"/>
                <a:sym typeface="Gulim"/>
              </a:rPr>
              <a:t>, 1,200대에 </a:t>
            </a:r>
            <a:r>
              <a:rPr lang="en-US" sz="900" dirty="0" err="1">
                <a:latin typeface="Gulim"/>
                <a:ea typeface="Gulim"/>
                <a:cs typeface="Gulim"/>
                <a:sym typeface="Gulim"/>
              </a:rPr>
              <a:t>달하는</a:t>
            </a:r>
            <a:r>
              <a:rPr lang="en-US" sz="900" dirty="0">
                <a:latin typeface="Gulim"/>
                <a:ea typeface="Gulim"/>
                <a:cs typeface="Gulim"/>
                <a:sym typeface="Gulim"/>
              </a:rPr>
              <a:t> </a:t>
            </a:r>
            <a:r>
              <a:rPr lang="en-US" sz="900" dirty="0" err="1">
                <a:latin typeface="Gulim"/>
                <a:ea typeface="Gulim"/>
                <a:cs typeface="Gulim"/>
                <a:sym typeface="Gulim"/>
              </a:rPr>
              <a:t>업무용</a:t>
            </a:r>
            <a:r>
              <a:rPr lang="en-US" sz="900" dirty="0">
                <a:latin typeface="Gulim"/>
                <a:ea typeface="Gulim"/>
                <a:cs typeface="Gulim"/>
                <a:sym typeface="Gulim"/>
              </a:rPr>
              <a:t> </a:t>
            </a:r>
            <a:r>
              <a:rPr lang="en-US" sz="900" dirty="0" err="1">
                <a:latin typeface="Gulim"/>
                <a:ea typeface="Gulim"/>
                <a:cs typeface="Gulim"/>
                <a:sym typeface="Gulim"/>
              </a:rPr>
              <a:t>차량에도</a:t>
            </a:r>
            <a:r>
              <a:rPr lang="en-US" sz="900" dirty="0">
                <a:latin typeface="Gulim"/>
                <a:ea typeface="Gulim"/>
                <a:cs typeface="Gulim"/>
                <a:sym typeface="Gulim"/>
              </a:rPr>
              <a:t> </a:t>
            </a:r>
            <a:r>
              <a:rPr lang="en-US" sz="900" dirty="0" err="1">
                <a:latin typeface="Gulim"/>
                <a:ea typeface="Gulim"/>
                <a:cs typeface="Gulim"/>
                <a:sym typeface="Gulim"/>
              </a:rPr>
              <a:t>캠페인</a:t>
            </a:r>
            <a:r>
              <a:rPr lang="en-US" sz="900" dirty="0">
                <a:latin typeface="Gulim"/>
                <a:ea typeface="Gulim"/>
                <a:cs typeface="Gulim"/>
                <a:sym typeface="Gulim"/>
              </a:rPr>
              <a:t> </a:t>
            </a:r>
            <a:r>
              <a:rPr lang="en-US" sz="900" dirty="0" err="1">
                <a:latin typeface="Gulim"/>
                <a:ea typeface="Gulim"/>
                <a:cs typeface="Gulim"/>
                <a:sym typeface="Gulim"/>
              </a:rPr>
              <a:t>문구를</a:t>
            </a:r>
            <a:r>
              <a:rPr lang="en-US" sz="900" dirty="0">
                <a:latin typeface="Gulim"/>
                <a:ea typeface="Gulim"/>
                <a:cs typeface="Gulim"/>
                <a:sym typeface="Gulim"/>
              </a:rPr>
              <a:t> </a:t>
            </a:r>
            <a:r>
              <a:rPr lang="en-US" sz="900" dirty="0" err="1">
                <a:latin typeface="Gulim"/>
                <a:ea typeface="Gulim"/>
                <a:cs typeface="Gulim"/>
                <a:sym typeface="Gulim"/>
              </a:rPr>
              <a:t>부착하여</a:t>
            </a:r>
            <a:r>
              <a:rPr lang="en-US" sz="900" dirty="0">
                <a:latin typeface="Gulim"/>
                <a:ea typeface="Gulim"/>
                <a:cs typeface="Gulim"/>
                <a:sym typeface="Gulim"/>
              </a:rPr>
              <a:t> </a:t>
            </a:r>
            <a:r>
              <a:rPr lang="en-US" sz="900" dirty="0" err="1">
                <a:latin typeface="Gulim"/>
                <a:ea typeface="Gulim"/>
                <a:cs typeface="Gulim"/>
                <a:sym typeface="Gulim"/>
              </a:rPr>
              <a:t>운행</a:t>
            </a:r>
            <a:r>
              <a:rPr lang="en-US" sz="900" dirty="0">
                <a:latin typeface="Gulim"/>
                <a:ea typeface="Gulim"/>
                <a:cs typeface="Gulim"/>
                <a:sym typeface="Gulim"/>
              </a:rPr>
              <a:t> </a:t>
            </a:r>
            <a:r>
              <a:rPr lang="en-US" sz="900" dirty="0" err="1">
                <a:latin typeface="Gulim"/>
                <a:ea typeface="Gulim"/>
                <a:cs typeface="Gulim"/>
                <a:sym typeface="Gulim"/>
              </a:rPr>
              <a:t>중입니다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085" name="Google Shape;8085;p83"/>
          <p:cNvSpPr txBox="1"/>
          <p:nvPr/>
        </p:nvSpPr>
        <p:spPr>
          <a:xfrm>
            <a:off x="882817" y="3413052"/>
            <a:ext cx="13081179" cy="1128494"/>
          </a:xfrm>
          <a:prstGeom prst="rect">
            <a:avLst/>
          </a:prstGeom>
          <a:noFill/>
          <a:ln>
            <a:noFill/>
          </a:ln>
        </p:spPr>
        <p:txBody>
          <a:bodyPr spcFirstLastPara="1" wrap="square" lIns="0" tIns="61575" rIns="0" bIns="0" anchor="t" anchorCtr="0">
            <a:spAutoFit/>
          </a:bodyPr>
          <a:lstStyle/>
          <a:p>
            <a:pPr marL="381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환경</a:t>
            </a:r>
            <a:r>
              <a:rPr lang="en-US" sz="900" b="1" u="sng" dirty="0">
                <a:solidFill>
                  <a:srgbClr val="007E75"/>
                </a:solidFill>
                <a:latin typeface="Arial"/>
                <a:ea typeface="Arial"/>
                <a:cs typeface="Arial"/>
                <a:sym typeface="Arial"/>
              </a:rPr>
              <a:t> CSR</a:t>
            </a:r>
            <a:endParaRPr sz="900" dirty="0">
              <a:latin typeface="Arial"/>
              <a:ea typeface="Arial"/>
              <a:cs typeface="Arial"/>
              <a:sym typeface="Arial"/>
            </a:endParaRPr>
          </a:p>
          <a:p>
            <a:pPr marL="38100" marR="30480" indent="-634" algn="just">
              <a:lnSpc>
                <a:spcPct val="134300"/>
              </a:lnSpc>
              <a:spcBef>
                <a:spcPts val="20"/>
              </a:spcBef>
            </a:pPr>
            <a:r>
              <a:rPr lang="en-US" sz="900" b="1" dirty="0" err="1">
                <a:latin typeface="Arial"/>
                <a:ea typeface="Arial"/>
                <a:cs typeface="Arial"/>
                <a:sym typeface="Arial"/>
              </a:rPr>
              <a:t>아프리카</a:t>
            </a:r>
            <a:r>
              <a:rPr lang="en-US" sz="900" b="1" dirty="0">
                <a:latin typeface="Arial"/>
                <a:ea typeface="Arial"/>
                <a:cs typeface="Arial"/>
                <a:sym typeface="Arial"/>
              </a:rPr>
              <a:t> </a:t>
            </a:r>
            <a:r>
              <a:rPr lang="en-US" sz="900" b="1" dirty="0" err="1">
                <a:latin typeface="Arial"/>
                <a:ea typeface="Arial"/>
                <a:cs typeface="Arial"/>
                <a:sym typeface="Arial"/>
              </a:rPr>
              <a:t>정수장치</a:t>
            </a:r>
            <a:r>
              <a:rPr lang="en-US" sz="900" b="1" dirty="0">
                <a:latin typeface="Arial"/>
                <a:ea typeface="Arial"/>
                <a:cs typeface="Arial"/>
                <a:sym typeface="Arial"/>
              </a:rPr>
              <a:t> </a:t>
            </a:r>
            <a:r>
              <a:rPr lang="en-US" sz="900" b="1" dirty="0" err="1">
                <a:latin typeface="Arial"/>
                <a:ea typeface="Arial"/>
                <a:cs typeface="Arial"/>
                <a:sym typeface="Arial"/>
              </a:rPr>
              <a:t>지원사업</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2022년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원료</a:t>
            </a:r>
            <a:r>
              <a:rPr lang="en-US" sz="900" dirty="0">
                <a:latin typeface="Gulim"/>
                <a:ea typeface="Gulim"/>
                <a:cs typeface="Gulim"/>
                <a:sym typeface="Gulim"/>
              </a:rPr>
              <a:t> </a:t>
            </a:r>
            <a:r>
              <a:rPr lang="en-US" sz="900" dirty="0" err="1">
                <a:latin typeface="Gulim"/>
                <a:ea typeface="Gulim"/>
                <a:cs typeface="Gulim"/>
                <a:sym typeface="Gulim"/>
              </a:rPr>
              <a:t>수입국인</a:t>
            </a:r>
            <a:r>
              <a:rPr lang="en-US" sz="900" dirty="0">
                <a:latin typeface="Gulim"/>
                <a:ea typeface="Gulim"/>
                <a:cs typeface="Gulim"/>
                <a:sym typeface="Gulim"/>
              </a:rPr>
              <a:t> </a:t>
            </a:r>
            <a:r>
              <a:rPr lang="en-US" sz="900" dirty="0" err="1">
                <a:latin typeface="Gulim"/>
                <a:ea typeface="Gulim"/>
                <a:cs typeface="Gulim"/>
                <a:sym typeface="Gulim"/>
              </a:rPr>
              <a:t>탄자니아에서</a:t>
            </a:r>
            <a:r>
              <a:rPr lang="en-US" sz="900" dirty="0">
                <a:latin typeface="Gulim"/>
                <a:ea typeface="Gulim"/>
                <a:cs typeface="Gulim"/>
                <a:sym typeface="Gulim"/>
              </a:rPr>
              <a:t> </a:t>
            </a:r>
            <a:r>
              <a:rPr lang="en-US" sz="900" dirty="0" err="1">
                <a:latin typeface="Gulim"/>
                <a:ea typeface="Gulim"/>
                <a:cs typeface="Gulim"/>
                <a:sym typeface="Gulim"/>
              </a:rPr>
              <a:t>진행한</a:t>
            </a:r>
            <a:r>
              <a:rPr lang="en-US" sz="900" dirty="0">
                <a:latin typeface="Gulim"/>
                <a:ea typeface="Gulim"/>
                <a:cs typeface="Gulim"/>
                <a:sym typeface="Gulim"/>
              </a:rPr>
              <a:t> </a:t>
            </a:r>
            <a:r>
              <a:rPr lang="en-US" sz="900" dirty="0" err="1">
                <a:latin typeface="Gulim"/>
                <a:ea typeface="Gulim"/>
                <a:cs typeface="Gulim"/>
                <a:sym typeface="Gulim"/>
              </a:rPr>
              <a:t>중력식</a:t>
            </a:r>
            <a:r>
              <a:rPr lang="en-US" sz="900" dirty="0">
                <a:latin typeface="Gulim"/>
                <a:ea typeface="Gulim"/>
                <a:cs typeface="Gulim"/>
                <a:sym typeface="Gulim"/>
              </a:rPr>
              <a:t> </a:t>
            </a:r>
            <a:r>
              <a:rPr lang="en-US" sz="900" dirty="0" err="1">
                <a:latin typeface="Gulim"/>
                <a:ea typeface="Gulim"/>
                <a:cs typeface="Gulim"/>
                <a:sym typeface="Gulim"/>
              </a:rPr>
              <a:t>정수장치</a:t>
            </a:r>
            <a:r>
              <a:rPr lang="en-US" sz="900" dirty="0">
                <a:latin typeface="Gulim"/>
                <a:ea typeface="Gulim"/>
                <a:cs typeface="Gulim"/>
                <a:sym typeface="Gulim"/>
              </a:rPr>
              <a:t> </a:t>
            </a:r>
            <a:r>
              <a:rPr lang="en-US" sz="900" dirty="0" err="1">
                <a:latin typeface="Gulim"/>
                <a:ea typeface="Gulim"/>
                <a:cs typeface="Gulim"/>
                <a:sym typeface="Gulim"/>
              </a:rPr>
              <a:t>지원에</a:t>
            </a:r>
            <a:r>
              <a:rPr lang="en-US" sz="900" dirty="0">
                <a:latin typeface="Gulim"/>
                <a:ea typeface="Gulim"/>
                <a:cs typeface="Gulim"/>
                <a:sym typeface="Gulim"/>
              </a:rPr>
              <a:t> </a:t>
            </a:r>
            <a:r>
              <a:rPr lang="en-US" sz="900" dirty="0" err="1">
                <a:latin typeface="Gulim"/>
                <a:ea typeface="Gulim"/>
                <a:cs typeface="Gulim"/>
                <a:sym typeface="Gulim"/>
              </a:rPr>
              <a:t>이어</a:t>
            </a:r>
            <a:r>
              <a:rPr lang="en-US" sz="900" dirty="0">
                <a:latin typeface="Gulim"/>
                <a:ea typeface="Gulim"/>
                <a:cs typeface="Gulim"/>
                <a:sym typeface="Gulim"/>
              </a:rPr>
              <a:t>, 2024년 </a:t>
            </a:r>
            <a:r>
              <a:rPr lang="en-US" sz="900" dirty="0" err="1">
                <a:latin typeface="Gulim"/>
                <a:ea typeface="Gulim"/>
                <a:cs typeface="Gulim"/>
                <a:sym typeface="Gulim"/>
              </a:rPr>
              <a:t>상반기</a:t>
            </a:r>
            <a:r>
              <a:rPr lang="en-US" sz="900" dirty="0">
                <a:latin typeface="Gulim"/>
                <a:ea typeface="Gulim"/>
                <a:cs typeface="Gulim"/>
                <a:sym typeface="Gulim"/>
              </a:rPr>
              <a:t> </a:t>
            </a:r>
            <a:r>
              <a:rPr lang="en-US" sz="900" dirty="0" err="1">
                <a:latin typeface="Gulim"/>
                <a:ea typeface="Gulim"/>
                <a:cs typeface="Gulim"/>
                <a:sym typeface="Gulim"/>
              </a:rPr>
              <a:t>보급</a:t>
            </a:r>
            <a:r>
              <a:rPr lang="en-US" sz="900" dirty="0">
                <a:latin typeface="Gulim"/>
                <a:ea typeface="Gulim"/>
                <a:cs typeface="Gulim"/>
                <a:sym typeface="Gulim"/>
              </a:rPr>
              <a:t> </a:t>
            </a:r>
            <a:r>
              <a:rPr lang="en-US" sz="900" dirty="0" err="1">
                <a:latin typeface="Gulim"/>
                <a:ea typeface="Gulim"/>
                <a:cs typeface="Gulim"/>
                <a:sym typeface="Gulim"/>
              </a:rPr>
              <a:t>완료를</a:t>
            </a:r>
            <a:r>
              <a:rPr lang="en-US" sz="900" dirty="0">
                <a:latin typeface="Gulim"/>
                <a:ea typeface="Gulim"/>
                <a:cs typeface="Gulim"/>
                <a:sym typeface="Gulim"/>
              </a:rPr>
              <a:t>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잎담배</a:t>
            </a:r>
            <a:r>
              <a:rPr lang="en-US" sz="900" dirty="0">
                <a:latin typeface="Gulim"/>
                <a:ea typeface="Gulim"/>
                <a:cs typeface="Gulim"/>
                <a:sym typeface="Gulim"/>
              </a:rPr>
              <a:t> </a:t>
            </a:r>
            <a:r>
              <a:rPr lang="en-US" sz="900" dirty="0" err="1">
                <a:latin typeface="Gulim"/>
                <a:ea typeface="Gulim"/>
                <a:cs typeface="Gulim"/>
                <a:sym typeface="Gulim"/>
              </a:rPr>
              <a:t>수입국인</a:t>
            </a:r>
            <a:r>
              <a:rPr lang="en-US" sz="900" dirty="0">
                <a:latin typeface="Gulim"/>
                <a:ea typeface="Gulim"/>
                <a:cs typeface="Gulim"/>
                <a:sym typeface="Gulim"/>
              </a:rPr>
              <a:t> </a:t>
            </a:r>
            <a:r>
              <a:rPr lang="en-US" sz="900" dirty="0" err="1">
                <a:latin typeface="Gulim"/>
                <a:ea typeface="Gulim"/>
                <a:cs typeface="Gulim"/>
                <a:sym typeface="Gulim"/>
              </a:rPr>
              <a:t>우간다에</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1억 </a:t>
            </a:r>
            <a:r>
              <a:rPr lang="en-US" sz="900" dirty="0" err="1">
                <a:latin typeface="Gulim"/>
                <a:ea typeface="Gulim"/>
                <a:cs typeface="Gulim"/>
                <a:sym typeface="Gulim"/>
              </a:rPr>
              <a:t>원</a:t>
            </a:r>
            <a:r>
              <a:rPr lang="en-US" sz="900" dirty="0">
                <a:latin typeface="Gulim"/>
                <a:ea typeface="Gulim"/>
                <a:cs typeface="Gulim"/>
                <a:sym typeface="Gulim"/>
              </a:rPr>
              <a:t> </a:t>
            </a:r>
            <a:r>
              <a:rPr lang="en-US" sz="900" dirty="0" err="1">
                <a:latin typeface="Gulim"/>
                <a:ea typeface="Gulim"/>
                <a:cs typeface="Gulim"/>
                <a:sym typeface="Gulim"/>
              </a:rPr>
              <a:t>규모의</a:t>
            </a:r>
            <a:r>
              <a:rPr lang="en-US" sz="900" dirty="0">
                <a:latin typeface="Gulim"/>
                <a:ea typeface="Gulim"/>
                <a:cs typeface="Gulim"/>
                <a:sym typeface="Gulim"/>
              </a:rPr>
              <a:t> </a:t>
            </a:r>
            <a:r>
              <a:rPr lang="en-US" sz="900" dirty="0" err="1">
                <a:latin typeface="Gulim"/>
                <a:ea typeface="Gulim"/>
                <a:cs typeface="Gulim"/>
                <a:sym typeface="Gulim"/>
              </a:rPr>
              <a:t>중력식</a:t>
            </a:r>
            <a:r>
              <a:rPr lang="en-US" sz="900" dirty="0">
                <a:latin typeface="Gulim"/>
                <a:ea typeface="Gulim"/>
                <a:cs typeface="Gulim"/>
                <a:sym typeface="Gulim"/>
              </a:rPr>
              <a:t> </a:t>
            </a:r>
            <a:r>
              <a:rPr lang="en-US" sz="900" dirty="0" err="1">
                <a:latin typeface="Gulim"/>
                <a:ea typeface="Gulim"/>
                <a:cs typeface="Gulim"/>
                <a:sym typeface="Gulim"/>
              </a:rPr>
              <a:t>정수장치</a:t>
            </a:r>
            <a:r>
              <a:rPr lang="en-US" sz="900" dirty="0">
                <a:latin typeface="Gulim"/>
                <a:ea typeface="Gulim"/>
                <a:cs typeface="Gulim"/>
                <a:sym typeface="Gulim"/>
              </a:rPr>
              <a:t> 4백대 </a:t>
            </a:r>
            <a:r>
              <a:rPr lang="en-US" sz="900" dirty="0" err="1">
                <a:latin typeface="Gulim"/>
                <a:ea typeface="Gulim"/>
                <a:cs typeface="Gulim"/>
                <a:sym typeface="Gulim"/>
              </a:rPr>
              <a:t>지원</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진행하고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보급되는</a:t>
            </a:r>
            <a:r>
              <a:rPr lang="en-US" sz="900" dirty="0">
                <a:latin typeface="Gulim"/>
                <a:ea typeface="Gulim"/>
                <a:cs typeface="Gulim"/>
                <a:sym typeface="Gulim"/>
              </a:rPr>
              <a:t> </a:t>
            </a:r>
            <a:r>
              <a:rPr lang="en-US" sz="900" dirty="0" err="1">
                <a:latin typeface="Gulim"/>
                <a:ea typeface="Gulim"/>
                <a:cs typeface="Gulim"/>
                <a:sym typeface="Gulim"/>
              </a:rPr>
              <a:t>정수장치는</a:t>
            </a:r>
            <a:r>
              <a:rPr lang="en-US" sz="900" dirty="0">
                <a:latin typeface="Gulim"/>
                <a:ea typeface="Gulim"/>
                <a:cs typeface="Gulim"/>
                <a:sym typeface="Gulim"/>
              </a:rPr>
              <a:t> </a:t>
            </a:r>
            <a:r>
              <a:rPr lang="en-US" sz="900" dirty="0" err="1">
                <a:latin typeface="Gulim"/>
                <a:ea typeface="Gulim"/>
                <a:cs typeface="Gulim"/>
                <a:sym typeface="Gulim"/>
              </a:rPr>
              <a:t>화석연료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나무</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탄소</a:t>
            </a:r>
            <a:r>
              <a:rPr lang="en-US" sz="900" dirty="0">
                <a:latin typeface="Gulim"/>
                <a:ea typeface="Gulim"/>
                <a:cs typeface="Gulim"/>
                <a:sym typeface="Gulim"/>
              </a:rPr>
              <a:t> </a:t>
            </a:r>
            <a:r>
              <a:rPr lang="en-US" sz="900" dirty="0" err="1">
                <a:latin typeface="Gulim"/>
                <a:ea typeface="Gulim"/>
                <a:cs typeface="Gulim"/>
                <a:sym typeface="Gulim"/>
              </a:rPr>
              <a:t>배출량이</a:t>
            </a:r>
            <a:r>
              <a:rPr lang="en-US" sz="900" dirty="0">
                <a:latin typeface="Gulim"/>
                <a:ea typeface="Gulim"/>
                <a:cs typeface="Gulim"/>
                <a:sym typeface="Gulim"/>
              </a:rPr>
              <a:t> </a:t>
            </a:r>
            <a:r>
              <a:rPr lang="en-US" sz="900" dirty="0" err="1">
                <a:latin typeface="Gulim"/>
                <a:ea typeface="Gulim"/>
                <a:cs typeface="Gulim"/>
                <a:sym typeface="Gulim"/>
              </a:rPr>
              <a:t>높은</a:t>
            </a:r>
            <a:r>
              <a:rPr lang="en-US" sz="900" dirty="0">
                <a:latin typeface="Gulim"/>
                <a:ea typeface="Gulim"/>
                <a:cs typeface="Gulim"/>
                <a:sym typeface="Gulim"/>
              </a:rPr>
              <a:t> </a:t>
            </a:r>
            <a:r>
              <a:rPr lang="en-US" sz="900" dirty="0" err="1">
                <a:latin typeface="Gulim"/>
                <a:ea typeface="Gulim"/>
                <a:cs typeface="Gulim"/>
                <a:sym typeface="Gulim"/>
              </a:rPr>
              <a:t>연료를</a:t>
            </a:r>
            <a:r>
              <a:rPr lang="en-US" sz="900" dirty="0">
                <a:latin typeface="Gulim"/>
                <a:ea typeface="Gulim"/>
                <a:cs typeface="Gulim"/>
                <a:sym typeface="Gulim"/>
              </a:rPr>
              <a:t> </a:t>
            </a:r>
            <a:r>
              <a:rPr lang="en-US" sz="900" dirty="0" err="1">
                <a:latin typeface="Gulim"/>
                <a:ea typeface="Gulim"/>
                <a:cs typeface="Gulim"/>
                <a:sym typeface="Gulim"/>
              </a:rPr>
              <a:t>태워</a:t>
            </a:r>
            <a:r>
              <a:rPr lang="en-US" sz="900" dirty="0">
                <a:latin typeface="Gulim"/>
                <a:ea typeface="Gulim"/>
                <a:cs typeface="Gulim"/>
                <a:sym typeface="Gulim"/>
              </a:rPr>
              <a:t> </a:t>
            </a:r>
            <a:r>
              <a:rPr lang="en-US" sz="900" dirty="0" err="1">
                <a:latin typeface="Gulim"/>
                <a:ea typeface="Gulim"/>
                <a:cs typeface="Gulim"/>
                <a:sym typeface="Gulim"/>
              </a:rPr>
              <a:t>물을</a:t>
            </a:r>
            <a:r>
              <a:rPr lang="en-US" sz="900" dirty="0">
                <a:latin typeface="Gulim"/>
                <a:ea typeface="Gulim"/>
                <a:cs typeface="Gulim"/>
                <a:sym typeface="Gulim"/>
              </a:rPr>
              <a:t> </a:t>
            </a:r>
            <a:r>
              <a:rPr lang="en-US" sz="900" dirty="0" err="1">
                <a:latin typeface="Gulim"/>
                <a:ea typeface="Gulim"/>
                <a:cs typeface="Gulim"/>
                <a:sym typeface="Gulim"/>
              </a:rPr>
              <a:t>가열하는</a:t>
            </a:r>
            <a:r>
              <a:rPr lang="en-US" sz="900" dirty="0">
                <a:latin typeface="Gulim"/>
                <a:ea typeface="Gulim"/>
                <a:cs typeface="Gulim"/>
                <a:sym typeface="Gulim"/>
              </a:rPr>
              <a:t> </a:t>
            </a:r>
            <a:r>
              <a:rPr lang="en-US" sz="900" dirty="0" err="1">
                <a:latin typeface="Gulim"/>
                <a:ea typeface="Gulim"/>
                <a:cs typeface="Gulim"/>
                <a:sym typeface="Gulim"/>
              </a:rPr>
              <a:t>정수</a:t>
            </a:r>
            <a:r>
              <a:rPr lang="en-US" sz="900" dirty="0">
                <a:latin typeface="Gulim"/>
                <a:ea typeface="Gulim"/>
                <a:cs typeface="Gulim"/>
                <a:sym typeface="Gulim"/>
              </a:rPr>
              <a:t> </a:t>
            </a:r>
            <a:r>
              <a:rPr lang="en-US" sz="900" dirty="0" err="1">
                <a:latin typeface="Gulim"/>
                <a:ea typeface="Gulim"/>
                <a:cs typeface="Gulim"/>
                <a:sym typeface="Gulim"/>
              </a:rPr>
              <a:t>방법을</a:t>
            </a:r>
            <a:r>
              <a:rPr lang="en-US" sz="900" dirty="0">
                <a:latin typeface="Gulim"/>
                <a:ea typeface="Gulim"/>
                <a:cs typeface="Gulim"/>
                <a:sym typeface="Gulim"/>
              </a:rPr>
              <a:t> </a:t>
            </a:r>
            <a:r>
              <a:rPr lang="en-US" sz="900" dirty="0" err="1">
                <a:latin typeface="Gulim"/>
                <a:ea typeface="Gulim"/>
                <a:cs typeface="Gulim"/>
                <a:sym typeface="Gulim"/>
              </a:rPr>
              <a:t>대체할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별도의</a:t>
            </a:r>
            <a:r>
              <a:rPr lang="en-US" sz="900" dirty="0">
                <a:latin typeface="Gulim"/>
                <a:ea typeface="Gulim"/>
                <a:cs typeface="Gulim"/>
                <a:sym typeface="Gulim"/>
              </a:rPr>
              <a:t> </a:t>
            </a:r>
            <a:r>
              <a:rPr lang="en-US" sz="900" dirty="0" err="1">
                <a:latin typeface="Gulim"/>
                <a:ea typeface="Gulim"/>
                <a:cs typeface="Gulim"/>
                <a:sym typeface="Gulim"/>
              </a:rPr>
              <a:t>에너지가</a:t>
            </a:r>
            <a:r>
              <a:rPr lang="en-US" sz="900" dirty="0">
                <a:latin typeface="Gulim"/>
                <a:ea typeface="Gulim"/>
                <a:cs typeface="Gulim"/>
                <a:sym typeface="Gulim"/>
              </a:rPr>
              <a:t> </a:t>
            </a:r>
            <a:r>
              <a:rPr lang="en-US" sz="900" dirty="0" err="1">
                <a:latin typeface="Gulim"/>
                <a:ea typeface="Gulim"/>
                <a:cs typeface="Gulim"/>
                <a:sym typeface="Gulim"/>
              </a:rPr>
              <a:t>필요하지</a:t>
            </a:r>
            <a:r>
              <a:rPr lang="en-US" sz="900" dirty="0">
                <a:latin typeface="Gulim"/>
                <a:ea typeface="Gulim"/>
                <a:cs typeface="Gulim"/>
                <a:sym typeface="Gulim"/>
              </a:rPr>
              <a:t> </a:t>
            </a:r>
            <a:r>
              <a:rPr lang="en-US" sz="900" dirty="0" err="1">
                <a:latin typeface="Gulim"/>
                <a:ea typeface="Gulim"/>
                <a:cs typeface="Gulim"/>
                <a:sym typeface="Gulim"/>
              </a:rPr>
              <a:t>않은</a:t>
            </a:r>
            <a:r>
              <a:rPr lang="en-US" sz="900" dirty="0">
                <a:latin typeface="Gulim"/>
                <a:ea typeface="Gulim"/>
                <a:cs typeface="Gulim"/>
                <a:sym typeface="Gulim"/>
              </a:rPr>
              <a:t> </a:t>
            </a:r>
            <a:r>
              <a:rPr lang="en-US" sz="900" dirty="0" err="1">
                <a:latin typeface="Gulim"/>
                <a:ea typeface="Gulim"/>
                <a:cs typeface="Gulim"/>
                <a:sym typeface="Gulim"/>
              </a:rPr>
              <a:t>중력식</a:t>
            </a:r>
            <a:r>
              <a:rPr lang="en-US" sz="900" dirty="0">
                <a:latin typeface="Gulim"/>
                <a:ea typeface="Gulim"/>
                <a:cs typeface="Gulim"/>
                <a:sym typeface="Gulim"/>
              </a:rPr>
              <a:t> </a:t>
            </a:r>
            <a:r>
              <a:rPr lang="en-US" sz="900" dirty="0" err="1">
                <a:latin typeface="Gulim"/>
                <a:ea typeface="Gulim"/>
                <a:cs typeface="Gulim"/>
                <a:sym typeface="Gulim"/>
              </a:rPr>
              <a:t>필터</a:t>
            </a:r>
            <a:r>
              <a:rPr lang="en-US" sz="900" dirty="0">
                <a:latin typeface="Gulim"/>
                <a:ea typeface="Gulim"/>
                <a:cs typeface="Gulim"/>
                <a:sym typeface="Gulim"/>
              </a:rPr>
              <a:t> </a:t>
            </a:r>
            <a:r>
              <a:rPr lang="en-US" sz="900" dirty="0" err="1">
                <a:latin typeface="Gulim"/>
                <a:ea typeface="Gulim"/>
                <a:cs typeface="Gulim"/>
                <a:sym typeface="Gulim"/>
              </a:rPr>
              <a:t>정수장치로</a:t>
            </a:r>
            <a:r>
              <a:rPr lang="en-US" sz="900" dirty="0">
                <a:latin typeface="Gulim"/>
                <a:ea typeface="Gulim"/>
                <a:cs typeface="Gulim"/>
                <a:sym typeface="Gulim"/>
              </a:rPr>
              <a:t> </a:t>
            </a:r>
            <a:r>
              <a:rPr lang="en-US" sz="900" dirty="0" err="1">
                <a:latin typeface="Gulim"/>
                <a:ea typeface="Gulim"/>
                <a:cs typeface="Gulim"/>
                <a:sym typeface="Gulim"/>
              </a:rPr>
              <a:t>아프리카</a:t>
            </a:r>
            <a:r>
              <a:rPr lang="en-US" sz="900" dirty="0">
                <a:latin typeface="Gulim"/>
                <a:ea typeface="Gulim"/>
                <a:cs typeface="Gulim"/>
                <a:sym typeface="Gulim"/>
              </a:rPr>
              <a:t> </a:t>
            </a:r>
            <a:r>
              <a:rPr lang="en-US" sz="900" dirty="0" err="1">
                <a:latin typeface="Gulim"/>
                <a:ea typeface="Gulim"/>
                <a:cs typeface="Gulim"/>
                <a:sym typeface="Gulim"/>
              </a:rPr>
              <a:t>지역의</a:t>
            </a:r>
            <a:r>
              <a:rPr lang="en-US" sz="900" dirty="0">
                <a:latin typeface="Gulim"/>
                <a:ea typeface="Gulim"/>
                <a:cs typeface="Gulim"/>
                <a:sym typeface="Gulim"/>
              </a:rPr>
              <a:t> </a:t>
            </a:r>
            <a:r>
              <a:rPr lang="en-US" sz="900" dirty="0" err="1">
                <a:latin typeface="Gulim"/>
                <a:ea typeface="Gulim"/>
                <a:cs typeface="Gulim"/>
                <a:sym typeface="Gulim"/>
              </a:rPr>
              <a:t>식수</a:t>
            </a:r>
            <a:r>
              <a:rPr lang="en-US" sz="900" dirty="0">
                <a:latin typeface="Gulim"/>
                <a:ea typeface="Gulim"/>
                <a:cs typeface="Gulim"/>
                <a:sym typeface="Gulim"/>
              </a:rPr>
              <a:t> </a:t>
            </a:r>
            <a:r>
              <a:rPr lang="en-US" sz="900" dirty="0" err="1">
                <a:latin typeface="Gulim"/>
                <a:ea typeface="Gulim"/>
                <a:cs typeface="Gulim"/>
                <a:sym typeface="Gulim"/>
              </a:rPr>
              <a:t>부족과</a:t>
            </a:r>
            <a:r>
              <a:rPr lang="en-US" sz="900" dirty="0">
                <a:latin typeface="Gulim"/>
                <a:ea typeface="Gulim"/>
                <a:cs typeface="Gulim"/>
                <a:sym typeface="Gulim"/>
              </a:rPr>
              <a:t> </a:t>
            </a:r>
            <a:r>
              <a:rPr lang="en-US" sz="900" dirty="0" err="1">
                <a:latin typeface="Gulim"/>
                <a:ea typeface="Gulim"/>
                <a:cs typeface="Gulim"/>
                <a:sym typeface="Gulim"/>
              </a:rPr>
              <a:t>수인성</a:t>
            </a:r>
            <a:r>
              <a:rPr lang="en-US" sz="900" dirty="0">
                <a:latin typeface="Gulim"/>
                <a:ea typeface="Gulim"/>
                <a:cs typeface="Gulim"/>
                <a:sym typeface="Gulim"/>
              </a:rPr>
              <a:t> </a:t>
            </a:r>
            <a:r>
              <a:rPr lang="en-US" sz="900" dirty="0" err="1">
                <a:latin typeface="Gulim"/>
                <a:ea typeface="Gulim"/>
                <a:cs typeface="Gulim"/>
                <a:sym typeface="Gulim"/>
              </a:rPr>
              <a:t>질병</a:t>
            </a:r>
            <a:r>
              <a:rPr lang="en-US" sz="900" dirty="0">
                <a:latin typeface="Gulim"/>
                <a:ea typeface="Gulim"/>
                <a:cs typeface="Gulim"/>
                <a:sym typeface="Gulim"/>
              </a:rPr>
              <a:t> </a:t>
            </a:r>
            <a:r>
              <a:rPr lang="en-US" sz="900" dirty="0" err="1">
                <a:latin typeface="Gulim"/>
                <a:ea typeface="Gulim"/>
                <a:cs typeface="Gulim"/>
                <a:sym typeface="Gulim"/>
              </a:rPr>
              <a:t>문제를</a:t>
            </a:r>
            <a:r>
              <a:rPr lang="en-US" sz="900" dirty="0">
                <a:latin typeface="Gulim"/>
                <a:ea typeface="Gulim"/>
                <a:cs typeface="Gulim"/>
                <a:sym typeface="Gulim"/>
              </a:rPr>
              <a:t> </a:t>
            </a:r>
            <a:r>
              <a:rPr lang="en-US" sz="900" dirty="0" err="1">
                <a:latin typeface="Gulim"/>
                <a:ea typeface="Gulim"/>
                <a:cs typeface="Gulim"/>
                <a:sym typeface="Gulim"/>
              </a:rPr>
              <a:t>동시에</a:t>
            </a:r>
            <a:r>
              <a:rPr lang="en-US" sz="900" dirty="0">
                <a:latin typeface="Gulim"/>
                <a:ea typeface="Gulim"/>
                <a:cs typeface="Gulim"/>
                <a:sym typeface="Gulim"/>
              </a:rPr>
              <a:t> </a:t>
            </a:r>
            <a:r>
              <a:rPr lang="en-US" sz="900" dirty="0" err="1">
                <a:latin typeface="Gulim"/>
                <a:ea typeface="Gulim"/>
                <a:cs typeface="Gulim"/>
                <a:sym typeface="Gulim"/>
              </a:rPr>
              <a:t>해결할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이번</a:t>
            </a:r>
            <a:r>
              <a:rPr lang="en-US" sz="900" dirty="0">
                <a:latin typeface="Gulim"/>
                <a:ea typeface="Gulim"/>
                <a:cs typeface="Gulim"/>
                <a:sym typeface="Gulim"/>
              </a:rPr>
              <a:t> </a:t>
            </a:r>
            <a:r>
              <a:rPr lang="en-US" sz="900" dirty="0" err="1">
                <a:latin typeface="Gulim"/>
                <a:ea typeface="Gulim"/>
                <a:cs typeface="Gulim"/>
                <a:sym typeface="Gulim"/>
              </a:rPr>
              <a:t>지원으로</a:t>
            </a:r>
            <a:r>
              <a:rPr lang="en-US" sz="900" dirty="0">
                <a:latin typeface="Gulim"/>
                <a:ea typeface="Gulim"/>
                <a:cs typeface="Gulim"/>
                <a:sym typeface="Gulim"/>
              </a:rPr>
              <a:t> </a:t>
            </a:r>
            <a:r>
              <a:rPr lang="en-US" sz="900" dirty="0" err="1">
                <a:latin typeface="Gulim"/>
                <a:ea typeface="Gulim"/>
                <a:cs typeface="Gulim"/>
                <a:sym typeface="Gulim"/>
              </a:rPr>
              <a:t>현지</a:t>
            </a:r>
            <a:r>
              <a:rPr lang="en-US" sz="900" dirty="0">
                <a:latin typeface="Gulim"/>
                <a:ea typeface="Gulim"/>
                <a:cs typeface="Gulim"/>
                <a:sym typeface="Gulim"/>
              </a:rPr>
              <a:t> </a:t>
            </a:r>
            <a:r>
              <a:rPr lang="en-US" sz="900" dirty="0" err="1">
                <a:latin typeface="Gulim"/>
                <a:ea typeface="Gulim"/>
                <a:cs typeface="Gulim"/>
                <a:sym typeface="Gulim"/>
              </a:rPr>
              <a:t>주민들은</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4천만 </a:t>
            </a:r>
            <a:r>
              <a:rPr lang="en-US" sz="900" dirty="0" err="1">
                <a:latin typeface="Gulim"/>
                <a:ea typeface="Gulim"/>
                <a:cs typeface="Gulim"/>
                <a:sym typeface="Gulim"/>
              </a:rPr>
              <a:t>리터</a:t>
            </a:r>
            <a:r>
              <a:rPr lang="en-US" sz="900" dirty="0">
                <a:latin typeface="Gulim"/>
                <a:ea typeface="Gulim"/>
                <a:cs typeface="Gulim"/>
                <a:sym typeface="Gulim"/>
              </a:rPr>
              <a:t>(L)</a:t>
            </a:r>
            <a:r>
              <a:rPr lang="en-US" sz="750" baseline="30000" dirty="0">
                <a:latin typeface="Gulim"/>
                <a:ea typeface="Gulim"/>
                <a:cs typeface="Gulim"/>
                <a:sym typeface="Gulim"/>
              </a:rPr>
              <a:t>1)</a:t>
            </a:r>
            <a:r>
              <a:rPr lang="en-US" sz="900" dirty="0" err="1">
                <a:latin typeface="Gulim"/>
                <a:ea typeface="Gulim"/>
                <a:cs typeface="Gulim"/>
                <a:sym typeface="Gulim"/>
              </a:rPr>
              <a:t>의</a:t>
            </a:r>
            <a:r>
              <a:rPr lang="en-US" sz="900" dirty="0">
                <a:latin typeface="Gulim"/>
                <a:ea typeface="Gulim"/>
                <a:cs typeface="Gulim"/>
                <a:sym typeface="Gulim"/>
              </a:rPr>
              <a:t> </a:t>
            </a:r>
            <a:r>
              <a:rPr lang="en-US" sz="900" dirty="0" err="1">
                <a:latin typeface="Gulim"/>
                <a:ea typeface="Gulim"/>
                <a:cs typeface="Gulim"/>
                <a:sym typeface="Gulim"/>
              </a:rPr>
              <a:t>깨끗한</a:t>
            </a:r>
            <a:r>
              <a:rPr lang="en-US" sz="900" dirty="0">
                <a:latin typeface="Gulim"/>
                <a:ea typeface="Gulim"/>
                <a:cs typeface="Gulim"/>
                <a:sym typeface="Gulim"/>
              </a:rPr>
              <a:t> </a:t>
            </a:r>
            <a:r>
              <a:rPr lang="en-US" sz="900" dirty="0" err="1">
                <a:latin typeface="Gulim"/>
                <a:ea typeface="Gulim"/>
                <a:cs typeface="Gulim"/>
                <a:sym typeface="Gulim"/>
              </a:rPr>
              <a:t>정수를</a:t>
            </a:r>
            <a:r>
              <a:rPr lang="en-US" sz="900" dirty="0">
                <a:latin typeface="Gulim"/>
                <a:ea typeface="Gulim"/>
                <a:cs typeface="Gulim"/>
                <a:sym typeface="Gulim"/>
              </a:rPr>
              <a:t> </a:t>
            </a:r>
            <a:r>
              <a:rPr lang="en-US" sz="900" dirty="0" err="1">
                <a:latin typeface="Gulim"/>
                <a:ea typeface="Gulim"/>
                <a:cs typeface="Gulim"/>
                <a:sym typeface="Gulim"/>
              </a:rPr>
              <a:t>마실</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있을</a:t>
            </a:r>
            <a:r>
              <a:rPr lang="en-US" sz="900" dirty="0">
                <a:latin typeface="Gulim"/>
                <a:ea typeface="Gulim"/>
                <a:cs typeface="Gulim"/>
                <a:sym typeface="Gulim"/>
              </a:rPr>
              <a:t> </a:t>
            </a:r>
            <a:r>
              <a:rPr lang="en-US" sz="900" dirty="0" err="1">
                <a:latin typeface="Gulim"/>
                <a:ea typeface="Gulim"/>
                <a:cs typeface="Gulim"/>
                <a:sym typeface="Gulim"/>
              </a:rPr>
              <a:t>것으로</a:t>
            </a:r>
            <a:r>
              <a:rPr lang="ko-KR" altLang="en-US" sz="900" dirty="0">
                <a:latin typeface="Gulim"/>
                <a:ea typeface="Gulim"/>
                <a:cs typeface="Gulim"/>
                <a:sym typeface="Gulim"/>
              </a:rPr>
              <a:t> 예상됩니다</a:t>
            </a:r>
            <a:r>
              <a:rPr lang="en-US" altLang="ko-KR" sz="900" dirty="0">
                <a:latin typeface="Gulim"/>
                <a:ea typeface="Gulim"/>
                <a:cs typeface="Gulim"/>
                <a:sym typeface="Gulim"/>
              </a:rPr>
              <a:t>. </a:t>
            </a:r>
            <a:r>
              <a:rPr lang="ko-KR" altLang="en-US" sz="900" dirty="0">
                <a:latin typeface="Gulim"/>
                <a:ea typeface="Gulim"/>
                <a:cs typeface="Gulim"/>
                <a:sym typeface="Gulim"/>
              </a:rPr>
              <a:t>더불어 물을 끓이기 위해 사용되던 기존의 화석연료를 사용하지 않게 되어 연평균 약 </a:t>
            </a:r>
            <a:r>
              <a:rPr lang="en-US" altLang="ko-KR" sz="900" dirty="0">
                <a:latin typeface="Gulim"/>
                <a:ea typeface="Gulim"/>
                <a:cs typeface="Gulim"/>
                <a:sym typeface="Gulim"/>
              </a:rPr>
              <a:t>3.5</a:t>
            </a:r>
            <a:r>
              <a:rPr lang="ko-KR" altLang="en-US" sz="900" dirty="0">
                <a:latin typeface="Gulim"/>
                <a:ea typeface="Gulim"/>
                <a:cs typeface="Gulim"/>
                <a:sym typeface="Gulim"/>
              </a:rPr>
              <a:t>천 </a:t>
            </a:r>
            <a:r>
              <a:rPr lang="en-US" sz="900" dirty="0" err="1">
                <a:latin typeface="Gulim"/>
                <a:ea typeface="Gulim"/>
                <a:cs typeface="Gulim"/>
                <a:sym typeface="Gulim"/>
              </a:rPr>
              <a:t>tCO</a:t>
            </a:r>
            <a:r>
              <a:rPr lang="en-US" sz="900" dirty="0">
                <a:latin typeface="Gulim"/>
                <a:ea typeface="Gulim"/>
                <a:cs typeface="Gulim"/>
                <a:sym typeface="Gulim"/>
              </a:rPr>
              <a:t> eq</a:t>
            </a:r>
            <a:r>
              <a:rPr lang="en-US" sz="750" baseline="30000" dirty="0">
                <a:latin typeface="Gulim"/>
                <a:ea typeface="Gulim"/>
                <a:cs typeface="Gulim"/>
                <a:sym typeface="Gulim"/>
              </a:rPr>
              <a:t>1)</a:t>
            </a:r>
            <a:r>
              <a:rPr lang="ko-KR" altLang="en-US" sz="900" dirty="0">
                <a:latin typeface="Gulim"/>
                <a:ea typeface="Gulim"/>
                <a:cs typeface="Gulim"/>
                <a:sym typeface="Gulim"/>
              </a:rPr>
              <a:t>의 온실가스 감축 효과를 기대하고 있습니다</a:t>
            </a:r>
            <a:r>
              <a:rPr lang="en-US" altLang="ko-KR" sz="900" dirty="0">
                <a:latin typeface="Gulim"/>
                <a:ea typeface="Gulim"/>
                <a:cs typeface="Gulim"/>
                <a:sym typeface="Gulim"/>
              </a:rPr>
              <a:t>.</a:t>
            </a:r>
            <a:endParaRPr lang="ko-KR" altLang="en-US" sz="900" dirty="0">
              <a:latin typeface="Gulim"/>
              <a:ea typeface="Gulim"/>
              <a:cs typeface="Gulim"/>
              <a:sym typeface="Gulim"/>
            </a:endParaRPr>
          </a:p>
          <a:p>
            <a:pPr marL="38100" marR="30480" lvl="0" indent="-634" algn="just" rtl="0">
              <a:lnSpc>
                <a:spcPct val="134300"/>
              </a:lnSpc>
              <a:spcBef>
                <a:spcPts val="20"/>
              </a:spcBef>
              <a:spcAft>
                <a:spcPts val="0"/>
              </a:spcAft>
              <a:buNone/>
            </a:pPr>
            <a:endParaRPr sz="900" dirty="0">
              <a:latin typeface="Gulim"/>
              <a:ea typeface="Gulim"/>
              <a:cs typeface="Gulim"/>
              <a:sym typeface="Gulim"/>
            </a:endParaRPr>
          </a:p>
        </p:txBody>
      </p:sp>
      <p:sp>
        <p:nvSpPr>
          <p:cNvPr id="8086" name="Google Shape;8086;p83"/>
          <p:cNvSpPr txBox="1"/>
          <p:nvPr/>
        </p:nvSpPr>
        <p:spPr>
          <a:xfrm>
            <a:off x="5224010" y="6368912"/>
            <a:ext cx="165767" cy="92974"/>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500">
                <a:latin typeface="Gulim"/>
                <a:ea typeface="Gulim"/>
                <a:cs typeface="Gulim"/>
                <a:sym typeface="Gulim"/>
              </a:rPr>
              <a:t>2</a:t>
            </a:r>
            <a:endParaRPr sz="500">
              <a:latin typeface="Gulim"/>
              <a:ea typeface="Gulim"/>
              <a:cs typeface="Gulim"/>
              <a:sym typeface="Gulim"/>
            </a:endParaRPr>
          </a:p>
        </p:txBody>
      </p:sp>
      <p:sp>
        <p:nvSpPr>
          <p:cNvPr id="8089" name="Google Shape;8089;p83"/>
          <p:cNvSpPr txBox="1"/>
          <p:nvPr/>
        </p:nvSpPr>
        <p:spPr>
          <a:xfrm>
            <a:off x="899998" y="4338941"/>
            <a:ext cx="12946288"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dirty="0" err="1">
                <a:latin typeface="Arial"/>
                <a:ea typeface="Arial"/>
                <a:cs typeface="Arial"/>
                <a:sym typeface="Arial"/>
              </a:rPr>
              <a:t>인도네시아</a:t>
            </a:r>
            <a:r>
              <a:rPr lang="en-US" sz="900" b="1" dirty="0">
                <a:latin typeface="Arial"/>
                <a:ea typeface="Arial"/>
                <a:cs typeface="Arial"/>
                <a:sym typeface="Arial"/>
              </a:rPr>
              <a:t> </a:t>
            </a:r>
            <a:r>
              <a:rPr lang="en-US" sz="900" b="1" dirty="0" err="1">
                <a:latin typeface="Arial"/>
                <a:ea typeface="Arial"/>
                <a:cs typeface="Arial"/>
                <a:sym typeface="Arial"/>
              </a:rPr>
              <a:t>환경</a:t>
            </a:r>
            <a:r>
              <a:rPr lang="en-US" sz="900" b="1" dirty="0">
                <a:latin typeface="Arial"/>
                <a:ea typeface="Arial"/>
                <a:cs typeface="Arial"/>
                <a:sym typeface="Arial"/>
              </a:rPr>
              <a:t> CSR </a:t>
            </a:r>
            <a:r>
              <a:rPr lang="en-US" sz="900" b="1" dirty="0" err="1">
                <a:latin typeface="Arial"/>
                <a:ea typeface="Arial"/>
                <a:cs typeface="Arial"/>
                <a:sym typeface="Arial"/>
              </a:rPr>
              <a:t>활동</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인도네시아의</a:t>
            </a:r>
            <a:r>
              <a:rPr lang="en-US" sz="900" dirty="0">
                <a:latin typeface="Gulim"/>
                <a:ea typeface="Gulim"/>
                <a:cs typeface="Gulim"/>
                <a:sym typeface="Gulim"/>
              </a:rPr>
              <a:t> </a:t>
            </a:r>
            <a:r>
              <a:rPr lang="en-US" sz="900" dirty="0" err="1">
                <a:latin typeface="Gulim"/>
                <a:ea typeface="Gulim"/>
                <a:cs typeface="Gulim"/>
                <a:sym typeface="Gulim"/>
              </a:rPr>
              <a:t>환경문제</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자연환경을</a:t>
            </a:r>
            <a:r>
              <a:rPr lang="en-US" sz="900" dirty="0">
                <a:latin typeface="Gulim"/>
                <a:ea typeface="Gulim"/>
                <a:cs typeface="Gulim"/>
                <a:sym typeface="Gulim"/>
              </a:rPr>
              <a:t> </a:t>
            </a:r>
            <a:r>
              <a:rPr lang="en-US" sz="900" dirty="0" err="1">
                <a:latin typeface="Gulim"/>
                <a:ea typeface="Gulim"/>
                <a:cs typeface="Gulim"/>
                <a:sym typeface="Gulim"/>
              </a:rPr>
              <a:t>보호하기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사회공헌</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펼치고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인도네시아는</a:t>
            </a:r>
            <a:r>
              <a:rPr lang="en-US" sz="900" dirty="0">
                <a:latin typeface="Gulim"/>
                <a:ea typeface="Gulim"/>
                <a:cs typeface="Gulim"/>
                <a:sym typeface="Gulim"/>
              </a:rPr>
              <a:t> </a:t>
            </a:r>
            <a:r>
              <a:rPr lang="en-US" sz="900" dirty="0" err="1">
                <a:latin typeface="Gulim"/>
                <a:ea typeface="Gulim"/>
                <a:cs typeface="Gulim"/>
                <a:sym typeface="Gulim"/>
              </a:rPr>
              <a:t>증가하는</a:t>
            </a:r>
            <a:r>
              <a:rPr lang="en-US" sz="900" dirty="0">
                <a:latin typeface="Gulim"/>
                <a:ea typeface="Gulim"/>
                <a:cs typeface="Gulim"/>
                <a:sym typeface="Gulim"/>
              </a:rPr>
              <a:t> </a:t>
            </a:r>
            <a:r>
              <a:rPr lang="en-US" sz="900" dirty="0" err="1">
                <a:latin typeface="Gulim"/>
                <a:ea typeface="Gulim"/>
                <a:cs typeface="Gulim"/>
                <a:sym typeface="Gulim"/>
              </a:rPr>
              <a:t>쓰레기</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문제가</a:t>
            </a:r>
            <a:r>
              <a:rPr lang="en-US" sz="900" dirty="0">
                <a:latin typeface="Gulim"/>
                <a:ea typeface="Gulim"/>
                <a:cs typeface="Gulim"/>
                <a:sym typeface="Gulim"/>
              </a:rPr>
              <a:t> </a:t>
            </a:r>
            <a:r>
              <a:rPr lang="en-US" sz="900" dirty="0" err="1">
                <a:latin typeface="Gulim"/>
                <a:ea typeface="Gulim"/>
                <a:cs typeface="Gulim"/>
                <a:sym typeface="Gulim"/>
              </a:rPr>
              <a:t>국가적</a:t>
            </a:r>
            <a:r>
              <a:rPr lang="en-US" sz="900" dirty="0">
                <a:latin typeface="Gulim"/>
                <a:ea typeface="Gulim"/>
                <a:cs typeface="Gulim"/>
                <a:sym typeface="Gulim"/>
              </a:rPr>
              <a:t> </a:t>
            </a:r>
            <a:r>
              <a:rPr lang="en-US" sz="900" dirty="0" err="1">
                <a:latin typeface="Gulim"/>
                <a:ea typeface="Gulim"/>
                <a:cs typeface="Gulim"/>
                <a:sym typeface="Gulim"/>
              </a:rPr>
              <a:t>과제로</a:t>
            </a:r>
            <a:r>
              <a:rPr lang="en-US" sz="900" dirty="0">
                <a:latin typeface="Gulim"/>
                <a:ea typeface="Gulim"/>
                <a:cs typeface="Gulim"/>
                <a:sym typeface="Gulim"/>
              </a:rPr>
              <a:t> </a:t>
            </a:r>
            <a:r>
              <a:rPr lang="en-US" sz="900" dirty="0" err="1">
                <a:latin typeface="Gulim"/>
                <a:ea typeface="Gulim"/>
                <a:cs typeface="Gulim"/>
                <a:sym typeface="Gulim"/>
              </a:rPr>
              <a:t>대두될</a:t>
            </a:r>
            <a:r>
              <a:rPr lang="en-US" sz="900" dirty="0">
                <a:latin typeface="Gulim"/>
                <a:ea typeface="Gulim"/>
                <a:cs typeface="Gulim"/>
                <a:sym typeface="Gulim"/>
              </a:rPr>
              <a:t> </a:t>
            </a:r>
            <a:r>
              <a:rPr lang="en-US" sz="900" dirty="0" err="1">
                <a:latin typeface="Gulim"/>
                <a:ea typeface="Gulim"/>
                <a:cs typeface="Gulim"/>
                <a:sym typeface="Gulim"/>
              </a:rPr>
              <a:t>만큼</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심각성이</a:t>
            </a:r>
            <a:r>
              <a:rPr lang="en-US" sz="900" dirty="0">
                <a:latin typeface="Gulim"/>
                <a:ea typeface="Gulim"/>
                <a:cs typeface="Gulim"/>
                <a:sym typeface="Gulim"/>
              </a:rPr>
              <a:t> </a:t>
            </a:r>
            <a:r>
              <a:rPr lang="en-US" sz="900" dirty="0" err="1">
                <a:latin typeface="Gulim"/>
                <a:ea typeface="Gulim"/>
                <a:cs typeface="Gulim"/>
                <a:sym typeface="Gulim"/>
              </a:rPr>
              <a:t>높습니다</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대학생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시민들이</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자카르타</a:t>
            </a:r>
            <a:r>
              <a:rPr lang="en-US" sz="900" dirty="0">
                <a:latin typeface="Gulim"/>
                <a:ea typeface="Gulim"/>
                <a:cs typeface="Gulim"/>
                <a:sym typeface="Gulim"/>
              </a:rPr>
              <a:t> </a:t>
            </a:r>
            <a:r>
              <a:rPr lang="en-US" sz="900" dirty="0" err="1">
                <a:latin typeface="Gulim"/>
                <a:ea typeface="Gulim"/>
                <a:cs typeface="Gulim"/>
                <a:sym typeface="Gulim"/>
              </a:rPr>
              <a:t>도심속을</a:t>
            </a:r>
            <a:r>
              <a:rPr lang="en-US" sz="900" dirty="0">
                <a:latin typeface="Gulim"/>
                <a:ea typeface="Gulim"/>
                <a:cs typeface="Gulim"/>
                <a:sym typeface="Gulim"/>
              </a:rPr>
              <a:t> </a:t>
            </a:r>
            <a:r>
              <a:rPr lang="en-US" sz="900" dirty="0" err="1">
                <a:latin typeface="Gulim"/>
                <a:ea typeface="Gulim"/>
                <a:cs typeface="Gulim"/>
                <a:sym typeface="Gulim"/>
              </a:rPr>
              <a:t>달리며</a:t>
            </a:r>
            <a:r>
              <a:rPr lang="en-US" sz="900" dirty="0">
                <a:latin typeface="Gulim"/>
                <a:ea typeface="Gulim"/>
                <a:cs typeface="Gulim"/>
                <a:sym typeface="Gulim"/>
              </a:rPr>
              <a:t> </a:t>
            </a:r>
            <a:r>
              <a:rPr lang="en-US" sz="900" dirty="0" err="1">
                <a:latin typeface="Gulim"/>
                <a:ea typeface="Gulim"/>
                <a:cs typeface="Gulim"/>
                <a:sym typeface="Gulim"/>
              </a:rPr>
              <a:t>쓰레기를</a:t>
            </a:r>
            <a:r>
              <a:rPr lang="en-US" sz="900" dirty="0">
                <a:latin typeface="Gulim"/>
                <a:ea typeface="Gulim"/>
                <a:cs typeface="Gulim"/>
                <a:sym typeface="Gulim"/>
              </a:rPr>
              <a:t> </a:t>
            </a:r>
            <a:r>
              <a:rPr lang="en-US" sz="900" dirty="0" err="1">
                <a:latin typeface="Gulim"/>
                <a:ea typeface="Gulim"/>
                <a:cs typeface="Gulim"/>
                <a:sym typeface="Gulim"/>
              </a:rPr>
              <a:t>줍는</a:t>
            </a:r>
            <a:r>
              <a:rPr lang="en-US" sz="900" dirty="0">
                <a:latin typeface="Gulim"/>
                <a:ea typeface="Gulim"/>
                <a:cs typeface="Gulim"/>
                <a:sym typeface="Gulim"/>
              </a:rPr>
              <a:t> </a:t>
            </a:r>
            <a:r>
              <a:rPr lang="en-US" sz="900" dirty="0" err="1">
                <a:latin typeface="Gulim"/>
                <a:ea typeface="Gulim"/>
                <a:cs typeface="Gulim"/>
                <a:sym typeface="Gulim"/>
              </a:rPr>
              <a:t>플로깅</a:t>
            </a:r>
            <a:r>
              <a:rPr lang="en-US" sz="900" dirty="0">
                <a:latin typeface="Gulim"/>
                <a:ea typeface="Gulim"/>
                <a:cs typeface="Gulim"/>
                <a:sym typeface="Gulim"/>
              </a:rPr>
              <a:t> </a:t>
            </a:r>
            <a:r>
              <a:rPr lang="en-US" sz="900" dirty="0" err="1">
                <a:latin typeface="Gulim"/>
                <a:ea typeface="Gulim"/>
                <a:cs typeface="Gulim"/>
                <a:sym typeface="Gulim"/>
              </a:rPr>
              <a:t>행사인</a:t>
            </a:r>
            <a:r>
              <a:rPr lang="en-US" sz="900" dirty="0">
                <a:latin typeface="Gulim"/>
                <a:ea typeface="Gulim"/>
                <a:cs typeface="Gulim"/>
                <a:sym typeface="Gulim"/>
              </a:rPr>
              <a:t> ‘</a:t>
            </a:r>
            <a:r>
              <a:rPr lang="en-US" sz="900" dirty="0" err="1">
                <a:latin typeface="Gulim"/>
                <a:ea typeface="Gulim"/>
                <a:cs typeface="Gulim"/>
                <a:sym typeface="Gulim"/>
              </a:rPr>
              <a:t>쓰담쓰담</a:t>
            </a:r>
            <a:r>
              <a:rPr lang="en-US" sz="900" dirty="0">
                <a:latin typeface="Gulim"/>
                <a:ea typeface="Gulim"/>
                <a:cs typeface="Gulim"/>
                <a:sym typeface="Gulim"/>
              </a:rPr>
              <a:t> </a:t>
            </a:r>
            <a:r>
              <a:rPr lang="en-US" sz="900" dirty="0" err="1">
                <a:latin typeface="Gulim"/>
                <a:ea typeface="Gulim"/>
                <a:cs typeface="Gulim"/>
                <a:sym typeface="Gulim"/>
              </a:rPr>
              <a:t>그린런’을</a:t>
            </a:r>
            <a:r>
              <a:rPr lang="en-US" sz="900" dirty="0">
                <a:latin typeface="Gulim"/>
                <a:ea typeface="Gulim"/>
                <a:cs typeface="Gulim"/>
                <a:sym typeface="Gulim"/>
              </a:rPr>
              <a:t> </a:t>
            </a:r>
            <a:r>
              <a:rPr lang="en-US" sz="900" dirty="0" err="1">
                <a:latin typeface="Gulim"/>
                <a:ea typeface="Gulim"/>
                <a:cs typeface="Gulim"/>
                <a:sym typeface="Gulim"/>
              </a:rPr>
              <a:t>개최하였습니다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8138" name="Google Shape;8138;p83"/>
          <p:cNvGrpSpPr/>
          <p:nvPr/>
        </p:nvGrpSpPr>
        <p:grpSpPr>
          <a:xfrm>
            <a:off x="538086" y="0"/>
            <a:ext cx="14077958" cy="8208009"/>
            <a:chOff x="538086" y="0"/>
            <a:chExt cx="14077958" cy="8208009"/>
          </a:xfrm>
        </p:grpSpPr>
        <p:sp>
          <p:nvSpPr>
            <p:cNvPr id="8139" name="Google Shape;8139;p8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40" name="Google Shape;8140;p8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41" name="Google Shape;8141;p8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148" name="Google Shape;8148;p8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160</a:t>
            </a:r>
            <a:endParaRPr sz="1000">
              <a:latin typeface="Arial"/>
              <a:ea typeface="Arial"/>
              <a:cs typeface="Arial"/>
              <a:sym typeface="Arial"/>
            </a:endParaRPr>
          </a:p>
        </p:txBody>
      </p:sp>
      <p:sp>
        <p:nvSpPr>
          <p:cNvPr id="8154" name="Google Shape;8154;p83"/>
          <p:cNvSpPr txBox="1"/>
          <p:nvPr/>
        </p:nvSpPr>
        <p:spPr>
          <a:xfrm>
            <a:off x="875251" y="4752501"/>
            <a:ext cx="12965790" cy="383951"/>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한편</a:t>
            </a:r>
            <a:r>
              <a:rPr lang="en-US" sz="900" dirty="0">
                <a:latin typeface="Gulim"/>
                <a:ea typeface="Gulim"/>
                <a:cs typeface="Gulim"/>
                <a:sym typeface="Gulim"/>
              </a:rPr>
              <a:t>, </a:t>
            </a:r>
            <a:r>
              <a:rPr lang="en-US" sz="900" dirty="0" err="1">
                <a:latin typeface="Gulim"/>
                <a:ea typeface="Gulim"/>
                <a:cs typeface="Gulim"/>
                <a:sym typeface="Gulim"/>
              </a:rPr>
              <a:t>인도네시아는</a:t>
            </a:r>
            <a:r>
              <a:rPr lang="en-US" sz="900" dirty="0">
                <a:latin typeface="Gulim"/>
                <a:ea typeface="Gulim"/>
                <a:cs typeface="Gulim"/>
                <a:sym typeface="Gulim"/>
              </a:rPr>
              <a:t> </a:t>
            </a:r>
            <a:r>
              <a:rPr lang="en-US" sz="900" dirty="0" err="1">
                <a:latin typeface="Gulim"/>
                <a:ea typeface="Gulim"/>
                <a:cs typeface="Gulim"/>
                <a:sym typeface="Gulim"/>
              </a:rPr>
              <a:t>최근</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변화에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건기</a:t>
            </a:r>
            <a:r>
              <a:rPr lang="en-US" sz="900" dirty="0">
                <a:latin typeface="Gulim"/>
                <a:ea typeface="Gulim"/>
                <a:cs typeface="Gulim"/>
                <a:sym typeface="Gulim"/>
              </a:rPr>
              <a:t> </a:t>
            </a:r>
            <a:r>
              <a:rPr lang="en-US" sz="900" dirty="0" err="1">
                <a:latin typeface="Gulim"/>
                <a:ea typeface="Gulim"/>
                <a:cs typeface="Gulim"/>
                <a:sym typeface="Gulim"/>
              </a:rPr>
              <a:t>확대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폭염이</a:t>
            </a:r>
            <a:r>
              <a:rPr lang="en-US" sz="900" dirty="0">
                <a:latin typeface="Gulim"/>
                <a:ea typeface="Gulim"/>
                <a:cs typeface="Gulim"/>
                <a:sym typeface="Gulim"/>
              </a:rPr>
              <a:t> </a:t>
            </a:r>
            <a:r>
              <a:rPr lang="en-US" sz="900" dirty="0" err="1">
                <a:latin typeface="Gulim"/>
                <a:ea typeface="Gulim"/>
                <a:cs typeface="Gulim"/>
                <a:sym typeface="Gulim"/>
              </a:rPr>
              <a:t>지속됨에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과다한</a:t>
            </a:r>
            <a:r>
              <a:rPr lang="en-US" sz="900" dirty="0">
                <a:latin typeface="Gulim"/>
                <a:ea typeface="Gulim"/>
                <a:cs typeface="Gulim"/>
                <a:sym typeface="Gulim"/>
              </a:rPr>
              <a:t> </a:t>
            </a:r>
            <a:r>
              <a:rPr lang="en-US" sz="900" dirty="0" err="1">
                <a:latin typeface="Gulim"/>
                <a:ea typeface="Gulim"/>
                <a:cs typeface="Gulim"/>
                <a:sym typeface="Gulim"/>
              </a:rPr>
              <a:t>에어컨</a:t>
            </a:r>
            <a:r>
              <a:rPr lang="en-US" sz="900" dirty="0">
                <a:latin typeface="Gulim"/>
                <a:ea typeface="Gulim"/>
                <a:cs typeface="Gulim"/>
                <a:sym typeface="Gulim"/>
              </a:rPr>
              <a:t> </a:t>
            </a:r>
            <a:r>
              <a:rPr lang="en-US" sz="900" dirty="0" err="1">
                <a:latin typeface="Gulim"/>
                <a:ea typeface="Gulim"/>
                <a:cs typeface="Gulim"/>
                <a:sym typeface="Gulim"/>
              </a:rPr>
              <a:t>사용으로</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배출이</a:t>
            </a:r>
            <a:r>
              <a:rPr lang="en-US" sz="900" dirty="0">
                <a:latin typeface="Gulim"/>
                <a:ea typeface="Gulim"/>
                <a:cs typeface="Gulim"/>
                <a:sym typeface="Gulim"/>
              </a:rPr>
              <a:t> </a:t>
            </a:r>
            <a:r>
              <a:rPr lang="en-US" sz="900" dirty="0" err="1">
                <a:latin typeface="Gulim"/>
                <a:ea typeface="Gulim"/>
                <a:cs typeface="Gulim"/>
                <a:sym typeface="Gulim"/>
              </a:rPr>
              <a:t>급증하고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대응하기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취약계층</a:t>
            </a:r>
            <a:r>
              <a:rPr lang="en-US" sz="900" dirty="0">
                <a:latin typeface="Gulim"/>
                <a:ea typeface="Gulim"/>
                <a:cs typeface="Gulim"/>
                <a:sym typeface="Gulim"/>
              </a:rPr>
              <a:t> </a:t>
            </a:r>
            <a:r>
              <a:rPr lang="en-US" sz="900" dirty="0" err="1">
                <a:latin typeface="Gulim"/>
                <a:ea typeface="Gulim"/>
                <a:cs typeface="Gulim"/>
                <a:sym typeface="Gulim"/>
              </a:rPr>
              <a:t>주거</a:t>
            </a:r>
            <a:r>
              <a:rPr lang="en-US" sz="900" dirty="0">
                <a:latin typeface="Gulim"/>
                <a:ea typeface="Gulim"/>
                <a:cs typeface="Gulim"/>
                <a:sym typeface="Gulim"/>
              </a:rPr>
              <a:t> </a:t>
            </a:r>
            <a:r>
              <a:rPr lang="en-US" sz="900" dirty="0" err="1">
                <a:latin typeface="Gulim"/>
                <a:ea typeface="Gulim"/>
                <a:cs typeface="Gulim"/>
                <a:sym typeface="Gulim"/>
              </a:rPr>
              <a:t>건물</a:t>
            </a:r>
            <a:r>
              <a:rPr lang="en-US" sz="900" dirty="0">
                <a:latin typeface="Gulim"/>
                <a:ea typeface="Gulim"/>
                <a:cs typeface="Gulim"/>
                <a:sym typeface="Gulim"/>
              </a:rPr>
              <a:t> </a:t>
            </a:r>
            <a:r>
              <a:rPr lang="en-US" sz="900" dirty="0" err="1">
                <a:latin typeface="Gulim"/>
                <a:ea typeface="Gulim"/>
                <a:cs typeface="Gulim"/>
                <a:sym typeface="Gulim"/>
              </a:rPr>
              <a:t>지붕</a:t>
            </a:r>
            <a:r>
              <a:rPr lang="en-US" sz="900" dirty="0">
                <a:latin typeface="Gulim"/>
                <a:ea typeface="Gulim"/>
                <a:cs typeface="Gulim"/>
                <a:sym typeface="Gulim"/>
              </a:rPr>
              <a:t> </a:t>
            </a:r>
            <a:r>
              <a:rPr lang="en-US" sz="900" dirty="0" err="1">
                <a:latin typeface="Gulim"/>
                <a:ea typeface="Gulim"/>
                <a:cs typeface="Gulim"/>
                <a:sym typeface="Gulim"/>
              </a:rPr>
              <a:t>위에</a:t>
            </a:r>
            <a:r>
              <a:rPr lang="en-US" sz="900" dirty="0">
                <a:latin typeface="Gulim"/>
                <a:ea typeface="Gulim"/>
                <a:cs typeface="Gulim"/>
                <a:sym typeface="Gulim"/>
              </a:rPr>
              <a:t> </a:t>
            </a:r>
            <a:r>
              <a:rPr lang="en-US" sz="900" dirty="0" err="1">
                <a:latin typeface="Gulim"/>
                <a:ea typeface="Gulim"/>
                <a:cs typeface="Gulim"/>
                <a:sym typeface="Gulim"/>
              </a:rPr>
              <a:t>햇빛</a:t>
            </a:r>
            <a:r>
              <a:rPr lang="en-US" sz="900" dirty="0">
                <a:latin typeface="Gulim"/>
                <a:ea typeface="Gulim"/>
                <a:cs typeface="Gulim"/>
                <a:sym typeface="Gulim"/>
              </a:rPr>
              <a:t> </a:t>
            </a:r>
            <a:r>
              <a:rPr lang="en-US" sz="900" dirty="0" err="1">
                <a:latin typeface="Gulim"/>
                <a:ea typeface="Gulim"/>
                <a:cs typeface="Gulim"/>
                <a:sym typeface="Gulim"/>
              </a:rPr>
              <a:t>반사</a:t>
            </a:r>
            <a:r>
              <a:rPr lang="en-US" sz="900" dirty="0">
                <a:latin typeface="Gulim"/>
                <a:ea typeface="Gulim"/>
                <a:cs typeface="Gulim"/>
                <a:sym typeface="Gulim"/>
              </a:rPr>
              <a:t> </a:t>
            </a:r>
            <a:r>
              <a:rPr lang="en-US" sz="900" dirty="0" err="1">
                <a:latin typeface="Gulim"/>
                <a:ea typeface="Gulim"/>
                <a:cs typeface="Gulim"/>
                <a:sym typeface="Gulim"/>
              </a:rPr>
              <a:t>차열페인트를</a:t>
            </a:r>
            <a:r>
              <a:rPr lang="en-US" sz="900" dirty="0">
                <a:latin typeface="Gulim"/>
                <a:ea typeface="Gulim"/>
                <a:cs typeface="Gulim"/>
                <a:sym typeface="Gulim"/>
              </a:rPr>
              <a:t> </a:t>
            </a:r>
            <a:r>
              <a:rPr lang="en-US" sz="900" dirty="0" err="1">
                <a:latin typeface="Gulim"/>
                <a:ea typeface="Gulim"/>
                <a:cs typeface="Gulim"/>
                <a:sym typeface="Gulim"/>
              </a:rPr>
              <a:t>도포함으로써</a:t>
            </a:r>
            <a:r>
              <a:rPr lang="en-US" sz="900" dirty="0">
                <a:latin typeface="Gulim"/>
                <a:ea typeface="Gulim"/>
                <a:cs typeface="Gulim"/>
                <a:sym typeface="Gulim"/>
              </a:rPr>
              <a:t> </a:t>
            </a:r>
            <a:r>
              <a:rPr lang="en-US" sz="900" dirty="0" err="1">
                <a:latin typeface="Gulim"/>
                <a:ea typeface="Gulim"/>
                <a:cs typeface="Gulim"/>
                <a:sym typeface="Gulim"/>
              </a:rPr>
              <a:t>실내</a:t>
            </a:r>
            <a:r>
              <a:rPr lang="en-US" sz="900" dirty="0">
                <a:latin typeface="Gulim"/>
                <a:ea typeface="Gulim"/>
                <a:cs typeface="Gulim"/>
                <a:sym typeface="Gulim"/>
              </a:rPr>
              <a:t> </a:t>
            </a:r>
            <a:r>
              <a:rPr lang="en-US" sz="900" dirty="0" err="1">
                <a:latin typeface="Gulim"/>
                <a:ea typeface="Gulim"/>
                <a:cs typeface="Gulim"/>
                <a:sym typeface="Gulim"/>
              </a:rPr>
              <a:t>온도를</a:t>
            </a:r>
            <a:r>
              <a:rPr lang="en-US" sz="900" dirty="0">
                <a:latin typeface="Gulim"/>
                <a:ea typeface="Gulim"/>
                <a:cs typeface="Gulim"/>
                <a:sym typeface="Gulim"/>
              </a:rPr>
              <a:t> </a:t>
            </a:r>
            <a:r>
              <a:rPr lang="en-US" sz="900" dirty="0" err="1">
                <a:latin typeface="Gulim"/>
                <a:ea typeface="Gulim"/>
                <a:cs typeface="Gulim"/>
                <a:sym typeface="Gulim"/>
              </a:rPr>
              <a:t>낮추는</a:t>
            </a:r>
            <a:r>
              <a:rPr lang="en-US" sz="900" dirty="0">
                <a:latin typeface="Gulim"/>
                <a:ea typeface="Gulim"/>
                <a:cs typeface="Gulim"/>
                <a:sym typeface="Gulim"/>
              </a:rPr>
              <a:t> ‘</a:t>
            </a:r>
            <a:r>
              <a:rPr lang="en-US" sz="900" dirty="0" err="1">
                <a:latin typeface="Gulim"/>
                <a:ea typeface="Gulim"/>
                <a:cs typeface="Gulim"/>
                <a:sym typeface="Gulim"/>
              </a:rPr>
              <a:t>상상</a:t>
            </a:r>
            <a:r>
              <a:rPr lang="en-US" sz="900" dirty="0">
                <a:latin typeface="Gulim"/>
                <a:ea typeface="Gulim"/>
                <a:cs typeface="Gulim"/>
                <a:sym typeface="Gulim"/>
              </a:rPr>
              <a:t> </a:t>
            </a:r>
            <a:r>
              <a:rPr lang="en-US" sz="900" dirty="0" err="1">
                <a:latin typeface="Gulim"/>
                <a:ea typeface="Gulim"/>
                <a:cs typeface="Gulim"/>
                <a:sym typeface="Gulim"/>
              </a:rPr>
              <a:t>BeCool</a:t>
            </a:r>
            <a:r>
              <a:rPr lang="en-US" sz="900" dirty="0">
                <a:latin typeface="Gulim"/>
                <a:ea typeface="Gulim"/>
                <a:cs typeface="Gulim"/>
                <a:sym typeface="Gulim"/>
              </a:rPr>
              <a:t> </a:t>
            </a:r>
            <a:r>
              <a:rPr lang="en-US" sz="900" dirty="0" err="1">
                <a:latin typeface="Gulim"/>
                <a:ea typeface="Gulim"/>
                <a:cs typeface="Gulim"/>
                <a:sym typeface="Gulim"/>
              </a:rPr>
              <a:t>캠페인’을</a:t>
            </a:r>
            <a:r>
              <a:rPr lang="en-US" sz="900" dirty="0">
                <a:latin typeface="Gulim"/>
                <a:ea typeface="Gulim"/>
                <a:cs typeface="Gulim"/>
                <a:sym typeface="Gulim"/>
              </a:rPr>
              <a:t> </a:t>
            </a:r>
            <a:r>
              <a:rPr lang="en-US" sz="900" dirty="0" err="1">
                <a:latin typeface="Gulim"/>
                <a:ea typeface="Gulim"/>
                <a:cs typeface="Gulim"/>
                <a:sym typeface="Gulim"/>
              </a:rPr>
              <a:t>진행하였습니다</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외에도</a:t>
            </a:r>
            <a:r>
              <a:rPr lang="en-US" sz="900" dirty="0">
                <a:latin typeface="Gulim"/>
                <a:ea typeface="Gulim"/>
                <a:cs typeface="Gulim"/>
                <a:sym typeface="Gulim"/>
              </a:rPr>
              <a:t> </a:t>
            </a:r>
            <a:r>
              <a:rPr lang="en-US" sz="900" dirty="0" err="1">
                <a:latin typeface="Gulim"/>
                <a:ea typeface="Gulim"/>
                <a:cs typeface="Gulim"/>
                <a:sym typeface="Gulim"/>
              </a:rPr>
              <a:t>맹그로브</a:t>
            </a:r>
            <a:r>
              <a:rPr lang="en-US" sz="900" dirty="0">
                <a:latin typeface="Gulim"/>
                <a:ea typeface="Gulim"/>
                <a:cs typeface="Gulim"/>
                <a:sym typeface="Gulim"/>
              </a:rPr>
              <a:t> </a:t>
            </a:r>
            <a:r>
              <a:rPr lang="en-US" sz="900" dirty="0" err="1">
                <a:latin typeface="Gulim"/>
                <a:ea typeface="Gulim"/>
                <a:cs typeface="Gulim"/>
                <a:sym typeface="Gulim"/>
              </a:rPr>
              <a:t>나무</a:t>
            </a:r>
            <a:r>
              <a:rPr lang="en-US" sz="900" dirty="0">
                <a:latin typeface="Gulim"/>
                <a:ea typeface="Gulim"/>
                <a:cs typeface="Gulim"/>
                <a:sym typeface="Gulim"/>
              </a:rPr>
              <a:t> </a:t>
            </a:r>
            <a:r>
              <a:rPr lang="en-US" sz="900" dirty="0" err="1">
                <a:latin typeface="Gulim"/>
                <a:ea typeface="Gulim"/>
                <a:cs typeface="Gulim"/>
                <a:sym typeface="Gulim"/>
              </a:rPr>
              <a:t>심기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봉사와</a:t>
            </a:r>
            <a:r>
              <a:rPr lang="en-US" sz="900" dirty="0">
                <a:latin typeface="Gulim"/>
                <a:ea typeface="Gulim"/>
                <a:cs typeface="Gulim"/>
                <a:sym typeface="Gulim"/>
              </a:rPr>
              <a:t> </a:t>
            </a:r>
            <a:r>
              <a:rPr lang="en-US" sz="900" dirty="0" err="1">
                <a:latin typeface="Gulim"/>
                <a:ea typeface="Gulim"/>
                <a:cs typeface="Gulim"/>
                <a:sym typeface="Gulim"/>
              </a:rPr>
              <a:t>공헌활동을</a:t>
            </a:r>
            <a:r>
              <a:rPr lang="en-US" sz="900" dirty="0">
                <a:latin typeface="Gulim"/>
                <a:ea typeface="Gulim"/>
                <a:cs typeface="Gulim"/>
                <a:sym typeface="Gulim"/>
              </a:rPr>
              <a:t> </a:t>
            </a:r>
            <a:r>
              <a:rPr lang="en-US" sz="900" dirty="0" err="1">
                <a:latin typeface="Gulim"/>
                <a:ea typeface="Gulim"/>
                <a:cs typeface="Gulim"/>
                <a:sym typeface="Gulim"/>
              </a:rPr>
              <a:t>추진하여</a:t>
            </a:r>
            <a:r>
              <a:rPr lang="en-US" sz="900" dirty="0">
                <a:latin typeface="Gulim"/>
                <a:ea typeface="Gulim"/>
                <a:cs typeface="Gulim"/>
                <a:sym typeface="Gulim"/>
              </a:rPr>
              <a:t> </a:t>
            </a:r>
            <a:r>
              <a:rPr lang="en-US" sz="900" dirty="0" err="1">
                <a:latin typeface="Gulim"/>
                <a:ea typeface="Gulim"/>
                <a:cs typeface="Gulim"/>
                <a:sym typeface="Gulim"/>
              </a:rPr>
              <a:t>인도네시아의</a:t>
            </a:r>
            <a:r>
              <a:rPr lang="en-US" sz="900" dirty="0">
                <a:latin typeface="Gulim"/>
                <a:ea typeface="Gulim"/>
                <a:cs typeface="Gulim"/>
                <a:sym typeface="Gulim"/>
              </a:rPr>
              <a:t> </a:t>
            </a:r>
            <a:r>
              <a:rPr lang="en-US" sz="900" dirty="0" err="1">
                <a:latin typeface="Gulim"/>
                <a:ea typeface="Gulim"/>
                <a:cs typeface="Gulim"/>
                <a:sym typeface="Gulim"/>
              </a:rPr>
              <a:t>지속가능한</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조성을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노력할</a:t>
            </a:r>
            <a:r>
              <a:rPr lang="en-US" sz="900" dirty="0">
                <a:latin typeface="Gulim"/>
                <a:ea typeface="Gulim"/>
                <a:cs typeface="Gulim"/>
                <a:sym typeface="Gulim"/>
              </a:rPr>
              <a:t> </a:t>
            </a:r>
            <a:r>
              <a:rPr lang="en-US" sz="900" dirty="0" err="1">
                <a:latin typeface="Gulim"/>
                <a:ea typeface="Gulim"/>
                <a:cs typeface="Gulim"/>
                <a:sym typeface="Gulim"/>
              </a:rPr>
              <a:t>것입니다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155" name="Google Shape;8155;p83"/>
          <p:cNvSpPr txBox="1"/>
          <p:nvPr/>
        </p:nvSpPr>
        <p:spPr>
          <a:xfrm>
            <a:off x="875251" y="5191760"/>
            <a:ext cx="12956039" cy="569515"/>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dirty="0" err="1">
                <a:latin typeface="Arial"/>
                <a:ea typeface="Arial"/>
                <a:cs typeface="Arial"/>
                <a:sym typeface="Arial"/>
              </a:rPr>
              <a:t>해양생태계</a:t>
            </a:r>
            <a:r>
              <a:rPr lang="en-US" sz="900" b="1" dirty="0">
                <a:latin typeface="Arial"/>
                <a:ea typeface="Arial"/>
                <a:cs typeface="Arial"/>
                <a:sym typeface="Arial"/>
              </a:rPr>
              <a:t> </a:t>
            </a:r>
            <a:r>
              <a:rPr lang="en-US" sz="900" b="1" dirty="0" err="1">
                <a:latin typeface="Arial"/>
                <a:ea typeface="Arial"/>
                <a:cs typeface="Arial"/>
                <a:sym typeface="Arial"/>
              </a:rPr>
              <a:t>보호</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해양쓰레기로</a:t>
            </a:r>
            <a:r>
              <a:rPr lang="en-US" sz="900" dirty="0">
                <a:latin typeface="Gulim"/>
                <a:ea typeface="Gulim"/>
                <a:cs typeface="Gulim"/>
                <a:sym typeface="Gulim"/>
              </a:rPr>
              <a:t> </a:t>
            </a:r>
            <a:r>
              <a:rPr lang="en-US" sz="900" dirty="0" err="1">
                <a:latin typeface="Gulim"/>
                <a:ea typeface="Gulim"/>
                <a:cs typeface="Gulim"/>
                <a:sym typeface="Gulim"/>
              </a:rPr>
              <a:t>인해</a:t>
            </a:r>
            <a:r>
              <a:rPr lang="en-US" sz="900" dirty="0">
                <a:latin typeface="Gulim"/>
                <a:ea typeface="Gulim"/>
                <a:cs typeface="Gulim"/>
                <a:sym typeface="Gulim"/>
              </a:rPr>
              <a:t> </a:t>
            </a:r>
            <a:r>
              <a:rPr lang="en-US" sz="900" dirty="0" err="1">
                <a:latin typeface="Gulim"/>
                <a:ea typeface="Gulim"/>
                <a:cs typeface="Gulim"/>
                <a:sym typeface="Gulim"/>
              </a:rPr>
              <a:t>발생하는</a:t>
            </a:r>
            <a:r>
              <a:rPr lang="en-US" sz="900" dirty="0">
                <a:latin typeface="Gulim"/>
                <a:ea typeface="Gulim"/>
                <a:cs typeface="Gulim"/>
                <a:sym typeface="Gulim"/>
              </a:rPr>
              <a:t> </a:t>
            </a:r>
            <a:r>
              <a:rPr lang="en-US" sz="900" dirty="0" err="1">
                <a:latin typeface="Gulim"/>
                <a:ea typeface="Gulim"/>
                <a:cs typeface="Gulim"/>
                <a:sym typeface="Gulim"/>
              </a:rPr>
              <a:t>해양오염</a:t>
            </a:r>
            <a:r>
              <a:rPr lang="en-US" sz="900" dirty="0">
                <a:latin typeface="Gulim"/>
                <a:ea typeface="Gulim"/>
                <a:cs typeface="Gulim"/>
                <a:sym typeface="Gulim"/>
              </a:rPr>
              <a:t> </a:t>
            </a:r>
            <a:r>
              <a:rPr lang="en-US" sz="900" dirty="0" err="1">
                <a:latin typeface="Gulim"/>
                <a:ea typeface="Gulim"/>
                <a:cs typeface="Gulim"/>
                <a:sym typeface="Gulim"/>
              </a:rPr>
              <a:t>문제</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2021년부터 </a:t>
            </a:r>
            <a:r>
              <a:rPr lang="en-US" sz="900" dirty="0" err="1">
                <a:latin typeface="Gulim"/>
                <a:ea typeface="Gulim"/>
                <a:cs typeface="Gulim"/>
                <a:sym typeface="Gulim"/>
              </a:rPr>
              <a:t>해양환경공단과</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해양생태계</a:t>
            </a:r>
            <a:r>
              <a:rPr lang="en-US" sz="900" dirty="0">
                <a:latin typeface="Gulim"/>
                <a:ea typeface="Gulim"/>
                <a:cs typeface="Gulim"/>
                <a:sym typeface="Gulim"/>
              </a:rPr>
              <a:t> </a:t>
            </a:r>
            <a:r>
              <a:rPr lang="en-US" sz="900" dirty="0" err="1">
                <a:latin typeface="Gulim"/>
                <a:ea typeface="Gulim"/>
                <a:cs typeface="Gulim"/>
                <a:sym typeface="Gulim"/>
              </a:rPr>
              <a:t>보호</a:t>
            </a:r>
            <a:r>
              <a:rPr lang="en-US" sz="900" dirty="0">
                <a:latin typeface="Gulim"/>
                <a:ea typeface="Gulim"/>
                <a:cs typeface="Gulim"/>
                <a:sym typeface="Gulim"/>
              </a:rPr>
              <a:t> </a:t>
            </a:r>
            <a:r>
              <a:rPr lang="en-US" sz="900" dirty="0" err="1">
                <a:latin typeface="Gulim"/>
                <a:ea typeface="Gulim"/>
                <a:cs typeface="Gulim"/>
                <a:sym typeface="Gulim"/>
              </a:rPr>
              <a:t>프로젝트’를</a:t>
            </a:r>
            <a:r>
              <a:rPr lang="en-US" sz="900" dirty="0">
                <a:latin typeface="Gulim"/>
                <a:ea typeface="Gulim"/>
                <a:cs typeface="Gulim"/>
                <a:sym typeface="Gulim"/>
              </a:rPr>
              <a:t> </a:t>
            </a:r>
            <a:r>
              <a:rPr lang="en-US" sz="900" dirty="0" err="1">
                <a:latin typeface="Gulim"/>
                <a:ea typeface="Gulim"/>
                <a:cs typeface="Gulim"/>
                <a:sym typeface="Gulim"/>
              </a:rPr>
              <a:t>진행해오고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2023년에는 </a:t>
            </a:r>
            <a:r>
              <a:rPr lang="en-US" sz="900" dirty="0" err="1">
                <a:latin typeface="Gulim"/>
                <a:ea typeface="Gulim"/>
                <a:cs typeface="Gulim"/>
                <a:sym typeface="Gulim"/>
              </a:rPr>
              <a:t>해양생태계</a:t>
            </a:r>
            <a:r>
              <a:rPr lang="en-US" sz="900" dirty="0">
                <a:latin typeface="Gulim"/>
                <a:ea typeface="Gulim"/>
                <a:cs typeface="Gulim"/>
                <a:sym typeface="Gulim"/>
              </a:rPr>
              <a:t> </a:t>
            </a:r>
            <a:r>
              <a:rPr lang="en-US" sz="900" dirty="0" err="1">
                <a:latin typeface="Gulim"/>
                <a:ea typeface="Gulim"/>
                <a:cs typeface="Gulim"/>
                <a:sym typeface="Gulim"/>
              </a:rPr>
              <a:t>보호</a:t>
            </a:r>
            <a:r>
              <a:rPr lang="en-US" sz="900" dirty="0">
                <a:latin typeface="Gulim"/>
                <a:ea typeface="Gulim"/>
                <a:cs typeface="Gulim"/>
                <a:sym typeface="Gulim"/>
              </a:rPr>
              <a:t> </a:t>
            </a:r>
            <a:r>
              <a:rPr lang="en-US" sz="900" dirty="0" err="1">
                <a:latin typeface="Gulim"/>
                <a:ea typeface="Gulim"/>
                <a:cs typeface="Gulim"/>
                <a:sym typeface="Gulim"/>
              </a:rPr>
              <a:t>프로젝트의</a:t>
            </a:r>
            <a:r>
              <a:rPr lang="en-US" sz="900" dirty="0">
                <a:latin typeface="Gulim"/>
                <a:ea typeface="Gulim"/>
                <a:cs typeface="Gulim"/>
                <a:sym typeface="Gulim"/>
              </a:rPr>
              <a:t> </a:t>
            </a:r>
            <a:r>
              <a:rPr lang="en-US" sz="900" dirty="0" err="1">
                <a:latin typeface="Gulim"/>
                <a:ea typeface="Gulim"/>
                <a:cs typeface="Gulim"/>
                <a:sym typeface="Gulim"/>
              </a:rPr>
              <a:t>일환으로</a:t>
            </a:r>
            <a:r>
              <a:rPr lang="en-US" sz="900" dirty="0">
                <a:latin typeface="Gulim"/>
                <a:ea typeface="Gulim"/>
                <a:cs typeface="Gulim"/>
                <a:sym typeface="Gulim"/>
              </a:rPr>
              <a:t> </a:t>
            </a:r>
            <a:r>
              <a:rPr lang="en-US" sz="900" dirty="0" err="1">
                <a:latin typeface="Gulim"/>
                <a:ea typeface="Gulim"/>
                <a:cs typeface="Gulim"/>
                <a:sym typeface="Gulim"/>
              </a:rPr>
              <a:t>해변</a:t>
            </a:r>
            <a:r>
              <a:rPr lang="en-US" sz="900" dirty="0">
                <a:latin typeface="Gulim"/>
                <a:ea typeface="Gulim"/>
                <a:cs typeface="Gulim"/>
                <a:sym typeface="Gulim"/>
              </a:rPr>
              <a:t> </a:t>
            </a:r>
            <a:r>
              <a:rPr lang="en-US" sz="900" dirty="0" err="1">
                <a:latin typeface="Gulim"/>
                <a:ea typeface="Gulim"/>
                <a:cs typeface="Gulim"/>
                <a:sym typeface="Gulim"/>
              </a:rPr>
              <a:t>정화활동과</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해양환경공단에서</a:t>
            </a:r>
            <a:r>
              <a:rPr lang="en-US" sz="900" dirty="0">
                <a:latin typeface="Gulim"/>
                <a:ea typeface="Gulim"/>
                <a:cs typeface="Gulim"/>
                <a:sym typeface="Gulim"/>
              </a:rPr>
              <a:t> </a:t>
            </a:r>
            <a:r>
              <a:rPr lang="en-US" sz="900" dirty="0" err="1">
                <a:latin typeface="Gulim"/>
                <a:ea typeface="Gulim"/>
                <a:cs typeface="Gulim"/>
                <a:sym typeface="Gulim"/>
              </a:rPr>
              <a:t>주관하는</a:t>
            </a:r>
            <a:r>
              <a:rPr lang="en-US" sz="900" dirty="0">
                <a:latin typeface="Gulim"/>
                <a:ea typeface="Gulim"/>
                <a:cs typeface="Gulim"/>
                <a:sym typeface="Gulim"/>
              </a:rPr>
              <a:t> ‘</a:t>
            </a:r>
            <a:r>
              <a:rPr lang="en-US" sz="900" dirty="0" err="1">
                <a:latin typeface="Gulim"/>
                <a:ea typeface="Gulim"/>
                <a:cs typeface="Gulim"/>
                <a:sym typeface="Gulim"/>
              </a:rPr>
              <a:t>반려해변</a:t>
            </a:r>
            <a:r>
              <a:rPr lang="en-US" sz="900" dirty="0">
                <a:latin typeface="Gulim"/>
                <a:ea typeface="Gulim"/>
                <a:cs typeface="Gulim"/>
                <a:sym typeface="Gulim"/>
              </a:rPr>
              <a:t> </a:t>
            </a:r>
            <a:r>
              <a:rPr lang="en-US" sz="900" dirty="0" err="1">
                <a:latin typeface="Gulim"/>
                <a:ea typeface="Gulim"/>
                <a:cs typeface="Gulim"/>
                <a:sym typeface="Gulim"/>
              </a:rPr>
              <a:t>입양</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전개하였습니다</a:t>
            </a:r>
            <a:r>
              <a:rPr lang="en-US" sz="900" dirty="0">
                <a:latin typeface="Gulim"/>
                <a:ea typeface="Gulim"/>
                <a:cs typeface="Gulim"/>
                <a:sym typeface="Gulim"/>
              </a:rPr>
              <a:t>. </a:t>
            </a:r>
            <a:r>
              <a:rPr lang="en-US" sz="900" dirty="0" err="1">
                <a:latin typeface="Gulim"/>
                <a:ea typeface="Gulim"/>
                <a:cs typeface="Gulim"/>
                <a:sym typeface="Gulim"/>
              </a:rPr>
              <a:t>반려해변</a:t>
            </a:r>
            <a:r>
              <a:rPr lang="en-US" sz="900" dirty="0">
                <a:latin typeface="Gulim"/>
                <a:ea typeface="Gulim"/>
                <a:cs typeface="Gulim"/>
                <a:sym typeface="Gulim"/>
              </a:rPr>
              <a:t> </a:t>
            </a:r>
            <a:r>
              <a:rPr lang="en-US" sz="900" dirty="0" err="1">
                <a:latin typeface="Gulim"/>
                <a:ea typeface="Gulim"/>
                <a:cs typeface="Gulim"/>
                <a:sym typeface="Gulim"/>
              </a:rPr>
              <a:t>입양</a:t>
            </a:r>
            <a:r>
              <a:rPr lang="en-US" sz="900" dirty="0">
                <a:latin typeface="Gulim"/>
                <a:ea typeface="Gulim"/>
                <a:cs typeface="Gulim"/>
                <a:sym typeface="Gulim"/>
              </a:rPr>
              <a:t> </a:t>
            </a:r>
            <a:r>
              <a:rPr lang="en-US" sz="900" dirty="0" err="1">
                <a:latin typeface="Gulim"/>
                <a:ea typeface="Gulim"/>
                <a:cs typeface="Gulim"/>
                <a:sym typeface="Gulim"/>
              </a:rPr>
              <a:t>활동은</a:t>
            </a:r>
            <a:r>
              <a:rPr lang="en-US" sz="900" dirty="0">
                <a:latin typeface="Gulim"/>
                <a:ea typeface="Gulim"/>
                <a:cs typeface="Gulim"/>
                <a:sym typeface="Gulim"/>
              </a:rPr>
              <a:t> </a:t>
            </a:r>
            <a:r>
              <a:rPr lang="en-US" sz="900" dirty="0" err="1">
                <a:latin typeface="Gulim"/>
                <a:ea typeface="Gulim"/>
                <a:cs typeface="Gulim"/>
                <a:sym typeface="Gulim"/>
              </a:rPr>
              <a:t>기업이</a:t>
            </a:r>
            <a:r>
              <a:rPr lang="en-US" sz="900" dirty="0">
                <a:latin typeface="Gulim"/>
                <a:ea typeface="Gulim"/>
                <a:cs typeface="Gulim"/>
                <a:sym typeface="Gulim"/>
              </a:rPr>
              <a:t> </a:t>
            </a:r>
            <a:r>
              <a:rPr lang="en-US" sz="900" dirty="0" err="1">
                <a:latin typeface="Gulim"/>
                <a:ea typeface="Gulim"/>
                <a:cs typeface="Gulim"/>
                <a:sym typeface="Gulim"/>
              </a:rPr>
              <a:t>환경보호가</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해변을</a:t>
            </a:r>
            <a:r>
              <a:rPr lang="en-US" sz="900" dirty="0">
                <a:latin typeface="Gulim"/>
                <a:ea typeface="Gulim"/>
                <a:cs typeface="Gulim"/>
                <a:sym typeface="Gulim"/>
              </a:rPr>
              <a:t> </a:t>
            </a:r>
            <a:r>
              <a:rPr lang="en-US" sz="900" dirty="0" err="1">
                <a:latin typeface="Gulim"/>
                <a:ea typeface="Gulim"/>
                <a:cs typeface="Gulim"/>
                <a:sym typeface="Gulim"/>
              </a:rPr>
              <a:t>입양하여</a:t>
            </a:r>
            <a:r>
              <a:rPr lang="en-US" sz="900" dirty="0">
                <a:latin typeface="Gulim"/>
                <a:ea typeface="Gulim"/>
                <a:cs typeface="Gulim"/>
                <a:sym typeface="Gulim"/>
              </a:rPr>
              <a:t> </a:t>
            </a:r>
            <a:r>
              <a:rPr lang="en-US" sz="900" dirty="0" err="1">
                <a:latin typeface="Gulim"/>
                <a:ea typeface="Gulim"/>
                <a:cs typeface="Gulim"/>
                <a:sym typeface="Gulim"/>
              </a:rPr>
              <a:t>주기적으로</a:t>
            </a:r>
            <a:r>
              <a:rPr lang="en-US" sz="900" dirty="0">
                <a:latin typeface="Gulim"/>
                <a:ea typeface="Gulim"/>
                <a:cs typeface="Gulim"/>
                <a:sym typeface="Gulim"/>
              </a:rPr>
              <a:t> </a:t>
            </a:r>
            <a:r>
              <a:rPr lang="en-US" sz="900" dirty="0" err="1">
                <a:latin typeface="Gulim"/>
                <a:ea typeface="Gulim"/>
                <a:cs typeface="Gulim"/>
                <a:sym typeface="Gulim"/>
              </a:rPr>
              <a:t>정화활동을</a:t>
            </a:r>
            <a:r>
              <a:rPr lang="en-US" sz="900" dirty="0">
                <a:latin typeface="Gulim"/>
                <a:ea typeface="Gulim"/>
                <a:cs typeface="Gulim"/>
                <a:sym typeface="Gulim"/>
              </a:rPr>
              <a:t> </a:t>
            </a:r>
            <a:r>
              <a:rPr lang="en-US" sz="900" dirty="0" err="1">
                <a:latin typeface="Gulim"/>
                <a:ea typeface="Gulim"/>
                <a:cs typeface="Gulim"/>
                <a:sym typeface="Gulim"/>
              </a:rPr>
              <a:t>전개하는</a:t>
            </a:r>
            <a:r>
              <a:rPr lang="en-US" sz="900" dirty="0">
                <a:latin typeface="Gulim"/>
                <a:ea typeface="Gulim"/>
                <a:cs typeface="Gulim"/>
                <a:sym typeface="Gulim"/>
              </a:rPr>
              <a:t> </a:t>
            </a:r>
            <a:r>
              <a:rPr lang="en-US" sz="900" dirty="0" err="1">
                <a:latin typeface="Gulim"/>
                <a:ea typeface="Gulim"/>
                <a:cs typeface="Gulim"/>
                <a:sym typeface="Gulim"/>
              </a:rPr>
              <a:t>활동으로</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부산·인천·충남</a:t>
            </a:r>
            <a:r>
              <a:rPr lang="en-US" sz="900" dirty="0">
                <a:latin typeface="Gulim"/>
                <a:ea typeface="Gulim"/>
                <a:cs typeface="Gulim"/>
                <a:sym typeface="Gulim"/>
              </a:rPr>
              <a:t> </a:t>
            </a:r>
            <a:r>
              <a:rPr lang="en-US" sz="900" dirty="0" err="1">
                <a:latin typeface="Gulim"/>
                <a:ea typeface="Gulim"/>
                <a:cs typeface="Gulim"/>
                <a:sym typeface="Gulim"/>
              </a:rPr>
              <a:t>지역에서</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범위를</a:t>
            </a:r>
            <a:r>
              <a:rPr lang="en-US" sz="900" dirty="0">
                <a:latin typeface="Gulim"/>
                <a:ea typeface="Gulim"/>
                <a:cs typeface="Gulim"/>
                <a:sym typeface="Gulim"/>
              </a:rPr>
              <a:t> </a:t>
            </a:r>
            <a:r>
              <a:rPr lang="en-US" sz="900" dirty="0" err="1">
                <a:latin typeface="Gulim"/>
                <a:ea typeface="Gulim"/>
                <a:cs typeface="Gulim"/>
                <a:sym typeface="Gulim"/>
              </a:rPr>
              <a:t>넓혀</a:t>
            </a:r>
            <a:r>
              <a:rPr lang="en-US" sz="900" dirty="0">
                <a:latin typeface="Gulim"/>
                <a:ea typeface="Gulim"/>
                <a:cs typeface="Gulim"/>
                <a:sym typeface="Gulim"/>
              </a:rPr>
              <a:t>, </a:t>
            </a:r>
            <a:r>
              <a:rPr lang="en-US" sz="900" dirty="0" err="1">
                <a:latin typeface="Gulim"/>
                <a:ea typeface="Gulim"/>
                <a:cs typeface="Gulim"/>
                <a:sym typeface="Gulim"/>
              </a:rPr>
              <a:t>대구·강원·제주</a:t>
            </a:r>
            <a:r>
              <a:rPr lang="en-US" sz="900" dirty="0">
                <a:latin typeface="Gulim"/>
                <a:ea typeface="Gulim"/>
                <a:cs typeface="Gulim"/>
                <a:sym typeface="Gulim"/>
              </a:rPr>
              <a:t> </a:t>
            </a:r>
            <a:r>
              <a:rPr lang="en-US" sz="900" dirty="0" err="1">
                <a:latin typeface="Gulim"/>
                <a:ea typeface="Gulim"/>
                <a:cs typeface="Gulim"/>
                <a:sym typeface="Gulim"/>
              </a:rPr>
              <a:t>지역까지</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6개의 </a:t>
            </a:r>
            <a:r>
              <a:rPr lang="en-US" sz="900" dirty="0" err="1">
                <a:latin typeface="Gulim"/>
                <a:ea typeface="Gulim"/>
                <a:cs typeface="Gulim"/>
                <a:sym typeface="Gulim"/>
              </a:rPr>
              <a:t>반려해변을</a:t>
            </a:r>
            <a:r>
              <a:rPr lang="en-US" sz="900" dirty="0">
                <a:latin typeface="Gulim"/>
                <a:ea typeface="Gulim"/>
                <a:cs typeface="Gulim"/>
                <a:sym typeface="Gulim"/>
              </a:rPr>
              <a:t> </a:t>
            </a:r>
            <a:r>
              <a:rPr lang="en-US" sz="900" dirty="0" err="1">
                <a:latin typeface="Gulim"/>
                <a:ea typeface="Gulim"/>
                <a:cs typeface="Gulim"/>
                <a:sym typeface="Gulim"/>
              </a:rPr>
              <a:t>입양하였습니다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156" name="Google Shape;8156;p83"/>
          <p:cNvSpPr txBox="1"/>
          <p:nvPr/>
        </p:nvSpPr>
        <p:spPr>
          <a:xfrm>
            <a:off x="867125" y="5761275"/>
            <a:ext cx="12964165" cy="569515"/>
          </a:xfrm>
          <a:prstGeom prst="rect">
            <a:avLst/>
          </a:prstGeom>
          <a:noFill/>
          <a:ln>
            <a:noFill/>
          </a:ln>
        </p:spPr>
        <p:txBody>
          <a:bodyPr spcFirstLastPara="1" wrap="square" lIns="0" tIns="12700" rIns="0" bIns="0" anchor="t" anchorCtr="0">
            <a:spAutoFit/>
          </a:bodyPr>
          <a:lstStyle/>
          <a:p>
            <a:pPr marL="12700" marR="5080" lvl="0" indent="1904" algn="just" rtl="0">
              <a:lnSpc>
                <a:spcPct val="134300"/>
              </a:lnSpc>
              <a:spcBef>
                <a:spcPts val="0"/>
              </a:spcBef>
              <a:spcAft>
                <a:spcPts val="0"/>
              </a:spcAft>
              <a:buNone/>
            </a:pPr>
            <a:r>
              <a:rPr lang="en-US" sz="900" dirty="0" err="1">
                <a:latin typeface="Gulim"/>
                <a:ea typeface="Gulim"/>
                <a:cs typeface="Gulim"/>
                <a:sym typeface="Gulim"/>
              </a:rPr>
              <a:t>해양환경보호</a:t>
            </a:r>
            <a:r>
              <a:rPr lang="en-US" sz="900" dirty="0">
                <a:latin typeface="Gulim"/>
                <a:ea typeface="Gulim"/>
                <a:cs typeface="Gulim"/>
                <a:sym typeface="Gulim"/>
              </a:rPr>
              <a:t> </a:t>
            </a:r>
            <a:r>
              <a:rPr lang="en-US" sz="900" dirty="0" err="1">
                <a:latin typeface="Gulim"/>
                <a:ea typeface="Gulim"/>
                <a:cs typeface="Gulim"/>
                <a:sym typeface="Gulim"/>
              </a:rPr>
              <a:t>프로젝트에는</a:t>
            </a:r>
            <a:r>
              <a:rPr lang="en-US" sz="900" dirty="0">
                <a:latin typeface="Gulim"/>
                <a:ea typeface="Gulim"/>
                <a:cs typeface="Gulim"/>
                <a:sym typeface="Gulim"/>
              </a:rPr>
              <a:t> </a:t>
            </a:r>
            <a:r>
              <a:rPr lang="en-US" sz="900" dirty="0" err="1">
                <a:latin typeface="Gulim"/>
                <a:ea typeface="Gulim"/>
                <a:cs typeface="Gulim"/>
                <a:sym typeface="Gulim"/>
              </a:rPr>
              <a:t>임직원</a:t>
            </a:r>
            <a:r>
              <a:rPr lang="en-US" sz="900" dirty="0">
                <a:latin typeface="Gulim"/>
                <a:ea typeface="Gulim"/>
                <a:cs typeface="Gulim"/>
                <a:sym typeface="Gulim"/>
              </a:rPr>
              <a:t>, </a:t>
            </a:r>
            <a:r>
              <a:rPr lang="en-US" sz="900" dirty="0" err="1">
                <a:latin typeface="Gulim"/>
                <a:ea typeface="Gulim"/>
                <a:cs typeface="Gulim"/>
                <a:sym typeface="Gulim"/>
              </a:rPr>
              <a:t>시민단체</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919명이 </a:t>
            </a:r>
            <a:r>
              <a:rPr lang="en-US" sz="900" dirty="0" err="1">
                <a:latin typeface="Gulim"/>
                <a:ea typeface="Gulim"/>
                <a:cs typeface="Gulim"/>
                <a:sym typeface="Gulim"/>
              </a:rPr>
              <a:t>참여하였습니다</a:t>
            </a:r>
            <a:r>
              <a:rPr lang="en-US" sz="900" dirty="0">
                <a:latin typeface="Gulim"/>
                <a:ea typeface="Gulim"/>
                <a:cs typeface="Gulim"/>
                <a:sym typeface="Gulim"/>
              </a:rPr>
              <a:t>. </a:t>
            </a:r>
            <a:r>
              <a:rPr lang="en-US" sz="900" dirty="0" err="1">
                <a:latin typeface="Gulim"/>
                <a:ea typeface="Gulim"/>
                <a:cs typeface="Gulim"/>
                <a:sym typeface="Gulim"/>
              </a:rPr>
              <a:t>해변정화</a:t>
            </a:r>
            <a:r>
              <a:rPr lang="en-US" sz="900" dirty="0">
                <a:latin typeface="Gulim"/>
                <a:ea typeface="Gulim"/>
                <a:cs typeface="Gulim"/>
                <a:sym typeface="Gulim"/>
              </a:rPr>
              <a:t> </a:t>
            </a:r>
            <a:r>
              <a:rPr lang="en-US" sz="900" dirty="0" err="1">
                <a:latin typeface="Gulim"/>
                <a:ea typeface="Gulim"/>
                <a:cs typeface="Gulim"/>
                <a:sym typeface="Gulim"/>
              </a:rPr>
              <a:t>활동에서는</a:t>
            </a:r>
            <a:r>
              <a:rPr lang="en-US" sz="900" dirty="0">
                <a:latin typeface="Gulim"/>
                <a:ea typeface="Gulim"/>
                <a:cs typeface="Gulim"/>
                <a:sym typeface="Gulim"/>
              </a:rPr>
              <a:t> </a:t>
            </a:r>
            <a:r>
              <a:rPr lang="en-US" sz="900" dirty="0" err="1">
                <a:latin typeface="Gulim"/>
                <a:ea typeface="Gulim"/>
                <a:cs typeface="Gulim"/>
                <a:sym typeface="Gulim"/>
              </a:rPr>
              <a:t>폐기물</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17톤을, </a:t>
            </a:r>
            <a:r>
              <a:rPr lang="en-US" sz="900" dirty="0" err="1">
                <a:latin typeface="Gulim"/>
                <a:ea typeface="Gulim"/>
                <a:cs typeface="Gulim"/>
                <a:sym typeface="Gulim"/>
              </a:rPr>
              <a:t>전문</a:t>
            </a:r>
            <a:r>
              <a:rPr lang="en-US" sz="900" dirty="0">
                <a:latin typeface="Gulim"/>
                <a:ea typeface="Gulim"/>
                <a:cs typeface="Gulim"/>
                <a:sym typeface="Gulim"/>
              </a:rPr>
              <a:t> </a:t>
            </a:r>
            <a:r>
              <a:rPr lang="en-US" sz="900" dirty="0" err="1">
                <a:latin typeface="Gulim"/>
                <a:ea typeface="Gulim"/>
                <a:cs typeface="Gulim"/>
                <a:sym typeface="Gulim"/>
              </a:rPr>
              <a:t>다이버가</a:t>
            </a:r>
            <a:r>
              <a:rPr lang="en-US" sz="900" dirty="0">
                <a:latin typeface="Gulim"/>
                <a:ea typeface="Gulim"/>
                <a:cs typeface="Gulim"/>
                <a:sym typeface="Gulim"/>
              </a:rPr>
              <a:t> </a:t>
            </a:r>
            <a:r>
              <a:rPr lang="en-US" sz="900" dirty="0" err="1">
                <a:latin typeface="Gulim"/>
                <a:ea typeface="Gulim"/>
                <a:cs typeface="Gulim"/>
                <a:sym typeface="Gulim"/>
              </a:rPr>
              <a:t>참여한</a:t>
            </a:r>
            <a:r>
              <a:rPr lang="en-US" sz="900" dirty="0">
                <a:latin typeface="Gulim"/>
                <a:ea typeface="Gulim"/>
                <a:cs typeface="Gulim"/>
                <a:sym typeface="Gulim"/>
              </a:rPr>
              <a:t> </a:t>
            </a:r>
            <a:r>
              <a:rPr lang="en-US" sz="900" dirty="0" err="1">
                <a:latin typeface="Gulim"/>
                <a:ea typeface="Gulim"/>
                <a:cs typeface="Gulim"/>
                <a:sym typeface="Gulim"/>
              </a:rPr>
              <a:t>전국</a:t>
            </a:r>
            <a:r>
              <a:rPr lang="en-US" sz="900" dirty="0">
                <a:latin typeface="Gulim"/>
                <a:ea typeface="Gulim"/>
                <a:cs typeface="Gulim"/>
                <a:sym typeface="Gulim"/>
              </a:rPr>
              <a:t> </a:t>
            </a:r>
            <a:r>
              <a:rPr lang="en-US" sz="900" dirty="0" err="1">
                <a:latin typeface="Gulim"/>
                <a:ea typeface="Gulim"/>
                <a:cs typeface="Gulim"/>
                <a:sym typeface="Gulim"/>
              </a:rPr>
              <a:t>수중</a:t>
            </a:r>
            <a:r>
              <a:rPr lang="en-US" sz="900" dirty="0">
                <a:latin typeface="Gulim"/>
                <a:ea typeface="Gulim"/>
                <a:cs typeface="Gulim"/>
                <a:sym typeface="Gulim"/>
              </a:rPr>
              <a:t> </a:t>
            </a:r>
            <a:r>
              <a:rPr lang="en-US" sz="900" dirty="0" err="1">
                <a:latin typeface="Gulim"/>
                <a:ea typeface="Gulim"/>
                <a:cs typeface="Gulim"/>
                <a:sym typeface="Gulim"/>
              </a:rPr>
              <a:t>정화</a:t>
            </a:r>
            <a:r>
              <a:rPr lang="en-US" sz="900" dirty="0">
                <a:latin typeface="Gulim"/>
                <a:ea typeface="Gulim"/>
                <a:cs typeface="Gulim"/>
                <a:sym typeface="Gulim"/>
              </a:rPr>
              <a:t> </a:t>
            </a:r>
            <a:r>
              <a:rPr lang="en-US" sz="900" dirty="0" err="1">
                <a:latin typeface="Gulim"/>
                <a:ea typeface="Gulim"/>
                <a:cs typeface="Gulim"/>
                <a:sym typeface="Gulim"/>
              </a:rPr>
              <a:t>활동에서는</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3ton의 </a:t>
            </a:r>
            <a:r>
              <a:rPr lang="en-US" sz="900" dirty="0" err="1">
                <a:latin typeface="Gulim"/>
                <a:ea typeface="Gulim"/>
                <a:cs typeface="Gulim"/>
                <a:sym typeface="Gulim"/>
              </a:rPr>
              <a:t>수중</a:t>
            </a:r>
            <a:r>
              <a:rPr lang="en-US" sz="900" dirty="0">
                <a:latin typeface="Gulim"/>
                <a:ea typeface="Gulim"/>
                <a:cs typeface="Gulim"/>
                <a:sym typeface="Gulim"/>
              </a:rPr>
              <a:t> </a:t>
            </a:r>
            <a:r>
              <a:rPr lang="en-US" sz="900" dirty="0" err="1">
                <a:latin typeface="Gulim"/>
                <a:ea typeface="Gulim"/>
                <a:cs typeface="Gulim"/>
                <a:sym typeface="Gulim"/>
              </a:rPr>
              <a:t>폐기물을</a:t>
            </a:r>
            <a:r>
              <a:rPr lang="en-US" sz="900" dirty="0">
                <a:latin typeface="Gulim"/>
                <a:ea typeface="Gulim"/>
                <a:cs typeface="Gulim"/>
                <a:sym typeface="Gulim"/>
              </a:rPr>
              <a:t> </a:t>
            </a:r>
            <a:r>
              <a:rPr lang="en-US" sz="900" dirty="0" err="1">
                <a:latin typeface="Gulim"/>
                <a:ea typeface="Gulim"/>
                <a:cs typeface="Gulim"/>
                <a:sym typeface="Gulim"/>
              </a:rPr>
              <a:t>수거하여</a:t>
            </a:r>
            <a:r>
              <a:rPr lang="en-US" sz="900" dirty="0">
                <a:latin typeface="Gulim"/>
                <a:ea typeface="Gulim"/>
                <a:cs typeface="Gulim"/>
                <a:sym typeface="Gulim"/>
              </a:rPr>
              <a:t> </a:t>
            </a:r>
            <a:r>
              <a:rPr lang="en-US" sz="900" dirty="0" err="1">
                <a:latin typeface="Gulim"/>
                <a:ea typeface="Gulim"/>
                <a:cs typeface="Gulim"/>
                <a:sym typeface="Gulim"/>
              </a:rPr>
              <a:t>해양</a:t>
            </a:r>
            <a:r>
              <a:rPr lang="en-US" sz="900" dirty="0">
                <a:latin typeface="Gulim"/>
                <a:ea typeface="Gulim"/>
                <a:cs typeface="Gulim"/>
                <a:sym typeface="Gulim"/>
              </a:rPr>
              <a:t> </a:t>
            </a:r>
            <a:r>
              <a:rPr lang="en-US" sz="900" dirty="0" err="1">
                <a:latin typeface="Gulim"/>
                <a:ea typeface="Gulim"/>
                <a:cs typeface="Gulim"/>
                <a:sym typeface="Gulim"/>
              </a:rPr>
              <a:t>보호에</a:t>
            </a:r>
            <a:r>
              <a:rPr lang="en-US" sz="900" dirty="0">
                <a:latin typeface="Gulim"/>
                <a:ea typeface="Gulim"/>
                <a:cs typeface="Gulim"/>
                <a:sym typeface="Gulim"/>
              </a:rPr>
              <a:t> </a:t>
            </a:r>
            <a:r>
              <a:rPr lang="en-US" sz="900" dirty="0" err="1">
                <a:latin typeface="Gulim"/>
                <a:ea typeface="Gulim"/>
                <a:cs typeface="Gulim"/>
                <a:sym typeface="Gulim"/>
              </a:rPr>
              <a:t>기여하였습니다</a:t>
            </a:r>
            <a:r>
              <a:rPr lang="en-US" sz="900" dirty="0">
                <a:latin typeface="Gulim"/>
                <a:ea typeface="Gulim"/>
                <a:cs typeface="Gulim"/>
                <a:sym typeface="Gulim"/>
              </a:rPr>
              <a:t>. </a:t>
            </a:r>
            <a:r>
              <a:rPr lang="en-US" sz="900" dirty="0" err="1">
                <a:latin typeface="Gulim"/>
                <a:ea typeface="Gulim"/>
                <a:cs typeface="Gulim"/>
                <a:sym typeface="Gulim"/>
              </a:rPr>
              <a:t>해양</a:t>
            </a:r>
            <a:r>
              <a:rPr lang="en-US" sz="900" dirty="0">
                <a:latin typeface="Gulim"/>
                <a:ea typeface="Gulim"/>
                <a:cs typeface="Gulim"/>
                <a:sym typeface="Gulim"/>
              </a:rPr>
              <a:t> </a:t>
            </a:r>
            <a:r>
              <a:rPr lang="en-US" sz="900" dirty="0" err="1">
                <a:latin typeface="Gulim"/>
                <a:ea typeface="Gulim"/>
                <a:cs typeface="Gulim"/>
                <a:sym typeface="Gulim"/>
              </a:rPr>
              <a:t>쓰레기</a:t>
            </a:r>
            <a:r>
              <a:rPr lang="en-US" sz="900" dirty="0">
                <a:latin typeface="Gulim"/>
                <a:ea typeface="Gulim"/>
                <a:cs typeface="Gulim"/>
                <a:sym typeface="Gulim"/>
              </a:rPr>
              <a:t> </a:t>
            </a:r>
            <a:r>
              <a:rPr lang="en-US" sz="900" dirty="0" err="1">
                <a:latin typeface="Gulim"/>
                <a:ea typeface="Gulim"/>
                <a:cs typeface="Gulim"/>
                <a:sym typeface="Gulim"/>
              </a:rPr>
              <a:t>수거를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문제</a:t>
            </a:r>
            <a:r>
              <a:rPr lang="en-US" sz="900" dirty="0">
                <a:latin typeface="Gulim"/>
                <a:ea typeface="Gulim"/>
                <a:cs typeface="Gulim"/>
                <a:sym typeface="Gulim"/>
              </a:rPr>
              <a:t> </a:t>
            </a:r>
            <a:r>
              <a:rPr lang="en-US" sz="900" dirty="0" err="1">
                <a:latin typeface="Gulim"/>
                <a:ea typeface="Gulim"/>
                <a:cs typeface="Gulim"/>
                <a:sym typeface="Gulim"/>
              </a:rPr>
              <a:t>개선과</a:t>
            </a:r>
            <a:r>
              <a:rPr lang="en-US" sz="900" dirty="0">
                <a:latin typeface="Gulim"/>
                <a:ea typeface="Gulim"/>
                <a:cs typeface="Gulim"/>
                <a:sym typeface="Gulim"/>
              </a:rPr>
              <a:t> </a:t>
            </a:r>
            <a:r>
              <a:rPr lang="en-US" sz="900" dirty="0" err="1">
                <a:latin typeface="Gulim"/>
                <a:ea typeface="Gulim"/>
                <a:cs typeface="Gulim"/>
                <a:sym typeface="Gulim"/>
              </a:rPr>
              <a:t>더불어</a:t>
            </a:r>
            <a:r>
              <a:rPr lang="en-US" sz="900" dirty="0">
                <a:latin typeface="Gulim"/>
                <a:ea typeface="Gulim"/>
                <a:cs typeface="Gulim"/>
                <a:sym typeface="Gulim"/>
              </a:rPr>
              <a:t>, </a:t>
            </a:r>
            <a:r>
              <a:rPr lang="en-US" sz="900" dirty="0" err="1">
                <a:latin typeface="Gulim"/>
                <a:ea typeface="Gulim"/>
                <a:cs typeface="Gulim"/>
                <a:sym typeface="Gulim"/>
              </a:rPr>
              <a:t>일반</a:t>
            </a:r>
            <a:r>
              <a:rPr lang="en-US" sz="900" dirty="0">
                <a:latin typeface="Gulim"/>
                <a:ea typeface="Gulim"/>
                <a:cs typeface="Gulim"/>
                <a:sym typeface="Gulim"/>
              </a:rPr>
              <a:t> </a:t>
            </a:r>
            <a:r>
              <a:rPr lang="en-US" sz="900" dirty="0" err="1">
                <a:latin typeface="Gulim"/>
                <a:ea typeface="Gulim"/>
                <a:cs typeface="Gulim"/>
                <a:sym typeface="Gulim"/>
              </a:rPr>
              <a:t>시민들의</a:t>
            </a:r>
            <a:r>
              <a:rPr lang="en-US" sz="900" dirty="0">
                <a:latin typeface="Gulim"/>
                <a:ea typeface="Gulim"/>
                <a:cs typeface="Gulim"/>
                <a:sym typeface="Gulim"/>
              </a:rPr>
              <a:t> </a:t>
            </a:r>
            <a:r>
              <a:rPr lang="en-US" sz="900" dirty="0" err="1">
                <a:latin typeface="Gulim"/>
                <a:ea typeface="Gulim"/>
                <a:cs typeface="Gulim"/>
                <a:sym typeface="Gulim"/>
              </a:rPr>
              <a:t>해양</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파괴에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인식</a:t>
            </a:r>
            <a:r>
              <a:rPr lang="en-US" sz="900" dirty="0">
                <a:latin typeface="Gulim"/>
                <a:ea typeface="Gulim"/>
                <a:cs typeface="Gulim"/>
                <a:sym typeface="Gulim"/>
              </a:rPr>
              <a:t> </a:t>
            </a:r>
            <a:r>
              <a:rPr lang="en-US" sz="900" dirty="0" err="1">
                <a:latin typeface="Gulim"/>
                <a:ea typeface="Gulim"/>
                <a:cs typeface="Gulim"/>
                <a:sym typeface="Gulim"/>
              </a:rPr>
              <a:t>고취를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쓰레기로</a:t>
            </a:r>
            <a:r>
              <a:rPr lang="en-US" sz="900" dirty="0">
                <a:latin typeface="Gulim"/>
                <a:ea typeface="Gulim"/>
                <a:cs typeface="Gulim"/>
                <a:sym typeface="Gulim"/>
              </a:rPr>
              <a:t> </a:t>
            </a:r>
            <a:r>
              <a:rPr lang="en-US" sz="900" dirty="0" err="1">
                <a:latin typeface="Gulim"/>
                <a:ea typeface="Gulim"/>
                <a:cs typeface="Gulim"/>
                <a:sym typeface="Gulim"/>
              </a:rPr>
              <a:t>만들어진</a:t>
            </a:r>
            <a:r>
              <a:rPr lang="en-US" sz="900" dirty="0">
                <a:latin typeface="Gulim"/>
                <a:ea typeface="Gulim"/>
                <a:cs typeface="Gulim"/>
                <a:sym typeface="Gulim"/>
              </a:rPr>
              <a:t> </a:t>
            </a:r>
            <a:r>
              <a:rPr lang="en-US" sz="900" dirty="0" err="1">
                <a:latin typeface="Gulim"/>
                <a:ea typeface="Gulim"/>
                <a:cs typeface="Gulim"/>
                <a:sym typeface="Gulim"/>
              </a:rPr>
              <a:t>정크아트를</a:t>
            </a:r>
            <a:r>
              <a:rPr lang="en-US" sz="900" dirty="0">
                <a:latin typeface="Gulim"/>
                <a:ea typeface="Gulim"/>
                <a:cs typeface="Gulim"/>
                <a:sym typeface="Gulim"/>
              </a:rPr>
              <a:t> </a:t>
            </a:r>
            <a:r>
              <a:rPr lang="en-US" sz="900" dirty="0" err="1">
                <a:latin typeface="Gulim"/>
                <a:ea typeface="Gulim"/>
                <a:cs typeface="Gulim"/>
                <a:sym typeface="Gulim"/>
              </a:rPr>
              <a:t>전시하는</a:t>
            </a:r>
            <a:r>
              <a:rPr lang="en-US" sz="900" dirty="0">
                <a:latin typeface="Gulim"/>
                <a:ea typeface="Gulim"/>
                <a:cs typeface="Gulim"/>
                <a:sym typeface="Gulim"/>
              </a:rPr>
              <a:t> </a:t>
            </a:r>
            <a:r>
              <a:rPr lang="en-US" sz="900" dirty="0" err="1">
                <a:latin typeface="Gulim"/>
                <a:ea typeface="Gulim"/>
                <a:cs typeface="Gulim"/>
                <a:sym typeface="Gulim"/>
              </a:rPr>
              <a:t>자리도</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마련하였습니다</a:t>
            </a:r>
            <a:r>
              <a:rPr lang="en-US" sz="900" dirty="0">
                <a:latin typeface="Gulim"/>
                <a:ea typeface="Gulim"/>
                <a:cs typeface="Gulim"/>
                <a:sym typeface="Gulim"/>
              </a:rPr>
              <a:t>. </a:t>
            </a:r>
            <a:r>
              <a:rPr lang="en-US" sz="900" dirty="0" err="1">
                <a:latin typeface="Gulim"/>
                <a:ea typeface="Gulim"/>
                <a:cs typeface="Gulim"/>
                <a:sym typeface="Gulim"/>
              </a:rPr>
              <a:t>상상마당</a:t>
            </a:r>
            <a:r>
              <a:rPr lang="en-US" sz="900" dirty="0">
                <a:latin typeface="Gulim"/>
                <a:ea typeface="Gulim"/>
                <a:cs typeface="Gulim"/>
                <a:sym typeface="Gulim"/>
              </a:rPr>
              <a:t> </a:t>
            </a:r>
            <a:r>
              <a:rPr lang="en-US" sz="900" dirty="0" err="1">
                <a:latin typeface="Gulim"/>
                <a:ea typeface="Gulim"/>
                <a:cs typeface="Gulim"/>
                <a:sym typeface="Gulim"/>
              </a:rPr>
              <a:t>홍대와</a:t>
            </a:r>
            <a:r>
              <a:rPr lang="en-US" sz="900" dirty="0">
                <a:latin typeface="Gulim"/>
                <a:ea typeface="Gulim"/>
                <a:cs typeface="Gulim"/>
                <a:sym typeface="Gulim"/>
              </a:rPr>
              <a:t> </a:t>
            </a:r>
            <a:r>
              <a:rPr lang="en-US" sz="900" dirty="0" err="1">
                <a:latin typeface="Gulim"/>
                <a:ea typeface="Gulim"/>
                <a:cs typeface="Gulim"/>
                <a:sym typeface="Gulim"/>
              </a:rPr>
              <a:t>대치갤러리에서</a:t>
            </a:r>
            <a:r>
              <a:rPr lang="en-US" sz="900" dirty="0">
                <a:latin typeface="Gulim"/>
                <a:ea typeface="Gulim"/>
                <a:cs typeface="Gulim"/>
                <a:sym typeface="Gulim"/>
              </a:rPr>
              <a:t> </a:t>
            </a:r>
            <a:r>
              <a:rPr lang="en-US" sz="900" dirty="0" err="1">
                <a:latin typeface="Gulim"/>
                <a:ea typeface="Gulim"/>
                <a:cs typeface="Gulim"/>
                <a:sym typeface="Gulim"/>
              </a:rPr>
              <a:t>개최된</a:t>
            </a:r>
            <a:r>
              <a:rPr lang="en-US" sz="900" dirty="0">
                <a:latin typeface="Gulim"/>
                <a:ea typeface="Gulim"/>
                <a:cs typeface="Gulim"/>
                <a:sym typeface="Gulim"/>
              </a:rPr>
              <a:t> </a:t>
            </a:r>
            <a:r>
              <a:rPr lang="en-US" sz="900" dirty="0" err="1">
                <a:latin typeface="Gulim"/>
                <a:ea typeface="Gulim"/>
                <a:cs typeface="Gulim"/>
                <a:sym typeface="Gulim"/>
              </a:rPr>
              <a:t>정크아트</a:t>
            </a:r>
            <a:r>
              <a:rPr lang="en-US" sz="900" dirty="0">
                <a:latin typeface="Gulim"/>
                <a:ea typeface="Gulim"/>
                <a:cs typeface="Gulim"/>
                <a:sym typeface="Gulim"/>
              </a:rPr>
              <a:t> </a:t>
            </a:r>
            <a:r>
              <a:rPr lang="en-US" sz="900" dirty="0" err="1">
                <a:latin typeface="Gulim"/>
                <a:ea typeface="Gulim"/>
                <a:cs typeface="Gulim"/>
                <a:sym typeface="Gulim"/>
              </a:rPr>
              <a:t>전시회에</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1,536명의 </a:t>
            </a:r>
            <a:r>
              <a:rPr lang="en-US" sz="900" dirty="0" err="1">
                <a:latin typeface="Gulim"/>
                <a:ea typeface="Gulim"/>
                <a:cs typeface="Gulim"/>
                <a:sym typeface="Gulim"/>
              </a:rPr>
              <a:t>관람객이</a:t>
            </a:r>
            <a:r>
              <a:rPr lang="en-US" sz="900" dirty="0">
                <a:latin typeface="Gulim"/>
                <a:ea typeface="Gulim"/>
                <a:cs typeface="Gulim"/>
                <a:sym typeface="Gulim"/>
              </a:rPr>
              <a:t> </a:t>
            </a:r>
            <a:r>
              <a:rPr lang="en-US" sz="900" dirty="0" err="1">
                <a:latin typeface="Gulim"/>
                <a:ea typeface="Gulim"/>
                <a:cs typeface="Gulim"/>
                <a:sym typeface="Gulim"/>
              </a:rPr>
              <a:t>모여</a:t>
            </a:r>
            <a:r>
              <a:rPr lang="en-US" sz="900" dirty="0">
                <a:latin typeface="Gulim"/>
                <a:ea typeface="Gulim"/>
                <a:cs typeface="Gulim"/>
                <a:sym typeface="Gulim"/>
              </a:rPr>
              <a:t> </a:t>
            </a:r>
            <a:r>
              <a:rPr lang="en-US" sz="900" dirty="0" err="1">
                <a:latin typeface="Gulim"/>
                <a:ea typeface="Gulim"/>
                <a:cs typeface="Gulim"/>
                <a:sym typeface="Gulim"/>
              </a:rPr>
              <a:t>해양환경문제에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고민을</a:t>
            </a:r>
            <a:r>
              <a:rPr lang="en-US" sz="900" dirty="0">
                <a:latin typeface="Gulim"/>
                <a:ea typeface="Gulim"/>
                <a:cs typeface="Gulim"/>
                <a:sym typeface="Gulim"/>
              </a:rPr>
              <a:t> </a:t>
            </a:r>
            <a:r>
              <a:rPr lang="en-US" sz="900" dirty="0" err="1">
                <a:latin typeface="Gulim"/>
                <a:ea typeface="Gulim"/>
                <a:cs typeface="Gulim"/>
                <a:sym typeface="Gulim"/>
              </a:rPr>
              <a:t>나눴습니다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157" name="Google Shape;8157;p83"/>
          <p:cNvSpPr txBox="1"/>
          <p:nvPr/>
        </p:nvSpPr>
        <p:spPr>
          <a:xfrm>
            <a:off x="867124" y="6415399"/>
            <a:ext cx="12984339"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dirty="0" err="1">
                <a:latin typeface="Arial"/>
                <a:ea typeface="Arial"/>
                <a:cs typeface="Arial"/>
                <a:sym typeface="Arial"/>
              </a:rPr>
              <a:t>인도네시아</a:t>
            </a:r>
            <a:r>
              <a:rPr lang="en-US" sz="900" b="1" dirty="0">
                <a:latin typeface="Arial"/>
                <a:ea typeface="Arial"/>
                <a:cs typeface="Arial"/>
                <a:sym typeface="Arial"/>
              </a:rPr>
              <a:t> ‘</a:t>
            </a:r>
            <a:r>
              <a:rPr lang="en-US" sz="900" b="1" dirty="0" err="1">
                <a:latin typeface="Arial"/>
                <a:ea typeface="Arial"/>
                <a:cs typeface="Arial"/>
                <a:sym typeface="Arial"/>
              </a:rPr>
              <a:t>쓰담쓰담</a:t>
            </a:r>
            <a:r>
              <a:rPr lang="en-US" sz="900" b="1" dirty="0">
                <a:latin typeface="Arial"/>
                <a:ea typeface="Arial"/>
                <a:cs typeface="Arial"/>
                <a:sym typeface="Arial"/>
              </a:rPr>
              <a:t> </a:t>
            </a:r>
            <a:r>
              <a:rPr lang="en-US" sz="900" b="1" dirty="0" err="1">
                <a:latin typeface="Arial"/>
                <a:ea typeface="Arial"/>
                <a:cs typeface="Arial"/>
                <a:sym typeface="Arial"/>
              </a:rPr>
              <a:t>그린런</a:t>
            </a:r>
            <a:r>
              <a:rPr lang="en-US" sz="900" b="1" dirty="0">
                <a:latin typeface="Arial"/>
                <a:ea typeface="Arial"/>
                <a:cs typeface="Arial"/>
                <a:sym typeface="Arial"/>
              </a:rPr>
              <a:t>’ </a:t>
            </a:r>
            <a:r>
              <a:rPr lang="en-US" sz="900" b="1" dirty="0" err="1">
                <a:latin typeface="Arial"/>
                <a:ea typeface="Arial"/>
                <a:cs typeface="Arial"/>
                <a:sym typeface="Arial"/>
              </a:rPr>
              <a:t>플로깅</a:t>
            </a:r>
            <a:r>
              <a:rPr lang="en-US" sz="900" b="1" dirty="0">
                <a:latin typeface="Arial"/>
                <a:ea typeface="Arial"/>
                <a:cs typeface="Arial"/>
                <a:sym typeface="Arial"/>
              </a:rPr>
              <a:t> </a:t>
            </a:r>
            <a:r>
              <a:rPr lang="en-US" sz="900" b="1" dirty="0" err="1">
                <a:latin typeface="Arial"/>
                <a:ea typeface="Arial"/>
                <a:cs typeface="Arial"/>
                <a:sym typeface="Arial"/>
              </a:rPr>
              <a:t>활동</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인도네시아에서</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경영을</a:t>
            </a:r>
            <a:r>
              <a:rPr lang="en-US" sz="900" dirty="0">
                <a:latin typeface="Gulim"/>
                <a:ea typeface="Gulim"/>
                <a:cs typeface="Gulim"/>
                <a:sym typeface="Gulim"/>
              </a:rPr>
              <a:t> </a:t>
            </a:r>
            <a:r>
              <a:rPr lang="en-US" sz="900" dirty="0" err="1">
                <a:latin typeface="Gulim"/>
                <a:ea typeface="Gulim"/>
                <a:cs typeface="Gulim"/>
                <a:sym typeface="Gulim"/>
              </a:rPr>
              <a:t>실천하기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자카르타의</a:t>
            </a:r>
            <a:r>
              <a:rPr lang="en-US" sz="900" dirty="0">
                <a:latin typeface="Gulim"/>
                <a:ea typeface="Gulim"/>
                <a:cs typeface="Gulim"/>
                <a:sym typeface="Gulim"/>
              </a:rPr>
              <a:t> GBK </a:t>
            </a:r>
            <a:r>
              <a:rPr lang="en-US" sz="900" dirty="0" err="1">
                <a:latin typeface="Gulim"/>
                <a:ea typeface="Gulim"/>
                <a:cs typeface="Gulim"/>
                <a:sym typeface="Gulim"/>
              </a:rPr>
              <a:t>경기장</a:t>
            </a:r>
            <a:r>
              <a:rPr lang="en-US" sz="900" dirty="0">
                <a:latin typeface="Gulim"/>
                <a:ea typeface="Gulim"/>
                <a:cs typeface="Gulim"/>
                <a:sym typeface="Gulim"/>
              </a:rPr>
              <a:t> </a:t>
            </a:r>
            <a:r>
              <a:rPr lang="en-US" sz="900" dirty="0" err="1">
                <a:latin typeface="Gulim"/>
                <a:ea typeface="Gulim"/>
                <a:cs typeface="Gulim"/>
                <a:sym typeface="Gulim"/>
              </a:rPr>
              <a:t>일대에서</a:t>
            </a:r>
            <a:r>
              <a:rPr lang="en-US" sz="900" dirty="0">
                <a:latin typeface="Gulim"/>
                <a:ea typeface="Gulim"/>
                <a:cs typeface="Gulim"/>
                <a:sym typeface="Gulim"/>
              </a:rPr>
              <a:t> </a:t>
            </a:r>
            <a:r>
              <a:rPr lang="en-US" sz="900" dirty="0" err="1">
                <a:latin typeface="Gulim"/>
                <a:ea typeface="Gulim"/>
                <a:cs typeface="Gulim"/>
                <a:sym typeface="Gulim"/>
              </a:rPr>
              <a:t>달리면서</a:t>
            </a:r>
            <a:r>
              <a:rPr lang="en-US" sz="900" dirty="0">
                <a:latin typeface="Gulim"/>
                <a:ea typeface="Gulim"/>
                <a:cs typeface="Gulim"/>
                <a:sym typeface="Gulim"/>
              </a:rPr>
              <a:t> </a:t>
            </a:r>
            <a:r>
              <a:rPr lang="en-US" sz="900" dirty="0" err="1">
                <a:latin typeface="Gulim"/>
                <a:ea typeface="Gulim"/>
                <a:cs typeface="Gulim"/>
                <a:sym typeface="Gulim"/>
              </a:rPr>
              <a:t>쓰레기를</a:t>
            </a:r>
            <a:r>
              <a:rPr lang="en-US" sz="900" dirty="0">
                <a:latin typeface="Gulim"/>
                <a:ea typeface="Gulim"/>
                <a:cs typeface="Gulim"/>
                <a:sym typeface="Gulim"/>
              </a:rPr>
              <a:t> </a:t>
            </a:r>
            <a:r>
              <a:rPr lang="en-US" sz="900" dirty="0" err="1">
                <a:latin typeface="Gulim"/>
                <a:ea typeface="Gulim"/>
                <a:cs typeface="Gulim"/>
                <a:sym typeface="Gulim"/>
              </a:rPr>
              <a:t>줍는</a:t>
            </a:r>
            <a:r>
              <a:rPr lang="en-US" sz="900" dirty="0">
                <a:latin typeface="Gulim"/>
                <a:ea typeface="Gulim"/>
                <a:cs typeface="Gulim"/>
                <a:sym typeface="Gulim"/>
              </a:rPr>
              <a:t> </a:t>
            </a:r>
            <a:r>
              <a:rPr lang="en-US" sz="900" dirty="0" err="1">
                <a:latin typeface="Gulim"/>
                <a:ea typeface="Gulim"/>
                <a:cs typeface="Gulim"/>
                <a:sym typeface="Gulim"/>
              </a:rPr>
              <a:t>플로깅</a:t>
            </a:r>
            <a:r>
              <a:rPr lang="en-US" sz="900" dirty="0">
                <a:latin typeface="Gulim"/>
                <a:ea typeface="Gulim"/>
                <a:cs typeface="Gulim"/>
                <a:sym typeface="Gulim"/>
              </a:rPr>
              <a:t> </a:t>
            </a:r>
            <a:r>
              <a:rPr lang="en-US" sz="900" dirty="0" err="1">
                <a:latin typeface="Gulim"/>
                <a:ea typeface="Gulim"/>
                <a:cs typeface="Gulim"/>
                <a:sym typeface="Gulim"/>
              </a:rPr>
              <a:t>활동</a:t>
            </a:r>
            <a:r>
              <a:rPr lang="en-US" sz="900" dirty="0">
                <a:latin typeface="Gulim"/>
                <a:ea typeface="Gulim"/>
                <a:cs typeface="Gulim"/>
                <a:sym typeface="Gulim"/>
              </a:rPr>
              <a:t> ‘</a:t>
            </a:r>
            <a:r>
              <a:rPr lang="en-US" sz="900" dirty="0" err="1">
                <a:latin typeface="Gulim"/>
                <a:ea typeface="Gulim"/>
                <a:cs typeface="Gulim"/>
                <a:sym typeface="Gulim"/>
              </a:rPr>
              <a:t>쓰담쓰담</a:t>
            </a:r>
            <a:r>
              <a:rPr lang="en-US" sz="900" dirty="0">
                <a:latin typeface="Gulim"/>
                <a:ea typeface="Gulim"/>
                <a:cs typeface="Gulim"/>
                <a:sym typeface="Gulim"/>
              </a:rPr>
              <a:t> </a:t>
            </a:r>
            <a:r>
              <a:rPr lang="en-US" sz="900" dirty="0" err="1">
                <a:latin typeface="Gulim"/>
                <a:ea typeface="Gulim"/>
                <a:cs typeface="Gulim"/>
                <a:sym typeface="Gulim"/>
              </a:rPr>
              <a:t>그린런’을</a:t>
            </a:r>
            <a:r>
              <a:rPr lang="en-US" sz="900" dirty="0">
                <a:latin typeface="Gulim"/>
                <a:ea typeface="Gulim"/>
                <a:cs typeface="Gulim"/>
                <a:sym typeface="Gulim"/>
              </a:rPr>
              <a:t> </a:t>
            </a:r>
            <a:r>
              <a:rPr lang="en-US" sz="900" dirty="0" err="1">
                <a:latin typeface="Gulim"/>
                <a:ea typeface="Gulim"/>
                <a:cs typeface="Gulim"/>
                <a:sym typeface="Gulim"/>
              </a:rPr>
              <a:t>진행하였습니다</a:t>
            </a:r>
            <a:r>
              <a:rPr lang="en-US" sz="900" dirty="0">
                <a:latin typeface="Gulim"/>
                <a:ea typeface="Gulim"/>
                <a:cs typeface="Gulim"/>
                <a:sym typeface="Gulim"/>
              </a:rPr>
              <a:t>. </a:t>
            </a:r>
            <a:r>
              <a:rPr lang="en-US" sz="900" dirty="0" err="1">
                <a:latin typeface="Gulim"/>
                <a:ea typeface="Gulim"/>
                <a:cs typeface="Gulim"/>
                <a:sym typeface="Gulim"/>
              </a:rPr>
              <a:t>인도네시아</a:t>
            </a:r>
            <a:r>
              <a:rPr lang="en-US" sz="900" dirty="0">
                <a:latin typeface="Gulim"/>
                <a:ea typeface="Gulim"/>
                <a:cs typeface="Gulim"/>
                <a:sym typeface="Gulim"/>
              </a:rPr>
              <a:t> </a:t>
            </a:r>
            <a:r>
              <a:rPr lang="en-US" sz="900" dirty="0" err="1">
                <a:latin typeface="Gulim"/>
                <a:ea typeface="Gulim"/>
                <a:cs typeface="Gulim"/>
                <a:sym typeface="Gulim"/>
              </a:rPr>
              <a:t>상상유니브</a:t>
            </a:r>
            <a:r>
              <a:rPr lang="en-US" sz="900" dirty="0">
                <a:latin typeface="Gulim"/>
                <a:ea typeface="Gulim"/>
                <a:cs typeface="Gulim"/>
                <a:sym typeface="Gulim"/>
              </a:rPr>
              <a:t> </a:t>
            </a:r>
            <a:r>
              <a:rPr lang="en-US" sz="900" dirty="0" err="1">
                <a:latin typeface="Gulim"/>
                <a:ea typeface="Gulim"/>
                <a:cs typeface="Gulim"/>
                <a:sym typeface="Gulim"/>
              </a:rPr>
              <a:t>대학생과</a:t>
            </a:r>
            <a:r>
              <a:rPr lang="en-US" sz="900" dirty="0">
                <a:latin typeface="Gulim"/>
                <a:ea typeface="Gulim"/>
                <a:cs typeface="Gulim"/>
                <a:sym typeface="Gulim"/>
              </a:rPr>
              <a:t> </a:t>
            </a:r>
            <a:r>
              <a:rPr lang="en-US" sz="900" dirty="0" err="1">
                <a:latin typeface="Gulim"/>
                <a:ea typeface="Gulim"/>
                <a:cs typeface="Gulim"/>
                <a:sym typeface="Gulim"/>
              </a:rPr>
              <a:t>임직원</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1,000명이 </a:t>
            </a:r>
            <a:r>
              <a:rPr lang="en-US" sz="900" dirty="0" err="1">
                <a:latin typeface="Gulim"/>
                <a:ea typeface="Gulim"/>
                <a:cs typeface="Gulim"/>
                <a:sym typeface="Gulim"/>
              </a:rPr>
              <a:t>참여한</a:t>
            </a:r>
            <a:r>
              <a:rPr lang="en-US" sz="900" dirty="0">
                <a:latin typeface="Gulim"/>
                <a:ea typeface="Gulim"/>
                <a:cs typeface="Gulim"/>
                <a:sym typeface="Gulim"/>
              </a:rPr>
              <a:t> </a:t>
            </a:r>
            <a:r>
              <a:rPr lang="en-US" sz="900" dirty="0" err="1">
                <a:latin typeface="Gulim"/>
                <a:ea typeface="Gulim"/>
                <a:cs typeface="Gulim"/>
                <a:sym typeface="Gulim"/>
              </a:rPr>
              <a:t>이번</a:t>
            </a:r>
            <a:r>
              <a:rPr lang="en-US" sz="900" dirty="0">
                <a:latin typeface="Gulim"/>
                <a:ea typeface="Gulim"/>
                <a:cs typeface="Gulim"/>
                <a:sym typeface="Gulim"/>
              </a:rPr>
              <a:t> </a:t>
            </a:r>
            <a:r>
              <a:rPr lang="en-US" sz="900" dirty="0" err="1">
                <a:latin typeface="Gulim"/>
                <a:ea typeface="Gulim"/>
                <a:cs typeface="Gulim"/>
                <a:sym typeface="Gulim"/>
              </a:rPr>
              <a:t>도시</a:t>
            </a:r>
            <a:r>
              <a:rPr lang="en-US" sz="900" dirty="0">
                <a:latin typeface="Gulim"/>
                <a:ea typeface="Gulim"/>
                <a:cs typeface="Gulim"/>
                <a:sym typeface="Gulim"/>
              </a:rPr>
              <a:t> </a:t>
            </a:r>
            <a:r>
              <a:rPr lang="en-US" sz="900" dirty="0" err="1">
                <a:latin typeface="Gulim"/>
                <a:ea typeface="Gulim"/>
                <a:cs typeface="Gulim"/>
                <a:sym typeface="Gulim"/>
              </a:rPr>
              <a:t>정화</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진행하면서</a:t>
            </a:r>
            <a:r>
              <a:rPr lang="en-US" sz="900" dirty="0">
                <a:latin typeface="Gulim"/>
                <a:ea typeface="Gulim"/>
                <a:cs typeface="Gulim"/>
                <a:sym typeface="Gulim"/>
              </a:rPr>
              <a:t> </a:t>
            </a:r>
            <a:r>
              <a:rPr lang="en-US" sz="900" dirty="0" err="1">
                <a:latin typeface="Gulim"/>
                <a:ea typeface="Gulim"/>
                <a:cs typeface="Gulim"/>
                <a:sym typeface="Gulim"/>
              </a:rPr>
              <a:t>환경</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활동에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중요성을</a:t>
            </a:r>
            <a:r>
              <a:rPr lang="en-US" sz="900" dirty="0">
                <a:latin typeface="Gulim"/>
                <a:ea typeface="Gulim"/>
                <a:cs typeface="Gulim"/>
                <a:sym typeface="Gulim"/>
              </a:rPr>
              <a:t> </a:t>
            </a:r>
            <a:r>
              <a:rPr lang="en-US" sz="900" dirty="0" err="1">
                <a:latin typeface="Gulim"/>
                <a:ea typeface="Gulim"/>
                <a:cs typeface="Gulim"/>
                <a:sym typeface="Gulim"/>
              </a:rPr>
              <a:t>인식하는</a:t>
            </a:r>
            <a:r>
              <a:rPr lang="en-US" sz="900" dirty="0">
                <a:latin typeface="Gulim"/>
                <a:ea typeface="Gulim"/>
                <a:cs typeface="Gulim"/>
                <a:sym typeface="Gulim"/>
              </a:rPr>
              <a:t> </a:t>
            </a:r>
            <a:r>
              <a:rPr lang="en-US" sz="900" dirty="0" err="1">
                <a:latin typeface="Gulim"/>
                <a:ea typeface="Gulim"/>
                <a:cs typeface="Gulim"/>
                <a:sym typeface="Gulim"/>
              </a:rPr>
              <a:t>기회를</a:t>
            </a:r>
            <a:r>
              <a:rPr lang="en-US" sz="900" dirty="0">
                <a:latin typeface="Gulim"/>
                <a:ea typeface="Gulim"/>
                <a:cs typeface="Gulim"/>
                <a:sym typeface="Gulim"/>
              </a:rPr>
              <a:t> </a:t>
            </a:r>
            <a:r>
              <a:rPr lang="en-US" sz="900" dirty="0" err="1">
                <a:latin typeface="Gulim"/>
                <a:ea typeface="Gulim"/>
                <a:cs typeface="Gulim"/>
                <a:sym typeface="Gulim"/>
              </a:rPr>
              <a:t>가졌습니다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2" name="TextBox 1">
            <a:extLst>
              <a:ext uri="{FF2B5EF4-FFF2-40B4-BE49-F238E27FC236}">
                <a16:creationId xmlns:a16="http://schemas.microsoft.com/office/drawing/2014/main" id="{07A1AE43-B47C-B8B9-B953-81DE0EF452B6}"/>
              </a:ext>
            </a:extLst>
          </p:cNvPr>
          <p:cNvSpPr txBox="1"/>
          <p:nvPr/>
        </p:nvSpPr>
        <p:spPr>
          <a:xfrm>
            <a:off x="816680" y="6968125"/>
            <a:ext cx="12984339" cy="890950"/>
          </a:xfrm>
          <a:prstGeom prst="rect">
            <a:avLst/>
          </a:prstGeom>
          <a:noFill/>
        </p:spPr>
        <p:txBody>
          <a:bodyPr wrap="square" rtlCol="0">
            <a:spAutoFit/>
          </a:bodyPr>
          <a:lstStyle/>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흡연환경 개선과 해양 생태계 보호를 위한 다양한 활동을 지속적으로 추진하고 있습니다</a:t>
            </a:r>
            <a:r>
              <a:rPr lang="en-US" altLang="ko-KR" sz="900" dirty="0">
                <a:latin typeface="Gulim" panose="020B0600000101010101" pitchFamily="34" charset="-127"/>
                <a:ea typeface="Gulim" panose="020B0600000101010101" pitchFamily="34" charset="-127"/>
              </a:rPr>
              <a:t>. 2011</a:t>
            </a:r>
            <a:r>
              <a:rPr lang="ko-KR" altLang="en-US" sz="900" dirty="0">
                <a:latin typeface="Gulim" panose="020B0600000101010101" pitchFamily="34" charset="-127"/>
                <a:ea typeface="Gulim" panose="020B0600000101010101" pitchFamily="34" charset="-127"/>
              </a:rPr>
              <a:t>년부터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년까지 총 </a:t>
            </a:r>
            <a:r>
              <a:rPr lang="en-US" altLang="ko-KR" sz="900" dirty="0">
                <a:latin typeface="Gulim" panose="020B0600000101010101" pitchFamily="34" charset="-127"/>
                <a:ea typeface="Gulim" panose="020B0600000101010101" pitchFamily="34" charset="-127"/>
              </a:rPr>
              <a:t>591</a:t>
            </a:r>
            <a:r>
              <a:rPr lang="ko-KR" altLang="en-US" sz="900" dirty="0">
                <a:latin typeface="Gulim" panose="020B0600000101010101" pitchFamily="34" charset="-127"/>
                <a:ea typeface="Gulim" panose="020B0600000101010101" pitchFamily="34" charset="-127"/>
              </a:rPr>
              <a:t>곳의 흡연실 설치를 지원하고 </a:t>
            </a:r>
            <a:r>
              <a:rPr lang="en-US" altLang="ko-KR" sz="900" dirty="0">
                <a:latin typeface="Gulim" panose="020B0600000101010101" pitchFamily="34" charset="-127"/>
                <a:ea typeface="Gulim" panose="020B0600000101010101" pitchFamily="34" charset="-127"/>
              </a:rPr>
              <a:t>80</a:t>
            </a:r>
            <a:r>
              <a:rPr lang="ko-KR" altLang="en-US" sz="900" dirty="0">
                <a:latin typeface="Gulim" panose="020B0600000101010101" pitchFamily="34" charset="-127"/>
                <a:ea typeface="Gulim" panose="020B0600000101010101" pitchFamily="34" charset="-127"/>
              </a:rPr>
              <a:t>억 원을 투입하였으며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같은 기간 동안 </a:t>
            </a:r>
            <a:r>
              <a:rPr lang="en-US" altLang="ko-KR" sz="900" dirty="0">
                <a:latin typeface="Gulim" panose="020B0600000101010101" pitchFamily="34" charset="-127"/>
                <a:ea typeface="Gulim" panose="020B0600000101010101" pitchFamily="34" charset="-127"/>
              </a:rPr>
              <a:t>3,924</a:t>
            </a:r>
            <a:r>
              <a:rPr lang="ko-KR" altLang="en-US" sz="900" dirty="0">
                <a:latin typeface="Gulim" panose="020B0600000101010101" pitchFamily="34" charset="-127"/>
                <a:ea typeface="Gulim" panose="020B0600000101010101" pitchFamily="34" charset="-127"/>
              </a:rPr>
              <a:t>개소에 담배꽁초 전용 수거함 설치를 지원하고 </a:t>
            </a:r>
            <a:r>
              <a:rPr lang="en-US" altLang="ko-KR" sz="900" dirty="0">
                <a:latin typeface="Gulim" panose="020B0600000101010101" pitchFamily="34" charset="-127"/>
                <a:ea typeface="Gulim" panose="020B0600000101010101" pitchFamily="34" charset="-127"/>
              </a:rPr>
              <a:t>7.6</a:t>
            </a:r>
            <a:r>
              <a:rPr lang="ko-KR" altLang="en-US" sz="900" dirty="0">
                <a:latin typeface="Gulim" panose="020B0600000101010101" pitchFamily="34" charset="-127"/>
                <a:ea typeface="Gulim" panose="020B0600000101010101" pitchFamily="34" charset="-127"/>
              </a:rPr>
              <a:t>억 원을 집행하였습니다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2022~2023</a:t>
            </a:r>
            <a:r>
              <a:rPr lang="ko-KR" altLang="en-US" sz="900" dirty="0">
                <a:latin typeface="Gulim" panose="020B0600000101010101" pitchFamily="34" charset="-127"/>
                <a:ea typeface="Gulim" panose="020B0600000101010101" pitchFamily="34" charset="-127"/>
              </a:rPr>
              <a:t>년에는 약 </a:t>
            </a:r>
            <a:r>
              <a:rPr lang="en-US" altLang="ko-KR" sz="900" dirty="0">
                <a:latin typeface="Gulim" panose="020B0600000101010101" pitchFamily="34" charset="-127"/>
                <a:ea typeface="Gulim" panose="020B0600000101010101" pitchFamily="34" charset="-127"/>
              </a:rPr>
              <a:t>22.2</a:t>
            </a:r>
            <a:r>
              <a:rPr lang="ko-KR" altLang="en-US" sz="900" dirty="0">
                <a:latin typeface="Gulim" panose="020B0600000101010101" pitchFamily="34" charset="-127"/>
                <a:ea typeface="Gulim" panose="020B0600000101010101" pitchFamily="34" charset="-127"/>
              </a:rPr>
              <a:t>만 개의 친환경 재떨이를 배포하며 </a:t>
            </a:r>
            <a:r>
              <a:rPr lang="en-US" altLang="ko-KR" sz="900" dirty="0">
                <a:latin typeface="Gulim" panose="020B0600000101010101" pitchFamily="34" charset="-127"/>
                <a:ea typeface="Gulim" panose="020B0600000101010101" pitchFamily="34" charset="-127"/>
              </a:rPr>
              <a:t>15.5</a:t>
            </a:r>
            <a:r>
              <a:rPr lang="ko-KR" altLang="en-US" sz="900" dirty="0">
                <a:latin typeface="Gulim" panose="020B0600000101010101" pitchFamily="34" charset="-127"/>
                <a:ea typeface="Gulim" panose="020B0600000101010101" pitchFamily="34" charset="-127"/>
              </a:rPr>
              <a:t>억 원의 예산을 투입하였습니다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아울러</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 해양 생태계 보호 프로젝트의 일환으로 총 </a:t>
            </a:r>
            <a:r>
              <a:rPr lang="en-US" altLang="ko-KR" sz="900" dirty="0">
                <a:latin typeface="Gulim" panose="020B0600000101010101" pitchFamily="34" charset="-127"/>
                <a:ea typeface="Gulim" panose="020B0600000101010101" pitchFamily="34" charset="-127"/>
              </a:rPr>
              <a:t>2</a:t>
            </a:r>
            <a:r>
              <a:rPr lang="ko-KR" altLang="en-US" sz="900" dirty="0" err="1">
                <a:latin typeface="Gulim" panose="020B0600000101010101" pitchFamily="34" charset="-127"/>
                <a:ea typeface="Gulim" panose="020B0600000101010101" pitchFamily="34" charset="-127"/>
              </a:rPr>
              <a:t>톤가량의</a:t>
            </a:r>
            <a:r>
              <a:rPr lang="ko-KR" altLang="en-US" sz="900" dirty="0">
                <a:latin typeface="Gulim" panose="020B0600000101010101" pitchFamily="34" charset="-127"/>
                <a:ea typeface="Gulim" panose="020B0600000101010101" pitchFamily="34" charset="-127"/>
              </a:rPr>
              <a:t> 해양 폐기물을 수거하였고</a:t>
            </a:r>
            <a:r>
              <a:rPr lang="en-US" altLang="ko-KR" sz="900" dirty="0">
                <a:latin typeface="Gulim" panose="020B0600000101010101" pitchFamily="34" charset="-127"/>
                <a:ea typeface="Gulim" panose="020B0600000101010101" pitchFamily="34" charset="-127"/>
              </a:rPr>
              <a:t>, 191</a:t>
            </a:r>
            <a:r>
              <a:rPr lang="ko-KR" altLang="en-US" sz="900" dirty="0">
                <a:latin typeface="Gulim" panose="020B0600000101010101" pitchFamily="34" charset="-127"/>
                <a:ea typeface="Gulim" panose="020B0600000101010101" pitchFamily="34" charset="-127"/>
              </a:rPr>
              <a:t>명의 참여 봉사자와 함께 </a:t>
            </a:r>
            <a:r>
              <a:rPr lang="ko-KR" altLang="en-US" sz="900" dirty="0" err="1">
                <a:latin typeface="Gulim" panose="020B0600000101010101" pitchFamily="34" charset="-127"/>
                <a:ea typeface="Gulim" panose="020B0600000101010101" pitchFamily="34" charset="-127"/>
              </a:rPr>
              <a:t>정크아트</a:t>
            </a:r>
            <a:r>
              <a:rPr lang="ko-KR" altLang="en-US" sz="900" dirty="0">
                <a:latin typeface="Gulim" panose="020B0600000101010101" pitchFamily="34" charset="-127"/>
                <a:ea typeface="Gulim" panose="020B0600000101010101" pitchFamily="34" charset="-127"/>
              </a:rPr>
              <a:t> 전시에 총 </a:t>
            </a:r>
            <a:r>
              <a:rPr lang="en-US" altLang="ko-KR" sz="900" dirty="0">
                <a:latin typeface="Gulim" panose="020B0600000101010101" pitchFamily="34" charset="-127"/>
                <a:ea typeface="Gulim" panose="020B0600000101010101" pitchFamily="34" charset="-127"/>
              </a:rPr>
              <a:t>1,536</a:t>
            </a:r>
            <a:r>
              <a:rPr lang="ko-KR" altLang="en-US" sz="900" dirty="0">
                <a:latin typeface="Gulim" panose="020B0600000101010101" pitchFamily="34" charset="-127"/>
                <a:ea typeface="Gulim" panose="020B0600000101010101" pitchFamily="34" charset="-127"/>
              </a:rPr>
              <a:t>명이 참여하는 등의 의미 있는 성과를 거두었습니다</a:t>
            </a:r>
            <a:r>
              <a:rPr lang="en-US" altLang="ko-KR" sz="900" dirty="0">
                <a:latin typeface="Gulim" panose="020B0600000101010101" pitchFamily="34" charset="-127"/>
                <a:ea typeface="Gulim" panose="020B0600000101010101" pitchFamily="34" charset="-127"/>
              </a:rPr>
              <a:t>.</a:t>
            </a:r>
          </a:p>
          <a:p>
            <a:pPr algn="just">
              <a:lnSpc>
                <a:spcPct val="150000"/>
              </a:lnSpc>
            </a:pPr>
            <a:endParaRPr lang="en-KR" sz="900" dirty="0">
              <a:latin typeface="Gulim" panose="020B0600000101010101" pitchFamily="34" charset="-127"/>
              <a:ea typeface="Gulim" panose="020B0600000101010101" pitchFamily="34" charset="-127"/>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8161"/>
        <p:cNvGrpSpPr/>
        <p:nvPr/>
      </p:nvGrpSpPr>
      <p:grpSpPr>
        <a:xfrm>
          <a:off x="0" y="0"/>
          <a:ext cx="0" cy="0"/>
          <a:chOff x="0" y="0"/>
          <a:chExt cx="0" cy="0"/>
        </a:xfrm>
      </p:grpSpPr>
      <p:sp>
        <p:nvSpPr>
          <p:cNvPr id="8162" name="Google Shape;8162;p84"/>
          <p:cNvSpPr txBox="1"/>
          <p:nvPr/>
        </p:nvSpPr>
        <p:spPr>
          <a:xfrm>
            <a:off x="887299" y="1196499"/>
            <a:ext cx="5057140" cy="8451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사회책임사업</a:t>
            </a:r>
            <a:endParaRPr sz="2000">
              <a:latin typeface="Malgun Gothic"/>
              <a:ea typeface="Malgun Gothic"/>
              <a:cs typeface="Malgun Gothic"/>
              <a:sym typeface="Malgun Gothic"/>
            </a:endParaRPr>
          </a:p>
          <a:p>
            <a:pPr marL="12700" marR="5080" lvl="0" indent="-635" algn="l" rtl="0">
              <a:lnSpc>
                <a:spcPct val="134200"/>
              </a:lnSpc>
              <a:spcBef>
                <a:spcPts val="1150"/>
              </a:spcBef>
              <a:spcAft>
                <a:spcPts val="0"/>
              </a:spcAft>
              <a:buNone/>
            </a:pPr>
            <a:r>
              <a:rPr lang="en-US" sz="900" b="1" u="sng">
                <a:solidFill>
                  <a:srgbClr val="007E75"/>
                </a:solidFill>
                <a:latin typeface="Arial"/>
                <a:ea typeface="Arial"/>
                <a:cs typeface="Arial"/>
                <a:sym typeface="Arial"/>
              </a:rPr>
              <a:t>글로벌 CSR 활동</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인도네시아, 카자흐스탄, 튀르키예 등 다양한 사업 진출국에서 글로벌 CSR 활동을 활발하게 추진하며 기업시민으로서의 역할을 충실하게 수행해 나가고 있습니다.</a:t>
            </a:r>
            <a:endParaRPr sz="900">
              <a:latin typeface="Gulim"/>
              <a:ea typeface="Gulim"/>
              <a:cs typeface="Gulim"/>
              <a:sym typeface="Gulim"/>
            </a:endParaRPr>
          </a:p>
        </p:txBody>
      </p:sp>
      <p:sp>
        <p:nvSpPr>
          <p:cNvPr id="8163" name="Google Shape;8163;p84"/>
          <p:cNvSpPr txBox="1"/>
          <p:nvPr/>
        </p:nvSpPr>
        <p:spPr>
          <a:xfrm>
            <a:off x="887411" y="2200158"/>
            <a:ext cx="5057775"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a:latin typeface="Gulim"/>
                <a:ea typeface="Gulim"/>
                <a:cs typeface="Gulim"/>
                <a:sym typeface="Gulim"/>
              </a:rPr>
              <a:t>인도네시아는 KT&amp;G의 주요 사업 진출국으로, 당사는 인도네시아에서 활동하는 기업시민으로서의 책임을 다하기 위해 여러 사회공헌 활동을 펼쳐오고 있습니다. 대표적으로, 대학생들의 문화적 소양을 높이고 자기 성장을 돕고자, 자카르타 지역을 중심으로 ‘상상유니브’를 운영하며, 현지 대학생들의 문화예술, 취미활동, 커리어 개발 콘텐츠 등 전공 수업 외 평소 접하기 어려운 다채로운 경험과 교류 기회를 제공하고 있습니다.</a:t>
            </a:r>
            <a:endParaRPr sz="900">
              <a:latin typeface="Gulim"/>
              <a:ea typeface="Gulim"/>
              <a:cs typeface="Gulim"/>
              <a:sym typeface="Gulim"/>
            </a:endParaRPr>
          </a:p>
        </p:txBody>
      </p:sp>
      <p:sp>
        <p:nvSpPr>
          <p:cNvPr id="8164" name="Google Shape;8164;p84"/>
          <p:cNvSpPr txBox="1"/>
          <p:nvPr/>
        </p:nvSpPr>
        <p:spPr>
          <a:xfrm>
            <a:off x="887747" y="3120844"/>
            <a:ext cx="5060950" cy="76200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특히, 2023년에는 한국과 인도네시아의 수교 50주년을 기념하여 다양한 행사를 개최하였습니다. 클래스를 수료한 학생들의 성과 발표 및 부스 설치, 유명가수 공연 등으로 구성된 대학생들의 축제인 ‘상상페스타’, 창업에 꿈을 가진 대학생들을 교육하고 지원하는 ‘상상창업스쿨’. 그리고 인도네시아인들과 한인들이 함께 도시를 뛰며 쓰레기를 줍는 ‘쓰담쓰담 그린런’ 등을 진행하였습니다. 이러한 활동들을 통해 2023년에만 약 4만여 명이 상상유니브 프로그램에 참여하였습니다.</a:t>
            </a:r>
            <a:endParaRPr sz="900">
              <a:latin typeface="Gulim"/>
              <a:ea typeface="Gulim"/>
              <a:cs typeface="Gulim"/>
              <a:sym typeface="Gulim"/>
            </a:endParaRPr>
          </a:p>
        </p:txBody>
      </p:sp>
      <p:sp>
        <p:nvSpPr>
          <p:cNvPr id="8165" name="Google Shape;8165;p84"/>
          <p:cNvSpPr txBox="1"/>
          <p:nvPr/>
        </p:nvSpPr>
        <p:spPr>
          <a:xfrm>
            <a:off x="887299" y="4041531"/>
            <a:ext cx="5059680" cy="57848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아울러 KT&amp;G는 자카르타 외 지역에서도 CSR 활동을 전개하고 있습니다. 수라바야에서는 한국어학당을 운영하며 일반 대학생 및 현지인들이 참여할 수 있는 한국어 수업을 진행하여, 현재까지 1,700여명이 교육과정을 수료하였습니다. 말랑에서는 직업훈련센터를 설립하여 봉제 및 컴퓨터 직업훈련을 제공해 현지의 취약 계층의 경제적 자립을 지원하고 있습니다.</a:t>
            </a:r>
            <a:endParaRPr sz="900">
              <a:latin typeface="Gulim"/>
              <a:ea typeface="Gulim"/>
              <a:cs typeface="Gulim"/>
              <a:sym typeface="Gulim"/>
            </a:endParaRPr>
          </a:p>
        </p:txBody>
      </p:sp>
      <p:grpSp>
        <p:nvGrpSpPr>
          <p:cNvPr id="8168" name="Google Shape;8168;p84"/>
          <p:cNvGrpSpPr/>
          <p:nvPr/>
        </p:nvGrpSpPr>
        <p:grpSpPr>
          <a:xfrm>
            <a:off x="538086" y="0"/>
            <a:ext cx="14077958" cy="8208009"/>
            <a:chOff x="538086" y="0"/>
            <a:chExt cx="14077958" cy="8208009"/>
          </a:xfrm>
        </p:grpSpPr>
        <p:sp>
          <p:nvSpPr>
            <p:cNvPr id="8169" name="Google Shape;8169;p8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70" name="Google Shape;8170;p8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71" name="Google Shape;8171;p8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179" name="Google Shape;8179;p8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161</a:t>
            </a:r>
            <a:endParaRPr sz="1000">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8305"/>
        <p:cNvGrpSpPr/>
        <p:nvPr/>
      </p:nvGrpSpPr>
      <p:grpSpPr>
        <a:xfrm>
          <a:off x="0" y="0"/>
          <a:ext cx="0" cy="0"/>
          <a:chOff x="0" y="0"/>
          <a:chExt cx="0" cy="0"/>
        </a:xfrm>
      </p:grpSpPr>
      <p:sp>
        <p:nvSpPr>
          <p:cNvPr id="8306" name="Google Shape;8306;p85"/>
          <p:cNvSpPr txBox="1"/>
          <p:nvPr/>
        </p:nvSpPr>
        <p:spPr>
          <a:xfrm>
            <a:off x="887298" y="1196499"/>
            <a:ext cx="5020788"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소비자</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중심</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경영</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소비자</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권익</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보호</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관리체계</a:t>
            </a:r>
            <a:endParaRPr sz="1100" dirty="0">
              <a:latin typeface="Arial"/>
              <a:ea typeface="Arial"/>
              <a:cs typeface="Arial"/>
              <a:sym typeface="Arial"/>
            </a:endParaRPr>
          </a:p>
        </p:txBody>
      </p:sp>
      <p:sp>
        <p:nvSpPr>
          <p:cNvPr id="8307" name="Google Shape;8307;p85"/>
          <p:cNvSpPr txBox="1"/>
          <p:nvPr/>
        </p:nvSpPr>
        <p:spPr>
          <a:xfrm>
            <a:off x="886962" y="2016046"/>
            <a:ext cx="10155765"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007E75"/>
                </a:solidFill>
                <a:latin typeface="Arial"/>
                <a:ea typeface="Arial"/>
                <a:cs typeface="Arial"/>
                <a:sym typeface="Arial"/>
              </a:rPr>
              <a:t>소비자 권익 보호 정책</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핵심 가치인 ‘고객 중시’를 실현하기 위해 고객의 목소리를 적극적으로 청취하고, 이를 바탕으로 제품 및 서비스 품질을 소비자 관점에서 개선하며 회사의 대외 경쟁력을 강화하고자 합니다. 소비자 문제에 공감하는 전사 경영 문화 정착 지향과 함께 소비자 권익 증진 및 편익 향상을 위해 지속적으로 노력하고 있습니다. ‘KT&amp;G 그룹 윤리헌장’ 및 ‘책임 있는 마케팅 정책’ 제정을 통해 소비자의 합리적인 선택권 보장, 제품 정보 제공, 다양한 채널을 통해 소비자 의견 청취 등 소비자 권익 보호를 위한 KT&amp;G의 정책을 확인할 수 있도록 공개하고 있습니다.</a:t>
            </a:r>
            <a:endParaRPr sz="900">
              <a:latin typeface="Gulim"/>
              <a:ea typeface="Gulim"/>
              <a:cs typeface="Gulim"/>
              <a:sym typeface="Gulim"/>
            </a:endParaRPr>
          </a:p>
        </p:txBody>
      </p:sp>
      <p:sp>
        <p:nvSpPr>
          <p:cNvPr id="8308" name="Google Shape;8308;p85"/>
          <p:cNvSpPr txBox="1"/>
          <p:nvPr/>
        </p:nvSpPr>
        <p:spPr>
          <a:xfrm>
            <a:off x="899999" y="2586384"/>
            <a:ext cx="10165959" cy="1882567"/>
          </a:xfrm>
          <a:prstGeom prst="rect">
            <a:avLst/>
          </a:prstGeom>
          <a:noFill/>
          <a:ln>
            <a:noFill/>
          </a:ln>
        </p:spPr>
        <p:txBody>
          <a:bodyPr spcFirstLastPara="1" wrap="square" lIns="0" tIns="12700" rIns="0" bIns="0" anchor="t" anchorCtr="0">
            <a:spAutoFit/>
          </a:bodyPr>
          <a:lstStyle/>
          <a:p>
            <a:pPr marL="12700" marR="5080" lvl="0" indent="-635" algn="just" rtl="0">
              <a:lnSpc>
                <a:spcPct val="150000"/>
              </a:lnSpc>
              <a:spcBef>
                <a:spcPts val="0"/>
              </a:spcBef>
              <a:spcAft>
                <a:spcPts val="0"/>
              </a:spcAft>
              <a:buNone/>
            </a:pPr>
            <a:r>
              <a:rPr lang="en-US" sz="900" dirty="0" err="1">
                <a:latin typeface="Gulim" panose="020B0600000101010101" pitchFamily="34" charset="-127"/>
                <a:ea typeface="Gulim" panose="020B0600000101010101" pitchFamily="34" charset="-127"/>
                <a:cs typeface="Gulim"/>
                <a:sym typeface="Gulim"/>
              </a:rPr>
              <a:t>특히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KT&amp;G는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보호하는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수동적인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관점에서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벗어나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소비자와의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상생을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다양한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전략적</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이행</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방안을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모색하는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중이며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글로벌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수준의</a:t>
            </a:r>
            <a:r>
              <a:rPr lang="en-US" sz="900" dirty="0">
                <a:latin typeface="Gulim" panose="020B0600000101010101" pitchFamily="34" charset="-127"/>
                <a:ea typeface="Gulim" panose="020B0600000101010101" pitchFamily="34" charset="-127"/>
                <a:cs typeface="Gulim"/>
                <a:sym typeface="Gulim"/>
              </a:rPr>
              <a:t> CS </a:t>
            </a:r>
            <a:r>
              <a:rPr lang="en-US" sz="900" dirty="0" err="1">
                <a:latin typeface="Gulim" panose="020B0600000101010101" pitchFamily="34" charset="-127"/>
                <a:ea typeface="Gulim" panose="020B0600000101010101" pitchFamily="34" charset="-127"/>
                <a:cs typeface="Gulim"/>
                <a:sym typeface="Gulim"/>
              </a:rPr>
              <a:t>경쟁력</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확보를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위해</a:t>
            </a:r>
            <a:r>
              <a:rPr lang="en-US" sz="900" dirty="0">
                <a:latin typeface="Gulim" panose="020B0600000101010101" pitchFamily="34" charset="-127"/>
                <a:ea typeface="Gulim" panose="020B0600000101010101" pitchFamily="34" charset="-127"/>
                <a:cs typeface="Gulim"/>
                <a:sym typeface="Gulim"/>
              </a:rPr>
              <a:t> CCM(Consumer Centered Management, </a:t>
            </a:r>
            <a:r>
              <a:rPr lang="en-US" sz="900" dirty="0" err="1">
                <a:latin typeface="Gulim" panose="020B0600000101010101" pitchFamily="34" charset="-127"/>
                <a:ea typeface="Gulim" panose="020B0600000101010101" pitchFamily="34" charset="-127"/>
                <a:cs typeface="Gulim"/>
                <a:sym typeface="Gulim"/>
              </a:rPr>
              <a:t>소비자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중심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경영</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인증</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획득을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준비하고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권익</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증진을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노력하는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KT&amp;G만의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대응</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전략을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바탕으로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적극적으로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소통하고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중심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경영을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더욱</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정진해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나갈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계획입니다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특히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가치를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극대화하는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방향으로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제품과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서비스를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개발하고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권익</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증진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원칙’을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성실하게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준수함으로써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소비자에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대한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책임과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의무를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다하기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최선을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다하겠습니다</a:t>
            </a:r>
            <a:r>
              <a:rPr lang="en-US" sz="900" dirty="0">
                <a:latin typeface="Gulim" panose="020B0600000101010101" pitchFamily="34" charset="-127"/>
                <a:ea typeface="Gulim" panose="020B0600000101010101" pitchFamily="34" charset="-127"/>
                <a:cs typeface="Gulim"/>
                <a:sym typeface="Gulim"/>
              </a:rPr>
              <a:t>.</a:t>
            </a:r>
          </a:p>
          <a:p>
            <a:pPr algn="just">
              <a:lnSpc>
                <a:spcPct val="150000"/>
              </a:lnSpc>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소비자 권익 증진을 통해 고객 신뢰를 강화하는 것을 미션으로 삼고</a:t>
            </a:r>
            <a:r>
              <a:rPr lang="en-US" altLang="ko-KR" sz="900" dirty="0">
                <a:latin typeface="Gulim" panose="020B0600000101010101" pitchFamily="34" charset="-127"/>
                <a:ea typeface="Gulim" panose="020B0600000101010101" pitchFamily="34" charset="-127"/>
              </a:rPr>
              <a:t>, 2023</a:t>
            </a:r>
            <a:r>
              <a:rPr lang="ko-KR" altLang="en-US" sz="900" dirty="0">
                <a:latin typeface="Gulim" panose="020B0600000101010101" pitchFamily="34" charset="-127"/>
                <a:ea typeface="Gulim" panose="020B0600000101010101" pitchFamily="34" charset="-127"/>
              </a:rPr>
              <a:t>년부터 </a:t>
            </a:r>
            <a:r>
              <a:rPr lang="en-US" altLang="ko-KR" sz="900" dirty="0">
                <a:latin typeface="Gulim" panose="020B0600000101010101" pitchFamily="34" charset="-127"/>
                <a:ea typeface="Gulim" panose="020B0600000101010101" pitchFamily="34" charset="-127"/>
              </a:rPr>
              <a:t>2030</a:t>
            </a:r>
            <a:r>
              <a:rPr lang="ko-KR" altLang="en-US" sz="900" dirty="0">
                <a:latin typeface="Gulim" panose="020B0600000101010101" pitchFamily="34" charset="-127"/>
                <a:ea typeface="Gulim" panose="020B0600000101010101" pitchFamily="34" charset="-127"/>
              </a:rPr>
              <a:t>년까지 단계적인 소비자 중심 경영 전략을 추진하고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먼저</a:t>
            </a:r>
            <a:r>
              <a:rPr lang="en-US" altLang="ko-KR" sz="900" dirty="0">
                <a:latin typeface="Gulim" panose="020B0600000101010101" pitchFamily="34" charset="-127"/>
                <a:ea typeface="Gulim" panose="020B0600000101010101" pitchFamily="34" charset="-127"/>
              </a:rPr>
              <a:t>, 2023~2024</a:t>
            </a:r>
            <a:r>
              <a:rPr lang="ko-KR" altLang="en-US" sz="900" dirty="0">
                <a:latin typeface="Gulim" panose="020B0600000101010101" pitchFamily="34" charset="-127"/>
                <a:ea typeface="Gulim" panose="020B0600000101010101" pitchFamily="34" charset="-127"/>
              </a:rPr>
              <a:t>년에는 </a:t>
            </a:r>
            <a:r>
              <a:rPr lang="ko-KR" altLang="en-US" sz="900" b="1" dirty="0">
                <a:latin typeface="Gulim" panose="020B0600000101010101" pitchFamily="34" charset="-127"/>
                <a:ea typeface="Gulim" panose="020B0600000101010101" pitchFamily="34" charset="-127"/>
              </a:rPr>
              <a:t>소비자 니즈 반영 서비스 개선활동 강화</a:t>
            </a:r>
            <a:r>
              <a:rPr lang="ko-KR" altLang="en-US" sz="900" dirty="0">
                <a:latin typeface="Gulim" panose="020B0600000101010101" pitchFamily="34" charset="-127"/>
                <a:ea typeface="Gulim" panose="020B0600000101010101" pitchFamily="34" charset="-127"/>
              </a:rPr>
              <a:t>를 목표로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소비자중심경영</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CCM) </a:t>
            </a:r>
            <a:r>
              <a:rPr lang="ko-KR" altLang="en-US" sz="900" dirty="0">
                <a:latin typeface="Gulim" panose="020B0600000101010101" pitchFamily="34" charset="-127"/>
                <a:ea typeface="Gulim" panose="020B0600000101010101" pitchFamily="34" charset="-127"/>
              </a:rPr>
              <a:t>인증을 준비하고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고객 커뮤니케이션 채널을 다변화하며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표준 응대 스크립트를 정비하고 상담 품질 향상에 주력합니다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이어지는 </a:t>
            </a:r>
            <a:r>
              <a:rPr lang="en-US" altLang="ko-KR" sz="900" dirty="0">
                <a:latin typeface="Gulim" panose="020B0600000101010101" pitchFamily="34" charset="-127"/>
                <a:ea typeface="Gulim" panose="020B0600000101010101" pitchFamily="34" charset="-127"/>
              </a:rPr>
              <a:t>2025~2027</a:t>
            </a:r>
            <a:r>
              <a:rPr lang="ko-KR" altLang="en-US" sz="900" dirty="0">
                <a:latin typeface="Gulim" panose="020B0600000101010101" pitchFamily="34" charset="-127"/>
                <a:ea typeface="Gulim" panose="020B0600000101010101" pitchFamily="34" charset="-127"/>
              </a:rPr>
              <a:t>년에는 </a:t>
            </a:r>
            <a:r>
              <a:rPr lang="ko-KR" altLang="en-US" sz="900" b="1" dirty="0">
                <a:latin typeface="Gulim" panose="020B0600000101010101" pitchFamily="34" charset="-127"/>
                <a:ea typeface="Gulim" panose="020B0600000101010101" pitchFamily="34" charset="-127"/>
              </a:rPr>
              <a:t>소비자 중심 경영 통합 관리 체계 구축</a:t>
            </a:r>
            <a:r>
              <a:rPr lang="ko-KR" altLang="en-US" sz="900" dirty="0">
                <a:latin typeface="Gulim" panose="020B0600000101010101" pitchFamily="34" charset="-127"/>
                <a:ea typeface="Gulim" panose="020B0600000101010101" pitchFamily="34" charset="-127"/>
              </a:rPr>
              <a:t>을 목표로</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CCM </a:t>
            </a:r>
            <a:r>
              <a:rPr lang="ko-KR" altLang="en-US" sz="900" dirty="0">
                <a:latin typeface="Gulim" panose="020B0600000101010101" pitchFamily="34" charset="-127"/>
                <a:ea typeface="Gulim" panose="020B0600000101010101" pitchFamily="34" charset="-127"/>
              </a:rPr>
              <a:t>인증을 획득하고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고객 관계 관리</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CRM) </a:t>
            </a:r>
            <a:r>
              <a:rPr lang="ko-KR" altLang="en-US" sz="900" dirty="0">
                <a:latin typeface="Gulim" panose="020B0600000101010101" pitchFamily="34" charset="-127"/>
                <a:ea typeface="Gulim" panose="020B0600000101010101" pitchFamily="34" charset="-127"/>
              </a:rPr>
              <a:t>시스템을 도입하여 고객 만족도 관리 지표를 </a:t>
            </a:r>
            <a:r>
              <a:rPr lang="ko-KR" altLang="en-US" sz="900" dirty="0" err="1">
                <a:latin typeface="Gulim" panose="020B0600000101010101" pitchFamily="34" charset="-127"/>
                <a:ea typeface="Gulim" panose="020B0600000101010101" pitchFamily="34" charset="-127"/>
              </a:rPr>
              <a:t>고도화합니다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마지막으로</a:t>
            </a:r>
            <a:r>
              <a:rPr lang="en-US" altLang="ko-KR" sz="900" dirty="0">
                <a:latin typeface="Gulim" panose="020B0600000101010101" pitchFamily="34" charset="-127"/>
                <a:ea typeface="Gulim" panose="020B0600000101010101" pitchFamily="34" charset="-127"/>
              </a:rPr>
              <a:t>, 2028~2030</a:t>
            </a:r>
            <a:r>
              <a:rPr lang="ko-KR" altLang="en-US" sz="900" dirty="0">
                <a:latin typeface="Gulim" panose="020B0600000101010101" pitchFamily="34" charset="-127"/>
                <a:ea typeface="Gulim" panose="020B0600000101010101" pitchFamily="34" charset="-127"/>
              </a:rPr>
              <a:t>년에는 </a:t>
            </a:r>
            <a:r>
              <a:rPr lang="ko-KR" altLang="en-US" sz="900" b="1" dirty="0">
                <a:latin typeface="Gulim" panose="020B0600000101010101" pitchFamily="34" charset="-127"/>
                <a:ea typeface="Gulim" panose="020B0600000101010101" pitchFamily="34" charset="-127"/>
              </a:rPr>
              <a:t>소비자 중심 경영 고도화</a:t>
            </a:r>
            <a:r>
              <a:rPr lang="ko-KR" altLang="en-US" sz="900" dirty="0">
                <a:latin typeface="Gulim" panose="020B0600000101010101" pitchFamily="34" charset="-127"/>
                <a:ea typeface="Gulim" panose="020B0600000101010101" pitchFamily="34" charset="-127"/>
              </a:rPr>
              <a:t>를 위해 글로벌 시장 소비자 관리 시스템을 구축하고</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VOC(Voice of Customer) </a:t>
            </a:r>
            <a:r>
              <a:rPr lang="ko-KR" altLang="en-US" sz="900" dirty="0">
                <a:latin typeface="Gulim" panose="020B0600000101010101" pitchFamily="34" charset="-127"/>
                <a:ea typeface="Gulim" panose="020B0600000101010101" pitchFamily="34" charset="-127"/>
              </a:rPr>
              <a:t>기반의 제품 품질 개선 프로세스를 마련하며</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VOC </a:t>
            </a:r>
            <a:r>
              <a:rPr lang="ko-KR" altLang="en-US" sz="900" dirty="0">
                <a:latin typeface="Gulim" panose="020B0600000101010101" pitchFamily="34" charset="-127"/>
                <a:ea typeface="Gulim" panose="020B0600000101010101" pitchFamily="34" charset="-127"/>
              </a:rPr>
              <a:t>데이터를 분석해 사전 예방 시스템을 구축할 계획입니다</a:t>
            </a:r>
            <a:r>
              <a:rPr lang="en-US" altLang="ko-KR" sz="900" dirty="0">
                <a:latin typeface="Gulim" panose="020B0600000101010101" pitchFamily="34" charset="-127"/>
                <a:ea typeface="Gulim" panose="020B0600000101010101" pitchFamily="34" charset="-127"/>
              </a:rPr>
              <a:t>.</a:t>
            </a:r>
          </a:p>
          <a:p>
            <a:pPr marL="12700" marR="5080" lvl="0" indent="-635" algn="just" rtl="0">
              <a:lnSpc>
                <a:spcPct val="150000"/>
              </a:lnSpc>
              <a:spcBef>
                <a:spcPts val="0"/>
              </a:spcBef>
              <a:spcAft>
                <a:spcPts val="0"/>
              </a:spcAft>
              <a:buNone/>
            </a:pPr>
            <a:endParaRPr sz="900" dirty="0">
              <a:latin typeface="Gulim" panose="020B0600000101010101" pitchFamily="34" charset="-127"/>
              <a:ea typeface="Gulim" panose="020B0600000101010101" pitchFamily="34" charset="-127"/>
              <a:cs typeface="Gulim"/>
              <a:sym typeface="Gulim"/>
            </a:endParaRPr>
          </a:p>
        </p:txBody>
      </p:sp>
      <p:sp>
        <p:nvSpPr>
          <p:cNvPr id="8310" name="Google Shape;8310;p85"/>
          <p:cNvSpPr txBox="1"/>
          <p:nvPr/>
        </p:nvSpPr>
        <p:spPr>
          <a:xfrm>
            <a:off x="883139" y="4340132"/>
            <a:ext cx="10159588" cy="1674817"/>
          </a:xfrm>
          <a:prstGeom prst="rect">
            <a:avLst/>
          </a:prstGeom>
          <a:noFill/>
          <a:ln>
            <a:noFill/>
          </a:ln>
        </p:spPr>
        <p:txBody>
          <a:bodyPr spcFirstLastPara="1" wrap="square" lIns="0" tIns="12700" rIns="0" bIns="0" anchor="t" anchorCtr="0">
            <a:spAutoFit/>
          </a:bodyPr>
          <a:lstStyle/>
          <a:p>
            <a:pPr marL="12700" marR="5080" lvl="0" indent="634" algn="just" rtl="0">
              <a:lnSpc>
                <a:spcPct val="150000"/>
              </a:lnSpc>
              <a:spcBef>
                <a:spcPts val="0"/>
              </a:spcBef>
              <a:spcAft>
                <a:spcPts val="0"/>
              </a:spcAft>
              <a:buNone/>
            </a:pPr>
            <a:r>
              <a:rPr lang="en-US" sz="900" b="1" u="sng" dirty="0" err="1">
                <a:solidFill>
                  <a:srgbClr val="007E75"/>
                </a:solidFill>
                <a:latin typeface="Gulim" panose="020B0600000101010101" pitchFamily="34" charset="-127"/>
                <a:ea typeface="Gulim" panose="020B0600000101010101" pitchFamily="34" charset="-127"/>
                <a:sym typeface="Arial"/>
              </a:rPr>
              <a:t>소비자</a:t>
            </a:r>
            <a:r>
              <a:rPr lang="en-US" sz="900" b="1" u="sng" dirty="0">
                <a:solidFill>
                  <a:srgbClr val="007E75"/>
                </a:solidFill>
                <a:latin typeface="Gulim" panose="020B0600000101010101" pitchFamily="34" charset="-127"/>
                <a:ea typeface="Gulim" panose="020B0600000101010101" pitchFamily="34" charset="-127"/>
                <a:sym typeface="Arial"/>
              </a:rPr>
              <a:t> </a:t>
            </a:r>
            <a:r>
              <a:rPr lang="en-US" sz="900" b="1" u="sng" dirty="0" err="1">
                <a:solidFill>
                  <a:srgbClr val="007E75"/>
                </a:solidFill>
                <a:latin typeface="Gulim" panose="020B0600000101010101" pitchFamily="34" charset="-127"/>
                <a:ea typeface="Gulim" panose="020B0600000101010101" pitchFamily="34" charset="-127"/>
                <a:sym typeface="Arial"/>
              </a:rPr>
              <a:t>권익</a:t>
            </a:r>
            <a:r>
              <a:rPr lang="en-US" sz="900" b="1" u="sng" dirty="0">
                <a:solidFill>
                  <a:srgbClr val="007E75"/>
                </a:solidFill>
                <a:latin typeface="Gulim" panose="020B0600000101010101" pitchFamily="34" charset="-127"/>
                <a:ea typeface="Gulim" panose="020B0600000101010101" pitchFamily="34" charset="-127"/>
                <a:sym typeface="Arial"/>
              </a:rPr>
              <a:t> </a:t>
            </a:r>
            <a:r>
              <a:rPr lang="en-US" sz="900" b="1" u="sng" dirty="0" err="1">
                <a:solidFill>
                  <a:srgbClr val="007E75"/>
                </a:solidFill>
                <a:latin typeface="Gulim" panose="020B0600000101010101" pitchFamily="34" charset="-127"/>
                <a:ea typeface="Gulim" panose="020B0600000101010101" pitchFamily="34" charset="-127"/>
                <a:sym typeface="Arial"/>
              </a:rPr>
              <a:t>리스크</a:t>
            </a:r>
            <a:r>
              <a:rPr lang="en-US" sz="900" b="1" u="sng" dirty="0">
                <a:solidFill>
                  <a:srgbClr val="007E75"/>
                </a:solidFill>
                <a:latin typeface="Gulim" panose="020B0600000101010101" pitchFamily="34" charset="-127"/>
                <a:ea typeface="Gulim" panose="020B0600000101010101" pitchFamily="34" charset="-127"/>
                <a:sym typeface="Arial"/>
              </a:rPr>
              <a:t> </a:t>
            </a:r>
            <a:r>
              <a:rPr lang="en-US" sz="900" b="1" u="sng" dirty="0" err="1">
                <a:solidFill>
                  <a:srgbClr val="007E75"/>
                </a:solidFill>
                <a:latin typeface="Gulim" panose="020B0600000101010101" pitchFamily="34" charset="-127"/>
                <a:ea typeface="Gulim" panose="020B0600000101010101" pitchFamily="34" charset="-127"/>
                <a:sym typeface="Arial"/>
              </a:rPr>
              <a:t>관리</a:t>
            </a:r>
            <a:r>
              <a:rPr lang="en-US" sz="900" b="1" u="none" dirty="0">
                <a:solidFill>
                  <a:srgbClr val="007E75"/>
                </a:solidFill>
                <a:latin typeface="Gulim" panose="020B0600000101010101" pitchFamily="34" charset="-127"/>
                <a:ea typeface="Gulim" panose="020B0600000101010101" pitchFamily="34" charset="-127"/>
                <a:sym typeface="Arial"/>
              </a:rPr>
              <a:t> </a:t>
            </a:r>
            <a:r>
              <a:rPr lang="en-US" sz="900" u="none" dirty="0" err="1">
                <a:latin typeface="Gulim" panose="020B0600000101010101" pitchFamily="34" charset="-127"/>
                <a:ea typeface="Gulim" panose="020B0600000101010101" pitchFamily="34" charset="-127"/>
                <a:cs typeface="Gulim"/>
                <a:sym typeface="Gulim"/>
              </a:rPr>
              <a:t>KT&amp;G는</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소비자</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권익</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보호를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위한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리스크</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관리</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프로세스를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구축하여</a:t>
            </a:r>
            <a:r>
              <a:rPr lang="en-US" sz="900" u="none" dirty="0">
                <a:latin typeface="Gulim" panose="020B0600000101010101" pitchFamily="34" charset="-127"/>
                <a:ea typeface="Gulim" panose="020B0600000101010101" pitchFamily="34" charset="-127"/>
                <a:cs typeface="Gulim"/>
                <a:sym typeface="Gulim"/>
              </a:rPr>
              <a:t> VOC </a:t>
            </a:r>
            <a:r>
              <a:rPr lang="en-US" sz="900" u="none" dirty="0" err="1">
                <a:latin typeface="Gulim" panose="020B0600000101010101" pitchFamily="34" charset="-127"/>
                <a:ea typeface="Gulim" panose="020B0600000101010101" pitchFamily="34" charset="-127"/>
                <a:cs typeface="Gulim"/>
                <a:sym typeface="Gulim"/>
              </a:rPr>
              <a:t>접수</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및</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정기적인</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상담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만족도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조사를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통해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위험</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요소</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수집에서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이에</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따른</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완화</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조치와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모니터링</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및</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효과성</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분석까지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리스크</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관리체계를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운영하고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있습니다</a:t>
            </a:r>
            <a:r>
              <a:rPr lang="en-US" sz="900" u="none" dirty="0">
                <a:latin typeface="Gulim" panose="020B0600000101010101" pitchFamily="34" charset="-127"/>
                <a:ea typeface="Gulim" panose="020B0600000101010101" pitchFamily="34" charset="-127"/>
                <a:cs typeface="Gulim"/>
                <a:sym typeface="Gulim"/>
              </a:rPr>
              <a:t>. 2023년에는 </a:t>
            </a:r>
            <a:r>
              <a:rPr lang="en-US" sz="900" u="none" dirty="0" err="1">
                <a:latin typeface="Gulim" panose="020B0600000101010101" pitchFamily="34" charset="-127"/>
                <a:ea typeface="Gulim" panose="020B0600000101010101" pitchFamily="34" charset="-127"/>
                <a:cs typeface="Gulim"/>
                <a:sym typeface="Gulim"/>
              </a:rPr>
              <a:t>리스크</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관리</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프로세스를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통해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자사가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공식적으로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인정하지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않은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온라인</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유통망으로부터</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판매되는</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정상가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대비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가격</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상향</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제품</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리퍼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제품을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새</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제품으로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변모</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판매</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등으로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인한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소비자</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권익</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침해를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예방하기</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위해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비정상</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유통</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채널을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모니터링하고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조치를</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실행하였습니다</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이와</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같이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채널별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수집된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위험</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요소는</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유형별·담당</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부서별로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분류하고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유관부서와의</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협업을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통해</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제품</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및</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서비스</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품질</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개선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계획</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활동을</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지속적으로</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이행하고</a:t>
            </a:r>
            <a:r>
              <a:rPr lang="en-US" sz="900" u="none" dirty="0">
                <a:latin typeface="Gulim" panose="020B0600000101010101" pitchFamily="34" charset="-127"/>
                <a:ea typeface="Gulim" panose="020B0600000101010101" pitchFamily="34" charset="-127"/>
                <a:cs typeface="Gulim"/>
                <a:sym typeface="Gulim"/>
              </a:rPr>
              <a:t> </a:t>
            </a:r>
            <a:r>
              <a:rPr lang="en-US" sz="900" u="none" dirty="0" err="1">
                <a:latin typeface="Gulim" panose="020B0600000101010101" pitchFamily="34" charset="-127"/>
                <a:ea typeface="Gulim" panose="020B0600000101010101" pitchFamily="34" charset="-127"/>
                <a:cs typeface="Gulim"/>
                <a:sym typeface="Gulim"/>
              </a:rPr>
              <a:t>있습니다</a:t>
            </a:r>
            <a:r>
              <a:rPr lang="en-US" sz="900" u="none" dirty="0">
                <a:latin typeface="Gulim" panose="020B0600000101010101" pitchFamily="34" charset="-127"/>
                <a:ea typeface="Gulim" panose="020B0600000101010101" pitchFamily="34" charset="-127"/>
                <a:cs typeface="Gulim"/>
                <a:sym typeface="Gulim"/>
              </a:rPr>
              <a:t>.</a:t>
            </a:r>
          </a:p>
          <a:p>
            <a:pPr algn="just">
              <a:lnSpc>
                <a:spcPct val="150000"/>
              </a:lnSpc>
            </a:pPr>
            <a:r>
              <a:rPr lang="ko-KR" altLang="en-US" sz="900" dirty="0">
                <a:latin typeface="Gulim" panose="020B0600000101010101" pitchFamily="34" charset="-127"/>
                <a:ea typeface="Gulim" panose="020B0600000101010101" pitchFamily="34" charset="-127"/>
              </a:rPr>
              <a:t>소비자 권익 리스크 관리는 네 단계의 프로세스를 통해 수행됩니다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첫째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고객 문의 및 클레임 유형을 통해 위험 요소를 식별합니다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둘째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CS </a:t>
            </a:r>
            <a:r>
              <a:rPr lang="ko-KR" altLang="en-US" sz="900" dirty="0">
                <a:latin typeface="Gulim" panose="020B0600000101010101" pitchFamily="34" charset="-127"/>
                <a:ea typeface="Gulim" panose="020B0600000101010101" pitchFamily="34" charset="-127"/>
              </a:rPr>
              <a:t>및 </a:t>
            </a:r>
            <a:r>
              <a:rPr lang="en-US" sz="900" dirty="0">
                <a:latin typeface="Gulim" panose="020B0600000101010101" pitchFamily="34" charset="-127"/>
                <a:ea typeface="Gulim" panose="020B0600000101010101" pitchFamily="34" charset="-127"/>
              </a:rPr>
              <a:t>AS </a:t>
            </a:r>
            <a:r>
              <a:rPr lang="ko-KR" altLang="en-US" sz="900" dirty="0">
                <a:latin typeface="Gulim" panose="020B0600000101010101" pitchFamily="34" charset="-127"/>
                <a:ea typeface="Gulim" panose="020B0600000101010101" pitchFamily="34" charset="-127"/>
              </a:rPr>
              <a:t>접수</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VOC </a:t>
            </a:r>
            <a:r>
              <a:rPr lang="ko-KR" altLang="en-US" sz="900" dirty="0">
                <a:latin typeface="Gulim" panose="020B0600000101010101" pitchFamily="34" charset="-127"/>
                <a:ea typeface="Gulim" panose="020B0600000101010101" pitchFamily="34" charset="-127"/>
              </a:rPr>
              <a:t>수집</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만족도 조사 등을 통해 위험 요소를 수집하고 분석합니다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셋째</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수집된 정보를 바탕으로 리스크 요소별 개선 계획을 수립합니다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넷째</a:t>
            </a:r>
            <a:r>
              <a:rPr lang="en-US" altLang="ko-KR" sz="900" dirty="0">
                <a:latin typeface="Gulim" panose="020B0600000101010101" pitchFamily="34" charset="-127"/>
                <a:ea typeface="Gulim" panose="020B0600000101010101" pitchFamily="34" charset="-127"/>
              </a:rPr>
              <a:t>, </a:t>
            </a:r>
            <a:r>
              <a:rPr lang="en-US" sz="900" dirty="0">
                <a:latin typeface="Gulim" panose="020B0600000101010101" pitchFamily="34" charset="-127"/>
                <a:ea typeface="Gulim" panose="020B0600000101010101" pitchFamily="34" charset="-127"/>
              </a:rPr>
              <a:t>CS, AS, VOC, </a:t>
            </a:r>
            <a:r>
              <a:rPr lang="ko-KR" altLang="en-US" sz="900" dirty="0">
                <a:latin typeface="Gulim" panose="020B0600000101010101" pitchFamily="34" charset="-127"/>
                <a:ea typeface="Gulim" panose="020B0600000101010101" pitchFamily="34" charset="-127"/>
              </a:rPr>
              <a:t>만족도 모니터링을 통해 개선 활동의 효과성을 점검하고 지속적으로 관리합니다</a:t>
            </a:r>
            <a:r>
              <a:rPr lang="en-US" altLang="ko-KR" sz="900" dirty="0">
                <a:latin typeface="Gulim" panose="020B0600000101010101" pitchFamily="34" charset="-127"/>
                <a:ea typeface="Gulim" panose="020B0600000101010101" pitchFamily="34" charset="-127"/>
              </a:rPr>
              <a:t>.</a:t>
            </a:r>
          </a:p>
          <a:p>
            <a:pPr marL="12700" marR="5080" lvl="0" indent="634" algn="just" rtl="0">
              <a:lnSpc>
                <a:spcPct val="150000"/>
              </a:lnSpc>
              <a:spcBef>
                <a:spcPts val="0"/>
              </a:spcBef>
              <a:spcAft>
                <a:spcPts val="0"/>
              </a:spcAft>
              <a:buNone/>
            </a:pPr>
            <a:endParaRPr sz="900" dirty="0">
              <a:latin typeface="Gulim" panose="020B0600000101010101" pitchFamily="34" charset="-127"/>
              <a:ea typeface="Gulim" panose="020B0600000101010101" pitchFamily="34" charset="-127"/>
              <a:cs typeface="Gulim"/>
              <a:sym typeface="Gulim"/>
            </a:endParaRPr>
          </a:p>
        </p:txBody>
      </p:sp>
      <p:grpSp>
        <p:nvGrpSpPr>
          <p:cNvPr id="8377" name="Google Shape;8377;p85"/>
          <p:cNvGrpSpPr/>
          <p:nvPr/>
        </p:nvGrpSpPr>
        <p:grpSpPr>
          <a:xfrm>
            <a:off x="538086" y="0"/>
            <a:ext cx="14077958" cy="8208009"/>
            <a:chOff x="538086" y="0"/>
            <a:chExt cx="14077958" cy="8208009"/>
          </a:xfrm>
        </p:grpSpPr>
        <p:sp>
          <p:nvSpPr>
            <p:cNvPr id="8378" name="Google Shape;8378;p8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79" name="Google Shape;8379;p8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80" name="Google Shape;8380;p8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84" name="Google Shape;8384;p85"/>
            <p:cNvSpPr/>
            <p:nvPr/>
          </p:nvSpPr>
          <p:spPr>
            <a:xfrm>
              <a:off x="11817109" y="2849508"/>
              <a:ext cx="179070" cy="284480"/>
            </a:xfrm>
            <a:custGeom>
              <a:avLst/>
              <a:gdLst/>
              <a:ahLst/>
              <a:cxnLst/>
              <a:rect l="l" t="t" r="r" b="b"/>
              <a:pathLst>
                <a:path w="179070" h="284480" extrusionOk="0">
                  <a:moveTo>
                    <a:pt x="178765" y="224599"/>
                  </a:moveTo>
                  <a:lnTo>
                    <a:pt x="178765" y="265849"/>
                  </a:lnTo>
                  <a:lnTo>
                    <a:pt x="177323" y="272984"/>
                  </a:lnTo>
                  <a:lnTo>
                    <a:pt x="173391" y="278814"/>
                  </a:lnTo>
                  <a:lnTo>
                    <a:pt x="167562" y="282745"/>
                  </a:lnTo>
                  <a:lnTo>
                    <a:pt x="160426" y="284187"/>
                  </a:lnTo>
                  <a:lnTo>
                    <a:pt x="18326" y="284187"/>
                  </a:lnTo>
                  <a:lnTo>
                    <a:pt x="11192" y="282745"/>
                  </a:lnTo>
                  <a:lnTo>
                    <a:pt x="5367" y="278814"/>
                  </a:lnTo>
                  <a:lnTo>
                    <a:pt x="1440" y="272984"/>
                  </a:lnTo>
                  <a:lnTo>
                    <a:pt x="0" y="265849"/>
                  </a:lnTo>
                  <a:lnTo>
                    <a:pt x="0" y="18326"/>
                  </a:lnTo>
                  <a:lnTo>
                    <a:pt x="1440" y="11192"/>
                  </a:lnTo>
                  <a:lnTo>
                    <a:pt x="5367" y="5367"/>
                  </a:lnTo>
                  <a:lnTo>
                    <a:pt x="11192" y="1440"/>
                  </a:lnTo>
                  <a:lnTo>
                    <a:pt x="18326" y="0"/>
                  </a:lnTo>
                  <a:lnTo>
                    <a:pt x="160426" y="0"/>
                  </a:lnTo>
                  <a:lnTo>
                    <a:pt x="167562" y="1440"/>
                  </a:lnTo>
                  <a:lnTo>
                    <a:pt x="173391" y="5367"/>
                  </a:lnTo>
                  <a:lnTo>
                    <a:pt x="177323" y="11192"/>
                  </a:lnTo>
                  <a:lnTo>
                    <a:pt x="178765" y="18326"/>
                  </a:lnTo>
                </a:path>
                <a:path w="179070" h="284480" extrusionOk="0">
                  <a:moveTo>
                    <a:pt x="73329" y="256679"/>
                  </a:moveTo>
                  <a:lnTo>
                    <a:pt x="110007" y="256679"/>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86" name="Google Shape;8386;p85"/>
            <p:cNvSpPr/>
            <p:nvPr/>
          </p:nvSpPr>
          <p:spPr>
            <a:xfrm>
              <a:off x="11811998" y="3549021"/>
              <a:ext cx="284480" cy="209550"/>
            </a:xfrm>
            <a:custGeom>
              <a:avLst/>
              <a:gdLst/>
              <a:ahLst/>
              <a:cxnLst/>
              <a:rect l="l" t="t" r="r" b="b"/>
              <a:pathLst>
                <a:path w="284479" h="209550" extrusionOk="0">
                  <a:moveTo>
                    <a:pt x="17856" y="154787"/>
                  </a:moveTo>
                  <a:lnTo>
                    <a:pt x="17856" y="8407"/>
                  </a:lnTo>
                  <a:lnTo>
                    <a:pt x="17856" y="3746"/>
                  </a:lnTo>
                  <a:lnTo>
                    <a:pt x="21628" y="0"/>
                  </a:lnTo>
                  <a:lnTo>
                    <a:pt x="26263" y="0"/>
                  </a:lnTo>
                  <a:lnTo>
                    <a:pt x="47497" y="0"/>
                  </a:lnTo>
                </a:path>
                <a:path w="284479" h="209550" extrusionOk="0">
                  <a:moveTo>
                    <a:pt x="239750" y="0"/>
                  </a:moveTo>
                  <a:lnTo>
                    <a:pt x="257924" y="0"/>
                  </a:lnTo>
                  <a:lnTo>
                    <a:pt x="262559" y="0"/>
                  </a:lnTo>
                  <a:lnTo>
                    <a:pt x="266331" y="3746"/>
                  </a:lnTo>
                  <a:lnTo>
                    <a:pt x="266331" y="8407"/>
                  </a:lnTo>
                  <a:lnTo>
                    <a:pt x="266331" y="154787"/>
                  </a:lnTo>
                </a:path>
                <a:path w="284479" h="209550" extrusionOk="0">
                  <a:moveTo>
                    <a:pt x="0" y="191820"/>
                  </a:moveTo>
                  <a:lnTo>
                    <a:pt x="0" y="166877"/>
                  </a:lnTo>
                  <a:lnTo>
                    <a:pt x="105879" y="166877"/>
                  </a:lnTo>
                  <a:lnTo>
                    <a:pt x="118376" y="179095"/>
                  </a:lnTo>
                  <a:lnTo>
                    <a:pt x="165811" y="179095"/>
                  </a:lnTo>
                  <a:lnTo>
                    <a:pt x="178295" y="166877"/>
                  </a:lnTo>
                  <a:lnTo>
                    <a:pt x="284187" y="166877"/>
                  </a:lnTo>
                  <a:lnTo>
                    <a:pt x="284187" y="191820"/>
                  </a:lnTo>
                  <a:lnTo>
                    <a:pt x="284187" y="201396"/>
                  </a:lnTo>
                  <a:lnTo>
                    <a:pt x="276428" y="209156"/>
                  </a:lnTo>
                  <a:lnTo>
                    <a:pt x="266852" y="209156"/>
                  </a:lnTo>
                  <a:lnTo>
                    <a:pt x="17335" y="209156"/>
                  </a:lnTo>
                  <a:lnTo>
                    <a:pt x="7759" y="209156"/>
                  </a:lnTo>
                  <a:lnTo>
                    <a:pt x="0" y="201396"/>
                  </a:lnTo>
                  <a:lnTo>
                    <a:pt x="0" y="19182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398" name="Google Shape;8398;p8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162</a:t>
            </a:r>
            <a:endParaRPr sz="1000">
              <a:latin typeface="Arial"/>
              <a:ea typeface="Arial"/>
              <a:cs typeface="Arial"/>
              <a:sym typeface="Arial"/>
            </a:endParaRPr>
          </a:p>
        </p:txBody>
      </p:sp>
      <p:sp>
        <p:nvSpPr>
          <p:cNvPr id="8404" name="Google Shape;8404;p85"/>
          <p:cNvSpPr txBox="1"/>
          <p:nvPr/>
        </p:nvSpPr>
        <p:spPr>
          <a:xfrm>
            <a:off x="873826" y="5800898"/>
            <a:ext cx="10155764" cy="797654"/>
          </a:xfrm>
          <a:prstGeom prst="rect">
            <a:avLst/>
          </a:prstGeom>
          <a:noFill/>
          <a:ln>
            <a:noFill/>
          </a:ln>
        </p:spPr>
        <p:txBody>
          <a:bodyPr spcFirstLastPara="1" wrap="square" lIns="0" tIns="12700" rIns="0" bIns="0" anchor="t" anchorCtr="0">
            <a:spAutoFit/>
          </a:bodyPr>
          <a:lstStyle/>
          <a:p>
            <a:pPr marL="12700" lvl="0" indent="0" algn="just" rtl="0">
              <a:lnSpc>
                <a:spcPct val="150000"/>
              </a:lnSpc>
              <a:spcBef>
                <a:spcPts val="0"/>
              </a:spcBef>
              <a:spcAft>
                <a:spcPts val="0"/>
              </a:spcAft>
              <a:buNone/>
            </a:pPr>
            <a:r>
              <a:rPr lang="en-US" sz="800" b="1" dirty="0" err="1">
                <a:solidFill>
                  <a:srgbClr val="4D5C63"/>
                </a:solidFill>
                <a:latin typeface="Gulim" panose="020B0600000101010101" pitchFamily="34" charset="-127"/>
                <a:ea typeface="Gulim" panose="020B0600000101010101" pitchFamily="34" charset="-127"/>
                <a:sym typeface="Arial"/>
              </a:rPr>
              <a:t>소비자</a:t>
            </a:r>
            <a:r>
              <a:rPr lang="en-US" sz="800" b="1" dirty="0">
                <a:solidFill>
                  <a:srgbClr val="4D5C63"/>
                </a:solidFill>
                <a:latin typeface="Gulim" panose="020B0600000101010101" pitchFamily="34" charset="-127"/>
                <a:ea typeface="Gulim" panose="020B0600000101010101" pitchFamily="34" charset="-127"/>
                <a:sym typeface="Arial"/>
              </a:rPr>
              <a:t> </a:t>
            </a:r>
            <a:r>
              <a:rPr lang="en-US" sz="800" b="1" dirty="0" err="1">
                <a:solidFill>
                  <a:srgbClr val="4D5C63"/>
                </a:solidFill>
                <a:latin typeface="Gulim" panose="020B0600000101010101" pitchFamily="34" charset="-127"/>
                <a:ea typeface="Gulim" panose="020B0600000101010101" pitchFamily="34" charset="-127"/>
                <a:sym typeface="Arial"/>
              </a:rPr>
              <a:t>권익</a:t>
            </a:r>
            <a:r>
              <a:rPr lang="en-US" sz="800" b="1" dirty="0">
                <a:solidFill>
                  <a:srgbClr val="4D5C63"/>
                </a:solidFill>
                <a:latin typeface="Gulim" panose="020B0600000101010101" pitchFamily="34" charset="-127"/>
                <a:ea typeface="Gulim" panose="020B0600000101010101" pitchFamily="34" charset="-127"/>
                <a:sym typeface="Arial"/>
              </a:rPr>
              <a:t> </a:t>
            </a:r>
            <a:r>
              <a:rPr lang="en-US" sz="800" b="1" dirty="0" err="1">
                <a:solidFill>
                  <a:srgbClr val="4D5C63"/>
                </a:solidFill>
                <a:latin typeface="Gulim" panose="020B0600000101010101" pitchFamily="34" charset="-127"/>
                <a:ea typeface="Gulim" panose="020B0600000101010101" pitchFamily="34" charset="-127"/>
                <a:sym typeface="Arial"/>
              </a:rPr>
              <a:t>증진</a:t>
            </a:r>
            <a:r>
              <a:rPr lang="en-US" sz="800" b="1" dirty="0">
                <a:solidFill>
                  <a:srgbClr val="4D5C63"/>
                </a:solidFill>
                <a:latin typeface="Gulim" panose="020B0600000101010101" pitchFamily="34" charset="-127"/>
                <a:ea typeface="Gulim" panose="020B0600000101010101" pitchFamily="34" charset="-127"/>
                <a:sym typeface="Arial"/>
              </a:rPr>
              <a:t> </a:t>
            </a:r>
            <a:r>
              <a:rPr lang="en-US" sz="800" b="1" dirty="0" err="1">
                <a:solidFill>
                  <a:srgbClr val="4D5C63"/>
                </a:solidFill>
                <a:latin typeface="Gulim" panose="020B0600000101010101" pitchFamily="34" charset="-127"/>
                <a:ea typeface="Gulim" panose="020B0600000101010101" pitchFamily="34" charset="-127"/>
                <a:sym typeface="Arial"/>
              </a:rPr>
              <a:t>원칙</a:t>
            </a:r>
            <a:endParaRPr lang="en-US" sz="800" b="1" dirty="0">
              <a:solidFill>
                <a:srgbClr val="4D5C63"/>
              </a:solidFill>
              <a:latin typeface="Gulim" panose="020B0600000101010101" pitchFamily="34" charset="-127"/>
              <a:ea typeface="Gulim" panose="020B0600000101010101" pitchFamily="34" charset="-127"/>
              <a:sym typeface="Arial"/>
            </a:endParaRPr>
          </a:p>
          <a:p>
            <a:pPr algn="just">
              <a:lnSpc>
                <a:spcPct val="150000"/>
              </a:lnSpc>
            </a:pPr>
            <a:r>
              <a:rPr lang="ko-KR" altLang="en-US" sz="900" dirty="0">
                <a:latin typeface="Gulim" panose="020B0600000101010101" pitchFamily="34" charset="-127"/>
                <a:ea typeface="Gulim" panose="020B0600000101010101" pitchFamily="34" charset="-127"/>
              </a:rPr>
              <a:t>회사는 고객의 입장에서 고객 만족을 최우선으로 생각하고 행동하며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고객의 소중한 피드백에 신속하게 대응할 수 있는 프로세스를 구축</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이행하고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고객 불만을 사전에 모니터링할 수 있도록 지속적으로 노력하고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자사 제품 및 서비스 이용에 따른 소비자 권익 보호 강화를 위해 적극적으로 대응하고 있습니다</a:t>
            </a:r>
            <a:r>
              <a:rPr lang="en-US" altLang="ko-KR" sz="900" dirty="0">
                <a:latin typeface="Gulim" panose="020B0600000101010101" pitchFamily="34" charset="-127"/>
                <a:ea typeface="Gulim" panose="020B0600000101010101" pitchFamily="34" charset="-127"/>
              </a:rPr>
              <a:t>.</a:t>
            </a:r>
          </a:p>
          <a:p>
            <a:pPr marL="12700" lvl="0" indent="0" algn="just" rtl="0">
              <a:lnSpc>
                <a:spcPct val="150000"/>
              </a:lnSpc>
              <a:spcBef>
                <a:spcPts val="0"/>
              </a:spcBef>
              <a:spcAft>
                <a:spcPts val="0"/>
              </a:spcAft>
              <a:buNone/>
            </a:pPr>
            <a:endParaRPr sz="800" dirty="0">
              <a:latin typeface="Gulim" panose="020B0600000101010101" pitchFamily="34" charset="-127"/>
              <a:ea typeface="Gulim" panose="020B0600000101010101" pitchFamily="34" charset="-127"/>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8412"/>
        <p:cNvGrpSpPr/>
        <p:nvPr/>
      </p:nvGrpSpPr>
      <p:grpSpPr>
        <a:xfrm>
          <a:off x="0" y="0"/>
          <a:ext cx="0" cy="0"/>
          <a:chOff x="0" y="0"/>
          <a:chExt cx="0" cy="0"/>
        </a:xfrm>
      </p:grpSpPr>
      <p:grpSp>
        <p:nvGrpSpPr>
          <p:cNvPr id="8413" name="Google Shape;8413;p86"/>
          <p:cNvGrpSpPr/>
          <p:nvPr/>
        </p:nvGrpSpPr>
        <p:grpSpPr>
          <a:xfrm>
            <a:off x="538086" y="0"/>
            <a:ext cx="14077958" cy="8208009"/>
            <a:chOff x="538086" y="0"/>
            <a:chExt cx="14077958" cy="8208009"/>
          </a:xfrm>
        </p:grpSpPr>
        <p:sp>
          <p:nvSpPr>
            <p:cNvPr id="8415" name="Google Shape;8415;p8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16" name="Google Shape;8416;p8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17" name="Google Shape;8417;p8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20" name="Google Shape;8420;p86"/>
            <p:cNvSpPr/>
            <p:nvPr/>
          </p:nvSpPr>
          <p:spPr>
            <a:xfrm>
              <a:off x="8425978" y="3867184"/>
              <a:ext cx="44450" cy="81915"/>
            </a:xfrm>
            <a:custGeom>
              <a:avLst/>
              <a:gdLst/>
              <a:ahLst/>
              <a:cxnLst/>
              <a:rect l="l" t="t" r="r" b="b"/>
              <a:pathLst>
                <a:path w="44450" h="81914" extrusionOk="0">
                  <a:moveTo>
                    <a:pt x="0" y="0"/>
                  </a:moveTo>
                  <a:lnTo>
                    <a:pt x="44056" y="40944"/>
                  </a:lnTo>
                  <a:lnTo>
                    <a:pt x="0" y="81876"/>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21" name="Google Shape;8421;p86"/>
            <p:cNvSpPr/>
            <p:nvPr/>
          </p:nvSpPr>
          <p:spPr>
            <a:xfrm>
              <a:off x="8065640" y="4773121"/>
              <a:ext cx="404495" cy="0"/>
            </a:xfrm>
            <a:custGeom>
              <a:avLst/>
              <a:gdLst/>
              <a:ahLst/>
              <a:cxnLst/>
              <a:rect l="l" t="t" r="r" b="b"/>
              <a:pathLst>
                <a:path w="404495" h="120000" extrusionOk="0">
                  <a:moveTo>
                    <a:pt x="0" y="0"/>
                  </a:moveTo>
                  <a:lnTo>
                    <a:pt x="404393" y="0"/>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23" name="Google Shape;8423;p86"/>
            <p:cNvSpPr/>
            <p:nvPr/>
          </p:nvSpPr>
          <p:spPr>
            <a:xfrm>
              <a:off x="8319616" y="5636762"/>
              <a:ext cx="155575" cy="0"/>
            </a:xfrm>
            <a:custGeom>
              <a:avLst/>
              <a:gdLst/>
              <a:ahLst/>
              <a:cxnLst/>
              <a:rect l="l" t="t" r="r" b="b"/>
              <a:pathLst>
                <a:path w="155575" h="120000" extrusionOk="0">
                  <a:moveTo>
                    <a:pt x="0" y="0"/>
                  </a:moveTo>
                  <a:lnTo>
                    <a:pt x="155524" y="0"/>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24" name="Google Shape;8424;p86"/>
            <p:cNvSpPr/>
            <p:nvPr/>
          </p:nvSpPr>
          <p:spPr>
            <a:xfrm>
              <a:off x="8431113" y="5595823"/>
              <a:ext cx="44450" cy="81915"/>
            </a:xfrm>
            <a:custGeom>
              <a:avLst/>
              <a:gdLst/>
              <a:ahLst/>
              <a:cxnLst/>
              <a:rect l="l" t="t" r="r" b="b"/>
              <a:pathLst>
                <a:path w="44450" h="81914" extrusionOk="0">
                  <a:moveTo>
                    <a:pt x="0" y="0"/>
                  </a:moveTo>
                  <a:lnTo>
                    <a:pt x="44030" y="40944"/>
                  </a:lnTo>
                  <a:lnTo>
                    <a:pt x="0" y="81876"/>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26" name="Google Shape;8426;p86"/>
            <p:cNvSpPr/>
            <p:nvPr/>
          </p:nvSpPr>
          <p:spPr>
            <a:xfrm>
              <a:off x="7298804" y="4725144"/>
              <a:ext cx="44450" cy="81915"/>
            </a:xfrm>
            <a:custGeom>
              <a:avLst/>
              <a:gdLst/>
              <a:ahLst/>
              <a:cxnLst/>
              <a:rect l="l" t="t" r="r" b="b"/>
              <a:pathLst>
                <a:path w="44450" h="81914" extrusionOk="0">
                  <a:moveTo>
                    <a:pt x="0" y="0"/>
                  </a:moveTo>
                  <a:lnTo>
                    <a:pt x="44030" y="40944"/>
                  </a:lnTo>
                  <a:lnTo>
                    <a:pt x="0" y="81876"/>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28" name="Google Shape;8428;p86"/>
            <p:cNvSpPr/>
            <p:nvPr/>
          </p:nvSpPr>
          <p:spPr>
            <a:xfrm>
              <a:off x="8643937" y="6474888"/>
              <a:ext cx="44450" cy="81915"/>
            </a:xfrm>
            <a:custGeom>
              <a:avLst/>
              <a:gdLst/>
              <a:ahLst/>
              <a:cxnLst/>
              <a:rect l="l" t="t" r="r" b="b"/>
              <a:pathLst>
                <a:path w="44450" h="81915" extrusionOk="0">
                  <a:moveTo>
                    <a:pt x="0" y="0"/>
                  </a:moveTo>
                  <a:lnTo>
                    <a:pt x="44056" y="40944"/>
                  </a:lnTo>
                  <a:lnTo>
                    <a:pt x="0" y="81876"/>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30" name="Google Shape;8430;p86"/>
            <p:cNvSpPr/>
            <p:nvPr/>
          </p:nvSpPr>
          <p:spPr>
            <a:xfrm>
              <a:off x="7298804" y="3867184"/>
              <a:ext cx="44450" cy="81915"/>
            </a:xfrm>
            <a:custGeom>
              <a:avLst/>
              <a:gdLst/>
              <a:ahLst/>
              <a:cxnLst/>
              <a:rect l="l" t="t" r="r" b="b"/>
              <a:pathLst>
                <a:path w="44450" h="81914" extrusionOk="0">
                  <a:moveTo>
                    <a:pt x="0" y="0"/>
                  </a:moveTo>
                  <a:lnTo>
                    <a:pt x="44030" y="40944"/>
                  </a:lnTo>
                  <a:lnTo>
                    <a:pt x="0" y="81876"/>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32" name="Google Shape;8432;p86"/>
            <p:cNvSpPr/>
            <p:nvPr/>
          </p:nvSpPr>
          <p:spPr>
            <a:xfrm>
              <a:off x="8815089" y="5597177"/>
              <a:ext cx="44450" cy="81915"/>
            </a:xfrm>
            <a:custGeom>
              <a:avLst/>
              <a:gdLst/>
              <a:ahLst/>
              <a:cxnLst/>
              <a:rect l="l" t="t" r="r" b="b"/>
              <a:pathLst>
                <a:path w="44450" h="81914" extrusionOk="0">
                  <a:moveTo>
                    <a:pt x="0" y="0"/>
                  </a:moveTo>
                  <a:lnTo>
                    <a:pt x="44056" y="40944"/>
                  </a:lnTo>
                  <a:lnTo>
                    <a:pt x="0" y="81876"/>
                  </a:lnTo>
                </a:path>
              </a:pathLst>
            </a:custGeom>
            <a:noFill/>
            <a:ln w="9525" cap="flat" cmpd="sng">
              <a:solidFill>
                <a:srgbClr val="CFD4D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40" name="Google Shape;8440;p86"/>
            <p:cNvSpPr/>
            <p:nvPr/>
          </p:nvSpPr>
          <p:spPr>
            <a:xfrm>
              <a:off x="7349384" y="3466901"/>
              <a:ext cx="874394" cy="1741805"/>
            </a:xfrm>
            <a:custGeom>
              <a:avLst/>
              <a:gdLst/>
              <a:ahLst/>
              <a:cxnLst/>
              <a:rect l="l" t="t" r="r" b="b"/>
              <a:pathLst>
                <a:path w="874395" h="1741804" extrusionOk="0">
                  <a:moveTo>
                    <a:pt x="444347" y="63"/>
                  </a:moveTo>
                  <a:lnTo>
                    <a:pt x="441871" y="25"/>
                  </a:lnTo>
                  <a:lnTo>
                    <a:pt x="439381" y="0"/>
                  </a:lnTo>
                  <a:lnTo>
                    <a:pt x="436892" y="0"/>
                  </a:lnTo>
                  <a:lnTo>
                    <a:pt x="434390" y="0"/>
                  </a:lnTo>
                  <a:lnTo>
                    <a:pt x="431914" y="25"/>
                  </a:lnTo>
                  <a:lnTo>
                    <a:pt x="429425" y="63"/>
                  </a:lnTo>
                </a:path>
                <a:path w="874395" h="1741804" extrusionOk="0">
                  <a:moveTo>
                    <a:pt x="63" y="429552"/>
                  </a:moveTo>
                  <a:lnTo>
                    <a:pt x="25" y="432028"/>
                  </a:lnTo>
                  <a:lnTo>
                    <a:pt x="0" y="434517"/>
                  </a:lnTo>
                  <a:lnTo>
                    <a:pt x="0" y="437019"/>
                  </a:lnTo>
                  <a:lnTo>
                    <a:pt x="0" y="444766"/>
                  </a:lnTo>
                </a:path>
                <a:path w="874395" h="1741804" extrusionOk="0">
                  <a:moveTo>
                    <a:pt x="0" y="1297051"/>
                  </a:moveTo>
                  <a:lnTo>
                    <a:pt x="0" y="1304798"/>
                  </a:lnTo>
                  <a:lnTo>
                    <a:pt x="0" y="1307287"/>
                  </a:lnTo>
                  <a:lnTo>
                    <a:pt x="25" y="1309776"/>
                  </a:lnTo>
                  <a:lnTo>
                    <a:pt x="63" y="1312252"/>
                  </a:lnTo>
                </a:path>
                <a:path w="874395" h="1741804" extrusionOk="0">
                  <a:moveTo>
                    <a:pt x="429425" y="1741741"/>
                  </a:moveTo>
                  <a:lnTo>
                    <a:pt x="431914" y="1741792"/>
                  </a:lnTo>
                  <a:lnTo>
                    <a:pt x="434390" y="1741805"/>
                  </a:lnTo>
                  <a:lnTo>
                    <a:pt x="436892" y="1741805"/>
                  </a:lnTo>
                  <a:lnTo>
                    <a:pt x="439381" y="1741805"/>
                  </a:lnTo>
                  <a:lnTo>
                    <a:pt x="441871" y="1741792"/>
                  </a:lnTo>
                  <a:lnTo>
                    <a:pt x="444347" y="1741741"/>
                  </a:lnTo>
                </a:path>
                <a:path w="874395" h="1741804" extrusionOk="0">
                  <a:moveTo>
                    <a:pt x="873709" y="1312252"/>
                  </a:moveTo>
                  <a:lnTo>
                    <a:pt x="873759" y="1309776"/>
                  </a:lnTo>
                  <a:lnTo>
                    <a:pt x="873772" y="1307287"/>
                  </a:lnTo>
                  <a:lnTo>
                    <a:pt x="873772" y="1304798"/>
                  </a:lnTo>
                  <a:lnTo>
                    <a:pt x="873772" y="1297025"/>
                  </a:lnTo>
                </a:path>
                <a:path w="874395" h="1741804" extrusionOk="0">
                  <a:moveTo>
                    <a:pt x="873772" y="444779"/>
                  </a:moveTo>
                  <a:lnTo>
                    <a:pt x="873772" y="444779"/>
                  </a:lnTo>
                  <a:lnTo>
                    <a:pt x="873772" y="434517"/>
                  </a:lnTo>
                  <a:lnTo>
                    <a:pt x="873759" y="432028"/>
                  </a:lnTo>
                  <a:lnTo>
                    <a:pt x="873709" y="429552"/>
                  </a:lnTo>
                </a:path>
              </a:pathLst>
            </a:custGeom>
            <a:noFill/>
            <a:ln w="9525" cap="flat" cmpd="sng">
              <a:solidFill>
                <a:srgbClr val="007E75"/>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441" name="Google Shape;8441;p86"/>
          <p:cNvSpPr txBox="1"/>
          <p:nvPr/>
        </p:nvSpPr>
        <p:spPr>
          <a:xfrm>
            <a:off x="887299" y="2011474"/>
            <a:ext cx="5058410" cy="95123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VOC 관리</a:t>
            </a:r>
            <a:endParaRPr sz="900">
              <a:latin typeface="Arial"/>
              <a:ea typeface="Arial"/>
              <a:cs typeface="Arial"/>
              <a:sym typeface="Arial"/>
            </a:endParaRPr>
          </a:p>
          <a:p>
            <a:pPr marL="12700" marR="5080" lvl="0" indent="-635" algn="just" rtl="0">
              <a:lnSpc>
                <a:spcPct val="134300"/>
              </a:lnSpc>
              <a:spcBef>
                <a:spcPts val="20"/>
              </a:spcBef>
              <a:spcAft>
                <a:spcPts val="0"/>
              </a:spcAft>
              <a:buNone/>
            </a:pPr>
            <a:r>
              <a:rPr lang="en-US" sz="900" b="1">
                <a:latin typeface="Arial"/>
                <a:ea typeface="Arial"/>
                <a:cs typeface="Arial"/>
                <a:sym typeface="Arial"/>
              </a:rPr>
              <a:t>VOC 관리 프로세스 </a:t>
            </a:r>
            <a:r>
              <a:rPr lang="en-US" sz="900" b="1">
                <a:latin typeface="Malgun Gothic"/>
                <a:ea typeface="Malgun Gothic"/>
                <a:cs typeface="Malgun Gothic"/>
                <a:sym typeface="Malgun Gothic"/>
              </a:rPr>
              <a:t>| </a:t>
            </a:r>
            <a:r>
              <a:rPr lang="en-US" sz="900">
                <a:latin typeface="Gulim"/>
                <a:ea typeface="Gulim"/>
                <a:cs typeface="Gulim"/>
                <a:sym typeface="Gulim"/>
              </a:rPr>
              <a:t>고객의 일반 문의 및 상담은 고객 C/S센터(콜센터)와 온라인 고객센터(1:1문의, 채팅상담 등)에서 1차적으로 응대하고 있으며, 1차 응대에서 해결되지 않은 릴(lil) 제품에 대한 문제는 가까운 AS센터 또는 지사점 AS접수처에 직접 방문하여 해결할 수 있도록 지원하고 있습니다. 이와 함께, 고객에게 편의를 제공하고자 택배 A/S, 찾아가는 A/S 등 직접 방문하지 않고 A/S를 받을 수 있는 체계를 갖추고 있습니다.</a:t>
            </a:r>
            <a:endParaRPr sz="900">
              <a:latin typeface="Gulim"/>
              <a:ea typeface="Gulim"/>
              <a:cs typeface="Gulim"/>
              <a:sym typeface="Gulim"/>
            </a:endParaRPr>
          </a:p>
        </p:txBody>
      </p:sp>
      <p:sp>
        <p:nvSpPr>
          <p:cNvPr id="8442" name="Google Shape;8442;p86"/>
          <p:cNvSpPr txBox="1"/>
          <p:nvPr/>
        </p:nvSpPr>
        <p:spPr>
          <a:xfrm>
            <a:off x="887747" y="3120869"/>
            <a:ext cx="5066030"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a:latin typeface="Arial"/>
                <a:ea typeface="Arial"/>
                <a:cs typeface="Arial"/>
                <a:sym typeface="Arial"/>
              </a:rPr>
              <a:t>VOC 접수 및 처리 현황 </a:t>
            </a:r>
            <a:r>
              <a:rPr lang="en-US" sz="900" b="1">
                <a:latin typeface="Malgun Gothic"/>
                <a:ea typeface="Malgun Gothic"/>
                <a:cs typeface="Malgun Gothic"/>
                <a:sym typeface="Malgun Gothic"/>
              </a:rPr>
              <a:t>| </a:t>
            </a:r>
            <a:r>
              <a:rPr lang="en-US" sz="900">
                <a:latin typeface="Gulim"/>
                <a:ea typeface="Gulim"/>
                <a:cs typeface="Gulim"/>
                <a:sym typeface="Gulim"/>
              </a:rPr>
              <a:t>KT&amp;G는 다양한 채널을 통해 고객의 소리(VOC: Voice of Customers)를 유형별로 접수 및 관리하고 있습니다. 이 밖에도 검색엔진(FAQ)과 채팅 상담 등을 도입하고 ARS 서비스를 세분화하여 고객의 접근성과 편의성을 지속적으로 제고하고 있습니다. 접수된 고객 의견 중 일부는 제품 개발 및 경영활동에 반영하여 제품 경쟁력을 높이고있으며, 개선이 필요한 사안은 적절한 사후조치를 진행하여 고객 만족도를 높이고 있습니다.</a:t>
            </a:r>
            <a:endParaRPr sz="900">
              <a:latin typeface="Gulim"/>
              <a:ea typeface="Gulim"/>
              <a:cs typeface="Gulim"/>
              <a:sym typeface="Gulim"/>
            </a:endParaRPr>
          </a:p>
        </p:txBody>
      </p:sp>
      <p:sp>
        <p:nvSpPr>
          <p:cNvPr id="8443" name="Google Shape;8443;p86"/>
          <p:cNvSpPr txBox="1"/>
          <p:nvPr/>
        </p:nvSpPr>
        <p:spPr>
          <a:xfrm>
            <a:off x="887299" y="4041556"/>
            <a:ext cx="5066030" cy="131445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a:latin typeface="Arial"/>
                <a:ea typeface="Arial"/>
                <a:cs typeface="Arial"/>
                <a:sym typeface="Arial"/>
              </a:rPr>
              <a:t>소비자 만족도 조사 결과에 따른 개선활동 실시 </a:t>
            </a:r>
            <a:r>
              <a:rPr lang="en-US" sz="900" b="1">
                <a:latin typeface="Malgun Gothic"/>
                <a:ea typeface="Malgun Gothic"/>
                <a:cs typeface="Malgun Gothic"/>
                <a:sym typeface="Malgun Gothic"/>
              </a:rPr>
              <a:t>| </a:t>
            </a:r>
            <a:r>
              <a:rPr lang="en-US" sz="900">
                <a:latin typeface="Gulim"/>
                <a:ea typeface="Gulim"/>
                <a:cs typeface="Gulim"/>
                <a:sym typeface="Gulim"/>
              </a:rPr>
              <a:t>KT&amp;G는 상담 서비스 품질 향상 및 제품 및 서비스 개선을 위하여 2020년 7월부터 CS센터 상담 고객을 대상으로 상담사 만족도 조사 및 VOC를 수집하고 있습니다. 매분기 1만 명을 대상으로 문자 발송 방식으로 하던 조사를 2023년 1월 Info-Push 방식으로 변경하였고, 이에 따라 고객의 상담 종료 즉시 모바일 팝업을 통해 상담 만족도 및 고객 의견을 청취하게 됨으로써 고객의 회신율과 정확도를 제고하였습니다. 또한 소비자 만족도 조사 결과 및 소비자 의견 청취를 바탕으로 제품 및 서비스 향상을 위해 노력하고 있습니다. 2023년 주요 개선 활동으로 보상판매 대상을 신제품으로 확대, 유통 및 소비과정에서 사용되는 바코드 판독률 향상을 위한 바코드 인식 저해요소 개선 조치 등을 통해 소비자의 만족도를 제고할 수 있는 프로그램 및 조치를 실행하고 있습니다.</a:t>
            </a:r>
            <a:endParaRPr sz="900">
              <a:latin typeface="Gulim"/>
              <a:ea typeface="Gulim"/>
              <a:cs typeface="Gulim"/>
              <a:sym typeface="Gulim"/>
            </a:endParaRPr>
          </a:p>
        </p:txBody>
      </p:sp>
      <p:sp>
        <p:nvSpPr>
          <p:cNvPr id="8455" name="Google Shape;8455;p8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163</a:t>
            </a:r>
            <a:endParaRPr sz="1000">
              <a:latin typeface="Arial"/>
              <a:ea typeface="Arial"/>
              <a:cs typeface="Arial"/>
              <a:sym typeface="Arial"/>
            </a:endParaRPr>
          </a:p>
        </p:txBody>
      </p:sp>
      <p:sp>
        <p:nvSpPr>
          <p:cNvPr id="8500" name="Google Shape;8500;p86"/>
          <p:cNvSpPr txBox="1"/>
          <p:nvPr/>
        </p:nvSpPr>
        <p:spPr>
          <a:xfrm>
            <a:off x="887298" y="1196499"/>
            <a:ext cx="3200603"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소비자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중심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경영</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소비자</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가치</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제고</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활동</a:t>
            </a:r>
            <a:endParaRPr sz="1100" dirty="0">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8504"/>
        <p:cNvGrpSpPr/>
        <p:nvPr/>
      </p:nvGrpSpPr>
      <p:grpSpPr>
        <a:xfrm>
          <a:off x="0" y="0"/>
          <a:ext cx="0" cy="0"/>
          <a:chOff x="0" y="0"/>
          <a:chExt cx="0" cy="0"/>
        </a:xfrm>
      </p:grpSpPr>
      <p:sp>
        <p:nvSpPr>
          <p:cNvPr id="8505" name="Google Shape;8505;p87"/>
          <p:cNvSpPr txBox="1"/>
          <p:nvPr/>
        </p:nvSpPr>
        <p:spPr>
          <a:xfrm>
            <a:off x="887075" y="1196499"/>
            <a:ext cx="5066030" cy="17659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소비자 중심 경영</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a:solidFill>
                  <a:srgbClr val="007E75"/>
                </a:solidFill>
                <a:latin typeface="Arial"/>
                <a:ea typeface="Arial"/>
                <a:cs typeface="Arial"/>
                <a:sym typeface="Arial"/>
              </a:rPr>
              <a:t>소비자 피해보상</a:t>
            </a:r>
            <a:endParaRPr sz="900">
              <a:latin typeface="Arial"/>
              <a:ea typeface="Arial"/>
              <a:cs typeface="Arial"/>
              <a:sym typeface="Arial"/>
            </a:endParaRPr>
          </a:p>
          <a:p>
            <a:pPr marL="12700" marR="5080" lvl="0" indent="0" algn="just" rtl="0">
              <a:lnSpc>
                <a:spcPct val="134200"/>
              </a:lnSpc>
              <a:spcBef>
                <a:spcPts val="15"/>
              </a:spcBef>
              <a:spcAft>
                <a:spcPts val="0"/>
              </a:spcAft>
              <a:buNone/>
            </a:pPr>
            <a:r>
              <a:rPr lang="en-US" sz="900" b="1">
                <a:latin typeface="Arial"/>
                <a:ea typeface="Arial"/>
                <a:cs typeface="Arial"/>
                <a:sym typeface="Arial"/>
              </a:rPr>
              <a:t>소비자 클레임 처리 지침 및 프로세스 </a:t>
            </a:r>
            <a:r>
              <a:rPr lang="en-US" sz="900" b="1">
                <a:latin typeface="Malgun Gothic"/>
                <a:ea typeface="Malgun Gothic"/>
                <a:cs typeface="Malgun Gothic"/>
                <a:sym typeface="Malgun Gothic"/>
              </a:rPr>
              <a:t>| </a:t>
            </a:r>
            <a:r>
              <a:rPr lang="en-US" sz="900">
                <a:latin typeface="Gulim"/>
                <a:ea typeface="Gulim"/>
                <a:cs typeface="Gulim"/>
                <a:sym typeface="Gulim"/>
              </a:rPr>
              <a:t>KT&amp;G는 판매하는 제품과 관련하여 소비자의 클레임을 정확히 파악하여 그 처리를 신속하고 효율적으로 관리함으로써 동종의 클레임의 재발 방지와 소비자에 대한 서비스 향상을 제고하고자 2022년 상반기 ‘소비자 클레임 처리 지침’을 제정하였습니다. 해당 지침은 KT&amp;G가 국내에서 판매하는 제품(궐련 담배, 궐련형 전자담배 스틱, 전자담배 디바이스 및 기타 소모품)에 대한 소비자 클레임 관리 업무 전반에 적용됩니다. KT&amp;G는 제품 및 서비스에 대해 규정된 소비자 피해보상 절차를 준수합니다. A/S 채널을 통해 접수된 클레임은 제품과 문의 내용 확인 후 긴급 및 중요도에 따라 분류하고 유관부서와 협의를 걸쳐 처리 방식을 결정하고 있습니다.</a:t>
            </a:r>
            <a:endParaRPr sz="900">
              <a:latin typeface="Gulim"/>
              <a:ea typeface="Gulim"/>
              <a:cs typeface="Gulim"/>
              <a:sym typeface="Gulim"/>
            </a:endParaRPr>
          </a:p>
        </p:txBody>
      </p:sp>
      <p:sp>
        <p:nvSpPr>
          <p:cNvPr id="8506" name="Google Shape;8506;p87"/>
          <p:cNvSpPr txBox="1"/>
          <p:nvPr/>
        </p:nvSpPr>
        <p:spPr>
          <a:xfrm>
            <a:off x="887299" y="3120775"/>
            <a:ext cx="5066665" cy="76263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a:latin typeface="Arial"/>
                <a:ea typeface="Arial"/>
                <a:cs typeface="Arial"/>
                <a:sym typeface="Arial"/>
              </a:rPr>
              <a:t>소비자 피해보상 기구 운영 </a:t>
            </a:r>
            <a:r>
              <a:rPr lang="en-US" sz="900" b="1">
                <a:latin typeface="Malgun Gothic"/>
                <a:ea typeface="Malgun Gothic"/>
                <a:cs typeface="Malgun Gothic"/>
                <a:sym typeface="Malgun Gothic"/>
              </a:rPr>
              <a:t>| </a:t>
            </a:r>
            <a:r>
              <a:rPr lang="en-US" sz="900">
                <a:latin typeface="Gulim"/>
                <a:ea typeface="Gulim"/>
                <a:cs typeface="Gulim"/>
                <a:sym typeface="Gulim"/>
              </a:rPr>
              <a:t>고객 클레임이 발생하면 브랜드, 커뮤니케이션실, 재무실, 품질관리부서, 법무부 등 사내 유관부서가 참여하는 대응협의회를 운영하여 원인 분석, 보상 규모 및 방식, 법적 대응, 피드백 등 체계적인 대응 전략을 신속하게 수립하고 이행하고 있습니다. 나아가, 이후 유사한 문제가 발생하지 않도록 제품 및 서비스 체계에 반영하고 있습니다.</a:t>
            </a:r>
            <a:endParaRPr sz="900">
              <a:latin typeface="Gulim"/>
              <a:ea typeface="Gulim"/>
              <a:cs typeface="Gulim"/>
              <a:sym typeface="Gulim"/>
            </a:endParaRPr>
          </a:p>
        </p:txBody>
      </p:sp>
      <p:sp>
        <p:nvSpPr>
          <p:cNvPr id="8507" name="Google Shape;8507;p87"/>
          <p:cNvSpPr txBox="1"/>
          <p:nvPr/>
        </p:nvSpPr>
        <p:spPr>
          <a:xfrm>
            <a:off x="886627" y="4041728"/>
            <a:ext cx="5061585" cy="13144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a:solidFill>
                  <a:srgbClr val="007E75"/>
                </a:solidFill>
                <a:latin typeface="Arial"/>
                <a:ea typeface="Arial"/>
                <a:cs typeface="Arial"/>
                <a:sym typeface="Arial"/>
              </a:rPr>
              <a:t>소비자 커뮤니케이션 강화</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고객 소통 및 서비스 수준 향상을 위해 릴(lil) 브랜드 및 디바이스를 소개하는 릴 홈페이지, 제품 상담 및 구매가 가능한 릴미니멀리움(릴 플래그숍) 및 릴스토어(온라인몰), 고객 문의 대응과 클레임 처리를 위한 C/S 센터 및 A/S 센터 등 온·오프라인 커뮤니케이션 채널을 운영하고 있습니다. 2020년 하반기부터는 고객 접근성과 편의성을 높인 카카오채널과 청각 장애인 및 전화 기피 고객을 위한 채팅상담과 1:1 문의 게시판 등으로 구성된 온라인 고객센터를 운영하며 고객 만족도 제고를 위한 인프라를 지속적으로 확대해 나가고 있습니다. 온라인 고객센터는 릴 디바이스에 대한 자가 진단 및 FAQ를 통해 고객 스스로 간단한 문제를 해결할 수 있도록 지원하고 있으며 2024년 하반기에는 챗봇 도입을 통해 고객 편의성을 높일 예정입니다.</a:t>
            </a:r>
            <a:endParaRPr sz="900">
              <a:latin typeface="Gulim"/>
              <a:ea typeface="Gulim"/>
              <a:cs typeface="Gulim"/>
              <a:sym typeface="Gulim"/>
            </a:endParaRPr>
          </a:p>
        </p:txBody>
      </p:sp>
      <p:grpSp>
        <p:nvGrpSpPr>
          <p:cNvPr id="8609" name="Google Shape;8609;p87"/>
          <p:cNvGrpSpPr/>
          <p:nvPr/>
        </p:nvGrpSpPr>
        <p:grpSpPr>
          <a:xfrm>
            <a:off x="538086" y="0"/>
            <a:ext cx="14077958" cy="8208009"/>
            <a:chOff x="538086" y="0"/>
            <a:chExt cx="14077958" cy="8208009"/>
          </a:xfrm>
        </p:grpSpPr>
        <p:sp>
          <p:nvSpPr>
            <p:cNvPr id="8610" name="Google Shape;8610;p8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11" name="Google Shape;8611;p8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12" name="Google Shape;8612;p8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619" name="Google Shape;8619;p8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164</a:t>
            </a:r>
            <a:endParaRPr sz="1000">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8628"/>
        <p:cNvGrpSpPr/>
        <p:nvPr/>
      </p:nvGrpSpPr>
      <p:grpSpPr>
        <a:xfrm>
          <a:off x="0" y="0"/>
          <a:ext cx="0" cy="0"/>
          <a:chOff x="0" y="0"/>
          <a:chExt cx="0" cy="0"/>
        </a:xfrm>
      </p:grpSpPr>
      <p:sp>
        <p:nvSpPr>
          <p:cNvPr id="8629" name="Google Shape;8629;p88"/>
          <p:cNvSpPr txBox="1"/>
          <p:nvPr/>
        </p:nvSpPr>
        <p:spPr>
          <a:xfrm>
            <a:off x="887298" y="1196499"/>
            <a:ext cx="2271627"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소비자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중심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경영</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6FC3AB"/>
                </a:solidFill>
                <a:latin typeface="Arial"/>
                <a:ea typeface="Arial"/>
                <a:cs typeface="Arial"/>
                <a:sym typeface="Arial"/>
              </a:rPr>
              <a:t>소비자</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만족도</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제고</a:t>
            </a:r>
            <a:r>
              <a:rPr lang="en-US" sz="1100" b="1" dirty="0">
                <a:solidFill>
                  <a:srgbClr val="6FC3AB"/>
                </a:solidFill>
                <a:latin typeface="Arial"/>
                <a:ea typeface="Arial"/>
                <a:cs typeface="Arial"/>
                <a:sym typeface="Arial"/>
              </a:rPr>
              <a:t> </a:t>
            </a:r>
            <a:r>
              <a:rPr lang="en-US" sz="1100" b="1" dirty="0" err="1">
                <a:solidFill>
                  <a:srgbClr val="6FC3AB"/>
                </a:solidFill>
                <a:latin typeface="Arial"/>
                <a:ea typeface="Arial"/>
                <a:cs typeface="Arial"/>
                <a:sym typeface="Arial"/>
              </a:rPr>
              <a:t>활동</a:t>
            </a:r>
            <a:endParaRPr sz="1100" dirty="0">
              <a:latin typeface="Arial"/>
              <a:ea typeface="Arial"/>
              <a:cs typeface="Arial"/>
              <a:sym typeface="Arial"/>
            </a:endParaRPr>
          </a:p>
        </p:txBody>
      </p:sp>
      <p:sp>
        <p:nvSpPr>
          <p:cNvPr id="8630" name="Google Shape;8630;p88"/>
          <p:cNvSpPr txBox="1"/>
          <p:nvPr/>
        </p:nvSpPr>
        <p:spPr>
          <a:xfrm>
            <a:off x="886627" y="2011474"/>
            <a:ext cx="8903276" cy="757367"/>
          </a:xfrm>
          <a:prstGeom prst="rect">
            <a:avLst/>
          </a:prstGeom>
          <a:noFill/>
          <a:ln>
            <a:noFill/>
          </a:ln>
        </p:spPr>
        <p:txBody>
          <a:bodyPr spcFirstLastPara="1" wrap="square" lIns="0" tIns="61575" rIns="0" bIns="0" anchor="t" anchorCtr="0">
            <a:spAutoFit/>
          </a:bodyPr>
          <a:lstStyle/>
          <a:p>
            <a:pPr marL="13334" lvl="0" indent="0" algn="l" rtl="0">
              <a:lnSpc>
                <a:spcPct val="100000"/>
              </a:lnSpc>
              <a:spcBef>
                <a:spcPts val="0"/>
              </a:spcBef>
              <a:spcAft>
                <a:spcPts val="0"/>
              </a:spcAft>
              <a:buNone/>
            </a:pPr>
            <a:r>
              <a:rPr lang="en-US" sz="900" b="1" u="sng">
                <a:solidFill>
                  <a:srgbClr val="007E75"/>
                </a:solidFill>
                <a:latin typeface="Arial"/>
                <a:ea typeface="Arial"/>
                <a:cs typeface="Arial"/>
                <a:sym typeface="Arial"/>
              </a:rPr>
              <a:t>고객 만족도 모니터링</a:t>
            </a:r>
            <a:endParaRPr sz="900">
              <a:latin typeface="Arial"/>
              <a:ea typeface="Arial"/>
              <a:cs typeface="Arial"/>
              <a:sym typeface="Arial"/>
            </a:endParaRPr>
          </a:p>
          <a:p>
            <a:pPr marL="12700" marR="5080" lvl="0" indent="634" algn="just" rtl="0">
              <a:lnSpc>
                <a:spcPct val="134300"/>
              </a:lnSpc>
              <a:spcBef>
                <a:spcPts val="20"/>
              </a:spcBef>
              <a:spcAft>
                <a:spcPts val="0"/>
              </a:spcAft>
              <a:buNone/>
            </a:pPr>
            <a:r>
              <a:rPr lang="en-US" sz="900" b="1">
                <a:latin typeface="Arial"/>
                <a:ea typeface="Arial"/>
                <a:cs typeface="Arial"/>
                <a:sym typeface="Arial"/>
              </a:rPr>
              <a:t>고객 만족도 조사 </a:t>
            </a:r>
            <a:r>
              <a:rPr lang="en-US" sz="900" b="1">
                <a:latin typeface="Malgun Gothic"/>
                <a:ea typeface="Malgun Gothic"/>
                <a:cs typeface="Malgun Gothic"/>
                <a:sym typeface="Malgun Gothic"/>
              </a:rPr>
              <a:t>| </a:t>
            </a:r>
            <a:r>
              <a:rPr lang="en-US" sz="900">
                <a:latin typeface="Gulim"/>
                <a:ea typeface="Gulim"/>
                <a:cs typeface="Gulim"/>
                <a:sym typeface="Gulim"/>
              </a:rPr>
              <a:t>KT&amp;G는 고객 문의가 증가함에 따라 상담사 인원을 확충하고 ARS를 도입하여 고객 응대 역량을 강화하였으며, 콜 인입 대비 응대율 80% 이상을 유지하고 있습니다. 또한, 고객 서비스 품질을 비롯하여 당사 제품 및 서비스를 경험한 고객의 만족도 증진을 위해 설문조사 등을 진행하였으며, 질문에 대한 고객의 답변을 기반으로 개선점을 도출하여 더 나은 서비스를 제공하고자 매진하고 있습니다.</a:t>
            </a:r>
            <a:endParaRPr sz="900">
              <a:latin typeface="Gulim"/>
              <a:ea typeface="Gulim"/>
              <a:cs typeface="Gulim"/>
              <a:sym typeface="Gulim"/>
            </a:endParaRPr>
          </a:p>
        </p:txBody>
      </p:sp>
      <p:sp>
        <p:nvSpPr>
          <p:cNvPr id="8631" name="Google Shape;8631;p88"/>
          <p:cNvSpPr txBox="1"/>
          <p:nvPr/>
        </p:nvSpPr>
        <p:spPr>
          <a:xfrm>
            <a:off x="867541" y="2768841"/>
            <a:ext cx="8903276"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고객</a:t>
            </a:r>
            <a:r>
              <a:rPr lang="en-US" sz="900" b="1" dirty="0">
                <a:latin typeface="Arial"/>
                <a:ea typeface="Arial"/>
                <a:cs typeface="Arial"/>
                <a:sym typeface="Arial"/>
              </a:rPr>
              <a:t> </a:t>
            </a:r>
            <a:r>
              <a:rPr lang="en-US" sz="900" b="1" dirty="0" err="1">
                <a:latin typeface="Arial"/>
                <a:ea typeface="Arial"/>
                <a:cs typeface="Arial"/>
                <a:sym typeface="Arial"/>
              </a:rPr>
              <a:t>상담</a:t>
            </a:r>
            <a:r>
              <a:rPr lang="en-US" sz="900" b="1" dirty="0">
                <a:latin typeface="Arial"/>
                <a:ea typeface="Arial"/>
                <a:cs typeface="Arial"/>
                <a:sym typeface="Arial"/>
              </a:rPr>
              <a:t> </a:t>
            </a:r>
            <a:r>
              <a:rPr lang="en-US" sz="900" b="1" dirty="0" err="1">
                <a:latin typeface="Arial"/>
                <a:ea typeface="Arial"/>
                <a:cs typeface="Arial"/>
                <a:sym typeface="Arial"/>
              </a:rPr>
              <a:t>만족도</a:t>
            </a:r>
            <a:r>
              <a:rPr lang="en-US" sz="900" b="1" dirty="0">
                <a:latin typeface="Arial"/>
                <a:ea typeface="Arial"/>
                <a:cs typeface="Arial"/>
                <a:sym typeface="Arial"/>
              </a:rPr>
              <a:t> </a:t>
            </a:r>
            <a:r>
              <a:rPr lang="en-US" sz="900" b="1" dirty="0" err="1">
                <a:latin typeface="Arial"/>
                <a:ea typeface="Arial"/>
                <a:cs typeface="Arial"/>
                <a:sym typeface="Arial"/>
              </a:rPr>
              <a:t>조사</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상담</a:t>
            </a:r>
            <a:r>
              <a:rPr lang="en-US" sz="900" dirty="0">
                <a:latin typeface="Gulim"/>
                <a:ea typeface="Gulim"/>
                <a:cs typeface="Gulim"/>
                <a:sym typeface="Gulim"/>
              </a:rPr>
              <a:t> </a:t>
            </a:r>
            <a:r>
              <a:rPr lang="en-US" sz="900" dirty="0" err="1">
                <a:latin typeface="Gulim"/>
                <a:ea typeface="Gulim"/>
                <a:cs typeface="Gulim"/>
                <a:sym typeface="Gulim"/>
              </a:rPr>
              <a:t>서비스</a:t>
            </a:r>
            <a:r>
              <a:rPr lang="en-US" sz="900" dirty="0">
                <a:latin typeface="Gulim"/>
                <a:ea typeface="Gulim"/>
                <a:cs typeface="Gulim"/>
                <a:sym typeface="Gulim"/>
              </a:rPr>
              <a:t> </a:t>
            </a:r>
            <a:r>
              <a:rPr lang="en-US" sz="900" dirty="0" err="1">
                <a:latin typeface="Gulim"/>
                <a:ea typeface="Gulim"/>
                <a:cs typeface="Gulim"/>
                <a:sym typeface="Gulim"/>
              </a:rPr>
              <a:t>품질</a:t>
            </a:r>
            <a:r>
              <a:rPr lang="en-US" sz="900" dirty="0">
                <a:latin typeface="Gulim"/>
                <a:ea typeface="Gulim"/>
                <a:cs typeface="Gulim"/>
                <a:sym typeface="Gulim"/>
              </a:rPr>
              <a:t> </a:t>
            </a:r>
            <a:r>
              <a:rPr lang="en-US" sz="900" dirty="0" err="1">
                <a:latin typeface="Gulim"/>
                <a:ea typeface="Gulim"/>
                <a:cs typeface="Gulim"/>
                <a:sym typeface="Gulim"/>
              </a:rPr>
              <a:t>향상</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서비스</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위하여</a:t>
            </a:r>
            <a:r>
              <a:rPr lang="en-US" sz="900" dirty="0">
                <a:latin typeface="Gulim"/>
                <a:ea typeface="Gulim"/>
                <a:cs typeface="Gulim"/>
                <a:sym typeface="Gulim"/>
              </a:rPr>
              <a:t> 2020년 7월부터 </a:t>
            </a:r>
            <a:r>
              <a:rPr lang="en-US" sz="900" dirty="0" err="1">
                <a:latin typeface="Gulim"/>
                <a:ea typeface="Gulim"/>
                <a:cs typeface="Gulim"/>
                <a:sym typeface="Gulim"/>
              </a:rPr>
              <a:t>CS센터</a:t>
            </a:r>
            <a:r>
              <a:rPr lang="en-US" sz="900" dirty="0">
                <a:latin typeface="Gulim"/>
                <a:ea typeface="Gulim"/>
                <a:cs typeface="Gulim"/>
                <a:sym typeface="Gulim"/>
              </a:rPr>
              <a:t> </a:t>
            </a:r>
            <a:r>
              <a:rPr lang="en-US" sz="900" dirty="0" err="1">
                <a:latin typeface="Gulim"/>
                <a:ea typeface="Gulim"/>
                <a:cs typeface="Gulim"/>
                <a:sym typeface="Gulim"/>
              </a:rPr>
              <a:t>상담</a:t>
            </a:r>
            <a:r>
              <a:rPr lang="en-US" sz="900" dirty="0">
                <a:latin typeface="Gulim"/>
                <a:ea typeface="Gulim"/>
                <a:cs typeface="Gulim"/>
                <a:sym typeface="Gulim"/>
              </a:rPr>
              <a:t> </a:t>
            </a:r>
            <a:r>
              <a:rPr lang="en-US" sz="900" dirty="0" err="1">
                <a:latin typeface="Gulim"/>
                <a:ea typeface="Gulim"/>
                <a:cs typeface="Gulim"/>
                <a:sym typeface="Gulim"/>
              </a:rPr>
              <a:t>고객을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상담사</a:t>
            </a:r>
            <a:r>
              <a:rPr lang="en-US" sz="900" dirty="0">
                <a:latin typeface="Gulim"/>
                <a:ea typeface="Gulim"/>
                <a:cs typeface="Gulim"/>
                <a:sym typeface="Gulim"/>
              </a:rPr>
              <a:t> </a:t>
            </a:r>
            <a:r>
              <a:rPr lang="en-US" sz="900" dirty="0" err="1">
                <a:latin typeface="Gulim"/>
                <a:ea typeface="Gulim"/>
                <a:cs typeface="Gulim"/>
                <a:sym typeface="Gulim"/>
              </a:rPr>
              <a:t>만족도</a:t>
            </a:r>
            <a:r>
              <a:rPr lang="en-US" sz="900" dirty="0">
                <a:latin typeface="Gulim"/>
                <a:ea typeface="Gulim"/>
                <a:cs typeface="Gulim"/>
                <a:sym typeface="Gulim"/>
              </a:rPr>
              <a:t> </a:t>
            </a:r>
            <a:r>
              <a:rPr lang="en-US" sz="900" dirty="0" err="1">
                <a:latin typeface="Gulim"/>
                <a:ea typeface="Gulim"/>
                <a:cs typeface="Gulim"/>
                <a:sym typeface="Gulim"/>
              </a:rPr>
              <a:t>조사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VOC를</a:t>
            </a:r>
            <a:r>
              <a:rPr lang="en-US" sz="900" dirty="0">
                <a:latin typeface="Gulim"/>
                <a:ea typeface="Gulim"/>
                <a:cs typeface="Gulim"/>
                <a:sym typeface="Gulim"/>
              </a:rPr>
              <a:t> </a:t>
            </a:r>
            <a:r>
              <a:rPr lang="en-US" sz="900" dirty="0" err="1">
                <a:latin typeface="Gulim"/>
                <a:ea typeface="Gulim"/>
                <a:cs typeface="Gulim"/>
                <a:sym typeface="Gulim"/>
              </a:rPr>
              <a:t>수집하고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매분기</a:t>
            </a:r>
            <a:r>
              <a:rPr lang="en-US" sz="900" dirty="0">
                <a:latin typeface="Gulim"/>
                <a:ea typeface="Gulim"/>
                <a:cs typeface="Gulim"/>
                <a:sym typeface="Gulim"/>
              </a:rPr>
              <a:t> 1만 </a:t>
            </a:r>
            <a:r>
              <a:rPr lang="en-US" sz="900" dirty="0" err="1">
                <a:latin typeface="Gulim"/>
                <a:ea typeface="Gulim"/>
                <a:cs typeface="Gulim"/>
                <a:sym typeface="Gulim"/>
              </a:rPr>
              <a:t>명을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문자</a:t>
            </a:r>
            <a:r>
              <a:rPr lang="en-US" sz="900" dirty="0">
                <a:latin typeface="Gulim"/>
                <a:ea typeface="Gulim"/>
                <a:cs typeface="Gulim"/>
                <a:sym typeface="Gulim"/>
              </a:rPr>
              <a:t> </a:t>
            </a:r>
            <a:r>
              <a:rPr lang="en-US" sz="900" dirty="0" err="1">
                <a:latin typeface="Gulim"/>
                <a:ea typeface="Gulim"/>
                <a:cs typeface="Gulim"/>
                <a:sym typeface="Gulim"/>
              </a:rPr>
              <a:t>발송</a:t>
            </a:r>
            <a:r>
              <a:rPr lang="en-US" sz="900" dirty="0">
                <a:latin typeface="Gulim"/>
                <a:ea typeface="Gulim"/>
                <a:cs typeface="Gulim"/>
                <a:sym typeface="Gulim"/>
              </a:rPr>
              <a:t> </a:t>
            </a:r>
            <a:r>
              <a:rPr lang="en-US" sz="900" dirty="0" err="1">
                <a:latin typeface="Gulim"/>
                <a:ea typeface="Gulim"/>
                <a:cs typeface="Gulim"/>
                <a:sym typeface="Gulim"/>
              </a:rPr>
              <a:t>방식으로</a:t>
            </a:r>
            <a:r>
              <a:rPr lang="en-US" sz="900" dirty="0">
                <a:latin typeface="Gulim"/>
                <a:ea typeface="Gulim"/>
                <a:cs typeface="Gulim"/>
                <a:sym typeface="Gulim"/>
              </a:rPr>
              <a:t> </a:t>
            </a:r>
            <a:r>
              <a:rPr lang="en-US" sz="900" dirty="0" err="1">
                <a:latin typeface="Gulim"/>
                <a:ea typeface="Gulim"/>
                <a:cs typeface="Gulim"/>
                <a:sym typeface="Gulim"/>
              </a:rPr>
              <a:t>하던</a:t>
            </a:r>
            <a:r>
              <a:rPr lang="en-US" sz="900" dirty="0">
                <a:latin typeface="Gulim"/>
                <a:ea typeface="Gulim"/>
                <a:cs typeface="Gulim"/>
                <a:sym typeface="Gulim"/>
              </a:rPr>
              <a:t> </a:t>
            </a:r>
            <a:r>
              <a:rPr lang="en-US" sz="900" dirty="0" err="1">
                <a:latin typeface="Gulim"/>
                <a:ea typeface="Gulim"/>
                <a:cs typeface="Gulim"/>
                <a:sym typeface="Gulim"/>
              </a:rPr>
              <a:t>조사를</a:t>
            </a:r>
            <a:r>
              <a:rPr lang="en-US" sz="900" dirty="0">
                <a:latin typeface="Gulim"/>
                <a:ea typeface="Gulim"/>
                <a:cs typeface="Gulim"/>
                <a:sym typeface="Gulim"/>
              </a:rPr>
              <a:t> 2023년 1월 Info-Push </a:t>
            </a:r>
            <a:r>
              <a:rPr lang="en-US" sz="900" dirty="0" err="1">
                <a:latin typeface="Gulim"/>
                <a:ea typeface="Gulim"/>
                <a:cs typeface="Gulim"/>
                <a:sym typeface="Gulim"/>
              </a:rPr>
              <a:t>방식으로</a:t>
            </a:r>
            <a:r>
              <a:rPr lang="en-US" sz="900" dirty="0">
                <a:latin typeface="Gulim"/>
                <a:ea typeface="Gulim"/>
                <a:cs typeface="Gulim"/>
                <a:sym typeface="Gulim"/>
              </a:rPr>
              <a:t> </a:t>
            </a:r>
            <a:r>
              <a:rPr lang="en-US" sz="900" dirty="0" err="1">
                <a:latin typeface="Gulim"/>
                <a:ea typeface="Gulim"/>
                <a:cs typeface="Gulim"/>
                <a:sym typeface="Gulim"/>
              </a:rPr>
              <a:t>변경하였고</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고객의</a:t>
            </a:r>
            <a:r>
              <a:rPr lang="en-US" sz="900" dirty="0">
                <a:latin typeface="Gulim"/>
                <a:ea typeface="Gulim"/>
                <a:cs typeface="Gulim"/>
                <a:sym typeface="Gulim"/>
              </a:rPr>
              <a:t> </a:t>
            </a:r>
            <a:r>
              <a:rPr lang="en-US" sz="900" dirty="0" err="1">
                <a:latin typeface="Gulim"/>
                <a:ea typeface="Gulim"/>
                <a:cs typeface="Gulim"/>
                <a:sym typeface="Gulim"/>
              </a:rPr>
              <a:t>상담</a:t>
            </a:r>
            <a:r>
              <a:rPr lang="en-US" sz="900" dirty="0">
                <a:latin typeface="Gulim"/>
                <a:ea typeface="Gulim"/>
                <a:cs typeface="Gulim"/>
                <a:sym typeface="Gulim"/>
              </a:rPr>
              <a:t> </a:t>
            </a:r>
            <a:r>
              <a:rPr lang="en-US" sz="900" dirty="0" err="1">
                <a:latin typeface="Gulim"/>
                <a:ea typeface="Gulim"/>
                <a:cs typeface="Gulim"/>
                <a:sym typeface="Gulim"/>
              </a:rPr>
              <a:t>종료</a:t>
            </a:r>
            <a:r>
              <a:rPr lang="en-US" sz="900" dirty="0">
                <a:latin typeface="Gulim"/>
                <a:ea typeface="Gulim"/>
                <a:cs typeface="Gulim"/>
                <a:sym typeface="Gulim"/>
              </a:rPr>
              <a:t> </a:t>
            </a:r>
            <a:r>
              <a:rPr lang="en-US" sz="900" dirty="0" err="1">
                <a:latin typeface="Gulim"/>
                <a:ea typeface="Gulim"/>
                <a:cs typeface="Gulim"/>
                <a:sym typeface="Gulim"/>
              </a:rPr>
              <a:t>즉시</a:t>
            </a:r>
            <a:r>
              <a:rPr lang="en-US" sz="900" dirty="0">
                <a:latin typeface="Gulim"/>
                <a:ea typeface="Gulim"/>
                <a:cs typeface="Gulim"/>
                <a:sym typeface="Gulim"/>
              </a:rPr>
              <a:t> </a:t>
            </a:r>
            <a:r>
              <a:rPr lang="en-US" sz="900" dirty="0" err="1">
                <a:latin typeface="Gulim"/>
                <a:ea typeface="Gulim"/>
                <a:cs typeface="Gulim"/>
                <a:sym typeface="Gulim"/>
              </a:rPr>
              <a:t>모바일</a:t>
            </a:r>
            <a:r>
              <a:rPr lang="en-US" sz="900" dirty="0">
                <a:latin typeface="Gulim"/>
                <a:ea typeface="Gulim"/>
                <a:cs typeface="Gulim"/>
                <a:sym typeface="Gulim"/>
              </a:rPr>
              <a:t> </a:t>
            </a:r>
            <a:r>
              <a:rPr lang="en-US" sz="900" dirty="0" err="1">
                <a:latin typeface="Gulim"/>
                <a:ea typeface="Gulim"/>
                <a:cs typeface="Gulim"/>
                <a:sym typeface="Gulim"/>
              </a:rPr>
              <a:t>팝업을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상담</a:t>
            </a:r>
            <a:r>
              <a:rPr lang="en-US" sz="900" dirty="0">
                <a:latin typeface="Gulim"/>
                <a:ea typeface="Gulim"/>
                <a:cs typeface="Gulim"/>
                <a:sym typeface="Gulim"/>
              </a:rPr>
              <a:t> </a:t>
            </a:r>
            <a:r>
              <a:rPr lang="en-US" sz="900" dirty="0" err="1">
                <a:latin typeface="Gulim"/>
                <a:ea typeface="Gulim"/>
                <a:cs typeface="Gulim"/>
                <a:sym typeface="Gulim"/>
              </a:rPr>
              <a:t>만족도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고객</a:t>
            </a:r>
            <a:r>
              <a:rPr lang="en-US" sz="900" dirty="0">
                <a:latin typeface="Gulim"/>
                <a:ea typeface="Gulim"/>
                <a:cs typeface="Gulim"/>
                <a:sym typeface="Gulim"/>
              </a:rPr>
              <a:t> </a:t>
            </a:r>
            <a:r>
              <a:rPr lang="en-US" sz="900" dirty="0" err="1">
                <a:latin typeface="Gulim"/>
                <a:ea typeface="Gulim"/>
                <a:cs typeface="Gulim"/>
                <a:sym typeface="Gulim"/>
              </a:rPr>
              <a:t>의견을</a:t>
            </a:r>
            <a:r>
              <a:rPr lang="en-US" sz="900" dirty="0">
                <a:latin typeface="Gulim"/>
                <a:ea typeface="Gulim"/>
                <a:cs typeface="Gulim"/>
                <a:sym typeface="Gulim"/>
              </a:rPr>
              <a:t> </a:t>
            </a:r>
            <a:r>
              <a:rPr lang="en-US" sz="900" dirty="0" err="1">
                <a:latin typeface="Gulim"/>
                <a:ea typeface="Gulim"/>
                <a:cs typeface="Gulim"/>
                <a:sym typeface="Gulim"/>
              </a:rPr>
              <a:t>청취하게</a:t>
            </a:r>
            <a:r>
              <a:rPr lang="en-US" sz="900" dirty="0">
                <a:latin typeface="Gulim"/>
                <a:ea typeface="Gulim"/>
                <a:cs typeface="Gulim"/>
                <a:sym typeface="Gulim"/>
              </a:rPr>
              <a:t> </a:t>
            </a:r>
            <a:r>
              <a:rPr lang="en-US" sz="900" dirty="0" err="1">
                <a:latin typeface="Gulim"/>
                <a:ea typeface="Gulim"/>
                <a:cs typeface="Gulim"/>
                <a:sym typeface="Gulim"/>
              </a:rPr>
              <a:t>됨으로써</a:t>
            </a:r>
            <a:r>
              <a:rPr lang="en-US" sz="900" dirty="0">
                <a:latin typeface="Gulim"/>
                <a:ea typeface="Gulim"/>
                <a:cs typeface="Gulim"/>
                <a:sym typeface="Gulim"/>
              </a:rPr>
              <a:t> </a:t>
            </a:r>
            <a:r>
              <a:rPr lang="en-US" sz="900" dirty="0" err="1">
                <a:latin typeface="Gulim"/>
                <a:ea typeface="Gulim"/>
                <a:cs typeface="Gulim"/>
                <a:sym typeface="Gulim"/>
              </a:rPr>
              <a:t>고객의</a:t>
            </a:r>
            <a:r>
              <a:rPr lang="en-US" sz="900" dirty="0">
                <a:latin typeface="Gulim"/>
                <a:ea typeface="Gulim"/>
                <a:cs typeface="Gulim"/>
                <a:sym typeface="Gulim"/>
              </a:rPr>
              <a:t> </a:t>
            </a:r>
            <a:r>
              <a:rPr lang="en-US" sz="900" dirty="0" err="1">
                <a:latin typeface="Gulim"/>
                <a:ea typeface="Gulim"/>
                <a:cs typeface="Gulim"/>
                <a:sym typeface="Gulim"/>
              </a:rPr>
              <a:t>회신율과</a:t>
            </a:r>
            <a:r>
              <a:rPr lang="en-US" sz="900" dirty="0">
                <a:latin typeface="Gulim"/>
                <a:ea typeface="Gulim"/>
                <a:cs typeface="Gulim"/>
                <a:sym typeface="Gulim"/>
              </a:rPr>
              <a:t> </a:t>
            </a:r>
            <a:r>
              <a:rPr lang="en-US" sz="900" dirty="0" err="1">
                <a:latin typeface="Gulim"/>
                <a:ea typeface="Gulim"/>
                <a:cs typeface="Gulim"/>
                <a:sym typeface="Gulim"/>
              </a:rPr>
              <a:t>정확도를</a:t>
            </a:r>
            <a:r>
              <a:rPr lang="en-US" sz="900" dirty="0">
                <a:latin typeface="Gulim"/>
                <a:ea typeface="Gulim"/>
                <a:cs typeface="Gulim"/>
                <a:sym typeface="Gulim"/>
              </a:rPr>
              <a:t> </a:t>
            </a:r>
            <a:r>
              <a:rPr lang="en-US" sz="900" dirty="0" err="1">
                <a:latin typeface="Gulim"/>
                <a:ea typeface="Gulim"/>
                <a:cs typeface="Gulim"/>
                <a:sym typeface="Gulim"/>
              </a:rPr>
              <a:t>제고하였습니다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632" name="Google Shape;8632;p88"/>
          <p:cNvSpPr txBox="1"/>
          <p:nvPr/>
        </p:nvSpPr>
        <p:spPr>
          <a:xfrm>
            <a:off x="867541" y="3389165"/>
            <a:ext cx="8902160" cy="1126206"/>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dirty="0" err="1">
                <a:solidFill>
                  <a:srgbClr val="007E75"/>
                </a:solidFill>
                <a:latin typeface="Arial"/>
                <a:ea typeface="Arial"/>
                <a:cs typeface="Arial"/>
                <a:sym typeface="Arial"/>
              </a:rPr>
              <a:t>고객</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만족도</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성과</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제품</a:t>
            </a:r>
            <a:r>
              <a:rPr lang="en-US" sz="900" u="none" dirty="0">
                <a:latin typeface="Gulim"/>
                <a:ea typeface="Gulim"/>
                <a:cs typeface="Gulim"/>
                <a:sym typeface="Gulim"/>
              </a:rPr>
              <a:t> </a:t>
            </a:r>
            <a:r>
              <a:rPr lang="en-US" sz="900" u="none" dirty="0" err="1">
                <a:latin typeface="Gulim"/>
                <a:ea typeface="Gulim"/>
                <a:cs typeface="Gulim"/>
                <a:sym typeface="Gulim"/>
              </a:rPr>
              <a:t>품질</a:t>
            </a:r>
            <a:r>
              <a:rPr lang="en-US" sz="900" u="none" dirty="0">
                <a:latin typeface="Gulim"/>
                <a:ea typeface="Gulim"/>
                <a:cs typeface="Gulim"/>
                <a:sym typeface="Gulim"/>
              </a:rPr>
              <a:t> </a:t>
            </a:r>
            <a:r>
              <a:rPr lang="en-US" sz="900" u="none" dirty="0" err="1">
                <a:latin typeface="Gulim"/>
                <a:ea typeface="Gulim"/>
                <a:cs typeface="Gulim"/>
                <a:sym typeface="Gulim"/>
              </a:rPr>
              <a:t>향상</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고객</a:t>
            </a:r>
            <a:r>
              <a:rPr lang="en-US" sz="900" u="none" dirty="0">
                <a:latin typeface="Gulim"/>
                <a:ea typeface="Gulim"/>
                <a:cs typeface="Gulim"/>
                <a:sym typeface="Gulim"/>
              </a:rPr>
              <a:t> </a:t>
            </a:r>
            <a:r>
              <a:rPr lang="en-US" sz="900" u="none" dirty="0" err="1">
                <a:latin typeface="Gulim"/>
                <a:ea typeface="Gulim"/>
                <a:cs typeface="Gulim"/>
                <a:sym typeface="Gulim"/>
              </a:rPr>
              <a:t>만족도</a:t>
            </a:r>
            <a:r>
              <a:rPr lang="en-US" sz="900" u="none" dirty="0">
                <a:latin typeface="Gulim"/>
                <a:ea typeface="Gulim"/>
                <a:cs typeface="Gulim"/>
                <a:sym typeface="Gulim"/>
              </a:rPr>
              <a:t> </a:t>
            </a:r>
            <a:r>
              <a:rPr lang="en-US" sz="900" u="none" dirty="0" err="1">
                <a:latin typeface="Gulim"/>
                <a:ea typeface="Gulim"/>
                <a:cs typeface="Gulim"/>
                <a:sym typeface="Gulim"/>
              </a:rPr>
              <a:t>제고를</a:t>
            </a:r>
            <a:r>
              <a:rPr lang="en-US" sz="900" u="none" dirty="0">
                <a:latin typeface="Gulim"/>
                <a:ea typeface="Gulim"/>
                <a:cs typeface="Gulim"/>
                <a:sym typeface="Gulim"/>
              </a:rPr>
              <a:t> </a:t>
            </a:r>
            <a:r>
              <a:rPr lang="en-US" sz="900" u="none" dirty="0" err="1">
                <a:latin typeface="Gulim"/>
                <a:ea typeface="Gulim"/>
                <a:cs typeface="Gulim"/>
                <a:sym typeface="Gulim"/>
              </a:rPr>
              <a:t>위해</a:t>
            </a:r>
            <a:r>
              <a:rPr lang="en-US" sz="900" u="none" dirty="0">
                <a:latin typeface="Gulim"/>
                <a:ea typeface="Gulim"/>
                <a:cs typeface="Gulim"/>
                <a:sym typeface="Gulim"/>
              </a:rPr>
              <a:t> </a:t>
            </a:r>
            <a:r>
              <a:rPr lang="en-US" sz="900" u="none" dirty="0" err="1">
                <a:latin typeface="Gulim"/>
                <a:ea typeface="Gulim"/>
                <a:cs typeface="Gulim"/>
                <a:sym typeface="Gulim"/>
              </a:rPr>
              <a:t>NGP사업본부</a:t>
            </a:r>
            <a:r>
              <a:rPr lang="en-US" sz="900" u="none" dirty="0">
                <a:latin typeface="Gulim"/>
                <a:ea typeface="Gulim"/>
                <a:cs typeface="Gulim"/>
                <a:sym typeface="Gulim"/>
              </a:rPr>
              <a:t>, </a:t>
            </a:r>
            <a:r>
              <a:rPr lang="en-US" sz="900" u="none" dirty="0" err="1">
                <a:latin typeface="Gulim"/>
                <a:ea typeface="Gulim"/>
                <a:cs typeface="Gulim"/>
                <a:sym typeface="Gulim"/>
              </a:rPr>
              <a:t>R&amp;D본부</a:t>
            </a:r>
            <a:r>
              <a:rPr lang="en-US" sz="900" u="none" dirty="0">
                <a:latin typeface="Gulim"/>
                <a:ea typeface="Gulim"/>
                <a:cs typeface="Gulim"/>
                <a:sym typeface="Gulim"/>
              </a:rPr>
              <a:t>, </a:t>
            </a:r>
            <a:r>
              <a:rPr lang="en-US" sz="900" u="none" dirty="0" err="1">
                <a:latin typeface="Gulim"/>
                <a:ea typeface="Gulim"/>
                <a:cs typeface="Gulim"/>
                <a:sym typeface="Gulim"/>
              </a:rPr>
              <a:t>제조본부</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유관부서</a:t>
            </a:r>
            <a:r>
              <a:rPr lang="en-US" sz="900" u="none" dirty="0">
                <a:latin typeface="Gulim"/>
                <a:ea typeface="Gulim"/>
                <a:cs typeface="Gulim"/>
                <a:sym typeface="Gulim"/>
              </a:rPr>
              <a:t> </a:t>
            </a:r>
            <a:r>
              <a:rPr lang="en-US" sz="900" u="none" dirty="0" err="1">
                <a:latin typeface="Gulim"/>
                <a:ea typeface="Gulim"/>
                <a:cs typeface="Gulim"/>
                <a:sym typeface="Gulim"/>
              </a:rPr>
              <a:t>간의</a:t>
            </a:r>
            <a:r>
              <a:rPr lang="en-US" sz="900" u="none" dirty="0">
                <a:latin typeface="Gulim"/>
                <a:ea typeface="Gulim"/>
                <a:cs typeface="Gulim"/>
                <a:sym typeface="Gulim"/>
              </a:rPr>
              <a:t> </a:t>
            </a:r>
            <a:r>
              <a:rPr lang="en-US" sz="900" u="none" dirty="0" err="1">
                <a:latin typeface="Gulim"/>
                <a:ea typeface="Gulim"/>
                <a:cs typeface="Gulim"/>
                <a:sym typeface="Gulim"/>
              </a:rPr>
              <a:t>협업을</a:t>
            </a:r>
            <a:r>
              <a:rPr lang="en-US" sz="900" u="none" dirty="0">
                <a:latin typeface="Gulim"/>
                <a:ea typeface="Gulim"/>
                <a:cs typeface="Gulim"/>
                <a:sym typeface="Gulim"/>
              </a:rPr>
              <a:t> </a:t>
            </a:r>
            <a:r>
              <a:rPr lang="en-US" sz="900" u="none" dirty="0" err="1">
                <a:latin typeface="Gulim"/>
                <a:ea typeface="Gulim"/>
                <a:cs typeface="Gulim"/>
                <a:sym typeface="Gulim"/>
              </a:rPr>
              <a:t>활발하게</a:t>
            </a:r>
            <a:r>
              <a:rPr lang="en-US" sz="900" u="none" dirty="0">
                <a:latin typeface="Gulim"/>
                <a:ea typeface="Gulim"/>
                <a:cs typeface="Gulim"/>
                <a:sym typeface="Gulim"/>
              </a:rPr>
              <a:t> </a:t>
            </a:r>
            <a:r>
              <a:rPr lang="en-US" sz="900" u="none" dirty="0" err="1">
                <a:latin typeface="Gulim"/>
                <a:ea typeface="Gulim"/>
                <a:cs typeface="Gulim"/>
                <a:sym typeface="Gulim"/>
              </a:rPr>
              <a:t>진행하고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그</a:t>
            </a:r>
            <a:r>
              <a:rPr lang="en-US" sz="900" u="none" dirty="0">
                <a:latin typeface="Gulim"/>
                <a:ea typeface="Gulim"/>
                <a:cs typeface="Gulim"/>
                <a:sym typeface="Gulim"/>
              </a:rPr>
              <a:t> </a:t>
            </a:r>
            <a:r>
              <a:rPr lang="en-US" sz="900" u="none" dirty="0" err="1">
                <a:latin typeface="Gulim"/>
                <a:ea typeface="Gulim"/>
                <a:cs typeface="Gulim"/>
                <a:sym typeface="Gulim"/>
              </a:rPr>
              <a:t>결과</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한국소비자포럼에서</a:t>
            </a:r>
            <a:r>
              <a:rPr lang="en-US" sz="900" u="none" dirty="0">
                <a:latin typeface="Gulim"/>
                <a:ea typeface="Gulim"/>
                <a:cs typeface="Gulim"/>
                <a:sym typeface="Gulim"/>
              </a:rPr>
              <a:t> </a:t>
            </a:r>
            <a:r>
              <a:rPr lang="en-US" sz="900" u="none" dirty="0" err="1">
                <a:latin typeface="Gulim"/>
                <a:ea typeface="Gulim"/>
                <a:cs typeface="Gulim"/>
                <a:sym typeface="Gulim"/>
              </a:rPr>
              <a:t>주관하는</a:t>
            </a:r>
            <a:r>
              <a:rPr lang="en-US" sz="900" u="none" dirty="0">
                <a:latin typeface="Gulim"/>
                <a:ea typeface="Gulim"/>
                <a:cs typeface="Gulim"/>
                <a:sym typeface="Gulim"/>
              </a:rPr>
              <a:t> </a:t>
            </a:r>
            <a:r>
              <a:rPr lang="en-US" sz="900" u="none" dirty="0" err="1">
                <a:latin typeface="Gulim"/>
                <a:ea typeface="Gulim"/>
                <a:cs typeface="Gulim"/>
                <a:sym typeface="Gulim"/>
              </a:rPr>
              <a:t>올해의</a:t>
            </a:r>
            <a:r>
              <a:rPr lang="en-US" sz="900" u="none" dirty="0">
                <a:latin typeface="Gulim"/>
                <a:ea typeface="Gulim"/>
                <a:cs typeface="Gulim"/>
                <a:sym typeface="Gulim"/>
              </a:rPr>
              <a:t> </a:t>
            </a:r>
            <a:r>
              <a:rPr lang="en-US" sz="900" u="none" dirty="0" err="1">
                <a:latin typeface="Gulim"/>
                <a:ea typeface="Gulim"/>
                <a:cs typeface="Gulim"/>
                <a:sym typeface="Gulim"/>
              </a:rPr>
              <a:t>브랜드</a:t>
            </a:r>
            <a:r>
              <a:rPr lang="en-US" sz="900" u="none" dirty="0">
                <a:latin typeface="Gulim"/>
                <a:ea typeface="Gulim"/>
                <a:cs typeface="Gulim"/>
                <a:sym typeface="Gulim"/>
              </a:rPr>
              <a:t> </a:t>
            </a:r>
            <a:r>
              <a:rPr lang="en-US" sz="900" u="none" dirty="0" err="1">
                <a:latin typeface="Gulim"/>
                <a:ea typeface="Gulim"/>
                <a:cs typeface="Gulim"/>
                <a:sym typeface="Gulim"/>
              </a:rPr>
              <a:t>대상과</a:t>
            </a:r>
            <a:r>
              <a:rPr lang="en-US" sz="900" u="none" dirty="0">
                <a:latin typeface="Gulim"/>
                <a:ea typeface="Gulim"/>
                <a:cs typeface="Gulim"/>
                <a:sym typeface="Gulim"/>
              </a:rPr>
              <a:t> </a:t>
            </a:r>
            <a:r>
              <a:rPr lang="en-US" sz="900" u="none" dirty="0" err="1">
                <a:latin typeface="Gulim"/>
                <a:ea typeface="Gulim"/>
                <a:cs typeface="Gulim"/>
                <a:sym typeface="Gulim"/>
              </a:rPr>
              <a:t>산업정책연구원</a:t>
            </a:r>
            <a:r>
              <a:rPr lang="en-US" sz="900" u="none" dirty="0">
                <a:latin typeface="Gulim"/>
                <a:ea typeface="Gulim"/>
                <a:cs typeface="Gulim"/>
                <a:sym typeface="Gulim"/>
              </a:rPr>
              <a:t>(IPS)</a:t>
            </a:r>
            <a:r>
              <a:rPr lang="en-US" sz="900" u="none" dirty="0" err="1">
                <a:latin typeface="Gulim"/>
                <a:ea typeface="Gulim"/>
                <a:cs typeface="Gulim"/>
                <a:sym typeface="Gulim"/>
              </a:rPr>
              <a:t>에서</a:t>
            </a:r>
            <a:r>
              <a:rPr lang="en-US" sz="900" u="none" dirty="0">
                <a:latin typeface="Gulim"/>
                <a:ea typeface="Gulim"/>
                <a:cs typeface="Gulim"/>
                <a:sym typeface="Gulim"/>
              </a:rPr>
              <a:t> </a:t>
            </a:r>
            <a:r>
              <a:rPr lang="en-US" sz="900" u="none" dirty="0" err="1">
                <a:latin typeface="Gulim"/>
                <a:ea typeface="Gulim"/>
                <a:cs typeface="Gulim"/>
                <a:sym typeface="Gulim"/>
              </a:rPr>
              <a:t>주관하는</a:t>
            </a:r>
            <a:r>
              <a:rPr lang="en-US" sz="900" u="none" dirty="0">
                <a:latin typeface="Gulim"/>
                <a:ea typeface="Gulim"/>
                <a:cs typeface="Gulim"/>
                <a:sym typeface="Gulim"/>
              </a:rPr>
              <a:t> </a:t>
            </a:r>
            <a:r>
              <a:rPr lang="en-US" sz="900" u="none" dirty="0" err="1">
                <a:latin typeface="Gulim"/>
                <a:ea typeface="Gulim"/>
                <a:cs typeface="Gulim"/>
                <a:sym typeface="Gulim"/>
              </a:rPr>
              <a:t>대한민국</a:t>
            </a:r>
            <a:r>
              <a:rPr lang="en-US" sz="900" u="none" dirty="0">
                <a:latin typeface="Gulim"/>
                <a:ea typeface="Gulim"/>
                <a:cs typeface="Gulim"/>
                <a:sym typeface="Gulim"/>
              </a:rPr>
              <a:t> </a:t>
            </a:r>
            <a:r>
              <a:rPr lang="en-US" sz="900" u="none" dirty="0" err="1">
                <a:latin typeface="Gulim"/>
                <a:ea typeface="Gulim"/>
                <a:cs typeface="Gulim"/>
                <a:sym typeface="Gulim"/>
              </a:rPr>
              <a:t>브랜드</a:t>
            </a:r>
            <a:r>
              <a:rPr lang="en-US" sz="900" u="none" dirty="0">
                <a:latin typeface="Gulim"/>
                <a:ea typeface="Gulim"/>
                <a:cs typeface="Gulim"/>
                <a:sym typeface="Gulim"/>
              </a:rPr>
              <a:t> </a:t>
            </a:r>
            <a:r>
              <a:rPr lang="en-US" sz="900" u="none" dirty="0" err="1">
                <a:latin typeface="Gulim"/>
                <a:ea typeface="Gulim"/>
                <a:cs typeface="Gulim"/>
                <a:sym typeface="Gulim"/>
              </a:rPr>
              <a:t>명예의</a:t>
            </a:r>
            <a:r>
              <a:rPr lang="en-US" sz="900" u="none" dirty="0">
                <a:latin typeface="Gulim"/>
                <a:ea typeface="Gulim"/>
                <a:cs typeface="Gulim"/>
                <a:sym typeface="Gulim"/>
              </a:rPr>
              <a:t> </a:t>
            </a:r>
            <a:r>
              <a:rPr lang="en-US" sz="900" u="none" dirty="0" err="1">
                <a:latin typeface="Gulim"/>
                <a:ea typeface="Gulim"/>
                <a:cs typeface="Gulim"/>
                <a:sym typeface="Gulim"/>
              </a:rPr>
              <a:t>전당에서</a:t>
            </a:r>
            <a:r>
              <a:rPr lang="en-US" sz="900" u="none" dirty="0">
                <a:latin typeface="Gulim"/>
                <a:ea typeface="Gulim"/>
                <a:cs typeface="Gulim"/>
                <a:sym typeface="Gulim"/>
              </a:rPr>
              <a:t> </a:t>
            </a:r>
            <a:r>
              <a:rPr lang="en-US" sz="900" u="none" dirty="0" err="1">
                <a:latin typeface="Gulim"/>
                <a:ea typeface="Gulim"/>
                <a:cs typeface="Gulim"/>
                <a:sym typeface="Gulim"/>
              </a:rPr>
              <a:t>각각</a:t>
            </a:r>
            <a:r>
              <a:rPr lang="en-US" sz="900" u="none" dirty="0">
                <a:latin typeface="Gulim"/>
                <a:ea typeface="Gulim"/>
                <a:cs typeface="Gulim"/>
                <a:sym typeface="Gulim"/>
              </a:rPr>
              <a:t> 6년 </a:t>
            </a:r>
            <a:r>
              <a:rPr lang="en-US" sz="900" u="none" dirty="0" err="1">
                <a:latin typeface="Gulim"/>
                <a:ea typeface="Gulim"/>
                <a:cs typeface="Gulim"/>
                <a:sym typeface="Gulim"/>
              </a:rPr>
              <a:t>연속</a:t>
            </a:r>
            <a:r>
              <a:rPr lang="en-US" sz="900" u="none" dirty="0">
                <a:latin typeface="Gulim"/>
                <a:ea typeface="Gulim"/>
                <a:cs typeface="Gulim"/>
                <a:sym typeface="Gulim"/>
              </a:rPr>
              <a:t> </a:t>
            </a:r>
            <a:r>
              <a:rPr lang="en-US" sz="900" u="none" dirty="0" err="1">
                <a:latin typeface="Gulim"/>
                <a:ea typeface="Gulim"/>
                <a:cs typeface="Gulim"/>
                <a:sym typeface="Gulim"/>
              </a:rPr>
              <a:t>수상하는</a:t>
            </a:r>
            <a:r>
              <a:rPr lang="en-US" sz="900" u="none" dirty="0">
                <a:latin typeface="Gulim"/>
                <a:ea typeface="Gulim"/>
                <a:cs typeface="Gulim"/>
                <a:sym typeface="Gulim"/>
              </a:rPr>
              <a:t> </a:t>
            </a:r>
            <a:r>
              <a:rPr lang="en-US" sz="900" u="none" dirty="0" err="1">
                <a:latin typeface="Gulim"/>
                <a:ea typeface="Gulim"/>
                <a:cs typeface="Gulim"/>
                <a:sym typeface="Gulim"/>
              </a:rPr>
              <a:t>성과를</a:t>
            </a:r>
            <a:r>
              <a:rPr lang="en-US" sz="900" u="none" dirty="0">
                <a:latin typeface="Gulim"/>
                <a:ea typeface="Gulim"/>
                <a:cs typeface="Gulim"/>
                <a:sym typeface="Gulim"/>
              </a:rPr>
              <a:t> </a:t>
            </a:r>
            <a:r>
              <a:rPr lang="en-US" sz="900" u="none" dirty="0" err="1">
                <a:latin typeface="Gulim"/>
                <a:ea typeface="Gulim"/>
                <a:cs typeface="Gulim"/>
                <a:sym typeface="Gulim"/>
              </a:rPr>
              <a:t>이루었습니다</a:t>
            </a:r>
            <a:r>
              <a:rPr lang="en-US" sz="900" u="none" dirty="0">
                <a:latin typeface="Gulim"/>
                <a:ea typeface="Gulim"/>
                <a:cs typeface="Gulim"/>
                <a:sym typeface="Gulim"/>
              </a:rPr>
              <a:t>. </a:t>
            </a:r>
            <a:r>
              <a:rPr lang="ko-KR" altLang="en-US" sz="900" dirty="0">
                <a:latin typeface="Gulim" panose="020B0600000101010101" pitchFamily="34" charset="-127"/>
                <a:ea typeface="Gulim" panose="020B0600000101010101" pitchFamily="34" charset="-127"/>
                <a:cs typeface="Gulim"/>
                <a:sym typeface="Gulim"/>
              </a:rPr>
              <a:t>고객 만족도 설문 결과 </a:t>
            </a:r>
            <a:r>
              <a:rPr lang="en-US" altLang="ko-KR" sz="900" dirty="0">
                <a:latin typeface="Gulim" panose="020B0600000101010101" pitchFamily="34" charset="-127"/>
                <a:ea typeface="Gulim" panose="020B0600000101010101" pitchFamily="34" charset="-127"/>
                <a:cs typeface="Gulim"/>
                <a:sym typeface="Gulim"/>
              </a:rPr>
              <a:t>2020</a:t>
            </a:r>
            <a:r>
              <a:rPr lang="ko-KR" altLang="en-US" sz="900" dirty="0">
                <a:latin typeface="Gulim" panose="020B0600000101010101" pitchFamily="34" charset="-127"/>
                <a:ea typeface="Gulim" panose="020B0600000101010101" pitchFamily="34" charset="-127"/>
                <a:cs typeface="Gulim"/>
                <a:sym typeface="Gulim"/>
              </a:rPr>
              <a:t>년에 </a:t>
            </a:r>
            <a:r>
              <a:rPr lang="en-US" altLang="ko-KR" sz="900" dirty="0">
                <a:latin typeface="Gulim" panose="020B0600000101010101" pitchFamily="34" charset="-127"/>
                <a:ea typeface="Gulim" panose="020B0600000101010101" pitchFamily="34" charset="-127"/>
                <a:cs typeface="Gulim"/>
                <a:sym typeface="Gulim"/>
              </a:rPr>
              <a:t>78.0</a:t>
            </a:r>
            <a:r>
              <a:rPr lang="ko-KR" altLang="en-US" sz="900" dirty="0">
                <a:latin typeface="Gulim" panose="020B0600000101010101" pitchFamily="34" charset="-127"/>
                <a:ea typeface="Gulim" panose="020B0600000101010101" pitchFamily="34" charset="-127"/>
                <a:cs typeface="Gulim"/>
                <a:sym typeface="Gulim"/>
              </a:rPr>
              <a:t>점</a:t>
            </a:r>
            <a:r>
              <a:rPr lang="en-US" altLang="ko-KR" sz="900" dirty="0">
                <a:latin typeface="Gulim" panose="020B0600000101010101" pitchFamily="34" charset="-127"/>
                <a:ea typeface="Gulim" panose="020B0600000101010101" pitchFamily="34" charset="-127"/>
                <a:cs typeface="Gulim"/>
                <a:sym typeface="Gulim"/>
              </a:rPr>
              <a:t>,</a:t>
            </a:r>
            <a:r>
              <a:rPr lang="ko-KR" altLang="en-US" sz="900" dirty="0">
                <a:latin typeface="Gulim" panose="020B0600000101010101" pitchFamily="34" charset="-127"/>
                <a:ea typeface="Gulim" panose="020B0600000101010101" pitchFamily="34" charset="-127"/>
                <a:cs typeface="Gulim"/>
                <a:sym typeface="Gulim"/>
              </a:rPr>
              <a:t> </a:t>
            </a:r>
            <a:r>
              <a:rPr lang="en-US" altLang="ko-KR" sz="900" dirty="0">
                <a:latin typeface="Gulim" panose="020B0600000101010101" pitchFamily="34" charset="-127"/>
                <a:ea typeface="Gulim" panose="020B0600000101010101" pitchFamily="34" charset="-127"/>
                <a:cs typeface="Gulim"/>
                <a:sym typeface="Gulim"/>
              </a:rPr>
              <a:t>2021</a:t>
            </a:r>
            <a:r>
              <a:rPr lang="ko-KR" altLang="en-US" sz="900" dirty="0">
                <a:latin typeface="Gulim" panose="020B0600000101010101" pitchFamily="34" charset="-127"/>
                <a:ea typeface="Gulim" panose="020B0600000101010101" pitchFamily="34" charset="-127"/>
                <a:cs typeface="Gulim"/>
                <a:sym typeface="Gulim"/>
              </a:rPr>
              <a:t>년에 </a:t>
            </a:r>
            <a:r>
              <a:rPr lang="en-US" altLang="ko-KR" sz="900" dirty="0">
                <a:latin typeface="Gulim" panose="020B0600000101010101" pitchFamily="34" charset="-127"/>
                <a:ea typeface="Gulim" panose="020B0600000101010101" pitchFamily="34" charset="-127"/>
                <a:cs typeface="Gulim"/>
                <a:sym typeface="Gulim"/>
              </a:rPr>
              <a:t>79.0</a:t>
            </a:r>
            <a:r>
              <a:rPr lang="ko-KR" altLang="en-US" sz="900" dirty="0">
                <a:latin typeface="Gulim" panose="020B0600000101010101" pitchFamily="34" charset="-127"/>
                <a:ea typeface="Gulim" panose="020B0600000101010101" pitchFamily="34" charset="-127"/>
                <a:cs typeface="Gulim"/>
                <a:sym typeface="Gulim"/>
              </a:rPr>
              <a:t>점</a:t>
            </a:r>
            <a:r>
              <a:rPr lang="en-US" altLang="ko-KR" sz="900" dirty="0">
                <a:latin typeface="Gulim" panose="020B0600000101010101" pitchFamily="34" charset="-127"/>
                <a:ea typeface="Gulim" panose="020B0600000101010101" pitchFamily="34" charset="-127"/>
                <a:cs typeface="Gulim"/>
                <a:sym typeface="Gulim"/>
              </a:rPr>
              <a:t>,</a:t>
            </a:r>
            <a:r>
              <a:rPr lang="ko-KR" altLang="en-US" sz="900" dirty="0">
                <a:latin typeface="Gulim" panose="020B0600000101010101" pitchFamily="34" charset="-127"/>
                <a:ea typeface="Gulim" panose="020B0600000101010101" pitchFamily="34" charset="-127"/>
                <a:cs typeface="Gulim"/>
                <a:sym typeface="Gulim"/>
              </a:rPr>
              <a:t> </a:t>
            </a:r>
            <a:r>
              <a:rPr lang="en-US" altLang="ko-KR" sz="900" dirty="0">
                <a:latin typeface="Gulim" panose="020B0600000101010101" pitchFamily="34" charset="-127"/>
                <a:ea typeface="Gulim" panose="020B0600000101010101" pitchFamily="34" charset="-127"/>
                <a:cs typeface="Gulim"/>
                <a:sym typeface="Gulim"/>
              </a:rPr>
              <a:t>2022</a:t>
            </a:r>
            <a:r>
              <a:rPr lang="ko-KR" altLang="en-US" sz="900" dirty="0">
                <a:latin typeface="Gulim" panose="020B0600000101010101" pitchFamily="34" charset="-127"/>
                <a:ea typeface="Gulim" panose="020B0600000101010101" pitchFamily="34" charset="-127"/>
                <a:cs typeface="Gulim"/>
                <a:sym typeface="Gulim"/>
              </a:rPr>
              <a:t>년에 </a:t>
            </a:r>
            <a:r>
              <a:rPr lang="en-US" altLang="ko-KR" sz="900" dirty="0">
                <a:latin typeface="Gulim" panose="020B0600000101010101" pitchFamily="34" charset="-127"/>
                <a:ea typeface="Gulim" panose="020B0600000101010101" pitchFamily="34" charset="-127"/>
                <a:cs typeface="Gulim"/>
                <a:sym typeface="Gulim"/>
              </a:rPr>
              <a:t>79.0</a:t>
            </a:r>
            <a:r>
              <a:rPr lang="ko-KR" altLang="en-US" sz="900" dirty="0">
                <a:latin typeface="Gulim" panose="020B0600000101010101" pitchFamily="34" charset="-127"/>
                <a:ea typeface="Gulim" panose="020B0600000101010101" pitchFamily="34" charset="-127"/>
                <a:cs typeface="Gulim"/>
                <a:sym typeface="Gulim"/>
              </a:rPr>
              <a:t>점</a:t>
            </a:r>
            <a:r>
              <a:rPr lang="en-US" altLang="ko-KR" sz="900" dirty="0">
                <a:latin typeface="Gulim" panose="020B0600000101010101" pitchFamily="34" charset="-127"/>
                <a:ea typeface="Gulim" panose="020B0600000101010101" pitchFamily="34" charset="-127"/>
                <a:cs typeface="Gulim"/>
                <a:sym typeface="Gulim"/>
              </a:rPr>
              <a:t>,</a:t>
            </a:r>
            <a:r>
              <a:rPr lang="ko-KR" altLang="en-US" sz="900" dirty="0">
                <a:latin typeface="Gulim" panose="020B0600000101010101" pitchFamily="34" charset="-127"/>
                <a:ea typeface="Gulim" panose="020B0600000101010101" pitchFamily="34" charset="-127"/>
                <a:cs typeface="Gulim"/>
                <a:sym typeface="Gulim"/>
              </a:rPr>
              <a:t> 그리고 </a:t>
            </a:r>
            <a:r>
              <a:rPr lang="en-US" altLang="ko-KR" sz="900" dirty="0">
                <a:latin typeface="Gulim" panose="020B0600000101010101" pitchFamily="34" charset="-127"/>
                <a:ea typeface="Gulim" panose="020B0600000101010101" pitchFamily="34" charset="-127"/>
                <a:cs typeface="Gulim"/>
                <a:sym typeface="Gulim"/>
              </a:rPr>
              <a:t>2023</a:t>
            </a:r>
            <a:r>
              <a:rPr lang="ko-KR" altLang="en-US" sz="900" dirty="0">
                <a:latin typeface="Gulim" panose="020B0600000101010101" pitchFamily="34" charset="-127"/>
                <a:ea typeface="Gulim" panose="020B0600000101010101" pitchFamily="34" charset="-127"/>
                <a:cs typeface="Gulim"/>
                <a:sym typeface="Gulim"/>
              </a:rPr>
              <a:t>년에 </a:t>
            </a:r>
            <a:r>
              <a:rPr lang="en-US" altLang="ko-KR" sz="900" dirty="0">
                <a:latin typeface="Gulim" panose="020B0600000101010101" pitchFamily="34" charset="-127"/>
                <a:ea typeface="Gulim" panose="020B0600000101010101" pitchFamily="34" charset="-127"/>
                <a:cs typeface="Gulim"/>
                <a:sym typeface="Gulim"/>
              </a:rPr>
              <a:t>78.0</a:t>
            </a:r>
            <a:r>
              <a:rPr lang="ko-KR" altLang="en-US" sz="900" dirty="0">
                <a:latin typeface="Gulim" panose="020B0600000101010101" pitchFamily="34" charset="-127"/>
                <a:ea typeface="Gulim" panose="020B0600000101010101" pitchFamily="34" charset="-127"/>
                <a:cs typeface="Gulim"/>
                <a:sym typeface="Gulim"/>
              </a:rPr>
              <a:t>점을 기록했습니다</a:t>
            </a:r>
            <a:r>
              <a:rPr lang="en-US" altLang="ko-KR" sz="900" dirty="0">
                <a:latin typeface="Gulim" panose="020B0600000101010101" pitchFamily="34" charset="-127"/>
                <a:ea typeface="Gulim" panose="020B0600000101010101" pitchFamily="34" charset="-127"/>
                <a:cs typeface="Gulim"/>
                <a:sym typeface="Gulim"/>
              </a:rPr>
              <a:t>. </a:t>
            </a:r>
            <a:r>
              <a:rPr lang="ko-KR" altLang="en-US" sz="900" dirty="0">
                <a:latin typeface="Gulim" panose="020B0600000101010101" pitchFamily="34" charset="-127"/>
                <a:ea typeface="Gulim" panose="020B0600000101010101" pitchFamily="34" charset="-127"/>
              </a:rPr>
              <a:t>릴</a:t>
            </a:r>
            <a:r>
              <a:rPr lang="en-US" altLang="ko-KR" sz="900" dirty="0">
                <a:latin typeface="Gulim" panose="020B0600000101010101" pitchFamily="34" charset="-127"/>
                <a:ea typeface="Gulim" panose="020B0600000101010101" pitchFamily="34" charset="-127"/>
              </a:rPr>
              <a:t>(</a:t>
            </a:r>
            <a:r>
              <a:rPr lang="en-US" sz="900" dirty="0" err="1">
                <a:latin typeface="Gulim" panose="020B0600000101010101" pitchFamily="34" charset="-127"/>
                <a:ea typeface="Gulim" panose="020B0600000101010101" pitchFamily="34" charset="-127"/>
              </a:rPr>
              <a:t>lil</a:t>
            </a:r>
            <a:r>
              <a:rPr lang="en-US"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브랜드는 </a:t>
            </a:r>
            <a:r>
              <a:rPr lang="en-US" altLang="ko-KR" sz="900" dirty="0">
                <a:latin typeface="Gulim" panose="020B0600000101010101" pitchFamily="34" charset="-127"/>
                <a:ea typeface="Gulim" panose="020B0600000101010101" pitchFamily="34" charset="-127"/>
              </a:rPr>
              <a:t>2023</a:t>
            </a:r>
            <a:r>
              <a:rPr lang="ko-KR" altLang="en-US" sz="900" dirty="0">
                <a:latin typeface="Gulim" panose="020B0600000101010101" pitchFamily="34" charset="-127"/>
                <a:ea typeface="Gulim" panose="020B0600000101010101" pitchFamily="34" charset="-127"/>
              </a:rPr>
              <a:t>년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올해의 브랜드 대상</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에서 </a:t>
            </a:r>
            <a:r>
              <a:rPr lang="en-US" altLang="ko-KR" sz="900" dirty="0">
                <a:latin typeface="Gulim" panose="020B0600000101010101" pitchFamily="34" charset="-127"/>
                <a:ea typeface="Gulim" panose="020B0600000101010101" pitchFamily="34" charset="-127"/>
              </a:rPr>
              <a:t>6</a:t>
            </a:r>
            <a:r>
              <a:rPr lang="ko-KR" altLang="en-US" sz="900" dirty="0">
                <a:latin typeface="Gulim" panose="020B0600000101010101" pitchFamily="34" charset="-127"/>
                <a:ea typeface="Gulim" panose="020B0600000101010101" pitchFamily="34" charset="-127"/>
              </a:rPr>
              <a:t>년 연속 수상하며 꾸준한 브랜드 가치를 인정받았으며</a:t>
            </a:r>
            <a:r>
              <a:rPr lang="en-US" altLang="ko-KR" sz="900" dirty="0">
                <a:latin typeface="Gulim" panose="020B0600000101010101" pitchFamily="34" charset="-127"/>
                <a:ea typeface="Gulim" panose="020B0600000101010101" pitchFamily="34" charset="-127"/>
              </a:rPr>
              <a:t>, 2024</a:t>
            </a:r>
            <a:r>
              <a:rPr lang="ko-KR" altLang="en-US" sz="900" dirty="0">
                <a:latin typeface="Gulim" panose="020B0600000101010101" pitchFamily="34" charset="-127"/>
                <a:ea typeface="Gulim" panose="020B0600000101010101" pitchFamily="34" charset="-127"/>
              </a:rPr>
              <a:t>년에는 </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대한민국 브랜드 명예의 전당</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에서도 </a:t>
            </a:r>
            <a:r>
              <a:rPr lang="en-US" altLang="ko-KR" sz="900" dirty="0">
                <a:latin typeface="Gulim" panose="020B0600000101010101" pitchFamily="34" charset="-127"/>
                <a:ea typeface="Gulim" panose="020B0600000101010101" pitchFamily="34" charset="-127"/>
              </a:rPr>
              <a:t>6</a:t>
            </a:r>
            <a:r>
              <a:rPr lang="ko-KR" altLang="en-US" sz="900" dirty="0">
                <a:latin typeface="Gulim" panose="020B0600000101010101" pitchFamily="34" charset="-127"/>
                <a:ea typeface="Gulim" panose="020B0600000101010101" pitchFamily="34" charset="-127"/>
              </a:rPr>
              <a:t>년 연속 수상의 영예를 안아 업계에서의 위상을 다시 한번 입증했습니다</a:t>
            </a:r>
            <a:r>
              <a:rPr lang="en-US" altLang="ko-KR" sz="900" dirty="0">
                <a:latin typeface="Gulim" panose="020B0600000101010101" pitchFamily="34" charset="-127"/>
                <a:ea typeface="Gulim" panose="020B0600000101010101" pitchFamily="34" charset="-127"/>
              </a:rPr>
              <a:t>.</a:t>
            </a:r>
          </a:p>
          <a:p>
            <a:pPr marL="12700" marR="5080" lvl="0" indent="-635" algn="just" rtl="0">
              <a:lnSpc>
                <a:spcPct val="134200"/>
              </a:lnSpc>
              <a:spcBef>
                <a:spcPts val="0"/>
              </a:spcBef>
              <a:spcAft>
                <a:spcPts val="0"/>
              </a:spcAft>
              <a:buNone/>
            </a:pPr>
            <a:endParaRPr sz="900" dirty="0">
              <a:latin typeface="Gulim"/>
              <a:ea typeface="Gulim"/>
              <a:cs typeface="Gulim"/>
              <a:sym typeface="Gulim"/>
            </a:endParaRPr>
          </a:p>
        </p:txBody>
      </p:sp>
      <p:sp>
        <p:nvSpPr>
          <p:cNvPr id="8634" name="Google Shape;8634;p88"/>
          <p:cNvSpPr txBox="1"/>
          <p:nvPr/>
        </p:nvSpPr>
        <p:spPr>
          <a:xfrm>
            <a:off x="867533" y="4450062"/>
            <a:ext cx="2203204" cy="1821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err="1">
                <a:solidFill>
                  <a:srgbClr val="6FC3AB"/>
                </a:solidFill>
                <a:latin typeface="Arial"/>
                <a:ea typeface="Arial"/>
                <a:cs typeface="Arial"/>
                <a:sym typeface="Arial"/>
              </a:rPr>
              <a:t>정보보호</a:t>
            </a:r>
            <a:endParaRPr sz="1100" dirty="0">
              <a:latin typeface="Arial"/>
              <a:ea typeface="Arial"/>
              <a:cs typeface="Arial"/>
              <a:sym typeface="Arial"/>
            </a:endParaRPr>
          </a:p>
        </p:txBody>
      </p:sp>
      <p:sp>
        <p:nvSpPr>
          <p:cNvPr id="8635" name="Google Shape;8635;p88"/>
          <p:cNvSpPr txBox="1"/>
          <p:nvPr/>
        </p:nvSpPr>
        <p:spPr>
          <a:xfrm>
            <a:off x="867085" y="4738137"/>
            <a:ext cx="8884302"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a:solidFill>
                  <a:srgbClr val="007E75"/>
                </a:solidFill>
                <a:latin typeface="Arial"/>
                <a:ea typeface="Arial"/>
                <a:cs typeface="Arial"/>
                <a:sym typeface="Arial"/>
              </a:rPr>
              <a:t>정보보호 관리체계</a:t>
            </a:r>
            <a:r>
              <a:rPr lang="en-US" sz="900" b="1" u="none">
                <a:solidFill>
                  <a:srgbClr val="007E75"/>
                </a:solidFill>
                <a:latin typeface="Arial"/>
                <a:ea typeface="Arial"/>
                <a:cs typeface="Arial"/>
                <a:sym typeface="Arial"/>
              </a:rPr>
              <a:t> </a:t>
            </a:r>
            <a:r>
              <a:rPr lang="en-US" sz="900" u="none">
                <a:latin typeface="Gulim"/>
                <a:ea typeface="Gulim"/>
                <a:cs typeface="Gulim"/>
                <a:sym typeface="Gulim"/>
              </a:rPr>
              <a:t>KT&amp;G는 정보보안 및 개인정보보호에 대한 최고책임기구로 기업비밀보호위원회를 구성하고, 위원회 내에 기업비밀보호최고책임자(Chief Security Officer)와 정보보호 업무를 총괄하는 정보보호최고책임자(Chief Information Security Officer)를 선임하여 정보보호 시스템 관리를 강화하고 있습니다. 기업비밀보호최고책임자는 기업비밀보호를 위해 인적·관리적·기술적·물리적보호업무를 총괄하며, 기업비밀보호 위원장직을 수행합니다.</a:t>
            </a:r>
            <a:endParaRPr sz="900">
              <a:latin typeface="Gulim"/>
              <a:ea typeface="Gulim"/>
              <a:cs typeface="Gulim"/>
              <a:sym typeface="Gulim"/>
            </a:endParaRPr>
          </a:p>
        </p:txBody>
      </p:sp>
      <p:sp>
        <p:nvSpPr>
          <p:cNvPr id="8636" name="Google Shape;8636;p88"/>
          <p:cNvSpPr txBox="1"/>
          <p:nvPr/>
        </p:nvSpPr>
        <p:spPr>
          <a:xfrm>
            <a:off x="854249" y="5267469"/>
            <a:ext cx="8889883" cy="1259319"/>
          </a:xfrm>
          <a:prstGeom prst="rect">
            <a:avLst/>
          </a:prstGeom>
          <a:noFill/>
          <a:ln>
            <a:noFill/>
          </a:ln>
        </p:spPr>
        <p:txBody>
          <a:bodyPr spcFirstLastPara="1" wrap="square" lIns="0" tIns="12700" rIns="0" bIns="0" anchor="t" anchorCtr="0">
            <a:spAutoFit/>
          </a:bodyPr>
          <a:lstStyle/>
          <a:p>
            <a:pPr marL="12700" marR="5080" lvl="0" indent="-635" algn="just" rtl="0">
              <a:lnSpc>
                <a:spcPct val="150000"/>
              </a:lnSpc>
              <a:spcBef>
                <a:spcPts val="0"/>
              </a:spcBef>
              <a:spcAft>
                <a:spcPts val="0"/>
              </a:spcAft>
              <a:buNone/>
            </a:pPr>
            <a:r>
              <a:rPr lang="en-US" sz="900" dirty="0" err="1">
                <a:latin typeface="Gulim" panose="020B0600000101010101" pitchFamily="34" charset="-127"/>
                <a:ea typeface="Gulim" panose="020B0600000101010101" pitchFamily="34" charset="-127"/>
                <a:cs typeface="Gulim"/>
                <a:sym typeface="Gulim"/>
              </a:rPr>
              <a:t>정보보호최고책임자는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개인정보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정보관리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안건을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포함한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주요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정보보안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업무를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전반적으로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관리하며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기업비밀보호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위원회에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안건을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상정합니다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기업비밀보호위원회는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연간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정보보호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사규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제·개정</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정보보호</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인증</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보안시스템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구축</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등</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정보보호를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위한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활동</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계획을</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검토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및</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심의·의결합니다</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심의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결과</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정보보안</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중대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사안이</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발생하는</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경우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기업</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최고전략책임자</a:t>
            </a:r>
            <a:r>
              <a:rPr lang="en-US" sz="900" dirty="0">
                <a:latin typeface="Gulim" panose="020B0600000101010101" pitchFamily="34" charset="-127"/>
                <a:ea typeface="Gulim" panose="020B0600000101010101" pitchFamily="34" charset="-127"/>
                <a:cs typeface="Gulim"/>
                <a:sym typeface="Gulim"/>
              </a:rPr>
              <a:t>(Chief Strategy Officer)</a:t>
            </a:r>
            <a:r>
              <a:rPr lang="en-US" sz="900" dirty="0" err="1">
                <a:latin typeface="Gulim" panose="020B0600000101010101" pitchFamily="34" charset="-127"/>
                <a:ea typeface="Gulim" panose="020B0600000101010101" pitchFamily="34" charset="-127"/>
                <a:cs typeface="Gulim"/>
                <a:sym typeface="Gulim"/>
              </a:rPr>
              <a:t>에게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보고되며</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중대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사안은</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이사회</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산하</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지속가능경영위원회에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보고하도록</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하여</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관련</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리스크에</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체계적으로</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대응하고</a:t>
            </a:r>
            <a:r>
              <a:rPr lang="en-US" sz="900" dirty="0">
                <a:latin typeface="Gulim" panose="020B0600000101010101" pitchFamily="34" charset="-127"/>
                <a:ea typeface="Gulim" panose="020B0600000101010101" pitchFamily="34" charset="-127"/>
                <a:cs typeface="Gulim"/>
                <a:sym typeface="Gulim"/>
              </a:rPr>
              <a:t> </a:t>
            </a:r>
            <a:r>
              <a:rPr lang="en-US" sz="900" dirty="0" err="1">
                <a:latin typeface="Gulim" panose="020B0600000101010101" pitchFamily="34" charset="-127"/>
                <a:ea typeface="Gulim" panose="020B0600000101010101" pitchFamily="34" charset="-127"/>
                <a:cs typeface="Gulim"/>
                <a:sym typeface="Gulim"/>
              </a:rPr>
              <a:t>있습니다</a:t>
            </a:r>
            <a:r>
              <a:rPr lang="en-US" sz="900" dirty="0">
                <a:latin typeface="Gulim" panose="020B0600000101010101" pitchFamily="34" charset="-127"/>
                <a:ea typeface="Gulim" panose="020B0600000101010101" pitchFamily="34" charset="-127"/>
                <a:cs typeface="Gulim"/>
                <a:sym typeface="Gulim"/>
              </a:rPr>
              <a:t>.</a:t>
            </a:r>
          </a:p>
          <a:p>
            <a:pPr algn="just">
              <a:lnSpc>
                <a:spcPct val="150000"/>
              </a:lnSpc>
            </a:pPr>
            <a:r>
              <a:rPr lang="ko-KR" altLang="en-US" sz="900" dirty="0">
                <a:latin typeface="Gulim" panose="020B0600000101010101" pitchFamily="34" charset="-127"/>
                <a:ea typeface="Gulim" panose="020B0600000101010101" pitchFamily="34" charset="-127"/>
              </a:rPr>
              <a:t>정보보호 보안 관제 체계는 </a:t>
            </a:r>
            <a:r>
              <a:rPr lang="en-US" altLang="ko-KR" sz="900" dirty="0">
                <a:latin typeface="Gulim" panose="020B0600000101010101" pitchFamily="34" charset="-127"/>
                <a:ea typeface="Gulim" panose="020B0600000101010101" pitchFamily="34" charset="-127"/>
              </a:rPr>
              <a:t>24</a:t>
            </a:r>
            <a:r>
              <a:rPr lang="ko-KR" altLang="en-US" sz="900" dirty="0">
                <a:latin typeface="Gulim" panose="020B0600000101010101" pitchFamily="34" charset="-127"/>
                <a:ea typeface="Gulim" panose="020B0600000101010101" pitchFamily="34" charset="-127"/>
              </a:rPr>
              <a:t>시간 </a:t>
            </a:r>
            <a:r>
              <a:rPr lang="en-US" altLang="ko-KR" sz="900" dirty="0">
                <a:latin typeface="Gulim" panose="020B0600000101010101" pitchFamily="34" charset="-127"/>
                <a:ea typeface="Gulim" panose="020B0600000101010101" pitchFamily="34" charset="-127"/>
              </a:rPr>
              <a:t>365</a:t>
            </a:r>
            <a:r>
              <a:rPr lang="ko-KR" altLang="en-US" sz="900" dirty="0">
                <a:latin typeface="Gulim" panose="020B0600000101010101" pitchFamily="34" charset="-127"/>
                <a:ea typeface="Gulim" panose="020B0600000101010101" pitchFamily="34" charset="-127"/>
              </a:rPr>
              <a:t>일 실시간으로 운영되며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보안 위협을 신속히 탐지하고 차단</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대응할 수 있는 체계를 갖추고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보안 전문가로 구성된 자체 화이트 해커 팀을 운영하고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한국인터넷진흥원의 사이버 위협 정보 공유 시스템</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C-TAS)</a:t>
            </a:r>
            <a:r>
              <a:rPr lang="ko-KR" altLang="en-US" sz="900" dirty="0" err="1">
                <a:latin typeface="Gulim" panose="020B0600000101010101" pitchFamily="34" charset="-127"/>
                <a:ea typeface="Gulim" panose="020B0600000101010101" pitchFamily="34" charset="-127"/>
              </a:rPr>
              <a:t>에</a:t>
            </a:r>
            <a:r>
              <a:rPr lang="ko-KR" altLang="en-US" sz="900" dirty="0">
                <a:latin typeface="Gulim" panose="020B0600000101010101" pitchFamily="34" charset="-127"/>
                <a:ea typeface="Gulim" panose="020B0600000101010101" pitchFamily="34" charset="-127"/>
              </a:rPr>
              <a:t> 가입해 관련 정보를 적극 활용하고 있습니다</a:t>
            </a:r>
            <a:r>
              <a:rPr lang="en-US" altLang="ko-KR" sz="900" dirty="0">
                <a:latin typeface="Gulim" panose="020B0600000101010101" pitchFamily="34" charset="-127"/>
                <a:ea typeface="Gulim" panose="020B0600000101010101" pitchFamily="34" charset="-127"/>
              </a:rPr>
              <a:t>.</a:t>
            </a:r>
          </a:p>
        </p:txBody>
      </p:sp>
      <p:grpSp>
        <p:nvGrpSpPr>
          <p:cNvPr id="8711" name="Google Shape;8711;p88"/>
          <p:cNvGrpSpPr/>
          <p:nvPr/>
        </p:nvGrpSpPr>
        <p:grpSpPr>
          <a:xfrm>
            <a:off x="538086" y="0"/>
            <a:ext cx="14077958" cy="8208009"/>
            <a:chOff x="538086" y="0"/>
            <a:chExt cx="14077958" cy="8208009"/>
          </a:xfrm>
        </p:grpSpPr>
        <p:sp>
          <p:nvSpPr>
            <p:cNvPr id="8712" name="Google Shape;8712;p8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13" name="Google Shape;8713;p8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14" name="Google Shape;8714;p8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721" name="Google Shape;8721;p8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165</a:t>
            </a:r>
            <a:endParaRPr sz="1000">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8731"/>
        <p:cNvGrpSpPr/>
        <p:nvPr/>
      </p:nvGrpSpPr>
      <p:grpSpPr>
        <a:xfrm>
          <a:off x="0" y="0"/>
          <a:ext cx="0" cy="0"/>
          <a:chOff x="0" y="0"/>
          <a:chExt cx="0" cy="0"/>
        </a:xfrm>
      </p:grpSpPr>
      <p:sp>
        <p:nvSpPr>
          <p:cNvPr id="8733" name="Google Shape;8733;p89"/>
          <p:cNvSpPr txBox="1"/>
          <p:nvPr/>
        </p:nvSpPr>
        <p:spPr>
          <a:xfrm>
            <a:off x="881084" y="4196704"/>
            <a:ext cx="12999123" cy="571803"/>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정보보안</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none"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사이버보안</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점검</a:t>
            </a:r>
            <a:endParaRPr sz="900" dirty="0">
              <a:latin typeface="Arial"/>
              <a:ea typeface="Arial"/>
              <a:cs typeface="Arial"/>
              <a:sym typeface="Arial"/>
            </a:endParaRPr>
          </a:p>
          <a:p>
            <a:pPr marL="12700" marR="5080" lvl="0" indent="0" algn="just" rtl="0">
              <a:lnSpc>
                <a:spcPct val="1342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정보보호를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정기</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체계를</a:t>
            </a:r>
            <a:r>
              <a:rPr lang="en-US" sz="900" dirty="0">
                <a:latin typeface="Gulim"/>
                <a:ea typeface="Gulim"/>
                <a:cs typeface="Gulim"/>
                <a:sym typeface="Gulim"/>
              </a:rPr>
              <a:t> </a:t>
            </a:r>
            <a:r>
              <a:rPr lang="en-US" sz="900" dirty="0" err="1">
                <a:latin typeface="Gulim"/>
                <a:ea typeface="Gulim"/>
                <a:cs typeface="Gulim"/>
                <a:sym typeface="Gulim"/>
              </a:rPr>
              <a:t>구축하여</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중에</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활동으로는</a:t>
            </a:r>
            <a:r>
              <a:rPr lang="en-US" sz="900" dirty="0">
                <a:latin typeface="Gulim"/>
                <a:ea typeface="Gulim"/>
                <a:cs typeface="Gulim"/>
                <a:sym typeface="Gulim"/>
              </a:rPr>
              <a:t> </a:t>
            </a:r>
            <a:r>
              <a:rPr lang="en-US" sz="900" dirty="0" err="1">
                <a:latin typeface="Gulim"/>
                <a:ea typeface="Gulim"/>
                <a:cs typeface="Gulim"/>
                <a:sym typeface="Gulim"/>
              </a:rPr>
              <a:t>정보보호관련</a:t>
            </a:r>
            <a:r>
              <a:rPr lang="en-US" sz="900" dirty="0">
                <a:latin typeface="Gulim"/>
                <a:ea typeface="Gulim"/>
                <a:cs typeface="Gulim"/>
                <a:sym typeface="Gulim"/>
              </a:rPr>
              <a:t> </a:t>
            </a:r>
            <a:r>
              <a:rPr lang="en-US" sz="900" dirty="0" err="1">
                <a:latin typeface="Gulim"/>
                <a:ea typeface="Gulim"/>
                <a:cs typeface="Gulim"/>
                <a:sym typeface="Gulim"/>
              </a:rPr>
              <a:t>사규</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관리하는</a:t>
            </a:r>
            <a:r>
              <a:rPr lang="en-US" sz="900" dirty="0">
                <a:latin typeface="Gulim"/>
                <a:ea typeface="Gulim"/>
                <a:cs typeface="Gulim"/>
                <a:sym typeface="Gulim"/>
              </a:rPr>
              <a:t> </a:t>
            </a:r>
            <a:r>
              <a:rPr lang="en-US" sz="900" dirty="0" err="1">
                <a:latin typeface="Gulim"/>
                <a:ea typeface="Gulim"/>
                <a:cs typeface="Gulim"/>
                <a:sym typeface="Gulim"/>
              </a:rPr>
              <a:t>기업비밀보호</a:t>
            </a:r>
            <a:r>
              <a:rPr lang="en-US" sz="900" dirty="0">
                <a:latin typeface="Gulim"/>
                <a:ea typeface="Gulim"/>
                <a:cs typeface="Gulim"/>
                <a:sym typeface="Gulim"/>
              </a:rPr>
              <a:t> </a:t>
            </a:r>
            <a:r>
              <a:rPr lang="en-US" sz="900" dirty="0" err="1">
                <a:latin typeface="Gulim"/>
                <a:ea typeface="Gulim"/>
                <a:cs typeface="Gulim"/>
                <a:sym typeface="Gulim"/>
              </a:rPr>
              <a:t>운영</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법령</a:t>
            </a:r>
            <a:r>
              <a:rPr lang="en-US" sz="900" dirty="0">
                <a:latin typeface="Gulim"/>
                <a:ea typeface="Gulim"/>
                <a:cs typeface="Gulim"/>
                <a:sym typeface="Gulim"/>
              </a:rPr>
              <a:t> </a:t>
            </a:r>
            <a:r>
              <a:rPr lang="en-US" sz="900" dirty="0" err="1">
                <a:latin typeface="Gulim"/>
                <a:ea typeface="Gulim"/>
                <a:cs typeface="Gulim"/>
                <a:sym typeface="Gulim"/>
              </a:rPr>
              <a:t>준수를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시행하는</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내·외부</a:t>
            </a:r>
            <a:r>
              <a:rPr lang="en-US" sz="900" dirty="0">
                <a:latin typeface="Gulim"/>
                <a:ea typeface="Gulim"/>
                <a:cs typeface="Gulim"/>
                <a:sym typeface="Gulim"/>
              </a:rPr>
              <a:t> </a:t>
            </a:r>
            <a:r>
              <a:rPr lang="en-US" sz="900" dirty="0" err="1">
                <a:latin typeface="Gulim"/>
                <a:ea typeface="Gulim"/>
                <a:cs typeface="Gulim"/>
                <a:sym typeface="Gulim"/>
              </a:rPr>
              <a:t>위협에</a:t>
            </a:r>
            <a:r>
              <a:rPr lang="en-US" sz="900" dirty="0">
                <a:latin typeface="Gulim"/>
                <a:ea typeface="Gulim"/>
                <a:cs typeface="Gulim"/>
                <a:sym typeface="Gulim"/>
              </a:rPr>
              <a:t> </a:t>
            </a:r>
            <a:r>
              <a:rPr lang="en-US" sz="900" dirty="0" err="1">
                <a:latin typeface="Gulim"/>
                <a:ea typeface="Gulim"/>
                <a:cs typeface="Gulim"/>
                <a:sym typeface="Gulim"/>
              </a:rPr>
              <a:t>대비하기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보안솔루션의</a:t>
            </a:r>
            <a:r>
              <a:rPr lang="en-US" sz="900" dirty="0">
                <a:latin typeface="Gulim"/>
                <a:ea typeface="Gulim"/>
                <a:cs typeface="Gulim"/>
                <a:sym typeface="Gulim"/>
              </a:rPr>
              <a:t> </a:t>
            </a:r>
            <a:r>
              <a:rPr lang="en-US" sz="900" dirty="0" err="1">
                <a:latin typeface="Gulim"/>
                <a:ea typeface="Gulim"/>
                <a:cs typeface="Gulim"/>
                <a:sym typeface="Gulim"/>
              </a:rPr>
              <a:t>보안</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방지를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보안솔루션</a:t>
            </a:r>
            <a:r>
              <a:rPr lang="en-US" sz="900" dirty="0">
                <a:latin typeface="Gulim"/>
                <a:ea typeface="Gulim"/>
                <a:cs typeface="Gulim"/>
                <a:sym typeface="Gulim"/>
              </a:rPr>
              <a:t> </a:t>
            </a:r>
            <a:r>
              <a:rPr lang="en-US" sz="900" dirty="0" err="1">
                <a:latin typeface="Gulim"/>
                <a:ea typeface="Gulim"/>
                <a:cs typeface="Gulim"/>
                <a:sym typeface="Gulim"/>
              </a:rPr>
              <a:t>정책</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활동으로</a:t>
            </a:r>
            <a:r>
              <a:rPr lang="en-US" sz="900" dirty="0">
                <a:latin typeface="Gulim"/>
                <a:ea typeface="Gulim"/>
                <a:cs typeface="Gulim"/>
                <a:sym typeface="Gulim"/>
              </a:rPr>
              <a:t> </a:t>
            </a:r>
            <a:r>
              <a:rPr lang="en-US" sz="900" dirty="0" err="1">
                <a:latin typeface="Gulim"/>
                <a:ea typeface="Gulim"/>
                <a:cs typeface="Gulim"/>
                <a:sym typeface="Gulim"/>
              </a:rPr>
              <a:t>나누어</a:t>
            </a:r>
            <a:r>
              <a:rPr lang="en-US" sz="900" dirty="0">
                <a:latin typeface="Gulim"/>
                <a:ea typeface="Gulim"/>
                <a:cs typeface="Gulim"/>
                <a:sym typeface="Gulim"/>
              </a:rPr>
              <a:t> </a:t>
            </a:r>
            <a:r>
              <a:rPr lang="en-US" sz="900" dirty="0" err="1">
                <a:latin typeface="Gulim"/>
                <a:ea typeface="Gulim"/>
                <a:cs typeface="Gulim"/>
                <a:sym typeface="Gulim"/>
              </a:rPr>
              <a:t>시행하고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734" name="Google Shape;8734;p89"/>
          <p:cNvSpPr txBox="1"/>
          <p:nvPr/>
        </p:nvSpPr>
        <p:spPr>
          <a:xfrm>
            <a:off x="881084" y="4815288"/>
            <a:ext cx="12999123" cy="198388"/>
          </a:xfrm>
          <a:prstGeom prst="rect">
            <a:avLst/>
          </a:prstGeom>
          <a:noFill/>
          <a:ln>
            <a:noFill/>
          </a:ln>
        </p:spPr>
        <p:txBody>
          <a:bodyPr spcFirstLastPara="1" wrap="square" lIns="0" tIns="12700" rIns="0" bIns="0" anchor="t" anchorCtr="0">
            <a:spAutoFit/>
          </a:bodyPr>
          <a:lstStyle/>
          <a:p>
            <a:pPr marL="12700" marR="5080" lvl="0" indent="-635" algn="l" rtl="0">
              <a:lnSpc>
                <a:spcPct val="134200"/>
              </a:lnSpc>
              <a:spcBef>
                <a:spcPts val="0"/>
              </a:spcBef>
              <a:spcAft>
                <a:spcPts val="0"/>
              </a:spcAft>
              <a:buNone/>
            </a:pPr>
            <a:r>
              <a:rPr lang="en-US" sz="900" b="1" u="sng">
                <a:solidFill>
                  <a:srgbClr val="4D5C63"/>
                </a:solidFill>
                <a:latin typeface="Malgun Gothic"/>
                <a:ea typeface="Malgun Gothic"/>
                <a:cs typeface="Malgun Gothic"/>
                <a:sym typeface="Malgun Gothic"/>
              </a:rPr>
              <a:t>기업비밀보호 운영 점검</a:t>
            </a:r>
            <a:r>
              <a:rPr lang="en-US" sz="900" b="1" u="none">
                <a:solidFill>
                  <a:srgbClr val="4D5C63"/>
                </a:solidFill>
                <a:latin typeface="Malgun Gothic"/>
                <a:ea typeface="Malgun Gothic"/>
                <a:cs typeface="Malgun Gothic"/>
                <a:sym typeface="Malgun Gothic"/>
              </a:rPr>
              <a:t>  </a:t>
            </a:r>
            <a:r>
              <a:rPr lang="en-US" sz="900" u="none">
                <a:latin typeface="Gulim"/>
                <a:ea typeface="Gulim"/>
                <a:cs typeface="Gulim"/>
                <a:sym typeface="Gulim"/>
              </a:rPr>
              <a:t>회사의 정책 관리 및 최신화를 위해 수행합니다. 관련법령의 개정 및 정보보호를 위한 요구사항을 기반으로 사규 및 정책 등을 관리하며, 정보보호실무협의회, 기업비밀보호위원회를 통해 점검 및 개선 활동을 수행합니다.</a:t>
            </a:r>
            <a:endParaRPr sz="900">
              <a:latin typeface="Gulim"/>
              <a:ea typeface="Gulim"/>
              <a:cs typeface="Gulim"/>
              <a:sym typeface="Gulim"/>
            </a:endParaRPr>
          </a:p>
        </p:txBody>
      </p:sp>
      <p:sp>
        <p:nvSpPr>
          <p:cNvPr id="8735" name="Google Shape;8735;p89"/>
          <p:cNvSpPr txBox="1"/>
          <p:nvPr/>
        </p:nvSpPr>
        <p:spPr>
          <a:xfrm>
            <a:off x="862794" y="5042304"/>
            <a:ext cx="13002387"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개인정보</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컴플라이언스</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점검</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개인정보</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법령</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정보보호</a:t>
            </a:r>
            <a:r>
              <a:rPr lang="en-US" sz="900" u="none" dirty="0">
                <a:latin typeface="Gulim"/>
                <a:ea typeface="Gulim"/>
                <a:cs typeface="Gulim"/>
                <a:sym typeface="Gulim"/>
              </a:rPr>
              <a:t> </a:t>
            </a:r>
            <a:r>
              <a:rPr lang="en-US" sz="900" u="none" dirty="0" err="1">
                <a:latin typeface="Gulim"/>
                <a:ea typeface="Gulim"/>
                <a:cs typeface="Gulim"/>
                <a:sym typeface="Gulim"/>
              </a:rPr>
              <a:t>지침을</a:t>
            </a:r>
            <a:r>
              <a:rPr lang="en-US" sz="900" u="none" dirty="0">
                <a:latin typeface="Gulim"/>
                <a:ea typeface="Gulim"/>
                <a:cs typeface="Gulim"/>
                <a:sym typeface="Gulim"/>
              </a:rPr>
              <a:t> </a:t>
            </a:r>
            <a:r>
              <a:rPr lang="en-US" sz="900" u="none" dirty="0" err="1">
                <a:latin typeface="Gulim"/>
                <a:ea typeface="Gulim"/>
                <a:cs typeface="Gulim"/>
                <a:sym typeface="Gulim"/>
              </a:rPr>
              <a:t>바탕으로</a:t>
            </a:r>
            <a:r>
              <a:rPr lang="en-US" sz="900" u="none" dirty="0">
                <a:latin typeface="Gulim"/>
                <a:ea typeface="Gulim"/>
                <a:cs typeface="Gulim"/>
                <a:sym typeface="Gulim"/>
              </a:rPr>
              <a:t> </a:t>
            </a:r>
            <a:r>
              <a:rPr lang="en-US" sz="900" u="none" dirty="0" err="1">
                <a:latin typeface="Gulim"/>
                <a:ea typeface="Gulim"/>
                <a:cs typeface="Gulim"/>
                <a:sym typeface="Gulim"/>
              </a:rPr>
              <a:t>위험을</a:t>
            </a:r>
            <a:r>
              <a:rPr lang="en-US" sz="900" u="none" dirty="0">
                <a:latin typeface="Gulim"/>
                <a:ea typeface="Gulim"/>
                <a:cs typeface="Gulim"/>
                <a:sym typeface="Gulim"/>
              </a:rPr>
              <a:t> </a:t>
            </a:r>
            <a:r>
              <a:rPr lang="en-US" sz="900" u="none" dirty="0" err="1">
                <a:latin typeface="Gulim"/>
                <a:ea typeface="Gulim"/>
                <a:cs typeface="Gulim"/>
                <a:sym typeface="Gulim"/>
              </a:rPr>
              <a:t>사전에</a:t>
            </a:r>
            <a:r>
              <a:rPr lang="en-US" sz="900" u="none" dirty="0">
                <a:latin typeface="Gulim"/>
                <a:ea typeface="Gulim"/>
                <a:cs typeface="Gulim"/>
                <a:sym typeface="Gulim"/>
              </a:rPr>
              <a:t> </a:t>
            </a:r>
            <a:r>
              <a:rPr lang="en-US" sz="900" u="none" dirty="0" err="1">
                <a:latin typeface="Gulim"/>
                <a:ea typeface="Gulim"/>
                <a:cs typeface="Gulim"/>
                <a:sym typeface="Gulim"/>
              </a:rPr>
              <a:t>도출하고</a:t>
            </a:r>
            <a:r>
              <a:rPr lang="en-US" sz="900" u="none" dirty="0">
                <a:latin typeface="Gulim"/>
                <a:ea typeface="Gulim"/>
                <a:cs typeface="Gulim"/>
                <a:sym typeface="Gulim"/>
              </a:rPr>
              <a:t> </a:t>
            </a:r>
            <a:r>
              <a:rPr lang="en-US" sz="900" u="none" dirty="0" err="1">
                <a:latin typeface="Gulim"/>
                <a:ea typeface="Gulim"/>
                <a:cs typeface="Gulim"/>
                <a:sym typeface="Gulim"/>
              </a:rPr>
              <a:t>개선하기</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점검</a:t>
            </a:r>
            <a:r>
              <a:rPr lang="en-US" sz="900" u="none" dirty="0">
                <a:latin typeface="Gulim"/>
                <a:ea typeface="Gulim"/>
                <a:cs typeface="Gulim"/>
                <a:sym typeface="Gulim"/>
              </a:rPr>
              <a:t> </a:t>
            </a:r>
            <a:r>
              <a:rPr lang="en-US" sz="900" u="none" dirty="0" err="1">
                <a:latin typeface="Gulim"/>
                <a:ea typeface="Gulim"/>
                <a:cs typeface="Gulim"/>
                <a:sym typeface="Gulim"/>
              </a:rPr>
              <a:t>활동을</a:t>
            </a:r>
            <a:r>
              <a:rPr lang="en-US" sz="900" u="none" dirty="0">
                <a:latin typeface="Gulim"/>
                <a:ea typeface="Gulim"/>
                <a:cs typeface="Gulim"/>
                <a:sym typeface="Gulim"/>
              </a:rPr>
              <a:t> </a:t>
            </a:r>
            <a:r>
              <a:rPr lang="en-US" sz="900" u="none" dirty="0" err="1">
                <a:latin typeface="Gulim"/>
                <a:ea typeface="Gulim"/>
                <a:cs typeface="Gulim"/>
                <a:sym typeface="Gulim"/>
              </a:rPr>
              <a:t>수행하고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점검활동은</a:t>
            </a:r>
            <a:r>
              <a:rPr lang="en-US" sz="900" u="none" dirty="0">
                <a:latin typeface="Gulim"/>
                <a:ea typeface="Gulim"/>
                <a:cs typeface="Gulim"/>
                <a:sym typeface="Gulim"/>
              </a:rPr>
              <a:t> </a:t>
            </a:r>
            <a:r>
              <a:rPr lang="en-US" sz="900" u="none" dirty="0" err="1">
                <a:latin typeface="Gulim"/>
                <a:ea typeface="Gulim"/>
                <a:cs typeface="Gulim"/>
                <a:sym typeface="Gulim"/>
              </a:rPr>
              <a:t>개인정보</a:t>
            </a:r>
            <a:r>
              <a:rPr lang="en-US" sz="900" u="none" dirty="0">
                <a:latin typeface="Gulim"/>
                <a:ea typeface="Gulim"/>
                <a:cs typeface="Gulim"/>
                <a:sym typeface="Gulim"/>
              </a:rPr>
              <a:t> </a:t>
            </a:r>
            <a:r>
              <a:rPr lang="en-US" sz="900" u="none" dirty="0" err="1">
                <a:latin typeface="Gulim"/>
                <a:ea typeface="Gulim"/>
                <a:cs typeface="Gulim"/>
                <a:sym typeface="Gulim"/>
              </a:rPr>
              <a:t>처리</a:t>
            </a:r>
            <a:r>
              <a:rPr lang="en-US" sz="900" u="none" dirty="0">
                <a:latin typeface="Gulim"/>
                <a:ea typeface="Gulim"/>
                <a:cs typeface="Gulim"/>
                <a:sym typeface="Gulim"/>
              </a:rPr>
              <a:t> </a:t>
            </a:r>
            <a:r>
              <a:rPr lang="en-US" sz="900" u="none" dirty="0" err="1">
                <a:latin typeface="Gulim"/>
                <a:ea typeface="Gulim"/>
                <a:cs typeface="Gulim"/>
                <a:sym typeface="Gulim"/>
              </a:rPr>
              <a:t>시스템과</a:t>
            </a:r>
            <a:r>
              <a:rPr lang="en-US" sz="900" u="none" dirty="0">
                <a:latin typeface="Gulim"/>
                <a:ea typeface="Gulim"/>
                <a:cs typeface="Gulim"/>
                <a:sym typeface="Gulim"/>
              </a:rPr>
              <a:t> </a:t>
            </a:r>
            <a:r>
              <a:rPr lang="en-US" sz="900" u="none" dirty="0" err="1">
                <a:latin typeface="Gulim"/>
                <a:ea typeface="Gulim"/>
                <a:cs typeface="Gulim"/>
                <a:sym typeface="Gulim"/>
              </a:rPr>
              <a:t>개인정보를</a:t>
            </a:r>
            <a:r>
              <a:rPr lang="en-US" sz="900" u="none" dirty="0">
                <a:latin typeface="Gulim"/>
                <a:ea typeface="Gulim"/>
                <a:cs typeface="Gulim"/>
                <a:sym typeface="Gulim"/>
              </a:rPr>
              <a:t> </a:t>
            </a:r>
            <a:r>
              <a:rPr lang="en-US" sz="900" u="none" dirty="0" err="1">
                <a:latin typeface="Gulim"/>
                <a:ea typeface="Gulim"/>
                <a:cs typeface="Gulim"/>
                <a:sym typeface="Gulim"/>
              </a:rPr>
              <a:t>위탁하여</a:t>
            </a:r>
            <a:r>
              <a:rPr lang="en-US" sz="900" u="none" dirty="0">
                <a:latin typeface="Gulim"/>
                <a:ea typeface="Gulim"/>
                <a:cs typeface="Gulim"/>
                <a:sym typeface="Gulim"/>
              </a:rPr>
              <a:t> </a:t>
            </a:r>
            <a:r>
              <a:rPr lang="en-US" sz="900" u="none" dirty="0" err="1">
                <a:latin typeface="Gulim"/>
                <a:ea typeface="Gulim"/>
                <a:cs typeface="Gulim"/>
                <a:sym typeface="Gulim"/>
              </a:rPr>
              <a:t>운영하는</a:t>
            </a:r>
            <a:r>
              <a:rPr lang="en-US" sz="900" u="none" dirty="0">
                <a:latin typeface="Gulim"/>
                <a:ea typeface="Gulim"/>
                <a:cs typeface="Gulim"/>
                <a:sym typeface="Gulim"/>
              </a:rPr>
              <a:t> </a:t>
            </a:r>
            <a:r>
              <a:rPr lang="en-US" sz="900" u="none" dirty="0" err="1">
                <a:latin typeface="Gulim"/>
                <a:ea typeface="Gulim"/>
                <a:cs typeface="Gulim"/>
                <a:sym typeface="Gulim"/>
              </a:rPr>
              <a:t>수탁사를</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모의심사</a:t>
            </a:r>
            <a:r>
              <a:rPr lang="en-US" sz="900" u="none" dirty="0">
                <a:latin typeface="Gulim"/>
                <a:ea typeface="Gulim"/>
                <a:cs typeface="Gulim"/>
                <a:sym typeface="Gulim"/>
              </a:rPr>
              <a:t>, </a:t>
            </a:r>
            <a:r>
              <a:rPr lang="en-US" sz="900" u="none" dirty="0" err="1">
                <a:latin typeface="Gulim"/>
                <a:ea typeface="Gulim"/>
                <a:cs typeface="Gulim"/>
                <a:sym typeface="Gulim"/>
              </a:rPr>
              <a:t>위험평가</a:t>
            </a:r>
            <a:r>
              <a:rPr lang="en-US" sz="900" u="none" dirty="0">
                <a:latin typeface="Gulim"/>
                <a:ea typeface="Gulim"/>
                <a:cs typeface="Gulim"/>
                <a:sym typeface="Gulim"/>
              </a:rPr>
              <a:t> </a:t>
            </a:r>
            <a:r>
              <a:rPr lang="en-US" sz="900" u="none" dirty="0" err="1">
                <a:latin typeface="Gulim"/>
                <a:ea typeface="Gulim"/>
                <a:cs typeface="Gulim"/>
                <a:sym typeface="Gulim"/>
              </a:rPr>
              <a:t>등의</a:t>
            </a:r>
            <a:r>
              <a:rPr lang="en-US" sz="900" u="none" dirty="0">
                <a:latin typeface="Gulim"/>
                <a:ea typeface="Gulim"/>
                <a:cs typeface="Gulim"/>
                <a:sym typeface="Gulim"/>
              </a:rPr>
              <a:t> </a:t>
            </a:r>
            <a:r>
              <a:rPr lang="en-US" sz="900" u="none" dirty="0" err="1">
                <a:latin typeface="Gulim"/>
                <a:ea typeface="Gulim"/>
                <a:cs typeface="Gulim"/>
                <a:sym typeface="Gulim"/>
              </a:rPr>
              <a:t>점검활동을</a:t>
            </a:r>
            <a:r>
              <a:rPr lang="en-US" sz="900" u="none" dirty="0">
                <a:latin typeface="Gulim"/>
                <a:ea typeface="Gulim"/>
                <a:cs typeface="Gulim"/>
                <a:sym typeface="Gulim"/>
              </a:rPr>
              <a:t> </a:t>
            </a:r>
            <a:r>
              <a:rPr lang="en-US" sz="900" u="none" dirty="0" err="1">
                <a:latin typeface="Gulim"/>
                <a:ea typeface="Gulim"/>
                <a:cs typeface="Gulim"/>
                <a:sym typeface="Gulim"/>
              </a:rPr>
              <a:t>수행하고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8736" name="Google Shape;8736;p89"/>
          <p:cNvSpPr txBox="1"/>
          <p:nvPr/>
        </p:nvSpPr>
        <p:spPr>
          <a:xfrm>
            <a:off x="853817" y="5470220"/>
            <a:ext cx="13020339"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취약점</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점검</a:t>
            </a:r>
            <a:r>
              <a:rPr lang="en-US" sz="900" b="1" u="none" dirty="0">
                <a:solidFill>
                  <a:srgbClr val="4D5C63"/>
                </a:solidFill>
                <a:latin typeface="Malgun Gothic"/>
                <a:ea typeface="Malgun Gothic"/>
                <a:cs typeface="Malgun Gothic"/>
                <a:sym typeface="Malgun Gothic"/>
              </a:rPr>
              <a:t>  </a:t>
            </a:r>
            <a:r>
              <a:rPr lang="en-US" sz="900" u="none" dirty="0">
                <a:latin typeface="Gulim"/>
                <a:ea typeface="Gulim"/>
                <a:cs typeface="Gulim"/>
                <a:sym typeface="Gulim"/>
              </a:rPr>
              <a:t>KT&amp;G </a:t>
            </a:r>
            <a:r>
              <a:rPr lang="en-US" sz="900" u="none" dirty="0" err="1">
                <a:latin typeface="Gulim"/>
                <a:ea typeface="Gulim"/>
                <a:cs typeface="Gulim"/>
                <a:sym typeface="Gulim"/>
              </a:rPr>
              <a:t>시스템의</a:t>
            </a:r>
            <a:r>
              <a:rPr lang="en-US" sz="900" u="none" dirty="0">
                <a:latin typeface="Gulim"/>
                <a:ea typeface="Gulim"/>
                <a:cs typeface="Gulim"/>
                <a:sym typeface="Gulim"/>
              </a:rPr>
              <a:t> </a:t>
            </a:r>
            <a:r>
              <a:rPr lang="en-US" sz="900" u="none" dirty="0" err="1">
                <a:latin typeface="Gulim"/>
                <a:ea typeface="Gulim"/>
                <a:cs typeface="Gulim"/>
                <a:sym typeface="Gulim"/>
              </a:rPr>
              <a:t>안전한</a:t>
            </a:r>
            <a:r>
              <a:rPr lang="en-US" sz="900" u="none" dirty="0">
                <a:latin typeface="Gulim"/>
                <a:ea typeface="Gulim"/>
                <a:cs typeface="Gulim"/>
                <a:sym typeface="Gulim"/>
              </a:rPr>
              <a:t> </a:t>
            </a:r>
            <a:r>
              <a:rPr lang="en-US" sz="900" u="none" dirty="0" err="1">
                <a:latin typeface="Gulim"/>
                <a:ea typeface="Gulim"/>
                <a:cs typeface="Gulim"/>
                <a:sym typeface="Gulim"/>
              </a:rPr>
              <a:t>서비스</a:t>
            </a:r>
            <a:r>
              <a:rPr lang="en-US" sz="900" u="none" dirty="0">
                <a:latin typeface="Gulim"/>
                <a:ea typeface="Gulim"/>
                <a:cs typeface="Gulim"/>
                <a:sym typeface="Gulim"/>
              </a:rPr>
              <a:t> </a:t>
            </a:r>
            <a:r>
              <a:rPr lang="en-US" sz="900" u="none" dirty="0" err="1">
                <a:latin typeface="Gulim"/>
                <a:ea typeface="Gulim"/>
                <a:cs typeface="Gulim"/>
                <a:sym typeface="Gulim"/>
              </a:rPr>
              <a:t>제공을</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점검</a:t>
            </a:r>
            <a:r>
              <a:rPr lang="en-US" sz="900" u="none" dirty="0">
                <a:latin typeface="Gulim"/>
                <a:ea typeface="Gulim"/>
                <a:cs typeface="Gulim"/>
                <a:sym typeface="Gulim"/>
              </a:rPr>
              <a:t> </a:t>
            </a:r>
            <a:r>
              <a:rPr lang="en-US" sz="900" u="none" dirty="0" err="1">
                <a:latin typeface="Gulim"/>
                <a:ea typeface="Gulim"/>
                <a:cs typeface="Gulim"/>
                <a:sym typeface="Gulim"/>
              </a:rPr>
              <a:t>활동입니다</a:t>
            </a:r>
            <a:r>
              <a:rPr lang="en-US" sz="900" u="none" dirty="0">
                <a:latin typeface="Gulim"/>
                <a:ea typeface="Gulim"/>
                <a:cs typeface="Gulim"/>
                <a:sym typeface="Gulim"/>
              </a:rPr>
              <a:t>. </a:t>
            </a:r>
            <a:r>
              <a:rPr lang="en-US" sz="900" u="none" dirty="0" err="1">
                <a:latin typeface="Gulim"/>
                <a:ea typeface="Gulim"/>
                <a:cs typeface="Gulim"/>
                <a:sym typeface="Gulim"/>
              </a:rPr>
              <a:t>시스템에</a:t>
            </a:r>
            <a:r>
              <a:rPr lang="en-US" sz="900" u="none" dirty="0">
                <a:latin typeface="Gulim"/>
                <a:ea typeface="Gulim"/>
                <a:cs typeface="Gulim"/>
                <a:sym typeface="Gulim"/>
              </a:rPr>
              <a:t> </a:t>
            </a:r>
            <a:r>
              <a:rPr lang="en-US" sz="900" u="none" dirty="0" err="1">
                <a:latin typeface="Gulim"/>
                <a:ea typeface="Gulim"/>
                <a:cs typeface="Gulim"/>
                <a:sym typeface="Gulim"/>
              </a:rPr>
              <a:t>침투를</a:t>
            </a:r>
            <a:r>
              <a:rPr lang="en-US" sz="900" u="none" dirty="0">
                <a:latin typeface="Gulim"/>
                <a:ea typeface="Gulim"/>
                <a:cs typeface="Gulim"/>
                <a:sym typeface="Gulim"/>
              </a:rPr>
              <a:t> </a:t>
            </a:r>
            <a:r>
              <a:rPr lang="en-US" sz="900" u="none" dirty="0" err="1">
                <a:latin typeface="Gulim"/>
                <a:ea typeface="Gulim"/>
                <a:cs typeface="Gulim"/>
                <a:sym typeface="Gulim"/>
              </a:rPr>
              <a:t>시도하여</a:t>
            </a:r>
            <a:r>
              <a:rPr lang="en-US" sz="900" u="none" dirty="0">
                <a:latin typeface="Gulim"/>
                <a:ea typeface="Gulim"/>
                <a:cs typeface="Gulim"/>
                <a:sym typeface="Gulim"/>
              </a:rPr>
              <a:t> </a:t>
            </a:r>
            <a:r>
              <a:rPr lang="en-US" sz="900" u="none" dirty="0" err="1">
                <a:latin typeface="Gulim"/>
                <a:ea typeface="Gulim"/>
                <a:cs typeface="Gulim"/>
                <a:sym typeface="Gulim"/>
              </a:rPr>
              <a:t>취약점을</a:t>
            </a:r>
            <a:r>
              <a:rPr lang="en-US" sz="900" u="none" dirty="0">
                <a:latin typeface="Gulim"/>
                <a:ea typeface="Gulim"/>
                <a:cs typeface="Gulim"/>
                <a:sym typeface="Gulim"/>
              </a:rPr>
              <a:t> </a:t>
            </a:r>
            <a:r>
              <a:rPr lang="en-US" sz="900" u="none" dirty="0" err="1">
                <a:latin typeface="Gulim"/>
                <a:ea typeface="Gulim"/>
                <a:cs typeface="Gulim"/>
                <a:sym typeface="Gulim"/>
              </a:rPr>
              <a:t>도출하는</a:t>
            </a:r>
            <a:r>
              <a:rPr lang="en-US" sz="900" u="none" dirty="0">
                <a:latin typeface="Gulim"/>
                <a:ea typeface="Gulim"/>
                <a:cs typeface="Gulim"/>
                <a:sym typeface="Gulim"/>
              </a:rPr>
              <a:t> </a:t>
            </a:r>
            <a:r>
              <a:rPr lang="en-US" sz="900" u="none" dirty="0" err="1">
                <a:latin typeface="Gulim"/>
                <a:ea typeface="Gulim"/>
                <a:cs typeface="Gulim"/>
                <a:sym typeface="Gulim"/>
              </a:rPr>
              <a:t>모의해킹</a:t>
            </a:r>
            <a:r>
              <a:rPr lang="en-US" sz="900" u="none" dirty="0">
                <a:latin typeface="Gulim"/>
                <a:ea typeface="Gulim"/>
                <a:cs typeface="Gulim"/>
                <a:sym typeface="Gulim"/>
              </a:rPr>
              <a:t>, </a:t>
            </a:r>
            <a:r>
              <a:rPr lang="en-US" sz="900" u="none" dirty="0" err="1">
                <a:latin typeface="Gulim"/>
                <a:ea typeface="Gulim"/>
                <a:cs typeface="Gulim"/>
                <a:sym typeface="Gulim"/>
              </a:rPr>
              <a:t>인프라</a:t>
            </a:r>
            <a:r>
              <a:rPr lang="en-US" sz="900" u="none" dirty="0">
                <a:latin typeface="Gulim"/>
                <a:ea typeface="Gulim"/>
                <a:cs typeface="Gulim"/>
                <a:sym typeface="Gulim"/>
              </a:rPr>
              <a:t> </a:t>
            </a:r>
            <a:r>
              <a:rPr lang="en-US" sz="900" u="none" dirty="0" err="1">
                <a:latin typeface="Gulim"/>
                <a:ea typeface="Gulim"/>
                <a:cs typeface="Gulim"/>
                <a:sym typeface="Gulim"/>
              </a:rPr>
              <a:t>전반에</a:t>
            </a:r>
            <a:r>
              <a:rPr lang="en-US" sz="900" u="none" dirty="0">
                <a:latin typeface="Gulim"/>
                <a:ea typeface="Gulim"/>
                <a:cs typeface="Gulim"/>
                <a:sym typeface="Gulim"/>
              </a:rPr>
              <a:t> </a:t>
            </a:r>
            <a:r>
              <a:rPr lang="en-US" sz="900" u="none" dirty="0" err="1">
                <a:latin typeface="Gulim"/>
                <a:ea typeface="Gulim"/>
                <a:cs typeface="Gulim"/>
                <a:sym typeface="Gulim"/>
              </a:rPr>
              <a:t>대한</a:t>
            </a:r>
            <a:r>
              <a:rPr lang="en-US" sz="900" u="none" dirty="0">
                <a:latin typeface="Gulim"/>
                <a:ea typeface="Gulim"/>
                <a:cs typeface="Gulim"/>
                <a:sym typeface="Gulim"/>
              </a:rPr>
              <a:t> </a:t>
            </a:r>
            <a:r>
              <a:rPr lang="en-US" sz="900" u="none" dirty="0" err="1">
                <a:latin typeface="Gulim"/>
                <a:ea typeface="Gulim"/>
                <a:cs typeface="Gulim"/>
                <a:sym typeface="Gulim"/>
              </a:rPr>
              <a:t>취약점을</a:t>
            </a:r>
            <a:r>
              <a:rPr lang="en-US" sz="900" u="none" dirty="0">
                <a:latin typeface="Gulim"/>
                <a:ea typeface="Gulim"/>
                <a:cs typeface="Gulim"/>
                <a:sym typeface="Gulim"/>
              </a:rPr>
              <a:t> </a:t>
            </a:r>
            <a:r>
              <a:rPr lang="en-US" sz="900" u="none" dirty="0" err="1">
                <a:latin typeface="Gulim"/>
                <a:ea typeface="Gulim"/>
                <a:cs typeface="Gulim"/>
                <a:sym typeface="Gulim"/>
              </a:rPr>
              <a:t>진단하는</a:t>
            </a:r>
            <a:r>
              <a:rPr lang="en-US" sz="900" u="none" dirty="0">
                <a:latin typeface="Gulim"/>
                <a:ea typeface="Gulim"/>
                <a:cs typeface="Gulim"/>
                <a:sym typeface="Gulim"/>
              </a:rPr>
              <a:t> </a:t>
            </a:r>
            <a:r>
              <a:rPr lang="en-US" sz="900" u="none" dirty="0" err="1">
                <a:latin typeface="Gulim"/>
                <a:ea typeface="Gulim"/>
                <a:cs typeface="Gulim"/>
                <a:sym typeface="Gulim"/>
              </a:rPr>
              <a:t>인프라</a:t>
            </a:r>
            <a:r>
              <a:rPr lang="en-US" sz="900" u="none" dirty="0">
                <a:latin typeface="Gulim"/>
                <a:ea typeface="Gulim"/>
                <a:cs typeface="Gulim"/>
                <a:sym typeface="Gulim"/>
              </a:rPr>
              <a:t> </a:t>
            </a:r>
            <a:r>
              <a:rPr lang="en-US" sz="900" u="none" dirty="0" err="1">
                <a:latin typeface="Gulim"/>
                <a:ea typeface="Gulim"/>
                <a:cs typeface="Gulim"/>
                <a:sym typeface="Gulim"/>
              </a:rPr>
              <a:t>점검</a:t>
            </a:r>
            <a:r>
              <a:rPr lang="en-US" sz="900" u="none" dirty="0">
                <a:latin typeface="Gulim"/>
                <a:ea typeface="Gulim"/>
                <a:cs typeface="Gulim"/>
                <a:sym typeface="Gulim"/>
              </a:rPr>
              <a:t>, </a:t>
            </a:r>
            <a:r>
              <a:rPr lang="en-US" sz="900" u="none" dirty="0" err="1">
                <a:latin typeface="Gulim"/>
                <a:ea typeface="Gulim"/>
                <a:cs typeface="Gulim"/>
                <a:sym typeface="Gulim"/>
              </a:rPr>
              <a:t>시스템에</a:t>
            </a:r>
            <a:r>
              <a:rPr lang="en-US" sz="900" u="none" dirty="0">
                <a:latin typeface="Gulim"/>
                <a:ea typeface="Gulim"/>
                <a:cs typeface="Gulim"/>
                <a:sym typeface="Gulim"/>
              </a:rPr>
              <a:t> </a:t>
            </a:r>
            <a:r>
              <a:rPr lang="en-US" sz="900" u="none" dirty="0" err="1">
                <a:latin typeface="Gulim"/>
                <a:ea typeface="Gulim"/>
                <a:cs typeface="Gulim"/>
                <a:sym typeface="Gulim"/>
              </a:rPr>
              <a:t>내제하고</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취약점을</a:t>
            </a:r>
            <a:r>
              <a:rPr lang="en-US" sz="900" u="none" dirty="0">
                <a:latin typeface="Gulim"/>
                <a:ea typeface="Gulim"/>
                <a:cs typeface="Gulim"/>
                <a:sym typeface="Gulim"/>
              </a:rPr>
              <a:t> </a:t>
            </a:r>
            <a:r>
              <a:rPr lang="en-US" sz="900" u="none" dirty="0" err="1">
                <a:latin typeface="Gulim"/>
                <a:ea typeface="Gulim"/>
                <a:cs typeface="Gulim"/>
                <a:sym typeface="Gulim"/>
              </a:rPr>
              <a:t>탐지하는</a:t>
            </a:r>
            <a:r>
              <a:rPr lang="en-US" sz="900" u="none" dirty="0">
                <a:latin typeface="Gulim"/>
                <a:ea typeface="Gulim"/>
                <a:cs typeface="Gulim"/>
                <a:sym typeface="Gulim"/>
              </a:rPr>
              <a:t> </a:t>
            </a:r>
            <a:r>
              <a:rPr lang="en-US" sz="900" u="none" dirty="0" err="1">
                <a:latin typeface="Gulim"/>
                <a:ea typeface="Gulim"/>
                <a:cs typeface="Gulim"/>
                <a:sym typeface="Gulim"/>
              </a:rPr>
              <a:t>소스코드</a:t>
            </a:r>
            <a:r>
              <a:rPr lang="en-US" sz="900" u="none" dirty="0">
                <a:latin typeface="Gulim"/>
                <a:ea typeface="Gulim"/>
                <a:cs typeface="Gulim"/>
                <a:sym typeface="Gulim"/>
              </a:rPr>
              <a:t> </a:t>
            </a:r>
            <a:r>
              <a:rPr lang="en-US" sz="900" u="none" dirty="0" err="1">
                <a:latin typeface="Gulim"/>
                <a:ea typeface="Gulim"/>
                <a:cs typeface="Gulim"/>
                <a:sym typeface="Gulim"/>
              </a:rPr>
              <a:t>점검</a:t>
            </a:r>
            <a:r>
              <a:rPr lang="en-US" sz="900" u="none" dirty="0">
                <a:latin typeface="Gulim"/>
                <a:ea typeface="Gulim"/>
                <a:cs typeface="Gulim"/>
                <a:sym typeface="Gulim"/>
              </a:rPr>
              <a:t>, </a:t>
            </a:r>
            <a:r>
              <a:rPr lang="en-US" sz="900" u="none" dirty="0" err="1">
                <a:latin typeface="Gulim"/>
                <a:ea typeface="Gulim"/>
                <a:cs typeface="Gulim"/>
                <a:sym typeface="Gulim"/>
              </a:rPr>
              <a:t>시스템의</a:t>
            </a:r>
            <a:r>
              <a:rPr lang="en-US" sz="900" u="none" dirty="0">
                <a:latin typeface="Gulim"/>
                <a:ea typeface="Gulim"/>
                <a:cs typeface="Gulim"/>
                <a:sym typeface="Gulim"/>
              </a:rPr>
              <a:t> </a:t>
            </a:r>
            <a:r>
              <a:rPr lang="en-US" sz="900" u="none" dirty="0" err="1">
                <a:latin typeface="Gulim"/>
                <a:ea typeface="Gulim"/>
                <a:cs typeface="Gulim"/>
                <a:sym typeface="Gulim"/>
              </a:rPr>
              <a:t>개발이나</a:t>
            </a:r>
            <a:r>
              <a:rPr lang="en-US" sz="900" u="none" dirty="0">
                <a:latin typeface="Gulim"/>
                <a:ea typeface="Gulim"/>
                <a:cs typeface="Gulim"/>
                <a:sym typeface="Gulim"/>
              </a:rPr>
              <a:t> </a:t>
            </a:r>
            <a:r>
              <a:rPr lang="en-US" sz="900" u="none" dirty="0" err="1">
                <a:latin typeface="Gulim"/>
                <a:ea typeface="Gulim"/>
                <a:cs typeface="Gulim"/>
                <a:sym typeface="Gulim"/>
              </a:rPr>
              <a:t>변경에</a:t>
            </a:r>
            <a:r>
              <a:rPr lang="en-US" sz="900" u="none" dirty="0">
                <a:latin typeface="Gulim"/>
                <a:ea typeface="Gulim"/>
                <a:cs typeface="Gulim"/>
                <a:sym typeface="Gulim"/>
              </a:rPr>
              <a:t> </a:t>
            </a:r>
            <a:r>
              <a:rPr lang="en-US" sz="900" u="none" dirty="0" err="1">
                <a:latin typeface="Gulim"/>
                <a:ea typeface="Gulim"/>
                <a:cs typeface="Gulim"/>
                <a:sym typeface="Gulim"/>
              </a:rPr>
              <a:t>따른</a:t>
            </a:r>
            <a:r>
              <a:rPr lang="en-US" sz="900" u="none" dirty="0">
                <a:latin typeface="Gulim"/>
                <a:ea typeface="Gulim"/>
                <a:cs typeface="Gulim"/>
                <a:sym typeface="Gulim"/>
              </a:rPr>
              <a:t> </a:t>
            </a:r>
            <a:r>
              <a:rPr lang="en-US" sz="900" u="none" dirty="0" err="1">
                <a:latin typeface="Gulim"/>
                <a:ea typeface="Gulim"/>
                <a:cs typeface="Gulim"/>
                <a:sym typeface="Gulim"/>
              </a:rPr>
              <a:t>취약점을</a:t>
            </a:r>
            <a:r>
              <a:rPr lang="en-US" sz="900" u="none" dirty="0">
                <a:latin typeface="Gulim"/>
                <a:ea typeface="Gulim"/>
                <a:cs typeface="Gulim"/>
                <a:sym typeface="Gulim"/>
              </a:rPr>
              <a:t> </a:t>
            </a:r>
            <a:r>
              <a:rPr lang="en-US" sz="900" u="none" dirty="0" err="1">
                <a:latin typeface="Gulim"/>
                <a:ea typeface="Gulim"/>
                <a:cs typeface="Gulim"/>
                <a:sym typeface="Gulim"/>
              </a:rPr>
              <a:t>사전에</a:t>
            </a:r>
            <a:r>
              <a:rPr lang="en-US" sz="900" u="none" dirty="0">
                <a:latin typeface="Gulim"/>
                <a:ea typeface="Gulim"/>
                <a:cs typeface="Gulim"/>
                <a:sym typeface="Gulim"/>
              </a:rPr>
              <a:t> </a:t>
            </a:r>
            <a:r>
              <a:rPr lang="en-US" sz="900" u="none" dirty="0" err="1">
                <a:latin typeface="Gulim"/>
                <a:ea typeface="Gulim"/>
                <a:cs typeface="Gulim"/>
                <a:sym typeface="Gulim"/>
              </a:rPr>
              <a:t>조치하기</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보안성</a:t>
            </a:r>
            <a:r>
              <a:rPr lang="en-US" sz="900" u="none" dirty="0">
                <a:latin typeface="Gulim"/>
                <a:ea typeface="Gulim"/>
                <a:cs typeface="Gulim"/>
                <a:sym typeface="Gulim"/>
              </a:rPr>
              <a:t> </a:t>
            </a:r>
            <a:r>
              <a:rPr lang="en-US" sz="900" u="none" dirty="0" err="1">
                <a:latin typeface="Gulim"/>
                <a:ea typeface="Gulim"/>
                <a:cs typeface="Gulim"/>
                <a:sym typeface="Gulim"/>
              </a:rPr>
              <a:t>검토로</a:t>
            </a:r>
            <a:r>
              <a:rPr lang="en-US" sz="900" u="none" dirty="0">
                <a:latin typeface="Gulim"/>
                <a:ea typeface="Gulim"/>
                <a:cs typeface="Gulim"/>
                <a:sym typeface="Gulim"/>
              </a:rPr>
              <a:t> </a:t>
            </a:r>
            <a:r>
              <a:rPr lang="en-US" sz="900" u="none" dirty="0" err="1">
                <a:latin typeface="Gulim"/>
                <a:ea typeface="Gulim"/>
                <a:cs typeface="Gulim"/>
                <a:sym typeface="Gulim"/>
              </a:rPr>
              <a:t>구성되어</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정기점검</a:t>
            </a:r>
            <a:r>
              <a:rPr lang="en-US" sz="900" u="none" dirty="0">
                <a:latin typeface="Gulim"/>
                <a:ea typeface="Gulim"/>
                <a:cs typeface="Gulim"/>
                <a:sym typeface="Gulim"/>
              </a:rPr>
              <a:t>, </a:t>
            </a:r>
            <a:r>
              <a:rPr lang="en-US" sz="900" u="none" dirty="0" err="1">
                <a:latin typeface="Gulim"/>
                <a:ea typeface="Gulim"/>
                <a:cs typeface="Gulim"/>
                <a:sym typeface="Gulim"/>
              </a:rPr>
              <a:t>이행점검</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점검계획을</a:t>
            </a:r>
            <a:r>
              <a:rPr lang="en-US" sz="900" u="none" dirty="0">
                <a:latin typeface="Gulim"/>
                <a:ea typeface="Gulim"/>
                <a:cs typeface="Gulim"/>
                <a:sym typeface="Gulim"/>
              </a:rPr>
              <a:t> </a:t>
            </a:r>
            <a:r>
              <a:rPr lang="en-US" sz="900" u="none" dirty="0" err="1">
                <a:latin typeface="Gulim"/>
                <a:ea typeface="Gulim"/>
                <a:cs typeface="Gulim"/>
                <a:sym typeface="Gulim"/>
              </a:rPr>
              <a:t>수립하여</a:t>
            </a:r>
            <a:r>
              <a:rPr lang="en-US" sz="900" u="none" dirty="0">
                <a:latin typeface="Gulim"/>
                <a:ea typeface="Gulim"/>
                <a:cs typeface="Gulim"/>
                <a:sym typeface="Gulim"/>
              </a:rPr>
              <a:t> </a:t>
            </a:r>
            <a:r>
              <a:rPr lang="en-US" sz="900" u="none" dirty="0" err="1">
                <a:latin typeface="Gulim"/>
                <a:ea typeface="Gulim"/>
                <a:cs typeface="Gulim"/>
                <a:sym typeface="Gulim"/>
              </a:rPr>
              <a:t>취약점</a:t>
            </a:r>
            <a:r>
              <a:rPr lang="en-US" sz="900" u="none" dirty="0">
                <a:latin typeface="Gulim"/>
                <a:ea typeface="Gulim"/>
                <a:cs typeface="Gulim"/>
                <a:sym typeface="Gulim"/>
              </a:rPr>
              <a:t> </a:t>
            </a:r>
            <a:r>
              <a:rPr lang="en-US" sz="900" u="none" dirty="0" err="1">
                <a:latin typeface="Gulim"/>
                <a:ea typeface="Gulim"/>
                <a:cs typeface="Gulim"/>
                <a:sym typeface="Gulim"/>
              </a:rPr>
              <a:t>도출</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조치를</a:t>
            </a:r>
            <a:r>
              <a:rPr lang="en-US" sz="900" u="none" dirty="0">
                <a:latin typeface="Gulim"/>
                <a:ea typeface="Gulim"/>
                <a:cs typeface="Gulim"/>
                <a:sym typeface="Gulim"/>
              </a:rPr>
              <a:t> </a:t>
            </a:r>
            <a:r>
              <a:rPr lang="en-US" sz="900" u="none" dirty="0" err="1">
                <a:latin typeface="Gulim"/>
                <a:ea typeface="Gulim"/>
                <a:cs typeface="Gulim"/>
                <a:sym typeface="Gulim"/>
              </a:rPr>
              <a:t>수행하고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8737" name="Google Shape;8737;p89"/>
          <p:cNvSpPr txBox="1"/>
          <p:nvPr/>
        </p:nvSpPr>
        <p:spPr>
          <a:xfrm>
            <a:off x="846474" y="5887957"/>
            <a:ext cx="13018707"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u="sng" dirty="0" err="1">
                <a:solidFill>
                  <a:srgbClr val="4D5C63"/>
                </a:solidFill>
                <a:latin typeface="Malgun Gothic"/>
                <a:ea typeface="Malgun Gothic"/>
                <a:cs typeface="Malgun Gothic"/>
                <a:sym typeface="Malgun Gothic"/>
              </a:rPr>
              <a:t>보안솔루션</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정책</a:t>
            </a:r>
            <a:r>
              <a:rPr lang="en-US" sz="900" b="1" u="sng" dirty="0">
                <a:solidFill>
                  <a:srgbClr val="4D5C63"/>
                </a:solidFill>
                <a:latin typeface="Malgun Gothic"/>
                <a:ea typeface="Malgun Gothic"/>
                <a:cs typeface="Malgun Gothic"/>
                <a:sym typeface="Malgun Gothic"/>
              </a:rPr>
              <a:t> </a:t>
            </a:r>
            <a:r>
              <a:rPr lang="en-US" sz="900" b="1" u="sng" dirty="0" err="1">
                <a:solidFill>
                  <a:srgbClr val="4D5C63"/>
                </a:solidFill>
                <a:latin typeface="Malgun Gothic"/>
                <a:ea typeface="Malgun Gothic"/>
                <a:cs typeface="Malgun Gothic"/>
                <a:sym typeface="Malgun Gothic"/>
              </a:rPr>
              <a:t>점검</a:t>
            </a:r>
            <a:r>
              <a:rPr lang="en-US" sz="900" b="1" u="none" dirty="0">
                <a:solidFill>
                  <a:srgbClr val="4D5C63"/>
                </a:solidFill>
                <a:latin typeface="Malgun Gothic"/>
                <a:ea typeface="Malgun Gothic"/>
                <a:cs typeface="Malgun Gothic"/>
                <a:sym typeface="Malgun Gothic"/>
              </a:rPr>
              <a:t> </a:t>
            </a:r>
            <a:r>
              <a:rPr lang="en-US" sz="900" u="none" dirty="0" err="1">
                <a:latin typeface="Gulim"/>
                <a:ea typeface="Gulim"/>
                <a:cs typeface="Gulim"/>
                <a:sym typeface="Gulim"/>
              </a:rPr>
              <a:t>사용자</a:t>
            </a:r>
            <a:r>
              <a:rPr lang="en-US" sz="900" u="none" dirty="0">
                <a:latin typeface="Gulim"/>
                <a:ea typeface="Gulim"/>
                <a:cs typeface="Gulim"/>
                <a:sym typeface="Gulim"/>
              </a:rPr>
              <a:t> </a:t>
            </a:r>
            <a:r>
              <a:rPr lang="en-US" sz="900" u="none" dirty="0" err="1">
                <a:latin typeface="Gulim"/>
                <a:ea typeface="Gulim"/>
                <a:cs typeface="Gulim"/>
                <a:sym typeface="Gulim"/>
              </a:rPr>
              <a:t>점검과</a:t>
            </a:r>
            <a:r>
              <a:rPr lang="en-US" sz="900" u="none" dirty="0">
                <a:latin typeface="Gulim"/>
                <a:ea typeface="Gulim"/>
                <a:cs typeface="Gulim"/>
                <a:sym typeface="Gulim"/>
              </a:rPr>
              <a:t> </a:t>
            </a:r>
            <a:r>
              <a:rPr lang="en-US" sz="900" u="none" dirty="0" err="1">
                <a:latin typeface="Gulim"/>
                <a:ea typeface="Gulim"/>
                <a:cs typeface="Gulim"/>
                <a:sym typeface="Gulim"/>
              </a:rPr>
              <a:t>솔루션</a:t>
            </a:r>
            <a:r>
              <a:rPr lang="en-US" sz="900" u="none" dirty="0">
                <a:latin typeface="Gulim"/>
                <a:ea typeface="Gulim"/>
                <a:cs typeface="Gulim"/>
                <a:sym typeface="Gulim"/>
              </a:rPr>
              <a:t> </a:t>
            </a:r>
            <a:r>
              <a:rPr lang="en-US" sz="900" u="none" dirty="0" err="1">
                <a:latin typeface="Gulim"/>
                <a:ea typeface="Gulim"/>
                <a:cs typeface="Gulim"/>
                <a:sym typeface="Gulim"/>
              </a:rPr>
              <a:t>점검으로</a:t>
            </a:r>
            <a:r>
              <a:rPr lang="en-US" sz="900" u="none" dirty="0">
                <a:latin typeface="Gulim"/>
                <a:ea typeface="Gulim"/>
                <a:cs typeface="Gulim"/>
                <a:sym typeface="Gulim"/>
              </a:rPr>
              <a:t> </a:t>
            </a:r>
            <a:r>
              <a:rPr lang="en-US" sz="900" u="none" dirty="0" err="1">
                <a:latin typeface="Gulim"/>
                <a:ea typeface="Gulim"/>
                <a:cs typeface="Gulim"/>
                <a:sym typeface="Gulim"/>
              </a:rPr>
              <a:t>나누어</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사용자</a:t>
            </a:r>
            <a:r>
              <a:rPr lang="en-US" sz="900" u="none" dirty="0">
                <a:latin typeface="Gulim"/>
                <a:ea typeface="Gulim"/>
                <a:cs typeface="Gulim"/>
                <a:sym typeface="Gulim"/>
              </a:rPr>
              <a:t> </a:t>
            </a:r>
            <a:r>
              <a:rPr lang="en-US" sz="900" u="none" dirty="0" err="1">
                <a:latin typeface="Gulim"/>
                <a:ea typeface="Gulim"/>
                <a:cs typeface="Gulim"/>
                <a:sym typeface="Gulim"/>
              </a:rPr>
              <a:t>점검은</a:t>
            </a:r>
            <a:r>
              <a:rPr lang="en-US" sz="900" u="none" dirty="0">
                <a:latin typeface="Gulim"/>
                <a:ea typeface="Gulim"/>
                <a:cs typeface="Gulim"/>
                <a:sym typeface="Gulim"/>
              </a:rPr>
              <a:t> </a:t>
            </a:r>
            <a:r>
              <a:rPr lang="en-US" sz="900" u="none" dirty="0" err="1">
                <a:latin typeface="Gulim"/>
                <a:ea typeface="Gulim"/>
                <a:cs typeface="Gulim"/>
                <a:sym typeface="Gulim"/>
              </a:rPr>
              <a:t>보안솔루션에</a:t>
            </a:r>
            <a:r>
              <a:rPr lang="en-US" sz="900" u="none" dirty="0">
                <a:latin typeface="Gulim"/>
                <a:ea typeface="Gulim"/>
                <a:cs typeface="Gulim"/>
                <a:sym typeface="Gulim"/>
              </a:rPr>
              <a:t> </a:t>
            </a:r>
            <a:r>
              <a:rPr lang="en-US" sz="900" u="none" dirty="0" err="1">
                <a:latin typeface="Gulim"/>
                <a:ea typeface="Gulim"/>
                <a:cs typeface="Gulim"/>
                <a:sym typeface="Gulim"/>
              </a:rPr>
              <a:t>부여된</a:t>
            </a:r>
            <a:r>
              <a:rPr lang="en-US" sz="900" u="none" dirty="0">
                <a:latin typeface="Gulim"/>
                <a:ea typeface="Gulim"/>
                <a:cs typeface="Gulim"/>
                <a:sym typeface="Gulim"/>
              </a:rPr>
              <a:t> </a:t>
            </a:r>
            <a:r>
              <a:rPr lang="en-US" sz="900" u="none" dirty="0" err="1">
                <a:latin typeface="Gulim"/>
                <a:ea typeface="Gulim"/>
                <a:cs typeface="Gulim"/>
                <a:sym typeface="Gulim"/>
              </a:rPr>
              <a:t>사용자</a:t>
            </a:r>
            <a:r>
              <a:rPr lang="en-US" sz="900" u="none" dirty="0">
                <a:latin typeface="Gulim"/>
                <a:ea typeface="Gulim"/>
                <a:cs typeface="Gulim"/>
                <a:sym typeface="Gulim"/>
              </a:rPr>
              <a:t> </a:t>
            </a:r>
            <a:r>
              <a:rPr lang="en-US" sz="900" u="none" dirty="0" err="1">
                <a:latin typeface="Gulim"/>
                <a:ea typeface="Gulim"/>
                <a:cs typeface="Gulim"/>
                <a:sym typeface="Gulim"/>
              </a:rPr>
              <a:t>권한과</a:t>
            </a:r>
            <a:r>
              <a:rPr lang="en-US" sz="900" u="none" dirty="0">
                <a:latin typeface="Gulim"/>
                <a:ea typeface="Gulim"/>
                <a:cs typeface="Gulim"/>
                <a:sym typeface="Gulim"/>
              </a:rPr>
              <a:t> </a:t>
            </a:r>
            <a:r>
              <a:rPr lang="en-US" sz="900" u="none" dirty="0" err="1">
                <a:latin typeface="Gulim"/>
                <a:ea typeface="Gulim"/>
                <a:cs typeface="Gulim"/>
                <a:sym typeface="Gulim"/>
              </a:rPr>
              <a:t>정책의</a:t>
            </a:r>
            <a:r>
              <a:rPr lang="en-US" sz="900" u="none" dirty="0">
                <a:latin typeface="Gulim"/>
                <a:ea typeface="Gulim"/>
                <a:cs typeface="Gulim"/>
                <a:sym typeface="Gulim"/>
              </a:rPr>
              <a:t> </a:t>
            </a:r>
            <a:r>
              <a:rPr lang="en-US" sz="900" u="none" dirty="0" err="1">
                <a:latin typeface="Gulim"/>
                <a:ea typeface="Gulim"/>
                <a:cs typeface="Gulim"/>
                <a:sym typeface="Gulim"/>
              </a:rPr>
              <a:t>적정성</a:t>
            </a:r>
            <a:r>
              <a:rPr lang="en-US" sz="900" u="none" dirty="0">
                <a:latin typeface="Gulim"/>
                <a:ea typeface="Gulim"/>
                <a:cs typeface="Gulim"/>
                <a:sym typeface="Gulim"/>
              </a:rPr>
              <a:t> </a:t>
            </a:r>
            <a:r>
              <a:rPr lang="en-US" sz="900" u="none" dirty="0" err="1">
                <a:latin typeface="Gulim"/>
                <a:ea typeface="Gulim"/>
                <a:cs typeface="Gulim"/>
                <a:sym typeface="Gulim"/>
              </a:rPr>
              <a:t>여부를</a:t>
            </a:r>
            <a:r>
              <a:rPr lang="en-US" sz="900" u="none" dirty="0">
                <a:latin typeface="Gulim"/>
                <a:ea typeface="Gulim"/>
                <a:cs typeface="Gulim"/>
                <a:sym typeface="Gulim"/>
              </a:rPr>
              <a:t> </a:t>
            </a:r>
            <a:r>
              <a:rPr lang="en-US" sz="900" u="none" dirty="0" err="1">
                <a:latin typeface="Gulim"/>
                <a:ea typeface="Gulim"/>
                <a:cs typeface="Gulim"/>
                <a:sym typeface="Gulim"/>
              </a:rPr>
              <a:t>점검하며</a:t>
            </a:r>
            <a:r>
              <a:rPr lang="en-US" sz="900" u="none" dirty="0">
                <a:latin typeface="Gulim"/>
                <a:ea typeface="Gulim"/>
                <a:cs typeface="Gulim"/>
                <a:sym typeface="Gulim"/>
              </a:rPr>
              <a:t>, </a:t>
            </a:r>
            <a:r>
              <a:rPr lang="en-US" sz="900" u="none" dirty="0" err="1">
                <a:latin typeface="Gulim"/>
                <a:ea typeface="Gulim"/>
                <a:cs typeface="Gulim"/>
                <a:sym typeface="Gulim"/>
              </a:rPr>
              <a:t>솔루션</a:t>
            </a:r>
            <a:r>
              <a:rPr lang="en-US" sz="900" u="none" dirty="0">
                <a:latin typeface="Gulim"/>
                <a:ea typeface="Gulim"/>
                <a:cs typeface="Gulim"/>
                <a:sym typeface="Gulim"/>
              </a:rPr>
              <a:t> </a:t>
            </a:r>
            <a:r>
              <a:rPr lang="en-US" sz="900" u="none" dirty="0" err="1">
                <a:latin typeface="Gulim"/>
                <a:ea typeface="Gulim"/>
                <a:cs typeface="Gulim"/>
                <a:sym typeface="Gulim"/>
              </a:rPr>
              <a:t>점검은</a:t>
            </a:r>
            <a:r>
              <a:rPr lang="en-US" sz="900" u="none" dirty="0">
                <a:latin typeface="Gulim"/>
                <a:ea typeface="Gulim"/>
                <a:cs typeface="Gulim"/>
                <a:sym typeface="Gulim"/>
              </a:rPr>
              <a:t> </a:t>
            </a:r>
            <a:r>
              <a:rPr lang="en-US" sz="900" u="none" dirty="0" err="1">
                <a:latin typeface="Gulim"/>
                <a:ea typeface="Gulim"/>
                <a:cs typeface="Gulim"/>
                <a:sym typeface="Gulim"/>
              </a:rPr>
              <a:t>최신패턴</a:t>
            </a:r>
            <a:r>
              <a:rPr lang="en-US" sz="900" u="none" dirty="0">
                <a:latin typeface="Gulim"/>
                <a:ea typeface="Gulim"/>
                <a:cs typeface="Gulim"/>
                <a:sym typeface="Gulim"/>
              </a:rPr>
              <a:t>, </a:t>
            </a:r>
            <a:r>
              <a:rPr lang="en-US" sz="900" u="none" dirty="0" err="1">
                <a:latin typeface="Gulim"/>
                <a:ea typeface="Gulim"/>
                <a:cs typeface="Gulim"/>
                <a:sym typeface="Gulim"/>
              </a:rPr>
              <a:t>보안이슈</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솔루션</a:t>
            </a:r>
            <a:r>
              <a:rPr lang="en-US" sz="900" u="none" dirty="0">
                <a:latin typeface="Gulim"/>
                <a:ea typeface="Gulim"/>
                <a:cs typeface="Gulim"/>
                <a:sym typeface="Gulim"/>
              </a:rPr>
              <a:t> </a:t>
            </a:r>
            <a:r>
              <a:rPr lang="en-US" sz="900" u="none" dirty="0" err="1">
                <a:latin typeface="Gulim"/>
                <a:ea typeface="Gulim"/>
                <a:cs typeface="Gulim"/>
                <a:sym typeface="Gulim"/>
              </a:rPr>
              <a:t>자체에</a:t>
            </a:r>
            <a:r>
              <a:rPr lang="en-US" sz="900" u="none" dirty="0">
                <a:latin typeface="Gulim"/>
                <a:ea typeface="Gulim"/>
                <a:cs typeface="Gulim"/>
                <a:sym typeface="Gulim"/>
              </a:rPr>
              <a:t> </a:t>
            </a:r>
            <a:r>
              <a:rPr lang="en-US" sz="900" u="none" dirty="0" err="1">
                <a:latin typeface="Gulim"/>
                <a:ea typeface="Gulim"/>
                <a:cs typeface="Gulim"/>
                <a:sym typeface="Gulim"/>
              </a:rPr>
              <a:t>발생될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보안</a:t>
            </a:r>
            <a:r>
              <a:rPr lang="en-US" sz="900" u="none" dirty="0">
                <a:latin typeface="Gulim"/>
                <a:ea typeface="Gulim"/>
                <a:cs typeface="Gulim"/>
                <a:sym typeface="Gulim"/>
              </a:rPr>
              <a:t> </a:t>
            </a:r>
            <a:r>
              <a:rPr lang="en-US" sz="900" u="none" dirty="0" err="1">
                <a:latin typeface="Gulim"/>
                <a:ea typeface="Gulim"/>
                <a:cs typeface="Gulim"/>
                <a:sym typeface="Gulim"/>
              </a:rPr>
              <a:t>리스크</a:t>
            </a:r>
            <a:r>
              <a:rPr lang="en-US" sz="900" u="none" dirty="0">
                <a:latin typeface="Gulim"/>
                <a:ea typeface="Gulim"/>
                <a:cs typeface="Gulim"/>
                <a:sym typeface="Gulim"/>
              </a:rPr>
              <a:t> </a:t>
            </a:r>
            <a:r>
              <a:rPr lang="en-US" sz="900" u="none" dirty="0" err="1">
                <a:latin typeface="Gulim"/>
                <a:ea typeface="Gulim"/>
                <a:cs typeface="Gulim"/>
                <a:sym typeface="Gulim"/>
              </a:rPr>
              <a:t>예방활동을</a:t>
            </a:r>
            <a:r>
              <a:rPr lang="en-US" sz="900" u="none" dirty="0">
                <a:latin typeface="Gulim"/>
                <a:ea typeface="Gulim"/>
                <a:cs typeface="Gulim"/>
                <a:sym typeface="Gulim"/>
              </a:rPr>
              <a:t> </a:t>
            </a:r>
            <a:r>
              <a:rPr lang="en-US" sz="900" u="none" dirty="0" err="1">
                <a:latin typeface="Gulim"/>
                <a:ea typeface="Gulim"/>
                <a:cs typeface="Gulim"/>
                <a:sym typeface="Gulim"/>
              </a:rPr>
              <a:t>수행합니다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8738" name="Google Shape;8738;p89"/>
          <p:cNvSpPr txBox="1"/>
          <p:nvPr/>
        </p:nvSpPr>
        <p:spPr>
          <a:xfrm>
            <a:off x="887299" y="1196499"/>
            <a:ext cx="12964165" cy="8370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소비자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중심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경영</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dirty="0" err="1">
                <a:solidFill>
                  <a:srgbClr val="007E75"/>
                </a:solidFill>
                <a:latin typeface="Arial"/>
                <a:ea typeface="Arial"/>
                <a:cs typeface="Arial"/>
                <a:sym typeface="Arial"/>
              </a:rPr>
              <a:t>정보보호</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정책</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및</a:t>
            </a:r>
            <a:r>
              <a:rPr lang="en-US" sz="900" b="1" u="none"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목표</a:t>
            </a:r>
            <a:endParaRPr sz="900" dirty="0">
              <a:latin typeface="Arial"/>
              <a:ea typeface="Arial"/>
              <a:cs typeface="Arial"/>
              <a:sym typeface="Arial"/>
            </a:endParaRPr>
          </a:p>
          <a:p>
            <a:pPr marL="12700" marR="5080" lvl="0" indent="-635" algn="l" rtl="0">
              <a:lnSpc>
                <a:spcPct val="134300"/>
              </a:lnSpc>
              <a:spcBef>
                <a:spcPts val="1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엄격히</a:t>
            </a:r>
            <a:r>
              <a:rPr lang="en-US" sz="900" dirty="0">
                <a:latin typeface="Gulim"/>
                <a:ea typeface="Gulim"/>
                <a:cs typeface="Gulim"/>
                <a:sym typeface="Gulim"/>
              </a:rPr>
              <a:t> </a:t>
            </a:r>
            <a:r>
              <a:rPr lang="en-US" sz="900" dirty="0" err="1">
                <a:latin typeface="Gulim"/>
                <a:ea typeface="Gulim"/>
                <a:cs typeface="Gulim"/>
                <a:sym typeface="Gulim"/>
              </a:rPr>
              <a:t>관리·보호하며</a:t>
            </a:r>
            <a:r>
              <a:rPr lang="en-US" sz="900" dirty="0">
                <a:latin typeface="Gulim"/>
                <a:ea typeface="Gulim"/>
                <a:cs typeface="Gulim"/>
                <a:sym typeface="Gulim"/>
              </a:rPr>
              <a:t>, </a:t>
            </a:r>
            <a:r>
              <a:rPr lang="en-US" sz="900" dirty="0" err="1">
                <a:latin typeface="Gulim"/>
                <a:ea typeface="Gulim"/>
                <a:cs typeface="Gulim"/>
                <a:sym typeface="Gulim"/>
              </a:rPr>
              <a:t>경쟁사를</a:t>
            </a:r>
            <a:r>
              <a:rPr lang="en-US" sz="900" dirty="0">
                <a:latin typeface="Gulim"/>
                <a:ea typeface="Gulim"/>
                <a:cs typeface="Gulim"/>
                <a:sym typeface="Gulim"/>
              </a:rPr>
              <a:t> </a:t>
            </a:r>
            <a:r>
              <a:rPr lang="en-US" sz="900" dirty="0" err="1">
                <a:latin typeface="Gulim"/>
                <a:ea typeface="Gulim"/>
                <a:cs typeface="Gulim"/>
                <a:sym typeface="Gulim"/>
              </a:rPr>
              <a:t>비롯한</a:t>
            </a:r>
            <a:r>
              <a:rPr lang="en-US" sz="900" dirty="0">
                <a:latin typeface="Gulim"/>
                <a:ea typeface="Gulim"/>
                <a:cs typeface="Gulim"/>
                <a:sym typeface="Gulim"/>
              </a:rPr>
              <a:t> 제3자의 </a:t>
            </a:r>
            <a:r>
              <a:rPr lang="en-US" sz="900" dirty="0" err="1">
                <a:latin typeface="Gulim"/>
                <a:ea typeface="Gulim"/>
                <a:cs typeface="Gulim"/>
                <a:sym typeface="Gulim"/>
              </a:rPr>
              <a:t>영업비밀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지식재산권을</a:t>
            </a:r>
            <a:r>
              <a:rPr lang="en-US" sz="900" dirty="0">
                <a:latin typeface="Gulim"/>
                <a:ea typeface="Gulim"/>
                <a:cs typeface="Gulim"/>
                <a:sym typeface="Gulim"/>
              </a:rPr>
              <a:t> </a:t>
            </a:r>
            <a:r>
              <a:rPr lang="en-US" sz="900" dirty="0" err="1">
                <a:latin typeface="Gulim"/>
                <a:ea typeface="Gulim"/>
                <a:cs typeface="Gulim"/>
                <a:sym typeface="Gulim"/>
              </a:rPr>
              <a:t>부당한</a:t>
            </a:r>
            <a:r>
              <a:rPr lang="en-US" sz="900" dirty="0">
                <a:latin typeface="Gulim"/>
                <a:ea typeface="Gulim"/>
                <a:cs typeface="Gulim"/>
                <a:sym typeface="Gulim"/>
              </a:rPr>
              <a:t> </a:t>
            </a:r>
            <a:r>
              <a:rPr lang="en-US" sz="900" dirty="0" err="1">
                <a:latin typeface="Gulim"/>
                <a:ea typeface="Gulim"/>
                <a:cs typeface="Gulim"/>
                <a:sym typeface="Gulim"/>
              </a:rPr>
              <a:t>방법으로</a:t>
            </a:r>
            <a:r>
              <a:rPr lang="en-US" sz="900" dirty="0">
                <a:latin typeface="Gulim"/>
                <a:ea typeface="Gulim"/>
                <a:cs typeface="Gulim"/>
                <a:sym typeface="Gulim"/>
              </a:rPr>
              <a:t> </a:t>
            </a:r>
            <a:r>
              <a:rPr lang="en-US" sz="900" dirty="0" err="1">
                <a:latin typeface="Gulim"/>
                <a:ea typeface="Gulim"/>
                <a:cs typeface="Gulim"/>
                <a:sym typeface="Gulim"/>
              </a:rPr>
              <a:t>취득하거나</a:t>
            </a:r>
            <a:r>
              <a:rPr lang="en-US" sz="900" dirty="0">
                <a:latin typeface="Gulim"/>
                <a:ea typeface="Gulim"/>
                <a:cs typeface="Gulim"/>
                <a:sym typeface="Gulim"/>
              </a:rPr>
              <a:t> </a:t>
            </a:r>
            <a:r>
              <a:rPr lang="en-US" sz="900" dirty="0" err="1">
                <a:latin typeface="Gulim"/>
                <a:ea typeface="Gulim"/>
                <a:cs typeface="Gulim"/>
                <a:sym typeface="Gulim"/>
              </a:rPr>
              <a:t>사용하지</a:t>
            </a:r>
            <a:r>
              <a:rPr lang="en-US" sz="900" dirty="0">
                <a:latin typeface="Gulim"/>
                <a:ea typeface="Gulim"/>
                <a:cs typeface="Gulim"/>
                <a:sym typeface="Gulim"/>
              </a:rPr>
              <a:t> </a:t>
            </a:r>
            <a:r>
              <a:rPr lang="en-US" sz="900" dirty="0" err="1">
                <a:latin typeface="Gulim"/>
                <a:ea typeface="Gulim"/>
                <a:cs typeface="Gulim"/>
                <a:sym typeface="Gulim"/>
              </a:rPr>
              <a:t>않습니다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739" name="Google Shape;8739;p89"/>
          <p:cNvSpPr txBox="1"/>
          <p:nvPr/>
        </p:nvSpPr>
        <p:spPr>
          <a:xfrm>
            <a:off x="884348" y="2058754"/>
            <a:ext cx="12964164" cy="755079"/>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dirty="0" err="1">
                <a:latin typeface="Gulim"/>
                <a:ea typeface="Gulim"/>
                <a:cs typeface="Gulim"/>
                <a:sym typeface="Gulim"/>
              </a:rPr>
              <a:t>당사</a:t>
            </a:r>
            <a:r>
              <a:rPr lang="en-US" sz="900" dirty="0">
                <a:latin typeface="Gulim"/>
                <a:ea typeface="Gulim"/>
                <a:cs typeface="Gulim"/>
                <a:sym typeface="Gulim"/>
              </a:rPr>
              <a:t> </a:t>
            </a:r>
            <a:r>
              <a:rPr lang="en-US" sz="900" dirty="0" err="1">
                <a:latin typeface="Gulim"/>
                <a:ea typeface="Gulim"/>
                <a:cs typeface="Gulim"/>
                <a:sym typeface="Gulim"/>
              </a:rPr>
              <a:t>구성원은</a:t>
            </a:r>
            <a:r>
              <a:rPr lang="en-US" sz="900" dirty="0">
                <a:latin typeface="Gulim"/>
                <a:ea typeface="Gulim"/>
                <a:cs typeface="Gulim"/>
                <a:sym typeface="Gulim"/>
              </a:rPr>
              <a:t> </a:t>
            </a:r>
            <a:r>
              <a:rPr lang="en-US" sz="900" dirty="0" err="1">
                <a:latin typeface="Gulim"/>
                <a:ea typeface="Gulim"/>
                <a:cs typeface="Gulim"/>
                <a:sym typeface="Gulim"/>
              </a:rPr>
              <a:t>재무정보</a:t>
            </a:r>
            <a:r>
              <a:rPr lang="en-US" sz="900" dirty="0">
                <a:latin typeface="Gulim"/>
                <a:ea typeface="Gulim"/>
                <a:cs typeface="Gulim"/>
                <a:sym typeface="Gulim"/>
              </a:rPr>
              <a:t>, </a:t>
            </a:r>
            <a:r>
              <a:rPr lang="en-US" sz="900" dirty="0" err="1">
                <a:latin typeface="Gulim"/>
                <a:ea typeface="Gulim"/>
                <a:cs typeface="Gulim"/>
                <a:sym typeface="Gulim"/>
              </a:rPr>
              <a:t>연구개발</a:t>
            </a:r>
            <a:r>
              <a:rPr lang="en-US" sz="900" dirty="0">
                <a:latin typeface="Gulim"/>
                <a:ea typeface="Gulim"/>
                <a:cs typeface="Gulim"/>
                <a:sym typeface="Gulim"/>
              </a:rPr>
              <a:t>, </a:t>
            </a:r>
            <a:r>
              <a:rPr lang="en-US" sz="900" dirty="0" err="1">
                <a:latin typeface="Gulim"/>
                <a:ea typeface="Gulim"/>
                <a:cs typeface="Gulim"/>
                <a:sym typeface="Gulim"/>
              </a:rPr>
              <a:t>지식재산권</a:t>
            </a:r>
            <a:r>
              <a:rPr lang="en-US" sz="900" dirty="0">
                <a:latin typeface="Gulim"/>
                <a:ea typeface="Gulim"/>
                <a:cs typeface="Gulim"/>
                <a:sym typeface="Gulim"/>
              </a:rPr>
              <a:t>(</a:t>
            </a:r>
            <a:r>
              <a:rPr lang="en-US" sz="900" dirty="0" err="1">
                <a:latin typeface="Gulim"/>
                <a:ea typeface="Gulim"/>
                <a:cs typeface="Gulim"/>
                <a:sym typeface="Gulim"/>
              </a:rPr>
              <a:t>특허권</a:t>
            </a:r>
            <a:r>
              <a:rPr lang="en-US" sz="900" dirty="0">
                <a:latin typeface="Gulim"/>
                <a:ea typeface="Gulim"/>
                <a:cs typeface="Gulim"/>
                <a:sym typeface="Gulim"/>
              </a:rPr>
              <a:t>, </a:t>
            </a:r>
            <a:r>
              <a:rPr lang="en-US" sz="900" dirty="0" err="1">
                <a:latin typeface="Gulim"/>
                <a:ea typeface="Gulim"/>
                <a:cs typeface="Gulim"/>
                <a:sym typeface="Gulim"/>
              </a:rPr>
              <a:t>상표권</a:t>
            </a:r>
            <a:r>
              <a:rPr lang="en-US" sz="900" dirty="0">
                <a:latin typeface="Gulim"/>
                <a:ea typeface="Gulim"/>
                <a:cs typeface="Gulim"/>
                <a:sym typeface="Gulim"/>
              </a:rPr>
              <a:t>, </a:t>
            </a:r>
            <a:r>
              <a:rPr lang="en-US" sz="900" dirty="0" err="1">
                <a:latin typeface="Gulim"/>
                <a:ea typeface="Gulim"/>
                <a:cs typeface="Gulim"/>
                <a:sym typeface="Gulim"/>
              </a:rPr>
              <a:t>실용신안권</a:t>
            </a:r>
            <a:r>
              <a:rPr lang="en-US" sz="900" dirty="0">
                <a:latin typeface="Gulim"/>
                <a:ea typeface="Gulim"/>
                <a:cs typeface="Gulim"/>
                <a:sym typeface="Gulim"/>
              </a:rPr>
              <a:t>, </a:t>
            </a:r>
            <a:r>
              <a:rPr lang="en-US" sz="900" dirty="0" err="1">
                <a:latin typeface="Gulim"/>
                <a:ea typeface="Gulim"/>
                <a:cs typeface="Gulim"/>
                <a:sym typeface="Gulim"/>
              </a:rPr>
              <a:t>디자인권</a:t>
            </a:r>
            <a:r>
              <a:rPr lang="en-US" sz="900" dirty="0">
                <a:latin typeface="Gulim"/>
                <a:ea typeface="Gulim"/>
                <a:cs typeface="Gulim"/>
                <a:sym typeface="Gulim"/>
              </a:rPr>
              <a:t>, </a:t>
            </a:r>
            <a:r>
              <a:rPr lang="en-US" sz="900" dirty="0" err="1">
                <a:latin typeface="Gulim"/>
                <a:ea typeface="Gulim"/>
                <a:cs typeface="Gulim"/>
                <a:sym typeface="Gulim"/>
              </a:rPr>
              <a:t>저작권</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정보</a:t>
            </a:r>
            <a:r>
              <a:rPr lang="en-US" sz="900" dirty="0">
                <a:latin typeface="Gulim"/>
                <a:ea typeface="Gulim"/>
                <a:cs typeface="Gulim"/>
                <a:sym typeface="Gulim"/>
              </a:rPr>
              <a:t>, </a:t>
            </a:r>
            <a:r>
              <a:rPr lang="en-US" sz="900" dirty="0" err="1">
                <a:latin typeface="Gulim"/>
                <a:ea typeface="Gulim"/>
                <a:cs typeface="Gulim"/>
                <a:sym typeface="Gulim"/>
              </a:rPr>
              <a:t>사업전략</a:t>
            </a:r>
            <a:r>
              <a:rPr lang="en-US" sz="900" dirty="0">
                <a:latin typeface="Gulim"/>
                <a:ea typeface="Gulim"/>
                <a:cs typeface="Gulim"/>
                <a:sym typeface="Gulim"/>
              </a:rPr>
              <a:t>, </a:t>
            </a:r>
            <a:r>
              <a:rPr lang="en-US" sz="900" dirty="0" err="1">
                <a:latin typeface="Gulim"/>
                <a:ea typeface="Gulim"/>
                <a:cs typeface="Gulim"/>
                <a:sym typeface="Gulim"/>
              </a:rPr>
              <a:t>가격정책</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마케팅</a:t>
            </a:r>
            <a:r>
              <a:rPr lang="en-US" sz="900" dirty="0">
                <a:latin typeface="Gulim"/>
                <a:ea typeface="Gulim"/>
                <a:cs typeface="Gulim"/>
                <a:sym typeface="Gulim"/>
              </a:rPr>
              <a:t> </a:t>
            </a:r>
            <a:r>
              <a:rPr lang="en-US" sz="900" dirty="0" err="1">
                <a:latin typeface="Gulim"/>
                <a:ea typeface="Gulim"/>
                <a:cs typeface="Gulim"/>
                <a:sym typeface="Gulim"/>
              </a:rPr>
              <a:t>전략</a:t>
            </a:r>
            <a:r>
              <a:rPr lang="en-US" sz="900" dirty="0">
                <a:latin typeface="Gulim"/>
                <a:ea typeface="Gulim"/>
                <a:cs typeface="Gulim"/>
                <a:sym typeface="Gulim"/>
              </a:rPr>
              <a:t>, </a:t>
            </a:r>
            <a:r>
              <a:rPr lang="en-US" sz="900" dirty="0" err="1">
                <a:latin typeface="Gulim"/>
                <a:ea typeface="Gulim"/>
                <a:cs typeface="Gulim"/>
                <a:sym typeface="Gulim"/>
              </a:rPr>
              <a:t>인수합병</a:t>
            </a:r>
            <a:r>
              <a:rPr lang="en-US" sz="900" dirty="0">
                <a:latin typeface="Gulim"/>
                <a:ea typeface="Gulim"/>
                <a:cs typeface="Gulim"/>
                <a:sym typeface="Gulim"/>
              </a:rPr>
              <a:t> </a:t>
            </a:r>
            <a:r>
              <a:rPr lang="en-US" sz="900" dirty="0" err="1">
                <a:latin typeface="Gulim"/>
                <a:ea typeface="Gulim"/>
                <a:cs typeface="Gulim"/>
                <a:sym typeface="Gulim"/>
              </a:rPr>
              <a:t>정보</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재산적</a:t>
            </a:r>
            <a:r>
              <a:rPr lang="en-US" sz="900" dirty="0">
                <a:latin typeface="Gulim"/>
                <a:ea typeface="Gulim"/>
                <a:cs typeface="Gulim"/>
                <a:sym typeface="Gulim"/>
              </a:rPr>
              <a:t> </a:t>
            </a:r>
            <a:r>
              <a:rPr lang="en-US" sz="900" dirty="0" err="1">
                <a:latin typeface="Gulim"/>
                <a:ea typeface="Gulim"/>
                <a:cs typeface="Gulim"/>
                <a:sym typeface="Gulim"/>
              </a:rPr>
              <a:t>가치가</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관계</a:t>
            </a:r>
            <a:r>
              <a:rPr lang="en-US" sz="900" dirty="0">
                <a:latin typeface="Gulim"/>
                <a:ea typeface="Gulim"/>
                <a:cs typeface="Gulim"/>
                <a:sym typeface="Gulim"/>
              </a:rPr>
              <a:t> </a:t>
            </a:r>
            <a:r>
              <a:rPr lang="en-US" sz="900" dirty="0" err="1">
                <a:latin typeface="Gulim"/>
                <a:ea typeface="Gulim"/>
                <a:cs typeface="Gulim"/>
                <a:sym typeface="Gulim"/>
              </a:rPr>
              <a:t>법령</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사규에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보호하여야</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함께</a:t>
            </a:r>
            <a:r>
              <a:rPr lang="en-US" sz="900" dirty="0">
                <a:latin typeface="Gulim"/>
                <a:ea typeface="Gulim"/>
                <a:cs typeface="Gulim"/>
                <a:sym typeface="Gulim"/>
              </a:rPr>
              <a:t>, </a:t>
            </a:r>
            <a:r>
              <a:rPr lang="en-US" sz="900" dirty="0" err="1">
                <a:latin typeface="Gulim"/>
                <a:ea typeface="Gulim"/>
                <a:cs typeface="Gulim"/>
                <a:sym typeface="Gulim"/>
              </a:rPr>
              <a:t>구성원은</a:t>
            </a:r>
            <a:r>
              <a:rPr lang="en-US" sz="900" dirty="0">
                <a:latin typeface="Gulim"/>
                <a:ea typeface="Gulim"/>
                <a:cs typeface="Gulim"/>
                <a:sym typeface="Gulim"/>
              </a:rPr>
              <a:t> </a:t>
            </a:r>
            <a:r>
              <a:rPr lang="en-US" sz="900" dirty="0" err="1">
                <a:latin typeface="Gulim"/>
                <a:ea typeface="Gulim"/>
                <a:cs typeface="Gulim"/>
                <a:sym typeface="Gulim"/>
              </a:rPr>
              <a:t>도청</a:t>
            </a:r>
            <a:r>
              <a:rPr lang="en-US" sz="900" dirty="0">
                <a:latin typeface="Gulim"/>
                <a:ea typeface="Gulim"/>
                <a:cs typeface="Gulim"/>
                <a:sym typeface="Gulim"/>
              </a:rPr>
              <a:t>, </a:t>
            </a:r>
            <a:r>
              <a:rPr lang="en-US" sz="900" dirty="0" err="1">
                <a:latin typeface="Gulim"/>
                <a:ea typeface="Gulim"/>
                <a:cs typeface="Gulim"/>
                <a:sym typeface="Gulim"/>
              </a:rPr>
              <a:t>해킹</a:t>
            </a:r>
            <a:r>
              <a:rPr lang="en-US" sz="900" dirty="0">
                <a:latin typeface="Gulim"/>
                <a:ea typeface="Gulim"/>
                <a:cs typeface="Gulim"/>
                <a:sym typeface="Gulim"/>
              </a:rPr>
              <a:t>, </a:t>
            </a:r>
            <a:r>
              <a:rPr lang="en-US" sz="900" dirty="0" err="1">
                <a:latin typeface="Gulim"/>
                <a:ea typeface="Gulim"/>
                <a:cs typeface="Gulim"/>
                <a:sym typeface="Gulim"/>
              </a:rPr>
              <a:t>금품제공</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비윤리적</a:t>
            </a:r>
            <a:r>
              <a:rPr lang="en-US" sz="900" dirty="0">
                <a:latin typeface="Gulim"/>
                <a:ea typeface="Gulim"/>
                <a:cs typeface="Gulim"/>
                <a:sym typeface="Gulim"/>
              </a:rPr>
              <a:t> </a:t>
            </a:r>
            <a:r>
              <a:rPr lang="en-US" sz="900" dirty="0" err="1">
                <a:latin typeface="Gulim"/>
                <a:ea typeface="Gulim"/>
                <a:cs typeface="Gulim"/>
                <a:sym typeface="Gulim"/>
              </a:rPr>
              <a:t>수단을</a:t>
            </a:r>
            <a:r>
              <a:rPr lang="en-US" sz="900" dirty="0">
                <a:latin typeface="Gulim"/>
                <a:ea typeface="Gulim"/>
                <a:cs typeface="Gulim"/>
                <a:sym typeface="Gulim"/>
              </a:rPr>
              <a:t> </a:t>
            </a:r>
            <a:r>
              <a:rPr lang="en-US" sz="900" dirty="0" err="1">
                <a:latin typeface="Gulim"/>
                <a:ea typeface="Gulim"/>
                <a:cs typeface="Gulim"/>
                <a:sym typeface="Gulim"/>
              </a:rPr>
              <a:t>활용하여</a:t>
            </a:r>
            <a:r>
              <a:rPr lang="en-US" sz="900" dirty="0">
                <a:latin typeface="Gulim"/>
                <a:ea typeface="Gulim"/>
                <a:cs typeface="Gulim"/>
                <a:sym typeface="Gulim"/>
              </a:rPr>
              <a:t> </a:t>
            </a:r>
            <a:r>
              <a:rPr lang="en-US" sz="900" dirty="0" err="1">
                <a:latin typeface="Gulim"/>
                <a:ea typeface="Gulim"/>
                <a:cs typeface="Gulim"/>
                <a:sym typeface="Gulim"/>
              </a:rPr>
              <a:t>경쟁사를</a:t>
            </a:r>
            <a:r>
              <a:rPr lang="en-US" sz="900" dirty="0">
                <a:latin typeface="Gulim"/>
                <a:ea typeface="Gulim"/>
                <a:cs typeface="Gulim"/>
                <a:sym typeface="Gulim"/>
              </a:rPr>
              <a:t> </a:t>
            </a:r>
            <a:r>
              <a:rPr lang="en-US" sz="900" dirty="0" err="1">
                <a:latin typeface="Gulim"/>
                <a:ea typeface="Gulim"/>
                <a:cs typeface="Gulim"/>
                <a:sym typeface="Gulim"/>
              </a:rPr>
              <a:t>비롯한</a:t>
            </a:r>
            <a:r>
              <a:rPr lang="en-US" sz="900" dirty="0">
                <a:latin typeface="Gulim"/>
                <a:ea typeface="Gulim"/>
                <a:cs typeface="Gulim"/>
                <a:sym typeface="Gulim"/>
              </a:rPr>
              <a:t> 제3자의 </a:t>
            </a:r>
            <a:r>
              <a:rPr lang="en-US" sz="900" dirty="0" err="1">
                <a:latin typeface="Gulim"/>
                <a:ea typeface="Gulim"/>
                <a:cs typeface="Gulim"/>
                <a:sym typeface="Gulim"/>
              </a:rPr>
              <a:t>영업비밀을</a:t>
            </a:r>
            <a:r>
              <a:rPr lang="en-US" sz="900" dirty="0">
                <a:latin typeface="Gulim"/>
                <a:ea typeface="Gulim"/>
                <a:cs typeface="Gulim"/>
                <a:sym typeface="Gulim"/>
              </a:rPr>
              <a:t> </a:t>
            </a:r>
            <a:r>
              <a:rPr lang="en-US" sz="900" dirty="0" err="1">
                <a:latin typeface="Gulim"/>
                <a:ea typeface="Gulim"/>
                <a:cs typeface="Gulim"/>
                <a:sym typeface="Gulim"/>
              </a:rPr>
              <a:t>취득하지</a:t>
            </a:r>
            <a:r>
              <a:rPr lang="en-US" sz="900" dirty="0">
                <a:latin typeface="Gulim"/>
                <a:ea typeface="Gulim"/>
                <a:cs typeface="Gulim"/>
                <a:sym typeface="Gulim"/>
              </a:rPr>
              <a:t> </a:t>
            </a:r>
            <a:r>
              <a:rPr lang="en-US" sz="900" dirty="0" err="1">
                <a:latin typeface="Gulim"/>
                <a:ea typeface="Gulim"/>
                <a:cs typeface="Gulim"/>
                <a:sym typeface="Gulim"/>
              </a:rPr>
              <a:t>않으며</a:t>
            </a:r>
            <a:r>
              <a:rPr lang="en-US" sz="900" dirty="0">
                <a:latin typeface="Gulim"/>
                <a:ea typeface="Gulim"/>
                <a:cs typeface="Gulim"/>
                <a:sym typeface="Gulim"/>
              </a:rPr>
              <a:t>, </a:t>
            </a:r>
            <a:r>
              <a:rPr lang="en-US" sz="900" dirty="0" err="1">
                <a:latin typeface="Gulim"/>
                <a:ea typeface="Gulim"/>
                <a:cs typeface="Gulim"/>
                <a:sym typeface="Gulim"/>
              </a:rPr>
              <a:t>지식재산권에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법령을</a:t>
            </a:r>
            <a:r>
              <a:rPr lang="en-US" sz="900" dirty="0">
                <a:latin typeface="Gulim"/>
                <a:ea typeface="Gulim"/>
                <a:cs typeface="Gulim"/>
                <a:sym typeface="Gulim"/>
              </a:rPr>
              <a:t> </a:t>
            </a:r>
            <a:r>
              <a:rPr lang="en-US" sz="900" dirty="0" err="1">
                <a:latin typeface="Gulim"/>
                <a:ea typeface="Gulim"/>
                <a:cs typeface="Gulim"/>
                <a:sym typeface="Gulim"/>
              </a:rPr>
              <a:t>준수하고</a:t>
            </a:r>
            <a:r>
              <a:rPr lang="en-US" sz="900" dirty="0">
                <a:latin typeface="Gulim"/>
                <a:ea typeface="Gulim"/>
                <a:cs typeface="Gulim"/>
                <a:sym typeface="Gulim"/>
              </a:rPr>
              <a:t> </a:t>
            </a:r>
            <a:r>
              <a:rPr lang="en-US" sz="900" dirty="0" err="1">
                <a:latin typeface="Gulim"/>
                <a:ea typeface="Gulim"/>
                <a:cs typeface="Gulim"/>
                <a:sym typeface="Gulim"/>
              </a:rPr>
              <a:t>정당한</a:t>
            </a:r>
            <a:r>
              <a:rPr lang="en-US" sz="900" dirty="0">
                <a:latin typeface="Gulim"/>
                <a:ea typeface="Gulim"/>
                <a:cs typeface="Gulim"/>
                <a:sym typeface="Gulim"/>
              </a:rPr>
              <a:t> </a:t>
            </a:r>
            <a:r>
              <a:rPr lang="en-US" sz="900" dirty="0" err="1">
                <a:latin typeface="Gulim"/>
                <a:ea typeface="Gulim"/>
                <a:cs typeface="Gulim"/>
                <a:sym typeface="Gulim"/>
              </a:rPr>
              <a:t>권한이</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경우에</a:t>
            </a:r>
            <a:r>
              <a:rPr lang="en-US" sz="900" dirty="0">
                <a:latin typeface="Gulim"/>
                <a:ea typeface="Gulim"/>
                <a:cs typeface="Gulim"/>
                <a:sym typeface="Gulim"/>
              </a:rPr>
              <a:t> </a:t>
            </a:r>
            <a:r>
              <a:rPr lang="en-US" sz="900" dirty="0" err="1">
                <a:latin typeface="Gulim"/>
                <a:ea typeface="Gulim"/>
                <a:cs typeface="Gulim"/>
                <a:sym typeface="Gulim"/>
              </a:rPr>
              <a:t>한하여</a:t>
            </a:r>
            <a:r>
              <a:rPr lang="en-US" sz="900" dirty="0">
                <a:latin typeface="Gulim"/>
                <a:ea typeface="Gulim"/>
                <a:cs typeface="Gulim"/>
                <a:sym typeface="Gulim"/>
              </a:rPr>
              <a:t> 제3자의 </a:t>
            </a:r>
            <a:r>
              <a:rPr lang="en-US" sz="900" dirty="0" err="1">
                <a:latin typeface="Gulim"/>
                <a:ea typeface="Gulim"/>
                <a:cs typeface="Gulim"/>
                <a:sym typeface="Gulim"/>
              </a:rPr>
              <a:t>지식재산권을</a:t>
            </a:r>
            <a:r>
              <a:rPr lang="en-US" sz="900" dirty="0">
                <a:latin typeface="Gulim"/>
                <a:ea typeface="Gulim"/>
                <a:cs typeface="Gulim"/>
                <a:sym typeface="Gulim"/>
              </a:rPr>
              <a:t> </a:t>
            </a:r>
            <a:r>
              <a:rPr lang="en-US" sz="900" dirty="0" err="1">
                <a:latin typeface="Gulim"/>
                <a:ea typeface="Gulim"/>
                <a:cs typeface="Gulim"/>
                <a:sym typeface="Gulim"/>
              </a:rPr>
              <a:t>사용합니다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엄격한</a:t>
            </a:r>
            <a:r>
              <a:rPr lang="en-US" sz="900" dirty="0">
                <a:latin typeface="Gulim"/>
                <a:ea typeface="Gulim"/>
                <a:cs typeface="Gulim"/>
                <a:sym typeface="Gulim"/>
              </a:rPr>
              <a:t> </a:t>
            </a:r>
            <a:r>
              <a:rPr lang="en-US" sz="900" dirty="0" err="1">
                <a:latin typeface="Gulim"/>
                <a:ea typeface="Gulim"/>
                <a:cs typeface="Gulim"/>
                <a:sym typeface="Gulim"/>
              </a:rPr>
              <a:t>원칙에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고객</a:t>
            </a:r>
            <a:r>
              <a:rPr lang="en-US" sz="900" dirty="0">
                <a:latin typeface="Gulim"/>
                <a:ea typeface="Gulim"/>
                <a:cs typeface="Gulim"/>
                <a:sym typeface="Gulim"/>
              </a:rPr>
              <a:t>, </a:t>
            </a:r>
            <a:r>
              <a:rPr lang="en-US" sz="900" dirty="0" err="1">
                <a:latin typeface="Gulim"/>
                <a:ea typeface="Gulim"/>
                <a:cs typeface="Gulim"/>
                <a:sym typeface="Gulim"/>
              </a:rPr>
              <a:t>구성원</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개인정보를</a:t>
            </a:r>
            <a:r>
              <a:rPr lang="en-US" sz="900" dirty="0">
                <a:latin typeface="Gulim"/>
                <a:ea typeface="Gulim"/>
                <a:cs typeface="Gulim"/>
                <a:sym typeface="Gulim"/>
              </a:rPr>
              <a:t> </a:t>
            </a:r>
            <a:r>
              <a:rPr lang="en-US" sz="900" dirty="0" err="1">
                <a:latin typeface="Gulim"/>
                <a:ea typeface="Gulim"/>
                <a:cs typeface="Gulim"/>
                <a:sym typeface="Gulim"/>
              </a:rPr>
              <a:t>철저하게</a:t>
            </a:r>
            <a:r>
              <a:rPr lang="en-US" sz="900" dirty="0">
                <a:latin typeface="Gulim"/>
                <a:ea typeface="Gulim"/>
                <a:cs typeface="Gulim"/>
                <a:sym typeface="Gulim"/>
              </a:rPr>
              <a:t> </a:t>
            </a:r>
            <a:r>
              <a:rPr lang="en-US" sz="900" dirty="0" err="1">
                <a:latin typeface="Gulim"/>
                <a:ea typeface="Gulim"/>
                <a:cs typeface="Gulim"/>
                <a:sym typeface="Gulim"/>
              </a:rPr>
              <a:t>보호하고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당사는</a:t>
            </a:r>
            <a:r>
              <a:rPr lang="en-US" sz="900" dirty="0">
                <a:latin typeface="Gulim"/>
                <a:ea typeface="Gulim"/>
                <a:cs typeface="Gulim"/>
                <a:sym typeface="Gulim"/>
              </a:rPr>
              <a:t> </a:t>
            </a:r>
            <a:r>
              <a:rPr lang="en-US" sz="900" dirty="0" err="1">
                <a:latin typeface="Gulim"/>
                <a:ea typeface="Gulim"/>
                <a:cs typeface="Gulim"/>
                <a:sym typeface="Gulim"/>
              </a:rPr>
              <a:t>각국의</a:t>
            </a:r>
            <a:r>
              <a:rPr lang="en-US" sz="900" dirty="0">
                <a:latin typeface="Gulim"/>
                <a:ea typeface="Gulim"/>
                <a:cs typeface="Gulim"/>
                <a:sym typeface="Gulim"/>
              </a:rPr>
              <a:t> </a:t>
            </a:r>
            <a:r>
              <a:rPr lang="en-US" sz="900" dirty="0" err="1">
                <a:latin typeface="Gulim"/>
                <a:ea typeface="Gulim"/>
                <a:cs typeface="Gulim"/>
                <a:sym typeface="Gulim"/>
              </a:rPr>
              <a:t>개인정보보호</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법령과</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정책에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개인정보를</a:t>
            </a:r>
            <a:r>
              <a:rPr lang="en-US" sz="900" dirty="0">
                <a:latin typeface="Gulim"/>
                <a:ea typeface="Gulim"/>
                <a:cs typeface="Gulim"/>
                <a:sym typeface="Gulim"/>
              </a:rPr>
              <a:t> </a:t>
            </a:r>
            <a:r>
              <a:rPr lang="en-US" sz="900" dirty="0" err="1">
                <a:latin typeface="Gulim"/>
                <a:ea typeface="Gulim"/>
                <a:cs typeface="Gulim"/>
                <a:sym typeface="Gulim"/>
              </a:rPr>
              <a:t>수집</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이용하며</a:t>
            </a:r>
            <a:r>
              <a:rPr lang="en-US" sz="900" dirty="0">
                <a:latin typeface="Gulim"/>
                <a:ea typeface="Gulim"/>
                <a:cs typeface="Gulim"/>
                <a:sym typeface="Gulim"/>
              </a:rPr>
              <a:t>, </a:t>
            </a:r>
            <a:r>
              <a:rPr lang="en-US" sz="900" dirty="0" err="1">
                <a:latin typeface="Gulim"/>
                <a:ea typeface="Gulim"/>
                <a:cs typeface="Gulim"/>
                <a:sym typeface="Gulim"/>
              </a:rPr>
              <a:t>개인정보가</a:t>
            </a:r>
            <a:r>
              <a:rPr lang="en-US" sz="900" dirty="0">
                <a:latin typeface="Gulim"/>
                <a:ea typeface="Gulim"/>
                <a:cs typeface="Gulim"/>
                <a:sym typeface="Gulim"/>
              </a:rPr>
              <a:t> </a:t>
            </a:r>
            <a:r>
              <a:rPr lang="en-US" sz="900" dirty="0" err="1">
                <a:latin typeface="Gulim"/>
                <a:ea typeface="Gulim"/>
                <a:cs typeface="Gulim"/>
                <a:sym typeface="Gulim"/>
              </a:rPr>
              <a:t>불법</a:t>
            </a:r>
            <a:r>
              <a:rPr lang="en-US" sz="900" dirty="0">
                <a:latin typeface="Gulim"/>
                <a:ea typeface="Gulim"/>
                <a:cs typeface="Gulim"/>
                <a:sym typeface="Gulim"/>
              </a:rPr>
              <a:t> </a:t>
            </a:r>
            <a:r>
              <a:rPr lang="en-US" sz="900" dirty="0" err="1">
                <a:latin typeface="Gulim"/>
                <a:ea typeface="Gulim"/>
                <a:cs typeface="Gulim"/>
                <a:sym typeface="Gulim"/>
              </a:rPr>
              <a:t>유출되는</a:t>
            </a:r>
            <a:r>
              <a:rPr lang="en-US" sz="900" dirty="0">
                <a:latin typeface="Gulim"/>
                <a:ea typeface="Gulim"/>
                <a:cs typeface="Gulim"/>
                <a:sym typeface="Gulim"/>
              </a:rPr>
              <a:t> </a:t>
            </a:r>
            <a:r>
              <a:rPr lang="en-US" sz="900" dirty="0" err="1">
                <a:latin typeface="Gulim"/>
                <a:ea typeface="Gulim"/>
                <a:cs typeface="Gulim"/>
                <a:sym typeface="Gulim"/>
              </a:rPr>
              <a:t>일이</a:t>
            </a:r>
            <a:r>
              <a:rPr lang="en-US" sz="900" dirty="0">
                <a:latin typeface="Gulim"/>
                <a:ea typeface="Gulim"/>
                <a:cs typeface="Gulim"/>
                <a:sym typeface="Gulim"/>
              </a:rPr>
              <a:t> </a:t>
            </a:r>
            <a:r>
              <a:rPr lang="en-US" sz="900" dirty="0" err="1">
                <a:latin typeface="Gulim"/>
                <a:ea typeface="Gulim"/>
                <a:cs typeface="Gulim"/>
                <a:sym typeface="Gulim"/>
              </a:rPr>
              <a:t>없도록</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보호에</a:t>
            </a:r>
            <a:r>
              <a:rPr lang="en-US" sz="900" dirty="0">
                <a:latin typeface="Gulim"/>
                <a:ea typeface="Gulim"/>
                <a:cs typeface="Gulim"/>
                <a:sym typeface="Gulim"/>
              </a:rPr>
              <a:t> </a:t>
            </a:r>
            <a:r>
              <a:rPr lang="en-US" sz="900" dirty="0" err="1">
                <a:latin typeface="Gulim"/>
                <a:ea typeface="Gulim"/>
                <a:cs typeface="Gulim"/>
                <a:sym typeface="Gulim"/>
              </a:rPr>
              <a:t>최선을</a:t>
            </a:r>
            <a:r>
              <a:rPr lang="en-US" sz="900" dirty="0">
                <a:latin typeface="Gulim"/>
                <a:ea typeface="Gulim"/>
                <a:cs typeface="Gulim"/>
                <a:sym typeface="Gulim"/>
              </a:rPr>
              <a:t> </a:t>
            </a:r>
            <a:r>
              <a:rPr lang="en-US" sz="900" dirty="0" err="1">
                <a:latin typeface="Gulim"/>
                <a:ea typeface="Gulim"/>
                <a:cs typeface="Gulim"/>
                <a:sym typeface="Gulim"/>
              </a:rPr>
              <a:t>다하고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개인정보의</a:t>
            </a:r>
            <a:r>
              <a:rPr lang="en-US" sz="900" dirty="0">
                <a:latin typeface="Gulim"/>
                <a:ea typeface="Gulim"/>
                <a:cs typeface="Gulim"/>
                <a:sym typeface="Gulim"/>
              </a:rPr>
              <a:t> </a:t>
            </a:r>
            <a:r>
              <a:rPr lang="en-US" sz="900" dirty="0" err="1">
                <a:latin typeface="Gulim"/>
                <a:ea typeface="Gulim"/>
                <a:cs typeface="Gulim"/>
                <a:sym typeface="Gulim"/>
              </a:rPr>
              <a:t>수집</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이용을</a:t>
            </a:r>
            <a:r>
              <a:rPr lang="en-US" sz="900" dirty="0">
                <a:latin typeface="Gulim"/>
                <a:ea typeface="Gulim"/>
                <a:cs typeface="Gulim"/>
                <a:sym typeface="Gulim"/>
              </a:rPr>
              <a:t> 제3자에게 </a:t>
            </a:r>
            <a:r>
              <a:rPr lang="en-US" sz="900" dirty="0" err="1">
                <a:latin typeface="Gulim"/>
                <a:ea typeface="Gulim"/>
                <a:cs typeface="Gulim"/>
                <a:sym typeface="Gulim"/>
              </a:rPr>
              <a:t>위탁하는</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제3자 </a:t>
            </a:r>
            <a:r>
              <a:rPr lang="en-US" sz="900" dirty="0" err="1">
                <a:latin typeface="Gulim"/>
                <a:ea typeface="Gulim"/>
                <a:cs typeface="Gulim"/>
                <a:sym typeface="Gulim"/>
              </a:rPr>
              <a:t>에게도</a:t>
            </a:r>
            <a:r>
              <a:rPr lang="en-US" sz="900" dirty="0">
                <a:latin typeface="Gulim"/>
                <a:ea typeface="Gulim"/>
                <a:cs typeface="Gulim"/>
                <a:sym typeface="Gulim"/>
              </a:rPr>
              <a:t> </a:t>
            </a:r>
            <a:r>
              <a:rPr lang="en-US" sz="900" dirty="0" err="1">
                <a:latin typeface="Gulim"/>
                <a:ea typeface="Gulim"/>
                <a:cs typeface="Gulim"/>
                <a:sym typeface="Gulim"/>
              </a:rPr>
              <a:t>관계</a:t>
            </a:r>
            <a:r>
              <a:rPr lang="en-US" sz="900" dirty="0">
                <a:latin typeface="Gulim"/>
                <a:ea typeface="Gulim"/>
                <a:cs typeface="Gulim"/>
                <a:sym typeface="Gulim"/>
              </a:rPr>
              <a:t> </a:t>
            </a:r>
            <a:r>
              <a:rPr lang="en-US" sz="900" dirty="0" err="1">
                <a:latin typeface="Gulim"/>
                <a:ea typeface="Gulim"/>
                <a:cs typeface="Gulim"/>
                <a:sym typeface="Gulim"/>
              </a:rPr>
              <a:t>법령</a:t>
            </a:r>
            <a:r>
              <a:rPr lang="en-US" sz="900" dirty="0">
                <a:latin typeface="Gulim"/>
                <a:ea typeface="Gulim"/>
                <a:cs typeface="Gulim"/>
                <a:sym typeface="Gulim"/>
              </a:rPr>
              <a:t> </a:t>
            </a:r>
            <a:r>
              <a:rPr lang="en-US" sz="900" dirty="0" err="1">
                <a:latin typeface="Gulim"/>
                <a:ea typeface="Gulim"/>
                <a:cs typeface="Gulim"/>
                <a:sym typeface="Gulim"/>
              </a:rPr>
              <a:t>준수를</a:t>
            </a:r>
            <a:r>
              <a:rPr lang="en-US" sz="900" dirty="0">
                <a:latin typeface="Gulim"/>
                <a:ea typeface="Gulim"/>
                <a:cs typeface="Gulim"/>
                <a:sym typeface="Gulim"/>
              </a:rPr>
              <a:t> </a:t>
            </a:r>
            <a:r>
              <a:rPr lang="en-US" sz="900" dirty="0" err="1">
                <a:latin typeface="Gulim"/>
                <a:ea typeface="Gulim"/>
                <a:cs typeface="Gulim"/>
                <a:sym typeface="Gulim"/>
              </a:rPr>
              <a:t>요구하고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740" name="Google Shape;8740;p89"/>
          <p:cNvSpPr txBox="1"/>
          <p:nvPr/>
        </p:nvSpPr>
        <p:spPr>
          <a:xfrm>
            <a:off x="884348" y="2839064"/>
            <a:ext cx="12964164" cy="383951"/>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dirty="0" err="1">
                <a:latin typeface="Arial"/>
                <a:ea typeface="Arial"/>
                <a:cs typeface="Arial"/>
                <a:sym typeface="Arial"/>
              </a:rPr>
              <a:t>정보</a:t>
            </a:r>
            <a:r>
              <a:rPr lang="en-US" sz="900" b="1" dirty="0">
                <a:latin typeface="Arial"/>
                <a:ea typeface="Arial"/>
                <a:cs typeface="Arial"/>
                <a:sym typeface="Arial"/>
              </a:rPr>
              <a:t> </a:t>
            </a:r>
            <a:r>
              <a:rPr lang="en-US" sz="900" b="1" dirty="0" err="1">
                <a:latin typeface="Arial"/>
                <a:ea typeface="Arial"/>
                <a:cs typeface="Arial"/>
                <a:sym typeface="Arial"/>
              </a:rPr>
              <a:t>보호</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처리</a:t>
            </a:r>
            <a:r>
              <a:rPr lang="en-US" sz="900" b="1" dirty="0">
                <a:latin typeface="Arial"/>
                <a:ea typeface="Arial"/>
                <a:cs typeface="Arial"/>
                <a:sym typeface="Arial"/>
              </a:rPr>
              <a:t> </a:t>
            </a:r>
            <a:r>
              <a:rPr lang="en-US" sz="900" b="1" dirty="0" err="1">
                <a:latin typeface="Arial"/>
                <a:ea typeface="Arial"/>
                <a:cs typeface="Arial"/>
                <a:sym typeface="Arial"/>
              </a:rPr>
              <a:t>지침</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기업비밀보호업무처리지침’과</a:t>
            </a:r>
            <a:r>
              <a:rPr lang="en-US" sz="900" dirty="0">
                <a:latin typeface="Gulim"/>
                <a:ea typeface="Gulim"/>
                <a:cs typeface="Gulim"/>
                <a:sym typeface="Gulim"/>
              </a:rPr>
              <a:t> ‘</a:t>
            </a:r>
            <a:r>
              <a:rPr lang="en-US" sz="900" dirty="0" err="1">
                <a:latin typeface="Gulim"/>
                <a:ea typeface="Gulim"/>
                <a:cs typeface="Gulim"/>
                <a:sym typeface="Gulim"/>
              </a:rPr>
              <a:t>개인정보내부관리지침’을</a:t>
            </a:r>
            <a:r>
              <a:rPr lang="en-US" sz="900" dirty="0">
                <a:latin typeface="Gulim"/>
                <a:ea typeface="Gulim"/>
                <a:cs typeface="Gulim"/>
                <a:sym typeface="Gulim"/>
              </a:rPr>
              <a:t> </a:t>
            </a:r>
            <a:r>
              <a:rPr lang="en-US" sz="900" dirty="0" err="1">
                <a:latin typeface="Gulim"/>
                <a:ea typeface="Gulim"/>
                <a:cs typeface="Gulim"/>
                <a:sym typeface="Gulim"/>
              </a:rPr>
              <a:t>수립하고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임직원이라면</a:t>
            </a:r>
            <a:r>
              <a:rPr lang="en-US" sz="900" dirty="0">
                <a:latin typeface="Gulim"/>
                <a:ea typeface="Gulim"/>
                <a:cs typeface="Gulim"/>
                <a:sym typeface="Gulim"/>
              </a:rPr>
              <a:t> </a:t>
            </a:r>
            <a:r>
              <a:rPr lang="en-US" sz="900" dirty="0" err="1">
                <a:latin typeface="Gulim"/>
                <a:ea typeface="Gulim"/>
                <a:cs typeface="Gulim"/>
                <a:sym typeface="Gulim"/>
              </a:rPr>
              <a:t>누구나</a:t>
            </a:r>
            <a:r>
              <a:rPr lang="en-US" sz="900" dirty="0">
                <a:latin typeface="Gulim"/>
                <a:ea typeface="Gulim"/>
                <a:cs typeface="Gulim"/>
                <a:sym typeface="Gulim"/>
              </a:rPr>
              <a:t> </a:t>
            </a:r>
            <a:r>
              <a:rPr lang="en-US" sz="900" dirty="0" err="1">
                <a:latin typeface="Gulim"/>
                <a:ea typeface="Gulim"/>
                <a:cs typeface="Gulim"/>
                <a:sym typeface="Gulim"/>
              </a:rPr>
              <a:t>열람할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법무정보시스템을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공개하고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정보</a:t>
            </a:r>
            <a:r>
              <a:rPr lang="en-US" sz="900" dirty="0">
                <a:latin typeface="Gulim"/>
                <a:ea typeface="Gulim"/>
                <a:cs typeface="Gulim"/>
                <a:sym typeface="Gulim"/>
              </a:rPr>
              <a:t> </a:t>
            </a:r>
            <a:r>
              <a:rPr lang="en-US" sz="900" dirty="0" err="1">
                <a:latin typeface="Gulim"/>
                <a:ea typeface="Gulim"/>
                <a:cs typeface="Gulim"/>
                <a:sym typeface="Gulim"/>
              </a:rPr>
              <a:t>주체가</a:t>
            </a:r>
            <a:r>
              <a:rPr lang="en-US" sz="900" dirty="0">
                <a:latin typeface="Gulim"/>
                <a:ea typeface="Gulim"/>
                <a:cs typeface="Gulim"/>
                <a:sym typeface="Gulim"/>
              </a:rPr>
              <a:t> </a:t>
            </a:r>
            <a:r>
              <a:rPr lang="en-US" sz="900" dirty="0" err="1">
                <a:latin typeface="Gulim"/>
                <a:ea typeface="Gulim"/>
                <a:cs typeface="Gulim"/>
                <a:sym typeface="Gulim"/>
              </a:rPr>
              <a:t>언제든지</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확인할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개인정보처리방침에</a:t>
            </a:r>
            <a:r>
              <a:rPr lang="en-US" sz="900" dirty="0">
                <a:latin typeface="Gulim"/>
                <a:ea typeface="Gulim"/>
                <a:cs typeface="Gulim"/>
                <a:sym typeface="Gulim"/>
              </a:rPr>
              <a:t> </a:t>
            </a:r>
            <a:r>
              <a:rPr lang="en-US" sz="900" dirty="0" err="1">
                <a:latin typeface="Gulim"/>
                <a:ea typeface="Gulim"/>
                <a:cs typeface="Gulim"/>
                <a:sym typeface="Gulim"/>
              </a:rPr>
              <a:t>KT&amp;G가</a:t>
            </a:r>
            <a:r>
              <a:rPr lang="en-US" sz="900" dirty="0">
                <a:latin typeface="Gulim"/>
                <a:ea typeface="Gulim"/>
                <a:cs typeface="Gulim"/>
                <a:sym typeface="Gulim"/>
              </a:rPr>
              <a:t> </a:t>
            </a:r>
            <a:r>
              <a:rPr lang="en-US" sz="900" dirty="0" err="1">
                <a:latin typeface="Gulim"/>
                <a:ea typeface="Gulim"/>
                <a:cs typeface="Gulim"/>
                <a:sym typeface="Gulim"/>
              </a:rPr>
              <a:t>취득한</a:t>
            </a:r>
            <a:r>
              <a:rPr lang="en-US" sz="900" dirty="0">
                <a:latin typeface="Gulim"/>
                <a:ea typeface="Gulim"/>
                <a:cs typeface="Gulim"/>
                <a:sym typeface="Gulim"/>
              </a:rPr>
              <a:t> </a:t>
            </a:r>
            <a:r>
              <a:rPr lang="en-US" sz="900" dirty="0" err="1">
                <a:latin typeface="Gulim"/>
                <a:ea typeface="Gulim"/>
                <a:cs typeface="Gulim"/>
                <a:sym typeface="Gulim"/>
              </a:rPr>
              <a:t>개인정보의</a:t>
            </a:r>
            <a:r>
              <a:rPr lang="en-US" sz="900" dirty="0">
                <a:latin typeface="Gulim"/>
                <a:ea typeface="Gulim"/>
                <a:cs typeface="Gulim"/>
                <a:sym typeface="Gulim"/>
              </a:rPr>
              <a:t> </a:t>
            </a:r>
            <a:r>
              <a:rPr lang="en-US" sz="900" dirty="0" err="1">
                <a:latin typeface="Gulim"/>
                <a:ea typeface="Gulim"/>
                <a:cs typeface="Gulim"/>
                <a:sym typeface="Gulim"/>
              </a:rPr>
              <a:t>수집·보유·이용·파기에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내용을</a:t>
            </a:r>
            <a:r>
              <a:rPr lang="en-US" sz="900" dirty="0">
                <a:latin typeface="Gulim"/>
                <a:ea typeface="Gulim"/>
                <a:cs typeface="Gulim"/>
                <a:sym typeface="Gulim"/>
              </a:rPr>
              <a:t> </a:t>
            </a:r>
            <a:r>
              <a:rPr lang="en-US" sz="900" dirty="0" err="1">
                <a:latin typeface="Gulim"/>
                <a:ea typeface="Gulim"/>
                <a:cs typeface="Gulim"/>
                <a:sym typeface="Gulim"/>
              </a:rPr>
              <a:t>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741" name="Google Shape;8741;p89"/>
          <p:cNvSpPr txBox="1"/>
          <p:nvPr/>
        </p:nvSpPr>
        <p:spPr>
          <a:xfrm>
            <a:off x="899999" y="3256663"/>
            <a:ext cx="12983696" cy="383951"/>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a:latin typeface="Arial"/>
                <a:ea typeface="Arial"/>
                <a:cs typeface="Arial"/>
                <a:sym typeface="Arial"/>
              </a:rPr>
              <a:t>정보보호 인증 </a:t>
            </a:r>
            <a:r>
              <a:rPr lang="en-US" sz="900" b="1">
                <a:latin typeface="Malgun Gothic"/>
                <a:ea typeface="Malgun Gothic"/>
                <a:cs typeface="Malgun Gothic"/>
                <a:sym typeface="Malgun Gothic"/>
              </a:rPr>
              <a:t>| </a:t>
            </a:r>
            <a:r>
              <a:rPr lang="en-US" sz="900">
                <a:latin typeface="Gulim"/>
                <a:ea typeface="Gulim"/>
                <a:cs typeface="Gulim"/>
                <a:sym typeface="Gulim"/>
              </a:rPr>
              <a:t>KT&amp;G는 ‘정보통신망 이용촉진 및 정보보호 등에 관한 법률’, ‘개인정보보호법’ 등 국내 정보보호 법령 준수와 함께, 정보보호 관리에 대한 객관적인 공신력을 확보하기 위해 정보보호 국제표준 인증 ISO 27001, 국내 정보보호 및 개인정보보호 관리체계 인증 ISMS-P를 취득하였습니다. 당사는 인증 체계 갱신 및 유지를 목표로 매년 인증 대상, 인증 영역 등에 대한 검토와 수준 관리를 지속적으로 진행하고 있습니다.</a:t>
            </a:r>
            <a:endParaRPr sz="900">
              <a:latin typeface="Gulim"/>
              <a:ea typeface="Gulim"/>
              <a:cs typeface="Gulim"/>
              <a:sym typeface="Gulim"/>
            </a:endParaRPr>
          </a:p>
        </p:txBody>
      </p:sp>
      <p:sp>
        <p:nvSpPr>
          <p:cNvPr id="8742" name="Google Shape;8742;p89"/>
          <p:cNvSpPr txBox="1"/>
          <p:nvPr/>
        </p:nvSpPr>
        <p:spPr>
          <a:xfrm>
            <a:off x="884348" y="3620513"/>
            <a:ext cx="12962536" cy="198388"/>
          </a:xfrm>
          <a:prstGeom prst="rect">
            <a:avLst/>
          </a:prstGeom>
          <a:noFill/>
          <a:ln>
            <a:noFill/>
          </a:ln>
        </p:spPr>
        <p:txBody>
          <a:bodyPr spcFirstLastPara="1" wrap="square" lIns="0" tIns="12700" rIns="0" bIns="0" anchor="t" anchorCtr="0">
            <a:spAutoFit/>
          </a:bodyPr>
          <a:lstStyle/>
          <a:p>
            <a:pPr marL="12700" marR="5080" lvl="0" indent="0" algn="l" rtl="0">
              <a:lnSpc>
                <a:spcPct val="134200"/>
              </a:lnSpc>
              <a:spcBef>
                <a:spcPts val="0"/>
              </a:spcBef>
              <a:spcAft>
                <a:spcPts val="0"/>
              </a:spcAft>
              <a:buNone/>
            </a:pPr>
            <a:r>
              <a:rPr lang="en-US" sz="900" b="1">
                <a:latin typeface="Arial"/>
                <a:ea typeface="Arial"/>
                <a:cs typeface="Arial"/>
                <a:sym typeface="Arial"/>
              </a:rPr>
              <a:t>정보보호 공시 </a:t>
            </a:r>
            <a:r>
              <a:rPr lang="en-US" sz="900" b="1">
                <a:latin typeface="Malgun Gothic"/>
                <a:ea typeface="Malgun Gothic"/>
                <a:cs typeface="Malgun Gothic"/>
                <a:sym typeface="Malgun Gothic"/>
              </a:rPr>
              <a:t>| </a:t>
            </a:r>
            <a:r>
              <a:rPr lang="en-US" sz="900">
                <a:latin typeface="Gulim"/>
                <a:ea typeface="Gulim"/>
                <a:cs typeface="Gulim"/>
                <a:sym typeface="Gulim"/>
              </a:rPr>
              <a:t>KT&amp;G는 이용자 보호 및 알 권리 보장을 위해 정보보호 공시를 성실히 이행하고 있습니다. 이러한 공시 수행 활동의 결과물로 2022년부터 2년 연속 공시 우수기업(정보보호 투자 우수기업)에 선정되었습니다.</a:t>
            </a:r>
            <a:endParaRPr sz="900">
              <a:latin typeface="Gulim"/>
              <a:ea typeface="Gulim"/>
              <a:cs typeface="Gulim"/>
              <a:sym typeface="Gulim"/>
            </a:endParaRPr>
          </a:p>
        </p:txBody>
      </p:sp>
      <p:sp>
        <p:nvSpPr>
          <p:cNvPr id="8743" name="Google Shape;8743;p89"/>
          <p:cNvSpPr txBox="1"/>
          <p:nvPr/>
        </p:nvSpPr>
        <p:spPr>
          <a:xfrm>
            <a:off x="881092" y="3798799"/>
            <a:ext cx="12965792" cy="383951"/>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dirty="0" err="1">
                <a:latin typeface="Arial"/>
                <a:ea typeface="Arial"/>
                <a:cs typeface="Arial"/>
                <a:sym typeface="Arial"/>
              </a:rPr>
              <a:t>정보보호</a:t>
            </a:r>
            <a:r>
              <a:rPr lang="en-US" sz="900" b="1" dirty="0">
                <a:latin typeface="Arial"/>
                <a:ea typeface="Arial"/>
                <a:cs typeface="Arial"/>
                <a:sym typeface="Arial"/>
              </a:rPr>
              <a:t> </a:t>
            </a:r>
            <a:r>
              <a:rPr lang="en-US" sz="900" b="1" dirty="0" err="1">
                <a:latin typeface="Arial"/>
                <a:ea typeface="Arial"/>
                <a:cs typeface="Arial"/>
                <a:sym typeface="Arial"/>
              </a:rPr>
              <a:t>수준</a:t>
            </a:r>
            <a:r>
              <a:rPr lang="en-US" sz="900" b="1" dirty="0">
                <a:latin typeface="Arial"/>
                <a:ea typeface="Arial"/>
                <a:cs typeface="Arial"/>
                <a:sym typeface="Arial"/>
              </a:rPr>
              <a:t> </a:t>
            </a:r>
            <a:r>
              <a:rPr lang="en-US" sz="900" b="1" dirty="0" err="1">
                <a:latin typeface="Arial"/>
                <a:ea typeface="Arial"/>
                <a:cs typeface="Arial"/>
                <a:sym typeface="Arial"/>
              </a:rPr>
              <a:t>진단</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관리</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변경</a:t>
            </a:r>
            <a:r>
              <a:rPr lang="en-US" sz="900" dirty="0">
                <a:latin typeface="Gulim"/>
                <a:ea typeface="Gulim"/>
                <a:cs typeface="Gulim"/>
                <a:sym typeface="Gulim"/>
              </a:rPr>
              <a:t>, </a:t>
            </a:r>
            <a:r>
              <a:rPr lang="en-US" sz="900" dirty="0" err="1">
                <a:latin typeface="Gulim"/>
                <a:ea typeface="Gulim"/>
                <a:cs typeface="Gulim"/>
                <a:sym typeface="Gulim"/>
              </a:rPr>
              <a:t>서비스</a:t>
            </a:r>
            <a:r>
              <a:rPr lang="en-US" sz="900" dirty="0">
                <a:latin typeface="Gulim"/>
                <a:ea typeface="Gulim"/>
                <a:cs typeface="Gulim"/>
                <a:sym typeface="Gulim"/>
              </a:rPr>
              <a:t> </a:t>
            </a:r>
            <a:r>
              <a:rPr lang="en-US" sz="900" dirty="0" err="1">
                <a:latin typeface="Gulim"/>
                <a:ea typeface="Gulim"/>
                <a:cs typeface="Gulim"/>
                <a:sym typeface="Gulim"/>
              </a:rPr>
              <a:t>영향도에</a:t>
            </a:r>
            <a:r>
              <a:rPr lang="en-US" sz="900" dirty="0">
                <a:latin typeface="Gulim"/>
                <a:ea typeface="Gulim"/>
                <a:cs typeface="Gulim"/>
                <a:sym typeface="Gulim"/>
              </a:rPr>
              <a:t> </a:t>
            </a:r>
            <a:r>
              <a:rPr lang="en-US" sz="900" dirty="0" err="1">
                <a:latin typeface="Gulim"/>
                <a:ea typeface="Gulim"/>
                <a:cs typeface="Gulim"/>
                <a:sym typeface="Gulim"/>
              </a:rPr>
              <a:t>기반한</a:t>
            </a:r>
            <a:r>
              <a:rPr lang="en-US" sz="900" dirty="0">
                <a:latin typeface="Gulim"/>
                <a:ea typeface="Gulim"/>
                <a:cs typeface="Gulim"/>
                <a:sym typeface="Gulim"/>
              </a:rPr>
              <a:t> </a:t>
            </a:r>
            <a:r>
              <a:rPr lang="en-US" sz="900" dirty="0" err="1">
                <a:latin typeface="Gulim"/>
                <a:ea typeface="Gulim"/>
                <a:cs typeface="Gulim"/>
                <a:sym typeface="Gulim"/>
              </a:rPr>
              <a:t>위험요소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수립을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정보보호</a:t>
            </a:r>
            <a:r>
              <a:rPr lang="en-US" sz="900" dirty="0">
                <a:latin typeface="Gulim"/>
                <a:ea typeface="Gulim"/>
                <a:cs typeface="Gulim"/>
                <a:sym typeface="Gulim"/>
              </a:rPr>
              <a:t> </a:t>
            </a:r>
            <a:r>
              <a:rPr lang="en-US" sz="900" dirty="0" err="1">
                <a:latin typeface="Gulim"/>
                <a:ea typeface="Gulim"/>
                <a:cs typeface="Gulim"/>
                <a:sym typeface="Gulim"/>
              </a:rPr>
              <a:t>위험요소를</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탐지</a:t>
            </a:r>
            <a:r>
              <a:rPr lang="en-US" sz="900" dirty="0">
                <a:latin typeface="Gulim"/>
                <a:ea typeface="Gulim"/>
                <a:cs typeface="Gulim"/>
                <a:sym typeface="Gulim"/>
              </a:rPr>
              <a:t>, </a:t>
            </a:r>
            <a:r>
              <a:rPr lang="en-US" sz="900" dirty="0" err="1">
                <a:latin typeface="Gulim"/>
                <a:ea typeface="Gulim"/>
                <a:cs typeface="Gulim"/>
                <a:sym typeface="Gulim"/>
              </a:rPr>
              <a:t>조치하고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점검을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도출된</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취약점에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지속적인</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도출</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조치율</a:t>
            </a:r>
            <a:r>
              <a:rPr lang="en-US" sz="900" dirty="0">
                <a:latin typeface="Gulim"/>
                <a:ea typeface="Gulim"/>
                <a:cs typeface="Gulim"/>
                <a:sym typeface="Gulim"/>
              </a:rPr>
              <a:t> 100%와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보안</a:t>
            </a:r>
            <a:r>
              <a:rPr lang="en-US" sz="900" dirty="0">
                <a:latin typeface="Gulim"/>
                <a:ea typeface="Gulim"/>
                <a:cs typeface="Gulim"/>
                <a:sym typeface="Gulim"/>
              </a:rPr>
              <a:t> </a:t>
            </a:r>
            <a:r>
              <a:rPr lang="en-US" sz="900" dirty="0" err="1">
                <a:latin typeface="Gulim"/>
                <a:ea typeface="Gulim"/>
                <a:cs typeface="Gulim"/>
                <a:sym typeface="Gulim"/>
              </a:rPr>
              <a:t>사고</a:t>
            </a:r>
            <a:r>
              <a:rPr lang="en-US" sz="900" dirty="0">
                <a:latin typeface="Gulim"/>
                <a:ea typeface="Gulim"/>
                <a:cs typeface="Gulim"/>
                <a:sym typeface="Gulim"/>
              </a:rPr>
              <a:t> </a:t>
            </a:r>
            <a:r>
              <a:rPr lang="en-US" sz="900" dirty="0" err="1">
                <a:latin typeface="Gulim"/>
                <a:ea typeface="Gulim"/>
                <a:cs typeface="Gulim"/>
                <a:sym typeface="Gulim"/>
              </a:rPr>
              <a:t>제로화를</a:t>
            </a:r>
            <a:r>
              <a:rPr lang="en-US" sz="900" dirty="0">
                <a:latin typeface="Gulim"/>
                <a:ea typeface="Gulim"/>
                <a:cs typeface="Gulim"/>
                <a:sym typeface="Gulim"/>
              </a:rPr>
              <a:t> </a:t>
            </a:r>
            <a:r>
              <a:rPr lang="en-US" sz="900" dirty="0" err="1">
                <a:latin typeface="Gulim"/>
                <a:ea typeface="Gulim"/>
                <a:cs typeface="Gulim"/>
                <a:sym typeface="Gulim"/>
              </a:rPr>
              <a:t>달성하고자</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8753" name="Google Shape;8753;p89"/>
          <p:cNvGrpSpPr/>
          <p:nvPr/>
        </p:nvGrpSpPr>
        <p:grpSpPr>
          <a:xfrm>
            <a:off x="538086" y="0"/>
            <a:ext cx="14077958" cy="8208009"/>
            <a:chOff x="538086" y="0"/>
            <a:chExt cx="14077958" cy="8208009"/>
          </a:xfrm>
        </p:grpSpPr>
        <p:sp>
          <p:nvSpPr>
            <p:cNvPr id="8754" name="Google Shape;8754;p8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55" name="Google Shape;8755;p8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56" name="Google Shape;8756;p8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79" name="Google Shape;8779;p89"/>
            <p:cNvSpPr/>
            <p:nvPr/>
          </p:nvSpPr>
          <p:spPr>
            <a:xfrm>
              <a:off x="7831050" y="6272047"/>
              <a:ext cx="1078230" cy="0"/>
            </a:xfrm>
            <a:custGeom>
              <a:avLst/>
              <a:gdLst/>
              <a:ahLst/>
              <a:cxnLst/>
              <a:rect l="l" t="t" r="r" b="b"/>
              <a:pathLst>
                <a:path w="1078229" h="120000" extrusionOk="0">
                  <a:moveTo>
                    <a:pt x="0" y="0"/>
                  </a:moveTo>
                  <a:lnTo>
                    <a:pt x="7696" y="0"/>
                  </a:lnTo>
                </a:path>
                <a:path w="1078229" h="120000" extrusionOk="0">
                  <a:moveTo>
                    <a:pt x="1070203" y="0"/>
                  </a:moveTo>
                  <a:lnTo>
                    <a:pt x="1077899"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81" name="Google Shape;8781;p89"/>
            <p:cNvSpPr/>
            <p:nvPr/>
          </p:nvSpPr>
          <p:spPr>
            <a:xfrm>
              <a:off x="8947049" y="6272047"/>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83" name="Google Shape;8783;p89"/>
            <p:cNvSpPr/>
            <p:nvPr/>
          </p:nvSpPr>
          <p:spPr>
            <a:xfrm>
              <a:off x="10207049" y="6272047"/>
              <a:ext cx="1133475" cy="0"/>
            </a:xfrm>
            <a:custGeom>
              <a:avLst/>
              <a:gdLst/>
              <a:ahLst/>
              <a:cxnLst/>
              <a:rect l="l" t="t" r="r" b="b"/>
              <a:pathLst>
                <a:path w="1133475" h="120000" extrusionOk="0">
                  <a:moveTo>
                    <a:pt x="0" y="0"/>
                  </a:moveTo>
                  <a:lnTo>
                    <a:pt x="7658" y="0"/>
                  </a:lnTo>
                </a:path>
                <a:path w="1133475" h="120000" extrusionOk="0">
                  <a:moveTo>
                    <a:pt x="1125296" y="0"/>
                  </a:moveTo>
                  <a:lnTo>
                    <a:pt x="1132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85" name="Google Shape;8785;p89"/>
            <p:cNvSpPr/>
            <p:nvPr/>
          </p:nvSpPr>
          <p:spPr>
            <a:xfrm>
              <a:off x="7831050" y="6689647"/>
              <a:ext cx="1078230" cy="0"/>
            </a:xfrm>
            <a:custGeom>
              <a:avLst/>
              <a:gdLst/>
              <a:ahLst/>
              <a:cxnLst/>
              <a:rect l="l" t="t" r="r" b="b"/>
              <a:pathLst>
                <a:path w="1078229" h="120000" extrusionOk="0">
                  <a:moveTo>
                    <a:pt x="0" y="0"/>
                  </a:moveTo>
                  <a:lnTo>
                    <a:pt x="7696" y="0"/>
                  </a:lnTo>
                </a:path>
                <a:path w="1078229" h="120000" extrusionOk="0">
                  <a:moveTo>
                    <a:pt x="1070203" y="0"/>
                  </a:moveTo>
                  <a:lnTo>
                    <a:pt x="1077899"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87" name="Google Shape;8787;p89"/>
            <p:cNvSpPr/>
            <p:nvPr/>
          </p:nvSpPr>
          <p:spPr>
            <a:xfrm>
              <a:off x="8947049" y="6689647"/>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89" name="Google Shape;8789;p89"/>
            <p:cNvSpPr/>
            <p:nvPr/>
          </p:nvSpPr>
          <p:spPr>
            <a:xfrm>
              <a:off x="10207049" y="6689647"/>
              <a:ext cx="1133475" cy="0"/>
            </a:xfrm>
            <a:custGeom>
              <a:avLst/>
              <a:gdLst/>
              <a:ahLst/>
              <a:cxnLst/>
              <a:rect l="l" t="t" r="r" b="b"/>
              <a:pathLst>
                <a:path w="1133475" h="120000" extrusionOk="0">
                  <a:moveTo>
                    <a:pt x="0" y="0"/>
                  </a:moveTo>
                  <a:lnTo>
                    <a:pt x="7658" y="0"/>
                  </a:lnTo>
                </a:path>
                <a:path w="1133475" h="120000" extrusionOk="0">
                  <a:moveTo>
                    <a:pt x="1125296" y="0"/>
                  </a:moveTo>
                  <a:lnTo>
                    <a:pt x="1132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91" name="Google Shape;8791;p89"/>
            <p:cNvSpPr/>
            <p:nvPr/>
          </p:nvSpPr>
          <p:spPr>
            <a:xfrm>
              <a:off x="7831050" y="6898447"/>
              <a:ext cx="1078230" cy="0"/>
            </a:xfrm>
            <a:custGeom>
              <a:avLst/>
              <a:gdLst/>
              <a:ahLst/>
              <a:cxnLst/>
              <a:rect l="l" t="t" r="r" b="b"/>
              <a:pathLst>
                <a:path w="1078229" h="120000" extrusionOk="0">
                  <a:moveTo>
                    <a:pt x="0" y="0"/>
                  </a:moveTo>
                  <a:lnTo>
                    <a:pt x="7696" y="0"/>
                  </a:lnTo>
                </a:path>
                <a:path w="1078229" h="120000" extrusionOk="0">
                  <a:moveTo>
                    <a:pt x="1070203" y="0"/>
                  </a:moveTo>
                  <a:lnTo>
                    <a:pt x="1077899"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93" name="Google Shape;8793;p89"/>
            <p:cNvSpPr/>
            <p:nvPr/>
          </p:nvSpPr>
          <p:spPr>
            <a:xfrm>
              <a:off x="8947049" y="6898447"/>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95" name="Google Shape;8795;p89"/>
            <p:cNvSpPr/>
            <p:nvPr/>
          </p:nvSpPr>
          <p:spPr>
            <a:xfrm>
              <a:off x="10207049" y="6898447"/>
              <a:ext cx="1133475" cy="0"/>
            </a:xfrm>
            <a:custGeom>
              <a:avLst/>
              <a:gdLst/>
              <a:ahLst/>
              <a:cxnLst/>
              <a:rect l="l" t="t" r="r" b="b"/>
              <a:pathLst>
                <a:path w="1133475" h="120000" extrusionOk="0">
                  <a:moveTo>
                    <a:pt x="0" y="0"/>
                  </a:moveTo>
                  <a:lnTo>
                    <a:pt x="7658" y="0"/>
                  </a:lnTo>
                </a:path>
                <a:path w="1133475" h="120000" extrusionOk="0">
                  <a:moveTo>
                    <a:pt x="1125296" y="0"/>
                  </a:moveTo>
                  <a:lnTo>
                    <a:pt x="1132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97" name="Google Shape;8797;p89"/>
            <p:cNvSpPr/>
            <p:nvPr/>
          </p:nvSpPr>
          <p:spPr>
            <a:xfrm>
              <a:off x="7831050" y="7107247"/>
              <a:ext cx="1078230" cy="0"/>
            </a:xfrm>
            <a:custGeom>
              <a:avLst/>
              <a:gdLst/>
              <a:ahLst/>
              <a:cxnLst/>
              <a:rect l="l" t="t" r="r" b="b"/>
              <a:pathLst>
                <a:path w="1078229" h="120000" extrusionOk="0">
                  <a:moveTo>
                    <a:pt x="0" y="0"/>
                  </a:moveTo>
                  <a:lnTo>
                    <a:pt x="7696" y="0"/>
                  </a:lnTo>
                </a:path>
                <a:path w="1078229" h="120000" extrusionOk="0">
                  <a:moveTo>
                    <a:pt x="1070203" y="0"/>
                  </a:moveTo>
                  <a:lnTo>
                    <a:pt x="1077899"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99" name="Google Shape;8799;p89"/>
            <p:cNvSpPr/>
            <p:nvPr/>
          </p:nvSpPr>
          <p:spPr>
            <a:xfrm>
              <a:off x="8947049" y="7107247"/>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01" name="Google Shape;8801;p89"/>
            <p:cNvSpPr/>
            <p:nvPr/>
          </p:nvSpPr>
          <p:spPr>
            <a:xfrm>
              <a:off x="10207049" y="7107247"/>
              <a:ext cx="1133475" cy="0"/>
            </a:xfrm>
            <a:custGeom>
              <a:avLst/>
              <a:gdLst/>
              <a:ahLst/>
              <a:cxnLst/>
              <a:rect l="l" t="t" r="r" b="b"/>
              <a:pathLst>
                <a:path w="1133475" h="120000" extrusionOk="0">
                  <a:moveTo>
                    <a:pt x="0" y="0"/>
                  </a:moveTo>
                  <a:lnTo>
                    <a:pt x="7658" y="0"/>
                  </a:lnTo>
                </a:path>
                <a:path w="1133475" h="120000" extrusionOk="0">
                  <a:moveTo>
                    <a:pt x="1125296" y="0"/>
                  </a:moveTo>
                  <a:lnTo>
                    <a:pt x="1132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07" name="Google Shape;8807;p89"/>
            <p:cNvSpPr/>
            <p:nvPr/>
          </p:nvSpPr>
          <p:spPr>
            <a:xfrm>
              <a:off x="7831050" y="7524847"/>
              <a:ext cx="1078230" cy="0"/>
            </a:xfrm>
            <a:custGeom>
              <a:avLst/>
              <a:gdLst/>
              <a:ahLst/>
              <a:cxnLst/>
              <a:rect l="l" t="t" r="r" b="b"/>
              <a:pathLst>
                <a:path w="1078229" h="120000" extrusionOk="0">
                  <a:moveTo>
                    <a:pt x="0" y="0"/>
                  </a:moveTo>
                  <a:lnTo>
                    <a:pt x="7696" y="0"/>
                  </a:lnTo>
                </a:path>
                <a:path w="1078229" h="120000" extrusionOk="0">
                  <a:moveTo>
                    <a:pt x="1070203" y="0"/>
                  </a:moveTo>
                  <a:lnTo>
                    <a:pt x="1077899"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09" name="Google Shape;8809;p89"/>
            <p:cNvSpPr/>
            <p:nvPr/>
          </p:nvSpPr>
          <p:spPr>
            <a:xfrm>
              <a:off x="8947049" y="7524847"/>
              <a:ext cx="1222375" cy="0"/>
            </a:xfrm>
            <a:custGeom>
              <a:avLst/>
              <a:gdLst/>
              <a:ahLst/>
              <a:cxnLst/>
              <a:rect l="l" t="t" r="r" b="b"/>
              <a:pathLst>
                <a:path w="1222375" h="120000" extrusionOk="0">
                  <a:moveTo>
                    <a:pt x="0" y="0"/>
                  </a:moveTo>
                  <a:lnTo>
                    <a:pt x="7632" y="0"/>
                  </a:lnTo>
                </a:path>
                <a:path w="1222375" h="120000" extrusionOk="0">
                  <a:moveTo>
                    <a:pt x="1214259" y="0"/>
                  </a:moveTo>
                  <a:lnTo>
                    <a:pt x="1221905"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11" name="Google Shape;8811;p89"/>
            <p:cNvSpPr/>
            <p:nvPr/>
          </p:nvSpPr>
          <p:spPr>
            <a:xfrm>
              <a:off x="10207049" y="7524847"/>
              <a:ext cx="1133475" cy="0"/>
            </a:xfrm>
            <a:custGeom>
              <a:avLst/>
              <a:gdLst/>
              <a:ahLst/>
              <a:cxnLst/>
              <a:rect l="l" t="t" r="r" b="b"/>
              <a:pathLst>
                <a:path w="1133475" h="120000" extrusionOk="0">
                  <a:moveTo>
                    <a:pt x="0" y="0"/>
                  </a:moveTo>
                  <a:lnTo>
                    <a:pt x="7658" y="0"/>
                  </a:lnTo>
                </a:path>
                <a:path w="1133475" h="120000" extrusionOk="0">
                  <a:moveTo>
                    <a:pt x="1125296" y="0"/>
                  </a:moveTo>
                  <a:lnTo>
                    <a:pt x="1132954" y="0"/>
                  </a:lnTo>
                </a:path>
              </a:pathLst>
            </a:custGeom>
            <a:noFill/>
            <a:ln w="9525" cap="flat" cmpd="sng">
              <a:solidFill>
                <a:srgbClr val="AFB8BD"/>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818" name="Google Shape;8818;p8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166</a:t>
            </a:r>
            <a:endParaRPr sz="1000">
              <a:latin typeface="Arial"/>
              <a:ea typeface="Arial"/>
              <a:cs typeface="Arial"/>
              <a:sym typeface="Arial"/>
            </a:endParaRPr>
          </a:p>
        </p:txBody>
      </p:sp>
      <p:sp>
        <p:nvSpPr>
          <p:cNvPr id="3" name="Google Shape;8733;p89">
            <a:extLst>
              <a:ext uri="{FF2B5EF4-FFF2-40B4-BE49-F238E27FC236}">
                <a16:creationId xmlns:a16="http://schemas.microsoft.com/office/drawing/2014/main" id="{B95386CA-5FEE-2897-AB54-52EDA82D6D07}"/>
              </a:ext>
            </a:extLst>
          </p:cNvPr>
          <p:cNvSpPr txBox="1"/>
          <p:nvPr/>
        </p:nvSpPr>
        <p:spPr>
          <a:xfrm>
            <a:off x="846466" y="6220577"/>
            <a:ext cx="12999123" cy="1878058"/>
          </a:xfrm>
          <a:prstGeom prst="rect">
            <a:avLst/>
          </a:prstGeom>
          <a:noFill/>
          <a:ln>
            <a:noFill/>
          </a:ln>
        </p:spPr>
        <p:txBody>
          <a:bodyPr spcFirstLastPara="1" wrap="square" lIns="0" tIns="61575" rIns="0" bIns="0" anchor="t" anchorCtr="0">
            <a:spAutoFit/>
          </a:bodyPr>
          <a:lstStyle/>
          <a:p>
            <a:pPr marL="12700" lvl="0" indent="0" algn="just" rtl="0">
              <a:lnSpc>
                <a:spcPct val="150000"/>
              </a:lnSpc>
              <a:spcBef>
                <a:spcPts val="0"/>
              </a:spcBef>
              <a:spcAft>
                <a:spcPts val="600"/>
              </a:spcAft>
              <a:buNone/>
            </a:pPr>
            <a:r>
              <a:rPr lang="en-US" sz="900" b="1" u="sng" dirty="0" err="1">
                <a:solidFill>
                  <a:srgbClr val="007E75"/>
                </a:solidFill>
                <a:latin typeface="Gulim" panose="020B0600000101010101" pitchFamily="34" charset="-127"/>
                <a:ea typeface="Gulim" panose="020B0600000101010101" pitchFamily="34" charset="-127"/>
                <a:sym typeface="Arial"/>
              </a:rPr>
              <a:t>정보보</a:t>
            </a:r>
            <a:r>
              <a:rPr lang="ko-KR" altLang="en-US" sz="900" b="1" u="sng" dirty="0">
                <a:solidFill>
                  <a:srgbClr val="007E75"/>
                </a:solidFill>
                <a:latin typeface="Gulim" panose="020B0600000101010101" pitchFamily="34" charset="-127"/>
                <a:ea typeface="Gulim" panose="020B0600000101010101" pitchFamily="34" charset="-127"/>
                <a:sym typeface="Arial"/>
              </a:rPr>
              <a:t>호 담당부서 및 책임</a:t>
            </a:r>
            <a:endParaRPr sz="900" dirty="0">
              <a:latin typeface="Gulim" panose="020B0600000101010101" pitchFamily="34" charset="-127"/>
              <a:ea typeface="Gulim" panose="020B0600000101010101" pitchFamily="34" charset="-127"/>
              <a:sym typeface="Arial"/>
            </a:endParaRPr>
          </a:p>
          <a:p>
            <a:pPr algn="just">
              <a:lnSpc>
                <a:spcPct val="150000"/>
              </a:lnSpc>
              <a:spcAft>
                <a:spcPts val="600"/>
              </a:spcAft>
            </a:pPr>
            <a:r>
              <a:rPr lang="en-US" sz="900" dirty="0">
                <a:latin typeface="Gulim" panose="020B0600000101010101" pitchFamily="34" charset="-127"/>
                <a:ea typeface="Gulim" panose="020B0600000101010101" pitchFamily="34" charset="-127"/>
              </a:rPr>
              <a:t>KT&amp;G</a:t>
            </a:r>
            <a:r>
              <a:rPr lang="ko-KR" altLang="en-US" sz="900" dirty="0">
                <a:latin typeface="Gulim" panose="020B0600000101010101" pitchFamily="34" charset="-127"/>
                <a:ea typeface="Gulim" panose="020B0600000101010101" pitchFamily="34" charset="-127"/>
              </a:rPr>
              <a:t>는 정보보호와 기업비밀 보호 강화를 위해 명확한 책임 체계를 구축하고 있습니다</a:t>
            </a:r>
            <a:r>
              <a:rPr lang="en-US" altLang="ko-KR" sz="900" dirty="0">
                <a:latin typeface="Gulim" panose="020B0600000101010101" pitchFamily="34" charset="-127"/>
                <a:ea typeface="Gulim" panose="020B0600000101010101" pitchFamily="34" charset="-127"/>
              </a:rPr>
              <a:t>. </a:t>
            </a:r>
            <a:r>
              <a:rPr lang="ko-KR" altLang="en-US" sz="900" dirty="0" err="1">
                <a:latin typeface="Gulim" panose="020B0600000101010101" pitchFamily="34" charset="-127"/>
                <a:ea typeface="Gulim" panose="020B0600000101010101" pitchFamily="34" charset="-127"/>
              </a:rPr>
              <a:t>기업비밀보호최고책임자</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CSO)</a:t>
            </a:r>
            <a:r>
              <a:rPr lang="ko-KR" altLang="en-US" sz="900" dirty="0">
                <a:latin typeface="Gulim" panose="020B0600000101010101" pitchFamily="34" charset="-127"/>
                <a:ea typeface="Gulim" panose="020B0600000101010101" pitchFamily="34" charset="-127"/>
              </a:rPr>
              <a:t>는 경영지원본부장이 맡고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정보보호최고책임자</a:t>
            </a:r>
            <a:r>
              <a:rPr lang="en-US" altLang="ko-KR" sz="900" dirty="0">
                <a:latin typeface="Gulim" panose="020B0600000101010101" pitchFamily="34" charset="-127"/>
                <a:ea typeface="Gulim" panose="020B0600000101010101" pitchFamily="34" charset="-127"/>
              </a:rPr>
              <a:t>(</a:t>
            </a:r>
            <a:r>
              <a:rPr lang="en-US" sz="900" dirty="0">
                <a:latin typeface="Gulim" panose="020B0600000101010101" pitchFamily="34" charset="-127"/>
                <a:ea typeface="Gulim" panose="020B0600000101010101" pitchFamily="34" charset="-127"/>
              </a:rPr>
              <a:t>CISO)</a:t>
            </a:r>
            <a:r>
              <a:rPr lang="ko-KR" altLang="en-US" sz="900" dirty="0">
                <a:latin typeface="Gulim" panose="020B0600000101010101" pitchFamily="34" charset="-127"/>
                <a:ea typeface="Gulim" panose="020B0600000101010101" pitchFamily="34" charset="-127"/>
              </a:rPr>
              <a:t>는 정보보호실장이 담당하여 조직 내 정보보호 활동 전반을 총괄하고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정보보호 체계 운영을 위해 다양한 훈련 및 점검 활동이 이뤄지고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보안 취약점 점검과 보안성 검토를 주기적으로 수행하며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사이버 공격 예방을 위해 침해사고 모의훈련 및 악성메일 대응훈련을 실시하고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대응 가이드를 배포합니다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아울러 정보보호 컴플라이언스 준수 여부에 대한 점검도 함께 이루어집니다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교육 활동으로는 전체 임직원을 대상으로 개인정보보호 교육을 실시하며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수탁업체 개발자</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유지보수 포함</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에게는 </a:t>
            </a:r>
            <a:r>
              <a:rPr lang="ko-KR" altLang="en-US" sz="900" dirty="0" err="1">
                <a:latin typeface="Gulim" panose="020B0600000101010101" pitchFamily="34" charset="-127"/>
                <a:ea typeface="Gulim" panose="020B0600000101010101" pitchFamily="34" charset="-127"/>
              </a:rPr>
              <a:t>시큐어</a:t>
            </a:r>
            <a:r>
              <a:rPr lang="ko-KR" altLang="en-US" sz="900" dirty="0">
                <a:latin typeface="Gulim" panose="020B0600000101010101" pitchFamily="34" charset="-127"/>
                <a:ea typeface="Gulim" panose="020B0600000101010101" pitchFamily="34" charset="-127"/>
              </a:rPr>
              <a:t> 코딩 교육을 제공하고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개인정보 수탁업체 담당자에게는 특화된 보호 교육을 진행합니다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신규 </a:t>
            </a:r>
            <a:r>
              <a:rPr lang="ko-KR" altLang="en-US" sz="900" dirty="0" err="1">
                <a:latin typeface="Gulim" panose="020B0600000101010101" pitchFamily="34" charset="-127"/>
                <a:ea typeface="Gulim" panose="020B0600000101010101" pitchFamily="34" charset="-127"/>
              </a:rPr>
              <a:t>입사자</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경력직 포함</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에게도 정보보호 교육을 필수적으로 제공합니다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상시 모니터링 체계도 구축되어 있어</a:t>
            </a:r>
            <a:r>
              <a:rPr lang="en-US" altLang="ko-KR" sz="900" dirty="0">
                <a:latin typeface="Gulim" panose="020B0600000101010101" pitchFamily="34" charset="-127"/>
                <a:ea typeface="Gulim" panose="020B0600000101010101" pitchFamily="34" charset="-127"/>
              </a:rPr>
              <a:t>, 24</a:t>
            </a:r>
            <a:r>
              <a:rPr lang="ko-KR" altLang="en-US" sz="900" dirty="0">
                <a:latin typeface="Gulim" panose="020B0600000101010101" pitchFamily="34" charset="-127"/>
                <a:ea typeface="Gulim" panose="020B0600000101010101" pitchFamily="34" charset="-127"/>
              </a:rPr>
              <a:t>시간 </a:t>
            </a:r>
            <a:r>
              <a:rPr lang="en-US" altLang="ko-KR" sz="900" dirty="0">
                <a:latin typeface="Gulim" panose="020B0600000101010101" pitchFamily="34" charset="-127"/>
                <a:ea typeface="Gulim" panose="020B0600000101010101" pitchFamily="34" charset="-127"/>
              </a:rPr>
              <a:t>365</a:t>
            </a:r>
            <a:r>
              <a:rPr lang="ko-KR" altLang="en-US" sz="900" dirty="0">
                <a:latin typeface="Gulim" panose="020B0600000101010101" pitchFamily="34" charset="-127"/>
                <a:ea typeface="Gulim" panose="020B0600000101010101" pitchFamily="34" charset="-127"/>
              </a:rPr>
              <a:t>일 보안관제를 통해 실시간 보안 위협을 탐지하고 대응하고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구성원의 이상행위를 모니터링 및 분석하고 소명 절차를 관리합니다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또한 개인정보 접속 기록에 대한 모니터링을 통해 무단 접근을 방지하고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캠페인 활동으로는 보안 수준 향상을 위한 자가 진단을 실시하고 있으며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정보보안 콘텐츠 제작 및 배포를 통해 전사적인 정보보호 인식을 제고합니다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특히 ‘정보보안 </a:t>
            </a:r>
            <a:r>
              <a:rPr lang="en-US" altLang="ko-KR" sz="900" dirty="0">
                <a:latin typeface="Gulim" panose="020B0600000101010101" pitchFamily="34" charset="-127"/>
                <a:ea typeface="Gulim" panose="020B0600000101010101" pitchFamily="34" charset="-127"/>
              </a:rPr>
              <a:t>3</a:t>
            </a:r>
            <a:r>
              <a:rPr lang="en-US" sz="900" dirty="0">
                <a:latin typeface="Gulim" panose="020B0600000101010101" pitchFamily="34" charset="-127"/>
                <a:ea typeface="Gulim" panose="020B0600000101010101" pitchFamily="34" charset="-127"/>
              </a:rPr>
              <a:t>GO’ </a:t>
            </a:r>
            <a:r>
              <a:rPr lang="ko-KR" altLang="en-US" sz="900" dirty="0">
                <a:latin typeface="Gulim" panose="020B0600000101010101" pitchFamily="34" charset="-127"/>
                <a:ea typeface="Gulim" panose="020B0600000101010101" pitchFamily="34" charset="-127"/>
              </a:rPr>
              <a:t>캠페인을 운영하여 기업비밀 보호 인식을 높이고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해외법인에 대한 정보보호 활동도 강화하고 있습니다</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이를 위해 해외법인 보안 규정 표준안과 정보보호 프로토콜을 마련하고</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정보보호 관리체계 기준을 정립하며</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표준 정보보호 지침도 지속적으로 개정하고 있습니다</a:t>
            </a:r>
            <a:r>
              <a:rPr lang="en-US" altLang="ko-KR" sz="900" dirty="0">
                <a:latin typeface="Gulim" panose="020B0600000101010101" pitchFamily="34" charset="-127"/>
                <a:ea typeface="Gulim" panose="020B0600000101010101" pitchFamily="34" charset="-127"/>
              </a:rPr>
              <a:t>.</a:t>
            </a:r>
            <a:r>
              <a:rPr lang="ko-KR" altLang="en-US" sz="900" dirty="0">
                <a:latin typeface="Gulim" panose="020B0600000101010101" pitchFamily="34" charset="-127"/>
                <a:ea typeface="Gulim" panose="020B0600000101010101" pitchFamily="34" charset="-127"/>
              </a:rPr>
              <a:t> 자회사 정보보호 활동으로는 자회사 보안 규정 표준안 마련</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법적 컴플라이언스 준수 여부 진단</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보안 취약점 및 보안이슈 대응을 위한 특별 점검 등이 수행되고 있습니다</a:t>
            </a:r>
            <a:r>
              <a:rPr lang="en-US" altLang="ko-KR" sz="900" dirty="0">
                <a:latin typeface="Gulim" panose="020B0600000101010101" pitchFamily="34" charset="-127"/>
                <a:ea typeface="Gulim" panose="020B0600000101010101" pitchFamily="34" charset="-127"/>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8863"/>
        <p:cNvGrpSpPr/>
        <p:nvPr/>
      </p:nvGrpSpPr>
      <p:grpSpPr>
        <a:xfrm>
          <a:off x="0" y="0"/>
          <a:ext cx="0" cy="0"/>
          <a:chOff x="0" y="0"/>
          <a:chExt cx="0" cy="0"/>
        </a:xfrm>
      </p:grpSpPr>
      <p:sp>
        <p:nvSpPr>
          <p:cNvPr id="8864" name="Google Shape;8864;p90"/>
          <p:cNvSpPr txBox="1"/>
          <p:nvPr/>
        </p:nvSpPr>
        <p:spPr>
          <a:xfrm>
            <a:off x="887298" y="1196499"/>
            <a:ext cx="2136763"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소비자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중심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경영</a:t>
            </a:r>
            <a:endParaRPr sz="2000" dirty="0">
              <a:latin typeface="Malgun Gothic"/>
              <a:ea typeface="Malgun Gothic"/>
              <a:cs typeface="Malgun Gothic"/>
              <a:sym typeface="Malgun Gothic"/>
            </a:endParaRPr>
          </a:p>
        </p:txBody>
      </p:sp>
      <p:sp>
        <p:nvSpPr>
          <p:cNvPr id="8870" name="Google Shape;8870;p90"/>
          <p:cNvSpPr txBox="1"/>
          <p:nvPr/>
        </p:nvSpPr>
        <p:spPr>
          <a:xfrm>
            <a:off x="748183" y="1704769"/>
            <a:ext cx="5032375" cy="2147570"/>
          </a:xfrm>
          <a:prstGeom prst="rect">
            <a:avLst/>
          </a:prstGeom>
          <a:noFill/>
          <a:ln>
            <a:noFill/>
          </a:ln>
        </p:spPr>
        <p:txBody>
          <a:bodyPr spcFirstLastPara="1" wrap="square" lIns="0" tIns="12700" rIns="0" bIns="0" anchor="t" anchorCtr="0">
            <a:spAutoFit/>
          </a:bodyPr>
          <a:lstStyle/>
          <a:p>
            <a:pPr marL="247650" lvl="0" indent="0" algn="l" rtl="0">
              <a:lnSpc>
                <a:spcPct val="100000"/>
              </a:lnSpc>
              <a:spcBef>
                <a:spcPts val="0"/>
              </a:spcBef>
              <a:spcAft>
                <a:spcPts val="0"/>
              </a:spcAft>
              <a:buNone/>
            </a:pPr>
            <a:r>
              <a:rPr lang="en-US" sz="1500" b="0" dirty="0" err="1">
                <a:solidFill>
                  <a:srgbClr val="007E75"/>
                </a:solidFill>
                <a:latin typeface="Arial"/>
                <a:ea typeface="Arial"/>
                <a:cs typeface="Arial"/>
                <a:sym typeface="Arial"/>
              </a:rPr>
              <a:t>제조공정</a:t>
            </a:r>
            <a:r>
              <a:rPr lang="en-US" sz="1500" b="0" dirty="0">
                <a:solidFill>
                  <a:srgbClr val="007E75"/>
                </a:solidFill>
                <a:latin typeface="Arial"/>
                <a:ea typeface="Arial"/>
                <a:cs typeface="Arial"/>
                <a:sym typeface="Arial"/>
              </a:rPr>
              <a:t> </a:t>
            </a:r>
            <a:r>
              <a:rPr lang="en-US" sz="1500" b="0" dirty="0" err="1">
                <a:solidFill>
                  <a:srgbClr val="007E75"/>
                </a:solidFill>
                <a:latin typeface="Arial"/>
                <a:ea typeface="Arial"/>
                <a:cs typeface="Arial"/>
                <a:sym typeface="Arial"/>
              </a:rPr>
              <a:t>보안관리</a:t>
            </a:r>
            <a:r>
              <a:rPr lang="en-US" sz="1500" b="0" dirty="0">
                <a:solidFill>
                  <a:srgbClr val="007E75"/>
                </a:solidFill>
                <a:latin typeface="Arial"/>
                <a:ea typeface="Arial"/>
                <a:cs typeface="Arial"/>
                <a:sym typeface="Arial"/>
              </a:rPr>
              <a:t> </a:t>
            </a:r>
            <a:r>
              <a:rPr lang="en-US" sz="1500" b="0" dirty="0" err="1">
                <a:solidFill>
                  <a:srgbClr val="007E75"/>
                </a:solidFill>
                <a:latin typeface="Arial"/>
                <a:ea typeface="Arial"/>
                <a:cs typeface="Arial"/>
                <a:sym typeface="Arial"/>
              </a:rPr>
              <a:t>점검</a:t>
            </a:r>
            <a:endParaRPr sz="1500" dirty="0">
              <a:latin typeface="Arial"/>
              <a:ea typeface="Arial"/>
              <a:cs typeface="Arial"/>
              <a:sym typeface="Arial"/>
            </a:endParaRPr>
          </a:p>
          <a:p>
            <a:pPr marL="247650" marR="231140" lvl="0" indent="0" algn="just" rtl="0">
              <a:lnSpc>
                <a:spcPct val="129700"/>
              </a:lnSpc>
              <a:spcBef>
                <a:spcPts val="905"/>
              </a:spcBef>
              <a:spcAft>
                <a:spcPts val="0"/>
              </a:spcAft>
              <a:buNone/>
            </a:pPr>
            <a:r>
              <a:rPr lang="en-US" sz="900" dirty="0" err="1">
                <a:solidFill>
                  <a:srgbClr val="007E75"/>
                </a:solidFill>
                <a:latin typeface="Gulim"/>
                <a:ea typeface="Gulim"/>
                <a:cs typeface="Gulim"/>
                <a:sym typeface="Gulim"/>
              </a:rPr>
              <a:t>KT&amp;G는</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제조시설에</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대한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보안관리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위협요소</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관리를</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위해</a:t>
            </a:r>
            <a:r>
              <a:rPr lang="en-US" sz="900" dirty="0">
                <a:solidFill>
                  <a:srgbClr val="007E75"/>
                </a:solidFill>
                <a:latin typeface="Gulim"/>
                <a:ea typeface="Gulim"/>
                <a:cs typeface="Gulim"/>
                <a:sym typeface="Gulim"/>
              </a:rPr>
              <a:t> 2022년 </a:t>
            </a:r>
            <a:r>
              <a:rPr lang="en-US" sz="900" dirty="0" err="1">
                <a:solidFill>
                  <a:srgbClr val="007E75"/>
                </a:solidFill>
                <a:latin typeface="Gulim"/>
                <a:ea typeface="Gulim"/>
                <a:cs typeface="Gulim"/>
                <a:sym typeface="Gulim"/>
              </a:rPr>
              <a:t>사전점검을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시작으로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보안진단</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및</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조치</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계획을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수립하여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운영</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중에</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있습니다</a:t>
            </a:r>
            <a:r>
              <a:rPr lang="en-US" sz="900" dirty="0">
                <a:solidFill>
                  <a:srgbClr val="007E75"/>
                </a:solidFill>
                <a:latin typeface="Gulim"/>
                <a:ea typeface="Gulim"/>
                <a:cs typeface="Gulim"/>
                <a:sym typeface="Gulim"/>
              </a:rPr>
              <a:t>. 2023년에는 </a:t>
            </a:r>
            <a:r>
              <a:rPr lang="en-US" sz="900" dirty="0" err="1">
                <a:solidFill>
                  <a:srgbClr val="007E75"/>
                </a:solidFill>
                <a:latin typeface="Gulim"/>
                <a:ea typeface="Gulim"/>
                <a:cs typeface="Gulim"/>
                <a:sym typeface="Gulim"/>
              </a:rPr>
              <a:t>제조설비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보안가이드를</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정립하고</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이를</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수행하는</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보안담당자를</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지정하여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교육을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실시하였으며</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공장</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방화벽</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신규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구축</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및</a:t>
            </a:r>
            <a:r>
              <a:rPr lang="en-US" sz="900" dirty="0">
                <a:solidFill>
                  <a:srgbClr val="007E75"/>
                </a:solidFill>
                <a:latin typeface="Gulim"/>
                <a:ea typeface="Gulim"/>
                <a:cs typeface="Gulim"/>
                <a:sym typeface="Gulim"/>
              </a:rPr>
              <a:t> 24H </a:t>
            </a:r>
            <a:r>
              <a:rPr lang="en-US" sz="900" dirty="0" err="1">
                <a:solidFill>
                  <a:srgbClr val="007E75"/>
                </a:solidFill>
                <a:latin typeface="Gulim"/>
                <a:ea typeface="Gulim"/>
                <a:cs typeface="Gulim"/>
                <a:sym typeface="Gulim"/>
              </a:rPr>
              <a:t>관제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적용</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산업용</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백신</a:t>
            </a:r>
            <a:r>
              <a:rPr lang="en-US" sz="900" dirty="0">
                <a:solidFill>
                  <a:srgbClr val="007E75"/>
                </a:solidFill>
                <a:latin typeface="Gulim"/>
                <a:ea typeface="Gulim"/>
                <a:cs typeface="Gulim"/>
                <a:sym typeface="Gulim"/>
              </a:rPr>
              <a:t>, USB-</a:t>
            </a:r>
            <a:r>
              <a:rPr lang="en-US" sz="900" dirty="0" err="1">
                <a:solidFill>
                  <a:srgbClr val="007E75"/>
                </a:solidFill>
                <a:latin typeface="Gulim"/>
                <a:ea typeface="Gulim"/>
                <a:cs typeface="Gulim"/>
                <a:sym typeface="Gulim"/>
              </a:rPr>
              <a:t>Lock를</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도입하였습니다</a:t>
            </a:r>
            <a:r>
              <a:rPr lang="en-US" sz="900" dirty="0">
                <a:solidFill>
                  <a:srgbClr val="007E75"/>
                </a:solidFill>
                <a:latin typeface="Gulim"/>
                <a:ea typeface="Gulim"/>
                <a:cs typeface="Gulim"/>
                <a:sym typeface="Gulim"/>
              </a:rPr>
              <a:t>.</a:t>
            </a:r>
            <a:endParaRPr sz="900" dirty="0">
              <a:latin typeface="Gulim"/>
              <a:ea typeface="Gulim"/>
              <a:cs typeface="Gulim"/>
              <a:sym typeface="Gulim"/>
            </a:endParaRPr>
          </a:p>
          <a:p>
            <a:pPr marL="0" lvl="0" indent="0" algn="l" rtl="0">
              <a:lnSpc>
                <a:spcPct val="100000"/>
              </a:lnSpc>
              <a:spcBef>
                <a:spcPts val="225"/>
              </a:spcBef>
              <a:spcAft>
                <a:spcPts val="0"/>
              </a:spcAft>
              <a:buNone/>
            </a:pPr>
            <a:endParaRPr sz="900" dirty="0">
              <a:latin typeface="Gulim"/>
              <a:ea typeface="Gulim"/>
              <a:cs typeface="Gulim"/>
              <a:sym typeface="Gulim"/>
            </a:endParaRPr>
          </a:p>
          <a:p>
            <a:pPr marL="247650" marR="231775" lvl="0" indent="0" algn="just" rtl="0">
              <a:lnSpc>
                <a:spcPct val="129700"/>
              </a:lnSpc>
              <a:spcBef>
                <a:spcPts val="0"/>
              </a:spcBef>
              <a:spcAft>
                <a:spcPts val="0"/>
              </a:spcAft>
              <a:buNone/>
            </a:pPr>
            <a:r>
              <a:rPr lang="en-US" sz="900" dirty="0">
                <a:solidFill>
                  <a:srgbClr val="007E75"/>
                </a:solidFill>
                <a:latin typeface="Gulim"/>
                <a:ea typeface="Gulim"/>
                <a:cs typeface="Gulim"/>
                <a:sym typeface="Gulim"/>
              </a:rPr>
              <a:t>2024년에는 </a:t>
            </a:r>
            <a:r>
              <a:rPr lang="en-US" sz="900" dirty="0" err="1">
                <a:solidFill>
                  <a:srgbClr val="007E75"/>
                </a:solidFill>
                <a:latin typeface="Gulim"/>
                <a:ea typeface="Gulim"/>
                <a:cs typeface="Gulim"/>
                <a:sym typeface="Gulim"/>
              </a:rPr>
              <a:t>공장</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보안관리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위협요소에</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대한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정의를</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바탕으로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네트워크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및</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정보자산</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식별을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통한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관리체계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기반</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마련</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악성코드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점검을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통한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무결성</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확보</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취약서비스</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노출점검을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통한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랜섬웨어</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감염위험</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최소화</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등의</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제조공장</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보안관리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점검기준</a:t>
            </a:r>
            <a:r>
              <a:rPr lang="en-US" sz="900" dirty="0">
                <a:solidFill>
                  <a:srgbClr val="007E75"/>
                </a:solidFill>
                <a:latin typeface="Gulim"/>
                <a:ea typeface="Gulim"/>
                <a:cs typeface="Gulim"/>
                <a:sym typeface="Gulim"/>
              </a:rPr>
              <a:t>(</a:t>
            </a:r>
            <a:r>
              <a:rPr lang="en-US" sz="900" dirty="0" err="1">
                <a:solidFill>
                  <a:srgbClr val="007E75"/>
                </a:solidFill>
                <a:latin typeface="Gulim"/>
                <a:ea typeface="Gulim"/>
                <a:cs typeface="Gulim"/>
                <a:sym typeface="Gulim"/>
              </a:rPr>
              <a:t>중소벤처기업부</a:t>
            </a:r>
            <a:r>
              <a:rPr lang="en-US" sz="900" dirty="0">
                <a:solidFill>
                  <a:srgbClr val="007E75"/>
                </a:solidFill>
                <a:latin typeface="Gulim"/>
                <a:ea typeface="Gulim"/>
                <a:cs typeface="Gulim"/>
                <a:sym typeface="Gulim"/>
              </a:rPr>
              <a:t>)’</a:t>
            </a:r>
            <a:r>
              <a:rPr lang="en-US" sz="900" dirty="0" err="1">
                <a:solidFill>
                  <a:srgbClr val="007E75"/>
                </a:solidFill>
                <a:latin typeface="Gulim"/>
                <a:ea typeface="Gulim"/>
                <a:cs typeface="Gulim"/>
                <a:sym typeface="Gulim"/>
              </a:rPr>
              <a:t>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적용하여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세부진단을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수행하고</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있습니다</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진단</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활동을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기반으로</a:t>
            </a:r>
            <a:r>
              <a:rPr lang="en-US" sz="900" dirty="0">
                <a:solidFill>
                  <a:srgbClr val="007E75"/>
                </a:solidFill>
                <a:latin typeface="Gulim"/>
                <a:ea typeface="Gulim"/>
                <a:cs typeface="Gulim"/>
                <a:sym typeface="Gulim"/>
              </a:rPr>
              <a:t> 2026년까지 </a:t>
            </a:r>
            <a:r>
              <a:rPr lang="en-US" sz="900" dirty="0" err="1">
                <a:solidFill>
                  <a:srgbClr val="007E75"/>
                </a:solidFill>
                <a:latin typeface="Gulim"/>
                <a:ea typeface="Gulim"/>
                <a:cs typeface="Gulim"/>
                <a:sym typeface="Gulim"/>
              </a:rPr>
              <a:t>제조시설</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보안관리</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프로세스의</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정착을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목표로</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추진</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중에</a:t>
            </a:r>
            <a:r>
              <a:rPr lang="en-US" sz="900" dirty="0">
                <a:solidFill>
                  <a:srgbClr val="007E75"/>
                </a:solidFill>
                <a:latin typeface="Gulim"/>
                <a:ea typeface="Gulim"/>
                <a:cs typeface="Gulim"/>
                <a:sym typeface="Gulim"/>
              </a:rPr>
              <a:t> </a:t>
            </a:r>
            <a:r>
              <a:rPr lang="en-US" sz="900" dirty="0" err="1">
                <a:solidFill>
                  <a:srgbClr val="007E75"/>
                </a:solidFill>
                <a:latin typeface="Gulim"/>
                <a:ea typeface="Gulim"/>
                <a:cs typeface="Gulim"/>
                <a:sym typeface="Gulim"/>
              </a:rPr>
              <a:t>있습니다</a:t>
            </a:r>
            <a:r>
              <a:rPr lang="en-US" sz="900" dirty="0">
                <a:solidFill>
                  <a:srgbClr val="007E75"/>
                </a:solidFill>
                <a:latin typeface="Gulim"/>
                <a:ea typeface="Gulim"/>
                <a:cs typeface="Gulim"/>
                <a:sym typeface="Gulim"/>
              </a:rPr>
              <a:t>.</a:t>
            </a:r>
            <a:endParaRPr sz="900" dirty="0">
              <a:latin typeface="Gulim"/>
              <a:ea typeface="Gulim"/>
              <a:cs typeface="Gulim"/>
              <a:sym typeface="Gulim"/>
            </a:endParaRPr>
          </a:p>
        </p:txBody>
      </p:sp>
      <p:grpSp>
        <p:nvGrpSpPr>
          <p:cNvPr id="8878" name="Google Shape;8878;p90"/>
          <p:cNvGrpSpPr/>
          <p:nvPr/>
        </p:nvGrpSpPr>
        <p:grpSpPr>
          <a:xfrm>
            <a:off x="538086" y="0"/>
            <a:ext cx="14077958" cy="8208009"/>
            <a:chOff x="538086" y="0"/>
            <a:chExt cx="14077958" cy="8208009"/>
          </a:xfrm>
        </p:grpSpPr>
        <p:sp>
          <p:nvSpPr>
            <p:cNvPr id="8879" name="Google Shape;8879;p9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80" name="Google Shape;8880;p9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81" name="Google Shape;8881;p9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889" name="Google Shape;8889;p9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167</a:t>
            </a:r>
            <a:endParaRPr sz="1000">
              <a:latin typeface="Arial"/>
              <a:ea typeface="Arial"/>
              <a:cs typeface="Arial"/>
              <a:sym typeface="Arial"/>
            </a:endParaRPr>
          </a:p>
        </p:txBody>
      </p:sp>
      <p:sp>
        <p:nvSpPr>
          <p:cNvPr id="8895" name="Google Shape;8895;p90"/>
          <p:cNvSpPr txBox="1"/>
          <p:nvPr/>
        </p:nvSpPr>
        <p:spPr>
          <a:xfrm>
            <a:off x="899999" y="4030409"/>
            <a:ext cx="5066030" cy="113538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dirty="0" err="1">
                <a:solidFill>
                  <a:srgbClr val="007E75"/>
                </a:solidFill>
                <a:latin typeface="Arial"/>
                <a:ea typeface="Arial"/>
                <a:cs typeface="Arial"/>
                <a:sym typeface="Arial"/>
              </a:rPr>
              <a:t>정보보호</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리스크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관리</a:t>
            </a:r>
            <a:endParaRPr sz="900" dirty="0">
              <a:latin typeface="Arial"/>
              <a:ea typeface="Arial"/>
              <a:cs typeface="Arial"/>
              <a:sym typeface="Arial"/>
            </a:endParaRPr>
          </a:p>
          <a:p>
            <a:pPr marL="12700" marR="5080" lvl="0" indent="-635" algn="just" rtl="0">
              <a:lnSpc>
                <a:spcPct val="134300"/>
              </a:lnSpc>
              <a:spcBef>
                <a:spcPts val="20"/>
              </a:spcBef>
              <a:spcAft>
                <a:spcPts val="0"/>
              </a:spcAft>
              <a:buNone/>
            </a:pPr>
            <a:r>
              <a:rPr lang="en-US" sz="900" b="1" dirty="0" err="1">
                <a:latin typeface="Arial"/>
                <a:ea typeface="Arial"/>
                <a:cs typeface="Arial"/>
                <a:sym typeface="Arial"/>
              </a:rPr>
              <a:t>정보보호</a:t>
            </a:r>
            <a:r>
              <a:rPr lang="en-US" sz="900" b="1" dirty="0">
                <a:latin typeface="Arial"/>
                <a:ea typeface="Arial"/>
                <a:cs typeface="Arial"/>
                <a:sym typeface="Arial"/>
              </a:rPr>
              <a:t> </a:t>
            </a:r>
            <a:r>
              <a:rPr lang="en-US" sz="900" b="1" dirty="0" err="1">
                <a:latin typeface="Arial"/>
                <a:ea typeface="Arial"/>
                <a:cs typeface="Arial"/>
                <a:sym typeface="Arial"/>
              </a:rPr>
              <a:t>리스크</a:t>
            </a:r>
            <a:r>
              <a:rPr lang="en-US" sz="900" b="1" dirty="0">
                <a:latin typeface="Arial"/>
                <a:ea typeface="Arial"/>
                <a:cs typeface="Arial"/>
                <a:sym typeface="Arial"/>
              </a:rPr>
              <a:t> </a:t>
            </a:r>
            <a:r>
              <a:rPr lang="en-US" sz="900" b="1" dirty="0" err="1">
                <a:latin typeface="Arial"/>
                <a:ea typeface="Arial"/>
                <a:cs typeface="Arial"/>
                <a:sym typeface="Arial"/>
              </a:rPr>
              <a:t>식별</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조치</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정보자산의</a:t>
            </a:r>
            <a:r>
              <a:rPr lang="en-US" sz="900" dirty="0">
                <a:latin typeface="Gulim"/>
                <a:ea typeface="Gulim"/>
                <a:cs typeface="Gulim"/>
                <a:sym typeface="Gulim"/>
              </a:rPr>
              <a:t> </a:t>
            </a:r>
            <a:r>
              <a:rPr lang="en-US" sz="900" dirty="0" err="1">
                <a:latin typeface="Gulim"/>
                <a:ea typeface="Gulim"/>
                <a:cs typeface="Gulim"/>
                <a:sym typeface="Gulim"/>
              </a:rPr>
              <a:t>위협</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정보보호</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마련하고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정보보호</a:t>
            </a:r>
            <a:r>
              <a:rPr lang="en-US" sz="900" dirty="0">
                <a:latin typeface="Gulim"/>
                <a:ea typeface="Gulim"/>
                <a:cs typeface="Gulim"/>
                <a:sym typeface="Gulim"/>
              </a:rPr>
              <a:t> </a:t>
            </a:r>
            <a:r>
              <a:rPr lang="en-US" sz="900" dirty="0" err="1">
                <a:latin typeface="Gulim"/>
                <a:ea typeface="Gulim"/>
                <a:cs typeface="Gulim"/>
                <a:sym typeface="Gulim"/>
              </a:rPr>
              <a:t>리스크</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프로세스는</a:t>
            </a:r>
            <a:r>
              <a:rPr lang="en-US" sz="900" dirty="0">
                <a:latin typeface="Gulim"/>
                <a:ea typeface="Gulim"/>
                <a:cs typeface="Gulim"/>
                <a:sym typeface="Gulim"/>
              </a:rPr>
              <a:t> </a:t>
            </a:r>
            <a:r>
              <a:rPr lang="en-US" sz="900" dirty="0" err="1">
                <a:latin typeface="Gulim"/>
                <a:ea typeface="Gulim"/>
                <a:cs typeface="Gulim"/>
                <a:sym typeface="Gulim"/>
              </a:rPr>
              <a:t>위험요소를</a:t>
            </a:r>
            <a:r>
              <a:rPr lang="en-US" sz="900" dirty="0">
                <a:latin typeface="Gulim"/>
                <a:ea typeface="Gulim"/>
                <a:cs typeface="Gulim"/>
                <a:sym typeface="Gulim"/>
              </a:rPr>
              <a:t> </a:t>
            </a:r>
            <a:r>
              <a:rPr lang="en-US" sz="900" dirty="0" err="1">
                <a:latin typeface="Gulim"/>
                <a:ea typeface="Gulim"/>
                <a:cs typeface="Gulim"/>
                <a:sym typeface="Gulim"/>
              </a:rPr>
              <a:t>도출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확인하는</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단계와</a:t>
            </a:r>
            <a:r>
              <a:rPr lang="en-US" sz="900" dirty="0">
                <a:latin typeface="Gulim"/>
                <a:ea typeface="Gulim"/>
                <a:cs typeface="Gulim"/>
                <a:sym typeface="Gulim"/>
              </a:rPr>
              <a:t> </a:t>
            </a:r>
            <a:r>
              <a:rPr lang="en-US" sz="900" dirty="0" err="1">
                <a:latin typeface="Gulim"/>
                <a:ea typeface="Gulim"/>
                <a:cs typeface="Gulim"/>
                <a:sym typeface="Gulim"/>
              </a:rPr>
              <a:t>확인된</a:t>
            </a:r>
            <a:r>
              <a:rPr lang="en-US" sz="900" dirty="0">
                <a:latin typeface="Gulim"/>
                <a:ea typeface="Gulim"/>
                <a:cs typeface="Gulim"/>
                <a:sym typeface="Gulim"/>
              </a:rPr>
              <a:t> </a:t>
            </a:r>
            <a:r>
              <a:rPr lang="en-US" sz="900" dirty="0" err="1">
                <a:latin typeface="Gulim"/>
                <a:ea typeface="Gulim"/>
                <a:cs typeface="Gulim"/>
                <a:sym typeface="Gulim"/>
              </a:rPr>
              <a:t>위험요소</a:t>
            </a:r>
            <a:r>
              <a:rPr lang="en-US" sz="900" dirty="0">
                <a:latin typeface="Gulim"/>
                <a:ea typeface="Gulim"/>
                <a:cs typeface="Gulim"/>
                <a:sym typeface="Gulim"/>
              </a:rPr>
              <a:t> </a:t>
            </a:r>
            <a:r>
              <a:rPr lang="en-US" sz="900" dirty="0" err="1">
                <a:latin typeface="Gulim"/>
                <a:ea typeface="Gulim"/>
                <a:cs typeface="Gulim"/>
                <a:sym typeface="Gulim"/>
              </a:rPr>
              <a:t>제거를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조치로</a:t>
            </a:r>
            <a:r>
              <a:rPr lang="en-US" sz="900" dirty="0">
                <a:latin typeface="Gulim"/>
                <a:ea typeface="Gulim"/>
                <a:cs typeface="Gulim"/>
                <a:sym typeface="Gulim"/>
              </a:rPr>
              <a:t> </a:t>
            </a:r>
            <a:r>
              <a:rPr lang="en-US" sz="900" dirty="0" err="1">
                <a:latin typeface="Gulim"/>
                <a:ea typeface="Gulim"/>
                <a:cs typeface="Gulim"/>
                <a:sym typeface="Gulim"/>
              </a:rPr>
              <a:t>나누어</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정보보호</a:t>
            </a:r>
            <a:r>
              <a:rPr lang="en-US" sz="900" dirty="0">
                <a:latin typeface="Gulim"/>
                <a:ea typeface="Gulim"/>
                <a:cs typeface="Gulim"/>
                <a:sym typeface="Gulim"/>
              </a:rPr>
              <a:t> </a:t>
            </a:r>
            <a:r>
              <a:rPr lang="en-US" sz="900" dirty="0" err="1">
                <a:latin typeface="Gulim"/>
                <a:ea typeface="Gulim"/>
                <a:cs typeface="Gulim"/>
                <a:sym typeface="Gulim"/>
              </a:rPr>
              <a:t>위험요소</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최근</a:t>
            </a:r>
            <a:r>
              <a:rPr lang="en-US" sz="900" dirty="0">
                <a:latin typeface="Gulim"/>
                <a:ea typeface="Gulim"/>
                <a:cs typeface="Gulim"/>
                <a:sym typeface="Gulim"/>
              </a:rPr>
              <a:t> </a:t>
            </a:r>
            <a:r>
              <a:rPr lang="en-US" sz="900" dirty="0" err="1">
                <a:latin typeface="Gulim"/>
                <a:ea typeface="Gulim"/>
                <a:cs typeface="Gulim"/>
                <a:sym typeface="Gulim"/>
              </a:rPr>
              <a:t>보안</a:t>
            </a:r>
            <a:r>
              <a:rPr lang="en-US" sz="900" dirty="0">
                <a:latin typeface="Gulim"/>
                <a:ea typeface="Gulim"/>
                <a:cs typeface="Gulim"/>
                <a:sym typeface="Gulim"/>
              </a:rPr>
              <a:t> </a:t>
            </a:r>
            <a:r>
              <a:rPr lang="en-US" sz="900" dirty="0" err="1">
                <a:latin typeface="Gulim"/>
                <a:ea typeface="Gulim"/>
                <a:cs typeface="Gulim"/>
                <a:sym typeface="Gulim"/>
              </a:rPr>
              <a:t>이슈</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기반한</a:t>
            </a:r>
            <a:r>
              <a:rPr lang="en-US" sz="900" dirty="0">
                <a:latin typeface="Gulim"/>
                <a:ea typeface="Gulim"/>
                <a:cs typeface="Gulim"/>
                <a:sym typeface="Gulim"/>
              </a:rPr>
              <a:t> </a:t>
            </a:r>
            <a:r>
              <a:rPr lang="en-US" sz="900" dirty="0" err="1">
                <a:latin typeface="Gulim"/>
                <a:ea typeface="Gulim"/>
                <a:cs typeface="Gulim"/>
                <a:sym typeface="Gulim"/>
              </a:rPr>
              <a:t>위험</a:t>
            </a:r>
            <a:r>
              <a:rPr lang="en-US" sz="900" dirty="0">
                <a:latin typeface="Gulim"/>
                <a:ea typeface="Gulim"/>
                <a:cs typeface="Gulim"/>
                <a:sym typeface="Gulim"/>
              </a:rPr>
              <a:t> </a:t>
            </a:r>
            <a:r>
              <a:rPr lang="en-US" sz="900" dirty="0" err="1">
                <a:latin typeface="Gulim"/>
                <a:ea typeface="Gulim"/>
                <a:cs typeface="Gulim"/>
                <a:sym typeface="Gulim"/>
              </a:rPr>
              <a:t>식별</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컴플라이언스</a:t>
            </a:r>
            <a:r>
              <a:rPr lang="en-US" sz="900" dirty="0">
                <a:latin typeface="Gulim"/>
                <a:ea typeface="Gulim"/>
                <a:cs typeface="Gulim"/>
                <a:sym typeface="Gulim"/>
              </a:rPr>
              <a:t>)</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수립하여</a:t>
            </a:r>
            <a:r>
              <a:rPr lang="en-US" sz="900" dirty="0">
                <a:latin typeface="Gulim"/>
                <a:ea typeface="Gulim"/>
                <a:cs typeface="Gulim"/>
                <a:sym typeface="Gulim"/>
              </a:rPr>
              <a:t> </a:t>
            </a:r>
            <a:r>
              <a:rPr lang="en-US" sz="900" dirty="0" err="1">
                <a:latin typeface="Gulim"/>
                <a:ea typeface="Gulim"/>
                <a:cs typeface="Gulim"/>
                <a:sym typeface="Gulim"/>
              </a:rPr>
              <a:t>진단활동을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위험요소에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검증을</a:t>
            </a:r>
            <a:r>
              <a:rPr lang="en-US" sz="900" dirty="0">
                <a:latin typeface="Gulim"/>
                <a:ea typeface="Gulim"/>
                <a:cs typeface="Gulim"/>
                <a:sym typeface="Gulim"/>
              </a:rPr>
              <a:t> </a:t>
            </a:r>
            <a:r>
              <a:rPr lang="en-US" sz="900" dirty="0" err="1">
                <a:latin typeface="Gulim"/>
                <a:ea typeface="Gulim"/>
                <a:cs typeface="Gulim"/>
                <a:sym typeface="Gulim"/>
              </a:rPr>
              <a:t>수행하며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도출된</a:t>
            </a:r>
            <a:r>
              <a:rPr lang="en-US" sz="900" dirty="0">
                <a:latin typeface="Gulim"/>
                <a:ea typeface="Gulim"/>
                <a:cs typeface="Gulim"/>
                <a:sym typeface="Gulim"/>
              </a:rPr>
              <a:t> </a:t>
            </a:r>
            <a:r>
              <a:rPr lang="en-US" sz="900" dirty="0" err="1">
                <a:latin typeface="Gulim"/>
                <a:ea typeface="Gulim"/>
                <a:cs typeface="Gulim"/>
                <a:sym typeface="Gulim"/>
              </a:rPr>
              <a:t>위험요소의</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계획</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수행활동을</a:t>
            </a:r>
            <a:r>
              <a:rPr lang="en-US" sz="900" dirty="0">
                <a:latin typeface="Gulim"/>
                <a:ea typeface="Gulim"/>
                <a:cs typeface="Gulim"/>
                <a:sym typeface="Gulim"/>
              </a:rPr>
              <a:t> </a:t>
            </a:r>
            <a:r>
              <a:rPr lang="en-US" sz="900" dirty="0" err="1">
                <a:latin typeface="Gulim"/>
                <a:ea typeface="Gulim"/>
                <a:cs typeface="Gulim"/>
                <a:sym typeface="Gulim"/>
              </a:rPr>
              <a:t>통하여</a:t>
            </a:r>
            <a:r>
              <a:rPr lang="en-US" sz="900" dirty="0">
                <a:latin typeface="Gulim"/>
                <a:ea typeface="Gulim"/>
                <a:cs typeface="Gulim"/>
                <a:sym typeface="Gulim"/>
              </a:rPr>
              <a:t> </a:t>
            </a:r>
            <a:r>
              <a:rPr lang="en-US" sz="900" dirty="0" err="1">
                <a:latin typeface="Gulim"/>
                <a:ea typeface="Gulim"/>
                <a:cs typeface="Gulim"/>
                <a:sym typeface="Gulim"/>
              </a:rPr>
              <a:t>개선조치를</a:t>
            </a:r>
            <a:r>
              <a:rPr lang="en-US" sz="900" dirty="0">
                <a:latin typeface="Gulim"/>
                <a:ea typeface="Gulim"/>
                <a:cs typeface="Gulim"/>
                <a:sym typeface="Gulim"/>
              </a:rPr>
              <a:t> </a:t>
            </a:r>
            <a:r>
              <a:rPr lang="en-US" sz="900" dirty="0" err="1">
                <a:latin typeface="Gulim"/>
                <a:ea typeface="Gulim"/>
                <a:cs typeface="Gulim"/>
                <a:sym typeface="Gulim"/>
              </a:rPr>
              <a:t>이행하고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896" name="Google Shape;8896;p90"/>
          <p:cNvSpPr txBox="1"/>
          <p:nvPr/>
        </p:nvSpPr>
        <p:spPr>
          <a:xfrm>
            <a:off x="899999" y="5323942"/>
            <a:ext cx="5066030" cy="113030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a:latin typeface="Arial"/>
                <a:ea typeface="Arial"/>
                <a:cs typeface="Arial"/>
                <a:sym typeface="Arial"/>
              </a:rPr>
              <a:t>정보자산 리스크 평가 프로세스 </a:t>
            </a:r>
            <a:r>
              <a:rPr lang="en-US" sz="900" b="1">
                <a:latin typeface="Malgun Gothic"/>
                <a:ea typeface="Malgun Gothic"/>
                <a:cs typeface="Malgun Gothic"/>
                <a:sym typeface="Malgun Gothic"/>
              </a:rPr>
              <a:t>| </a:t>
            </a:r>
            <a:r>
              <a:rPr lang="en-US" sz="900">
                <a:latin typeface="Gulim"/>
                <a:ea typeface="Gulim"/>
                <a:cs typeface="Gulim"/>
                <a:sym typeface="Gulim"/>
              </a:rPr>
              <a:t>KT&amp;G는 정보자산 위험관리 매뉴얼 기반의 리스크 평가 프로세스를 운영 중이며, 정보자산에 대한 위험평가를 연 1회 이상 실시하고 있습니다. 위험도는 정보자산의 정보보호 수준에 줄 수 있는 영향의 정도를 산정한 영향도와 위협에 이용될 수 있는 정보자산의 약점인 취약성을 적용하여 평가하고 있습니다. 일반적인 위험도 산정은 영향도인 정보자산 중요도, 개인정보 영향도, 위협 분석 위협도에 진단을 통해 도출된 점수를 취약성으로 반영하여 산정되며, 개인정보 위험도는 일반 영향도 산정에 법적 중요도를 포함하며 평가항목의 수행점수를 취약성으로 반영하여 위험도를 평가합니다. 이러한 리스크 평가 프로세스를 통해 정보보호 위험을 관리하고 있습니다.</a:t>
            </a:r>
            <a:endParaRPr sz="900">
              <a:latin typeface="Gulim"/>
              <a:ea typeface="Gulim"/>
              <a:cs typeface="Gulim"/>
              <a:sym typeface="Guli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96"/>
        <p:cNvGrpSpPr/>
        <p:nvPr/>
      </p:nvGrpSpPr>
      <p:grpSpPr>
        <a:xfrm>
          <a:off x="0" y="0"/>
          <a:ext cx="0" cy="0"/>
          <a:chOff x="0" y="0"/>
          <a:chExt cx="0" cy="0"/>
        </a:xfrm>
      </p:grpSpPr>
      <p:sp>
        <p:nvSpPr>
          <p:cNvPr id="1097" name="Google Shape;1097;p9"/>
          <p:cNvSpPr txBox="1"/>
          <p:nvPr/>
        </p:nvSpPr>
        <p:spPr>
          <a:xfrm>
            <a:off x="887299" y="1196499"/>
            <a:ext cx="5647972"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a:solidFill>
                  <a:srgbClr val="E6E6E6"/>
                </a:solidFill>
                <a:latin typeface="Malgun Gothic"/>
                <a:ea typeface="Malgun Gothic"/>
                <a:cs typeface="Malgun Gothic"/>
                <a:sym typeface="Malgun Gothic"/>
              </a:rPr>
              <a:t>KT&amp;G </a:t>
            </a:r>
            <a:r>
              <a:rPr lang="en-US" sz="2000" b="1" dirty="0" err="1">
                <a:solidFill>
                  <a:srgbClr val="E6E6E6"/>
                </a:solidFill>
                <a:latin typeface="Malgun Gothic"/>
                <a:ea typeface="Malgun Gothic"/>
                <a:cs typeface="Malgun Gothic"/>
                <a:sym typeface="Malgun Gothic"/>
              </a:rPr>
              <a:t>지속가능성</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공시</a:t>
            </a:r>
            <a:r>
              <a:rPr lang="en-US" sz="2000" b="1" dirty="0">
                <a:solidFill>
                  <a:srgbClr val="E6E6E6"/>
                </a:solidFill>
                <a:latin typeface="Malgun Gothic"/>
                <a:ea typeface="Malgun Gothic"/>
                <a:cs typeface="Malgun Gothic"/>
                <a:sym typeface="Malgun Gothic"/>
              </a:rPr>
              <a:t> – [</a:t>
            </a:r>
            <a:r>
              <a:rPr lang="en-US" sz="2000" b="1" dirty="0" err="1">
                <a:solidFill>
                  <a:srgbClr val="E6E6E6"/>
                </a:solidFill>
                <a:latin typeface="Malgun Gothic"/>
                <a:ea typeface="Malgun Gothic"/>
                <a:cs typeface="Malgun Gothic"/>
                <a:sym typeface="Malgun Gothic"/>
              </a:rPr>
              <a:t>기후</a:t>
            </a:r>
            <a:r>
              <a:rPr lang="en-US" sz="2000" b="1" dirty="0">
                <a:solidFill>
                  <a:srgbClr val="E6E6E6"/>
                </a:solidFill>
                <a:latin typeface="Malgun Gothic"/>
                <a:ea typeface="Malgun Gothic"/>
                <a:cs typeface="Malgun Gothic"/>
                <a:sym typeface="Malgun Gothic"/>
              </a:rPr>
              <a:t>]</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a:solidFill>
                  <a:srgbClr val="008978"/>
                </a:solidFill>
                <a:latin typeface="Arial"/>
                <a:ea typeface="Arial"/>
                <a:cs typeface="Arial"/>
                <a:sym typeface="Arial"/>
              </a:rPr>
              <a:t>4. </a:t>
            </a:r>
            <a:r>
              <a:rPr lang="en-US" sz="1100" b="1" dirty="0" err="1">
                <a:solidFill>
                  <a:srgbClr val="008978"/>
                </a:solidFill>
                <a:latin typeface="Arial"/>
                <a:ea typeface="Arial"/>
                <a:cs typeface="Arial"/>
                <a:sym typeface="Arial"/>
              </a:rPr>
              <a:t>재무상태</a:t>
            </a:r>
            <a:r>
              <a:rPr lang="en-US" sz="1100" b="1" dirty="0">
                <a:solidFill>
                  <a:srgbClr val="008978"/>
                </a:solidFill>
                <a:latin typeface="Arial"/>
                <a:ea typeface="Arial"/>
                <a:cs typeface="Arial"/>
                <a:sym typeface="Arial"/>
              </a:rPr>
              <a:t> </a:t>
            </a:r>
            <a:r>
              <a:rPr lang="en-US" sz="1100" b="1" dirty="0" err="1">
                <a:solidFill>
                  <a:srgbClr val="008978"/>
                </a:solidFill>
                <a:latin typeface="Arial"/>
                <a:ea typeface="Arial"/>
                <a:cs typeface="Arial"/>
                <a:sym typeface="Arial"/>
              </a:rPr>
              <a:t>및</a:t>
            </a:r>
            <a:r>
              <a:rPr lang="en-US" sz="1100" b="1" dirty="0">
                <a:solidFill>
                  <a:srgbClr val="008978"/>
                </a:solidFill>
                <a:latin typeface="Arial"/>
                <a:ea typeface="Arial"/>
                <a:cs typeface="Arial"/>
                <a:sym typeface="Arial"/>
              </a:rPr>
              <a:t> </a:t>
            </a:r>
            <a:r>
              <a:rPr lang="en-US" sz="1100" b="1" dirty="0" err="1">
                <a:solidFill>
                  <a:srgbClr val="008978"/>
                </a:solidFill>
                <a:latin typeface="Arial"/>
                <a:ea typeface="Arial"/>
                <a:cs typeface="Arial"/>
                <a:sym typeface="Arial"/>
              </a:rPr>
              <a:t>재무성과</a:t>
            </a:r>
            <a:r>
              <a:rPr lang="en-US" sz="1100" b="1" dirty="0">
                <a:solidFill>
                  <a:srgbClr val="008978"/>
                </a:solidFill>
                <a:latin typeface="Arial"/>
                <a:ea typeface="Arial"/>
                <a:cs typeface="Arial"/>
                <a:sym typeface="Arial"/>
              </a:rPr>
              <a:t> </a:t>
            </a:r>
            <a:r>
              <a:rPr lang="en-US" sz="1100" b="1" dirty="0" err="1">
                <a:solidFill>
                  <a:srgbClr val="008978"/>
                </a:solidFill>
                <a:latin typeface="Arial"/>
                <a:ea typeface="Arial"/>
                <a:cs typeface="Arial"/>
                <a:sym typeface="Arial"/>
              </a:rPr>
              <a:t>영향</a:t>
            </a:r>
            <a:endParaRPr sz="1100" dirty="0">
              <a:latin typeface="Arial"/>
              <a:ea typeface="Arial"/>
              <a:cs typeface="Arial"/>
              <a:sym typeface="Arial"/>
            </a:endParaRPr>
          </a:p>
        </p:txBody>
      </p:sp>
      <p:sp>
        <p:nvSpPr>
          <p:cNvPr id="1098" name="Google Shape;1098;p9"/>
          <p:cNvSpPr txBox="1"/>
          <p:nvPr/>
        </p:nvSpPr>
        <p:spPr>
          <a:xfrm>
            <a:off x="878604" y="2602777"/>
            <a:ext cx="2931666" cy="1667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dirty="0">
                <a:solidFill>
                  <a:srgbClr val="58BCA3"/>
                </a:solidFill>
                <a:latin typeface="Arial"/>
                <a:ea typeface="Arial"/>
                <a:cs typeface="Arial"/>
                <a:sym typeface="Arial"/>
              </a:rPr>
              <a:t>(1) </a:t>
            </a:r>
            <a:r>
              <a:rPr lang="en-US" sz="1000" b="1" dirty="0" err="1">
                <a:solidFill>
                  <a:srgbClr val="58BCA3"/>
                </a:solidFill>
                <a:latin typeface="Arial"/>
                <a:ea typeface="Arial"/>
                <a:cs typeface="Arial"/>
                <a:sym typeface="Arial"/>
              </a:rPr>
              <a:t>탄소가격제가</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재무제표에</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미치는</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영향</a:t>
            </a:r>
            <a:endParaRPr sz="1000" dirty="0">
              <a:latin typeface="Arial"/>
              <a:ea typeface="Arial"/>
              <a:cs typeface="Arial"/>
              <a:sym typeface="Arial"/>
            </a:endParaRPr>
          </a:p>
        </p:txBody>
      </p:sp>
      <p:sp>
        <p:nvSpPr>
          <p:cNvPr id="1099" name="Google Shape;1099;p9"/>
          <p:cNvSpPr txBox="1"/>
          <p:nvPr/>
        </p:nvSpPr>
        <p:spPr>
          <a:xfrm>
            <a:off x="894683" y="2769489"/>
            <a:ext cx="12461820" cy="914461"/>
          </a:xfrm>
          <a:prstGeom prst="rect">
            <a:avLst/>
          </a:prstGeom>
          <a:noFill/>
          <a:ln>
            <a:noFill/>
          </a:ln>
        </p:spPr>
        <p:txBody>
          <a:bodyPr spcFirstLastPara="1" wrap="square" lIns="0" tIns="55225" rIns="0" bIns="0" anchor="t" anchorCtr="0">
            <a:spAutoFit/>
          </a:bodyPr>
          <a:lstStyle/>
          <a:p>
            <a:pPr marL="12700" lvl="0" indent="0" algn="just"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가</a:t>
            </a:r>
            <a:r>
              <a:rPr lang="en-US" sz="900" b="1" dirty="0">
                <a:solidFill>
                  <a:srgbClr val="4D5C63"/>
                </a:solidFill>
                <a:latin typeface="Arial"/>
                <a:ea typeface="Arial"/>
                <a:cs typeface="Arial"/>
                <a:sym typeface="Arial"/>
              </a:rPr>
              <a:t>) REC/</a:t>
            </a:r>
            <a:r>
              <a:rPr lang="en-US" sz="900" b="1" dirty="0" err="1">
                <a:solidFill>
                  <a:srgbClr val="4D5C63"/>
                </a:solidFill>
                <a:latin typeface="Arial"/>
                <a:ea typeface="Arial"/>
                <a:cs typeface="Arial"/>
                <a:sym typeface="Arial"/>
              </a:rPr>
              <a:t>온실가스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배출권</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구매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및</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사용</a:t>
            </a:r>
            <a:endParaRPr sz="900" dirty="0">
              <a:latin typeface="Arial"/>
              <a:ea typeface="Arial"/>
              <a:cs typeface="Arial"/>
              <a:sym typeface="Arial"/>
            </a:endParaRPr>
          </a:p>
          <a:p>
            <a:pPr marL="12700" marR="5080" lvl="0" indent="0" algn="just" rtl="0">
              <a:lnSpc>
                <a:spcPct val="1297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한국의</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거래제</a:t>
            </a:r>
            <a:r>
              <a:rPr lang="en-US" sz="900" dirty="0">
                <a:latin typeface="Gulim"/>
                <a:ea typeface="Gulim"/>
                <a:cs typeface="Gulim"/>
                <a:sym typeface="Gulim"/>
              </a:rPr>
              <a:t>(K-ETS: Korea Emissions Trading Scheme) </a:t>
            </a:r>
            <a:r>
              <a:rPr lang="en-US" sz="900" dirty="0" err="1">
                <a:latin typeface="Gulim"/>
                <a:ea typeface="Gulim"/>
                <a:cs typeface="Gulim"/>
                <a:sym typeface="Gulim"/>
              </a:rPr>
              <a:t>대상기업으로</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배출량의</a:t>
            </a:r>
            <a:r>
              <a:rPr lang="en-US" sz="900" dirty="0">
                <a:latin typeface="Gulim"/>
                <a:ea typeface="Gulim"/>
                <a:cs typeface="Gulim"/>
                <a:sym typeface="Gulim"/>
              </a:rPr>
              <a:t> </a:t>
            </a:r>
            <a:r>
              <a:rPr lang="en-US" sz="900" dirty="0" err="1">
                <a:latin typeface="Gulim"/>
                <a:ea typeface="Gulim"/>
                <a:cs typeface="Gulim"/>
                <a:sym typeface="Gulim"/>
              </a:rPr>
              <a:t>산정</a:t>
            </a:r>
            <a:r>
              <a:rPr lang="en-US" sz="900" dirty="0">
                <a:latin typeface="Gulim"/>
                <a:ea typeface="Gulim"/>
                <a:cs typeface="Gulim"/>
                <a:sym typeface="Gulim"/>
              </a:rPr>
              <a:t> </a:t>
            </a:r>
            <a:r>
              <a:rPr lang="en-US" sz="900" dirty="0" err="1">
                <a:latin typeface="Gulim"/>
                <a:ea typeface="Gulim"/>
                <a:cs typeface="Gulim"/>
                <a:sym typeface="Gulim"/>
              </a:rPr>
              <a:t>의무가</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거래제</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업체는</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일부를</a:t>
            </a:r>
            <a:r>
              <a:rPr lang="en-US" sz="900" dirty="0">
                <a:latin typeface="Gulim"/>
                <a:ea typeface="Gulim"/>
                <a:cs typeface="Gulim"/>
                <a:sym typeface="Gulim"/>
              </a:rPr>
              <a:t> </a:t>
            </a:r>
            <a:r>
              <a:rPr lang="en-US" sz="900" dirty="0" err="1">
                <a:latin typeface="Gulim"/>
                <a:ea typeface="Gulim"/>
                <a:cs typeface="Gulim"/>
                <a:sym typeface="Gulim"/>
              </a:rPr>
              <a:t>무상</a:t>
            </a:r>
            <a:r>
              <a:rPr lang="en-US" sz="900" dirty="0">
                <a:latin typeface="Gulim"/>
                <a:ea typeface="Gulim"/>
                <a:cs typeface="Gulim"/>
                <a:sym typeface="Gulim"/>
              </a:rPr>
              <a:t> </a:t>
            </a:r>
            <a:r>
              <a:rPr lang="en-US" sz="900" dirty="0" err="1">
                <a:latin typeface="Gulim"/>
                <a:ea typeface="Gulim"/>
                <a:cs typeface="Gulim"/>
                <a:sym typeface="Gulim"/>
              </a:rPr>
              <a:t>할당</a:t>
            </a:r>
            <a:r>
              <a:rPr lang="en-US" sz="900" dirty="0">
                <a:latin typeface="Gulim"/>
                <a:ea typeface="Gulim"/>
                <a:cs typeface="Gulim"/>
                <a:sym typeface="Gulim"/>
              </a:rPr>
              <a:t> </a:t>
            </a:r>
            <a:r>
              <a:rPr lang="en-US" sz="900" dirty="0" err="1">
                <a:latin typeface="Gulim"/>
                <a:ea typeface="Gulim"/>
                <a:cs typeface="Gulim"/>
                <a:sym typeface="Gulim"/>
              </a:rPr>
              <a:t>받으며</a:t>
            </a:r>
            <a:r>
              <a:rPr lang="en-US" sz="900" dirty="0">
                <a:latin typeface="Gulim"/>
                <a:ea typeface="Gulim"/>
                <a:cs typeface="Gulim"/>
                <a:sym typeface="Gulim"/>
              </a:rPr>
              <a:t>, </a:t>
            </a:r>
            <a:r>
              <a:rPr lang="en-US" sz="900" dirty="0" err="1">
                <a:latin typeface="Gulim"/>
                <a:ea typeface="Gulim"/>
                <a:cs typeface="Gulim"/>
                <a:sym typeface="Gulim"/>
              </a:rPr>
              <a:t>할당된</a:t>
            </a:r>
            <a:r>
              <a:rPr lang="en-US" sz="900" dirty="0">
                <a:latin typeface="Gulim"/>
                <a:ea typeface="Gulim"/>
                <a:cs typeface="Gulim"/>
                <a:sym typeface="Gulim"/>
              </a:rPr>
              <a:t> </a:t>
            </a:r>
            <a:r>
              <a:rPr lang="en-US" sz="900" dirty="0" err="1">
                <a:latin typeface="Gulim"/>
                <a:ea typeface="Gulim"/>
                <a:cs typeface="Gulim"/>
                <a:sym typeface="Gulim"/>
              </a:rPr>
              <a:t>배출량을</a:t>
            </a:r>
            <a:r>
              <a:rPr lang="en-US" sz="900" dirty="0">
                <a:latin typeface="Gulim"/>
                <a:ea typeface="Gulim"/>
                <a:cs typeface="Gulim"/>
                <a:sym typeface="Gulim"/>
              </a:rPr>
              <a:t> </a:t>
            </a:r>
            <a:r>
              <a:rPr lang="en-US" sz="900" dirty="0" err="1">
                <a:latin typeface="Gulim"/>
                <a:ea typeface="Gulim"/>
                <a:cs typeface="Gulim"/>
                <a:sym typeface="Gulim"/>
              </a:rPr>
              <a:t>초과</a:t>
            </a:r>
            <a:r>
              <a:rPr lang="en-US" sz="900" dirty="0">
                <a:latin typeface="Gulim"/>
                <a:ea typeface="Gulim"/>
                <a:cs typeface="Gulim"/>
                <a:sym typeface="Gulim"/>
              </a:rPr>
              <a:t> </a:t>
            </a:r>
            <a:r>
              <a:rPr lang="en-US" sz="900" dirty="0" err="1">
                <a:latin typeface="Gulim"/>
                <a:ea typeface="Gulim"/>
                <a:cs typeface="Gulim"/>
                <a:sym typeface="Gulim"/>
              </a:rPr>
              <a:t>배출하는</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배출권을</a:t>
            </a:r>
            <a:r>
              <a:rPr lang="en-US" sz="900" dirty="0">
                <a:latin typeface="Gulim"/>
                <a:ea typeface="Gulim"/>
                <a:cs typeface="Gulim"/>
                <a:sym typeface="Gulim"/>
              </a:rPr>
              <a:t> </a:t>
            </a:r>
            <a:r>
              <a:rPr lang="en-US" sz="900" dirty="0" err="1">
                <a:latin typeface="Gulim"/>
                <a:ea typeface="Gulim"/>
                <a:cs typeface="Gulim"/>
                <a:sym typeface="Gulim"/>
              </a:rPr>
              <a:t>거래</a:t>
            </a:r>
            <a:r>
              <a:rPr lang="en-US" sz="900" dirty="0">
                <a:latin typeface="Gulim"/>
                <a:ea typeface="Gulim"/>
                <a:cs typeface="Gulim"/>
                <a:sym typeface="Gulim"/>
              </a:rPr>
              <a:t> </a:t>
            </a:r>
            <a:r>
              <a:rPr lang="en-US" sz="900" dirty="0" err="1">
                <a:latin typeface="Gulim"/>
                <a:ea typeface="Gulim"/>
                <a:cs typeface="Gulim"/>
                <a:sym typeface="Gulim"/>
              </a:rPr>
              <a:t>시장에서</a:t>
            </a:r>
            <a:r>
              <a:rPr lang="en-US" sz="900" dirty="0">
                <a:latin typeface="Gulim"/>
                <a:ea typeface="Gulim"/>
                <a:cs typeface="Gulim"/>
                <a:sym typeface="Gulim"/>
              </a:rPr>
              <a:t> </a:t>
            </a:r>
            <a:r>
              <a:rPr lang="en-US" sz="900" dirty="0" err="1">
                <a:latin typeface="Gulim"/>
                <a:ea typeface="Gulim"/>
                <a:cs typeface="Gulim"/>
                <a:sym typeface="Gulim"/>
              </a:rPr>
              <a:t>구매해야</a:t>
            </a:r>
            <a:r>
              <a:rPr lang="en-US" sz="900" dirty="0">
                <a:latin typeface="Gulim"/>
                <a:ea typeface="Gulim"/>
                <a:cs typeface="Gulim"/>
                <a:sym typeface="Gulim"/>
              </a:rPr>
              <a:t> </a:t>
            </a:r>
            <a:r>
              <a:rPr lang="en-US" sz="900" dirty="0" err="1">
                <a:latin typeface="Gulim"/>
                <a:ea typeface="Gulim"/>
                <a:cs typeface="Gulim"/>
                <a:sym typeface="Gulim"/>
              </a:rPr>
              <a:t>합니다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해당</a:t>
            </a:r>
            <a:r>
              <a:rPr lang="en-US" sz="900" dirty="0">
                <a:latin typeface="Gulim"/>
                <a:ea typeface="Gulim"/>
                <a:cs typeface="Gulim"/>
                <a:sym typeface="Gulim"/>
              </a:rPr>
              <a:t> </a:t>
            </a:r>
            <a:r>
              <a:rPr lang="en-US" sz="900" dirty="0" err="1">
                <a:latin typeface="Gulim"/>
                <a:ea typeface="Gulim"/>
                <a:cs typeface="Gulim"/>
                <a:sym typeface="Gulim"/>
              </a:rPr>
              <a:t>연도에</a:t>
            </a:r>
            <a:r>
              <a:rPr lang="en-US" sz="900" dirty="0">
                <a:latin typeface="Gulim"/>
                <a:ea typeface="Gulim"/>
                <a:cs typeface="Gulim"/>
                <a:sym typeface="Gulim"/>
              </a:rPr>
              <a:t> </a:t>
            </a:r>
            <a:r>
              <a:rPr lang="en-US" sz="900" dirty="0" err="1">
                <a:latin typeface="Gulim"/>
                <a:ea typeface="Gulim"/>
                <a:cs typeface="Gulim"/>
                <a:sym typeface="Gulim"/>
              </a:rPr>
              <a:t>기할당받은</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a:t>
            </a:r>
            <a:r>
              <a:rPr lang="en-US" sz="900" dirty="0" err="1">
                <a:latin typeface="Gulim"/>
                <a:ea typeface="Gulim"/>
                <a:cs typeface="Gulim"/>
                <a:sym typeface="Gulim"/>
              </a:rPr>
              <a:t>초과하는</a:t>
            </a:r>
            <a:r>
              <a:rPr lang="en-US" sz="900" dirty="0">
                <a:latin typeface="Gulim"/>
                <a:ea typeface="Gulim"/>
                <a:cs typeface="Gulim"/>
                <a:sym typeface="Gulim"/>
              </a:rPr>
              <a:t> </a:t>
            </a:r>
            <a:r>
              <a:rPr lang="en-US" sz="900" dirty="0" err="1">
                <a:latin typeface="Gulim"/>
                <a:ea typeface="Gulim"/>
                <a:cs typeface="Gulim"/>
                <a:sym typeface="Gulim"/>
              </a:rPr>
              <a:t>배출량에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의무를</a:t>
            </a:r>
            <a:r>
              <a:rPr lang="en-US" sz="900" dirty="0">
                <a:latin typeface="Gulim"/>
                <a:ea typeface="Gulim"/>
                <a:cs typeface="Gulim"/>
                <a:sym typeface="Gulim"/>
              </a:rPr>
              <a:t> </a:t>
            </a:r>
            <a:r>
              <a:rPr lang="en-US" sz="900" dirty="0" err="1">
                <a:latin typeface="Gulim"/>
                <a:ea typeface="Gulim"/>
                <a:cs typeface="Gulim"/>
                <a:sym typeface="Gulim"/>
              </a:rPr>
              <a:t>이행하기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REC(Renewable Energy Certificate)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배출권을</a:t>
            </a:r>
            <a:r>
              <a:rPr lang="en-US" sz="900" dirty="0">
                <a:latin typeface="Gulim"/>
                <a:ea typeface="Gulim"/>
                <a:cs typeface="Gulim"/>
                <a:sym typeface="Gulim"/>
              </a:rPr>
              <a:t> </a:t>
            </a:r>
            <a:r>
              <a:rPr lang="en-US" sz="900" dirty="0" err="1">
                <a:latin typeface="Gulim"/>
                <a:ea typeface="Gulim"/>
                <a:cs typeface="Gulim"/>
                <a:sym typeface="Gulim"/>
              </a:rPr>
              <a:t>구매합니다</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지출은</a:t>
            </a:r>
            <a:r>
              <a:rPr lang="en-US" sz="900" dirty="0">
                <a:latin typeface="Gulim"/>
                <a:ea typeface="Gulim"/>
                <a:cs typeface="Gulim"/>
                <a:sym typeface="Gulim"/>
              </a:rPr>
              <a:t> </a:t>
            </a:r>
            <a:r>
              <a:rPr lang="en-US" sz="900" dirty="0" err="1">
                <a:latin typeface="Gulim"/>
                <a:ea typeface="Gulim"/>
                <a:cs typeface="Gulim"/>
                <a:sym typeface="Gulim"/>
              </a:rPr>
              <a:t>손익계산서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수도광열비로</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판매관리비에</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배출과</a:t>
            </a:r>
            <a:r>
              <a:rPr lang="en-US" sz="900" dirty="0">
                <a:latin typeface="Gulim"/>
                <a:ea typeface="Gulim"/>
                <a:cs typeface="Gulim"/>
                <a:sym typeface="Gulim"/>
              </a:rPr>
              <a:t> </a:t>
            </a:r>
            <a:r>
              <a:rPr lang="en-US" sz="900" dirty="0" err="1">
                <a:latin typeface="Gulim"/>
                <a:ea typeface="Gulim"/>
                <a:cs typeface="Gulim"/>
                <a:sym typeface="Gulim"/>
              </a:rPr>
              <a:t>관련하여</a:t>
            </a:r>
            <a:r>
              <a:rPr lang="en-US" sz="900" dirty="0">
                <a:latin typeface="Gulim"/>
                <a:ea typeface="Gulim"/>
                <a:cs typeface="Gulim"/>
                <a:sym typeface="Gulim"/>
              </a:rPr>
              <a:t> </a:t>
            </a:r>
            <a:r>
              <a:rPr lang="en-US" sz="900" dirty="0" err="1">
                <a:latin typeface="Gulim"/>
                <a:ea typeface="Gulim"/>
                <a:cs typeface="Gulim"/>
                <a:sym typeface="Gulim"/>
              </a:rPr>
              <a:t>당해</a:t>
            </a:r>
            <a:r>
              <a:rPr lang="en-US" sz="900" dirty="0">
                <a:latin typeface="Gulim"/>
                <a:ea typeface="Gulim"/>
                <a:cs typeface="Gulim"/>
                <a:sym typeface="Gulim"/>
              </a:rPr>
              <a:t> </a:t>
            </a:r>
            <a:r>
              <a:rPr lang="en-US" sz="900" dirty="0" err="1">
                <a:latin typeface="Gulim"/>
                <a:ea typeface="Gulim"/>
                <a:cs typeface="Gulim"/>
                <a:sym typeface="Gulim"/>
              </a:rPr>
              <a:t>무상할당량을</a:t>
            </a:r>
            <a:r>
              <a:rPr lang="en-US" sz="900" dirty="0">
                <a:latin typeface="Gulim"/>
                <a:ea typeface="Gulim"/>
                <a:cs typeface="Gulim"/>
                <a:sym typeface="Gulim"/>
              </a:rPr>
              <a:t> </a:t>
            </a:r>
            <a:r>
              <a:rPr lang="en-US" sz="900" dirty="0" err="1">
                <a:latin typeface="Gulim"/>
                <a:ea typeface="Gulim"/>
                <a:cs typeface="Gulim"/>
                <a:sym typeface="Gulim"/>
              </a:rPr>
              <a:t>초과</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구매가</a:t>
            </a:r>
            <a:r>
              <a:rPr lang="en-US" sz="900" dirty="0">
                <a:latin typeface="Gulim"/>
                <a:ea typeface="Gulim"/>
                <a:cs typeface="Gulim"/>
                <a:sym typeface="Gulim"/>
              </a:rPr>
              <a:t> </a:t>
            </a:r>
            <a:r>
              <a:rPr lang="en-US" sz="900" dirty="0" err="1">
                <a:latin typeface="Gulim"/>
                <a:ea typeface="Gulim"/>
                <a:cs typeface="Gulim"/>
                <a:sym typeface="Gulim"/>
              </a:rPr>
              <a:t>필요할</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예상되는</a:t>
            </a:r>
            <a:r>
              <a:rPr lang="en-US" sz="900" dirty="0">
                <a:latin typeface="Gulim"/>
                <a:ea typeface="Gulim"/>
                <a:cs typeface="Gulim"/>
                <a:sym typeface="Gulim"/>
              </a:rPr>
              <a:t> </a:t>
            </a:r>
            <a:r>
              <a:rPr lang="en-US" sz="900" dirty="0" err="1">
                <a:latin typeface="Gulim"/>
                <a:ea typeface="Gulim"/>
                <a:cs typeface="Gulim"/>
                <a:sym typeface="Gulim"/>
              </a:rPr>
              <a:t>수량에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구매비용을</a:t>
            </a:r>
            <a:r>
              <a:rPr lang="en-US" sz="900" dirty="0">
                <a:latin typeface="Gulim"/>
                <a:ea typeface="Gulim"/>
                <a:cs typeface="Gulim"/>
                <a:sym typeface="Gulim"/>
              </a:rPr>
              <a:t> </a:t>
            </a:r>
            <a:r>
              <a:rPr lang="en-US" sz="900" dirty="0" err="1">
                <a:latin typeface="Gulim"/>
                <a:ea typeface="Gulim"/>
                <a:cs typeface="Gulim"/>
                <a:sym typeface="Gulim"/>
              </a:rPr>
              <a:t>합리적으로</a:t>
            </a:r>
            <a:r>
              <a:rPr lang="en-US" sz="900" dirty="0">
                <a:latin typeface="Gulim"/>
                <a:ea typeface="Gulim"/>
                <a:cs typeface="Gulim"/>
                <a:sym typeface="Gulim"/>
              </a:rPr>
              <a:t> </a:t>
            </a:r>
            <a:r>
              <a:rPr lang="en-US" sz="900" dirty="0" err="1">
                <a:latin typeface="Gulim"/>
                <a:ea typeface="Gulim"/>
                <a:cs typeface="Gulim"/>
                <a:sym typeface="Gulim"/>
              </a:rPr>
              <a:t>추정하여</a:t>
            </a:r>
            <a:r>
              <a:rPr lang="en-US" sz="900" dirty="0">
                <a:latin typeface="Gulim"/>
                <a:ea typeface="Gulim"/>
                <a:cs typeface="Gulim"/>
                <a:sym typeface="Gulim"/>
              </a:rPr>
              <a:t> </a:t>
            </a:r>
            <a:r>
              <a:rPr lang="en-US" sz="900" dirty="0" err="1">
                <a:latin typeface="Gulim"/>
                <a:ea typeface="Gulim"/>
                <a:cs typeface="Gulim"/>
                <a:sym typeface="Gulim"/>
              </a:rPr>
              <a:t>온실가스충당부채를</a:t>
            </a:r>
            <a:r>
              <a:rPr lang="en-US" sz="900" dirty="0">
                <a:latin typeface="Gulim"/>
                <a:ea typeface="Gulim"/>
                <a:cs typeface="Gulim"/>
                <a:sym typeface="Gulim"/>
              </a:rPr>
              <a:t> </a:t>
            </a:r>
            <a:r>
              <a:rPr lang="en-US" sz="900" dirty="0" err="1">
                <a:latin typeface="Gulim"/>
                <a:ea typeface="Gulim"/>
                <a:cs typeface="Gulim"/>
                <a:sym typeface="Gulim"/>
              </a:rPr>
              <a:t>인식하고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배출권의</a:t>
            </a:r>
            <a:r>
              <a:rPr lang="en-US" sz="900" dirty="0">
                <a:latin typeface="Gulim"/>
                <a:ea typeface="Gulim"/>
                <a:cs typeface="Gulim"/>
                <a:sym typeface="Gulim"/>
              </a:rPr>
              <a:t> </a:t>
            </a:r>
            <a:r>
              <a:rPr lang="en-US" sz="900" dirty="0" err="1">
                <a:latin typeface="Gulim"/>
                <a:ea typeface="Gulim"/>
                <a:cs typeface="Gulim"/>
                <a:sym typeface="Gulim"/>
              </a:rPr>
              <a:t>가격</a:t>
            </a:r>
            <a:r>
              <a:rPr lang="en-US" sz="900" dirty="0">
                <a:latin typeface="Gulim"/>
                <a:ea typeface="Gulim"/>
                <a:cs typeface="Gulim"/>
                <a:sym typeface="Gulim"/>
              </a:rPr>
              <a:t> </a:t>
            </a:r>
            <a:r>
              <a:rPr lang="en-US" sz="900" dirty="0" err="1">
                <a:latin typeface="Gulim"/>
                <a:ea typeface="Gulim"/>
                <a:cs typeface="Gulim"/>
                <a:sym typeface="Gulim"/>
              </a:rPr>
              <a:t>상승</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유상할당비율</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a:t>
            </a:r>
            <a:r>
              <a:rPr lang="en-US" sz="900" dirty="0" err="1">
                <a:latin typeface="Gulim"/>
                <a:ea typeface="Gulim"/>
                <a:cs typeface="Gulim"/>
                <a:sym typeface="Gulim"/>
              </a:rPr>
              <a:t>배출권</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비용</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미래</a:t>
            </a:r>
            <a:r>
              <a:rPr lang="en-US" sz="900" dirty="0">
                <a:latin typeface="Gulim"/>
                <a:ea typeface="Gulim"/>
                <a:cs typeface="Gulim"/>
                <a:sym typeface="Gulim"/>
              </a:rPr>
              <a:t> </a:t>
            </a:r>
            <a:r>
              <a:rPr lang="en-US" sz="900" dirty="0" err="1">
                <a:latin typeface="Gulim"/>
                <a:ea typeface="Gulim"/>
                <a:cs typeface="Gulim"/>
                <a:sym typeface="Gulim"/>
              </a:rPr>
              <a:t>재무상태표상</a:t>
            </a:r>
            <a:r>
              <a:rPr lang="en-US" sz="900" dirty="0">
                <a:latin typeface="Gulim"/>
                <a:ea typeface="Gulim"/>
                <a:cs typeface="Gulim"/>
                <a:sym typeface="Gulim"/>
              </a:rPr>
              <a:t> </a:t>
            </a:r>
            <a:r>
              <a:rPr lang="en-US" sz="900" dirty="0" err="1">
                <a:latin typeface="Gulim"/>
                <a:ea typeface="Gulim"/>
                <a:cs typeface="Gulim"/>
                <a:sym typeface="Gulim"/>
              </a:rPr>
              <a:t>부채</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손익계산서상</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비용증가</a:t>
            </a:r>
            <a:r>
              <a:rPr lang="en-US" sz="900" dirty="0">
                <a:latin typeface="Gulim"/>
                <a:ea typeface="Gulim"/>
                <a:cs typeface="Gulim"/>
                <a:sym typeface="Gulim"/>
              </a:rPr>
              <a:t>, </a:t>
            </a:r>
            <a:r>
              <a:rPr lang="en-US" sz="900" dirty="0" err="1">
                <a:latin typeface="Gulim"/>
                <a:ea typeface="Gulim"/>
                <a:cs typeface="Gulim"/>
                <a:sym typeface="Gulim"/>
              </a:rPr>
              <a:t>현금흐름표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영업활동으로</a:t>
            </a:r>
            <a:r>
              <a:rPr lang="en-US" sz="900" dirty="0">
                <a:latin typeface="Gulim"/>
                <a:ea typeface="Gulim"/>
                <a:cs typeface="Gulim"/>
                <a:sym typeface="Gulim"/>
              </a:rPr>
              <a:t> </a:t>
            </a:r>
            <a:r>
              <a:rPr lang="en-US" sz="900" dirty="0" err="1">
                <a:latin typeface="Gulim"/>
                <a:ea typeface="Gulim"/>
                <a:cs typeface="Gulim"/>
                <a:sym typeface="Gulim"/>
              </a:rPr>
              <a:t>인한</a:t>
            </a:r>
            <a:r>
              <a:rPr lang="en-US" sz="900" dirty="0">
                <a:latin typeface="Gulim"/>
                <a:ea typeface="Gulim"/>
                <a:cs typeface="Gulim"/>
                <a:sym typeface="Gulim"/>
              </a:rPr>
              <a:t> </a:t>
            </a:r>
            <a:r>
              <a:rPr lang="en-US" sz="900" dirty="0" err="1">
                <a:latin typeface="Gulim"/>
                <a:ea typeface="Gulim"/>
                <a:cs typeface="Gulim"/>
                <a:sym typeface="Gulim"/>
              </a:rPr>
              <a:t>현금흐름</a:t>
            </a:r>
            <a:r>
              <a:rPr lang="en-US" sz="900" dirty="0">
                <a:latin typeface="Gulim"/>
                <a:ea typeface="Gulim"/>
                <a:cs typeface="Gulim"/>
                <a:sym typeface="Gulim"/>
              </a:rPr>
              <a:t> </a:t>
            </a:r>
            <a:r>
              <a:rPr lang="en-US" sz="900" dirty="0" err="1">
                <a:latin typeface="Gulim"/>
                <a:ea typeface="Gulim"/>
                <a:cs typeface="Gulim"/>
                <a:sym typeface="Gulim"/>
              </a:rPr>
              <a:t>유출로</a:t>
            </a:r>
            <a:r>
              <a:rPr lang="en-US" sz="900" dirty="0">
                <a:latin typeface="Gulim"/>
                <a:ea typeface="Gulim"/>
                <a:cs typeface="Gulim"/>
                <a:sym typeface="Gulim"/>
              </a:rPr>
              <a:t> </a:t>
            </a:r>
            <a:r>
              <a:rPr lang="en-US" sz="900" dirty="0" err="1">
                <a:latin typeface="Gulim"/>
                <a:ea typeface="Gulim"/>
                <a:cs typeface="Gulim"/>
                <a:sym typeface="Gulim"/>
              </a:rPr>
              <a:t>반영될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100" name="Google Shape;1100;p9"/>
          <p:cNvSpPr txBox="1"/>
          <p:nvPr/>
        </p:nvSpPr>
        <p:spPr>
          <a:xfrm>
            <a:off x="864549" y="3735422"/>
            <a:ext cx="12470435" cy="914461"/>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나</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저탄소</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고효율</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설비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확충으로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인한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투자</a:t>
            </a:r>
            <a:endParaRPr sz="900" dirty="0">
              <a:latin typeface="Arial"/>
              <a:ea typeface="Arial"/>
              <a:cs typeface="Arial"/>
              <a:sym typeface="Arial"/>
            </a:endParaRPr>
          </a:p>
          <a:p>
            <a:pPr marL="12700" marR="5080" lvl="0" indent="0" algn="just" rtl="0">
              <a:lnSpc>
                <a:spcPct val="1297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변화에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위험에</a:t>
            </a:r>
            <a:r>
              <a:rPr lang="en-US" sz="900" dirty="0">
                <a:latin typeface="Gulim"/>
                <a:ea typeface="Gulim"/>
                <a:cs typeface="Gulim"/>
                <a:sym typeface="Gulim"/>
              </a:rPr>
              <a:t> </a:t>
            </a:r>
            <a:r>
              <a:rPr lang="en-US" sz="900" dirty="0" err="1">
                <a:latin typeface="Gulim"/>
                <a:ea typeface="Gulim"/>
                <a:cs typeface="Gulim"/>
                <a:sym typeface="Gulim"/>
              </a:rPr>
              <a:t>대응하기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전략으로</a:t>
            </a:r>
            <a:r>
              <a:rPr lang="en-US" sz="900" dirty="0">
                <a:latin typeface="Gulim"/>
                <a:ea typeface="Gulim"/>
                <a:cs typeface="Gulim"/>
                <a:sym typeface="Gulim"/>
              </a:rPr>
              <a:t> </a:t>
            </a:r>
            <a:r>
              <a:rPr lang="en-US" sz="900" dirty="0" err="1">
                <a:latin typeface="Gulim"/>
                <a:ea typeface="Gulim"/>
                <a:cs typeface="Gulim"/>
                <a:sym typeface="Gulim"/>
              </a:rPr>
              <a:t>온실가스</a:t>
            </a:r>
            <a:r>
              <a:rPr lang="en-US" sz="900" dirty="0">
                <a:latin typeface="Gulim"/>
                <a:ea typeface="Gulim"/>
                <a:cs typeface="Gulim"/>
                <a:sym typeface="Gulim"/>
              </a:rPr>
              <a:t> </a:t>
            </a:r>
            <a:r>
              <a:rPr lang="en-US" sz="900" dirty="0" err="1">
                <a:latin typeface="Gulim"/>
                <a:ea typeface="Gulim"/>
                <a:cs typeface="Gulim"/>
                <a:sym typeface="Gulim"/>
              </a:rPr>
              <a:t>배출</a:t>
            </a:r>
            <a:r>
              <a:rPr lang="en-US" sz="900" dirty="0">
                <a:latin typeface="Gulim"/>
                <a:ea typeface="Gulim"/>
                <a:cs typeface="Gulim"/>
                <a:sym typeface="Gulim"/>
              </a:rPr>
              <a:t> </a:t>
            </a:r>
            <a:r>
              <a:rPr lang="en-US" sz="900" dirty="0" err="1">
                <a:latin typeface="Gulim"/>
                <a:ea typeface="Gulim"/>
                <a:cs typeface="Gulim"/>
                <a:sym typeface="Gulim"/>
              </a:rPr>
              <a:t>감축</a:t>
            </a:r>
            <a:r>
              <a:rPr lang="en-US" sz="900" dirty="0">
                <a:latin typeface="Gulim"/>
                <a:ea typeface="Gulim"/>
                <a:cs typeface="Gulim"/>
                <a:sym typeface="Gulim"/>
              </a:rPr>
              <a:t> </a:t>
            </a:r>
            <a:r>
              <a:rPr lang="en-US" sz="900" dirty="0" err="1">
                <a:latin typeface="Gulim"/>
                <a:ea typeface="Gulim"/>
                <a:cs typeface="Gulim"/>
                <a:sym typeface="Gulim"/>
              </a:rPr>
              <a:t>설비에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투자를</a:t>
            </a:r>
            <a:r>
              <a:rPr lang="en-US" sz="900" dirty="0">
                <a:latin typeface="Gulim"/>
                <a:ea typeface="Gulim"/>
                <a:cs typeface="Gulim"/>
                <a:sym typeface="Gulim"/>
              </a:rPr>
              <a:t> </a:t>
            </a:r>
            <a:r>
              <a:rPr lang="en-US" sz="900" dirty="0" err="1">
                <a:latin typeface="Gulim"/>
                <a:ea typeface="Gulim"/>
                <a:cs typeface="Gulim"/>
                <a:sym typeface="Gulim"/>
              </a:rPr>
              <a:t>확대하고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저탄소</a:t>
            </a:r>
            <a:r>
              <a:rPr lang="en-US" sz="900" dirty="0">
                <a:latin typeface="Gulim"/>
                <a:ea typeface="Gulim"/>
                <a:cs typeface="Gulim"/>
                <a:sym typeface="Gulim"/>
              </a:rPr>
              <a:t> </a:t>
            </a:r>
            <a:r>
              <a:rPr lang="en-US" sz="900" dirty="0" err="1">
                <a:latin typeface="Gulim"/>
                <a:ea typeface="Gulim"/>
                <a:cs typeface="Gulim"/>
                <a:sym typeface="Gulim"/>
              </a:rPr>
              <a:t>체계로의</a:t>
            </a:r>
            <a:r>
              <a:rPr lang="en-US" sz="900" dirty="0">
                <a:latin typeface="Gulim"/>
                <a:ea typeface="Gulim"/>
                <a:cs typeface="Gulim"/>
                <a:sym typeface="Gulim"/>
              </a:rPr>
              <a:t> </a:t>
            </a:r>
            <a:r>
              <a:rPr lang="en-US" sz="900" dirty="0" err="1">
                <a:latin typeface="Gulim"/>
                <a:ea typeface="Gulim"/>
                <a:cs typeface="Gulim"/>
                <a:sym typeface="Gulim"/>
              </a:rPr>
              <a:t>전환을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공기조화기</a:t>
            </a:r>
            <a:r>
              <a:rPr lang="en-US" sz="900" dirty="0">
                <a:latin typeface="Gulim"/>
                <a:ea typeface="Gulim"/>
                <a:cs typeface="Gulim"/>
                <a:sym typeface="Gulim"/>
              </a:rPr>
              <a:t>, </a:t>
            </a:r>
            <a:r>
              <a:rPr lang="en-US" sz="900" dirty="0" err="1">
                <a:latin typeface="Gulim"/>
                <a:ea typeface="Gulim"/>
                <a:cs typeface="Gulim"/>
                <a:sym typeface="Gulim"/>
              </a:rPr>
              <a:t>환기시설</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효율화를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교체</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신규도입</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공정</a:t>
            </a:r>
            <a:r>
              <a:rPr lang="en-US" sz="900" dirty="0">
                <a:latin typeface="Gulim"/>
                <a:ea typeface="Gulim"/>
                <a:cs typeface="Gulim"/>
                <a:sym typeface="Gulim"/>
              </a:rPr>
              <a:t> </a:t>
            </a:r>
            <a:r>
              <a:rPr lang="en-US" sz="900" dirty="0" err="1">
                <a:latin typeface="Gulim"/>
                <a:ea typeface="Gulim"/>
                <a:cs typeface="Gulim"/>
                <a:sym typeface="Gulim"/>
              </a:rPr>
              <a:t>개선을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지출은</a:t>
            </a:r>
            <a:r>
              <a:rPr lang="en-US" sz="900" dirty="0">
                <a:latin typeface="Gulim"/>
                <a:ea typeface="Gulim"/>
                <a:cs typeface="Gulim"/>
                <a:sym typeface="Gulim"/>
              </a:rPr>
              <a:t> </a:t>
            </a:r>
            <a:r>
              <a:rPr lang="en-US" sz="900" dirty="0" err="1">
                <a:latin typeface="Gulim"/>
                <a:ea typeface="Gulim"/>
                <a:cs typeface="Gulim"/>
                <a:sym typeface="Gulim"/>
              </a:rPr>
              <a:t>지출의</a:t>
            </a:r>
            <a:r>
              <a:rPr lang="en-US" sz="900" dirty="0">
                <a:latin typeface="Gulim"/>
                <a:ea typeface="Gulim"/>
                <a:cs typeface="Gulim"/>
                <a:sym typeface="Gulim"/>
              </a:rPr>
              <a:t> </a:t>
            </a:r>
            <a:r>
              <a:rPr lang="en-US" sz="900" dirty="0" err="1">
                <a:latin typeface="Gulim"/>
                <a:ea typeface="Gulim"/>
                <a:cs typeface="Gulim"/>
                <a:sym typeface="Gulim"/>
              </a:rPr>
              <a:t>성격에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취득</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수선유지비</a:t>
            </a:r>
            <a:r>
              <a:rPr lang="en-US" sz="900" dirty="0">
                <a:latin typeface="Gulim"/>
                <a:ea typeface="Gulim"/>
                <a:cs typeface="Gulim"/>
                <a:sym typeface="Gulim"/>
              </a:rPr>
              <a:t> </a:t>
            </a:r>
            <a:r>
              <a:rPr lang="en-US" sz="900" dirty="0" err="1">
                <a:latin typeface="Gulim"/>
                <a:ea typeface="Gulim"/>
                <a:cs typeface="Gulim"/>
                <a:sym typeface="Gulim"/>
              </a:rPr>
              <a:t>등으로</a:t>
            </a:r>
            <a:r>
              <a:rPr lang="en-US" sz="900" dirty="0">
                <a:latin typeface="Gulim"/>
                <a:ea typeface="Gulim"/>
                <a:cs typeface="Gulim"/>
                <a:sym typeface="Gulim"/>
              </a:rPr>
              <a:t> </a:t>
            </a:r>
            <a:r>
              <a:rPr lang="en-US" sz="900" dirty="0" err="1">
                <a:latin typeface="Gulim"/>
                <a:ea typeface="Gulim"/>
                <a:cs typeface="Gulim"/>
                <a:sym typeface="Gulim"/>
              </a:rPr>
              <a:t>계상됩니다</a:t>
            </a:r>
            <a:r>
              <a:rPr lang="en-US" sz="900" dirty="0">
                <a:latin typeface="Gulim"/>
                <a:ea typeface="Gulim"/>
                <a:cs typeface="Gulim"/>
                <a:sym typeface="Gulim"/>
              </a:rPr>
              <a:t>. </a:t>
            </a: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취득</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재무상태표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현금및현금성자산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자산의</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미지급금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부채의</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a:t>
            </a:r>
            <a:r>
              <a:rPr lang="en-US" sz="900" dirty="0" err="1">
                <a:latin typeface="Gulim"/>
                <a:ea typeface="Gulim"/>
                <a:cs typeface="Gulim"/>
                <a:sym typeface="Gulim"/>
              </a:rPr>
              <a:t>재무</a:t>
            </a:r>
            <a:r>
              <a:rPr lang="en-US" sz="900" dirty="0">
                <a:latin typeface="Gulim"/>
                <a:ea typeface="Gulim"/>
                <a:cs typeface="Gulim"/>
                <a:sym typeface="Gulim"/>
              </a:rPr>
              <a:t> </a:t>
            </a:r>
            <a:r>
              <a:rPr lang="en-US" sz="900" dirty="0" err="1">
                <a:latin typeface="Gulim"/>
                <a:ea typeface="Gulim"/>
                <a:cs typeface="Gulim"/>
                <a:sym typeface="Gulim"/>
              </a:rPr>
              <a:t>정보에</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취득된</a:t>
            </a:r>
            <a:r>
              <a:rPr lang="en-US" sz="900" dirty="0">
                <a:latin typeface="Gulim"/>
                <a:ea typeface="Gulim"/>
                <a:cs typeface="Gulim"/>
                <a:sym typeface="Gulim"/>
              </a:rPr>
              <a:t> </a:t>
            </a:r>
            <a:r>
              <a:rPr lang="en-US" sz="900" dirty="0" err="1">
                <a:latin typeface="Gulim"/>
                <a:ea typeface="Gulim"/>
                <a:cs typeface="Gulim"/>
                <a:sym typeface="Gulim"/>
              </a:rPr>
              <a:t>유형자산은</a:t>
            </a:r>
            <a:r>
              <a:rPr lang="en-US" sz="900" dirty="0">
                <a:latin typeface="Gulim"/>
                <a:ea typeface="Gulim"/>
                <a:cs typeface="Gulim"/>
                <a:sym typeface="Gulim"/>
              </a:rPr>
              <a:t> </a:t>
            </a:r>
            <a:r>
              <a:rPr lang="en-US" sz="900" dirty="0" err="1">
                <a:latin typeface="Gulim"/>
                <a:ea typeface="Gulim"/>
                <a:cs typeface="Gulim"/>
                <a:sym typeface="Gulim"/>
              </a:rPr>
              <a:t>내용연수에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감가상각이</a:t>
            </a:r>
            <a:r>
              <a:rPr lang="en-US" sz="900" dirty="0">
                <a:latin typeface="Gulim"/>
                <a:ea typeface="Gulim"/>
                <a:cs typeface="Gulim"/>
                <a:sym typeface="Gulim"/>
              </a:rPr>
              <a:t> </a:t>
            </a:r>
            <a:r>
              <a:rPr lang="en-US" sz="900" dirty="0" err="1">
                <a:latin typeface="Gulim"/>
                <a:ea typeface="Gulim"/>
                <a:cs typeface="Gulim"/>
                <a:sym typeface="Gulim"/>
              </a:rPr>
              <a:t>완료되는</a:t>
            </a:r>
            <a:r>
              <a:rPr lang="en-US" sz="900" dirty="0">
                <a:latin typeface="Gulim"/>
                <a:ea typeface="Gulim"/>
                <a:cs typeface="Gulim"/>
                <a:sym typeface="Gulim"/>
              </a:rPr>
              <a:t> </a:t>
            </a:r>
            <a:r>
              <a:rPr lang="en-US" sz="900" dirty="0" err="1">
                <a:latin typeface="Gulim"/>
                <a:ea typeface="Gulim"/>
                <a:cs typeface="Gulim"/>
                <a:sym typeface="Gulim"/>
              </a:rPr>
              <a:t>시점까지</a:t>
            </a:r>
            <a:r>
              <a:rPr lang="en-US" sz="900" dirty="0">
                <a:latin typeface="Gulim"/>
                <a:ea typeface="Gulim"/>
                <a:cs typeface="Gulim"/>
                <a:sym typeface="Gulim"/>
              </a:rPr>
              <a:t> </a:t>
            </a:r>
            <a:r>
              <a:rPr lang="en-US" sz="900" dirty="0" err="1">
                <a:latin typeface="Gulim"/>
                <a:ea typeface="Gulim"/>
                <a:cs typeface="Gulim"/>
                <a:sym typeface="Gulim"/>
              </a:rPr>
              <a:t>감가상각비로</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판매관리비에</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수선유지비</a:t>
            </a:r>
            <a:r>
              <a:rPr lang="en-US" sz="900" dirty="0">
                <a:latin typeface="Gulim"/>
                <a:ea typeface="Gulim"/>
                <a:cs typeface="Gulim"/>
                <a:sym typeface="Gulim"/>
              </a:rPr>
              <a:t> </a:t>
            </a:r>
            <a:r>
              <a:rPr lang="en-US" sz="900" dirty="0" err="1">
                <a:latin typeface="Gulim"/>
                <a:ea typeface="Gulim"/>
                <a:cs typeface="Gulim"/>
                <a:sym typeface="Gulim"/>
              </a:rPr>
              <a:t>등은</a:t>
            </a:r>
            <a:r>
              <a:rPr lang="en-US" sz="900" dirty="0">
                <a:latin typeface="Gulim"/>
                <a:ea typeface="Gulim"/>
                <a:cs typeface="Gulim"/>
                <a:sym typeface="Gulim"/>
              </a:rPr>
              <a:t> </a:t>
            </a:r>
            <a:r>
              <a:rPr lang="en-US" sz="900" dirty="0" err="1">
                <a:latin typeface="Gulim"/>
                <a:ea typeface="Gulim"/>
                <a:cs typeface="Gulim"/>
                <a:sym typeface="Gulim"/>
              </a:rPr>
              <a:t>재무상태표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현금및현금성자산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자산의</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미지급금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부채의</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손익계산서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판매관리비의</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에너지효율</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비용</a:t>
            </a:r>
            <a:r>
              <a:rPr lang="en-US" sz="900" dirty="0">
                <a:latin typeface="Gulim"/>
                <a:ea typeface="Gulim"/>
                <a:cs typeface="Gulim"/>
                <a:sym typeface="Gulim"/>
              </a:rPr>
              <a:t> </a:t>
            </a:r>
            <a:r>
              <a:rPr lang="en-US" sz="900" dirty="0" err="1">
                <a:latin typeface="Gulim"/>
                <a:ea typeface="Gulim"/>
                <a:cs typeface="Gulim"/>
                <a:sym typeface="Gulim"/>
              </a:rPr>
              <a:t>절감은</a:t>
            </a:r>
            <a:r>
              <a:rPr lang="en-US" sz="900" dirty="0">
                <a:latin typeface="Gulim"/>
                <a:ea typeface="Gulim"/>
                <a:cs typeface="Gulim"/>
                <a:sym typeface="Gulim"/>
              </a:rPr>
              <a:t> </a:t>
            </a:r>
            <a:r>
              <a:rPr lang="en-US" sz="900" dirty="0" err="1">
                <a:latin typeface="Gulim"/>
                <a:ea typeface="Gulim"/>
                <a:cs typeface="Gulim"/>
                <a:sym typeface="Gulim"/>
              </a:rPr>
              <a:t>손익계산서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영업이익</a:t>
            </a:r>
            <a:r>
              <a:rPr lang="en-US" sz="900" dirty="0">
                <a:latin typeface="Gulim"/>
                <a:ea typeface="Gulim"/>
                <a:cs typeface="Gulim"/>
                <a:sym typeface="Gulim"/>
              </a:rPr>
              <a:t> </a:t>
            </a:r>
            <a:r>
              <a:rPr lang="en-US" sz="900" dirty="0" err="1">
                <a:latin typeface="Gulim"/>
                <a:ea typeface="Gulim"/>
                <a:cs typeface="Gulim"/>
                <a:sym typeface="Gulim"/>
              </a:rPr>
              <a:t>개선등에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101" name="Google Shape;1101;p9"/>
          <p:cNvSpPr txBox="1"/>
          <p:nvPr/>
        </p:nvSpPr>
        <p:spPr>
          <a:xfrm>
            <a:off x="894683" y="4698168"/>
            <a:ext cx="12469204" cy="914461"/>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다</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신재생에너지</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설비</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확충으로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인한</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투자</a:t>
            </a:r>
            <a:endParaRPr sz="900" dirty="0">
              <a:latin typeface="Arial"/>
              <a:ea typeface="Arial"/>
              <a:cs typeface="Arial"/>
              <a:sym typeface="Arial"/>
            </a:endParaRPr>
          </a:p>
          <a:p>
            <a:pPr marL="12700" marR="5080" lvl="0" indent="0" algn="just" rtl="0">
              <a:lnSpc>
                <a:spcPct val="129700"/>
              </a:lnSpc>
              <a:spcBef>
                <a:spcPts val="2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변화에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위험에</a:t>
            </a:r>
            <a:r>
              <a:rPr lang="en-US" sz="900" dirty="0">
                <a:latin typeface="Gulim"/>
                <a:ea typeface="Gulim"/>
                <a:cs typeface="Gulim"/>
                <a:sym typeface="Gulim"/>
              </a:rPr>
              <a:t> </a:t>
            </a:r>
            <a:r>
              <a:rPr lang="en-US" sz="900" dirty="0" err="1">
                <a:latin typeface="Gulim"/>
                <a:ea typeface="Gulim"/>
                <a:cs typeface="Gulim"/>
                <a:sym typeface="Gulim"/>
              </a:rPr>
              <a:t>대응하기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전략으로</a:t>
            </a:r>
            <a:r>
              <a:rPr lang="en-US" sz="900" dirty="0">
                <a:latin typeface="Gulim"/>
                <a:ea typeface="Gulim"/>
                <a:cs typeface="Gulim"/>
                <a:sym typeface="Gulim"/>
              </a:rPr>
              <a:t> </a:t>
            </a:r>
            <a:r>
              <a:rPr lang="en-US" sz="900" dirty="0" err="1">
                <a:latin typeface="Gulim"/>
                <a:ea typeface="Gulim"/>
                <a:cs typeface="Gulim"/>
                <a:sym typeface="Gulim"/>
              </a:rPr>
              <a:t>신재생에너지</a:t>
            </a:r>
            <a:r>
              <a:rPr lang="en-US" sz="900" dirty="0">
                <a:latin typeface="Gulim"/>
                <a:ea typeface="Gulim"/>
                <a:cs typeface="Gulim"/>
                <a:sym typeface="Gulim"/>
              </a:rPr>
              <a:t> </a:t>
            </a:r>
            <a:r>
              <a:rPr lang="en-US" sz="900" dirty="0" err="1">
                <a:latin typeface="Gulim"/>
                <a:ea typeface="Gulim"/>
                <a:cs typeface="Gulim"/>
                <a:sym typeface="Gulim"/>
              </a:rPr>
              <a:t>설비에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투자를</a:t>
            </a:r>
            <a:r>
              <a:rPr lang="en-US" sz="900" dirty="0">
                <a:latin typeface="Gulim"/>
                <a:ea typeface="Gulim"/>
                <a:cs typeface="Gulim"/>
                <a:sym typeface="Gulim"/>
              </a:rPr>
              <a:t> </a:t>
            </a:r>
            <a:r>
              <a:rPr lang="en-US" sz="900" dirty="0" err="1">
                <a:latin typeface="Gulim"/>
                <a:ea typeface="Gulim"/>
                <a:cs typeface="Gulim"/>
                <a:sym typeface="Gulim"/>
              </a:rPr>
              <a:t>확대하고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저탄소</a:t>
            </a:r>
            <a:r>
              <a:rPr lang="en-US" sz="900" dirty="0">
                <a:latin typeface="Gulim"/>
                <a:ea typeface="Gulim"/>
                <a:cs typeface="Gulim"/>
                <a:sym typeface="Gulim"/>
              </a:rPr>
              <a:t> </a:t>
            </a:r>
            <a:r>
              <a:rPr lang="en-US" sz="900" dirty="0" err="1">
                <a:latin typeface="Gulim"/>
                <a:ea typeface="Gulim"/>
                <a:cs typeface="Gulim"/>
                <a:sym typeface="Gulim"/>
              </a:rPr>
              <a:t>체계로의</a:t>
            </a:r>
            <a:r>
              <a:rPr lang="en-US" sz="900" dirty="0">
                <a:latin typeface="Gulim"/>
                <a:ea typeface="Gulim"/>
                <a:cs typeface="Gulim"/>
                <a:sym typeface="Gulim"/>
              </a:rPr>
              <a:t> </a:t>
            </a:r>
            <a:r>
              <a:rPr lang="en-US" sz="900" dirty="0" err="1">
                <a:latin typeface="Gulim"/>
                <a:ea typeface="Gulim"/>
                <a:cs typeface="Gulim"/>
                <a:sym typeface="Gulim"/>
              </a:rPr>
              <a:t>전환을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태양광</a:t>
            </a:r>
            <a:r>
              <a:rPr lang="en-US" sz="900" dirty="0">
                <a:latin typeface="Gulim"/>
                <a:ea typeface="Gulim"/>
                <a:cs typeface="Gulim"/>
                <a:sym typeface="Gulim"/>
              </a:rPr>
              <a:t> </a:t>
            </a:r>
            <a:r>
              <a:rPr lang="en-US" sz="900" dirty="0" err="1">
                <a:latin typeface="Gulim"/>
                <a:ea typeface="Gulim"/>
                <a:cs typeface="Gulim"/>
                <a:sym typeface="Gulim"/>
              </a:rPr>
              <a:t>설비</a:t>
            </a:r>
            <a:r>
              <a:rPr lang="en-US" sz="900" dirty="0">
                <a:latin typeface="Gulim"/>
                <a:ea typeface="Gulim"/>
                <a:cs typeface="Gulim"/>
                <a:sym typeface="Gulim"/>
              </a:rPr>
              <a:t> </a:t>
            </a:r>
            <a:r>
              <a:rPr lang="en-US" sz="900" dirty="0" err="1">
                <a:latin typeface="Gulim"/>
                <a:ea typeface="Gulim"/>
                <a:cs typeface="Gulim"/>
                <a:sym typeface="Gulim"/>
              </a:rPr>
              <a:t>확충을</a:t>
            </a:r>
            <a:r>
              <a:rPr lang="en-US" sz="900" dirty="0">
                <a:latin typeface="Gulim"/>
                <a:ea typeface="Gulim"/>
                <a:cs typeface="Gulim"/>
                <a:sym typeface="Gulim"/>
              </a:rPr>
              <a:t> </a:t>
            </a:r>
            <a:r>
              <a:rPr lang="en-US" sz="900" dirty="0" err="1">
                <a:latin typeface="Gulim"/>
                <a:ea typeface="Gulim"/>
                <a:cs typeface="Gulim"/>
                <a:sym typeface="Gulim"/>
              </a:rPr>
              <a:t>추진하고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관련지출은</a:t>
            </a:r>
            <a:r>
              <a:rPr lang="en-US" sz="900" dirty="0">
                <a:latin typeface="Gulim"/>
                <a:ea typeface="Gulim"/>
                <a:cs typeface="Gulim"/>
                <a:sym typeface="Gulim"/>
              </a:rPr>
              <a:t> </a:t>
            </a: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취득</a:t>
            </a:r>
            <a:r>
              <a:rPr lang="en-US" sz="900" dirty="0">
                <a:latin typeface="Gulim"/>
                <a:ea typeface="Gulim"/>
                <a:cs typeface="Gulim"/>
                <a:sym typeface="Gulim"/>
              </a:rPr>
              <a:t> </a:t>
            </a:r>
            <a:r>
              <a:rPr lang="en-US" sz="900" dirty="0" err="1">
                <a:latin typeface="Gulim"/>
                <a:ea typeface="Gulim"/>
                <a:cs typeface="Gulim"/>
                <a:sym typeface="Gulim"/>
              </a:rPr>
              <a:t>등으로</a:t>
            </a:r>
            <a:r>
              <a:rPr lang="en-US" sz="900" dirty="0">
                <a:latin typeface="Gulim"/>
                <a:ea typeface="Gulim"/>
                <a:cs typeface="Gulim"/>
                <a:sym typeface="Gulim"/>
              </a:rPr>
              <a:t> </a:t>
            </a:r>
            <a:r>
              <a:rPr lang="en-US" sz="900" dirty="0" err="1">
                <a:latin typeface="Gulim"/>
                <a:ea typeface="Gulim"/>
                <a:cs typeface="Gulim"/>
                <a:sym typeface="Gulim"/>
              </a:rPr>
              <a:t>계상하고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당기에</a:t>
            </a:r>
            <a:r>
              <a:rPr lang="en-US" sz="900" dirty="0">
                <a:latin typeface="Gulim"/>
                <a:ea typeface="Gulim"/>
                <a:cs typeface="Gulim"/>
                <a:sym typeface="Gulim"/>
              </a:rPr>
              <a:t> KT&amp;G </a:t>
            </a:r>
            <a:r>
              <a:rPr lang="en-US" sz="900" dirty="0" err="1">
                <a:latin typeface="Gulim"/>
                <a:ea typeface="Gulim"/>
                <a:cs typeface="Gulim"/>
                <a:sym typeface="Gulim"/>
              </a:rPr>
              <a:t>광주공장</a:t>
            </a:r>
            <a:r>
              <a:rPr lang="en-US" sz="900" dirty="0">
                <a:latin typeface="Gulim"/>
                <a:ea typeface="Gulim"/>
                <a:cs typeface="Gulim"/>
                <a:sym typeface="Gulim"/>
              </a:rPr>
              <a:t>, KGC </a:t>
            </a:r>
            <a:r>
              <a:rPr lang="en-US" sz="900" dirty="0" err="1">
                <a:latin typeface="Gulim"/>
                <a:ea typeface="Gulim"/>
                <a:cs typeface="Gulim"/>
                <a:sym typeface="Gulim"/>
              </a:rPr>
              <a:t>부여공장</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태양광</a:t>
            </a:r>
            <a:r>
              <a:rPr lang="en-US" sz="900" dirty="0">
                <a:latin typeface="Gulim"/>
                <a:ea typeface="Gulim"/>
                <a:cs typeface="Gulim"/>
                <a:sym typeface="Gulim"/>
              </a:rPr>
              <a:t> </a:t>
            </a:r>
            <a:r>
              <a:rPr lang="en-US" sz="900" dirty="0" err="1">
                <a:latin typeface="Gulim"/>
                <a:ea typeface="Gulim"/>
                <a:cs typeface="Gulim"/>
                <a:sym typeface="Gulim"/>
              </a:rPr>
              <a:t>시설을</a:t>
            </a:r>
            <a:r>
              <a:rPr lang="en-US" sz="900" dirty="0">
                <a:latin typeface="Gulim"/>
                <a:ea typeface="Gulim"/>
                <a:cs typeface="Gulim"/>
                <a:sym typeface="Gulim"/>
              </a:rPr>
              <a:t> </a:t>
            </a:r>
            <a:r>
              <a:rPr lang="en-US" sz="900" dirty="0" err="1">
                <a:latin typeface="Gulim"/>
                <a:ea typeface="Gulim"/>
                <a:cs typeface="Gulim"/>
                <a:sym typeface="Gulim"/>
              </a:rPr>
              <a:t>설치하였으며</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재무상태표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유형자산으로</a:t>
            </a:r>
            <a:r>
              <a:rPr lang="en-US" sz="900" dirty="0">
                <a:latin typeface="Gulim"/>
                <a:ea typeface="Gulim"/>
                <a:cs typeface="Gulim"/>
                <a:sym typeface="Gulim"/>
              </a:rPr>
              <a:t> </a:t>
            </a:r>
            <a:r>
              <a:rPr lang="en-US" sz="900" dirty="0" err="1">
                <a:latin typeface="Gulim"/>
                <a:ea typeface="Gulim"/>
                <a:cs typeface="Gulim"/>
                <a:sym typeface="Gulim"/>
              </a:rPr>
              <a:t>인식하였습니다</a:t>
            </a:r>
            <a:r>
              <a:rPr lang="en-US" sz="900" dirty="0">
                <a:latin typeface="Gulim"/>
                <a:ea typeface="Gulim"/>
                <a:cs typeface="Gulim"/>
                <a:sym typeface="Gulim"/>
              </a:rPr>
              <a:t>. </a:t>
            </a:r>
            <a:r>
              <a:rPr lang="en-US" sz="900" dirty="0" err="1">
                <a:latin typeface="Gulim"/>
                <a:ea typeface="Gulim"/>
                <a:cs typeface="Gulim"/>
                <a:sym typeface="Gulim"/>
              </a:rPr>
              <a:t>유형자산</a:t>
            </a:r>
            <a:r>
              <a:rPr lang="en-US" sz="900" dirty="0">
                <a:latin typeface="Gulim"/>
                <a:ea typeface="Gulim"/>
                <a:cs typeface="Gulim"/>
                <a:sym typeface="Gulim"/>
              </a:rPr>
              <a:t> </a:t>
            </a:r>
            <a:r>
              <a:rPr lang="en-US" sz="900" dirty="0" err="1">
                <a:latin typeface="Gulim"/>
                <a:ea typeface="Gulim"/>
                <a:cs typeface="Gulim"/>
                <a:sym typeface="Gulim"/>
              </a:rPr>
              <a:t>취득</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재무상태표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현금및현금성자산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자산의</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미지급금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부채의</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취득된</a:t>
            </a:r>
            <a:r>
              <a:rPr lang="en-US" sz="900" dirty="0">
                <a:latin typeface="Gulim"/>
                <a:ea typeface="Gulim"/>
                <a:cs typeface="Gulim"/>
                <a:sym typeface="Gulim"/>
              </a:rPr>
              <a:t> </a:t>
            </a:r>
            <a:r>
              <a:rPr lang="en-US" sz="900" dirty="0" err="1">
                <a:latin typeface="Gulim"/>
                <a:ea typeface="Gulim"/>
                <a:cs typeface="Gulim"/>
                <a:sym typeface="Gulim"/>
              </a:rPr>
              <a:t>유형자산은</a:t>
            </a:r>
            <a:r>
              <a:rPr lang="en-US" sz="900" dirty="0">
                <a:latin typeface="Gulim"/>
                <a:ea typeface="Gulim"/>
                <a:cs typeface="Gulim"/>
                <a:sym typeface="Gulim"/>
              </a:rPr>
              <a:t> </a:t>
            </a:r>
            <a:r>
              <a:rPr lang="en-US" sz="900" dirty="0" err="1">
                <a:latin typeface="Gulim"/>
                <a:ea typeface="Gulim"/>
                <a:cs typeface="Gulim"/>
                <a:sym typeface="Gulim"/>
              </a:rPr>
              <a:t>감가상각이</a:t>
            </a:r>
            <a:r>
              <a:rPr lang="en-US" sz="900" dirty="0">
                <a:latin typeface="Gulim"/>
                <a:ea typeface="Gulim"/>
                <a:cs typeface="Gulim"/>
                <a:sym typeface="Gulim"/>
              </a:rPr>
              <a:t> </a:t>
            </a:r>
            <a:r>
              <a:rPr lang="en-US" sz="900" dirty="0" err="1">
                <a:latin typeface="Gulim"/>
                <a:ea typeface="Gulim"/>
                <a:cs typeface="Gulim"/>
                <a:sym typeface="Gulim"/>
              </a:rPr>
              <a:t>완료되는</a:t>
            </a:r>
            <a:r>
              <a:rPr lang="en-US" sz="900" dirty="0">
                <a:latin typeface="Gulim"/>
                <a:ea typeface="Gulim"/>
                <a:cs typeface="Gulim"/>
                <a:sym typeface="Gulim"/>
              </a:rPr>
              <a:t> </a:t>
            </a:r>
            <a:r>
              <a:rPr lang="en-US" sz="900" dirty="0" err="1">
                <a:latin typeface="Gulim"/>
                <a:ea typeface="Gulim"/>
                <a:cs typeface="Gulim"/>
                <a:sym typeface="Gulim"/>
              </a:rPr>
              <a:t>시점까지</a:t>
            </a:r>
            <a:r>
              <a:rPr lang="en-US" sz="900" dirty="0">
                <a:latin typeface="Gulim"/>
                <a:ea typeface="Gulim"/>
                <a:cs typeface="Gulim"/>
                <a:sym typeface="Gulim"/>
              </a:rPr>
              <a:t> </a:t>
            </a:r>
            <a:r>
              <a:rPr lang="en-US" sz="900" dirty="0" err="1">
                <a:latin typeface="Gulim"/>
                <a:ea typeface="Gulim"/>
                <a:cs typeface="Gulim"/>
                <a:sym typeface="Gulim"/>
              </a:rPr>
              <a:t>손익계산서상</a:t>
            </a:r>
            <a:r>
              <a:rPr lang="en-US" sz="900" dirty="0">
                <a:latin typeface="Gulim"/>
                <a:ea typeface="Gulim"/>
                <a:cs typeface="Gulim"/>
                <a:sym typeface="Gulim"/>
              </a:rPr>
              <a:t> </a:t>
            </a:r>
            <a:r>
              <a:rPr lang="en-US" sz="900" dirty="0" err="1">
                <a:latin typeface="Gulim"/>
                <a:ea typeface="Gulim"/>
                <a:cs typeface="Gulim"/>
                <a:sym typeface="Gulim"/>
              </a:rPr>
              <a:t>감가상각비로</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판매관리비에</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신재생에너지</a:t>
            </a:r>
            <a:r>
              <a:rPr lang="en-US" sz="900" dirty="0">
                <a:latin typeface="Gulim"/>
                <a:ea typeface="Gulim"/>
                <a:cs typeface="Gulim"/>
                <a:sym typeface="Gulim"/>
              </a:rPr>
              <a:t> </a:t>
            </a:r>
            <a:r>
              <a:rPr lang="en-US" sz="900" dirty="0" err="1">
                <a:latin typeface="Gulim"/>
                <a:ea typeface="Gulim"/>
                <a:cs typeface="Gulim"/>
                <a:sym typeface="Gulim"/>
              </a:rPr>
              <a:t>도입</a:t>
            </a:r>
            <a:r>
              <a:rPr lang="en-US" sz="900" dirty="0">
                <a:latin typeface="Gulim"/>
                <a:ea typeface="Gulim"/>
                <a:cs typeface="Gulim"/>
                <a:sym typeface="Gulim"/>
              </a:rPr>
              <a:t> </a:t>
            </a:r>
            <a:r>
              <a:rPr lang="en-US" sz="900" dirty="0" err="1">
                <a:latin typeface="Gulim"/>
                <a:ea typeface="Gulim"/>
                <a:cs typeface="Gulim"/>
                <a:sym typeface="Gulim"/>
              </a:rPr>
              <a:t>확대를</a:t>
            </a:r>
            <a:r>
              <a:rPr lang="en-US" sz="900" dirty="0">
                <a:latin typeface="Gulim"/>
                <a:ea typeface="Gulim"/>
                <a:cs typeface="Gulim"/>
                <a:sym typeface="Gulim"/>
              </a:rPr>
              <a:t> </a:t>
            </a:r>
            <a:r>
              <a:rPr lang="en-US" sz="900" dirty="0" err="1">
                <a:latin typeface="Gulim"/>
                <a:ea typeface="Gulim"/>
                <a:cs typeface="Gulim"/>
                <a:sym typeface="Gulim"/>
              </a:rPr>
              <a:t>통한</a:t>
            </a:r>
            <a:r>
              <a:rPr lang="en-US" sz="900" dirty="0">
                <a:latin typeface="Gulim"/>
                <a:ea typeface="Gulim"/>
                <a:cs typeface="Gulim"/>
                <a:sym typeface="Gulim"/>
              </a:rPr>
              <a:t> </a:t>
            </a:r>
            <a:r>
              <a:rPr lang="en-US" sz="900" dirty="0" err="1">
                <a:latin typeface="Gulim"/>
                <a:ea typeface="Gulim"/>
                <a:cs typeface="Gulim"/>
                <a:sym typeface="Gulim"/>
              </a:rPr>
              <a:t>에너지</a:t>
            </a:r>
            <a:r>
              <a:rPr lang="en-US" sz="900" dirty="0">
                <a:latin typeface="Gulim"/>
                <a:ea typeface="Gulim"/>
                <a:cs typeface="Gulim"/>
                <a:sym typeface="Gulim"/>
              </a:rPr>
              <a:t> </a:t>
            </a:r>
            <a:r>
              <a:rPr lang="en-US" sz="900" dirty="0" err="1">
                <a:latin typeface="Gulim"/>
                <a:ea typeface="Gulim"/>
                <a:cs typeface="Gulim"/>
                <a:sym typeface="Gulim"/>
              </a:rPr>
              <a:t>비용</a:t>
            </a:r>
            <a:r>
              <a:rPr lang="en-US" sz="900" dirty="0">
                <a:latin typeface="Gulim"/>
                <a:ea typeface="Gulim"/>
                <a:cs typeface="Gulim"/>
                <a:sym typeface="Gulim"/>
              </a:rPr>
              <a:t> </a:t>
            </a:r>
            <a:r>
              <a:rPr lang="en-US" sz="900" dirty="0" err="1">
                <a:latin typeface="Gulim"/>
                <a:ea typeface="Gulim"/>
                <a:cs typeface="Gulim"/>
                <a:sym typeface="Gulim"/>
              </a:rPr>
              <a:t>절감으로</a:t>
            </a:r>
            <a:r>
              <a:rPr lang="en-US" sz="900" dirty="0">
                <a:latin typeface="Gulim"/>
                <a:ea typeface="Gulim"/>
                <a:cs typeface="Gulim"/>
                <a:sym typeface="Gulim"/>
              </a:rPr>
              <a:t> </a:t>
            </a:r>
            <a:r>
              <a:rPr lang="en-US" sz="900" dirty="0" err="1">
                <a:latin typeface="Gulim"/>
                <a:ea typeface="Gulim"/>
                <a:cs typeface="Gulim"/>
                <a:sym typeface="Gulim"/>
              </a:rPr>
              <a:t>손익계산서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영업이익</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영향을</a:t>
            </a:r>
            <a:r>
              <a:rPr lang="en-US" sz="900" dirty="0">
                <a:latin typeface="Gulim"/>
                <a:ea typeface="Gulim"/>
                <a:cs typeface="Gulim"/>
                <a:sym typeface="Gulim"/>
              </a:rPr>
              <a:t> </a:t>
            </a:r>
            <a:r>
              <a:rPr lang="en-US" sz="900" dirty="0" err="1">
                <a:latin typeface="Gulim"/>
                <a:ea typeface="Gulim"/>
                <a:cs typeface="Gulim"/>
                <a:sym typeface="Gulim"/>
              </a:rPr>
              <a:t>미칠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102" name="Google Shape;1102;p9"/>
          <p:cNvSpPr txBox="1"/>
          <p:nvPr/>
        </p:nvSpPr>
        <p:spPr>
          <a:xfrm>
            <a:off x="887299" y="5664101"/>
            <a:ext cx="12470435" cy="914461"/>
          </a:xfrm>
          <a:prstGeom prst="rect">
            <a:avLst/>
          </a:prstGeom>
          <a:noFill/>
          <a:ln>
            <a:noFill/>
          </a:ln>
        </p:spPr>
        <p:txBody>
          <a:bodyPr spcFirstLastPara="1" wrap="square" lIns="0" tIns="55225" rIns="0" bIns="0" anchor="t" anchorCtr="0">
            <a:spAutoFit/>
          </a:bodyPr>
          <a:lstStyle/>
          <a:p>
            <a:pPr marL="13970" lvl="0" indent="0" algn="just" rtl="0">
              <a:lnSpc>
                <a:spcPct val="100000"/>
              </a:lnSpc>
              <a:spcBef>
                <a:spcPts val="0"/>
              </a:spcBef>
              <a:spcAft>
                <a:spcPts val="0"/>
              </a:spcAft>
              <a:buNone/>
            </a:pPr>
            <a:r>
              <a:rPr lang="en-US" sz="900" b="1" dirty="0">
                <a:solidFill>
                  <a:srgbClr val="4D5C63"/>
                </a:solidFill>
                <a:latin typeface="Arial"/>
                <a:ea typeface="Arial"/>
                <a:cs typeface="Arial"/>
                <a:sym typeface="Arial"/>
              </a:rPr>
              <a:t>(</a:t>
            </a:r>
            <a:r>
              <a:rPr lang="en-US" sz="900" b="1" dirty="0" err="1">
                <a:solidFill>
                  <a:srgbClr val="4D5C63"/>
                </a:solidFill>
                <a:latin typeface="Arial"/>
                <a:ea typeface="Arial"/>
                <a:cs typeface="Arial"/>
                <a:sym typeface="Arial"/>
              </a:rPr>
              <a:t>라</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저탄소</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운송수단</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및</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인프라</a:t>
            </a:r>
            <a:r>
              <a:rPr lang="en-US" sz="900" b="1" dirty="0">
                <a:solidFill>
                  <a:srgbClr val="4D5C63"/>
                </a:solidFill>
                <a:latin typeface="Arial"/>
                <a:ea typeface="Arial"/>
                <a:cs typeface="Arial"/>
                <a:sym typeface="Arial"/>
              </a:rPr>
              <a:t> </a:t>
            </a:r>
            <a:r>
              <a:rPr lang="en-US" sz="900" b="1" dirty="0" err="1">
                <a:solidFill>
                  <a:srgbClr val="4D5C63"/>
                </a:solidFill>
                <a:latin typeface="Arial"/>
                <a:ea typeface="Arial"/>
                <a:cs typeface="Arial"/>
                <a:sym typeface="Arial"/>
              </a:rPr>
              <a:t>도입</a:t>
            </a:r>
            <a:endParaRPr sz="900" dirty="0">
              <a:latin typeface="Arial"/>
              <a:ea typeface="Arial"/>
              <a:cs typeface="Arial"/>
              <a:sym typeface="Arial"/>
            </a:endParaRPr>
          </a:p>
          <a:p>
            <a:pPr marL="12700" marR="5080" lvl="0" indent="634" algn="just" rtl="0">
              <a:lnSpc>
                <a:spcPct val="129700"/>
              </a:lnSpc>
              <a:spcBef>
                <a:spcPts val="15"/>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기후</a:t>
            </a:r>
            <a:r>
              <a:rPr lang="en-US" sz="900" dirty="0">
                <a:latin typeface="Gulim"/>
                <a:ea typeface="Gulim"/>
                <a:cs typeface="Gulim"/>
                <a:sym typeface="Gulim"/>
              </a:rPr>
              <a:t> </a:t>
            </a:r>
            <a:r>
              <a:rPr lang="en-US" sz="900" dirty="0" err="1">
                <a:latin typeface="Gulim"/>
                <a:ea typeface="Gulim"/>
                <a:cs typeface="Gulim"/>
                <a:sym typeface="Gulim"/>
              </a:rPr>
              <a:t>변화에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전환</a:t>
            </a:r>
            <a:r>
              <a:rPr lang="en-US" sz="900" dirty="0">
                <a:latin typeface="Gulim"/>
                <a:ea typeface="Gulim"/>
                <a:cs typeface="Gulim"/>
                <a:sym typeface="Gulim"/>
              </a:rPr>
              <a:t> </a:t>
            </a:r>
            <a:r>
              <a:rPr lang="en-US" sz="900" dirty="0" err="1">
                <a:latin typeface="Gulim"/>
                <a:ea typeface="Gulim"/>
                <a:cs typeface="Gulim"/>
                <a:sym typeface="Gulim"/>
              </a:rPr>
              <a:t>위험에</a:t>
            </a:r>
            <a:r>
              <a:rPr lang="en-US" sz="900" dirty="0">
                <a:latin typeface="Gulim"/>
                <a:ea typeface="Gulim"/>
                <a:cs typeface="Gulim"/>
                <a:sym typeface="Gulim"/>
              </a:rPr>
              <a:t> </a:t>
            </a:r>
            <a:r>
              <a:rPr lang="en-US" sz="900" dirty="0" err="1">
                <a:latin typeface="Gulim"/>
                <a:ea typeface="Gulim"/>
                <a:cs typeface="Gulim"/>
                <a:sym typeface="Gulim"/>
              </a:rPr>
              <a:t>대응하기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전략으로</a:t>
            </a:r>
            <a:r>
              <a:rPr lang="en-US" sz="900" dirty="0">
                <a:latin typeface="Gulim"/>
                <a:ea typeface="Gulim"/>
                <a:cs typeface="Gulim"/>
                <a:sym typeface="Gulim"/>
              </a:rPr>
              <a:t> </a:t>
            </a:r>
            <a:r>
              <a:rPr lang="en-US" sz="900" dirty="0" err="1">
                <a:latin typeface="Gulim"/>
                <a:ea typeface="Gulim"/>
                <a:cs typeface="Gulim"/>
                <a:sym typeface="Gulim"/>
              </a:rPr>
              <a:t>영업용</a:t>
            </a:r>
            <a:r>
              <a:rPr lang="en-US" sz="900" dirty="0">
                <a:latin typeface="Gulim"/>
                <a:ea typeface="Gulim"/>
                <a:cs typeface="Gulim"/>
                <a:sym typeface="Gulim"/>
              </a:rPr>
              <a:t> </a:t>
            </a:r>
            <a:r>
              <a:rPr lang="en-US" sz="900" dirty="0" err="1">
                <a:latin typeface="Gulim"/>
                <a:ea typeface="Gulim"/>
                <a:cs typeface="Gulim"/>
                <a:sym typeface="Gulim"/>
              </a:rPr>
              <a:t>차량으로</a:t>
            </a:r>
            <a:r>
              <a:rPr lang="en-US" sz="900" dirty="0">
                <a:latin typeface="Gulim"/>
                <a:ea typeface="Gulim"/>
                <a:cs typeface="Gulim"/>
                <a:sym typeface="Gulim"/>
              </a:rPr>
              <a:t> </a:t>
            </a:r>
            <a:r>
              <a:rPr lang="en-US" sz="900" dirty="0" err="1">
                <a:latin typeface="Gulim"/>
                <a:ea typeface="Gulim"/>
                <a:cs typeface="Gulim"/>
                <a:sym typeface="Gulim"/>
              </a:rPr>
              <a:t>전기차로</a:t>
            </a:r>
            <a:r>
              <a:rPr lang="en-US" sz="900" dirty="0">
                <a:latin typeface="Gulim"/>
                <a:ea typeface="Gulim"/>
                <a:cs typeface="Gulim"/>
                <a:sym typeface="Gulim"/>
              </a:rPr>
              <a:t> </a:t>
            </a:r>
            <a:r>
              <a:rPr lang="en-US" sz="900" dirty="0" err="1">
                <a:latin typeface="Gulim"/>
                <a:ea typeface="Gulim"/>
                <a:cs typeface="Gulim"/>
                <a:sym typeface="Gulim"/>
              </a:rPr>
              <a:t>전환하고</a:t>
            </a:r>
            <a:r>
              <a:rPr lang="en-US" sz="900" dirty="0">
                <a:latin typeface="Gulim"/>
                <a:ea typeface="Gulim"/>
                <a:cs typeface="Gulim"/>
                <a:sym typeface="Gulim"/>
              </a:rPr>
              <a:t>, </a:t>
            </a:r>
            <a:r>
              <a:rPr lang="en-US" sz="900" dirty="0" err="1">
                <a:latin typeface="Gulim"/>
                <a:ea typeface="Gulim"/>
                <a:cs typeface="Gulim"/>
                <a:sym typeface="Gulim"/>
              </a:rPr>
              <a:t>전기차</a:t>
            </a:r>
            <a:r>
              <a:rPr lang="en-US" sz="900" dirty="0">
                <a:latin typeface="Gulim"/>
                <a:ea typeface="Gulim"/>
                <a:cs typeface="Gulim"/>
                <a:sym typeface="Gulim"/>
              </a:rPr>
              <a:t> </a:t>
            </a:r>
            <a:r>
              <a:rPr lang="en-US" sz="900" dirty="0" err="1">
                <a:latin typeface="Gulim"/>
                <a:ea typeface="Gulim"/>
                <a:cs typeface="Gulim"/>
                <a:sym typeface="Gulim"/>
              </a:rPr>
              <a:t>충전설비를</a:t>
            </a:r>
            <a:r>
              <a:rPr lang="en-US" sz="900" dirty="0">
                <a:latin typeface="Gulim"/>
                <a:ea typeface="Gulim"/>
                <a:cs typeface="Gulim"/>
                <a:sym typeface="Gulim"/>
              </a:rPr>
              <a:t> </a:t>
            </a:r>
            <a:r>
              <a:rPr lang="en-US" sz="900" dirty="0" err="1">
                <a:latin typeface="Gulim"/>
                <a:ea typeface="Gulim"/>
                <a:cs typeface="Gulim"/>
                <a:sym typeface="Gulim"/>
              </a:rPr>
              <a:t>확충하고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충전설비의</a:t>
            </a:r>
            <a:r>
              <a:rPr lang="en-US" sz="900" dirty="0">
                <a:latin typeface="Gulim"/>
                <a:ea typeface="Gulim"/>
                <a:cs typeface="Gulim"/>
                <a:sym typeface="Gulim"/>
              </a:rPr>
              <a:t> </a:t>
            </a:r>
            <a:r>
              <a:rPr lang="en-US" sz="900" dirty="0" err="1">
                <a:latin typeface="Gulim"/>
                <a:ea typeface="Gulim"/>
                <a:cs typeface="Gulim"/>
                <a:sym typeface="Gulim"/>
              </a:rPr>
              <a:t>취득은</a:t>
            </a:r>
            <a:r>
              <a:rPr lang="en-US" sz="900" dirty="0">
                <a:latin typeface="Gulim"/>
                <a:ea typeface="Gulim"/>
                <a:cs typeface="Gulim"/>
                <a:sym typeface="Gulim"/>
              </a:rPr>
              <a:t> </a:t>
            </a:r>
            <a:r>
              <a:rPr lang="en-US" sz="900" dirty="0" err="1">
                <a:latin typeface="Gulim"/>
                <a:ea typeface="Gulim"/>
                <a:cs typeface="Gulim"/>
                <a:sym typeface="Gulim"/>
              </a:rPr>
              <a:t>재무상태표상</a:t>
            </a:r>
            <a:r>
              <a:rPr lang="en-US" sz="900" dirty="0">
                <a:latin typeface="Gulim"/>
                <a:ea typeface="Gulim"/>
                <a:cs typeface="Gulim"/>
                <a:sym typeface="Gulim"/>
              </a:rPr>
              <a:t> </a:t>
            </a: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현금및현금성자산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자산의</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미지급금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부채의</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a:t>
            </a:r>
            <a:r>
              <a:rPr lang="en-US" sz="900" dirty="0" err="1">
                <a:latin typeface="Gulim"/>
                <a:ea typeface="Gulim"/>
                <a:cs typeface="Gulim"/>
                <a:sym typeface="Gulim"/>
              </a:rPr>
              <a:t>반영될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취득된</a:t>
            </a:r>
            <a:r>
              <a:rPr lang="en-US" sz="900" dirty="0">
                <a:latin typeface="Gulim"/>
                <a:ea typeface="Gulim"/>
                <a:cs typeface="Gulim"/>
                <a:sym typeface="Gulim"/>
              </a:rPr>
              <a:t> </a:t>
            </a:r>
            <a:r>
              <a:rPr lang="en-US" sz="900" dirty="0" err="1">
                <a:latin typeface="Gulim"/>
                <a:ea typeface="Gulim"/>
                <a:cs typeface="Gulim"/>
                <a:sym typeface="Gulim"/>
              </a:rPr>
              <a:t>유형자산은</a:t>
            </a:r>
            <a:r>
              <a:rPr lang="en-US" sz="900" dirty="0">
                <a:latin typeface="Gulim"/>
                <a:ea typeface="Gulim"/>
                <a:cs typeface="Gulim"/>
                <a:sym typeface="Gulim"/>
              </a:rPr>
              <a:t> </a:t>
            </a:r>
            <a:r>
              <a:rPr lang="en-US" sz="900" dirty="0" err="1">
                <a:latin typeface="Gulim"/>
                <a:ea typeface="Gulim"/>
                <a:cs typeface="Gulim"/>
                <a:sym typeface="Gulim"/>
              </a:rPr>
              <a:t>감가상각이</a:t>
            </a:r>
            <a:r>
              <a:rPr lang="en-US" sz="900" dirty="0">
                <a:latin typeface="Gulim"/>
                <a:ea typeface="Gulim"/>
                <a:cs typeface="Gulim"/>
                <a:sym typeface="Gulim"/>
              </a:rPr>
              <a:t> </a:t>
            </a:r>
            <a:r>
              <a:rPr lang="en-US" sz="900" dirty="0" err="1">
                <a:latin typeface="Gulim"/>
                <a:ea typeface="Gulim"/>
                <a:cs typeface="Gulim"/>
                <a:sym typeface="Gulim"/>
              </a:rPr>
              <a:t>완료되는</a:t>
            </a:r>
            <a:r>
              <a:rPr lang="en-US" sz="900" dirty="0">
                <a:latin typeface="Gulim"/>
                <a:ea typeface="Gulim"/>
                <a:cs typeface="Gulim"/>
                <a:sym typeface="Gulim"/>
              </a:rPr>
              <a:t> </a:t>
            </a:r>
            <a:r>
              <a:rPr lang="en-US" sz="900" dirty="0" err="1">
                <a:latin typeface="Gulim"/>
                <a:ea typeface="Gulim"/>
                <a:cs typeface="Gulim"/>
                <a:sym typeface="Gulim"/>
              </a:rPr>
              <a:t>시점까지</a:t>
            </a:r>
            <a:r>
              <a:rPr lang="en-US" sz="900" dirty="0">
                <a:latin typeface="Gulim"/>
                <a:ea typeface="Gulim"/>
                <a:cs typeface="Gulim"/>
                <a:sym typeface="Gulim"/>
              </a:rPr>
              <a:t> </a:t>
            </a:r>
            <a:r>
              <a:rPr lang="en-US" sz="900" dirty="0" err="1">
                <a:latin typeface="Gulim"/>
                <a:ea typeface="Gulim"/>
                <a:cs typeface="Gulim"/>
                <a:sym typeface="Gulim"/>
              </a:rPr>
              <a:t>손익계산서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감가상각비로</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판매관리비에</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전기차</a:t>
            </a:r>
            <a:r>
              <a:rPr lang="en-US" sz="900" dirty="0">
                <a:latin typeface="Gulim"/>
                <a:ea typeface="Gulim"/>
                <a:cs typeface="Gulim"/>
                <a:sym typeface="Gulim"/>
              </a:rPr>
              <a:t> </a:t>
            </a:r>
            <a:r>
              <a:rPr lang="en-US" sz="900" dirty="0" err="1">
                <a:latin typeface="Gulim"/>
                <a:ea typeface="Gulim"/>
                <a:cs typeface="Gulim"/>
                <a:sym typeface="Gulim"/>
              </a:rPr>
              <a:t>리스는</a:t>
            </a:r>
            <a:r>
              <a:rPr lang="en-US" sz="900" dirty="0">
                <a:latin typeface="Gulim"/>
                <a:ea typeface="Gulim"/>
                <a:cs typeface="Gulim"/>
                <a:sym typeface="Gulim"/>
              </a:rPr>
              <a:t> </a:t>
            </a:r>
            <a:r>
              <a:rPr lang="en-US" sz="900" dirty="0" err="1">
                <a:latin typeface="Gulim"/>
                <a:ea typeface="Gulim"/>
                <a:cs typeface="Gulim"/>
                <a:sym typeface="Gulim"/>
              </a:rPr>
              <a:t>재무상태표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사용권자산의</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리스부채의</a:t>
            </a:r>
            <a:r>
              <a:rPr lang="en-US" sz="900" dirty="0">
                <a:latin typeface="Gulim"/>
                <a:ea typeface="Gulim"/>
                <a:cs typeface="Gulim"/>
                <a:sym typeface="Gulim"/>
              </a:rPr>
              <a:t> </a:t>
            </a:r>
            <a:r>
              <a:rPr lang="en-US" sz="900" dirty="0" err="1">
                <a:latin typeface="Gulim"/>
                <a:ea typeface="Gulim"/>
                <a:cs typeface="Gulim"/>
                <a:sym typeface="Gulim"/>
              </a:rPr>
              <a:t>증가로</a:t>
            </a:r>
            <a:r>
              <a:rPr lang="en-US" sz="900" dirty="0">
                <a:latin typeface="Gulim"/>
                <a:ea typeface="Gulim"/>
                <a:cs typeface="Gulim"/>
                <a:sym typeface="Gulim"/>
              </a:rPr>
              <a:t> </a:t>
            </a:r>
            <a:r>
              <a:rPr lang="en-US" sz="900" dirty="0" err="1">
                <a:latin typeface="Gulim"/>
                <a:ea typeface="Gulim"/>
                <a:cs typeface="Gulim"/>
                <a:sym typeface="Gulim"/>
              </a:rPr>
              <a:t>반영되며</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사용권자산의</a:t>
            </a:r>
            <a:r>
              <a:rPr lang="en-US" sz="900" dirty="0">
                <a:latin typeface="Gulim"/>
                <a:ea typeface="Gulim"/>
                <a:cs typeface="Gulim"/>
                <a:sym typeface="Gulim"/>
              </a:rPr>
              <a:t> </a:t>
            </a:r>
            <a:r>
              <a:rPr lang="en-US" sz="900" dirty="0" err="1">
                <a:latin typeface="Gulim"/>
                <a:ea typeface="Gulim"/>
                <a:cs typeface="Gulim"/>
                <a:sym typeface="Gulim"/>
              </a:rPr>
              <a:t>사용기간에</a:t>
            </a:r>
            <a:r>
              <a:rPr lang="en-US" sz="900" dirty="0">
                <a:latin typeface="Gulim"/>
                <a:ea typeface="Gulim"/>
                <a:cs typeface="Gulim"/>
                <a:sym typeface="Gulim"/>
              </a:rPr>
              <a:t> </a:t>
            </a:r>
            <a:r>
              <a:rPr lang="en-US" sz="900" dirty="0" err="1">
                <a:latin typeface="Gulim"/>
                <a:ea typeface="Gulim"/>
                <a:cs typeface="Gulim"/>
                <a:sym typeface="Gulim"/>
              </a:rPr>
              <a:t>걸쳐</a:t>
            </a:r>
            <a:r>
              <a:rPr lang="en-US" sz="900" dirty="0">
                <a:latin typeface="Gulim"/>
                <a:ea typeface="Gulim"/>
                <a:cs typeface="Gulim"/>
                <a:sym typeface="Gulim"/>
              </a:rPr>
              <a:t> </a:t>
            </a:r>
            <a:r>
              <a:rPr lang="en-US" sz="900" dirty="0" err="1">
                <a:latin typeface="Gulim"/>
                <a:ea typeface="Gulim"/>
                <a:cs typeface="Gulim"/>
                <a:sym typeface="Gulim"/>
              </a:rPr>
              <a:t>손익계산서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감가상각비로</a:t>
            </a:r>
            <a:r>
              <a:rPr lang="en-US" sz="900" dirty="0">
                <a:latin typeface="Gulim"/>
                <a:ea typeface="Gulim"/>
                <a:cs typeface="Gulim"/>
                <a:sym typeface="Gulim"/>
              </a:rPr>
              <a:t> </a:t>
            </a:r>
            <a:r>
              <a:rPr lang="en-US" sz="900" dirty="0" err="1">
                <a:latin typeface="Gulim"/>
                <a:ea typeface="Gulim"/>
                <a:cs typeface="Gulim"/>
                <a:sym typeface="Gulim"/>
              </a:rPr>
              <a:t>반영됩니다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계약에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현금유출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리스부채의</a:t>
            </a:r>
            <a:r>
              <a:rPr lang="en-US" sz="900" dirty="0">
                <a:latin typeface="Gulim"/>
                <a:ea typeface="Gulim"/>
                <a:cs typeface="Gulim"/>
                <a:sym typeface="Gulim"/>
              </a:rPr>
              <a:t> </a:t>
            </a:r>
            <a:r>
              <a:rPr lang="en-US" sz="900" dirty="0" err="1">
                <a:latin typeface="Gulim"/>
                <a:ea typeface="Gulim"/>
                <a:cs typeface="Gulim"/>
                <a:sym typeface="Gulim"/>
              </a:rPr>
              <a:t>감소가</a:t>
            </a:r>
            <a:r>
              <a:rPr lang="en-US" sz="900" dirty="0">
                <a:latin typeface="Gulim"/>
                <a:ea typeface="Gulim"/>
                <a:cs typeface="Gulim"/>
                <a:sym typeface="Gulim"/>
              </a:rPr>
              <a:t> </a:t>
            </a:r>
            <a:r>
              <a:rPr lang="en-US" sz="900" dirty="0" err="1">
                <a:latin typeface="Gulim"/>
                <a:ea typeface="Gulim"/>
                <a:cs typeface="Gulim"/>
                <a:sym typeface="Gulim"/>
              </a:rPr>
              <a:t>발생합니다</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외</a:t>
            </a:r>
            <a:r>
              <a:rPr lang="en-US" sz="900" dirty="0">
                <a:latin typeface="Gulim"/>
                <a:ea typeface="Gulim"/>
                <a:cs typeface="Gulim"/>
                <a:sym typeface="Gulim"/>
              </a:rPr>
              <a:t> </a:t>
            </a:r>
            <a:r>
              <a:rPr lang="en-US" sz="900" dirty="0" err="1">
                <a:latin typeface="Gulim"/>
                <a:ea typeface="Gulim"/>
                <a:cs typeface="Gulim"/>
                <a:sym typeface="Gulim"/>
              </a:rPr>
              <a:t>보험료</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당기</a:t>
            </a:r>
            <a:r>
              <a:rPr lang="en-US" sz="900" dirty="0">
                <a:latin typeface="Gulim"/>
                <a:ea typeface="Gulim"/>
                <a:cs typeface="Gulim"/>
                <a:sym typeface="Gulim"/>
              </a:rPr>
              <a:t> </a:t>
            </a:r>
            <a:r>
              <a:rPr lang="en-US" sz="900" dirty="0" err="1">
                <a:latin typeface="Gulim"/>
                <a:ea typeface="Gulim"/>
                <a:cs typeface="Gulim"/>
                <a:sym typeface="Gulim"/>
              </a:rPr>
              <a:t>비용이</a:t>
            </a:r>
            <a:r>
              <a:rPr lang="en-US" sz="900" dirty="0">
                <a:latin typeface="Gulim"/>
                <a:ea typeface="Gulim"/>
                <a:cs typeface="Gulim"/>
                <a:sym typeface="Gulim"/>
              </a:rPr>
              <a:t> </a:t>
            </a:r>
            <a:r>
              <a:rPr lang="en-US" sz="900" dirty="0" err="1">
                <a:latin typeface="Gulim"/>
                <a:ea typeface="Gulim"/>
                <a:cs typeface="Gulim"/>
                <a:sym typeface="Gulim"/>
              </a:rPr>
              <a:t>발생됩니다</a:t>
            </a:r>
            <a:r>
              <a:rPr lang="en-US" sz="900" dirty="0">
                <a:latin typeface="Gulim"/>
                <a:ea typeface="Gulim"/>
                <a:cs typeface="Gulim"/>
                <a:sym typeface="Gulim"/>
              </a:rPr>
              <a:t>. </a:t>
            </a:r>
            <a:r>
              <a:rPr lang="en-US" sz="900" dirty="0" err="1">
                <a:latin typeface="Gulim"/>
                <a:ea typeface="Gulim"/>
                <a:cs typeface="Gulim"/>
                <a:sym typeface="Gulim"/>
              </a:rPr>
              <a:t>전기차</a:t>
            </a:r>
            <a:r>
              <a:rPr lang="en-US" sz="900" dirty="0">
                <a:latin typeface="Gulim"/>
                <a:ea typeface="Gulim"/>
                <a:cs typeface="Gulim"/>
                <a:sym typeface="Gulim"/>
              </a:rPr>
              <a:t> </a:t>
            </a:r>
            <a:r>
              <a:rPr lang="en-US" sz="900" dirty="0" err="1">
                <a:latin typeface="Gulim"/>
                <a:ea typeface="Gulim"/>
                <a:cs typeface="Gulim"/>
                <a:sym typeface="Gulim"/>
              </a:rPr>
              <a:t>리스는</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내연기관</a:t>
            </a:r>
            <a:r>
              <a:rPr lang="en-US" sz="900" dirty="0">
                <a:latin typeface="Gulim"/>
                <a:ea typeface="Gulim"/>
                <a:cs typeface="Gulim"/>
                <a:sym typeface="Gulim"/>
              </a:rPr>
              <a:t> </a:t>
            </a:r>
            <a:r>
              <a:rPr lang="en-US" sz="900" dirty="0" err="1">
                <a:latin typeface="Gulim"/>
                <a:ea typeface="Gulim"/>
                <a:cs typeface="Gulim"/>
                <a:sym typeface="Gulim"/>
              </a:rPr>
              <a:t>자동차</a:t>
            </a:r>
            <a:r>
              <a:rPr lang="en-US" sz="900" dirty="0">
                <a:latin typeface="Gulim"/>
                <a:ea typeface="Gulim"/>
                <a:cs typeface="Gulim"/>
                <a:sym typeface="Gulim"/>
              </a:rPr>
              <a:t> </a:t>
            </a:r>
            <a:r>
              <a:rPr lang="en-US" sz="900" dirty="0" err="1">
                <a:latin typeface="Gulim"/>
                <a:ea typeface="Gulim"/>
                <a:cs typeface="Gulim"/>
                <a:sym typeface="Gulim"/>
              </a:rPr>
              <a:t>리스를</a:t>
            </a:r>
            <a:r>
              <a:rPr lang="en-US" sz="900" dirty="0">
                <a:latin typeface="Gulim"/>
                <a:ea typeface="Gulim"/>
                <a:cs typeface="Gulim"/>
                <a:sym typeface="Gulim"/>
              </a:rPr>
              <a:t> </a:t>
            </a:r>
            <a:r>
              <a:rPr lang="en-US" sz="900" dirty="0" err="1">
                <a:latin typeface="Gulim"/>
                <a:ea typeface="Gulim"/>
                <a:cs typeface="Gulim"/>
                <a:sym typeface="Gulim"/>
              </a:rPr>
              <a:t>대체하는</a:t>
            </a:r>
            <a:r>
              <a:rPr lang="en-US" sz="900" dirty="0">
                <a:latin typeface="Gulim"/>
                <a:ea typeface="Gulim"/>
                <a:cs typeface="Gulim"/>
                <a:sym typeface="Gulim"/>
              </a:rPr>
              <a:t> </a:t>
            </a:r>
            <a:r>
              <a:rPr lang="en-US" sz="900" dirty="0" err="1">
                <a:latin typeface="Gulim"/>
                <a:ea typeface="Gulim"/>
                <a:cs typeface="Gulim"/>
                <a:sym typeface="Gulim"/>
              </a:rPr>
              <a:t>것으로</a:t>
            </a:r>
            <a:r>
              <a:rPr lang="en-US" sz="900" dirty="0">
                <a:latin typeface="Gulim"/>
                <a:ea typeface="Gulim"/>
                <a:cs typeface="Gulim"/>
                <a:sym typeface="Gulim"/>
              </a:rPr>
              <a:t> </a:t>
            </a:r>
            <a:r>
              <a:rPr lang="en-US" sz="900" dirty="0" err="1">
                <a:latin typeface="Gulim"/>
                <a:ea typeface="Gulim"/>
                <a:cs typeface="Gulim"/>
                <a:sym typeface="Gulim"/>
              </a:rPr>
              <a:t>리스비용의</a:t>
            </a:r>
            <a:r>
              <a:rPr lang="en-US" sz="900" dirty="0">
                <a:latin typeface="Gulim"/>
                <a:ea typeface="Gulim"/>
                <a:cs typeface="Gulim"/>
                <a:sym typeface="Gulim"/>
              </a:rPr>
              <a:t> </a:t>
            </a:r>
            <a:r>
              <a:rPr lang="en-US" sz="900" dirty="0" err="1">
                <a:latin typeface="Gulim"/>
                <a:ea typeface="Gulim"/>
                <a:cs typeface="Gulim"/>
                <a:sym typeface="Gulim"/>
              </a:rPr>
              <a:t>차이에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재무제표상</a:t>
            </a:r>
            <a:r>
              <a:rPr lang="en-US" sz="900" dirty="0">
                <a:latin typeface="Gulim"/>
                <a:ea typeface="Gulim"/>
                <a:cs typeface="Gulim"/>
                <a:sym typeface="Gulim"/>
              </a:rPr>
              <a:t> </a:t>
            </a:r>
            <a:r>
              <a:rPr lang="en-US" sz="900" dirty="0" err="1">
                <a:latin typeface="Gulim"/>
                <a:ea typeface="Gulim"/>
                <a:cs typeface="Gulim"/>
                <a:sym typeface="Gulim"/>
              </a:rPr>
              <a:t>자산</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비용의</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혹은</a:t>
            </a:r>
            <a:r>
              <a:rPr lang="en-US" sz="900" dirty="0">
                <a:latin typeface="Gulim"/>
                <a:ea typeface="Gulim"/>
                <a:cs typeface="Gulim"/>
                <a:sym typeface="Gulim"/>
              </a:rPr>
              <a:t> </a:t>
            </a:r>
            <a:r>
              <a:rPr lang="en-US" sz="900" dirty="0" err="1">
                <a:latin typeface="Gulim"/>
                <a:ea typeface="Gulim"/>
                <a:cs typeface="Gulim"/>
                <a:sym typeface="Gulim"/>
              </a:rPr>
              <a:t>감소로</a:t>
            </a:r>
            <a:r>
              <a:rPr lang="en-US" sz="900" dirty="0">
                <a:latin typeface="Gulim"/>
                <a:ea typeface="Gulim"/>
                <a:cs typeface="Gulim"/>
                <a:sym typeface="Gulim"/>
              </a:rPr>
              <a:t> </a:t>
            </a:r>
            <a:r>
              <a:rPr lang="en-US" sz="900" dirty="0" err="1">
                <a:latin typeface="Gulim"/>
                <a:ea typeface="Gulim"/>
                <a:cs typeface="Gulim"/>
                <a:sym typeface="Gulim"/>
              </a:rPr>
              <a:t>반영될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103" name="Google Shape;1103;p9"/>
          <p:cNvSpPr txBox="1"/>
          <p:nvPr/>
        </p:nvSpPr>
        <p:spPr>
          <a:xfrm>
            <a:off x="894683" y="6672370"/>
            <a:ext cx="10234514" cy="1667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dirty="0">
                <a:solidFill>
                  <a:srgbClr val="58BCA3"/>
                </a:solidFill>
                <a:latin typeface="Arial"/>
                <a:ea typeface="Arial"/>
                <a:cs typeface="Arial"/>
                <a:sym typeface="Arial"/>
              </a:rPr>
              <a:t>(2) </a:t>
            </a:r>
            <a:r>
              <a:rPr lang="en-US" sz="1000" b="1" dirty="0" err="1">
                <a:solidFill>
                  <a:srgbClr val="58BCA3"/>
                </a:solidFill>
                <a:latin typeface="Arial"/>
                <a:ea typeface="Arial"/>
                <a:cs typeface="Arial"/>
                <a:sym typeface="Arial"/>
              </a:rPr>
              <a:t>친환경</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저탄소</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제품에</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대한</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소비자</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선호가</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재무제표에</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미치는</a:t>
            </a:r>
            <a:r>
              <a:rPr lang="en-US" sz="1000" b="1" dirty="0">
                <a:solidFill>
                  <a:srgbClr val="58BCA3"/>
                </a:solidFill>
                <a:latin typeface="Arial"/>
                <a:ea typeface="Arial"/>
                <a:cs typeface="Arial"/>
                <a:sym typeface="Arial"/>
              </a:rPr>
              <a:t> </a:t>
            </a:r>
            <a:r>
              <a:rPr lang="en-US" sz="1000" b="1" dirty="0" err="1">
                <a:solidFill>
                  <a:srgbClr val="58BCA3"/>
                </a:solidFill>
                <a:latin typeface="Arial"/>
                <a:ea typeface="Arial"/>
                <a:cs typeface="Arial"/>
                <a:sym typeface="Arial"/>
              </a:rPr>
              <a:t>영향</a:t>
            </a:r>
            <a:endParaRPr sz="1000" dirty="0">
              <a:latin typeface="Arial"/>
              <a:ea typeface="Arial"/>
              <a:cs typeface="Arial"/>
              <a:sym typeface="Arial"/>
            </a:endParaRPr>
          </a:p>
        </p:txBody>
      </p:sp>
      <p:sp>
        <p:nvSpPr>
          <p:cNvPr id="1104" name="Google Shape;1104;p9"/>
          <p:cNvSpPr txBox="1"/>
          <p:nvPr/>
        </p:nvSpPr>
        <p:spPr>
          <a:xfrm>
            <a:off x="899818" y="6839082"/>
            <a:ext cx="12460589" cy="554362"/>
          </a:xfrm>
          <a:prstGeom prst="rect">
            <a:avLst/>
          </a:prstGeom>
          <a:noFill/>
          <a:ln>
            <a:noFill/>
          </a:ln>
        </p:spPr>
        <p:txBody>
          <a:bodyPr spcFirstLastPara="1" wrap="square" lIns="0" tIns="55225" rIns="0" bIns="0" anchor="t" anchorCtr="0">
            <a:spAutoFit/>
          </a:bodyPr>
          <a:lstStyle/>
          <a:p>
            <a:pPr marL="12700" lvl="0" indent="0" algn="l" rtl="0">
              <a:lnSpc>
                <a:spcPct val="100000"/>
              </a:lnSpc>
              <a:spcBef>
                <a:spcPts val="0"/>
              </a:spcBef>
              <a:spcAft>
                <a:spcPts val="0"/>
              </a:spcAft>
              <a:buNone/>
            </a:pPr>
            <a:r>
              <a:rPr lang="en-US" sz="900" b="1">
                <a:solidFill>
                  <a:srgbClr val="4D5C63"/>
                </a:solidFill>
                <a:latin typeface="Arial"/>
                <a:ea typeface="Arial"/>
                <a:cs typeface="Arial"/>
                <a:sym typeface="Arial"/>
              </a:rPr>
              <a:t>(가) 기존 대비 탄소 감축이 가능한 신소재 연구개발</a:t>
            </a:r>
            <a:endParaRPr sz="900">
              <a:latin typeface="Arial"/>
              <a:ea typeface="Arial"/>
              <a:cs typeface="Arial"/>
              <a:sym typeface="Arial"/>
            </a:endParaRPr>
          </a:p>
          <a:p>
            <a:pPr marL="12700" marR="5080" lvl="0" indent="0" algn="just" rtl="0">
              <a:lnSpc>
                <a:spcPct val="129700"/>
              </a:lnSpc>
              <a:spcBef>
                <a:spcPts val="20"/>
              </a:spcBef>
              <a:spcAft>
                <a:spcPts val="0"/>
              </a:spcAft>
              <a:buNone/>
            </a:pPr>
            <a:r>
              <a:rPr lang="en-US" sz="900">
                <a:latin typeface="Gulim"/>
                <a:ea typeface="Gulim"/>
                <a:cs typeface="Gulim"/>
                <a:sym typeface="Gulim"/>
              </a:rPr>
              <a:t>KT&amp;G는 친환경, 저탄소 제품으로의 소비자 선호도 변화를 기회로 보고, 비플라스틱 및 생분해성 소재 등 환경 친화적 소재 개발을 위한 연구개발을 진행하고 있습니다. 연구개발 과정에서 환경 친화적 소재 연구개발 설비 등 유형자산을 취득하였으며 관련된 연구개발 비용은 당기비용으로 반영하고 있습니다. 그 외 친환경 인증 및 법무 비용 등이 발생하였으며 이를 손익계산서 상 일반수수료로 판매관리비에 반영하고 있습니다.</a:t>
            </a:r>
            <a:endParaRPr sz="900">
              <a:latin typeface="Gulim"/>
              <a:ea typeface="Gulim"/>
              <a:cs typeface="Gulim"/>
              <a:sym typeface="Gulim"/>
            </a:endParaRPr>
          </a:p>
        </p:txBody>
      </p:sp>
      <p:sp>
        <p:nvSpPr>
          <p:cNvPr id="1105" name="Google Shape;1105;p9"/>
          <p:cNvSpPr txBox="1"/>
          <p:nvPr/>
        </p:nvSpPr>
        <p:spPr>
          <a:xfrm>
            <a:off x="894683" y="7393444"/>
            <a:ext cx="12470435" cy="381635"/>
          </a:xfrm>
          <a:prstGeom prst="rect">
            <a:avLst/>
          </a:prstGeom>
          <a:noFill/>
          <a:ln>
            <a:noFill/>
          </a:ln>
        </p:spPr>
        <p:txBody>
          <a:bodyPr spcFirstLastPara="1" wrap="square" lIns="0" tIns="12700" rIns="0" bIns="0" anchor="t" anchorCtr="0">
            <a:spAutoFit/>
          </a:bodyPr>
          <a:lstStyle/>
          <a:p>
            <a:pPr marL="13334" marR="5080" lvl="0" indent="-1269" algn="l" rtl="0">
              <a:lnSpc>
                <a:spcPct val="129700"/>
              </a:lnSpc>
              <a:spcBef>
                <a:spcPts val="0"/>
              </a:spcBef>
              <a:spcAft>
                <a:spcPts val="0"/>
              </a:spcAft>
              <a:buNone/>
            </a:pP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취득으로</a:t>
            </a:r>
            <a:r>
              <a:rPr lang="en-US" sz="900" dirty="0">
                <a:latin typeface="Gulim"/>
                <a:ea typeface="Gulim"/>
                <a:cs typeface="Gulim"/>
                <a:sym typeface="Gulim"/>
              </a:rPr>
              <a:t> </a:t>
            </a:r>
            <a:r>
              <a:rPr lang="en-US" sz="900" dirty="0" err="1">
                <a:latin typeface="Gulim"/>
                <a:ea typeface="Gulim"/>
                <a:cs typeface="Gulim"/>
                <a:sym typeface="Gulim"/>
              </a:rPr>
              <a:t>반영되는</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재무상태표</a:t>
            </a:r>
            <a:r>
              <a:rPr lang="en-US" sz="900" dirty="0">
                <a:latin typeface="Gulim"/>
                <a:ea typeface="Gulim"/>
                <a:cs typeface="Gulim"/>
                <a:sym typeface="Gulim"/>
              </a:rPr>
              <a:t> </a:t>
            </a:r>
            <a:r>
              <a:rPr lang="en-US" sz="900" dirty="0" err="1">
                <a:latin typeface="Gulim"/>
                <a:ea typeface="Gulim"/>
                <a:cs typeface="Gulim"/>
                <a:sym typeface="Gulim"/>
              </a:rPr>
              <a:t>상</a:t>
            </a:r>
            <a:r>
              <a:rPr lang="en-US" sz="900" dirty="0">
                <a:latin typeface="Gulim"/>
                <a:ea typeface="Gulim"/>
                <a:cs typeface="Gulim"/>
                <a:sym typeface="Gulim"/>
              </a:rPr>
              <a:t> </a:t>
            </a:r>
            <a:r>
              <a:rPr lang="en-US" sz="900" dirty="0" err="1">
                <a:latin typeface="Gulim"/>
                <a:ea typeface="Gulim"/>
                <a:cs typeface="Gulim"/>
                <a:sym typeface="Gulim"/>
              </a:rPr>
              <a:t>유형자산의</a:t>
            </a:r>
            <a:r>
              <a:rPr lang="en-US" sz="900" dirty="0">
                <a:latin typeface="Gulim"/>
                <a:ea typeface="Gulim"/>
                <a:cs typeface="Gulim"/>
                <a:sym typeface="Gulim"/>
              </a:rPr>
              <a:t> </a:t>
            </a:r>
            <a:r>
              <a:rPr lang="en-US" sz="900" dirty="0" err="1">
                <a:latin typeface="Gulim"/>
                <a:ea typeface="Gulim"/>
                <a:cs typeface="Gulim"/>
                <a:sym typeface="Gulim"/>
              </a:rPr>
              <a:t>증가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현금및현금성자산</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자산의</a:t>
            </a:r>
            <a:r>
              <a:rPr lang="en-US" sz="900" dirty="0">
                <a:latin typeface="Gulim"/>
                <a:ea typeface="Gulim"/>
                <a:cs typeface="Gulim"/>
                <a:sym typeface="Gulim"/>
              </a:rPr>
              <a:t> </a:t>
            </a:r>
            <a:r>
              <a:rPr lang="en-US" sz="900" dirty="0" err="1">
                <a:latin typeface="Gulim"/>
                <a:ea typeface="Gulim"/>
                <a:cs typeface="Gulim"/>
                <a:sym typeface="Gulim"/>
              </a:rPr>
              <a:t>감소</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미지급금</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부채의</a:t>
            </a:r>
            <a:r>
              <a:rPr lang="en-US" sz="900" dirty="0">
                <a:latin typeface="Gulim"/>
                <a:ea typeface="Gulim"/>
                <a:cs typeface="Gulim"/>
                <a:sym typeface="Gulim"/>
              </a:rPr>
              <a:t> </a:t>
            </a:r>
            <a:r>
              <a:rPr lang="en-US" sz="900" dirty="0" err="1">
                <a:latin typeface="Gulim"/>
                <a:ea typeface="Gulim"/>
                <a:cs typeface="Gulim"/>
                <a:sym typeface="Gulim"/>
              </a:rPr>
              <a:t>증가를</a:t>
            </a:r>
            <a:r>
              <a:rPr lang="en-US" sz="900" dirty="0">
                <a:latin typeface="Gulim"/>
                <a:ea typeface="Gulim"/>
                <a:cs typeface="Gulim"/>
                <a:sym typeface="Gulim"/>
              </a:rPr>
              <a:t> </a:t>
            </a:r>
            <a:r>
              <a:rPr lang="en-US" sz="900" dirty="0" err="1">
                <a:latin typeface="Gulim"/>
                <a:ea typeface="Gulim"/>
                <a:cs typeface="Gulim"/>
                <a:sym typeface="Gulim"/>
              </a:rPr>
              <a:t>불러올</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취득된</a:t>
            </a:r>
            <a:r>
              <a:rPr lang="en-US" sz="900" dirty="0">
                <a:latin typeface="Gulim"/>
                <a:ea typeface="Gulim"/>
                <a:cs typeface="Gulim"/>
                <a:sym typeface="Gulim"/>
              </a:rPr>
              <a:t> </a:t>
            </a:r>
            <a:r>
              <a:rPr lang="en-US" sz="900" dirty="0" err="1">
                <a:latin typeface="Gulim"/>
                <a:ea typeface="Gulim"/>
                <a:cs typeface="Gulim"/>
                <a:sym typeface="Gulim"/>
              </a:rPr>
              <a:t>유형자산은</a:t>
            </a:r>
            <a:r>
              <a:rPr lang="en-US" sz="900" dirty="0">
                <a:latin typeface="Gulim"/>
                <a:ea typeface="Gulim"/>
                <a:cs typeface="Gulim"/>
                <a:sym typeface="Gulim"/>
              </a:rPr>
              <a:t> </a:t>
            </a:r>
            <a:r>
              <a:rPr lang="en-US" sz="900" dirty="0" err="1">
                <a:latin typeface="Gulim"/>
                <a:ea typeface="Gulim"/>
                <a:cs typeface="Gulim"/>
                <a:sym typeface="Gulim"/>
              </a:rPr>
              <a:t>감가상각이</a:t>
            </a:r>
            <a:r>
              <a:rPr lang="en-US" sz="900" dirty="0">
                <a:latin typeface="Gulim"/>
                <a:ea typeface="Gulim"/>
                <a:cs typeface="Gulim"/>
                <a:sym typeface="Gulim"/>
              </a:rPr>
              <a:t> </a:t>
            </a:r>
            <a:r>
              <a:rPr lang="en-US" sz="900" dirty="0" err="1">
                <a:latin typeface="Gulim"/>
                <a:ea typeface="Gulim"/>
                <a:cs typeface="Gulim"/>
                <a:sym typeface="Gulim"/>
              </a:rPr>
              <a:t>완료되는</a:t>
            </a:r>
            <a:r>
              <a:rPr lang="en-US" sz="900" dirty="0">
                <a:latin typeface="Gulim"/>
                <a:ea typeface="Gulim"/>
                <a:cs typeface="Gulim"/>
                <a:sym typeface="Gulim"/>
              </a:rPr>
              <a:t> </a:t>
            </a:r>
            <a:r>
              <a:rPr lang="en-US" sz="900" dirty="0" err="1">
                <a:latin typeface="Gulim"/>
                <a:ea typeface="Gulim"/>
                <a:cs typeface="Gulim"/>
                <a:sym typeface="Gulim"/>
              </a:rPr>
              <a:t>시점까지</a:t>
            </a:r>
            <a:r>
              <a:rPr lang="en-US" sz="900" dirty="0">
                <a:latin typeface="Gulim"/>
                <a:ea typeface="Gulim"/>
                <a:cs typeface="Gulim"/>
                <a:sym typeface="Gulim"/>
              </a:rPr>
              <a:t> </a:t>
            </a:r>
            <a:r>
              <a:rPr lang="en-US" sz="900" dirty="0" err="1">
                <a:latin typeface="Gulim"/>
                <a:ea typeface="Gulim"/>
                <a:cs typeface="Gulim"/>
                <a:sym typeface="Gulim"/>
              </a:rPr>
              <a:t>매기</a:t>
            </a:r>
            <a:r>
              <a:rPr lang="en-US" sz="900" dirty="0">
                <a:latin typeface="Gulim"/>
                <a:ea typeface="Gulim"/>
                <a:cs typeface="Gulim"/>
                <a:sym typeface="Gulim"/>
              </a:rPr>
              <a:t> </a:t>
            </a:r>
            <a:r>
              <a:rPr lang="en-US" sz="900" dirty="0" err="1">
                <a:latin typeface="Gulim"/>
                <a:ea typeface="Gulim"/>
                <a:cs typeface="Gulim"/>
                <a:sym typeface="Gulim"/>
              </a:rPr>
              <a:t>손익계산서상</a:t>
            </a:r>
            <a:r>
              <a:rPr lang="en-US" sz="900" dirty="0">
                <a:latin typeface="Gulim"/>
                <a:ea typeface="Gulim"/>
                <a:cs typeface="Gulim"/>
                <a:sym typeface="Gulim"/>
              </a:rPr>
              <a:t> </a:t>
            </a:r>
            <a:r>
              <a:rPr lang="en-US" sz="900" dirty="0" err="1">
                <a:latin typeface="Gulim"/>
                <a:ea typeface="Gulim"/>
                <a:cs typeface="Gulim"/>
                <a:sym typeface="Gulim"/>
              </a:rPr>
              <a:t>감가상각비로</a:t>
            </a:r>
            <a:r>
              <a:rPr lang="en-US" sz="900" dirty="0">
                <a:latin typeface="Gulim"/>
                <a:ea typeface="Gulim"/>
                <a:cs typeface="Gulim"/>
                <a:sym typeface="Gulim"/>
              </a:rPr>
              <a:t> </a:t>
            </a:r>
            <a:r>
              <a:rPr lang="en-US" sz="900" dirty="0" err="1">
                <a:latin typeface="Gulim"/>
                <a:ea typeface="Gulim"/>
                <a:cs typeface="Gulim"/>
                <a:sym typeface="Gulim"/>
              </a:rPr>
              <a:t>매출원가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판매관리비가</a:t>
            </a:r>
            <a:r>
              <a:rPr lang="en-US" sz="900" dirty="0">
                <a:latin typeface="Gulim"/>
                <a:ea typeface="Gulim"/>
                <a:cs typeface="Gulim"/>
                <a:sym typeface="Gulim"/>
              </a:rPr>
              <a:t> </a:t>
            </a:r>
            <a:r>
              <a:rPr lang="en-US" sz="900" dirty="0" err="1">
                <a:latin typeface="Gulim"/>
                <a:ea typeface="Gulim"/>
                <a:cs typeface="Gulim"/>
                <a:sym typeface="Gulim"/>
              </a:rPr>
              <a:t>발생합니다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1107" name="Google Shape;1107;p9"/>
          <p:cNvGrpSpPr/>
          <p:nvPr/>
        </p:nvGrpSpPr>
        <p:grpSpPr>
          <a:xfrm>
            <a:off x="538086" y="0"/>
            <a:ext cx="14077950" cy="8208009"/>
            <a:chOff x="538086" y="0"/>
            <a:chExt cx="14077950" cy="8208009"/>
          </a:xfrm>
        </p:grpSpPr>
        <p:sp>
          <p:nvSpPr>
            <p:cNvPr id="1108" name="Google Shape;1108;p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831608"/>
                  </a:lnTo>
                  <a:lnTo>
                    <a:pt x="14077950" y="831608"/>
                  </a:lnTo>
                  <a:lnTo>
                    <a:pt x="14077950" y="828014"/>
                  </a:lnTo>
                  <a:lnTo>
                    <a:pt x="3810" y="828014"/>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09" name="Google Shape;1109;p9"/>
            <p:cNvSpPr/>
            <p:nvPr/>
          </p:nvSpPr>
          <p:spPr>
            <a:xfrm>
              <a:off x="899999" y="480695"/>
              <a:ext cx="1980564" cy="0"/>
            </a:xfrm>
            <a:custGeom>
              <a:avLst/>
              <a:gdLst/>
              <a:ahLst/>
              <a:cxnLst/>
              <a:rect l="l" t="t" r="r" b="b"/>
              <a:pathLst>
                <a:path w="1980564" h="120000" extrusionOk="0">
                  <a:moveTo>
                    <a:pt x="0" y="0"/>
                  </a:moveTo>
                  <a:lnTo>
                    <a:pt x="1980006" y="0"/>
                  </a:lnTo>
                </a:path>
              </a:pathLst>
            </a:custGeom>
            <a:noFill/>
            <a:ln w="25400" cap="flat" cmpd="sng">
              <a:solidFill>
                <a:srgbClr val="005797"/>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116" name="Google Shape;1116;p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064</a:t>
            </a:r>
            <a:endParaRPr sz="1000">
              <a:latin typeface="Arial"/>
              <a:ea typeface="Arial"/>
              <a:cs typeface="Arial"/>
              <a:sym typeface="Arial"/>
            </a:endParaRPr>
          </a:p>
        </p:txBody>
      </p:sp>
      <p:sp>
        <p:nvSpPr>
          <p:cNvPr id="2" name="TextBox 1">
            <a:extLst>
              <a:ext uri="{FF2B5EF4-FFF2-40B4-BE49-F238E27FC236}">
                <a16:creationId xmlns:a16="http://schemas.microsoft.com/office/drawing/2014/main" id="{D11568D2-3BC2-D4DB-56E3-3742FC6B9509}"/>
              </a:ext>
            </a:extLst>
          </p:cNvPr>
          <p:cNvSpPr txBox="1"/>
          <p:nvPr/>
        </p:nvSpPr>
        <p:spPr>
          <a:xfrm>
            <a:off x="869260" y="1928679"/>
            <a:ext cx="12436346" cy="792525"/>
          </a:xfrm>
          <a:prstGeom prst="rect">
            <a:avLst/>
          </a:prstGeom>
          <a:noFill/>
        </p:spPr>
        <p:txBody>
          <a:bodyPr wrap="square" rtlCol="0">
            <a:spAutoFit/>
          </a:bodyPr>
          <a:lstStyle/>
          <a:p>
            <a:pPr marL="163830" lvl="0" indent="-90169">
              <a:buClr>
                <a:srgbClr val="4D5C63"/>
              </a:buClr>
              <a:buSzPts val="800"/>
              <a:buFont typeface="Arial"/>
              <a:buChar char="•"/>
            </a:pPr>
            <a:r>
              <a:rPr lang="en-US" sz="900" dirty="0">
                <a:solidFill>
                  <a:srgbClr val="4D5C63"/>
                </a:solidFill>
              </a:rPr>
              <a:t>KT&amp;G</a:t>
            </a:r>
            <a:r>
              <a:rPr lang="ko-KR" altLang="en-US" sz="900" dirty="0">
                <a:solidFill>
                  <a:srgbClr val="4D5C63"/>
                </a:solidFill>
              </a:rPr>
              <a:t>는 재무상태 및 재무성과에 중요한 영향을 미칠 수 있는 기후 관련 활동을 아래와 같이 내부 정의하고</a:t>
            </a:r>
            <a:r>
              <a:rPr lang="en-US" altLang="ko-KR" sz="900" dirty="0">
                <a:solidFill>
                  <a:srgbClr val="4D5C63"/>
                </a:solidFill>
              </a:rPr>
              <a:t>, </a:t>
            </a:r>
            <a:r>
              <a:rPr lang="ko-KR" altLang="en-US" sz="900" dirty="0">
                <a:solidFill>
                  <a:srgbClr val="4D5C63"/>
                </a:solidFill>
              </a:rPr>
              <a:t>각 활동에 따른 재무 영향 경로를 분석하였습니다</a:t>
            </a:r>
            <a:r>
              <a:rPr lang="en-US" altLang="ko-KR" sz="900" dirty="0">
                <a:solidFill>
                  <a:srgbClr val="4D5C63"/>
                </a:solidFill>
              </a:rPr>
              <a:t>.</a:t>
            </a:r>
            <a:endParaRPr lang="ko-KR" altLang="en-US" sz="900" dirty="0"/>
          </a:p>
          <a:p>
            <a:pPr marL="163830" marR="69215" lvl="0" indent="-90169">
              <a:lnSpc>
                <a:spcPct val="125000"/>
              </a:lnSpc>
              <a:spcBef>
                <a:spcPts val="565"/>
              </a:spcBef>
              <a:buClr>
                <a:srgbClr val="4D5C63"/>
              </a:buClr>
              <a:buSzPts val="800"/>
              <a:buFont typeface="Arial"/>
              <a:buChar char="•"/>
            </a:pPr>
            <a:r>
              <a:rPr lang="ko-KR" altLang="en-US" sz="900" dirty="0">
                <a:solidFill>
                  <a:srgbClr val="4D5C63"/>
                </a:solidFill>
              </a:rPr>
              <a:t>보고일자 기준 현재 </a:t>
            </a:r>
            <a:r>
              <a:rPr lang="en-US" sz="900" dirty="0">
                <a:solidFill>
                  <a:srgbClr val="4D5C63"/>
                </a:solidFill>
              </a:rPr>
              <a:t>KT&amp;G</a:t>
            </a:r>
            <a:r>
              <a:rPr lang="ko-KR" altLang="en-US" sz="900" dirty="0">
                <a:solidFill>
                  <a:srgbClr val="4D5C63"/>
                </a:solidFill>
              </a:rPr>
              <a:t>는 기후변화 대응 목적 활동 세부 정립</a:t>
            </a:r>
            <a:r>
              <a:rPr lang="en-US" altLang="ko-KR" sz="900" dirty="0">
                <a:solidFill>
                  <a:srgbClr val="4D5C63"/>
                </a:solidFill>
              </a:rPr>
              <a:t>, </a:t>
            </a:r>
            <a:r>
              <a:rPr lang="ko-KR" altLang="en-US" sz="900" dirty="0">
                <a:solidFill>
                  <a:srgbClr val="4D5C63"/>
                </a:solidFill>
              </a:rPr>
              <a:t>전략 과제별 분류 체계의 적절성</a:t>
            </a:r>
            <a:r>
              <a:rPr lang="en-US" altLang="ko-KR" sz="900" dirty="0">
                <a:solidFill>
                  <a:srgbClr val="4D5C63"/>
                </a:solidFill>
              </a:rPr>
              <a:t>(‘</a:t>
            </a:r>
            <a:r>
              <a:rPr lang="ko-KR" altLang="en-US" sz="900" dirty="0">
                <a:solidFill>
                  <a:srgbClr val="4D5C63"/>
                </a:solidFill>
              </a:rPr>
              <a:t>고효율 설비’ 정의 등</a:t>
            </a:r>
            <a:r>
              <a:rPr lang="en-US" altLang="ko-KR" sz="900" dirty="0">
                <a:solidFill>
                  <a:srgbClr val="4D5C63"/>
                </a:solidFill>
              </a:rPr>
              <a:t>)</a:t>
            </a:r>
            <a:r>
              <a:rPr lang="ko-KR" altLang="en-US" sz="900" dirty="0">
                <a:solidFill>
                  <a:srgbClr val="4D5C63"/>
                </a:solidFill>
              </a:rPr>
              <a:t>을 포함하여 그룹 차원의 기후 관련 재무영향 산정 체계를 고도화하고 있습니다</a:t>
            </a:r>
            <a:r>
              <a:rPr lang="en-US" altLang="ko-KR" sz="900" dirty="0">
                <a:solidFill>
                  <a:srgbClr val="4D5C63"/>
                </a:solidFill>
              </a:rPr>
              <a:t>. </a:t>
            </a:r>
            <a:r>
              <a:rPr lang="ko-KR" altLang="en-US" sz="900" dirty="0">
                <a:solidFill>
                  <a:srgbClr val="4D5C63"/>
                </a:solidFill>
              </a:rPr>
              <a:t>향후 데이터의 완전성과 정확성을 보다 제고하여 정량적인 정보 공개를 추진할 계획입니다</a:t>
            </a:r>
            <a:r>
              <a:rPr lang="en-US" altLang="ko-KR" sz="900" dirty="0">
                <a:solidFill>
                  <a:srgbClr val="4D5C63"/>
                </a:solidFill>
              </a:rPr>
              <a:t>.</a:t>
            </a:r>
            <a:endParaRPr lang="ko-KR" altLang="en-US" sz="900" dirty="0"/>
          </a:p>
          <a:p>
            <a:endParaRPr lang="en-KR" sz="9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8962"/>
        <p:cNvGrpSpPr/>
        <p:nvPr/>
      </p:nvGrpSpPr>
      <p:grpSpPr>
        <a:xfrm>
          <a:off x="0" y="0"/>
          <a:ext cx="0" cy="0"/>
          <a:chOff x="0" y="0"/>
          <a:chExt cx="0" cy="0"/>
        </a:xfrm>
      </p:grpSpPr>
      <p:sp>
        <p:nvSpPr>
          <p:cNvPr id="8963" name="Google Shape;8963;p91"/>
          <p:cNvSpPr txBox="1"/>
          <p:nvPr/>
        </p:nvSpPr>
        <p:spPr>
          <a:xfrm>
            <a:off x="887299" y="1196499"/>
            <a:ext cx="7073360" cy="139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소비자</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중심</a:t>
            </a:r>
            <a:r>
              <a:rPr lang="en-US" sz="2000" b="1" dirty="0">
                <a:solidFill>
                  <a:srgbClr val="E6E6E6"/>
                </a:solidFill>
                <a:latin typeface="Malgun Gothic"/>
                <a:ea typeface="Malgun Gothic"/>
                <a:cs typeface="Malgun Gothic"/>
                <a:sym typeface="Malgun Gothic"/>
              </a:rPr>
              <a:t> </a:t>
            </a:r>
            <a:r>
              <a:rPr lang="en-US" sz="2000" b="1" dirty="0" err="1">
                <a:solidFill>
                  <a:srgbClr val="E6E6E6"/>
                </a:solidFill>
                <a:latin typeface="Malgun Gothic"/>
                <a:ea typeface="Malgun Gothic"/>
                <a:cs typeface="Malgun Gothic"/>
                <a:sym typeface="Malgun Gothic"/>
              </a:rPr>
              <a:t>경영</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dirty="0" err="1">
                <a:solidFill>
                  <a:srgbClr val="007E75"/>
                </a:solidFill>
                <a:latin typeface="Arial"/>
                <a:ea typeface="Arial"/>
                <a:cs typeface="Arial"/>
                <a:sym typeface="Arial"/>
              </a:rPr>
              <a:t>정보보호</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리스크</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완화</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활동</a:t>
            </a:r>
            <a:endParaRPr sz="900" dirty="0">
              <a:latin typeface="Arial"/>
              <a:ea typeface="Arial"/>
              <a:cs typeface="Arial"/>
              <a:sym typeface="Arial"/>
            </a:endParaRPr>
          </a:p>
          <a:p>
            <a:pPr marL="12700" marR="5080" lvl="0" indent="-635" algn="just" rtl="0">
              <a:lnSpc>
                <a:spcPct val="134300"/>
              </a:lnSpc>
              <a:spcBef>
                <a:spcPts val="15"/>
              </a:spcBef>
              <a:spcAft>
                <a:spcPts val="0"/>
              </a:spcAft>
              <a:buNone/>
            </a:pPr>
            <a:r>
              <a:rPr lang="en-US" sz="900" b="1" dirty="0">
                <a:latin typeface="Arial"/>
                <a:ea typeface="Arial"/>
                <a:cs typeface="Arial"/>
                <a:sym typeface="Arial"/>
              </a:rPr>
              <a:t>제3자 </a:t>
            </a:r>
            <a:r>
              <a:rPr lang="en-US" sz="900" b="1" dirty="0" err="1">
                <a:latin typeface="Arial"/>
                <a:ea typeface="Arial"/>
                <a:cs typeface="Arial"/>
                <a:sym typeface="Arial"/>
              </a:rPr>
              <a:t>취약점</a:t>
            </a:r>
            <a:r>
              <a:rPr lang="en-US" sz="900" b="1" dirty="0">
                <a:latin typeface="Arial"/>
                <a:ea typeface="Arial"/>
                <a:cs typeface="Arial"/>
                <a:sym typeface="Arial"/>
              </a:rPr>
              <a:t> </a:t>
            </a:r>
            <a:r>
              <a:rPr lang="en-US" sz="900" b="1" dirty="0" err="1">
                <a:latin typeface="Arial"/>
                <a:ea typeface="Arial"/>
                <a:cs typeface="Arial"/>
                <a:sym typeface="Arial"/>
              </a:rPr>
              <a:t>진단</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고도화되는</a:t>
            </a:r>
            <a:r>
              <a:rPr lang="en-US" sz="900" dirty="0">
                <a:latin typeface="Gulim"/>
                <a:ea typeface="Gulim"/>
                <a:cs typeface="Gulim"/>
                <a:sym typeface="Gulim"/>
              </a:rPr>
              <a:t> </a:t>
            </a:r>
            <a:r>
              <a:rPr lang="en-US" sz="900" dirty="0" err="1">
                <a:latin typeface="Gulim"/>
                <a:ea typeface="Gulim"/>
                <a:cs typeface="Gulim"/>
                <a:sym typeface="Gulim"/>
              </a:rPr>
              <a:t>내·외부</a:t>
            </a:r>
            <a:r>
              <a:rPr lang="en-US" sz="900" dirty="0">
                <a:latin typeface="Gulim"/>
                <a:ea typeface="Gulim"/>
                <a:cs typeface="Gulim"/>
                <a:sym typeface="Gulim"/>
              </a:rPr>
              <a:t> </a:t>
            </a:r>
            <a:r>
              <a:rPr lang="en-US" sz="900" dirty="0" err="1">
                <a:latin typeface="Gulim"/>
                <a:ea typeface="Gulim"/>
                <a:cs typeface="Gulim"/>
                <a:sym typeface="Gulim"/>
              </a:rPr>
              <a:t>위협에</a:t>
            </a:r>
            <a:r>
              <a:rPr lang="en-US" sz="900" dirty="0">
                <a:latin typeface="Gulim"/>
                <a:ea typeface="Gulim"/>
                <a:cs typeface="Gulim"/>
                <a:sym typeface="Gulim"/>
              </a:rPr>
              <a:t> </a:t>
            </a:r>
            <a:r>
              <a:rPr lang="en-US" sz="900" dirty="0" err="1">
                <a:latin typeface="Gulim"/>
                <a:ea typeface="Gulim"/>
                <a:cs typeface="Gulim"/>
                <a:sym typeface="Gulim"/>
              </a:rPr>
              <a:t>대비하여</a:t>
            </a:r>
            <a:r>
              <a:rPr lang="en-US" sz="900" dirty="0">
                <a:latin typeface="Gulim"/>
                <a:ea typeface="Gulim"/>
                <a:cs typeface="Gulim"/>
                <a:sym typeface="Gulim"/>
              </a:rPr>
              <a:t> </a:t>
            </a:r>
            <a:r>
              <a:rPr lang="en-US" sz="900" dirty="0" err="1">
                <a:latin typeface="Gulim"/>
                <a:ea typeface="Gulim"/>
                <a:cs typeface="Gulim"/>
                <a:sym typeface="Gulim"/>
              </a:rPr>
              <a:t>안전한</a:t>
            </a:r>
            <a:r>
              <a:rPr lang="en-US" sz="900" dirty="0">
                <a:latin typeface="Gulim"/>
                <a:ea typeface="Gulim"/>
                <a:cs typeface="Gulim"/>
                <a:sym typeface="Gulim"/>
              </a:rPr>
              <a:t> </a:t>
            </a:r>
            <a:r>
              <a:rPr lang="en-US" sz="900" dirty="0" err="1">
                <a:latin typeface="Gulim"/>
                <a:ea typeface="Gulim"/>
                <a:cs typeface="Gulim"/>
                <a:sym typeface="Gulim"/>
              </a:rPr>
              <a:t>웹과</a:t>
            </a:r>
            <a:r>
              <a:rPr lang="en-US" sz="900" dirty="0">
                <a:latin typeface="Gulim"/>
                <a:ea typeface="Gulim"/>
                <a:cs typeface="Gulim"/>
                <a:sym typeface="Gulim"/>
              </a:rPr>
              <a:t> </a:t>
            </a:r>
            <a:r>
              <a:rPr lang="en-US" sz="900" dirty="0" err="1">
                <a:latin typeface="Gulim"/>
                <a:ea typeface="Gulim"/>
                <a:cs typeface="Gulim"/>
                <a:sym typeface="Gulim"/>
              </a:rPr>
              <a:t>애플리케이션</a:t>
            </a:r>
            <a:r>
              <a:rPr lang="en-US" sz="900" dirty="0">
                <a:latin typeface="Gulim"/>
                <a:ea typeface="Gulim"/>
                <a:cs typeface="Gulim"/>
                <a:sym typeface="Gulim"/>
              </a:rPr>
              <a:t> </a:t>
            </a:r>
            <a:r>
              <a:rPr lang="en-US" sz="900" dirty="0" err="1">
                <a:latin typeface="Gulim"/>
                <a:ea typeface="Gulim"/>
                <a:cs typeface="Gulim"/>
                <a:sym typeface="Gulim"/>
              </a:rPr>
              <a:t>서비스를</a:t>
            </a:r>
            <a:r>
              <a:rPr lang="en-US" sz="900" dirty="0">
                <a:latin typeface="Gulim"/>
                <a:ea typeface="Gulim"/>
                <a:cs typeface="Gulim"/>
                <a:sym typeface="Gulim"/>
              </a:rPr>
              <a:t> </a:t>
            </a:r>
            <a:r>
              <a:rPr lang="en-US" sz="900" dirty="0" err="1">
                <a:latin typeface="Gulim"/>
                <a:ea typeface="Gulim"/>
                <a:cs typeface="Gulim"/>
                <a:sym typeface="Gulim"/>
              </a:rPr>
              <a:t>제공하기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전체</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보안</a:t>
            </a:r>
            <a:r>
              <a:rPr lang="en-US" sz="900" dirty="0">
                <a:latin typeface="Gulim"/>
                <a:ea typeface="Gulim"/>
                <a:cs typeface="Gulim"/>
                <a:sym typeface="Gulim"/>
              </a:rPr>
              <a:t> </a:t>
            </a:r>
            <a:r>
              <a:rPr lang="en-US" sz="900" dirty="0" err="1">
                <a:latin typeface="Gulim"/>
                <a:ea typeface="Gulim"/>
                <a:cs typeface="Gulim"/>
                <a:sym typeface="Gulim"/>
              </a:rPr>
              <a:t>취약점을</a:t>
            </a:r>
            <a:r>
              <a:rPr lang="en-US" sz="900" dirty="0">
                <a:latin typeface="Gulim"/>
                <a:ea typeface="Gulim"/>
                <a:cs typeface="Gulim"/>
                <a:sym typeface="Gulim"/>
              </a:rPr>
              <a:t> </a:t>
            </a:r>
            <a:r>
              <a:rPr lang="en-US" sz="900" dirty="0" err="1">
                <a:latin typeface="Gulim"/>
                <a:ea typeface="Gulim"/>
                <a:cs typeface="Gulim"/>
                <a:sym typeface="Gulim"/>
              </a:rPr>
              <a:t>점검하고</a:t>
            </a:r>
            <a:r>
              <a:rPr lang="en-US" sz="900" dirty="0">
                <a:latin typeface="Gulim"/>
                <a:ea typeface="Gulim"/>
                <a:cs typeface="Gulim"/>
                <a:sym typeface="Gulim"/>
              </a:rPr>
              <a:t> </a:t>
            </a:r>
            <a:r>
              <a:rPr lang="en-US" sz="900" dirty="0" err="1">
                <a:latin typeface="Gulim"/>
                <a:ea typeface="Gulim"/>
                <a:cs typeface="Gulim"/>
                <a:sym typeface="Gulim"/>
              </a:rPr>
              <a:t>보안대책을</a:t>
            </a:r>
            <a:r>
              <a:rPr lang="en-US" sz="900" dirty="0">
                <a:latin typeface="Gulim"/>
                <a:ea typeface="Gulim"/>
                <a:cs typeface="Gulim"/>
                <a:sym typeface="Gulim"/>
              </a:rPr>
              <a:t> </a:t>
            </a:r>
            <a:r>
              <a:rPr lang="en-US" sz="900" dirty="0" err="1">
                <a:latin typeface="Gulim"/>
                <a:ea typeface="Gulim"/>
                <a:cs typeface="Gulim"/>
                <a:sym typeface="Gulim"/>
              </a:rPr>
              <a:t>마련하고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래퍼런스와</a:t>
            </a:r>
            <a:r>
              <a:rPr lang="en-US" sz="900" dirty="0">
                <a:latin typeface="Gulim"/>
                <a:ea typeface="Gulim"/>
                <a:cs typeface="Gulim"/>
                <a:sym typeface="Gulim"/>
              </a:rPr>
              <a:t> </a:t>
            </a:r>
            <a:r>
              <a:rPr lang="en-US" sz="900" dirty="0" err="1">
                <a:latin typeface="Gulim"/>
                <a:ea typeface="Gulim"/>
                <a:cs typeface="Gulim"/>
                <a:sym typeface="Gulim"/>
              </a:rPr>
              <a:t>활동경력을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전문성을</a:t>
            </a:r>
            <a:r>
              <a:rPr lang="en-US" sz="900" dirty="0">
                <a:latin typeface="Gulim"/>
                <a:ea typeface="Gulim"/>
                <a:cs typeface="Gulim"/>
                <a:sym typeface="Gulim"/>
              </a:rPr>
              <a:t> </a:t>
            </a:r>
            <a:r>
              <a:rPr lang="en-US" sz="900" dirty="0" err="1">
                <a:latin typeface="Gulim"/>
                <a:ea typeface="Gulim"/>
                <a:cs typeface="Gulim"/>
                <a:sym typeface="Gulim"/>
              </a:rPr>
              <a:t>갖춘</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전문기관</a:t>
            </a:r>
            <a:r>
              <a:rPr lang="en-US" sz="900" dirty="0">
                <a:latin typeface="Gulim"/>
                <a:ea typeface="Gulim"/>
                <a:cs typeface="Gulim"/>
                <a:sym typeface="Gulim"/>
              </a:rPr>
              <a:t>(</a:t>
            </a:r>
            <a:r>
              <a:rPr lang="en-US" sz="900" dirty="0" err="1">
                <a:latin typeface="Gulim"/>
                <a:ea typeface="Gulim"/>
                <a:cs typeface="Gulim"/>
                <a:sym typeface="Gulim"/>
              </a:rPr>
              <a:t>SK쉴더스</a:t>
            </a:r>
            <a:r>
              <a:rPr lang="en-US" sz="900" dirty="0">
                <a:latin typeface="Gulim"/>
                <a:ea typeface="Gulim"/>
                <a:cs typeface="Gulim"/>
                <a:sym typeface="Gulim"/>
              </a:rPr>
              <a:t>)</a:t>
            </a:r>
            <a:r>
              <a:rPr lang="en-US" sz="900" dirty="0" err="1">
                <a:latin typeface="Gulim"/>
                <a:ea typeface="Gulim"/>
                <a:cs typeface="Gulim"/>
                <a:sym typeface="Gulim"/>
              </a:rPr>
              <a:t>에</a:t>
            </a:r>
            <a:r>
              <a:rPr lang="en-US" sz="900" dirty="0">
                <a:latin typeface="Gulim"/>
                <a:ea typeface="Gulim"/>
                <a:cs typeface="Gulim"/>
                <a:sym typeface="Gulim"/>
              </a:rPr>
              <a:t> 제3자 </a:t>
            </a:r>
            <a:r>
              <a:rPr lang="en-US" sz="900" dirty="0" err="1">
                <a:latin typeface="Gulim"/>
                <a:ea typeface="Gulim"/>
                <a:cs typeface="Gulim"/>
                <a:sym typeface="Gulim"/>
              </a:rPr>
              <a:t>위탁을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독립성에</a:t>
            </a:r>
            <a:r>
              <a:rPr lang="en-US" sz="900" dirty="0">
                <a:latin typeface="Gulim"/>
                <a:ea typeface="Gulim"/>
                <a:cs typeface="Gulim"/>
                <a:sym typeface="Gulim"/>
              </a:rPr>
              <a:t> </a:t>
            </a:r>
            <a:r>
              <a:rPr lang="en-US" sz="900" dirty="0" err="1">
                <a:latin typeface="Gulim"/>
                <a:ea typeface="Gulim"/>
                <a:cs typeface="Gulim"/>
                <a:sym typeface="Gulim"/>
              </a:rPr>
              <a:t>기반한</a:t>
            </a:r>
            <a:r>
              <a:rPr lang="en-US" sz="900" dirty="0">
                <a:latin typeface="Gulim"/>
                <a:ea typeface="Gulim"/>
                <a:cs typeface="Gulim"/>
                <a:sym typeface="Gulim"/>
              </a:rPr>
              <a:t> </a:t>
            </a:r>
            <a:r>
              <a:rPr lang="en-US" sz="900" dirty="0" err="1">
                <a:latin typeface="Gulim"/>
                <a:ea typeface="Gulim"/>
                <a:cs typeface="Gulim"/>
                <a:sym typeface="Gulim"/>
              </a:rPr>
              <a:t>인프라와</a:t>
            </a:r>
            <a:r>
              <a:rPr lang="en-US" sz="900" dirty="0">
                <a:latin typeface="Gulim"/>
                <a:ea typeface="Gulim"/>
                <a:cs typeface="Gulim"/>
                <a:sym typeface="Gulim"/>
              </a:rPr>
              <a:t> </a:t>
            </a:r>
            <a:r>
              <a:rPr lang="en-US" sz="900" dirty="0" err="1">
                <a:latin typeface="Gulim"/>
                <a:ea typeface="Gulim"/>
                <a:cs typeface="Gulim"/>
                <a:sym typeface="Gulim"/>
              </a:rPr>
              <a:t>정보보안</a:t>
            </a:r>
            <a:r>
              <a:rPr lang="en-US" sz="900" dirty="0">
                <a:latin typeface="Gulim"/>
                <a:ea typeface="Gulim"/>
                <a:cs typeface="Gulim"/>
                <a:sym typeface="Gulim"/>
              </a:rPr>
              <a:t> </a:t>
            </a:r>
            <a:r>
              <a:rPr lang="en-US" sz="900" dirty="0" err="1">
                <a:latin typeface="Gulim"/>
                <a:ea typeface="Gulim"/>
                <a:cs typeface="Gulim"/>
                <a:sym typeface="Gulim"/>
              </a:rPr>
              <a:t>시스템의</a:t>
            </a:r>
            <a:r>
              <a:rPr lang="en-US" sz="900" dirty="0">
                <a:latin typeface="Gulim"/>
                <a:ea typeface="Gulim"/>
                <a:cs typeface="Gulim"/>
                <a:sym typeface="Gulim"/>
              </a:rPr>
              <a:t> </a:t>
            </a:r>
            <a:r>
              <a:rPr lang="en-US" sz="900" dirty="0" err="1">
                <a:latin typeface="Gulim"/>
                <a:ea typeface="Gulim"/>
                <a:cs typeface="Gulim"/>
                <a:sym typeface="Gulim"/>
              </a:rPr>
              <a:t>보안성</a:t>
            </a:r>
            <a:r>
              <a:rPr lang="en-US" sz="900" dirty="0">
                <a:latin typeface="Gulim"/>
                <a:ea typeface="Gulim"/>
                <a:cs typeface="Gulim"/>
                <a:sym typeface="Gulim"/>
              </a:rPr>
              <a:t> </a:t>
            </a:r>
            <a:r>
              <a:rPr lang="en-US" sz="900" dirty="0" err="1">
                <a:latin typeface="Gulim"/>
                <a:ea typeface="Gulim"/>
                <a:cs typeface="Gulim"/>
                <a:sym typeface="Gulim"/>
              </a:rPr>
              <a:t>향상을</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사업의</a:t>
            </a:r>
            <a:r>
              <a:rPr lang="en-US" sz="900" dirty="0">
                <a:latin typeface="Gulim"/>
                <a:ea typeface="Gulim"/>
                <a:cs typeface="Gulim"/>
                <a:sym typeface="Gulim"/>
              </a:rPr>
              <a:t> </a:t>
            </a:r>
            <a:r>
              <a:rPr lang="en-US" sz="900" dirty="0" err="1">
                <a:latin typeface="Gulim"/>
                <a:ea typeface="Gulim"/>
                <a:cs typeface="Gulim"/>
                <a:sym typeface="Gulim"/>
              </a:rPr>
              <a:t>주요</a:t>
            </a:r>
            <a:r>
              <a:rPr lang="en-US" sz="900" dirty="0">
                <a:latin typeface="Gulim"/>
                <a:ea typeface="Gulim"/>
                <a:cs typeface="Gulim"/>
                <a:sym typeface="Gulim"/>
              </a:rPr>
              <a:t> </a:t>
            </a:r>
            <a:r>
              <a:rPr lang="en-US" sz="900" dirty="0" err="1">
                <a:latin typeface="Gulim"/>
                <a:ea typeface="Gulim"/>
                <a:cs typeface="Gulim"/>
                <a:sym typeface="Gulim"/>
              </a:rPr>
              <a:t>활동으로는</a:t>
            </a:r>
            <a:r>
              <a:rPr lang="en-US" sz="900" dirty="0">
                <a:latin typeface="Gulim"/>
                <a:ea typeface="Gulim"/>
                <a:cs typeface="Gulim"/>
                <a:sym typeface="Gulim"/>
              </a:rPr>
              <a:t> </a:t>
            </a:r>
            <a:r>
              <a:rPr lang="en-US" sz="900" dirty="0" err="1">
                <a:latin typeface="Gulim"/>
                <a:ea typeface="Gulim"/>
                <a:cs typeface="Gulim"/>
                <a:sym typeface="Gulim"/>
              </a:rPr>
              <a:t>모의해킹</a:t>
            </a:r>
            <a:r>
              <a:rPr lang="en-US" sz="900" dirty="0">
                <a:latin typeface="Gulim"/>
                <a:ea typeface="Gulim"/>
                <a:cs typeface="Gulim"/>
                <a:sym typeface="Gulim"/>
              </a:rPr>
              <a:t>, </a:t>
            </a:r>
            <a:r>
              <a:rPr lang="en-US" sz="900" dirty="0" err="1">
                <a:latin typeface="Gulim"/>
                <a:ea typeface="Gulim"/>
                <a:cs typeface="Gulim"/>
                <a:sym typeface="Gulim"/>
              </a:rPr>
              <a:t>인프라</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소스코드</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보안성</a:t>
            </a:r>
            <a:r>
              <a:rPr lang="en-US" sz="900" dirty="0">
                <a:latin typeface="Gulim"/>
                <a:ea typeface="Gulim"/>
                <a:cs typeface="Gulim"/>
                <a:sym typeface="Gulim"/>
              </a:rPr>
              <a:t> </a:t>
            </a:r>
            <a:r>
              <a:rPr lang="en-US" sz="900" dirty="0" err="1">
                <a:latin typeface="Gulim"/>
                <a:ea typeface="Gulim"/>
                <a:cs typeface="Gulim"/>
                <a:sym typeface="Gulim"/>
              </a:rPr>
              <a:t>검토</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964" name="Google Shape;8964;p91"/>
          <p:cNvSpPr txBox="1"/>
          <p:nvPr/>
        </p:nvSpPr>
        <p:spPr>
          <a:xfrm>
            <a:off x="884758" y="2588558"/>
            <a:ext cx="7073360" cy="1126206"/>
          </a:xfrm>
          <a:prstGeom prst="rect">
            <a:avLst/>
          </a:prstGeom>
          <a:noFill/>
          <a:ln>
            <a:noFill/>
          </a:ln>
        </p:spPr>
        <p:txBody>
          <a:bodyPr spcFirstLastPara="1" wrap="square" lIns="0" tIns="12700" rIns="0" bIns="0" anchor="t" anchorCtr="0">
            <a:spAutoFit/>
          </a:bodyPr>
          <a:lstStyle/>
          <a:p>
            <a:pPr marL="12700" marR="5080" lvl="0" indent="1270" algn="just" rtl="0">
              <a:lnSpc>
                <a:spcPct val="134300"/>
              </a:lnSpc>
              <a:spcBef>
                <a:spcPts val="0"/>
              </a:spcBef>
              <a:spcAft>
                <a:spcPts val="0"/>
              </a:spcAft>
              <a:buNone/>
            </a:pPr>
            <a:r>
              <a:rPr lang="en-US" sz="900" dirty="0" err="1">
                <a:latin typeface="Gulim"/>
                <a:ea typeface="Gulim"/>
                <a:cs typeface="Gulim"/>
                <a:sym typeface="Gulim"/>
              </a:rPr>
              <a:t>모의해킹은</a:t>
            </a:r>
            <a:r>
              <a:rPr lang="en-US" sz="900" dirty="0">
                <a:latin typeface="Gulim"/>
                <a:ea typeface="Gulim"/>
                <a:cs typeface="Gulim"/>
                <a:sym typeface="Gulim"/>
              </a:rPr>
              <a:t> </a:t>
            </a:r>
            <a:r>
              <a:rPr lang="en-US" sz="900" dirty="0" err="1">
                <a:latin typeface="Gulim"/>
                <a:ea typeface="Gulim"/>
                <a:cs typeface="Gulim"/>
                <a:sym typeface="Gulim"/>
              </a:rPr>
              <a:t>웹과</a:t>
            </a:r>
            <a:r>
              <a:rPr lang="en-US" sz="900" dirty="0">
                <a:latin typeface="Gulim"/>
                <a:ea typeface="Gulim"/>
                <a:cs typeface="Gulim"/>
                <a:sym typeface="Gulim"/>
              </a:rPr>
              <a:t> </a:t>
            </a:r>
            <a:r>
              <a:rPr lang="en-US" sz="900" dirty="0" err="1">
                <a:latin typeface="Gulim"/>
                <a:ea typeface="Gulim"/>
                <a:cs typeface="Gulim"/>
                <a:sym typeface="Gulim"/>
              </a:rPr>
              <a:t>애플리케이션</a:t>
            </a:r>
            <a:r>
              <a:rPr lang="en-US" sz="900" dirty="0">
                <a:latin typeface="Gulim"/>
                <a:ea typeface="Gulim"/>
                <a:cs typeface="Gulim"/>
                <a:sym typeface="Gulim"/>
              </a:rPr>
              <a:t> </a:t>
            </a:r>
            <a:r>
              <a:rPr lang="en-US" sz="900" dirty="0" err="1">
                <a:latin typeface="Gulim"/>
                <a:ea typeface="Gulim"/>
                <a:cs typeface="Gulim"/>
                <a:sym typeface="Gulim"/>
              </a:rPr>
              <a:t>서비스를</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침투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블랙박스</a:t>
            </a:r>
            <a:r>
              <a:rPr lang="en-US" sz="900" dirty="0">
                <a:latin typeface="Gulim"/>
                <a:ea typeface="Gulim"/>
                <a:cs typeface="Gulim"/>
                <a:sym typeface="Gulim"/>
              </a:rPr>
              <a:t> </a:t>
            </a:r>
            <a:r>
              <a:rPr lang="en-US" sz="900" dirty="0" err="1">
                <a:latin typeface="Gulim"/>
                <a:ea typeface="Gulim"/>
                <a:cs typeface="Gulim"/>
                <a:sym typeface="Gulim"/>
              </a:rPr>
              <a:t>테스트</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취약점을</a:t>
            </a:r>
            <a:r>
              <a:rPr lang="en-US" sz="900" dirty="0">
                <a:latin typeface="Gulim"/>
                <a:ea typeface="Gulim"/>
                <a:cs typeface="Gulim"/>
                <a:sym typeface="Gulim"/>
              </a:rPr>
              <a:t> </a:t>
            </a:r>
            <a:r>
              <a:rPr lang="en-US" sz="900" dirty="0" err="1">
                <a:latin typeface="Gulim"/>
                <a:ea typeface="Gulim"/>
                <a:cs typeface="Gulim"/>
                <a:sym typeface="Gulim"/>
              </a:rPr>
              <a:t>발견하고</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조치할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가이드를</a:t>
            </a:r>
            <a:r>
              <a:rPr lang="en-US" sz="900" dirty="0">
                <a:latin typeface="Gulim"/>
                <a:ea typeface="Gulim"/>
                <a:cs typeface="Gulim"/>
                <a:sym typeface="Gulim"/>
              </a:rPr>
              <a:t> </a:t>
            </a:r>
            <a:r>
              <a:rPr lang="en-US" sz="900" dirty="0" err="1">
                <a:latin typeface="Gulim"/>
                <a:ea typeface="Gulim"/>
                <a:cs typeface="Gulim"/>
                <a:sym typeface="Gulim"/>
              </a:rPr>
              <a:t>제공하여</a:t>
            </a:r>
            <a:r>
              <a:rPr lang="en-US" sz="900" dirty="0">
                <a:latin typeface="Gulim"/>
                <a:ea typeface="Gulim"/>
                <a:cs typeface="Gulim"/>
                <a:sym typeface="Gulim"/>
              </a:rPr>
              <a:t> </a:t>
            </a:r>
            <a:r>
              <a:rPr lang="en-US" sz="900" dirty="0" err="1">
                <a:latin typeface="Gulim"/>
                <a:ea typeface="Gulim"/>
                <a:cs typeface="Gulim"/>
                <a:sym typeface="Gulim"/>
              </a:rPr>
              <a:t>발견된</a:t>
            </a:r>
            <a:r>
              <a:rPr lang="en-US" sz="900" dirty="0">
                <a:latin typeface="Gulim"/>
                <a:ea typeface="Gulim"/>
                <a:cs typeface="Gulim"/>
                <a:sym typeface="Gulim"/>
              </a:rPr>
              <a:t> </a:t>
            </a:r>
            <a:r>
              <a:rPr lang="en-US" sz="900" dirty="0" err="1">
                <a:latin typeface="Gulim"/>
                <a:ea typeface="Gulim"/>
                <a:cs typeface="Gulim"/>
                <a:sym typeface="Gulim"/>
              </a:rPr>
              <a:t>취약점의</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지원합니다</a:t>
            </a:r>
            <a:r>
              <a:rPr lang="en-US" sz="900" dirty="0">
                <a:latin typeface="Gulim"/>
                <a:ea typeface="Gulim"/>
                <a:cs typeface="Gulim"/>
                <a:sym typeface="Gulim"/>
              </a:rPr>
              <a:t>. </a:t>
            </a:r>
            <a:r>
              <a:rPr lang="en-US" sz="900" dirty="0" err="1">
                <a:latin typeface="Gulim"/>
                <a:ea typeface="Gulim"/>
                <a:cs typeface="Gulim"/>
                <a:sym typeface="Gulim"/>
              </a:rPr>
              <a:t>인프라</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점검은</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네트워크</a:t>
            </a:r>
            <a:r>
              <a:rPr lang="en-US" sz="900" dirty="0">
                <a:latin typeface="Gulim"/>
                <a:ea typeface="Gulim"/>
                <a:cs typeface="Gulim"/>
                <a:sym typeface="Gulim"/>
              </a:rPr>
              <a:t>, </a:t>
            </a:r>
            <a:r>
              <a:rPr lang="en-US" sz="900" dirty="0" err="1">
                <a:latin typeface="Gulim"/>
                <a:ea typeface="Gulim"/>
                <a:cs typeface="Gulim"/>
                <a:sym typeface="Gulim"/>
              </a:rPr>
              <a:t>데이터베이스</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최신화</a:t>
            </a:r>
            <a:r>
              <a:rPr lang="en-US" sz="900" dirty="0">
                <a:latin typeface="Gulim"/>
                <a:ea typeface="Gulim"/>
                <a:cs typeface="Gulim"/>
                <a:sym typeface="Gulim"/>
              </a:rPr>
              <a:t> </a:t>
            </a:r>
            <a:r>
              <a:rPr lang="en-US" sz="900" dirty="0" err="1">
                <a:latin typeface="Gulim"/>
                <a:ea typeface="Gulim"/>
                <a:cs typeface="Gulim"/>
                <a:sym typeface="Gulim"/>
              </a:rPr>
              <a:t>된</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정보를</a:t>
            </a:r>
            <a:r>
              <a:rPr lang="en-US" sz="900" dirty="0">
                <a:latin typeface="Gulim"/>
                <a:ea typeface="Gulim"/>
                <a:cs typeface="Gulim"/>
                <a:sym typeface="Gulim"/>
              </a:rPr>
              <a:t> </a:t>
            </a:r>
            <a:r>
              <a:rPr lang="en-US" sz="900" dirty="0" err="1">
                <a:latin typeface="Gulim"/>
                <a:ea typeface="Gulim"/>
                <a:cs typeface="Gulim"/>
                <a:sym typeface="Gulim"/>
              </a:rPr>
              <a:t>기반</a:t>
            </a:r>
            <a:r>
              <a:rPr lang="en-US" sz="900" dirty="0">
                <a:latin typeface="Gulim"/>
                <a:ea typeface="Gulim"/>
                <a:cs typeface="Gulim"/>
                <a:sym typeface="Gulim"/>
              </a:rPr>
              <a:t> </a:t>
            </a:r>
            <a:r>
              <a:rPr lang="en-US" sz="900" dirty="0" err="1">
                <a:latin typeface="Gulim"/>
                <a:ea typeface="Gulim"/>
                <a:cs typeface="Gulim"/>
                <a:sym typeface="Gulim"/>
              </a:rPr>
              <a:t>운영설정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제품</a:t>
            </a:r>
            <a:r>
              <a:rPr lang="en-US" sz="900" dirty="0">
                <a:latin typeface="Gulim"/>
                <a:ea typeface="Gulim"/>
                <a:cs typeface="Gulim"/>
                <a:sym typeface="Gulim"/>
              </a:rPr>
              <a:t> </a:t>
            </a:r>
            <a:r>
              <a:rPr lang="en-US" sz="900" dirty="0" err="1">
                <a:latin typeface="Gulim"/>
                <a:ea typeface="Gulim"/>
                <a:cs typeface="Gulim"/>
                <a:sym typeface="Gulim"/>
              </a:rPr>
              <a:t>자체가</a:t>
            </a:r>
            <a:r>
              <a:rPr lang="en-US" sz="900" dirty="0">
                <a:latin typeface="Gulim"/>
                <a:ea typeface="Gulim"/>
                <a:cs typeface="Gulim"/>
                <a:sym typeface="Gulim"/>
              </a:rPr>
              <a:t> </a:t>
            </a:r>
            <a:r>
              <a:rPr lang="en-US" sz="900" dirty="0" err="1">
                <a:latin typeface="Gulim"/>
                <a:ea typeface="Gulim"/>
                <a:cs typeface="Gulim"/>
                <a:sym typeface="Gulim"/>
              </a:rPr>
              <a:t>가진</a:t>
            </a:r>
            <a:r>
              <a:rPr lang="en-US" sz="900" dirty="0">
                <a:latin typeface="Gulim"/>
                <a:ea typeface="Gulim"/>
                <a:cs typeface="Gulim"/>
                <a:sym typeface="Gulim"/>
              </a:rPr>
              <a:t> </a:t>
            </a:r>
            <a:r>
              <a:rPr lang="en-US" sz="900" dirty="0" err="1">
                <a:latin typeface="Gulim"/>
                <a:ea typeface="Gulim"/>
                <a:cs typeface="Gulim"/>
                <a:sym typeface="Gulim"/>
              </a:rPr>
              <a:t>취약점에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정기적인</a:t>
            </a:r>
            <a:r>
              <a:rPr lang="en-US" sz="900" dirty="0">
                <a:latin typeface="Gulim"/>
                <a:ea typeface="Gulim"/>
                <a:cs typeface="Gulim"/>
                <a:sym typeface="Gulim"/>
              </a:rPr>
              <a:t> </a:t>
            </a:r>
            <a:r>
              <a:rPr lang="en-US" sz="900" dirty="0" err="1">
                <a:latin typeface="Gulim"/>
                <a:ea typeface="Gulim"/>
                <a:cs typeface="Gulim"/>
                <a:sym typeface="Gulim"/>
              </a:rPr>
              <a:t>점검을</a:t>
            </a:r>
            <a:r>
              <a:rPr lang="en-US" sz="900" dirty="0">
                <a:latin typeface="Gulim"/>
                <a:ea typeface="Gulim"/>
                <a:cs typeface="Gulim"/>
                <a:sym typeface="Gulim"/>
              </a:rPr>
              <a:t> </a:t>
            </a:r>
            <a:r>
              <a:rPr lang="en-US" sz="900" dirty="0" err="1">
                <a:latin typeface="Gulim"/>
                <a:ea typeface="Gulim"/>
                <a:cs typeface="Gulim"/>
                <a:sym typeface="Gulim"/>
              </a:rPr>
              <a:t>수행합니다</a:t>
            </a:r>
            <a:r>
              <a:rPr lang="en-US" sz="900" dirty="0">
                <a:latin typeface="Gulim"/>
                <a:ea typeface="Gulim"/>
                <a:cs typeface="Gulim"/>
                <a:sym typeface="Gulim"/>
              </a:rPr>
              <a:t>. </a:t>
            </a:r>
            <a:r>
              <a:rPr lang="en-US" sz="900" dirty="0" err="1">
                <a:latin typeface="Gulim"/>
                <a:ea typeface="Gulim"/>
                <a:cs typeface="Gulim"/>
                <a:sym typeface="Gulim"/>
              </a:rPr>
              <a:t>소스코드</a:t>
            </a:r>
            <a:r>
              <a:rPr lang="en-US" sz="900" dirty="0">
                <a:latin typeface="Gulim"/>
                <a:ea typeface="Gulim"/>
                <a:cs typeface="Gulim"/>
                <a:sym typeface="Gulim"/>
              </a:rPr>
              <a:t> </a:t>
            </a:r>
            <a:r>
              <a:rPr lang="en-US" sz="900" dirty="0" err="1">
                <a:latin typeface="Gulim"/>
                <a:ea typeface="Gulim"/>
                <a:cs typeface="Gulim"/>
                <a:sym typeface="Gulim"/>
              </a:rPr>
              <a:t>점검은</a:t>
            </a:r>
            <a:r>
              <a:rPr lang="en-US" sz="900" dirty="0">
                <a:latin typeface="Gulim"/>
                <a:ea typeface="Gulim"/>
                <a:cs typeface="Gulim"/>
                <a:sym typeface="Gulim"/>
              </a:rPr>
              <a:t> </a:t>
            </a:r>
            <a:r>
              <a:rPr lang="en-US" sz="900" dirty="0" err="1">
                <a:latin typeface="Gulim"/>
                <a:ea typeface="Gulim"/>
                <a:cs typeface="Gulim"/>
                <a:sym typeface="Gulim"/>
              </a:rPr>
              <a:t>프로그램</a:t>
            </a:r>
            <a:r>
              <a:rPr lang="en-US" sz="900" dirty="0">
                <a:latin typeface="Gulim"/>
                <a:ea typeface="Gulim"/>
                <a:cs typeface="Gulim"/>
                <a:sym typeface="Gulim"/>
              </a:rPr>
              <a:t> </a:t>
            </a:r>
            <a:r>
              <a:rPr lang="en-US" sz="900" dirty="0" err="1">
                <a:latin typeface="Gulim"/>
                <a:ea typeface="Gulim"/>
                <a:cs typeface="Gulim"/>
                <a:sym typeface="Gulim"/>
              </a:rPr>
              <a:t>형상관리</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점검</a:t>
            </a:r>
            <a:r>
              <a:rPr lang="en-US" sz="900" dirty="0">
                <a:latin typeface="Gulim"/>
                <a:ea typeface="Gulim"/>
                <a:cs typeface="Gulim"/>
                <a:sym typeface="Gulim"/>
              </a:rPr>
              <a:t> </a:t>
            </a:r>
            <a:r>
              <a:rPr lang="en-US" sz="900" dirty="0" err="1">
                <a:latin typeface="Gulim"/>
                <a:ea typeface="Gulim"/>
                <a:cs typeface="Gulim"/>
                <a:sym typeface="Gulim"/>
              </a:rPr>
              <a:t>툴</a:t>
            </a:r>
            <a:r>
              <a:rPr lang="en-US" sz="900" dirty="0">
                <a:latin typeface="Gulim"/>
                <a:ea typeface="Gulim"/>
                <a:cs typeface="Gulim"/>
                <a:sym typeface="Gulim"/>
              </a:rPr>
              <a:t>(Tool)</a:t>
            </a:r>
            <a:r>
              <a:rPr lang="en-US" sz="900" dirty="0" err="1">
                <a:latin typeface="Gulim"/>
                <a:ea typeface="Gulim"/>
                <a:cs typeface="Gulim"/>
                <a:sym typeface="Gulim"/>
              </a:rPr>
              <a:t>을</a:t>
            </a:r>
            <a:r>
              <a:rPr lang="en-US" sz="900" dirty="0">
                <a:latin typeface="Gulim"/>
                <a:ea typeface="Gulim"/>
                <a:cs typeface="Gulim"/>
                <a:sym typeface="Gulim"/>
              </a:rPr>
              <a:t> </a:t>
            </a:r>
            <a:r>
              <a:rPr lang="en-US" sz="900" dirty="0" err="1">
                <a:latin typeface="Gulim"/>
                <a:ea typeface="Gulim"/>
                <a:cs typeface="Gulim"/>
                <a:sym typeface="Gulim"/>
              </a:rPr>
              <a:t>이용하여</a:t>
            </a:r>
            <a:r>
              <a:rPr lang="en-US" sz="900" dirty="0">
                <a:latin typeface="Gulim"/>
                <a:ea typeface="Gulim"/>
                <a:cs typeface="Gulim"/>
                <a:sym typeface="Gulim"/>
              </a:rPr>
              <a:t> </a:t>
            </a:r>
            <a:r>
              <a:rPr lang="en-US" sz="900" dirty="0" err="1">
                <a:latin typeface="Gulim"/>
                <a:ea typeface="Gulim"/>
                <a:cs typeface="Gulim"/>
                <a:sym typeface="Gulim"/>
              </a:rPr>
              <a:t>소스코드의</a:t>
            </a:r>
            <a:r>
              <a:rPr lang="en-US" sz="900" dirty="0">
                <a:latin typeface="Gulim"/>
                <a:ea typeface="Gulim"/>
                <a:cs typeface="Gulim"/>
                <a:sym typeface="Gulim"/>
              </a:rPr>
              <a:t> </a:t>
            </a:r>
            <a:r>
              <a:rPr lang="en-US" sz="900" dirty="0" err="1">
                <a:latin typeface="Gulim"/>
                <a:ea typeface="Gulim"/>
                <a:cs typeface="Gulim"/>
                <a:sym typeface="Gulim"/>
              </a:rPr>
              <a:t>운영환경</a:t>
            </a:r>
            <a:r>
              <a:rPr lang="en-US" sz="900" dirty="0">
                <a:latin typeface="Gulim"/>
                <a:ea typeface="Gulim"/>
                <a:cs typeface="Gulim"/>
                <a:sym typeface="Gulim"/>
              </a:rPr>
              <a:t> </a:t>
            </a:r>
            <a:r>
              <a:rPr lang="en-US" sz="900" dirty="0" err="1">
                <a:latin typeface="Gulim"/>
                <a:ea typeface="Gulim"/>
                <a:cs typeface="Gulim"/>
                <a:sym typeface="Gulim"/>
              </a:rPr>
              <a:t>적용</a:t>
            </a:r>
            <a:r>
              <a:rPr lang="en-US" sz="900" dirty="0">
                <a:latin typeface="Gulim"/>
                <a:ea typeface="Gulim"/>
                <a:cs typeface="Gulim"/>
                <a:sym typeface="Gulim"/>
              </a:rPr>
              <a:t> </a:t>
            </a:r>
            <a:r>
              <a:rPr lang="en-US" sz="900" dirty="0" err="1">
                <a:latin typeface="Gulim"/>
                <a:ea typeface="Gulim"/>
                <a:cs typeface="Gulim"/>
                <a:sym typeface="Gulim"/>
              </a:rPr>
              <a:t>전</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점검을</a:t>
            </a:r>
            <a:r>
              <a:rPr lang="en-US" sz="900" dirty="0">
                <a:latin typeface="Gulim"/>
                <a:ea typeface="Gulim"/>
                <a:cs typeface="Gulim"/>
                <a:sym typeface="Gulim"/>
              </a:rPr>
              <a:t> </a:t>
            </a:r>
            <a:r>
              <a:rPr lang="en-US" sz="900" dirty="0" err="1">
                <a:latin typeface="Gulim"/>
                <a:ea typeface="Gulim"/>
                <a:cs typeface="Gulim"/>
                <a:sym typeface="Gulim"/>
              </a:rPr>
              <a:t>수행하여</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취약점을</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조치합니다</a:t>
            </a:r>
            <a:r>
              <a:rPr lang="en-US" sz="900" dirty="0">
                <a:latin typeface="Gulim"/>
                <a:ea typeface="Gulim"/>
                <a:cs typeface="Gulim"/>
                <a:sym typeface="Gulim"/>
              </a:rPr>
              <a:t>. </a:t>
            </a:r>
            <a:r>
              <a:rPr lang="en-US" sz="900" dirty="0" err="1">
                <a:latin typeface="Gulim"/>
                <a:ea typeface="Gulim"/>
                <a:cs typeface="Gulim"/>
                <a:sym typeface="Gulim"/>
              </a:rPr>
              <a:t>보안성</a:t>
            </a:r>
            <a:r>
              <a:rPr lang="en-US" sz="900" dirty="0">
                <a:latin typeface="Gulim"/>
                <a:ea typeface="Gulim"/>
                <a:cs typeface="Gulim"/>
                <a:sym typeface="Gulim"/>
              </a:rPr>
              <a:t> </a:t>
            </a:r>
            <a:r>
              <a:rPr lang="en-US" sz="900" dirty="0" err="1">
                <a:latin typeface="Gulim"/>
                <a:ea typeface="Gulim"/>
                <a:cs typeface="Gulim"/>
                <a:sym typeface="Gulim"/>
              </a:rPr>
              <a:t>검토는</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개발에</a:t>
            </a:r>
            <a:r>
              <a:rPr lang="en-US" sz="900" dirty="0">
                <a:latin typeface="Gulim"/>
                <a:ea typeface="Gulim"/>
                <a:cs typeface="Gulim"/>
                <a:sym typeface="Gulim"/>
              </a:rPr>
              <a:t> </a:t>
            </a:r>
            <a:r>
              <a:rPr lang="en-US" sz="900" dirty="0" err="1">
                <a:latin typeface="Gulim"/>
                <a:ea typeface="Gulim"/>
                <a:cs typeface="Gulim"/>
                <a:sym typeface="Gulim"/>
              </a:rPr>
              <a:t>따른</a:t>
            </a:r>
            <a:r>
              <a:rPr lang="en-US" sz="900" dirty="0">
                <a:latin typeface="Gulim"/>
                <a:ea typeface="Gulim"/>
                <a:cs typeface="Gulim"/>
                <a:sym typeface="Gulim"/>
              </a:rPr>
              <a:t> </a:t>
            </a:r>
            <a:r>
              <a:rPr lang="en-US" sz="900" dirty="0" err="1">
                <a:latin typeface="Gulim"/>
                <a:ea typeface="Gulim"/>
                <a:cs typeface="Gulim"/>
                <a:sym typeface="Gulim"/>
              </a:rPr>
              <a:t>변화가</a:t>
            </a:r>
            <a:r>
              <a:rPr lang="en-US" sz="900" dirty="0">
                <a:latin typeface="Gulim"/>
                <a:ea typeface="Gulim"/>
                <a:cs typeface="Gulim"/>
                <a:sym typeface="Gulim"/>
              </a:rPr>
              <a:t> </a:t>
            </a:r>
            <a:r>
              <a:rPr lang="en-US" sz="900" dirty="0" err="1">
                <a:latin typeface="Gulim"/>
                <a:ea typeface="Gulim"/>
                <a:cs typeface="Gulim"/>
                <a:sym typeface="Gulim"/>
              </a:rPr>
              <a:t>발생하는</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구축</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변경전에</a:t>
            </a:r>
            <a:r>
              <a:rPr lang="en-US" sz="900" dirty="0">
                <a:latin typeface="Gulim"/>
                <a:ea typeface="Gulim"/>
                <a:cs typeface="Gulim"/>
                <a:sym typeface="Gulim"/>
              </a:rPr>
              <a:t> </a:t>
            </a:r>
            <a:r>
              <a:rPr lang="en-US" sz="900" dirty="0" err="1">
                <a:latin typeface="Gulim"/>
                <a:ea typeface="Gulim"/>
                <a:cs typeface="Gulim"/>
                <a:sym typeface="Gulim"/>
              </a:rPr>
              <a:t>취약점에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검토를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발생될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취약점을</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조치하는</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수행합니다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965" name="Google Shape;8965;p91"/>
          <p:cNvSpPr txBox="1"/>
          <p:nvPr/>
        </p:nvSpPr>
        <p:spPr>
          <a:xfrm>
            <a:off x="877139" y="3722686"/>
            <a:ext cx="7073360" cy="569515"/>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이러한</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침해사고를</a:t>
            </a:r>
            <a:r>
              <a:rPr lang="en-US" sz="900" dirty="0">
                <a:latin typeface="Gulim"/>
                <a:ea typeface="Gulim"/>
                <a:cs typeface="Gulim"/>
                <a:sym typeface="Gulim"/>
              </a:rPr>
              <a:t> </a:t>
            </a:r>
            <a:r>
              <a:rPr lang="en-US" sz="900" dirty="0" err="1">
                <a:latin typeface="Gulim"/>
                <a:ea typeface="Gulim"/>
                <a:cs typeface="Gulim"/>
                <a:sym typeface="Gulim"/>
              </a:rPr>
              <a:t>사전에</a:t>
            </a:r>
            <a:r>
              <a:rPr lang="en-US" sz="900" dirty="0">
                <a:latin typeface="Gulim"/>
                <a:ea typeface="Gulim"/>
                <a:cs typeface="Gulim"/>
                <a:sym typeface="Gulim"/>
              </a:rPr>
              <a:t> </a:t>
            </a:r>
            <a:r>
              <a:rPr lang="en-US" sz="900" dirty="0" err="1">
                <a:latin typeface="Gulim"/>
                <a:ea typeface="Gulim"/>
                <a:cs typeface="Gulim"/>
                <a:sym typeface="Gulim"/>
              </a:rPr>
              <a:t>예방하고</a:t>
            </a:r>
            <a:r>
              <a:rPr lang="en-US" sz="900" dirty="0">
                <a:latin typeface="Gulim"/>
                <a:ea typeface="Gulim"/>
                <a:cs typeface="Gulim"/>
                <a:sym typeface="Gulim"/>
              </a:rPr>
              <a:t>, </a:t>
            </a:r>
            <a:r>
              <a:rPr lang="en-US" sz="900" dirty="0" err="1">
                <a:latin typeface="Gulim"/>
                <a:ea typeface="Gulim"/>
                <a:cs typeface="Gulim"/>
                <a:sym typeface="Gulim"/>
              </a:rPr>
              <a:t>취약점에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보안수준의</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서비스</a:t>
            </a:r>
            <a:r>
              <a:rPr lang="en-US" sz="900" dirty="0">
                <a:latin typeface="Gulim"/>
                <a:ea typeface="Gulim"/>
                <a:cs typeface="Gulim"/>
                <a:sym typeface="Gulim"/>
              </a:rPr>
              <a:t> </a:t>
            </a:r>
            <a:r>
              <a:rPr lang="en-US" sz="900" dirty="0" err="1">
                <a:latin typeface="Gulim"/>
                <a:ea typeface="Gulim"/>
                <a:cs typeface="Gulim"/>
                <a:sym typeface="Gulim"/>
              </a:rPr>
              <a:t>품질의</a:t>
            </a:r>
            <a:r>
              <a:rPr lang="en-US" sz="900" dirty="0">
                <a:latin typeface="Gulim"/>
                <a:ea typeface="Gulim"/>
                <a:cs typeface="Gulim"/>
                <a:sym typeface="Gulim"/>
              </a:rPr>
              <a:t> </a:t>
            </a:r>
            <a:r>
              <a:rPr lang="en-US" sz="900" dirty="0" err="1">
                <a:latin typeface="Gulim"/>
                <a:ea typeface="Gulim"/>
                <a:cs typeface="Gulim"/>
                <a:sym typeface="Gulim"/>
              </a:rPr>
              <a:t>향상을</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2018년부터 </a:t>
            </a:r>
            <a:r>
              <a:rPr lang="en-US" sz="900" dirty="0" err="1">
                <a:latin typeface="Gulim"/>
                <a:ea typeface="Gulim"/>
                <a:cs typeface="Gulim"/>
                <a:sym typeface="Gulim"/>
              </a:rPr>
              <a:t>진행된</a:t>
            </a:r>
            <a:r>
              <a:rPr lang="en-US" sz="900" dirty="0">
                <a:latin typeface="Gulim"/>
                <a:ea typeface="Gulim"/>
                <a:cs typeface="Gulim"/>
                <a:sym typeface="Gulim"/>
              </a:rPr>
              <a:t> </a:t>
            </a:r>
            <a:r>
              <a:rPr lang="en-US" sz="900" dirty="0" err="1">
                <a:latin typeface="Gulim"/>
                <a:ea typeface="Gulim"/>
                <a:cs typeface="Gulim"/>
                <a:sym typeface="Gulim"/>
              </a:rPr>
              <a:t>보안취약점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사업을</a:t>
            </a:r>
            <a:r>
              <a:rPr lang="en-US" sz="900" dirty="0">
                <a:latin typeface="Gulim"/>
                <a:ea typeface="Gulim"/>
                <a:cs typeface="Gulim"/>
                <a:sym typeface="Gulim"/>
              </a:rPr>
              <a:t> </a:t>
            </a:r>
            <a:r>
              <a:rPr lang="en-US" sz="900" dirty="0" err="1">
                <a:latin typeface="Gulim"/>
                <a:ea typeface="Gulim"/>
                <a:cs typeface="Gulim"/>
                <a:sym typeface="Gulim"/>
              </a:rPr>
              <a:t>시작으로</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조치</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수는</a:t>
            </a:r>
            <a:r>
              <a:rPr lang="en-US" sz="900" dirty="0">
                <a:latin typeface="Gulim"/>
                <a:ea typeface="Gulim"/>
                <a:cs typeface="Gulim"/>
                <a:sym typeface="Gulim"/>
              </a:rPr>
              <a:t> </a:t>
            </a:r>
            <a:r>
              <a:rPr lang="en-US" sz="900" dirty="0" err="1">
                <a:latin typeface="Gulim"/>
                <a:ea typeface="Gulim"/>
                <a:cs typeface="Gulim"/>
                <a:sym typeface="Gulim"/>
              </a:rPr>
              <a:t>최초점검</a:t>
            </a:r>
            <a:r>
              <a:rPr lang="en-US" sz="900" dirty="0">
                <a:latin typeface="Gulim"/>
                <a:ea typeface="Gulim"/>
                <a:cs typeface="Gulim"/>
                <a:sym typeface="Gulim"/>
              </a:rPr>
              <a:t> </a:t>
            </a:r>
            <a:r>
              <a:rPr lang="en-US" sz="900" dirty="0" err="1">
                <a:latin typeface="Gulim"/>
                <a:ea typeface="Gulim"/>
                <a:cs typeface="Gulim"/>
                <a:sym typeface="Gulim"/>
              </a:rPr>
              <a:t>대비</a:t>
            </a:r>
            <a:r>
              <a:rPr lang="en-US" sz="900" dirty="0">
                <a:latin typeface="Gulim"/>
                <a:ea typeface="Gulim"/>
                <a:cs typeface="Gulim"/>
                <a:sym typeface="Gulim"/>
              </a:rPr>
              <a:t> 80%이상 </a:t>
            </a:r>
            <a:r>
              <a:rPr lang="en-US" sz="900" dirty="0" err="1">
                <a:latin typeface="Gulim"/>
                <a:ea typeface="Gulim"/>
                <a:cs typeface="Gulim"/>
                <a:sym typeface="Gulim"/>
              </a:rPr>
              <a:t>감소되었으며</a:t>
            </a:r>
            <a:r>
              <a:rPr lang="en-US" sz="900" dirty="0">
                <a:latin typeface="Gulim"/>
                <a:ea typeface="Gulim"/>
                <a:cs typeface="Gulim"/>
                <a:sym typeface="Gulim"/>
              </a:rPr>
              <a:t>, </a:t>
            </a:r>
            <a:r>
              <a:rPr lang="en-US" sz="900" dirty="0" err="1">
                <a:latin typeface="Gulim"/>
                <a:ea typeface="Gulim"/>
                <a:cs typeface="Gulim"/>
                <a:sym typeface="Gulim"/>
              </a:rPr>
              <a:t>점검을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도출되는</a:t>
            </a:r>
            <a:r>
              <a:rPr lang="en-US" sz="900" dirty="0">
                <a:latin typeface="Gulim"/>
                <a:ea typeface="Gulim"/>
                <a:cs typeface="Gulim"/>
                <a:sym typeface="Gulim"/>
              </a:rPr>
              <a:t> </a:t>
            </a:r>
            <a:r>
              <a:rPr lang="en-US" sz="900" dirty="0" err="1">
                <a:latin typeface="Gulim"/>
                <a:ea typeface="Gulim"/>
                <a:cs typeface="Gulim"/>
                <a:sym typeface="Gulim"/>
              </a:rPr>
              <a:t>취약점</a:t>
            </a:r>
            <a:r>
              <a:rPr lang="en-US" sz="900" dirty="0">
                <a:latin typeface="Gulim"/>
                <a:ea typeface="Gulim"/>
                <a:cs typeface="Gulim"/>
                <a:sym typeface="Gulim"/>
              </a:rPr>
              <a:t> </a:t>
            </a:r>
            <a:r>
              <a:rPr lang="en-US" sz="900" dirty="0" err="1">
                <a:latin typeface="Gulim"/>
                <a:ea typeface="Gulim"/>
                <a:cs typeface="Gulim"/>
                <a:sym typeface="Gulim"/>
              </a:rPr>
              <a:t>조치율</a:t>
            </a:r>
            <a:r>
              <a:rPr lang="en-US" sz="900" dirty="0">
                <a:latin typeface="Gulim"/>
                <a:ea typeface="Gulim"/>
                <a:cs typeface="Gulim"/>
                <a:sym typeface="Gulim"/>
              </a:rPr>
              <a:t> 100%를 </a:t>
            </a:r>
            <a:r>
              <a:rPr lang="en-US" sz="900" dirty="0" err="1">
                <a:latin typeface="Gulim"/>
                <a:ea typeface="Gulim"/>
                <a:cs typeface="Gulim"/>
                <a:sym typeface="Gulim"/>
              </a:rPr>
              <a:t>목표로</a:t>
            </a:r>
            <a:r>
              <a:rPr lang="en-US" sz="900" dirty="0">
                <a:latin typeface="Gulim"/>
                <a:ea typeface="Gulim"/>
                <a:cs typeface="Gulim"/>
                <a:sym typeface="Gulim"/>
              </a:rPr>
              <a:t> </a:t>
            </a:r>
            <a:r>
              <a:rPr lang="en-US" sz="900" dirty="0" err="1">
                <a:latin typeface="Gulim"/>
                <a:ea typeface="Gulim"/>
                <a:cs typeface="Gulim"/>
                <a:sym typeface="Gulim"/>
              </a:rPr>
              <a:t>협력하고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966" name="Google Shape;8966;p91"/>
          <p:cNvSpPr txBox="1"/>
          <p:nvPr/>
        </p:nvSpPr>
        <p:spPr>
          <a:xfrm>
            <a:off x="877139" y="4332165"/>
            <a:ext cx="7080979" cy="5778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dirty="0" err="1">
                <a:latin typeface="Arial"/>
                <a:ea typeface="Arial"/>
                <a:cs typeface="Arial"/>
                <a:sym typeface="Arial"/>
              </a:rPr>
              <a:t>개인정보보호시스템</a:t>
            </a:r>
            <a:r>
              <a:rPr lang="en-US" sz="900" b="1" dirty="0">
                <a:latin typeface="Arial"/>
                <a:ea typeface="Arial"/>
                <a:cs typeface="Arial"/>
                <a:sym typeface="Arial"/>
              </a:rPr>
              <a:t> </a:t>
            </a:r>
            <a:r>
              <a:rPr lang="en-US" sz="900" b="1" dirty="0" err="1">
                <a:latin typeface="Arial"/>
                <a:ea typeface="Arial"/>
                <a:cs typeface="Arial"/>
                <a:sym typeface="Arial"/>
              </a:rPr>
              <a:t>운영</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개인정보가</a:t>
            </a:r>
            <a:r>
              <a:rPr lang="en-US" sz="900" dirty="0">
                <a:latin typeface="Gulim"/>
                <a:ea typeface="Gulim"/>
                <a:cs typeface="Gulim"/>
                <a:sym typeface="Gulim"/>
              </a:rPr>
              <a:t> </a:t>
            </a:r>
            <a:r>
              <a:rPr lang="en-US" sz="900" dirty="0" err="1">
                <a:latin typeface="Gulim"/>
                <a:ea typeface="Gulim"/>
                <a:cs typeface="Gulim"/>
                <a:sym typeface="Gulim"/>
              </a:rPr>
              <a:t>안전하게</a:t>
            </a:r>
            <a:r>
              <a:rPr lang="en-US" sz="900" dirty="0">
                <a:latin typeface="Gulim"/>
                <a:ea typeface="Gulim"/>
                <a:cs typeface="Gulim"/>
                <a:sym typeface="Gulim"/>
              </a:rPr>
              <a:t> </a:t>
            </a:r>
            <a:r>
              <a:rPr lang="en-US" sz="900" dirty="0" err="1">
                <a:latin typeface="Gulim"/>
                <a:ea typeface="Gulim"/>
                <a:cs typeface="Gulim"/>
                <a:sym typeface="Gulim"/>
              </a:rPr>
              <a:t>처리될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접근통제</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접속</a:t>
            </a:r>
            <a:r>
              <a:rPr lang="en-US" sz="900" dirty="0">
                <a:latin typeface="Gulim"/>
                <a:ea typeface="Gulim"/>
                <a:cs typeface="Gulim"/>
                <a:sym typeface="Gulim"/>
              </a:rPr>
              <a:t> </a:t>
            </a:r>
            <a:r>
              <a:rPr lang="en-US" sz="900" dirty="0" err="1">
                <a:latin typeface="Gulim"/>
                <a:ea typeface="Gulim"/>
                <a:cs typeface="Gulim"/>
                <a:sym typeface="Gulim"/>
              </a:rPr>
              <a:t>관리</a:t>
            </a:r>
            <a:r>
              <a:rPr lang="en-US" sz="900" dirty="0">
                <a:latin typeface="Gulim"/>
                <a:ea typeface="Gulim"/>
                <a:cs typeface="Gulim"/>
                <a:sym typeface="Gulim"/>
              </a:rPr>
              <a:t> </a:t>
            </a:r>
            <a:r>
              <a:rPr lang="en-US" sz="900" dirty="0" err="1">
                <a:latin typeface="Gulim"/>
                <a:ea typeface="Gulim"/>
                <a:cs typeface="Gulim"/>
                <a:sym typeface="Gulim"/>
              </a:rPr>
              <a:t>시스템을</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시스템</a:t>
            </a:r>
            <a:r>
              <a:rPr lang="en-US" sz="900" dirty="0">
                <a:latin typeface="Gulim"/>
                <a:ea typeface="Gulim"/>
                <a:cs typeface="Gulim"/>
                <a:sym typeface="Gulim"/>
              </a:rPr>
              <a:t> </a:t>
            </a:r>
            <a:r>
              <a:rPr lang="en-US" sz="900" dirty="0" err="1">
                <a:latin typeface="Gulim"/>
                <a:ea typeface="Gulim"/>
                <a:cs typeface="Gulim"/>
                <a:sym typeface="Gulim"/>
              </a:rPr>
              <a:t>현황을</a:t>
            </a:r>
            <a:r>
              <a:rPr lang="en-US" sz="900" dirty="0">
                <a:latin typeface="Gulim"/>
                <a:ea typeface="Gulim"/>
                <a:cs typeface="Gulim"/>
                <a:sym typeface="Gulim"/>
              </a:rPr>
              <a:t> </a:t>
            </a:r>
            <a:r>
              <a:rPr lang="en-US" sz="900" dirty="0" err="1">
                <a:latin typeface="Gulim"/>
                <a:ea typeface="Gulim"/>
                <a:cs typeface="Gulim"/>
                <a:sym typeface="Gulim"/>
              </a:rPr>
              <a:t>관리하며</a:t>
            </a:r>
            <a:r>
              <a:rPr lang="en-US" sz="900" dirty="0">
                <a:latin typeface="Gulim"/>
                <a:ea typeface="Gulim"/>
                <a:cs typeface="Gulim"/>
                <a:sym typeface="Gulim"/>
              </a:rPr>
              <a:t>, </a:t>
            </a:r>
            <a:r>
              <a:rPr lang="en-US" sz="900" dirty="0" err="1">
                <a:latin typeface="Gulim"/>
                <a:ea typeface="Gulim"/>
                <a:cs typeface="Gulim"/>
                <a:sym typeface="Gulim"/>
              </a:rPr>
              <a:t>시스템에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개인정보의</a:t>
            </a:r>
            <a:r>
              <a:rPr lang="en-US" sz="900" dirty="0">
                <a:latin typeface="Gulim"/>
                <a:ea typeface="Gulim"/>
                <a:cs typeface="Gulim"/>
                <a:sym typeface="Gulim"/>
              </a:rPr>
              <a:t> </a:t>
            </a:r>
            <a:r>
              <a:rPr lang="en-US" sz="900" dirty="0" err="1">
                <a:latin typeface="Gulim"/>
                <a:ea typeface="Gulim"/>
                <a:cs typeface="Gulim"/>
                <a:sym typeface="Gulim"/>
              </a:rPr>
              <a:t>권한</a:t>
            </a:r>
            <a:r>
              <a:rPr lang="en-US" sz="900" dirty="0">
                <a:latin typeface="Gulim"/>
                <a:ea typeface="Gulim"/>
                <a:cs typeface="Gulim"/>
                <a:sym typeface="Gulim"/>
              </a:rPr>
              <a:t> </a:t>
            </a:r>
            <a:r>
              <a:rPr lang="en-US" sz="900" dirty="0" err="1">
                <a:latin typeface="Gulim"/>
                <a:ea typeface="Gulim"/>
                <a:cs typeface="Gulim"/>
                <a:sym typeface="Gulim"/>
              </a:rPr>
              <a:t>외</a:t>
            </a:r>
            <a:r>
              <a:rPr lang="en-US" sz="900" dirty="0">
                <a:latin typeface="Gulim"/>
                <a:ea typeface="Gulim"/>
                <a:cs typeface="Gulim"/>
                <a:sym typeface="Gulim"/>
              </a:rPr>
              <a:t> </a:t>
            </a:r>
            <a:r>
              <a:rPr lang="en-US" sz="900" dirty="0" err="1">
                <a:latin typeface="Gulim"/>
                <a:ea typeface="Gulim"/>
                <a:cs typeface="Gulim"/>
                <a:sym typeface="Gulim"/>
              </a:rPr>
              <a:t>접근을</a:t>
            </a:r>
            <a:r>
              <a:rPr lang="en-US" sz="900" dirty="0">
                <a:latin typeface="Gulim"/>
                <a:ea typeface="Gulim"/>
                <a:cs typeface="Gulim"/>
                <a:sym typeface="Gulim"/>
              </a:rPr>
              <a:t> </a:t>
            </a:r>
            <a:r>
              <a:rPr lang="en-US" sz="900" dirty="0" err="1">
                <a:latin typeface="Gulim"/>
                <a:ea typeface="Gulim"/>
                <a:cs typeface="Gulim"/>
                <a:sym typeface="Gulim"/>
              </a:rPr>
              <a:t>제어하고</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취급자</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개인정보의</a:t>
            </a:r>
            <a:r>
              <a:rPr lang="en-US" sz="900" dirty="0">
                <a:latin typeface="Gulim"/>
                <a:ea typeface="Gulim"/>
                <a:cs typeface="Gulim"/>
                <a:sym typeface="Gulim"/>
              </a:rPr>
              <a:t> </a:t>
            </a:r>
            <a:r>
              <a:rPr lang="en-US" sz="900" dirty="0" err="1">
                <a:latin typeface="Gulim"/>
                <a:ea typeface="Gulim"/>
                <a:cs typeface="Gulim"/>
                <a:sym typeface="Gulim"/>
              </a:rPr>
              <a:t>처리</a:t>
            </a:r>
            <a:r>
              <a:rPr lang="en-US" sz="900" dirty="0">
                <a:latin typeface="Gulim"/>
                <a:ea typeface="Gulim"/>
                <a:cs typeface="Gulim"/>
                <a:sym typeface="Gulim"/>
              </a:rPr>
              <a:t> </a:t>
            </a:r>
            <a:r>
              <a:rPr lang="en-US" sz="900" dirty="0" err="1">
                <a:latin typeface="Gulim"/>
                <a:ea typeface="Gulim"/>
                <a:cs typeface="Gulim"/>
                <a:sym typeface="Gulim"/>
              </a:rPr>
              <a:t>현황</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통합적으로</a:t>
            </a:r>
            <a:r>
              <a:rPr lang="en-US" sz="900" dirty="0">
                <a:latin typeface="Gulim"/>
                <a:ea typeface="Gulim"/>
                <a:cs typeface="Gulim"/>
                <a:sym typeface="Gulim"/>
              </a:rPr>
              <a:t> </a:t>
            </a:r>
            <a:r>
              <a:rPr lang="en-US" sz="900" dirty="0" err="1">
                <a:latin typeface="Gulim"/>
                <a:ea typeface="Gulim"/>
                <a:cs typeface="Gulim"/>
                <a:sym typeface="Gulim"/>
              </a:rPr>
              <a:t>관리하고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968" name="Google Shape;8968;p91"/>
          <p:cNvSpPr txBox="1"/>
          <p:nvPr/>
        </p:nvSpPr>
        <p:spPr>
          <a:xfrm>
            <a:off x="877139" y="4936711"/>
            <a:ext cx="7073360"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dirty="0" err="1">
                <a:latin typeface="Arial"/>
                <a:ea typeface="Arial"/>
                <a:cs typeface="Arial"/>
                <a:sym typeface="Arial"/>
              </a:rPr>
              <a:t>침해</a:t>
            </a:r>
            <a:r>
              <a:rPr lang="en-US" sz="900" b="1" dirty="0">
                <a:latin typeface="Arial"/>
                <a:ea typeface="Arial"/>
                <a:cs typeface="Arial"/>
                <a:sym typeface="Arial"/>
              </a:rPr>
              <a:t> </a:t>
            </a:r>
            <a:r>
              <a:rPr lang="en-US" sz="900" b="1" dirty="0" err="1">
                <a:latin typeface="Arial"/>
                <a:ea typeface="Arial"/>
                <a:cs typeface="Arial"/>
                <a:sym typeface="Arial"/>
              </a:rPr>
              <a:t>사고</a:t>
            </a:r>
            <a:r>
              <a:rPr lang="en-US" sz="900" b="1" dirty="0">
                <a:latin typeface="Arial"/>
                <a:ea typeface="Arial"/>
                <a:cs typeface="Arial"/>
                <a:sym typeface="Arial"/>
              </a:rPr>
              <a:t> </a:t>
            </a:r>
            <a:r>
              <a:rPr lang="en-US" sz="900" b="1" dirty="0" err="1">
                <a:latin typeface="Arial"/>
                <a:ea typeface="Arial"/>
                <a:cs typeface="Arial"/>
                <a:sym typeface="Arial"/>
              </a:rPr>
              <a:t>대응훈련</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보안</a:t>
            </a:r>
            <a:r>
              <a:rPr lang="en-US" sz="900" dirty="0">
                <a:latin typeface="Gulim"/>
                <a:ea typeface="Gulim"/>
                <a:cs typeface="Gulim"/>
                <a:sym typeface="Gulim"/>
              </a:rPr>
              <a:t> </a:t>
            </a:r>
            <a:r>
              <a:rPr lang="en-US" sz="900" dirty="0" err="1">
                <a:latin typeface="Gulim"/>
                <a:ea typeface="Gulim"/>
                <a:cs typeface="Gulim"/>
                <a:sym typeface="Gulim"/>
              </a:rPr>
              <a:t>사고를</a:t>
            </a:r>
            <a:r>
              <a:rPr lang="en-US" sz="900" dirty="0">
                <a:latin typeface="Gulim"/>
                <a:ea typeface="Gulim"/>
                <a:cs typeface="Gulim"/>
                <a:sym typeface="Gulim"/>
              </a:rPr>
              <a:t> </a:t>
            </a:r>
            <a:r>
              <a:rPr lang="en-US" sz="900" dirty="0" err="1">
                <a:latin typeface="Gulim"/>
                <a:ea typeface="Gulim"/>
                <a:cs typeface="Gulim"/>
                <a:sym typeface="Gulim"/>
              </a:rPr>
              <a:t>예방하며</a:t>
            </a:r>
            <a:r>
              <a:rPr lang="en-US" sz="900" dirty="0">
                <a:latin typeface="Gulim"/>
                <a:ea typeface="Gulim"/>
                <a:cs typeface="Gulim"/>
                <a:sym typeface="Gulim"/>
              </a:rPr>
              <a:t>, </a:t>
            </a:r>
            <a:r>
              <a:rPr lang="en-US" sz="900" dirty="0" err="1">
                <a:latin typeface="Gulim"/>
                <a:ea typeface="Gulim"/>
                <a:cs typeface="Gulim"/>
                <a:sym typeface="Gulim"/>
              </a:rPr>
              <a:t>사고</a:t>
            </a:r>
            <a:r>
              <a:rPr lang="en-US" sz="900" dirty="0">
                <a:latin typeface="Gulim"/>
                <a:ea typeface="Gulim"/>
                <a:cs typeface="Gulim"/>
                <a:sym typeface="Gulim"/>
              </a:rPr>
              <a:t> </a:t>
            </a:r>
            <a:r>
              <a:rPr lang="en-US" sz="900" dirty="0" err="1">
                <a:latin typeface="Gulim"/>
                <a:ea typeface="Gulim"/>
                <a:cs typeface="Gulim"/>
                <a:sym typeface="Gulim"/>
              </a:rPr>
              <a:t>발생</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a:t>
            </a:r>
            <a:r>
              <a:rPr lang="en-US" sz="900" dirty="0" err="1">
                <a:latin typeface="Gulim"/>
                <a:ea typeface="Gulim"/>
                <a:cs typeface="Gulim"/>
                <a:sym typeface="Gulim"/>
              </a:rPr>
              <a:t>신속한</a:t>
            </a:r>
            <a:r>
              <a:rPr lang="en-US" sz="900" dirty="0">
                <a:latin typeface="Gulim"/>
                <a:ea typeface="Gulim"/>
                <a:cs typeface="Gulim"/>
                <a:sym typeface="Gulim"/>
              </a:rPr>
              <a:t> </a:t>
            </a:r>
            <a:r>
              <a:rPr lang="en-US" sz="900" dirty="0" err="1">
                <a:latin typeface="Gulim"/>
                <a:ea typeface="Gulim"/>
                <a:cs typeface="Gulim"/>
                <a:sym typeface="Gulim"/>
              </a:rPr>
              <a:t>대응체계를</a:t>
            </a:r>
            <a:r>
              <a:rPr lang="en-US" sz="900" dirty="0">
                <a:latin typeface="Gulim"/>
                <a:ea typeface="Gulim"/>
                <a:cs typeface="Gulim"/>
                <a:sym typeface="Gulim"/>
              </a:rPr>
              <a:t> </a:t>
            </a:r>
            <a:r>
              <a:rPr lang="en-US" sz="900" dirty="0" err="1">
                <a:latin typeface="Gulim"/>
                <a:ea typeface="Gulim"/>
                <a:cs typeface="Gulim"/>
                <a:sym typeface="Gulim"/>
              </a:rPr>
              <a:t>갖추기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유출</a:t>
            </a:r>
            <a:r>
              <a:rPr lang="en-US" sz="900" dirty="0">
                <a:latin typeface="Gulim"/>
                <a:ea typeface="Gulim"/>
                <a:cs typeface="Gulim"/>
                <a:sym typeface="Gulim"/>
              </a:rPr>
              <a:t>, </a:t>
            </a:r>
            <a:r>
              <a:rPr lang="en-US" sz="900" dirty="0" err="1">
                <a:latin typeface="Gulim"/>
                <a:ea typeface="Gulim"/>
                <a:cs typeface="Gulim"/>
                <a:sym typeface="Gulim"/>
              </a:rPr>
              <a:t>서비스거부공격</a:t>
            </a:r>
            <a:r>
              <a:rPr lang="en-US" sz="900" dirty="0">
                <a:latin typeface="Gulim"/>
                <a:ea typeface="Gulim"/>
                <a:cs typeface="Gulim"/>
                <a:sym typeface="Gulim"/>
              </a:rPr>
              <a:t>(DDoS), </a:t>
            </a:r>
            <a:r>
              <a:rPr lang="en-US" sz="900" dirty="0" err="1">
                <a:latin typeface="Gulim"/>
                <a:ea typeface="Gulim"/>
                <a:cs typeface="Gulim"/>
                <a:sym typeface="Gulim"/>
              </a:rPr>
              <a:t>랜섬웨어</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발생할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있는</a:t>
            </a:r>
            <a:r>
              <a:rPr lang="en-US" sz="900" dirty="0">
                <a:latin typeface="Gulim"/>
                <a:ea typeface="Gulim"/>
                <a:cs typeface="Gulim"/>
                <a:sym typeface="Gulim"/>
              </a:rPr>
              <a:t> </a:t>
            </a:r>
            <a:r>
              <a:rPr lang="en-US" sz="900" dirty="0" err="1">
                <a:latin typeface="Gulim"/>
                <a:ea typeface="Gulim"/>
                <a:cs typeface="Gulim"/>
                <a:sym typeface="Gulim"/>
              </a:rPr>
              <a:t>침해</a:t>
            </a:r>
            <a:r>
              <a:rPr lang="en-US" sz="900" dirty="0">
                <a:latin typeface="Gulim"/>
                <a:ea typeface="Gulim"/>
                <a:cs typeface="Gulim"/>
                <a:sym typeface="Gulim"/>
              </a:rPr>
              <a:t> </a:t>
            </a:r>
            <a:r>
              <a:rPr lang="en-US" sz="900" dirty="0" err="1">
                <a:latin typeface="Gulim"/>
                <a:ea typeface="Gulim"/>
                <a:cs typeface="Gulim"/>
                <a:sym typeface="Gulim"/>
              </a:rPr>
              <a:t>사고에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모의</a:t>
            </a:r>
            <a:r>
              <a:rPr lang="en-US" sz="900" dirty="0">
                <a:latin typeface="Gulim"/>
                <a:ea typeface="Gulim"/>
                <a:cs typeface="Gulim"/>
                <a:sym typeface="Gulim"/>
              </a:rPr>
              <a:t> </a:t>
            </a:r>
            <a:r>
              <a:rPr lang="en-US" sz="900" dirty="0" err="1">
                <a:latin typeface="Gulim"/>
                <a:ea typeface="Gulim"/>
                <a:cs typeface="Gulim"/>
                <a:sym typeface="Gulim"/>
              </a:rPr>
              <a:t>시나리오를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훈련을</a:t>
            </a:r>
            <a:r>
              <a:rPr lang="en-US" sz="900" dirty="0">
                <a:latin typeface="Gulim"/>
                <a:ea typeface="Gulim"/>
                <a:cs typeface="Gulim"/>
                <a:sym typeface="Gulim"/>
              </a:rPr>
              <a:t> </a:t>
            </a:r>
            <a:r>
              <a:rPr lang="en-US" sz="900" dirty="0" err="1">
                <a:latin typeface="Gulim"/>
                <a:ea typeface="Gulim"/>
                <a:cs typeface="Gulim"/>
                <a:sym typeface="Gulim"/>
              </a:rPr>
              <a:t>진행하며</a:t>
            </a:r>
            <a:r>
              <a:rPr lang="en-US" sz="900" dirty="0">
                <a:latin typeface="Gulim"/>
                <a:ea typeface="Gulim"/>
                <a:cs typeface="Gulim"/>
                <a:sym typeface="Gulim"/>
              </a:rPr>
              <a:t>, </a:t>
            </a:r>
            <a:r>
              <a:rPr lang="en-US" sz="900" dirty="0" err="1">
                <a:latin typeface="Gulim"/>
                <a:ea typeface="Gulim"/>
                <a:cs typeface="Gulim"/>
                <a:sym typeface="Gulim"/>
              </a:rPr>
              <a:t>발견된</a:t>
            </a:r>
            <a:r>
              <a:rPr lang="en-US" sz="900" dirty="0">
                <a:latin typeface="Gulim"/>
                <a:ea typeface="Gulim"/>
                <a:cs typeface="Gulim"/>
                <a:sym typeface="Gulim"/>
              </a:rPr>
              <a:t> </a:t>
            </a:r>
            <a:r>
              <a:rPr lang="en-US" sz="900" dirty="0" err="1">
                <a:latin typeface="Gulim"/>
                <a:ea typeface="Gulim"/>
                <a:cs typeface="Gulim"/>
                <a:sym typeface="Gulim"/>
              </a:rPr>
              <a:t>미비점에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보완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활동을</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969" name="Google Shape;8969;p91"/>
          <p:cNvSpPr txBox="1"/>
          <p:nvPr/>
        </p:nvSpPr>
        <p:spPr>
          <a:xfrm>
            <a:off x="877138" y="5549058"/>
            <a:ext cx="7080979" cy="569515"/>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b="1" dirty="0" err="1">
                <a:latin typeface="Arial"/>
                <a:ea typeface="Arial"/>
                <a:cs typeface="Arial"/>
                <a:sym typeface="Arial"/>
              </a:rPr>
              <a:t>재해복구</a:t>
            </a:r>
            <a:r>
              <a:rPr lang="en-US" sz="900" b="1" dirty="0">
                <a:latin typeface="Arial"/>
                <a:ea typeface="Arial"/>
                <a:cs typeface="Arial"/>
                <a:sym typeface="Arial"/>
              </a:rPr>
              <a:t> </a:t>
            </a:r>
            <a:r>
              <a:rPr lang="en-US" sz="900" b="1" dirty="0" err="1">
                <a:latin typeface="Arial"/>
                <a:ea typeface="Arial"/>
                <a:cs typeface="Arial"/>
                <a:sym typeface="Arial"/>
              </a:rPr>
              <a:t>훈련</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예상치</a:t>
            </a:r>
            <a:r>
              <a:rPr lang="en-US" sz="900" dirty="0">
                <a:latin typeface="Gulim"/>
                <a:ea typeface="Gulim"/>
                <a:cs typeface="Gulim"/>
                <a:sym typeface="Gulim"/>
              </a:rPr>
              <a:t> </a:t>
            </a:r>
            <a:r>
              <a:rPr lang="en-US" sz="900" dirty="0" err="1">
                <a:latin typeface="Gulim"/>
                <a:ea typeface="Gulim"/>
                <a:cs typeface="Gulim"/>
                <a:sym typeface="Gulim"/>
              </a:rPr>
              <a:t>못한</a:t>
            </a:r>
            <a:r>
              <a:rPr lang="en-US" sz="900" dirty="0">
                <a:latin typeface="Gulim"/>
                <a:ea typeface="Gulim"/>
                <a:cs typeface="Gulim"/>
                <a:sym typeface="Gulim"/>
              </a:rPr>
              <a:t> </a:t>
            </a:r>
            <a:r>
              <a:rPr lang="en-US" sz="900" dirty="0" err="1">
                <a:latin typeface="Gulim"/>
                <a:ea typeface="Gulim"/>
                <a:cs typeface="Gulim"/>
                <a:sym typeface="Gulim"/>
              </a:rPr>
              <a:t>사고</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비상</a:t>
            </a:r>
            <a:r>
              <a:rPr lang="en-US" sz="900" dirty="0">
                <a:latin typeface="Gulim"/>
                <a:ea typeface="Gulim"/>
                <a:cs typeface="Gulim"/>
                <a:sym typeface="Gulim"/>
              </a:rPr>
              <a:t> </a:t>
            </a:r>
            <a:r>
              <a:rPr lang="en-US" sz="900" dirty="0" err="1">
                <a:latin typeface="Gulim"/>
                <a:ea typeface="Gulim"/>
                <a:cs typeface="Gulim"/>
                <a:sym typeface="Gulim"/>
              </a:rPr>
              <a:t>상황으로부터</a:t>
            </a:r>
            <a:r>
              <a:rPr lang="en-US" sz="900" dirty="0">
                <a:latin typeface="Gulim"/>
                <a:ea typeface="Gulim"/>
                <a:cs typeface="Gulim"/>
                <a:sym typeface="Gulim"/>
              </a:rPr>
              <a:t> </a:t>
            </a:r>
            <a:r>
              <a:rPr lang="en-US" sz="900" dirty="0" err="1">
                <a:latin typeface="Gulim"/>
                <a:ea typeface="Gulim"/>
                <a:cs typeface="Gulim"/>
                <a:sym typeface="Gulim"/>
              </a:rPr>
              <a:t>회사</a:t>
            </a:r>
            <a:r>
              <a:rPr lang="en-US" sz="900" dirty="0">
                <a:latin typeface="Gulim"/>
                <a:ea typeface="Gulim"/>
                <a:cs typeface="Gulim"/>
                <a:sym typeface="Gulim"/>
              </a:rPr>
              <a:t> </a:t>
            </a:r>
            <a:r>
              <a:rPr lang="en-US" sz="900" dirty="0" err="1">
                <a:latin typeface="Gulim"/>
                <a:ea typeface="Gulim"/>
                <a:cs typeface="Gulim"/>
                <a:sym typeface="Gulim"/>
              </a:rPr>
              <a:t>정보자산의</a:t>
            </a:r>
            <a:r>
              <a:rPr lang="en-US" sz="900" dirty="0">
                <a:latin typeface="Gulim"/>
                <a:ea typeface="Gulim"/>
                <a:cs typeface="Gulim"/>
                <a:sym typeface="Gulim"/>
              </a:rPr>
              <a:t> </a:t>
            </a:r>
            <a:r>
              <a:rPr lang="en-US" sz="900" dirty="0" err="1">
                <a:latin typeface="Gulim"/>
                <a:ea typeface="Gulim"/>
                <a:cs typeface="Gulim"/>
                <a:sym typeface="Gulim"/>
              </a:rPr>
              <a:t>손실을</a:t>
            </a:r>
            <a:r>
              <a:rPr lang="en-US" sz="900" dirty="0">
                <a:latin typeface="Gulim"/>
                <a:ea typeface="Gulim"/>
                <a:cs typeface="Gulim"/>
                <a:sym typeface="Gulim"/>
              </a:rPr>
              <a:t> </a:t>
            </a:r>
            <a:r>
              <a:rPr lang="en-US" sz="900" dirty="0" err="1">
                <a:latin typeface="Gulim"/>
                <a:ea typeface="Gulim"/>
                <a:cs typeface="Gulim"/>
                <a:sym typeface="Gulim"/>
              </a:rPr>
              <a:t>최소화하며</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연속성</a:t>
            </a:r>
            <a:r>
              <a:rPr lang="en-US" sz="900" dirty="0">
                <a:latin typeface="Gulim"/>
                <a:ea typeface="Gulim"/>
                <a:cs typeface="Gulim"/>
                <a:sym typeface="Gulim"/>
              </a:rPr>
              <a:t> </a:t>
            </a:r>
            <a:r>
              <a:rPr lang="en-US" sz="900" dirty="0" err="1">
                <a:latin typeface="Gulim"/>
                <a:ea typeface="Gulim"/>
                <a:cs typeface="Gulim"/>
                <a:sym typeface="Gulim"/>
              </a:rPr>
              <a:t>확보를</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재해복구</a:t>
            </a:r>
            <a:r>
              <a:rPr lang="en-US" sz="900" dirty="0">
                <a:latin typeface="Gulim"/>
                <a:ea typeface="Gulim"/>
                <a:cs typeface="Gulim"/>
                <a:sym typeface="Gulim"/>
              </a:rPr>
              <a:t> </a:t>
            </a:r>
            <a:r>
              <a:rPr lang="en-US" sz="900" dirty="0" err="1">
                <a:latin typeface="Gulim"/>
                <a:ea typeface="Gulim"/>
                <a:cs typeface="Gulim"/>
                <a:sym typeface="Gulim"/>
              </a:rPr>
              <a:t>훈련을</a:t>
            </a:r>
            <a:r>
              <a:rPr lang="en-US" sz="900" dirty="0">
                <a:latin typeface="Gulim"/>
                <a:ea typeface="Gulim"/>
                <a:cs typeface="Gulim"/>
                <a:sym typeface="Gulim"/>
              </a:rPr>
              <a:t> </a:t>
            </a:r>
            <a:r>
              <a:rPr lang="en-US" sz="900" dirty="0" err="1">
                <a:latin typeface="Gulim"/>
                <a:ea typeface="Gulim"/>
                <a:cs typeface="Gulim"/>
                <a:sym typeface="Gulim"/>
              </a:rPr>
              <a:t>수행하고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모의</a:t>
            </a:r>
            <a:r>
              <a:rPr lang="en-US" sz="900" dirty="0">
                <a:latin typeface="Gulim"/>
                <a:ea typeface="Gulim"/>
                <a:cs typeface="Gulim"/>
                <a:sym typeface="Gulim"/>
              </a:rPr>
              <a:t> </a:t>
            </a:r>
            <a:r>
              <a:rPr lang="en-US" sz="900" dirty="0" err="1">
                <a:latin typeface="Gulim"/>
                <a:ea typeface="Gulim"/>
                <a:cs typeface="Gulim"/>
                <a:sym typeface="Gulim"/>
              </a:rPr>
              <a:t>시나리오를</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재해</a:t>
            </a:r>
            <a:r>
              <a:rPr lang="en-US" sz="900" dirty="0">
                <a:latin typeface="Gulim"/>
                <a:ea typeface="Gulim"/>
                <a:cs typeface="Gulim"/>
                <a:sym typeface="Gulim"/>
              </a:rPr>
              <a:t> </a:t>
            </a:r>
            <a:r>
              <a:rPr lang="en-US" sz="900" dirty="0" err="1">
                <a:latin typeface="Gulim"/>
                <a:ea typeface="Gulim"/>
                <a:cs typeface="Gulim"/>
                <a:sym typeface="Gulim"/>
              </a:rPr>
              <a:t>상황에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대응</a:t>
            </a:r>
            <a:r>
              <a:rPr lang="en-US" sz="900" dirty="0">
                <a:latin typeface="Gulim"/>
                <a:ea typeface="Gulim"/>
                <a:cs typeface="Gulim"/>
                <a:sym typeface="Gulim"/>
              </a:rPr>
              <a:t> </a:t>
            </a:r>
            <a:r>
              <a:rPr lang="en-US" sz="900" dirty="0" err="1">
                <a:latin typeface="Gulim"/>
                <a:ea typeface="Gulim"/>
                <a:cs typeface="Gulim"/>
                <a:sym typeface="Gulim"/>
              </a:rPr>
              <a:t>훈련을</a:t>
            </a:r>
            <a:r>
              <a:rPr lang="en-US" sz="900" dirty="0">
                <a:latin typeface="Gulim"/>
                <a:ea typeface="Gulim"/>
                <a:cs typeface="Gulim"/>
                <a:sym typeface="Gulim"/>
              </a:rPr>
              <a:t> </a:t>
            </a:r>
            <a:r>
              <a:rPr lang="en-US" sz="900" dirty="0" err="1">
                <a:latin typeface="Gulim"/>
                <a:ea typeface="Gulim"/>
                <a:cs typeface="Gulim"/>
                <a:sym typeface="Gulim"/>
              </a:rPr>
              <a:t>진행하며</a:t>
            </a:r>
            <a:r>
              <a:rPr lang="en-US" sz="900" dirty="0">
                <a:latin typeface="Gulim"/>
                <a:ea typeface="Gulim"/>
                <a:cs typeface="Gulim"/>
                <a:sym typeface="Gulim"/>
              </a:rPr>
              <a:t>, </a:t>
            </a:r>
            <a:r>
              <a:rPr lang="en-US" sz="900" dirty="0" err="1">
                <a:latin typeface="Gulim"/>
                <a:ea typeface="Gulim"/>
                <a:cs typeface="Gulim"/>
                <a:sym typeface="Gulim"/>
              </a:rPr>
              <a:t>재해복구</a:t>
            </a:r>
            <a:r>
              <a:rPr lang="en-US" sz="900" dirty="0">
                <a:latin typeface="Gulim"/>
                <a:ea typeface="Gulim"/>
                <a:cs typeface="Gulim"/>
                <a:sym typeface="Gulim"/>
              </a:rPr>
              <a:t> </a:t>
            </a:r>
            <a:r>
              <a:rPr lang="en-US" sz="900" dirty="0" err="1">
                <a:latin typeface="Gulim"/>
                <a:ea typeface="Gulim"/>
                <a:cs typeface="Gulim"/>
                <a:sym typeface="Gulim"/>
              </a:rPr>
              <a:t>훈련</a:t>
            </a:r>
            <a:r>
              <a:rPr lang="en-US" sz="900" dirty="0">
                <a:latin typeface="Gulim"/>
                <a:ea typeface="Gulim"/>
                <a:cs typeface="Gulim"/>
                <a:sym typeface="Gulim"/>
              </a:rPr>
              <a:t> </a:t>
            </a:r>
            <a:r>
              <a:rPr lang="en-US" sz="900" dirty="0" err="1">
                <a:latin typeface="Gulim"/>
                <a:ea typeface="Gulim"/>
                <a:cs typeface="Gulim"/>
                <a:sym typeface="Gulim"/>
              </a:rPr>
              <a:t>결과인</a:t>
            </a:r>
            <a:r>
              <a:rPr lang="en-US" sz="900" dirty="0">
                <a:latin typeface="Gulim"/>
                <a:ea typeface="Gulim"/>
                <a:cs typeface="Gulim"/>
                <a:sym typeface="Gulim"/>
              </a:rPr>
              <a:t> </a:t>
            </a:r>
            <a:r>
              <a:rPr lang="en-US" sz="900" dirty="0" err="1">
                <a:latin typeface="Gulim"/>
                <a:ea typeface="Gulim"/>
                <a:cs typeface="Gulim"/>
                <a:sym typeface="Gulim"/>
              </a:rPr>
              <a:t>복구시간</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복구</a:t>
            </a:r>
            <a:r>
              <a:rPr lang="en-US" sz="900" dirty="0">
                <a:latin typeface="Gulim"/>
                <a:ea typeface="Gulim"/>
                <a:cs typeface="Gulim"/>
                <a:sym typeface="Gulim"/>
              </a:rPr>
              <a:t> </a:t>
            </a:r>
            <a:r>
              <a:rPr lang="en-US" sz="900" dirty="0" err="1">
                <a:latin typeface="Gulim"/>
                <a:ea typeface="Gulim"/>
                <a:cs typeface="Gulim"/>
                <a:sym typeface="Gulim"/>
              </a:rPr>
              <a:t>달성률</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기반으로</a:t>
            </a:r>
            <a:r>
              <a:rPr lang="en-US" sz="900" dirty="0">
                <a:latin typeface="Gulim"/>
                <a:ea typeface="Gulim"/>
                <a:cs typeface="Gulim"/>
                <a:sym typeface="Gulim"/>
              </a:rPr>
              <a:t> </a:t>
            </a:r>
            <a:r>
              <a:rPr lang="en-US" sz="900" dirty="0" err="1">
                <a:latin typeface="Gulim"/>
                <a:ea typeface="Gulim"/>
                <a:cs typeface="Gulim"/>
                <a:sym typeface="Gulim"/>
              </a:rPr>
              <a:t>훈련</a:t>
            </a:r>
            <a:r>
              <a:rPr lang="en-US" sz="900" dirty="0">
                <a:latin typeface="Gulim"/>
                <a:ea typeface="Gulim"/>
                <a:cs typeface="Gulim"/>
                <a:sym typeface="Gulim"/>
              </a:rPr>
              <a:t> </a:t>
            </a:r>
            <a:r>
              <a:rPr lang="en-US" sz="900" dirty="0" err="1">
                <a:latin typeface="Gulim"/>
                <a:ea typeface="Gulim"/>
                <a:cs typeface="Gulim"/>
                <a:sym typeface="Gulim"/>
              </a:rPr>
              <a:t>분석을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개선활동을</a:t>
            </a:r>
            <a:r>
              <a:rPr lang="en-US" sz="900" dirty="0">
                <a:latin typeface="Gulim"/>
                <a:ea typeface="Gulim"/>
                <a:cs typeface="Gulim"/>
                <a:sym typeface="Gulim"/>
              </a:rPr>
              <a:t> </a:t>
            </a:r>
            <a:r>
              <a:rPr lang="en-US" sz="900" dirty="0" err="1">
                <a:latin typeface="Gulim"/>
                <a:ea typeface="Gulim"/>
                <a:cs typeface="Gulim"/>
                <a:sym typeface="Gulim"/>
              </a:rPr>
              <a:t>수행하여</a:t>
            </a:r>
            <a:r>
              <a:rPr lang="en-US" sz="900" dirty="0">
                <a:latin typeface="Gulim"/>
                <a:ea typeface="Gulim"/>
                <a:cs typeface="Gulim"/>
                <a:sym typeface="Gulim"/>
              </a:rPr>
              <a:t> </a:t>
            </a:r>
            <a:r>
              <a:rPr lang="en-US" sz="900" dirty="0" err="1">
                <a:latin typeface="Gulim"/>
                <a:ea typeface="Gulim"/>
                <a:cs typeface="Gulim"/>
                <a:sym typeface="Gulim"/>
              </a:rPr>
              <a:t>재해</a:t>
            </a:r>
            <a:r>
              <a:rPr lang="en-US" sz="900" dirty="0">
                <a:latin typeface="Gulim"/>
                <a:ea typeface="Gulim"/>
                <a:cs typeface="Gulim"/>
                <a:sym typeface="Gulim"/>
              </a:rPr>
              <a:t> </a:t>
            </a:r>
            <a:r>
              <a:rPr lang="en-US" sz="900" dirty="0" err="1">
                <a:latin typeface="Gulim"/>
                <a:ea typeface="Gulim"/>
                <a:cs typeface="Gulim"/>
                <a:sym typeface="Gulim"/>
              </a:rPr>
              <a:t>상황에서도</a:t>
            </a:r>
            <a:r>
              <a:rPr lang="en-US" sz="900" dirty="0">
                <a:latin typeface="Gulim"/>
                <a:ea typeface="Gulim"/>
                <a:cs typeface="Gulim"/>
                <a:sym typeface="Gulim"/>
              </a:rPr>
              <a:t> </a:t>
            </a:r>
            <a:r>
              <a:rPr lang="en-US" sz="900" dirty="0" err="1">
                <a:latin typeface="Gulim"/>
                <a:ea typeface="Gulim"/>
                <a:cs typeface="Gulim"/>
                <a:sym typeface="Gulim"/>
              </a:rPr>
              <a:t>업무</a:t>
            </a:r>
            <a:r>
              <a:rPr lang="en-US" sz="900" dirty="0">
                <a:latin typeface="Gulim"/>
                <a:ea typeface="Gulim"/>
                <a:cs typeface="Gulim"/>
                <a:sym typeface="Gulim"/>
              </a:rPr>
              <a:t> </a:t>
            </a:r>
            <a:r>
              <a:rPr lang="en-US" sz="900" dirty="0" err="1">
                <a:latin typeface="Gulim"/>
                <a:ea typeface="Gulim"/>
                <a:cs typeface="Gulim"/>
                <a:sym typeface="Gulim"/>
              </a:rPr>
              <a:t>연속성을</a:t>
            </a:r>
            <a:r>
              <a:rPr lang="en-US" sz="900" dirty="0">
                <a:latin typeface="Gulim"/>
                <a:ea typeface="Gulim"/>
                <a:cs typeface="Gulim"/>
                <a:sym typeface="Gulim"/>
              </a:rPr>
              <a:t> </a:t>
            </a:r>
            <a:r>
              <a:rPr lang="en-US" sz="900" dirty="0" err="1">
                <a:latin typeface="Gulim"/>
                <a:ea typeface="Gulim"/>
                <a:cs typeface="Gulim"/>
                <a:sym typeface="Gulim"/>
              </a:rPr>
              <a:t>유지하도록</a:t>
            </a:r>
            <a:r>
              <a:rPr lang="en-US" sz="900" dirty="0">
                <a:latin typeface="Gulim"/>
                <a:ea typeface="Gulim"/>
                <a:cs typeface="Gulim"/>
                <a:sym typeface="Gulim"/>
              </a:rPr>
              <a:t> </a:t>
            </a:r>
            <a:r>
              <a:rPr lang="en-US" sz="900" dirty="0" err="1">
                <a:latin typeface="Gulim"/>
                <a:ea typeface="Gulim"/>
                <a:cs typeface="Gulim"/>
                <a:sym typeface="Gulim"/>
              </a:rPr>
              <a:t>노력하고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8970" name="Google Shape;8970;p91"/>
          <p:cNvSpPr txBox="1"/>
          <p:nvPr/>
        </p:nvSpPr>
        <p:spPr>
          <a:xfrm>
            <a:off x="883489" y="6171527"/>
            <a:ext cx="7080979" cy="761983"/>
          </a:xfrm>
          <a:prstGeom prst="rect">
            <a:avLst/>
          </a:prstGeom>
          <a:noFill/>
          <a:ln>
            <a:noFill/>
          </a:ln>
        </p:spPr>
        <p:txBody>
          <a:bodyPr spcFirstLastPara="1" wrap="square" lIns="0" tIns="13950" rIns="0" bIns="0" anchor="t" anchorCtr="0">
            <a:spAutoFit/>
          </a:bodyPr>
          <a:lstStyle/>
          <a:p>
            <a:pPr marL="12700" marR="5080" lvl="0" indent="0" algn="l" rtl="0">
              <a:lnSpc>
                <a:spcPct val="134700"/>
              </a:lnSpc>
              <a:spcBef>
                <a:spcPts val="0"/>
              </a:spcBef>
              <a:spcAft>
                <a:spcPts val="0"/>
              </a:spcAft>
              <a:buNone/>
            </a:pPr>
            <a:r>
              <a:rPr lang="en-US" sz="900" b="1" u="sng" dirty="0" err="1">
                <a:solidFill>
                  <a:srgbClr val="007E75"/>
                </a:solidFill>
                <a:latin typeface="Arial"/>
                <a:ea typeface="Arial"/>
                <a:cs typeface="Arial"/>
                <a:sym typeface="Arial"/>
              </a:rPr>
              <a:t>정보보호</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역량</a:t>
            </a:r>
            <a:r>
              <a:rPr lang="en-US" sz="900" b="1" u="sng" dirty="0">
                <a:solidFill>
                  <a:srgbClr val="007E75"/>
                </a:solidFill>
                <a:latin typeface="Arial"/>
                <a:ea typeface="Arial"/>
                <a:cs typeface="Arial"/>
                <a:sym typeface="Arial"/>
              </a:rPr>
              <a:t> </a:t>
            </a:r>
            <a:r>
              <a:rPr lang="en-US" sz="900" b="1" u="sng" dirty="0" err="1">
                <a:solidFill>
                  <a:srgbClr val="007E75"/>
                </a:solidFill>
                <a:latin typeface="Arial"/>
                <a:ea typeface="Arial"/>
                <a:cs typeface="Arial"/>
                <a:sym typeface="Arial"/>
              </a:rPr>
              <a:t>강화</a:t>
            </a:r>
            <a:r>
              <a:rPr lang="en-US" sz="900" b="1" u="none" dirty="0">
                <a:solidFill>
                  <a:srgbClr val="007E75"/>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개인정보</a:t>
            </a:r>
            <a:r>
              <a:rPr lang="en-US" sz="900" u="none" dirty="0">
                <a:latin typeface="Gulim"/>
                <a:ea typeface="Gulim"/>
                <a:cs typeface="Gulim"/>
                <a:sym typeface="Gulim"/>
              </a:rPr>
              <a:t> </a:t>
            </a:r>
            <a:r>
              <a:rPr lang="en-US" sz="900" u="none" dirty="0" err="1">
                <a:latin typeface="Gulim"/>
                <a:ea typeface="Gulim"/>
                <a:cs typeface="Gulim"/>
                <a:sym typeface="Gulim"/>
              </a:rPr>
              <a:t>유출과</a:t>
            </a:r>
            <a:r>
              <a:rPr lang="en-US" sz="900" u="none" dirty="0">
                <a:latin typeface="Gulim"/>
                <a:ea typeface="Gulim"/>
                <a:cs typeface="Gulim"/>
                <a:sym typeface="Gulim"/>
              </a:rPr>
              <a:t> </a:t>
            </a:r>
            <a:r>
              <a:rPr lang="en-US" sz="900" u="none" dirty="0" err="1">
                <a:latin typeface="Gulim"/>
                <a:ea typeface="Gulim"/>
                <a:cs typeface="Gulim"/>
                <a:sym typeface="Gulim"/>
              </a:rPr>
              <a:t>사이버</a:t>
            </a:r>
            <a:r>
              <a:rPr lang="en-US" sz="900" u="none" dirty="0">
                <a:latin typeface="Gulim"/>
                <a:ea typeface="Gulim"/>
                <a:cs typeface="Gulim"/>
                <a:sym typeface="Gulim"/>
              </a:rPr>
              <a:t> </a:t>
            </a:r>
            <a:r>
              <a:rPr lang="en-US" sz="900" u="none" dirty="0" err="1">
                <a:latin typeface="Gulim"/>
                <a:ea typeface="Gulim"/>
                <a:cs typeface="Gulim"/>
                <a:sym typeface="Gulim"/>
              </a:rPr>
              <a:t>범죄를</a:t>
            </a:r>
            <a:r>
              <a:rPr lang="en-US" sz="900" u="none" dirty="0">
                <a:latin typeface="Gulim"/>
                <a:ea typeface="Gulim"/>
                <a:cs typeface="Gulim"/>
                <a:sym typeface="Gulim"/>
              </a:rPr>
              <a:t> </a:t>
            </a:r>
            <a:r>
              <a:rPr lang="en-US" sz="900" u="none" dirty="0" err="1">
                <a:latin typeface="Gulim"/>
                <a:ea typeface="Gulim"/>
                <a:cs typeface="Gulim"/>
                <a:sym typeface="Gulim"/>
              </a:rPr>
              <a:t>정보보호</a:t>
            </a:r>
            <a:r>
              <a:rPr lang="en-US" sz="900" u="none" dirty="0">
                <a:latin typeface="Gulim"/>
                <a:ea typeface="Gulim"/>
                <a:cs typeface="Gulim"/>
                <a:sym typeface="Gulim"/>
              </a:rPr>
              <a:t> </a:t>
            </a:r>
            <a:r>
              <a:rPr lang="en-US" sz="900" u="none" dirty="0" err="1">
                <a:latin typeface="Gulim"/>
                <a:ea typeface="Gulim"/>
                <a:cs typeface="Gulim"/>
                <a:sym typeface="Gulim"/>
              </a:rPr>
              <a:t>분야의</a:t>
            </a:r>
            <a:r>
              <a:rPr lang="en-US" sz="900" u="none" dirty="0">
                <a:latin typeface="Gulim"/>
                <a:ea typeface="Gulim"/>
                <a:cs typeface="Gulim"/>
                <a:sym typeface="Gulim"/>
              </a:rPr>
              <a:t> </a:t>
            </a:r>
            <a:r>
              <a:rPr lang="en-US" sz="900" u="none" dirty="0" err="1">
                <a:latin typeface="Gulim"/>
                <a:ea typeface="Gulim"/>
                <a:cs typeface="Gulim"/>
                <a:sym typeface="Gulim"/>
              </a:rPr>
              <a:t>주요</a:t>
            </a:r>
            <a:r>
              <a:rPr lang="en-US" sz="900" u="none" dirty="0">
                <a:latin typeface="Gulim"/>
                <a:ea typeface="Gulim"/>
                <a:cs typeface="Gulim"/>
                <a:sym typeface="Gulim"/>
              </a:rPr>
              <a:t> </a:t>
            </a:r>
            <a:r>
              <a:rPr lang="en-US" sz="900" u="none" dirty="0" err="1">
                <a:latin typeface="Gulim"/>
                <a:ea typeface="Gulim"/>
                <a:cs typeface="Gulim"/>
                <a:sym typeface="Gulim"/>
              </a:rPr>
              <a:t>리스크로</a:t>
            </a:r>
            <a:r>
              <a:rPr lang="en-US" sz="900" u="none" dirty="0">
                <a:latin typeface="Gulim"/>
                <a:ea typeface="Gulim"/>
                <a:cs typeface="Gulim"/>
                <a:sym typeface="Gulim"/>
              </a:rPr>
              <a:t> </a:t>
            </a:r>
            <a:r>
              <a:rPr lang="en-US" sz="900" u="none" dirty="0" err="1">
                <a:latin typeface="Gulim"/>
                <a:ea typeface="Gulim"/>
                <a:cs typeface="Gulim"/>
                <a:sym typeface="Gulim"/>
              </a:rPr>
              <a:t>규정하고</a:t>
            </a:r>
            <a:r>
              <a:rPr lang="en-US" sz="900" u="none" dirty="0">
                <a:latin typeface="Gulim"/>
                <a:ea typeface="Gulim"/>
                <a:cs typeface="Gulim"/>
                <a:sym typeface="Gulim"/>
              </a:rPr>
              <a:t> </a:t>
            </a:r>
            <a:r>
              <a:rPr lang="en-US" sz="900" u="none" dirty="0" err="1">
                <a:latin typeface="Gulim"/>
                <a:ea typeface="Gulim"/>
                <a:cs typeface="Gulim"/>
                <a:sym typeface="Gulim"/>
              </a:rPr>
              <a:t>이와</a:t>
            </a:r>
            <a:r>
              <a:rPr lang="en-US" sz="900" u="none" dirty="0">
                <a:latin typeface="Gulim"/>
                <a:ea typeface="Gulim"/>
                <a:cs typeface="Gulim"/>
                <a:sym typeface="Gulim"/>
              </a:rPr>
              <a:t> </a:t>
            </a:r>
            <a:r>
              <a:rPr lang="en-US" sz="900" u="none" dirty="0" err="1">
                <a:latin typeface="Gulim"/>
                <a:ea typeface="Gulim"/>
                <a:cs typeface="Gulim"/>
                <a:sym typeface="Gulim"/>
              </a:rPr>
              <a:t>관련된</a:t>
            </a:r>
            <a:r>
              <a:rPr lang="en-US" sz="900" u="none" dirty="0">
                <a:latin typeface="Gulim"/>
                <a:ea typeface="Gulim"/>
                <a:cs typeface="Gulim"/>
                <a:sym typeface="Gulim"/>
              </a:rPr>
              <a:t> </a:t>
            </a:r>
            <a:r>
              <a:rPr lang="en-US" sz="900" u="none" dirty="0" err="1">
                <a:latin typeface="Gulim"/>
                <a:ea typeface="Gulim"/>
                <a:cs typeface="Gulim"/>
                <a:sym typeface="Gulim"/>
              </a:rPr>
              <a:t>정보보안</a:t>
            </a:r>
            <a:r>
              <a:rPr lang="en-US" sz="900" u="none" dirty="0">
                <a:latin typeface="Gulim"/>
                <a:ea typeface="Gulim"/>
                <a:cs typeface="Gulim"/>
                <a:sym typeface="Gulim"/>
              </a:rPr>
              <a:t> </a:t>
            </a:r>
            <a:r>
              <a:rPr lang="en-US" sz="900" u="none" dirty="0" err="1">
                <a:latin typeface="Gulim"/>
                <a:ea typeface="Gulim"/>
                <a:cs typeface="Gulim"/>
                <a:sym typeface="Gulim"/>
              </a:rPr>
              <a:t>규정과</a:t>
            </a:r>
            <a:r>
              <a:rPr lang="en-US" sz="900" u="none" dirty="0">
                <a:latin typeface="Gulim"/>
                <a:ea typeface="Gulim"/>
                <a:cs typeface="Gulim"/>
                <a:sym typeface="Gulim"/>
              </a:rPr>
              <a:t> </a:t>
            </a:r>
            <a:r>
              <a:rPr lang="en-US" sz="900" u="none" dirty="0" err="1">
                <a:latin typeface="Gulim"/>
                <a:ea typeface="Gulim"/>
                <a:cs typeface="Gulim"/>
                <a:sym typeface="Gulim"/>
              </a:rPr>
              <a:t>운영지침을</a:t>
            </a:r>
            <a:r>
              <a:rPr lang="en-US" sz="900" u="none" dirty="0">
                <a:latin typeface="Gulim"/>
                <a:ea typeface="Gulim"/>
                <a:cs typeface="Gulim"/>
                <a:sym typeface="Gulim"/>
              </a:rPr>
              <a:t> </a:t>
            </a:r>
            <a:r>
              <a:rPr lang="en-US" sz="900" u="none" dirty="0" err="1">
                <a:latin typeface="Gulim"/>
                <a:ea typeface="Gulim"/>
                <a:cs typeface="Gulim"/>
                <a:sym typeface="Gulim"/>
              </a:rPr>
              <a:t>수립</a:t>
            </a:r>
            <a:r>
              <a:rPr lang="en-US" sz="900" u="none" dirty="0">
                <a:latin typeface="Gulim"/>
                <a:ea typeface="Gulim"/>
                <a:cs typeface="Gulim"/>
                <a:sym typeface="Gulim"/>
              </a:rPr>
              <a:t>, </a:t>
            </a:r>
            <a:r>
              <a:rPr lang="en-US" sz="900" u="none" dirty="0" err="1">
                <a:latin typeface="Gulim"/>
                <a:ea typeface="Gulim"/>
                <a:cs typeface="Gulim"/>
                <a:sym typeface="Gulim"/>
              </a:rPr>
              <a:t>침해사고</a:t>
            </a:r>
            <a:r>
              <a:rPr lang="en-US" sz="900" u="none" dirty="0">
                <a:latin typeface="Gulim"/>
                <a:ea typeface="Gulim"/>
                <a:cs typeface="Gulim"/>
                <a:sym typeface="Gulim"/>
              </a:rPr>
              <a:t> </a:t>
            </a:r>
            <a:r>
              <a:rPr lang="en-US" sz="900" u="none" dirty="0" err="1">
                <a:latin typeface="Gulim"/>
                <a:ea typeface="Gulim"/>
                <a:cs typeface="Gulim"/>
                <a:sym typeface="Gulim"/>
              </a:rPr>
              <a:t>대응</a:t>
            </a:r>
            <a:r>
              <a:rPr lang="en-US" sz="900" u="none" dirty="0">
                <a:latin typeface="Gulim"/>
                <a:ea typeface="Gulim"/>
                <a:cs typeface="Gulim"/>
                <a:sym typeface="Gulim"/>
              </a:rPr>
              <a:t> </a:t>
            </a:r>
            <a:r>
              <a:rPr lang="en-US" sz="900" u="none" dirty="0" err="1">
                <a:latin typeface="Gulim"/>
                <a:ea typeface="Gulim"/>
                <a:cs typeface="Gulim"/>
                <a:sym typeface="Gulim"/>
              </a:rPr>
              <a:t>매뉴얼을</a:t>
            </a:r>
            <a:r>
              <a:rPr lang="en-US" sz="900" u="none" dirty="0">
                <a:latin typeface="Gulim"/>
                <a:ea typeface="Gulim"/>
                <a:cs typeface="Gulim"/>
                <a:sym typeface="Gulim"/>
              </a:rPr>
              <a:t> </a:t>
            </a:r>
            <a:r>
              <a:rPr lang="en-US" sz="900" u="none" dirty="0" err="1">
                <a:latin typeface="Gulim"/>
                <a:ea typeface="Gulim"/>
                <a:cs typeface="Gulim"/>
                <a:sym typeface="Gulim"/>
              </a:rPr>
              <a:t>제정하였습니다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사고</a:t>
            </a:r>
            <a:r>
              <a:rPr lang="en-US" sz="900" u="none" dirty="0">
                <a:latin typeface="Gulim"/>
                <a:ea typeface="Gulim"/>
                <a:cs typeface="Gulim"/>
                <a:sym typeface="Gulim"/>
              </a:rPr>
              <a:t> </a:t>
            </a:r>
            <a:r>
              <a:rPr lang="en-US" sz="900" u="none" dirty="0" err="1">
                <a:latin typeface="Gulim"/>
                <a:ea typeface="Gulim"/>
                <a:cs typeface="Gulim"/>
                <a:sym typeface="Gulim"/>
              </a:rPr>
              <a:t>유형별로</a:t>
            </a:r>
            <a:r>
              <a:rPr lang="en-US" sz="900" u="none" dirty="0">
                <a:latin typeface="Gulim"/>
                <a:ea typeface="Gulim"/>
                <a:cs typeface="Gulim"/>
                <a:sym typeface="Gulim"/>
              </a:rPr>
              <a:t> </a:t>
            </a:r>
            <a:r>
              <a:rPr lang="en-US" sz="900" u="none" dirty="0" err="1">
                <a:latin typeface="Gulim"/>
                <a:ea typeface="Gulim"/>
                <a:cs typeface="Gulim"/>
                <a:sym typeface="Gulim"/>
              </a:rPr>
              <a:t>보고</a:t>
            </a:r>
            <a:r>
              <a:rPr lang="en-US" sz="900" u="none" dirty="0">
                <a:latin typeface="Gulim"/>
                <a:ea typeface="Gulim"/>
                <a:cs typeface="Gulim"/>
                <a:sym typeface="Gulim"/>
              </a:rPr>
              <a:t> </a:t>
            </a:r>
            <a:r>
              <a:rPr lang="en-US" sz="900" u="none" dirty="0" err="1">
                <a:latin typeface="Gulim"/>
                <a:ea typeface="Gulim"/>
                <a:cs typeface="Gulim"/>
                <a:sym typeface="Gulim"/>
              </a:rPr>
              <a:t>체계와</a:t>
            </a:r>
            <a:r>
              <a:rPr lang="en-US" sz="900" u="none" dirty="0">
                <a:latin typeface="Gulim"/>
                <a:ea typeface="Gulim"/>
                <a:cs typeface="Gulim"/>
                <a:sym typeface="Gulim"/>
              </a:rPr>
              <a:t> </a:t>
            </a:r>
            <a:r>
              <a:rPr lang="en-US" sz="900" u="none" dirty="0" err="1">
                <a:latin typeface="Gulim"/>
                <a:ea typeface="Gulim"/>
                <a:cs typeface="Gulim"/>
                <a:sym typeface="Gulim"/>
              </a:rPr>
              <a:t>대응</a:t>
            </a:r>
            <a:r>
              <a:rPr lang="en-US" sz="900" u="none" dirty="0">
                <a:latin typeface="Gulim"/>
                <a:ea typeface="Gulim"/>
                <a:cs typeface="Gulim"/>
                <a:sym typeface="Gulim"/>
              </a:rPr>
              <a:t> </a:t>
            </a:r>
            <a:r>
              <a:rPr lang="en-US" sz="900" u="none" dirty="0" err="1">
                <a:latin typeface="Gulim"/>
                <a:ea typeface="Gulim"/>
                <a:cs typeface="Gulim"/>
                <a:sym typeface="Gulim"/>
              </a:rPr>
              <a:t>절차</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정립하며</a:t>
            </a:r>
            <a:r>
              <a:rPr lang="en-US" sz="900" u="none" dirty="0">
                <a:latin typeface="Gulim"/>
                <a:ea typeface="Gulim"/>
                <a:cs typeface="Gulim"/>
                <a:sym typeface="Gulim"/>
              </a:rPr>
              <a:t> </a:t>
            </a:r>
            <a:r>
              <a:rPr lang="en-US" sz="900" u="none" dirty="0" err="1">
                <a:latin typeface="Gulim"/>
                <a:ea typeface="Gulim"/>
                <a:cs typeface="Gulim"/>
                <a:sym typeface="Gulim"/>
              </a:rPr>
              <a:t>문제</a:t>
            </a:r>
            <a:r>
              <a:rPr lang="en-US" sz="900" u="none" dirty="0">
                <a:latin typeface="Gulim"/>
                <a:ea typeface="Gulim"/>
                <a:cs typeface="Gulim"/>
                <a:sym typeface="Gulim"/>
              </a:rPr>
              <a:t> </a:t>
            </a:r>
            <a:r>
              <a:rPr lang="en-US" sz="900" u="none" dirty="0" err="1">
                <a:latin typeface="Gulim"/>
                <a:ea typeface="Gulim"/>
                <a:cs typeface="Gulim"/>
                <a:sym typeface="Gulim"/>
              </a:rPr>
              <a:t>발생</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더</a:t>
            </a:r>
            <a:r>
              <a:rPr lang="en-US" sz="900" u="none" dirty="0">
                <a:latin typeface="Gulim"/>
                <a:ea typeface="Gulim"/>
                <a:cs typeface="Gulim"/>
                <a:sym typeface="Gulim"/>
              </a:rPr>
              <a:t> </a:t>
            </a:r>
            <a:r>
              <a:rPr lang="en-US" sz="900" u="none" dirty="0" err="1">
                <a:latin typeface="Gulim"/>
                <a:ea typeface="Gulim"/>
                <a:cs typeface="Gulim"/>
                <a:sym typeface="Gulim"/>
              </a:rPr>
              <a:t>위험한</a:t>
            </a:r>
            <a:r>
              <a:rPr lang="en-US" sz="900" u="none" dirty="0">
                <a:latin typeface="Gulim"/>
                <a:ea typeface="Gulim"/>
                <a:cs typeface="Gulim"/>
                <a:sym typeface="Gulim"/>
              </a:rPr>
              <a:t> </a:t>
            </a:r>
            <a:r>
              <a:rPr lang="en-US" sz="900" u="none" dirty="0" err="1">
                <a:latin typeface="Gulim"/>
                <a:ea typeface="Gulim"/>
                <a:cs typeface="Gulim"/>
                <a:sym typeface="Gulim"/>
              </a:rPr>
              <a:t>단계로</a:t>
            </a:r>
            <a:r>
              <a:rPr lang="en-US" sz="900" u="none" dirty="0">
                <a:latin typeface="Gulim"/>
                <a:ea typeface="Gulim"/>
                <a:cs typeface="Gulim"/>
                <a:sym typeface="Gulim"/>
              </a:rPr>
              <a:t> </a:t>
            </a:r>
            <a:r>
              <a:rPr lang="en-US" sz="900" u="none" dirty="0" err="1">
                <a:latin typeface="Gulim"/>
                <a:ea typeface="Gulim"/>
                <a:cs typeface="Gulim"/>
                <a:sym typeface="Gulim"/>
              </a:rPr>
              <a:t>악화되지</a:t>
            </a:r>
            <a:r>
              <a:rPr lang="en-US" sz="900" u="none" dirty="0">
                <a:latin typeface="Gulim"/>
                <a:ea typeface="Gulim"/>
                <a:cs typeface="Gulim"/>
                <a:sym typeface="Gulim"/>
              </a:rPr>
              <a:t> </a:t>
            </a:r>
            <a:r>
              <a:rPr lang="en-US" sz="900" u="none" dirty="0" err="1">
                <a:latin typeface="Gulim"/>
                <a:ea typeface="Gulim"/>
                <a:cs typeface="Gulim"/>
                <a:sym typeface="Gulim"/>
              </a:rPr>
              <a:t>않도록</a:t>
            </a:r>
            <a:r>
              <a:rPr lang="en-US" sz="900" u="none" dirty="0">
                <a:latin typeface="Gulim"/>
                <a:ea typeface="Gulim"/>
                <a:cs typeface="Gulim"/>
                <a:sym typeface="Gulim"/>
              </a:rPr>
              <a:t> </a:t>
            </a:r>
            <a:r>
              <a:rPr lang="en-US" sz="900" u="none" dirty="0" err="1">
                <a:latin typeface="Gulim"/>
                <a:ea typeface="Gulim"/>
                <a:cs typeface="Gulim"/>
                <a:sym typeface="Gulim"/>
              </a:rPr>
              <a:t>노력하고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매년</a:t>
            </a:r>
            <a:r>
              <a:rPr lang="en-US" sz="900" u="none" dirty="0">
                <a:latin typeface="Gulim"/>
                <a:ea typeface="Gulim"/>
                <a:cs typeface="Gulim"/>
                <a:sym typeface="Gulim"/>
              </a:rPr>
              <a:t> </a:t>
            </a:r>
            <a:r>
              <a:rPr lang="en-US" sz="900" u="none" dirty="0" err="1">
                <a:latin typeface="Gulim"/>
                <a:ea typeface="Gulim"/>
                <a:cs typeface="Gulim"/>
                <a:sym typeface="Gulim"/>
              </a:rPr>
              <a:t>개인정보</a:t>
            </a:r>
            <a:r>
              <a:rPr lang="en-US" sz="900" u="none" dirty="0">
                <a:latin typeface="Gulim"/>
                <a:ea typeface="Gulim"/>
                <a:cs typeface="Gulim"/>
                <a:sym typeface="Gulim"/>
              </a:rPr>
              <a:t> </a:t>
            </a:r>
            <a:r>
              <a:rPr lang="en-US" sz="900" u="none" dirty="0" err="1">
                <a:latin typeface="Gulim"/>
                <a:ea typeface="Gulim"/>
                <a:cs typeface="Gulim"/>
                <a:sym typeface="Gulim"/>
              </a:rPr>
              <a:t>관련</a:t>
            </a:r>
            <a:r>
              <a:rPr lang="en-US" sz="900" u="none" dirty="0">
                <a:latin typeface="Gulim"/>
                <a:ea typeface="Gulim"/>
                <a:cs typeface="Gulim"/>
                <a:sym typeface="Gulim"/>
              </a:rPr>
              <a:t> </a:t>
            </a:r>
            <a:r>
              <a:rPr lang="en-US" sz="900" u="none" dirty="0" err="1">
                <a:latin typeface="Gulim"/>
                <a:ea typeface="Gulim"/>
                <a:cs typeface="Gulim"/>
                <a:sym typeface="Gulim"/>
              </a:rPr>
              <a:t>컴플라이언스</a:t>
            </a:r>
            <a:r>
              <a:rPr lang="en-US" sz="900" u="none" dirty="0">
                <a:latin typeface="Gulim"/>
                <a:ea typeface="Gulim"/>
                <a:cs typeface="Gulim"/>
                <a:sym typeface="Gulim"/>
              </a:rPr>
              <a:t> </a:t>
            </a:r>
            <a:r>
              <a:rPr lang="en-US" sz="900" u="none" dirty="0" err="1">
                <a:latin typeface="Gulim"/>
                <a:ea typeface="Gulim"/>
                <a:cs typeface="Gulim"/>
                <a:sym typeface="Gulim"/>
              </a:rPr>
              <a:t>점검과</a:t>
            </a:r>
            <a:r>
              <a:rPr lang="en-US" sz="900" u="none" dirty="0">
                <a:latin typeface="Gulim"/>
                <a:ea typeface="Gulim"/>
                <a:cs typeface="Gulim"/>
                <a:sym typeface="Gulim"/>
              </a:rPr>
              <a:t> </a:t>
            </a:r>
            <a:r>
              <a:rPr lang="en-US" sz="900" u="none" dirty="0" err="1">
                <a:latin typeface="Gulim"/>
                <a:ea typeface="Gulim"/>
                <a:cs typeface="Gulim"/>
                <a:sym typeface="Gulim"/>
              </a:rPr>
              <a:t>인식</a:t>
            </a:r>
            <a:r>
              <a:rPr lang="en-US" sz="900" u="none" dirty="0">
                <a:latin typeface="Gulim"/>
                <a:ea typeface="Gulim"/>
                <a:cs typeface="Gulim"/>
                <a:sym typeface="Gulim"/>
              </a:rPr>
              <a:t> </a:t>
            </a:r>
            <a:r>
              <a:rPr lang="en-US" sz="900" u="none" dirty="0" err="1">
                <a:latin typeface="Gulim"/>
                <a:ea typeface="Gulim"/>
                <a:cs typeface="Gulim"/>
                <a:sym typeface="Gulim"/>
              </a:rPr>
              <a:t>제고를</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콘텐츠를</a:t>
            </a:r>
            <a:r>
              <a:rPr lang="en-US" sz="900" u="none" dirty="0">
                <a:latin typeface="Gulim"/>
                <a:ea typeface="Gulim"/>
                <a:cs typeface="Gulim"/>
                <a:sym typeface="Gulim"/>
              </a:rPr>
              <a:t> </a:t>
            </a:r>
            <a:r>
              <a:rPr lang="en-US" sz="900" u="none" dirty="0" err="1">
                <a:latin typeface="Gulim"/>
                <a:ea typeface="Gulim"/>
                <a:cs typeface="Gulim"/>
                <a:sym typeface="Gulim"/>
              </a:rPr>
              <a:t>제작</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배포하고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구성원을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한</a:t>
            </a:r>
            <a:r>
              <a:rPr lang="en-US" sz="900" u="none" dirty="0">
                <a:latin typeface="Gulim"/>
                <a:ea typeface="Gulim"/>
                <a:cs typeface="Gulim"/>
                <a:sym typeface="Gulim"/>
              </a:rPr>
              <a:t> </a:t>
            </a:r>
            <a:r>
              <a:rPr lang="en-US" sz="900" u="none" dirty="0" err="1">
                <a:latin typeface="Gulim"/>
                <a:ea typeface="Gulim"/>
                <a:cs typeface="Gulim"/>
                <a:sym typeface="Gulim"/>
              </a:rPr>
              <a:t>지속적인</a:t>
            </a:r>
            <a:r>
              <a:rPr lang="en-US" sz="900" u="none" dirty="0">
                <a:latin typeface="Gulim"/>
                <a:ea typeface="Gulim"/>
                <a:cs typeface="Gulim"/>
                <a:sym typeface="Gulim"/>
              </a:rPr>
              <a:t> </a:t>
            </a:r>
            <a:r>
              <a:rPr lang="en-US" sz="900" u="none" dirty="0" err="1">
                <a:latin typeface="Gulim"/>
                <a:ea typeface="Gulim"/>
                <a:cs typeface="Gulim"/>
                <a:sym typeface="Gulim"/>
              </a:rPr>
              <a:t>훈련을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개인정보보호</a:t>
            </a:r>
            <a:r>
              <a:rPr lang="en-US" sz="900" u="none" dirty="0">
                <a:latin typeface="Gulim"/>
                <a:ea typeface="Gulim"/>
                <a:cs typeface="Gulim"/>
                <a:sym typeface="Gulim"/>
              </a:rPr>
              <a:t> </a:t>
            </a:r>
            <a:r>
              <a:rPr lang="en-US" sz="900" u="none" dirty="0" err="1">
                <a:latin typeface="Gulim"/>
                <a:ea typeface="Gulim"/>
                <a:cs typeface="Gulim"/>
                <a:sym typeface="Gulim"/>
              </a:rPr>
              <a:t>역량을</a:t>
            </a:r>
            <a:r>
              <a:rPr lang="en-US" sz="900" u="none" dirty="0">
                <a:latin typeface="Gulim"/>
                <a:ea typeface="Gulim"/>
                <a:cs typeface="Gulim"/>
                <a:sym typeface="Gulim"/>
              </a:rPr>
              <a:t> </a:t>
            </a:r>
            <a:r>
              <a:rPr lang="en-US" sz="900" u="none" dirty="0" err="1">
                <a:latin typeface="Gulim"/>
                <a:ea typeface="Gulim"/>
                <a:cs typeface="Gulim"/>
                <a:sym typeface="Gulim"/>
              </a:rPr>
              <a:t>강화하고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8971" name="Google Shape;8971;p91"/>
          <p:cNvSpPr txBox="1"/>
          <p:nvPr/>
        </p:nvSpPr>
        <p:spPr>
          <a:xfrm>
            <a:off x="877138" y="6974776"/>
            <a:ext cx="7073361" cy="569515"/>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dirty="0" err="1">
                <a:latin typeface="Gulim"/>
                <a:ea typeface="Gulim"/>
                <a:cs typeface="Gulim"/>
                <a:sym typeface="Gulim"/>
              </a:rPr>
              <a:t>정보보호</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사규에</a:t>
            </a:r>
            <a:r>
              <a:rPr lang="en-US" sz="900" dirty="0">
                <a:latin typeface="Gulim"/>
                <a:ea typeface="Gulim"/>
                <a:cs typeface="Gulim"/>
                <a:sym typeface="Gulim"/>
              </a:rPr>
              <a:t> </a:t>
            </a:r>
            <a:r>
              <a:rPr lang="en-US" sz="900" dirty="0" err="1">
                <a:latin typeface="Gulim"/>
                <a:ea typeface="Gulim"/>
                <a:cs typeface="Gulim"/>
                <a:sym typeface="Gulim"/>
              </a:rPr>
              <a:t>근거하여</a:t>
            </a:r>
            <a:r>
              <a:rPr lang="en-US" sz="900" dirty="0">
                <a:latin typeface="Gulim"/>
                <a:ea typeface="Gulim"/>
                <a:cs typeface="Gulim"/>
                <a:sym typeface="Gulim"/>
              </a:rPr>
              <a:t> </a:t>
            </a:r>
            <a:r>
              <a:rPr lang="en-US" sz="900" dirty="0" err="1">
                <a:latin typeface="Gulim"/>
                <a:ea typeface="Gulim"/>
                <a:cs typeface="Gulim"/>
                <a:sym typeface="Gulim"/>
              </a:rPr>
              <a:t>이상행위</a:t>
            </a:r>
            <a:r>
              <a:rPr lang="en-US" sz="900" dirty="0">
                <a:latin typeface="Gulim"/>
                <a:ea typeface="Gulim"/>
                <a:cs typeface="Gulim"/>
                <a:sym typeface="Gulim"/>
              </a:rPr>
              <a:t> </a:t>
            </a:r>
            <a:r>
              <a:rPr lang="en-US" sz="900" dirty="0" err="1">
                <a:latin typeface="Gulim"/>
                <a:ea typeface="Gulim"/>
                <a:cs typeface="Gulim"/>
                <a:sym typeface="Gulim"/>
              </a:rPr>
              <a:t>모니터링을</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침입</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유출</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개인정보</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침해사고를</a:t>
            </a:r>
            <a:r>
              <a:rPr lang="en-US" sz="900" dirty="0">
                <a:latin typeface="Gulim"/>
                <a:ea typeface="Gulim"/>
                <a:cs typeface="Gulim"/>
                <a:sym typeface="Gulim"/>
              </a:rPr>
              <a:t> </a:t>
            </a:r>
            <a:r>
              <a:rPr lang="en-US" sz="900" dirty="0" err="1">
                <a:latin typeface="Gulim"/>
                <a:ea typeface="Gulim"/>
                <a:cs typeface="Gulim"/>
                <a:sym typeface="Gulim"/>
              </a:rPr>
              <a:t>예방하기</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정보보호시스템을</a:t>
            </a:r>
            <a:r>
              <a:rPr lang="en-US" sz="900" dirty="0">
                <a:latin typeface="Gulim"/>
                <a:ea typeface="Gulim"/>
                <a:cs typeface="Gulim"/>
                <a:sym typeface="Gulim"/>
              </a:rPr>
              <a:t> </a:t>
            </a:r>
            <a:r>
              <a:rPr lang="en-US" sz="900" dirty="0" err="1">
                <a:latin typeface="Gulim"/>
                <a:ea typeface="Gulim"/>
                <a:cs typeface="Gulim"/>
                <a:sym typeface="Gulim"/>
              </a:rPr>
              <a:t>구축하고</a:t>
            </a:r>
            <a:r>
              <a:rPr lang="en-US" sz="900" dirty="0">
                <a:latin typeface="Gulim"/>
                <a:ea typeface="Gulim"/>
                <a:cs typeface="Gulim"/>
                <a:sym typeface="Gulim"/>
              </a:rPr>
              <a:t> </a:t>
            </a:r>
            <a:r>
              <a:rPr lang="en-US" sz="900" dirty="0" err="1">
                <a:latin typeface="Gulim"/>
                <a:ea typeface="Gulim"/>
                <a:cs typeface="Gulim"/>
                <a:sym typeface="Gulim"/>
              </a:rPr>
              <a:t>보안관제센터를</a:t>
            </a:r>
            <a:r>
              <a:rPr lang="en-US" sz="900" dirty="0">
                <a:latin typeface="Gulim"/>
                <a:ea typeface="Gulim"/>
                <a:cs typeface="Gulim"/>
                <a:sym typeface="Gulim"/>
              </a:rPr>
              <a:t> </a:t>
            </a:r>
            <a:r>
              <a:rPr lang="en-US" sz="900" dirty="0" err="1">
                <a:latin typeface="Gulim"/>
                <a:ea typeface="Gulim"/>
                <a:cs typeface="Gulim"/>
                <a:sym typeface="Gulim"/>
              </a:rPr>
              <a:t>상시</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이처럼</a:t>
            </a:r>
            <a:r>
              <a:rPr lang="en-US" sz="900" dirty="0">
                <a:latin typeface="Gulim"/>
                <a:ea typeface="Gulim"/>
                <a:cs typeface="Gulim"/>
                <a:sym typeface="Gulim"/>
              </a:rPr>
              <a:t> </a:t>
            </a:r>
            <a:r>
              <a:rPr lang="en-US" sz="900" dirty="0" err="1">
                <a:latin typeface="Gulim"/>
                <a:ea typeface="Gulim"/>
                <a:cs typeface="Gulim"/>
                <a:sym typeface="Gulim"/>
              </a:rPr>
              <a:t>개인정보보호를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전사적</a:t>
            </a:r>
            <a:r>
              <a:rPr lang="en-US" sz="900" dirty="0">
                <a:latin typeface="Gulim"/>
                <a:ea typeface="Gulim"/>
                <a:cs typeface="Gulim"/>
                <a:sym typeface="Gulim"/>
              </a:rPr>
              <a:t> </a:t>
            </a:r>
            <a:r>
              <a:rPr lang="en-US" sz="900" dirty="0" err="1">
                <a:latin typeface="Gulim"/>
                <a:ea typeface="Gulim"/>
                <a:cs typeface="Gulim"/>
                <a:sym typeface="Gulim"/>
              </a:rPr>
              <a:t>차원에서</a:t>
            </a:r>
            <a:r>
              <a:rPr lang="en-US" sz="900" dirty="0">
                <a:latin typeface="Gulim"/>
                <a:ea typeface="Gulim"/>
                <a:cs typeface="Gulim"/>
                <a:sym typeface="Gulim"/>
              </a:rPr>
              <a:t> </a:t>
            </a:r>
            <a:r>
              <a:rPr lang="en-US" sz="900" dirty="0" err="1">
                <a:latin typeface="Gulim"/>
                <a:ea typeface="Gulim"/>
                <a:cs typeface="Gulim"/>
                <a:sym typeface="Gulim"/>
              </a:rPr>
              <a:t>체계적으로</a:t>
            </a:r>
            <a:r>
              <a:rPr lang="en-US" sz="900" dirty="0">
                <a:latin typeface="Gulim"/>
                <a:ea typeface="Gulim"/>
                <a:cs typeface="Gulim"/>
                <a:sym typeface="Gulim"/>
              </a:rPr>
              <a:t> </a:t>
            </a:r>
            <a:r>
              <a:rPr lang="en-US" sz="900" dirty="0" err="1">
                <a:latin typeface="Gulim"/>
                <a:ea typeface="Gulim"/>
                <a:cs typeface="Gulim"/>
                <a:sym typeface="Gulim"/>
              </a:rPr>
              <a:t>대응한</a:t>
            </a:r>
            <a:r>
              <a:rPr lang="en-US" sz="900" dirty="0">
                <a:latin typeface="Gulim"/>
                <a:ea typeface="Gulim"/>
                <a:cs typeface="Gulim"/>
                <a:sym typeface="Gulim"/>
              </a:rPr>
              <a:t> </a:t>
            </a:r>
            <a:r>
              <a:rPr lang="en-US" sz="900" dirty="0" err="1">
                <a:latin typeface="Gulim"/>
                <a:ea typeface="Gulim"/>
                <a:cs typeface="Gulim"/>
                <a:sym typeface="Gulim"/>
              </a:rPr>
              <a:t>결과</a:t>
            </a:r>
            <a:r>
              <a:rPr lang="en-US" sz="900" dirty="0">
                <a:latin typeface="Gulim"/>
                <a:ea typeface="Gulim"/>
                <a:cs typeface="Gulim"/>
                <a:sym typeface="Gulim"/>
              </a:rPr>
              <a:t>, </a:t>
            </a:r>
            <a:r>
              <a:rPr lang="en-US" sz="900" dirty="0" err="1">
                <a:latin typeface="Gulim"/>
                <a:ea typeface="Gulim"/>
                <a:cs typeface="Gulim"/>
                <a:sym typeface="Gulim"/>
              </a:rPr>
              <a:t>지난</a:t>
            </a:r>
            <a:r>
              <a:rPr lang="en-US" sz="900" dirty="0">
                <a:latin typeface="Gulim"/>
                <a:ea typeface="Gulim"/>
                <a:cs typeface="Gulim"/>
                <a:sym typeface="Gulim"/>
              </a:rPr>
              <a:t> 13년동안 </a:t>
            </a:r>
            <a:r>
              <a:rPr lang="en-US" sz="900" dirty="0" err="1">
                <a:latin typeface="Gulim"/>
                <a:ea typeface="Gulim"/>
                <a:cs typeface="Gulim"/>
                <a:sym typeface="Gulim"/>
              </a:rPr>
              <a:t>고객정보</a:t>
            </a:r>
            <a:r>
              <a:rPr lang="en-US" sz="900" dirty="0">
                <a:latin typeface="Gulim"/>
                <a:ea typeface="Gulim"/>
                <a:cs typeface="Gulim"/>
                <a:sym typeface="Gulim"/>
              </a:rPr>
              <a:t> </a:t>
            </a:r>
            <a:r>
              <a:rPr lang="en-US" sz="900" dirty="0" err="1">
                <a:latin typeface="Gulim"/>
                <a:ea typeface="Gulim"/>
                <a:cs typeface="Gulim"/>
                <a:sym typeface="Gulim"/>
              </a:rPr>
              <a:t>유출과</a:t>
            </a:r>
            <a:r>
              <a:rPr lang="en-US" sz="900" dirty="0">
                <a:latin typeface="Gulim"/>
                <a:ea typeface="Gulim"/>
                <a:cs typeface="Gulim"/>
                <a:sym typeface="Gulim"/>
              </a:rPr>
              <a:t> </a:t>
            </a:r>
            <a:r>
              <a:rPr lang="en-US" sz="900" dirty="0" err="1">
                <a:latin typeface="Gulim"/>
                <a:ea typeface="Gulim"/>
                <a:cs typeface="Gulim"/>
                <a:sym typeface="Gulim"/>
              </a:rPr>
              <a:t>관련한</a:t>
            </a:r>
            <a:r>
              <a:rPr lang="en-US" sz="900" dirty="0">
                <a:latin typeface="Gulim"/>
                <a:ea typeface="Gulim"/>
                <a:cs typeface="Gulim"/>
                <a:sym typeface="Gulim"/>
              </a:rPr>
              <a:t> </a:t>
            </a:r>
            <a:r>
              <a:rPr lang="en-US" sz="900" dirty="0" err="1">
                <a:latin typeface="Gulim"/>
                <a:ea typeface="Gulim"/>
                <a:cs typeface="Gulim"/>
                <a:sym typeface="Gulim"/>
              </a:rPr>
              <a:t>사고는</a:t>
            </a:r>
            <a:r>
              <a:rPr lang="en-US" sz="900" dirty="0">
                <a:latin typeface="Gulim"/>
                <a:ea typeface="Gulim"/>
                <a:cs typeface="Gulim"/>
                <a:sym typeface="Gulim"/>
              </a:rPr>
              <a:t> </a:t>
            </a:r>
            <a:r>
              <a:rPr lang="en-US" sz="900" dirty="0" err="1">
                <a:latin typeface="Gulim"/>
                <a:ea typeface="Gulim"/>
                <a:cs typeface="Gulim"/>
                <a:sym typeface="Gulim"/>
              </a:rPr>
              <a:t>한</a:t>
            </a:r>
            <a:r>
              <a:rPr lang="en-US" sz="900" dirty="0">
                <a:latin typeface="Gulim"/>
                <a:ea typeface="Gulim"/>
                <a:cs typeface="Gulim"/>
                <a:sym typeface="Gulim"/>
              </a:rPr>
              <a:t> </a:t>
            </a:r>
            <a:r>
              <a:rPr lang="en-US" sz="900" dirty="0" err="1">
                <a:latin typeface="Gulim"/>
                <a:ea typeface="Gulim"/>
                <a:cs typeface="Gulim"/>
                <a:sym typeface="Gulim"/>
              </a:rPr>
              <a:t>건도</a:t>
            </a:r>
            <a:r>
              <a:rPr lang="en-US" sz="900" dirty="0">
                <a:latin typeface="Gulim"/>
                <a:ea typeface="Gulim"/>
                <a:cs typeface="Gulim"/>
                <a:sym typeface="Gulim"/>
              </a:rPr>
              <a:t> </a:t>
            </a:r>
            <a:r>
              <a:rPr lang="en-US" sz="900" dirty="0" err="1">
                <a:latin typeface="Gulim"/>
                <a:ea typeface="Gulim"/>
                <a:cs typeface="Gulim"/>
                <a:sym typeface="Gulim"/>
              </a:rPr>
              <a:t>발생하지</a:t>
            </a:r>
            <a:r>
              <a:rPr lang="en-US" sz="900" dirty="0">
                <a:latin typeface="Gulim"/>
                <a:ea typeface="Gulim"/>
                <a:cs typeface="Gulim"/>
                <a:sym typeface="Gulim"/>
              </a:rPr>
              <a:t> </a:t>
            </a:r>
            <a:r>
              <a:rPr lang="en-US" sz="900" dirty="0" err="1">
                <a:latin typeface="Gulim"/>
                <a:ea typeface="Gulim"/>
                <a:cs typeface="Gulim"/>
                <a:sym typeface="Gulim"/>
              </a:rPr>
              <a:t>않았습니다</a:t>
            </a:r>
            <a:r>
              <a:rPr lang="en-US" sz="900" dirty="0">
                <a:latin typeface="Gulim"/>
                <a:ea typeface="Gulim"/>
                <a:cs typeface="Gulim"/>
                <a:sym typeface="Gulim"/>
              </a:rPr>
              <a:t>.</a:t>
            </a:r>
          </a:p>
        </p:txBody>
      </p:sp>
      <p:grpSp>
        <p:nvGrpSpPr>
          <p:cNvPr id="8983" name="Google Shape;8983;p91"/>
          <p:cNvGrpSpPr/>
          <p:nvPr/>
        </p:nvGrpSpPr>
        <p:grpSpPr>
          <a:xfrm>
            <a:off x="538086" y="0"/>
            <a:ext cx="14077958" cy="8208009"/>
            <a:chOff x="538086" y="0"/>
            <a:chExt cx="14077958" cy="8208009"/>
          </a:xfrm>
        </p:grpSpPr>
        <p:sp>
          <p:nvSpPr>
            <p:cNvPr id="8984" name="Google Shape;8984;p91"/>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85" name="Google Shape;8985;p91"/>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86" name="Google Shape;8986;p91"/>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AFB8B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993" name="Google Shape;8993;p91"/>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168</a:t>
            </a:r>
            <a:endParaRPr sz="1000">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9002"/>
        <p:cNvGrpSpPr/>
        <p:nvPr/>
      </p:nvGrpSpPr>
      <p:grpSpPr>
        <a:xfrm>
          <a:off x="0" y="0"/>
          <a:ext cx="0" cy="0"/>
          <a:chOff x="0" y="0"/>
          <a:chExt cx="0" cy="0"/>
        </a:xfrm>
      </p:grpSpPr>
      <p:sp>
        <p:nvSpPr>
          <p:cNvPr id="9004" name="Google Shape;9004;p92"/>
          <p:cNvSpPr txBox="1"/>
          <p:nvPr/>
        </p:nvSpPr>
        <p:spPr>
          <a:xfrm>
            <a:off x="887187" y="1196499"/>
            <a:ext cx="5066030" cy="19500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기업지배구조</a:t>
            </a:r>
            <a:endParaRPr sz="2000" dirty="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dirty="0" err="1">
                <a:solidFill>
                  <a:srgbClr val="2EA7E0"/>
                </a:solidFill>
                <a:latin typeface="Arial"/>
                <a:ea typeface="Arial"/>
                <a:cs typeface="Arial"/>
                <a:sym typeface="Arial"/>
              </a:rPr>
              <a:t>최고</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경영진</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및</a:t>
            </a:r>
            <a:r>
              <a:rPr lang="en-US" sz="900" b="1" u="none"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사외이사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선임</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프로세스</a:t>
            </a:r>
            <a:endParaRPr sz="900" dirty="0">
              <a:latin typeface="Arial"/>
              <a:ea typeface="Arial"/>
              <a:cs typeface="Arial"/>
              <a:sym typeface="Arial"/>
            </a:endParaRPr>
          </a:p>
          <a:p>
            <a:pPr marL="12700" marR="5080" lvl="0" indent="0" algn="just" rtl="0">
              <a:lnSpc>
                <a:spcPct val="134300"/>
              </a:lnSpc>
              <a:spcBef>
                <a:spcPts val="15"/>
              </a:spcBef>
              <a:spcAft>
                <a:spcPts val="0"/>
              </a:spcAft>
              <a:buNone/>
            </a:pPr>
            <a:r>
              <a:rPr lang="en-US" sz="900" b="1" dirty="0" err="1">
                <a:latin typeface="Arial"/>
                <a:ea typeface="Arial"/>
                <a:cs typeface="Arial"/>
                <a:sym typeface="Arial"/>
              </a:rPr>
              <a:t>사장후보추천위원회</a:t>
            </a:r>
            <a:r>
              <a:rPr lang="en-US" sz="900" b="1" dirty="0">
                <a:latin typeface="Arial"/>
                <a:ea typeface="Arial"/>
                <a:cs typeface="Arial"/>
                <a:sym typeface="Arial"/>
              </a:rPr>
              <a:t> </a:t>
            </a:r>
            <a:r>
              <a:rPr lang="en-US" sz="900" b="1" dirty="0" err="1">
                <a:latin typeface="Arial"/>
                <a:ea typeface="Arial"/>
                <a:cs typeface="Arial"/>
                <a:sym typeface="Arial"/>
              </a:rPr>
              <a:t>구성</a:t>
            </a:r>
            <a:r>
              <a:rPr lang="en-US" sz="900" b="1" dirty="0">
                <a:latin typeface="Arial"/>
                <a:ea typeface="Arial"/>
                <a:cs typeface="Arial"/>
                <a:sym typeface="Arial"/>
              </a:rPr>
              <a:t> </a:t>
            </a:r>
            <a:r>
              <a:rPr lang="en-US" sz="900" b="1" dirty="0" err="1">
                <a:latin typeface="Arial"/>
                <a:ea typeface="Arial"/>
                <a:cs typeface="Arial"/>
                <a:sym typeface="Arial"/>
              </a:rPr>
              <a:t>및</a:t>
            </a:r>
            <a:r>
              <a:rPr lang="en-US" sz="900" b="1" dirty="0">
                <a:latin typeface="Arial"/>
                <a:ea typeface="Arial"/>
                <a:cs typeface="Arial"/>
                <a:sym typeface="Arial"/>
              </a:rPr>
              <a:t> </a:t>
            </a:r>
            <a:r>
              <a:rPr lang="en-US" sz="900" b="1" dirty="0" err="1">
                <a:latin typeface="Arial"/>
                <a:ea typeface="Arial"/>
                <a:cs typeface="Arial"/>
                <a:sym typeface="Arial"/>
              </a:rPr>
              <a:t>운영</a:t>
            </a:r>
            <a:r>
              <a:rPr lang="en-US" sz="900" b="1" dirty="0">
                <a:latin typeface="Arial"/>
                <a:ea typeface="Arial"/>
                <a:cs typeface="Arial"/>
                <a:sym typeface="Arial"/>
              </a:rPr>
              <a:t> </a:t>
            </a:r>
            <a:r>
              <a:rPr lang="en-US" sz="900" b="1" dirty="0" err="1">
                <a:latin typeface="Arial"/>
                <a:ea typeface="Arial"/>
                <a:cs typeface="Arial"/>
                <a:sym typeface="Arial"/>
              </a:rPr>
              <a:t>개선</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2019년 </a:t>
            </a:r>
            <a:r>
              <a:rPr lang="en-US" sz="900" dirty="0" err="1">
                <a:latin typeface="Gulim"/>
                <a:ea typeface="Gulim"/>
                <a:cs typeface="Gulim"/>
                <a:sym typeface="Gulim"/>
              </a:rPr>
              <a:t>지배구조</a:t>
            </a:r>
            <a:r>
              <a:rPr lang="en-US" sz="900" dirty="0">
                <a:latin typeface="Gulim"/>
                <a:ea typeface="Gulim"/>
                <a:cs typeface="Gulim"/>
                <a:sym typeface="Gulim"/>
              </a:rPr>
              <a:t> </a:t>
            </a:r>
            <a:r>
              <a:rPr lang="en-US" sz="900" dirty="0" err="1">
                <a:latin typeface="Gulim"/>
                <a:ea typeface="Gulim"/>
                <a:cs typeface="Gulim"/>
                <a:sym typeface="Gulim"/>
              </a:rPr>
              <a:t>고도화를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최고경영자</a:t>
            </a:r>
            <a:r>
              <a:rPr lang="en-US" sz="900" dirty="0">
                <a:latin typeface="Gulim"/>
                <a:ea typeface="Gulim"/>
                <a:cs typeface="Gulim"/>
                <a:sym typeface="Gulim"/>
              </a:rPr>
              <a:t> </a:t>
            </a:r>
            <a:r>
              <a:rPr lang="en-US" sz="900" dirty="0" err="1">
                <a:latin typeface="Gulim"/>
                <a:ea typeface="Gulim"/>
                <a:cs typeface="Gulim"/>
                <a:sym typeface="Gulim"/>
              </a:rPr>
              <a:t>선임</a:t>
            </a:r>
            <a:r>
              <a:rPr lang="en-US" sz="900" dirty="0">
                <a:latin typeface="Gulim"/>
                <a:ea typeface="Gulim"/>
                <a:cs typeface="Gulim"/>
                <a:sym typeface="Gulim"/>
              </a:rPr>
              <a:t> </a:t>
            </a:r>
            <a:r>
              <a:rPr lang="en-US" sz="900" dirty="0" err="1">
                <a:latin typeface="Gulim"/>
                <a:ea typeface="Gulim"/>
                <a:cs typeface="Gulim"/>
                <a:sym typeface="Gulim"/>
              </a:rPr>
              <a:t>프로세스를</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체계화</a:t>
            </a:r>
            <a:r>
              <a:rPr lang="en-US" sz="900" dirty="0">
                <a:latin typeface="Gulim"/>
                <a:ea typeface="Gulim"/>
                <a:cs typeface="Gulim"/>
                <a:sym typeface="Gulim"/>
              </a:rPr>
              <a:t> </a:t>
            </a:r>
            <a:r>
              <a:rPr lang="en-US" sz="900" dirty="0" err="1">
                <a:latin typeface="Gulim"/>
                <a:ea typeface="Gulim"/>
                <a:cs typeface="Gulim"/>
                <a:sym typeface="Gulim"/>
              </a:rPr>
              <a:t>하였습니다</a:t>
            </a:r>
            <a:r>
              <a:rPr lang="en-US" sz="900" dirty="0">
                <a:latin typeface="Gulim"/>
                <a:ea typeface="Gulim"/>
                <a:cs typeface="Gulim"/>
                <a:sym typeface="Gulim"/>
              </a:rPr>
              <a:t>. </a:t>
            </a:r>
            <a:r>
              <a:rPr lang="en-US" sz="900" dirty="0" err="1">
                <a:latin typeface="Gulim"/>
                <a:ea typeface="Gulim"/>
                <a:cs typeface="Gulim"/>
                <a:sym typeface="Gulim"/>
              </a:rPr>
              <a:t>지배구조위원회를</a:t>
            </a:r>
            <a:r>
              <a:rPr lang="en-US" sz="900" dirty="0">
                <a:latin typeface="Gulim"/>
                <a:ea typeface="Gulim"/>
                <a:cs typeface="Gulim"/>
                <a:sym typeface="Gulim"/>
              </a:rPr>
              <a:t> </a:t>
            </a:r>
            <a:r>
              <a:rPr lang="en-US" sz="900" dirty="0" err="1">
                <a:latin typeface="Gulim"/>
                <a:ea typeface="Gulim"/>
                <a:cs typeface="Gulim"/>
                <a:sym typeface="Gulim"/>
              </a:rPr>
              <a:t>신설하여</a:t>
            </a:r>
            <a:r>
              <a:rPr lang="en-US" sz="900" dirty="0">
                <a:latin typeface="Gulim"/>
                <a:ea typeface="Gulim"/>
                <a:cs typeface="Gulim"/>
                <a:sym typeface="Gulim"/>
              </a:rPr>
              <a:t> </a:t>
            </a:r>
            <a:r>
              <a:rPr lang="en-US" sz="900" dirty="0" err="1">
                <a:latin typeface="Gulim"/>
                <a:ea typeface="Gulim"/>
                <a:cs typeface="Gulim"/>
                <a:sym typeface="Gulim"/>
              </a:rPr>
              <a:t>사장</a:t>
            </a:r>
            <a:r>
              <a:rPr lang="en-US" sz="900" dirty="0">
                <a:latin typeface="Gulim"/>
                <a:ea typeface="Gulim"/>
                <a:cs typeface="Gulim"/>
                <a:sym typeface="Gulim"/>
              </a:rPr>
              <a:t> </a:t>
            </a:r>
            <a:r>
              <a:rPr lang="en-US" sz="900" dirty="0" err="1">
                <a:latin typeface="Gulim"/>
                <a:ea typeface="Gulim"/>
                <a:cs typeface="Gulim"/>
                <a:sym typeface="Gulim"/>
              </a:rPr>
              <a:t>승계</a:t>
            </a:r>
            <a:r>
              <a:rPr lang="en-US" sz="900" dirty="0">
                <a:latin typeface="Gulim"/>
                <a:ea typeface="Gulim"/>
                <a:cs typeface="Gulim"/>
                <a:sym typeface="Gulim"/>
              </a:rPr>
              <a:t> </a:t>
            </a:r>
            <a:r>
              <a:rPr lang="en-US" sz="900" dirty="0" err="1">
                <a:latin typeface="Gulim"/>
                <a:ea typeface="Gulim"/>
                <a:cs typeface="Gulim"/>
                <a:sym typeface="Gulim"/>
              </a:rPr>
              <a:t>계획의</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운영에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사항</a:t>
            </a:r>
            <a:r>
              <a:rPr lang="en-US" sz="900" dirty="0">
                <a:latin typeface="Gulim"/>
                <a:ea typeface="Gulim"/>
                <a:cs typeface="Gulim"/>
                <a:sym typeface="Gulim"/>
              </a:rPr>
              <a:t>, </a:t>
            </a:r>
            <a:r>
              <a:rPr lang="en-US" sz="900" dirty="0" err="1">
                <a:latin typeface="Gulim"/>
                <a:ea typeface="Gulim"/>
                <a:cs typeface="Gulim"/>
                <a:sym typeface="Gulim"/>
              </a:rPr>
              <a:t>사장후보</a:t>
            </a:r>
            <a:r>
              <a:rPr lang="en-US" sz="900" dirty="0">
                <a:latin typeface="Gulim"/>
                <a:ea typeface="Gulim"/>
                <a:cs typeface="Gulim"/>
                <a:sym typeface="Gulim"/>
              </a:rPr>
              <a:t> </a:t>
            </a:r>
            <a:r>
              <a:rPr lang="en-US" sz="900" dirty="0" err="1">
                <a:latin typeface="Gulim"/>
                <a:ea typeface="Gulim"/>
                <a:cs typeface="Gulim"/>
                <a:sym typeface="Gulim"/>
              </a:rPr>
              <a:t>육성</a:t>
            </a:r>
            <a:r>
              <a:rPr lang="en-US" sz="900" dirty="0">
                <a:latin typeface="Gulim"/>
                <a:ea typeface="Gulim"/>
                <a:cs typeface="Gulim"/>
                <a:sym typeface="Gulim"/>
              </a:rPr>
              <a:t> </a:t>
            </a:r>
            <a:r>
              <a:rPr lang="en-US" sz="900" dirty="0" err="1">
                <a:latin typeface="Gulim"/>
                <a:ea typeface="Gulim"/>
                <a:cs typeface="Gulim"/>
                <a:sym typeface="Gulim"/>
              </a:rPr>
              <a:t>프로그램의</a:t>
            </a:r>
            <a:r>
              <a:rPr lang="en-US" sz="900" dirty="0">
                <a:latin typeface="Gulim"/>
                <a:ea typeface="Gulim"/>
                <a:cs typeface="Gulim"/>
                <a:sym typeface="Gulim"/>
              </a:rPr>
              <a:t> </a:t>
            </a:r>
            <a:r>
              <a:rPr lang="en-US" sz="900" dirty="0" err="1">
                <a:latin typeface="Gulim"/>
                <a:ea typeface="Gulim"/>
                <a:cs typeface="Gulim"/>
                <a:sym typeface="Gulim"/>
              </a:rPr>
              <a:t>수립</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운영에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사항</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지배구조</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규정들을</a:t>
            </a:r>
            <a:r>
              <a:rPr lang="en-US" sz="900" dirty="0">
                <a:latin typeface="Gulim"/>
                <a:ea typeface="Gulim"/>
                <a:cs typeface="Gulim"/>
                <a:sym typeface="Gulim"/>
              </a:rPr>
              <a:t> </a:t>
            </a:r>
            <a:r>
              <a:rPr lang="en-US" sz="900" dirty="0" err="1">
                <a:latin typeface="Gulim"/>
                <a:ea typeface="Gulim"/>
                <a:cs typeface="Gulim"/>
                <a:sym typeface="Gulim"/>
              </a:rPr>
              <a:t>제·개정하였고</a:t>
            </a:r>
            <a:r>
              <a:rPr lang="en-US" sz="900" dirty="0">
                <a:latin typeface="Gulim"/>
                <a:ea typeface="Gulim"/>
                <a:cs typeface="Gulim"/>
                <a:sym typeface="Gulim"/>
              </a:rPr>
              <a:t>, </a:t>
            </a:r>
            <a:r>
              <a:rPr lang="en-US" sz="900" dirty="0" err="1">
                <a:latin typeface="Gulim"/>
                <a:ea typeface="Gulim"/>
                <a:cs typeface="Gulim"/>
                <a:sym typeface="Gulim"/>
              </a:rPr>
              <a:t>최고경영자</a:t>
            </a:r>
            <a:r>
              <a:rPr lang="en-US" sz="900" dirty="0">
                <a:latin typeface="Gulim"/>
                <a:ea typeface="Gulim"/>
                <a:cs typeface="Gulim"/>
                <a:sym typeface="Gulim"/>
              </a:rPr>
              <a:t> </a:t>
            </a:r>
            <a:r>
              <a:rPr lang="en-US" sz="900" dirty="0" err="1">
                <a:latin typeface="Gulim"/>
                <a:ea typeface="Gulim"/>
                <a:cs typeface="Gulim"/>
                <a:sym typeface="Gulim"/>
              </a:rPr>
              <a:t>승계</a:t>
            </a:r>
            <a:r>
              <a:rPr lang="en-US" sz="900" dirty="0">
                <a:latin typeface="Gulim"/>
                <a:ea typeface="Gulim"/>
                <a:cs typeface="Gulim"/>
                <a:sym typeface="Gulim"/>
              </a:rPr>
              <a:t> </a:t>
            </a:r>
            <a:r>
              <a:rPr lang="en-US" sz="900" dirty="0" err="1">
                <a:latin typeface="Gulim"/>
                <a:ea typeface="Gulim"/>
                <a:cs typeface="Gulim"/>
                <a:sym typeface="Gulim"/>
              </a:rPr>
              <a:t>정책과</a:t>
            </a:r>
            <a:r>
              <a:rPr lang="en-US" sz="900" dirty="0">
                <a:latin typeface="Gulim"/>
                <a:ea typeface="Gulim"/>
                <a:cs typeface="Gulim"/>
                <a:sym typeface="Gulim"/>
              </a:rPr>
              <a:t> </a:t>
            </a:r>
            <a:r>
              <a:rPr lang="en-US" sz="900" dirty="0" err="1">
                <a:latin typeface="Gulim"/>
                <a:ea typeface="Gulim"/>
                <a:cs typeface="Gulim"/>
                <a:sym typeface="Gulim"/>
              </a:rPr>
              <a:t>관련한</a:t>
            </a:r>
            <a:r>
              <a:rPr lang="en-US" sz="900" dirty="0">
                <a:latin typeface="Gulim"/>
                <a:ea typeface="Gulim"/>
                <a:cs typeface="Gulim"/>
                <a:sym typeface="Gulim"/>
              </a:rPr>
              <a:t> </a:t>
            </a:r>
            <a:r>
              <a:rPr lang="en-US" sz="900" dirty="0" err="1">
                <a:latin typeface="Gulim"/>
                <a:ea typeface="Gulim"/>
                <a:cs typeface="Gulim"/>
                <a:sym typeface="Gulim"/>
              </a:rPr>
              <a:t>의사결정</a:t>
            </a:r>
            <a:r>
              <a:rPr lang="en-US" sz="900" dirty="0">
                <a:latin typeface="Gulim"/>
                <a:ea typeface="Gulim"/>
                <a:cs typeface="Gulim"/>
                <a:sym typeface="Gulim"/>
              </a:rPr>
              <a:t> </a:t>
            </a:r>
            <a:r>
              <a:rPr lang="en-US" sz="900" dirty="0" err="1">
                <a:latin typeface="Gulim"/>
                <a:ea typeface="Gulim"/>
                <a:cs typeface="Gulim"/>
                <a:sym typeface="Gulim"/>
              </a:rPr>
              <a:t>권한을</a:t>
            </a:r>
            <a:r>
              <a:rPr lang="en-US" sz="900" dirty="0">
                <a:latin typeface="Gulim"/>
                <a:ea typeface="Gulim"/>
                <a:cs typeface="Gulim"/>
                <a:sym typeface="Gulim"/>
              </a:rPr>
              <a:t> </a:t>
            </a:r>
            <a:r>
              <a:rPr lang="en-US" sz="900" dirty="0" err="1">
                <a:latin typeface="Gulim"/>
                <a:ea typeface="Gulim"/>
                <a:cs typeface="Gulim"/>
                <a:sym typeface="Gulim"/>
              </a:rPr>
              <a:t>지배구조위원회로</a:t>
            </a:r>
            <a:r>
              <a:rPr lang="en-US" sz="900" dirty="0">
                <a:latin typeface="Gulim"/>
                <a:ea typeface="Gulim"/>
                <a:cs typeface="Gulim"/>
                <a:sym typeface="Gulim"/>
              </a:rPr>
              <a:t> </a:t>
            </a:r>
            <a:r>
              <a:rPr lang="en-US" sz="900" dirty="0" err="1">
                <a:latin typeface="Gulim"/>
                <a:ea typeface="Gulim"/>
                <a:cs typeface="Gulim"/>
                <a:sym typeface="Gulim"/>
              </a:rPr>
              <a:t>위임하였습니다</a:t>
            </a:r>
            <a:r>
              <a:rPr lang="en-US" sz="900" dirty="0">
                <a:latin typeface="Gulim"/>
                <a:ea typeface="Gulim"/>
                <a:cs typeface="Gulim"/>
                <a:sym typeface="Gulim"/>
              </a:rPr>
              <a:t>. </a:t>
            </a:r>
            <a:r>
              <a:rPr lang="en-US" sz="900" dirty="0" err="1">
                <a:latin typeface="Gulim"/>
                <a:ea typeface="Gulim"/>
                <a:cs typeface="Gulim"/>
                <a:sym typeface="Gulim"/>
              </a:rPr>
              <a:t>아울러</a:t>
            </a:r>
            <a:r>
              <a:rPr lang="en-US" sz="900" dirty="0">
                <a:latin typeface="Gulim"/>
                <a:ea typeface="Gulim"/>
                <a:cs typeface="Gulim"/>
                <a:sym typeface="Gulim"/>
              </a:rPr>
              <a:t> </a:t>
            </a:r>
            <a:r>
              <a:rPr lang="en-US" sz="900" dirty="0" err="1">
                <a:latin typeface="Gulim"/>
                <a:ea typeface="Gulim"/>
                <a:cs typeface="Gulim"/>
                <a:sym typeface="Gulim"/>
              </a:rPr>
              <a:t>사장후보자</a:t>
            </a:r>
            <a:r>
              <a:rPr lang="en-US" sz="900" dirty="0">
                <a:latin typeface="Gulim"/>
                <a:ea typeface="Gulim"/>
                <a:cs typeface="Gulim"/>
                <a:sym typeface="Gulim"/>
              </a:rPr>
              <a:t> </a:t>
            </a:r>
            <a:r>
              <a:rPr lang="en-US" sz="900" dirty="0" err="1">
                <a:latin typeface="Gulim"/>
                <a:ea typeface="Gulim"/>
                <a:cs typeface="Gulim"/>
                <a:sym typeface="Gulim"/>
              </a:rPr>
              <a:t>검증</a:t>
            </a:r>
            <a:r>
              <a:rPr lang="en-US" sz="900" dirty="0">
                <a:latin typeface="Gulim"/>
                <a:ea typeface="Gulim"/>
                <a:cs typeface="Gulim"/>
                <a:sym typeface="Gulim"/>
              </a:rPr>
              <a:t> </a:t>
            </a:r>
            <a:r>
              <a:rPr lang="en-US" sz="900" dirty="0" err="1">
                <a:latin typeface="Gulim"/>
                <a:ea typeface="Gulim"/>
                <a:cs typeface="Gulim"/>
                <a:sym typeface="Gulim"/>
              </a:rPr>
              <a:t>과정을</a:t>
            </a:r>
            <a:r>
              <a:rPr lang="en-US" sz="900" dirty="0">
                <a:latin typeface="Gulim"/>
                <a:ea typeface="Gulim"/>
                <a:cs typeface="Gulim"/>
                <a:sym typeface="Gulim"/>
              </a:rPr>
              <a:t> </a:t>
            </a:r>
            <a:r>
              <a:rPr lang="en-US" sz="900" dirty="0" err="1">
                <a:latin typeface="Gulim"/>
                <a:ea typeface="Gulim"/>
                <a:cs typeface="Gulim"/>
                <a:sym typeface="Gulim"/>
              </a:rPr>
              <a:t>기존의</a:t>
            </a:r>
            <a:r>
              <a:rPr lang="en-US" sz="900" dirty="0">
                <a:latin typeface="Gulim"/>
                <a:ea typeface="Gulim"/>
                <a:cs typeface="Gulim"/>
                <a:sym typeface="Gulim"/>
              </a:rPr>
              <a:t> ‘</a:t>
            </a:r>
            <a:r>
              <a:rPr lang="en-US" sz="900" dirty="0" err="1">
                <a:latin typeface="Gulim"/>
                <a:ea typeface="Gulim"/>
                <a:cs typeface="Gulim"/>
                <a:sym typeface="Gulim"/>
              </a:rPr>
              <a:t>사장후보추천위원회-이사회</a:t>
            </a:r>
            <a:r>
              <a:rPr lang="en-US" sz="900" dirty="0">
                <a:latin typeface="Gulim"/>
                <a:ea typeface="Gulim"/>
                <a:cs typeface="Gulim"/>
                <a:sym typeface="Gulim"/>
              </a:rPr>
              <a:t>’ 2단계에서 ‘</a:t>
            </a:r>
            <a:r>
              <a:rPr lang="en-US" sz="900" dirty="0" err="1">
                <a:latin typeface="Gulim"/>
                <a:ea typeface="Gulim"/>
                <a:cs typeface="Gulim"/>
                <a:sym typeface="Gulim"/>
              </a:rPr>
              <a:t>지배구조위원회-사장후보추천위원회-이사회</a:t>
            </a:r>
            <a:r>
              <a:rPr lang="en-US" sz="900" dirty="0">
                <a:latin typeface="Gulim"/>
                <a:ea typeface="Gulim"/>
                <a:cs typeface="Gulim"/>
                <a:sym typeface="Gulim"/>
              </a:rPr>
              <a:t>’ 3단계로 </a:t>
            </a:r>
            <a:r>
              <a:rPr lang="en-US" sz="900" dirty="0" err="1">
                <a:latin typeface="Gulim"/>
                <a:ea typeface="Gulim"/>
                <a:cs typeface="Gulim"/>
                <a:sym typeface="Gulim"/>
              </a:rPr>
              <a:t>강화하였습니다</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신임</a:t>
            </a:r>
            <a:r>
              <a:rPr lang="en-US" sz="900" dirty="0">
                <a:latin typeface="Gulim"/>
                <a:ea typeface="Gulim"/>
                <a:cs typeface="Gulim"/>
                <a:sym typeface="Gulim"/>
              </a:rPr>
              <a:t> </a:t>
            </a:r>
            <a:r>
              <a:rPr lang="en-US" sz="900" dirty="0" err="1">
                <a:latin typeface="Gulim"/>
                <a:ea typeface="Gulim"/>
                <a:cs typeface="Gulim"/>
                <a:sym typeface="Gulim"/>
              </a:rPr>
              <a:t>사장은</a:t>
            </a:r>
            <a:r>
              <a:rPr lang="en-US" sz="900" dirty="0">
                <a:latin typeface="Gulim"/>
                <a:ea typeface="Gulim"/>
                <a:cs typeface="Gulim"/>
                <a:sym typeface="Gulim"/>
              </a:rPr>
              <a:t> </a:t>
            </a:r>
            <a:r>
              <a:rPr lang="en-US" sz="900" dirty="0" err="1">
                <a:latin typeface="Gulim"/>
                <a:ea typeface="Gulim"/>
                <a:cs typeface="Gulim"/>
                <a:sym typeface="Gulim"/>
              </a:rPr>
              <a:t>사장후보추천위원회와</a:t>
            </a:r>
            <a:r>
              <a:rPr lang="en-US" sz="900" dirty="0">
                <a:latin typeface="Gulim"/>
                <a:ea typeface="Gulim"/>
                <a:cs typeface="Gulim"/>
                <a:sym typeface="Gulim"/>
              </a:rPr>
              <a:t> </a:t>
            </a:r>
            <a:r>
              <a:rPr lang="en-US" sz="900" dirty="0" err="1">
                <a:latin typeface="Gulim"/>
                <a:ea typeface="Gulim"/>
                <a:cs typeface="Gulim"/>
                <a:sym typeface="Gulim"/>
              </a:rPr>
              <a:t>경영계약서를</a:t>
            </a:r>
            <a:r>
              <a:rPr lang="en-US" sz="900" dirty="0">
                <a:latin typeface="Gulim"/>
                <a:ea typeface="Gulim"/>
                <a:cs typeface="Gulim"/>
                <a:sym typeface="Gulim"/>
              </a:rPr>
              <a:t> </a:t>
            </a:r>
            <a:r>
              <a:rPr lang="en-US" sz="900" dirty="0" err="1">
                <a:latin typeface="Gulim"/>
                <a:ea typeface="Gulim"/>
                <a:cs typeface="Gulim"/>
                <a:sym typeface="Gulim"/>
              </a:rPr>
              <a:t>체결하며</a:t>
            </a:r>
            <a:r>
              <a:rPr lang="en-US" sz="900" dirty="0">
                <a:latin typeface="Gulim"/>
                <a:ea typeface="Gulim"/>
                <a:cs typeface="Gulim"/>
                <a:sym typeface="Gulim"/>
              </a:rPr>
              <a:t>, </a:t>
            </a:r>
            <a:r>
              <a:rPr lang="en-US" sz="900" dirty="0" err="1">
                <a:latin typeface="Gulim"/>
                <a:ea typeface="Gulim"/>
                <a:cs typeface="Gulim"/>
                <a:sym typeface="Gulim"/>
              </a:rPr>
              <a:t>전원</a:t>
            </a:r>
            <a:r>
              <a:rPr lang="en-US" sz="900" dirty="0">
                <a:latin typeface="Gulim"/>
                <a:ea typeface="Gulim"/>
                <a:cs typeface="Gulim"/>
                <a:sym typeface="Gulim"/>
              </a:rPr>
              <a:t> </a:t>
            </a:r>
            <a:r>
              <a:rPr lang="en-US" sz="900" dirty="0" err="1">
                <a:latin typeface="Gulim"/>
                <a:ea typeface="Gulim"/>
                <a:cs typeface="Gulim"/>
                <a:sym typeface="Gulim"/>
              </a:rPr>
              <a:t>사외이사로</a:t>
            </a:r>
            <a:r>
              <a:rPr lang="en-US" sz="900" dirty="0">
                <a:latin typeface="Gulim"/>
                <a:ea typeface="Gulim"/>
                <a:cs typeface="Gulim"/>
                <a:sym typeface="Gulim"/>
              </a:rPr>
              <a:t> </a:t>
            </a:r>
            <a:r>
              <a:rPr lang="en-US" sz="900" dirty="0" err="1">
                <a:latin typeface="Gulim"/>
                <a:ea typeface="Gulim"/>
                <a:cs typeface="Gulim"/>
                <a:sym typeface="Gulim"/>
              </a:rPr>
              <a:t>구성된</a:t>
            </a:r>
            <a:r>
              <a:rPr lang="en-US" sz="900" dirty="0">
                <a:latin typeface="Gulim"/>
                <a:ea typeface="Gulim"/>
                <a:cs typeface="Gulim"/>
                <a:sym typeface="Gulim"/>
              </a:rPr>
              <a:t> </a:t>
            </a:r>
            <a:r>
              <a:rPr lang="en-US" sz="900" dirty="0" err="1">
                <a:latin typeface="Gulim"/>
                <a:ea typeface="Gulim"/>
                <a:cs typeface="Gulim"/>
                <a:sym typeface="Gulim"/>
              </a:rPr>
              <a:t>평가보상위원회에서</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실시하여</a:t>
            </a:r>
            <a:r>
              <a:rPr lang="en-US" sz="900" dirty="0">
                <a:latin typeface="Gulim"/>
                <a:ea typeface="Gulim"/>
                <a:cs typeface="Gulim"/>
                <a:sym typeface="Gulim"/>
              </a:rPr>
              <a:t> </a:t>
            </a:r>
            <a:r>
              <a:rPr lang="en-US" sz="900" dirty="0" err="1">
                <a:latin typeface="Gulim"/>
                <a:ea typeface="Gulim"/>
                <a:cs typeface="Gulim"/>
                <a:sym typeface="Gulim"/>
              </a:rPr>
              <a:t>책임경영을</a:t>
            </a:r>
            <a:r>
              <a:rPr lang="en-US" sz="900" dirty="0">
                <a:latin typeface="Gulim"/>
                <a:ea typeface="Gulim"/>
                <a:cs typeface="Gulim"/>
                <a:sym typeface="Gulim"/>
              </a:rPr>
              <a:t> </a:t>
            </a:r>
            <a:r>
              <a:rPr lang="en-US" sz="900" dirty="0" err="1">
                <a:latin typeface="Gulim"/>
                <a:ea typeface="Gulim"/>
                <a:cs typeface="Gulim"/>
                <a:sym typeface="Gulim"/>
              </a:rPr>
              <a:t>이행할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9005" name="Google Shape;9005;p92"/>
          <p:cNvSpPr txBox="1"/>
          <p:nvPr/>
        </p:nvSpPr>
        <p:spPr>
          <a:xfrm>
            <a:off x="861622" y="3304981"/>
            <a:ext cx="5116830" cy="762635"/>
          </a:xfrm>
          <a:prstGeom prst="rect">
            <a:avLst/>
          </a:prstGeom>
          <a:noFill/>
          <a:ln>
            <a:noFill/>
          </a:ln>
        </p:spPr>
        <p:txBody>
          <a:bodyPr spcFirstLastPara="1" wrap="square" lIns="0" tIns="12700" rIns="0" bIns="0" anchor="t" anchorCtr="0">
            <a:spAutoFit/>
          </a:bodyPr>
          <a:lstStyle/>
          <a:p>
            <a:pPr marL="38100" marR="30480" lvl="0" indent="0" algn="just" rtl="0">
              <a:lnSpc>
                <a:spcPct val="1343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사장후보추천위원회의</a:t>
            </a:r>
            <a:r>
              <a:rPr lang="en-US" sz="900" dirty="0">
                <a:latin typeface="Gulim"/>
                <a:ea typeface="Gulim"/>
                <a:cs typeface="Gulim"/>
                <a:sym typeface="Gulim"/>
              </a:rPr>
              <a:t> </a:t>
            </a:r>
            <a:r>
              <a:rPr lang="en-US" sz="900" dirty="0" err="1">
                <a:latin typeface="Gulim"/>
                <a:ea typeface="Gulim"/>
                <a:cs typeface="Gulim"/>
                <a:sym typeface="Gulim"/>
              </a:rPr>
              <a:t>독립성</a:t>
            </a:r>
            <a:r>
              <a:rPr lang="en-US" sz="900" dirty="0">
                <a:latin typeface="Gulim"/>
                <a:ea typeface="Gulim"/>
                <a:cs typeface="Gulim"/>
                <a:sym typeface="Gulim"/>
              </a:rPr>
              <a:t> </a:t>
            </a:r>
            <a:r>
              <a:rPr lang="en-US" sz="900" dirty="0" err="1">
                <a:latin typeface="Gulim"/>
                <a:ea typeface="Gulim"/>
                <a:cs typeface="Gulim"/>
                <a:sym typeface="Gulim"/>
              </a:rPr>
              <a:t>제고를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2024년 3월 </a:t>
            </a:r>
            <a:r>
              <a:rPr lang="en-US" sz="900" dirty="0" err="1">
                <a:latin typeface="Gulim"/>
                <a:ea typeface="Gulim"/>
                <a:cs typeface="Gulim"/>
                <a:sym typeface="Gulim"/>
              </a:rPr>
              <a:t>개최된</a:t>
            </a:r>
            <a:r>
              <a:rPr lang="en-US" sz="900" dirty="0">
                <a:latin typeface="Gulim"/>
                <a:ea typeface="Gulim"/>
                <a:cs typeface="Gulim"/>
                <a:sym typeface="Gulim"/>
              </a:rPr>
              <a:t> </a:t>
            </a:r>
            <a:r>
              <a:rPr lang="en-US" sz="900" dirty="0" err="1">
                <a:latin typeface="Gulim"/>
                <a:ea typeface="Gulim"/>
                <a:cs typeface="Gulim"/>
                <a:sym typeface="Gulim"/>
              </a:rPr>
              <a:t>제</a:t>
            </a:r>
            <a:r>
              <a:rPr lang="en-US" sz="900" dirty="0">
                <a:latin typeface="Gulim"/>
                <a:ea typeface="Gulim"/>
                <a:cs typeface="Gulim"/>
                <a:sym typeface="Gulim"/>
              </a:rPr>
              <a:t> 37기 </a:t>
            </a:r>
            <a:r>
              <a:rPr lang="en-US" sz="900" dirty="0" err="1">
                <a:latin typeface="Gulim"/>
                <a:ea typeface="Gulim"/>
                <a:cs typeface="Gulim"/>
                <a:sym typeface="Gulim"/>
              </a:rPr>
              <a:t>정기주주총회에서</a:t>
            </a:r>
            <a:r>
              <a:rPr lang="en-US" sz="900" dirty="0">
                <a:latin typeface="Gulim"/>
                <a:ea typeface="Gulim"/>
                <a:cs typeface="Gulim"/>
                <a:sym typeface="Gulim"/>
              </a:rPr>
              <a:t> </a:t>
            </a:r>
            <a:r>
              <a:rPr lang="en-US" sz="900" dirty="0" err="1">
                <a:latin typeface="Gulim"/>
                <a:ea typeface="Gulim"/>
                <a:cs typeface="Gulim"/>
                <a:sym typeface="Gulim"/>
              </a:rPr>
              <a:t>위원회</a:t>
            </a:r>
            <a:r>
              <a:rPr lang="en-US" sz="900" dirty="0">
                <a:latin typeface="Gulim"/>
                <a:ea typeface="Gulim"/>
                <a:cs typeface="Gulim"/>
                <a:sym typeface="Gulim"/>
              </a:rPr>
              <a:t> </a:t>
            </a:r>
            <a:r>
              <a:rPr lang="en-US" sz="900" dirty="0" err="1">
                <a:latin typeface="Gulim"/>
                <a:ea typeface="Gulim"/>
                <a:cs typeface="Gulim"/>
                <a:sym typeface="Gulim"/>
              </a:rPr>
              <a:t>구성과</a:t>
            </a:r>
            <a:r>
              <a:rPr lang="en-US" sz="900" dirty="0">
                <a:latin typeface="Gulim"/>
                <a:ea typeface="Gulim"/>
                <a:cs typeface="Gulim"/>
                <a:sym typeface="Gulim"/>
              </a:rPr>
              <a:t> </a:t>
            </a:r>
            <a:r>
              <a:rPr lang="en-US" sz="900" dirty="0" err="1">
                <a:latin typeface="Gulim"/>
                <a:ea typeface="Gulim"/>
                <a:cs typeface="Gulim"/>
                <a:sym typeface="Gulim"/>
              </a:rPr>
              <a:t>관련하여</a:t>
            </a:r>
            <a:r>
              <a:rPr lang="en-US" sz="900" dirty="0">
                <a:latin typeface="Gulim"/>
                <a:ea typeface="Gulim"/>
                <a:cs typeface="Gulim"/>
                <a:sym typeface="Gulim"/>
              </a:rPr>
              <a:t> </a:t>
            </a:r>
            <a:r>
              <a:rPr lang="en-US" sz="900" dirty="0" err="1">
                <a:latin typeface="Gulim"/>
                <a:ea typeface="Gulim"/>
                <a:cs typeface="Gulim"/>
                <a:sym typeface="Gulim"/>
              </a:rPr>
              <a:t>정관을</a:t>
            </a:r>
            <a:r>
              <a:rPr lang="en-US" sz="900" dirty="0">
                <a:latin typeface="Gulim"/>
                <a:ea typeface="Gulim"/>
                <a:cs typeface="Gulim"/>
                <a:sym typeface="Gulim"/>
              </a:rPr>
              <a:t> 개정하였습니다</a:t>
            </a:r>
            <a:r>
              <a:rPr lang="en-US" sz="750" baseline="30000" dirty="0">
                <a:latin typeface="Gulim"/>
                <a:ea typeface="Gulim"/>
                <a:cs typeface="Gulim"/>
                <a:sym typeface="Gulim"/>
              </a:rPr>
              <a:t>1)</a:t>
            </a:r>
            <a:r>
              <a:rPr lang="en-US" sz="900" dirty="0">
                <a:latin typeface="Gulim"/>
                <a:ea typeface="Gulim"/>
                <a:cs typeface="Gulim"/>
                <a:sym typeface="Gulim"/>
              </a:rPr>
              <a:t>. </a:t>
            </a:r>
            <a:r>
              <a:rPr lang="en-US" sz="900" dirty="0" err="1">
                <a:latin typeface="Gulim"/>
                <a:ea typeface="Gulim"/>
                <a:cs typeface="Gulim"/>
                <a:sym typeface="Gulim"/>
              </a:rPr>
              <a:t>이에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7인 </a:t>
            </a:r>
            <a:r>
              <a:rPr lang="en-US" sz="900" dirty="0" err="1">
                <a:latin typeface="Gulim"/>
                <a:ea typeface="Gulim"/>
                <a:cs typeface="Gulim"/>
                <a:sym typeface="Gulim"/>
              </a:rPr>
              <a:t>이내의</a:t>
            </a:r>
            <a:r>
              <a:rPr lang="en-US" sz="900" dirty="0">
                <a:latin typeface="Gulim"/>
                <a:ea typeface="Gulim"/>
                <a:cs typeface="Gulim"/>
                <a:sym typeface="Gulim"/>
              </a:rPr>
              <a:t> </a:t>
            </a:r>
            <a:r>
              <a:rPr lang="en-US" sz="900" dirty="0" err="1">
                <a:latin typeface="Gulim"/>
                <a:ea typeface="Gulim"/>
                <a:cs typeface="Gulim"/>
                <a:sym typeface="Gulim"/>
              </a:rPr>
              <a:t>위원으로</a:t>
            </a:r>
            <a:r>
              <a:rPr lang="en-US" sz="900" dirty="0">
                <a:latin typeface="Gulim"/>
                <a:ea typeface="Gulim"/>
                <a:cs typeface="Gulim"/>
                <a:sym typeface="Gulim"/>
              </a:rPr>
              <a:t> </a:t>
            </a:r>
            <a:r>
              <a:rPr lang="en-US" sz="900" dirty="0" err="1">
                <a:latin typeface="Gulim"/>
                <a:ea typeface="Gulim"/>
                <a:cs typeface="Gulim"/>
                <a:sym typeface="Gulim"/>
              </a:rPr>
              <a:t>구성되며</a:t>
            </a:r>
            <a:r>
              <a:rPr lang="en-US" sz="900" dirty="0">
                <a:latin typeface="Gulim"/>
                <a:ea typeface="Gulim"/>
                <a:cs typeface="Gulim"/>
                <a:sym typeface="Gulim"/>
              </a:rPr>
              <a:t> </a:t>
            </a:r>
            <a:r>
              <a:rPr lang="en-US" sz="900" dirty="0" err="1">
                <a:latin typeface="Gulim"/>
                <a:ea typeface="Gulim"/>
                <a:cs typeface="Gulim"/>
                <a:sym typeface="Gulim"/>
              </a:rPr>
              <a:t>현직</a:t>
            </a:r>
            <a:r>
              <a:rPr lang="en-US" sz="900" dirty="0">
                <a:latin typeface="Gulim"/>
                <a:ea typeface="Gulim"/>
                <a:cs typeface="Gulim"/>
                <a:sym typeface="Gulim"/>
              </a:rPr>
              <a:t> </a:t>
            </a:r>
            <a:r>
              <a:rPr lang="en-US" sz="900" dirty="0" err="1">
                <a:latin typeface="Gulim"/>
                <a:ea typeface="Gulim"/>
                <a:cs typeface="Gulim"/>
                <a:sym typeface="Gulim"/>
              </a:rPr>
              <a:t>사장</a:t>
            </a:r>
            <a:r>
              <a:rPr lang="en-US" sz="900" dirty="0">
                <a:latin typeface="Gulim"/>
                <a:ea typeface="Gulim"/>
                <a:cs typeface="Gulim"/>
                <a:sym typeface="Gulim"/>
              </a:rPr>
              <a:t> 1인 </a:t>
            </a:r>
            <a:r>
              <a:rPr lang="en-US" sz="900" dirty="0" err="1">
                <a:latin typeface="Gulim"/>
                <a:ea typeface="Gulim"/>
                <a:cs typeface="Gulim"/>
                <a:sym typeface="Gulim"/>
              </a:rPr>
              <a:t>또한</a:t>
            </a:r>
            <a:r>
              <a:rPr lang="en-US" sz="900" dirty="0">
                <a:latin typeface="Gulim"/>
                <a:ea typeface="Gulim"/>
                <a:cs typeface="Gulim"/>
                <a:sym typeface="Gulim"/>
              </a:rPr>
              <a:t> </a:t>
            </a:r>
            <a:r>
              <a:rPr lang="en-US" sz="900" dirty="0" err="1">
                <a:latin typeface="Gulim"/>
                <a:ea typeface="Gulim"/>
                <a:cs typeface="Gulim"/>
                <a:sym typeface="Gulim"/>
              </a:rPr>
              <a:t>참여가</a:t>
            </a:r>
            <a:r>
              <a:rPr lang="en-US" sz="900" dirty="0">
                <a:latin typeface="Gulim"/>
                <a:ea typeface="Gulim"/>
                <a:cs typeface="Gulim"/>
                <a:sym typeface="Gulim"/>
              </a:rPr>
              <a:t> </a:t>
            </a:r>
            <a:r>
              <a:rPr lang="en-US" sz="900" dirty="0" err="1">
                <a:latin typeface="Gulim"/>
                <a:ea typeface="Gulim"/>
                <a:cs typeface="Gulim"/>
                <a:sym typeface="Gulim"/>
              </a:rPr>
              <a:t>가능했던</a:t>
            </a:r>
            <a:r>
              <a:rPr lang="en-US" sz="900" dirty="0">
                <a:latin typeface="Gulim"/>
                <a:ea typeface="Gulim"/>
                <a:cs typeface="Gulim"/>
                <a:sym typeface="Gulim"/>
              </a:rPr>
              <a:t> </a:t>
            </a:r>
            <a:r>
              <a:rPr lang="en-US" sz="900" dirty="0" err="1">
                <a:latin typeface="Gulim"/>
                <a:ea typeface="Gulim"/>
                <a:cs typeface="Gulim"/>
                <a:sym typeface="Gulim"/>
              </a:rPr>
              <a:t>기존</a:t>
            </a:r>
            <a:r>
              <a:rPr lang="en-US" sz="900" dirty="0">
                <a:latin typeface="Gulim"/>
                <a:ea typeface="Gulim"/>
                <a:cs typeface="Gulim"/>
                <a:sym typeface="Gulim"/>
              </a:rPr>
              <a:t> </a:t>
            </a:r>
            <a:r>
              <a:rPr lang="en-US" sz="900" dirty="0" err="1">
                <a:latin typeface="Gulim"/>
                <a:ea typeface="Gulim"/>
                <a:cs typeface="Gulim"/>
                <a:sym typeface="Gulim"/>
              </a:rPr>
              <a:t>사장후보추천위원회</a:t>
            </a:r>
            <a:r>
              <a:rPr lang="en-US" sz="900" dirty="0">
                <a:latin typeface="Gulim"/>
                <a:ea typeface="Gulim"/>
                <a:cs typeface="Gulim"/>
                <a:sym typeface="Gulim"/>
              </a:rPr>
              <a:t> </a:t>
            </a:r>
            <a:r>
              <a:rPr lang="en-US" sz="900" dirty="0" err="1">
                <a:latin typeface="Gulim"/>
                <a:ea typeface="Gulim"/>
                <a:cs typeface="Gulim"/>
                <a:sym typeface="Gulim"/>
              </a:rPr>
              <a:t>구성이</a:t>
            </a:r>
            <a:r>
              <a:rPr lang="en-US" sz="900" dirty="0">
                <a:latin typeface="Gulim"/>
                <a:ea typeface="Gulim"/>
                <a:cs typeface="Gulim"/>
                <a:sym typeface="Gulim"/>
              </a:rPr>
              <a:t> </a:t>
            </a:r>
            <a:r>
              <a:rPr lang="en-US" sz="900" dirty="0" err="1">
                <a:latin typeface="Gulim"/>
                <a:ea typeface="Gulim"/>
                <a:cs typeface="Gulim"/>
                <a:sym typeface="Gulim"/>
              </a:rPr>
              <a:t>현직</a:t>
            </a:r>
            <a:r>
              <a:rPr lang="en-US" sz="900" dirty="0">
                <a:latin typeface="Gulim"/>
                <a:ea typeface="Gulim"/>
                <a:cs typeface="Gulim"/>
                <a:sym typeface="Gulim"/>
              </a:rPr>
              <a:t> </a:t>
            </a:r>
            <a:r>
              <a:rPr lang="en-US" sz="900" dirty="0" err="1">
                <a:latin typeface="Gulim"/>
                <a:ea typeface="Gulim"/>
                <a:cs typeface="Gulim"/>
                <a:sym typeface="Gulim"/>
              </a:rPr>
              <a:t>사장을</a:t>
            </a:r>
            <a:r>
              <a:rPr lang="en-US" sz="900" dirty="0">
                <a:latin typeface="Gulim"/>
                <a:ea typeface="Gulim"/>
                <a:cs typeface="Gulim"/>
                <a:sym typeface="Gulim"/>
              </a:rPr>
              <a:t> </a:t>
            </a:r>
            <a:r>
              <a:rPr lang="en-US" sz="900" dirty="0" err="1">
                <a:latin typeface="Gulim"/>
                <a:ea typeface="Gulim"/>
                <a:cs typeface="Gulim"/>
                <a:sym typeface="Gulim"/>
              </a:rPr>
              <a:t>명시적으로</a:t>
            </a:r>
            <a:r>
              <a:rPr lang="en-US" sz="900" dirty="0">
                <a:latin typeface="Gulim"/>
                <a:ea typeface="Gulim"/>
                <a:cs typeface="Gulim"/>
                <a:sym typeface="Gulim"/>
              </a:rPr>
              <a:t> </a:t>
            </a:r>
            <a:r>
              <a:rPr lang="en-US" sz="900" dirty="0" err="1">
                <a:latin typeface="Gulim"/>
                <a:ea typeface="Gulim"/>
                <a:cs typeface="Gulim"/>
                <a:sym typeface="Gulim"/>
              </a:rPr>
              <a:t>제외하고</a:t>
            </a:r>
            <a:r>
              <a:rPr lang="en-US" sz="900" dirty="0">
                <a:latin typeface="Gulim"/>
                <a:ea typeface="Gulim"/>
                <a:cs typeface="Gulim"/>
                <a:sym typeface="Gulim"/>
              </a:rPr>
              <a:t> 6인 </a:t>
            </a:r>
            <a:r>
              <a:rPr lang="en-US" sz="900" dirty="0" err="1">
                <a:latin typeface="Gulim"/>
                <a:ea typeface="Gulim"/>
                <a:cs typeface="Gulim"/>
                <a:sym typeface="Gulim"/>
              </a:rPr>
              <a:t>이내</a:t>
            </a:r>
            <a:r>
              <a:rPr lang="en-US" sz="900" dirty="0">
                <a:latin typeface="Gulim"/>
                <a:ea typeface="Gulim"/>
                <a:cs typeface="Gulim"/>
                <a:sym typeface="Gulim"/>
              </a:rPr>
              <a:t> </a:t>
            </a:r>
            <a:r>
              <a:rPr lang="en-US" sz="900" dirty="0" err="1">
                <a:latin typeface="Gulim"/>
                <a:ea typeface="Gulim"/>
                <a:cs typeface="Gulim"/>
                <a:sym typeface="Gulim"/>
              </a:rPr>
              <a:t>사외이사로만</a:t>
            </a:r>
            <a:r>
              <a:rPr lang="en-US" sz="900" dirty="0">
                <a:latin typeface="Gulim"/>
                <a:ea typeface="Gulim"/>
                <a:cs typeface="Gulim"/>
                <a:sym typeface="Gulim"/>
              </a:rPr>
              <a:t> </a:t>
            </a:r>
            <a:r>
              <a:rPr lang="en-US" sz="900" dirty="0" err="1">
                <a:latin typeface="Gulim"/>
                <a:ea typeface="Gulim"/>
                <a:cs typeface="Gulim"/>
                <a:sym typeface="Gulim"/>
              </a:rPr>
              <a:t>구성할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변경되었습니다</a:t>
            </a:r>
            <a:r>
              <a:rPr lang="en-US" sz="900" dirty="0">
                <a:latin typeface="Gulim"/>
                <a:ea typeface="Gulim"/>
                <a:cs typeface="Gulim"/>
                <a:sym typeface="Gulim"/>
              </a:rPr>
              <a:t>. </a:t>
            </a:r>
            <a:r>
              <a:rPr lang="en-US" sz="900" dirty="0" err="1">
                <a:latin typeface="Gulim"/>
                <a:ea typeface="Gulim"/>
                <a:cs typeface="Gulim"/>
                <a:sym typeface="Gulim"/>
              </a:rPr>
              <a:t>이와</a:t>
            </a:r>
            <a:r>
              <a:rPr lang="en-US" sz="900" dirty="0">
                <a:latin typeface="Gulim"/>
                <a:ea typeface="Gulim"/>
                <a:cs typeface="Gulim"/>
                <a:sym typeface="Gulim"/>
              </a:rPr>
              <a:t> </a:t>
            </a:r>
            <a:r>
              <a:rPr lang="en-US" sz="900" dirty="0" err="1">
                <a:latin typeface="Gulim"/>
                <a:ea typeface="Gulim"/>
                <a:cs typeface="Gulim"/>
                <a:sym typeface="Gulim"/>
              </a:rPr>
              <a:t>관련하여</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사장후보</a:t>
            </a:r>
            <a:r>
              <a:rPr lang="en-US" sz="900" dirty="0">
                <a:latin typeface="Gulim"/>
                <a:ea typeface="Gulim"/>
                <a:cs typeface="Gulim"/>
                <a:sym typeface="Gulim"/>
              </a:rPr>
              <a:t> </a:t>
            </a:r>
            <a:r>
              <a:rPr lang="en-US" sz="900" dirty="0" err="1">
                <a:latin typeface="Gulim"/>
                <a:ea typeface="Gulim"/>
                <a:cs typeface="Gulim"/>
                <a:sym typeface="Gulim"/>
              </a:rPr>
              <a:t>추천</a:t>
            </a:r>
            <a:r>
              <a:rPr lang="en-US" sz="900" dirty="0">
                <a:latin typeface="Gulim"/>
                <a:ea typeface="Gulim"/>
                <a:cs typeface="Gulim"/>
                <a:sym typeface="Gulim"/>
              </a:rPr>
              <a:t> </a:t>
            </a:r>
            <a:r>
              <a:rPr lang="en-US" sz="900" dirty="0" err="1">
                <a:latin typeface="Gulim"/>
                <a:ea typeface="Gulim"/>
                <a:cs typeface="Gulim"/>
                <a:sym typeface="Gulim"/>
              </a:rPr>
              <a:t>절차의</a:t>
            </a:r>
            <a:r>
              <a:rPr lang="en-US" sz="900" dirty="0">
                <a:latin typeface="Gulim"/>
                <a:ea typeface="Gulim"/>
                <a:cs typeface="Gulim"/>
                <a:sym typeface="Gulim"/>
              </a:rPr>
              <a:t> </a:t>
            </a:r>
            <a:r>
              <a:rPr lang="en-US" sz="900" dirty="0" err="1">
                <a:latin typeface="Gulim"/>
                <a:ea typeface="Gulim"/>
                <a:cs typeface="Gulim"/>
                <a:sym typeface="Gulim"/>
              </a:rPr>
              <a:t>객관성과</a:t>
            </a:r>
            <a:r>
              <a:rPr lang="en-US" sz="900" dirty="0">
                <a:latin typeface="Gulim"/>
                <a:ea typeface="Gulim"/>
                <a:cs typeface="Gulim"/>
                <a:sym typeface="Gulim"/>
              </a:rPr>
              <a:t> </a:t>
            </a:r>
            <a:r>
              <a:rPr lang="en-US" sz="900" dirty="0" err="1">
                <a:latin typeface="Gulim"/>
                <a:ea typeface="Gulim"/>
                <a:cs typeface="Gulim"/>
                <a:sym typeface="Gulim"/>
              </a:rPr>
              <a:t>공정성을</a:t>
            </a:r>
            <a:r>
              <a:rPr lang="en-US" sz="900" dirty="0">
                <a:latin typeface="Gulim"/>
                <a:ea typeface="Gulim"/>
                <a:cs typeface="Gulim"/>
                <a:sym typeface="Gulim"/>
              </a:rPr>
              <a:t> </a:t>
            </a:r>
            <a:r>
              <a:rPr lang="en-US" sz="900" dirty="0" err="1">
                <a:latin typeface="Gulim"/>
                <a:ea typeface="Gulim"/>
                <a:cs typeface="Gulim"/>
                <a:sym typeface="Gulim"/>
              </a:rPr>
              <a:t>강화할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있게</a:t>
            </a:r>
            <a:r>
              <a:rPr lang="en-US" sz="900" dirty="0">
                <a:latin typeface="Gulim"/>
                <a:ea typeface="Gulim"/>
                <a:cs typeface="Gulim"/>
                <a:sym typeface="Gulim"/>
              </a:rPr>
              <a:t> </a:t>
            </a:r>
            <a:r>
              <a:rPr lang="en-US" sz="900" dirty="0" err="1">
                <a:latin typeface="Gulim"/>
                <a:ea typeface="Gulim"/>
                <a:cs typeface="Gulim"/>
                <a:sym typeface="Gulim"/>
              </a:rPr>
              <a:t>되었습니다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9006" name="Google Shape;9006;p92"/>
          <p:cNvSpPr txBox="1"/>
          <p:nvPr/>
        </p:nvSpPr>
        <p:spPr>
          <a:xfrm>
            <a:off x="861622" y="5675378"/>
            <a:ext cx="5060315" cy="9461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dirty="0" err="1">
                <a:latin typeface="Arial"/>
                <a:ea typeface="Arial"/>
                <a:cs typeface="Arial"/>
                <a:sym typeface="Arial"/>
              </a:rPr>
              <a:t>사외이사</a:t>
            </a:r>
            <a:r>
              <a:rPr lang="en-US" sz="900" b="1" dirty="0">
                <a:latin typeface="Arial"/>
                <a:ea typeface="Arial"/>
                <a:cs typeface="Arial"/>
                <a:sym typeface="Arial"/>
              </a:rPr>
              <a:t> </a:t>
            </a:r>
            <a:r>
              <a:rPr lang="en-US" sz="900" b="1" dirty="0" err="1">
                <a:latin typeface="Arial"/>
                <a:ea typeface="Arial"/>
                <a:cs typeface="Arial"/>
                <a:sym typeface="Arial"/>
              </a:rPr>
              <a:t>선임</a:t>
            </a:r>
            <a:r>
              <a:rPr lang="en-US" sz="900" b="1" dirty="0">
                <a:latin typeface="Arial"/>
                <a:ea typeface="Arial"/>
                <a:cs typeface="Arial"/>
                <a:sym typeface="Arial"/>
              </a:rPr>
              <a:t> </a:t>
            </a:r>
            <a:r>
              <a:rPr lang="en-US" sz="900" b="1" dirty="0" err="1">
                <a:latin typeface="Arial"/>
                <a:ea typeface="Arial"/>
                <a:cs typeface="Arial"/>
                <a:sym typeface="Arial"/>
              </a:rPr>
              <a:t>프로세스</a:t>
            </a:r>
            <a:r>
              <a:rPr lang="en-US" sz="900" b="1" dirty="0">
                <a:latin typeface="Arial"/>
                <a:ea typeface="Arial"/>
                <a:cs typeface="Arial"/>
                <a:sym typeface="Arial"/>
              </a:rPr>
              <a:t> </a:t>
            </a:r>
            <a:r>
              <a:rPr lang="en-US" sz="900" b="1" dirty="0" err="1">
                <a:latin typeface="Arial"/>
                <a:ea typeface="Arial"/>
                <a:cs typeface="Arial"/>
                <a:sym typeface="Arial"/>
              </a:rPr>
              <a:t>개선</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상법</a:t>
            </a:r>
            <a:r>
              <a:rPr lang="en-US" sz="900" dirty="0">
                <a:latin typeface="Gulim"/>
                <a:ea typeface="Gulim"/>
                <a:cs typeface="Gulim"/>
                <a:sym typeface="Gulim"/>
              </a:rPr>
              <a:t> 제542조의 8에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사외이사후보추천위원회를</a:t>
            </a:r>
            <a:r>
              <a:rPr lang="en-US" sz="900" dirty="0">
                <a:latin typeface="Gulim"/>
                <a:ea typeface="Gulim"/>
                <a:cs typeface="Gulim"/>
                <a:sym typeface="Gulim"/>
              </a:rPr>
              <a:t> </a:t>
            </a:r>
            <a:r>
              <a:rPr lang="en-US" sz="900" dirty="0" err="1">
                <a:latin typeface="Gulim"/>
                <a:ea typeface="Gulim"/>
                <a:cs typeface="Gulim"/>
                <a:sym typeface="Gulim"/>
              </a:rPr>
              <a:t>설치해</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사외이사후보추천위원회는</a:t>
            </a:r>
            <a:r>
              <a:rPr lang="en-US" sz="900" dirty="0">
                <a:latin typeface="Gulim"/>
                <a:ea typeface="Gulim"/>
                <a:cs typeface="Gulim"/>
                <a:sym typeface="Gulim"/>
              </a:rPr>
              <a:t> </a:t>
            </a:r>
            <a:r>
              <a:rPr lang="en-US" sz="900" dirty="0" err="1">
                <a:latin typeface="Gulim"/>
                <a:ea typeface="Gulim"/>
                <a:cs typeface="Gulim"/>
                <a:sym typeface="Gulim"/>
              </a:rPr>
              <a:t>전원</a:t>
            </a:r>
            <a:r>
              <a:rPr lang="en-US" sz="900" dirty="0">
                <a:latin typeface="Gulim"/>
                <a:ea typeface="Gulim"/>
                <a:cs typeface="Gulim"/>
                <a:sym typeface="Gulim"/>
              </a:rPr>
              <a:t> </a:t>
            </a:r>
            <a:r>
              <a:rPr lang="en-US" sz="900" dirty="0" err="1">
                <a:latin typeface="Gulim"/>
                <a:ea typeface="Gulim"/>
                <a:cs typeface="Gulim"/>
                <a:sym typeface="Gulim"/>
              </a:rPr>
              <a:t>사외이사로</a:t>
            </a:r>
            <a:r>
              <a:rPr lang="en-US" sz="900" dirty="0">
                <a:latin typeface="Gulim"/>
                <a:ea typeface="Gulim"/>
                <a:cs typeface="Gulim"/>
                <a:sym typeface="Gulim"/>
              </a:rPr>
              <a:t> </a:t>
            </a:r>
            <a:r>
              <a:rPr lang="en-US" sz="900" dirty="0" err="1">
                <a:latin typeface="Gulim"/>
                <a:ea typeface="Gulim"/>
                <a:cs typeface="Gulim"/>
                <a:sym typeface="Gulim"/>
              </a:rPr>
              <a:t>구성되어</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이사회의</a:t>
            </a:r>
            <a:r>
              <a:rPr lang="en-US" sz="900" dirty="0">
                <a:latin typeface="Gulim"/>
                <a:ea typeface="Gulim"/>
                <a:cs typeface="Gulim"/>
                <a:sym typeface="Gulim"/>
              </a:rPr>
              <a:t> </a:t>
            </a:r>
            <a:r>
              <a:rPr lang="en-US" sz="900" dirty="0" err="1">
                <a:latin typeface="Gulim"/>
                <a:ea typeface="Gulim"/>
                <a:cs typeface="Gulim"/>
                <a:sym typeface="Gulim"/>
              </a:rPr>
              <a:t>다양성</a:t>
            </a:r>
            <a:r>
              <a:rPr lang="en-US" sz="900" dirty="0">
                <a:latin typeface="Gulim"/>
                <a:ea typeface="Gulim"/>
                <a:cs typeface="Gulim"/>
                <a:sym typeface="Gulim"/>
              </a:rPr>
              <a:t>, </a:t>
            </a:r>
            <a:r>
              <a:rPr lang="en-US" sz="900" dirty="0" err="1">
                <a:latin typeface="Gulim"/>
                <a:ea typeface="Gulim"/>
                <a:cs typeface="Gulim"/>
                <a:sym typeface="Gulim"/>
              </a:rPr>
              <a:t>전문성</a:t>
            </a:r>
            <a:r>
              <a:rPr lang="en-US" sz="900" dirty="0">
                <a:latin typeface="Gulim"/>
                <a:ea typeface="Gulim"/>
                <a:cs typeface="Gulim"/>
                <a:sym typeface="Gulim"/>
              </a:rPr>
              <a:t>, </a:t>
            </a:r>
            <a:r>
              <a:rPr lang="en-US" sz="900" dirty="0" err="1">
                <a:latin typeface="Gulim"/>
                <a:ea typeface="Gulim"/>
                <a:cs typeface="Gulim"/>
                <a:sym typeface="Gulim"/>
              </a:rPr>
              <a:t>독립성</a:t>
            </a:r>
            <a:r>
              <a:rPr lang="en-US" sz="900" dirty="0">
                <a:latin typeface="Gulim"/>
                <a:ea typeface="Gulim"/>
                <a:cs typeface="Gulim"/>
                <a:sym typeface="Gulim"/>
              </a:rPr>
              <a:t> </a:t>
            </a:r>
            <a:r>
              <a:rPr lang="en-US" sz="900" dirty="0" err="1">
                <a:latin typeface="Gulim"/>
                <a:ea typeface="Gulim"/>
                <a:cs typeface="Gulim"/>
                <a:sym typeface="Gulim"/>
              </a:rPr>
              <a:t>등을</a:t>
            </a:r>
            <a:r>
              <a:rPr lang="en-US" sz="900" dirty="0">
                <a:latin typeface="Gulim"/>
                <a:ea typeface="Gulim"/>
                <a:cs typeface="Gulim"/>
                <a:sym typeface="Gulim"/>
              </a:rPr>
              <a:t> </a:t>
            </a:r>
            <a:r>
              <a:rPr lang="en-US" sz="900" dirty="0" err="1">
                <a:latin typeface="Gulim"/>
                <a:ea typeface="Gulim"/>
                <a:cs typeface="Gulim"/>
                <a:sym typeface="Gulim"/>
              </a:rPr>
              <a:t>제고하고자</a:t>
            </a:r>
            <a:r>
              <a:rPr lang="en-US" sz="900" dirty="0">
                <a:latin typeface="Gulim"/>
                <a:ea typeface="Gulim"/>
                <a:cs typeface="Gulim"/>
                <a:sym typeface="Gulim"/>
              </a:rPr>
              <a:t> </a:t>
            </a:r>
            <a:r>
              <a:rPr lang="en-US" sz="900" dirty="0" err="1">
                <a:latin typeface="Gulim"/>
                <a:ea typeface="Gulim"/>
                <a:cs typeface="Gulim"/>
                <a:sym typeface="Gulim"/>
              </a:rPr>
              <a:t>사외이사</a:t>
            </a:r>
            <a:r>
              <a:rPr lang="en-US" sz="900" dirty="0">
                <a:latin typeface="Gulim"/>
                <a:ea typeface="Gulim"/>
                <a:cs typeface="Gulim"/>
                <a:sym typeface="Gulim"/>
              </a:rPr>
              <a:t> </a:t>
            </a:r>
            <a:r>
              <a:rPr lang="en-US" sz="900" dirty="0" err="1">
                <a:latin typeface="Gulim"/>
                <a:ea typeface="Gulim"/>
                <a:cs typeface="Gulim"/>
                <a:sym typeface="Gulim"/>
              </a:rPr>
              <a:t>선임</a:t>
            </a:r>
            <a:r>
              <a:rPr lang="en-US" sz="900" dirty="0">
                <a:latin typeface="Gulim"/>
                <a:ea typeface="Gulim"/>
                <a:cs typeface="Gulim"/>
                <a:sym typeface="Gulim"/>
              </a:rPr>
              <a:t> </a:t>
            </a:r>
            <a:r>
              <a:rPr lang="en-US" sz="900" dirty="0" err="1">
                <a:latin typeface="Gulim"/>
                <a:ea typeface="Gulim"/>
                <a:cs typeface="Gulim"/>
                <a:sym typeface="Gulim"/>
              </a:rPr>
              <a:t>시</a:t>
            </a:r>
            <a:r>
              <a:rPr lang="en-US" sz="900" dirty="0">
                <a:latin typeface="Gulim"/>
                <a:ea typeface="Gulim"/>
                <a:cs typeface="Gulim"/>
                <a:sym typeface="Gulim"/>
              </a:rPr>
              <a:t>, KT&amp;G </a:t>
            </a:r>
            <a:r>
              <a:rPr lang="en-US" sz="900" dirty="0" err="1">
                <a:latin typeface="Gulim"/>
                <a:ea typeface="Gulim"/>
                <a:cs typeface="Gulim"/>
                <a:sym typeface="Gulim"/>
              </a:rPr>
              <a:t>이사회</a:t>
            </a:r>
            <a:r>
              <a:rPr lang="en-US" sz="900" dirty="0">
                <a:latin typeface="Gulim"/>
                <a:ea typeface="Gulim"/>
                <a:cs typeface="Gulim"/>
                <a:sym typeface="Gulim"/>
              </a:rPr>
              <a:t> </a:t>
            </a:r>
            <a:r>
              <a:rPr lang="en-US" sz="900" dirty="0" err="1">
                <a:latin typeface="Gulim"/>
                <a:ea typeface="Gulim"/>
                <a:cs typeface="Gulim"/>
                <a:sym typeface="Gulim"/>
              </a:rPr>
              <a:t>역량</a:t>
            </a:r>
            <a:r>
              <a:rPr lang="en-US" sz="900" dirty="0">
                <a:latin typeface="Gulim"/>
                <a:ea typeface="Gulim"/>
                <a:cs typeface="Gulim"/>
                <a:sym typeface="Gulim"/>
              </a:rPr>
              <a:t> </a:t>
            </a:r>
            <a:r>
              <a:rPr lang="en-US" sz="900" dirty="0" err="1">
                <a:latin typeface="Gulim"/>
                <a:ea typeface="Gulim"/>
                <a:cs typeface="Gulim"/>
                <a:sym typeface="Gulim"/>
              </a:rPr>
              <a:t>지표</a:t>
            </a:r>
            <a:r>
              <a:rPr lang="en-US" sz="900" dirty="0">
                <a:latin typeface="Gulim"/>
                <a:ea typeface="Gulim"/>
                <a:cs typeface="Gulim"/>
                <a:sym typeface="Gulim"/>
              </a:rPr>
              <a:t>(BSM: Board Skills Matrix)</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고려한</a:t>
            </a:r>
            <a:r>
              <a:rPr lang="en-US" sz="900" dirty="0">
                <a:latin typeface="Gulim"/>
                <a:ea typeface="Gulim"/>
                <a:cs typeface="Gulim"/>
                <a:sym typeface="Gulim"/>
              </a:rPr>
              <a:t> </a:t>
            </a:r>
            <a:r>
              <a:rPr lang="en-US" sz="900" dirty="0" err="1">
                <a:latin typeface="Gulim"/>
                <a:ea typeface="Gulim"/>
                <a:cs typeface="Gulim"/>
                <a:sym typeface="Gulim"/>
              </a:rPr>
              <a:t>다각적인</a:t>
            </a:r>
            <a:r>
              <a:rPr lang="en-US" sz="900" dirty="0">
                <a:latin typeface="Gulim"/>
                <a:ea typeface="Gulim"/>
                <a:cs typeface="Gulim"/>
                <a:sym typeface="Gulim"/>
              </a:rPr>
              <a:t> </a:t>
            </a:r>
            <a:r>
              <a:rPr lang="en-US" sz="900" dirty="0" err="1">
                <a:latin typeface="Gulim"/>
                <a:ea typeface="Gulim"/>
                <a:cs typeface="Gulim"/>
                <a:sym typeface="Gulim"/>
              </a:rPr>
              <a:t>검토와</a:t>
            </a:r>
            <a:r>
              <a:rPr lang="en-US" sz="900" dirty="0">
                <a:latin typeface="Gulim"/>
                <a:ea typeface="Gulim"/>
                <a:cs typeface="Gulim"/>
                <a:sym typeface="Gulim"/>
              </a:rPr>
              <a:t> </a:t>
            </a:r>
            <a:r>
              <a:rPr lang="en-US" sz="900" dirty="0" err="1">
                <a:latin typeface="Gulim"/>
                <a:ea typeface="Gulim"/>
                <a:cs typeface="Gulim"/>
                <a:sym typeface="Gulim"/>
              </a:rPr>
              <a:t>공정한</a:t>
            </a:r>
            <a:r>
              <a:rPr lang="en-US" sz="900" dirty="0">
                <a:latin typeface="Gulim"/>
                <a:ea typeface="Gulim"/>
                <a:cs typeface="Gulim"/>
                <a:sym typeface="Gulim"/>
              </a:rPr>
              <a:t> </a:t>
            </a:r>
            <a:r>
              <a:rPr lang="en-US" sz="900" dirty="0" err="1">
                <a:latin typeface="Gulim"/>
                <a:ea typeface="Gulim"/>
                <a:cs typeface="Gulim"/>
                <a:sym typeface="Gulim"/>
              </a:rPr>
              <a:t>절차를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독립적인</a:t>
            </a:r>
            <a:r>
              <a:rPr lang="en-US" sz="900" dirty="0">
                <a:latin typeface="Gulim"/>
                <a:ea typeface="Gulim"/>
                <a:cs typeface="Gulim"/>
                <a:sym typeface="Gulim"/>
              </a:rPr>
              <a:t> </a:t>
            </a:r>
            <a:r>
              <a:rPr lang="en-US" sz="900" dirty="0" err="1">
                <a:latin typeface="Gulim"/>
                <a:ea typeface="Gulim"/>
                <a:cs typeface="Gulim"/>
                <a:sym typeface="Gulim"/>
              </a:rPr>
              <a:t>후보를</a:t>
            </a:r>
            <a:r>
              <a:rPr lang="en-US" sz="900" dirty="0">
                <a:latin typeface="Gulim"/>
                <a:ea typeface="Gulim"/>
                <a:cs typeface="Gulim"/>
                <a:sym typeface="Gulim"/>
              </a:rPr>
              <a:t> </a:t>
            </a:r>
            <a:r>
              <a:rPr lang="en-US" sz="900" dirty="0" err="1">
                <a:latin typeface="Gulim"/>
                <a:ea typeface="Gulim"/>
                <a:cs typeface="Gulim"/>
                <a:sym typeface="Gulim"/>
              </a:rPr>
              <a:t>추천하고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지배구조위원회가</a:t>
            </a:r>
            <a:r>
              <a:rPr lang="en-US" sz="900" dirty="0">
                <a:latin typeface="Gulim"/>
                <a:ea typeface="Gulim"/>
                <a:cs typeface="Gulim"/>
                <a:sym typeface="Gulim"/>
              </a:rPr>
              <a:t> </a:t>
            </a:r>
            <a:r>
              <a:rPr lang="en-US" sz="900" dirty="0" err="1">
                <a:latin typeface="Gulim"/>
                <a:ea typeface="Gulim"/>
                <a:cs typeface="Gulim"/>
                <a:sym typeface="Gulim"/>
              </a:rPr>
              <a:t>제안하는</a:t>
            </a:r>
            <a:r>
              <a:rPr lang="en-US" sz="900" dirty="0">
                <a:latin typeface="Gulim"/>
                <a:ea typeface="Gulim"/>
                <a:cs typeface="Gulim"/>
                <a:sym typeface="Gulim"/>
              </a:rPr>
              <a:t> </a:t>
            </a:r>
            <a:r>
              <a:rPr lang="en-US" sz="900" dirty="0" err="1">
                <a:latin typeface="Gulim"/>
                <a:ea typeface="Gulim"/>
                <a:cs typeface="Gulim"/>
                <a:sym typeface="Gulim"/>
              </a:rPr>
              <a:t>사외이사</a:t>
            </a:r>
            <a:r>
              <a:rPr lang="en-US" sz="900" dirty="0">
                <a:latin typeface="Gulim"/>
                <a:ea typeface="Gulim"/>
                <a:cs typeface="Gulim"/>
                <a:sym typeface="Gulim"/>
              </a:rPr>
              <a:t> </a:t>
            </a:r>
            <a:r>
              <a:rPr lang="en-US" sz="900" dirty="0" err="1">
                <a:latin typeface="Gulim"/>
                <a:ea typeface="Gulim"/>
                <a:cs typeface="Gulim"/>
                <a:sym typeface="Gulim"/>
              </a:rPr>
              <a:t>후보</a:t>
            </a:r>
            <a:r>
              <a:rPr lang="en-US" sz="900" dirty="0">
                <a:latin typeface="Gulim"/>
                <a:ea typeface="Gulim"/>
                <a:cs typeface="Gulim"/>
                <a:sym typeface="Gulim"/>
              </a:rPr>
              <a:t> </a:t>
            </a:r>
            <a:r>
              <a:rPr lang="en-US" sz="900" dirty="0" err="1">
                <a:latin typeface="Gulim"/>
                <a:ea typeface="Gulim"/>
                <a:cs typeface="Gulim"/>
                <a:sym typeface="Gulim"/>
              </a:rPr>
              <a:t>심사</a:t>
            </a:r>
            <a:r>
              <a:rPr lang="en-US" sz="900" dirty="0">
                <a:latin typeface="Gulim"/>
                <a:ea typeface="Gulim"/>
                <a:cs typeface="Gulim"/>
                <a:sym typeface="Gulim"/>
              </a:rPr>
              <a:t> </a:t>
            </a:r>
            <a:r>
              <a:rPr lang="en-US" sz="900" dirty="0" err="1">
                <a:latin typeface="Gulim"/>
                <a:ea typeface="Gulim"/>
                <a:cs typeface="Gulim"/>
                <a:sym typeface="Gulim"/>
              </a:rPr>
              <a:t>기준에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복수의</a:t>
            </a:r>
            <a:r>
              <a:rPr lang="en-US" sz="900" dirty="0">
                <a:latin typeface="Gulim"/>
                <a:ea typeface="Gulim"/>
                <a:cs typeface="Gulim"/>
                <a:sym typeface="Gulim"/>
              </a:rPr>
              <a:t> </a:t>
            </a:r>
            <a:r>
              <a:rPr lang="en-US" sz="900" dirty="0" err="1">
                <a:latin typeface="Gulim"/>
                <a:ea typeface="Gulim"/>
                <a:cs typeface="Gulim"/>
                <a:sym typeface="Gulim"/>
              </a:rPr>
              <a:t>서치펌</a:t>
            </a:r>
            <a:r>
              <a:rPr lang="en-US" sz="900" dirty="0">
                <a:latin typeface="Gulim"/>
                <a:ea typeface="Gulim"/>
                <a:cs typeface="Gulim"/>
                <a:sym typeface="Gulim"/>
              </a:rPr>
              <a:t>(Search Firm)</a:t>
            </a:r>
            <a:r>
              <a:rPr lang="en-US" sz="900" dirty="0" err="1">
                <a:latin typeface="Gulim"/>
                <a:ea typeface="Gulim"/>
                <a:cs typeface="Gulim"/>
                <a:sym typeface="Gulim"/>
              </a:rPr>
              <a:t>으로부터</a:t>
            </a:r>
            <a:r>
              <a:rPr lang="en-US" sz="900" dirty="0">
                <a:latin typeface="Gulim"/>
                <a:ea typeface="Gulim"/>
                <a:cs typeface="Gulim"/>
                <a:sym typeface="Gulim"/>
              </a:rPr>
              <a:t> </a:t>
            </a:r>
            <a:r>
              <a:rPr lang="en-US" sz="900" dirty="0" err="1">
                <a:latin typeface="Gulim"/>
                <a:ea typeface="Gulim"/>
                <a:cs typeface="Gulim"/>
                <a:sym typeface="Gulim"/>
              </a:rPr>
              <a:t>추천된</a:t>
            </a:r>
            <a:r>
              <a:rPr lang="en-US" sz="900" dirty="0">
                <a:latin typeface="Gulim"/>
                <a:ea typeface="Gulim"/>
                <a:cs typeface="Gulim"/>
                <a:sym typeface="Gulim"/>
              </a:rPr>
              <a:t> </a:t>
            </a:r>
            <a:r>
              <a:rPr lang="en-US" sz="900" dirty="0" err="1">
                <a:latin typeface="Gulim"/>
                <a:ea typeface="Gulim"/>
                <a:cs typeface="Gulim"/>
                <a:sym typeface="Gulim"/>
              </a:rPr>
              <a:t>분야별</a:t>
            </a:r>
            <a:r>
              <a:rPr lang="en-US" sz="900" dirty="0">
                <a:latin typeface="Gulim"/>
                <a:ea typeface="Gulim"/>
                <a:cs typeface="Gulim"/>
                <a:sym typeface="Gulim"/>
              </a:rPr>
              <a:t> </a:t>
            </a:r>
            <a:r>
              <a:rPr lang="en-US" sz="900" dirty="0" err="1">
                <a:latin typeface="Gulim"/>
                <a:ea typeface="Gulim"/>
                <a:cs typeface="Gulim"/>
                <a:sym typeface="Gulim"/>
              </a:rPr>
              <a:t>최고</a:t>
            </a:r>
            <a:r>
              <a:rPr lang="en-US" sz="900" dirty="0">
                <a:latin typeface="Gulim"/>
                <a:ea typeface="Gulim"/>
                <a:cs typeface="Gulim"/>
                <a:sym typeface="Gulim"/>
              </a:rPr>
              <a:t> </a:t>
            </a:r>
            <a:r>
              <a:rPr lang="en-US" sz="900" dirty="0" err="1">
                <a:latin typeface="Gulim"/>
                <a:ea typeface="Gulim"/>
                <a:cs typeface="Gulim"/>
                <a:sym typeface="Gulim"/>
              </a:rPr>
              <a:t>전문가</a:t>
            </a:r>
            <a:r>
              <a:rPr lang="en-US" sz="900" dirty="0">
                <a:latin typeface="Gulim"/>
                <a:ea typeface="Gulim"/>
                <a:cs typeface="Gulim"/>
                <a:sym typeface="Gulim"/>
              </a:rPr>
              <a:t> </a:t>
            </a:r>
            <a:r>
              <a:rPr lang="en-US" sz="900" dirty="0" err="1">
                <a:latin typeface="Gulim"/>
                <a:ea typeface="Gulim"/>
                <a:cs typeface="Gulim"/>
                <a:sym typeface="Gulim"/>
              </a:rPr>
              <a:t>후보자군과</a:t>
            </a:r>
            <a:r>
              <a:rPr lang="en-US" sz="900" dirty="0">
                <a:latin typeface="Gulim"/>
                <a:ea typeface="Gulim"/>
                <a:cs typeface="Gulim"/>
                <a:sym typeface="Gulim"/>
              </a:rPr>
              <a:t> </a:t>
            </a:r>
            <a:r>
              <a:rPr lang="en-US" sz="900" dirty="0" err="1">
                <a:latin typeface="Gulim"/>
                <a:ea typeface="Gulim"/>
                <a:cs typeface="Gulim"/>
                <a:sym typeface="Gulim"/>
              </a:rPr>
              <a:t>주주가</a:t>
            </a:r>
            <a:r>
              <a:rPr lang="en-US" sz="900" dirty="0">
                <a:latin typeface="Gulim"/>
                <a:ea typeface="Gulim"/>
                <a:cs typeface="Gulim"/>
                <a:sym typeface="Gulim"/>
              </a:rPr>
              <a:t> </a:t>
            </a:r>
            <a:r>
              <a:rPr lang="en-US" sz="900" dirty="0" err="1">
                <a:latin typeface="Gulim"/>
                <a:ea typeface="Gulim"/>
                <a:cs typeface="Gulim"/>
                <a:sym typeface="Gulim"/>
              </a:rPr>
              <a:t>제안한</a:t>
            </a:r>
            <a:r>
              <a:rPr lang="en-US" sz="900" dirty="0">
                <a:latin typeface="Gulim"/>
                <a:ea typeface="Gulim"/>
                <a:cs typeface="Gulim"/>
                <a:sym typeface="Gulim"/>
              </a:rPr>
              <a:t> </a:t>
            </a:r>
            <a:r>
              <a:rPr lang="en-US" sz="900" dirty="0" err="1">
                <a:latin typeface="Gulim"/>
                <a:ea typeface="Gulim"/>
                <a:cs typeface="Gulim"/>
                <a:sym typeface="Gulim"/>
              </a:rPr>
              <a:t>후보자</a:t>
            </a:r>
            <a:r>
              <a:rPr lang="en-US" sz="900" dirty="0">
                <a:latin typeface="Gulim"/>
                <a:ea typeface="Gulim"/>
                <a:cs typeface="Gulim"/>
                <a:sym typeface="Gulim"/>
              </a:rPr>
              <a:t> </a:t>
            </a:r>
            <a:r>
              <a:rPr lang="en-US" sz="900" dirty="0" err="1">
                <a:latin typeface="Gulim"/>
                <a:ea typeface="Gulim"/>
                <a:cs typeface="Gulim"/>
                <a:sym typeface="Gulim"/>
              </a:rPr>
              <a:t>Pool을</a:t>
            </a:r>
            <a:r>
              <a:rPr lang="en-US" sz="900" dirty="0">
                <a:latin typeface="Gulim"/>
                <a:ea typeface="Gulim"/>
                <a:cs typeface="Gulim"/>
                <a:sym typeface="Gulim"/>
              </a:rPr>
              <a:t> </a:t>
            </a:r>
            <a:r>
              <a:rPr lang="en-US" sz="900" dirty="0" err="1">
                <a:latin typeface="Gulim"/>
                <a:ea typeface="Gulim"/>
                <a:cs typeface="Gulim"/>
                <a:sym typeface="Gulim"/>
              </a:rPr>
              <a:t>대상으로</a:t>
            </a:r>
            <a:r>
              <a:rPr lang="en-US" sz="900" dirty="0">
                <a:latin typeface="Gulim"/>
                <a:ea typeface="Gulim"/>
                <a:cs typeface="Gulim"/>
                <a:sym typeface="Gulim"/>
              </a:rPr>
              <a:t> </a:t>
            </a:r>
            <a:r>
              <a:rPr lang="en-US" sz="900" dirty="0" err="1">
                <a:latin typeface="Gulim"/>
                <a:ea typeface="Gulim"/>
                <a:cs typeface="Gulim"/>
                <a:sym typeface="Gulim"/>
              </a:rPr>
              <a:t>사외이사</a:t>
            </a:r>
            <a:r>
              <a:rPr lang="en-US" sz="900" dirty="0">
                <a:latin typeface="Gulim"/>
                <a:ea typeface="Gulim"/>
                <a:cs typeface="Gulim"/>
                <a:sym typeface="Gulim"/>
              </a:rPr>
              <a:t> </a:t>
            </a:r>
            <a:r>
              <a:rPr lang="en-US" sz="900" dirty="0" err="1">
                <a:latin typeface="Gulim"/>
                <a:ea typeface="Gulim"/>
                <a:cs typeface="Gulim"/>
                <a:sym typeface="Gulim"/>
              </a:rPr>
              <a:t>후보를</a:t>
            </a:r>
            <a:r>
              <a:rPr lang="en-US" sz="900" dirty="0">
                <a:latin typeface="Gulim"/>
                <a:ea typeface="Gulim"/>
                <a:cs typeface="Gulim"/>
                <a:sym typeface="Gulim"/>
              </a:rPr>
              <a:t> </a:t>
            </a:r>
            <a:r>
              <a:rPr lang="en-US" sz="900" dirty="0" err="1">
                <a:latin typeface="Gulim"/>
                <a:ea typeface="Gulim"/>
                <a:cs typeface="Gulim"/>
                <a:sym typeface="Gulim"/>
              </a:rPr>
              <a:t>선발합니다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9007" name="Google Shape;9007;p92"/>
          <p:cNvSpPr txBox="1"/>
          <p:nvPr/>
        </p:nvSpPr>
        <p:spPr>
          <a:xfrm>
            <a:off x="861622" y="6941069"/>
            <a:ext cx="5057775" cy="577850"/>
          </a:xfrm>
          <a:prstGeom prst="rect">
            <a:avLst/>
          </a:prstGeom>
          <a:noFill/>
          <a:ln>
            <a:noFill/>
          </a:ln>
        </p:spPr>
        <p:txBody>
          <a:bodyPr spcFirstLastPara="1" wrap="square" lIns="0" tIns="12700" rIns="0" bIns="0" anchor="t" anchorCtr="0">
            <a:spAutoFit/>
          </a:bodyPr>
          <a:lstStyle/>
          <a:p>
            <a:pPr marL="12700" marR="5080" lvl="0" indent="634" algn="just" rtl="0">
              <a:lnSpc>
                <a:spcPct val="134200"/>
              </a:lnSpc>
              <a:spcBef>
                <a:spcPts val="0"/>
              </a:spcBef>
              <a:spcAft>
                <a:spcPts val="0"/>
              </a:spcAft>
              <a:buNone/>
            </a:pPr>
            <a:r>
              <a:rPr lang="en-US" sz="900" dirty="0" err="1">
                <a:latin typeface="Gulim"/>
                <a:ea typeface="Gulim"/>
                <a:cs typeface="Gulim"/>
                <a:sym typeface="Gulim"/>
              </a:rPr>
              <a:t>추천된</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후보자는</a:t>
            </a:r>
            <a:r>
              <a:rPr lang="en-US" sz="900" dirty="0">
                <a:latin typeface="Gulim"/>
                <a:ea typeface="Gulim"/>
                <a:cs typeface="Gulim"/>
                <a:sym typeface="Gulim"/>
              </a:rPr>
              <a:t> </a:t>
            </a:r>
            <a:r>
              <a:rPr lang="en-US" sz="900" dirty="0" err="1">
                <a:latin typeface="Gulim"/>
                <a:ea typeface="Gulim"/>
                <a:cs typeface="Gulim"/>
                <a:sym typeface="Gulim"/>
              </a:rPr>
              <a:t>주주총회에</a:t>
            </a:r>
            <a:r>
              <a:rPr lang="en-US" sz="900" dirty="0">
                <a:latin typeface="Gulim"/>
                <a:ea typeface="Gulim"/>
                <a:cs typeface="Gulim"/>
                <a:sym typeface="Gulim"/>
              </a:rPr>
              <a:t> </a:t>
            </a:r>
            <a:r>
              <a:rPr lang="en-US" sz="900" dirty="0" err="1">
                <a:latin typeface="Gulim"/>
                <a:ea typeface="Gulim"/>
                <a:cs typeface="Gulim"/>
                <a:sym typeface="Gulim"/>
              </a:rPr>
              <a:t>개별</a:t>
            </a:r>
            <a:r>
              <a:rPr lang="en-US" sz="900" dirty="0">
                <a:latin typeface="Gulim"/>
                <a:ea typeface="Gulim"/>
                <a:cs typeface="Gulim"/>
                <a:sym typeface="Gulim"/>
              </a:rPr>
              <a:t> </a:t>
            </a:r>
            <a:r>
              <a:rPr lang="en-US" sz="900" dirty="0" err="1">
                <a:latin typeface="Gulim"/>
                <a:ea typeface="Gulim"/>
                <a:cs typeface="Gulim"/>
                <a:sym typeface="Gulim"/>
              </a:rPr>
              <a:t>안건으로</a:t>
            </a:r>
            <a:r>
              <a:rPr lang="en-US" sz="900" dirty="0">
                <a:latin typeface="Gulim"/>
                <a:ea typeface="Gulim"/>
                <a:cs typeface="Gulim"/>
                <a:sym typeface="Gulim"/>
              </a:rPr>
              <a:t> </a:t>
            </a:r>
            <a:r>
              <a:rPr lang="en-US" sz="900" dirty="0" err="1">
                <a:latin typeface="Gulim"/>
                <a:ea typeface="Gulim"/>
                <a:cs typeface="Gulim"/>
                <a:sym typeface="Gulim"/>
              </a:rPr>
              <a:t>상정하여</a:t>
            </a:r>
            <a:r>
              <a:rPr lang="en-US" sz="900" dirty="0">
                <a:latin typeface="Gulim"/>
                <a:ea typeface="Gulim"/>
                <a:cs typeface="Gulim"/>
                <a:sym typeface="Gulim"/>
              </a:rPr>
              <a:t> </a:t>
            </a:r>
            <a:r>
              <a:rPr lang="en-US" sz="900" dirty="0" err="1">
                <a:latin typeface="Gulim"/>
                <a:ea typeface="Gulim"/>
                <a:cs typeface="Gulim"/>
                <a:sym typeface="Gulim"/>
              </a:rPr>
              <a:t>선임하고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정관에</a:t>
            </a:r>
            <a:r>
              <a:rPr lang="en-US" sz="900" dirty="0">
                <a:latin typeface="Gulim"/>
                <a:ea typeface="Gulim"/>
                <a:cs typeface="Gulim"/>
                <a:sym typeface="Gulim"/>
              </a:rPr>
              <a:t> </a:t>
            </a:r>
            <a:r>
              <a:rPr lang="en-US" sz="900" dirty="0" err="1">
                <a:latin typeface="Gulim"/>
                <a:ea typeface="Gulim"/>
                <a:cs typeface="Gulim"/>
                <a:sym typeface="Gulim"/>
              </a:rPr>
              <a:t>사외이사의</a:t>
            </a:r>
            <a:r>
              <a:rPr lang="en-US" sz="900" dirty="0">
                <a:latin typeface="Gulim"/>
                <a:ea typeface="Gulim"/>
                <a:cs typeface="Gulim"/>
                <a:sym typeface="Gulim"/>
              </a:rPr>
              <a:t> </a:t>
            </a:r>
            <a:r>
              <a:rPr lang="en-US" sz="900" dirty="0" err="1">
                <a:latin typeface="Gulim"/>
                <a:ea typeface="Gulim"/>
                <a:cs typeface="Gulim"/>
                <a:sym typeface="Gulim"/>
              </a:rPr>
              <a:t>자격을</a:t>
            </a:r>
            <a:r>
              <a:rPr lang="en-US" sz="900" dirty="0">
                <a:latin typeface="Gulim"/>
                <a:ea typeface="Gulim"/>
                <a:cs typeface="Gulim"/>
                <a:sym typeface="Gulim"/>
              </a:rPr>
              <a:t> ‘</a:t>
            </a:r>
            <a:r>
              <a:rPr lang="en-US" sz="900" dirty="0" err="1">
                <a:latin typeface="Gulim"/>
                <a:ea typeface="Gulim"/>
                <a:cs typeface="Gulim"/>
                <a:sym typeface="Gulim"/>
              </a:rPr>
              <a:t>경제</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법률</a:t>
            </a:r>
            <a:r>
              <a:rPr lang="en-US" sz="900" dirty="0">
                <a:latin typeface="Gulim"/>
                <a:ea typeface="Gulim"/>
                <a:cs typeface="Gulim"/>
                <a:sym typeface="Gulim"/>
              </a:rPr>
              <a:t> </a:t>
            </a:r>
            <a:r>
              <a:rPr lang="en-US" sz="900" dirty="0" err="1">
                <a:latin typeface="Gulim"/>
                <a:ea typeface="Gulim"/>
                <a:cs typeface="Gulim"/>
                <a:sym typeface="Gulim"/>
              </a:rPr>
              <a:t>또는</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기술</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관하여</a:t>
            </a:r>
            <a:r>
              <a:rPr lang="en-US" sz="900" dirty="0">
                <a:latin typeface="Gulim"/>
                <a:ea typeface="Gulim"/>
                <a:cs typeface="Gulim"/>
                <a:sym typeface="Gulim"/>
              </a:rPr>
              <a:t> </a:t>
            </a:r>
            <a:r>
              <a:rPr lang="en-US" sz="900" dirty="0" err="1">
                <a:latin typeface="Gulim"/>
                <a:ea typeface="Gulim"/>
                <a:cs typeface="Gulim"/>
                <a:sym typeface="Gulim"/>
              </a:rPr>
              <a:t>전문적인</a:t>
            </a:r>
            <a:r>
              <a:rPr lang="en-US" sz="900" dirty="0">
                <a:latin typeface="Gulim"/>
                <a:ea typeface="Gulim"/>
                <a:cs typeface="Gulim"/>
                <a:sym typeface="Gulim"/>
              </a:rPr>
              <a:t> </a:t>
            </a:r>
            <a:r>
              <a:rPr lang="en-US" sz="900" dirty="0" err="1">
                <a:latin typeface="Gulim"/>
                <a:ea typeface="Gulim"/>
                <a:cs typeface="Gulim"/>
                <a:sym typeface="Gulim"/>
              </a:rPr>
              <a:t>지식이나</a:t>
            </a:r>
            <a:r>
              <a:rPr lang="en-US" sz="900" dirty="0">
                <a:latin typeface="Gulim"/>
                <a:ea typeface="Gulim"/>
                <a:cs typeface="Gulim"/>
                <a:sym typeface="Gulim"/>
              </a:rPr>
              <a:t> </a:t>
            </a:r>
            <a:r>
              <a:rPr lang="en-US" sz="900" dirty="0" err="1">
                <a:latin typeface="Gulim"/>
                <a:ea typeface="Gulim"/>
                <a:cs typeface="Gulim"/>
                <a:sym typeface="Gulim"/>
              </a:rPr>
              <a:t>경험이</a:t>
            </a:r>
            <a:r>
              <a:rPr lang="en-US" sz="900" dirty="0">
                <a:latin typeface="Gulim"/>
                <a:ea typeface="Gulim"/>
                <a:cs typeface="Gulim"/>
                <a:sym typeface="Gulim"/>
              </a:rPr>
              <a:t> </a:t>
            </a:r>
            <a:r>
              <a:rPr lang="en-US" sz="900" dirty="0" err="1">
                <a:latin typeface="Gulim"/>
                <a:ea typeface="Gulim"/>
                <a:cs typeface="Gulim"/>
                <a:sym typeface="Gulim"/>
              </a:rPr>
              <a:t>있고</a:t>
            </a:r>
            <a:r>
              <a:rPr lang="en-US" sz="900" dirty="0">
                <a:latin typeface="Gulim"/>
                <a:ea typeface="Gulim"/>
                <a:cs typeface="Gulim"/>
                <a:sym typeface="Gulim"/>
              </a:rPr>
              <a:t> </a:t>
            </a:r>
            <a:r>
              <a:rPr lang="en-US" sz="900" dirty="0" err="1">
                <a:latin typeface="Gulim"/>
                <a:ea typeface="Gulim"/>
                <a:cs typeface="Gulim"/>
                <a:sym typeface="Gulim"/>
              </a:rPr>
              <a:t>독립성을</a:t>
            </a:r>
            <a:r>
              <a:rPr lang="en-US" sz="900" dirty="0">
                <a:latin typeface="Gulim"/>
                <a:ea typeface="Gulim"/>
                <a:cs typeface="Gulim"/>
                <a:sym typeface="Gulim"/>
              </a:rPr>
              <a:t> </a:t>
            </a:r>
            <a:r>
              <a:rPr lang="en-US" sz="900" dirty="0" err="1">
                <a:latin typeface="Gulim"/>
                <a:ea typeface="Gulim"/>
                <a:cs typeface="Gulim"/>
                <a:sym typeface="Gulim"/>
              </a:rPr>
              <a:t>갖춘</a:t>
            </a:r>
            <a:r>
              <a:rPr lang="en-US" sz="900" dirty="0">
                <a:latin typeface="Gulim"/>
                <a:ea typeface="Gulim"/>
                <a:cs typeface="Gulim"/>
                <a:sym typeface="Gulim"/>
              </a:rPr>
              <a:t> </a:t>
            </a:r>
            <a:r>
              <a:rPr lang="en-US" sz="900" dirty="0" err="1">
                <a:latin typeface="Gulim"/>
                <a:ea typeface="Gulim"/>
                <a:cs typeface="Gulim"/>
                <a:sym typeface="Gulim"/>
              </a:rPr>
              <a:t>자로</a:t>
            </a:r>
            <a:r>
              <a:rPr lang="en-US" sz="900" dirty="0">
                <a:latin typeface="Gulim"/>
                <a:ea typeface="Gulim"/>
                <a:cs typeface="Gulim"/>
                <a:sym typeface="Gulim"/>
              </a:rPr>
              <a:t> </a:t>
            </a:r>
            <a:r>
              <a:rPr lang="en-US" sz="900" dirty="0" err="1">
                <a:latin typeface="Gulim"/>
                <a:ea typeface="Gulim"/>
                <a:cs typeface="Gulim"/>
                <a:sym typeface="Gulim"/>
              </a:rPr>
              <a:t>관계법령에서</a:t>
            </a:r>
            <a:r>
              <a:rPr lang="en-US" sz="900" dirty="0">
                <a:latin typeface="Gulim"/>
                <a:ea typeface="Gulim"/>
                <a:cs typeface="Gulim"/>
                <a:sym typeface="Gulim"/>
              </a:rPr>
              <a:t> </a:t>
            </a:r>
            <a:r>
              <a:rPr lang="en-US" sz="900" dirty="0" err="1">
                <a:latin typeface="Gulim"/>
                <a:ea typeface="Gulim"/>
                <a:cs typeface="Gulim"/>
                <a:sym typeface="Gulim"/>
              </a:rPr>
              <a:t>정한</a:t>
            </a:r>
            <a:r>
              <a:rPr lang="en-US" sz="900" dirty="0">
                <a:latin typeface="Gulim"/>
                <a:ea typeface="Gulim"/>
                <a:cs typeface="Gulim"/>
                <a:sym typeface="Gulim"/>
              </a:rPr>
              <a:t> </a:t>
            </a:r>
            <a:r>
              <a:rPr lang="en-US" sz="900" dirty="0" err="1">
                <a:latin typeface="Gulim"/>
                <a:ea typeface="Gulim"/>
                <a:cs typeface="Gulim"/>
                <a:sym typeface="Gulim"/>
              </a:rPr>
              <a:t>결격사유가</a:t>
            </a:r>
            <a:r>
              <a:rPr lang="en-US" sz="900" dirty="0">
                <a:latin typeface="Gulim"/>
                <a:ea typeface="Gulim"/>
                <a:cs typeface="Gulim"/>
                <a:sym typeface="Gulim"/>
              </a:rPr>
              <a:t> </a:t>
            </a:r>
            <a:r>
              <a:rPr lang="en-US" sz="900" dirty="0" err="1">
                <a:latin typeface="Gulim"/>
                <a:ea typeface="Gulim"/>
                <a:cs typeface="Gulim"/>
                <a:sym typeface="Gulim"/>
              </a:rPr>
              <a:t>없는</a:t>
            </a:r>
            <a:r>
              <a:rPr lang="en-US" sz="900" dirty="0">
                <a:latin typeface="Gulim"/>
                <a:ea typeface="Gulim"/>
                <a:cs typeface="Gulim"/>
                <a:sym typeface="Gulim"/>
              </a:rPr>
              <a:t> </a:t>
            </a:r>
            <a:r>
              <a:rPr lang="en-US" sz="900" dirty="0" err="1">
                <a:latin typeface="Gulim"/>
                <a:ea typeface="Gulim"/>
                <a:cs typeface="Gulim"/>
                <a:sym typeface="Gulim"/>
              </a:rPr>
              <a:t>자’로</a:t>
            </a:r>
            <a:r>
              <a:rPr lang="en-US" sz="900" dirty="0">
                <a:latin typeface="Gulim"/>
                <a:ea typeface="Gulim"/>
                <a:cs typeface="Gulim"/>
                <a:sym typeface="Gulim"/>
              </a:rPr>
              <a:t> </a:t>
            </a:r>
            <a:r>
              <a:rPr lang="en-US" sz="900" dirty="0" err="1">
                <a:latin typeface="Gulim"/>
                <a:ea typeface="Gulim"/>
                <a:cs typeface="Gulim"/>
                <a:sym typeface="Gulim"/>
              </a:rPr>
              <a:t>명시함으로써</a:t>
            </a:r>
            <a:r>
              <a:rPr lang="en-US" sz="900" dirty="0">
                <a:latin typeface="Gulim"/>
                <a:ea typeface="Gulim"/>
                <a:cs typeface="Gulim"/>
                <a:sym typeface="Gulim"/>
              </a:rPr>
              <a:t> </a:t>
            </a:r>
            <a:r>
              <a:rPr lang="en-US" sz="900" dirty="0" err="1">
                <a:latin typeface="Gulim"/>
                <a:ea typeface="Gulim"/>
                <a:cs typeface="Gulim"/>
                <a:sym typeface="Gulim"/>
              </a:rPr>
              <a:t>후보자</a:t>
            </a:r>
            <a:r>
              <a:rPr lang="en-US" sz="900" dirty="0">
                <a:latin typeface="Gulim"/>
                <a:ea typeface="Gulim"/>
                <a:cs typeface="Gulim"/>
                <a:sym typeface="Gulim"/>
              </a:rPr>
              <a:t> </a:t>
            </a:r>
            <a:r>
              <a:rPr lang="en-US" sz="900" dirty="0" err="1">
                <a:latin typeface="Gulim"/>
                <a:ea typeface="Gulim"/>
                <a:cs typeface="Gulim"/>
                <a:sym typeface="Gulim"/>
              </a:rPr>
              <a:t>추천</a:t>
            </a:r>
            <a:r>
              <a:rPr lang="en-US" sz="900" dirty="0">
                <a:latin typeface="Gulim"/>
                <a:ea typeface="Gulim"/>
                <a:cs typeface="Gulim"/>
                <a:sym typeface="Gulim"/>
              </a:rPr>
              <a:t> </a:t>
            </a:r>
            <a:r>
              <a:rPr lang="en-US" sz="900" dirty="0" err="1">
                <a:latin typeface="Gulim"/>
                <a:ea typeface="Gulim"/>
                <a:cs typeface="Gulim"/>
                <a:sym typeface="Gulim"/>
              </a:rPr>
              <a:t>과정에서부터</a:t>
            </a:r>
            <a:r>
              <a:rPr lang="en-US" sz="900" dirty="0">
                <a:latin typeface="Gulim"/>
                <a:ea typeface="Gulim"/>
                <a:cs typeface="Gulim"/>
                <a:sym typeface="Gulim"/>
              </a:rPr>
              <a:t> </a:t>
            </a:r>
            <a:r>
              <a:rPr lang="en-US" sz="900" dirty="0" err="1">
                <a:latin typeface="Gulim"/>
                <a:ea typeface="Gulim"/>
                <a:cs typeface="Gulim"/>
                <a:sym typeface="Gulim"/>
              </a:rPr>
              <a:t>사외이사의</a:t>
            </a:r>
            <a:r>
              <a:rPr lang="en-US" sz="900" dirty="0">
                <a:latin typeface="Gulim"/>
                <a:ea typeface="Gulim"/>
                <a:cs typeface="Gulim"/>
                <a:sym typeface="Gulim"/>
              </a:rPr>
              <a:t> </a:t>
            </a:r>
            <a:r>
              <a:rPr lang="en-US" sz="900" dirty="0" err="1">
                <a:latin typeface="Gulim"/>
                <a:ea typeface="Gulim"/>
                <a:cs typeface="Gulim"/>
                <a:sym typeface="Gulim"/>
              </a:rPr>
              <a:t>전문성과</a:t>
            </a:r>
            <a:r>
              <a:rPr lang="en-US" sz="900" dirty="0">
                <a:latin typeface="Gulim"/>
                <a:ea typeface="Gulim"/>
                <a:cs typeface="Gulim"/>
                <a:sym typeface="Gulim"/>
              </a:rPr>
              <a:t> </a:t>
            </a:r>
            <a:r>
              <a:rPr lang="en-US" sz="900" dirty="0" err="1">
                <a:latin typeface="Gulim"/>
                <a:ea typeface="Gulim"/>
                <a:cs typeface="Gulim"/>
                <a:sym typeface="Gulim"/>
              </a:rPr>
              <a:t>책임성을</a:t>
            </a:r>
            <a:r>
              <a:rPr lang="en-US" sz="900" dirty="0">
                <a:latin typeface="Gulim"/>
                <a:ea typeface="Gulim"/>
                <a:cs typeface="Gulim"/>
                <a:sym typeface="Gulim"/>
              </a:rPr>
              <a:t> </a:t>
            </a:r>
            <a:r>
              <a:rPr lang="en-US" sz="900" dirty="0" err="1">
                <a:latin typeface="Gulim"/>
                <a:ea typeface="Gulim"/>
                <a:cs typeface="Gulim"/>
                <a:sym typeface="Gulim"/>
              </a:rPr>
              <a:t>높이고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9010" name="Google Shape;9010;p92"/>
          <p:cNvSpPr txBox="1"/>
          <p:nvPr/>
        </p:nvSpPr>
        <p:spPr>
          <a:xfrm>
            <a:off x="887187" y="4244798"/>
            <a:ext cx="5116828" cy="1687641"/>
          </a:xfrm>
          <a:prstGeom prst="rect">
            <a:avLst/>
          </a:prstGeom>
          <a:noFill/>
          <a:ln>
            <a:noFill/>
          </a:ln>
        </p:spPr>
        <p:txBody>
          <a:bodyPr spcFirstLastPara="1" wrap="square" lIns="0" tIns="25400" rIns="0" bIns="0" anchor="t" anchorCtr="0">
            <a:spAutoFit/>
          </a:bodyPr>
          <a:lstStyle/>
          <a:p>
            <a:pPr marL="12700" marR="5080" algn="just">
              <a:spcAft>
                <a:spcPts val="600"/>
              </a:spcAft>
            </a:pPr>
            <a:r>
              <a:rPr lang="en-US" altLang="ko-KR" sz="800" b="1" dirty="0"/>
              <a:t>2024</a:t>
            </a:r>
            <a:r>
              <a:rPr lang="ko-KR" altLang="en-US" sz="800" b="1" dirty="0"/>
              <a:t>년 신임 사장 선임 과정</a:t>
            </a:r>
            <a:r>
              <a:rPr lang="en-US" sz="800" b="1" dirty="0">
                <a:latin typeface="Malgun Gothic"/>
                <a:ea typeface="Malgun Gothic"/>
                <a:cs typeface="Malgun Gothic"/>
                <a:sym typeface="Malgun Gothic"/>
              </a:rPr>
              <a:t>| </a:t>
            </a:r>
            <a:r>
              <a:rPr lang="en-US" sz="900" b="0" dirty="0" err="1">
                <a:solidFill>
                  <a:schemeClr val="tx1"/>
                </a:solidFill>
                <a:latin typeface="Gulim" panose="020B0600000101010101" pitchFamily="34" charset="-127"/>
                <a:ea typeface="Gulim" panose="020B0600000101010101" pitchFamily="34" charset="-127"/>
                <a:sym typeface="Arial"/>
              </a:rPr>
              <a:t>KT&amp;G이사회는</a:t>
            </a:r>
            <a:r>
              <a:rPr lang="ko-KR" alt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사장</a:t>
            </a:r>
            <a:r>
              <a:rPr lang="ko-KR" alt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선임절차의</a:t>
            </a:r>
            <a:r>
              <a:rPr lang="ko-KR" alt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공정성과</a:t>
            </a:r>
            <a:r>
              <a:rPr lang="ko-KR" alt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객관성을</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제고하기</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위하여</a:t>
            </a:r>
            <a:r>
              <a:rPr lang="en-US" sz="900" b="0" dirty="0">
                <a:solidFill>
                  <a:schemeClr val="tx1"/>
                </a:solidFill>
                <a:latin typeface="Gulim" panose="020B0600000101010101" pitchFamily="34" charset="-127"/>
                <a:ea typeface="Gulim" panose="020B0600000101010101" pitchFamily="34" charset="-127"/>
                <a:sym typeface="Arial"/>
              </a:rPr>
              <a:t> 2023년 12월 </a:t>
            </a:r>
            <a:r>
              <a:rPr lang="en-US" sz="900" b="0" dirty="0" err="1">
                <a:solidFill>
                  <a:schemeClr val="tx1"/>
                </a:solidFill>
                <a:latin typeface="Gulim" panose="020B0600000101010101" pitchFamily="34" charset="-127"/>
                <a:ea typeface="Gulim" panose="020B0600000101010101" pitchFamily="34" charset="-127"/>
                <a:sym typeface="Arial"/>
              </a:rPr>
              <a:t>사장</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선임</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절차</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및</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선임</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관련</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위원회의</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구성을</a:t>
            </a:r>
            <a:r>
              <a:rPr lang="en-US" sz="900" b="0" dirty="0">
                <a:solidFill>
                  <a:schemeClr val="tx1"/>
                </a:solidFill>
                <a:latin typeface="Gulim" panose="020B0600000101010101" pitchFamily="34" charset="-127"/>
                <a:ea typeface="Gulim" panose="020B0600000101010101" pitchFamily="34" charset="-127"/>
                <a:sym typeface="Arial"/>
              </a:rPr>
              <a:t> 100% </a:t>
            </a:r>
            <a:r>
              <a:rPr lang="en-US" sz="900" b="0" dirty="0" err="1">
                <a:solidFill>
                  <a:schemeClr val="tx1"/>
                </a:solidFill>
                <a:latin typeface="Gulim" panose="020B0600000101010101" pitchFamily="34" charset="-127"/>
                <a:ea typeface="Gulim" panose="020B0600000101010101" pitchFamily="34" charset="-127"/>
                <a:sym typeface="Arial"/>
              </a:rPr>
              <a:t>사외이사로</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구성</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운영하도록</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규정을</a:t>
            </a:r>
            <a:r>
              <a:rPr lang="en-US" sz="900" b="0" dirty="0">
                <a:solidFill>
                  <a:schemeClr val="tx1"/>
                </a:solidFill>
                <a:latin typeface="Gulim" panose="020B0600000101010101" pitchFamily="34" charset="-127"/>
                <a:ea typeface="Gulim" panose="020B0600000101010101" pitchFamily="34" charset="-127"/>
                <a:sym typeface="Arial"/>
              </a:rPr>
              <a:t> </a:t>
            </a:r>
            <a:r>
              <a:rPr lang="en-US" sz="900" b="0" dirty="0" err="1">
                <a:solidFill>
                  <a:schemeClr val="tx1"/>
                </a:solidFill>
                <a:latin typeface="Gulim" panose="020B0600000101010101" pitchFamily="34" charset="-127"/>
                <a:ea typeface="Gulim" panose="020B0600000101010101" pitchFamily="34" charset="-127"/>
                <a:sym typeface="Arial"/>
              </a:rPr>
              <a:t>개정하였습니다</a:t>
            </a:r>
            <a:r>
              <a:rPr lang="en-US" sz="900" b="0" dirty="0">
                <a:solidFill>
                  <a:schemeClr val="tx1"/>
                </a:solidFill>
                <a:latin typeface="Gulim" panose="020B0600000101010101" pitchFamily="34" charset="-127"/>
                <a:ea typeface="Gulim" panose="020B0600000101010101" pitchFamily="34" charset="-127"/>
                <a:sym typeface="Arial"/>
              </a:rPr>
              <a:t>.</a:t>
            </a:r>
            <a:r>
              <a:rPr lang="ko-KR" altLang="en-US" sz="900" b="0" dirty="0">
                <a:solidFill>
                  <a:schemeClr val="tx1"/>
                </a:solidFill>
                <a:latin typeface="Gulim" panose="020B0600000101010101" pitchFamily="34" charset="-127"/>
                <a:ea typeface="Gulim" panose="020B0600000101010101" pitchFamily="34" charset="-127"/>
                <a:sym typeface="Arial"/>
              </a:rPr>
              <a:t> </a:t>
            </a:r>
            <a:r>
              <a:rPr lang="ko-KR" altLang="en-US" sz="900" dirty="0">
                <a:solidFill>
                  <a:schemeClr val="tx1"/>
                </a:solidFill>
                <a:latin typeface="Gulim" panose="020B0600000101010101" pitchFamily="34" charset="-127"/>
                <a:ea typeface="Gulim" panose="020B0600000101010101" pitchFamily="34" charset="-127"/>
              </a:rPr>
              <a:t>신임 사장 선임 절차는 관련 법령 및 정관 등에 따라 </a:t>
            </a:r>
            <a:r>
              <a:rPr lang="en-US" altLang="ko-KR" sz="900" dirty="0">
                <a:solidFill>
                  <a:schemeClr val="tx1"/>
                </a:solidFill>
                <a:latin typeface="Gulim" panose="020B0600000101010101" pitchFamily="34" charset="-127"/>
                <a:ea typeface="Gulim" panose="020B0600000101010101" pitchFamily="34" charset="-127"/>
              </a:rPr>
              <a:t>2023</a:t>
            </a:r>
            <a:r>
              <a:rPr lang="ko-KR" altLang="en-US" sz="900" dirty="0">
                <a:solidFill>
                  <a:schemeClr val="tx1"/>
                </a:solidFill>
                <a:latin typeface="Gulim" panose="020B0600000101010101" pitchFamily="34" charset="-127"/>
                <a:ea typeface="Gulim" panose="020B0600000101010101" pitchFamily="34" charset="-127"/>
              </a:rPr>
              <a:t>년 </a:t>
            </a:r>
            <a:r>
              <a:rPr lang="en-US" altLang="ko-KR" sz="900" dirty="0">
                <a:solidFill>
                  <a:schemeClr val="tx1"/>
                </a:solidFill>
                <a:latin typeface="Gulim" panose="020B0600000101010101" pitchFamily="34" charset="-127"/>
                <a:ea typeface="Gulim" panose="020B0600000101010101" pitchFamily="34" charset="-127"/>
              </a:rPr>
              <a:t>12</a:t>
            </a:r>
            <a:r>
              <a:rPr lang="ko-KR" altLang="en-US" sz="900" dirty="0">
                <a:solidFill>
                  <a:schemeClr val="tx1"/>
                </a:solidFill>
                <a:latin typeface="Gulim" panose="020B0600000101010101" pitchFamily="34" charset="-127"/>
                <a:ea typeface="Gulim" panose="020B0600000101010101" pitchFamily="34" charset="-127"/>
              </a:rPr>
              <a:t>월 말부터 약 </a:t>
            </a:r>
            <a:r>
              <a:rPr lang="en-US" altLang="ko-KR" sz="900" dirty="0">
                <a:solidFill>
                  <a:schemeClr val="tx1"/>
                </a:solidFill>
                <a:latin typeface="Gulim" panose="020B0600000101010101" pitchFamily="34" charset="-127"/>
                <a:ea typeface="Gulim" panose="020B0600000101010101" pitchFamily="34" charset="-127"/>
              </a:rPr>
              <a:t>3</a:t>
            </a:r>
            <a:r>
              <a:rPr lang="ko-KR" altLang="en-US" sz="900" dirty="0">
                <a:solidFill>
                  <a:schemeClr val="tx1"/>
                </a:solidFill>
                <a:latin typeface="Gulim" panose="020B0600000101010101" pitchFamily="34" charset="-127"/>
                <a:ea typeface="Gulim" panose="020B0600000101010101" pitchFamily="34" charset="-127"/>
              </a:rPr>
              <a:t>개월에 걸쳐 ‘지배구조 위원회</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사장후보추천위원회</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이사회 보고 및 주주총회 승인’ </a:t>
            </a:r>
            <a:r>
              <a:rPr lang="en-US" altLang="ko-KR" sz="900" dirty="0">
                <a:solidFill>
                  <a:schemeClr val="tx1"/>
                </a:solidFill>
                <a:latin typeface="Gulim" panose="020B0600000101010101" pitchFamily="34" charset="-127"/>
                <a:ea typeface="Gulim" panose="020B0600000101010101" pitchFamily="34" charset="-127"/>
              </a:rPr>
              <a:t>3</a:t>
            </a:r>
            <a:r>
              <a:rPr lang="ko-KR" altLang="en-US" sz="900" dirty="0">
                <a:solidFill>
                  <a:schemeClr val="tx1"/>
                </a:solidFill>
                <a:latin typeface="Gulim" panose="020B0600000101010101" pitchFamily="34" charset="-127"/>
                <a:ea typeface="Gulim" panose="020B0600000101010101" pitchFamily="34" charset="-127"/>
              </a:rPr>
              <a:t>단계 프로세스를 거쳐 진행되었 습니다</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최적의 사장후보를 모집하고자 이사회는 복수의 전문기관을 통한 외부 추천은 물론</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완전 개방형 공개모집 등을 통해 폭넓은 후보자 </a:t>
            </a:r>
            <a:r>
              <a:rPr lang="en-US" sz="900" dirty="0">
                <a:solidFill>
                  <a:schemeClr val="tx1"/>
                </a:solidFill>
                <a:latin typeface="Gulim" panose="020B0600000101010101" pitchFamily="34" charset="-127"/>
                <a:ea typeface="Gulim" panose="020B0600000101010101" pitchFamily="34" charset="-127"/>
              </a:rPr>
              <a:t>Pool</a:t>
            </a:r>
            <a:r>
              <a:rPr lang="ko-KR" altLang="en-US" sz="900" dirty="0">
                <a:solidFill>
                  <a:schemeClr val="tx1"/>
                </a:solidFill>
                <a:latin typeface="Gulim" panose="020B0600000101010101" pitchFamily="34" charset="-127"/>
                <a:ea typeface="Gulim" panose="020B0600000101010101" pitchFamily="34" charset="-127"/>
              </a:rPr>
              <a:t>을 확보하였습니다</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그리고 외부인선자문단의 객관적인 심사의견을 고려하여 총 </a:t>
            </a:r>
            <a:r>
              <a:rPr lang="en-US" altLang="ko-KR" sz="900" dirty="0">
                <a:solidFill>
                  <a:schemeClr val="tx1"/>
                </a:solidFill>
                <a:latin typeface="Gulim" panose="020B0600000101010101" pitchFamily="34" charset="-127"/>
                <a:ea typeface="Gulim" panose="020B0600000101010101" pitchFamily="34" charset="-127"/>
              </a:rPr>
              <a:t>24</a:t>
            </a:r>
            <a:r>
              <a:rPr lang="ko-KR" altLang="en-US" sz="900" dirty="0">
                <a:solidFill>
                  <a:schemeClr val="tx1"/>
                </a:solidFill>
                <a:latin typeface="Gulim" panose="020B0600000101010101" pitchFamily="34" charset="-127"/>
                <a:ea typeface="Gulim" panose="020B0600000101010101" pitchFamily="34" charset="-127"/>
              </a:rPr>
              <a:t>명의 사내</a:t>
            </a:r>
            <a:r>
              <a:rPr lang="en-US" altLang="ko-KR" sz="900" dirty="0">
                <a:solidFill>
                  <a:schemeClr val="tx1"/>
                </a:solidFill>
                <a:latin typeface="Gulim" panose="020B0600000101010101" pitchFamily="34" charset="-127"/>
                <a:ea typeface="Gulim" panose="020B0600000101010101" pitchFamily="34" charset="-127"/>
              </a:rPr>
              <a:t>·</a:t>
            </a:r>
            <a:r>
              <a:rPr lang="ko-KR" altLang="en-US" sz="900" dirty="0">
                <a:solidFill>
                  <a:schemeClr val="tx1"/>
                </a:solidFill>
                <a:latin typeface="Gulim" panose="020B0600000101010101" pitchFamily="34" charset="-127"/>
                <a:ea typeface="Gulim" panose="020B0600000101010101" pitchFamily="34" charset="-127"/>
              </a:rPr>
              <a:t>외 후보군을 대상으로 약 </a:t>
            </a:r>
            <a:r>
              <a:rPr lang="en-US" altLang="ko-KR" sz="900" dirty="0">
                <a:solidFill>
                  <a:schemeClr val="tx1"/>
                </a:solidFill>
                <a:latin typeface="Gulim" panose="020B0600000101010101" pitchFamily="34" charset="-127"/>
                <a:ea typeface="Gulim" panose="020B0600000101010101" pitchFamily="34" charset="-127"/>
              </a:rPr>
              <a:t>2</a:t>
            </a:r>
            <a:r>
              <a:rPr lang="ko-KR" altLang="en-US" sz="900" dirty="0">
                <a:solidFill>
                  <a:schemeClr val="tx1"/>
                </a:solidFill>
                <a:latin typeface="Gulim" panose="020B0600000101010101" pitchFamily="34" charset="-127"/>
                <a:ea typeface="Gulim" panose="020B0600000101010101" pitchFamily="34" charset="-127"/>
              </a:rPr>
              <a:t>개월 이상의 기간에 걸친 체계적이고 심층적인 심사를 진행하였습니다</a:t>
            </a:r>
            <a:r>
              <a:rPr lang="en-US" altLang="ko-KR" sz="900" dirty="0">
                <a:solidFill>
                  <a:schemeClr val="tx1"/>
                </a:solidFill>
                <a:latin typeface="Gulim" panose="020B0600000101010101" pitchFamily="34" charset="-127"/>
                <a:ea typeface="Gulim" panose="020B0600000101010101" pitchFamily="34" charset="-127"/>
              </a:rPr>
              <a:t>. </a:t>
            </a:r>
            <a:r>
              <a:rPr lang="ko-KR" altLang="en-US" sz="900" dirty="0">
                <a:solidFill>
                  <a:schemeClr val="tx1"/>
                </a:solidFill>
                <a:latin typeface="Gulim" panose="020B0600000101010101" pitchFamily="34" charset="-127"/>
                <a:ea typeface="Gulim" panose="020B0600000101010101" pitchFamily="34" charset="-127"/>
              </a:rPr>
              <a:t>그리하여 최종 사장후보자로 당시 </a:t>
            </a:r>
            <a:r>
              <a:rPr lang="ko-KR" altLang="en-US" sz="900" dirty="0" err="1">
                <a:solidFill>
                  <a:schemeClr val="tx1"/>
                </a:solidFill>
                <a:latin typeface="Gulim" panose="020B0600000101010101" pitchFamily="34" charset="-127"/>
                <a:ea typeface="Gulim" panose="020B0600000101010101" pitchFamily="34" charset="-127"/>
              </a:rPr>
              <a:t>총괄부문장이였던</a:t>
            </a:r>
            <a:r>
              <a:rPr lang="ko-KR" altLang="en-US" sz="900" dirty="0">
                <a:solidFill>
                  <a:schemeClr val="tx1"/>
                </a:solidFill>
                <a:latin typeface="Gulim" panose="020B0600000101010101" pitchFamily="34" charset="-127"/>
                <a:ea typeface="Gulim" panose="020B0600000101010101" pitchFamily="34" charset="-127"/>
              </a:rPr>
              <a:t> </a:t>
            </a:r>
            <a:r>
              <a:rPr lang="ko-KR" altLang="en-US" sz="900" dirty="0" err="1">
                <a:solidFill>
                  <a:schemeClr val="tx1"/>
                </a:solidFill>
                <a:latin typeface="Gulim" panose="020B0600000101010101" pitchFamily="34" charset="-127"/>
                <a:ea typeface="Gulim" panose="020B0600000101010101" pitchFamily="34" charset="-127"/>
              </a:rPr>
              <a:t>방경만</a:t>
            </a:r>
            <a:r>
              <a:rPr lang="ko-KR" altLang="en-US" sz="900" dirty="0">
                <a:solidFill>
                  <a:schemeClr val="tx1"/>
                </a:solidFill>
                <a:latin typeface="Gulim" panose="020B0600000101010101" pitchFamily="34" charset="-127"/>
                <a:ea typeface="Gulim" panose="020B0600000101010101" pitchFamily="34" charset="-127"/>
              </a:rPr>
              <a:t> 후보를 선정하였으며</a:t>
            </a:r>
            <a:r>
              <a:rPr lang="en-US" altLang="ko-KR" sz="900" dirty="0">
                <a:solidFill>
                  <a:schemeClr val="tx1"/>
                </a:solidFill>
                <a:latin typeface="Gulim" panose="020B0600000101010101" pitchFamily="34" charset="-127"/>
                <a:ea typeface="Gulim" panose="020B0600000101010101" pitchFamily="34" charset="-127"/>
              </a:rPr>
              <a:t>, 2024</a:t>
            </a:r>
            <a:r>
              <a:rPr lang="ko-KR" altLang="en-US" sz="900" dirty="0">
                <a:solidFill>
                  <a:schemeClr val="tx1"/>
                </a:solidFill>
                <a:latin typeface="Gulim" panose="020B0600000101010101" pitchFamily="34" charset="-127"/>
                <a:ea typeface="Gulim" panose="020B0600000101010101" pitchFamily="34" charset="-127"/>
              </a:rPr>
              <a:t>년 </a:t>
            </a:r>
            <a:r>
              <a:rPr lang="en-US" altLang="ko-KR" sz="900" dirty="0">
                <a:solidFill>
                  <a:schemeClr val="tx1"/>
                </a:solidFill>
                <a:latin typeface="Gulim" panose="020B0600000101010101" pitchFamily="34" charset="-127"/>
                <a:ea typeface="Gulim" panose="020B0600000101010101" pitchFamily="34" charset="-127"/>
              </a:rPr>
              <a:t>3</a:t>
            </a:r>
            <a:r>
              <a:rPr lang="ko-KR" altLang="en-US" sz="900" dirty="0">
                <a:solidFill>
                  <a:schemeClr val="tx1"/>
                </a:solidFill>
                <a:latin typeface="Gulim" panose="020B0600000101010101" pitchFamily="34" charset="-127"/>
                <a:ea typeface="Gulim" panose="020B0600000101010101" pitchFamily="34" charset="-127"/>
              </a:rPr>
              <a:t>월 개최된 제 </a:t>
            </a:r>
            <a:r>
              <a:rPr lang="en-US" altLang="ko-KR" sz="900" dirty="0">
                <a:solidFill>
                  <a:schemeClr val="tx1"/>
                </a:solidFill>
                <a:latin typeface="Gulim" panose="020B0600000101010101" pitchFamily="34" charset="-127"/>
                <a:ea typeface="Gulim" panose="020B0600000101010101" pitchFamily="34" charset="-127"/>
              </a:rPr>
              <a:t>37</a:t>
            </a:r>
            <a:r>
              <a:rPr lang="ko-KR" altLang="en-US" sz="900" dirty="0">
                <a:solidFill>
                  <a:schemeClr val="tx1"/>
                </a:solidFill>
                <a:latin typeface="Gulim" panose="020B0600000101010101" pitchFamily="34" charset="-127"/>
                <a:ea typeface="Gulim" panose="020B0600000101010101" pitchFamily="34" charset="-127"/>
              </a:rPr>
              <a:t>기 정기주주총회를 통해 </a:t>
            </a:r>
            <a:r>
              <a:rPr lang="en-US" sz="900" dirty="0">
                <a:solidFill>
                  <a:schemeClr val="tx1"/>
                </a:solidFill>
                <a:latin typeface="Gulim" panose="020B0600000101010101" pitchFamily="34" charset="-127"/>
                <a:ea typeface="Gulim" panose="020B0600000101010101" pitchFamily="34" charset="-127"/>
              </a:rPr>
              <a:t>KT&amp;G </a:t>
            </a:r>
            <a:r>
              <a:rPr lang="ko-KR" altLang="en-US" sz="900" dirty="0">
                <a:solidFill>
                  <a:schemeClr val="tx1"/>
                </a:solidFill>
                <a:latin typeface="Gulim" panose="020B0600000101010101" pitchFamily="34" charset="-127"/>
                <a:ea typeface="Gulim" panose="020B0600000101010101" pitchFamily="34" charset="-127"/>
              </a:rPr>
              <a:t>대표이사로 신규 선임 하였습니다</a:t>
            </a:r>
            <a:r>
              <a:rPr lang="en-US" altLang="ko-KR" sz="900" dirty="0">
                <a:solidFill>
                  <a:schemeClr val="tx1"/>
                </a:solidFill>
                <a:latin typeface="Gulim" panose="020B0600000101010101" pitchFamily="34" charset="-127"/>
                <a:ea typeface="Gulim" panose="020B0600000101010101" pitchFamily="34" charset="-127"/>
              </a:rPr>
              <a:t>.</a:t>
            </a:r>
            <a:endParaRPr lang="ko-KR" altLang="en-US" sz="900" dirty="0">
              <a:solidFill>
                <a:schemeClr val="tx1"/>
              </a:solidFill>
              <a:latin typeface="Gulim" panose="020B0600000101010101" pitchFamily="34" charset="-127"/>
              <a:ea typeface="Gulim" panose="020B0600000101010101" pitchFamily="34" charset="-127"/>
            </a:endParaRPr>
          </a:p>
          <a:p>
            <a:pPr marL="12700" marR="5080" lvl="0" indent="0" algn="just" rtl="0">
              <a:spcAft>
                <a:spcPts val="600"/>
              </a:spcAft>
              <a:buNone/>
            </a:pPr>
            <a:endParaRPr sz="800" dirty="0">
              <a:solidFill>
                <a:schemeClr val="tx1"/>
              </a:solidFill>
              <a:latin typeface="Arial"/>
              <a:ea typeface="Arial"/>
              <a:cs typeface="Arial"/>
              <a:sym typeface="Arial"/>
            </a:endParaRPr>
          </a:p>
        </p:txBody>
      </p:sp>
      <p:grpSp>
        <p:nvGrpSpPr>
          <p:cNvPr id="9037" name="Google Shape;9037;p92"/>
          <p:cNvGrpSpPr/>
          <p:nvPr/>
        </p:nvGrpSpPr>
        <p:grpSpPr>
          <a:xfrm>
            <a:off x="538086" y="0"/>
            <a:ext cx="14077958" cy="8208009"/>
            <a:chOff x="538086" y="0"/>
            <a:chExt cx="14077958" cy="8208009"/>
          </a:xfrm>
        </p:grpSpPr>
        <p:sp>
          <p:nvSpPr>
            <p:cNvPr id="9038" name="Google Shape;9038;p92"/>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39" name="Google Shape;9039;p92"/>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40" name="Google Shape;9040;p92"/>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047" name="Google Shape;9047;p92"/>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173</a:t>
            </a:r>
            <a:endParaRPr sz="10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9056"/>
        <p:cNvGrpSpPr/>
        <p:nvPr/>
      </p:nvGrpSpPr>
      <p:grpSpPr>
        <a:xfrm>
          <a:off x="0" y="0"/>
          <a:ext cx="0" cy="0"/>
          <a:chOff x="0" y="0"/>
          <a:chExt cx="0" cy="0"/>
        </a:xfrm>
      </p:grpSpPr>
      <p:sp>
        <p:nvSpPr>
          <p:cNvPr id="9058" name="Google Shape;9058;p93"/>
          <p:cNvSpPr txBox="1"/>
          <p:nvPr/>
        </p:nvSpPr>
        <p:spPr>
          <a:xfrm>
            <a:off x="849242" y="1196499"/>
            <a:ext cx="5141595" cy="1397635"/>
          </a:xfrm>
          <a:prstGeom prst="rect">
            <a:avLst/>
          </a:prstGeom>
          <a:noFill/>
          <a:ln>
            <a:noFill/>
          </a:ln>
        </p:spPr>
        <p:txBody>
          <a:bodyPr spcFirstLastPara="1" wrap="square" lIns="0" tIns="12700" rIns="0" bIns="0" anchor="t" anchorCtr="0">
            <a:spAutoFit/>
          </a:bodyPr>
          <a:lstStyle/>
          <a:p>
            <a:pPr marL="50165"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기업지배구조</a:t>
            </a:r>
            <a:endParaRPr sz="2000">
              <a:latin typeface="Malgun Gothic"/>
              <a:ea typeface="Malgun Gothic"/>
              <a:cs typeface="Malgun Gothic"/>
              <a:sym typeface="Malgun Gothic"/>
            </a:endParaRPr>
          </a:p>
          <a:p>
            <a:pPr marL="50800" marR="43180" lvl="0" indent="-634" algn="just" rtl="0">
              <a:lnSpc>
                <a:spcPct val="134200"/>
              </a:lnSpc>
              <a:spcBef>
                <a:spcPts val="1150"/>
              </a:spcBef>
              <a:spcAft>
                <a:spcPts val="0"/>
              </a:spcAft>
              <a:buNone/>
            </a:pPr>
            <a:r>
              <a:rPr lang="en-US" sz="900" b="1" u="sng">
                <a:solidFill>
                  <a:srgbClr val="2EA7E0"/>
                </a:solidFill>
                <a:latin typeface="Arial"/>
                <a:ea typeface="Arial"/>
                <a:cs typeface="Arial"/>
                <a:sym typeface="Arial"/>
              </a:rPr>
              <a:t>이사회 내 위원회</a:t>
            </a:r>
            <a:r>
              <a:rPr lang="en-US" sz="900" b="1" u="none">
                <a:solidFill>
                  <a:srgbClr val="2EA7E0"/>
                </a:solidFill>
                <a:latin typeface="Arial"/>
                <a:ea typeface="Arial"/>
                <a:cs typeface="Arial"/>
                <a:sym typeface="Arial"/>
              </a:rPr>
              <a:t> </a:t>
            </a:r>
            <a:r>
              <a:rPr lang="en-US" sz="900" u="none">
                <a:latin typeface="Gulim"/>
                <a:ea typeface="Gulim"/>
                <a:cs typeface="Gulim"/>
                <a:sym typeface="Gulim"/>
              </a:rPr>
              <a:t>KT&amp;G는 이사회 업무 수행의 전문성과 효율성을 제고하기 위하여 이사회 내 위원회를 설치하여 운영하고 있습니다. 이사회 내 위원회로는 지배구조위원회, 평가보상위원회</a:t>
            </a:r>
            <a:r>
              <a:rPr lang="en-US" sz="750" u="none" baseline="30000">
                <a:latin typeface="Gulim"/>
                <a:ea typeface="Gulim"/>
                <a:cs typeface="Gulim"/>
                <a:sym typeface="Gulim"/>
              </a:rPr>
              <a:t>1)</a:t>
            </a:r>
            <a:r>
              <a:rPr lang="en-US" sz="900" u="none">
                <a:latin typeface="Gulim"/>
                <a:ea typeface="Gulim"/>
                <a:cs typeface="Gulim"/>
                <a:sym typeface="Gulim"/>
              </a:rPr>
              <a:t>, 경영위원회, 지속가능경영위원회</a:t>
            </a:r>
            <a:r>
              <a:rPr lang="en-US" sz="750" u="none" baseline="30000">
                <a:latin typeface="Gulim"/>
                <a:ea typeface="Gulim"/>
                <a:cs typeface="Gulim"/>
                <a:sym typeface="Gulim"/>
              </a:rPr>
              <a:t>2)</a:t>
            </a:r>
            <a:r>
              <a:rPr lang="en-US" sz="900" u="none">
                <a:latin typeface="Gulim"/>
                <a:ea typeface="Gulim"/>
                <a:cs typeface="Gulim"/>
                <a:sym typeface="Gulim"/>
              </a:rPr>
              <a:t>, 감사위원회로 구성된 5개의 상설 위원회와 사외이사후보추천위원회, 사장후보추천위원회 2개의 비상설 위원회가 있습니다. 지속가능경영위원회는 기업 운영 전반에 미치는 환경적 영향을 최소화하고 이해관계자를 위한 가치 창출 방법을 모색하여 지속가능한 기업 가치를 제고하고자 2022년 신설되었습니다.</a:t>
            </a:r>
            <a:endParaRPr sz="900">
              <a:latin typeface="Gulim"/>
              <a:ea typeface="Gulim"/>
              <a:cs typeface="Gulim"/>
              <a:sym typeface="Gulim"/>
            </a:endParaRPr>
          </a:p>
        </p:txBody>
      </p:sp>
      <p:sp>
        <p:nvSpPr>
          <p:cNvPr id="9059" name="Google Shape;9059;p93"/>
          <p:cNvSpPr txBox="1"/>
          <p:nvPr/>
        </p:nvSpPr>
        <p:spPr>
          <a:xfrm>
            <a:off x="899999" y="2824499"/>
            <a:ext cx="5062220" cy="94615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dirty="0" err="1">
                <a:latin typeface="Gulim"/>
                <a:ea typeface="Gulim"/>
                <a:cs typeface="Gulim"/>
                <a:sym typeface="Gulim"/>
              </a:rPr>
              <a:t>경영감독</a:t>
            </a:r>
            <a:r>
              <a:rPr lang="en-US" sz="900" dirty="0">
                <a:latin typeface="Gulim"/>
                <a:ea typeface="Gulim"/>
                <a:cs typeface="Gulim"/>
                <a:sym typeface="Gulim"/>
              </a:rPr>
              <a:t> </a:t>
            </a:r>
            <a:r>
              <a:rPr lang="en-US" sz="900" dirty="0" err="1">
                <a:latin typeface="Gulim"/>
                <a:ea typeface="Gulim"/>
                <a:cs typeface="Gulim"/>
                <a:sym typeface="Gulim"/>
              </a:rPr>
              <a:t>기능을</a:t>
            </a:r>
            <a:r>
              <a:rPr lang="en-US" sz="900" dirty="0">
                <a:latin typeface="Gulim"/>
                <a:ea typeface="Gulim"/>
                <a:cs typeface="Gulim"/>
                <a:sym typeface="Gulim"/>
              </a:rPr>
              <a:t> </a:t>
            </a:r>
            <a:r>
              <a:rPr lang="en-US" sz="900" dirty="0" err="1">
                <a:latin typeface="Gulim"/>
                <a:ea typeface="Gulim"/>
                <a:cs typeface="Gulim"/>
                <a:sym typeface="Gulim"/>
              </a:rPr>
              <a:t>수행하기</a:t>
            </a:r>
            <a:r>
              <a:rPr lang="en-US" sz="900" dirty="0">
                <a:latin typeface="Gulim"/>
                <a:ea typeface="Gulim"/>
                <a:cs typeface="Gulim"/>
                <a:sym typeface="Gulim"/>
              </a:rPr>
              <a:t> </a:t>
            </a:r>
            <a:r>
              <a:rPr lang="en-US" sz="900" dirty="0" err="1">
                <a:latin typeface="Gulim"/>
                <a:ea typeface="Gulim"/>
                <a:cs typeface="Gulim"/>
                <a:sym typeface="Gulim"/>
              </a:rPr>
              <a:t>위한</a:t>
            </a:r>
            <a:r>
              <a:rPr lang="en-US" sz="900" dirty="0">
                <a:latin typeface="Gulim"/>
                <a:ea typeface="Gulim"/>
                <a:cs typeface="Gulim"/>
                <a:sym typeface="Gulim"/>
              </a:rPr>
              <a:t> </a:t>
            </a:r>
            <a:r>
              <a:rPr lang="en-US" sz="900" dirty="0" err="1">
                <a:latin typeface="Gulim"/>
                <a:ea typeface="Gulim"/>
                <a:cs typeface="Gulim"/>
                <a:sym typeface="Gulim"/>
              </a:rPr>
              <a:t>위원회</a:t>
            </a:r>
            <a:r>
              <a:rPr lang="en-US" sz="900" dirty="0">
                <a:latin typeface="Gulim"/>
                <a:ea typeface="Gulim"/>
                <a:cs typeface="Gulim"/>
                <a:sym typeface="Gulim"/>
              </a:rPr>
              <a:t> </a:t>
            </a:r>
            <a:r>
              <a:rPr lang="en-US" sz="900" dirty="0" err="1">
                <a:latin typeface="Gulim"/>
                <a:ea typeface="Gulim"/>
                <a:cs typeface="Gulim"/>
                <a:sym typeface="Gulim"/>
              </a:rPr>
              <a:t>독립성</a:t>
            </a:r>
            <a:r>
              <a:rPr lang="en-US" sz="900" dirty="0">
                <a:latin typeface="Gulim"/>
                <a:ea typeface="Gulim"/>
                <a:cs typeface="Gulim"/>
                <a:sym typeface="Gulim"/>
              </a:rPr>
              <a:t> </a:t>
            </a:r>
            <a:r>
              <a:rPr lang="en-US" sz="900" dirty="0" err="1">
                <a:latin typeface="Gulim"/>
                <a:ea typeface="Gulim"/>
                <a:cs typeface="Gulim"/>
                <a:sym typeface="Gulim"/>
              </a:rPr>
              <a:t>확보를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모든</a:t>
            </a:r>
            <a:r>
              <a:rPr lang="en-US" sz="900" dirty="0">
                <a:latin typeface="Gulim"/>
                <a:ea typeface="Gulim"/>
                <a:cs typeface="Gulim"/>
                <a:sym typeface="Gulim"/>
              </a:rPr>
              <a:t> </a:t>
            </a:r>
            <a:r>
              <a:rPr lang="en-US" sz="900" dirty="0" err="1">
                <a:latin typeface="Gulim"/>
                <a:ea typeface="Gulim"/>
                <a:cs typeface="Gulim"/>
                <a:sym typeface="Gulim"/>
              </a:rPr>
              <a:t>위원회에</a:t>
            </a:r>
            <a:r>
              <a:rPr lang="en-US" sz="900" dirty="0">
                <a:latin typeface="Gulim"/>
                <a:ea typeface="Gulim"/>
                <a:cs typeface="Gulim"/>
                <a:sym typeface="Gulim"/>
              </a:rPr>
              <a:t> </a:t>
            </a:r>
            <a:r>
              <a:rPr lang="en-US" sz="900" dirty="0" err="1">
                <a:latin typeface="Gulim"/>
                <a:ea typeface="Gulim"/>
                <a:cs typeface="Gulim"/>
                <a:sym typeface="Gulim"/>
              </a:rPr>
              <a:t>대해</a:t>
            </a:r>
            <a:r>
              <a:rPr lang="en-US" sz="900" dirty="0">
                <a:latin typeface="Gulim"/>
                <a:ea typeface="Gulim"/>
                <a:cs typeface="Gulim"/>
                <a:sym typeface="Gulim"/>
              </a:rPr>
              <a:t> </a:t>
            </a:r>
            <a:r>
              <a:rPr lang="en-US" sz="900" dirty="0" err="1">
                <a:latin typeface="Gulim"/>
                <a:ea typeface="Gulim"/>
                <a:cs typeface="Gulim"/>
                <a:sym typeface="Gulim"/>
              </a:rPr>
              <a:t>사외이사를</a:t>
            </a:r>
            <a:r>
              <a:rPr lang="en-US" sz="900" dirty="0">
                <a:latin typeface="Gulim"/>
                <a:ea typeface="Gulim"/>
                <a:cs typeface="Gulim"/>
                <a:sym typeface="Gulim"/>
              </a:rPr>
              <a:t> </a:t>
            </a:r>
            <a:r>
              <a:rPr lang="en-US" sz="900" dirty="0" err="1">
                <a:latin typeface="Gulim"/>
                <a:ea typeface="Gulim"/>
                <a:cs typeface="Gulim"/>
                <a:sym typeface="Gulim"/>
              </a:rPr>
              <a:t>과반수로</a:t>
            </a:r>
            <a:r>
              <a:rPr lang="en-US" sz="900" dirty="0">
                <a:latin typeface="Gulim"/>
                <a:ea typeface="Gulim"/>
                <a:cs typeface="Gulim"/>
                <a:sym typeface="Gulim"/>
              </a:rPr>
              <a:t> </a:t>
            </a:r>
            <a:r>
              <a:rPr lang="en-US" sz="900" dirty="0" err="1">
                <a:latin typeface="Gulim"/>
                <a:ea typeface="Gulim"/>
                <a:cs typeface="Gulim"/>
                <a:sym typeface="Gulim"/>
              </a:rPr>
              <a:t>구성하고</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경영위원회를</a:t>
            </a:r>
            <a:r>
              <a:rPr lang="en-US" sz="900" dirty="0">
                <a:latin typeface="Gulim"/>
                <a:ea typeface="Gulim"/>
                <a:cs typeface="Gulim"/>
                <a:sym typeface="Gulim"/>
              </a:rPr>
              <a:t> </a:t>
            </a:r>
            <a:r>
              <a:rPr lang="en-US" sz="900" dirty="0" err="1">
                <a:latin typeface="Gulim"/>
                <a:ea typeface="Gulim"/>
                <a:cs typeface="Gulim"/>
                <a:sym typeface="Gulim"/>
              </a:rPr>
              <a:t>제외한</a:t>
            </a:r>
            <a:r>
              <a:rPr lang="en-US" sz="900" dirty="0">
                <a:latin typeface="Gulim"/>
                <a:ea typeface="Gulim"/>
                <a:cs typeface="Gulim"/>
                <a:sym typeface="Gulim"/>
              </a:rPr>
              <a:t> </a:t>
            </a:r>
            <a:r>
              <a:rPr lang="en-US" sz="900" dirty="0" err="1">
                <a:latin typeface="Gulim"/>
                <a:ea typeface="Gulim"/>
                <a:cs typeface="Gulim"/>
                <a:sym typeface="Gulim"/>
              </a:rPr>
              <a:t>각</a:t>
            </a:r>
            <a:r>
              <a:rPr lang="en-US" sz="900" dirty="0">
                <a:latin typeface="Gulim"/>
                <a:ea typeface="Gulim"/>
                <a:cs typeface="Gulim"/>
                <a:sym typeface="Gulim"/>
              </a:rPr>
              <a:t> </a:t>
            </a:r>
            <a:r>
              <a:rPr lang="en-US" sz="900" dirty="0" err="1">
                <a:latin typeface="Gulim"/>
                <a:ea typeface="Gulim"/>
                <a:cs typeface="Gulim"/>
                <a:sym typeface="Gulim"/>
              </a:rPr>
              <a:t>위원회의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사외이사가</a:t>
            </a:r>
            <a:r>
              <a:rPr lang="en-US" sz="900" dirty="0">
                <a:latin typeface="Gulim"/>
                <a:ea typeface="Gulim"/>
                <a:cs typeface="Gulim"/>
                <a:sym typeface="Gulim"/>
              </a:rPr>
              <a:t> </a:t>
            </a:r>
            <a:r>
              <a:rPr lang="en-US" sz="900" dirty="0" err="1">
                <a:latin typeface="Gulim"/>
                <a:ea typeface="Gulim"/>
                <a:cs typeface="Gulim"/>
                <a:sym typeface="Gulim"/>
              </a:rPr>
              <a:t>위원장직을</a:t>
            </a:r>
            <a:r>
              <a:rPr lang="en-US" sz="900" dirty="0">
                <a:latin typeface="Gulim"/>
                <a:ea typeface="Gulim"/>
                <a:cs typeface="Gulim"/>
                <a:sym typeface="Gulim"/>
              </a:rPr>
              <a:t> </a:t>
            </a:r>
            <a:r>
              <a:rPr lang="en-US" sz="900" dirty="0" err="1">
                <a:latin typeface="Gulim"/>
                <a:ea typeface="Gulim"/>
                <a:cs typeface="Gulim"/>
                <a:sym typeface="Gulim"/>
              </a:rPr>
              <a:t>수행하도록</a:t>
            </a:r>
            <a:r>
              <a:rPr lang="en-US" sz="900" dirty="0">
                <a:latin typeface="Gulim"/>
                <a:ea typeface="Gulim"/>
                <a:cs typeface="Gulim"/>
                <a:sym typeface="Gulim"/>
              </a:rPr>
              <a:t> </a:t>
            </a:r>
            <a:r>
              <a:rPr lang="en-US" sz="900" dirty="0" err="1">
                <a:latin typeface="Gulim"/>
                <a:ea typeface="Gulim"/>
                <a:cs typeface="Gulim"/>
                <a:sym typeface="Gulim"/>
              </a:rPr>
              <a:t>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사외이사후보추천위원회</a:t>
            </a:r>
            <a:r>
              <a:rPr lang="en-US" sz="900" dirty="0">
                <a:latin typeface="Gulim"/>
                <a:ea typeface="Gulim"/>
                <a:cs typeface="Gulim"/>
                <a:sym typeface="Gulim"/>
              </a:rPr>
              <a:t>, </a:t>
            </a:r>
            <a:r>
              <a:rPr lang="en-US" sz="900" dirty="0" err="1">
                <a:latin typeface="Gulim"/>
                <a:ea typeface="Gulim"/>
                <a:cs typeface="Gulim"/>
                <a:sym typeface="Gulim"/>
              </a:rPr>
              <a:t>사장후보추천위원회는</a:t>
            </a:r>
            <a:r>
              <a:rPr lang="en-US" sz="900" dirty="0">
                <a:latin typeface="Gulim"/>
                <a:ea typeface="Gulim"/>
                <a:cs typeface="Gulim"/>
                <a:sym typeface="Gulim"/>
              </a:rPr>
              <a:t> </a:t>
            </a:r>
            <a:r>
              <a:rPr lang="en-US" sz="900" dirty="0" err="1">
                <a:latin typeface="Gulim"/>
                <a:ea typeface="Gulim"/>
                <a:cs typeface="Gulim"/>
                <a:sym typeface="Gulim"/>
              </a:rPr>
              <a:t>비상설</a:t>
            </a:r>
            <a:r>
              <a:rPr lang="en-US" sz="900" dirty="0">
                <a:latin typeface="Gulim"/>
                <a:ea typeface="Gulim"/>
                <a:cs typeface="Gulim"/>
                <a:sym typeface="Gulim"/>
              </a:rPr>
              <a:t> </a:t>
            </a:r>
            <a:r>
              <a:rPr lang="en-US" sz="900" dirty="0" err="1">
                <a:latin typeface="Gulim"/>
                <a:ea typeface="Gulim"/>
                <a:cs typeface="Gulim"/>
                <a:sym typeface="Gulim"/>
              </a:rPr>
              <a:t>위원회로</a:t>
            </a:r>
            <a:r>
              <a:rPr lang="en-US" sz="900" dirty="0">
                <a:latin typeface="Gulim"/>
                <a:ea typeface="Gulim"/>
                <a:cs typeface="Gulim"/>
                <a:sym typeface="Gulim"/>
              </a:rPr>
              <a:t> </a:t>
            </a:r>
            <a:r>
              <a:rPr lang="en-US" sz="900" dirty="0" err="1">
                <a:latin typeface="Gulim"/>
                <a:ea typeface="Gulim"/>
                <a:cs typeface="Gulim"/>
                <a:sym typeface="Gulim"/>
              </a:rPr>
              <a:t>필요에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구성하여</a:t>
            </a:r>
            <a:r>
              <a:rPr lang="en-US" sz="900" dirty="0">
                <a:latin typeface="Gulim"/>
                <a:ea typeface="Gulim"/>
                <a:cs typeface="Gulim"/>
                <a:sym typeface="Gulim"/>
              </a:rPr>
              <a:t> </a:t>
            </a:r>
            <a:r>
              <a:rPr lang="en-US" sz="900" dirty="0" err="1">
                <a:latin typeface="Gulim"/>
                <a:ea typeface="Gulim"/>
                <a:cs typeface="Gulim"/>
                <a:sym typeface="Gulim"/>
              </a:rPr>
              <a:t>운영됩니다</a:t>
            </a:r>
            <a:r>
              <a:rPr lang="en-US" sz="900" dirty="0">
                <a:latin typeface="Gulim"/>
                <a:ea typeface="Gulim"/>
                <a:cs typeface="Gulim"/>
                <a:sym typeface="Gulim"/>
              </a:rPr>
              <a:t>. </a:t>
            </a:r>
            <a:r>
              <a:rPr lang="en-US" sz="900" dirty="0" err="1">
                <a:latin typeface="Gulim"/>
                <a:ea typeface="Gulim"/>
                <a:cs typeface="Gulim"/>
                <a:sym typeface="Gulim"/>
              </a:rPr>
              <a:t>선진</a:t>
            </a:r>
            <a:r>
              <a:rPr lang="en-US" sz="900" dirty="0">
                <a:latin typeface="Gulim"/>
                <a:ea typeface="Gulim"/>
                <a:cs typeface="Gulim"/>
                <a:sym typeface="Gulim"/>
              </a:rPr>
              <a:t> </a:t>
            </a:r>
            <a:r>
              <a:rPr lang="en-US" sz="900" dirty="0" err="1">
                <a:latin typeface="Gulim"/>
                <a:ea typeface="Gulim"/>
                <a:cs typeface="Gulim"/>
                <a:sym typeface="Gulim"/>
              </a:rPr>
              <a:t>거버넌스</a:t>
            </a:r>
            <a:r>
              <a:rPr lang="en-US" sz="900" dirty="0">
                <a:latin typeface="Gulim"/>
                <a:ea typeface="Gulim"/>
                <a:cs typeface="Gulim"/>
                <a:sym typeface="Gulim"/>
              </a:rPr>
              <a:t> </a:t>
            </a:r>
            <a:r>
              <a:rPr lang="en-US" sz="900" dirty="0" err="1">
                <a:latin typeface="Gulim"/>
                <a:ea typeface="Gulim"/>
                <a:cs typeface="Gulim"/>
                <a:sym typeface="Gulim"/>
              </a:rPr>
              <a:t>체계</a:t>
            </a:r>
            <a:r>
              <a:rPr lang="en-US" sz="900" dirty="0">
                <a:latin typeface="Gulim"/>
                <a:ea typeface="Gulim"/>
                <a:cs typeface="Gulim"/>
                <a:sym typeface="Gulim"/>
              </a:rPr>
              <a:t> </a:t>
            </a:r>
            <a:r>
              <a:rPr lang="en-US" sz="900" dirty="0" err="1">
                <a:latin typeface="Gulim"/>
                <a:ea typeface="Gulim"/>
                <a:cs typeface="Gulim"/>
                <a:sym typeface="Gulim"/>
              </a:rPr>
              <a:t>강화를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2022년부터 </a:t>
            </a:r>
            <a:r>
              <a:rPr lang="en-US" sz="900" dirty="0" err="1">
                <a:latin typeface="Gulim"/>
                <a:ea typeface="Gulim"/>
                <a:cs typeface="Gulim"/>
                <a:sym typeface="Gulim"/>
              </a:rPr>
              <a:t>이사회의</a:t>
            </a:r>
            <a:r>
              <a:rPr lang="en-US" sz="900" dirty="0">
                <a:latin typeface="Gulim"/>
                <a:ea typeface="Gulim"/>
                <a:cs typeface="Gulim"/>
                <a:sym typeface="Gulim"/>
              </a:rPr>
              <a:t> </a:t>
            </a:r>
            <a:r>
              <a:rPr lang="en-US" sz="900" dirty="0" err="1">
                <a:latin typeface="Gulim"/>
                <a:ea typeface="Gulim"/>
                <a:cs typeface="Gulim"/>
                <a:sym typeface="Gulim"/>
              </a:rPr>
              <a:t>전문</a:t>
            </a:r>
            <a:r>
              <a:rPr lang="en-US" sz="900" dirty="0">
                <a:latin typeface="Gulim"/>
                <a:ea typeface="Gulim"/>
                <a:cs typeface="Gulim"/>
                <a:sym typeface="Gulim"/>
              </a:rPr>
              <a:t> </a:t>
            </a:r>
            <a:r>
              <a:rPr lang="en-US" sz="900" dirty="0" err="1">
                <a:latin typeface="Gulim"/>
                <a:ea typeface="Gulim"/>
                <a:cs typeface="Gulim"/>
                <a:sym typeface="Gulim"/>
              </a:rPr>
              <a:t>기술과</a:t>
            </a:r>
            <a:r>
              <a:rPr lang="en-US" sz="900" dirty="0">
                <a:latin typeface="Gulim"/>
                <a:ea typeface="Gulim"/>
                <a:cs typeface="Gulim"/>
                <a:sym typeface="Gulim"/>
              </a:rPr>
              <a:t> </a:t>
            </a:r>
            <a:r>
              <a:rPr lang="en-US" sz="900" dirty="0" err="1">
                <a:latin typeface="Gulim"/>
                <a:ea typeface="Gulim"/>
                <a:cs typeface="Gulim"/>
                <a:sym typeface="Gulim"/>
              </a:rPr>
              <a:t>역량을</a:t>
            </a:r>
            <a:r>
              <a:rPr lang="en-US" sz="900" dirty="0">
                <a:latin typeface="Gulim"/>
                <a:ea typeface="Gulim"/>
                <a:cs typeface="Gulim"/>
                <a:sym typeface="Gulim"/>
              </a:rPr>
              <a:t> KT&amp;G </a:t>
            </a:r>
            <a:r>
              <a:rPr lang="en-US" sz="900" dirty="0" err="1">
                <a:latin typeface="Gulim"/>
                <a:ea typeface="Gulim"/>
                <a:cs typeface="Gulim"/>
                <a:sym typeface="Gulim"/>
              </a:rPr>
              <a:t>이사회</a:t>
            </a:r>
            <a:r>
              <a:rPr lang="en-US" sz="900" dirty="0">
                <a:latin typeface="Gulim"/>
                <a:ea typeface="Gulim"/>
                <a:cs typeface="Gulim"/>
                <a:sym typeface="Gulim"/>
              </a:rPr>
              <a:t> </a:t>
            </a:r>
            <a:r>
              <a:rPr lang="en-US" sz="900" dirty="0" err="1">
                <a:latin typeface="Gulim"/>
                <a:ea typeface="Gulim"/>
                <a:cs typeface="Gulim"/>
                <a:sym typeface="Gulim"/>
              </a:rPr>
              <a:t>역량지표</a:t>
            </a:r>
            <a:r>
              <a:rPr lang="en-US" sz="900" dirty="0">
                <a:latin typeface="Gulim"/>
                <a:ea typeface="Gulim"/>
                <a:cs typeface="Gulim"/>
                <a:sym typeface="Gulim"/>
              </a:rPr>
              <a:t>(Board Skills Matrix)</a:t>
            </a:r>
            <a:r>
              <a:rPr lang="en-US" sz="900" dirty="0" err="1">
                <a:latin typeface="Gulim"/>
                <a:ea typeface="Gulim"/>
                <a:cs typeface="Gulim"/>
                <a:sym typeface="Gulim"/>
              </a:rPr>
              <a:t>로</a:t>
            </a:r>
            <a:r>
              <a:rPr lang="en-US" sz="900" dirty="0">
                <a:latin typeface="Gulim"/>
                <a:ea typeface="Gulim"/>
                <a:cs typeface="Gulim"/>
                <a:sym typeface="Gulim"/>
              </a:rPr>
              <a:t> </a:t>
            </a:r>
            <a:r>
              <a:rPr lang="en-US" sz="900" dirty="0" err="1">
                <a:latin typeface="Gulim"/>
                <a:ea typeface="Gulim"/>
                <a:cs typeface="Gulim"/>
                <a:sym typeface="Gulim"/>
              </a:rPr>
              <a:t>구성하여</a:t>
            </a:r>
            <a:r>
              <a:rPr lang="en-US" sz="900" dirty="0">
                <a:latin typeface="Gulim"/>
                <a:ea typeface="Gulim"/>
                <a:cs typeface="Gulim"/>
                <a:sym typeface="Gulim"/>
              </a:rPr>
              <a:t> </a:t>
            </a:r>
            <a:r>
              <a:rPr lang="en-US" sz="900" dirty="0" err="1">
                <a:latin typeface="Gulim"/>
                <a:ea typeface="Gulim"/>
                <a:cs typeface="Gulim"/>
                <a:sym typeface="Gulim"/>
              </a:rPr>
              <a:t>홈페이지를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선제적으로</a:t>
            </a:r>
            <a:r>
              <a:rPr lang="en-US" sz="900" dirty="0">
                <a:latin typeface="Gulim"/>
                <a:ea typeface="Gulim"/>
                <a:cs typeface="Gulim"/>
                <a:sym typeface="Gulim"/>
              </a:rPr>
              <a:t> </a:t>
            </a:r>
            <a:r>
              <a:rPr lang="en-US" sz="900" dirty="0" err="1">
                <a:latin typeface="Gulim"/>
                <a:ea typeface="Gulim"/>
                <a:cs typeface="Gulim"/>
                <a:sym typeface="Gulim"/>
              </a:rPr>
              <a:t>공개하였고</a:t>
            </a:r>
            <a:r>
              <a:rPr lang="en-US" sz="900" dirty="0">
                <a:latin typeface="Gulim"/>
                <a:ea typeface="Gulim"/>
                <a:cs typeface="Gulim"/>
                <a:sym typeface="Gulim"/>
              </a:rPr>
              <a:t>, </a:t>
            </a:r>
            <a:r>
              <a:rPr lang="en-US" sz="900" dirty="0" err="1">
                <a:latin typeface="Gulim"/>
                <a:ea typeface="Gulim"/>
                <a:cs typeface="Gulim"/>
                <a:sym typeface="Gulim"/>
              </a:rPr>
              <a:t>최근</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중장기</a:t>
            </a:r>
            <a:r>
              <a:rPr lang="en-US" sz="900" dirty="0">
                <a:latin typeface="Gulim"/>
                <a:ea typeface="Gulim"/>
                <a:cs typeface="Gulim"/>
                <a:sym typeface="Gulim"/>
              </a:rPr>
              <a:t> </a:t>
            </a:r>
            <a:r>
              <a:rPr lang="en-US" sz="900" dirty="0" err="1">
                <a:latin typeface="Gulim"/>
                <a:ea typeface="Gulim"/>
                <a:cs typeface="Gulim"/>
                <a:sym typeface="Gulim"/>
              </a:rPr>
              <a:t>전략방향</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글로벌</a:t>
            </a:r>
            <a:r>
              <a:rPr lang="en-US" sz="900" dirty="0">
                <a:latin typeface="Gulim"/>
                <a:ea typeface="Gulim"/>
                <a:cs typeface="Gulim"/>
                <a:sym typeface="Gulim"/>
              </a:rPr>
              <a:t> </a:t>
            </a:r>
            <a:r>
              <a:rPr lang="en-US" sz="900" dirty="0" err="1">
                <a:latin typeface="Gulim"/>
                <a:ea typeface="Gulim"/>
                <a:cs typeface="Gulim"/>
                <a:sym typeface="Gulim"/>
              </a:rPr>
              <a:t>스탠다드를</a:t>
            </a:r>
            <a:r>
              <a:rPr lang="en-US" sz="900" dirty="0">
                <a:latin typeface="Gulim"/>
                <a:ea typeface="Gulim"/>
                <a:cs typeface="Gulim"/>
                <a:sym typeface="Gulim"/>
              </a:rPr>
              <a:t> </a:t>
            </a:r>
            <a:r>
              <a:rPr lang="en-US" sz="900" dirty="0" err="1">
                <a:latin typeface="Gulim"/>
                <a:ea typeface="Gulim"/>
                <a:cs typeface="Gulim"/>
                <a:sym typeface="Gulim"/>
              </a:rPr>
              <a:t>반영하여</a:t>
            </a:r>
            <a:r>
              <a:rPr lang="en-US" sz="900" dirty="0">
                <a:latin typeface="Gulim"/>
                <a:ea typeface="Gulim"/>
                <a:cs typeface="Gulim"/>
                <a:sym typeface="Gulim"/>
              </a:rPr>
              <a:t> </a:t>
            </a:r>
            <a:r>
              <a:rPr lang="en-US" sz="900" dirty="0" err="1">
                <a:latin typeface="Gulim"/>
                <a:ea typeface="Gulim"/>
                <a:cs typeface="Gulim"/>
                <a:sym typeface="Gulim"/>
              </a:rPr>
              <a:t>이를</a:t>
            </a:r>
            <a:r>
              <a:rPr lang="en-US" sz="900" dirty="0">
                <a:latin typeface="Gulim"/>
                <a:ea typeface="Gulim"/>
                <a:cs typeface="Gulim"/>
                <a:sym typeface="Gulim"/>
              </a:rPr>
              <a:t> </a:t>
            </a:r>
            <a:r>
              <a:rPr lang="en-US" sz="900" dirty="0" err="1">
                <a:latin typeface="Gulim"/>
                <a:ea typeface="Gulim"/>
                <a:cs typeface="Gulim"/>
                <a:sym typeface="Gulim"/>
              </a:rPr>
              <a:t>더욱</a:t>
            </a:r>
            <a:r>
              <a:rPr lang="en-US" sz="900" dirty="0">
                <a:latin typeface="Gulim"/>
                <a:ea typeface="Gulim"/>
                <a:cs typeface="Gulim"/>
                <a:sym typeface="Gulim"/>
              </a:rPr>
              <a:t> </a:t>
            </a:r>
            <a:r>
              <a:rPr lang="en-US" sz="900" dirty="0" err="1">
                <a:latin typeface="Gulim"/>
                <a:ea typeface="Gulim"/>
                <a:cs typeface="Gulim"/>
                <a:sym typeface="Gulim"/>
              </a:rPr>
              <a:t>고도화하였습니다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9060" name="Google Shape;9060;p93"/>
          <p:cNvSpPr txBox="1"/>
          <p:nvPr/>
        </p:nvSpPr>
        <p:spPr>
          <a:xfrm>
            <a:off x="900111" y="3929323"/>
            <a:ext cx="5066030" cy="393700"/>
          </a:xfrm>
          <a:prstGeom prst="rect">
            <a:avLst/>
          </a:prstGeom>
          <a:noFill/>
          <a:ln>
            <a:noFill/>
          </a:ln>
        </p:spPr>
        <p:txBody>
          <a:bodyPr spcFirstLastPara="1" wrap="square" lIns="0" tIns="12700" rIns="0" bIns="0" anchor="t" anchorCtr="0">
            <a:spAutoFit/>
          </a:bodyPr>
          <a:lstStyle/>
          <a:p>
            <a:pPr marL="12700" marR="5080" lvl="0" indent="0" algn="l"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이사회</a:t>
            </a:r>
            <a:r>
              <a:rPr lang="en-US" sz="900" dirty="0">
                <a:latin typeface="Gulim"/>
                <a:ea typeface="Gulim"/>
                <a:cs typeface="Gulim"/>
                <a:sym typeface="Gulim"/>
              </a:rPr>
              <a:t> </a:t>
            </a:r>
            <a:r>
              <a:rPr lang="en-US" sz="900" dirty="0" err="1">
                <a:latin typeface="Gulim"/>
                <a:ea typeface="Gulim"/>
                <a:cs typeface="Gulim"/>
                <a:sym typeface="Gulim"/>
              </a:rPr>
              <a:t>내</a:t>
            </a:r>
            <a:r>
              <a:rPr lang="en-US" sz="900" dirty="0">
                <a:latin typeface="Gulim"/>
                <a:ea typeface="Gulim"/>
                <a:cs typeface="Gulim"/>
                <a:sym typeface="Gulim"/>
              </a:rPr>
              <a:t> </a:t>
            </a:r>
            <a:r>
              <a:rPr lang="en-US" sz="900" dirty="0" err="1">
                <a:latin typeface="Gulim"/>
                <a:ea typeface="Gulim"/>
                <a:cs typeface="Gulim"/>
                <a:sym typeface="Gulim"/>
              </a:rPr>
              <a:t>위원회인</a:t>
            </a:r>
            <a:r>
              <a:rPr lang="en-US" sz="900" dirty="0">
                <a:latin typeface="Gulim"/>
                <a:ea typeface="Gulim"/>
                <a:cs typeface="Gulim"/>
                <a:sym typeface="Gulim"/>
              </a:rPr>
              <a:t> </a:t>
            </a:r>
            <a:r>
              <a:rPr lang="en-US" sz="900" dirty="0" err="1">
                <a:latin typeface="Gulim"/>
                <a:ea typeface="Gulim"/>
                <a:cs typeface="Gulim"/>
                <a:sym typeface="Gulim"/>
              </a:rPr>
              <a:t>지배구조위원회</a:t>
            </a:r>
            <a:r>
              <a:rPr lang="en-US" sz="900" dirty="0">
                <a:latin typeface="Gulim"/>
                <a:ea typeface="Gulim"/>
                <a:cs typeface="Gulim"/>
                <a:sym typeface="Gulim"/>
              </a:rPr>
              <a:t>, </a:t>
            </a:r>
            <a:r>
              <a:rPr lang="en-US" sz="900" dirty="0" err="1">
                <a:latin typeface="Gulim"/>
                <a:ea typeface="Gulim"/>
                <a:cs typeface="Gulim"/>
                <a:sym typeface="Gulim"/>
              </a:rPr>
              <a:t>평가보상위원회</a:t>
            </a:r>
            <a:r>
              <a:rPr lang="en-US" sz="900" dirty="0">
                <a:latin typeface="Gulim"/>
                <a:ea typeface="Gulim"/>
                <a:cs typeface="Gulim"/>
                <a:sym typeface="Gulim"/>
              </a:rPr>
              <a:t>, </a:t>
            </a:r>
            <a:r>
              <a:rPr lang="en-US" sz="900" dirty="0" err="1">
                <a:latin typeface="Gulim"/>
                <a:ea typeface="Gulim"/>
                <a:cs typeface="Gulim"/>
                <a:sym typeface="Gulim"/>
              </a:rPr>
              <a:t>감사위원회</a:t>
            </a:r>
            <a:r>
              <a:rPr lang="en-US" sz="900" dirty="0">
                <a:latin typeface="Gulim"/>
                <a:ea typeface="Gulim"/>
                <a:cs typeface="Gulim"/>
                <a:sym typeface="Gulim"/>
              </a:rPr>
              <a:t>, </a:t>
            </a:r>
            <a:r>
              <a:rPr lang="en-US" sz="900" dirty="0" err="1">
                <a:latin typeface="Gulim"/>
                <a:ea typeface="Gulim"/>
                <a:cs typeface="Gulim"/>
                <a:sym typeface="Gulim"/>
              </a:rPr>
              <a:t>사외이사후보추천위원회</a:t>
            </a:r>
            <a:r>
              <a:rPr lang="en-US" sz="900" dirty="0">
                <a:latin typeface="Gulim"/>
                <a:ea typeface="Gulim"/>
                <a:cs typeface="Gulim"/>
                <a:sym typeface="Gulim"/>
              </a:rPr>
              <a:t>, </a:t>
            </a:r>
            <a:r>
              <a:rPr lang="en-US" sz="900" dirty="0" err="1">
                <a:latin typeface="Gulim"/>
                <a:ea typeface="Gulim"/>
                <a:cs typeface="Gulim"/>
                <a:sym typeface="Gulim"/>
              </a:rPr>
              <a:t>사장후보추천</a:t>
            </a:r>
            <a:r>
              <a:rPr lang="en-US" sz="900" dirty="0">
                <a:latin typeface="Gulim"/>
                <a:ea typeface="Gulim"/>
                <a:cs typeface="Gulim"/>
                <a:sym typeface="Gulim"/>
              </a:rPr>
              <a:t> </a:t>
            </a:r>
            <a:r>
              <a:rPr lang="en-US" sz="900" dirty="0" err="1">
                <a:latin typeface="Gulim"/>
                <a:ea typeface="Gulim"/>
                <a:cs typeface="Gulim"/>
                <a:sym typeface="Gulim"/>
              </a:rPr>
              <a:t>위원회를</a:t>
            </a:r>
            <a:r>
              <a:rPr lang="en-US" sz="900" dirty="0">
                <a:latin typeface="Gulim"/>
                <a:ea typeface="Gulim"/>
                <a:cs typeface="Gulim"/>
                <a:sym typeface="Gulim"/>
              </a:rPr>
              <a:t> </a:t>
            </a:r>
            <a:r>
              <a:rPr lang="en-US" sz="900" dirty="0" err="1">
                <a:latin typeface="Gulim"/>
                <a:ea typeface="Gulim"/>
                <a:cs typeface="Gulim"/>
                <a:sym typeface="Gulim"/>
              </a:rPr>
              <a:t>전원</a:t>
            </a:r>
            <a:r>
              <a:rPr lang="en-US" sz="900" dirty="0">
                <a:latin typeface="Gulim"/>
                <a:ea typeface="Gulim"/>
                <a:cs typeface="Gulim"/>
                <a:sym typeface="Gulim"/>
              </a:rPr>
              <a:t> </a:t>
            </a:r>
            <a:r>
              <a:rPr lang="en-US" sz="900" dirty="0" err="1">
                <a:latin typeface="Gulim"/>
                <a:ea typeface="Gulim"/>
                <a:cs typeface="Gulim"/>
                <a:sym typeface="Gulim"/>
              </a:rPr>
              <a:t>사외이사로</a:t>
            </a:r>
            <a:r>
              <a:rPr lang="en-US" sz="900" dirty="0">
                <a:latin typeface="Gulim"/>
                <a:ea typeface="Gulim"/>
                <a:cs typeface="Gulim"/>
                <a:sym typeface="Gulim"/>
              </a:rPr>
              <a:t> </a:t>
            </a:r>
            <a:r>
              <a:rPr lang="en-US" sz="900" dirty="0" err="1">
                <a:latin typeface="Gulim"/>
                <a:ea typeface="Gulim"/>
                <a:cs typeface="Gulim"/>
                <a:sym typeface="Gulim"/>
              </a:rPr>
              <a:t>구성하여</a:t>
            </a:r>
            <a:r>
              <a:rPr lang="en-US" sz="900" dirty="0">
                <a:latin typeface="Gulim"/>
                <a:ea typeface="Gulim"/>
                <a:cs typeface="Gulim"/>
                <a:sym typeface="Gulim"/>
              </a:rPr>
              <a:t> </a:t>
            </a:r>
            <a:r>
              <a:rPr lang="en-US" sz="900" dirty="0" err="1">
                <a:latin typeface="Gulim"/>
                <a:ea typeface="Gulim"/>
                <a:cs typeface="Gulim"/>
                <a:sym typeface="Gulim"/>
              </a:rPr>
              <a:t>이사회의</a:t>
            </a:r>
            <a:r>
              <a:rPr lang="en-US" sz="900" dirty="0">
                <a:latin typeface="Gulim"/>
                <a:ea typeface="Gulim"/>
                <a:cs typeface="Gulim"/>
                <a:sym typeface="Gulim"/>
              </a:rPr>
              <a:t> </a:t>
            </a:r>
            <a:r>
              <a:rPr lang="en-US" sz="900" dirty="0" err="1">
                <a:latin typeface="Gulim"/>
                <a:ea typeface="Gulim"/>
                <a:cs typeface="Gulim"/>
                <a:sym typeface="Gulim"/>
              </a:rPr>
              <a:t>독립성을</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endParaRPr sz="900" dirty="0">
              <a:latin typeface="Gulim"/>
              <a:ea typeface="Gulim"/>
              <a:cs typeface="Gulim"/>
              <a:sym typeface="Gulim"/>
            </a:endParaRPr>
          </a:p>
        </p:txBody>
      </p:sp>
      <p:grpSp>
        <p:nvGrpSpPr>
          <p:cNvPr id="9130" name="Google Shape;9130;p93"/>
          <p:cNvGrpSpPr/>
          <p:nvPr/>
        </p:nvGrpSpPr>
        <p:grpSpPr>
          <a:xfrm>
            <a:off x="538086" y="0"/>
            <a:ext cx="14077958" cy="8208009"/>
            <a:chOff x="538086" y="0"/>
            <a:chExt cx="14077958" cy="8208009"/>
          </a:xfrm>
        </p:grpSpPr>
        <p:sp>
          <p:nvSpPr>
            <p:cNvPr id="9131" name="Google Shape;9131;p93"/>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132" name="Google Shape;9132;p93"/>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133" name="Google Shape;9133;p93"/>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140" name="Google Shape;9140;p93"/>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174</a:t>
            </a:r>
            <a:endParaRPr sz="1000">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9149"/>
        <p:cNvGrpSpPr/>
        <p:nvPr/>
      </p:nvGrpSpPr>
      <p:grpSpPr>
        <a:xfrm>
          <a:off x="0" y="0"/>
          <a:ext cx="0" cy="0"/>
          <a:chOff x="0" y="0"/>
          <a:chExt cx="0" cy="0"/>
        </a:xfrm>
      </p:grpSpPr>
      <p:sp>
        <p:nvSpPr>
          <p:cNvPr id="9151" name="Google Shape;9151;p94"/>
          <p:cNvSpPr txBox="1"/>
          <p:nvPr/>
        </p:nvSpPr>
        <p:spPr>
          <a:xfrm>
            <a:off x="887298" y="1196499"/>
            <a:ext cx="3338999"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기업지배구조</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0075C2"/>
                </a:solidFill>
                <a:latin typeface="Arial"/>
                <a:ea typeface="Arial"/>
                <a:cs typeface="Arial"/>
                <a:sym typeface="Arial"/>
              </a:rPr>
              <a:t>이사회</a:t>
            </a:r>
            <a:r>
              <a:rPr lang="en-US" sz="1100" b="1" dirty="0">
                <a:solidFill>
                  <a:srgbClr val="0075C2"/>
                </a:solidFill>
                <a:latin typeface="Arial"/>
                <a:ea typeface="Arial"/>
                <a:cs typeface="Arial"/>
                <a:sym typeface="Arial"/>
              </a:rPr>
              <a:t> </a:t>
            </a:r>
            <a:r>
              <a:rPr lang="en-US" sz="1100" b="1" dirty="0" err="1">
                <a:solidFill>
                  <a:srgbClr val="0075C2"/>
                </a:solidFill>
                <a:latin typeface="Arial"/>
                <a:ea typeface="Arial"/>
                <a:cs typeface="Arial"/>
                <a:sym typeface="Arial"/>
              </a:rPr>
              <a:t>독립성</a:t>
            </a:r>
            <a:r>
              <a:rPr lang="en-US" sz="1100" b="1" dirty="0">
                <a:solidFill>
                  <a:srgbClr val="0075C2"/>
                </a:solidFill>
                <a:latin typeface="Arial"/>
                <a:ea typeface="Arial"/>
                <a:cs typeface="Arial"/>
                <a:sym typeface="Arial"/>
              </a:rPr>
              <a:t> </a:t>
            </a:r>
            <a:r>
              <a:rPr lang="en-US" sz="1100" b="1" dirty="0" err="1">
                <a:solidFill>
                  <a:srgbClr val="0075C2"/>
                </a:solidFill>
                <a:latin typeface="Arial"/>
                <a:ea typeface="Arial"/>
                <a:cs typeface="Arial"/>
                <a:sym typeface="Arial"/>
              </a:rPr>
              <a:t>및</a:t>
            </a:r>
            <a:r>
              <a:rPr lang="en-US" sz="1100" b="1" dirty="0">
                <a:solidFill>
                  <a:srgbClr val="0075C2"/>
                </a:solidFill>
                <a:latin typeface="Arial"/>
                <a:ea typeface="Arial"/>
                <a:cs typeface="Arial"/>
                <a:sym typeface="Arial"/>
              </a:rPr>
              <a:t> </a:t>
            </a:r>
            <a:r>
              <a:rPr lang="en-US" sz="1100" b="1" dirty="0" err="1">
                <a:solidFill>
                  <a:srgbClr val="0075C2"/>
                </a:solidFill>
                <a:latin typeface="Arial"/>
                <a:ea typeface="Arial"/>
                <a:cs typeface="Arial"/>
                <a:sym typeface="Arial"/>
              </a:rPr>
              <a:t>전문성</a:t>
            </a:r>
            <a:endParaRPr sz="1100" dirty="0">
              <a:latin typeface="Arial"/>
              <a:ea typeface="Arial"/>
              <a:cs typeface="Arial"/>
              <a:sym typeface="Arial"/>
            </a:endParaRPr>
          </a:p>
        </p:txBody>
      </p:sp>
      <p:sp>
        <p:nvSpPr>
          <p:cNvPr id="9152" name="Google Shape;9152;p94"/>
          <p:cNvSpPr txBox="1"/>
          <p:nvPr/>
        </p:nvSpPr>
        <p:spPr>
          <a:xfrm>
            <a:off x="887299" y="2016046"/>
            <a:ext cx="5066030" cy="76200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a:solidFill>
                  <a:srgbClr val="2EA7E0"/>
                </a:solidFill>
                <a:latin typeface="Arial"/>
                <a:ea typeface="Arial"/>
                <a:cs typeface="Arial"/>
                <a:sym typeface="Arial"/>
              </a:rPr>
              <a:t>이사회 독립성</a:t>
            </a:r>
            <a:r>
              <a:rPr lang="en-US" sz="900" b="1" u="none">
                <a:solidFill>
                  <a:srgbClr val="2EA7E0"/>
                </a:solidFill>
                <a:latin typeface="Arial"/>
                <a:ea typeface="Arial"/>
                <a:cs typeface="Arial"/>
                <a:sym typeface="Arial"/>
              </a:rPr>
              <a:t>  </a:t>
            </a:r>
            <a:r>
              <a:rPr lang="en-US" sz="900" u="none">
                <a:latin typeface="Gulim"/>
                <a:ea typeface="Gulim"/>
                <a:cs typeface="Gulim"/>
                <a:sym typeface="Gulim"/>
              </a:rPr>
              <a:t>KT&amp;G는 ‘독립된 이사회’를 이사회 운영의 근간으로 삼고, 투명하고 독립성이 검증된 자를 사외이사로 선임하여 경영진을 견제하고 주주를 비롯한 이해관계자의 이익을 보호하고 있습니다. 2010년 이사회 규정 개정을 통해 ‘이사회의 의장은 사외이사 중에서 이사회의 결의로 선임’하도록 하여 이사회가 본연의 역할에 충실하도록 하였고, CEO와 이사회 의장이 분리된 객관적이고 독립적인 지배 체제를 구축하였으며, 해당 제도는 14년동안 도입되어 운영 중에 있습니다.</a:t>
            </a:r>
            <a:endParaRPr sz="900">
              <a:latin typeface="Gulim"/>
              <a:ea typeface="Gulim"/>
              <a:cs typeface="Gulim"/>
              <a:sym typeface="Gulim"/>
            </a:endParaRPr>
          </a:p>
        </p:txBody>
      </p:sp>
      <p:sp>
        <p:nvSpPr>
          <p:cNvPr id="9153" name="Google Shape;9153;p94"/>
          <p:cNvSpPr txBox="1"/>
          <p:nvPr/>
        </p:nvSpPr>
        <p:spPr>
          <a:xfrm>
            <a:off x="887859" y="2936732"/>
            <a:ext cx="5066030" cy="5778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이사회 내 위원회 중 경영위원회 및 지속가능경영위원회를 제외하고는 경영진 견제 역할을 충실하게 수행할 수 있도록 전원을 사외이사로 구성하였습니다. 또한, 사외이사 선임기준을 제안하는 지배구조위원회 및 사외이사후보를 평가 및 추천하는 사외이사후보추천위원회도 전원 사외이사로 구성하여 이사회의 독립성을 한층 강화하였습니다.</a:t>
            </a:r>
            <a:endParaRPr sz="900">
              <a:latin typeface="Gulim"/>
              <a:ea typeface="Gulim"/>
              <a:cs typeface="Gulim"/>
              <a:sym typeface="Gulim"/>
            </a:endParaRPr>
          </a:p>
        </p:txBody>
      </p:sp>
      <p:sp>
        <p:nvSpPr>
          <p:cNvPr id="9154" name="Google Shape;9154;p94"/>
          <p:cNvSpPr txBox="1"/>
          <p:nvPr/>
        </p:nvSpPr>
        <p:spPr>
          <a:xfrm>
            <a:off x="887298" y="3685702"/>
            <a:ext cx="5066030" cy="940642"/>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dirty="0" err="1">
                <a:latin typeface="Gulim"/>
                <a:ea typeface="Gulim"/>
                <a:cs typeface="Gulim"/>
                <a:sym typeface="Gulim"/>
              </a:rPr>
              <a:t>사외이사</a:t>
            </a:r>
            <a:r>
              <a:rPr lang="en-US" sz="900" dirty="0">
                <a:latin typeface="Gulim"/>
                <a:ea typeface="Gulim"/>
                <a:cs typeface="Gulim"/>
                <a:sym typeface="Gulim"/>
              </a:rPr>
              <a:t> </a:t>
            </a:r>
            <a:r>
              <a:rPr lang="en-US" sz="900" dirty="0" err="1">
                <a:latin typeface="Gulim"/>
                <a:ea typeface="Gulim"/>
                <a:cs typeface="Gulim"/>
                <a:sym typeface="Gulim"/>
              </a:rPr>
              <a:t>선임</a:t>
            </a:r>
            <a:r>
              <a:rPr lang="en-US" sz="900" dirty="0">
                <a:latin typeface="Gulim"/>
                <a:ea typeface="Gulim"/>
                <a:cs typeface="Gulim"/>
                <a:sym typeface="Gulim"/>
              </a:rPr>
              <a:t> </a:t>
            </a:r>
            <a:r>
              <a:rPr lang="en-US" sz="900" dirty="0" err="1">
                <a:latin typeface="Gulim"/>
                <a:ea typeface="Gulim"/>
                <a:cs typeface="Gulim"/>
                <a:sym typeface="Gulim"/>
              </a:rPr>
              <a:t>과정</a:t>
            </a:r>
            <a:r>
              <a:rPr lang="en-US" sz="900" dirty="0">
                <a:latin typeface="Gulim"/>
                <a:ea typeface="Gulim"/>
                <a:cs typeface="Gulim"/>
                <a:sym typeface="Gulim"/>
              </a:rPr>
              <a:t> </a:t>
            </a:r>
            <a:r>
              <a:rPr lang="en-US" sz="900" dirty="0" err="1">
                <a:latin typeface="Gulim"/>
                <a:ea typeface="Gulim"/>
                <a:cs typeface="Gulim"/>
                <a:sym typeface="Gulim"/>
              </a:rPr>
              <a:t>역시</a:t>
            </a:r>
            <a:r>
              <a:rPr lang="en-US" sz="900" dirty="0">
                <a:latin typeface="Gulim"/>
                <a:ea typeface="Gulim"/>
                <a:cs typeface="Gulim"/>
                <a:sym typeface="Gulim"/>
              </a:rPr>
              <a:t> </a:t>
            </a:r>
            <a:r>
              <a:rPr lang="en-US" sz="900" dirty="0" err="1">
                <a:latin typeface="Gulim"/>
                <a:ea typeface="Gulim"/>
                <a:cs typeface="Gulim"/>
                <a:sym typeface="Gulim"/>
              </a:rPr>
              <a:t>독립된</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전문기관</a:t>
            </a:r>
            <a:r>
              <a:rPr lang="en-US" sz="900" dirty="0">
                <a:latin typeface="Gulim"/>
                <a:ea typeface="Gulim"/>
                <a:cs typeface="Gulim"/>
                <a:sym typeface="Gulim"/>
              </a:rPr>
              <a:t> </a:t>
            </a:r>
            <a:r>
              <a:rPr lang="en-US" sz="900" dirty="0" err="1">
                <a:latin typeface="Gulim"/>
                <a:ea typeface="Gulim"/>
                <a:cs typeface="Gulim"/>
                <a:sym typeface="Gulim"/>
              </a:rPr>
              <a:t>서치펌을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후보자를</a:t>
            </a:r>
            <a:r>
              <a:rPr lang="en-US" sz="900" dirty="0">
                <a:latin typeface="Gulim"/>
                <a:ea typeface="Gulim"/>
                <a:cs typeface="Gulim"/>
                <a:sym typeface="Gulim"/>
              </a:rPr>
              <a:t> </a:t>
            </a:r>
            <a:r>
              <a:rPr lang="en-US" sz="900" dirty="0" err="1">
                <a:latin typeface="Gulim"/>
                <a:ea typeface="Gulim"/>
                <a:cs typeface="Gulim"/>
                <a:sym typeface="Gulim"/>
              </a:rPr>
              <a:t>물색하며</a:t>
            </a:r>
            <a:r>
              <a:rPr lang="en-US" sz="900" dirty="0">
                <a:latin typeface="Gulim"/>
                <a:ea typeface="Gulim"/>
                <a:cs typeface="Gulim"/>
                <a:sym typeface="Gulim"/>
              </a:rPr>
              <a:t>, </a:t>
            </a:r>
            <a:r>
              <a:rPr lang="en-US" sz="900" dirty="0" err="1">
                <a:latin typeface="Gulim"/>
                <a:ea typeface="Gulim"/>
                <a:cs typeface="Gulim"/>
                <a:sym typeface="Gulim"/>
              </a:rPr>
              <a:t>선임</a:t>
            </a:r>
            <a:r>
              <a:rPr lang="en-US" sz="900" dirty="0">
                <a:latin typeface="Gulim"/>
                <a:ea typeface="Gulim"/>
                <a:cs typeface="Gulim"/>
                <a:sym typeface="Gulim"/>
              </a:rPr>
              <a:t> </a:t>
            </a:r>
            <a:r>
              <a:rPr lang="en-US" sz="900" dirty="0" err="1">
                <a:latin typeface="Gulim"/>
                <a:ea typeface="Gulim"/>
                <a:cs typeface="Gulim"/>
                <a:sym typeface="Gulim"/>
              </a:rPr>
              <a:t>단계에서는</a:t>
            </a:r>
            <a:r>
              <a:rPr lang="en-US" sz="900" dirty="0">
                <a:latin typeface="Gulim"/>
                <a:ea typeface="Gulim"/>
                <a:cs typeface="Gulim"/>
                <a:sym typeface="Gulim"/>
              </a:rPr>
              <a:t> </a:t>
            </a:r>
            <a:r>
              <a:rPr lang="en-US" sz="900" dirty="0" err="1">
                <a:latin typeface="Gulim"/>
                <a:ea typeface="Gulim"/>
                <a:cs typeface="Gulim"/>
                <a:sym typeface="Gulim"/>
              </a:rPr>
              <a:t>회사의</a:t>
            </a:r>
            <a:r>
              <a:rPr lang="en-US" sz="900" dirty="0">
                <a:latin typeface="Gulim"/>
                <a:ea typeface="Gulim"/>
                <a:cs typeface="Gulim"/>
                <a:sym typeface="Gulim"/>
              </a:rPr>
              <a:t> </a:t>
            </a:r>
            <a:r>
              <a:rPr lang="en-US" sz="900" dirty="0" err="1">
                <a:latin typeface="Gulim"/>
                <a:ea typeface="Gulim"/>
                <a:cs typeface="Gulim"/>
                <a:sym typeface="Gulim"/>
              </a:rPr>
              <a:t>자체</a:t>
            </a:r>
            <a:r>
              <a:rPr lang="en-US" sz="900" dirty="0">
                <a:latin typeface="Gulim"/>
                <a:ea typeface="Gulim"/>
                <a:cs typeface="Gulim"/>
                <a:sym typeface="Gulim"/>
              </a:rPr>
              <a:t> </a:t>
            </a:r>
            <a:r>
              <a:rPr lang="en-US" sz="900" dirty="0" err="1">
                <a:latin typeface="Gulim"/>
                <a:ea typeface="Gulim"/>
                <a:cs typeface="Gulim"/>
                <a:sym typeface="Gulim"/>
              </a:rPr>
              <a:t>검증</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외부</a:t>
            </a:r>
            <a:r>
              <a:rPr lang="en-US" sz="900" dirty="0">
                <a:latin typeface="Gulim"/>
                <a:ea typeface="Gulim"/>
                <a:cs typeface="Gulim"/>
                <a:sym typeface="Gulim"/>
              </a:rPr>
              <a:t> </a:t>
            </a:r>
            <a:r>
              <a:rPr lang="en-US" sz="900" dirty="0" err="1">
                <a:latin typeface="Gulim"/>
                <a:ea typeface="Gulim"/>
                <a:cs typeface="Gulim"/>
                <a:sym typeface="Gulim"/>
              </a:rPr>
              <a:t>전문기관</a:t>
            </a:r>
            <a:r>
              <a:rPr lang="en-US" sz="900" dirty="0">
                <a:latin typeface="Gulim"/>
                <a:ea typeface="Gulim"/>
                <a:cs typeface="Gulim"/>
                <a:sym typeface="Gulim"/>
              </a:rPr>
              <a:t> </a:t>
            </a:r>
            <a:r>
              <a:rPr lang="en-US" sz="900" dirty="0" err="1">
                <a:latin typeface="Gulim"/>
                <a:ea typeface="Gulim"/>
                <a:cs typeface="Gulim"/>
                <a:sym typeface="Gulim"/>
              </a:rPr>
              <a:t>검증을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독립성을</a:t>
            </a:r>
            <a:r>
              <a:rPr lang="en-US" sz="900" dirty="0">
                <a:latin typeface="Gulim"/>
                <a:ea typeface="Gulim"/>
                <a:cs typeface="Gulim"/>
                <a:sym typeface="Gulim"/>
              </a:rPr>
              <a:t> </a:t>
            </a:r>
            <a:r>
              <a:rPr lang="en-US" sz="900" dirty="0" err="1">
                <a:latin typeface="Gulim"/>
                <a:ea typeface="Gulim"/>
                <a:cs typeface="Gulim"/>
                <a:sym typeface="Gulim"/>
              </a:rPr>
              <a:t>이중으로</a:t>
            </a:r>
            <a:r>
              <a:rPr lang="en-US" sz="900" dirty="0">
                <a:latin typeface="Gulim"/>
                <a:ea typeface="Gulim"/>
                <a:cs typeface="Gulim"/>
                <a:sym typeface="Gulim"/>
              </a:rPr>
              <a:t> </a:t>
            </a:r>
            <a:r>
              <a:rPr lang="en-US" sz="900" dirty="0" err="1">
                <a:latin typeface="Gulim"/>
                <a:ea typeface="Gulim"/>
                <a:cs typeface="Gulim"/>
                <a:sym typeface="Gulim"/>
              </a:rPr>
              <a:t>확인하고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나아가</a:t>
            </a:r>
            <a:r>
              <a:rPr lang="en-US" sz="900" dirty="0">
                <a:latin typeface="Gulim"/>
                <a:ea typeface="Gulim"/>
                <a:cs typeface="Gulim"/>
                <a:sym typeface="Gulim"/>
              </a:rPr>
              <a:t> </a:t>
            </a:r>
            <a:r>
              <a:rPr lang="en-US" sz="900" dirty="0" err="1">
                <a:latin typeface="Gulim"/>
                <a:ea typeface="Gulim"/>
                <a:cs typeface="Gulim"/>
                <a:sym typeface="Gulim"/>
              </a:rPr>
              <a:t>주주총회</a:t>
            </a:r>
            <a:r>
              <a:rPr lang="en-US" sz="900" dirty="0">
                <a:latin typeface="Gulim"/>
                <a:ea typeface="Gulim"/>
                <a:cs typeface="Gulim"/>
                <a:sym typeface="Gulim"/>
              </a:rPr>
              <a:t> </a:t>
            </a:r>
            <a:r>
              <a:rPr lang="en-US" sz="900" dirty="0" err="1">
                <a:latin typeface="Gulim"/>
                <a:ea typeface="Gulim"/>
                <a:cs typeface="Gulim"/>
                <a:sym typeface="Gulim"/>
              </a:rPr>
              <a:t>의안</a:t>
            </a:r>
            <a:r>
              <a:rPr lang="en-US" sz="900" dirty="0">
                <a:latin typeface="Gulim"/>
                <a:ea typeface="Gulim"/>
                <a:cs typeface="Gulim"/>
                <a:sym typeface="Gulim"/>
              </a:rPr>
              <a:t> </a:t>
            </a:r>
            <a:r>
              <a:rPr lang="en-US" sz="900" dirty="0" err="1">
                <a:latin typeface="Gulim"/>
                <a:ea typeface="Gulim"/>
                <a:cs typeface="Gulim"/>
                <a:sym typeface="Gulim"/>
              </a:rPr>
              <a:t>상정</a:t>
            </a:r>
            <a:r>
              <a:rPr lang="en-US" sz="900" dirty="0">
                <a:latin typeface="Gulim"/>
                <a:ea typeface="Gulim"/>
                <a:cs typeface="Gulim"/>
                <a:sym typeface="Gulim"/>
              </a:rPr>
              <a:t> </a:t>
            </a:r>
            <a:r>
              <a:rPr lang="en-US" sz="900" dirty="0" err="1">
                <a:latin typeface="Gulim"/>
                <a:ea typeface="Gulim"/>
                <a:cs typeface="Gulim"/>
                <a:sym typeface="Gulim"/>
              </a:rPr>
              <a:t>준비단계에서</a:t>
            </a:r>
            <a:r>
              <a:rPr lang="en-US" sz="900" dirty="0">
                <a:latin typeface="Gulim"/>
                <a:ea typeface="Gulim"/>
                <a:cs typeface="Gulim"/>
                <a:sym typeface="Gulim"/>
              </a:rPr>
              <a:t> ‘</a:t>
            </a:r>
            <a:r>
              <a:rPr lang="en-US" sz="900" dirty="0" err="1">
                <a:latin typeface="Gulim"/>
                <a:ea typeface="Gulim"/>
                <a:cs typeface="Gulim"/>
                <a:sym typeface="Gulim"/>
              </a:rPr>
              <a:t>사외이사</a:t>
            </a:r>
            <a:r>
              <a:rPr lang="en-US" sz="900" dirty="0">
                <a:latin typeface="Gulim"/>
                <a:ea typeface="Gulim"/>
                <a:cs typeface="Gulim"/>
                <a:sym typeface="Gulim"/>
              </a:rPr>
              <a:t> </a:t>
            </a:r>
            <a:r>
              <a:rPr lang="en-US" sz="900" dirty="0" err="1">
                <a:latin typeface="Gulim"/>
                <a:ea typeface="Gulim"/>
                <a:cs typeface="Gulim"/>
                <a:sym typeface="Gulim"/>
              </a:rPr>
              <a:t>자격요건</a:t>
            </a:r>
            <a:r>
              <a:rPr lang="en-US" sz="900" dirty="0">
                <a:latin typeface="Gulim"/>
                <a:ea typeface="Gulim"/>
                <a:cs typeface="Gulim"/>
                <a:sym typeface="Gulim"/>
              </a:rPr>
              <a:t> </a:t>
            </a:r>
            <a:r>
              <a:rPr lang="en-US" sz="900" dirty="0" err="1">
                <a:latin typeface="Gulim"/>
                <a:ea typeface="Gulim"/>
                <a:cs typeface="Gulim"/>
                <a:sym typeface="Gulim"/>
              </a:rPr>
              <a:t>적격</a:t>
            </a:r>
            <a:r>
              <a:rPr lang="en-US" sz="900" dirty="0">
                <a:latin typeface="Gulim"/>
                <a:ea typeface="Gulim"/>
                <a:cs typeface="Gulim"/>
                <a:sym typeface="Gulim"/>
              </a:rPr>
              <a:t> </a:t>
            </a:r>
            <a:r>
              <a:rPr lang="en-US" sz="900" dirty="0" err="1">
                <a:latin typeface="Gulim"/>
                <a:ea typeface="Gulim"/>
                <a:cs typeface="Gulim"/>
                <a:sym typeface="Gulim"/>
              </a:rPr>
              <a:t>확인서’를</a:t>
            </a:r>
            <a:r>
              <a:rPr lang="en-US" sz="900" dirty="0">
                <a:latin typeface="Gulim"/>
                <a:ea typeface="Gulim"/>
                <a:cs typeface="Gulim"/>
                <a:sym typeface="Gulim"/>
              </a:rPr>
              <a:t> </a:t>
            </a:r>
            <a:r>
              <a:rPr lang="en-US" sz="900" dirty="0" err="1">
                <a:latin typeface="Gulim"/>
                <a:ea typeface="Gulim"/>
                <a:cs typeface="Gulim"/>
                <a:sym typeface="Gulim"/>
              </a:rPr>
              <a:t>수취하여</a:t>
            </a:r>
            <a:r>
              <a:rPr lang="en-US" sz="900" dirty="0">
                <a:latin typeface="Gulim"/>
                <a:ea typeface="Gulim"/>
                <a:cs typeface="Gulim"/>
                <a:sym typeface="Gulim"/>
              </a:rPr>
              <a:t> </a:t>
            </a:r>
            <a:r>
              <a:rPr lang="en-US" sz="900" dirty="0" err="1">
                <a:latin typeface="Gulim"/>
                <a:ea typeface="Gulim"/>
                <a:cs typeface="Gulim"/>
                <a:sym typeface="Gulim"/>
              </a:rPr>
              <a:t>후보자</a:t>
            </a:r>
            <a:r>
              <a:rPr lang="en-US" sz="900" dirty="0">
                <a:latin typeface="Gulim"/>
                <a:ea typeface="Gulim"/>
                <a:cs typeface="Gulim"/>
                <a:sym typeface="Gulim"/>
              </a:rPr>
              <a:t> </a:t>
            </a:r>
            <a:r>
              <a:rPr lang="en-US" sz="900" dirty="0" err="1">
                <a:latin typeface="Gulim"/>
                <a:ea typeface="Gulim"/>
                <a:cs typeface="Gulim"/>
                <a:sym typeface="Gulim"/>
              </a:rPr>
              <a:t>본인에게</a:t>
            </a:r>
            <a:r>
              <a:rPr lang="en-US" sz="900" dirty="0">
                <a:latin typeface="Gulim"/>
                <a:ea typeface="Gulim"/>
                <a:cs typeface="Gulim"/>
                <a:sym typeface="Gulim"/>
              </a:rPr>
              <a:t> </a:t>
            </a:r>
            <a:r>
              <a:rPr lang="en-US" sz="900" dirty="0" err="1">
                <a:latin typeface="Gulim"/>
                <a:ea typeface="Gulim"/>
                <a:cs typeface="Gulim"/>
                <a:sym typeface="Gulim"/>
              </a:rPr>
              <a:t>최종적으로</a:t>
            </a:r>
            <a:r>
              <a:rPr lang="en-US" sz="900" dirty="0">
                <a:latin typeface="Gulim"/>
                <a:ea typeface="Gulim"/>
                <a:cs typeface="Gulim"/>
                <a:sym typeface="Gulim"/>
              </a:rPr>
              <a:t> </a:t>
            </a:r>
            <a:r>
              <a:rPr lang="en-US" sz="900" dirty="0" err="1">
                <a:latin typeface="Gulim"/>
                <a:ea typeface="Gulim"/>
                <a:cs typeface="Gulim"/>
                <a:sym typeface="Gulim"/>
              </a:rPr>
              <a:t>확인하게</a:t>
            </a:r>
            <a:r>
              <a:rPr lang="en-US" sz="900" dirty="0">
                <a:latin typeface="Gulim"/>
                <a:ea typeface="Gulim"/>
                <a:cs typeface="Gulim"/>
                <a:sym typeface="Gulim"/>
              </a:rPr>
              <a:t> </a:t>
            </a:r>
            <a:r>
              <a:rPr lang="en-US" sz="900" dirty="0" err="1">
                <a:latin typeface="Gulim"/>
                <a:ea typeface="Gulim"/>
                <a:cs typeface="Gulim"/>
                <a:sym typeface="Gulim"/>
              </a:rPr>
              <a:t>함으로써</a:t>
            </a:r>
            <a:r>
              <a:rPr lang="en-US" sz="900" dirty="0">
                <a:latin typeface="Gulim"/>
                <a:ea typeface="Gulim"/>
                <a:cs typeface="Gulim"/>
                <a:sym typeface="Gulim"/>
              </a:rPr>
              <a:t> </a:t>
            </a:r>
            <a:r>
              <a:rPr lang="en-US" sz="900" dirty="0" err="1">
                <a:latin typeface="Gulim"/>
                <a:ea typeface="Gulim"/>
                <a:cs typeface="Gulim"/>
                <a:sym typeface="Gulim"/>
              </a:rPr>
              <a:t>공정하고</a:t>
            </a:r>
            <a:r>
              <a:rPr lang="en-US" sz="900" dirty="0">
                <a:latin typeface="Gulim"/>
                <a:ea typeface="Gulim"/>
                <a:cs typeface="Gulim"/>
                <a:sym typeface="Gulim"/>
              </a:rPr>
              <a:t> </a:t>
            </a:r>
            <a:r>
              <a:rPr lang="en-US" sz="900" dirty="0" err="1">
                <a:latin typeface="Gulim"/>
                <a:ea typeface="Gulim"/>
                <a:cs typeface="Gulim"/>
                <a:sym typeface="Gulim"/>
              </a:rPr>
              <a:t>독립성을</a:t>
            </a:r>
            <a:r>
              <a:rPr lang="en-US" sz="900" dirty="0">
                <a:latin typeface="Gulim"/>
                <a:ea typeface="Gulim"/>
                <a:cs typeface="Gulim"/>
                <a:sym typeface="Gulim"/>
              </a:rPr>
              <a:t> </a:t>
            </a:r>
            <a:r>
              <a:rPr lang="en-US" sz="900" dirty="0" err="1">
                <a:latin typeface="Gulim"/>
                <a:ea typeface="Gulim"/>
                <a:cs typeface="Gulim"/>
                <a:sym typeface="Gulim"/>
              </a:rPr>
              <a:t>갖춘</a:t>
            </a:r>
            <a:r>
              <a:rPr lang="en-US" sz="900" dirty="0">
                <a:latin typeface="Gulim"/>
                <a:ea typeface="Gulim"/>
                <a:cs typeface="Gulim"/>
                <a:sym typeface="Gulim"/>
              </a:rPr>
              <a:t> </a:t>
            </a:r>
            <a:r>
              <a:rPr lang="en-US" sz="900" dirty="0" err="1">
                <a:latin typeface="Gulim"/>
                <a:ea typeface="Gulim"/>
                <a:cs typeface="Gulim"/>
                <a:sym typeface="Gulim"/>
              </a:rPr>
              <a:t>이사를</a:t>
            </a:r>
            <a:r>
              <a:rPr lang="en-US" sz="900" dirty="0">
                <a:latin typeface="Gulim"/>
                <a:ea typeface="Gulim"/>
                <a:cs typeface="Gulim"/>
                <a:sym typeface="Gulim"/>
              </a:rPr>
              <a:t> </a:t>
            </a:r>
            <a:r>
              <a:rPr lang="en-US" sz="900" dirty="0" err="1">
                <a:latin typeface="Gulim"/>
                <a:ea typeface="Gulim"/>
                <a:cs typeface="Gulim"/>
                <a:sym typeface="Gulim"/>
              </a:rPr>
              <a:t>선임하고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p>
          <a:p>
            <a:pPr marL="12700" marR="5080" lvl="0" indent="-635" algn="just" rtl="0">
              <a:lnSpc>
                <a:spcPct val="134300"/>
              </a:lnSpc>
              <a:spcBef>
                <a:spcPts val="0"/>
              </a:spcBef>
              <a:spcAft>
                <a:spcPts val="0"/>
              </a:spcAft>
              <a:buNone/>
            </a:pPr>
            <a:r>
              <a:rPr lang="en-US" sz="900" dirty="0">
                <a:latin typeface="Gulim"/>
                <a:ea typeface="Gulim"/>
                <a:cs typeface="Gulim"/>
                <a:sym typeface="Gulim"/>
              </a:rPr>
              <a:t>KT&amp;G</a:t>
            </a:r>
            <a:r>
              <a:rPr lang="ko-KR" altLang="en-US" sz="900" dirty="0">
                <a:latin typeface="Gulim"/>
                <a:ea typeface="Gulim"/>
                <a:cs typeface="Gulim"/>
                <a:sym typeface="Gulim"/>
              </a:rPr>
              <a:t>는 사외이사의 </a:t>
            </a:r>
            <a:r>
              <a:rPr lang="en-US" altLang="ko-KR" sz="900" dirty="0">
                <a:latin typeface="Gulim"/>
                <a:ea typeface="Gulim"/>
                <a:cs typeface="Gulim"/>
                <a:sym typeface="Gulim"/>
              </a:rPr>
              <a:t>86%</a:t>
            </a:r>
            <a:r>
              <a:rPr lang="ko-KR" altLang="en-US" sz="900" dirty="0">
                <a:latin typeface="Gulim"/>
                <a:ea typeface="Gulim"/>
                <a:cs typeface="Gulim"/>
                <a:sym typeface="Gulim"/>
              </a:rPr>
              <a:t> 이상이 </a:t>
            </a:r>
            <a:r>
              <a:rPr lang="en-US" altLang="ko-KR" sz="900" dirty="0">
                <a:latin typeface="Gulim"/>
                <a:ea typeface="Gulim"/>
                <a:cs typeface="Gulim"/>
                <a:sym typeface="Gulim"/>
              </a:rPr>
              <a:t>CEO</a:t>
            </a:r>
            <a:r>
              <a:rPr lang="ko-KR" altLang="en-US" sz="900" dirty="0">
                <a:latin typeface="Gulim"/>
                <a:ea typeface="Gulim"/>
                <a:cs typeface="Gulim"/>
                <a:sym typeface="Gulim"/>
              </a:rPr>
              <a:t>와 이사회 의장을 분리하고 있습니다</a:t>
            </a:r>
            <a:r>
              <a:rPr lang="en-US" altLang="ko-KR" sz="900" dirty="0">
                <a:latin typeface="Gulim"/>
                <a:ea typeface="Gulim"/>
                <a:cs typeface="Gulim"/>
                <a:sym typeface="Gulim"/>
              </a:rPr>
              <a:t>.</a:t>
            </a:r>
            <a:endParaRPr sz="900" dirty="0">
              <a:latin typeface="Gulim"/>
              <a:ea typeface="Gulim"/>
              <a:cs typeface="Gulim"/>
              <a:sym typeface="Gulim"/>
            </a:endParaRPr>
          </a:p>
        </p:txBody>
      </p:sp>
      <p:grpSp>
        <p:nvGrpSpPr>
          <p:cNvPr id="9396" name="Google Shape;9396;p94"/>
          <p:cNvGrpSpPr/>
          <p:nvPr/>
        </p:nvGrpSpPr>
        <p:grpSpPr>
          <a:xfrm>
            <a:off x="538086" y="0"/>
            <a:ext cx="14077958" cy="8208009"/>
            <a:chOff x="538086" y="0"/>
            <a:chExt cx="14077958" cy="8208009"/>
          </a:xfrm>
        </p:grpSpPr>
        <p:sp>
          <p:nvSpPr>
            <p:cNvPr id="9397" name="Google Shape;9397;p94"/>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398" name="Google Shape;9398;p94"/>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399" name="Google Shape;9399;p94"/>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406" name="Google Shape;9406;p94"/>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175</a:t>
            </a:r>
            <a:endParaRPr sz="1000">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9415"/>
        <p:cNvGrpSpPr/>
        <p:nvPr/>
      </p:nvGrpSpPr>
      <p:grpSpPr>
        <a:xfrm>
          <a:off x="0" y="0"/>
          <a:ext cx="0" cy="0"/>
          <a:chOff x="0" y="0"/>
          <a:chExt cx="0" cy="0"/>
        </a:xfrm>
      </p:grpSpPr>
      <p:sp>
        <p:nvSpPr>
          <p:cNvPr id="9416" name="Google Shape;9416;p95"/>
          <p:cNvSpPr txBox="1"/>
          <p:nvPr/>
        </p:nvSpPr>
        <p:spPr>
          <a:xfrm>
            <a:off x="887075" y="1196499"/>
            <a:ext cx="5060950" cy="21342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기업지배구조</a:t>
            </a:r>
            <a:endParaRPr sz="2000">
              <a:latin typeface="Malgun Gothic"/>
              <a:ea typeface="Malgun Gothic"/>
              <a:cs typeface="Malgun Gothic"/>
              <a:sym typeface="Malgun Gothic"/>
            </a:endParaRPr>
          </a:p>
          <a:p>
            <a:pPr marL="12700" marR="5080" lvl="0" indent="0" algn="just" rtl="0">
              <a:lnSpc>
                <a:spcPct val="134300"/>
              </a:lnSpc>
              <a:spcBef>
                <a:spcPts val="1150"/>
              </a:spcBef>
              <a:spcAft>
                <a:spcPts val="0"/>
              </a:spcAft>
              <a:buNone/>
            </a:pPr>
            <a:r>
              <a:rPr lang="en-US" sz="900" b="1" u="sng">
                <a:solidFill>
                  <a:srgbClr val="2EA7E0"/>
                </a:solidFill>
                <a:latin typeface="Arial"/>
                <a:ea typeface="Arial"/>
                <a:cs typeface="Arial"/>
                <a:sym typeface="Arial"/>
              </a:rPr>
              <a:t>이사회 전문성</a:t>
            </a:r>
            <a:r>
              <a:rPr lang="en-US" sz="900" b="1" u="none">
                <a:solidFill>
                  <a:srgbClr val="2EA7E0"/>
                </a:solidFill>
                <a:latin typeface="Arial"/>
                <a:ea typeface="Arial"/>
                <a:cs typeface="Arial"/>
                <a:sym typeface="Arial"/>
              </a:rPr>
              <a:t> </a:t>
            </a:r>
            <a:r>
              <a:rPr lang="en-US" sz="900" u="none">
                <a:latin typeface="Gulim"/>
                <a:ea typeface="Gulim"/>
                <a:cs typeface="Gulim"/>
                <a:sym typeface="Gulim"/>
              </a:rPr>
              <a:t>KT&amp;G는회사의지속가능한 발전을 도모하기 위해 2022년 국내기업 중 선도적으로 BSM(Board Skills Matrix, 이사회 역량 지표)을 도입하였으며, 최근 외부 전문기관 자문을 통해 회사의 중장기 전략방향 및 글로벌 스탠다드를 반영하여 이를 고도화하였습니다. 이에 따라 사외이사후보추천위원회는 이사 선임 시, 고도화된 BSM에 기반하여 경영, 제조·공급망, 재무·회계, 리스크 관리, 글로벌, 지속가능경영, 소비재 산업 및 법률 등 다양한 분야의 전문지식과 실무경험을 보유한 전문가를 사외이사 후보자로 선정 및 선임하여 이사회의 전문성을 제고하고 있으며, 2024년 3월 개최된 제 37기 정기주주총회에서 법·규제에 대한 전문성을 보유하고 있는 사외이사 2명을 신규 선임하였습니다. 신규 선임된 사외이사 2명은 회사가 정부 규제에 관한 주요 이슈를 식별, 이해하고 이를 준수할 수 있도록 기여할 것입니다. KT&amp;G는 또한 이사회 구성원들이 다각적인 관점에서 안건을 논의하고, 합리적인 의사결정을 진행할 수 있도록 특정 배경과 직업군에 편중되지 않은 균형 있는 이사회를 운영합니다.</a:t>
            </a:r>
            <a:endParaRPr sz="900">
              <a:latin typeface="Gulim"/>
              <a:ea typeface="Gulim"/>
              <a:cs typeface="Gulim"/>
              <a:sym typeface="Gulim"/>
            </a:endParaRPr>
          </a:p>
        </p:txBody>
      </p:sp>
      <p:sp>
        <p:nvSpPr>
          <p:cNvPr id="9417" name="Google Shape;9417;p95"/>
          <p:cNvSpPr txBox="1"/>
          <p:nvPr/>
        </p:nvSpPr>
        <p:spPr>
          <a:xfrm>
            <a:off x="888643" y="3489118"/>
            <a:ext cx="5058410" cy="5778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a:latin typeface="Gulim"/>
                <a:ea typeface="Gulim"/>
                <a:cs typeface="Gulim"/>
                <a:sym typeface="Gulim"/>
              </a:rPr>
              <a:t>이사회 전담 부서는 이사회가 최고의 의사결정을 내릴 수 있도록 인적·물적 자원을 제공하며, 교육 기회를 제공하고 세미나를 개최하여 이사회 구성원이 업무 수행에 필요한 지식 및 기술 습득을 통하여 전문성을 강화할 수 있도록 지원합니다. 신임 이사를 대상으로는 회사 전반의 경영 현황 자료를 제공하며, 사업장 현장 방문 프로그램 등을 운영하고 있습니다.</a:t>
            </a:r>
            <a:endParaRPr sz="900">
              <a:latin typeface="Gulim"/>
              <a:ea typeface="Gulim"/>
              <a:cs typeface="Gulim"/>
              <a:sym typeface="Gulim"/>
            </a:endParaRPr>
          </a:p>
        </p:txBody>
      </p:sp>
      <p:grpSp>
        <p:nvGrpSpPr>
          <p:cNvPr id="9614" name="Google Shape;9614;p95"/>
          <p:cNvGrpSpPr/>
          <p:nvPr/>
        </p:nvGrpSpPr>
        <p:grpSpPr>
          <a:xfrm>
            <a:off x="538086" y="0"/>
            <a:ext cx="14077958" cy="8208009"/>
            <a:chOff x="538086" y="0"/>
            <a:chExt cx="14077958" cy="8208009"/>
          </a:xfrm>
        </p:grpSpPr>
        <p:sp>
          <p:nvSpPr>
            <p:cNvPr id="9615" name="Google Shape;9615;p95"/>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16" name="Google Shape;9616;p95"/>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17" name="Google Shape;9617;p95"/>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624" name="Google Shape;9624;p95"/>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176</a:t>
            </a:r>
            <a:endParaRPr sz="1000">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9633"/>
        <p:cNvGrpSpPr/>
        <p:nvPr/>
      </p:nvGrpSpPr>
      <p:grpSpPr>
        <a:xfrm>
          <a:off x="0" y="0"/>
          <a:ext cx="0" cy="0"/>
          <a:chOff x="0" y="0"/>
          <a:chExt cx="0" cy="0"/>
        </a:xfrm>
      </p:grpSpPr>
      <p:sp>
        <p:nvSpPr>
          <p:cNvPr id="9635" name="Google Shape;9635;p96"/>
          <p:cNvSpPr txBox="1"/>
          <p:nvPr/>
        </p:nvSpPr>
        <p:spPr>
          <a:xfrm>
            <a:off x="887298" y="1196499"/>
            <a:ext cx="2279647"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기업지배구조</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0075C2"/>
                </a:solidFill>
                <a:latin typeface="Arial"/>
                <a:ea typeface="Arial"/>
                <a:cs typeface="Arial"/>
                <a:sym typeface="Arial"/>
              </a:rPr>
              <a:t>이사회</a:t>
            </a:r>
            <a:r>
              <a:rPr lang="en-US" sz="1100" b="1" dirty="0">
                <a:solidFill>
                  <a:srgbClr val="0075C2"/>
                </a:solidFill>
                <a:latin typeface="Arial"/>
                <a:ea typeface="Arial"/>
                <a:cs typeface="Arial"/>
                <a:sym typeface="Arial"/>
              </a:rPr>
              <a:t> </a:t>
            </a:r>
            <a:r>
              <a:rPr lang="en-US" sz="1100" b="1" dirty="0" err="1">
                <a:solidFill>
                  <a:srgbClr val="0075C2"/>
                </a:solidFill>
                <a:latin typeface="Arial"/>
                <a:ea typeface="Arial"/>
                <a:cs typeface="Arial"/>
                <a:sym typeface="Arial"/>
              </a:rPr>
              <a:t>평가</a:t>
            </a:r>
            <a:r>
              <a:rPr lang="en-US" sz="1100" b="1" dirty="0">
                <a:solidFill>
                  <a:srgbClr val="0075C2"/>
                </a:solidFill>
                <a:latin typeface="Arial"/>
                <a:ea typeface="Arial"/>
                <a:cs typeface="Arial"/>
                <a:sym typeface="Arial"/>
              </a:rPr>
              <a:t> </a:t>
            </a:r>
            <a:r>
              <a:rPr lang="en-US" sz="1100" b="1" dirty="0" err="1">
                <a:solidFill>
                  <a:srgbClr val="0075C2"/>
                </a:solidFill>
                <a:latin typeface="Arial"/>
                <a:ea typeface="Arial"/>
                <a:cs typeface="Arial"/>
                <a:sym typeface="Arial"/>
              </a:rPr>
              <a:t>및</a:t>
            </a:r>
            <a:r>
              <a:rPr lang="en-US" sz="1100" b="1" dirty="0">
                <a:solidFill>
                  <a:srgbClr val="0075C2"/>
                </a:solidFill>
                <a:latin typeface="Arial"/>
                <a:ea typeface="Arial"/>
                <a:cs typeface="Arial"/>
                <a:sym typeface="Arial"/>
              </a:rPr>
              <a:t> </a:t>
            </a:r>
            <a:r>
              <a:rPr lang="en-US" sz="1100" b="1" dirty="0" err="1">
                <a:solidFill>
                  <a:srgbClr val="0075C2"/>
                </a:solidFill>
                <a:latin typeface="Arial"/>
                <a:ea typeface="Arial"/>
                <a:cs typeface="Arial"/>
                <a:sym typeface="Arial"/>
              </a:rPr>
              <a:t>보상</a:t>
            </a:r>
            <a:endParaRPr sz="1100" dirty="0">
              <a:latin typeface="Arial"/>
              <a:ea typeface="Arial"/>
              <a:cs typeface="Arial"/>
              <a:sym typeface="Arial"/>
            </a:endParaRPr>
          </a:p>
        </p:txBody>
      </p:sp>
      <p:sp>
        <p:nvSpPr>
          <p:cNvPr id="9636" name="Google Shape;9636;p96"/>
          <p:cNvSpPr txBox="1"/>
          <p:nvPr/>
        </p:nvSpPr>
        <p:spPr>
          <a:xfrm>
            <a:off x="886627" y="2016046"/>
            <a:ext cx="5066030" cy="762000"/>
          </a:xfrm>
          <a:prstGeom prst="rect">
            <a:avLst/>
          </a:prstGeom>
          <a:noFill/>
          <a:ln>
            <a:noFill/>
          </a:ln>
        </p:spPr>
        <p:txBody>
          <a:bodyPr spcFirstLastPara="1" wrap="square" lIns="0" tIns="12700" rIns="0" bIns="0" anchor="t" anchorCtr="0">
            <a:spAutoFit/>
          </a:bodyPr>
          <a:lstStyle/>
          <a:p>
            <a:pPr marL="12700" marR="5080" lvl="0" indent="634" algn="just" rtl="0">
              <a:lnSpc>
                <a:spcPct val="134300"/>
              </a:lnSpc>
              <a:spcBef>
                <a:spcPts val="0"/>
              </a:spcBef>
              <a:spcAft>
                <a:spcPts val="0"/>
              </a:spcAft>
              <a:buNone/>
            </a:pPr>
            <a:r>
              <a:rPr lang="en-US" sz="900" b="1" u="sng">
                <a:solidFill>
                  <a:srgbClr val="2EA7E0"/>
                </a:solidFill>
                <a:latin typeface="Arial"/>
                <a:ea typeface="Arial"/>
                <a:cs typeface="Arial"/>
                <a:sym typeface="Arial"/>
              </a:rPr>
              <a:t>CEO 성과평가 및 보상 고도화</a:t>
            </a:r>
            <a:r>
              <a:rPr lang="en-US" sz="900" b="1" u="none">
                <a:solidFill>
                  <a:srgbClr val="2EA7E0"/>
                </a:solidFill>
                <a:latin typeface="Arial"/>
                <a:ea typeface="Arial"/>
                <a:cs typeface="Arial"/>
                <a:sym typeface="Arial"/>
              </a:rPr>
              <a:t> </a:t>
            </a:r>
            <a:r>
              <a:rPr lang="en-US" sz="900" u="none">
                <a:latin typeface="Gulim"/>
                <a:ea typeface="Gulim"/>
                <a:cs typeface="Gulim"/>
                <a:sym typeface="Gulim"/>
              </a:rPr>
              <a:t>KT&amp;G의 CEO 경영평가 지표는 매년 평가를 진행하는 단기 경영평가 지표와 3년 단위로 평가를 진행하는 장기 경영평가 지표로 구분됩니다. 2024년 4월, 회사의 지속가능한 기반 확립을 목표로 사업전략 및 경영환경 변화 등을 고려하여 성장성, 수익성, ESG, 전략과제, 주주이익 등 주요 KPI로 구성된 CEO 단·장기 경영평가 지표를 새롭게 설정하였으며, 이를 통해 중장기 책임경영 및 주주가치 제고에 초점을 두고 경영 성과를 평가할 계획입니다.</a:t>
            </a:r>
            <a:endParaRPr sz="900">
              <a:latin typeface="Gulim"/>
              <a:ea typeface="Gulim"/>
              <a:cs typeface="Gulim"/>
              <a:sym typeface="Gulim"/>
            </a:endParaRPr>
          </a:p>
        </p:txBody>
      </p:sp>
      <p:sp>
        <p:nvSpPr>
          <p:cNvPr id="9637" name="Google Shape;9637;p96"/>
          <p:cNvSpPr txBox="1"/>
          <p:nvPr/>
        </p:nvSpPr>
        <p:spPr>
          <a:xfrm>
            <a:off x="886291" y="2936732"/>
            <a:ext cx="5059680" cy="9461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a:latin typeface="Gulim"/>
                <a:ea typeface="Gulim"/>
                <a:cs typeface="Gulim"/>
                <a:sym typeface="Gulim"/>
              </a:rPr>
              <a:t>KT&amp;G는 최고경영진이 기업의 장기적인 가치 창출을 위한 활동을 추구하도록 2021년부터 CEO 평가지표에 ESG 평가 항목을 포함하여 운영하고 있습니다. 2024년부터는 ESG 경영체제 확립 및 내재화를 위해 체계적으로 관리하고자 하는 ESG 항목을 단기적으로는 과정 지표(비계량), 장기적으로는 결과 지표(계량) 중심으로 설정하였습니다. 이를 통해 업(</a:t>
            </a:r>
            <a:r>
              <a:rPr lang="en-US" sz="900" b="0">
                <a:latin typeface="Arial"/>
                <a:ea typeface="Arial"/>
                <a:cs typeface="Arial"/>
                <a:sym typeface="Arial"/>
              </a:rPr>
              <a:t>業</a:t>
            </a:r>
            <a:r>
              <a:rPr lang="en-US" sz="900">
                <a:latin typeface="Gulim"/>
                <a:ea typeface="Gulim"/>
                <a:cs typeface="Gulim"/>
                <a:sym typeface="Gulim"/>
              </a:rPr>
              <a:t>) 특화 ESG 핵심 이니셔티브 과제, Low Carbon Transition(저탄소 전환), DEI(다양성·형평성·포용성) 과제 등을 평가하고 주요 ESG 평가기관의 평가 결과를 CEO 평가에 반영하고 있습니다.</a:t>
            </a:r>
            <a:endParaRPr sz="900">
              <a:latin typeface="Gulim"/>
              <a:ea typeface="Gulim"/>
              <a:cs typeface="Gulim"/>
              <a:sym typeface="Gulim"/>
            </a:endParaRPr>
          </a:p>
        </p:txBody>
      </p:sp>
      <p:sp>
        <p:nvSpPr>
          <p:cNvPr id="9638" name="Google Shape;9638;p96"/>
          <p:cNvSpPr txBox="1"/>
          <p:nvPr/>
        </p:nvSpPr>
        <p:spPr>
          <a:xfrm>
            <a:off x="883751" y="4073426"/>
            <a:ext cx="5062220" cy="11303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경영진의</a:t>
            </a:r>
            <a:r>
              <a:rPr lang="en-US" sz="900" dirty="0">
                <a:latin typeface="Gulim"/>
                <a:ea typeface="Gulim"/>
                <a:cs typeface="Gulim"/>
                <a:sym typeface="Gulim"/>
              </a:rPr>
              <a:t> </a:t>
            </a:r>
            <a:r>
              <a:rPr lang="en-US" sz="900" dirty="0" err="1">
                <a:latin typeface="Gulim"/>
                <a:ea typeface="Gulim"/>
                <a:cs typeface="Gulim"/>
                <a:sym typeface="Gulim"/>
              </a:rPr>
              <a:t>책임경영을</a:t>
            </a:r>
            <a:r>
              <a:rPr lang="en-US" sz="900" dirty="0">
                <a:latin typeface="Gulim"/>
                <a:ea typeface="Gulim"/>
                <a:cs typeface="Gulim"/>
                <a:sym typeface="Gulim"/>
              </a:rPr>
              <a:t> </a:t>
            </a:r>
            <a:r>
              <a:rPr lang="en-US" sz="900" dirty="0" err="1">
                <a:latin typeface="Gulim"/>
                <a:ea typeface="Gulim"/>
                <a:cs typeface="Gulim"/>
                <a:sym typeface="Gulim"/>
              </a:rPr>
              <a:t>유도하고</a:t>
            </a:r>
            <a:r>
              <a:rPr lang="en-US" sz="900" dirty="0">
                <a:latin typeface="Gulim"/>
                <a:ea typeface="Gulim"/>
                <a:cs typeface="Gulim"/>
                <a:sym typeface="Gulim"/>
              </a:rPr>
              <a:t> </a:t>
            </a:r>
            <a:r>
              <a:rPr lang="en-US" sz="900" dirty="0" err="1">
                <a:latin typeface="Gulim"/>
                <a:ea typeface="Gulim"/>
                <a:cs typeface="Gulim"/>
                <a:sym typeface="Gulim"/>
              </a:rPr>
              <a:t>주주와</a:t>
            </a:r>
            <a:r>
              <a:rPr lang="en-US" sz="900" dirty="0">
                <a:latin typeface="Gulim"/>
                <a:ea typeface="Gulim"/>
                <a:cs typeface="Gulim"/>
                <a:sym typeface="Gulim"/>
              </a:rPr>
              <a:t> </a:t>
            </a:r>
            <a:r>
              <a:rPr lang="en-US" sz="900" dirty="0" err="1">
                <a:latin typeface="Gulim"/>
                <a:ea typeface="Gulim"/>
                <a:cs typeface="Gulim"/>
                <a:sym typeface="Gulim"/>
              </a:rPr>
              <a:t>경영진</a:t>
            </a:r>
            <a:r>
              <a:rPr lang="en-US" sz="900" dirty="0">
                <a:latin typeface="Gulim"/>
                <a:ea typeface="Gulim"/>
                <a:cs typeface="Gulim"/>
                <a:sym typeface="Gulim"/>
              </a:rPr>
              <a:t> </a:t>
            </a:r>
            <a:r>
              <a:rPr lang="en-US" sz="900" dirty="0" err="1">
                <a:latin typeface="Gulim"/>
                <a:ea typeface="Gulim"/>
                <a:cs typeface="Gulim"/>
                <a:sym typeface="Gulim"/>
              </a:rPr>
              <a:t>간의</a:t>
            </a:r>
            <a:r>
              <a:rPr lang="en-US" sz="900" dirty="0">
                <a:latin typeface="Gulim"/>
                <a:ea typeface="Gulim"/>
                <a:cs typeface="Gulim"/>
                <a:sym typeface="Gulim"/>
              </a:rPr>
              <a:t> </a:t>
            </a:r>
            <a:r>
              <a:rPr lang="en-US" sz="900" dirty="0" err="1">
                <a:latin typeface="Gulim"/>
                <a:ea typeface="Gulim"/>
                <a:cs typeface="Gulim"/>
                <a:sym typeface="Gulim"/>
              </a:rPr>
              <a:t>이해관계를</a:t>
            </a:r>
            <a:r>
              <a:rPr lang="en-US" sz="900" dirty="0">
                <a:latin typeface="Gulim"/>
                <a:ea typeface="Gulim"/>
                <a:cs typeface="Gulim"/>
                <a:sym typeface="Gulim"/>
              </a:rPr>
              <a:t> </a:t>
            </a:r>
            <a:r>
              <a:rPr lang="en-US" sz="900" dirty="0" err="1">
                <a:latin typeface="Gulim"/>
                <a:ea typeface="Gulim"/>
                <a:cs typeface="Gulim"/>
                <a:sym typeface="Gulim"/>
              </a:rPr>
              <a:t>일치시켜</a:t>
            </a:r>
            <a:r>
              <a:rPr lang="en-US" sz="900" dirty="0">
                <a:latin typeface="Gulim"/>
                <a:ea typeface="Gulim"/>
                <a:cs typeface="Gulim"/>
                <a:sym typeface="Gulim"/>
              </a:rPr>
              <a:t> </a:t>
            </a:r>
            <a:r>
              <a:rPr lang="en-US" sz="900" dirty="0" err="1">
                <a:latin typeface="Gulim"/>
                <a:ea typeface="Gulim"/>
                <a:cs typeface="Gulim"/>
                <a:sym typeface="Gulim"/>
              </a:rPr>
              <a:t>주주가치를</a:t>
            </a:r>
            <a:r>
              <a:rPr lang="en-US" sz="900" dirty="0">
                <a:latin typeface="Gulim"/>
                <a:ea typeface="Gulim"/>
                <a:cs typeface="Gulim"/>
                <a:sym typeface="Gulim"/>
              </a:rPr>
              <a:t> </a:t>
            </a:r>
            <a:r>
              <a:rPr lang="en-US" sz="900" dirty="0" err="1">
                <a:latin typeface="Gulim"/>
                <a:ea typeface="Gulim"/>
                <a:cs typeface="Gulim"/>
                <a:sym typeface="Gulim"/>
              </a:rPr>
              <a:t>극대화하고자</a:t>
            </a:r>
            <a:r>
              <a:rPr lang="en-US" sz="900" dirty="0">
                <a:latin typeface="Gulim"/>
                <a:ea typeface="Gulim"/>
                <a:cs typeface="Gulim"/>
                <a:sym typeface="Gulim"/>
              </a:rPr>
              <a:t> 2021년 5월, </a:t>
            </a:r>
            <a:r>
              <a:rPr lang="en-US" sz="900" dirty="0" err="1">
                <a:latin typeface="Gulim"/>
                <a:ea typeface="Gulim"/>
                <a:cs typeface="Gulim"/>
                <a:sym typeface="Gulim"/>
              </a:rPr>
              <a:t>이사회</a:t>
            </a:r>
            <a:r>
              <a:rPr lang="en-US" sz="900" dirty="0">
                <a:latin typeface="Gulim"/>
                <a:ea typeface="Gulim"/>
                <a:cs typeface="Gulim"/>
                <a:sym typeface="Gulim"/>
              </a:rPr>
              <a:t> </a:t>
            </a:r>
            <a:r>
              <a:rPr lang="en-US" sz="900" dirty="0" err="1">
                <a:latin typeface="Gulim"/>
                <a:ea typeface="Gulim"/>
                <a:cs typeface="Gulim"/>
                <a:sym typeface="Gulim"/>
              </a:rPr>
              <a:t>결의를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연동</a:t>
            </a:r>
            <a:r>
              <a:rPr lang="en-US" sz="900" dirty="0">
                <a:latin typeface="Gulim"/>
                <a:ea typeface="Gulim"/>
                <a:cs typeface="Gulim"/>
                <a:sym typeface="Gulim"/>
              </a:rPr>
              <a:t> </a:t>
            </a:r>
            <a:r>
              <a:rPr lang="en-US" sz="900" dirty="0" err="1">
                <a:latin typeface="Gulim"/>
                <a:ea typeface="Gulim"/>
                <a:cs typeface="Gulim"/>
                <a:sym typeface="Gulim"/>
              </a:rPr>
              <a:t>주식보상제도를</a:t>
            </a:r>
            <a:r>
              <a:rPr lang="en-US" sz="900" dirty="0">
                <a:latin typeface="Gulim"/>
                <a:ea typeface="Gulim"/>
                <a:cs typeface="Gulim"/>
                <a:sym typeface="Gulim"/>
              </a:rPr>
              <a:t> </a:t>
            </a:r>
            <a:r>
              <a:rPr lang="en-US" sz="900" dirty="0" err="1">
                <a:latin typeface="Gulim"/>
                <a:ea typeface="Gulim"/>
                <a:cs typeface="Gulim"/>
                <a:sym typeface="Gulim"/>
              </a:rPr>
              <a:t>도입하여</a:t>
            </a:r>
            <a:r>
              <a:rPr lang="en-US" sz="900" dirty="0">
                <a:latin typeface="Gulim"/>
                <a:ea typeface="Gulim"/>
                <a:cs typeface="Gulim"/>
                <a:sym typeface="Gulim"/>
              </a:rPr>
              <a:t> </a:t>
            </a:r>
            <a:r>
              <a:rPr lang="en-US" sz="900" dirty="0" err="1">
                <a:latin typeface="Gulim"/>
                <a:ea typeface="Gulim"/>
                <a:cs typeface="Gulim"/>
                <a:sym typeface="Gulim"/>
              </a:rPr>
              <a:t>CEO의</a:t>
            </a:r>
            <a:r>
              <a:rPr lang="en-US" sz="900" dirty="0">
                <a:latin typeface="Gulim"/>
                <a:ea typeface="Gulim"/>
                <a:cs typeface="Gulim"/>
                <a:sym typeface="Gulim"/>
              </a:rPr>
              <a:t> </a:t>
            </a:r>
            <a:r>
              <a:rPr lang="en-US" sz="900" dirty="0" err="1">
                <a:latin typeface="Gulim"/>
                <a:ea typeface="Gulim"/>
                <a:cs typeface="Gulim"/>
                <a:sym typeface="Gulim"/>
              </a:rPr>
              <a:t>장기</a:t>
            </a:r>
            <a:r>
              <a:rPr lang="en-US" sz="900" dirty="0">
                <a:latin typeface="Gulim"/>
                <a:ea typeface="Gulim"/>
                <a:cs typeface="Gulim"/>
                <a:sym typeface="Gulim"/>
              </a:rPr>
              <a:t> </a:t>
            </a:r>
            <a:r>
              <a:rPr lang="en-US" sz="900" dirty="0" err="1">
                <a:latin typeface="Gulim"/>
                <a:ea typeface="Gulim"/>
                <a:cs typeface="Gulim"/>
                <a:sym typeface="Gulim"/>
              </a:rPr>
              <a:t>성과급</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일부를</a:t>
            </a:r>
            <a:r>
              <a:rPr lang="en-US" sz="900" dirty="0">
                <a:latin typeface="Gulim"/>
                <a:ea typeface="Gulim"/>
                <a:cs typeface="Gulim"/>
                <a:sym typeface="Gulim"/>
              </a:rPr>
              <a:t> </a:t>
            </a:r>
            <a:r>
              <a:rPr lang="en-US" sz="900" dirty="0" err="1">
                <a:latin typeface="Gulim"/>
                <a:ea typeface="Gulim"/>
                <a:cs typeface="Gulim"/>
                <a:sym typeface="Gulim"/>
              </a:rPr>
              <a:t>주식으로</a:t>
            </a:r>
            <a:r>
              <a:rPr lang="en-US" sz="900" dirty="0">
                <a:latin typeface="Gulim"/>
                <a:ea typeface="Gulim"/>
                <a:cs typeface="Gulim"/>
                <a:sym typeface="Gulim"/>
              </a:rPr>
              <a:t> </a:t>
            </a:r>
            <a:r>
              <a:rPr lang="en-US" sz="900" dirty="0" err="1">
                <a:latin typeface="Gulim"/>
                <a:ea typeface="Gulim"/>
                <a:cs typeface="Gulim"/>
                <a:sym typeface="Gulim"/>
              </a:rPr>
              <a:t>지급하기로</a:t>
            </a:r>
            <a:r>
              <a:rPr lang="en-US" sz="900" dirty="0">
                <a:latin typeface="Gulim"/>
                <a:ea typeface="Gulim"/>
                <a:cs typeface="Gulim"/>
                <a:sym typeface="Gulim"/>
              </a:rPr>
              <a:t> </a:t>
            </a:r>
            <a:r>
              <a:rPr lang="en-US" sz="900" dirty="0" err="1">
                <a:latin typeface="Gulim"/>
                <a:ea typeface="Gulim"/>
                <a:cs typeface="Gulim"/>
                <a:sym typeface="Gulim"/>
              </a:rPr>
              <a:t>하였습니다</a:t>
            </a:r>
            <a:r>
              <a:rPr lang="en-US" sz="900" dirty="0">
                <a:latin typeface="Gulim"/>
                <a:ea typeface="Gulim"/>
                <a:cs typeface="Gulim"/>
                <a:sym typeface="Gulim"/>
              </a:rPr>
              <a:t>. </a:t>
            </a:r>
            <a:r>
              <a:rPr lang="en-US" sz="900" dirty="0" err="1">
                <a:latin typeface="Gulim"/>
                <a:ea typeface="Gulim"/>
                <a:cs typeface="Gulim"/>
                <a:sym typeface="Gulim"/>
              </a:rPr>
              <a:t>또한</a:t>
            </a:r>
            <a:r>
              <a:rPr lang="en-US" sz="900" dirty="0">
                <a:latin typeface="Gulim"/>
                <a:ea typeface="Gulim"/>
                <a:cs typeface="Gulim"/>
                <a:sym typeface="Gulim"/>
              </a:rPr>
              <a:t> 2024년 2월, CEO </a:t>
            </a:r>
            <a:r>
              <a:rPr lang="en-US" sz="900" dirty="0" err="1">
                <a:latin typeface="Gulim"/>
                <a:ea typeface="Gulim"/>
                <a:cs typeface="Gulim"/>
                <a:sym typeface="Gulim"/>
              </a:rPr>
              <a:t>장기성과급</a:t>
            </a:r>
            <a:r>
              <a:rPr lang="en-US" sz="900" dirty="0">
                <a:latin typeface="Gulim"/>
                <a:ea typeface="Gulim"/>
                <a:cs typeface="Gulim"/>
                <a:sym typeface="Gulim"/>
              </a:rPr>
              <a:t> </a:t>
            </a:r>
            <a:r>
              <a:rPr lang="en-US" sz="900" dirty="0" err="1">
                <a:latin typeface="Gulim"/>
                <a:ea typeface="Gulim"/>
                <a:cs typeface="Gulim"/>
                <a:sym typeface="Gulim"/>
              </a:rPr>
              <a:t>중</a:t>
            </a:r>
            <a:r>
              <a:rPr lang="en-US" sz="900" dirty="0">
                <a:latin typeface="Gulim"/>
                <a:ea typeface="Gulim"/>
                <a:cs typeface="Gulim"/>
                <a:sym typeface="Gulim"/>
              </a:rPr>
              <a:t> </a:t>
            </a:r>
            <a:r>
              <a:rPr lang="en-US" sz="900" dirty="0" err="1">
                <a:latin typeface="Gulim"/>
                <a:ea typeface="Gulim"/>
                <a:cs typeface="Gulim"/>
                <a:sym typeface="Gulim"/>
              </a:rPr>
              <a:t>주식보상</a:t>
            </a:r>
            <a:r>
              <a:rPr lang="en-US" sz="900" dirty="0">
                <a:latin typeface="Gulim"/>
                <a:ea typeface="Gulim"/>
                <a:cs typeface="Gulim"/>
                <a:sym typeface="Gulim"/>
              </a:rPr>
              <a:t> </a:t>
            </a:r>
            <a:r>
              <a:rPr lang="en-US" sz="900" dirty="0" err="1">
                <a:latin typeface="Gulim"/>
                <a:ea typeface="Gulim"/>
                <a:cs typeface="Gulim"/>
                <a:sym typeface="Gulim"/>
              </a:rPr>
              <a:t>비중을</a:t>
            </a:r>
            <a:r>
              <a:rPr lang="en-US" sz="900" dirty="0">
                <a:latin typeface="Gulim"/>
                <a:ea typeface="Gulim"/>
                <a:cs typeface="Gulim"/>
                <a:sym typeface="Gulim"/>
              </a:rPr>
              <a:t> </a:t>
            </a:r>
            <a:r>
              <a:rPr lang="en-US" sz="900" dirty="0" err="1">
                <a:latin typeface="Gulim"/>
                <a:ea typeface="Gulim"/>
                <a:cs typeface="Gulim"/>
                <a:sym typeface="Gulim"/>
              </a:rPr>
              <a:t>약</a:t>
            </a:r>
            <a:r>
              <a:rPr lang="en-US" sz="900" dirty="0">
                <a:latin typeface="Gulim"/>
                <a:ea typeface="Gulim"/>
                <a:cs typeface="Gulim"/>
                <a:sym typeface="Gulim"/>
              </a:rPr>
              <a:t> 60%까지 </a:t>
            </a:r>
            <a:r>
              <a:rPr lang="en-US" sz="900" dirty="0" err="1">
                <a:latin typeface="Gulim"/>
                <a:ea typeface="Gulim"/>
                <a:cs typeface="Gulim"/>
                <a:sym typeface="Gulim"/>
              </a:rPr>
              <a:t>확대하였고</a:t>
            </a:r>
            <a:r>
              <a:rPr lang="en-US" sz="900" dirty="0">
                <a:latin typeface="Gulim"/>
                <a:ea typeface="Gulim"/>
                <a:cs typeface="Gulim"/>
                <a:sym typeface="Gulim"/>
              </a:rPr>
              <a:t> </a:t>
            </a:r>
            <a:r>
              <a:rPr lang="en-US" sz="900" dirty="0" err="1">
                <a:latin typeface="Gulim"/>
                <a:ea typeface="Gulim"/>
                <a:cs typeface="Gulim"/>
                <a:sym typeface="Gulim"/>
              </a:rPr>
              <a:t>단기성과급에도</a:t>
            </a:r>
            <a:r>
              <a:rPr lang="en-US" sz="900" dirty="0">
                <a:latin typeface="Gulim"/>
                <a:ea typeface="Gulim"/>
                <a:cs typeface="Gulim"/>
                <a:sym typeface="Gulim"/>
              </a:rPr>
              <a:t> </a:t>
            </a:r>
            <a:r>
              <a:rPr lang="en-US" sz="900" dirty="0" err="1">
                <a:latin typeface="Gulim"/>
                <a:ea typeface="Gulim"/>
                <a:cs typeface="Gulim"/>
                <a:sym typeface="Gulim"/>
              </a:rPr>
              <a:t>주식보상을</a:t>
            </a:r>
            <a:r>
              <a:rPr lang="en-US" sz="900" dirty="0">
                <a:latin typeface="Gulim"/>
                <a:ea typeface="Gulim"/>
                <a:cs typeface="Gulim"/>
                <a:sym typeface="Gulim"/>
              </a:rPr>
              <a:t> </a:t>
            </a:r>
            <a:r>
              <a:rPr lang="en-US" sz="900" dirty="0" err="1">
                <a:latin typeface="Gulim"/>
                <a:ea typeface="Gulim"/>
                <a:cs typeface="Gulim"/>
                <a:sym typeface="Gulim"/>
              </a:rPr>
              <a:t>신규</a:t>
            </a:r>
            <a:r>
              <a:rPr lang="en-US" sz="900" dirty="0">
                <a:latin typeface="Gulim"/>
                <a:ea typeface="Gulim"/>
                <a:cs typeface="Gulim"/>
                <a:sym typeface="Gulim"/>
              </a:rPr>
              <a:t> </a:t>
            </a:r>
            <a:r>
              <a:rPr lang="en-US" sz="900" dirty="0" err="1">
                <a:latin typeface="Gulim"/>
                <a:ea typeface="Gulim"/>
                <a:cs typeface="Gulim"/>
                <a:sym typeface="Gulim"/>
              </a:rPr>
              <a:t>도입하였으며</a:t>
            </a:r>
            <a:r>
              <a:rPr lang="en-US" sz="900" dirty="0">
                <a:latin typeface="Gulim"/>
                <a:ea typeface="Gulim"/>
                <a:cs typeface="Gulim"/>
                <a:sym typeface="Gulim"/>
              </a:rPr>
              <a:t>, </a:t>
            </a:r>
            <a:r>
              <a:rPr lang="en-US" sz="900" dirty="0" err="1">
                <a:latin typeface="Gulim"/>
                <a:ea typeface="Gulim"/>
                <a:cs typeface="Gulim"/>
                <a:sym typeface="Gulim"/>
              </a:rPr>
              <a:t>성과</a:t>
            </a:r>
            <a:r>
              <a:rPr lang="en-US" sz="900" dirty="0">
                <a:latin typeface="Gulim"/>
                <a:ea typeface="Gulim"/>
                <a:cs typeface="Gulim"/>
                <a:sym typeface="Gulim"/>
              </a:rPr>
              <a:t> </a:t>
            </a:r>
            <a:r>
              <a:rPr lang="en-US" sz="900" dirty="0" err="1">
                <a:latin typeface="Gulim"/>
                <a:ea typeface="Gulim"/>
                <a:cs typeface="Gulim"/>
                <a:sym typeface="Gulim"/>
              </a:rPr>
              <a:t>연동</a:t>
            </a:r>
            <a:r>
              <a:rPr lang="en-US" sz="900" dirty="0">
                <a:latin typeface="Gulim"/>
                <a:ea typeface="Gulim"/>
                <a:cs typeface="Gulim"/>
                <a:sym typeface="Gulim"/>
              </a:rPr>
              <a:t> </a:t>
            </a:r>
            <a:r>
              <a:rPr lang="en-US" sz="900" dirty="0" err="1">
                <a:latin typeface="Gulim"/>
                <a:ea typeface="Gulim"/>
                <a:cs typeface="Gulim"/>
                <a:sym typeface="Gulim"/>
              </a:rPr>
              <a:t>주식보상제도</a:t>
            </a:r>
            <a:r>
              <a:rPr lang="en-US" sz="900" dirty="0">
                <a:latin typeface="Gulim"/>
                <a:ea typeface="Gulim"/>
                <a:cs typeface="Gulim"/>
                <a:sym typeface="Gulim"/>
              </a:rPr>
              <a:t> </a:t>
            </a:r>
            <a:r>
              <a:rPr lang="en-US" sz="900" dirty="0" err="1">
                <a:latin typeface="Gulim"/>
                <a:ea typeface="Gulim"/>
                <a:cs typeface="Gulim"/>
                <a:sym typeface="Gulim"/>
              </a:rPr>
              <a:t>적용</a:t>
            </a:r>
            <a:r>
              <a:rPr lang="en-US" sz="900" dirty="0">
                <a:latin typeface="Gulim"/>
                <a:ea typeface="Gulim"/>
                <a:cs typeface="Gulim"/>
                <a:sym typeface="Gulim"/>
              </a:rPr>
              <a:t> </a:t>
            </a:r>
            <a:r>
              <a:rPr lang="en-US" sz="900" dirty="0" err="1">
                <a:latin typeface="Gulim"/>
                <a:ea typeface="Gulim"/>
                <a:cs typeface="Gulim"/>
                <a:sym typeface="Gulim"/>
              </a:rPr>
              <a:t>대상을</a:t>
            </a:r>
            <a:r>
              <a:rPr lang="en-US" sz="900" dirty="0">
                <a:latin typeface="Gulim"/>
                <a:ea typeface="Gulim"/>
                <a:cs typeface="Gulim"/>
                <a:sym typeface="Gulim"/>
              </a:rPr>
              <a:t> </a:t>
            </a:r>
            <a:r>
              <a:rPr lang="en-US" sz="900" dirty="0" err="1">
                <a:latin typeface="Gulim"/>
                <a:ea typeface="Gulim"/>
                <a:cs typeface="Gulim"/>
                <a:sym typeface="Gulim"/>
              </a:rPr>
              <a:t>전사</a:t>
            </a:r>
            <a:r>
              <a:rPr lang="en-US" sz="900" dirty="0">
                <a:latin typeface="Gulim"/>
                <a:ea typeface="Gulim"/>
                <a:cs typeface="Gulim"/>
                <a:sym typeface="Gulim"/>
              </a:rPr>
              <a:t> </a:t>
            </a:r>
            <a:r>
              <a:rPr lang="en-US" sz="900" dirty="0" err="1">
                <a:latin typeface="Gulim"/>
                <a:ea typeface="Gulim"/>
                <a:cs typeface="Gulim"/>
                <a:sym typeface="Gulim"/>
              </a:rPr>
              <a:t>임원으로</a:t>
            </a:r>
            <a:r>
              <a:rPr lang="en-US" sz="900" dirty="0">
                <a:latin typeface="Gulim"/>
                <a:ea typeface="Gulim"/>
                <a:cs typeface="Gulim"/>
                <a:sym typeface="Gulim"/>
              </a:rPr>
              <a:t> </a:t>
            </a:r>
            <a:r>
              <a:rPr lang="en-US" sz="900" dirty="0" err="1">
                <a:latin typeface="Gulim"/>
                <a:ea typeface="Gulim"/>
                <a:cs typeface="Gulim"/>
                <a:sym typeface="Gulim"/>
              </a:rPr>
              <a:t>확대하였습니다</a:t>
            </a:r>
            <a:r>
              <a:rPr lang="en-US" sz="900" dirty="0">
                <a:latin typeface="Gulim"/>
                <a:ea typeface="Gulim"/>
                <a:cs typeface="Gulim"/>
                <a:sym typeface="Gulim"/>
              </a:rPr>
              <a:t>. </a:t>
            </a:r>
            <a:r>
              <a:rPr lang="en-US" sz="900" dirty="0" err="1">
                <a:latin typeface="Gulim"/>
                <a:ea typeface="Gulim"/>
                <a:cs typeface="Gulim"/>
                <a:sym typeface="Gulim"/>
              </a:rPr>
              <a:t>CEO를</a:t>
            </a:r>
            <a:r>
              <a:rPr lang="en-US" sz="900" dirty="0">
                <a:latin typeface="Gulim"/>
                <a:ea typeface="Gulim"/>
                <a:cs typeface="Gulim"/>
                <a:sym typeface="Gulim"/>
              </a:rPr>
              <a:t> </a:t>
            </a:r>
            <a:r>
              <a:rPr lang="en-US" sz="900" dirty="0" err="1">
                <a:latin typeface="Gulim"/>
                <a:ea typeface="Gulim"/>
                <a:cs typeface="Gulim"/>
                <a:sym typeface="Gulim"/>
              </a:rPr>
              <a:t>포함한</a:t>
            </a:r>
            <a:r>
              <a:rPr lang="en-US" sz="900" dirty="0">
                <a:latin typeface="Gulim"/>
                <a:ea typeface="Gulim"/>
                <a:cs typeface="Gulim"/>
                <a:sym typeface="Gulim"/>
              </a:rPr>
              <a:t> </a:t>
            </a:r>
            <a:r>
              <a:rPr lang="en-US" sz="900" dirty="0" err="1">
                <a:latin typeface="Gulim"/>
                <a:ea typeface="Gulim"/>
                <a:cs typeface="Gulim"/>
                <a:sym typeface="Gulim"/>
              </a:rPr>
              <a:t>사내이사</a:t>
            </a:r>
            <a:r>
              <a:rPr lang="en-US" sz="900" dirty="0">
                <a:latin typeface="Gulim"/>
                <a:ea typeface="Gulim"/>
                <a:cs typeface="Gulim"/>
                <a:sym typeface="Gulim"/>
              </a:rPr>
              <a:t> </a:t>
            </a:r>
            <a:r>
              <a:rPr lang="en-US" sz="900" dirty="0" err="1">
                <a:latin typeface="Gulim"/>
                <a:ea typeface="Gulim"/>
                <a:cs typeface="Gulim"/>
                <a:sym typeface="Gulim"/>
              </a:rPr>
              <a:t>장기성과급의</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양도제한조건부주식</a:t>
            </a:r>
            <a:r>
              <a:rPr lang="en-US" sz="900" dirty="0">
                <a:latin typeface="Gulim"/>
                <a:ea typeface="Gulim"/>
                <a:cs typeface="Gulim"/>
                <a:sym typeface="Gulim"/>
              </a:rPr>
              <a:t> </a:t>
            </a:r>
            <a:r>
              <a:rPr lang="en-US" sz="900" dirty="0" err="1">
                <a:latin typeface="Gulim"/>
                <a:ea typeface="Gulim"/>
                <a:cs typeface="Gulim"/>
                <a:sym typeface="Gulim"/>
              </a:rPr>
              <a:t>지급방식을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일정기간의</a:t>
            </a:r>
            <a:r>
              <a:rPr lang="en-US" sz="900" dirty="0">
                <a:latin typeface="Gulim"/>
                <a:ea typeface="Gulim"/>
                <a:cs typeface="Gulim"/>
                <a:sym typeface="Gulim"/>
              </a:rPr>
              <a:t> </a:t>
            </a:r>
            <a:r>
              <a:rPr lang="en-US" sz="900" dirty="0" err="1">
                <a:latin typeface="Gulim"/>
                <a:ea typeface="Gulim"/>
                <a:cs typeface="Gulim"/>
                <a:sym typeface="Gulim"/>
              </a:rPr>
              <a:t>권리확정기간을</a:t>
            </a:r>
            <a:r>
              <a:rPr lang="en-US" sz="900" dirty="0">
                <a:latin typeface="Gulim"/>
                <a:ea typeface="Gulim"/>
                <a:cs typeface="Gulim"/>
                <a:sym typeface="Gulim"/>
              </a:rPr>
              <a:t> </a:t>
            </a:r>
            <a:r>
              <a:rPr lang="en-US" sz="900" dirty="0" err="1">
                <a:latin typeface="Gulim"/>
                <a:ea typeface="Gulim"/>
                <a:cs typeface="Gulim"/>
                <a:sym typeface="Gulim"/>
              </a:rPr>
              <a:t>부여하고</a:t>
            </a:r>
            <a:r>
              <a:rPr lang="en-US" sz="900" dirty="0">
                <a:latin typeface="Gulim"/>
                <a:ea typeface="Gulim"/>
                <a:cs typeface="Gulim"/>
                <a:sym typeface="Gulim"/>
              </a:rPr>
              <a:t>, 3년간의 </a:t>
            </a:r>
            <a:r>
              <a:rPr lang="en-US" sz="900" dirty="0" err="1">
                <a:latin typeface="Gulim"/>
                <a:ea typeface="Gulim"/>
                <a:cs typeface="Gulim"/>
                <a:sym typeface="Gulim"/>
              </a:rPr>
              <a:t>이연지급</a:t>
            </a:r>
            <a:r>
              <a:rPr lang="en-US" sz="900" dirty="0">
                <a:latin typeface="Gulim"/>
                <a:ea typeface="Gulim"/>
                <a:cs typeface="Gulim"/>
                <a:sym typeface="Gulim"/>
              </a:rPr>
              <a:t> </a:t>
            </a:r>
            <a:r>
              <a:rPr lang="en-US" sz="900" dirty="0" err="1">
                <a:latin typeface="Gulim"/>
                <a:ea typeface="Gulim"/>
                <a:cs typeface="Gulim"/>
                <a:sym typeface="Gulim"/>
              </a:rPr>
              <a:t>방식을</a:t>
            </a:r>
            <a:r>
              <a:rPr lang="en-US" sz="900" dirty="0">
                <a:latin typeface="Gulim"/>
                <a:ea typeface="Gulim"/>
                <a:cs typeface="Gulim"/>
                <a:sym typeface="Gulim"/>
              </a:rPr>
              <a:t> </a:t>
            </a:r>
            <a:r>
              <a:rPr lang="en-US" sz="900" dirty="0" err="1">
                <a:latin typeface="Gulim"/>
                <a:ea typeface="Gulim"/>
                <a:cs typeface="Gulim"/>
                <a:sym typeface="Gulim"/>
              </a:rPr>
              <a:t>적용함으로써</a:t>
            </a:r>
            <a:r>
              <a:rPr lang="en-US" sz="900" dirty="0">
                <a:latin typeface="Gulim"/>
                <a:ea typeface="Gulim"/>
                <a:cs typeface="Gulim"/>
                <a:sym typeface="Gulim"/>
              </a:rPr>
              <a:t> </a:t>
            </a:r>
            <a:r>
              <a:rPr lang="en-US" sz="900" dirty="0" err="1">
                <a:latin typeface="Gulim"/>
                <a:ea typeface="Gulim"/>
                <a:cs typeface="Gulim"/>
                <a:sym typeface="Gulim"/>
              </a:rPr>
              <a:t>장기적</a:t>
            </a:r>
            <a:r>
              <a:rPr lang="en-US" sz="900" dirty="0">
                <a:latin typeface="Gulim"/>
                <a:ea typeface="Gulim"/>
                <a:cs typeface="Gulim"/>
                <a:sym typeface="Gulim"/>
              </a:rPr>
              <a:t> </a:t>
            </a:r>
            <a:r>
              <a:rPr lang="en-US" sz="900" dirty="0" err="1">
                <a:latin typeface="Gulim"/>
                <a:ea typeface="Gulim"/>
                <a:cs typeface="Gulim"/>
                <a:sym typeface="Gulim"/>
              </a:rPr>
              <a:t>관점에서</a:t>
            </a:r>
            <a:r>
              <a:rPr lang="en-US" sz="900" dirty="0">
                <a:latin typeface="Gulim"/>
                <a:ea typeface="Gulim"/>
                <a:cs typeface="Gulim"/>
                <a:sym typeface="Gulim"/>
              </a:rPr>
              <a:t> </a:t>
            </a:r>
            <a:r>
              <a:rPr lang="en-US" sz="900" dirty="0" err="1">
                <a:latin typeface="Gulim"/>
                <a:ea typeface="Gulim"/>
                <a:cs typeface="Gulim"/>
                <a:sym typeface="Gulim"/>
              </a:rPr>
              <a:t>주주가치와</a:t>
            </a:r>
            <a:r>
              <a:rPr lang="en-US" sz="900" dirty="0">
                <a:latin typeface="Gulim"/>
                <a:ea typeface="Gulim"/>
                <a:cs typeface="Gulim"/>
                <a:sym typeface="Gulim"/>
              </a:rPr>
              <a:t> </a:t>
            </a:r>
            <a:r>
              <a:rPr lang="en-US" sz="900" dirty="0" err="1">
                <a:latin typeface="Gulim"/>
                <a:ea typeface="Gulim"/>
                <a:cs typeface="Gulim"/>
                <a:sym typeface="Gulim"/>
              </a:rPr>
              <a:t>보상제도가</a:t>
            </a:r>
            <a:r>
              <a:rPr lang="en-US" sz="900" dirty="0">
                <a:latin typeface="Gulim"/>
                <a:ea typeface="Gulim"/>
                <a:cs typeface="Gulim"/>
                <a:sym typeface="Gulim"/>
              </a:rPr>
              <a:t> </a:t>
            </a:r>
            <a:r>
              <a:rPr lang="en-US" sz="900" dirty="0" err="1">
                <a:latin typeface="Gulim"/>
                <a:ea typeface="Gulim"/>
                <a:cs typeface="Gulim"/>
                <a:sym typeface="Gulim"/>
              </a:rPr>
              <a:t>연계될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하였습니다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9639" name="Google Shape;9639;p96"/>
          <p:cNvSpPr txBox="1"/>
          <p:nvPr/>
        </p:nvSpPr>
        <p:spPr>
          <a:xfrm>
            <a:off x="883975" y="5362387"/>
            <a:ext cx="5060315" cy="5778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a:latin typeface="Arial"/>
                <a:ea typeface="Arial"/>
                <a:cs typeface="Arial"/>
                <a:sym typeface="Arial"/>
              </a:rPr>
              <a:t>CEO 성과보상제도 내 환수정책 명문화 </a:t>
            </a:r>
            <a:r>
              <a:rPr lang="en-US" sz="900" b="1">
                <a:latin typeface="Malgun Gothic"/>
                <a:ea typeface="Malgun Gothic"/>
                <a:cs typeface="Malgun Gothic"/>
                <a:sym typeface="Malgun Gothic"/>
              </a:rPr>
              <a:t>| </a:t>
            </a:r>
            <a:r>
              <a:rPr lang="en-US" sz="900">
                <a:latin typeface="Gulim"/>
                <a:ea typeface="Gulim"/>
                <a:cs typeface="Gulim"/>
                <a:sym typeface="Gulim"/>
              </a:rPr>
              <a:t>KT&amp;G는 사내이사의 보수지급규정 내 환수정책을 명문화하여 CEO를 포함한 사내이사의 고의 또는 중대한 과실로 인한 평가자료의 분식·왜곡 등과 관련된 사항이 확인될 경우, 사외이사로 구성된 이사회의 결의로 해당연도 성과급 전액을 회사에 반환하도록 규정하고 있습니다.</a:t>
            </a:r>
            <a:endParaRPr sz="900">
              <a:latin typeface="Gulim"/>
              <a:ea typeface="Gulim"/>
              <a:cs typeface="Gulim"/>
              <a:sym typeface="Gulim"/>
            </a:endParaRPr>
          </a:p>
        </p:txBody>
      </p:sp>
      <p:grpSp>
        <p:nvGrpSpPr>
          <p:cNvPr id="9741" name="Google Shape;9741;p96"/>
          <p:cNvGrpSpPr/>
          <p:nvPr/>
        </p:nvGrpSpPr>
        <p:grpSpPr>
          <a:xfrm>
            <a:off x="538086" y="0"/>
            <a:ext cx="14077958" cy="8208009"/>
            <a:chOff x="538086" y="0"/>
            <a:chExt cx="14077958" cy="8208009"/>
          </a:xfrm>
        </p:grpSpPr>
        <p:sp>
          <p:nvSpPr>
            <p:cNvPr id="9742" name="Google Shape;9742;p96"/>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43" name="Google Shape;9743;p96"/>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44" name="Google Shape;9744;p96"/>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751" name="Google Shape;9751;p96"/>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177</a:t>
            </a:r>
            <a:endParaRPr sz="1000">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9760"/>
        <p:cNvGrpSpPr/>
        <p:nvPr/>
      </p:nvGrpSpPr>
      <p:grpSpPr>
        <a:xfrm>
          <a:off x="0" y="0"/>
          <a:ext cx="0" cy="0"/>
          <a:chOff x="0" y="0"/>
          <a:chExt cx="0" cy="0"/>
        </a:xfrm>
      </p:grpSpPr>
      <p:sp>
        <p:nvSpPr>
          <p:cNvPr id="9761" name="Google Shape;9761;p97"/>
          <p:cNvSpPr txBox="1"/>
          <p:nvPr/>
        </p:nvSpPr>
        <p:spPr>
          <a:xfrm>
            <a:off x="887299" y="1196499"/>
            <a:ext cx="5066665" cy="19500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기업지배구조</a:t>
            </a:r>
            <a:endParaRPr sz="2000">
              <a:latin typeface="Malgun Gothic"/>
              <a:ea typeface="Malgun Gothic"/>
              <a:cs typeface="Malgun Gothic"/>
              <a:sym typeface="Malgun Gothic"/>
            </a:endParaRPr>
          </a:p>
          <a:p>
            <a:pPr marL="12700" lvl="0" indent="0" algn="l" rtl="0">
              <a:lnSpc>
                <a:spcPct val="100000"/>
              </a:lnSpc>
              <a:spcBef>
                <a:spcPts val="1505"/>
              </a:spcBef>
              <a:spcAft>
                <a:spcPts val="0"/>
              </a:spcAft>
              <a:buNone/>
            </a:pPr>
            <a:r>
              <a:rPr lang="en-US" sz="900" b="1" u="sng">
                <a:solidFill>
                  <a:srgbClr val="2EA7E0"/>
                </a:solidFill>
                <a:latin typeface="Arial"/>
                <a:ea typeface="Arial"/>
                <a:cs typeface="Arial"/>
                <a:sym typeface="Arial"/>
              </a:rPr>
              <a:t>이사회 평가 및</a:t>
            </a:r>
            <a:r>
              <a:rPr lang="en-US" sz="900" b="1" u="none">
                <a:solidFill>
                  <a:srgbClr val="2EA7E0"/>
                </a:solidFill>
                <a:latin typeface="Arial"/>
                <a:ea typeface="Arial"/>
                <a:cs typeface="Arial"/>
                <a:sym typeface="Arial"/>
              </a:rPr>
              <a:t> </a:t>
            </a:r>
            <a:r>
              <a:rPr lang="en-US" sz="900" b="1" u="sng">
                <a:solidFill>
                  <a:srgbClr val="2EA7E0"/>
                </a:solidFill>
                <a:latin typeface="Arial"/>
                <a:ea typeface="Arial"/>
                <a:cs typeface="Arial"/>
                <a:sym typeface="Arial"/>
              </a:rPr>
              <a:t>보상 체계</a:t>
            </a:r>
            <a:endParaRPr sz="900">
              <a:latin typeface="Arial"/>
              <a:ea typeface="Arial"/>
              <a:cs typeface="Arial"/>
              <a:sym typeface="Arial"/>
            </a:endParaRPr>
          </a:p>
          <a:p>
            <a:pPr marL="12700" marR="5080" lvl="0" indent="0" algn="just" rtl="0">
              <a:lnSpc>
                <a:spcPct val="134300"/>
              </a:lnSpc>
              <a:spcBef>
                <a:spcPts val="15"/>
              </a:spcBef>
              <a:spcAft>
                <a:spcPts val="0"/>
              </a:spcAft>
              <a:buNone/>
            </a:pPr>
            <a:r>
              <a:rPr lang="en-US" sz="900" b="1">
                <a:latin typeface="Arial"/>
                <a:ea typeface="Arial"/>
                <a:cs typeface="Arial"/>
                <a:sym typeface="Arial"/>
              </a:rPr>
              <a:t>이사회 활동 평가 </a:t>
            </a:r>
            <a:r>
              <a:rPr lang="en-US" sz="900" b="1">
                <a:latin typeface="Malgun Gothic"/>
                <a:ea typeface="Malgun Gothic"/>
                <a:cs typeface="Malgun Gothic"/>
                <a:sym typeface="Malgun Gothic"/>
              </a:rPr>
              <a:t>| </a:t>
            </a:r>
            <a:r>
              <a:rPr lang="en-US" sz="900">
                <a:latin typeface="Gulim"/>
                <a:ea typeface="Gulim"/>
                <a:cs typeface="Gulim"/>
                <a:sym typeface="Gulim"/>
              </a:rPr>
              <a:t>KT&amp;G는 평가의 공정성을 확보하기 위해 매년 말 이사회의 결의로 ‘이사회활동 평가계획(안)’을 승인하여 평가항목 및 평가방법 등에 관한 사항을 결정하고 있습니다. 문항은 5점 척도로 평가되는 항목별 그리드에 의한 평가문항과 내용기술을 통한 의견 청취로 나뉘어 있으며, 이사회 활동 평가는 기업 경영성과를 향상시키는 데 목적이 있고, 해당 내용은 이사회 공유를 통해 차기 이사회 운영에 반영하고 있습니다. 아울러 이사회 및 위원회 평가결과와 사외이사별 출석률, 이사회 및 위원회 회의 시 발언내용 등 사외이사 활동 전반에 대한 사항을 종합적으로 고려하여 재선임 시 참고자료로 활용하고 있습니다. 한편, 이사회와 각 위원회는 연도별로 자체 평가를 실시하고 있으며, 평가 결과는 차기 연도 이사회 운영 개선에 활용됩니다.</a:t>
            </a:r>
            <a:endParaRPr sz="900">
              <a:latin typeface="Gulim"/>
              <a:ea typeface="Gulim"/>
              <a:cs typeface="Gulim"/>
              <a:sym typeface="Gulim"/>
            </a:endParaRPr>
          </a:p>
        </p:txBody>
      </p:sp>
      <p:sp>
        <p:nvSpPr>
          <p:cNvPr id="9762" name="Google Shape;9762;p97"/>
          <p:cNvSpPr txBox="1"/>
          <p:nvPr/>
        </p:nvSpPr>
        <p:spPr>
          <a:xfrm>
            <a:off x="887971" y="3304981"/>
            <a:ext cx="5059045" cy="1126206"/>
          </a:xfrm>
          <a:prstGeom prst="rect">
            <a:avLst/>
          </a:prstGeom>
          <a:noFill/>
          <a:ln>
            <a:noFill/>
          </a:ln>
        </p:spPr>
        <p:txBody>
          <a:bodyPr spcFirstLastPara="1" wrap="square" lIns="0" tIns="12700" rIns="0" bIns="0" anchor="t" anchorCtr="0">
            <a:spAutoFit/>
          </a:bodyPr>
          <a:lstStyle/>
          <a:p>
            <a:pPr marL="12700" marR="5080" indent="-635" algn="just">
              <a:lnSpc>
                <a:spcPct val="134300"/>
              </a:lnSpc>
            </a:pPr>
            <a:r>
              <a:rPr lang="en-US" sz="900" b="1" dirty="0" err="1">
                <a:latin typeface="Arial"/>
                <a:ea typeface="Arial"/>
                <a:cs typeface="Arial"/>
                <a:sym typeface="Arial"/>
              </a:rPr>
              <a:t>평가보상위원회</a:t>
            </a:r>
            <a:r>
              <a:rPr lang="en-US" sz="900" b="1" dirty="0">
                <a:latin typeface="Arial"/>
                <a:ea typeface="Arial"/>
                <a:cs typeface="Arial"/>
                <a:sym typeface="Arial"/>
              </a:rPr>
              <a:t> </a:t>
            </a:r>
            <a:r>
              <a:rPr lang="en-US" sz="900" b="1" dirty="0">
                <a:latin typeface="Malgun Gothic"/>
                <a:ea typeface="Malgun Gothic"/>
                <a:cs typeface="Malgun Gothic"/>
                <a:sym typeface="Malgun Gothic"/>
              </a:rPr>
              <a:t>| </a:t>
            </a:r>
            <a:r>
              <a:rPr lang="en-US" sz="900" dirty="0">
                <a:latin typeface="Gulim"/>
                <a:ea typeface="Gulim"/>
                <a:cs typeface="Gulim"/>
                <a:sym typeface="Gulim"/>
              </a:rPr>
              <a:t>KT&amp;G </a:t>
            </a:r>
            <a:r>
              <a:rPr lang="en-US" sz="900" dirty="0" err="1">
                <a:latin typeface="Gulim"/>
                <a:ea typeface="Gulim"/>
                <a:cs typeface="Gulim"/>
                <a:sym typeface="Gulim"/>
              </a:rPr>
              <a:t>평가보상위원회는</a:t>
            </a:r>
            <a:r>
              <a:rPr lang="en-US" sz="900" dirty="0">
                <a:latin typeface="Gulim"/>
                <a:ea typeface="Gulim"/>
                <a:cs typeface="Gulim"/>
                <a:sym typeface="Gulim"/>
              </a:rPr>
              <a:t> </a:t>
            </a:r>
            <a:r>
              <a:rPr lang="en-US" sz="900" dirty="0" err="1">
                <a:latin typeface="Gulim"/>
                <a:ea typeface="Gulim"/>
                <a:cs typeface="Gulim"/>
                <a:sym typeface="Gulim"/>
              </a:rPr>
              <a:t>공정한</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위해</a:t>
            </a:r>
            <a:r>
              <a:rPr lang="en-US" sz="900" dirty="0">
                <a:latin typeface="Gulim"/>
                <a:ea typeface="Gulim"/>
                <a:cs typeface="Gulim"/>
                <a:sym typeface="Gulim"/>
              </a:rPr>
              <a:t> </a:t>
            </a:r>
            <a:r>
              <a:rPr lang="en-US" sz="900" dirty="0" err="1">
                <a:latin typeface="Gulim"/>
                <a:ea typeface="Gulim"/>
                <a:cs typeface="Gulim"/>
                <a:sym typeface="Gulim"/>
              </a:rPr>
              <a:t>사외이사로만</a:t>
            </a:r>
            <a:r>
              <a:rPr lang="en-US" sz="900" dirty="0">
                <a:latin typeface="Gulim"/>
                <a:ea typeface="Gulim"/>
                <a:cs typeface="Gulim"/>
                <a:sym typeface="Gulim"/>
              </a:rPr>
              <a:t> </a:t>
            </a:r>
            <a:r>
              <a:rPr lang="en-US" sz="900" dirty="0" err="1">
                <a:latin typeface="Gulim"/>
                <a:ea typeface="Gulim"/>
                <a:cs typeface="Gulim"/>
                <a:sym typeface="Gulim"/>
              </a:rPr>
              <a:t>구성되어</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매년</a:t>
            </a:r>
            <a:r>
              <a:rPr lang="en-US" sz="900" dirty="0">
                <a:latin typeface="Gulim"/>
                <a:ea typeface="Gulim"/>
                <a:cs typeface="Gulim"/>
                <a:sym typeface="Gulim"/>
              </a:rPr>
              <a:t> </a:t>
            </a:r>
            <a:r>
              <a:rPr lang="en-US" sz="900" dirty="0" err="1">
                <a:latin typeface="Gulim"/>
                <a:ea typeface="Gulim"/>
                <a:cs typeface="Gulim"/>
                <a:sym typeface="Gulim"/>
              </a:rPr>
              <a:t>CEO에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평가를</a:t>
            </a:r>
            <a:r>
              <a:rPr lang="en-US" sz="900" dirty="0">
                <a:latin typeface="Gulim"/>
                <a:ea typeface="Gulim"/>
                <a:cs typeface="Gulim"/>
                <a:sym typeface="Gulim"/>
              </a:rPr>
              <a:t> </a:t>
            </a:r>
            <a:r>
              <a:rPr lang="en-US" sz="900" dirty="0" err="1">
                <a:latin typeface="Gulim"/>
                <a:ea typeface="Gulim"/>
                <a:cs typeface="Gulim"/>
                <a:sym typeface="Gulim"/>
              </a:rPr>
              <a:t>실시하여</a:t>
            </a:r>
            <a:r>
              <a:rPr lang="en-US" sz="900" dirty="0">
                <a:latin typeface="Gulim"/>
                <a:ea typeface="Gulim"/>
                <a:cs typeface="Gulim"/>
                <a:sym typeface="Gulim"/>
              </a:rPr>
              <a:t> </a:t>
            </a:r>
            <a:r>
              <a:rPr lang="en-US" sz="900" dirty="0" err="1">
                <a:latin typeface="Gulim"/>
                <a:ea typeface="Gulim"/>
                <a:cs typeface="Gulim"/>
                <a:sym typeface="Gulim"/>
              </a:rPr>
              <a:t>적정한</a:t>
            </a:r>
            <a:r>
              <a:rPr lang="en-US" sz="900" dirty="0">
                <a:latin typeface="Gulim"/>
                <a:ea typeface="Gulim"/>
                <a:cs typeface="Gulim"/>
                <a:sym typeface="Gulim"/>
              </a:rPr>
              <a:t> </a:t>
            </a:r>
            <a:r>
              <a:rPr lang="en-US" sz="900" dirty="0" err="1">
                <a:latin typeface="Gulim"/>
                <a:ea typeface="Gulim"/>
                <a:cs typeface="Gulim"/>
                <a:sym typeface="Gulim"/>
              </a:rPr>
              <a:t>보상이</a:t>
            </a:r>
            <a:r>
              <a:rPr lang="en-US" sz="900" dirty="0">
                <a:latin typeface="Gulim"/>
                <a:ea typeface="Gulim"/>
                <a:cs typeface="Gulim"/>
                <a:sym typeface="Gulim"/>
              </a:rPr>
              <a:t> </a:t>
            </a:r>
            <a:r>
              <a:rPr lang="en-US" sz="900" dirty="0" err="1">
                <a:latin typeface="Gulim"/>
                <a:ea typeface="Gulim"/>
                <a:cs typeface="Gulim"/>
                <a:sym typeface="Gulim"/>
              </a:rPr>
              <a:t>이루어질</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지원하고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세부적으로는</a:t>
            </a:r>
            <a:r>
              <a:rPr lang="en-US" sz="900" dirty="0">
                <a:latin typeface="Gulim"/>
                <a:ea typeface="Gulim"/>
                <a:cs typeface="Gulim"/>
                <a:sym typeface="Gulim"/>
              </a:rPr>
              <a:t> </a:t>
            </a:r>
            <a:r>
              <a:rPr lang="en-US" sz="900" dirty="0" err="1">
                <a:latin typeface="Gulim"/>
                <a:ea typeface="Gulim"/>
                <a:cs typeface="Gulim"/>
                <a:sym typeface="Gulim"/>
              </a:rPr>
              <a:t>CEO의</a:t>
            </a:r>
            <a:r>
              <a:rPr lang="en-US" sz="900" dirty="0">
                <a:latin typeface="Gulim"/>
                <a:ea typeface="Gulim"/>
                <a:cs typeface="Gulim"/>
                <a:sym typeface="Gulim"/>
              </a:rPr>
              <a:t> </a:t>
            </a:r>
            <a:r>
              <a:rPr lang="en-US" sz="900" dirty="0" err="1">
                <a:latin typeface="Gulim"/>
                <a:ea typeface="Gulim"/>
                <a:cs typeface="Gulim"/>
                <a:sym typeface="Gulim"/>
              </a:rPr>
              <a:t>경영</a:t>
            </a:r>
            <a:r>
              <a:rPr lang="en-US" sz="900" dirty="0">
                <a:latin typeface="Gulim"/>
                <a:ea typeface="Gulim"/>
                <a:cs typeface="Gulim"/>
                <a:sym typeface="Gulim"/>
              </a:rPr>
              <a:t> </a:t>
            </a:r>
            <a:r>
              <a:rPr lang="en-US" sz="900" dirty="0" err="1">
                <a:latin typeface="Gulim"/>
                <a:ea typeface="Gulim"/>
                <a:cs typeface="Gulim"/>
                <a:sym typeface="Gulim"/>
              </a:rPr>
              <a:t>평가</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보상</a:t>
            </a:r>
            <a:r>
              <a:rPr lang="en-US" sz="900" dirty="0">
                <a:latin typeface="Gulim"/>
                <a:ea typeface="Gulim"/>
                <a:cs typeface="Gulim"/>
                <a:sym typeface="Gulim"/>
              </a:rPr>
              <a:t>, </a:t>
            </a:r>
            <a:r>
              <a:rPr lang="en-US" sz="900" dirty="0" err="1">
                <a:latin typeface="Gulim"/>
                <a:ea typeface="Gulim"/>
                <a:cs typeface="Gulim"/>
                <a:sym typeface="Gulim"/>
              </a:rPr>
              <a:t>임원의</a:t>
            </a:r>
            <a:r>
              <a:rPr lang="en-US" sz="900" dirty="0">
                <a:latin typeface="Gulim"/>
                <a:ea typeface="Gulim"/>
                <a:cs typeface="Gulim"/>
                <a:sym typeface="Gulim"/>
              </a:rPr>
              <a:t> </a:t>
            </a:r>
            <a:r>
              <a:rPr lang="en-US" sz="900" dirty="0" err="1">
                <a:latin typeface="Gulim"/>
                <a:ea typeface="Gulim"/>
                <a:cs typeface="Gulim"/>
                <a:sym typeface="Gulim"/>
              </a:rPr>
              <a:t>보수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퇴직금과</a:t>
            </a:r>
            <a:r>
              <a:rPr lang="en-US" sz="900" dirty="0">
                <a:latin typeface="Gulim"/>
                <a:ea typeface="Gulim"/>
                <a:cs typeface="Gulim"/>
                <a:sym typeface="Gulim"/>
              </a:rPr>
              <a:t> </a:t>
            </a:r>
            <a:r>
              <a:rPr lang="en-US" sz="900" dirty="0" err="1">
                <a:latin typeface="Gulim"/>
                <a:ea typeface="Gulim"/>
                <a:cs typeface="Gulim"/>
                <a:sym typeface="Gulim"/>
              </a:rPr>
              <a:t>직원의</a:t>
            </a:r>
            <a:r>
              <a:rPr lang="en-US" sz="900" dirty="0">
                <a:latin typeface="Gulim"/>
                <a:ea typeface="Gulim"/>
                <a:cs typeface="Gulim"/>
                <a:sym typeface="Gulim"/>
              </a:rPr>
              <a:t> </a:t>
            </a:r>
            <a:r>
              <a:rPr lang="en-US" sz="900" dirty="0" err="1">
                <a:latin typeface="Gulim"/>
                <a:ea typeface="Gulim"/>
                <a:cs typeface="Gulim"/>
                <a:sym typeface="Gulim"/>
              </a:rPr>
              <a:t>퇴직금에</a:t>
            </a:r>
            <a:r>
              <a:rPr lang="en-US" sz="900" dirty="0">
                <a:latin typeface="Gulim"/>
                <a:ea typeface="Gulim"/>
                <a:cs typeface="Gulim"/>
                <a:sym typeface="Gulim"/>
              </a:rPr>
              <a:t> </a:t>
            </a:r>
            <a:r>
              <a:rPr lang="en-US" sz="900" dirty="0" err="1">
                <a:latin typeface="Gulim"/>
                <a:ea typeface="Gulim"/>
                <a:cs typeface="Gulim"/>
                <a:sym typeface="Gulim"/>
              </a:rPr>
              <a:t>관한</a:t>
            </a:r>
            <a:r>
              <a:rPr lang="en-US" sz="900" dirty="0">
                <a:latin typeface="Gulim"/>
                <a:ea typeface="Gulim"/>
                <a:cs typeface="Gulim"/>
                <a:sym typeface="Gulim"/>
              </a:rPr>
              <a:t> </a:t>
            </a:r>
            <a:r>
              <a:rPr lang="en-US" sz="900" dirty="0" err="1">
                <a:latin typeface="Gulim"/>
                <a:ea typeface="Gulim"/>
                <a:cs typeface="Gulim"/>
                <a:sym typeface="Gulim"/>
              </a:rPr>
              <a:t>규정을</a:t>
            </a:r>
            <a:r>
              <a:rPr lang="en-US" sz="900" dirty="0">
                <a:latin typeface="Gulim"/>
                <a:ea typeface="Gulim"/>
                <a:cs typeface="Gulim"/>
                <a:sym typeface="Gulim"/>
              </a:rPr>
              <a:t> </a:t>
            </a:r>
            <a:r>
              <a:rPr lang="en-US" sz="900" dirty="0" err="1">
                <a:latin typeface="Gulim"/>
                <a:ea typeface="Gulim"/>
                <a:cs typeface="Gulim"/>
                <a:sym typeface="Gulim"/>
              </a:rPr>
              <a:t>심의</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결의하며</a:t>
            </a:r>
            <a:r>
              <a:rPr lang="en-US" sz="900" dirty="0">
                <a:latin typeface="Gulim"/>
                <a:ea typeface="Gulim"/>
                <a:cs typeface="Gulim"/>
                <a:sym typeface="Gulim"/>
              </a:rPr>
              <a:t>, </a:t>
            </a:r>
            <a:r>
              <a:rPr lang="en-US" sz="900" dirty="0" err="1">
                <a:latin typeface="Gulim"/>
                <a:ea typeface="Gulim"/>
                <a:cs typeface="Gulim"/>
                <a:sym typeface="Gulim"/>
              </a:rPr>
              <a:t>사장후보와</a:t>
            </a:r>
            <a:r>
              <a:rPr lang="en-US" sz="900" dirty="0">
                <a:latin typeface="Gulim"/>
                <a:ea typeface="Gulim"/>
                <a:cs typeface="Gulim"/>
                <a:sym typeface="Gulim"/>
              </a:rPr>
              <a:t> </a:t>
            </a:r>
            <a:r>
              <a:rPr lang="en-US" sz="900" dirty="0" err="1">
                <a:latin typeface="Gulim"/>
                <a:ea typeface="Gulim"/>
                <a:cs typeface="Gulim"/>
                <a:sym typeface="Gulim"/>
              </a:rPr>
              <a:t>체결할</a:t>
            </a:r>
            <a:r>
              <a:rPr lang="en-US" sz="900" dirty="0">
                <a:latin typeface="Gulim"/>
                <a:ea typeface="Gulim"/>
                <a:cs typeface="Gulim"/>
                <a:sym typeface="Gulim"/>
              </a:rPr>
              <a:t> </a:t>
            </a:r>
            <a:r>
              <a:rPr lang="en-US" sz="900" dirty="0" err="1">
                <a:latin typeface="Gulim"/>
                <a:ea typeface="Gulim"/>
                <a:cs typeface="Gulim"/>
                <a:sym typeface="Gulim"/>
              </a:rPr>
              <a:t>경영목표</a:t>
            </a:r>
            <a:r>
              <a:rPr lang="en-US" sz="900" dirty="0">
                <a:latin typeface="Gulim"/>
                <a:ea typeface="Gulim"/>
                <a:cs typeface="Gulim"/>
                <a:sym typeface="Gulim"/>
              </a:rPr>
              <a:t> </a:t>
            </a:r>
            <a:r>
              <a:rPr lang="en-US" sz="900" dirty="0" err="1">
                <a:latin typeface="Gulim"/>
                <a:ea typeface="Gulim"/>
                <a:cs typeface="Gulim"/>
                <a:sym typeface="Gulim"/>
              </a:rPr>
              <a:t>등에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계약조건</a:t>
            </a:r>
            <a:r>
              <a:rPr lang="en-US" sz="900" dirty="0">
                <a:latin typeface="Gulim"/>
                <a:ea typeface="Gulim"/>
                <a:cs typeface="Gulim"/>
                <a:sym typeface="Gulim"/>
              </a:rPr>
              <a:t> </a:t>
            </a:r>
            <a:r>
              <a:rPr lang="en-US" sz="900" dirty="0" err="1">
                <a:latin typeface="Gulim"/>
                <a:ea typeface="Gulim"/>
                <a:cs typeface="Gulim"/>
                <a:sym typeface="Gulim"/>
              </a:rPr>
              <a:t>결정</a:t>
            </a:r>
            <a:r>
              <a:rPr lang="en-US" sz="900" dirty="0">
                <a:latin typeface="Gulim"/>
                <a:ea typeface="Gulim"/>
                <a:cs typeface="Gulim"/>
                <a:sym typeface="Gulim"/>
              </a:rPr>
              <a:t>, </a:t>
            </a:r>
            <a:r>
              <a:rPr lang="en-US" sz="900" dirty="0" err="1">
                <a:latin typeface="Gulim"/>
                <a:ea typeface="Gulim"/>
                <a:cs typeface="Gulim"/>
                <a:sym typeface="Gulim"/>
              </a:rPr>
              <a:t>사장의</a:t>
            </a:r>
            <a:r>
              <a:rPr lang="en-US" sz="900" dirty="0">
                <a:latin typeface="Gulim"/>
                <a:ea typeface="Gulim"/>
                <a:cs typeface="Gulim"/>
                <a:sym typeface="Gulim"/>
              </a:rPr>
              <a:t> </a:t>
            </a:r>
            <a:r>
              <a:rPr lang="ko-KR" altLang="en-US" sz="900" dirty="0">
                <a:latin typeface="Gulim"/>
                <a:ea typeface="Gulim"/>
                <a:cs typeface="Gulim"/>
                <a:sym typeface="Gulim"/>
              </a:rPr>
              <a:t>계량 및 </a:t>
            </a:r>
            <a:r>
              <a:rPr lang="ko-KR" altLang="en-US" sz="900" dirty="0" err="1">
                <a:latin typeface="Gulim"/>
                <a:ea typeface="Gulim"/>
                <a:cs typeface="Gulim"/>
                <a:sym typeface="Gulim"/>
              </a:rPr>
              <a:t>비계량</a:t>
            </a:r>
            <a:r>
              <a:rPr lang="ko-KR" altLang="en-US" sz="900" dirty="0">
                <a:latin typeface="Gulim"/>
                <a:ea typeface="Gulim"/>
                <a:cs typeface="Gulim"/>
                <a:sym typeface="Gulim"/>
              </a:rPr>
              <a:t> 지표 실적의 점검 및 조정 등의 업무를 수행합니다</a:t>
            </a:r>
            <a:r>
              <a:rPr lang="en-US" altLang="ko-KR" sz="900" dirty="0">
                <a:latin typeface="Gulim"/>
                <a:ea typeface="Gulim"/>
                <a:cs typeface="Gulim"/>
                <a:sym typeface="Gulim"/>
              </a:rPr>
              <a:t>.</a:t>
            </a:r>
            <a:endParaRPr lang="ko-KR" altLang="en-US" sz="900" dirty="0">
              <a:latin typeface="Gulim"/>
              <a:ea typeface="Gulim"/>
              <a:cs typeface="Gulim"/>
              <a:sym typeface="Gulim"/>
            </a:endParaRPr>
          </a:p>
          <a:p>
            <a:pPr marL="12700" marR="5080" lvl="0" indent="-635" algn="just" rtl="0">
              <a:lnSpc>
                <a:spcPct val="134300"/>
              </a:lnSpc>
              <a:spcBef>
                <a:spcPts val="0"/>
              </a:spcBef>
              <a:spcAft>
                <a:spcPts val="0"/>
              </a:spcAft>
              <a:buNone/>
            </a:pPr>
            <a:endParaRPr sz="900" dirty="0">
              <a:latin typeface="Gulim"/>
              <a:ea typeface="Gulim"/>
              <a:cs typeface="Gulim"/>
              <a:sym typeface="Gulim"/>
            </a:endParaRPr>
          </a:p>
        </p:txBody>
      </p:sp>
      <p:sp>
        <p:nvSpPr>
          <p:cNvPr id="9764" name="Google Shape;9764;p97"/>
          <p:cNvSpPr txBox="1"/>
          <p:nvPr/>
        </p:nvSpPr>
        <p:spPr>
          <a:xfrm>
            <a:off x="880986" y="4184165"/>
            <a:ext cx="5066030" cy="946150"/>
          </a:xfrm>
          <a:prstGeom prst="rect">
            <a:avLst/>
          </a:prstGeom>
          <a:noFill/>
          <a:ln>
            <a:noFill/>
          </a:ln>
        </p:spPr>
        <p:txBody>
          <a:bodyPr spcFirstLastPara="1" wrap="square" lIns="0" tIns="12700" rIns="0" bIns="0" anchor="t" anchorCtr="0">
            <a:spAutoFit/>
          </a:bodyPr>
          <a:lstStyle/>
          <a:p>
            <a:pPr marL="12700" marR="5080" lvl="0" indent="-635" algn="just" rtl="0">
              <a:lnSpc>
                <a:spcPct val="134300"/>
              </a:lnSpc>
              <a:spcBef>
                <a:spcPts val="0"/>
              </a:spcBef>
              <a:spcAft>
                <a:spcPts val="0"/>
              </a:spcAft>
              <a:buNone/>
            </a:pPr>
            <a:r>
              <a:rPr lang="en-US" sz="900" b="1" u="sng" dirty="0" err="1">
                <a:solidFill>
                  <a:srgbClr val="2EA7E0"/>
                </a:solidFill>
                <a:latin typeface="Arial"/>
                <a:ea typeface="Arial"/>
                <a:cs typeface="Arial"/>
                <a:sym typeface="Arial"/>
              </a:rPr>
              <a:t>사외이사</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성과평가</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및</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보수</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효율적인</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기업지배구조의</a:t>
            </a:r>
            <a:r>
              <a:rPr lang="en-US" sz="900" u="none" dirty="0">
                <a:latin typeface="Gulim"/>
                <a:ea typeface="Gulim"/>
                <a:cs typeface="Gulim"/>
                <a:sym typeface="Gulim"/>
              </a:rPr>
              <a:t> </a:t>
            </a:r>
            <a:r>
              <a:rPr lang="en-US" sz="900" u="none" dirty="0" err="1">
                <a:latin typeface="Gulim"/>
                <a:ea typeface="Gulim"/>
                <a:cs typeface="Gulim"/>
                <a:sym typeface="Gulim"/>
              </a:rPr>
              <a:t>합리적인</a:t>
            </a:r>
            <a:r>
              <a:rPr lang="en-US" sz="900" u="none" dirty="0">
                <a:latin typeface="Gulim"/>
                <a:ea typeface="Gulim"/>
                <a:cs typeface="Gulim"/>
                <a:sym typeface="Gulim"/>
              </a:rPr>
              <a:t> </a:t>
            </a:r>
            <a:r>
              <a:rPr lang="en-US" sz="900" u="none" dirty="0" err="1">
                <a:latin typeface="Gulim"/>
                <a:ea typeface="Gulim"/>
                <a:cs typeface="Gulim"/>
                <a:sym typeface="Gulim"/>
              </a:rPr>
              <a:t>개선을</a:t>
            </a:r>
            <a:r>
              <a:rPr lang="en-US" sz="900" u="none" dirty="0">
                <a:latin typeface="Gulim"/>
                <a:ea typeface="Gulim"/>
                <a:cs typeface="Gulim"/>
                <a:sym typeface="Gulim"/>
              </a:rPr>
              <a:t> </a:t>
            </a:r>
            <a:r>
              <a:rPr lang="en-US" sz="900" u="none" dirty="0" err="1">
                <a:latin typeface="Gulim"/>
                <a:ea typeface="Gulim"/>
                <a:cs typeface="Gulim"/>
                <a:sym typeface="Gulim"/>
              </a:rPr>
              <a:t>도모하고자</a:t>
            </a:r>
            <a:r>
              <a:rPr lang="en-US" sz="900" u="none" dirty="0">
                <a:latin typeface="Gulim"/>
                <a:ea typeface="Gulim"/>
                <a:cs typeface="Gulim"/>
                <a:sym typeface="Gulim"/>
              </a:rPr>
              <a:t> </a:t>
            </a:r>
            <a:r>
              <a:rPr lang="en-US" sz="900" u="none" dirty="0" err="1">
                <a:latin typeface="Gulim"/>
                <a:ea typeface="Gulim"/>
                <a:cs typeface="Gulim"/>
                <a:sym typeface="Gulim"/>
              </a:rPr>
              <a:t>정관</a:t>
            </a:r>
            <a:r>
              <a:rPr lang="en-US" sz="900" u="none" dirty="0">
                <a:latin typeface="Gulim"/>
                <a:ea typeface="Gulim"/>
                <a:cs typeface="Gulim"/>
                <a:sym typeface="Gulim"/>
              </a:rPr>
              <a:t> </a:t>
            </a:r>
            <a:r>
              <a:rPr lang="en-US" sz="900" u="none" dirty="0" err="1">
                <a:latin typeface="Gulim"/>
                <a:ea typeface="Gulim"/>
                <a:cs typeface="Gulim"/>
                <a:sym typeface="Gulim"/>
              </a:rPr>
              <a:t>제</a:t>
            </a:r>
            <a:r>
              <a:rPr lang="en-US" sz="900" u="none" dirty="0">
                <a:latin typeface="Gulim"/>
                <a:ea typeface="Gulim"/>
                <a:cs typeface="Gulim"/>
                <a:sym typeface="Gulim"/>
              </a:rPr>
              <a:t> 34조 제6항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규정</a:t>
            </a:r>
            <a:r>
              <a:rPr lang="en-US" sz="900" u="none" dirty="0">
                <a:latin typeface="Gulim"/>
                <a:ea typeface="Gulim"/>
                <a:cs typeface="Gulim"/>
                <a:sym typeface="Gulim"/>
              </a:rPr>
              <a:t> 제17조에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매년</a:t>
            </a:r>
            <a:r>
              <a:rPr lang="en-US" sz="900" u="none" dirty="0">
                <a:latin typeface="Gulim"/>
                <a:ea typeface="Gulim"/>
                <a:cs typeface="Gulim"/>
                <a:sym typeface="Gulim"/>
              </a:rPr>
              <a:t> </a:t>
            </a:r>
            <a:r>
              <a:rPr lang="en-US" sz="900" u="none" dirty="0" err="1">
                <a:latin typeface="Gulim"/>
                <a:ea typeface="Gulim"/>
                <a:cs typeface="Gulim"/>
                <a:sym typeface="Gulim"/>
              </a:rPr>
              <a:t>말</a:t>
            </a:r>
            <a:r>
              <a:rPr lang="en-US" sz="900" u="none" dirty="0">
                <a:latin typeface="Gulim"/>
                <a:ea typeface="Gulim"/>
                <a:cs typeface="Gulim"/>
                <a:sym typeface="Gulim"/>
              </a:rPr>
              <a:t> </a:t>
            </a:r>
            <a:r>
              <a:rPr lang="en-US" sz="900" u="none" dirty="0" err="1">
                <a:latin typeface="Gulim"/>
                <a:ea typeface="Gulim"/>
                <a:cs typeface="Gulim"/>
                <a:sym typeface="Gulim"/>
              </a:rPr>
              <a:t>사외이사</a:t>
            </a:r>
            <a:r>
              <a:rPr lang="en-US" sz="900" u="none" dirty="0">
                <a:latin typeface="Gulim"/>
                <a:ea typeface="Gulim"/>
                <a:cs typeface="Gulim"/>
                <a:sym typeface="Gulim"/>
              </a:rPr>
              <a:t> </a:t>
            </a:r>
            <a:r>
              <a:rPr lang="en-US" sz="900" u="none" dirty="0" err="1">
                <a:latin typeface="Gulim"/>
                <a:ea typeface="Gulim"/>
                <a:cs typeface="Gulim"/>
                <a:sym typeface="Gulim"/>
              </a:rPr>
              <a:t>평가를</a:t>
            </a:r>
            <a:r>
              <a:rPr lang="en-US" sz="900" u="none" dirty="0">
                <a:latin typeface="Gulim"/>
                <a:ea typeface="Gulim"/>
                <a:cs typeface="Gulim"/>
                <a:sym typeface="Gulim"/>
              </a:rPr>
              <a:t> </a:t>
            </a:r>
            <a:r>
              <a:rPr lang="en-US" sz="900" u="none" dirty="0" err="1">
                <a:latin typeface="Gulim"/>
                <a:ea typeface="Gulim"/>
                <a:cs typeface="Gulim"/>
                <a:sym typeface="Gulim"/>
              </a:rPr>
              <a:t>실시하고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평가항목은</a:t>
            </a:r>
            <a:r>
              <a:rPr lang="en-US" sz="900" u="none" dirty="0">
                <a:latin typeface="Gulim"/>
                <a:ea typeface="Gulim"/>
                <a:cs typeface="Gulim"/>
                <a:sym typeface="Gulim"/>
              </a:rPr>
              <a:t> </a:t>
            </a:r>
            <a:r>
              <a:rPr lang="en-US" sz="900" u="none" dirty="0" err="1">
                <a:latin typeface="Gulim"/>
                <a:ea typeface="Gulim"/>
                <a:cs typeface="Gulim"/>
                <a:sym typeface="Gulim"/>
              </a:rPr>
              <a:t>크게</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역할과</a:t>
            </a:r>
            <a:r>
              <a:rPr lang="en-US" sz="900" u="none" dirty="0">
                <a:latin typeface="Gulim"/>
                <a:ea typeface="Gulim"/>
                <a:cs typeface="Gulim"/>
                <a:sym typeface="Gulim"/>
              </a:rPr>
              <a:t> </a:t>
            </a:r>
            <a:r>
              <a:rPr lang="en-US" sz="900" u="none" dirty="0" err="1">
                <a:latin typeface="Gulim"/>
                <a:ea typeface="Gulim"/>
                <a:cs typeface="Gulim"/>
                <a:sym typeface="Gulim"/>
              </a:rPr>
              <a:t>책임</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운영</a:t>
            </a:r>
            <a:r>
              <a:rPr lang="en-US" sz="900" u="none" dirty="0">
                <a:latin typeface="Gulim"/>
                <a:ea typeface="Gulim"/>
                <a:cs typeface="Gulim"/>
                <a:sym typeface="Gulim"/>
              </a:rPr>
              <a:t> </a:t>
            </a:r>
            <a:r>
              <a:rPr lang="en-US" sz="900" u="none" dirty="0" err="1">
                <a:latin typeface="Gulim"/>
                <a:ea typeface="Gulim"/>
                <a:cs typeface="Gulim"/>
                <a:sym typeface="Gulim"/>
              </a:rPr>
              <a:t>효율성</a:t>
            </a:r>
            <a:r>
              <a:rPr lang="en-US" sz="900" u="none" dirty="0">
                <a:latin typeface="Gulim"/>
                <a:ea typeface="Gulim"/>
                <a:cs typeface="Gulim"/>
                <a:sym typeface="Gulim"/>
              </a:rPr>
              <a:t>, </a:t>
            </a:r>
            <a:r>
              <a:rPr lang="en-US" sz="900" u="none" dirty="0" err="1">
                <a:latin typeface="Gulim"/>
                <a:ea typeface="Gulim"/>
                <a:cs typeface="Gulim"/>
                <a:sym typeface="Gulim"/>
              </a:rPr>
              <a:t>이사회</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위원회</a:t>
            </a:r>
            <a:r>
              <a:rPr lang="en-US" sz="900" u="none" dirty="0">
                <a:latin typeface="Gulim"/>
                <a:ea typeface="Gulim"/>
                <a:cs typeface="Gulim"/>
                <a:sym typeface="Gulim"/>
              </a:rPr>
              <a:t>, </a:t>
            </a:r>
            <a:r>
              <a:rPr lang="en-US" sz="900" u="none" dirty="0" err="1">
                <a:latin typeface="Gulim"/>
                <a:ea typeface="Gulim"/>
                <a:cs typeface="Gulim"/>
                <a:sym typeface="Gulim"/>
              </a:rPr>
              <a:t>사외이사</a:t>
            </a:r>
            <a:r>
              <a:rPr lang="en-US" sz="900" u="none" dirty="0">
                <a:latin typeface="Gulim"/>
                <a:ea typeface="Gulim"/>
                <a:cs typeface="Gulim"/>
                <a:sym typeface="Gulim"/>
              </a:rPr>
              <a:t> </a:t>
            </a:r>
            <a:r>
              <a:rPr lang="en-US" sz="900" u="none" dirty="0" err="1">
                <a:latin typeface="Gulim"/>
                <a:ea typeface="Gulim"/>
                <a:cs typeface="Gulim"/>
                <a:sym typeface="Gulim"/>
              </a:rPr>
              <a:t>상호평가로</a:t>
            </a:r>
            <a:r>
              <a:rPr lang="en-US" sz="900" u="none" dirty="0">
                <a:latin typeface="Gulim"/>
                <a:ea typeface="Gulim"/>
                <a:cs typeface="Gulim"/>
                <a:sym typeface="Gulim"/>
              </a:rPr>
              <a:t> </a:t>
            </a:r>
            <a:r>
              <a:rPr lang="en-US" sz="900" u="none" dirty="0" err="1">
                <a:latin typeface="Gulim"/>
                <a:ea typeface="Gulim"/>
                <a:cs typeface="Gulim"/>
                <a:sym typeface="Gulim"/>
              </a:rPr>
              <a:t>구성되어</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문항은</a:t>
            </a:r>
            <a:r>
              <a:rPr lang="en-US" sz="900" u="none" dirty="0">
                <a:latin typeface="Gulim"/>
                <a:ea typeface="Gulim"/>
                <a:cs typeface="Gulim"/>
                <a:sym typeface="Gulim"/>
              </a:rPr>
              <a:t> </a:t>
            </a:r>
            <a:r>
              <a:rPr lang="en-US" sz="900" u="none" dirty="0" err="1">
                <a:latin typeface="Gulim"/>
                <a:ea typeface="Gulim"/>
                <a:cs typeface="Gulim"/>
                <a:sym typeface="Gulim"/>
              </a:rPr>
              <a:t>항목별</a:t>
            </a:r>
            <a:r>
              <a:rPr lang="en-US" sz="900" u="none" dirty="0">
                <a:latin typeface="Gulim"/>
                <a:ea typeface="Gulim"/>
                <a:cs typeface="Gulim"/>
                <a:sym typeface="Gulim"/>
              </a:rPr>
              <a:t> 5점 </a:t>
            </a:r>
            <a:r>
              <a:rPr lang="en-US" sz="900" u="none" dirty="0" err="1">
                <a:latin typeface="Gulim"/>
                <a:ea typeface="Gulim"/>
                <a:cs typeface="Gulim"/>
                <a:sym typeface="Gulim"/>
              </a:rPr>
              <a:t>척도로</a:t>
            </a:r>
            <a:r>
              <a:rPr lang="en-US" sz="900" u="none" dirty="0">
                <a:latin typeface="Gulim"/>
                <a:ea typeface="Gulim"/>
                <a:cs typeface="Gulim"/>
                <a:sym typeface="Gulim"/>
              </a:rPr>
              <a:t> </a:t>
            </a:r>
            <a:r>
              <a:rPr lang="en-US" sz="900" u="none" dirty="0" err="1">
                <a:latin typeface="Gulim"/>
                <a:ea typeface="Gulim"/>
                <a:cs typeface="Gulim"/>
                <a:sym typeface="Gulim"/>
              </a:rPr>
              <a:t>평가되는</a:t>
            </a:r>
            <a:r>
              <a:rPr lang="en-US" sz="900" u="none" dirty="0">
                <a:latin typeface="Gulim"/>
                <a:ea typeface="Gulim"/>
                <a:cs typeface="Gulim"/>
                <a:sym typeface="Gulim"/>
              </a:rPr>
              <a:t> </a:t>
            </a:r>
            <a:r>
              <a:rPr lang="en-US" sz="900" u="none" dirty="0" err="1">
                <a:latin typeface="Gulim"/>
                <a:ea typeface="Gulim"/>
                <a:cs typeface="Gulim"/>
                <a:sym typeface="Gulim"/>
              </a:rPr>
              <a:t>평가문항과</a:t>
            </a:r>
            <a:r>
              <a:rPr lang="en-US" sz="900" u="none" dirty="0">
                <a:latin typeface="Gulim"/>
                <a:ea typeface="Gulim"/>
                <a:cs typeface="Gulim"/>
                <a:sym typeface="Gulim"/>
              </a:rPr>
              <a:t> </a:t>
            </a:r>
            <a:r>
              <a:rPr lang="en-US" sz="900" u="none" dirty="0" err="1">
                <a:latin typeface="Gulim"/>
                <a:ea typeface="Gulim"/>
                <a:cs typeface="Gulim"/>
                <a:sym typeface="Gulim"/>
              </a:rPr>
              <a:t>내용</a:t>
            </a:r>
            <a:r>
              <a:rPr lang="en-US" sz="900" u="none" dirty="0">
                <a:latin typeface="Gulim"/>
                <a:ea typeface="Gulim"/>
                <a:cs typeface="Gulim"/>
                <a:sym typeface="Gulim"/>
              </a:rPr>
              <a:t> </a:t>
            </a:r>
            <a:r>
              <a:rPr lang="en-US" sz="900" u="none" dirty="0" err="1">
                <a:latin typeface="Gulim"/>
                <a:ea typeface="Gulim"/>
                <a:cs typeface="Gulim"/>
                <a:sym typeface="Gulim"/>
              </a:rPr>
              <a:t>기술을</a:t>
            </a:r>
            <a:r>
              <a:rPr lang="en-US" sz="900" u="none" dirty="0">
                <a:latin typeface="Gulim"/>
                <a:ea typeface="Gulim"/>
                <a:cs typeface="Gulim"/>
                <a:sym typeface="Gulim"/>
              </a:rPr>
              <a:t> </a:t>
            </a:r>
            <a:r>
              <a:rPr lang="en-US" sz="900" u="none" dirty="0" err="1">
                <a:latin typeface="Gulim"/>
                <a:ea typeface="Gulim"/>
                <a:cs typeface="Gulim"/>
                <a:sym typeface="Gulim"/>
              </a:rPr>
              <a:t>통한</a:t>
            </a:r>
            <a:r>
              <a:rPr lang="en-US" sz="900" u="none" dirty="0">
                <a:latin typeface="Gulim"/>
                <a:ea typeface="Gulim"/>
                <a:cs typeface="Gulim"/>
                <a:sym typeface="Gulim"/>
              </a:rPr>
              <a:t> </a:t>
            </a:r>
            <a:r>
              <a:rPr lang="en-US" sz="900" u="none" dirty="0" err="1">
                <a:latin typeface="Gulim"/>
                <a:ea typeface="Gulim"/>
                <a:cs typeface="Gulim"/>
                <a:sym typeface="Gulim"/>
              </a:rPr>
              <a:t>의견</a:t>
            </a:r>
            <a:r>
              <a:rPr lang="en-US" sz="900" u="none" dirty="0">
                <a:latin typeface="Gulim"/>
                <a:ea typeface="Gulim"/>
                <a:cs typeface="Gulim"/>
                <a:sym typeface="Gulim"/>
              </a:rPr>
              <a:t> </a:t>
            </a:r>
            <a:r>
              <a:rPr lang="en-US" sz="900" u="none" dirty="0" err="1">
                <a:latin typeface="Gulim"/>
                <a:ea typeface="Gulim"/>
                <a:cs typeface="Gulim"/>
                <a:sym typeface="Gulim"/>
              </a:rPr>
              <a:t>청취로</a:t>
            </a:r>
            <a:r>
              <a:rPr lang="en-US" sz="900" u="none" dirty="0">
                <a:latin typeface="Gulim"/>
                <a:ea typeface="Gulim"/>
                <a:cs typeface="Gulim"/>
                <a:sym typeface="Gulim"/>
              </a:rPr>
              <a:t> </a:t>
            </a:r>
            <a:r>
              <a:rPr lang="en-US" sz="900" u="none" dirty="0" err="1">
                <a:latin typeface="Gulim"/>
                <a:ea typeface="Gulim"/>
                <a:cs typeface="Gulim"/>
                <a:sym typeface="Gulim"/>
              </a:rPr>
              <a:t>구분됩니다</a:t>
            </a:r>
            <a:r>
              <a:rPr lang="en-US" sz="900" u="none" dirty="0">
                <a:latin typeface="Gulim"/>
                <a:ea typeface="Gulim"/>
                <a:cs typeface="Gulim"/>
                <a:sym typeface="Gulim"/>
              </a:rPr>
              <a:t>. </a:t>
            </a:r>
            <a:r>
              <a:rPr lang="en-US" sz="900" u="none" dirty="0" err="1">
                <a:latin typeface="Gulim"/>
                <a:ea typeface="Gulim"/>
                <a:cs typeface="Gulim"/>
                <a:sym typeface="Gulim"/>
              </a:rPr>
              <a:t>사외이사의</a:t>
            </a:r>
            <a:r>
              <a:rPr lang="en-US" sz="900" u="none" dirty="0">
                <a:latin typeface="Gulim"/>
                <a:ea typeface="Gulim"/>
                <a:cs typeface="Gulim"/>
                <a:sym typeface="Gulim"/>
              </a:rPr>
              <a:t> </a:t>
            </a:r>
            <a:r>
              <a:rPr lang="en-US" sz="900" u="none" dirty="0" err="1">
                <a:latin typeface="Gulim"/>
                <a:ea typeface="Gulim"/>
                <a:cs typeface="Gulim"/>
                <a:sym typeface="Gulim"/>
              </a:rPr>
              <a:t>보수는</a:t>
            </a:r>
            <a:r>
              <a:rPr lang="en-US" sz="900" u="none" dirty="0">
                <a:latin typeface="Gulim"/>
                <a:ea typeface="Gulim"/>
                <a:cs typeface="Gulim"/>
                <a:sym typeface="Gulim"/>
              </a:rPr>
              <a:t> </a:t>
            </a:r>
            <a:r>
              <a:rPr lang="en-US" sz="900" u="none" dirty="0" err="1">
                <a:latin typeface="Gulim"/>
                <a:ea typeface="Gulim"/>
                <a:cs typeface="Gulim"/>
                <a:sym typeface="Gulim"/>
              </a:rPr>
              <a:t>주주총회에서</a:t>
            </a:r>
            <a:r>
              <a:rPr lang="en-US" sz="900" u="none" dirty="0">
                <a:latin typeface="Gulim"/>
                <a:ea typeface="Gulim"/>
                <a:cs typeface="Gulim"/>
                <a:sym typeface="Gulim"/>
              </a:rPr>
              <a:t> </a:t>
            </a:r>
            <a:r>
              <a:rPr lang="en-US" sz="900" u="none" dirty="0" err="1">
                <a:latin typeface="Gulim"/>
                <a:ea typeface="Gulim"/>
                <a:cs typeface="Gulim"/>
                <a:sym typeface="Gulim"/>
              </a:rPr>
              <a:t>승인된</a:t>
            </a:r>
            <a:r>
              <a:rPr lang="en-US" sz="900" u="none" dirty="0">
                <a:latin typeface="Gulim"/>
                <a:ea typeface="Gulim"/>
                <a:cs typeface="Gulim"/>
                <a:sym typeface="Gulim"/>
              </a:rPr>
              <a:t> </a:t>
            </a:r>
            <a:r>
              <a:rPr lang="en-US" sz="900" u="none" dirty="0" err="1">
                <a:latin typeface="Gulim"/>
                <a:ea typeface="Gulim"/>
                <a:cs typeface="Gulim"/>
                <a:sym typeface="Gulim"/>
              </a:rPr>
              <a:t>이사</a:t>
            </a:r>
            <a:r>
              <a:rPr lang="en-US" sz="900" u="none" dirty="0">
                <a:latin typeface="Gulim"/>
                <a:ea typeface="Gulim"/>
                <a:cs typeface="Gulim"/>
                <a:sym typeface="Gulim"/>
              </a:rPr>
              <a:t> </a:t>
            </a:r>
            <a:r>
              <a:rPr lang="en-US" sz="900" u="none" dirty="0" err="1">
                <a:latin typeface="Gulim"/>
                <a:ea typeface="Gulim"/>
                <a:cs typeface="Gulim"/>
                <a:sym typeface="Gulim"/>
              </a:rPr>
              <a:t>보수</a:t>
            </a:r>
            <a:r>
              <a:rPr lang="en-US" sz="900" u="none" dirty="0">
                <a:latin typeface="Gulim"/>
                <a:ea typeface="Gulim"/>
                <a:cs typeface="Gulim"/>
                <a:sym typeface="Gulim"/>
              </a:rPr>
              <a:t> </a:t>
            </a:r>
            <a:r>
              <a:rPr lang="en-US" sz="900" u="none" dirty="0" err="1">
                <a:latin typeface="Gulim"/>
                <a:ea typeface="Gulim"/>
                <a:cs typeface="Gulim"/>
                <a:sym typeface="Gulim"/>
              </a:rPr>
              <a:t>한도액의</a:t>
            </a:r>
            <a:r>
              <a:rPr lang="en-US" sz="900" u="none" dirty="0">
                <a:latin typeface="Gulim"/>
                <a:ea typeface="Gulim"/>
                <a:cs typeface="Gulim"/>
                <a:sym typeface="Gulim"/>
              </a:rPr>
              <a:t> </a:t>
            </a:r>
            <a:r>
              <a:rPr lang="en-US" sz="900" u="none" dirty="0" err="1">
                <a:latin typeface="Gulim"/>
                <a:ea typeface="Gulim"/>
                <a:cs typeface="Gulim"/>
                <a:sym typeface="Gulim"/>
              </a:rPr>
              <a:t>범위</a:t>
            </a:r>
            <a:r>
              <a:rPr lang="en-US" sz="900" u="none" dirty="0">
                <a:latin typeface="Gulim"/>
                <a:ea typeface="Gulim"/>
                <a:cs typeface="Gulim"/>
                <a:sym typeface="Gulim"/>
              </a:rPr>
              <a:t> </a:t>
            </a:r>
            <a:r>
              <a:rPr lang="en-US" sz="900" u="none" dirty="0" err="1">
                <a:latin typeface="Gulim"/>
                <a:ea typeface="Gulim"/>
                <a:cs typeface="Gulim"/>
                <a:sym typeface="Gulim"/>
              </a:rPr>
              <a:t>내에서</a:t>
            </a:r>
            <a:r>
              <a:rPr lang="en-US" sz="900" u="none" dirty="0">
                <a:latin typeface="Gulim"/>
                <a:ea typeface="Gulim"/>
                <a:cs typeface="Gulim"/>
                <a:sym typeface="Gulim"/>
              </a:rPr>
              <a:t> </a:t>
            </a:r>
            <a:r>
              <a:rPr lang="en-US" sz="900" u="none" dirty="0" err="1">
                <a:latin typeface="Gulim"/>
                <a:ea typeface="Gulim"/>
                <a:cs typeface="Gulim"/>
                <a:sym typeface="Gulim"/>
              </a:rPr>
              <a:t>동종업계</a:t>
            </a:r>
            <a:r>
              <a:rPr lang="en-US" sz="900" u="none" dirty="0">
                <a:latin typeface="Gulim"/>
                <a:ea typeface="Gulim"/>
                <a:cs typeface="Gulim"/>
                <a:sym typeface="Gulim"/>
              </a:rPr>
              <a:t> </a:t>
            </a:r>
            <a:r>
              <a:rPr lang="en-US" sz="900" u="none" dirty="0" err="1">
                <a:latin typeface="Gulim"/>
                <a:ea typeface="Gulim"/>
                <a:cs typeface="Gulim"/>
                <a:sym typeface="Gulim"/>
              </a:rPr>
              <a:t>혹은</a:t>
            </a:r>
            <a:r>
              <a:rPr lang="en-US" sz="900" u="none" dirty="0">
                <a:latin typeface="Gulim"/>
                <a:ea typeface="Gulim"/>
                <a:cs typeface="Gulim"/>
                <a:sym typeface="Gulim"/>
              </a:rPr>
              <a:t> </a:t>
            </a:r>
            <a:r>
              <a:rPr lang="en-US" sz="900" u="none" dirty="0" err="1">
                <a:latin typeface="Gulim"/>
                <a:ea typeface="Gulim"/>
                <a:cs typeface="Gulim"/>
                <a:sym typeface="Gulim"/>
              </a:rPr>
              <a:t>경쟁사</a:t>
            </a:r>
            <a:r>
              <a:rPr lang="en-US" sz="900" u="none" dirty="0">
                <a:latin typeface="Gulim"/>
                <a:ea typeface="Gulim"/>
                <a:cs typeface="Gulim"/>
                <a:sym typeface="Gulim"/>
              </a:rPr>
              <a:t> </a:t>
            </a:r>
            <a:r>
              <a:rPr lang="en-US" sz="900" u="none" dirty="0" err="1">
                <a:latin typeface="Gulim"/>
                <a:ea typeface="Gulim"/>
                <a:cs typeface="Gulim"/>
                <a:sym typeface="Gulim"/>
              </a:rPr>
              <a:t>보수</a:t>
            </a:r>
            <a:r>
              <a:rPr lang="en-US" sz="900" u="none" dirty="0">
                <a:latin typeface="Gulim"/>
                <a:ea typeface="Gulim"/>
                <a:cs typeface="Gulim"/>
                <a:sym typeface="Gulim"/>
              </a:rPr>
              <a:t> </a:t>
            </a:r>
            <a:r>
              <a:rPr lang="en-US" sz="900" u="none" dirty="0" err="1">
                <a:latin typeface="Gulim"/>
                <a:ea typeface="Gulim"/>
                <a:cs typeface="Gulim"/>
                <a:sym typeface="Gulim"/>
              </a:rPr>
              <a:t>수준을</a:t>
            </a:r>
            <a:r>
              <a:rPr lang="en-US" sz="900" u="none" dirty="0">
                <a:latin typeface="Gulim"/>
                <a:ea typeface="Gulim"/>
                <a:cs typeface="Gulim"/>
                <a:sym typeface="Gulim"/>
              </a:rPr>
              <a:t> </a:t>
            </a:r>
            <a:r>
              <a:rPr lang="en-US" sz="900" u="none" dirty="0" err="1">
                <a:latin typeface="Gulim"/>
                <a:ea typeface="Gulim"/>
                <a:cs typeface="Gulim"/>
                <a:sym typeface="Gulim"/>
              </a:rPr>
              <a:t>고려하여</a:t>
            </a:r>
            <a:r>
              <a:rPr lang="en-US" sz="900" u="none" dirty="0">
                <a:latin typeface="Gulim"/>
                <a:ea typeface="Gulim"/>
                <a:cs typeface="Gulim"/>
                <a:sym typeface="Gulim"/>
              </a:rPr>
              <a:t> </a:t>
            </a:r>
            <a:r>
              <a:rPr lang="en-US" sz="900" u="none" dirty="0" err="1">
                <a:latin typeface="Gulim"/>
                <a:ea typeface="Gulim"/>
                <a:cs typeface="Gulim"/>
                <a:sym typeface="Gulim"/>
              </a:rPr>
              <a:t>책정되며</a:t>
            </a:r>
            <a:r>
              <a:rPr lang="en-US" sz="900" u="none" dirty="0">
                <a:latin typeface="Gulim"/>
                <a:ea typeface="Gulim"/>
                <a:cs typeface="Gulim"/>
                <a:sym typeface="Gulim"/>
              </a:rPr>
              <a:t>, </a:t>
            </a:r>
            <a:r>
              <a:rPr lang="en-US" sz="900" u="none" dirty="0" err="1">
                <a:latin typeface="Gulim"/>
                <a:ea typeface="Gulim"/>
                <a:cs typeface="Gulim"/>
                <a:sym typeface="Gulim"/>
              </a:rPr>
              <a:t>구체적인</a:t>
            </a:r>
            <a:r>
              <a:rPr lang="en-US" sz="900" u="none" dirty="0">
                <a:latin typeface="Gulim"/>
                <a:ea typeface="Gulim"/>
                <a:cs typeface="Gulim"/>
                <a:sym typeface="Gulim"/>
              </a:rPr>
              <a:t> </a:t>
            </a:r>
            <a:r>
              <a:rPr lang="en-US" sz="900" u="none" dirty="0" err="1">
                <a:latin typeface="Gulim"/>
                <a:ea typeface="Gulim"/>
                <a:cs typeface="Gulim"/>
                <a:sym typeface="Gulim"/>
              </a:rPr>
              <a:t>금액</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지급</a:t>
            </a:r>
            <a:r>
              <a:rPr lang="en-US" sz="900" u="none" dirty="0">
                <a:latin typeface="Gulim"/>
                <a:ea typeface="Gulim"/>
                <a:cs typeface="Gulim"/>
                <a:sym typeface="Gulim"/>
              </a:rPr>
              <a:t> </a:t>
            </a:r>
            <a:r>
              <a:rPr lang="en-US" sz="900" u="none" dirty="0" err="1">
                <a:latin typeface="Gulim"/>
                <a:ea typeface="Gulim"/>
                <a:cs typeface="Gulim"/>
                <a:sym typeface="Gulim"/>
              </a:rPr>
              <a:t>방법은</a:t>
            </a:r>
            <a:r>
              <a:rPr lang="en-US" sz="900" u="none" dirty="0">
                <a:latin typeface="Gulim"/>
                <a:ea typeface="Gulim"/>
                <a:cs typeface="Gulim"/>
                <a:sym typeface="Gulim"/>
              </a:rPr>
              <a:t> </a:t>
            </a:r>
            <a:r>
              <a:rPr lang="en-US" sz="900" u="none" dirty="0" err="1">
                <a:latin typeface="Gulim"/>
                <a:ea typeface="Gulim"/>
                <a:cs typeface="Gulim"/>
                <a:sym typeface="Gulim"/>
              </a:rPr>
              <a:t>이사회에서</a:t>
            </a:r>
            <a:r>
              <a:rPr lang="en-US" sz="900" u="none" dirty="0">
                <a:latin typeface="Gulim"/>
                <a:ea typeface="Gulim"/>
                <a:cs typeface="Gulim"/>
                <a:sym typeface="Gulim"/>
              </a:rPr>
              <a:t> </a:t>
            </a:r>
            <a:r>
              <a:rPr lang="en-US" sz="900" u="none" dirty="0" err="1">
                <a:latin typeface="Gulim"/>
                <a:ea typeface="Gulim"/>
                <a:cs typeface="Gulim"/>
                <a:sym typeface="Gulim"/>
              </a:rPr>
              <a:t>결정합니다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9879" name="Google Shape;9879;p97"/>
          <p:cNvGrpSpPr/>
          <p:nvPr/>
        </p:nvGrpSpPr>
        <p:grpSpPr>
          <a:xfrm>
            <a:off x="538086" y="0"/>
            <a:ext cx="14077958" cy="8208009"/>
            <a:chOff x="538086" y="0"/>
            <a:chExt cx="14077958" cy="8208009"/>
          </a:xfrm>
        </p:grpSpPr>
        <p:sp>
          <p:nvSpPr>
            <p:cNvPr id="9880" name="Google Shape;9880;p97"/>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81" name="Google Shape;9881;p97"/>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82" name="Google Shape;9882;p97"/>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889" name="Google Shape;9889;p97"/>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178</a:t>
            </a:r>
            <a:endParaRPr sz="1000">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9898"/>
        <p:cNvGrpSpPr/>
        <p:nvPr/>
      </p:nvGrpSpPr>
      <p:grpSpPr>
        <a:xfrm>
          <a:off x="0" y="0"/>
          <a:ext cx="0" cy="0"/>
          <a:chOff x="0" y="0"/>
          <a:chExt cx="0" cy="0"/>
        </a:xfrm>
      </p:grpSpPr>
      <p:sp>
        <p:nvSpPr>
          <p:cNvPr id="9900" name="Google Shape;9900;p98"/>
          <p:cNvSpPr txBox="1"/>
          <p:nvPr/>
        </p:nvSpPr>
        <p:spPr>
          <a:xfrm>
            <a:off x="887298" y="1196499"/>
            <a:ext cx="2485387" cy="6902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solidFill>
                  <a:srgbClr val="E6E6E6"/>
                </a:solidFill>
                <a:latin typeface="Malgun Gothic"/>
                <a:ea typeface="Malgun Gothic"/>
                <a:cs typeface="Malgun Gothic"/>
                <a:sym typeface="Malgun Gothic"/>
              </a:rPr>
              <a:t>기업지배구조</a:t>
            </a:r>
            <a:endParaRPr sz="2000" dirty="0">
              <a:latin typeface="Malgun Gothic"/>
              <a:ea typeface="Malgun Gothic"/>
              <a:cs typeface="Malgun Gothic"/>
              <a:sym typeface="Malgun Gothic"/>
            </a:endParaRPr>
          </a:p>
          <a:p>
            <a:pPr marL="12700" lvl="0" indent="0" algn="l" rtl="0">
              <a:lnSpc>
                <a:spcPct val="100000"/>
              </a:lnSpc>
              <a:spcBef>
                <a:spcPts val="1515"/>
              </a:spcBef>
              <a:spcAft>
                <a:spcPts val="0"/>
              </a:spcAft>
              <a:buNone/>
            </a:pPr>
            <a:r>
              <a:rPr lang="en-US" sz="1100" b="1" dirty="0" err="1">
                <a:solidFill>
                  <a:srgbClr val="0075C2"/>
                </a:solidFill>
                <a:latin typeface="Arial"/>
                <a:ea typeface="Arial"/>
                <a:cs typeface="Arial"/>
                <a:sym typeface="Arial"/>
              </a:rPr>
              <a:t>감사위원회</a:t>
            </a:r>
            <a:endParaRPr sz="1100" dirty="0">
              <a:latin typeface="Arial"/>
              <a:ea typeface="Arial"/>
              <a:cs typeface="Arial"/>
              <a:sym typeface="Arial"/>
            </a:endParaRPr>
          </a:p>
        </p:txBody>
      </p:sp>
      <p:sp>
        <p:nvSpPr>
          <p:cNvPr id="9901" name="Google Shape;9901;p98"/>
          <p:cNvSpPr txBox="1"/>
          <p:nvPr/>
        </p:nvSpPr>
        <p:spPr>
          <a:xfrm>
            <a:off x="886963" y="2015989"/>
            <a:ext cx="5066030" cy="168275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a:latin typeface="Gulim"/>
                <a:ea typeface="Gulim"/>
                <a:cs typeface="Gulim"/>
                <a:sym typeface="Gulim"/>
              </a:rPr>
              <a:t>KT&amp;G의 감사위원회는 상법과 내부 규정에서 명시하고 있는 감사위원회 운영 기준에 따라 3인 이상의 사외이사로 구성되어 경영진의 경영판단 등에 대해 독립적이고 객관적인 의견을 제시하고 있습니다. 감사위원회운영규정 제4조에 ‘위원회는 이사회, 집행기관 및 다른 부서로부터 독립된 위치에서 감사직무를 수행하여야 하며, 감사직무를 수행함에 있어 객관성을 유지하여야 한다’고 명시함으로써 감사위원회가 독립적으로 직무를 수행할 수 있도록 보장하고 있으며, 감사위원 후보자를 선정할 때도 감사위원회운영규정에 따라 독립적이고 객관적으로 감사업무를 수행할 수 있는지 등을 검토하고 있습니다. 또한, 전문성을 제고하기 위해 감사위원 4인 중 2인을 재무·회계 전문가로 선임해 운영하고 있습니다. 감사위원회는 감사위원회 운영규정 제8조에 따라 분기별 1회 정기 위원회를 개최하며, 필요시 위원장이 수시로 위원회를 소집할 수 있습니다. 2023년에는 총 6회 감사위원회가 개최되어 주주총회 의안심사, 내부회계관리제도, 감사단 사업계획, 결산, 내부감사 결과, 외부감사인 관련 사항 등을 논의하였습니다.</a:t>
            </a:r>
            <a:endParaRPr sz="900">
              <a:latin typeface="Gulim"/>
              <a:ea typeface="Gulim"/>
              <a:cs typeface="Gulim"/>
              <a:sym typeface="Gulim"/>
            </a:endParaRPr>
          </a:p>
        </p:txBody>
      </p:sp>
      <p:sp>
        <p:nvSpPr>
          <p:cNvPr id="9902" name="Google Shape;9902;p98"/>
          <p:cNvSpPr txBox="1"/>
          <p:nvPr/>
        </p:nvSpPr>
        <p:spPr>
          <a:xfrm>
            <a:off x="886963" y="4104004"/>
            <a:ext cx="5060315" cy="940642"/>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dirty="0" err="1">
                <a:latin typeface="Gulim"/>
                <a:ea typeface="Gulim"/>
                <a:cs typeface="Gulim"/>
                <a:sym typeface="Gulim"/>
              </a:rPr>
              <a:t>내부</a:t>
            </a:r>
            <a:r>
              <a:rPr lang="en-US" sz="900" dirty="0">
                <a:latin typeface="Gulim"/>
                <a:ea typeface="Gulim"/>
                <a:cs typeface="Gulim"/>
                <a:sym typeface="Gulim"/>
              </a:rPr>
              <a:t> </a:t>
            </a:r>
            <a:r>
              <a:rPr lang="en-US" sz="900" dirty="0" err="1">
                <a:latin typeface="Gulim"/>
                <a:ea typeface="Gulim"/>
                <a:cs typeface="Gulim"/>
                <a:sym typeface="Gulim"/>
              </a:rPr>
              <a:t>감사조직인</a:t>
            </a:r>
            <a:r>
              <a:rPr lang="en-US" sz="900" dirty="0">
                <a:latin typeface="Gulim"/>
                <a:ea typeface="Gulim"/>
                <a:cs typeface="Gulim"/>
                <a:sym typeface="Gulim"/>
              </a:rPr>
              <a:t> </a:t>
            </a:r>
            <a:r>
              <a:rPr lang="en-US" sz="900" dirty="0" err="1">
                <a:latin typeface="Gulim"/>
                <a:ea typeface="Gulim"/>
                <a:cs typeface="Gulim"/>
                <a:sym typeface="Gulim"/>
              </a:rPr>
              <a:t>감사단은</a:t>
            </a:r>
            <a:r>
              <a:rPr lang="en-US" sz="900" dirty="0">
                <a:latin typeface="Gulim"/>
                <a:ea typeface="Gulim"/>
                <a:cs typeface="Gulim"/>
                <a:sym typeface="Gulim"/>
              </a:rPr>
              <a:t> </a:t>
            </a:r>
            <a:r>
              <a:rPr lang="en-US" sz="900" dirty="0" err="1">
                <a:latin typeface="Gulim"/>
                <a:ea typeface="Gulim"/>
                <a:cs typeface="Gulim"/>
                <a:sym typeface="Gulim"/>
              </a:rPr>
              <a:t>공인회계사</a:t>
            </a:r>
            <a:r>
              <a:rPr lang="en-US" sz="900" dirty="0">
                <a:latin typeface="Gulim"/>
                <a:ea typeface="Gulim"/>
                <a:cs typeface="Gulim"/>
                <a:sym typeface="Gulim"/>
              </a:rPr>
              <a:t>(CPA)</a:t>
            </a:r>
            <a:r>
              <a:rPr lang="en-US" sz="900" dirty="0" err="1">
                <a:latin typeface="Gulim"/>
                <a:ea typeface="Gulim"/>
                <a:cs typeface="Gulim"/>
                <a:sym typeface="Gulim"/>
              </a:rPr>
              <a:t>를</a:t>
            </a:r>
            <a:r>
              <a:rPr lang="en-US" sz="900" dirty="0">
                <a:latin typeface="Gulim"/>
                <a:ea typeface="Gulim"/>
                <a:cs typeface="Gulim"/>
                <a:sym typeface="Gulim"/>
              </a:rPr>
              <a:t> </a:t>
            </a:r>
            <a:r>
              <a:rPr lang="en-US" sz="900" dirty="0" err="1">
                <a:latin typeface="Gulim"/>
                <a:ea typeface="Gulim"/>
                <a:cs typeface="Gulim"/>
                <a:sym typeface="Gulim"/>
              </a:rPr>
              <a:t>포함하여</a:t>
            </a:r>
            <a:r>
              <a:rPr lang="en-US" sz="900" dirty="0">
                <a:latin typeface="Gulim"/>
                <a:ea typeface="Gulim"/>
                <a:cs typeface="Gulim"/>
                <a:sym typeface="Gulim"/>
              </a:rPr>
              <a:t> </a:t>
            </a:r>
            <a:r>
              <a:rPr lang="en-US" sz="900" dirty="0" err="1">
                <a:latin typeface="Gulim"/>
                <a:ea typeface="Gulim"/>
                <a:cs typeface="Gulim"/>
                <a:sym typeface="Gulim"/>
              </a:rPr>
              <a:t>영업</a:t>
            </a:r>
            <a:r>
              <a:rPr lang="en-US" sz="900" dirty="0">
                <a:latin typeface="Gulim"/>
                <a:ea typeface="Gulim"/>
                <a:cs typeface="Gulim"/>
                <a:sym typeface="Gulim"/>
              </a:rPr>
              <a:t>, </a:t>
            </a:r>
            <a:r>
              <a:rPr lang="en-US" sz="900" dirty="0" err="1">
                <a:latin typeface="Gulim"/>
                <a:ea typeface="Gulim"/>
                <a:cs typeface="Gulim"/>
                <a:sym typeface="Gulim"/>
              </a:rPr>
              <a:t>마케팅</a:t>
            </a:r>
            <a:r>
              <a:rPr lang="en-US" sz="900" dirty="0">
                <a:latin typeface="Gulim"/>
                <a:ea typeface="Gulim"/>
                <a:cs typeface="Gulim"/>
                <a:sym typeface="Gulim"/>
              </a:rPr>
              <a:t>, </a:t>
            </a:r>
            <a:r>
              <a:rPr lang="en-US" sz="900" dirty="0" err="1">
                <a:latin typeface="Gulim"/>
                <a:ea typeface="Gulim"/>
                <a:cs typeface="Gulim"/>
                <a:sym typeface="Gulim"/>
              </a:rPr>
              <a:t>제조</a:t>
            </a:r>
            <a:r>
              <a:rPr lang="en-US" sz="900" dirty="0">
                <a:latin typeface="Gulim"/>
                <a:ea typeface="Gulim"/>
                <a:cs typeface="Gulim"/>
                <a:sym typeface="Gulim"/>
              </a:rPr>
              <a:t>, </a:t>
            </a:r>
            <a:r>
              <a:rPr lang="en-US" sz="900" dirty="0" err="1">
                <a:latin typeface="Gulim"/>
                <a:ea typeface="Gulim"/>
                <a:cs typeface="Gulim"/>
                <a:sym typeface="Gulim"/>
              </a:rPr>
              <a:t>구매</a:t>
            </a:r>
            <a:r>
              <a:rPr lang="en-US" sz="900" dirty="0">
                <a:latin typeface="Gulim"/>
                <a:ea typeface="Gulim"/>
                <a:cs typeface="Gulim"/>
                <a:sym typeface="Gulim"/>
              </a:rPr>
              <a:t>, IT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다양한</a:t>
            </a:r>
            <a:r>
              <a:rPr lang="en-US" sz="900" dirty="0">
                <a:latin typeface="Gulim"/>
                <a:ea typeface="Gulim"/>
                <a:cs typeface="Gulim"/>
                <a:sym typeface="Gulim"/>
              </a:rPr>
              <a:t> </a:t>
            </a:r>
            <a:r>
              <a:rPr lang="en-US" sz="900" dirty="0" err="1">
                <a:latin typeface="Gulim"/>
                <a:ea typeface="Gulim"/>
                <a:cs typeface="Gulim"/>
                <a:sym typeface="Gulim"/>
              </a:rPr>
              <a:t>현업</a:t>
            </a:r>
            <a:r>
              <a:rPr lang="en-US" sz="900" dirty="0">
                <a:latin typeface="Gulim"/>
                <a:ea typeface="Gulim"/>
                <a:cs typeface="Gulim"/>
                <a:sym typeface="Gulim"/>
              </a:rPr>
              <a:t> </a:t>
            </a:r>
            <a:r>
              <a:rPr lang="en-US" sz="900" dirty="0" err="1">
                <a:latin typeface="Gulim"/>
                <a:ea typeface="Gulim"/>
                <a:cs typeface="Gulim"/>
                <a:sym typeface="Gulim"/>
              </a:rPr>
              <a:t>근무</a:t>
            </a:r>
            <a:r>
              <a:rPr lang="en-US" sz="900" dirty="0">
                <a:latin typeface="Gulim"/>
                <a:ea typeface="Gulim"/>
                <a:cs typeface="Gulim"/>
                <a:sym typeface="Gulim"/>
              </a:rPr>
              <a:t> </a:t>
            </a:r>
            <a:r>
              <a:rPr lang="en-US" sz="900" dirty="0" err="1">
                <a:latin typeface="Gulim"/>
                <a:ea typeface="Gulim"/>
                <a:cs typeface="Gulim"/>
                <a:sym typeface="Gulim"/>
              </a:rPr>
              <a:t>이력을</a:t>
            </a:r>
            <a:r>
              <a:rPr lang="en-US" sz="900" dirty="0">
                <a:latin typeface="Gulim"/>
                <a:ea typeface="Gulim"/>
                <a:cs typeface="Gulim"/>
                <a:sym typeface="Gulim"/>
              </a:rPr>
              <a:t> </a:t>
            </a:r>
            <a:r>
              <a:rPr lang="en-US" sz="900" dirty="0" err="1">
                <a:latin typeface="Gulim"/>
                <a:ea typeface="Gulim"/>
                <a:cs typeface="Gulim"/>
                <a:sym typeface="Gulim"/>
              </a:rPr>
              <a:t>가진</a:t>
            </a:r>
            <a:r>
              <a:rPr lang="en-US" sz="900" dirty="0">
                <a:latin typeface="Gulim"/>
                <a:ea typeface="Gulim"/>
                <a:cs typeface="Gulim"/>
                <a:sym typeface="Gulim"/>
              </a:rPr>
              <a:t> </a:t>
            </a:r>
            <a:r>
              <a:rPr lang="en-US" sz="900" dirty="0" err="1">
                <a:latin typeface="Gulim"/>
                <a:ea typeface="Gulim"/>
                <a:cs typeface="Gulim"/>
                <a:sym typeface="Gulim"/>
              </a:rPr>
              <a:t>직원으로</a:t>
            </a:r>
            <a:r>
              <a:rPr lang="en-US" sz="900" dirty="0">
                <a:latin typeface="Gulim"/>
                <a:ea typeface="Gulim"/>
                <a:cs typeface="Gulim"/>
                <a:sym typeface="Gulim"/>
              </a:rPr>
              <a:t> </a:t>
            </a:r>
            <a:r>
              <a:rPr lang="en-US" sz="900" dirty="0" err="1">
                <a:latin typeface="Gulim"/>
                <a:ea typeface="Gulim"/>
                <a:cs typeface="Gulim"/>
                <a:sym typeface="Gulim"/>
              </a:rPr>
              <a:t>구성되어</a:t>
            </a:r>
            <a:r>
              <a:rPr lang="en-US" sz="900" dirty="0">
                <a:latin typeface="Gulim"/>
                <a:ea typeface="Gulim"/>
                <a:cs typeface="Gulim"/>
                <a:sym typeface="Gulim"/>
              </a:rPr>
              <a:t> </a:t>
            </a:r>
            <a:r>
              <a:rPr lang="en-US" sz="900" dirty="0" err="1">
                <a:latin typeface="Gulim"/>
                <a:ea typeface="Gulim"/>
                <a:cs typeface="Gulim"/>
                <a:sym typeface="Gulim"/>
              </a:rPr>
              <a:t>있으며</a:t>
            </a:r>
            <a:r>
              <a:rPr lang="en-US" sz="900" dirty="0">
                <a:latin typeface="Gulim"/>
                <a:ea typeface="Gulim"/>
                <a:cs typeface="Gulim"/>
                <a:sym typeface="Gulim"/>
              </a:rPr>
              <a:t>, </a:t>
            </a:r>
            <a:r>
              <a:rPr lang="en-US" sz="900" dirty="0" err="1">
                <a:latin typeface="Gulim"/>
                <a:ea typeface="Gulim"/>
                <a:cs typeface="Gulim"/>
                <a:sym typeface="Gulim"/>
              </a:rPr>
              <a:t>감사위원회</a:t>
            </a:r>
            <a:r>
              <a:rPr lang="en-US" sz="900" dirty="0">
                <a:latin typeface="Gulim"/>
                <a:ea typeface="Gulim"/>
                <a:cs typeface="Gulim"/>
                <a:sym typeface="Gulim"/>
              </a:rPr>
              <a:t> </a:t>
            </a:r>
            <a:r>
              <a:rPr lang="en-US" sz="900" dirty="0" err="1">
                <a:latin typeface="Gulim"/>
                <a:ea typeface="Gulim"/>
                <a:cs typeface="Gulim"/>
                <a:sym typeface="Gulim"/>
              </a:rPr>
              <a:t>직속으로</a:t>
            </a:r>
            <a:r>
              <a:rPr lang="en-US" sz="900" dirty="0">
                <a:latin typeface="Gulim"/>
                <a:ea typeface="Gulim"/>
                <a:cs typeface="Gulim"/>
                <a:sym typeface="Gulim"/>
              </a:rPr>
              <a:t> </a:t>
            </a:r>
            <a:r>
              <a:rPr lang="en-US" sz="900" dirty="0" err="1">
                <a:latin typeface="Gulim"/>
                <a:ea typeface="Gulim"/>
                <a:cs typeface="Gulim"/>
                <a:sym typeface="Gulim"/>
              </a:rPr>
              <a:t>위원회의</a:t>
            </a:r>
            <a:r>
              <a:rPr lang="en-US" sz="900" dirty="0">
                <a:latin typeface="Gulim"/>
                <a:ea typeface="Gulim"/>
                <a:cs typeface="Gulim"/>
                <a:sym typeface="Gulim"/>
              </a:rPr>
              <a:t> </a:t>
            </a:r>
            <a:r>
              <a:rPr lang="en-US" sz="900" dirty="0" err="1">
                <a:latin typeface="Gulim"/>
                <a:ea typeface="Gulim"/>
                <a:cs typeface="Gulim"/>
                <a:sym typeface="Gulim"/>
              </a:rPr>
              <a:t>효율적인</a:t>
            </a:r>
            <a:r>
              <a:rPr lang="en-US" sz="900" dirty="0">
                <a:latin typeface="Gulim"/>
                <a:ea typeface="Gulim"/>
                <a:cs typeface="Gulim"/>
                <a:sym typeface="Gulim"/>
              </a:rPr>
              <a:t> </a:t>
            </a:r>
            <a:r>
              <a:rPr lang="en-US" sz="900" dirty="0" err="1">
                <a:latin typeface="Gulim"/>
                <a:ea typeface="Gulim"/>
                <a:cs typeface="Gulim"/>
                <a:sym typeface="Gulim"/>
              </a:rPr>
              <a:t>감사업무</a:t>
            </a:r>
            <a:r>
              <a:rPr lang="en-US" sz="900" dirty="0">
                <a:latin typeface="Gulim"/>
                <a:ea typeface="Gulim"/>
                <a:cs typeface="Gulim"/>
                <a:sym typeface="Gulim"/>
              </a:rPr>
              <a:t> </a:t>
            </a:r>
            <a:r>
              <a:rPr lang="en-US" sz="900" dirty="0" err="1">
                <a:latin typeface="Gulim"/>
                <a:ea typeface="Gulim"/>
                <a:cs typeface="Gulim"/>
                <a:sym typeface="Gulim"/>
              </a:rPr>
              <a:t>수행을</a:t>
            </a:r>
            <a:r>
              <a:rPr lang="en-US" sz="900" dirty="0">
                <a:latin typeface="Gulim"/>
                <a:ea typeface="Gulim"/>
                <a:cs typeface="Gulim"/>
                <a:sym typeface="Gulim"/>
              </a:rPr>
              <a:t> </a:t>
            </a:r>
            <a:r>
              <a:rPr lang="en-US" sz="900" dirty="0" err="1">
                <a:latin typeface="Gulim"/>
                <a:ea typeface="Gulim"/>
                <a:cs typeface="Gulim"/>
                <a:sym typeface="Gulim"/>
              </a:rPr>
              <a:t>보좌하고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a:t>
            </a:r>
            <a:r>
              <a:rPr lang="en-US" sz="900" dirty="0" err="1">
                <a:latin typeface="Gulim"/>
                <a:ea typeface="Gulim"/>
                <a:cs typeface="Gulim"/>
                <a:sym typeface="Gulim"/>
              </a:rPr>
              <a:t>감사단은</a:t>
            </a:r>
            <a:r>
              <a:rPr lang="en-US" sz="900" dirty="0">
                <a:latin typeface="Gulim"/>
                <a:ea typeface="Gulim"/>
                <a:cs typeface="Gulim"/>
                <a:sym typeface="Gulim"/>
              </a:rPr>
              <a:t> </a:t>
            </a:r>
            <a:r>
              <a:rPr lang="en-US" sz="900" dirty="0" err="1">
                <a:latin typeface="Gulim"/>
                <a:ea typeface="Gulim"/>
                <a:cs typeface="Gulim"/>
                <a:sym typeface="Gulim"/>
              </a:rPr>
              <a:t>연간</a:t>
            </a:r>
            <a:r>
              <a:rPr lang="en-US" sz="900" dirty="0">
                <a:latin typeface="Gulim"/>
                <a:ea typeface="Gulim"/>
                <a:cs typeface="Gulim"/>
                <a:sym typeface="Gulim"/>
              </a:rPr>
              <a:t> </a:t>
            </a:r>
            <a:r>
              <a:rPr lang="en-US" sz="900" dirty="0" err="1">
                <a:latin typeface="Gulim"/>
                <a:ea typeface="Gulim"/>
                <a:cs typeface="Gulim"/>
                <a:sym typeface="Gulim"/>
              </a:rPr>
              <a:t>감사계획에</a:t>
            </a:r>
            <a:r>
              <a:rPr lang="en-US" sz="900" dirty="0">
                <a:latin typeface="Gulim"/>
                <a:ea typeface="Gulim"/>
                <a:cs typeface="Gulim"/>
                <a:sym typeface="Gulim"/>
              </a:rPr>
              <a:t> </a:t>
            </a:r>
            <a:r>
              <a:rPr lang="en-US" sz="900" dirty="0" err="1">
                <a:latin typeface="Gulim"/>
                <a:ea typeface="Gulim"/>
                <a:cs typeface="Gulim"/>
                <a:sym typeface="Gulim"/>
              </a:rPr>
              <a:t>의거</a:t>
            </a:r>
            <a:r>
              <a:rPr lang="en-US" sz="900" dirty="0">
                <a:latin typeface="Gulim"/>
                <a:ea typeface="Gulim"/>
                <a:cs typeface="Gulim"/>
                <a:sym typeface="Gulim"/>
              </a:rPr>
              <a:t>, </a:t>
            </a:r>
            <a:r>
              <a:rPr lang="en-US" sz="900" dirty="0" err="1">
                <a:latin typeface="Gulim"/>
                <a:ea typeface="Gulim"/>
                <a:cs typeface="Gulim"/>
                <a:sym typeface="Gulim"/>
              </a:rPr>
              <a:t>회사에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감사를</a:t>
            </a:r>
            <a:r>
              <a:rPr lang="en-US" sz="900" dirty="0">
                <a:latin typeface="Gulim"/>
                <a:ea typeface="Gulim"/>
                <a:cs typeface="Gulim"/>
                <a:sym typeface="Gulim"/>
              </a:rPr>
              <a:t> </a:t>
            </a:r>
            <a:r>
              <a:rPr lang="en-US" sz="900" dirty="0" err="1">
                <a:latin typeface="Gulim"/>
                <a:ea typeface="Gulim"/>
                <a:cs typeface="Gulim"/>
                <a:sym typeface="Gulim"/>
              </a:rPr>
              <a:t>실시하고</a:t>
            </a:r>
            <a:r>
              <a:rPr lang="en-US" sz="900" dirty="0">
                <a:latin typeface="Gulim"/>
                <a:ea typeface="Gulim"/>
                <a:cs typeface="Gulim"/>
                <a:sym typeface="Gulim"/>
              </a:rPr>
              <a:t> </a:t>
            </a:r>
            <a:r>
              <a:rPr lang="en-US" sz="900" dirty="0" err="1">
                <a:latin typeface="Gulim"/>
                <a:ea typeface="Gulim"/>
                <a:cs typeface="Gulim"/>
                <a:sym typeface="Gulim"/>
              </a:rPr>
              <a:t>그</a:t>
            </a:r>
            <a:r>
              <a:rPr lang="en-US" sz="900" dirty="0">
                <a:latin typeface="Gulim"/>
                <a:ea typeface="Gulim"/>
                <a:cs typeface="Gulim"/>
                <a:sym typeface="Gulim"/>
              </a:rPr>
              <a:t> </a:t>
            </a:r>
            <a:r>
              <a:rPr lang="en-US" sz="900" dirty="0" err="1">
                <a:latin typeface="Gulim"/>
                <a:ea typeface="Gulim"/>
                <a:cs typeface="Gulim"/>
                <a:sym typeface="Gulim"/>
              </a:rPr>
              <a:t>결과를</a:t>
            </a:r>
            <a:r>
              <a:rPr lang="en-US" sz="900" dirty="0">
                <a:latin typeface="Gulim"/>
                <a:ea typeface="Gulim"/>
                <a:cs typeface="Gulim"/>
                <a:sym typeface="Gulim"/>
              </a:rPr>
              <a:t> </a:t>
            </a:r>
            <a:r>
              <a:rPr lang="en-US" sz="900" dirty="0" err="1">
                <a:latin typeface="Gulim"/>
                <a:ea typeface="Gulim"/>
                <a:cs typeface="Gulim"/>
                <a:sym typeface="Gulim"/>
              </a:rPr>
              <a:t>분기에</a:t>
            </a:r>
            <a:r>
              <a:rPr lang="en-US" sz="900" dirty="0">
                <a:latin typeface="Gulim"/>
                <a:ea typeface="Gulim"/>
                <a:cs typeface="Gulim"/>
                <a:sym typeface="Gulim"/>
              </a:rPr>
              <a:t> 1회, </a:t>
            </a:r>
            <a:r>
              <a:rPr lang="en-US" sz="900" dirty="0" err="1">
                <a:latin typeface="Gulim"/>
                <a:ea typeface="Gulim"/>
                <a:cs typeface="Gulim"/>
                <a:sym typeface="Gulim"/>
              </a:rPr>
              <a:t>정기적으로</a:t>
            </a:r>
            <a:r>
              <a:rPr lang="en-US" sz="900" dirty="0">
                <a:latin typeface="Gulim"/>
                <a:ea typeface="Gulim"/>
                <a:cs typeface="Gulim"/>
                <a:sym typeface="Gulim"/>
              </a:rPr>
              <a:t> </a:t>
            </a:r>
            <a:r>
              <a:rPr lang="en-US" sz="900" dirty="0" err="1">
                <a:latin typeface="Gulim"/>
                <a:ea typeface="Gulim"/>
                <a:cs typeface="Gulim"/>
                <a:sym typeface="Gulim"/>
              </a:rPr>
              <a:t>감사위원회에</a:t>
            </a:r>
            <a:r>
              <a:rPr lang="en-US" sz="900" dirty="0">
                <a:latin typeface="Gulim"/>
                <a:ea typeface="Gulim"/>
                <a:cs typeface="Gulim"/>
                <a:sym typeface="Gulim"/>
              </a:rPr>
              <a:t> </a:t>
            </a:r>
            <a:r>
              <a:rPr lang="en-US" sz="900" dirty="0" err="1">
                <a:latin typeface="Gulim"/>
                <a:ea typeface="Gulim"/>
                <a:cs typeface="Gulim"/>
                <a:sym typeface="Gulim"/>
              </a:rPr>
              <a:t>보고하고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a:t>
            </a:r>
          </a:p>
          <a:p>
            <a:pPr marL="12700" marR="5080" lvl="0" indent="-635" algn="just" rtl="0">
              <a:lnSpc>
                <a:spcPct val="134200"/>
              </a:lnSpc>
              <a:spcBef>
                <a:spcPts val="0"/>
              </a:spcBef>
              <a:spcAft>
                <a:spcPts val="0"/>
              </a:spcAft>
              <a:buNone/>
            </a:pPr>
            <a:r>
              <a:rPr lang="en-US" altLang="ko-KR" sz="900" dirty="0">
                <a:latin typeface="Gulim"/>
                <a:ea typeface="Gulim"/>
                <a:cs typeface="Gulim"/>
                <a:sym typeface="Gulim"/>
              </a:rPr>
              <a:t>2023</a:t>
            </a:r>
            <a:r>
              <a:rPr lang="ko-KR" altLang="en-US" sz="900" dirty="0">
                <a:latin typeface="Gulim"/>
                <a:ea typeface="Gulim"/>
                <a:cs typeface="Gulim"/>
                <a:sym typeface="Gulim"/>
              </a:rPr>
              <a:t>년 강사위원회 출석률은 </a:t>
            </a:r>
            <a:r>
              <a:rPr lang="en-US" altLang="ko-KR" sz="900" dirty="0">
                <a:latin typeface="Gulim"/>
                <a:ea typeface="Gulim"/>
                <a:cs typeface="Gulim"/>
                <a:sym typeface="Gulim"/>
              </a:rPr>
              <a:t>100%</a:t>
            </a:r>
            <a:r>
              <a:rPr lang="ko-KR" altLang="en-US" sz="900" dirty="0">
                <a:latin typeface="Gulim"/>
                <a:ea typeface="Gulim"/>
                <a:cs typeface="Gulim"/>
                <a:sym typeface="Gulim"/>
              </a:rPr>
              <a:t>입니다</a:t>
            </a:r>
            <a:r>
              <a:rPr lang="en-US" altLang="ko-KR" sz="900" dirty="0">
                <a:latin typeface="Gulim"/>
                <a:ea typeface="Gulim"/>
                <a:cs typeface="Gulim"/>
                <a:sym typeface="Gulim"/>
              </a:rPr>
              <a:t>.</a:t>
            </a:r>
            <a:r>
              <a:rPr lang="ko-KR" altLang="en-US" sz="900" dirty="0">
                <a:latin typeface="Gulim"/>
                <a:ea typeface="Gulim"/>
                <a:cs typeface="Gulim"/>
                <a:sym typeface="Gulim"/>
              </a:rPr>
              <a:t> </a:t>
            </a:r>
            <a:endParaRPr sz="900" dirty="0">
              <a:latin typeface="Gulim"/>
              <a:ea typeface="Gulim"/>
              <a:cs typeface="Gulim"/>
              <a:sym typeface="Gulim"/>
            </a:endParaRPr>
          </a:p>
        </p:txBody>
      </p:sp>
      <p:grpSp>
        <p:nvGrpSpPr>
          <p:cNvPr id="9948" name="Google Shape;9948;p98"/>
          <p:cNvGrpSpPr/>
          <p:nvPr/>
        </p:nvGrpSpPr>
        <p:grpSpPr>
          <a:xfrm>
            <a:off x="538086" y="0"/>
            <a:ext cx="14077958" cy="8208009"/>
            <a:chOff x="538086" y="0"/>
            <a:chExt cx="14077958" cy="8208009"/>
          </a:xfrm>
        </p:grpSpPr>
        <p:sp>
          <p:nvSpPr>
            <p:cNvPr id="9949" name="Google Shape;9949;p98"/>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50" name="Google Shape;9950;p98"/>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51" name="Google Shape;9951;p98"/>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958" name="Google Shape;9958;p98"/>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179</a:t>
            </a:r>
            <a:endParaRPr sz="1000">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9967"/>
        <p:cNvGrpSpPr/>
        <p:nvPr/>
      </p:nvGrpSpPr>
      <p:grpSpPr>
        <a:xfrm>
          <a:off x="0" y="0"/>
          <a:ext cx="0" cy="0"/>
          <a:chOff x="0" y="0"/>
          <a:chExt cx="0" cy="0"/>
        </a:xfrm>
      </p:grpSpPr>
      <p:sp>
        <p:nvSpPr>
          <p:cNvPr id="9969" name="Google Shape;9969;p99"/>
          <p:cNvSpPr txBox="1"/>
          <p:nvPr/>
        </p:nvSpPr>
        <p:spPr>
          <a:xfrm>
            <a:off x="887299" y="1196499"/>
            <a:ext cx="4809082" cy="6838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dirty="0" err="1">
                <a:latin typeface="Malgun Gothic"/>
                <a:ea typeface="Malgun Gothic"/>
                <a:cs typeface="Malgun Gothic"/>
                <a:sym typeface="Malgun Gothic"/>
              </a:rPr>
              <a:t>기업윤리</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및</a:t>
            </a:r>
            <a:r>
              <a:rPr lang="en-US" sz="2000" b="1" dirty="0">
                <a:latin typeface="Malgun Gothic"/>
                <a:ea typeface="Malgun Gothic"/>
                <a:cs typeface="Malgun Gothic"/>
                <a:sym typeface="Malgun Gothic"/>
              </a:rPr>
              <a:t> </a:t>
            </a:r>
            <a:r>
              <a:rPr lang="en-US" sz="2000" b="1" dirty="0" err="1">
                <a:latin typeface="Malgun Gothic"/>
                <a:ea typeface="Malgun Gothic"/>
                <a:cs typeface="Malgun Gothic"/>
                <a:sym typeface="Malgun Gothic"/>
              </a:rPr>
              <a:t>컴플라이언스</a:t>
            </a:r>
            <a:endParaRPr sz="2000" dirty="0">
              <a:latin typeface="Malgun Gothic"/>
              <a:ea typeface="Malgun Gothic"/>
              <a:cs typeface="Malgun Gothic"/>
              <a:sym typeface="Malgun Gothic"/>
            </a:endParaRPr>
          </a:p>
          <a:p>
            <a:pPr marL="12700" lvl="0" indent="0" algn="l" rtl="0">
              <a:lnSpc>
                <a:spcPct val="100000"/>
              </a:lnSpc>
              <a:spcBef>
                <a:spcPts val="1465"/>
              </a:spcBef>
              <a:spcAft>
                <a:spcPts val="0"/>
              </a:spcAft>
              <a:buNone/>
            </a:pPr>
            <a:r>
              <a:rPr lang="en-US" sz="1100" b="1" dirty="0" err="1">
                <a:solidFill>
                  <a:srgbClr val="0075C2"/>
                </a:solidFill>
                <a:latin typeface="Arial"/>
                <a:ea typeface="Arial"/>
                <a:cs typeface="Arial"/>
                <a:sym typeface="Arial"/>
              </a:rPr>
              <a:t>윤리경영</a:t>
            </a:r>
            <a:endParaRPr sz="1100" dirty="0">
              <a:latin typeface="Arial"/>
              <a:ea typeface="Arial"/>
              <a:cs typeface="Arial"/>
              <a:sym typeface="Arial"/>
            </a:endParaRPr>
          </a:p>
        </p:txBody>
      </p:sp>
      <p:sp>
        <p:nvSpPr>
          <p:cNvPr id="9970" name="Google Shape;9970;p99"/>
          <p:cNvSpPr txBox="1"/>
          <p:nvPr/>
        </p:nvSpPr>
        <p:spPr>
          <a:xfrm>
            <a:off x="887299" y="2011474"/>
            <a:ext cx="5062855" cy="1135380"/>
          </a:xfrm>
          <a:prstGeom prst="rect">
            <a:avLst/>
          </a:prstGeom>
          <a:noFill/>
          <a:ln>
            <a:noFill/>
          </a:ln>
        </p:spPr>
        <p:txBody>
          <a:bodyPr spcFirstLastPara="1" wrap="square" lIns="0" tIns="61575" rIns="0" bIns="0" anchor="t" anchorCtr="0">
            <a:spAutoFit/>
          </a:bodyPr>
          <a:lstStyle/>
          <a:p>
            <a:pPr marL="12700" lvl="0" indent="0" algn="l" rtl="0">
              <a:lnSpc>
                <a:spcPct val="100000"/>
              </a:lnSpc>
              <a:spcBef>
                <a:spcPts val="0"/>
              </a:spcBef>
              <a:spcAft>
                <a:spcPts val="0"/>
              </a:spcAft>
              <a:buNone/>
            </a:pPr>
            <a:r>
              <a:rPr lang="en-US" sz="900" b="1" u="sng">
                <a:solidFill>
                  <a:srgbClr val="2EA7E0"/>
                </a:solidFill>
                <a:latin typeface="Arial"/>
                <a:ea typeface="Arial"/>
                <a:cs typeface="Arial"/>
                <a:sym typeface="Arial"/>
              </a:rPr>
              <a:t>윤리경영 체계</a:t>
            </a:r>
            <a:endParaRPr sz="900">
              <a:latin typeface="Arial"/>
              <a:ea typeface="Arial"/>
              <a:cs typeface="Arial"/>
              <a:sym typeface="Arial"/>
            </a:endParaRPr>
          </a:p>
          <a:p>
            <a:pPr marL="12700" marR="5080" lvl="0" indent="0" algn="just" rtl="0">
              <a:lnSpc>
                <a:spcPct val="134200"/>
              </a:lnSpc>
              <a:spcBef>
                <a:spcPts val="20"/>
              </a:spcBef>
              <a:spcAft>
                <a:spcPts val="0"/>
              </a:spcAft>
              <a:buNone/>
            </a:pPr>
            <a:r>
              <a:rPr lang="en-US" sz="900" b="1">
                <a:latin typeface="Arial"/>
                <a:ea typeface="Arial"/>
                <a:cs typeface="Arial"/>
                <a:sym typeface="Arial"/>
              </a:rPr>
              <a:t>‘KT&amp;G 그룹 윤리헌장’ 운영 </a:t>
            </a:r>
            <a:r>
              <a:rPr lang="en-US" sz="900" b="1">
                <a:latin typeface="Malgun Gothic"/>
                <a:ea typeface="Malgun Gothic"/>
                <a:cs typeface="Malgun Gothic"/>
                <a:sym typeface="Malgun Gothic"/>
              </a:rPr>
              <a:t>| </a:t>
            </a:r>
            <a:r>
              <a:rPr lang="en-US" sz="900">
                <a:latin typeface="Gulim"/>
                <a:ea typeface="Gulim"/>
                <a:cs typeface="Gulim"/>
                <a:sym typeface="Gulim"/>
              </a:rPr>
              <a:t>KT&amp;G는 ESG 경영 추진과 국제 윤리규범 준수의 중요성을 잘 인지하고 있으며, 글로벌 스탠다드에 준하는 윤리 가치를 반영한 ‘KT&amp;G 그룹 윤리헌장’을 제정하여 운영하고 있습니다. 본 헌장은 업무 윤리, 정보보호, 공정거래, 책임 있는 영업 및 마케팅 활동, 연구 윤리, 환경보호 및 사회공헌, 그리고 인권보호에 이르기까지 KT&amp;G 구성원이라면 반드시 준수해야 할 공통의 원칙과 기준을 담고 있으며, 국내외 자회사를 포함한 그룹 전체에 공통적으로 적용됩니다.</a:t>
            </a:r>
            <a:endParaRPr sz="900">
              <a:latin typeface="Gulim"/>
              <a:ea typeface="Gulim"/>
              <a:cs typeface="Gulim"/>
              <a:sym typeface="Gulim"/>
            </a:endParaRPr>
          </a:p>
        </p:txBody>
      </p:sp>
      <p:sp>
        <p:nvSpPr>
          <p:cNvPr id="9971" name="Google Shape;9971;p99"/>
          <p:cNvSpPr txBox="1"/>
          <p:nvPr/>
        </p:nvSpPr>
        <p:spPr>
          <a:xfrm>
            <a:off x="887411" y="3305000"/>
            <a:ext cx="5064125" cy="1130300"/>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a:latin typeface="Gulim"/>
                <a:ea typeface="Gulim"/>
                <a:cs typeface="Gulim"/>
                <a:sym typeface="Gulim"/>
              </a:rPr>
              <a:t>그룹사 구성원을 대상으로 운영되는 만큼 기존 법조문 형태의 난해한 양식을 탈피하여 누구나 이해할 수 있도록 내용을 구성하였으며, 의사결정이 필요한 상황에서 구성원들의 신속하고 올바른 결정을 돕기 위해 구체적 사례를 수록하였습니다. 나아가 계열회사가 있는 소재 국가의 언어(인도네시아어 등 총 8개 언어)로 번역하고, 각 언어별 관련 교육자료를 제작·배부함으로써 그룹 구성원 모두가 글로벌 수준의 윤리의식을 확고히 정립할 수 있도록 지원하였습니다. 앞으로도 KT&amp;G 그룹 윤리헌장을 바탕으로 시장 환경에 적합한 윤리 가치를 제시하고, 지속적으로 교육 및 점검을 실시하여 관련 리스크 관리 역량을 제고해 나갈 계획입니다.</a:t>
            </a:r>
            <a:endParaRPr sz="900">
              <a:latin typeface="Gulim"/>
              <a:ea typeface="Gulim"/>
              <a:cs typeface="Gulim"/>
              <a:sym typeface="Gulim"/>
            </a:endParaRPr>
          </a:p>
        </p:txBody>
      </p:sp>
      <p:sp>
        <p:nvSpPr>
          <p:cNvPr id="9972" name="Google Shape;9972;p99"/>
          <p:cNvSpPr txBox="1"/>
          <p:nvPr/>
        </p:nvSpPr>
        <p:spPr>
          <a:xfrm>
            <a:off x="887859" y="4593962"/>
            <a:ext cx="5059680" cy="946150"/>
          </a:xfrm>
          <a:prstGeom prst="rect">
            <a:avLst/>
          </a:prstGeom>
          <a:noFill/>
          <a:ln>
            <a:noFill/>
          </a:ln>
        </p:spPr>
        <p:txBody>
          <a:bodyPr spcFirstLastPara="1" wrap="square" lIns="0" tIns="12700" rIns="0" bIns="0" anchor="t" anchorCtr="0">
            <a:spAutoFit/>
          </a:bodyPr>
          <a:lstStyle/>
          <a:p>
            <a:pPr marL="12700" marR="5080" lvl="0" indent="0" algn="just" rtl="0">
              <a:lnSpc>
                <a:spcPct val="134300"/>
              </a:lnSpc>
              <a:spcBef>
                <a:spcPts val="0"/>
              </a:spcBef>
              <a:spcAft>
                <a:spcPts val="0"/>
              </a:spcAft>
              <a:buNone/>
            </a:pPr>
            <a:r>
              <a:rPr lang="en-US" sz="900" b="1">
                <a:latin typeface="Arial"/>
                <a:ea typeface="Arial"/>
                <a:cs typeface="Arial"/>
                <a:sym typeface="Arial"/>
              </a:rPr>
              <a:t>윤리경영 추진 조직 </a:t>
            </a:r>
            <a:r>
              <a:rPr lang="en-US" sz="900" b="1">
                <a:latin typeface="Malgun Gothic"/>
                <a:ea typeface="Malgun Gothic"/>
                <a:cs typeface="Malgun Gothic"/>
                <a:sym typeface="Malgun Gothic"/>
              </a:rPr>
              <a:t>| </a:t>
            </a:r>
            <a:r>
              <a:rPr lang="en-US" sz="900">
                <a:latin typeface="Gulim"/>
                <a:ea typeface="Gulim"/>
                <a:cs typeface="Gulim"/>
                <a:sym typeface="Gulim"/>
              </a:rPr>
              <a:t>KT&amp;G는 그룹 차원의 통합적이고 체계적인 준법·윤리경영 운영체계 구축과 효과적인 관리를 위해 2024년 상반기 조직개편을 시행하였습니다. 준법경영센터, 국내법무부, 해외법무부로 구성된 준법·윤리경영 조직은 안정적 경영환경을 구축해 그룹의 수익 활동 및 성과가 관련 리스크로 인해 훼손되지 않도록 지원하는 것을 목적으로 운영되고 있습니다. 또한 윤리·준법 문화 정착과 전사적 성과 창출의 교두보 역할을 수행함으로써 구성원이 능동적인 윤리관을 정립할 수 있도록 돕고, 지속가능한 기업가치를 보전하고자 노력하고 있습니다.</a:t>
            </a:r>
            <a:endParaRPr sz="900">
              <a:latin typeface="Gulim"/>
              <a:ea typeface="Gulim"/>
              <a:cs typeface="Gulim"/>
              <a:sym typeface="Gulim"/>
            </a:endParaRPr>
          </a:p>
        </p:txBody>
      </p:sp>
      <p:sp>
        <p:nvSpPr>
          <p:cNvPr id="9973" name="Google Shape;9973;p99"/>
          <p:cNvSpPr txBox="1"/>
          <p:nvPr/>
        </p:nvSpPr>
        <p:spPr>
          <a:xfrm>
            <a:off x="882144" y="5778187"/>
            <a:ext cx="5065395" cy="11303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b="1" u="sng" dirty="0" err="1">
                <a:solidFill>
                  <a:srgbClr val="2EA7E0"/>
                </a:solidFill>
                <a:latin typeface="Arial"/>
                <a:ea typeface="Arial"/>
                <a:cs typeface="Arial"/>
                <a:sym typeface="Arial"/>
              </a:rPr>
              <a:t>윤리경영</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활동</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전사</a:t>
            </a:r>
            <a:r>
              <a:rPr lang="en-US" sz="900" u="none" dirty="0">
                <a:latin typeface="Gulim"/>
                <a:ea typeface="Gulim"/>
                <a:cs typeface="Gulim"/>
                <a:sym typeface="Gulim"/>
              </a:rPr>
              <a:t> </a:t>
            </a:r>
            <a:r>
              <a:rPr lang="en-US" sz="900" u="none" dirty="0" err="1">
                <a:latin typeface="Gulim"/>
                <a:ea typeface="Gulim"/>
                <a:cs typeface="Gulim"/>
                <a:sym typeface="Gulim"/>
              </a:rPr>
              <a:t>구성원을</a:t>
            </a:r>
            <a:r>
              <a:rPr lang="en-US" sz="900" u="none" dirty="0">
                <a:latin typeface="Gulim"/>
                <a:ea typeface="Gulim"/>
                <a:cs typeface="Gulim"/>
                <a:sym typeface="Gulim"/>
              </a:rPr>
              <a:t> </a:t>
            </a:r>
            <a:r>
              <a:rPr lang="en-US" sz="900" u="none" dirty="0" err="1">
                <a:latin typeface="Gulim"/>
                <a:ea typeface="Gulim"/>
                <a:cs typeface="Gulim"/>
                <a:sym typeface="Gulim"/>
              </a:rPr>
              <a:t>대상으로</a:t>
            </a:r>
            <a:r>
              <a:rPr lang="en-US" sz="900" u="none" dirty="0">
                <a:latin typeface="Gulim"/>
                <a:ea typeface="Gulim"/>
                <a:cs typeface="Gulim"/>
                <a:sym typeface="Gulim"/>
              </a:rPr>
              <a:t> </a:t>
            </a:r>
            <a:r>
              <a:rPr lang="en-US" sz="900" u="none" dirty="0" err="1">
                <a:latin typeface="Gulim"/>
                <a:ea typeface="Gulim"/>
                <a:cs typeface="Gulim"/>
                <a:sym typeface="Gulim"/>
              </a:rPr>
              <a:t>직장</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성희롱</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직장</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괴롭힘</a:t>
            </a:r>
            <a:r>
              <a:rPr lang="en-US" sz="900" u="none" dirty="0">
                <a:latin typeface="Gulim"/>
                <a:ea typeface="Gulim"/>
                <a:cs typeface="Gulim"/>
                <a:sym typeface="Gulim"/>
              </a:rPr>
              <a:t> </a:t>
            </a:r>
            <a:r>
              <a:rPr lang="en-US" sz="900" u="none" dirty="0" err="1">
                <a:latin typeface="Gulim"/>
                <a:ea typeface="Gulim"/>
                <a:cs typeface="Gulim"/>
                <a:sym typeface="Gulim"/>
              </a:rPr>
              <a:t>방지</a:t>
            </a:r>
            <a:r>
              <a:rPr lang="en-US" sz="900" u="none" dirty="0">
                <a:latin typeface="Gulim"/>
                <a:ea typeface="Gulim"/>
                <a:cs typeface="Gulim"/>
                <a:sym typeface="Gulim"/>
              </a:rPr>
              <a:t>, </a:t>
            </a:r>
            <a:r>
              <a:rPr lang="en-US" sz="900" u="none" dirty="0" err="1">
                <a:latin typeface="Gulim"/>
                <a:ea typeface="Gulim"/>
                <a:cs typeface="Gulim"/>
                <a:sym typeface="Gulim"/>
              </a:rPr>
              <a:t>부패</a:t>
            </a:r>
            <a:r>
              <a:rPr lang="en-US" sz="900" u="none" dirty="0">
                <a:latin typeface="Gulim"/>
                <a:ea typeface="Gulim"/>
                <a:cs typeface="Gulim"/>
                <a:sym typeface="Gulim"/>
              </a:rPr>
              <a:t> </a:t>
            </a:r>
            <a:r>
              <a:rPr lang="en-US" sz="900" u="none" dirty="0" err="1">
                <a:latin typeface="Gulim"/>
                <a:ea typeface="Gulim"/>
                <a:cs typeface="Gulim"/>
                <a:sym typeface="Gulim"/>
              </a:rPr>
              <a:t>방지</a:t>
            </a:r>
            <a:r>
              <a:rPr lang="en-US" sz="900" u="none" dirty="0">
                <a:latin typeface="Gulim"/>
                <a:ea typeface="Gulim"/>
                <a:cs typeface="Gulim"/>
                <a:sym typeface="Gulim"/>
              </a:rPr>
              <a:t> </a:t>
            </a:r>
            <a:r>
              <a:rPr lang="en-US" sz="900" u="none" dirty="0" err="1">
                <a:latin typeface="Gulim"/>
                <a:ea typeface="Gulim"/>
                <a:cs typeface="Gulim"/>
                <a:sym typeface="Gulim"/>
              </a:rPr>
              <a:t>등을</a:t>
            </a:r>
            <a:r>
              <a:rPr lang="en-US" sz="900" u="none" dirty="0">
                <a:latin typeface="Gulim"/>
                <a:ea typeface="Gulim"/>
                <a:cs typeface="Gulim"/>
                <a:sym typeface="Gulim"/>
              </a:rPr>
              <a:t> </a:t>
            </a:r>
            <a:r>
              <a:rPr lang="en-US" sz="900" u="none" dirty="0" err="1">
                <a:latin typeface="Gulim"/>
                <a:ea typeface="Gulim"/>
                <a:cs typeface="Gulim"/>
                <a:sym typeface="Gulim"/>
              </a:rPr>
              <a:t>주제로</a:t>
            </a:r>
            <a:r>
              <a:rPr lang="en-US" sz="900" u="none" dirty="0">
                <a:latin typeface="Gulim"/>
                <a:ea typeface="Gulim"/>
                <a:cs typeface="Gulim"/>
                <a:sym typeface="Gulim"/>
              </a:rPr>
              <a:t> </a:t>
            </a:r>
            <a:r>
              <a:rPr lang="en-US" sz="900" u="none" dirty="0" err="1">
                <a:latin typeface="Gulim"/>
                <a:ea typeface="Gulim"/>
                <a:cs typeface="Gulim"/>
                <a:sym typeface="Gulim"/>
              </a:rPr>
              <a:t>하는</a:t>
            </a:r>
            <a:r>
              <a:rPr lang="en-US" sz="900" u="none" dirty="0">
                <a:latin typeface="Gulim"/>
                <a:ea typeface="Gulim"/>
                <a:cs typeface="Gulim"/>
                <a:sym typeface="Gulim"/>
              </a:rPr>
              <a:t> </a:t>
            </a:r>
            <a:r>
              <a:rPr lang="en-US" sz="900" u="none" dirty="0" err="1">
                <a:latin typeface="Gulim"/>
                <a:ea typeface="Gulim"/>
                <a:cs typeface="Gulim"/>
                <a:sym typeface="Gulim"/>
              </a:rPr>
              <a:t>정기</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교육을</a:t>
            </a:r>
            <a:r>
              <a:rPr lang="en-US" sz="900" u="none" dirty="0">
                <a:latin typeface="Gulim"/>
                <a:ea typeface="Gulim"/>
                <a:cs typeface="Gulim"/>
                <a:sym typeface="Gulim"/>
              </a:rPr>
              <a:t> </a:t>
            </a:r>
            <a:r>
              <a:rPr lang="en-US" sz="900" u="none" dirty="0" err="1">
                <a:latin typeface="Gulim"/>
                <a:ea typeface="Gulim"/>
                <a:cs typeface="Gulim"/>
                <a:sym typeface="Gulim"/>
              </a:rPr>
              <a:t>실시함으로써</a:t>
            </a:r>
            <a:r>
              <a:rPr lang="en-US" sz="900" u="none" dirty="0">
                <a:latin typeface="Gulim"/>
                <a:ea typeface="Gulim"/>
                <a:cs typeface="Gulim"/>
                <a:sym typeface="Gulim"/>
              </a:rPr>
              <a:t> </a:t>
            </a:r>
            <a:r>
              <a:rPr lang="en-US" sz="900" u="none" dirty="0" err="1">
                <a:latin typeface="Gulim"/>
                <a:ea typeface="Gulim"/>
                <a:cs typeface="Gulim"/>
                <a:sym typeface="Gulim"/>
              </a:rPr>
              <a:t>윤리의식을</a:t>
            </a:r>
            <a:r>
              <a:rPr lang="en-US" sz="900" u="none" dirty="0">
                <a:latin typeface="Gulim"/>
                <a:ea typeface="Gulim"/>
                <a:cs typeface="Gulim"/>
                <a:sym typeface="Gulim"/>
              </a:rPr>
              <a:t> </a:t>
            </a:r>
            <a:r>
              <a:rPr lang="en-US" sz="900" u="none" dirty="0" err="1">
                <a:latin typeface="Gulim"/>
                <a:ea typeface="Gulim"/>
                <a:cs typeface="Gulim"/>
                <a:sym typeface="Gulim"/>
              </a:rPr>
              <a:t>제고하고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아울러</a:t>
            </a:r>
            <a:r>
              <a:rPr lang="en-US" sz="900" u="none" dirty="0">
                <a:latin typeface="Gulim"/>
                <a:ea typeface="Gulim"/>
                <a:cs typeface="Gulim"/>
                <a:sym typeface="Gulim"/>
              </a:rPr>
              <a:t> </a:t>
            </a:r>
            <a:r>
              <a:rPr lang="en-US" sz="900" u="none" dirty="0" err="1">
                <a:latin typeface="Gulim"/>
                <a:ea typeface="Gulim"/>
                <a:cs typeface="Gulim"/>
                <a:sym typeface="Gulim"/>
              </a:rPr>
              <a:t>매해</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준수실태</a:t>
            </a:r>
            <a:r>
              <a:rPr lang="en-US" sz="900" u="none" dirty="0">
                <a:latin typeface="Gulim"/>
                <a:ea typeface="Gulim"/>
                <a:cs typeface="Gulim"/>
                <a:sym typeface="Gulim"/>
              </a:rPr>
              <a:t> </a:t>
            </a:r>
            <a:r>
              <a:rPr lang="en-US" sz="900" u="none" dirty="0" err="1">
                <a:latin typeface="Gulim"/>
                <a:ea typeface="Gulim"/>
                <a:cs typeface="Gulim"/>
                <a:sym typeface="Gulim"/>
              </a:rPr>
              <a:t>파악을</a:t>
            </a:r>
            <a:r>
              <a:rPr lang="en-US" sz="900" u="none" dirty="0">
                <a:latin typeface="Gulim"/>
                <a:ea typeface="Gulim"/>
                <a:cs typeface="Gulim"/>
                <a:sym typeface="Gulim"/>
              </a:rPr>
              <a:t> </a:t>
            </a:r>
            <a:r>
              <a:rPr lang="en-US" sz="900" u="none" dirty="0" err="1">
                <a:latin typeface="Gulim"/>
                <a:ea typeface="Gulim"/>
                <a:cs typeface="Gulim"/>
                <a:sym typeface="Gulim"/>
              </a:rPr>
              <a:t>위한</a:t>
            </a:r>
            <a:r>
              <a:rPr lang="en-US" sz="900" u="none" dirty="0">
                <a:latin typeface="Gulim"/>
                <a:ea typeface="Gulim"/>
                <a:cs typeface="Gulim"/>
                <a:sym typeface="Gulim"/>
              </a:rPr>
              <a:t> </a:t>
            </a:r>
            <a:r>
              <a:rPr lang="en-US" sz="900" u="none" dirty="0" err="1">
                <a:latin typeface="Gulim"/>
                <a:ea typeface="Gulim"/>
                <a:cs typeface="Gulim"/>
                <a:sym typeface="Gulim"/>
              </a:rPr>
              <a:t>자가진단</a:t>
            </a:r>
            <a:r>
              <a:rPr lang="en-US" sz="900" u="none" dirty="0">
                <a:latin typeface="Gulim"/>
                <a:ea typeface="Gulim"/>
                <a:cs typeface="Gulim"/>
                <a:sym typeface="Gulim"/>
              </a:rPr>
              <a:t>, </a:t>
            </a:r>
            <a:r>
              <a:rPr lang="en-US" sz="900" u="none" dirty="0" err="1">
                <a:latin typeface="Gulim"/>
                <a:ea typeface="Gulim"/>
                <a:cs typeface="Gulim"/>
                <a:sym typeface="Gulim"/>
              </a:rPr>
              <a:t>윤리실천</a:t>
            </a:r>
            <a:r>
              <a:rPr lang="en-US" sz="900" u="none" dirty="0">
                <a:latin typeface="Gulim"/>
                <a:ea typeface="Gulim"/>
                <a:cs typeface="Gulim"/>
                <a:sym typeface="Gulim"/>
              </a:rPr>
              <a:t> </a:t>
            </a:r>
            <a:r>
              <a:rPr lang="en-US" sz="900" u="none" dirty="0" err="1">
                <a:latin typeface="Gulim"/>
                <a:ea typeface="Gulim"/>
                <a:cs typeface="Gulim"/>
                <a:sym typeface="Gulim"/>
              </a:rPr>
              <a:t>서약서</a:t>
            </a:r>
            <a:r>
              <a:rPr lang="en-US" sz="900" u="none" dirty="0">
                <a:latin typeface="Gulim"/>
                <a:ea typeface="Gulim"/>
                <a:cs typeface="Gulim"/>
                <a:sym typeface="Gulim"/>
              </a:rPr>
              <a:t> </a:t>
            </a:r>
            <a:r>
              <a:rPr lang="en-US" sz="900" u="none" dirty="0" err="1">
                <a:latin typeface="Gulim"/>
                <a:ea typeface="Gulim"/>
                <a:cs typeface="Gulim"/>
                <a:sym typeface="Gulim"/>
              </a:rPr>
              <a:t>작성을</a:t>
            </a:r>
            <a:r>
              <a:rPr lang="en-US" sz="900" u="none" dirty="0">
                <a:latin typeface="Gulim"/>
                <a:ea typeface="Gulim"/>
                <a:cs typeface="Gulim"/>
                <a:sym typeface="Gulim"/>
              </a:rPr>
              <a:t> </a:t>
            </a:r>
            <a:r>
              <a:rPr lang="en-US" sz="900" u="none" dirty="0" err="1">
                <a:latin typeface="Gulim"/>
                <a:ea typeface="Gulim"/>
                <a:cs typeface="Gulim"/>
                <a:sym typeface="Gulim"/>
              </a:rPr>
              <a:t>진행하며</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캠페인</a:t>
            </a:r>
            <a:r>
              <a:rPr lang="en-US" sz="900" u="none" dirty="0">
                <a:latin typeface="Gulim"/>
                <a:ea typeface="Gulim"/>
                <a:cs typeface="Gulim"/>
                <a:sym typeface="Gulim"/>
              </a:rPr>
              <a:t> ‘Think Twice’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다양한</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활동을</a:t>
            </a:r>
            <a:r>
              <a:rPr lang="en-US" sz="900" u="none" dirty="0">
                <a:latin typeface="Gulim"/>
                <a:ea typeface="Gulim"/>
                <a:cs typeface="Gulim"/>
                <a:sym typeface="Gulim"/>
              </a:rPr>
              <a:t> </a:t>
            </a:r>
            <a:r>
              <a:rPr lang="en-US" sz="900" u="none" dirty="0" err="1">
                <a:latin typeface="Gulim"/>
                <a:ea typeface="Gulim"/>
                <a:cs typeface="Gulim"/>
                <a:sym typeface="Gulim"/>
              </a:rPr>
              <a:t>추진하여</a:t>
            </a:r>
            <a:r>
              <a:rPr lang="en-US" sz="900" u="none" dirty="0">
                <a:latin typeface="Gulim"/>
                <a:ea typeface="Gulim"/>
                <a:cs typeface="Gulim"/>
                <a:sym typeface="Gulim"/>
              </a:rPr>
              <a:t> </a:t>
            </a:r>
            <a:r>
              <a:rPr lang="en-US" sz="900" u="none" dirty="0" err="1">
                <a:latin typeface="Gulim"/>
                <a:ea typeface="Gulim"/>
                <a:cs typeface="Gulim"/>
                <a:sym typeface="Gulim"/>
              </a:rPr>
              <a:t>구성원들의</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동참과</a:t>
            </a:r>
            <a:r>
              <a:rPr lang="en-US" sz="900" u="none" dirty="0">
                <a:latin typeface="Gulim"/>
                <a:ea typeface="Gulim"/>
                <a:cs typeface="Gulim"/>
                <a:sym typeface="Gulim"/>
              </a:rPr>
              <a:t> </a:t>
            </a:r>
            <a:r>
              <a:rPr lang="en-US" sz="900" u="none" dirty="0" err="1">
                <a:latin typeface="Gulim"/>
                <a:ea typeface="Gulim"/>
                <a:cs typeface="Gulim"/>
                <a:sym typeface="Gulim"/>
              </a:rPr>
              <a:t>내재화를</a:t>
            </a:r>
            <a:r>
              <a:rPr lang="en-US" sz="900" u="none" dirty="0">
                <a:latin typeface="Gulim"/>
                <a:ea typeface="Gulim"/>
                <a:cs typeface="Gulim"/>
                <a:sym typeface="Gulim"/>
              </a:rPr>
              <a:t> </a:t>
            </a:r>
            <a:r>
              <a:rPr lang="en-US" sz="900" u="none" dirty="0" err="1">
                <a:latin typeface="Gulim"/>
                <a:ea typeface="Gulim"/>
                <a:cs typeface="Gulim"/>
                <a:sym typeface="Gulim"/>
              </a:rPr>
              <a:t>이끌어</a:t>
            </a:r>
            <a:r>
              <a:rPr lang="en-US" sz="900" u="none" dirty="0">
                <a:latin typeface="Gulim"/>
                <a:ea typeface="Gulim"/>
                <a:cs typeface="Gulim"/>
                <a:sym typeface="Gulim"/>
              </a:rPr>
              <a:t> </a:t>
            </a:r>
            <a:r>
              <a:rPr lang="en-US" sz="900" u="none" dirty="0" err="1">
                <a:latin typeface="Gulim"/>
                <a:ea typeface="Gulim"/>
                <a:cs typeface="Gulim"/>
                <a:sym typeface="Gulim"/>
              </a:rPr>
              <a:t>내고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또한</a:t>
            </a:r>
            <a:r>
              <a:rPr lang="en-US" sz="900" u="none" dirty="0">
                <a:latin typeface="Gulim"/>
                <a:ea typeface="Gulim"/>
                <a:cs typeface="Gulim"/>
                <a:sym typeface="Gulim"/>
              </a:rPr>
              <a:t> </a:t>
            </a:r>
            <a:r>
              <a:rPr lang="en-US" sz="900" u="none" dirty="0" err="1">
                <a:latin typeface="Gulim"/>
                <a:ea typeface="Gulim"/>
                <a:cs typeface="Gulim"/>
                <a:sym typeface="Gulim"/>
              </a:rPr>
              <a:t>파트너사와</a:t>
            </a:r>
            <a:r>
              <a:rPr lang="en-US" sz="900" u="none" dirty="0">
                <a:latin typeface="Gulim"/>
                <a:ea typeface="Gulim"/>
                <a:cs typeface="Gulim"/>
                <a:sym typeface="Gulim"/>
              </a:rPr>
              <a:t> </a:t>
            </a:r>
            <a:r>
              <a:rPr lang="en-US" sz="900" u="none" dirty="0" err="1">
                <a:latin typeface="Gulim"/>
                <a:ea typeface="Gulim"/>
                <a:cs typeface="Gulim"/>
                <a:sym typeface="Gulim"/>
              </a:rPr>
              <a:t>계약</a:t>
            </a:r>
            <a:r>
              <a:rPr lang="en-US" sz="900" u="none" dirty="0">
                <a:latin typeface="Gulim"/>
                <a:ea typeface="Gulim"/>
                <a:cs typeface="Gulim"/>
                <a:sym typeface="Gulim"/>
              </a:rPr>
              <a:t> </a:t>
            </a:r>
            <a:r>
              <a:rPr lang="en-US" sz="900" u="none" dirty="0" err="1">
                <a:latin typeface="Gulim"/>
                <a:ea typeface="Gulim"/>
                <a:cs typeface="Gulim"/>
                <a:sym typeface="Gulim"/>
              </a:rPr>
              <a:t>체결</a:t>
            </a:r>
            <a:r>
              <a:rPr lang="en-US" sz="900" u="none" dirty="0">
                <a:latin typeface="Gulim"/>
                <a:ea typeface="Gulim"/>
                <a:cs typeface="Gulim"/>
                <a:sym typeface="Gulim"/>
              </a:rPr>
              <a:t> </a:t>
            </a:r>
            <a:r>
              <a:rPr lang="en-US" sz="900" u="none" dirty="0" err="1">
                <a:latin typeface="Gulim"/>
                <a:ea typeface="Gulim"/>
                <a:cs typeface="Gulim"/>
                <a:sym typeface="Gulim"/>
              </a:rPr>
              <a:t>시</a:t>
            </a:r>
            <a:r>
              <a:rPr lang="en-US" sz="900" u="none" dirty="0">
                <a:latin typeface="Gulim"/>
                <a:ea typeface="Gulim"/>
                <a:cs typeface="Gulim"/>
                <a:sym typeface="Gulim"/>
              </a:rPr>
              <a:t>, </a:t>
            </a:r>
            <a:r>
              <a:rPr lang="en-US" sz="900" u="none" dirty="0" err="1">
                <a:latin typeface="Gulim"/>
                <a:ea typeface="Gulim"/>
                <a:cs typeface="Gulim"/>
                <a:sym typeface="Gulim"/>
              </a:rPr>
              <a:t>양사가</a:t>
            </a:r>
            <a:r>
              <a:rPr lang="en-US" sz="900" u="none" dirty="0">
                <a:latin typeface="Gulim"/>
                <a:ea typeface="Gulim"/>
                <a:cs typeface="Gulim"/>
                <a:sym typeface="Gulim"/>
              </a:rPr>
              <a:t> </a:t>
            </a:r>
            <a:r>
              <a:rPr lang="en-US" sz="900" u="none" dirty="0" err="1">
                <a:latin typeface="Gulim"/>
                <a:ea typeface="Gulim"/>
                <a:cs typeface="Gulim"/>
                <a:sym typeface="Gulim"/>
              </a:rPr>
              <a:t>함께</a:t>
            </a:r>
            <a:r>
              <a:rPr lang="en-US" sz="900" u="none" dirty="0">
                <a:latin typeface="Gulim"/>
                <a:ea typeface="Gulim"/>
                <a:cs typeface="Gulim"/>
                <a:sym typeface="Gulim"/>
              </a:rPr>
              <a:t> ‘</a:t>
            </a:r>
            <a:r>
              <a:rPr lang="en-US" sz="900" u="none" dirty="0" err="1">
                <a:latin typeface="Gulim"/>
                <a:ea typeface="Gulim"/>
                <a:cs typeface="Gulim"/>
                <a:sym typeface="Gulim"/>
              </a:rPr>
              <a:t>윤리실천특별약관’에</a:t>
            </a:r>
            <a:r>
              <a:rPr lang="en-US" sz="900" u="none" dirty="0">
                <a:latin typeface="Gulim"/>
                <a:ea typeface="Gulim"/>
                <a:cs typeface="Gulim"/>
                <a:sym typeface="Gulim"/>
              </a:rPr>
              <a:t> </a:t>
            </a:r>
            <a:r>
              <a:rPr lang="en-US" sz="900" u="none" dirty="0" err="1">
                <a:latin typeface="Gulim"/>
                <a:ea typeface="Gulim"/>
                <a:cs typeface="Gulim"/>
                <a:sym typeface="Gulim"/>
              </a:rPr>
              <a:t>서명함으로써</a:t>
            </a:r>
            <a:r>
              <a:rPr lang="en-US" sz="900" u="none" dirty="0">
                <a:latin typeface="Gulim"/>
                <a:ea typeface="Gulim"/>
                <a:cs typeface="Gulim"/>
                <a:sym typeface="Gulim"/>
              </a:rPr>
              <a:t> KT&amp;G </a:t>
            </a:r>
            <a:r>
              <a:rPr lang="en-US" sz="900" u="none" dirty="0" err="1">
                <a:latin typeface="Gulim"/>
                <a:ea typeface="Gulim"/>
                <a:cs typeface="Gulim"/>
                <a:sym typeface="Gulim"/>
              </a:rPr>
              <a:t>가치사슬</a:t>
            </a:r>
            <a:r>
              <a:rPr lang="en-US" sz="900" u="none" dirty="0">
                <a:latin typeface="Gulim"/>
                <a:ea typeface="Gulim"/>
                <a:cs typeface="Gulim"/>
                <a:sym typeface="Gulim"/>
              </a:rPr>
              <a:t> </a:t>
            </a:r>
            <a:r>
              <a:rPr lang="en-US" sz="900" u="none" dirty="0" err="1">
                <a:latin typeface="Gulim"/>
                <a:ea typeface="Gulim"/>
                <a:cs typeface="Gulim"/>
                <a:sym typeface="Gulim"/>
              </a:rPr>
              <a:t>전반에</a:t>
            </a:r>
            <a:r>
              <a:rPr lang="en-US" sz="900" u="none" dirty="0">
                <a:latin typeface="Gulim"/>
                <a:ea typeface="Gulim"/>
                <a:cs typeface="Gulim"/>
                <a:sym typeface="Gulim"/>
              </a:rPr>
              <a:t> </a:t>
            </a:r>
            <a:r>
              <a:rPr lang="en-US" sz="900" u="none" dirty="0" err="1">
                <a:latin typeface="Gulim"/>
                <a:ea typeface="Gulim"/>
                <a:cs typeface="Gulim"/>
                <a:sym typeface="Gulim"/>
              </a:rPr>
              <a:t>걸친</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문화</a:t>
            </a:r>
            <a:r>
              <a:rPr lang="en-US" sz="900" u="none" dirty="0">
                <a:latin typeface="Gulim"/>
                <a:ea typeface="Gulim"/>
                <a:cs typeface="Gulim"/>
                <a:sym typeface="Gulim"/>
              </a:rPr>
              <a:t> </a:t>
            </a:r>
            <a:r>
              <a:rPr lang="en-US" sz="900" u="none" dirty="0" err="1">
                <a:latin typeface="Gulim"/>
                <a:ea typeface="Gulim"/>
                <a:cs typeface="Gulim"/>
                <a:sym typeface="Gulim"/>
              </a:rPr>
              <a:t>확산을</a:t>
            </a:r>
            <a:r>
              <a:rPr lang="en-US" sz="900" u="none" dirty="0">
                <a:latin typeface="Gulim"/>
                <a:ea typeface="Gulim"/>
                <a:cs typeface="Gulim"/>
                <a:sym typeface="Gulim"/>
              </a:rPr>
              <a:t> </a:t>
            </a:r>
            <a:r>
              <a:rPr lang="en-US" sz="900" u="none" dirty="0" err="1">
                <a:latin typeface="Gulim"/>
                <a:ea typeface="Gulim"/>
                <a:cs typeface="Gulim"/>
                <a:sym typeface="Gulim"/>
              </a:rPr>
              <a:t>주도하고</a:t>
            </a:r>
            <a:r>
              <a:rPr lang="en-US" sz="900" u="none" dirty="0">
                <a:latin typeface="Gulim"/>
                <a:ea typeface="Gulim"/>
                <a:cs typeface="Gulim"/>
                <a:sym typeface="Gulim"/>
              </a:rPr>
              <a:t> </a:t>
            </a:r>
            <a:r>
              <a:rPr lang="en-US" sz="900" u="none" dirty="0" err="1">
                <a:latin typeface="Gulim"/>
                <a:ea typeface="Gulim"/>
                <a:cs typeface="Gulim"/>
                <a:sym typeface="Gulim"/>
              </a:rPr>
              <a:t>있으며</a:t>
            </a:r>
            <a:r>
              <a:rPr lang="en-US" sz="900" u="none" dirty="0">
                <a:latin typeface="Gulim"/>
                <a:ea typeface="Gulim"/>
                <a:cs typeface="Gulim"/>
                <a:sym typeface="Gulim"/>
              </a:rPr>
              <a:t>, </a:t>
            </a:r>
            <a:r>
              <a:rPr lang="en-US" sz="900" u="none" dirty="0" err="1">
                <a:latin typeface="Gulim"/>
                <a:ea typeface="Gulim"/>
                <a:cs typeface="Gulim"/>
                <a:sym typeface="Gulim"/>
              </a:rPr>
              <a:t>이해관계자</a:t>
            </a:r>
            <a:r>
              <a:rPr lang="en-US" sz="900" u="none" dirty="0">
                <a:latin typeface="Gulim"/>
                <a:ea typeface="Gulim"/>
                <a:cs typeface="Gulim"/>
                <a:sym typeface="Gulim"/>
              </a:rPr>
              <a:t> </a:t>
            </a:r>
            <a:r>
              <a:rPr lang="en-US" sz="900" u="none" dirty="0" err="1">
                <a:latin typeface="Gulim"/>
                <a:ea typeface="Gulim"/>
                <a:cs typeface="Gulim"/>
                <a:sym typeface="Gulim"/>
              </a:rPr>
              <a:t>대상</a:t>
            </a:r>
            <a:r>
              <a:rPr lang="en-US" sz="900" u="none" dirty="0">
                <a:latin typeface="Gulim"/>
                <a:ea typeface="Gulim"/>
                <a:cs typeface="Gulim"/>
                <a:sym typeface="Gulim"/>
              </a:rPr>
              <a:t> </a:t>
            </a:r>
            <a:r>
              <a:rPr lang="en-US" sz="900" u="none" dirty="0" err="1">
                <a:latin typeface="Gulim"/>
                <a:ea typeface="Gulim"/>
                <a:cs typeface="Gulim"/>
                <a:sym typeface="Gulim"/>
              </a:rPr>
              <a:t>설문조사를</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공정거래</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구성원</a:t>
            </a:r>
            <a:r>
              <a:rPr lang="en-US" sz="900" u="none" dirty="0">
                <a:latin typeface="Gulim"/>
                <a:ea typeface="Gulim"/>
                <a:cs typeface="Gulim"/>
                <a:sym typeface="Gulim"/>
              </a:rPr>
              <a:t> </a:t>
            </a:r>
            <a:r>
              <a:rPr lang="en-US" sz="900" u="none" dirty="0" err="1">
                <a:latin typeface="Gulim"/>
                <a:ea typeface="Gulim"/>
                <a:cs typeface="Gulim"/>
                <a:sym typeface="Gulim"/>
              </a:rPr>
              <a:t>비윤리</a:t>
            </a:r>
            <a:r>
              <a:rPr lang="en-US" sz="900" u="none" dirty="0">
                <a:latin typeface="Gulim"/>
                <a:ea typeface="Gulim"/>
                <a:cs typeface="Gulim"/>
                <a:sym typeface="Gulim"/>
              </a:rPr>
              <a:t> </a:t>
            </a:r>
            <a:r>
              <a:rPr lang="en-US" sz="900" u="none" dirty="0" err="1">
                <a:latin typeface="Gulim"/>
                <a:ea typeface="Gulim"/>
                <a:cs typeface="Gulim"/>
                <a:sym typeface="Gulim"/>
              </a:rPr>
              <a:t>행위를</a:t>
            </a:r>
            <a:r>
              <a:rPr lang="en-US" sz="900" u="none" dirty="0">
                <a:latin typeface="Gulim"/>
                <a:ea typeface="Gulim"/>
                <a:cs typeface="Gulim"/>
                <a:sym typeface="Gulim"/>
              </a:rPr>
              <a:t> </a:t>
            </a:r>
            <a:r>
              <a:rPr lang="en-US" sz="900" u="none" dirty="0" err="1">
                <a:latin typeface="Gulim"/>
                <a:ea typeface="Gulim"/>
                <a:cs typeface="Gulim"/>
                <a:sym typeface="Gulim"/>
              </a:rPr>
              <a:t>지속적으로</a:t>
            </a:r>
            <a:r>
              <a:rPr lang="en-US" sz="900" u="none" dirty="0">
                <a:latin typeface="Gulim"/>
                <a:ea typeface="Gulim"/>
                <a:cs typeface="Gulim"/>
                <a:sym typeface="Gulim"/>
              </a:rPr>
              <a:t> </a:t>
            </a:r>
            <a:r>
              <a:rPr lang="en-US" sz="900" u="none" dirty="0" err="1">
                <a:latin typeface="Gulim"/>
                <a:ea typeface="Gulim"/>
                <a:cs typeface="Gulim"/>
                <a:sym typeface="Gulim"/>
              </a:rPr>
              <a:t>모니터링하고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a:t>
            </a:r>
            <a:endParaRPr sz="900" dirty="0">
              <a:latin typeface="Gulim"/>
              <a:ea typeface="Gulim"/>
              <a:cs typeface="Gulim"/>
              <a:sym typeface="Gulim"/>
            </a:endParaRPr>
          </a:p>
        </p:txBody>
      </p:sp>
      <p:sp>
        <p:nvSpPr>
          <p:cNvPr id="9974" name="Google Shape;9974;p99"/>
          <p:cNvSpPr txBox="1"/>
          <p:nvPr/>
        </p:nvSpPr>
        <p:spPr>
          <a:xfrm>
            <a:off x="882480" y="7067148"/>
            <a:ext cx="5062220" cy="7620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a:latin typeface="Gulim"/>
                <a:ea typeface="Gulim"/>
                <a:cs typeface="Gulim"/>
                <a:sym typeface="Gulim"/>
              </a:rPr>
              <a:t>2024년 5월, KT&amp;G는 이해관계자 신뢰를 강화하기 위해 ‘윤리경영 실천 우수기관 공모전’에 참여하였습니다. KT&amp;G는 윤리경영 체계구축 및 문화 확산을 위한 노력을 인정받아 국민권익위원회가 후원하고 산업정책연구원 및 윤경ESG포럼이 주관한 이번 공모전에서 ‘윤경ESG포럼 대표상’을 수상하였습니다. KT&amp;G는 앞으로도 모범적인 투명·윤리경영 실천 기업으로서의 경쟁력을 강화하고, 대외 의지 표명을 통해 이해관계자와의 신뢰관계 구축에 힘쓰겠습니다.</a:t>
            </a:r>
            <a:endParaRPr sz="900">
              <a:latin typeface="Gulim"/>
              <a:ea typeface="Gulim"/>
              <a:cs typeface="Gulim"/>
              <a:sym typeface="Gulim"/>
            </a:endParaRPr>
          </a:p>
        </p:txBody>
      </p:sp>
      <p:grpSp>
        <p:nvGrpSpPr>
          <p:cNvPr id="10048" name="Google Shape;10048;p99"/>
          <p:cNvGrpSpPr/>
          <p:nvPr/>
        </p:nvGrpSpPr>
        <p:grpSpPr>
          <a:xfrm>
            <a:off x="539742" y="0"/>
            <a:ext cx="14077958" cy="8208009"/>
            <a:chOff x="538086" y="0"/>
            <a:chExt cx="14077958" cy="8208009"/>
          </a:xfrm>
        </p:grpSpPr>
        <p:sp>
          <p:nvSpPr>
            <p:cNvPr id="10049" name="Google Shape;10049;p99"/>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50" name="Google Shape;10050;p99"/>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51" name="Google Shape;10051;p99"/>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060" name="Google Shape;10060;p99"/>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180</a:t>
            </a:r>
            <a:endParaRPr sz="1000">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10069"/>
        <p:cNvGrpSpPr/>
        <p:nvPr/>
      </p:nvGrpSpPr>
      <p:grpSpPr>
        <a:xfrm>
          <a:off x="0" y="0"/>
          <a:ext cx="0" cy="0"/>
          <a:chOff x="0" y="0"/>
          <a:chExt cx="0" cy="0"/>
        </a:xfrm>
      </p:grpSpPr>
      <p:sp>
        <p:nvSpPr>
          <p:cNvPr id="10070" name="Google Shape;10070;p100"/>
          <p:cNvSpPr/>
          <p:nvPr/>
        </p:nvSpPr>
        <p:spPr>
          <a:xfrm>
            <a:off x="11521904" y="1727971"/>
            <a:ext cx="0" cy="6012180"/>
          </a:xfrm>
          <a:custGeom>
            <a:avLst/>
            <a:gdLst/>
            <a:ahLst/>
            <a:cxnLst/>
            <a:rect l="l" t="t" r="r" b="b"/>
            <a:pathLst>
              <a:path w="120000" h="6012180" extrusionOk="0">
                <a:moveTo>
                  <a:pt x="0" y="0"/>
                </a:moveTo>
                <a:lnTo>
                  <a:pt x="0" y="6012014"/>
                </a:lnTo>
              </a:path>
            </a:pathLst>
          </a:custGeom>
          <a:noFill/>
          <a:ln w="9525" cap="flat" cmpd="sng">
            <a:solidFill>
              <a:srgbClr val="4D5C6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71" name="Google Shape;10071;p100"/>
          <p:cNvSpPr txBox="1"/>
          <p:nvPr/>
        </p:nvSpPr>
        <p:spPr>
          <a:xfrm>
            <a:off x="887298" y="1196499"/>
            <a:ext cx="3613449"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b="1">
                <a:solidFill>
                  <a:srgbClr val="E6E6E6"/>
                </a:solidFill>
                <a:latin typeface="Malgun Gothic"/>
                <a:ea typeface="Malgun Gothic"/>
                <a:cs typeface="Malgun Gothic"/>
                <a:sym typeface="Malgun Gothic"/>
              </a:rPr>
              <a:t>기업윤리 및 컴플라이언스</a:t>
            </a:r>
            <a:endParaRPr sz="2000">
              <a:latin typeface="Malgun Gothic"/>
              <a:ea typeface="Malgun Gothic"/>
              <a:cs typeface="Malgun Gothic"/>
              <a:sym typeface="Malgun Gothic"/>
            </a:endParaRPr>
          </a:p>
        </p:txBody>
      </p:sp>
      <p:sp>
        <p:nvSpPr>
          <p:cNvPr id="10072" name="Google Shape;10072;p100"/>
          <p:cNvSpPr txBox="1"/>
          <p:nvPr/>
        </p:nvSpPr>
        <p:spPr>
          <a:xfrm>
            <a:off x="885394" y="3171904"/>
            <a:ext cx="5066030" cy="1130300"/>
          </a:xfrm>
          <a:prstGeom prst="rect">
            <a:avLst/>
          </a:prstGeom>
          <a:noFill/>
          <a:ln>
            <a:noFill/>
          </a:ln>
        </p:spPr>
        <p:txBody>
          <a:bodyPr spcFirstLastPara="1" wrap="square" lIns="0" tIns="12700" rIns="0" bIns="0" anchor="t" anchorCtr="0">
            <a:spAutoFit/>
          </a:bodyPr>
          <a:lstStyle/>
          <a:p>
            <a:pPr marL="12700" marR="5080" lvl="0" indent="0" algn="just" rtl="0">
              <a:lnSpc>
                <a:spcPct val="134200"/>
              </a:lnSpc>
              <a:spcBef>
                <a:spcPts val="0"/>
              </a:spcBef>
              <a:spcAft>
                <a:spcPts val="0"/>
              </a:spcAft>
              <a:buNone/>
            </a:pPr>
            <a:r>
              <a:rPr lang="en-US" sz="900" dirty="0" err="1">
                <a:latin typeface="Gulim"/>
                <a:ea typeface="Gulim"/>
                <a:cs typeface="Gulim"/>
                <a:sym typeface="Gulim"/>
              </a:rPr>
              <a:t>홈페이지</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채널을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비윤리행위에</a:t>
            </a:r>
            <a:r>
              <a:rPr lang="en-US" sz="900" dirty="0">
                <a:latin typeface="Gulim"/>
                <a:ea typeface="Gulim"/>
                <a:cs typeface="Gulim"/>
                <a:sym typeface="Gulim"/>
              </a:rPr>
              <a:t> </a:t>
            </a:r>
            <a:r>
              <a:rPr lang="en-US" sz="900" dirty="0" err="1">
                <a:latin typeface="Gulim"/>
                <a:ea typeface="Gulim"/>
                <a:cs typeface="Gulim"/>
                <a:sym typeface="Gulim"/>
              </a:rPr>
              <a:t>대한</a:t>
            </a:r>
            <a:r>
              <a:rPr lang="en-US" sz="900" dirty="0">
                <a:latin typeface="Gulim"/>
                <a:ea typeface="Gulim"/>
                <a:cs typeface="Gulim"/>
                <a:sym typeface="Gulim"/>
              </a:rPr>
              <a:t> </a:t>
            </a:r>
            <a:r>
              <a:rPr lang="en-US" sz="900" dirty="0" err="1">
                <a:latin typeface="Gulim"/>
                <a:ea typeface="Gulim"/>
                <a:cs typeface="Gulim"/>
                <a:sym typeface="Gulim"/>
              </a:rPr>
              <a:t>신고가</a:t>
            </a:r>
            <a:r>
              <a:rPr lang="en-US" sz="900" dirty="0">
                <a:latin typeface="Gulim"/>
                <a:ea typeface="Gulim"/>
                <a:cs typeface="Gulim"/>
                <a:sym typeface="Gulim"/>
              </a:rPr>
              <a:t> </a:t>
            </a:r>
            <a:r>
              <a:rPr lang="en-US" sz="900" dirty="0" err="1">
                <a:latin typeface="Gulim"/>
                <a:ea typeface="Gulim"/>
                <a:cs typeface="Gulim"/>
                <a:sym typeface="Gulim"/>
              </a:rPr>
              <a:t>접수되면</a:t>
            </a:r>
            <a:r>
              <a:rPr lang="en-US" sz="900" dirty="0">
                <a:latin typeface="Gulim"/>
                <a:ea typeface="Gulim"/>
                <a:cs typeface="Gulim"/>
                <a:sym typeface="Gulim"/>
              </a:rPr>
              <a:t> </a:t>
            </a:r>
            <a:r>
              <a:rPr lang="en-US" sz="900" dirty="0" err="1">
                <a:latin typeface="Gulim"/>
                <a:ea typeface="Gulim"/>
                <a:cs typeface="Gulim"/>
                <a:sym typeface="Gulim"/>
              </a:rPr>
              <a:t>회사는</a:t>
            </a:r>
            <a:r>
              <a:rPr lang="en-US" sz="900" dirty="0">
                <a:latin typeface="Gulim"/>
                <a:ea typeface="Gulim"/>
                <a:cs typeface="Gulim"/>
                <a:sym typeface="Gulim"/>
              </a:rPr>
              <a:t> </a:t>
            </a:r>
            <a:r>
              <a:rPr lang="en-US" sz="900" dirty="0" err="1">
                <a:latin typeface="Gulim"/>
                <a:ea typeface="Gulim"/>
                <a:cs typeface="Gulim"/>
                <a:sym typeface="Gulim"/>
              </a:rPr>
              <a:t>사건</a:t>
            </a:r>
            <a:r>
              <a:rPr lang="en-US" sz="900" dirty="0">
                <a:latin typeface="Gulim"/>
                <a:ea typeface="Gulim"/>
                <a:cs typeface="Gulim"/>
                <a:sym typeface="Gulim"/>
              </a:rPr>
              <a:t> </a:t>
            </a:r>
            <a:r>
              <a:rPr lang="en-US" sz="900" dirty="0" err="1">
                <a:latin typeface="Gulim"/>
                <a:ea typeface="Gulim"/>
                <a:cs typeface="Gulim"/>
                <a:sym typeface="Gulim"/>
              </a:rPr>
              <a:t>내용을</a:t>
            </a:r>
            <a:r>
              <a:rPr lang="en-US" sz="900" dirty="0">
                <a:latin typeface="Gulim"/>
                <a:ea typeface="Gulim"/>
                <a:cs typeface="Gulim"/>
                <a:sym typeface="Gulim"/>
              </a:rPr>
              <a:t> </a:t>
            </a:r>
            <a:r>
              <a:rPr lang="en-US" sz="900" dirty="0" err="1">
                <a:latin typeface="Gulim"/>
                <a:ea typeface="Gulim"/>
                <a:cs typeface="Gulim"/>
                <a:sym typeface="Gulim"/>
              </a:rPr>
              <a:t>확인하여</a:t>
            </a:r>
            <a:r>
              <a:rPr lang="en-US" sz="900" dirty="0">
                <a:latin typeface="Gulim"/>
                <a:ea typeface="Gulim"/>
                <a:cs typeface="Gulim"/>
                <a:sym typeface="Gulim"/>
              </a:rPr>
              <a:t> </a:t>
            </a:r>
            <a:r>
              <a:rPr lang="en-US" sz="900" dirty="0" err="1">
                <a:latin typeface="Gulim"/>
                <a:ea typeface="Gulim"/>
                <a:cs typeface="Gulim"/>
                <a:sym typeface="Gulim"/>
              </a:rPr>
              <a:t>조사</a:t>
            </a:r>
            <a:r>
              <a:rPr lang="en-US" sz="900" dirty="0">
                <a:latin typeface="Gulim"/>
                <a:ea typeface="Gulim"/>
                <a:cs typeface="Gulim"/>
                <a:sym typeface="Gulim"/>
              </a:rPr>
              <a:t> </a:t>
            </a:r>
            <a:r>
              <a:rPr lang="en-US" sz="900" dirty="0" err="1">
                <a:latin typeface="Gulim"/>
                <a:ea typeface="Gulim"/>
                <a:cs typeface="Gulim"/>
                <a:sym typeface="Gulim"/>
              </a:rPr>
              <a:t>진행</a:t>
            </a:r>
            <a:r>
              <a:rPr lang="en-US" sz="900" dirty="0">
                <a:latin typeface="Gulim"/>
                <a:ea typeface="Gulim"/>
                <a:cs typeface="Gulim"/>
                <a:sym typeface="Gulim"/>
              </a:rPr>
              <a:t> </a:t>
            </a:r>
            <a:r>
              <a:rPr lang="en-US" sz="900" dirty="0" err="1">
                <a:latin typeface="Gulim"/>
                <a:ea typeface="Gulim"/>
                <a:cs typeface="Gulim"/>
                <a:sym typeface="Gulim"/>
              </a:rPr>
              <a:t>여부를</a:t>
            </a:r>
            <a:r>
              <a:rPr lang="en-US" sz="900" dirty="0">
                <a:latin typeface="Gulim"/>
                <a:ea typeface="Gulim"/>
                <a:cs typeface="Gulim"/>
                <a:sym typeface="Gulim"/>
              </a:rPr>
              <a:t> </a:t>
            </a:r>
            <a:r>
              <a:rPr lang="en-US" sz="900" dirty="0" err="1">
                <a:latin typeface="Gulim"/>
                <a:ea typeface="Gulim"/>
                <a:cs typeface="Gulim"/>
                <a:sym typeface="Gulim"/>
              </a:rPr>
              <a:t>결정합니다</a:t>
            </a:r>
            <a:r>
              <a:rPr lang="en-US" sz="900" dirty="0">
                <a:latin typeface="Gulim"/>
                <a:ea typeface="Gulim"/>
                <a:cs typeface="Gulim"/>
                <a:sym typeface="Gulim"/>
              </a:rPr>
              <a:t>. </a:t>
            </a:r>
            <a:r>
              <a:rPr lang="en-US" sz="900" dirty="0" err="1">
                <a:latin typeface="Gulim"/>
                <a:ea typeface="Gulim"/>
                <a:cs typeface="Gulim"/>
                <a:sym typeface="Gulim"/>
              </a:rPr>
              <a:t>신고된</a:t>
            </a:r>
            <a:r>
              <a:rPr lang="en-US" sz="900" dirty="0">
                <a:latin typeface="Gulim"/>
                <a:ea typeface="Gulim"/>
                <a:cs typeface="Gulim"/>
                <a:sym typeface="Gulim"/>
              </a:rPr>
              <a:t> </a:t>
            </a:r>
            <a:r>
              <a:rPr lang="en-US" sz="900" dirty="0" err="1">
                <a:latin typeface="Gulim"/>
                <a:ea typeface="Gulim"/>
                <a:cs typeface="Gulim"/>
                <a:sym typeface="Gulim"/>
              </a:rPr>
              <a:t>비윤리행위가</a:t>
            </a:r>
            <a:r>
              <a:rPr lang="en-US" sz="900" dirty="0">
                <a:latin typeface="Gulim"/>
                <a:ea typeface="Gulim"/>
                <a:cs typeface="Gulim"/>
                <a:sym typeface="Gulim"/>
              </a:rPr>
              <a:t> </a:t>
            </a:r>
            <a:r>
              <a:rPr lang="en-US" sz="900" dirty="0" err="1">
                <a:latin typeface="Gulim"/>
                <a:ea typeface="Gulim"/>
                <a:cs typeface="Gulim"/>
                <a:sym typeface="Gulim"/>
              </a:rPr>
              <a:t>사실로</a:t>
            </a:r>
            <a:r>
              <a:rPr lang="en-US" sz="900" dirty="0">
                <a:latin typeface="Gulim"/>
                <a:ea typeface="Gulim"/>
                <a:cs typeface="Gulim"/>
                <a:sym typeface="Gulim"/>
              </a:rPr>
              <a:t> </a:t>
            </a:r>
            <a:r>
              <a:rPr lang="en-US" sz="900" dirty="0" err="1">
                <a:latin typeface="Gulim"/>
                <a:ea typeface="Gulim"/>
                <a:cs typeface="Gulim"/>
                <a:sym typeface="Gulim"/>
              </a:rPr>
              <a:t>확인되는</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즉시</a:t>
            </a:r>
            <a:r>
              <a:rPr lang="en-US" sz="900" dirty="0">
                <a:latin typeface="Gulim"/>
                <a:ea typeface="Gulim"/>
                <a:cs typeface="Gulim"/>
                <a:sym typeface="Gulim"/>
              </a:rPr>
              <a:t> </a:t>
            </a:r>
            <a:r>
              <a:rPr lang="en-US" sz="900" dirty="0" err="1">
                <a:latin typeface="Gulim"/>
                <a:ea typeface="Gulim"/>
                <a:cs typeface="Gulim"/>
                <a:sym typeface="Gulim"/>
              </a:rPr>
              <a:t>대상</a:t>
            </a:r>
            <a:r>
              <a:rPr lang="en-US" sz="900" dirty="0">
                <a:latin typeface="Gulim"/>
                <a:ea typeface="Gulim"/>
                <a:cs typeface="Gulim"/>
                <a:sym typeface="Gulim"/>
              </a:rPr>
              <a:t> </a:t>
            </a:r>
            <a:r>
              <a:rPr lang="en-US" sz="900" dirty="0" err="1">
                <a:latin typeface="Gulim"/>
                <a:ea typeface="Gulim"/>
                <a:cs typeface="Gulim"/>
                <a:sym typeface="Gulim"/>
              </a:rPr>
              <a:t>구성원에게</a:t>
            </a:r>
            <a:r>
              <a:rPr lang="en-US" sz="900" dirty="0">
                <a:latin typeface="Gulim"/>
                <a:ea typeface="Gulim"/>
                <a:cs typeface="Gulim"/>
                <a:sym typeface="Gulim"/>
              </a:rPr>
              <a:t> </a:t>
            </a:r>
            <a:r>
              <a:rPr lang="en-US" sz="900" dirty="0" err="1">
                <a:latin typeface="Gulim"/>
                <a:ea typeface="Gulim"/>
                <a:cs typeface="Gulim"/>
                <a:sym typeface="Gulim"/>
              </a:rPr>
              <a:t>인사</a:t>
            </a:r>
            <a:r>
              <a:rPr lang="en-US" sz="900" dirty="0">
                <a:latin typeface="Gulim"/>
                <a:ea typeface="Gulim"/>
                <a:cs typeface="Gulim"/>
                <a:sym typeface="Gulim"/>
              </a:rPr>
              <a:t> </a:t>
            </a:r>
            <a:r>
              <a:rPr lang="en-US" sz="900" dirty="0" err="1">
                <a:latin typeface="Gulim"/>
                <a:ea typeface="Gulim"/>
                <a:cs typeface="Gulim"/>
                <a:sym typeface="Gulim"/>
              </a:rPr>
              <a:t>조치</a:t>
            </a:r>
            <a:r>
              <a:rPr lang="en-US" sz="900" dirty="0">
                <a:latin typeface="Gulim"/>
                <a:ea typeface="Gulim"/>
                <a:cs typeface="Gulim"/>
                <a:sym typeface="Gulim"/>
              </a:rPr>
              <a:t>, </a:t>
            </a:r>
            <a:r>
              <a:rPr lang="en-US" sz="900" dirty="0" err="1">
                <a:latin typeface="Gulim"/>
                <a:ea typeface="Gulim"/>
                <a:cs typeface="Gulim"/>
                <a:sym typeface="Gulim"/>
              </a:rPr>
              <a:t>징계</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조치가</a:t>
            </a:r>
            <a:r>
              <a:rPr lang="en-US" sz="900" dirty="0">
                <a:latin typeface="Gulim"/>
                <a:ea typeface="Gulim"/>
                <a:cs typeface="Gulim"/>
                <a:sym typeface="Gulim"/>
              </a:rPr>
              <a:t> </a:t>
            </a:r>
            <a:r>
              <a:rPr lang="en-US" sz="900" dirty="0" err="1">
                <a:latin typeface="Gulim"/>
                <a:ea typeface="Gulim"/>
                <a:cs typeface="Gulim"/>
                <a:sym typeface="Gulim"/>
              </a:rPr>
              <a:t>취해지고</a:t>
            </a:r>
            <a:r>
              <a:rPr lang="en-US" sz="900" dirty="0">
                <a:latin typeface="Gulim"/>
                <a:ea typeface="Gulim"/>
                <a:cs typeface="Gulim"/>
                <a:sym typeface="Gulim"/>
              </a:rPr>
              <a:t> </a:t>
            </a:r>
            <a:r>
              <a:rPr lang="en-US" sz="900" dirty="0" err="1">
                <a:latin typeface="Gulim"/>
                <a:ea typeface="Gulim"/>
                <a:cs typeface="Gulim"/>
                <a:sym typeface="Gulim"/>
              </a:rPr>
              <a:t>신고자에게는</a:t>
            </a:r>
            <a:r>
              <a:rPr lang="en-US" sz="900" dirty="0">
                <a:latin typeface="Gulim"/>
                <a:ea typeface="Gulim"/>
                <a:cs typeface="Gulim"/>
                <a:sym typeface="Gulim"/>
              </a:rPr>
              <a:t> </a:t>
            </a:r>
            <a:r>
              <a:rPr lang="en-US" sz="900" dirty="0" err="1">
                <a:latin typeface="Gulim"/>
                <a:ea typeface="Gulim"/>
                <a:cs typeface="Gulim"/>
                <a:sym typeface="Gulim"/>
              </a:rPr>
              <a:t>관련</a:t>
            </a:r>
            <a:r>
              <a:rPr lang="en-US" sz="900" dirty="0">
                <a:latin typeface="Gulim"/>
                <a:ea typeface="Gulim"/>
                <a:cs typeface="Gulim"/>
                <a:sym typeface="Gulim"/>
              </a:rPr>
              <a:t> </a:t>
            </a:r>
            <a:r>
              <a:rPr lang="en-US" sz="900" dirty="0" err="1">
                <a:latin typeface="Gulim"/>
                <a:ea typeface="Gulim"/>
                <a:cs typeface="Gulim"/>
                <a:sym typeface="Gulim"/>
              </a:rPr>
              <a:t>규정에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심의를</a:t>
            </a:r>
            <a:r>
              <a:rPr lang="en-US" sz="900" dirty="0">
                <a:latin typeface="Gulim"/>
                <a:ea typeface="Gulim"/>
                <a:cs typeface="Gulim"/>
                <a:sym typeface="Gulim"/>
              </a:rPr>
              <a:t> </a:t>
            </a:r>
            <a:r>
              <a:rPr lang="en-US" sz="900" dirty="0" err="1">
                <a:latin typeface="Gulim"/>
                <a:ea typeface="Gulim"/>
                <a:cs typeface="Gulim"/>
                <a:sym typeface="Gulim"/>
              </a:rPr>
              <a:t>거쳐</a:t>
            </a:r>
            <a:r>
              <a:rPr lang="en-US" sz="900" dirty="0">
                <a:latin typeface="Gulim"/>
                <a:ea typeface="Gulim"/>
                <a:cs typeface="Gulim"/>
                <a:sym typeface="Gulim"/>
              </a:rPr>
              <a:t> </a:t>
            </a:r>
            <a:r>
              <a:rPr lang="en-US" sz="900" dirty="0" err="1">
                <a:latin typeface="Gulim"/>
                <a:ea typeface="Gulim"/>
                <a:cs typeface="Gulim"/>
                <a:sym typeface="Gulim"/>
              </a:rPr>
              <a:t>보상금을</a:t>
            </a:r>
            <a:r>
              <a:rPr lang="en-US" sz="900" dirty="0">
                <a:latin typeface="Gulim"/>
                <a:ea typeface="Gulim"/>
                <a:cs typeface="Gulim"/>
                <a:sym typeface="Gulim"/>
              </a:rPr>
              <a:t> </a:t>
            </a:r>
            <a:r>
              <a:rPr lang="en-US" sz="900" dirty="0" err="1">
                <a:latin typeface="Gulim"/>
                <a:ea typeface="Gulim"/>
                <a:cs typeface="Gulim"/>
                <a:sym typeface="Gulim"/>
              </a:rPr>
              <a:t>지급할</a:t>
            </a:r>
            <a:r>
              <a:rPr lang="en-US" sz="900" dirty="0">
                <a:latin typeface="Gulim"/>
                <a:ea typeface="Gulim"/>
                <a:cs typeface="Gulim"/>
                <a:sym typeface="Gulim"/>
              </a:rPr>
              <a:t> </a:t>
            </a:r>
            <a:r>
              <a:rPr lang="en-US" sz="900" dirty="0" err="1">
                <a:latin typeface="Gulim"/>
                <a:ea typeface="Gulim"/>
                <a:cs typeface="Gulim"/>
                <a:sym typeface="Gulim"/>
              </a:rPr>
              <a:t>수</a:t>
            </a:r>
            <a:r>
              <a:rPr lang="en-US" sz="900" dirty="0">
                <a:latin typeface="Gulim"/>
                <a:ea typeface="Gulim"/>
                <a:cs typeface="Gulim"/>
                <a:sym typeface="Gulim"/>
              </a:rPr>
              <a:t> </a:t>
            </a:r>
            <a:r>
              <a:rPr lang="en-US" sz="900" dirty="0" err="1">
                <a:latin typeface="Gulim"/>
                <a:ea typeface="Gulim"/>
                <a:cs typeface="Gulim"/>
                <a:sym typeface="Gulim"/>
              </a:rPr>
              <a:t>있도록</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및</a:t>
            </a:r>
            <a:r>
              <a:rPr lang="en-US" sz="900" dirty="0">
                <a:latin typeface="Gulim"/>
                <a:ea typeface="Gulim"/>
                <a:cs typeface="Gulim"/>
                <a:sym typeface="Gulim"/>
              </a:rPr>
              <a:t> </a:t>
            </a:r>
            <a:r>
              <a:rPr lang="en-US" sz="900" dirty="0" err="1">
                <a:latin typeface="Gulim"/>
                <a:ea typeface="Gulim"/>
                <a:cs typeface="Gulim"/>
                <a:sym typeface="Gulim"/>
              </a:rPr>
              <a:t>보상체계를</a:t>
            </a:r>
            <a:r>
              <a:rPr lang="en-US" sz="900" dirty="0">
                <a:latin typeface="Gulim"/>
                <a:ea typeface="Gulim"/>
                <a:cs typeface="Gulim"/>
                <a:sym typeface="Gulim"/>
              </a:rPr>
              <a:t> </a:t>
            </a:r>
            <a:r>
              <a:rPr lang="en-US" sz="900" dirty="0" err="1">
                <a:latin typeface="Gulim"/>
                <a:ea typeface="Gulim"/>
                <a:cs typeface="Gulim"/>
                <a:sym typeface="Gulim"/>
              </a:rPr>
              <a:t>운영하고</a:t>
            </a:r>
            <a:r>
              <a:rPr lang="en-US" sz="900" dirty="0">
                <a:latin typeface="Gulim"/>
                <a:ea typeface="Gulim"/>
                <a:cs typeface="Gulim"/>
                <a:sym typeface="Gulim"/>
              </a:rPr>
              <a:t> </a:t>
            </a:r>
            <a:r>
              <a:rPr lang="en-US" sz="900" dirty="0" err="1">
                <a:latin typeface="Gulim"/>
                <a:ea typeface="Gulim"/>
                <a:cs typeface="Gulim"/>
                <a:sym typeface="Gulim"/>
              </a:rPr>
              <a:t>있습니다</a:t>
            </a:r>
            <a:r>
              <a:rPr lang="en-US" sz="900" dirty="0">
                <a:latin typeface="Gulim"/>
                <a:ea typeface="Gulim"/>
                <a:cs typeface="Gulim"/>
                <a:sym typeface="Gulim"/>
              </a:rPr>
              <a:t>. 2023년 </a:t>
            </a:r>
            <a:r>
              <a:rPr lang="en-US" sz="900" dirty="0" err="1">
                <a:latin typeface="Gulim"/>
                <a:ea typeface="Gulim"/>
                <a:cs typeface="Gulim"/>
                <a:sym typeface="Gulim"/>
              </a:rPr>
              <a:t>비윤리행위</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채널을</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총</a:t>
            </a:r>
            <a:r>
              <a:rPr lang="en-US" sz="900" dirty="0">
                <a:latin typeface="Gulim"/>
                <a:ea typeface="Gulim"/>
                <a:cs typeface="Gulim"/>
                <a:sym typeface="Gulim"/>
              </a:rPr>
              <a:t> 89건의 </a:t>
            </a:r>
            <a:r>
              <a:rPr lang="en-US" sz="900" dirty="0" err="1">
                <a:latin typeface="Gulim"/>
                <a:ea typeface="Gulim"/>
                <a:cs typeface="Gulim"/>
                <a:sym typeface="Gulim"/>
              </a:rPr>
              <a:t>신고가</a:t>
            </a:r>
            <a:r>
              <a:rPr lang="en-US" sz="900" dirty="0">
                <a:latin typeface="Gulim"/>
                <a:ea typeface="Gulim"/>
                <a:cs typeface="Gulim"/>
                <a:sym typeface="Gulim"/>
              </a:rPr>
              <a:t> </a:t>
            </a:r>
            <a:r>
              <a:rPr lang="en-US" sz="900" dirty="0" err="1">
                <a:latin typeface="Gulim"/>
                <a:ea typeface="Gulim"/>
                <a:cs typeface="Gulim"/>
                <a:sym typeface="Gulim"/>
              </a:rPr>
              <a:t>접수되었으며</a:t>
            </a:r>
            <a:r>
              <a:rPr lang="en-US" sz="900" dirty="0">
                <a:latin typeface="Gulim"/>
                <a:ea typeface="Gulim"/>
                <a:cs typeface="Gulim"/>
                <a:sym typeface="Gulim"/>
              </a:rPr>
              <a:t>, </a:t>
            </a:r>
            <a:r>
              <a:rPr lang="en-US" sz="900" dirty="0" err="1">
                <a:latin typeface="Gulim"/>
                <a:ea typeface="Gulim"/>
                <a:cs typeface="Gulim"/>
                <a:sym typeface="Gulim"/>
              </a:rPr>
              <a:t>신고</a:t>
            </a:r>
            <a:r>
              <a:rPr lang="en-US" sz="900" dirty="0">
                <a:latin typeface="Gulim"/>
                <a:ea typeface="Gulim"/>
                <a:cs typeface="Gulim"/>
                <a:sym typeface="Gulim"/>
              </a:rPr>
              <a:t> </a:t>
            </a:r>
            <a:r>
              <a:rPr lang="en-US" sz="900" dirty="0" err="1">
                <a:latin typeface="Gulim"/>
                <a:ea typeface="Gulim"/>
                <a:cs typeface="Gulim"/>
                <a:sym typeface="Gulim"/>
              </a:rPr>
              <a:t>내용에</a:t>
            </a:r>
            <a:r>
              <a:rPr lang="en-US" sz="900" dirty="0">
                <a:latin typeface="Gulim"/>
                <a:ea typeface="Gulim"/>
                <a:cs typeface="Gulim"/>
                <a:sym typeface="Gulim"/>
              </a:rPr>
              <a:t> </a:t>
            </a:r>
            <a:r>
              <a:rPr lang="en-US" sz="900" dirty="0" err="1">
                <a:latin typeface="Gulim"/>
                <a:ea typeface="Gulim"/>
                <a:cs typeface="Gulim"/>
                <a:sym typeface="Gulim"/>
              </a:rPr>
              <a:t>따라</a:t>
            </a:r>
            <a:r>
              <a:rPr lang="en-US" sz="900" dirty="0">
                <a:latin typeface="Gulim"/>
                <a:ea typeface="Gulim"/>
                <a:cs typeface="Gulim"/>
                <a:sym typeface="Gulim"/>
              </a:rPr>
              <a:t> </a:t>
            </a:r>
            <a:r>
              <a:rPr lang="en-US" sz="900" dirty="0" err="1">
                <a:latin typeface="Gulim"/>
                <a:ea typeface="Gulim"/>
                <a:cs typeface="Gulim"/>
                <a:sym typeface="Gulim"/>
              </a:rPr>
              <a:t>사업기관</a:t>
            </a:r>
            <a:r>
              <a:rPr lang="en-US" sz="900" dirty="0">
                <a:latin typeface="Gulim"/>
                <a:ea typeface="Gulim"/>
                <a:cs typeface="Gulim"/>
                <a:sym typeface="Gulim"/>
              </a:rPr>
              <a:t> </a:t>
            </a:r>
            <a:r>
              <a:rPr lang="en-US" sz="900" dirty="0" err="1">
                <a:latin typeface="Gulim"/>
                <a:ea typeface="Gulim"/>
                <a:cs typeface="Gulim"/>
                <a:sym typeface="Gulim"/>
              </a:rPr>
              <a:t>이첩</a:t>
            </a:r>
            <a:r>
              <a:rPr lang="en-US" sz="900" dirty="0">
                <a:latin typeface="Gulim"/>
                <a:ea typeface="Gulim"/>
                <a:cs typeface="Gulim"/>
                <a:sym typeface="Gulim"/>
              </a:rPr>
              <a:t> </a:t>
            </a:r>
            <a:r>
              <a:rPr lang="en-US" sz="900" dirty="0" err="1">
                <a:latin typeface="Gulim"/>
                <a:ea typeface="Gulim"/>
                <a:cs typeface="Gulim"/>
                <a:sym typeface="Gulim"/>
              </a:rPr>
              <a:t>등의</a:t>
            </a:r>
            <a:r>
              <a:rPr lang="en-US" sz="900" dirty="0">
                <a:latin typeface="Gulim"/>
                <a:ea typeface="Gulim"/>
                <a:cs typeface="Gulim"/>
                <a:sym typeface="Gulim"/>
              </a:rPr>
              <a:t> </a:t>
            </a:r>
            <a:r>
              <a:rPr lang="en-US" sz="900" dirty="0" err="1">
                <a:latin typeface="Gulim"/>
                <a:ea typeface="Gulim"/>
                <a:cs typeface="Gulim"/>
                <a:sym typeface="Gulim"/>
              </a:rPr>
              <a:t>개선</a:t>
            </a:r>
            <a:r>
              <a:rPr lang="en-US" sz="900" dirty="0">
                <a:latin typeface="Gulim"/>
                <a:ea typeface="Gulim"/>
                <a:cs typeface="Gulim"/>
                <a:sym typeface="Gulim"/>
              </a:rPr>
              <a:t> </a:t>
            </a:r>
            <a:r>
              <a:rPr lang="en-US" sz="900" dirty="0" err="1">
                <a:latin typeface="Gulim"/>
                <a:ea typeface="Gulim"/>
                <a:cs typeface="Gulim"/>
                <a:sym typeface="Gulim"/>
              </a:rPr>
              <a:t>조치를</a:t>
            </a:r>
            <a:r>
              <a:rPr lang="en-US" sz="900" dirty="0">
                <a:latin typeface="Gulim"/>
                <a:ea typeface="Gulim"/>
                <a:cs typeface="Gulim"/>
                <a:sym typeface="Gulim"/>
              </a:rPr>
              <a:t> </a:t>
            </a:r>
            <a:r>
              <a:rPr lang="en-US" sz="900" dirty="0" err="1">
                <a:latin typeface="Gulim"/>
                <a:ea typeface="Gulim"/>
                <a:cs typeface="Gulim"/>
                <a:sym typeface="Gulim"/>
              </a:rPr>
              <a:t>취하였고</a:t>
            </a:r>
            <a:r>
              <a:rPr lang="en-US" sz="900" dirty="0">
                <a:latin typeface="Gulim"/>
                <a:ea typeface="Gulim"/>
                <a:cs typeface="Gulim"/>
                <a:sym typeface="Gulim"/>
              </a:rPr>
              <a:t>, </a:t>
            </a:r>
            <a:r>
              <a:rPr lang="en-US" sz="900" dirty="0" err="1">
                <a:latin typeface="Gulim"/>
                <a:ea typeface="Gulim"/>
                <a:cs typeface="Gulim"/>
                <a:sym typeface="Gulim"/>
              </a:rPr>
              <a:t>필요한</a:t>
            </a:r>
            <a:r>
              <a:rPr lang="en-US" sz="900" dirty="0">
                <a:latin typeface="Gulim"/>
                <a:ea typeface="Gulim"/>
                <a:cs typeface="Gulim"/>
                <a:sym typeface="Gulim"/>
              </a:rPr>
              <a:t> </a:t>
            </a:r>
            <a:r>
              <a:rPr lang="en-US" sz="900" dirty="0" err="1">
                <a:latin typeface="Gulim"/>
                <a:ea typeface="Gulim"/>
                <a:cs typeface="Gulim"/>
                <a:sym typeface="Gulim"/>
              </a:rPr>
              <a:t>경우</a:t>
            </a:r>
            <a:r>
              <a:rPr lang="en-US" sz="900" dirty="0">
                <a:latin typeface="Gulim"/>
                <a:ea typeface="Gulim"/>
                <a:cs typeface="Gulim"/>
                <a:sym typeface="Gulim"/>
              </a:rPr>
              <a:t> </a:t>
            </a:r>
            <a:r>
              <a:rPr lang="en-US" sz="900" dirty="0" err="1">
                <a:latin typeface="Gulim"/>
                <a:ea typeface="Gulim"/>
                <a:cs typeface="Gulim"/>
                <a:sym typeface="Gulim"/>
              </a:rPr>
              <a:t>재발</a:t>
            </a:r>
            <a:r>
              <a:rPr lang="en-US" sz="900" dirty="0">
                <a:latin typeface="Gulim"/>
                <a:ea typeface="Gulim"/>
                <a:cs typeface="Gulim"/>
                <a:sym typeface="Gulim"/>
              </a:rPr>
              <a:t> </a:t>
            </a:r>
            <a:r>
              <a:rPr lang="en-US" sz="900" dirty="0" err="1">
                <a:latin typeface="Gulim"/>
                <a:ea typeface="Gulim"/>
                <a:cs typeface="Gulim"/>
                <a:sym typeface="Gulim"/>
              </a:rPr>
              <a:t>방지책을</a:t>
            </a:r>
            <a:r>
              <a:rPr lang="en-US" sz="900" dirty="0">
                <a:latin typeface="Gulim"/>
                <a:ea typeface="Gulim"/>
                <a:cs typeface="Gulim"/>
                <a:sym typeface="Gulim"/>
              </a:rPr>
              <a:t> </a:t>
            </a:r>
            <a:r>
              <a:rPr lang="en-US" sz="900" dirty="0" err="1">
                <a:latin typeface="Gulim"/>
                <a:ea typeface="Gulim"/>
                <a:cs typeface="Gulim"/>
                <a:sym typeface="Gulim"/>
              </a:rPr>
              <a:t>마련하는</a:t>
            </a:r>
            <a:r>
              <a:rPr lang="en-US" sz="900" dirty="0">
                <a:latin typeface="Gulim"/>
                <a:ea typeface="Gulim"/>
                <a:cs typeface="Gulim"/>
                <a:sym typeface="Gulim"/>
              </a:rPr>
              <a:t> </a:t>
            </a:r>
            <a:r>
              <a:rPr lang="en-US" sz="900" dirty="0" err="1">
                <a:latin typeface="Gulim"/>
                <a:ea typeface="Gulim"/>
                <a:cs typeface="Gulim"/>
                <a:sym typeface="Gulim"/>
              </a:rPr>
              <a:t>등</a:t>
            </a:r>
            <a:r>
              <a:rPr lang="en-US" sz="900" dirty="0">
                <a:latin typeface="Gulim"/>
                <a:ea typeface="Gulim"/>
                <a:cs typeface="Gulim"/>
                <a:sym typeface="Gulim"/>
              </a:rPr>
              <a:t> </a:t>
            </a:r>
            <a:r>
              <a:rPr lang="en-US" sz="900" dirty="0" err="1">
                <a:latin typeface="Gulim"/>
                <a:ea typeface="Gulim"/>
                <a:cs typeface="Gulim"/>
                <a:sym typeface="Gulim"/>
              </a:rPr>
              <a:t>사후</a:t>
            </a:r>
            <a:r>
              <a:rPr lang="en-US" sz="900" dirty="0">
                <a:latin typeface="Gulim"/>
                <a:ea typeface="Gulim"/>
                <a:cs typeface="Gulim"/>
                <a:sym typeface="Gulim"/>
              </a:rPr>
              <a:t> </a:t>
            </a:r>
            <a:r>
              <a:rPr lang="en-US" sz="900" dirty="0" err="1">
                <a:latin typeface="Gulim"/>
                <a:ea typeface="Gulim"/>
                <a:cs typeface="Gulim"/>
                <a:sym typeface="Gulim"/>
              </a:rPr>
              <a:t>관리를</a:t>
            </a:r>
            <a:r>
              <a:rPr lang="en-US" sz="900" dirty="0">
                <a:latin typeface="Gulim"/>
                <a:ea typeface="Gulim"/>
                <a:cs typeface="Gulim"/>
                <a:sym typeface="Gulim"/>
              </a:rPr>
              <a:t> </a:t>
            </a:r>
            <a:r>
              <a:rPr lang="en-US" sz="900" dirty="0" err="1">
                <a:latin typeface="Gulim"/>
                <a:ea typeface="Gulim"/>
                <a:cs typeface="Gulim"/>
                <a:sym typeface="Gulim"/>
              </a:rPr>
              <a:t>진행하였습니다</a:t>
            </a:r>
            <a:r>
              <a:rPr lang="en-US" sz="900" dirty="0">
                <a:latin typeface="Gulim"/>
                <a:ea typeface="Gulim"/>
                <a:cs typeface="Gulim"/>
                <a:sym typeface="Gulim"/>
              </a:rPr>
              <a:t>. </a:t>
            </a:r>
            <a:r>
              <a:rPr lang="en-US" sz="900" dirty="0" err="1">
                <a:latin typeface="Gulim"/>
                <a:ea typeface="Gulim"/>
                <a:cs typeface="Gulim"/>
                <a:sym typeface="Gulim"/>
              </a:rPr>
              <a:t>앞으로도</a:t>
            </a:r>
            <a:r>
              <a:rPr lang="en-US" sz="900" dirty="0">
                <a:latin typeface="Gulim"/>
                <a:ea typeface="Gulim"/>
                <a:cs typeface="Gulim"/>
                <a:sym typeface="Gulim"/>
              </a:rPr>
              <a:t> </a:t>
            </a:r>
            <a:r>
              <a:rPr lang="en-US" sz="900" dirty="0" err="1">
                <a:latin typeface="Gulim"/>
                <a:ea typeface="Gulim"/>
                <a:cs typeface="Gulim"/>
                <a:sym typeface="Gulim"/>
              </a:rPr>
              <a:t>KT&amp;G는</a:t>
            </a:r>
            <a:r>
              <a:rPr lang="en-US" sz="900" dirty="0">
                <a:latin typeface="Gulim"/>
                <a:ea typeface="Gulim"/>
                <a:cs typeface="Gulim"/>
                <a:sym typeface="Gulim"/>
              </a:rPr>
              <a:t> </a:t>
            </a:r>
            <a:r>
              <a:rPr lang="en-US" sz="900" dirty="0" err="1">
                <a:latin typeface="Gulim"/>
                <a:ea typeface="Gulim"/>
                <a:cs typeface="Gulim"/>
                <a:sym typeface="Gulim"/>
              </a:rPr>
              <a:t>신고제도</a:t>
            </a:r>
            <a:r>
              <a:rPr lang="en-US" sz="900" dirty="0">
                <a:latin typeface="Gulim"/>
                <a:ea typeface="Gulim"/>
                <a:cs typeface="Gulim"/>
                <a:sym typeface="Gulim"/>
              </a:rPr>
              <a:t> </a:t>
            </a:r>
            <a:r>
              <a:rPr lang="en-US" sz="900" dirty="0" err="1">
                <a:latin typeface="Gulim"/>
                <a:ea typeface="Gulim"/>
                <a:cs typeface="Gulim"/>
                <a:sym typeface="Gulim"/>
              </a:rPr>
              <a:t>활성화를</a:t>
            </a:r>
            <a:r>
              <a:rPr lang="en-US" sz="900" dirty="0">
                <a:latin typeface="Gulim"/>
                <a:ea typeface="Gulim"/>
                <a:cs typeface="Gulim"/>
                <a:sym typeface="Gulim"/>
              </a:rPr>
              <a:t> </a:t>
            </a:r>
            <a:r>
              <a:rPr lang="en-US" sz="900" dirty="0" err="1">
                <a:latin typeface="Gulim"/>
                <a:ea typeface="Gulim"/>
                <a:cs typeface="Gulim"/>
                <a:sym typeface="Gulim"/>
              </a:rPr>
              <a:t>통해</a:t>
            </a:r>
            <a:r>
              <a:rPr lang="en-US" sz="900" dirty="0">
                <a:latin typeface="Gulim"/>
                <a:ea typeface="Gulim"/>
                <a:cs typeface="Gulim"/>
                <a:sym typeface="Gulim"/>
              </a:rPr>
              <a:t> </a:t>
            </a:r>
            <a:r>
              <a:rPr lang="en-US" sz="900" dirty="0" err="1">
                <a:latin typeface="Gulim"/>
                <a:ea typeface="Gulim"/>
                <a:cs typeface="Gulim"/>
                <a:sym typeface="Gulim"/>
              </a:rPr>
              <a:t>임직원의</a:t>
            </a:r>
            <a:r>
              <a:rPr lang="en-US" sz="900" dirty="0">
                <a:latin typeface="Gulim"/>
                <a:ea typeface="Gulim"/>
                <a:cs typeface="Gulim"/>
                <a:sym typeface="Gulim"/>
              </a:rPr>
              <a:t> </a:t>
            </a:r>
            <a:r>
              <a:rPr lang="en-US" sz="900" dirty="0" err="1">
                <a:latin typeface="Gulim"/>
                <a:ea typeface="Gulim"/>
                <a:cs typeface="Gulim"/>
                <a:sym typeface="Gulim"/>
              </a:rPr>
              <a:t>준법의식을</a:t>
            </a:r>
            <a:r>
              <a:rPr lang="en-US" sz="900" dirty="0">
                <a:latin typeface="Gulim"/>
                <a:ea typeface="Gulim"/>
                <a:cs typeface="Gulim"/>
                <a:sym typeface="Gulim"/>
              </a:rPr>
              <a:t> </a:t>
            </a:r>
            <a:r>
              <a:rPr lang="en-US" sz="900" dirty="0" err="1">
                <a:latin typeface="Gulim"/>
                <a:ea typeface="Gulim"/>
                <a:cs typeface="Gulim"/>
                <a:sym typeface="Gulim"/>
              </a:rPr>
              <a:t>강화하고</a:t>
            </a:r>
            <a:r>
              <a:rPr lang="en-US" sz="900" dirty="0">
                <a:latin typeface="Gulim"/>
                <a:ea typeface="Gulim"/>
                <a:cs typeface="Gulim"/>
                <a:sym typeface="Gulim"/>
              </a:rPr>
              <a:t> </a:t>
            </a:r>
            <a:r>
              <a:rPr lang="en-US" sz="900" dirty="0" err="1">
                <a:latin typeface="Gulim"/>
                <a:ea typeface="Gulim"/>
                <a:cs typeface="Gulim"/>
                <a:sym typeface="Gulim"/>
              </a:rPr>
              <a:t>윤리경영을</a:t>
            </a:r>
            <a:r>
              <a:rPr lang="en-US" sz="900" dirty="0">
                <a:latin typeface="Gulim"/>
                <a:ea typeface="Gulim"/>
                <a:cs typeface="Gulim"/>
                <a:sym typeface="Gulim"/>
              </a:rPr>
              <a:t> </a:t>
            </a:r>
            <a:r>
              <a:rPr lang="en-US" sz="900" dirty="0" err="1">
                <a:latin typeface="Gulim"/>
                <a:ea typeface="Gulim"/>
                <a:cs typeface="Gulim"/>
                <a:sym typeface="Gulim"/>
              </a:rPr>
              <a:t>실천해</a:t>
            </a:r>
            <a:r>
              <a:rPr lang="en-US" sz="900" dirty="0">
                <a:latin typeface="Gulim"/>
                <a:ea typeface="Gulim"/>
                <a:cs typeface="Gulim"/>
                <a:sym typeface="Gulim"/>
              </a:rPr>
              <a:t> </a:t>
            </a:r>
            <a:r>
              <a:rPr lang="en-US" sz="900" dirty="0" err="1">
                <a:latin typeface="Gulim"/>
                <a:ea typeface="Gulim"/>
                <a:cs typeface="Gulim"/>
                <a:sym typeface="Gulim"/>
              </a:rPr>
              <a:t>나갈</a:t>
            </a:r>
            <a:r>
              <a:rPr lang="en-US" sz="900" dirty="0">
                <a:latin typeface="Gulim"/>
                <a:ea typeface="Gulim"/>
                <a:cs typeface="Gulim"/>
                <a:sym typeface="Gulim"/>
              </a:rPr>
              <a:t> </a:t>
            </a:r>
            <a:r>
              <a:rPr lang="en-US" sz="900" dirty="0" err="1">
                <a:latin typeface="Gulim"/>
                <a:ea typeface="Gulim"/>
                <a:cs typeface="Gulim"/>
                <a:sym typeface="Gulim"/>
              </a:rPr>
              <a:t>것입니다</a:t>
            </a:r>
            <a:r>
              <a:rPr lang="en-US" sz="900" dirty="0">
                <a:latin typeface="Gulim"/>
                <a:ea typeface="Gulim"/>
                <a:cs typeface="Gulim"/>
                <a:sym typeface="Gulim"/>
              </a:rPr>
              <a:t>.</a:t>
            </a:r>
            <a:endParaRPr sz="900" dirty="0">
              <a:latin typeface="Gulim"/>
              <a:ea typeface="Gulim"/>
              <a:cs typeface="Gulim"/>
              <a:sym typeface="Gulim"/>
            </a:endParaRPr>
          </a:p>
        </p:txBody>
      </p:sp>
      <p:sp>
        <p:nvSpPr>
          <p:cNvPr id="10074" name="Google Shape;10074;p100"/>
          <p:cNvSpPr txBox="1"/>
          <p:nvPr/>
        </p:nvSpPr>
        <p:spPr>
          <a:xfrm>
            <a:off x="887299" y="1647746"/>
            <a:ext cx="5064125" cy="1497333"/>
          </a:xfrm>
          <a:prstGeom prst="rect">
            <a:avLst/>
          </a:prstGeom>
          <a:noFill/>
          <a:ln>
            <a:noFill/>
          </a:ln>
        </p:spPr>
        <p:txBody>
          <a:bodyPr spcFirstLastPara="1" wrap="square" lIns="0" tIns="12700" rIns="0" bIns="0" anchor="t" anchorCtr="0">
            <a:spAutoFit/>
          </a:bodyPr>
          <a:lstStyle/>
          <a:p>
            <a:pPr marL="12700" marR="5080" lvl="0" indent="-635" algn="just" rtl="0">
              <a:lnSpc>
                <a:spcPct val="134200"/>
              </a:lnSpc>
              <a:spcBef>
                <a:spcPts val="0"/>
              </a:spcBef>
              <a:spcAft>
                <a:spcPts val="0"/>
              </a:spcAft>
              <a:buNone/>
            </a:pPr>
            <a:r>
              <a:rPr lang="en-US" sz="900" b="1" u="sng" dirty="0" err="1">
                <a:solidFill>
                  <a:srgbClr val="2EA7E0"/>
                </a:solidFill>
                <a:latin typeface="Arial"/>
                <a:ea typeface="Arial"/>
                <a:cs typeface="Arial"/>
                <a:sym typeface="Arial"/>
              </a:rPr>
              <a:t>비윤리행위</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신고</a:t>
            </a:r>
            <a:r>
              <a:rPr lang="en-US" sz="900" b="1" u="sng" dirty="0">
                <a:solidFill>
                  <a:srgbClr val="2EA7E0"/>
                </a:solidFill>
                <a:latin typeface="Arial"/>
                <a:ea typeface="Arial"/>
                <a:cs typeface="Arial"/>
                <a:sym typeface="Arial"/>
              </a:rPr>
              <a:t> </a:t>
            </a:r>
            <a:r>
              <a:rPr lang="en-US" sz="900" b="1" u="sng" dirty="0" err="1">
                <a:solidFill>
                  <a:srgbClr val="2EA7E0"/>
                </a:solidFill>
                <a:latin typeface="Arial"/>
                <a:ea typeface="Arial"/>
                <a:cs typeface="Arial"/>
                <a:sym typeface="Arial"/>
              </a:rPr>
              <a:t>제도</a:t>
            </a:r>
            <a:r>
              <a:rPr lang="en-US" sz="900" b="1" u="none" dirty="0">
                <a:solidFill>
                  <a:srgbClr val="2EA7E0"/>
                </a:solidFill>
                <a:latin typeface="Arial"/>
                <a:ea typeface="Arial"/>
                <a:cs typeface="Arial"/>
                <a:sym typeface="Arial"/>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구성원과</a:t>
            </a:r>
            <a:r>
              <a:rPr lang="en-US" sz="900" u="none" dirty="0">
                <a:latin typeface="Gulim"/>
                <a:ea typeface="Gulim"/>
                <a:cs typeface="Gulim"/>
                <a:sym typeface="Gulim"/>
              </a:rPr>
              <a:t> </a:t>
            </a:r>
            <a:r>
              <a:rPr lang="en-US" sz="900" u="none" dirty="0" err="1">
                <a:latin typeface="Gulim"/>
                <a:ea typeface="Gulim"/>
                <a:cs typeface="Gulim"/>
                <a:sym typeface="Gulim"/>
              </a:rPr>
              <a:t>파트너사</a:t>
            </a:r>
            <a:r>
              <a:rPr lang="en-US" sz="900" u="none" dirty="0">
                <a:latin typeface="Gulim"/>
                <a:ea typeface="Gulim"/>
                <a:cs typeface="Gulim"/>
                <a:sym typeface="Gulim"/>
              </a:rPr>
              <a:t> </a:t>
            </a:r>
            <a:r>
              <a:rPr lang="en-US" sz="900" u="none" dirty="0" err="1">
                <a:latin typeface="Gulim"/>
                <a:ea typeface="Gulim"/>
                <a:cs typeface="Gulim"/>
                <a:sym typeface="Gulim"/>
              </a:rPr>
              <a:t>등</a:t>
            </a:r>
            <a:r>
              <a:rPr lang="en-US" sz="900" u="none" dirty="0">
                <a:latin typeface="Gulim"/>
                <a:ea typeface="Gulim"/>
                <a:cs typeface="Gulim"/>
                <a:sym typeface="Gulim"/>
              </a:rPr>
              <a:t> </a:t>
            </a:r>
            <a:r>
              <a:rPr lang="en-US" sz="900" u="none" dirty="0" err="1">
                <a:latin typeface="Gulim"/>
                <a:ea typeface="Gulim"/>
                <a:cs typeface="Gulim"/>
                <a:sym typeface="Gulim"/>
              </a:rPr>
              <a:t>회사와</a:t>
            </a:r>
            <a:r>
              <a:rPr lang="en-US" sz="900" u="none" dirty="0">
                <a:latin typeface="Gulim"/>
                <a:ea typeface="Gulim"/>
                <a:cs typeface="Gulim"/>
                <a:sym typeface="Gulim"/>
              </a:rPr>
              <a:t> </a:t>
            </a:r>
            <a:r>
              <a:rPr lang="en-US" sz="900" u="none" dirty="0" err="1">
                <a:latin typeface="Gulim"/>
                <a:ea typeface="Gulim"/>
                <a:cs typeface="Gulim"/>
                <a:sym typeface="Gulim"/>
              </a:rPr>
              <a:t>관계된</a:t>
            </a:r>
            <a:r>
              <a:rPr lang="en-US" sz="900" u="none" dirty="0">
                <a:latin typeface="Gulim"/>
                <a:ea typeface="Gulim"/>
                <a:cs typeface="Gulim"/>
                <a:sym typeface="Gulim"/>
              </a:rPr>
              <a:t> </a:t>
            </a:r>
            <a:r>
              <a:rPr lang="en-US" sz="900" u="none" dirty="0" err="1">
                <a:latin typeface="Gulim"/>
                <a:ea typeface="Gulim"/>
                <a:cs typeface="Gulim"/>
                <a:sym typeface="Gulim"/>
              </a:rPr>
              <a:t>이해관계자들이</a:t>
            </a:r>
            <a:r>
              <a:rPr lang="en-US" sz="900" u="none" dirty="0">
                <a:latin typeface="Gulim"/>
                <a:ea typeface="Gulim"/>
                <a:cs typeface="Gulim"/>
                <a:sym typeface="Gulim"/>
              </a:rPr>
              <a:t> </a:t>
            </a:r>
            <a:r>
              <a:rPr lang="en-US" sz="900" u="none" dirty="0" err="1">
                <a:latin typeface="Gulim"/>
                <a:ea typeface="Gulim"/>
                <a:cs typeface="Gulim"/>
                <a:sym typeface="Gulim"/>
              </a:rPr>
              <a:t>시간이나</a:t>
            </a:r>
            <a:r>
              <a:rPr lang="en-US" sz="900" u="none" dirty="0">
                <a:latin typeface="Gulim"/>
                <a:ea typeface="Gulim"/>
                <a:cs typeface="Gulim"/>
                <a:sym typeface="Gulim"/>
              </a:rPr>
              <a:t> </a:t>
            </a:r>
            <a:r>
              <a:rPr lang="en-US" sz="900" u="none" dirty="0" err="1">
                <a:latin typeface="Gulim"/>
                <a:ea typeface="Gulim"/>
                <a:cs typeface="Gulim"/>
                <a:sym typeface="Gulim"/>
              </a:rPr>
              <a:t>장소</a:t>
            </a:r>
            <a:r>
              <a:rPr lang="en-US" sz="900" u="none" dirty="0">
                <a:latin typeface="Gulim"/>
                <a:ea typeface="Gulim"/>
                <a:cs typeface="Gulim"/>
                <a:sym typeface="Gulim"/>
              </a:rPr>
              <a:t> </a:t>
            </a:r>
            <a:r>
              <a:rPr lang="en-US" sz="900" u="none" dirty="0" err="1">
                <a:latin typeface="Gulim"/>
                <a:ea typeface="Gulim"/>
                <a:cs typeface="Gulim"/>
                <a:sym typeface="Gulim"/>
              </a:rPr>
              <a:t>제약</a:t>
            </a:r>
            <a:r>
              <a:rPr lang="en-US" sz="900" u="none" dirty="0">
                <a:latin typeface="Gulim"/>
                <a:ea typeface="Gulim"/>
                <a:cs typeface="Gulim"/>
                <a:sym typeface="Gulim"/>
              </a:rPr>
              <a:t> </a:t>
            </a:r>
            <a:r>
              <a:rPr lang="en-US" sz="900" u="none" dirty="0" err="1">
                <a:latin typeface="Gulim"/>
                <a:ea typeface="Gulim"/>
                <a:cs typeface="Gulim"/>
                <a:sym typeface="Gulim"/>
              </a:rPr>
              <a:t>없이</a:t>
            </a:r>
            <a:r>
              <a:rPr lang="en-US" sz="900" u="none" dirty="0">
                <a:latin typeface="Gulim"/>
                <a:ea typeface="Gulim"/>
                <a:cs typeface="Gulim"/>
                <a:sym typeface="Gulim"/>
              </a:rPr>
              <a:t> </a:t>
            </a:r>
            <a:r>
              <a:rPr lang="en-US" sz="900" u="none" dirty="0" err="1">
                <a:latin typeface="Gulim"/>
                <a:ea typeface="Gulim"/>
                <a:cs typeface="Gulim"/>
                <a:sym typeface="Gulim"/>
              </a:rPr>
              <a:t>금품수수</a:t>
            </a:r>
            <a:r>
              <a:rPr lang="en-US" sz="900" u="none" dirty="0">
                <a:latin typeface="Gulim"/>
                <a:ea typeface="Gulim"/>
                <a:cs typeface="Gulim"/>
                <a:sym typeface="Gulim"/>
              </a:rPr>
              <a:t>, </a:t>
            </a:r>
            <a:r>
              <a:rPr lang="en-US" sz="900" u="none" dirty="0" err="1">
                <a:latin typeface="Gulim"/>
                <a:ea typeface="Gulim"/>
                <a:cs typeface="Gulim"/>
                <a:sym typeface="Gulim"/>
              </a:rPr>
              <a:t>인사청탁</a:t>
            </a:r>
            <a:r>
              <a:rPr lang="en-US" sz="900" u="none" dirty="0">
                <a:latin typeface="Gulim"/>
                <a:ea typeface="Gulim"/>
                <a:cs typeface="Gulim"/>
                <a:sym typeface="Gulim"/>
              </a:rPr>
              <a:t>, </a:t>
            </a:r>
            <a:r>
              <a:rPr lang="en-US" sz="900" u="none" dirty="0" err="1">
                <a:latin typeface="Gulim"/>
                <a:ea typeface="Gulim"/>
                <a:cs typeface="Gulim"/>
                <a:sym typeface="Gulim"/>
              </a:rPr>
              <a:t>부정행위</a:t>
            </a:r>
            <a:r>
              <a:rPr lang="en-US" sz="900" u="none" dirty="0">
                <a:latin typeface="Gulim"/>
                <a:ea typeface="Gulim"/>
                <a:cs typeface="Gulim"/>
                <a:sym typeface="Gulim"/>
              </a:rPr>
              <a:t>, </a:t>
            </a:r>
            <a:r>
              <a:rPr lang="en-US" sz="900" u="none" dirty="0" err="1">
                <a:latin typeface="Gulim"/>
                <a:ea typeface="Gulim"/>
                <a:cs typeface="Gulim"/>
                <a:sym typeface="Gulim"/>
              </a:rPr>
              <a:t>직장</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성희롱</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괴롭힘</a:t>
            </a:r>
            <a:r>
              <a:rPr lang="en-US" sz="900" u="none" dirty="0">
                <a:latin typeface="Gulim"/>
                <a:ea typeface="Gulim"/>
                <a:cs typeface="Gulim"/>
                <a:sym typeface="Gulim"/>
              </a:rPr>
              <a:t>, </a:t>
            </a:r>
            <a:r>
              <a:rPr lang="en-US" sz="900" u="none" dirty="0" err="1">
                <a:latin typeface="Gulim"/>
                <a:ea typeface="Gulim"/>
                <a:cs typeface="Gulim"/>
                <a:sym typeface="Gulim"/>
              </a:rPr>
              <a:t>갑질</a:t>
            </a:r>
            <a:r>
              <a:rPr lang="en-US" sz="900" u="none" dirty="0">
                <a:latin typeface="Gulim"/>
                <a:ea typeface="Gulim"/>
                <a:cs typeface="Gulim"/>
                <a:sym typeface="Gulim"/>
              </a:rPr>
              <a:t> </a:t>
            </a:r>
            <a:r>
              <a:rPr lang="en-US" sz="900" u="none" dirty="0" err="1">
                <a:latin typeface="Gulim"/>
                <a:ea typeface="Gulim"/>
                <a:cs typeface="Gulim"/>
                <a:sym typeface="Gulim"/>
              </a:rPr>
              <a:t>행위</a:t>
            </a:r>
            <a:r>
              <a:rPr lang="en-US" sz="900" u="none" dirty="0">
                <a:latin typeface="Gulim"/>
                <a:ea typeface="Gulim"/>
                <a:cs typeface="Gulim"/>
                <a:sym typeface="Gulim"/>
              </a:rPr>
              <a:t>, </a:t>
            </a:r>
            <a:r>
              <a:rPr lang="en-US" sz="900" u="none" dirty="0" err="1">
                <a:latin typeface="Gulim"/>
                <a:ea typeface="Gulim"/>
                <a:cs typeface="Gulim"/>
                <a:sym typeface="Gulim"/>
              </a:rPr>
              <a:t>담합</a:t>
            </a:r>
            <a:r>
              <a:rPr lang="en-US" sz="900" u="none" dirty="0">
                <a:latin typeface="Gulim"/>
                <a:ea typeface="Gulim"/>
                <a:cs typeface="Gulim"/>
                <a:sym typeface="Gulim"/>
              </a:rPr>
              <a:t> </a:t>
            </a:r>
            <a:r>
              <a:rPr lang="en-US" sz="900" u="none" dirty="0" err="1">
                <a:latin typeface="Gulim"/>
                <a:ea typeface="Gulim"/>
                <a:cs typeface="Gulim"/>
                <a:sym typeface="Gulim"/>
              </a:rPr>
              <a:t>행위</a:t>
            </a:r>
            <a:r>
              <a:rPr lang="en-US" sz="900" u="none" dirty="0">
                <a:latin typeface="Gulim"/>
                <a:ea typeface="Gulim"/>
                <a:cs typeface="Gulim"/>
                <a:sym typeface="Gulim"/>
              </a:rPr>
              <a:t> </a:t>
            </a:r>
            <a:r>
              <a:rPr lang="en-US" sz="900" u="none" dirty="0" err="1">
                <a:latin typeface="Gulim"/>
                <a:ea typeface="Gulim"/>
                <a:cs typeface="Gulim"/>
                <a:sym typeface="Gulim"/>
              </a:rPr>
              <a:t>등의</a:t>
            </a:r>
            <a:r>
              <a:rPr lang="en-US" sz="900" u="none" dirty="0">
                <a:latin typeface="Gulim"/>
                <a:ea typeface="Gulim"/>
                <a:cs typeface="Gulim"/>
                <a:sym typeface="Gulim"/>
              </a:rPr>
              <a:t> </a:t>
            </a:r>
            <a:r>
              <a:rPr lang="en-US" sz="900" u="none" dirty="0" err="1">
                <a:latin typeface="Gulim"/>
                <a:ea typeface="Gulim"/>
                <a:cs typeface="Gulim"/>
                <a:sym typeface="Gulim"/>
              </a:rPr>
              <a:t>비윤리행위를</a:t>
            </a:r>
            <a:r>
              <a:rPr lang="en-US" sz="900" u="none" dirty="0">
                <a:latin typeface="Gulim"/>
                <a:ea typeface="Gulim"/>
                <a:cs typeface="Gulim"/>
                <a:sym typeface="Gulim"/>
              </a:rPr>
              <a:t> </a:t>
            </a:r>
            <a:r>
              <a:rPr lang="en-US" sz="900" u="none" dirty="0" err="1">
                <a:latin typeface="Gulim"/>
                <a:ea typeface="Gulim"/>
                <a:cs typeface="Gulim"/>
                <a:sym typeface="Gulim"/>
              </a:rPr>
              <a:t>실명</a:t>
            </a:r>
            <a:r>
              <a:rPr lang="en-US" sz="900" u="none" dirty="0">
                <a:latin typeface="Gulim"/>
                <a:ea typeface="Gulim"/>
                <a:cs typeface="Gulim"/>
                <a:sym typeface="Gulim"/>
              </a:rPr>
              <a:t> </a:t>
            </a:r>
            <a:r>
              <a:rPr lang="en-US" sz="900" u="none" dirty="0" err="1">
                <a:latin typeface="Gulim"/>
                <a:ea typeface="Gulim"/>
                <a:cs typeface="Gulim"/>
                <a:sym typeface="Gulim"/>
              </a:rPr>
              <a:t>또는</a:t>
            </a:r>
            <a:r>
              <a:rPr lang="en-US" sz="900" u="none" dirty="0">
                <a:latin typeface="Gulim"/>
                <a:ea typeface="Gulim"/>
                <a:cs typeface="Gulim"/>
                <a:sym typeface="Gulim"/>
              </a:rPr>
              <a:t> </a:t>
            </a:r>
            <a:r>
              <a:rPr lang="en-US" sz="900" u="none" dirty="0" err="1">
                <a:latin typeface="Gulim"/>
                <a:ea typeface="Gulim"/>
                <a:cs typeface="Gulim"/>
                <a:sym typeface="Gulim"/>
              </a:rPr>
              <a:t>익명으로</a:t>
            </a:r>
            <a:r>
              <a:rPr lang="en-US" sz="900" u="none" dirty="0">
                <a:latin typeface="Gulim"/>
                <a:ea typeface="Gulim"/>
                <a:cs typeface="Gulim"/>
                <a:sym typeface="Gulim"/>
              </a:rPr>
              <a:t> </a:t>
            </a:r>
            <a:r>
              <a:rPr lang="en-US" sz="900" u="none" dirty="0" err="1">
                <a:latin typeface="Gulim"/>
                <a:ea typeface="Gulim"/>
                <a:cs typeface="Gulim"/>
                <a:sym typeface="Gulim"/>
              </a:rPr>
              <a:t>신고할</a:t>
            </a:r>
            <a:r>
              <a:rPr lang="en-US" sz="900" u="none" dirty="0">
                <a:latin typeface="Gulim"/>
                <a:ea typeface="Gulim"/>
                <a:cs typeface="Gulim"/>
                <a:sym typeface="Gulim"/>
              </a:rPr>
              <a:t> </a:t>
            </a:r>
            <a:r>
              <a:rPr lang="en-US" sz="900" u="none" dirty="0" err="1">
                <a:latin typeface="Gulim"/>
                <a:ea typeface="Gulim"/>
                <a:cs typeface="Gulim"/>
                <a:sym typeface="Gulim"/>
              </a:rPr>
              <a:t>수</a:t>
            </a:r>
            <a:r>
              <a:rPr lang="en-US" sz="900" u="none" dirty="0">
                <a:latin typeface="Gulim"/>
                <a:ea typeface="Gulim"/>
                <a:cs typeface="Gulim"/>
                <a:sym typeface="Gulim"/>
              </a:rPr>
              <a:t> </a:t>
            </a:r>
            <a:r>
              <a:rPr lang="en-US" sz="900" u="none" dirty="0" err="1">
                <a:latin typeface="Gulim"/>
                <a:ea typeface="Gulim"/>
                <a:cs typeface="Gulim"/>
                <a:sym typeface="Gulim"/>
              </a:rPr>
              <a:t>있는</a:t>
            </a:r>
            <a:r>
              <a:rPr lang="en-US" sz="900" u="none" dirty="0">
                <a:latin typeface="Gulim"/>
                <a:ea typeface="Gulim"/>
                <a:cs typeface="Gulim"/>
                <a:sym typeface="Gulim"/>
              </a:rPr>
              <a:t> ‘</a:t>
            </a:r>
            <a:r>
              <a:rPr lang="en-US" sz="900" u="none" dirty="0" err="1">
                <a:latin typeface="Gulim"/>
                <a:ea typeface="Gulim"/>
                <a:cs typeface="Gulim"/>
                <a:sym typeface="Gulim"/>
              </a:rPr>
              <a:t>비윤리행위</a:t>
            </a:r>
            <a:r>
              <a:rPr lang="en-US" sz="900" u="none" dirty="0">
                <a:latin typeface="Gulim"/>
                <a:ea typeface="Gulim"/>
                <a:cs typeface="Gulim"/>
                <a:sym typeface="Gulim"/>
              </a:rPr>
              <a:t> </a:t>
            </a:r>
            <a:r>
              <a:rPr lang="en-US" sz="900" u="none" dirty="0" err="1">
                <a:latin typeface="Gulim"/>
                <a:ea typeface="Gulim"/>
                <a:cs typeface="Gulim"/>
                <a:sym typeface="Gulim"/>
              </a:rPr>
              <a:t>신고제도’를</a:t>
            </a:r>
            <a:r>
              <a:rPr lang="en-US" sz="900" u="none" dirty="0">
                <a:latin typeface="Gulim"/>
                <a:ea typeface="Gulim"/>
                <a:cs typeface="Gulim"/>
                <a:sym typeface="Gulim"/>
              </a:rPr>
              <a:t> </a:t>
            </a:r>
            <a:r>
              <a:rPr lang="en-US" sz="900" u="none" dirty="0" err="1">
                <a:latin typeface="Gulim"/>
                <a:ea typeface="Gulim"/>
                <a:cs typeface="Gulim"/>
                <a:sym typeface="Gulim"/>
              </a:rPr>
              <a:t>운영하고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명문화된</a:t>
            </a:r>
            <a:r>
              <a:rPr lang="en-US" sz="900" u="none" dirty="0">
                <a:latin typeface="Gulim"/>
                <a:ea typeface="Gulim"/>
                <a:cs typeface="Gulim"/>
                <a:sym typeface="Gulim"/>
              </a:rPr>
              <a:t> ‘</a:t>
            </a:r>
            <a:r>
              <a:rPr lang="en-US" sz="900" u="none" dirty="0" err="1">
                <a:latin typeface="Gulim"/>
                <a:ea typeface="Gulim"/>
                <a:cs typeface="Gulim"/>
                <a:sym typeface="Gulim"/>
              </a:rPr>
              <a:t>비윤리행위</a:t>
            </a:r>
            <a:r>
              <a:rPr lang="en-US" sz="900" u="none" dirty="0">
                <a:latin typeface="Gulim"/>
                <a:ea typeface="Gulim"/>
                <a:cs typeface="Gulim"/>
                <a:sym typeface="Gulim"/>
              </a:rPr>
              <a:t> </a:t>
            </a:r>
            <a:r>
              <a:rPr lang="en-US" sz="900" u="none" dirty="0" err="1">
                <a:latin typeface="Gulim"/>
                <a:ea typeface="Gulim"/>
                <a:cs typeface="Gulim"/>
                <a:sym typeface="Gulim"/>
              </a:rPr>
              <a:t>신고자</a:t>
            </a:r>
            <a:r>
              <a:rPr lang="en-US" sz="900" u="none" dirty="0">
                <a:latin typeface="Gulim"/>
                <a:ea typeface="Gulim"/>
                <a:cs typeface="Gulim"/>
                <a:sym typeface="Gulim"/>
              </a:rPr>
              <a:t> </a:t>
            </a:r>
            <a:r>
              <a:rPr lang="en-US" sz="900" u="none" dirty="0" err="1">
                <a:latin typeface="Gulim"/>
                <a:ea typeface="Gulim"/>
                <a:cs typeface="Gulim"/>
                <a:sym typeface="Gulim"/>
              </a:rPr>
              <a:t>보호지침’의</a:t>
            </a:r>
            <a:r>
              <a:rPr lang="en-US" sz="900" u="none" dirty="0">
                <a:latin typeface="Gulim"/>
                <a:ea typeface="Gulim"/>
                <a:cs typeface="Gulim"/>
                <a:sym typeface="Gulim"/>
              </a:rPr>
              <a:t> </a:t>
            </a:r>
            <a:r>
              <a:rPr lang="en-US" sz="900" u="none" dirty="0" err="1">
                <a:latin typeface="Gulim"/>
                <a:ea typeface="Gulim"/>
                <a:cs typeface="Gulim"/>
                <a:sym typeface="Gulim"/>
              </a:rPr>
              <a:t>보복행위</a:t>
            </a:r>
            <a:r>
              <a:rPr lang="en-US" sz="900" u="none" dirty="0">
                <a:latin typeface="Gulim"/>
                <a:ea typeface="Gulim"/>
                <a:cs typeface="Gulim"/>
                <a:sym typeface="Gulim"/>
              </a:rPr>
              <a:t> </a:t>
            </a:r>
            <a:r>
              <a:rPr lang="en-US" sz="900" u="none" dirty="0" err="1">
                <a:latin typeface="Gulim"/>
                <a:ea typeface="Gulim"/>
                <a:cs typeface="Gulim"/>
                <a:sym typeface="Gulim"/>
              </a:rPr>
              <a:t>방지</a:t>
            </a:r>
            <a:r>
              <a:rPr lang="en-US" sz="900" u="none" dirty="0">
                <a:latin typeface="Gulim"/>
                <a:ea typeface="Gulim"/>
                <a:cs typeface="Gulim"/>
                <a:sym typeface="Gulim"/>
              </a:rPr>
              <a:t>, </a:t>
            </a:r>
            <a:r>
              <a:rPr lang="en-US" sz="900" u="none" dirty="0" err="1">
                <a:latin typeface="Gulim"/>
                <a:ea typeface="Gulim"/>
                <a:cs typeface="Gulim"/>
                <a:sym typeface="Gulim"/>
              </a:rPr>
              <a:t>불이익</a:t>
            </a:r>
            <a:r>
              <a:rPr lang="en-US" sz="900" u="none" dirty="0">
                <a:latin typeface="Gulim"/>
                <a:ea typeface="Gulim"/>
                <a:cs typeface="Gulim"/>
                <a:sym typeface="Gulim"/>
              </a:rPr>
              <a:t> </a:t>
            </a:r>
            <a:r>
              <a:rPr lang="en-US" sz="900" u="none" dirty="0" err="1">
                <a:latin typeface="Gulim"/>
                <a:ea typeface="Gulim"/>
                <a:cs typeface="Gulim"/>
                <a:sym typeface="Gulim"/>
              </a:rPr>
              <a:t>처분</a:t>
            </a:r>
            <a:r>
              <a:rPr lang="en-US" sz="900" u="none" dirty="0">
                <a:latin typeface="Gulim"/>
                <a:ea typeface="Gulim"/>
                <a:cs typeface="Gulim"/>
                <a:sym typeface="Gulim"/>
              </a:rPr>
              <a:t> </a:t>
            </a:r>
            <a:r>
              <a:rPr lang="en-US" sz="900" u="none" dirty="0" err="1">
                <a:latin typeface="Gulim"/>
                <a:ea typeface="Gulim"/>
                <a:cs typeface="Gulim"/>
                <a:sym typeface="Gulim"/>
              </a:rPr>
              <a:t>금지</a:t>
            </a:r>
            <a:r>
              <a:rPr lang="en-US" sz="900" u="none" dirty="0">
                <a:latin typeface="Gulim"/>
                <a:ea typeface="Gulim"/>
                <a:cs typeface="Gulim"/>
                <a:sym typeface="Gulim"/>
              </a:rPr>
              <a:t> </a:t>
            </a:r>
            <a:r>
              <a:rPr lang="en-US" sz="900" u="none" dirty="0" err="1">
                <a:latin typeface="Gulim"/>
                <a:ea typeface="Gulim"/>
                <a:cs typeface="Gulim"/>
                <a:sym typeface="Gulim"/>
              </a:rPr>
              <a:t>등에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a:t>
            </a:r>
            <a:r>
              <a:rPr lang="en-US" sz="900" u="none" dirty="0" err="1">
                <a:latin typeface="Gulim"/>
                <a:ea typeface="Gulim"/>
                <a:cs typeface="Gulim"/>
                <a:sym typeface="Gulim"/>
              </a:rPr>
              <a:t>신고자</a:t>
            </a:r>
            <a:r>
              <a:rPr lang="en-US" sz="900" u="none" dirty="0">
                <a:latin typeface="Gulim"/>
                <a:ea typeface="Gulim"/>
                <a:cs typeface="Gulim"/>
                <a:sym typeface="Gulim"/>
              </a:rPr>
              <a:t> </a:t>
            </a:r>
            <a:r>
              <a:rPr lang="en-US" sz="900" u="none" dirty="0" err="1">
                <a:latin typeface="Gulim"/>
                <a:ea typeface="Gulim"/>
                <a:cs typeface="Gulim"/>
                <a:sym typeface="Gulim"/>
              </a:rPr>
              <a:t>신분을</a:t>
            </a:r>
            <a:r>
              <a:rPr lang="en-US" sz="900" u="none" dirty="0">
                <a:latin typeface="Gulim"/>
                <a:ea typeface="Gulim"/>
                <a:cs typeface="Gulim"/>
                <a:sym typeface="Gulim"/>
              </a:rPr>
              <a:t> </a:t>
            </a:r>
            <a:r>
              <a:rPr lang="en-US" sz="900" u="none" dirty="0" err="1">
                <a:latin typeface="Gulim"/>
                <a:ea typeface="Gulim"/>
                <a:cs typeface="Gulim"/>
                <a:sym typeface="Gulim"/>
              </a:rPr>
              <a:t>보호하며</a:t>
            </a:r>
            <a:r>
              <a:rPr lang="en-US" sz="900" u="none" dirty="0">
                <a:latin typeface="Gulim"/>
                <a:ea typeface="Gulim"/>
                <a:cs typeface="Gulim"/>
                <a:sym typeface="Gulim"/>
              </a:rPr>
              <a:t>, ‘</a:t>
            </a:r>
            <a:r>
              <a:rPr lang="en-US" sz="900" u="none" dirty="0" err="1">
                <a:latin typeface="Gulim"/>
                <a:ea typeface="Gulim"/>
                <a:cs typeface="Gulim"/>
                <a:sym typeface="Gulim"/>
              </a:rPr>
              <a:t>비윤리행위</a:t>
            </a:r>
            <a:r>
              <a:rPr lang="en-US" sz="900" u="none" dirty="0">
                <a:latin typeface="Gulim"/>
                <a:ea typeface="Gulim"/>
                <a:cs typeface="Gulim"/>
                <a:sym typeface="Gulim"/>
              </a:rPr>
              <a:t> </a:t>
            </a:r>
            <a:r>
              <a:rPr lang="en-US" sz="900" u="none" dirty="0" err="1">
                <a:latin typeface="Gulim"/>
                <a:ea typeface="Gulim"/>
                <a:cs typeface="Gulim"/>
                <a:sym typeface="Gulim"/>
              </a:rPr>
              <a:t>신고</a:t>
            </a:r>
            <a:r>
              <a:rPr lang="en-US" sz="900" u="none" dirty="0">
                <a:latin typeface="Gulim"/>
                <a:ea typeface="Gulim"/>
                <a:cs typeface="Gulim"/>
                <a:sym typeface="Gulim"/>
              </a:rPr>
              <a:t> </a:t>
            </a:r>
            <a:r>
              <a:rPr lang="en-US" sz="900" u="none" dirty="0" err="1">
                <a:latin typeface="Gulim"/>
                <a:ea typeface="Gulim"/>
                <a:cs typeface="Gulim"/>
                <a:sym typeface="Gulim"/>
              </a:rPr>
              <a:t>접수</a:t>
            </a:r>
            <a:r>
              <a:rPr lang="en-US" sz="900" u="none" dirty="0">
                <a:latin typeface="Gulim"/>
                <a:ea typeface="Gulim"/>
                <a:cs typeface="Gulim"/>
                <a:sym typeface="Gulim"/>
              </a:rPr>
              <a:t> </a:t>
            </a:r>
            <a:r>
              <a:rPr lang="en-US" sz="900" u="none" dirty="0" err="1">
                <a:latin typeface="Gulim"/>
                <a:ea typeface="Gulim"/>
                <a:cs typeface="Gulim"/>
                <a:sym typeface="Gulim"/>
              </a:rPr>
              <a:t>및</a:t>
            </a:r>
            <a:r>
              <a:rPr lang="en-US" sz="900" u="none" dirty="0">
                <a:latin typeface="Gulim"/>
                <a:ea typeface="Gulim"/>
                <a:cs typeface="Gulim"/>
                <a:sym typeface="Gulim"/>
              </a:rPr>
              <a:t> </a:t>
            </a:r>
            <a:r>
              <a:rPr lang="en-US" sz="900" u="none" dirty="0" err="1">
                <a:latin typeface="Gulim"/>
                <a:ea typeface="Gulim"/>
                <a:cs typeface="Gulim"/>
                <a:sym typeface="Gulim"/>
              </a:rPr>
              <a:t>처리</a:t>
            </a:r>
            <a:r>
              <a:rPr lang="en-US" sz="900" u="none" dirty="0">
                <a:latin typeface="Gulim"/>
                <a:ea typeface="Gulim"/>
                <a:cs typeface="Gulim"/>
                <a:sym typeface="Gulim"/>
              </a:rPr>
              <a:t> </a:t>
            </a:r>
            <a:r>
              <a:rPr lang="en-US" sz="900" u="none" dirty="0" err="1">
                <a:latin typeface="Gulim"/>
                <a:ea typeface="Gulim"/>
                <a:cs typeface="Gulim"/>
                <a:sym typeface="Gulim"/>
              </a:rPr>
              <a:t>매뉴얼’을</a:t>
            </a:r>
            <a:r>
              <a:rPr lang="en-US" sz="900" u="none" dirty="0">
                <a:latin typeface="Gulim"/>
                <a:ea typeface="Gulim"/>
                <a:cs typeface="Gulim"/>
                <a:sym typeface="Gulim"/>
              </a:rPr>
              <a:t> </a:t>
            </a:r>
            <a:r>
              <a:rPr lang="en-US" sz="900" u="none" dirty="0" err="1">
                <a:latin typeface="Gulim"/>
                <a:ea typeface="Gulim"/>
                <a:cs typeface="Gulim"/>
                <a:sym typeface="Gulim"/>
              </a:rPr>
              <a:t>통해</a:t>
            </a:r>
            <a:r>
              <a:rPr lang="en-US" sz="900" u="none" dirty="0">
                <a:latin typeface="Gulim"/>
                <a:ea typeface="Gulim"/>
                <a:cs typeface="Gulim"/>
                <a:sym typeface="Gulim"/>
              </a:rPr>
              <a:t> </a:t>
            </a:r>
            <a:r>
              <a:rPr lang="en-US" sz="900" u="none" dirty="0" err="1">
                <a:latin typeface="Gulim"/>
                <a:ea typeface="Gulim"/>
                <a:cs typeface="Gulim"/>
                <a:sym typeface="Gulim"/>
              </a:rPr>
              <a:t>신고제도</a:t>
            </a:r>
            <a:r>
              <a:rPr lang="en-US" sz="900" u="none" dirty="0">
                <a:latin typeface="Gulim"/>
                <a:ea typeface="Gulim"/>
                <a:cs typeface="Gulim"/>
                <a:sym typeface="Gulim"/>
              </a:rPr>
              <a:t> </a:t>
            </a:r>
            <a:r>
              <a:rPr lang="en-US" sz="900" u="none" dirty="0" err="1">
                <a:latin typeface="Gulim"/>
                <a:ea typeface="Gulim"/>
                <a:cs typeface="Gulim"/>
                <a:sym typeface="Gulim"/>
              </a:rPr>
              <a:t>운영의</a:t>
            </a:r>
            <a:r>
              <a:rPr lang="en-US" sz="900" u="none" dirty="0">
                <a:latin typeface="Gulim"/>
                <a:ea typeface="Gulim"/>
                <a:cs typeface="Gulim"/>
                <a:sym typeface="Gulim"/>
              </a:rPr>
              <a:t> </a:t>
            </a:r>
            <a:r>
              <a:rPr lang="en-US" sz="900" u="none" dirty="0" err="1">
                <a:latin typeface="Gulim"/>
                <a:ea typeface="Gulim"/>
                <a:cs typeface="Gulim"/>
                <a:sym typeface="Gulim"/>
              </a:rPr>
              <a:t>투명성과</a:t>
            </a:r>
            <a:r>
              <a:rPr lang="en-US" sz="900" u="none" dirty="0">
                <a:latin typeface="Gulim"/>
                <a:ea typeface="Gulim"/>
                <a:cs typeface="Gulim"/>
                <a:sym typeface="Gulim"/>
              </a:rPr>
              <a:t> </a:t>
            </a:r>
            <a:r>
              <a:rPr lang="en-US" sz="900" u="none" dirty="0" err="1">
                <a:latin typeface="Gulim"/>
                <a:ea typeface="Gulim"/>
                <a:cs typeface="Gulim"/>
                <a:sym typeface="Gulim"/>
              </a:rPr>
              <a:t>신뢰성을</a:t>
            </a:r>
            <a:r>
              <a:rPr lang="en-US" sz="900" u="none" dirty="0">
                <a:latin typeface="Gulim"/>
                <a:ea typeface="Gulim"/>
                <a:cs typeface="Gulim"/>
                <a:sym typeface="Gulim"/>
              </a:rPr>
              <a:t> </a:t>
            </a:r>
            <a:r>
              <a:rPr lang="en-US" sz="900" u="none" dirty="0" err="1">
                <a:latin typeface="Gulim"/>
                <a:ea typeface="Gulim"/>
                <a:cs typeface="Gulim"/>
                <a:sym typeface="Gulim"/>
              </a:rPr>
              <a:t>제고하고</a:t>
            </a:r>
            <a:r>
              <a:rPr lang="en-US" sz="900" u="none" dirty="0">
                <a:latin typeface="Gulim"/>
                <a:ea typeface="Gulim"/>
                <a:cs typeface="Gulim"/>
                <a:sym typeface="Gulim"/>
              </a:rPr>
              <a:t> </a:t>
            </a:r>
            <a:r>
              <a:rPr lang="en-US" sz="900" u="none" dirty="0" err="1">
                <a:latin typeface="Gulim"/>
                <a:ea typeface="Gulim"/>
                <a:cs typeface="Gulim"/>
                <a:sym typeface="Gulim"/>
              </a:rPr>
              <a:t>있습니다</a:t>
            </a:r>
            <a:r>
              <a:rPr lang="en-US" sz="900" u="none" dirty="0">
                <a:latin typeface="Gulim"/>
                <a:ea typeface="Gulim"/>
                <a:cs typeface="Gulim"/>
                <a:sym typeface="Gulim"/>
              </a:rPr>
              <a:t>. </a:t>
            </a:r>
            <a:r>
              <a:rPr lang="en-US" sz="900" u="none" dirty="0" err="1">
                <a:latin typeface="Gulim"/>
                <a:ea typeface="Gulim"/>
                <a:cs typeface="Gulim"/>
                <a:sym typeface="Gulim"/>
              </a:rPr>
              <a:t>글로벌</a:t>
            </a:r>
            <a:r>
              <a:rPr lang="en-US" sz="900" u="none" dirty="0">
                <a:latin typeface="Gulim"/>
                <a:ea typeface="Gulim"/>
                <a:cs typeface="Gulim"/>
                <a:sym typeface="Gulim"/>
              </a:rPr>
              <a:t> </a:t>
            </a:r>
            <a:r>
              <a:rPr lang="en-US" sz="900" u="none" dirty="0" err="1">
                <a:latin typeface="Gulim"/>
                <a:ea typeface="Gulim"/>
                <a:cs typeface="Gulim"/>
                <a:sym typeface="Gulim"/>
              </a:rPr>
              <a:t>사업이</a:t>
            </a:r>
            <a:r>
              <a:rPr lang="en-US" sz="900" u="none" dirty="0">
                <a:latin typeface="Gulim"/>
                <a:ea typeface="Gulim"/>
                <a:cs typeface="Gulim"/>
                <a:sym typeface="Gulim"/>
              </a:rPr>
              <a:t> </a:t>
            </a:r>
            <a:r>
              <a:rPr lang="en-US" sz="900" u="none" dirty="0" err="1">
                <a:latin typeface="Gulim"/>
                <a:ea typeface="Gulim"/>
                <a:cs typeface="Gulim"/>
                <a:sym typeface="Gulim"/>
              </a:rPr>
              <a:t>확장됨에</a:t>
            </a:r>
            <a:r>
              <a:rPr lang="en-US" sz="900" u="none" dirty="0">
                <a:latin typeface="Gulim"/>
                <a:ea typeface="Gulim"/>
                <a:cs typeface="Gulim"/>
                <a:sym typeface="Gulim"/>
              </a:rPr>
              <a:t> </a:t>
            </a:r>
            <a:r>
              <a:rPr lang="en-US" sz="900" u="none" dirty="0" err="1">
                <a:latin typeface="Gulim"/>
                <a:ea typeface="Gulim"/>
                <a:cs typeface="Gulim"/>
                <a:sym typeface="Gulim"/>
              </a:rPr>
              <a:t>따라</a:t>
            </a:r>
            <a:r>
              <a:rPr lang="en-US" sz="900" u="none" dirty="0">
                <a:latin typeface="Gulim"/>
                <a:ea typeface="Gulim"/>
                <a:cs typeface="Gulim"/>
                <a:sym typeface="Gulim"/>
              </a:rPr>
              <a:t> 2023년 6월 </a:t>
            </a:r>
            <a:r>
              <a:rPr lang="en-US" sz="900" u="none" dirty="0" err="1">
                <a:latin typeface="Gulim"/>
                <a:ea typeface="Gulim"/>
                <a:cs typeface="Gulim"/>
                <a:sym typeface="Gulim"/>
              </a:rPr>
              <a:t>KT&amp;G는</a:t>
            </a:r>
            <a:r>
              <a:rPr lang="en-US" sz="900" u="none" dirty="0">
                <a:latin typeface="Gulim"/>
                <a:ea typeface="Gulim"/>
                <a:cs typeface="Gulim"/>
                <a:sym typeface="Gulim"/>
              </a:rPr>
              <a:t> </a:t>
            </a:r>
            <a:r>
              <a:rPr lang="en-US" sz="900" u="none" dirty="0" err="1">
                <a:latin typeface="Gulim"/>
                <a:ea typeface="Gulim"/>
                <a:cs typeface="Gulim"/>
                <a:sym typeface="Gulim"/>
              </a:rPr>
              <a:t>비윤리행위</a:t>
            </a:r>
            <a:r>
              <a:rPr lang="en-US" sz="900" u="none" dirty="0">
                <a:latin typeface="Gulim"/>
                <a:ea typeface="Gulim"/>
                <a:cs typeface="Gulim"/>
                <a:sym typeface="Gulim"/>
              </a:rPr>
              <a:t> </a:t>
            </a:r>
            <a:r>
              <a:rPr lang="en-US" sz="900" u="none" dirty="0" err="1">
                <a:latin typeface="Gulim"/>
                <a:ea typeface="Gulim"/>
                <a:cs typeface="Gulim"/>
                <a:sym typeface="Gulim"/>
              </a:rPr>
              <a:t>신고채널</a:t>
            </a:r>
            <a:r>
              <a:rPr lang="en-US" sz="900" u="none" dirty="0">
                <a:latin typeface="Gulim"/>
                <a:ea typeface="Gulim"/>
                <a:cs typeface="Gulim"/>
                <a:sym typeface="Gulim"/>
              </a:rPr>
              <a:t> </a:t>
            </a:r>
            <a:r>
              <a:rPr lang="en-US" sz="900" u="none" dirty="0" err="1">
                <a:latin typeface="Gulim"/>
                <a:ea typeface="Gulim"/>
                <a:cs typeface="Gulim"/>
                <a:sym typeface="Gulim"/>
              </a:rPr>
              <a:t>내</a:t>
            </a:r>
            <a:r>
              <a:rPr lang="en-US" sz="900" u="none" dirty="0">
                <a:latin typeface="Gulim"/>
                <a:ea typeface="Gulim"/>
                <a:cs typeface="Gulim"/>
                <a:sym typeface="Gulim"/>
              </a:rPr>
              <a:t> </a:t>
            </a:r>
            <a:r>
              <a:rPr lang="en-US" sz="900" u="none" dirty="0" err="1">
                <a:latin typeface="Gulim"/>
                <a:ea typeface="Gulim"/>
                <a:cs typeface="Gulim"/>
                <a:sym typeface="Gulim"/>
              </a:rPr>
              <a:t>제공</a:t>
            </a:r>
            <a:r>
              <a:rPr lang="en-US" sz="900" u="none" dirty="0">
                <a:latin typeface="Gulim"/>
                <a:ea typeface="Gulim"/>
                <a:cs typeface="Gulim"/>
                <a:sym typeface="Gulim"/>
              </a:rPr>
              <a:t> </a:t>
            </a:r>
            <a:r>
              <a:rPr lang="en-US" sz="900" u="none" dirty="0" err="1">
                <a:latin typeface="Gulim"/>
                <a:ea typeface="Gulim"/>
                <a:cs typeface="Gulim"/>
                <a:sym typeface="Gulim"/>
              </a:rPr>
              <a:t>언어를</a:t>
            </a:r>
            <a:r>
              <a:rPr lang="en-US" sz="900" u="none" dirty="0">
                <a:latin typeface="Gulim"/>
                <a:ea typeface="Gulim"/>
                <a:cs typeface="Gulim"/>
                <a:sym typeface="Gulim"/>
              </a:rPr>
              <a:t> </a:t>
            </a:r>
            <a:r>
              <a:rPr lang="en-US" sz="900" u="none" dirty="0" err="1">
                <a:latin typeface="Gulim"/>
                <a:ea typeface="Gulim"/>
                <a:cs typeface="Gulim"/>
                <a:sym typeface="Gulim"/>
              </a:rPr>
              <a:t>기존</a:t>
            </a:r>
            <a:r>
              <a:rPr lang="en-US" sz="900" u="none" dirty="0">
                <a:latin typeface="Gulim"/>
                <a:ea typeface="Gulim"/>
                <a:cs typeface="Gulim"/>
                <a:sym typeface="Gulim"/>
              </a:rPr>
              <a:t> 2개(</a:t>
            </a:r>
            <a:r>
              <a:rPr lang="en-US" sz="900" u="none" dirty="0" err="1">
                <a:latin typeface="Gulim"/>
                <a:ea typeface="Gulim"/>
                <a:cs typeface="Gulim"/>
                <a:sym typeface="Gulim"/>
              </a:rPr>
              <a:t>한국어</a:t>
            </a:r>
            <a:r>
              <a:rPr lang="en-US" sz="900" u="none" dirty="0">
                <a:latin typeface="Gulim"/>
                <a:ea typeface="Gulim"/>
                <a:cs typeface="Gulim"/>
                <a:sym typeface="Gulim"/>
              </a:rPr>
              <a:t>, </a:t>
            </a:r>
            <a:r>
              <a:rPr lang="en-US" sz="900" u="none" dirty="0" err="1">
                <a:latin typeface="Gulim"/>
                <a:ea typeface="Gulim"/>
                <a:cs typeface="Gulim"/>
                <a:sym typeface="Gulim"/>
              </a:rPr>
              <a:t>영어</a:t>
            </a:r>
            <a:r>
              <a:rPr lang="en-US" sz="900" u="none" dirty="0">
                <a:latin typeface="Gulim"/>
                <a:ea typeface="Gulim"/>
                <a:cs typeface="Gulim"/>
                <a:sym typeface="Gulim"/>
              </a:rPr>
              <a:t>)</a:t>
            </a:r>
            <a:r>
              <a:rPr lang="en-US" sz="900" u="none" dirty="0" err="1">
                <a:latin typeface="Gulim"/>
                <a:ea typeface="Gulim"/>
                <a:cs typeface="Gulim"/>
                <a:sym typeface="Gulim"/>
              </a:rPr>
              <a:t>에서</a:t>
            </a:r>
            <a:r>
              <a:rPr lang="en-US" sz="900" u="none" dirty="0">
                <a:latin typeface="Gulim"/>
                <a:ea typeface="Gulim"/>
                <a:cs typeface="Gulim"/>
                <a:sym typeface="Gulim"/>
              </a:rPr>
              <a:t> </a:t>
            </a:r>
            <a:r>
              <a:rPr lang="en-US" sz="900" u="none" dirty="0" err="1">
                <a:latin typeface="Gulim"/>
                <a:ea typeface="Gulim"/>
                <a:cs typeface="Gulim"/>
                <a:sym typeface="Gulim"/>
              </a:rPr>
              <a:t>해외법인</a:t>
            </a:r>
            <a:r>
              <a:rPr lang="en-US" sz="900" u="none" dirty="0">
                <a:latin typeface="Gulim"/>
                <a:ea typeface="Gulim"/>
                <a:cs typeface="Gulim"/>
                <a:sym typeface="Gulim"/>
              </a:rPr>
              <a:t> </a:t>
            </a:r>
            <a:r>
              <a:rPr lang="en-US" sz="900" u="none" dirty="0" err="1">
                <a:latin typeface="Gulim"/>
                <a:ea typeface="Gulim"/>
                <a:cs typeface="Gulim"/>
                <a:sym typeface="Gulim"/>
              </a:rPr>
              <a:t>소재국</a:t>
            </a:r>
            <a:r>
              <a:rPr lang="en-US" sz="900" u="none" dirty="0">
                <a:latin typeface="Gulim"/>
                <a:ea typeface="Gulim"/>
                <a:cs typeface="Gulim"/>
                <a:sym typeface="Gulim"/>
              </a:rPr>
              <a:t> </a:t>
            </a:r>
            <a:r>
              <a:rPr lang="en-US" sz="900" u="none" dirty="0" err="1">
                <a:latin typeface="Gulim"/>
                <a:ea typeface="Gulim"/>
                <a:cs typeface="Gulim"/>
                <a:sym typeface="Gulim"/>
              </a:rPr>
              <a:t>언어를</a:t>
            </a:r>
            <a:r>
              <a:rPr lang="en-US" sz="900" u="none" dirty="0">
                <a:latin typeface="Gulim"/>
                <a:ea typeface="Gulim"/>
                <a:cs typeface="Gulim"/>
                <a:sym typeface="Gulim"/>
              </a:rPr>
              <a:t> </a:t>
            </a:r>
            <a:r>
              <a:rPr lang="en-US" sz="900" u="none" dirty="0" err="1">
                <a:latin typeface="Gulim"/>
                <a:ea typeface="Gulim"/>
                <a:cs typeface="Gulim"/>
                <a:sym typeface="Gulim"/>
              </a:rPr>
              <a:t>추가</a:t>
            </a:r>
            <a:r>
              <a:rPr lang="en-US" sz="900" u="none" dirty="0">
                <a:latin typeface="Gulim"/>
                <a:ea typeface="Gulim"/>
                <a:cs typeface="Gulim"/>
                <a:sym typeface="Gulim"/>
              </a:rPr>
              <a:t>, </a:t>
            </a:r>
            <a:r>
              <a:rPr lang="en-US" sz="900" u="none" dirty="0" err="1">
                <a:latin typeface="Gulim"/>
                <a:ea typeface="Gulim"/>
                <a:cs typeface="Gulim"/>
                <a:sym typeface="Gulim"/>
              </a:rPr>
              <a:t>총</a:t>
            </a:r>
            <a:r>
              <a:rPr lang="en-US" sz="900" u="none" dirty="0">
                <a:latin typeface="Gulim"/>
                <a:ea typeface="Gulim"/>
                <a:cs typeface="Gulim"/>
                <a:sym typeface="Gulim"/>
              </a:rPr>
              <a:t> 9개로 </a:t>
            </a:r>
            <a:r>
              <a:rPr lang="en-US" sz="900" u="none" dirty="0" err="1">
                <a:latin typeface="Gulim"/>
                <a:ea typeface="Gulim"/>
                <a:cs typeface="Gulim"/>
                <a:sym typeface="Gulim"/>
              </a:rPr>
              <a:t>확대</a:t>
            </a:r>
            <a:r>
              <a:rPr lang="en-US" sz="900" u="none" dirty="0">
                <a:latin typeface="Gulim"/>
                <a:ea typeface="Gulim"/>
                <a:cs typeface="Gulim"/>
                <a:sym typeface="Gulim"/>
              </a:rPr>
              <a:t> </a:t>
            </a:r>
            <a:r>
              <a:rPr lang="en-US" sz="900" u="none" dirty="0" err="1">
                <a:latin typeface="Gulim"/>
                <a:ea typeface="Gulim"/>
                <a:cs typeface="Gulim"/>
                <a:sym typeface="Gulim"/>
              </a:rPr>
              <a:t>제공하여</a:t>
            </a:r>
            <a:r>
              <a:rPr lang="en-US" sz="900" u="none" dirty="0">
                <a:latin typeface="Gulim"/>
                <a:ea typeface="Gulim"/>
                <a:cs typeface="Gulim"/>
                <a:sym typeface="Gulim"/>
              </a:rPr>
              <a:t> </a:t>
            </a:r>
            <a:r>
              <a:rPr lang="en-US" sz="900" u="none" dirty="0" err="1">
                <a:latin typeface="Gulim"/>
                <a:ea typeface="Gulim"/>
                <a:cs typeface="Gulim"/>
                <a:sym typeface="Gulim"/>
              </a:rPr>
              <a:t>그룹</a:t>
            </a:r>
            <a:r>
              <a:rPr lang="en-US" sz="900" u="none" dirty="0">
                <a:latin typeface="Gulim"/>
                <a:ea typeface="Gulim"/>
                <a:cs typeface="Gulim"/>
                <a:sym typeface="Gulim"/>
              </a:rPr>
              <a:t> </a:t>
            </a:r>
            <a:r>
              <a:rPr lang="en-US" sz="900" u="none" dirty="0" err="1">
                <a:latin typeface="Gulim"/>
                <a:ea typeface="Gulim"/>
                <a:cs typeface="Gulim"/>
                <a:sym typeface="Gulim"/>
              </a:rPr>
              <a:t>전체적인</a:t>
            </a:r>
            <a:r>
              <a:rPr lang="en-US" sz="900" u="none" dirty="0">
                <a:latin typeface="Gulim"/>
                <a:ea typeface="Gulim"/>
                <a:cs typeface="Gulim"/>
                <a:sym typeface="Gulim"/>
              </a:rPr>
              <a:t> </a:t>
            </a:r>
            <a:r>
              <a:rPr lang="en-US" sz="900" u="none" dirty="0" err="1">
                <a:latin typeface="Gulim"/>
                <a:ea typeface="Gulim"/>
                <a:cs typeface="Gulim"/>
                <a:sym typeface="Gulim"/>
              </a:rPr>
              <a:t>윤리경영</a:t>
            </a:r>
            <a:r>
              <a:rPr lang="en-US" sz="900" u="none" dirty="0">
                <a:latin typeface="Gulim"/>
                <a:ea typeface="Gulim"/>
                <a:cs typeface="Gulim"/>
                <a:sym typeface="Gulim"/>
              </a:rPr>
              <a:t> </a:t>
            </a:r>
            <a:r>
              <a:rPr lang="en-US" sz="900" u="none" dirty="0" err="1">
                <a:latin typeface="Gulim"/>
                <a:ea typeface="Gulim"/>
                <a:cs typeface="Gulim"/>
                <a:sym typeface="Gulim"/>
              </a:rPr>
              <a:t>관리를</a:t>
            </a:r>
            <a:r>
              <a:rPr lang="en-US" sz="900" u="none" dirty="0">
                <a:latin typeface="Gulim"/>
                <a:ea typeface="Gulim"/>
                <a:cs typeface="Gulim"/>
                <a:sym typeface="Gulim"/>
              </a:rPr>
              <a:t> </a:t>
            </a:r>
            <a:r>
              <a:rPr lang="en-US" sz="900" u="none" dirty="0" err="1">
                <a:latin typeface="Gulim"/>
                <a:ea typeface="Gulim"/>
                <a:cs typeface="Gulim"/>
                <a:sym typeface="Gulim"/>
              </a:rPr>
              <a:t>더욱</a:t>
            </a:r>
            <a:r>
              <a:rPr lang="en-US" sz="900" u="none" dirty="0">
                <a:latin typeface="Gulim"/>
                <a:ea typeface="Gulim"/>
                <a:cs typeface="Gulim"/>
                <a:sym typeface="Gulim"/>
              </a:rPr>
              <a:t> </a:t>
            </a:r>
            <a:r>
              <a:rPr lang="en-US" sz="900" u="none" dirty="0" err="1">
                <a:latin typeface="Gulim"/>
                <a:ea typeface="Gulim"/>
                <a:cs typeface="Gulim"/>
                <a:sym typeface="Gulim"/>
              </a:rPr>
              <a:t>강화했습니다</a:t>
            </a:r>
            <a:r>
              <a:rPr lang="en-US" sz="900" u="none" dirty="0">
                <a:latin typeface="Gulim"/>
                <a:ea typeface="Gulim"/>
                <a:cs typeface="Gulim"/>
                <a:sym typeface="Gulim"/>
              </a:rPr>
              <a:t>.</a:t>
            </a:r>
            <a:endParaRPr sz="900" dirty="0">
              <a:latin typeface="Gulim"/>
              <a:ea typeface="Gulim"/>
              <a:cs typeface="Gulim"/>
              <a:sym typeface="Gulim"/>
            </a:endParaRPr>
          </a:p>
        </p:txBody>
      </p:sp>
      <p:grpSp>
        <p:nvGrpSpPr>
          <p:cNvPr id="10112" name="Google Shape;10112;p100"/>
          <p:cNvGrpSpPr/>
          <p:nvPr/>
        </p:nvGrpSpPr>
        <p:grpSpPr>
          <a:xfrm>
            <a:off x="538086" y="0"/>
            <a:ext cx="14077958" cy="8208009"/>
            <a:chOff x="538086" y="0"/>
            <a:chExt cx="14077958" cy="8208009"/>
          </a:xfrm>
        </p:grpSpPr>
        <p:sp>
          <p:nvSpPr>
            <p:cNvPr id="10113" name="Google Shape;10113;p100"/>
            <p:cNvSpPr/>
            <p:nvPr/>
          </p:nvSpPr>
          <p:spPr>
            <a:xfrm>
              <a:off x="538086" y="0"/>
              <a:ext cx="14077950" cy="8208009"/>
            </a:xfrm>
            <a:custGeom>
              <a:avLst/>
              <a:gdLst/>
              <a:ahLst/>
              <a:cxnLst/>
              <a:rect l="l" t="t" r="r" b="b"/>
              <a:pathLst>
                <a:path w="14077950" h="8208009" extrusionOk="0">
                  <a:moveTo>
                    <a:pt x="14077950" y="478802"/>
                  </a:moveTo>
                  <a:lnTo>
                    <a:pt x="3810" y="478802"/>
                  </a:lnTo>
                  <a:lnTo>
                    <a:pt x="3810" y="0"/>
                  </a:lnTo>
                  <a:lnTo>
                    <a:pt x="0" y="0"/>
                  </a:lnTo>
                  <a:lnTo>
                    <a:pt x="0" y="8207997"/>
                  </a:lnTo>
                  <a:lnTo>
                    <a:pt x="3810" y="8207997"/>
                  </a:lnTo>
                  <a:lnTo>
                    <a:pt x="3810" y="482396"/>
                  </a:lnTo>
                  <a:lnTo>
                    <a:pt x="14077950" y="482396"/>
                  </a:lnTo>
                  <a:lnTo>
                    <a:pt x="14077950" y="478802"/>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14" name="Google Shape;10114;p100"/>
            <p:cNvSpPr/>
            <p:nvPr/>
          </p:nvSpPr>
          <p:spPr>
            <a:xfrm>
              <a:off x="899999" y="480695"/>
              <a:ext cx="2124075" cy="0"/>
            </a:xfrm>
            <a:custGeom>
              <a:avLst/>
              <a:gdLst/>
              <a:ahLst/>
              <a:cxnLst/>
              <a:rect l="l" t="t" r="r" b="b"/>
              <a:pathLst>
                <a:path w="2124075" h="120000" extrusionOk="0">
                  <a:moveTo>
                    <a:pt x="0" y="0"/>
                  </a:moveTo>
                  <a:lnTo>
                    <a:pt x="2123998" y="0"/>
                  </a:lnTo>
                </a:path>
              </a:pathLst>
            </a:custGeom>
            <a:noFill/>
            <a:ln w="25400" cap="flat" cmpd="sng">
              <a:solidFill>
                <a:srgbClr val="004274"/>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15" name="Google Shape;10115;p100"/>
            <p:cNvSpPr/>
            <p:nvPr/>
          </p:nvSpPr>
          <p:spPr>
            <a:xfrm>
              <a:off x="540000" y="828003"/>
              <a:ext cx="14076044" cy="3810"/>
            </a:xfrm>
            <a:custGeom>
              <a:avLst/>
              <a:gdLst/>
              <a:ahLst/>
              <a:cxnLst/>
              <a:rect l="l" t="t" r="r" b="b"/>
              <a:pathLst>
                <a:path w="14076044" h="3809" extrusionOk="0">
                  <a:moveTo>
                    <a:pt x="14076048" y="0"/>
                  </a:moveTo>
                  <a:lnTo>
                    <a:pt x="0" y="0"/>
                  </a:lnTo>
                  <a:lnTo>
                    <a:pt x="0" y="3594"/>
                  </a:lnTo>
                  <a:lnTo>
                    <a:pt x="14076048" y="3594"/>
                  </a:lnTo>
                  <a:lnTo>
                    <a:pt x="14076048" y="0"/>
                  </a:lnTo>
                  <a:close/>
                </a:path>
              </a:pathLst>
            </a:custGeom>
            <a:solidFill>
              <a:srgbClr val="B6B5B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122" name="Google Shape;10122;p100"/>
          <p:cNvSpPr txBox="1"/>
          <p:nvPr/>
        </p:nvSpPr>
        <p:spPr>
          <a:xfrm>
            <a:off x="13851464" y="164410"/>
            <a:ext cx="23749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a:solidFill>
                  <a:srgbClr val="4D5C63"/>
                </a:solidFill>
                <a:latin typeface="Arial"/>
                <a:ea typeface="Arial"/>
                <a:cs typeface="Arial"/>
                <a:sym typeface="Arial"/>
              </a:rPr>
              <a:t>181</a:t>
            </a:r>
            <a:endParaRPr sz="1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52190</Words>
  <Application>Microsoft Office PowerPoint</Application>
  <PresentationFormat>사용자 지정</PresentationFormat>
  <Paragraphs>1145</Paragraphs>
  <Slides>108</Slides>
  <Notes>108</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108</vt:i4>
      </vt:variant>
    </vt:vector>
  </HeadingPairs>
  <TitlesOfParts>
    <vt:vector size="116" baseType="lpstr">
      <vt:lpstr>Calibri</vt:lpstr>
      <vt:lpstr>Gulim</vt:lpstr>
      <vt:lpstr>Dotum</vt:lpstr>
      <vt:lpstr>PMingLiU</vt:lpstr>
      <vt:lpstr>Arial</vt:lpstr>
      <vt:lpstr>Times New Roman</vt:lpstr>
      <vt:lpstr>Malgun Gothic</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김원우/산업경영공학과</cp:lastModifiedBy>
  <cp:revision>93</cp:revision>
  <dcterms:created xsi:type="dcterms:W3CDTF">2025-05-30T06:40:16Z</dcterms:created>
  <dcterms:modified xsi:type="dcterms:W3CDTF">2025-06-01T05:29:30Z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er">
    <vt:lpwstr>pypdf</vt:lpwstr>
  </property>
</Properties>
</file>