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trictFirstAndLastChars="0" saveSubsetFonts="1" autoCompressPictures="0">
  <p:sldMasterIdLst>
    <p:sldMasterId id="2147483661" r:id="rId1"/>
  </p:sldMasterIdLst>
  <p:notesMasterIdLst>
    <p:notesMasterId r:id="rId2"/>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Lst>
  <p:sldSz cx="10693400" cy="7562850"/>
  <p:notesSz cx="10693400" cy="75628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prnPr scaleToFitPaper="1"/>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Comments="0">
  <p:normalViewPr snapVertSplitter="1">
    <p:restoredLeft sz="12579"/>
    <p:restoredTop sz="90000"/>
  </p:normalViewPr>
  <p:slideViewPr>
    <p:cSldViewPr snapToGrid="0">
      <p:cViewPr varScale="1">
        <p:scale>
          <a:sx n="100" d="100"/>
          <a:sy n="100" d="100"/>
        </p:scale>
        <p:origin x="0" y="0"/>
      </p:cViewPr>
      <p:guideLst>
        <p:guide orient="horz" pos="2880"/>
        <p:guide pos="2154"/>
      </p:guideLst>
    </p:cSldViewPr>
  </p:slideViewPr>
  <p:notesTextViewPr>
    <p:cViewPr>
      <p:scale>
        <a:sx n="100" d="100"/>
        <a:sy n="100" d="100"/>
      </p:scale>
      <p:origin x="0" y="0"/>
    </p:cViewPr>
  </p:notesText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 Id="rId3" Type="http://schemas.openxmlformats.org/officeDocument/2006/relationships/slide" Target="slides/slide1.xml"  /><Relationship Id="rId30" Type="http://schemas.openxmlformats.org/officeDocument/2006/relationships/slide" Target="slides/slide28.xml"  /><Relationship Id="rId31" Type="http://schemas.openxmlformats.org/officeDocument/2006/relationships/slide" Target="slides/slide29.xml"  /><Relationship Id="rId32" Type="http://schemas.openxmlformats.org/officeDocument/2006/relationships/slide" Target="slides/slide30.xml"  /><Relationship Id="rId33" Type="http://schemas.openxmlformats.org/officeDocument/2006/relationships/slide" Target="slides/slide31.xml"  /><Relationship Id="rId34" Type="http://schemas.openxmlformats.org/officeDocument/2006/relationships/slide" Target="slides/slide32.xml"  /><Relationship Id="rId35" Type="http://schemas.openxmlformats.org/officeDocument/2006/relationships/slide" Target="slides/slide33.xml"  /><Relationship Id="rId36" Type="http://schemas.openxmlformats.org/officeDocument/2006/relationships/slide" Target="slides/slide34.xml"  /><Relationship Id="rId37" Type="http://schemas.openxmlformats.org/officeDocument/2006/relationships/slide" Target="slides/slide35.xml"  /><Relationship Id="rId38" Type="http://schemas.openxmlformats.org/officeDocument/2006/relationships/slide" Target="slides/slide36.xml"  /><Relationship Id="rId39" Type="http://schemas.openxmlformats.org/officeDocument/2006/relationships/slide" Target="slides/slide37.xml"  /><Relationship Id="rId4" Type="http://schemas.openxmlformats.org/officeDocument/2006/relationships/slide" Target="slides/slide2.xml"  /><Relationship Id="rId40" Type="http://schemas.openxmlformats.org/officeDocument/2006/relationships/slide" Target="slides/slide38.xml"  /><Relationship Id="rId41" Type="http://schemas.openxmlformats.org/officeDocument/2006/relationships/slide" Target="slides/slide39.xml"  /><Relationship Id="rId42" Type="http://schemas.openxmlformats.org/officeDocument/2006/relationships/slide" Target="slides/slide40.xml"  /><Relationship Id="rId43" Type="http://schemas.openxmlformats.org/officeDocument/2006/relationships/slide" Target="slides/slide41.xml"  /><Relationship Id="rId44" Type="http://schemas.openxmlformats.org/officeDocument/2006/relationships/slide" Target="slides/slide42.xml"  /><Relationship Id="rId45" Type="http://schemas.openxmlformats.org/officeDocument/2006/relationships/slide" Target="slides/slide43.xml"  /><Relationship Id="rId46" Type="http://schemas.openxmlformats.org/officeDocument/2006/relationships/slide" Target="slides/slide44.xml"  /><Relationship Id="rId47" Type="http://schemas.openxmlformats.org/officeDocument/2006/relationships/slide" Target="slides/slide45.xml"  /><Relationship Id="rId48" Type="http://schemas.openxmlformats.org/officeDocument/2006/relationships/slide" Target="slides/slide46.xml"  /><Relationship Id="rId49" Type="http://schemas.openxmlformats.org/officeDocument/2006/relationships/presProps" Target="presProps.xml"  /><Relationship Id="rId5" Type="http://schemas.openxmlformats.org/officeDocument/2006/relationships/slide" Target="slides/slide3.xml"  /><Relationship Id="rId50" Type="http://schemas.openxmlformats.org/officeDocument/2006/relationships/viewProps" Target="viewProps.xml"  /><Relationship Id="rId51" Type="http://schemas.openxmlformats.org/officeDocument/2006/relationships/theme" Target="theme/theme1.xml"  /><Relationship Id="rId52" Type="http://schemas.openxmlformats.org/officeDocument/2006/relationships/tableStyles" Target="tableStyles.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Google Shape;3;n"/>
          <p:cNvSpPr>
            <a:spLocks noGrp="1" noRot="1" noChangeAspect="1" noTextEdit="1"/>
          </p:cNvSpPr>
          <p:nvPr>
            <p:ph type="sldImg" idx="2"/>
          </p:nvPr>
        </p:nvSpPr>
        <p:spPr>
          <a:xfrm>
            <a:off x="1782575" y="567200"/>
            <a:ext cx="7129275" cy="2836050"/>
          </a:xfrm>
          <a:custGeom>
            <a:avLst/>
            <a:gd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ln>
        </p:spPr>
      </p:sp>
      <p:sp>
        <p:nvSpPr>
          <p:cNvPr id="4" name="Google Shape;4;n"/>
          <p:cNvSpPr txBox="1">
            <a:spLocks noGrp="1"/>
          </p:cNvSpPr>
          <p:nvPr>
            <p:ph type="body" idx="1"/>
          </p:nvPr>
        </p:nvSpPr>
        <p:spPr>
          <a:xfrm>
            <a:off x="1069325" y="3592350"/>
            <a:ext cx="8554700" cy="3403275"/>
          </a:xfrm>
          <a:prstGeom prst="rect">
            <a:avLst/>
          </a:prstGeom>
          <a:noFill/>
          <a:ln>
            <a:noFill/>
          </a:ln>
        </p:spPr>
        <p:txBody>
          <a:bodyPr wrap="square" lIns="91424" tIns="91424" rIns="91424" bIns="91424"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pPr>
              <a:defRPr/>
            </a:pPr>
            <a:r>
              <a:rPr lang="ko-KR" altLang="en-US"/>
              <a:t/>
            </a:r>
            <a:endParaRPr lang="ko-KR" altLang="en-US"/>
          </a:p>
        </p:txBody>
      </p:sp>
    </p:spTree>
  </p:cSld>
  <p:clrMap bg1="lt1" tx1="dk1" bg2="dk2" tx2="lt2" accent1="accent1" accent2="accent2" accent3="accent3" accent4="accent4" accent5="accent5" accent6="accent6" hlink="hlink" folHlink="folHlink"/>
  <p:hf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  /><Relationship Id="rId2"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  /><Relationship Id="rId2"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  /><Relationship Id="rId2"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  /><Relationship Id="rId2"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  /><Relationship Id="rId2"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  /><Relationship Id="rId2"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  /><Relationship Id="rId2"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  /><Relationship Id="rId2"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  /><Relationship Id="rId2"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  /><Relationship Id="rId2"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  /><Relationship Id="rId2"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  /><Relationship Id="rId2"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  /><Relationship Id="rId2"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  /><Relationship Id="rId2"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29.xml"  /><Relationship Id="rId2"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0.xml"  /><Relationship Id="rId2"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1.xml"  /><Relationship Id="rId2"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2.xml"  /><Relationship Id="rId2"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3.xml"  /><Relationship Id="rId2" Type="http://schemas.openxmlformats.org/officeDocument/2006/relationships/notesMaster" Target="../notesMasters/notesMaster1.xml"  /></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34.xml"  /><Relationship Id="rId2" Type="http://schemas.openxmlformats.org/officeDocument/2006/relationships/notesMaster" Target="../notesMasters/notesMaster1.xml"  /></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35.xml"  /><Relationship Id="rId2" Type="http://schemas.openxmlformats.org/officeDocument/2006/relationships/notesMaster" Target="../notesMasters/notesMaster1.xml"  /></Relationships>
</file>

<file path=ppt/notesSlides/_rels/notesSlide36.xml.rels><?xml version="1.0" encoding="UTF-8" standalone="yes" ?><Relationships xmlns="http://schemas.openxmlformats.org/package/2006/relationships"><Relationship Id="rId1" Type="http://schemas.openxmlformats.org/officeDocument/2006/relationships/slide" Target="../slides/slide36.xml"  /><Relationship Id="rId2" Type="http://schemas.openxmlformats.org/officeDocument/2006/relationships/notesMaster" Target="../notesMasters/notesMaster1.xml"  /></Relationships>
</file>

<file path=ppt/notesSlides/_rels/notesSlide37.xml.rels><?xml version="1.0" encoding="UTF-8" standalone="yes" ?><Relationships xmlns="http://schemas.openxmlformats.org/package/2006/relationships"><Relationship Id="rId1" Type="http://schemas.openxmlformats.org/officeDocument/2006/relationships/slide" Target="../slides/slide37.xml"  /><Relationship Id="rId2" Type="http://schemas.openxmlformats.org/officeDocument/2006/relationships/notesMaster" Target="../notesMasters/notesMaster1.xml"  /></Relationships>
</file>

<file path=ppt/notesSlides/_rels/notesSlide38.xml.rels><?xml version="1.0" encoding="UTF-8" standalone="yes" ?><Relationships xmlns="http://schemas.openxmlformats.org/package/2006/relationships"><Relationship Id="rId1" Type="http://schemas.openxmlformats.org/officeDocument/2006/relationships/slide" Target="../slides/slide38.xml"  /><Relationship Id="rId2"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42" name="Google Shape;42;p3:notes"/>
          <p:cNvSpPr txBox="1">
            <a:spLocks noGrp="1"/>
          </p:cNvSpPr>
          <p:nvPr>
            <p:ph type="body" idx="1"/>
          </p:nvPr>
        </p:nvSpPr>
        <p:spPr>
          <a:xfrm>
            <a:off x="1069325" y="3592350"/>
            <a:ext cx="8554700" cy="3403275"/>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43" name="Google Shape;43;p3:notes"/>
          <p:cNvSpPr>
            <a:spLocks noGrp="1" noRot="1" noChangeAspect="1" noTextEdit="1"/>
          </p:cNvSpPr>
          <p:nvPr>
            <p:ph type="sldImg" idx="2"/>
          </p:nvPr>
        </p:nvSpPr>
        <p:spPr>
          <a:xfrm>
            <a:off x="1782575" y="567200"/>
            <a:ext cx="7129275" cy="283605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99" name="Google Shape;99;p13:notes"/>
          <p:cNvSpPr txBox="1">
            <a:spLocks noGrp="1"/>
          </p:cNvSpPr>
          <p:nvPr>
            <p:ph type="body" idx="1"/>
          </p:nvPr>
        </p:nvSpPr>
        <p:spPr>
          <a:xfrm>
            <a:off x="1069325" y="3592350"/>
            <a:ext cx="8554700" cy="3403275"/>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100" name="Google Shape;100;p13:notes"/>
          <p:cNvSpPr>
            <a:spLocks noGrp="1" noRot="1" noChangeAspect="1" noTextEdit="1"/>
          </p:cNvSpPr>
          <p:nvPr>
            <p:ph type="sldImg" idx="2"/>
          </p:nvPr>
        </p:nvSpPr>
        <p:spPr>
          <a:xfrm>
            <a:off x="1782575" y="567200"/>
            <a:ext cx="7129275" cy="283605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11" name="Google Shape;111;p14:notes"/>
          <p:cNvSpPr txBox="1">
            <a:spLocks noGrp="1"/>
          </p:cNvSpPr>
          <p:nvPr>
            <p:ph type="body" idx="1"/>
          </p:nvPr>
        </p:nvSpPr>
        <p:spPr>
          <a:xfrm>
            <a:off x="1069325" y="3592350"/>
            <a:ext cx="8554700" cy="3403275"/>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112" name="Google Shape;112;p14:notes"/>
          <p:cNvSpPr>
            <a:spLocks noGrp="1" noRot="1" noChangeAspect="1" noTextEdit="1"/>
          </p:cNvSpPr>
          <p:nvPr>
            <p:ph type="sldImg" idx="2"/>
          </p:nvPr>
        </p:nvSpPr>
        <p:spPr>
          <a:xfrm>
            <a:off x="1782575" y="567200"/>
            <a:ext cx="7129275" cy="283605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21" name="Google Shape;121;p15:notes"/>
          <p:cNvSpPr txBox="1">
            <a:spLocks noGrp="1"/>
          </p:cNvSpPr>
          <p:nvPr>
            <p:ph type="body" idx="1"/>
          </p:nvPr>
        </p:nvSpPr>
        <p:spPr>
          <a:xfrm>
            <a:off x="1069325" y="3592350"/>
            <a:ext cx="8554700" cy="3403275"/>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122" name="Google Shape;122;p15:notes"/>
          <p:cNvSpPr>
            <a:spLocks noGrp="1" noRot="1" noChangeAspect="1" noTextEdit="1"/>
          </p:cNvSpPr>
          <p:nvPr>
            <p:ph type="sldImg" idx="2"/>
          </p:nvPr>
        </p:nvSpPr>
        <p:spPr>
          <a:xfrm>
            <a:off x="1782575" y="567200"/>
            <a:ext cx="7129275" cy="283605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27" name="Google Shape;127;p16:notes"/>
          <p:cNvSpPr txBox="1">
            <a:spLocks noGrp="1"/>
          </p:cNvSpPr>
          <p:nvPr>
            <p:ph type="body" idx="1"/>
          </p:nvPr>
        </p:nvSpPr>
        <p:spPr>
          <a:xfrm>
            <a:off x="1069325" y="3592350"/>
            <a:ext cx="8554700" cy="3403275"/>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128" name="Google Shape;128;p16:notes"/>
          <p:cNvSpPr>
            <a:spLocks noGrp="1" noRot="1" noChangeAspect="1" noTextEdit="1"/>
          </p:cNvSpPr>
          <p:nvPr>
            <p:ph type="sldImg" idx="2"/>
          </p:nvPr>
        </p:nvSpPr>
        <p:spPr>
          <a:xfrm>
            <a:off x="1782575" y="567200"/>
            <a:ext cx="7129275" cy="283605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36" name="Google Shape;136;p17:notes"/>
          <p:cNvSpPr txBox="1">
            <a:spLocks noGrp="1"/>
          </p:cNvSpPr>
          <p:nvPr>
            <p:ph type="body" idx="1"/>
          </p:nvPr>
        </p:nvSpPr>
        <p:spPr>
          <a:xfrm>
            <a:off x="1069325" y="3592350"/>
            <a:ext cx="8554700" cy="3403275"/>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137" name="Google Shape;137;p17:notes"/>
          <p:cNvSpPr>
            <a:spLocks noGrp="1" noRot="1" noChangeAspect="1" noTextEdit="1"/>
          </p:cNvSpPr>
          <p:nvPr>
            <p:ph type="sldImg" idx="2"/>
          </p:nvPr>
        </p:nvSpPr>
        <p:spPr>
          <a:xfrm>
            <a:off x="1782575" y="567200"/>
            <a:ext cx="7129275" cy="283605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45" name="Google Shape;145;p18:notes"/>
          <p:cNvSpPr txBox="1">
            <a:spLocks noGrp="1"/>
          </p:cNvSpPr>
          <p:nvPr>
            <p:ph type="body" idx="1"/>
          </p:nvPr>
        </p:nvSpPr>
        <p:spPr>
          <a:xfrm>
            <a:off x="1069325" y="3592350"/>
            <a:ext cx="8554700" cy="3403275"/>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146" name="Google Shape;146;p18:notes"/>
          <p:cNvSpPr>
            <a:spLocks noGrp="1" noRot="1" noChangeAspect="1" noTextEdit="1"/>
          </p:cNvSpPr>
          <p:nvPr>
            <p:ph type="sldImg" idx="2"/>
          </p:nvPr>
        </p:nvSpPr>
        <p:spPr>
          <a:xfrm>
            <a:off x="1782575" y="567200"/>
            <a:ext cx="7129275" cy="283605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55" name="Google Shape;155;p19:notes"/>
          <p:cNvSpPr txBox="1">
            <a:spLocks noGrp="1"/>
          </p:cNvSpPr>
          <p:nvPr>
            <p:ph type="body" idx="1"/>
          </p:nvPr>
        </p:nvSpPr>
        <p:spPr>
          <a:xfrm>
            <a:off x="1069325" y="3592350"/>
            <a:ext cx="8554700" cy="3403275"/>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156" name="Google Shape;156;p19:notes"/>
          <p:cNvSpPr>
            <a:spLocks noGrp="1" noRot="1" noChangeAspect="1" noTextEdit="1"/>
          </p:cNvSpPr>
          <p:nvPr>
            <p:ph type="sldImg" idx="2"/>
          </p:nvPr>
        </p:nvSpPr>
        <p:spPr>
          <a:xfrm>
            <a:off x="1782575" y="567200"/>
            <a:ext cx="7129275" cy="283605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63" name="Google Shape;163;p20:notes"/>
          <p:cNvSpPr txBox="1">
            <a:spLocks noGrp="1"/>
          </p:cNvSpPr>
          <p:nvPr>
            <p:ph type="body" idx="1"/>
          </p:nvPr>
        </p:nvSpPr>
        <p:spPr>
          <a:xfrm>
            <a:off x="1069325" y="3592350"/>
            <a:ext cx="8554700" cy="3403275"/>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164" name="Google Shape;164;p20:notes"/>
          <p:cNvSpPr>
            <a:spLocks noGrp="1" noRot="1" noChangeAspect="1" noTextEdit="1"/>
          </p:cNvSpPr>
          <p:nvPr>
            <p:ph type="sldImg" idx="2"/>
          </p:nvPr>
        </p:nvSpPr>
        <p:spPr>
          <a:xfrm>
            <a:off x="1782575" y="567200"/>
            <a:ext cx="7129275" cy="283605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74" name="Google Shape;174;p21:notes"/>
          <p:cNvSpPr txBox="1">
            <a:spLocks noGrp="1"/>
          </p:cNvSpPr>
          <p:nvPr>
            <p:ph type="body" idx="1"/>
          </p:nvPr>
        </p:nvSpPr>
        <p:spPr>
          <a:xfrm>
            <a:off x="1069325" y="3592350"/>
            <a:ext cx="8554700" cy="3403275"/>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175" name="Google Shape;175;p21:notes"/>
          <p:cNvSpPr>
            <a:spLocks noGrp="1" noRot="1" noChangeAspect="1" noTextEdit="1"/>
          </p:cNvSpPr>
          <p:nvPr>
            <p:ph type="sldImg" idx="2"/>
          </p:nvPr>
        </p:nvSpPr>
        <p:spPr>
          <a:xfrm>
            <a:off x="1782575" y="567200"/>
            <a:ext cx="7129275" cy="283605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81" name="Google Shape;181;p22:notes"/>
          <p:cNvSpPr txBox="1">
            <a:spLocks noGrp="1"/>
          </p:cNvSpPr>
          <p:nvPr>
            <p:ph type="body" idx="1"/>
          </p:nvPr>
        </p:nvSpPr>
        <p:spPr>
          <a:xfrm>
            <a:off x="1069325" y="3592350"/>
            <a:ext cx="8554700" cy="3403275"/>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182" name="Google Shape;182;p22:notes"/>
          <p:cNvSpPr>
            <a:spLocks noGrp="1" noRot="1" noChangeAspect="1" noTextEdit="1"/>
          </p:cNvSpPr>
          <p:nvPr>
            <p:ph type="sldImg" idx="2"/>
          </p:nvPr>
        </p:nvSpPr>
        <p:spPr>
          <a:xfrm>
            <a:off x="1782575" y="567200"/>
            <a:ext cx="7129275" cy="283605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47" name="Google Shape;47;p4:notes"/>
          <p:cNvSpPr txBox="1">
            <a:spLocks noGrp="1"/>
          </p:cNvSpPr>
          <p:nvPr>
            <p:ph type="body" idx="1"/>
          </p:nvPr>
        </p:nvSpPr>
        <p:spPr>
          <a:xfrm>
            <a:off x="1069325" y="3592350"/>
            <a:ext cx="8554700" cy="3403275"/>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48" name="Google Shape;48;p4:notes"/>
          <p:cNvSpPr>
            <a:spLocks noGrp="1" noRot="1" noChangeAspect="1" noTextEdit="1"/>
          </p:cNvSpPr>
          <p:nvPr>
            <p:ph type="sldImg" idx="2"/>
          </p:nvPr>
        </p:nvSpPr>
        <p:spPr>
          <a:xfrm>
            <a:off x="1782575" y="567200"/>
            <a:ext cx="7129275" cy="283605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89" name="Google Shape;189;p23:notes"/>
          <p:cNvSpPr txBox="1">
            <a:spLocks noGrp="1"/>
          </p:cNvSpPr>
          <p:nvPr>
            <p:ph type="body" idx="1"/>
          </p:nvPr>
        </p:nvSpPr>
        <p:spPr>
          <a:xfrm>
            <a:off x="1069325" y="3592350"/>
            <a:ext cx="8554700" cy="3403275"/>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190" name="Google Shape;190;p23:notes"/>
          <p:cNvSpPr>
            <a:spLocks noGrp="1" noRot="1" noChangeAspect="1" noTextEdit="1"/>
          </p:cNvSpPr>
          <p:nvPr>
            <p:ph type="sldImg" idx="2"/>
          </p:nvPr>
        </p:nvSpPr>
        <p:spPr>
          <a:xfrm>
            <a:off x="1782575" y="567200"/>
            <a:ext cx="7129275" cy="283605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199" name="Google Shape;199;p24:notes"/>
          <p:cNvSpPr txBox="1">
            <a:spLocks noGrp="1"/>
          </p:cNvSpPr>
          <p:nvPr>
            <p:ph type="body" idx="1"/>
          </p:nvPr>
        </p:nvSpPr>
        <p:spPr>
          <a:xfrm>
            <a:off x="1069325" y="3592350"/>
            <a:ext cx="8554700" cy="3403275"/>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200" name="Google Shape;200;p24:notes"/>
          <p:cNvSpPr>
            <a:spLocks noGrp="1" noRot="1" noChangeAspect="1" noTextEdit="1"/>
          </p:cNvSpPr>
          <p:nvPr>
            <p:ph type="sldImg" idx="2"/>
          </p:nvPr>
        </p:nvSpPr>
        <p:spPr>
          <a:xfrm>
            <a:off x="1782575" y="567200"/>
            <a:ext cx="7129275" cy="283605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205" name="Google Shape;205;p26:notes"/>
          <p:cNvSpPr txBox="1">
            <a:spLocks noGrp="1"/>
          </p:cNvSpPr>
          <p:nvPr>
            <p:ph type="body" idx="1"/>
          </p:nvPr>
        </p:nvSpPr>
        <p:spPr>
          <a:xfrm>
            <a:off x="1069325" y="3592350"/>
            <a:ext cx="8554700" cy="3403275"/>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206" name="Google Shape;206;p26:notes"/>
          <p:cNvSpPr>
            <a:spLocks noGrp="1" noRot="1" noChangeAspect="1" noTextEdit="1"/>
          </p:cNvSpPr>
          <p:nvPr>
            <p:ph type="sldImg" idx="2"/>
          </p:nvPr>
        </p:nvSpPr>
        <p:spPr>
          <a:xfrm>
            <a:off x="1782575" y="567200"/>
            <a:ext cx="7129275" cy="283605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216" name="Google Shape;216;p27:notes"/>
          <p:cNvSpPr txBox="1">
            <a:spLocks noGrp="1"/>
          </p:cNvSpPr>
          <p:nvPr>
            <p:ph type="body" idx="1"/>
          </p:nvPr>
        </p:nvSpPr>
        <p:spPr>
          <a:xfrm>
            <a:off x="1069325" y="3592350"/>
            <a:ext cx="8554700" cy="3403275"/>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217" name="Google Shape;217;p27:notes"/>
          <p:cNvSpPr>
            <a:spLocks noGrp="1" noRot="1" noChangeAspect="1" noTextEdit="1"/>
          </p:cNvSpPr>
          <p:nvPr>
            <p:ph type="sldImg" idx="2"/>
          </p:nvPr>
        </p:nvSpPr>
        <p:spPr>
          <a:xfrm>
            <a:off x="1782575" y="567200"/>
            <a:ext cx="7129275" cy="283605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224" name="Google Shape;224;p28:notes"/>
          <p:cNvSpPr txBox="1">
            <a:spLocks noGrp="1"/>
          </p:cNvSpPr>
          <p:nvPr>
            <p:ph type="body" idx="1"/>
          </p:nvPr>
        </p:nvSpPr>
        <p:spPr>
          <a:xfrm>
            <a:off x="1069325" y="3592350"/>
            <a:ext cx="8554700" cy="3403275"/>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225" name="Google Shape;225;p28:notes"/>
          <p:cNvSpPr>
            <a:spLocks noGrp="1" noRot="1" noChangeAspect="1" noTextEdit="1"/>
          </p:cNvSpPr>
          <p:nvPr>
            <p:ph type="sldImg" idx="2"/>
          </p:nvPr>
        </p:nvSpPr>
        <p:spPr>
          <a:xfrm>
            <a:off x="1782575" y="567200"/>
            <a:ext cx="7129275" cy="283605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232" name="Google Shape;232;p29:notes"/>
          <p:cNvSpPr txBox="1">
            <a:spLocks noGrp="1"/>
          </p:cNvSpPr>
          <p:nvPr>
            <p:ph type="body" idx="1"/>
          </p:nvPr>
        </p:nvSpPr>
        <p:spPr>
          <a:xfrm>
            <a:off x="1069325" y="3592350"/>
            <a:ext cx="8554700" cy="3403275"/>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233" name="Google Shape;233;p29:notes"/>
          <p:cNvSpPr>
            <a:spLocks noGrp="1" noRot="1" noChangeAspect="1" noTextEdit="1"/>
          </p:cNvSpPr>
          <p:nvPr>
            <p:ph type="sldImg" idx="2"/>
          </p:nvPr>
        </p:nvSpPr>
        <p:spPr>
          <a:xfrm>
            <a:off x="1782575" y="567200"/>
            <a:ext cx="7129275" cy="283605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239" name="Google Shape;239;p30:notes"/>
          <p:cNvSpPr txBox="1">
            <a:spLocks noGrp="1"/>
          </p:cNvSpPr>
          <p:nvPr>
            <p:ph type="body" idx="1"/>
          </p:nvPr>
        </p:nvSpPr>
        <p:spPr>
          <a:xfrm>
            <a:off x="1069325" y="3592350"/>
            <a:ext cx="8554700" cy="3403275"/>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240" name="Google Shape;240;p30:notes"/>
          <p:cNvSpPr>
            <a:spLocks noGrp="1" noRot="1" noChangeAspect="1" noTextEdit="1"/>
          </p:cNvSpPr>
          <p:nvPr>
            <p:ph type="sldImg" idx="2"/>
          </p:nvPr>
        </p:nvSpPr>
        <p:spPr>
          <a:xfrm>
            <a:off x="1782575" y="567200"/>
            <a:ext cx="7129275" cy="283605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261" name="Google Shape;261;p31:notes"/>
          <p:cNvSpPr txBox="1">
            <a:spLocks noGrp="1"/>
          </p:cNvSpPr>
          <p:nvPr>
            <p:ph type="body" idx="1"/>
          </p:nvPr>
        </p:nvSpPr>
        <p:spPr>
          <a:xfrm>
            <a:off x="1069325" y="3592350"/>
            <a:ext cx="8554700" cy="3403275"/>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262" name="Google Shape;262;p31:notes"/>
          <p:cNvSpPr>
            <a:spLocks noGrp="1" noRot="1" noChangeAspect="1" noTextEdit="1"/>
          </p:cNvSpPr>
          <p:nvPr>
            <p:ph type="sldImg" idx="2"/>
          </p:nvPr>
        </p:nvSpPr>
        <p:spPr>
          <a:xfrm>
            <a:off x="1782575" y="567200"/>
            <a:ext cx="7129275" cy="283605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276" name="Google Shape;276;p32:notes"/>
          <p:cNvSpPr txBox="1">
            <a:spLocks noGrp="1"/>
          </p:cNvSpPr>
          <p:nvPr>
            <p:ph type="body" idx="1"/>
          </p:nvPr>
        </p:nvSpPr>
        <p:spPr>
          <a:xfrm>
            <a:off x="1069325" y="3592350"/>
            <a:ext cx="8554700" cy="3403275"/>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277" name="Google Shape;277;p32:notes"/>
          <p:cNvSpPr>
            <a:spLocks noGrp="1" noRot="1" noChangeAspect="1" noTextEdit="1"/>
          </p:cNvSpPr>
          <p:nvPr>
            <p:ph type="sldImg" idx="2"/>
          </p:nvPr>
        </p:nvSpPr>
        <p:spPr>
          <a:xfrm>
            <a:off x="1782575" y="567200"/>
            <a:ext cx="7129275" cy="283605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291" name="Google Shape;291;p33:notes"/>
          <p:cNvSpPr txBox="1">
            <a:spLocks noGrp="1"/>
          </p:cNvSpPr>
          <p:nvPr>
            <p:ph type="body" idx="1"/>
          </p:nvPr>
        </p:nvSpPr>
        <p:spPr>
          <a:xfrm>
            <a:off x="1069325" y="3592350"/>
            <a:ext cx="8554700" cy="3403275"/>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292" name="Google Shape;292;p33:notes"/>
          <p:cNvSpPr>
            <a:spLocks noGrp="1" noRot="1" noChangeAspect="1" noTextEdit="1"/>
          </p:cNvSpPr>
          <p:nvPr>
            <p:ph type="sldImg" idx="2"/>
          </p:nvPr>
        </p:nvSpPr>
        <p:spPr>
          <a:xfrm>
            <a:off x="1782575" y="567200"/>
            <a:ext cx="7129275" cy="283605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53" name="Google Shape;53;p5:notes"/>
          <p:cNvSpPr txBox="1">
            <a:spLocks noGrp="1"/>
          </p:cNvSpPr>
          <p:nvPr>
            <p:ph type="body" idx="1"/>
          </p:nvPr>
        </p:nvSpPr>
        <p:spPr>
          <a:xfrm>
            <a:off x="1069325" y="3592350"/>
            <a:ext cx="8554700" cy="3403275"/>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54" name="Google Shape;54;p5:notes"/>
          <p:cNvSpPr>
            <a:spLocks noGrp="1" noRot="1" noChangeAspect="1" noTextEdit="1"/>
          </p:cNvSpPr>
          <p:nvPr>
            <p:ph type="sldImg" idx="2"/>
          </p:nvPr>
        </p:nvSpPr>
        <p:spPr>
          <a:xfrm>
            <a:off x="1782575" y="567200"/>
            <a:ext cx="7129275" cy="283605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301" name="Google Shape;301;p35:notes"/>
          <p:cNvSpPr txBox="1">
            <a:spLocks noGrp="1"/>
          </p:cNvSpPr>
          <p:nvPr>
            <p:ph type="body" idx="1"/>
          </p:nvPr>
        </p:nvSpPr>
        <p:spPr>
          <a:xfrm>
            <a:off x="1069325" y="3592350"/>
            <a:ext cx="8554700" cy="3403275"/>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302" name="Google Shape;302;p35:notes"/>
          <p:cNvSpPr>
            <a:spLocks noGrp="1" noRot="1" noChangeAspect="1" noTextEdit="1"/>
          </p:cNvSpPr>
          <p:nvPr>
            <p:ph type="sldImg" idx="2"/>
          </p:nvPr>
        </p:nvSpPr>
        <p:spPr>
          <a:xfrm>
            <a:off x="1782575" y="567200"/>
            <a:ext cx="7129275" cy="283605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327" name="Google Shape;327;p36:notes"/>
          <p:cNvSpPr txBox="1">
            <a:spLocks noGrp="1"/>
          </p:cNvSpPr>
          <p:nvPr>
            <p:ph type="body" idx="1"/>
          </p:nvPr>
        </p:nvSpPr>
        <p:spPr>
          <a:xfrm>
            <a:off x="1069325" y="3592350"/>
            <a:ext cx="8554700" cy="3403275"/>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328" name="Google Shape;328;p36:notes"/>
          <p:cNvSpPr>
            <a:spLocks noGrp="1" noRot="1" noChangeAspect="1" noTextEdit="1"/>
          </p:cNvSpPr>
          <p:nvPr>
            <p:ph type="sldImg" idx="2"/>
          </p:nvPr>
        </p:nvSpPr>
        <p:spPr>
          <a:xfrm>
            <a:off x="1782575" y="567200"/>
            <a:ext cx="7129275" cy="283605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337" name="Google Shape;337;p37:notes"/>
          <p:cNvSpPr txBox="1">
            <a:spLocks noGrp="1"/>
          </p:cNvSpPr>
          <p:nvPr>
            <p:ph type="body" idx="1"/>
          </p:nvPr>
        </p:nvSpPr>
        <p:spPr>
          <a:xfrm>
            <a:off x="1069325" y="3592350"/>
            <a:ext cx="8554700" cy="3403275"/>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338" name="Google Shape;338;p37:notes"/>
          <p:cNvSpPr>
            <a:spLocks noGrp="1" noRot="1" noChangeAspect="1" noTextEdit="1"/>
          </p:cNvSpPr>
          <p:nvPr>
            <p:ph type="sldImg" idx="2"/>
          </p:nvPr>
        </p:nvSpPr>
        <p:spPr>
          <a:xfrm>
            <a:off x="1782575" y="567200"/>
            <a:ext cx="7129275" cy="283605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349" name="Google Shape;349;p38:notes"/>
          <p:cNvSpPr txBox="1">
            <a:spLocks noGrp="1"/>
          </p:cNvSpPr>
          <p:nvPr>
            <p:ph type="body" idx="1"/>
          </p:nvPr>
        </p:nvSpPr>
        <p:spPr>
          <a:xfrm>
            <a:off x="1069325" y="3592350"/>
            <a:ext cx="8554700" cy="3403275"/>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350" name="Google Shape;350;p38:notes"/>
          <p:cNvSpPr>
            <a:spLocks noGrp="1" noRot="1" noChangeAspect="1" noTextEdit="1"/>
          </p:cNvSpPr>
          <p:nvPr>
            <p:ph type="sldImg" idx="2"/>
          </p:nvPr>
        </p:nvSpPr>
        <p:spPr>
          <a:xfrm>
            <a:off x="1782575" y="567200"/>
            <a:ext cx="7129275" cy="283605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369" name="Google Shape;369;p39:notes"/>
          <p:cNvSpPr txBox="1">
            <a:spLocks noGrp="1"/>
          </p:cNvSpPr>
          <p:nvPr>
            <p:ph type="body" idx="1"/>
          </p:nvPr>
        </p:nvSpPr>
        <p:spPr>
          <a:xfrm>
            <a:off x="1069325" y="3592350"/>
            <a:ext cx="8554700" cy="3403275"/>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370" name="Google Shape;370;p39:notes"/>
          <p:cNvSpPr>
            <a:spLocks noGrp="1" noRot="1" noChangeAspect="1" noTextEdit="1"/>
          </p:cNvSpPr>
          <p:nvPr>
            <p:ph type="sldImg" idx="2"/>
          </p:nvPr>
        </p:nvSpPr>
        <p:spPr>
          <a:xfrm>
            <a:off x="1782575" y="567200"/>
            <a:ext cx="7129275" cy="283605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385" name="Google Shape;385;p40:notes"/>
          <p:cNvSpPr txBox="1">
            <a:spLocks noGrp="1"/>
          </p:cNvSpPr>
          <p:nvPr>
            <p:ph type="body" idx="1"/>
          </p:nvPr>
        </p:nvSpPr>
        <p:spPr>
          <a:xfrm>
            <a:off x="1069325" y="3592350"/>
            <a:ext cx="8554700" cy="3403275"/>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386" name="Google Shape;386;p40:notes"/>
          <p:cNvSpPr>
            <a:spLocks noGrp="1" noRot="1" noChangeAspect="1" noTextEdit="1"/>
          </p:cNvSpPr>
          <p:nvPr>
            <p:ph type="sldImg" idx="2"/>
          </p:nvPr>
        </p:nvSpPr>
        <p:spPr>
          <a:xfrm>
            <a:off x="1782575" y="567200"/>
            <a:ext cx="7129275" cy="283605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404" name="Google Shape;404;p41:notes"/>
          <p:cNvSpPr txBox="1">
            <a:spLocks noGrp="1"/>
          </p:cNvSpPr>
          <p:nvPr>
            <p:ph type="body" idx="1"/>
          </p:nvPr>
        </p:nvSpPr>
        <p:spPr>
          <a:xfrm>
            <a:off x="1069325" y="3592350"/>
            <a:ext cx="8554700" cy="3403275"/>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405" name="Google Shape;405;p41:notes"/>
          <p:cNvSpPr>
            <a:spLocks noGrp="1" noRot="1" noChangeAspect="1" noTextEdit="1"/>
          </p:cNvSpPr>
          <p:nvPr>
            <p:ph type="sldImg" idx="2"/>
          </p:nvPr>
        </p:nvSpPr>
        <p:spPr>
          <a:xfrm>
            <a:off x="1782575" y="567200"/>
            <a:ext cx="7129275" cy="283605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427" name="Google Shape;427;p42:notes"/>
          <p:cNvSpPr txBox="1">
            <a:spLocks noGrp="1"/>
          </p:cNvSpPr>
          <p:nvPr>
            <p:ph type="body" idx="1"/>
          </p:nvPr>
        </p:nvSpPr>
        <p:spPr>
          <a:xfrm>
            <a:off x="1069325" y="3592350"/>
            <a:ext cx="8554700" cy="3403275"/>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428" name="Google Shape;428;p42:notes"/>
          <p:cNvSpPr>
            <a:spLocks noGrp="1" noRot="1" noChangeAspect="1" noTextEdit="1"/>
          </p:cNvSpPr>
          <p:nvPr>
            <p:ph type="sldImg" idx="2"/>
          </p:nvPr>
        </p:nvSpPr>
        <p:spPr>
          <a:xfrm>
            <a:off x="1782575" y="567200"/>
            <a:ext cx="7129275" cy="283605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449" name="Google Shape;449;p43:notes"/>
          <p:cNvSpPr txBox="1">
            <a:spLocks noGrp="1"/>
          </p:cNvSpPr>
          <p:nvPr>
            <p:ph type="body" idx="1"/>
          </p:nvPr>
        </p:nvSpPr>
        <p:spPr>
          <a:xfrm>
            <a:off x="1069325" y="3592350"/>
            <a:ext cx="8554700" cy="3403275"/>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450" name="Google Shape;450;p43:notes"/>
          <p:cNvSpPr>
            <a:spLocks noGrp="1" noRot="1" noChangeAspect="1" noTextEdit="1"/>
          </p:cNvSpPr>
          <p:nvPr>
            <p:ph type="sldImg" idx="2"/>
          </p:nvPr>
        </p:nvSpPr>
        <p:spPr>
          <a:xfrm>
            <a:off x="1782575" y="567200"/>
            <a:ext cx="7129275" cy="283605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61" name="Google Shape;61;p6:notes"/>
          <p:cNvSpPr txBox="1">
            <a:spLocks noGrp="1"/>
          </p:cNvSpPr>
          <p:nvPr>
            <p:ph type="body" idx="1"/>
          </p:nvPr>
        </p:nvSpPr>
        <p:spPr>
          <a:xfrm>
            <a:off x="1069325" y="3592350"/>
            <a:ext cx="8554700" cy="3403275"/>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62" name="Google Shape;62;p6:notes"/>
          <p:cNvSpPr>
            <a:spLocks noGrp="1" noRot="1" noChangeAspect="1" noTextEdit="1"/>
          </p:cNvSpPr>
          <p:nvPr>
            <p:ph type="sldImg" idx="2"/>
          </p:nvPr>
        </p:nvSpPr>
        <p:spPr>
          <a:xfrm>
            <a:off x="1782575" y="567200"/>
            <a:ext cx="7129275" cy="283605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66" name="Google Shape;66;p7:notes"/>
          <p:cNvSpPr txBox="1">
            <a:spLocks noGrp="1"/>
          </p:cNvSpPr>
          <p:nvPr>
            <p:ph type="body" idx="1"/>
          </p:nvPr>
        </p:nvSpPr>
        <p:spPr>
          <a:xfrm>
            <a:off x="1069325" y="3592350"/>
            <a:ext cx="8554700" cy="3403275"/>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67" name="Google Shape;67;p7:notes"/>
          <p:cNvSpPr>
            <a:spLocks noGrp="1" noRot="1" noChangeAspect="1" noTextEdit="1"/>
          </p:cNvSpPr>
          <p:nvPr>
            <p:ph type="sldImg" idx="2"/>
          </p:nvPr>
        </p:nvSpPr>
        <p:spPr>
          <a:xfrm>
            <a:off x="1782575" y="567200"/>
            <a:ext cx="7129275" cy="283605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71" name="Google Shape;71;p8:notes"/>
          <p:cNvSpPr txBox="1">
            <a:spLocks noGrp="1"/>
          </p:cNvSpPr>
          <p:nvPr>
            <p:ph type="body" idx="1"/>
          </p:nvPr>
        </p:nvSpPr>
        <p:spPr>
          <a:xfrm>
            <a:off x="1069325" y="3592350"/>
            <a:ext cx="8554700" cy="3403275"/>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72" name="Google Shape;72;p8:notes"/>
          <p:cNvSpPr>
            <a:spLocks noGrp="1" noRot="1" noChangeAspect="1" noTextEdit="1"/>
          </p:cNvSpPr>
          <p:nvPr>
            <p:ph type="sldImg" idx="2"/>
          </p:nvPr>
        </p:nvSpPr>
        <p:spPr>
          <a:xfrm>
            <a:off x="1782575" y="567200"/>
            <a:ext cx="7129275" cy="283605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76" name="Google Shape;76;p9:notes"/>
          <p:cNvSpPr txBox="1">
            <a:spLocks noGrp="1"/>
          </p:cNvSpPr>
          <p:nvPr>
            <p:ph type="body" idx="1"/>
          </p:nvPr>
        </p:nvSpPr>
        <p:spPr>
          <a:xfrm>
            <a:off x="1069325" y="3592350"/>
            <a:ext cx="8554700" cy="3403275"/>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77" name="Google Shape;77;p9:notes"/>
          <p:cNvSpPr>
            <a:spLocks noGrp="1" noRot="1" noChangeAspect="1" noTextEdit="1"/>
          </p:cNvSpPr>
          <p:nvPr>
            <p:ph type="sldImg" idx="2"/>
          </p:nvPr>
        </p:nvSpPr>
        <p:spPr>
          <a:xfrm>
            <a:off x="1782575" y="567200"/>
            <a:ext cx="7129275" cy="283605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81" name="Google Shape;81;p11:notes"/>
          <p:cNvSpPr txBox="1">
            <a:spLocks noGrp="1"/>
          </p:cNvSpPr>
          <p:nvPr>
            <p:ph type="body" idx="1"/>
          </p:nvPr>
        </p:nvSpPr>
        <p:spPr>
          <a:xfrm>
            <a:off x="1069325" y="3592350"/>
            <a:ext cx="8554700" cy="3403275"/>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82" name="Google Shape;82;p11:notes"/>
          <p:cNvSpPr>
            <a:spLocks noGrp="1" noRot="1" noChangeAspect="1" noTextEdit="1"/>
          </p:cNvSpPr>
          <p:nvPr>
            <p:ph type="sldImg" idx="2"/>
          </p:nvPr>
        </p:nvSpPr>
        <p:spPr>
          <a:xfrm>
            <a:off x="1782575" y="567200"/>
            <a:ext cx="7129275" cy="283605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showMasterPhAnim="0">
  <p:cSld>
    <p:spTree>
      <p:nvGrpSpPr>
        <p:cNvPr id="1" name=""/>
        <p:cNvGrpSpPr/>
        <p:nvPr/>
      </p:nvGrpSpPr>
      <p:grpSpPr>
        <a:xfrm>
          <a:off x="0" y="0"/>
          <a:ext cx="0" cy="0"/>
          <a:chOff x="0" y="0"/>
          <a:chExt cx="0" cy="0"/>
        </a:xfrm>
      </p:grpSpPr>
      <p:sp>
        <p:nvSpPr>
          <p:cNvPr id="89" name="Google Shape;89;p12:notes"/>
          <p:cNvSpPr txBox="1">
            <a:spLocks noGrp="1"/>
          </p:cNvSpPr>
          <p:nvPr>
            <p:ph type="body" idx="1"/>
          </p:nvPr>
        </p:nvSpPr>
        <p:spPr>
          <a:xfrm>
            <a:off x="1069325" y="3592350"/>
            <a:ext cx="8554700" cy="3403275"/>
          </a:xfrm>
          <a:prstGeom prst="rect">
            <a:avLst/>
          </a:prstGeom>
        </p:spPr>
        <p:txBody>
          <a:bodyPr wrap="square" lIns="91424" tIns="91424" rIns="91424" bIns="91424" anchor="t" anchorCtr="0">
            <a:noAutofit/>
          </a:bodyPr>
          <a:lstStyle/>
          <a:p>
            <a:pPr marL="0" lvl="0" indent="0" algn="l" rtl="0">
              <a:spcBef>
                <a:spcPts val="0"/>
              </a:spcBef>
              <a:spcAft>
                <a:spcPts val="0"/>
              </a:spcAft>
              <a:buNone/>
              <a:defRPr/>
            </a:pPr>
            <a:r>
              <a:rPr lang="ko-KR" altLang="en-US"/>
              <a:t/>
            </a:r>
            <a:endParaRPr lang="ko-KR" altLang="en-US"/>
          </a:p>
        </p:txBody>
      </p:sp>
      <p:sp>
        <p:nvSpPr>
          <p:cNvPr id="90" name="Google Shape;90;p12:notes"/>
          <p:cNvSpPr>
            <a:spLocks noGrp="1" noRot="1" noChangeAspect="1" noTextEdit="1"/>
          </p:cNvSpPr>
          <p:nvPr>
            <p:ph type="sldImg" idx="2"/>
          </p:nvPr>
        </p:nvSpPr>
        <p:spPr>
          <a:xfrm>
            <a:off x="1782575" y="567200"/>
            <a:ext cx="7129275" cy="2836050"/>
          </a:xfrm>
          <a:custGeom>
            <a:avLst/>
            <a:gd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1.jpeg"  /></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obj">
  <p:cSld name="OBJECT">
    <p:spTree>
      <p:nvGrpSpPr>
        <p:cNvPr id="12" name="Shape 12"/>
        <p:cNvGrpSpPr/>
        <p:nvPr/>
      </p:nvGrpSpPr>
      <p:grpSpPr>
        <a:xfrm>
          <a:off x="0" y="0"/>
          <a:ext cx="0" cy="0"/>
          <a:chOff x="0" y="0"/>
          <a:chExt cx="0" cy="0"/>
        </a:xfrm>
      </p:grpSpPr>
      <p:sp>
        <p:nvSpPr>
          <p:cNvPr id="13" name="Google Shape;13;p2"/>
          <p:cNvSpPr txBox="1"/>
          <p:nvPr>
            <p:ph idx="11" type="ftr"/>
          </p:nvPr>
        </p:nvSpPr>
        <p:spPr>
          <a:xfrm>
            <a:off x="3635756" y="7033450"/>
            <a:ext cx="3421888" cy="37814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0" type="dt"/>
          </p:nvPr>
        </p:nvSpPr>
        <p:spPr>
          <a:xfrm>
            <a:off x="534670" y="7033450"/>
            <a:ext cx="2459482" cy="37814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2" type="sldNum"/>
          </p:nvPr>
        </p:nvSpPr>
        <p:spPr>
          <a:xfrm>
            <a:off x="7699248" y="7033450"/>
            <a:ext cx="2459482" cy="378142"/>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
        <p:nvSpPr>
          <p:cNvPr id="17" name="Google Shape;17;p3"/>
          <p:cNvSpPr txBox="1"/>
          <p:nvPr>
            <p:ph type="ctrTitle"/>
          </p:nvPr>
        </p:nvSpPr>
        <p:spPr>
          <a:xfrm>
            <a:off x="802005" y="2344483"/>
            <a:ext cx="9089390" cy="1588198"/>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200">
                <a:solidFill>
                  <a:srgbClr val="1F1E1D"/>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
          <p:cNvSpPr txBox="1"/>
          <p:nvPr>
            <p:ph idx="1" type="subTitle"/>
          </p:nvPr>
        </p:nvSpPr>
        <p:spPr>
          <a:xfrm>
            <a:off x="1604010" y="4235196"/>
            <a:ext cx="7485380" cy="189071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635756" y="7033450"/>
            <a:ext cx="3421888" cy="37814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0" type="dt"/>
          </p:nvPr>
        </p:nvSpPr>
        <p:spPr>
          <a:xfrm>
            <a:off x="534670" y="7033450"/>
            <a:ext cx="2459482" cy="37814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2" type="sldNum"/>
          </p:nvPr>
        </p:nvSpPr>
        <p:spPr>
          <a:xfrm>
            <a:off x="7699248" y="7033450"/>
            <a:ext cx="2459482" cy="378142"/>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bg>
      <p:bgPr>
        <a:solidFill>
          <a:schemeClr val="lt1"/>
        </a:solidFill>
      </p:bgPr>
    </p:bg>
    <p:spTree>
      <p:nvGrpSpPr>
        <p:cNvPr id="22" name="Shape 22"/>
        <p:cNvGrpSpPr/>
        <p:nvPr/>
      </p:nvGrpSpPr>
      <p:grpSpPr>
        <a:xfrm>
          <a:off x="0" y="0"/>
          <a:ext cx="0" cy="0"/>
          <a:chOff x="0" y="0"/>
          <a:chExt cx="0" cy="0"/>
        </a:xfrm>
      </p:grpSpPr>
      <p:sp>
        <p:nvSpPr>
          <p:cNvPr id="23" name="Google Shape;23;p4"/>
          <p:cNvSpPr txBox="1"/>
          <p:nvPr>
            <p:ph type="title"/>
          </p:nvPr>
        </p:nvSpPr>
        <p:spPr>
          <a:xfrm>
            <a:off x="635299" y="867425"/>
            <a:ext cx="2472690" cy="3606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200">
                <a:solidFill>
                  <a:srgbClr val="1F1E1D"/>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4"/>
          <p:cNvSpPr txBox="1"/>
          <p:nvPr>
            <p:ph idx="1" type="body"/>
          </p:nvPr>
        </p:nvSpPr>
        <p:spPr>
          <a:xfrm>
            <a:off x="534670" y="1739455"/>
            <a:ext cx="9624060" cy="4991481"/>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 name="Google Shape;25;p4"/>
          <p:cNvSpPr txBox="1"/>
          <p:nvPr>
            <p:ph idx="11" type="ftr"/>
          </p:nvPr>
        </p:nvSpPr>
        <p:spPr>
          <a:xfrm>
            <a:off x="3635756" y="7033450"/>
            <a:ext cx="3421888" cy="37814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4"/>
          <p:cNvSpPr txBox="1"/>
          <p:nvPr>
            <p:ph idx="10" type="dt"/>
          </p:nvPr>
        </p:nvSpPr>
        <p:spPr>
          <a:xfrm>
            <a:off x="534670" y="7033450"/>
            <a:ext cx="2459482" cy="37814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2" type="sldNum"/>
          </p:nvPr>
        </p:nvSpPr>
        <p:spPr>
          <a:xfrm>
            <a:off x="7699248" y="7033450"/>
            <a:ext cx="2459482" cy="378142"/>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5"/>
          <p:cNvSpPr txBox="1"/>
          <p:nvPr>
            <p:ph type="title"/>
          </p:nvPr>
        </p:nvSpPr>
        <p:spPr>
          <a:xfrm>
            <a:off x="635299" y="867425"/>
            <a:ext cx="2472690" cy="3606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200">
                <a:solidFill>
                  <a:srgbClr val="1F1E1D"/>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body"/>
          </p:nvPr>
        </p:nvSpPr>
        <p:spPr>
          <a:xfrm>
            <a:off x="534670" y="1739455"/>
            <a:ext cx="4651629" cy="4991481"/>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5"/>
          <p:cNvSpPr txBox="1"/>
          <p:nvPr>
            <p:ph idx="2" type="body"/>
          </p:nvPr>
        </p:nvSpPr>
        <p:spPr>
          <a:xfrm>
            <a:off x="5507101" y="1739455"/>
            <a:ext cx="4651629" cy="4991481"/>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5"/>
          <p:cNvSpPr txBox="1"/>
          <p:nvPr>
            <p:ph idx="11" type="ftr"/>
          </p:nvPr>
        </p:nvSpPr>
        <p:spPr>
          <a:xfrm>
            <a:off x="3635756" y="7033450"/>
            <a:ext cx="3421888" cy="37814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0" type="dt"/>
          </p:nvPr>
        </p:nvSpPr>
        <p:spPr>
          <a:xfrm>
            <a:off x="534670" y="7033450"/>
            <a:ext cx="2459482" cy="37814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5"/>
          <p:cNvSpPr txBox="1"/>
          <p:nvPr>
            <p:ph idx="12" type="sldNum"/>
          </p:nvPr>
        </p:nvSpPr>
        <p:spPr>
          <a:xfrm>
            <a:off x="7699248" y="7033450"/>
            <a:ext cx="2459482" cy="378142"/>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35" name="Shape 35"/>
        <p:cNvGrpSpPr/>
        <p:nvPr/>
      </p:nvGrpSpPr>
      <p:grpSpPr>
        <a:xfrm>
          <a:off x="0" y="0"/>
          <a:ext cx="0" cy="0"/>
          <a:chOff x="0" y="0"/>
          <a:chExt cx="0" cy="0"/>
        </a:xfrm>
      </p:grpSpPr>
      <p:pic>
        <p:nvPicPr>
          <p:cNvPr id="36" name="Google Shape;36;p6"/>
          <p:cNvPicPr preferRelativeResize="0"/>
          <p:nvPr/>
        </p:nvPicPr>
        <p:blipFill rotWithShape="1">
          <a:blip r:embed="rId2">
            <a:alphaModFix/>
          </a:blip>
          <a:srcRect b="0" l="0" r="0" t="0"/>
          <a:stretch/>
        </p:blipFill>
        <p:spPr>
          <a:xfrm>
            <a:off x="0" y="350702"/>
            <a:ext cx="10692003" cy="7209303"/>
          </a:xfrm>
          <a:prstGeom prst="rect">
            <a:avLst/>
          </a:prstGeom>
          <a:noFill/>
          <a:ln>
            <a:noFill/>
          </a:ln>
        </p:spPr>
      </p:pic>
      <p:sp>
        <p:nvSpPr>
          <p:cNvPr id="37" name="Google Shape;37;p6"/>
          <p:cNvSpPr txBox="1"/>
          <p:nvPr>
            <p:ph type="title"/>
          </p:nvPr>
        </p:nvSpPr>
        <p:spPr>
          <a:xfrm>
            <a:off x="635299" y="867425"/>
            <a:ext cx="2472690" cy="3606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200">
                <a:solidFill>
                  <a:srgbClr val="1F1E1D"/>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1" type="ftr"/>
          </p:nvPr>
        </p:nvSpPr>
        <p:spPr>
          <a:xfrm>
            <a:off x="3635756" y="7033450"/>
            <a:ext cx="3421888" cy="37814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0" type="dt"/>
          </p:nvPr>
        </p:nvSpPr>
        <p:spPr>
          <a:xfrm>
            <a:off x="534670" y="7033450"/>
            <a:ext cx="2459482" cy="37814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6"/>
          <p:cNvSpPr txBox="1"/>
          <p:nvPr>
            <p:ph idx="12" type="sldNum"/>
          </p:nvPr>
        </p:nvSpPr>
        <p:spPr>
          <a:xfrm>
            <a:off x="7699248" y="7033450"/>
            <a:ext cx="2459482" cy="378142"/>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7469796" y="306006"/>
            <a:ext cx="900430" cy="216535"/>
          </a:xfrm>
          <a:custGeom>
            <a:rect b="b" l="l" r="r" t="t"/>
            <a:pathLst>
              <a:path extrusionOk="0" h="216534" w="900429">
                <a:moveTo>
                  <a:pt x="899998" y="0"/>
                </a:moveTo>
                <a:lnTo>
                  <a:pt x="0" y="0"/>
                </a:lnTo>
                <a:lnTo>
                  <a:pt x="0" y="216001"/>
                </a:lnTo>
                <a:lnTo>
                  <a:pt x="899998" y="216001"/>
                </a:lnTo>
                <a:lnTo>
                  <a:pt x="899998" y="0"/>
                </a:lnTo>
                <a:close/>
              </a:path>
            </a:pathLst>
          </a:custGeom>
          <a:solidFill>
            <a:srgbClr val="F4F4F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 name="Google Shape;7;p1"/>
          <p:cNvSpPr txBox="1"/>
          <p:nvPr>
            <p:ph type="title"/>
          </p:nvPr>
        </p:nvSpPr>
        <p:spPr>
          <a:xfrm>
            <a:off x="635299" y="867425"/>
            <a:ext cx="2472690" cy="36068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2200" u="none" cap="none" strike="noStrike">
                <a:solidFill>
                  <a:srgbClr val="1F1E1D"/>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534670" y="1739455"/>
            <a:ext cx="9624060" cy="4991481"/>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
          <p:cNvSpPr txBox="1"/>
          <p:nvPr>
            <p:ph idx="11" type="ftr"/>
          </p:nvPr>
        </p:nvSpPr>
        <p:spPr>
          <a:xfrm>
            <a:off x="3635756" y="7033450"/>
            <a:ext cx="3421888" cy="378142"/>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
          <p:cNvSpPr txBox="1"/>
          <p:nvPr>
            <p:ph idx="10" type="dt"/>
          </p:nvPr>
        </p:nvSpPr>
        <p:spPr>
          <a:xfrm>
            <a:off x="534670" y="7033450"/>
            <a:ext cx="2459482" cy="37814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2" type="sldNum"/>
          </p:nvPr>
        </p:nvSpPr>
        <p:spPr>
          <a:xfrm>
            <a:off x="7699248" y="7033450"/>
            <a:ext cx="2459482" cy="378142"/>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notesSlide" Target="../notesSlides/notesSlide10.xml"  /><Relationship Id="rId2" Type="http://schemas.openxmlformats.org/officeDocument/2006/relationships/slideLayout" Target="../slideLayouts/slideLayout1.xml"  /><Relationship Id="rId3" Type="http://schemas.openxmlformats.org/officeDocument/2006/relationships/image" Target="../media/image2.png"  /></Relationships>
</file>

<file path=ppt/slides/_rels/slide11.xml.rels><?xml version="1.0" encoding="UTF-8" standalone="yes" ?><Relationships xmlns="http://schemas.openxmlformats.org/package/2006/relationships"><Relationship Id="rId1" Type="http://schemas.openxmlformats.org/officeDocument/2006/relationships/notesSlide" Target="../notesSlides/notesSlide11.xml"  /><Relationship Id="rId2"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notesSlide" Target="../notesSlides/notesSlide12.xml"  /><Relationship Id="rId2"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1" Type="http://schemas.openxmlformats.org/officeDocument/2006/relationships/notesSlide" Target="../notesSlides/notesSlide13.xml"  /><Relationship Id="rId2" Type="http://schemas.openxmlformats.org/officeDocument/2006/relationships/slideLayout" Target="../slideLayouts/slideLayout1.xml"  /></Relationships>
</file>

<file path=ppt/slides/_rels/slide14.xml.rels><?xml version="1.0" encoding="UTF-8" standalone="yes" ?><Relationships xmlns="http://schemas.openxmlformats.org/package/2006/relationships"><Relationship Id="rId1" Type="http://schemas.openxmlformats.org/officeDocument/2006/relationships/notesSlide" Target="../notesSlides/notesSlide14.xml"  /><Relationship Id="rId2"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1" Type="http://schemas.openxmlformats.org/officeDocument/2006/relationships/notesSlide" Target="../notesSlides/notesSlide15.xml"  /><Relationship Id="rId2"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1" Type="http://schemas.openxmlformats.org/officeDocument/2006/relationships/notesSlide" Target="../notesSlides/notesSlide16.xml"  /><Relationship Id="rId2" Type="http://schemas.openxmlformats.org/officeDocument/2006/relationships/slideLayout" Target="../slideLayouts/slideLayout1.xml"  /></Relationships>
</file>

<file path=ppt/slides/_rels/slide17.xml.rels><?xml version="1.0" encoding="UTF-8" standalone="yes" ?><Relationships xmlns="http://schemas.openxmlformats.org/package/2006/relationships"><Relationship Id="rId1" Type="http://schemas.openxmlformats.org/officeDocument/2006/relationships/notesSlide" Target="../notesSlides/notesSlide17.xml"  /><Relationship Id="rId2" Type="http://schemas.openxmlformats.org/officeDocument/2006/relationships/slideLayout" Target="../slideLayouts/slideLayout1.xml"  /></Relationships>
</file>

<file path=ppt/slides/_rels/slide18.xml.rels><?xml version="1.0" encoding="UTF-8" standalone="yes" ?><Relationships xmlns="http://schemas.openxmlformats.org/package/2006/relationships"><Relationship Id="rId1" Type="http://schemas.openxmlformats.org/officeDocument/2006/relationships/notesSlide" Target="../notesSlides/notesSlide18.xml"  /><Relationship Id="rId2"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1" Type="http://schemas.openxmlformats.org/officeDocument/2006/relationships/notesSlide" Target="../notesSlides/notesSlide19.xml"  /><Relationship Id="rId2"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notesSlide" Target="../notesSlides/notesSlide2.xml"  /><Relationship Id="rId2"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1" Type="http://schemas.openxmlformats.org/officeDocument/2006/relationships/notesSlide" Target="../notesSlides/notesSlide20.xml"  /><Relationship Id="rId2" Type="http://schemas.openxmlformats.org/officeDocument/2006/relationships/slideLayout" Target="../slideLayouts/slideLayout1.xml"  /></Relationships>
</file>

<file path=ppt/slides/_rels/slide21.xml.rels><?xml version="1.0" encoding="UTF-8" standalone="yes" ?><Relationships xmlns="http://schemas.openxmlformats.org/package/2006/relationships"><Relationship Id="rId1" Type="http://schemas.openxmlformats.org/officeDocument/2006/relationships/notesSlide" Target="../notesSlides/notesSlide21.xml"  /><Relationship Id="rId2" Type="http://schemas.openxmlformats.org/officeDocument/2006/relationships/slideLayout" Target="../slideLayouts/slideLayout1.xml"  /></Relationships>
</file>

<file path=ppt/slides/_rels/slide22.xml.rels><?xml version="1.0" encoding="UTF-8" standalone="yes" ?><Relationships xmlns="http://schemas.openxmlformats.org/package/2006/relationships"><Relationship Id="rId1" Type="http://schemas.openxmlformats.org/officeDocument/2006/relationships/notesSlide" Target="../notesSlides/notesSlide22.xml"  /><Relationship Id="rId2" Type="http://schemas.openxmlformats.org/officeDocument/2006/relationships/slideLayout" Target="../slideLayouts/slideLayout1.xml"  /></Relationships>
</file>

<file path=ppt/slides/_rels/slide23.xml.rels><?xml version="1.0" encoding="UTF-8" standalone="yes" ?><Relationships xmlns="http://schemas.openxmlformats.org/package/2006/relationships"><Relationship Id="rId1" Type="http://schemas.openxmlformats.org/officeDocument/2006/relationships/notesSlide" Target="../notesSlides/notesSlide23.xml"  /><Relationship Id="rId2" Type="http://schemas.openxmlformats.org/officeDocument/2006/relationships/slideLayout" Target="../slideLayouts/slideLayout1.xml"  /></Relationships>
</file>

<file path=ppt/slides/_rels/slide24.xml.rels><?xml version="1.0" encoding="UTF-8" standalone="yes" ?><Relationships xmlns="http://schemas.openxmlformats.org/package/2006/relationships"><Relationship Id="rId1" Type="http://schemas.openxmlformats.org/officeDocument/2006/relationships/notesSlide" Target="../notesSlides/notesSlide24.xml"  /><Relationship Id="rId2" Type="http://schemas.openxmlformats.org/officeDocument/2006/relationships/slideLayout" Target="../slideLayouts/slideLayout1.xml"  /></Relationships>
</file>

<file path=ppt/slides/_rels/slide25.xml.rels><?xml version="1.0" encoding="UTF-8" standalone="yes" ?><Relationships xmlns="http://schemas.openxmlformats.org/package/2006/relationships"><Relationship Id="rId1" Type="http://schemas.openxmlformats.org/officeDocument/2006/relationships/notesSlide" Target="../notesSlides/notesSlide25.xml"  /><Relationship Id="rId2" Type="http://schemas.openxmlformats.org/officeDocument/2006/relationships/slideLayout" Target="../slideLayouts/slideLayout1.xml"  /></Relationships>
</file>

<file path=ppt/slides/_rels/slide26.xml.rels><?xml version="1.0" encoding="UTF-8" standalone="yes" ?><Relationships xmlns="http://schemas.openxmlformats.org/package/2006/relationships"><Relationship Id="rId1" Type="http://schemas.openxmlformats.org/officeDocument/2006/relationships/notesSlide" Target="../notesSlides/notesSlide26.xml"  /><Relationship Id="rId2" Type="http://schemas.openxmlformats.org/officeDocument/2006/relationships/slideLayout" Target="../slideLayouts/slideLayout1.xml"  /></Relationships>
</file>

<file path=ppt/slides/_rels/slide27.xml.rels><?xml version="1.0" encoding="UTF-8" standalone="yes" ?><Relationships xmlns="http://schemas.openxmlformats.org/package/2006/relationships"><Relationship Id="rId1" Type="http://schemas.openxmlformats.org/officeDocument/2006/relationships/notesSlide" Target="../notesSlides/notesSlide27.xml"  /><Relationship Id="rId2" Type="http://schemas.openxmlformats.org/officeDocument/2006/relationships/slideLayout" Target="../slideLayouts/slideLayout1.xml"  /></Relationships>
</file>

<file path=ppt/slides/_rels/slide28.xml.rels><?xml version="1.0" encoding="UTF-8" standalone="yes" ?><Relationships xmlns="http://schemas.openxmlformats.org/package/2006/relationships"><Relationship Id="rId1" Type="http://schemas.openxmlformats.org/officeDocument/2006/relationships/notesSlide" Target="../notesSlides/notesSlide28.xml"  /><Relationship Id="rId2" Type="http://schemas.openxmlformats.org/officeDocument/2006/relationships/slideLayout" Target="../slideLayouts/slideLayout1.xml"  /></Relationships>
</file>

<file path=ppt/slides/_rels/slide29.xml.rels><?xml version="1.0" encoding="UTF-8" standalone="yes" ?><Relationships xmlns="http://schemas.openxmlformats.org/package/2006/relationships"><Relationship Id="rId1" Type="http://schemas.openxmlformats.org/officeDocument/2006/relationships/notesSlide" Target="../notesSlides/notesSlide29.xml"  /><Relationship Id="rId2"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notesSlide" Target="../notesSlides/notesSlide3.xml"  /><Relationship Id="rId2" Type="http://schemas.openxmlformats.org/officeDocument/2006/relationships/slideLayout" Target="../slideLayouts/slideLayout1.xml"  /></Relationships>
</file>

<file path=ppt/slides/_rels/slide30.xml.rels><?xml version="1.0" encoding="UTF-8" standalone="yes" ?><Relationships xmlns="http://schemas.openxmlformats.org/package/2006/relationships"><Relationship Id="rId1" Type="http://schemas.openxmlformats.org/officeDocument/2006/relationships/notesSlide" Target="../notesSlides/notesSlide30.xml"  /><Relationship Id="rId2" Type="http://schemas.openxmlformats.org/officeDocument/2006/relationships/slideLayout" Target="../slideLayouts/slideLayout1.xml"  /></Relationships>
</file>

<file path=ppt/slides/_rels/slide31.xml.rels><?xml version="1.0" encoding="UTF-8" standalone="yes" ?><Relationships xmlns="http://schemas.openxmlformats.org/package/2006/relationships"><Relationship Id="rId1" Type="http://schemas.openxmlformats.org/officeDocument/2006/relationships/notesSlide" Target="../notesSlides/notesSlide31.xml"  /><Relationship Id="rId2" Type="http://schemas.openxmlformats.org/officeDocument/2006/relationships/slideLayout" Target="../slideLayouts/slideLayout1.xml"  /></Relationships>
</file>

<file path=ppt/slides/_rels/slide32.xml.rels><?xml version="1.0" encoding="UTF-8" standalone="yes" ?><Relationships xmlns="http://schemas.openxmlformats.org/package/2006/relationships"><Relationship Id="rId1" Type="http://schemas.openxmlformats.org/officeDocument/2006/relationships/notesSlide" Target="../notesSlides/notesSlide32.xml"  /><Relationship Id="rId2" Type="http://schemas.openxmlformats.org/officeDocument/2006/relationships/slideLayout" Target="../slideLayouts/slideLayout1.xml"  /></Relationships>
</file>

<file path=ppt/slides/_rels/slide33.xml.rels><?xml version="1.0" encoding="UTF-8" standalone="yes" ?><Relationships xmlns="http://schemas.openxmlformats.org/package/2006/relationships"><Relationship Id="rId1" Type="http://schemas.openxmlformats.org/officeDocument/2006/relationships/notesSlide" Target="../notesSlides/notesSlide33.xml"  /><Relationship Id="rId2" Type="http://schemas.openxmlformats.org/officeDocument/2006/relationships/slideLayout" Target="../slideLayouts/slideLayout1.xml"  /></Relationships>
</file>

<file path=ppt/slides/_rels/slide34.xml.rels><?xml version="1.0" encoding="UTF-8" standalone="yes" ?><Relationships xmlns="http://schemas.openxmlformats.org/package/2006/relationships"><Relationship Id="rId1" Type="http://schemas.openxmlformats.org/officeDocument/2006/relationships/notesSlide" Target="../notesSlides/notesSlide34.xml"  /><Relationship Id="rId2" Type="http://schemas.openxmlformats.org/officeDocument/2006/relationships/slideLayout" Target="../slideLayouts/slideLayout1.xml"  /></Relationships>
</file>

<file path=ppt/slides/_rels/slide35.xml.rels><?xml version="1.0" encoding="UTF-8" standalone="yes" ?><Relationships xmlns="http://schemas.openxmlformats.org/package/2006/relationships"><Relationship Id="rId1" Type="http://schemas.openxmlformats.org/officeDocument/2006/relationships/notesSlide" Target="../notesSlides/notesSlide35.xml"  /><Relationship Id="rId2" Type="http://schemas.openxmlformats.org/officeDocument/2006/relationships/slideLayout" Target="../slideLayouts/slideLayout1.xml"  /></Relationships>
</file>

<file path=ppt/slides/_rels/slide36.xml.rels><?xml version="1.0" encoding="UTF-8" standalone="yes" ?><Relationships xmlns="http://schemas.openxmlformats.org/package/2006/relationships"><Relationship Id="rId1" Type="http://schemas.openxmlformats.org/officeDocument/2006/relationships/notesSlide" Target="../notesSlides/notesSlide36.xml"  /><Relationship Id="rId2" Type="http://schemas.openxmlformats.org/officeDocument/2006/relationships/slideLayout" Target="../slideLayouts/slideLayout1.xml"  /></Relationships>
</file>

<file path=ppt/slides/_rels/slide37.xml.rels><?xml version="1.0" encoding="UTF-8" standalone="yes" ?><Relationships xmlns="http://schemas.openxmlformats.org/package/2006/relationships"><Relationship Id="rId1" Type="http://schemas.openxmlformats.org/officeDocument/2006/relationships/notesSlide" Target="../notesSlides/notesSlide37.xml"  /><Relationship Id="rId2" Type="http://schemas.openxmlformats.org/officeDocument/2006/relationships/slideLayout" Target="../slideLayouts/slideLayout1.xml"  /></Relationships>
</file>

<file path=ppt/slides/_rels/slide38.xml.rels><?xml version="1.0" encoding="UTF-8" standalone="yes" ?><Relationships xmlns="http://schemas.openxmlformats.org/package/2006/relationships"><Relationship Id="rId1" Type="http://schemas.openxmlformats.org/officeDocument/2006/relationships/notesSlide" Target="../notesSlides/notesSlide38.xml"  /><Relationship Id="rId2" Type="http://schemas.openxmlformats.org/officeDocument/2006/relationships/slideLayout" Target="../slideLayouts/slideLayout1.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notesSlide" Target="../notesSlides/notesSlide4.xml"  /><Relationship Id="rId2" Type="http://schemas.openxmlformats.org/officeDocument/2006/relationships/slideLayout" Target="../slideLayouts/slideLayout1.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notesSlide" Target="../notesSlides/notesSlide5.xml"  /><Relationship Id="rId2"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notesSlide" Target="../notesSlides/notesSlide6.xml"  /><Relationship Id="rId2"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notesSlide" Target="../notesSlides/notesSlide7.xml"  /><Relationship Id="rId2"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notesSlide" Target="../notesSlides/notesSlide8.xml"  /><Relationship Id="rId2"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notesSlide" Target="../notesSlides/notesSlide9.xml"  /><Relationship Id="rId2" Type="http://schemas.openxmlformats.org/officeDocument/2006/relationships/slideLayout" Target="../slideLayouts/slideLayout1.xml"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p:cSld>
    <p:spTree>
      <p:nvGrpSpPr>
        <p:cNvPr id="1" name=""/>
        <p:cNvGrpSpPr/>
        <p:nvPr/>
      </p:nvGrpSpPr>
      <p:grpSpPr>
        <a:xfrm>
          <a:off x="0" y="0"/>
          <a:ext cx="0" cy="0"/>
          <a:chOff x="0" y="0"/>
          <a:chExt cx="0" cy="0"/>
        </a:xfrm>
      </p:grpSpPr>
      <p:sp>
        <p:nvSpPr>
          <p:cNvPr id="45" name="Google Shape;45;p7"/>
          <p:cNvSpPr txBox="1"/>
          <p:nvPr/>
        </p:nvSpPr>
        <p:spPr>
          <a:xfrm>
            <a:off x="638499" y="770350"/>
            <a:ext cx="5774487" cy="4877975"/>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altLang="ko-KR" sz="2200" b="1">
                <a:solidFill>
                  <a:srgbClr val="1f1e1d"/>
                </a:solidFill>
                <a:latin typeface="Arial"/>
                <a:ea typeface="Arial"/>
                <a:cs typeface="Arial"/>
                <a:sym typeface="Arial"/>
              </a:rPr>
              <a:t>ESG </a:t>
            </a:r>
            <a:r>
              <a:rPr lang="ko-KR" altLang="en-US" sz="2200" b="1">
                <a:solidFill>
                  <a:srgbClr val="1f1e1d"/>
                </a:solidFill>
                <a:latin typeface="Arial"/>
                <a:ea typeface="Arial"/>
                <a:cs typeface="Arial"/>
                <a:sym typeface="Arial"/>
              </a:rPr>
              <a:t>하이라이트 </a:t>
            </a:r>
            <a:r>
              <a:rPr lang="en-US" altLang="ko-KR" sz="2200" b="1">
                <a:solidFill>
                  <a:srgbClr val="1f1e1d"/>
                </a:solidFill>
                <a:latin typeface="Arial"/>
                <a:ea typeface="Arial"/>
                <a:cs typeface="Arial"/>
                <a:sym typeface="Arial"/>
              </a:rPr>
              <a:t>-</a:t>
            </a:r>
            <a:r>
              <a:rPr lang="ko-KR" altLang="en-US" sz="2200" b="1">
                <a:solidFill>
                  <a:srgbClr val="1f1e1d"/>
                </a:solidFill>
                <a:latin typeface="Arial"/>
                <a:ea typeface="Arial"/>
                <a:cs typeface="Arial"/>
                <a:sym typeface="Arial"/>
              </a:rPr>
              <a:t> </a:t>
            </a:r>
            <a:r>
              <a:rPr lang="en-US" sz="2200" b="1">
                <a:solidFill>
                  <a:srgbClr val="1f1e1d"/>
                </a:solidFill>
                <a:latin typeface="Arial"/>
                <a:ea typeface="Arial"/>
                <a:cs typeface="Arial"/>
                <a:sym typeface="Arial"/>
              </a:rPr>
              <a:t>ESG 경영체계</a:t>
            </a:r>
            <a:endParaRPr lang="en-US" sz="2200" b="1">
              <a:solidFill>
                <a:srgbClr val="1f1e1d"/>
              </a:solidFill>
              <a:latin typeface="Arial"/>
              <a:ea typeface="Arial"/>
              <a:cs typeface="Arial"/>
              <a:sym typeface="Arial"/>
            </a:endParaRPr>
          </a:p>
          <a:p>
            <a:pPr marL="12700" lvl="0" indent="0" algn="l" rtl="0">
              <a:lnSpc>
                <a:spcPct val="100000"/>
              </a:lnSpc>
              <a:spcBef>
                <a:spcPts val="1285"/>
              </a:spcBef>
              <a:spcAft>
                <a:spcPts val="0"/>
              </a:spcAft>
              <a:buNone/>
              <a:defRPr/>
            </a:pPr>
            <a:r>
              <a:rPr lang="en-US" sz="1400" b="1">
                <a:solidFill>
                  <a:srgbClr val="0068b7"/>
                </a:solidFill>
                <a:latin typeface="Arial"/>
                <a:ea typeface="Arial"/>
                <a:cs typeface="Arial"/>
                <a:sym typeface="Arial"/>
              </a:rPr>
              <a:t>ESG 경영 비전 및 목표</a:t>
            </a:r>
            <a:endParaRPr lang="en-US" sz="1400" b="1">
              <a:solidFill>
                <a:srgbClr val="0068b7"/>
              </a:solidFill>
              <a:latin typeface="Arial"/>
              <a:ea typeface="Arial"/>
              <a:cs typeface="Arial"/>
              <a:sym typeface="Arial"/>
            </a:endParaRPr>
          </a:p>
          <a:p>
            <a:pPr marL="0" lvl="0" indent="0" algn="l" rtl="0">
              <a:lnSpc>
                <a:spcPct val="100000"/>
              </a:lnSpc>
              <a:spcBef>
                <a:spcPts val="770"/>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a:t>
            </a:r>
            <a:r>
              <a:rPr lang="en-US" sz="900">
                <a:solidFill>
                  <a:srgbClr val="1f1e1d"/>
                </a:solidFill>
              </a:rPr>
              <a:t>삼</a:t>
            </a:r>
            <a:r>
              <a:rPr lang="en-US" sz="900">
                <a:solidFill>
                  <a:srgbClr val="1f1e1d"/>
                </a:solidFill>
                <a:latin typeface="Arial"/>
                <a:ea typeface="Arial"/>
                <a:cs typeface="Arial"/>
                <a:sym typeface="Arial"/>
              </a:rPr>
              <a:t>표와 함께 Green 미래’ 라는 ESG 비전을 수립하고, 전사적으로 ESG 경영을 추진하고 있습니다.</a:t>
            </a:r>
            <a:endParaRPr lang="en-US" sz="900">
              <a:solidFill>
                <a:srgbClr val="1f1e1d"/>
              </a:solidFill>
              <a:latin typeface="Arial"/>
              <a:ea typeface="Arial"/>
              <a:cs typeface="Arial"/>
              <a:sym typeface="Arial"/>
            </a:endParaRPr>
          </a:p>
          <a:p>
            <a:pPr marL="12700" marR="5080" lvl="0" indent="0" algn="l" rtl="0">
              <a:lnSpc>
                <a:spcPct val="138900"/>
              </a:lnSpc>
              <a:spcBef>
                <a:spcPts val="0"/>
              </a:spcBef>
              <a:spcAft>
                <a:spcPts val="0"/>
              </a:spcAft>
              <a:buNone/>
              <a:defRPr/>
            </a:pPr>
            <a:r>
              <a:rPr lang="en-US" sz="900" b="1">
                <a:solidFill>
                  <a:srgbClr val="1f1e1d"/>
                </a:solidFill>
                <a:latin typeface="Arial"/>
                <a:ea typeface="Arial"/>
                <a:cs typeface="Arial"/>
                <a:sym typeface="Arial"/>
              </a:rPr>
              <a:t>‘기후변화 대응’, ‘자원순환사회 구축’, ‘인간존중’, ‘사회적 책임 실천’, ‘투명한 지배구조’, ‘주주권리 보호 및 공정 </a:t>
            </a:r>
            <a:endParaRPr lang="en-US" sz="900" b="1">
              <a:solidFill>
                <a:srgbClr val="1f1e1d"/>
              </a:solidFill>
              <a:latin typeface="Arial"/>
              <a:ea typeface="Arial"/>
              <a:cs typeface="Arial"/>
              <a:sym typeface="Arial"/>
            </a:endParaRPr>
          </a:p>
          <a:p>
            <a:pPr marL="12700" marR="5080" lvl="0" indent="0" algn="l" rtl="0">
              <a:lnSpc>
                <a:spcPct val="138900"/>
              </a:lnSpc>
              <a:spcBef>
                <a:spcPts val="0"/>
              </a:spcBef>
              <a:spcAft>
                <a:spcPts val="0"/>
              </a:spcAft>
              <a:buNone/>
              <a:defRPr/>
            </a:pPr>
            <a:r>
              <a:rPr lang="en-US" sz="900" b="1">
                <a:solidFill>
                  <a:srgbClr val="1f1e1d"/>
                </a:solidFill>
                <a:latin typeface="Arial"/>
                <a:ea typeface="Arial"/>
                <a:cs typeface="Arial"/>
                <a:sym typeface="Arial"/>
              </a:rPr>
              <a:t>경영’</a:t>
            </a:r>
            <a:r>
              <a:rPr lang="en-US" sz="900">
                <a:solidFill>
                  <a:srgbClr val="1f1e1d"/>
                </a:solidFill>
                <a:latin typeface="Arial"/>
                <a:ea typeface="Arial"/>
                <a:cs typeface="Arial"/>
                <a:sym typeface="Arial"/>
              </a:rPr>
              <a:t>의 6대 전략 목표를 기반으로, 사업 전략수립시에도 ESG 경영을 주요 목표로 반영하여 사업계획을 수립하고 </a:t>
            </a:r>
            <a:endParaRPr lang="en-US" sz="900">
              <a:solidFill>
                <a:srgbClr val="1f1e1d"/>
              </a:solidFill>
              <a:latin typeface="Arial"/>
              <a:ea typeface="Arial"/>
              <a:cs typeface="Arial"/>
              <a:sym typeface="Arial"/>
            </a:endParaRPr>
          </a:p>
          <a:p>
            <a:pPr marL="12700" marR="5080" lvl="0" indent="0" algn="l" rtl="0">
              <a:lnSpc>
                <a:spcPct val="138900"/>
              </a:lnSpc>
              <a:spcBef>
                <a:spcPts val="0"/>
              </a:spcBef>
              <a:spcAft>
                <a:spcPts val="0"/>
              </a:spcAft>
              <a:buNone/>
              <a:defRPr/>
            </a:pPr>
            <a:r>
              <a:rPr lang="en-US" sz="900">
                <a:solidFill>
                  <a:srgbClr val="1f1e1d"/>
                </a:solidFill>
                <a:latin typeface="Arial"/>
                <a:ea typeface="Arial"/>
                <a:cs typeface="Arial"/>
                <a:sym typeface="Arial"/>
              </a:rPr>
              <a:t>있습니다.</a:t>
            </a:r>
            <a:endParaRPr lang="en-US" sz="900">
              <a:solidFill>
                <a:srgbClr val="1f1e1d"/>
              </a:solidFill>
              <a:latin typeface="Arial"/>
              <a:ea typeface="Arial"/>
              <a:cs typeface="Arial"/>
              <a:sym typeface="Arial"/>
            </a:endParaRPr>
          </a:p>
          <a:p>
            <a:pPr marL="0" lvl="0" indent="0" algn="l" rtl="0">
              <a:lnSpc>
                <a:spcPct val="115000"/>
              </a:lnSpc>
              <a:spcBef>
                <a:spcPts val="1200"/>
              </a:spcBef>
              <a:spcAft>
                <a:spcPts val="0"/>
              </a:spcAft>
              <a:buClr>
                <a:schemeClr val="dk1"/>
              </a:buClr>
              <a:buSzPct val="25000"/>
              <a:buFont typeface="Arial"/>
              <a:buNone/>
              <a:defRPr/>
            </a:pPr>
            <a:r>
              <a:rPr lang="en-US" sz="900">
                <a:solidFill>
                  <a:srgbClr val="1f1e1d"/>
                </a:solidFill>
              </a:rPr>
              <a:t>삼표시멘트는 환경(Environment), 사회(Social), 지배구조(Governance)의 세 가지 축을 중심으로 ESG 비전을 수립하고 지속가능한 경영을 추진하고 있습니다.</a:t>
            </a:r>
            <a:endParaRPr lang="en-US" sz="900">
              <a:solidFill>
                <a:srgbClr val="1f1e1d"/>
              </a:solidFill>
            </a:endParaRPr>
          </a:p>
          <a:p>
            <a:pPr marL="0" lvl="0" indent="0" algn="l" rtl="0">
              <a:lnSpc>
                <a:spcPct val="115000"/>
              </a:lnSpc>
              <a:spcBef>
                <a:spcPts val="1200"/>
              </a:spcBef>
              <a:spcAft>
                <a:spcPts val="0"/>
              </a:spcAft>
              <a:buClr>
                <a:schemeClr val="dk1"/>
              </a:buClr>
              <a:buSzPct val="25000"/>
              <a:buFont typeface="Arial"/>
              <a:buNone/>
              <a:defRPr/>
            </a:pPr>
            <a:r>
              <a:rPr lang="en-US" sz="900">
                <a:solidFill>
                  <a:srgbClr val="1f1e1d"/>
                </a:solidFill>
              </a:rPr>
              <a:t>환경 분야(Environment)에서는 기후변화 대응과 자원순환사회 구축을 핵심 목표로 설정하고 있으며, 2050년까지 탄소중립을 달성하고 자원 재활용을 증대시키는 한편, 친환경 광산 개발 및 복구, 생물다양성 보전, 대기 및 수질 개선, 환경법규 준수를 통해 지속가능한 환경을 실현하고자 합니다.</a:t>
            </a:r>
            <a:endParaRPr lang="en-US" sz="900">
              <a:solidFill>
                <a:srgbClr val="1f1e1d"/>
              </a:solidFill>
            </a:endParaRPr>
          </a:p>
          <a:p>
            <a:pPr marL="0" lvl="0" indent="0" algn="l" rtl="0">
              <a:lnSpc>
                <a:spcPct val="115000"/>
              </a:lnSpc>
              <a:spcBef>
                <a:spcPts val="1200"/>
              </a:spcBef>
              <a:spcAft>
                <a:spcPts val="0"/>
              </a:spcAft>
              <a:buClr>
                <a:schemeClr val="dk1"/>
              </a:buClr>
              <a:buSzPct val="25000"/>
              <a:buFont typeface="Arial"/>
              <a:buNone/>
              <a:defRPr/>
            </a:pPr>
            <a:r>
              <a:rPr lang="en-US" sz="900">
                <a:solidFill>
                  <a:srgbClr val="1f1e1d"/>
                </a:solidFill>
              </a:rPr>
              <a:t>사회 분야(Social)에서는 인간존중과 사회적 책임 실천을 목표로, 일과 삶의 균형을 확보하고, 산업안전 및 보건체계를 강화하며, 직장 내 인권과 다양성을 존중하고 있습니다. 또한, 지역사회에 기여하고 이해관계자와의 적극적인 소통을 통해 포용적 조직문화를 구축하고 있습니다.</a:t>
            </a:r>
            <a:endParaRPr lang="en-US" sz="900">
              <a:solidFill>
                <a:srgbClr val="1f1e1d"/>
              </a:solidFill>
            </a:endParaRPr>
          </a:p>
          <a:p>
            <a:pPr marL="0" lvl="0" indent="0" algn="l" rtl="0">
              <a:lnSpc>
                <a:spcPct val="115000"/>
              </a:lnSpc>
              <a:spcBef>
                <a:spcPts val="1200"/>
              </a:spcBef>
              <a:spcAft>
                <a:spcPts val="0"/>
              </a:spcAft>
              <a:buClr>
                <a:schemeClr val="dk1"/>
              </a:buClr>
              <a:buSzPct val="25000"/>
              <a:buFont typeface="Arial"/>
              <a:buNone/>
              <a:defRPr/>
            </a:pPr>
            <a:r>
              <a:rPr lang="en-US" sz="900">
                <a:solidFill>
                  <a:srgbClr val="1f1e1d"/>
                </a:solidFill>
              </a:rPr>
              <a:t>지배구조 분야(Governance)에서는 투명한 지배구조 확립과 주주 권리 보호, 윤리적이고 공정한 경영을 실현하기 위해 이사회 리더십을 강화하고 정보공개 및 관련 규정 준수를 철저히 이행하고 있습니다.</a:t>
            </a:r>
            <a:endParaRPr lang="en-US" sz="900">
              <a:solidFill>
                <a:srgbClr val="1f1e1d"/>
              </a:solidFill>
            </a:endParaRPr>
          </a:p>
          <a:p>
            <a:pPr marL="0" lvl="0" indent="0" algn="l" rtl="0">
              <a:lnSpc>
                <a:spcPct val="115000"/>
              </a:lnSpc>
              <a:spcBef>
                <a:spcPts val="1200"/>
              </a:spcBef>
              <a:spcAft>
                <a:spcPts val="0"/>
              </a:spcAft>
              <a:buClr>
                <a:schemeClr val="dk1"/>
              </a:buClr>
              <a:buSzPct val="25000"/>
              <a:buFont typeface="Arial"/>
              <a:buNone/>
              <a:defRPr/>
            </a:pPr>
            <a:r>
              <a:rPr lang="en-US" sz="900">
                <a:solidFill>
                  <a:srgbClr val="1f1e1d"/>
                </a:solidFill>
              </a:rPr>
              <a:t>이러한 ESG 전략은 UN 지속가능발전목표(SDGs)에도 부합하며, 성평등 보장, 좋은 일자리 확대와 경제성장, 산업 혁신 및 사회기반시설 강화, 평화·정의·포용 사회 구현, 육상 및 해양 생태계 보전, 기후변화 대응 등 다양한 글로벌 이슈에 기여하고 있습니다.</a:t>
            </a:r>
            <a:endParaRPr lang="en-US" sz="900">
              <a:solidFill>
                <a:srgbClr val="1f1e1d"/>
              </a:solidFill>
            </a:endParaRPr>
          </a:p>
          <a:p>
            <a:pPr marL="12700" marR="5080" lvl="0" indent="0" algn="l" rtl="0">
              <a:lnSpc>
                <a:spcPct val="138900"/>
              </a:lnSpc>
              <a:spcBef>
                <a:spcPts val="1200"/>
              </a:spcBef>
              <a:spcAft>
                <a:spcPts val="0"/>
              </a:spcAft>
              <a:buNone/>
              <a:defRPr/>
            </a:pPr>
            <a:endParaRPr sz="900">
              <a:solidFill>
                <a:srgbClr val="1f1e1d"/>
              </a:solidFill>
            </a:endParaRPr>
          </a:p>
          <a:p>
            <a:pPr marL="12700" marR="5080" lvl="0" indent="0" algn="l" rtl="0">
              <a:lnSpc>
                <a:spcPct val="138900"/>
              </a:lnSpc>
              <a:spcBef>
                <a:spcPts val="0"/>
              </a:spcBef>
              <a:spcAft>
                <a:spcPts val="0"/>
              </a:spcAft>
              <a:buNone/>
              <a:defRPr/>
            </a:pPr>
            <a:endParaRPr sz="900">
              <a:solidFill>
                <a:srgbClr val="1f1e1d"/>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02" name="Google Shape;102;p16"/>
          <p:cNvSpPr txBox="1"/>
          <p:nvPr/>
        </p:nvSpPr>
        <p:spPr>
          <a:xfrm>
            <a:off x="592663" y="37375"/>
            <a:ext cx="4416937" cy="991325"/>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altLang="ko-KR" sz="2200" b="1">
                <a:solidFill>
                  <a:srgbClr val="1f1e1d"/>
                </a:solidFill>
                <a:latin typeface="Arial"/>
                <a:ea typeface="Arial"/>
                <a:cs typeface="Arial"/>
                <a:sym typeface="Arial"/>
              </a:rPr>
              <a:t>Environment - </a:t>
            </a:r>
            <a:r>
              <a:rPr lang="en-US" sz="2200" b="1">
                <a:solidFill>
                  <a:srgbClr val="1f1e1d"/>
                </a:solidFill>
                <a:latin typeface="Arial"/>
                <a:ea typeface="Arial"/>
                <a:cs typeface="Arial"/>
                <a:sym typeface="Arial"/>
              </a:rPr>
              <a:t>기후변화 대응</a:t>
            </a:r>
            <a:endParaRPr lang="en-US" sz="2200" b="1">
              <a:solidFill>
                <a:srgbClr val="1f1e1d"/>
              </a:solidFill>
              <a:latin typeface="Arial"/>
              <a:ea typeface="Arial"/>
              <a:cs typeface="Arial"/>
              <a:sym typeface="Arial"/>
            </a:endParaRPr>
          </a:p>
          <a:p>
            <a:pPr marL="12700" lvl="0" indent="0" algn="l" rtl="0">
              <a:lnSpc>
                <a:spcPct val="100000"/>
              </a:lnSpc>
              <a:spcBef>
                <a:spcPts val="1285"/>
              </a:spcBef>
              <a:spcAft>
                <a:spcPts val="0"/>
              </a:spcAft>
              <a:buNone/>
              <a:defRPr/>
            </a:pPr>
            <a:r>
              <a:rPr lang="en-US" sz="1400" b="1">
                <a:solidFill>
                  <a:srgbClr val="009944"/>
                </a:solidFill>
                <a:latin typeface="Arial"/>
                <a:ea typeface="Arial"/>
                <a:cs typeface="Arial"/>
                <a:sym typeface="Arial"/>
              </a:rPr>
              <a:t>Strategy</a:t>
            </a:r>
            <a:endParaRPr lang="en-US" sz="1400" b="1">
              <a:solidFill>
                <a:srgbClr val="009944"/>
              </a:solidFill>
              <a:latin typeface="Arial"/>
              <a:ea typeface="Arial"/>
              <a:cs typeface="Arial"/>
              <a:sym typeface="Arial"/>
            </a:endParaRPr>
          </a:p>
          <a:p>
            <a:pPr marL="12700" lvl="0" indent="0" algn="l" rtl="0">
              <a:lnSpc>
                <a:spcPct val="100000"/>
              </a:lnSpc>
              <a:spcBef>
                <a:spcPts val="710"/>
              </a:spcBef>
              <a:spcAft>
                <a:spcPts val="0"/>
              </a:spcAft>
              <a:buNone/>
              <a:defRPr/>
            </a:pPr>
            <a:r>
              <a:rPr lang="en-US" sz="1200" b="1">
                <a:solidFill>
                  <a:srgbClr val="1f1e1d"/>
                </a:solidFill>
                <a:latin typeface="Arial"/>
                <a:ea typeface="Arial"/>
                <a:cs typeface="Arial"/>
                <a:sym typeface="Arial"/>
              </a:rPr>
              <a:t>공정배출 개선</a:t>
            </a:r>
            <a:endParaRPr lang="en-US" sz="1200" b="1">
              <a:solidFill>
                <a:srgbClr val="1f1e1d"/>
              </a:solidFill>
              <a:latin typeface="Arial"/>
              <a:ea typeface="Arial"/>
              <a:cs typeface="Arial"/>
              <a:sym typeface="Arial"/>
            </a:endParaRPr>
          </a:p>
        </p:txBody>
      </p:sp>
      <p:sp>
        <p:nvSpPr>
          <p:cNvPr id="103" name="Google Shape;103;p16"/>
          <p:cNvSpPr txBox="1"/>
          <p:nvPr/>
        </p:nvSpPr>
        <p:spPr>
          <a:xfrm>
            <a:off x="592674" y="1225291"/>
            <a:ext cx="6049889" cy="574934"/>
          </a:xfrm>
          <a:prstGeom prst="rect">
            <a:avLst/>
          </a:prstGeom>
          <a:noFill/>
          <a:ln>
            <a:noFill/>
          </a:ln>
        </p:spPr>
        <p:txBody>
          <a:bodyPr wrap="square" lIns="0" tIns="12700" rIns="0" bIns="0" anchor="t" anchorCtr="0">
            <a:spAutoFit/>
          </a:bodyPr>
          <a:lstStyle/>
          <a:p>
            <a:pPr marL="12700" marR="5080" lvl="0" indent="0" algn="just" rtl="0">
              <a:lnSpc>
                <a:spcPct val="138900"/>
              </a:lnSpc>
              <a:spcBef>
                <a:spcPts val="0"/>
              </a:spcBef>
              <a:spcAft>
                <a:spcPts val="0"/>
              </a:spcAft>
              <a:buNone/>
              <a:defRPr/>
            </a:pPr>
            <a:r>
              <a:rPr lang="en-US" sz="900">
                <a:solidFill>
                  <a:srgbClr val="1f1e1d"/>
                </a:solidFill>
                <a:latin typeface="Arial"/>
                <a:ea typeface="Arial"/>
                <a:cs typeface="Arial"/>
                <a:sym typeface="Arial"/>
              </a:rPr>
              <a:t>시멘트 생산에서 발생하는 온실가스의 64%는 생산공정에서 발생하고 있습니다. </a:t>
            </a:r>
            <a:endParaRPr lang="en-US" sz="900">
              <a:solidFill>
                <a:srgbClr val="1f1e1d"/>
              </a:solidFill>
              <a:latin typeface="Arial"/>
              <a:ea typeface="Arial"/>
              <a:cs typeface="Arial"/>
              <a:sym typeface="Arial"/>
            </a:endParaRPr>
          </a:p>
          <a:p>
            <a:pPr marL="12700" marR="5080" lvl="0" indent="0" algn="just" rtl="0">
              <a:lnSpc>
                <a:spcPct val="138900"/>
              </a:lnSpc>
              <a:spcBef>
                <a:spcPts val="0"/>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2023년 기준 탄산염 석회석의 약 3%를 비탄산염(CaO) 원료로 대체하였으며, 2030년까지 7% 감축할 예정입니다.</a:t>
            </a:r>
            <a:endParaRPr sz="650">
              <a:latin typeface="Arial"/>
              <a:ea typeface="Arial"/>
              <a:cs typeface="Arial"/>
              <a:sym typeface="Arial"/>
            </a:endParaRPr>
          </a:p>
        </p:txBody>
      </p:sp>
      <p:sp>
        <p:nvSpPr>
          <p:cNvPr id="104" name="Google Shape;104;p16"/>
          <p:cNvSpPr txBox="1"/>
          <p:nvPr/>
        </p:nvSpPr>
        <p:spPr>
          <a:xfrm>
            <a:off x="592674" y="1846573"/>
            <a:ext cx="1442386" cy="191777"/>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200" b="1">
                <a:solidFill>
                  <a:srgbClr val="1f1e1d"/>
                </a:solidFill>
                <a:latin typeface="Arial"/>
                <a:ea typeface="Arial"/>
                <a:cs typeface="Arial"/>
                <a:sym typeface="Arial"/>
              </a:rPr>
              <a:t>연소배출 개선</a:t>
            </a:r>
            <a:endParaRPr sz="1200">
              <a:latin typeface="Arial"/>
              <a:ea typeface="Arial"/>
              <a:cs typeface="Arial"/>
              <a:sym typeface="Arial"/>
            </a:endParaRPr>
          </a:p>
        </p:txBody>
      </p:sp>
      <p:sp>
        <p:nvSpPr>
          <p:cNvPr id="105" name="Google Shape;105;p16"/>
          <p:cNvSpPr txBox="1"/>
          <p:nvPr/>
        </p:nvSpPr>
        <p:spPr>
          <a:xfrm>
            <a:off x="592061" y="2129142"/>
            <a:ext cx="5939031" cy="575958"/>
          </a:xfrm>
          <a:prstGeom prst="rect">
            <a:avLst/>
          </a:prstGeom>
          <a:noFill/>
          <a:ln>
            <a:noFill/>
          </a:ln>
        </p:spPr>
        <p:txBody>
          <a:bodyPr wrap="square" lIns="0" tIns="12700" rIns="0" bIns="0" anchor="t" anchorCtr="0">
            <a:spAutoFit/>
          </a:bodyPr>
          <a:lstStyle/>
          <a:p>
            <a:pPr marL="12700" marR="5080" lvl="0" indent="0" algn="just" rtl="0">
              <a:lnSpc>
                <a:spcPct val="138900"/>
              </a:lnSpc>
              <a:spcBef>
                <a:spcPts val="0"/>
              </a:spcBef>
              <a:spcAft>
                <a:spcPts val="0"/>
              </a:spcAft>
              <a:buNone/>
              <a:defRPr/>
            </a:pPr>
            <a:r>
              <a:rPr lang="en-US" sz="900">
                <a:solidFill>
                  <a:srgbClr val="1f1e1d"/>
                </a:solidFill>
                <a:latin typeface="Arial"/>
                <a:ea typeface="Arial"/>
                <a:cs typeface="Arial"/>
                <a:sym typeface="Arial"/>
              </a:rPr>
              <a:t>시멘트 생산에서 발생하는 온실가스의 30%는 연료의 연소 과정에서 배출됩니다. </a:t>
            </a:r>
            <a:endParaRPr lang="en-US" sz="900">
              <a:solidFill>
                <a:srgbClr val="1f1e1d"/>
              </a:solidFill>
              <a:latin typeface="Arial"/>
              <a:ea typeface="Arial"/>
              <a:cs typeface="Arial"/>
              <a:sym typeface="Arial"/>
            </a:endParaRPr>
          </a:p>
          <a:p>
            <a:pPr marL="12700" marR="5080" lvl="0" indent="0" algn="just" rtl="0">
              <a:lnSpc>
                <a:spcPct val="138900"/>
              </a:lnSpc>
              <a:spcBef>
                <a:spcPts val="0"/>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2023년 기준 연료의 34%를 화석연료에서 순환연료로 대체하였으며, 2030년에 58%까지 확대할 예정입니다.</a:t>
            </a:r>
            <a:endParaRPr sz="900">
              <a:latin typeface="Arial"/>
              <a:ea typeface="Arial"/>
              <a:cs typeface="Arial"/>
              <a:sym typeface="Arial"/>
            </a:endParaRPr>
          </a:p>
        </p:txBody>
      </p:sp>
      <p:sp>
        <p:nvSpPr>
          <p:cNvPr id="106" name="Google Shape;106;p16"/>
          <p:cNvSpPr txBox="1"/>
          <p:nvPr/>
        </p:nvSpPr>
        <p:spPr>
          <a:xfrm>
            <a:off x="592675" y="4299738"/>
            <a:ext cx="4650300" cy="958062"/>
          </a:xfrm>
          <a:prstGeom prst="rect">
            <a:avLst/>
          </a:prstGeom>
          <a:noFill/>
          <a:ln>
            <a:noFill/>
          </a:ln>
        </p:spPr>
        <p:txBody>
          <a:bodyPr wrap="square" lIns="0" tIns="66025" rIns="0" bIns="0" anchor="t" anchorCtr="0">
            <a:spAutoFit/>
          </a:bodyPr>
          <a:lstStyle/>
          <a:p>
            <a:pPr marL="12700" lvl="0" indent="0" algn="l" rtl="0">
              <a:lnSpc>
                <a:spcPct val="100000"/>
              </a:lnSpc>
              <a:spcBef>
                <a:spcPts val="0"/>
              </a:spcBef>
              <a:spcAft>
                <a:spcPts val="0"/>
              </a:spcAft>
              <a:buNone/>
              <a:defRPr/>
            </a:pPr>
            <a:r>
              <a:rPr lang="en-US" sz="900" b="1">
                <a:latin typeface="Arial"/>
                <a:ea typeface="Arial"/>
                <a:cs typeface="Arial"/>
                <a:sym typeface="Arial"/>
              </a:rPr>
              <a:t>(2) 연간 최대 20만톤을 건식석탄재로 대체 할 수 있는 기술 도입 완료</a:t>
            </a:r>
            <a:endParaRPr lang="en-US" sz="900" b="1">
              <a:latin typeface="Arial"/>
              <a:ea typeface="Arial"/>
              <a:cs typeface="Arial"/>
              <a:sym typeface="Arial"/>
            </a:endParaRPr>
          </a:p>
          <a:p>
            <a:pPr marL="12700" marR="302260" lvl="0" indent="0" algn="just" rtl="0">
              <a:lnSpc>
                <a:spcPct val="138900"/>
              </a:lnSpc>
              <a:spcBef>
                <a:spcPts val="0"/>
              </a:spcBef>
              <a:spcAft>
                <a:spcPts val="0"/>
              </a:spcAft>
              <a:buNone/>
              <a:defRPr/>
            </a:pPr>
            <a:r>
              <a:rPr lang="en-US" sz="900">
                <a:solidFill>
                  <a:srgbClr val="1f1e1d"/>
                </a:solidFill>
                <a:latin typeface="Arial"/>
                <a:ea typeface="Arial"/>
                <a:cs typeface="Arial"/>
                <a:sym typeface="Arial"/>
              </a:rPr>
              <a:t>시멘트 생산시, 석회석 등의 천연광물을 고온에서 가열하고 분쇄 할 때 이산화탄소가 발생합니다.</a:t>
            </a:r>
            <a:r>
              <a:rPr lang="en-US" sz="900">
                <a:solidFill>
                  <a:srgbClr val="1f1e1d"/>
                </a:solidFill>
              </a:rPr>
              <a:t> 삼</a:t>
            </a:r>
            <a:r>
              <a:rPr lang="en-US" sz="900">
                <a:solidFill>
                  <a:srgbClr val="1f1e1d"/>
                </a:solidFill>
                <a:latin typeface="Arial"/>
                <a:ea typeface="Arial"/>
                <a:cs typeface="Arial"/>
                <a:sym typeface="Arial"/>
              </a:rPr>
              <a:t>표시멘트는 이산화탄소 발생량 감소를 위해 천연 광물을 국내 화력발전소에서 나오는 건식 석탄재로 대체할 수 있는 기술을 성공적으로 개발하였습니다.  </a:t>
            </a:r>
            <a:endParaRPr lang="en-US" sz="900">
              <a:solidFill>
                <a:srgbClr val="1f1e1d"/>
              </a:solidFill>
              <a:latin typeface="Arial"/>
              <a:ea typeface="Arial"/>
              <a:cs typeface="Arial"/>
              <a:sym typeface="Arial"/>
            </a:endParaRPr>
          </a:p>
          <a:p>
            <a:pPr marL="12700" marR="302260" lvl="0" indent="0" algn="just" rtl="0">
              <a:lnSpc>
                <a:spcPct val="138900"/>
              </a:lnSpc>
              <a:spcBef>
                <a:spcPts val="0"/>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설비 고효율화를 위한 연구개발을 이어나갈 것입니다.</a:t>
            </a:r>
            <a:endParaRPr sz="900">
              <a:latin typeface="Arial"/>
              <a:ea typeface="Arial"/>
              <a:cs typeface="Arial"/>
              <a:sym typeface="Arial"/>
            </a:endParaRPr>
          </a:p>
        </p:txBody>
      </p:sp>
      <p:pic>
        <p:nvPicPr>
          <p:cNvPr id="107" name="Google Shape;107;p16"/>
          <p:cNvPicPr/>
          <p:nvPr/>
        </p:nvPicPr>
        <p:blipFill rotWithShape="1">
          <a:blip r:embed="rId3">
            <a:alphaModFix/>
          </a:blip>
          <a:srcRect/>
          <a:stretch>
            <a:fillRect/>
          </a:stretch>
        </p:blipFill>
        <p:spPr>
          <a:xfrm>
            <a:off x="5529160" y="5834140"/>
            <a:ext cx="98425" cy="104775"/>
          </a:xfrm>
          <a:prstGeom prst="rect">
            <a:avLst/>
          </a:prstGeom>
          <a:noFill/>
          <a:ln>
            <a:noFill/>
          </a:ln>
        </p:spPr>
      </p:pic>
      <p:sp>
        <p:nvSpPr>
          <p:cNvPr id="108" name="Google Shape;108;p16"/>
          <p:cNvSpPr txBox="1"/>
          <p:nvPr/>
        </p:nvSpPr>
        <p:spPr>
          <a:xfrm>
            <a:off x="592668" y="5329888"/>
            <a:ext cx="4949400" cy="1347137"/>
          </a:xfrm>
          <a:prstGeom prst="rect">
            <a:avLst/>
          </a:prstGeom>
          <a:noFill/>
          <a:ln>
            <a:noFill/>
          </a:ln>
        </p:spPr>
        <p:txBody>
          <a:bodyPr wrap="square" lIns="0" tIns="66025" rIns="0" bIns="0" anchor="t" anchorCtr="0">
            <a:spAutoFit/>
          </a:bodyPr>
          <a:lstStyle/>
          <a:p>
            <a:pPr marL="38100" lvl="0" indent="0" algn="l" rtl="0">
              <a:lnSpc>
                <a:spcPct val="100000"/>
              </a:lnSpc>
              <a:spcBef>
                <a:spcPts val="0"/>
              </a:spcBef>
              <a:spcAft>
                <a:spcPts val="0"/>
              </a:spcAft>
              <a:buNone/>
              <a:defRPr/>
            </a:pPr>
            <a:r>
              <a:rPr lang="en-US" sz="900" b="1">
                <a:latin typeface="Arial"/>
                <a:ea typeface="Arial"/>
                <a:cs typeface="Arial"/>
                <a:sym typeface="Arial"/>
              </a:rPr>
              <a:t>(3) 고압 인버터 변경으로 연간 약 1,800t CO</a:t>
            </a:r>
            <a:r>
              <a:rPr lang="en-US" sz="750" b="1" baseline="-25000">
                <a:latin typeface="Arial"/>
                <a:ea typeface="Arial"/>
                <a:cs typeface="Arial"/>
                <a:sym typeface="Arial"/>
              </a:rPr>
              <a:t>2</a:t>
            </a:r>
            <a:r>
              <a:rPr lang="en-US" sz="900" b="1">
                <a:latin typeface="Arial"/>
                <a:ea typeface="Arial"/>
                <a:cs typeface="Arial"/>
                <a:sym typeface="Arial"/>
              </a:rPr>
              <a:t>eq 배출 감소</a:t>
            </a:r>
            <a:endParaRPr lang="en-US" sz="900" b="1">
              <a:latin typeface="Arial"/>
              <a:ea typeface="Arial"/>
              <a:cs typeface="Arial"/>
              <a:sym typeface="Arial"/>
            </a:endParaRPr>
          </a:p>
          <a:p>
            <a:pPr marL="38100" marR="30480" lvl="0" indent="0" algn="just" rtl="0">
              <a:lnSpc>
                <a:spcPct val="138900"/>
              </a:lnSpc>
              <a:spcBef>
                <a:spcPts val="0"/>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2023년 상반기에 총 13억원을 투자하여, 소성공 정에 들어가는 대형 Fan 제어방식을 유체커플링에서 고압 인버터로 변경하였습니다. 설비 교체로 연간 약3,909MWh의 전력을 절감하고 약 1,800톤의 </a:t>
            </a:r>
            <a:r>
              <a:rPr lang="en-US" sz="900">
                <a:solidFill>
                  <a:srgbClr val="1f1e1d"/>
                </a:solidFill>
              </a:rPr>
              <a:t>이산화탄소</a:t>
            </a:r>
            <a:r>
              <a:rPr lang="en-US" sz="750" baseline="-25000">
                <a:solidFill>
                  <a:srgbClr val="1f1e1d"/>
                </a:solidFill>
                <a:latin typeface="Arial"/>
                <a:ea typeface="Arial"/>
                <a:cs typeface="Arial"/>
                <a:sym typeface="Arial"/>
              </a:rPr>
              <a:t> </a:t>
            </a:r>
            <a:r>
              <a:rPr lang="en-US" sz="900">
                <a:solidFill>
                  <a:srgbClr val="1f1e1d"/>
                </a:solidFill>
                <a:latin typeface="Arial"/>
                <a:ea typeface="Arial"/>
                <a:cs typeface="Arial"/>
                <a:sym typeface="Arial"/>
              </a:rPr>
              <a:t>배출량을 감소시킬 수 있을 것 으로 기대합니다. </a:t>
            </a:r>
            <a:endParaRPr lang="en-US" sz="900">
              <a:solidFill>
                <a:srgbClr val="1f1e1d"/>
              </a:solidFill>
              <a:latin typeface="Arial"/>
              <a:ea typeface="Arial"/>
              <a:cs typeface="Arial"/>
              <a:sym typeface="Arial"/>
            </a:endParaRPr>
          </a:p>
          <a:p>
            <a:pPr marL="38100" marR="30480" lvl="0" indent="0" algn="just" rtl="0">
              <a:lnSpc>
                <a:spcPct val="138900"/>
              </a:lnSpc>
              <a:spcBef>
                <a:spcPts val="0"/>
              </a:spcBef>
              <a:spcAft>
                <a:spcPts val="0"/>
              </a:spcAft>
              <a:buNone/>
              <a:defRPr/>
            </a:pPr>
            <a:r>
              <a:rPr lang="en-US" sz="900">
                <a:solidFill>
                  <a:srgbClr val="1f1e1d"/>
                </a:solidFill>
                <a:latin typeface="Arial"/>
                <a:ea typeface="Arial"/>
                <a:cs typeface="Arial"/>
                <a:sym typeface="Arial"/>
              </a:rPr>
              <a:t>실제 가동기간인 5개월 동안(2023년 8월-12 월) 약1,629MWh의 전력과 약 748</a:t>
            </a:r>
            <a:r>
              <a:rPr lang="en-US" sz="900">
                <a:solidFill>
                  <a:srgbClr val="1f1e1d"/>
                </a:solidFill>
              </a:rPr>
              <a:t>톤 이산화탄소 무게</a:t>
            </a:r>
            <a:r>
              <a:rPr lang="en-US" sz="900">
                <a:solidFill>
                  <a:srgbClr val="1f1e1d"/>
                </a:solidFill>
                <a:latin typeface="Arial"/>
                <a:ea typeface="Arial"/>
                <a:cs typeface="Arial"/>
                <a:sym typeface="Arial"/>
              </a:rPr>
              <a:t>의 온실가스 배출량이 감소했을 것으로 예상합니다.</a:t>
            </a:r>
            <a:endParaRPr lang="en-US" sz="900">
              <a:solidFill>
                <a:srgbClr val="1f1e1d"/>
              </a:solidFill>
              <a:latin typeface="Arial"/>
              <a:ea typeface="Arial"/>
              <a:cs typeface="Arial"/>
              <a:sym typeface="Arial"/>
            </a:endParaRPr>
          </a:p>
          <a:p>
            <a:pPr marL="38100" marR="30480" lvl="0" indent="0" algn="just" rtl="0">
              <a:lnSpc>
                <a:spcPct val="138900"/>
              </a:lnSpc>
              <a:spcBef>
                <a:spcPts val="0"/>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앞으로도 설비 고효율화를 위해 지속적으로 투자할 계획입니다.</a:t>
            </a:r>
            <a:endParaRPr sz="900">
              <a:latin typeface="Arial"/>
              <a:ea typeface="Arial"/>
              <a:cs typeface="Arial"/>
              <a:sym typeface="Arial"/>
            </a:endParaRPr>
          </a:p>
        </p:txBody>
      </p:sp>
      <p:sp>
        <p:nvSpPr>
          <p:cNvPr id="109" name="Google Shape;109;p16"/>
          <p:cNvSpPr txBox="1"/>
          <p:nvPr/>
        </p:nvSpPr>
        <p:spPr>
          <a:xfrm>
            <a:off x="592374" y="2750425"/>
            <a:ext cx="6057494" cy="15644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200" b="1">
                <a:solidFill>
                  <a:srgbClr val="1f1e1d"/>
                </a:solidFill>
                <a:latin typeface="Arial"/>
                <a:ea typeface="Arial"/>
                <a:cs typeface="Arial"/>
                <a:sym typeface="Arial"/>
              </a:rPr>
              <a:t>온실가스 배출 감축을 위한 노력 (R&amp;D 확대)</a:t>
            </a:r>
            <a:endParaRPr lang="en-US" sz="1200" b="1">
              <a:solidFill>
                <a:srgbClr val="1f1e1d"/>
              </a:solidFill>
              <a:latin typeface="Arial"/>
              <a:ea typeface="Arial"/>
              <a:cs typeface="Arial"/>
              <a:sym typeface="Arial"/>
            </a:endParaRPr>
          </a:p>
          <a:p>
            <a:pPr marL="12700" lvl="0" indent="0" algn="l" rtl="0">
              <a:lnSpc>
                <a:spcPct val="100000"/>
              </a:lnSpc>
              <a:spcBef>
                <a:spcPts val="685"/>
              </a:spcBef>
              <a:spcAft>
                <a:spcPts val="0"/>
              </a:spcAft>
              <a:buNone/>
              <a:defRPr/>
            </a:pPr>
            <a:r>
              <a:rPr lang="en-US" sz="900" b="1">
                <a:latin typeface="Arial"/>
                <a:ea typeface="Arial"/>
                <a:cs typeface="Arial"/>
                <a:sym typeface="Arial"/>
              </a:rPr>
              <a:t>(1) 탄소중립을 위한 핵심 과제 참여</a:t>
            </a:r>
            <a:endParaRPr lang="en-US" sz="900" b="1">
              <a:latin typeface="Arial"/>
              <a:ea typeface="Arial"/>
              <a:cs typeface="Arial"/>
              <a:sym typeface="Arial"/>
            </a:endParaRPr>
          </a:p>
          <a:p>
            <a:pPr marL="12700" marR="5080" lvl="0" indent="0" algn="just" rtl="0">
              <a:lnSpc>
                <a:spcPct val="138900"/>
              </a:lnSpc>
              <a:spcBef>
                <a:spcPts val="0"/>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산업통상자원부의 탄소중립 산업핵심기술개발사업 중 하나인 ‘소성로에서 사용하는 유연탄 연료를 합성수지로 대체’ 연구과제에 2023년 7월 부터 참여하고 있습니다. </a:t>
            </a:r>
            <a:endParaRPr lang="en-US" sz="900">
              <a:solidFill>
                <a:srgbClr val="1f1e1d"/>
              </a:solidFill>
              <a:latin typeface="Arial"/>
              <a:ea typeface="Arial"/>
              <a:cs typeface="Arial"/>
              <a:sym typeface="Arial"/>
            </a:endParaRPr>
          </a:p>
          <a:p>
            <a:pPr marL="12700" marR="5080" lvl="0" indent="0" algn="just" rtl="0">
              <a:lnSpc>
                <a:spcPct val="138900"/>
              </a:lnSpc>
              <a:spcBef>
                <a:spcPts val="0"/>
              </a:spcBef>
              <a:spcAft>
                <a:spcPts val="0"/>
              </a:spcAft>
              <a:buNone/>
              <a:defRPr/>
            </a:pPr>
            <a:r>
              <a:rPr lang="en-US" sz="900">
                <a:solidFill>
                  <a:srgbClr val="1f1e1d"/>
                </a:solidFill>
                <a:latin typeface="Arial"/>
                <a:ea typeface="Arial"/>
                <a:cs typeface="Arial"/>
                <a:sym typeface="Arial"/>
              </a:rPr>
              <a:t>그중 합성수지 사용 증가로 인해 생긴 산업 부산물인 염소 분진 처리 기술 개발연구 중입니다. </a:t>
            </a:r>
            <a:endParaRPr lang="en-US" sz="900">
              <a:solidFill>
                <a:srgbClr val="1f1e1d"/>
              </a:solidFill>
              <a:latin typeface="Arial"/>
              <a:ea typeface="Arial"/>
              <a:cs typeface="Arial"/>
              <a:sym typeface="Arial"/>
            </a:endParaRPr>
          </a:p>
          <a:p>
            <a:pPr marL="12700" marR="5080" lvl="0" indent="0" algn="just" rtl="0">
              <a:lnSpc>
                <a:spcPct val="138900"/>
              </a:lnSpc>
              <a:spcBef>
                <a:spcPts val="0"/>
              </a:spcBef>
              <a:spcAft>
                <a:spcPts val="0"/>
              </a:spcAft>
              <a:buNone/>
              <a:defRPr/>
            </a:pPr>
            <a:r>
              <a:rPr lang="en-US" sz="900">
                <a:solidFill>
                  <a:srgbClr val="1f1e1d"/>
                </a:solidFill>
                <a:latin typeface="Arial"/>
                <a:ea typeface="Arial"/>
                <a:cs typeface="Arial"/>
                <a:sym typeface="Arial"/>
              </a:rPr>
              <a:t>이 과제는 산업부산 물 처리와 동시에 탄산광물화 기술인 CCUS 기술이 동반되는 연구인 만큼, 탈탄소 산업구조로의 전환에 기여할 것으로 기대하고 있습니다.  </a:t>
            </a:r>
            <a:endParaRPr lang="en-US" sz="900">
              <a:solidFill>
                <a:srgbClr val="1f1e1d"/>
              </a:solidFill>
              <a:latin typeface="Arial"/>
              <a:ea typeface="Arial"/>
              <a:cs typeface="Arial"/>
              <a:sym typeface="Arial"/>
            </a:endParaRPr>
          </a:p>
          <a:p>
            <a:pPr marL="12700" marR="5080" lvl="0" indent="0" algn="just" rtl="0">
              <a:lnSpc>
                <a:spcPct val="138900"/>
              </a:lnSpc>
              <a:spcBef>
                <a:spcPts val="0"/>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핵심 기술을 확보하여 탈탄소 산업구조로의 전환을 촉진하고자 합니다.</a:t>
            </a:r>
            <a:endParaRPr sz="900">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14" name="Google Shape;114;p17"/>
          <p:cNvSpPr txBox="1"/>
          <p:nvPr/>
        </p:nvSpPr>
        <p:spPr>
          <a:xfrm>
            <a:off x="651175" y="122950"/>
            <a:ext cx="4382591" cy="7317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altLang="ko-KR" sz="2200" b="1">
                <a:solidFill>
                  <a:srgbClr val="1f1e1d"/>
                </a:solidFill>
                <a:latin typeface="Arial"/>
                <a:ea typeface="Arial"/>
                <a:cs typeface="Arial"/>
                <a:sym typeface="Arial"/>
              </a:rPr>
              <a:t>Environment - </a:t>
            </a:r>
            <a:r>
              <a:rPr lang="en-US" sz="2200" b="1">
                <a:solidFill>
                  <a:srgbClr val="1f1e1d"/>
                </a:solidFill>
                <a:latin typeface="Arial"/>
                <a:ea typeface="Arial"/>
                <a:cs typeface="Arial"/>
                <a:sym typeface="Arial"/>
              </a:rPr>
              <a:t>기후변화 대응</a:t>
            </a:r>
            <a:endParaRPr lang="en-US" sz="2200" b="1">
              <a:solidFill>
                <a:srgbClr val="1f1e1d"/>
              </a:solidFill>
              <a:latin typeface="Arial"/>
              <a:ea typeface="Arial"/>
              <a:cs typeface="Arial"/>
              <a:sym typeface="Arial"/>
            </a:endParaRPr>
          </a:p>
          <a:p>
            <a:pPr marL="12700" lvl="0" indent="0" algn="l" rtl="0">
              <a:lnSpc>
                <a:spcPct val="100000"/>
              </a:lnSpc>
              <a:spcBef>
                <a:spcPts val="1285"/>
              </a:spcBef>
              <a:spcAft>
                <a:spcPts val="0"/>
              </a:spcAft>
              <a:buNone/>
              <a:defRPr/>
            </a:pPr>
            <a:r>
              <a:rPr lang="en-US" sz="1400" b="1">
                <a:solidFill>
                  <a:srgbClr val="009944"/>
                </a:solidFill>
                <a:latin typeface="Arial"/>
                <a:ea typeface="Arial"/>
                <a:cs typeface="Arial"/>
                <a:sym typeface="Arial"/>
              </a:rPr>
              <a:t>Risk Management</a:t>
            </a:r>
            <a:endParaRPr lang="en-US" sz="1400" b="1">
              <a:solidFill>
                <a:srgbClr val="009944"/>
              </a:solidFill>
              <a:latin typeface="Arial"/>
              <a:ea typeface="Arial"/>
              <a:cs typeface="Arial"/>
              <a:sym typeface="Arial"/>
            </a:endParaRPr>
          </a:p>
        </p:txBody>
      </p:sp>
      <p:sp>
        <p:nvSpPr>
          <p:cNvPr id="115" name="Google Shape;115;p17"/>
          <p:cNvSpPr txBox="1"/>
          <p:nvPr/>
        </p:nvSpPr>
        <p:spPr>
          <a:xfrm>
            <a:off x="635300" y="942150"/>
            <a:ext cx="3813300" cy="705675"/>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200" b="1">
                <a:solidFill>
                  <a:srgbClr val="1f1e1d"/>
                </a:solidFill>
                <a:latin typeface="Arial"/>
                <a:ea typeface="Arial"/>
                <a:cs typeface="Arial"/>
                <a:sym typeface="Arial"/>
              </a:rPr>
              <a:t>기후 관련 위험 및 기회 분석</a:t>
            </a:r>
            <a:endParaRPr lang="en-US" sz="1200" b="1">
              <a:solidFill>
                <a:srgbClr val="1f1e1d"/>
              </a:solidFill>
              <a:latin typeface="Arial"/>
              <a:ea typeface="Arial"/>
              <a:cs typeface="Arial"/>
              <a:sym typeface="Arial"/>
            </a:endParaRPr>
          </a:p>
          <a:p>
            <a:pPr marL="12700" lvl="0" indent="0" algn="l" rtl="0">
              <a:lnSpc>
                <a:spcPct val="100000"/>
              </a:lnSpc>
              <a:spcBef>
                <a:spcPts val="830"/>
              </a:spcBef>
              <a:spcAft>
                <a:spcPts val="0"/>
              </a:spcAft>
              <a:buNone/>
              <a:defRPr/>
            </a:pPr>
            <a:r>
              <a:rPr lang="en-US" sz="1000" b="1">
                <a:solidFill>
                  <a:srgbClr val="595757"/>
                </a:solidFill>
                <a:latin typeface="Arial"/>
                <a:ea typeface="Arial"/>
                <a:cs typeface="Arial"/>
                <a:sym typeface="Arial"/>
              </a:rPr>
              <a:t>기후변화가 기업에 미치는 환경·사회적 영향 및 대응 방안</a:t>
            </a:r>
            <a:endParaRPr lang="en-US" sz="1000" b="1">
              <a:solidFill>
                <a:srgbClr val="595757"/>
              </a:solidFill>
              <a:latin typeface="Arial"/>
              <a:ea typeface="Arial"/>
              <a:cs typeface="Arial"/>
              <a:sym typeface="Arial"/>
            </a:endParaRPr>
          </a:p>
          <a:p>
            <a:pPr marL="12700" lvl="0" indent="0" algn="l" rtl="0">
              <a:lnSpc>
                <a:spcPct val="100000"/>
              </a:lnSpc>
              <a:spcBef>
                <a:spcPts val="830"/>
              </a:spcBef>
              <a:spcAft>
                <a:spcPts val="0"/>
              </a:spcAft>
              <a:buNone/>
              <a:defRPr/>
            </a:pPr>
            <a:endParaRPr sz="1000" b="1">
              <a:solidFill>
                <a:srgbClr val="595757"/>
              </a:solidFill>
            </a:endParaRPr>
          </a:p>
        </p:txBody>
      </p:sp>
      <p:sp>
        <p:nvSpPr>
          <p:cNvPr id="116" name="Google Shape;116;p17"/>
          <p:cNvSpPr txBox="1"/>
          <p:nvPr/>
        </p:nvSpPr>
        <p:spPr>
          <a:xfrm>
            <a:off x="695274" y="5969125"/>
            <a:ext cx="6260000" cy="803149"/>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200" b="1">
                <a:solidFill>
                  <a:srgbClr val="1f1e1d"/>
                </a:solidFill>
                <a:latin typeface="Arial"/>
                <a:ea typeface="Arial"/>
                <a:cs typeface="Arial"/>
                <a:sym typeface="Arial"/>
              </a:rPr>
              <a:t>리스크 감소를 위한 임직원의 참여 활동</a:t>
            </a:r>
            <a:endParaRPr lang="en-US" sz="1200" b="1">
              <a:solidFill>
                <a:srgbClr val="1f1e1d"/>
              </a:solidFill>
              <a:latin typeface="Arial"/>
              <a:ea typeface="Arial"/>
              <a:cs typeface="Arial"/>
              <a:sym typeface="Arial"/>
            </a:endParaRPr>
          </a:p>
          <a:p>
            <a:pPr marL="12700" marR="5080" lvl="0" indent="0" algn="just" rtl="0">
              <a:lnSpc>
                <a:spcPct val="138900"/>
              </a:lnSpc>
              <a:spcBef>
                <a:spcPts val="265"/>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탄소 중립을 달성하기 위해 국제 컨퍼런스에 적극 참가하고 있습니다. 최신 기술과 해외 정책 동향을 파악하고, 기후 리스크 최소화를 위한 최적의 방법을 모색하고 있습니다. 또한, 컨퍼런스에서 얻은 내용을 임직원과 공유함으로써 조직 내 협력을 강화하고 탄소 중립 달성을 위해 노력하고 있습니다.</a:t>
            </a:r>
            <a:endParaRPr sz="900">
              <a:latin typeface="Arial"/>
              <a:ea typeface="Arial"/>
              <a:cs typeface="Arial"/>
              <a:sym typeface="Arial"/>
            </a:endParaRPr>
          </a:p>
        </p:txBody>
      </p:sp>
      <p:sp>
        <p:nvSpPr>
          <p:cNvPr id="117" name="Google Shape;117;p17"/>
          <p:cNvSpPr txBox="1"/>
          <p:nvPr/>
        </p:nvSpPr>
        <p:spPr>
          <a:xfrm>
            <a:off x="575275" y="1496250"/>
            <a:ext cx="6274945" cy="1800300"/>
          </a:xfrm>
          <a:prstGeom prst="rect">
            <a:avLst/>
          </a:prstGeom>
          <a:noFill/>
          <a:ln>
            <a:noFill/>
          </a:ln>
        </p:spPr>
        <p:txBody>
          <a:bodyPr wrap="square" lIns="91424" tIns="91424" rIns="91424" bIns="91424" anchor="t" anchorCtr="0">
            <a:noAutofit/>
          </a:bodyPr>
          <a:lstStyle/>
          <a:p>
            <a:pPr marL="0" lvl="0" indent="0" algn="l" rtl="0">
              <a:lnSpc>
                <a:spcPct val="115000"/>
              </a:lnSpc>
              <a:spcBef>
                <a:spcPts val="1200"/>
              </a:spcBef>
              <a:spcAft>
                <a:spcPts val="0"/>
              </a:spcAft>
              <a:buClr>
                <a:schemeClr val="dk1"/>
              </a:buClr>
              <a:buSzPct val="25000"/>
              <a:buFont typeface="Arial"/>
              <a:buNone/>
              <a:defRPr/>
            </a:pPr>
            <a:r>
              <a:rPr lang="en-US" sz="900">
                <a:latin typeface="Calibri"/>
                <a:ea typeface="Calibri"/>
                <a:cs typeface="Calibri"/>
                <a:sym typeface="Calibri"/>
              </a:rPr>
              <a:t>삼표시멘트는 온실가스 다배출 업종으로 인해 기업 이미지 하락의 우려가 있으며, 탄소시장에 대한 정보 부족으로 국제기구 및 관련 기관과의 긴밀한 협력이 필요한 상황입니다. 또한, 불확실한 정책과 내부 구성원의 기후변화에 대한 인식 부족, 재생 자원 수급 경쟁 등은 친환경 사업 전환을 지연시키는 위협 요인으로 작용하고 있습니다. 그러나 동시에 삼표시멘트는 온실가스 감축을 통해 환경에 미치는 영향을 줄이고, 친환경 기술 개발과 자원 효율성 증대를 통해 지속가능한 경영을 실현할 수 있는 기회를 가지고 있습니다. 특히, 저탄소 시멘트 제품 개발을 통해 기술 혁신을 달성하고, CCU(Carbon Capture and Utilization) 기술을 활용해 새로운 시장을 개척할 수 있는 가능성도 열려 있습니다. 기후변화로 인한 자연재해의 위험이 증가하고 있는 상황에서, 시멘트 산업은 선제적으로 감축 활동에 나설 경우 환경 및 사회 전반에 긍정적인 영향을 미칠 수 있습니다. 이에 따라 표시멘트는 책임감을 갖고 제조 공정을 개선하며, 저탄소 시멘트 제품을 활성화함으로써 친환경 시멘트 선도 기업으로 자리매김하고자 합니다.</a:t>
            </a:r>
            <a:endParaRPr lang="en-US" sz="900">
              <a:latin typeface="Calibri"/>
              <a:ea typeface="Calibri"/>
              <a:cs typeface="Calibri"/>
              <a:sym typeface="Calibri"/>
            </a:endParaRPr>
          </a:p>
          <a:p>
            <a:pPr marL="0" lvl="0" indent="0" algn="l" rtl="0">
              <a:spcBef>
                <a:spcPts val="1200"/>
              </a:spcBef>
              <a:spcAft>
                <a:spcPts val="0"/>
              </a:spcAft>
              <a:buNone/>
              <a:defRPr/>
            </a:pPr>
            <a:endParaRPr sz="900">
              <a:latin typeface="Calibri"/>
              <a:ea typeface="Calibri"/>
              <a:cs typeface="Calibri"/>
              <a:sym typeface="Calibri"/>
            </a:endParaRPr>
          </a:p>
        </p:txBody>
      </p:sp>
      <p:sp>
        <p:nvSpPr>
          <p:cNvPr id="118" name="Google Shape;118;p17"/>
          <p:cNvSpPr txBox="1"/>
          <p:nvPr/>
        </p:nvSpPr>
        <p:spPr>
          <a:xfrm>
            <a:off x="651176" y="3516538"/>
            <a:ext cx="3314113" cy="160112"/>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000" b="1">
                <a:solidFill>
                  <a:srgbClr val="595757"/>
                </a:solidFill>
                <a:latin typeface="Arial"/>
                <a:ea typeface="Arial"/>
                <a:cs typeface="Arial"/>
                <a:sym typeface="Arial"/>
              </a:rPr>
              <a:t>기후변화가 기업에 미치는 재무적 영향 및 대응 방안</a:t>
            </a:r>
            <a:endParaRPr sz="1000">
              <a:latin typeface="Arial"/>
              <a:ea typeface="Arial"/>
              <a:cs typeface="Arial"/>
              <a:sym typeface="Arial"/>
            </a:endParaRPr>
          </a:p>
        </p:txBody>
      </p:sp>
      <p:sp>
        <p:nvSpPr>
          <p:cNvPr id="119" name="Google Shape;119;p17"/>
          <p:cNvSpPr txBox="1"/>
          <p:nvPr/>
        </p:nvSpPr>
        <p:spPr>
          <a:xfrm>
            <a:off x="575275" y="3720600"/>
            <a:ext cx="6374002" cy="1702800"/>
          </a:xfrm>
          <a:prstGeom prst="rect">
            <a:avLst/>
          </a:prstGeom>
          <a:noFill/>
          <a:ln>
            <a:noFill/>
          </a:ln>
        </p:spPr>
        <p:txBody>
          <a:bodyPr wrap="square" lIns="91424" tIns="91424" rIns="91424" bIns="91424" anchor="t" anchorCtr="0">
            <a:noAutofit/>
          </a:bodyPr>
          <a:lstStyle/>
          <a:p>
            <a:pPr marL="0" lvl="0" indent="0" algn="l" rtl="0">
              <a:lnSpc>
                <a:spcPct val="115000"/>
              </a:lnSpc>
              <a:spcBef>
                <a:spcPts val="900"/>
              </a:spcBef>
              <a:spcAft>
                <a:spcPts val="0"/>
              </a:spcAft>
              <a:buClr>
                <a:schemeClr val="dk1"/>
              </a:buClr>
              <a:buSzPct val="25000"/>
              <a:buFont typeface="Arial"/>
              <a:buNone/>
              <a:defRPr/>
            </a:pPr>
            <a:r>
              <a:rPr lang="en-US" sz="900">
                <a:solidFill>
                  <a:schemeClr val="dk1"/>
                </a:solidFill>
              </a:rPr>
              <a:t>기후변화는 기업의 재무에 다양한 영향을 미치며, 이에 따른 대응 방안이 필요합니다. 삼표시멘트는 순환연료 활용을 통해 제조원가를 절감하고 영업이익률을 향상시키고 있으며, 연료와 원료의 다각화를 통해 유연탄 가격 상승에 따른 재무적 충격을 분산시키고 있습니다. 또한 친환경 제품의 매출을 확대함으로써 지속 가능한 수익 구조를 강화하고 있습니다. 반면, 고탄소제품 관련 매출은 감소하고 있으며, 온실가스 다배출 업종이라는 특성상 감축을 위한 운영비, 투자비, 연구비 등 추가 비용이 발생하고 있습니다. 탄소세 강화 시에는 배출권 관련 비용 부담도 예상됩니다. 그러나 기회 요인으로는 친환경적 기업 이미지 구축을 통해 기업 가치를 높일 수 있으며, 잉여 배출권 거래로 인한 이익 창출 가능성과 CCU(Carbon Capture and Utilization) 기술을 활용한 신제품 매출 확대 가능성도 있습니다. 위협 요인으로는 친환경 투자 활동을 위한 자금 조달이 필요하고, 이상기후로 인한 인프라 피해 복구비가 발생할 수 있습니다. 삼표시멘트는 이러한 상황에 대응하기 위해 고탄소제품을 저탄소제품으로 전환하고 있으며, 이를 위한 연구개발을 지속하고 있습니다. 단기적으로는 신재생에너지 도입과 환경 모니터링 기술 향상을 위한 투자 비용이 발생하지만, 이는 자연재해로 인한 사회적 비용보다 적은 수준이며, 장기적으로는 제조비 절감, 친환경 제품 매출 확대를 통해 회사의 지속적인 성장과 발전에 기여할 것으로 기대하고 있습니다.</a:t>
            </a:r>
            <a:endParaRPr lang="en-US" sz="900">
              <a:solidFill>
                <a:schemeClr val="dk1"/>
              </a:solidFill>
            </a:endParaRPr>
          </a:p>
          <a:p>
            <a:pPr marL="0" lvl="0" indent="0" algn="l" rtl="0">
              <a:spcBef>
                <a:spcPts val="900"/>
              </a:spcBef>
              <a:spcAft>
                <a:spcPts val="0"/>
              </a:spcAft>
              <a:buNone/>
              <a:defRPr/>
            </a:pPr>
            <a:endParaRPr sz="900">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24" name="Google Shape;124;p18"/>
          <p:cNvSpPr txBox="1"/>
          <p:nvPr/>
        </p:nvSpPr>
        <p:spPr>
          <a:xfrm>
            <a:off x="648001" y="174925"/>
            <a:ext cx="3963050" cy="720425"/>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altLang="ko-KR" sz="2200" b="1">
                <a:solidFill>
                  <a:srgbClr val="1f1e1d"/>
                </a:solidFill>
                <a:latin typeface="Arial"/>
                <a:ea typeface="Arial"/>
                <a:cs typeface="Arial"/>
                <a:sym typeface="Arial"/>
              </a:rPr>
              <a:t>Environment - </a:t>
            </a:r>
            <a:r>
              <a:rPr lang="en-US" sz="2200" b="1">
                <a:solidFill>
                  <a:srgbClr val="1f1e1d"/>
                </a:solidFill>
                <a:latin typeface="Arial"/>
                <a:ea typeface="Arial"/>
                <a:cs typeface="Arial"/>
                <a:sym typeface="Arial"/>
              </a:rPr>
              <a:t>기후변화 대응</a:t>
            </a:r>
            <a:endParaRPr lang="en-US" sz="2200" b="1">
              <a:solidFill>
                <a:srgbClr val="1f1e1d"/>
              </a:solidFill>
              <a:latin typeface="Arial"/>
              <a:ea typeface="Arial"/>
              <a:cs typeface="Arial"/>
              <a:sym typeface="Arial"/>
            </a:endParaRPr>
          </a:p>
          <a:p>
            <a:pPr marL="12700" lvl="0" indent="0" algn="l" rtl="0">
              <a:lnSpc>
                <a:spcPct val="100000"/>
              </a:lnSpc>
              <a:spcBef>
                <a:spcPts val="1285"/>
              </a:spcBef>
              <a:spcAft>
                <a:spcPts val="0"/>
              </a:spcAft>
              <a:buNone/>
              <a:defRPr/>
            </a:pPr>
            <a:r>
              <a:rPr lang="en-US" sz="1400" b="1">
                <a:solidFill>
                  <a:srgbClr val="009944"/>
                </a:solidFill>
                <a:latin typeface="Arial"/>
                <a:ea typeface="Arial"/>
                <a:cs typeface="Arial"/>
                <a:sym typeface="Arial"/>
              </a:rPr>
              <a:t>Metrics and Targets</a:t>
            </a:r>
            <a:endParaRPr lang="en-US" sz="1400" b="1">
              <a:solidFill>
                <a:srgbClr val="009944"/>
              </a:solidFill>
              <a:latin typeface="Arial"/>
              <a:ea typeface="Arial"/>
              <a:cs typeface="Arial"/>
              <a:sym typeface="Arial"/>
            </a:endParaRPr>
          </a:p>
        </p:txBody>
      </p:sp>
      <p:sp>
        <p:nvSpPr>
          <p:cNvPr id="125" name="Google Shape;125;p18"/>
          <p:cNvSpPr txBox="1"/>
          <p:nvPr/>
        </p:nvSpPr>
        <p:spPr>
          <a:xfrm>
            <a:off x="648007" y="1059447"/>
            <a:ext cx="3782812" cy="1340853"/>
          </a:xfrm>
          <a:prstGeom prst="rect">
            <a:avLst/>
          </a:prstGeom>
          <a:noFill/>
          <a:ln>
            <a:noFill/>
          </a:ln>
        </p:spPr>
        <p:txBody>
          <a:bodyPr wrap="square" lIns="0" tIns="12700" rIns="0" bIns="0" anchor="t" anchorCtr="0">
            <a:spAutoFit/>
          </a:bodyPr>
          <a:lstStyle/>
          <a:p>
            <a:pPr marL="12700" marR="5080" lvl="0" indent="0" algn="just" rtl="0">
              <a:lnSpc>
                <a:spcPct val="138900"/>
              </a:lnSpc>
              <a:spcBef>
                <a:spcPts val="0"/>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재생에너지 사용 확대를 위해 2004년부터 폐열회수발전소를 설립하여 에너지 사용량을 저감하고 온실가스 감축을 위한 노력을 기울이고 있습니다. 폐열회수발전소는 시멘트 생산 과정에서 나오는 고온의 열풍(Hot Gas)을 보일러의 열원으로 재활용 해 전기를 생산하는 발전소입니다. 2023년도에는 폐열회수발전소를 통해 약 6.6만 MWh의 전력을 생산하였으며, 이렇게 만들어진 재생에너지로 </a:t>
            </a:r>
            <a:r>
              <a:rPr lang="en-US" sz="900">
                <a:solidFill>
                  <a:srgbClr val="1f1e1d"/>
                </a:solidFill>
              </a:rPr>
              <a:t>삼</a:t>
            </a:r>
            <a:r>
              <a:rPr lang="en-US" sz="900">
                <a:solidFill>
                  <a:srgbClr val="1f1e1d"/>
                </a:solidFill>
                <a:latin typeface="Arial"/>
                <a:ea typeface="Arial"/>
                <a:cs typeface="Arial"/>
                <a:sym typeface="Arial"/>
              </a:rPr>
              <a:t>표시멘트 총 전력 사용량의 8.3%를 대체하여 약 3만톤의 온실가스를 감축하였습니다.</a:t>
            </a:r>
            <a:endParaRPr sz="900">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30" name="Google Shape;130;p19"/>
          <p:cNvSpPr txBox="1"/>
          <p:nvPr/>
        </p:nvSpPr>
        <p:spPr>
          <a:xfrm>
            <a:off x="635261" y="143475"/>
            <a:ext cx="4543500" cy="17901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altLang="ko-KR" sz="2200" b="1">
                <a:solidFill>
                  <a:srgbClr val="1f1e1d"/>
                </a:solidFill>
                <a:latin typeface="Arial"/>
                <a:ea typeface="Arial"/>
                <a:cs typeface="Arial"/>
                <a:sym typeface="Arial"/>
              </a:rPr>
              <a:t>Environment - </a:t>
            </a:r>
            <a:r>
              <a:rPr lang="en-US" sz="2200" b="1">
                <a:solidFill>
                  <a:srgbClr val="1f1e1d"/>
                </a:solidFill>
                <a:latin typeface="Arial"/>
                <a:ea typeface="Arial"/>
                <a:cs typeface="Arial"/>
                <a:sym typeface="Arial"/>
              </a:rPr>
              <a:t>환경영향 최소화</a:t>
            </a:r>
            <a:endParaRPr lang="en-US" sz="2200" b="1">
              <a:solidFill>
                <a:srgbClr val="1f1e1d"/>
              </a:solidFill>
              <a:latin typeface="Arial"/>
              <a:ea typeface="Arial"/>
              <a:cs typeface="Arial"/>
              <a:sym typeface="Arial"/>
            </a:endParaRPr>
          </a:p>
          <a:p>
            <a:pPr marL="12700" lvl="0" indent="0" algn="l" rtl="0">
              <a:lnSpc>
                <a:spcPct val="100000"/>
              </a:lnSpc>
              <a:spcBef>
                <a:spcPts val="1285"/>
              </a:spcBef>
              <a:spcAft>
                <a:spcPts val="0"/>
              </a:spcAft>
              <a:buNone/>
              <a:defRPr/>
            </a:pPr>
            <a:r>
              <a:rPr lang="en-US" sz="1400" b="1">
                <a:solidFill>
                  <a:srgbClr val="009944"/>
                </a:solidFill>
                <a:latin typeface="Arial"/>
                <a:ea typeface="Arial"/>
                <a:cs typeface="Arial"/>
                <a:sym typeface="Arial"/>
              </a:rPr>
              <a:t>Governance</a:t>
            </a:r>
            <a:endParaRPr lang="en-US" sz="1400" b="1">
              <a:solidFill>
                <a:srgbClr val="009944"/>
              </a:solidFill>
              <a:latin typeface="Arial"/>
              <a:ea typeface="Arial"/>
              <a:cs typeface="Arial"/>
              <a:sym typeface="Arial"/>
            </a:endParaRPr>
          </a:p>
          <a:p>
            <a:pPr marL="12700" lvl="0" indent="0" algn="l" rtl="0">
              <a:lnSpc>
                <a:spcPct val="100000"/>
              </a:lnSpc>
              <a:spcBef>
                <a:spcPts val="710"/>
              </a:spcBef>
              <a:spcAft>
                <a:spcPts val="0"/>
              </a:spcAft>
              <a:buNone/>
              <a:defRPr/>
            </a:pPr>
            <a:r>
              <a:rPr lang="en-US" sz="1200" b="1">
                <a:solidFill>
                  <a:srgbClr val="1f1e1d"/>
                </a:solidFill>
                <a:latin typeface="Arial"/>
                <a:ea typeface="Arial"/>
                <a:cs typeface="Arial"/>
                <a:sym typeface="Arial"/>
              </a:rPr>
              <a:t>환경팀 R&amp;R</a:t>
            </a:r>
            <a:endParaRPr lang="en-US" sz="1200" b="1">
              <a:solidFill>
                <a:srgbClr val="1f1e1d"/>
              </a:solidFill>
              <a:latin typeface="Arial"/>
              <a:ea typeface="Arial"/>
              <a:cs typeface="Arial"/>
              <a:sym typeface="Arial"/>
            </a:endParaRPr>
          </a:p>
          <a:p>
            <a:pPr marL="12700" marR="5080" lvl="0" indent="0" algn="just" rtl="0">
              <a:lnSpc>
                <a:spcPct val="138900"/>
              </a:lnSpc>
              <a:spcBef>
                <a:spcPts val="270"/>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표시멘트의 환경팀은 환경경영을 위한 추진전략을 수립하고, 단계별 실행과제를 이행하고 있습니다. 시멘트 생산 공정에서의 환경 리스크 발생 가능성을 낮추기 위해 R&amp;D팀 연구개발자와 환경팀 담당자 등이 참여해 환경 경영을 위한 조직을 수립했으며, 회의 결과는 대표이사에게 보고됩니다.</a:t>
            </a:r>
            <a:endParaRPr lang="en-US" sz="900">
              <a:solidFill>
                <a:srgbClr val="1f1e1d"/>
              </a:solidFill>
              <a:latin typeface="Arial"/>
              <a:ea typeface="Arial"/>
              <a:cs typeface="Arial"/>
              <a:sym typeface="Arial"/>
            </a:endParaRPr>
          </a:p>
        </p:txBody>
      </p:sp>
      <p:sp>
        <p:nvSpPr>
          <p:cNvPr id="131" name="Google Shape;131;p19"/>
          <p:cNvSpPr txBox="1"/>
          <p:nvPr/>
        </p:nvSpPr>
        <p:spPr>
          <a:xfrm>
            <a:off x="635250" y="2041150"/>
            <a:ext cx="1048200" cy="216275"/>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400" b="1">
                <a:solidFill>
                  <a:srgbClr val="009944"/>
                </a:solidFill>
                <a:latin typeface="Arial"/>
                <a:ea typeface="Arial"/>
                <a:cs typeface="Arial"/>
                <a:sym typeface="Arial"/>
              </a:rPr>
              <a:t>Strategy</a:t>
            </a:r>
            <a:endParaRPr sz="1400">
              <a:latin typeface="Arial"/>
              <a:ea typeface="Arial"/>
              <a:cs typeface="Arial"/>
              <a:sym typeface="Arial"/>
            </a:endParaRPr>
          </a:p>
        </p:txBody>
      </p:sp>
      <p:sp>
        <p:nvSpPr>
          <p:cNvPr id="132" name="Google Shape;132;p19"/>
          <p:cNvSpPr txBox="1"/>
          <p:nvPr/>
        </p:nvSpPr>
        <p:spPr>
          <a:xfrm>
            <a:off x="635279" y="5311294"/>
            <a:ext cx="4543500" cy="956156"/>
          </a:xfrm>
          <a:prstGeom prst="rect">
            <a:avLst/>
          </a:prstGeom>
          <a:noFill/>
          <a:ln>
            <a:noFill/>
          </a:ln>
        </p:spPr>
        <p:txBody>
          <a:bodyPr wrap="square" lIns="0" tIns="12700" rIns="0" bIns="0" anchor="t" anchorCtr="0">
            <a:spAutoFit/>
          </a:bodyPr>
          <a:lstStyle/>
          <a:p>
            <a:pPr marL="12700" marR="5715" lvl="0" indent="0" algn="just" rtl="0">
              <a:lnSpc>
                <a:spcPct val="138900"/>
              </a:lnSpc>
              <a:spcBef>
                <a:spcPts val="0"/>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환경 경영을 위한 책임감으로 1996년 ISO 14001(환경 경영 시스템) 인증을 취득하고, 2018년에는 최신 표준인 ISO 14001:2015로 인증 전환을 하였습니다.</a:t>
            </a:r>
            <a:endParaRPr lang="en-US" sz="900">
              <a:solidFill>
                <a:srgbClr val="1f1e1d"/>
              </a:solidFill>
              <a:latin typeface="Arial"/>
              <a:ea typeface="Arial"/>
              <a:cs typeface="Arial"/>
              <a:sym typeface="Arial"/>
            </a:endParaRPr>
          </a:p>
          <a:p>
            <a:pPr marL="12700" marR="5080" lvl="0" indent="0" algn="just" rtl="0">
              <a:lnSpc>
                <a:spcPct val="138900"/>
              </a:lnSpc>
              <a:spcBef>
                <a:spcPts val="0"/>
              </a:spcBef>
              <a:spcAft>
                <a:spcPts val="0"/>
              </a:spcAft>
              <a:buNone/>
              <a:defRPr/>
            </a:pPr>
            <a:r>
              <a:rPr lang="en-US" sz="900">
                <a:solidFill>
                  <a:srgbClr val="1f1e1d"/>
                </a:solidFill>
                <a:latin typeface="Arial"/>
                <a:ea typeface="Arial"/>
                <a:cs typeface="Arial"/>
                <a:sym typeface="Arial"/>
              </a:rPr>
              <a:t>환경경영시스템에 따라 목표 및 개선 프로그램을 운영하고, 경영진 및 이사회에 정기적으로 보고 하고 있습니다. 환경경영 및 경영전략의 일부로 탄소 배출권 판매 전략과 같은 재무적 영향도 고려하고 있습니다.</a:t>
            </a:r>
            <a:endParaRPr sz="900">
              <a:latin typeface="Arial"/>
              <a:ea typeface="Arial"/>
              <a:cs typeface="Arial"/>
              <a:sym typeface="Arial"/>
            </a:endParaRPr>
          </a:p>
        </p:txBody>
      </p:sp>
      <p:sp>
        <p:nvSpPr>
          <p:cNvPr id="133" name="Google Shape;133;p19"/>
          <p:cNvSpPr txBox="1"/>
          <p:nvPr/>
        </p:nvSpPr>
        <p:spPr>
          <a:xfrm>
            <a:off x="569550" y="2325100"/>
            <a:ext cx="4485300" cy="1155900"/>
          </a:xfrm>
          <a:prstGeom prst="rect">
            <a:avLst/>
          </a:prstGeom>
          <a:noFill/>
          <a:ln>
            <a:noFill/>
          </a:ln>
        </p:spPr>
        <p:txBody>
          <a:bodyPr wrap="square" lIns="91424" tIns="91424" rIns="91424" bIns="91424" anchor="t" anchorCtr="0">
            <a:noAutofit/>
          </a:bodyPr>
          <a:lstStyle/>
          <a:p>
            <a:pPr marL="0" lvl="0" indent="0" algn="l" rtl="0">
              <a:spcBef>
                <a:spcPts val="0"/>
              </a:spcBef>
              <a:spcAft>
                <a:spcPts val="0"/>
              </a:spcAft>
              <a:buNone/>
              <a:defRPr/>
            </a:pPr>
            <a:r>
              <a:rPr lang="en-US" sz="1200" b="1">
                <a:latin typeface="Calibri"/>
                <a:ea typeface="Calibri"/>
                <a:cs typeface="Calibri"/>
                <a:sym typeface="Calibri"/>
              </a:rPr>
              <a:t>환경경영 시스템</a:t>
            </a:r>
            <a:endParaRPr lang="en-US" sz="1200" b="1">
              <a:latin typeface="Calibri"/>
              <a:ea typeface="Calibri"/>
              <a:cs typeface="Calibri"/>
              <a:sym typeface="Calibri"/>
            </a:endParaRPr>
          </a:p>
          <a:p>
            <a:pPr marL="0" lvl="0" indent="0" algn="l" rtl="0">
              <a:spcBef>
                <a:spcPts val="0"/>
              </a:spcBef>
              <a:spcAft>
                <a:spcPts val="0"/>
              </a:spcAft>
              <a:buNone/>
              <a:defRPr/>
            </a:pPr>
            <a:r>
              <a:rPr lang="en-US" sz="900">
                <a:latin typeface="Calibri"/>
                <a:ea typeface="Calibri"/>
                <a:cs typeface="Calibri"/>
                <a:sym typeface="Calibri"/>
              </a:rPr>
              <a:t>환경경영 시스템은 이해관계자의 니즈와 기대, 그리고 내외부 이슈를 반영하여 계획(PLAN), 실행(DO), 성과평가(CHECK), 조치 및 개선(ACT)의 순환적 절차로 운영됩니다. 리더십을 기반으로 기획을 수립하고, 이를 실행에 옮긴 뒤 성과를 평가하며, 그 결과를 바탕으로 필요한 조치를 취하고 개선을 추진합니다. 이러한 일련의 과정을 통해 의도된 환경경영의 결과를 도출하고, 시스템을 지속적으로 발전시켜 나갑니다.</a:t>
            </a:r>
            <a:endParaRPr sz="900">
              <a:latin typeface="Calibri"/>
              <a:ea typeface="Calibri"/>
              <a:cs typeface="Calibri"/>
              <a:sym typeface="Calibri"/>
            </a:endParaRPr>
          </a:p>
        </p:txBody>
      </p:sp>
      <p:sp>
        <p:nvSpPr>
          <p:cNvPr id="134" name="Google Shape;134;p19"/>
          <p:cNvSpPr txBox="1"/>
          <p:nvPr/>
        </p:nvSpPr>
        <p:spPr>
          <a:xfrm>
            <a:off x="569550" y="3438900"/>
            <a:ext cx="4361400" cy="2266200"/>
          </a:xfrm>
          <a:prstGeom prst="rect">
            <a:avLst/>
          </a:prstGeom>
          <a:noFill/>
          <a:ln>
            <a:noFill/>
          </a:ln>
        </p:spPr>
        <p:txBody>
          <a:bodyPr wrap="square" lIns="91424" tIns="91424" rIns="91424" bIns="91424" anchor="t" anchorCtr="0">
            <a:noAutofit/>
          </a:bodyPr>
          <a:lstStyle/>
          <a:p>
            <a:pPr marL="0" lvl="0" indent="0" algn="l" rtl="0">
              <a:spcBef>
                <a:spcPts val="0"/>
              </a:spcBef>
              <a:spcAft>
                <a:spcPts val="0"/>
              </a:spcAft>
              <a:buNone/>
              <a:defRPr/>
            </a:pPr>
            <a:r>
              <a:rPr lang="en-US" sz="1200" b="1">
                <a:latin typeface="Calibri"/>
                <a:ea typeface="Calibri"/>
                <a:cs typeface="Calibri"/>
                <a:sym typeface="Calibri"/>
              </a:rPr>
              <a:t>환경경영 절차</a:t>
            </a:r>
            <a:endParaRPr lang="en-US" sz="1200" b="1">
              <a:latin typeface="Calibri"/>
              <a:ea typeface="Calibri"/>
              <a:cs typeface="Calibri"/>
              <a:sym typeface="Calibri"/>
            </a:endParaRPr>
          </a:p>
          <a:p>
            <a:pPr marL="0" lvl="0" indent="0" algn="l" rtl="0">
              <a:spcBef>
                <a:spcPts val="0"/>
              </a:spcBef>
              <a:spcAft>
                <a:spcPts val="0"/>
              </a:spcAft>
              <a:buClr>
                <a:schemeClr val="dk1"/>
              </a:buClr>
              <a:buSzPct val="25000"/>
              <a:buFont typeface="Arial"/>
              <a:buNone/>
              <a:defRPr/>
            </a:pPr>
            <a:r>
              <a:rPr lang="en-US" sz="900">
                <a:solidFill>
                  <a:schemeClr val="dk1"/>
                </a:solidFill>
              </a:rPr>
              <a:t>1단계인 환경경영방침 단계에서는 환경에 대한 실현 가능한 기반을 마련하고, 전사적인 방향성을 설정합니다.</a:t>
            </a:r>
            <a:endParaRPr lang="en-US" sz="900">
              <a:solidFill>
                <a:schemeClr val="dk1"/>
              </a:solidFill>
            </a:endParaRPr>
          </a:p>
          <a:p>
            <a:pPr marL="0" lvl="0" indent="0" algn="l" rtl="0">
              <a:spcBef>
                <a:spcPts val="0"/>
              </a:spcBef>
              <a:spcAft>
                <a:spcPts val="0"/>
              </a:spcAft>
              <a:buClr>
                <a:schemeClr val="dk1"/>
              </a:buClr>
              <a:buSzPct val="25000"/>
              <a:buFont typeface="Arial"/>
              <a:buNone/>
              <a:defRPr/>
            </a:pPr>
            <a:r>
              <a:rPr lang="en-US" sz="900">
                <a:solidFill>
                  <a:schemeClr val="dk1"/>
                </a:solidFill>
              </a:rPr>
              <a:t>2단계인 계획 수립에서는 환경영향 평가를 실시하고, 이를 바탕으로 환경목표를 설정하며, 목표 달성을 위한 구체적인 계획을 수립합니다.</a:t>
            </a:r>
            <a:endParaRPr lang="en-US" sz="900">
              <a:solidFill>
                <a:schemeClr val="dk1"/>
              </a:solidFill>
            </a:endParaRPr>
          </a:p>
          <a:p>
            <a:pPr marL="0" lvl="0" indent="0" algn="l" rtl="0">
              <a:spcBef>
                <a:spcPts val="0"/>
              </a:spcBef>
              <a:spcAft>
                <a:spcPts val="0"/>
              </a:spcAft>
              <a:buClr>
                <a:schemeClr val="dk1"/>
              </a:buClr>
              <a:buSzPct val="25000"/>
              <a:buFont typeface="Arial"/>
              <a:buNone/>
              <a:defRPr/>
            </a:pPr>
            <a:r>
              <a:rPr lang="en-US" sz="900">
                <a:solidFill>
                  <a:schemeClr val="dk1"/>
                </a:solidFill>
              </a:rPr>
              <a:t>3단계인 실행 및 운영 단계에서는 비상대응 체계를 구축하고, 교육훈련 및 리더십 강화 활동을 추진하며, 환경개선 프로그램을 실행합니다.</a:t>
            </a:r>
            <a:endParaRPr lang="en-US" sz="900">
              <a:solidFill>
                <a:schemeClr val="dk1"/>
              </a:solidFill>
            </a:endParaRPr>
          </a:p>
          <a:p>
            <a:pPr marL="0" lvl="0" indent="0" algn="l" rtl="0">
              <a:spcBef>
                <a:spcPts val="0"/>
              </a:spcBef>
              <a:spcAft>
                <a:spcPts val="0"/>
              </a:spcAft>
              <a:buClr>
                <a:schemeClr val="dk1"/>
              </a:buClr>
              <a:buSzPct val="25000"/>
              <a:buFont typeface="Arial"/>
              <a:buNone/>
              <a:defRPr/>
            </a:pPr>
            <a:r>
              <a:rPr lang="en-US" sz="900">
                <a:solidFill>
                  <a:schemeClr val="dk1"/>
                </a:solidFill>
              </a:rPr>
              <a:t>4단계인 점검 및 시정 조치 단계에서는 내부심사와 인증심사를 통해 시스템 운영의 미흡한 사항을 점검하고, 관련 법규의 검토 및 준수 여부를 평가합니다.</a:t>
            </a:r>
            <a:endParaRPr lang="en-US" sz="900">
              <a:solidFill>
                <a:schemeClr val="dk1"/>
              </a:solidFill>
            </a:endParaRPr>
          </a:p>
          <a:p>
            <a:pPr marL="0" lvl="0" indent="0" algn="l" rtl="0">
              <a:spcBef>
                <a:spcPts val="0"/>
              </a:spcBef>
              <a:spcAft>
                <a:spcPts val="0"/>
              </a:spcAft>
              <a:buNone/>
              <a:defRPr/>
            </a:pPr>
            <a:r>
              <a:rPr lang="en-US" sz="900">
                <a:solidFill>
                  <a:schemeClr val="dk1"/>
                </a:solidFill>
              </a:rPr>
              <a:t>5단계인 경영자 검토 단계에서는 환경개선 프로그램의 추진 현황과 성과를 모니터링하고, 전반적인 시스템의 유효성을 경영자가 검토하여 개선 방향을 설정합니다.</a:t>
            </a:r>
            <a:endParaRPr sz="1000" b="1">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39" name="Google Shape;139;p20"/>
          <p:cNvSpPr txBox="1"/>
          <p:nvPr/>
        </p:nvSpPr>
        <p:spPr>
          <a:xfrm>
            <a:off x="546849" y="93525"/>
            <a:ext cx="5146417" cy="1982925"/>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altLang="ko-KR" sz="2200" b="1">
                <a:solidFill>
                  <a:srgbClr val="1f1e1d"/>
                </a:solidFill>
                <a:latin typeface="Arial"/>
                <a:ea typeface="Arial"/>
                <a:cs typeface="Arial"/>
                <a:sym typeface="Arial"/>
              </a:rPr>
              <a:t>Environment - </a:t>
            </a:r>
            <a:r>
              <a:rPr lang="en-US" sz="2200" b="1">
                <a:solidFill>
                  <a:srgbClr val="1f1e1d"/>
                </a:solidFill>
                <a:latin typeface="Arial"/>
                <a:ea typeface="Arial"/>
                <a:cs typeface="Arial"/>
                <a:sym typeface="Arial"/>
              </a:rPr>
              <a:t>환경영향 최소화</a:t>
            </a:r>
            <a:endParaRPr lang="en-US" sz="2200" b="1">
              <a:solidFill>
                <a:srgbClr val="1f1e1d"/>
              </a:solidFill>
              <a:latin typeface="Arial"/>
              <a:ea typeface="Arial"/>
              <a:cs typeface="Arial"/>
              <a:sym typeface="Arial"/>
            </a:endParaRPr>
          </a:p>
          <a:p>
            <a:pPr marL="12700" lvl="0" indent="0" algn="l" rtl="0">
              <a:lnSpc>
                <a:spcPct val="100000"/>
              </a:lnSpc>
              <a:spcBef>
                <a:spcPts val="1285"/>
              </a:spcBef>
              <a:spcAft>
                <a:spcPts val="0"/>
              </a:spcAft>
              <a:buNone/>
              <a:defRPr/>
            </a:pPr>
            <a:r>
              <a:rPr lang="en-US" sz="1400" b="1">
                <a:solidFill>
                  <a:srgbClr val="009944"/>
                </a:solidFill>
                <a:latin typeface="Arial"/>
                <a:ea typeface="Arial"/>
                <a:cs typeface="Arial"/>
                <a:sym typeface="Arial"/>
              </a:rPr>
              <a:t>Strategy</a:t>
            </a:r>
            <a:endParaRPr lang="en-US" sz="1400" b="1">
              <a:solidFill>
                <a:srgbClr val="009944"/>
              </a:solidFill>
              <a:latin typeface="Arial"/>
              <a:ea typeface="Arial"/>
              <a:cs typeface="Arial"/>
              <a:sym typeface="Arial"/>
            </a:endParaRPr>
          </a:p>
          <a:p>
            <a:pPr marL="12700" lvl="0" indent="0" algn="l" rtl="0">
              <a:lnSpc>
                <a:spcPct val="100000"/>
              </a:lnSpc>
              <a:spcBef>
                <a:spcPts val="710"/>
              </a:spcBef>
              <a:spcAft>
                <a:spcPts val="0"/>
              </a:spcAft>
              <a:buNone/>
              <a:defRPr/>
            </a:pPr>
            <a:r>
              <a:rPr lang="en-US" sz="1200" b="1">
                <a:solidFill>
                  <a:srgbClr val="1f1e1d"/>
                </a:solidFill>
                <a:latin typeface="Arial"/>
                <a:ea typeface="Arial"/>
                <a:cs typeface="Arial"/>
                <a:sym typeface="Arial"/>
              </a:rPr>
              <a:t>친환경 공정개선 노력</a:t>
            </a:r>
            <a:endParaRPr lang="en-US" sz="1200" b="1">
              <a:solidFill>
                <a:srgbClr val="1f1e1d"/>
              </a:solidFill>
              <a:latin typeface="Arial"/>
              <a:ea typeface="Arial"/>
              <a:cs typeface="Arial"/>
              <a:sym typeface="Arial"/>
            </a:endParaRPr>
          </a:p>
          <a:p>
            <a:pPr marL="12700" marR="5080" lvl="0" indent="0" algn="just" rtl="0">
              <a:lnSpc>
                <a:spcPct val="138900"/>
              </a:lnSpc>
              <a:spcBef>
                <a:spcPts val="270"/>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생산 중심의 운영에서 환경 중심의 경영으로 전환하기 위해 약 1,700억원 규모의 설비투자를 진행하고 있습니다. 2023년 일부 설비의 교체 작업으로 NOx 발생량을 전년 대비 약 50% 감소시켰으며, 저 NOx Preheater 개조 및 저 NOx Burner 교체로 대기 오염물질 저감 및 설비 효율 화를 달성하고 비산먼지 저감시설 설치를 통해 환경 영향을 최소화할 예정입니다.</a:t>
            </a:r>
            <a:r>
              <a:rPr lang="ko-KR" altLang="en-US" sz="900">
                <a:solidFill>
                  <a:srgbClr val="1f1e1d"/>
                </a:solidFill>
                <a:latin typeface="Arial"/>
                <a:ea typeface="Arial"/>
                <a:cs typeface="Arial"/>
                <a:sym typeface="Arial"/>
              </a:rPr>
              <a:t> </a:t>
            </a:r>
            <a:r>
              <a:rPr lang="en-US" sz="900">
                <a:solidFill>
                  <a:srgbClr val="1f1e1d"/>
                </a:solidFill>
                <a:latin typeface="Arial"/>
                <a:ea typeface="Arial"/>
                <a:cs typeface="Arial"/>
                <a:sym typeface="Arial"/>
              </a:rPr>
              <a:t>앞으로도 친환경 경영으로 전환할 수 있도록 연구 개발 및 친환경 설비 투자를 확대해 나가겠습니다.</a:t>
            </a:r>
            <a:endParaRPr lang="en-US" sz="900">
              <a:solidFill>
                <a:srgbClr val="1f1e1d"/>
              </a:solidFill>
              <a:latin typeface="Arial"/>
              <a:ea typeface="Arial"/>
              <a:cs typeface="Arial"/>
              <a:sym typeface="Arial"/>
            </a:endParaRPr>
          </a:p>
        </p:txBody>
      </p:sp>
      <p:sp>
        <p:nvSpPr>
          <p:cNvPr id="140" name="Google Shape;140;p20"/>
          <p:cNvSpPr txBox="1"/>
          <p:nvPr/>
        </p:nvSpPr>
        <p:spPr>
          <a:xfrm>
            <a:off x="546549" y="2313875"/>
            <a:ext cx="5182034" cy="6103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200" b="1">
                <a:solidFill>
                  <a:srgbClr val="1f1e1d"/>
                </a:solidFill>
                <a:latin typeface="Arial"/>
                <a:ea typeface="Arial"/>
                <a:cs typeface="Arial"/>
                <a:sym typeface="Arial"/>
              </a:rPr>
              <a:t>부산물 사용량 증가</a:t>
            </a:r>
            <a:endParaRPr lang="en-US" sz="1200" b="1">
              <a:solidFill>
                <a:srgbClr val="1f1e1d"/>
              </a:solidFill>
              <a:latin typeface="Arial"/>
              <a:ea typeface="Arial"/>
              <a:cs typeface="Arial"/>
              <a:sym typeface="Arial"/>
            </a:endParaRPr>
          </a:p>
          <a:p>
            <a:pPr marL="12700" marR="5080" lvl="0" indent="0" algn="l" rtl="0">
              <a:lnSpc>
                <a:spcPct val="138900"/>
              </a:lnSpc>
              <a:spcBef>
                <a:spcPts val="265"/>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환경을 위해 부산물 사용량을 늘리고 있습니다. 화력발전소에서 발생하는 부산물인 플라이애시, 탈황석고를 순환 자원화하였으며, 천연자원 및 에너지 절감에 영향을 주고 있습니다.</a:t>
            </a:r>
            <a:endParaRPr sz="900">
              <a:latin typeface="Arial"/>
              <a:ea typeface="Arial"/>
              <a:cs typeface="Arial"/>
              <a:sym typeface="Arial"/>
            </a:endParaRPr>
          </a:p>
        </p:txBody>
      </p:sp>
      <p:sp>
        <p:nvSpPr>
          <p:cNvPr id="141" name="Google Shape;141;p20"/>
          <p:cNvSpPr txBox="1"/>
          <p:nvPr/>
        </p:nvSpPr>
        <p:spPr>
          <a:xfrm>
            <a:off x="547499" y="3013475"/>
            <a:ext cx="5187238" cy="796525"/>
          </a:xfrm>
          <a:prstGeom prst="rect">
            <a:avLst/>
          </a:prstGeom>
          <a:noFill/>
          <a:ln>
            <a:noFill/>
          </a:ln>
        </p:spPr>
        <p:txBody>
          <a:bodyPr wrap="square" lIns="0" tIns="12700" rIns="0" bIns="0" anchor="t" anchorCtr="0">
            <a:spAutoFit/>
          </a:bodyPr>
          <a:lstStyle/>
          <a:p>
            <a:pPr marL="12700" lvl="0" indent="0" algn="just" rtl="0">
              <a:lnSpc>
                <a:spcPct val="100000"/>
              </a:lnSpc>
              <a:spcBef>
                <a:spcPts val="0"/>
              </a:spcBef>
              <a:spcAft>
                <a:spcPts val="0"/>
              </a:spcAft>
              <a:buNone/>
              <a:defRPr/>
            </a:pPr>
            <a:r>
              <a:rPr lang="en-US" sz="1200" b="1">
                <a:solidFill>
                  <a:srgbClr val="1f1e1d"/>
                </a:solidFill>
                <a:latin typeface="Arial"/>
                <a:ea typeface="Arial"/>
                <a:cs typeface="Arial"/>
                <a:sym typeface="Arial"/>
              </a:rPr>
              <a:t>석회석광산 식생복구 계획 수립</a:t>
            </a:r>
            <a:endParaRPr lang="en-US" sz="1200" b="1">
              <a:solidFill>
                <a:srgbClr val="1f1e1d"/>
              </a:solidFill>
              <a:latin typeface="Arial"/>
              <a:ea typeface="Arial"/>
              <a:cs typeface="Arial"/>
              <a:sym typeface="Arial"/>
            </a:endParaRPr>
          </a:p>
          <a:p>
            <a:pPr marL="12700" marR="5080" lvl="0" indent="0" algn="just" rtl="0">
              <a:lnSpc>
                <a:spcPct val="138900"/>
              </a:lnSpc>
              <a:spcBef>
                <a:spcPts val="265"/>
              </a:spcBef>
              <a:spcAft>
                <a:spcPts val="0"/>
              </a:spcAft>
              <a:buNone/>
              <a:defRPr/>
            </a:pPr>
            <a:r>
              <a:rPr lang="en-US" sz="900">
                <a:solidFill>
                  <a:srgbClr val="1f1e1d"/>
                </a:solidFill>
                <a:latin typeface="Arial"/>
                <a:ea typeface="Arial"/>
                <a:cs typeface="Arial"/>
                <a:sym typeface="Arial"/>
              </a:rPr>
              <a:t>산지관리법에 따라 환경영향평가 실시결과에 따라, 수목 등의 환경 영향을 고려하여 석회석 광산의 식생 복구를 위한 종합계획을 수립하였습니다. 2023년도에는 수립한 전략에 복구계획을 승인 받았으며, 토양층 조성, 훼손된 수목의 이식과 복구 식물 도입 등을 진행할 예정입니다.</a:t>
            </a:r>
            <a:endParaRPr sz="900">
              <a:latin typeface="Arial"/>
              <a:ea typeface="Arial"/>
              <a:cs typeface="Arial"/>
              <a:sym typeface="Arial"/>
            </a:endParaRPr>
          </a:p>
        </p:txBody>
      </p:sp>
      <p:sp>
        <p:nvSpPr>
          <p:cNvPr id="142" name="Google Shape;142;p20"/>
          <p:cNvSpPr txBox="1"/>
          <p:nvPr/>
        </p:nvSpPr>
        <p:spPr>
          <a:xfrm>
            <a:off x="547186" y="3905375"/>
            <a:ext cx="5145816" cy="990475"/>
          </a:xfrm>
          <a:prstGeom prst="rect">
            <a:avLst/>
          </a:prstGeom>
          <a:noFill/>
          <a:ln>
            <a:noFill/>
          </a:ln>
        </p:spPr>
        <p:txBody>
          <a:bodyPr wrap="square" lIns="0" tIns="12700" rIns="0" bIns="0" anchor="t" anchorCtr="0">
            <a:spAutoFit/>
          </a:bodyPr>
          <a:lstStyle/>
          <a:p>
            <a:pPr marL="12700" lvl="0" indent="0" algn="just" rtl="0">
              <a:lnSpc>
                <a:spcPct val="100000"/>
              </a:lnSpc>
              <a:spcBef>
                <a:spcPts val="0"/>
              </a:spcBef>
              <a:spcAft>
                <a:spcPts val="0"/>
              </a:spcAft>
              <a:buNone/>
              <a:defRPr/>
            </a:pPr>
            <a:r>
              <a:rPr lang="en-US" sz="1200" b="1">
                <a:solidFill>
                  <a:srgbClr val="1f1e1d"/>
                </a:solidFill>
                <a:latin typeface="Arial"/>
                <a:ea typeface="Arial"/>
                <a:cs typeface="Arial"/>
                <a:sym typeface="Arial"/>
              </a:rPr>
              <a:t>지역 이해관계자 참여 (CSV) 활동</a:t>
            </a:r>
            <a:endParaRPr lang="en-US" sz="1200" b="1">
              <a:solidFill>
                <a:srgbClr val="1f1e1d"/>
              </a:solidFill>
              <a:latin typeface="Arial"/>
              <a:ea typeface="Arial"/>
              <a:cs typeface="Arial"/>
              <a:sym typeface="Arial"/>
            </a:endParaRPr>
          </a:p>
          <a:p>
            <a:pPr marL="12700" marR="5080" lvl="0" indent="0" algn="just" rtl="0">
              <a:lnSpc>
                <a:spcPct val="138900"/>
              </a:lnSpc>
              <a:spcBef>
                <a:spcPts val="265"/>
              </a:spcBef>
              <a:spcAft>
                <a:spcPts val="0"/>
              </a:spcAft>
              <a:buNone/>
              <a:defRPr/>
            </a:pPr>
            <a:r>
              <a:rPr lang="en-US" sz="900">
                <a:solidFill>
                  <a:srgbClr val="1f1e1d"/>
                </a:solidFill>
                <a:latin typeface="Arial"/>
                <a:ea typeface="Arial"/>
                <a:cs typeface="Arial"/>
                <a:sym typeface="Arial"/>
              </a:rPr>
              <a:t>지역사회를 위한 최적의 대안을 마련하기 위해 전 과정에서 다양한 이해관계자의 적극적 참여를 독려하고 있습니다. 환경영향 평가 결과에 따라 지역주민 및 관련 행정기관을 대상으로 설명회를 개최하여 다양한 의견을 수렴하고 있으며, ‘석회석 광산개발 모니터링 위원회’를 통해 사후 관리에도 함께 참여하고 있습니다.</a:t>
            </a:r>
            <a:endParaRPr sz="900">
              <a:latin typeface="Arial"/>
              <a:ea typeface="Arial"/>
              <a:cs typeface="Arial"/>
              <a:sym typeface="Arial"/>
            </a:endParaRPr>
          </a:p>
        </p:txBody>
      </p:sp>
      <p:sp>
        <p:nvSpPr>
          <p:cNvPr id="143" name="Google Shape;143;p20"/>
          <p:cNvSpPr txBox="1"/>
          <p:nvPr/>
        </p:nvSpPr>
        <p:spPr>
          <a:xfrm>
            <a:off x="481500" y="4989875"/>
            <a:ext cx="5333245" cy="2142900"/>
          </a:xfrm>
          <a:prstGeom prst="rect">
            <a:avLst/>
          </a:prstGeom>
          <a:noFill/>
          <a:ln>
            <a:noFill/>
          </a:ln>
        </p:spPr>
        <p:txBody>
          <a:bodyPr wrap="square" lIns="91424" tIns="91424" rIns="91424" bIns="91424" anchor="t" anchorCtr="0">
            <a:noAutofit/>
          </a:bodyPr>
          <a:lstStyle/>
          <a:p>
            <a:pPr marL="0" lvl="0" indent="0" algn="l" rtl="0">
              <a:spcBef>
                <a:spcPts val="0"/>
              </a:spcBef>
              <a:spcAft>
                <a:spcPts val="0"/>
              </a:spcAft>
              <a:buNone/>
              <a:defRPr/>
            </a:pPr>
            <a:r>
              <a:rPr lang="en-US" sz="1200" b="1">
                <a:latin typeface="Calibri"/>
                <a:ea typeface="Calibri"/>
                <a:cs typeface="Calibri"/>
                <a:sym typeface="Calibri"/>
              </a:rPr>
              <a:t>식생 복구를 위한 테스트 배드 조성 추진 전략</a:t>
            </a:r>
            <a:endParaRPr lang="en-US" sz="1200" b="1">
              <a:latin typeface="Calibri"/>
              <a:ea typeface="Calibri"/>
              <a:cs typeface="Calibri"/>
              <a:sym typeface="Calibri"/>
            </a:endParaRPr>
          </a:p>
          <a:p>
            <a:pPr marL="0" lvl="0" indent="0" algn="l" rtl="0">
              <a:spcBef>
                <a:spcPts val="0"/>
              </a:spcBef>
              <a:spcAft>
                <a:spcPts val="0"/>
              </a:spcAft>
              <a:buNone/>
              <a:defRPr/>
            </a:pPr>
            <a:endParaRPr sz="900">
              <a:latin typeface="Calibri"/>
              <a:ea typeface="Calibri"/>
              <a:cs typeface="Calibri"/>
              <a:sym typeface="Calibri"/>
            </a:endParaRPr>
          </a:p>
          <a:p>
            <a:pPr marL="0" lvl="0" indent="0" algn="l" rtl="0">
              <a:spcBef>
                <a:spcPts val="0"/>
              </a:spcBef>
              <a:spcAft>
                <a:spcPts val="0"/>
              </a:spcAft>
              <a:buNone/>
              <a:defRPr/>
            </a:pPr>
            <a:r>
              <a:rPr lang="en-US" sz="900">
                <a:latin typeface="Calibri"/>
                <a:ea typeface="Calibri"/>
                <a:cs typeface="Calibri"/>
                <a:sym typeface="Calibri"/>
              </a:rPr>
              <a:t>1단계</a:t>
            </a:r>
            <a:r>
              <a:rPr lang="ko-KR" altLang="en-US" sz="900">
                <a:latin typeface="Calibri"/>
                <a:ea typeface="Calibri"/>
                <a:cs typeface="Calibri"/>
                <a:sym typeface="Calibri"/>
              </a:rPr>
              <a:t> </a:t>
            </a:r>
            <a:r>
              <a:rPr lang="en-US" altLang="ko-KR" sz="900">
                <a:latin typeface="Calibri"/>
                <a:ea typeface="Calibri"/>
                <a:cs typeface="Calibri"/>
                <a:sym typeface="Calibri"/>
              </a:rPr>
              <a:t>-</a:t>
            </a:r>
            <a:r>
              <a:rPr lang="ko-KR" altLang="en-US" sz="900">
                <a:latin typeface="Calibri"/>
                <a:ea typeface="Calibri"/>
                <a:cs typeface="Calibri"/>
                <a:sym typeface="Calibri"/>
              </a:rPr>
              <a:t> </a:t>
            </a:r>
            <a:r>
              <a:rPr lang="en-US" sz="900">
                <a:latin typeface="Calibri"/>
                <a:ea typeface="Calibri"/>
                <a:cs typeface="Calibri"/>
                <a:sym typeface="Calibri"/>
              </a:rPr>
              <a:t>복구 전략 수립과 실시 설계를 시작으로, 식생 이식 및 적용성 검증이 이루어집니다. 이후 모니터링을 통해 유지관리를 진행하며, 식물 추가 확보 및 종자·식물 채취, 묘목·퇴비 생산 등을 통해 복구 소재를 확보합니다. 지역주민의 의견을 수렴하고 이행 여부를 확인하여 복구모델의 적용성을 검증합니다.</a:t>
            </a:r>
            <a:endParaRPr lang="en-US" sz="900">
              <a:latin typeface="Calibri"/>
              <a:ea typeface="Calibri"/>
              <a:cs typeface="Calibri"/>
              <a:sym typeface="Calibri"/>
            </a:endParaRPr>
          </a:p>
          <a:p>
            <a:pPr marL="0" lvl="0" indent="0" algn="l" rtl="0">
              <a:lnSpc>
                <a:spcPct val="115000"/>
              </a:lnSpc>
              <a:spcBef>
                <a:spcPts val="1200"/>
              </a:spcBef>
              <a:spcAft>
                <a:spcPts val="0"/>
              </a:spcAft>
              <a:buNone/>
              <a:defRPr/>
            </a:pPr>
            <a:r>
              <a:rPr lang="en-US" sz="900">
                <a:latin typeface="Calibri"/>
                <a:ea typeface="Calibri"/>
                <a:cs typeface="Calibri"/>
                <a:sym typeface="Calibri"/>
              </a:rPr>
              <a:t>2단</a:t>
            </a:r>
            <a:r>
              <a:rPr lang="ko-KR" altLang="en-US" sz="900">
                <a:latin typeface="Calibri"/>
                <a:ea typeface="Calibri"/>
                <a:cs typeface="Calibri"/>
                <a:sym typeface="Calibri"/>
              </a:rPr>
              <a:t>계</a:t>
            </a:r>
            <a:r>
              <a:rPr lang="en-US" sz="900">
                <a:latin typeface="Calibri"/>
                <a:ea typeface="Calibri"/>
                <a:cs typeface="Calibri"/>
                <a:sym typeface="Calibri"/>
              </a:rPr>
              <a:t> </a:t>
            </a:r>
            <a:r>
              <a:rPr lang="en-US" altLang="ko-KR" sz="900">
                <a:latin typeface="Calibri"/>
                <a:ea typeface="Calibri"/>
                <a:cs typeface="Calibri"/>
                <a:sym typeface="Calibri"/>
              </a:rPr>
              <a:t>-</a:t>
            </a:r>
            <a:r>
              <a:rPr lang="ko-KR" altLang="en-US" sz="900">
                <a:latin typeface="Calibri"/>
                <a:ea typeface="Calibri"/>
                <a:cs typeface="Calibri"/>
                <a:sym typeface="Calibri"/>
              </a:rPr>
              <a:t> </a:t>
            </a:r>
            <a:r>
              <a:rPr lang="en-US" sz="900">
                <a:latin typeface="Calibri"/>
                <a:ea typeface="Calibri"/>
                <a:cs typeface="Calibri"/>
                <a:sym typeface="Calibri"/>
              </a:rPr>
              <a:t>실제 식생</a:t>
            </a:r>
            <a:r>
              <a:rPr lang="ko-KR" altLang="en-US" sz="900">
                <a:latin typeface="Calibri"/>
                <a:ea typeface="Calibri"/>
                <a:cs typeface="Calibri"/>
                <a:sym typeface="Calibri"/>
              </a:rPr>
              <a:t> 적용과</a:t>
            </a:r>
            <a:r>
              <a:rPr lang="en-US" sz="900">
                <a:latin typeface="Calibri"/>
                <a:ea typeface="Calibri"/>
                <a:cs typeface="Calibri"/>
                <a:sym typeface="Calibri"/>
              </a:rPr>
              <a:t> 경관 변화 검증을 수행하며, 복구용 식생을 본격적으로 관리합니다. 또한, 야생동물 서식지 보전과 환경정화 활동, 모니터링을 통해 복구모델을 지속적으로 수정·보완하고 광산복구에 적용합니다.</a:t>
            </a:r>
            <a:endParaRPr lang="en-US" sz="900">
              <a:latin typeface="Calibri"/>
              <a:ea typeface="Calibri"/>
              <a:cs typeface="Calibri"/>
              <a:sym typeface="Calibri"/>
            </a:endParaRPr>
          </a:p>
          <a:p>
            <a:pPr marL="0" lvl="0" indent="0" algn="l" rtl="0">
              <a:lnSpc>
                <a:spcPct val="115000"/>
              </a:lnSpc>
              <a:spcBef>
                <a:spcPts val="1200"/>
              </a:spcBef>
              <a:spcAft>
                <a:spcPts val="0"/>
              </a:spcAft>
              <a:buClr>
                <a:schemeClr val="dk1"/>
              </a:buClr>
              <a:buSzPct val="25000"/>
              <a:buFont typeface="Arial"/>
              <a:buNone/>
              <a:defRPr/>
            </a:pPr>
            <a:r>
              <a:rPr lang="en-US" sz="900">
                <a:latin typeface="Calibri"/>
                <a:ea typeface="Calibri"/>
                <a:cs typeface="Calibri"/>
                <a:sym typeface="Calibri"/>
              </a:rPr>
              <a:t>3단계</a:t>
            </a:r>
            <a:r>
              <a:rPr lang="ko-KR" altLang="en-US" sz="900">
                <a:latin typeface="Calibri"/>
                <a:ea typeface="Calibri"/>
                <a:cs typeface="Calibri"/>
                <a:sym typeface="Calibri"/>
              </a:rPr>
              <a:t> </a:t>
            </a:r>
            <a:r>
              <a:rPr lang="en-US" altLang="ko-KR" sz="900">
                <a:latin typeface="Calibri"/>
                <a:ea typeface="Calibri"/>
                <a:cs typeface="Calibri"/>
                <a:sym typeface="Calibri"/>
              </a:rPr>
              <a:t>-</a:t>
            </a:r>
            <a:r>
              <a:rPr lang="en-US" sz="900">
                <a:latin typeface="Calibri"/>
                <a:ea typeface="Calibri"/>
                <a:cs typeface="Calibri"/>
                <a:sym typeface="Calibri"/>
              </a:rPr>
              <a:t> 복구와 시험시공을 병행하며, 이행 여부를 지속적으로 확인하고 단계별 복구모델을 최적화하여 생태복원 효과를 극대화합니다.</a:t>
            </a:r>
            <a:endParaRPr lang="en-US" sz="900">
              <a:latin typeface="Calibri"/>
              <a:ea typeface="Calibri"/>
              <a:cs typeface="Calibri"/>
              <a:sym typeface="Calibri"/>
            </a:endParaRPr>
          </a:p>
          <a:p>
            <a:pPr marL="0" lvl="0" indent="0" algn="l" rtl="0">
              <a:spcBef>
                <a:spcPts val="1200"/>
              </a:spcBef>
              <a:spcAft>
                <a:spcPts val="0"/>
              </a:spcAft>
              <a:buNone/>
              <a:defRPr/>
            </a:pPr>
            <a:endParaRPr sz="900">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48" name="Google Shape;148;p21"/>
          <p:cNvSpPr txBox="1"/>
          <p:nvPr/>
        </p:nvSpPr>
        <p:spPr>
          <a:xfrm>
            <a:off x="671300" y="57250"/>
            <a:ext cx="6179343" cy="1495324"/>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altLang="ko-KR" sz="2200" b="1">
                <a:solidFill>
                  <a:srgbClr val="1f1e1d"/>
                </a:solidFill>
                <a:latin typeface="Arial"/>
                <a:ea typeface="Arial"/>
                <a:cs typeface="Arial"/>
                <a:sym typeface="Arial"/>
              </a:rPr>
              <a:t>Environment - </a:t>
            </a:r>
            <a:r>
              <a:rPr lang="en-US" sz="2200" b="1">
                <a:solidFill>
                  <a:srgbClr val="1f1e1d"/>
                </a:solidFill>
                <a:latin typeface="Arial"/>
                <a:ea typeface="Arial"/>
                <a:cs typeface="Arial"/>
                <a:sym typeface="Arial"/>
              </a:rPr>
              <a:t>환경영향 최소화</a:t>
            </a:r>
            <a:endParaRPr lang="en-US" sz="2200" b="1">
              <a:solidFill>
                <a:srgbClr val="1f1e1d"/>
              </a:solidFill>
              <a:latin typeface="Arial"/>
              <a:ea typeface="Arial"/>
              <a:cs typeface="Arial"/>
              <a:sym typeface="Arial"/>
            </a:endParaRPr>
          </a:p>
          <a:p>
            <a:pPr marL="12700" lvl="0" indent="0" algn="l" rtl="0">
              <a:lnSpc>
                <a:spcPct val="100000"/>
              </a:lnSpc>
              <a:spcBef>
                <a:spcPts val="1285"/>
              </a:spcBef>
              <a:spcAft>
                <a:spcPts val="0"/>
              </a:spcAft>
              <a:buNone/>
              <a:defRPr/>
            </a:pPr>
            <a:r>
              <a:rPr lang="en-US" sz="1400" b="1">
                <a:solidFill>
                  <a:srgbClr val="009944"/>
                </a:solidFill>
                <a:latin typeface="Arial"/>
                <a:ea typeface="Arial"/>
                <a:cs typeface="Arial"/>
                <a:sym typeface="Arial"/>
              </a:rPr>
              <a:t>Risk Management</a:t>
            </a:r>
            <a:endParaRPr lang="en-US" sz="1400" b="1">
              <a:solidFill>
                <a:srgbClr val="009944"/>
              </a:solidFill>
              <a:latin typeface="Arial"/>
              <a:ea typeface="Arial"/>
              <a:cs typeface="Arial"/>
              <a:sym typeface="Arial"/>
            </a:endParaRPr>
          </a:p>
          <a:p>
            <a:pPr marL="12700" lvl="0" indent="0" algn="l" rtl="0">
              <a:lnSpc>
                <a:spcPct val="100000"/>
              </a:lnSpc>
              <a:spcBef>
                <a:spcPts val="710"/>
              </a:spcBef>
              <a:spcAft>
                <a:spcPts val="0"/>
              </a:spcAft>
              <a:buNone/>
              <a:defRPr/>
            </a:pPr>
            <a:r>
              <a:rPr lang="en-US" sz="1200" b="1">
                <a:solidFill>
                  <a:srgbClr val="1f1e1d"/>
                </a:solidFill>
                <a:latin typeface="Arial"/>
                <a:ea typeface="Arial"/>
                <a:cs typeface="Arial"/>
                <a:sym typeface="Arial"/>
              </a:rPr>
              <a:t>환경경영 리스크 관리</a:t>
            </a:r>
            <a:endParaRPr lang="en-US" sz="1200" b="1">
              <a:solidFill>
                <a:srgbClr val="1f1e1d"/>
              </a:solidFill>
              <a:latin typeface="Arial"/>
              <a:ea typeface="Arial"/>
              <a:cs typeface="Arial"/>
              <a:sym typeface="Arial"/>
            </a:endParaRPr>
          </a:p>
          <a:p>
            <a:pPr marL="12700" lvl="0" indent="0" algn="l" rtl="0">
              <a:lnSpc>
                <a:spcPct val="100000"/>
              </a:lnSpc>
              <a:spcBef>
                <a:spcPts val="710"/>
              </a:spcBef>
              <a:spcAft>
                <a:spcPts val="0"/>
              </a:spcAft>
              <a:buNone/>
              <a:defRPr/>
            </a:pPr>
            <a:r>
              <a:rPr lang="en-US" sz="900">
                <a:solidFill>
                  <a:srgbClr val="1f1e1d"/>
                </a:solidFill>
              </a:rPr>
              <a:t>삼표시멘트는 환경 비상사태에 대비하여 리스크 관리체계를 구축하였습니다. 크게 5가지 경우로 구분하였으며, 각각의 비상사태에 맞추어 대응 시나리오를 준비해 연 1회 대응 훈련을 하고 있습니다. 5가지 경우는 유류 유출, 분체 유출, 화학물질 유출, 화재 및 폭발, 기타 비상사태 등이 있습니다.</a:t>
            </a:r>
            <a:endParaRPr lang="en-US" sz="900">
              <a:solidFill>
                <a:srgbClr val="1f1e1d"/>
              </a:solidFill>
            </a:endParaRPr>
          </a:p>
        </p:txBody>
      </p:sp>
      <p:sp>
        <p:nvSpPr>
          <p:cNvPr id="149" name="Google Shape;149;p21"/>
          <p:cNvSpPr txBox="1"/>
          <p:nvPr/>
        </p:nvSpPr>
        <p:spPr>
          <a:xfrm>
            <a:off x="690349" y="1754013"/>
            <a:ext cx="1309317" cy="189087"/>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200" b="1">
                <a:solidFill>
                  <a:srgbClr val="1f1e1d"/>
                </a:solidFill>
                <a:latin typeface="Arial"/>
                <a:ea typeface="Arial"/>
                <a:cs typeface="Arial"/>
                <a:sym typeface="Arial"/>
              </a:rPr>
              <a:t>환경법규 준수</a:t>
            </a:r>
            <a:endParaRPr sz="1200">
              <a:latin typeface="Arial"/>
              <a:ea typeface="Arial"/>
              <a:cs typeface="Arial"/>
              <a:sym typeface="Arial"/>
            </a:endParaRPr>
          </a:p>
        </p:txBody>
      </p:sp>
      <p:sp>
        <p:nvSpPr>
          <p:cNvPr id="150" name="Google Shape;150;p21"/>
          <p:cNvSpPr txBox="1"/>
          <p:nvPr/>
        </p:nvSpPr>
        <p:spPr>
          <a:xfrm>
            <a:off x="671299" y="1995467"/>
            <a:ext cx="6091912" cy="957283"/>
          </a:xfrm>
          <a:prstGeom prst="rect">
            <a:avLst/>
          </a:prstGeom>
          <a:noFill/>
          <a:ln>
            <a:noFill/>
          </a:ln>
        </p:spPr>
        <p:txBody>
          <a:bodyPr wrap="square" lIns="0" tIns="12700" rIns="0" bIns="0" anchor="t" anchorCtr="0">
            <a:spAutoFit/>
          </a:bodyPr>
          <a:lstStyle/>
          <a:p>
            <a:pPr marL="12700" marR="5080" lvl="0" indent="0" algn="just" rtl="0">
              <a:lnSpc>
                <a:spcPct val="138900"/>
              </a:lnSpc>
              <a:spcBef>
                <a:spcPts val="0"/>
              </a:spcBef>
              <a:spcAft>
                <a:spcPts val="0"/>
              </a:spcAft>
              <a:buNone/>
              <a:defRPr/>
            </a:pPr>
            <a:r>
              <a:rPr lang="en-US" sz="900">
                <a:solidFill>
                  <a:srgbClr val="1f1e1d"/>
                </a:solidFill>
                <a:latin typeface="Arial"/>
                <a:ea typeface="Arial"/>
                <a:cs typeface="Arial"/>
                <a:sym typeface="Arial"/>
              </a:rPr>
              <a:t>제품 생산시 모든 공정에서 환경 법규와 규정을 철저히 준수하기 위해 주의를 기울이고 있습니다. 피해가 확산되거나 재발하지 않도록 유관부서에서 신속한 파악 및 조치를 취하고 있습니다.</a:t>
            </a:r>
            <a:endParaRPr lang="en-US" sz="900">
              <a:solidFill>
                <a:srgbClr val="1f1e1d"/>
              </a:solidFill>
              <a:latin typeface="Arial"/>
              <a:ea typeface="Arial"/>
              <a:cs typeface="Arial"/>
              <a:sym typeface="Arial"/>
            </a:endParaRPr>
          </a:p>
          <a:p>
            <a:pPr marL="12700" marR="5715" lvl="0" indent="0" algn="just" rtl="0">
              <a:lnSpc>
                <a:spcPct val="138900"/>
              </a:lnSpc>
              <a:spcBef>
                <a:spcPts val="0"/>
              </a:spcBef>
              <a:spcAft>
                <a:spcPts val="0"/>
              </a:spcAft>
              <a:buNone/>
              <a:defRPr/>
            </a:pPr>
            <a:r>
              <a:rPr lang="en-US" sz="900">
                <a:solidFill>
                  <a:srgbClr val="1f1e1d"/>
                </a:solidFill>
                <a:latin typeface="Arial"/>
                <a:ea typeface="Arial"/>
                <a:cs typeface="Arial"/>
                <a:sym typeface="Arial"/>
              </a:rPr>
              <a:t>2023년에는 2건의 개선명령이 있었습니다. 첫 번째 사례는 폐수/대기 배출시설 변경 내역을 미신고한 것으로, 개선명령에 따라 변경 신고를 이행하였습니다. 두 번째 사례는</a:t>
            </a:r>
            <a:r>
              <a:rPr lang="en-US" sz="900">
                <a:solidFill>
                  <a:srgbClr val="1f1e1d"/>
                </a:solidFill>
              </a:rPr>
              <a:t> 삼</a:t>
            </a:r>
            <a:r>
              <a:rPr lang="en-US" sz="900">
                <a:solidFill>
                  <a:srgbClr val="1f1e1d"/>
                </a:solidFill>
                <a:latin typeface="Arial"/>
                <a:ea typeface="Arial"/>
                <a:cs typeface="Arial"/>
                <a:sym typeface="Arial"/>
              </a:rPr>
              <a:t>척항 하역장에서 발생한 먼지 관련된 건으로, 시설 개선 후  </a:t>
            </a:r>
            <a:r>
              <a:rPr lang="en-US" sz="900">
                <a:solidFill>
                  <a:srgbClr val="1f1e1d"/>
                </a:solidFill>
              </a:rPr>
              <a:t>삼</a:t>
            </a:r>
            <a:r>
              <a:rPr lang="en-US" sz="900">
                <a:solidFill>
                  <a:srgbClr val="1f1e1d"/>
                </a:solidFill>
                <a:latin typeface="Arial"/>
                <a:ea typeface="Arial"/>
                <a:cs typeface="Arial"/>
                <a:sym typeface="Arial"/>
              </a:rPr>
              <a:t>척시청에 보고를 완료하였습니다.</a:t>
            </a:r>
            <a:endParaRPr sz="900">
              <a:latin typeface="Arial"/>
              <a:ea typeface="Arial"/>
              <a:cs typeface="Arial"/>
              <a:sym typeface="Arial"/>
            </a:endParaRPr>
          </a:p>
        </p:txBody>
      </p:sp>
      <p:sp>
        <p:nvSpPr>
          <p:cNvPr id="151" name="Google Shape;151;p21"/>
          <p:cNvSpPr txBox="1"/>
          <p:nvPr/>
        </p:nvSpPr>
        <p:spPr>
          <a:xfrm>
            <a:off x="690360" y="3004600"/>
            <a:ext cx="6039803" cy="872075"/>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200" b="1">
                <a:solidFill>
                  <a:srgbClr val="1f1e1d"/>
                </a:solidFill>
                <a:latin typeface="Arial"/>
                <a:ea typeface="Arial"/>
                <a:cs typeface="Arial"/>
                <a:sym typeface="Arial"/>
              </a:rPr>
              <a:t>임직원 환경 교육</a:t>
            </a:r>
            <a:endParaRPr lang="en-US" sz="1200" b="1">
              <a:solidFill>
                <a:srgbClr val="1f1e1d"/>
              </a:solidFill>
              <a:latin typeface="Arial"/>
              <a:ea typeface="Arial"/>
              <a:cs typeface="Arial"/>
              <a:sym typeface="Arial"/>
            </a:endParaRPr>
          </a:p>
          <a:p>
            <a:pPr marL="12700" lvl="0" indent="0" algn="l" rtl="0">
              <a:lnSpc>
                <a:spcPct val="100000"/>
              </a:lnSpc>
              <a:spcBef>
                <a:spcPts val="0"/>
              </a:spcBef>
              <a:spcAft>
                <a:spcPts val="0"/>
              </a:spcAft>
              <a:buNone/>
              <a:defRPr/>
            </a:pPr>
            <a:r>
              <a:rPr lang="en-US" sz="900">
                <a:solidFill>
                  <a:srgbClr val="1f1e1d"/>
                </a:solidFill>
              </a:rPr>
              <a:t>삼표시멘트는 다양한 환경 관련 교육을 정기적으로 실시하고 있습니다. 생산팀을 대상으로 하는 특별 환경교육은 연 1회 현장 교육 방식으로 진행되며, 약 100명이 참여합니다. ISO 14001 자체환경교육은 각 담당 부서별로 분기마다 1회씩 실시되며, 현장 교육으로 33명이 참여합니다. 유해화학물질 교육은 임직원과 협력사를 대상으로 연 1회 온라인으로 실시되며, 각각 513명과 384명이 수강하였습니다. 또한, 생산팀을 대상으로 한 TMS 대기오염물질 관리 교육도 연 1회 현장 교육으로 진행되며, 8명이 참여하였습니다.</a:t>
            </a:r>
            <a:endParaRPr sz="900">
              <a:solidFill>
                <a:srgbClr val="1f1e1d"/>
              </a:solidFill>
            </a:endParaRPr>
          </a:p>
        </p:txBody>
      </p:sp>
      <p:sp>
        <p:nvSpPr>
          <p:cNvPr id="152" name="Google Shape;152;p21"/>
          <p:cNvSpPr txBox="1"/>
          <p:nvPr/>
        </p:nvSpPr>
        <p:spPr>
          <a:xfrm>
            <a:off x="744291" y="3957690"/>
            <a:ext cx="4548600" cy="1690634"/>
          </a:xfrm>
          <a:prstGeom prst="rect">
            <a:avLst/>
          </a:prstGeom>
          <a:noFill/>
          <a:ln>
            <a:noFill/>
          </a:ln>
        </p:spPr>
        <p:txBody>
          <a:bodyPr wrap="square" lIns="0" tIns="117475" rIns="0" bIns="0" anchor="t" anchorCtr="0">
            <a:spAutoFit/>
          </a:bodyPr>
          <a:lstStyle/>
          <a:p>
            <a:pPr marL="12700" lvl="0" indent="0" algn="l" rtl="0">
              <a:lnSpc>
                <a:spcPct val="100000"/>
              </a:lnSpc>
              <a:spcBef>
                <a:spcPts val="0"/>
              </a:spcBef>
              <a:spcAft>
                <a:spcPts val="0"/>
              </a:spcAft>
              <a:buNone/>
              <a:defRPr/>
            </a:pPr>
            <a:r>
              <a:rPr lang="en-US" sz="1400" b="1">
                <a:solidFill>
                  <a:srgbClr val="009944"/>
                </a:solidFill>
                <a:latin typeface="Arial"/>
                <a:ea typeface="Arial"/>
                <a:cs typeface="Arial"/>
                <a:sym typeface="Arial"/>
              </a:rPr>
              <a:t>Metrics and Targets</a:t>
            </a:r>
            <a:endParaRPr lang="en-US" sz="1400" b="1">
              <a:solidFill>
                <a:srgbClr val="009944"/>
              </a:solidFill>
              <a:latin typeface="Arial"/>
              <a:ea typeface="Arial"/>
              <a:cs typeface="Arial"/>
              <a:sym typeface="Arial"/>
            </a:endParaRPr>
          </a:p>
          <a:p>
            <a:pPr marL="12700" lvl="0" indent="0" algn="l" rtl="0">
              <a:lnSpc>
                <a:spcPct val="100000"/>
              </a:lnSpc>
              <a:spcBef>
                <a:spcPts val="715"/>
              </a:spcBef>
              <a:spcAft>
                <a:spcPts val="0"/>
              </a:spcAft>
              <a:buNone/>
              <a:defRPr/>
            </a:pPr>
            <a:r>
              <a:rPr lang="en-US" sz="1200" b="1">
                <a:solidFill>
                  <a:srgbClr val="1f1e1d"/>
                </a:solidFill>
                <a:latin typeface="Arial"/>
                <a:ea typeface="Arial"/>
                <a:cs typeface="Arial"/>
                <a:sym typeface="Arial"/>
              </a:rPr>
              <a:t>순환자원 재활용</a:t>
            </a:r>
            <a:endParaRPr lang="en-US" sz="1200" b="1">
              <a:solidFill>
                <a:srgbClr val="1f1e1d"/>
              </a:solidFill>
              <a:latin typeface="Arial"/>
              <a:ea typeface="Arial"/>
              <a:cs typeface="Arial"/>
              <a:sym typeface="Arial"/>
            </a:endParaRPr>
          </a:p>
          <a:p>
            <a:pPr marL="12700" marR="9525" lvl="0" indent="0" algn="just" rtl="0">
              <a:lnSpc>
                <a:spcPct val="138900"/>
              </a:lnSpc>
              <a:spcBef>
                <a:spcPts val="265"/>
              </a:spcBef>
              <a:spcAft>
                <a:spcPts val="0"/>
              </a:spcAft>
              <a:buNone/>
              <a:defRPr/>
            </a:pPr>
            <a:r>
              <a:rPr lang="en-US" sz="900">
                <a:solidFill>
                  <a:srgbClr val="1f1e1d"/>
                </a:solidFill>
                <a:latin typeface="Arial"/>
                <a:ea typeface="Arial"/>
                <a:cs typeface="Arial"/>
                <a:sym typeface="Arial"/>
              </a:rPr>
              <a:t>온실가스 감축을 위해 공장 가동 중 사용하는 화석연료 및 천연원료을 합성수지, 타이어칩, WDF와 같은 순환자원으로 대체하고 있습니다. 2023년에는 약 1,029천톤의 대체원료와 519천톤의 대체 연료를 사용하여 전년대비 순환자원 사용 비중을 높였습니다. 2024년에는 더 많은 양의 유연탄을 순환자원으로 대체하여, 소성 중 발생하는 온실가스 배출량을 감축할 계획입니다.</a:t>
            </a:r>
            <a:endParaRPr lang="en-US" sz="900">
              <a:solidFill>
                <a:srgbClr val="1f1e1d"/>
              </a:solidFill>
              <a:latin typeface="Arial"/>
              <a:ea typeface="Arial"/>
              <a:cs typeface="Arial"/>
              <a:sym typeface="Arial"/>
            </a:endParaRPr>
          </a:p>
          <a:p>
            <a:pPr marL="0" marR="5080" lvl="0" indent="0" algn="r" rtl="0">
              <a:lnSpc>
                <a:spcPct val="100000"/>
              </a:lnSpc>
              <a:spcBef>
                <a:spcPts val="60"/>
              </a:spcBef>
              <a:spcAft>
                <a:spcPts val="0"/>
              </a:spcAft>
              <a:buNone/>
              <a:defRPr/>
            </a:pPr>
            <a:endParaRPr sz="650">
              <a:latin typeface="Arial"/>
              <a:ea typeface="Arial"/>
              <a:cs typeface="Arial"/>
              <a:sym typeface="Arial"/>
            </a:endParaRPr>
          </a:p>
        </p:txBody>
      </p:sp>
      <p:sp>
        <p:nvSpPr>
          <p:cNvPr id="153" name="Google Shape;153;p21"/>
          <p:cNvSpPr txBox="1"/>
          <p:nvPr/>
        </p:nvSpPr>
        <p:spPr>
          <a:xfrm>
            <a:off x="746541" y="5672212"/>
            <a:ext cx="4544100" cy="1366762"/>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200" b="1">
                <a:solidFill>
                  <a:srgbClr val="1f1e1d"/>
                </a:solidFill>
                <a:latin typeface="Arial"/>
                <a:ea typeface="Arial"/>
                <a:cs typeface="Arial"/>
                <a:sym typeface="Arial"/>
              </a:rPr>
              <a:t>폐기물 관리</a:t>
            </a:r>
            <a:endParaRPr lang="en-US" sz="1200" b="1">
              <a:solidFill>
                <a:srgbClr val="1f1e1d"/>
              </a:solidFill>
              <a:latin typeface="Arial"/>
              <a:ea typeface="Arial"/>
              <a:cs typeface="Arial"/>
              <a:sym typeface="Arial"/>
            </a:endParaRPr>
          </a:p>
          <a:p>
            <a:pPr marL="12700" marR="5080" lvl="0" indent="0" algn="just" rtl="0">
              <a:lnSpc>
                <a:spcPct val="138900"/>
              </a:lnSpc>
              <a:spcBef>
                <a:spcPts val="265"/>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시멘트 제조 공정에서 발생하는 폐기물을 관련 법규 및 규정에 따라 적법한 절차로 처리하고 있습니다. 사업 활동에서 발생하는 폐기물 중 우선 선별된 일부의 폐기물은 자체 처리하고 있으며, 자체 처리가 불가능한 폐기물은 위탁 처리를 하되 재활용을 우선시하고 있습니다. 지정 폐기물은 재활용 가능 자원을 최대한 선별한 후 남은 폐기물만 최종 처분하고 있습니다. 2023년 최종 처분</a:t>
            </a:r>
            <a:r>
              <a:rPr lang="en-US" sz="900">
                <a:solidFill>
                  <a:srgbClr val="1f1e1d"/>
                </a:solidFill>
              </a:rPr>
              <a:t>율은 소폭 증가하였지만 이와 같은 노력으로 순환경제 목표를 달성할 수 있었습니다.</a:t>
            </a:r>
            <a:endParaRPr sz="900">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58" name="Google Shape;158;p22"/>
          <p:cNvSpPr txBox="1"/>
          <p:nvPr/>
        </p:nvSpPr>
        <p:spPr>
          <a:xfrm>
            <a:off x="558650" y="95775"/>
            <a:ext cx="5871600" cy="2933175"/>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altLang="ko-KR" sz="2200" b="1">
                <a:solidFill>
                  <a:srgbClr val="1f1e1d"/>
                </a:solidFill>
                <a:latin typeface="Arial"/>
                <a:ea typeface="Arial"/>
                <a:cs typeface="Arial"/>
                <a:sym typeface="Arial"/>
              </a:rPr>
              <a:t>Environment - </a:t>
            </a:r>
            <a:r>
              <a:rPr lang="en-US" sz="2200" b="1">
                <a:solidFill>
                  <a:srgbClr val="1f1e1d"/>
                </a:solidFill>
                <a:latin typeface="Arial"/>
                <a:ea typeface="Arial"/>
                <a:cs typeface="Arial"/>
                <a:sym typeface="Arial"/>
              </a:rPr>
              <a:t>환경영향 최소화</a:t>
            </a:r>
            <a:endParaRPr lang="en-US" sz="2200" b="1">
              <a:solidFill>
                <a:srgbClr val="1f1e1d"/>
              </a:solidFill>
              <a:latin typeface="Arial"/>
              <a:ea typeface="Arial"/>
              <a:cs typeface="Arial"/>
              <a:sym typeface="Arial"/>
            </a:endParaRPr>
          </a:p>
          <a:p>
            <a:pPr marL="12700" lvl="0" indent="0" algn="l" rtl="0">
              <a:lnSpc>
                <a:spcPct val="100000"/>
              </a:lnSpc>
              <a:spcBef>
                <a:spcPts val="1285"/>
              </a:spcBef>
              <a:spcAft>
                <a:spcPts val="0"/>
              </a:spcAft>
              <a:buNone/>
              <a:defRPr/>
            </a:pPr>
            <a:r>
              <a:rPr lang="en-US" sz="1400" b="1">
                <a:solidFill>
                  <a:srgbClr val="009944"/>
                </a:solidFill>
                <a:latin typeface="Arial"/>
                <a:ea typeface="Arial"/>
                <a:cs typeface="Arial"/>
                <a:sym typeface="Arial"/>
              </a:rPr>
              <a:t>Metrics and Targets</a:t>
            </a:r>
            <a:endParaRPr lang="en-US" sz="1400" b="1">
              <a:solidFill>
                <a:srgbClr val="009944"/>
              </a:solidFill>
              <a:latin typeface="Arial"/>
              <a:ea typeface="Arial"/>
              <a:cs typeface="Arial"/>
              <a:sym typeface="Arial"/>
            </a:endParaRPr>
          </a:p>
          <a:p>
            <a:pPr marL="12700" lvl="0" indent="0" algn="l" rtl="0">
              <a:lnSpc>
                <a:spcPct val="100000"/>
              </a:lnSpc>
              <a:spcBef>
                <a:spcPts val="710"/>
              </a:spcBef>
              <a:spcAft>
                <a:spcPts val="0"/>
              </a:spcAft>
              <a:buNone/>
              <a:defRPr/>
            </a:pPr>
            <a:r>
              <a:rPr lang="en-US" sz="1200" b="1">
                <a:solidFill>
                  <a:srgbClr val="1f1e1d"/>
                </a:solidFill>
                <a:latin typeface="Arial"/>
                <a:ea typeface="Arial"/>
                <a:cs typeface="Arial"/>
                <a:sym typeface="Arial"/>
              </a:rPr>
              <a:t>대기오염 물질 관리</a:t>
            </a:r>
            <a:endParaRPr lang="en-US" sz="1200" b="1">
              <a:solidFill>
                <a:srgbClr val="1f1e1d"/>
              </a:solidFill>
              <a:latin typeface="Arial"/>
              <a:ea typeface="Arial"/>
              <a:cs typeface="Arial"/>
              <a:sym typeface="Arial"/>
            </a:endParaRPr>
          </a:p>
          <a:p>
            <a:pPr marL="12700" marR="5080" lvl="0" indent="0" algn="just" rtl="0">
              <a:lnSpc>
                <a:spcPct val="138900"/>
              </a:lnSpc>
              <a:spcBef>
                <a:spcPts val="270"/>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시멘트 생산공정에서 발생하는 환경영향을 최소화하기 위해 다양한 환경 규제를 준수하고 있습니다. 대기를 주요 관리 대상지표로 설정하고, 미세먼지 발생 억제 및 대기환경 개선을 위</a:t>
            </a:r>
            <a:r>
              <a:rPr lang="en-US" sz="900">
                <a:solidFill>
                  <a:srgbClr val="1f1e1d"/>
                </a:solidFill>
              </a:rPr>
              <a:t>해</a:t>
            </a:r>
            <a:r>
              <a:rPr lang="en-US" sz="900">
                <a:solidFill>
                  <a:srgbClr val="1f1e1d"/>
                </a:solidFill>
                <a:latin typeface="Arial"/>
                <a:ea typeface="Arial"/>
                <a:cs typeface="Arial"/>
                <a:sym typeface="Arial"/>
              </a:rPr>
              <a:t> 이행 여부를 체계적으로 관리하고 있습니다. 안정적인 관리를 위해 질소산화물은 법적 배출허용 기준 대비 70%, 먼지는 30~40% 수준으로 통제하고 있으며, 관리농도 준수여부를 매일 모니터링 하고 있습니다. 모니터링 결과는 지역사회 구성원과 투명하게 공유할 수 있도록 부지경계선 전광판에 대기환경 측정망 모니터링 결과를 공개하고 있습니다. </a:t>
            </a:r>
            <a:r>
              <a:rPr lang="en-US" sz="900">
                <a:solidFill>
                  <a:srgbClr val="1f1e1d"/>
                </a:solidFill>
              </a:rPr>
              <a:t>삼</a:t>
            </a:r>
            <a:r>
              <a:rPr lang="en-US" sz="900">
                <a:solidFill>
                  <a:srgbClr val="1f1e1d"/>
                </a:solidFill>
                <a:latin typeface="Arial"/>
                <a:ea typeface="Arial"/>
                <a:cs typeface="Arial"/>
                <a:sym typeface="Arial"/>
              </a:rPr>
              <a:t>표시멘트는 법적 배출허용기준보다 더 엄격한 자체 관리기준을 적용하여 대기오염 물질을 관리하고 있습니다. 소성시설에서의 질소산화물 농도는 법적 기준이 270ppm(13% 산소 기준)인 반면, </a:t>
            </a:r>
            <a:r>
              <a:rPr lang="en-US" sz="900">
                <a:solidFill>
                  <a:srgbClr val="1f1e1d"/>
                </a:solidFill>
              </a:rPr>
              <a:t>삼</a:t>
            </a:r>
            <a:r>
              <a:rPr lang="en-US" sz="900">
                <a:solidFill>
                  <a:srgbClr val="1f1e1d"/>
                </a:solidFill>
                <a:latin typeface="Arial"/>
                <a:ea typeface="Arial"/>
                <a:cs typeface="Arial"/>
                <a:sym typeface="Arial"/>
              </a:rPr>
              <a:t>표시멘트는 이를 250ppm으로 관리하고 있습니다. 또한 소성시설에서의 질소산화물 배출농도는 법적 기준 15mg/m³에 비해 4.5mg/m³로 대폭 낮게 유지하고 있습니다. 냉각시설에서의 먼지 배출농도는 법적 기준 30mg/m³에 대해 표시멘트는 12mg/m³로 관리하고 있으며, 부지 경계선에서의 비산먼지 농도 역시 법적 기준 0.3mg/m³보다 낮은 0.2mg/m³로 관리하고 있습니다.</a:t>
            </a:r>
            <a:endParaRPr lang="en-US" sz="900">
              <a:solidFill>
                <a:srgbClr val="1f1e1d"/>
              </a:solidFill>
              <a:latin typeface="Arial"/>
              <a:ea typeface="Arial"/>
              <a:cs typeface="Arial"/>
              <a:sym typeface="Arial"/>
            </a:endParaRPr>
          </a:p>
        </p:txBody>
      </p:sp>
      <p:sp>
        <p:nvSpPr>
          <p:cNvPr id="159" name="Google Shape;159;p22"/>
          <p:cNvSpPr txBox="1"/>
          <p:nvPr/>
        </p:nvSpPr>
        <p:spPr>
          <a:xfrm>
            <a:off x="657176" y="4648225"/>
            <a:ext cx="5970300" cy="990575"/>
          </a:xfrm>
          <a:prstGeom prst="rect">
            <a:avLst/>
          </a:prstGeom>
          <a:noFill/>
          <a:ln>
            <a:noFill/>
          </a:ln>
        </p:spPr>
        <p:txBody>
          <a:bodyPr wrap="square" lIns="0" tIns="12700" rIns="0" bIns="0" anchor="t" anchorCtr="0">
            <a:spAutoFit/>
          </a:bodyPr>
          <a:lstStyle/>
          <a:p>
            <a:pPr marL="12700" lvl="0" indent="0" algn="just" rtl="0">
              <a:lnSpc>
                <a:spcPct val="100000"/>
              </a:lnSpc>
              <a:spcBef>
                <a:spcPts val="0"/>
              </a:spcBef>
              <a:spcAft>
                <a:spcPts val="0"/>
              </a:spcAft>
              <a:buNone/>
              <a:defRPr/>
            </a:pPr>
            <a:r>
              <a:rPr lang="en-US" sz="1200" b="1">
                <a:solidFill>
                  <a:srgbClr val="1f1e1d"/>
                </a:solidFill>
                <a:latin typeface="Arial"/>
                <a:ea typeface="Arial"/>
                <a:cs typeface="Arial"/>
                <a:sym typeface="Arial"/>
              </a:rPr>
              <a:t>전용선 취항으로 제주항 대기질 개선</a:t>
            </a:r>
            <a:endParaRPr lang="en-US" sz="1200" b="1">
              <a:solidFill>
                <a:srgbClr val="1f1e1d"/>
              </a:solidFill>
              <a:latin typeface="Arial"/>
              <a:ea typeface="Arial"/>
              <a:cs typeface="Arial"/>
              <a:sym typeface="Arial"/>
            </a:endParaRPr>
          </a:p>
          <a:p>
            <a:pPr marL="12700" marR="5080" lvl="0" indent="0" algn="just" rtl="0">
              <a:lnSpc>
                <a:spcPct val="138900"/>
              </a:lnSpc>
              <a:spcBef>
                <a:spcPts val="265"/>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국내 시멘트 업계 중 최초로 제주항에 일반 화물선이 아닌 전용선으로 시멘트를 운반할 수 있도록, 2년 동안 60억원을 들여 2023년 7월 부터 전용선 2척을 취항하게 되었습니다.</a:t>
            </a:r>
            <a:endParaRPr lang="en-US" sz="900">
              <a:solidFill>
                <a:srgbClr val="1f1e1d"/>
              </a:solidFill>
              <a:latin typeface="Arial"/>
              <a:ea typeface="Arial"/>
              <a:cs typeface="Arial"/>
              <a:sym typeface="Arial"/>
            </a:endParaRPr>
          </a:p>
          <a:p>
            <a:pPr marL="12700" marR="5080" lvl="0" indent="0" algn="just" rtl="0">
              <a:lnSpc>
                <a:spcPct val="138900"/>
              </a:lnSpc>
              <a:spcBef>
                <a:spcPts val="0"/>
              </a:spcBef>
              <a:spcAft>
                <a:spcPts val="0"/>
              </a:spcAft>
              <a:buNone/>
              <a:defRPr/>
            </a:pPr>
            <a:r>
              <a:rPr lang="en-US" sz="900">
                <a:solidFill>
                  <a:srgbClr val="1f1e1d"/>
                </a:solidFill>
                <a:latin typeface="Arial"/>
                <a:ea typeface="Arial"/>
                <a:cs typeface="Arial"/>
                <a:sym typeface="Arial"/>
              </a:rPr>
              <a:t>시멘트 전용선은 밀폐형 하역장비가 설치되어있는 덕분에, 더 이상 지역에 분진이 발생하지 않으며 하역 시간도 3일에서 절반 수준으로 단축되었습니다.</a:t>
            </a:r>
            <a:endParaRPr sz="900">
              <a:latin typeface="Arial"/>
              <a:ea typeface="Arial"/>
              <a:cs typeface="Arial"/>
              <a:sym typeface="Arial"/>
            </a:endParaRPr>
          </a:p>
        </p:txBody>
      </p:sp>
      <p:sp>
        <p:nvSpPr>
          <p:cNvPr id="160" name="Google Shape;160;p22"/>
          <p:cNvSpPr txBox="1"/>
          <p:nvPr/>
        </p:nvSpPr>
        <p:spPr>
          <a:xfrm>
            <a:off x="657175" y="5725950"/>
            <a:ext cx="5970300" cy="1179675"/>
          </a:xfrm>
          <a:prstGeom prst="rect">
            <a:avLst/>
          </a:prstGeom>
          <a:noFill/>
          <a:ln>
            <a:noFill/>
          </a:ln>
        </p:spPr>
        <p:txBody>
          <a:bodyPr wrap="square" lIns="0" tIns="12700" rIns="0" bIns="0" anchor="t" anchorCtr="0">
            <a:spAutoFit/>
          </a:bodyPr>
          <a:lstStyle/>
          <a:p>
            <a:pPr marL="12700" lvl="0" indent="0" algn="just" rtl="0">
              <a:lnSpc>
                <a:spcPct val="100000"/>
              </a:lnSpc>
              <a:spcBef>
                <a:spcPts val="0"/>
              </a:spcBef>
              <a:spcAft>
                <a:spcPts val="0"/>
              </a:spcAft>
              <a:buNone/>
              <a:defRPr/>
            </a:pPr>
            <a:r>
              <a:rPr lang="en-US" sz="1200" b="1">
                <a:solidFill>
                  <a:srgbClr val="1f1e1d"/>
                </a:solidFill>
                <a:latin typeface="Arial"/>
                <a:ea typeface="Arial"/>
                <a:cs typeface="Arial"/>
                <a:sym typeface="Arial"/>
              </a:rPr>
              <a:t>수질 관리</a:t>
            </a:r>
            <a:endParaRPr lang="en-US" sz="1200" b="1">
              <a:solidFill>
                <a:srgbClr val="1f1e1d"/>
              </a:solidFill>
              <a:latin typeface="Arial"/>
              <a:ea typeface="Arial"/>
              <a:cs typeface="Arial"/>
              <a:sym typeface="Arial"/>
            </a:endParaRPr>
          </a:p>
          <a:p>
            <a:pPr marL="12700" marR="5080" lvl="0" indent="0" algn="just" rtl="0">
              <a:lnSpc>
                <a:spcPct val="138900"/>
              </a:lnSpc>
              <a:spcBef>
                <a:spcPts val="265"/>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척시 인근의 환경에 미치는 영향을 최소화하기 위해 수자원을 관리하고 있습니 다. 수질 오염을 최소화하기 위해 BOD, TOC, SS 등의 주요 지표를 측정하고, 방류수의 수질을 엄 격히 관리하고 있습니다. 재이용되는 발생 폐수를 정수처리시설을 통해 수질 배출허용기준 대비</a:t>
            </a:r>
            <a:endParaRPr lang="en-US" sz="900">
              <a:solidFill>
                <a:srgbClr val="1f1e1d"/>
              </a:solidFill>
              <a:latin typeface="Arial"/>
              <a:ea typeface="Arial"/>
              <a:cs typeface="Arial"/>
              <a:sym typeface="Arial"/>
            </a:endParaRPr>
          </a:p>
          <a:p>
            <a:pPr marL="12700" marR="8255" lvl="0" indent="0" algn="just" rtl="0">
              <a:lnSpc>
                <a:spcPct val="138900"/>
              </a:lnSpc>
              <a:spcBef>
                <a:spcPts val="0"/>
              </a:spcBef>
              <a:spcAft>
                <a:spcPts val="0"/>
              </a:spcAft>
              <a:buNone/>
              <a:defRPr/>
            </a:pPr>
            <a:r>
              <a:rPr lang="en-US" sz="900">
                <a:solidFill>
                  <a:srgbClr val="1f1e1d"/>
                </a:solidFill>
                <a:latin typeface="Arial"/>
                <a:ea typeface="Arial"/>
                <a:cs typeface="Arial"/>
                <a:sym typeface="Arial"/>
              </a:rPr>
              <a:t>16.7~41.7% 미만으로 관리합니다. 뿐만 아니라, 광산에서 발생되는 탁류를 저감하기 위해 주기적으로, 저감 시설을 개선하는 등 수질오염물질 저감에 대한 노력을 지속적으로 기울이고 있습니다.</a:t>
            </a:r>
            <a:endParaRPr sz="900">
              <a:latin typeface="Arial"/>
              <a:ea typeface="Arial"/>
              <a:cs typeface="Arial"/>
              <a:sym typeface="Arial"/>
            </a:endParaRPr>
          </a:p>
        </p:txBody>
      </p:sp>
      <p:sp>
        <p:nvSpPr>
          <p:cNvPr id="161" name="Google Shape;161;p22"/>
          <p:cNvSpPr txBox="1"/>
          <p:nvPr/>
        </p:nvSpPr>
        <p:spPr>
          <a:xfrm>
            <a:off x="558650" y="3138500"/>
            <a:ext cx="5871600" cy="1379400"/>
          </a:xfrm>
          <a:prstGeom prst="rect">
            <a:avLst/>
          </a:prstGeom>
          <a:noFill/>
          <a:ln>
            <a:noFill/>
          </a:ln>
        </p:spPr>
        <p:txBody>
          <a:bodyPr wrap="square" lIns="91424" tIns="91424" rIns="91424" bIns="91424" anchor="t" anchorCtr="0">
            <a:noAutofit/>
          </a:bodyPr>
          <a:lstStyle/>
          <a:p>
            <a:pPr marL="0" lvl="0" indent="0" algn="l" rtl="0">
              <a:spcBef>
                <a:spcPts val="0"/>
              </a:spcBef>
              <a:spcAft>
                <a:spcPts val="0"/>
              </a:spcAft>
              <a:buNone/>
              <a:defRPr/>
            </a:pPr>
            <a:r>
              <a:rPr lang="en-US" sz="1200" b="1">
                <a:latin typeface="Calibri"/>
                <a:ea typeface="Calibri"/>
                <a:cs typeface="Calibri"/>
                <a:sym typeface="Calibri"/>
              </a:rPr>
              <a:t>비산먼지 관리</a:t>
            </a:r>
            <a:endParaRPr lang="en-US" sz="1200" b="1">
              <a:latin typeface="Calibri"/>
              <a:ea typeface="Calibri"/>
              <a:cs typeface="Calibri"/>
              <a:sym typeface="Calibri"/>
            </a:endParaRPr>
          </a:p>
          <a:p>
            <a:pPr marL="0" lvl="0" indent="0" algn="l" rtl="0">
              <a:spcBef>
                <a:spcPts val="0"/>
              </a:spcBef>
              <a:spcAft>
                <a:spcPts val="0"/>
              </a:spcAft>
              <a:buNone/>
              <a:defRPr/>
            </a:pPr>
            <a:endParaRPr sz="900">
              <a:latin typeface="Calibri"/>
              <a:ea typeface="Calibri"/>
              <a:cs typeface="Calibri"/>
              <a:sym typeface="Calibri"/>
            </a:endParaRPr>
          </a:p>
          <a:p>
            <a:pPr marL="0" lvl="0" indent="0" algn="l" rtl="0">
              <a:spcBef>
                <a:spcPts val="0"/>
              </a:spcBef>
              <a:spcAft>
                <a:spcPts val="0"/>
              </a:spcAft>
              <a:buNone/>
              <a:defRPr/>
            </a:pPr>
            <a:r>
              <a:rPr lang="en-US" sz="900">
                <a:latin typeface="Calibri"/>
                <a:ea typeface="Calibri"/>
                <a:cs typeface="Calibri"/>
                <a:sym typeface="Calibri"/>
              </a:rPr>
              <a:t>삼표시멘트는 비산먼지가 지역사회에 미치는 영향을 최소화할 수 있도록 예방적 조치를 취하고 있습니다.</a:t>
            </a:r>
            <a:endParaRPr lang="en-US" sz="900">
              <a:latin typeface="Calibri"/>
              <a:ea typeface="Calibri"/>
              <a:cs typeface="Calibri"/>
              <a:sym typeface="Calibri"/>
            </a:endParaRPr>
          </a:p>
          <a:p>
            <a:pPr marL="0" lvl="0" indent="0" algn="l" rtl="0">
              <a:spcBef>
                <a:spcPts val="0"/>
              </a:spcBef>
              <a:spcAft>
                <a:spcPts val="0"/>
              </a:spcAft>
              <a:buNone/>
              <a:defRPr/>
            </a:pPr>
            <a:r>
              <a:rPr lang="en-US" sz="900">
                <a:latin typeface="Calibri"/>
                <a:ea typeface="Calibri"/>
                <a:cs typeface="Calibri"/>
                <a:sym typeface="Calibri"/>
              </a:rPr>
              <a:t>생산공정별로 담당자를 지정하여 모니터링하고 있으며 매일 결과를 부서와 공유하며 지속적으로 관리를 하고 있습니다.</a:t>
            </a:r>
            <a:endParaRPr lang="en-US" sz="900">
              <a:latin typeface="Calibri"/>
              <a:ea typeface="Calibri"/>
              <a:cs typeface="Calibri"/>
              <a:sym typeface="Calibri"/>
            </a:endParaRPr>
          </a:p>
          <a:p>
            <a:pPr marL="0" lvl="0" indent="0" algn="l" rtl="0">
              <a:spcBef>
                <a:spcPts val="0"/>
              </a:spcBef>
              <a:spcAft>
                <a:spcPts val="0"/>
              </a:spcAft>
              <a:buNone/>
              <a:defRPr/>
            </a:pPr>
            <a:r>
              <a:rPr lang="en-US" sz="900">
                <a:latin typeface="Calibri"/>
                <a:ea typeface="Calibri"/>
                <a:cs typeface="Calibri"/>
                <a:sym typeface="Calibri"/>
              </a:rPr>
              <a:t>살수 시설을 설치하여 야적장 상옥화로 먼지 발생을 최소화합니다.</a:t>
            </a:r>
            <a:endParaRPr lang="en-US" sz="900">
              <a:latin typeface="Calibri"/>
              <a:ea typeface="Calibri"/>
              <a:cs typeface="Calibri"/>
              <a:sym typeface="Calibri"/>
            </a:endParaRPr>
          </a:p>
          <a:p>
            <a:pPr marL="0" lvl="0" indent="0" algn="l" rtl="0">
              <a:spcBef>
                <a:spcPts val="0"/>
              </a:spcBef>
              <a:spcAft>
                <a:spcPts val="0"/>
              </a:spcAft>
              <a:buNone/>
              <a:defRPr/>
            </a:pPr>
            <a:r>
              <a:rPr lang="en-US" sz="900">
                <a:latin typeface="Calibri"/>
                <a:ea typeface="Calibri"/>
                <a:cs typeface="Calibri"/>
                <a:sym typeface="Calibri"/>
              </a:rPr>
              <a:t>전면 밀폐되도록 설치하여 이송시 먼지와 소음 및 진동을 최소화합니다.</a:t>
            </a:r>
            <a:endParaRPr lang="en-US" sz="900">
              <a:latin typeface="Calibri"/>
              <a:ea typeface="Calibri"/>
              <a:cs typeface="Calibri"/>
              <a:sym typeface="Calibri"/>
            </a:endParaRPr>
          </a:p>
          <a:p>
            <a:pPr marL="0" lvl="0" indent="0" algn="l" rtl="0">
              <a:spcBef>
                <a:spcPts val="0"/>
              </a:spcBef>
              <a:spcAft>
                <a:spcPts val="0"/>
              </a:spcAft>
              <a:buNone/>
              <a:defRPr/>
            </a:pPr>
            <a:r>
              <a:rPr lang="en-US" sz="900">
                <a:latin typeface="Calibri"/>
                <a:ea typeface="Calibri"/>
                <a:cs typeface="Calibri"/>
                <a:sym typeface="Calibri"/>
              </a:rPr>
              <a:t>세륜기 설치 등의 노력으로 주변 도로에 미치는 영향을 최소화합니다.</a:t>
            </a:r>
            <a:endParaRPr lang="en-US" sz="900">
              <a:latin typeface="Calibri"/>
              <a:ea typeface="Calibri"/>
              <a:cs typeface="Calibri"/>
              <a:sym typeface="Calibri"/>
            </a:endParaRPr>
          </a:p>
          <a:p>
            <a:pPr marL="0" lvl="0" indent="0" algn="l" rtl="0">
              <a:spcBef>
                <a:spcPts val="0"/>
              </a:spcBef>
              <a:spcAft>
                <a:spcPts val="0"/>
              </a:spcAft>
              <a:buNone/>
              <a:defRPr/>
            </a:pPr>
            <a:r>
              <a:rPr lang="en-US" sz="900">
                <a:latin typeface="Calibri"/>
                <a:ea typeface="Calibri"/>
                <a:cs typeface="Calibri"/>
                <a:sym typeface="Calibri"/>
              </a:rPr>
              <a:t>야적장 상옥화로 비산먼지 발생을 원천 차단합니다.</a:t>
            </a:r>
            <a:endParaRPr sz="900">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72" name="Google Shape;172;p23"/>
          <p:cNvSpPr txBox="1"/>
          <p:nvPr/>
        </p:nvSpPr>
        <p:spPr>
          <a:xfrm>
            <a:off x="524250" y="131458"/>
            <a:ext cx="6061634" cy="7050392"/>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altLang="ko-KR" sz="2200" b="1">
                <a:solidFill>
                  <a:srgbClr val="1f1e1d"/>
                </a:solidFill>
                <a:latin typeface="Arial"/>
                <a:ea typeface="Arial"/>
                <a:cs typeface="Arial"/>
                <a:sym typeface="Arial"/>
              </a:rPr>
              <a:t>Environment - </a:t>
            </a:r>
            <a:r>
              <a:rPr lang="en-US" sz="2200" b="1">
                <a:solidFill>
                  <a:srgbClr val="1f1e1d"/>
                </a:solidFill>
                <a:latin typeface="Arial"/>
                <a:ea typeface="Arial"/>
                <a:cs typeface="Arial"/>
                <a:sym typeface="Arial"/>
              </a:rPr>
              <a:t>환경영향 최소화</a:t>
            </a:r>
            <a:endParaRPr lang="en-US" sz="1400" b="1">
              <a:solidFill>
                <a:srgbClr val="009944"/>
              </a:solidFill>
              <a:latin typeface="Arial"/>
              <a:ea typeface="Arial"/>
              <a:cs typeface="Arial"/>
              <a:sym typeface="Arial"/>
            </a:endParaRPr>
          </a:p>
          <a:p>
            <a:pPr marL="12700" lvl="0" indent="0" algn="l" rtl="0">
              <a:lnSpc>
                <a:spcPct val="100000"/>
              </a:lnSpc>
              <a:spcBef>
                <a:spcPts val="0"/>
              </a:spcBef>
              <a:spcAft>
                <a:spcPts val="0"/>
              </a:spcAft>
              <a:buNone/>
              <a:defRPr/>
            </a:pPr>
            <a:r>
              <a:rPr lang="en-US" sz="1400" b="1">
                <a:solidFill>
                  <a:srgbClr val="009944"/>
                </a:solidFill>
                <a:latin typeface="Arial"/>
                <a:ea typeface="Arial"/>
                <a:cs typeface="Arial"/>
                <a:sym typeface="Arial"/>
              </a:rPr>
              <a:t>Metrics and Targets</a:t>
            </a:r>
            <a:endParaRPr lang="en-US" sz="1200" b="1">
              <a:solidFill>
                <a:srgbClr val="1f1e1d"/>
              </a:solidFill>
              <a:latin typeface="Arial"/>
              <a:ea typeface="Arial"/>
              <a:cs typeface="Arial"/>
              <a:sym typeface="Arial"/>
            </a:endParaRPr>
          </a:p>
          <a:p>
            <a:pPr marL="12700" lvl="0" indent="0" algn="l" rtl="0">
              <a:lnSpc>
                <a:spcPct val="100000"/>
              </a:lnSpc>
              <a:spcBef>
                <a:spcPts val="0"/>
              </a:spcBef>
              <a:spcAft>
                <a:spcPts val="0"/>
              </a:spcAft>
              <a:buNone/>
              <a:defRPr/>
            </a:pPr>
            <a:endParaRPr lang="en-US" sz="1200" b="1">
              <a:solidFill>
                <a:srgbClr val="1f1e1d"/>
              </a:solidFill>
              <a:latin typeface="Arial"/>
              <a:ea typeface="Arial"/>
              <a:cs typeface="Arial"/>
              <a:sym typeface="Arial"/>
            </a:endParaRPr>
          </a:p>
          <a:p>
            <a:pPr marL="12700" lvl="0" indent="0" algn="l" rtl="0">
              <a:lnSpc>
                <a:spcPct val="100000"/>
              </a:lnSpc>
              <a:spcBef>
                <a:spcPts val="0"/>
              </a:spcBef>
              <a:spcAft>
                <a:spcPts val="0"/>
              </a:spcAft>
              <a:buNone/>
              <a:defRPr/>
            </a:pPr>
            <a:r>
              <a:rPr lang="en-US" sz="1200" b="1">
                <a:solidFill>
                  <a:srgbClr val="1f1e1d"/>
                </a:solidFill>
                <a:latin typeface="Arial"/>
                <a:ea typeface="Arial"/>
                <a:cs typeface="Arial"/>
                <a:sym typeface="Arial"/>
              </a:rPr>
              <a:t>용수 사용량 관리</a:t>
            </a:r>
            <a:endParaRPr lang="en-US" sz="900">
              <a:solidFill>
                <a:srgbClr val="1f1e1d"/>
              </a:solidFill>
            </a:endParaRPr>
          </a:p>
          <a:p>
            <a:pPr marL="12700" lvl="0" indent="0" algn="l" rtl="0">
              <a:lnSpc>
                <a:spcPct val="100000"/>
              </a:lnSpc>
              <a:spcBef>
                <a:spcPts val="0"/>
              </a:spcBef>
              <a:spcAft>
                <a:spcPts val="0"/>
              </a:spcAft>
              <a:buNone/>
              <a:defRPr/>
            </a:pPr>
            <a:r>
              <a:rPr lang="en-US" sz="900">
                <a:solidFill>
                  <a:srgbClr val="1f1e1d"/>
                </a:solidFill>
              </a:rPr>
              <a:t>삼표시멘트 삼척공장은 폐수 전량 재이용 업체로 삼척시에 신고를 마쳤습니다. 수자원 보호를 위해 폐수를 방류하지 않아, 2023년 용수 취수량과 용수 사용량은 동일합니다. 수질은 정수 처리시설을 통해 체계적으로 관리하고 있으며, 사용량 및 수질은 계량기로 계량된 값을 매일 모니터링을 하고 있습니다. 재활용수를 제외한 공업용수의 일별 목표 사용량은 4,500톤으로, 연환산시 약 1,643천톤 수준입니 다. 초과 사용분이 발생하지 않도록 월별로 모니터링 하고 있으며, 향후 5년간 목표 사용량을 유지할 계획입니다. 사업장별 공급원별 용수 사용량은 아래와 같습니다. 삼척공장은 2021년과 2022년에 각각 총 12,599천 톤과 14,347천 톤의 용수를 사용하였으며, 이 중 상수도 사용량은 매년 39천 톤으로 동일했습니다. 재활용수는 2021년 11,782천 톤에서 2022년 13,359천 톤으로 증가하였고, 오십천 유입수도 778천 톤에서 949천 톤으로 늘어났습니다. 광양공장은 같은 기간 동안 상수도 사용량이 7천 톤, 6천 톤, 5천 톤으로 점차 감소하였습니다. 전체 공장의 총 용수 사용량은 2021년 12,606천 톤, 2022년 14,353천 톤, 2023년에는 13,274천 톤으로 집계되었습니다.</a:t>
            </a:r>
            <a:endParaRPr lang="en-US" sz="900">
              <a:solidFill>
                <a:srgbClr val="1f1e1d"/>
              </a:solidFill>
            </a:endParaRPr>
          </a:p>
          <a:p>
            <a:pPr marL="12700" lvl="0" indent="0" algn="l" rtl="0">
              <a:lnSpc>
                <a:spcPct val="100000"/>
              </a:lnSpc>
              <a:spcBef>
                <a:spcPts val="0"/>
              </a:spcBef>
              <a:spcAft>
                <a:spcPts val="0"/>
              </a:spcAft>
              <a:buNone/>
              <a:defRPr/>
            </a:pPr>
            <a:endParaRPr lang="en-US" sz="900" b="1">
              <a:solidFill>
                <a:srgbClr val="1f1e1d"/>
              </a:solidFill>
              <a:latin typeface="Arial"/>
              <a:ea typeface="Arial"/>
              <a:cs typeface="Arial"/>
              <a:sym typeface="Arial"/>
            </a:endParaRPr>
          </a:p>
          <a:p>
            <a:pPr marL="12700" lvl="0" indent="0" algn="l" rtl="0">
              <a:lnSpc>
                <a:spcPct val="100000"/>
              </a:lnSpc>
              <a:spcBef>
                <a:spcPts val="0"/>
              </a:spcBef>
              <a:spcAft>
                <a:spcPts val="0"/>
              </a:spcAft>
              <a:buNone/>
              <a:defRPr/>
            </a:pPr>
            <a:r>
              <a:rPr lang="en-US" sz="1200" b="1">
                <a:solidFill>
                  <a:srgbClr val="1f1e1d"/>
                </a:solidFill>
                <a:latin typeface="Arial"/>
                <a:ea typeface="Arial"/>
                <a:cs typeface="Arial"/>
                <a:sym typeface="Arial"/>
              </a:rPr>
              <a:t>악취 관리</a:t>
            </a:r>
            <a:endParaRPr lang="en-US" sz="900">
              <a:solidFill>
                <a:srgbClr val="1f1e1d"/>
              </a:solidFill>
            </a:endParaRPr>
          </a:p>
          <a:p>
            <a:pPr marL="12700" lvl="0" indent="0" algn="l" rtl="0">
              <a:lnSpc>
                <a:spcPct val="100000"/>
              </a:lnSpc>
              <a:spcBef>
                <a:spcPts val="0"/>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지역주민이 쾌적한 환경에서 생활할 수 있도록, 악취 관리를 위한 실시간 모니터링 시스템을 운영합니다. </a:t>
            </a:r>
            <a:endParaRPr lang="en-US" sz="900">
              <a:solidFill>
                <a:srgbClr val="1f1e1d"/>
              </a:solidFill>
              <a:latin typeface="Arial"/>
              <a:ea typeface="Arial"/>
              <a:cs typeface="Arial"/>
              <a:sym typeface="Arial"/>
            </a:endParaRPr>
          </a:p>
          <a:p>
            <a:pPr marL="12700" lvl="0" indent="0" algn="l" rtl="0">
              <a:lnSpc>
                <a:spcPct val="100000"/>
              </a:lnSpc>
              <a:spcBef>
                <a:spcPts val="0"/>
              </a:spcBef>
              <a:spcAft>
                <a:spcPts val="0"/>
              </a:spcAft>
              <a:buNone/>
              <a:defRPr/>
            </a:pPr>
            <a:r>
              <a:rPr lang="en-US" sz="900">
                <a:solidFill>
                  <a:srgbClr val="1f1e1d"/>
                </a:solidFill>
                <a:latin typeface="Arial"/>
                <a:ea typeface="Arial"/>
                <a:cs typeface="Arial"/>
                <a:sym typeface="Arial"/>
              </a:rPr>
              <a:t>환경부에서 고시한 부지경계선 배출허용기준에 부합하게 복합 악취 및 지정 악 취물질 배출 농도를 관리하고 있습니다.</a:t>
            </a:r>
            <a:endParaRPr lang="en-US" sz="900">
              <a:solidFill>
                <a:srgbClr val="1f1e1d"/>
              </a:solidFill>
              <a:latin typeface="Arial"/>
              <a:ea typeface="Arial"/>
              <a:cs typeface="Arial"/>
              <a:sym typeface="Arial"/>
            </a:endParaRPr>
          </a:p>
          <a:p>
            <a:pPr marL="12700" lvl="0" indent="0" algn="l" rtl="0">
              <a:lnSpc>
                <a:spcPct val="100000"/>
              </a:lnSpc>
              <a:spcBef>
                <a:spcPts val="0"/>
              </a:spcBef>
              <a:spcAft>
                <a:spcPts val="0"/>
              </a:spcAft>
              <a:buNone/>
              <a:defRPr/>
            </a:pPr>
            <a:endParaRPr lang="en-US" sz="900" b="1">
              <a:solidFill>
                <a:srgbClr val="1f1e1d"/>
              </a:solidFill>
              <a:latin typeface="Arial"/>
              <a:ea typeface="Arial"/>
              <a:cs typeface="Arial"/>
              <a:sym typeface="Arial"/>
            </a:endParaRPr>
          </a:p>
          <a:p>
            <a:pPr marL="12700" lvl="0" indent="0" algn="l" rtl="0">
              <a:lnSpc>
                <a:spcPct val="100000"/>
              </a:lnSpc>
              <a:spcBef>
                <a:spcPts val="0"/>
              </a:spcBef>
              <a:spcAft>
                <a:spcPts val="0"/>
              </a:spcAft>
              <a:buNone/>
              <a:defRPr/>
            </a:pPr>
            <a:r>
              <a:rPr lang="en-US" sz="1200" b="1">
                <a:solidFill>
                  <a:srgbClr val="1f1e1d"/>
                </a:solidFill>
                <a:latin typeface="Arial"/>
                <a:ea typeface="Arial"/>
                <a:cs typeface="Arial"/>
                <a:sym typeface="Arial"/>
              </a:rPr>
              <a:t>소음관리</a:t>
            </a:r>
            <a:endParaRPr lang="en-US" sz="900">
              <a:solidFill>
                <a:srgbClr val="1f1e1d"/>
              </a:solidFill>
            </a:endParaRPr>
          </a:p>
          <a:p>
            <a:pPr marL="12700" lvl="0" indent="0" algn="l" rtl="0">
              <a:lnSpc>
                <a:spcPct val="100000"/>
              </a:lnSpc>
              <a:spcBef>
                <a:spcPts val="0"/>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부지 경계선의 4개 지점에서 소음 측정기를 설치하여 분기별로 모니터링을 실시하고 있습니다. 지역 주민에게 미치는 영향을 최소화하기 위해 작업 시간 및 장비를 관리한 결과, 최근 3년간 소음 허용 기준을 초과하거나 민원을 접수 받은 적이 없습니다. 또한, 임직원의 청력 보호를 위해 매해 건강검진 결과를 집계하여 관찰하고 있으며, 청력 보존 프로그램을 운영하고 있습니다.</a:t>
            </a:r>
            <a:endParaRPr lang="en-US" sz="900">
              <a:solidFill>
                <a:srgbClr val="1f1e1d"/>
              </a:solidFill>
              <a:latin typeface="Arial"/>
              <a:ea typeface="Arial"/>
              <a:cs typeface="Arial"/>
              <a:sym typeface="Arial"/>
            </a:endParaRPr>
          </a:p>
          <a:p>
            <a:pPr marL="12700" marR="5080" lvl="0" indent="0" algn="just" rtl="0">
              <a:lnSpc>
                <a:spcPct val="138900"/>
              </a:lnSpc>
              <a:spcBef>
                <a:spcPts val="265"/>
              </a:spcBef>
              <a:spcAft>
                <a:spcPts val="0"/>
              </a:spcAft>
              <a:buNone/>
              <a:defRPr/>
            </a:pPr>
            <a:endParaRPr lang="en-US" sz="900">
              <a:solidFill>
                <a:srgbClr val="1f1e1d"/>
              </a:solidFill>
              <a:latin typeface="Arial"/>
              <a:ea typeface="Arial"/>
              <a:cs typeface="Arial"/>
              <a:sym typeface="Arial"/>
            </a:endParaRPr>
          </a:p>
          <a:p>
            <a:pPr marL="12700" lvl="0" indent="0" algn="l" rtl="0">
              <a:lnSpc>
                <a:spcPct val="100000"/>
              </a:lnSpc>
              <a:spcBef>
                <a:spcPts val="0"/>
              </a:spcBef>
              <a:spcAft>
                <a:spcPts val="0"/>
              </a:spcAft>
              <a:buNone/>
              <a:defRPr/>
            </a:pPr>
            <a:r>
              <a:rPr lang="en-US" sz="1200" b="1">
                <a:solidFill>
                  <a:srgbClr val="1f1e1d"/>
                </a:solidFill>
                <a:latin typeface="Arial"/>
                <a:ea typeface="Arial"/>
                <a:cs typeface="Arial"/>
                <a:sym typeface="Arial"/>
              </a:rPr>
              <a:t>토양 관리</a:t>
            </a:r>
            <a:endParaRPr lang="en-US" sz="900">
              <a:solidFill>
                <a:srgbClr val="1f1e1d"/>
              </a:solidFill>
            </a:endParaRPr>
          </a:p>
          <a:p>
            <a:pPr marL="12700" lvl="0" indent="0" algn="l" rtl="0">
              <a:lnSpc>
                <a:spcPct val="100000"/>
              </a:lnSpc>
              <a:spcBef>
                <a:spcPts val="0"/>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토양 오염을 방지하고 관리하기 위해 노력합니다. 이를 위해 토양의 오염 상태를 정기적으로 평가하고 관리하기 위해 2년 주기로 토양을 검사하고 모니터링하고 있습니다</a:t>
            </a:r>
            <a:r>
              <a:rPr lang="en-US" altLang="ko-KR" sz="900">
                <a:solidFill>
                  <a:srgbClr val="1f1e1d"/>
                </a:solidFill>
                <a:latin typeface="Arial"/>
                <a:ea typeface="Arial"/>
                <a:cs typeface="Arial"/>
                <a:sym typeface="Arial"/>
              </a:rPr>
              <a:t>.</a:t>
            </a:r>
            <a:endParaRPr lang="en-US" altLang="ko-KR" sz="900">
              <a:solidFill>
                <a:srgbClr val="1f1e1d"/>
              </a:solidFill>
              <a:latin typeface="Arial"/>
              <a:ea typeface="Arial"/>
              <a:cs typeface="Arial"/>
              <a:sym typeface="Arial"/>
            </a:endParaRPr>
          </a:p>
          <a:p>
            <a:pPr marL="12700" lvl="0" indent="0" algn="just" rtl="0">
              <a:lnSpc>
                <a:spcPct val="100000"/>
              </a:lnSpc>
              <a:spcBef>
                <a:spcPts val="0"/>
              </a:spcBef>
              <a:spcAft>
                <a:spcPts val="0"/>
              </a:spcAft>
              <a:buNone/>
              <a:defRPr/>
            </a:pPr>
            <a:endParaRPr lang="en-US" sz="900" b="1">
              <a:solidFill>
                <a:srgbClr val="1f1e1d"/>
              </a:solidFill>
              <a:latin typeface="Arial"/>
              <a:ea typeface="Arial"/>
              <a:cs typeface="Arial"/>
              <a:sym typeface="Arial"/>
            </a:endParaRPr>
          </a:p>
          <a:p>
            <a:pPr marL="12700" lvl="0" indent="0" algn="just" rtl="0">
              <a:lnSpc>
                <a:spcPct val="100000"/>
              </a:lnSpc>
              <a:spcBef>
                <a:spcPts val="0"/>
              </a:spcBef>
              <a:spcAft>
                <a:spcPts val="0"/>
              </a:spcAft>
              <a:buNone/>
              <a:defRPr/>
            </a:pPr>
            <a:r>
              <a:rPr lang="en-US" sz="1200" b="1">
                <a:solidFill>
                  <a:srgbClr val="1f1e1d"/>
                </a:solidFill>
                <a:latin typeface="Arial"/>
                <a:ea typeface="Arial"/>
                <a:cs typeface="Arial"/>
                <a:sym typeface="Arial"/>
              </a:rPr>
              <a:t>유해화학물질 및 화학물질 관리</a:t>
            </a:r>
            <a:endParaRPr lang="en-US" sz="900">
              <a:solidFill>
                <a:srgbClr val="1f1e1d"/>
              </a:solidFill>
            </a:endParaRPr>
          </a:p>
          <a:p>
            <a:pPr marL="12700" lvl="0" indent="0" algn="just" rtl="0">
              <a:lnSpc>
                <a:spcPct val="100000"/>
              </a:lnSpc>
              <a:spcBef>
                <a:spcPts val="0"/>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국내 화학물질 관리기준에 맞추어 화학물질을 철저히 관리하고 있습니다. 정보관리를 체계적으로 할 수 있는 물질안전보건자료(MSDS)시스템을 운영하며, 임직원에게 주의사항을 전달 하여 화학물질의 잠재적 위험성을 인지시키고 있습니다. 뿐만 아니라, 반입부터 사용 시점까지 밀폐 공정으로 관리해 만약의 누출 사고를 대비하고 있으며, 인체 보호 및 환경 보호를 위한 조치 등의 대응 매뉴얼도 철저히 관리합니다.</a:t>
            </a:r>
            <a:r>
              <a:rPr lang="ko-KR" altLang="en-US" sz="900">
                <a:solidFill>
                  <a:srgbClr val="1f1e1d"/>
                </a:solidFill>
                <a:latin typeface="Arial"/>
                <a:ea typeface="Arial"/>
                <a:cs typeface="Arial"/>
                <a:sym typeface="Arial"/>
              </a:rPr>
              <a:t> </a:t>
            </a:r>
            <a:r>
              <a:rPr lang="en-US" sz="900">
                <a:solidFill>
                  <a:srgbClr val="1f1e1d"/>
                </a:solidFill>
                <a:latin typeface="Arial"/>
                <a:ea typeface="Arial"/>
                <a:cs typeface="Arial"/>
                <a:sym typeface="Arial"/>
              </a:rPr>
              <a:t>또한, 순환자원으로 재활용되고 있는 재생 자원에 함유된 화학물질 배출 및 이동량을 화학물질 배출 이동량 정보시스템에 신고하여 관리하고 있으며 지난 3개년 화학물질 사용량은 감소 추세에 있습니다.</a:t>
            </a:r>
            <a:endParaRPr lang="en-US" sz="900">
              <a:solidFill>
                <a:srgbClr val="1f1e1d"/>
              </a:solidFill>
              <a:latin typeface="Arial"/>
              <a:ea typeface="Arial"/>
              <a:cs typeface="Arial"/>
              <a:sym typeface="Arial"/>
            </a:endParaRPr>
          </a:p>
          <a:p>
            <a:pPr marL="12700" lvl="0" indent="0" algn="just" rtl="0">
              <a:lnSpc>
                <a:spcPct val="100000"/>
              </a:lnSpc>
              <a:spcBef>
                <a:spcPts val="0"/>
              </a:spcBef>
              <a:spcAft>
                <a:spcPts val="0"/>
              </a:spcAft>
              <a:buNone/>
              <a:defRPr/>
            </a:pPr>
            <a:endParaRPr lang="en-US" sz="900" b="1">
              <a:solidFill>
                <a:srgbClr val="1f1e1d"/>
              </a:solidFill>
              <a:latin typeface="Arial"/>
              <a:ea typeface="Arial"/>
              <a:cs typeface="Arial"/>
              <a:sym typeface="Arial"/>
            </a:endParaRPr>
          </a:p>
          <a:p>
            <a:pPr marL="12700" lvl="0" indent="0" algn="just" rtl="0">
              <a:lnSpc>
                <a:spcPct val="100000"/>
              </a:lnSpc>
              <a:spcBef>
                <a:spcPts val="0"/>
              </a:spcBef>
              <a:spcAft>
                <a:spcPts val="0"/>
              </a:spcAft>
              <a:buNone/>
              <a:defRPr/>
            </a:pPr>
            <a:r>
              <a:rPr lang="en-US" sz="1200" b="1">
                <a:solidFill>
                  <a:srgbClr val="1f1e1d"/>
                </a:solidFill>
                <a:latin typeface="Arial"/>
                <a:ea typeface="Arial"/>
                <a:cs typeface="Arial"/>
                <a:sym typeface="Arial"/>
              </a:rPr>
              <a:t>부산물 관리</a:t>
            </a:r>
            <a:endParaRPr lang="en-US" sz="900">
              <a:solidFill>
                <a:srgbClr val="1f1e1d"/>
              </a:solidFill>
              <a:latin typeface="Arial"/>
              <a:ea typeface="Arial"/>
              <a:cs typeface="Arial"/>
              <a:sym typeface="Arial"/>
            </a:endParaRPr>
          </a:p>
          <a:p>
            <a:pPr marL="12700" lvl="0" indent="0" algn="just" rtl="0">
              <a:lnSpc>
                <a:spcPct val="100000"/>
              </a:lnSpc>
              <a:spcBef>
                <a:spcPts val="0"/>
              </a:spcBef>
              <a:spcAft>
                <a:spcPts val="0"/>
              </a:spcAft>
              <a:buNone/>
              <a:defRPr/>
            </a:pPr>
            <a:r>
              <a:rPr lang="en-US" sz="900">
                <a:solidFill>
                  <a:srgbClr val="1f1e1d"/>
                </a:solidFill>
                <a:latin typeface="Arial"/>
                <a:ea typeface="Arial"/>
                <a:cs typeface="Arial"/>
                <a:sym typeface="Arial"/>
              </a:rPr>
              <a:t>시멘트 생산과정에서 발생하는 여러 부산물을 재활용하여 순환경제를 이루고 있습니다. 화력발전소에서 나온 부산물인 플라이애시를 재활용한 플라이애시 시멘트와 저발열 혼합시멘트를 생산 및 판매하고 있으며, 향후 순환경제 달성을 위해 관련 매출을 확대해 나갈 계획입니다.</a:t>
            </a:r>
            <a:endParaRPr lang="en-US" sz="900">
              <a:solidFill>
                <a:srgbClr val="1f1e1d"/>
              </a:solidFill>
              <a:latin typeface="Arial"/>
              <a:ea typeface="Arial"/>
              <a:cs typeface="Arial"/>
              <a:sym typeface="Arial"/>
            </a:endParaRPr>
          </a:p>
          <a:p>
            <a:pPr marL="12700" lvl="0" indent="0" algn="l" rtl="0">
              <a:lnSpc>
                <a:spcPct val="100000"/>
              </a:lnSpc>
              <a:spcBef>
                <a:spcPts val="0"/>
              </a:spcBef>
              <a:spcAft>
                <a:spcPts val="0"/>
              </a:spcAft>
              <a:buNone/>
              <a:defRPr/>
            </a:pPr>
            <a:endParaRPr lang="en-US" sz="900" b="1">
              <a:solidFill>
                <a:srgbClr val="1f1e1d"/>
              </a:solidFill>
              <a:latin typeface="Arial"/>
              <a:ea typeface="Arial"/>
              <a:cs typeface="Arial"/>
              <a:sym typeface="Arial"/>
            </a:endParaRPr>
          </a:p>
          <a:p>
            <a:pPr marL="12700" lvl="0" indent="0" algn="l" rtl="0">
              <a:lnSpc>
                <a:spcPct val="100000"/>
              </a:lnSpc>
              <a:spcBef>
                <a:spcPts val="0"/>
              </a:spcBef>
              <a:spcAft>
                <a:spcPts val="0"/>
              </a:spcAft>
              <a:buNone/>
              <a:defRPr/>
            </a:pPr>
            <a:r>
              <a:rPr lang="en-US" sz="1200" b="1">
                <a:solidFill>
                  <a:srgbClr val="1f1e1d"/>
                </a:solidFill>
                <a:latin typeface="Arial"/>
                <a:ea typeface="Arial"/>
                <a:cs typeface="Arial"/>
                <a:sym typeface="Arial"/>
              </a:rPr>
              <a:t>환경성과 평가 임직원 보상 연계</a:t>
            </a:r>
            <a:endParaRPr lang="en-US" sz="900">
              <a:solidFill>
                <a:srgbClr val="1f1e1d"/>
              </a:solidFill>
            </a:endParaRPr>
          </a:p>
          <a:p>
            <a:pPr marL="12700" lvl="0" indent="0" algn="l" rtl="0">
              <a:lnSpc>
                <a:spcPct val="100000"/>
              </a:lnSpc>
              <a:spcBef>
                <a:spcPts val="0"/>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ESG 경영 관리의 일환으로 임원의 성과 평가에 환경 지표를 도입하였습니다. 성과 평가 지표는 대기질 관리와 같은 환경 지표를 포함하고 있으며, 회사의 ESG 경영에 임원이 얼마나 기여하고 있는지를 정량적으로 파악하고 있습니다.</a:t>
            </a:r>
            <a:r>
              <a:rPr lang="en-US" sz="900">
                <a:solidFill>
                  <a:srgbClr val="1f1e1d"/>
                </a:solidFill>
              </a:rPr>
              <a:t> 삼</a:t>
            </a:r>
            <a:r>
              <a:rPr lang="en-US" sz="900">
                <a:solidFill>
                  <a:srgbClr val="1f1e1d"/>
                </a:solidFill>
                <a:latin typeface="Arial"/>
                <a:ea typeface="Arial"/>
                <a:cs typeface="Arial"/>
                <a:sym typeface="Arial"/>
              </a:rPr>
              <a:t>표시멘트는 유관부서 임원 대상으로 기준 지표 및 요건에 따라 보상 및 인센티브를 제공함으로써 환경 보호에 대한 책임감을 증진시키고 지속 가능한 경영을 실현하고자 합니다.</a:t>
            </a:r>
            <a:endParaRPr lang="en-US" sz="900">
              <a:solidFill>
                <a:srgbClr val="1f1e1d"/>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77" name="Google Shape;177;p24"/>
          <p:cNvSpPr txBox="1"/>
          <p:nvPr/>
        </p:nvSpPr>
        <p:spPr>
          <a:xfrm>
            <a:off x="604213" y="79150"/>
            <a:ext cx="4309672" cy="72095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altLang="ko-KR" sz="2200" b="1">
                <a:solidFill>
                  <a:srgbClr val="1f1e1d"/>
                </a:solidFill>
                <a:latin typeface="Arial"/>
                <a:ea typeface="Arial"/>
                <a:cs typeface="Arial"/>
                <a:sym typeface="Arial"/>
              </a:rPr>
              <a:t>Environment - </a:t>
            </a:r>
            <a:r>
              <a:rPr lang="en-US" sz="2200" b="1">
                <a:solidFill>
                  <a:srgbClr val="1f1e1d"/>
                </a:solidFill>
                <a:latin typeface="Arial"/>
                <a:ea typeface="Arial"/>
                <a:cs typeface="Arial"/>
                <a:sym typeface="Arial"/>
              </a:rPr>
              <a:t>환경영향</a:t>
            </a:r>
            <a:r>
              <a:rPr lang="en-US" sz="2200" b="1">
                <a:solidFill>
                  <a:srgbClr val="1f1e1d"/>
                </a:solidFill>
              </a:rPr>
              <a:t> </a:t>
            </a:r>
            <a:r>
              <a:rPr lang="en-US" sz="2200" b="1">
                <a:solidFill>
                  <a:srgbClr val="1f1e1d"/>
                </a:solidFill>
                <a:latin typeface="Arial"/>
                <a:ea typeface="Arial"/>
                <a:cs typeface="Arial"/>
                <a:sym typeface="Arial"/>
              </a:rPr>
              <a:t>최소화</a:t>
            </a:r>
            <a:endParaRPr lang="en-US" sz="2200" b="1">
              <a:solidFill>
                <a:srgbClr val="1f1e1d"/>
              </a:solidFill>
              <a:latin typeface="Arial"/>
              <a:ea typeface="Arial"/>
              <a:cs typeface="Arial"/>
              <a:sym typeface="Arial"/>
            </a:endParaRPr>
          </a:p>
          <a:p>
            <a:pPr marL="12700" lvl="0" indent="0" algn="l" rtl="0">
              <a:lnSpc>
                <a:spcPct val="100000"/>
              </a:lnSpc>
              <a:spcBef>
                <a:spcPts val="1285"/>
              </a:spcBef>
              <a:spcAft>
                <a:spcPts val="0"/>
              </a:spcAft>
              <a:buNone/>
              <a:defRPr/>
            </a:pPr>
            <a:r>
              <a:rPr lang="en-US" sz="1400" b="1">
                <a:solidFill>
                  <a:srgbClr val="009944"/>
                </a:solidFill>
                <a:latin typeface="Arial"/>
                <a:ea typeface="Arial"/>
                <a:cs typeface="Arial"/>
                <a:sym typeface="Arial"/>
              </a:rPr>
              <a:t>Metrics and Targets</a:t>
            </a:r>
            <a:endParaRPr lang="en-US" sz="1400" b="1">
              <a:solidFill>
                <a:srgbClr val="009944"/>
              </a:solidFill>
              <a:latin typeface="Arial"/>
              <a:ea typeface="Arial"/>
              <a:cs typeface="Arial"/>
              <a:sym typeface="Arial"/>
            </a:endParaRPr>
          </a:p>
        </p:txBody>
      </p:sp>
      <p:sp>
        <p:nvSpPr>
          <p:cNvPr id="178" name="Google Shape;178;p24"/>
          <p:cNvSpPr txBox="1"/>
          <p:nvPr/>
        </p:nvSpPr>
        <p:spPr>
          <a:xfrm>
            <a:off x="736925" y="2995925"/>
            <a:ext cx="5627400" cy="1557025"/>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200" b="1">
                <a:solidFill>
                  <a:srgbClr val="1f1e1d"/>
                </a:solidFill>
                <a:latin typeface="Arial"/>
                <a:ea typeface="Arial"/>
                <a:cs typeface="Arial"/>
                <a:sym typeface="Arial"/>
              </a:rPr>
              <a:t>1사 1멸종위기종 서식지 복원사업</a:t>
            </a:r>
            <a:endParaRPr lang="en-US" sz="1200" b="1">
              <a:solidFill>
                <a:srgbClr val="1f1e1d"/>
              </a:solidFill>
              <a:latin typeface="Arial"/>
              <a:ea typeface="Arial"/>
              <a:cs typeface="Arial"/>
              <a:sym typeface="Arial"/>
            </a:endParaRPr>
          </a:p>
          <a:p>
            <a:pPr marL="12700" marR="5080" lvl="0" indent="0" algn="just" rtl="0">
              <a:lnSpc>
                <a:spcPct val="138900"/>
              </a:lnSpc>
              <a:spcBef>
                <a:spcPts val="265"/>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2021년부터 원주지방환경청의 1사 1멸종위기종 서식지 복원사업에 참여하였습니다. 멸종위기종 2급 생물인 하늘다람쥐의 서식지가 광산 개발로 인해 인근 지역으로 이동하였을 것으로 예상 됨에 따라, 전문가의 자문을 받아 서식지 복원사업을 진행하였습니다. 하늘다람쥐의 안정적인 이주를 위해 이동이 예상되는 지점에 인공둥지 50개를 설치하였으며, 매 분기 무인 센서 카메 라 데이터를 확인해 둥지 보수 작업을 하고 있습니다. 이 과정에서 하늘 다람쥐, 다람쥐, 새, 담비의 둥지 이용 모습이 촬영되었으며, 실질적으로 서식지가 보전되고 있음을 확인할 수 있었습니다.  </a:t>
            </a:r>
            <a:r>
              <a:rPr lang="en-US" sz="900">
                <a:solidFill>
                  <a:srgbClr val="1f1e1d"/>
                </a:solidFill>
              </a:rPr>
              <a:t>삼</a:t>
            </a:r>
            <a:r>
              <a:rPr lang="en-US" sz="900">
                <a:solidFill>
                  <a:srgbClr val="1f1e1d"/>
                </a:solidFill>
                <a:latin typeface="Arial"/>
                <a:ea typeface="Arial"/>
                <a:cs typeface="Arial"/>
                <a:sym typeface="Arial"/>
              </a:rPr>
              <a:t>표시멘트는 앞으로도 환경보호 활동을 이어가며 지속 가능한 개발을 위해 노력할 것 입니다.</a:t>
            </a:r>
            <a:endParaRPr sz="900">
              <a:latin typeface="Arial"/>
              <a:ea typeface="Arial"/>
              <a:cs typeface="Arial"/>
              <a:sym typeface="Arial"/>
            </a:endParaRPr>
          </a:p>
        </p:txBody>
      </p:sp>
      <p:sp>
        <p:nvSpPr>
          <p:cNvPr id="179" name="Google Shape;179;p24"/>
          <p:cNvSpPr txBox="1"/>
          <p:nvPr/>
        </p:nvSpPr>
        <p:spPr>
          <a:xfrm>
            <a:off x="638650" y="828425"/>
            <a:ext cx="5767821" cy="2791800"/>
          </a:xfrm>
          <a:prstGeom prst="rect">
            <a:avLst/>
          </a:prstGeom>
          <a:noFill/>
          <a:ln>
            <a:noFill/>
          </a:ln>
        </p:spPr>
        <p:txBody>
          <a:bodyPr wrap="square" lIns="91424" tIns="91424" rIns="91424" bIns="91424" anchor="t" anchorCtr="0">
            <a:noAutofit/>
          </a:bodyPr>
          <a:lstStyle/>
          <a:p>
            <a:pPr marL="0" lvl="0" indent="0" algn="l" rtl="0">
              <a:spcBef>
                <a:spcPts val="0"/>
              </a:spcBef>
              <a:spcAft>
                <a:spcPts val="0"/>
              </a:spcAft>
              <a:buNone/>
              <a:defRPr/>
            </a:pPr>
            <a:r>
              <a:rPr lang="en-US" sz="1200" b="1">
                <a:latin typeface="Calibri"/>
                <a:ea typeface="Calibri"/>
                <a:cs typeface="Calibri"/>
                <a:sym typeface="Calibri"/>
              </a:rPr>
              <a:t>광산 복구 공사 계획</a:t>
            </a:r>
            <a:endParaRPr lang="en-US" sz="1200" b="1">
              <a:latin typeface="Calibri"/>
              <a:ea typeface="Calibri"/>
              <a:cs typeface="Calibri"/>
              <a:sym typeface="Calibri"/>
            </a:endParaRPr>
          </a:p>
          <a:p>
            <a:pPr marL="0" lvl="0" indent="0" algn="l" rtl="0">
              <a:lnSpc>
                <a:spcPct val="115000"/>
              </a:lnSpc>
              <a:spcBef>
                <a:spcPts val="1200"/>
              </a:spcBef>
              <a:spcAft>
                <a:spcPts val="0"/>
              </a:spcAft>
              <a:buClr>
                <a:schemeClr val="dk1"/>
              </a:buClr>
              <a:buSzPct val="25000"/>
              <a:buFont typeface="Arial"/>
              <a:buNone/>
              <a:defRPr/>
            </a:pPr>
            <a:r>
              <a:rPr lang="en-US" sz="900">
                <a:solidFill>
                  <a:srgbClr val="1f1e1d"/>
                </a:solidFill>
              </a:rPr>
              <a:t>삼표시멘트는 광산 개발과 복구를 병행하기 위하여 2023년 10월부터 삼척시로부터 복구설계 승인 을 받아, 광산 폐토 완료지에 1차 복구 시범 SITE(면적 2.5ha) 조성을 시작했습니다. 지형 및 식생 복 원 작업을 위해 2023년 10월부터 2026년까지 약 12억원의 예산을 투입할 계획 입니다. 본 대상지에 적합한 복구용 소재 선정을 위해 주변 식생의 현장 적용 가능성(이식, 식재, 파종 등)을 테스트하고, 자생식물 위주로 산림수종 10종 및 묘목 2만주를 선정할 예정입니다. 마을 공동화 사업의 일환으로 묘목 생산 및 관리 등은 주민이 참여할 수 있도록 하였으며, 현장 적용을 같이 진행할 예정입니다. 또한, 기후변화에 대응할 수 있는 친환경적인 복구 방법의 개발(탄소저감능력 확대, 드론을 이용한 파 종 등)과 생물다양성 증진을 위한 시험 연구(적정 토심, 토양이화학성, 복원용 식물소재 확대 등)도 병 행하고자 합니다. 2027년부터는 지속적인 모니터링을 통해 유지관리를 병행할 계획입니다.</a:t>
            </a:r>
            <a:endParaRPr lang="en-US" sz="900">
              <a:solidFill>
                <a:srgbClr val="1f1e1d"/>
              </a:solidFill>
            </a:endParaRPr>
          </a:p>
          <a:p>
            <a:pPr marL="0" lvl="0" indent="0" algn="l" rtl="0">
              <a:spcBef>
                <a:spcPts val="1200"/>
              </a:spcBef>
              <a:spcAft>
                <a:spcPts val="0"/>
              </a:spcAft>
              <a:buNone/>
              <a:defRPr/>
            </a:pPr>
            <a:endParaRPr sz="900">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1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84" name="Google Shape;184;p25"/>
          <p:cNvSpPr txBox="1"/>
          <p:nvPr/>
        </p:nvSpPr>
        <p:spPr>
          <a:xfrm>
            <a:off x="965424" y="3130600"/>
            <a:ext cx="6245393" cy="803225"/>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200" b="1">
                <a:solidFill>
                  <a:srgbClr val="1f1e1d"/>
                </a:solidFill>
                <a:latin typeface="Arial"/>
                <a:ea typeface="Arial"/>
                <a:cs typeface="Arial"/>
                <a:sym typeface="Arial"/>
              </a:rPr>
              <a:t>지역사회 환경보전 활동</a:t>
            </a:r>
            <a:endParaRPr lang="en-US" sz="1200" b="1">
              <a:solidFill>
                <a:srgbClr val="1f1e1d"/>
              </a:solidFill>
              <a:latin typeface="Arial"/>
              <a:ea typeface="Arial"/>
              <a:cs typeface="Arial"/>
              <a:sym typeface="Arial"/>
            </a:endParaRPr>
          </a:p>
          <a:p>
            <a:pPr marL="12700" marR="5080" lvl="0" indent="0" algn="just" rtl="0">
              <a:lnSpc>
                <a:spcPct val="138900"/>
              </a:lnSpc>
              <a:spcBef>
                <a:spcPts val="265"/>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지역사회 환경 정화를 위해 임직원의 참여하에 주기적인 환경 활동을 진행하고 있습니다. 공장에서 발생하는 분체상 물질이 외부로 유출되는 것을 방지하기 위해 매주 전 임직원이 참여하여 Clean Day 활동을 실시하고 있으며, 매월 환경 정화 활동과 국도 주변 정화 활동도 실시하고</a:t>
            </a:r>
            <a:r>
              <a:rPr lang="en-US" sz="900">
                <a:solidFill>
                  <a:srgbClr val="1f1e1d"/>
                </a:solidFill>
              </a:rPr>
              <a:t> </a:t>
            </a:r>
            <a:r>
              <a:rPr lang="en-US" sz="900">
                <a:solidFill>
                  <a:srgbClr val="1f1e1d"/>
                </a:solidFill>
                <a:latin typeface="Arial"/>
                <a:ea typeface="Arial"/>
                <a:cs typeface="Arial"/>
                <a:sym typeface="Arial"/>
              </a:rPr>
              <a:t>있습니다.</a:t>
            </a:r>
            <a:endParaRPr sz="900">
              <a:latin typeface="Arial"/>
              <a:ea typeface="Arial"/>
              <a:cs typeface="Arial"/>
              <a:sym typeface="Arial"/>
            </a:endParaRPr>
          </a:p>
        </p:txBody>
      </p:sp>
      <p:sp>
        <p:nvSpPr>
          <p:cNvPr id="185" name="Google Shape;185;p25"/>
          <p:cNvSpPr txBox="1"/>
          <p:nvPr/>
        </p:nvSpPr>
        <p:spPr>
          <a:xfrm>
            <a:off x="965124" y="4187500"/>
            <a:ext cx="6281012" cy="984575"/>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200" b="1">
                <a:solidFill>
                  <a:srgbClr val="1f1e1d"/>
                </a:solidFill>
                <a:latin typeface="Arial"/>
                <a:ea typeface="Arial"/>
                <a:cs typeface="Arial"/>
                <a:sym typeface="Arial"/>
              </a:rPr>
              <a:t>민원 관리</a:t>
            </a:r>
            <a:endParaRPr lang="en-US" sz="1200" b="1">
              <a:solidFill>
                <a:srgbClr val="1f1e1d"/>
              </a:solidFill>
              <a:latin typeface="Arial"/>
              <a:ea typeface="Arial"/>
              <a:cs typeface="Arial"/>
              <a:sym typeface="Arial"/>
            </a:endParaRPr>
          </a:p>
          <a:p>
            <a:pPr marL="12700" marR="5080" lvl="0" indent="0" algn="just" rtl="0">
              <a:lnSpc>
                <a:spcPct val="138900"/>
              </a:lnSpc>
              <a:spcBef>
                <a:spcPts val="265"/>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지역사회의 환경을 보전하고 지역주민의 불편을 최소화하기 위해 민원처리체계를 구축하고 있습니다. 비산먼지 등의 모니터링 결과를 투명하게 지역사회에 공개하여, 지역사회의 불편을 예방하고 해결하기 위해 노력합니다. 환경 관련 민원은 환경팀에서 체계적으로 내부 정책 및 규정 에 따라 관리하고 있으며, 지역사회 이해관계자의 요청사항을 적극 수렴하여 필요한 후속조치를 취하고 있습니다.</a:t>
            </a:r>
            <a:endParaRPr sz="900">
              <a:latin typeface="Arial"/>
              <a:ea typeface="Arial"/>
              <a:cs typeface="Arial"/>
              <a:sym typeface="Arial"/>
            </a:endParaRPr>
          </a:p>
        </p:txBody>
      </p:sp>
      <p:sp>
        <p:nvSpPr>
          <p:cNvPr id="186" name="Google Shape;186;p25"/>
          <p:cNvSpPr txBox="1"/>
          <p:nvPr/>
        </p:nvSpPr>
        <p:spPr>
          <a:xfrm>
            <a:off x="909025" y="0"/>
            <a:ext cx="6344186" cy="161925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altLang="ko-KR" sz="2200" b="1">
                <a:solidFill>
                  <a:srgbClr val="1f1e1d"/>
                </a:solidFill>
                <a:latin typeface="Arial"/>
                <a:ea typeface="Arial"/>
                <a:cs typeface="Arial"/>
                <a:sym typeface="Arial"/>
              </a:rPr>
              <a:t>Environment - </a:t>
            </a:r>
            <a:r>
              <a:rPr lang="en-US" sz="2200" b="1">
                <a:solidFill>
                  <a:srgbClr val="1f1e1d"/>
                </a:solidFill>
                <a:latin typeface="Arial"/>
                <a:ea typeface="Arial"/>
                <a:cs typeface="Arial"/>
                <a:sym typeface="Arial"/>
              </a:rPr>
              <a:t>환경영향 최소화</a:t>
            </a:r>
            <a:endParaRPr lang="en-US" sz="2200" b="1">
              <a:solidFill>
                <a:srgbClr val="1f1e1d"/>
              </a:solidFill>
              <a:latin typeface="Arial"/>
              <a:ea typeface="Arial"/>
              <a:cs typeface="Arial"/>
              <a:sym typeface="Arial"/>
            </a:endParaRPr>
          </a:p>
          <a:p>
            <a:pPr marL="12700" lvl="0" indent="0" algn="l" rtl="0">
              <a:lnSpc>
                <a:spcPct val="100000"/>
              </a:lnSpc>
              <a:spcBef>
                <a:spcPts val="1285"/>
              </a:spcBef>
              <a:spcAft>
                <a:spcPts val="0"/>
              </a:spcAft>
              <a:buNone/>
              <a:defRPr/>
            </a:pPr>
            <a:r>
              <a:rPr lang="en-US" sz="1400" b="1">
                <a:solidFill>
                  <a:srgbClr val="009944"/>
                </a:solidFill>
                <a:latin typeface="Arial"/>
                <a:ea typeface="Arial"/>
                <a:cs typeface="Arial"/>
                <a:sym typeface="Arial"/>
              </a:rPr>
              <a:t>Metrics and Targets</a:t>
            </a:r>
            <a:endParaRPr lang="en-US" sz="1400" b="1">
              <a:solidFill>
                <a:srgbClr val="009944"/>
              </a:solidFill>
              <a:latin typeface="Arial"/>
              <a:ea typeface="Arial"/>
              <a:cs typeface="Arial"/>
              <a:sym typeface="Arial"/>
            </a:endParaRPr>
          </a:p>
          <a:p>
            <a:pPr marL="12700" lvl="0" indent="0" algn="l" rtl="0">
              <a:lnSpc>
                <a:spcPct val="100000"/>
              </a:lnSpc>
              <a:spcBef>
                <a:spcPts val="830"/>
              </a:spcBef>
              <a:spcAft>
                <a:spcPts val="0"/>
              </a:spcAft>
              <a:buNone/>
              <a:defRPr/>
            </a:pPr>
            <a:r>
              <a:rPr lang="en-US" sz="1200" b="1">
                <a:solidFill>
                  <a:srgbClr val="1f1e1d"/>
                </a:solidFill>
                <a:latin typeface="Arial"/>
                <a:ea typeface="Arial"/>
                <a:cs typeface="Arial"/>
                <a:sym typeface="Arial"/>
              </a:rPr>
              <a:t>환경의 날 표창 수상</a:t>
            </a:r>
            <a:endParaRPr lang="en-US" sz="1200" b="1">
              <a:solidFill>
                <a:srgbClr val="1f1e1d"/>
              </a:solidFill>
              <a:latin typeface="Arial"/>
              <a:ea typeface="Arial"/>
              <a:cs typeface="Arial"/>
              <a:sym typeface="Arial"/>
            </a:endParaRPr>
          </a:p>
          <a:p>
            <a:pPr marL="12700" marR="5080" lvl="0" indent="0" algn="just" rtl="0">
              <a:lnSpc>
                <a:spcPct val="138900"/>
              </a:lnSpc>
              <a:spcBef>
                <a:spcPts val="265"/>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a:t>
            </a:r>
            <a:r>
              <a:rPr lang="en-US" sz="900">
                <a:solidFill>
                  <a:srgbClr val="1f1e1d"/>
                </a:solidFill>
              </a:rPr>
              <a:t> </a:t>
            </a:r>
            <a:r>
              <a:rPr lang="en-US" sz="900">
                <a:solidFill>
                  <a:srgbClr val="1f1e1d"/>
                </a:solidFill>
                <a:latin typeface="Arial"/>
                <a:ea typeface="Arial"/>
                <a:cs typeface="Arial"/>
                <a:sym typeface="Arial"/>
              </a:rPr>
              <a:t>2021년부터 원주지방환경청의 1사1멸종 위기종 서식지 복원사업에 참여하였습니다. 석회석 광산 확장지 주변으로 멸종위기종 2급 생물인 하늘다람쥐의 서식이 확인되어 서식지 복원사업을 진행하였으며, 환경 보전활동 실천과 환경정책추진에 기여한 공로를 인정받아 2024년 6월 제29회 환경의 날 기념식에서 원주지방 환경청장 표창을 수상했습니다.</a:t>
            </a:r>
            <a:endParaRPr lang="en-US" sz="900">
              <a:solidFill>
                <a:srgbClr val="1f1e1d"/>
              </a:solidFill>
              <a:latin typeface="Arial"/>
              <a:ea typeface="Arial"/>
              <a:cs typeface="Arial"/>
              <a:sym typeface="Arial"/>
            </a:endParaRPr>
          </a:p>
        </p:txBody>
      </p:sp>
      <p:sp>
        <p:nvSpPr>
          <p:cNvPr id="187" name="Google Shape;187;p25"/>
          <p:cNvSpPr txBox="1"/>
          <p:nvPr/>
        </p:nvSpPr>
        <p:spPr>
          <a:xfrm>
            <a:off x="965125" y="1951100"/>
            <a:ext cx="6310982" cy="801625"/>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200" b="1">
                <a:solidFill>
                  <a:srgbClr val="1f1e1d"/>
                </a:solidFill>
                <a:latin typeface="Arial"/>
                <a:ea typeface="Arial"/>
                <a:cs typeface="Arial"/>
                <a:sym typeface="Arial"/>
              </a:rPr>
              <a:t>반려 해변 입양</a:t>
            </a:r>
            <a:endParaRPr lang="en-US" sz="1200" b="1">
              <a:solidFill>
                <a:srgbClr val="1f1e1d"/>
              </a:solidFill>
              <a:latin typeface="Arial"/>
              <a:ea typeface="Arial"/>
              <a:cs typeface="Arial"/>
              <a:sym typeface="Arial"/>
            </a:endParaRPr>
          </a:p>
          <a:p>
            <a:pPr marL="12700" marR="5080" lvl="0" indent="0" algn="l" rtl="0">
              <a:lnSpc>
                <a:spcPct val="138900"/>
              </a:lnSpc>
              <a:spcBef>
                <a:spcPts val="265"/>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해양쓰레기 문제 해결에 앞장서기 위해, 2023년 6월 해양수산부와 해양환경공단 등으로부터 강원도</a:t>
            </a:r>
            <a:r>
              <a:rPr lang="ko-KR" altLang="en-US" sz="900">
                <a:solidFill>
                  <a:srgbClr val="1f1e1d"/>
                </a:solidFill>
                <a:latin typeface="Arial"/>
                <a:ea typeface="Arial"/>
                <a:cs typeface="Arial"/>
                <a:sym typeface="Arial"/>
              </a:rPr>
              <a:t> </a:t>
            </a:r>
            <a:r>
              <a:rPr lang="en-US" sz="900">
                <a:solidFill>
                  <a:srgbClr val="1f1e1d"/>
                </a:solidFill>
              </a:rPr>
              <a:t>삼</a:t>
            </a:r>
            <a:r>
              <a:rPr lang="en-US" sz="900">
                <a:solidFill>
                  <a:srgbClr val="1f1e1d"/>
                </a:solidFill>
                <a:latin typeface="Arial"/>
                <a:ea typeface="Arial"/>
                <a:cs typeface="Arial"/>
                <a:sym typeface="Arial"/>
              </a:rPr>
              <a:t>척 덕산해수욕장을 반려해변으로 입양하여 반려동물처럼 돌보고</a:t>
            </a:r>
            <a:r>
              <a:rPr lang="en-US" sz="900">
                <a:solidFill>
                  <a:srgbClr val="1f1e1d"/>
                </a:solidFill>
              </a:rPr>
              <a:t> </a:t>
            </a:r>
            <a:r>
              <a:rPr lang="en-US" sz="900">
                <a:solidFill>
                  <a:srgbClr val="1f1e1d"/>
                </a:solidFill>
                <a:latin typeface="Arial"/>
                <a:ea typeface="Arial"/>
                <a:cs typeface="Arial"/>
                <a:sym typeface="Arial"/>
              </a:rPr>
              <a:t>가꾸었습니다. </a:t>
            </a:r>
            <a:r>
              <a:rPr lang="en-US" sz="900">
                <a:solidFill>
                  <a:srgbClr val="1f1e1d"/>
                </a:solidFill>
              </a:rPr>
              <a:t>삼</a:t>
            </a:r>
            <a:r>
              <a:rPr lang="en-US" sz="900">
                <a:solidFill>
                  <a:srgbClr val="1f1e1d"/>
                </a:solidFill>
                <a:latin typeface="Arial"/>
                <a:ea typeface="Arial"/>
                <a:cs typeface="Arial"/>
                <a:sym typeface="Arial"/>
              </a:rPr>
              <a:t>표시멘트는 깨끗한 바다를 만들고 자연보존의 중요성을 알리기 위해 분기별로 정화활동을 펼쳐쓰레기를 수거하는 등 ESG 경영을 확대해 나가고 있습니다.</a:t>
            </a:r>
            <a:endParaRPr sz="900">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p:cSld>
    <p:spTree>
      <p:nvGrpSpPr>
        <p:cNvPr id="1" name=""/>
        <p:cNvGrpSpPr/>
        <p:nvPr/>
      </p:nvGrpSpPr>
      <p:grpSpPr>
        <a:xfrm>
          <a:off x="0" y="0"/>
          <a:ext cx="0" cy="0"/>
          <a:chOff x="0" y="0"/>
          <a:chExt cx="0" cy="0"/>
        </a:xfrm>
      </p:grpSpPr>
      <p:sp>
        <p:nvSpPr>
          <p:cNvPr id="50" name="Google Shape;50;p8"/>
          <p:cNvSpPr txBox="1"/>
          <p:nvPr/>
        </p:nvSpPr>
        <p:spPr>
          <a:xfrm>
            <a:off x="359411" y="4598306"/>
            <a:ext cx="5605650" cy="1211944"/>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200" b="1">
                <a:solidFill>
                  <a:srgbClr val="1f1e1d"/>
                </a:solidFill>
                <a:latin typeface="Arial"/>
                <a:ea typeface="Arial"/>
                <a:cs typeface="Arial"/>
                <a:sym typeface="Arial"/>
              </a:rPr>
              <a:t>ESG 정책</a:t>
            </a:r>
            <a:endParaRPr lang="en-US" sz="1200" b="1">
              <a:solidFill>
                <a:srgbClr val="1f1e1d"/>
              </a:solidFill>
              <a:latin typeface="Arial"/>
              <a:ea typeface="Arial"/>
              <a:cs typeface="Arial"/>
              <a:sym typeface="Arial"/>
            </a:endParaRPr>
          </a:p>
          <a:p>
            <a:pPr marL="12700" marR="5080" lvl="0" indent="0" algn="just" rtl="0">
              <a:lnSpc>
                <a:spcPct val="138900"/>
              </a:lnSpc>
              <a:spcBef>
                <a:spcPts val="265"/>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ESG 경영을 실천하는 모범 기업으로서, 지속가능 한 발전을 하기 위해 ESG 관련 정책을 수립하였습니다. </a:t>
            </a:r>
            <a:endParaRPr lang="en-US" sz="900">
              <a:solidFill>
                <a:srgbClr val="1f1e1d"/>
              </a:solidFill>
              <a:latin typeface="Arial"/>
              <a:ea typeface="Arial"/>
              <a:cs typeface="Arial"/>
              <a:sym typeface="Arial"/>
            </a:endParaRPr>
          </a:p>
          <a:p>
            <a:pPr marL="12700" marR="5080" lvl="0" indent="0" algn="just" rtl="0">
              <a:lnSpc>
                <a:spcPct val="138900"/>
              </a:lnSpc>
              <a:spcBef>
                <a:spcPts val="265"/>
              </a:spcBef>
              <a:spcAft>
                <a:spcPts val="0"/>
              </a:spcAft>
              <a:buNone/>
              <a:defRPr/>
            </a:pPr>
            <a:r>
              <a:rPr lang="en-US" sz="900">
                <a:solidFill>
                  <a:srgbClr val="1f1e1d"/>
                </a:solidFill>
                <a:latin typeface="Arial"/>
                <a:ea typeface="Arial"/>
                <a:cs typeface="Arial"/>
                <a:sym typeface="Arial"/>
              </a:rPr>
              <a:t>친환경 자원순환사회 구축을 위한 환경방침, 인간존중을 바탕으로 한 인권경영방침 및 안전보건방침, 투명한 지배구조 및 공정한 기업 문화를 위한 공정거래방침 및 윤리경영방침 등의 세부 정책을 수립하여, 전사적으로 방향성을 공유하고 있습니다.  </a:t>
            </a:r>
            <a:endParaRPr sz="900">
              <a:latin typeface="Arial"/>
              <a:ea typeface="Arial"/>
              <a:cs typeface="Arial"/>
              <a:sym typeface="Arial"/>
            </a:endParaRPr>
          </a:p>
        </p:txBody>
      </p:sp>
      <p:sp>
        <p:nvSpPr>
          <p:cNvPr id="51" name="Google Shape;51;p8"/>
          <p:cNvSpPr txBox="1"/>
          <p:nvPr/>
        </p:nvSpPr>
        <p:spPr>
          <a:xfrm>
            <a:off x="343573" y="132524"/>
            <a:ext cx="5565385" cy="4382326"/>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altLang="ko-KR" sz="2200" b="1">
                <a:solidFill>
                  <a:srgbClr val="1f1e1d"/>
                </a:solidFill>
                <a:latin typeface="Arial"/>
                <a:ea typeface="Arial"/>
                <a:cs typeface="Arial"/>
                <a:sym typeface="Arial"/>
              </a:rPr>
              <a:t>ESG </a:t>
            </a:r>
            <a:r>
              <a:rPr lang="ko-KR" altLang="en-US" sz="2200" b="1">
                <a:solidFill>
                  <a:srgbClr val="1f1e1d"/>
                </a:solidFill>
                <a:latin typeface="Arial"/>
                <a:ea typeface="Arial"/>
                <a:cs typeface="Arial"/>
                <a:sym typeface="Arial"/>
              </a:rPr>
              <a:t>하이라이트 </a:t>
            </a:r>
            <a:r>
              <a:rPr lang="en-US" altLang="ko-KR" sz="2200" b="1">
                <a:solidFill>
                  <a:srgbClr val="1f1e1d"/>
                </a:solidFill>
                <a:latin typeface="Arial"/>
                <a:ea typeface="Arial"/>
                <a:cs typeface="Arial"/>
                <a:sym typeface="Arial"/>
              </a:rPr>
              <a:t>-</a:t>
            </a:r>
            <a:r>
              <a:rPr lang="ko-KR" altLang="en-US" sz="2200" b="1">
                <a:solidFill>
                  <a:srgbClr val="1f1e1d"/>
                </a:solidFill>
                <a:latin typeface="Arial"/>
                <a:ea typeface="Arial"/>
                <a:cs typeface="Arial"/>
                <a:sym typeface="Arial"/>
              </a:rPr>
              <a:t> </a:t>
            </a:r>
            <a:r>
              <a:rPr lang="en-US" sz="2200" b="1">
                <a:solidFill>
                  <a:srgbClr val="1f1e1d"/>
                </a:solidFill>
                <a:latin typeface="Arial"/>
                <a:ea typeface="Arial"/>
                <a:cs typeface="Arial"/>
                <a:sym typeface="Arial"/>
              </a:rPr>
              <a:t>ESG 경영체계</a:t>
            </a:r>
            <a:endParaRPr lang="en-US" sz="2200" b="1">
              <a:solidFill>
                <a:srgbClr val="1f1e1d"/>
              </a:solidFill>
              <a:latin typeface="Arial"/>
              <a:ea typeface="Arial"/>
              <a:cs typeface="Arial"/>
              <a:sym typeface="Arial"/>
            </a:endParaRPr>
          </a:p>
          <a:p>
            <a:pPr marL="12700" lvl="0" indent="0" algn="l" rtl="0">
              <a:lnSpc>
                <a:spcPct val="100000"/>
              </a:lnSpc>
              <a:spcBef>
                <a:spcPts val="1285"/>
              </a:spcBef>
              <a:spcAft>
                <a:spcPts val="0"/>
              </a:spcAft>
              <a:buNone/>
              <a:defRPr/>
            </a:pPr>
            <a:r>
              <a:rPr lang="en-US" sz="1400" b="1">
                <a:solidFill>
                  <a:srgbClr val="0068b7"/>
                </a:solidFill>
                <a:latin typeface="Arial"/>
                <a:ea typeface="Arial"/>
                <a:cs typeface="Arial"/>
                <a:sym typeface="Arial"/>
              </a:rPr>
              <a:t>ESG 거버넌스</a:t>
            </a:r>
            <a:endParaRPr lang="en-US" sz="1400" b="1">
              <a:solidFill>
                <a:srgbClr val="0068b7"/>
              </a:solidFill>
              <a:latin typeface="Arial"/>
              <a:ea typeface="Arial"/>
              <a:cs typeface="Arial"/>
              <a:sym typeface="Arial"/>
            </a:endParaRPr>
          </a:p>
          <a:p>
            <a:pPr marL="12700" lvl="0" indent="0" algn="l" rtl="0">
              <a:lnSpc>
                <a:spcPct val="100000"/>
              </a:lnSpc>
              <a:spcBef>
                <a:spcPts val="545"/>
              </a:spcBef>
              <a:spcAft>
                <a:spcPts val="0"/>
              </a:spcAft>
              <a:buNone/>
              <a:defRPr/>
            </a:pPr>
            <a:r>
              <a:rPr lang="en-US" sz="1200" b="1">
                <a:solidFill>
                  <a:srgbClr val="1f1e1d"/>
                </a:solidFill>
                <a:latin typeface="Arial"/>
                <a:ea typeface="Arial"/>
                <a:cs typeface="Arial"/>
                <a:sym typeface="Arial"/>
              </a:rPr>
              <a:t>ESG 위원회</a:t>
            </a:r>
            <a:endParaRPr lang="en-US" sz="1200" b="1">
              <a:solidFill>
                <a:srgbClr val="1f1e1d"/>
              </a:solidFill>
              <a:latin typeface="Arial"/>
              <a:ea typeface="Arial"/>
              <a:cs typeface="Arial"/>
              <a:sym typeface="Arial"/>
            </a:endParaRPr>
          </a:p>
          <a:p>
            <a:pPr marL="12700" marR="5080" lvl="0" indent="0" algn="just" rtl="0">
              <a:lnSpc>
                <a:spcPct val="138900"/>
              </a:lnSpc>
              <a:spcBef>
                <a:spcPts val="270"/>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ESG경영 강화와 기업가치 제고를 위해 이사회 내 ESG위원회를 운영하고 있습니다. </a:t>
            </a:r>
            <a:endParaRPr lang="en-US" sz="900">
              <a:solidFill>
                <a:srgbClr val="1f1e1d"/>
              </a:solidFill>
              <a:latin typeface="Arial"/>
              <a:ea typeface="Arial"/>
              <a:cs typeface="Arial"/>
              <a:sym typeface="Arial"/>
            </a:endParaRPr>
          </a:p>
          <a:p>
            <a:pPr marL="12700" marR="5080" lvl="0" indent="0" algn="just" rtl="0">
              <a:lnSpc>
                <a:spcPct val="138900"/>
              </a:lnSpc>
              <a:spcBef>
                <a:spcPts val="270"/>
              </a:spcBef>
              <a:spcAft>
                <a:spcPts val="0"/>
              </a:spcAft>
              <a:buNone/>
              <a:defRPr/>
            </a:pPr>
            <a:r>
              <a:rPr lang="en-US" sz="900">
                <a:solidFill>
                  <a:srgbClr val="1f1e1d"/>
                </a:solidFill>
                <a:latin typeface="Arial"/>
                <a:ea typeface="Arial"/>
                <a:cs typeface="Arial"/>
                <a:sym typeface="Arial"/>
              </a:rPr>
              <a:t>ESG위원회는 전원 사외이사로 구성하여 경영의 투명성과 객관성을 확립하였으며, ESG경영을 위한 정책 및 계획 수립, 관리 감독 및 주요 이슈 의사결정 등의 역할을 수행합니다. </a:t>
            </a:r>
            <a:endParaRPr lang="en-US" sz="900">
              <a:solidFill>
                <a:srgbClr val="1f1e1d"/>
              </a:solidFill>
              <a:latin typeface="Arial"/>
              <a:ea typeface="Arial"/>
              <a:cs typeface="Arial"/>
              <a:sym typeface="Arial"/>
            </a:endParaRPr>
          </a:p>
          <a:p>
            <a:pPr marL="12700" marR="5080" lvl="0" indent="0" algn="just" rtl="0">
              <a:lnSpc>
                <a:spcPct val="138900"/>
              </a:lnSpc>
              <a:spcBef>
                <a:spcPts val="270"/>
              </a:spcBef>
              <a:spcAft>
                <a:spcPts val="0"/>
              </a:spcAft>
              <a:buNone/>
              <a:defRPr/>
            </a:pPr>
            <a:r>
              <a:rPr lang="en-US" sz="900">
                <a:solidFill>
                  <a:srgbClr val="1f1e1d"/>
                </a:solidFill>
                <a:latin typeface="Arial"/>
                <a:ea typeface="Arial"/>
                <a:cs typeface="Arial"/>
                <a:sym typeface="Arial"/>
              </a:rPr>
              <a:t>또한 대표이사를 책임자로 하는 ESG TFT를 통해 환경, 사회, 지배구조 분과별 실행과제를 선정하여 단계별 실행 중에 있습니다. 대표 이사는 ESG 경영에 대한 주요 의사결정 역할에 참여하고 있으며, ESG경영 관련 주요 안건 발생 시 ESG위원회 및 이사회에 보고합니다.</a:t>
            </a:r>
            <a:endParaRPr lang="en-US" sz="900">
              <a:solidFill>
                <a:srgbClr val="1f1e1d"/>
              </a:solidFill>
              <a:latin typeface="Arial"/>
              <a:ea typeface="Arial"/>
              <a:cs typeface="Arial"/>
              <a:sym typeface="Arial"/>
            </a:endParaRPr>
          </a:p>
          <a:p>
            <a:pPr marL="12700" marR="5080" lvl="0" indent="0" algn="just" rtl="0">
              <a:lnSpc>
                <a:spcPct val="138900"/>
              </a:lnSpc>
              <a:spcBef>
                <a:spcPts val="270"/>
              </a:spcBef>
              <a:spcAft>
                <a:spcPts val="0"/>
              </a:spcAft>
              <a:buNone/>
              <a:defRPr/>
            </a:pPr>
            <a:r>
              <a:rPr lang="en-US" sz="900">
                <a:solidFill>
                  <a:schemeClr val="dk1"/>
                </a:solidFill>
              </a:rPr>
              <a:t>ESG 경영 간사는 위원회와 실무 부서 간의 주요 이슈를 전달하며 소통을 조율합니다.</a:t>
            </a:r>
            <a:endParaRPr lang="en-US" sz="900">
              <a:solidFill>
                <a:schemeClr val="dk1"/>
              </a:solidFill>
            </a:endParaRPr>
          </a:p>
          <a:p>
            <a:pPr marL="12700" marR="5080" lvl="0" indent="0" algn="just" rtl="0">
              <a:lnSpc>
                <a:spcPct val="138900"/>
              </a:lnSpc>
              <a:spcBef>
                <a:spcPts val="270"/>
              </a:spcBef>
              <a:spcAft>
                <a:spcPts val="0"/>
              </a:spcAft>
              <a:buNone/>
              <a:defRPr/>
            </a:pPr>
            <a:r>
              <a:rPr lang="en-US" sz="900">
                <a:solidFill>
                  <a:schemeClr val="dk1"/>
                </a:solidFill>
              </a:rPr>
              <a:t>ESG 위원회는 세 개의 분과로 구성되어 있습니다.</a:t>
            </a:r>
            <a:endParaRPr lang="en-US" sz="900">
              <a:solidFill>
                <a:schemeClr val="dk1"/>
              </a:solidFill>
            </a:endParaRPr>
          </a:p>
          <a:p>
            <a:pPr marL="12700" marR="5080" lvl="0" indent="0" algn="just" rtl="0">
              <a:lnSpc>
                <a:spcPct val="138900"/>
              </a:lnSpc>
              <a:spcBef>
                <a:spcPts val="270"/>
              </a:spcBef>
              <a:spcAft>
                <a:spcPts val="0"/>
              </a:spcAft>
              <a:buNone/>
              <a:defRPr/>
            </a:pPr>
            <a:r>
              <a:rPr lang="en-US" sz="900">
                <a:solidFill>
                  <a:schemeClr val="dk1"/>
                </a:solidFill>
              </a:rPr>
              <a:t>환경 분과는 환경 목표 및 성과 관리, 환경관리지표 모니터링, 친환경 제품 및 서비스 관리 등을 수행합니다.</a:t>
            </a:r>
            <a:br>
              <a:rPr lang="en-US" sz="900">
                <a:solidFill>
                  <a:schemeClr val="dk1"/>
                </a:solidFill>
              </a:rPr>
            </a:br>
            <a:r>
              <a:rPr lang="en-US" sz="900">
                <a:solidFill>
                  <a:schemeClr val="dk1"/>
                </a:solidFill>
              </a:rPr>
              <a:t>사회 분과는 임직원 인권 및 노동 이슈 관리, 지역사회 소통 및 사회공헌, 협력사 관리 등을 담당합니다.</a:t>
            </a:r>
            <a:br>
              <a:rPr lang="en-US" sz="900">
                <a:solidFill>
                  <a:schemeClr val="dk1"/>
                </a:solidFill>
              </a:rPr>
            </a:br>
            <a:r>
              <a:rPr lang="en-US" sz="900">
                <a:solidFill>
                  <a:schemeClr val="dk1"/>
                </a:solidFill>
              </a:rPr>
              <a:t>지배구조 분과는 이사회 구성 및 운영, 윤리경영 및 부패방지, 재무실적과 외부 감사 관리를 맡고 있습니다.</a:t>
            </a:r>
            <a:br>
              <a:rPr lang="en-US" sz="900">
                <a:solidFill>
                  <a:schemeClr val="dk1"/>
                </a:solidFill>
              </a:rPr>
            </a:br>
            <a:r>
              <a:rPr lang="en-US" sz="900">
                <a:solidFill>
                  <a:schemeClr val="dk1"/>
                </a:solidFill>
              </a:rPr>
              <a:t>이 외에도 ESG 위원회는 ESG 보고서 발간과 중대성 검토, 전사 리스크 검토 및 리스크 관리 활동 보고, 기후변화 및 탄소중립 대응 검토, 환경성과 및 안전활동 보고 등을 통해 ESG 관련 전반적인 성과와 방향성을 점검하고 있습니다.</a:t>
            </a:r>
            <a:r>
              <a:rPr lang="ko-KR" altLang="en-US" sz="900">
                <a:solidFill>
                  <a:schemeClr val="dk1"/>
                </a:solidFill>
              </a:rPr>
              <a:t> </a:t>
            </a:r>
            <a:r>
              <a:rPr lang="en-US" sz="900">
                <a:solidFill>
                  <a:schemeClr val="dk1"/>
                </a:solidFill>
              </a:rPr>
              <a:t>이와 같은 구조를 통해 표시멘트는 ESG 경영을 실질적으로 실행하며 지속가능한 기업 가치를 창출하고 있습니다.</a:t>
            </a:r>
            <a:endParaRPr lang="en-US" sz="900">
              <a:solidFill>
                <a:schemeClr val="dk1"/>
              </a:solidFill>
            </a:endParaRPr>
          </a:p>
          <a:p>
            <a:pPr marL="12700" marR="5080" lvl="0" indent="101600" algn="just" rtl="0">
              <a:lnSpc>
                <a:spcPct val="138900"/>
              </a:lnSpc>
              <a:spcBef>
                <a:spcPts val="1200"/>
              </a:spcBef>
              <a:spcAft>
                <a:spcPts val="0"/>
              </a:spcAft>
              <a:buNone/>
              <a:defRPr/>
            </a:pPr>
            <a:endParaRPr sz="900">
              <a:solidFill>
                <a:srgbClr val="1f1e1d"/>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192" name="Google Shape;192;p26"/>
          <p:cNvSpPr txBox="1"/>
          <p:nvPr/>
        </p:nvSpPr>
        <p:spPr>
          <a:xfrm>
            <a:off x="609899" y="166375"/>
            <a:ext cx="6378462" cy="159575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altLang="ko-KR" sz="2200" b="1">
                <a:solidFill>
                  <a:srgbClr val="1f1e1d"/>
                </a:solidFill>
                <a:latin typeface="Arial"/>
                <a:ea typeface="Arial"/>
                <a:cs typeface="Arial"/>
                <a:sym typeface="Arial"/>
              </a:rPr>
              <a:t>Environment - </a:t>
            </a:r>
            <a:r>
              <a:rPr lang="en-US" sz="2200" b="1">
                <a:solidFill>
                  <a:srgbClr val="1f1e1d"/>
                </a:solidFill>
                <a:latin typeface="Arial"/>
                <a:ea typeface="Arial"/>
                <a:cs typeface="Arial"/>
                <a:sym typeface="Arial"/>
              </a:rPr>
              <a:t>친환경 비즈니스 운영</a:t>
            </a:r>
            <a:endParaRPr lang="en-US" sz="2200" b="1">
              <a:solidFill>
                <a:srgbClr val="1f1e1d"/>
              </a:solidFill>
              <a:latin typeface="Arial"/>
              <a:ea typeface="Arial"/>
              <a:cs typeface="Arial"/>
              <a:sym typeface="Arial"/>
            </a:endParaRPr>
          </a:p>
          <a:p>
            <a:pPr marL="12700" lvl="0" indent="0" algn="l" rtl="0">
              <a:lnSpc>
                <a:spcPct val="100000"/>
              </a:lnSpc>
              <a:spcBef>
                <a:spcPts val="1285"/>
              </a:spcBef>
              <a:spcAft>
                <a:spcPts val="0"/>
              </a:spcAft>
              <a:buNone/>
              <a:defRPr/>
            </a:pPr>
            <a:r>
              <a:rPr lang="en-US" sz="1400" b="1">
                <a:solidFill>
                  <a:srgbClr val="009944"/>
                </a:solidFill>
                <a:latin typeface="Arial"/>
                <a:ea typeface="Arial"/>
                <a:cs typeface="Arial"/>
                <a:sym typeface="Arial"/>
              </a:rPr>
              <a:t>Governance</a:t>
            </a:r>
            <a:endParaRPr lang="en-US" sz="1400" b="1">
              <a:solidFill>
                <a:srgbClr val="009944"/>
              </a:solidFill>
              <a:latin typeface="Arial"/>
              <a:ea typeface="Arial"/>
              <a:cs typeface="Arial"/>
              <a:sym typeface="Arial"/>
            </a:endParaRPr>
          </a:p>
          <a:p>
            <a:pPr marL="12700" lvl="0" indent="0" algn="l" rtl="0">
              <a:lnSpc>
                <a:spcPct val="100000"/>
              </a:lnSpc>
              <a:spcBef>
                <a:spcPts val="710"/>
              </a:spcBef>
              <a:spcAft>
                <a:spcPts val="0"/>
              </a:spcAft>
              <a:buNone/>
              <a:defRPr/>
            </a:pPr>
            <a:r>
              <a:rPr lang="en-US" sz="1200" b="1">
                <a:solidFill>
                  <a:srgbClr val="1f1e1d"/>
                </a:solidFill>
                <a:latin typeface="Arial"/>
                <a:ea typeface="Arial"/>
                <a:cs typeface="Arial"/>
                <a:sym typeface="Arial"/>
              </a:rPr>
              <a:t>환경팀의 구성</a:t>
            </a:r>
            <a:endParaRPr lang="en-US" sz="1200" b="1">
              <a:solidFill>
                <a:srgbClr val="1f1e1d"/>
              </a:solidFill>
              <a:latin typeface="Arial"/>
              <a:ea typeface="Arial"/>
              <a:cs typeface="Arial"/>
              <a:sym typeface="Arial"/>
            </a:endParaRPr>
          </a:p>
          <a:p>
            <a:pPr marL="12700" marR="5080" lvl="0" indent="0" algn="just" rtl="0">
              <a:lnSpc>
                <a:spcPct val="138900"/>
              </a:lnSpc>
              <a:spcBef>
                <a:spcPts val="270"/>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표시멘트의 환경팀은 환경경영을 위한 추진전략을 수립하고, 단계별 실행과제를 이행하고 있습니다. 시멘트 생산 공정에서의 환경 리스크 발생 가능성을 낮추기 위해 R&amp;D팀 연구개발자와 환경팀 담당자 등이 참여하고 있으며, 회의 결과는 대표이사에게 보고하고 있습니다.</a:t>
            </a:r>
            <a:endParaRPr lang="en-US" sz="900">
              <a:solidFill>
                <a:srgbClr val="1f1e1d"/>
              </a:solidFill>
              <a:latin typeface="Arial"/>
              <a:ea typeface="Arial"/>
              <a:cs typeface="Arial"/>
              <a:sym typeface="Arial"/>
            </a:endParaRPr>
          </a:p>
        </p:txBody>
      </p:sp>
      <p:sp>
        <p:nvSpPr>
          <p:cNvPr id="193" name="Google Shape;193;p26"/>
          <p:cNvSpPr txBox="1"/>
          <p:nvPr/>
        </p:nvSpPr>
        <p:spPr>
          <a:xfrm>
            <a:off x="609624" y="1848773"/>
            <a:ext cx="6442096" cy="799177"/>
          </a:xfrm>
          <a:prstGeom prst="rect">
            <a:avLst/>
          </a:prstGeom>
          <a:noFill/>
          <a:ln>
            <a:noFill/>
          </a:ln>
        </p:spPr>
        <p:txBody>
          <a:bodyPr wrap="square" lIns="0" tIns="12700" rIns="0" bIns="0" anchor="t" anchorCtr="0">
            <a:spAutoFit/>
          </a:bodyPr>
          <a:lstStyle/>
          <a:p>
            <a:pPr marL="12700" lvl="0" indent="0" algn="just" rtl="0">
              <a:lnSpc>
                <a:spcPct val="100000"/>
              </a:lnSpc>
              <a:spcBef>
                <a:spcPts val="0"/>
              </a:spcBef>
              <a:spcAft>
                <a:spcPts val="0"/>
              </a:spcAft>
              <a:buNone/>
              <a:defRPr/>
            </a:pPr>
            <a:r>
              <a:rPr lang="en-US" sz="1200" b="1">
                <a:solidFill>
                  <a:srgbClr val="1f1e1d"/>
                </a:solidFill>
                <a:latin typeface="Arial"/>
                <a:ea typeface="Arial"/>
                <a:cs typeface="Arial"/>
                <a:sym typeface="Arial"/>
              </a:rPr>
              <a:t>이사회의 역할</a:t>
            </a:r>
            <a:endParaRPr lang="en-US" sz="1200" b="1">
              <a:solidFill>
                <a:srgbClr val="1f1e1d"/>
              </a:solidFill>
              <a:latin typeface="Arial"/>
              <a:ea typeface="Arial"/>
              <a:cs typeface="Arial"/>
              <a:sym typeface="Arial"/>
            </a:endParaRPr>
          </a:p>
          <a:p>
            <a:pPr marL="12700" marR="5080" lvl="0" indent="0" algn="just" rtl="0">
              <a:lnSpc>
                <a:spcPct val="138900"/>
              </a:lnSpc>
              <a:spcBef>
                <a:spcPts val="265"/>
              </a:spcBef>
              <a:spcAft>
                <a:spcPts val="0"/>
              </a:spcAft>
              <a:buNone/>
              <a:defRPr/>
            </a:pPr>
            <a:r>
              <a:rPr lang="en-US" sz="900">
                <a:solidFill>
                  <a:srgbClr val="1f1e1d"/>
                </a:solidFill>
                <a:latin typeface="Arial"/>
                <a:ea typeface="Arial"/>
                <a:cs typeface="Arial"/>
                <a:sym typeface="Arial"/>
              </a:rPr>
              <a:t>ESG 위원회는 ESG 경영 관련 최고의사결정 기구로, ESG 경영 방향성을 제시하고 리스크 및 운영 성과를 검토하고 있습니다. ESG 위원회는 작년에 중대성 검토, 리스크 관리활동 등에 대한 검토 및 전략 수립을 하였습니다. 이사회 및 ESG 위원회는  </a:t>
            </a:r>
            <a:r>
              <a:rPr lang="en-US" sz="900">
                <a:solidFill>
                  <a:srgbClr val="1f1e1d"/>
                </a:solidFill>
              </a:rPr>
              <a:t>삼</a:t>
            </a:r>
            <a:r>
              <a:rPr lang="en-US" sz="900">
                <a:solidFill>
                  <a:srgbClr val="1f1e1d"/>
                </a:solidFill>
                <a:latin typeface="Arial"/>
                <a:ea typeface="Arial"/>
                <a:cs typeface="Arial"/>
                <a:sym typeface="Arial"/>
              </a:rPr>
              <a:t>표시멘트가 사회적 책임을 다하고 지속 가능한 성장을 실현하는 과정에 있어 중요한 역할을 담당하고 있습니다.</a:t>
            </a:r>
            <a:endParaRPr sz="900">
              <a:latin typeface="Arial"/>
              <a:ea typeface="Arial"/>
              <a:cs typeface="Arial"/>
              <a:sym typeface="Arial"/>
            </a:endParaRPr>
          </a:p>
        </p:txBody>
      </p:sp>
      <p:sp>
        <p:nvSpPr>
          <p:cNvPr id="194" name="Google Shape;194;p26"/>
          <p:cNvSpPr txBox="1"/>
          <p:nvPr/>
        </p:nvSpPr>
        <p:spPr>
          <a:xfrm>
            <a:off x="584874" y="2672957"/>
            <a:ext cx="6456578" cy="1699018"/>
          </a:xfrm>
          <a:prstGeom prst="rect">
            <a:avLst/>
          </a:prstGeom>
          <a:noFill/>
          <a:ln>
            <a:noFill/>
          </a:ln>
        </p:spPr>
        <p:txBody>
          <a:bodyPr wrap="square" lIns="0" tIns="117475" rIns="0" bIns="0" anchor="t" anchorCtr="0">
            <a:spAutoFit/>
          </a:bodyPr>
          <a:lstStyle/>
          <a:p>
            <a:pPr marL="38100" lvl="0" indent="0" algn="l" rtl="0">
              <a:lnSpc>
                <a:spcPct val="100000"/>
              </a:lnSpc>
              <a:spcBef>
                <a:spcPts val="0"/>
              </a:spcBef>
              <a:spcAft>
                <a:spcPts val="0"/>
              </a:spcAft>
              <a:buNone/>
              <a:defRPr/>
            </a:pPr>
            <a:r>
              <a:rPr lang="en-US" sz="1400" b="1">
                <a:solidFill>
                  <a:srgbClr val="009944"/>
                </a:solidFill>
                <a:latin typeface="Arial"/>
                <a:ea typeface="Arial"/>
                <a:cs typeface="Arial"/>
                <a:sym typeface="Arial"/>
              </a:rPr>
              <a:t>Strategy</a:t>
            </a:r>
            <a:endParaRPr lang="en-US" sz="1400" b="1">
              <a:solidFill>
                <a:srgbClr val="009944"/>
              </a:solidFill>
              <a:latin typeface="Arial"/>
              <a:ea typeface="Arial"/>
              <a:cs typeface="Arial"/>
              <a:sym typeface="Arial"/>
            </a:endParaRPr>
          </a:p>
          <a:p>
            <a:pPr marL="38100" lvl="0" indent="0" algn="l" rtl="0">
              <a:lnSpc>
                <a:spcPct val="100000"/>
              </a:lnSpc>
              <a:spcBef>
                <a:spcPts val="715"/>
              </a:spcBef>
              <a:spcAft>
                <a:spcPts val="0"/>
              </a:spcAft>
              <a:buNone/>
              <a:defRPr/>
            </a:pPr>
            <a:r>
              <a:rPr lang="en-US" sz="1200" b="1">
                <a:solidFill>
                  <a:srgbClr val="1f1e1d"/>
                </a:solidFill>
                <a:latin typeface="Arial"/>
                <a:ea typeface="Arial"/>
                <a:cs typeface="Arial"/>
                <a:sym typeface="Arial"/>
              </a:rPr>
              <a:t>친환경 제품 연구 활동</a:t>
            </a:r>
            <a:endParaRPr lang="en-US" sz="1200" b="1">
              <a:solidFill>
                <a:srgbClr val="1f1e1d"/>
              </a:solidFill>
              <a:latin typeface="Arial"/>
              <a:ea typeface="Arial"/>
              <a:cs typeface="Arial"/>
              <a:sym typeface="Arial"/>
            </a:endParaRPr>
          </a:p>
          <a:p>
            <a:pPr marL="38100" marR="30480" lvl="0" indent="-634" algn="l" rtl="0">
              <a:lnSpc>
                <a:spcPct val="138900"/>
              </a:lnSpc>
              <a:spcBef>
                <a:spcPts val="265"/>
              </a:spcBef>
              <a:spcAft>
                <a:spcPts val="0"/>
              </a:spcAft>
              <a:buNone/>
              <a:defRPr/>
            </a:pPr>
            <a:r>
              <a:rPr lang="en-US" sz="800">
                <a:solidFill>
                  <a:srgbClr val="1f1e1d"/>
                </a:solidFill>
                <a:latin typeface="Arial"/>
                <a:ea typeface="Arial"/>
                <a:cs typeface="Arial"/>
                <a:sym typeface="Arial"/>
              </a:rPr>
              <a:t>유연탄의 약 34%를 폐합성수지로 전환하여 CO</a:t>
            </a:r>
            <a:r>
              <a:rPr lang="en-US" sz="650" baseline="-25000">
                <a:solidFill>
                  <a:srgbClr val="1f1e1d"/>
                </a:solidFill>
                <a:latin typeface="Arial"/>
                <a:ea typeface="Arial"/>
                <a:cs typeface="Arial"/>
                <a:sym typeface="Arial"/>
              </a:rPr>
              <a:t>2</a:t>
            </a:r>
            <a:r>
              <a:rPr lang="en-US" sz="800">
                <a:solidFill>
                  <a:srgbClr val="1f1e1d"/>
                </a:solidFill>
                <a:latin typeface="Arial"/>
                <a:ea typeface="Arial"/>
                <a:cs typeface="Arial"/>
                <a:sym typeface="Arial"/>
              </a:rPr>
              <a:t>eq 배출량을 감축하고 있습니다. 또한, 신규 혼합재 개발을 위한 연구활동을 지속적으로 수행하고 있습니다.첫째, 시멘트 사용 감축을 위해 콘크리트 배합 구조를 최적화하고 재활용을 촉진하며, 이에 따라 플라이애시 시멘트 등이 활용되고 있습니다. 둘째, 클링커 비율을 낮추기 위해 혼합시멘트 사용을 확대하고 혼합재 함량을 증대하며, 산업 폐기물을 재활용하는 방식이 적용되고 있습니다. 셋째, 열에너지 사용을 줄이기 위해 저온 소성과 열효율 개선 기술이 도입되며, 저온발열 혼합 시멘트가 관련 제품으로 사용됩니다. 넷째, 전기에너지 절감을 위해 분쇄 효율을 개선하고, 폐열 발전 및 AI 기반 제어 시스템을 도입하여 모든 시멘트 제품에 적용하고 있습니다.</a:t>
            </a:r>
            <a:endParaRPr lang="en-US" sz="800">
              <a:solidFill>
                <a:srgbClr val="1f1e1d"/>
              </a:solidFill>
              <a:latin typeface="Arial"/>
              <a:ea typeface="Arial"/>
              <a:cs typeface="Arial"/>
              <a:sym typeface="Arial"/>
            </a:endParaRPr>
          </a:p>
          <a:p>
            <a:pPr marL="0" marR="30480" lvl="0" indent="0" algn="l" rtl="0">
              <a:lnSpc>
                <a:spcPct val="138900"/>
              </a:lnSpc>
              <a:spcBef>
                <a:spcPts val="265"/>
              </a:spcBef>
              <a:spcAft>
                <a:spcPts val="0"/>
              </a:spcAft>
              <a:buNone/>
              <a:defRPr/>
            </a:pPr>
            <a:endParaRPr sz="900">
              <a:solidFill>
                <a:srgbClr val="1f1e1d"/>
              </a:solidFill>
            </a:endParaRPr>
          </a:p>
        </p:txBody>
      </p:sp>
      <p:sp>
        <p:nvSpPr>
          <p:cNvPr id="195" name="Google Shape;195;p26"/>
          <p:cNvSpPr txBox="1"/>
          <p:nvPr/>
        </p:nvSpPr>
        <p:spPr>
          <a:xfrm>
            <a:off x="637659" y="5634816"/>
            <a:ext cx="6098917" cy="1394634"/>
          </a:xfrm>
          <a:prstGeom prst="rect">
            <a:avLst/>
          </a:prstGeom>
          <a:noFill/>
          <a:ln>
            <a:noFill/>
          </a:ln>
        </p:spPr>
        <p:txBody>
          <a:bodyPr wrap="square" lIns="0" tIns="117475" rIns="0" bIns="0" anchor="t" anchorCtr="0">
            <a:spAutoFit/>
          </a:bodyPr>
          <a:lstStyle/>
          <a:p>
            <a:pPr marL="12700" lvl="0" indent="0" algn="l" rtl="0">
              <a:lnSpc>
                <a:spcPct val="100000"/>
              </a:lnSpc>
              <a:spcBef>
                <a:spcPts val="0"/>
              </a:spcBef>
              <a:spcAft>
                <a:spcPts val="0"/>
              </a:spcAft>
              <a:buNone/>
              <a:defRPr/>
            </a:pPr>
            <a:r>
              <a:rPr lang="en-US" sz="1400" b="1">
                <a:solidFill>
                  <a:srgbClr val="009944"/>
                </a:solidFill>
                <a:latin typeface="Arial"/>
                <a:ea typeface="Arial"/>
                <a:cs typeface="Arial"/>
                <a:sym typeface="Arial"/>
              </a:rPr>
              <a:t>Risk Management</a:t>
            </a:r>
            <a:endParaRPr lang="en-US" sz="1400" b="1">
              <a:solidFill>
                <a:srgbClr val="009944"/>
              </a:solidFill>
              <a:latin typeface="Arial"/>
              <a:ea typeface="Arial"/>
              <a:cs typeface="Arial"/>
              <a:sym typeface="Arial"/>
            </a:endParaRPr>
          </a:p>
          <a:p>
            <a:pPr marL="12700" lvl="0" indent="0" algn="l" rtl="0">
              <a:lnSpc>
                <a:spcPct val="100000"/>
              </a:lnSpc>
              <a:spcBef>
                <a:spcPts val="715"/>
              </a:spcBef>
              <a:spcAft>
                <a:spcPts val="0"/>
              </a:spcAft>
              <a:buNone/>
              <a:defRPr/>
            </a:pPr>
            <a:r>
              <a:rPr lang="en-US" sz="1200" b="1">
                <a:solidFill>
                  <a:srgbClr val="1f1e1d"/>
                </a:solidFill>
                <a:latin typeface="Arial"/>
                <a:ea typeface="Arial"/>
                <a:cs typeface="Arial"/>
                <a:sym typeface="Arial"/>
              </a:rPr>
              <a:t>친환경 구매 기준</a:t>
            </a:r>
            <a:endParaRPr lang="en-US" sz="1200" b="1">
              <a:solidFill>
                <a:srgbClr val="1f1e1d"/>
              </a:solidFill>
              <a:latin typeface="Arial"/>
              <a:ea typeface="Arial"/>
              <a:cs typeface="Arial"/>
              <a:sym typeface="Arial"/>
            </a:endParaRPr>
          </a:p>
          <a:p>
            <a:pPr marL="12700" marR="5080" lvl="0" indent="0" algn="just" rtl="0">
              <a:lnSpc>
                <a:spcPct val="138900"/>
              </a:lnSpc>
              <a:spcBef>
                <a:spcPts val="265"/>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환경유해물질을 최소화하고자 자체적으로 제정한 친환경 구매 기준에 맞춰 연료 구매를 하고 있습니다. 환경오염물질인 황, 염소 등이 최소한으로 포함된 연료(유연탄)를 구매하고 있으며, 경유 등의 구매 시에도 친환경 구매 기준을 따르고 있습니다. 뿐만 아니라, 지역사회 환경 보호와 대기질 개선에 앞장서기 위해 유황탄 배출 목표값을 2023년 0.37%에서 2025년 0.32%로 낮출 예정입니다.</a:t>
            </a:r>
            <a:endParaRPr sz="900">
              <a:latin typeface="Arial"/>
              <a:ea typeface="Arial"/>
              <a:cs typeface="Arial"/>
              <a:sym typeface="Arial"/>
            </a:endParaRPr>
          </a:p>
        </p:txBody>
      </p:sp>
      <p:sp>
        <p:nvSpPr>
          <p:cNvPr id="196" name="Google Shape;196;p26"/>
          <p:cNvSpPr txBox="1"/>
          <p:nvPr/>
        </p:nvSpPr>
        <p:spPr>
          <a:xfrm>
            <a:off x="649921" y="4249824"/>
            <a:ext cx="1016036" cy="295282"/>
          </a:xfrm>
          <a:prstGeom prst="rect">
            <a:avLst/>
          </a:prstGeom>
          <a:noFill/>
          <a:ln>
            <a:noFill/>
          </a:ln>
        </p:spPr>
        <p:txBody>
          <a:bodyPr wrap="square" lIns="0" tIns="117475" rIns="0" bIns="0" anchor="t" anchorCtr="0">
            <a:spAutoFit/>
          </a:bodyPr>
          <a:lstStyle/>
          <a:p>
            <a:pPr marL="0" lvl="0" indent="0" algn="l" rtl="0">
              <a:lnSpc>
                <a:spcPct val="100000"/>
              </a:lnSpc>
              <a:spcBef>
                <a:spcPts val="715"/>
              </a:spcBef>
              <a:spcAft>
                <a:spcPts val="0"/>
              </a:spcAft>
              <a:buNone/>
              <a:defRPr/>
            </a:pPr>
            <a:r>
              <a:rPr lang="en-US" sz="1200" b="1">
                <a:solidFill>
                  <a:srgbClr val="1f1e1d"/>
                </a:solidFill>
                <a:latin typeface="Arial"/>
                <a:ea typeface="Arial"/>
                <a:cs typeface="Arial"/>
                <a:sym typeface="Arial"/>
              </a:rPr>
              <a:t>친환경 제품</a:t>
            </a:r>
            <a:endParaRPr sz="1200">
              <a:latin typeface="Arial"/>
              <a:ea typeface="Arial"/>
              <a:cs typeface="Arial"/>
              <a:sym typeface="Arial"/>
            </a:endParaRPr>
          </a:p>
        </p:txBody>
      </p:sp>
      <p:sp>
        <p:nvSpPr>
          <p:cNvPr id="197" name="Google Shape;197;p26"/>
          <p:cNvSpPr txBox="1"/>
          <p:nvPr/>
        </p:nvSpPr>
        <p:spPr>
          <a:xfrm>
            <a:off x="570868" y="4644178"/>
            <a:ext cx="6414125" cy="941623"/>
          </a:xfrm>
          <a:prstGeom prst="rect">
            <a:avLst/>
          </a:prstGeom>
          <a:noFill/>
          <a:ln>
            <a:noFill/>
          </a:ln>
        </p:spPr>
        <p:txBody>
          <a:bodyPr wrap="square" lIns="91424" tIns="91424" rIns="91424" bIns="91424" anchor="t" anchorCtr="0">
            <a:noAutofit/>
          </a:bodyPr>
          <a:lstStyle/>
          <a:p>
            <a:pPr marL="0" lvl="0" indent="0" algn="l" rtl="0">
              <a:spcBef>
                <a:spcPts val="0"/>
              </a:spcBef>
              <a:spcAft>
                <a:spcPts val="0"/>
              </a:spcAft>
              <a:buNone/>
              <a:defRPr/>
            </a:pPr>
            <a:r>
              <a:rPr lang="en-US" sz="900">
                <a:latin typeface="Calibri"/>
                <a:ea typeface="Calibri"/>
                <a:cs typeface="Calibri"/>
                <a:sym typeface="Calibri"/>
              </a:rPr>
              <a:t>저발열(저탄소) 시멘트는 기존 매스 콘크리트 대비 수화열을 20% 감소시키고, 이산화탄소 배출량을 50% 줄이며, CR6+ 검출량도 OPC 100% 대비 35% 낮아지는 등 친환경성과 안전성이 우수한 제품입니다. 플라이애시 시멘트는 화력발전소에서 발생하는 석탄재를 활용한 순환자원 제품으로, 에너지 사용을 줄여 탄소 배출을 억제하고, 콘크리트의 균열을 줄이며 유용성을 개선하는 효과가 있습니다. 슬래그 시멘트는 제철소에서 발생하는 철광석 부산물을 재활용하여 제조되며, 혼합공정을 통해 화석연료 소비를 줄이고 탄소 배출을 억제하는 동시에, 장기 강도가 우수한 친환경 시멘트로 평가받고 있습니다.</a:t>
            </a:r>
            <a:endParaRPr sz="900">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02" name="Google Shape;202;p27"/>
          <p:cNvSpPr txBox="1"/>
          <p:nvPr/>
        </p:nvSpPr>
        <p:spPr>
          <a:xfrm>
            <a:off x="427299" y="440425"/>
            <a:ext cx="4705183" cy="3007625"/>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altLang="ko-KR" sz="2200" b="1">
                <a:solidFill>
                  <a:srgbClr val="1f1e1d"/>
                </a:solidFill>
                <a:latin typeface="Arial"/>
                <a:ea typeface="Arial"/>
                <a:cs typeface="Arial"/>
                <a:sym typeface="Arial"/>
              </a:rPr>
              <a:t>Environment - </a:t>
            </a:r>
            <a:r>
              <a:rPr lang="en-US" sz="2200" b="1">
                <a:solidFill>
                  <a:srgbClr val="1f1e1d"/>
                </a:solidFill>
                <a:latin typeface="Arial"/>
                <a:ea typeface="Arial"/>
                <a:cs typeface="Arial"/>
                <a:sym typeface="Arial"/>
              </a:rPr>
              <a:t>친환경 비즈니스 운영</a:t>
            </a:r>
            <a:endParaRPr lang="en-US" sz="2200" b="1">
              <a:solidFill>
                <a:srgbClr val="1f1e1d"/>
              </a:solidFill>
              <a:latin typeface="Arial"/>
              <a:ea typeface="Arial"/>
              <a:cs typeface="Arial"/>
              <a:sym typeface="Arial"/>
            </a:endParaRPr>
          </a:p>
          <a:p>
            <a:pPr marL="12700" lvl="0" indent="0" algn="l" rtl="0">
              <a:lnSpc>
                <a:spcPct val="100000"/>
              </a:lnSpc>
              <a:spcBef>
                <a:spcPts val="1285"/>
              </a:spcBef>
              <a:spcAft>
                <a:spcPts val="0"/>
              </a:spcAft>
              <a:buNone/>
              <a:defRPr/>
            </a:pPr>
            <a:r>
              <a:rPr lang="en-US" sz="1400" b="1">
                <a:solidFill>
                  <a:srgbClr val="009944"/>
                </a:solidFill>
                <a:latin typeface="Arial"/>
                <a:ea typeface="Arial"/>
                <a:cs typeface="Arial"/>
                <a:sym typeface="Arial"/>
              </a:rPr>
              <a:t>Metrics and Targets</a:t>
            </a:r>
            <a:endParaRPr lang="en-US" sz="1200" b="1">
              <a:solidFill>
                <a:srgbClr val="1f1e1d"/>
              </a:solidFill>
              <a:latin typeface="Arial"/>
              <a:ea typeface="Arial"/>
              <a:cs typeface="Arial"/>
              <a:sym typeface="Arial"/>
            </a:endParaRPr>
          </a:p>
          <a:p>
            <a:pPr marL="12700" lvl="0" indent="0" algn="l" rtl="0">
              <a:lnSpc>
                <a:spcPct val="100000"/>
              </a:lnSpc>
              <a:spcBef>
                <a:spcPts val="1285"/>
              </a:spcBef>
              <a:spcAft>
                <a:spcPts val="0"/>
              </a:spcAft>
              <a:buNone/>
              <a:defRPr/>
            </a:pPr>
            <a:r>
              <a:rPr lang="en-US" sz="1200" b="1">
                <a:solidFill>
                  <a:srgbClr val="1f1e1d"/>
                </a:solidFill>
                <a:latin typeface="Arial"/>
                <a:ea typeface="Arial"/>
                <a:cs typeface="Arial"/>
                <a:sym typeface="Arial"/>
              </a:rPr>
              <a:t>친환경 연료 구매</a:t>
            </a:r>
            <a:endParaRPr lang="en-US" sz="1200" b="1">
              <a:solidFill>
                <a:srgbClr val="1f1e1d"/>
              </a:solidFill>
              <a:latin typeface="Arial"/>
              <a:ea typeface="Arial"/>
              <a:cs typeface="Arial"/>
              <a:sym typeface="Arial"/>
            </a:endParaRPr>
          </a:p>
          <a:p>
            <a:pPr marL="12700" marR="5080" lvl="0" indent="0" algn="just" rtl="0">
              <a:lnSpc>
                <a:spcPct val="138900"/>
              </a:lnSpc>
              <a:spcBef>
                <a:spcPts val="270"/>
              </a:spcBef>
              <a:spcAft>
                <a:spcPts val="0"/>
              </a:spcAft>
              <a:buNone/>
              <a:defRPr/>
            </a:pPr>
            <a:r>
              <a:rPr lang="en-US" sz="900">
                <a:solidFill>
                  <a:srgbClr val="1f1e1d"/>
                </a:solidFill>
                <a:latin typeface="Arial"/>
                <a:ea typeface="Arial"/>
                <a:cs typeface="Arial"/>
                <a:sym typeface="Arial"/>
              </a:rPr>
              <a:t>대기오염 저감을 위해 초저유황탄을 사용 비중을 증가시켜 SOx(황산화물)의 발생을 억제 하고 있습니다. 또한, CAPEX 투자로 대체연료(합성수지 등) 사용 비중을 늘리면, 해당비율만큼 유연탄 사용량이 감소할 것으로 예상됩니다.</a:t>
            </a:r>
            <a:r>
              <a:rPr lang="en-US" sz="900">
                <a:solidFill>
                  <a:srgbClr val="1f1e1d"/>
                </a:solidFill>
              </a:rPr>
              <a:t> 2021년부터 2023년까지 친환경 시멘트 판매량은 지속적으로 증가하였으며, 2023년 기준 판매량은 약 414천 톤으로, 전년 대비 약 25% 감소하였습니다. 유황 수치는 점차 개선되어 2021년 0.37%에서 2025년에는 0.32%로 낮아질 것으로 전망됩니다. 시멘트 종류별 매출 실적을 보면, 저발열(저탄소) 시멘트는 2023년에 30.6억 원, 플라이애시 시멘트는 53.0억 원, 슬래그 시멘트는 928.4억 원의 매출을 기록하였으며, 총합은 1,012.0억 원에 달합니다.또한 2023년에는 총 520,340톤의 산업부산물이 사용되었으며, 이 중 플라이애시는 485,792톤, 슬래그는 34,548톤이 활용되었습니다.</a:t>
            </a:r>
            <a:r>
              <a:rPr lang="ko-KR" altLang="en-US" sz="900">
                <a:solidFill>
                  <a:srgbClr val="1f1e1d"/>
                </a:solidFill>
              </a:rPr>
              <a:t> </a:t>
            </a:r>
            <a:r>
              <a:rPr lang="en-US" sz="900">
                <a:solidFill>
                  <a:srgbClr val="1f1e1d"/>
                </a:solidFill>
              </a:rPr>
              <a:t>삼</a:t>
            </a:r>
            <a:r>
              <a:rPr lang="en-US" sz="900">
                <a:solidFill>
                  <a:srgbClr val="1f1e1d"/>
                </a:solidFill>
                <a:latin typeface="Arial"/>
                <a:ea typeface="Arial"/>
                <a:cs typeface="Arial"/>
                <a:sym typeface="Arial"/>
              </a:rPr>
              <a:t>표시멘트는 이와 같은 노력으로 향후 탄소중립 및 환경보호 활동을 확대해 나갈 계획입니다.</a:t>
            </a:r>
            <a:endParaRPr lang="en-US" sz="900">
              <a:solidFill>
                <a:srgbClr val="1f1e1d"/>
              </a:solidFill>
              <a:latin typeface="Arial"/>
              <a:ea typeface="Arial"/>
              <a:cs typeface="Arial"/>
              <a:sym typeface="Arial"/>
            </a:endParaRPr>
          </a:p>
        </p:txBody>
      </p:sp>
      <p:sp>
        <p:nvSpPr>
          <p:cNvPr id="203" name="Google Shape;203;p27"/>
          <p:cNvSpPr txBox="1"/>
          <p:nvPr/>
        </p:nvSpPr>
        <p:spPr>
          <a:xfrm>
            <a:off x="413891" y="3864365"/>
            <a:ext cx="4795032" cy="612385"/>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200" b="1">
                <a:solidFill>
                  <a:srgbClr val="1f1e1d"/>
                </a:solidFill>
                <a:latin typeface="Arial"/>
                <a:ea typeface="Arial"/>
                <a:cs typeface="Arial"/>
                <a:sym typeface="Arial"/>
              </a:rPr>
              <a:t>친환경 제품 특허개발 현황</a:t>
            </a:r>
            <a:endParaRPr lang="en-US" sz="1200" b="1">
              <a:solidFill>
                <a:srgbClr val="1f1e1d"/>
              </a:solidFill>
              <a:latin typeface="Arial"/>
              <a:ea typeface="Arial"/>
              <a:cs typeface="Arial"/>
              <a:sym typeface="Arial"/>
            </a:endParaRPr>
          </a:p>
          <a:p>
            <a:pPr marL="12700" marR="5080" lvl="0" indent="0" algn="l" rtl="0">
              <a:lnSpc>
                <a:spcPct val="138900"/>
              </a:lnSpc>
              <a:spcBef>
                <a:spcPts val="265"/>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친환경 경영 실천을 위한 국내 12개의 특허를 보유하고 있으며, 친환경 기업으로 전환하기 위한 기술 개발에 노력을 기울이고 있습니다.</a:t>
            </a:r>
            <a:endParaRPr sz="900">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08" name="Google Shape;208;p28"/>
          <p:cNvSpPr txBox="1"/>
          <p:nvPr/>
        </p:nvSpPr>
        <p:spPr>
          <a:xfrm>
            <a:off x="717955" y="5838824"/>
            <a:ext cx="4544701" cy="1209676"/>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200" b="1">
                <a:solidFill>
                  <a:srgbClr val="1f1e1d"/>
                </a:solidFill>
                <a:latin typeface="Arial"/>
                <a:ea typeface="Arial"/>
                <a:cs typeface="Arial"/>
                <a:sym typeface="Arial"/>
              </a:rPr>
              <a:t>안전보건 정책</a:t>
            </a:r>
            <a:endParaRPr lang="en-US" sz="1200" b="1">
              <a:solidFill>
                <a:srgbClr val="1f1e1d"/>
              </a:solidFill>
              <a:latin typeface="Arial"/>
              <a:ea typeface="Arial"/>
              <a:cs typeface="Arial"/>
              <a:sym typeface="Arial"/>
            </a:endParaRPr>
          </a:p>
          <a:p>
            <a:pPr marL="12700" marR="5080" lvl="0" indent="0" algn="just" rtl="0">
              <a:lnSpc>
                <a:spcPct val="138900"/>
              </a:lnSpc>
              <a:spcBef>
                <a:spcPts val="265"/>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안전보건방침에 따라 안전보건경영을 선진화하기 위해, 시멘트사의 작업 특성을 고려하여 ‘8행 5금 안전원칙’을 필수적으로 준수하고 있습니다. </a:t>
            </a:r>
            <a:endParaRPr lang="en-US" sz="900">
              <a:solidFill>
                <a:srgbClr val="1f1e1d"/>
              </a:solidFill>
              <a:latin typeface="Arial"/>
              <a:ea typeface="Arial"/>
              <a:cs typeface="Arial"/>
              <a:sym typeface="Arial"/>
            </a:endParaRPr>
          </a:p>
          <a:p>
            <a:pPr marL="12700" marR="5080" lvl="0" indent="0" algn="just" rtl="0">
              <a:lnSpc>
                <a:spcPct val="138900"/>
              </a:lnSpc>
              <a:spcBef>
                <a:spcPts val="265"/>
              </a:spcBef>
              <a:spcAft>
                <a:spcPts val="0"/>
              </a:spcAft>
              <a:buNone/>
              <a:defRPr/>
            </a:pPr>
            <a:r>
              <a:rPr lang="en-US" sz="900">
                <a:solidFill>
                  <a:srgbClr val="1f1e1d"/>
                </a:solidFill>
                <a:latin typeface="Arial"/>
                <a:ea typeface="Arial"/>
                <a:cs typeface="Arial"/>
                <a:sym typeface="Arial"/>
              </a:rPr>
              <a:t>‘안전하지 않으면 작업하지 않는다’는 모토를 채택하여 안전경영을 추진하고 있습니다. 안전보건방침과 안전원칙은 협력사를 포함한 모든 임직원에게 적용되며, 현장 대기실과 회의실 등에 서명 및 게시하여 일상 생활 속에서도 숙지할 수 있도록 관리합니다.</a:t>
            </a:r>
            <a:endParaRPr sz="900">
              <a:latin typeface="Arial"/>
              <a:ea typeface="Arial"/>
              <a:cs typeface="Arial"/>
              <a:sym typeface="Arial"/>
            </a:endParaRPr>
          </a:p>
        </p:txBody>
      </p:sp>
      <p:sp>
        <p:nvSpPr>
          <p:cNvPr id="209" name="Google Shape;209;p28"/>
          <p:cNvSpPr txBox="1"/>
          <p:nvPr/>
        </p:nvSpPr>
        <p:spPr>
          <a:xfrm>
            <a:off x="642303" y="0"/>
            <a:ext cx="4942233" cy="1010525"/>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altLang="ko-KR" sz="2200" b="1">
                <a:solidFill>
                  <a:srgbClr val="1f1e1d"/>
                </a:solidFill>
                <a:latin typeface="Arial"/>
                <a:ea typeface="Arial"/>
                <a:cs typeface="Arial"/>
                <a:sym typeface="Arial"/>
              </a:rPr>
              <a:t>Social - </a:t>
            </a:r>
            <a:r>
              <a:rPr lang="en-US" sz="2200" b="1">
                <a:solidFill>
                  <a:srgbClr val="1f1e1d"/>
                </a:solidFill>
                <a:latin typeface="Arial"/>
                <a:ea typeface="Arial"/>
                <a:cs typeface="Arial"/>
                <a:sym typeface="Arial"/>
              </a:rPr>
              <a:t>안전한 사업장 구축</a:t>
            </a:r>
            <a:endParaRPr lang="en-US" sz="2200" b="1">
              <a:solidFill>
                <a:srgbClr val="1f1e1d"/>
              </a:solidFill>
              <a:latin typeface="Arial"/>
              <a:ea typeface="Arial"/>
              <a:cs typeface="Arial"/>
              <a:sym typeface="Arial"/>
            </a:endParaRPr>
          </a:p>
          <a:p>
            <a:pPr marL="12700" lvl="0" indent="0" algn="l" rtl="0">
              <a:lnSpc>
                <a:spcPct val="100000"/>
              </a:lnSpc>
              <a:spcBef>
                <a:spcPts val="1285"/>
              </a:spcBef>
              <a:spcAft>
                <a:spcPts val="0"/>
              </a:spcAft>
              <a:buNone/>
              <a:defRPr/>
            </a:pPr>
            <a:r>
              <a:rPr lang="en-US" sz="1400" b="1">
                <a:solidFill>
                  <a:srgbClr val="00a385"/>
                </a:solidFill>
                <a:latin typeface="Arial"/>
                <a:ea typeface="Arial"/>
                <a:cs typeface="Arial"/>
                <a:sym typeface="Arial"/>
              </a:rPr>
              <a:t>Governance</a:t>
            </a:r>
            <a:endParaRPr lang="en-US" sz="1400" b="1">
              <a:solidFill>
                <a:srgbClr val="00a385"/>
              </a:solidFill>
              <a:latin typeface="Arial"/>
              <a:ea typeface="Arial"/>
              <a:cs typeface="Arial"/>
              <a:sym typeface="Arial"/>
            </a:endParaRPr>
          </a:p>
          <a:p>
            <a:pPr marL="12700" lvl="0" indent="0" algn="l" rtl="0">
              <a:lnSpc>
                <a:spcPct val="100000"/>
              </a:lnSpc>
              <a:spcBef>
                <a:spcPts val="830"/>
              </a:spcBef>
              <a:spcAft>
                <a:spcPts val="0"/>
              </a:spcAft>
              <a:buNone/>
              <a:defRPr/>
            </a:pPr>
            <a:r>
              <a:rPr lang="en-US" sz="1200" b="1">
                <a:solidFill>
                  <a:srgbClr val="1f1e1d"/>
                </a:solidFill>
                <a:latin typeface="Arial"/>
                <a:ea typeface="Arial"/>
                <a:cs typeface="Arial"/>
                <a:sym typeface="Arial"/>
              </a:rPr>
              <a:t>안전담당 조직도</a:t>
            </a:r>
            <a:endParaRPr sz="1200">
              <a:latin typeface="Arial"/>
              <a:ea typeface="Arial"/>
              <a:cs typeface="Arial"/>
              <a:sym typeface="Arial"/>
            </a:endParaRPr>
          </a:p>
        </p:txBody>
      </p:sp>
      <p:sp>
        <p:nvSpPr>
          <p:cNvPr id="210" name="Google Shape;210;p28"/>
          <p:cNvSpPr txBox="1"/>
          <p:nvPr/>
        </p:nvSpPr>
        <p:spPr>
          <a:xfrm>
            <a:off x="627917" y="1692639"/>
            <a:ext cx="4404026" cy="1202961"/>
          </a:xfrm>
          <a:prstGeom prst="rect">
            <a:avLst/>
          </a:prstGeom>
          <a:noFill/>
          <a:ln>
            <a:noFill/>
          </a:ln>
        </p:spPr>
        <p:txBody>
          <a:bodyPr wrap="square" lIns="0" tIns="12700" rIns="0" bIns="0" anchor="t" anchorCtr="0">
            <a:spAutoFit/>
          </a:bodyPr>
          <a:lstStyle/>
          <a:p>
            <a:pPr marL="86995" marR="6350" lvl="0" indent="-62230" algn="just" rtl="0">
              <a:lnSpc>
                <a:spcPct val="138900"/>
              </a:lnSpc>
              <a:spcBef>
                <a:spcPts val="0"/>
              </a:spcBef>
              <a:spcAft>
                <a:spcPts val="0"/>
              </a:spcAft>
              <a:buClr>
                <a:srgbClr val="1f1e1d"/>
              </a:buClr>
              <a:buSzPct val="25000"/>
              <a:buFont typeface="Arial"/>
              <a:buChar char="·"/>
              <a:defRPr/>
            </a:pPr>
            <a:r>
              <a:rPr lang="en-US" sz="700" b="1">
                <a:solidFill>
                  <a:srgbClr val="1f1e1d"/>
                </a:solidFill>
                <a:latin typeface="Arial"/>
                <a:ea typeface="Arial"/>
                <a:cs typeface="Arial"/>
                <a:sym typeface="Arial"/>
              </a:rPr>
              <a:t>안전경영 이념: </a:t>
            </a:r>
            <a:r>
              <a:rPr lang="en-US" sz="700">
                <a:solidFill>
                  <a:srgbClr val="1f1e1d"/>
                </a:solidFill>
              </a:rPr>
              <a:t>삼</a:t>
            </a:r>
            <a:r>
              <a:rPr lang="en-US" sz="700">
                <a:solidFill>
                  <a:srgbClr val="1f1e1d"/>
                </a:solidFill>
                <a:latin typeface="Arial"/>
                <a:ea typeface="Arial"/>
                <a:cs typeface="Arial"/>
                <a:sym typeface="Arial"/>
              </a:rPr>
              <a:t>표시멘트는 임직원, 협력사, 지역사회 등 당사 이해관계자의 안전을 최우선으로 생각합니다.</a:t>
            </a:r>
            <a:endParaRPr lang="en-US" sz="700">
              <a:solidFill>
                <a:srgbClr val="1f1e1d"/>
              </a:solidFill>
              <a:latin typeface="Arial"/>
              <a:ea typeface="Arial"/>
              <a:cs typeface="Arial"/>
              <a:sym typeface="Arial"/>
            </a:endParaRPr>
          </a:p>
          <a:p>
            <a:pPr marL="86995" marR="6350" lvl="0" indent="-62230" algn="just" rtl="0">
              <a:lnSpc>
                <a:spcPct val="138900"/>
              </a:lnSpc>
              <a:spcBef>
                <a:spcPts val="0"/>
              </a:spcBef>
              <a:spcAft>
                <a:spcPts val="0"/>
              </a:spcAft>
              <a:buClr>
                <a:srgbClr val="1f1e1d"/>
              </a:buClr>
              <a:buSzPct val="25000"/>
              <a:buFont typeface="Arial"/>
              <a:buChar char="·"/>
              <a:defRPr/>
            </a:pPr>
            <a:r>
              <a:rPr lang="en-US" sz="700">
                <a:solidFill>
                  <a:srgbClr val="1f1e1d"/>
                </a:solidFill>
                <a:latin typeface="Arial"/>
                <a:ea typeface="Arial"/>
                <a:cs typeface="Arial"/>
                <a:sym typeface="Arial"/>
              </a:rPr>
              <a:t>현재 안전보건경영시스템인 ISO 45001을 운영하고 있으며, 모든 사업 영역에서 안전 보건을 최우선시하고</a:t>
            </a:r>
            <a:r>
              <a:rPr lang="en-US" sz="700">
                <a:solidFill>
                  <a:srgbClr val="1f1e1d"/>
                </a:solidFill>
              </a:rPr>
              <a:t> </a:t>
            </a:r>
            <a:r>
              <a:rPr lang="en-US" sz="700">
                <a:solidFill>
                  <a:srgbClr val="1f1e1d"/>
                </a:solidFill>
                <a:latin typeface="Arial"/>
                <a:ea typeface="Arial"/>
                <a:cs typeface="Arial"/>
                <a:sym typeface="Arial"/>
              </a:rPr>
              <a:t>있습니다.</a:t>
            </a:r>
            <a:endParaRPr lang="en-US" sz="700">
              <a:solidFill>
                <a:srgbClr val="1f1e1d"/>
              </a:solidFill>
              <a:latin typeface="Arial"/>
              <a:ea typeface="Arial"/>
              <a:cs typeface="Arial"/>
              <a:sym typeface="Arial"/>
            </a:endParaRPr>
          </a:p>
          <a:p>
            <a:pPr marL="86995" marR="5080" lvl="0" indent="-62230" algn="just" rtl="0">
              <a:lnSpc>
                <a:spcPct val="138900"/>
              </a:lnSpc>
              <a:spcBef>
                <a:spcPts val="0"/>
              </a:spcBef>
              <a:spcAft>
                <a:spcPts val="0"/>
              </a:spcAft>
              <a:buClr>
                <a:srgbClr val="1f1e1d"/>
              </a:buClr>
              <a:buSzPct val="25000"/>
              <a:buFont typeface="Arial"/>
              <a:buChar char="·"/>
              <a:defRPr/>
            </a:pPr>
            <a:r>
              <a:rPr lang="en-US" sz="700" b="1">
                <a:solidFill>
                  <a:srgbClr val="1f1e1d"/>
                </a:solidFill>
                <a:latin typeface="Arial"/>
                <a:ea typeface="Arial"/>
                <a:cs typeface="Arial"/>
                <a:sym typeface="Arial"/>
              </a:rPr>
              <a:t>이사회 보고: </a:t>
            </a:r>
            <a:r>
              <a:rPr lang="en-US" sz="700">
                <a:solidFill>
                  <a:srgbClr val="1f1e1d"/>
                </a:solidFill>
                <a:latin typeface="Arial"/>
                <a:ea typeface="Arial"/>
                <a:cs typeface="Arial"/>
                <a:sym typeface="Arial"/>
              </a:rPr>
              <a:t>안전활동 추진계획은 연초에 1회, 실적은 분기별로 이사회에 보고합니다</a:t>
            </a:r>
            <a:r>
              <a:rPr lang="en-US" altLang="ko-KR" sz="700">
                <a:solidFill>
                  <a:srgbClr val="1f1e1d"/>
                </a:solidFill>
              </a:rPr>
              <a:t>.</a:t>
            </a:r>
            <a:r>
              <a:rPr lang="ko-KR" altLang="en-US" sz="700">
                <a:solidFill>
                  <a:srgbClr val="1f1e1d"/>
                </a:solidFill>
              </a:rPr>
              <a:t> </a:t>
            </a:r>
            <a:r>
              <a:rPr lang="en-US" sz="700">
                <a:solidFill>
                  <a:srgbClr val="1f1e1d"/>
                </a:solidFill>
                <a:latin typeface="Arial"/>
                <a:ea typeface="Arial"/>
                <a:cs typeface="Arial"/>
                <a:sym typeface="Arial"/>
              </a:rPr>
              <a:t>안전환경 본부는 사고 방지를 위해 사전에 탐지하고 예방하는 것을 최우선으로 </a:t>
            </a:r>
            <a:r>
              <a:rPr lang="en-US" sz="700">
                <a:solidFill>
                  <a:srgbClr val="1f1e1d"/>
                </a:solidFill>
              </a:rPr>
              <a:t>삼</a:t>
            </a:r>
            <a:r>
              <a:rPr lang="en-US" sz="700">
                <a:solidFill>
                  <a:srgbClr val="1f1e1d"/>
                </a:solidFill>
                <a:latin typeface="Arial"/>
                <a:ea typeface="Arial"/>
                <a:cs typeface="Arial"/>
                <a:sym typeface="Arial"/>
              </a:rPr>
              <a:t>고 있습니다.</a:t>
            </a:r>
            <a:endParaRPr lang="en-US" sz="700">
              <a:solidFill>
                <a:srgbClr val="1f1e1d"/>
              </a:solidFill>
              <a:latin typeface="Arial"/>
              <a:ea typeface="Arial"/>
              <a:cs typeface="Arial"/>
              <a:sym typeface="Arial"/>
            </a:endParaRPr>
          </a:p>
          <a:p>
            <a:pPr marL="86995" marR="5080" lvl="0" indent="-62230" algn="just" rtl="0">
              <a:lnSpc>
                <a:spcPct val="138900"/>
              </a:lnSpc>
              <a:spcBef>
                <a:spcPts val="0"/>
              </a:spcBef>
              <a:spcAft>
                <a:spcPts val="0"/>
              </a:spcAft>
              <a:buClr>
                <a:srgbClr val="1f1e1d"/>
              </a:buClr>
              <a:buSzPct val="25000"/>
              <a:buFont typeface="Arial"/>
              <a:buChar char="·"/>
              <a:defRPr/>
            </a:pPr>
            <a:r>
              <a:rPr lang="en-US" sz="700" b="1">
                <a:solidFill>
                  <a:srgbClr val="1f1e1d"/>
                </a:solidFill>
                <a:latin typeface="Arial"/>
                <a:ea typeface="Arial"/>
                <a:cs typeface="Arial"/>
                <a:sym typeface="Arial"/>
              </a:rPr>
              <a:t>안전담당 조직 구성: </a:t>
            </a:r>
            <a:r>
              <a:rPr lang="en-US" sz="700">
                <a:solidFill>
                  <a:srgbClr val="1f1e1d"/>
                </a:solidFill>
                <a:latin typeface="Arial"/>
                <a:ea typeface="Arial"/>
                <a:cs typeface="Arial"/>
                <a:sym typeface="Arial"/>
              </a:rPr>
              <a:t>안전담당은 안전보건 활동의 컨트롤 타워로 독립적인 판단과 집행을 하고 있습니다. 안전보건 전담 조직은 임원(1인)과 안전보건팀(관리직 8인, 현장 3인, 협력사 5인)으로 구성되어 있으며, 내부심사원은 9인이 존재합니다.</a:t>
            </a:r>
            <a:endParaRPr sz="700">
              <a:latin typeface="Arial"/>
              <a:ea typeface="Arial"/>
              <a:cs typeface="Arial"/>
              <a:sym typeface="Arial"/>
            </a:endParaRPr>
          </a:p>
        </p:txBody>
      </p:sp>
      <p:sp>
        <p:nvSpPr>
          <p:cNvPr id="211" name="Google Shape;211;p28"/>
          <p:cNvSpPr txBox="1"/>
          <p:nvPr/>
        </p:nvSpPr>
        <p:spPr>
          <a:xfrm>
            <a:off x="713048" y="2925840"/>
            <a:ext cx="4485900" cy="932625"/>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000" b="1">
                <a:solidFill>
                  <a:srgbClr val="1f1e1d"/>
                </a:solidFill>
                <a:latin typeface="Arial"/>
                <a:ea typeface="Arial"/>
                <a:cs typeface="Arial"/>
                <a:sym typeface="Arial"/>
              </a:rPr>
              <a:t>안전보건협의회 운영</a:t>
            </a:r>
            <a:endParaRPr lang="en-US" sz="1000" b="1">
              <a:solidFill>
                <a:srgbClr val="1f1e1d"/>
              </a:solidFill>
              <a:latin typeface="Arial"/>
              <a:ea typeface="Arial"/>
              <a:cs typeface="Arial"/>
              <a:sym typeface="Arial"/>
            </a:endParaRPr>
          </a:p>
          <a:p>
            <a:pPr marL="12700" marR="5080" lvl="0" indent="0" algn="just" rtl="0">
              <a:lnSpc>
                <a:spcPct val="138900"/>
              </a:lnSpc>
              <a:spcBef>
                <a:spcPts val="265"/>
              </a:spcBef>
              <a:spcAft>
                <a:spcPts val="0"/>
              </a:spcAft>
              <a:buNone/>
              <a:defRPr/>
            </a:pPr>
            <a:r>
              <a:rPr lang="en-US" sz="700">
                <a:solidFill>
                  <a:srgbClr val="1f1e1d"/>
                </a:solidFill>
              </a:rPr>
              <a:t>삼</a:t>
            </a:r>
            <a:r>
              <a:rPr lang="en-US" sz="700">
                <a:solidFill>
                  <a:srgbClr val="1f1e1d"/>
                </a:solidFill>
                <a:latin typeface="Arial"/>
                <a:ea typeface="Arial"/>
                <a:cs typeface="Arial"/>
                <a:sym typeface="Arial"/>
              </a:rPr>
              <a:t>표시멘트는</a:t>
            </a:r>
            <a:r>
              <a:rPr lang="en-US" sz="700">
                <a:solidFill>
                  <a:srgbClr val="1f1e1d"/>
                </a:solidFill>
              </a:rPr>
              <a:t> </a:t>
            </a:r>
            <a:r>
              <a:rPr lang="en-US" sz="700">
                <a:solidFill>
                  <a:srgbClr val="1f1e1d"/>
                </a:solidFill>
                <a:latin typeface="Arial"/>
                <a:ea typeface="Arial"/>
                <a:cs typeface="Arial"/>
                <a:sym typeface="Arial"/>
              </a:rPr>
              <a:t>협력사와의 소통을 강화하기 위해 기존 안전보건협의회 와 더불어 소규모 안전회의를 개최하여 협력사의 의견을 수렴하고 있습니다. 또한 협력사의 안전보건 강화를 위해 소화기 등의 안전용품을 지원했습니다. 4월부터 8월까지 분기별로 기계 협력사 5개사, 유지관리 협력사 6개사, 청소장비 협력사 7개사, 기타 협력사 6개사, 광산 협력사 5개사를 대상으로 산업안전보건위원회를 운영</a:t>
            </a:r>
            <a:r>
              <a:rPr lang="en-US" sz="700">
                <a:solidFill>
                  <a:srgbClr val="1f1e1d"/>
                </a:solidFill>
              </a:rPr>
              <a:t>하였습</a:t>
            </a:r>
            <a:r>
              <a:rPr lang="en-US" sz="700">
                <a:solidFill>
                  <a:srgbClr val="1f1e1d"/>
                </a:solidFill>
                <a:latin typeface="Arial"/>
                <a:ea typeface="Arial"/>
                <a:cs typeface="Arial"/>
                <a:sym typeface="Arial"/>
              </a:rPr>
              <a:t>니다.앞으로도 협력사와의 소통을 강화하고 협력사의 고충해 결에 앞장서기 위해 노력하겠습니다.</a:t>
            </a:r>
            <a:endParaRPr sz="700">
              <a:latin typeface="Arial"/>
              <a:ea typeface="Arial"/>
              <a:cs typeface="Arial"/>
              <a:sym typeface="Arial"/>
            </a:endParaRPr>
          </a:p>
        </p:txBody>
      </p:sp>
      <p:sp>
        <p:nvSpPr>
          <p:cNvPr id="212" name="Google Shape;212;p28"/>
          <p:cNvSpPr txBox="1"/>
          <p:nvPr/>
        </p:nvSpPr>
        <p:spPr>
          <a:xfrm>
            <a:off x="705337" y="3865469"/>
            <a:ext cx="1766100" cy="544606"/>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400" b="1">
                <a:solidFill>
                  <a:srgbClr val="00a385"/>
                </a:solidFill>
                <a:latin typeface="Arial"/>
                <a:ea typeface="Arial"/>
                <a:cs typeface="Arial"/>
                <a:sym typeface="Arial"/>
              </a:rPr>
              <a:t>Strategy</a:t>
            </a:r>
            <a:endParaRPr lang="en-US" sz="1400" b="1">
              <a:solidFill>
                <a:srgbClr val="00a385"/>
              </a:solidFill>
              <a:latin typeface="Arial"/>
              <a:ea typeface="Arial"/>
              <a:cs typeface="Arial"/>
              <a:sym typeface="Arial"/>
            </a:endParaRPr>
          </a:p>
          <a:p>
            <a:pPr marL="12700" lvl="0" indent="0" algn="l" rtl="0">
              <a:lnSpc>
                <a:spcPct val="100000"/>
              </a:lnSpc>
              <a:spcBef>
                <a:spcPts val="1055"/>
              </a:spcBef>
              <a:spcAft>
                <a:spcPts val="0"/>
              </a:spcAft>
              <a:buNone/>
              <a:defRPr/>
            </a:pPr>
            <a:r>
              <a:rPr lang="en-US" sz="1200" b="1">
                <a:solidFill>
                  <a:srgbClr val="595757"/>
                </a:solidFill>
                <a:latin typeface="Arial"/>
                <a:ea typeface="Arial"/>
                <a:cs typeface="Arial"/>
                <a:sym typeface="Arial"/>
              </a:rPr>
              <a:t>안전 회의 주최 현황</a:t>
            </a:r>
            <a:endParaRPr sz="1200">
              <a:latin typeface="Arial"/>
              <a:ea typeface="Arial"/>
              <a:cs typeface="Arial"/>
              <a:sym typeface="Arial"/>
            </a:endParaRPr>
          </a:p>
        </p:txBody>
      </p:sp>
      <p:sp>
        <p:nvSpPr>
          <p:cNvPr id="213" name="Google Shape;213;p28"/>
          <p:cNvSpPr txBox="1"/>
          <p:nvPr/>
        </p:nvSpPr>
        <p:spPr>
          <a:xfrm>
            <a:off x="600516" y="1040334"/>
            <a:ext cx="4485900" cy="974400"/>
          </a:xfrm>
          <a:prstGeom prst="rect">
            <a:avLst/>
          </a:prstGeom>
          <a:noFill/>
          <a:ln>
            <a:noFill/>
          </a:ln>
        </p:spPr>
        <p:txBody>
          <a:bodyPr wrap="square" lIns="91424" tIns="91424" rIns="91424" bIns="91424" anchor="t" anchorCtr="0">
            <a:noAutofit/>
          </a:bodyPr>
          <a:lstStyle/>
          <a:p>
            <a:pPr marL="0" lvl="0" indent="0" algn="l" rtl="0">
              <a:spcBef>
                <a:spcPts val="0"/>
              </a:spcBef>
              <a:spcAft>
                <a:spcPts val="0"/>
              </a:spcAft>
              <a:buNone/>
              <a:defRPr/>
            </a:pPr>
            <a:r>
              <a:rPr lang="en-US" sz="900">
                <a:latin typeface="Calibri"/>
                <a:ea typeface="Calibri"/>
                <a:cs typeface="Calibri"/>
                <a:sym typeface="Calibri"/>
              </a:rPr>
              <a:t>대표이사를 중심으로 산업안전보건위원회와 안전담당 부서가 전사적인 안전보건 관리를 총괄하며, 생산부문과 영업관리부문이 이를 실행합니다. 생산부문에는 광양공장, 척공장, 동해공장이 포함되며, 영업관리부문은 전국 14개의 유통기지를 운영하고 있습니다.</a:t>
            </a:r>
            <a:endParaRPr sz="900">
              <a:latin typeface="Calibri"/>
              <a:ea typeface="Calibri"/>
              <a:cs typeface="Calibri"/>
              <a:sym typeface="Calibri"/>
            </a:endParaRPr>
          </a:p>
        </p:txBody>
      </p:sp>
      <p:sp>
        <p:nvSpPr>
          <p:cNvPr id="214" name="Google Shape;214;p28"/>
          <p:cNvSpPr txBox="1"/>
          <p:nvPr/>
        </p:nvSpPr>
        <p:spPr>
          <a:xfrm>
            <a:off x="634922" y="4415360"/>
            <a:ext cx="4460993" cy="1259100"/>
          </a:xfrm>
          <a:prstGeom prst="rect">
            <a:avLst/>
          </a:prstGeom>
          <a:noFill/>
          <a:ln>
            <a:noFill/>
          </a:ln>
        </p:spPr>
        <p:txBody>
          <a:bodyPr wrap="square" lIns="91424" tIns="91424" rIns="91424" bIns="91424" anchor="t" anchorCtr="0">
            <a:noAutofit/>
          </a:bodyPr>
          <a:lstStyle/>
          <a:p>
            <a:pPr marL="0" lvl="0" indent="0" algn="l" rtl="0">
              <a:spcBef>
                <a:spcPts val="0"/>
              </a:spcBef>
              <a:spcAft>
                <a:spcPts val="0"/>
              </a:spcAft>
              <a:buNone/>
              <a:defRPr/>
            </a:pPr>
            <a:r>
              <a:rPr lang="en-US" sz="900">
                <a:solidFill>
                  <a:schemeClr val="dk1"/>
                </a:solidFill>
              </a:rPr>
              <a:t>삼표시멘트는 다양한 수준의 안전회의 및 위원회를 운영하여 체계적인 안전관리를 수행하고 있습니다. 분기별로는 표시멘트 안전회의와 협력사 안전회의를 통해 안전 이슈 전달, 정책 안내, 협력사 의견 청취 및 피드백을 진행하며, 환경안전위원회와 전사 산업안전보건위원회를 통해 안전관리규정 개정, 재해분석, 재발방지계획 심의 활동을 수행합니다. 월별로는 Monthly Safety Meeting과 팀 안전회의를 운영하여 안전목표 달성 현황, 안전활동 실적 리뷰, 팀별 활동 공유 및 근로자 의견 청취와 피드백을 제공합니다. 반기별로는 이사회에 중대재해 대응 현황과 안전활동 추진 계획 및 실적을 보고하며, 협력사 협의회 및 소규모 안전회의를 통해 협력사와의 소통을 강화하고, 그룹사 대표 및 CSO 간 안전활동을 상호 공유합니다.</a:t>
            </a:r>
            <a:endParaRPr sz="900">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19" name="Google Shape;219;p29"/>
          <p:cNvSpPr txBox="1"/>
          <p:nvPr/>
        </p:nvSpPr>
        <p:spPr>
          <a:xfrm>
            <a:off x="651175" y="180825"/>
            <a:ext cx="4517763" cy="10098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altLang="ko-KR" sz="2200" b="1">
                <a:solidFill>
                  <a:srgbClr val="1f1e1d"/>
                </a:solidFill>
                <a:latin typeface="Arial"/>
                <a:ea typeface="Arial"/>
                <a:cs typeface="Arial"/>
                <a:sym typeface="Arial"/>
              </a:rPr>
              <a:t>Social -</a:t>
            </a:r>
            <a:r>
              <a:rPr lang="en-US" sz="2200" b="1">
                <a:solidFill>
                  <a:srgbClr val="1f1e1d"/>
                </a:solidFill>
                <a:latin typeface="Arial"/>
                <a:ea typeface="Arial"/>
                <a:cs typeface="Arial"/>
                <a:sym typeface="Arial"/>
              </a:rPr>
              <a:t>안전한 사업장 구축</a:t>
            </a:r>
            <a:endParaRPr lang="en-US" sz="2200" b="1">
              <a:solidFill>
                <a:srgbClr val="1f1e1d"/>
              </a:solidFill>
              <a:latin typeface="Arial"/>
              <a:ea typeface="Arial"/>
              <a:cs typeface="Arial"/>
              <a:sym typeface="Arial"/>
            </a:endParaRPr>
          </a:p>
          <a:p>
            <a:pPr marL="12700" lvl="0" indent="0" algn="l" rtl="0">
              <a:lnSpc>
                <a:spcPct val="100000"/>
              </a:lnSpc>
              <a:spcBef>
                <a:spcPts val="1285"/>
              </a:spcBef>
              <a:spcAft>
                <a:spcPts val="0"/>
              </a:spcAft>
              <a:buNone/>
              <a:defRPr/>
            </a:pPr>
            <a:r>
              <a:rPr lang="en-US" sz="1400" b="1">
                <a:solidFill>
                  <a:srgbClr val="00a385"/>
                </a:solidFill>
                <a:latin typeface="Arial"/>
                <a:ea typeface="Arial"/>
                <a:cs typeface="Arial"/>
                <a:sym typeface="Arial"/>
              </a:rPr>
              <a:t>Strategy</a:t>
            </a:r>
            <a:endParaRPr lang="en-US" sz="1400" b="1">
              <a:solidFill>
                <a:srgbClr val="00a385"/>
              </a:solidFill>
              <a:latin typeface="Arial"/>
              <a:ea typeface="Arial"/>
              <a:cs typeface="Arial"/>
              <a:sym typeface="Arial"/>
            </a:endParaRPr>
          </a:p>
          <a:p>
            <a:pPr marL="12700" lvl="0" indent="0" algn="l" rtl="0">
              <a:lnSpc>
                <a:spcPct val="100000"/>
              </a:lnSpc>
              <a:spcBef>
                <a:spcPts val="830"/>
              </a:spcBef>
              <a:spcAft>
                <a:spcPts val="0"/>
              </a:spcAft>
              <a:buNone/>
              <a:defRPr/>
            </a:pPr>
            <a:r>
              <a:rPr lang="en-US" sz="1200" b="1">
                <a:solidFill>
                  <a:srgbClr val="1f1e1d"/>
                </a:solidFill>
                <a:latin typeface="Arial"/>
                <a:ea typeface="Arial"/>
                <a:cs typeface="Arial"/>
                <a:sym typeface="Arial"/>
              </a:rPr>
              <a:t>비상대응 체계</a:t>
            </a:r>
            <a:endParaRPr lang="en-US" sz="1200" b="1">
              <a:solidFill>
                <a:srgbClr val="1f1e1d"/>
              </a:solidFill>
              <a:latin typeface="Arial"/>
              <a:ea typeface="Arial"/>
              <a:cs typeface="Arial"/>
              <a:sym typeface="Arial"/>
            </a:endParaRPr>
          </a:p>
        </p:txBody>
      </p:sp>
      <p:sp>
        <p:nvSpPr>
          <p:cNvPr id="220" name="Google Shape;220;p29"/>
          <p:cNvSpPr txBox="1"/>
          <p:nvPr/>
        </p:nvSpPr>
        <p:spPr>
          <a:xfrm>
            <a:off x="651174" y="1323642"/>
            <a:ext cx="4544100" cy="1914858"/>
          </a:xfrm>
          <a:prstGeom prst="rect">
            <a:avLst/>
          </a:prstGeom>
          <a:noFill/>
          <a:ln>
            <a:noFill/>
          </a:ln>
        </p:spPr>
        <p:txBody>
          <a:bodyPr wrap="square" lIns="0" tIns="12700" rIns="0" bIns="0" anchor="t" anchorCtr="0">
            <a:spAutoFit/>
          </a:bodyPr>
          <a:lstStyle/>
          <a:p>
            <a:pPr marL="12700" marR="5080" lvl="0" indent="0" algn="just" rtl="0">
              <a:lnSpc>
                <a:spcPct val="138900"/>
              </a:lnSpc>
              <a:spcBef>
                <a:spcPts val="0"/>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사고 피해 최소화 및 신속한 대응을 위해 비상대응 체계를 구축했습니다. </a:t>
            </a:r>
            <a:endParaRPr lang="en-US" sz="900">
              <a:solidFill>
                <a:srgbClr val="1f1e1d"/>
              </a:solidFill>
              <a:latin typeface="Arial"/>
              <a:ea typeface="Arial"/>
              <a:cs typeface="Arial"/>
              <a:sym typeface="Arial"/>
            </a:endParaRPr>
          </a:p>
          <a:p>
            <a:pPr marL="12700" marR="5080" lvl="0" indent="0" algn="just" rtl="0">
              <a:lnSpc>
                <a:spcPct val="138900"/>
              </a:lnSpc>
              <a:spcBef>
                <a:spcPts val="0"/>
              </a:spcBef>
              <a:spcAft>
                <a:spcPts val="0"/>
              </a:spcAft>
              <a:buNone/>
              <a:defRPr/>
            </a:pPr>
            <a:r>
              <a:rPr lang="en-US" sz="900">
                <a:solidFill>
                  <a:srgbClr val="1f1e1d"/>
                </a:solidFill>
                <a:latin typeface="Arial"/>
                <a:ea typeface="Arial"/>
                <a:cs typeface="Arial"/>
                <a:sym typeface="Arial"/>
              </a:rPr>
              <a:t>초기진화 및 긴급구조를 위해 팀별 대응 방안을 마련하였으며, 사고 분석 및 대책 마련을 통해 사후관리를 합니다.</a:t>
            </a:r>
            <a:endParaRPr lang="en-US" sz="900">
              <a:solidFill>
                <a:srgbClr val="1f1e1d"/>
              </a:solidFill>
              <a:latin typeface="Arial"/>
              <a:ea typeface="Arial"/>
              <a:cs typeface="Arial"/>
              <a:sym typeface="Arial"/>
            </a:endParaRPr>
          </a:p>
          <a:p>
            <a:pPr marL="12700" marR="5080" lvl="0" indent="0" algn="just" rtl="0">
              <a:lnSpc>
                <a:spcPct val="138900"/>
              </a:lnSpc>
              <a:spcBef>
                <a:spcPts val="0"/>
              </a:spcBef>
              <a:spcAft>
                <a:spcPts val="0"/>
              </a:spcAft>
              <a:buNone/>
              <a:defRPr/>
            </a:pPr>
            <a:r>
              <a:rPr lang="en-US" sz="900">
                <a:solidFill>
                  <a:srgbClr val="1f1e1d"/>
                </a:solidFill>
              </a:rPr>
              <a:t>비상사태가 발생하면 최초 목격자가 초기 진화와 긴급구조를 실시하고, 현장 시설물의 안전을 확인합니다. 이후 안전관리자는 현장 인원을 통제하고 상황에 대응하며, 구호팀은 응급 구조와 2차 재해 예방에 집중합니다. 복구팀은 시설물 복구를 담당하고, 지원팀은 비상 연락망을 가동하여 필요한 자원을 지원합니다. 상황팀은 전반적인 상황을 파악하고 보고자료를 작성하며, 안전보건팀장은 사고를 분석하고 재발방지 대책을 마련합니다. 중대재해 발생 시에는 안전보건총괄책임자 또는 경영책임자가 즉시 안전보건공단과 관할 노동부 지청에 보고해야 합니다.</a:t>
            </a:r>
            <a:endParaRPr sz="900">
              <a:solidFill>
                <a:srgbClr val="1f1e1d"/>
              </a:solidFill>
            </a:endParaRPr>
          </a:p>
        </p:txBody>
      </p:sp>
      <p:sp>
        <p:nvSpPr>
          <p:cNvPr id="221" name="Google Shape;221;p29"/>
          <p:cNvSpPr txBox="1"/>
          <p:nvPr/>
        </p:nvSpPr>
        <p:spPr>
          <a:xfrm>
            <a:off x="651168" y="3326576"/>
            <a:ext cx="1148232" cy="188149"/>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200" b="1">
                <a:solidFill>
                  <a:srgbClr val="1f1e1d"/>
                </a:solidFill>
                <a:latin typeface="Arial"/>
                <a:ea typeface="Arial"/>
                <a:cs typeface="Arial"/>
                <a:sym typeface="Arial"/>
              </a:rPr>
              <a:t>비상대응 훈련</a:t>
            </a:r>
            <a:endParaRPr sz="1200">
              <a:latin typeface="Arial"/>
              <a:ea typeface="Arial"/>
              <a:cs typeface="Arial"/>
              <a:sym typeface="Arial"/>
            </a:endParaRPr>
          </a:p>
        </p:txBody>
      </p:sp>
      <p:sp>
        <p:nvSpPr>
          <p:cNvPr id="222" name="Google Shape;222;p29"/>
          <p:cNvSpPr txBox="1"/>
          <p:nvPr/>
        </p:nvSpPr>
        <p:spPr>
          <a:xfrm>
            <a:off x="651174" y="3643792"/>
            <a:ext cx="4544100" cy="1718783"/>
          </a:xfrm>
          <a:prstGeom prst="rect">
            <a:avLst/>
          </a:prstGeom>
          <a:noFill/>
          <a:ln>
            <a:noFill/>
          </a:ln>
        </p:spPr>
        <p:txBody>
          <a:bodyPr wrap="square" lIns="0" tIns="12700" rIns="0" bIns="0" anchor="t" anchorCtr="0">
            <a:spAutoFit/>
          </a:bodyPr>
          <a:lstStyle/>
          <a:p>
            <a:pPr marL="0" marR="5080" lvl="0" indent="0" algn="just" rtl="0">
              <a:lnSpc>
                <a:spcPct val="138900"/>
              </a:lnSpc>
              <a:spcBef>
                <a:spcPts val="0"/>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비상사태 대비를 위해, 구조 시뮬레이션을 수행하는 등 정기적으로 대응 훈련을 진행합니다. 사업장 내부 뿐만아니라 지역사회에 영향을 미치는 비상사태까지도 관리 대상으로  고 있어, 내·외부 비상연락체계를 구축해 민관 합동 훈련을 주기적으로 실시하고 있습니다.</a:t>
            </a:r>
            <a:endParaRPr lang="en-US" sz="900">
              <a:solidFill>
                <a:srgbClr val="1f1e1d"/>
              </a:solidFill>
              <a:latin typeface="Arial"/>
              <a:ea typeface="Arial"/>
              <a:cs typeface="Arial"/>
              <a:sym typeface="Arial"/>
            </a:endParaRPr>
          </a:p>
          <a:p>
            <a:pPr marL="12700" marR="5080" lvl="0" indent="0" algn="just" rtl="0">
              <a:lnSpc>
                <a:spcPct val="138900"/>
              </a:lnSpc>
              <a:spcBef>
                <a:spcPts val="0"/>
              </a:spcBef>
              <a:spcAft>
                <a:spcPts val="0"/>
              </a:spcAft>
              <a:buNone/>
              <a:defRPr/>
            </a:pPr>
            <a:r>
              <a:rPr lang="en-US" sz="900">
                <a:solidFill>
                  <a:srgbClr val="1f1e1d"/>
                </a:solidFill>
              </a:rPr>
              <a:t>대외 합동 훈련은 연 1회 인원을 선발하여 소방서 등 대외기관과 함께 화재 및 재난 대응 훈련을 실시합니다. 화재 대응 훈련은 각 공정별로 연 1회 실시되며, 화재 상황을 가정한 소방 훈련을 진행합니다. 재해 대응 훈련 또한 각 공정별로 연 1회 실시되며, 재해 상황을 가정한 구조 및 대응 훈련을 수행합니다. 재난 대응 훈련은 전 임직원을 대상으로 연 1회 실시되며, 자연재난 등에 대비한 대응 훈련을 포함합니다.</a:t>
            </a:r>
            <a:endParaRPr sz="900">
              <a:solidFill>
                <a:srgbClr val="1f1e1d"/>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27" name="Google Shape;227;p30"/>
          <p:cNvSpPr txBox="1"/>
          <p:nvPr/>
        </p:nvSpPr>
        <p:spPr>
          <a:xfrm>
            <a:off x="622324" y="166725"/>
            <a:ext cx="4544100" cy="15954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altLang="ko-KR" sz="2200" b="1">
                <a:solidFill>
                  <a:srgbClr val="1f1e1d"/>
                </a:solidFill>
                <a:latin typeface="Arial"/>
                <a:ea typeface="Arial"/>
                <a:cs typeface="Arial"/>
                <a:sym typeface="Arial"/>
              </a:rPr>
              <a:t>Social - </a:t>
            </a:r>
            <a:r>
              <a:rPr lang="en-US" sz="2200" b="1">
                <a:solidFill>
                  <a:srgbClr val="1f1e1d"/>
                </a:solidFill>
                <a:latin typeface="Arial"/>
                <a:ea typeface="Arial"/>
                <a:cs typeface="Arial"/>
                <a:sym typeface="Arial"/>
              </a:rPr>
              <a:t>안전한 사업장 구축</a:t>
            </a:r>
            <a:endParaRPr lang="en-US" sz="2200" b="1">
              <a:solidFill>
                <a:srgbClr val="1f1e1d"/>
              </a:solidFill>
              <a:latin typeface="Arial"/>
              <a:ea typeface="Arial"/>
              <a:cs typeface="Arial"/>
              <a:sym typeface="Arial"/>
            </a:endParaRPr>
          </a:p>
          <a:p>
            <a:pPr marL="12700" lvl="0" indent="0" algn="l" rtl="0">
              <a:lnSpc>
                <a:spcPct val="100000"/>
              </a:lnSpc>
              <a:spcBef>
                <a:spcPts val="1285"/>
              </a:spcBef>
              <a:spcAft>
                <a:spcPts val="0"/>
              </a:spcAft>
              <a:buNone/>
              <a:defRPr/>
            </a:pPr>
            <a:r>
              <a:rPr lang="en-US" sz="1400" b="1">
                <a:solidFill>
                  <a:srgbClr val="00a385"/>
                </a:solidFill>
                <a:latin typeface="Arial"/>
                <a:ea typeface="Arial"/>
                <a:cs typeface="Arial"/>
                <a:sym typeface="Arial"/>
              </a:rPr>
              <a:t>Strategy</a:t>
            </a:r>
            <a:endParaRPr lang="en-US" sz="1400" b="1">
              <a:solidFill>
                <a:srgbClr val="00a385"/>
              </a:solidFill>
              <a:latin typeface="Arial"/>
              <a:ea typeface="Arial"/>
              <a:cs typeface="Arial"/>
              <a:sym typeface="Arial"/>
            </a:endParaRPr>
          </a:p>
          <a:p>
            <a:pPr marL="12700" lvl="0" indent="0" algn="l" rtl="0">
              <a:lnSpc>
                <a:spcPct val="100000"/>
              </a:lnSpc>
              <a:spcBef>
                <a:spcPts val="710"/>
              </a:spcBef>
              <a:spcAft>
                <a:spcPts val="0"/>
              </a:spcAft>
              <a:buNone/>
              <a:defRPr/>
            </a:pPr>
            <a:r>
              <a:rPr lang="en-US" sz="1200" b="1">
                <a:solidFill>
                  <a:srgbClr val="1f1e1d"/>
                </a:solidFill>
                <a:latin typeface="Arial"/>
                <a:ea typeface="Arial"/>
                <a:cs typeface="Arial"/>
                <a:sym typeface="Arial"/>
              </a:rPr>
              <a:t>임직원 건강관리</a:t>
            </a:r>
            <a:endParaRPr lang="en-US" sz="1200" b="1">
              <a:solidFill>
                <a:srgbClr val="1f1e1d"/>
              </a:solidFill>
              <a:latin typeface="Arial"/>
              <a:ea typeface="Arial"/>
              <a:cs typeface="Arial"/>
              <a:sym typeface="Arial"/>
            </a:endParaRPr>
          </a:p>
          <a:p>
            <a:pPr marL="12700" marR="5080" lvl="0" indent="0" algn="just" rtl="0">
              <a:lnSpc>
                <a:spcPct val="138900"/>
              </a:lnSpc>
              <a:spcBef>
                <a:spcPts val="270"/>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임직원의 건강관리 및 질병 예방을 위해 건강증진 프로그램을 운영하고 있습니다. 또한 사내에 건강관리실을 운영함으로써 건강상담 및 보건교육을 실시하고 있습니다.해당 시설은 임직원 뿐만 아니라 협력사 직원 또한 이용이 가능합니다.</a:t>
            </a:r>
            <a:endParaRPr lang="en-US" sz="900">
              <a:solidFill>
                <a:srgbClr val="1f1e1d"/>
              </a:solidFill>
              <a:latin typeface="Arial"/>
              <a:ea typeface="Arial"/>
              <a:cs typeface="Arial"/>
              <a:sym typeface="Arial"/>
            </a:endParaRPr>
          </a:p>
        </p:txBody>
      </p:sp>
      <p:sp>
        <p:nvSpPr>
          <p:cNvPr id="228" name="Google Shape;228;p30"/>
          <p:cNvSpPr txBox="1"/>
          <p:nvPr/>
        </p:nvSpPr>
        <p:spPr>
          <a:xfrm>
            <a:off x="622974" y="1792200"/>
            <a:ext cx="4542900" cy="1855875"/>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200" b="1">
                <a:solidFill>
                  <a:srgbClr val="1f1e1d"/>
                </a:solidFill>
                <a:latin typeface="Arial"/>
                <a:ea typeface="Arial"/>
                <a:cs typeface="Arial"/>
                <a:sym typeface="Arial"/>
              </a:rPr>
              <a:t>임직원 건강 사후 관리</a:t>
            </a:r>
            <a:endParaRPr lang="en-US" sz="1200" b="1">
              <a:solidFill>
                <a:srgbClr val="1f1e1d"/>
              </a:solidFill>
              <a:latin typeface="Arial"/>
              <a:ea typeface="Arial"/>
              <a:cs typeface="Arial"/>
              <a:sym typeface="Arial"/>
            </a:endParaRPr>
          </a:p>
          <a:p>
            <a:pPr marL="12700" marR="5080" lvl="0" indent="0" algn="just" rtl="0">
              <a:lnSpc>
                <a:spcPct val="138900"/>
              </a:lnSpc>
              <a:spcBef>
                <a:spcPts val="265"/>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a:t>
            </a:r>
            <a:r>
              <a:rPr lang="en-US" sz="900">
                <a:solidFill>
                  <a:srgbClr val="1f1e1d"/>
                </a:solidFill>
              </a:rPr>
              <a:t> </a:t>
            </a:r>
            <a:r>
              <a:rPr lang="en-US" sz="900">
                <a:solidFill>
                  <a:srgbClr val="1f1e1d"/>
                </a:solidFill>
                <a:latin typeface="Arial"/>
                <a:ea typeface="Arial"/>
                <a:cs typeface="Arial"/>
                <a:sym typeface="Arial"/>
              </a:rPr>
              <a:t>2023년 건강검진 결과에 따른 사후관리를 새롭게 시작하였습니다. 근로건강센</a:t>
            </a:r>
            <a:r>
              <a:rPr lang="en-US" sz="900">
                <a:solidFill>
                  <a:srgbClr val="1f1e1d"/>
                </a:solidFill>
              </a:rPr>
              <a:t>터 </a:t>
            </a:r>
            <a:r>
              <a:rPr lang="en-US" sz="900">
                <a:solidFill>
                  <a:srgbClr val="1f1e1d"/>
                </a:solidFill>
                <a:latin typeface="Arial"/>
                <a:ea typeface="Arial"/>
                <a:cs typeface="Arial"/>
                <a:sym typeface="Arial"/>
              </a:rPr>
              <a:t>전문 의료진과의 협업을 통해, 2022년 특수검진결과 이상소견이 나온 근로자를 대상으로 건강 관리 방법을 안내하였습니다.</a:t>
            </a:r>
            <a:endParaRPr lang="en-US" sz="900">
              <a:solidFill>
                <a:srgbClr val="1f1e1d"/>
              </a:solidFill>
              <a:latin typeface="Arial"/>
              <a:ea typeface="Arial"/>
              <a:cs typeface="Arial"/>
              <a:sym typeface="Arial"/>
            </a:endParaRPr>
          </a:p>
          <a:p>
            <a:pPr marL="12700" marR="5080" lvl="0" indent="0" algn="just" rtl="0">
              <a:lnSpc>
                <a:spcPct val="138900"/>
              </a:lnSpc>
              <a:spcBef>
                <a:spcPts val="265"/>
              </a:spcBef>
              <a:spcAft>
                <a:spcPts val="0"/>
              </a:spcAft>
              <a:buNone/>
              <a:defRPr/>
            </a:pPr>
            <a:r>
              <a:rPr lang="en-US" sz="900">
                <a:solidFill>
                  <a:srgbClr val="1f1e1d"/>
                </a:solidFill>
              </a:rPr>
              <a:t>전문의가 귀 구조 및 특성을 설명하고 난청이 발생하는 사유와 향후 더 나빠지지 않도록 청력 관리방법을 안내하는 청력 보존 프로그램.</a:t>
            </a:r>
            <a:endParaRPr lang="en-US" sz="900">
              <a:solidFill>
                <a:srgbClr val="1f1e1d"/>
              </a:solidFill>
            </a:endParaRPr>
          </a:p>
          <a:p>
            <a:pPr marL="12700" marR="5080" lvl="0" indent="0" algn="just" rtl="0">
              <a:lnSpc>
                <a:spcPct val="138900"/>
              </a:lnSpc>
              <a:spcBef>
                <a:spcPts val="265"/>
              </a:spcBef>
              <a:spcAft>
                <a:spcPts val="0"/>
              </a:spcAft>
              <a:buNone/>
              <a:defRPr/>
            </a:pPr>
            <a:r>
              <a:rPr lang="en-US" sz="900">
                <a:solidFill>
                  <a:srgbClr val="1f1e1d"/>
                </a:solidFill>
              </a:rPr>
              <a:t>작업환경측정 전문가가 귀마개 및 덮개 착용에 따른 차음 효과 및 올바른 착용 방법 교육을 하는 작업환경 보호구 안내.</a:t>
            </a:r>
            <a:endParaRPr lang="en-US" sz="900">
              <a:solidFill>
                <a:srgbClr val="1f1e1d"/>
              </a:solidFill>
            </a:endParaRPr>
          </a:p>
          <a:p>
            <a:pPr marL="12700" marR="5080" lvl="0" indent="0" algn="just" rtl="0">
              <a:lnSpc>
                <a:spcPct val="138900"/>
              </a:lnSpc>
              <a:spcBef>
                <a:spcPts val="265"/>
              </a:spcBef>
              <a:spcAft>
                <a:spcPts val="0"/>
              </a:spcAft>
              <a:buNone/>
              <a:defRPr/>
            </a:pPr>
            <a:r>
              <a:rPr lang="en-US" sz="900">
                <a:solidFill>
                  <a:srgbClr val="1f1e1d"/>
                </a:solidFill>
              </a:rPr>
              <a:t>간호사가 혈당, 혈압 등 뇌심혈관질환 예방 상담을 하는 뇌심혈관질환 예방.</a:t>
            </a:r>
            <a:endParaRPr sz="900">
              <a:solidFill>
                <a:srgbClr val="1f1e1d"/>
              </a:solidFill>
            </a:endParaRPr>
          </a:p>
        </p:txBody>
      </p:sp>
      <p:sp>
        <p:nvSpPr>
          <p:cNvPr id="229" name="Google Shape;229;p30"/>
          <p:cNvSpPr txBox="1"/>
          <p:nvPr/>
        </p:nvSpPr>
        <p:spPr>
          <a:xfrm>
            <a:off x="622711" y="3790039"/>
            <a:ext cx="4543500" cy="1401086"/>
          </a:xfrm>
          <a:prstGeom prst="rect">
            <a:avLst/>
          </a:prstGeom>
          <a:noFill/>
          <a:ln>
            <a:noFill/>
          </a:ln>
        </p:spPr>
        <p:txBody>
          <a:bodyPr wrap="square" lIns="0" tIns="117475" rIns="0" bIns="0" anchor="t" anchorCtr="0">
            <a:spAutoFit/>
          </a:bodyPr>
          <a:lstStyle/>
          <a:p>
            <a:pPr marL="12700" lvl="0" indent="0" algn="l" rtl="0">
              <a:lnSpc>
                <a:spcPct val="100000"/>
              </a:lnSpc>
              <a:spcBef>
                <a:spcPts val="0"/>
              </a:spcBef>
              <a:spcAft>
                <a:spcPts val="0"/>
              </a:spcAft>
              <a:buNone/>
              <a:defRPr/>
            </a:pPr>
            <a:r>
              <a:rPr lang="en-US" sz="1400" b="1">
                <a:solidFill>
                  <a:srgbClr val="00a385"/>
                </a:solidFill>
                <a:latin typeface="Arial"/>
                <a:ea typeface="Arial"/>
                <a:cs typeface="Arial"/>
                <a:sym typeface="Arial"/>
              </a:rPr>
              <a:t>Risk Management</a:t>
            </a:r>
            <a:endParaRPr lang="en-US" sz="1400" b="1">
              <a:solidFill>
                <a:srgbClr val="00a385"/>
              </a:solidFill>
              <a:latin typeface="Arial"/>
              <a:ea typeface="Arial"/>
              <a:cs typeface="Arial"/>
              <a:sym typeface="Arial"/>
            </a:endParaRPr>
          </a:p>
          <a:p>
            <a:pPr marL="12700" lvl="0" indent="0" algn="l" rtl="0">
              <a:lnSpc>
                <a:spcPct val="100000"/>
              </a:lnSpc>
              <a:spcBef>
                <a:spcPts val="715"/>
              </a:spcBef>
              <a:spcAft>
                <a:spcPts val="0"/>
              </a:spcAft>
              <a:buNone/>
              <a:defRPr/>
            </a:pPr>
            <a:r>
              <a:rPr lang="en-US" sz="1200" b="1">
                <a:solidFill>
                  <a:srgbClr val="1f1e1d"/>
                </a:solidFill>
                <a:latin typeface="Arial"/>
                <a:ea typeface="Arial"/>
                <a:cs typeface="Arial"/>
                <a:sym typeface="Arial"/>
              </a:rPr>
              <a:t>임직원 교육 현황</a:t>
            </a:r>
            <a:endParaRPr lang="en-US" sz="1200" b="1">
              <a:solidFill>
                <a:srgbClr val="1f1e1d"/>
              </a:solidFill>
              <a:latin typeface="Arial"/>
              <a:ea typeface="Arial"/>
              <a:cs typeface="Arial"/>
              <a:sym typeface="Arial"/>
            </a:endParaRPr>
          </a:p>
          <a:p>
            <a:pPr marL="12700" marR="5080" lvl="0" indent="0" algn="just" rtl="0">
              <a:lnSpc>
                <a:spcPct val="138900"/>
              </a:lnSpc>
              <a:spcBef>
                <a:spcPts val="265"/>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임직원을 대상으로 안전교육을 정기적으로 실시하여, 안전한 작업을 유지하고 안전 관련 지식 및 인식을 높이기 위한 노력을 기울이고 있습니다. 특히 안전보건 관리·감독자와 유해위험업종 종사자를 대상으로 더 많은 교육시간을 제공하여 안전 관리 시스템을 효과적으로 운영하고 있습니다.</a:t>
            </a:r>
            <a:endParaRPr sz="900">
              <a:latin typeface="Arial"/>
              <a:ea typeface="Arial"/>
              <a:cs typeface="Arial"/>
              <a:sym typeface="Arial"/>
            </a:endParaRPr>
          </a:p>
        </p:txBody>
      </p:sp>
      <p:sp>
        <p:nvSpPr>
          <p:cNvPr id="230" name="Google Shape;230;p30"/>
          <p:cNvSpPr txBox="1"/>
          <p:nvPr/>
        </p:nvSpPr>
        <p:spPr>
          <a:xfrm>
            <a:off x="623049" y="5329200"/>
            <a:ext cx="4542900" cy="1366874"/>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200" b="1">
                <a:solidFill>
                  <a:srgbClr val="1f1e1d"/>
                </a:solidFill>
                <a:latin typeface="Arial"/>
                <a:ea typeface="Arial"/>
                <a:cs typeface="Arial"/>
                <a:sym typeface="Arial"/>
              </a:rPr>
              <a:t>안전 보건 캠페인</a:t>
            </a:r>
            <a:endParaRPr lang="en-US" sz="1200" b="1">
              <a:solidFill>
                <a:srgbClr val="1f1e1d"/>
              </a:solidFill>
              <a:latin typeface="Arial"/>
              <a:ea typeface="Arial"/>
              <a:cs typeface="Arial"/>
              <a:sym typeface="Arial"/>
            </a:endParaRPr>
          </a:p>
          <a:p>
            <a:pPr marL="12700" marR="5080" lvl="0" indent="0" algn="just" rtl="0">
              <a:lnSpc>
                <a:spcPct val="138900"/>
              </a:lnSpc>
              <a:spcBef>
                <a:spcPts val="265"/>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안전을 중시하는 문화를 정착시키고자, 원청과 협력업체를 대상으로 안전보건 캠페인을 정기적으로 실시합니다. 캠페인에서는 안전 중시 문화를 정착시킬 수 있도록, 규정과 절차 준수의 중요성을 강조하고 있습니다. 또한, 임직원들이 현장에서 스스로 위험요인을 인지하고 안전한 작업 환경 조성할 수 있도록, 안전 사고 예방 방법 및 사례에 대한 교육을 실시하고 있습니다. 이러한 계몽 활동은 사고 발생 가능성 감소 및 조직 안전성 향상에 기여합니다.</a:t>
            </a:r>
            <a:endParaRPr sz="900">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35" name="Google Shape;235;p31"/>
          <p:cNvSpPr txBox="1"/>
          <p:nvPr/>
        </p:nvSpPr>
        <p:spPr>
          <a:xfrm>
            <a:off x="635299" y="867425"/>
            <a:ext cx="5159654" cy="10090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altLang="ko-KR" sz="2200" b="1">
                <a:solidFill>
                  <a:srgbClr val="1f1e1d"/>
                </a:solidFill>
                <a:latin typeface="Arial"/>
                <a:ea typeface="Arial"/>
                <a:cs typeface="Arial"/>
                <a:sym typeface="Arial"/>
              </a:rPr>
              <a:t>Social - </a:t>
            </a:r>
            <a:r>
              <a:rPr lang="en-US" sz="2200" b="1">
                <a:solidFill>
                  <a:srgbClr val="1f1e1d"/>
                </a:solidFill>
                <a:latin typeface="Arial"/>
                <a:ea typeface="Arial"/>
                <a:cs typeface="Arial"/>
                <a:sym typeface="Arial"/>
              </a:rPr>
              <a:t>안전한 사업장 구축</a:t>
            </a:r>
            <a:endParaRPr lang="en-US" sz="2200" b="1">
              <a:solidFill>
                <a:srgbClr val="1f1e1d"/>
              </a:solidFill>
              <a:latin typeface="Arial"/>
              <a:ea typeface="Arial"/>
              <a:cs typeface="Arial"/>
              <a:sym typeface="Arial"/>
            </a:endParaRPr>
          </a:p>
          <a:p>
            <a:pPr marL="12700" lvl="0" indent="0" algn="l" rtl="0">
              <a:lnSpc>
                <a:spcPct val="100000"/>
              </a:lnSpc>
              <a:spcBef>
                <a:spcPts val="1485"/>
              </a:spcBef>
              <a:spcAft>
                <a:spcPts val="0"/>
              </a:spcAft>
              <a:buNone/>
              <a:defRPr/>
            </a:pPr>
            <a:r>
              <a:rPr lang="en-US" sz="1400" b="1">
                <a:solidFill>
                  <a:srgbClr val="00a385"/>
                </a:solidFill>
                <a:latin typeface="Arial"/>
                <a:ea typeface="Arial"/>
                <a:cs typeface="Arial"/>
                <a:sym typeface="Arial"/>
              </a:rPr>
              <a:t>Risk Management</a:t>
            </a:r>
            <a:endParaRPr lang="en-US" sz="1400" b="1">
              <a:solidFill>
                <a:srgbClr val="00a385"/>
              </a:solidFill>
              <a:latin typeface="Arial"/>
              <a:ea typeface="Arial"/>
              <a:cs typeface="Arial"/>
              <a:sym typeface="Arial"/>
            </a:endParaRPr>
          </a:p>
          <a:p>
            <a:pPr marL="12700" lvl="0" indent="0" algn="l" rtl="0">
              <a:lnSpc>
                <a:spcPct val="100000"/>
              </a:lnSpc>
              <a:spcBef>
                <a:spcPts val="630"/>
              </a:spcBef>
              <a:spcAft>
                <a:spcPts val="0"/>
              </a:spcAft>
              <a:buNone/>
              <a:defRPr/>
            </a:pPr>
            <a:r>
              <a:rPr lang="en-US" sz="1200" b="1">
                <a:solidFill>
                  <a:srgbClr val="1f1e1d"/>
                </a:solidFill>
                <a:latin typeface="Arial"/>
                <a:ea typeface="Arial"/>
                <a:cs typeface="Arial"/>
                <a:sym typeface="Arial"/>
              </a:rPr>
              <a:t>위험성 평가 및 위험요인 관리 프로세스</a:t>
            </a:r>
            <a:endParaRPr lang="en-US" sz="1200" b="1">
              <a:solidFill>
                <a:srgbClr val="1f1e1d"/>
              </a:solidFill>
              <a:latin typeface="Arial"/>
              <a:ea typeface="Arial"/>
              <a:cs typeface="Arial"/>
              <a:sym typeface="Arial"/>
            </a:endParaRPr>
          </a:p>
        </p:txBody>
      </p:sp>
      <p:sp>
        <p:nvSpPr>
          <p:cNvPr id="236" name="Google Shape;236;p31"/>
          <p:cNvSpPr txBox="1"/>
          <p:nvPr/>
        </p:nvSpPr>
        <p:spPr>
          <a:xfrm>
            <a:off x="626847" y="3474769"/>
            <a:ext cx="4543500" cy="2516456"/>
          </a:xfrm>
          <a:prstGeom prst="rect">
            <a:avLst/>
          </a:prstGeom>
          <a:noFill/>
          <a:ln>
            <a:noFill/>
          </a:ln>
        </p:spPr>
        <p:txBody>
          <a:bodyPr wrap="square" lIns="0" tIns="12700" rIns="0" bIns="0" anchor="t" anchorCtr="0">
            <a:spAutoFit/>
          </a:bodyPr>
          <a:lstStyle/>
          <a:p>
            <a:pPr marL="12700" lvl="0" indent="0" algn="just" rtl="0">
              <a:lnSpc>
                <a:spcPct val="100000"/>
              </a:lnSpc>
              <a:spcBef>
                <a:spcPts val="0"/>
              </a:spcBef>
              <a:spcAft>
                <a:spcPts val="0"/>
              </a:spcAft>
              <a:buNone/>
              <a:defRPr/>
            </a:pPr>
            <a:r>
              <a:rPr lang="en-US" sz="1200" b="1">
                <a:solidFill>
                  <a:srgbClr val="1f1e1d"/>
                </a:solidFill>
                <a:latin typeface="Arial"/>
                <a:ea typeface="Arial"/>
                <a:cs typeface="Arial"/>
                <a:sym typeface="Arial"/>
              </a:rPr>
              <a:t>위험성 평가 진행 결과</a:t>
            </a:r>
            <a:endParaRPr lang="en-US" sz="1200" b="1">
              <a:solidFill>
                <a:srgbClr val="1f1e1d"/>
              </a:solidFill>
              <a:latin typeface="Arial"/>
              <a:ea typeface="Arial"/>
              <a:cs typeface="Arial"/>
              <a:sym typeface="Arial"/>
            </a:endParaRPr>
          </a:p>
          <a:p>
            <a:pPr marL="12700" marR="5080" lvl="0" indent="0" algn="just" rtl="0">
              <a:lnSpc>
                <a:spcPct val="138900"/>
              </a:lnSpc>
              <a:spcBef>
                <a:spcPts val="265"/>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표시멘트의 대부분의 생산을 하는 </a:t>
            </a:r>
            <a:r>
              <a:rPr lang="en-US" sz="900">
                <a:solidFill>
                  <a:srgbClr val="1f1e1d"/>
                </a:solidFill>
              </a:rPr>
              <a:t>삼</a:t>
            </a:r>
            <a:r>
              <a:rPr lang="en-US" sz="900">
                <a:solidFill>
                  <a:srgbClr val="1f1e1d"/>
                </a:solidFill>
                <a:latin typeface="Arial"/>
                <a:ea typeface="Arial"/>
                <a:cs typeface="Arial"/>
                <a:sym typeface="Arial"/>
              </a:rPr>
              <a:t>척 사업장은 ISO 45001인증을 보유하고 있으며, 그 외의 사업장은 산업안전보건법에 준하여 안전보건경영시스템을 운영하고 있습니다. </a:t>
            </a:r>
            <a:r>
              <a:rPr lang="en-US" sz="900">
                <a:solidFill>
                  <a:srgbClr val="1f1e1d"/>
                </a:solidFill>
              </a:rPr>
              <a:t>삼</a:t>
            </a:r>
            <a:r>
              <a:rPr lang="en-US" sz="900">
                <a:solidFill>
                  <a:srgbClr val="1f1e1d"/>
                </a:solidFill>
                <a:latin typeface="Arial"/>
                <a:ea typeface="Arial"/>
                <a:cs typeface="Arial"/>
                <a:sym typeface="Arial"/>
              </a:rPr>
              <a:t>표시멘트는 이와 더불어 안전 경영 강화를 하고자, 위험성 평가를 실시해 잠재된 위험 발굴을 하고 있습니다. 안전설비 (CAPEX) 개선 제안 및 아차 사고 제안 제도를 통해 사소한 잠재적 위험요인까지 개선하기 위한 노력을 기울이고 있습니다.2023년에는 1,106건의 위험성 평가를 실시해 643건의 감소대책을 수립하였고, 이 중 544건을 개선했습니다. 뿐만 아니라, 고위험 작업군의 위험성을 개선하기 위해 JSA 위험성 평가도 실시하였습니다. 최초 계획은 680건이었으나 신규 작업 발굴로 인해 총 1,106건의 위험성 평가를 진행하였습 니다.2023년에는 개선사항을 다수 발견했다는 점에서 높은 성과를 이루었다면, 2024년에는 평가 결과의 질적 향상을 위해 노력할 예정입니다. 또한, 부서 내 특정인원만 참여하는 것을 방지하고, 모든 임직원이 적극적으로 참여할 수 있도록 개인별 안전 목표를 수립할 예정입니다.</a:t>
            </a:r>
            <a:endParaRPr sz="900">
              <a:latin typeface="Arial"/>
              <a:ea typeface="Arial"/>
              <a:cs typeface="Arial"/>
              <a:sym typeface="Arial"/>
            </a:endParaRPr>
          </a:p>
        </p:txBody>
      </p:sp>
      <p:sp>
        <p:nvSpPr>
          <p:cNvPr id="237" name="Google Shape;237;p31"/>
          <p:cNvSpPr txBox="1"/>
          <p:nvPr/>
        </p:nvSpPr>
        <p:spPr>
          <a:xfrm>
            <a:off x="529175" y="2076525"/>
            <a:ext cx="4653117" cy="1215300"/>
          </a:xfrm>
          <a:prstGeom prst="rect">
            <a:avLst/>
          </a:prstGeom>
          <a:noFill/>
          <a:ln>
            <a:noFill/>
          </a:ln>
        </p:spPr>
        <p:txBody>
          <a:bodyPr wrap="square" lIns="91424" tIns="91424" rIns="91424" bIns="91424" anchor="t" anchorCtr="0">
            <a:noAutofit/>
          </a:bodyPr>
          <a:lstStyle/>
          <a:p>
            <a:pPr marL="0" lvl="0" indent="0" algn="l" rtl="0">
              <a:spcBef>
                <a:spcPts val="0"/>
              </a:spcBef>
              <a:spcAft>
                <a:spcPts val="0"/>
              </a:spcAft>
              <a:buNone/>
              <a:defRPr/>
            </a:pPr>
            <a:r>
              <a:rPr lang="en-US" sz="900">
                <a:latin typeface="Calibri"/>
                <a:ea typeface="Calibri"/>
                <a:cs typeface="Calibri"/>
                <a:sym typeface="Calibri"/>
              </a:rPr>
              <a:t>위험성 평가는 총 5단계로 구성됩니다. 먼저, 평가팀을 구성하고 평가 대상 공정을 분류하는 사전준비를 실시합니다. 이후 각 공정의 단위작업별로 유해·위험요인을 파악합니다. 파악된 위험요인에 대해 발생 가능성과 피해 정도를 정량화하여 위험성을 추정합니다. 추정된 위험성이 허용 가능한 수준인지 판단하여 위험성을 결정합니다. 위험성이 허용 불가능한 경우에는 단위작업별로 개선사항을 도출하고, 개선계획을 수립하여 시행합니다. 모든 과정은 문서로 기록합니다. 개선 이후에도 남아 있는 유해·위험 정보는 작업 현장에 게시하고, 근로자에게 충분히 주지시킵니다. 위험 수준은 허용 가능한 수준, 개선계획이 필요한 수준, 즉시 조치가 필요한 중요 위험으로 구분됩니다.</a:t>
            </a:r>
            <a:endParaRPr sz="900">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42" name="Google Shape;242;p32"/>
          <p:cNvSpPr txBox="1"/>
          <p:nvPr/>
        </p:nvSpPr>
        <p:spPr>
          <a:xfrm>
            <a:off x="7759771" y="2855448"/>
            <a:ext cx="139800" cy="125877"/>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750" b="1">
                <a:solidFill>
                  <a:srgbClr val="ffffff"/>
                </a:solidFill>
                <a:latin typeface="Arial"/>
                <a:ea typeface="Arial"/>
                <a:cs typeface="Arial"/>
                <a:sym typeface="Arial"/>
              </a:rPr>
              <a:t>30</a:t>
            </a:r>
            <a:endParaRPr sz="750">
              <a:latin typeface="Arial"/>
              <a:ea typeface="Arial"/>
              <a:cs typeface="Arial"/>
              <a:sym typeface="Arial"/>
            </a:endParaRPr>
          </a:p>
        </p:txBody>
      </p:sp>
      <p:sp>
        <p:nvSpPr>
          <p:cNvPr id="243" name="Google Shape;243;p32"/>
          <p:cNvSpPr txBox="1"/>
          <p:nvPr/>
        </p:nvSpPr>
        <p:spPr>
          <a:xfrm>
            <a:off x="4583525" y="3851757"/>
            <a:ext cx="447000" cy="128400"/>
          </a:xfrm>
          <a:prstGeom prst="rect">
            <a:avLst/>
          </a:prstGeom>
          <a:noFill/>
          <a:ln>
            <a:noFill/>
          </a:ln>
        </p:spPr>
        <p:txBody>
          <a:bodyPr wrap="square" lIns="0" tIns="12700" rIns="0" bIns="0" anchor="t" anchorCtr="0">
            <a:spAutoFit/>
          </a:bodyPr>
          <a:lstStyle/>
          <a:p>
            <a:pPr marL="12700" marR="5080" lvl="0" indent="27940" algn="l" rtl="0">
              <a:lnSpc>
                <a:spcPct val="105600"/>
              </a:lnSpc>
              <a:spcBef>
                <a:spcPts val="0"/>
              </a:spcBef>
              <a:spcAft>
                <a:spcPts val="0"/>
              </a:spcAft>
              <a:buNone/>
              <a:defRPr/>
            </a:pPr>
            <a:endParaRPr sz="750">
              <a:latin typeface="Arial"/>
              <a:ea typeface="Arial"/>
              <a:cs typeface="Arial"/>
              <a:sym typeface="Arial"/>
            </a:endParaRPr>
          </a:p>
        </p:txBody>
      </p:sp>
      <p:sp>
        <p:nvSpPr>
          <p:cNvPr id="244" name="Google Shape;244;p32"/>
          <p:cNvSpPr txBox="1"/>
          <p:nvPr/>
        </p:nvSpPr>
        <p:spPr>
          <a:xfrm>
            <a:off x="823817" y="3851757"/>
            <a:ext cx="546000" cy="134700"/>
          </a:xfrm>
          <a:prstGeom prst="rect">
            <a:avLst/>
          </a:prstGeom>
          <a:noFill/>
          <a:ln>
            <a:noFill/>
          </a:ln>
        </p:spPr>
        <p:txBody>
          <a:bodyPr wrap="square" lIns="0" tIns="19050" rIns="0" bIns="0" anchor="t" anchorCtr="0">
            <a:spAutoFit/>
          </a:bodyPr>
          <a:lstStyle/>
          <a:p>
            <a:pPr marL="0" lvl="0" indent="0" algn="l" rtl="0">
              <a:lnSpc>
                <a:spcPct val="100000"/>
              </a:lnSpc>
              <a:spcBef>
                <a:spcPts val="0"/>
              </a:spcBef>
              <a:spcAft>
                <a:spcPts val="0"/>
              </a:spcAft>
              <a:buNone/>
              <a:defRPr/>
            </a:pPr>
            <a:endParaRPr sz="750">
              <a:latin typeface="Arial"/>
              <a:ea typeface="Arial"/>
              <a:cs typeface="Arial"/>
              <a:sym typeface="Arial"/>
            </a:endParaRPr>
          </a:p>
        </p:txBody>
      </p:sp>
      <p:sp>
        <p:nvSpPr>
          <p:cNvPr id="245" name="Google Shape;245;p32"/>
          <p:cNvSpPr txBox="1"/>
          <p:nvPr/>
        </p:nvSpPr>
        <p:spPr>
          <a:xfrm>
            <a:off x="1589578" y="3402772"/>
            <a:ext cx="342300" cy="1284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endParaRPr sz="750">
              <a:latin typeface="Arial"/>
              <a:ea typeface="Arial"/>
              <a:cs typeface="Arial"/>
              <a:sym typeface="Arial"/>
            </a:endParaRPr>
          </a:p>
        </p:txBody>
      </p:sp>
      <p:sp>
        <p:nvSpPr>
          <p:cNvPr id="246" name="Google Shape;246;p32"/>
          <p:cNvSpPr txBox="1"/>
          <p:nvPr/>
        </p:nvSpPr>
        <p:spPr>
          <a:xfrm>
            <a:off x="211428" y="3605006"/>
            <a:ext cx="4544100" cy="1328944"/>
          </a:xfrm>
          <a:prstGeom prst="rect">
            <a:avLst/>
          </a:prstGeom>
          <a:noFill/>
          <a:ln>
            <a:noFill/>
          </a:ln>
        </p:spPr>
        <p:txBody>
          <a:bodyPr wrap="square" lIns="0" tIns="12700" rIns="0" bIns="0" anchor="t" anchorCtr="0">
            <a:spAutoFit/>
          </a:bodyPr>
          <a:lstStyle/>
          <a:p>
            <a:pPr marL="0" lvl="0" indent="0" algn="l" rtl="0">
              <a:spcBef>
                <a:spcPts val="0"/>
              </a:spcBef>
              <a:spcAft>
                <a:spcPts val="0"/>
              </a:spcAft>
              <a:buClr>
                <a:schemeClr val="dk1"/>
              </a:buClr>
              <a:buFont typeface="Arial"/>
              <a:buNone/>
              <a:defRPr/>
            </a:pPr>
            <a:r>
              <a:rPr lang="en-US" sz="1200" b="1">
                <a:solidFill>
                  <a:srgbClr val="1f1e1d"/>
                </a:solidFill>
              </a:rPr>
              <a:t>안전투자 현황</a:t>
            </a:r>
            <a:endParaRPr lang="en-US" sz="1200" b="1">
              <a:solidFill>
                <a:srgbClr val="1f1e1d"/>
              </a:solidFill>
            </a:endParaRPr>
          </a:p>
          <a:p>
            <a:pPr marL="12700" marR="5080" lvl="0" indent="0" algn="just" rtl="0">
              <a:lnSpc>
                <a:spcPct val="138900"/>
              </a:lnSpc>
              <a:spcBef>
                <a:spcPts val="0"/>
              </a:spcBef>
              <a:spcAft>
                <a:spcPts val="0"/>
              </a:spcAft>
              <a:buNone/>
              <a:defRPr/>
            </a:pPr>
            <a:endParaRPr sz="900">
              <a:solidFill>
                <a:srgbClr val="1f1e1d"/>
              </a:solidFill>
            </a:endParaRPr>
          </a:p>
          <a:p>
            <a:pPr marL="12700" marR="5080" lvl="0" indent="0" algn="just" rtl="0">
              <a:lnSpc>
                <a:spcPct val="138900"/>
              </a:lnSpc>
              <a:spcBef>
                <a:spcPts val="0"/>
              </a:spcBef>
              <a:spcAft>
                <a:spcPts val="0"/>
              </a:spcAft>
              <a:buNone/>
              <a:defRPr/>
            </a:pPr>
            <a:r>
              <a:rPr lang="en-US" sz="900">
                <a:solidFill>
                  <a:srgbClr val="1f1e1d"/>
                </a:solidFill>
                <a:latin typeface="Arial"/>
                <a:ea typeface="Arial"/>
                <a:cs typeface="Arial"/>
                <a:sym typeface="Arial"/>
              </a:rPr>
              <a:t>2020년과 2021년 약 150억원에 달하는 대규모 투자를 통해, 사업장 안전을 개선했습니다. 이후 매해 약 40~50억원 규모의 투자를 통해, 작업환경을 개선하고 직원들의 안전과 건강을 보장하기 위한 노력을 기울이고 있습니다. 2023년 안전투자비는 안전시설물 설치와 작업환경 개선 등으로 이루어졌으며, 안전관리비는 시설 유지보수비, 안전용품 구입비, 보건관리비등으로 구성됩니다.</a:t>
            </a:r>
            <a:endParaRPr sz="900">
              <a:latin typeface="Arial"/>
              <a:ea typeface="Arial"/>
              <a:cs typeface="Arial"/>
              <a:sym typeface="Arial"/>
            </a:endParaRPr>
          </a:p>
        </p:txBody>
      </p:sp>
      <p:sp>
        <p:nvSpPr>
          <p:cNvPr id="247" name="Google Shape;247;p32"/>
          <p:cNvSpPr txBox="1"/>
          <p:nvPr/>
        </p:nvSpPr>
        <p:spPr>
          <a:xfrm>
            <a:off x="205030" y="5019826"/>
            <a:ext cx="4542900" cy="799948"/>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200" b="1">
                <a:solidFill>
                  <a:srgbClr val="1f1e1d"/>
                </a:solidFill>
                <a:latin typeface="Arial"/>
                <a:ea typeface="Arial"/>
                <a:cs typeface="Arial"/>
                <a:sym typeface="Arial"/>
              </a:rPr>
              <a:t>산업재해율</a:t>
            </a:r>
            <a:endParaRPr lang="en-US" sz="1200" b="1">
              <a:solidFill>
                <a:srgbClr val="1f1e1d"/>
              </a:solidFill>
              <a:latin typeface="Arial"/>
              <a:ea typeface="Arial"/>
              <a:cs typeface="Arial"/>
              <a:sym typeface="Arial"/>
            </a:endParaRPr>
          </a:p>
          <a:p>
            <a:pPr marL="12700" marR="5080" lvl="0" indent="0" algn="just" rtl="0">
              <a:lnSpc>
                <a:spcPct val="138900"/>
              </a:lnSpc>
              <a:spcBef>
                <a:spcPts val="265"/>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표시멘트의 모든 부서는 각각 안전성평가에 참여하여 유해·위험 요인을 파악하기 위해 노력합니다. 이와 같은 노력으로 재해의 빈도 및 강도가 전년 대비 개선되었으며, 중대재해 Zero도 달성하였습니다.</a:t>
            </a:r>
            <a:endParaRPr sz="900">
              <a:latin typeface="Arial"/>
              <a:ea typeface="Arial"/>
              <a:cs typeface="Arial"/>
              <a:sym typeface="Arial"/>
            </a:endParaRPr>
          </a:p>
        </p:txBody>
      </p:sp>
      <p:sp>
        <p:nvSpPr>
          <p:cNvPr id="248" name="Google Shape;248;p32"/>
          <p:cNvSpPr txBox="1"/>
          <p:nvPr/>
        </p:nvSpPr>
        <p:spPr>
          <a:xfrm>
            <a:off x="4835579" y="2850653"/>
            <a:ext cx="337200" cy="1128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endParaRPr sz="650">
              <a:latin typeface="Arial"/>
              <a:ea typeface="Arial"/>
              <a:cs typeface="Arial"/>
              <a:sym typeface="Arial"/>
            </a:endParaRPr>
          </a:p>
        </p:txBody>
      </p:sp>
      <p:sp>
        <p:nvSpPr>
          <p:cNvPr id="249" name="Google Shape;249;p32"/>
          <p:cNvSpPr txBox="1"/>
          <p:nvPr/>
        </p:nvSpPr>
        <p:spPr>
          <a:xfrm>
            <a:off x="8445203" y="2806832"/>
            <a:ext cx="228000" cy="126868"/>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750" b="1">
                <a:solidFill>
                  <a:srgbClr val="ffffff"/>
                </a:solidFill>
                <a:latin typeface="Arial"/>
                <a:ea typeface="Arial"/>
                <a:cs typeface="Arial"/>
                <a:sym typeface="Arial"/>
              </a:rPr>
              <a:t>31.1</a:t>
            </a:r>
            <a:endParaRPr sz="750">
              <a:latin typeface="Arial"/>
              <a:ea typeface="Arial"/>
              <a:cs typeface="Arial"/>
              <a:sym typeface="Arial"/>
            </a:endParaRPr>
          </a:p>
        </p:txBody>
      </p:sp>
      <p:sp>
        <p:nvSpPr>
          <p:cNvPr id="250" name="Google Shape;250;p32"/>
          <p:cNvSpPr txBox="1"/>
          <p:nvPr/>
        </p:nvSpPr>
        <p:spPr>
          <a:xfrm>
            <a:off x="204718" y="2157204"/>
            <a:ext cx="4543500" cy="1238458"/>
          </a:xfrm>
          <a:prstGeom prst="rect">
            <a:avLst/>
          </a:prstGeom>
          <a:noFill/>
          <a:ln>
            <a:noFill/>
          </a:ln>
        </p:spPr>
        <p:txBody>
          <a:bodyPr wrap="square" lIns="0" tIns="12700" rIns="0" bIns="0" anchor="t" anchorCtr="0">
            <a:spAutoFit/>
          </a:bodyPr>
          <a:lstStyle/>
          <a:p>
            <a:pPr marL="12700" lvl="0" indent="0" algn="just" rtl="0">
              <a:lnSpc>
                <a:spcPct val="100000"/>
              </a:lnSpc>
              <a:spcBef>
                <a:spcPts val="0"/>
              </a:spcBef>
              <a:spcAft>
                <a:spcPts val="0"/>
              </a:spcAft>
              <a:buNone/>
              <a:defRPr/>
            </a:pPr>
            <a:r>
              <a:rPr lang="en-US" sz="1200" b="1">
                <a:solidFill>
                  <a:srgbClr val="1f1e1d"/>
                </a:solidFill>
                <a:latin typeface="Arial"/>
                <a:ea typeface="Arial"/>
                <a:cs typeface="Arial"/>
                <a:sym typeface="Arial"/>
              </a:rPr>
              <a:t>안전성 평가 수행 내역 및 목표</a:t>
            </a:r>
            <a:endParaRPr lang="en-US" sz="1200" b="1">
              <a:solidFill>
                <a:srgbClr val="1f1e1d"/>
              </a:solidFill>
              <a:latin typeface="Arial"/>
              <a:ea typeface="Arial"/>
              <a:cs typeface="Arial"/>
              <a:sym typeface="Arial"/>
            </a:endParaRPr>
          </a:p>
          <a:p>
            <a:pPr marL="12700" marR="5080" lvl="0" indent="0" algn="just" rtl="0">
              <a:lnSpc>
                <a:spcPct val="138900"/>
              </a:lnSpc>
              <a:spcBef>
                <a:spcPts val="265"/>
              </a:spcBef>
              <a:spcAft>
                <a:spcPts val="0"/>
              </a:spcAft>
              <a:buNone/>
              <a:defRPr/>
            </a:pPr>
            <a:r>
              <a:rPr lang="en-US" sz="900">
                <a:solidFill>
                  <a:srgbClr val="1f1e1d"/>
                </a:solidFill>
                <a:latin typeface="Arial"/>
                <a:ea typeface="Arial"/>
                <a:cs typeface="Arial"/>
                <a:sym typeface="Arial"/>
              </a:rPr>
              <a:t>2023년 전 부서의 협조 하에 위험성평가와 안전관찰, 아차 사고를</a:t>
            </a:r>
            <a:r>
              <a:rPr lang="ko-KR" altLang="en-US" sz="900">
                <a:solidFill>
                  <a:srgbClr val="1f1e1d"/>
                </a:solidFill>
                <a:latin typeface="Arial"/>
                <a:ea typeface="Arial"/>
                <a:cs typeface="Arial"/>
                <a:sym typeface="Arial"/>
              </a:rPr>
              <a:t> </a:t>
            </a:r>
            <a:r>
              <a:rPr lang="en-US" sz="900">
                <a:solidFill>
                  <a:srgbClr val="1f1e1d"/>
                </a:solidFill>
                <a:latin typeface="Arial"/>
                <a:ea typeface="Arial"/>
                <a:cs typeface="Arial"/>
                <a:sym typeface="Arial"/>
              </a:rPr>
              <a:t>발굴하였습니다. 2024년에는 발굴한 위험 요인에 대해 Cross audit 및 노사 합동 안전활동을 수행하여, 발굴사례를 개선할 수 있도 록 고도화할 예정입니다. 또한 그중 우수사례를 채택하여 임직원을 교육하고, 개인별 상황에 맞는 안전 목표를 도입할 예정입니다.</a:t>
            </a:r>
            <a:endParaRPr lang="en-US" sz="900">
              <a:solidFill>
                <a:srgbClr val="1f1e1d"/>
              </a:solidFill>
              <a:latin typeface="Arial"/>
              <a:ea typeface="Arial"/>
              <a:cs typeface="Arial"/>
              <a:sym typeface="Arial"/>
            </a:endParaRPr>
          </a:p>
          <a:p>
            <a:pPr marL="0" lvl="0" indent="0" algn="l" rtl="0">
              <a:lnSpc>
                <a:spcPct val="100000"/>
              </a:lnSpc>
              <a:spcBef>
                <a:spcPts val="30"/>
              </a:spcBef>
              <a:spcAft>
                <a:spcPts val="0"/>
              </a:spcAft>
              <a:buNone/>
              <a:defRPr/>
            </a:pPr>
            <a:endParaRPr sz="850">
              <a:latin typeface="Arial"/>
              <a:ea typeface="Arial"/>
              <a:cs typeface="Arial"/>
              <a:sym typeface="Arial"/>
            </a:endParaRPr>
          </a:p>
          <a:p>
            <a:pPr marL="966469" lvl="0" indent="0" algn="l" rtl="0">
              <a:lnSpc>
                <a:spcPct val="100000"/>
              </a:lnSpc>
              <a:spcBef>
                <a:spcPts val="5"/>
              </a:spcBef>
              <a:spcAft>
                <a:spcPts val="0"/>
              </a:spcAft>
              <a:buNone/>
              <a:defRPr/>
            </a:pPr>
            <a:endParaRPr sz="750">
              <a:latin typeface="Arial"/>
              <a:ea typeface="Arial"/>
              <a:cs typeface="Arial"/>
              <a:sym typeface="Arial"/>
            </a:endParaRPr>
          </a:p>
        </p:txBody>
      </p:sp>
      <p:sp>
        <p:nvSpPr>
          <p:cNvPr id="251" name="Google Shape;251;p32"/>
          <p:cNvSpPr txBox="1"/>
          <p:nvPr/>
        </p:nvSpPr>
        <p:spPr>
          <a:xfrm>
            <a:off x="3389429" y="5733482"/>
            <a:ext cx="1529700" cy="152700"/>
          </a:xfrm>
          <a:prstGeom prst="rect">
            <a:avLst/>
          </a:prstGeom>
          <a:noFill/>
          <a:ln>
            <a:noFill/>
          </a:ln>
        </p:spPr>
        <p:txBody>
          <a:bodyPr wrap="square" lIns="0" tIns="36825" rIns="0" bIns="0" anchor="t" anchorCtr="0">
            <a:spAutoFit/>
          </a:bodyPr>
          <a:lstStyle/>
          <a:p>
            <a:pPr marL="72390" lvl="0" indent="-60325" algn="l" rtl="0">
              <a:lnSpc>
                <a:spcPct val="100000"/>
              </a:lnSpc>
              <a:spcBef>
                <a:spcPts val="190"/>
              </a:spcBef>
              <a:spcAft>
                <a:spcPts val="0"/>
              </a:spcAft>
              <a:buSzPct val="25000"/>
              <a:buFont typeface="Arial"/>
              <a:buChar char="·"/>
              <a:defRPr/>
            </a:pPr>
            <a:endParaRPr sz="750">
              <a:latin typeface="Arial"/>
              <a:ea typeface="Arial"/>
              <a:cs typeface="Arial"/>
              <a:sym typeface="Arial"/>
            </a:endParaRPr>
          </a:p>
        </p:txBody>
      </p:sp>
      <p:sp>
        <p:nvSpPr>
          <p:cNvPr id="252" name="Google Shape;252;p32"/>
          <p:cNvSpPr txBox="1"/>
          <p:nvPr/>
        </p:nvSpPr>
        <p:spPr>
          <a:xfrm>
            <a:off x="1589490" y="6274502"/>
            <a:ext cx="1308600" cy="1284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endParaRPr sz="750">
              <a:latin typeface="Arial"/>
              <a:ea typeface="Arial"/>
              <a:cs typeface="Arial"/>
              <a:sym typeface="Arial"/>
            </a:endParaRPr>
          </a:p>
        </p:txBody>
      </p:sp>
      <p:sp>
        <p:nvSpPr>
          <p:cNvPr id="253" name="Google Shape;253;p32"/>
          <p:cNvSpPr txBox="1"/>
          <p:nvPr/>
        </p:nvSpPr>
        <p:spPr>
          <a:xfrm>
            <a:off x="3389524" y="6250118"/>
            <a:ext cx="1127700" cy="152700"/>
          </a:xfrm>
          <a:prstGeom prst="rect">
            <a:avLst/>
          </a:prstGeom>
          <a:noFill/>
          <a:ln>
            <a:noFill/>
          </a:ln>
        </p:spPr>
        <p:txBody>
          <a:bodyPr wrap="square" lIns="0" tIns="36825" rIns="0" bIns="0" anchor="t" anchorCtr="0">
            <a:spAutoFit/>
          </a:bodyPr>
          <a:lstStyle/>
          <a:p>
            <a:pPr marL="72390" lvl="0" indent="-60325" algn="l" rtl="0">
              <a:lnSpc>
                <a:spcPct val="100000"/>
              </a:lnSpc>
              <a:spcBef>
                <a:spcPts val="195"/>
              </a:spcBef>
              <a:spcAft>
                <a:spcPts val="0"/>
              </a:spcAft>
              <a:buSzPct val="25000"/>
              <a:buFont typeface="Arial"/>
              <a:buChar char="·"/>
              <a:defRPr/>
            </a:pPr>
            <a:endParaRPr sz="750">
              <a:latin typeface="Arial"/>
              <a:ea typeface="Arial"/>
              <a:cs typeface="Arial"/>
              <a:sym typeface="Arial"/>
            </a:endParaRPr>
          </a:p>
        </p:txBody>
      </p:sp>
      <p:sp>
        <p:nvSpPr>
          <p:cNvPr id="254" name="Google Shape;254;p32"/>
          <p:cNvSpPr txBox="1"/>
          <p:nvPr/>
        </p:nvSpPr>
        <p:spPr>
          <a:xfrm>
            <a:off x="1589585" y="6628070"/>
            <a:ext cx="1269900" cy="152700"/>
          </a:xfrm>
          <a:prstGeom prst="rect">
            <a:avLst/>
          </a:prstGeom>
          <a:noFill/>
          <a:ln>
            <a:noFill/>
          </a:ln>
        </p:spPr>
        <p:txBody>
          <a:bodyPr wrap="square" lIns="0" tIns="36825" rIns="0" bIns="0" anchor="t" anchorCtr="0">
            <a:spAutoFit/>
          </a:bodyPr>
          <a:lstStyle/>
          <a:p>
            <a:pPr marL="72390" lvl="0" indent="-60325" algn="l" rtl="0">
              <a:lnSpc>
                <a:spcPct val="100000"/>
              </a:lnSpc>
              <a:spcBef>
                <a:spcPts val="195"/>
              </a:spcBef>
              <a:spcAft>
                <a:spcPts val="0"/>
              </a:spcAft>
              <a:buSzPct val="25000"/>
              <a:buFont typeface="Arial"/>
              <a:buChar char="·"/>
              <a:defRPr/>
            </a:pPr>
            <a:endParaRPr sz="750">
              <a:latin typeface="Arial"/>
              <a:ea typeface="Arial"/>
              <a:cs typeface="Arial"/>
              <a:sym typeface="Arial"/>
            </a:endParaRPr>
          </a:p>
        </p:txBody>
      </p:sp>
      <p:sp>
        <p:nvSpPr>
          <p:cNvPr id="255" name="Google Shape;255;p32"/>
          <p:cNvSpPr txBox="1"/>
          <p:nvPr/>
        </p:nvSpPr>
        <p:spPr>
          <a:xfrm>
            <a:off x="5910571" y="6720054"/>
            <a:ext cx="573300" cy="128400"/>
          </a:xfrm>
          <a:prstGeom prst="rect">
            <a:avLst/>
          </a:prstGeom>
          <a:noFill/>
          <a:ln>
            <a:noFill/>
          </a:ln>
        </p:spPr>
        <p:txBody>
          <a:bodyPr wrap="square" lIns="0" tIns="12700" rIns="0" bIns="0" anchor="t" anchorCtr="0">
            <a:spAutoFit/>
          </a:bodyPr>
          <a:lstStyle/>
          <a:p>
            <a:pPr marL="0" lvl="0" indent="0" algn="l" rtl="0">
              <a:lnSpc>
                <a:spcPct val="100000"/>
              </a:lnSpc>
              <a:spcBef>
                <a:spcPts val="0"/>
              </a:spcBef>
              <a:spcAft>
                <a:spcPts val="0"/>
              </a:spcAft>
              <a:buNone/>
              <a:defRPr/>
            </a:pPr>
            <a:endParaRPr sz="750">
              <a:latin typeface="Arial"/>
              <a:ea typeface="Arial"/>
              <a:cs typeface="Arial"/>
              <a:sym typeface="Arial"/>
            </a:endParaRPr>
          </a:p>
        </p:txBody>
      </p:sp>
      <p:sp>
        <p:nvSpPr>
          <p:cNvPr id="256" name="Google Shape;256;p32"/>
          <p:cNvSpPr txBox="1"/>
          <p:nvPr/>
        </p:nvSpPr>
        <p:spPr>
          <a:xfrm>
            <a:off x="6748360" y="6720054"/>
            <a:ext cx="492900" cy="128400"/>
          </a:xfrm>
          <a:prstGeom prst="rect">
            <a:avLst/>
          </a:prstGeom>
          <a:noFill/>
          <a:ln>
            <a:noFill/>
          </a:ln>
        </p:spPr>
        <p:txBody>
          <a:bodyPr wrap="square" lIns="0" tIns="12700" rIns="0" bIns="0" anchor="t" anchorCtr="0">
            <a:spAutoFit/>
          </a:bodyPr>
          <a:lstStyle/>
          <a:p>
            <a:pPr marL="0" lvl="0" indent="0" algn="l" rtl="0">
              <a:lnSpc>
                <a:spcPct val="100000"/>
              </a:lnSpc>
              <a:spcBef>
                <a:spcPts val="0"/>
              </a:spcBef>
              <a:spcAft>
                <a:spcPts val="0"/>
              </a:spcAft>
              <a:buNone/>
              <a:defRPr/>
            </a:pPr>
            <a:endParaRPr sz="750">
              <a:latin typeface="Arial"/>
              <a:ea typeface="Arial"/>
              <a:cs typeface="Arial"/>
              <a:sym typeface="Arial"/>
            </a:endParaRPr>
          </a:p>
        </p:txBody>
      </p:sp>
      <p:sp>
        <p:nvSpPr>
          <p:cNvPr id="257" name="Google Shape;257;p32"/>
          <p:cNvSpPr txBox="1"/>
          <p:nvPr/>
        </p:nvSpPr>
        <p:spPr>
          <a:xfrm>
            <a:off x="7545717" y="6720054"/>
            <a:ext cx="492900" cy="128400"/>
          </a:xfrm>
          <a:prstGeom prst="rect">
            <a:avLst/>
          </a:prstGeom>
          <a:noFill/>
          <a:ln>
            <a:noFill/>
          </a:ln>
        </p:spPr>
        <p:txBody>
          <a:bodyPr wrap="square" lIns="0" tIns="12700" rIns="0" bIns="0" anchor="t" anchorCtr="0">
            <a:spAutoFit/>
          </a:bodyPr>
          <a:lstStyle/>
          <a:p>
            <a:pPr marL="0" lvl="0" indent="0" algn="l" rtl="0">
              <a:lnSpc>
                <a:spcPct val="100000"/>
              </a:lnSpc>
              <a:spcBef>
                <a:spcPts val="0"/>
              </a:spcBef>
              <a:spcAft>
                <a:spcPts val="0"/>
              </a:spcAft>
              <a:buNone/>
              <a:defRPr/>
            </a:pPr>
            <a:endParaRPr sz="750">
              <a:latin typeface="Arial"/>
              <a:ea typeface="Arial"/>
              <a:cs typeface="Arial"/>
              <a:sym typeface="Arial"/>
            </a:endParaRPr>
          </a:p>
        </p:txBody>
      </p:sp>
      <p:sp>
        <p:nvSpPr>
          <p:cNvPr id="258" name="Google Shape;258;p32"/>
          <p:cNvSpPr txBox="1"/>
          <p:nvPr/>
        </p:nvSpPr>
        <p:spPr>
          <a:xfrm>
            <a:off x="8610193" y="6554152"/>
            <a:ext cx="1264200" cy="110400"/>
          </a:xfrm>
          <a:prstGeom prst="rect">
            <a:avLst/>
          </a:prstGeom>
          <a:noFill/>
          <a:ln>
            <a:noFill/>
          </a:ln>
        </p:spPr>
        <p:txBody>
          <a:bodyPr wrap="square" lIns="0" tIns="10150" rIns="0" bIns="0" anchor="t" anchorCtr="0">
            <a:spAutoFit/>
          </a:bodyPr>
          <a:lstStyle/>
          <a:p>
            <a:pPr marL="0" marR="5080" lvl="0" indent="0" algn="l" rtl="0">
              <a:lnSpc>
                <a:spcPct val="102600"/>
              </a:lnSpc>
              <a:spcBef>
                <a:spcPts val="0"/>
              </a:spcBef>
              <a:spcAft>
                <a:spcPts val="0"/>
              </a:spcAft>
              <a:buNone/>
              <a:defRPr/>
            </a:pPr>
            <a:endParaRPr sz="650">
              <a:latin typeface="Arial"/>
              <a:ea typeface="Arial"/>
              <a:cs typeface="Arial"/>
              <a:sym typeface="Arial"/>
            </a:endParaRPr>
          </a:p>
        </p:txBody>
      </p:sp>
      <p:sp>
        <p:nvSpPr>
          <p:cNvPr id="259" name="Google Shape;259;p32"/>
          <p:cNvSpPr txBox="1"/>
          <p:nvPr/>
        </p:nvSpPr>
        <p:spPr>
          <a:xfrm>
            <a:off x="91225" y="105825"/>
            <a:ext cx="4650898" cy="2255400"/>
          </a:xfrm>
          <a:prstGeom prst="rect">
            <a:avLst/>
          </a:prstGeom>
          <a:noFill/>
          <a:ln>
            <a:noFill/>
          </a:ln>
        </p:spPr>
        <p:txBody>
          <a:bodyPr wrap="square" lIns="91424" tIns="91424" rIns="91424" bIns="91424" anchor="t" anchorCtr="0">
            <a:noAutofit/>
          </a:bodyPr>
          <a:lstStyle/>
          <a:p>
            <a:pPr marL="12700" lvl="0" indent="0" algn="l" rtl="0">
              <a:lnSpc>
                <a:spcPct val="100000"/>
              </a:lnSpc>
              <a:spcBef>
                <a:spcPts val="0"/>
              </a:spcBef>
              <a:spcAft>
                <a:spcPts val="0"/>
              </a:spcAft>
              <a:buNone/>
              <a:defRPr/>
            </a:pPr>
            <a:r>
              <a:rPr lang="en-US" altLang="ko-KR" sz="1900" b="1">
                <a:solidFill>
                  <a:srgbClr val="1f1e1d"/>
                </a:solidFill>
                <a:latin typeface="Arial"/>
                <a:ea typeface="Arial"/>
                <a:cs typeface="Arial"/>
                <a:sym typeface="Arial"/>
              </a:rPr>
              <a:t>Social - </a:t>
            </a:r>
            <a:r>
              <a:rPr lang="en-US" sz="1900" b="1">
                <a:solidFill>
                  <a:srgbClr val="1f1e1d"/>
                </a:solidFill>
              </a:rPr>
              <a:t>안전한 사업장 구축</a:t>
            </a:r>
            <a:endParaRPr lang="en-US" sz="1900" b="1">
              <a:solidFill>
                <a:srgbClr val="1f1e1d"/>
              </a:solidFill>
            </a:endParaRPr>
          </a:p>
          <a:p>
            <a:pPr marL="31750" lvl="0" indent="0" algn="l" rtl="0">
              <a:spcBef>
                <a:spcPts val="0"/>
              </a:spcBef>
              <a:spcAft>
                <a:spcPts val="0"/>
              </a:spcAft>
              <a:buNone/>
              <a:defRPr/>
            </a:pPr>
            <a:endParaRPr b="1">
              <a:solidFill>
                <a:srgbClr val="00a385"/>
              </a:solidFill>
            </a:endParaRPr>
          </a:p>
          <a:p>
            <a:pPr marL="31750" lvl="0" indent="0" algn="l" rtl="0">
              <a:spcBef>
                <a:spcPts val="0"/>
              </a:spcBef>
              <a:spcAft>
                <a:spcPts val="0"/>
              </a:spcAft>
              <a:buNone/>
              <a:defRPr/>
            </a:pPr>
            <a:r>
              <a:rPr lang="en-US" b="1">
                <a:solidFill>
                  <a:srgbClr val="00a385"/>
                </a:solidFill>
              </a:rPr>
              <a:t>Metrics and Targets</a:t>
            </a:r>
            <a:endParaRPr lang="en-US" b="1">
              <a:solidFill>
                <a:srgbClr val="00a385"/>
              </a:solidFill>
            </a:endParaRPr>
          </a:p>
          <a:p>
            <a:pPr marL="31750" lvl="0" indent="0" algn="l" rtl="0">
              <a:spcBef>
                <a:spcPts val="0"/>
              </a:spcBef>
              <a:spcAft>
                <a:spcPts val="0"/>
              </a:spcAft>
              <a:buNone/>
              <a:defRPr/>
            </a:pPr>
            <a:r>
              <a:rPr lang="en-US" sz="1200" b="1">
                <a:solidFill>
                  <a:srgbClr val="1f1e1d"/>
                </a:solidFill>
              </a:rPr>
              <a:t>안전활동 실적 및 목표</a:t>
            </a:r>
            <a:endParaRPr lang="en-US" sz="1200" b="1">
              <a:solidFill>
                <a:srgbClr val="1f1e1d"/>
              </a:solidFill>
            </a:endParaRPr>
          </a:p>
          <a:p>
            <a:pPr marL="0" lvl="0" indent="0" algn="l" rtl="0">
              <a:lnSpc>
                <a:spcPct val="98888"/>
              </a:lnSpc>
              <a:spcBef>
                <a:spcPts val="0"/>
              </a:spcBef>
              <a:spcAft>
                <a:spcPts val="0"/>
              </a:spcAft>
              <a:buNone/>
              <a:defRPr/>
            </a:pPr>
            <a:endParaRPr sz="900">
              <a:solidFill>
                <a:srgbClr val="1f1e1d"/>
              </a:solidFill>
            </a:endParaRPr>
          </a:p>
          <a:p>
            <a:pPr marL="0" lvl="0" indent="0" algn="l" rtl="0">
              <a:lnSpc>
                <a:spcPct val="98888"/>
              </a:lnSpc>
              <a:spcBef>
                <a:spcPts val="0"/>
              </a:spcBef>
              <a:spcAft>
                <a:spcPts val="0"/>
              </a:spcAft>
              <a:buNone/>
              <a:defRPr/>
            </a:pPr>
            <a:r>
              <a:rPr lang="en-US" sz="900">
                <a:solidFill>
                  <a:srgbClr val="1f1e1d"/>
                </a:solidFill>
              </a:rPr>
              <a:t>삼표시멘트는 안전한 사업장 구축을 위해 위험성을 평가하고 후속적으로 보완 계획을 수립합니다.</a:t>
            </a:r>
            <a:r>
              <a:rPr lang="ko-KR" altLang="en-US" sz="900">
                <a:solidFill>
                  <a:srgbClr val="1f1e1d"/>
                </a:solidFill>
              </a:rPr>
              <a:t> </a:t>
            </a:r>
            <a:r>
              <a:rPr lang="en-US" sz="900">
                <a:solidFill>
                  <a:srgbClr val="1f1e1d"/>
                </a:solidFill>
              </a:rPr>
              <a:t>모든 부서는 팀별 성격에 맞는 안전활동 추진 계획을 수립하고, 월별 모니터링을 진행하고 있습니다.</a:t>
            </a:r>
            <a:r>
              <a:rPr lang="ko-KR" altLang="en-US" sz="900">
                <a:solidFill>
                  <a:srgbClr val="1f1e1d"/>
                </a:solidFill>
              </a:rPr>
              <a:t> </a:t>
            </a:r>
            <a:r>
              <a:rPr lang="en-US" sz="900">
                <a:solidFill>
                  <a:srgbClr val="1f1e1d"/>
                </a:solidFill>
              </a:rPr>
              <a:t>2023년에는 안전관찰 11,000건, 아차사고 발굴 2,000건, JSA 위험성 평가 680건으로 전년 대비 상향된 목표를 세웠으나, 모든 지표에서 안전목표 대비 초과 달성하였습니다. 삼표시멘트는 앞으로도 꾸준히 안전목표와 안전활동 목표를 달성할 수 있도록 노력하겠습니다.</a:t>
            </a:r>
            <a:endParaRPr lang="en-US" sz="900">
              <a:solidFill>
                <a:srgbClr val="1f1e1d"/>
              </a:solidFill>
            </a:endParaRPr>
          </a:p>
          <a:p>
            <a:pPr marL="0" lvl="0" indent="0" algn="l" rtl="0">
              <a:spcBef>
                <a:spcPts val="0"/>
              </a:spcBef>
              <a:spcAft>
                <a:spcPts val="0"/>
              </a:spcAft>
              <a:buNone/>
              <a:defRPr/>
            </a:pPr>
            <a:endParaRPr lang="en-US" sz="900">
              <a:solidFill>
                <a:srgbClr val="1f1e1d"/>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64" name="Google Shape;264;p33"/>
          <p:cNvSpPr txBox="1"/>
          <p:nvPr/>
        </p:nvSpPr>
        <p:spPr>
          <a:xfrm>
            <a:off x="624663" y="101050"/>
            <a:ext cx="4597147" cy="100385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altLang="ko-KR" sz="2200" b="1">
                <a:solidFill>
                  <a:srgbClr val="1f1e1d"/>
                </a:solidFill>
                <a:latin typeface="Arial"/>
                <a:ea typeface="Arial"/>
                <a:cs typeface="Arial"/>
                <a:sym typeface="Arial"/>
              </a:rPr>
              <a:t>Social - </a:t>
            </a:r>
            <a:r>
              <a:rPr lang="en-US" sz="2200" b="1">
                <a:solidFill>
                  <a:srgbClr val="1f1e1d"/>
                </a:solidFill>
                <a:latin typeface="Arial"/>
                <a:ea typeface="Arial"/>
                <a:cs typeface="Arial"/>
                <a:sym typeface="Arial"/>
              </a:rPr>
              <a:t>인재 확보와 육성</a:t>
            </a:r>
            <a:endParaRPr lang="en-US" sz="2200" b="1">
              <a:solidFill>
                <a:srgbClr val="1f1e1d"/>
              </a:solidFill>
              <a:latin typeface="Arial"/>
              <a:ea typeface="Arial"/>
              <a:cs typeface="Arial"/>
              <a:sym typeface="Arial"/>
            </a:endParaRPr>
          </a:p>
          <a:p>
            <a:pPr marL="12700" lvl="0" indent="0" algn="l" rtl="0">
              <a:lnSpc>
                <a:spcPct val="100000"/>
              </a:lnSpc>
              <a:spcBef>
                <a:spcPts val="1285"/>
              </a:spcBef>
              <a:spcAft>
                <a:spcPts val="0"/>
              </a:spcAft>
              <a:buNone/>
              <a:defRPr/>
            </a:pPr>
            <a:r>
              <a:rPr lang="en-US" sz="1400" b="1">
                <a:solidFill>
                  <a:srgbClr val="00a385"/>
                </a:solidFill>
                <a:latin typeface="Arial"/>
                <a:ea typeface="Arial"/>
                <a:cs typeface="Arial"/>
                <a:sym typeface="Arial"/>
              </a:rPr>
              <a:t>Governance</a:t>
            </a:r>
            <a:endParaRPr lang="en-US" sz="1400" b="1">
              <a:solidFill>
                <a:srgbClr val="00a385"/>
              </a:solidFill>
              <a:latin typeface="Arial"/>
              <a:ea typeface="Arial"/>
              <a:cs typeface="Arial"/>
              <a:sym typeface="Arial"/>
            </a:endParaRPr>
          </a:p>
          <a:p>
            <a:pPr marL="12700" lvl="0" indent="0" algn="l" rtl="0">
              <a:lnSpc>
                <a:spcPct val="100000"/>
              </a:lnSpc>
              <a:spcBef>
                <a:spcPts val="830"/>
              </a:spcBef>
              <a:spcAft>
                <a:spcPts val="0"/>
              </a:spcAft>
              <a:buNone/>
              <a:defRPr/>
            </a:pPr>
            <a:r>
              <a:rPr lang="en-US" sz="1200" b="1">
                <a:solidFill>
                  <a:srgbClr val="1f1e1d"/>
                </a:solidFill>
                <a:latin typeface="Arial"/>
                <a:ea typeface="Arial"/>
                <a:cs typeface="Arial"/>
                <a:sym typeface="Arial"/>
              </a:rPr>
              <a:t>인재개발추진 조직의 구성</a:t>
            </a:r>
            <a:endParaRPr lang="en-US" sz="1200" b="1">
              <a:solidFill>
                <a:srgbClr val="1f1e1d"/>
              </a:solidFill>
              <a:latin typeface="Arial"/>
              <a:ea typeface="Arial"/>
              <a:cs typeface="Arial"/>
              <a:sym typeface="Arial"/>
            </a:endParaRPr>
          </a:p>
        </p:txBody>
      </p:sp>
      <p:sp>
        <p:nvSpPr>
          <p:cNvPr id="265" name="Google Shape;265;p33"/>
          <p:cNvSpPr txBox="1"/>
          <p:nvPr/>
        </p:nvSpPr>
        <p:spPr>
          <a:xfrm>
            <a:off x="660672" y="1139536"/>
            <a:ext cx="4544100" cy="574964"/>
          </a:xfrm>
          <a:prstGeom prst="rect">
            <a:avLst/>
          </a:prstGeom>
          <a:noFill/>
          <a:ln>
            <a:noFill/>
          </a:ln>
        </p:spPr>
        <p:txBody>
          <a:bodyPr wrap="square" lIns="0" tIns="12700" rIns="0" bIns="0" anchor="t" anchorCtr="0">
            <a:spAutoFit/>
          </a:bodyPr>
          <a:lstStyle/>
          <a:p>
            <a:pPr marL="12700" marR="5080" lvl="0" indent="0" algn="just" rtl="0">
              <a:lnSpc>
                <a:spcPct val="138900"/>
              </a:lnSpc>
              <a:spcBef>
                <a:spcPts val="0"/>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표시멘트의 인사팀은 유능한 인재를 양성하고, 전 직원이 공평한 기회와 공정한 평가를 받을 수 있도록 노력합니다. 인사팀은 인재상, 인재 채용 원칙 및 인력 계획에 따라 채용을 하며, 투명하고 효율적인 운영</a:t>
            </a:r>
            <a:r>
              <a:rPr lang="en-US" sz="900">
                <a:solidFill>
                  <a:srgbClr val="1f1e1d"/>
                </a:solidFill>
              </a:rPr>
              <a:t>을 </a:t>
            </a:r>
            <a:r>
              <a:rPr lang="en-US" sz="900">
                <a:solidFill>
                  <a:srgbClr val="1f1e1d"/>
                </a:solidFill>
                <a:latin typeface="Arial"/>
                <a:ea typeface="Arial"/>
                <a:cs typeface="Arial"/>
                <a:sym typeface="Arial"/>
              </a:rPr>
              <a:t>할 수 있도록 지원하고 있습니다.</a:t>
            </a:r>
            <a:endParaRPr sz="900">
              <a:latin typeface="Arial"/>
              <a:ea typeface="Arial"/>
              <a:cs typeface="Arial"/>
              <a:sym typeface="Arial"/>
            </a:endParaRPr>
          </a:p>
        </p:txBody>
      </p:sp>
      <p:sp>
        <p:nvSpPr>
          <p:cNvPr id="266" name="Google Shape;266;p33"/>
          <p:cNvSpPr txBox="1"/>
          <p:nvPr/>
        </p:nvSpPr>
        <p:spPr>
          <a:xfrm>
            <a:off x="688686" y="1793116"/>
            <a:ext cx="775200" cy="597659"/>
          </a:xfrm>
          <a:prstGeom prst="rect">
            <a:avLst/>
          </a:prstGeom>
          <a:noFill/>
          <a:ln>
            <a:noFill/>
          </a:ln>
        </p:spPr>
        <p:txBody>
          <a:bodyPr wrap="square" lIns="0" tIns="117475" rIns="0" bIns="0" anchor="t" anchorCtr="0">
            <a:spAutoFit/>
          </a:bodyPr>
          <a:lstStyle/>
          <a:p>
            <a:pPr marL="12700" lvl="0" indent="0" algn="l" rtl="0">
              <a:lnSpc>
                <a:spcPct val="100000"/>
              </a:lnSpc>
              <a:spcBef>
                <a:spcPts val="0"/>
              </a:spcBef>
              <a:spcAft>
                <a:spcPts val="0"/>
              </a:spcAft>
              <a:buNone/>
              <a:defRPr/>
            </a:pPr>
            <a:r>
              <a:rPr lang="en-US" sz="1400" b="1">
                <a:solidFill>
                  <a:srgbClr val="00a385"/>
                </a:solidFill>
                <a:latin typeface="Arial"/>
                <a:ea typeface="Arial"/>
                <a:cs typeface="Arial"/>
                <a:sym typeface="Arial"/>
              </a:rPr>
              <a:t>Strategy</a:t>
            </a:r>
            <a:endParaRPr lang="en-US" sz="1400" b="1">
              <a:solidFill>
                <a:srgbClr val="00a385"/>
              </a:solidFill>
              <a:latin typeface="Arial"/>
              <a:ea typeface="Arial"/>
              <a:cs typeface="Arial"/>
              <a:sym typeface="Arial"/>
            </a:endParaRPr>
          </a:p>
          <a:p>
            <a:pPr marL="12700" lvl="0" indent="0" algn="l" rtl="0">
              <a:lnSpc>
                <a:spcPct val="100000"/>
              </a:lnSpc>
              <a:spcBef>
                <a:spcPts val="715"/>
              </a:spcBef>
              <a:spcAft>
                <a:spcPts val="0"/>
              </a:spcAft>
              <a:buNone/>
              <a:defRPr/>
            </a:pPr>
            <a:r>
              <a:rPr lang="en-US" sz="1200" b="1">
                <a:solidFill>
                  <a:srgbClr val="1f1e1d"/>
                </a:solidFill>
                <a:latin typeface="Arial"/>
                <a:ea typeface="Arial"/>
                <a:cs typeface="Arial"/>
                <a:sym typeface="Arial"/>
              </a:rPr>
              <a:t>핵심 가치</a:t>
            </a:r>
            <a:endParaRPr sz="1200">
              <a:latin typeface="Arial"/>
              <a:ea typeface="Arial"/>
              <a:cs typeface="Arial"/>
              <a:sym typeface="Arial"/>
            </a:endParaRPr>
          </a:p>
        </p:txBody>
      </p:sp>
      <p:sp>
        <p:nvSpPr>
          <p:cNvPr id="267" name="Google Shape;267;p33"/>
          <p:cNvSpPr txBox="1"/>
          <p:nvPr/>
        </p:nvSpPr>
        <p:spPr>
          <a:xfrm>
            <a:off x="720909" y="3959142"/>
            <a:ext cx="4544101" cy="583442"/>
          </a:xfrm>
          <a:prstGeom prst="rect">
            <a:avLst/>
          </a:prstGeom>
          <a:noFill/>
          <a:ln>
            <a:noFill/>
          </a:ln>
        </p:spPr>
        <p:txBody>
          <a:bodyPr wrap="square" lIns="0" tIns="12700" rIns="0" bIns="0" anchor="t" anchorCtr="0">
            <a:spAutoFit/>
          </a:bodyPr>
          <a:lstStyle/>
          <a:p>
            <a:pPr marL="12700" marR="5080" lvl="0" indent="0" algn="just" rtl="0">
              <a:lnSpc>
                <a:spcPct val="138900"/>
              </a:lnSpc>
              <a:spcBef>
                <a:spcPts val="0"/>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융합형 인재, 전문형 인재, 도전형 인재라는 세 가지 인재상을 표방하고 있습니다. 소통과 협력을 기반으로 자신의 역량 강화에 노력하면서 조직을 선도하는 인재가  </a:t>
            </a:r>
            <a:r>
              <a:rPr lang="en-US" sz="900">
                <a:solidFill>
                  <a:srgbClr val="1f1e1d"/>
                </a:solidFill>
              </a:rPr>
              <a:t>삼</a:t>
            </a:r>
            <a:r>
              <a:rPr lang="en-US" sz="900">
                <a:solidFill>
                  <a:srgbClr val="1f1e1d"/>
                </a:solidFill>
                <a:latin typeface="Arial"/>
                <a:ea typeface="Arial"/>
                <a:cs typeface="Arial"/>
                <a:sym typeface="Arial"/>
              </a:rPr>
              <a:t>표시멘트의 인재라는 방향을 가지고 인력 확보 및 양성에 관심을 기울이고 있습니다.</a:t>
            </a:r>
            <a:endParaRPr sz="900">
              <a:latin typeface="Arial"/>
              <a:ea typeface="Arial"/>
              <a:cs typeface="Arial"/>
              <a:sym typeface="Arial"/>
            </a:endParaRPr>
          </a:p>
        </p:txBody>
      </p:sp>
      <p:sp>
        <p:nvSpPr>
          <p:cNvPr id="268" name="Google Shape;268;p33"/>
          <p:cNvSpPr txBox="1"/>
          <p:nvPr/>
        </p:nvSpPr>
        <p:spPr>
          <a:xfrm>
            <a:off x="741932" y="4583388"/>
            <a:ext cx="1266000" cy="1974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200" b="1">
                <a:solidFill>
                  <a:srgbClr val="1f1e1d"/>
                </a:solidFill>
                <a:latin typeface="Arial"/>
                <a:ea typeface="Arial"/>
                <a:cs typeface="Arial"/>
                <a:sym typeface="Arial"/>
              </a:rPr>
              <a:t>인재 채용 </a:t>
            </a:r>
            <a:r>
              <a:rPr lang="en-US" sz="1200" b="1">
                <a:solidFill>
                  <a:srgbClr val="1f1e1d"/>
                </a:solidFill>
              </a:rPr>
              <a:t>원칙</a:t>
            </a:r>
            <a:endParaRPr sz="1200">
              <a:latin typeface="Arial"/>
              <a:ea typeface="Arial"/>
              <a:cs typeface="Arial"/>
              <a:sym typeface="Arial"/>
            </a:endParaRPr>
          </a:p>
        </p:txBody>
      </p:sp>
      <p:sp>
        <p:nvSpPr>
          <p:cNvPr id="269" name="Google Shape;269;p33"/>
          <p:cNvSpPr txBox="1"/>
          <p:nvPr/>
        </p:nvSpPr>
        <p:spPr>
          <a:xfrm>
            <a:off x="625655" y="4791913"/>
            <a:ext cx="6527989" cy="1675561"/>
          </a:xfrm>
          <a:prstGeom prst="rect">
            <a:avLst/>
          </a:prstGeom>
          <a:noFill/>
          <a:ln>
            <a:noFill/>
          </a:ln>
        </p:spPr>
        <p:txBody>
          <a:bodyPr wrap="square" lIns="0" tIns="75550" rIns="0" bIns="0" anchor="t" anchorCtr="0">
            <a:spAutoFit/>
          </a:bodyPr>
          <a:lstStyle/>
          <a:p>
            <a:pPr marL="152400" marR="1873250" lvl="0" indent="-50800" algn="just" rtl="0">
              <a:lnSpc>
                <a:spcPct val="145800"/>
              </a:lnSpc>
              <a:spcBef>
                <a:spcPts val="0"/>
              </a:spcBef>
              <a:spcAft>
                <a:spcPts val="0"/>
              </a:spcAft>
              <a:buClr>
                <a:srgbClr val="00a385"/>
              </a:buClr>
              <a:buSzPct val="25000"/>
              <a:buFont typeface="Arial"/>
              <a:buAutoNum type="arabicParenBoth"/>
              <a:defRPr/>
            </a:pPr>
            <a:r>
              <a:rPr lang="en-US" sz="800" b="1">
                <a:solidFill>
                  <a:srgbClr val="00a385"/>
                </a:solidFill>
                <a:latin typeface="Arial"/>
                <a:ea typeface="Arial"/>
                <a:cs typeface="Arial"/>
                <a:sym typeface="Arial"/>
              </a:rPr>
              <a:t>인재 채용 </a:t>
            </a:r>
            <a:r>
              <a:rPr lang="en-US" altLang="ko-KR" sz="800" b="1">
                <a:solidFill>
                  <a:srgbClr val="00a385"/>
                </a:solidFill>
                <a:latin typeface="Arial"/>
                <a:ea typeface="Arial"/>
                <a:cs typeface="Arial"/>
                <a:sym typeface="Arial"/>
              </a:rPr>
              <a:t>:</a:t>
            </a:r>
            <a:r>
              <a:rPr lang="en-US" sz="800" b="1">
                <a:solidFill>
                  <a:srgbClr val="00a385"/>
                </a:solidFill>
                <a:latin typeface="Arial"/>
                <a:ea typeface="Arial"/>
                <a:cs typeface="Arial"/>
                <a:sym typeface="Arial"/>
              </a:rPr>
              <a:t> </a:t>
            </a:r>
            <a:r>
              <a:rPr lang="en-US" sz="800">
                <a:latin typeface="Arial"/>
                <a:ea typeface="Arial"/>
                <a:cs typeface="Arial"/>
                <a:sym typeface="Arial"/>
              </a:rPr>
              <a:t>인성검사를 통해 지원자의 성장 가능성을 분 석하고, 지원자의 </a:t>
            </a:r>
            <a:r>
              <a:rPr lang="ko-KR" altLang="en-US" sz="800">
                <a:latin typeface="Arial"/>
                <a:ea typeface="Arial"/>
                <a:cs typeface="Arial"/>
                <a:sym typeface="Arial"/>
              </a:rPr>
              <a:t>능</a:t>
            </a:r>
            <a:r>
              <a:rPr lang="en-US" sz="800">
                <a:latin typeface="Arial"/>
                <a:ea typeface="Arial"/>
                <a:cs typeface="Arial"/>
                <a:sym typeface="Arial"/>
              </a:rPr>
              <a:t>력, 열정, 신뢰, 전략적 사고 등의 다양한 역량을 종합적으로 평가하여 인재를 채용하고 있습니다.</a:t>
            </a:r>
            <a:endParaRPr lang="en-US" sz="800">
              <a:latin typeface="Arial"/>
              <a:ea typeface="Arial"/>
              <a:cs typeface="Arial"/>
              <a:sym typeface="Arial"/>
            </a:endParaRPr>
          </a:p>
          <a:p>
            <a:pPr marL="152400" marR="1873250" lvl="0" indent="0" algn="just" rtl="0">
              <a:lnSpc>
                <a:spcPct val="145800"/>
              </a:lnSpc>
              <a:spcBef>
                <a:spcPts val="0"/>
              </a:spcBef>
              <a:spcAft>
                <a:spcPts val="0"/>
              </a:spcAft>
              <a:buClr>
                <a:srgbClr val="00a385"/>
              </a:buClr>
              <a:buSzPct val="25000"/>
              <a:buFont typeface="Arial"/>
              <a:buNone/>
              <a:defRPr/>
            </a:pPr>
            <a:r>
              <a:rPr lang="en-US" sz="800" b="1">
                <a:solidFill>
                  <a:srgbClr val="00a385"/>
                </a:solidFill>
                <a:latin typeface="Arial"/>
                <a:ea typeface="Arial"/>
                <a:cs typeface="Arial"/>
                <a:sym typeface="Arial"/>
              </a:rPr>
              <a:t>투명하고 공정한 채용 프로세스 </a:t>
            </a:r>
            <a:r>
              <a:rPr lang="en-US" altLang="ko-KR" sz="800" b="1">
                <a:solidFill>
                  <a:srgbClr val="00a385"/>
                </a:solidFill>
                <a:latin typeface="Arial"/>
                <a:ea typeface="Arial"/>
                <a:cs typeface="Arial"/>
                <a:sym typeface="Arial"/>
              </a:rPr>
              <a:t>:</a:t>
            </a:r>
            <a:r>
              <a:rPr lang="en-US" sz="800" b="1">
                <a:solidFill>
                  <a:srgbClr val="00a385"/>
                </a:solidFill>
                <a:latin typeface="Arial"/>
                <a:ea typeface="Arial"/>
                <a:cs typeface="Arial"/>
                <a:sym typeface="Arial"/>
              </a:rPr>
              <a:t> </a:t>
            </a:r>
            <a:r>
              <a:rPr lang="en-US" sz="800"/>
              <a:t>삼표</a:t>
            </a:r>
            <a:r>
              <a:rPr lang="en-US" sz="800">
                <a:latin typeface="Arial"/>
                <a:ea typeface="Arial"/>
                <a:cs typeface="Arial"/>
                <a:sym typeface="Arial"/>
              </a:rPr>
              <a:t>시멘트는 모든 지원자한테 투명하고 공정한 채용 프로세스를 제공할 수 있도록, 명확한 기준으로 역량 및 경험을 판단 합니다.</a:t>
            </a:r>
            <a:endParaRPr lang="en-US" sz="800">
              <a:latin typeface="Arial"/>
              <a:ea typeface="Arial"/>
              <a:cs typeface="Arial"/>
              <a:sym typeface="Arial"/>
            </a:endParaRPr>
          </a:p>
          <a:p>
            <a:pPr marL="152400" marR="1873250" lvl="0" indent="0" algn="just" rtl="0">
              <a:lnSpc>
                <a:spcPct val="145800"/>
              </a:lnSpc>
              <a:spcBef>
                <a:spcPts val="0"/>
              </a:spcBef>
              <a:spcAft>
                <a:spcPts val="0"/>
              </a:spcAft>
              <a:buClr>
                <a:srgbClr val="00a385"/>
              </a:buClr>
              <a:buSzPct val="25000"/>
              <a:buFont typeface="Arial"/>
              <a:buNone/>
              <a:defRPr/>
            </a:pPr>
            <a:r>
              <a:rPr lang="en-US" sz="800" b="1">
                <a:solidFill>
                  <a:srgbClr val="00a385"/>
                </a:solidFill>
                <a:latin typeface="Arial"/>
                <a:ea typeface="Arial"/>
                <a:cs typeface="Arial"/>
                <a:sym typeface="Arial"/>
              </a:rPr>
              <a:t>다양성 존중 및 차별금지 활동 </a:t>
            </a:r>
            <a:r>
              <a:rPr lang="en-US" altLang="ko-KR" sz="800" b="1">
                <a:solidFill>
                  <a:srgbClr val="00a385"/>
                </a:solidFill>
                <a:latin typeface="Arial"/>
                <a:ea typeface="Arial"/>
                <a:cs typeface="Arial"/>
                <a:sym typeface="Arial"/>
              </a:rPr>
              <a:t>:</a:t>
            </a:r>
            <a:r>
              <a:rPr lang="en-US" sz="800" b="1">
                <a:solidFill>
                  <a:srgbClr val="00a385"/>
                </a:solidFill>
                <a:latin typeface="Arial"/>
                <a:ea typeface="Arial"/>
                <a:cs typeface="Arial"/>
                <a:sym typeface="Arial"/>
              </a:rPr>
              <a:t> </a:t>
            </a:r>
            <a:r>
              <a:rPr lang="en-US" sz="800"/>
              <a:t>삼표</a:t>
            </a:r>
            <a:r>
              <a:rPr lang="en-US" sz="800">
                <a:latin typeface="Arial"/>
                <a:ea typeface="Arial"/>
                <a:cs typeface="Arial"/>
                <a:sym typeface="Arial"/>
              </a:rPr>
              <a:t>시멘트는 개인의 다양성을 존중하며, 임직원 및 이해관계자가 성별, 연령, 장애여부로</a:t>
            </a:r>
            <a:r>
              <a:rPr lang="en-US" sz="800"/>
              <a:t> </a:t>
            </a:r>
            <a:r>
              <a:rPr lang="en-US" sz="800">
                <a:latin typeface="Arial"/>
                <a:ea typeface="Arial"/>
                <a:cs typeface="Arial"/>
                <a:sym typeface="Arial"/>
              </a:rPr>
              <a:t>불합리한 차별을 받지 않도록 인사위원회에서 모니터링 하고 있습니다. 특히, 사회적 약자인 장애인 또는 국가보훈자의 경우 가산점을 부여하여 평등권을 보장하고 있습니다.</a:t>
            </a:r>
            <a:r>
              <a:rPr lang="en-US" sz="800"/>
              <a:t> 삼</a:t>
            </a:r>
            <a:r>
              <a:rPr lang="en-US" sz="800">
                <a:latin typeface="Arial"/>
                <a:ea typeface="Arial"/>
                <a:cs typeface="Arial"/>
                <a:sym typeface="Arial"/>
              </a:rPr>
              <a:t>표시멘트는 다양성 증진을 위해, 전체 인력 중 10%를 여성, 국가유공자, 장애인 등으로 채용 계획을 세우고 있습니다.</a:t>
            </a:r>
            <a:endParaRPr lang="en-US" sz="800">
              <a:latin typeface="Arial"/>
              <a:ea typeface="Arial"/>
              <a:cs typeface="Arial"/>
              <a:sym typeface="Arial"/>
            </a:endParaRPr>
          </a:p>
        </p:txBody>
      </p:sp>
      <p:sp>
        <p:nvSpPr>
          <p:cNvPr id="270" name="Google Shape;270;p33"/>
          <p:cNvSpPr txBox="1"/>
          <p:nvPr/>
        </p:nvSpPr>
        <p:spPr>
          <a:xfrm>
            <a:off x="708745" y="2442109"/>
            <a:ext cx="4973239" cy="986891"/>
          </a:xfrm>
          <a:prstGeom prst="rect">
            <a:avLst/>
          </a:prstGeom>
          <a:noFill/>
          <a:ln>
            <a:noFill/>
          </a:ln>
        </p:spPr>
        <p:txBody>
          <a:bodyPr wrap="square" lIns="0" tIns="1250" rIns="0" bIns="0" anchor="t" anchorCtr="0">
            <a:spAutoFit/>
          </a:bodyPr>
          <a:lstStyle/>
          <a:p>
            <a:pPr marL="0" marR="381635" lvl="0" indent="0" algn="l" rtl="0">
              <a:lnSpc>
                <a:spcPct val="105600"/>
              </a:lnSpc>
              <a:spcBef>
                <a:spcPts val="0"/>
              </a:spcBef>
              <a:spcAft>
                <a:spcPts val="0"/>
              </a:spcAft>
              <a:buNone/>
              <a:defRPr/>
            </a:pPr>
            <a:r>
              <a:rPr lang="en-US" sz="900">
                <a:latin typeface="Times New Roman"/>
                <a:ea typeface="Times New Roman"/>
                <a:cs typeface="Times New Roman"/>
                <a:sym typeface="Times New Roman"/>
              </a:rPr>
              <a:t>지향가치 : 소통을 통해 서로의 강점을 살리고 약점을 보완하며, 협력함으로써 효과적이고 효율적인 성과를 장출해나가는 가치</a:t>
            </a:r>
            <a:endParaRPr lang="en-US" sz="900">
              <a:latin typeface="Times New Roman"/>
              <a:ea typeface="Times New Roman"/>
              <a:cs typeface="Times New Roman"/>
              <a:sym typeface="Times New Roman"/>
            </a:endParaRPr>
          </a:p>
          <a:p>
            <a:pPr marL="0" marR="381635" lvl="0" indent="0" algn="l" rtl="0">
              <a:lnSpc>
                <a:spcPct val="105600"/>
              </a:lnSpc>
              <a:spcBef>
                <a:spcPts val="0"/>
              </a:spcBef>
              <a:spcAft>
                <a:spcPts val="0"/>
              </a:spcAft>
              <a:buNone/>
              <a:defRPr/>
            </a:pPr>
            <a:r>
              <a:rPr lang="en-US" sz="900">
                <a:latin typeface="Times New Roman"/>
                <a:ea typeface="Times New Roman"/>
                <a:cs typeface="Times New Roman"/>
                <a:sym typeface="Times New Roman"/>
              </a:rPr>
              <a:t>행동가치 : 창의적이고 열린 사고를 기반으로 새로운 체계를 만들고 탄탄한 기본역량과 끊임없는 자기계발로 직무분야의 최고가 되고 사업영역의 선도기업이 될 수 있는 가치</a:t>
            </a:r>
            <a:endParaRPr lang="en-US" sz="900">
              <a:latin typeface="Times New Roman"/>
              <a:ea typeface="Times New Roman"/>
              <a:cs typeface="Times New Roman"/>
              <a:sym typeface="Times New Roman"/>
            </a:endParaRPr>
          </a:p>
          <a:p>
            <a:pPr marL="0" marR="381635" lvl="0" indent="0" algn="l" rtl="0">
              <a:lnSpc>
                <a:spcPct val="105600"/>
              </a:lnSpc>
              <a:spcBef>
                <a:spcPts val="0"/>
              </a:spcBef>
              <a:spcAft>
                <a:spcPts val="0"/>
              </a:spcAft>
              <a:buNone/>
              <a:defRPr/>
            </a:pPr>
            <a:r>
              <a:rPr lang="en-US" sz="900">
                <a:latin typeface="Times New Roman"/>
                <a:ea typeface="Times New Roman"/>
                <a:cs typeface="Times New Roman"/>
                <a:sym typeface="Times New Roman"/>
              </a:rPr>
              <a:t>기반가치 : 강한 열정과 추진력을 바탕으로 목표한 성과를 끈기있게 창출하고 정직성을 바탕으로 조직의 원칙과 가치를 지키며 모든일을 투명하고 합리적으로 추진하는 가치</a:t>
            </a:r>
            <a:endParaRPr lang="en-US" sz="900">
              <a:latin typeface="Times New Roman"/>
              <a:ea typeface="Times New Roman"/>
              <a:cs typeface="Times New Roman"/>
              <a:sym typeface="Times New Roman"/>
            </a:endParaRPr>
          </a:p>
          <a:p>
            <a:pPr marL="168275" marR="162560" lvl="0" indent="0" algn="ctr" rtl="0">
              <a:lnSpc>
                <a:spcPct val="105600"/>
              </a:lnSpc>
              <a:spcBef>
                <a:spcPts val="0"/>
              </a:spcBef>
              <a:spcAft>
                <a:spcPts val="0"/>
              </a:spcAft>
              <a:buNone/>
              <a:defRPr/>
            </a:pPr>
            <a:endParaRPr sz="750">
              <a:latin typeface="Arial"/>
              <a:ea typeface="Arial"/>
              <a:cs typeface="Arial"/>
              <a:sym typeface="Arial"/>
            </a:endParaRPr>
          </a:p>
        </p:txBody>
      </p:sp>
      <p:sp>
        <p:nvSpPr>
          <p:cNvPr id="271" name="Google Shape;271;p33"/>
          <p:cNvSpPr txBox="1"/>
          <p:nvPr/>
        </p:nvSpPr>
        <p:spPr>
          <a:xfrm>
            <a:off x="720122" y="3688312"/>
            <a:ext cx="827102" cy="188363"/>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200" b="1">
                <a:solidFill>
                  <a:srgbClr val="1f1e1d"/>
                </a:solidFill>
                <a:latin typeface="Arial"/>
                <a:ea typeface="Arial"/>
                <a:cs typeface="Arial"/>
                <a:sym typeface="Arial"/>
              </a:rPr>
              <a:t>인재상</a:t>
            </a:r>
            <a:endParaRPr sz="1200">
              <a:latin typeface="Arial"/>
              <a:ea typeface="Arial"/>
              <a:cs typeface="Arial"/>
              <a:sym typeface="Arial"/>
            </a:endParaRPr>
          </a:p>
        </p:txBody>
      </p:sp>
      <p:sp>
        <p:nvSpPr>
          <p:cNvPr id="272" name="Google Shape;272;p33"/>
          <p:cNvSpPr/>
          <p:nvPr/>
        </p:nvSpPr>
        <p:spPr>
          <a:xfrm>
            <a:off x="8612135" y="2446667"/>
            <a:ext cx="1357630" cy="0"/>
          </a:xfrm>
          <a:custGeom>
            <a:avLst/>
            <a:gdLst/>
            <a:rect l="l" t="t" r="r" b="b"/>
            <a:pathLst>
              <a:path w="1357629" h="120000" extrusionOk="0">
                <a:moveTo>
                  <a:pt x="0" y="0"/>
                </a:moveTo>
                <a:lnTo>
                  <a:pt x="1357185" y="0"/>
                </a:lnTo>
              </a:path>
            </a:pathLst>
          </a:custGeom>
          <a:noFill/>
          <a:ln w="9525" cap="flat" cmpd="sng">
            <a:solidFill>
              <a:srgbClr val="ffffff"/>
            </a:solidFill>
            <a:prstDash val="solid"/>
            <a:round/>
          </a:ln>
        </p:spPr>
        <p:txBody>
          <a:bodyPr wrap="square" lIns="0" tIns="0" rIns="0" bIns="0" anchor="t" anchorCtr="0">
            <a:noAutofit/>
          </a:bodyPr>
          <a:lstStyle/>
          <a:p>
            <a:pPr marL="0" lvl="0" indent="0" algn="l" rtl="0">
              <a:spcBef>
                <a:spcPts val="0"/>
              </a:spcBef>
              <a:spcAft>
                <a:spcPts val="0"/>
              </a:spcAft>
              <a:buNone/>
              <a:defRPr/>
            </a:pPr>
            <a:endParaRPr/>
          </a:p>
        </p:txBody>
      </p:sp>
      <p:sp>
        <p:nvSpPr>
          <p:cNvPr id="273" name="Google Shape;273;p33"/>
          <p:cNvSpPr txBox="1"/>
          <p:nvPr/>
        </p:nvSpPr>
        <p:spPr>
          <a:xfrm>
            <a:off x="636887" y="5082467"/>
            <a:ext cx="342300" cy="1206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endParaRPr sz="700">
              <a:latin typeface="Arial"/>
              <a:ea typeface="Arial"/>
              <a:cs typeface="Arial"/>
              <a:sym typeface="Arial"/>
            </a:endParaRPr>
          </a:p>
        </p:txBody>
      </p:sp>
      <p:sp>
        <p:nvSpPr>
          <p:cNvPr id="274" name="Google Shape;274;p33"/>
          <p:cNvSpPr txBox="1"/>
          <p:nvPr/>
        </p:nvSpPr>
        <p:spPr>
          <a:xfrm>
            <a:off x="2863185" y="5158996"/>
            <a:ext cx="280035" cy="232154"/>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750" b="1">
                <a:solidFill>
                  <a:srgbClr val="ffffff"/>
                </a:solidFill>
                <a:latin typeface="Arial"/>
                <a:ea typeface="Arial"/>
                <a:cs typeface="Arial"/>
                <a:sym typeface="Arial"/>
              </a:rPr>
              <a:t>시너지</a:t>
            </a:r>
            <a:endParaRPr sz="750">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79" name="Google Shape;279;p34"/>
          <p:cNvSpPr txBox="1"/>
          <p:nvPr/>
        </p:nvSpPr>
        <p:spPr>
          <a:xfrm>
            <a:off x="654361" y="115200"/>
            <a:ext cx="4543500" cy="21708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altLang="ko-KR" sz="2200" b="1">
                <a:solidFill>
                  <a:srgbClr val="1f1e1d"/>
                </a:solidFill>
                <a:latin typeface="Arial"/>
                <a:ea typeface="Arial"/>
                <a:cs typeface="Arial"/>
                <a:sym typeface="Arial"/>
              </a:rPr>
              <a:t>Social - </a:t>
            </a:r>
            <a:r>
              <a:rPr lang="en-US" sz="2200" b="1">
                <a:solidFill>
                  <a:srgbClr val="1f1e1d"/>
                </a:solidFill>
                <a:latin typeface="Arial"/>
                <a:ea typeface="Arial"/>
                <a:cs typeface="Arial"/>
                <a:sym typeface="Arial"/>
              </a:rPr>
              <a:t>인재 확보와 육성</a:t>
            </a:r>
            <a:endParaRPr lang="en-US" sz="2200" b="1">
              <a:solidFill>
                <a:srgbClr val="1f1e1d"/>
              </a:solidFill>
              <a:latin typeface="Arial"/>
              <a:ea typeface="Arial"/>
              <a:cs typeface="Arial"/>
              <a:sym typeface="Arial"/>
            </a:endParaRPr>
          </a:p>
          <a:p>
            <a:pPr marL="12700" lvl="0" indent="0" algn="l" rtl="0">
              <a:lnSpc>
                <a:spcPct val="100000"/>
              </a:lnSpc>
              <a:spcBef>
                <a:spcPts val="1285"/>
              </a:spcBef>
              <a:spcAft>
                <a:spcPts val="0"/>
              </a:spcAft>
              <a:buNone/>
              <a:defRPr/>
            </a:pPr>
            <a:r>
              <a:rPr lang="en-US" sz="1400" b="1">
                <a:solidFill>
                  <a:srgbClr val="00a385"/>
                </a:solidFill>
                <a:latin typeface="Arial"/>
                <a:ea typeface="Arial"/>
                <a:cs typeface="Arial"/>
                <a:sym typeface="Arial"/>
              </a:rPr>
              <a:t>Strategy</a:t>
            </a:r>
            <a:endParaRPr lang="en-US" sz="1400" b="1">
              <a:solidFill>
                <a:srgbClr val="00a385"/>
              </a:solidFill>
              <a:latin typeface="Arial"/>
              <a:ea typeface="Arial"/>
              <a:cs typeface="Arial"/>
              <a:sym typeface="Arial"/>
            </a:endParaRPr>
          </a:p>
          <a:p>
            <a:pPr marL="12700" lvl="0" indent="0" algn="l" rtl="0">
              <a:lnSpc>
                <a:spcPct val="100000"/>
              </a:lnSpc>
              <a:spcBef>
                <a:spcPts val="710"/>
              </a:spcBef>
              <a:spcAft>
                <a:spcPts val="0"/>
              </a:spcAft>
              <a:buNone/>
              <a:defRPr/>
            </a:pPr>
            <a:r>
              <a:rPr lang="en-US" sz="1200" b="1">
                <a:solidFill>
                  <a:srgbClr val="1f1e1d"/>
                </a:solidFill>
                <a:latin typeface="Arial"/>
                <a:ea typeface="Arial"/>
                <a:cs typeface="Arial"/>
                <a:sym typeface="Arial"/>
              </a:rPr>
              <a:t>인재 육성 원칙</a:t>
            </a:r>
            <a:endParaRPr lang="en-US" sz="1200" b="1">
              <a:solidFill>
                <a:srgbClr val="1f1e1d"/>
              </a:solidFill>
              <a:latin typeface="Arial"/>
              <a:ea typeface="Arial"/>
              <a:cs typeface="Arial"/>
              <a:sym typeface="Arial"/>
            </a:endParaRPr>
          </a:p>
          <a:p>
            <a:pPr marL="12700" lvl="0" indent="0" algn="l" rtl="0">
              <a:lnSpc>
                <a:spcPct val="100000"/>
              </a:lnSpc>
              <a:spcBef>
                <a:spcPts val="690"/>
              </a:spcBef>
              <a:spcAft>
                <a:spcPts val="0"/>
              </a:spcAft>
              <a:buNone/>
              <a:defRPr/>
            </a:pPr>
            <a:r>
              <a:rPr lang="en-US" sz="900" b="1">
                <a:latin typeface="Arial"/>
                <a:ea typeface="Arial"/>
                <a:cs typeface="Arial"/>
                <a:sym typeface="Arial"/>
              </a:rPr>
              <a:t>(1) 지속적인 학습으로 전문성 강화</a:t>
            </a:r>
            <a:endParaRPr lang="en-US" sz="900" b="1">
              <a:latin typeface="Arial"/>
              <a:ea typeface="Arial"/>
              <a:cs typeface="Arial"/>
              <a:sym typeface="Arial"/>
            </a:endParaRPr>
          </a:p>
          <a:p>
            <a:pPr marL="12700" marR="5080" lvl="0" indent="0" algn="just" rtl="0">
              <a:lnSpc>
                <a:spcPct val="138900"/>
              </a:lnSpc>
              <a:spcBef>
                <a:spcPts val="0"/>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인사팀 주관으로 IDP(Individual Career Development)를 운영하고 있습니다. 개인의 성장과 발전을 통해 조직의 경쟁력을 강화할 수 있도록, 임직원의 역량 강화를 위해 다양한 교육을 제공하고 있습니다. 개인별 직무역량 강화 교육과 현장직 근로자 리더십 강화 훈련, 자기계발 교육등 다양한 교육 프로그램을 지원하여 인재경영의 실현을 이행하고 있습니다.</a:t>
            </a:r>
            <a:endParaRPr lang="en-US" sz="900">
              <a:solidFill>
                <a:srgbClr val="1f1e1d"/>
              </a:solidFill>
              <a:latin typeface="Arial"/>
              <a:ea typeface="Arial"/>
              <a:cs typeface="Arial"/>
              <a:sym typeface="Arial"/>
            </a:endParaRPr>
          </a:p>
        </p:txBody>
      </p:sp>
      <p:sp>
        <p:nvSpPr>
          <p:cNvPr id="280" name="Google Shape;280;p34"/>
          <p:cNvSpPr/>
          <p:nvPr/>
        </p:nvSpPr>
        <p:spPr>
          <a:xfrm>
            <a:off x="654349" y="3194433"/>
            <a:ext cx="0" cy="170815"/>
          </a:xfrm>
          <a:custGeom>
            <a:avLst/>
            <a:gdLst/>
            <a:rect l="l" t="t" r="r" b="b"/>
            <a:pathLst>
              <a:path w="120000" h="170814" extrusionOk="0">
                <a:moveTo>
                  <a:pt x="0" y="170421"/>
                </a:moveTo>
                <a:lnTo>
                  <a:pt x="0" y="0"/>
                </a:lnTo>
              </a:path>
            </a:pathLst>
          </a:custGeom>
          <a:noFill/>
          <a:ln w="12700" cap="flat" cmpd="sng">
            <a:solidFill>
              <a:srgbClr val="ffffff"/>
            </a:solidFill>
            <a:prstDash val="solid"/>
            <a:round/>
          </a:ln>
        </p:spPr>
        <p:txBody>
          <a:bodyPr wrap="square" lIns="0" tIns="0" rIns="0" bIns="0" anchor="t" anchorCtr="0">
            <a:noAutofit/>
          </a:bodyPr>
          <a:lstStyle/>
          <a:p>
            <a:pPr marL="0" lvl="0" indent="0" algn="l" rtl="0">
              <a:spcBef>
                <a:spcPts val="0"/>
              </a:spcBef>
              <a:spcAft>
                <a:spcPts val="0"/>
              </a:spcAft>
              <a:buNone/>
              <a:defRPr/>
            </a:pPr>
            <a:endParaRPr/>
          </a:p>
        </p:txBody>
      </p:sp>
      <p:sp>
        <p:nvSpPr>
          <p:cNvPr id="281" name="Google Shape;281;p34"/>
          <p:cNvSpPr txBox="1"/>
          <p:nvPr/>
        </p:nvSpPr>
        <p:spPr>
          <a:xfrm>
            <a:off x="677650" y="3115055"/>
            <a:ext cx="198900" cy="128400"/>
          </a:xfrm>
          <a:prstGeom prst="rect">
            <a:avLst/>
          </a:prstGeom>
          <a:noFill/>
          <a:ln>
            <a:noFill/>
          </a:ln>
        </p:spPr>
        <p:txBody>
          <a:bodyPr wrap="square" lIns="0" tIns="12700" rIns="0" bIns="0" anchor="t" anchorCtr="0">
            <a:spAutoFit/>
          </a:bodyPr>
          <a:lstStyle/>
          <a:p>
            <a:pPr marL="0" lvl="0" indent="0" algn="l" rtl="0">
              <a:lnSpc>
                <a:spcPct val="100000"/>
              </a:lnSpc>
              <a:spcBef>
                <a:spcPts val="0"/>
              </a:spcBef>
              <a:spcAft>
                <a:spcPts val="0"/>
              </a:spcAft>
              <a:buNone/>
              <a:defRPr/>
            </a:pPr>
            <a:endParaRPr sz="750">
              <a:latin typeface="Arial"/>
              <a:ea typeface="Arial"/>
              <a:cs typeface="Arial"/>
              <a:sym typeface="Arial"/>
            </a:endParaRPr>
          </a:p>
        </p:txBody>
      </p:sp>
      <p:sp>
        <p:nvSpPr>
          <p:cNvPr id="282" name="Google Shape;282;p34"/>
          <p:cNvSpPr txBox="1"/>
          <p:nvPr/>
        </p:nvSpPr>
        <p:spPr>
          <a:xfrm>
            <a:off x="3444472" y="3031426"/>
            <a:ext cx="396300" cy="1284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endParaRPr sz="750">
              <a:latin typeface="Arial"/>
              <a:ea typeface="Arial"/>
              <a:cs typeface="Arial"/>
              <a:sym typeface="Arial"/>
            </a:endParaRPr>
          </a:p>
        </p:txBody>
      </p:sp>
      <p:sp>
        <p:nvSpPr>
          <p:cNvPr id="283" name="Google Shape;283;p34"/>
          <p:cNvSpPr txBox="1"/>
          <p:nvPr/>
        </p:nvSpPr>
        <p:spPr>
          <a:xfrm>
            <a:off x="3974919" y="3198685"/>
            <a:ext cx="198900" cy="128400"/>
          </a:xfrm>
          <a:prstGeom prst="rect">
            <a:avLst/>
          </a:prstGeom>
          <a:noFill/>
          <a:ln>
            <a:noFill/>
          </a:ln>
        </p:spPr>
        <p:txBody>
          <a:bodyPr wrap="square" lIns="0" tIns="12700" rIns="0" bIns="0" anchor="t" anchorCtr="0">
            <a:spAutoFit/>
          </a:bodyPr>
          <a:lstStyle/>
          <a:p>
            <a:pPr marL="0" lvl="0" indent="0" algn="l" rtl="0">
              <a:lnSpc>
                <a:spcPct val="100000"/>
              </a:lnSpc>
              <a:spcBef>
                <a:spcPts val="0"/>
              </a:spcBef>
              <a:spcAft>
                <a:spcPts val="0"/>
              </a:spcAft>
              <a:buNone/>
              <a:defRPr/>
            </a:pPr>
            <a:endParaRPr sz="750">
              <a:latin typeface="Arial"/>
              <a:ea typeface="Arial"/>
              <a:cs typeface="Arial"/>
              <a:sym typeface="Arial"/>
            </a:endParaRPr>
          </a:p>
        </p:txBody>
      </p:sp>
      <p:sp>
        <p:nvSpPr>
          <p:cNvPr id="284" name="Google Shape;284;p34"/>
          <p:cNvSpPr txBox="1"/>
          <p:nvPr/>
        </p:nvSpPr>
        <p:spPr>
          <a:xfrm>
            <a:off x="654649" y="2237931"/>
            <a:ext cx="4542900" cy="1000569"/>
          </a:xfrm>
          <a:prstGeom prst="rect">
            <a:avLst/>
          </a:prstGeom>
          <a:noFill/>
          <a:ln>
            <a:noFill/>
          </a:ln>
        </p:spPr>
        <p:txBody>
          <a:bodyPr wrap="square" lIns="0" tIns="66025" rIns="0" bIns="0" anchor="t" anchorCtr="0">
            <a:spAutoFit/>
          </a:bodyPr>
          <a:lstStyle/>
          <a:p>
            <a:pPr marL="12700" lvl="0" indent="0" algn="l" rtl="0">
              <a:lnSpc>
                <a:spcPct val="100000"/>
              </a:lnSpc>
              <a:spcBef>
                <a:spcPts val="0"/>
              </a:spcBef>
              <a:spcAft>
                <a:spcPts val="0"/>
              </a:spcAft>
              <a:buNone/>
              <a:defRPr/>
            </a:pPr>
            <a:r>
              <a:rPr lang="en-US" sz="900" b="1">
                <a:latin typeface="Arial"/>
                <a:ea typeface="Arial"/>
                <a:cs typeface="Arial"/>
                <a:sym typeface="Arial"/>
              </a:rPr>
              <a:t>(2) 성과 중시를 통한 동기부여</a:t>
            </a:r>
            <a:endParaRPr lang="en-US" sz="900" b="1">
              <a:latin typeface="Arial"/>
              <a:ea typeface="Arial"/>
              <a:cs typeface="Arial"/>
              <a:sym typeface="Arial"/>
            </a:endParaRPr>
          </a:p>
          <a:p>
            <a:pPr marL="12700" marR="5080" lvl="0" indent="0" algn="just" rtl="0">
              <a:lnSpc>
                <a:spcPct val="138900"/>
              </a:lnSpc>
              <a:spcBef>
                <a:spcPts val="0"/>
              </a:spcBef>
              <a:spcAft>
                <a:spcPts val="0"/>
              </a:spcAft>
              <a:buNone/>
              <a:defRPr/>
            </a:pPr>
            <a:r>
              <a:rPr lang="en-US" sz="900">
                <a:solidFill>
                  <a:srgbClr val="1f1e1d"/>
                </a:solidFill>
                <a:latin typeface="Arial"/>
                <a:ea typeface="Arial"/>
                <a:cs typeface="Arial"/>
                <a:sym typeface="Arial"/>
              </a:rPr>
              <a:t>명확한 목표와 기준을 제시해 개별 직원과 소속된 팀이 성과를 달성할 수 있는 환경을 조성하고 있습니다. 또한, 당해 인사평가 결과를 바탕으로 성과급을 지급하여 직원들의 성과 향상을 위한 동기부여를 유도하고 있습니다.</a:t>
            </a:r>
            <a:endParaRPr lang="en-US" sz="900">
              <a:solidFill>
                <a:srgbClr val="1f1e1d"/>
              </a:solidFill>
              <a:latin typeface="Arial"/>
              <a:ea typeface="Arial"/>
              <a:cs typeface="Arial"/>
              <a:sym typeface="Arial"/>
            </a:endParaRPr>
          </a:p>
          <a:p>
            <a:pPr marL="0" lvl="0" indent="0" algn="ctr" rtl="0">
              <a:lnSpc>
                <a:spcPct val="100000"/>
              </a:lnSpc>
              <a:spcBef>
                <a:spcPts val="735"/>
              </a:spcBef>
              <a:spcAft>
                <a:spcPts val="0"/>
              </a:spcAft>
              <a:buNone/>
              <a:defRPr/>
            </a:pPr>
            <a:r>
              <a:rPr lang="en-US" sz="900" b="1">
                <a:solidFill>
                  <a:srgbClr val="ffffff"/>
                </a:solidFill>
                <a:latin typeface="Arial"/>
                <a:ea typeface="Arial"/>
                <a:cs typeface="Arial"/>
                <a:sym typeface="Arial"/>
              </a:rPr>
              <a:t>업적평가	역량평</a:t>
            </a:r>
            <a:endParaRPr sz="750">
              <a:latin typeface="Arial"/>
              <a:ea typeface="Arial"/>
              <a:cs typeface="Arial"/>
              <a:sym typeface="Arial"/>
            </a:endParaRPr>
          </a:p>
        </p:txBody>
      </p:sp>
      <p:sp>
        <p:nvSpPr>
          <p:cNvPr id="285" name="Google Shape;285;p34"/>
          <p:cNvSpPr txBox="1"/>
          <p:nvPr/>
        </p:nvSpPr>
        <p:spPr>
          <a:xfrm>
            <a:off x="654049" y="3115040"/>
            <a:ext cx="4544100" cy="571135"/>
          </a:xfrm>
          <a:prstGeom prst="rect">
            <a:avLst/>
          </a:prstGeom>
          <a:noFill/>
          <a:ln>
            <a:noFill/>
          </a:ln>
        </p:spPr>
        <p:txBody>
          <a:bodyPr wrap="square" lIns="0" tIns="66025" rIns="0" bIns="0" anchor="t" anchorCtr="0">
            <a:spAutoFit/>
          </a:bodyPr>
          <a:lstStyle/>
          <a:p>
            <a:pPr marL="12700" lvl="0" indent="0" algn="l" rtl="0">
              <a:lnSpc>
                <a:spcPct val="100000"/>
              </a:lnSpc>
              <a:spcBef>
                <a:spcPts val="0"/>
              </a:spcBef>
              <a:spcAft>
                <a:spcPts val="0"/>
              </a:spcAft>
              <a:buNone/>
              <a:defRPr/>
            </a:pPr>
            <a:r>
              <a:rPr lang="en-US" sz="900" b="1">
                <a:latin typeface="Arial"/>
                <a:ea typeface="Arial"/>
                <a:cs typeface="Arial"/>
                <a:sym typeface="Arial"/>
              </a:rPr>
              <a:t>(3) 멘토링 &amp; 코칭으로 개선점 발굴</a:t>
            </a:r>
            <a:endParaRPr lang="en-US" sz="900" b="1">
              <a:latin typeface="Arial"/>
              <a:ea typeface="Arial"/>
              <a:cs typeface="Arial"/>
              <a:sym typeface="Arial"/>
            </a:endParaRPr>
          </a:p>
          <a:p>
            <a:pPr marL="12700" marR="5080" lvl="0" indent="0" algn="l" rtl="0">
              <a:lnSpc>
                <a:spcPct val="138900"/>
              </a:lnSpc>
              <a:spcBef>
                <a:spcPts val="0"/>
              </a:spcBef>
              <a:spcAft>
                <a:spcPts val="0"/>
              </a:spcAft>
              <a:buNone/>
              <a:defRPr/>
            </a:pPr>
            <a:r>
              <a:rPr lang="en-US" sz="900">
                <a:solidFill>
                  <a:srgbClr val="1f1e1d"/>
                </a:solidFill>
                <a:latin typeface="Arial"/>
                <a:ea typeface="Arial"/>
                <a:cs typeface="Arial"/>
                <a:sym typeface="Arial"/>
              </a:rPr>
              <a:t>새로 입사한 인재나 성장 잠재력이 높은 인재에게 멘토링이나 코칭 프로그램을 제공하여 개인의 발 전을 돕고 있습니다. 이를 통해 조직의 인재 유지와 발전을 촉진하고 있습니다.</a:t>
            </a:r>
            <a:endParaRPr sz="900">
              <a:latin typeface="Arial"/>
              <a:ea typeface="Arial"/>
              <a:cs typeface="Arial"/>
              <a:sym typeface="Arial"/>
            </a:endParaRPr>
          </a:p>
        </p:txBody>
      </p:sp>
      <p:sp>
        <p:nvSpPr>
          <p:cNvPr id="286" name="Google Shape;286;p34"/>
          <p:cNvSpPr txBox="1"/>
          <p:nvPr/>
        </p:nvSpPr>
        <p:spPr>
          <a:xfrm>
            <a:off x="677650" y="3818875"/>
            <a:ext cx="2336700" cy="4239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200" b="1">
                <a:solidFill>
                  <a:srgbClr val="1f1e1d"/>
                </a:solidFill>
                <a:latin typeface="Arial"/>
                <a:ea typeface="Arial"/>
                <a:cs typeface="Arial"/>
                <a:sym typeface="Arial"/>
              </a:rPr>
              <a:t>공정한 평가와 보상을 위한 정책</a:t>
            </a:r>
            <a:endParaRPr lang="en-US" sz="1200" b="1">
              <a:solidFill>
                <a:srgbClr val="1f1e1d"/>
              </a:solidFill>
              <a:latin typeface="Arial"/>
              <a:ea typeface="Arial"/>
              <a:cs typeface="Arial"/>
              <a:sym typeface="Arial"/>
            </a:endParaRPr>
          </a:p>
          <a:p>
            <a:pPr marL="0" lvl="0" indent="0" algn="l" rtl="0">
              <a:lnSpc>
                <a:spcPct val="100000"/>
              </a:lnSpc>
              <a:spcBef>
                <a:spcPts val="685"/>
              </a:spcBef>
              <a:spcAft>
                <a:spcPts val="0"/>
              </a:spcAft>
              <a:buNone/>
              <a:defRPr/>
            </a:pPr>
            <a:endParaRPr sz="900">
              <a:latin typeface="Arial"/>
              <a:ea typeface="Arial"/>
              <a:cs typeface="Arial"/>
              <a:sym typeface="Arial"/>
            </a:endParaRPr>
          </a:p>
        </p:txBody>
      </p:sp>
      <p:sp>
        <p:nvSpPr>
          <p:cNvPr id="287" name="Google Shape;287;p34"/>
          <p:cNvSpPr txBox="1"/>
          <p:nvPr/>
        </p:nvSpPr>
        <p:spPr>
          <a:xfrm>
            <a:off x="590824" y="3818879"/>
            <a:ext cx="4541400" cy="934096"/>
          </a:xfrm>
          <a:prstGeom prst="rect">
            <a:avLst/>
          </a:prstGeom>
          <a:noFill/>
          <a:ln>
            <a:noFill/>
          </a:ln>
        </p:spPr>
        <p:txBody>
          <a:bodyPr wrap="square" lIns="0" tIns="66025" rIns="0" bIns="0" anchor="t" anchorCtr="0">
            <a:spAutoFit/>
          </a:bodyPr>
          <a:lstStyle/>
          <a:p>
            <a:pPr marL="12700" lvl="0" indent="0" algn="l" rtl="0">
              <a:lnSpc>
                <a:spcPct val="100000"/>
              </a:lnSpc>
              <a:spcBef>
                <a:spcPts val="0"/>
              </a:spcBef>
              <a:spcAft>
                <a:spcPts val="0"/>
              </a:spcAft>
              <a:buNone/>
              <a:defRPr/>
            </a:pPr>
            <a:endParaRPr sz="900">
              <a:latin typeface="Arial"/>
              <a:ea typeface="Arial"/>
              <a:cs typeface="Arial"/>
              <a:sym typeface="Arial"/>
            </a:endParaRPr>
          </a:p>
          <a:p>
            <a:pPr marL="114300" lvl="0" indent="0" algn="l" rtl="0">
              <a:lnSpc>
                <a:spcPct val="100000"/>
              </a:lnSpc>
              <a:spcBef>
                <a:spcPts val="419"/>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평가 프로세스를 통해 임직원의 성과를 객관적이고 공정하게 평가하고 있습니다. 개인</a:t>
            </a:r>
            <a:r>
              <a:rPr lang="en-US" sz="900">
                <a:solidFill>
                  <a:srgbClr val="1f1e1d"/>
                </a:solidFill>
              </a:rPr>
              <a:t>별 MBO를 기반으로 자기평가를 실시 후 팀장 및 담당 임원의 1차 및 2차 평가를 종합하여 평가합니다. 최종 평가등급 확정은 인사위원회에서 결정되며, 직원이 담당부서 임원과 직접 소통하여 성과를 인정받고 약점을 보완할 수 있도록 공정한 기회를 제공하고 있습니다.</a:t>
            </a:r>
            <a:endParaRPr sz="900">
              <a:latin typeface="Arial"/>
              <a:ea typeface="Arial"/>
              <a:cs typeface="Arial"/>
              <a:sym typeface="Arial"/>
            </a:endParaRPr>
          </a:p>
        </p:txBody>
      </p:sp>
      <p:sp>
        <p:nvSpPr>
          <p:cNvPr id="288" name="Google Shape;288;p34"/>
          <p:cNvSpPr txBox="1"/>
          <p:nvPr/>
        </p:nvSpPr>
        <p:spPr>
          <a:xfrm>
            <a:off x="707441" y="4861784"/>
            <a:ext cx="4544100" cy="777016"/>
          </a:xfrm>
          <a:prstGeom prst="rect">
            <a:avLst/>
          </a:prstGeom>
          <a:noFill/>
          <a:ln>
            <a:noFill/>
          </a:ln>
        </p:spPr>
        <p:txBody>
          <a:bodyPr wrap="square" lIns="0" tIns="12700" rIns="0" bIns="0" anchor="t" anchorCtr="0">
            <a:spAutoFit/>
          </a:bodyPr>
          <a:lstStyle/>
          <a:p>
            <a:pPr marL="0" lvl="0" indent="0" algn="l" rtl="0">
              <a:lnSpc>
                <a:spcPct val="100000"/>
              </a:lnSpc>
              <a:spcBef>
                <a:spcPts val="0"/>
              </a:spcBef>
              <a:spcAft>
                <a:spcPts val="0"/>
              </a:spcAft>
              <a:buNone/>
              <a:defRPr/>
            </a:pPr>
            <a:r>
              <a:rPr lang="en-US" sz="1100" b="1">
                <a:solidFill>
                  <a:srgbClr val="1f1e1d"/>
                </a:solidFill>
              </a:rPr>
              <a:t> </a:t>
            </a:r>
            <a:r>
              <a:rPr lang="en-US" sz="1100" b="1">
                <a:solidFill>
                  <a:srgbClr val="1f1e1d"/>
                </a:solidFill>
                <a:latin typeface="Arial"/>
                <a:ea typeface="Arial"/>
                <a:cs typeface="Arial"/>
                <a:sym typeface="Arial"/>
              </a:rPr>
              <a:t>유연한 조직문화</a:t>
            </a:r>
            <a:endParaRPr lang="en-US" sz="1100" b="1">
              <a:solidFill>
                <a:srgbClr val="1f1e1d"/>
              </a:solidFill>
              <a:latin typeface="Arial"/>
              <a:ea typeface="Arial"/>
              <a:cs typeface="Arial"/>
              <a:sym typeface="Arial"/>
            </a:endParaRPr>
          </a:p>
          <a:p>
            <a:pPr marL="12700" marR="5080" lvl="0" indent="0" algn="l" rtl="0">
              <a:lnSpc>
                <a:spcPct val="138900"/>
              </a:lnSpc>
              <a:spcBef>
                <a:spcPts val="265"/>
              </a:spcBef>
              <a:spcAft>
                <a:spcPts val="0"/>
              </a:spcAft>
              <a:buNone/>
              <a:defRPr/>
            </a:pPr>
            <a:r>
              <a:rPr lang="en-US" sz="900">
                <a:solidFill>
                  <a:srgbClr val="1f1e1d"/>
                </a:solidFill>
                <a:latin typeface="Arial"/>
                <a:ea typeface="Arial"/>
                <a:cs typeface="Arial"/>
                <a:sym typeface="Arial"/>
              </a:rPr>
              <a:t>취업규칙에 탄력 근로시간제를 도입하여 주 52시간 준수와 업무 효율성을 동시에 향상시키고 있습니다. 모든 근로자에게 PC-OFF 제도를 적용하여, 과도한 업무를 줄여 직원들의 근무환경을 개선하고 있습니다.</a:t>
            </a:r>
            <a:endParaRPr sz="900">
              <a:latin typeface="Arial"/>
              <a:ea typeface="Arial"/>
              <a:cs typeface="Arial"/>
              <a:sym typeface="Arial"/>
            </a:endParaRPr>
          </a:p>
        </p:txBody>
      </p:sp>
      <p:sp>
        <p:nvSpPr>
          <p:cNvPr id="289" name="Google Shape;289;p34"/>
          <p:cNvSpPr txBox="1"/>
          <p:nvPr/>
        </p:nvSpPr>
        <p:spPr>
          <a:xfrm>
            <a:off x="717907" y="5785757"/>
            <a:ext cx="4537200" cy="9896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200" b="1">
                <a:solidFill>
                  <a:srgbClr val="1f1e1d"/>
                </a:solidFill>
                <a:latin typeface="Arial"/>
                <a:ea typeface="Arial"/>
                <a:cs typeface="Arial"/>
                <a:sym typeface="Arial"/>
              </a:rPr>
              <a:t>수평적인 조직문화를 구축</a:t>
            </a:r>
            <a:endParaRPr lang="en-US" sz="1200" b="1">
              <a:solidFill>
                <a:srgbClr val="1f1e1d"/>
              </a:solidFill>
              <a:latin typeface="Arial"/>
              <a:ea typeface="Arial"/>
              <a:cs typeface="Arial"/>
              <a:sym typeface="Arial"/>
            </a:endParaRPr>
          </a:p>
          <a:p>
            <a:pPr marL="12700" marR="5080" lvl="0" indent="0" algn="just" rtl="0">
              <a:lnSpc>
                <a:spcPct val="138900"/>
              </a:lnSpc>
              <a:spcBef>
                <a:spcPts val="265"/>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수평적인 조직문화를 구축하기 위해 다양한 노력을 기울이고 있습니다. 먼저, 조직 내</a:t>
            </a:r>
            <a:r>
              <a:rPr lang="en-US" sz="900">
                <a:solidFill>
                  <a:srgbClr val="1f1e1d"/>
                </a:solidFill>
              </a:rPr>
              <a:t> </a:t>
            </a:r>
            <a:r>
              <a:rPr lang="en-US" sz="900">
                <a:solidFill>
                  <a:srgbClr val="1f1e1d"/>
                </a:solidFill>
                <a:latin typeface="Arial"/>
                <a:ea typeface="Arial"/>
                <a:cs typeface="Arial"/>
                <a:sym typeface="Arial"/>
              </a:rPr>
              <a:t>각</a:t>
            </a:r>
            <a:r>
              <a:rPr lang="en-US" sz="900">
                <a:solidFill>
                  <a:srgbClr val="1f1e1d"/>
                </a:solidFill>
              </a:rPr>
              <a:t> </a:t>
            </a:r>
            <a:r>
              <a:rPr lang="en-US" sz="900">
                <a:solidFill>
                  <a:srgbClr val="1f1e1d"/>
                </a:solidFill>
                <a:latin typeface="Arial"/>
                <a:ea typeface="Arial"/>
                <a:cs typeface="Arial"/>
                <a:sym typeface="Arial"/>
              </a:rPr>
              <a:t>직급의 호칭을 재정의하여 임원과 팀장은 직책으로, 직원은 수석, 책임, 매니저로 변경하였습니다. 이러한 호칭 변경으로 조직 내 권한과 책임은 분명히하되, 수평적인 의사소통을 촉진할 수 있도록 직급 간 거리를 줄였습니다.</a:t>
            </a:r>
            <a:endParaRPr sz="900">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2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94" name="Google Shape;294;p35"/>
          <p:cNvSpPr txBox="1"/>
          <p:nvPr/>
        </p:nvSpPr>
        <p:spPr>
          <a:xfrm>
            <a:off x="635874" y="154575"/>
            <a:ext cx="4542900" cy="1788525"/>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altLang="ko-KR" sz="2200" b="1">
                <a:solidFill>
                  <a:srgbClr val="1f1e1d"/>
                </a:solidFill>
                <a:latin typeface="Arial"/>
                <a:ea typeface="Arial"/>
                <a:cs typeface="Arial"/>
                <a:sym typeface="Arial"/>
              </a:rPr>
              <a:t>Social - </a:t>
            </a:r>
            <a:r>
              <a:rPr lang="en-US" sz="2200" b="1">
                <a:solidFill>
                  <a:srgbClr val="1f1e1d"/>
                </a:solidFill>
                <a:latin typeface="Arial"/>
                <a:ea typeface="Arial"/>
                <a:cs typeface="Arial"/>
                <a:sym typeface="Arial"/>
              </a:rPr>
              <a:t>인재 확보와 육성</a:t>
            </a:r>
            <a:endParaRPr lang="en-US" sz="2200" b="1">
              <a:solidFill>
                <a:srgbClr val="1f1e1d"/>
              </a:solidFill>
              <a:latin typeface="Arial"/>
              <a:ea typeface="Arial"/>
              <a:cs typeface="Arial"/>
              <a:sym typeface="Arial"/>
            </a:endParaRPr>
          </a:p>
          <a:p>
            <a:pPr marL="12700" lvl="0" indent="0" algn="l" rtl="0">
              <a:lnSpc>
                <a:spcPct val="100000"/>
              </a:lnSpc>
              <a:spcBef>
                <a:spcPts val="1285"/>
              </a:spcBef>
              <a:spcAft>
                <a:spcPts val="0"/>
              </a:spcAft>
              <a:buNone/>
              <a:defRPr/>
            </a:pPr>
            <a:r>
              <a:rPr lang="en-US" sz="1400" b="1">
                <a:solidFill>
                  <a:srgbClr val="00a385"/>
                </a:solidFill>
                <a:latin typeface="Arial"/>
                <a:ea typeface="Arial"/>
                <a:cs typeface="Arial"/>
                <a:sym typeface="Arial"/>
              </a:rPr>
              <a:t>Risk management</a:t>
            </a:r>
            <a:endParaRPr lang="en-US" sz="1400" b="1">
              <a:solidFill>
                <a:srgbClr val="00a385"/>
              </a:solidFill>
              <a:latin typeface="Arial"/>
              <a:ea typeface="Arial"/>
              <a:cs typeface="Arial"/>
              <a:sym typeface="Arial"/>
            </a:endParaRPr>
          </a:p>
          <a:p>
            <a:pPr marL="12700" lvl="0" indent="0" algn="l" rtl="0">
              <a:lnSpc>
                <a:spcPct val="100000"/>
              </a:lnSpc>
              <a:spcBef>
                <a:spcPts val="710"/>
              </a:spcBef>
              <a:spcAft>
                <a:spcPts val="0"/>
              </a:spcAft>
              <a:buNone/>
              <a:defRPr/>
            </a:pPr>
            <a:r>
              <a:rPr lang="en-US" sz="1200" b="1">
                <a:solidFill>
                  <a:srgbClr val="1f1e1d"/>
                </a:solidFill>
                <a:latin typeface="Arial"/>
                <a:ea typeface="Arial"/>
                <a:cs typeface="Arial"/>
                <a:sym typeface="Arial"/>
              </a:rPr>
              <a:t>인재 확보 및 유지</a:t>
            </a:r>
            <a:endParaRPr lang="en-US" sz="1200" b="1">
              <a:solidFill>
                <a:srgbClr val="1f1e1d"/>
              </a:solidFill>
              <a:latin typeface="Arial"/>
              <a:ea typeface="Arial"/>
              <a:cs typeface="Arial"/>
              <a:sym typeface="Arial"/>
            </a:endParaRPr>
          </a:p>
          <a:p>
            <a:pPr marL="12700" lvl="0" indent="0" algn="l" rtl="0">
              <a:lnSpc>
                <a:spcPct val="100000"/>
              </a:lnSpc>
              <a:spcBef>
                <a:spcPts val="690"/>
              </a:spcBef>
              <a:spcAft>
                <a:spcPts val="0"/>
              </a:spcAft>
              <a:buNone/>
              <a:defRPr/>
            </a:pPr>
            <a:r>
              <a:rPr lang="en-US" sz="900" b="1">
                <a:latin typeface="Arial"/>
                <a:ea typeface="Arial"/>
                <a:cs typeface="Arial"/>
                <a:sym typeface="Arial"/>
              </a:rPr>
              <a:t>(1) 장기 근속을 위한 노력</a:t>
            </a:r>
            <a:endParaRPr lang="en-US" sz="900" b="1">
              <a:latin typeface="Arial"/>
              <a:ea typeface="Arial"/>
              <a:cs typeface="Arial"/>
              <a:sym typeface="Arial"/>
            </a:endParaRPr>
          </a:p>
          <a:p>
            <a:pPr marL="12700" marR="5080" lvl="0" indent="0" algn="just" rtl="0">
              <a:lnSpc>
                <a:spcPct val="138900"/>
              </a:lnSpc>
              <a:spcBef>
                <a:spcPts val="0"/>
              </a:spcBef>
              <a:spcAft>
                <a:spcPts val="0"/>
              </a:spcAft>
              <a:buNone/>
              <a:defRPr/>
            </a:pPr>
            <a:r>
              <a:rPr lang="en-US" sz="900">
                <a:solidFill>
                  <a:srgbClr val="1f1e1d"/>
                </a:solidFill>
                <a:latin typeface="Arial"/>
                <a:ea typeface="Arial"/>
                <a:cs typeface="Arial"/>
                <a:sym typeface="Arial"/>
              </a:rPr>
              <a:t>신입사원은 근속기간 1년 도달 시 해외 선진기업 견학을 지원하고 있으며, 10년 이상 근속한 직원을 대상으로 5년 마다 포상금과 휴가를 지급하고 있습니다.  </a:t>
            </a:r>
            <a:r>
              <a:rPr lang="en-US" sz="900">
                <a:solidFill>
                  <a:srgbClr val="1f1e1d"/>
                </a:solidFill>
              </a:rPr>
              <a:t>삼</a:t>
            </a:r>
            <a:r>
              <a:rPr lang="en-US" sz="900">
                <a:solidFill>
                  <a:srgbClr val="1f1e1d"/>
                </a:solidFill>
                <a:latin typeface="Arial"/>
                <a:ea typeface="Arial"/>
                <a:cs typeface="Arial"/>
                <a:sym typeface="Arial"/>
              </a:rPr>
              <a:t>표시멘트는 이와 같은 지원 제도로 직원 들의 직무 역량을 향상 시키고 장기근속을 위해 노력하고 있습니다.</a:t>
            </a:r>
            <a:endParaRPr lang="en-US" sz="900">
              <a:solidFill>
                <a:srgbClr val="1f1e1d"/>
              </a:solidFill>
              <a:latin typeface="Arial"/>
              <a:ea typeface="Arial"/>
              <a:cs typeface="Arial"/>
              <a:sym typeface="Arial"/>
            </a:endParaRPr>
          </a:p>
        </p:txBody>
      </p:sp>
      <p:sp>
        <p:nvSpPr>
          <p:cNvPr id="295" name="Google Shape;295;p35"/>
          <p:cNvSpPr txBox="1"/>
          <p:nvPr/>
        </p:nvSpPr>
        <p:spPr>
          <a:xfrm>
            <a:off x="634674" y="2027593"/>
            <a:ext cx="4544100" cy="1153757"/>
          </a:xfrm>
          <a:prstGeom prst="rect">
            <a:avLst/>
          </a:prstGeom>
          <a:noFill/>
          <a:ln>
            <a:noFill/>
          </a:ln>
        </p:spPr>
        <p:txBody>
          <a:bodyPr wrap="square" lIns="0" tIns="66025" rIns="0" bIns="0" anchor="t" anchorCtr="0">
            <a:spAutoFit/>
          </a:bodyPr>
          <a:lstStyle/>
          <a:p>
            <a:pPr marL="12700" lvl="0" indent="0" algn="l" rtl="0">
              <a:lnSpc>
                <a:spcPct val="100000"/>
              </a:lnSpc>
              <a:spcBef>
                <a:spcPts val="0"/>
              </a:spcBef>
              <a:spcAft>
                <a:spcPts val="0"/>
              </a:spcAft>
              <a:buNone/>
              <a:defRPr/>
            </a:pPr>
            <a:r>
              <a:rPr lang="en-US" sz="900" b="1">
                <a:latin typeface="Arial"/>
                <a:ea typeface="Arial"/>
                <a:cs typeface="Arial"/>
                <a:sym typeface="Arial"/>
              </a:rPr>
              <a:t>(2) 업무 적합성 평가 실시</a:t>
            </a:r>
            <a:endParaRPr lang="en-US" sz="900" b="1">
              <a:latin typeface="Arial"/>
              <a:ea typeface="Arial"/>
              <a:cs typeface="Arial"/>
              <a:sym typeface="Arial"/>
            </a:endParaRPr>
          </a:p>
          <a:p>
            <a:pPr marL="12700" marR="5080" lvl="0" indent="0" algn="just" rtl="0">
              <a:lnSpc>
                <a:spcPct val="138900"/>
              </a:lnSpc>
              <a:spcBef>
                <a:spcPts val="0"/>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임직원의 근무 적합성을 높이기 위해 입사 시 뇌과학 기반의 온라인 인성검사를 실시 하여 신뢰역량, 성과역량, 가치역량을 기반으로 지원자의 업무 적합성을 판단합니다. 부서 발령 후에는 코칭 및 멘토링 프로그램을 통해 업무 적응도를 향상시키고 있습니다. 직원이 역량 발전 및 업무 적합성 등의 이유로 요청할 경우, 타부서로 이동을 할 수 있습니다.</a:t>
            </a:r>
            <a:endParaRPr sz="900">
              <a:latin typeface="Arial"/>
              <a:ea typeface="Arial"/>
              <a:cs typeface="Arial"/>
              <a:sym typeface="Arial"/>
            </a:endParaRPr>
          </a:p>
        </p:txBody>
      </p:sp>
      <p:sp>
        <p:nvSpPr>
          <p:cNvPr id="296" name="Google Shape;296;p35"/>
          <p:cNvSpPr txBox="1"/>
          <p:nvPr/>
        </p:nvSpPr>
        <p:spPr>
          <a:xfrm>
            <a:off x="628270" y="3203450"/>
            <a:ext cx="4544100" cy="11590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100" b="1">
                <a:solidFill>
                  <a:srgbClr val="1f1e1d"/>
                </a:solidFill>
                <a:latin typeface="Arial"/>
                <a:ea typeface="Arial"/>
                <a:cs typeface="Arial"/>
                <a:sym typeface="Arial"/>
              </a:rPr>
              <a:t>교육 프로그램 만족도 및 효과도 측정</a:t>
            </a:r>
            <a:endParaRPr lang="en-US" sz="1100" b="1">
              <a:solidFill>
                <a:srgbClr val="1f1e1d"/>
              </a:solidFill>
              <a:latin typeface="Arial"/>
              <a:ea typeface="Arial"/>
              <a:cs typeface="Arial"/>
              <a:sym typeface="Arial"/>
            </a:endParaRPr>
          </a:p>
          <a:p>
            <a:pPr marL="12700" marR="5080" lvl="0" indent="0" algn="just" rtl="0">
              <a:lnSpc>
                <a:spcPct val="138900"/>
              </a:lnSpc>
              <a:spcBef>
                <a:spcPts val="265"/>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교육 프로그램의 효과를 측정하기 위해 커크패트릭(Kirkpatrick)의 4수준 평가모델을 활용하고 있습니다. 이 모델은 교육 프로그램 종료 후, 설문조사를 통해 학습자들의 반응, 학습, 행동, 결과 네가지로 평가합니다. 피드백 결과에 따라 프로그램의 성과를 분석하고 개선점을 도출하고 있으며, 평가 결과는 추후 진행될 교육 프로그램의 효과 개선을 위해 활용됩니다.</a:t>
            </a:r>
            <a:endParaRPr sz="900">
              <a:latin typeface="Arial"/>
              <a:ea typeface="Arial"/>
              <a:cs typeface="Arial"/>
              <a:sym typeface="Arial"/>
            </a:endParaRPr>
          </a:p>
        </p:txBody>
      </p:sp>
      <p:sp>
        <p:nvSpPr>
          <p:cNvPr id="297" name="Google Shape;297;p35"/>
          <p:cNvSpPr txBox="1"/>
          <p:nvPr/>
        </p:nvSpPr>
        <p:spPr>
          <a:xfrm>
            <a:off x="603904" y="4324050"/>
            <a:ext cx="4971323" cy="1783435"/>
          </a:xfrm>
          <a:prstGeom prst="rect">
            <a:avLst/>
          </a:prstGeom>
          <a:noFill/>
          <a:ln>
            <a:noFill/>
          </a:ln>
        </p:spPr>
        <p:txBody>
          <a:bodyPr wrap="square" lIns="0" tIns="117475" rIns="0" bIns="0" anchor="t" anchorCtr="0">
            <a:spAutoFit/>
          </a:bodyPr>
          <a:lstStyle/>
          <a:p>
            <a:pPr marL="12700" lvl="0" indent="0" algn="l" rtl="0">
              <a:lnSpc>
                <a:spcPct val="100000"/>
              </a:lnSpc>
              <a:spcBef>
                <a:spcPts val="0"/>
              </a:spcBef>
              <a:spcAft>
                <a:spcPts val="0"/>
              </a:spcAft>
              <a:buNone/>
              <a:defRPr/>
            </a:pPr>
            <a:r>
              <a:rPr lang="en-US" sz="1400" b="1">
                <a:solidFill>
                  <a:srgbClr val="00a385"/>
                </a:solidFill>
                <a:latin typeface="Arial"/>
                <a:ea typeface="Arial"/>
                <a:cs typeface="Arial"/>
                <a:sym typeface="Arial"/>
              </a:rPr>
              <a:t>Metrics and Targets</a:t>
            </a:r>
            <a:endParaRPr lang="en-US" sz="1400" b="1">
              <a:solidFill>
                <a:srgbClr val="00a385"/>
              </a:solidFill>
              <a:latin typeface="Arial"/>
              <a:ea typeface="Arial"/>
              <a:cs typeface="Arial"/>
              <a:sym typeface="Arial"/>
            </a:endParaRPr>
          </a:p>
          <a:p>
            <a:pPr marL="12700" lvl="0" indent="0" algn="l" rtl="0">
              <a:lnSpc>
                <a:spcPct val="100000"/>
              </a:lnSpc>
              <a:spcBef>
                <a:spcPts val="715"/>
              </a:spcBef>
              <a:spcAft>
                <a:spcPts val="0"/>
              </a:spcAft>
              <a:buNone/>
              <a:defRPr/>
            </a:pPr>
            <a:r>
              <a:rPr lang="en-US" sz="1200" b="1">
                <a:solidFill>
                  <a:srgbClr val="1f1e1d"/>
                </a:solidFill>
                <a:latin typeface="Arial"/>
                <a:ea typeface="Arial"/>
                <a:cs typeface="Arial"/>
                <a:sym typeface="Arial"/>
              </a:rPr>
              <a:t>다양한 인재 채용</a:t>
            </a:r>
            <a:endParaRPr lang="en-US" sz="1200" b="1">
              <a:solidFill>
                <a:srgbClr val="1f1e1d"/>
              </a:solidFill>
              <a:latin typeface="Arial"/>
              <a:ea typeface="Arial"/>
              <a:cs typeface="Arial"/>
              <a:sym typeface="Arial"/>
            </a:endParaRPr>
          </a:p>
          <a:p>
            <a:pPr marL="86995" lvl="0" indent="-74930" algn="l" rtl="0">
              <a:lnSpc>
                <a:spcPct val="100000"/>
              </a:lnSpc>
              <a:spcBef>
                <a:spcPts val="685"/>
              </a:spcBef>
              <a:spcAft>
                <a:spcPts val="0"/>
              </a:spcAft>
              <a:buClr>
                <a:srgbClr val="1f1e1d"/>
              </a:buClr>
              <a:buSzPct val="25000"/>
              <a:buFont typeface="Arial"/>
              <a:buChar char="·"/>
              <a:defRPr/>
            </a:pPr>
            <a:r>
              <a:rPr lang="en-US" sz="900">
                <a:solidFill>
                  <a:srgbClr val="1f1e1d"/>
                </a:solidFill>
                <a:latin typeface="Arial"/>
                <a:ea typeface="Arial"/>
                <a:cs typeface="Arial"/>
                <a:sym typeface="Arial"/>
              </a:rPr>
              <a:t>여성 인재 채용: 현재 전체 구성원 중 여성 구성원 비율은 약 4.5%를 차지하고 있습니다.</a:t>
            </a:r>
            <a:endParaRPr lang="en-US" sz="900">
              <a:solidFill>
                <a:srgbClr val="1f1e1d"/>
              </a:solidFill>
              <a:latin typeface="Arial"/>
              <a:ea typeface="Arial"/>
              <a:cs typeface="Arial"/>
              <a:sym typeface="Arial"/>
            </a:endParaRPr>
          </a:p>
          <a:p>
            <a:pPr marL="86995" lvl="0" indent="0" algn="l" rtl="0">
              <a:lnSpc>
                <a:spcPct val="100000"/>
              </a:lnSpc>
              <a:spcBef>
                <a:spcPts val="419"/>
              </a:spcBef>
              <a:spcAft>
                <a:spcPts val="0"/>
              </a:spcAft>
              <a:buNone/>
              <a:defRPr/>
            </a:pPr>
            <a:r>
              <a:rPr lang="en-US" sz="900">
                <a:solidFill>
                  <a:srgbClr val="1f1e1d"/>
                </a:solidFill>
                <a:latin typeface="Arial"/>
                <a:ea typeface="Arial"/>
                <a:cs typeface="Arial"/>
                <a:sym typeface="Arial"/>
              </a:rPr>
              <a:t>여성 인력 충원 및 여성 관리자 채용을 통해 여성근로자 비율을 높이기 위해 노력하고 있습니다.</a:t>
            </a:r>
            <a:endParaRPr lang="en-US" sz="900">
              <a:solidFill>
                <a:srgbClr val="1f1e1d"/>
              </a:solidFill>
              <a:latin typeface="Arial"/>
              <a:ea typeface="Arial"/>
              <a:cs typeface="Arial"/>
              <a:sym typeface="Arial"/>
            </a:endParaRPr>
          </a:p>
          <a:p>
            <a:pPr marL="86995" marR="6985" lvl="0" indent="-74930" algn="l" rtl="0">
              <a:lnSpc>
                <a:spcPct val="138900"/>
              </a:lnSpc>
              <a:spcBef>
                <a:spcPts val="0"/>
              </a:spcBef>
              <a:spcAft>
                <a:spcPts val="0"/>
              </a:spcAft>
              <a:buClr>
                <a:srgbClr val="1f1e1d"/>
              </a:buClr>
              <a:buSzPct val="25000"/>
              <a:buFont typeface="Arial"/>
              <a:buChar char="·"/>
              <a:defRPr/>
            </a:pPr>
            <a:r>
              <a:rPr lang="en-US" sz="900">
                <a:solidFill>
                  <a:srgbClr val="1f1e1d"/>
                </a:solidFill>
                <a:latin typeface="Arial"/>
                <a:ea typeface="Arial"/>
                <a:cs typeface="Arial"/>
                <a:sym typeface="Arial"/>
              </a:rPr>
              <a:t>장애인 고용 확대: </a:t>
            </a:r>
            <a:r>
              <a:rPr lang="en-US" sz="900">
                <a:solidFill>
                  <a:srgbClr val="1f1e1d"/>
                </a:solidFill>
              </a:rPr>
              <a:t>삼</a:t>
            </a:r>
            <a:r>
              <a:rPr lang="en-US" sz="900">
                <a:solidFill>
                  <a:srgbClr val="1f1e1d"/>
                </a:solidFill>
                <a:latin typeface="Arial"/>
                <a:ea typeface="Arial"/>
                <a:cs typeface="Arial"/>
                <a:sym typeface="Arial"/>
              </a:rPr>
              <a:t>표시멘트는 장애인 고용으로 사회적 가치를 실현하기 위한 노력하고 있습니다. 2023년 연평균 고용 인원은 9명으로 약 1.3%를 차지하고 있습니다.</a:t>
            </a:r>
            <a:endParaRPr lang="en-US" sz="900">
              <a:solidFill>
                <a:srgbClr val="1f1e1d"/>
              </a:solidFill>
              <a:latin typeface="Arial"/>
              <a:ea typeface="Arial"/>
              <a:cs typeface="Arial"/>
              <a:sym typeface="Arial"/>
            </a:endParaRPr>
          </a:p>
          <a:p>
            <a:pPr marL="86995" marR="5080" lvl="0" indent="-74930" algn="l" rtl="0">
              <a:lnSpc>
                <a:spcPct val="138900"/>
              </a:lnSpc>
              <a:spcBef>
                <a:spcPts val="0"/>
              </a:spcBef>
              <a:spcAft>
                <a:spcPts val="0"/>
              </a:spcAft>
              <a:buClr>
                <a:srgbClr val="1f1e1d"/>
              </a:buClr>
              <a:buSzPct val="25000"/>
              <a:buFont typeface="Arial"/>
              <a:buChar char="·"/>
              <a:defRPr/>
            </a:pPr>
            <a:r>
              <a:rPr lang="en-US" sz="900">
                <a:solidFill>
                  <a:srgbClr val="1f1e1d"/>
                </a:solidFill>
                <a:latin typeface="Arial"/>
                <a:ea typeface="Arial"/>
                <a:cs typeface="Arial"/>
                <a:sym typeface="Arial"/>
              </a:rPr>
              <a:t>다양성 제고를 위한 계획: 향후 장기적인 관점에서는 사회적 약자의 취업 기회를 늘려, 근로자의 다양성을 확보해 나갈 계획입니다.</a:t>
            </a:r>
            <a:endParaRPr sz="900">
              <a:latin typeface="Arial"/>
              <a:ea typeface="Arial"/>
              <a:cs typeface="Arial"/>
              <a:sym typeface="Arial"/>
            </a:endParaRPr>
          </a:p>
        </p:txBody>
      </p:sp>
      <p:sp>
        <p:nvSpPr>
          <p:cNvPr id="298" name="Google Shape;298;p35"/>
          <p:cNvSpPr txBox="1"/>
          <p:nvPr/>
        </p:nvSpPr>
        <p:spPr>
          <a:xfrm>
            <a:off x="635356" y="5289924"/>
            <a:ext cx="2287800" cy="1668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endParaRPr sz="1000">
              <a:latin typeface="Arial"/>
              <a:ea typeface="Arial"/>
              <a:cs typeface="Arial"/>
              <a:sym typeface="Arial"/>
            </a:endParaRPr>
          </a:p>
        </p:txBody>
      </p:sp>
      <p:sp>
        <p:nvSpPr>
          <p:cNvPr id="299" name="Google Shape;299;p35"/>
          <p:cNvSpPr txBox="1"/>
          <p:nvPr/>
        </p:nvSpPr>
        <p:spPr>
          <a:xfrm>
            <a:off x="694813" y="6177188"/>
            <a:ext cx="4826751" cy="961520"/>
          </a:xfrm>
          <a:prstGeom prst="rect">
            <a:avLst/>
          </a:prstGeom>
          <a:noFill/>
          <a:ln>
            <a:noFill/>
          </a:ln>
        </p:spPr>
        <p:txBody>
          <a:bodyPr wrap="square" lIns="0" tIns="12700" rIns="0" bIns="0" anchor="t" anchorCtr="0">
            <a:spAutoFit/>
          </a:bodyPr>
          <a:lstStyle/>
          <a:p>
            <a:pPr marL="12700" marR="5080" lvl="0" indent="0" algn="just" rtl="0">
              <a:lnSpc>
                <a:spcPct val="138900"/>
              </a:lnSpc>
              <a:spcBef>
                <a:spcPts val="0"/>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인재채용 및 육성시 인재상에 맞는 지역인재를 우선적으로 채용해 성장 동력을 확보 해 나가고 있습니다.  </a:t>
            </a:r>
            <a:r>
              <a:rPr lang="en-US" sz="900">
                <a:solidFill>
                  <a:srgbClr val="1f1e1d"/>
                </a:solidFill>
              </a:rPr>
              <a:t>삼</a:t>
            </a:r>
            <a:r>
              <a:rPr lang="en-US" sz="900">
                <a:solidFill>
                  <a:srgbClr val="1f1e1d"/>
                </a:solidFill>
                <a:latin typeface="Arial"/>
                <a:ea typeface="Arial"/>
                <a:cs typeface="Arial"/>
                <a:sym typeface="Arial"/>
              </a:rPr>
              <a:t>척</a:t>
            </a:r>
            <a:r>
              <a:rPr lang="en-US" sz="900">
                <a:solidFill>
                  <a:srgbClr val="1f1e1d"/>
                </a:solidFill>
              </a:rPr>
              <a:t> </a:t>
            </a:r>
            <a:r>
              <a:rPr lang="en-US" sz="900">
                <a:solidFill>
                  <a:srgbClr val="1f1e1d"/>
                </a:solidFill>
                <a:latin typeface="Arial"/>
                <a:ea typeface="Arial"/>
                <a:cs typeface="Arial"/>
                <a:sym typeface="Arial"/>
              </a:rPr>
              <a:t>공장 소속 직원 중 83%인 417명이 인근 지역에서 채용 되었습니다. 또한, 2023년 신규 채용한 32명 중 27명이 </a:t>
            </a:r>
            <a:r>
              <a:rPr lang="en-US" sz="900">
                <a:solidFill>
                  <a:srgbClr val="1f1e1d"/>
                </a:solidFill>
              </a:rPr>
              <a:t>삼</a:t>
            </a:r>
            <a:r>
              <a:rPr lang="en-US" sz="900">
                <a:solidFill>
                  <a:srgbClr val="1f1e1d"/>
                </a:solidFill>
                <a:latin typeface="Arial"/>
                <a:ea typeface="Arial"/>
                <a:cs typeface="Arial"/>
                <a:sym typeface="Arial"/>
              </a:rPr>
              <a:t>척공장 소속으로 20대 부터 60대까지 다양한 연령대의 인재 를 채용하였습니다. 광양 공장은 총 21명의 직원이 근무하는 공장으로, 그 중 57%인 12명이 지역 인재로 구성되어 있습니다.</a:t>
            </a:r>
            <a:endParaRPr sz="900">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p:cSld>
    <p:spTree>
      <p:nvGrpSpPr>
        <p:cNvPr id="1" name=""/>
        <p:cNvGrpSpPr/>
        <p:nvPr/>
      </p:nvGrpSpPr>
      <p:grpSpPr>
        <a:xfrm>
          <a:off x="0" y="0"/>
          <a:ext cx="0" cy="0"/>
          <a:chOff x="0" y="0"/>
          <a:chExt cx="0" cy="0"/>
        </a:xfrm>
      </p:grpSpPr>
      <p:sp>
        <p:nvSpPr>
          <p:cNvPr id="56" name="Google Shape;56;p9"/>
          <p:cNvSpPr txBox="1"/>
          <p:nvPr/>
        </p:nvSpPr>
        <p:spPr>
          <a:xfrm>
            <a:off x="391875" y="696300"/>
            <a:ext cx="5462949" cy="1875450"/>
          </a:xfrm>
          <a:prstGeom prst="rect">
            <a:avLst/>
          </a:prstGeom>
          <a:noFill/>
          <a:ln>
            <a:noFill/>
          </a:ln>
        </p:spPr>
        <p:txBody>
          <a:bodyPr wrap="square" lIns="0" tIns="12700" rIns="0" bIns="0" anchor="t" anchorCtr="0">
            <a:spAutoFit/>
          </a:bodyPr>
          <a:lstStyle/>
          <a:p>
            <a:pPr marL="12700" lvl="0" indent="0" algn="l" rtl="0">
              <a:spcBef>
                <a:spcPts val="0"/>
              </a:spcBef>
              <a:spcAft>
                <a:spcPts val="0"/>
              </a:spcAft>
              <a:buClr>
                <a:schemeClr val="dk1"/>
              </a:buClr>
              <a:buFont typeface="Arial"/>
              <a:buNone/>
              <a:defRPr/>
            </a:pPr>
            <a:r>
              <a:rPr lang="en-US" sz="1000" b="1">
                <a:solidFill>
                  <a:srgbClr val="595757"/>
                </a:solidFill>
              </a:rPr>
              <a:t>리스크 관리 프로세스</a:t>
            </a:r>
            <a:endParaRPr lang="en-US" sz="1000" b="1">
              <a:solidFill>
                <a:srgbClr val="595757"/>
              </a:solidFill>
            </a:endParaRPr>
          </a:p>
          <a:p>
            <a:pPr marL="12700" marR="5715" lvl="0" indent="102870" algn="just" rtl="0">
              <a:lnSpc>
                <a:spcPct val="138900"/>
              </a:lnSpc>
              <a:spcBef>
                <a:spcPts val="0"/>
              </a:spcBef>
              <a:spcAft>
                <a:spcPts val="0"/>
              </a:spcAft>
              <a:buNone/>
              <a:defRPr/>
            </a:pPr>
            <a:endParaRPr sz="900">
              <a:solidFill>
                <a:srgbClr val="1f1e1d"/>
              </a:solidFill>
            </a:endParaRPr>
          </a:p>
          <a:p>
            <a:pPr marL="12700" marR="5715" lvl="0" indent="0" algn="just" rtl="0">
              <a:lnSpc>
                <a:spcPct val="138900"/>
              </a:lnSpc>
              <a:spcBef>
                <a:spcPts val="0"/>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리스크 관리 프로세스를 구축하여, 발생할 수 있는 리스크를 체계적으로 관리합니다. </a:t>
            </a:r>
            <a:endParaRPr lang="en-US" sz="900">
              <a:solidFill>
                <a:srgbClr val="1f1e1d"/>
              </a:solidFill>
              <a:latin typeface="Arial"/>
              <a:ea typeface="Arial"/>
              <a:cs typeface="Arial"/>
              <a:sym typeface="Arial"/>
            </a:endParaRPr>
          </a:p>
          <a:p>
            <a:pPr marL="12700" marR="5715" lvl="0" indent="0" algn="just" rtl="0">
              <a:lnSpc>
                <a:spcPct val="138900"/>
              </a:lnSpc>
              <a:spcBef>
                <a:spcPts val="0"/>
              </a:spcBef>
              <a:spcAft>
                <a:spcPts val="0"/>
              </a:spcAft>
              <a:buNone/>
              <a:defRPr/>
            </a:pPr>
            <a:r>
              <a:rPr lang="en-US" sz="900">
                <a:solidFill>
                  <a:srgbClr val="1f1e1d"/>
                </a:solidFill>
                <a:latin typeface="Arial"/>
                <a:ea typeface="Arial"/>
                <a:cs typeface="Arial"/>
                <a:sym typeface="Arial"/>
              </a:rPr>
              <a:t>환경과 지역사회 등에 미칠 수 있는 리스크를 식별한 후, 부정적인 영향을 최소화하기 위해 노력하고 있습니다.</a:t>
            </a:r>
            <a:endParaRPr lang="en-US" sz="900">
              <a:solidFill>
                <a:srgbClr val="1f1e1d"/>
              </a:solidFill>
              <a:latin typeface="Arial"/>
              <a:ea typeface="Arial"/>
              <a:cs typeface="Arial"/>
              <a:sym typeface="Arial"/>
            </a:endParaRPr>
          </a:p>
          <a:p>
            <a:pPr marL="12700" marR="5080" lvl="0" indent="0" algn="just" rtl="0">
              <a:lnSpc>
                <a:spcPct val="138900"/>
              </a:lnSpc>
              <a:spcBef>
                <a:spcPts val="0"/>
              </a:spcBef>
              <a:spcAft>
                <a:spcPts val="0"/>
              </a:spcAft>
              <a:buNone/>
              <a:defRPr/>
            </a:pPr>
            <a:r>
              <a:rPr lang="en-US" sz="900">
                <a:solidFill>
                  <a:srgbClr val="1f1e1d"/>
                </a:solidFill>
                <a:latin typeface="Arial"/>
                <a:ea typeface="Arial"/>
                <a:cs typeface="Arial"/>
                <a:sym typeface="Arial"/>
              </a:rPr>
              <a:t>각 부서의 리스크 담당자들은 매해 1월 내·외부환경 분석서와 리스크 및 기회 조치서를 작성합니다. 내·외부환경 분석서는 긍정적·부정적 요인과 이해관계자의 요구사항을 다루고 있으며, 리스크 및 기 회 조치서는 이슈 분석과 조치 내용 및 효과성 평가를 보고합니다. </a:t>
            </a:r>
            <a:endParaRPr lang="en-US" sz="900">
              <a:solidFill>
                <a:srgbClr val="1f1e1d"/>
              </a:solidFill>
              <a:latin typeface="Arial"/>
              <a:ea typeface="Arial"/>
              <a:cs typeface="Arial"/>
              <a:sym typeface="Arial"/>
            </a:endParaRPr>
          </a:p>
          <a:p>
            <a:pPr marL="12700" marR="5080" lvl="0" indent="0" algn="just" rtl="0">
              <a:lnSpc>
                <a:spcPct val="138900"/>
              </a:lnSpc>
              <a:spcBef>
                <a:spcPts val="0"/>
              </a:spcBef>
              <a:spcAft>
                <a:spcPts val="0"/>
              </a:spcAft>
              <a:buNone/>
              <a:defRPr/>
            </a:pPr>
            <a:r>
              <a:rPr lang="en-US" sz="900">
                <a:solidFill>
                  <a:srgbClr val="1f1e1d"/>
                </a:solidFill>
                <a:latin typeface="Arial"/>
                <a:ea typeface="Arial"/>
                <a:cs typeface="Arial"/>
                <a:sym typeface="Arial"/>
              </a:rPr>
              <a:t>재무적인 리스크는 경영지원팀과 회계팀에서, 비재무적인 요소는 모든 부서의 리스크 담당자가 분석하고 있으며, 관련내용은 대표이 사, 이사회, ESG 위원회에 정기적으로 보고하고 있습니다.</a:t>
            </a:r>
            <a:endParaRPr sz="900">
              <a:latin typeface="Arial"/>
              <a:ea typeface="Arial"/>
              <a:cs typeface="Arial"/>
              <a:sym typeface="Arial"/>
            </a:endParaRPr>
          </a:p>
        </p:txBody>
      </p:sp>
      <p:sp>
        <p:nvSpPr>
          <p:cNvPr id="57" name="Google Shape;57;p9"/>
          <p:cNvSpPr txBox="1"/>
          <p:nvPr/>
        </p:nvSpPr>
        <p:spPr>
          <a:xfrm>
            <a:off x="354524" y="5750625"/>
            <a:ext cx="5004300" cy="151500"/>
          </a:xfrm>
          <a:prstGeom prst="rect">
            <a:avLst/>
          </a:prstGeom>
          <a:noFill/>
          <a:ln>
            <a:noFill/>
          </a:ln>
        </p:spPr>
        <p:txBody>
          <a:bodyPr wrap="square" lIns="0" tIns="12700" rIns="0" bIns="0" anchor="t" anchorCtr="0">
            <a:spAutoFit/>
          </a:bodyPr>
          <a:lstStyle/>
          <a:p>
            <a:pPr marL="12700" marR="5080" lvl="0" indent="0" algn="just" rtl="0">
              <a:lnSpc>
                <a:spcPct val="138900"/>
              </a:lnSpc>
              <a:spcBef>
                <a:spcPts val="0"/>
              </a:spcBef>
              <a:spcAft>
                <a:spcPts val="0"/>
              </a:spcAft>
              <a:buNone/>
              <a:defRPr/>
            </a:pPr>
            <a:endParaRPr sz="900">
              <a:latin typeface="Arial"/>
              <a:ea typeface="Arial"/>
              <a:cs typeface="Arial"/>
              <a:sym typeface="Arial"/>
            </a:endParaRPr>
          </a:p>
        </p:txBody>
      </p:sp>
      <p:sp>
        <p:nvSpPr>
          <p:cNvPr id="58" name="Google Shape;58;p9"/>
          <p:cNvSpPr txBox="1"/>
          <p:nvPr/>
        </p:nvSpPr>
        <p:spPr>
          <a:xfrm>
            <a:off x="391875" y="232450"/>
            <a:ext cx="4640000" cy="33905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altLang="ko-KR" sz="2200" b="1">
                <a:solidFill>
                  <a:srgbClr val="1f1e1d"/>
                </a:solidFill>
                <a:latin typeface="Arial"/>
                <a:ea typeface="Arial"/>
                <a:cs typeface="Arial"/>
                <a:sym typeface="Arial"/>
              </a:rPr>
              <a:t>ESG</a:t>
            </a:r>
            <a:r>
              <a:rPr lang="ko-KR" altLang="en-US" sz="2200" b="1">
                <a:solidFill>
                  <a:srgbClr val="1f1e1d"/>
                </a:solidFill>
                <a:latin typeface="Arial"/>
                <a:ea typeface="Arial"/>
                <a:cs typeface="Arial"/>
                <a:sym typeface="Arial"/>
              </a:rPr>
              <a:t> 하이라이트 </a:t>
            </a:r>
            <a:r>
              <a:rPr lang="en-US" altLang="ko-KR" sz="2200" b="1">
                <a:solidFill>
                  <a:srgbClr val="1f1e1d"/>
                </a:solidFill>
                <a:latin typeface="Arial"/>
                <a:ea typeface="Arial"/>
                <a:cs typeface="Arial"/>
                <a:sym typeface="Arial"/>
              </a:rPr>
              <a:t>-</a:t>
            </a:r>
            <a:r>
              <a:rPr lang="ko-KR" altLang="en-US" sz="2200" b="1">
                <a:solidFill>
                  <a:srgbClr val="1f1e1d"/>
                </a:solidFill>
                <a:latin typeface="Arial"/>
                <a:ea typeface="Arial"/>
                <a:cs typeface="Arial"/>
                <a:sym typeface="Arial"/>
              </a:rPr>
              <a:t> </a:t>
            </a:r>
            <a:r>
              <a:rPr lang="en-US" sz="2200" b="1">
                <a:solidFill>
                  <a:srgbClr val="1f1e1d"/>
                </a:solidFill>
                <a:latin typeface="Arial"/>
                <a:ea typeface="Arial"/>
                <a:cs typeface="Arial"/>
                <a:sym typeface="Arial"/>
              </a:rPr>
              <a:t>리스크 관리</a:t>
            </a:r>
            <a:endParaRPr lang="en-US" sz="2200" b="1">
              <a:solidFill>
                <a:srgbClr val="1f1e1d"/>
              </a:solidFill>
              <a:latin typeface="Arial"/>
              <a:ea typeface="Arial"/>
              <a:cs typeface="Arial"/>
              <a:sym typeface="Arial"/>
            </a:endParaRPr>
          </a:p>
        </p:txBody>
      </p:sp>
      <p:sp>
        <p:nvSpPr>
          <p:cNvPr id="59" name="Google Shape;59;p9"/>
          <p:cNvSpPr txBox="1"/>
          <p:nvPr/>
        </p:nvSpPr>
        <p:spPr>
          <a:xfrm>
            <a:off x="391875" y="2943517"/>
            <a:ext cx="5516026" cy="4628857"/>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000" b="1">
                <a:solidFill>
                  <a:srgbClr val="595757"/>
                </a:solidFill>
                <a:latin typeface="Arial"/>
                <a:ea typeface="Arial"/>
                <a:cs typeface="Arial"/>
                <a:sym typeface="Arial"/>
              </a:rPr>
              <a:t>투자 결정 심의 과정</a:t>
            </a:r>
            <a:endParaRPr lang="en-US" sz="1000" b="1">
              <a:solidFill>
                <a:srgbClr val="595757"/>
              </a:solidFill>
              <a:latin typeface="Arial"/>
              <a:ea typeface="Arial"/>
              <a:cs typeface="Arial"/>
              <a:sym typeface="Arial"/>
            </a:endParaRPr>
          </a:p>
          <a:p>
            <a:pPr marL="12700" lvl="0" indent="0" algn="l" rtl="0">
              <a:lnSpc>
                <a:spcPct val="100000"/>
              </a:lnSpc>
              <a:spcBef>
                <a:spcPts val="0"/>
              </a:spcBef>
              <a:spcAft>
                <a:spcPts val="0"/>
              </a:spcAft>
              <a:buNone/>
              <a:defRPr/>
            </a:pPr>
            <a:endParaRPr sz="1000" b="1">
              <a:solidFill>
                <a:srgbClr val="595757"/>
              </a:solidFill>
            </a:endParaRPr>
          </a:p>
          <a:p>
            <a:pPr marL="0" lvl="0" indent="0" algn="l" rtl="0">
              <a:lnSpc>
                <a:spcPct val="115000"/>
              </a:lnSpc>
              <a:spcBef>
                <a:spcPts val="1200"/>
              </a:spcBef>
              <a:spcAft>
                <a:spcPts val="0"/>
              </a:spcAft>
              <a:buClr>
                <a:schemeClr val="dk1"/>
              </a:buClr>
              <a:buSzPct val="25000"/>
              <a:buFont typeface="Arial"/>
              <a:buNone/>
              <a:defRPr/>
            </a:pPr>
            <a:r>
              <a:rPr lang="en-US" sz="900">
                <a:solidFill>
                  <a:schemeClr val="dk1"/>
                </a:solidFill>
              </a:rPr>
              <a:t>삼표시멘트는 경영진의 장기적 사업계획에 따라 CAPEX(설비투자) 계획을 수립하고, 이를 체계적으로 실행하기 위한 절차를 마련하고 있습니다.</a:t>
            </a:r>
            <a:endParaRPr lang="en-US" sz="900">
              <a:solidFill>
                <a:schemeClr val="dk1"/>
              </a:solidFill>
            </a:endParaRPr>
          </a:p>
          <a:p>
            <a:pPr marL="0" lvl="0" indent="0" algn="l" rtl="0">
              <a:lnSpc>
                <a:spcPct val="115000"/>
              </a:lnSpc>
              <a:spcBef>
                <a:spcPts val="1200"/>
              </a:spcBef>
              <a:spcAft>
                <a:spcPts val="0"/>
              </a:spcAft>
              <a:buClr>
                <a:schemeClr val="dk1"/>
              </a:buClr>
              <a:buSzPct val="25000"/>
              <a:buFont typeface="Arial"/>
              <a:buNone/>
              <a:defRPr/>
            </a:pPr>
            <a:r>
              <a:rPr lang="en-US" sz="900">
                <a:solidFill>
                  <a:schemeClr val="dk1"/>
                </a:solidFill>
              </a:rPr>
              <a:t>1단계에서는 투자 계획을 수립하며, 사업 기회 및 위기 요인을 식별하고 수익성과 효율성을 고려한 전략적 방향을 설정합니다.</a:t>
            </a:r>
            <a:br>
              <a:rPr lang="en-US" sz="900">
                <a:solidFill>
                  <a:schemeClr val="dk1"/>
                </a:solidFill>
              </a:rPr>
            </a:br>
            <a:r>
              <a:rPr lang="en-US" sz="900">
                <a:solidFill>
                  <a:schemeClr val="dk1"/>
                </a:solidFill>
              </a:rPr>
              <a:t>2단계에서 유관부서의 사전 검토를 통해 기대 효과를 분석하고, 과거의 개선 사례를 참고하여 투자 타당성을 검토합니다.</a:t>
            </a:r>
            <a:br>
              <a:rPr lang="en-US" sz="900">
                <a:solidFill>
                  <a:schemeClr val="dk1"/>
                </a:solidFill>
              </a:rPr>
            </a:br>
            <a:r>
              <a:rPr lang="en-US" sz="900">
                <a:solidFill>
                  <a:schemeClr val="dk1"/>
                </a:solidFill>
              </a:rPr>
              <a:t>3단계에서 투자심의위원회가 심의를 진행하며, 수익성과 효율성 등 재무적 요소뿐만 아니라 리스크 등의 비재무적 요소도 함께 고려한 의사결정을 내립니다.</a:t>
            </a:r>
            <a:br>
              <a:rPr lang="en-US" sz="900">
                <a:solidFill>
                  <a:schemeClr val="dk1"/>
                </a:solidFill>
              </a:rPr>
            </a:br>
            <a:r>
              <a:rPr lang="en-US" sz="900">
                <a:solidFill>
                  <a:schemeClr val="dk1"/>
                </a:solidFill>
              </a:rPr>
              <a:t>4단계에서 주관 부서가 실행을 담당하여 장비 도입, 기술 업그레이드 등의 실제 투자를 진행합니다.</a:t>
            </a:r>
            <a:br>
              <a:rPr lang="en-US" sz="900">
                <a:solidFill>
                  <a:schemeClr val="dk1"/>
                </a:solidFill>
              </a:rPr>
            </a:br>
            <a:r>
              <a:rPr lang="en-US" sz="900">
                <a:solidFill>
                  <a:schemeClr val="dk1"/>
                </a:solidFill>
              </a:rPr>
              <a:t>5단계에서 성과를 측정하고 사후 관리를 실시함으로써 투자 효과를 지속적으로 점검하고 개선 기회를 도출합니다.</a:t>
            </a:r>
            <a:endParaRPr lang="en-US" sz="900">
              <a:solidFill>
                <a:schemeClr val="dk1"/>
              </a:solidFill>
            </a:endParaRPr>
          </a:p>
          <a:p>
            <a:pPr marL="0" lvl="0" indent="0" algn="l" rtl="0">
              <a:lnSpc>
                <a:spcPct val="115000"/>
              </a:lnSpc>
              <a:spcBef>
                <a:spcPts val="1200"/>
              </a:spcBef>
              <a:spcAft>
                <a:spcPts val="0"/>
              </a:spcAft>
              <a:buSzPct val="25000"/>
              <a:buNone/>
              <a:defRPr/>
            </a:pPr>
            <a:r>
              <a:rPr lang="en-US" sz="900">
                <a:solidFill>
                  <a:schemeClr val="dk1"/>
                </a:solidFill>
              </a:rPr>
              <a:t>이러한 일련의 절차를 통해 표시멘트는 설비 투자에 있어 체계적인 계획과 실행, 평가를 통해 재무적 안정성과 지속 가능한 성장 기반을 마련하고 있습니다.</a:t>
            </a:r>
            <a:endParaRPr lang="en-US" sz="900">
              <a:solidFill>
                <a:schemeClr val="dk1"/>
              </a:solidFill>
            </a:endParaRPr>
          </a:p>
          <a:p>
            <a:pPr marL="12700" marR="5080" lvl="0" indent="0" algn="just" rtl="0">
              <a:lnSpc>
                <a:spcPct val="138900"/>
              </a:lnSpc>
              <a:spcBef>
                <a:spcPts val="1200"/>
              </a:spcBef>
              <a:spcAft>
                <a:spcPts val="0"/>
              </a:spcAft>
              <a:buClr>
                <a:schemeClr val="dk1"/>
              </a:buClr>
              <a:buFont typeface="Arial"/>
              <a:buNone/>
              <a:defRPr/>
            </a:pPr>
            <a:r>
              <a:rPr lang="en-US" sz="900">
                <a:solidFill>
                  <a:srgbClr val="1f1e1d"/>
                </a:solidFill>
              </a:rPr>
              <a:t>이처럼 삼표시멘트의 경영진 및 유관부서는 장기적인 사업계획에 따라 투자 계획을 수립하고 논의하여 투자심의위원회에 안건을 상정합니다.  </a:t>
            </a:r>
            <a:endParaRPr lang="en-US" sz="900">
              <a:solidFill>
                <a:srgbClr val="1f1e1d"/>
              </a:solidFill>
            </a:endParaRPr>
          </a:p>
          <a:p>
            <a:pPr marL="12700" marR="5080" lvl="0" indent="0" algn="just" rtl="0">
              <a:lnSpc>
                <a:spcPct val="138900"/>
              </a:lnSpc>
              <a:spcBef>
                <a:spcPts val="0"/>
              </a:spcBef>
              <a:spcAft>
                <a:spcPts val="0"/>
              </a:spcAft>
              <a:buClr>
                <a:schemeClr val="dk1"/>
              </a:buClr>
              <a:buFont typeface="Arial"/>
              <a:buNone/>
              <a:defRPr/>
            </a:pPr>
            <a:r>
              <a:rPr lang="en-US" sz="900">
                <a:solidFill>
                  <a:srgbClr val="1f1e1d"/>
                </a:solidFill>
              </a:rPr>
              <a:t>삼표시멘트의 투자심의원회는 대표이사 및 이사회로 구성되어 있으며, 경영진과 담당 부서의 계획을 중요도에 따라 구분합니다. </a:t>
            </a:r>
            <a:endParaRPr lang="en-US" sz="900">
              <a:solidFill>
                <a:srgbClr val="1f1e1d"/>
              </a:solidFill>
            </a:endParaRPr>
          </a:p>
          <a:p>
            <a:pPr marL="12700" marR="5080" lvl="0" indent="0" algn="just" rtl="0">
              <a:lnSpc>
                <a:spcPct val="138900"/>
              </a:lnSpc>
              <a:spcBef>
                <a:spcPts val="0"/>
              </a:spcBef>
              <a:spcAft>
                <a:spcPts val="0"/>
              </a:spcAft>
              <a:buClr>
                <a:schemeClr val="dk1"/>
              </a:buClr>
              <a:buFont typeface="Arial"/>
              <a:buNone/>
              <a:defRPr/>
            </a:pPr>
            <a:r>
              <a:rPr lang="en-US" sz="900">
                <a:solidFill>
                  <a:srgbClr val="1f1e1d"/>
                </a:solidFill>
              </a:rPr>
              <a:t>또한, 투자심의시 ESG 관점에서 창출되는 기회 및 위기 요인을 분석하고 심의합니다. </a:t>
            </a:r>
            <a:endParaRPr lang="en-US" sz="900">
              <a:solidFill>
                <a:srgbClr val="1f1e1d"/>
              </a:solidFill>
            </a:endParaRPr>
          </a:p>
          <a:p>
            <a:pPr marL="12700" marR="5080" lvl="0" indent="0" algn="just" rtl="0">
              <a:lnSpc>
                <a:spcPct val="138900"/>
              </a:lnSpc>
              <a:spcBef>
                <a:spcPts val="0"/>
              </a:spcBef>
              <a:spcAft>
                <a:spcPts val="0"/>
              </a:spcAft>
              <a:buClr>
                <a:schemeClr val="dk1"/>
              </a:buClr>
              <a:buFont typeface="Arial"/>
              <a:buNone/>
              <a:defRPr/>
            </a:pPr>
            <a:r>
              <a:rPr lang="en-US" sz="900">
                <a:solidFill>
                  <a:srgbClr val="1f1e1d"/>
                </a:solidFill>
              </a:rPr>
              <a:t>투자 심의 프로세스에 따른 최종 승인이 날 경우, 담당 부서에서 구매, 건설 작업, 기술 업그레이드 등의 업무를 수행합니다. </a:t>
            </a:r>
            <a:endParaRPr lang="en-US" sz="900">
              <a:solidFill>
                <a:srgbClr val="1f1e1d"/>
              </a:solidFill>
            </a:endParaRPr>
          </a:p>
          <a:p>
            <a:pPr marL="12700" marR="5080" lvl="0" indent="0" algn="just" rtl="0">
              <a:lnSpc>
                <a:spcPct val="138900"/>
              </a:lnSpc>
              <a:spcBef>
                <a:spcPts val="0"/>
              </a:spcBef>
              <a:spcAft>
                <a:spcPts val="0"/>
              </a:spcAft>
              <a:buClr>
                <a:schemeClr val="dk1"/>
              </a:buClr>
              <a:buFont typeface="Arial"/>
              <a:buNone/>
              <a:defRPr/>
            </a:pPr>
            <a:r>
              <a:rPr lang="en-US" sz="900">
                <a:solidFill>
                  <a:srgbClr val="1f1e1d"/>
                </a:solidFill>
              </a:rPr>
              <a:t>마지막으로 투자 완료 시, 장기적으로 성장할 수 있도록 모니터링을 실시하고 프로세스를 개선하고 있습니다.</a:t>
            </a:r>
            <a:endParaRPr lang="en-US" sz="900">
              <a:solidFill>
                <a:srgbClr val="1f1e1d"/>
              </a:solidFill>
            </a:endParaRPr>
          </a:p>
          <a:p>
            <a:pPr marL="12700" lvl="0" indent="0" algn="l" rtl="0">
              <a:lnSpc>
                <a:spcPct val="100000"/>
              </a:lnSpc>
              <a:spcBef>
                <a:spcPts val="0"/>
              </a:spcBef>
              <a:spcAft>
                <a:spcPts val="0"/>
              </a:spcAft>
              <a:buNone/>
              <a:defRPr/>
            </a:pPr>
            <a:endParaRPr sz="800">
              <a:solidFill>
                <a:srgbClr val="595757"/>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304" name="Google Shape;304;p36"/>
          <p:cNvSpPr txBox="1"/>
          <p:nvPr/>
        </p:nvSpPr>
        <p:spPr>
          <a:xfrm>
            <a:off x="830102" y="3008748"/>
            <a:ext cx="940500" cy="128400"/>
          </a:xfrm>
          <a:prstGeom prst="rect">
            <a:avLst/>
          </a:prstGeom>
          <a:noFill/>
          <a:ln>
            <a:noFill/>
          </a:ln>
        </p:spPr>
        <p:txBody>
          <a:bodyPr wrap="square" lIns="0" tIns="12700" rIns="0" bIns="0" anchor="t" anchorCtr="0">
            <a:spAutoFit/>
          </a:bodyPr>
          <a:lstStyle/>
          <a:p>
            <a:pPr marL="0" marR="5080" lvl="0" indent="0" algn="l" rtl="0">
              <a:lnSpc>
                <a:spcPct val="105600"/>
              </a:lnSpc>
              <a:spcBef>
                <a:spcPts val="0"/>
              </a:spcBef>
              <a:spcAft>
                <a:spcPts val="0"/>
              </a:spcAft>
              <a:buNone/>
              <a:defRPr/>
            </a:pPr>
            <a:endParaRPr sz="750">
              <a:latin typeface="Arial"/>
              <a:ea typeface="Arial"/>
              <a:cs typeface="Arial"/>
              <a:sym typeface="Arial"/>
            </a:endParaRPr>
          </a:p>
        </p:txBody>
      </p:sp>
      <p:sp>
        <p:nvSpPr>
          <p:cNvPr id="305" name="Google Shape;305;p36"/>
          <p:cNvSpPr txBox="1"/>
          <p:nvPr/>
        </p:nvSpPr>
        <p:spPr>
          <a:xfrm>
            <a:off x="2369102" y="3008748"/>
            <a:ext cx="1033200" cy="128400"/>
          </a:xfrm>
          <a:prstGeom prst="rect">
            <a:avLst/>
          </a:prstGeom>
          <a:noFill/>
          <a:ln>
            <a:noFill/>
          </a:ln>
        </p:spPr>
        <p:txBody>
          <a:bodyPr wrap="square" lIns="0" tIns="12700" rIns="0" bIns="0" anchor="t" anchorCtr="0">
            <a:spAutoFit/>
          </a:bodyPr>
          <a:lstStyle/>
          <a:p>
            <a:pPr marL="0" marR="5080" lvl="0" indent="0" algn="l" rtl="0">
              <a:lnSpc>
                <a:spcPct val="105600"/>
              </a:lnSpc>
              <a:spcBef>
                <a:spcPts val="0"/>
              </a:spcBef>
              <a:spcAft>
                <a:spcPts val="0"/>
              </a:spcAft>
              <a:buNone/>
              <a:defRPr/>
            </a:pPr>
            <a:endParaRPr sz="750">
              <a:latin typeface="Arial"/>
              <a:ea typeface="Arial"/>
              <a:cs typeface="Arial"/>
              <a:sym typeface="Arial"/>
            </a:endParaRPr>
          </a:p>
        </p:txBody>
      </p:sp>
      <p:sp>
        <p:nvSpPr>
          <p:cNvPr id="306" name="Google Shape;306;p36"/>
          <p:cNvSpPr txBox="1"/>
          <p:nvPr/>
        </p:nvSpPr>
        <p:spPr>
          <a:xfrm>
            <a:off x="635300" y="57250"/>
            <a:ext cx="4711400" cy="1038125"/>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altLang="ko-KR" sz="2200" b="1">
                <a:solidFill>
                  <a:srgbClr val="1f1e1d"/>
                </a:solidFill>
                <a:latin typeface="Arial"/>
                <a:ea typeface="Arial"/>
                <a:cs typeface="Arial"/>
                <a:sym typeface="Arial"/>
              </a:rPr>
              <a:t>Social - </a:t>
            </a:r>
            <a:r>
              <a:rPr lang="en-US" sz="2200" b="1">
                <a:solidFill>
                  <a:srgbClr val="1f1e1d"/>
                </a:solidFill>
                <a:latin typeface="Arial"/>
                <a:ea typeface="Arial"/>
                <a:cs typeface="Arial"/>
                <a:sym typeface="Arial"/>
              </a:rPr>
              <a:t>노사관계와 인권 경영</a:t>
            </a:r>
            <a:endParaRPr lang="en-US" sz="2200" b="1">
              <a:solidFill>
                <a:srgbClr val="1f1e1d"/>
              </a:solidFill>
              <a:latin typeface="Arial"/>
              <a:ea typeface="Arial"/>
              <a:cs typeface="Arial"/>
              <a:sym typeface="Arial"/>
            </a:endParaRPr>
          </a:p>
          <a:p>
            <a:pPr marL="12700" lvl="0" indent="0" algn="l" rtl="0">
              <a:lnSpc>
                <a:spcPct val="100000"/>
              </a:lnSpc>
              <a:spcBef>
                <a:spcPts val="1285"/>
              </a:spcBef>
              <a:spcAft>
                <a:spcPts val="0"/>
              </a:spcAft>
              <a:buNone/>
              <a:defRPr/>
            </a:pPr>
            <a:r>
              <a:rPr lang="en-US" sz="1400" b="1">
                <a:solidFill>
                  <a:srgbClr val="00a385"/>
                </a:solidFill>
                <a:latin typeface="Arial"/>
                <a:ea typeface="Arial"/>
                <a:cs typeface="Arial"/>
                <a:sym typeface="Arial"/>
              </a:rPr>
              <a:t>Governance</a:t>
            </a:r>
            <a:endParaRPr lang="en-US" sz="1400" b="1">
              <a:solidFill>
                <a:srgbClr val="00a385"/>
              </a:solidFill>
              <a:latin typeface="Arial"/>
              <a:ea typeface="Arial"/>
              <a:cs typeface="Arial"/>
              <a:sym typeface="Arial"/>
            </a:endParaRPr>
          </a:p>
          <a:p>
            <a:pPr marL="12700" lvl="0" indent="0" algn="l" rtl="0">
              <a:lnSpc>
                <a:spcPct val="100000"/>
              </a:lnSpc>
              <a:spcBef>
                <a:spcPts val="830"/>
              </a:spcBef>
              <a:spcAft>
                <a:spcPts val="0"/>
              </a:spcAft>
              <a:buNone/>
              <a:defRPr/>
            </a:pPr>
            <a:endParaRPr lang="en-US" sz="1400" b="1">
              <a:solidFill>
                <a:srgbClr val="00a385"/>
              </a:solidFill>
              <a:latin typeface="Arial"/>
              <a:ea typeface="Arial"/>
              <a:cs typeface="Arial"/>
              <a:sym typeface="Arial"/>
            </a:endParaRPr>
          </a:p>
        </p:txBody>
      </p:sp>
      <p:sp>
        <p:nvSpPr>
          <p:cNvPr id="307" name="Google Shape;307;p36"/>
          <p:cNvSpPr txBox="1"/>
          <p:nvPr/>
        </p:nvSpPr>
        <p:spPr>
          <a:xfrm>
            <a:off x="532199" y="975682"/>
            <a:ext cx="4544100" cy="1367468"/>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200" b="1">
                <a:solidFill>
                  <a:srgbClr val="1f1e1d"/>
                </a:solidFill>
                <a:latin typeface="Arial"/>
                <a:ea typeface="Arial"/>
                <a:cs typeface="Arial"/>
                <a:sym typeface="Arial"/>
              </a:rPr>
              <a:t>협력하는 노사관계 구축</a:t>
            </a:r>
            <a:endParaRPr lang="en-US" sz="1200" b="1">
              <a:solidFill>
                <a:srgbClr val="1f1e1d"/>
              </a:solidFill>
              <a:latin typeface="Arial"/>
              <a:ea typeface="Arial"/>
              <a:cs typeface="Arial"/>
              <a:sym typeface="Arial"/>
            </a:endParaRPr>
          </a:p>
          <a:p>
            <a:pPr marL="12700" marR="5080" lvl="0" indent="0" algn="just" rtl="0">
              <a:lnSpc>
                <a:spcPct val="138900"/>
              </a:lnSpc>
              <a:spcBef>
                <a:spcPts val="265"/>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노동조합 및 노동관계조정법을 준수하며 당사 단체협약(제4조 조합활동의 보장)에 의거하여 정당한 조합활동을 보장합니다. 협력적 노사관계 형성을 위해 매분기 중앙노사협의회를 개최하고 있습니다. 노사협의회에서는 노동자와 사용자가 상호 발전을 위해 상정된 안건에 대해 논의하고 있으며, 함께 해결해 나가기 위해 노력합니다. 또한, 산업안전보건위원회도 매분기 실시하여 안전한 작업환경 조성과 임직원 안전인식 향상시키고 있습니다.</a:t>
            </a:r>
            <a:endParaRPr sz="900">
              <a:latin typeface="Arial"/>
              <a:ea typeface="Arial"/>
              <a:cs typeface="Arial"/>
              <a:sym typeface="Arial"/>
            </a:endParaRPr>
          </a:p>
        </p:txBody>
      </p:sp>
      <p:sp>
        <p:nvSpPr>
          <p:cNvPr id="308" name="Google Shape;308;p36"/>
          <p:cNvSpPr txBox="1"/>
          <p:nvPr/>
        </p:nvSpPr>
        <p:spPr>
          <a:xfrm>
            <a:off x="532799" y="2499938"/>
            <a:ext cx="4542900" cy="1129087"/>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200" b="1">
                <a:solidFill>
                  <a:srgbClr val="1f1e1d"/>
                </a:solidFill>
                <a:latin typeface="Arial"/>
                <a:ea typeface="Arial"/>
                <a:cs typeface="Arial"/>
                <a:sym typeface="Arial"/>
              </a:rPr>
              <a:t>노사협의회</a:t>
            </a:r>
            <a:endParaRPr lang="en-US" sz="1200" b="1">
              <a:solidFill>
                <a:srgbClr val="1f1e1d"/>
              </a:solidFill>
              <a:latin typeface="Arial"/>
              <a:ea typeface="Arial"/>
              <a:cs typeface="Arial"/>
              <a:sym typeface="Arial"/>
            </a:endParaRPr>
          </a:p>
          <a:p>
            <a:pPr marL="12700" marR="5080" lvl="0" indent="0" algn="just" rtl="0">
              <a:lnSpc>
                <a:spcPct val="138900"/>
              </a:lnSpc>
              <a:spcBef>
                <a:spcPts val="265"/>
              </a:spcBef>
              <a:spcAft>
                <a:spcPts val="0"/>
              </a:spcAft>
              <a:buNone/>
              <a:defRPr/>
            </a:pPr>
            <a:r>
              <a:rPr lang="en-US" sz="900">
                <a:solidFill>
                  <a:srgbClr val="1f1e1d"/>
                </a:solidFill>
                <a:latin typeface="Arial"/>
                <a:ea typeface="Arial"/>
                <a:cs typeface="Arial"/>
                <a:sym typeface="Arial"/>
              </a:rPr>
              <a:t>생산성 향상, 복지증진, 교육훈련, 노사분규 예방, 근로자 불만 및 고충처리, 안전·보건·기타 작업환경 개선에 관한 사항을 협의하고자, 중앙노사협의회는 분기별로 1회, 노사협의회는 상시로 활동하고 있습니다.</a:t>
            </a:r>
            <a:endParaRPr lang="en-US" sz="900">
              <a:solidFill>
                <a:srgbClr val="1f1e1d"/>
              </a:solidFill>
              <a:latin typeface="Arial"/>
              <a:ea typeface="Arial"/>
              <a:cs typeface="Arial"/>
              <a:sym typeface="Arial"/>
            </a:endParaRPr>
          </a:p>
          <a:p>
            <a:pPr marL="0" lvl="0" indent="0" algn="l" rtl="0">
              <a:lnSpc>
                <a:spcPct val="100000"/>
              </a:lnSpc>
              <a:spcBef>
                <a:spcPts val="45"/>
              </a:spcBef>
              <a:spcAft>
                <a:spcPts val="0"/>
              </a:spcAft>
              <a:buNone/>
              <a:defRPr/>
            </a:pPr>
            <a:endParaRPr sz="1150">
              <a:latin typeface="Arial"/>
              <a:ea typeface="Arial"/>
              <a:cs typeface="Arial"/>
              <a:sym typeface="Arial"/>
            </a:endParaRPr>
          </a:p>
          <a:p>
            <a:pPr marL="12700" lvl="0" indent="0" algn="l" rtl="0">
              <a:lnSpc>
                <a:spcPct val="100000"/>
              </a:lnSpc>
              <a:spcBef>
                <a:spcPts val="5"/>
              </a:spcBef>
              <a:spcAft>
                <a:spcPts val="0"/>
              </a:spcAft>
              <a:buNone/>
              <a:defRPr/>
            </a:pPr>
            <a:r>
              <a:rPr lang="en-US" sz="1000" b="1">
                <a:solidFill>
                  <a:srgbClr val="595757"/>
                </a:solidFill>
                <a:latin typeface="Arial"/>
                <a:ea typeface="Arial"/>
                <a:cs typeface="Arial"/>
                <a:sym typeface="Arial"/>
              </a:rPr>
              <a:t>합리적 의사 결정을 위한 프로세스</a:t>
            </a:r>
            <a:endParaRPr sz="1000">
              <a:latin typeface="Arial"/>
              <a:ea typeface="Arial"/>
              <a:cs typeface="Arial"/>
              <a:sym typeface="Arial"/>
            </a:endParaRPr>
          </a:p>
        </p:txBody>
      </p:sp>
      <p:sp>
        <p:nvSpPr>
          <p:cNvPr id="309" name="Google Shape;309;p36"/>
          <p:cNvSpPr txBox="1"/>
          <p:nvPr/>
        </p:nvSpPr>
        <p:spPr>
          <a:xfrm>
            <a:off x="532799" y="3757367"/>
            <a:ext cx="4542900" cy="576508"/>
          </a:xfrm>
          <a:prstGeom prst="rect">
            <a:avLst/>
          </a:prstGeom>
          <a:noFill/>
          <a:ln>
            <a:noFill/>
          </a:ln>
        </p:spPr>
        <p:txBody>
          <a:bodyPr wrap="square" lIns="0" tIns="12700" rIns="0" bIns="0" anchor="t" anchorCtr="0">
            <a:spAutoFit/>
          </a:bodyPr>
          <a:lstStyle/>
          <a:p>
            <a:pPr marL="12700" marR="5080" lvl="0" indent="0" algn="l" rtl="0">
              <a:lnSpc>
                <a:spcPct val="138900"/>
              </a:lnSpc>
              <a:spcBef>
                <a:spcPts val="0"/>
              </a:spcBef>
              <a:spcAft>
                <a:spcPts val="0"/>
              </a:spcAft>
              <a:buNone/>
              <a:defRPr/>
            </a:pPr>
            <a:r>
              <a:rPr lang="en-US" sz="900">
                <a:solidFill>
                  <a:srgbClr val="1f1e1d"/>
                </a:solidFill>
                <a:latin typeface="Arial"/>
                <a:ea typeface="Arial"/>
                <a:cs typeface="Arial"/>
                <a:sym typeface="Arial"/>
              </a:rPr>
              <a:t>회사와 노동조합은 노사협의회에서 각 안건에 대해 의견을 교환하고 조율함으로써 합의점을 도출 합니다. 또한, 실행결과에 대한 모니터링으로 feedback을 공유하여 실효성을 판단하고 있습니다.</a:t>
            </a:r>
            <a:endParaRPr sz="900">
              <a:latin typeface="Arial"/>
              <a:ea typeface="Arial"/>
              <a:cs typeface="Arial"/>
              <a:sym typeface="Arial"/>
            </a:endParaRPr>
          </a:p>
        </p:txBody>
      </p:sp>
      <p:sp>
        <p:nvSpPr>
          <p:cNvPr id="310" name="Google Shape;310;p36"/>
          <p:cNvSpPr txBox="1"/>
          <p:nvPr/>
        </p:nvSpPr>
        <p:spPr>
          <a:xfrm>
            <a:off x="532800" y="4404901"/>
            <a:ext cx="1034400" cy="367123"/>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200" b="1">
                <a:solidFill>
                  <a:srgbClr val="1f1e1d"/>
                </a:solidFill>
                <a:latin typeface="Arial"/>
                <a:ea typeface="Arial"/>
                <a:cs typeface="Arial"/>
                <a:sym typeface="Arial"/>
              </a:rPr>
              <a:t>인권경영 로드맵</a:t>
            </a:r>
            <a:endParaRPr sz="1200">
              <a:latin typeface="Arial"/>
              <a:ea typeface="Arial"/>
              <a:cs typeface="Arial"/>
              <a:sym typeface="Arial"/>
            </a:endParaRPr>
          </a:p>
        </p:txBody>
      </p:sp>
      <p:sp>
        <p:nvSpPr>
          <p:cNvPr id="311" name="Google Shape;311;p36"/>
          <p:cNvSpPr txBox="1"/>
          <p:nvPr/>
        </p:nvSpPr>
        <p:spPr>
          <a:xfrm>
            <a:off x="6734903" y="3191548"/>
            <a:ext cx="939300" cy="128400"/>
          </a:xfrm>
          <a:prstGeom prst="rect">
            <a:avLst/>
          </a:prstGeom>
          <a:noFill/>
          <a:ln>
            <a:noFill/>
          </a:ln>
        </p:spPr>
        <p:txBody>
          <a:bodyPr wrap="square" lIns="0" tIns="12700" rIns="0" bIns="0" anchor="t" anchorCtr="0">
            <a:spAutoFit/>
          </a:bodyPr>
          <a:lstStyle/>
          <a:p>
            <a:pPr marL="0" marR="5080" lvl="0" indent="0" algn="l" rtl="0">
              <a:lnSpc>
                <a:spcPct val="105600"/>
              </a:lnSpc>
              <a:spcBef>
                <a:spcPts val="0"/>
              </a:spcBef>
              <a:spcAft>
                <a:spcPts val="0"/>
              </a:spcAft>
              <a:buNone/>
              <a:defRPr/>
            </a:pPr>
            <a:endParaRPr sz="750">
              <a:latin typeface="Arial"/>
              <a:ea typeface="Arial"/>
              <a:cs typeface="Arial"/>
              <a:sym typeface="Arial"/>
            </a:endParaRPr>
          </a:p>
        </p:txBody>
      </p:sp>
      <p:sp>
        <p:nvSpPr>
          <p:cNvPr id="312" name="Google Shape;312;p36"/>
          <p:cNvSpPr txBox="1"/>
          <p:nvPr/>
        </p:nvSpPr>
        <p:spPr>
          <a:xfrm>
            <a:off x="7106855" y="2649004"/>
            <a:ext cx="194945" cy="237071"/>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750" b="1">
                <a:solidFill>
                  <a:srgbClr val="ffffff"/>
                </a:solidFill>
                <a:latin typeface="Arial"/>
                <a:ea typeface="Arial"/>
                <a:cs typeface="Arial"/>
                <a:sym typeface="Arial"/>
              </a:rPr>
              <a:t>인권</a:t>
            </a:r>
            <a:endParaRPr sz="750">
              <a:latin typeface="Arial"/>
              <a:ea typeface="Arial"/>
              <a:cs typeface="Arial"/>
              <a:sym typeface="Arial"/>
            </a:endParaRPr>
          </a:p>
        </p:txBody>
      </p:sp>
      <p:sp>
        <p:nvSpPr>
          <p:cNvPr id="313" name="Google Shape;313;p36"/>
          <p:cNvSpPr txBox="1"/>
          <p:nvPr/>
        </p:nvSpPr>
        <p:spPr>
          <a:xfrm>
            <a:off x="6926356" y="2769685"/>
            <a:ext cx="556260" cy="240215"/>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750" b="1">
                <a:solidFill>
                  <a:srgbClr val="ffffff"/>
                </a:solidFill>
                <a:latin typeface="Arial"/>
                <a:ea typeface="Arial"/>
                <a:cs typeface="Arial"/>
                <a:sym typeface="Arial"/>
              </a:rPr>
              <a:t>경영체계 구축</a:t>
            </a:r>
            <a:endParaRPr sz="750">
              <a:latin typeface="Arial"/>
              <a:ea typeface="Arial"/>
              <a:cs typeface="Arial"/>
              <a:sym typeface="Arial"/>
            </a:endParaRPr>
          </a:p>
        </p:txBody>
      </p:sp>
      <p:sp>
        <p:nvSpPr>
          <p:cNvPr id="314" name="Google Shape;314;p36"/>
          <p:cNvSpPr txBox="1"/>
          <p:nvPr/>
        </p:nvSpPr>
        <p:spPr>
          <a:xfrm>
            <a:off x="7038751" y="2275052"/>
            <a:ext cx="331500" cy="128400"/>
          </a:xfrm>
          <a:prstGeom prst="rect">
            <a:avLst/>
          </a:prstGeom>
          <a:noFill/>
          <a:ln>
            <a:noFill/>
          </a:ln>
        </p:spPr>
        <p:txBody>
          <a:bodyPr wrap="square" lIns="0" tIns="12700" rIns="0" bIns="0" anchor="t" anchorCtr="0">
            <a:spAutoFit/>
          </a:bodyPr>
          <a:lstStyle/>
          <a:p>
            <a:pPr marL="0" lvl="0" indent="0" algn="l" rtl="0">
              <a:lnSpc>
                <a:spcPct val="100000"/>
              </a:lnSpc>
              <a:spcBef>
                <a:spcPts val="0"/>
              </a:spcBef>
              <a:spcAft>
                <a:spcPts val="0"/>
              </a:spcAft>
              <a:buNone/>
              <a:defRPr/>
            </a:pPr>
            <a:endParaRPr sz="750">
              <a:latin typeface="Arial"/>
              <a:ea typeface="Arial"/>
              <a:cs typeface="Arial"/>
              <a:sym typeface="Arial"/>
            </a:endParaRPr>
          </a:p>
        </p:txBody>
      </p:sp>
      <p:sp>
        <p:nvSpPr>
          <p:cNvPr id="315" name="Google Shape;315;p36"/>
          <p:cNvSpPr txBox="1"/>
          <p:nvPr/>
        </p:nvSpPr>
        <p:spPr>
          <a:xfrm>
            <a:off x="5861291" y="2872163"/>
            <a:ext cx="364490" cy="232987"/>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750" b="1">
                <a:solidFill>
                  <a:srgbClr val="ffffff"/>
                </a:solidFill>
                <a:latin typeface="Arial"/>
                <a:ea typeface="Arial"/>
                <a:cs typeface="Arial"/>
                <a:sym typeface="Arial"/>
              </a:rPr>
              <a:t>인권경영</a:t>
            </a:r>
            <a:endParaRPr sz="750">
              <a:latin typeface="Arial"/>
              <a:ea typeface="Arial"/>
              <a:cs typeface="Arial"/>
              <a:sym typeface="Arial"/>
            </a:endParaRPr>
          </a:p>
        </p:txBody>
      </p:sp>
      <p:sp>
        <p:nvSpPr>
          <p:cNvPr id="316" name="Google Shape;316;p36"/>
          <p:cNvSpPr txBox="1"/>
          <p:nvPr/>
        </p:nvSpPr>
        <p:spPr>
          <a:xfrm>
            <a:off x="5807951" y="2992845"/>
            <a:ext cx="471170" cy="23613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750" b="1">
                <a:solidFill>
                  <a:srgbClr val="ffffff"/>
                </a:solidFill>
                <a:latin typeface="Arial"/>
                <a:ea typeface="Arial"/>
                <a:cs typeface="Arial"/>
                <a:sym typeface="Arial"/>
              </a:rPr>
              <a:t>선언문 제정</a:t>
            </a:r>
            <a:endParaRPr sz="750">
              <a:latin typeface="Arial"/>
              <a:ea typeface="Arial"/>
              <a:cs typeface="Arial"/>
              <a:sym typeface="Arial"/>
            </a:endParaRPr>
          </a:p>
        </p:txBody>
      </p:sp>
      <p:sp>
        <p:nvSpPr>
          <p:cNvPr id="317" name="Google Shape;317;p36"/>
          <p:cNvSpPr txBox="1"/>
          <p:nvPr/>
        </p:nvSpPr>
        <p:spPr>
          <a:xfrm>
            <a:off x="7906645" y="2977719"/>
            <a:ext cx="916800" cy="128400"/>
          </a:xfrm>
          <a:prstGeom prst="rect">
            <a:avLst/>
          </a:prstGeom>
          <a:noFill/>
          <a:ln>
            <a:noFill/>
          </a:ln>
        </p:spPr>
        <p:txBody>
          <a:bodyPr wrap="square" lIns="0" tIns="12700" rIns="0" bIns="0" anchor="t" anchorCtr="0">
            <a:spAutoFit/>
          </a:bodyPr>
          <a:lstStyle/>
          <a:p>
            <a:pPr marL="0" marR="5080" lvl="0" indent="0" algn="l" rtl="0">
              <a:lnSpc>
                <a:spcPct val="105600"/>
              </a:lnSpc>
              <a:spcBef>
                <a:spcPts val="0"/>
              </a:spcBef>
              <a:spcAft>
                <a:spcPts val="0"/>
              </a:spcAft>
              <a:buNone/>
              <a:defRPr/>
            </a:pPr>
            <a:endParaRPr sz="750">
              <a:latin typeface="Arial"/>
              <a:ea typeface="Arial"/>
              <a:cs typeface="Arial"/>
              <a:sym typeface="Arial"/>
            </a:endParaRPr>
          </a:p>
        </p:txBody>
      </p:sp>
      <p:sp>
        <p:nvSpPr>
          <p:cNvPr id="318" name="Google Shape;318;p36"/>
          <p:cNvSpPr txBox="1"/>
          <p:nvPr/>
        </p:nvSpPr>
        <p:spPr>
          <a:xfrm>
            <a:off x="8171916" y="2436890"/>
            <a:ext cx="386715" cy="239635"/>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750" b="1">
                <a:solidFill>
                  <a:srgbClr val="ffffff"/>
                </a:solidFill>
                <a:latin typeface="Arial"/>
                <a:ea typeface="Arial"/>
                <a:cs typeface="Arial"/>
                <a:sym typeface="Arial"/>
              </a:rPr>
              <a:t>인권 경영</a:t>
            </a:r>
            <a:endParaRPr sz="750">
              <a:latin typeface="Arial"/>
              <a:ea typeface="Arial"/>
              <a:cs typeface="Arial"/>
              <a:sym typeface="Arial"/>
            </a:endParaRPr>
          </a:p>
        </p:txBody>
      </p:sp>
      <p:sp>
        <p:nvSpPr>
          <p:cNvPr id="319" name="Google Shape;319;p36"/>
          <p:cNvSpPr txBox="1"/>
          <p:nvPr/>
        </p:nvSpPr>
        <p:spPr>
          <a:xfrm>
            <a:off x="8171916" y="2557571"/>
            <a:ext cx="386715" cy="233254"/>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750" b="1">
                <a:solidFill>
                  <a:srgbClr val="ffffff"/>
                </a:solidFill>
                <a:latin typeface="Arial"/>
                <a:ea typeface="Arial"/>
                <a:cs typeface="Arial"/>
                <a:sym typeface="Arial"/>
              </a:rPr>
              <a:t>체계 강화</a:t>
            </a:r>
            <a:endParaRPr sz="750">
              <a:latin typeface="Arial"/>
              <a:ea typeface="Arial"/>
              <a:cs typeface="Arial"/>
              <a:sym typeface="Arial"/>
            </a:endParaRPr>
          </a:p>
        </p:txBody>
      </p:sp>
      <p:sp>
        <p:nvSpPr>
          <p:cNvPr id="320" name="Google Shape;320;p36"/>
          <p:cNvSpPr txBox="1"/>
          <p:nvPr/>
        </p:nvSpPr>
        <p:spPr>
          <a:xfrm>
            <a:off x="9183639" y="2813567"/>
            <a:ext cx="686400" cy="128400"/>
          </a:xfrm>
          <a:prstGeom prst="rect">
            <a:avLst/>
          </a:prstGeom>
          <a:noFill/>
          <a:ln>
            <a:noFill/>
          </a:ln>
        </p:spPr>
        <p:txBody>
          <a:bodyPr wrap="square" lIns="0" tIns="12700" rIns="0" bIns="0" anchor="t" anchorCtr="0">
            <a:spAutoFit/>
          </a:bodyPr>
          <a:lstStyle/>
          <a:p>
            <a:pPr marL="0" marR="5080" lvl="0" indent="0" algn="l" rtl="0">
              <a:lnSpc>
                <a:spcPct val="105600"/>
              </a:lnSpc>
              <a:spcBef>
                <a:spcPts val="0"/>
              </a:spcBef>
              <a:spcAft>
                <a:spcPts val="0"/>
              </a:spcAft>
              <a:buNone/>
              <a:defRPr/>
            </a:pPr>
            <a:endParaRPr sz="750">
              <a:latin typeface="Arial"/>
              <a:ea typeface="Arial"/>
              <a:cs typeface="Arial"/>
              <a:sym typeface="Arial"/>
            </a:endParaRPr>
          </a:p>
        </p:txBody>
      </p:sp>
      <p:sp>
        <p:nvSpPr>
          <p:cNvPr id="321" name="Google Shape;321;p36"/>
          <p:cNvSpPr txBox="1"/>
          <p:nvPr/>
        </p:nvSpPr>
        <p:spPr>
          <a:xfrm>
            <a:off x="9332705" y="2282262"/>
            <a:ext cx="386715" cy="232338"/>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750" b="1">
                <a:solidFill>
                  <a:srgbClr val="ffffff"/>
                </a:solidFill>
                <a:latin typeface="Arial"/>
                <a:ea typeface="Arial"/>
                <a:cs typeface="Arial"/>
                <a:sym typeface="Arial"/>
              </a:rPr>
              <a:t>인권 경영</a:t>
            </a:r>
            <a:endParaRPr sz="750">
              <a:latin typeface="Arial"/>
              <a:ea typeface="Arial"/>
              <a:cs typeface="Arial"/>
              <a:sym typeface="Arial"/>
            </a:endParaRPr>
          </a:p>
        </p:txBody>
      </p:sp>
      <p:sp>
        <p:nvSpPr>
          <p:cNvPr id="322" name="Google Shape;322;p36"/>
          <p:cNvSpPr txBox="1"/>
          <p:nvPr/>
        </p:nvSpPr>
        <p:spPr>
          <a:xfrm>
            <a:off x="9332705" y="2402944"/>
            <a:ext cx="386715" cy="235481"/>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750" b="1">
                <a:solidFill>
                  <a:srgbClr val="ffffff"/>
                </a:solidFill>
                <a:latin typeface="Arial"/>
                <a:ea typeface="Arial"/>
                <a:cs typeface="Arial"/>
                <a:sym typeface="Arial"/>
              </a:rPr>
              <a:t>성과 확산</a:t>
            </a:r>
            <a:endParaRPr sz="750">
              <a:latin typeface="Arial"/>
              <a:ea typeface="Arial"/>
              <a:cs typeface="Arial"/>
              <a:sym typeface="Arial"/>
            </a:endParaRPr>
          </a:p>
        </p:txBody>
      </p:sp>
      <p:sp>
        <p:nvSpPr>
          <p:cNvPr id="323" name="Google Shape;323;p36"/>
          <p:cNvSpPr txBox="1"/>
          <p:nvPr/>
        </p:nvSpPr>
        <p:spPr>
          <a:xfrm>
            <a:off x="9360327" y="1931266"/>
            <a:ext cx="331500" cy="1284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endParaRPr sz="750">
              <a:latin typeface="Arial"/>
              <a:ea typeface="Arial"/>
              <a:cs typeface="Arial"/>
              <a:sym typeface="Arial"/>
            </a:endParaRPr>
          </a:p>
        </p:txBody>
      </p:sp>
      <p:sp>
        <p:nvSpPr>
          <p:cNvPr id="324" name="Google Shape;324;p36"/>
          <p:cNvSpPr txBox="1"/>
          <p:nvPr/>
        </p:nvSpPr>
        <p:spPr>
          <a:xfrm>
            <a:off x="532499" y="4713717"/>
            <a:ext cx="4543500" cy="772683"/>
          </a:xfrm>
          <a:prstGeom prst="rect">
            <a:avLst/>
          </a:prstGeom>
          <a:noFill/>
          <a:ln>
            <a:noFill/>
          </a:ln>
        </p:spPr>
        <p:txBody>
          <a:bodyPr wrap="square" lIns="0" tIns="12700" rIns="0" bIns="0" anchor="t" anchorCtr="0">
            <a:spAutoFit/>
          </a:bodyPr>
          <a:lstStyle/>
          <a:p>
            <a:pPr marL="12700" marR="5080" lvl="0" indent="0" algn="just" rtl="0">
              <a:lnSpc>
                <a:spcPct val="138900"/>
              </a:lnSpc>
              <a:spcBef>
                <a:spcPts val="0"/>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인권 존중 문화를 확립하기 위해 인권 경영체계를 구축하고 로드맵을 수립했습니다. 임직원들에게 교육을 통해 인권의 중요성을 강조함으로써, 인권 존중에 대한 인식을 향상시키고 문화를 정착시키고 있습니다. 또한, 협력사 및 자회사를 포함한 모든 이해관계자가 인권 경영 방침을 준수하도록 확산 계획을 마련했습니다.</a:t>
            </a:r>
            <a:endParaRPr sz="900">
              <a:latin typeface="Arial"/>
              <a:ea typeface="Arial"/>
              <a:cs typeface="Arial"/>
              <a:sym typeface="Arial"/>
            </a:endParaRPr>
          </a:p>
        </p:txBody>
      </p:sp>
      <p:sp>
        <p:nvSpPr>
          <p:cNvPr id="325" name="Google Shape;325;p36"/>
          <p:cNvSpPr txBox="1"/>
          <p:nvPr/>
        </p:nvSpPr>
        <p:spPr>
          <a:xfrm>
            <a:off x="531899" y="5618405"/>
            <a:ext cx="4544700" cy="1334845"/>
          </a:xfrm>
          <a:prstGeom prst="rect">
            <a:avLst/>
          </a:prstGeom>
          <a:noFill/>
          <a:ln>
            <a:noFill/>
          </a:ln>
        </p:spPr>
        <p:txBody>
          <a:bodyPr wrap="square" lIns="0" tIns="12700" rIns="0" bIns="0" anchor="t" anchorCtr="0">
            <a:spAutoFit/>
          </a:bodyPr>
          <a:lstStyle/>
          <a:p>
            <a:pPr marL="12700" lvl="0" indent="0" algn="l" rtl="0">
              <a:spcBef>
                <a:spcPts val="0"/>
              </a:spcBef>
              <a:spcAft>
                <a:spcPts val="0"/>
              </a:spcAft>
              <a:buClr>
                <a:schemeClr val="dk1"/>
              </a:buClr>
              <a:buFont typeface="Arial"/>
              <a:buNone/>
              <a:defRPr/>
            </a:pPr>
            <a:r>
              <a:rPr lang="en-US" sz="1200" b="1">
                <a:solidFill>
                  <a:srgbClr val="1f1e1d"/>
                </a:solidFill>
              </a:rPr>
              <a:t>노동조합 권리 보장</a:t>
            </a:r>
            <a:endParaRPr lang="en-US" sz="1200" b="1">
              <a:solidFill>
                <a:srgbClr val="1f1e1d"/>
              </a:solidFill>
            </a:endParaRPr>
          </a:p>
          <a:p>
            <a:pPr marL="12700" marR="5080" lvl="0" indent="103504" algn="just" rtl="0">
              <a:lnSpc>
                <a:spcPct val="138900"/>
              </a:lnSpc>
              <a:spcBef>
                <a:spcPts val="0"/>
              </a:spcBef>
              <a:spcAft>
                <a:spcPts val="0"/>
              </a:spcAft>
              <a:buNone/>
              <a:defRPr/>
            </a:pPr>
            <a:endParaRPr sz="900">
              <a:solidFill>
                <a:srgbClr val="1f1e1d"/>
              </a:solidFill>
            </a:endParaRPr>
          </a:p>
          <a:p>
            <a:pPr marL="12700" marR="5080" lvl="0" indent="0" algn="just" rtl="0">
              <a:lnSpc>
                <a:spcPct val="138900"/>
              </a:lnSpc>
              <a:spcBef>
                <a:spcPts val="0"/>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당사 단체협약 제 2조에서 임직원들의 기본적인 권리(노동조합 가입 및 탈퇴)를 보장하고 있습니다. 최근 3년 동안 노동조합 가입률이 지속적으로 상승하여 2023년 기준 직원의 96.2%가 가입한 상황입니다.  </a:t>
            </a:r>
            <a:r>
              <a:rPr lang="en-US" sz="900">
                <a:solidFill>
                  <a:srgbClr val="1f1e1d"/>
                </a:solidFill>
              </a:rPr>
              <a:t>삼</a:t>
            </a:r>
            <a:r>
              <a:rPr lang="en-US" sz="900">
                <a:solidFill>
                  <a:srgbClr val="1f1e1d"/>
                </a:solidFill>
                <a:latin typeface="Arial"/>
                <a:ea typeface="Arial"/>
                <a:cs typeface="Arial"/>
                <a:sym typeface="Arial"/>
              </a:rPr>
              <a:t>표시멘트는 전사적으로 노동조합이 회사의 동반자라는 인식을 공유 하고 있으며, 회사의 발전과 성공을 위해 노동조합과 함께 성장하고자 노력하겠습니다.</a:t>
            </a:r>
            <a:endParaRPr sz="900">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330" name="Google Shape;330;p37"/>
          <p:cNvSpPr txBox="1"/>
          <p:nvPr/>
        </p:nvSpPr>
        <p:spPr>
          <a:xfrm>
            <a:off x="635274" y="-12"/>
            <a:ext cx="4544100" cy="33462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altLang="ko-KR" sz="2000" b="1">
                <a:solidFill>
                  <a:srgbClr val="1f1e1d"/>
                </a:solidFill>
                <a:latin typeface="Arial"/>
                <a:ea typeface="Arial"/>
                <a:cs typeface="Arial"/>
                <a:sym typeface="Arial"/>
              </a:rPr>
              <a:t>Social - </a:t>
            </a:r>
            <a:r>
              <a:rPr lang="en-US" sz="2000" b="1">
                <a:solidFill>
                  <a:srgbClr val="1f1e1d"/>
                </a:solidFill>
                <a:latin typeface="Arial"/>
                <a:ea typeface="Arial"/>
                <a:cs typeface="Arial"/>
                <a:sym typeface="Arial"/>
              </a:rPr>
              <a:t>노사관계와 인권 경영</a:t>
            </a:r>
            <a:endParaRPr lang="en-US" sz="2000" b="1">
              <a:solidFill>
                <a:srgbClr val="1f1e1d"/>
              </a:solidFill>
              <a:latin typeface="Arial"/>
              <a:ea typeface="Arial"/>
              <a:cs typeface="Arial"/>
              <a:sym typeface="Arial"/>
            </a:endParaRPr>
          </a:p>
          <a:p>
            <a:pPr marL="12700" lvl="0" indent="0" algn="l" rtl="0">
              <a:lnSpc>
                <a:spcPct val="100000"/>
              </a:lnSpc>
              <a:spcBef>
                <a:spcPts val="1285"/>
              </a:spcBef>
              <a:spcAft>
                <a:spcPts val="0"/>
              </a:spcAft>
              <a:buNone/>
              <a:defRPr/>
            </a:pPr>
            <a:r>
              <a:rPr lang="en-US" sz="1200" b="1">
                <a:solidFill>
                  <a:srgbClr val="00a385"/>
                </a:solidFill>
                <a:latin typeface="Arial"/>
                <a:ea typeface="Arial"/>
                <a:cs typeface="Arial"/>
                <a:sym typeface="Arial"/>
              </a:rPr>
              <a:t>Strategy</a:t>
            </a:r>
            <a:endParaRPr lang="en-US" sz="1200" b="1">
              <a:solidFill>
                <a:srgbClr val="00a385"/>
              </a:solidFill>
              <a:latin typeface="Arial"/>
              <a:ea typeface="Arial"/>
              <a:cs typeface="Arial"/>
              <a:sym typeface="Arial"/>
            </a:endParaRPr>
          </a:p>
          <a:p>
            <a:pPr marL="12700" lvl="0" indent="0" algn="l" rtl="0">
              <a:lnSpc>
                <a:spcPct val="100000"/>
              </a:lnSpc>
              <a:spcBef>
                <a:spcPts val="710"/>
              </a:spcBef>
              <a:spcAft>
                <a:spcPts val="0"/>
              </a:spcAft>
              <a:buNone/>
              <a:defRPr/>
            </a:pPr>
            <a:r>
              <a:rPr lang="en-US" sz="1000" b="1">
                <a:solidFill>
                  <a:srgbClr val="1f1e1d"/>
                </a:solidFill>
                <a:latin typeface="Arial"/>
                <a:ea typeface="Arial"/>
                <a:cs typeface="Arial"/>
                <a:sym typeface="Arial"/>
              </a:rPr>
              <a:t>임직원의 다양성 존중</a:t>
            </a:r>
            <a:endParaRPr lang="en-US" sz="1000" b="1">
              <a:solidFill>
                <a:srgbClr val="1f1e1d"/>
              </a:solidFill>
              <a:latin typeface="Arial"/>
              <a:ea typeface="Arial"/>
              <a:cs typeface="Arial"/>
              <a:sym typeface="Arial"/>
            </a:endParaRPr>
          </a:p>
          <a:p>
            <a:pPr marL="12700" lvl="0" indent="0" algn="l" rtl="0">
              <a:lnSpc>
                <a:spcPct val="100000"/>
              </a:lnSpc>
              <a:spcBef>
                <a:spcPts val="690"/>
              </a:spcBef>
              <a:spcAft>
                <a:spcPts val="0"/>
              </a:spcAft>
              <a:buNone/>
              <a:defRPr/>
            </a:pPr>
            <a:r>
              <a:rPr lang="en-US" sz="700" b="1">
                <a:latin typeface="Arial"/>
                <a:ea typeface="Arial"/>
                <a:cs typeface="Arial"/>
                <a:sym typeface="Arial"/>
              </a:rPr>
              <a:t>일·가정 양립 지원제도 운영</a:t>
            </a:r>
            <a:endParaRPr lang="en-US" sz="700" b="1">
              <a:latin typeface="Arial"/>
              <a:ea typeface="Arial"/>
              <a:cs typeface="Arial"/>
              <a:sym typeface="Arial"/>
            </a:endParaRPr>
          </a:p>
          <a:p>
            <a:pPr marL="115570" lvl="0" indent="0" algn="just" rtl="0">
              <a:lnSpc>
                <a:spcPct val="100000"/>
              </a:lnSpc>
              <a:spcBef>
                <a:spcPts val="419"/>
              </a:spcBef>
              <a:spcAft>
                <a:spcPts val="0"/>
              </a:spcAft>
              <a:buNone/>
              <a:defRPr/>
            </a:pPr>
            <a:r>
              <a:rPr lang="en-US" sz="700">
                <a:solidFill>
                  <a:srgbClr val="1f1e1d"/>
                </a:solidFill>
              </a:rPr>
              <a:t>삼</a:t>
            </a:r>
            <a:r>
              <a:rPr lang="en-US" sz="700">
                <a:solidFill>
                  <a:srgbClr val="1f1e1d"/>
                </a:solidFill>
                <a:latin typeface="Arial"/>
                <a:ea typeface="Arial"/>
                <a:cs typeface="Arial"/>
                <a:sym typeface="Arial"/>
              </a:rPr>
              <a:t>표시멘트는 가족친화적 근로환경을 조성하여 임직원의 일과 가정의 양립을 지원합니다.</a:t>
            </a:r>
            <a:endParaRPr lang="en-US" sz="700">
              <a:solidFill>
                <a:srgbClr val="1f1e1d"/>
              </a:solidFill>
              <a:latin typeface="Arial"/>
              <a:ea typeface="Arial"/>
              <a:cs typeface="Arial"/>
              <a:sym typeface="Arial"/>
            </a:endParaRPr>
          </a:p>
          <a:p>
            <a:pPr marL="86995" marR="5715" lvl="0" indent="-62230" algn="just" rtl="0">
              <a:lnSpc>
                <a:spcPct val="129700"/>
              </a:lnSpc>
              <a:spcBef>
                <a:spcPts val="0"/>
              </a:spcBef>
              <a:spcAft>
                <a:spcPts val="0"/>
              </a:spcAft>
              <a:buClr>
                <a:srgbClr val="1f1e1d"/>
              </a:buClr>
              <a:buSzPct val="25000"/>
              <a:buFont typeface="Arial"/>
              <a:buChar char="·"/>
              <a:defRPr/>
            </a:pPr>
            <a:r>
              <a:rPr lang="en-US" sz="700">
                <a:solidFill>
                  <a:srgbClr val="1f1e1d"/>
                </a:solidFill>
                <a:latin typeface="Arial"/>
                <a:ea typeface="Arial"/>
                <a:cs typeface="Arial"/>
                <a:sym typeface="Arial"/>
              </a:rPr>
              <a:t>근로시간 단축 제도: 매월 셋째주 금요일을 ‘가정의 날’로 지정해 조기퇴근제를 실시합니다. 가정의 날에는 전 임직원들이 가족과 시간을 함께 시간을 보낼 수 있도록 조기 퇴근을 장려합니다.</a:t>
            </a:r>
            <a:endParaRPr lang="en-US" sz="700">
              <a:solidFill>
                <a:srgbClr val="1f1e1d"/>
              </a:solidFill>
              <a:latin typeface="Arial"/>
              <a:ea typeface="Arial"/>
              <a:cs typeface="Arial"/>
              <a:sym typeface="Arial"/>
            </a:endParaRPr>
          </a:p>
          <a:p>
            <a:pPr marL="86995" marR="5715" lvl="0" indent="-62230" algn="just" rtl="0">
              <a:lnSpc>
                <a:spcPct val="129700"/>
              </a:lnSpc>
              <a:spcBef>
                <a:spcPts val="0"/>
              </a:spcBef>
              <a:spcAft>
                <a:spcPts val="0"/>
              </a:spcAft>
              <a:buClr>
                <a:srgbClr val="1f1e1d"/>
              </a:buClr>
              <a:buSzPct val="25000"/>
              <a:buFont typeface="Arial"/>
              <a:buChar char="·"/>
              <a:defRPr/>
            </a:pPr>
            <a:r>
              <a:rPr lang="en-US" sz="700">
                <a:solidFill>
                  <a:srgbClr val="1f1e1d"/>
                </a:solidFill>
                <a:latin typeface="Arial"/>
                <a:ea typeface="Arial"/>
                <a:cs typeface="Arial"/>
                <a:sym typeface="Arial"/>
              </a:rPr>
              <a:t>탄력적 근로시간 제도: </a:t>
            </a:r>
            <a:r>
              <a:rPr lang="en-US" sz="700">
                <a:solidFill>
                  <a:srgbClr val="1f1e1d"/>
                </a:solidFill>
              </a:rPr>
              <a:t>삼</a:t>
            </a:r>
            <a:r>
              <a:rPr lang="en-US" sz="700">
                <a:solidFill>
                  <a:srgbClr val="1f1e1d"/>
                </a:solidFill>
                <a:latin typeface="Arial"/>
                <a:ea typeface="Arial"/>
                <a:cs typeface="Arial"/>
                <a:sym typeface="Arial"/>
              </a:rPr>
              <a:t>표시멘트는 임직원 편의를 위해 유연한 근무 분위기를 조성하고 있습니다. 또한, 주52시간 근무 시간 준수를 위해 PC-Off 프로그램을 운영하여 과도한 연장근로를 지양하는 문화를 확립하였습니다.</a:t>
            </a:r>
            <a:endParaRPr lang="en-US" sz="700">
              <a:solidFill>
                <a:srgbClr val="1f1e1d"/>
              </a:solidFill>
              <a:latin typeface="Arial"/>
              <a:ea typeface="Arial"/>
              <a:cs typeface="Arial"/>
              <a:sym typeface="Arial"/>
            </a:endParaRPr>
          </a:p>
          <a:p>
            <a:pPr marL="86995" marR="5715" lvl="0" indent="-62230" algn="just" rtl="0">
              <a:lnSpc>
                <a:spcPct val="129700"/>
              </a:lnSpc>
              <a:spcBef>
                <a:spcPts val="0"/>
              </a:spcBef>
              <a:spcAft>
                <a:spcPts val="0"/>
              </a:spcAft>
              <a:buClr>
                <a:srgbClr val="1f1e1d"/>
              </a:buClr>
              <a:buSzPct val="25000"/>
              <a:buFont typeface="Arial"/>
              <a:buChar char="·"/>
              <a:defRPr/>
            </a:pPr>
            <a:r>
              <a:rPr lang="en-US" sz="700">
                <a:solidFill>
                  <a:srgbClr val="1f1e1d"/>
                </a:solidFill>
                <a:latin typeface="Arial"/>
                <a:ea typeface="Arial"/>
                <a:cs typeface="Arial"/>
                <a:sym typeface="Arial"/>
              </a:rPr>
              <a:t>가족돌봄휴직 제도: 가족의 질병과 사고, 노령으로 인해 어려움을 겪는 직원에게 휴직과 근로시간 조정이 가능하도록 가족돌봄휴직을 지원합니다.</a:t>
            </a:r>
            <a:endParaRPr lang="en-US" sz="700">
              <a:solidFill>
                <a:srgbClr val="1f1e1d"/>
              </a:solidFill>
              <a:latin typeface="Arial"/>
              <a:ea typeface="Arial"/>
              <a:cs typeface="Arial"/>
              <a:sym typeface="Arial"/>
            </a:endParaRPr>
          </a:p>
          <a:p>
            <a:pPr marL="86995" marR="5080" lvl="0" indent="-62230" algn="just" rtl="0">
              <a:lnSpc>
                <a:spcPct val="129700"/>
              </a:lnSpc>
              <a:spcBef>
                <a:spcPts val="0"/>
              </a:spcBef>
              <a:spcAft>
                <a:spcPts val="0"/>
              </a:spcAft>
              <a:buClr>
                <a:srgbClr val="1f1e1d"/>
              </a:buClr>
              <a:buSzPct val="25000"/>
              <a:buFont typeface="Arial"/>
              <a:buChar char="·"/>
              <a:defRPr/>
            </a:pPr>
            <a:r>
              <a:rPr lang="en-US" sz="700">
                <a:solidFill>
                  <a:srgbClr val="1f1e1d"/>
                </a:solidFill>
                <a:latin typeface="Arial"/>
                <a:ea typeface="Arial"/>
                <a:cs typeface="Arial"/>
                <a:sym typeface="Arial"/>
              </a:rPr>
              <a:t>출산휴가 제도: 난임 치료 휴가와 육아 휴직 등을 적극 권장하고 육아기 근로시간 단축과 출산 축하금 등을 지원함으로써 출산과 육아의 부담 경감 및 경력단절을 방지하고 가족 친화적 분위기를 확립하고 있습니다.출산휴가 후 복직 시 근로자를 인사평가 대상에서 제외함으로써 출산휴가에 따른 부당한 인사평가를 받지 않도록 배려하고 있습니다. 출산휴가 기간 동안 대체인력과의 업무 인수 인계를 통해 재적응할 수 있도록 최대한 지원하고 있습니다.</a:t>
            </a:r>
            <a:endParaRPr lang="en-US" sz="700">
              <a:solidFill>
                <a:srgbClr val="1f1e1d"/>
              </a:solidFill>
              <a:latin typeface="Arial"/>
              <a:ea typeface="Arial"/>
              <a:cs typeface="Arial"/>
              <a:sym typeface="Arial"/>
            </a:endParaRPr>
          </a:p>
          <a:p>
            <a:pPr marL="12700" lvl="0" indent="0" algn="l" rtl="0">
              <a:lnSpc>
                <a:spcPct val="100000"/>
              </a:lnSpc>
              <a:spcBef>
                <a:spcPts val="320"/>
              </a:spcBef>
              <a:spcAft>
                <a:spcPts val="0"/>
              </a:spcAft>
              <a:buNone/>
              <a:defRPr/>
            </a:pPr>
            <a:r>
              <a:rPr lang="en-US" sz="700" b="1">
                <a:latin typeface="Arial"/>
                <a:ea typeface="Arial"/>
                <a:cs typeface="Arial"/>
                <a:sym typeface="Arial"/>
              </a:rPr>
              <a:t>임직원의 다양성 존중</a:t>
            </a:r>
            <a:endParaRPr lang="en-US" sz="700" b="1">
              <a:latin typeface="Arial"/>
              <a:ea typeface="Arial"/>
              <a:cs typeface="Arial"/>
              <a:sym typeface="Arial"/>
            </a:endParaRPr>
          </a:p>
          <a:p>
            <a:pPr marL="86995" marR="5715" lvl="0" indent="-62230" algn="just" rtl="0">
              <a:lnSpc>
                <a:spcPct val="129700"/>
              </a:lnSpc>
              <a:spcBef>
                <a:spcPts val="0"/>
              </a:spcBef>
              <a:spcAft>
                <a:spcPts val="0"/>
              </a:spcAft>
              <a:buClr>
                <a:srgbClr val="1f1e1d"/>
              </a:buClr>
              <a:buSzPct val="25000"/>
              <a:buFont typeface="Arial"/>
              <a:buChar char="·"/>
              <a:defRPr/>
            </a:pPr>
            <a:r>
              <a:rPr lang="en-US" sz="700">
                <a:solidFill>
                  <a:srgbClr val="1f1e1d"/>
                </a:solidFill>
                <a:latin typeface="Arial"/>
                <a:ea typeface="Arial"/>
                <a:cs typeface="Arial"/>
                <a:sym typeface="Arial"/>
              </a:rPr>
              <a:t>여성 인재 양성: 이사회 임원 9명 중에 여성 임원 1명이 포함되어 전체 임원의 약 11%를 차지하고 있습니다.</a:t>
            </a:r>
            <a:r>
              <a:rPr lang="en-US" sz="700">
                <a:solidFill>
                  <a:srgbClr val="1f1e1d"/>
                </a:solidFill>
              </a:rPr>
              <a:t> 삼</a:t>
            </a:r>
            <a:r>
              <a:rPr lang="en-US" sz="700">
                <a:solidFill>
                  <a:srgbClr val="1f1e1d"/>
                </a:solidFill>
                <a:latin typeface="Arial"/>
                <a:ea typeface="Arial"/>
                <a:cs typeface="Arial"/>
                <a:sym typeface="Arial"/>
              </a:rPr>
              <a:t>표시멘트는 여성 인재가 차세대 리더로 성장할 수 있도록 여성 친화적인 기업 문화를 조성하고 있습니다.</a:t>
            </a:r>
            <a:endParaRPr lang="en-US" sz="700">
              <a:solidFill>
                <a:srgbClr val="1f1e1d"/>
              </a:solidFill>
              <a:latin typeface="Arial"/>
              <a:ea typeface="Arial"/>
              <a:cs typeface="Arial"/>
              <a:sym typeface="Arial"/>
            </a:endParaRPr>
          </a:p>
          <a:p>
            <a:pPr marL="86995" marR="5080" lvl="0" indent="-62230" algn="just" rtl="0">
              <a:lnSpc>
                <a:spcPct val="129700"/>
              </a:lnSpc>
              <a:spcBef>
                <a:spcPts val="0"/>
              </a:spcBef>
              <a:spcAft>
                <a:spcPts val="0"/>
              </a:spcAft>
              <a:buClr>
                <a:srgbClr val="1f1e1d"/>
              </a:buClr>
              <a:buSzPct val="25000"/>
              <a:buFont typeface="Arial"/>
              <a:buChar char="·"/>
              <a:defRPr/>
            </a:pPr>
            <a:r>
              <a:rPr lang="en-US" sz="700">
                <a:solidFill>
                  <a:srgbClr val="1f1e1d"/>
                </a:solidFill>
                <a:latin typeface="Arial"/>
                <a:ea typeface="Arial"/>
                <a:cs typeface="Arial"/>
                <a:sym typeface="Arial"/>
              </a:rPr>
              <a:t>장애인 임직원 근무 지원: 장애가 있는 임직원이 능력을 발휘할 수 있는 환경을 조성하고, 불편함을 최소화하기 위한 노력을 하고 있습니다. 장기적으로는 장애인 임직원 고용 확대를 위한 노력을 기울이고자 합니다.</a:t>
            </a:r>
            <a:endParaRPr lang="en-US" sz="700">
              <a:solidFill>
                <a:srgbClr val="1f1e1d"/>
              </a:solidFill>
              <a:latin typeface="Arial"/>
              <a:ea typeface="Arial"/>
              <a:cs typeface="Arial"/>
              <a:sym typeface="Arial"/>
            </a:endParaRPr>
          </a:p>
        </p:txBody>
      </p:sp>
      <p:sp>
        <p:nvSpPr>
          <p:cNvPr id="331" name="Google Shape;331;p37"/>
          <p:cNvSpPr txBox="1"/>
          <p:nvPr/>
        </p:nvSpPr>
        <p:spPr>
          <a:xfrm>
            <a:off x="635274" y="3405975"/>
            <a:ext cx="4544100" cy="1032675"/>
          </a:xfrm>
          <a:prstGeom prst="rect">
            <a:avLst/>
          </a:prstGeom>
          <a:noFill/>
          <a:ln>
            <a:noFill/>
          </a:ln>
        </p:spPr>
        <p:txBody>
          <a:bodyPr wrap="square" lIns="0" tIns="12700" rIns="0" bIns="0" anchor="t" anchorCtr="0">
            <a:spAutoFit/>
          </a:bodyPr>
          <a:lstStyle/>
          <a:p>
            <a:pPr marL="12700" lvl="0" indent="0" algn="just" rtl="0">
              <a:lnSpc>
                <a:spcPct val="100000"/>
              </a:lnSpc>
              <a:spcBef>
                <a:spcPts val="0"/>
              </a:spcBef>
              <a:spcAft>
                <a:spcPts val="0"/>
              </a:spcAft>
              <a:buNone/>
              <a:defRPr/>
            </a:pPr>
            <a:r>
              <a:rPr lang="en-US" sz="700" b="1">
                <a:solidFill>
                  <a:srgbClr val="1f1e1d"/>
                </a:solidFill>
                <a:latin typeface="Arial"/>
                <a:ea typeface="Arial"/>
                <a:cs typeface="Arial"/>
                <a:sym typeface="Arial"/>
              </a:rPr>
              <a:t>직장 내 성희롱 금지 및 예방 등</a:t>
            </a:r>
            <a:endParaRPr lang="en-US" sz="700" b="1">
              <a:solidFill>
                <a:srgbClr val="1f1e1d"/>
              </a:solidFill>
              <a:latin typeface="Arial"/>
              <a:ea typeface="Arial"/>
              <a:cs typeface="Arial"/>
              <a:sym typeface="Arial"/>
            </a:endParaRPr>
          </a:p>
          <a:p>
            <a:pPr marL="12700" marR="5080" lvl="0" indent="0" algn="just" rtl="0">
              <a:lnSpc>
                <a:spcPct val="138900"/>
              </a:lnSpc>
              <a:spcBef>
                <a:spcPts val="265"/>
              </a:spcBef>
              <a:spcAft>
                <a:spcPts val="0"/>
              </a:spcAft>
              <a:buNone/>
              <a:defRPr/>
            </a:pPr>
            <a:r>
              <a:rPr lang="en-US" sz="700">
                <a:solidFill>
                  <a:srgbClr val="1f1e1d"/>
                </a:solidFill>
                <a:latin typeface="Arial"/>
                <a:ea typeface="Arial"/>
                <a:cs typeface="Arial"/>
                <a:sym typeface="Arial"/>
              </a:rPr>
              <a:t>매년 대표이사를 포함한 모든 임직원 대상으로 총 5개의 법정의무교육 실시하고 있습니다. 또한, 감사팀에서 주관하는 청렴윤리교육도 2023년도부터 시행하여 임직원의 윤리의식을 강화하고 있습니다. 이와 더불어, 휴게실과 현장의 대기실에 성희롱 예방교육 교안을 비치하여 최대한 많은 근로자들이 관련 내용을 숙지할 수 있도록 조치하고 있습니다.</a:t>
            </a:r>
            <a:endParaRPr lang="en-US" sz="700">
              <a:solidFill>
                <a:srgbClr val="1f1e1d"/>
              </a:solidFill>
              <a:latin typeface="Arial"/>
              <a:ea typeface="Arial"/>
              <a:cs typeface="Arial"/>
              <a:sym typeface="Arial"/>
            </a:endParaRPr>
          </a:p>
          <a:p>
            <a:pPr marL="12700" marR="5080" lvl="0" indent="0" algn="just" rtl="0">
              <a:lnSpc>
                <a:spcPct val="138900"/>
              </a:lnSpc>
              <a:spcBef>
                <a:spcPts val="0"/>
              </a:spcBef>
              <a:spcAft>
                <a:spcPts val="0"/>
              </a:spcAft>
              <a:buNone/>
              <a:defRPr/>
            </a:pPr>
            <a:r>
              <a:rPr lang="en-US" sz="700">
                <a:solidFill>
                  <a:srgbClr val="1f1e1d"/>
                </a:solidFill>
                <a:latin typeface="Arial"/>
                <a:ea typeface="Arial"/>
                <a:cs typeface="Arial"/>
                <a:sym typeface="Arial"/>
              </a:rPr>
              <a:t>아울러 당사 취업규칙에 성희롱 관련 내용을 규정하여 성희롱 사건 발생 즉시 상벌위원회를 통해 징계 및 사후 조치를 시행하도록 조치하고 있습니다.</a:t>
            </a:r>
            <a:endParaRPr sz="700">
              <a:latin typeface="Arial"/>
              <a:ea typeface="Arial"/>
              <a:cs typeface="Arial"/>
              <a:sym typeface="Arial"/>
            </a:endParaRPr>
          </a:p>
        </p:txBody>
      </p:sp>
      <p:sp>
        <p:nvSpPr>
          <p:cNvPr id="332" name="Google Shape;332;p37"/>
          <p:cNvSpPr txBox="1"/>
          <p:nvPr/>
        </p:nvSpPr>
        <p:spPr>
          <a:xfrm>
            <a:off x="635874" y="4326739"/>
            <a:ext cx="4542900" cy="969161"/>
          </a:xfrm>
          <a:prstGeom prst="rect">
            <a:avLst/>
          </a:prstGeom>
          <a:noFill/>
          <a:ln>
            <a:noFill/>
          </a:ln>
        </p:spPr>
        <p:txBody>
          <a:bodyPr wrap="square" lIns="0" tIns="117475" rIns="0" bIns="0" anchor="t" anchorCtr="0">
            <a:spAutoFit/>
          </a:bodyPr>
          <a:lstStyle/>
          <a:p>
            <a:pPr marL="12700" lvl="0" indent="0" algn="l" rtl="0">
              <a:lnSpc>
                <a:spcPct val="100000"/>
              </a:lnSpc>
              <a:spcBef>
                <a:spcPts val="0"/>
              </a:spcBef>
              <a:spcAft>
                <a:spcPts val="0"/>
              </a:spcAft>
              <a:buNone/>
              <a:defRPr/>
            </a:pPr>
            <a:r>
              <a:rPr lang="en-US" sz="1200" b="1">
                <a:solidFill>
                  <a:srgbClr val="00a385"/>
                </a:solidFill>
                <a:latin typeface="Arial"/>
                <a:ea typeface="Arial"/>
                <a:cs typeface="Arial"/>
                <a:sym typeface="Arial"/>
              </a:rPr>
              <a:t>Risk Management</a:t>
            </a:r>
            <a:endParaRPr lang="en-US" sz="1200" b="1">
              <a:solidFill>
                <a:srgbClr val="00a385"/>
              </a:solidFill>
              <a:latin typeface="Arial"/>
              <a:ea typeface="Arial"/>
              <a:cs typeface="Arial"/>
              <a:sym typeface="Arial"/>
            </a:endParaRPr>
          </a:p>
          <a:p>
            <a:pPr marL="12700" lvl="0" indent="0" algn="l" rtl="0">
              <a:lnSpc>
                <a:spcPct val="100000"/>
              </a:lnSpc>
              <a:spcBef>
                <a:spcPts val="715"/>
              </a:spcBef>
              <a:spcAft>
                <a:spcPts val="0"/>
              </a:spcAft>
              <a:buNone/>
              <a:defRPr/>
            </a:pPr>
            <a:r>
              <a:rPr lang="en-US" sz="700" b="1">
                <a:solidFill>
                  <a:srgbClr val="1f1e1d"/>
                </a:solidFill>
                <a:latin typeface="Arial"/>
                <a:ea typeface="Arial"/>
                <a:cs typeface="Arial"/>
                <a:sym typeface="Arial"/>
              </a:rPr>
              <a:t>고충처리위원회의 구성</a:t>
            </a:r>
            <a:endParaRPr lang="en-US" sz="700" b="1">
              <a:solidFill>
                <a:srgbClr val="1f1e1d"/>
              </a:solidFill>
              <a:latin typeface="Arial"/>
              <a:ea typeface="Arial"/>
              <a:cs typeface="Arial"/>
              <a:sym typeface="Arial"/>
            </a:endParaRPr>
          </a:p>
          <a:p>
            <a:pPr marL="12700" marR="5080" lvl="0" indent="0" algn="just" rtl="0">
              <a:lnSpc>
                <a:spcPct val="138900"/>
              </a:lnSpc>
              <a:spcBef>
                <a:spcPts val="265"/>
              </a:spcBef>
              <a:spcAft>
                <a:spcPts val="0"/>
              </a:spcAft>
              <a:buNone/>
              <a:defRPr/>
            </a:pPr>
            <a:r>
              <a:rPr lang="en-US" sz="700">
                <a:solidFill>
                  <a:srgbClr val="1f1e1d"/>
                </a:solidFill>
                <a:latin typeface="Arial"/>
                <a:ea typeface="Arial"/>
                <a:cs typeface="Arial"/>
                <a:sym typeface="Arial"/>
              </a:rPr>
              <a:t>고충처리위원회는 노사협의회의 위원 중 노사 간 각 3인을 선출하여 구성하였습니다. 생산직 노동조합 위원장, 부위원장 및 사무국장을 비롯하여 안전담당, 인사팀장, 인사노무 담당자가 위원으로 임명 되어 있으며, 고충 개선 의사결정을 신속하게 내릴 수 있도록 안정적으로 운영되고 있습니다.</a:t>
            </a:r>
            <a:endParaRPr sz="700">
              <a:latin typeface="Arial"/>
              <a:ea typeface="Arial"/>
              <a:cs typeface="Arial"/>
              <a:sym typeface="Arial"/>
            </a:endParaRPr>
          </a:p>
        </p:txBody>
      </p:sp>
      <p:sp>
        <p:nvSpPr>
          <p:cNvPr id="333" name="Google Shape;333;p37"/>
          <p:cNvSpPr txBox="1"/>
          <p:nvPr/>
        </p:nvSpPr>
        <p:spPr>
          <a:xfrm>
            <a:off x="635274" y="5330325"/>
            <a:ext cx="1526400" cy="10845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700" b="1">
                <a:solidFill>
                  <a:srgbClr val="1f1e1d"/>
                </a:solidFill>
                <a:latin typeface="Arial"/>
                <a:ea typeface="Arial"/>
                <a:cs typeface="Arial"/>
                <a:sym typeface="Arial"/>
              </a:rPr>
              <a:t>인권 고충 처리 프로세스</a:t>
            </a:r>
            <a:endParaRPr sz="700">
              <a:latin typeface="Arial"/>
              <a:ea typeface="Arial"/>
              <a:cs typeface="Arial"/>
              <a:sym typeface="Arial"/>
            </a:endParaRPr>
          </a:p>
        </p:txBody>
      </p:sp>
      <p:sp>
        <p:nvSpPr>
          <p:cNvPr id="334" name="Google Shape;334;p37"/>
          <p:cNvSpPr txBox="1"/>
          <p:nvPr/>
        </p:nvSpPr>
        <p:spPr>
          <a:xfrm>
            <a:off x="635874" y="5450917"/>
            <a:ext cx="4542900" cy="454583"/>
          </a:xfrm>
          <a:prstGeom prst="rect">
            <a:avLst/>
          </a:prstGeom>
          <a:noFill/>
          <a:ln>
            <a:noFill/>
          </a:ln>
        </p:spPr>
        <p:txBody>
          <a:bodyPr wrap="square" lIns="0" tIns="12700" rIns="0" bIns="0" anchor="t" anchorCtr="0">
            <a:spAutoFit/>
          </a:bodyPr>
          <a:lstStyle/>
          <a:p>
            <a:pPr marL="12700" marR="5080" lvl="0" indent="0" algn="just" rtl="0">
              <a:lnSpc>
                <a:spcPct val="138900"/>
              </a:lnSpc>
              <a:spcBef>
                <a:spcPts val="0"/>
              </a:spcBef>
              <a:spcAft>
                <a:spcPts val="0"/>
              </a:spcAft>
              <a:buNone/>
              <a:defRPr/>
            </a:pPr>
            <a:r>
              <a:rPr lang="en-US" sz="700">
                <a:solidFill>
                  <a:srgbClr val="1f1e1d"/>
                </a:solidFill>
              </a:rPr>
              <a:t>삼</a:t>
            </a:r>
            <a:r>
              <a:rPr lang="en-US" sz="700">
                <a:solidFill>
                  <a:srgbClr val="1f1e1d"/>
                </a:solidFill>
                <a:latin typeface="Arial"/>
                <a:ea typeface="Arial"/>
                <a:cs typeface="Arial"/>
                <a:sym typeface="Arial"/>
              </a:rPr>
              <a:t>표시멘트는 노동법 및 인권과 관련된 리스크를 지속적으로 모니터링 합니다. 조직 내부에서 정기적으로 감사 및 평가를 실시하여 잠재적인 위험 요소를 파악하고 있습니다. 또한, 위반 사례가 발생할 경우 신속하고 적극적으로 조치를 취하여 안전한 근로 환경을 유지하고, 재발 방지를 할 수 있도록 노력하고 있습니다.</a:t>
            </a:r>
            <a:endParaRPr sz="700">
              <a:latin typeface="Arial"/>
              <a:ea typeface="Arial"/>
              <a:cs typeface="Arial"/>
              <a:sym typeface="Arial"/>
            </a:endParaRPr>
          </a:p>
        </p:txBody>
      </p:sp>
      <p:sp>
        <p:nvSpPr>
          <p:cNvPr id="335" name="Google Shape;335;p37"/>
          <p:cNvSpPr txBox="1"/>
          <p:nvPr/>
        </p:nvSpPr>
        <p:spPr>
          <a:xfrm>
            <a:off x="635274" y="5870920"/>
            <a:ext cx="4544100" cy="1244254"/>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000" b="1">
                <a:solidFill>
                  <a:srgbClr val="00a385"/>
                </a:solidFill>
                <a:latin typeface="Arial"/>
                <a:ea typeface="Arial"/>
                <a:cs typeface="Arial"/>
                <a:sym typeface="Arial"/>
              </a:rPr>
              <a:t>Metrics and Targets</a:t>
            </a:r>
            <a:endParaRPr lang="en-US" sz="1000" b="1">
              <a:solidFill>
                <a:srgbClr val="00a385"/>
              </a:solidFill>
              <a:latin typeface="Arial"/>
              <a:ea typeface="Arial"/>
              <a:cs typeface="Arial"/>
              <a:sym typeface="Arial"/>
            </a:endParaRPr>
          </a:p>
          <a:p>
            <a:pPr marL="86995" marR="5715" lvl="0" indent="-62230" algn="just" rtl="0">
              <a:lnSpc>
                <a:spcPct val="138900"/>
              </a:lnSpc>
              <a:spcBef>
                <a:spcPts val="350"/>
              </a:spcBef>
              <a:spcAft>
                <a:spcPts val="0"/>
              </a:spcAft>
              <a:buClr>
                <a:srgbClr val="1f1e1d"/>
              </a:buClr>
              <a:buSzPct val="25000"/>
              <a:buFont typeface="Arial"/>
              <a:buChar char="·"/>
              <a:defRPr/>
            </a:pPr>
            <a:r>
              <a:rPr lang="en-US" sz="700">
                <a:solidFill>
                  <a:srgbClr val="1f1e1d"/>
                </a:solidFill>
                <a:latin typeface="Arial"/>
                <a:ea typeface="Arial"/>
                <a:cs typeface="Arial"/>
                <a:sym typeface="Arial"/>
              </a:rPr>
              <a:t>고충처리위원회 성과: 인권사고 발생시 홈페이지 신문고, 팩스 및 메일, 유선 등 다수 채널로 신고 접수가 가능합니다. 2023년 신문고를 통해 접수된 인권 신고는 총 0건으로 접수된 사례가 없었으 며, 2021년에는 0건, 2022년에는 1건의 인권 신고 접수가 있었습니다.</a:t>
            </a:r>
            <a:endParaRPr lang="en-US" sz="700">
              <a:solidFill>
                <a:srgbClr val="1f1e1d"/>
              </a:solidFill>
              <a:latin typeface="Arial"/>
              <a:ea typeface="Arial"/>
              <a:cs typeface="Arial"/>
              <a:sym typeface="Arial"/>
            </a:endParaRPr>
          </a:p>
          <a:p>
            <a:pPr marL="86995" marR="5080" lvl="0" indent="-62230" algn="just" rtl="0">
              <a:lnSpc>
                <a:spcPct val="138900"/>
              </a:lnSpc>
              <a:spcBef>
                <a:spcPts val="0"/>
              </a:spcBef>
              <a:spcAft>
                <a:spcPts val="0"/>
              </a:spcAft>
              <a:buClr>
                <a:srgbClr val="1f1e1d"/>
              </a:buClr>
              <a:buSzPct val="25000"/>
              <a:buFont typeface="Arial"/>
              <a:buChar char="·"/>
              <a:defRPr/>
            </a:pPr>
            <a:r>
              <a:rPr lang="en-US" sz="700">
                <a:solidFill>
                  <a:srgbClr val="1f1e1d"/>
                </a:solidFill>
                <a:latin typeface="Arial"/>
                <a:ea typeface="Arial"/>
                <a:cs typeface="Arial"/>
                <a:sym typeface="Arial"/>
              </a:rPr>
              <a:t>노사협의회 운영 성과 및 목표:  </a:t>
            </a:r>
            <a:r>
              <a:rPr lang="en-US" sz="700">
                <a:solidFill>
                  <a:srgbClr val="1f1e1d"/>
                </a:solidFill>
              </a:rPr>
              <a:t>삼</a:t>
            </a:r>
            <a:r>
              <a:rPr lang="en-US" sz="700">
                <a:solidFill>
                  <a:srgbClr val="1f1e1d"/>
                </a:solidFill>
                <a:latin typeface="Arial"/>
                <a:ea typeface="Arial"/>
                <a:cs typeface="Arial"/>
                <a:sym typeface="Arial"/>
              </a:rPr>
              <a:t>표시멘트는 협력하는 노사문화를 조성하기 위해 중앙노사협의회 및 노사협의회를 운영하고 있습니다. 또한, 중앙노사협의회 산하의 고충처리위원회를 운영하여 조직 구성원들의 고충을 신속하게 해소하고 있습니다. 2024년에는 인권경영방침 준수에 대한 Guide를 제작하여 임직원의 이해도를 높이고, ESG 경영 부분에서 모범을 보일 수 있도록 경영 기반을 다질 것입니다.</a:t>
            </a:r>
            <a:endParaRPr sz="700">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340" name="Google Shape;340;p38"/>
          <p:cNvSpPr txBox="1"/>
          <p:nvPr/>
        </p:nvSpPr>
        <p:spPr>
          <a:xfrm>
            <a:off x="635349" y="0"/>
            <a:ext cx="4496400" cy="16002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altLang="ko-KR" sz="2200" b="1">
                <a:solidFill>
                  <a:srgbClr val="1f1e1d"/>
                </a:solidFill>
                <a:latin typeface="Arial"/>
                <a:ea typeface="Arial"/>
                <a:cs typeface="Arial"/>
                <a:sym typeface="Arial"/>
              </a:rPr>
              <a:t>Social - </a:t>
            </a:r>
            <a:r>
              <a:rPr lang="en-US" sz="2200" b="1">
                <a:solidFill>
                  <a:srgbClr val="1f1e1d"/>
                </a:solidFill>
                <a:latin typeface="Arial"/>
                <a:ea typeface="Arial"/>
                <a:cs typeface="Arial"/>
                <a:sym typeface="Arial"/>
              </a:rPr>
              <a:t>협력사 상생</a:t>
            </a:r>
            <a:endParaRPr lang="en-US" sz="2200" b="1">
              <a:solidFill>
                <a:srgbClr val="1f1e1d"/>
              </a:solidFill>
              <a:latin typeface="Arial"/>
              <a:ea typeface="Arial"/>
              <a:cs typeface="Arial"/>
              <a:sym typeface="Arial"/>
            </a:endParaRPr>
          </a:p>
          <a:p>
            <a:pPr marL="12700" lvl="0" indent="0" algn="l" rtl="0">
              <a:lnSpc>
                <a:spcPct val="100000"/>
              </a:lnSpc>
              <a:spcBef>
                <a:spcPts val="1285"/>
              </a:spcBef>
              <a:spcAft>
                <a:spcPts val="0"/>
              </a:spcAft>
              <a:buNone/>
              <a:defRPr/>
            </a:pPr>
            <a:r>
              <a:rPr lang="en-US" sz="1400" b="1">
                <a:solidFill>
                  <a:srgbClr val="00a385"/>
                </a:solidFill>
                <a:latin typeface="Arial"/>
                <a:ea typeface="Arial"/>
                <a:cs typeface="Arial"/>
                <a:sym typeface="Arial"/>
              </a:rPr>
              <a:t>Governance</a:t>
            </a:r>
            <a:endParaRPr lang="en-US" sz="1400" b="1">
              <a:solidFill>
                <a:srgbClr val="00a385"/>
              </a:solidFill>
              <a:latin typeface="Arial"/>
              <a:ea typeface="Arial"/>
              <a:cs typeface="Arial"/>
              <a:sym typeface="Arial"/>
            </a:endParaRPr>
          </a:p>
          <a:p>
            <a:pPr marL="12700" lvl="0" indent="0" algn="l" rtl="0">
              <a:lnSpc>
                <a:spcPct val="100000"/>
              </a:lnSpc>
              <a:spcBef>
                <a:spcPts val="710"/>
              </a:spcBef>
              <a:spcAft>
                <a:spcPts val="0"/>
              </a:spcAft>
              <a:buNone/>
              <a:defRPr/>
            </a:pPr>
            <a:r>
              <a:rPr lang="en-US" sz="1200" b="1">
                <a:solidFill>
                  <a:srgbClr val="1f1e1d"/>
                </a:solidFill>
                <a:latin typeface="Arial"/>
                <a:ea typeface="Arial"/>
                <a:cs typeface="Arial"/>
                <a:sym typeface="Arial"/>
              </a:rPr>
              <a:t>협력사 협의회의 구성</a:t>
            </a:r>
            <a:endParaRPr lang="en-US" sz="1200" b="1">
              <a:solidFill>
                <a:srgbClr val="1f1e1d"/>
              </a:solidFill>
              <a:latin typeface="Arial"/>
              <a:ea typeface="Arial"/>
              <a:cs typeface="Arial"/>
              <a:sym typeface="Arial"/>
            </a:endParaRPr>
          </a:p>
          <a:p>
            <a:pPr marL="12700" marR="5080" lvl="0" indent="0" algn="l" rtl="0">
              <a:lnSpc>
                <a:spcPct val="138900"/>
              </a:lnSpc>
              <a:spcBef>
                <a:spcPts val="270"/>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협력사와 동반 성장할 수 있도록, 협력업체에 컨설팅 서비스와 직원들의 역량 개발을 위한 다양한 프로그램을 지원하고 있습니다. 운영지원팀이 협력사의 안전관리, 법률 및 노무 자문, 직무 역량 등을 지원 및 포상하고 있습니다.</a:t>
            </a:r>
            <a:endParaRPr lang="en-US" sz="900">
              <a:solidFill>
                <a:srgbClr val="1f1e1d"/>
              </a:solidFill>
              <a:latin typeface="Arial"/>
              <a:ea typeface="Arial"/>
              <a:cs typeface="Arial"/>
              <a:sym typeface="Arial"/>
            </a:endParaRPr>
          </a:p>
        </p:txBody>
      </p:sp>
      <p:sp>
        <p:nvSpPr>
          <p:cNvPr id="341" name="Google Shape;341;p38"/>
          <p:cNvSpPr txBox="1"/>
          <p:nvPr/>
        </p:nvSpPr>
        <p:spPr>
          <a:xfrm>
            <a:off x="611500" y="1565700"/>
            <a:ext cx="4544100" cy="3939750"/>
          </a:xfrm>
          <a:prstGeom prst="rect">
            <a:avLst/>
          </a:prstGeom>
          <a:noFill/>
          <a:ln>
            <a:noFill/>
          </a:ln>
        </p:spPr>
        <p:txBody>
          <a:bodyPr wrap="square" lIns="0" tIns="117475" rIns="0" bIns="0" anchor="t" anchorCtr="0">
            <a:spAutoFit/>
          </a:bodyPr>
          <a:lstStyle/>
          <a:p>
            <a:pPr marL="12700" lvl="0" indent="0" algn="l" rtl="0">
              <a:lnSpc>
                <a:spcPct val="100000"/>
              </a:lnSpc>
              <a:spcBef>
                <a:spcPts val="0"/>
              </a:spcBef>
              <a:spcAft>
                <a:spcPts val="0"/>
              </a:spcAft>
              <a:buNone/>
              <a:defRPr/>
            </a:pPr>
            <a:r>
              <a:rPr lang="en-US" sz="1200" b="1">
                <a:solidFill>
                  <a:srgbClr val="00a385"/>
                </a:solidFill>
                <a:latin typeface="Arial"/>
                <a:ea typeface="Arial"/>
                <a:cs typeface="Arial"/>
                <a:sym typeface="Arial"/>
              </a:rPr>
              <a:t>Strategy</a:t>
            </a:r>
            <a:endParaRPr lang="en-US" sz="1200" b="1">
              <a:solidFill>
                <a:srgbClr val="00a385"/>
              </a:solidFill>
              <a:latin typeface="Arial"/>
              <a:ea typeface="Arial"/>
              <a:cs typeface="Arial"/>
              <a:sym typeface="Arial"/>
            </a:endParaRPr>
          </a:p>
          <a:p>
            <a:pPr marL="12700" lvl="0" indent="0" algn="l" rtl="0">
              <a:lnSpc>
                <a:spcPct val="100000"/>
              </a:lnSpc>
              <a:spcBef>
                <a:spcPts val="715"/>
              </a:spcBef>
              <a:spcAft>
                <a:spcPts val="0"/>
              </a:spcAft>
              <a:buNone/>
              <a:defRPr/>
            </a:pPr>
            <a:r>
              <a:rPr lang="en-US" sz="1000" b="1">
                <a:solidFill>
                  <a:srgbClr val="1f1e1d"/>
                </a:solidFill>
                <a:latin typeface="Arial"/>
                <a:ea typeface="Arial"/>
                <a:cs typeface="Arial"/>
                <a:sym typeface="Arial"/>
              </a:rPr>
              <a:t>협력사 지원 활동</a:t>
            </a:r>
            <a:endParaRPr lang="en-US" sz="1000" b="1">
              <a:solidFill>
                <a:srgbClr val="1f1e1d"/>
              </a:solidFill>
              <a:latin typeface="Arial"/>
              <a:ea typeface="Arial"/>
              <a:cs typeface="Arial"/>
              <a:sym typeface="Arial"/>
            </a:endParaRPr>
          </a:p>
          <a:p>
            <a:pPr marL="0" lvl="0" indent="0" algn="l" rtl="0">
              <a:lnSpc>
                <a:spcPct val="115000"/>
              </a:lnSpc>
              <a:spcBef>
                <a:spcPts val="1200"/>
              </a:spcBef>
              <a:spcAft>
                <a:spcPts val="0"/>
              </a:spcAft>
              <a:buClr>
                <a:schemeClr val="dk1"/>
              </a:buClr>
              <a:buSzPct val="25000"/>
              <a:buFont typeface="Arial"/>
              <a:buNone/>
              <a:defRPr/>
            </a:pPr>
            <a:r>
              <a:rPr lang="en-US" sz="700" b="1">
                <a:solidFill>
                  <a:schemeClr val="dk1"/>
                </a:solidFill>
              </a:rPr>
              <a:t>1 안전관리비용 지원</a:t>
            </a:r>
            <a:endParaRPr lang="en-US" sz="700" b="1">
              <a:solidFill>
                <a:schemeClr val="dk1"/>
              </a:solidFill>
            </a:endParaRPr>
          </a:p>
          <a:p>
            <a:pPr marL="0" lvl="0" indent="0" algn="l" rtl="0">
              <a:lnSpc>
                <a:spcPct val="115000"/>
              </a:lnSpc>
              <a:spcBef>
                <a:spcPts val="1200"/>
              </a:spcBef>
              <a:spcAft>
                <a:spcPts val="0"/>
              </a:spcAft>
              <a:buClr>
                <a:schemeClr val="dk1"/>
              </a:buClr>
              <a:buSzPct val="25000"/>
              <a:buFont typeface="Arial"/>
              <a:buNone/>
              <a:defRPr/>
            </a:pPr>
            <a:r>
              <a:rPr lang="en-US" sz="700">
                <a:solidFill>
                  <a:srgbClr val="1f1e1d"/>
                </a:solidFill>
              </a:rPr>
              <a:t>삼표시멘트는 협력업체의 사고 예방과 안전 운영을 강화하기 위해 하도급액 외에 안전 관리 비용을 추가적으로 지원합니다. 파트너 기업이 회사가 지정한 안전 관리 항목에 따라 적합한 물품을 구입하 거나 시설 개선에 안전 관리 비용을 사용하는 경우, ‘파트너 기업의 산업 안전 보건 관리 비용 운영 절 차’에 따라 구매 비용을 일부 보조합니다.</a:t>
            </a:r>
            <a:endParaRPr lang="en-US" sz="700">
              <a:solidFill>
                <a:srgbClr val="1f1e1d"/>
              </a:solidFill>
            </a:endParaRPr>
          </a:p>
          <a:p>
            <a:pPr marL="0" lvl="0" indent="0" algn="l" rtl="0">
              <a:lnSpc>
                <a:spcPct val="115000"/>
              </a:lnSpc>
              <a:spcBef>
                <a:spcPts val="1200"/>
              </a:spcBef>
              <a:spcAft>
                <a:spcPts val="0"/>
              </a:spcAft>
              <a:buClr>
                <a:schemeClr val="dk1"/>
              </a:buClr>
              <a:buSzPct val="25000"/>
              <a:buFont typeface="Arial"/>
              <a:buNone/>
              <a:defRPr/>
            </a:pPr>
            <a:r>
              <a:rPr lang="en-US" sz="700" b="1">
                <a:solidFill>
                  <a:schemeClr val="dk1"/>
                </a:solidFill>
              </a:rPr>
              <a:t>2 사업장 환경 개선 지원</a:t>
            </a:r>
            <a:endParaRPr lang="en-US" sz="700" b="1">
              <a:solidFill>
                <a:schemeClr val="dk1"/>
              </a:solidFill>
            </a:endParaRPr>
          </a:p>
          <a:p>
            <a:pPr marL="0" lvl="0" indent="0" algn="l" rtl="0">
              <a:lnSpc>
                <a:spcPct val="115000"/>
              </a:lnSpc>
              <a:spcBef>
                <a:spcPts val="1200"/>
              </a:spcBef>
              <a:spcAft>
                <a:spcPts val="0"/>
              </a:spcAft>
              <a:buClr>
                <a:schemeClr val="dk1"/>
              </a:buClr>
              <a:buSzPct val="25000"/>
              <a:buFont typeface="Arial"/>
              <a:buNone/>
              <a:defRPr/>
            </a:pPr>
            <a:r>
              <a:rPr lang="en-US" sz="700">
                <a:solidFill>
                  <a:srgbClr val="1f1e1d"/>
                </a:solidFill>
              </a:rPr>
              <a:t>삼표시멘트는 협력업체의 노후 소화기를 신규 소화기로 교체해 주는 등 협력업체의 환경 개선 지원을 위해 노력하고 있습니다.</a:t>
            </a:r>
            <a:endParaRPr lang="en-US" sz="700">
              <a:solidFill>
                <a:srgbClr val="1f1e1d"/>
              </a:solidFill>
            </a:endParaRPr>
          </a:p>
          <a:p>
            <a:pPr marL="0" lvl="0" indent="0" algn="l" rtl="0">
              <a:lnSpc>
                <a:spcPct val="115000"/>
              </a:lnSpc>
              <a:spcBef>
                <a:spcPts val="1200"/>
              </a:spcBef>
              <a:spcAft>
                <a:spcPts val="0"/>
              </a:spcAft>
              <a:buClr>
                <a:schemeClr val="dk1"/>
              </a:buClr>
              <a:buSzPct val="25000"/>
              <a:buFont typeface="Arial"/>
              <a:buNone/>
              <a:defRPr/>
            </a:pPr>
            <a:r>
              <a:rPr lang="en-US" sz="700" b="1">
                <a:solidFill>
                  <a:schemeClr val="dk1"/>
                </a:solidFill>
              </a:rPr>
              <a:t>3 법률/노무 관련 지원</a:t>
            </a:r>
            <a:endParaRPr lang="en-US" sz="700" b="1">
              <a:solidFill>
                <a:schemeClr val="dk1"/>
              </a:solidFill>
            </a:endParaRPr>
          </a:p>
          <a:p>
            <a:pPr marL="0" lvl="0" indent="0" algn="l" rtl="0">
              <a:lnSpc>
                <a:spcPct val="115000"/>
              </a:lnSpc>
              <a:spcBef>
                <a:spcPts val="1200"/>
              </a:spcBef>
              <a:spcAft>
                <a:spcPts val="0"/>
              </a:spcAft>
              <a:buClr>
                <a:schemeClr val="dk1"/>
              </a:buClr>
              <a:buSzPct val="25000"/>
              <a:buFont typeface="Arial"/>
              <a:buNone/>
              <a:defRPr/>
            </a:pPr>
            <a:r>
              <a:rPr lang="en-US" sz="700">
                <a:solidFill>
                  <a:srgbClr val="1f1e1d"/>
                </a:solidFill>
              </a:rPr>
              <a:t>삼표시멘트는 협력사들의 ESG 경영 정착을 위해, 협력업체의 법률 및 노무 컨설팅을 지원하고 있습 니다. 협력업체들이 인사 및 조직문화에 대한 고충 접수 시, 관련 규정 및 교육에 대한 가이드 및 노무 자문을 지원합니다. 또한, ESG 리스크를 미연에 방지하고자 법률 및 노무 관련 자료를 제공하기도 합니다.</a:t>
            </a:r>
            <a:endParaRPr lang="en-US" sz="700">
              <a:solidFill>
                <a:srgbClr val="1f1e1d"/>
              </a:solidFill>
            </a:endParaRPr>
          </a:p>
          <a:p>
            <a:pPr marL="0" lvl="0" indent="0" algn="l" rtl="0">
              <a:lnSpc>
                <a:spcPct val="115000"/>
              </a:lnSpc>
              <a:spcBef>
                <a:spcPts val="1200"/>
              </a:spcBef>
              <a:spcAft>
                <a:spcPts val="0"/>
              </a:spcAft>
              <a:buClr>
                <a:schemeClr val="dk1"/>
              </a:buClr>
              <a:buSzPct val="25000"/>
              <a:buFont typeface="Arial"/>
              <a:buNone/>
              <a:defRPr/>
            </a:pPr>
            <a:r>
              <a:rPr lang="en-US" sz="700" b="1">
                <a:solidFill>
                  <a:schemeClr val="dk1"/>
                </a:solidFill>
              </a:rPr>
              <a:t>4 협력사 기술 개발지원</a:t>
            </a:r>
            <a:endParaRPr lang="en-US" sz="700" b="1">
              <a:solidFill>
                <a:schemeClr val="dk1"/>
              </a:solidFill>
            </a:endParaRPr>
          </a:p>
          <a:p>
            <a:pPr marL="0" lvl="0" indent="0" algn="l" rtl="0">
              <a:lnSpc>
                <a:spcPct val="115000"/>
              </a:lnSpc>
              <a:spcBef>
                <a:spcPts val="1200"/>
              </a:spcBef>
              <a:spcAft>
                <a:spcPts val="0"/>
              </a:spcAft>
              <a:buClr>
                <a:schemeClr val="dk1"/>
              </a:buClr>
              <a:buSzPct val="25000"/>
              <a:buFont typeface="Arial"/>
              <a:buNone/>
              <a:defRPr/>
            </a:pPr>
            <a:r>
              <a:rPr lang="en-US" sz="700">
                <a:solidFill>
                  <a:srgbClr val="1f1e1d"/>
                </a:solidFill>
              </a:rPr>
              <a:t>삼표시멘트는 협력사의 경쟁력 제고를 위해 공동 연구 과제를 진행하고 있습니다. 현재 협력사인 금 강씨앤티와 탄소 중립 달성을 위해 ‘CBPD 안정적 처리 기술 개발’ 과제를 연구 중으로, 핵심 기술인 탄산화기 및 KCl 생산 공정을 공동 개발하고 있습니다. 향후 성공한 연구 과제를 중심으로, 개발 및 운영하여 성공 사례를 확산하고자 합니다.</a:t>
            </a:r>
            <a:endParaRPr lang="en-US" sz="700">
              <a:solidFill>
                <a:srgbClr val="1f1e1d"/>
              </a:solidFill>
            </a:endParaRPr>
          </a:p>
          <a:p>
            <a:pPr marL="12700" marR="5080" lvl="0" indent="102870" algn="just" rtl="0">
              <a:lnSpc>
                <a:spcPct val="138900"/>
              </a:lnSpc>
              <a:spcBef>
                <a:spcPts val="1200"/>
              </a:spcBef>
              <a:spcAft>
                <a:spcPts val="0"/>
              </a:spcAft>
              <a:buNone/>
              <a:defRPr/>
            </a:pPr>
            <a:endParaRPr sz="900" b="1"/>
          </a:p>
        </p:txBody>
      </p:sp>
      <p:sp>
        <p:nvSpPr>
          <p:cNvPr id="342" name="Google Shape;342;p38"/>
          <p:cNvSpPr txBox="1"/>
          <p:nvPr/>
        </p:nvSpPr>
        <p:spPr>
          <a:xfrm>
            <a:off x="612099" y="5268055"/>
            <a:ext cx="4542900" cy="465995"/>
          </a:xfrm>
          <a:prstGeom prst="rect">
            <a:avLst/>
          </a:prstGeom>
          <a:noFill/>
          <a:ln>
            <a:noFill/>
          </a:ln>
        </p:spPr>
        <p:txBody>
          <a:bodyPr wrap="square" lIns="0" tIns="66025" rIns="0" bIns="0" anchor="t" anchorCtr="0">
            <a:spAutoFit/>
          </a:bodyPr>
          <a:lstStyle/>
          <a:p>
            <a:pPr marL="12700" lvl="0" indent="0" algn="l" rtl="0">
              <a:lnSpc>
                <a:spcPct val="100000"/>
              </a:lnSpc>
              <a:spcBef>
                <a:spcPts val="0"/>
              </a:spcBef>
              <a:spcAft>
                <a:spcPts val="0"/>
              </a:spcAft>
              <a:buNone/>
              <a:defRPr/>
            </a:pPr>
            <a:r>
              <a:rPr lang="en-US" sz="700" b="1">
                <a:latin typeface="Arial"/>
                <a:ea typeface="Arial"/>
                <a:cs typeface="Arial"/>
                <a:sym typeface="Arial"/>
              </a:rPr>
              <a:t>5 협력사 교육 지원</a:t>
            </a:r>
            <a:endParaRPr lang="en-US" sz="700" b="1">
              <a:latin typeface="Arial"/>
              <a:ea typeface="Arial"/>
              <a:cs typeface="Arial"/>
              <a:sym typeface="Arial"/>
            </a:endParaRPr>
          </a:p>
          <a:p>
            <a:pPr marL="12700" marR="5080" lvl="0" indent="0" algn="l" rtl="0">
              <a:lnSpc>
                <a:spcPct val="138900"/>
              </a:lnSpc>
              <a:spcBef>
                <a:spcPts val="0"/>
              </a:spcBef>
              <a:spcAft>
                <a:spcPts val="0"/>
              </a:spcAft>
              <a:buNone/>
              <a:defRPr/>
            </a:pPr>
            <a:r>
              <a:rPr lang="en-US" sz="700">
                <a:solidFill>
                  <a:srgbClr val="1f1e1d"/>
                </a:solidFill>
              </a:rPr>
              <a:t>삼</a:t>
            </a:r>
            <a:r>
              <a:rPr lang="en-US" sz="700">
                <a:solidFill>
                  <a:srgbClr val="1f1e1d"/>
                </a:solidFill>
                <a:latin typeface="Arial"/>
                <a:ea typeface="Arial"/>
                <a:cs typeface="Arial"/>
                <a:sym typeface="Arial"/>
              </a:rPr>
              <a:t>표시멘트는 협력사 임직원의 역량 강화를 위해 유해화학물질 관리(384명), 안전관리, 환경 위험성 평가 등에 대한 교육 지원을 하였습니다.</a:t>
            </a:r>
            <a:endParaRPr sz="700">
              <a:latin typeface="Arial"/>
              <a:ea typeface="Arial"/>
              <a:cs typeface="Arial"/>
              <a:sym typeface="Arial"/>
            </a:endParaRPr>
          </a:p>
        </p:txBody>
      </p:sp>
      <p:sp>
        <p:nvSpPr>
          <p:cNvPr id="343" name="Google Shape;343;p38"/>
          <p:cNvSpPr txBox="1"/>
          <p:nvPr/>
        </p:nvSpPr>
        <p:spPr>
          <a:xfrm>
            <a:off x="605095" y="5719643"/>
            <a:ext cx="4542900" cy="799098"/>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000" b="1">
                <a:solidFill>
                  <a:srgbClr val="1f1e1d"/>
                </a:solidFill>
                <a:latin typeface="Arial"/>
                <a:ea typeface="Arial"/>
                <a:cs typeface="Arial"/>
                <a:sym typeface="Arial"/>
              </a:rPr>
              <a:t>협력사 고충 채널</a:t>
            </a:r>
            <a:endParaRPr lang="en-US" sz="1000" b="1">
              <a:solidFill>
                <a:srgbClr val="1f1e1d"/>
              </a:solidFill>
              <a:latin typeface="Arial"/>
              <a:ea typeface="Arial"/>
              <a:cs typeface="Arial"/>
              <a:sym typeface="Arial"/>
            </a:endParaRPr>
          </a:p>
          <a:p>
            <a:pPr marL="12700" lvl="0" indent="0" algn="l" rtl="0">
              <a:lnSpc>
                <a:spcPct val="100000"/>
              </a:lnSpc>
              <a:spcBef>
                <a:spcPts val="685"/>
              </a:spcBef>
              <a:spcAft>
                <a:spcPts val="0"/>
              </a:spcAft>
              <a:buNone/>
              <a:defRPr/>
            </a:pPr>
            <a:r>
              <a:rPr lang="en-US" sz="700" b="1">
                <a:latin typeface="Arial"/>
                <a:ea typeface="Arial"/>
                <a:cs typeface="Arial"/>
                <a:sym typeface="Arial"/>
              </a:rPr>
              <a:t>협력사 안전보건협의회 운영</a:t>
            </a:r>
            <a:endParaRPr lang="en-US" sz="700" b="1">
              <a:latin typeface="Arial"/>
              <a:ea typeface="Arial"/>
              <a:cs typeface="Arial"/>
              <a:sym typeface="Arial"/>
            </a:endParaRPr>
          </a:p>
          <a:p>
            <a:pPr marL="12700" marR="5080" lvl="0" indent="0" algn="just" rtl="0">
              <a:lnSpc>
                <a:spcPct val="138900"/>
              </a:lnSpc>
              <a:spcBef>
                <a:spcPts val="0"/>
              </a:spcBef>
              <a:spcAft>
                <a:spcPts val="0"/>
              </a:spcAft>
              <a:buNone/>
              <a:defRPr/>
            </a:pPr>
            <a:r>
              <a:rPr lang="en-US" sz="700">
                <a:solidFill>
                  <a:srgbClr val="1f1e1d"/>
                </a:solidFill>
              </a:rPr>
              <a:t>삼</a:t>
            </a:r>
            <a:r>
              <a:rPr lang="en-US" sz="700">
                <a:solidFill>
                  <a:srgbClr val="1f1e1d"/>
                </a:solidFill>
                <a:latin typeface="Arial"/>
                <a:ea typeface="Arial"/>
                <a:cs typeface="Arial"/>
                <a:sym typeface="Arial"/>
              </a:rPr>
              <a:t>표시멘트는 협력사 협의회를 매월 소집하여 안전보건 및 기타 이슈 사항에 대해 공유합니다. 협력사들은 협의회에 참여해 고충 및 필요사항에 대해 논의하며, </a:t>
            </a:r>
            <a:r>
              <a:rPr lang="en-US" sz="700">
                <a:solidFill>
                  <a:srgbClr val="1f1e1d"/>
                </a:solidFill>
              </a:rPr>
              <a:t>삼</a:t>
            </a:r>
            <a:r>
              <a:rPr lang="en-US" sz="700">
                <a:solidFill>
                  <a:srgbClr val="1f1e1d"/>
                </a:solidFill>
                <a:latin typeface="Arial"/>
                <a:ea typeface="Arial"/>
                <a:cs typeface="Arial"/>
                <a:sym typeface="Arial"/>
              </a:rPr>
              <a:t>표시멘트는 적합성 판단을 통해 관련 사항을 적극적으로 지원하고 있습니다.</a:t>
            </a:r>
            <a:endParaRPr sz="700">
              <a:latin typeface="Arial"/>
              <a:ea typeface="Arial"/>
              <a:cs typeface="Arial"/>
              <a:sym typeface="Arial"/>
            </a:endParaRPr>
          </a:p>
        </p:txBody>
      </p:sp>
      <p:sp>
        <p:nvSpPr>
          <p:cNvPr id="344" name="Google Shape;344;p38"/>
          <p:cNvSpPr txBox="1"/>
          <p:nvPr/>
        </p:nvSpPr>
        <p:spPr>
          <a:xfrm>
            <a:off x="611499" y="6485394"/>
            <a:ext cx="4544100" cy="458331"/>
          </a:xfrm>
          <a:prstGeom prst="rect">
            <a:avLst/>
          </a:prstGeom>
          <a:noFill/>
          <a:ln>
            <a:noFill/>
          </a:ln>
        </p:spPr>
        <p:txBody>
          <a:bodyPr wrap="square" lIns="0" tIns="66025" rIns="0" bIns="0" anchor="t" anchorCtr="0">
            <a:spAutoFit/>
          </a:bodyPr>
          <a:lstStyle/>
          <a:p>
            <a:pPr marL="12700" lvl="0" indent="0" algn="l" rtl="0">
              <a:lnSpc>
                <a:spcPct val="100000"/>
              </a:lnSpc>
              <a:spcBef>
                <a:spcPts val="0"/>
              </a:spcBef>
              <a:spcAft>
                <a:spcPts val="0"/>
              </a:spcAft>
              <a:buNone/>
              <a:defRPr/>
            </a:pPr>
            <a:r>
              <a:rPr lang="en-US" sz="700" b="1">
                <a:latin typeface="Arial"/>
                <a:ea typeface="Arial"/>
                <a:cs typeface="Arial"/>
                <a:sym typeface="Arial"/>
              </a:rPr>
              <a:t>협력사 안전관리 및 작업환경 개선</a:t>
            </a:r>
            <a:endParaRPr lang="en-US" sz="700" b="1">
              <a:latin typeface="Arial"/>
              <a:ea typeface="Arial"/>
              <a:cs typeface="Arial"/>
              <a:sym typeface="Arial"/>
            </a:endParaRPr>
          </a:p>
          <a:p>
            <a:pPr marL="12700" marR="5080" lvl="0" indent="0" algn="l" rtl="0">
              <a:lnSpc>
                <a:spcPct val="138900"/>
              </a:lnSpc>
              <a:spcBef>
                <a:spcPts val="0"/>
              </a:spcBef>
              <a:spcAft>
                <a:spcPts val="0"/>
              </a:spcAft>
              <a:buNone/>
              <a:defRPr/>
            </a:pPr>
            <a:r>
              <a:rPr lang="en-US" sz="700">
                <a:solidFill>
                  <a:srgbClr val="1f1e1d"/>
                </a:solidFill>
                <a:latin typeface="Arial"/>
                <a:ea typeface="Arial"/>
                <a:cs typeface="Arial"/>
                <a:sym typeface="Arial"/>
              </a:rPr>
              <a:t>협력사 대표 및 현장소장과 월 2~4개 작업현장을 방문하여 작업환경에 대한 모니터링을 실시하고 있습니다. 불안전 요소들을 발굴하고 불편사항을 관리자와 소통하여 작업환경을 개선하고 있습니다.</a:t>
            </a:r>
            <a:endParaRPr sz="700">
              <a:latin typeface="Arial"/>
              <a:ea typeface="Arial"/>
              <a:cs typeface="Arial"/>
              <a:sym typeface="Arial"/>
            </a:endParaRPr>
          </a:p>
        </p:txBody>
      </p:sp>
      <p:sp>
        <p:nvSpPr>
          <p:cNvPr id="345" name="Google Shape;345;p38"/>
          <p:cNvSpPr txBox="1"/>
          <p:nvPr/>
        </p:nvSpPr>
        <p:spPr>
          <a:xfrm>
            <a:off x="612399" y="7000026"/>
            <a:ext cx="4542300" cy="419948"/>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800" b="1">
                <a:solidFill>
                  <a:srgbClr val="1f1e1d"/>
                </a:solidFill>
                <a:latin typeface="Arial"/>
                <a:ea typeface="Arial"/>
                <a:cs typeface="Arial"/>
                <a:sym typeface="Arial"/>
              </a:rPr>
              <a:t>협력사 행동강령 준수를 위한 서약서 작성</a:t>
            </a:r>
            <a:endParaRPr lang="en-US" sz="800" b="1">
              <a:solidFill>
                <a:srgbClr val="1f1e1d"/>
              </a:solidFill>
              <a:latin typeface="Arial"/>
              <a:ea typeface="Arial"/>
              <a:cs typeface="Arial"/>
              <a:sym typeface="Arial"/>
            </a:endParaRPr>
          </a:p>
          <a:p>
            <a:pPr marL="12700" marR="5080" lvl="0" indent="0" algn="l" rtl="0">
              <a:lnSpc>
                <a:spcPct val="138900"/>
              </a:lnSpc>
              <a:spcBef>
                <a:spcPts val="265"/>
              </a:spcBef>
              <a:spcAft>
                <a:spcPts val="0"/>
              </a:spcAft>
              <a:buNone/>
              <a:defRPr/>
            </a:pPr>
            <a:r>
              <a:rPr lang="en-US" sz="600">
                <a:solidFill>
                  <a:srgbClr val="1f1e1d"/>
                </a:solidFill>
              </a:rPr>
              <a:t>삼</a:t>
            </a:r>
            <a:r>
              <a:rPr lang="en-US" sz="600">
                <a:solidFill>
                  <a:srgbClr val="1f1e1d"/>
                </a:solidFill>
                <a:latin typeface="Arial"/>
                <a:ea typeface="Arial"/>
                <a:cs typeface="Arial"/>
                <a:sym typeface="Arial"/>
              </a:rPr>
              <a:t>표시멘트는 협력사와 도급계약시 행동강령 준수를 위한 서약서를 작성하고 있으며, 기업의 사회 적 책임과 기업윤리 규범을 준수할 것을 약속하고 있습니다.</a:t>
            </a:r>
            <a:endParaRPr sz="600">
              <a:latin typeface="Arial"/>
              <a:ea typeface="Arial"/>
              <a:cs typeface="Arial"/>
              <a:sym typeface="Arial"/>
            </a:endParaRPr>
          </a:p>
        </p:txBody>
      </p:sp>
      <p:sp>
        <p:nvSpPr>
          <p:cNvPr id="346" name="Google Shape;346;p38"/>
          <p:cNvSpPr txBox="1"/>
          <p:nvPr/>
        </p:nvSpPr>
        <p:spPr>
          <a:xfrm>
            <a:off x="5513091" y="3660625"/>
            <a:ext cx="778500" cy="120600"/>
          </a:xfrm>
          <a:prstGeom prst="rect">
            <a:avLst/>
          </a:prstGeom>
          <a:noFill/>
          <a:ln>
            <a:noFill/>
          </a:ln>
        </p:spPr>
        <p:txBody>
          <a:bodyPr wrap="square" lIns="0" tIns="12700" rIns="0" bIns="0" anchor="t" anchorCtr="0">
            <a:spAutoFit/>
          </a:bodyPr>
          <a:lstStyle/>
          <a:p>
            <a:pPr marL="0" lvl="0" indent="0" algn="l" rtl="0">
              <a:lnSpc>
                <a:spcPct val="100000"/>
              </a:lnSpc>
              <a:spcBef>
                <a:spcPts val="0"/>
              </a:spcBef>
              <a:spcAft>
                <a:spcPts val="0"/>
              </a:spcAft>
              <a:buNone/>
              <a:defRPr/>
            </a:pPr>
            <a:endParaRPr sz="700">
              <a:latin typeface="Arial"/>
              <a:ea typeface="Arial"/>
              <a:cs typeface="Arial"/>
              <a:sym typeface="Arial"/>
            </a:endParaRPr>
          </a:p>
        </p:txBody>
      </p:sp>
      <p:sp>
        <p:nvSpPr>
          <p:cNvPr id="347" name="Google Shape;347;p38"/>
          <p:cNvSpPr txBox="1"/>
          <p:nvPr/>
        </p:nvSpPr>
        <p:spPr>
          <a:xfrm>
            <a:off x="7831870" y="3660625"/>
            <a:ext cx="1056600" cy="120600"/>
          </a:xfrm>
          <a:prstGeom prst="rect">
            <a:avLst/>
          </a:prstGeom>
          <a:noFill/>
          <a:ln>
            <a:noFill/>
          </a:ln>
        </p:spPr>
        <p:txBody>
          <a:bodyPr wrap="square" lIns="0" tIns="12700" rIns="0" bIns="0" anchor="t" anchorCtr="0">
            <a:spAutoFit/>
          </a:bodyPr>
          <a:lstStyle/>
          <a:p>
            <a:pPr marL="0" lvl="0" indent="0" algn="l" rtl="0">
              <a:lnSpc>
                <a:spcPct val="100000"/>
              </a:lnSpc>
              <a:spcBef>
                <a:spcPts val="0"/>
              </a:spcBef>
              <a:spcAft>
                <a:spcPts val="0"/>
              </a:spcAft>
              <a:buNone/>
              <a:defRPr/>
            </a:pPr>
            <a:endParaRPr sz="700">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p:cSld>
    <p:spTree>
      <p:nvGrpSpPr>
        <p:cNvPr id="1" name=""/>
        <p:cNvGrpSpPr/>
        <p:nvPr/>
      </p:nvGrpSpPr>
      <p:grpSpPr>
        <a:xfrm>
          <a:off x="0" y="0"/>
          <a:ext cx="0" cy="0"/>
          <a:chOff x="0" y="0"/>
          <a:chExt cx="0" cy="0"/>
        </a:xfrm>
      </p:grpSpPr>
      <p:sp>
        <p:nvSpPr>
          <p:cNvPr id="352" name="Google Shape;352;p39"/>
          <p:cNvSpPr txBox="1"/>
          <p:nvPr/>
        </p:nvSpPr>
        <p:spPr>
          <a:xfrm>
            <a:off x="636874" y="232425"/>
            <a:ext cx="4376770" cy="7677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altLang="ko-KR" sz="2200" b="1">
                <a:solidFill>
                  <a:srgbClr val="1f1e1d"/>
                </a:solidFill>
                <a:latin typeface="Arial"/>
                <a:ea typeface="Arial"/>
                <a:cs typeface="Arial"/>
                <a:sym typeface="Arial"/>
              </a:rPr>
              <a:t>Social - </a:t>
            </a:r>
            <a:r>
              <a:rPr lang="en-US" sz="2200" b="1">
                <a:solidFill>
                  <a:srgbClr val="1f1e1d"/>
                </a:solidFill>
                <a:latin typeface="Arial"/>
                <a:ea typeface="Arial"/>
                <a:cs typeface="Arial"/>
                <a:sym typeface="Arial"/>
              </a:rPr>
              <a:t>협력사 상생</a:t>
            </a:r>
            <a:endParaRPr lang="en-US" sz="2200" b="1">
              <a:solidFill>
                <a:srgbClr val="1f1e1d"/>
              </a:solidFill>
              <a:latin typeface="Arial"/>
              <a:ea typeface="Arial"/>
              <a:cs typeface="Arial"/>
              <a:sym typeface="Arial"/>
            </a:endParaRPr>
          </a:p>
          <a:p>
            <a:pPr marL="12700" lvl="0" indent="0" algn="l" rtl="0">
              <a:lnSpc>
                <a:spcPct val="100000"/>
              </a:lnSpc>
              <a:spcBef>
                <a:spcPts val="730"/>
              </a:spcBef>
              <a:spcAft>
                <a:spcPts val="0"/>
              </a:spcAft>
              <a:buNone/>
              <a:defRPr/>
            </a:pPr>
            <a:endParaRPr lang="en-US" sz="2200" b="1">
              <a:solidFill>
                <a:srgbClr val="1f1e1d"/>
              </a:solidFill>
              <a:latin typeface="Arial"/>
              <a:ea typeface="Arial"/>
              <a:cs typeface="Arial"/>
              <a:sym typeface="Arial"/>
            </a:endParaRPr>
          </a:p>
        </p:txBody>
      </p:sp>
      <p:sp>
        <p:nvSpPr>
          <p:cNvPr id="353" name="Google Shape;353;p39"/>
          <p:cNvSpPr txBox="1"/>
          <p:nvPr/>
        </p:nvSpPr>
        <p:spPr>
          <a:xfrm>
            <a:off x="635292" y="788493"/>
            <a:ext cx="1731000" cy="610500"/>
          </a:xfrm>
          <a:prstGeom prst="rect">
            <a:avLst/>
          </a:prstGeom>
          <a:noFill/>
          <a:ln>
            <a:noFill/>
          </a:ln>
        </p:spPr>
        <p:txBody>
          <a:bodyPr wrap="square" lIns="0" tIns="118100" rIns="0" bIns="0" anchor="t" anchorCtr="0">
            <a:spAutoFit/>
          </a:bodyPr>
          <a:lstStyle/>
          <a:p>
            <a:pPr marL="12700" lvl="0" indent="0" algn="l" rtl="0">
              <a:lnSpc>
                <a:spcPct val="100000"/>
              </a:lnSpc>
              <a:spcBef>
                <a:spcPts val="0"/>
              </a:spcBef>
              <a:spcAft>
                <a:spcPts val="0"/>
              </a:spcAft>
              <a:buNone/>
              <a:defRPr/>
            </a:pPr>
            <a:r>
              <a:rPr lang="en-US" sz="1400" b="1">
                <a:solidFill>
                  <a:srgbClr val="00a385"/>
                </a:solidFill>
                <a:latin typeface="Arial"/>
                <a:ea typeface="Arial"/>
                <a:cs typeface="Arial"/>
                <a:sym typeface="Arial"/>
              </a:rPr>
              <a:t>Metrics and Targets</a:t>
            </a:r>
            <a:endParaRPr lang="en-US" sz="1400" b="1">
              <a:solidFill>
                <a:srgbClr val="00a385"/>
              </a:solidFill>
              <a:latin typeface="Arial"/>
              <a:ea typeface="Arial"/>
              <a:cs typeface="Arial"/>
              <a:sym typeface="Arial"/>
            </a:endParaRPr>
          </a:p>
          <a:p>
            <a:pPr marL="12700" lvl="0" indent="0" algn="l" rtl="0">
              <a:lnSpc>
                <a:spcPct val="100000"/>
              </a:lnSpc>
              <a:spcBef>
                <a:spcPts val="710"/>
              </a:spcBef>
              <a:spcAft>
                <a:spcPts val="0"/>
              </a:spcAft>
              <a:buNone/>
              <a:defRPr/>
            </a:pPr>
            <a:r>
              <a:rPr lang="en-US" sz="1200" b="1">
                <a:solidFill>
                  <a:srgbClr val="1f1e1d"/>
                </a:solidFill>
                <a:latin typeface="Arial"/>
                <a:ea typeface="Arial"/>
                <a:cs typeface="Arial"/>
                <a:sym typeface="Arial"/>
              </a:rPr>
              <a:t>2023년 협력사 ESG 평가</a:t>
            </a:r>
            <a:endParaRPr sz="1200">
              <a:latin typeface="Arial"/>
              <a:ea typeface="Arial"/>
              <a:cs typeface="Arial"/>
              <a:sym typeface="Arial"/>
            </a:endParaRPr>
          </a:p>
        </p:txBody>
      </p:sp>
      <p:sp>
        <p:nvSpPr>
          <p:cNvPr id="354" name="Google Shape;354;p39"/>
          <p:cNvSpPr txBox="1"/>
          <p:nvPr/>
        </p:nvSpPr>
        <p:spPr>
          <a:xfrm>
            <a:off x="641049" y="1524017"/>
            <a:ext cx="4542900" cy="1724008"/>
          </a:xfrm>
          <a:prstGeom prst="rect">
            <a:avLst/>
          </a:prstGeom>
          <a:noFill/>
          <a:ln>
            <a:noFill/>
          </a:ln>
        </p:spPr>
        <p:txBody>
          <a:bodyPr wrap="square" lIns="0" tIns="12700" rIns="0" bIns="0" anchor="t" anchorCtr="0">
            <a:spAutoFit/>
          </a:bodyPr>
          <a:lstStyle/>
          <a:p>
            <a:pPr marL="12700" marR="5080" lvl="0" indent="0" algn="just" rtl="0">
              <a:lnSpc>
                <a:spcPct val="138900"/>
              </a:lnSpc>
              <a:spcBef>
                <a:spcPts val="0"/>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공장 내 협력 도급사를 대상으로 연 2회 평가를 실시하고 있습니다. 2023년 협력사 24개사를 대상으로 ESG 평가를 실시하였습니다. 평가내용은 일반평가, 현장평가, 안전평가로 구분 되며, 도급 작업의 경우 성격에 따라 공사, 운영, 지원 부문으로 구분하여 모니터링합니다.</a:t>
            </a:r>
            <a:endParaRPr lang="en-US" sz="900">
              <a:solidFill>
                <a:srgbClr val="1f1e1d"/>
              </a:solidFill>
              <a:latin typeface="Arial"/>
              <a:ea typeface="Arial"/>
              <a:cs typeface="Arial"/>
              <a:sym typeface="Arial"/>
            </a:endParaRPr>
          </a:p>
          <a:p>
            <a:pPr marL="12700" marR="5080" lvl="0" indent="0" algn="just" rtl="0">
              <a:lnSpc>
                <a:spcPct val="138900"/>
              </a:lnSpc>
              <a:spcBef>
                <a:spcPts val="0"/>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부문별 우수 협력사를 표창 및 포상하고 있습니다. </a:t>
            </a:r>
            <a:endParaRPr lang="en-US" sz="900">
              <a:solidFill>
                <a:srgbClr val="1f1e1d"/>
              </a:solidFill>
              <a:latin typeface="Arial"/>
              <a:ea typeface="Arial"/>
              <a:cs typeface="Arial"/>
              <a:sym typeface="Arial"/>
            </a:endParaRPr>
          </a:p>
          <a:p>
            <a:pPr marL="12700" marR="5080" lvl="0" indent="0" algn="just" rtl="0">
              <a:lnSpc>
                <a:spcPct val="138900"/>
              </a:lnSpc>
              <a:spcBef>
                <a:spcPts val="0"/>
              </a:spcBef>
              <a:spcAft>
                <a:spcPts val="0"/>
              </a:spcAft>
              <a:buNone/>
              <a:defRPr/>
            </a:pPr>
            <a:r>
              <a:rPr lang="en-US" sz="900">
                <a:solidFill>
                  <a:srgbClr val="1f1e1d"/>
                </a:solidFill>
                <a:latin typeface="Arial"/>
                <a:ea typeface="Arial"/>
                <a:cs typeface="Arial"/>
                <a:sym typeface="Arial"/>
              </a:rPr>
              <a:t>2023년 협력사 중 2개사를 A등급, 20개사를 B등급, 2개사를 C등급으로 평가한 후, 상위 8개사를 우수 협력사로 선정하여 총 15백만원의 포상금을 지급하였습니다. </a:t>
            </a:r>
            <a:endParaRPr lang="en-US" sz="900">
              <a:solidFill>
                <a:srgbClr val="1f1e1d"/>
              </a:solidFill>
              <a:latin typeface="Arial"/>
              <a:ea typeface="Arial"/>
              <a:cs typeface="Arial"/>
              <a:sym typeface="Arial"/>
            </a:endParaRPr>
          </a:p>
          <a:p>
            <a:pPr marL="12700" marR="5080" lvl="0" indent="0" algn="just" rtl="0">
              <a:lnSpc>
                <a:spcPct val="138900"/>
              </a:lnSpc>
              <a:spcBef>
                <a:spcPts val="0"/>
              </a:spcBef>
              <a:spcAft>
                <a:spcPts val="0"/>
              </a:spcAft>
              <a:buNone/>
              <a:defRPr/>
            </a:pPr>
            <a:r>
              <a:rPr lang="en-US" sz="900">
                <a:solidFill>
                  <a:srgbClr val="1f1e1d"/>
                </a:solidFill>
                <a:latin typeface="Arial"/>
                <a:ea typeface="Arial"/>
                <a:cs typeface="Arial"/>
                <a:sym typeface="Arial"/>
              </a:rPr>
              <a:t>그러나 안전수칙 위반 또는 안전사고가 발생한 업체에 대해서는 안전 교육을 실시하고 개선을 촉구하고 있습니다.</a:t>
            </a:r>
            <a:endParaRPr sz="900">
              <a:latin typeface="Arial"/>
              <a:ea typeface="Arial"/>
              <a:cs typeface="Arial"/>
              <a:sym typeface="Arial"/>
            </a:endParaRPr>
          </a:p>
        </p:txBody>
      </p:sp>
      <p:sp>
        <p:nvSpPr>
          <p:cNvPr id="355" name="Google Shape;355;p39"/>
          <p:cNvSpPr txBox="1"/>
          <p:nvPr/>
        </p:nvSpPr>
        <p:spPr>
          <a:xfrm>
            <a:off x="641050" y="3259450"/>
            <a:ext cx="4814700" cy="1245875"/>
          </a:xfrm>
          <a:prstGeom prst="rect">
            <a:avLst/>
          </a:prstGeom>
          <a:noFill/>
          <a:ln>
            <a:noFill/>
          </a:ln>
        </p:spPr>
        <p:txBody>
          <a:bodyPr wrap="square" lIns="0" tIns="95250" rIns="0" bIns="0" anchor="t" anchorCtr="0">
            <a:spAutoFit/>
          </a:bodyPr>
          <a:lstStyle/>
          <a:p>
            <a:pPr marL="12700" lvl="0" indent="0" algn="l" rtl="0">
              <a:lnSpc>
                <a:spcPct val="100000"/>
              </a:lnSpc>
              <a:spcBef>
                <a:spcPts val="0"/>
              </a:spcBef>
              <a:spcAft>
                <a:spcPts val="0"/>
              </a:spcAft>
              <a:buNone/>
              <a:defRPr/>
            </a:pPr>
            <a:r>
              <a:rPr lang="en-US" sz="1000" b="1">
                <a:solidFill>
                  <a:srgbClr val="595757"/>
                </a:solidFill>
                <a:latin typeface="Arial"/>
                <a:ea typeface="Arial"/>
                <a:cs typeface="Arial"/>
                <a:sym typeface="Arial"/>
              </a:rPr>
              <a:t>2023년 협력사 고충처리 결과</a:t>
            </a:r>
            <a:endParaRPr lang="en-US" sz="1000" b="1">
              <a:solidFill>
                <a:srgbClr val="595757"/>
              </a:solidFill>
              <a:latin typeface="Arial"/>
              <a:ea typeface="Arial"/>
              <a:cs typeface="Arial"/>
              <a:sym typeface="Arial"/>
            </a:endParaRPr>
          </a:p>
          <a:p>
            <a:pPr marL="12700" marR="5080" lvl="0" indent="0" algn="l" rtl="0">
              <a:lnSpc>
                <a:spcPct val="138900"/>
              </a:lnSpc>
              <a:spcBef>
                <a:spcPts val="165"/>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협력사 협의회를 운영하여 매월 협력사와 관련 안전보건 이슈 및 기타 접수 건에 대해 공유합니다. </a:t>
            </a:r>
            <a:endParaRPr lang="en-US" sz="900">
              <a:solidFill>
                <a:srgbClr val="1f1e1d"/>
              </a:solidFill>
              <a:latin typeface="Arial"/>
              <a:ea typeface="Arial"/>
              <a:cs typeface="Arial"/>
              <a:sym typeface="Arial"/>
            </a:endParaRPr>
          </a:p>
          <a:p>
            <a:pPr marL="12700" marR="5080" lvl="0" indent="0" algn="l" rtl="0">
              <a:lnSpc>
                <a:spcPct val="138900"/>
              </a:lnSpc>
              <a:spcBef>
                <a:spcPts val="165"/>
              </a:spcBef>
              <a:spcAft>
                <a:spcPts val="0"/>
              </a:spcAft>
              <a:buNone/>
              <a:defRPr/>
            </a:pPr>
            <a:r>
              <a:rPr lang="en-US" sz="900">
                <a:solidFill>
                  <a:srgbClr val="1f1e1d"/>
                </a:solidFill>
                <a:latin typeface="Arial"/>
                <a:ea typeface="Arial"/>
                <a:cs typeface="Arial"/>
                <a:sym typeface="Arial"/>
              </a:rPr>
              <a:t>협력사들은 협의회에 참여하여 </a:t>
            </a:r>
            <a:r>
              <a:rPr lang="en-US" sz="900">
                <a:solidFill>
                  <a:srgbClr val="1f1e1d"/>
                </a:solidFill>
              </a:rPr>
              <a:t>삼</a:t>
            </a:r>
            <a:r>
              <a:rPr lang="en-US" sz="900">
                <a:solidFill>
                  <a:srgbClr val="1f1e1d"/>
                </a:solidFill>
                <a:latin typeface="Arial"/>
                <a:ea typeface="Arial"/>
                <a:cs typeface="Arial"/>
                <a:sym typeface="Arial"/>
              </a:rPr>
              <a:t>표시멘트에 고충 및 필요사항을 논의하고 있으며, </a:t>
            </a:r>
            <a:r>
              <a:rPr lang="en-US" sz="900">
                <a:solidFill>
                  <a:srgbClr val="1f1e1d"/>
                </a:solidFill>
              </a:rPr>
              <a:t>삼</a:t>
            </a:r>
            <a:r>
              <a:rPr lang="en-US" sz="900">
                <a:solidFill>
                  <a:srgbClr val="1f1e1d"/>
                </a:solidFill>
                <a:latin typeface="Arial"/>
                <a:ea typeface="Arial"/>
                <a:cs typeface="Arial"/>
                <a:sym typeface="Arial"/>
              </a:rPr>
              <a:t>표시멘트는 필요시 요청 사항을 적극적으로 지원합니다. 2023년 협력사들은 협의회에서 24건에 대해 고충 및 필요사항을 접수 하였으며,</a:t>
            </a:r>
            <a:r>
              <a:rPr lang="en-US" sz="900">
                <a:solidFill>
                  <a:srgbClr val="1f1e1d"/>
                </a:solidFill>
              </a:rPr>
              <a:t> 삼</a:t>
            </a:r>
            <a:r>
              <a:rPr lang="en-US" sz="900">
                <a:solidFill>
                  <a:srgbClr val="1f1e1d"/>
                </a:solidFill>
                <a:latin typeface="Arial"/>
                <a:ea typeface="Arial"/>
                <a:cs typeface="Arial"/>
                <a:sym typeface="Arial"/>
              </a:rPr>
              <a:t>표시멘트는 이 중 16건에 대해 조치를 완료 하였습니다.</a:t>
            </a:r>
            <a:endParaRPr sz="900">
              <a:latin typeface="Arial"/>
              <a:ea typeface="Arial"/>
              <a:cs typeface="Arial"/>
              <a:sym typeface="Arial"/>
            </a:endParaRPr>
          </a:p>
        </p:txBody>
      </p:sp>
      <p:sp>
        <p:nvSpPr>
          <p:cNvPr id="356" name="Google Shape;356;p39"/>
          <p:cNvSpPr txBox="1"/>
          <p:nvPr/>
        </p:nvSpPr>
        <p:spPr>
          <a:xfrm>
            <a:off x="756000" y="4454415"/>
            <a:ext cx="2341200" cy="341700"/>
          </a:xfrm>
          <a:prstGeom prst="rect">
            <a:avLst/>
          </a:prstGeom>
          <a:noFill/>
          <a:ln>
            <a:noFill/>
          </a:ln>
        </p:spPr>
        <p:txBody>
          <a:bodyPr wrap="square" lIns="0" tIns="60950" rIns="0" bIns="0" anchor="t" anchorCtr="0">
            <a:spAutoFit/>
          </a:bodyPr>
          <a:lstStyle/>
          <a:p>
            <a:pPr marL="0" lvl="0" indent="0" algn="l" rtl="0">
              <a:lnSpc>
                <a:spcPct val="100000"/>
              </a:lnSpc>
              <a:spcBef>
                <a:spcPts val="385"/>
              </a:spcBef>
              <a:spcAft>
                <a:spcPts val="0"/>
              </a:spcAft>
              <a:buNone/>
              <a:defRPr/>
            </a:pPr>
            <a:endParaRPr sz="750">
              <a:latin typeface="Arial"/>
              <a:ea typeface="Arial"/>
              <a:cs typeface="Arial"/>
              <a:sym typeface="Arial"/>
            </a:endParaRPr>
          </a:p>
          <a:p>
            <a:pPr marL="0" lvl="0" indent="0" algn="l" rtl="0">
              <a:lnSpc>
                <a:spcPct val="100000"/>
              </a:lnSpc>
              <a:spcBef>
                <a:spcPts val="384"/>
              </a:spcBef>
              <a:spcAft>
                <a:spcPts val="0"/>
              </a:spcAft>
              <a:buNone/>
              <a:defRPr/>
            </a:pPr>
            <a:endParaRPr sz="750">
              <a:latin typeface="Arial"/>
              <a:ea typeface="Arial"/>
              <a:cs typeface="Arial"/>
              <a:sym typeface="Arial"/>
            </a:endParaRPr>
          </a:p>
        </p:txBody>
      </p:sp>
      <p:sp>
        <p:nvSpPr>
          <p:cNvPr id="357" name="Google Shape;357;p39"/>
          <p:cNvSpPr txBox="1"/>
          <p:nvPr/>
        </p:nvSpPr>
        <p:spPr>
          <a:xfrm>
            <a:off x="635299" y="4129873"/>
            <a:ext cx="1360200" cy="1668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endParaRPr sz="1000">
              <a:latin typeface="Arial"/>
              <a:ea typeface="Arial"/>
              <a:cs typeface="Arial"/>
              <a:sym typeface="Arial"/>
            </a:endParaRPr>
          </a:p>
        </p:txBody>
      </p:sp>
      <p:sp>
        <p:nvSpPr>
          <p:cNvPr id="358" name="Google Shape;358;p39"/>
          <p:cNvSpPr/>
          <p:nvPr/>
        </p:nvSpPr>
        <p:spPr>
          <a:xfrm>
            <a:off x="1236863" y="5083096"/>
            <a:ext cx="584200" cy="584200"/>
          </a:xfrm>
          <a:custGeom>
            <a:avLst/>
            <a:gdLst/>
            <a:rect l="l" t="t" r="r" b="b"/>
            <a:pathLst>
              <a:path w="584200" h="584200" extrusionOk="0">
                <a:moveTo>
                  <a:pt x="291833" y="0"/>
                </a:moveTo>
                <a:lnTo>
                  <a:pt x="244496" y="3819"/>
                </a:lnTo>
                <a:lnTo>
                  <a:pt x="199591" y="14877"/>
                </a:lnTo>
                <a:lnTo>
                  <a:pt x="157718" y="32574"/>
                </a:lnTo>
                <a:lnTo>
                  <a:pt x="119480" y="56307"/>
                </a:lnTo>
                <a:lnTo>
                  <a:pt x="85475" y="85477"/>
                </a:lnTo>
                <a:lnTo>
                  <a:pt x="56306" y="119482"/>
                </a:lnTo>
                <a:lnTo>
                  <a:pt x="32573" y="157723"/>
                </a:lnTo>
                <a:lnTo>
                  <a:pt x="14877" y="199597"/>
                </a:lnTo>
                <a:lnTo>
                  <a:pt x="3819" y="244505"/>
                </a:lnTo>
                <a:lnTo>
                  <a:pt x="0" y="291845"/>
                </a:lnTo>
                <a:lnTo>
                  <a:pt x="3819" y="339183"/>
                </a:lnTo>
                <a:lnTo>
                  <a:pt x="14877" y="384088"/>
                </a:lnTo>
                <a:lnTo>
                  <a:pt x="32573" y="425960"/>
                </a:lnTo>
                <a:lnTo>
                  <a:pt x="56306" y="464199"/>
                </a:lnTo>
                <a:lnTo>
                  <a:pt x="85475" y="498203"/>
                </a:lnTo>
                <a:lnTo>
                  <a:pt x="119480" y="527372"/>
                </a:lnTo>
                <a:lnTo>
                  <a:pt x="157718" y="551105"/>
                </a:lnTo>
                <a:lnTo>
                  <a:pt x="199591" y="568801"/>
                </a:lnTo>
                <a:lnTo>
                  <a:pt x="244496" y="579859"/>
                </a:lnTo>
                <a:lnTo>
                  <a:pt x="291833" y="583679"/>
                </a:lnTo>
                <a:lnTo>
                  <a:pt x="339170" y="579859"/>
                </a:lnTo>
                <a:lnTo>
                  <a:pt x="384075" y="568801"/>
                </a:lnTo>
                <a:lnTo>
                  <a:pt x="425947" y="551105"/>
                </a:lnTo>
                <a:lnTo>
                  <a:pt x="464186" y="527372"/>
                </a:lnTo>
                <a:lnTo>
                  <a:pt x="498190" y="498203"/>
                </a:lnTo>
                <a:lnTo>
                  <a:pt x="527359" y="464199"/>
                </a:lnTo>
                <a:lnTo>
                  <a:pt x="551092" y="425960"/>
                </a:lnTo>
                <a:lnTo>
                  <a:pt x="568788" y="384088"/>
                </a:lnTo>
                <a:lnTo>
                  <a:pt x="579847" y="339183"/>
                </a:lnTo>
                <a:lnTo>
                  <a:pt x="583666" y="291845"/>
                </a:lnTo>
                <a:lnTo>
                  <a:pt x="579847" y="244505"/>
                </a:lnTo>
                <a:lnTo>
                  <a:pt x="568788" y="199597"/>
                </a:lnTo>
                <a:lnTo>
                  <a:pt x="551092" y="157723"/>
                </a:lnTo>
                <a:lnTo>
                  <a:pt x="527359" y="119482"/>
                </a:lnTo>
                <a:lnTo>
                  <a:pt x="498190" y="85477"/>
                </a:lnTo>
                <a:lnTo>
                  <a:pt x="464186" y="56307"/>
                </a:lnTo>
                <a:lnTo>
                  <a:pt x="425947" y="32574"/>
                </a:lnTo>
                <a:lnTo>
                  <a:pt x="384075" y="14877"/>
                </a:lnTo>
                <a:lnTo>
                  <a:pt x="339170" y="3819"/>
                </a:lnTo>
                <a:lnTo>
                  <a:pt x="291833" y="0"/>
                </a:lnTo>
                <a:close/>
              </a:path>
            </a:pathLst>
          </a:custGeom>
          <a:solidFill>
            <a:srgbClr val="ffffff"/>
          </a:solidFill>
          <a:ln>
            <a:noFill/>
          </a:ln>
        </p:spPr>
        <p:txBody>
          <a:bodyPr wrap="square" lIns="0" tIns="0" rIns="0" bIns="0" anchor="t" anchorCtr="0">
            <a:noAutofit/>
          </a:bodyPr>
          <a:lstStyle/>
          <a:p>
            <a:pPr marL="0" lvl="0" indent="0" algn="l" rtl="0">
              <a:spcBef>
                <a:spcPts val="0"/>
              </a:spcBef>
              <a:spcAft>
                <a:spcPts val="0"/>
              </a:spcAft>
              <a:buNone/>
              <a:defRPr/>
            </a:pPr>
            <a:endParaRPr/>
          </a:p>
        </p:txBody>
      </p:sp>
      <p:sp>
        <p:nvSpPr>
          <p:cNvPr id="359" name="Google Shape;359;p39"/>
          <p:cNvSpPr txBox="1"/>
          <p:nvPr/>
        </p:nvSpPr>
        <p:spPr>
          <a:xfrm>
            <a:off x="2736504" y="5717080"/>
            <a:ext cx="351900" cy="128400"/>
          </a:xfrm>
          <a:prstGeom prst="rect">
            <a:avLst/>
          </a:prstGeom>
          <a:noFill/>
          <a:ln>
            <a:noFill/>
          </a:ln>
        </p:spPr>
        <p:txBody>
          <a:bodyPr wrap="square" lIns="0" tIns="12700" rIns="0" bIns="0" anchor="t" anchorCtr="0">
            <a:spAutoFit/>
          </a:bodyPr>
          <a:lstStyle/>
          <a:p>
            <a:pPr marL="0" lvl="0" indent="0" algn="l" rtl="0">
              <a:lnSpc>
                <a:spcPct val="100000"/>
              </a:lnSpc>
              <a:spcBef>
                <a:spcPts val="0"/>
              </a:spcBef>
              <a:spcAft>
                <a:spcPts val="0"/>
              </a:spcAft>
              <a:buNone/>
              <a:defRPr/>
            </a:pPr>
            <a:endParaRPr sz="750">
              <a:latin typeface="Arial"/>
              <a:ea typeface="Arial"/>
              <a:cs typeface="Arial"/>
              <a:sym typeface="Arial"/>
            </a:endParaRPr>
          </a:p>
        </p:txBody>
      </p:sp>
      <p:sp>
        <p:nvSpPr>
          <p:cNvPr id="360" name="Google Shape;360;p39"/>
          <p:cNvSpPr txBox="1"/>
          <p:nvPr/>
        </p:nvSpPr>
        <p:spPr>
          <a:xfrm>
            <a:off x="8992254" y="581824"/>
            <a:ext cx="520800" cy="120600"/>
          </a:xfrm>
          <a:prstGeom prst="rect">
            <a:avLst/>
          </a:prstGeom>
          <a:noFill/>
          <a:ln>
            <a:noFill/>
          </a:ln>
        </p:spPr>
        <p:txBody>
          <a:bodyPr wrap="square" lIns="0" tIns="12700" rIns="0" bIns="0" anchor="t" anchorCtr="0">
            <a:spAutoFit/>
          </a:bodyPr>
          <a:lstStyle/>
          <a:p>
            <a:pPr marL="0" lvl="0" indent="0" algn="l" rtl="0">
              <a:lnSpc>
                <a:spcPct val="100000"/>
              </a:lnSpc>
              <a:spcBef>
                <a:spcPts val="0"/>
              </a:spcBef>
              <a:spcAft>
                <a:spcPts val="0"/>
              </a:spcAft>
              <a:buNone/>
              <a:defRPr/>
            </a:pPr>
            <a:endParaRPr sz="700">
              <a:latin typeface="Arial"/>
              <a:ea typeface="Arial"/>
              <a:cs typeface="Arial"/>
              <a:sym typeface="Arial"/>
            </a:endParaRPr>
          </a:p>
        </p:txBody>
      </p:sp>
      <p:sp>
        <p:nvSpPr>
          <p:cNvPr id="361" name="Google Shape;361;p39"/>
          <p:cNvSpPr txBox="1"/>
          <p:nvPr/>
        </p:nvSpPr>
        <p:spPr>
          <a:xfrm>
            <a:off x="1943050" y="2013889"/>
            <a:ext cx="280035" cy="234011"/>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750" b="1">
                <a:solidFill>
                  <a:srgbClr val="ffffff"/>
                </a:solidFill>
                <a:latin typeface="Arial"/>
                <a:ea typeface="Arial"/>
                <a:cs typeface="Arial"/>
                <a:sym typeface="Arial"/>
              </a:rPr>
              <a:t>부원료</a:t>
            </a:r>
            <a:endParaRPr sz="750">
              <a:latin typeface="Arial"/>
              <a:ea typeface="Arial"/>
              <a:cs typeface="Arial"/>
              <a:sym typeface="Arial"/>
            </a:endParaRPr>
          </a:p>
        </p:txBody>
      </p:sp>
      <p:sp>
        <p:nvSpPr>
          <p:cNvPr id="362" name="Google Shape;362;p39"/>
          <p:cNvSpPr txBox="1"/>
          <p:nvPr/>
        </p:nvSpPr>
        <p:spPr>
          <a:xfrm>
            <a:off x="2669141" y="2013889"/>
            <a:ext cx="194945" cy="234011"/>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750" b="1">
                <a:solidFill>
                  <a:srgbClr val="ffffff"/>
                </a:solidFill>
                <a:latin typeface="Arial"/>
                <a:ea typeface="Arial"/>
                <a:cs typeface="Arial"/>
                <a:sym typeface="Arial"/>
              </a:rPr>
              <a:t>생산</a:t>
            </a:r>
            <a:endParaRPr sz="750">
              <a:latin typeface="Arial"/>
              <a:ea typeface="Arial"/>
              <a:cs typeface="Arial"/>
              <a:sym typeface="Arial"/>
            </a:endParaRPr>
          </a:p>
        </p:txBody>
      </p:sp>
      <p:sp>
        <p:nvSpPr>
          <p:cNvPr id="363" name="Google Shape;363;p39"/>
          <p:cNvSpPr txBox="1"/>
          <p:nvPr/>
        </p:nvSpPr>
        <p:spPr>
          <a:xfrm>
            <a:off x="636887" y="2707509"/>
            <a:ext cx="342300" cy="1206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endParaRPr sz="700">
              <a:latin typeface="Arial"/>
              <a:ea typeface="Arial"/>
              <a:cs typeface="Arial"/>
              <a:sym typeface="Arial"/>
            </a:endParaRPr>
          </a:p>
        </p:txBody>
      </p:sp>
      <p:sp>
        <p:nvSpPr>
          <p:cNvPr id="364" name="Google Shape;364;p39"/>
          <p:cNvSpPr txBox="1"/>
          <p:nvPr/>
        </p:nvSpPr>
        <p:spPr>
          <a:xfrm>
            <a:off x="5513299" y="5714922"/>
            <a:ext cx="1013400" cy="1668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endParaRPr sz="1000">
              <a:latin typeface="Arial"/>
              <a:ea typeface="Arial"/>
              <a:cs typeface="Arial"/>
              <a:sym typeface="Arial"/>
            </a:endParaRPr>
          </a:p>
        </p:txBody>
      </p:sp>
      <p:sp>
        <p:nvSpPr>
          <p:cNvPr id="365" name="Google Shape;365;p39"/>
          <p:cNvSpPr txBox="1"/>
          <p:nvPr/>
        </p:nvSpPr>
        <p:spPr>
          <a:xfrm>
            <a:off x="9340963" y="6141355"/>
            <a:ext cx="501015" cy="345170"/>
          </a:xfrm>
          <a:prstGeom prst="rect">
            <a:avLst/>
          </a:prstGeom>
          <a:noFill/>
          <a:ln>
            <a:noFill/>
          </a:ln>
        </p:spPr>
        <p:txBody>
          <a:bodyPr wrap="square" lIns="0" tIns="15875" rIns="0" bIns="0" anchor="t" anchorCtr="0">
            <a:spAutoFit/>
          </a:bodyPr>
          <a:lstStyle/>
          <a:p>
            <a:pPr marL="12065" marR="5080" lvl="0" indent="1905" algn="ctr" rtl="0">
              <a:lnSpc>
                <a:spcPct val="121900"/>
              </a:lnSpc>
              <a:spcBef>
                <a:spcPts val="0"/>
              </a:spcBef>
              <a:spcAft>
                <a:spcPts val="0"/>
              </a:spcAft>
              <a:buNone/>
              <a:defRPr/>
            </a:pPr>
            <a:r>
              <a:rPr lang="en-US" sz="750" b="1">
                <a:solidFill>
                  <a:srgbClr val="ffffff"/>
                </a:solidFill>
                <a:latin typeface="Arial"/>
                <a:ea typeface="Arial"/>
                <a:cs typeface="Arial"/>
                <a:sym typeface="Arial"/>
              </a:rPr>
              <a:t>총 </a:t>
            </a:r>
            <a:r>
              <a:rPr lang="en-US" sz="900" b="1">
                <a:solidFill>
                  <a:srgbClr val="ffffff"/>
                </a:solidFill>
                <a:latin typeface="Arial"/>
                <a:ea typeface="Arial"/>
                <a:cs typeface="Arial"/>
                <a:sym typeface="Arial"/>
              </a:rPr>
              <a:t>약9천만원 </a:t>
            </a:r>
            <a:r>
              <a:rPr lang="en-US" sz="750" b="1">
                <a:solidFill>
                  <a:srgbClr val="ffffff"/>
                </a:solidFill>
                <a:latin typeface="Arial"/>
                <a:ea typeface="Arial"/>
                <a:cs typeface="Arial"/>
                <a:sym typeface="Arial"/>
              </a:rPr>
              <a:t>집행</a:t>
            </a:r>
            <a:endParaRPr sz="750">
              <a:latin typeface="Arial"/>
              <a:ea typeface="Arial"/>
              <a:cs typeface="Arial"/>
              <a:sym typeface="Arial"/>
            </a:endParaRPr>
          </a:p>
        </p:txBody>
      </p:sp>
      <p:sp>
        <p:nvSpPr>
          <p:cNvPr id="366" name="Google Shape;366;p39"/>
          <p:cNvSpPr/>
          <p:nvPr/>
        </p:nvSpPr>
        <p:spPr>
          <a:xfrm>
            <a:off x="7511897" y="6030722"/>
            <a:ext cx="1112520" cy="216535"/>
          </a:xfrm>
          <a:custGeom>
            <a:avLst/>
            <a:gdLst/>
            <a:rect l="l" t="t" r="r" b="b"/>
            <a:pathLst>
              <a:path w="1112520" h="216535" extrusionOk="0">
                <a:moveTo>
                  <a:pt x="1112126" y="0"/>
                </a:moveTo>
                <a:lnTo>
                  <a:pt x="0" y="0"/>
                </a:lnTo>
                <a:lnTo>
                  <a:pt x="0" y="216026"/>
                </a:lnTo>
                <a:lnTo>
                  <a:pt x="1112126" y="216026"/>
                </a:lnTo>
                <a:lnTo>
                  <a:pt x="1112126" y="0"/>
                </a:lnTo>
                <a:close/>
              </a:path>
            </a:pathLst>
          </a:custGeom>
          <a:solidFill>
            <a:srgbClr val="ffffff"/>
          </a:solidFill>
          <a:ln>
            <a:noFill/>
          </a:ln>
        </p:spPr>
        <p:txBody>
          <a:bodyPr wrap="square" lIns="0" tIns="0" rIns="0" bIns="0" anchor="t" anchorCtr="0">
            <a:noAutofit/>
          </a:bodyPr>
          <a:lstStyle/>
          <a:p>
            <a:pPr marL="0" lvl="0" indent="0" algn="l" rtl="0">
              <a:spcBef>
                <a:spcPts val="0"/>
              </a:spcBef>
              <a:spcAft>
                <a:spcPts val="0"/>
              </a:spcAft>
              <a:buNone/>
              <a:defRPr/>
            </a:pPr>
            <a:endParaRPr/>
          </a:p>
        </p:txBody>
      </p:sp>
      <p:sp>
        <p:nvSpPr>
          <p:cNvPr id="367" name="Google Shape;367;p39"/>
          <p:cNvSpPr/>
          <p:nvPr/>
        </p:nvSpPr>
        <p:spPr>
          <a:xfrm>
            <a:off x="7522641" y="6530708"/>
            <a:ext cx="1112520" cy="216535"/>
          </a:xfrm>
          <a:custGeom>
            <a:avLst/>
            <a:gdLst/>
            <a:rect l="l" t="t" r="r" b="b"/>
            <a:pathLst>
              <a:path w="1112520" h="216534" extrusionOk="0">
                <a:moveTo>
                  <a:pt x="1112126" y="0"/>
                </a:moveTo>
                <a:lnTo>
                  <a:pt x="0" y="0"/>
                </a:lnTo>
                <a:lnTo>
                  <a:pt x="0" y="216027"/>
                </a:lnTo>
                <a:lnTo>
                  <a:pt x="1112126" y="216027"/>
                </a:lnTo>
                <a:lnTo>
                  <a:pt x="1112126" y="0"/>
                </a:lnTo>
                <a:close/>
              </a:path>
            </a:pathLst>
          </a:custGeom>
          <a:solidFill>
            <a:srgbClr val="ffffff"/>
          </a:solidFill>
          <a:ln>
            <a:noFill/>
          </a:ln>
        </p:spPr>
        <p:txBody>
          <a:bodyPr wrap="square" lIns="0" tIns="0" rIns="0" bIns="0" anchor="t" anchorCtr="0">
            <a:noAutofit/>
          </a:bodyPr>
          <a:lstStyle/>
          <a:p>
            <a:pPr marL="0" lvl="0" indent="0" algn="l" rtl="0">
              <a:spcBef>
                <a:spcPts val="0"/>
              </a:spcBef>
              <a:spcAft>
                <a:spcPts val="0"/>
              </a:spcAft>
              <a:buNone/>
              <a:defRPr/>
            </a:pPr>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372" name="Google Shape;372;p40"/>
          <p:cNvSpPr txBox="1"/>
          <p:nvPr/>
        </p:nvSpPr>
        <p:spPr>
          <a:xfrm>
            <a:off x="2881250" y="343520"/>
            <a:ext cx="355500" cy="1128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endParaRPr sz="650">
              <a:latin typeface="Arial"/>
              <a:ea typeface="Arial"/>
              <a:cs typeface="Arial"/>
              <a:sym typeface="Arial"/>
            </a:endParaRPr>
          </a:p>
        </p:txBody>
      </p:sp>
      <p:sp>
        <p:nvSpPr>
          <p:cNvPr id="373" name="Google Shape;373;p40"/>
          <p:cNvSpPr txBox="1"/>
          <p:nvPr/>
        </p:nvSpPr>
        <p:spPr>
          <a:xfrm>
            <a:off x="9793566" y="339076"/>
            <a:ext cx="134100" cy="1206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endParaRPr sz="700">
              <a:latin typeface="Arial"/>
              <a:ea typeface="Arial"/>
              <a:cs typeface="Arial"/>
              <a:sym typeface="Arial"/>
            </a:endParaRPr>
          </a:p>
        </p:txBody>
      </p:sp>
      <p:sp>
        <p:nvSpPr>
          <p:cNvPr id="374" name="Google Shape;374;p40"/>
          <p:cNvSpPr txBox="1"/>
          <p:nvPr/>
        </p:nvSpPr>
        <p:spPr>
          <a:xfrm>
            <a:off x="6527324" y="581824"/>
            <a:ext cx="620400" cy="1206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endParaRPr sz="700">
              <a:latin typeface="Arial"/>
              <a:ea typeface="Arial"/>
              <a:cs typeface="Arial"/>
              <a:sym typeface="Arial"/>
            </a:endParaRPr>
          </a:p>
        </p:txBody>
      </p:sp>
      <p:sp>
        <p:nvSpPr>
          <p:cNvPr id="375" name="Google Shape;375;p40"/>
          <p:cNvSpPr txBox="1"/>
          <p:nvPr/>
        </p:nvSpPr>
        <p:spPr>
          <a:xfrm>
            <a:off x="8347640" y="581824"/>
            <a:ext cx="441900" cy="120600"/>
          </a:xfrm>
          <a:prstGeom prst="rect">
            <a:avLst/>
          </a:prstGeom>
          <a:noFill/>
          <a:ln>
            <a:noFill/>
          </a:ln>
        </p:spPr>
        <p:txBody>
          <a:bodyPr wrap="square" lIns="0" tIns="12700" rIns="0" bIns="0" anchor="t" anchorCtr="0">
            <a:spAutoFit/>
          </a:bodyPr>
          <a:lstStyle/>
          <a:p>
            <a:pPr marL="0" lvl="0" indent="0" algn="l" rtl="0">
              <a:lnSpc>
                <a:spcPct val="100000"/>
              </a:lnSpc>
              <a:spcBef>
                <a:spcPts val="0"/>
              </a:spcBef>
              <a:spcAft>
                <a:spcPts val="0"/>
              </a:spcAft>
              <a:buNone/>
              <a:defRPr/>
            </a:pPr>
            <a:endParaRPr sz="700">
              <a:latin typeface="Arial"/>
              <a:ea typeface="Arial"/>
              <a:cs typeface="Arial"/>
              <a:sym typeface="Arial"/>
            </a:endParaRPr>
          </a:p>
        </p:txBody>
      </p:sp>
      <p:sp>
        <p:nvSpPr>
          <p:cNvPr id="376" name="Google Shape;376;p40"/>
          <p:cNvSpPr txBox="1"/>
          <p:nvPr/>
        </p:nvSpPr>
        <p:spPr>
          <a:xfrm>
            <a:off x="8992254" y="581824"/>
            <a:ext cx="520800" cy="1206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endParaRPr sz="700">
              <a:latin typeface="Arial"/>
              <a:ea typeface="Arial"/>
              <a:cs typeface="Arial"/>
              <a:sym typeface="Arial"/>
            </a:endParaRPr>
          </a:p>
        </p:txBody>
      </p:sp>
      <p:sp>
        <p:nvSpPr>
          <p:cNvPr id="377" name="Google Shape;377;p40"/>
          <p:cNvSpPr txBox="1"/>
          <p:nvPr/>
        </p:nvSpPr>
        <p:spPr>
          <a:xfrm>
            <a:off x="9715989" y="581824"/>
            <a:ext cx="342300" cy="1206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endParaRPr sz="700">
              <a:latin typeface="Arial"/>
              <a:ea typeface="Arial"/>
              <a:cs typeface="Arial"/>
              <a:sym typeface="Arial"/>
            </a:endParaRPr>
          </a:p>
        </p:txBody>
      </p:sp>
      <p:sp>
        <p:nvSpPr>
          <p:cNvPr id="378" name="Google Shape;378;p40"/>
          <p:cNvSpPr txBox="1"/>
          <p:nvPr/>
        </p:nvSpPr>
        <p:spPr>
          <a:xfrm>
            <a:off x="6989290" y="2990928"/>
            <a:ext cx="2276400" cy="1284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endParaRPr sz="750">
              <a:latin typeface="Arial"/>
              <a:ea typeface="Arial"/>
              <a:cs typeface="Arial"/>
              <a:sym typeface="Arial"/>
            </a:endParaRPr>
          </a:p>
        </p:txBody>
      </p:sp>
      <p:sp>
        <p:nvSpPr>
          <p:cNvPr id="379" name="Google Shape;379;p40"/>
          <p:cNvSpPr txBox="1"/>
          <p:nvPr/>
        </p:nvSpPr>
        <p:spPr>
          <a:xfrm>
            <a:off x="2984289" y="4242174"/>
            <a:ext cx="2044800" cy="153900"/>
          </a:xfrm>
          <a:prstGeom prst="rect">
            <a:avLst/>
          </a:prstGeom>
          <a:noFill/>
          <a:ln>
            <a:noFill/>
          </a:ln>
        </p:spPr>
        <p:txBody>
          <a:bodyPr wrap="square" lIns="0" tIns="38100" rIns="0" bIns="0" anchor="t" anchorCtr="0">
            <a:spAutoFit/>
          </a:bodyPr>
          <a:lstStyle/>
          <a:p>
            <a:pPr marL="12700" marR="6985" lvl="0" indent="0" algn="just" rtl="0">
              <a:lnSpc>
                <a:spcPct val="122300"/>
              </a:lnSpc>
              <a:spcBef>
                <a:spcPts val="0"/>
              </a:spcBef>
              <a:spcAft>
                <a:spcPts val="0"/>
              </a:spcAft>
              <a:buNone/>
              <a:defRPr/>
            </a:pPr>
            <a:endParaRPr sz="750">
              <a:latin typeface="Arial"/>
              <a:ea typeface="Arial"/>
              <a:cs typeface="Arial"/>
              <a:sym typeface="Arial"/>
            </a:endParaRPr>
          </a:p>
        </p:txBody>
      </p:sp>
      <p:sp>
        <p:nvSpPr>
          <p:cNvPr id="380" name="Google Shape;380;p40"/>
          <p:cNvSpPr txBox="1"/>
          <p:nvPr/>
        </p:nvSpPr>
        <p:spPr>
          <a:xfrm>
            <a:off x="2344529" y="3867431"/>
            <a:ext cx="1105535" cy="314044"/>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000" b="1">
                <a:solidFill>
                  <a:srgbClr val="ffffff"/>
                </a:solidFill>
                <a:latin typeface="Arial"/>
                <a:ea typeface="Arial"/>
                <a:cs typeface="Arial"/>
                <a:sym typeface="Arial"/>
              </a:rPr>
              <a:t>공정거래 방침 (요약)</a:t>
            </a:r>
            <a:endParaRPr sz="1000">
              <a:latin typeface="Arial"/>
              <a:ea typeface="Arial"/>
              <a:cs typeface="Arial"/>
              <a:sym typeface="Arial"/>
            </a:endParaRPr>
          </a:p>
        </p:txBody>
      </p:sp>
      <p:sp>
        <p:nvSpPr>
          <p:cNvPr id="381" name="Google Shape;381;p40"/>
          <p:cNvSpPr txBox="1"/>
          <p:nvPr/>
        </p:nvSpPr>
        <p:spPr>
          <a:xfrm>
            <a:off x="625849" y="221475"/>
            <a:ext cx="4542900" cy="14073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altLang="ko-KR" sz="2200" b="1">
                <a:solidFill>
                  <a:srgbClr val="1f1e1d"/>
                </a:solidFill>
                <a:latin typeface="Arial"/>
                <a:ea typeface="Arial"/>
                <a:cs typeface="Arial"/>
                <a:sym typeface="Arial"/>
              </a:rPr>
              <a:t>Social - </a:t>
            </a:r>
            <a:r>
              <a:rPr lang="en-US" sz="2200" b="1">
                <a:solidFill>
                  <a:srgbClr val="1f1e1d"/>
                </a:solidFill>
                <a:latin typeface="Arial"/>
                <a:ea typeface="Arial"/>
                <a:cs typeface="Arial"/>
                <a:sym typeface="Arial"/>
              </a:rPr>
              <a:t>협력사 상생</a:t>
            </a:r>
            <a:endParaRPr lang="en-US" sz="2200" b="1">
              <a:solidFill>
                <a:srgbClr val="1f1e1d"/>
              </a:solidFill>
              <a:latin typeface="Arial"/>
              <a:ea typeface="Arial"/>
              <a:cs typeface="Arial"/>
              <a:sym typeface="Arial"/>
            </a:endParaRPr>
          </a:p>
          <a:p>
            <a:pPr marL="12700" lvl="0" indent="0" algn="l" rtl="0">
              <a:lnSpc>
                <a:spcPct val="100000"/>
              </a:lnSpc>
              <a:spcBef>
                <a:spcPts val="1285"/>
              </a:spcBef>
              <a:spcAft>
                <a:spcPts val="0"/>
              </a:spcAft>
              <a:buNone/>
              <a:defRPr/>
            </a:pPr>
            <a:r>
              <a:rPr lang="en-US" sz="1400" b="1">
                <a:solidFill>
                  <a:srgbClr val="00a385"/>
                </a:solidFill>
                <a:latin typeface="Arial"/>
                <a:ea typeface="Arial"/>
                <a:cs typeface="Arial"/>
                <a:sym typeface="Arial"/>
              </a:rPr>
              <a:t>Governance</a:t>
            </a:r>
            <a:endParaRPr lang="en-US" sz="1400" b="1">
              <a:solidFill>
                <a:srgbClr val="00a385"/>
              </a:solidFill>
              <a:latin typeface="Arial"/>
              <a:ea typeface="Arial"/>
              <a:cs typeface="Arial"/>
              <a:sym typeface="Arial"/>
            </a:endParaRPr>
          </a:p>
          <a:p>
            <a:pPr marL="12700" lvl="0" indent="0" algn="l" rtl="0">
              <a:lnSpc>
                <a:spcPct val="100000"/>
              </a:lnSpc>
              <a:spcBef>
                <a:spcPts val="670"/>
              </a:spcBef>
              <a:spcAft>
                <a:spcPts val="0"/>
              </a:spcAft>
              <a:buNone/>
              <a:defRPr/>
            </a:pPr>
            <a:r>
              <a:rPr lang="en-US" sz="1200" b="1">
                <a:solidFill>
                  <a:srgbClr val="1f1e1d"/>
                </a:solidFill>
                <a:latin typeface="Arial"/>
                <a:ea typeface="Arial"/>
                <a:cs typeface="Arial"/>
                <a:sym typeface="Arial"/>
              </a:rPr>
              <a:t>공정거래 준수</a:t>
            </a:r>
            <a:endParaRPr lang="en-US" sz="1200" b="1">
              <a:solidFill>
                <a:srgbClr val="1f1e1d"/>
              </a:solidFill>
              <a:latin typeface="Arial"/>
              <a:ea typeface="Arial"/>
              <a:cs typeface="Arial"/>
              <a:sym typeface="Arial"/>
            </a:endParaRPr>
          </a:p>
          <a:p>
            <a:pPr marL="12700" marR="5080" lvl="0" indent="0" algn="l" rtl="0">
              <a:lnSpc>
                <a:spcPct val="138900"/>
              </a:lnSpc>
              <a:spcBef>
                <a:spcPts val="265"/>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 법무팀은 공정거래법을 준수합니다. 법무팀은 협력사와 투명한 거래를 위한 임직원 교육과 리스크 점검 및 모니터링을 주관하고 있습니다.</a:t>
            </a:r>
            <a:endParaRPr lang="en-US" sz="900">
              <a:solidFill>
                <a:srgbClr val="1f1e1d"/>
              </a:solidFill>
              <a:latin typeface="Arial"/>
              <a:ea typeface="Arial"/>
              <a:cs typeface="Arial"/>
              <a:sym typeface="Arial"/>
            </a:endParaRPr>
          </a:p>
        </p:txBody>
      </p:sp>
      <p:sp>
        <p:nvSpPr>
          <p:cNvPr id="382" name="Google Shape;382;p40"/>
          <p:cNvSpPr txBox="1"/>
          <p:nvPr/>
        </p:nvSpPr>
        <p:spPr>
          <a:xfrm>
            <a:off x="625274" y="1832990"/>
            <a:ext cx="4544100" cy="1205485"/>
          </a:xfrm>
          <a:prstGeom prst="rect">
            <a:avLst/>
          </a:prstGeom>
          <a:noFill/>
          <a:ln>
            <a:noFill/>
          </a:ln>
        </p:spPr>
        <p:txBody>
          <a:bodyPr wrap="square" lIns="0" tIns="117475" rIns="0" bIns="0" anchor="t" anchorCtr="0">
            <a:spAutoFit/>
          </a:bodyPr>
          <a:lstStyle/>
          <a:p>
            <a:pPr marL="12700" lvl="0" indent="0" algn="l" rtl="0">
              <a:lnSpc>
                <a:spcPct val="100000"/>
              </a:lnSpc>
              <a:spcBef>
                <a:spcPts val="0"/>
              </a:spcBef>
              <a:spcAft>
                <a:spcPts val="0"/>
              </a:spcAft>
              <a:buNone/>
              <a:defRPr/>
            </a:pPr>
            <a:r>
              <a:rPr lang="en-US" sz="1400" b="1">
                <a:solidFill>
                  <a:srgbClr val="00a385"/>
                </a:solidFill>
                <a:latin typeface="Arial"/>
                <a:ea typeface="Arial"/>
                <a:cs typeface="Arial"/>
                <a:sym typeface="Arial"/>
              </a:rPr>
              <a:t>Strategy</a:t>
            </a:r>
            <a:endParaRPr lang="en-US" sz="1400" b="1">
              <a:solidFill>
                <a:srgbClr val="00a385"/>
              </a:solidFill>
              <a:latin typeface="Arial"/>
              <a:ea typeface="Arial"/>
              <a:cs typeface="Arial"/>
              <a:sym typeface="Arial"/>
            </a:endParaRPr>
          </a:p>
          <a:p>
            <a:pPr marL="12700" lvl="0" indent="0" algn="l" rtl="0">
              <a:lnSpc>
                <a:spcPct val="100000"/>
              </a:lnSpc>
              <a:spcBef>
                <a:spcPts val="715"/>
              </a:spcBef>
              <a:spcAft>
                <a:spcPts val="0"/>
              </a:spcAft>
              <a:buNone/>
              <a:defRPr/>
            </a:pPr>
            <a:r>
              <a:rPr lang="en-US" sz="1200" b="1">
                <a:solidFill>
                  <a:srgbClr val="1f1e1d"/>
                </a:solidFill>
                <a:latin typeface="Arial"/>
                <a:ea typeface="Arial"/>
                <a:cs typeface="Arial"/>
                <a:sym typeface="Arial"/>
              </a:rPr>
              <a:t>공정거래 방침 및 관리</a:t>
            </a:r>
            <a:endParaRPr lang="en-US" sz="1200" b="1">
              <a:solidFill>
                <a:srgbClr val="1f1e1d"/>
              </a:solidFill>
              <a:latin typeface="Arial"/>
              <a:ea typeface="Arial"/>
              <a:cs typeface="Arial"/>
              <a:sym typeface="Arial"/>
            </a:endParaRPr>
          </a:p>
          <a:p>
            <a:pPr marL="12700" marR="5080" lvl="0" indent="0" algn="l" rtl="0">
              <a:lnSpc>
                <a:spcPct val="138900"/>
              </a:lnSpc>
              <a:spcBef>
                <a:spcPts val="265"/>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협력사를 포함한 모든 이해관계자가 준수하도록 공정거래 방침을 수립하였습니다. 또한, 공정거래 관련 내부거래 자문기구를 운영하여, 리스크 발생을 예방하고 있습니다.</a:t>
            </a:r>
            <a:endParaRPr sz="900">
              <a:latin typeface="Arial"/>
              <a:ea typeface="Arial"/>
              <a:cs typeface="Arial"/>
              <a:sym typeface="Arial"/>
            </a:endParaRPr>
          </a:p>
        </p:txBody>
      </p:sp>
      <p:sp>
        <p:nvSpPr>
          <p:cNvPr id="383" name="Google Shape;383;p40"/>
          <p:cNvSpPr txBox="1"/>
          <p:nvPr/>
        </p:nvSpPr>
        <p:spPr>
          <a:xfrm>
            <a:off x="625585" y="3052715"/>
            <a:ext cx="4543500" cy="1585960"/>
          </a:xfrm>
          <a:prstGeom prst="rect">
            <a:avLst/>
          </a:prstGeom>
          <a:noFill/>
          <a:ln>
            <a:noFill/>
          </a:ln>
        </p:spPr>
        <p:txBody>
          <a:bodyPr wrap="square" lIns="0" tIns="117475" rIns="0" bIns="0" anchor="t" anchorCtr="0">
            <a:spAutoFit/>
          </a:bodyPr>
          <a:lstStyle/>
          <a:p>
            <a:pPr marL="12700" lvl="0" indent="0" algn="l" rtl="0">
              <a:lnSpc>
                <a:spcPct val="100000"/>
              </a:lnSpc>
              <a:spcBef>
                <a:spcPts val="0"/>
              </a:spcBef>
              <a:spcAft>
                <a:spcPts val="0"/>
              </a:spcAft>
              <a:buNone/>
              <a:defRPr/>
            </a:pPr>
            <a:r>
              <a:rPr lang="en-US" sz="1400" b="1">
                <a:solidFill>
                  <a:srgbClr val="00a385"/>
                </a:solidFill>
                <a:latin typeface="Arial"/>
                <a:ea typeface="Arial"/>
                <a:cs typeface="Arial"/>
                <a:sym typeface="Arial"/>
              </a:rPr>
              <a:t>Metrics and Targets</a:t>
            </a:r>
            <a:endParaRPr lang="en-US" sz="1400" b="1">
              <a:solidFill>
                <a:srgbClr val="00a385"/>
              </a:solidFill>
              <a:latin typeface="Arial"/>
              <a:ea typeface="Arial"/>
              <a:cs typeface="Arial"/>
              <a:sym typeface="Arial"/>
            </a:endParaRPr>
          </a:p>
          <a:p>
            <a:pPr marL="12700" lvl="0" indent="0" algn="l" rtl="0">
              <a:lnSpc>
                <a:spcPct val="100000"/>
              </a:lnSpc>
              <a:spcBef>
                <a:spcPts val="715"/>
              </a:spcBef>
              <a:spcAft>
                <a:spcPts val="0"/>
              </a:spcAft>
              <a:buNone/>
              <a:defRPr/>
            </a:pPr>
            <a:r>
              <a:rPr lang="en-US" sz="1200" b="1">
                <a:solidFill>
                  <a:srgbClr val="1f1e1d"/>
                </a:solidFill>
                <a:latin typeface="Arial"/>
                <a:ea typeface="Arial"/>
                <a:cs typeface="Arial"/>
                <a:sym typeface="Arial"/>
              </a:rPr>
              <a:t>공정거래를 위한 리스크 점검 및 완화 조치 내역</a:t>
            </a:r>
            <a:endParaRPr lang="en-US" sz="1200" b="1">
              <a:solidFill>
                <a:srgbClr val="1f1e1d"/>
              </a:solidFill>
              <a:latin typeface="Arial"/>
              <a:ea typeface="Arial"/>
              <a:cs typeface="Arial"/>
              <a:sym typeface="Arial"/>
            </a:endParaRPr>
          </a:p>
          <a:p>
            <a:pPr marL="12700" marR="5080" lvl="0" indent="0" algn="just" rtl="0">
              <a:lnSpc>
                <a:spcPct val="138900"/>
              </a:lnSpc>
              <a:spcBef>
                <a:spcPts val="265"/>
              </a:spcBef>
              <a:spcAft>
                <a:spcPts val="0"/>
              </a:spcAft>
              <a:buNone/>
              <a:defRPr/>
            </a:pPr>
            <a:r>
              <a:rPr lang="en-US" sz="900">
                <a:solidFill>
                  <a:srgbClr val="1f1e1d"/>
                </a:solidFill>
                <a:latin typeface="Arial"/>
                <a:ea typeface="Arial"/>
                <a:cs typeface="Arial"/>
                <a:sym typeface="Arial"/>
              </a:rPr>
              <a:t>2023년 1월 개정된 하도급법에 따라 하도급 거래처 및 결제조건을 반기별로 공시해야 합니다. 각 부서의 담당자는 하도급 업체의 계약서, 결제조건 및 운영 현황을 파악 후 법무팀에 제출 하였으며, 법무팀은 계약서 검토 및 리스크 점검 후 관련 내용을 공시하였습니다. 또한, 변경된 법률에 대한 인식 제고를 위해 2023년 7월 임직원을 대상으로 상생협력법 및 하도급법에 대한 교육을 수행하였습니다.</a:t>
            </a:r>
            <a:endParaRPr sz="900">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388" name="Google Shape;388;p41"/>
          <p:cNvSpPr txBox="1"/>
          <p:nvPr/>
        </p:nvSpPr>
        <p:spPr>
          <a:xfrm flipH="1">
            <a:off x="4643014" y="343525"/>
            <a:ext cx="115500" cy="112800"/>
          </a:xfrm>
          <a:prstGeom prst="rect">
            <a:avLst/>
          </a:prstGeom>
          <a:noFill/>
          <a:ln>
            <a:noFill/>
          </a:ln>
        </p:spPr>
        <p:txBody>
          <a:bodyPr wrap="square" lIns="0" tIns="12700" rIns="0" bIns="0" anchor="t" anchorCtr="0">
            <a:spAutoFit/>
          </a:bodyPr>
          <a:lstStyle/>
          <a:p>
            <a:pPr marL="0" lvl="0" indent="0" algn="l" rtl="0">
              <a:lnSpc>
                <a:spcPct val="100000"/>
              </a:lnSpc>
              <a:spcBef>
                <a:spcPts val="0"/>
              </a:spcBef>
              <a:spcAft>
                <a:spcPts val="0"/>
              </a:spcAft>
              <a:buNone/>
              <a:defRPr/>
            </a:pPr>
            <a:endParaRPr sz="650">
              <a:latin typeface="Arial"/>
              <a:ea typeface="Arial"/>
              <a:cs typeface="Arial"/>
              <a:sym typeface="Arial"/>
            </a:endParaRPr>
          </a:p>
        </p:txBody>
      </p:sp>
      <p:sp>
        <p:nvSpPr>
          <p:cNvPr id="389" name="Google Shape;389;p41"/>
          <p:cNvSpPr txBox="1"/>
          <p:nvPr/>
        </p:nvSpPr>
        <p:spPr>
          <a:xfrm>
            <a:off x="2881250" y="343520"/>
            <a:ext cx="355500" cy="112800"/>
          </a:xfrm>
          <a:prstGeom prst="rect">
            <a:avLst/>
          </a:prstGeom>
          <a:noFill/>
          <a:ln>
            <a:noFill/>
          </a:ln>
        </p:spPr>
        <p:txBody>
          <a:bodyPr wrap="square" lIns="0" tIns="12700" rIns="0" bIns="0" anchor="t" anchorCtr="0">
            <a:spAutoFit/>
          </a:bodyPr>
          <a:lstStyle/>
          <a:p>
            <a:pPr marL="0" lvl="0" indent="0" algn="l" rtl="0">
              <a:lnSpc>
                <a:spcPct val="100000"/>
              </a:lnSpc>
              <a:spcBef>
                <a:spcPts val="0"/>
              </a:spcBef>
              <a:spcAft>
                <a:spcPts val="0"/>
              </a:spcAft>
              <a:buNone/>
              <a:defRPr/>
            </a:pPr>
            <a:endParaRPr sz="650">
              <a:latin typeface="Arial"/>
              <a:ea typeface="Arial"/>
              <a:cs typeface="Arial"/>
              <a:sym typeface="Arial"/>
            </a:endParaRPr>
          </a:p>
        </p:txBody>
      </p:sp>
      <p:sp>
        <p:nvSpPr>
          <p:cNvPr id="390" name="Google Shape;390;p41"/>
          <p:cNvSpPr txBox="1"/>
          <p:nvPr/>
        </p:nvSpPr>
        <p:spPr>
          <a:xfrm>
            <a:off x="635300" y="4007300"/>
            <a:ext cx="1722300" cy="1974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200" b="1">
                <a:solidFill>
                  <a:srgbClr val="1f1e1d"/>
                </a:solidFill>
                <a:latin typeface="Arial"/>
                <a:ea typeface="Arial"/>
                <a:cs typeface="Arial"/>
                <a:sym typeface="Arial"/>
              </a:rPr>
              <a:t>지역사회 참여 정책</a:t>
            </a:r>
            <a:endParaRPr sz="1200">
              <a:latin typeface="Arial"/>
              <a:ea typeface="Arial"/>
              <a:cs typeface="Arial"/>
              <a:sym typeface="Arial"/>
            </a:endParaRPr>
          </a:p>
        </p:txBody>
      </p:sp>
      <p:sp>
        <p:nvSpPr>
          <p:cNvPr id="391" name="Google Shape;391;p41"/>
          <p:cNvSpPr txBox="1"/>
          <p:nvPr/>
        </p:nvSpPr>
        <p:spPr>
          <a:xfrm>
            <a:off x="635300" y="5678425"/>
            <a:ext cx="2537400" cy="598549"/>
          </a:xfrm>
          <a:prstGeom prst="rect">
            <a:avLst/>
          </a:prstGeom>
          <a:noFill/>
          <a:ln>
            <a:noFill/>
          </a:ln>
        </p:spPr>
        <p:txBody>
          <a:bodyPr wrap="square" lIns="0" tIns="117475" rIns="0" bIns="0" anchor="t" anchorCtr="0">
            <a:spAutoFit/>
          </a:bodyPr>
          <a:lstStyle/>
          <a:p>
            <a:pPr marL="12700" lvl="0" indent="0" algn="l" rtl="0">
              <a:lnSpc>
                <a:spcPct val="100000"/>
              </a:lnSpc>
              <a:spcBef>
                <a:spcPts val="0"/>
              </a:spcBef>
              <a:spcAft>
                <a:spcPts val="0"/>
              </a:spcAft>
              <a:buNone/>
              <a:defRPr/>
            </a:pPr>
            <a:r>
              <a:rPr lang="en-US" sz="1400" b="1">
                <a:solidFill>
                  <a:srgbClr val="00a385"/>
                </a:solidFill>
                <a:latin typeface="Arial"/>
                <a:ea typeface="Arial"/>
                <a:cs typeface="Arial"/>
                <a:sym typeface="Arial"/>
              </a:rPr>
              <a:t>Risk Management</a:t>
            </a:r>
            <a:endParaRPr lang="en-US" sz="1400" b="1">
              <a:solidFill>
                <a:srgbClr val="00a385"/>
              </a:solidFill>
              <a:latin typeface="Arial"/>
              <a:ea typeface="Arial"/>
              <a:cs typeface="Arial"/>
              <a:sym typeface="Arial"/>
            </a:endParaRPr>
          </a:p>
          <a:p>
            <a:pPr marL="12700" lvl="0" indent="0" algn="l" rtl="0">
              <a:lnSpc>
                <a:spcPct val="100000"/>
              </a:lnSpc>
              <a:spcBef>
                <a:spcPts val="715"/>
              </a:spcBef>
              <a:spcAft>
                <a:spcPts val="0"/>
              </a:spcAft>
              <a:buNone/>
              <a:defRPr/>
            </a:pPr>
            <a:r>
              <a:rPr lang="en-US" sz="1200" b="1">
                <a:solidFill>
                  <a:srgbClr val="1f1e1d"/>
                </a:solidFill>
                <a:latin typeface="Arial"/>
                <a:ea typeface="Arial"/>
                <a:cs typeface="Arial"/>
                <a:sym typeface="Arial"/>
              </a:rPr>
              <a:t>지역사회 리스크 관리 프로세스</a:t>
            </a:r>
            <a:endParaRPr sz="1200">
              <a:latin typeface="Arial"/>
              <a:ea typeface="Arial"/>
              <a:cs typeface="Arial"/>
              <a:sym typeface="Arial"/>
            </a:endParaRPr>
          </a:p>
        </p:txBody>
      </p:sp>
      <p:sp>
        <p:nvSpPr>
          <p:cNvPr id="392" name="Google Shape;392;p41"/>
          <p:cNvSpPr txBox="1"/>
          <p:nvPr/>
        </p:nvSpPr>
        <p:spPr>
          <a:xfrm>
            <a:off x="685099" y="6342292"/>
            <a:ext cx="4542900" cy="963382"/>
          </a:xfrm>
          <a:prstGeom prst="rect">
            <a:avLst/>
          </a:prstGeom>
          <a:noFill/>
          <a:ln>
            <a:noFill/>
          </a:ln>
        </p:spPr>
        <p:txBody>
          <a:bodyPr wrap="square" lIns="0" tIns="12700" rIns="0" bIns="0" anchor="t" anchorCtr="0">
            <a:spAutoFit/>
          </a:bodyPr>
          <a:lstStyle/>
          <a:p>
            <a:pPr marL="12700" marR="5080" lvl="0" indent="0" algn="just" rtl="0">
              <a:lnSpc>
                <a:spcPct val="138900"/>
              </a:lnSpc>
              <a:spcBef>
                <a:spcPts val="0"/>
              </a:spcBef>
              <a:spcAft>
                <a:spcPts val="0"/>
              </a:spcAft>
              <a:buNone/>
              <a:defRPr/>
            </a:pPr>
            <a:r>
              <a:rPr lang="en-US" sz="900">
                <a:solidFill>
                  <a:srgbClr val="1f1e1d"/>
                </a:solidFill>
                <a:latin typeface="Arial"/>
                <a:ea typeface="Arial"/>
                <a:cs typeface="Arial"/>
                <a:sym typeface="Arial"/>
              </a:rPr>
              <a:t>시멘트산업사회공헌재단은 지역사회의 요구 사항을 문화 및 경제적 상황을 고려하여 판단하고 신중하게 지원 사업을 선정하고 있습니다. 이후 수행되</a:t>
            </a:r>
            <a:r>
              <a:rPr lang="en-US" sz="900">
                <a:solidFill>
                  <a:srgbClr val="1f1e1d"/>
                </a:solidFill>
              </a:rPr>
              <a:t>는</a:t>
            </a:r>
            <a:r>
              <a:rPr lang="en-US" sz="900">
                <a:solidFill>
                  <a:srgbClr val="1f1e1d"/>
                </a:solidFill>
                <a:latin typeface="Arial"/>
                <a:ea typeface="Arial"/>
                <a:cs typeface="Arial"/>
                <a:sym typeface="Arial"/>
              </a:rPr>
              <a:t> 공헌활동은 지역사회와의 적극적인 소통을 통해 진행하고 있으며, 종료 시 결과보고서를 통해 사업의 보완점을 개선하고 있습니다.  </a:t>
            </a:r>
            <a:r>
              <a:rPr lang="en-US" sz="900">
                <a:solidFill>
                  <a:srgbClr val="1f1e1d"/>
                </a:solidFill>
              </a:rPr>
              <a:t>삼</a:t>
            </a:r>
            <a:r>
              <a:rPr lang="en-US" sz="900">
                <a:solidFill>
                  <a:srgbClr val="1f1e1d"/>
                </a:solidFill>
                <a:latin typeface="Arial"/>
                <a:ea typeface="Arial"/>
                <a:cs typeface="Arial"/>
                <a:sym typeface="Arial"/>
              </a:rPr>
              <a:t>표시멘트는 지역사회 리스크 관리 프로세스를 통해 지역사회에 미칠 수 있는 부정적 영향을 완화하고 공헌사업의 효율성 및 투명성을 극대화 하고자 합니다.</a:t>
            </a:r>
            <a:endParaRPr sz="900">
              <a:latin typeface="Arial"/>
              <a:ea typeface="Arial"/>
              <a:cs typeface="Arial"/>
              <a:sym typeface="Arial"/>
            </a:endParaRPr>
          </a:p>
        </p:txBody>
      </p:sp>
      <p:sp>
        <p:nvSpPr>
          <p:cNvPr id="393" name="Google Shape;393;p41"/>
          <p:cNvSpPr txBox="1"/>
          <p:nvPr/>
        </p:nvSpPr>
        <p:spPr>
          <a:xfrm>
            <a:off x="630200" y="136675"/>
            <a:ext cx="4902059" cy="987275"/>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altLang="ko-KR" sz="2200" b="1">
                <a:solidFill>
                  <a:srgbClr val="1f1e1d"/>
                </a:solidFill>
                <a:latin typeface="Arial"/>
                <a:ea typeface="Arial"/>
                <a:cs typeface="Arial"/>
                <a:sym typeface="Arial"/>
              </a:rPr>
              <a:t>Social - </a:t>
            </a:r>
            <a:r>
              <a:rPr lang="en-US" sz="2200" b="1">
                <a:solidFill>
                  <a:srgbClr val="1f1e1d"/>
                </a:solidFill>
                <a:latin typeface="Arial"/>
                <a:ea typeface="Arial"/>
                <a:cs typeface="Arial"/>
                <a:sym typeface="Arial"/>
              </a:rPr>
              <a:t>지역사회 상</a:t>
            </a:r>
            <a:r>
              <a:rPr lang="en-US" sz="2200" b="1">
                <a:solidFill>
                  <a:srgbClr val="1f1e1d"/>
                </a:solidFill>
              </a:rPr>
              <a:t>생</a:t>
            </a:r>
            <a:endParaRPr lang="en-US" sz="2200" b="1">
              <a:solidFill>
                <a:srgbClr val="1f1e1d"/>
              </a:solidFill>
            </a:endParaRPr>
          </a:p>
          <a:p>
            <a:pPr marL="12700" lvl="0" indent="0" algn="l" rtl="0">
              <a:lnSpc>
                <a:spcPct val="100000"/>
              </a:lnSpc>
              <a:spcBef>
                <a:spcPts val="1285"/>
              </a:spcBef>
              <a:spcAft>
                <a:spcPts val="0"/>
              </a:spcAft>
              <a:buNone/>
              <a:defRPr/>
            </a:pPr>
            <a:r>
              <a:rPr lang="en-US" sz="1400" b="1">
                <a:solidFill>
                  <a:srgbClr val="00a385"/>
                </a:solidFill>
                <a:latin typeface="Arial"/>
                <a:ea typeface="Arial"/>
                <a:cs typeface="Arial"/>
                <a:sym typeface="Arial"/>
              </a:rPr>
              <a:t>Governance</a:t>
            </a:r>
            <a:endParaRPr lang="en-US" sz="1400" b="1">
              <a:solidFill>
                <a:srgbClr val="00a385"/>
              </a:solidFill>
              <a:latin typeface="Arial"/>
              <a:ea typeface="Arial"/>
              <a:cs typeface="Arial"/>
              <a:sym typeface="Arial"/>
            </a:endParaRPr>
          </a:p>
          <a:p>
            <a:pPr marL="12700" lvl="0" indent="0" algn="l" rtl="0">
              <a:lnSpc>
                <a:spcPct val="100000"/>
              </a:lnSpc>
              <a:spcBef>
                <a:spcPts val="710"/>
              </a:spcBef>
              <a:spcAft>
                <a:spcPts val="0"/>
              </a:spcAft>
              <a:buNone/>
              <a:defRPr/>
            </a:pPr>
            <a:r>
              <a:rPr lang="en-US" sz="1200" b="1">
                <a:solidFill>
                  <a:srgbClr val="1f1e1d"/>
                </a:solidFill>
                <a:latin typeface="Arial"/>
                <a:ea typeface="Arial"/>
                <a:cs typeface="Arial"/>
                <a:sym typeface="Arial"/>
              </a:rPr>
              <a:t>사회공헌조직 조직도</a:t>
            </a:r>
            <a:endParaRPr lang="en-US" sz="1200" b="1">
              <a:solidFill>
                <a:srgbClr val="1f1e1d"/>
              </a:solidFill>
              <a:latin typeface="Arial"/>
              <a:ea typeface="Arial"/>
              <a:cs typeface="Arial"/>
              <a:sym typeface="Arial"/>
            </a:endParaRPr>
          </a:p>
        </p:txBody>
      </p:sp>
      <p:sp>
        <p:nvSpPr>
          <p:cNvPr id="394" name="Google Shape;394;p41"/>
          <p:cNvSpPr txBox="1"/>
          <p:nvPr/>
        </p:nvSpPr>
        <p:spPr>
          <a:xfrm>
            <a:off x="630199" y="1350318"/>
            <a:ext cx="4544100" cy="945207"/>
          </a:xfrm>
          <a:prstGeom prst="rect">
            <a:avLst/>
          </a:prstGeom>
          <a:noFill/>
          <a:ln>
            <a:noFill/>
          </a:ln>
        </p:spPr>
        <p:txBody>
          <a:bodyPr wrap="square" lIns="0" tIns="12700" rIns="0" bIns="0" anchor="t" anchorCtr="0">
            <a:spAutoFit/>
          </a:bodyPr>
          <a:lstStyle/>
          <a:p>
            <a:pPr marL="0" lvl="0" indent="0" algn="l" rtl="0">
              <a:lnSpc>
                <a:spcPct val="115000"/>
              </a:lnSpc>
              <a:spcBef>
                <a:spcPts val="900"/>
              </a:spcBef>
              <a:spcAft>
                <a:spcPts val="0"/>
              </a:spcAft>
              <a:buClr>
                <a:schemeClr val="dk1"/>
              </a:buClr>
              <a:buSzPct val="25000"/>
              <a:buFont typeface="Arial"/>
              <a:buNone/>
              <a:defRPr/>
            </a:pPr>
            <a:r>
              <a:rPr lang="en-US" sz="900">
                <a:solidFill>
                  <a:srgbClr val="1f1e1d"/>
                </a:solidFill>
              </a:rPr>
              <a:t>삼표시멘트의 대외협력팀은 지역사회와의 상생 및 협력을 위한 공동작업을 하고 있습니다. 또한, 시멘트산업사회공헌재단에 출연하고, 기금사업 운영 실적 등에 대한 심의와 의결을 하고 있습니다. 삼표시멘트는 삼척시 지역사회의 일원으로서 지속적인 발전에 기여하고 있습니다.</a:t>
            </a:r>
            <a:endParaRPr lang="en-US" sz="900">
              <a:solidFill>
                <a:srgbClr val="1f1e1d"/>
              </a:solidFill>
            </a:endParaRPr>
          </a:p>
          <a:p>
            <a:pPr marL="0" marR="5080" lvl="0" indent="0" algn="l" rtl="0">
              <a:lnSpc>
                <a:spcPct val="138900"/>
              </a:lnSpc>
              <a:spcBef>
                <a:spcPts val="900"/>
              </a:spcBef>
              <a:spcAft>
                <a:spcPts val="0"/>
              </a:spcAft>
              <a:buNone/>
              <a:defRPr/>
            </a:pPr>
            <a:endParaRPr sz="900">
              <a:solidFill>
                <a:srgbClr val="1f1e1d"/>
              </a:solidFill>
            </a:endParaRPr>
          </a:p>
        </p:txBody>
      </p:sp>
      <p:sp>
        <p:nvSpPr>
          <p:cNvPr id="395" name="Google Shape;395;p41"/>
          <p:cNvSpPr txBox="1"/>
          <p:nvPr/>
        </p:nvSpPr>
        <p:spPr>
          <a:xfrm>
            <a:off x="630200" y="2023375"/>
            <a:ext cx="2034000" cy="596000"/>
          </a:xfrm>
          <a:prstGeom prst="rect">
            <a:avLst/>
          </a:prstGeom>
          <a:noFill/>
          <a:ln>
            <a:noFill/>
          </a:ln>
        </p:spPr>
        <p:txBody>
          <a:bodyPr wrap="square" lIns="0" tIns="117475" rIns="0" bIns="0" anchor="t" anchorCtr="0">
            <a:spAutoFit/>
          </a:bodyPr>
          <a:lstStyle/>
          <a:p>
            <a:pPr marL="12700" lvl="0" indent="0" algn="l" rtl="0">
              <a:lnSpc>
                <a:spcPct val="100000"/>
              </a:lnSpc>
              <a:spcBef>
                <a:spcPts val="0"/>
              </a:spcBef>
              <a:spcAft>
                <a:spcPts val="0"/>
              </a:spcAft>
              <a:buNone/>
              <a:defRPr/>
            </a:pPr>
            <a:r>
              <a:rPr lang="en-US" sz="1400" b="1">
                <a:solidFill>
                  <a:srgbClr val="00a385"/>
                </a:solidFill>
                <a:latin typeface="Arial"/>
                <a:ea typeface="Arial"/>
                <a:cs typeface="Arial"/>
                <a:sym typeface="Arial"/>
              </a:rPr>
              <a:t>Strategy</a:t>
            </a:r>
            <a:endParaRPr lang="en-US" sz="1400" b="1">
              <a:solidFill>
                <a:srgbClr val="00a385"/>
              </a:solidFill>
              <a:latin typeface="Arial"/>
              <a:ea typeface="Arial"/>
              <a:cs typeface="Arial"/>
              <a:sym typeface="Arial"/>
            </a:endParaRPr>
          </a:p>
          <a:p>
            <a:pPr marL="12700" lvl="0" indent="0" algn="l" rtl="0">
              <a:lnSpc>
                <a:spcPct val="100000"/>
              </a:lnSpc>
              <a:spcBef>
                <a:spcPts val="715"/>
              </a:spcBef>
              <a:spcAft>
                <a:spcPts val="0"/>
              </a:spcAft>
              <a:buNone/>
              <a:defRPr/>
            </a:pPr>
            <a:r>
              <a:rPr lang="en-US" sz="1200" b="1">
                <a:solidFill>
                  <a:srgbClr val="1f1e1d"/>
                </a:solidFill>
                <a:latin typeface="Arial"/>
                <a:ea typeface="Arial"/>
                <a:cs typeface="Arial"/>
                <a:sym typeface="Arial"/>
              </a:rPr>
              <a:t>중장기 지역사회 공헌 정책</a:t>
            </a:r>
            <a:endParaRPr sz="1200">
              <a:latin typeface="Arial"/>
              <a:ea typeface="Arial"/>
              <a:cs typeface="Arial"/>
              <a:sym typeface="Arial"/>
            </a:endParaRPr>
          </a:p>
        </p:txBody>
      </p:sp>
      <p:sp>
        <p:nvSpPr>
          <p:cNvPr id="396" name="Google Shape;396;p41"/>
          <p:cNvSpPr/>
          <p:nvPr/>
        </p:nvSpPr>
        <p:spPr>
          <a:xfrm>
            <a:off x="2108153" y="2300865"/>
            <a:ext cx="0" cy="62230"/>
          </a:xfrm>
          <a:custGeom>
            <a:avLst/>
            <a:gdLst/>
            <a:rect l="l" t="t" r="r" b="b"/>
            <a:pathLst>
              <a:path w="120000" h="62230" extrusionOk="0">
                <a:moveTo>
                  <a:pt x="0" y="0"/>
                </a:moveTo>
                <a:lnTo>
                  <a:pt x="0" y="61639"/>
                </a:lnTo>
              </a:path>
            </a:pathLst>
          </a:custGeom>
          <a:noFill/>
          <a:ln w="9525" cap="flat" cmpd="sng">
            <a:solidFill>
              <a:srgbClr val="9fa0a0"/>
            </a:solidFill>
            <a:prstDash val="solid"/>
            <a:round/>
          </a:ln>
        </p:spPr>
        <p:txBody>
          <a:bodyPr wrap="square" lIns="0" tIns="0" rIns="0" bIns="0" anchor="t" anchorCtr="0">
            <a:noAutofit/>
          </a:bodyPr>
          <a:lstStyle/>
          <a:p>
            <a:pPr marL="0" lvl="0" indent="0" algn="l" rtl="0">
              <a:spcBef>
                <a:spcPts val="0"/>
              </a:spcBef>
              <a:spcAft>
                <a:spcPts val="0"/>
              </a:spcAft>
              <a:buNone/>
              <a:defRPr/>
            </a:pPr>
            <a:endParaRPr/>
          </a:p>
        </p:txBody>
      </p:sp>
      <p:sp>
        <p:nvSpPr>
          <p:cNvPr id="397" name="Google Shape;397;p41"/>
          <p:cNvSpPr txBox="1"/>
          <p:nvPr/>
        </p:nvSpPr>
        <p:spPr>
          <a:xfrm>
            <a:off x="6527324" y="581824"/>
            <a:ext cx="620400" cy="1206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endParaRPr sz="700">
              <a:latin typeface="Arial"/>
              <a:ea typeface="Arial"/>
              <a:cs typeface="Arial"/>
              <a:sym typeface="Arial"/>
            </a:endParaRPr>
          </a:p>
        </p:txBody>
      </p:sp>
      <p:sp>
        <p:nvSpPr>
          <p:cNvPr id="398" name="Google Shape;398;p41"/>
          <p:cNvSpPr txBox="1"/>
          <p:nvPr/>
        </p:nvSpPr>
        <p:spPr>
          <a:xfrm>
            <a:off x="8992254" y="581824"/>
            <a:ext cx="520800" cy="1206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endParaRPr sz="700">
              <a:latin typeface="Arial"/>
              <a:ea typeface="Arial"/>
              <a:cs typeface="Arial"/>
              <a:sym typeface="Arial"/>
            </a:endParaRPr>
          </a:p>
        </p:txBody>
      </p:sp>
      <p:sp>
        <p:nvSpPr>
          <p:cNvPr id="399" name="Google Shape;399;p41"/>
          <p:cNvSpPr txBox="1"/>
          <p:nvPr/>
        </p:nvSpPr>
        <p:spPr>
          <a:xfrm>
            <a:off x="9715989" y="581824"/>
            <a:ext cx="342300" cy="1206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endParaRPr sz="700">
              <a:latin typeface="Arial"/>
              <a:ea typeface="Arial"/>
              <a:cs typeface="Arial"/>
              <a:sym typeface="Arial"/>
            </a:endParaRPr>
          </a:p>
        </p:txBody>
      </p:sp>
      <p:sp>
        <p:nvSpPr>
          <p:cNvPr id="400" name="Google Shape;400;p41"/>
          <p:cNvSpPr txBox="1"/>
          <p:nvPr/>
        </p:nvSpPr>
        <p:spPr>
          <a:xfrm>
            <a:off x="635299" y="2791242"/>
            <a:ext cx="4533900" cy="1152108"/>
          </a:xfrm>
          <a:prstGeom prst="rect">
            <a:avLst/>
          </a:prstGeom>
          <a:noFill/>
          <a:ln>
            <a:noFill/>
          </a:ln>
        </p:spPr>
        <p:txBody>
          <a:bodyPr wrap="square" lIns="0" tIns="12700" rIns="0" bIns="0" anchor="t" anchorCtr="0">
            <a:spAutoFit/>
          </a:bodyPr>
          <a:lstStyle/>
          <a:p>
            <a:pPr marL="12700" marR="5080" lvl="0" indent="0" algn="just" rtl="0">
              <a:lnSpc>
                <a:spcPct val="138900"/>
              </a:lnSpc>
              <a:spcBef>
                <a:spcPts val="0"/>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지역사회 환원을 위해 사회공헌재단 설립에 참여하여 환경 정화 활동, 취약계층 지 원 활동을 하는 등 다양한 프로그램을 운영하고 있습니다. 2024년에는 신규 프로그램을 개발하고, 2026년에는 시멘트 사업의 전문성을 활용한 사회공헌 활동을 하여 사회적 가치를 창출하고 지역사회의 역량을 강화하고자 합니다. 2027년부터는 시멘트산업사회공헌재단을 브랜드화하여, 지역사회를 대표하는 사회공헌 사업이 될 수 있도록 지원할 계획입니다.</a:t>
            </a:r>
            <a:endParaRPr sz="900">
              <a:latin typeface="Arial"/>
              <a:ea typeface="Arial"/>
              <a:cs typeface="Arial"/>
              <a:sym typeface="Arial"/>
            </a:endParaRPr>
          </a:p>
        </p:txBody>
      </p:sp>
      <p:sp>
        <p:nvSpPr>
          <p:cNvPr id="401" name="Google Shape;401;p41"/>
          <p:cNvSpPr txBox="1"/>
          <p:nvPr/>
        </p:nvSpPr>
        <p:spPr>
          <a:xfrm>
            <a:off x="6524993" y="2050453"/>
            <a:ext cx="3519300" cy="178200"/>
          </a:xfrm>
          <a:prstGeom prst="rect">
            <a:avLst/>
          </a:prstGeom>
          <a:noFill/>
          <a:ln>
            <a:noFill/>
          </a:ln>
        </p:spPr>
        <p:txBody>
          <a:bodyPr wrap="square" lIns="0" tIns="69850" rIns="0" bIns="0" anchor="t" anchorCtr="0">
            <a:spAutoFit/>
          </a:bodyPr>
          <a:lstStyle/>
          <a:p>
            <a:pPr marL="0" marR="118745" lvl="0" indent="0" algn="l" rtl="0">
              <a:lnSpc>
                <a:spcPct val="119100"/>
              </a:lnSpc>
              <a:spcBef>
                <a:spcPts val="280"/>
              </a:spcBef>
              <a:spcAft>
                <a:spcPts val="0"/>
              </a:spcAft>
              <a:buNone/>
              <a:defRPr/>
            </a:pPr>
            <a:endParaRPr sz="700">
              <a:latin typeface="Arial"/>
              <a:ea typeface="Arial"/>
              <a:cs typeface="Arial"/>
              <a:sym typeface="Arial"/>
            </a:endParaRPr>
          </a:p>
        </p:txBody>
      </p:sp>
      <p:sp>
        <p:nvSpPr>
          <p:cNvPr id="402" name="Google Shape;402;p41"/>
          <p:cNvSpPr txBox="1"/>
          <p:nvPr/>
        </p:nvSpPr>
        <p:spPr>
          <a:xfrm>
            <a:off x="549575" y="4277125"/>
            <a:ext cx="4542900" cy="1401300"/>
          </a:xfrm>
          <a:prstGeom prst="rect">
            <a:avLst/>
          </a:prstGeom>
          <a:noFill/>
          <a:ln>
            <a:noFill/>
          </a:ln>
        </p:spPr>
        <p:txBody>
          <a:bodyPr wrap="square" lIns="91424" tIns="91424" rIns="91424" bIns="91424" anchor="t" anchorCtr="0">
            <a:noAutofit/>
          </a:bodyPr>
          <a:lstStyle/>
          <a:p>
            <a:pPr marL="0" lvl="0" indent="0" algn="l" rtl="0">
              <a:spcBef>
                <a:spcPts val="0"/>
              </a:spcBef>
              <a:spcAft>
                <a:spcPts val="0"/>
              </a:spcAft>
              <a:buNone/>
              <a:defRPr/>
            </a:pPr>
            <a:r>
              <a:rPr lang="en-US" sz="900">
                <a:latin typeface="Calibri"/>
                <a:ea typeface="Calibri"/>
                <a:cs typeface="Calibri"/>
                <a:sym typeface="Calibri"/>
              </a:rPr>
              <a:t>임직원 사회공헌활동 장려 정책</a:t>
            </a:r>
            <a:endParaRPr lang="en-US" sz="900">
              <a:latin typeface="Calibri"/>
              <a:ea typeface="Calibri"/>
              <a:cs typeface="Calibri"/>
              <a:sym typeface="Calibri"/>
            </a:endParaRPr>
          </a:p>
          <a:p>
            <a:pPr marL="0" lvl="0" indent="0" algn="l" rtl="0">
              <a:spcBef>
                <a:spcPts val="0"/>
              </a:spcBef>
              <a:spcAft>
                <a:spcPts val="0"/>
              </a:spcAft>
              <a:buNone/>
              <a:defRPr/>
            </a:pPr>
            <a:r>
              <a:rPr lang="en-US" sz="900">
                <a:latin typeface="Calibri"/>
                <a:ea typeface="Calibri"/>
                <a:cs typeface="Calibri"/>
                <a:sym typeface="Calibri"/>
              </a:rPr>
              <a:t>: 삼표시멘트 임직원들은 자발적으로 사회공헌활동에 참여하여 지역사회 구성원들과 공감하고 소통하며 정서를 공유하고 있습니다. 삼표시멘트는 사회공헌활동 참여 장려 정책으로 임직원들에게 기프티콘 증정하고 있습니다.</a:t>
            </a:r>
            <a:endParaRPr lang="en-US" sz="900">
              <a:latin typeface="Calibri"/>
              <a:ea typeface="Calibri"/>
              <a:cs typeface="Calibri"/>
              <a:sym typeface="Calibri"/>
            </a:endParaRPr>
          </a:p>
          <a:p>
            <a:pPr marL="0" lvl="0" indent="0" algn="l" rtl="0">
              <a:spcBef>
                <a:spcPts val="0"/>
              </a:spcBef>
              <a:spcAft>
                <a:spcPts val="0"/>
              </a:spcAft>
              <a:buNone/>
              <a:defRPr/>
            </a:pPr>
            <a:endParaRPr sz="900">
              <a:latin typeface="Calibri"/>
              <a:ea typeface="Calibri"/>
              <a:cs typeface="Calibri"/>
              <a:sym typeface="Calibri"/>
            </a:endParaRPr>
          </a:p>
          <a:p>
            <a:pPr marL="0" lvl="0" indent="0" algn="l" rtl="0">
              <a:spcBef>
                <a:spcPts val="0"/>
              </a:spcBef>
              <a:spcAft>
                <a:spcPts val="0"/>
              </a:spcAft>
              <a:buNone/>
              <a:defRPr/>
            </a:pPr>
            <a:r>
              <a:rPr lang="en-US" sz="900">
                <a:latin typeface="Calibri"/>
                <a:ea typeface="Calibri"/>
                <a:cs typeface="Calibri"/>
                <a:sym typeface="Calibri"/>
              </a:rPr>
              <a:t>지역사회 이해관계자의 참여 증진 정책</a:t>
            </a:r>
            <a:endParaRPr lang="en-US" sz="900">
              <a:latin typeface="Calibri"/>
              <a:ea typeface="Calibri"/>
              <a:cs typeface="Calibri"/>
              <a:sym typeface="Calibri"/>
            </a:endParaRPr>
          </a:p>
          <a:p>
            <a:pPr marL="0" lvl="0" indent="0" algn="l" rtl="0">
              <a:spcBef>
                <a:spcPts val="0"/>
              </a:spcBef>
              <a:spcAft>
                <a:spcPts val="0"/>
              </a:spcAft>
              <a:buNone/>
              <a:defRPr/>
            </a:pPr>
            <a:r>
              <a:rPr lang="en-US" sz="900">
                <a:latin typeface="Calibri"/>
                <a:ea typeface="Calibri"/>
                <a:cs typeface="Calibri"/>
                <a:sym typeface="Calibri"/>
              </a:rPr>
              <a:t>: 시멘트산업사회공헌재단은 주민들이 필요로 하는 곳에 출연금을 사용하고 사회 공헌 활동을 확대하고자, 지역사회에 공모 공고를 내어 주민들의 참여를 독려하고 있습니다.</a:t>
            </a:r>
            <a:endParaRPr sz="900">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07" name="Google Shape;407;p42"/>
          <p:cNvSpPr txBox="1"/>
          <p:nvPr/>
        </p:nvSpPr>
        <p:spPr>
          <a:xfrm>
            <a:off x="4471611" y="2314256"/>
            <a:ext cx="661670" cy="495619"/>
          </a:xfrm>
          <a:prstGeom prst="rect">
            <a:avLst/>
          </a:prstGeom>
          <a:noFill/>
          <a:ln>
            <a:noFill/>
          </a:ln>
        </p:spPr>
        <p:txBody>
          <a:bodyPr wrap="square" lIns="0" tIns="12700" rIns="0" bIns="0" anchor="t" anchorCtr="0">
            <a:spAutoFit/>
          </a:bodyPr>
          <a:lstStyle/>
          <a:p>
            <a:pPr marL="0" marR="5715" lvl="0" indent="0" algn="ctr" rtl="0">
              <a:lnSpc>
                <a:spcPct val="117333"/>
              </a:lnSpc>
              <a:spcBef>
                <a:spcPts val="0"/>
              </a:spcBef>
              <a:spcAft>
                <a:spcPts val="0"/>
              </a:spcAft>
              <a:buNone/>
              <a:defRPr/>
            </a:pPr>
            <a:r>
              <a:rPr lang="en-US" sz="750" b="1">
                <a:solidFill>
                  <a:srgbClr val="ffffff"/>
                </a:solidFill>
                <a:latin typeface="Arial"/>
                <a:ea typeface="Arial"/>
                <a:cs typeface="Arial"/>
                <a:sym typeface="Arial"/>
              </a:rPr>
              <a:t>누적금액</a:t>
            </a:r>
            <a:endParaRPr lang="en-US" sz="750" b="1">
              <a:solidFill>
                <a:srgbClr val="ffffff"/>
              </a:solidFill>
              <a:latin typeface="Arial"/>
              <a:ea typeface="Arial"/>
              <a:cs typeface="Arial"/>
              <a:sym typeface="Arial"/>
            </a:endParaRPr>
          </a:p>
          <a:p>
            <a:pPr marL="0" marR="5080" lvl="0" indent="0" algn="ctr" rtl="0">
              <a:lnSpc>
                <a:spcPct val="118333"/>
              </a:lnSpc>
              <a:spcBef>
                <a:spcPts val="0"/>
              </a:spcBef>
              <a:spcAft>
                <a:spcPts val="0"/>
              </a:spcAft>
              <a:buNone/>
              <a:defRPr/>
            </a:pPr>
            <a:r>
              <a:rPr lang="en-US" sz="1200" b="1">
                <a:solidFill>
                  <a:srgbClr val="ffffff"/>
                </a:solidFill>
                <a:latin typeface="Arial"/>
                <a:ea typeface="Arial"/>
                <a:cs typeface="Arial"/>
                <a:sym typeface="Arial"/>
              </a:rPr>
              <a:t>74</a:t>
            </a:r>
            <a:r>
              <a:rPr lang="en-US" sz="1125" b="1" baseline="30000">
                <a:solidFill>
                  <a:srgbClr val="ffffff"/>
                </a:solidFill>
                <a:latin typeface="Arial"/>
                <a:ea typeface="Arial"/>
                <a:cs typeface="Arial"/>
                <a:sym typeface="Arial"/>
              </a:rPr>
              <a:t>억 </a:t>
            </a:r>
            <a:r>
              <a:rPr lang="en-US" sz="1200" b="1">
                <a:solidFill>
                  <a:srgbClr val="ffffff"/>
                </a:solidFill>
                <a:latin typeface="Arial"/>
                <a:ea typeface="Arial"/>
                <a:cs typeface="Arial"/>
                <a:sym typeface="Arial"/>
              </a:rPr>
              <a:t>8</a:t>
            </a:r>
            <a:r>
              <a:rPr lang="en-US" sz="1125" b="1" baseline="30000">
                <a:solidFill>
                  <a:srgbClr val="ffffff"/>
                </a:solidFill>
                <a:latin typeface="Arial"/>
                <a:ea typeface="Arial"/>
                <a:cs typeface="Arial"/>
                <a:sym typeface="Arial"/>
              </a:rPr>
              <a:t>천만원</a:t>
            </a:r>
            <a:endParaRPr sz="1125" baseline="30000">
              <a:latin typeface="Arial"/>
              <a:ea typeface="Arial"/>
              <a:cs typeface="Arial"/>
              <a:sym typeface="Arial"/>
            </a:endParaRPr>
          </a:p>
        </p:txBody>
      </p:sp>
      <p:sp>
        <p:nvSpPr>
          <p:cNvPr id="408" name="Google Shape;408;p42"/>
          <p:cNvSpPr txBox="1"/>
          <p:nvPr/>
        </p:nvSpPr>
        <p:spPr>
          <a:xfrm>
            <a:off x="635299" y="136663"/>
            <a:ext cx="4494181" cy="987287"/>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altLang="ko-KR" sz="2200" b="1">
                <a:solidFill>
                  <a:srgbClr val="1f1e1d"/>
                </a:solidFill>
                <a:latin typeface="Arial"/>
                <a:ea typeface="Arial"/>
                <a:cs typeface="Arial"/>
                <a:sym typeface="Arial"/>
              </a:rPr>
              <a:t>Social - </a:t>
            </a:r>
            <a:r>
              <a:rPr lang="en-US" sz="2200" b="1">
                <a:solidFill>
                  <a:srgbClr val="1f1e1d"/>
                </a:solidFill>
                <a:latin typeface="Arial"/>
                <a:ea typeface="Arial"/>
                <a:cs typeface="Arial"/>
                <a:sym typeface="Arial"/>
              </a:rPr>
              <a:t>지역사회 상생</a:t>
            </a:r>
            <a:endParaRPr lang="en-US" sz="2200" b="1">
              <a:solidFill>
                <a:srgbClr val="1f1e1d"/>
              </a:solidFill>
              <a:latin typeface="Arial"/>
              <a:ea typeface="Arial"/>
              <a:cs typeface="Arial"/>
              <a:sym typeface="Arial"/>
            </a:endParaRPr>
          </a:p>
          <a:p>
            <a:pPr marL="12700" lvl="0" indent="0" algn="l" rtl="0">
              <a:lnSpc>
                <a:spcPct val="100000"/>
              </a:lnSpc>
              <a:spcBef>
                <a:spcPts val="1285"/>
              </a:spcBef>
              <a:spcAft>
                <a:spcPts val="0"/>
              </a:spcAft>
              <a:buNone/>
              <a:defRPr/>
            </a:pPr>
            <a:r>
              <a:rPr lang="en-US" sz="1400" b="1">
                <a:solidFill>
                  <a:srgbClr val="00a385"/>
                </a:solidFill>
                <a:latin typeface="Arial"/>
                <a:ea typeface="Arial"/>
                <a:cs typeface="Arial"/>
                <a:sym typeface="Arial"/>
              </a:rPr>
              <a:t>Metrics and Targets</a:t>
            </a:r>
            <a:endParaRPr lang="en-US" sz="1400" b="1">
              <a:solidFill>
                <a:srgbClr val="00a385"/>
              </a:solidFill>
              <a:latin typeface="Arial"/>
              <a:ea typeface="Arial"/>
              <a:cs typeface="Arial"/>
              <a:sym typeface="Arial"/>
            </a:endParaRPr>
          </a:p>
          <a:p>
            <a:pPr marL="12700" lvl="0" indent="0" algn="l" rtl="0">
              <a:lnSpc>
                <a:spcPct val="100000"/>
              </a:lnSpc>
              <a:spcBef>
                <a:spcPts val="710"/>
              </a:spcBef>
              <a:spcAft>
                <a:spcPts val="0"/>
              </a:spcAft>
              <a:buNone/>
              <a:defRPr/>
            </a:pPr>
            <a:r>
              <a:rPr lang="en-US" sz="1200" b="1">
                <a:solidFill>
                  <a:srgbClr val="1f1e1d"/>
                </a:solidFill>
                <a:latin typeface="Arial"/>
                <a:ea typeface="Arial"/>
                <a:cs typeface="Arial"/>
                <a:sym typeface="Arial"/>
              </a:rPr>
              <a:t>사회공헌기금 운영 현황 및 중장기 목표</a:t>
            </a:r>
            <a:endParaRPr lang="en-US" sz="1200" b="1">
              <a:solidFill>
                <a:srgbClr val="1f1e1d"/>
              </a:solidFill>
              <a:latin typeface="Arial"/>
              <a:ea typeface="Arial"/>
              <a:cs typeface="Arial"/>
              <a:sym typeface="Arial"/>
            </a:endParaRPr>
          </a:p>
        </p:txBody>
      </p:sp>
      <p:sp>
        <p:nvSpPr>
          <p:cNvPr id="409" name="Google Shape;409;p42"/>
          <p:cNvSpPr txBox="1"/>
          <p:nvPr/>
        </p:nvSpPr>
        <p:spPr>
          <a:xfrm>
            <a:off x="635300" y="2423475"/>
            <a:ext cx="2269800" cy="186375"/>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200" b="1">
                <a:solidFill>
                  <a:srgbClr val="1f1e1d"/>
                </a:solidFill>
              </a:rPr>
              <a:t>2023년 </a:t>
            </a:r>
            <a:r>
              <a:rPr lang="en-US" sz="1200" b="1">
                <a:solidFill>
                  <a:srgbClr val="1f1e1d"/>
                </a:solidFill>
                <a:latin typeface="Arial"/>
                <a:ea typeface="Arial"/>
                <a:cs typeface="Arial"/>
                <a:sym typeface="Arial"/>
              </a:rPr>
              <a:t>지역사회 상생 활동 성과 </a:t>
            </a:r>
            <a:endParaRPr sz="1200">
              <a:latin typeface="Arial"/>
              <a:ea typeface="Arial"/>
              <a:cs typeface="Arial"/>
              <a:sym typeface="Arial"/>
            </a:endParaRPr>
          </a:p>
        </p:txBody>
      </p:sp>
      <p:sp>
        <p:nvSpPr>
          <p:cNvPr id="410" name="Google Shape;410;p42"/>
          <p:cNvSpPr txBox="1"/>
          <p:nvPr/>
        </p:nvSpPr>
        <p:spPr>
          <a:xfrm>
            <a:off x="635299" y="2803040"/>
            <a:ext cx="4441166" cy="597385"/>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000" b="1">
                <a:solidFill>
                  <a:srgbClr val="00a385"/>
                </a:solidFill>
                <a:latin typeface="Arial"/>
                <a:ea typeface="Arial"/>
                <a:cs typeface="Arial"/>
                <a:sym typeface="Arial"/>
              </a:rPr>
              <a:t>1. 지역발전 기금</a:t>
            </a:r>
            <a:endParaRPr lang="en-US" sz="1000" b="1">
              <a:solidFill>
                <a:srgbClr val="00a385"/>
              </a:solidFill>
              <a:latin typeface="Arial"/>
              <a:ea typeface="Arial"/>
              <a:cs typeface="Arial"/>
              <a:sym typeface="Arial"/>
            </a:endParaRPr>
          </a:p>
          <a:p>
            <a:pPr marL="12700" marR="5080" lvl="0" indent="0" algn="just" rtl="0">
              <a:lnSpc>
                <a:spcPct val="105600"/>
              </a:lnSpc>
              <a:spcBef>
                <a:spcPts val="600"/>
              </a:spcBef>
              <a:spcAft>
                <a:spcPts val="0"/>
              </a:spcAft>
              <a:buNone/>
              <a:defRPr/>
            </a:pPr>
            <a:r>
              <a:rPr lang="en-US" sz="750"/>
              <a:t>삼</a:t>
            </a:r>
            <a:r>
              <a:rPr lang="en-US" sz="750">
                <a:latin typeface="Arial"/>
                <a:ea typeface="Arial"/>
                <a:cs typeface="Arial"/>
                <a:sym typeface="Arial"/>
              </a:rPr>
              <a:t>표시멘트는 현재까지 74.8억원의 사회공헌기금을 마련하여  척 지역 주민들의 복지 증진을 위해 다양한 활동을 추진하고 있습니다. 이러한 활동에는 ‘사랑의 김장나누기 행사’를 비롯한 다양한 자체적인 프로그램이 포함되어 있습니다.</a:t>
            </a:r>
            <a:endParaRPr sz="750">
              <a:latin typeface="Arial"/>
              <a:ea typeface="Arial"/>
              <a:cs typeface="Arial"/>
              <a:sym typeface="Arial"/>
            </a:endParaRPr>
          </a:p>
        </p:txBody>
      </p:sp>
      <p:sp>
        <p:nvSpPr>
          <p:cNvPr id="411" name="Google Shape;411;p42"/>
          <p:cNvSpPr txBox="1"/>
          <p:nvPr/>
        </p:nvSpPr>
        <p:spPr>
          <a:xfrm>
            <a:off x="635049" y="5033740"/>
            <a:ext cx="4434763" cy="47171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000" b="1">
                <a:solidFill>
                  <a:srgbClr val="00a385"/>
                </a:solidFill>
                <a:latin typeface="Arial"/>
                <a:ea typeface="Arial"/>
                <a:cs typeface="Arial"/>
                <a:sym typeface="Arial"/>
              </a:rPr>
              <a:t>4. 지역 단체 지원</a:t>
            </a:r>
            <a:endParaRPr lang="en-US" sz="1000" b="1">
              <a:solidFill>
                <a:srgbClr val="00a385"/>
              </a:solidFill>
              <a:latin typeface="Arial"/>
              <a:ea typeface="Arial"/>
              <a:cs typeface="Arial"/>
              <a:sym typeface="Arial"/>
            </a:endParaRPr>
          </a:p>
          <a:p>
            <a:pPr marL="12700" marR="5080" lvl="0" indent="0" algn="just" rtl="0">
              <a:lnSpc>
                <a:spcPct val="105600"/>
              </a:lnSpc>
              <a:spcBef>
                <a:spcPts val="600"/>
              </a:spcBef>
              <a:spcAft>
                <a:spcPts val="0"/>
              </a:spcAft>
              <a:buNone/>
              <a:defRPr/>
            </a:pPr>
            <a:r>
              <a:rPr lang="en-US" sz="750"/>
              <a:t>삼</a:t>
            </a:r>
            <a:r>
              <a:rPr lang="en-US" sz="750">
                <a:latin typeface="Arial"/>
                <a:ea typeface="Arial"/>
                <a:cs typeface="Arial"/>
                <a:sym typeface="Arial"/>
              </a:rPr>
              <a:t>척시 체육회와 </a:t>
            </a:r>
            <a:r>
              <a:rPr lang="en-US" sz="750"/>
              <a:t>삼</a:t>
            </a:r>
            <a:r>
              <a:rPr lang="en-US" sz="750">
                <a:latin typeface="Arial"/>
                <a:ea typeface="Arial"/>
                <a:cs typeface="Arial"/>
                <a:sym typeface="Arial"/>
              </a:rPr>
              <a:t>척시 장애인 체육회 등 </a:t>
            </a:r>
            <a:r>
              <a:rPr lang="en-US" sz="750"/>
              <a:t>삼</a:t>
            </a:r>
            <a:r>
              <a:rPr lang="en-US" sz="750">
                <a:latin typeface="Arial"/>
                <a:ea typeface="Arial"/>
                <a:cs typeface="Arial"/>
                <a:sym typeface="Arial"/>
              </a:rPr>
              <a:t>척 관내 지역단체들을 지원함으로써 주민들의 지역행사 참여도를 크게 증가시켰습니다. 주민과 기업간의 소통 및 주민 복지 향상에 도움이 되겠습니다.</a:t>
            </a:r>
            <a:endParaRPr sz="750">
              <a:latin typeface="Arial"/>
              <a:ea typeface="Arial"/>
              <a:cs typeface="Arial"/>
              <a:sym typeface="Arial"/>
            </a:endParaRPr>
          </a:p>
        </p:txBody>
      </p:sp>
      <p:sp>
        <p:nvSpPr>
          <p:cNvPr id="412" name="Google Shape;412;p42"/>
          <p:cNvSpPr txBox="1"/>
          <p:nvPr/>
        </p:nvSpPr>
        <p:spPr>
          <a:xfrm>
            <a:off x="635049" y="3678901"/>
            <a:ext cx="4427759" cy="473999"/>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000" b="1">
                <a:solidFill>
                  <a:srgbClr val="00a385"/>
                </a:solidFill>
                <a:latin typeface="Arial"/>
                <a:ea typeface="Arial"/>
                <a:cs typeface="Arial"/>
                <a:sym typeface="Arial"/>
              </a:rPr>
              <a:t>2. 환경 정화 활동</a:t>
            </a:r>
            <a:endParaRPr lang="en-US" sz="1000" b="1">
              <a:solidFill>
                <a:srgbClr val="00a385"/>
              </a:solidFill>
              <a:latin typeface="Arial"/>
              <a:ea typeface="Arial"/>
              <a:cs typeface="Arial"/>
              <a:sym typeface="Arial"/>
            </a:endParaRPr>
          </a:p>
          <a:p>
            <a:pPr marL="12700" marR="5080" lvl="0" indent="0" algn="just" rtl="0">
              <a:lnSpc>
                <a:spcPct val="105600"/>
              </a:lnSpc>
              <a:spcBef>
                <a:spcPts val="600"/>
              </a:spcBef>
              <a:spcAft>
                <a:spcPts val="0"/>
              </a:spcAft>
              <a:buNone/>
              <a:defRPr/>
            </a:pPr>
            <a:r>
              <a:rPr lang="en-US" sz="750"/>
              <a:t>삼</a:t>
            </a:r>
            <a:r>
              <a:rPr lang="en-US" sz="750">
                <a:latin typeface="Arial"/>
                <a:ea typeface="Arial"/>
                <a:cs typeface="Arial"/>
                <a:sym typeface="Arial"/>
              </a:rPr>
              <a:t>표시멘트는  </a:t>
            </a:r>
            <a:r>
              <a:rPr lang="en-US" sz="750"/>
              <a:t>삼</a:t>
            </a:r>
            <a:r>
              <a:rPr lang="en-US" sz="750">
                <a:latin typeface="Arial"/>
                <a:ea typeface="Arial"/>
                <a:cs typeface="Arial"/>
                <a:sym typeface="Arial"/>
              </a:rPr>
              <a:t>척시 덕산 해수욕장을 2023년 6월 반려해변으로 입 양하였으며, 지속적인 해양환경 보호활동 의지를 표명하고 지역 환경 문제에 앞장서고 있습니다.</a:t>
            </a:r>
            <a:endParaRPr sz="750">
              <a:latin typeface="Arial"/>
              <a:ea typeface="Arial"/>
              <a:cs typeface="Arial"/>
              <a:sym typeface="Arial"/>
            </a:endParaRPr>
          </a:p>
        </p:txBody>
      </p:sp>
      <p:sp>
        <p:nvSpPr>
          <p:cNvPr id="413" name="Google Shape;413;p42"/>
          <p:cNvSpPr txBox="1"/>
          <p:nvPr/>
        </p:nvSpPr>
        <p:spPr>
          <a:xfrm>
            <a:off x="636061" y="5787801"/>
            <a:ext cx="4432663" cy="470124"/>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000" b="1">
                <a:solidFill>
                  <a:srgbClr val="00a385"/>
                </a:solidFill>
                <a:latin typeface="Arial"/>
                <a:ea typeface="Arial"/>
                <a:cs typeface="Arial"/>
                <a:sym typeface="Arial"/>
              </a:rPr>
              <a:t>5. 지역주민지원</a:t>
            </a:r>
            <a:endParaRPr lang="en-US" sz="1000" b="1">
              <a:solidFill>
                <a:srgbClr val="00a385"/>
              </a:solidFill>
              <a:latin typeface="Arial"/>
              <a:ea typeface="Arial"/>
              <a:cs typeface="Arial"/>
              <a:sym typeface="Arial"/>
            </a:endParaRPr>
          </a:p>
          <a:p>
            <a:pPr marL="12700" marR="5080" lvl="0" indent="0" algn="l" rtl="0">
              <a:lnSpc>
                <a:spcPct val="105600"/>
              </a:lnSpc>
              <a:spcBef>
                <a:spcPts val="600"/>
              </a:spcBef>
              <a:spcAft>
                <a:spcPts val="0"/>
              </a:spcAft>
              <a:buNone/>
              <a:defRPr/>
            </a:pPr>
            <a:r>
              <a:rPr lang="en-US" sz="750">
                <a:latin typeface="Arial"/>
                <a:ea typeface="Arial"/>
                <a:cs typeface="Arial"/>
                <a:sym typeface="Arial"/>
              </a:rPr>
              <a:t>지역주민들이 개인 역량을 개발하고 사회적 가치를 창출할 수 있도록 바리스타 자격증 및 컴퓨터 활용능력 자격증 취득을 지원했습니다.</a:t>
            </a:r>
            <a:endParaRPr sz="750">
              <a:latin typeface="Arial"/>
              <a:ea typeface="Arial"/>
              <a:cs typeface="Arial"/>
              <a:sym typeface="Arial"/>
            </a:endParaRPr>
          </a:p>
        </p:txBody>
      </p:sp>
      <p:sp>
        <p:nvSpPr>
          <p:cNvPr id="414" name="Google Shape;414;p42"/>
          <p:cNvSpPr txBox="1"/>
          <p:nvPr/>
        </p:nvSpPr>
        <p:spPr>
          <a:xfrm>
            <a:off x="635049" y="4356330"/>
            <a:ext cx="4420756" cy="472845"/>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000" b="1">
                <a:solidFill>
                  <a:srgbClr val="00a385"/>
                </a:solidFill>
                <a:latin typeface="Arial"/>
                <a:ea typeface="Arial"/>
                <a:cs typeface="Arial"/>
                <a:sym typeface="Arial"/>
              </a:rPr>
              <a:t>3. 재해 대비 및 예방</a:t>
            </a:r>
            <a:endParaRPr lang="en-US" sz="1000" b="1">
              <a:solidFill>
                <a:srgbClr val="00a385"/>
              </a:solidFill>
              <a:latin typeface="Arial"/>
              <a:ea typeface="Arial"/>
              <a:cs typeface="Arial"/>
              <a:sym typeface="Arial"/>
            </a:endParaRPr>
          </a:p>
          <a:p>
            <a:pPr marL="12700" marR="5080" lvl="0" indent="0" algn="just" rtl="0">
              <a:lnSpc>
                <a:spcPct val="105600"/>
              </a:lnSpc>
              <a:spcBef>
                <a:spcPts val="600"/>
              </a:spcBef>
              <a:spcAft>
                <a:spcPts val="0"/>
              </a:spcAft>
              <a:buNone/>
              <a:defRPr/>
            </a:pPr>
            <a:r>
              <a:rPr lang="en-US" sz="750">
                <a:latin typeface="Arial"/>
                <a:ea typeface="Arial"/>
                <a:cs typeface="Arial"/>
                <a:sym typeface="Arial"/>
              </a:rPr>
              <a:t>소화기 300개 기증하여,  </a:t>
            </a:r>
            <a:r>
              <a:rPr lang="en-US" sz="750"/>
              <a:t>삼</a:t>
            </a:r>
            <a:r>
              <a:rPr lang="en-US" sz="750">
                <a:latin typeface="Arial"/>
                <a:ea typeface="Arial"/>
                <a:cs typeface="Arial"/>
                <a:sym typeface="Arial"/>
              </a:rPr>
              <a:t>척시 내 화재 취약계층을 위한 지원</a:t>
            </a:r>
            <a:r>
              <a:rPr lang="en-US" sz="750"/>
              <a:t>을 하였</a:t>
            </a:r>
            <a:r>
              <a:rPr lang="en-US" sz="750">
                <a:latin typeface="Arial"/>
                <a:ea typeface="Arial"/>
                <a:cs typeface="Arial"/>
                <a:sym typeface="Arial"/>
              </a:rPr>
              <a:t>습니다. 긴급상황 발생시 화재로부터 주민의 안전을 확보할 수 있도록 기부 활동을 실시했습니다.</a:t>
            </a:r>
            <a:endParaRPr sz="750">
              <a:latin typeface="Arial"/>
              <a:ea typeface="Arial"/>
              <a:cs typeface="Arial"/>
              <a:sym typeface="Arial"/>
            </a:endParaRPr>
          </a:p>
        </p:txBody>
      </p:sp>
      <p:sp>
        <p:nvSpPr>
          <p:cNvPr id="415" name="Google Shape;415;p42"/>
          <p:cNvSpPr txBox="1"/>
          <p:nvPr/>
        </p:nvSpPr>
        <p:spPr>
          <a:xfrm>
            <a:off x="636061" y="6541855"/>
            <a:ext cx="4446670" cy="601895"/>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000" b="1">
                <a:solidFill>
                  <a:srgbClr val="00a385"/>
                </a:solidFill>
                <a:latin typeface="Arial"/>
                <a:ea typeface="Arial"/>
                <a:cs typeface="Arial"/>
                <a:sym typeface="Arial"/>
              </a:rPr>
              <a:t>6. 지역 물품구입</a:t>
            </a:r>
            <a:endParaRPr lang="en-US" sz="1000" b="1">
              <a:solidFill>
                <a:srgbClr val="00a385"/>
              </a:solidFill>
              <a:latin typeface="Arial"/>
              <a:ea typeface="Arial"/>
              <a:cs typeface="Arial"/>
              <a:sym typeface="Arial"/>
            </a:endParaRPr>
          </a:p>
          <a:p>
            <a:pPr marL="12700" marR="5080" lvl="0" indent="0" algn="just" rtl="0">
              <a:lnSpc>
                <a:spcPct val="105600"/>
              </a:lnSpc>
              <a:spcBef>
                <a:spcPts val="600"/>
              </a:spcBef>
              <a:spcAft>
                <a:spcPts val="0"/>
              </a:spcAft>
              <a:buNone/>
              <a:defRPr/>
            </a:pPr>
            <a:r>
              <a:rPr lang="en-US" sz="750">
                <a:latin typeface="Arial"/>
                <a:ea typeface="Arial"/>
                <a:cs typeface="Arial"/>
                <a:sym typeface="Arial"/>
              </a:rPr>
              <a:t>경북 울진에서 발생한 산불이</a:t>
            </a:r>
            <a:r>
              <a:rPr lang="en-US" sz="750"/>
              <a:t> 삼</a:t>
            </a:r>
            <a:r>
              <a:rPr lang="en-US" sz="750">
                <a:latin typeface="Arial"/>
                <a:ea typeface="Arial"/>
                <a:cs typeface="Arial"/>
                <a:sym typeface="Arial"/>
              </a:rPr>
              <a:t>척시로 번지며 국가위기경보가 심각단계로 발령되었습니다. 산불진화대원은 예상하지 못한 화재로 안전보호구 부족한 사태가 발생했으며,</a:t>
            </a:r>
            <a:r>
              <a:rPr lang="en-US" sz="750"/>
              <a:t> 삼</a:t>
            </a:r>
            <a:r>
              <a:rPr lang="en-US" sz="750">
                <a:latin typeface="Arial"/>
                <a:ea typeface="Arial"/>
                <a:cs typeface="Arial"/>
                <a:sym typeface="Arial"/>
              </a:rPr>
              <a:t>표시멘트는  </a:t>
            </a:r>
            <a:r>
              <a:rPr lang="en-US" sz="750"/>
              <a:t>삼</a:t>
            </a:r>
            <a:r>
              <a:rPr lang="en-US" sz="750">
                <a:latin typeface="Arial"/>
                <a:ea typeface="Arial"/>
                <a:cs typeface="Arial"/>
                <a:sym typeface="Arial"/>
              </a:rPr>
              <a:t>척지역의</a:t>
            </a:r>
            <a:r>
              <a:rPr lang="en-US" sz="750"/>
              <a:t> </a:t>
            </a:r>
            <a:r>
              <a:rPr lang="en-US" sz="750">
                <a:latin typeface="Arial"/>
                <a:ea typeface="Arial"/>
                <a:cs typeface="Arial"/>
                <a:sym typeface="Arial"/>
              </a:rPr>
              <a:t>산불 대비를 위해 방진마스크 2만장을 지원하였습니다.</a:t>
            </a:r>
            <a:endParaRPr sz="750">
              <a:latin typeface="Arial"/>
              <a:ea typeface="Arial"/>
              <a:cs typeface="Arial"/>
              <a:sym typeface="Arial"/>
            </a:endParaRPr>
          </a:p>
        </p:txBody>
      </p:sp>
      <p:sp>
        <p:nvSpPr>
          <p:cNvPr id="416" name="Google Shape;416;p42"/>
          <p:cNvSpPr txBox="1"/>
          <p:nvPr/>
        </p:nvSpPr>
        <p:spPr>
          <a:xfrm>
            <a:off x="3884357" y="5576513"/>
            <a:ext cx="977900" cy="214687"/>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700">
                <a:solidFill>
                  <a:srgbClr val="ffffff"/>
                </a:solidFill>
                <a:latin typeface="Arial"/>
                <a:ea typeface="Arial"/>
                <a:cs typeface="Arial"/>
                <a:sym typeface="Arial"/>
              </a:rPr>
              <a:t>반려 해변 해양 환경 캠페인</a:t>
            </a:r>
            <a:endParaRPr sz="700">
              <a:latin typeface="Arial"/>
              <a:ea typeface="Arial"/>
              <a:cs typeface="Arial"/>
              <a:sym typeface="Arial"/>
            </a:endParaRPr>
          </a:p>
        </p:txBody>
      </p:sp>
      <p:sp>
        <p:nvSpPr>
          <p:cNvPr id="417" name="Google Shape;417;p42"/>
          <p:cNvSpPr txBox="1"/>
          <p:nvPr/>
        </p:nvSpPr>
        <p:spPr>
          <a:xfrm>
            <a:off x="5927901" y="5576513"/>
            <a:ext cx="778510" cy="214687"/>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700">
                <a:solidFill>
                  <a:srgbClr val="ffffff"/>
                </a:solidFill>
                <a:latin typeface="Arial"/>
                <a:ea typeface="Arial"/>
                <a:cs typeface="Arial"/>
                <a:sym typeface="Arial"/>
              </a:rPr>
              <a:t>바리스타 자격증 지원</a:t>
            </a:r>
            <a:endParaRPr sz="700">
              <a:latin typeface="Arial"/>
              <a:ea typeface="Arial"/>
              <a:cs typeface="Arial"/>
              <a:sym typeface="Arial"/>
            </a:endParaRPr>
          </a:p>
        </p:txBody>
      </p:sp>
      <p:sp>
        <p:nvSpPr>
          <p:cNvPr id="418" name="Google Shape;418;p42"/>
          <p:cNvSpPr txBox="1"/>
          <p:nvPr/>
        </p:nvSpPr>
        <p:spPr>
          <a:xfrm>
            <a:off x="3894580" y="6730345"/>
            <a:ext cx="957580" cy="21338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700">
                <a:solidFill>
                  <a:srgbClr val="ffffff"/>
                </a:solidFill>
                <a:latin typeface="Arial"/>
                <a:ea typeface="Arial"/>
                <a:cs typeface="Arial"/>
                <a:sym typeface="Arial"/>
              </a:rPr>
              <a:t>화재 취약계층을 위한 지원</a:t>
            </a:r>
            <a:endParaRPr sz="700">
              <a:latin typeface="Arial"/>
              <a:ea typeface="Arial"/>
              <a:cs typeface="Arial"/>
              <a:sym typeface="Arial"/>
            </a:endParaRPr>
          </a:p>
        </p:txBody>
      </p:sp>
      <p:sp>
        <p:nvSpPr>
          <p:cNvPr id="419" name="Google Shape;419;p42"/>
          <p:cNvSpPr txBox="1"/>
          <p:nvPr/>
        </p:nvSpPr>
        <p:spPr>
          <a:xfrm>
            <a:off x="5902170" y="6719520"/>
            <a:ext cx="829799" cy="21468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700">
                <a:solidFill>
                  <a:srgbClr val="ffffff"/>
                </a:solidFill>
                <a:latin typeface="Arial"/>
                <a:ea typeface="Arial"/>
                <a:cs typeface="Arial"/>
                <a:sym typeface="Arial"/>
              </a:rPr>
              <a:t>방진마스크 2만장 지원</a:t>
            </a:r>
            <a:endParaRPr sz="700">
              <a:latin typeface="Arial"/>
              <a:ea typeface="Arial"/>
              <a:cs typeface="Arial"/>
              <a:sym typeface="Arial"/>
            </a:endParaRPr>
          </a:p>
        </p:txBody>
      </p:sp>
      <p:sp>
        <p:nvSpPr>
          <p:cNvPr id="420" name="Google Shape;420;p42"/>
          <p:cNvSpPr txBox="1"/>
          <p:nvPr/>
        </p:nvSpPr>
        <p:spPr>
          <a:xfrm>
            <a:off x="6527324" y="581824"/>
            <a:ext cx="620400" cy="1206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endParaRPr sz="700">
              <a:latin typeface="Arial"/>
              <a:ea typeface="Arial"/>
              <a:cs typeface="Arial"/>
              <a:sym typeface="Arial"/>
            </a:endParaRPr>
          </a:p>
        </p:txBody>
      </p:sp>
      <p:sp>
        <p:nvSpPr>
          <p:cNvPr id="421" name="Google Shape;421;p42"/>
          <p:cNvSpPr txBox="1"/>
          <p:nvPr/>
        </p:nvSpPr>
        <p:spPr>
          <a:xfrm>
            <a:off x="8347640" y="581824"/>
            <a:ext cx="441900" cy="1206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endParaRPr sz="700">
              <a:latin typeface="Arial"/>
              <a:ea typeface="Arial"/>
              <a:cs typeface="Arial"/>
              <a:sym typeface="Arial"/>
            </a:endParaRPr>
          </a:p>
        </p:txBody>
      </p:sp>
      <p:sp>
        <p:nvSpPr>
          <p:cNvPr id="422" name="Google Shape;422;p42"/>
          <p:cNvSpPr txBox="1"/>
          <p:nvPr/>
        </p:nvSpPr>
        <p:spPr>
          <a:xfrm>
            <a:off x="8992254" y="581824"/>
            <a:ext cx="520800" cy="1206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endParaRPr sz="700">
              <a:latin typeface="Arial"/>
              <a:ea typeface="Arial"/>
              <a:cs typeface="Arial"/>
              <a:sym typeface="Arial"/>
            </a:endParaRPr>
          </a:p>
        </p:txBody>
      </p:sp>
      <p:sp>
        <p:nvSpPr>
          <p:cNvPr id="423" name="Google Shape;423;p42"/>
          <p:cNvSpPr txBox="1"/>
          <p:nvPr/>
        </p:nvSpPr>
        <p:spPr>
          <a:xfrm>
            <a:off x="9715989" y="581824"/>
            <a:ext cx="342300" cy="1206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endParaRPr sz="700">
              <a:latin typeface="Arial"/>
              <a:ea typeface="Arial"/>
              <a:cs typeface="Arial"/>
              <a:sym typeface="Arial"/>
            </a:endParaRPr>
          </a:p>
        </p:txBody>
      </p:sp>
      <p:sp>
        <p:nvSpPr>
          <p:cNvPr id="424" name="Google Shape;424;p42"/>
          <p:cNvSpPr txBox="1"/>
          <p:nvPr/>
        </p:nvSpPr>
        <p:spPr>
          <a:xfrm>
            <a:off x="7366095" y="582624"/>
            <a:ext cx="778500" cy="1206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endParaRPr sz="700">
              <a:latin typeface="Arial"/>
              <a:ea typeface="Arial"/>
              <a:cs typeface="Arial"/>
              <a:sym typeface="Arial"/>
            </a:endParaRPr>
          </a:p>
        </p:txBody>
      </p:sp>
      <p:sp>
        <p:nvSpPr>
          <p:cNvPr id="425" name="Google Shape;425;p42"/>
          <p:cNvSpPr txBox="1"/>
          <p:nvPr/>
        </p:nvSpPr>
        <p:spPr>
          <a:xfrm>
            <a:off x="635299" y="1427542"/>
            <a:ext cx="4332600" cy="772733"/>
          </a:xfrm>
          <a:prstGeom prst="rect">
            <a:avLst/>
          </a:prstGeom>
          <a:noFill/>
          <a:ln>
            <a:noFill/>
          </a:ln>
        </p:spPr>
        <p:txBody>
          <a:bodyPr wrap="square" lIns="0" tIns="12700" rIns="0" bIns="0" anchor="t" anchorCtr="0">
            <a:spAutoFit/>
          </a:bodyPr>
          <a:lstStyle/>
          <a:p>
            <a:pPr marL="0" marR="5080" lvl="0" indent="0" algn="just" rtl="0">
              <a:lnSpc>
                <a:spcPct val="138900"/>
              </a:lnSpc>
              <a:spcBef>
                <a:spcPts val="0"/>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클링커 생산량(톤)당 500원의 사회공헌기금을 출연합니다. 그 결과 사회공헌기금으로 2023년 18.6억원, 과거 3개년 누적 총 74.8억원을 출연했습니다.  </a:t>
            </a:r>
            <a:r>
              <a:rPr lang="en-US" sz="900">
                <a:solidFill>
                  <a:srgbClr val="1f1e1d"/>
                </a:solidFill>
              </a:rPr>
              <a:t>삼</a:t>
            </a:r>
            <a:r>
              <a:rPr lang="en-US" sz="900">
                <a:solidFill>
                  <a:srgbClr val="1f1e1d"/>
                </a:solidFill>
                <a:latin typeface="Arial"/>
                <a:ea typeface="Arial"/>
                <a:cs typeface="Arial"/>
                <a:sym typeface="Arial"/>
              </a:rPr>
              <a:t>표시멘트는 해당 정책을 2030년 이후로도 계속 유지할 계획으로, 매해 30억원 이상의 금액을 출연하고 다양한 프로그램을 운영할 예정입니다.</a:t>
            </a:r>
            <a:endParaRPr sz="900">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30" name="Google Shape;430;p43"/>
          <p:cNvSpPr txBox="1"/>
          <p:nvPr/>
        </p:nvSpPr>
        <p:spPr>
          <a:xfrm>
            <a:off x="5847854" y="343520"/>
            <a:ext cx="254700" cy="1128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endParaRPr sz="650">
              <a:latin typeface="Arial"/>
              <a:ea typeface="Arial"/>
              <a:cs typeface="Arial"/>
              <a:sym typeface="Arial"/>
            </a:endParaRPr>
          </a:p>
        </p:txBody>
      </p:sp>
      <p:sp>
        <p:nvSpPr>
          <p:cNvPr id="431" name="Google Shape;431;p43"/>
          <p:cNvSpPr txBox="1"/>
          <p:nvPr/>
        </p:nvSpPr>
        <p:spPr>
          <a:xfrm>
            <a:off x="2881250" y="343520"/>
            <a:ext cx="355500" cy="1128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endParaRPr sz="650">
              <a:latin typeface="Arial"/>
              <a:ea typeface="Arial"/>
              <a:cs typeface="Arial"/>
              <a:sym typeface="Arial"/>
            </a:endParaRPr>
          </a:p>
        </p:txBody>
      </p:sp>
      <p:sp>
        <p:nvSpPr>
          <p:cNvPr id="432" name="Google Shape;432;p43"/>
          <p:cNvSpPr txBox="1"/>
          <p:nvPr/>
        </p:nvSpPr>
        <p:spPr>
          <a:xfrm>
            <a:off x="6720175" y="343520"/>
            <a:ext cx="453900" cy="1128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endParaRPr sz="650">
              <a:latin typeface="Arial"/>
              <a:ea typeface="Arial"/>
              <a:cs typeface="Arial"/>
              <a:sym typeface="Arial"/>
            </a:endParaRPr>
          </a:p>
        </p:txBody>
      </p:sp>
      <p:sp>
        <p:nvSpPr>
          <p:cNvPr id="433" name="Google Shape;433;p43"/>
          <p:cNvSpPr txBox="1"/>
          <p:nvPr/>
        </p:nvSpPr>
        <p:spPr>
          <a:xfrm>
            <a:off x="9793566" y="339076"/>
            <a:ext cx="134100" cy="120600"/>
          </a:xfrm>
          <a:prstGeom prst="rect">
            <a:avLst/>
          </a:prstGeom>
          <a:noFill/>
          <a:ln>
            <a:noFill/>
          </a:ln>
        </p:spPr>
        <p:txBody>
          <a:bodyPr wrap="square" lIns="0" tIns="12700" rIns="0" bIns="0" anchor="t" anchorCtr="0">
            <a:spAutoFit/>
          </a:bodyPr>
          <a:lstStyle/>
          <a:p>
            <a:pPr marL="0" lvl="0" indent="0" algn="l" rtl="0">
              <a:lnSpc>
                <a:spcPct val="100000"/>
              </a:lnSpc>
              <a:spcBef>
                <a:spcPts val="0"/>
              </a:spcBef>
              <a:spcAft>
                <a:spcPts val="0"/>
              </a:spcAft>
              <a:buNone/>
              <a:defRPr/>
            </a:pPr>
            <a:endParaRPr sz="700">
              <a:latin typeface="Arial"/>
              <a:ea typeface="Arial"/>
              <a:cs typeface="Arial"/>
              <a:sym typeface="Arial"/>
            </a:endParaRPr>
          </a:p>
        </p:txBody>
      </p:sp>
      <p:sp>
        <p:nvSpPr>
          <p:cNvPr id="434" name="Google Shape;434;p43"/>
          <p:cNvSpPr txBox="1"/>
          <p:nvPr/>
        </p:nvSpPr>
        <p:spPr>
          <a:xfrm>
            <a:off x="548291" y="3326590"/>
            <a:ext cx="6510932" cy="1016810"/>
          </a:xfrm>
          <a:prstGeom prst="rect">
            <a:avLst/>
          </a:prstGeom>
          <a:noFill/>
          <a:ln>
            <a:noFill/>
          </a:ln>
        </p:spPr>
        <p:txBody>
          <a:bodyPr wrap="square" lIns="0" tIns="117475" rIns="0" bIns="0" anchor="t" anchorCtr="0">
            <a:spAutoFit/>
          </a:bodyPr>
          <a:lstStyle/>
          <a:p>
            <a:pPr marL="12700" lvl="0" indent="0" algn="l" rtl="0">
              <a:lnSpc>
                <a:spcPct val="100000"/>
              </a:lnSpc>
              <a:spcBef>
                <a:spcPts val="0"/>
              </a:spcBef>
              <a:spcAft>
                <a:spcPts val="0"/>
              </a:spcAft>
              <a:buNone/>
              <a:defRPr/>
            </a:pPr>
            <a:r>
              <a:rPr lang="en-US" sz="1400" b="1">
                <a:solidFill>
                  <a:srgbClr val="00a385"/>
                </a:solidFill>
                <a:latin typeface="Arial"/>
                <a:ea typeface="Arial"/>
                <a:cs typeface="Arial"/>
                <a:sym typeface="Arial"/>
              </a:rPr>
              <a:t>Strategy</a:t>
            </a:r>
            <a:endParaRPr lang="en-US" sz="1400" b="1">
              <a:solidFill>
                <a:srgbClr val="00a385"/>
              </a:solidFill>
              <a:latin typeface="Arial"/>
              <a:ea typeface="Arial"/>
              <a:cs typeface="Arial"/>
              <a:sym typeface="Arial"/>
            </a:endParaRPr>
          </a:p>
          <a:p>
            <a:pPr marL="12700" lvl="0" indent="0" algn="l" rtl="0">
              <a:lnSpc>
                <a:spcPct val="100000"/>
              </a:lnSpc>
              <a:spcBef>
                <a:spcPts val="715"/>
              </a:spcBef>
              <a:spcAft>
                <a:spcPts val="0"/>
              </a:spcAft>
              <a:buNone/>
              <a:defRPr/>
            </a:pPr>
            <a:r>
              <a:rPr lang="en-US" sz="1200" b="1">
                <a:solidFill>
                  <a:srgbClr val="1f1e1d"/>
                </a:solidFill>
                <a:latin typeface="Arial"/>
                <a:ea typeface="Arial"/>
                <a:cs typeface="Arial"/>
                <a:sym typeface="Arial"/>
              </a:rPr>
              <a:t>정보보안 강화 계획</a:t>
            </a:r>
            <a:endParaRPr lang="en-US" sz="1200" b="1">
              <a:solidFill>
                <a:srgbClr val="1f1e1d"/>
              </a:solidFill>
              <a:latin typeface="Arial"/>
              <a:ea typeface="Arial"/>
              <a:cs typeface="Arial"/>
              <a:sym typeface="Arial"/>
            </a:endParaRPr>
          </a:p>
          <a:p>
            <a:pPr marL="12700" marR="5080" lvl="0" indent="0" algn="just" rtl="0">
              <a:lnSpc>
                <a:spcPct val="138900"/>
              </a:lnSpc>
              <a:spcBef>
                <a:spcPts val="265"/>
              </a:spcBef>
              <a:spcAft>
                <a:spcPts val="0"/>
              </a:spcAft>
              <a:buNone/>
              <a:defRPr/>
            </a:pPr>
            <a:r>
              <a:rPr lang="en-US" sz="900">
                <a:solidFill>
                  <a:srgbClr val="1f1e1d"/>
                </a:solidFill>
                <a:latin typeface="Arial"/>
                <a:ea typeface="Arial"/>
                <a:cs typeface="Arial"/>
                <a:sym typeface="Arial"/>
              </a:rPr>
              <a:t>정보보안파트는 보안 강화를 위해 2024년 그룹 차원에서 마스터 플랜 및 국제 정보보호 인증 체계를 수립할 예정입니다. 더불어 정보보안에 대한 투자를 확대하여, 정보보안 체계와 역량을 강화하고 리스크를 감소시킬 것 입니다.</a:t>
            </a:r>
            <a:endParaRPr sz="900">
              <a:latin typeface="Arial"/>
              <a:ea typeface="Arial"/>
              <a:cs typeface="Arial"/>
              <a:sym typeface="Arial"/>
            </a:endParaRPr>
          </a:p>
        </p:txBody>
      </p:sp>
      <p:sp>
        <p:nvSpPr>
          <p:cNvPr id="435" name="Google Shape;435;p43"/>
          <p:cNvSpPr txBox="1"/>
          <p:nvPr/>
        </p:nvSpPr>
        <p:spPr>
          <a:xfrm>
            <a:off x="547691" y="4598515"/>
            <a:ext cx="1566600" cy="610500"/>
          </a:xfrm>
          <a:prstGeom prst="rect">
            <a:avLst/>
          </a:prstGeom>
          <a:noFill/>
          <a:ln>
            <a:noFill/>
          </a:ln>
        </p:spPr>
        <p:txBody>
          <a:bodyPr wrap="square" lIns="0" tIns="117475" rIns="0" bIns="0" anchor="t" anchorCtr="0">
            <a:spAutoFit/>
          </a:bodyPr>
          <a:lstStyle/>
          <a:p>
            <a:pPr marL="12700" lvl="0" indent="0" algn="l" rtl="0">
              <a:lnSpc>
                <a:spcPct val="100000"/>
              </a:lnSpc>
              <a:spcBef>
                <a:spcPts val="0"/>
              </a:spcBef>
              <a:spcAft>
                <a:spcPts val="0"/>
              </a:spcAft>
              <a:buNone/>
              <a:defRPr/>
            </a:pPr>
            <a:r>
              <a:rPr lang="en-US" sz="1400" b="1">
                <a:solidFill>
                  <a:srgbClr val="00a385"/>
                </a:solidFill>
                <a:latin typeface="Arial"/>
                <a:ea typeface="Arial"/>
                <a:cs typeface="Arial"/>
                <a:sym typeface="Arial"/>
              </a:rPr>
              <a:t>Risk Management</a:t>
            </a:r>
            <a:endParaRPr lang="en-US" sz="1400" b="1">
              <a:solidFill>
                <a:srgbClr val="00a385"/>
              </a:solidFill>
              <a:latin typeface="Arial"/>
              <a:ea typeface="Arial"/>
              <a:cs typeface="Arial"/>
              <a:sym typeface="Arial"/>
            </a:endParaRPr>
          </a:p>
          <a:p>
            <a:pPr marL="12700" lvl="0" indent="0" algn="l" rtl="0">
              <a:lnSpc>
                <a:spcPct val="100000"/>
              </a:lnSpc>
              <a:spcBef>
                <a:spcPts val="715"/>
              </a:spcBef>
              <a:spcAft>
                <a:spcPts val="0"/>
              </a:spcAft>
              <a:buNone/>
              <a:defRPr/>
            </a:pPr>
            <a:r>
              <a:rPr lang="en-US" sz="1200" b="1">
                <a:solidFill>
                  <a:srgbClr val="1f1e1d"/>
                </a:solidFill>
                <a:latin typeface="Arial"/>
                <a:ea typeface="Arial"/>
                <a:cs typeface="Arial"/>
                <a:sym typeface="Arial"/>
              </a:rPr>
              <a:t>임직원 정보보안 교육</a:t>
            </a:r>
            <a:endParaRPr sz="1200">
              <a:latin typeface="Arial"/>
              <a:ea typeface="Arial"/>
              <a:cs typeface="Arial"/>
              <a:sym typeface="Arial"/>
            </a:endParaRPr>
          </a:p>
        </p:txBody>
      </p:sp>
      <p:sp>
        <p:nvSpPr>
          <p:cNvPr id="436" name="Google Shape;436;p43"/>
          <p:cNvSpPr txBox="1"/>
          <p:nvPr/>
        </p:nvSpPr>
        <p:spPr>
          <a:xfrm>
            <a:off x="548354" y="5313042"/>
            <a:ext cx="6601981" cy="392432"/>
          </a:xfrm>
          <a:prstGeom prst="rect">
            <a:avLst/>
          </a:prstGeom>
          <a:noFill/>
          <a:ln>
            <a:noFill/>
          </a:ln>
        </p:spPr>
        <p:txBody>
          <a:bodyPr wrap="square" lIns="0" tIns="12700" rIns="0" bIns="0" anchor="t" anchorCtr="0">
            <a:spAutoFit/>
          </a:bodyPr>
          <a:lstStyle/>
          <a:p>
            <a:pPr marL="12700" marR="5080" lvl="0" indent="0" algn="just" rtl="0">
              <a:lnSpc>
                <a:spcPct val="138900"/>
              </a:lnSpc>
              <a:spcBef>
                <a:spcPts val="0"/>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2023년에 임직원 대상으로 개인정보보호 교육을 통해 개인정보보호법의 주요 내용 및 정보 침해 사례를 소개하고 있습니다. 이 외에도 임직원들의 정보보안 인식 제고를 위해 정보보안 캠페인을 연 2회 진행합니다.</a:t>
            </a:r>
            <a:endParaRPr sz="900">
              <a:latin typeface="Arial"/>
              <a:ea typeface="Arial"/>
              <a:cs typeface="Arial"/>
              <a:sym typeface="Arial"/>
            </a:endParaRPr>
          </a:p>
        </p:txBody>
      </p:sp>
      <p:sp>
        <p:nvSpPr>
          <p:cNvPr id="437" name="Google Shape;437;p43"/>
          <p:cNvSpPr txBox="1"/>
          <p:nvPr/>
        </p:nvSpPr>
        <p:spPr>
          <a:xfrm>
            <a:off x="548352" y="6038125"/>
            <a:ext cx="1491600" cy="1974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200" b="1">
                <a:solidFill>
                  <a:srgbClr val="1f1e1d"/>
                </a:solidFill>
                <a:latin typeface="Arial"/>
                <a:ea typeface="Arial"/>
                <a:cs typeface="Arial"/>
                <a:sym typeface="Arial"/>
              </a:rPr>
              <a:t>정보보안 사고 </a:t>
            </a:r>
            <a:r>
              <a:rPr lang="en-US" sz="1200" b="1">
                <a:solidFill>
                  <a:srgbClr val="1f1e1d"/>
                </a:solidFill>
              </a:rPr>
              <a:t>예방</a:t>
            </a:r>
            <a:r>
              <a:rPr lang="en-US" sz="1200" b="1">
                <a:solidFill>
                  <a:srgbClr val="1f1e1d"/>
                </a:solidFill>
                <a:latin typeface="Arial"/>
                <a:ea typeface="Arial"/>
                <a:cs typeface="Arial"/>
                <a:sym typeface="Arial"/>
              </a:rPr>
              <a:t> </a:t>
            </a:r>
            <a:endParaRPr sz="1200">
              <a:latin typeface="Arial"/>
              <a:ea typeface="Arial"/>
              <a:cs typeface="Arial"/>
              <a:sym typeface="Arial"/>
            </a:endParaRPr>
          </a:p>
        </p:txBody>
      </p:sp>
      <p:sp>
        <p:nvSpPr>
          <p:cNvPr id="438" name="Google Shape;438;p43"/>
          <p:cNvSpPr txBox="1"/>
          <p:nvPr/>
        </p:nvSpPr>
        <p:spPr>
          <a:xfrm>
            <a:off x="548404" y="6480942"/>
            <a:ext cx="6672017" cy="577083"/>
          </a:xfrm>
          <a:prstGeom prst="rect">
            <a:avLst/>
          </a:prstGeom>
          <a:noFill/>
          <a:ln>
            <a:noFill/>
          </a:ln>
        </p:spPr>
        <p:txBody>
          <a:bodyPr wrap="square" lIns="0" tIns="12700" rIns="0" bIns="0" anchor="t" anchorCtr="0">
            <a:spAutoFit/>
          </a:bodyPr>
          <a:lstStyle/>
          <a:p>
            <a:pPr marL="12700" marR="5080" lvl="0" indent="0" algn="l" rtl="0">
              <a:lnSpc>
                <a:spcPct val="138900"/>
              </a:lnSpc>
              <a:spcBef>
                <a:spcPts val="0"/>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정보보안 리스크 최소화를 위해 예방훈련, 시스템 점검, 상시 모니터링(접속 기록 분석 등)을 수행하고 있으며, 손해배상 책임 보험 가입 등의 예방적 조치를 취하고 있습니다.</a:t>
            </a:r>
            <a:r>
              <a:rPr lang="ko-KR" altLang="en-US" sz="900">
                <a:solidFill>
                  <a:srgbClr val="1f1e1d"/>
                </a:solidFill>
                <a:latin typeface="Arial"/>
                <a:ea typeface="Arial"/>
                <a:cs typeface="Arial"/>
                <a:sym typeface="Arial"/>
              </a:rPr>
              <a:t> </a:t>
            </a:r>
            <a:r>
              <a:rPr lang="en-US" sz="900">
                <a:solidFill>
                  <a:srgbClr val="1f1e1d"/>
                </a:solidFill>
                <a:latin typeface="Arial"/>
                <a:ea typeface="Arial"/>
                <a:cs typeface="Arial"/>
                <a:sym typeface="Arial"/>
              </a:rPr>
              <a:t>또한, 전사직원을 대상으로 악성 메일, 랜섬웨어 등의 침해사고 대응 훈련을 연 2회 실시하여, 보안 정책 준수를 강조하고 있습니다.</a:t>
            </a:r>
            <a:endParaRPr lang="en-US" sz="900">
              <a:solidFill>
                <a:srgbClr val="1f1e1d"/>
              </a:solidFill>
              <a:latin typeface="Arial"/>
              <a:ea typeface="Arial"/>
              <a:cs typeface="Arial"/>
              <a:sym typeface="Arial"/>
            </a:endParaRPr>
          </a:p>
        </p:txBody>
      </p:sp>
      <p:sp>
        <p:nvSpPr>
          <p:cNvPr id="439" name="Google Shape;439;p43"/>
          <p:cNvSpPr txBox="1"/>
          <p:nvPr/>
        </p:nvSpPr>
        <p:spPr>
          <a:xfrm>
            <a:off x="547699" y="138274"/>
            <a:ext cx="4873769" cy="1023776"/>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altLang="ko-KR" sz="2200" b="1">
                <a:solidFill>
                  <a:srgbClr val="1f1e1d"/>
                </a:solidFill>
                <a:latin typeface="Arial"/>
                <a:ea typeface="Arial"/>
                <a:cs typeface="Arial"/>
                <a:sym typeface="Arial"/>
              </a:rPr>
              <a:t>Social - </a:t>
            </a:r>
            <a:r>
              <a:rPr lang="en-US" sz="2200" b="1">
                <a:solidFill>
                  <a:srgbClr val="1f1e1d"/>
                </a:solidFill>
                <a:latin typeface="Arial"/>
                <a:ea typeface="Arial"/>
                <a:cs typeface="Arial"/>
                <a:sym typeface="Arial"/>
              </a:rPr>
              <a:t>정보보안</a:t>
            </a:r>
            <a:endParaRPr lang="en-US" sz="2200" b="1">
              <a:solidFill>
                <a:srgbClr val="1f1e1d"/>
              </a:solidFill>
              <a:latin typeface="Arial"/>
              <a:ea typeface="Arial"/>
              <a:cs typeface="Arial"/>
              <a:sym typeface="Arial"/>
            </a:endParaRPr>
          </a:p>
          <a:p>
            <a:pPr marL="12700" lvl="0" indent="0" algn="l" rtl="0">
              <a:lnSpc>
                <a:spcPct val="100000"/>
              </a:lnSpc>
              <a:spcBef>
                <a:spcPts val="1285"/>
              </a:spcBef>
              <a:spcAft>
                <a:spcPts val="0"/>
              </a:spcAft>
              <a:buNone/>
              <a:defRPr/>
            </a:pPr>
            <a:r>
              <a:rPr lang="en-US" sz="1400" b="1">
                <a:solidFill>
                  <a:srgbClr val="00a385"/>
                </a:solidFill>
                <a:latin typeface="Arial"/>
                <a:ea typeface="Arial"/>
                <a:cs typeface="Arial"/>
                <a:sym typeface="Arial"/>
              </a:rPr>
              <a:t>Governance</a:t>
            </a:r>
            <a:endParaRPr lang="en-US" sz="1400" b="1">
              <a:solidFill>
                <a:srgbClr val="00a385"/>
              </a:solidFill>
              <a:latin typeface="Arial"/>
              <a:ea typeface="Arial"/>
              <a:cs typeface="Arial"/>
              <a:sym typeface="Arial"/>
            </a:endParaRPr>
          </a:p>
          <a:p>
            <a:pPr marL="12700" lvl="0" indent="0" algn="l" rtl="0">
              <a:lnSpc>
                <a:spcPct val="100000"/>
              </a:lnSpc>
              <a:spcBef>
                <a:spcPts val="710"/>
              </a:spcBef>
              <a:spcAft>
                <a:spcPts val="0"/>
              </a:spcAft>
              <a:buNone/>
              <a:defRPr/>
            </a:pPr>
            <a:endParaRPr lang="en-US" sz="1400" b="1">
              <a:solidFill>
                <a:srgbClr val="00a385"/>
              </a:solidFill>
              <a:latin typeface="Arial"/>
              <a:ea typeface="Arial"/>
              <a:cs typeface="Arial"/>
              <a:sym typeface="Arial"/>
            </a:endParaRPr>
          </a:p>
        </p:txBody>
      </p:sp>
      <p:sp>
        <p:nvSpPr>
          <p:cNvPr id="440" name="Google Shape;440;p43"/>
          <p:cNvSpPr txBox="1"/>
          <p:nvPr/>
        </p:nvSpPr>
        <p:spPr>
          <a:xfrm>
            <a:off x="547698" y="899080"/>
            <a:ext cx="6603181" cy="796370"/>
          </a:xfrm>
          <a:prstGeom prst="rect">
            <a:avLst/>
          </a:prstGeom>
          <a:noFill/>
          <a:ln>
            <a:noFill/>
          </a:ln>
        </p:spPr>
        <p:txBody>
          <a:bodyPr wrap="square" lIns="0" tIns="12700" rIns="0" bIns="0" anchor="t" anchorCtr="0">
            <a:spAutoFit/>
          </a:bodyPr>
          <a:lstStyle/>
          <a:p>
            <a:pPr marL="12700" lvl="0" indent="0" algn="just" rtl="0">
              <a:lnSpc>
                <a:spcPct val="100000"/>
              </a:lnSpc>
              <a:spcBef>
                <a:spcPts val="0"/>
              </a:spcBef>
              <a:spcAft>
                <a:spcPts val="0"/>
              </a:spcAft>
              <a:buNone/>
              <a:defRPr/>
            </a:pPr>
            <a:r>
              <a:rPr lang="en-US" sz="1200" b="1">
                <a:solidFill>
                  <a:srgbClr val="1f1e1d"/>
                </a:solidFill>
                <a:latin typeface="Arial"/>
                <a:ea typeface="Arial"/>
                <a:cs typeface="Arial"/>
                <a:sym typeface="Arial"/>
              </a:rPr>
              <a:t>정보보안 체계</a:t>
            </a:r>
            <a:endParaRPr lang="en-US" sz="1200" b="1">
              <a:solidFill>
                <a:srgbClr val="1f1e1d"/>
              </a:solidFill>
              <a:latin typeface="Arial"/>
              <a:ea typeface="Arial"/>
              <a:cs typeface="Arial"/>
              <a:sym typeface="Arial"/>
            </a:endParaRPr>
          </a:p>
          <a:p>
            <a:pPr marL="12700" marR="5080" lvl="0" indent="0" algn="just" rtl="0">
              <a:lnSpc>
                <a:spcPct val="138900"/>
              </a:lnSpc>
              <a:spcBef>
                <a:spcPts val="265"/>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표시멘트의 정보보안은 그룹 정보보안파트의 주관 하에  </a:t>
            </a:r>
            <a:r>
              <a:rPr lang="en-US" sz="900">
                <a:solidFill>
                  <a:srgbClr val="1f1e1d"/>
                </a:solidFill>
              </a:rPr>
              <a:t>삼</a:t>
            </a:r>
            <a:r>
              <a:rPr lang="en-US" sz="900">
                <a:solidFill>
                  <a:srgbClr val="1f1e1d"/>
                </a:solidFill>
                <a:latin typeface="Arial"/>
                <a:ea typeface="Arial"/>
                <a:cs typeface="Arial"/>
                <a:sym typeface="Arial"/>
              </a:rPr>
              <a:t>표시멘트의 경영관리팀과 인사팀의 협업으로 이루어지고 있습니다. 정보보안 관련 리스크 및 성과는 모두 대표이사에 보고되고 있으며, 자체 정보보호 규정 및 지침을 수립 후 이행하고 있습니다.</a:t>
            </a:r>
            <a:endParaRPr lang="en-US" sz="900">
              <a:solidFill>
                <a:srgbClr val="1f1e1d"/>
              </a:solidFill>
              <a:latin typeface="Arial"/>
              <a:ea typeface="Arial"/>
              <a:cs typeface="Arial"/>
              <a:sym typeface="Arial"/>
            </a:endParaRPr>
          </a:p>
          <a:p>
            <a:pPr marL="12700" marR="6350" lvl="0" indent="0" algn="just" rtl="0">
              <a:lnSpc>
                <a:spcPct val="138900"/>
              </a:lnSpc>
              <a:spcBef>
                <a:spcPts val="0"/>
              </a:spcBef>
              <a:spcAft>
                <a:spcPts val="0"/>
              </a:spcAft>
              <a:buNone/>
              <a:defRPr/>
            </a:pPr>
            <a:r>
              <a:rPr lang="en-US" sz="900">
                <a:solidFill>
                  <a:srgbClr val="1f1e1d"/>
                </a:solidFill>
                <a:latin typeface="Arial"/>
                <a:ea typeface="Arial"/>
                <a:cs typeface="Arial"/>
                <a:sym typeface="Arial"/>
              </a:rPr>
              <a:t>개인정보보호법 및 정보통신망법 관련 법적 요구사항은 법무팀에서 사전 검토를 진행하며, 단계별 보호 조치 및 대책을 세웁니다.</a:t>
            </a:r>
            <a:endParaRPr sz="900">
              <a:latin typeface="Arial"/>
              <a:ea typeface="Arial"/>
              <a:cs typeface="Arial"/>
              <a:sym typeface="Arial"/>
            </a:endParaRPr>
          </a:p>
        </p:txBody>
      </p:sp>
      <p:sp>
        <p:nvSpPr>
          <p:cNvPr id="441" name="Google Shape;441;p43"/>
          <p:cNvSpPr txBox="1"/>
          <p:nvPr/>
        </p:nvSpPr>
        <p:spPr>
          <a:xfrm>
            <a:off x="547699" y="2208975"/>
            <a:ext cx="6498125" cy="800925"/>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200" b="1">
                <a:solidFill>
                  <a:srgbClr val="1f1e1d"/>
                </a:solidFill>
                <a:latin typeface="Arial"/>
                <a:ea typeface="Arial"/>
                <a:cs typeface="Arial"/>
                <a:sym typeface="Arial"/>
              </a:rPr>
              <a:t>담당자의 전문성</a:t>
            </a:r>
            <a:endParaRPr lang="en-US" sz="1200" b="1">
              <a:solidFill>
                <a:srgbClr val="1f1e1d"/>
              </a:solidFill>
              <a:latin typeface="Arial"/>
              <a:ea typeface="Arial"/>
              <a:cs typeface="Arial"/>
              <a:sym typeface="Arial"/>
            </a:endParaRPr>
          </a:p>
          <a:p>
            <a:pPr marL="12700" marR="5080" lvl="0" indent="0" algn="just" rtl="0">
              <a:lnSpc>
                <a:spcPct val="138900"/>
              </a:lnSpc>
              <a:spcBef>
                <a:spcPts val="265"/>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표시멘트의 정보보안 담당자는 CISSP와 CISA 자격을 보유하고 있으며, 해당 분야에서 약 18년의 경력을 보유하고 있습니다. 정보보안 파트 담당자는 정보자산의 중요성을 식별해 리스크 수준에 따라 정보보호 시스템을 운영하고 있으며, 보안사고 예방을 위해 이상 징후를 감지하고 있습니다.</a:t>
            </a:r>
            <a:endParaRPr sz="900">
              <a:latin typeface="Arial"/>
              <a:ea typeface="Arial"/>
              <a:cs typeface="Arial"/>
              <a:sym typeface="Arial"/>
            </a:endParaRPr>
          </a:p>
        </p:txBody>
      </p:sp>
      <p:sp>
        <p:nvSpPr>
          <p:cNvPr id="442" name="Google Shape;442;p43"/>
          <p:cNvSpPr txBox="1"/>
          <p:nvPr/>
        </p:nvSpPr>
        <p:spPr>
          <a:xfrm>
            <a:off x="1115999" y="3326595"/>
            <a:ext cx="1185000" cy="115500"/>
          </a:xfrm>
          <a:prstGeom prst="rect">
            <a:avLst/>
          </a:prstGeom>
          <a:noFill/>
          <a:ln>
            <a:noFill/>
          </a:ln>
        </p:spPr>
        <p:txBody>
          <a:bodyPr wrap="square" lIns="0" tIns="0" rIns="0" bIns="0" anchor="t" anchorCtr="0">
            <a:spAutoFit/>
          </a:bodyPr>
          <a:lstStyle/>
          <a:p>
            <a:pPr marL="0" marR="227328" lvl="0" indent="0" algn="l" rtl="0">
              <a:lnSpc>
                <a:spcPct val="105600"/>
              </a:lnSpc>
              <a:spcBef>
                <a:spcPts val="0"/>
              </a:spcBef>
              <a:spcAft>
                <a:spcPts val="0"/>
              </a:spcAft>
              <a:buNone/>
              <a:defRPr/>
            </a:pPr>
            <a:endParaRPr sz="750">
              <a:latin typeface="Arial"/>
              <a:ea typeface="Arial"/>
              <a:cs typeface="Arial"/>
              <a:sym typeface="Arial"/>
            </a:endParaRPr>
          </a:p>
        </p:txBody>
      </p:sp>
      <p:sp>
        <p:nvSpPr>
          <p:cNvPr id="443" name="Google Shape;443;p43"/>
          <p:cNvSpPr txBox="1"/>
          <p:nvPr/>
        </p:nvSpPr>
        <p:spPr>
          <a:xfrm>
            <a:off x="7567339" y="5517133"/>
            <a:ext cx="386715" cy="235967"/>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750" b="1">
                <a:solidFill>
                  <a:srgbClr val="ffffff"/>
                </a:solidFill>
                <a:latin typeface="Arial"/>
                <a:ea typeface="Arial"/>
                <a:cs typeface="Arial"/>
                <a:sym typeface="Arial"/>
              </a:rPr>
              <a:t>결과 분석</a:t>
            </a:r>
            <a:endParaRPr sz="750">
              <a:latin typeface="Arial"/>
              <a:ea typeface="Arial"/>
              <a:cs typeface="Arial"/>
              <a:sym typeface="Arial"/>
            </a:endParaRPr>
          </a:p>
        </p:txBody>
      </p:sp>
      <p:sp>
        <p:nvSpPr>
          <p:cNvPr id="444" name="Google Shape;444;p43"/>
          <p:cNvSpPr txBox="1"/>
          <p:nvPr/>
        </p:nvSpPr>
        <p:spPr>
          <a:xfrm>
            <a:off x="9746778" y="3924100"/>
            <a:ext cx="272400" cy="128400"/>
          </a:xfrm>
          <a:prstGeom prst="rect">
            <a:avLst/>
          </a:prstGeom>
          <a:noFill/>
          <a:ln>
            <a:noFill/>
          </a:ln>
        </p:spPr>
        <p:txBody>
          <a:bodyPr wrap="square" lIns="0" tIns="12700" rIns="0" bIns="0" anchor="t" anchorCtr="0">
            <a:spAutoFit/>
          </a:bodyPr>
          <a:lstStyle/>
          <a:p>
            <a:pPr marL="0" lvl="0" indent="0" algn="l" rtl="0">
              <a:lnSpc>
                <a:spcPct val="100000"/>
              </a:lnSpc>
              <a:spcBef>
                <a:spcPts val="0"/>
              </a:spcBef>
              <a:spcAft>
                <a:spcPts val="0"/>
              </a:spcAft>
              <a:buNone/>
              <a:defRPr/>
            </a:pPr>
            <a:endParaRPr sz="750">
              <a:latin typeface="Arial"/>
              <a:ea typeface="Arial"/>
              <a:cs typeface="Arial"/>
              <a:sym typeface="Arial"/>
            </a:endParaRPr>
          </a:p>
        </p:txBody>
      </p:sp>
      <p:sp>
        <p:nvSpPr>
          <p:cNvPr id="445" name="Google Shape;445;p43"/>
          <p:cNvSpPr txBox="1"/>
          <p:nvPr/>
        </p:nvSpPr>
        <p:spPr>
          <a:xfrm>
            <a:off x="9610714" y="3457647"/>
            <a:ext cx="444600" cy="112800"/>
          </a:xfrm>
          <a:prstGeom prst="rect">
            <a:avLst/>
          </a:prstGeom>
          <a:noFill/>
          <a:ln>
            <a:noFill/>
          </a:ln>
        </p:spPr>
        <p:txBody>
          <a:bodyPr wrap="square" lIns="0" tIns="12700" rIns="0" bIns="0" anchor="t" anchorCtr="0">
            <a:spAutoFit/>
          </a:bodyPr>
          <a:lstStyle/>
          <a:p>
            <a:pPr marL="0" lvl="0" indent="0" algn="l" rtl="0">
              <a:lnSpc>
                <a:spcPct val="100000"/>
              </a:lnSpc>
              <a:spcBef>
                <a:spcPts val="0"/>
              </a:spcBef>
              <a:spcAft>
                <a:spcPts val="0"/>
              </a:spcAft>
              <a:buNone/>
              <a:defRPr/>
            </a:pPr>
            <a:endParaRPr sz="650">
              <a:latin typeface="Arial"/>
              <a:ea typeface="Arial"/>
              <a:cs typeface="Arial"/>
              <a:sym typeface="Arial"/>
            </a:endParaRPr>
          </a:p>
        </p:txBody>
      </p:sp>
      <p:sp>
        <p:nvSpPr>
          <p:cNvPr id="446" name="Google Shape;446;p43"/>
          <p:cNvSpPr txBox="1"/>
          <p:nvPr/>
        </p:nvSpPr>
        <p:spPr>
          <a:xfrm>
            <a:off x="5624899" y="582624"/>
            <a:ext cx="699900" cy="1206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endParaRPr sz="700">
              <a:latin typeface="Arial"/>
              <a:ea typeface="Arial"/>
              <a:cs typeface="Arial"/>
              <a:sym typeface="Arial"/>
            </a:endParaRPr>
          </a:p>
        </p:txBody>
      </p:sp>
      <p:sp>
        <p:nvSpPr>
          <p:cNvPr id="447" name="Google Shape;447;p43"/>
          <p:cNvSpPr txBox="1"/>
          <p:nvPr/>
        </p:nvSpPr>
        <p:spPr>
          <a:xfrm>
            <a:off x="6527324" y="581824"/>
            <a:ext cx="620400" cy="1206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endParaRPr sz="700">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52" name="Google Shape;452;p44"/>
          <p:cNvSpPr txBox="1"/>
          <p:nvPr/>
        </p:nvSpPr>
        <p:spPr>
          <a:xfrm>
            <a:off x="9793566" y="339076"/>
            <a:ext cx="134100" cy="120600"/>
          </a:xfrm>
          <a:prstGeom prst="rect">
            <a:avLst/>
          </a:prstGeom>
          <a:noFill/>
          <a:ln>
            <a:noFill/>
          </a:ln>
        </p:spPr>
        <p:txBody>
          <a:bodyPr wrap="square" lIns="0" tIns="12700" rIns="0" bIns="0" anchor="t" anchorCtr="0">
            <a:spAutoFit/>
          </a:bodyPr>
          <a:lstStyle/>
          <a:p>
            <a:pPr marL="0" lvl="0" indent="0" algn="l" rtl="0">
              <a:lnSpc>
                <a:spcPct val="100000"/>
              </a:lnSpc>
              <a:spcBef>
                <a:spcPts val="0"/>
              </a:spcBef>
              <a:spcAft>
                <a:spcPts val="0"/>
              </a:spcAft>
              <a:buNone/>
              <a:defRPr/>
            </a:pPr>
            <a:endParaRPr sz="700">
              <a:latin typeface="Arial"/>
              <a:ea typeface="Arial"/>
              <a:cs typeface="Arial"/>
              <a:sym typeface="Arial"/>
            </a:endParaRPr>
          </a:p>
        </p:txBody>
      </p:sp>
      <p:sp>
        <p:nvSpPr>
          <p:cNvPr id="453" name="Google Shape;453;p44"/>
          <p:cNvSpPr txBox="1"/>
          <p:nvPr/>
        </p:nvSpPr>
        <p:spPr>
          <a:xfrm>
            <a:off x="4167022" y="2385009"/>
            <a:ext cx="999600" cy="111600"/>
          </a:xfrm>
          <a:prstGeom prst="rect">
            <a:avLst/>
          </a:prstGeom>
          <a:noFill/>
          <a:ln>
            <a:noFill/>
          </a:ln>
        </p:spPr>
        <p:txBody>
          <a:bodyPr wrap="square" lIns="0" tIns="3800" rIns="0" bIns="0" anchor="t" anchorCtr="0">
            <a:spAutoFit/>
          </a:bodyPr>
          <a:lstStyle/>
          <a:p>
            <a:pPr marL="216534" marR="100330" lvl="0" indent="0" algn="l" rtl="0">
              <a:lnSpc>
                <a:spcPct val="119100"/>
              </a:lnSpc>
              <a:spcBef>
                <a:spcPts val="284"/>
              </a:spcBef>
              <a:spcAft>
                <a:spcPts val="0"/>
              </a:spcAft>
              <a:buNone/>
              <a:defRPr/>
            </a:pPr>
            <a:endParaRPr sz="700">
              <a:latin typeface="Arial"/>
              <a:ea typeface="Arial"/>
              <a:cs typeface="Arial"/>
              <a:sym typeface="Arial"/>
            </a:endParaRPr>
          </a:p>
        </p:txBody>
      </p:sp>
      <p:sp>
        <p:nvSpPr>
          <p:cNvPr id="454" name="Google Shape;454;p44"/>
          <p:cNvSpPr txBox="1"/>
          <p:nvPr/>
        </p:nvSpPr>
        <p:spPr>
          <a:xfrm>
            <a:off x="626300" y="858425"/>
            <a:ext cx="4343371" cy="1027525"/>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altLang="ko-KR" sz="2200" b="1">
                <a:solidFill>
                  <a:srgbClr val="1f1e1d"/>
                </a:solidFill>
                <a:latin typeface="Arial"/>
                <a:ea typeface="Arial"/>
                <a:cs typeface="Arial"/>
                <a:sym typeface="Arial"/>
              </a:rPr>
              <a:t>Social - </a:t>
            </a:r>
            <a:r>
              <a:rPr lang="en-US" sz="2200" b="1">
                <a:solidFill>
                  <a:srgbClr val="1f1e1d"/>
                </a:solidFill>
                <a:latin typeface="Arial"/>
                <a:ea typeface="Arial"/>
                <a:cs typeface="Arial"/>
                <a:sym typeface="Arial"/>
              </a:rPr>
              <a:t>정보보안</a:t>
            </a:r>
            <a:endParaRPr lang="en-US" sz="2200" b="1">
              <a:solidFill>
                <a:srgbClr val="1f1e1d"/>
              </a:solidFill>
              <a:latin typeface="Arial"/>
              <a:ea typeface="Arial"/>
              <a:cs typeface="Arial"/>
              <a:sym typeface="Arial"/>
            </a:endParaRPr>
          </a:p>
          <a:p>
            <a:pPr marL="12700" lvl="0" indent="0" algn="l" rtl="0">
              <a:lnSpc>
                <a:spcPct val="100000"/>
              </a:lnSpc>
              <a:spcBef>
                <a:spcPts val="1285"/>
              </a:spcBef>
              <a:spcAft>
                <a:spcPts val="0"/>
              </a:spcAft>
              <a:buNone/>
              <a:defRPr/>
            </a:pPr>
            <a:r>
              <a:rPr lang="en-US" sz="1400" b="1">
                <a:solidFill>
                  <a:srgbClr val="00a385"/>
                </a:solidFill>
                <a:latin typeface="Arial"/>
                <a:ea typeface="Arial"/>
                <a:cs typeface="Arial"/>
                <a:sym typeface="Arial"/>
              </a:rPr>
              <a:t>Metrics and Targets</a:t>
            </a:r>
            <a:endParaRPr lang="en-US" sz="1400" b="1">
              <a:solidFill>
                <a:srgbClr val="00a385"/>
              </a:solidFill>
              <a:latin typeface="Arial"/>
              <a:ea typeface="Arial"/>
              <a:cs typeface="Arial"/>
              <a:sym typeface="Arial"/>
            </a:endParaRPr>
          </a:p>
          <a:p>
            <a:pPr marL="0" lvl="0" indent="0" algn="l" rtl="0">
              <a:lnSpc>
                <a:spcPct val="100000"/>
              </a:lnSpc>
              <a:spcBef>
                <a:spcPts val="710"/>
              </a:spcBef>
              <a:spcAft>
                <a:spcPts val="0"/>
              </a:spcAft>
              <a:buNone/>
              <a:defRPr/>
            </a:pPr>
            <a:endParaRPr lang="en-US" sz="1400" b="1">
              <a:solidFill>
                <a:srgbClr val="00a385"/>
              </a:solidFill>
              <a:latin typeface="Arial"/>
              <a:ea typeface="Arial"/>
              <a:cs typeface="Arial"/>
              <a:sym typeface="Arial"/>
            </a:endParaRPr>
          </a:p>
        </p:txBody>
      </p:sp>
      <p:sp>
        <p:nvSpPr>
          <p:cNvPr id="455" name="Google Shape;455;p44"/>
          <p:cNvSpPr txBox="1"/>
          <p:nvPr/>
        </p:nvSpPr>
        <p:spPr>
          <a:xfrm>
            <a:off x="557275" y="3064104"/>
            <a:ext cx="4544100" cy="1860321"/>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200" b="1">
                <a:solidFill>
                  <a:srgbClr val="1f1e1d"/>
                </a:solidFill>
                <a:latin typeface="Arial"/>
                <a:ea typeface="Arial"/>
                <a:cs typeface="Arial"/>
                <a:sym typeface="Arial"/>
              </a:rPr>
              <a:t>정보보안 투자 현황</a:t>
            </a:r>
            <a:endParaRPr lang="en-US" sz="1200" b="1">
              <a:solidFill>
                <a:srgbClr val="1f1e1d"/>
              </a:solidFill>
              <a:latin typeface="Arial"/>
              <a:ea typeface="Arial"/>
              <a:cs typeface="Arial"/>
              <a:sym typeface="Arial"/>
            </a:endParaRPr>
          </a:p>
          <a:p>
            <a:pPr marL="12700" marR="5080" lvl="0" indent="0" algn="just" rtl="0">
              <a:lnSpc>
                <a:spcPct val="138900"/>
              </a:lnSpc>
              <a:spcBef>
                <a:spcPts val="265"/>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정보보안 강화를 위해 보안 시스템 및 관련 인프라에 투자합니다. </a:t>
            </a:r>
            <a:endParaRPr lang="en-US" sz="900">
              <a:solidFill>
                <a:srgbClr val="1f1e1d"/>
              </a:solidFill>
              <a:latin typeface="Arial"/>
              <a:ea typeface="Arial"/>
              <a:cs typeface="Arial"/>
              <a:sym typeface="Arial"/>
            </a:endParaRPr>
          </a:p>
          <a:p>
            <a:pPr marL="12700" marR="5080" lvl="0" indent="0" algn="just" rtl="0">
              <a:lnSpc>
                <a:spcPct val="138900"/>
              </a:lnSpc>
              <a:spcBef>
                <a:spcPts val="265"/>
              </a:spcBef>
              <a:spcAft>
                <a:spcPts val="0"/>
              </a:spcAft>
              <a:buNone/>
              <a:defRPr/>
            </a:pPr>
            <a:r>
              <a:rPr lang="en-US" sz="900">
                <a:solidFill>
                  <a:srgbClr val="1f1e1d"/>
                </a:solidFill>
                <a:latin typeface="Arial"/>
                <a:ea typeface="Arial"/>
                <a:cs typeface="Arial"/>
                <a:sym typeface="Arial"/>
              </a:rPr>
              <a:t>정보보안 시스템 유지보수에 드는 고정 비용과 추가 시스템 교체, 서버 구성 등 변동적인 투자도 고려해 예산을 운용합니다. </a:t>
            </a:r>
            <a:endParaRPr lang="en-US" sz="900">
              <a:solidFill>
                <a:srgbClr val="1f1e1d"/>
              </a:solidFill>
              <a:latin typeface="Arial"/>
              <a:ea typeface="Arial"/>
              <a:cs typeface="Arial"/>
              <a:sym typeface="Arial"/>
            </a:endParaRPr>
          </a:p>
          <a:p>
            <a:pPr marL="12700" marR="5080" lvl="0" indent="0" algn="just" rtl="0">
              <a:lnSpc>
                <a:spcPct val="138900"/>
              </a:lnSpc>
              <a:spcBef>
                <a:spcPts val="265"/>
              </a:spcBef>
              <a:spcAft>
                <a:spcPts val="0"/>
              </a:spcAft>
              <a:buNone/>
              <a:defRPr/>
            </a:pPr>
            <a:r>
              <a:rPr lang="en-US" sz="900">
                <a:solidFill>
                  <a:srgbClr val="1f1e1d"/>
                </a:solidFill>
                <a:latin typeface="Arial"/>
                <a:ea typeface="Arial"/>
                <a:cs typeface="Arial"/>
                <a:sym typeface="Arial"/>
              </a:rPr>
              <a:t>2023년부터 서버/DB버전 최신화 및 접근제어 강화를 위해 클라우드 DC마이그레이션을 진행하고 있으며, PC 자산/보안 관리 솔루션을 도입하였습니다. </a:t>
            </a:r>
            <a:endParaRPr lang="en-US" sz="900">
              <a:solidFill>
                <a:srgbClr val="1f1e1d"/>
              </a:solidFill>
              <a:latin typeface="Arial"/>
              <a:ea typeface="Arial"/>
              <a:cs typeface="Arial"/>
              <a:sym typeface="Arial"/>
            </a:endParaRPr>
          </a:p>
          <a:p>
            <a:pPr marL="12700" marR="5080" lvl="0" indent="0" algn="just" rtl="0">
              <a:lnSpc>
                <a:spcPct val="138900"/>
              </a:lnSpc>
              <a:spcBef>
                <a:spcPts val="265"/>
              </a:spcBef>
              <a:spcAft>
                <a:spcPts val="0"/>
              </a:spcAft>
              <a:buNone/>
              <a:defRPr/>
            </a:pPr>
            <a:r>
              <a:rPr lang="en-US" sz="900">
                <a:solidFill>
                  <a:srgbClr val="1f1e1d"/>
                </a:solidFill>
                <a:latin typeface="Arial"/>
                <a:ea typeface="Arial"/>
                <a:cs typeface="Arial"/>
                <a:sym typeface="Arial"/>
              </a:rPr>
              <a:t>주된 투자 항목은 VPN회선, PC·서버 백신, 서버접근제어시스템, 웹 방화벽 유지보수 등 입니다. 앞으로도 정보를 안전하게 보호할 수 있도록 정보 보호를 위한 투자를 지속할 것 입니다.</a:t>
            </a:r>
            <a:endParaRPr sz="900">
              <a:latin typeface="Arial"/>
              <a:ea typeface="Arial"/>
              <a:cs typeface="Arial"/>
              <a:sym typeface="Arial"/>
            </a:endParaRPr>
          </a:p>
        </p:txBody>
      </p:sp>
      <p:sp>
        <p:nvSpPr>
          <p:cNvPr id="456" name="Google Shape;456;p44"/>
          <p:cNvSpPr txBox="1"/>
          <p:nvPr/>
        </p:nvSpPr>
        <p:spPr>
          <a:xfrm>
            <a:off x="6527324" y="581824"/>
            <a:ext cx="620400" cy="1206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endParaRPr sz="700">
              <a:latin typeface="Arial"/>
              <a:ea typeface="Arial"/>
              <a:cs typeface="Arial"/>
              <a:sym typeface="Arial"/>
            </a:endParaRPr>
          </a:p>
        </p:txBody>
      </p:sp>
      <p:sp>
        <p:nvSpPr>
          <p:cNvPr id="457" name="Google Shape;457;p44"/>
          <p:cNvSpPr txBox="1"/>
          <p:nvPr/>
        </p:nvSpPr>
        <p:spPr>
          <a:xfrm>
            <a:off x="557275" y="1761479"/>
            <a:ext cx="4544100" cy="1276996"/>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200" b="1">
                <a:solidFill>
                  <a:srgbClr val="1f1e1d"/>
                </a:solidFill>
              </a:rPr>
              <a:t>정보 침해 사고 대응 매뉴얼</a:t>
            </a:r>
            <a:endParaRPr lang="en-US" sz="1200" b="1">
              <a:solidFill>
                <a:srgbClr val="1f1e1d"/>
              </a:solidFill>
            </a:endParaRPr>
          </a:p>
          <a:p>
            <a:pPr marL="0" marR="5080" lvl="0" indent="0" algn="just" rtl="0">
              <a:lnSpc>
                <a:spcPct val="138900"/>
              </a:lnSpc>
              <a:spcBef>
                <a:spcPts val="265"/>
              </a:spcBef>
              <a:spcAft>
                <a:spcPts val="0"/>
              </a:spcAft>
              <a:buNone/>
              <a:defRPr/>
            </a:pPr>
            <a:r>
              <a:rPr lang="en-US" sz="900">
                <a:solidFill>
                  <a:srgbClr val="1f1e1d"/>
                </a:solidFill>
              </a:rPr>
              <a:t>탐지 : 네트워크 상 노출 또는 침입을 수시로 확인, 위협 탐지시 즉시 담당자에게 알림</a:t>
            </a:r>
            <a:endParaRPr lang="en-US" sz="900">
              <a:solidFill>
                <a:srgbClr val="1f1e1d"/>
              </a:solidFill>
            </a:endParaRPr>
          </a:p>
          <a:p>
            <a:pPr marL="0" marR="5080" lvl="0" indent="0" algn="just" rtl="0">
              <a:lnSpc>
                <a:spcPct val="138900"/>
              </a:lnSpc>
              <a:spcBef>
                <a:spcPts val="265"/>
              </a:spcBef>
              <a:spcAft>
                <a:spcPts val="0"/>
              </a:spcAft>
              <a:buNone/>
              <a:defRPr/>
            </a:pPr>
            <a:r>
              <a:rPr lang="en-US" sz="900">
                <a:solidFill>
                  <a:srgbClr val="1f1e1d"/>
                </a:solidFill>
              </a:rPr>
              <a:t>분석 : 사실 확인 후, 침해의 규모, 경위, 방법, 원인 및 관련자를 조사 및 대장에 기록</a:t>
            </a:r>
            <a:endParaRPr lang="en-US" sz="900">
              <a:solidFill>
                <a:srgbClr val="1f1e1d"/>
              </a:solidFill>
            </a:endParaRPr>
          </a:p>
          <a:p>
            <a:pPr marL="0" marR="5080" lvl="0" indent="0" algn="just" rtl="0">
              <a:lnSpc>
                <a:spcPct val="138900"/>
              </a:lnSpc>
              <a:spcBef>
                <a:spcPts val="265"/>
              </a:spcBef>
              <a:spcAft>
                <a:spcPts val="0"/>
              </a:spcAft>
              <a:buNone/>
              <a:defRPr/>
            </a:pPr>
            <a:r>
              <a:rPr lang="en-US" sz="900">
                <a:solidFill>
                  <a:srgbClr val="1f1e1d"/>
                </a:solidFill>
              </a:rPr>
              <a:t>대응 : 정보의 추가 유출을 방지하고, 개인정보 파기 및 회수 조치를 취함</a:t>
            </a:r>
            <a:endParaRPr lang="en-US" sz="900">
              <a:solidFill>
                <a:srgbClr val="1f1e1d"/>
              </a:solidFill>
            </a:endParaRPr>
          </a:p>
          <a:p>
            <a:pPr marL="0" marR="5080" lvl="0" indent="0" algn="just" rtl="0">
              <a:lnSpc>
                <a:spcPct val="138900"/>
              </a:lnSpc>
              <a:spcBef>
                <a:spcPts val="265"/>
              </a:spcBef>
              <a:spcAft>
                <a:spcPts val="0"/>
              </a:spcAft>
              <a:buNone/>
              <a:defRPr/>
            </a:pPr>
            <a:r>
              <a:rPr lang="en-US" sz="900">
                <a:solidFill>
                  <a:srgbClr val="1f1e1d"/>
                </a:solidFill>
              </a:rPr>
              <a:t>전파 : 적절한 대상한테 교훈을 전파하고 교육을 진행. 개별 통지가 필요할 경우 이메일 등의 수단으로 알림</a:t>
            </a:r>
            <a:endParaRPr sz="900">
              <a:solidFill>
                <a:srgbClr val="1f1e1d"/>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3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
          <p:cNvSpPr txBox="1"/>
          <p:nvPr/>
        </p:nvSpPr>
        <p:spPr>
          <a:xfrm>
            <a:off x="516116" y="318589"/>
            <a:ext cx="4830584" cy="6661331"/>
          </a:xfrm>
          <a:prstGeom prst="rect">
            <a:avLst/>
          </a:prstGeom>
        </p:spPr>
        <p:txBody>
          <a:bodyPr wrap="square">
            <a:spAutoFit/>
          </a:bodyPr>
          <a:p>
            <a:pPr>
              <a:defRPr/>
            </a:pPr>
            <a:r>
              <a:rPr lang="en-US" altLang="ko-KR" sz="2200" b="1" spc="180">
                <a:solidFill>
                  <a:srgbClr val="1f1e1d"/>
                </a:solidFill>
                <a:latin typeface="LG Smart UI Bold"/>
                <a:cs typeface="LG Smart UI Bold"/>
              </a:rPr>
              <a:t>Governance - </a:t>
            </a:r>
            <a:r>
              <a:rPr sz="2200" b="1" spc="180">
                <a:solidFill>
                  <a:srgbClr val="1f1e1d"/>
                </a:solidFill>
                <a:latin typeface="LG Smart UI Bold"/>
                <a:cs typeface="LG Smart UI Bold"/>
              </a:rPr>
              <a:t>윤리</a:t>
            </a:r>
            <a:r>
              <a:rPr sz="2200" b="1" spc="-70">
                <a:solidFill>
                  <a:srgbClr val="1f1e1d"/>
                </a:solidFill>
                <a:latin typeface="LG Smart UI Bold"/>
                <a:cs typeface="LG Smart UI Bold"/>
              </a:rPr>
              <a:t> </a:t>
            </a:r>
            <a:r>
              <a:rPr sz="2200" b="1" spc="180">
                <a:solidFill>
                  <a:srgbClr val="1f1e1d"/>
                </a:solidFill>
                <a:latin typeface="LG Smart UI Bold"/>
                <a:cs typeface="LG Smart UI Bold"/>
              </a:rPr>
              <a:t>및</a:t>
            </a:r>
            <a:r>
              <a:rPr sz="2200" b="1" spc="-65">
                <a:solidFill>
                  <a:srgbClr val="1f1e1d"/>
                </a:solidFill>
                <a:latin typeface="LG Smart UI Bold"/>
                <a:cs typeface="LG Smart UI Bold"/>
              </a:rPr>
              <a:t> </a:t>
            </a:r>
            <a:r>
              <a:rPr sz="2200" b="1" spc="160">
                <a:solidFill>
                  <a:srgbClr val="1f1e1d"/>
                </a:solidFill>
                <a:latin typeface="LG Smart UI Bold"/>
                <a:cs typeface="LG Smart UI Bold"/>
              </a:rPr>
              <a:t>준법경영</a:t>
            </a:r>
            <a:endParaRPr sz="2200" b="1" spc="160">
              <a:solidFill>
                <a:srgbClr val="1f1e1d"/>
              </a:solidFill>
              <a:latin typeface="LG Smart UI Bold"/>
              <a:cs typeface="LG Smart UI Bold"/>
            </a:endParaRPr>
          </a:p>
          <a:p>
            <a:pPr>
              <a:defRPr/>
            </a:pPr>
            <a:r>
              <a:rPr sz="1400" b="1" spc="45">
                <a:solidFill>
                  <a:srgbClr val="4653a2"/>
                </a:solidFill>
                <a:latin typeface="LG Smart UI Bold"/>
                <a:cs typeface="LG Smart UI Bold"/>
              </a:rPr>
              <a:t>Governance</a:t>
            </a:r>
            <a:endParaRPr sz="1400" b="1" spc="45">
              <a:solidFill>
                <a:srgbClr val="4653a2"/>
              </a:solidFill>
              <a:latin typeface="LG Smart UI Bold"/>
              <a:cs typeface="LG Smart UI Bold"/>
            </a:endParaRPr>
          </a:p>
          <a:p>
            <a:pPr>
              <a:defRPr/>
            </a:pPr>
            <a:r>
              <a:rPr sz="1200" b="1" spc="40">
                <a:solidFill>
                  <a:srgbClr val="1f1e1d"/>
                </a:solidFill>
                <a:latin typeface="LG Smart UI Bold"/>
                <a:cs typeface="LG Smart UI Bold"/>
              </a:rPr>
              <a:t>ESG위원회</a:t>
            </a:r>
            <a:endParaRPr sz="1200" b="1" spc="40">
              <a:solidFill>
                <a:srgbClr val="1f1e1d"/>
              </a:solidFill>
              <a:latin typeface="LG Smart UI Bold"/>
              <a:cs typeface="LG Smart UI Bold"/>
            </a:endParaRPr>
          </a:p>
          <a:p>
            <a:pPr>
              <a:defRPr/>
            </a:pPr>
            <a:r>
              <a:rPr sz="900" spc="40">
                <a:solidFill>
                  <a:srgbClr val="1f1e1d"/>
                </a:solidFill>
                <a:latin typeface="LG Smart UI Bold"/>
                <a:cs typeface="LG Smart UI Bold"/>
              </a:rPr>
              <a:t>ESG 위원회는 전사적인 리스크를 재무적 리스크와 비재무적 리스크로 구분하여 관리하고 있으며, </a:t>
            </a:r>
            <a:endParaRPr sz="900" spc="40">
              <a:solidFill>
                <a:srgbClr val="1f1e1d"/>
              </a:solidFill>
              <a:latin typeface="LG Smart UI Bold"/>
              <a:cs typeface="LG Smart UI Bold"/>
            </a:endParaRPr>
          </a:p>
          <a:p>
            <a:pPr>
              <a:defRPr/>
            </a:pPr>
            <a:r>
              <a:rPr sz="900" spc="40">
                <a:solidFill>
                  <a:srgbClr val="1f1e1d"/>
                </a:solidFill>
                <a:latin typeface="LG Smart UI Bold"/>
                <a:cs typeface="LG Smart UI Bold"/>
              </a:rPr>
              <a:t>각각 다음과 같은 항목으로 구성되어 있습니다:</a:t>
            </a:r>
            <a:endParaRPr sz="900" spc="40">
              <a:solidFill>
                <a:srgbClr val="1f1e1d"/>
              </a:solidFill>
              <a:latin typeface="LG Smart UI Bold"/>
              <a:cs typeface="LG Smart UI Bold"/>
            </a:endParaRPr>
          </a:p>
          <a:p>
            <a:pPr>
              <a:defRPr/>
            </a:pPr>
            <a:endParaRPr sz="900" spc="40">
              <a:solidFill>
                <a:srgbClr val="1f1e1d"/>
              </a:solidFill>
              <a:latin typeface="LG Smart UI Bold"/>
              <a:cs typeface="LG Smart UI Bold"/>
            </a:endParaRPr>
          </a:p>
          <a:p>
            <a:pPr>
              <a:defRPr/>
            </a:pPr>
            <a:r>
              <a:rPr sz="900" spc="40">
                <a:solidFill>
                  <a:srgbClr val="1f1e1d"/>
                </a:solidFill>
                <a:latin typeface="LG Smart UI Bold"/>
                <a:cs typeface="LG Smart UI Bold"/>
              </a:rPr>
              <a:t>재무적 리스크</a:t>
            </a:r>
            <a:r>
              <a:rPr lang="en-US" altLang="ko-KR" sz="900" spc="40">
                <a:solidFill>
                  <a:srgbClr val="1f1e1d"/>
                </a:solidFill>
                <a:latin typeface="LG Smart UI Bold"/>
                <a:cs typeface="LG Smart UI Bold"/>
              </a:rPr>
              <a:t>.</a:t>
            </a:r>
            <a:r>
              <a:rPr lang="ko-KR" altLang="en-US" sz="900" spc="40">
                <a:solidFill>
                  <a:srgbClr val="1f1e1d"/>
                </a:solidFill>
                <a:latin typeface="LG Smart UI Bold"/>
                <a:cs typeface="LG Smart UI Bold"/>
              </a:rPr>
              <a:t> </a:t>
            </a:r>
            <a:r>
              <a:rPr sz="900" spc="40">
                <a:solidFill>
                  <a:srgbClr val="1f1e1d"/>
                </a:solidFill>
                <a:latin typeface="LG Smart UI Bold"/>
                <a:cs typeface="LG Smart UI Bold"/>
              </a:rPr>
              <a:t>시장 리스크: 금리, 환율, 원자재 가격 변동 등 외부 경제환경 변화에 따른 재무 영향</a:t>
            </a:r>
            <a:r>
              <a:rPr lang="en-US" altLang="ko-KR" sz="900" spc="40">
                <a:solidFill>
                  <a:srgbClr val="1f1e1d"/>
                </a:solidFill>
                <a:latin typeface="LG Smart UI Bold"/>
                <a:cs typeface="LG Smart UI Bold"/>
              </a:rPr>
              <a:t>.</a:t>
            </a:r>
            <a:r>
              <a:rPr lang="ko-KR" altLang="en-US" sz="900" spc="40">
                <a:solidFill>
                  <a:srgbClr val="1f1e1d"/>
                </a:solidFill>
                <a:latin typeface="LG Smart UI Bold"/>
                <a:cs typeface="LG Smart UI Bold"/>
              </a:rPr>
              <a:t> </a:t>
            </a:r>
            <a:r>
              <a:rPr sz="900" spc="40">
                <a:solidFill>
                  <a:srgbClr val="1f1e1d"/>
                </a:solidFill>
                <a:latin typeface="LG Smart UI Bold"/>
                <a:cs typeface="LG Smart UI Bold"/>
              </a:rPr>
              <a:t>신용 리스크: 거래처 부도 및 금융기관의 신용 변화로 인한 손실 위험</a:t>
            </a:r>
            <a:r>
              <a:rPr lang="en-US" altLang="ko-KR" sz="900" spc="40">
                <a:solidFill>
                  <a:srgbClr val="1f1e1d"/>
                </a:solidFill>
                <a:latin typeface="LG Smart UI Bold"/>
                <a:cs typeface="LG Smart UI Bold"/>
              </a:rPr>
              <a:t>.</a:t>
            </a:r>
            <a:r>
              <a:rPr lang="ko-KR" altLang="en-US" sz="900" spc="40">
                <a:solidFill>
                  <a:srgbClr val="1f1e1d"/>
                </a:solidFill>
                <a:latin typeface="LG Smart UI Bold"/>
                <a:cs typeface="LG Smart UI Bold"/>
              </a:rPr>
              <a:t> </a:t>
            </a:r>
            <a:r>
              <a:rPr sz="900" spc="40">
                <a:solidFill>
                  <a:srgbClr val="1f1e1d"/>
                </a:solidFill>
                <a:latin typeface="LG Smart UI Bold"/>
                <a:cs typeface="LG Smart UI Bold"/>
              </a:rPr>
              <a:t>재무성과 리스크: 수익성 악화나 투자 대비 성과 미달 등 경영 실적 관련 위</a:t>
            </a:r>
            <a:r>
              <a:rPr lang="ko-KR" altLang="en-US" sz="900" spc="40">
                <a:solidFill>
                  <a:srgbClr val="1f1e1d"/>
                </a:solidFill>
                <a:latin typeface="LG Smart UI Bold"/>
                <a:cs typeface="LG Smart UI Bold"/>
              </a:rPr>
              <a:t>험</a:t>
            </a:r>
            <a:r>
              <a:rPr lang="en-US" altLang="ko-KR" sz="900" spc="40">
                <a:solidFill>
                  <a:srgbClr val="1f1e1d"/>
                </a:solidFill>
                <a:latin typeface="LG Smart UI Bold"/>
                <a:cs typeface="LG Smart UI Bold"/>
              </a:rPr>
              <a:t>.</a:t>
            </a:r>
            <a:endParaRPr lang="en-US" altLang="ko-KR" sz="900" spc="40">
              <a:solidFill>
                <a:srgbClr val="1f1e1d"/>
              </a:solidFill>
              <a:latin typeface="LG Smart UI Bold"/>
              <a:cs typeface="LG Smart UI Bold"/>
            </a:endParaRPr>
          </a:p>
          <a:p>
            <a:pPr>
              <a:defRPr/>
            </a:pPr>
            <a:r>
              <a:rPr sz="900" spc="40">
                <a:solidFill>
                  <a:srgbClr val="1f1e1d"/>
                </a:solidFill>
                <a:latin typeface="LG Smart UI Bold"/>
                <a:cs typeface="LG Smart UI Bold"/>
              </a:rPr>
              <a:t>비재무적 리스크</a:t>
            </a:r>
            <a:r>
              <a:rPr lang="en-US" altLang="ko-KR" sz="900" spc="40">
                <a:solidFill>
                  <a:srgbClr val="1f1e1d"/>
                </a:solidFill>
                <a:latin typeface="LG Smart UI Bold"/>
                <a:cs typeface="LG Smart UI Bold"/>
              </a:rPr>
              <a:t>.</a:t>
            </a:r>
            <a:r>
              <a:rPr lang="ko-KR" altLang="en-US" sz="900" spc="40">
                <a:solidFill>
                  <a:srgbClr val="1f1e1d"/>
                </a:solidFill>
                <a:latin typeface="LG Smart UI Bold"/>
                <a:cs typeface="LG Smart UI Bold"/>
              </a:rPr>
              <a:t> </a:t>
            </a:r>
            <a:r>
              <a:rPr sz="900" spc="40">
                <a:solidFill>
                  <a:srgbClr val="1f1e1d"/>
                </a:solidFill>
                <a:latin typeface="LG Smart UI Bold"/>
                <a:cs typeface="LG Smart UI Bold"/>
              </a:rPr>
              <a:t>기후변화 리스크: 탄소 배출 규제 강화, 이상기후 등으로 인한 사업 영향</a:t>
            </a:r>
            <a:r>
              <a:rPr lang="en-US" altLang="ko-KR" sz="900" spc="40">
                <a:solidFill>
                  <a:srgbClr val="1f1e1d"/>
                </a:solidFill>
                <a:latin typeface="LG Smart UI Bold"/>
                <a:cs typeface="LG Smart UI Bold"/>
              </a:rPr>
              <a:t>.</a:t>
            </a:r>
            <a:r>
              <a:rPr lang="ko-KR" altLang="en-US" sz="900" spc="40">
                <a:solidFill>
                  <a:srgbClr val="1f1e1d"/>
                </a:solidFill>
                <a:latin typeface="LG Smart UI Bold"/>
                <a:cs typeface="LG Smart UI Bold"/>
              </a:rPr>
              <a:t> </a:t>
            </a:r>
            <a:r>
              <a:rPr sz="900" spc="40">
                <a:solidFill>
                  <a:srgbClr val="1f1e1d"/>
                </a:solidFill>
                <a:latin typeface="LG Smart UI Bold"/>
                <a:cs typeface="LG Smart UI Bold"/>
              </a:rPr>
              <a:t>산업재해 리스크: 작업장 내 안전사고 및 재해 발생에 따른 손실 위험</a:t>
            </a:r>
            <a:r>
              <a:rPr lang="en-US" altLang="ko-KR" sz="900" spc="40">
                <a:solidFill>
                  <a:srgbClr val="1f1e1d"/>
                </a:solidFill>
                <a:latin typeface="LG Smart UI Bold"/>
                <a:cs typeface="LG Smart UI Bold"/>
              </a:rPr>
              <a:t>.</a:t>
            </a:r>
            <a:r>
              <a:rPr lang="ko-KR" altLang="en-US" sz="900" spc="40">
                <a:solidFill>
                  <a:srgbClr val="1f1e1d"/>
                </a:solidFill>
                <a:latin typeface="LG Smart UI Bold"/>
                <a:cs typeface="LG Smart UI Bold"/>
              </a:rPr>
              <a:t> </a:t>
            </a:r>
            <a:r>
              <a:rPr sz="900" spc="40">
                <a:solidFill>
                  <a:srgbClr val="1f1e1d"/>
                </a:solidFill>
                <a:latin typeface="LG Smart UI Bold"/>
                <a:cs typeface="LG Smart UI Bold"/>
              </a:rPr>
              <a:t>공급망 리스크: 원자재 수급 불안, 협력사 ESG 리스크 등 외부 파트너와의 연결된 위험</a:t>
            </a:r>
            <a:endParaRPr sz="900" spc="40">
              <a:solidFill>
                <a:srgbClr val="1f1e1d"/>
              </a:solidFill>
              <a:latin typeface="LG Smart UI Bold"/>
              <a:cs typeface="LG Smart UI Bold"/>
            </a:endParaRPr>
          </a:p>
          <a:p>
            <a:pPr>
              <a:defRPr/>
            </a:pPr>
            <a:endParaRPr sz="900" spc="40">
              <a:solidFill>
                <a:srgbClr val="1f1e1d"/>
              </a:solidFill>
              <a:latin typeface="LG Smart UI Bold"/>
              <a:cs typeface="LG Smart UI Bold"/>
            </a:endParaRPr>
          </a:p>
          <a:p>
            <a:pPr marL="12700">
              <a:lnSpc>
                <a:spcPct val="100000"/>
              </a:lnSpc>
              <a:spcBef>
                <a:spcPts val="925"/>
              </a:spcBef>
              <a:defRPr/>
            </a:pPr>
            <a:r>
              <a:rPr sz="900" b="1" spc="-10">
                <a:solidFill>
                  <a:srgbClr val="4653a2"/>
                </a:solidFill>
                <a:latin typeface="LG Smart UI Bold"/>
                <a:cs typeface="LG Smart UI Bold"/>
              </a:rPr>
              <a:t>Strategy</a:t>
            </a:r>
            <a:endParaRPr sz="900" b="1" spc="-10">
              <a:solidFill>
                <a:srgbClr val="4653a2"/>
              </a:solidFill>
              <a:latin typeface="LG Smart UI Bold"/>
              <a:cs typeface="LG Smart UI Bold"/>
            </a:endParaRPr>
          </a:p>
          <a:p>
            <a:pPr marL="12700">
              <a:lnSpc>
                <a:spcPct val="100000"/>
              </a:lnSpc>
              <a:spcBef>
                <a:spcPts val="925"/>
              </a:spcBef>
              <a:defRPr/>
            </a:pPr>
            <a:r>
              <a:rPr lang="ko-KR" altLang="en-US" sz="900" b="1" spc="95">
                <a:solidFill>
                  <a:srgbClr val="1f1e1d"/>
                </a:solidFill>
                <a:latin typeface="LG Smart UI Bold"/>
                <a:cs typeface="LG Smart UI Bold"/>
              </a:rPr>
              <a:t>삼</a:t>
            </a:r>
            <a:r>
              <a:rPr sz="900" b="1" spc="95">
                <a:solidFill>
                  <a:srgbClr val="1f1e1d"/>
                </a:solidFill>
                <a:latin typeface="LG Smart UI Bold"/>
                <a:cs typeface="LG Smart UI Bold"/>
              </a:rPr>
              <a:t>표시멘트</a:t>
            </a:r>
            <a:r>
              <a:rPr sz="900" b="1" spc="-30">
                <a:solidFill>
                  <a:srgbClr val="1f1e1d"/>
                </a:solidFill>
                <a:latin typeface="LG Smart UI Bold"/>
                <a:cs typeface="LG Smart UI Bold"/>
              </a:rPr>
              <a:t> </a:t>
            </a:r>
            <a:r>
              <a:rPr sz="900" b="1" spc="95">
                <a:solidFill>
                  <a:srgbClr val="1f1e1d"/>
                </a:solidFill>
                <a:latin typeface="LG Smart UI Bold"/>
                <a:cs typeface="LG Smart UI Bold"/>
              </a:rPr>
              <a:t>윤리</a:t>
            </a:r>
            <a:r>
              <a:rPr sz="900" b="1" spc="-30">
                <a:solidFill>
                  <a:srgbClr val="1f1e1d"/>
                </a:solidFill>
                <a:latin typeface="LG Smart UI Bold"/>
                <a:cs typeface="LG Smart UI Bold"/>
              </a:rPr>
              <a:t> </a:t>
            </a:r>
            <a:r>
              <a:rPr sz="900" b="1" spc="70">
                <a:solidFill>
                  <a:srgbClr val="1f1e1d"/>
                </a:solidFill>
                <a:latin typeface="LG Smart UI Bold"/>
                <a:cs typeface="LG Smart UI Bold"/>
              </a:rPr>
              <a:t>강령</a:t>
            </a:r>
            <a:endParaRPr sz="900" b="1" spc="70">
              <a:solidFill>
                <a:srgbClr val="1f1e1d"/>
              </a:solidFill>
              <a:latin typeface="LG Smart UI Bold"/>
              <a:cs typeface="LG Smart UI Bold"/>
            </a:endParaRPr>
          </a:p>
          <a:p>
            <a:pPr marL="12700">
              <a:lnSpc>
                <a:spcPct val="100000"/>
              </a:lnSpc>
              <a:spcBef>
                <a:spcPts val="925"/>
              </a:spcBef>
              <a:defRPr/>
            </a:pPr>
            <a:r>
              <a:rPr lang="ko-KR" altLang="en-US" sz="900" spc="70">
                <a:solidFill>
                  <a:srgbClr val="1f1e1d"/>
                </a:solidFill>
                <a:latin typeface="LG Smart UI Regular"/>
                <a:cs typeface="LG Smart UI Regular"/>
              </a:rPr>
              <a:t>삼</a:t>
            </a:r>
            <a:r>
              <a:rPr sz="900" spc="70">
                <a:solidFill>
                  <a:srgbClr val="1f1e1d"/>
                </a:solidFill>
                <a:latin typeface="LG Smart UI Regular"/>
                <a:cs typeface="LG Smart UI Regular"/>
              </a:rPr>
              <a:t>표시멘트는</a:t>
            </a:r>
            <a:r>
              <a:rPr sz="900" spc="10">
                <a:solidFill>
                  <a:srgbClr val="1f1e1d"/>
                </a:solidFill>
                <a:latin typeface="LG Smart UI Regular"/>
                <a:cs typeface="LG Smart UI Regular"/>
              </a:rPr>
              <a:t> </a:t>
            </a:r>
            <a:r>
              <a:rPr sz="900" spc="70">
                <a:solidFill>
                  <a:srgbClr val="1f1e1d"/>
                </a:solidFill>
                <a:latin typeface="LG Smart UI Regular"/>
                <a:cs typeface="LG Smart UI Regular"/>
              </a:rPr>
              <a:t>분야별</a:t>
            </a:r>
            <a:r>
              <a:rPr sz="900" spc="15">
                <a:solidFill>
                  <a:srgbClr val="1f1e1d"/>
                </a:solidFill>
                <a:latin typeface="LG Smart UI Regular"/>
                <a:cs typeface="LG Smart UI Regular"/>
              </a:rPr>
              <a:t> </a:t>
            </a:r>
            <a:r>
              <a:rPr sz="900" spc="70">
                <a:solidFill>
                  <a:srgbClr val="1f1e1d"/>
                </a:solidFill>
                <a:latin typeface="LG Smart UI Regular"/>
                <a:cs typeface="LG Smart UI Regular"/>
              </a:rPr>
              <a:t>최고의</a:t>
            </a:r>
            <a:r>
              <a:rPr sz="900" spc="15">
                <a:solidFill>
                  <a:srgbClr val="1f1e1d"/>
                </a:solidFill>
                <a:latin typeface="LG Smart UI Regular"/>
                <a:cs typeface="LG Smart UI Regular"/>
              </a:rPr>
              <a:t> </a:t>
            </a:r>
            <a:r>
              <a:rPr sz="900" spc="75">
                <a:solidFill>
                  <a:srgbClr val="1f1e1d"/>
                </a:solidFill>
                <a:latin typeface="LG Smart UI Regular"/>
                <a:cs typeface="LG Smart UI Regular"/>
              </a:rPr>
              <a:t>가치</a:t>
            </a:r>
            <a:r>
              <a:rPr sz="900" spc="15">
                <a:solidFill>
                  <a:srgbClr val="1f1e1d"/>
                </a:solidFill>
                <a:latin typeface="LG Smart UI Regular"/>
                <a:cs typeface="LG Smart UI Regular"/>
              </a:rPr>
              <a:t> </a:t>
            </a:r>
            <a:r>
              <a:rPr sz="900" spc="70">
                <a:solidFill>
                  <a:srgbClr val="1f1e1d"/>
                </a:solidFill>
                <a:latin typeface="LG Smart UI Regular"/>
                <a:cs typeface="LG Smart UI Regular"/>
              </a:rPr>
              <a:t>창출을</a:t>
            </a:r>
            <a:r>
              <a:rPr sz="900" spc="15">
                <a:solidFill>
                  <a:srgbClr val="1f1e1d"/>
                </a:solidFill>
                <a:latin typeface="LG Smart UI Regular"/>
                <a:cs typeface="LG Smart UI Regular"/>
              </a:rPr>
              <a:t> </a:t>
            </a:r>
            <a:r>
              <a:rPr sz="900" spc="75">
                <a:solidFill>
                  <a:srgbClr val="1f1e1d"/>
                </a:solidFill>
                <a:latin typeface="LG Smart UI Regular"/>
                <a:cs typeface="LG Smart UI Regular"/>
              </a:rPr>
              <a:t>위한</a:t>
            </a:r>
            <a:r>
              <a:rPr sz="900" spc="15">
                <a:solidFill>
                  <a:srgbClr val="1f1e1d"/>
                </a:solidFill>
                <a:latin typeface="LG Smart UI Regular"/>
                <a:cs typeface="LG Smart UI Regular"/>
              </a:rPr>
              <a:t> </a:t>
            </a:r>
            <a:r>
              <a:rPr sz="900" spc="70">
                <a:solidFill>
                  <a:srgbClr val="1f1e1d"/>
                </a:solidFill>
                <a:latin typeface="LG Smart UI Regular"/>
                <a:cs typeface="LG Smart UI Regular"/>
              </a:rPr>
              <a:t>새로운</a:t>
            </a:r>
            <a:r>
              <a:rPr sz="900" spc="15">
                <a:solidFill>
                  <a:srgbClr val="1f1e1d"/>
                </a:solidFill>
                <a:latin typeface="LG Smart UI Regular"/>
                <a:cs typeface="LG Smart UI Regular"/>
              </a:rPr>
              <a:t> </a:t>
            </a:r>
            <a:r>
              <a:rPr sz="900" spc="70">
                <a:solidFill>
                  <a:srgbClr val="1f1e1d"/>
                </a:solidFill>
                <a:latin typeface="LG Smart UI Regular"/>
                <a:cs typeface="LG Smart UI Regular"/>
              </a:rPr>
              <a:t>도약의</a:t>
            </a:r>
            <a:r>
              <a:rPr sz="900" spc="10">
                <a:solidFill>
                  <a:srgbClr val="1f1e1d"/>
                </a:solidFill>
                <a:latin typeface="LG Smart UI Regular"/>
                <a:cs typeface="LG Smart UI Regular"/>
              </a:rPr>
              <a:t> </a:t>
            </a:r>
            <a:r>
              <a:rPr sz="900" spc="70">
                <a:solidFill>
                  <a:srgbClr val="1f1e1d"/>
                </a:solidFill>
                <a:latin typeface="LG Smart UI Regular"/>
                <a:cs typeface="LG Smart UI Regular"/>
              </a:rPr>
              <a:t>기반을</a:t>
            </a:r>
            <a:r>
              <a:rPr sz="900" spc="15">
                <a:solidFill>
                  <a:srgbClr val="1f1e1d"/>
                </a:solidFill>
                <a:latin typeface="LG Smart UI Regular"/>
                <a:cs typeface="LG Smart UI Regular"/>
              </a:rPr>
              <a:t> </a:t>
            </a:r>
            <a:r>
              <a:rPr sz="900" spc="65">
                <a:solidFill>
                  <a:srgbClr val="1f1e1d"/>
                </a:solidFill>
                <a:latin typeface="LG Smart UI Regular"/>
                <a:cs typeface="LG Smart UI Regular"/>
              </a:rPr>
              <a:t>마련하고,</a:t>
            </a:r>
            <a:r>
              <a:rPr sz="900" spc="15">
                <a:solidFill>
                  <a:srgbClr val="1f1e1d"/>
                </a:solidFill>
                <a:latin typeface="LG Smart UI Regular"/>
                <a:cs typeface="LG Smart UI Regular"/>
              </a:rPr>
              <a:t> </a:t>
            </a:r>
            <a:r>
              <a:rPr sz="900" spc="70">
                <a:solidFill>
                  <a:srgbClr val="1f1e1d"/>
                </a:solidFill>
                <a:latin typeface="LG Smart UI Regular"/>
                <a:cs typeface="LG Smart UI Regular"/>
              </a:rPr>
              <a:t>부단한</a:t>
            </a:r>
            <a:r>
              <a:rPr sz="900" spc="15">
                <a:solidFill>
                  <a:srgbClr val="1f1e1d"/>
                </a:solidFill>
                <a:latin typeface="LG Smart UI Regular"/>
                <a:cs typeface="LG Smart UI Regular"/>
              </a:rPr>
              <a:t> </a:t>
            </a:r>
            <a:r>
              <a:rPr sz="900" spc="60">
                <a:solidFill>
                  <a:srgbClr val="1f1e1d"/>
                </a:solidFill>
                <a:latin typeface="LG Smart UI Regular"/>
                <a:cs typeface="LG Smart UI Regular"/>
              </a:rPr>
              <a:t>수익창출과 </a:t>
            </a:r>
            <a:r>
              <a:rPr sz="900" spc="70">
                <a:solidFill>
                  <a:srgbClr val="1f1e1d"/>
                </a:solidFill>
                <a:latin typeface="LG Smart UI Regular"/>
                <a:cs typeface="LG Smart UI Regular"/>
              </a:rPr>
              <a:t>경쟁력</a:t>
            </a:r>
            <a:r>
              <a:rPr sz="900" spc="30">
                <a:solidFill>
                  <a:srgbClr val="1f1e1d"/>
                </a:solidFill>
                <a:latin typeface="LG Smart UI Regular"/>
                <a:cs typeface="LG Smart UI Regular"/>
              </a:rPr>
              <a:t> </a:t>
            </a:r>
            <a:r>
              <a:rPr sz="900" spc="70">
                <a:solidFill>
                  <a:srgbClr val="1f1e1d"/>
                </a:solidFill>
                <a:latin typeface="LG Smart UI Regular"/>
                <a:cs typeface="LG Smart UI Regular"/>
              </a:rPr>
              <a:t>확보를</a:t>
            </a:r>
            <a:r>
              <a:rPr sz="900" spc="35">
                <a:solidFill>
                  <a:srgbClr val="1f1e1d"/>
                </a:solidFill>
                <a:latin typeface="LG Smart UI Regular"/>
                <a:cs typeface="LG Smart UI Regular"/>
              </a:rPr>
              <a:t> </a:t>
            </a:r>
            <a:r>
              <a:rPr sz="900" spc="75">
                <a:solidFill>
                  <a:srgbClr val="1f1e1d"/>
                </a:solidFill>
                <a:latin typeface="LG Smart UI Regular"/>
                <a:cs typeface="LG Smart UI Regular"/>
              </a:rPr>
              <a:t>위해</a:t>
            </a:r>
            <a:r>
              <a:rPr sz="900" spc="35">
                <a:solidFill>
                  <a:srgbClr val="1f1e1d"/>
                </a:solidFill>
                <a:latin typeface="LG Smart UI Regular"/>
                <a:cs typeface="LG Smart UI Regular"/>
              </a:rPr>
              <a:t> </a:t>
            </a:r>
            <a:r>
              <a:rPr sz="900" spc="70">
                <a:solidFill>
                  <a:srgbClr val="1f1e1d"/>
                </a:solidFill>
                <a:latin typeface="LG Smart UI Regular"/>
                <a:cs typeface="LG Smart UI Regular"/>
              </a:rPr>
              <a:t>현장중심의</a:t>
            </a:r>
            <a:r>
              <a:rPr sz="900" spc="35">
                <a:solidFill>
                  <a:srgbClr val="1f1e1d"/>
                </a:solidFill>
                <a:latin typeface="LG Smart UI Regular"/>
                <a:cs typeface="LG Smart UI Regular"/>
              </a:rPr>
              <a:t> </a:t>
            </a:r>
            <a:r>
              <a:rPr sz="900" spc="70">
                <a:solidFill>
                  <a:srgbClr val="1f1e1d"/>
                </a:solidFill>
                <a:latin typeface="LG Smart UI Regular"/>
                <a:cs typeface="LG Smart UI Regular"/>
              </a:rPr>
              <a:t>책임경영제를</a:t>
            </a:r>
            <a:r>
              <a:rPr sz="900" spc="35">
                <a:solidFill>
                  <a:srgbClr val="1f1e1d"/>
                </a:solidFill>
                <a:latin typeface="LG Smart UI Regular"/>
                <a:cs typeface="LG Smart UI Regular"/>
              </a:rPr>
              <a:t> </a:t>
            </a:r>
            <a:r>
              <a:rPr sz="900" spc="70">
                <a:solidFill>
                  <a:srgbClr val="1f1e1d"/>
                </a:solidFill>
                <a:latin typeface="LG Smart UI Regular"/>
                <a:cs typeface="LG Smart UI Regular"/>
              </a:rPr>
              <a:t>도입하여</a:t>
            </a:r>
            <a:r>
              <a:rPr sz="900" spc="35">
                <a:solidFill>
                  <a:srgbClr val="1f1e1d"/>
                </a:solidFill>
                <a:latin typeface="LG Smart UI Regular"/>
                <a:cs typeface="LG Smart UI Regular"/>
              </a:rPr>
              <a:t> </a:t>
            </a:r>
            <a:r>
              <a:rPr sz="900" spc="70">
                <a:solidFill>
                  <a:srgbClr val="1f1e1d"/>
                </a:solidFill>
                <a:latin typeface="LG Smart UI Regular"/>
                <a:cs typeface="LG Smart UI Regular"/>
              </a:rPr>
              <a:t>권한의</a:t>
            </a:r>
            <a:r>
              <a:rPr sz="900" spc="35">
                <a:solidFill>
                  <a:srgbClr val="1f1e1d"/>
                </a:solidFill>
                <a:latin typeface="LG Smart UI Regular"/>
                <a:cs typeface="LG Smart UI Regular"/>
              </a:rPr>
              <a:t> </a:t>
            </a:r>
            <a:r>
              <a:rPr sz="900" spc="70">
                <a:solidFill>
                  <a:srgbClr val="1f1e1d"/>
                </a:solidFill>
                <a:latin typeface="LG Smart UI Regular"/>
                <a:cs typeface="LG Smart UI Regular"/>
              </a:rPr>
              <a:t>이양과</a:t>
            </a:r>
            <a:r>
              <a:rPr sz="900" spc="35">
                <a:solidFill>
                  <a:srgbClr val="1f1e1d"/>
                </a:solidFill>
                <a:latin typeface="LG Smart UI Regular"/>
                <a:cs typeface="LG Smart UI Regular"/>
              </a:rPr>
              <a:t> </a:t>
            </a:r>
            <a:r>
              <a:rPr sz="900" spc="70">
                <a:solidFill>
                  <a:srgbClr val="1f1e1d"/>
                </a:solidFill>
                <a:latin typeface="LG Smart UI Regular"/>
                <a:cs typeface="LG Smart UI Regular"/>
              </a:rPr>
              <a:t>공정한</a:t>
            </a:r>
            <a:r>
              <a:rPr sz="900" spc="35">
                <a:solidFill>
                  <a:srgbClr val="1f1e1d"/>
                </a:solidFill>
                <a:latin typeface="LG Smart UI Regular"/>
                <a:cs typeface="LG Smart UI Regular"/>
              </a:rPr>
              <a:t> </a:t>
            </a:r>
            <a:r>
              <a:rPr sz="900" spc="70">
                <a:solidFill>
                  <a:srgbClr val="1f1e1d"/>
                </a:solidFill>
                <a:latin typeface="LG Smart UI Regular"/>
                <a:cs typeface="LG Smart UI Regular"/>
              </a:rPr>
              <a:t>평가를</a:t>
            </a:r>
            <a:r>
              <a:rPr sz="900" spc="35">
                <a:solidFill>
                  <a:srgbClr val="1f1e1d"/>
                </a:solidFill>
                <a:latin typeface="LG Smart UI Regular"/>
                <a:cs typeface="LG Smart UI Regular"/>
              </a:rPr>
              <a:t> </a:t>
            </a:r>
            <a:r>
              <a:rPr sz="900" spc="75">
                <a:solidFill>
                  <a:srgbClr val="1f1e1d"/>
                </a:solidFill>
                <a:latin typeface="LG Smart UI Regular"/>
                <a:cs typeface="LG Smart UI Regular"/>
              </a:rPr>
              <a:t>통한</a:t>
            </a:r>
            <a:r>
              <a:rPr sz="900" spc="35">
                <a:solidFill>
                  <a:srgbClr val="1f1e1d"/>
                </a:solidFill>
                <a:latin typeface="LG Smart UI Regular"/>
                <a:cs typeface="LG Smart UI Regular"/>
              </a:rPr>
              <a:t> </a:t>
            </a:r>
            <a:r>
              <a:rPr sz="900" spc="45">
                <a:solidFill>
                  <a:srgbClr val="1f1e1d"/>
                </a:solidFill>
                <a:latin typeface="LG Smart UI Regular"/>
                <a:cs typeface="LG Smart UI Regular"/>
              </a:rPr>
              <a:t>성과보</a:t>
            </a:r>
            <a:r>
              <a:rPr sz="900" spc="80">
                <a:solidFill>
                  <a:srgbClr val="1f1e1d"/>
                </a:solidFill>
                <a:latin typeface="LG Smart UI Regular"/>
                <a:cs typeface="LG Smart UI Regular"/>
              </a:rPr>
              <a:t>상</a:t>
            </a:r>
            <a:r>
              <a:rPr sz="900" spc="10">
                <a:solidFill>
                  <a:srgbClr val="1f1e1d"/>
                </a:solidFill>
                <a:latin typeface="LG Smart UI Regular"/>
                <a:cs typeface="LG Smart UI Regular"/>
              </a:rPr>
              <a:t> </a:t>
            </a:r>
            <a:r>
              <a:rPr sz="900" spc="80">
                <a:solidFill>
                  <a:srgbClr val="1f1e1d"/>
                </a:solidFill>
                <a:latin typeface="LG Smart UI Regular"/>
                <a:cs typeface="LG Smart UI Regular"/>
              </a:rPr>
              <a:t>등</a:t>
            </a:r>
            <a:r>
              <a:rPr sz="900" spc="10">
                <a:solidFill>
                  <a:srgbClr val="1f1e1d"/>
                </a:solidFill>
                <a:latin typeface="LG Smart UI Regular"/>
                <a:cs typeface="LG Smart UI Regular"/>
              </a:rPr>
              <a:t> </a:t>
            </a:r>
            <a:r>
              <a:rPr sz="900" spc="75">
                <a:solidFill>
                  <a:srgbClr val="1f1e1d"/>
                </a:solidFill>
                <a:latin typeface="LG Smart UI Regular"/>
                <a:cs typeface="LG Smart UI Regular"/>
              </a:rPr>
              <a:t>조직</a:t>
            </a:r>
            <a:r>
              <a:rPr sz="900" spc="10">
                <a:solidFill>
                  <a:srgbClr val="1f1e1d"/>
                </a:solidFill>
                <a:latin typeface="LG Smart UI Regular"/>
                <a:cs typeface="LG Smart UI Regular"/>
              </a:rPr>
              <a:t> </a:t>
            </a:r>
            <a:r>
              <a:rPr sz="900" spc="80">
                <a:solidFill>
                  <a:srgbClr val="1f1e1d"/>
                </a:solidFill>
                <a:latin typeface="LG Smart UI Regular"/>
                <a:cs typeface="LG Smart UI Regular"/>
              </a:rPr>
              <a:t>및</a:t>
            </a:r>
            <a:r>
              <a:rPr sz="900" spc="10">
                <a:solidFill>
                  <a:srgbClr val="1f1e1d"/>
                </a:solidFill>
                <a:latin typeface="LG Smart UI Regular"/>
                <a:cs typeface="LG Smart UI Regular"/>
              </a:rPr>
              <a:t> </a:t>
            </a:r>
            <a:r>
              <a:rPr sz="900" spc="75">
                <a:solidFill>
                  <a:srgbClr val="1f1e1d"/>
                </a:solidFill>
                <a:latin typeface="LG Smart UI Regular"/>
                <a:cs typeface="LG Smart UI Regular"/>
              </a:rPr>
              <a:t>영업</a:t>
            </a:r>
            <a:r>
              <a:rPr sz="900" spc="10">
                <a:solidFill>
                  <a:srgbClr val="1f1e1d"/>
                </a:solidFill>
                <a:latin typeface="LG Smart UI Regular"/>
                <a:cs typeface="LG Smart UI Regular"/>
              </a:rPr>
              <a:t> </a:t>
            </a:r>
            <a:r>
              <a:rPr sz="900" spc="70">
                <a:solidFill>
                  <a:srgbClr val="1f1e1d"/>
                </a:solidFill>
                <a:latin typeface="LG Smart UI Regular"/>
                <a:cs typeface="LG Smart UI Regular"/>
              </a:rPr>
              <a:t>활성화를</a:t>
            </a:r>
            <a:r>
              <a:rPr sz="900" spc="10">
                <a:solidFill>
                  <a:srgbClr val="1f1e1d"/>
                </a:solidFill>
                <a:latin typeface="LG Smart UI Regular"/>
                <a:cs typeface="LG Smart UI Regular"/>
              </a:rPr>
              <a:t> </a:t>
            </a:r>
            <a:r>
              <a:rPr sz="900" spc="70">
                <a:solidFill>
                  <a:srgbClr val="1f1e1d"/>
                </a:solidFill>
                <a:latin typeface="LG Smart UI Regular"/>
                <a:cs typeface="LG Smart UI Regular"/>
              </a:rPr>
              <a:t>도모하고</a:t>
            </a:r>
            <a:r>
              <a:rPr sz="900" spc="10">
                <a:solidFill>
                  <a:srgbClr val="1f1e1d"/>
                </a:solidFill>
                <a:latin typeface="LG Smart UI Regular"/>
                <a:cs typeface="LG Smart UI Regular"/>
              </a:rPr>
              <a:t> </a:t>
            </a:r>
            <a:r>
              <a:rPr sz="900" spc="65">
                <a:solidFill>
                  <a:srgbClr val="1f1e1d"/>
                </a:solidFill>
                <a:latin typeface="LG Smart UI Regular"/>
                <a:cs typeface="LG Smart UI Regular"/>
              </a:rPr>
              <a:t>있습니다.</a:t>
            </a:r>
            <a:r>
              <a:rPr sz="900" spc="10">
                <a:solidFill>
                  <a:srgbClr val="1f1e1d"/>
                </a:solidFill>
                <a:latin typeface="LG Smart UI Regular"/>
                <a:cs typeface="LG Smart UI Regular"/>
              </a:rPr>
              <a:t> </a:t>
            </a:r>
            <a:r>
              <a:rPr sz="900" spc="70">
                <a:solidFill>
                  <a:srgbClr val="1f1e1d"/>
                </a:solidFill>
                <a:latin typeface="LG Smart UI Regular"/>
                <a:cs typeface="LG Smart UI Regular"/>
              </a:rPr>
              <a:t>이러한</a:t>
            </a:r>
            <a:r>
              <a:rPr sz="900" spc="10">
                <a:solidFill>
                  <a:srgbClr val="1f1e1d"/>
                </a:solidFill>
                <a:latin typeface="LG Smart UI Regular"/>
                <a:cs typeface="LG Smart UI Regular"/>
              </a:rPr>
              <a:t> </a:t>
            </a:r>
            <a:r>
              <a:rPr sz="900" spc="75">
                <a:solidFill>
                  <a:srgbClr val="1f1e1d"/>
                </a:solidFill>
                <a:latin typeface="LG Smart UI Regular"/>
                <a:cs typeface="LG Smart UI Regular"/>
              </a:rPr>
              <a:t>경영</a:t>
            </a:r>
            <a:r>
              <a:rPr sz="900" spc="10">
                <a:solidFill>
                  <a:srgbClr val="1f1e1d"/>
                </a:solidFill>
                <a:latin typeface="LG Smart UI Regular"/>
                <a:cs typeface="LG Smart UI Regular"/>
              </a:rPr>
              <a:t> </a:t>
            </a:r>
            <a:r>
              <a:rPr sz="900" spc="70">
                <a:solidFill>
                  <a:srgbClr val="1f1e1d"/>
                </a:solidFill>
                <a:latin typeface="LG Smart UI Regular"/>
                <a:cs typeface="LG Smart UI Regular"/>
              </a:rPr>
              <a:t>여건하에서</a:t>
            </a:r>
            <a:r>
              <a:rPr sz="900" spc="10">
                <a:solidFill>
                  <a:srgbClr val="1f1e1d"/>
                </a:solidFill>
                <a:latin typeface="LG Smart UI Regular"/>
                <a:cs typeface="LG Smart UI Regular"/>
              </a:rPr>
              <a:t> </a:t>
            </a:r>
            <a:r>
              <a:rPr sz="900" spc="80">
                <a:solidFill>
                  <a:srgbClr val="1f1e1d"/>
                </a:solidFill>
                <a:latin typeface="LG Smart UI Regular"/>
                <a:cs typeface="LG Smart UI Regular"/>
              </a:rPr>
              <a:t>그</a:t>
            </a:r>
            <a:r>
              <a:rPr sz="900" spc="10">
                <a:solidFill>
                  <a:srgbClr val="1f1e1d"/>
                </a:solidFill>
                <a:latin typeface="LG Smart UI Regular"/>
                <a:cs typeface="LG Smart UI Regular"/>
              </a:rPr>
              <a:t> </a:t>
            </a:r>
            <a:r>
              <a:rPr sz="900" spc="75">
                <a:solidFill>
                  <a:srgbClr val="1f1e1d"/>
                </a:solidFill>
                <a:latin typeface="LG Smart UI Regular"/>
                <a:cs typeface="LG Smart UI Regular"/>
              </a:rPr>
              <a:t>동안</a:t>
            </a:r>
            <a:r>
              <a:rPr sz="900" spc="10">
                <a:solidFill>
                  <a:srgbClr val="1f1e1d"/>
                </a:solidFill>
                <a:latin typeface="LG Smart UI Regular"/>
                <a:cs typeface="LG Smart UI Regular"/>
              </a:rPr>
              <a:t> </a:t>
            </a:r>
            <a:r>
              <a:rPr sz="900" spc="70">
                <a:solidFill>
                  <a:srgbClr val="1f1e1d"/>
                </a:solidFill>
                <a:latin typeface="LG Smart UI Regular"/>
                <a:cs typeface="LG Smart UI Regular"/>
              </a:rPr>
              <a:t>스스로</a:t>
            </a:r>
            <a:r>
              <a:rPr sz="900" spc="10">
                <a:solidFill>
                  <a:srgbClr val="1f1e1d"/>
                </a:solidFill>
                <a:latin typeface="LG Smart UI Regular"/>
                <a:cs typeface="LG Smart UI Regular"/>
              </a:rPr>
              <a:t> </a:t>
            </a:r>
            <a:r>
              <a:rPr sz="900" spc="50">
                <a:solidFill>
                  <a:srgbClr val="1f1e1d"/>
                </a:solidFill>
                <a:latin typeface="LG Smart UI Regular"/>
                <a:cs typeface="LG Smart UI Regular"/>
              </a:rPr>
              <a:t>간과했고 </a:t>
            </a:r>
            <a:r>
              <a:rPr sz="900" spc="70">
                <a:solidFill>
                  <a:srgbClr val="1f1e1d"/>
                </a:solidFill>
                <a:latin typeface="LG Smart UI Regular"/>
                <a:cs typeface="LG Smart UI Regular"/>
              </a:rPr>
              <a:t>취약했던</a:t>
            </a:r>
            <a:r>
              <a:rPr sz="900" spc="30">
                <a:solidFill>
                  <a:srgbClr val="1f1e1d"/>
                </a:solidFill>
                <a:latin typeface="LG Smart UI Regular"/>
                <a:cs typeface="LG Smart UI Regular"/>
              </a:rPr>
              <a:t> </a:t>
            </a:r>
            <a:r>
              <a:rPr sz="900" spc="70">
                <a:solidFill>
                  <a:srgbClr val="1f1e1d"/>
                </a:solidFill>
                <a:latin typeface="LG Smart UI Regular"/>
                <a:cs typeface="LG Smart UI Regular"/>
              </a:rPr>
              <a:t>부분에</a:t>
            </a:r>
            <a:r>
              <a:rPr sz="900" spc="35">
                <a:solidFill>
                  <a:srgbClr val="1f1e1d"/>
                </a:solidFill>
                <a:latin typeface="LG Smart UI Regular"/>
                <a:cs typeface="LG Smart UI Regular"/>
              </a:rPr>
              <a:t> </a:t>
            </a:r>
            <a:r>
              <a:rPr sz="900" spc="75">
                <a:solidFill>
                  <a:srgbClr val="1f1e1d"/>
                </a:solidFill>
                <a:latin typeface="LG Smart UI Regular"/>
                <a:cs typeface="LG Smart UI Regular"/>
              </a:rPr>
              <a:t>대해</a:t>
            </a:r>
            <a:r>
              <a:rPr sz="900" spc="35">
                <a:solidFill>
                  <a:srgbClr val="1f1e1d"/>
                </a:solidFill>
                <a:latin typeface="LG Smart UI Regular"/>
                <a:cs typeface="LG Smart UI Regular"/>
              </a:rPr>
              <a:t> </a:t>
            </a:r>
            <a:r>
              <a:rPr sz="900" spc="70">
                <a:solidFill>
                  <a:srgbClr val="1f1e1d"/>
                </a:solidFill>
                <a:latin typeface="LG Smart UI Regular"/>
                <a:cs typeface="LG Smart UI Regular"/>
              </a:rPr>
              <a:t>윤리기준을</a:t>
            </a:r>
            <a:r>
              <a:rPr sz="900" spc="35">
                <a:solidFill>
                  <a:srgbClr val="1f1e1d"/>
                </a:solidFill>
                <a:latin typeface="LG Smart UI Regular"/>
                <a:cs typeface="LG Smart UI Regular"/>
              </a:rPr>
              <a:t> </a:t>
            </a:r>
            <a:r>
              <a:rPr sz="900" spc="70">
                <a:solidFill>
                  <a:srgbClr val="1f1e1d"/>
                </a:solidFill>
                <a:latin typeface="LG Smart UI Regular"/>
                <a:cs typeface="LG Smart UI Regular"/>
              </a:rPr>
              <a:t>마련하고</a:t>
            </a:r>
            <a:r>
              <a:rPr sz="900" spc="35">
                <a:solidFill>
                  <a:srgbClr val="1f1e1d"/>
                </a:solidFill>
                <a:latin typeface="LG Smart UI Regular"/>
                <a:cs typeface="LG Smart UI Regular"/>
              </a:rPr>
              <a:t> </a:t>
            </a:r>
            <a:r>
              <a:rPr sz="900" spc="75">
                <a:solidFill>
                  <a:srgbClr val="1f1e1d"/>
                </a:solidFill>
                <a:latin typeface="LG Smart UI Regular"/>
                <a:cs typeface="LG Smart UI Regular"/>
              </a:rPr>
              <a:t>모든</a:t>
            </a:r>
            <a:r>
              <a:rPr sz="900" spc="35">
                <a:solidFill>
                  <a:srgbClr val="1f1e1d"/>
                </a:solidFill>
                <a:latin typeface="LG Smart UI Regular"/>
                <a:cs typeface="LG Smart UI Regular"/>
              </a:rPr>
              <a:t> </a:t>
            </a:r>
            <a:r>
              <a:rPr sz="900" spc="70">
                <a:solidFill>
                  <a:srgbClr val="1f1e1d"/>
                </a:solidFill>
                <a:latin typeface="LG Smart UI Regular"/>
                <a:cs typeface="LG Smart UI Regular"/>
              </a:rPr>
              <a:t>임직원이</a:t>
            </a:r>
            <a:r>
              <a:rPr sz="900" spc="35">
                <a:solidFill>
                  <a:srgbClr val="1f1e1d"/>
                </a:solidFill>
                <a:latin typeface="LG Smart UI Regular"/>
                <a:cs typeface="LG Smart UI Regular"/>
              </a:rPr>
              <a:t> </a:t>
            </a:r>
            <a:r>
              <a:rPr sz="900" spc="70">
                <a:solidFill>
                  <a:srgbClr val="1f1e1d"/>
                </a:solidFill>
                <a:latin typeface="LG Smart UI Regular"/>
                <a:cs typeface="LG Smart UI Regular"/>
              </a:rPr>
              <a:t>최고의</a:t>
            </a:r>
            <a:r>
              <a:rPr sz="900" spc="35">
                <a:solidFill>
                  <a:srgbClr val="1f1e1d"/>
                </a:solidFill>
                <a:latin typeface="LG Smart UI Regular"/>
                <a:cs typeface="LG Smart UI Regular"/>
              </a:rPr>
              <a:t> </a:t>
            </a:r>
            <a:r>
              <a:rPr sz="900" spc="70">
                <a:solidFill>
                  <a:srgbClr val="1f1e1d"/>
                </a:solidFill>
                <a:latin typeface="LG Smart UI Regular"/>
                <a:cs typeface="LG Smart UI Regular"/>
              </a:rPr>
              <a:t>정직성과</a:t>
            </a:r>
            <a:r>
              <a:rPr sz="900" spc="35">
                <a:solidFill>
                  <a:srgbClr val="1f1e1d"/>
                </a:solidFill>
                <a:latin typeface="LG Smart UI Regular"/>
                <a:cs typeface="LG Smart UI Regular"/>
              </a:rPr>
              <a:t> </a:t>
            </a:r>
            <a:r>
              <a:rPr sz="900" spc="70">
                <a:solidFill>
                  <a:srgbClr val="1f1e1d"/>
                </a:solidFill>
                <a:latin typeface="LG Smart UI Regular"/>
                <a:cs typeface="LG Smart UI Regular"/>
              </a:rPr>
              <a:t>성실성을</a:t>
            </a:r>
            <a:r>
              <a:rPr sz="900" spc="35">
                <a:solidFill>
                  <a:srgbClr val="1f1e1d"/>
                </a:solidFill>
                <a:latin typeface="LG Smart UI Regular"/>
                <a:cs typeface="LG Smart UI Regular"/>
              </a:rPr>
              <a:t> </a:t>
            </a:r>
            <a:r>
              <a:rPr sz="900" spc="70">
                <a:solidFill>
                  <a:srgbClr val="1f1e1d"/>
                </a:solidFill>
                <a:latin typeface="LG Smart UI Regular"/>
                <a:cs typeface="LG Smart UI Regular"/>
              </a:rPr>
              <a:t>바탕으로</a:t>
            </a:r>
            <a:r>
              <a:rPr sz="900" spc="35">
                <a:solidFill>
                  <a:srgbClr val="1f1e1d"/>
                </a:solidFill>
                <a:latin typeface="LG Smart UI Regular"/>
                <a:cs typeface="LG Smart UI Regular"/>
              </a:rPr>
              <a:t> </a:t>
            </a:r>
            <a:r>
              <a:rPr sz="900" spc="30">
                <a:solidFill>
                  <a:srgbClr val="1f1e1d"/>
                </a:solidFill>
                <a:latin typeface="LG Smart UI Regular"/>
                <a:cs typeface="LG Smart UI Regular"/>
              </a:rPr>
              <a:t>제</a:t>
            </a:r>
            <a:r>
              <a:rPr sz="900" spc="75">
                <a:solidFill>
                  <a:srgbClr val="1f1e1d"/>
                </a:solidFill>
                <a:latin typeface="LG Smart UI Regular"/>
                <a:cs typeface="LG Smart UI Regular"/>
              </a:rPr>
              <a:t>정된</a:t>
            </a:r>
            <a:r>
              <a:rPr sz="900" spc="10">
                <a:solidFill>
                  <a:srgbClr val="1f1e1d"/>
                </a:solidFill>
                <a:latin typeface="LG Smart UI Regular"/>
                <a:cs typeface="LG Smart UI Regular"/>
              </a:rPr>
              <a:t> </a:t>
            </a:r>
            <a:r>
              <a:rPr sz="900" spc="70">
                <a:solidFill>
                  <a:srgbClr val="1f1e1d"/>
                </a:solidFill>
                <a:latin typeface="LG Smart UI Regular"/>
                <a:cs typeface="LG Smart UI Regular"/>
              </a:rPr>
              <a:t>기준을</a:t>
            </a:r>
            <a:r>
              <a:rPr sz="900" spc="15">
                <a:solidFill>
                  <a:srgbClr val="1f1e1d"/>
                </a:solidFill>
                <a:latin typeface="LG Smart UI Regular"/>
                <a:cs typeface="LG Smart UI Regular"/>
              </a:rPr>
              <a:t> </a:t>
            </a:r>
            <a:r>
              <a:rPr sz="900" spc="70">
                <a:solidFill>
                  <a:srgbClr val="1f1e1d"/>
                </a:solidFill>
                <a:latin typeface="LG Smart UI Regular"/>
                <a:cs typeface="LG Smart UI Regular"/>
              </a:rPr>
              <a:t>고려하여</a:t>
            </a:r>
            <a:r>
              <a:rPr sz="900" spc="15">
                <a:solidFill>
                  <a:srgbClr val="1f1e1d"/>
                </a:solidFill>
                <a:latin typeface="LG Smart UI Regular"/>
                <a:cs typeface="LG Smart UI Regular"/>
              </a:rPr>
              <a:t> </a:t>
            </a:r>
            <a:r>
              <a:rPr sz="900" spc="65">
                <a:solidFill>
                  <a:srgbClr val="1f1e1d"/>
                </a:solidFill>
                <a:latin typeface="LG Smart UI Regular"/>
                <a:cs typeface="LG Smart UI Regular"/>
              </a:rPr>
              <a:t>행동한다면,</a:t>
            </a:r>
            <a:r>
              <a:rPr sz="900" spc="15">
                <a:solidFill>
                  <a:srgbClr val="1f1e1d"/>
                </a:solidFill>
                <a:latin typeface="LG Smart UI Regular"/>
                <a:cs typeface="LG Smart UI Regular"/>
              </a:rPr>
              <a:t> </a:t>
            </a:r>
            <a:r>
              <a:rPr sz="900" spc="70">
                <a:solidFill>
                  <a:srgbClr val="1f1e1d"/>
                </a:solidFill>
                <a:latin typeface="LG Smart UI Regular"/>
                <a:cs typeface="LG Smart UI Regular"/>
              </a:rPr>
              <a:t>회사의</a:t>
            </a:r>
            <a:r>
              <a:rPr sz="900" spc="15">
                <a:solidFill>
                  <a:srgbClr val="1f1e1d"/>
                </a:solidFill>
                <a:latin typeface="LG Smart UI Regular"/>
                <a:cs typeface="LG Smart UI Regular"/>
              </a:rPr>
              <a:t> </a:t>
            </a:r>
            <a:r>
              <a:rPr sz="900" spc="75">
                <a:solidFill>
                  <a:srgbClr val="1f1e1d"/>
                </a:solidFill>
                <a:latin typeface="LG Smart UI Regular"/>
                <a:cs typeface="LG Smart UI Regular"/>
              </a:rPr>
              <a:t>경영</a:t>
            </a:r>
            <a:r>
              <a:rPr sz="900" spc="15">
                <a:solidFill>
                  <a:srgbClr val="1f1e1d"/>
                </a:solidFill>
                <a:latin typeface="LG Smart UI Regular"/>
                <a:cs typeface="LG Smart UI Regular"/>
              </a:rPr>
              <a:t> </a:t>
            </a:r>
            <a:r>
              <a:rPr sz="900" spc="70">
                <a:solidFill>
                  <a:srgbClr val="1f1e1d"/>
                </a:solidFill>
                <a:latin typeface="LG Smart UI Regular"/>
                <a:cs typeface="LG Smart UI Regular"/>
              </a:rPr>
              <a:t>목표를</a:t>
            </a:r>
            <a:r>
              <a:rPr sz="900" spc="15">
                <a:solidFill>
                  <a:srgbClr val="1f1e1d"/>
                </a:solidFill>
                <a:latin typeface="LG Smart UI Regular"/>
                <a:cs typeface="LG Smart UI Regular"/>
              </a:rPr>
              <a:t> </a:t>
            </a:r>
            <a:r>
              <a:rPr sz="900" spc="70">
                <a:solidFill>
                  <a:srgbClr val="1f1e1d"/>
                </a:solidFill>
                <a:latin typeface="LG Smart UI Regular"/>
                <a:cs typeface="LG Smart UI Regular"/>
              </a:rPr>
              <a:t>달성하고</a:t>
            </a:r>
            <a:r>
              <a:rPr sz="900" spc="15">
                <a:solidFill>
                  <a:srgbClr val="1f1e1d"/>
                </a:solidFill>
                <a:latin typeface="LG Smart UI Regular"/>
                <a:cs typeface="LG Smart UI Regular"/>
              </a:rPr>
              <a:t> </a:t>
            </a:r>
            <a:r>
              <a:rPr sz="900" spc="70">
                <a:solidFill>
                  <a:srgbClr val="1f1e1d"/>
                </a:solidFill>
                <a:latin typeface="LG Smart UI Regular"/>
                <a:cs typeface="LG Smart UI Regular"/>
              </a:rPr>
              <a:t>투자자</a:t>
            </a:r>
            <a:r>
              <a:rPr sz="900" spc="15">
                <a:solidFill>
                  <a:srgbClr val="1f1e1d"/>
                </a:solidFill>
                <a:latin typeface="LG Smart UI Regular"/>
                <a:cs typeface="LG Smart UI Regular"/>
              </a:rPr>
              <a:t> </a:t>
            </a:r>
            <a:r>
              <a:rPr sz="900" spc="80">
                <a:solidFill>
                  <a:srgbClr val="1f1e1d"/>
                </a:solidFill>
                <a:latin typeface="LG Smart UI Regular"/>
                <a:cs typeface="LG Smart UI Regular"/>
              </a:rPr>
              <a:t>및</a:t>
            </a:r>
            <a:r>
              <a:rPr sz="900" spc="15">
                <a:solidFill>
                  <a:srgbClr val="1f1e1d"/>
                </a:solidFill>
                <a:latin typeface="LG Smart UI Regular"/>
                <a:cs typeface="LG Smart UI Regular"/>
              </a:rPr>
              <a:t> </a:t>
            </a:r>
            <a:r>
              <a:rPr sz="900" spc="70">
                <a:solidFill>
                  <a:srgbClr val="1f1e1d"/>
                </a:solidFill>
                <a:latin typeface="LG Smart UI Regular"/>
                <a:cs typeface="LG Smart UI Regular"/>
              </a:rPr>
              <a:t>소비자들에게</a:t>
            </a:r>
            <a:r>
              <a:rPr sz="900" spc="15">
                <a:solidFill>
                  <a:srgbClr val="1f1e1d"/>
                </a:solidFill>
                <a:latin typeface="LG Smart UI Regular"/>
                <a:cs typeface="LG Smart UI Regular"/>
              </a:rPr>
              <a:t> </a:t>
            </a:r>
            <a:r>
              <a:rPr sz="900" spc="50">
                <a:solidFill>
                  <a:srgbClr val="1f1e1d"/>
                </a:solidFill>
                <a:latin typeface="LG Smart UI Regular"/>
                <a:cs typeface="LG Smart UI Regular"/>
              </a:rPr>
              <a:t>투명하고 </a:t>
            </a:r>
            <a:r>
              <a:rPr sz="900" spc="70">
                <a:solidFill>
                  <a:srgbClr val="1f1e1d"/>
                </a:solidFill>
                <a:latin typeface="LG Smart UI Regular"/>
                <a:cs typeface="LG Smart UI Regular"/>
              </a:rPr>
              <a:t>신뢰받는</a:t>
            </a:r>
            <a:r>
              <a:rPr sz="900" spc="-10">
                <a:solidFill>
                  <a:srgbClr val="1f1e1d"/>
                </a:solidFill>
                <a:latin typeface="LG Smart UI Regular"/>
                <a:cs typeface="LG Smart UI Regular"/>
              </a:rPr>
              <a:t> </a:t>
            </a:r>
            <a:r>
              <a:rPr sz="900" spc="70">
                <a:solidFill>
                  <a:srgbClr val="1f1e1d"/>
                </a:solidFill>
                <a:latin typeface="LG Smart UI Regular"/>
                <a:cs typeface="LG Smart UI Regular"/>
              </a:rPr>
              <a:t>회사가</a:t>
            </a:r>
            <a:r>
              <a:rPr sz="900" spc="-10">
                <a:solidFill>
                  <a:srgbClr val="1f1e1d"/>
                </a:solidFill>
                <a:latin typeface="LG Smart UI Regular"/>
                <a:cs typeface="LG Smart UI Regular"/>
              </a:rPr>
              <a:t> </a:t>
            </a:r>
            <a:r>
              <a:rPr sz="900" spc="80">
                <a:solidFill>
                  <a:srgbClr val="1f1e1d"/>
                </a:solidFill>
                <a:latin typeface="LG Smart UI Regular"/>
                <a:cs typeface="LG Smart UI Regular"/>
              </a:rPr>
              <a:t>될</a:t>
            </a:r>
            <a:r>
              <a:rPr sz="900" spc="-10">
                <a:solidFill>
                  <a:srgbClr val="1f1e1d"/>
                </a:solidFill>
                <a:latin typeface="LG Smart UI Regular"/>
                <a:cs typeface="LG Smart UI Regular"/>
              </a:rPr>
              <a:t> </a:t>
            </a:r>
            <a:r>
              <a:rPr sz="900" spc="65">
                <a:solidFill>
                  <a:srgbClr val="1f1e1d"/>
                </a:solidFill>
                <a:latin typeface="LG Smart UI Regular"/>
                <a:cs typeface="LG Smart UI Regular"/>
              </a:rPr>
              <a:t>것입니다.</a:t>
            </a:r>
            <a:r>
              <a:rPr sz="900" spc="280">
                <a:solidFill>
                  <a:srgbClr val="1f1e1d"/>
                </a:solidFill>
                <a:latin typeface="LG Smart UI Regular"/>
                <a:cs typeface="LG Smart UI Regular"/>
              </a:rPr>
              <a:t>  </a:t>
            </a:r>
            <a:r>
              <a:rPr lang="ko-KR" altLang="en-US" sz="900" spc="280">
                <a:solidFill>
                  <a:srgbClr val="1f1e1d"/>
                </a:solidFill>
                <a:latin typeface="LG Smart UI Regular"/>
                <a:cs typeface="LG Smart UI Regular"/>
              </a:rPr>
              <a:t>삼표시멘트</a:t>
            </a:r>
            <a:r>
              <a:rPr sz="900" spc="-5">
                <a:solidFill>
                  <a:srgbClr val="1f1e1d"/>
                </a:solidFill>
                <a:latin typeface="LG Smart UI Regular"/>
                <a:cs typeface="LG Smart UI Regular"/>
              </a:rPr>
              <a:t> </a:t>
            </a:r>
            <a:r>
              <a:rPr sz="900" spc="80">
                <a:solidFill>
                  <a:srgbClr val="1f1e1d"/>
                </a:solidFill>
                <a:latin typeface="LG Smart UI Regular"/>
                <a:cs typeface="LG Smart UI Regular"/>
              </a:rPr>
              <a:t>전</a:t>
            </a:r>
            <a:r>
              <a:rPr sz="900" spc="-5">
                <a:solidFill>
                  <a:srgbClr val="1f1e1d"/>
                </a:solidFill>
                <a:latin typeface="LG Smart UI Regular"/>
                <a:cs typeface="LG Smart UI Regular"/>
              </a:rPr>
              <a:t> </a:t>
            </a:r>
            <a:r>
              <a:rPr sz="900" spc="70">
                <a:solidFill>
                  <a:srgbClr val="1f1e1d"/>
                </a:solidFill>
                <a:latin typeface="LG Smart UI Regular"/>
                <a:cs typeface="LG Smart UI Regular"/>
              </a:rPr>
              <a:t>임직원은</a:t>
            </a:r>
            <a:r>
              <a:rPr sz="900" spc="-10">
                <a:solidFill>
                  <a:srgbClr val="1f1e1d"/>
                </a:solidFill>
                <a:latin typeface="LG Smart UI Regular"/>
                <a:cs typeface="LG Smart UI Regular"/>
              </a:rPr>
              <a:t> </a:t>
            </a:r>
            <a:r>
              <a:rPr sz="900" spc="70">
                <a:solidFill>
                  <a:srgbClr val="1f1e1d"/>
                </a:solidFill>
                <a:latin typeface="LG Smart UI Regular"/>
                <a:cs typeface="LG Smart UI Regular"/>
              </a:rPr>
              <a:t>윤리강령</a:t>
            </a:r>
            <a:r>
              <a:rPr sz="900" spc="-10">
                <a:solidFill>
                  <a:srgbClr val="1f1e1d"/>
                </a:solidFill>
                <a:latin typeface="LG Smart UI Regular"/>
                <a:cs typeface="LG Smart UI Regular"/>
              </a:rPr>
              <a:t> </a:t>
            </a:r>
            <a:r>
              <a:rPr sz="900" spc="80">
                <a:solidFill>
                  <a:srgbClr val="1f1e1d"/>
                </a:solidFill>
                <a:latin typeface="LG Smart UI Regular"/>
                <a:cs typeface="LG Smart UI Regular"/>
              </a:rPr>
              <a:t>및</a:t>
            </a:r>
            <a:r>
              <a:rPr sz="900" spc="-10">
                <a:solidFill>
                  <a:srgbClr val="1f1e1d"/>
                </a:solidFill>
                <a:latin typeface="LG Smart UI Regular"/>
                <a:cs typeface="LG Smart UI Regular"/>
              </a:rPr>
              <a:t> </a:t>
            </a:r>
            <a:r>
              <a:rPr sz="900" spc="70">
                <a:solidFill>
                  <a:srgbClr val="1f1e1d"/>
                </a:solidFill>
                <a:latin typeface="LG Smart UI Regular"/>
                <a:cs typeface="LG Smart UI Regular"/>
              </a:rPr>
              <a:t>임직원</a:t>
            </a:r>
            <a:r>
              <a:rPr sz="900" spc="-10">
                <a:solidFill>
                  <a:srgbClr val="1f1e1d"/>
                </a:solidFill>
                <a:latin typeface="LG Smart UI Regular"/>
                <a:cs typeface="LG Smart UI Regular"/>
              </a:rPr>
              <a:t> </a:t>
            </a:r>
            <a:r>
              <a:rPr sz="900" spc="75">
                <a:solidFill>
                  <a:srgbClr val="1f1e1d"/>
                </a:solidFill>
                <a:latin typeface="LG Smart UI Regular"/>
                <a:cs typeface="LG Smart UI Regular"/>
              </a:rPr>
              <a:t>윤리</a:t>
            </a:r>
            <a:r>
              <a:rPr sz="900" spc="-5">
                <a:solidFill>
                  <a:srgbClr val="1f1e1d"/>
                </a:solidFill>
                <a:latin typeface="LG Smart UI Regular"/>
                <a:cs typeface="LG Smart UI Regular"/>
              </a:rPr>
              <a:t> </a:t>
            </a:r>
            <a:r>
              <a:rPr sz="900" spc="70">
                <a:solidFill>
                  <a:srgbClr val="1f1e1d"/>
                </a:solidFill>
                <a:latin typeface="LG Smart UI Regular"/>
                <a:cs typeface="LG Smart UI Regular"/>
              </a:rPr>
              <a:t>행동지침을</a:t>
            </a:r>
            <a:r>
              <a:rPr sz="900" spc="-10">
                <a:solidFill>
                  <a:srgbClr val="1f1e1d"/>
                </a:solidFill>
                <a:latin typeface="LG Smart UI Regular"/>
                <a:cs typeface="LG Smart UI Regular"/>
              </a:rPr>
              <a:t> </a:t>
            </a:r>
            <a:r>
              <a:rPr sz="900" spc="45">
                <a:solidFill>
                  <a:srgbClr val="1f1e1d"/>
                </a:solidFill>
                <a:latin typeface="LG Smart UI Regular"/>
                <a:cs typeface="LG Smart UI Regular"/>
              </a:rPr>
              <a:t>지키기 </a:t>
            </a:r>
            <a:r>
              <a:rPr sz="900" spc="75">
                <a:solidFill>
                  <a:srgbClr val="1f1e1d"/>
                </a:solidFill>
                <a:latin typeface="LG Smart UI Regular"/>
                <a:cs typeface="LG Smart UI Regular"/>
              </a:rPr>
              <a:t>위해</a:t>
            </a:r>
            <a:r>
              <a:rPr sz="900" spc="-10">
                <a:solidFill>
                  <a:srgbClr val="1f1e1d"/>
                </a:solidFill>
                <a:latin typeface="LG Smart UI Regular"/>
                <a:cs typeface="LG Smart UI Regular"/>
              </a:rPr>
              <a:t> </a:t>
            </a:r>
            <a:r>
              <a:rPr sz="900" spc="70">
                <a:solidFill>
                  <a:srgbClr val="1f1e1d"/>
                </a:solidFill>
                <a:latin typeface="LG Smart UI Regular"/>
                <a:cs typeface="LG Smart UI Regular"/>
              </a:rPr>
              <a:t>노력할</a:t>
            </a:r>
            <a:r>
              <a:rPr sz="900" spc="-10">
                <a:solidFill>
                  <a:srgbClr val="1f1e1d"/>
                </a:solidFill>
                <a:latin typeface="LG Smart UI Regular"/>
                <a:cs typeface="LG Smart UI Regular"/>
              </a:rPr>
              <a:t> </a:t>
            </a:r>
            <a:r>
              <a:rPr sz="900" spc="60">
                <a:solidFill>
                  <a:srgbClr val="1f1e1d"/>
                </a:solidFill>
                <a:latin typeface="LG Smart UI Regular"/>
                <a:cs typeface="LG Smart UI Regular"/>
              </a:rPr>
              <a:t>것이며,</a:t>
            </a:r>
            <a:r>
              <a:rPr sz="900" spc="-10">
                <a:solidFill>
                  <a:srgbClr val="1f1e1d"/>
                </a:solidFill>
                <a:latin typeface="LG Smart UI Regular"/>
                <a:cs typeface="LG Smart UI Regular"/>
              </a:rPr>
              <a:t> </a:t>
            </a:r>
            <a:r>
              <a:rPr sz="900" spc="70">
                <a:solidFill>
                  <a:srgbClr val="1f1e1d"/>
                </a:solidFill>
                <a:latin typeface="LG Smart UI Regular"/>
                <a:cs typeface="LG Smart UI Regular"/>
              </a:rPr>
              <a:t>아울러</a:t>
            </a:r>
            <a:r>
              <a:rPr sz="900" spc="-5">
                <a:solidFill>
                  <a:srgbClr val="1f1e1d"/>
                </a:solidFill>
                <a:latin typeface="LG Smart UI Regular"/>
                <a:cs typeface="LG Smart UI Regular"/>
              </a:rPr>
              <a:t> </a:t>
            </a:r>
            <a:r>
              <a:rPr sz="900" spc="75">
                <a:solidFill>
                  <a:srgbClr val="1f1e1d"/>
                </a:solidFill>
                <a:latin typeface="LG Smart UI Regular"/>
                <a:cs typeface="LG Smart UI Regular"/>
              </a:rPr>
              <a:t>모든</a:t>
            </a:r>
            <a:r>
              <a:rPr sz="900" spc="-10">
                <a:solidFill>
                  <a:srgbClr val="1f1e1d"/>
                </a:solidFill>
                <a:latin typeface="LG Smart UI Regular"/>
                <a:cs typeface="LG Smart UI Regular"/>
              </a:rPr>
              <a:t> </a:t>
            </a:r>
            <a:r>
              <a:rPr sz="900" spc="70">
                <a:solidFill>
                  <a:srgbClr val="1f1e1d"/>
                </a:solidFill>
                <a:latin typeface="LG Smart UI Regular"/>
                <a:cs typeface="LG Smart UI Regular"/>
              </a:rPr>
              <a:t>임직원들은</a:t>
            </a:r>
            <a:r>
              <a:rPr sz="900" spc="-10">
                <a:solidFill>
                  <a:srgbClr val="1f1e1d"/>
                </a:solidFill>
                <a:latin typeface="LG Smart UI Regular"/>
                <a:cs typeface="LG Smart UI Regular"/>
              </a:rPr>
              <a:t> </a:t>
            </a:r>
            <a:r>
              <a:rPr sz="900" spc="70">
                <a:solidFill>
                  <a:srgbClr val="1f1e1d"/>
                </a:solidFill>
                <a:latin typeface="LG Smart UI Regular"/>
                <a:cs typeface="LG Smart UI Regular"/>
              </a:rPr>
              <a:t>각자가</a:t>
            </a:r>
            <a:r>
              <a:rPr sz="900" spc="-5">
                <a:solidFill>
                  <a:srgbClr val="1f1e1d"/>
                </a:solidFill>
                <a:latin typeface="LG Smart UI Regular"/>
                <a:cs typeface="LG Smart UI Regular"/>
              </a:rPr>
              <a:t> </a:t>
            </a:r>
            <a:r>
              <a:rPr sz="900" spc="70">
                <a:solidFill>
                  <a:srgbClr val="1f1e1d"/>
                </a:solidFill>
                <a:latin typeface="LG Smart UI Regular"/>
                <a:cs typeface="LG Smart UI Regular"/>
              </a:rPr>
              <a:t>신뢰받는</a:t>
            </a:r>
            <a:r>
              <a:rPr lang="ko-KR" altLang="en-US" sz="900" spc="70">
                <a:solidFill>
                  <a:srgbClr val="1f1e1d"/>
                </a:solidFill>
                <a:latin typeface="LG Smart UI Regular"/>
                <a:cs typeface="LG Smart UI Regular"/>
              </a:rPr>
              <a:t> 삼</a:t>
            </a:r>
            <a:r>
              <a:rPr sz="900" spc="70">
                <a:solidFill>
                  <a:srgbClr val="1f1e1d"/>
                </a:solidFill>
                <a:latin typeface="LG Smart UI Regular"/>
                <a:cs typeface="LG Smart UI Regular"/>
              </a:rPr>
              <a:t>표시멘트가</a:t>
            </a:r>
            <a:r>
              <a:rPr sz="900" spc="-5">
                <a:solidFill>
                  <a:srgbClr val="1f1e1d"/>
                </a:solidFill>
                <a:latin typeface="LG Smart UI Regular"/>
                <a:cs typeface="LG Smart UI Regular"/>
              </a:rPr>
              <a:t> </a:t>
            </a:r>
            <a:r>
              <a:rPr sz="900" spc="75">
                <a:solidFill>
                  <a:srgbClr val="1f1e1d"/>
                </a:solidFill>
                <a:latin typeface="LG Smart UI Regular"/>
                <a:cs typeface="LG Smart UI Regular"/>
              </a:rPr>
              <a:t>되기</a:t>
            </a:r>
            <a:r>
              <a:rPr sz="900" spc="-5">
                <a:solidFill>
                  <a:srgbClr val="1f1e1d"/>
                </a:solidFill>
                <a:latin typeface="LG Smart UI Regular"/>
                <a:cs typeface="LG Smart UI Regular"/>
              </a:rPr>
              <a:t> </a:t>
            </a:r>
            <a:r>
              <a:rPr sz="900" spc="75">
                <a:solidFill>
                  <a:srgbClr val="1f1e1d"/>
                </a:solidFill>
                <a:latin typeface="LG Smart UI Regular"/>
                <a:cs typeface="LG Smart UI Regular"/>
              </a:rPr>
              <a:t>위해</a:t>
            </a:r>
            <a:r>
              <a:rPr sz="900" spc="-10">
                <a:solidFill>
                  <a:srgbClr val="1f1e1d"/>
                </a:solidFill>
                <a:latin typeface="LG Smart UI Regular"/>
                <a:cs typeface="LG Smart UI Regular"/>
              </a:rPr>
              <a:t> </a:t>
            </a:r>
            <a:r>
              <a:rPr sz="900" spc="70">
                <a:solidFill>
                  <a:srgbClr val="1f1e1d"/>
                </a:solidFill>
                <a:latin typeface="LG Smart UI Regular"/>
                <a:cs typeface="LG Smart UI Regular"/>
              </a:rPr>
              <a:t>준수할</a:t>
            </a:r>
            <a:r>
              <a:rPr sz="900" spc="-10">
                <a:solidFill>
                  <a:srgbClr val="1f1e1d"/>
                </a:solidFill>
                <a:latin typeface="LG Smart UI Regular"/>
                <a:cs typeface="LG Smart UI Regular"/>
              </a:rPr>
              <a:t> </a:t>
            </a:r>
            <a:r>
              <a:rPr sz="900" spc="45">
                <a:solidFill>
                  <a:srgbClr val="1f1e1d"/>
                </a:solidFill>
                <a:latin typeface="LG Smart UI Regular"/>
                <a:cs typeface="LG Smart UI Regular"/>
              </a:rPr>
              <a:t>책</a:t>
            </a:r>
            <a:r>
              <a:rPr lang="ko-KR" altLang="en-US" sz="900" spc="45">
                <a:solidFill>
                  <a:srgbClr val="1f1e1d"/>
                </a:solidFill>
                <a:latin typeface="LG Smart UI Regular"/>
                <a:cs typeface="LG Smart UI Regular"/>
              </a:rPr>
              <a:t>임</a:t>
            </a:r>
            <a:r>
              <a:rPr sz="900" spc="80">
                <a:solidFill>
                  <a:srgbClr val="1f1e1d"/>
                </a:solidFill>
                <a:latin typeface="LG Smart UI Regular"/>
                <a:cs typeface="LG Smart UI Regular"/>
              </a:rPr>
              <a:t>을</a:t>
            </a:r>
            <a:r>
              <a:rPr sz="900" spc="-40">
                <a:solidFill>
                  <a:srgbClr val="1f1e1d"/>
                </a:solidFill>
                <a:latin typeface="LG Smart UI Regular"/>
                <a:cs typeface="LG Smart UI Regular"/>
              </a:rPr>
              <a:t> </a:t>
            </a:r>
            <a:r>
              <a:rPr sz="900" spc="70">
                <a:solidFill>
                  <a:srgbClr val="1f1e1d"/>
                </a:solidFill>
                <a:latin typeface="LG Smart UI Regular"/>
                <a:cs typeface="LG Smart UI Regular"/>
              </a:rPr>
              <a:t>강화하고</a:t>
            </a:r>
            <a:r>
              <a:rPr sz="900" spc="-40">
                <a:solidFill>
                  <a:srgbClr val="1f1e1d"/>
                </a:solidFill>
                <a:latin typeface="LG Smart UI Regular"/>
                <a:cs typeface="LG Smart UI Regular"/>
              </a:rPr>
              <a:t> </a:t>
            </a:r>
            <a:r>
              <a:rPr sz="900" spc="50">
                <a:solidFill>
                  <a:srgbClr val="1f1e1d"/>
                </a:solidFill>
                <a:latin typeface="LG Smart UI Regular"/>
                <a:cs typeface="LG Smart UI Regular"/>
              </a:rPr>
              <a:t>있습니다.</a:t>
            </a:r>
            <a:r>
              <a:rPr lang="ko-KR" altLang="en-US" sz="900" spc="50">
                <a:solidFill>
                  <a:srgbClr val="1f1e1d"/>
                </a:solidFill>
                <a:latin typeface="LG Smart UI Regular"/>
                <a:cs typeface="LG Smart UI Regular"/>
              </a:rPr>
              <a:t>고객존중</a:t>
            </a:r>
            <a:r>
              <a:rPr lang="en-US" altLang="ko-KR" sz="900" spc="50">
                <a:solidFill>
                  <a:srgbClr val="1f1e1d"/>
                </a:solidFill>
                <a:latin typeface="LG Smart UI Regular"/>
                <a:cs typeface="LG Smart UI Regular"/>
              </a:rPr>
              <a:t>.</a:t>
            </a:r>
            <a:r>
              <a:rPr lang="ko-KR" altLang="en-US" sz="900" spc="50">
                <a:solidFill>
                  <a:srgbClr val="1f1e1d"/>
                </a:solidFill>
                <a:latin typeface="LG Smart UI Regular"/>
                <a:cs typeface="LG Smart UI Regular"/>
              </a:rPr>
              <a:t> 임직원은 고객이 원하고 신뢰할 수 있는 가치를 제공한다</a:t>
            </a:r>
            <a:r>
              <a:rPr lang="en-US" altLang="ko-KR" sz="900" spc="50">
                <a:solidFill>
                  <a:srgbClr val="1f1e1d"/>
                </a:solidFill>
                <a:latin typeface="LG Smart UI Regular"/>
                <a:cs typeface="LG Smart UI Regular"/>
              </a:rPr>
              <a:t>.</a:t>
            </a:r>
            <a:r>
              <a:rPr lang="ko-KR" altLang="en-US" sz="900" spc="50">
                <a:solidFill>
                  <a:srgbClr val="1f1e1d"/>
                </a:solidFill>
                <a:latin typeface="LG Smart UI Regular"/>
                <a:cs typeface="LG Smart UI Regular"/>
              </a:rPr>
              <a:t> 임직원상호존중</a:t>
            </a:r>
            <a:r>
              <a:rPr lang="en-US" altLang="ko-KR" sz="900" spc="50">
                <a:solidFill>
                  <a:srgbClr val="1f1e1d"/>
                </a:solidFill>
                <a:latin typeface="LG Smart UI Regular"/>
                <a:cs typeface="LG Smart UI Regular"/>
              </a:rPr>
              <a:t>.</a:t>
            </a:r>
            <a:r>
              <a:rPr lang="ko-KR" altLang="en-US" sz="900" spc="50">
                <a:solidFill>
                  <a:srgbClr val="1f1e1d"/>
                </a:solidFill>
                <a:latin typeface="LG Smart UI Regular"/>
                <a:cs typeface="LG Smart UI Regular"/>
              </a:rPr>
              <a:t> 임직원은 상호신뢰와 존중의 방법을 바탕으로 공동의 행복을 추구한다</a:t>
            </a:r>
            <a:r>
              <a:rPr lang="en-US" altLang="ko-KR" sz="900" spc="50">
                <a:solidFill>
                  <a:srgbClr val="1f1e1d"/>
                </a:solidFill>
                <a:latin typeface="LG Smart UI Regular"/>
                <a:cs typeface="LG Smart UI Regular"/>
              </a:rPr>
              <a:t>.</a:t>
            </a:r>
            <a:r>
              <a:rPr lang="ko-KR" altLang="en-US" sz="900" spc="50">
                <a:solidFill>
                  <a:srgbClr val="1f1e1d"/>
                </a:solidFill>
                <a:latin typeface="LG Smart UI Regular"/>
                <a:cs typeface="LG Smart UI Regular"/>
              </a:rPr>
              <a:t> 법규준수</a:t>
            </a:r>
            <a:r>
              <a:rPr lang="en-US" altLang="ko-KR" sz="900" spc="50">
                <a:solidFill>
                  <a:srgbClr val="1f1e1d"/>
                </a:solidFill>
                <a:latin typeface="LG Smart UI Regular"/>
                <a:cs typeface="LG Smart UI Regular"/>
              </a:rPr>
              <a:t>.</a:t>
            </a:r>
            <a:r>
              <a:rPr lang="ko-KR" altLang="en-US" sz="900" spc="50">
                <a:solidFill>
                  <a:srgbClr val="1f1e1d"/>
                </a:solidFill>
                <a:latin typeface="LG Smart UI Regular"/>
                <a:cs typeface="LG Smart UI Regular"/>
              </a:rPr>
              <a:t> 임직원은 합법적이고 합리적인 법규를 준수하며 목표를 달성한다</a:t>
            </a:r>
            <a:r>
              <a:rPr lang="en-US" altLang="ko-KR" sz="900" spc="50">
                <a:solidFill>
                  <a:srgbClr val="1f1e1d"/>
                </a:solidFill>
                <a:latin typeface="LG Smart UI Regular"/>
                <a:cs typeface="LG Smart UI Regular"/>
              </a:rPr>
              <a:t>.</a:t>
            </a:r>
            <a:r>
              <a:rPr lang="ko-KR" altLang="en-US" sz="900" spc="50">
                <a:solidFill>
                  <a:srgbClr val="1f1e1d"/>
                </a:solidFill>
                <a:latin typeface="LG Smart UI Regular"/>
                <a:cs typeface="LG Smart UI Regular"/>
              </a:rPr>
              <a:t> 이해상반 행위금지</a:t>
            </a:r>
            <a:r>
              <a:rPr lang="en-US" altLang="ko-KR" sz="900" spc="50">
                <a:solidFill>
                  <a:srgbClr val="1f1e1d"/>
                </a:solidFill>
                <a:latin typeface="LG Smart UI Regular"/>
                <a:cs typeface="LG Smart UI Regular"/>
              </a:rPr>
              <a:t>.</a:t>
            </a:r>
            <a:r>
              <a:rPr lang="ko-KR" altLang="en-US" sz="900" spc="50">
                <a:solidFill>
                  <a:srgbClr val="1f1e1d"/>
                </a:solidFill>
                <a:latin typeface="LG Smart UI Regular"/>
                <a:cs typeface="LG Smart UI Regular"/>
              </a:rPr>
              <a:t> 임직원은 고객이 원하고 신뢰할 수 있는 가치를 제공한다</a:t>
            </a:r>
            <a:r>
              <a:rPr lang="en-US" altLang="ko-KR" sz="900" spc="50">
                <a:solidFill>
                  <a:srgbClr val="1f1e1d"/>
                </a:solidFill>
                <a:latin typeface="LG Smart UI Regular"/>
                <a:cs typeface="LG Smart UI Regular"/>
              </a:rPr>
              <a:t>.</a:t>
            </a:r>
            <a:r>
              <a:rPr lang="ko-KR" altLang="en-US" sz="900" spc="50">
                <a:solidFill>
                  <a:srgbClr val="1f1e1d"/>
                </a:solidFill>
                <a:latin typeface="LG Smart UI Regular"/>
                <a:cs typeface="LG Smart UI Regular"/>
              </a:rPr>
              <a:t> 투명경영실천</a:t>
            </a:r>
            <a:r>
              <a:rPr lang="en-US" altLang="ko-KR" sz="900" spc="50">
                <a:solidFill>
                  <a:srgbClr val="1f1e1d"/>
                </a:solidFill>
                <a:latin typeface="LG Smart UI Regular"/>
                <a:cs typeface="LG Smart UI Regular"/>
              </a:rPr>
              <a:t>.</a:t>
            </a:r>
            <a:r>
              <a:rPr lang="ko-KR" altLang="en-US" sz="900" spc="50">
                <a:solidFill>
                  <a:srgbClr val="1f1e1d"/>
                </a:solidFill>
                <a:latin typeface="LG Smart UI Regular"/>
                <a:cs typeface="LG Smart UI Regular"/>
              </a:rPr>
              <a:t> 임직원은 부여된 임무를 투명하고 성실하게 수행함으로써 주주의 권익을 보호한다</a:t>
            </a:r>
            <a:r>
              <a:rPr lang="en-US" altLang="ko-KR" sz="900" spc="50">
                <a:solidFill>
                  <a:srgbClr val="1f1e1d"/>
                </a:solidFill>
                <a:latin typeface="LG Smart UI Regular"/>
                <a:cs typeface="LG Smart UI Regular"/>
              </a:rPr>
              <a:t>.</a:t>
            </a:r>
            <a:r>
              <a:rPr lang="ko-KR" altLang="en-US" sz="900" spc="50">
                <a:solidFill>
                  <a:srgbClr val="1f1e1d"/>
                </a:solidFill>
                <a:latin typeface="LG Smart UI Regular"/>
                <a:cs typeface="LG Smart UI Regular"/>
              </a:rPr>
              <a:t> 사회발전에 기여</a:t>
            </a:r>
            <a:r>
              <a:rPr lang="en-US" altLang="ko-KR" sz="900" spc="50">
                <a:solidFill>
                  <a:srgbClr val="1f1e1d"/>
                </a:solidFill>
                <a:latin typeface="LG Smart UI Regular"/>
                <a:cs typeface="LG Smart UI Regular"/>
              </a:rPr>
              <a:t>.</a:t>
            </a:r>
            <a:r>
              <a:rPr lang="ko-KR" altLang="en-US" sz="900" spc="50">
                <a:solidFill>
                  <a:srgbClr val="1f1e1d"/>
                </a:solidFill>
                <a:latin typeface="LG Smart UI Regular"/>
                <a:cs typeface="LG Smart UI Regular"/>
              </a:rPr>
              <a:t> 임직원은 책임 의식을 갖고 국가와 사회에 공헌한다</a:t>
            </a:r>
            <a:r>
              <a:rPr lang="en-US" altLang="ko-KR" sz="900" spc="50">
                <a:solidFill>
                  <a:srgbClr val="1f1e1d"/>
                </a:solidFill>
                <a:latin typeface="LG Smart UI Regular"/>
                <a:cs typeface="LG Smart UI Regular"/>
              </a:rPr>
              <a:t>.</a:t>
            </a:r>
            <a:endParaRPr lang="en-US" altLang="ko-KR" sz="900" spc="50">
              <a:solidFill>
                <a:srgbClr val="1f1e1d"/>
              </a:solidFill>
              <a:latin typeface="LG Smart UI Regular"/>
              <a:cs typeface="LG Smart UI Regular"/>
            </a:endParaRPr>
          </a:p>
          <a:p>
            <a:pPr marL="12700">
              <a:lnSpc>
                <a:spcPct val="100000"/>
              </a:lnSpc>
              <a:spcBef>
                <a:spcPts val="100"/>
              </a:spcBef>
              <a:defRPr/>
            </a:pPr>
            <a:endParaRPr sz="900" b="1" spc="95">
              <a:solidFill>
                <a:srgbClr val="1f1e1d"/>
              </a:solidFill>
              <a:latin typeface="LG Smart UI Bold"/>
              <a:cs typeface="LG Smart UI Bold"/>
            </a:endParaRPr>
          </a:p>
          <a:p>
            <a:pPr marL="12700">
              <a:lnSpc>
                <a:spcPct val="100000"/>
              </a:lnSpc>
              <a:spcBef>
                <a:spcPts val="100"/>
              </a:spcBef>
              <a:defRPr/>
            </a:pPr>
            <a:r>
              <a:rPr sz="900" b="1" spc="95">
                <a:solidFill>
                  <a:srgbClr val="1f1e1d"/>
                </a:solidFill>
                <a:latin typeface="LG Smart UI Bold"/>
                <a:cs typeface="LG Smart UI Bold"/>
              </a:rPr>
              <a:t>부패방지</a:t>
            </a:r>
            <a:r>
              <a:rPr sz="900" b="1" spc="-25">
                <a:solidFill>
                  <a:srgbClr val="1f1e1d"/>
                </a:solidFill>
                <a:latin typeface="LG Smart UI Bold"/>
                <a:cs typeface="LG Smart UI Bold"/>
              </a:rPr>
              <a:t> </a:t>
            </a:r>
            <a:r>
              <a:rPr sz="900" b="1" spc="70">
                <a:solidFill>
                  <a:srgbClr val="1f1e1d"/>
                </a:solidFill>
                <a:latin typeface="LG Smart UI Bold"/>
                <a:cs typeface="LG Smart UI Bold"/>
              </a:rPr>
              <a:t>활동</a:t>
            </a:r>
            <a:endParaRPr sz="900" b="1" spc="70">
              <a:solidFill>
                <a:srgbClr val="1f1e1d"/>
              </a:solidFill>
              <a:latin typeface="LG Smart UI Bold"/>
              <a:cs typeface="LG Smart UI Bold"/>
            </a:endParaRPr>
          </a:p>
          <a:p>
            <a:pPr marL="12700">
              <a:lnSpc>
                <a:spcPct val="100000"/>
              </a:lnSpc>
              <a:spcBef>
                <a:spcPts val="100"/>
              </a:spcBef>
              <a:defRPr/>
            </a:pPr>
            <a:r>
              <a:rPr lang="ko-KR" altLang="en-US" sz="900" spc="70">
                <a:solidFill>
                  <a:srgbClr val="1f1e1d"/>
                </a:solidFill>
                <a:latin typeface="LG Smart UI Regular"/>
                <a:cs typeface="LG Smart UI Regular"/>
              </a:rPr>
              <a:t>삼</a:t>
            </a:r>
            <a:r>
              <a:rPr sz="900" spc="70">
                <a:solidFill>
                  <a:srgbClr val="1f1e1d"/>
                </a:solidFill>
                <a:latin typeface="LG Smart UI Regular"/>
                <a:cs typeface="LG Smart UI Regular"/>
              </a:rPr>
              <a:t>표시멘트는</a:t>
            </a:r>
            <a:r>
              <a:rPr sz="900" spc="35">
                <a:solidFill>
                  <a:srgbClr val="1f1e1d"/>
                </a:solidFill>
                <a:latin typeface="LG Smart UI Regular"/>
                <a:cs typeface="LG Smart UI Regular"/>
              </a:rPr>
              <a:t> </a:t>
            </a:r>
            <a:r>
              <a:rPr sz="900" spc="70">
                <a:solidFill>
                  <a:srgbClr val="1f1e1d"/>
                </a:solidFill>
                <a:latin typeface="LG Smart UI Regular"/>
                <a:cs typeface="LG Smart UI Regular"/>
              </a:rPr>
              <a:t>경영진의</a:t>
            </a:r>
            <a:r>
              <a:rPr sz="900" spc="35">
                <a:solidFill>
                  <a:srgbClr val="1f1e1d"/>
                </a:solidFill>
                <a:latin typeface="LG Smart UI Regular"/>
                <a:cs typeface="LG Smart UI Regular"/>
              </a:rPr>
              <a:t> </a:t>
            </a:r>
            <a:r>
              <a:rPr sz="900" spc="70">
                <a:solidFill>
                  <a:srgbClr val="1f1e1d"/>
                </a:solidFill>
                <a:latin typeface="LG Smart UI Regular"/>
                <a:cs typeface="LG Smart UI Regular"/>
              </a:rPr>
              <a:t>확고한</a:t>
            </a:r>
            <a:r>
              <a:rPr sz="900" spc="35">
                <a:solidFill>
                  <a:srgbClr val="1f1e1d"/>
                </a:solidFill>
                <a:latin typeface="LG Smart UI Regular"/>
                <a:cs typeface="LG Smart UI Regular"/>
              </a:rPr>
              <a:t> </a:t>
            </a:r>
            <a:r>
              <a:rPr sz="900" spc="70">
                <a:solidFill>
                  <a:srgbClr val="1f1e1d"/>
                </a:solidFill>
                <a:latin typeface="LG Smart UI Regular"/>
                <a:cs typeface="LG Smart UI Regular"/>
              </a:rPr>
              <a:t>준법경영</a:t>
            </a:r>
            <a:r>
              <a:rPr sz="900" spc="35">
                <a:solidFill>
                  <a:srgbClr val="1f1e1d"/>
                </a:solidFill>
                <a:latin typeface="LG Smart UI Regular"/>
                <a:cs typeface="LG Smart UI Regular"/>
              </a:rPr>
              <a:t> </a:t>
            </a:r>
            <a:r>
              <a:rPr sz="900" spc="70">
                <a:solidFill>
                  <a:srgbClr val="1f1e1d"/>
                </a:solidFill>
                <a:latin typeface="LG Smart UI Regular"/>
                <a:cs typeface="LG Smart UI Regular"/>
              </a:rPr>
              <a:t>의지를</a:t>
            </a:r>
            <a:r>
              <a:rPr sz="900" spc="35">
                <a:solidFill>
                  <a:srgbClr val="1f1e1d"/>
                </a:solidFill>
                <a:latin typeface="LG Smart UI Regular"/>
                <a:cs typeface="LG Smart UI Regular"/>
              </a:rPr>
              <a:t> </a:t>
            </a:r>
            <a:r>
              <a:rPr sz="900" spc="70">
                <a:solidFill>
                  <a:srgbClr val="1f1e1d"/>
                </a:solidFill>
                <a:latin typeface="LG Smart UI Regular"/>
                <a:cs typeface="LG Smart UI Regular"/>
              </a:rPr>
              <a:t>바탕으로</a:t>
            </a:r>
            <a:r>
              <a:rPr sz="900" spc="35">
                <a:solidFill>
                  <a:srgbClr val="1f1e1d"/>
                </a:solidFill>
                <a:latin typeface="LG Smart UI Regular"/>
                <a:cs typeface="LG Smart UI Regular"/>
              </a:rPr>
              <a:t> </a:t>
            </a:r>
            <a:r>
              <a:rPr sz="900" spc="75">
                <a:solidFill>
                  <a:srgbClr val="1f1e1d"/>
                </a:solidFill>
                <a:latin typeface="LG Smart UI Regular"/>
                <a:cs typeface="LG Smart UI Regular"/>
              </a:rPr>
              <a:t>준법</a:t>
            </a:r>
            <a:r>
              <a:rPr sz="900" spc="40">
                <a:solidFill>
                  <a:srgbClr val="1f1e1d"/>
                </a:solidFill>
                <a:latin typeface="LG Smart UI Regular"/>
                <a:cs typeface="LG Smart UI Regular"/>
              </a:rPr>
              <a:t> </a:t>
            </a:r>
            <a:r>
              <a:rPr sz="900" spc="70">
                <a:solidFill>
                  <a:srgbClr val="1f1e1d"/>
                </a:solidFill>
                <a:latin typeface="LG Smart UI Regular"/>
                <a:cs typeface="LG Smart UI Regular"/>
              </a:rPr>
              <a:t>경영의</a:t>
            </a:r>
            <a:r>
              <a:rPr sz="900" spc="35">
                <a:solidFill>
                  <a:srgbClr val="1f1e1d"/>
                </a:solidFill>
                <a:latin typeface="LG Smart UI Regular"/>
                <a:cs typeface="LG Smart UI Regular"/>
              </a:rPr>
              <a:t> </a:t>
            </a:r>
            <a:r>
              <a:rPr sz="900" spc="70">
                <a:solidFill>
                  <a:srgbClr val="1f1e1d"/>
                </a:solidFill>
                <a:latin typeface="LG Smart UI Regular"/>
                <a:cs typeface="LG Smart UI Regular"/>
              </a:rPr>
              <a:t>가치를</a:t>
            </a:r>
            <a:r>
              <a:rPr lang="ko-KR" altLang="en-US" sz="900" spc="70">
                <a:solidFill>
                  <a:srgbClr val="1f1e1d"/>
                </a:solidFill>
                <a:latin typeface="LG Smart UI Regular"/>
                <a:cs typeface="LG Smart UI Regular"/>
              </a:rPr>
              <a:t> </a:t>
            </a:r>
            <a:r>
              <a:rPr sz="900" spc="70">
                <a:solidFill>
                  <a:srgbClr val="1f1e1d"/>
                </a:solidFill>
                <a:latin typeface="LG Smart UI Regular"/>
                <a:cs typeface="LG Smart UI Regular"/>
              </a:rPr>
              <a:t>중시하는</a:t>
            </a:r>
            <a:r>
              <a:rPr sz="900" spc="35">
                <a:solidFill>
                  <a:srgbClr val="1f1e1d"/>
                </a:solidFill>
                <a:latin typeface="LG Smart UI Regular"/>
                <a:cs typeface="LG Smart UI Regular"/>
              </a:rPr>
              <a:t> </a:t>
            </a:r>
            <a:r>
              <a:rPr sz="900" spc="70">
                <a:solidFill>
                  <a:srgbClr val="1f1e1d"/>
                </a:solidFill>
                <a:latin typeface="LG Smart UI Regular"/>
                <a:cs typeface="LG Smart UI Regular"/>
              </a:rPr>
              <a:t>문화를</a:t>
            </a:r>
            <a:r>
              <a:rPr sz="900" spc="35">
                <a:solidFill>
                  <a:srgbClr val="1f1e1d"/>
                </a:solidFill>
                <a:latin typeface="LG Smart UI Regular"/>
                <a:cs typeface="LG Smart UI Regular"/>
              </a:rPr>
              <a:t> </a:t>
            </a:r>
            <a:r>
              <a:rPr lang="ko-KR" altLang="en-US" sz="900" spc="30">
                <a:solidFill>
                  <a:srgbClr val="1f1e1d"/>
                </a:solidFill>
                <a:latin typeface="LG Smart UI Regular"/>
                <a:cs typeface="LG Smart UI Regular"/>
              </a:rPr>
              <a:t>장</a:t>
            </a:r>
            <a:r>
              <a:rPr sz="900" spc="60">
                <a:solidFill>
                  <a:srgbClr val="1f1e1d"/>
                </a:solidFill>
                <a:latin typeface="LG Smart UI Regular"/>
                <a:cs typeface="LG Smart UI Regular"/>
              </a:rPr>
              <a:t>려하고,</a:t>
            </a:r>
            <a:r>
              <a:rPr sz="900" spc="-30">
                <a:solidFill>
                  <a:srgbClr val="1f1e1d"/>
                </a:solidFill>
                <a:latin typeface="LG Smart UI Regular"/>
                <a:cs typeface="LG Smart UI Regular"/>
              </a:rPr>
              <a:t> </a:t>
            </a:r>
            <a:r>
              <a:rPr sz="900" spc="70">
                <a:solidFill>
                  <a:srgbClr val="1f1e1d"/>
                </a:solidFill>
                <a:latin typeface="LG Smart UI Regular"/>
                <a:cs typeface="LG Smart UI Regular"/>
              </a:rPr>
              <a:t>구성원의</a:t>
            </a:r>
            <a:r>
              <a:rPr sz="900" spc="-25">
                <a:solidFill>
                  <a:srgbClr val="1f1e1d"/>
                </a:solidFill>
                <a:latin typeface="LG Smart UI Regular"/>
                <a:cs typeface="LG Smart UI Regular"/>
              </a:rPr>
              <a:t> </a:t>
            </a:r>
            <a:r>
              <a:rPr sz="900" spc="70">
                <a:solidFill>
                  <a:srgbClr val="1f1e1d"/>
                </a:solidFill>
                <a:latin typeface="LG Smart UI Regular"/>
                <a:cs typeface="LG Smart UI Regular"/>
              </a:rPr>
              <a:t>자율적인</a:t>
            </a:r>
            <a:r>
              <a:rPr sz="900" spc="-30">
                <a:solidFill>
                  <a:srgbClr val="1f1e1d"/>
                </a:solidFill>
                <a:latin typeface="LG Smart UI Regular"/>
                <a:cs typeface="LG Smart UI Regular"/>
              </a:rPr>
              <a:t> </a:t>
            </a:r>
            <a:r>
              <a:rPr sz="900" spc="70">
                <a:solidFill>
                  <a:srgbClr val="1f1e1d"/>
                </a:solidFill>
                <a:latin typeface="LG Smart UI Regular"/>
                <a:cs typeface="LG Smart UI Regular"/>
              </a:rPr>
              <a:t>준법의식</a:t>
            </a:r>
            <a:r>
              <a:rPr sz="900" spc="-25">
                <a:solidFill>
                  <a:srgbClr val="1f1e1d"/>
                </a:solidFill>
                <a:latin typeface="LG Smart UI Regular"/>
                <a:cs typeface="LG Smart UI Regular"/>
              </a:rPr>
              <a:t> </a:t>
            </a:r>
            <a:r>
              <a:rPr sz="900" spc="75">
                <a:solidFill>
                  <a:srgbClr val="1f1e1d"/>
                </a:solidFill>
                <a:latin typeface="LG Smart UI Regular"/>
                <a:cs typeface="LG Smart UI Regular"/>
              </a:rPr>
              <a:t>고양</a:t>
            </a:r>
            <a:r>
              <a:rPr sz="900" spc="-25">
                <a:solidFill>
                  <a:srgbClr val="1f1e1d"/>
                </a:solidFill>
                <a:latin typeface="LG Smart UI Regular"/>
                <a:cs typeface="LG Smart UI Regular"/>
              </a:rPr>
              <a:t> </a:t>
            </a:r>
            <a:r>
              <a:rPr sz="900" spc="80">
                <a:solidFill>
                  <a:srgbClr val="1f1e1d"/>
                </a:solidFill>
                <a:latin typeface="LG Smart UI Regular"/>
                <a:cs typeface="LG Smart UI Regular"/>
              </a:rPr>
              <a:t>및</a:t>
            </a:r>
            <a:r>
              <a:rPr sz="900" spc="-30">
                <a:solidFill>
                  <a:srgbClr val="1f1e1d"/>
                </a:solidFill>
                <a:latin typeface="LG Smart UI Regular"/>
                <a:cs typeface="LG Smart UI Regular"/>
              </a:rPr>
              <a:t> </a:t>
            </a:r>
            <a:r>
              <a:rPr sz="900" spc="75">
                <a:solidFill>
                  <a:srgbClr val="1f1e1d"/>
                </a:solidFill>
                <a:latin typeface="LG Smart UI Regular"/>
                <a:cs typeface="LG Smart UI Regular"/>
              </a:rPr>
              <a:t>행동</a:t>
            </a:r>
            <a:r>
              <a:rPr sz="900" spc="-25">
                <a:solidFill>
                  <a:srgbClr val="1f1e1d"/>
                </a:solidFill>
                <a:latin typeface="LG Smart UI Regular"/>
                <a:cs typeface="LG Smart UI Regular"/>
              </a:rPr>
              <a:t> </a:t>
            </a:r>
            <a:r>
              <a:rPr sz="900" spc="70">
                <a:solidFill>
                  <a:srgbClr val="1f1e1d"/>
                </a:solidFill>
                <a:latin typeface="LG Smart UI Regular"/>
                <a:cs typeface="LG Smart UI Regular"/>
              </a:rPr>
              <a:t>원칙을</a:t>
            </a:r>
            <a:r>
              <a:rPr sz="900" spc="-30">
                <a:solidFill>
                  <a:srgbClr val="1f1e1d"/>
                </a:solidFill>
                <a:latin typeface="LG Smart UI Regular"/>
                <a:cs typeface="LG Smart UI Regular"/>
              </a:rPr>
              <a:t> </a:t>
            </a:r>
            <a:r>
              <a:rPr sz="900" spc="70">
                <a:solidFill>
                  <a:srgbClr val="1f1e1d"/>
                </a:solidFill>
                <a:latin typeface="LG Smart UI Regular"/>
                <a:cs typeface="LG Smart UI Regular"/>
              </a:rPr>
              <a:t>작성하여</a:t>
            </a:r>
            <a:r>
              <a:rPr sz="900" spc="-25">
                <a:solidFill>
                  <a:srgbClr val="1f1e1d"/>
                </a:solidFill>
                <a:latin typeface="LG Smart UI Regular"/>
                <a:cs typeface="LG Smart UI Regular"/>
              </a:rPr>
              <a:t> </a:t>
            </a:r>
            <a:r>
              <a:rPr sz="900" spc="70">
                <a:solidFill>
                  <a:srgbClr val="1f1e1d"/>
                </a:solidFill>
                <a:latin typeface="LG Smart UI Regular"/>
                <a:cs typeface="LG Smart UI Regular"/>
              </a:rPr>
              <a:t>시행하고</a:t>
            </a:r>
            <a:r>
              <a:rPr sz="900" spc="-25">
                <a:solidFill>
                  <a:srgbClr val="1f1e1d"/>
                </a:solidFill>
                <a:latin typeface="LG Smart UI Regular"/>
                <a:cs typeface="LG Smart UI Regular"/>
              </a:rPr>
              <a:t> </a:t>
            </a:r>
            <a:r>
              <a:rPr sz="900" spc="65">
                <a:solidFill>
                  <a:srgbClr val="1f1e1d"/>
                </a:solidFill>
                <a:latin typeface="LG Smart UI Regular"/>
                <a:cs typeface="LG Smart UI Regular"/>
              </a:rPr>
              <a:t>있습니다.</a:t>
            </a:r>
            <a:r>
              <a:rPr sz="900" spc="-30">
                <a:solidFill>
                  <a:srgbClr val="1f1e1d"/>
                </a:solidFill>
                <a:latin typeface="LG Smart UI Regular"/>
                <a:cs typeface="LG Smart UI Regular"/>
              </a:rPr>
              <a:t> </a:t>
            </a:r>
            <a:r>
              <a:rPr sz="900" spc="75">
                <a:solidFill>
                  <a:srgbClr val="1f1e1d"/>
                </a:solidFill>
                <a:latin typeface="LG Smart UI Regular"/>
                <a:cs typeface="LG Smart UI Regular"/>
              </a:rPr>
              <a:t>또한</a:t>
            </a:r>
            <a:r>
              <a:rPr sz="900" spc="-25">
                <a:solidFill>
                  <a:srgbClr val="1f1e1d"/>
                </a:solidFill>
                <a:latin typeface="LG Smart UI Regular"/>
                <a:cs typeface="LG Smart UI Regular"/>
              </a:rPr>
              <a:t> </a:t>
            </a:r>
            <a:r>
              <a:rPr sz="900" spc="45">
                <a:solidFill>
                  <a:srgbClr val="1f1e1d"/>
                </a:solidFill>
                <a:latin typeface="LG Smart UI Regular"/>
                <a:cs typeface="LG Smart UI Regular"/>
              </a:rPr>
              <a:t>준법</a:t>
            </a:r>
            <a:r>
              <a:rPr lang="ko-KR" altLang="en-US" sz="900" spc="-40">
                <a:solidFill>
                  <a:srgbClr val="1f1e1d"/>
                </a:solidFill>
                <a:latin typeface="LG Smart UI Regular"/>
                <a:cs typeface="LG Smart UI Regular"/>
              </a:rPr>
              <a:t>경영관리</a:t>
            </a:r>
            <a:r>
              <a:rPr lang="ko-KR" altLang="en-US" sz="900" spc="70">
                <a:solidFill>
                  <a:srgbClr val="1f1e1d"/>
                </a:solidFill>
                <a:latin typeface="LG Smart UI Regular"/>
                <a:cs typeface="LG Smart UI Regular"/>
              </a:rPr>
              <a:t>영역</a:t>
            </a:r>
            <a:r>
              <a:rPr sz="900" spc="70">
                <a:solidFill>
                  <a:srgbClr val="1f1e1d"/>
                </a:solidFill>
                <a:latin typeface="LG Smart UI Regular"/>
                <a:cs typeface="LG Smart UI Regular"/>
              </a:rPr>
              <a:t>을</a:t>
            </a:r>
            <a:r>
              <a:rPr sz="900" spc="-40">
                <a:solidFill>
                  <a:srgbClr val="1f1e1d"/>
                </a:solidFill>
                <a:latin typeface="LG Smart UI Regular"/>
                <a:cs typeface="LG Smart UI Regular"/>
              </a:rPr>
              <a:t> </a:t>
            </a:r>
            <a:r>
              <a:rPr lang="ko-KR" altLang="en-US" sz="900" spc="50">
                <a:solidFill>
                  <a:srgbClr val="1f1e1d"/>
                </a:solidFill>
                <a:latin typeface="LG Smart UI Regular"/>
                <a:cs typeface="LG Smart UI Regular"/>
              </a:rPr>
              <a:t>설계하여 운영 중입니다</a:t>
            </a:r>
            <a:r>
              <a:rPr lang="en-US" altLang="ko-KR" sz="900" spc="50">
                <a:solidFill>
                  <a:srgbClr val="1f1e1d"/>
                </a:solidFill>
                <a:latin typeface="LG Smart UI Regular"/>
                <a:cs typeface="LG Smart UI Regular"/>
              </a:rPr>
              <a:t>.</a:t>
            </a:r>
            <a:endParaRPr lang="en-US" altLang="ko-KR" sz="900" spc="50">
              <a:solidFill>
                <a:srgbClr val="1f1e1d"/>
              </a:solidFill>
              <a:latin typeface="LG Smart UI Regular"/>
              <a:cs typeface="LG Smart UI Regular"/>
            </a:endParaRPr>
          </a:p>
          <a:p>
            <a:pPr marL="12700">
              <a:lnSpc>
                <a:spcPct val="100000"/>
              </a:lnSpc>
              <a:spcBef>
                <a:spcPts val="925"/>
              </a:spcBef>
              <a:defRPr/>
            </a:pPr>
            <a:r>
              <a:rPr lang="ko-KR" altLang="en-US" sz="900" b="1" spc="50">
                <a:solidFill>
                  <a:srgbClr val="1f1e1d"/>
                </a:solidFill>
                <a:latin typeface="LG Smart UI Regular"/>
                <a:cs typeface="LG Smart UI Regular"/>
              </a:rPr>
              <a:t>삼표시멘트 임직원의 윤리기본 원칙</a:t>
            </a:r>
            <a:endParaRPr lang="ko-KR" altLang="en-US" sz="900" b="1" spc="50">
              <a:solidFill>
                <a:srgbClr val="1f1e1d"/>
              </a:solidFill>
              <a:latin typeface="LG Smart UI Regular"/>
              <a:cs typeface="LG Smart UI Regular"/>
            </a:endParaRPr>
          </a:p>
          <a:p>
            <a:pPr marL="12700">
              <a:lnSpc>
                <a:spcPct val="100000"/>
              </a:lnSpc>
              <a:spcBef>
                <a:spcPts val="925"/>
              </a:spcBef>
              <a:defRPr/>
            </a:pPr>
            <a:r>
              <a:rPr lang="ko-KR" altLang="en-US" sz="900" b="0" spc="50">
                <a:solidFill>
                  <a:srgbClr val="1f1e1d"/>
                </a:solidFill>
                <a:latin typeface="LG Smart UI Regular"/>
                <a:cs typeface="LG Smart UI Regular"/>
              </a:rPr>
              <a:t>첫번째</a:t>
            </a:r>
            <a:r>
              <a:rPr lang="en-US" altLang="ko-KR" sz="900" b="0" spc="50">
                <a:solidFill>
                  <a:srgbClr val="1f1e1d"/>
                </a:solidFill>
                <a:latin typeface="LG Smart UI Regular"/>
                <a:cs typeface="LG Smart UI Regular"/>
              </a:rPr>
              <a:t>.</a:t>
            </a:r>
            <a:r>
              <a:rPr lang="ko-KR" altLang="en-US" sz="900" b="0" spc="50">
                <a:solidFill>
                  <a:srgbClr val="1f1e1d"/>
                </a:solidFill>
                <a:latin typeface="LG Smart UI Regular"/>
                <a:cs typeface="LG Smart UI Regular"/>
              </a:rPr>
              <a:t> 목적이 올바르더라도 그 목적을 달성하려는 수단이 비윤리적이면 그 행위는 비윤리적 행위로 간주한다</a:t>
            </a:r>
            <a:r>
              <a:rPr lang="en-US" altLang="ko-KR" sz="900" b="0" spc="50">
                <a:solidFill>
                  <a:srgbClr val="1f1e1d"/>
                </a:solidFill>
                <a:latin typeface="LG Smart UI Regular"/>
                <a:cs typeface="LG Smart UI Regular"/>
              </a:rPr>
              <a:t>.</a:t>
            </a:r>
            <a:r>
              <a:rPr lang="ko-KR" altLang="en-US" sz="900" b="0" spc="50">
                <a:solidFill>
                  <a:srgbClr val="1f1e1d"/>
                </a:solidFill>
                <a:latin typeface="LG Smart UI Regular"/>
                <a:cs typeface="LG Smart UI Regular"/>
              </a:rPr>
              <a:t> 두번째</a:t>
            </a:r>
            <a:r>
              <a:rPr lang="en-US" altLang="ko-KR" sz="900" b="0" spc="50">
                <a:solidFill>
                  <a:srgbClr val="1f1e1d"/>
                </a:solidFill>
                <a:latin typeface="LG Smart UI Regular"/>
                <a:cs typeface="LG Smart UI Regular"/>
              </a:rPr>
              <a:t>.</a:t>
            </a:r>
            <a:r>
              <a:rPr lang="ko-KR" altLang="en-US" sz="900" b="0" spc="50">
                <a:solidFill>
                  <a:srgbClr val="1f1e1d"/>
                </a:solidFill>
                <a:latin typeface="LG Smart UI Regular"/>
                <a:cs typeface="LG Smart UI Regular"/>
              </a:rPr>
              <a:t> 만약 비윤리적 행위를 하였다면, 회사의 이익을 위한 것이었다 하더라도 개인이 책임을 져야 한다. 세번째</a:t>
            </a:r>
            <a:r>
              <a:rPr lang="en-US" altLang="ko-KR" sz="900" b="0" spc="50">
                <a:solidFill>
                  <a:srgbClr val="1f1e1d"/>
                </a:solidFill>
                <a:latin typeface="LG Smart UI Regular"/>
                <a:cs typeface="LG Smart UI Regular"/>
              </a:rPr>
              <a:t>.</a:t>
            </a:r>
            <a:r>
              <a:rPr lang="ko-KR" altLang="en-US" sz="900" b="0" spc="50">
                <a:solidFill>
                  <a:srgbClr val="1f1e1d"/>
                </a:solidFill>
                <a:latin typeface="LG Smart UI Regular"/>
                <a:cs typeface="LG Smart UI Regular"/>
              </a:rPr>
              <a:t> 임직원은 회사에 장기적으로 도움이 되는 방향에서 판단하고 의사결정을 내려야 한다.</a:t>
            </a:r>
            <a:endParaRPr lang="ko-KR" altLang="en-US" sz="900" b="0" spc="50">
              <a:solidFill>
                <a:srgbClr val="1f1e1d"/>
              </a:solidFill>
              <a:latin typeface="LG Smart UI Regular"/>
              <a:cs typeface="LG Smart UI Regular"/>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p:cSld>
    <p:spTree>
      <p:nvGrpSpPr>
        <p:cNvPr id="1" name=""/>
        <p:cNvGrpSpPr/>
        <p:nvPr/>
      </p:nvGrpSpPr>
      <p:grpSpPr>
        <a:xfrm>
          <a:off x="0" y="0"/>
          <a:ext cx="0" cy="0"/>
          <a:chOff x="0" y="0"/>
          <a:chExt cx="0" cy="0"/>
        </a:xfrm>
      </p:grpSpPr>
      <p:sp>
        <p:nvSpPr>
          <p:cNvPr id="64" name="Google Shape;64;p10"/>
          <p:cNvSpPr txBox="1"/>
          <p:nvPr/>
        </p:nvSpPr>
        <p:spPr>
          <a:xfrm>
            <a:off x="629845" y="427982"/>
            <a:ext cx="5175471" cy="5687068"/>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altLang="ko-KR" sz="2200" b="1">
                <a:solidFill>
                  <a:srgbClr val="1f1e1d"/>
                </a:solidFill>
                <a:latin typeface="Arial"/>
                <a:ea typeface="Arial"/>
                <a:cs typeface="Arial"/>
                <a:sym typeface="Arial"/>
              </a:rPr>
              <a:t>ESG</a:t>
            </a:r>
            <a:r>
              <a:rPr lang="ko-KR" altLang="en-US" sz="2200" b="1">
                <a:solidFill>
                  <a:srgbClr val="1f1e1d"/>
                </a:solidFill>
                <a:latin typeface="Arial"/>
                <a:ea typeface="Arial"/>
                <a:cs typeface="Arial"/>
                <a:sym typeface="Arial"/>
              </a:rPr>
              <a:t> 하이라이트 </a:t>
            </a:r>
            <a:r>
              <a:rPr lang="en-US" altLang="ko-KR" sz="2200" b="1">
                <a:solidFill>
                  <a:srgbClr val="1f1e1d"/>
                </a:solidFill>
                <a:latin typeface="Arial"/>
                <a:ea typeface="Arial"/>
                <a:cs typeface="Arial"/>
                <a:sym typeface="Arial"/>
              </a:rPr>
              <a:t>-</a:t>
            </a:r>
            <a:r>
              <a:rPr lang="ko-KR" altLang="en-US" sz="2200" b="1">
                <a:solidFill>
                  <a:srgbClr val="1f1e1d"/>
                </a:solidFill>
                <a:latin typeface="Arial"/>
                <a:ea typeface="Arial"/>
                <a:cs typeface="Arial"/>
                <a:sym typeface="Arial"/>
              </a:rPr>
              <a:t> </a:t>
            </a:r>
            <a:r>
              <a:rPr lang="en-US" sz="2200" b="1">
                <a:solidFill>
                  <a:srgbClr val="1f1e1d"/>
                </a:solidFill>
                <a:latin typeface="Arial"/>
                <a:ea typeface="Arial"/>
                <a:cs typeface="Arial"/>
                <a:sym typeface="Arial"/>
              </a:rPr>
              <a:t>중대성 평가</a:t>
            </a:r>
            <a:endParaRPr lang="en-US" sz="2200" b="1">
              <a:solidFill>
                <a:srgbClr val="1f1e1d"/>
              </a:solidFill>
              <a:latin typeface="Arial"/>
              <a:ea typeface="Arial"/>
              <a:cs typeface="Arial"/>
              <a:sym typeface="Arial"/>
            </a:endParaRPr>
          </a:p>
          <a:p>
            <a:pPr marL="0" lvl="0" indent="0" algn="l" rtl="0">
              <a:lnSpc>
                <a:spcPct val="115000"/>
              </a:lnSpc>
              <a:spcBef>
                <a:spcPts val="1200"/>
              </a:spcBef>
              <a:spcAft>
                <a:spcPts val="0"/>
              </a:spcAft>
              <a:buSzPct val="25000"/>
              <a:buNone/>
              <a:defRPr/>
            </a:pPr>
            <a:r>
              <a:rPr lang="en-US" sz="900">
                <a:solidFill>
                  <a:srgbClr val="1f1e1d"/>
                </a:solidFill>
              </a:rPr>
              <a:t>삼</a:t>
            </a:r>
            <a:r>
              <a:rPr lang="en-US" sz="900">
                <a:solidFill>
                  <a:schemeClr val="dk1"/>
                </a:solidFill>
              </a:rPr>
              <a:t>표시멘트는 이중 중대성(Double Materiality) 평가를 실시하여 환경·사회적 영향과 재무적 중요도를 함께 고려한 ESG 핵심 이슈를 도출하고, 이를 바탕으로 상위 10대 중대이슈를 선정하였습니다. </a:t>
            </a:r>
            <a:endParaRPr lang="en-US" sz="900">
              <a:solidFill>
                <a:schemeClr val="dk1"/>
              </a:solidFill>
            </a:endParaRPr>
          </a:p>
          <a:p>
            <a:pPr marL="0" lvl="0" indent="0" algn="l" rtl="0">
              <a:lnSpc>
                <a:spcPct val="115000"/>
              </a:lnSpc>
              <a:spcBef>
                <a:spcPts val="1200"/>
              </a:spcBef>
              <a:spcAft>
                <a:spcPts val="0"/>
              </a:spcAft>
              <a:buClr>
                <a:schemeClr val="dk1"/>
              </a:buClr>
              <a:buSzPct val="25000"/>
              <a:buFont typeface="Arial"/>
              <a:buNone/>
              <a:defRPr/>
            </a:pPr>
            <a:r>
              <a:rPr lang="en-US" sz="900">
                <a:solidFill>
                  <a:schemeClr val="dk1"/>
                </a:solidFill>
              </a:rPr>
              <a:t>이 평가 결과는 경영진 및 ESG 위원회에서 검토 후 최종 확정되었습니다.</a:t>
            </a:r>
            <a:endParaRPr lang="en-US" sz="900">
              <a:solidFill>
                <a:schemeClr val="dk1"/>
              </a:solidFill>
            </a:endParaRPr>
          </a:p>
          <a:p>
            <a:pPr marL="0" lvl="0" indent="0" algn="l" rtl="0">
              <a:lnSpc>
                <a:spcPct val="115000"/>
              </a:lnSpc>
              <a:spcBef>
                <a:spcPts val="1200"/>
              </a:spcBef>
              <a:spcAft>
                <a:spcPts val="0"/>
              </a:spcAft>
              <a:buClr>
                <a:schemeClr val="dk1"/>
              </a:buClr>
              <a:buSzPct val="25000"/>
              <a:buFont typeface="Arial"/>
              <a:buNone/>
              <a:defRPr/>
            </a:pPr>
            <a:r>
              <a:rPr lang="en-US" sz="900">
                <a:solidFill>
                  <a:schemeClr val="dk1"/>
                </a:solidFill>
              </a:rPr>
              <a:t>중대성 평가 과정은 ESG 이니셔티브 분석, ESG 평가 지표 분석, 동종 산업 벤치마킹, 글로벌 규제 및 정책 동향, 미디어 리서치, 내부자료 수집, 이해관계자 설문조사 등 다양한 방법을 통해 수행되었으며, 사회·환경적 중요성과 재무적 중요성을 모두 반영하였습니다.</a:t>
            </a:r>
            <a:endParaRPr lang="en-US" sz="900">
              <a:solidFill>
                <a:schemeClr val="dk1"/>
              </a:solidFill>
            </a:endParaRPr>
          </a:p>
          <a:p>
            <a:pPr marL="0" lvl="0" indent="0" algn="l" rtl="0">
              <a:lnSpc>
                <a:spcPct val="115000"/>
              </a:lnSpc>
              <a:spcBef>
                <a:spcPts val="1200"/>
              </a:spcBef>
              <a:spcAft>
                <a:spcPts val="0"/>
              </a:spcAft>
              <a:buClr>
                <a:schemeClr val="dk1"/>
              </a:buClr>
              <a:buSzPct val="25000"/>
              <a:buFont typeface="Arial"/>
              <a:buNone/>
              <a:defRPr/>
            </a:pPr>
            <a:r>
              <a:rPr lang="en-US" sz="900">
                <a:solidFill>
                  <a:schemeClr val="dk1"/>
                </a:solidFill>
              </a:rPr>
              <a:t>2023년 선정된 10대 중대이슈는 다음과 같습니다:</a:t>
            </a:r>
            <a:endParaRPr lang="en-US" sz="900">
              <a:solidFill>
                <a:schemeClr val="dk1"/>
              </a:solidFill>
            </a:endParaRPr>
          </a:p>
          <a:p>
            <a:pPr marL="0" lvl="0" indent="0" algn="l" rtl="0">
              <a:lnSpc>
                <a:spcPct val="115000"/>
              </a:lnSpc>
              <a:spcBef>
                <a:spcPts val="1200"/>
              </a:spcBef>
              <a:spcAft>
                <a:spcPts val="0"/>
              </a:spcAft>
              <a:buNone/>
              <a:defRPr/>
            </a:pPr>
            <a:r>
              <a:rPr lang="en-US" sz="900">
                <a:solidFill>
                  <a:schemeClr val="dk1"/>
                </a:solidFill>
              </a:rPr>
              <a:t>1번  기후변화 대응 강화 </a:t>
            </a:r>
            <a:br>
              <a:rPr lang="en-US" sz="900">
                <a:solidFill>
                  <a:schemeClr val="dk1"/>
                </a:solidFill>
              </a:rPr>
            </a:br>
            <a:r>
              <a:rPr lang="en-US" sz="900">
                <a:solidFill>
                  <a:schemeClr val="dk1"/>
                </a:solidFill>
              </a:rPr>
              <a:t>2번 환경영향 최소화</a:t>
            </a:r>
            <a:br>
              <a:rPr lang="en-US" sz="900">
                <a:solidFill>
                  <a:schemeClr val="dk1"/>
                </a:solidFill>
              </a:rPr>
            </a:br>
            <a:r>
              <a:rPr lang="en-US" sz="900">
                <a:solidFill>
                  <a:schemeClr val="dk1"/>
                </a:solidFill>
              </a:rPr>
              <a:t>3번 임직원 안전 및 보건 관리 </a:t>
            </a:r>
            <a:br>
              <a:rPr lang="en-US" sz="900">
                <a:solidFill>
                  <a:schemeClr val="dk1"/>
                </a:solidFill>
              </a:rPr>
            </a:br>
            <a:r>
              <a:rPr lang="en-US" sz="900">
                <a:solidFill>
                  <a:schemeClr val="dk1"/>
                </a:solidFill>
              </a:rPr>
              <a:t>4번 자원 관리 효율화 </a:t>
            </a:r>
            <a:br>
              <a:rPr lang="en-US" sz="900">
                <a:solidFill>
                  <a:schemeClr val="dk1"/>
                </a:solidFill>
              </a:rPr>
            </a:br>
            <a:r>
              <a:rPr lang="en-US" sz="900">
                <a:solidFill>
                  <a:schemeClr val="dk1"/>
                </a:solidFill>
              </a:rPr>
              <a:t>5번 재무/비재무 리스크 통합 관리</a:t>
            </a:r>
            <a:br>
              <a:rPr lang="en-US" sz="900">
                <a:solidFill>
                  <a:schemeClr val="dk1"/>
                </a:solidFill>
              </a:rPr>
            </a:br>
            <a:r>
              <a:rPr lang="en-US" sz="900">
                <a:solidFill>
                  <a:schemeClr val="dk1"/>
                </a:solidFill>
              </a:rPr>
              <a:t>6번 경제성과 창출 </a:t>
            </a:r>
            <a:br>
              <a:rPr lang="en-US" sz="900">
                <a:solidFill>
                  <a:schemeClr val="dk1"/>
                </a:solidFill>
              </a:rPr>
            </a:br>
            <a:r>
              <a:rPr lang="en-US" sz="900">
                <a:solidFill>
                  <a:schemeClr val="dk1"/>
                </a:solidFill>
              </a:rPr>
              <a:t>7번 생물다양성 보전</a:t>
            </a:r>
            <a:br>
              <a:rPr lang="en-US" sz="900">
                <a:solidFill>
                  <a:schemeClr val="dk1"/>
                </a:solidFill>
              </a:rPr>
            </a:br>
            <a:r>
              <a:rPr lang="en-US" sz="900">
                <a:solidFill>
                  <a:schemeClr val="dk1"/>
                </a:solidFill>
              </a:rPr>
              <a:t>8번 윤리·준법경영</a:t>
            </a:r>
            <a:br>
              <a:rPr lang="en-US" sz="900">
                <a:solidFill>
                  <a:schemeClr val="dk1"/>
                </a:solidFill>
              </a:rPr>
            </a:br>
            <a:r>
              <a:rPr lang="en-US" sz="900">
                <a:solidFill>
                  <a:schemeClr val="dk1"/>
                </a:solidFill>
              </a:rPr>
              <a:t>9번 ESG 리더십 및 체계</a:t>
            </a:r>
            <a:br>
              <a:rPr lang="en-US" sz="900">
                <a:solidFill>
                  <a:schemeClr val="dk1"/>
                </a:solidFill>
              </a:rPr>
            </a:br>
            <a:r>
              <a:rPr lang="en-US" sz="900">
                <a:solidFill>
                  <a:schemeClr val="dk1"/>
                </a:solidFill>
              </a:rPr>
              <a:t>10번 환경 모니터링</a:t>
            </a:r>
            <a:br>
              <a:rPr lang="en-US" sz="900">
                <a:solidFill>
                  <a:schemeClr val="dk1"/>
                </a:solidFill>
              </a:rPr>
            </a:br>
            <a:endParaRPr lang="en-US" sz="900">
              <a:solidFill>
                <a:schemeClr val="dk1"/>
              </a:solidFill>
            </a:endParaRPr>
          </a:p>
          <a:p>
            <a:pPr marL="0" lvl="0" indent="0" algn="l" rtl="0">
              <a:lnSpc>
                <a:spcPct val="115000"/>
              </a:lnSpc>
              <a:spcBef>
                <a:spcPts val="1200"/>
              </a:spcBef>
              <a:spcAft>
                <a:spcPts val="0"/>
              </a:spcAft>
              <a:buClr>
                <a:schemeClr val="dk1"/>
              </a:buClr>
              <a:buSzPct val="25000"/>
              <a:buFont typeface="Arial"/>
              <a:buNone/>
              <a:defRPr/>
            </a:pPr>
            <a:r>
              <a:rPr lang="en-US" sz="900">
                <a:solidFill>
                  <a:schemeClr val="dk1"/>
                </a:solidFill>
              </a:rPr>
              <a:t>또한, ‘인권 보호 및 다양성’, ‘환경경영 체계 및 모니터링’, ‘사회공헌 및 지역사회 참여’ 항목은 통합 또는 신규 항목으로 반영되었습니다.</a:t>
            </a:r>
            <a:endParaRPr lang="en-US" sz="900">
              <a:solidFill>
                <a:schemeClr val="dk1"/>
              </a:solidFill>
            </a:endParaRPr>
          </a:p>
          <a:p>
            <a:pPr marL="0" lvl="0" indent="0" algn="l" rtl="0">
              <a:lnSpc>
                <a:spcPct val="115000"/>
              </a:lnSpc>
              <a:spcBef>
                <a:spcPts val="1200"/>
              </a:spcBef>
              <a:spcAft>
                <a:spcPts val="0"/>
              </a:spcAft>
              <a:buClr>
                <a:schemeClr val="dk1"/>
              </a:buClr>
              <a:buSzPct val="25000"/>
              <a:buFont typeface="Arial"/>
              <a:buNone/>
              <a:defRPr/>
            </a:pPr>
            <a:r>
              <a:rPr lang="en-US" sz="900">
                <a:solidFill>
                  <a:schemeClr val="dk1"/>
                </a:solidFill>
              </a:rPr>
              <a:t>이와 같은 중대성 평가를 통해 표시멘트는 ESG 전략의 우선순위를 명확히 하고, 지속가능경영에 있어 가장 중요한 이슈에 집중적으로 대응하고 있습니다.</a:t>
            </a:r>
            <a:endParaRPr lang="en-US" sz="900">
              <a:solidFill>
                <a:schemeClr val="dk1"/>
              </a:solidFill>
            </a:endParaRPr>
          </a:p>
          <a:p>
            <a:pPr marL="12700" marR="6350" lvl="0" indent="100329" algn="l" rtl="0">
              <a:lnSpc>
                <a:spcPct val="138900"/>
              </a:lnSpc>
              <a:spcBef>
                <a:spcPts val="1200"/>
              </a:spcBef>
              <a:spcAft>
                <a:spcPts val="0"/>
              </a:spcAft>
              <a:buNone/>
              <a:defRPr/>
            </a:pPr>
            <a:endParaRPr sz="900">
              <a:solidFill>
                <a:srgbClr val="1f1e1d"/>
              </a:solidFill>
            </a:endParaRPr>
          </a:p>
          <a:p>
            <a:pPr marL="0" marR="1137285" lvl="0" indent="0" algn="r" rtl="0">
              <a:lnSpc>
                <a:spcPct val="100000"/>
              </a:lnSpc>
              <a:spcBef>
                <a:spcPts val="580"/>
              </a:spcBef>
              <a:spcAft>
                <a:spcPts val="0"/>
              </a:spcAft>
              <a:buNone/>
              <a:defRPr/>
            </a:pPr>
            <a:endParaRPr sz="1000">
              <a:latin typeface="Arial"/>
              <a:ea typeface="Arial"/>
              <a:cs typeface="Arial"/>
              <a:sym typeface="Arial"/>
            </a:endParaRPr>
          </a:p>
          <a:p>
            <a:pPr marL="0" lvl="0" indent="0" algn="l" rtl="0">
              <a:lnSpc>
                <a:spcPct val="100000"/>
              </a:lnSpc>
              <a:spcBef>
                <a:spcPts val="10"/>
              </a:spcBef>
              <a:spcAft>
                <a:spcPts val="0"/>
              </a:spcAft>
              <a:buNone/>
              <a:defRPr/>
            </a:pPr>
            <a:endParaRPr sz="750">
              <a:latin typeface="Arial"/>
              <a:ea typeface="Arial"/>
              <a:cs typeface="Arial"/>
              <a:sym typeface="Arial"/>
            </a:endParaRPr>
          </a:p>
          <a:p>
            <a:pPr marL="0" marR="5080" lvl="0" indent="0" algn="r" rtl="0">
              <a:lnSpc>
                <a:spcPct val="100000"/>
              </a:lnSpc>
              <a:spcBef>
                <a:spcPts val="0"/>
              </a:spcBef>
              <a:spcAft>
                <a:spcPts val="0"/>
              </a:spcAft>
              <a:buNone/>
              <a:defRPr/>
            </a:pPr>
            <a:r>
              <a:rPr lang="en-US" sz="750">
                <a:solidFill>
                  <a:srgbClr val="595757"/>
                </a:solidFill>
                <a:latin typeface="Arial"/>
                <a:ea typeface="Arial"/>
                <a:cs typeface="Arial"/>
                <a:sym typeface="Arial"/>
              </a:rPr>
              <a:t>	</a:t>
            </a:r>
            <a:endParaRPr sz="750">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Google Shape;17;p3"/>
          <p:cNvSpPr>
            <a:spLocks noGrp="1"/>
          </p:cNvSpPr>
          <p:nvPr>
            <p:ph type="ctrTitle" idx="0"/>
          </p:nvPr>
        </p:nvSpPr>
        <p:spPr>
          <a:xfrm>
            <a:off x="802003" y="173341"/>
            <a:ext cx="5048271" cy="7046609"/>
          </a:xfrm>
        </p:spPr>
        <p:txBody>
          <a:bodyPr/>
          <a:lstStyle/>
          <a:p>
            <a:pPr>
              <a:defRPr/>
            </a:pPr>
            <a:r>
              <a:rPr lang="en-US" altLang="ko-KR" b="1" spc="180">
                <a:solidFill>
                  <a:srgbClr val="1f1e1d"/>
                </a:solidFill>
                <a:latin typeface="LG Smart UI Bold"/>
                <a:cs typeface="LG Smart UI Bold"/>
              </a:rPr>
              <a:t>Governance - </a:t>
            </a:r>
            <a:r>
              <a:rPr b="1" spc="180">
                <a:solidFill>
                  <a:srgbClr val="1f1e1d"/>
                </a:solidFill>
                <a:latin typeface="LG Smart UI Bold"/>
                <a:cs typeface="LG Smart UI Bold"/>
              </a:rPr>
              <a:t>윤리</a:t>
            </a:r>
            <a:r>
              <a:rPr b="1" spc="-70">
                <a:solidFill>
                  <a:srgbClr val="1f1e1d"/>
                </a:solidFill>
                <a:latin typeface="LG Smart UI Bold"/>
                <a:cs typeface="LG Smart UI Bold"/>
              </a:rPr>
              <a:t> </a:t>
            </a:r>
            <a:r>
              <a:rPr b="1" spc="180">
                <a:solidFill>
                  <a:srgbClr val="1f1e1d"/>
                </a:solidFill>
                <a:latin typeface="LG Smart UI Bold"/>
                <a:cs typeface="LG Smart UI Bold"/>
              </a:rPr>
              <a:t>및</a:t>
            </a:r>
            <a:r>
              <a:rPr b="1" spc="-65">
                <a:solidFill>
                  <a:srgbClr val="1f1e1d"/>
                </a:solidFill>
                <a:latin typeface="LG Smart UI Bold"/>
                <a:cs typeface="LG Smart UI Bold"/>
              </a:rPr>
              <a:t> </a:t>
            </a:r>
            <a:r>
              <a:rPr b="1" spc="160">
                <a:solidFill>
                  <a:srgbClr val="1f1e1d"/>
                </a:solidFill>
                <a:latin typeface="LG Smart UI Bold"/>
                <a:cs typeface="LG Smart UI Bold"/>
              </a:rPr>
              <a:t>준법경영</a:t>
            </a:r>
            <a:br>
              <a:rPr lang="ko-KR" altLang="en-US" b="1" spc="160">
                <a:solidFill>
                  <a:srgbClr val="1f1e1d"/>
                </a:solidFill>
                <a:latin typeface="LG Smart UI Bold"/>
                <a:cs typeface="LG Smart UI Bold"/>
              </a:rPr>
            </a:br>
            <a:r>
              <a:rPr lang="en-US" altLang="ko-KR" sz="1400" b="1" spc="45">
                <a:solidFill>
                  <a:srgbClr val="4653a2"/>
                </a:solidFill>
                <a:latin typeface="LG Smart UI Bold"/>
                <a:cs typeface="LG Smart UI Bold"/>
              </a:rPr>
              <a:t>Strategy</a:t>
            </a:r>
            <a:br>
              <a:rPr lang="en-US" altLang="ko-KR" sz="1400" b="1" spc="45">
                <a:solidFill>
                  <a:srgbClr val="4653a2"/>
                </a:solidFill>
                <a:latin typeface="LG Smart UI Bold"/>
                <a:cs typeface="LG Smart UI Bold"/>
              </a:rPr>
            </a:br>
            <a:r>
              <a:rPr lang="ko-KR" altLang="en-US" sz="1400" b="1" spc="40">
                <a:solidFill>
                  <a:srgbClr val="1f1e1d"/>
                </a:solidFill>
                <a:latin typeface="LG Smart UI Bold"/>
                <a:cs typeface="LG Smart UI Bold"/>
              </a:rPr>
              <a:t>윤리경영시스템</a:t>
            </a:r>
            <a:br>
              <a:rPr lang="ko-KR" altLang="en-US" sz="1400" b="1" spc="40">
                <a:solidFill>
                  <a:srgbClr val="1f1e1d"/>
                </a:solidFill>
                <a:latin typeface="LG Smart UI Bold"/>
                <a:cs typeface="LG Smart UI Bold"/>
              </a:rPr>
            </a:br>
            <a:r>
              <a:rPr lang="ko-KR" altLang="en-US" sz="900" b="0" spc="40">
                <a:solidFill>
                  <a:srgbClr val="1f1e1d"/>
                </a:solidFill>
                <a:latin typeface="LG Smart UI Bold"/>
                <a:cs typeface="LG Smart UI Bold"/>
              </a:rPr>
              <a:t>삼표시멘트는  체계적인 윤리경영시스템을 구축</a:t>
            </a:r>
            <a:r>
              <a:rPr lang="en-US" altLang="ko-KR" sz="900" b="0" spc="40">
                <a:solidFill>
                  <a:srgbClr val="1f1e1d"/>
                </a:solidFill>
                <a:latin typeface="LG Smart UI Bold"/>
                <a:cs typeface="LG Smart UI Bold"/>
              </a:rPr>
              <a:t>,</a:t>
            </a:r>
            <a:r>
              <a:rPr lang="ko-KR" altLang="en-US" sz="900" b="0" spc="40">
                <a:solidFill>
                  <a:srgbClr val="1f1e1d"/>
                </a:solidFill>
                <a:latin typeface="LG Smart UI Bold"/>
                <a:cs typeface="LG Smart UI Bold"/>
              </a:rPr>
              <a:t> 운영함으로써 임직원이 윤리경영문화를 공유할 수 있도록 노력하고 있습니다</a:t>
            </a:r>
            <a:r>
              <a:rPr lang="en-US" altLang="ko-KR" sz="900" b="0" spc="40">
                <a:solidFill>
                  <a:srgbClr val="1f1e1d"/>
                </a:solidFill>
                <a:latin typeface="LG Smart UI Bold"/>
                <a:cs typeface="LG Smart UI Bold"/>
              </a:rPr>
              <a:t>.</a:t>
            </a:r>
            <a:r>
              <a:rPr lang="ko-KR" altLang="en-US" sz="900" b="0" spc="40">
                <a:solidFill>
                  <a:srgbClr val="1f1e1d"/>
                </a:solidFill>
                <a:latin typeface="LG Smart UI Bold"/>
                <a:cs typeface="LG Smart UI Bold"/>
              </a:rPr>
              <a:t> 삼표시멘트 자체 윤리경영메뉴얼을 통하여 전 임직원이 윤리경영에 동참하고자 하며</a:t>
            </a:r>
            <a:r>
              <a:rPr lang="en-US" altLang="ko-KR" sz="900" b="0" spc="40">
                <a:solidFill>
                  <a:srgbClr val="1f1e1d"/>
                </a:solidFill>
                <a:latin typeface="LG Smart UI Bold"/>
                <a:cs typeface="LG Smart UI Bold"/>
              </a:rPr>
              <a:t>,</a:t>
            </a:r>
            <a:r>
              <a:rPr lang="ko-KR" altLang="en-US" sz="900" b="0" spc="40">
                <a:solidFill>
                  <a:srgbClr val="1f1e1d"/>
                </a:solidFill>
                <a:latin typeface="LG Smart UI Bold"/>
                <a:cs typeface="LG Smart UI Bold"/>
              </a:rPr>
              <a:t> 지속적으로 임직원들 사이에 윤리 의식을 고취시키고</a:t>
            </a:r>
            <a:r>
              <a:rPr lang="en-US" altLang="ko-KR" sz="900" b="0" spc="40">
                <a:solidFill>
                  <a:srgbClr val="1f1e1d"/>
                </a:solidFill>
                <a:latin typeface="LG Smart UI Bold"/>
                <a:cs typeface="LG Smart UI Bold"/>
              </a:rPr>
              <a:t>,</a:t>
            </a:r>
            <a:r>
              <a:rPr lang="ko-KR" altLang="en-US" sz="900" b="0" spc="40">
                <a:solidFill>
                  <a:srgbClr val="1f1e1d"/>
                </a:solidFill>
                <a:latin typeface="LG Smart UI Bold"/>
                <a:cs typeface="LG Smart UI Bold"/>
              </a:rPr>
              <a:t> 대내외 이해관계자가 당사 임직원의 비윤리 활동을 제보할 수 있도록 다양한 제보 채널을 운영하고 있습니다</a:t>
            </a:r>
            <a:r>
              <a:rPr lang="en-US" altLang="ko-KR" sz="900" b="0" spc="40">
                <a:solidFill>
                  <a:srgbClr val="1f1e1d"/>
                </a:solidFill>
                <a:latin typeface="LG Smart UI Bold"/>
                <a:cs typeface="LG Smart UI Bold"/>
              </a:rPr>
              <a:t>.</a:t>
            </a:r>
            <a:br>
              <a:rPr lang="ko-KR" altLang="en-US" sz="900" b="0" spc="40">
                <a:solidFill>
                  <a:srgbClr val="1f1e1d"/>
                </a:solidFill>
                <a:latin typeface="LG Smart UI Bold"/>
                <a:cs typeface="LG Smart UI Bold"/>
              </a:rPr>
            </a:br>
            <a:br>
              <a:rPr lang="ko-KR" altLang="en-US" sz="900" b="0" spc="40">
                <a:solidFill>
                  <a:srgbClr val="1f1e1d"/>
                </a:solidFill>
                <a:latin typeface="LG Smart UI Bold"/>
                <a:cs typeface="LG Smart UI Bold"/>
              </a:rPr>
            </a:br>
            <a:r>
              <a:rPr lang="ko-KR" altLang="en-US" sz="1400" b="1" spc="40">
                <a:solidFill>
                  <a:srgbClr val="1f1e1d"/>
                </a:solidFill>
                <a:latin typeface="LG Smart UI Bold"/>
                <a:cs typeface="LG Smart UI Bold"/>
              </a:rPr>
              <a:t>청렴이행서약 시행</a:t>
            </a:r>
            <a:br>
              <a:rPr lang="ko-KR" altLang="en-US" sz="1400" b="1" spc="40">
                <a:solidFill>
                  <a:srgbClr val="1f1e1d"/>
                </a:solidFill>
                <a:latin typeface="LG Smart UI Bold"/>
                <a:cs typeface="LG Smart UI Bold"/>
              </a:rPr>
            </a:br>
            <a:r>
              <a:rPr lang="ko-KR" altLang="en-US" sz="900" b="0" spc="40">
                <a:solidFill>
                  <a:srgbClr val="1f1e1d"/>
                </a:solidFill>
                <a:latin typeface="LG Smart UI Bold"/>
                <a:cs typeface="LG Smart UI Bold"/>
              </a:rPr>
              <a:t>삼표시멘트는 전 임직원이 투명하고 합리적으로 임무를 추진할 수 있도록 청렴이행서약 제도를 시행하고 있습니다</a:t>
            </a:r>
            <a:r>
              <a:rPr lang="en-US" altLang="ko-KR" sz="900" b="0" spc="40">
                <a:solidFill>
                  <a:srgbClr val="1f1e1d"/>
                </a:solidFill>
                <a:latin typeface="LG Smart UI Bold"/>
                <a:cs typeface="LG Smart UI Bold"/>
              </a:rPr>
              <a:t>.</a:t>
            </a:r>
            <a:r>
              <a:rPr lang="ko-KR" altLang="en-US" sz="900" b="0" spc="40">
                <a:solidFill>
                  <a:srgbClr val="1f1e1d"/>
                </a:solidFill>
                <a:latin typeface="LG Smart UI Bold"/>
                <a:cs typeface="LG Smart UI Bold"/>
              </a:rPr>
              <a:t> 임직원이 윤리 규범을 위반하지 않도록</a:t>
            </a:r>
            <a:r>
              <a:rPr lang="en-US" altLang="ko-KR" sz="900" b="0" spc="40">
                <a:solidFill>
                  <a:srgbClr val="1f1e1d"/>
                </a:solidFill>
                <a:latin typeface="LG Smart UI Bold"/>
                <a:cs typeface="LG Smart UI Bold"/>
              </a:rPr>
              <a:t>,</a:t>
            </a:r>
            <a:r>
              <a:rPr lang="ko-KR" altLang="en-US" sz="900" b="0" spc="40">
                <a:solidFill>
                  <a:srgbClr val="1f1e1d"/>
                </a:solidFill>
                <a:latin typeface="LG Smart UI Bold"/>
                <a:cs typeface="LG Smart UI Bold"/>
              </a:rPr>
              <a:t> 윤리 경영에 대한 개념 및 위반 사례 교육을 함께 제공하고 있습니다</a:t>
            </a:r>
            <a:r>
              <a:rPr lang="en-US" altLang="ko-KR" sz="900" b="0" spc="40">
                <a:solidFill>
                  <a:srgbClr val="1f1e1d"/>
                </a:solidFill>
                <a:latin typeface="LG Smart UI Bold"/>
                <a:cs typeface="LG Smart UI Bold"/>
              </a:rPr>
              <a:t>.</a:t>
            </a:r>
            <a:r>
              <a:rPr lang="ko-KR" altLang="en-US" sz="900" b="0" spc="40">
                <a:solidFill>
                  <a:srgbClr val="1f1e1d"/>
                </a:solidFill>
                <a:latin typeface="LG Smart UI Bold"/>
                <a:cs typeface="LG Smart UI Bold"/>
              </a:rPr>
              <a:t> </a:t>
            </a:r>
            <a:r>
              <a:rPr lang="en-US" altLang="ko-KR" sz="900" b="0" spc="40">
                <a:solidFill>
                  <a:srgbClr val="1f1e1d"/>
                </a:solidFill>
                <a:latin typeface="LG Smart UI Bold"/>
                <a:cs typeface="LG Smart UI Bold"/>
              </a:rPr>
              <a:t>2023</a:t>
            </a:r>
            <a:r>
              <a:rPr lang="ko-KR" altLang="en-US" sz="900" b="0" spc="40">
                <a:solidFill>
                  <a:srgbClr val="1f1e1d"/>
                </a:solidFill>
                <a:latin typeface="LG Smart UI Bold"/>
                <a:cs typeface="LG Smart UI Bold"/>
              </a:rPr>
              <a:t>년에는 총 </a:t>
            </a:r>
            <a:r>
              <a:rPr lang="en-US" altLang="ko-KR" sz="900" b="0" spc="40">
                <a:solidFill>
                  <a:srgbClr val="1f1e1d"/>
                </a:solidFill>
                <a:latin typeface="LG Smart UI Bold"/>
                <a:cs typeface="LG Smart UI Bold"/>
              </a:rPr>
              <a:t>8</a:t>
            </a:r>
            <a:r>
              <a:rPr lang="ko-KR" altLang="en-US" sz="900" b="0" spc="40">
                <a:solidFill>
                  <a:srgbClr val="1f1e1d"/>
                </a:solidFill>
                <a:latin typeface="LG Smart UI Bold"/>
                <a:cs typeface="LG Smart UI Bold"/>
              </a:rPr>
              <a:t>회에 걸쳐 서약서 제출을 동반한 교육을 시행하였으며</a:t>
            </a:r>
            <a:r>
              <a:rPr lang="en-US" altLang="ko-KR" sz="900" b="0" spc="40">
                <a:solidFill>
                  <a:srgbClr val="1f1e1d"/>
                </a:solidFill>
                <a:latin typeface="LG Smart UI Bold"/>
                <a:cs typeface="LG Smart UI Bold"/>
              </a:rPr>
              <a:t>,</a:t>
            </a:r>
            <a:r>
              <a:rPr lang="ko-KR" altLang="en-US" sz="900" b="0" spc="40">
                <a:solidFill>
                  <a:srgbClr val="1f1e1d"/>
                </a:solidFill>
                <a:latin typeface="LG Smart UI Bold"/>
                <a:cs typeface="LG Smart UI Bold"/>
              </a:rPr>
              <a:t> 이는 신입사원</a:t>
            </a:r>
            <a:r>
              <a:rPr lang="en-US" altLang="ko-KR" sz="900" b="0" spc="40">
                <a:solidFill>
                  <a:srgbClr val="1f1e1d"/>
                </a:solidFill>
                <a:latin typeface="LG Smart UI Bold"/>
                <a:cs typeface="LG Smart UI Bold"/>
              </a:rPr>
              <a:t>,</a:t>
            </a:r>
            <a:r>
              <a:rPr lang="ko-KR" altLang="en-US" sz="900" b="0" spc="40">
                <a:solidFill>
                  <a:srgbClr val="1f1e1d"/>
                </a:solidFill>
                <a:latin typeface="LG Smart UI Bold"/>
                <a:cs typeface="LG Smart UI Bold"/>
              </a:rPr>
              <a:t> 과장 승진 대상자</a:t>
            </a:r>
            <a:r>
              <a:rPr lang="en-US" altLang="ko-KR" sz="900" b="0" spc="40">
                <a:solidFill>
                  <a:srgbClr val="1f1e1d"/>
                </a:solidFill>
                <a:latin typeface="LG Smart UI Bold"/>
                <a:cs typeface="LG Smart UI Bold"/>
              </a:rPr>
              <a:t>,</a:t>
            </a:r>
            <a:r>
              <a:rPr lang="ko-KR" altLang="en-US" sz="900" b="0" spc="40">
                <a:solidFill>
                  <a:srgbClr val="1f1e1d"/>
                </a:solidFill>
                <a:latin typeface="LG Smart UI Bold"/>
                <a:cs typeface="LG Smart UI Bold"/>
              </a:rPr>
              <a:t> 생산직 반장</a:t>
            </a:r>
            <a:r>
              <a:rPr lang="en-US" altLang="ko-KR" sz="900" b="0" spc="40">
                <a:solidFill>
                  <a:srgbClr val="1f1e1d"/>
                </a:solidFill>
                <a:latin typeface="LG Smart UI Bold"/>
                <a:cs typeface="LG Smart UI Bold"/>
              </a:rPr>
              <a:t>,</a:t>
            </a:r>
            <a:r>
              <a:rPr lang="ko-KR" altLang="en-US" sz="900" b="0" spc="40">
                <a:solidFill>
                  <a:srgbClr val="1f1e1d"/>
                </a:solidFill>
                <a:latin typeface="LG Smart UI Bold"/>
                <a:cs typeface="LG Smart UI Bold"/>
              </a:rPr>
              <a:t> 관리자 등을 대상으로 이루어졌습니다</a:t>
            </a:r>
            <a:r>
              <a:rPr lang="en-US" altLang="ko-KR" sz="900" b="0" spc="40">
                <a:solidFill>
                  <a:srgbClr val="1f1e1d"/>
                </a:solidFill>
                <a:latin typeface="LG Smart UI Bold"/>
                <a:cs typeface="LG Smart UI Bold"/>
              </a:rPr>
              <a:t>.</a:t>
            </a:r>
            <a:br>
              <a:rPr lang="ko-KR" altLang="en-US" sz="900" b="0" spc="40">
                <a:solidFill>
                  <a:srgbClr val="1f1e1d"/>
                </a:solidFill>
                <a:latin typeface="LG Smart UI Bold"/>
                <a:cs typeface="LG Smart UI Bold"/>
              </a:rPr>
            </a:br>
            <a:br>
              <a:rPr lang="ko-KR" altLang="en-US" sz="900" b="0" spc="40">
                <a:solidFill>
                  <a:srgbClr val="1f1e1d"/>
                </a:solidFill>
                <a:latin typeface="LG Smart UI Bold"/>
                <a:cs typeface="LG Smart UI Bold"/>
              </a:rPr>
            </a:br>
            <a:r>
              <a:rPr lang="ko-KR" altLang="en-US" sz="1400" b="1" spc="40">
                <a:solidFill>
                  <a:srgbClr val="1f1e1d"/>
                </a:solidFill>
                <a:latin typeface="LG Smart UI Bold"/>
                <a:cs typeface="LG Smart UI Bold"/>
              </a:rPr>
              <a:t>협력사 윤리규범 준수 서약 시행</a:t>
            </a:r>
            <a:br>
              <a:rPr lang="ko-KR" altLang="en-US" sz="1400" b="1" spc="40">
                <a:solidFill>
                  <a:srgbClr val="1f1e1d"/>
                </a:solidFill>
                <a:latin typeface="LG Smart UI Bold"/>
                <a:cs typeface="LG Smart UI Bold"/>
              </a:rPr>
            </a:br>
            <a:r>
              <a:rPr lang="ko-KR" altLang="en-US" sz="900" b="0" spc="40">
                <a:solidFill>
                  <a:srgbClr val="1f1e1d"/>
                </a:solidFill>
                <a:latin typeface="LG Smart UI Bold"/>
                <a:cs typeface="LG Smart UI Bold"/>
              </a:rPr>
              <a:t>삼표시멘트는 도급업무 관련 부정비리 발생을 예방하기 위해 협력사 계약 시 윤리규범 준수 서약서 작성을 의무화하고 있습니다</a:t>
            </a:r>
            <a:r>
              <a:rPr lang="en-US" altLang="ko-KR" sz="900" b="0" spc="40">
                <a:solidFill>
                  <a:srgbClr val="1f1e1d"/>
                </a:solidFill>
                <a:latin typeface="LG Smart UI Bold"/>
                <a:cs typeface="LG Smart UI Bold"/>
              </a:rPr>
              <a:t>.</a:t>
            </a:r>
            <a:r>
              <a:rPr lang="ko-KR" altLang="en-US" sz="900" b="0" spc="40">
                <a:solidFill>
                  <a:srgbClr val="1f1e1d"/>
                </a:solidFill>
                <a:latin typeface="LG Smart UI Bold"/>
                <a:cs typeface="LG Smart UI Bold"/>
              </a:rPr>
              <a:t> 뿐만 아니라</a:t>
            </a:r>
            <a:r>
              <a:rPr lang="en-US" altLang="ko-KR" sz="900" b="0" spc="40">
                <a:solidFill>
                  <a:srgbClr val="1f1e1d"/>
                </a:solidFill>
                <a:latin typeface="LG Smart UI Bold"/>
                <a:cs typeface="LG Smart UI Bold"/>
              </a:rPr>
              <a:t>,</a:t>
            </a:r>
            <a:r>
              <a:rPr lang="ko-KR" altLang="en-US" sz="900" b="0" spc="40">
                <a:solidFill>
                  <a:srgbClr val="1f1e1d"/>
                </a:solidFill>
                <a:latin typeface="LG Smart UI Bold"/>
                <a:cs typeface="LG Smart UI Bold"/>
              </a:rPr>
              <a:t> 삼표시멘트의 임직원 및 기타 이해관계자는 도급업부 수행 시 일체의 금품</a:t>
            </a:r>
            <a:r>
              <a:rPr lang="en-US" altLang="ko-KR" sz="900" b="0" spc="40">
                <a:solidFill>
                  <a:srgbClr val="1f1e1d"/>
                </a:solidFill>
                <a:latin typeface="LG Smart UI Bold"/>
                <a:cs typeface="LG Smart UI Bold"/>
              </a:rPr>
              <a:t>,</a:t>
            </a:r>
            <a:r>
              <a:rPr lang="ko-KR" altLang="en-US" sz="900" b="0" spc="40">
                <a:solidFill>
                  <a:srgbClr val="1f1e1d"/>
                </a:solidFill>
                <a:latin typeface="LG Smart UI Bold"/>
                <a:cs typeface="LG Smart UI Bold"/>
              </a:rPr>
              <a:t> 선물 또는 향응을 제공받지 않습니다</a:t>
            </a:r>
            <a:r>
              <a:rPr lang="en-US" altLang="ko-KR" sz="900" b="0" spc="40">
                <a:solidFill>
                  <a:srgbClr val="1f1e1d"/>
                </a:solidFill>
                <a:latin typeface="LG Smart UI Bold"/>
                <a:cs typeface="LG Smart UI Bold"/>
              </a:rPr>
              <a:t>.</a:t>
            </a:r>
            <a:r>
              <a:rPr lang="ko-KR" altLang="en-US" sz="900" b="0" spc="40">
                <a:solidFill>
                  <a:srgbClr val="1f1e1d"/>
                </a:solidFill>
                <a:latin typeface="LG Smart UI Bold"/>
                <a:cs typeface="LG Smart UI Bold"/>
              </a:rPr>
              <a:t> 삼표시멘트는 직무 수행을 저해하는 부당한 지시</a:t>
            </a:r>
            <a:r>
              <a:rPr lang="en-US" altLang="ko-KR" sz="900" b="0" spc="40">
                <a:solidFill>
                  <a:srgbClr val="1f1e1d"/>
                </a:solidFill>
                <a:latin typeface="LG Smart UI Bold"/>
                <a:cs typeface="LG Smart UI Bold"/>
              </a:rPr>
              <a:t>,</a:t>
            </a:r>
            <a:r>
              <a:rPr lang="ko-KR" altLang="en-US" sz="900" b="0" spc="40">
                <a:solidFill>
                  <a:srgbClr val="1f1e1d"/>
                </a:solidFill>
                <a:latin typeface="LG Smart UI Bold"/>
                <a:cs typeface="LG Smart UI Bold"/>
              </a:rPr>
              <a:t> 압력 및 청탁이 없는 공정한 기업윤리를 정착시키기 위해 해당 정책을 확대해 나갈 계획입니다</a:t>
            </a:r>
            <a:r>
              <a:rPr lang="en-US" altLang="ko-KR" sz="900" b="0" spc="40">
                <a:solidFill>
                  <a:srgbClr val="1f1e1d"/>
                </a:solidFill>
                <a:latin typeface="LG Smart UI Bold"/>
                <a:cs typeface="LG Smart UI Bold"/>
              </a:rPr>
              <a:t>.</a:t>
            </a:r>
            <a:br>
              <a:rPr lang="ko-KR" altLang="en-US" sz="900" b="0" spc="40">
                <a:solidFill>
                  <a:srgbClr val="1f1e1d"/>
                </a:solidFill>
                <a:latin typeface="LG Smart UI Bold"/>
                <a:cs typeface="LG Smart UI Bold"/>
              </a:rPr>
            </a:br>
            <a:br>
              <a:rPr lang="ko-KR" altLang="en-US" sz="900" b="0" spc="40">
                <a:solidFill>
                  <a:srgbClr val="1f1e1d"/>
                </a:solidFill>
                <a:latin typeface="LG Smart UI Bold"/>
                <a:cs typeface="LG Smart UI Bold"/>
              </a:rPr>
            </a:br>
            <a:r>
              <a:rPr lang="ko-KR" altLang="en-US" sz="1400" b="1" spc="40">
                <a:solidFill>
                  <a:srgbClr val="1f1e1d"/>
                </a:solidFill>
                <a:latin typeface="LG Smart UI Bold"/>
                <a:cs typeface="LG Smart UI Bold"/>
              </a:rPr>
              <a:t>지속가능경영을 위한 </a:t>
            </a:r>
            <a:r>
              <a:rPr lang="en-US" altLang="ko-KR" sz="1400" b="1" spc="40">
                <a:solidFill>
                  <a:srgbClr val="1f1e1d"/>
                </a:solidFill>
                <a:latin typeface="LG Smart UI Bold"/>
                <a:cs typeface="LG Smart UI Bold"/>
              </a:rPr>
              <a:t>ISO</a:t>
            </a:r>
            <a:r>
              <a:rPr lang="ko-KR" altLang="en-US" sz="1400" b="1" spc="40">
                <a:solidFill>
                  <a:srgbClr val="1f1e1d"/>
                </a:solidFill>
                <a:latin typeface="LG Smart UI Bold"/>
                <a:cs typeface="LG Smart UI Bold"/>
              </a:rPr>
              <a:t> 인증 추진</a:t>
            </a:r>
            <a:br>
              <a:rPr lang="ko-KR" altLang="en-US" sz="1400" b="1" spc="40">
                <a:solidFill>
                  <a:srgbClr val="1f1e1d"/>
                </a:solidFill>
                <a:latin typeface="LG Smart UI Bold"/>
                <a:cs typeface="LG Smart UI Bold"/>
              </a:rPr>
            </a:br>
            <a:r>
              <a:rPr lang="ko-KR" altLang="en-US" sz="900" b="0" spc="40">
                <a:solidFill>
                  <a:srgbClr val="1f1e1d"/>
                </a:solidFill>
                <a:latin typeface="LG Smart UI Bold"/>
                <a:cs typeface="LG Smart UI Bold"/>
              </a:rPr>
              <a:t>삼표시멘트는 부패방지경영 강화 및 준법경영 문화의 정착을 위하여 노력하고 있습니다. 국내 양회 업계 최초로 준법경영시스템 및 반부패경영시스템 인증을 취득하여 지속 가능한 성장의 토대를 마련하는 것이 장기 경영 목표 입니다.  삼표시멘트는 대표이사 및 이사회의 준 법 경영에 대한 교육을 통해 리더의 컴플라이언스 경영에 대한 의지를 강화하고자 하며, 아울러 준법 및 부패방지 경영시스템 매뉴얼과 관련 규정들을 수정, 개편 및 신설하는 것을 목표로 하고 있습니다. 공신력 있는 국제 인증을 통하여 임직원을 포함한  삼표시멘트의 모든 이해관계자에게 ESG 경영 에 대한 의지를 표명하고 더욱 더 확실한 경쟁력을 구비하여 향후에도 고도의 컴플라이언스 경영 시스템을 지속적으로 추진하고자 합니다.</a:t>
            </a:r>
            <a:br>
              <a:rPr lang="ko-KR" altLang="en-US" sz="900" b="0" spc="40">
                <a:solidFill>
                  <a:srgbClr val="1f1e1d"/>
                </a:solidFill>
                <a:latin typeface="LG Smart UI Bold"/>
                <a:cs typeface="LG Smart UI Bold"/>
              </a:rPr>
            </a:br>
            <a:br>
              <a:rPr lang="ko-KR" altLang="en-US" sz="900" b="0" spc="40">
                <a:solidFill>
                  <a:srgbClr val="1f1e1d"/>
                </a:solidFill>
                <a:latin typeface="LG Smart UI Bold"/>
                <a:cs typeface="LG Smart UI Bold"/>
              </a:rPr>
            </a:br>
            <a:r>
              <a:rPr lang="ko-KR" altLang="en-US" sz="1400" b="1" spc="40">
                <a:solidFill>
                  <a:srgbClr val="1f1e1d"/>
                </a:solidFill>
                <a:latin typeface="LG Smart UI Bold"/>
                <a:cs typeface="LG Smart UI Bold"/>
              </a:rPr>
              <a:t>신문고 채널 운영</a:t>
            </a:r>
            <a:br>
              <a:rPr lang="ko-KR" altLang="en-US" sz="1400" b="1" spc="40">
                <a:solidFill>
                  <a:srgbClr val="1f1e1d"/>
                </a:solidFill>
                <a:latin typeface="LG Smart UI Bold"/>
                <a:cs typeface="LG Smart UI Bold"/>
              </a:rPr>
            </a:br>
            <a:r>
              <a:rPr lang="ko-KR" altLang="en-US" sz="900" b="0" spc="40">
                <a:solidFill>
                  <a:srgbClr val="1f1e1d"/>
                </a:solidFill>
                <a:latin typeface="LG Smart UI Bold"/>
                <a:cs typeface="LG Smart UI Bold"/>
              </a:rPr>
              <a:t>삼표시멘트는 고객, 협력사, 내부자 및 모든 이해관계자로부터 경영활동 전반에 대해 제안, 비판, 내부 고발 등의 의견을 사이버 신문고를 통해 자유롭게 수렴하고 있습니다. 모든 신고 내용은 엄격한 보안 절차에 의거하여 비공개로 처리되며, 모든 신고자에 대한 철저한 신분 보장을 약속합니다. 익명의 내용도 성실히 조사하여 반영 및 답변하도록 하고 있습니다.</a:t>
            </a:r>
            <a:br>
              <a:rPr lang="ko-KR" altLang="en-US" sz="900" b="0" spc="40">
                <a:solidFill>
                  <a:srgbClr val="1f1e1d"/>
                </a:solidFill>
                <a:latin typeface="LG Smart UI Bold"/>
                <a:cs typeface="LG Smart UI Bold"/>
              </a:rPr>
            </a:br>
            <a:br>
              <a:rPr lang="ko-KR" altLang="en-US" sz="900" b="0" spc="40">
                <a:solidFill>
                  <a:srgbClr val="1f1e1d"/>
                </a:solidFill>
                <a:latin typeface="LG Smart UI Bold"/>
                <a:cs typeface="LG Smart UI Bold"/>
              </a:rPr>
            </a:br>
            <a:r>
              <a:rPr lang="ko-KR" altLang="en-US" sz="1400" b="1" spc="40">
                <a:solidFill>
                  <a:srgbClr val="1f1e1d"/>
                </a:solidFill>
                <a:latin typeface="LG Smart UI Bold"/>
                <a:cs typeface="LG Smart UI Bold"/>
              </a:rPr>
              <a:t>신문고 채널 운영 프로세스</a:t>
            </a:r>
            <a:endParaRPr lang="ko-KR" altLang="en-US" sz="1400" b="1" spc="40">
              <a:solidFill>
                <a:srgbClr val="1f1e1d"/>
              </a:solidFill>
              <a:latin typeface="LG Smart UI Bold"/>
              <a:cs typeface="LG Smart UI Bold"/>
            </a:endParaRPr>
          </a:p>
          <a:p>
            <a:pPr>
              <a:defRPr/>
            </a:pPr>
            <a:endParaRPr lang="ko-KR" altLang="en-US" sz="900" b="1" spc="40">
              <a:solidFill>
                <a:srgbClr val="1f1e1d"/>
              </a:solidFill>
              <a:latin typeface="LG Smart UI Bold"/>
              <a:cs typeface="LG Smart UI Bold"/>
            </a:endParaRPr>
          </a:p>
          <a:p>
            <a:pPr>
              <a:defRPr/>
            </a:pPr>
            <a:r>
              <a:rPr lang="en-US" altLang="ko-KR" sz="900" b="0" spc="40">
                <a:solidFill>
                  <a:srgbClr val="1f1e1d"/>
                </a:solidFill>
                <a:latin typeface="LG Smart UI Bold"/>
                <a:cs typeface="LG Smart UI Bold"/>
              </a:rPr>
              <a:t>1</a:t>
            </a:r>
            <a:r>
              <a:rPr lang="ko-KR" altLang="en-US" sz="900" b="0" spc="40">
                <a:solidFill>
                  <a:srgbClr val="1f1e1d"/>
                </a:solidFill>
                <a:latin typeface="LG Smart UI Bold"/>
                <a:cs typeface="LG Smart UI Bold"/>
              </a:rPr>
              <a:t>번 신고 접수: 홈페이지, 우편, 팩스 등을 통해 신고나 제보를 받습니다. </a:t>
            </a:r>
            <a:r>
              <a:rPr lang="en-US" altLang="ko-KR" sz="900" b="0" spc="40">
                <a:solidFill>
                  <a:srgbClr val="1f1e1d"/>
                </a:solidFill>
                <a:latin typeface="LG Smart UI Bold"/>
                <a:cs typeface="LG Smart UI Bold"/>
              </a:rPr>
              <a:t>2</a:t>
            </a:r>
            <a:r>
              <a:rPr lang="ko-KR" altLang="en-US" sz="900" b="0" spc="40">
                <a:solidFill>
                  <a:srgbClr val="1f1e1d"/>
                </a:solidFill>
                <a:latin typeface="LG Smart UI Bold"/>
                <a:cs typeface="LG Smart UI Bold"/>
              </a:rPr>
              <a:t>번 사실 관계 조사: 접수된 사건은 관련 부서의 조사와 감사 절차를 거칩니다. </a:t>
            </a:r>
            <a:r>
              <a:rPr lang="en-US" altLang="ko-KR" sz="900" b="0" spc="40">
                <a:solidFill>
                  <a:srgbClr val="1f1e1d"/>
                </a:solidFill>
                <a:latin typeface="LG Smart UI Bold"/>
                <a:cs typeface="LG Smart UI Bold"/>
              </a:rPr>
              <a:t>3</a:t>
            </a:r>
            <a:r>
              <a:rPr lang="ko-KR" altLang="en-US" sz="900" b="0" spc="40">
                <a:solidFill>
                  <a:srgbClr val="1f1e1d"/>
                </a:solidFill>
                <a:latin typeface="LG Smart UI Bold"/>
                <a:cs typeface="LG Smart UI Bold"/>
              </a:rPr>
              <a:t>번 결과 재확인: 사실관계를 확인한 후 인사 조치 등 필요한 조치를 검토합니다. </a:t>
            </a:r>
            <a:r>
              <a:rPr lang="en-US" altLang="ko-KR" sz="900" b="0" spc="40">
                <a:solidFill>
                  <a:srgbClr val="1f1e1d"/>
                </a:solidFill>
                <a:latin typeface="LG Smart UI Bold"/>
                <a:cs typeface="LG Smart UI Bold"/>
              </a:rPr>
              <a:t>4</a:t>
            </a:r>
            <a:r>
              <a:rPr lang="ko-KR" altLang="en-US" sz="900" b="0" spc="40">
                <a:solidFill>
                  <a:srgbClr val="1f1e1d"/>
                </a:solidFill>
                <a:latin typeface="LG Smart UI Bold"/>
                <a:cs typeface="LG Smart UI Bold"/>
              </a:rPr>
              <a:t>번 조사결과 통보: 제보자에게 조사 결과 및 사실 관계를 안내합니다. </a:t>
            </a:r>
            <a:r>
              <a:rPr lang="en-US" altLang="ko-KR" sz="900" b="0" spc="40">
                <a:solidFill>
                  <a:srgbClr val="1f1e1d"/>
                </a:solidFill>
                <a:latin typeface="LG Smart UI Bold"/>
                <a:cs typeface="LG Smart UI Bold"/>
              </a:rPr>
              <a:t>5</a:t>
            </a:r>
            <a:r>
              <a:rPr lang="ko-KR" altLang="en-US" sz="900" b="0" spc="40">
                <a:solidFill>
                  <a:srgbClr val="1f1e1d"/>
                </a:solidFill>
                <a:latin typeface="LG Smart UI Bold"/>
                <a:cs typeface="LG Smart UI Bold"/>
              </a:rPr>
              <a:t>번 사후 관리: 재발 방지를 위한 교육 및 모니터링을 실시합니다.</a:t>
            </a:r>
            <a:br>
              <a:rPr lang="ko-KR" altLang="en-US" sz="900" b="1" spc="40">
                <a:solidFill>
                  <a:srgbClr val="1f1e1d"/>
                </a:solidFill>
                <a:latin typeface="LG Smart UI Bold"/>
                <a:cs typeface="LG Smart UI Bold"/>
              </a:rPr>
            </a:br>
            <a:endParaRPr lang="ko-KR" altLang="en-US" sz="900" b="1" spc="40">
              <a:solidFill>
                <a:srgbClr val="1f1e1d"/>
              </a:solidFill>
              <a:latin typeface="LG Smart UI Bold"/>
              <a:cs typeface="LG Smart UI Bold"/>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Google Shape;17;p3"/>
          <p:cNvSpPr>
            <a:spLocks noGrp="1"/>
          </p:cNvSpPr>
          <p:nvPr>
            <p:ph type="ctrTitle" idx="0"/>
          </p:nvPr>
        </p:nvSpPr>
        <p:spPr>
          <a:xfrm>
            <a:off x="802005" y="128884"/>
            <a:ext cx="8494076" cy="6862466"/>
          </a:xfrm>
        </p:spPr>
        <p:txBody>
          <a:bodyPr/>
          <a:lstStyle/>
          <a:p>
            <a:pPr>
              <a:defRPr/>
            </a:pPr>
            <a:r>
              <a:rPr lang="en-US" altLang="ko-KR" b="1" spc="180">
                <a:solidFill>
                  <a:srgbClr val="1f1e1d"/>
                </a:solidFill>
                <a:latin typeface="LG Smart UI Bold"/>
                <a:cs typeface="LG Smart UI Bold"/>
              </a:rPr>
              <a:t>Governance - </a:t>
            </a:r>
            <a:r>
              <a:rPr lang="ko-KR" altLang="en-US" b="1" spc="40">
                <a:solidFill>
                  <a:srgbClr val="1f1e1d"/>
                </a:solidFill>
                <a:latin typeface="LG Smart UI Bold"/>
                <a:cs typeface="LG Smart UI Bold"/>
              </a:rPr>
              <a:t>윤리 및 준법경영</a:t>
            </a:r>
            <a:br>
              <a:rPr lang="ko-KR" altLang="en-US" b="1" spc="40">
                <a:solidFill>
                  <a:srgbClr val="1f1e1d"/>
                </a:solidFill>
                <a:latin typeface="LG Smart UI Bold"/>
                <a:cs typeface="LG Smart UI Bold"/>
              </a:rPr>
            </a:br>
            <a:r>
              <a:rPr lang="en-US" altLang="ko-KR" sz="1400" b="1" spc="45">
                <a:solidFill>
                  <a:srgbClr val="4653a2"/>
                </a:solidFill>
                <a:latin typeface="LG Smart UI Bold"/>
                <a:cs typeface="LG Smart UI Bold"/>
              </a:rPr>
              <a:t>Strategy</a:t>
            </a:r>
            <a:br>
              <a:rPr lang="ko-KR" altLang="en-US" sz="1400" b="1" spc="45">
                <a:solidFill>
                  <a:srgbClr val="4653a2"/>
                </a:solidFill>
                <a:latin typeface="LG Smart UI Bold"/>
                <a:cs typeface="LG Smart UI Bold"/>
              </a:rPr>
            </a:br>
            <a:r>
              <a:rPr lang="ko-KR" altLang="en-US" sz="1400" b="1" spc="45">
                <a:solidFill>
                  <a:schemeClr val="tx1"/>
                </a:solidFill>
                <a:latin typeface="LG Smart UI Bold"/>
                <a:cs typeface="LG Smart UI Bold"/>
              </a:rPr>
              <a:t>투명한 위험 관리 및 컴플라이언스 체계 구축</a:t>
            </a:r>
            <a:br>
              <a:rPr lang="ko-KR" altLang="en-US" sz="1400" b="1" spc="45">
                <a:solidFill>
                  <a:schemeClr val="tx1"/>
                </a:solidFill>
                <a:latin typeface="LG Smart UI Bold"/>
                <a:cs typeface="LG Smart UI Bold"/>
              </a:rPr>
            </a:br>
            <a:r>
              <a:rPr lang="ko-KR" altLang="en-US" sz="900" b="0" spc="45">
                <a:solidFill>
                  <a:schemeClr val="tx1"/>
                </a:solidFill>
                <a:latin typeface="LG Smart UI Bold"/>
                <a:cs typeface="LG Smart UI Bold"/>
              </a:rPr>
              <a:t>삼표시멘트는 재무적 위험을 방지하기 위해 규정된 절차와 방법에 따라 내부관리회계를 효과적으로 운영하고 있으며, 회계팀과 경영지원팀의 협력을 통해 통제 하고 있습니다. 또한, 사회적으로 비재무적인 위험 관리에 대한 요구가 늘어나며, ESG TFT에서 경영 안정성을 유지하기 위한 리스크와 자산보호를 위한 위험 관리등을 체계적으로 관리하고 있습니다.</a:t>
            </a:r>
            <a:br>
              <a:rPr lang="ko-KR" altLang="en-US" sz="900" b="0" spc="45">
                <a:solidFill>
                  <a:schemeClr val="tx1"/>
                </a:solidFill>
                <a:latin typeface="LG Smart UI Bold"/>
                <a:cs typeface="LG Smart UI Bold"/>
              </a:rPr>
            </a:br>
            <a:br>
              <a:rPr lang="ko-KR" altLang="en-US" sz="900" b="0" spc="45">
                <a:solidFill>
                  <a:schemeClr val="tx1"/>
                </a:solidFill>
                <a:latin typeface="LG Smart UI Bold"/>
                <a:cs typeface="LG Smart UI Bold"/>
              </a:rPr>
            </a:br>
            <a:r>
              <a:rPr lang="ko-KR" altLang="en-US" sz="1400" spc="45">
                <a:solidFill>
                  <a:schemeClr val="tx1"/>
                </a:solidFill>
                <a:latin typeface="LG Smart UI Bold"/>
                <a:cs typeface="LG Smart UI Bold"/>
              </a:rPr>
              <a:t>준법경영체계</a:t>
            </a:r>
            <a:br>
              <a:rPr lang="ko-KR" altLang="en-US" sz="900" b="0" spc="45">
                <a:solidFill>
                  <a:schemeClr val="tx1"/>
                </a:solidFill>
                <a:latin typeface="LG Smart UI Bold"/>
                <a:cs typeface="LG Smart UI Bold"/>
              </a:rPr>
            </a:br>
            <a:r>
              <a:rPr lang="ko-KR" altLang="en-US" sz="900" b="0" spc="45">
                <a:solidFill>
                  <a:schemeClr val="tx1"/>
                </a:solidFill>
                <a:latin typeface="LG Smart UI Bold"/>
                <a:cs typeface="LG Smart UI Bold"/>
              </a:rPr>
              <a:t>삼표시멘트는 공정하고 투명한 업무수행을 도모하며, 전 임직원의 책임 있는 준법경영을 위하여 삼표시멘트 윤리강령 기준을 제정하였습니다. 감사위원회, 내부감사파트를 구성하여 회사와 임직원의 제반 법률 규제, 내부 정책 및 규정 준수 여부 등을 정기적으로 점검하고 있습니다. 또한 대규모 내부 거래 등 법령상 이사회의 승인이 필요한 안건 발생시 관련 부처 검토 후 이사회의 최종 의결을 거쳐 공시하고 있습니다.</a:t>
            </a:r>
            <a:br>
              <a:rPr lang="ko-KR" altLang="en-US" sz="900" b="0" spc="45">
                <a:solidFill>
                  <a:schemeClr val="tx1"/>
                </a:solidFill>
                <a:latin typeface="LG Smart UI Bold"/>
                <a:cs typeface="LG Smart UI Bold"/>
              </a:rPr>
            </a:br>
            <a:br>
              <a:rPr lang="ko-KR" altLang="en-US" sz="900" b="0" spc="45">
                <a:solidFill>
                  <a:schemeClr val="tx1"/>
                </a:solidFill>
                <a:latin typeface="LG Smart UI Bold"/>
                <a:cs typeface="LG Smart UI Bold"/>
              </a:rPr>
            </a:br>
            <a:r>
              <a:rPr lang="ko-KR" altLang="en-US" sz="1400" spc="45">
                <a:solidFill>
                  <a:schemeClr val="tx1"/>
                </a:solidFill>
                <a:latin typeface="LG Smart UI Bold"/>
                <a:cs typeface="LG Smart UI Bold"/>
              </a:rPr>
              <a:t>내부감사제도</a:t>
            </a:r>
            <a:br>
              <a:rPr lang="ko-KR" altLang="en-US" sz="1400" spc="45">
                <a:solidFill>
                  <a:schemeClr val="tx1"/>
                </a:solidFill>
                <a:latin typeface="LG Smart UI Bold"/>
                <a:cs typeface="LG Smart UI Bold"/>
              </a:rPr>
            </a:br>
            <a:r>
              <a:rPr lang="ko-KR" altLang="en-US" sz="900" b="0" spc="45">
                <a:solidFill>
                  <a:schemeClr val="tx1"/>
                </a:solidFill>
                <a:latin typeface="LG Smart UI Bold"/>
                <a:cs typeface="LG Smart UI Bold"/>
              </a:rPr>
              <a:t>삼표시멘트는 내부 통제 강화를 위해 회사 내외부 활동 전반에 대하여 규정의 준수 또는 업무 처리의 적정성을 점검하고 경영 효율 증진, 재산의 보전, 부정과 오류 등의 방지를 위하여 내부감사제도를 운영합니다. 또한 이사회 산하에 감사위원회를 구성하고 감사위원회 업무 수행을 위해 별도 감사 파트를 구성하였습니다. 내부감사는 각각의 제보나 필요시 준법 감시의 기능을 수행하기 위해 상시 감사를 수행하고 있으며, 분기 2회 이상의 내부 감사를 시행 중입니다.</a:t>
            </a:r>
            <a:br>
              <a:rPr lang="ko-KR" altLang="en-US" sz="900" b="0" spc="45">
                <a:solidFill>
                  <a:schemeClr val="tx1"/>
                </a:solidFill>
                <a:latin typeface="LG Smart UI Bold"/>
                <a:cs typeface="LG Smart UI Bold"/>
              </a:rPr>
            </a:br>
            <a:br>
              <a:rPr lang="ko-KR" altLang="en-US" sz="900" b="0" spc="45">
                <a:solidFill>
                  <a:schemeClr val="tx1"/>
                </a:solidFill>
                <a:latin typeface="LG Smart UI Bold"/>
                <a:cs typeface="LG Smart UI Bold"/>
              </a:rPr>
            </a:br>
            <a:r>
              <a:rPr lang="ko-KR" altLang="en-US" sz="1400" spc="45">
                <a:solidFill>
                  <a:schemeClr val="tx1"/>
                </a:solidFill>
                <a:latin typeface="LG Smart UI Bold"/>
                <a:cs typeface="LG Smart UI Bold"/>
              </a:rPr>
              <a:t>삼표시멘트 통합 위험 관리</a:t>
            </a:r>
            <a:endParaRPr lang="ko-KR" altLang="en-US" sz="1400" spc="45">
              <a:solidFill>
                <a:schemeClr val="tx1"/>
              </a:solidFill>
              <a:latin typeface="LG Smart UI Bold"/>
              <a:cs typeface="LG Smart UI Bold"/>
            </a:endParaRPr>
          </a:p>
          <a:p>
            <a:pPr>
              <a:defRPr/>
            </a:pPr>
            <a:r>
              <a:rPr lang="ko-KR" altLang="en-US" sz="900" b="0" spc="45">
                <a:solidFill>
                  <a:schemeClr val="tx1"/>
                </a:solidFill>
                <a:latin typeface="LG Smart UI Bold"/>
                <a:cs typeface="LG Smart UI Bold"/>
              </a:rPr>
              <a:t>재무적 위험은 사업 및 경영의 직접적 영향을 미치는 요인으로, 내부관리/1차 통제 차원에서 재무, 회계, 법무 부서가 각각의 영역에서 경영관리와 경영지원 역할을 수행합니다. 비재무적 위험은 기업 이미지, 프로젝트, ESG 관련 요소 등을 포함하며, 이를 위해 별도의 ESG TFT가 구성되어 있습니다. ESG TFT는 환경, 구매, 인사, 안전보건, 윤리경영 등 다양한 부서 간 협업을 통해 비재무적 위험 요소를 관리하고 있습니다.</a:t>
            </a:r>
            <a:br>
              <a:rPr lang="ko-KR" altLang="en-US" sz="900" b="0" spc="45">
                <a:solidFill>
                  <a:schemeClr val="tx1"/>
                </a:solidFill>
                <a:latin typeface="LG Smart UI Bold"/>
                <a:cs typeface="LG Smart UI Bold"/>
              </a:rPr>
            </a:br>
            <a:br>
              <a:rPr lang="ko-KR" altLang="en-US" sz="900" b="0" spc="45">
                <a:solidFill>
                  <a:schemeClr val="tx1"/>
                </a:solidFill>
                <a:latin typeface="LG Smart UI Bold"/>
                <a:cs typeface="LG Smart UI Bold"/>
              </a:rPr>
            </a:br>
            <a:r>
              <a:rPr lang="ko-KR" altLang="en-US" sz="1400" spc="45">
                <a:solidFill>
                  <a:schemeClr val="tx1"/>
                </a:solidFill>
                <a:latin typeface="LG Smart UI Bold"/>
                <a:cs typeface="LG Smart UI Bold"/>
              </a:rPr>
              <a:t>사이버감사실 운영</a:t>
            </a:r>
            <a:br>
              <a:rPr lang="ko-KR" altLang="en-US" sz="1400" spc="45">
                <a:solidFill>
                  <a:schemeClr val="tx1"/>
                </a:solidFill>
                <a:latin typeface="LG Smart UI Bold"/>
                <a:cs typeface="LG Smart UI Bold"/>
              </a:rPr>
            </a:br>
            <a:r>
              <a:rPr lang="ko-KR" altLang="en-US" sz="900" b="0" spc="45">
                <a:solidFill>
                  <a:schemeClr val="tx1"/>
                </a:solidFill>
                <a:latin typeface="LG Smart UI Bold"/>
                <a:cs typeface="LG Smart UI Bold"/>
              </a:rPr>
              <a:t>삼표시멘트는 삼표시멘트 경영활동 전반에 대한 고객, 협력사, 내부자 및 모든 이해관계자의 제안, 비 판, 내부 고발 등 의견을 사이버신문고를 통해 자유롭게 수렴하고 있습니다. 모든 신고 내용은 엄격한 보안 절차에 의거하여 비공개로 처리되며, 모든 신고자에 대한 철저한 신분보장을 약속합니다. 익명의 내용도 성실히 조사하여 반영 및 답변하도록 하고 있습니다.</a:t>
            </a:r>
            <a:br>
              <a:rPr lang="ko-KR" altLang="en-US" sz="900" b="0" spc="45">
                <a:solidFill>
                  <a:schemeClr val="tx1"/>
                </a:solidFill>
                <a:latin typeface="LG Smart UI Bold"/>
                <a:cs typeface="LG Smart UI Bold"/>
              </a:rPr>
            </a:br>
            <a:br>
              <a:rPr lang="ko-KR" altLang="en-US" sz="900" b="0" spc="45">
                <a:solidFill>
                  <a:schemeClr val="tx1"/>
                </a:solidFill>
                <a:latin typeface="LG Smart UI Bold"/>
                <a:cs typeface="LG Smart UI Bold"/>
              </a:rPr>
            </a:br>
            <a:r>
              <a:rPr lang="ko-KR" altLang="en-US" sz="1400" spc="45">
                <a:solidFill>
                  <a:schemeClr val="tx1"/>
                </a:solidFill>
                <a:latin typeface="LG Smart UI Bold"/>
                <a:cs typeface="LG Smart UI Bold"/>
              </a:rPr>
              <a:t>윤리경영 교육 시행</a:t>
            </a:r>
            <a:br>
              <a:rPr lang="ko-KR" altLang="en-US" sz="1400" spc="45">
                <a:solidFill>
                  <a:schemeClr val="tx1"/>
                </a:solidFill>
                <a:latin typeface="LG Smart UI Bold"/>
                <a:cs typeface="LG Smart UI Bold"/>
              </a:rPr>
            </a:br>
            <a:r>
              <a:rPr lang="ko-KR" altLang="en-US" sz="900" b="0" spc="45">
                <a:solidFill>
                  <a:schemeClr val="tx1"/>
                </a:solidFill>
                <a:latin typeface="LG Smart UI Bold"/>
                <a:cs typeface="LG Smart UI Bold"/>
              </a:rPr>
              <a:t>삼표시멘트의 모든 임직원은 직무를 수행하는데 있어 윤리를 최고의 가치로 생각하고, 모든 업무 판단 기준을 윤리 규범에 두고 있습니다. 윤리경영 강화를 위하여 삼표시멘트는 전 임직원에 대해 의무적으로 윤리경영 교육을 실시하고 있습니다. 삼표시멘트의 윤리경영 교육은 다양한 이해관계자들에게 높은 신뢰를 보장하는 사회적 기업이 되기 위한 교육으로 진행되고 있으며, 고객, 지역사회, 임직원, 협력사, 정부, 주주 등 이해관계자에 대한 윤리적 의사결정, 윤리적 리더십을 중점으로 하고 있습니다. 2023년 기준 휴직자를 제외한 모든 임직원은 윤리경영 교육과정을 이수하였습니다.</a:t>
            </a:r>
            <a:br>
              <a:rPr lang="ko-KR" altLang="en-US" sz="900" b="0" spc="45">
                <a:solidFill>
                  <a:schemeClr val="tx1"/>
                </a:solidFill>
                <a:latin typeface="LG Smart UI Bold"/>
                <a:cs typeface="LG Smart UI Bold"/>
              </a:rPr>
            </a:br>
            <a:br>
              <a:rPr lang="ko-KR" altLang="en-US" sz="900" b="0" spc="45">
                <a:solidFill>
                  <a:schemeClr val="tx1"/>
                </a:solidFill>
                <a:latin typeface="LG Smart UI Bold"/>
                <a:cs typeface="LG Smart UI Bold"/>
              </a:rPr>
            </a:br>
            <a:r>
              <a:rPr lang="en-US" altLang="ko-KR" sz="1400" b="1" spc="45">
                <a:solidFill>
                  <a:srgbClr val="4653a2"/>
                </a:solidFill>
                <a:latin typeface="LG Smart UI Bold"/>
                <a:cs typeface="LG Smart UI Bold"/>
              </a:rPr>
              <a:t>Metrics and Targets</a:t>
            </a:r>
            <a:br>
              <a:rPr lang="en-US" altLang="ko-KR" sz="1400" b="1" spc="45">
                <a:solidFill>
                  <a:srgbClr val="4653a2"/>
                </a:solidFill>
                <a:latin typeface="LG Smart UI Bold"/>
                <a:cs typeface="LG Smart UI Bold"/>
              </a:rPr>
            </a:br>
            <a:r>
              <a:rPr lang="ko-KR" altLang="en-US" sz="1400" b="1" spc="45">
                <a:solidFill>
                  <a:schemeClr val="tx1"/>
                </a:solidFill>
                <a:latin typeface="LG Smart UI Bold"/>
                <a:cs typeface="LG Smart UI Bold"/>
              </a:rPr>
              <a:t>감사실 운영</a:t>
            </a:r>
            <a:br>
              <a:rPr lang="ko-KR" altLang="en-US" sz="1400" b="1" spc="45">
                <a:solidFill>
                  <a:schemeClr val="tx1"/>
                </a:solidFill>
                <a:latin typeface="LG Smart UI Bold"/>
                <a:cs typeface="LG Smart UI Bold"/>
              </a:rPr>
            </a:br>
            <a:r>
              <a:rPr lang="ko-KR" altLang="en-US" sz="900" b="0" spc="45">
                <a:solidFill>
                  <a:schemeClr val="tx1"/>
                </a:solidFill>
                <a:latin typeface="LG Smart UI Bold"/>
                <a:cs typeface="LG Smart UI Bold"/>
              </a:rPr>
              <a:t>삼표시멘트는 감사실을 운영하여 임직원의 법규 및 사규 준수 여부를 사전 모니터링하고 있습니다. 또한, 유사 사건의 발생을 예방하고 피해를 최소화하기 위해, 관련된 규정을 보완하는 등 사후적 조치도 취하고 있습니다. 해당 내용은 임직원 사례 교육을 통해 임직원에게 공유하여, 윤리 지침 준수에 대한 의식 제고를 위해 노력하고 있습니다.</a:t>
            </a:r>
            <a:br>
              <a:rPr lang="ko-KR" altLang="en-US" sz="900" b="0" spc="45">
                <a:solidFill>
                  <a:schemeClr val="tx1"/>
                </a:solidFill>
                <a:latin typeface="LG Smart UI Bold"/>
                <a:cs typeface="LG Smart UI Bold"/>
              </a:rPr>
            </a:br>
            <a:br>
              <a:rPr lang="ko-KR" altLang="en-US" sz="900" b="0" spc="45">
                <a:solidFill>
                  <a:schemeClr val="tx1"/>
                </a:solidFill>
                <a:latin typeface="LG Smart UI Bold"/>
                <a:cs typeface="LG Smart UI Bold"/>
              </a:rPr>
            </a:br>
            <a:r>
              <a:rPr lang="ko-KR" altLang="en-US" sz="1400" spc="45">
                <a:solidFill>
                  <a:schemeClr val="tx1"/>
                </a:solidFill>
                <a:latin typeface="LG Smart UI Bold"/>
                <a:cs typeface="LG Smart UI Bold"/>
              </a:rPr>
              <a:t>컴플라이언스 관련 </a:t>
            </a:r>
            <a:r>
              <a:rPr lang="en-US" altLang="ko-KR" sz="1400" spc="45">
                <a:solidFill>
                  <a:schemeClr val="tx1"/>
                </a:solidFill>
                <a:latin typeface="LG Smart UI Bold"/>
                <a:cs typeface="LG Smart UI Bold"/>
              </a:rPr>
              <a:t>ISO</a:t>
            </a:r>
            <a:r>
              <a:rPr lang="ko-KR" altLang="en-US" sz="1400" spc="45">
                <a:solidFill>
                  <a:schemeClr val="tx1"/>
                </a:solidFill>
                <a:latin typeface="LG Smart UI Bold"/>
                <a:cs typeface="LG Smart UI Bold"/>
              </a:rPr>
              <a:t> 인증 추진</a:t>
            </a:r>
            <a:br>
              <a:rPr lang="ko-KR" altLang="en-US" sz="1400" spc="45">
                <a:solidFill>
                  <a:schemeClr val="tx1"/>
                </a:solidFill>
                <a:latin typeface="LG Smart UI Bold"/>
                <a:cs typeface="LG Smart UI Bold"/>
              </a:rPr>
            </a:br>
            <a:r>
              <a:rPr lang="ko-KR" altLang="en-US" sz="900" b="0" spc="45">
                <a:solidFill>
                  <a:schemeClr val="tx1"/>
                </a:solidFill>
                <a:latin typeface="LG Smart UI Bold"/>
                <a:cs typeface="LG Smart UI Bold"/>
              </a:rPr>
              <a:t>부패방지경영 강화 및 준법경영 문화의 정착을 위하여 노력하고 있습니다. 지속가능한 성장의 토대를 마련하기 위해 국내 양회 업계 최초 준법경영시스템 및 반부패경영시스템 인증 취득을 장기 컴플라이언스 경영의 목표로 하고 있습니다.</a:t>
            </a:r>
            <a:endParaRPr lang="ko-KR" altLang="en-US" sz="900" b="0" spc="45">
              <a:solidFill>
                <a:schemeClr val="tx1"/>
              </a:solidFill>
              <a:latin typeface="LG Smart UI Bold"/>
              <a:cs typeface="LG Smart UI Bold"/>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Google Shape;17;p3"/>
          <p:cNvSpPr>
            <a:spLocks noGrp="1"/>
          </p:cNvSpPr>
          <p:nvPr>
            <p:ph type="ctrTitle" idx="0"/>
          </p:nvPr>
        </p:nvSpPr>
        <p:spPr>
          <a:xfrm>
            <a:off x="118689" y="273830"/>
            <a:ext cx="5389621" cy="3269470"/>
          </a:xfrm>
        </p:spPr>
        <p:txBody>
          <a:bodyPr/>
          <a:lstStyle/>
          <a:p>
            <a:pPr>
              <a:defRPr/>
            </a:pPr>
            <a:r>
              <a:rPr lang="en-US" altLang="ko-KR" sz="2900" b="1" spc="180">
                <a:solidFill>
                  <a:srgbClr val="1f1e1d"/>
                </a:solidFill>
                <a:latin typeface="LG Smart UI Bold"/>
                <a:cs typeface="LG Smart UI Bold"/>
              </a:rPr>
              <a:t>Governance - </a:t>
            </a:r>
            <a:r>
              <a:rPr lang="ko-KR" altLang="en-US" sz="2900" b="1" spc="40">
                <a:solidFill>
                  <a:srgbClr val="1f1e1d"/>
                </a:solidFill>
                <a:latin typeface="LG Smart UI Bold"/>
                <a:cs typeface="LG Smart UI Bold"/>
              </a:rPr>
              <a:t>투명한 지배구조</a:t>
            </a:r>
            <a:br>
              <a:rPr lang="ko-KR" altLang="en-US" sz="2900" b="1" spc="40">
                <a:solidFill>
                  <a:srgbClr val="1f1e1d"/>
                </a:solidFill>
                <a:latin typeface="LG Smart UI Bold"/>
                <a:cs typeface="LG Smart UI Bold"/>
              </a:rPr>
            </a:br>
            <a:r>
              <a:rPr lang="en-US" altLang="ko-KR" sz="2100" b="1" spc="45">
                <a:solidFill>
                  <a:srgbClr val="4653a2"/>
                </a:solidFill>
                <a:latin typeface="LG Smart UI Bold"/>
                <a:cs typeface="LG Smart UI Bold"/>
              </a:rPr>
              <a:t>Governance</a:t>
            </a:r>
            <a:br>
              <a:rPr lang="en-US" altLang="ko-KR" sz="2100" b="1" spc="45">
                <a:solidFill>
                  <a:srgbClr val="4653a2"/>
                </a:solidFill>
                <a:latin typeface="LG Smart UI Bold"/>
                <a:cs typeface="LG Smart UI Bold"/>
              </a:rPr>
            </a:br>
            <a:r>
              <a:rPr lang="ko-KR" altLang="en-US" sz="2100" spc="45">
                <a:solidFill>
                  <a:schemeClr val="tx1"/>
                </a:solidFill>
                <a:latin typeface="LG Smart UI Bold"/>
                <a:cs typeface="LG Smart UI Bold"/>
              </a:rPr>
              <a:t>이사회의 구성</a:t>
            </a:r>
            <a:br>
              <a:rPr lang="ko-KR" altLang="en-US" sz="2100" spc="45">
                <a:solidFill>
                  <a:schemeClr val="tx1"/>
                </a:solidFill>
                <a:latin typeface="LG Smart UI Bold"/>
                <a:cs typeface="LG Smart UI Bold"/>
              </a:rPr>
            </a:br>
            <a:r>
              <a:rPr lang="ko-KR" altLang="en-US" sz="1600" b="0" spc="45">
                <a:solidFill>
                  <a:schemeClr val="tx1"/>
                </a:solidFill>
                <a:latin typeface="LG Smart UI Bold"/>
                <a:cs typeface="LG Smart UI Bold"/>
              </a:rPr>
              <a:t>삼표시멘트의 이사회는 사내이사 6명, 사외이사 3명 등 총 9명의 이사회로 구성되어 있으며 이사회 내에는 감사위원회, 내부거래위원회, 사외이사후보추천위원회, ESG 위원회가 설치되어 운영하고 있습니다. 이사회 의장은 이원진 대표이사가 맡고 있습니다. 삼표시멘트는 이사회 규정을 제정 및 시행함으로써 이사회의 독립성 및 효율성을 강화하였으며, 2023년 3월 창립이래 첫 여성 등기 임원을 선임함으로써 다양성 및 전문성을 증진하였습니다. </a:t>
            </a:r>
            <a:endParaRPr lang="ko-KR" altLang="en-US" sz="1600" b="0" spc="45">
              <a:solidFill>
                <a:schemeClr val="tx1"/>
              </a:solidFill>
              <a:latin typeface="LG Smart UI Bold"/>
              <a:cs typeface="LG Smart UI Bold"/>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Google Shape;17;p3"/>
          <p:cNvSpPr>
            <a:spLocks noGrp="1"/>
          </p:cNvSpPr>
          <p:nvPr>
            <p:ph type="ctrTitle" idx="0"/>
          </p:nvPr>
        </p:nvSpPr>
        <p:spPr>
          <a:xfrm>
            <a:off x="150663" y="173342"/>
            <a:ext cx="5300401" cy="4770133"/>
          </a:xfrm>
        </p:spPr>
        <p:txBody>
          <a:bodyPr/>
          <a:lstStyle/>
          <a:p>
            <a:pPr>
              <a:defRPr/>
            </a:pPr>
            <a:r>
              <a:rPr lang="en-US" altLang="ko-KR" b="1" spc="180">
                <a:solidFill>
                  <a:srgbClr val="1f1e1d"/>
                </a:solidFill>
                <a:latin typeface="LG Smart UI Bold"/>
                <a:cs typeface="LG Smart UI Bold"/>
              </a:rPr>
              <a:t>Governance - </a:t>
            </a:r>
            <a:r>
              <a:rPr lang="ko-KR" altLang="en-US" b="1" spc="40">
                <a:solidFill>
                  <a:srgbClr val="1f1e1d"/>
                </a:solidFill>
                <a:latin typeface="LG Smart UI Bold"/>
                <a:cs typeface="LG Smart UI Bold"/>
              </a:rPr>
              <a:t>투명한 지배구조</a:t>
            </a:r>
            <a:br>
              <a:rPr lang="ko-KR" altLang="en-US" b="1" spc="40">
                <a:solidFill>
                  <a:srgbClr val="1f1e1d"/>
                </a:solidFill>
                <a:latin typeface="LG Smart UI Bold"/>
                <a:cs typeface="LG Smart UI Bold"/>
              </a:rPr>
            </a:br>
            <a:r>
              <a:rPr lang="en-US" altLang="ko-KR" sz="1400" b="1" spc="45">
                <a:solidFill>
                  <a:srgbClr val="4653a2"/>
                </a:solidFill>
                <a:latin typeface="LG Smart UI Bold"/>
                <a:cs typeface="LG Smart UI Bold"/>
              </a:rPr>
              <a:t>Governance</a:t>
            </a:r>
            <a:br>
              <a:rPr lang="en-US" altLang="ko-KR" sz="1400" b="1" spc="45">
                <a:solidFill>
                  <a:srgbClr val="4653a2"/>
                </a:solidFill>
                <a:latin typeface="LG Smart UI Bold"/>
                <a:cs typeface="LG Smart UI Bold"/>
              </a:rPr>
            </a:br>
            <a:r>
              <a:rPr lang="ko-KR" altLang="en-US" sz="1400" spc="45">
                <a:solidFill>
                  <a:schemeClr val="tx1"/>
                </a:solidFill>
                <a:latin typeface="LG Smart UI Bold"/>
                <a:cs typeface="LG Smart UI Bold"/>
              </a:rPr>
              <a:t>삼표시멘트 감사위원회</a:t>
            </a:r>
            <a:br>
              <a:rPr lang="en-US" altLang="ko-KR" sz="1400" b="1" spc="45">
                <a:solidFill>
                  <a:srgbClr val="4653a2"/>
                </a:solidFill>
                <a:latin typeface="LG Smart UI Bold"/>
                <a:cs typeface="LG Smart UI Bold"/>
              </a:rPr>
            </a:br>
            <a:r>
              <a:rPr lang="en-US" altLang="ko-KR" sz="900" b="0" spc="45">
                <a:solidFill>
                  <a:schemeClr val="tx1"/>
                </a:solidFill>
                <a:latin typeface="LG Smart UI Bold"/>
                <a:cs typeface="LG Smart UI Bold"/>
              </a:rPr>
              <a:t>삼표시멘트의 감사위원(3인)은 모두 사외이사로 구성되어 있으며, 경영진 및 지배구조와의 독립성을 확보하여 객관적인 감사기능을 이행하고 있습니다. </a:t>
            </a:r>
            <a:br>
              <a:rPr lang="ko-KR" altLang="en-US" sz="900" b="0" spc="45">
                <a:solidFill>
                  <a:schemeClr val="tx1"/>
                </a:solidFill>
                <a:latin typeface="LG Smart UI Bold"/>
                <a:cs typeface="LG Smart UI Bold"/>
              </a:rPr>
            </a:br>
            <a:r>
              <a:rPr lang="en-US" altLang="ko-KR" sz="900" b="0" spc="45">
                <a:solidFill>
                  <a:schemeClr val="tx1"/>
                </a:solidFill>
                <a:latin typeface="LG Smart UI Bold"/>
                <a:cs typeface="LG Smart UI Bold"/>
              </a:rPr>
              <a:t>회계팀과 경영지원팀은 재무보고 등 운영 전반에 대한 업무를 지원하고, 법무팀은 법률 및 규정 준수에 대한 업무를 지원하고 있습니다. </a:t>
            </a:r>
            <a:br>
              <a:rPr lang="ko-KR" altLang="en-US" sz="900" b="0" spc="45">
                <a:solidFill>
                  <a:schemeClr val="tx1"/>
                </a:solidFill>
                <a:latin typeface="LG Smart UI Bold"/>
                <a:cs typeface="LG Smart UI Bold"/>
              </a:rPr>
            </a:br>
            <a:r>
              <a:rPr lang="en-US" altLang="ko-KR" sz="900" b="0" spc="45">
                <a:solidFill>
                  <a:schemeClr val="tx1"/>
                </a:solidFill>
                <a:latin typeface="LG Smart UI Bold"/>
                <a:cs typeface="LG Smart UI Bold"/>
              </a:rPr>
              <a:t>감사위원회는 업무수행을 위하여 관계된 임직원을 회의에 참석하도록 할 수 있으며, 언제든지 회사에 대한 영업관련 보고와 재산상태를 조사를 요구할 수 있습니다. </a:t>
            </a:r>
            <a:endParaRPr lang="en-US" altLang="ko-KR" sz="900" b="0" spc="45">
              <a:solidFill>
                <a:schemeClr val="tx1"/>
              </a:solidFill>
              <a:latin typeface="LG Smart UI Bold"/>
              <a:cs typeface="LG Smart UI Bold"/>
            </a:endParaRPr>
          </a:p>
          <a:p>
            <a:pPr>
              <a:defRPr/>
            </a:pPr>
            <a:r>
              <a:rPr lang="en-US" altLang="ko-KR" sz="900" b="0" spc="45">
                <a:solidFill>
                  <a:schemeClr val="tx1"/>
                </a:solidFill>
                <a:latin typeface="LG Smart UI Bold"/>
                <a:cs typeface="LG Smart UI Bold"/>
              </a:rPr>
              <a:t>삼표시멘트의 감사위원회는 그룹 감사실의 협력 하에 보다 포괄적이고 전문적으로 감사활동을 수행하고 있습니다.</a:t>
            </a:r>
            <a:br>
              <a:rPr lang="ko-KR" altLang="en-US" sz="900" b="0" spc="45">
                <a:solidFill>
                  <a:schemeClr val="tx1"/>
                </a:solidFill>
                <a:latin typeface="LG Smart UI Bold"/>
                <a:cs typeface="LG Smart UI Bold"/>
              </a:rPr>
            </a:br>
            <a:br>
              <a:rPr lang="ko-KR" altLang="en-US" sz="900" b="0" spc="45">
                <a:solidFill>
                  <a:schemeClr val="tx1"/>
                </a:solidFill>
                <a:latin typeface="LG Smart UI Bold"/>
                <a:cs typeface="LG Smart UI Bold"/>
              </a:rPr>
            </a:br>
            <a:r>
              <a:rPr lang="ko-KR" altLang="en-US" sz="1400" spc="45">
                <a:solidFill>
                  <a:schemeClr val="tx1"/>
                </a:solidFill>
                <a:latin typeface="LG Smart UI Bold"/>
                <a:cs typeface="LG Smart UI Bold"/>
              </a:rPr>
              <a:t>감사위원회 독립성 충족 현황</a:t>
            </a:r>
            <a:br>
              <a:rPr lang="ko-KR" altLang="en-US" sz="1400" spc="45">
                <a:solidFill>
                  <a:schemeClr val="tx1"/>
                </a:solidFill>
                <a:latin typeface="LG Smart UI Bold"/>
                <a:cs typeface="LG Smart UI Bold"/>
              </a:rPr>
            </a:br>
            <a:r>
              <a:rPr lang="ko-KR" altLang="en-US" sz="900" b="0" spc="45">
                <a:solidFill>
                  <a:schemeClr val="tx1"/>
                </a:solidFill>
                <a:latin typeface="LG Smart UI Bold"/>
                <a:cs typeface="LG Smart UI Bold"/>
              </a:rPr>
              <a:t>감사위원회는 전원 사외이사로 선임하여 운영하고 있습니다. 감사위원회는 회사 경영에 대하여 독립적으로 업무를 수행하고 있으며, 내부회계관리제도 운영 실태 평가를 시행하고 있습니다.</a:t>
            </a:r>
            <a:br>
              <a:rPr lang="ko-KR" altLang="en-US" sz="900" b="0" spc="45">
                <a:solidFill>
                  <a:schemeClr val="tx1"/>
                </a:solidFill>
                <a:latin typeface="LG Smart UI Bold"/>
                <a:cs typeface="LG Smart UI Bold"/>
              </a:rPr>
            </a:br>
            <a:br>
              <a:rPr lang="ko-KR" altLang="en-US" sz="900" b="0" spc="45">
                <a:solidFill>
                  <a:schemeClr val="tx1"/>
                </a:solidFill>
                <a:latin typeface="LG Smart UI Bold"/>
                <a:cs typeface="LG Smart UI Bold"/>
              </a:rPr>
            </a:br>
            <a:r>
              <a:rPr lang="ko-KR" altLang="en-US" sz="1400" spc="45">
                <a:solidFill>
                  <a:schemeClr val="tx1"/>
                </a:solidFill>
                <a:latin typeface="LG Smart UI Bold"/>
                <a:cs typeface="LG Smart UI Bold"/>
              </a:rPr>
              <a:t>내부거래 위원회</a:t>
            </a:r>
            <a:br>
              <a:rPr lang="ko-KR" altLang="en-US" sz="1400" spc="45">
                <a:solidFill>
                  <a:schemeClr val="tx1"/>
                </a:solidFill>
                <a:latin typeface="LG Smart UI Bold"/>
                <a:cs typeface="LG Smart UI Bold"/>
              </a:rPr>
            </a:br>
            <a:r>
              <a:rPr lang="ko-KR" altLang="en-US" sz="900" b="0" spc="40">
                <a:solidFill>
                  <a:srgbClr val="1f1e1d"/>
                </a:solidFill>
                <a:latin typeface="LG Smart UI Bold"/>
                <a:cs typeface="LG Smart UI Bold"/>
              </a:rPr>
              <a:t>내부거래위원회는 전원 사외이사로 구성되었습니다. </a:t>
            </a:r>
            <a:br>
              <a:rPr lang="ko-KR" altLang="en-US" sz="900" b="0" spc="40">
                <a:solidFill>
                  <a:srgbClr val="1f1e1d"/>
                </a:solidFill>
                <a:latin typeface="LG Smart UI Bold"/>
                <a:cs typeface="LG Smart UI Bold"/>
              </a:rPr>
            </a:br>
            <a:r>
              <a:rPr lang="ko-KR" altLang="en-US" sz="900" b="0" spc="40">
                <a:solidFill>
                  <a:srgbClr val="1f1e1d"/>
                </a:solidFill>
                <a:latin typeface="LG Smart UI Bold"/>
                <a:cs typeface="LG Smart UI Bold"/>
              </a:rPr>
              <a:t>회사의 내부거래에 대한 공정성과 투명성을 유지하기 위해 대규모 내부거래에 대한 검토와 승인 등의 회사의 내부 통제를 강화하는 역할을 수행하고 있습니다</a:t>
            </a:r>
            <a:r>
              <a:rPr lang="en-US" altLang="ko-KR" sz="900" b="0" spc="40">
                <a:solidFill>
                  <a:srgbClr val="1f1e1d"/>
                </a:solidFill>
                <a:latin typeface="LG Smart UI Bold"/>
                <a:cs typeface="LG Smart UI Bold"/>
              </a:rPr>
              <a:t>.</a:t>
            </a:r>
            <a:br>
              <a:rPr lang="ko-KR" altLang="en-US" sz="900" b="0" spc="40">
                <a:solidFill>
                  <a:srgbClr val="1f1e1d"/>
                </a:solidFill>
                <a:latin typeface="LG Smart UI Bold"/>
                <a:cs typeface="LG Smart UI Bold"/>
              </a:rPr>
            </a:br>
            <a:br>
              <a:rPr lang="ko-KR" altLang="en-US" sz="900" b="0" spc="40">
                <a:solidFill>
                  <a:srgbClr val="1f1e1d"/>
                </a:solidFill>
                <a:latin typeface="LG Smart UI Bold"/>
                <a:cs typeface="LG Smart UI Bold"/>
              </a:rPr>
            </a:br>
            <a:r>
              <a:rPr lang="ko-KR" altLang="en-US" sz="1400" spc="40">
                <a:solidFill>
                  <a:srgbClr val="1f1e1d"/>
                </a:solidFill>
                <a:latin typeface="LG Smart UI Bold"/>
                <a:cs typeface="LG Smart UI Bold"/>
              </a:rPr>
              <a:t>사외이사후보추천위원회</a:t>
            </a:r>
            <a:br>
              <a:rPr lang="ko-KR" altLang="en-US" sz="1400" spc="40">
                <a:solidFill>
                  <a:srgbClr val="1f1e1d"/>
                </a:solidFill>
                <a:latin typeface="LG Smart UI Bold"/>
                <a:cs typeface="LG Smart UI Bold"/>
              </a:rPr>
            </a:br>
            <a:r>
              <a:rPr lang="ko-KR" altLang="en-US" sz="900" b="0" spc="40">
                <a:solidFill>
                  <a:srgbClr val="1f1e1d"/>
                </a:solidFill>
                <a:latin typeface="LG Smart UI Bold"/>
                <a:cs typeface="LG Smart UI Bold"/>
              </a:rPr>
              <a:t>사외이사후보추천위원회는 사외이사를 공정하게 선임하고 독립성을 강화하기 위해 운영됩니다. </a:t>
            </a:r>
            <a:br>
              <a:rPr lang="ko-KR" altLang="en-US" sz="900" b="0" spc="40">
                <a:solidFill>
                  <a:srgbClr val="1f1e1d"/>
                </a:solidFill>
                <a:latin typeface="LG Smart UI Bold"/>
                <a:cs typeface="LG Smart UI Bold"/>
              </a:rPr>
            </a:br>
            <a:r>
              <a:rPr lang="ko-KR" altLang="en-US" sz="900" b="0" spc="40">
                <a:solidFill>
                  <a:srgbClr val="1f1e1d"/>
                </a:solidFill>
                <a:latin typeface="LG Smart UI Bold"/>
                <a:cs typeface="LG Smart UI Bold"/>
              </a:rPr>
              <a:t>위원장 포함 위원회 3인 모두 사외이사로 구성되어 있어, 독립적으로 사외이사후보를 추천하고 사전심의를 합니다. </a:t>
            </a:r>
            <a:br>
              <a:rPr lang="ko-KR" altLang="en-US" sz="900" b="0" spc="40">
                <a:solidFill>
                  <a:srgbClr val="1f1e1d"/>
                </a:solidFill>
                <a:latin typeface="LG Smart UI Bold"/>
                <a:cs typeface="LG Smart UI Bold"/>
              </a:rPr>
            </a:br>
            <a:r>
              <a:rPr lang="ko-KR" altLang="en-US" sz="900" b="0" spc="40">
                <a:solidFill>
                  <a:srgbClr val="1f1e1d"/>
                </a:solidFill>
                <a:latin typeface="LG Smart UI Bold"/>
                <a:cs typeface="LG Smart UI Bold"/>
              </a:rPr>
              <a:t>활동 중인 사외이사 전원은 사외이사후보추천위원회의 후보검토 과정을 통해 선임되었습니다.</a:t>
            </a:r>
            <a:br>
              <a:rPr lang="ko-KR" altLang="en-US" sz="900" b="0" spc="40">
                <a:solidFill>
                  <a:srgbClr val="1f1e1d"/>
                </a:solidFill>
                <a:latin typeface="LG Smart UI Bold"/>
                <a:cs typeface="LG Smart UI Bold"/>
              </a:rPr>
            </a:br>
            <a:br>
              <a:rPr lang="ko-KR" altLang="en-US" sz="900" b="0" spc="40">
                <a:solidFill>
                  <a:srgbClr val="1f1e1d"/>
                </a:solidFill>
                <a:latin typeface="LG Smart UI Bold"/>
                <a:cs typeface="LG Smart UI Bold"/>
              </a:rPr>
            </a:br>
            <a:r>
              <a:rPr lang="en-US" altLang="ko-KR" sz="1400" spc="40">
                <a:solidFill>
                  <a:srgbClr val="1f1e1d"/>
                </a:solidFill>
                <a:latin typeface="LG Smart UI Bold"/>
                <a:cs typeface="LG Smart UI Bold"/>
              </a:rPr>
              <a:t>ESG</a:t>
            </a:r>
            <a:r>
              <a:rPr lang="ko-KR" altLang="en-US" sz="1400" spc="40">
                <a:solidFill>
                  <a:srgbClr val="1f1e1d"/>
                </a:solidFill>
                <a:latin typeface="LG Smart UI Bold"/>
                <a:cs typeface="LG Smart UI Bold"/>
              </a:rPr>
              <a:t>위원회</a:t>
            </a:r>
            <a:br>
              <a:rPr lang="ko-KR" altLang="en-US" sz="1400" spc="40">
                <a:solidFill>
                  <a:srgbClr val="1f1e1d"/>
                </a:solidFill>
                <a:latin typeface="LG Smart UI Bold"/>
                <a:cs typeface="LG Smart UI Bold"/>
              </a:rPr>
            </a:br>
            <a:r>
              <a:rPr lang="ko-KR" altLang="en-US" sz="900" b="0" spc="40">
                <a:solidFill>
                  <a:srgbClr val="1f1e1d"/>
                </a:solidFill>
                <a:latin typeface="LG Smart UI Bold"/>
                <a:cs typeface="LG Smart UI Bold"/>
              </a:rPr>
              <a:t>ESG위원회는 지속가능경영 및 기업가치 제고를 위해 2022년 신설되었으며 ESG관련 주요 이슈 및 리스크의 검토 및 의사결정을 하는 ESG경영 관련 최고 의사결정기구 입니다.</a:t>
            </a:r>
            <a:endParaRPr lang="ko-KR" altLang="en-US" sz="900" b="0" spc="40">
              <a:solidFill>
                <a:srgbClr val="1f1e1d"/>
              </a:solidFill>
              <a:latin typeface="LG Smart UI Bold"/>
              <a:cs typeface="LG Smart UI Bold"/>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Google Shape;17;p3"/>
          <p:cNvSpPr>
            <a:spLocks noGrp="1"/>
          </p:cNvSpPr>
          <p:nvPr>
            <p:ph type="ctrTitle" idx="0"/>
          </p:nvPr>
        </p:nvSpPr>
        <p:spPr>
          <a:xfrm>
            <a:off x="802004" y="166339"/>
            <a:ext cx="4544696" cy="5596286"/>
          </a:xfrm>
        </p:spPr>
        <p:txBody>
          <a:bodyPr/>
          <a:lstStyle/>
          <a:p>
            <a:pPr>
              <a:defRPr/>
            </a:pPr>
            <a:r>
              <a:rPr lang="en-US" altLang="ko-KR" b="1" spc="180">
                <a:solidFill>
                  <a:srgbClr val="1f1e1d"/>
                </a:solidFill>
                <a:latin typeface="LG Smart UI Bold"/>
                <a:cs typeface="LG Smart UI Bold"/>
              </a:rPr>
              <a:t>Governance - </a:t>
            </a:r>
            <a:r>
              <a:rPr lang="ko-KR" altLang="en-US" b="1" spc="40">
                <a:solidFill>
                  <a:srgbClr val="1f1e1d"/>
                </a:solidFill>
                <a:latin typeface="LG Smart UI Bold"/>
                <a:cs typeface="LG Smart UI Bold"/>
              </a:rPr>
              <a:t>투명한 지배구조</a:t>
            </a:r>
            <a:br>
              <a:rPr lang="ko-KR" altLang="en-US" b="1" spc="40">
                <a:solidFill>
                  <a:srgbClr val="1f1e1d"/>
                </a:solidFill>
                <a:latin typeface="LG Smart UI Bold"/>
                <a:cs typeface="LG Smart UI Bold"/>
              </a:rPr>
            </a:br>
            <a:r>
              <a:rPr lang="en-US" altLang="ko-KR" sz="1400" b="1" spc="45">
                <a:solidFill>
                  <a:srgbClr val="4653a2"/>
                </a:solidFill>
                <a:latin typeface="LG Smart UI Bold"/>
                <a:cs typeface="LG Smart UI Bold"/>
              </a:rPr>
              <a:t>Strategy</a:t>
            </a:r>
            <a:br>
              <a:rPr lang="ko-KR" altLang="en-US" sz="1400" b="1" spc="45">
                <a:solidFill>
                  <a:srgbClr val="4653a2"/>
                </a:solidFill>
                <a:latin typeface="LG Smart UI Bold"/>
                <a:cs typeface="LG Smart UI Bold"/>
              </a:rPr>
            </a:br>
            <a:r>
              <a:rPr lang="ko-KR" altLang="en-US" sz="1400" spc="45">
                <a:solidFill>
                  <a:schemeClr val="tx1"/>
                </a:solidFill>
                <a:latin typeface="LG Smart UI Bold"/>
                <a:cs typeface="LG Smart UI Bold"/>
              </a:rPr>
              <a:t>의사결정 프로세스</a:t>
            </a:r>
            <a:br>
              <a:rPr lang="ko-KR" altLang="en-US" sz="1400" spc="45">
                <a:solidFill>
                  <a:schemeClr val="tx1"/>
                </a:solidFill>
                <a:latin typeface="LG Smart UI Bold"/>
                <a:cs typeface="LG Smart UI Bold"/>
              </a:rPr>
            </a:br>
            <a:r>
              <a:rPr lang="ko-KR" altLang="en-US" sz="900" b="0" spc="45">
                <a:solidFill>
                  <a:schemeClr val="tx1"/>
                </a:solidFill>
                <a:latin typeface="LG Smart UI Bold"/>
                <a:cs typeface="LG Smart UI Bold"/>
              </a:rPr>
              <a:t>삼표시멘트는 업무 집행 및 주요 보고사항 발생 시 소집 정보를 통해 회의를 소집합니다. 해당 사안에 대해 심의를 할 수 있도록 이사회를 정기 또는 비정기적으로 개최하여 논의합니다. 이사회는 논의를 통해 안건을 심의하고, 승인 사항을 결의합니다. 이후 승인된 사안에 대해서는 실행한 진행 결과를 확인하여 후속 보고를 실시합니다.</a:t>
            </a:r>
            <a:br>
              <a:rPr lang="ko-KR" altLang="en-US" sz="900" b="0" spc="45">
                <a:solidFill>
                  <a:schemeClr val="tx1"/>
                </a:solidFill>
                <a:latin typeface="LG Smart UI Bold"/>
                <a:cs typeface="LG Smart UI Bold"/>
              </a:rPr>
            </a:br>
            <a:br>
              <a:rPr lang="ko-KR" altLang="en-US" sz="900" b="0" spc="45">
                <a:solidFill>
                  <a:schemeClr val="tx1"/>
                </a:solidFill>
                <a:latin typeface="LG Smart UI Bold"/>
                <a:cs typeface="LG Smart UI Bold"/>
              </a:rPr>
            </a:br>
            <a:r>
              <a:rPr lang="ko-KR" altLang="en-US" sz="1400" spc="45">
                <a:solidFill>
                  <a:schemeClr val="tx1"/>
                </a:solidFill>
                <a:latin typeface="LG Smart UI Bold"/>
                <a:cs typeface="LG Smart UI Bold"/>
              </a:rPr>
              <a:t>이사회 독립성</a:t>
            </a:r>
            <a:br>
              <a:rPr lang="ko-KR" altLang="en-US" sz="1400" spc="45">
                <a:solidFill>
                  <a:schemeClr val="tx1"/>
                </a:solidFill>
                <a:latin typeface="LG Smart UI Bold"/>
                <a:cs typeface="LG Smart UI Bold"/>
              </a:rPr>
            </a:br>
            <a:r>
              <a:rPr lang="ko-KR" altLang="en-US" sz="900" b="0" spc="45">
                <a:solidFill>
                  <a:schemeClr val="tx1"/>
                </a:solidFill>
                <a:latin typeface="LG Smart UI Bold"/>
                <a:cs typeface="LG Smart UI Bold"/>
              </a:rPr>
              <a:t>삼표시멘트는 이사회 독립성 강화를 위해 2022년 사외이사후보추천위원회를 설치하였습니다. 공정하게 선임하고 이사회를 독립적으로 운영할 수 있도록 해당 위원회에서 심의를 거쳐 신임위원 후보자를 선정하고 있습니다. 사외이사후보추천위원회는 독립적인 운영을 위해 전원 사외이사로 구성됩니다.  이사회는 사외이사후보추천위원회에서 추천한 후보자를 정기주주총회 승인을 거쳐 절차에 따라 선임하고 있으며, 이사회 규정에 따라 철저히 독립성을 관리합니다.</a:t>
            </a:r>
            <a:br>
              <a:rPr lang="ko-KR" altLang="en-US" sz="900" b="0" spc="45">
                <a:solidFill>
                  <a:schemeClr val="tx1"/>
                </a:solidFill>
                <a:latin typeface="LG Smart UI Bold"/>
                <a:cs typeface="LG Smart UI Bold"/>
              </a:rPr>
            </a:br>
            <a:br>
              <a:rPr lang="ko-KR" altLang="en-US" sz="900" b="0" spc="45">
                <a:solidFill>
                  <a:schemeClr val="tx1"/>
                </a:solidFill>
                <a:latin typeface="LG Smart UI Bold"/>
                <a:cs typeface="LG Smart UI Bold"/>
              </a:rPr>
            </a:br>
            <a:r>
              <a:rPr lang="ko-KR" altLang="en-US" sz="1400" spc="45">
                <a:solidFill>
                  <a:schemeClr val="tx1"/>
                </a:solidFill>
                <a:latin typeface="LG Smart UI Bold"/>
                <a:cs typeface="LG Smart UI Bold"/>
              </a:rPr>
              <a:t>이사회 다양성</a:t>
            </a:r>
            <a:br>
              <a:rPr lang="ko-KR" altLang="en-US" sz="1400" spc="45">
                <a:solidFill>
                  <a:schemeClr val="tx1"/>
                </a:solidFill>
                <a:latin typeface="LG Smart UI Bold"/>
                <a:cs typeface="LG Smart UI Bold"/>
              </a:rPr>
            </a:br>
            <a:r>
              <a:rPr lang="en-US" altLang="ko-KR" sz="900" b="0" spc="45">
                <a:solidFill>
                  <a:schemeClr val="tx1"/>
                </a:solidFill>
                <a:latin typeface="LG Smart UI Bold"/>
                <a:cs typeface="LG Smart UI Bold"/>
              </a:rPr>
              <a:t>삼표시멘트의 사외 이사는 경영진의 의사 결정을 도울 수 있도록, 환경 전문가, 법률 전문가, 정책 전문가와 같은 다양한 분야의 업무 경험을 가진 전문가로 구성하였습니다. 또한, 우수한 인력을 유치하고 구성원의 다양성을 관리하고자 여성 관리자 육성에 힘쓰고 있습니다. 2023년 3월  삼표시멘트는 창립 이래 처음으로 여성 관리자 1인을 등기 이사로 선임하였습니다. </a:t>
            </a:r>
            <a:br>
              <a:rPr lang="ko-KR" altLang="en-US" sz="900" b="0" spc="45">
                <a:solidFill>
                  <a:schemeClr val="tx1"/>
                </a:solidFill>
                <a:latin typeface="LG Smart UI Bold"/>
                <a:cs typeface="LG Smart UI Bold"/>
              </a:rPr>
            </a:br>
            <a:br>
              <a:rPr lang="ko-KR" altLang="en-US" sz="900" b="0" spc="45">
                <a:solidFill>
                  <a:schemeClr val="tx1"/>
                </a:solidFill>
                <a:latin typeface="LG Smart UI Bold"/>
                <a:cs typeface="LG Smart UI Bold"/>
              </a:rPr>
            </a:br>
            <a:r>
              <a:rPr lang="ko-KR" altLang="en-US" sz="1400" spc="45">
                <a:solidFill>
                  <a:schemeClr val="tx1"/>
                </a:solidFill>
                <a:latin typeface="LG Smart UI Bold"/>
                <a:cs typeface="LG Smart UI Bold"/>
              </a:rPr>
              <a:t>이사회 전문성</a:t>
            </a:r>
            <a:br>
              <a:rPr lang="ko-KR" altLang="en-US" sz="1400" spc="45">
                <a:solidFill>
                  <a:schemeClr val="tx1"/>
                </a:solidFill>
                <a:latin typeface="LG Smart UI Bold"/>
                <a:cs typeface="LG Smart UI Bold"/>
              </a:rPr>
            </a:br>
            <a:r>
              <a:rPr lang="ko-KR" altLang="en-US" sz="900" b="0" spc="45">
                <a:solidFill>
                  <a:schemeClr val="tx1"/>
                </a:solidFill>
                <a:latin typeface="LG Smart UI Bold"/>
                <a:cs typeface="LG Smart UI Bold"/>
              </a:rPr>
              <a:t>삼표시멘트는 이사회의 효과적인 운영과 구성원의 전문성을 이해관계자와 투명하게 소통하고자 개별 이사의 스킬 보드를 관리하고 있습니다</a:t>
            </a:r>
            <a:r>
              <a:rPr lang="en-US" altLang="ko-KR" sz="900" b="0" spc="45">
                <a:solidFill>
                  <a:schemeClr val="tx1"/>
                </a:solidFill>
                <a:latin typeface="LG Smart UI Bold"/>
                <a:cs typeface="LG Smart UI Bold"/>
              </a:rPr>
              <a:t>.</a:t>
            </a:r>
            <a:br>
              <a:rPr lang="ko-KR" altLang="en-US" sz="900" b="0" spc="45">
                <a:solidFill>
                  <a:schemeClr val="tx1"/>
                </a:solidFill>
                <a:latin typeface="LG Smart UI Bold"/>
                <a:cs typeface="LG Smart UI Bold"/>
              </a:rPr>
            </a:br>
            <a:br>
              <a:rPr lang="ko-KR" altLang="en-US" sz="900" b="0" spc="45">
                <a:solidFill>
                  <a:schemeClr val="tx1"/>
                </a:solidFill>
                <a:latin typeface="LG Smart UI Bold"/>
                <a:cs typeface="LG Smart UI Bold"/>
              </a:rPr>
            </a:br>
            <a:r>
              <a:rPr lang="ko-KR" altLang="en-US" sz="1400" spc="45">
                <a:solidFill>
                  <a:schemeClr val="tx1"/>
                </a:solidFill>
                <a:latin typeface="LG Smart UI Bold"/>
                <a:cs typeface="LG Smart UI Bold"/>
              </a:rPr>
              <a:t>이사회 전문성 제고를 위한 교육 실시 현황</a:t>
            </a:r>
            <a:br>
              <a:rPr lang="ko-KR" altLang="en-US" sz="1400" spc="45">
                <a:solidFill>
                  <a:schemeClr val="tx1"/>
                </a:solidFill>
                <a:latin typeface="LG Smart UI Bold"/>
                <a:cs typeface="LG Smart UI Bold"/>
              </a:rPr>
            </a:br>
            <a:r>
              <a:rPr lang="ko-KR" altLang="en-US" sz="900" b="0" spc="45">
                <a:solidFill>
                  <a:schemeClr val="tx1"/>
                </a:solidFill>
                <a:latin typeface="LG Smart UI Bold"/>
                <a:cs typeface="LG Smart UI Bold"/>
              </a:rPr>
              <a:t>삼표시멘트의 이사회는 회계 전문가, 법률 전문가, 환경 전문가 등 다양한 분야에서 업무 경험을 쌓은 전문가로 구성됩니다. 삼표시멘트는 업무에 대한 역량 제고와 이해력 향상을 위해 이사회를 대상으로  사내외 교육을 실시하고 있습니다. 경영 전반에 대한 주요 사항을 전달하고 회사의 이해도를 높이기 위해 공장 견학과 사내 교육을 실시하고 있으며, 회계 정책의 변화, 윤리 기준 개정 등의 사외 교육을 통해 전문성 제고를 위해 힘쓰고 있습니다. 이사회는 업무상 필요할 경우, 사내 규정에 따라 외부 전문 인력의 지원을 받을 수 있습니다.</a:t>
            </a:r>
            <a:endParaRPr lang="ko-KR" altLang="en-US" sz="900" b="0" spc="45">
              <a:solidFill>
                <a:schemeClr val="tx1"/>
              </a:solidFill>
              <a:latin typeface="LG Smart UI Bold"/>
              <a:cs typeface="LG Smart UI Bold"/>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Google Shape;17;p3"/>
          <p:cNvSpPr>
            <a:spLocks noGrp="1"/>
          </p:cNvSpPr>
          <p:nvPr>
            <p:ph type="ctrTitle" idx="0"/>
          </p:nvPr>
        </p:nvSpPr>
        <p:spPr>
          <a:xfrm>
            <a:off x="802004" y="0"/>
            <a:ext cx="4446644" cy="6105524"/>
          </a:xfrm>
        </p:spPr>
        <p:txBody>
          <a:bodyPr/>
          <a:lstStyle/>
          <a:p>
            <a:pPr>
              <a:defRPr/>
            </a:pPr>
            <a:r>
              <a:rPr lang="en-US" altLang="ko-KR" b="1" spc="180">
                <a:solidFill>
                  <a:srgbClr val="1f1e1d"/>
                </a:solidFill>
                <a:latin typeface="LG Smart UI Bold"/>
                <a:cs typeface="LG Smart UI Bold"/>
              </a:rPr>
              <a:t>Governance - </a:t>
            </a:r>
            <a:r>
              <a:rPr lang="ko-KR" altLang="en-US" b="1" spc="40">
                <a:solidFill>
                  <a:srgbClr val="1f1e1d"/>
                </a:solidFill>
                <a:latin typeface="LG Smart UI Bold"/>
                <a:cs typeface="LG Smart UI Bold"/>
              </a:rPr>
              <a:t>투명한 지배구조</a:t>
            </a:r>
            <a:br>
              <a:rPr lang="ko-KR" altLang="en-US" b="1" spc="40">
                <a:solidFill>
                  <a:srgbClr val="1f1e1d"/>
                </a:solidFill>
                <a:latin typeface="LG Smart UI Bold"/>
                <a:cs typeface="LG Smart UI Bold"/>
              </a:rPr>
            </a:br>
            <a:r>
              <a:rPr lang="en-US" altLang="ko-KR" sz="1400" b="1" spc="45">
                <a:solidFill>
                  <a:srgbClr val="4653a2"/>
                </a:solidFill>
                <a:latin typeface="LG Smart UI Bold"/>
                <a:cs typeface="LG Smart UI Bold"/>
              </a:rPr>
              <a:t>Strategy</a:t>
            </a:r>
            <a:br>
              <a:rPr lang="ko-KR" altLang="en-US" sz="1400" b="1" spc="45">
                <a:solidFill>
                  <a:srgbClr val="4653a2"/>
                </a:solidFill>
                <a:latin typeface="LG Smart UI Bold"/>
                <a:cs typeface="LG Smart UI Bold"/>
              </a:rPr>
            </a:br>
            <a:r>
              <a:rPr lang="ko-KR" altLang="en-US" sz="1400" b="1" spc="45">
                <a:solidFill>
                  <a:schemeClr val="tx1"/>
                </a:solidFill>
                <a:latin typeface="LG Smart UI Bold"/>
                <a:cs typeface="LG Smart UI Bold"/>
              </a:rPr>
              <a:t>주주의 권리</a:t>
            </a:r>
            <a:br>
              <a:rPr lang="ko-KR" altLang="en-US" sz="1400" b="1" spc="45">
                <a:solidFill>
                  <a:schemeClr val="tx1"/>
                </a:solidFill>
                <a:latin typeface="LG Smart UI Bold"/>
                <a:cs typeface="LG Smart UI Bold"/>
              </a:rPr>
            </a:br>
            <a:r>
              <a:rPr lang="ko-KR" altLang="en-US" sz="900" b="0" spc="45">
                <a:solidFill>
                  <a:schemeClr val="tx1"/>
                </a:solidFill>
                <a:latin typeface="LG Smart UI Bold"/>
                <a:cs typeface="LG Smart UI Bold"/>
              </a:rPr>
              <a:t>삼표시멘트는 주주의 주주 총회 참석, 의결권 및 이익배당 청구권, 시기 적절하게 정보 제공을 받을 권리 등의 기본적인 권리를 보장하고 있습니다.</a:t>
            </a:r>
            <a:br>
              <a:rPr lang="ko-KR" altLang="en-US" sz="900" b="0" spc="45">
                <a:solidFill>
                  <a:schemeClr val="tx1"/>
                </a:solidFill>
                <a:latin typeface="LG Smart UI Bold"/>
                <a:cs typeface="LG Smart UI Bold"/>
              </a:rPr>
            </a:br>
            <a:br>
              <a:rPr lang="ko-KR" altLang="en-US" sz="900" b="0" spc="45">
                <a:solidFill>
                  <a:schemeClr val="tx1"/>
                </a:solidFill>
                <a:latin typeface="LG Smart UI Bold"/>
                <a:cs typeface="LG Smart UI Bold"/>
              </a:rPr>
            </a:br>
            <a:r>
              <a:rPr lang="ko-KR" altLang="en-US" sz="1400" spc="45">
                <a:solidFill>
                  <a:schemeClr val="tx1"/>
                </a:solidFill>
                <a:latin typeface="LG Smart UI Bold"/>
                <a:cs typeface="LG Smart UI Bold"/>
              </a:rPr>
              <a:t>주주 권리 보호</a:t>
            </a:r>
            <a:br>
              <a:rPr lang="ko-KR" altLang="en-US" sz="1400" spc="45">
                <a:solidFill>
                  <a:schemeClr val="tx1"/>
                </a:solidFill>
                <a:latin typeface="LG Smart UI Bold"/>
                <a:cs typeface="LG Smart UI Bold"/>
              </a:rPr>
            </a:br>
            <a:r>
              <a:rPr lang="ko-KR" altLang="en-US" sz="900" b="0" spc="40">
                <a:solidFill>
                  <a:srgbClr val="1f1e1d"/>
                </a:solidFill>
                <a:latin typeface="LG Smart UI Bold"/>
                <a:cs typeface="LG Smart UI Bold"/>
              </a:rPr>
              <a:t>삼표시멘트는 주주 총회 소집 통지 절차에 따라 주주 총회 2주전에 일시, 장소, 회의 목적 및 주요 안건 등에 대하여 주주에게 서면 또는 전자 문서를 통한 통지 발송을 하고 전자공시 시스템에 공지하고있습니다.</a:t>
            </a:r>
            <a:br>
              <a:rPr lang="ko-KR" altLang="en-US" sz="900" b="0" spc="40">
                <a:solidFill>
                  <a:srgbClr val="1f1e1d"/>
                </a:solidFill>
                <a:latin typeface="LG Smart UI Bold"/>
                <a:cs typeface="LG Smart UI Bold"/>
              </a:rPr>
            </a:br>
            <a:br>
              <a:rPr lang="ko-KR" altLang="en-US" sz="900" b="0" spc="40">
                <a:solidFill>
                  <a:srgbClr val="1f1e1d"/>
                </a:solidFill>
                <a:latin typeface="LG Smart UI Bold"/>
                <a:cs typeface="LG Smart UI Bold"/>
              </a:rPr>
            </a:br>
            <a:r>
              <a:rPr lang="ko-KR" altLang="en-US" sz="1400" spc="40">
                <a:solidFill>
                  <a:srgbClr val="1f1e1d"/>
                </a:solidFill>
                <a:latin typeface="LG Smart UI Bold"/>
                <a:cs typeface="LG Smart UI Bold"/>
              </a:rPr>
              <a:t>주주 의결권 대리 행사</a:t>
            </a:r>
            <a:br>
              <a:rPr lang="ko-KR" altLang="en-US" sz="1400" spc="40">
                <a:solidFill>
                  <a:srgbClr val="1f1e1d"/>
                </a:solidFill>
                <a:latin typeface="LG Smart UI Bold"/>
                <a:cs typeface="LG Smart UI Bold"/>
              </a:rPr>
            </a:br>
            <a:r>
              <a:rPr lang="ko-KR" altLang="en-US" sz="900" b="0" spc="40">
                <a:solidFill>
                  <a:srgbClr val="1f1e1d"/>
                </a:solidFill>
                <a:latin typeface="LG Smart UI Bold"/>
                <a:cs typeface="LG Smart UI Bold"/>
              </a:rPr>
              <a:t>삼표시멘트는 주주들의 적극적인 권리 행사를 유도하고자, 제 3자가 주주의 의결권을 대리 행사하는 것을 권유하고 있습니다. 이에 따라, 주주가 참석이 어려울 경우 주주 총회에 참석하지 않고도 주식을 위임하여 행사 가능합니다.</a:t>
            </a:r>
            <a:br>
              <a:rPr lang="ko-KR" altLang="en-US" sz="900" b="0" spc="40">
                <a:solidFill>
                  <a:srgbClr val="1f1e1d"/>
                </a:solidFill>
                <a:latin typeface="LG Smart UI Bold"/>
                <a:cs typeface="LG Smart UI Bold"/>
              </a:rPr>
            </a:br>
            <a:br>
              <a:rPr lang="ko-KR" altLang="en-US" sz="900" b="0" spc="40">
                <a:solidFill>
                  <a:srgbClr val="1f1e1d"/>
                </a:solidFill>
                <a:latin typeface="LG Smart UI Bold"/>
                <a:cs typeface="LG Smart UI Bold"/>
              </a:rPr>
            </a:br>
            <a:r>
              <a:rPr lang="en-US" altLang="ko-KR" sz="1400" b="1" spc="45">
                <a:solidFill>
                  <a:srgbClr val="4653a2"/>
                </a:solidFill>
                <a:latin typeface="LG Smart UI Bold"/>
                <a:cs typeface="LG Smart UI Bold"/>
              </a:rPr>
              <a:t>Risk Management</a:t>
            </a:r>
            <a:br>
              <a:rPr lang="en-US" altLang="ko-KR" sz="1400" b="1" spc="45">
                <a:solidFill>
                  <a:srgbClr val="4653a2"/>
                </a:solidFill>
                <a:latin typeface="LG Smart UI Bold"/>
                <a:cs typeface="LG Smart UI Bold"/>
              </a:rPr>
            </a:br>
            <a:r>
              <a:rPr lang="ko-KR" altLang="en-US" sz="1400" b="1" spc="45">
                <a:solidFill>
                  <a:schemeClr val="tx1"/>
                </a:solidFill>
                <a:latin typeface="LG Smart UI Bold"/>
                <a:cs typeface="LG Smart UI Bold"/>
              </a:rPr>
              <a:t>이사회 자가진단 평가를 위한 모니터링</a:t>
            </a:r>
            <a:br>
              <a:rPr lang="ko-KR" altLang="en-US" sz="1400" b="1" spc="45">
                <a:solidFill>
                  <a:schemeClr val="tx1"/>
                </a:solidFill>
                <a:latin typeface="LG Smart UI Bold"/>
                <a:cs typeface="LG Smart UI Bold"/>
              </a:rPr>
            </a:br>
            <a:r>
              <a:rPr lang="en-US" altLang="ko-KR" sz="900" b="0" spc="45">
                <a:solidFill>
                  <a:schemeClr val="tx1"/>
                </a:solidFill>
                <a:latin typeface="LG Smart UI Bold"/>
                <a:cs typeface="LG Smart UI Bold"/>
              </a:rPr>
              <a:t>삼표시멘트는 매년 이사회 효율성 자가진단 평가를 통해, 이사회 역할 및 책임, 이사회 효율성, 위원 회별 활동 적절성 및 개별 이사 활동 등 다방면에서 평가를 진행하고 있습니다. 2023년 이사회 효율 성 진단 평가 결과는 5점 만점에 평균 4.8점으로 집계되었으며, 운영 효율성에서 우수하다는 평가 결과가 있었습니다. </a:t>
            </a:r>
            <a:br>
              <a:rPr lang="ko-KR" altLang="en-US" sz="900" b="0" spc="45">
                <a:solidFill>
                  <a:schemeClr val="tx1"/>
                </a:solidFill>
                <a:latin typeface="LG Smart UI Bold"/>
                <a:cs typeface="LG Smart UI Bold"/>
              </a:rPr>
            </a:br>
            <a:r>
              <a:rPr lang="en-US" altLang="ko-KR" sz="900" b="0" spc="45">
                <a:solidFill>
                  <a:schemeClr val="tx1"/>
                </a:solidFill>
                <a:latin typeface="LG Smart UI Bold"/>
                <a:cs typeface="LG Smart UI Bold"/>
              </a:rPr>
              <a:t>삼표시멘트는 이사회 운영을 개선할 수 있도록 앞으로도 노력하겠습니다.</a:t>
            </a:r>
            <a:br>
              <a:rPr lang="ko-KR" altLang="en-US" sz="900" b="0" spc="45">
                <a:solidFill>
                  <a:schemeClr val="tx1"/>
                </a:solidFill>
                <a:latin typeface="LG Smart UI Bold"/>
                <a:cs typeface="LG Smart UI Bold"/>
              </a:rPr>
            </a:br>
            <a:br>
              <a:rPr lang="ko-KR" altLang="en-US" sz="900" b="0" spc="45">
                <a:solidFill>
                  <a:schemeClr val="tx1"/>
                </a:solidFill>
                <a:latin typeface="LG Smart UI Bold"/>
                <a:cs typeface="LG Smart UI Bold"/>
              </a:rPr>
            </a:br>
            <a:r>
              <a:rPr lang="ko-KR" altLang="en-US" sz="1400" spc="45">
                <a:solidFill>
                  <a:schemeClr val="tx1"/>
                </a:solidFill>
                <a:latin typeface="LG Smart UI Bold"/>
                <a:cs typeface="LG Smart UI Bold"/>
              </a:rPr>
              <a:t>이사회 평가 결과에 따른 성과연계보상</a:t>
            </a:r>
            <a:br>
              <a:rPr lang="ko-KR" altLang="en-US" sz="1400" spc="45">
                <a:solidFill>
                  <a:schemeClr val="tx1"/>
                </a:solidFill>
                <a:latin typeface="LG Smart UI Bold"/>
                <a:cs typeface="LG Smart UI Bold"/>
              </a:rPr>
            </a:br>
            <a:r>
              <a:rPr lang="ko-KR" altLang="en-US" sz="900" b="0" spc="45">
                <a:solidFill>
                  <a:schemeClr val="tx1"/>
                </a:solidFill>
                <a:latin typeface="LG Smart UI Bold"/>
                <a:cs typeface="LG Smart UI Bold"/>
              </a:rPr>
              <a:t>삼표시멘트는 공정한 보수체계를 구축하고 개인별 성과에 따라 보수를 산정하여 지급하고있습니다. 주요 평가 지표로는 재무적 성과 달성과 같은 재무적 요인과 안전, 환경,인사와 같은 비재무적 기준이 있습니다.</a:t>
            </a:r>
            <a:br>
              <a:rPr lang="ko-KR" altLang="en-US" sz="900" b="0" spc="45">
                <a:solidFill>
                  <a:schemeClr val="tx1"/>
                </a:solidFill>
                <a:latin typeface="LG Smart UI Bold"/>
                <a:cs typeface="LG Smart UI Bold"/>
              </a:rPr>
            </a:br>
            <a:br>
              <a:rPr lang="ko-KR" altLang="en-US" sz="900" b="0" spc="45">
                <a:solidFill>
                  <a:schemeClr val="tx1"/>
                </a:solidFill>
                <a:latin typeface="LG Smart UI Bold"/>
                <a:cs typeface="LG Smart UI Bold"/>
              </a:rPr>
            </a:br>
            <a:r>
              <a:rPr lang="ko-KR" altLang="en-US" sz="1400" spc="45">
                <a:solidFill>
                  <a:schemeClr val="tx1"/>
                </a:solidFill>
                <a:latin typeface="LG Smart UI Bold"/>
                <a:cs typeface="LG Smart UI Bold"/>
              </a:rPr>
              <a:t>이사회 보수</a:t>
            </a:r>
            <a:br>
              <a:rPr lang="ko-KR" altLang="en-US" sz="1400" spc="45">
                <a:solidFill>
                  <a:schemeClr val="tx1"/>
                </a:solidFill>
                <a:latin typeface="LG Smart UI Bold"/>
                <a:cs typeface="LG Smart UI Bold"/>
              </a:rPr>
            </a:br>
            <a:r>
              <a:rPr lang="ko-KR" altLang="en-US" sz="900" b="0" spc="45">
                <a:solidFill>
                  <a:schemeClr val="tx1"/>
                </a:solidFill>
                <a:latin typeface="LG Smart UI Bold"/>
                <a:cs typeface="LG Smart UI Bold"/>
              </a:rPr>
              <a:t>삼표시멘트 이사회는 직급, 보직, 능력 등을 고려한 경영진 인사 및 처우 규정에 따라 보수를 지급합니다. 이사 보수 총액은 매년 주주 총회에서 승인하고 있으며, 세부 집행은 이사회에서 진행합니다</a:t>
            </a:r>
            <a:r>
              <a:rPr lang="en-US" altLang="ko-KR" sz="900" b="0" spc="45">
                <a:solidFill>
                  <a:schemeClr val="tx1"/>
                </a:solidFill>
                <a:latin typeface="LG Smart UI Bold"/>
                <a:cs typeface="LG Smart UI Bold"/>
              </a:rPr>
              <a:t>.</a:t>
            </a:r>
            <a:r>
              <a:rPr lang="ko-KR" altLang="en-US" sz="900" b="0" spc="45">
                <a:solidFill>
                  <a:schemeClr val="tx1"/>
                </a:solidFill>
                <a:latin typeface="LG Smart UI Bold"/>
                <a:cs typeface="LG Smart UI Bold"/>
              </a:rPr>
              <a:t> </a:t>
            </a:r>
            <a:br>
              <a:rPr lang="ko-KR" altLang="en-US" sz="900" b="0" spc="45">
                <a:solidFill>
                  <a:schemeClr val="tx1"/>
                </a:solidFill>
                <a:latin typeface="LG Smart UI Bold"/>
                <a:cs typeface="LG Smart UI Bold"/>
              </a:rPr>
            </a:br>
            <a:br>
              <a:rPr lang="ko-KR" altLang="en-US" sz="900" b="0" spc="45">
                <a:solidFill>
                  <a:schemeClr val="tx1"/>
                </a:solidFill>
                <a:latin typeface="LG Smart UI Bold"/>
                <a:cs typeface="LG Smart UI Bold"/>
              </a:rPr>
            </a:br>
            <a:r>
              <a:rPr lang="ko-KR" altLang="en-US" sz="1400" spc="45">
                <a:solidFill>
                  <a:schemeClr val="tx1"/>
                </a:solidFill>
                <a:latin typeface="LG Smart UI Bold"/>
                <a:cs typeface="LG Smart UI Bold"/>
              </a:rPr>
              <a:t>경영진 보수</a:t>
            </a:r>
            <a:br>
              <a:rPr lang="ko-KR" altLang="en-US" sz="1400" spc="45">
                <a:solidFill>
                  <a:schemeClr val="tx1"/>
                </a:solidFill>
                <a:latin typeface="LG Smart UI Bold"/>
                <a:cs typeface="LG Smart UI Bold"/>
              </a:rPr>
            </a:br>
            <a:r>
              <a:rPr lang="en-US" altLang="ko-KR" sz="900" b="0" spc="45">
                <a:solidFill>
                  <a:schemeClr val="tx1"/>
                </a:solidFill>
                <a:latin typeface="LG Smart UI Bold"/>
                <a:cs typeface="LG Smart UI Bold"/>
              </a:rPr>
              <a:t>삼표시멘트는 임원 평가를 통해 경영진의 성과를 공정하고 효율적으로 측정을 하고 있으며, 주주 총회의 승인을 얻은 한도 내에서 경영진 보수를 지급하고 있습니다. 경영진의 보수는 기본급, 특별 상여금, 수당, 복리 후생비로 구성됩니다.</a:t>
            </a:r>
            <a:endParaRPr lang="en-US" altLang="ko-KR" sz="900" b="0" spc="45">
              <a:solidFill>
                <a:schemeClr val="tx1"/>
              </a:solidFill>
              <a:latin typeface="LG Smart UI Bold"/>
              <a:cs typeface="LG Smart UI Bold"/>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4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Google Shape;17;p3"/>
          <p:cNvSpPr>
            <a:spLocks noGrp="1"/>
          </p:cNvSpPr>
          <p:nvPr>
            <p:ph type="ctrTitle" idx="0"/>
          </p:nvPr>
        </p:nvSpPr>
        <p:spPr>
          <a:xfrm>
            <a:off x="802005" y="103303"/>
            <a:ext cx="4544695" cy="3649547"/>
          </a:xfrm>
        </p:spPr>
        <p:txBody>
          <a:bodyPr/>
          <a:lstStyle/>
          <a:p>
            <a:pPr>
              <a:defRPr/>
            </a:pPr>
            <a:r>
              <a:rPr lang="en-US" altLang="ko-KR" b="1" spc="180">
                <a:solidFill>
                  <a:srgbClr val="1f1e1d"/>
                </a:solidFill>
                <a:latin typeface="LG Smart UI Bold"/>
                <a:cs typeface="LG Smart UI Bold"/>
              </a:rPr>
              <a:t>Governance - </a:t>
            </a:r>
            <a:r>
              <a:rPr lang="ko-KR" altLang="en-US" b="1" spc="40">
                <a:solidFill>
                  <a:srgbClr val="1f1e1d"/>
                </a:solidFill>
                <a:latin typeface="LG Smart UI Bold"/>
                <a:cs typeface="LG Smart UI Bold"/>
              </a:rPr>
              <a:t>투명한 지배구조</a:t>
            </a:r>
            <a:br>
              <a:rPr lang="ko-KR" altLang="en-US" b="1" spc="40">
                <a:solidFill>
                  <a:srgbClr val="1f1e1d"/>
                </a:solidFill>
                <a:latin typeface="LG Smart UI Bold"/>
                <a:cs typeface="LG Smart UI Bold"/>
              </a:rPr>
            </a:br>
            <a:r>
              <a:rPr lang="en-US" altLang="ko-KR" sz="1400" b="1" spc="45">
                <a:solidFill>
                  <a:srgbClr val="4653a2"/>
                </a:solidFill>
                <a:latin typeface="LG Smart UI Bold"/>
                <a:cs typeface="LG Smart UI Bold"/>
              </a:rPr>
              <a:t>Metrics and Targets</a:t>
            </a:r>
            <a:br>
              <a:rPr lang="en-US" altLang="ko-KR" sz="1400" b="1" spc="45">
                <a:solidFill>
                  <a:srgbClr val="4653a2"/>
                </a:solidFill>
                <a:latin typeface="LG Smart UI Bold"/>
                <a:cs typeface="LG Smart UI Bold"/>
              </a:rPr>
            </a:br>
            <a:r>
              <a:rPr lang="ko-KR" altLang="en-US" sz="1400" b="1" spc="45">
                <a:solidFill>
                  <a:schemeClr val="tx1"/>
                </a:solidFill>
                <a:latin typeface="LG Smart UI Bold"/>
                <a:cs typeface="LG Smart UI Bold"/>
              </a:rPr>
              <a:t>이사회 운영 현황</a:t>
            </a:r>
            <a:br>
              <a:rPr lang="ko-KR" altLang="en-US" sz="1400" b="1" spc="45">
                <a:solidFill>
                  <a:schemeClr val="tx1"/>
                </a:solidFill>
                <a:latin typeface="LG Smart UI Bold"/>
                <a:cs typeface="LG Smart UI Bold"/>
              </a:rPr>
            </a:br>
            <a:r>
              <a:rPr lang="ko-KR" altLang="en-US" sz="900" b="0" spc="45">
                <a:solidFill>
                  <a:schemeClr val="tx1"/>
                </a:solidFill>
                <a:latin typeface="LG Smart UI Bold"/>
                <a:cs typeface="LG Smart UI Bold"/>
              </a:rPr>
              <a:t>삼표시멘트는 매 분기에 정기 이사회와 위원회를 개최하고 필요에 따라 임시 이사회와 위원회를 수시로 개최하고 있습니다. 2023년에는 이사회를 7번 개최하여, ESG 이슈를 포함한 회사 업무 집행 에 관한 주요 사항을 보고 받고 심의 및 의결하였습니다. 삼표시멘트는 이사회와 위원회의 활동을 통해 회사의 투명성과 효율성을 유지하고, 신중히 의사 결정을 내리고 있습니다.</a:t>
            </a:r>
            <a:br>
              <a:rPr lang="ko-KR" altLang="en-US" sz="900" b="0" spc="45">
                <a:solidFill>
                  <a:schemeClr val="tx1"/>
                </a:solidFill>
                <a:latin typeface="LG Smart UI Bold"/>
                <a:cs typeface="LG Smart UI Bold"/>
              </a:rPr>
            </a:br>
            <a:br>
              <a:rPr lang="ko-KR" altLang="en-US" sz="900" b="0" spc="45">
                <a:solidFill>
                  <a:schemeClr val="tx1"/>
                </a:solidFill>
                <a:latin typeface="LG Smart UI Bold"/>
                <a:cs typeface="LG Smart UI Bold"/>
              </a:rPr>
            </a:br>
            <a:r>
              <a:rPr lang="ko-KR" altLang="en-US" sz="1400" spc="45">
                <a:solidFill>
                  <a:schemeClr val="tx1"/>
                </a:solidFill>
                <a:latin typeface="LG Smart UI Bold"/>
                <a:cs typeface="LG Smart UI Bold"/>
              </a:rPr>
              <a:t>이사회 소집 관련 정관 개정</a:t>
            </a:r>
            <a:br>
              <a:rPr lang="ko-KR" altLang="en-US" sz="1400" spc="45">
                <a:solidFill>
                  <a:schemeClr val="tx1"/>
                </a:solidFill>
                <a:latin typeface="LG Smart UI Bold"/>
                <a:cs typeface="LG Smart UI Bold"/>
              </a:rPr>
            </a:br>
            <a:r>
              <a:rPr lang="ko-KR" altLang="en-US" sz="900" b="0" spc="45">
                <a:solidFill>
                  <a:schemeClr val="tx1"/>
                </a:solidFill>
                <a:latin typeface="LG Smart UI Bold"/>
                <a:cs typeface="LG Smart UI Bold"/>
              </a:rPr>
              <a:t>지배 구조 개선을 통한 ESG 경영 고도화를 목적으로 정관을 개정하였습니다. 과거에는 이사회 3일전 에 이사에게 통지하여 소집하는 것이 가능했다면, 2024년 3월 25일 정관 변경으로 향후 1주일 전 에 통지해 소집하는 것으로 강화되었습니다. </a:t>
            </a:r>
            <a:endParaRPr lang="ko-KR" altLang="en-US" sz="900" b="0" spc="45">
              <a:solidFill>
                <a:schemeClr val="tx1"/>
              </a:solidFill>
              <a:latin typeface="LG Smart UI Bold"/>
              <a:cs typeface="LG Smart UI Bold"/>
            </a:endParaRPr>
          </a:p>
          <a:p>
            <a:pPr>
              <a:defRPr/>
            </a:pPr>
            <a:r>
              <a:rPr lang="ko-KR" altLang="en-US" sz="900" b="0" spc="45">
                <a:solidFill>
                  <a:schemeClr val="tx1"/>
                </a:solidFill>
                <a:latin typeface="LG Smart UI Bold"/>
                <a:cs typeface="LG Smart UI Bold"/>
              </a:rPr>
              <a:t>또한, 재무 재표 및 영업 보고서의 이사회 승인 조건을 삭제하고 주주 총회 승인만 받는 것으로 변경하여 주주의 권리를 강화하였습니다.</a:t>
            </a:r>
            <a:br>
              <a:rPr lang="ko-KR" altLang="en-US" sz="900" b="0" spc="45">
                <a:solidFill>
                  <a:schemeClr val="tx1"/>
                </a:solidFill>
                <a:latin typeface="LG Smart UI Bold"/>
                <a:cs typeface="LG Smart UI Bold"/>
              </a:rPr>
            </a:br>
            <a:br>
              <a:rPr lang="ko-KR" altLang="en-US" sz="900" b="0" spc="45">
                <a:solidFill>
                  <a:schemeClr val="tx1"/>
                </a:solidFill>
                <a:latin typeface="LG Smart UI Bold"/>
                <a:cs typeface="LG Smart UI Bold"/>
              </a:rPr>
            </a:br>
            <a:r>
              <a:rPr lang="ko-KR" altLang="en-US" sz="1400" spc="45">
                <a:solidFill>
                  <a:schemeClr val="tx1"/>
                </a:solidFill>
                <a:latin typeface="LG Smart UI Bold"/>
                <a:cs typeface="LG Smart UI Bold"/>
              </a:rPr>
              <a:t>배당 정책</a:t>
            </a:r>
            <a:br>
              <a:rPr lang="ko-KR" altLang="en-US" sz="1400" spc="45">
                <a:solidFill>
                  <a:schemeClr val="tx1"/>
                </a:solidFill>
                <a:latin typeface="LG Smart UI Bold"/>
                <a:cs typeface="LG Smart UI Bold"/>
              </a:rPr>
            </a:br>
            <a:r>
              <a:rPr lang="ko-KR" altLang="en-US" sz="900" b="0" spc="45">
                <a:solidFill>
                  <a:schemeClr val="tx1"/>
                </a:solidFill>
                <a:latin typeface="LG Smart UI Bold"/>
                <a:cs typeface="LG Smart UI Bold"/>
              </a:rPr>
              <a:t>삼표시멘트는 기업 가치 증대를 위해 안정적인 배당 정책을 운영하고, 주주들에게 일정한 수익을 제공합니다. 배당 수준은 영업 현금 흐름과 향후 투자 계획 등을 종합적으로 고려하여 결정하고 있습니다. 삼표시멘트의 주당 배당금은 2021년 75원에서, 2022년과 2023년에 각각 90원과 100원으로 증가하였습니다. 이에 따라 연간 배당금도 2021년의 81억원에서, 2022년 97억원과 2023년 107억원으로 증가했습니다.</a:t>
            </a:r>
            <a:endParaRPr lang="ko-KR" altLang="en-US" sz="900" b="0" spc="45">
              <a:solidFill>
                <a:schemeClr val="tx1"/>
              </a:solidFill>
              <a:latin typeface="LG Smart UI Bold"/>
              <a:cs typeface="LG Smart UI Bold"/>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p:cSld>
    <p:spTree>
      <p:nvGrpSpPr>
        <p:cNvPr id="1" name=""/>
        <p:cNvGrpSpPr/>
        <p:nvPr/>
      </p:nvGrpSpPr>
      <p:grpSpPr>
        <a:xfrm>
          <a:off x="0" y="0"/>
          <a:ext cx="0" cy="0"/>
          <a:chOff x="0" y="0"/>
          <a:chExt cx="0" cy="0"/>
        </a:xfrm>
      </p:grpSpPr>
      <p:sp>
        <p:nvSpPr>
          <p:cNvPr id="69" name="Google Shape;69;p11"/>
          <p:cNvSpPr txBox="1"/>
          <p:nvPr/>
        </p:nvSpPr>
        <p:spPr>
          <a:xfrm>
            <a:off x="846974" y="340375"/>
            <a:ext cx="4973565" cy="6812899"/>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altLang="ko-KR" sz="2200" b="1">
                <a:solidFill>
                  <a:srgbClr val="1f1e1d"/>
                </a:solidFill>
                <a:latin typeface="Arial"/>
                <a:ea typeface="Arial"/>
                <a:cs typeface="Arial"/>
                <a:sym typeface="Arial"/>
              </a:rPr>
              <a:t>ESG </a:t>
            </a:r>
            <a:r>
              <a:rPr lang="ko-KR" altLang="en-US" sz="2200" b="1">
                <a:solidFill>
                  <a:srgbClr val="1f1e1d"/>
                </a:solidFill>
                <a:latin typeface="Arial"/>
                <a:ea typeface="Arial"/>
                <a:cs typeface="Arial"/>
                <a:sym typeface="Arial"/>
              </a:rPr>
              <a:t>하이라이트 </a:t>
            </a:r>
            <a:r>
              <a:rPr lang="en-US" altLang="ko-KR" sz="2200" b="1">
                <a:solidFill>
                  <a:srgbClr val="1f1e1d"/>
                </a:solidFill>
                <a:latin typeface="Arial"/>
                <a:ea typeface="Arial"/>
                <a:cs typeface="Arial"/>
                <a:sym typeface="Arial"/>
              </a:rPr>
              <a:t>-</a:t>
            </a:r>
            <a:r>
              <a:rPr lang="ko-KR" altLang="en-US" sz="2200" b="1">
                <a:solidFill>
                  <a:srgbClr val="1f1e1d"/>
                </a:solidFill>
                <a:latin typeface="Arial"/>
                <a:ea typeface="Arial"/>
                <a:cs typeface="Arial"/>
                <a:sym typeface="Arial"/>
              </a:rPr>
              <a:t> </a:t>
            </a:r>
            <a:r>
              <a:rPr lang="en-US" sz="2200" b="1">
                <a:solidFill>
                  <a:srgbClr val="1f1e1d"/>
                </a:solidFill>
                <a:latin typeface="Arial"/>
                <a:ea typeface="Arial"/>
                <a:cs typeface="Arial"/>
                <a:sym typeface="Arial"/>
              </a:rPr>
              <a:t>중대성 평가</a:t>
            </a:r>
            <a:endParaRPr lang="en-US" sz="2200" b="1">
              <a:solidFill>
                <a:srgbClr val="1f1e1d"/>
              </a:solidFill>
              <a:latin typeface="Arial"/>
              <a:ea typeface="Arial"/>
              <a:cs typeface="Arial"/>
              <a:sym typeface="Arial"/>
            </a:endParaRPr>
          </a:p>
          <a:p>
            <a:pPr marL="12700" lvl="0" indent="0" algn="l" rtl="0">
              <a:lnSpc>
                <a:spcPct val="100000"/>
              </a:lnSpc>
              <a:spcBef>
                <a:spcPts val="1285"/>
              </a:spcBef>
              <a:spcAft>
                <a:spcPts val="0"/>
              </a:spcAft>
              <a:buNone/>
              <a:defRPr/>
            </a:pPr>
            <a:r>
              <a:rPr lang="en-US" sz="1400" b="1">
                <a:solidFill>
                  <a:srgbClr val="0068b7"/>
                </a:solidFill>
                <a:latin typeface="Arial"/>
                <a:ea typeface="Arial"/>
                <a:cs typeface="Arial"/>
                <a:sym typeface="Arial"/>
              </a:rPr>
              <a:t>중대이슈 관리 방안(1/2)</a:t>
            </a:r>
            <a:endParaRPr lang="en-US" sz="1400" b="1">
              <a:solidFill>
                <a:srgbClr val="0068b7"/>
              </a:solidFill>
              <a:latin typeface="Arial"/>
              <a:ea typeface="Arial"/>
              <a:cs typeface="Arial"/>
              <a:sym typeface="Arial"/>
            </a:endParaRPr>
          </a:p>
          <a:p>
            <a:pPr marL="0" lvl="0" indent="0" algn="l" rtl="0">
              <a:lnSpc>
                <a:spcPct val="115000"/>
              </a:lnSpc>
              <a:spcBef>
                <a:spcPts val="900"/>
              </a:spcBef>
              <a:spcAft>
                <a:spcPts val="0"/>
              </a:spcAft>
              <a:buClr>
                <a:schemeClr val="dk1"/>
              </a:buClr>
              <a:buSzPct val="25000"/>
              <a:buFont typeface="Arial"/>
              <a:buNone/>
              <a:defRPr/>
            </a:pPr>
            <a:r>
              <a:rPr lang="en-US" sz="900">
                <a:solidFill>
                  <a:schemeClr val="dk1"/>
                </a:solidFill>
              </a:rPr>
              <a:t>삼표시멘트는 환경 분야에서 고재무적·사회환경적 영향이 큰 중대 이슈를 중심으로 위험 요인을 줄이고, 지속가능성을 높이기 위한 전략을 추진하고 있습니다.</a:t>
            </a:r>
            <a:endParaRPr lang="en-US" sz="900">
              <a:solidFill>
                <a:schemeClr val="dk1"/>
              </a:solidFill>
            </a:endParaRPr>
          </a:p>
          <a:p>
            <a:pPr marL="0" lvl="0" indent="0" algn="l" rtl="0">
              <a:lnSpc>
                <a:spcPct val="115000"/>
              </a:lnSpc>
              <a:spcBef>
                <a:spcPts val="900"/>
              </a:spcBef>
              <a:spcAft>
                <a:spcPts val="0"/>
              </a:spcAft>
              <a:buSzPct val="25000"/>
              <a:buNone/>
              <a:defRPr/>
            </a:pPr>
            <a:r>
              <a:rPr lang="en-US" sz="900">
                <a:solidFill>
                  <a:schemeClr val="dk1"/>
                </a:solidFill>
              </a:rPr>
              <a:t>1. 기후변화 대응 강화</a:t>
            </a:r>
            <a:br>
              <a:rPr lang="en-US" sz="900">
                <a:solidFill>
                  <a:schemeClr val="dk1"/>
                </a:solidFill>
              </a:rPr>
            </a:br>
            <a:r>
              <a:rPr lang="en-US" sz="900">
                <a:solidFill>
                  <a:schemeClr val="dk1"/>
                </a:solidFill>
              </a:rPr>
              <a:t>정부 및 국제기구의 탄소 규제 강화에 대비하여, 표시멘트는 산업 특성을 고려한 환경 리스크를 체계적으로 관리하고, 탄소중립을 위한 단계별 감축 목표를 설정하였습니다. </a:t>
            </a:r>
            <a:endParaRPr lang="en-US" sz="900">
              <a:solidFill>
                <a:schemeClr val="dk1"/>
              </a:solidFill>
            </a:endParaRPr>
          </a:p>
          <a:p>
            <a:pPr marL="0" lvl="0" indent="0" algn="l" rtl="0">
              <a:lnSpc>
                <a:spcPct val="115000"/>
              </a:lnSpc>
              <a:spcBef>
                <a:spcPts val="900"/>
              </a:spcBef>
              <a:spcAft>
                <a:spcPts val="0"/>
              </a:spcAft>
              <a:buSzPct val="25000"/>
              <a:buNone/>
              <a:defRPr/>
            </a:pPr>
            <a:r>
              <a:rPr lang="en-US" sz="900">
                <a:solidFill>
                  <a:schemeClr val="dk1"/>
                </a:solidFill>
              </a:rPr>
              <a:t>탄소 배출 관련 지표를 관리하고, 재생에너지 사용을 확대하며, 석회석을 건식 석탄재로 대체할 수 있는 기술을 개발 완료하였습니다. </a:t>
            </a:r>
            <a:endParaRPr lang="en-US" sz="900">
              <a:solidFill>
                <a:schemeClr val="dk1"/>
              </a:solidFill>
            </a:endParaRPr>
          </a:p>
          <a:p>
            <a:pPr marL="0" lvl="0" indent="0" algn="l" rtl="0">
              <a:lnSpc>
                <a:spcPct val="115000"/>
              </a:lnSpc>
              <a:spcBef>
                <a:spcPts val="900"/>
              </a:spcBef>
              <a:spcAft>
                <a:spcPts val="0"/>
              </a:spcAft>
              <a:buClr>
                <a:schemeClr val="dk1"/>
              </a:buClr>
              <a:buSzPct val="25000"/>
              <a:buFont typeface="Arial"/>
              <a:buNone/>
              <a:defRPr/>
            </a:pPr>
            <a:r>
              <a:rPr lang="en-US" sz="900">
                <a:solidFill>
                  <a:schemeClr val="dk1"/>
                </a:solidFill>
              </a:rPr>
              <a:t>2030년까지 중장기 대응 전략도 수립 중입니다.</a:t>
            </a:r>
            <a:endParaRPr lang="en-US" sz="900">
              <a:solidFill>
                <a:schemeClr val="dk1"/>
              </a:solidFill>
            </a:endParaRPr>
          </a:p>
          <a:p>
            <a:pPr marL="0" lvl="0" indent="0" algn="l" rtl="0">
              <a:lnSpc>
                <a:spcPct val="115000"/>
              </a:lnSpc>
              <a:spcBef>
                <a:spcPts val="900"/>
              </a:spcBef>
              <a:spcAft>
                <a:spcPts val="0"/>
              </a:spcAft>
              <a:buSzPct val="25000"/>
              <a:buNone/>
              <a:defRPr/>
            </a:pPr>
            <a:r>
              <a:rPr lang="en-US" sz="900">
                <a:solidFill>
                  <a:schemeClr val="dk1"/>
                </a:solidFill>
              </a:rPr>
              <a:t>2. 환경영향 최소화</a:t>
            </a:r>
            <a:br>
              <a:rPr lang="en-US" sz="900">
                <a:solidFill>
                  <a:schemeClr val="dk1"/>
                </a:solidFill>
              </a:rPr>
            </a:br>
            <a:r>
              <a:rPr lang="en-US" sz="900">
                <a:solidFill>
                  <a:schemeClr val="dk1"/>
                </a:solidFill>
              </a:rPr>
              <a:t>시멘트 제조 사업장의 환경 규제 강화와 지역사회의 관심 증가에 대응하여, 순환자원에 대한 지속적인 투자를 통해 자원 소비를 줄이고 대체연료 사용량과 비율을 높였습니다. </a:t>
            </a:r>
            <a:endParaRPr lang="en-US" sz="900">
              <a:solidFill>
                <a:schemeClr val="dk1"/>
              </a:solidFill>
            </a:endParaRPr>
          </a:p>
          <a:p>
            <a:pPr marL="0" lvl="0" indent="0" algn="l" rtl="0">
              <a:lnSpc>
                <a:spcPct val="115000"/>
              </a:lnSpc>
              <a:spcBef>
                <a:spcPts val="900"/>
              </a:spcBef>
              <a:spcAft>
                <a:spcPts val="0"/>
              </a:spcAft>
              <a:buClr>
                <a:schemeClr val="dk1"/>
              </a:buClr>
              <a:buSzPct val="25000"/>
              <a:buFont typeface="Arial"/>
              <a:buNone/>
              <a:defRPr/>
            </a:pPr>
            <a:r>
              <a:rPr lang="en-US" sz="900">
                <a:solidFill>
                  <a:schemeClr val="dk1"/>
                </a:solidFill>
              </a:rPr>
              <a:t>또한 제주항 시멘트 전용선을 도입하여 비산먼지를 최소화하였습니다. </a:t>
            </a:r>
            <a:endParaRPr lang="en-US" sz="900">
              <a:solidFill>
                <a:schemeClr val="dk1"/>
              </a:solidFill>
            </a:endParaRPr>
          </a:p>
          <a:p>
            <a:pPr marL="0" lvl="0" indent="0" algn="l" rtl="0">
              <a:lnSpc>
                <a:spcPct val="115000"/>
              </a:lnSpc>
              <a:spcBef>
                <a:spcPts val="900"/>
              </a:spcBef>
              <a:spcAft>
                <a:spcPts val="0"/>
              </a:spcAft>
              <a:buClr>
                <a:schemeClr val="dk1"/>
              </a:buClr>
              <a:buSzPct val="25000"/>
              <a:buFont typeface="Arial"/>
              <a:buNone/>
              <a:defRPr/>
            </a:pPr>
            <a:r>
              <a:rPr lang="en-US" sz="900">
                <a:solidFill>
                  <a:schemeClr val="dk1"/>
                </a:solidFill>
              </a:rPr>
              <a:t>3. 자원 관리 효율화</a:t>
            </a:r>
            <a:br>
              <a:rPr lang="en-US" sz="900">
                <a:solidFill>
                  <a:schemeClr val="dk1"/>
                </a:solidFill>
              </a:rPr>
            </a:br>
            <a:r>
              <a:rPr lang="en-US" sz="900">
                <a:solidFill>
                  <a:schemeClr val="dk1"/>
                </a:solidFill>
              </a:rPr>
              <a:t>자원 절감 및 폐기물 관리에 대한 사회적 요구와 규제에 대응하여, 플라이애시 등 부자재 재활용을 통해 자원 사용 효율을 높이고 순환자원 체계를 구축하고 있습니다.</a:t>
            </a:r>
            <a:endParaRPr lang="en-US" sz="900">
              <a:solidFill>
                <a:schemeClr val="dk1"/>
              </a:solidFill>
            </a:endParaRPr>
          </a:p>
          <a:p>
            <a:pPr marL="0" lvl="0" indent="0" algn="l" rtl="0">
              <a:lnSpc>
                <a:spcPct val="115000"/>
              </a:lnSpc>
              <a:spcBef>
                <a:spcPts val="900"/>
              </a:spcBef>
              <a:spcAft>
                <a:spcPts val="0"/>
              </a:spcAft>
              <a:buSzPct val="25000"/>
              <a:buNone/>
              <a:defRPr/>
            </a:pPr>
            <a:r>
              <a:rPr lang="en-US" sz="900">
                <a:solidFill>
                  <a:schemeClr val="dk1"/>
                </a:solidFill>
              </a:rPr>
              <a:t>4. 생물다양성 보전</a:t>
            </a:r>
            <a:br>
              <a:rPr lang="en-US" sz="900">
                <a:solidFill>
                  <a:schemeClr val="dk1"/>
                </a:solidFill>
              </a:rPr>
            </a:br>
            <a:r>
              <a:rPr lang="en-US" sz="900">
                <a:solidFill>
                  <a:schemeClr val="dk1"/>
                </a:solidFill>
              </a:rPr>
              <a:t>광산 개발로 인한 생태계 파괴 위험을 줄이기 위해, 2026년까지 광산 복구를 계획하고 있으며, 척시의 승인을 받아 2023년 10월 2.5헥타르 규모의 복구 시범 부지 공사에 착공하였습니다. </a:t>
            </a:r>
            <a:endParaRPr lang="en-US" sz="900">
              <a:solidFill>
                <a:schemeClr val="dk1"/>
              </a:solidFill>
            </a:endParaRPr>
          </a:p>
          <a:p>
            <a:pPr marL="0" lvl="0" indent="0" algn="l" rtl="0">
              <a:lnSpc>
                <a:spcPct val="115000"/>
              </a:lnSpc>
              <a:spcBef>
                <a:spcPts val="900"/>
              </a:spcBef>
              <a:spcAft>
                <a:spcPts val="0"/>
              </a:spcAft>
              <a:buClr>
                <a:schemeClr val="dk1"/>
              </a:buClr>
              <a:buSzPct val="25000"/>
              <a:buFont typeface="Arial"/>
              <a:buNone/>
              <a:defRPr/>
            </a:pPr>
            <a:r>
              <a:rPr lang="en-US" sz="900">
                <a:solidFill>
                  <a:schemeClr val="dk1"/>
                </a:solidFill>
              </a:rPr>
              <a:t>또한 덕산해수욕장 해변 입양을 통해 생태계 보전 활동도 병행하고 있습니다.</a:t>
            </a:r>
            <a:endParaRPr lang="en-US" sz="900">
              <a:solidFill>
                <a:schemeClr val="dk1"/>
              </a:solidFill>
            </a:endParaRPr>
          </a:p>
          <a:p>
            <a:pPr marL="0" lvl="0" indent="0" algn="l" rtl="0">
              <a:lnSpc>
                <a:spcPct val="115000"/>
              </a:lnSpc>
              <a:spcBef>
                <a:spcPts val="900"/>
              </a:spcBef>
              <a:spcAft>
                <a:spcPts val="0"/>
              </a:spcAft>
              <a:buSzPct val="25000"/>
              <a:buNone/>
              <a:defRPr/>
            </a:pPr>
            <a:r>
              <a:rPr lang="en-US" sz="900">
                <a:solidFill>
                  <a:schemeClr val="dk1"/>
                </a:solidFill>
              </a:rPr>
              <a:t>5. 환경경영 체계 및 모니터링 강화</a:t>
            </a:r>
            <a:br>
              <a:rPr lang="en-US" sz="900">
                <a:solidFill>
                  <a:schemeClr val="dk1"/>
                </a:solidFill>
              </a:rPr>
            </a:br>
            <a:r>
              <a:rPr lang="en-US" sz="900">
                <a:solidFill>
                  <a:schemeClr val="dk1"/>
                </a:solidFill>
              </a:rPr>
              <a:t>기술혁신과 비즈니스 기회를 위한 기반으로, 환경경영 전담조직과 시스템을 운영하고 있으며, ISO 14001을 통한 환경경영 시스템을 구축하여 에너지 사용량과 오염물질 배출 등을 체계적으로 관리하고 있습니다. </a:t>
            </a:r>
            <a:endParaRPr lang="en-US" sz="900">
              <a:solidFill>
                <a:schemeClr val="dk1"/>
              </a:solidFill>
            </a:endParaRPr>
          </a:p>
          <a:p>
            <a:pPr marL="0" lvl="0" indent="0" algn="l" rtl="0">
              <a:lnSpc>
                <a:spcPct val="115000"/>
              </a:lnSpc>
              <a:spcBef>
                <a:spcPts val="900"/>
              </a:spcBef>
              <a:spcAft>
                <a:spcPts val="0"/>
              </a:spcAft>
              <a:buClr>
                <a:schemeClr val="dk1"/>
              </a:buClr>
              <a:buSzPct val="25000"/>
              <a:buFont typeface="Arial"/>
              <a:buNone/>
              <a:defRPr/>
            </a:pPr>
            <a:r>
              <a:rPr lang="en-US" sz="900">
                <a:solidFill>
                  <a:schemeClr val="dk1"/>
                </a:solidFill>
              </a:rPr>
              <a:t>2023년에는 환경 법규 위반 건수를 0건으로 유지하며 관리 성과를 입증하였습니다.</a:t>
            </a:r>
            <a:endParaRPr lang="en-US" sz="900">
              <a:solidFill>
                <a:schemeClr val="dk1"/>
              </a:solidFill>
            </a:endParaRPr>
          </a:p>
          <a:p>
            <a:pPr marL="0" lvl="0" indent="0" algn="l" rtl="0">
              <a:lnSpc>
                <a:spcPct val="115000"/>
              </a:lnSpc>
              <a:spcBef>
                <a:spcPts val="900"/>
              </a:spcBef>
              <a:spcAft>
                <a:spcPts val="0"/>
              </a:spcAft>
              <a:buClr>
                <a:schemeClr val="dk1"/>
              </a:buClr>
              <a:buSzPct val="25000"/>
              <a:buFont typeface="Arial"/>
              <a:buNone/>
              <a:defRPr/>
            </a:pPr>
            <a:r>
              <a:rPr lang="en-US" sz="900">
                <a:solidFill>
                  <a:schemeClr val="dk1"/>
                </a:solidFill>
              </a:rPr>
              <a:t>이처럼 표시멘트는 기후·자원·생태계 측면에서 환경 리스크를 최소화하고 지속가능한 친환경 경영을 실현하고자 적극적으로 대응하고 있습니다.</a:t>
            </a:r>
            <a:endParaRPr lang="en-US" sz="900">
              <a:solidFill>
                <a:schemeClr val="dk1"/>
              </a:solidFill>
            </a:endParaRPr>
          </a:p>
          <a:p>
            <a:pPr marL="12700" lvl="0" indent="0" algn="l" rtl="0">
              <a:lnSpc>
                <a:spcPct val="100000"/>
              </a:lnSpc>
              <a:spcBef>
                <a:spcPts val="1285"/>
              </a:spcBef>
              <a:spcAft>
                <a:spcPts val="0"/>
              </a:spcAft>
              <a:buNone/>
              <a:defRPr/>
            </a:pPr>
            <a:endParaRPr b="1">
              <a:solidFill>
                <a:srgbClr val="0068b7"/>
              </a:solidFill>
            </a:endParaRPr>
          </a:p>
          <a:p>
            <a:pPr marL="12700" marR="5080" lvl="0" indent="102870" algn="l" rtl="0">
              <a:lnSpc>
                <a:spcPct val="138900"/>
              </a:lnSpc>
              <a:spcBef>
                <a:spcPts val="350"/>
              </a:spcBef>
              <a:spcAft>
                <a:spcPts val="0"/>
              </a:spcAft>
              <a:buNone/>
              <a:defRPr/>
            </a:pPr>
            <a:endParaRPr sz="900">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p:cSld>
    <p:spTree>
      <p:nvGrpSpPr>
        <p:cNvPr id="1" name=""/>
        <p:cNvGrpSpPr/>
        <p:nvPr/>
      </p:nvGrpSpPr>
      <p:grpSpPr>
        <a:xfrm>
          <a:off x="0" y="0"/>
          <a:ext cx="0" cy="0"/>
          <a:chOff x="0" y="0"/>
          <a:chExt cx="0" cy="0"/>
        </a:xfrm>
      </p:grpSpPr>
      <p:sp>
        <p:nvSpPr>
          <p:cNvPr id="74" name="Google Shape;74;p12"/>
          <p:cNvSpPr txBox="1"/>
          <p:nvPr/>
        </p:nvSpPr>
        <p:spPr>
          <a:xfrm>
            <a:off x="933959" y="768742"/>
            <a:ext cx="4783936" cy="6117832"/>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altLang="ko-KR" sz="2200" b="1">
                <a:solidFill>
                  <a:srgbClr val="1f1e1d"/>
                </a:solidFill>
                <a:latin typeface="Arial"/>
                <a:ea typeface="Arial"/>
                <a:cs typeface="Arial"/>
                <a:sym typeface="Arial"/>
              </a:rPr>
              <a:t>ESG </a:t>
            </a:r>
            <a:r>
              <a:rPr lang="ko-KR" altLang="en-US" sz="2200" b="1">
                <a:solidFill>
                  <a:srgbClr val="1f1e1d"/>
                </a:solidFill>
                <a:latin typeface="Arial"/>
                <a:ea typeface="Arial"/>
                <a:cs typeface="Arial"/>
                <a:sym typeface="Arial"/>
              </a:rPr>
              <a:t>하이라이트 </a:t>
            </a:r>
            <a:r>
              <a:rPr lang="en-US" altLang="ko-KR" sz="2200" b="1">
                <a:solidFill>
                  <a:srgbClr val="1f1e1d"/>
                </a:solidFill>
                <a:latin typeface="Arial"/>
                <a:ea typeface="Arial"/>
                <a:cs typeface="Arial"/>
                <a:sym typeface="Arial"/>
              </a:rPr>
              <a:t>-</a:t>
            </a:r>
            <a:r>
              <a:rPr lang="ko-KR" altLang="en-US" sz="2200" b="1">
                <a:solidFill>
                  <a:srgbClr val="1f1e1d"/>
                </a:solidFill>
                <a:latin typeface="Arial"/>
                <a:ea typeface="Arial"/>
                <a:cs typeface="Arial"/>
                <a:sym typeface="Arial"/>
              </a:rPr>
              <a:t> </a:t>
            </a:r>
            <a:r>
              <a:rPr lang="en-US" sz="2200" b="1">
                <a:solidFill>
                  <a:srgbClr val="1f1e1d"/>
                </a:solidFill>
                <a:latin typeface="Arial"/>
                <a:ea typeface="Arial"/>
                <a:cs typeface="Arial"/>
                <a:sym typeface="Arial"/>
              </a:rPr>
              <a:t>중대성 평가</a:t>
            </a:r>
            <a:endParaRPr lang="en-US" sz="2200" b="1">
              <a:solidFill>
                <a:srgbClr val="1f1e1d"/>
              </a:solidFill>
              <a:latin typeface="Arial"/>
              <a:ea typeface="Arial"/>
              <a:cs typeface="Arial"/>
              <a:sym typeface="Arial"/>
            </a:endParaRPr>
          </a:p>
          <a:p>
            <a:pPr marL="12700" lvl="0" indent="0" algn="l" rtl="0">
              <a:lnSpc>
                <a:spcPct val="100000"/>
              </a:lnSpc>
              <a:spcBef>
                <a:spcPts val="1285"/>
              </a:spcBef>
              <a:spcAft>
                <a:spcPts val="0"/>
              </a:spcAft>
              <a:buNone/>
              <a:defRPr/>
            </a:pPr>
            <a:r>
              <a:rPr lang="en-US" sz="900">
                <a:solidFill>
                  <a:srgbClr val="0068b7"/>
                </a:solidFill>
              </a:rPr>
              <a:t>중대이슈 관리 방안(2/2)</a:t>
            </a:r>
            <a:endParaRPr lang="en-US" sz="900">
              <a:solidFill>
                <a:srgbClr val="0068b7"/>
              </a:solidFill>
            </a:endParaRPr>
          </a:p>
          <a:p>
            <a:pPr marL="0" lvl="0" indent="0" algn="l" rtl="0">
              <a:lnSpc>
                <a:spcPct val="115000"/>
              </a:lnSpc>
              <a:spcBef>
                <a:spcPts val="900"/>
              </a:spcBef>
              <a:spcAft>
                <a:spcPts val="0"/>
              </a:spcAft>
              <a:buClr>
                <a:schemeClr val="dk1"/>
              </a:buClr>
              <a:buSzPct val="25000"/>
              <a:buFont typeface="Arial"/>
              <a:buNone/>
              <a:defRPr/>
            </a:pPr>
            <a:r>
              <a:rPr lang="en-US" sz="900">
                <a:solidFill>
                  <a:schemeClr val="dk1"/>
                </a:solidFill>
              </a:rPr>
              <a:t>삼표시멘트는 사회, 지배구조, 경제 전반에 걸쳐 중대 이슈별로 재무적·사회환경적 영향도를 고려한 대응 전략을 수립하고, 2023년 주요 성과를 달성하였습니다.</a:t>
            </a:r>
            <a:endParaRPr lang="en-US" sz="900">
              <a:solidFill>
                <a:schemeClr val="dk1"/>
              </a:solidFill>
            </a:endParaRPr>
          </a:p>
          <a:p>
            <a:pPr marL="0" lvl="0" indent="0" algn="l" rtl="0">
              <a:lnSpc>
                <a:spcPct val="115000"/>
              </a:lnSpc>
              <a:spcBef>
                <a:spcPts val="900"/>
              </a:spcBef>
              <a:spcAft>
                <a:spcPts val="0"/>
              </a:spcAft>
              <a:buSzPct val="25000"/>
              <a:buNone/>
              <a:defRPr/>
            </a:pPr>
            <a:r>
              <a:rPr lang="en-US" sz="900">
                <a:solidFill>
                  <a:schemeClr val="dk1"/>
                </a:solidFill>
              </a:rPr>
              <a:t>1. 인권 보호 및 다양성</a:t>
            </a:r>
            <a:br>
              <a:rPr lang="en-US" sz="900">
                <a:solidFill>
                  <a:schemeClr val="dk1"/>
                </a:solidFill>
              </a:rPr>
            </a:br>
            <a:r>
              <a:rPr lang="en-US" sz="900">
                <a:solidFill>
                  <a:schemeClr val="dk1"/>
                </a:solidFill>
              </a:rPr>
              <a:t>삼표시멘트는 인권 경영 로드맵을 수립하고, 인권 차별 예방 교육을 실시하며, 위반 시 철저한 조사 및 징계를 통해 인권을 보호하고 있습니다. </a:t>
            </a:r>
            <a:endParaRPr lang="en-US" sz="900">
              <a:solidFill>
                <a:schemeClr val="dk1"/>
              </a:solidFill>
            </a:endParaRPr>
          </a:p>
          <a:p>
            <a:pPr marL="0" lvl="0" indent="0" algn="l" rtl="0">
              <a:lnSpc>
                <a:spcPct val="115000"/>
              </a:lnSpc>
              <a:spcBef>
                <a:spcPts val="900"/>
              </a:spcBef>
              <a:spcAft>
                <a:spcPts val="0"/>
              </a:spcAft>
              <a:buClr>
                <a:schemeClr val="dk1"/>
              </a:buClr>
              <a:buSzPct val="25000"/>
              <a:buFont typeface="Arial"/>
              <a:buNone/>
              <a:defRPr/>
            </a:pPr>
            <a:r>
              <a:rPr lang="en-US" sz="900">
                <a:solidFill>
                  <a:schemeClr val="dk1"/>
                </a:solidFill>
              </a:rPr>
              <a:t>임직원의 다양성을 존중하고, 모두가 역량을 발휘할 수 있는 환경을 조성하고 있습니다..</a:t>
            </a:r>
            <a:endParaRPr lang="en-US" sz="900">
              <a:solidFill>
                <a:schemeClr val="dk1"/>
              </a:solidFill>
            </a:endParaRPr>
          </a:p>
          <a:p>
            <a:pPr marL="0" lvl="0" indent="0" algn="l" rtl="0">
              <a:lnSpc>
                <a:spcPct val="115000"/>
              </a:lnSpc>
              <a:spcBef>
                <a:spcPts val="900"/>
              </a:spcBef>
              <a:spcAft>
                <a:spcPts val="0"/>
              </a:spcAft>
              <a:buSzPct val="25000"/>
              <a:buNone/>
              <a:defRPr/>
            </a:pPr>
            <a:r>
              <a:rPr lang="en-US" sz="900">
                <a:solidFill>
                  <a:schemeClr val="dk1"/>
                </a:solidFill>
              </a:rPr>
              <a:t>2. 임직원 안전 및 보건 관리 강화</a:t>
            </a:r>
            <a:endParaRPr lang="en-US" sz="900">
              <a:solidFill>
                <a:schemeClr val="dk1"/>
              </a:solidFill>
            </a:endParaRPr>
          </a:p>
          <a:p>
            <a:pPr marL="0" lvl="0" indent="0" algn="l" rtl="0">
              <a:lnSpc>
                <a:spcPct val="115000"/>
              </a:lnSpc>
              <a:spcBef>
                <a:spcPts val="900"/>
              </a:spcBef>
              <a:spcAft>
                <a:spcPts val="0"/>
              </a:spcAft>
              <a:buSzPct val="25000"/>
              <a:buNone/>
              <a:defRPr/>
            </a:pPr>
            <a:r>
              <a:rPr lang="en-US" sz="900">
                <a:solidFill>
                  <a:schemeClr val="dk1"/>
                </a:solidFill>
              </a:rPr>
              <a:t>안전한 작업 환경을 구축하기 위해 교육 효과를 강화하고, 사업장 내 안전 리스크를 발굴하고 있습니다. </a:t>
            </a:r>
            <a:endParaRPr lang="en-US" sz="900">
              <a:solidFill>
                <a:schemeClr val="dk1"/>
              </a:solidFill>
            </a:endParaRPr>
          </a:p>
          <a:p>
            <a:pPr marL="0" lvl="0" indent="0" algn="l" rtl="0">
              <a:lnSpc>
                <a:spcPct val="115000"/>
              </a:lnSpc>
              <a:spcBef>
                <a:spcPts val="900"/>
              </a:spcBef>
              <a:spcAft>
                <a:spcPts val="0"/>
              </a:spcAft>
              <a:buSzPct val="25000"/>
              <a:buNone/>
              <a:defRPr/>
            </a:pPr>
            <a:r>
              <a:rPr lang="en-US" sz="900">
                <a:solidFill>
                  <a:schemeClr val="dk1"/>
                </a:solidFill>
              </a:rPr>
              <a:t>또한 개인별 안전지표 설정과 협력사 안전 지원, 비상대응 훈련을 통해 안전문화를 내재화하고 있습니다. </a:t>
            </a:r>
            <a:endParaRPr lang="en-US" sz="900">
              <a:solidFill>
                <a:schemeClr val="dk1"/>
              </a:solidFill>
            </a:endParaRPr>
          </a:p>
          <a:p>
            <a:pPr marL="0" lvl="0" indent="0" algn="l" rtl="0">
              <a:lnSpc>
                <a:spcPct val="115000"/>
              </a:lnSpc>
              <a:spcBef>
                <a:spcPts val="900"/>
              </a:spcBef>
              <a:spcAft>
                <a:spcPts val="0"/>
              </a:spcAft>
              <a:buClr>
                <a:schemeClr val="dk1"/>
              </a:buClr>
              <a:buSzPct val="25000"/>
              <a:buFont typeface="Arial"/>
              <a:buNone/>
              <a:defRPr/>
            </a:pPr>
            <a:r>
              <a:rPr lang="en-US" sz="900">
                <a:solidFill>
                  <a:schemeClr val="dk1"/>
                </a:solidFill>
              </a:rPr>
              <a:t>2023년에는 약 47억 원 규모의 안전 관련 투자를 집행하였습니다.</a:t>
            </a:r>
            <a:endParaRPr lang="en-US" sz="900">
              <a:solidFill>
                <a:schemeClr val="dk1"/>
              </a:solidFill>
            </a:endParaRPr>
          </a:p>
          <a:p>
            <a:pPr marL="0" lvl="0" indent="0" algn="l" rtl="0">
              <a:lnSpc>
                <a:spcPct val="115000"/>
              </a:lnSpc>
              <a:spcBef>
                <a:spcPts val="900"/>
              </a:spcBef>
              <a:spcAft>
                <a:spcPts val="0"/>
              </a:spcAft>
              <a:buClr>
                <a:schemeClr val="dk1"/>
              </a:buClr>
              <a:buSzPct val="25000"/>
              <a:buFont typeface="Arial"/>
              <a:buNone/>
              <a:defRPr/>
            </a:pPr>
            <a:r>
              <a:rPr lang="en-US" sz="900">
                <a:solidFill>
                  <a:schemeClr val="dk1"/>
                </a:solidFill>
              </a:rPr>
              <a:t>3. 사회공헌 및 지역사회 참여 제고</a:t>
            </a:r>
            <a:br>
              <a:rPr lang="en-US" sz="900">
                <a:solidFill>
                  <a:schemeClr val="dk1"/>
                </a:solidFill>
              </a:rPr>
            </a:br>
            <a:r>
              <a:rPr lang="en-US" sz="900">
                <a:solidFill>
                  <a:schemeClr val="dk1"/>
                </a:solidFill>
              </a:rPr>
              <a:t>삼표시멘트는 시간과 자금의 부담에도 불구하고 지역발전기금 운용, 환경정화 활동, 재해 예방 프로그램 등을 운영하며 지역사회와의 긍정적 관계를 구축하고 있습니다. </a:t>
            </a:r>
            <a:endParaRPr lang="en-US" sz="900">
              <a:solidFill>
                <a:schemeClr val="dk1"/>
              </a:solidFill>
            </a:endParaRPr>
          </a:p>
          <a:p>
            <a:pPr marL="0" lvl="0" indent="0" algn="l" rtl="0">
              <a:lnSpc>
                <a:spcPct val="115000"/>
              </a:lnSpc>
              <a:spcBef>
                <a:spcPts val="900"/>
              </a:spcBef>
              <a:spcAft>
                <a:spcPts val="0"/>
              </a:spcAft>
              <a:buClr>
                <a:schemeClr val="dk1"/>
              </a:buClr>
              <a:buSzPct val="25000"/>
              <a:buFont typeface="Arial"/>
              <a:buNone/>
              <a:defRPr/>
            </a:pPr>
            <a:r>
              <a:rPr lang="en-US" sz="900">
                <a:solidFill>
                  <a:schemeClr val="dk1"/>
                </a:solidFill>
              </a:rPr>
              <a:t>4. 재무 및 비재무 리스크 통합 관리</a:t>
            </a:r>
            <a:br>
              <a:rPr lang="en-US" sz="900">
                <a:solidFill>
                  <a:schemeClr val="dk1"/>
                </a:solidFill>
              </a:rPr>
            </a:br>
            <a:r>
              <a:rPr lang="en-US" sz="900">
                <a:solidFill>
                  <a:schemeClr val="dk1"/>
                </a:solidFill>
              </a:rPr>
              <a:t>기업에 영향을 줄 수 있는 다양한 리스크를 사전에 파악하고 대응하기 위해 리스크 통합 관리 체계를 구축하였으며, 전략 수립과 사전 검토를 통해 대응력을 강화하고 있습니다.</a:t>
            </a:r>
            <a:endParaRPr lang="en-US" sz="900">
              <a:solidFill>
                <a:schemeClr val="dk1"/>
              </a:solidFill>
            </a:endParaRPr>
          </a:p>
          <a:p>
            <a:pPr marL="0" lvl="0" indent="0" algn="l" rtl="0">
              <a:lnSpc>
                <a:spcPct val="115000"/>
              </a:lnSpc>
              <a:spcBef>
                <a:spcPts val="900"/>
              </a:spcBef>
              <a:spcAft>
                <a:spcPts val="0"/>
              </a:spcAft>
              <a:buSzPct val="25000"/>
              <a:buNone/>
              <a:defRPr/>
            </a:pPr>
            <a:r>
              <a:rPr lang="en-US" sz="900">
                <a:solidFill>
                  <a:schemeClr val="dk1"/>
                </a:solidFill>
              </a:rPr>
              <a:t>5. 경제성과 창출</a:t>
            </a:r>
            <a:br>
              <a:rPr lang="en-US" sz="900">
                <a:solidFill>
                  <a:schemeClr val="dk1"/>
                </a:solidFill>
              </a:rPr>
            </a:br>
            <a:r>
              <a:rPr lang="en-US" sz="900">
                <a:solidFill>
                  <a:schemeClr val="dk1"/>
                </a:solidFill>
              </a:rPr>
              <a:t>기존 시멘트 수요 감소에 대응하고자 친환경 제품 개발에 집중하고 있으며, 제품의 환경 영향을 평가하고 있습니다. </a:t>
            </a:r>
            <a:endParaRPr lang="en-US" sz="900">
              <a:solidFill>
                <a:schemeClr val="dk1"/>
              </a:solidFill>
            </a:endParaRPr>
          </a:p>
          <a:p>
            <a:pPr marL="0" lvl="0" indent="0" algn="l" rtl="0">
              <a:lnSpc>
                <a:spcPct val="115000"/>
              </a:lnSpc>
              <a:spcBef>
                <a:spcPts val="900"/>
              </a:spcBef>
              <a:spcAft>
                <a:spcPts val="0"/>
              </a:spcAft>
              <a:buClr>
                <a:schemeClr val="dk1"/>
              </a:buClr>
              <a:buSzPct val="25000"/>
              <a:buFont typeface="Arial"/>
              <a:buNone/>
              <a:defRPr/>
            </a:pPr>
            <a:r>
              <a:rPr lang="en-US" sz="900">
                <a:solidFill>
                  <a:schemeClr val="dk1"/>
                </a:solidFill>
              </a:rPr>
              <a:t>그 결과, 2023년에는 전체 매출 대비 친환경 제품의 비중이 증가하였습니다.-</a:t>
            </a:r>
            <a:endParaRPr lang="en-US" sz="900">
              <a:solidFill>
                <a:schemeClr val="dk1"/>
              </a:solidFill>
            </a:endParaRPr>
          </a:p>
          <a:p>
            <a:pPr marL="0" lvl="0" indent="0" algn="l" rtl="0">
              <a:lnSpc>
                <a:spcPct val="115000"/>
              </a:lnSpc>
              <a:spcBef>
                <a:spcPts val="900"/>
              </a:spcBef>
              <a:spcAft>
                <a:spcPts val="0"/>
              </a:spcAft>
              <a:buClr>
                <a:schemeClr val="dk1"/>
              </a:buClr>
              <a:buSzPct val="25000"/>
              <a:buFont typeface="Arial"/>
              <a:buNone/>
              <a:defRPr/>
            </a:pPr>
            <a:r>
              <a:rPr lang="en-US" sz="900">
                <a:solidFill>
                  <a:schemeClr val="dk1"/>
                </a:solidFill>
              </a:rPr>
              <a:t>삼표시멘트는 이러한 전략을 통해 지속가능한 경영 기반을 강화하고, 사회적 책임을 실천해 나가고 있습니다.</a:t>
            </a:r>
            <a:endParaRPr lang="en-US" sz="900">
              <a:solidFill>
                <a:schemeClr val="dk1"/>
              </a:solidFill>
            </a:endParaRPr>
          </a:p>
          <a:p>
            <a:pPr marL="12700" marR="5080" lvl="0" indent="101600" algn="l" rtl="0">
              <a:lnSpc>
                <a:spcPct val="138900"/>
              </a:lnSpc>
              <a:spcBef>
                <a:spcPts val="900"/>
              </a:spcBef>
              <a:spcAft>
                <a:spcPts val="0"/>
              </a:spcAft>
              <a:buNone/>
              <a:defRPr/>
            </a:pPr>
            <a:endParaRPr sz="900">
              <a:solidFill>
                <a:srgbClr val="1f1e1d"/>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showMasterSp="0">
  <p:cSld>
    <p:spTree>
      <p:nvGrpSpPr>
        <p:cNvPr id="1" name=""/>
        <p:cNvGrpSpPr/>
        <p:nvPr/>
      </p:nvGrpSpPr>
      <p:grpSpPr>
        <a:xfrm>
          <a:off x="0" y="0"/>
          <a:ext cx="0" cy="0"/>
          <a:chOff x="0" y="0"/>
          <a:chExt cx="0" cy="0"/>
        </a:xfrm>
      </p:grpSpPr>
      <p:sp>
        <p:nvSpPr>
          <p:cNvPr id="79" name="Google Shape;79;p13"/>
          <p:cNvSpPr txBox="1"/>
          <p:nvPr/>
        </p:nvSpPr>
        <p:spPr>
          <a:xfrm>
            <a:off x="636850" y="844499"/>
            <a:ext cx="4597791" cy="4899075"/>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altLang="ko-KR" sz="2200" b="1">
                <a:solidFill>
                  <a:srgbClr val="1f1e1d"/>
                </a:solidFill>
                <a:latin typeface="Arial"/>
                <a:ea typeface="Arial"/>
                <a:cs typeface="Arial"/>
                <a:sym typeface="Arial"/>
              </a:rPr>
              <a:t>ESG </a:t>
            </a:r>
            <a:r>
              <a:rPr lang="ko-KR" altLang="en-US" sz="2200" b="1">
                <a:solidFill>
                  <a:srgbClr val="1f1e1d"/>
                </a:solidFill>
                <a:latin typeface="Arial"/>
                <a:ea typeface="Arial"/>
                <a:cs typeface="Arial"/>
                <a:sym typeface="Arial"/>
              </a:rPr>
              <a:t>하이라이트 </a:t>
            </a:r>
            <a:r>
              <a:rPr lang="en-US" altLang="ko-KR" sz="2200" b="1">
                <a:solidFill>
                  <a:srgbClr val="1f1e1d"/>
                </a:solidFill>
                <a:latin typeface="Arial"/>
                <a:ea typeface="Arial"/>
                <a:cs typeface="Arial"/>
                <a:sym typeface="Arial"/>
              </a:rPr>
              <a:t>-</a:t>
            </a:r>
            <a:r>
              <a:rPr lang="ko-KR" altLang="en-US" sz="2200" b="1">
                <a:solidFill>
                  <a:srgbClr val="1f1e1d"/>
                </a:solidFill>
                <a:latin typeface="Arial"/>
                <a:ea typeface="Arial"/>
                <a:cs typeface="Arial"/>
                <a:sym typeface="Arial"/>
              </a:rPr>
              <a:t> </a:t>
            </a:r>
            <a:r>
              <a:rPr lang="en-US" sz="2200" b="1">
                <a:solidFill>
                  <a:srgbClr val="1f1e1d"/>
                </a:solidFill>
                <a:latin typeface="Arial"/>
                <a:ea typeface="Arial"/>
                <a:cs typeface="Arial"/>
                <a:sym typeface="Arial"/>
              </a:rPr>
              <a:t>이해관계자 소통</a:t>
            </a:r>
            <a:endParaRPr lang="en-US" sz="2200" b="1">
              <a:solidFill>
                <a:srgbClr val="1f1e1d"/>
              </a:solidFill>
              <a:latin typeface="Arial"/>
              <a:ea typeface="Arial"/>
              <a:cs typeface="Arial"/>
              <a:sym typeface="Arial"/>
            </a:endParaRPr>
          </a:p>
          <a:p>
            <a:pPr marL="12700" marR="5080" lvl="0" indent="0" algn="l" rtl="0">
              <a:lnSpc>
                <a:spcPct val="138900"/>
              </a:lnSpc>
              <a:spcBef>
                <a:spcPts val="964"/>
              </a:spcBef>
              <a:spcAft>
                <a:spcPts val="0"/>
              </a:spcAft>
              <a:buNone/>
              <a:defRPr/>
            </a:pPr>
            <a:r>
              <a:rPr lang="en-US" sz="900">
                <a:solidFill>
                  <a:srgbClr val="1f1e1d"/>
                </a:solidFill>
              </a:rPr>
              <a:t>삼표시멘트는 주요 이해관계자인 임직원, 협력사, 고객사, 지역사회, 주주 및 투자자, 정부 및 공공기관·협회와의 소통을 위해 각 그룹의 특성에 맞는 다양한 커뮤니케이션 채널을 운영하고 있습니다. 이해관계자의 의견을 수렴하여 회사 경영 전반에 반영할 수 있도록 노력하고 있습니다.</a:t>
            </a:r>
            <a:endParaRPr lang="en-US" sz="900">
              <a:solidFill>
                <a:srgbClr val="1f1e1d"/>
              </a:solidFill>
            </a:endParaRPr>
          </a:p>
          <a:p>
            <a:pPr marL="12700" marR="5080" lvl="0" indent="0" algn="l" rtl="0">
              <a:lnSpc>
                <a:spcPct val="138900"/>
              </a:lnSpc>
              <a:spcBef>
                <a:spcPts val="964"/>
              </a:spcBef>
              <a:spcAft>
                <a:spcPts val="0"/>
              </a:spcAft>
              <a:buNone/>
              <a:defRPr/>
            </a:pPr>
            <a:r>
              <a:rPr lang="en-US" sz="900">
                <a:solidFill>
                  <a:schemeClr val="dk1"/>
                </a:solidFill>
              </a:rPr>
              <a:t>삼표시멘트는 다양한 이해관계자들과의 지속적인 소통을 통해 상호 신뢰를 구축하고 주요 관심 이슈에 적극 대응하고 있습니다.</a:t>
            </a:r>
            <a:endParaRPr lang="en-US" sz="900">
              <a:solidFill>
                <a:schemeClr val="dk1"/>
              </a:solidFill>
            </a:endParaRPr>
          </a:p>
          <a:p>
            <a:pPr marL="0" lvl="0" indent="0" algn="l" rtl="0">
              <a:lnSpc>
                <a:spcPct val="115000"/>
              </a:lnSpc>
              <a:spcBef>
                <a:spcPts val="1200"/>
              </a:spcBef>
              <a:spcAft>
                <a:spcPts val="0"/>
              </a:spcAft>
              <a:buClr>
                <a:schemeClr val="dk1"/>
              </a:buClr>
              <a:buSzPct val="25000"/>
              <a:buFont typeface="Arial"/>
              <a:buNone/>
              <a:defRPr/>
            </a:pPr>
            <a:r>
              <a:rPr lang="en-US" sz="900">
                <a:solidFill>
                  <a:schemeClr val="dk1"/>
                </a:solidFill>
              </a:rPr>
              <a:t>임직원과는 사내포털, 직원 만족도 조사, 이메일, 사이버 신문고, 노사 협의체 등을 통해 수시로 소통하며, 주요 관심사는 안전보건 역량 강화, 성과 보상, 인권 존중 등입니다.</a:t>
            </a:r>
            <a:br>
              <a:rPr lang="en-US" sz="900">
                <a:solidFill>
                  <a:schemeClr val="dk1"/>
                </a:solidFill>
              </a:rPr>
            </a:br>
            <a:r>
              <a:rPr lang="en-US" sz="900">
                <a:solidFill>
                  <a:schemeClr val="dk1"/>
                </a:solidFill>
              </a:rPr>
              <a:t>협력사와는 협력사 협의회, 고충처리 채널, 협력사 신문고, 안전보건 및 운영관리 평가 등을 통해 수시로 소통하며, 상생 경영과 공정거래, 인권 및 안전 관리에 중점을 두고 있습니다.</a:t>
            </a:r>
            <a:br>
              <a:rPr lang="en-US" sz="900">
                <a:solidFill>
                  <a:schemeClr val="dk1"/>
                </a:solidFill>
              </a:rPr>
            </a:br>
            <a:r>
              <a:rPr lang="en-US" sz="900">
                <a:solidFill>
                  <a:schemeClr val="dk1"/>
                </a:solidFill>
              </a:rPr>
              <a:t>고객사와는 고객만족도 조사를 정기 및 수시로 실시하며, 제품 및 서비스 품질과 고객 만족이 주요 관심사입니다.</a:t>
            </a:r>
            <a:br>
              <a:rPr lang="en-US" sz="900">
                <a:solidFill>
                  <a:schemeClr val="dk1"/>
                </a:solidFill>
              </a:rPr>
            </a:br>
            <a:r>
              <a:rPr lang="en-US" sz="900">
                <a:solidFill>
                  <a:schemeClr val="dk1"/>
                </a:solidFill>
              </a:rPr>
              <a:t>지역사회와는 주민 간담회, 지역 경제 활성화를 위한 커뮤니티 운영 등을 통해 정기적으로 소통하며, 지역사회 기여와 환경 개선을 중점적으로 다룹니다.</a:t>
            </a:r>
            <a:br>
              <a:rPr lang="en-US" sz="900">
                <a:solidFill>
                  <a:schemeClr val="dk1"/>
                </a:solidFill>
              </a:rPr>
            </a:br>
            <a:r>
              <a:rPr lang="en-US" sz="900">
                <a:solidFill>
                  <a:schemeClr val="dk1"/>
                </a:solidFill>
              </a:rPr>
              <a:t>주주 및 투자자와는 주주총회, 공시자료, 기업설명회, ESG 보고서를 통해 정기적 및 수시로 소통하며, 리스크 관리, 재무성과 창출, 투명한 정보 공개에 관심을 가지고 있습니다.</a:t>
            </a:r>
            <a:br>
              <a:rPr lang="en-US" sz="900">
                <a:solidFill>
                  <a:schemeClr val="dk1"/>
                </a:solidFill>
              </a:rPr>
            </a:br>
            <a:r>
              <a:rPr lang="en-US" sz="900">
                <a:solidFill>
                  <a:schemeClr val="dk1"/>
                </a:solidFill>
              </a:rPr>
              <a:t>정부 및 공공기관과는 삼척시청과의 소통, 홈페이지 및 보도자료 등을 통해 법규 준수와 납세 의무 이행 등 공공 책임을 충실히 수행하고 있습니다.</a:t>
            </a:r>
            <a:br>
              <a:rPr lang="en-US" sz="900">
                <a:solidFill>
                  <a:schemeClr val="dk1"/>
                </a:solidFill>
              </a:rPr>
            </a:br>
            <a:r>
              <a:rPr lang="en-US" sz="900">
                <a:solidFill>
                  <a:schemeClr val="dk1"/>
                </a:solidFill>
              </a:rPr>
              <a:t>협회와는 세계시멘트협회 및 한국시멘트협회에 참여하여 정기적으로 품질 향상과 환경 보전을 위한 연구개발 및 업계 협력 활동을 이어가고 있습니다.</a:t>
            </a:r>
            <a:endParaRPr lang="en-US" sz="900">
              <a:solidFill>
                <a:schemeClr val="dk1"/>
              </a:solidFill>
            </a:endParaRPr>
          </a:p>
          <a:p>
            <a:pPr marL="0" lvl="0" indent="0" algn="l" rtl="0">
              <a:lnSpc>
                <a:spcPct val="115000"/>
              </a:lnSpc>
              <a:spcBef>
                <a:spcPts val="1200"/>
              </a:spcBef>
              <a:spcAft>
                <a:spcPts val="0"/>
              </a:spcAft>
              <a:buClr>
                <a:schemeClr val="dk1"/>
              </a:buClr>
              <a:buSzPct val="25000"/>
              <a:buFont typeface="Arial"/>
              <a:buNone/>
              <a:defRPr/>
            </a:pPr>
            <a:r>
              <a:rPr lang="en-US" sz="900">
                <a:solidFill>
                  <a:schemeClr val="dk1"/>
                </a:solidFill>
              </a:rPr>
              <a:t>이처럼 삼표시멘트는 이해관계자별 맞춤형 소통 채널을 활용하여 각자의 관심 이슈에 능동적으로 대응하고, 지속가능한 관계를 유지해 나가고 있습니다.</a:t>
            </a:r>
            <a:endParaRPr lang="en-US" sz="900">
              <a:solidFill>
                <a:schemeClr val="dk1"/>
              </a:solidFill>
            </a:endParaRPr>
          </a:p>
          <a:p>
            <a:pPr marL="12700" marR="5080" lvl="0" indent="0" algn="l" rtl="0">
              <a:lnSpc>
                <a:spcPct val="138900"/>
              </a:lnSpc>
              <a:spcBef>
                <a:spcPts val="1200"/>
              </a:spcBef>
              <a:spcAft>
                <a:spcPts val="0"/>
              </a:spcAft>
              <a:buNone/>
              <a:defRPr/>
            </a:pPr>
            <a:endParaRPr sz="900">
              <a:solidFill>
                <a:srgbClr val="1f1e1d"/>
              </a:solidFil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84" name="Google Shape;84;p14"/>
          <p:cNvSpPr txBox="1"/>
          <p:nvPr/>
        </p:nvSpPr>
        <p:spPr>
          <a:xfrm>
            <a:off x="577994" y="4842975"/>
            <a:ext cx="5992338" cy="2519850"/>
          </a:xfrm>
          <a:prstGeom prst="rect">
            <a:avLst/>
          </a:prstGeom>
          <a:noFill/>
          <a:ln>
            <a:noFill/>
          </a:ln>
        </p:spPr>
        <p:txBody>
          <a:bodyPr wrap="square" lIns="0" tIns="117475" rIns="0" bIns="0" anchor="t" anchorCtr="0">
            <a:spAutoFit/>
          </a:bodyPr>
          <a:lstStyle/>
          <a:p>
            <a:pPr marL="12700" lvl="0" indent="0" algn="l" rtl="0">
              <a:lnSpc>
                <a:spcPct val="100000"/>
              </a:lnSpc>
              <a:spcBef>
                <a:spcPts val="0"/>
              </a:spcBef>
              <a:spcAft>
                <a:spcPts val="0"/>
              </a:spcAft>
              <a:buNone/>
              <a:defRPr/>
            </a:pPr>
            <a:r>
              <a:rPr lang="en-US" sz="1400" b="1">
                <a:solidFill>
                  <a:srgbClr val="009944"/>
                </a:solidFill>
                <a:latin typeface="Arial"/>
                <a:ea typeface="Arial"/>
                <a:cs typeface="Arial"/>
                <a:sym typeface="Arial"/>
              </a:rPr>
              <a:t>Strategy</a:t>
            </a:r>
            <a:endParaRPr lang="en-US" sz="1400" b="1">
              <a:solidFill>
                <a:srgbClr val="009944"/>
              </a:solidFill>
              <a:latin typeface="Arial"/>
              <a:ea typeface="Arial"/>
              <a:cs typeface="Arial"/>
              <a:sym typeface="Arial"/>
            </a:endParaRPr>
          </a:p>
          <a:p>
            <a:pPr marL="12700" lvl="0" indent="0" algn="l" rtl="0">
              <a:lnSpc>
                <a:spcPct val="100000"/>
              </a:lnSpc>
              <a:spcBef>
                <a:spcPts val="715"/>
              </a:spcBef>
              <a:spcAft>
                <a:spcPts val="0"/>
              </a:spcAft>
              <a:buNone/>
              <a:defRPr/>
            </a:pPr>
            <a:r>
              <a:rPr lang="en-US" sz="1200" b="1">
                <a:solidFill>
                  <a:srgbClr val="1f1e1d"/>
                </a:solidFill>
                <a:latin typeface="Arial"/>
                <a:ea typeface="Arial"/>
                <a:cs typeface="Arial"/>
                <a:sym typeface="Arial"/>
              </a:rPr>
              <a:t>2050 탄소중립 달성 목표</a:t>
            </a:r>
            <a:endParaRPr lang="en-US" sz="1200" b="1">
              <a:solidFill>
                <a:srgbClr val="1f1e1d"/>
              </a:solidFill>
              <a:latin typeface="Arial"/>
              <a:ea typeface="Arial"/>
              <a:cs typeface="Arial"/>
              <a:sym typeface="Arial"/>
            </a:endParaRPr>
          </a:p>
          <a:p>
            <a:pPr marL="12700" marR="5080" lvl="0" indent="0" algn="l" rtl="0">
              <a:lnSpc>
                <a:spcPct val="138900"/>
              </a:lnSpc>
              <a:spcBef>
                <a:spcPts val="265"/>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국가 탄소중립 시나리오에 따른 목표를 달성하기 위한 온실가스 감축을 주요 전략으로 </a:t>
            </a:r>
            <a:r>
              <a:rPr lang="en-US" sz="900">
                <a:solidFill>
                  <a:srgbClr val="1f1e1d"/>
                </a:solidFill>
              </a:rPr>
              <a:t>삼</a:t>
            </a:r>
            <a:r>
              <a:rPr lang="en-US" sz="900">
                <a:solidFill>
                  <a:srgbClr val="1f1e1d"/>
                </a:solidFill>
                <a:latin typeface="Arial"/>
                <a:ea typeface="Arial"/>
                <a:cs typeface="Arial"/>
                <a:sym typeface="Arial"/>
              </a:rPr>
              <a:t>고 있습니다. </a:t>
            </a:r>
            <a:endParaRPr lang="en-US" sz="900">
              <a:solidFill>
                <a:srgbClr val="1f1e1d"/>
              </a:solidFill>
              <a:latin typeface="Arial"/>
              <a:ea typeface="Arial"/>
              <a:cs typeface="Arial"/>
              <a:sym typeface="Arial"/>
            </a:endParaRPr>
          </a:p>
          <a:p>
            <a:pPr marL="12700" marR="5080" lvl="0" indent="0" algn="l" rtl="0">
              <a:lnSpc>
                <a:spcPct val="138900"/>
              </a:lnSpc>
              <a:spcBef>
                <a:spcPts val="265"/>
              </a:spcBef>
              <a:spcAft>
                <a:spcPts val="0"/>
              </a:spcAft>
              <a:buNone/>
              <a:defRPr/>
            </a:pPr>
            <a:r>
              <a:rPr lang="en-US" sz="900">
                <a:solidFill>
                  <a:srgbClr val="1f1e1d"/>
                </a:solidFill>
                <a:latin typeface="Arial"/>
                <a:ea typeface="Arial"/>
                <a:cs typeface="Arial"/>
                <a:sym typeface="Arial"/>
              </a:rPr>
              <a:t>단계별 달성 목표와 전략을 구체화하고 공정 개선, 투자, 제도 개선 활동을 지속하고 있습니다. </a:t>
            </a:r>
            <a:endParaRPr lang="en-US" sz="900">
              <a:solidFill>
                <a:srgbClr val="1f1e1d"/>
              </a:solidFill>
              <a:latin typeface="Arial"/>
              <a:ea typeface="Arial"/>
              <a:cs typeface="Arial"/>
              <a:sym typeface="Arial"/>
            </a:endParaRPr>
          </a:p>
          <a:p>
            <a:pPr marL="12700" marR="5080" lvl="0" indent="0" algn="l" rtl="0">
              <a:lnSpc>
                <a:spcPct val="138900"/>
              </a:lnSpc>
              <a:spcBef>
                <a:spcPts val="265"/>
              </a:spcBef>
              <a:spcAft>
                <a:spcPts val="0"/>
              </a:spcAft>
              <a:buNone/>
              <a:defRPr/>
            </a:pPr>
            <a:r>
              <a:rPr lang="en-US" sz="900">
                <a:solidFill>
                  <a:srgbClr val="1f1e1d"/>
                </a:solidFill>
                <a:latin typeface="Arial"/>
                <a:ea typeface="Arial"/>
                <a:cs typeface="Arial"/>
                <a:sym typeface="Arial"/>
              </a:rPr>
              <a:t>시멘트 생산과정 중 온실가스는 공정배출에서 64%, 연소배출에서 30%, 전력 배출에서 5.6%씩 배출됩니다. </a:t>
            </a:r>
            <a:endParaRPr lang="en-US" sz="900">
              <a:solidFill>
                <a:srgbClr val="1f1e1d"/>
              </a:solidFill>
              <a:latin typeface="Arial"/>
              <a:ea typeface="Arial"/>
              <a:cs typeface="Arial"/>
              <a:sym typeface="Arial"/>
            </a:endParaRPr>
          </a:p>
          <a:p>
            <a:pPr marL="12700" marR="5080" lvl="0" indent="0" algn="l" rtl="0">
              <a:lnSpc>
                <a:spcPct val="138900"/>
              </a:lnSpc>
              <a:spcBef>
                <a:spcPts val="265"/>
              </a:spcBef>
              <a:spcAft>
                <a:spcPts val="0"/>
              </a:spcAft>
              <a:buNone/>
              <a:defRPr/>
            </a:pPr>
            <a:r>
              <a:rPr lang="en-US" sz="900">
                <a:solidFill>
                  <a:srgbClr val="1f1e1d"/>
                </a:solidFill>
                <a:latin typeface="Arial"/>
                <a:ea typeface="Arial"/>
                <a:cs typeface="Arial"/>
                <a:sym typeface="Arial"/>
              </a:rPr>
              <a:t>탄소중립을 위해서는 공정배출 및 연소배출 공정을 개선하여 온실가스 배출량을 감축해야 합니다.</a:t>
            </a:r>
            <a:endParaRPr lang="en-US" sz="900">
              <a:solidFill>
                <a:srgbClr val="1f1e1d"/>
              </a:solidFill>
              <a:latin typeface="Arial"/>
              <a:ea typeface="Arial"/>
              <a:cs typeface="Arial"/>
              <a:sym typeface="Arial"/>
            </a:endParaRPr>
          </a:p>
          <a:p>
            <a:pPr marL="12700" marR="5080" lvl="0" indent="0" algn="l" rtl="0">
              <a:lnSpc>
                <a:spcPct val="138900"/>
              </a:lnSpc>
              <a:spcBef>
                <a:spcPts val="265"/>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저탄소 친환경 시멘트 생산을 위해 석회석 및 화석 연료의 순환 자원 대체 비율을 늘려 나갈 계획입니다. </a:t>
            </a:r>
            <a:endParaRPr lang="en-US" sz="900">
              <a:solidFill>
                <a:srgbClr val="1f1e1d"/>
              </a:solidFill>
              <a:latin typeface="Arial"/>
              <a:ea typeface="Arial"/>
              <a:cs typeface="Arial"/>
              <a:sym typeface="Arial"/>
            </a:endParaRPr>
          </a:p>
          <a:p>
            <a:pPr marL="12700" marR="5080" lvl="0" indent="0" algn="l" rtl="0">
              <a:lnSpc>
                <a:spcPct val="138900"/>
              </a:lnSpc>
              <a:spcBef>
                <a:spcPts val="265"/>
              </a:spcBef>
              <a:spcAft>
                <a:spcPts val="0"/>
              </a:spcAft>
              <a:buNone/>
              <a:defRPr/>
            </a:pPr>
            <a:r>
              <a:rPr lang="en-US" sz="900">
                <a:solidFill>
                  <a:srgbClr val="1f1e1d"/>
                </a:solidFill>
                <a:latin typeface="Arial"/>
                <a:ea typeface="Arial"/>
                <a:cs typeface="Arial"/>
                <a:sym typeface="Arial"/>
              </a:rPr>
              <a:t>2030년까지 온실가스 배출량 21% 감축을 위해, 화석 연료 및 석회석을 각각 58%와 7%씩 대체하고 친환경 혼합 시멘트 생산을 22%로 확대할 계획입니다. 또한, 2050년까지 온실가스 배출량의 54% 감축을 위해서 신열원 기술 개발 및 석회석 원료의 약 12%를 대체할 예정이며 궁극적으로 친환경 혼합 시멘트 생산량의 40% 도달을 목표로</a:t>
            </a:r>
            <a:r>
              <a:rPr lang="en-US" sz="900">
                <a:solidFill>
                  <a:srgbClr val="1f1e1d"/>
                </a:solidFill>
              </a:rPr>
              <a:t> 삼</a:t>
            </a:r>
            <a:r>
              <a:rPr lang="en-US" sz="900">
                <a:solidFill>
                  <a:srgbClr val="1f1e1d"/>
                </a:solidFill>
                <a:latin typeface="Arial"/>
                <a:ea typeface="Arial"/>
                <a:cs typeface="Arial"/>
                <a:sym typeface="Arial"/>
              </a:rPr>
              <a:t>고있습니다. 이 외에도 장기적으로 CCUS 기술 개발 및 실증화를 통해 온실가스 2050년 Net Zero를 달성</a:t>
            </a:r>
            <a:r>
              <a:rPr lang="en-US" sz="900">
                <a:solidFill>
                  <a:srgbClr val="1f1e1d"/>
                </a:solidFill>
              </a:rPr>
              <a:t>하</a:t>
            </a:r>
            <a:r>
              <a:rPr lang="en-US" sz="900">
                <a:solidFill>
                  <a:srgbClr val="1f1e1d"/>
                </a:solidFill>
                <a:latin typeface="Arial"/>
                <a:ea typeface="Arial"/>
                <a:cs typeface="Arial"/>
                <a:sym typeface="Arial"/>
              </a:rPr>
              <a:t>고자 합니다.</a:t>
            </a:r>
            <a:endParaRPr sz="650">
              <a:latin typeface="Arial"/>
              <a:ea typeface="Arial"/>
              <a:cs typeface="Arial"/>
              <a:sym typeface="Arial"/>
            </a:endParaRPr>
          </a:p>
        </p:txBody>
      </p:sp>
      <p:sp>
        <p:nvSpPr>
          <p:cNvPr id="85" name="Google Shape;85;p14"/>
          <p:cNvSpPr txBox="1"/>
          <p:nvPr/>
        </p:nvSpPr>
        <p:spPr>
          <a:xfrm>
            <a:off x="542500" y="0"/>
            <a:ext cx="4150800" cy="9906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altLang="ko-KR" sz="2200" b="1">
                <a:solidFill>
                  <a:srgbClr val="1f1e1d"/>
                </a:solidFill>
                <a:latin typeface="Arial"/>
                <a:ea typeface="Arial"/>
                <a:cs typeface="Arial"/>
                <a:sym typeface="Arial"/>
              </a:rPr>
              <a:t>Environment - </a:t>
            </a:r>
            <a:r>
              <a:rPr lang="en-US" sz="2200" b="1">
                <a:solidFill>
                  <a:srgbClr val="1f1e1d"/>
                </a:solidFill>
                <a:latin typeface="Arial"/>
                <a:ea typeface="Arial"/>
                <a:cs typeface="Arial"/>
                <a:sym typeface="Arial"/>
              </a:rPr>
              <a:t>기후변화 대응</a:t>
            </a:r>
            <a:endParaRPr lang="en-US" sz="2200" b="1">
              <a:solidFill>
                <a:srgbClr val="1f1e1d"/>
              </a:solidFill>
              <a:latin typeface="Arial"/>
              <a:ea typeface="Arial"/>
              <a:cs typeface="Arial"/>
              <a:sym typeface="Arial"/>
            </a:endParaRPr>
          </a:p>
          <a:p>
            <a:pPr marL="12700" lvl="0" indent="0" algn="l" rtl="0">
              <a:lnSpc>
                <a:spcPct val="100000"/>
              </a:lnSpc>
              <a:spcBef>
                <a:spcPts val="1285"/>
              </a:spcBef>
              <a:spcAft>
                <a:spcPts val="0"/>
              </a:spcAft>
              <a:buNone/>
              <a:defRPr/>
            </a:pPr>
            <a:r>
              <a:rPr lang="en-US" sz="1400" b="1">
                <a:solidFill>
                  <a:srgbClr val="009944"/>
                </a:solidFill>
                <a:latin typeface="Arial"/>
                <a:ea typeface="Arial"/>
                <a:cs typeface="Arial"/>
                <a:sym typeface="Arial"/>
              </a:rPr>
              <a:t>Governance</a:t>
            </a:r>
            <a:endParaRPr lang="en-US" sz="1400" b="1">
              <a:solidFill>
                <a:srgbClr val="009944"/>
              </a:solidFill>
              <a:latin typeface="Arial"/>
              <a:ea typeface="Arial"/>
              <a:cs typeface="Arial"/>
              <a:sym typeface="Arial"/>
            </a:endParaRPr>
          </a:p>
          <a:p>
            <a:pPr marL="12700" lvl="0" indent="0" algn="l" rtl="0">
              <a:lnSpc>
                <a:spcPct val="100000"/>
              </a:lnSpc>
              <a:spcBef>
                <a:spcPts val="690"/>
              </a:spcBef>
              <a:spcAft>
                <a:spcPts val="0"/>
              </a:spcAft>
              <a:buNone/>
              <a:defRPr/>
            </a:pPr>
            <a:r>
              <a:rPr lang="en-US" sz="1200" b="1">
                <a:solidFill>
                  <a:srgbClr val="1f1e1d"/>
                </a:solidFill>
                <a:latin typeface="Arial"/>
                <a:ea typeface="Arial"/>
                <a:cs typeface="Arial"/>
                <a:sym typeface="Arial"/>
              </a:rPr>
              <a:t>기후변화 대응 조직의 구성</a:t>
            </a:r>
            <a:endParaRPr sz="1200">
              <a:latin typeface="Arial"/>
              <a:ea typeface="Arial"/>
              <a:cs typeface="Arial"/>
              <a:sym typeface="Arial"/>
            </a:endParaRPr>
          </a:p>
        </p:txBody>
      </p:sp>
      <p:sp>
        <p:nvSpPr>
          <p:cNvPr id="86" name="Google Shape;86;p14"/>
          <p:cNvSpPr txBox="1"/>
          <p:nvPr/>
        </p:nvSpPr>
        <p:spPr>
          <a:xfrm>
            <a:off x="542500" y="1139450"/>
            <a:ext cx="5856577" cy="2784850"/>
          </a:xfrm>
          <a:prstGeom prst="rect">
            <a:avLst/>
          </a:prstGeom>
          <a:noFill/>
          <a:ln>
            <a:noFill/>
          </a:ln>
        </p:spPr>
        <p:txBody>
          <a:bodyPr wrap="square" lIns="0" tIns="12700" rIns="0" bIns="0" anchor="t" anchorCtr="0">
            <a:spAutoFit/>
          </a:bodyPr>
          <a:lstStyle/>
          <a:p>
            <a:pPr marL="0" lvl="0" indent="0" algn="l" rtl="0">
              <a:lnSpc>
                <a:spcPct val="115000"/>
              </a:lnSpc>
              <a:spcBef>
                <a:spcPts val="1200"/>
              </a:spcBef>
              <a:spcAft>
                <a:spcPts val="0"/>
              </a:spcAft>
              <a:buSzPct val="25000"/>
              <a:buNone/>
              <a:defRPr/>
            </a:pPr>
            <a:r>
              <a:rPr lang="en-US" sz="900">
                <a:solidFill>
                  <a:schemeClr val="dk1"/>
                </a:solidFill>
              </a:rPr>
              <a:t>삼표시멘트는 탄소중립(Net Zero) 실현을 위해 내부 협의체를 구성하여 조직 간 유기적인 협력을 추진하고 있습니다. </a:t>
            </a:r>
            <a:endParaRPr lang="en-US" sz="900">
              <a:solidFill>
                <a:schemeClr val="dk1"/>
              </a:solidFill>
            </a:endParaRPr>
          </a:p>
          <a:p>
            <a:pPr marL="0" lvl="0" indent="0" algn="l" rtl="0">
              <a:lnSpc>
                <a:spcPct val="115000"/>
              </a:lnSpc>
              <a:spcBef>
                <a:spcPts val="1200"/>
              </a:spcBef>
              <a:spcAft>
                <a:spcPts val="0"/>
              </a:spcAft>
              <a:buClr>
                <a:schemeClr val="dk1"/>
              </a:buClr>
              <a:buSzPct val="25000"/>
              <a:buFont typeface="Arial"/>
              <a:buNone/>
              <a:defRPr/>
            </a:pPr>
            <a:r>
              <a:rPr lang="en-US" sz="900">
                <a:solidFill>
                  <a:schemeClr val="dk1"/>
                </a:solidFill>
              </a:rPr>
              <a:t>삼표그룹의 전략팀은 정책 수립과 전략 방향을 총괄하며, 표시멘트의 R&amp;D팀과 경영지원팀과 협력하여 배출권 관리 및 감축 목표 설정 등을 담당합니다.</a:t>
            </a:r>
            <a:br>
              <a:rPr lang="en-US" sz="900">
                <a:solidFill>
                  <a:schemeClr val="dk1"/>
                </a:solidFill>
              </a:rPr>
            </a:br>
            <a:r>
              <a:rPr lang="en-US" sz="900">
                <a:solidFill>
                  <a:schemeClr val="dk1"/>
                </a:solidFill>
              </a:rPr>
              <a:t>R&amp;D팀과 품질팀은 기술연구소와 협력하여 친환경 제품 개발 및 관련 기술 연구를 수행하고 있으며, 공정개선팀, 생산본부, 정비본부는 생산 체제 전반에서 기술 및 설비 개선과 투자 활동을 통해 지속적인 공정 효율화를 추진하고 있습니다.</a:t>
            </a:r>
            <a:endParaRPr lang="en-US" sz="900">
              <a:solidFill>
                <a:schemeClr val="dk1"/>
              </a:solidFill>
            </a:endParaRPr>
          </a:p>
          <a:p>
            <a:pPr marL="12700" marR="5080" lvl="0" indent="0" algn="just" rtl="0">
              <a:lnSpc>
                <a:spcPct val="138900"/>
              </a:lnSpc>
              <a:spcBef>
                <a:spcPts val="1200"/>
              </a:spcBef>
              <a:spcAft>
                <a:spcPts val="0"/>
              </a:spcAft>
              <a:buNone/>
              <a:defRPr/>
            </a:pPr>
            <a:endParaRPr sz="900">
              <a:solidFill>
                <a:srgbClr val="1f1e1d"/>
              </a:solidFill>
            </a:endParaRPr>
          </a:p>
          <a:p>
            <a:pPr marL="12700" marR="5080" lvl="0" indent="0" algn="just" rtl="0">
              <a:lnSpc>
                <a:spcPct val="138900"/>
              </a:lnSpc>
              <a:spcBef>
                <a:spcPts val="0"/>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a:t>
            </a:r>
            <a:r>
              <a:rPr lang="en-US" sz="900">
                <a:solidFill>
                  <a:srgbClr val="1f1e1d"/>
                </a:solidFill>
              </a:rPr>
              <a:t>삼</a:t>
            </a:r>
            <a:r>
              <a:rPr lang="en-US" sz="900">
                <a:solidFill>
                  <a:srgbClr val="1f1e1d"/>
                </a:solidFill>
                <a:latin typeface="Arial"/>
                <a:ea typeface="Arial"/>
                <a:cs typeface="Arial"/>
                <a:sym typeface="Arial"/>
              </a:rPr>
              <a:t>표 그룹 차원의 Net Zero 협의체를 구성하여 정기적으로 기후변화 대응 및 탄소 중립에 대한 구체적인 실행 과제를 논의하고 있습니다. </a:t>
            </a:r>
            <a:endParaRPr lang="en-US" sz="900">
              <a:solidFill>
                <a:srgbClr val="1f1e1d"/>
              </a:solidFill>
              <a:latin typeface="Arial"/>
              <a:ea typeface="Arial"/>
              <a:cs typeface="Arial"/>
              <a:sym typeface="Arial"/>
            </a:endParaRPr>
          </a:p>
          <a:p>
            <a:pPr marL="12700" marR="5080" lvl="0" indent="0" algn="just" rtl="0">
              <a:lnSpc>
                <a:spcPct val="138900"/>
              </a:lnSpc>
              <a:spcBef>
                <a:spcPts val="0"/>
              </a:spcBef>
              <a:spcAft>
                <a:spcPts val="0"/>
              </a:spcAft>
              <a:buNone/>
              <a:defRPr/>
            </a:pPr>
            <a:r>
              <a:rPr lang="en-US" sz="900">
                <a:solidFill>
                  <a:srgbClr val="1f1e1d"/>
                </a:solidFill>
                <a:latin typeface="Arial"/>
                <a:ea typeface="Arial"/>
                <a:cs typeface="Arial"/>
                <a:sym typeface="Arial"/>
              </a:rPr>
              <a:t>이를 통해 기후변화 대응을 위해 정책, 전략, 기 술 개발, 생산체제로 구분하여 환경 경영을 진행하고 있습니다.</a:t>
            </a:r>
            <a:endParaRPr lang="en-US" sz="900">
              <a:solidFill>
                <a:srgbClr val="1f1e1d"/>
              </a:solidFill>
              <a:latin typeface="Arial"/>
              <a:ea typeface="Arial"/>
              <a:cs typeface="Arial"/>
              <a:sym typeface="Arial"/>
            </a:endParaRPr>
          </a:p>
          <a:p>
            <a:pPr marL="12700" marR="5080" lvl="0" indent="0" algn="just" rtl="0">
              <a:lnSpc>
                <a:spcPct val="138900"/>
              </a:lnSpc>
              <a:spcBef>
                <a:spcPts val="0"/>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정부의 2030년 국가 탄소 중립 시나리오 목표에 부합하는 탄소 중립 목표를 수립 했습니다. </a:t>
            </a:r>
            <a:endParaRPr lang="en-US" sz="900">
              <a:solidFill>
                <a:srgbClr val="1f1e1d"/>
              </a:solidFill>
              <a:latin typeface="Arial"/>
              <a:ea typeface="Arial"/>
              <a:cs typeface="Arial"/>
              <a:sym typeface="Arial"/>
            </a:endParaRPr>
          </a:p>
          <a:p>
            <a:pPr marL="12700" marR="5080" lvl="0" indent="0" algn="just" rtl="0">
              <a:lnSpc>
                <a:spcPct val="138900"/>
              </a:lnSpc>
              <a:spcBef>
                <a:spcPts val="0"/>
              </a:spcBef>
              <a:spcAft>
                <a:spcPts val="0"/>
              </a:spcAft>
              <a:buNone/>
              <a:defRPr/>
            </a:pPr>
            <a:r>
              <a:rPr lang="en-US" sz="900">
                <a:solidFill>
                  <a:srgbClr val="1f1e1d"/>
                </a:solidFill>
                <a:latin typeface="Arial"/>
                <a:ea typeface="Arial"/>
                <a:cs typeface="Arial"/>
                <a:sym typeface="Arial"/>
              </a:rPr>
              <a:t>또한, 탄소 중립 달성을 위하여 매년 세부 목표를 수정 및 구체화 할 계획입니다.  </a:t>
            </a:r>
            <a:endParaRPr lang="en-US" sz="900">
              <a:solidFill>
                <a:srgbClr val="1f1e1d"/>
              </a:solidFill>
              <a:latin typeface="Arial"/>
              <a:ea typeface="Arial"/>
              <a:cs typeface="Arial"/>
              <a:sym typeface="Arial"/>
            </a:endParaRPr>
          </a:p>
          <a:p>
            <a:pPr marL="12700" marR="5080" lvl="0" indent="0" algn="just" rtl="0">
              <a:lnSpc>
                <a:spcPct val="138900"/>
              </a:lnSpc>
              <a:spcBef>
                <a:spcPts val="0"/>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기후 변화에 대응하기 위해  표그룹과 협력하여 사회적·윤리적 책임을 적극적으로 다할 수 있도록 노력할 것입니다.</a:t>
            </a:r>
            <a:endParaRPr sz="900">
              <a:latin typeface="Arial"/>
              <a:ea typeface="Arial"/>
              <a:cs typeface="Arial"/>
              <a:sym typeface="Arial"/>
            </a:endParaRPr>
          </a:p>
        </p:txBody>
      </p:sp>
      <p:sp>
        <p:nvSpPr>
          <p:cNvPr id="87" name="Google Shape;87;p14"/>
          <p:cNvSpPr txBox="1"/>
          <p:nvPr/>
        </p:nvSpPr>
        <p:spPr>
          <a:xfrm>
            <a:off x="584523" y="4285000"/>
            <a:ext cx="5881230" cy="61085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200" b="1">
                <a:solidFill>
                  <a:srgbClr val="1f1e1d"/>
                </a:solidFill>
                <a:latin typeface="Arial"/>
                <a:ea typeface="Arial"/>
                <a:cs typeface="Arial"/>
                <a:sym typeface="Arial"/>
              </a:rPr>
              <a:t>전력절감 TFT</a:t>
            </a:r>
            <a:endParaRPr lang="en-US" sz="1200" b="1">
              <a:solidFill>
                <a:srgbClr val="1f1e1d"/>
              </a:solidFill>
              <a:latin typeface="Arial"/>
              <a:ea typeface="Arial"/>
              <a:cs typeface="Arial"/>
              <a:sym typeface="Arial"/>
            </a:endParaRPr>
          </a:p>
          <a:p>
            <a:pPr marL="12700" marR="5080" lvl="0" indent="0" algn="l" rtl="0">
              <a:lnSpc>
                <a:spcPct val="138900"/>
              </a:lnSpc>
              <a:spcBef>
                <a:spcPts val="265"/>
              </a:spcBef>
              <a:spcAft>
                <a:spcPts val="0"/>
              </a:spcAft>
              <a:buNone/>
              <a:defRPr/>
            </a:pPr>
            <a:r>
              <a:rPr lang="en-US" sz="900">
                <a:solidFill>
                  <a:srgbClr val="1f1e1d"/>
                </a:solidFill>
                <a:latin typeface="Arial"/>
                <a:ea typeface="Arial"/>
                <a:cs typeface="Arial"/>
                <a:sym typeface="Arial"/>
              </a:rPr>
              <a:t>사업장내 각 부서에서 관할하는 설비의 비효율적 </a:t>
            </a:r>
            <a:r>
              <a:rPr lang="en-US" sz="900">
                <a:solidFill>
                  <a:srgbClr val="1f1e1d"/>
                </a:solidFill>
              </a:rPr>
              <a:t>운영 및 </a:t>
            </a:r>
            <a:r>
              <a:rPr lang="en-US" sz="900">
                <a:solidFill>
                  <a:srgbClr val="1f1e1d"/>
                </a:solidFill>
                <a:latin typeface="Arial"/>
                <a:ea typeface="Arial"/>
                <a:cs typeface="Arial"/>
                <a:sym typeface="Arial"/>
              </a:rPr>
              <a:t>설비를 개선하고자, 주기적인 점검 회의를 가지고 있습니다.</a:t>
            </a:r>
            <a:endParaRPr sz="900">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92" name="Google Shape;92;p15"/>
          <p:cNvSpPr txBox="1"/>
          <p:nvPr/>
        </p:nvSpPr>
        <p:spPr>
          <a:xfrm>
            <a:off x="635301" y="90075"/>
            <a:ext cx="4493329" cy="71955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altLang="ko-KR" sz="2200" b="1">
                <a:solidFill>
                  <a:srgbClr val="1f1e1d"/>
                </a:solidFill>
                <a:latin typeface="Arial"/>
                <a:ea typeface="Arial"/>
                <a:cs typeface="Arial"/>
                <a:sym typeface="Arial"/>
              </a:rPr>
              <a:t>Environment - </a:t>
            </a:r>
            <a:r>
              <a:rPr lang="en-US" sz="2200" b="1">
                <a:solidFill>
                  <a:srgbClr val="1f1e1d"/>
                </a:solidFill>
                <a:latin typeface="Arial"/>
                <a:ea typeface="Arial"/>
                <a:cs typeface="Arial"/>
                <a:sym typeface="Arial"/>
              </a:rPr>
              <a:t>기후변화 대응</a:t>
            </a:r>
            <a:endParaRPr lang="en-US" sz="2200" b="1">
              <a:solidFill>
                <a:srgbClr val="1f1e1d"/>
              </a:solidFill>
              <a:latin typeface="Arial"/>
              <a:ea typeface="Arial"/>
              <a:cs typeface="Arial"/>
              <a:sym typeface="Arial"/>
            </a:endParaRPr>
          </a:p>
          <a:p>
            <a:pPr marL="12700" lvl="0" indent="0" algn="l" rtl="0">
              <a:lnSpc>
                <a:spcPct val="100000"/>
              </a:lnSpc>
              <a:spcBef>
                <a:spcPts val="1285"/>
              </a:spcBef>
              <a:spcAft>
                <a:spcPts val="0"/>
              </a:spcAft>
              <a:buNone/>
              <a:defRPr/>
            </a:pPr>
            <a:r>
              <a:rPr lang="en-US" sz="1400" b="1">
                <a:solidFill>
                  <a:srgbClr val="009944"/>
                </a:solidFill>
                <a:latin typeface="Arial"/>
                <a:ea typeface="Arial"/>
                <a:cs typeface="Arial"/>
                <a:sym typeface="Arial"/>
              </a:rPr>
              <a:t>Strategy</a:t>
            </a:r>
            <a:endParaRPr lang="en-US" sz="1400" b="1">
              <a:solidFill>
                <a:srgbClr val="009944"/>
              </a:solidFill>
              <a:latin typeface="Arial"/>
              <a:ea typeface="Arial"/>
              <a:cs typeface="Arial"/>
              <a:sym typeface="Arial"/>
            </a:endParaRPr>
          </a:p>
        </p:txBody>
      </p:sp>
      <p:sp>
        <p:nvSpPr>
          <p:cNvPr id="93" name="Google Shape;93;p15"/>
          <p:cNvSpPr txBox="1"/>
          <p:nvPr/>
        </p:nvSpPr>
        <p:spPr>
          <a:xfrm>
            <a:off x="547700" y="899875"/>
            <a:ext cx="7102360" cy="1938575"/>
          </a:xfrm>
          <a:prstGeom prst="rect">
            <a:avLst/>
          </a:prstGeom>
          <a:noFill/>
          <a:ln>
            <a:noFill/>
          </a:ln>
        </p:spPr>
        <p:txBody>
          <a:bodyPr wrap="square" lIns="0" tIns="12700" rIns="0" bIns="0" anchor="t" anchorCtr="0">
            <a:spAutoFit/>
          </a:bodyPr>
          <a:lstStyle/>
          <a:p>
            <a:pPr marL="12700" lvl="0" indent="0" algn="just" rtl="0">
              <a:lnSpc>
                <a:spcPct val="100000"/>
              </a:lnSpc>
              <a:spcBef>
                <a:spcPts val="0"/>
              </a:spcBef>
              <a:spcAft>
                <a:spcPts val="0"/>
              </a:spcAft>
              <a:buNone/>
              <a:defRPr/>
            </a:pPr>
            <a:r>
              <a:rPr lang="en-US" sz="1200" b="1">
                <a:solidFill>
                  <a:srgbClr val="1f1e1d"/>
                </a:solidFill>
                <a:latin typeface="Arial"/>
                <a:ea typeface="Arial"/>
                <a:cs typeface="Arial"/>
                <a:sym typeface="Arial"/>
              </a:rPr>
              <a:t>온실가스 배출량 감축 계획</a:t>
            </a:r>
            <a:endParaRPr lang="en-US" sz="1200" b="1">
              <a:solidFill>
                <a:srgbClr val="1f1e1d"/>
              </a:solidFill>
              <a:latin typeface="Arial"/>
              <a:ea typeface="Arial"/>
              <a:cs typeface="Arial"/>
              <a:sym typeface="Arial"/>
            </a:endParaRPr>
          </a:p>
          <a:p>
            <a:pPr marL="12700" marR="5080" lvl="0" indent="0" algn="just" rtl="0">
              <a:lnSpc>
                <a:spcPct val="138900"/>
              </a:lnSpc>
              <a:spcBef>
                <a:spcPts val="265"/>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소성 공정에서 사용하는 화석 연료를 순환 연료로 대체하기 위해 전용 버너 2기를 설치 중이며, 2024년 완공을 목표로 하고 있습니다. 석회석(천연광물)을 대체할 원료의 개발 및 사용이 도전 목표로, 최근 연구를 통해 건식 플라이애시를 직접 투입할 수 있는 공정을 개발하였습니다. 또한, 제강슬래그 등의 원료 대체 확대를 위한 기술 개발 노력도 기울이고 있습니다.</a:t>
            </a:r>
            <a:endParaRPr lang="en-US" sz="900">
              <a:solidFill>
                <a:srgbClr val="1f1e1d"/>
              </a:solidFill>
              <a:latin typeface="Arial"/>
              <a:ea typeface="Arial"/>
              <a:cs typeface="Arial"/>
              <a:sym typeface="Arial"/>
            </a:endParaRPr>
          </a:p>
          <a:p>
            <a:pPr marL="12700" marR="5080" lvl="0" indent="0" algn="just" rtl="0">
              <a:lnSpc>
                <a:spcPct val="138900"/>
              </a:lnSpc>
              <a:spcBef>
                <a:spcPts val="0"/>
              </a:spcBef>
              <a:spcAft>
                <a:spcPts val="0"/>
              </a:spcAft>
              <a:buNone/>
              <a:defRPr/>
            </a:pPr>
            <a:r>
              <a:rPr lang="en-US" sz="900">
                <a:solidFill>
                  <a:srgbClr val="1f1e1d"/>
                </a:solidFill>
                <a:latin typeface="Arial"/>
                <a:ea typeface="Arial"/>
                <a:cs typeface="Arial"/>
                <a:sym typeface="Arial"/>
              </a:rPr>
              <a:t>이 외에도 2030년까지 1종 시멘트 혼합재 증대를 위해 KS개정을 할 예정입니다. 이 과정에서 클링커 사용 비율을 줄이되 품질을 유지하는 것이 핵심 과제입니다.</a:t>
            </a:r>
            <a:r>
              <a:rPr lang="en-US" sz="900">
                <a:solidFill>
                  <a:srgbClr val="1f1e1d"/>
                </a:solidFill>
              </a:rPr>
              <a:t> </a:t>
            </a:r>
            <a:endParaRPr lang="en-US" sz="900">
              <a:solidFill>
                <a:srgbClr val="1f1e1d"/>
              </a:solidFill>
            </a:endParaRPr>
          </a:p>
          <a:p>
            <a:pPr marL="12700" marR="5080" lvl="0" indent="0" algn="just" rtl="0">
              <a:lnSpc>
                <a:spcPct val="138900"/>
              </a:lnSpc>
              <a:spcBef>
                <a:spcPts val="0"/>
              </a:spcBef>
              <a:spcAft>
                <a:spcPts val="0"/>
              </a:spcAft>
              <a:buNone/>
              <a:defRPr/>
            </a:pPr>
            <a:r>
              <a:rPr lang="en-US" sz="900">
                <a:solidFill>
                  <a:srgbClr val="1f1e1d"/>
                </a:solidFill>
              </a:rPr>
              <a:t>삼</a:t>
            </a:r>
            <a:r>
              <a:rPr lang="en-US" sz="900">
                <a:solidFill>
                  <a:srgbClr val="1f1e1d"/>
                </a:solidFill>
                <a:latin typeface="Arial"/>
                <a:ea typeface="Arial"/>
                <a:cs typeface="Arial"/>
                <a:sym typeface="Arial"/>
              </a:rPr>
              <a:t>표시멘트는 지속 가능한 에너지 및 자원 사용을 촉진하고 환경 보호에 기여하기 위해, 탄소 중립을 달성하기 위한 기술 개발 및 설비 투자 계획을 세웠습니다. </a:t>
            </a:r>
            <a:endParaRPr lang="en-US" sz="900">
              <a:solidFill>
                <a:srgbClr val="1f1e1d"/>
              </a:solidFill>
              <a:latin typeface="Arial"/>
              <a:ea typeface="Arial"/>
              <a:cs typeface="Arial"/>
              <a:sym typeface="Arial"/>
            </a:endParaRPr>
          </a:p>
          <a:p>
            <a:pPr marL="12700" marR="5080" lvl="0" indent="0" algn="just" rtl="0">
              <a:lnSpc>
                <a:spcPct val="138900"/>
              </a:lnSpc>
              <a:spcBef>
                <a:spcPts val="0"/>
              </a:spcBef>
              <a:spcAft>
                <a:spcPts val="0"/>
              </a:spcAft>
              <a:buNone/>
              <a:defRPr/>
            </a:pPr>
            <a:r>
              <a:rPr lang="en-US" sz="900">
                <a:solidFill>
                  <a:srgbClr val="1f1e1d"/>
                </a:solidFill>
                <a:latin typeface="Arial"/>
                <a:ea typeface="Arial"/>
                <a:cs typeface="Arial"/>
                <a:sym typeface="Arial"/>
              </a:rPr>
              <a:t>친환경 연료 전환, 에너지 효율 향상, 석회석 원료 전환 및 1종 시멘트 혼합재 증대 등의 중단기적인 목표와</a:t>
            </a:r>
            <a:r>
              <a:rPr lang="en-US" sz="900">
                <a:solidFill>
                  <a:srgbClr val="1f1e1d"/>
                </a:solidFill>
              </a:rPr>
              <a:t> </a:t>
            </a:r>
            <a:r>
              <a:rPr lang="en-US" sz="900">
                <a:solidFill>
                  <a:srgbClr val="1f1e1d"/>
                </a:solidFill>
                <a:latin typeface="Arial"/>
                <a:ea typeface="Arial"/>
                <a:cs typeface="Arial"/>
                <a:sym typeface="Arial"/>
              </a:rPr>
              <a:t>탄소 포집 및 활용 기술과 같은 목표를 세웠으며 순차적으로 달성</a:t>
            </a:r>
            <a:r>
              <a:rPr lang="en-US" sz="900">
                <a:solidFill>
                  <a:srgbClr val="1f1e1d"/>
                </a:solidFill>
              </a:rPr>
              <a:t>할</a:t>
            </a:r>
            <a:r>
              <a:rPr lang="en-US" sz="900">
                <a:solidFill>
                  <a:srgbClr val="1f1e1d"/>
                </a:solidFill>
                <a:latin typeface="Arial"/>
                <a:ea typeface="Arial"/>
                <a:cs typeface="Arial"/>
                <a:sym typeface="Arial"/>
              </a:rPr>
              <a:t> 것입니다.</a:t>
            </a:r>
            <a:endParaRPr sz="900">
              <a:latin typeface="Arial"/>
              <a:ea typeface="Arial"/>
              <a:cs typeface="Arial"/>
              <a:sym typeface="Arial"/>
            </a:endParaRPr>
          </a:p>
        </p:txBody>
      </p:sp>
      <p:sp>
        <p:nvSpPr>
          <p:cNvPr id="94" name="Google Shape;94;p15"/>
          <p:cNvSpPr txBox="1"/>
          <p:nvPr/>
        </p:nvSpPr>
        <p:spPr>
          <a:xfrm>
            <a:off x="547703" y="2935188"/>
            <a:ext cx="1995900" cy="1668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000" b="1">
                <a:solidFill>
                  <a:srgbClr val="595757"/>
                </a:solidFill>
                <a:latin typeface="Arial"/>
                <a:ea typeface="Arial"/>
                <a:cs typeface="Arial"/>
                <a:sym typeface="Arial"/>
              </a:rPr>
              <a:t>세부 항목별 배출량 감축 목표</a:t>
            </a:r>
            <a:endParaRPr sz="1000">
              <a:latin typeface="Arial"/>
              <a:ea typeface="Arial"/>
              <a:cs typeface="Arial"/>
              <a:sym typeface="Arial"/>
            </a:endParaRPr>
          </a:p>
        </p:txBody>
      </p:sp>
      <p:sp>
        <p:nvSpPr>
          <p:cNvPr id="95" name="Google Shape;95;p15"/>
          <p:cNvSpPr txBox="1"/>
          <p:nvPr/>
        </p:nvSpPr>
        <p:spPr>
          <a:xfrm>
            <a:off x="565264" y="4812338"/>
            <a:ext cx="1634700" cy="166800"/>
          </a:xfrm>
          <a:prstGeom prst="rect">
            <a:avLst/>
          </a:prstGeom>
          <a:noFill/>
          <a:ln>
            <a:noFill/>
          </a:ln>
        </p:spPr>
        <p:txBody>
          <a:bodyPr wrap="square" lIns="0" tIns="12700" rIns="0" bIns="0" anchor="t" anchorCtr="0">
            <a:spAutoFit/>
          </a:bodyPr>
          <a:lstStyle/>
          <a:p>
            <a:pPr marL="12700" lvl="0" indent="0" algn="l" rtl="0">
              <a:lnSpc>
                <a:spcPct val="100000"/>
              </a:lnSpc>
              <a:spcBef>
                <a:spcPts val="0"/>
              </a:spcBef>
              <a:spcAft>
                <a:spcPts val="0"/>
              </a:spcAft>
              <a:buNone/>
              <a:defRPr/>
            </a:pPr>
            <a:r>
              <a:rPr lang="en-US" sz="1000" b="1">
                <a:solidFill>
                  <a:srgbClr val="595757"/>
                </a:solidFill>
                <a:latin typeface="Arial"/>
                <a:ea typeface="Arial"/>
                <a:cs typeface="Arial"/>
                <a:sym typeface="Arial"/>
              </a:rPr>
              <a:t>중장기 대응 세부 전략</a:t>
            </a:r>
            <a:endParaRPr sz="1000">
              <a:latin typeface="Arial"/>
              <a:ea typeface="Arial"/>
              <a:cs typeface="Arial"/>
              <a:sym typeface="Arial"/>
            </a:endParaRPr>
          </a:p>
        </p:txBody>
      </p:sp>
      <p:sp>
        <p:nvSpPr>
          <p:cNvPr id="96" name="Google Shape;96;p15"/>
          <p:cNvSpPr txBox="1"/>
          <p:nvPr/>
        </p:nvSpPr>
        <p:spPr>
          <a:xfrm>
            <a:off x="465350" y="3166250"/>
            <a:ext cx="7154287" cy="2294400"/>
          </a:xfrm>
          <a:prstGeom prst="rect">
            <a:avLst/>
          </a:prstGeom>
          <a:noFill/>
          <a:ln>
            <a:noFill/>
          </a:ln>
        </p:spPr>
        <p:txBody>
          <a:bodyPr wrap="square" lIns="91424" tIns="91424" rIns="91424" bIns="91424" anchor="t" anchorCtr="0">
            <a:noAutofit/>
          </a:bodyPr>
          <a:lstStyle/>
          <a:p>
            <a:pPr marL="0" lvl="0" indent="0" algn="l" rtl="0">
              <a:lnSpc>
                <a:spcPct val="115000"/>
              </a:lnSpc>
              <a:spcBef>
                <a:spcPts val="900"/>
              </a:spcBef>
              <a:spcAft>
                <a:spcPts val="0"/>
              </a:spcAft>
              <a:buNone/>
              <a:defRPr/>
            </a:pPr>
            <a:r>
              <a:rPr lang="en-US" sz="900">
                <a:solidFill>
                  <a:schemeClr val="dk1"/>
                </a:solidFill>
              </a:rPr>
              <a:t>삼표시멘트는 2030년까지 탄소 배출 감축을 위한 세부 항목별 목표를 설정하고 단계적으로 추진하고 있습니다.</a:t>
            </a:r>
            <a:endParaRPr lang="en-US" sz="900">
              <a:solidFill>
                <a:schemeClr val="dk1"/>
              </a:solidFill>
            </a:endParaRPr>
          </a:p>
          <a:p>
            <a:pPr marL="0" lvl="0" indent="0" algn="l" rtl="0">
              <a:lnSpc>
                <a:spcPct val="115000"/>
              </a:lnSpc>
              <a:spcBef>
                <a:spcPts val="900"/>
              </a:spcBef>
              <a:spcAft>
                <a:spcPts val="0"/>
              </a:spcAft>
              <a:buNone/>
              <a:defRPr/>
            </a:pPr>
            <a:r>
              <a:rPr lang="en-US" sz="900">
                <a:solidFill>
                  <a:schemeClr val="dk1"/>
                </a:solidFill>
              </a:rPr>
              <a:t>첫째, 친환경 연료 전환을 통해 2018년 대비 14%의 감축을 달성하였고, 2023년에는 34%, 2030년까지는 58% 감축을 목표로 하고 있습니다.</a:t>
            </a:r>
            <a:br>
              <a:rPr lang="en-US" sz="900">
                <a:solidFill>
                  <a:schemeClr val="dk1"/>
                </a:solidFill>
              </a:rPr>
            </a:br>
            <a:r>
              <a:rPr lang="en-US" sz="900">
                <a:solidFill>
                  <a:schemeClr val="dk1"/>
                </a:solidFill>
              </a:rPr>
              <a:t> 둘째, 에너지 효율 향상을 통한 감축은 2018년에는 미집계였지만, 2023년에는 4%, 2030년까지는 7% 감축을 목표로 설정하였습니다.</a:t>
            </a:r>
            <a:br>
              <a:rPr lang="en-US" sz="900">
                <a:solidFill>
                  <a:schemeClr val="dk1"/>
                </a:solidFill>
              </a:rPr>
            </a:br>
            <a:r>
              <a:rPr lang="en-US" sz="900">
                <a:solidFill>
                  <a:schemeClr val="dk1"/>
                </a:solidFill>
              </a:rPr>
              <a:t> 셋째, 석회석 원료 전환을 통해 2018년 4%, 2023년 3%, 2030년까지는 7%의 감축 목표를 갖고 있습니다.</a:t>
            </a:r>
            <a:br>
              <a:rPr lang="en-US" sz="900">
                <a:solidFill>
                  <a:schemeClr val="dk1"/>
                </a:solidFill>
              </a:rPr>
            </a:br>
            <a:r>
              <a:rPr lang="en-US" sz="900">
                <a:solidFill>
                  <a:schemeClr val="dk1"/>
                </a:solidFill>
              </a:rPr>
              <a:t> 넷째, 1종 시멘트에 대한 혼합재 사용 증대는 2018년에 10%의 감축 효과를 보였으며, 2030년까지 15% 감축을 목표로 하고 있습니다.</a:t>
            </a:r>
            <a:endParaRPr lang="en-US" sz="900">
              <a:solidFill>
                <a:schemeClr val="dk1"/>
              </a:solidFill>
            </a:endParaRPr>
          </a:p>
          <a:p>
            <a:pPr marL="0" lvl="0" indent="0" algn="l" rtl="0">
              <a:lnSpc>
                <a:spcPct val="115000"/>
              </a:lnSpc>
              <a:spcBef>
                <a:spcPts val="900"/>
              </a:spcBef>
              <a:spcAft>
                <a:spcPts val="0"/>
              </a:spcAft>
              <a:buClr>
                <a:schemeClr val="dk1"/>
              </a:buClr>
              <a:buSzPct val="25000"/>
              <a:buFont typeface="Arial"/>
              <a:buNone/>
              <a:defRPr/>
            </a:pPr>
            <a:r>
              <a:rPr lang="en-US" sz="900">
                <a:solidFill>
                  <a:schemeClr val="dk1"/>
                </a:solidFill>
              </a:rPr>
              <a:t>이러한 항목별 전략을 통해 표시멘트는 지속가능한 저탄소 제조체계를 구축해 나가고자 합니다.</a:t>
            </a:r>
            <a:endParaRPr lang="en-US" sz="900">
              <a:solidFill>
                <a:schemeClr val="dk1"/>
              </a:solidFill>
            </a:endParaRPr>
          </a:p>
          <a:p>
            <a:pPr marL="0" lvl="0" indent="0" algn="l" rtl="0">
              <a:spcBef>
                <a:spcPts val="900"/>
              </a:spcBef>
              <a:spcAft>
                <a:spcPts val="0"/>
              </a:spcAft>
              <a:buNone/>
              <a:defRPr/>
            </a:pPr>
            <a:endParaRPr sz="900">
              <a:latin typeface="Calibri"/>
              <a:ea typeface="Calibri"/>
              <a:cs typeface="Calibri"/>
              <a:sym typeface="Calibri"/>
            </a:endParaRPr>
          </a:p>
        </p:txBody>
      </p:sp>
      <p:sp>
        <p:nvSpPr>
          <p:cNvPr id="97" name="Google Shape;97;p15"/>
          <p:cNvSpPr txBox="1"/>
          <p:nvPr/>
        </p:nvSpPr>
        <p:spPr>
          <a:xfrm>
            <a:off x="547700" y="5108175"/>
            <a:ext cx="7255301" cy="1182300"/>
          </a:xfrm>
          <a:prstGeom prst="rect">
            <a:avLst/>
          </a:prstGeom>
          <a:noFill/>
          <a:ln>
            <a:noFill/>
          </a:ln>
        </p:spPr>
        <p:txBody>
          <a:bodyPr wrap="square" lIns="91424" tIns="91424" rIns="91424" bIns="91424" anchor="t" anchorCtr="0">
            <a:noAutofit/>
          </a:bodyPr>
          <a:lstStyle/>
          <a:p>
            <a:pPr marL="0" lvl="0" indent="0" algn="l" rtl="0">
              <a:lnSpc>
                <a:spcPct val="115000"/>
              </a:lnSpc>
              <a:spcBef>
                <a:spcPts val="1200"/>
              </a:spcBef>
              <a:spcAft>
                <a:spcPts val="0"/>
              </a:spcAft>
              <a:buClr>
                <a:schemeClr val="dk1"/>
              </a:buClr>
              <a:buSzPct val="25000"/>
              <a:buFont typeface="Arial"/>
              <a:buNone/>
              <a:defRPr/>
            </a:pPr>
            <a:r>
              <a:rPr lang="en-US" sz="900">
                <a:solidFill>
                  <a:schemeClr val="dk1"/>
                </a:solidFill>
              </a:rPr>
              <a:t>삼표시멘트는 온실가스 절감을 위해 단기 및 중기 목표를 설정하고 단계적으로 추진하고 있습니다.</a:t>
            </a:r>
            <a:endParaRPr lang="en-US" sz="900">
              <a:solidFill>
                <a:schemeClr val="dk1"/>
              </a:solidFill>
            </a:endParaRPr>
          </a:p>
          <a:p>
            <a:pPr marL="0" lvl="0" indent="0" algn="l" rtl="0">
              <a:lnSpc>
                <a:spcPct val="115000"/>
              </a:lnSpc>
              <a:spcBef>
                <a:spcPts val="1200"/>
              </a:spcBef>
              <a:spcAft>
                <a:spcPts val="0"/>
              </a:spcAft>
              <a:buClr>
                <a:schemeClr val="dk1"/>
              </a:buClr>
              <a:buSzPct val="25000"/>
              <a:buFont typeface="Arial"/>
              <a:buNone/>
              <a:defRPr/>
            </a:pPr>
            <a:r>
              <a:rPr lang="en-US" sz="900">
                <a:solidFill>
                  <a:schemeClr val="dk1"/>
                </a:solidFill>
              </a:rPr>
              <a:t>단기목표로는 먼저, 친환경 연료 전환을 위해 2023년에는 순환연료 전용 버너 2기를 설치하여 약 4%의 온실가스를 감축하였으며, 2024년부터는 전용 연소기 4기를 추가 도입할 계획입니다.</a:t>
            </a:r>
            <a:br>
              <a:rPr lang="en-US" sz="900">
                <a:solidFill>
                  <a:schemeClr val="dk1"/>
                </a:solidFill>
              </a:rPr>
            </a:br>
            <a:r>
              <a:rPr lang="en-US" sz="900">
                <a:solidFill>
                  <a:schemeClr val="dk1"/>
                </a:solidFill>
              </a:rPr>
              <a:t> 다음으로, 에너지(열) 효율 향상을 위해 2023년에는 예열기 2기를 개조하였고, 2024년에는 Cooler(열회수 시스템) 2기를 개조하여 약 1%의 추가 감축을 목표로 하고 있습니다.</a:t>
            </a:r>
            <a:br>
              <a:rPr lang="en-US" sz="900">
                <a:solidFill>
                  <a:schemeClr val="dk1"/>
                </a:solidFill>
              </a:rPr>
            </a:br>
            <a:r>
              <a:rPr lang="en-US" sz="900">
                <a:solidFill>
                  <a:schemeClr val="dk1"/>
                </a:solidFill>
              </a:rPr>
              <a:t> 또한, 석회석 원료 전환과 1종 시멘트 혼합재 증대를 위해 분리·분쇄 시스템을 도입하고 신규 혼합재를 개발하였으며, 이를 통해 약 8%의 온실가스 감축 효과를 기대하고 있습니다. 2026년 이후에는 KS 규격 개정을 통해 적용 확대를 계획하고 있습니다.</a:t>
            </a:r>
            <a:endParaRPr lang="en-US" sz="900">
              <a:solidFill>
                <a:schemeClr val="dk1"/>
              </a:solidFill>
            </a:endParaRPr>
          </a:p>
          <a:p>
            <a:pPr marL="0" lvl="0" indent="0" algn="l" rtl="0">
              <a:lnSpc>
                <a:spcPct val="115000"/>
              </a:lnSpc>
              <a:spcBef>
                <a:spcPts val="1200"/>
              </a:spcBef>
              <a:spcAft>
                <a:spcPts val="1200"/>
              </a:spcAft>
              <a:buNone/>
              <a:defRPr/>
            </a:pPr>
            <a:r>
              <a:rPr lang="en-US" sz="900">
                <a:solidFill>
                  <a:schemeClr val="dk1"/>
                </a:solidFill>
              </a:rPr>
              <a:t>중기목표로는 CCUS기술을 도입하기 위해 2030년까지 파일럿 설비를 구축할 계획입니다. 이러한 노력을 통해 표시멘트는 지속적인 온실가스 감축과 친환경 제조체계 전환을 추진하고 있습니다.</a:t>
            </a:r>
            <a:endParaRPr sz="700">
              <a:latin typeface="Calibri"/>
              <a:ea typeface="Calibri"/>
              <a:cs typeface="Calibri"/>
              <a:sym typeface="Calibri"/>
            </a:endParaRPr>
          </a:p>
        </p:txBody>
      </p:sp>
    </p:spTree>
  </p:cSld>
  <p:clrMapOvr>
    <a:masterClrMapping/>
  </p:clrMapOvr>
  <mc:AlternateContent xmlns:mc="http://schemas.openxmlformats.org/markup-compatibility/2006">
    <mc:Choice xmlns:p14="http://schemas.microsoft.com/office/powerpoint/2010/main" Requires="p14">
      <p:transition xmlns:mc="http://schemas.openxmlformats.org/markup-compatibility/2006" xmlns:p14="http://schemas.microsoft.com/office/powerpoint/2010/main" mc:Ignorable="p14" p14:dur="500"/>
    </mc:Choice>
    <mc:Fallback>
      <p:transition/>
    </mc:Fallback>
  </mc:AlternateContent>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p="http://schemas.openxmlformats.org/presentationml/2006/main" na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2001</ep:Words>
  <ep:PresentationFormat/>
  <ep:Paragraphs>10</ep:Paragraphs>
  <ep:Slides>46</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46</vt:i4>
      </vt:variant>
    </vt:vector>
  </ep:HeadingPairs>
  <ep:TitlesOfParts>
    <vt:vector size="47" baseType="lpstr">
      <vt:lpstr>Office Theme</vt:lpstr>
      <vt:lpstr>슬라이드 1</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lpstr>슬라이드 13</vt:lpstr>
      <vt:lpstr>슬라이드 14</vt:lpstr>
      <vt:lpstr>슬라이드 15</vt:lpstr>
      <vt:lpstr>슬라이드 16</vt:lpstr>
      <vt:lpstr>슬라이드 17</vt:lpstr>
      <vt:lpstr>슬라이드 18</vt:lpstr>
      <vt:lpstr>슬라이드 19</vt:lpstr>
      <vt:lpstr>슬라이드 20</vt:lpstr>
      <vt:lpstr>슬라이드 21</vt:lpstr>
      <vt:lpstr>슬라이드 22</vt:lpstr>
      <vt:lpstr>슬라이드 23</vt:lpstr>
      <vt:lpstr>슬라이드 24</vt:lpstr>
      <vt:lpstr>슬라이드 25</vt:lpstr>
      <vt:lpstr>슬라이드 26</vt:lpstr>
      <vt:lpstr>슬라이드 27</vt:lpstr>
      <vt:lpstr>슬라이드 28</vt:lpstr>
      <vt:lpstr>슬라이드 29</vt:lpstr>
      <vt:lpstr>슬라이드 30</vt:lpstr>
      <vt:lpstr>슬라이드 31</vt:lpstr>
      <vt:lpstr>슬라이드 32</vt:lpstr>
      <vt:lpstr>슬라이드 33</vt:lpstr>
      <vt:lpstr>슬라이드 34</vt:lpstr>
      <vt:lpstr>슬라이드 35</vt:lpstr>
      <vt:lpstr>슬라이드 36</vt:lpstr>
      <vt:lpstr>슬라이드 37</vt:lpstr>
      <vt:lpstr>슬라이드 38</vt:lpstr>
      <vt:lpstr>슬라이드 39</vt:lpstr>
      <vt:lpstr>Governance - 윤리 및 준법경영 Strategy 윤리경영시스템 삼표시멘트는  체계적인 윤리경영시스템을 구축, 운영함으로써 임직원이 윤리경영문화를 공유할 수 있도록 노력하고 있습니다. 삼표시멘트 자체 윤리경영메뉴얼을 통하여 전 임직원이 윤리경영에 동참하고자 하며, 지속적으로 임직원들 사이에 윤리 의식을 고취시키고, 대내외 이해관계자가 당사 임직원의 비윤리 활동을 제보할 수 있도록 다양한 제보 채널을 운영하고 있습니다.  청렴이행서약 시행 삼표시멘트는 전 임직원이 투명하고 합리적으로 임무를 추진할 수 있도록 청렴이행서약 제도를 시행하고 있습니다. 임직원이 윤리 규범을 위반하지 않도록, 윤리 경영에 대한 개념 및 위반 사례 교육을 함께 제공하고 있습니다. 2023년에는 총 8회에 걸쳐 서약서 제출을 동반한 교육을 시행하였으며, 이는 신입사원, 과장 승진 대상자, 생산직 반장, 관리자 등을 대상으로 이루어졌습니다.  협력사 윤리규범 준수 서약 시행 삼표시멘트는 도급업무 관련 부정비리 발생을 예방하기 위해 협력사 계약 시 윤리규범 준수 서약서 작성을 의무화하고 있습니다. 뿐만 아니라, 삼표시멘트의 임직원 및 기타 이해관계자는 도급업부 수행 시 일체의 금품, 선물 또는 향응을 제공받지 않습니다. 삼표시멘트는 직무 수행을 저해하는 부당한 지시, 압력 및 청탁이 없는 공정한 기업윤리를 정착시키기 위해 해당 정책을 확대해 나갈 계획입니다.  지속가능경영을 위한 ISO 인증 추진 삼표시멘트는 부패방지경영 강화 및 준법경영 문화의 정착을 위하여 노력하고 있습니다. 국내 양회 업계 최초로 준법경영시스템 및 반부패경영시스템 인증을 취득하여 지속 가능한 성장의 토대를 마련하는 것이 장기 경영 목표 입니다.  삼표시멘트는 대표이사 및 이사회의 준 법 경영에 대한 교육을 통해 리더의 컴플라이언스 경영에 대한 의지를 강화하고자 하며, 아울러 준법 및 부패방지 경영시스템 매뉴얼과 관련 규정들을 수정, 개편 및 신설하는 것을 목표로 하고 있습니다. 공신력 있는 국제 인증을 통하여 임직원을 포함한  삼표시멘트의 모든 이해관계자에게 ESG 경영 에 대한 의지를 표명하고 더욱 더 확실한 경쟁력을 구비하여 향후에도 고도의 컴플라이언스 경영 시스템을 지속적으로 추진하고자 합니다.  신문고 채널 운영 삼표시멘트는 고객, 협력사, 내부자 및 모든 이해관계자로부터 경영활동 전반에 대해 제안, 비판, 내부 고발 등의 의견을 사이버 신문고를 통해 자유롭게 수렴하고 있습니다. 모든 신고 내용은 엄격한 보안 절차에 의거하여 비공개로 처리되며, 모든 신고자에 대한 철저한 신분 보장을 약속합니다. 익명의 내용도 성실히 조사하여 반영 및 답변하도록 하고 있습니다.  신문고 채널 운영 프로세스  1번 신고 접수: 홈페이지, 우편, 팩스 등을 통해 신고나 제보를 받습니다. 2번 사실 관계 조사: 접수된 사건은 관련 부서의 조사와 감사 절차를 거칩니다. 3번 결과 재확인: 사실관계를 확인한 후 인사 조치 등 필요한 조치를 검토합니다. 4번 조사결과 통보: 제보자에게 조사 결과 및 사실 관계를 안내합니다. 5번 사후 관리: 재발 방지를 위한 교육 및 모니터링을 실시합니다.</vt:lpstr>
      <vt:lpstr>Governance - 윤리 및 준법경영 Strategy 투명한 위험 관리 및 컴플라이언스 체계 구축 삼표시멘트는 재무적 위험을 방지하기 위해 규정된 절차와 방법에 따라 내부관리회계를 효과적으로 운영하고 있으며, 회계팀과 경영지원팀의 협력을 통해 통제 하고 있습니다. 또한, 사회적으로 비재무적인 위험 관리에 대한 요구가 늘어나며, ESG TFT에서 경영 안정성을 유지하기 위한 리스크와 자산보호를 위한 위험 관리등을 체계적으로 관리하고 있습니다.  준법경영체계 삼표시멘트는 공정하고 투명한 업무수행을 도모하며, 전 임직원의 책임 있는 준법경영을 위하여 삼표시멘트 윤리강령 기준을 제정하였습니다. 감사위원회, 내부감사파트를 구성하여 회사와 임직원의 제반 법률 규제, 내부 정책 및 규정 준수 여부 등을 정기적으로 점검하고 있습니다. 또한 대규모 내부 거래 등 법령상 이사회의 승인이 필요한 안건 발생시 관련 부처 검토 후 이사회의 최종 의결을 거쳐 공시하고 있습니다.  내부감사제도 삼표시멘트는 내부 통제 강화를 위해 회사 내외부 활동 전반에 대하여 규정의 준수 또는 업무 처리의 적정성을 점검하고 경영 효율 증진, 재산의 보전, 부정과 오류 등의 방지를 위하여 내부감사제도를 운영합니다. 또한 이사회 산하에 감사위원회를 구성하고 감사위원회 업무 수행을 위해 별도 감사 파트를 구성하였습니다. 내부감사는 각각의 제보나 필요시 준법 감시의 기능을 수행하기 위해 상시 감사를 수행하고 있으며, 분기 2회 이상의 내부 감사를 시행 중입니다.  삼표시멘트 통합 위험 관리 재무적 위험은 사업 및 경영의 직접적 영향을 미치는 요인으로, 내부관리/1차 통제 차원에서 재무, 회계, 법무 부서가 각각의 영역에서 경영관리와 경영지원 역할을 수행합니다. 비재무적 위험은 기업 이미지, 프로젝트, ESG 관련 요소 등을 포함하며, 이를 위해 별도의 ESG TFT가 구성되어 있습니다. ESG TFT는 환경, 구매, 인사, 안전보건, 윤리경영 등 다양한 부서 간 협업을 통해 비재무적 위험 요소를 관리하고 있습니다.  사이버감사실 운영 삼표시멘트는 삼표시멘트 경영활동 전반에 대한 고객, 협력사, 내부자 및 모든 이해관계자의 제안, 비 판, 내부 고발 등 의견을 사이버신문고를 통해 자유롭게 수렴하고 있습니다. 모든 신고 내용은 엄격한 보안 절차에 의거하여 비공개로 처리되며, 모든 신고자에 대한 철저한 신분보장을 약속합니다. 익명의 내용도 성실히 조사하여 반영 및 답변하도록 하고 있습니다.  윤리경영 교육 시행 삼표시멘트의 모든 임직원은 직무를 수행하는데 있어 윤리를 최고의 가치로 생각하고, 모든 업무 판단 기준을 윤리 규범에 두고 있습니다. 윤리경영 강화를 위하여 삼표시멘트는 전 임직원에 대해 의무적으로 윤리경영 교육을 실시하고 있습니다. 삼표시멘트의 윤리경영 교육은 다양한 이해관계자들에게 높은 신뢰를 보장하는 사회적 기업이 되기 위한 교육으로 진행되고 있으며, 고객, 지역사회, 임직원, 협력사, 정부, 주주 등 이해관계자에 대한 윤리적 의사결정, 윤리적 리더십을 중점으로 하고 있습니다. 2023년 기준 휴직자를 제외한 모든 임직원은 윤리경영 교육과정을 이수하였습니다.  Metrics and Targets 감사실 운영 삼표시멘트는 감사실을 운영하여 임직원의 법규 및 사규 준수 여부를 사전 모니터링하고 있습니다. 또한, 유사 사건의 발생을 예방하고 피해를 최소화하기 위해, 관련된 규정을 보완하는 등 사후적 조치도 취하고 있습니다. 해당 내용은 임직원 사례 교육을 통해 임직원에게 공유하여, 윤리 지침 준수에 대한 의식 제고를 위해 노력하고 있습니다.  컴플라이언스 관련 ISO 인증 추진 부패방지경영 강화 및 준법경영 문화의 정착을 위하여 노력하고 있습니다. 지속가능한 성장의 토대를 마련하기 위해 국내 양회 업계 최초 준법경영시스템 및 반부패경영시스템 인증 취득을 장기 컴플라이언스 경영의 목표로 하고 있습니다.</vt:lpstr>
      <vt:lpstr>Governance - 투명한 지배구조 Governance 이사회의 구성 삼표시멘트의 이사회는 사내이사 6명, 사외이사 3명 등 총 9명의 이사회로 구성되어 있으며 이사회 내에는 감사위원회, 내부거래위원회, 사외이사후보추천위원회, ESG 위원회가 설치되어 운영하고 있습니다. 이사회 의장은 이원진 대표이사가 맡고 있습니다. 삼표시멘트는 이사회 규정을 제정 및 시행함으로써 이사회의 독립성 및 효율성을 강화하였으며, 2023년 3월 창립이래 첫 여성 등기 임원을 선임함으로써 다양성 및 전문성을 증진하였습니다.</vt:lpstr>
      <vt:lpstr>Governance - 투명한 지배구조 Governance 삼표시멘트 감사위원회 삼표시멘트의 감사위원(3인)은 모두 사외이사로 구성되어 있으며, 경영진 및 지배구조와의 독립성을 확보하여 객관적인 감사기능을 이행하고 있습니다.  회계팀과 경영지원팀은 재무보고 등 운영 전반에 대한 업무를 지원하고, 법무팀은 법률 및 규정 준수에 대한 업무를 지원하고 있습니다.  감사위원회는 업무수행을 위하여 관계된 임직원을 회의에 참석하도록 할 수 있으며, 언제든지 회사에 대한 영업관련 보고와 재산상태를 조사를 요구할 수 있습니다.  삼표시멘트의 감사위원회는 그룹 감사실의 협력 하에 보다 포괄적이고 전문적으로 감사활동을 수행하고 있습니다.  감사위원회 독립성 충족 현황 감사위원회는 전원 사외이사로 선임하여 운영하고 있습니다. 감사위원회는 회사 경영에 대하여 독립적으로 업무를 수행하고 있으며, 내부회계관리제도 운영 실태 평가를 시행하고 있습니다.  내부거래 위원회 내부거래위원회는 전원 사외이사로 구성되었습니다.  회사의 내부거래에 대한 공정성과 투명성을 유지하기 위해 대규모 내부거래에 대한 검토와 승인 등의 회사의 내부 통제를 강화하는 역할을 수행하고 있습니다.  사외이사후보추천위원회 사외이사후보추천위원회는 사외이사를 공정하게 선임하고 독립성을 강화하기 위해 운영됩니다.  위원장 포함 위원회 3인 모두 사외이사로 구성되어 있어, 독립적으로 사외이사후보를 추천하고 사전심의를 합니다.  활동 중인 사외이사 전원은 사외이사후보추천위원회의 후보검토 과정을 통해 선임되었습니다.  ESG위원회 ESG위원회는 지속가능경영 및 기업가치 제고를 위해 2022년 신설되었으며 ESG관련 주요 이슈 및 리스크의 검토 및 의사결정을 하는 ESG경영 관련 최고 의사결정기구 입니다.</vt:lpstr>
      <vt:lpstr>Governance - 투명한 지배구조 Strategy 의사결정 프로세스 삼표시멘트는 업무 집행 및 주요 보고사항 발생 시 소집 정보를 통해 회의를 소집합니다. 해당 사안에 대해 심의를 할 수 있도록 이사회를 정기 또는 비정기적으로 개최하여 논의합니다. 이사회는 논의를 통해 안건을 심의하고, 승인 사항을 결의합니다. 이후 승인된 사안에 대해서는 실행한 진행 결과를 확인하여 후속 보고를 실시합니다.  이사회 독립성 삼표시멘트는 이사회 독립성 강화를 위해 2022년 사외이사후보추천위원회를 설치하였습니다. 공정하게 선임하고 이사회를 독립적으로 운영할 수 있도록 해당 위원회에서 심의를 거쳐 신임위원 후보자를 선정하고 있습니다. 사외이사후보추천위원회는 독립적인 운영을 위해 전원 사외이사로 구성됩니다.  이사회는 사외이사후보추천위원회에서 추천한 후보자를 정기주주총회 승인을 거쳐 절차에 따라 선임하고 있으며, 이사회 규정에 따라 철저히 독립성을 관리합니다.  이사회 다양성 삼표시멘트의 사외 이사는 경영진의 의사 결정을 도울 수 있도록, 환경 전문가, 법률 전문가, 정책 전문가와 같은 다양한 분야의 업무 경험을 가진 전문가로 구성하였습니다. 또한, 우수한 인력을 유치하고 구성원의 다양성을 관리하고자 여성 관리자 육성에 힘쓰고 있습니다. 2023년 3월  삼표시멘트는 창립 이래 처음으로 여성 관리자 1인을 등기 이사로 선임하였습니다.   이사회 전문성 삼표시멘트는 이사회의 효과적인 운영과 구성원의 전문성을 이해관계자와 투명하게 소통하고자 개별 이사의 스킬 보드를 관리하고 있습니다.  이사회 전문성 제고를 위한 교육 실시 현황 삼표시멘트의 이사회는 회계 전문가, 법률 전문가, 환경 전문가 등 다양한 분야에서 업무 경험을 쌓은 전문가로 구성됩니다. 삼표시멘트는 업무에 대한 역량 제고와 이해력 향상을 위해 이사회를 대상으로  사내외 교육을 실시하고 있습니다. 경영 전반에 대한 주요 사항을 전달하고 회사의 이해도를 높이기 위해 공장 견학과 사내 교육을 실시하고 있으며, 회계 정책의 변화, 윤리 기준 개정 등의 사외 교육을 통해 전문성 제고를 위해 힘쓰고 있습니다. 이사회는 업무상 필요할 경우, 사내 규정에 따라 외부 전문 인력의 지원을 받을 수 있습니다.</vt:lpstr>
      <vt:lpstr>Governance - 투명한 지배구조 Strategy 주주의 권리 삼표시멘트는 주주의 주주 총회 참석, 의결권 및 이익배당 청구권, 시기 적절하게 정보 제공을 받을 권리 등의 기본적인 권리를 보장하고 있습니다.  주주 권리 보호 삼표시멘트는 주주 총회 소집 통지 절차에 따라 주주 총회 2주전에 일시, 장소, 회의 목적 및 주요 안건 등에 대하여 주주에게 서면 또는 전자 문서를 통한 통지 발송을 하고 전자공시 시스템에 공지하고있습니다.  주주 의결권 대리 행사 삼표시멘트는 주주들의 적극적인 권리 행사를 유도하고자, 제 3자가 주주의 의결권을 대리 행사하는 것을 권유하고 있습니다. 이에 따라, 주주가 참석이 어려울 경우 주주 총회에 참석하지 않고도 주식을 위임하여 행사 가능합니다.  Risk Management 이사회 자가진단 평가를 위한 모니터링 삼표시멘트는 매년 이사회 효율성 자가진단 평가를 통해, 이사회 역할 및 책임, 이사회 효율성, 위원 회별 활동 적절성 및 개별 이사 활동 등 다방면에서 평가를 진행하고 있습니다. 2023년 이사회 효율 성 진단 평가 결과는 5점 만점에 평균 4.8점으로 집계되었으며, 운영 효율성에서 우수하다는 평가 결과가 있었습니다.  삼표시멘트는 이사회 운영을 개선할 수 있도록 앞으로도 노력하겠습니다.  이사회 평가 결과에 따른 성과연계보상 삼표시멘트는 공정한 보수체계를 구축하고 개인별 성과에 따라 보수를 산정하여 지급하고있습니다. 주요 평가 지표로는 재무적 성과 달성과 같은 재무적 요인과 안전, 환경,인사와 같은 비재무적 기준이 있습니다.  이사회 보수 삼표시멘트 이사회는 직급, 보직, 능력 등을 고려한 경영진 인사 및 처우 규정에 따라 보수를 지급합니다. 이사 보수 총액은 매년 주주 총회에서 승인하고 있으며, 세부 집행은 이사회에서 진행합니다.   경영진 보수 삼표시멘트는 임원 평가를 통해 경영진의 성과를 공정하고 효율적으로 측정을 하고 있으며, 주주 총회의 승인을 얻은 한도 내에서 경영진 보수를 지급하고 있습니다. 경영진의 보수는 기본급, 특별 상여금, 수당, 복리 후생비로 구성됩니다.</vt:lpstr>
      <vt:lpstr>Governance - 투명한 지배구조 Metrics and Targets 이사회 운영 현황 삼표시멘트는 매 분기에 정기 이사회와 위원회를 개최하고 필요에 따라 임시 이사회와 위원회를 수시로 개최하고 있습니다. 2023년에는 이사회를 7번 개최하여, ESG 이슈를 포함한 회사 업무 집행 에 관한 주요 사항을 보고 받고 심의 및 의결하였습니다. 삼표시멘트는 이사회와 위원회의 활동을 통해 회사의 투명성과 효율성을 유지하고, 신중히 의사 결정을 내리고 있습니다.  이사회 소집 관련 정관 개정 지배 구조 개선을 통한 ESG 경영 고도화를 목적으로 정관을 개정하였습니다. 과거에는 이사회 3일전 에 이사에게 통지하여 소집하는 것이 가능했다면, 2024년 3월 25일 정관 변경으로 향후 1주일 전 에 통지해 소집하는 것으로 강화되었습니다.  또한, 재무 재표 및 영업 보고서의 이사회 승인 조건을 삭제하고 주주 총회 승인만 받는 것으로 변경하여 주주의 권리를 강화하였습니다.  배당 정책 삼표시멘트는 기업 가치 증대를 위해 안정적인 배당 정책을 운영하고, 주주들에게 일정한 수익을 제공합니다. 배당 수준은 영업 현금 흐름과 향후 투자 계획 등을 종합적으로 고려하여 결정하고 있습니다. 삼표시멘트의 주당 배당금은 2021년 75원에서, 2022년과 2023년에 각각 90원과 100원으로 증가하였습니다. 이에 따라 연간 배당금도 2021년의 81억원에서, 2022년 97억원과 2023년 107억원으로 증가했습니다.</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cp:lastModifiedBy>박진양</cp:lastModifiedBy>
  <dcterms:modified xsi:type="dcterms:W3CDTF">2025-05-31T20:06:24.236</dcterms:modified>
  <cp:revision>53</cp:revision>
  <cp:version>1000.0000.01</cp:version>
</cp:coreProperties>
</file>