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275" r:id="rId11"/>
    <p:sldId id="314" r:id="rId12"/>
    <p:sldId id="327" r:id="rId13"/>
    <p:sldId id="328" r:id="rId14"/>
    <p:sldId id="329" r:id="rId15"/>
    <p:sldId id="330" r:id="rId16"/>
    <p:sldId id="31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rchive.ics.uci.edu/ml/datasets/congressional+voting+recor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</a:t>
            </a:r>
            <a:r>
              <a:rPr lang="en-US" altLang="ko-KR" dirty="0" smtClean="0"/>
              <a:t>7: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Party Classification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Political party</a:t>
            </a:r>
          </a:p>
          <a:p>
            <a:pPr lvl="1"/>
            <a:r>
              <a:rPr lang="en-US" altLang="ko-KR" dirty="0" smtClean="0"/>
              <a:t>Voting record</a:t>
            </a:r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archive.ics.uci.edu/ml/datasets/congressional+voting+records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Attribute</a:t>
            </a:r>
          </a:p>
          <a:p>
            <a:pPr lvl="2"/>
            <a:r>
              <a:rPr lang="en-US" altLang="ko-KR" dirty="0" smtClean="0"/>
              <a:t>Class</a:t>
            </a:r>
          </a:p>
          <a:p>
            <a:pPr lvl="3"/>
            <a:r>
              <a:rPr lang="en-US" altLang="ko-KR" dirty="0" smtClean="0"/>
              <a:t>Democrat or Republican</a:t>
            </a:r>
          </a:p>
          <a:p>
            <a:pPr lvl="2"/>
            <a:r>
              <a:rPr lang="en-US" altLang="ko-KR" dirty="0" smtClean="0"/>
              <a:t>Features (? means no record)</a:t>
            </a:r>
          </a:p>
          <a:p>
            <a:pPr lvl="3"/>
            <a:r>
              <a:rPr lang="en-US" altLang="ko-KR" dirty="0" smtClean="0"/>
              <a:t>handicapped-infants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water-project-cost-sharing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adoption-of-the-budget-resolution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physician-fee-freeze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el-</a:t>
            </a:r>
            <a:r>
              <a:rPr lang="en-US" altLang="ko-KR" dirty="0" err="1" smtClean="0"/>
              <a:t>salvador</a:t>
            </a:r>
            <a:r>
              <a:rPr lang="en-US" altLang="ko-KR" dirty="0" smtClean="0"/>
              <a:t>-aid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religious-groups-in-schools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anti-satellite-test-ban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aid-to-</a:t>
            </a:r>
            <a:r>
              <a:rPr lang="en-US" altLang="ko-KR" dirty="0" err="1" smtClean="0"/>
              <a:t>nicaraguan</a:t>
            </a:r>
            <a:r>
              <a:rPr lang="en-US" altLang="ko-KR" dirty="0" smtClean="0"/>
              <a:t>-contras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mx-missile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immigration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err="1" smtClean="0"/>
              <a:t>synfuels</a:t>
            </a:r>
            <a:r>
              <a:rPr lang="en-US" altLang="ko-KR" dirty="0" smtClean="0"/>
              <a:t>-corporation-cutback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education-spending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superfund-right-to-sue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crime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duty-free-exports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 smtClean="0"/>
              <a:t>export-administration-act-south-</a:t>
            </a:r>
            <a:r>
              <a:rPr lang="en-US" altLang="ko-KR" dirty="0" err="1" smtClean="0"/>
              <a:t>africa</a:t>
            </a:r>
            <a:r>
              <a:rPr lang="en-US" altLang="ko-KR" dirty="0"/>
              <a:t>: 2 (</a:t>
            </a:r>
            <a:r>
              <a:rPr lang="en-US" altLang="ko-KR" dirty="0" err="1"/>
              <a:t>y,n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Can we classify the allegiance to the political party with the voting record? And How?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6" name="Picture 2" descr="https://archive.ics.uci.edu/ml/assets/MLimages/Large1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80" y="179174"/>
            <a:ext cx="2434728" cy="15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3816424" cy="1138138"/>
          </a:xfrm>
        </p:spPr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a better learning method</a:t>
            </a:r>
          </a:p>
          <a:p>
            <a:pPr lvl="1"/>
            <a:r>
              <a:rPr lang="en-US" altLang="ko-KR" dirty="0" smtClean="0"/>
              <a:t>We need to have more robust methods given the noises</a:t>
            </a:r>
          </a:p>
          <a:p>
            <a:pPr lvl="1"/>
            <a:r>
              <a:rPr lang="en-US" altLang="ko-KR" dirty="0" smtClean="0"/>
              <a:t>We need to have more concise presentations of the hypotheses</a:t>
            </a:r>
          </a:p>
          <a:p>
            <a:r>
              <a:rPr lang="en-US" altLang="ko-KR" dirty="0" smtClean="0"/>
              <a:t>One alternative is a decision tree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27982" y="14138"/>
          <a:ext cx="469187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Sky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Temp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Humid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Wind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Water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Forecst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EnjoySpt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Rainy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Cold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Cool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3275" y="3225138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Sky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63687" y="4005064"/>
            <a:ext cx="1341635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4401468" y="4005064"/>
            <a:ext cx="1331124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4592" y="3067650"/>
            <a:ext cx="1944216" cy="403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&lt;Sunny, ?,?,?,?,?&gt;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6" idx="2"/>
            <a:endCxn id="8" idx="7"/>
          </p:cNvCxnSpPr>
          <p:nvPr/>
        </p:nvCxnSpPr>
        <p:spPr>
          <a:xfrm flipH="1">
            <a:off x="2908844" y="3729194"/>
            <a:ext cx="880555" cy="34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1"/>
          </p:cNvCxnSpPr>
          <p:nvPr/>
        </p:nvCxnSpPr>
        <p:spPr>
          <a:xfrm>
            <a:off x="3789399" y="3729194"/>
            <a:ext cx="807008" cy="34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3672" y="3713114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Rainy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21878" y="3713114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Sunny</a:t>
            </a:r>
            <a:endParaRPr lang="ko-KR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2246251" y="4653136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Sky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62170" y="5208614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58201" y="5718077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</a:t>
            </a:r>
            <a:endParaRPr lang="ko-KR" altLang="en-US" dirty="0"/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>
            <a:off x="2858319" y="4976573"/>
            <a:ext cx="915919" cy="2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1" idx="0"/>
          </p:cNvCxnSpPr>
          <p:nvPr/>
        </p:nvCxnSpPr>
        <p:spPr>
          <a:xfrm>
            <a:off x="3774238" y="5532051"/>
            <a:ext cx="796031" cy="18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</p:cNvCxnSpPr>
          <p:nvPr/>
        </p:nvCxnSpPr>
        <p:spPr>
          <a:xfrm flipH="1">
            <a:off x="1942400" y="4976573"/>
            <a:ext cx="915919" cy="2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</p:cNvCxnSpPr>
          <p:nvPr/>
        </p:nvCxnSpPr>
        <p:spPr>
          <a:xfrm flipH="1">
            <a:off x="2858319" y="5532051"/>
            <a:ext cx="915919" cy="23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2" idx="7"/>
          </p:cNvCxnSpPr>
          <p:nvPr/>
        </p:nvCxnSpPr>
        <p:spPr>
          <a:xfrm flipH="1">
            <a:off x="3791187" y="6046876"/>
            <a:ext cx="757124" cy="1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</p:cNvCxnSpPr>
          <p:nvPr/>
        </p:nvCxnSpPr>
        <p:spPr>
          <a:xfrm>
            <a:off x="4570269" y="6041514"/>
            <a:ext cx="935021" cy="19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9844" y="4950187"/>
            <a:ext cx="617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Sunny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50184" y="5464617"/>
            <a:ext cx="61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Warm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53440" y="6012961"/>
            <a:ext cx="648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Strong</a:t>
            </a:r>
            <a:endParaRPr lang="ko-KR" altLang="en-US" sz="1200" b="1" dirty="0"/>
          </a:p>
        </p:txBody>
      </p:sp>
      <p:sp>
        <p:nvSpPr>
          <p:cNvPr id="40" name="Oval 39"/>
          <p:cNvSpPr/>
          <p:nvPr/>
        </p:nvSpPr>
        <p:spPr>
          <a:xfrm>
            <a:off x="1259632" y="5163006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1" name="Oval 40"/>
          <p:cNvSpPr/>
          <p:nvPr/>
        </p:nvSpPr>
        <p:spPr>
          <a:xfrm>
            <a:off x="2210029" y="5766117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2" name="Oval 41"/>
          <p:cNvSpPr/>
          <p:nvPr/>
        </p:nvSpPr>
        <p:spPr>
          <a:xfrm>
            <a:off x="3074511" y="6166139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4" name="Oval 43"/>
          <p:cNvSpPr/>
          <p:nvPr/>
        </p:nvSpPr>
        <p:spPr>
          <a:xfrm>
            <a:off x="5460891" y="6133770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84036" y="4957324"/>
            <a:ext cx="58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Rainy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08515" y="5507690"/>
            <a:ext cx="499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Cold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25789" y="6001486"/>
            <a:ext cx="544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Light</a:t>
            </a:r>
            <a:endParaRPr lang="ko-KR" altLang="en-US" sz="12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5732591" y="4793431"/>
            <a:ext cx="3137596" cy="1058743"/>
            <a:chOff x="5621212" y="4907901"/>
            <a:chExt cx="3137596" cy="1058743"/>
          </a:xfrm>
        </p:grpSpPr>
        <p:sp>
          <p:nvSpPr>
            <p:cNvPr id="10" name="Rectangle 9"/>
            <p:cNvSpPr/>
            <p:nvPr/>
          </p:nvSpPr>
          <p:spPr>
            <a:xfrm>
              <a:off x="5621212" y="4907901"/>
              <a:ext cx="3137596" cy="403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&lt;Sunny, Warm, ?, Strong, ?, ?&gt;</a:t>
              </a:r>
              <a:endParaRPr lang="ko-KR" alt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21212" y="5311349"/>
              <a:ext cx="3137596" cy="6552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Only one potential decision tree</a:t>
              </a:r>
              <a:br>
                <a:rPr lang="en-US" altLang="ko-KR" sz="1400" b="1" dirty="0"/>
              </a:br>
              <a:r>
                <a:rPr lang="en-US" altLang="ko-KR" sz="1400" b="1" dirty="0"/>
                <a:t>corresponding to the hypothesis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3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84" y="274638"/>
            <a:ext cx="3969508" cy="2385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Entropy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Better attribute to check?</a:t>
                </a:r>
              </a:p>
              <a:p>
                <a:pPr lvl="1"/>
                <a:r>
                  <a:rPr lang="en-US" altLang="ko-KR" dirty="0" smtClean="0"/>
                  <a:t>Reducing the most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uncertainty</a:t>
                </a:r>
              </a:p>
              <a:p>
                <a:pPr lvl="1"/>
                <a:r>
                  <a:rPr lang="en-US" altLang="ko-KR" dirty="0" smtClean="0"/>
                  <a:t>Then, how to measure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the uncertainty of a feature variable</a:t>
                </a:r>
              </a:p>
              <a:p>
                <a:r>
                  <a:rPr lang="en-US" altLang="ko-KR" dirty="0" smtClean="0"/>
                  <a:t>Entropy of a random variable</a:t>
                </a:r>
              </a:p>
              <a:p>
                <a:pPr lvl="1"/>
                <a:r>
                  <a:rPr lang="en-US" altLang="ko-KR" dirty="0" smtClean="0"/>
                  <a:t>Features are random variables</a:t>
                </a:r>
              </a:p>
              <a:p>
                <a:pPr lvl="1"/>
                <a:r>
                  <a:rPr lang="en-US" altLang="ko-KR" dirty="0" smtClean="0"/>
                  <a:t>Higher entropy means more uncertainty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Conditional Entropy</a:t>
                </a:r>
              </a:p>
              <a:p>
                <a:pPr lvl="1"/>
                <a:r>
                  <a:rPr lang="en-US" altLang="ko-KR" dirty="0" smtClean="0"/>
                  <a:t>We are interested in the entropy of the class given a feature variable</a:t>
                </a:r>
              </a:p>
              <a:p>
                <a:pPr lvl="1"/>
                <a:r>
                  <a:rPr lang="en-US" altLang="ko-KR" dirty="0" smtClean="0"/>
                  <a:t>Need to introduce a given condition in the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8" name="Picture 4" descr="Claude Elwood Shannon (1916-200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28" y="-12283"/>
            <a:ext cx="857472" cy="12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635896" y="1996661"/>
            <a:ext cx="1296144" cy="792088"/>
          </a:xfrm>
          <a:prstGeom prst="wedgeRectCallout">
            <a:avLst>
              <a:gd name="adj1" fmla="val 60837"/>
              <a:gd name="adj2" fmla="val -379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All instances are X=0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638456" y="2392705"/>
            <a:ext cx="1296144" cy="792088"/>
          </a:xfrm>
          <a:prstGeom prst="wedgeRectCallout">
            <a:avLst>
              <a:gd name="adj1" fmla="val -819"/>
              <a:gd name="adj2" fmla="val -883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All instances are X=1</a:t>
            </a:r>
            <a:endParaRPr lang="ko-KR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364087" y="170032"/>
            <a:ext cx="2421359" cy="255986"/>
          </a:xfrm>
          <a:prstGeom prst="wedgeRectCallout">
            <a:avLst>
              <a:gd name="adj1" fmla="val 2390"/>
              <a:gd name="adj2" fmla="val 1288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Most random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36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Information Gain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60352"/>
                <a:ext cx="8435280" cy="25649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Let’s calculate the entropy values</a:t>
                </a:r>
              </a:p>
              <a:p>
                <a:pPr lvl="1"/>
                <a:r>
                  <a:rPr lang="en-US" altLang="ko-KR" dirty="0" smtClean="0"/>
                  <a:t>H(Y)=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H(Y|A1)=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H(Y|A2)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What’s the difference before and after?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Who is the winner?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60352"/>
                <a:ext cx="8435280" cy="2564992"/>
              </a:xfrm>
              <a:blipFill>
                <a:blip r:embed="rId2"/>
                <a:stretch>
                  <a:fillRect t="-7381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5880382" y="1988840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A2 </a:t>
            </a:r>
            <a:r>
              <a:rPr lang="en-US" altLang="ko-KR" sz="1200" dirty="0" smtClean="0"/>
              <a:t>(168R,267D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2123" y="1988840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(168R,267D)</a:t>
            </a:r>
            <a:endParaRPr lang="ko-KR" altLang="en-US" dirty="0"/>
          </a:p>
        </p:txBody>
      </p:sp>
      <p:sp>
        <p:nvSpPr>
          <p:cNvPr id="30" name="Oval 29"/>
          <p:cNvSpPr/>
          <p:nvPr/>
        </p:nvSpPr>
        <p:spPr>
          <a:xfrm>
            <a:off x="524306" y="2699704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31R,156D</a:t>
            </a:r>
            <a:endParaRPr lang="ko-KR" alt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1855874" y="2699704"/>
            <a:ext cx="1302298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134R,102D</a:t>
            </a:r>
            <a:endParaRPr lang="ko-KR" altLang="en-US" sz="1200" dirty="0"/>
          </a:p>
        </p:txBody>
      </p:sp>
      <p:cxnSp>
        <p:nvCxnSpPr>
          <p:cNvPr id="32" name="Straight Arrow Connector 31"/>
          <p:cNvCxnSpPr>
            <a:stCxn id="29" idx="2"/>
            <a:endCxn id="30" idx="7"/>
          </p:cNvCxnSpPr>
          <p:nvPr/>
        </p:nvCxnSpPr>
        <p:spPr>
          <a:xfrm flipH="1">
            <a:off x="1611837" y="2353430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2374211" y="2353430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2543" y="2371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84594" y="23304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36" name="Oval 35"/>
          <p:cNvSpPr/>
          <p:nvPr/>
        </p:nvSpPr>
        <p:spPr>
          <a:xfrm>
            <a:off x="3177460" y="2699704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3R,9D</a:t>
            </a:r>
            <a:endParaRPr lang="ko-KR" altLang="en-US" sz="1200" dirty="0"/>
          </a:p>
        </p:txBody>
      </p:sp>
      <p:cxnSp>
        <p:nvCxnSpPr>
          <p:cNvPr id="37" name="Straight Arrow Connector 36"/>
          <p:cNvCxnSpPr>
            <a:stCxn id="29" idx="2"/>
            <a:endCxn id="36" idx="1"/>
          </p:cNvCxnSpPr>
          <p:nvPr/>
        </p:nvCxnSpPr>
        <p:spPr>
          <a:xfrm>
            <a:off x="2374211" y="2353430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41841" y="23798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078067" y="1628800"/>
            <a:ext cx="6912768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57986" y="2673424"/>
            <a:ext cx="4187601" cy="61611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2922627" y="1269856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Entropy Before Decision Node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660" y="3325538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Entropy After Decision Node 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31304" y="3315814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</a:rPr>
              <a:t>Entropy After Decision Node A9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878055" y="2713892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75R,120D</a:t>
            </a:r>
            <a:endParaRPr lang="ko-KR" alt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6209623" y="2713892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73R,119D</a:t>
            </a:r>
            <a:endParaRPr lang="ko-KR" altLang="en-US" sz="1200" dirty="0"/>
          </a:p>
        </p:txBody>
      </p:sp>
      <p:cxnSp>
        <p:nvCxnSpPr>
          <p:cNvPr id="47" name="Straight Arrow Connector 46"/>
          <p:cNvCxnSpPr>
            <a:endCxn id="45" idx="7"/>
          </p:cNvCxnSpPr>
          <p:nvPr/>
        </p:nvCxnSpPr>
        <p:spPr>
          <a:xfrm flipH="1">
            <a:off x="5965586" y="2367618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6" idx="0"/>
          </p:cNvCxnSpPr>
          <p:nvPr/>
        </p:nvCxnSpPr>
        <p:spPr>
          <a:xfrm>
            <a:off x="6727960" y="2367618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6292" y="2385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38343" y="23446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51" name="Oval 50"/>
          <p:cNvSpPr/>
          <p:nvPr/>
        </p:nvSpPr>
        <p:spPr>
          <a:xfrm>
            <a:off x="7531209" y="2713892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20R,28D</a:t>
            </a:r>
            <a:endParaRPr lang="ko-KR" altLang="en-US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6727960" y="2367618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95590" y="23940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4" name="Oval 53"/>
          <p:cNvSpPr/>
          <p:nvPr/>
        </p:nvSpPr>
        <p:spPr>
          <a:xfrm>
            <a:off x="4711735" y="2687612"/>
            <a:ext cx="4187601" cy="61611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0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We are going to create a single node for decision tree</a:t>
                </a:r>
              </a:p>
              <a:p>
                <a:pPr lvl="1"/>
                <a:r>
                  <a:rPr lang="en-US" altLang="ko-KR" dirty="0" smtClean="0"/>
                  <a:t>Calculate the entropy for each attribute</a:t>
                </a:r>
              </a:p>
              <a:p>
                <a:pPr lvl="1"/>
                <a:r>
                  <a:rPr lang="en-US" altLang="ko-KR" dirty="0" smtClean="0"/>
                  <a:t>Calculate the information gain for each attribute</a:t>
                </a:r>
              </a:p>
              <a:p>
                <a:pPr lvl="1"/>
                <a:r>
                  <a:rPr lang="en-US" altLang="ko-KR" dirty="0" smtClean="0"/>
                  <a:t>Select the maximum information gain attribute</a:t>
                </a:r>
              </a:p>
              <a:p>
                <a:r>
                  <a:rPr lang="en-US" altLang="ko-KR" dirty="0" smtClean="0"/>
                  <a:t>To-dos </a:t>
                </a:r>
              </a:p>
              <a:p>
                <a:pPr lvl="1"/>
                <a:r>
                  <a:rPr lang="en-US" altLang="ko-KR" dirty="0" smtClean="0"/>
                  <a:t>Read the code in “voterecord.py”</a:t>
                </a:r>
              </a:p>
              <a:p>
                <a:pPr lvl="1"/>
                <a:r>
                  <a:rPr lang="en-US" altLang="ko-KR" dirty="0" smtClean="0"/>
                  <a:t>Complete the below functions in “decisiontreenode.py”</a:t>
                </a:r>
              </a:p>
              <a:p>
                <a:pPr lvl="1"/>
                <a:r>
                  <a:rPr lang="en-US" altLang="ko-KR" smtClean="0"/>
                  <a:t>To-do </a:t>
                </a:r>
                <a:r>
                  <a:rPr lang="en-US" altLang="ko-KR" dirty="0" smtClean="0"/>
                  <a:t>1: finish the method named “</a:t>
                </a:r>
                <a:r>
                  <a:rPr lang="en-US" altLang="ko-KR" dirty="0" err="1" smtClean="0"/>
                  <a:t>calculateClassEntropy</a:t>
                </a:r>
                <a:r>
                  <a:rPr lang="en-US" altLang="ko-KR" dirty="0" smtClean="0"/>
                  <a:t>”</a:t>
                </a:r>
              </a:p>
              <a:p>
                <a:pPr lvl="2"/>
                <a:r>
                  <a:rPr lang="en-US" altLang="ko-KR" dirty="0"/>
                  <a:t>H(Y)=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To-do 2: </a:t>
                </a:r>
                <a:r>
                  <a:rPr lang="en-US" altLang="ko-KR" dirty="0"/>
                  <a:t>finish the method named “</a:t>
                </a:r>
                <a:r>
                  <a:rPr lang="en-US" altLang="ko-KR" dirty="0" err="1"/>
                  <a:t>calculateConditionalEntropy</a:t>
                </a:r>
                <a:r>
                  <a:rPr lang="en-US" altLang="ko-KR" dirty="0" smtClean="0"/>
                  <a:t>”</a:t>
                </a:r>
              </a:p>
              <a:p>
                <a:pPr lvl="2"/>
                <a:r>
                  <a:rPr lang="en-US" altLang="ko-KR" dirty="0"/>
                  <a:t>H(Y|A1)=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To-do 3: </a:t>
                </a:r>
                <a:r>
                  <a:rPr lang="en-US" altLang="ko-KR" dirty="0"/>
                  <a:t>finish the method named “</a:t>
                </a:r>
                <a:r>
                  <a:rPr lang="en-US" altLang="ko-KR" dirty="0" err="1"/>
                  <a:t>calculateInformationGainPerFeatures</a:t>
                </a:r>
                <a:r>
                  <a:rPr lang="en-US" altLang="ko-KR" dirty="0" smtClean="0"/>
                  <a:t>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To-do </a:t>
                </a:r>
                <a:r>
                  <a:rPr lang="en-US" altLang="ko-KR" dirty="0"/>
                  <a:t>3: finish the method named “</a:t>
                </a:r>
                <a:r>
                  <a:rPr lang="en-US" altLang="ko-KR" dirty="0" err="1" smtClean="0"/>
                  <a:t>splitNode</a:t>
                </a:r>
                <a:r>
                  <a:rPr lang="en-US" altLang="ko-KR" dirty="0" smtClean="0"/>
                  <a:t>”</a:t>
                </a:r>
              </a:p>
              <a:p>
                <a:pPr lvl="2"/>
                <a:r>
                  <a:rPr lang="en-US" altLang="ko-KR" dirty="0" smtClean="0"/>
                  <a:t>Remember to select the attribute with the maximum information gain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5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98" y="116632"/>
            <a:ext cx="8435280" cy="504056"/>
          </a:xfrm>
        </p:spPr>
        <p:txBody>
          <a:bodyPr/>
          <a:lstStyle/>
          <a:p>
            <a:r>
              <a:rPr lang="en-US" altLang="ko-KR" dirty="0" smtClean="0"/>
              <a:t>Execution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3"/>
            <a:ext cx="9144000" cy="4485079"/>
          </a:xfrm>
        </p:spPr>
        <p:txBody>
          <a:bodyPr/>
          <a:lstStyle/>
          <a:p>
            <a:r>
              <a:rPr lang="en-US" altLang="ko-KR" dirty="0" smtClean="0"/>
              <a:t>When you complete the codes, you are expected to see the below results.</a:t>
            </a:r>
          </a:p>
          <a:p>
            <a:pPr lvl="1"/>
            <a:r>
              <a:rPr lang="en-US" altLang="ko-KR" dirty="0" smtClean="0"/>
              <a:t>Execute </a:t>
            </a:r>
            <a:r>
              <a:rPr lang="en-US" altLang="ko-KR" dirty="0" smtClean="0"/>
              <a:t>‘decisiontreenode.py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57" y="2609065"/>
            <a:ext cx="7458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as an abstract data type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925144"/>
          </a:xfrm>
        </p:spPr>
        <p:txBody>
          <a:bodyPr/>
          <a:lstStyle/>
          <a:p>
            <a:r>
              <a:rPr lang="en-US" altLang="ko-KR" dirty="0" smtClean="0"/>
              <a:t>Tree structure</a:t>
            </a:r>
          </a:p>
          <a:p>
            <a:pPr lvl="1"/>
            <a:r>
              <a:rPr lang="en-US" altLang="ko-KR" dirty="0" smtClean="0"/>
              <a:t>Abstract data type</a:t>
            </a:r>
          </a:p>
          <a:p>
            <a:pPr lvl="1"/>
            <a:r>
              <a:rPr lang="en-US" altLang="ko-KR" dirty="0" smtClean="0"/>
              <a:t>Data stored</a:t>
            </a:r>
          </a:p>
          <a:p>
            <a:pPr lvl="2"/>
            <a:r>
              <a:rPr lang="en-US" altLang="ko-KR" dirty="0" smtClean="0"/>
              <a:t>As a tree structure</a:t>
            </a:r>
          </a:p>
          <a:p>
            <a:pPr lvl="1"/>
            <a:r>
              <a:rPr lang="en-US" altLang="ko-KR" dirty="0" smtClean="0"/>
              <a:t>Operations</a:t>
            </a:r>
          </a:p>
          <a:p>
            <a:pPr lvl="2"/>
            <a:r>
              <a:rPr lang="en-US" altLang="ko-KR" dirty="0" smtClean="0"/>
              <a:t>Ordinary data structure operations just as linked lists</a:t>
            </a:r>
          </a:p>
          <a:p>
            <a:pPr lvl="3"/>
            <a:r>
              <a:rPr lang="en-US" altLang="ko-KR" dirty="0" smtClean="0"/>
              <a:t>Insert</a:t>
            </a:r>
          </a:p>
          <a:p>
            <a:pPr lvl="3"/>
            <a:r>
              <a:rPr lang="en-US" altLang="ko-KR" dirty="0" smtClean="0"/>
              <a:t>Delete</a:t>
            </a:r>
          </a:p>
          <a:p>
            <a:pPr lvl="3"/>
            <a:r>
              <a:rPr lang="en-US" altLang="ko-KR" dirty="0" smtClean="0"/>
              <a:t>Search</a:t>
            </a:r>
          </a:p>
          <a:p>
            <a:pPr lvl="2"/>
            <a:r>
              <a:rPr lang="en-US" altLang="ko-KR" dirty="0" smtClean="0"/>
              <a:t>Special searching approaches for trees and networks</a:t>
            </a:r>
          </a:p>
          <a:p>
            <a:pPr lvl="3"/>
            <a:r>
              <a:rPr lang="en-US" altLang="ko-KR" dirty="0" smtClean="0"/>
              <a:t>Traverse</a:t>
            </a:r>
          </a:p>
          <a:p>
            <a:pPr lvl="3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http://t2.gstatic.com/images?q=tbn:ANd9GcSAXa2U1S1lNQKVQizj4d54-nY7VJERO86W_NOEitFxX1WSw8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40768"/>
            <a:ext cx="1934716" cy="2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2.gstatic.com/images?q=tbn:ANd9GcSAXa2U1S1lNQKVQizj4d54-nY7VJERO86W_NOEitFxX1WSw8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86653" y="1340768"/>
            <a:ext cx="1934716" cy="2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251713" y="4240109"/>
            <a:ext cx="936104" cy="576064"/>
            <a:chOff x="6732240" y="4077072"/>
            <a:chExt cx="936104" cy="576064"/>
          </a:xfrm>
        </p:grpSpPr>
        <p:sp>
          <p:nvSpPr>
            <p:cNvPr id="7" name="Rectangle 6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99785" y="5085184"/>
            <a:ext cx="936104" cy="576064"/>
            <a:chOff x="6732240" y="4077072"/>
            <a:chExt cx="936104" cy="576064"/>
          </a:xfrm>
        </p:grpSpPr>
        <p:sp>
          <p:nvSpPr>
            <p:cNvPr id="27" name="Rectangle 26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51513" y="5949280"/>
            <a:ext cx="936104" cy="576064"/>
            <a:chOff x="6732240" y="4077072"/>
            <a:chExt cx="936104" cy="576064"/>
          </a:xfrm>
        </p:grpSpPr>
        <p:sp>
          <p:nvSpPr>
            <p:cNvPr id="35" name="Rectangle 34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52120" y="5949280"/>
            <a:ext cx="936104" cy="576064"/>
            <a:chOff x="6732240" y="4077072"/>
            <a:chExt cx="936104" cy="576064"/>
          </a:xfrm>
        </p:grpSpPr>
        <p:sp>
          <p:nvSpPr>
            <p:cNvPr id="39" name="Rectangle 38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4872" y="5114736"/>
            <a:ext cx="936104" cy="576064"/>
            <a:chOff x="6732240" y="4077072"/>
            <a:chExt cx="936104" cy="576064"/>
          </a:xfrm>
        </p:grpSpPr>
        <p:sp>
          <p:nvSpPr>
            <p:cNvPr id="43" name="Rectangle 42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Straight Arrow Connector 7"/>
          <p:cNvCxnSpPr>
            <a:stCxn id="11" idx="2"/>
            <a:endCxn id="43" idx="0"/>
          </p:cNvCxnSpPr>
          <p:nvPr/>
        </p:nvCxnSpPr>
        <p:spPr>
          <a:xfrm flipH="1">
            <a:off x="6142924" y="4816173"/>
            <a:ext cx="342815" cy="298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899785" y="5949280"/>
            <a:ext cx="936104" cy="576064"/>
            <a:chOff x="6732240" y="4077072"/>
            <a:chExt cx="936104" cy="576064"/>
          </a:xfrm>
        </p:grpSpPr>
        <p:sp>
          <p:nvSpPr>
            <p:cNvPr id="47" name="Rectangle 46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100392" y="5949280"/>
            <a:ext cx="936104" cy="576064"/>
            <a:chOff x="6732240" y="4077072"/>
            <a:chExt cx="936104" cy="576064"/>
          </a:xfrm>
        </p:grpSpPr>
        <p:sp>
          <p:nvSpPr>
            <p:cNvPr id="51" name="Rectangle 50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Straight Arrow Connector 53"/>
          <p:cNvCxnSpPr>
            <a:stCxn id="12" idx="2"/>
            <a:endCxn id="27" idx="0"/>
          </p:cNvCxnSpPr>
          <p:nvPr/>
        </p:nvCxnSpPr>
        <p:spPr>
          <a:xfrm>
            <a:off x="6955112" y="4816173"/>
            <a:ext cx="412725" cy="269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2"/>
            <a:endCxn id="35" idx="0"/>
          </p:cNvCxnSpPr>
          <p:nvPr/>
        </p:nvCxnSpPr>
        <p:spPr>
          <a:xfrm flipH="1">
            <a:off x="4919565" y="5690800"/>
            <a:ext cx="989333" cy="25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39" idx="0"/>
          </p:cNvCxnSpPr>
          <p:nvPr/>
        </p:nvCxnSpPr>
        <p:spPr>
          <a:xfrm flipH="1">
            <a:off x="6120172" y="5690800"/>
            <a:ext cx="258099" cy="25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2"/>
            <a:endCxn id="47" idx="0"/>
          </p:cNvCxnSpPr>
          <p:nvPr/>
        </p:nvCxnSpPr>
        <p:spPr>
          <a:xfrm>
            <a:off x="7133811" y="5661248"/>
            <a:ext cx="234026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2"/>
            <a:endCxn id="51" idx="0"/>
          </p:cNvCxnSpPr>
          <p:nvPr/>
        </p:nvCxnSpPr>
        <p:spPr>
          <a:xfrm>
            <a:off x="7603184" y="5661248"/>
            <a:ext cx="96526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Terminologies of tree structure (1)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415034" y="1735172"/>
            <a:ext cx="936104" cy="576064"/>
            <a:chOff x="4051263" y="2106072"/>
            <a:chExt cx="936104" cy="576064"/>
          </a:xfrm>
        </p:grpSpPr>
        <p:grpSp>
          <p:nvGrpSpPr>
            <p:cNvPr id="6" name="Group 5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89993" y="3425054"/>
            <a:ext cx="936104" cy="576064"/>
            <a:chOff x="4051263" y="2106072"/>
            <a:chExt cx="936104" cy="576064"/>
          </a:xfrm>
        </p:grpSpPr>
        <p:grpSp>
          <p:nvGrpSpPr>
            <p:cNvPr id="13" name="Group 12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80312" y="3396470"/>
            <a:ext cx="936104" cy="576064"/>
            <a:chOff x="4051263" y="2106072"/>
            <a:chExt cx="936104" cy="576064"/>
          </a:xfrm>
        </p:grpSpPr>
        <p:grpSp>
          <p:nvGrpSpPr>
            <p:cNvPr id="20" name="Group 19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15429" y="3425054"/>
            <a:ext cx="936104" cy="576064"/>
            <a:chOff x="4051263" y="2106072"/>
            <a:chExt cx="936104" cy="576064"/>
          </a:xfrm>
        </p:grpSpPr>
        <p:grpSp>
          <p:nvGrpSpPr>
            <p:cNvPr id="27" name="Group 2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9552" y="5225254"/>
            <a:ext cx="936104" cy="576064"/>
            <a:chOff x="4051263" y="2106072"/>
            <a:chExt cx="936104" cy="576064"/>
          </a:xfrm>
        </p:grpSpPr>
        <p:grpSp>
          <p:nvGrpSpPr>
            <p:cNvPr id="34" name="Group 33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80207" y="5225254"/>
            <a:ext cx="936104" cy="576064"/>
            <a:chOff x="4051263" y="2106072"/>
            <a:chExt cx="936104" cy="576064"/>
          </a:xfrm>
        </p:grpSpPr>
        <p:grpSp>
          <p:nvGrpSpPr>
            <p:cNvPr id="41" name="Group 40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20862" y="5225254"/>
            <a:ext cx="936104" cy="576064"/>
            <a:chOff x="4051263" y="2106072"/>
            <a:chExt cx="936104" cy="576064"/>
          </a:xfrm>
        </p:grpSpPr>
        <p:grpSp>
          <p:nvGrpSpPr>
            <p:cNvPr id="48" name="Group 47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G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61516" y="5225254"/>
            <a:ext cx="936104" cy="576064"/>
            <a:chOff x="4051263" y="2106072"/>
            <a:chExt cx="936104" cy="576064"/>
          </a:xfrm>
        </p:grpSpPr>
        <p:grpSp>
          <p:nvGrpSpPr>
            <p:cNvPr id="55" name="Group 54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Straight Arrow Connector 60"/>
          <p:cNvCxnSpPr>
            <a:stCxn id="10" idx="2"/>
            <a:endCxn id="16" idx="0"/>
          </p:cNvCxnSpPr>
          <p:nvPr/>
        </p:nvCxnSpPr>
        <p:spPr>
          <a:xfrm flipH="1">
            <a:off x="3058045" y="2311236"/>
            <a:ext cx="1474002" cy="111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30" idx="0"/>
          </p:cNvCxnSpPr>
          <p:nvPr/>
        </p:nvCxnSpPr>
        <p:spPr>
          <a:xfrm flipH="1">
            <a:off x="4683481" y="2311236"/>
            <a:ext cx="81932" cy="111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2"/>
            <a:endCxn id="23" idx="0"/>
          </p:cNvCxnSpPr>
          <p:nvPr/>
        </p:nvCxnSpPr>
        <p:spPr>
          <a:xfrm>
            <a:off x="5234785" y="2311236"/>
            <a:ext cx="2613579" cy="1085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  <a:endCxn id="37" idx="0"/>
          </p:cNvCxnSpPr>
          <p:nvPr/>
        </p:nvCxnSpPr>
        <p:spPr>
          <a:xfrm flipH="1">
            <a:off x="1007604" y="4001118"/>
            <a:ext cx="1699402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  <a:endCxn id="44" idx="0"/>
          </p:cNvCxnSpPr>
          <p:nvPr/>
        </p:nvCxnSpPr>
        <p:spPr>
          <a:xfrm flipH="1">
            <a:off x="2348259" y="4001118"/>
            <a:ext cx="592113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51" idx="0"/>
          </p:cNvCxnSpPr>
          <p:nvPr/>
        </p:nvCxnSpPr>
        <p:spPr>
          <a:xfrm>
            <a:off x="3177039" y="4001118"/>
            <a:ext cx="511875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2"/>
            <a:endCxn id="58" idx="0"/>
          </p:cNvCxnSpPr>
          <p:nvPr/>
        </p:nvCxnSpPr>
        <p:spPr>
          <a:xfrm>
            <a:off x="3409744" y="4001118"/>
            <a:ext cx="1619824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2"/>
            <a:endCxn id="70" idx="0"/>
          </p:cNvCxnSpPr>
          <p:nvPr/>
        </p:nvCxnSpPr>
        <p:spPr>
          <a:xfrm>
            <a:off x="5002080" y="2311236"/>
            <a:ext cx="1251246" cy="111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785274" y="3425054"/>
            <a:ext cx="936104" cy="576064"/>
            <a:chOff x="6732240" y="4077072"/>
            <a:chExt cx="936104" cy="576064"/>
          </a:xfrm>
        </p:grpSpPr>
        <p:sp>
          <p:nvSpPr>
            <p:cNvPr id="70" name="Rectangle 6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solidFill>
              <a:schemeClr val="accent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solidFill>
              <a:schemeClr val="accent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solidFill>
              <a:schemeClr val="accent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6255967" y="3785094"/>
            <a:ext cx="232705" cy="216024"/>
          </a:xfrm>
          <a:prstGeom prst="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ectangle 73"/>
          <p:cNvSpPr/>
          <p:nvPr/>
        </p:nvSpPr>
        <p:spPr>
          <a:xfrm>
            <a:off x="6019300" y="3785094"/>
            <a:ext cx="232705" cy="216024"/>
          </a:xfrm>
          <a:prstGeom prst="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39145" y="1412776"/>
            <a:ext cx="94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9512" y="5013176"/>
            <a:ext cx="5605762" cy="10081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77"/>
          <p:cNvSpPr/>
          <p:nvPr/>
        </p:nvSpPr>
        <p:spPr>
          <a:xfrm>
            <a:off x="4211960" y="1556792"/>
            <a:ext cx="1355322" cy="91819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79"/>
          <p:cNvSpPr/>
          <p:nvPr/>
        </p:nvSpPr>
        <p:spPr>
          <a:xfrm>
            <a:off x="3766242" y="1376127"/>
            <a:ext cx="4879817" cy="2888055"/>
          </a:xfrm>
          <a:custGeom>
            <a:avLst/>
            <a:gdLst>
              <a:gd name="connsiteX0" fmla="*/ 552261 w 4879817"/>
              <a:gd name="connsiteY0" fmla="*/ 0 h 2888055"/>
              <a:gd name="connsiteX1" fmla="*/ 0 w 4879817"/>
              <a:gd name="connsiteY1" fmla="*/ 362138 h 2888055"/>
              <a:gd name="connsiteX2" fmla="*/ 307817 w 4879817"/>
              <a:gd name="connsiteY2" fmla="*/ 1294645 h 2888055"/>
              <a:gd name="connsiteX3" fmla="*/ 2263366 w 4879817"/>
              <a:gd name="connsiteY3" fmla="*/ 1548142 h 2888055"/>
              <a:gd name="connsiteX4" fmla="*/ 3277354 w 4879817"/>
              <a:gd name="connsiteY4" fmla="*/ 1901227 h 2888055"/>
              <a:gd name="connsiteX5" fmla="*/ 3322621 w 4879817"/>
              <a:gd name="connsiteY5" fmla="*/ 2888055 h 2888055"/>
              <a:gd name="connsiteX6" fmla="*/ 4879817 w 4879817"/>
              <a:gd name="connsiteY6" fmla="*/ 2888055 h 2888055"/>
              <a:gd name="connsiteX7" fmla="*/ 4879817 w 4879817"/>
              <a:gd name="connsiteY7" fmla="*/ 1747319 h 2888055"/>
              <a:gd name="connsiteX8" fmla="*/ 2163778 w 4879817"/>
              <a:gd name="connsiteY8" fmla="*/ 9053 h 2888055"/>
              <a:gd name="connsiteX9" fmla="*/ 552261 w 4879817"/>
              <a:gd name="connsiteY9" fmla="*/ 0 h 288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79817" h="2888055">
                <a:moveTo>
                  <a:pt x="552261" y="0"/>
                </a:moveTo>
                <a:lnTo>
                  <a:pt x="0" y="362138"/>
                </a:lnTo>
                <a:lnTo>
                  <a:pt x="307817" y="1294645"/>
                </a:lnTo>
                <a:lnTo>
                  <a:pt x="2263366" y="1548142"/>
                </a:lnTo>
                <a:lnTo>
                  <a:pt x="3277354" y="1901227"/>
                </a:lnTo>
                <a:lnTo>
                  <a:pt x="3322621" y="2888055"/>
                </a:lnTo>
                <a:lnTo>
                  <a:pt x="4879817" y="2888055"/>
                </a:lnTo>
                <a:lnTo>
                  <a:pt x="4879817" y="1747319"/>
                </a:lnTo>
                <a:lnTo>
                  <a:pt x="2163778" y="9053"/>
                </a:lnTo>
                <a:lnTo>
                  <a:pt x="552261" y="0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Freeform 81"/>
          <p:cNvSpPr/>
          <p:nvPr/>
        </p:nvSpPr>
        <p:spPr>
          <a:xfrm>
            <a:off x="90535" y="3150606"/>
            <a:ext cx="8356348" cy="3141552"/>
          </a:xfrm>
          <a:custGeom>
            <a:avLst/>
            <a:gdLst>
              <a:gd name="connsiteX0" fmla="*/ 3992578 w 8356348"/>
              <a:gd name="connsiteY0" fmla="*/ 0 h 3141552"/>
              <a:gd name="connsiteX1" fmla="*/ 3929204 w 8356348"/>
              <a:gd name="connsiteY1" fmla="*/ 977774 h 3141552"/>
              <a:gd name="connsiteX2" fmla="*/ 4952245 w 8356348"/>
              <a:gd name="connsiteY2" fmla="*/ 1584356 h 3141552"/>
              <a:gd name="connsiteX3" fmla="*/ 9053 w 8356348"/>
              <a:gd name="connsiteY3" fmla="*/ 1611517 h 3141552"/>
              <a:gd name="connsiteX4" fmla="*/ 0 w 8356348"/>
              <a:gd name="connsiteY4" fmla="*/ 3141552 h 3141552"/>
              <a:gd name="connsiteX5" fmla="*/ 6065821 w 8356348"/>
              <a:gd name="connsiteY5" fmla="*/ 3096285 h 3141552"/>
              <a:gd name="connsiteX6" fmla="*/ 5776111 w 8356348"/>
              <a:gd name="connsiteY6" fmla="*/ 1629624 h 3141552"/>
              <a:gd name="connsiteX7" fmla="*/ 5115208 w 8356348"/>
              <a:gd name="connsiteY7" fmla="*/ 1122630 h 3141552"/>
              <a:gd name="connsiteX8" fmla="*/ 8347295 w 8356348"/>
              <a:gd name="connsiteY8" fmla="*/ 968721 h 3141552"/>
              <a:gd name="connsiteX9" fmla="*/ 8356348 w 8356348"/>
              <a:gd name="connsiteY9" fmla="*/ 81481 h 3141552"/>
              <a:gd name="connsiteX10" fmla="*/ 3992578 w 8356348"/>
              <a:gd name="connsiteY10" fmla="*/ 0 h 314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56348" h="3141552">
                <a:moveTo>
                  <a:pt x="3992578" y="0"/>
                </a:moveTo>
                <a:lnTo>
                  <a:pt x="3929204" y="977774"/>
                </a:lnTo>
                <a:lnTo>
                  <a:pt x="4952245" y="1584356"/>
                </a:lnTo>
                <a:lnTo>
                  <a:pt x="9053" y="1611517"/>
                </a:lnTo>
                <a:cubicBezTo>
                  <a:pt x="6035" y="2121529"/>
                  <a:pt x="3018" y="2631540"/>
                  <a:pt x="0" y="3141552"/>
                </a:cubicBezTo>
                <a:lnTo>
                  <a:pt x="6065821" y="3096285"/>
                </a:lnTo>
                <a:lnTo>
                  <a:pt x="5776111" y="1629624"/>
                </a:lnTo>
                <a:lnTo>
                  <a:pt x="5115208" y="1122630"/>
                </a:lnTo>
                <a:lnTo>
                  <a:pt x="8347295" y="968721"/>
                </a:lnTo>
                <a:cubicBezTo>
                  <a:pt x="8350313" y="672974"/>
                  <a:pt x="8353330" y="377228"/>
                  <a:pt x="8356348" y="81481"/>
                </a:cubicBezTo>
                <a:lnTo>
                  <a:pt x="3992578" y="0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Freeform 82"/>
          <p:cNvSpPr/>
          <p:nvPr/>
        </p:nvSpPr>
        <p:spPr>
          <a:xfrm>
            <a:off x="2082297" y="1475715"/>
            <a:ext cx="3920151" cy="2942376"/>
          </a:xfrm>
          <a:custGeom>
            <a:avLst/>
            <a:gdLst>
              <a:gd name="connsiteX0" fmla="*/ 2091351 w 3920151"/>
              <a:gd name="connsiteY0" fmla="*/ 0 h 2942376"/>
              <a:gd name="connsiteX1" fmla="*/ 0 w 3920151"/>
              <a:gd name="connsiteY1" fmla="*/ 1883121 h 2942376"/>
              <a:gd name="connsiteX2" fmla="*/ 398353 w 3920151"/>
              <a:gd name="connsiteY2" fmla="*/ 2942376 h 2942376"/>
              <a:gd name="connsiteX3" fmla="*/ 1629624 w 3920151"/>
              <a:gd name="connsiteY3" fmla="*/ 2924269 h 2942376"/>
              <a:gd name="connsiteX4" fmla="*/ 1720158 w 3920151"/>
              <a:gd name="connsiteY4" fmla="*/ 2136618 h 2942376"/>
              <a:gd name="connsiteX5" fmla="*/ 2290527 w 3920151"/>
              <a:gd name="connsiteY5" fmla="*/ 1412340 h 2942376"/>
              <a:gd name="connsiteX6" fmla="*/ 3920151 w 3920151"/>
              <a:gd name="connsiteY6" fmla="*/ 1050202 h 2942376"/>
              <a:gd name="connsiteX7" fmla="*/ 3920151 w 3920151"/>
              <a:gd name="connsiteY7" fmla="*/ 36214 h 2942376"/>
              <a:gd name="connsiteX8" fmla="*/ 2091351 w 3920151"/>
              <a:gd name="connsiteY8" fmla="*/ 0 h 294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0151" h="2942376">
                <a:moveTo>
                  <a:pt x="2091351" y="0"/>
                </a:moveTo>
                <a:lnTo>
                  <a:pt x="0" y="1883121"/>
                </a:lnTo>
                <a:lnTo>
                  <a:pt x="398353" y="2942376"/>
                </a:lnTo>
                <a:lnTo>
                  <a:pt x="1629624" y="2924269"/>
                </a:lnTo>
                <a:lnTo>
                  <a:pt x="1720158" y="2136618"/>
                </a:lnTo>
                <a:lnTo>
                  <a:pt x="2290527" y="1412340"/>
                </a:lnTo>
                <a:lnTo>
                  <a:pt x="3920151" y="1050202"/>
                </a:lnTo>
                <a:lnTo>
                  <a:pt x="3920151" y="36214"/>
                </a:lnTo>
                <a:lnTo>
                  <a:pt x="2091351" y="0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ular Callout 83"/>
          <p:cNvSpPr/>
          <p:nvPr/>
        </p:nvSpPr>
        <p:spPr>
          <a:xfrm>
            <a:off x="7020272" y="1376127"/>
            <a:ext cx="1063438" cy="468697"/>
          </a:xfrm>
          <a:prstGeom prst="wedgeRectCallout">
            <a:avLst>
              <a:gd name="adj1" fmla="val -186844"/>
              <a:gd name="adj2" fmla="val 393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</a:t>
            </a:r>
            <a:endParaRPr lang="ko-KR" altLang="en-US" dirty="0"/>
          </a:p>
        </p:txBody>
      </p:sp>
      <p:sp>
        <p:nvSpPr>
          <p:cNvPr id="86" name="Rectangular Callout 85"/>
          <p:cNvSpPr/>
          <p:nvPr/>
        </p:nvSpPr>
        <p:spPr>
          <a:xfrm>
            <a:off x="7082619" y="5657302"/>
            <a:ext cx="1551386" cy="868041"/>
          </a:xfrm>
          <a:prstGeom prst="wedgeRectCallout">
            <a:avLst>
              <a:gd name="adj1" fmla="val -111424"/>
              <a:gd name="adj2" fmla="val -257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Leaves, Terminal Nodes</a:t>
            </a:r>
            <a:endParaRPr lang="ko-KR" altLang="en-US" dirty="0"/>
          </a:p>
        </p:txBody>
      </p:sp>
      <p:sp>
        <p:nvSpPr>
          <p:cNvPr id="87" name="Rectangular Callout 86"/>
          <p:cNvSpPr/>
          <p:nvPr/>
        </p:nvSpPr>
        <p:spPr>
          <a:xfrm>
            <a:off x="305919" y="4118522"/>
            <a:ext cx="1551386" cy="434021"/>
          </a:xfrm>
          <a:prstGeom prst="wedgeRectCallout">
            <a:avLst>
              <a:gd name="adj1" fmla="val 11126"/>
              <a:gd name="adj2" fmla="val 1557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Siblings</a:t>
            </a:r>
            <a:endParaRPr lang="ko-KR" altLang="en-US" dirty="0"/>
          </a:p>
        </p:txBody>
      </p:sp>
      <p:sp>
        <p:nvSpPr>
          <p:cNvPr id="88" name="Rectangular Callout 87"/>
          <p:cNvSpPr/>
          <p:nvPr/>
        </p:nvSpPr>
        <p:spPr>
          <a:xfrm>
            <a:off x="915866" y="2512882"/>
            <a:ext cx="1551386" cy="637724"/>
          </a:xfrm>
          <a:prstGeom prst="wedgeRectCallout">
            <a:avLst>
              <a:gd name="adj1" fmla="val 32718"/>
              <a:gd name="adj2" fmla="val 642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Internal Nodes</a:t>
            </a:r>
            <a:endParaRPr lang="ko-KR" altLang="en-US" dirty="0"/>
          </a:p>
        </p:txBody>
      </p:sp>
      <p:sp>
        <p:nvSpPr>
          <p:cNvPr id="89" name="Rectangular Callout 88"/>
          <p:cNvSpPr/>
          <p:nvPr/>
        </p:nvSpPr>
        <p:spPr>
          <a:xfrm>
            <a:off x="6460854" y="4613186"/>
            <a:ext cx="1838916" cy="612068"/>
          </a:xfrm>
          <a:prstGeom prst="wedgeRectCallout">
            <a:avLst>
              <a:gd name="adj1" fmla="val 8246"/>
              <a:gd name="adj2" fmla="val -1026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 is D’s Parent</a:t>
            </a:r>
          </a:p>
          <a:p>
            <a:pPr algn="ctr"/>
            <a:r>
              <a:rPr lang="en-US" altLang="ko-KR" dirty="0" smtClean="0"/>
              <a:t>D is A’s Child</a:t>
            </a:r>
            <a:endParaRPr lang="ko-KR" altLang="en-US" dirty="0"/>
          </a:p>
        </p:txBody>
      </p:sp>
      <p:sp>
        <p:nvSpPr>
          <p:cNvPr id="90" name="Rectangular Callout 89"/>
          <p:cNvSpPr/>
          <p:nvPr/>
        </p:nvSpPr>
        <p:spPr>
          <a:xfrm>
            <a:off x="7730690" y="2192088"/>
            <a:ext cx="1063438" cy="468697"/>
          </a:xfrm>
          <a:prstGeom prst="wedgeRectCallout">
            <a:avLst>
              <a:gd name="adj1" fmla="val -18279"/>
              <a:gd name="adj2" fmla="val 2073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91" name="Rectangular Callout 90"/>
          <p:cNvSpPr/>
          <p:nvPr/>
        </p:nvSpPr>
        <p:spPr>
          <a:xfrm>
            <a:off x="6503120" y="2203224"/>
            <a:ext cx="1063438" cy="468697"/>
          </a:xfrm>
          <a:prstGeom prst="wedgeRectCallout">
            <a:avLst>
              <a:gd name="adj1" fmla="val -50630"/>
              <a:gd name="adj2" fmla="val 818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8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Terminologies of tree structure (2)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415034" y="1735172"/>
            <a:ext cx="936104" cy="576064"/>
            <a:chOff x="4051263" y="2106072"/>
            <a:chExt cx="936104" cy="576064"/>
          </a:xfrm>
        </p:grpSpPr>
        <p:grpSp>
          <p:nvGrpSpPr>
            <p:cNvPr id="6" name="Group 5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89993" y="3425054"/>
            <a:ext cx="936104" cy="576064"/>
            <a:chOff x="4051263" y="2106072"/>
            <a:chExt cx="936104" cy="576064"/>
          </a:xfrm>
        </p:grpSpPr>
        <p:grpSp>
          <p:nvGrpSpPr>
            <p:cNvPr id="13" name="Group 12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80312" y="3396470"/>
            <a:ext cx="936104" cy="576064"/>
            <a:chOff x="4051263" y="2106072"/>
            <a:chExt cx="936104" cy="576064"/>
          </a:xfrm>
        </p:grpSpPr>
        <p:grpSp>
          <p:nvGrpSpPr>
            <p:cNvPr id="20" name="Group 19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15429" y="3425054"/>
            <a:ext cx="936104" cy="576064"/>
            <a:chOff x="4051263" y="2106072"/>
            <a:chExt cx="936104" cy="576064"/>
          </a:xfrm>
        </p:grpSpPr>
        <p:grpSp>
          <p:nvGrpSpPr>
            <p:cNvPr id="27" name="Group 2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9552" y="5225254"/>
            <a:ext cx="936104" cy="576064"/>
            <a:chOff x="4051263" y="2106072"/>
            <a:chExt cx="936104" cy="576064"/>
          </a:xfrm>
        </p:grpSpPr>
        <p:grpSp>
          <p:nvGrpSpPr>
            <p:cNvPr id="34" name="Group 33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80207" y="5225254"/>
            <a:ext cx="936104" cy="576064"/>
            <a:chOff x="4051263" y="2106072"/>
            <a:chExt cx="936104" cy="576064"/>
          </a:xfrm>
        </p:grpSpPr>
        <p:grpSp>
          <p:nvGrpSpPr>
            <p:cNvPr id="41" name="Group 40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20862" y="5225254"/>
            <a:ext cx="936104" cy="576064"/>
            <a:chOff x="4051263" y="2106072"/>
            <a:chExt cx="936104" cy="576064"/>
          </a:xfrm>
        </p:grpSpPr>
        <p:grpSp>
          <p:nvGrpSpPr>
            <p:cNvPr id="48" name="Group 47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G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61516" y="5225254"/>
            <a:ext cx="936104" cy="576064"/>
            <a:chOff x="4051263" y="2106072"/>
            <a:chExt cx="936104" cy="576064"/>
          </a:xfrm>
        </p:grpSpPr>
        <p:grpSp>
          <p:nvGrpSpPr>
            <p:cNvPr id="55" name="Group 54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Straight Arrow Connector 60"/>
          <p:cNvCxnSpPr>
            <a:stCxn id="10" idx="2"/>
            <a:endCxn id="16" idx="0"/>
          </p:cNvCxnSpPr>
          <p:nvPr/>
        </p:nvCxnSpPr>
        <p:spPr>
          <a:xfrm flipH="1">
            <a:off x="3058045" y="2311236"/>
            <a:ext cx="1474002" cy="111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30" idx="0"/>
          </p:cNvCxnSpPr>
          <p:nvPr/>
        </p:nvCxnSpPr>
        <p:spPr>
          <a:xfrm flipH="1">
            <a:off x="4683481" y="2311236"/>
            <a:ext cx="81932" cy="111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2"/>
            <a:endCxn id="23" idx="0"/>
          </p:cNvCxnSpPr>
          <p:nvPr/>
        </p:nvCxnSpPr>
        <p:spPr>
          <a:xfrm>
            <a:off x="5234785" y="2311236"/>
            <a:ext cx="2613579" cy="1085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  <a:endCxn id="37" idx="0"/>
          </p:cNvCxnSpPr>
          <p:nvPr/>
        </p:nvCxnSpPr>
        <p:spPr>
          <a:xfrm flipH="1">
            <a:off x="1007604" y="4001118"/>
            <a:ext cx="1699402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  <a:endCxn id="44" idx="0"/>
          </p:cNvCxnSpPr>
          <p:nvPr/>
        </p:nvCxnSpPr>
        <p:spPr>
          <a:xfrm flipH="1">
            <a:off x="2348259" y="4001118"/>
            <a:ext cx="592113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51" idx="0"/>
          </p:cNvCxnSpPr>
          <p:nvPr/>
        </p:nvCxnSpPr>
        <p:spPr>
          <a:xfrm>
            <a:off x="3177039" y="4001118"/>
            <a:ext cx="511875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2"/>
            <a:endCxn id="58" idx="0"/>
          </p:cNvCxnSpPr>
          <p:nvPr/>
        </p:nvCxnSpPr>
        <p:spPr>
          <a:xfrm>
            <a:off x="3409744" y="4001118"/>
            <a:ext cx="1619824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2"/>
            <a:endCxn id="70" idx="0"/>
          </p:cNvCxnSpPr>
          <p:nvPr/>
        </p:nvCxnSpPr>
        <p:spPr>
          <a:xfrm>
            <a:off x="5002080" y="2311236"/>
            <a:ext cx="1251246" cy="111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785274" y="3425054"/>
            <a:ext cx="936104" cy="576064"/>
            <a:chOff x="6732240" y="4077072"/>
            <a:chExt cx="936104" cy="576064"/>
          </a:xfrm>
        </p:grpSpPr>
        <p:sp>
          <p:nvSpPr>
            <p:cNvPr id="70" name="Rectangle 6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solidFill>
              <a:schemeClr val="accent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solidFill>
              <a:schemeClr val="accent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solidFill>
              <a:schemeClr val="accent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6255967" y="3785094"/>
            <a:ext cx="232705" cy="216024"/>
          </a:xfrm>
          <a:prstGeom prst="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ectangle 73"/>
          <p:cNvSpPr/>
          <p:nvPr/>
        </p:nvSpPr>
        <p:spPr>
          <a:xfrm>
            <a:off x="6019300" y="3785094"/>
            <a:ext cx="232705" cy="216024"/>
          </a:xfrm>
          <a:prstGeom prst="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78"/>
          <p:cNvSpPr/>
          <p:nvPr/>
        </p:nvSpPr>
        <p:spPr>
          <a:xfrm>
            <a:off x="395536" y="3212976"/>
            <a:ext cx="8022444" cy="28083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Freeform 2"/>
          <p:cNvSpPr/>
          <p:nvPr/>
        </p:nvSpPr>
        <p:spPr>
          <a:xfrm>
            <a:off x="2082297" y="1475715"/>
            <a:ext cx="3920151" cy="2942376"/>
          </a:xfrm>
          <a:custGeom>
            <a:avLst/>
            <a:gdLst>
              <a:gd name="connsiteX0" fmla="*/ 2091351 w 3920151"/>
              <a:gd name="connsiteY0" fmla="*/ 0 h 2942376"/>
              <a:gd name="connsiteX1" fmla="*/ 0 w 3920151"/>
              <a:gd name="connsiteY1" fmla="*/ 1883121 h 2942376"/>
              <a:gd name="connsiteX2" fmla="*/ 398353 w 3920151"/>
              <a:gd name="connsiteY2" fmla="*/ 2942376 h 2942376"/>
              <a:gd name="connsiteX3" fmla="*/ 1629624 w 3920151"/>
              <a:gd name="connsiteY3" fmla="*/ 2924269 h 2942376"/>
              <a:gd name="connsiteX4" fmla="*/ 1720158 w 3920151"/>
              <a:gd name="connsiteY4" fmla="*/ 2136618 h 2942376"/>
              <a:gd name="connsiteX5" fmla="*/ 2290527 w 3920151"/>
              <a:gd name="connsiteY5" fmla="*/ 1412340 h 2942376"/>
              <a:gd name="connsiteX6" fmla="*/ 3920151 w 3920151"/>
              <a:gd name="connsiteY6" fmla="*/ 1050202 h 2942376"/>
              <a:gd name="connsiteX7" fmla="*/ 3920151 w 3920151"/>
              <a:gd name="connsiteY7" fmla="*/ 36214 h 2942376"/>
              <a:gd name="connsiteX8" fmla="*/ 2091351 w 3920151"/>
              <a:gd name="connsiteY8" fmla="*/ 0 h 294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0151" h="2942376">
                <a:moveTo>
                  <a:pt x="2091351" y="0"/>
                </a:moveTo>
                <a:lnTo>
                  <a:pt x="0" y="1883121"/>
                </a:lnTo>
                <a:lnTo>
                  <a:pt x="398353" y="2942376"/>
                </a:lnTo>
                <a:lnTo>
                  <a:pt x="1629624" y="2924269"/>
                </a:lnTo>
                <a:lnTo>
                  <a:pt x="1720158" y="2136618"/>
                </a:lnTo>
                <a:lnTo>
                  <a:pt x="2290527" y="1412340"/>
                </a:lnTo>
                <a:lnTo>
                  <a:pt x="3920151" y="1050202"/>
                </a:lnTo>
                <a:lnTo>
                  <a:pt x="3920151" y="36214"/>
                </a:lnTo>
                <a:lnTo>
                  <a:pt x="2091351" y="0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Freeform 80"/>
          <p:cNvSpPr/>
          <p:nvPr/>
        </p:nvSpPr>
        <p:spPr>
          <a:xfrm>
            <a:off x="208230" y="1321806"/>
            <a:ext cx="6210677" cy="5106154"/>
          </a:xfrm>
          <a:custGeom>
            <a:avLst/>
            <a:gdLst>
              <a:gd name="connsiteX0" fmla="*/ 3684760 w 6210677"/>
              <a:gd name="connsiteY0" fmla="*/ 63374 h 5106154"/>
              <a:gd name="connsiteX1" fmla="*/ 380245 w 6210677"/>
              <a:gd name="connsiteY1" fmla="*/ 2969537 h 5106154"/>
              <a:gd name="connsiteX2" fmla="*/ 0 w 6210677"/>
              <a:gd name="connsiteY2" fmla="*/ 3992578 h 5106154"/>
              <a:gd name="connsiteX3" fmla="*/ 108641 w 6210677"/>
              <a:gd name="connsiteY3" fmla="*/ 5106154 h 5106154"/>
              <a:gd name="connsiteX4" fmla="*/ 1240324 w 6210677"/>
              <a:gd name="connsiteY4" fmla="*/ 4997513 h 5106154"/>
              <a:gd name="connsiteX5" fmla="*/ 1575303 w 6210677"/>
              <a:gd name="connsiteY5" fmla="*/ 3883937 h 5106154"/>
              <a:gd name="connsiteX6" fmla="*/ 2073243 w 6210677"/>
              <a:gd name="connsiteY6" fmla="*/ 3485584 h 5106154"/>
              <a:gd name="connsiteX7" fmla="*/ 3612332 w 6210677"/>
              <a:gd name="connsiteY7" fmla="*/ 3494638 h 5106154"/>
              <a:gd name="connsiteX8" fmla="*/ 3802455 w 6210677"/>
              <a:gd name="connsiteY8" fmla="*/ 2209045 h 5106154"/>
              <a:gd name="connsiteX9" fmla="*/ 4246075 w 6210677"/>
              <a:gd name="connsiteY9" fmla="*/ 1738265 h 5106154"/>
              <a:gd name="connsiteX10" fmla="*/ 6210677 w 6210677"/>
              <a:gd name="connsiteY10" fmla="*/ 1294645 h 5106154"/>
              <a:gd name="connsiteX11" fmla="*/ 6020554 w 6210677"/>
              <a:gd name="connsiteY11" fmla="*/ 0 h 5106154"/>
              <a:gd name="connsiteX12" fmla="*/ 3684760 w 6210677"/>
              <a:gd name="connsiteY12" fmla="*/ 63374 h 510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10677" h="5106154">
                <a:moveTo>
                  <a:pt x="3684760" y="63374"/>
                </a:moveTo>
                <a:lnTo>
                  <a:pt x="380245" y="2969537"/>
                </a:lnTo>
                <a:lnTo>
                  <a:pt x="0" y="3992578"/>
                </a:lnTo>
                <a:lnTo>
                  <a:pt x="108641" y="5106154"/>
                </a:lnTo>
                <a:lnTo>
                  <a:pt x="1240324" y="4997513"/>
                </a:lnTo>
                <a:lnTo>
                  <a:pt x="1575303" y="3883937"/>
                </a:lnTo>
                <a:lnTo>
                  <a:pt x="2073243" y="3485584"/>
                </a:lnTo>
                <a:lnTo>
                  <a:pt x="3612332" y="3494638"/>
                </a:lnTo>
                <a:lnTo>
                  <a:pt x="3802455" y="2209045"/>
                </a:lnTo>
                <a:lnTo>
                  <a:pt x="4246075" y="1738265"/>
                </a:lnTo>
                <a:lnTo>
                  <a:pt x="6210677" y="1294645"/>
                </a:lnTo>
                <a:lnTo>
                  <a:pt x="6020554" y="0"/>
                </a:lnTo>
                <a:lnTo>
                  <a:pt x="3684760" y="63374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ular Callout 81"/>
          <p:cNvSpPr/>
          <p:nvPr/>
        </p:nvSpPr>
        <p:spPr>
          <a:xfrm>
            <a:off x="6605024" y="1457375"/>
            <a:ext cx="1551386" cy="434021"/>
          </a:xfrm>
          <a:prstGeom prst="wedgeRectCallout">
            <a:avLst>
              <a:gd name="adj1" fmla="val -67073"/>
              <a:gd name="adj2" fmla="val 1098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Path to E</a:t>
            </a:r>
            <a:endParaRPr lang="ko-KR" altLang="en-US" dirty="0"/>
          </a:p>
        </p:txBody>
      </p:sp>
      <p:sp>
        <p:nvSpPr>
          <p:cNvPr id="83" name="Rectangular Callout 82"/>
          <p:cNvSpPr/>
          <p:nvPr/>
        </p:nvSpPr>
        <p:spPr>
          <a:xfrm>
            <a:off x="7191664" y="2440890"/>
            <a:ext cx="1551386" cy="555807"/>
          </a:xfrm>
          <a:prstGeom prst="wedgeRectCallout">
            <a:avLst>
              <a:gd name="adj1" fmla="val 621"/>
              <a:gd name="adj2" fmla="val 121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Descendants of A</a:t>
            </a:r>
            <a:endParaRPr lang="ko-KR" altLang="en-US" dirty="0"/>
          </a:p>
        </p:txBody>
      </p:sp>
      <p:sp>
        <p:nvSpPr>
          <p:cNvPr id="86" name="Rectangular Callout 85"/>
          <p:cNvSpPr/>
          <p:nvPr/>
        </p:nvSpPr>
        <p:spPr>
          <a:xfrm>
            <a:off x="323528" y="2126654"/>
            <a:ext cx="1860820" cy="434021"/>
          </a:xfrm>
          <a:prstGeom prst="wedgeRectCallout">
            <a:avLst>
              <a:gd name="adj1" fmla="val 71330"/>
              <a:gd name="adj2" fmla="val 1327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Ancestors of 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0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3" grpId="0" animBg="1"/>
      <p:bldP spid="3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6" grpId="0" animBg="1"/>
      <p:bldP spid="8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Terminologies of tree structure (3)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415034" y="1735172"/>
            <a:ext cx="936104" cy="576064"/>
            <a:chOff x="4051263" y="2106072"/>
            <a:chExt cx="936104" cy="576064"/>
          </a:xfrm>
        </p:grpSpPr>
        <p:grpSp>
          <p:nvGrpSpPr>
            <p:cNvPr id="6" name="Group 5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89993" y="3425054"/>
            <a:ext cx="936104" cy="576064"/>
            <a:chOff x="4051263" y="2106072"/>
            <a:chExt cx="936104" cy="576064"/>
          </a:xfrm>
        </p:grpSpPr>
        <p:grpSp>
          <p:nvGrpSpPr>
            <p:cNvPr id="13" name="Group 12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80312" y="3396470"/>
            <a:ext cx="936104" cy="576064"/>
            <a:chOff x="4051263" y="2106072"/>
            <a:chExt cx="936104" cy="576064"/>
          </a:xfrm>
        </p:grpSpPr>
        <p:grpSp>
          <p:nvGrpSpPr>
            <p:cNvPr id="20" name="Group 19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15429" y="3425054"/>
            <a:ext cx="936104" cy="576064"/>
            <a:chOff x="4051263" y="2106072"/>
            <a:chExt cx="936104" cy="576064"/>
          </a:xfrm>
        </p:grpSpPr>
        <p:grpSp>
          <p:nvGrpSpPr>
            <p:cNvPr id="27" name="Group 2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9552" y="5225254"/>
            <a:ext cx="936104" cy="576064"/>
            <a:chOff x="4051263" y="2106072"/>
            <a:chExt cx="936104" cy="576064"/>
          </a:xfrm>
        </p:grpSpPr>
        <p:grpSp>
          <p:nvGrpSpPr>
            <p:cNvPr id="34" name="Group 33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80207" y="5225254"/>
            <a:ext cx="936104" cy="576064"/>
            <a:chOff x="4051263" y="2106072"/>
            <a:chExt cx="936104" cy="576064"/>
          </a:xfrm>
        </p:grpSpPr>
        <p:grpSp>
          <p:nvGrpSpPr>
            <p:cNvPr id="41" name="Group 40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20862" y="5225254"/>
            <a:ext cx="936104" cy="576064"/>
            <a:chOff x="4051263" y="2106072"/>
            <a:chExt cx="936104" cy="576064"/>
          </a:xfrm>
        </p:grpSpPr>
        <p:grpSp>
          <p:nvGrpSpPr>
            <p:cNvPr id="48" name="Group 47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G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61516" y="5225254"/>
            <a:ext cx="936104" cy="576064"/>
            <a:chOff x="4051263" y="2106072"/>
            <a:chExt cx="936104" cy="576064"/>
          </a:xfrm>
        </p:grpSpPr>
        <p:grpSp>
          <p:nvGrpSpPr>
            <p:cNvPr id="55" name="Group 54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Straight Arrow Connector 60"/>
          <p:cNvCxnSpPr>
            <a:stCxn id="10" idx="2"/>
            <a:endCxn id="16" idx="0"/>
          </p:cNvCxnSpPr>
          <p:nvPr/>
        </p:nvCxnSpPr>
        <p:spPr>
          <a:xfrm flipH="1">
            <a:off x="3058045" y="2311236"/>
            <a:ext cx="1474002" cy="111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30" idx="0"/>
          </p:cNvCxnSpPr>
          <p:nvPr/>
        </p:nvCxnSpPr>
        <p:spPr>
          <a:xfrm flipH="1">
            <a:off x="4683481" y="2311236"/>
            <a:ext cx="81932" cy="111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2"/>
            <a:endCxn id="23" idx="0"/>
          </p:cNvCxnSpPr>
          <p:nvPr/>
        </p:nvCxnSpPr>
        <p:spPr>
          <a:xfrm>
            <a:off x="5234785" y="2311236"/>
            <a:ext cx="2613579" cy="1085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  <a:endCxn id="37" idx="0"/>
          </p:cNvCxnSpPr>
          <p:nvPr/>
        </p:nvCxnSpPr>
        <p:spPr>
          <a:xfrm flipH="1">
            <a:off x="1007604" y="4001118"/>
            <a:ext cx="1699402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  <a:endCxn id="44" idx="0"/>
          </p:cNvCxnSpPr>
          <p:nvPr/>
        </p:nvCxnSpPr>
        <p:spPr>
          <a:xfrm flipH="1">
            <a:off x="2348259" y="4001118"/>
            <a:ext cx="592113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51" idx="0"/>
          </p:cNvCxnSpPr>
          <p:nvPr/>
        </p:nvCxnSpPr>
        <p:spPr>
          <a:xfrm>
            <a:off x="3177039" y="4001118"/>
            <a:ext cx="511875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2"/>
            <a:endCxn id="58" idx="0"/>
          </p:cNvCxnSpPr>
          <p:nvPr/>
        </p:nvCxnSpPr>
        <p:spPr>
          <a:xfrm>
            <a:off x="3409744" y="4001118"/>
            <a:ext cx="1619824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2"/>
            <a:endCxn id="70" idx="0"/>
          </p:cNvCxnSpPr>
          <p:nvPr/>
        </p:nvCxnSpPr>
        <p:spPr>
          <a:xfrm>
            <a:off x="5002080" y="2311236"/>
            <a:ext cx="1251246" cy="111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785274" y="3425054"/>
            <a:ext cx="936104" cy="576064"/>
            <a:chOff x="6732240" y="4077072"/>
            <a:chExt cx="936104" cy="576064"/>
          </a:xfrm>
        </p:grpSpPr>
        <p:sp>
          <p:nvSpPr>
            <p:cNvPr id="70" name="Rectangle 6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solidFill>
              <a:schemeClr val="accent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solidFill>
              <a:schemeClr val="accent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solidFill>
              <a:schemeClr val="accent2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6255967" y="3785094"/>
            <a:ext cx="232705" cy="216024"/>
          </a:xfrm>
          <a:prstGeom prst="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ectangle 73"/>
          <p:cNvSpPr/>
          <p:nvPr/>
        </p:nvSpPr>
        <p:spPr>
          <a:xfrm>
            <a:off x="6019300" y="3785094"/>
            <a:ext cx="232705" cy="216024"/>
          </a:xfrm>
          <a:prstGeom prst="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Down Arrow 83"/>
          <p:cNvSpPr/>
          <p:nvPr/>
        </p:nvSpPr>
        <p:spPr>
          <a:xfrm flipV="1">
            <a:off x="8676456" y="1735172"/>
            <a:ext cx="432048" cy="40661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ular Callout 86"/>
          <p:cNvSpPr/>
          <p:nvPr/>
        </p:nvSpPr>
        <p:spPr>
          <a:xfrm>
            <a:off x="6838645" y="5008243"/>
            <a:ext cx="1551386" cy="434021"/>
          </a:xfrm>
          <a:prstGeom prst="wedgeRectCallout">
            <a:avLst>
              <a:gd name="adj1" fmla="val 81154"/>
              <a:gd name="adj2" fmla="val 680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Height of tree</a:t>
            </a:r>
            <a:endParaRPr lang="ko-KR" altLang="en-US" dirty="0"/>
          </a:p>
        </p:txBody>
      </p:sp>
      <p:sp>
        <p:nvSpPr>
          <p:cNvPr id="85" name="Down Arrow 84"/>
          <p:cNvSpPr/>
          <p:nvPr/>
        </p:nvSpPr>
        <p:spPr>
          <a:xfrm>
            <a:off x="1641281" y="1613452"/>
            <a:ext cx="432048" cy="22647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ular Callout 87"/>
          <p:cNvSpPr/>
          <p:nvPr/>
        </p:nvSpPr>
        <p:spPr>
          <a:xfrm>
            <a:off x="2256521" y="1877215"/>
            <a:ext cx="1551386" cy="615681"/>
          </a:xfrm>
          <a:prstGeom prst="wedgeRectCallout">
            <a:avLst>
              <a:gd name="adj1" fmla="val -73493"/>
              <a:gd name="adj2" fmla="val 931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Depth and level of B</a:t>
            </a:r>
            <a:endParaRPr lang="ko-KR" altLang="en-US" dirty="0"/>
          </a:p>
        </p:txBody>
      </p:sp>
      <p:sp>
        <p:nvSpPr>
          <p:cNvPr id="76" name="Left-Right Arrow 75"/>
          <p:cNvSpPr/>
          <p:nvPr/>
        </p:nvSpPr>
        <p:spPr>
          <a:xfrm>
            <a:off x="473640" y="5985388"/>
            <a:ext cx="5174092" cy="36004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ular Callout 88"/>
          <p:cNvSpPr/>
          <p:nvPr/>
        </p:nvSpPr>
        <p:spPr>
          <a:xfrm>
            <a:off x="5765881" y="5857567"/>
            <a:ext cx="1551386" cy="615681"/>
          </a:xfrm>
          <a:prstGeom prst="wedgeRectCallout">
            <a:avLst>
              <a:gd name="adj1" fmla="val -59487"/>
              <a:gd name="adj2" fmla="val -39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Degree of B</a:t>
            </a:r>
            <a:endParaRPr lang="ko-KR" altLang="en-US" dirty="0"/>
          </a:p>
        </p:txBody>
      </p:sp>
      <p:sp>
        <p:nvSpPr>
          <p:cNvPr id="77" name="Freeform 76"/>
          <p:cNvSpPr/>
          <p:nvPr/>
        </p:nvSpPr>
        <p:spPr>
          <a:xfrm>
            <a:off x="244444" y="1358020"/>
            <a:ext cx="8274867" cy="4544839"/>
          </a:xfrm>
          <a:custGeom>
            <a:avLst/>
            <a:gdLst>
              <a:gd name="connsiteX0" fmla="*/ 4345663 w 8274867"/>
              <a:gd name="connsiteY0" fmla="*/ 0 h 4544839"/>
              <a:gd name="connsiteX1" fmla="*/ 3802455 w 8274867"/>
              <a:gd name="connsiteY1" fmla="*/ 534154 h 4544839"/>
              <a:gd name="connsiteX2" fmla="*/ 3720974 w 8274867"/>
              <a:gd name="connsiteY2" fmla="*/ 1032095 h 4544839"/>
              <a:gd name="connsiteX3" fmla="*/ 2317687 w 8274867"/>
              <a:gd name="connsiteY3" fmla="*/ 1810693 h 4544839"/>
              <a:gd name="connsiteX4" fmla="*/ 1846906 w 8274867"/>
              <a:gd name="connsiteY4" fmla="*/ 2634558 h 4544839"/>
              <a:gd name="connsiteX5" fmla="*/ 0 w 8274867"/>
              <a:gd name="connsiteY5" fmla="*/ 3865830 h 4544839"/>
              <a:gd name="connsiteX6" fmla="*/ 99588 w 8274867"/>
              <a:gd name="connsiteY6" fmla="*/ 4526732 h 4544839"/>
              <a:gd name="connsiteX7" fmla="*/ 5341544 w 8274867"/>
              <a:gd name="connsiteY7" fmla="*/ 4544839 h 4544839"/>
              <a:gd name="connsiteX8" fmla="*/ 5459239 w 8274867"/>
              <a:gd name="connsiteY8" fmla="*/ 3476530 h 4544839"/>
              <a:gd name="connsiteX9" fmla="*/ 5097101 w 8274867"/>
              <a:gd name="connsiteY9" fmla="*/ 1674891 h 4544839"/>
              <a:gd name="connsiteX10" fmla="*/ 6292158 w 8274867"/>
              <a:gd name="connsiteY10" fmla="*/ 1702051 h 4544839"/>
              <a:gd name="connsiteX11" fmla="*/ 7125077 w 8274867"/>
              <a:gd name="connsiteY11" fmla="*/ 2915216 h 4544839"/>
              <a:gd name="connsiteX12" fmla="*/ 8274867 w 8274867"/>
              <a:gd name="connsiteY12" fmla="*/ 2806574 h 4544839"/>
              <a:gd name="connsiteX13" fmla="*/ 8193386 w 8274867"/>
              <a:gd name="connsiteY13" fmla="*/ 1774479 h 4544839"/>
              <a:gd name="connsiteX14" fmla="*/ 4345663 w 8274867"/>
              <a:gd name="connsiteY14" fmla="*/ 0 h 454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74867" h="4544839">
                <a:moveTo>
                  <a:pt x="4345663" y="0"/>
                </a:moveTo>
                <a:lnTo>
                  <a:pt x="3802455" y="534154"/>
                </a:lnTo>
                <a:lnTo>
                  <a:pt x="3720974" y="1032095"/>
                </a:lnTo>
                <a:lnTo>
                  <a:pt x="2317687" y="1810693"/>
                </a:lnTo>
                <a:lnTo>
                  <a:pt x="1846906" y="2634558"/>
                </a:lnTo>
                <a:lnTo>
                  <a:pt x="0" y="3865830"/>
                </a:lnTo>
                <a:lnTo>
                  <a:pt x="99588" y="4526732"/>
                </a:lnTo>
                <a:lnTo>
                  <a:pt x="5341544" y="4544839"/>
                </a:lnTo>
                <a:lnTo>
                  <a:pt x="5459239" y="3476530"/>
                </a:lnTo>
                <a:lnTo>
                  <a:pt x="5097101" y="1674891"/>
                </a:lnTo>
                <a:lnTo>
                  <a:pt x="6292158" y="1702051"/>
                </a:lnTo>
                <a:lnTo>
                  <a:pt x="7125077" y="2915216"/>
                </a:lnTo>
                <a:lnTo>
                  <a:pt x="8274867" y="2806574"/>
                </a:lnTo>
                <a:lnTo>
                  <a:pt x="8193386" y="1774479"/>
                </a:lnTo>
                <a:lnTo>
                  <a:pt x="4345663" y="0"/>
                </a:ln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ular Callout 89"/>
          <p:cNvSpPr/>
          <p:nvPr/>
        </p:nvSpPr>
        <p:spPr>
          <a:xfrm>
            <a:off x="6838645" y="1358020"/>
            <a:ext cx="1551386" cy="615681"/>
          </a:xfrm>
          <a:prstGeom prst="wedgeRectCallout">
            <a:avLst>
              <a:gd name="adj1" fmla="val -73493"/>
              <a:gd name="adj2" fmla="val 931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Size of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7" grpId="0" animBg="1"/>
      <p:bldP spid="87" grpId="1" animBg="1"/>
      <p:bldP spid="85" grpId="0" animBg="1"/>
      <p:bldP spid="85" grpId="1" animBg="1"/>
      <p:bldP spid="88" grpId="0" animBg="1"/>
      <p:bldP spid="88" grpId="1" animBg="1"/>
      <p:bldP spid="76" grpId="0" animBg="1"/>
      <p:bldP spid="76" grpId="1" animBg="1"/>
      <p:bldP spid="89" grpId="0" animBg="1"/>
      <p:bldP spid="89" grpId="1" animBg="1"/>
      <p:bldP spid="77" grpId="0" animBg="1"/>
      <p:bldP spid="77" grpId="1" animBg="1"/>
      <p:bldP spid="90" grpId="0" animBg="1"/>
      <p:bldP spid="9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Terminologies of tree structure (4)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763688" y="2636912"/>
            <a:ext cx="936104" cy="576064"/>
            <a:chOff x="4051263" y="2106072"/>
            <a:chExt cx="936104" cy="576064"/>
          </a:xfrm>
        </p:grpSpPr>
        <p:grpSp>
          <p:nvGrpSpPr>
            <p:cNvPr id="6" name="Group 5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61801" y="3717032"/>
            <a:ext cx="936104" cy="576064"/>
            <a:chOff x="6732240" y="4077072"/>
            <a:chExt cx="936104" cy="576064"/>
          </a:xfrm>
        </p:grpSpPr>
        <p:sp>
          <p:nvSpPr>
            <p:cNvPr id="16" name="Rectangle 15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6177" y="3717032"/>
            <a:ext cx="936104" cy="576064"/>
            <a:chOff x="6732240" y="4077072"/>
            <a:chExt cx="936104" cy="576064"/>
          </a:xfrm>
        </p:grpSpPr>
        <p:sp>
          <p:nvSpPr>
            <p:cNvPr id="30" name="Rectangle 2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9512" y="4941168"/>
            <a:ext cx="936104" cy="576064"/>
            <a:chOff x="6732240" y="4077072"/>
            <a:chExt cx="936104" cy="576064"/>
          </a:xfrm>
        </p:grpSpPr>
        <p:sp>
          <p:nvSpPr>
            <p:cNvPr id="37" name="Rectangle 36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87624" y="4941168"/>
            <a:ext cx="936104" cy="576064"/>
            <a:chOff x="6732240" y="4077072"/>
            <a:chExt cx="936104" cy="576064"/>
          </a:xfrm>
        </p:grpSpPr>
        <p:sp>
          <p:nvSpPr>
            <p:cNvPr id="58" name="Rectangle 57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Straight Arrow Connector 60"/>
          <p:cNvCxnSpPr>
            <a:stCxn id="10" idx="2"/>
            <a:endCxn id="16" idx="0"/>
          </p:cNvCxnSpPr>
          <p:nvPr/>
        </p:nvCxnSpPr>
        <p:spPr>
          <a:xfrm flipH="1">
            <a:off x="1329853" y="3212976"/>
            <a:ext cx="550848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30" idx="0"/>
          </p:cNvCxnSpPr>
          <p:nvPr/>
        </p:nvCxnSpPr>
        <p:spPr>
          <a:xfrm>
            <a:off x="2568623" y="3212976"/>
            <a:ext cx="525606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  <a:endCxn id="37" idx="0"/>
          </p:cNvCxnSpPr>
          <p:nvPr/>
        </p:nvCxnSpPr>
        <p:spPr>
          <a:xfrm flipH="1">
            <a:off x="647564" y="4293096"/>
            <a:ext cx="33125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2"/>
            <a:endCxn id="58" idx="0"/>
          </p:cNvCxnSpPr>
          <p:nvPr/>
        </p:nvCxnSpPr>
        <p:spPr>
          <a:xfrm flipH="1">
            <a:off x="1655676" y="4293096"/>
            <a:ext cx="25876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267744" y="4941168"/>
            <a:ext cx="936104" cy="576064"/>
            <a:chOff x="6732240" y="4077072"/>
            <a:chExt cx="936104" cy="576064"/>
          </a:xfrm>
        </p:grpSpPr>
        <p:sp>
          <p:nvSpPr>
            <p:cNvPr id="93" name="Rectangle 92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347864" y="4941168"/>
            <a:ext cx="936104" cy="576064"/>
            <a:chOff x="6732240" y="4077072"/>
            <a:chExt cx="936104" cy="576064"/>
          </a:xfrm>
        </p:grpSpPr>
        <p:sp>
          <p:nvSpPr>
            <p:cNvPr id="100" name="Rectangle 9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Straight Arrow Connector 102"/>
          <p:cNvCxnSpPr>
            <a:stCxn id="31" idx="2"/>
            <a:endCxn id="93" idx="0"/>
          </p:cNvCxnSpPr>
          <p:nvPr/>
        </p:nvCxnSpPr>
        <p:spPr>
          <a:xfrm flipH="1">
            <a:off x="2735796" y="4293096"/>
            <a:ext cx="7394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2" idx="2"/>
            <a:endCxn id="100" idx="0"/>
          </p:cNvCxnSpPr>
          <p:nvPr/>
        </p:nvCxnSpPr>
        <p:spPr>
          <a:xfrm>
            <a:off x="3445928" y="4293096"/>
            <a:ext cx="369988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48856" y="1628800"/>
            <a:ext cx="207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Tree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64088" y="1702549"/>
            <a:ext cx="326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Tree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533105" y="2636912"/>
            <a:ext cx="936104" cy="576064"/>
            <a:chOff x="4051263" y="2106072"/>
            <a:chExt cx="936104" cy="5760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631218" y="3717032"/>
            <a:ext cx="936104" cy="576064"/>
            <a:chOff x="6732240" y="4077072"/>
            <a:chExt cx="936104" cy="576064"/>
          </a:xfrm>
        </p:grpSpPr>
        <p:sp>
          <p:nvSpPr>
            <p:cNvPr id="112" name="Rectangle 111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395594" y="3717032"/>
            <a:ext cx="936104" cy="576064"/>
            <a:chOff x="6732240" y="4077072"/>
            <a:chExt cx="936104" cy="576064"/>
          </a:xfrm>
        </p:grpSpPr>
        <p:sp>
          <p:nvSpPr>
            <p:cNvPr id="116" name="Rectangle 115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932040" y="4941168"/>
            <a:ext cx="936104" cy="576064"/>
            <a:chOff x="6732240" y="4077072"/>
            <a:chExt cx="936104" cy="576064"/>
          </a:xfrm>
        </p:grpSpPr>
        <p:sp>
          <p:nvSpPr>
            <p:cNvPr id="120" name="Rectangle 11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957041" y="4941168"/>
            <a:ext cx="936104" cy="576064"/>
            <a:chOff x="6732240" y="4077072"/>
            <a:chExt cx="936104" cy="576064"/>
          </a:xfrm>
        </p:grpSpPr>
        <p:sp>
          <p:nvSpPr>
            <p:cNvPr id="124" name="Rectangle 123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7" name="Straight Arrow Connector 126"/>
          <p:cNvCxnSpPr>
            <a:stCxn id="110" idx="2"/>
            <a:endCxn id="112" idx="0"/>
          </p:cNvCxnSpPr>
          <p:nvPr/>
        </p:nvCxnSpPr>
        <p:spPr>
          <a:xfrm flipH="1">
            <a:off x="6099270" y="3212976"/>
            <a:ext cx="550848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8" idx="2"/>
            <a:endCxn id="116" idx="0"/>
          </p:cNvCxnSpPr>
          <p:nvPr/>
        </p:nvCxnSpPr>
        <p:spPr>
          <a:xfrm>
            <a:off x="7338040" y="3212976"/>
            <a:ext cx="525606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3" idx="2"/>
            <a:endCxn id="120" idx="0"/>
          </p:cNvCxnSpPr>
          <p:nvPr/>
        </p:nvCxnSpPr>
        <p:spPr>
          <a:xfrm flipH="1">
            <a:off x="5400092" y="4293096"/>
            <a:ext cx="348139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4" idx="2"/>
            <a:endCxn id="124" idx="0"/>
          </p:cNvCxnSpPr>
          <p:nvPr/>
        </p:nvCxnSpPr>
        <p:spPr>
          <a:xfrm flipH="1">
            <a:off x="6425093" y="4293096"/>
            <a:ext cx="25876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/>
          <p:cNvSpPr/>
          <p:nvPr/>
        </p:nvSpPr>
        <p:spPr>
          <a:xfrm>
            <a:off x="5260063" y="2372008"/>
            <a:ext cx="3467478" cy="2190939"/>
          </a:xfrm>
          <a:custGeom>
            <a:avLst/>
            <a:gdLst>
              <a:gd name="connsiteX0" fmla="*/ 1683945 w 3467478"/>
              <a:gd name="connsiteY0" fmla="*/ 0 h 2190939"/>
              <a:gd name="connsiteX1" fmla="*/ 253497 w 3467478"/>
              <a:gd name="connsiteY1" fmla="*/ 434566 h 2190939"/>
              <a:gd name="connsiteX2" fmla="*/ 0 w 3467478"/>
              <a:gd name="connsiteY2" fmla="*/ 1792586 h 2190939"/>
              <a:gd name="connsiteX3" fmla="*/ 325925 w 3467478"/>
              <a:gd name="connsiteY3" fmla="*/ 2190939 h 2190939"/>
              <a:gd name="connsiteX4" fmla="*/ 3232087 w 3467478"/>
              <a:gd name="connsiteY4" fmla="*/ 2145671 h 2190939"/>
              <a:gd name="connsiteX5" fmla="*/ 3467478 w 3467478"/>
              <a:gd name="connsiteY5" fmla="*/ 1204111 h 2190939"/>
              <a:gd name="connsiteX6" fmla="*/ 2290527 w 3467478"/>
              <a:gd name="connsiteY6" fmla="*/ 0 h 2190939"/>
              <a:gd name="connsiteX7" fmla="*/ 1683945 w 3467478"/>
              <a:gd name="connsiteY7" fmla="*/ 0 h 219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7478" h="2190939">
                <a:moveTo>
                  <a:pt x="1683945" y="0"/>
                </a:moveTo>
                <a:lnTo>
                  <a:pt x="253497" y="434566"/>
                </a:lnTo>
                <a:lnTo>
                  <a:pt x="0" y="1792586"/>
                </a:lnTo>
                <a:lnTo>
                  <a:pt x="325925" y="2190939"/>
                </a:lnTo>
                <a:lnTo>
                  <a:pt x="3232087" y="2145671"/>
                </a:lnTo>
                <a:lnTo>
                  <a:pt x="3467478" y="1204111"/>
                </a:lnTo>
                <a:lnTo>
                  <a:pt x="2290527" y="0"/>
                </a:lnTo>
                <a:lnTo>
                  <a:pt x="1683945" y="0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Right Arrow 141"/>
          <p:cNvSpPr/>
          <p:nvPr/>
        </p:nvSpPr>
        <p:spPr>
          <a:xfrm>
            <a:off x="5049053" y="5661248"/>
            <a:ext cx="2346541" cy="7200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Filled from left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Rectangular Callout 142"/>
          <p:cNvSpPr/>
          <p:nvPr/>
        </p:nvSpPr>
        <p:spPr>
          <a:xfrm>
            <a:off x="7364574" y="4793539"/>
            <a:ext cx="1551386" cy="615681"/>
          </a:xfrm>
          <a:prstGeom prst="wedgeRectCallout">
            <a:avLst>
              <a:gd name="adj1" fmla="val -16303"/>
              <a:gd name="adj2" fmla="val -950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Full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89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025" y="2276870"/>
            <a:ext cx="3521642" cy="432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of tree node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Has three references</a:t>
            </a:r>
          </a:p>
          <a:p>
            <a:pPr lvl="1"/>
            <a:r>
              <a:rPr lang="en-US" altLang="ko-KR" dirty="0" smtClean="0"/>
              <a:t>Left hand side (LHS)</a:t>
            </a:r>
          </a:p>
          <a:p>
            <a:pPr lvl="1"/>
            <a:r>
              <a:rPr lang="en-US" altLang="ko-KR" dirty="0" smtClean="0"/>
              <a:t>Right hand side (RHS)</a:t>
            </a:r>
          </a:p>
          <a:p>
            <a:pPr lvl="1"/>
            <a:r>
              <a:rPr lang="en-US" altLang="ko-KR" dirty="0" smtClean="0"/>
              <a:t>Its own value</a:t>
            </a:r>
          </a:p>
          <a:p>
            <a:pPr lvl="1"/>
            <a:r>
              <a:rPr lang="en-US" altLang="ko-KR" dirty="0" smtClean="0"/>
              <a:t>Its parent node</a:t>
            </a:r>
          </a:p>
          <a:p>
            <a:pPr lvl="1"/>
            <a:r>
              <a:rPr lang="en-US" altLang="ko-KR" dirty="0" smtClean="0"/>
              <a:t>Not implemented here, but</a:t>
            </a:r>
          </a:p>
          <a:p>
            <a:pPr lvl="2"/>
            <a:r>
              <a:rPr lang="en-US" altLang="ko-KR" dirty="0" smtClean="0"/>
              <a:t>LHS stores</a:t>
            </a:r>
          </a:p>
          <a:p>
            <a:pPr lvl="3"/>
            <a:r>
              <a:rPr lang="en-US" altLang="ko-KR" dirty="0" smtClean="0"/>
              <a:t>Values have lower than its own value</a:t>
            </a:r>
          </a:p>
          <a:p>
            <a:pPr lvl="2"/>
            <a:r>
              <a:rPr lang="en-US" altLang="ko-KR" dirty="0" smtClean="0"/>
              <a:t>RHS stores</a:t>
            </a:r>
          </a:p>
          <a:p>
            <a:pPr lvl="3"/>
            <a:r>
              <a:rPr lang="en-US" altLang="ko-KR" dirty="0" smtClean="0"/>
              <a:t>Values have higher than its own value</a:t>
            </a:r>
          </a:p>
          <a:p>
            <a:pPr lvl="2"/>
            <a:r>
              <a:rPr lang="en-US" altLang="ko-KR" dirty="0" smtClean="0"/>
              <a:t>Just as we all know that the department stores do not have a restroom on the first floor</a:t>
            </a:r>
          </a:p>
          <a:p>
            <a:r>
              <a:rPr lang="en-US" altLang="ko-KR" dirty="0" smtClean="0"/>
              <a:t>Other than four references,</a:t>
            </a:r>
          </a:p>
          <a:p>
            <a:pPr lvl="1"/>
            <a:r>
              <a:rPr lang="en-US" altLang="ko-KR" dirty="0" smtClean="0"/>
              <a:t>Simple get/set methods</a:t>
            </a:r>
          </a:p>
          <a:p>
            <a:pPr lvl="2"/>
            <a:r>
              <a:rPr lang="en-US" altLang="ko-KR" dirty="0" smtClean="0"/>
              <a:t>What are the get/set methods?</a:t>
            </a:r>
          </a:p>
          <a:p>
            <a:pPr lvl="3"/>
            <a:r>
              <a:rPr lang="en-US" altLang="ko-KR" dirty="0" smtClean="0"/>
              <a:t>Coming from encapsulation</a:t>
            </a:r>
          </a:p>
          <a:p>
            <a:pPr marL="411480" lvl="1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Right Brace 9"/>
          <p:cNvSpPr/>
          <p:nvPr/>
        </p:nvSpPr>
        <p:spPr>
          <a:xfrm>
            <a:off x="6876256" y="2564904"/>
            <a:ext cx="216024" cy="57606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5821" y="2654869"/>
            <a:ext cx="18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Four references</a:t>
            </a:r>
            <a:endParaRPr lang="ko-KR" alt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741820" y="1473746"/>
            <a:ext cx="936104" cy="587102"/>
            <a:chOff x="6741820" y="1473746"/>
            <a:chExt cx="936104" cy="587102"/>
          </a:xfrm>
        </p:grpSpPr>
        <p:grpSp>
          <p:nvGrpSpPr>
            <p:cNvPr id="5" name="Group 4"/>
            <p:cNvGrpSpPr/>
            <p:nvPr/>
          </p:nvGrpSpPr>
          <p:grpSpPr>
            <a:xfrm>
              <a:off x="6741820" y="1484784"/>
              <a:ext cx="936104" cy="576064"/>
              <a:chOff x="4051263" y="2106072"/>
              <a:chExt cx="936104" cy="57606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732240" y="4437112"/>
                  <a:ext cx="234026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739845" y="2466112"/>
                <a:ext cx="232705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748566" y="1473746"/>
              <a:ext cx="929358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3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of BST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4581128"/>
            <a:ext cx="5688632" cy="16561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BST handles the data stored through its root</a:t>
            </a:r>
          </a:p>
          <a:p>
            <a:pPr lvl="1"/>
            <a:r>
              <a:rPr lang="en-US" altLang="ko-KR" dirty="0" smtClean="0"/>
              <a:t>Root has its own value</a:t>
            </a:r>
          </a:p>
          <a:p>
            <a:pPr lvl="1"/>
            <a:r>
              <a:rPr lang="en-US" altLang="ko-KR" dirty="0" smtClean="0"/>
              <a:t>Tree instance access to the root</a:t>
            </a:r>
          </a:p>
          <a:p>
            <a:pPr lvl="1"/>
            <a:r>
              <a:rPr lang="en-US" altLang="ko-KR" dirty="0" smtClean="0"/>
              <a:t>Only through the root, the tree instances access to the descendant nodes of the root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876256" y="1556792"/>
            <a:ext cx="936104" cy="576064"/>
            <a:chOff x="4051263" y="2106072"/>
            <a:chExt cx="936104" cy="576064"/>
          </a:xfrm>
        </p:grpSpPr>
        <p:grpSp>
          <p:nvGrpSpPr>
            <p:cNvPr id="7" name="Group 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 (</a:t>
                </a:r>
                <a:r>
                  <a:rPr lang="en-US" altLang="ko-KR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root</a:t>
                </a:r>
                <a:r>
                  <a:rPr lang="en-US" altLang="ko-KR" dirty="0" smtClean="0"/>
                  <a:t>)</a:t>
                </a: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74369" y="2636912"/>
            <a:ext cx="936104" cy="576064"/>
            <a:chOff x="6732240" y="4077072"/>
            <a:chExt cx="936104" cy="576064"/>
          </a:xfrm>
        </p:grpSpPr>
        <p:sp>
          <p:nvSpPr>
            <p:cNvPr id="12" name="Rectangle 11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38745" y="2636912"/>
            <a:ext cx="936104" cy="576064"/>
            <a:chOff x="6732240" y="4077072"/>
            <a:chExt cx="936104" cy="576064"/>
          </a:xfrm>
        </p:grpSpPr>
        <p:sp>
          <p:nvSpPr>
            <p:cNvPr id="16" name="Rectangle 15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2080" y="3861048"/>
            <a:ext cx="936104" cy="576064"/>
            <a:chOff x="6732240" y="4077072"/>
            <a:chExt cx="936104" cy="576064"/>
          </a:xfrm>
        </p:grpSpPr>
        <p:sp>
          <p:nvSpPr>
            <p:cNvPr id="20" name="Rectangle 1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0192" y="3861048"/>
            <a:ext cx="936104" cy="576064"/>
            <a:chOff x="6732240" y="4077072"/>
            <a:chExt cx="936104" cy="576064"/>
          </a:xfrm>
        </p:grpSpPr>
        <p:sp>
          <p:nvSpPr>
            <p:cNvPr id="24" name="Rectangle 23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Straight Arrow Connector 26"/>
          <p:cNvCxnSpPr>
            <a:stCxn id="10" idx="2"/>
            <a:endCxn id="12" idx="0"/>
          </p:cNvCxnSpPr>
          <p:nvPr/>
        </p:nvCxnSpPr>
        <p:spPr>
          <a:xfrm flipH="1">
            <a:off x="6442421" y="2132856"/>
            <a:ext cx="550848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6" idx="0"/>
          </p:cNvCxnSpPr>
          <p:nvPr/>
        </p:nvCxnSpPr>
        <p:spPr>
          <a:xfrm>
            <a:off x="7681191" y="2132856"/>
            <a:ext cx="525606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20" idx="0"/>
          </p:cNvCxnSpPr>
          <p:nvPr/>
        </p:nvCxnSpPr>
        <p:spPr>
          <a:xfrm flipH="1">
            <a:off x="5760132" y="3212976"/>
            <a:ext cx="33125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24" idx="0"/>
          </p:cNvCxnSpPr>
          <p:nvPr/>
        </p:nvCxnSpPr>
        <p:spPr>
          <a:xfrm flipH="1">
            <a:off x="6768244" y="3212976"/>
            <a:ext cx="25876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380312" y="3861048"/>
            <a:ext cx="936104" cy="576064"/>
            <a:chOff x="6732240" y="4077072"/>
            <a:chExt cx="936104" cy="576064"/>
          </a:xfrm>
        </p:grpSpPr>
        <p:sp>
          <p:nvSpPr>
            <p:cNvPr id="32" name="Rectangle 31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Straight Arrow Connector 34"/>
          <p:cNvCxnSpPr>
            <a:stCxn id="17" idx="2"/>
            <a:endCxn id="32" idx="0"/>
          </p:cNvCxnSpPr>
          <p:nvPr/>
        </p:nvCxnSpPr>
        <p:spPr>
          <a:xfrm flipH="1">
            <a:off x="7848364" y="3212976"/>
            <a:ext cx="7394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30286" y="692696"/>
            <a:ext cx="121735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Tree instance</a:t>
            </a:r>
            <a:endParaRPr lang="ko-KR" altLang="en-US" dirty="0"/>
          </a:p>
        </p:txBody>
      </p:sp>
      <p:cxnSp>
        <p:nvCxnSpPr>
          <p:cNvPr id="37" name="Straight Arrow Connector 36"/>
          <p:cNvCxnSpPr>
            <a:stCxn id="36" idx="2"/>
            <a:endCxn id="9" idx="0"/>
          </p:cNvCxnSpPr>
          <p:nvPr/>
        </p:nvCxnSpPr>
        <p:spPr>
          <a:xfrm>
            <a:off x="7338966" y="1268760"/>
            <a:ext cx="5342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7692"/>
            <a:ext cx="3024336" cy="446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7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6999</TotalTime>
  <Words>705</Words>
  <Application>Microsoft Office PowerPoint</Application>
  <PresentationFormat>On-screen Show (4:3)</PresentationFormat>
  <Paragraphs>269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발표 템플릿</vt:lpstr>
      <vt:lpstr>IE 362 Lecture 7:  Tree</vt:lpstr>
      <vt:lpstr>Short recap</vt:lpstr>
      <vt:lpstr>Tree as an abstract data type</vt:lpstr>
      <vt:lpstr>Terminologies of tree structure (1)</vt:lpstr>
      <vt:lpstr>Terminologies of tree structure (2)</vt:lpstr>
      <vt:lpstr>Terminologies of tree structure (3)</vt:lpstr>
      <vt:lpstr>Terminologies of tree structure (4)</vt:lpstr>
      <vt:lpstr>Implementation of tree node</vt:lpstr>
      <vt:lpstr>Implementation of BST</vt:lpstr>
      <vt:lpstr>Offline class plan</vt:lpstr>
      <vt:lpstr>Party Classification</vt:lpstr>
      <vt:lpstr>Decision Tree</vt:lpstr>
      <vt:lpstr>Entropy</vt:lpstr>
      <vt:lpstr>Information Gain</vt:lpstr>
      <vt:lpstr>To-Dos</vt:lpstr>
      <vt:lpstr>Execution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148</cp:revision>
  <dcterms:created xsi:type="dcterms:W3CDTF">2011-08-19T05:41:09Z</dcterms:created>
  <dcterms:modified xsi:type="dcterms:W3CDTF">2017-10-12T22:36:41Z</dcterms:modified>
</cp:coreProperties>
</file>