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4" r:id="rId3"/>
    <p:sldId id="397" r:id="rId4"/>
    <p:sldId id="398" r:id="rId5"/>
    <p:sldId id="399" r:id="rId6"/>
    <p:sldId id="400" r:id="rId7"/>
    <p:sldId id="401" r:id="rId8"/>
    <p:sldId id="370" r:id="rId9"/>
    <p:sldId id="275" r:id="rId10"/>
    <p:sldId id="394" r:id="rId11"/>
    <p:sldId id="395" r:id="rId12"/>
    <p:sldId id="39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</a:t>
            </a:r>
            <a:r>
              <a:rPr lang="en-US" altLang="ko-KR" dirty="0" smtClean="0"/>
              <a:t>14: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Social </a:t>
            </a:r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23" y="-550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Subway Network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48305"/>
            <a:ext cx="4005535" cy="73809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Seoul has the best subway station network.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8" name="Picture 4" descr="http://cfile27.uf.tistory.com/image/24173543534B3DDB2F59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250"/>
            <a:ext cx="9144000" cy="58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To-Do: </a:t>
            </a:r>
            <a:r>
              <a:rPr lang="en-US" altLang="ko-KR" dirty="0" smtClean="0"/>
              <a:t>Newman Clustering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Complete ‘Dijkstra.py</a:t>
            </a:r>
            <a:r>
              <a:rPr lang="en-US" altLang="ko-KR" dirty="0" smtClean="0"/>
              <a:t>’ and ‘NetworkClustering.py’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 ‘</a:t>
            </a:r>
            <a:r>
              <a:rPr lang="en-US" altLang="ko-KR" dirty="0" smtClean="0"/>
              <a:t>Dijkstra.py’, </a:t>
            </a:r>
            <a:r>
              <a:rPr lang="en-US" altLang="ko-KR" dirty="0" smtClean="0"/>
              <a:t>‘Graph.py</a:t>
            </a:r>
            <a:r>
              <a:rPr lang="en-US" altLang="ko-KR" dirty="0" smtClean="0"/>
              <a:t>’, and ‘NetworkClustering.py’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To-Do 1: Complete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performAllDestinationDijkstra</a:t>
            </a:r>
            <a:r>
              <a:rPr lang="en-US" altLang="ko-KR" dirty="0" smtClean="0"/>
              <a:t>’ </a:t>
            </a:r>
            <a:r>
              <a:rPr lang="en-US" altLang="ko-KR" dirty="0" smtClean="0"/>
              <a:t>in ‘Dijkstra.py’</a:t>
            </a:r>
          </a:p>
          <a:p>
            <a:pPr lvl="1"/>
            <a:r>
              <a:rPr lang="en-US" altLang="ko-KR" dirty="0" smtClean="0"/>
              <a:t>Complete the return of routes from a single source to all destinations</a:t>
            </a:r>
          </a:p>
          <a:p>
            <a:r>
              <a:rPr lang="en-US" altLang="ko-KR" dirty="0" smtClean="0"/>
              <a:t>To-Do 2: Complete ‘</a:t>
            </a:r>
            <a:r>
              <a:rPr lang="en-US" altLang="ko-KR" dirty="0" err="1" smtClean="0"/>
              <a:t>calculateEdgeBetweenness</a:t>
            </a:r>
            <a:r>
              <a:rPr lang="en-US" altLang="ko-KR" dirty="0" smtClean="0"/>
              <a:t>’ in ‘NetworkClustering.py’</a:t>
            </a:r>
          </a:p>
          <a:p>
            <a:pPr lvl="1"/>
            <a:r>
              <a:rPr lang="en-US" altLang="ko-KR" dirty="0" smtClean="0"/>
              <a:t>Use the previously returned “route” to count the edge </a:t>
            </a:r>
            <a:r>
              <a:rPr lang="en-US" altLang="ko-KR" dirty="0" err="1" smtClean="0"/>
              <a:t>betweenness</a:t>
            </a:r>
            <a:endParaRPr lang="en-US" altLang="ko-KR" dirty="0" smtClean="0"/>
          </a:p>
          <a:p>
            <a:r>
              <a:rPr lang="en-US" altLang="ko-KR" dirty="0" smtClean="0"/>
              <a:t>To-Do 3: Complete ‘</a:t>
            </a:r>
            <a:r>
              <a:rPr lang="en-US" altLang="ko-KR" dirty="0" err="1" smtClean="0"/>
              <a:t>performNewmanClustering</a:t>
            </a:r>
            <a:r>
              <a:rPr lang="en-US" altLang="ko-KR" dirty="0" smtClean="0"/>
              <a:t>’ in ‘NetworkClustering.py’</a:t>
            </a:r>
          </a:p>
          <a:p>
            <a:pPr lvl="1"/>
            <a:r>
              <a:rPr lang="en-US" altLang="ko-KR" dirty="0" smtClean="0"/>
              <a:t>Which method to use for computing the edge-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Find the maximum edge-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After finding the max edge, what should you perform?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60" y="1377251"/>
            <a:ext cx="8435280" cy="4925144"/>
          </a:xfrm>
        </p:spPr>
        <p:txBody>
          <a:bodyPr/>
          <a:lstStyle/>
          <a:p>
            <a:r>
              <a:rPr lang="en-US" altLang="ko-KR" dirty="0" smtClean="0"/>
              <a:t>Execute </a:t>
            </a:r>
            <a:r>
              <a:rPr lang="en-US" altLang="ko-KR" dirty="0" smtClean="0"/>
              <a:t>‘NetworkClustering.py’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Small Dataset : Subway-Seoul-ver-2.csv</a:t>
            </a:r>
          </a:p>
          <a:p>
            <a:pPr lvl="1"/>
            <a:r>
              <a:rPr lang="en-US" altLang="ko-KR" dirty="0" smtClean="0"/>
              <a:t>Full Dataset : Subway-Seoul.csv</a:t>
            </a:r>
          </a:p>
          <a:p>
            <a:pPr lvl="1"/>
            <a:r>
              <a:rPr lang="en-US" altLang="ko-KR" dirty="0" smtClean="0"/>
              <a:t>Change the K value to experiment the number of clusters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28049" cy="36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social network?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Relations among people</a:t>
            </a:r>
          </a:p>
          <a:p>
            <a:pPr lvl="1"/>
            <a:r>
              <a:rPr lang="en-US" dirty="0" smtClean="0"/>
              <a:t>Nodes are people, and links are relations.</a:t>
            </a:r>
          </a:p>
          <a:p>
            <a:r>
              <a:rPr lang="en-US" dirty="0" smtClean="0"/>
              <a:t>Difference between network and graph</a:t>
            </a:r>
          </a:p>
          <a:p>
            <a:pPr lvl="1"/>
            <a:r>
              <a:rPr lang="en-US" dirty="0" smtClean="0"/>
              <a:t>Graph: binary matrix</a:t>
            </a:r>
          </a:p>
          <a:p>
            <a:pPr lvl="1"/>
            <a:r>
              <a:rPr lang="en-US" dirty="0" smtClean="0"/>
              <a:t>Network: weighted matrix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162300" y="3314700"/>
            <a:ext cx="5143500" cy="3086100"/>
            <a:chOff x="3162300" y="3314700"/>
            <a:chExt cx="5143500" cy="3086100"/>
          </a:xfrm>
        </p:grpSpPr>
        <p:pic>
          <p:nvPicPr>
            <p:cNvPr id="1026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2300" y="44577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7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33147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8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44577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9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56769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10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00800" y="44577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11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1900" y="56769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12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1900" y="3314700"/>
              <a:ext cx="723900" cy="723900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>
              <a:stCxn id="1026" idx="2"/>
              <a:endCxn id="9" idx="1"/>
            </p:cNvCxnSpPr>
            <p:nvPr/>
          </p:nvCxnSpPr>
          <p:spPr>
            <a:xfrm rot="16200000" flipH="1">
              <a:off x="3714750" y="4991100"/>
              <a:ext cx="857250" cy="12382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26" idx="3"/>
              <a:endCxn id="8" idx="1"/>
            </p:cNvCxnSpPr>
            <p:nvPr/>
          </p:nvCxnSpPr>
          <p:spPr>
            <a:xfrm>
              <a:off x="3886200" y="4819650"/>
              <a:ext cx="876300" cy="158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26" idx="0"/>
              <a:endCxn id="7" idx="1"/>
            </p:cNvCxnSpPr>
            <p:nvPr/>
          </p:nvCxnSpPr>
          <p:spPr>
            <a:xfrm rot="5400000" flipH="1" flipV="1">
              <a:off x="3752850" y="3448050"/>
              <a:ext cx="781050" cy="12382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3"/>
              <a:endCxn id="10" idx="0"/>
            </p:cNvCxnSpPr>
            <p:nvPr/>
          </p:nvCxnSpPr>
          <p:spPr>
            <a:xfrm>
              <a:off x="5486400" y="3676650"/>
              <a:ext cx="1276350" cy="7810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2"/>
              <a:endCxn id="9" idx="3"/>
            </p:cNvCxnSpPr>
            <p:nvPr/>
          </p:nvCxnSpPr>
          <p:spPr>
            <a:xfrm rot="5400000">
              <a:off x="5695950" y="4972050"/>
              <a:ext cx="857250" cy="12763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1"/>
              <a:endCxn id="8" idx="3"/>
            </p:cNvCxnSpPr>
            <p:nvPr/>
          </p:nvCxnSpPr>
          <p:spPr>
            <a:xfrm rot="10800000">
              <a:off x="5486400" y="4819650"/>
              <a:ext cx="914400" cy="158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2"/>
              <a:endCxn id="8" idx="0"/>
            </p:cNvCxnSpPr>
            <p:nvPr/>
          </p:nvCxnSpPr>
          <p:spPr>
            <a:xfrm rot="5400000">
              <a:off x="4914900" y="4248150"/>
              <a:ext cx="419100" cy="158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2"/>
              <a:endCxn id="9" idx="0"/>
            </p:cNvCxnSpPr>
            <p:nvPr/>
          </p:nvCxnSpPr>
          <p:spPr>
            <a:xfrm rot="5400000">
              <a:off x="4876800" y="5429250"/>
              <a:ext cx="495300" cy="158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1"/>
              <a:endCxn id="10" idx="0"/>
            </p:cNvCxnSpPr>
            <p:nvPr/>
          </p:nvCxnSpPr>
          <p:spPr>
            <a:xfrm rot="10800000" flipV="1">
              <a:off x="6762750" y="3676650"/>
              <a:ext cx="819150" cy="7810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1" idx="1"/>
              <a:endCxn id="10" idx="2"/>
            </p:cNvCxnSpPr>
            <p:nvPr/>
          </p:nvCxnSpPr>
          <p:spPr>
            <a:xfrm rot="10800000">
              <a:off x="6762750" y="5181600"/>
              <a:ext cx="819150" cy="8572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2" idx="2"/>
              <a:endCxn id="11" idx="0"/>
            </p:cNvCxnSpPr>
            <p:nvPr/>
          </p:nvCxnSpPr>
          <p:spPr>
            <a:xfrm rot="5400000">
              <a:off x="7124700" y="4857750"/>
              <a:ext cx="1638300" cy="158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58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Key Techniques in Social Network Analysis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545704"/>
            <a:ext cx="3429000" cy="47636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So, they started to see social networks as social structures.</a:t>
            </a:r>
          </a:p>
          <a:p>
            <a:r>
              <a:rPr lang="en-US" sz="1800" dirty="0" smtClean="0"/>
              <a:t>Then, how to find the leaders, the organizations, and the </a:t>
            </a:r>
            <a:br>
              <a:rPr lang="en-US" sz="1800" dirty="0" smtClean="0"/>
            </a:br>
            <a:r>
              <a:rPr lang="en-US" sz="1800" dirty="0" smtClean="0"/>
              <a:t>system?</a:t>
            </a:r>
          </a:p>
          <a:p>
            <a:r>
              <a:rPr lang="en-US" sz="1800" dirty="0" smtClean="0"/>
              <a:t>Measures</a:t>
            </a:r>
          </a:p>
          <a:p>
            <a:pPr lvl="1"/>
            <a:r>
              <a:rPr lang="en-US" sz="1800" dirty="0" smtClean="0"/>
              <a:t>Required by sociologists </a:t>
            </a:r>
            <a:br>
              <a:rPr lang="en-US" sz="1800" dirty="0" smtClean="0"/>
            </a:br>
            <a:r>
              <a:rPr lang="en-US" sz="1800" dirty="0" smtClean="0"/>
              <a:t>looking for a key </a:t>
            </a:r>
            <a:br>
              <a:rPr lang="en-US" sz="1800" dirty="0" smtClean="0"/>
            </a:br>
            <a:r>
              <a:rPr lang="en-US" sz="1800" dirty="0" smtClean="0"/>
              <a:t>personnel</a:t>
            </a:r>
          </a:p>
          <a:p>
            <a:r>
              <a:rPr lang="en-US" sz="1800" dirty="0" smtClean="0"/>
              <a:t>Clusters</a:t>
            </a:r>
          </a:p>
          <a:p>
            <a:pPr lvl="1"/>
            <a:r>
              <a:rPr lang="en-US" sz="1800" dirty="0" smtClean="0"/>
              <a:t>Required by sociologists </a:t>
            </a:r>
          </a:p>
          <a:p>
            <a:pPr lvl="1">
              <a:buNone/>
            </a:pPr>
            <a:r>
              <a:rPr lang="en-US" sz="1800" dirty="0" smtClean="0"/>
              <a:t>	looking for a sub-group</a:t>
            </a:r>
          </a:p>
          <a:p>
            <a:r>
              <a:rPr lang="en-US" sz="1800" dirty="0" smtClean="0"/>
              <a:t>Dynamics</a:t>
            </a:r>
          </a:p>
          <a:p>
            <a:pPr lvl="1"/>
            <a:r>
              <a:rPr lang="en-US" sz="1800" dirty="0" smtClean="0"/>
              <a:t>Triadic closure and </a:t>
            </a:r>
            <a:br>
              <a:rPr lang="en-US" sz="1800" dirty="0" smtClean="0"/>
            </a:br>
            <a:r>
              <a:rPr lang="en-US" sz="1800" dirty="0" smtClean="0"/>
              <a:t>strength of weak ties</a:t>
            </a:r>
          </a:p>
          <a:p>
            <a:pPr lvl="1">
              <a:buNone/>
            </a:pPr>
            <a:endParaRPr lang="en-US" sz="1800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057400"/>
            <a:ext cx="5029200" cy="426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83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Centralities: Degree Centrality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1715616"/>
          </a:xfrm>
        </p:spPr>
        <p:txBody>
          <a:bodyPr/>
          <a:lstStyle/>
          <a:p>
            <a:r>
              <a:rPr lang="en-US" dirty="0" smtClean="0"/>
              <a:t>Simple! Counting the number of links</a:t>
            </a:r>
          </a:p>
          <a:p>
            <a:r>
              <a:rPr lang="en-US" dirty="0" smtClean="0"/>
              <a:t>Local measure</a:t>
            </a:r>
          </a:p>
          <a:p>
            <a:pPr lvl="1"/>
            <a:r>
              <a:rPr lang="en-US" dirty="0" smtClean="0"/>
              <a:t>Do not need the network-wise calculation</a:t>
            </a:r>
          </a:p>
          <a:p>
            <a:r>
              <a:rPr lang="en-US" dirty="0" smtClean="0"/>
              <a:t>Approximate hubs in a network</a:t>
            </a:r>
            <a:endParaRPr lang="en-US" dirty="0"/>
          </a:p>
        </p:txBody>
      </p:sp>
      <p:pic>
        <p:nvPicPr>
          <p:cNvPr id="6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457700"/>
            <a:ext cx="723900" cy="723900"/>
          </a:xfrm>
          <a:prstGeom prst="rect">
            <a:avLst/>
          </a:prstGeom>
          <a:noFill/>
        </p:spPr>
      </p:pic>
      <p:pic>
        <p:nvPicPr>
          <p:cNvPr id="7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314700"/>
            <a:ext cx="723900" cy="723900"/>
          </a:xfrm>
          <a:prstGeom prst="rect">
            <a:avLst/>
          </a:prstGeom>
          <a:noFill/>
        </p:spPr>
      </p:pic>
      <p:pic>
        <p:nvPicPr>
          <p:cNvPr id="8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457700"/>
            <a:ext cx="723900" cy="723900"/>
          </a:xfrm>
          <a:prstGeom prst="rect">
            <a:avLst/>
          </a:prstGeom>
          <a:noFill/>
        </p:spPr>
      </p:pic>
      <p:pic>
        <p:nvPicPr>
          <p:cNvPr id="9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676900"/>
            <a:ext cx="723900" cy="723900"/>
          </a:xfrm>
          <a:prstGeom prst="rect">
            <a:avLst/>
          </a:prstGeom>
          <a:noFill/>
        </p:spPr>
      </p:pic>
      <p:pic>
        <p:nvPicPr>
          <p:cNvPr id="10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7700" y="4457700"/>
            <a:ext cx="723900" cy="723900"/>
          </a:xfrm>
          <a:prstGeom prst="rect">
            <a:avLst/>
          </a:prstGeom>
          <a:noFill/>
        </p:spPr>
      </p:pic>
      <p:pic>
        <p:nvPicPr>
          <p:cNvPr id="11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4457700"/>
            <a:ext cx="723900" cy="723900"/>
          </a:xfrm>
          <a:prstGeom prst="rect">
            <a:avLst/>
          </a:prstGeom>
          <a:noFill/>
        </p:spPr>
      </p:pic>
      <p:pic>
        <p:nvPicPr>
          <p:cNvPr id="12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4457700"/>
            <a:ext cx="723900" cy="723900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stCxn id="6" idx="2"/>
            <a:endCxn id="9" idx="1"/>
          </p:cNvCxnSpPr>
          <p:nvPr/>
        </p:nvCxnSpPr>
        <p:spPr>
          <a:xfrm rot="16200000" flipH="1">
            <a:off x="1771650" y="4991100"/>
            <a:ext cx="857250" cy="1238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1943100" y="4819650"/>
            <a:ext cx="8763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rot="5400000" flipH="1" flipV="1">
            <a:off x="1809750" y="3448050"/>
            <a:ext cx="781050" cy="1238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3543300" y="3676650"/>
            <a:ext cx="1276350" cy="781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  <a:endCxn id="9" idx="3"/>
          </p:cNvCxnSpPr>
          <p:nvPr/>
        </p:nvCxnSpPr>
        <p:spPr>
          <a:xfrm rot="5400000">
            <a:off x="3752850" y="4972050"/>
            <a:ext cx="857250" cy="12763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3"/>
          </p:cNvCxnSpPr>
          <p:nvPr/>
        </p:nvCxnSpPr>
        <p:spPr>
          <a:xfrm rot="10800000">
            <a:off x="3543300" y="4819650"/>
            <a:ext cx="9144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0"/>
          </p:cNvCxnSpPr>
          <p:nvPr/>
        </p:nvCxnSpPr>
        <p:spPr>
          <a:xfrm rot="5400000">
            <a:off x="2971800" y="4248150"/>
            <a:ext cx="4191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9" idx="0"/>
          </p:cNvCxnSpPr>
          <p:nvPr/>
        </p:nvCxnSpPr>
        <p:spPr>
          <a:xfrm rot="5400000">
            <a:off x="2933700" y="5429250"/>
            <a:ext cx="4953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  <a:endCxn id="11" idx="3"/>
          </p:cNvCxnSpPr>
          <p:nvPr/>
        </p:nvCxnSpPr>
        <p:spPr>
          <a:xfrm rot="10800000">
            <a:off x="6934200" y="4819650"/>
            <a:ext cx="1219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1"/>
            <a:endCxn id="10" idx="3"/>
          </p:cNvCxnSpPr>
          <p:nvPr/>
        </p:nvCxnSpPr>
        <p:spPr>
          <a:xfrm rot="10800000">
            <a:off x="5181600" y="4819650"/>
            <a:ext cx="10287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4876800" y="3276600"/>
            <a:ext cx="1981200" cy="838200"/>
          </a:xfrm>
          <a:prstGeom prst="wedgeRoundRectCallout">
            <a:avLst>
              <a:gd name="adj1" fmla="val -45801"/>
              <a:gd name="adj2" fmla="val 929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have four links.</a:t>
            </a:r>
            <a:endParaRPr lang="en-US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5486400"/>
            <a:ext cx="4219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64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Centralities: Betweenness Centrality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Simple! Counting the number of all-pair shortest paths going through </a:t>
            </a:r>
            <a:br>
              <a:rPr lang="en-US" dirty="0" smtClean="0"/>
            </a:br>
            <a:r>
              <a:rPr lang="en-US" dirty="0" smtClean="0"/>
              <a:t>the node</a:t>
            </a:r>
          </a:p>
          <a:p>
            <a:r>
              <a:rPr lang="en-US" dirty="0" smtClean="0"/>
              <a:t>Global measure</a:t>
            </a:r>
          </a:p>
          <a:p>
            <a:pPr lvl="1"/>
            <a:r>
              <a:rPr lang="en-US" dirty="0" smtClean="0"/>
              <a:t>Need the whole network structure to calculate a value for a node</a:t>
            </a:r>
          </a:p>
          <a:p>
            <a:r>
              <a:rPr lang="en-US" dirty="0" smtClean="0"/>
              <a:t>Interesting implications</a:t>
            </a:r>
          </a:p>
          <a:p>
            <a:pPr lvl="1"/>
            <a:r>
              <a:rPr lang="en-US" dirty="0" smtClean="0"/>
              <a:t>Has been suggested as a information/influence transfer indicator</a:t>
            </a:r>
            <a:endParaRPr lang="en-US" dirty="0"/>
          </a:p>
        </p:txBody>
      </p:sp>
      <p:pic>
        <p:nvPicPr>
          <p:cNvPr id="6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457700"/>
            <a:ext cx="723900" cy="723900"/>
          </a:xfrm>
          <a:prstGeom prst="rect">
            <a:avLst/>
          </a:prstGeom>
          <a:noFill/>
        </p:spPr>
      </p:pic>
      <p:pic>
        <p:nvPicPr>
          <p:cNvPr id="7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314700"/>
            <a:ext cx="723900" cy="723900"/>
          </a:xfrm>
          <a:prstGeom prst="rect">
            <a:avLst/>
          </a:prstGeom>
          <a:noFill/>
        </p:spPr>
      </p:pic>
      <p:pic>
        <p:nvPicPr>
          <p:cNvPr id="8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457700"/>
            <a:ext cx="723900" cy="723900"/>
          </a:xfrm>
          <a:prstGeom prst="rect">
            <a:avLst/>
          </a:prstGeom>
          <a:noFill/>
        </p:spPr>
      </p:pic>
      <p:pic>
        <p:nvPicPr>
          <p:cNvPr id="9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676900"/>
            <a:ext cx="723900" cy="723900"/>
          </a:xfrm>
          <a:prstGeom prst="rect">
            <a:avLst/>
          </a:prstGeom>
          <a:noFill/>
        </p:spPr>
      </p:pic>
      <p:pic>
        <p:nvPicPr>
          <p:cNvPr id="10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7700" y="4457700"/>
            <a:ext cx="723900" cy="723900"/>
          </a:xfrm>
          <a:prstGeom prst="rect">
            <a:avLst/>
          </a:prstGeom>
          <a:noFill/>
        </p:spPr>
      </p:pic>
      <p:pic>
        <p:nvPicPr>
          <p:cNvPr id="11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4457700"/>
            <a:ext cx="723900" cy="723900"/>
          </a:xfrm>
          <a:prstGeom prst="rect">
            <a:avLst/>
          </a:prstGeom>
          <a:noFill/>
        </p:spPr>
      </p:pic>
      <p:pic>
        <p:nvPicPr>
          <p:cNvPr id="12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4457700"/>
            <a:ext cx="723900" cy="723900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stCxn id="6" idx="2"/>
            <a:endCxn id="9" idx="1"/>
          </p:cNvCxnSpPr>
          <p:nvPr/>
        </p:nvCxnSpPr>
        <p:spPr>
          <a:xfrm rot="16200000" flipH="1">
            <a:off x="1771650" y="4991100"/>
            <a:ext cx="857250" cy="1238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1943100" y="4819650"/>
            <a:ext cx="8763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rot="5400000" flipH="1" flipV="1">
            <a:off x="1809750" y="3448050"/>
            <a:ext cx="781050" cy="1238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3543300" y="3676650"/>
            <a:ext cx="1276350" cy="781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  <a:endCxn id="9" idx="3"/>
          </p:cNvCxnSpPr>
          <p:nvPr/>
        </p:nvCxnSpPr>
        <p:spPr>
          <a:xfrm rot="5400000">
            <a:off x="3752850" y="4972050"/>
            <a:ext cx="857250" cy="12763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3"/>
          </p:cNvCxnSpPr>
          <p:nvPr/>
        </p:nvCxnSpPr>
        <p:spPr>
          <a:xfrm rot="10800000">
            <a:off x="3543300" y="4819650"/>
            <a:ext cx="9144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0"/>
          </p:cNvCxnSpPr>
          <p:nvPr/>
        </p:nvCxnSpPr>
        <p:spPr>
          <a:xfrm rot="5400000">
            <a:off x="2971800" y="4248150"/>
            <a:ext cx="4191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9" idx="0"/>
          </p:cNvCxnSpPr>
          <p:nvPr/>
        </p:nvCxnSpPr>
        <p:spPr>
          <a:xfrm rot="5400000">
            <a:off x="2933700" y="5429250"/>
            <a:ext cx="4953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  <a:endCxn id="11" idx="3"/>
          </p:cNvCxnSpPr>
          <p:nvPr/>
        </p:nvCxnSpPr>
        <p:spPr>
          <a:xfrm rot="10800000">
            <a:off x="6934200" y="4819650"/>
            <a:ext cx="1219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1"/>
            <a:endCxn id="10" idx="3"/>
          </p:cNvCxnSpPr>
          <p:nvPr/>
        </p:nvCxnSpPr>
        <p:spPr>
          <a:xfrm rot="10800000">
            <a:off x="5181600" y="4819650"/>
            <a:ext cx="10287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1663" y="5181600"/>
            <a:ext cx="3309937" cy="161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Freeform 24"/>
          <p:cNvSpPr/>
          <p:nvPr/>
        </p:nvSpPr>
        <p:spPr>
          <a:xfrm>
            <a:off x="1772587" y="3048000"/>
            <a:ext cx="6685613" cy="1670155"/>
          </a:xfrm>
          <a:custGeom>
            <a:avLst/>
            <a:gdLst>
              <a:gd name="connsiteX0" fmla="*/ 0 w 6685613"/>
              <a:gd name="connsiteY0" fmla="*/ 981856 h 1670155"/>
              <a:gd name="connsiteX1" fmla="*/ 1416571 w 6685613"/>
              <a:gd name="connsiteY1" fmla="*/ 74951 h 1670155"/>
              <a:gd name="connsiteX2" fmla="*/ 3612630 w 6685613"/>
              <a:gd name="connsiteY2" fmla="*/ 1431561 h 1670155"/>
              <a:gd name="connsiteX3" fmla="*/ 6685613 w 6685613"/>
              <a:gd name="connsiteY3" fmla="*/ 1506512 h 16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5613" h="1670155">
                <a:moveTo>
                  <a:pt x="0" y="981856"/>
                </a:moveTo>
                <a:cubicBezTo>
                  <a:pt x="407233" y="490928"/>
                  <a:pt x="814466" y="0"/>
                  <a:pt x="1416571" y="74951"/>
                </a:cubicBezTo>
                <a:cubicBezTo>
                  <a:pt x="2018676" y="149902"/>
                  <a:pt x="2734456" y="1192967"/>
                  <a:pt x="3612630" y="1431561"/>
                </a:cubicBezTo>
                <a:cubicBezTo>
                  <a:pt x="4490804" y="1670155"/>
                  <a:pt x="5588208" y="1588333"/>
                  <a:pt x="6685613" y="1506512"/>
                </a:cubicBezTo>
              </a:path>
            </a:pathLst>
          </a:custGeom>
          <a:ln w="1270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663908" y="4946754"/>
            <a:ext cx="6543207" cy="1561476"/>
          </a:xfrm>
          <a:custGeom>
            <a:avLst/>
            <a:gdLst>
              <a:gd name="connsiteX0" fmla="*/ 0 w 6543207"/>
              <a:gd name="connsiteY0" fmla="*/ 524656 h 1561476"/>
              <a:gd name="connsiteX1" fmla="*/ 1386590 w 6543207"/>
              <a:gd name="connsiteY1" fmla="*/ 1514007 h 1561476"/>
              <a:gd name="connsiteX2" fmla="*/ 3432748 w 6543207"/>
              <a:gd name="connsiteY2" fmla="*/ 239843 h 1561476"/>
              <a:gd name="connsiteX3" fmla="*/ 6543207 w 6543207"/>
              <a:gd name="connsiteY3" fmla="*/ 74951 h 156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207" h="1561476">
                <a:moveTo>
                  <a:pt x="0" y="524656"/>
                </a:moveTo>
                <a:cubicBezTo>
                  <a:pt x="407232" y="1043066"/>
                  <a:pt x="814465" y="1561476"/>
                  <a:pt x="1386590" y="1514007"/>
                </a:cubicBezTo>
                <a:cubicBezTo>
                  <a:pt x="1958715" y="1466538"/>
                  <a:pt x="2573312" y="479686"/>
                  <a:pt x="3432748" y="239843"/>
                </a:cubicBezTo>
                <a:cubicBezTo>
                  <a:pt x="4292184" y="0"/>
                  <a:pt x="5417695" y="37475"/>
                  <a:pt x="6543207" y="74951"/>
                </a:cubicBezTo>
              </a:path>
            </a:pathLst>
          </a:cu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4876800" y="3276600"/>
            <a:ext cx="1981200" cy="838200"/>
          </a:xfrm>
          <a:prstGeom prst="wedgeRoundRectCallout">
            <a:avLst>
              <a:gd name="adj1" fmla="val -45801"/>
              <a:gd name="adj2" fmla="val 929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shortest paths among APSPs go through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Newman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Girvan-Newman Algorithm (Girvan and Newman, 2002)</a:t>
            </a:r>
          </a:p>
          <a:p>
            <a:pPr lvl="1"/>
            <a:r>
              <a:rPr lang="en-US" dirty="0" smtClean="0"/>
              <a:t>The betweenness of all existing edges in the network is calculated first.</a:t>
            </a:r>
          </a:p>
          <a:p>
            <a:pPr lvl="1"/>
            <a:r>
              <a:rPr lang="en-US" dirty="0" smtClean="0"/>
              <a:t>The edge with the highest betweenness is removed.</a:t>
            </a:r>
          </a:p>
          <a:p>
            <a:pPr lvl="1"/>
            <a:r>
              <a:rPr lang="en-US" dirty="0" smtClean="0"/>
              <a:t>The betweenness of all edges affected by the removal is recalculated.</a:t>
            </a:r>
          </a:p>
          <a:p>
            <a:pPr lvl="1"/>
            <a:r>
              <a:rPr lang="en-US" dirty="0" smtClean="0"/>
              <a:t>Steps 2 and 3 are repeated until no edges remain.</a:t>
            </a:r>
          </a:p>
          <a:p>
            <a:r>
              <a:rPr lang="en-US" dirty="0" smtClean="0"/>
              <a:t>Pretty nice tool to find a cohesive group</a:t>
            </a:r>
            <a:endParaRPr lang="en-US" dirty="0"/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505200"/>
            <a:ext cx="5277481" cy="285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2362200" y="3733800"/>
            <a:ext cx="2209800" cy="914400"/>
          </a:xfrm>
          <a:prstGeom prst="wedgeRectCallout">
            <a:avLst>
              <a:gd name="adj1" fmla="val 77867"/>
              <a:gd name="adj2" fmla="val 87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Edge Betweenness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Newman Clustering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13184" y="1600200"/>
            <a:ext cx="4690864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V = the set of vertexes</a:t>
            </a:r>
          </a:p>
          <a:p>
            <a:r>
              <a:rPr lang="en-US" altLang="ko-KR" dirty="0" smtClean="0"/>
              <a:t>W = the set of weights on edges</a:t>
            </a:r>
          </a:p>
          <a:p>
            <a:r>
              <a:rPr lang="en-US" altLang="ko-KR" dirty="0" smtClean="0"/>
              <a:t>K = number of clusters</a:t>
            </a:r>
            <a:endParaRPr lang="en-US" altLang="ko-KR" dirty="0" smtClean="0"/>
          </a:p>
          <a:p>
            <a:r>
              <a:rPr lang="en-US" altLang="ko-KR" dirty="0" smtClean="0"/>
              <a:t>Newman Clustering</a:t>
            </a:r>
            <a:r>
              <a:rPr lang="en-US" altLang="ko-KR" dirty="0" smtClean="0"/>
              <a:t>(V</a:t>
            </a:r>
            <a:r>
              <a:rPr lang="en-US" altLang="ko-KR" dirty="0" smtClean="0"/>
              <a:t>, </a:t>
            </a:r>
            <a:r>
              <a:rPr lang="en-US" altLang="ko-KR" dirty="0" smtClean="0"/>
              <a:t>W, K)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True:</a:t>
            </a:r>
          </a:p>
          <a:p>
            <a:pPr lvl="2"/>
            <a:r>
              <a:rPr lang="en-US" altLang="ko-KR" dirty="0" err="1"/>
              <a:t>b</a:t>
            </a:r>
            <a:r>
              <a:rPr lang="en-US" altLang="ko-KR" dirty="0" err="1" smtClean="0"/>
              <a:t>etweenness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calculateEdgeBetweenness</a:t>
            </a:r>
            <a:r>
              <a:rPr lang="en-US" altLang="ko-KR" dirty="0" smtClean="0"/>
              <a:t>(V,W)</a:t>
            </a:r>
          </a:p>
          <a:p>
            <a:pPr lvl="2"/>
            <a:r>
              <a:rPr lang="en-US" altLang="ko-KR" dirty="0" err="1" smtClean="0"/>
              <a:t>edgeWithMaxBetweenness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findMaxBetweennessEdge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W,betweenness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W.removeEdge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edgeWithMaxBetweenness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components = </a:t>
            </a:r>
            <a:r>
              <a:rPr lang="en-US" altLang="ko-KR" dirty="0" err="1" smtClean="0"/>
              <a:t>findComponents</a:t>
            </a:r>
            <a:r>
              <a:rPr lang="en-US" altLang="ko-KR" dirty="0" smtClean="0"/>
              <a:t>(V,W)</a:t>
            </a:r>
          </a:p>
          <a:p>
            <a:pPr lvl="2"/>
            <a:r>
              <a:rPr lang="en-US" altLang="ko-KR" dirty="0" smtClean="0"/>
              <a:t>If |components| == K</a:t>
            </a:r>
          </a:p>
          <a:p>
            <a:pPr lvl="3"/>
            <a:r>
              <a:rPr lang="en-US" altLang="ko-KR" dirty="0" smtClean="0"/>
              <a:t>break</a:t>
            </a:r>
          </a:p>
        </p:txBody>
      </p:sp>
      <p:sp>
        <p:nvSpPr>
          <p:cNvPr id="3" name="Oval 2"/>
          <p:cNvSpPr/>
          <p:nvPr/>
        </p:nvSpPr>
        <p:spPr>
          <a:xfrm>
            <a:off x="5641412" y="714029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61492" y="288976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61492" y="1067074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13620" y="714029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089684" y="1073837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89684" y="288976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3" idx="7"/>
            <a:endCxn id="26" idx="3"/>
          </p:cNvCxnSpPr>
          <p:nvPr/>
        </p:nvCxnSpPr>
        <p:spPr>
          <a:xfrm flipV="1">
            <a:off x="5948725" y="534827"/>
            <a:ext cx="465494" cy="22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5"/>
            <a:endCxn id="28" idx="1"/>
          </p:cNvCxnSpPr>
          <p:nvPr/>
        </p:nvCxnSpPr>
        <p:spPr>
          <a:xfrm>
            <a:off x="5948725" y="959880"/>
            <a:ext cx="465494" cy="1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4"/>
            <a:endCxn id="28" idx="0"/>
          </p:cNvCxnSpPr>
          <p:nvPr/>
        </p:nvCxnSpPr>
        <p:spPr>
          <a:xfrm>
            <a:off x="6541512" y="577008"/>
            <a:ext cx="0" cy="49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2"/>
            <a:endCxn id="28" idx="7"/>
          </p:cNvCxnSpPr>
          <p:nvPr/>
        </p:nvCxnSpPr>
        <p:spPr>
          <a:xfrm flipH="1">
            <a:off x="6668805" y="858045"/>
            <a:ext cx="844815" cy="25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2"/>
            <a:endCxn id="29" idx="7"/>
          </p:cNvCxnSpPr>
          <p:nvPr/>
        </p:nvCxnSpPr>
        <p:spPr>
          <a:xfrm flipH="1">
            <a:off x="7820933" y="432992"/>
            <a:ext cx="268751" cy="32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2"/>
            <a:endCxn id="29" idx="5"/>
          </p:cNvCxnSpPr>
          <p:nvPr/>
        </p:nvCxnSpPr>
        <p:spPr>
          <a:xfrm flipH="1" flipV="1">
            <a:off x="7820933" y="959880"/>
            <a:ext cx="268751" cy="25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0"/>
            <a:endCxn id="31" idx="4"/>
          </p:cNvCxnSpPr>
          <p:nvPr/>
        </p:nvCxnSpPr>
        <p:spPr>
          <a:xfrm flipV="1">
            <a:off x="8269704" y="577008"/>
            <a:ext cx="0" cy="49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98354" y="1996183"/>
            <a:ext cx="4107731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2 : 1-2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13 : 1-3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14 : 1-3-4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15 : 1-3-4-5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16 : 1-3-4-6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21 : 2-1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………………………..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56 : 5-6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61 : 6-4-3-1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62 : 6-4-3-2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63 : 6-4-3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64 : 6-4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65 : 6-5</a:t>
            </a:r>
            <a:endParaRPr lang="ko-KR" altLang="en-US" dirty="0"/>
          </a:p>
        </p:txBody>
      </p:sp>
      <p:sp>
        <p:nvSpPr>
          <p:cNvPr id="48" name="Down Arrow 47"/>
          <p:cNvSpPr/>
          <p:nvPr/>
        </p:nvSpPr>
        <p:spPr>
          <a:xfrm>
            <a:off x="5676056" y="1384701"/>
            <a:ext cx="2952328" cy="410715"/>
          </a:xfrm>
          <a:prstGeom prst="downArrow">
            <a:avLst>
              <a:gd name="adj1" fmla="val 83108"/>
              <a:gd name="adj2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Finding Shortest Path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5181319" y="4086602"/>
            <a:ext cx="3589692" cy="446348"/>
          </a:xfrm>
          <a:prstGeom prst="downArrow">
            <a:avLst>
              <a:gd name="adj1" fmla="val 93209"/>
              <a:gd name="adj2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Finding Max Edge </a:t>
            </a:r>
            <a:r>
              <a:rPr lang="en-US" altLang="ko-KR" dirty="0" err="1" smtClean="0">
                <a:solidFill>
                  <a:schemeClr val="tx1"/>
                </a:solidFill>
              </a:rPr>
              <a:t>Betweenness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Explosion 2 51"/>
          <p:cNvSpPr/>
          <p:nvPr/>
        </p:nvSpPr>
        <p:spPr>
          <a:xfrm>
            <a:off x="5821432" y="4532950"/>
            <a:ext cx="2639000" cy="552234"/>
          </a:xfrm>
          <a:prstGeom prst="irregularSeal2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5181319" y="5151683"/>
            <a:ext cx="3589692" cy="309289"/>
          </a:xfrm>
          <a:prstGeom prst="downArrow">
            <a:avLst>
              <a:gd name="adj1" fmla="val 93209"/>
              <a:gd name="adj2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Remove Max Edge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36528" y="5879068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156608" y="5454015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156608" y="6232113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308736" y="5879068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884800" y="6238876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884800" y="5454015"/>
            <a:ext cx="360040" cy="288032"/>
          </a:xfrm>
          <a:prstGeom prst="ellipse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5" idx="7"/>
            <a:endCxn id="56" idx="3"/>
          </p:cNvCxnSpPr>
          <p:nvPr/>
        </p:nvCxnSpPr>
        <p:spPr>
          <a:xfrm flipV="1">
            <a:off x="5743841" y="5699866"/>
            <a:ext cx="465494" cy="22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5" idx="5"/>
            <a:endCxn id="57" idx="1"/>
          </p:cNvCxnSpPr>
          <p:nvPr/>
        </p:nvCxnSpPr>
        <p:spPr>
          <a:xfrm>
            <a:off x="5743841" y="6124919"/>
            <a:ext cx="465494" cy="1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4"/>
            <a:endCxn id="57" idx="0"/>
          </p:cNvCxnSpPr>
          <p:nvPr/>
        </p:nvCxnSpPr>
        <p:spPr>
          <a:xfrm>
            <a:off x="6336628" y="5742047"/>
            <a:ext cx="0" cy="49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2"/>
            <a:endCxn id="57" idx="7"/>
          </p:cNvCxnSpPr>
          <p:nvPr/>
        </p:nvCxnSpPr>
        <p:spPr>
          <a:xfrm flipH="1">
            <a:off x="6463921" y="6023084"/>
            <a:ext cx="844815" cy="2512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2"/>
            <a:endCxn id="58" idx="7"/>
          </p:cNvCxnSpPr>
          <p:nvPr/>
        </p:nvCxnSpPr>
        <p:spPr>
          <a:xfrm flipH="1">
            <a:off x="7616049" y="5598031"/>
            <a:ext cx="268751" cy="32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2"/>
            <a:endCxn id="58" idx="5"/>
          </p:cNvCxnSpPr>
          <p:nvPr/>
        </p:nvCxnSpPr>
        <p:spPr>
          <a:xfrm flipH="1" flipV="1">
            <a:off x="7616049" y="6124919"/>
            <a:ext cx="268751" cy="25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0"/>
            <a:endCxn id="60" idx="4"/>
          </p:cNvCxnSpPr>
          <p:nvPr/>
        </p:nvCxnSpPr>
        <p:spPr>
          <a:xfrm flipV="1">
            <a:off x="8064820" y="5742047"/>
            <a:ext cx="0" cy="49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5908261" y="3279662"/>
            <a:ext cx="5179377" cy="360040"/>
          </a:xfrm>
          <a:prstGeom prst="bentConnector4">
            <a:avLst>
              <a:gd name="adj1" fmla="val 217"/>
              <a:gd name="adj2" fmla="val 2029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6303</TotalTime>
  <Words>481</Words>
  <Application>Microsoft Office PowerPoint</Application>
  <PresentationFormat>On-screen Show (4:3)</PresentationFormat>
  <Paragraphs>126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Cambria</vt:lpstr>
      <vt:lpstr>Times New Roman</vt:lpstr>
      <vt:lpstr>Wingdings</vt:lpstr>
      <vt:lpstr>발표 템플릿</vt:lpstr>
      <vt:lpstr>IE 362 Lecture 14:  Social Network Analysis</vt:lpstr>
      <vt:lpstr>Short recap</vt:lpstr>
      <vt:lpstr>What is a social network?</vt:lpstr>
      <vt:lpstr>Key Techniques in Social Network Analysis</vt:lpstr>
      <vt:lpstr>Centralities: Degree Centrality</vt:lpstr>
      <vt:lpstr>Centralities: Betweenness Centrality</vt:lpstr>
      <vt:lpstr>Newman Clustering</vt:lpstr>
      <vt:lpstr>Newman Clustering</vt:lpstr>
      <vt:lpstr>Offline class plan</vt:lpstr>
      <vt:lpstr>Subway Network</vt:lpstr>
      <vt:lpstr>To-Do: Newman Clustering</vt:lpstr>
      <vt:lpstr>Expected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188</cp:revision>
  <dcterms:created xsi:type="dcterms:W3CDTF">2011-08-19T05:41:09Z</dcterms:created>
  <dcterms:modified xsi:type="dcterms:W3CDTF">2017-12-04T01:06:31Z</dcterms:modified>
</cp:coreProperties>
</file>