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4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275" r:id="rId13"/>
    <p:sldId id="394" r:id="rId14"/>
    <p:sldId id="395" r:id="rId15"/>
    <p:sldId id="396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3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16741-985E-459F-BA82-093E789F7007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327AF-32C1-4C9D-8AD5-75A9CA67E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4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0E6ED176-E9F4-4AA7-A0A0-FA63DD1285FC}" type="datetime1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EC7B-37FA-499F-8AC4-57A9D34F7F0A}" type="datetime1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DF2C49F-9EC9-44C9-8908-E979F5245E72}" type="datetime1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E49F9807-1E85-4B0D-BF9E-18619E19EE6F}" type="datetime1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2DBEE03C-6EB2-4E48-A09E-EED5F5DEEF3A}" type="datetime1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628736D-F3DA-496B-AEBA-8217763886D7}" type="datetime1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AAE0844-06C8-493B-B451-32C7607DDC1F}" type="datetime1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946550-2A8E-4FD2-9A63-E37D0A95DDE9}" type="datetime1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958F6B39-FD55-4FF2-A227-43E080771B4D}" type="datetime1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8B282794-A2FF-4193-A49A-6A390E0626D9}" type="datetime1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3A97782-5EBC-4408-8447-0DF425A696C9}" type="datetime1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8093" y="6590376"/>
            <a:ext cx="577502" cy="27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B545BF3-F11A-4CB7-B656-3F6707D24B81}" type="datetime1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6608385"/>
            <a:ext cx="5859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2010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IE 362 Lecture </a:t>
            </a:r>
            <a:r>
              <a:rPr lang="en-US" altLang="ko-KR" dirty="0" smtClean="0"/>
              <a:t>13: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Graph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Il-</a:t>
            </a:r>
            <a:r>
              <a:rPr lang="en-US" altLang="ko-KR" dirty="0" err="1" smtClean="0"/>
              <a:t>Chul</a:t>
            </a:r>
            <a:r>
              <a:rPr lang="en-US" altLang="ko-KR" dirty="0" smtClean="0"/>
              <a:t> Moon</a:t>
            </a:r>
          </a:p>
          <a:p>
            <a:r>
              <a:rPr lang="en-US" altLang="ko-KR" dirty="0" smtClean="0"/>
              <a:t>Department of Industrial and Systems Engineering</a:t>
            </a:r>
          </a:p>
          <a:p>
            <a:r>
              <a:rPr lang="en-US" altLang="ko-KR" smtClean="0"/>
              <a:t>KAIST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5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Progress of Prim’s Algorithm (2)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179512" y="192363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581993" y="286812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3094161" y="22640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en-US" altLang="ko-KR" sz="1600" dirty="0" smtClean="0"/>
          </a:p>
        </p:txBody>
      </p:sp>
      <p:sp>
        <p:nvSpPr>
          <p:cNvPr id="8" name="Oval 7"/>
          <p:cNvSpPr/>
          <p:nvPr/>
        </p:nvSpPr>
        <p:spPr>
          <a:xfrm>
            <a:off x="1798017" y="439652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598217" y="404152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cxnSp>
        <p:nvCxnSpPr>
          <p:cNvPr id="10" name="Straight Arrow Connector 9"/>
          <p:cNvCxnSpPr>
            <a:stCxn id="5" idx="5"/>
            <a:endCxn id="6" idx="1"/>
          </p:cNvCxnSpPr>
          <p:nvPr/>
        </p:nvCxnSpPr>
        <p:spPr>
          <a:xfrm>
            <a:off x="794139" y="2538264"/>
            <a:ext cx="893307" cy="435314"/>
          </a:xfrm>
          <a:prstGeom prst="straightConnector1">
            <a:avLst/>
          </a:prstGeom>
          <a:ln w="635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7"/>
            <a:endCxn id="7" idx="2"/>
          </p:cNvCxnSpPr>
          <p:nvPr/>
        </p:nvCxnSpPr>
        <p:spPr>
          <a:xfrm flipV="1">
            <a:off x="2196620" y="2624084"/>
            <a:ext cx="897541" cy="349494"/>
          </a:xfrm>
          <a:prstGeom prst="straightConnector1">
            <a:avLst/>
          </a:prstGeom>
          <a:ln w="635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9" idx="2"/>
          </p:cNvCxnSpPr>
          <p:nvPr/>
        </p:nvCxnSpPr>
        <p:spPr>
          <a:xfrm>
            <a:off x="2196620" y="3482752"/>
            <a:ext cx="1401597" cy="918808"/>
          </a:xfrm>
          <a:prstGeom prst="straightConnector1">
            <a:avLst/>
          </a:prstGeom>
          <a:ln w="635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8" idx="0"/>
          </p:cNvCxnSpPr>
          <p:nvPr/>
        </p:nvCxnSpPr>
        <p:spPr>
          <a:xfrm>
            <a:off x="1942033" y="3588205"/>
            <a:ext cx="216024" cy="808322"/>
          </a:xfrm>
          <a:prstGeom prst="straightConnector1">
            <a:avLst/>
          </a:prstGeom>
          <a:ln w="635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9" idx="3"/>
          </p:cNvCxnSpPr>
          <p:nvPr/>
        </p:nvCxnSpPr>
        <p:spPr>
          <a:xfrm flipV="1">
            <a:off x="2518097" y="4656147"/>
            <a:ext cx="1185573" cy="10042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4"/>
            <a:endCxn id="9" idx="0"/>
          </p:cNvCxnSpPr>
          <p:nvPr/>
        </p:nvCxnSpPr>
        <p:spPr>
          <a:xfrm>
            <a:off x="3454201" y="2984124"/>
            <a:ext cx="504056" cy="1057396"/>
          </a:xfrm>
          <a:prstGeom prst="straightConnector1">
            <a:avLst/>
          </a:prstGeom>
          <a:ln w="635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05929" y="2571709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889584" y="3807700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645390" y="3672188"/>
            <a:ext cx="45717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15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97418" y="4576934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484929" y="2627685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98217" y="3228165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7</a:t>
            </a:r>
            <a:endParaRPr lang="ko-KR" altLang="en-US" b="1" dirty="0"/>
          </a:p>
        </p:txBody>
      </p:sp>
      <p:sp>
        <p:nvSpPr>
          <p:cNvPr id="22" name="Freeform 21"/>
          <p:cNvSpPr/>
          <p:nvPr/>
        </p:nvSpPr>
        <p:spPr>
          <a:xfrm>
            <a:off x="758393" y="1980059"/>
            <a:ext cx="3601288" cy="2127902"/>
          </a:xfrm>
          <a:custGeom>
            <a:avLst/>
            <a:gdLst>
              <a:gd name="connsiteX0" fmla="*/ 0 w 3601288"/>
              <a:gd name="connsiteY0" fmla="*/ 0 h 2127902"/>
              <a:gd name="connsiteX1" fmla="*/ 2247544 w 3601288"/>
              <a:gd name="connsiteY1" fmla="*/ 34183 h 2127902"/>
              <a:gd name="connsiteX2" fmla="*/ 3520867 w 3601288"/>
              <a:gd name="connsiteY2" fmla="*/ 205099 h 2127902"/>
              <a:gd name="connsiteX3" fmla="*/ 3469592 w 3601288"/>
              <a:gd name="connsiteY3" fmla="*/ 2127902 h 212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1288" h="2127902">
                <a:moveTo>
                  <a:pt x="0" y="0"/>
                </a:moveTo>
                <a:cubicBezTo>
                  <a:pt x="830366" y="0"/>
                  <a:pt x="1660733" y="0"/>
                  <a:pt x="2247544" y="34183"/>
                </a:cubicBezTo>
                <a:cubicBezTo>
                  <a:pt x="2834355" y="68366"/>
                  <a:pt x="3317192" y="-143854"/>
                  <a:pt x="3520867" y="205099"/>
                </a:cubicBezTo>
                <a:cubicBezTo>
                  <a:pt x="3724542" y="554052"/>
                  <a:pt x="3478138" y="1813132"/>
                  <a:pt x="3469592" y="2127902"/>
                </a:cubicBezTo>
              </a:path>
            </a:pathLst>
          </a:custGeom>
          <a:noFill/>
          <a:ln w="635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302073" y="1844824"/>
            <a:ext cx="45717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20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106327" y="5301208"/>
            <a:ext cx="21034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V={1,2,3,4,5}</a:t>
            </a:r>
          </a:p>
          <a:p>
            <a:pPr algn="ctr"/>
            <a:r>
              <a:rPr lang="en-US" altLang="ko-KR" sz="2400" dirty="0" smtClean="0"/>
              <a:t>U={1,2,4}</a:t>
            </a:r>
          </a:p>
          <a:p>
            <a:pPr algn="ctr"/>
            <a:r>
              <a:rPr lang="en-US" altLang="ko-KR" sz="2400" dirty="0" smtClean="0"/>
              <a:t>E={(1,2),(2,4)}</a:t>
            </a:r>
            <a:endParaRPr lang="ko-KR" altLang="en-US" sz="2400" dirty="0"/>
          </a:p>
        </p:txBody>
      </p:sp>
      <p:sp>
        <p:nvSpPr>
          <p:cNvPr id="27" name="Oval 26"/>
          <p:cNvSpPr/>
          <p:nvPr/>
        </p:nvSpPr>
        <p:spPr>
          <a:xfrm>
            <a:off x="4825703" y="192363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6228184" y="286812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7740352" y="22640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en-US" altLang="ko-KR" sz="1600" dirty="0" smtClean="0"/>
          </a:p>
        </p:txBody>
      </p:sp>
      <p:sp>
        <p:nvSpPr>
          <p:cNvPr id="30" name="Oval 29"/>
          <p:cNvSpPr/>
          <p:nvPr/>
        </p:nvSpPr>
        <p:spPr>
          <a:xfrm>
            <a:off x="6444208" y="439652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</a:p>
        </p:txBody>
      </p:sp>
      <p:sp>
        <p:nvSpPr>
          <p:cNvPr id="31" name="Oval 30"/>
          <p:cNvSpPr/>
          <p:nvPr/>
        </p:nvSpPr>
        <p:spPr>
          <a:xfrm>
            <a:off x="8244408" y="404152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cxnSp>
        <p:nvCxnSpPr>
          <p:cNvPr id="32" name="Straight Arrow Connector 31"/>
          <p:cNvCxnSpPr>
            <a:stCxn id="27" idx="5"/>
            <a:endCxn id="28" idx="1"/>
          </p:cNvCxnSpPr>
          <p:nvPr/>
        </p:nvCxnSpPr>
        <p:spPr>
          <a:xfrm>
            <a:off x="5440330" y="2538264"/>
            <a:ext cx="893307" cy="435314"/>
          </a:xfrm>
          <a:prstGeom prst="straightConnector1">
            <a:avLst/>
          </a:prstGeom>
          <a:ln w="635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7"/>
            <a:endCxn id="29" idx="2"/>
          </p:cNvCxnSpPr>
          <p:nvPr/>
        </p:nvCxnSpPr>
        <p:spPr>
          <a:xfrm flipV="1">
            <a:off x="6842811" y="2624084"/>
            <a:ext cx="897541" cy="349494"/>
          </a:xfrm>
          <a:prstGeom prst="straightConnector1">
            <a:avLst/>
          </a:prstGeom>
          <a:ln w="635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31" idx="2"/>
          </p:cNvCxnSpPr>
          <p:nvPr/>
        </p:nvCxnSpPr>
        <p:spPr>
          <a:xfrm>
            <a:off x="6842811" y="3482752"/>
            <a:ext cx="1401597" cy="918808"/>
          </a:xfrm>
          <a:prstGeom prst="straightConnector1">
            <a:avLst/>
          </a:prstGeom>
          <a:ln w="635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4"/>
            <a:endCxn id="30" idx="0"/>
          </p:cNvCxnSpPr>
          <p:nvPr/>
        </p:nvCxnSpPr>
        <p:spPr>
          <a:xfrm>
            <a:off x="6588224" y="3588205"/>
            <a:ext cx="216024" cy="808322"/>
          </a:xfrm>
          <a:prstGeom prst="straightConnector1">
            <a:avLst/>
          </a:prstGeom>
          <a:ln w="635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6"/>
            <a:endCxn id="31" idx="3"/>
          </p:cNvCxnSpPr>
          <p:nvPr/>
        </p:nvCxnSpPr>
        <p:spPr>
          <a:xfrm flipV="1">
            <a:off x="7164288" y="4656147"/>
            <a:ext cx="1185573" cy="100420"/>
          </a:xfrm>
          <a:prstGeom prst="straightConnector1">
            <a:avLst/>
          </a:prstGeom>
          <a:ln w="635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4"/>
            <a:endCxn id="31" idx="0"/>
          </p:cNvCxnSpPr>
          <p:nvPr/>
        </p:nvCxnSpPr>
        <p:spPr>
          <a:xfrm>
            <a:off x="8100392" y="2984124"/>
            <a:ext cx="504056" cy="1057396"/>
          </a:xfrm>
          <a:prstGeom prst="straightConnector1">
            <a:avLst/>
          </a:prstGeom>
          <a:ln w="635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52120" y="2571709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535775" y="3807700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91581" y="3672188"/>
            <a:ext cx="45717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15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543609" y="4576934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131120" y="2627685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244408" y="3228165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7</a:t>
            </a:r>
            <a:endParaRPr lang="ko-KR" altLang="en-US" b="1" dirty="0"/>
          </a:p>
        </p:txBody>
      </p:sp>
      <p:sp>
        <p:nvSpPr>
          <p:cNvPr id="44" name="Freeform 43"/>
          <p:cNvSpPr/>
          <p:nvPr/>
        </p:nvSpPr>
        <p:spPr>
          <a:xfrm>
            <a:off x="5404584" y="1980059"/>
            <a:ext cx="3601288" cy="2127902"/>
          </a:xfrm>
          <a:custGeom>
            <a:avLst/>
            <a:gdLst>
              <a:gd name="connsiteX0" fmla="*/ 0 w 3601288"/>
              <a:gd name="connsiteY0" fmla="*/ 0 h 2127902"/>
              <a:gd name="connsiteX1" fmla="*/ 2247544 w 3601288"/>
              <a:gd name="connsiteY1" fmla="*/ 34183 h 2127902"/>
              <a:gd name="connsiteX2" fmla="*/ 3520867 w 3601288"/>
              <a:gd name="connsiteY2" fmla="*/ 205099 h 2127902"/>
              <a:gd name="connsiteX3" fmla="*/ 3469592 w 3601288"/>
              <a:gd name="connsiteY3" fmla="*/ 2127902 h 212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1288" h="2127902">
                <a:moveTo>
                  <a:pt x="0" y="0"/>
                </a:moveTo>
                <a:cubicBezTo>
                  <a:pt x="830366" y="0"/>
                  <a:pt x="1660733" y="0"/>
                  <a:pt x="2247544" y="34183"/>
                </a:cubicBezTo>
                <a:cubicBezTo>
                  <a:pt x="2834355" y="68366"/>
                  <a:pt x="3317192" y="-143854"/>
                  <a:pt x="3520867" y="205099"/>
                </a:cubicBezTo>
                <a:cubicBezTo>
                  <a:pt x="3724542" y="554052"/>
                  <a:pt x="3478138" y="1813132"/>
                  <a:pt x="3469592" y="2127902"/>
                </a:cubicBezTo>
              </a:path>
            </a:pathLst>
          </a:custGeom>
          <a:noFill/>
          <a:ln w="635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948264" y="1844824"/>
            <a:ext cx="45717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20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403064" y="5301208"/>
            <a:ext cx="2802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V={1,2,3,4,5}</a:t>
            </a:r>
          </a:p>
          <a:p>
            <a:pPr algn="ctr"/>
            <a:r>
              <a:rPr lang="en-US" altLang="ko-KR" sz="2400" dirty="0" smtClean="0"/>
              <a:t>U={1,2,3,4}</a:t>
            </a:r>
          </a:p>
          <a:p>
            <a:pPr algn="ctr"/>
            <a:r>
              <a:rPr lang="en-US" altLang="ko-KR" sz="2400" dirty="0" smtClean="0"/>
              <a:t>E={(1,2),(2,4),(2,3)}</a:t>
            </a:r>
            <a:endParaRPr lang="ko-KR" altLang="en-US" sz="2400" dirty="0"/>
          </a:p>
        </p:txBody>
      </p:sp>
      <p:sp>
        <p:nvSpPr>
          <p:cNvPr id="3" name="Freeform 2"/>
          <p:cNvSpPr/>
          <p:nvPr/>
        </p:nvSpPr>
        <p:spPr>
          <a:xfrm>
            <a:off x="24316" y="1617068"/>
            <a:ext cx="4219763" cy="2160485"/>
          </a:xfrm>
          <a:custGeom>
            <a:avLst/>
            <a:gdLst>
              <a:gd name="connsiteX0" fmla="*/ 348217 w 4219763"/>
              <a:gd name="connsiteY0" fmla="*/ 8532 h 2160485"/>
              <a:gd name="connsiteX1" fmla="*/ 18017 w 4219763"/>
              <a:gd name="connsiteY1" fmla="*/ 592732 h 2160485"/>
              <a:gd name="connsiteX2" fmla="*/ 729217 w 4219763"/>
              <a:gd name="connsiteY2" fmla="*/ 1828865 h 2160485"/>
              <a:gd name="connsiteX3" fmla="*/ 2363284 w 4219763"/>
              <a:gd name="connsiteY3" fmla="*/ 2125199 h 2160485"/>
              <a:gd name="connsiteX4" fmla="*/ 4132817 w 4219763"/>
              <a:gd name="connsiteY4" fmla="*/ 1185399 h 2160485"/>
              <a:gd name="connsiteX5" fmla="*/ 3802617 w 4219763"/>
              <a:gd name="connsiteY5" fmla="*/ 558865 h 2160485"/>
              <a:gd name="connsiteX6" fmla="*/ 2541084 w 4219763"/>
              <a:gd name="connsiteY6" fmla="*/ 702799 h 2160485"/>
              <a:gd name="connsiteX7" fmla="*/ 1762151 w 4219763"/>
              <a:gd name="connsiteY7" fmla="*/ 999132 h 2160485"/>
              <a:gd name="connsiteX8" fmla="*/ 348217 w 4219763"/>
              <a:gd name="connsiteY8" fmla="*/ 8532 h 216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9763" h="2160485">
                <a:moveTo>
                  <a:pt x="348217" y="8532"/>
                </a:moveTo>
                <a:cubicBezTo>
                  <a:pt x="57528" y="-59201"/>
                  <a:pt x="-45483" y="289343"/>
                  <a:pt x="18017" y="592732"/>
                </a:cubicBezTo>
                <a:cubicBezTo>
                  <a:pt x="81517" y="896121"/>
                  <a:pt x="338339" y="1573454"/>
                  <a:pt x="729217" y="1828865"/>
                </a:cubicBezTo>
                <a:cubicBezTo>
                  <a:pt x="1120095" y="2084276"/>
                  <a:pt x="1796017" y="2232443"/>
                  <a:pt x="2363284" y="2125199"/>
                </a:cubicBezTo>
                <a:cubicBezTo>
                  <a:pt x="2930551" y="2017955"/>
                  <a:pt x="3892928" y="1446455"/>
                  <a:pt x="4132817" y="1185399"/>
                </a:cubicBezTo>
                <a:cubicBezTo>
                  <a:pt x="4372706" y="924343"/>
                  <a:pt x="4067906" y="639298"/>
                  <a:pt x="3802617" y="558865"/>
                </a:cubicBezTo>
                <a:cubicBezTo>
                  <a:pt x="3537328" y="478432"/>
                  <a:pt x="2881162" y="629421"/>
                  <a:pt x="2541084" y="702799"/>
                </a:cubicBezTo>
                <a:cubicBezTo>
                  <a:pt x="2201006" y="776177"/>
                  <a:pt x="2121984" y="1113432"/>
                  <a:pt x="1762151" y="999132"/>
                </a:cubicBezTo>
                <a:cubicBezTo>
                  <a:pt x="1402318" y="884832"/>
                  <a:pt x="638906" y="76265"/>
                  <a:pt x="348217" y="8532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Freeform 22"/>
          <p:cNvSpPr/>
          <p:nvPr/>
        </p:nvSpPr>
        <p:spPr>
          <a:xfrm>
            <a:off x="4636992" y="1635067"/>
            <a:ext cx="4116263" cy="3697551"/>
          </a:xfrm>
          <a:custGeom>
            <a:avLst/>
            <a:gdLst>
              <a:gd name="connsiteX0" fmla="*/ 409141 w 4116263"/>
              <a:gd name="connsiteY0" fmla="*/ 100600 h 3697551"/>
              <a:gd name="connsiteX1" fmla="*/ 11208 w 4116263"/>
              <a:gd name="connsiteY1" fmla="*/ 473133 h 3697551"/>
              <a:gd name="connsiteX2" fmla="*/ 248275 w 4116263"/>
              <a:gd name="connsiteY2" fmla="*/ 1269000 h 3697551"/>
              <a:gd name="connsiteX3" fmla="*/ 1586008 w 4116263"/>
              <a:gd name="connsiteY3" fmla="*/ 2115666 h 3697551"/>
              <a:gd name="connsiteX4" fmla="*/ 1594475 w 4116263"/>
              <a:gd name="connsiteY4" fmla="*/ 3495733 h 3697551"/>
              <a:gd name="connsiteX5" fmla="*/ 2585075 w 4116263"/>
              <a:gd name="connsiteY5" fmla="*/ 3605800 h 3697551"/>
              <a:gd name="connsiteX6" fmla="*/ 2703608 w 4116263"/>
              <a:gd name="connsiteY6" fmla="*/ 2682933 h 3697551"/>
              <a:gd name="connsiteX7" fmla="*/ 2407275 w 4116263"/>
              <a:gd name="connsiteY7" fmla="*/ 1895533 h 3697551"/>
              <a:gd name="connsiteX8" fmla="*/ 3050741 w 4116263"/>
              <a:gd name="connsiteY8" fmla="*/ 1548400 h 3697551"/>
              <a:gd name="connsiteX9" fmla="*/ 4015941 w 4116263"/>
              <a:gd name="connsiteY9" fmla="*/ 1345200 h 3697551"/>
              <a:gd name="connsiteX10" fmla="*/ 3990541 w 4116263"/>
              <a:gd name="connsiteY10" fmla="*/ 684800 h 3697551"/>
              <a:gd name="connsiteX11" fmla="*/ 3169275 w 4116263"/>
              <a:gd name="connsiteY11" fmla="*/ 532400 h 3697551"/>
              <a:gd name="connsiteX12" fmla="*/ 2017808 w 4116263"/>
              <a:gd name="connsiteY12" fmla="*/ 998066 h 3697551"/>
              <a:gd name="connsiteX13" fmla="*/ 722408 w 4116263"/>
              <a:gd name="connsiteY13" fmla="*/ 75200 h 3697551"/>
              <a:gd name="connsiteX14" fmla="*/ 409141 w 4116263"/>
              <a:gd name="connsiteY14" fmla="*/ 100600 h 3697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6263" h="3697551">
                <a:moveTo>
                  <a:pt x="409141" y="100600"/>
                </a:moveTo>
                <a:cubicBezTo>
                  <a:pt x="290608" y="166922"/>
                  <a:pt x="38019" y="278400"/>
                  <a:pt x="11208" y="473133"/>
                </a:cubicBezTo>
                <a:cubicBezTo>
                  <a:pt x="-15603" y="667866"/>
                  <a:pt x="-14192" y="995245"/>
                  <a:pt x="248275" y="1269000"/>
                </a:cubicBezTo>
                <a:cubicBezTo>
                  <a:pt x="510742" y="1542755"/>
                  <a:pt x="1361641" y="1744544"/>
                  <a:pt x="1586008" y="2115666"/>
                </a:cubicBezTo>
                <a:cubicBezTo>
                  <a:pt x="1810375" y="2486788"/>
                  <a:pt x="1427964" y="3247377"/>
                  <a:pt x="1594475" y="3495733"/>
                </a:cubicBezTo>
                <a:cubicBezTo>
                  <a:pt x="1760986" y="3744089"/>
                  <a:pt x="2400220" y="3741267"/>
                  <a:pt x="2585075" y="3605800"/>
                </a:cubicBezTo>
                <a:cubicBezTo>
                  <a:pt x="2769930" y="3470333"/>
                  <a:pt x="2733241" y="2967978"/>
                  <a:pt x="2703608" y="2682933"/>
                </a:cubicBezTo>
                <a:cubicBezTo>
                  <a:pt x="2673975" y="2397889"/>
                  <a:pt x="2349420" y="2084622"/>
                  <a:pt x="2407275" y="1895533"/>
                </a:cubicBezTo>
                <a:cubicBezTo>
                  <a:pt x="2465130" y="1706444"/>
                  <a:pt x="2782630" y="1640122"/>
                  <a:pt x="3050741" y="1548400"/>
                </a:cubicBezTo>
                <a:cubicBezTo>
                  <a:pt x="3318852" y="1456678"/>
                  <a:pt x="3859308" y="1489133"/>
                  <a:pt x="4015941" y="1345200"/>
                </a:cubicBezTo>
                <a:cubicBezTo>
                  <a:pt x="4172574" y="1201267"/>
                  <a:pt x="4131652" y="820267"/>
                  <a:pt x="3990541" y="684800"/>
                </a:cubicBezTo>
                <a:cubicBezTo>
                  <a:pt x="3849430" y="549333"/>
                  <a:pt x="3498064" y="480189"/>
                  <a:pt x="3169275" y="532400"/>
                </a:cubicBezTo>
                <a:cubicBezTo>
                  <a:pt x="2840486" y="584611"/>
                  <a:pt x="2425619" y="1074266"/>
                  <a:pt x="2017808" y="998066"/>
                </a:cubicBezTo>
                <a:cubicBezTo>
                  <a:pt x="1609997" y="921866"/>
                  <a:pt x="989108" y="224778"/>
                  <a:pt x="722408" y="75200"/>
                </a:cubicBezTo>
                <a:cubicBezTo>
                  <a:pt x="455708" y="-74378"/>
                  <a:pt x="527674" y="34278"/>
                  <a:pt x="409141" y="10060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80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Progress of Prim’s Algorithm (3)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179512" y="192363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581993" y="286812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3094161" y="22640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en-US" altLang="ko-KR" sz="1600" dirty="0" smtClean="0"/>
          </a:p>
        </p:txBody>
      </p:sp>
      <p:sp>
        <p:nvSpPr>
          <p:cNvPr id="8" name="Oval 7"/>
          <p:cNvSpPr/>
          <p:nvPr/>
        </p:nvSpPr>
        <p:spPr>
          <a:xfrm>
            <a:off x="1798017" y="439652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598217" y="404152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cxnSp>
        <p:nvCxnSpPr>
          <p:cNvPr id="10" name="Straight Arrow Connector 9"/>
          <p:cNvCxnSpPr>
            <a:stCxn id="5" idx="5"/>
            <a:endCxn id="6" idx="1"/>
          </p:cNvCxnSpPr>
          <p:nvPr/>
        </p:nvCxnSpPr>
        <p:spPr>
          <a:xfrm>
            <a:off x="794139" y="2538264"/>
            <a:ext cx="893307" cy="435314"/>
          </a:xfrm>
          <a:prstGeom prst="straightConnector1">
            <a:avLst/>
          </a:prstGeom>
          <a:ln w="635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7"/>
            <a:endCxn id="7" idx="2"/>
          </p:cNvCxnSpPr>
          <p:nvPr/>
        </p:nvCxnSpPr>
        <p:spPr>
          <a:xfrm flipV="1">
            <a:off x="2196620" y="2624084"/>
            <a:ext cx="897541" cy="349494"/>
          </a:xfrm>
          <a:prstGeom prst="straightConnector1">
            <a:avLst/>
          </a:prstGeom>
          <a:ln w="635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9" idx="2"/>
          </p:cNvCxnSpPr>
          <p:nvPr/>
        </p:nvCxnSpPr>
        <p:spPr>
          <a:xfrm>
            <a:off x="2196620" y="3482752"/>
            <a:ext cx="1401597" cy="918808"/>
          </a:xfrm>
          <a:prstGeom prst="straightConnector1">
            <a:avLst/>
          </a:prstGeom>
          <a:ln w="635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8" idx="0"/>
          </p:cNvCxnSpPr>
          <p:nvPr/>
        </p:nvCxnSpPr>
        <p:spPr>
          <a:xfrm>
            <a:off x="1942033" y="3588205"/>
            <a:ext cx="216024" cy="808322"/>
          </a:xfrm>
          <a:prstGeom prst="straightConnector1">
            <a:avLst/>
          </a:prstGeom>
          <a:ln w="635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9" idx="3"/>
          </p:cNvCxnSpPr>
          <p:nvPr/>
        </p:nvCxnSpPr>
        <p:spPr>
          <a:xfrm flipV="1">
            <a:off x="2518097" y="4656147"/>
            <a:ext cx="1185573" cy="100420"/>
          </a:xfrm>
          <a:prstGeom prst="straightConnector1">
            <a:avLst/>
          </a:prstGeom>
          <a:ln w="635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4"/>
            <a:endCxn id="9" idx="0"/>
          </p:cNvCxnSpPr>
          <p:nvPr/>
        </p:nvCxnSpPr>
        <p:spPr>
          <a:xfrm>
            <a:off x="3454201" y="2984124"/>
            <a:ext cx="504056" cy="1057396"/>
          </a:xfrm>
          <a:prstGeom prst="straightConnector1">
            <a:avLst/>
          </a:prstGeom>
          <a:ln w="635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05929" y="2571709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889584" y="3807700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645390" y="3672188"/>
            <a:ext cx="45717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15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97418" y="4576934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484929" y="2627685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98217" y="3228165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7</a:t>
            </a:r>
            <a:endParaRPr lang="ko-KR" altLang="en-US" b="1" dirty="0"/>
          </a:p>
        </p:txBody>
      </p:sp>
      <p:sp>
        <p:nvSpPr>
          <p:cNvPr id="22" name="Freeform 21"/>
          <p:cNvSpPr/>
          <p:nvPr/>
        </p:nvSpPr>
        <p:spPr>
          <a:xfrm>
            <a:off x="758393" y="1980059"/>
            <a:ext cx="3601288" cy="2127902"/>
          </a:xfrm>
          <a:custGeom>
            <a:avLst/>
            <a:gdLst>
              <a:gd name="connsiteX0" fmla="*/ 0 w 3601288"/>
              <a:gd name="connsiteY0" fmla="*/ 0 h 2127902"/>
              <a:gd name="connsiteX1" fmla="*/ 2247544 w 3601288"/>
              <a:gd name="connsiteY1" fmla="*/ 34183 h 2127902"/>
              <a:gd name="connsiteX2" fmla="*/ 3520867 w 3601288"/>
              <a:gd name="connsiteY2" fmla="*/ 205099 h 2127902"/>
              <a:gd name="connsiteX3" fmla="*/ 3469592 w 3601288"/>
              <a:gd name="connsiteY3" fmla="*/ 2127902 h 212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1288" h="2127902">
                <a:moveTo>
                  <a:pt x="0" y="0"/>
                </a:moveTo>
                <a:cubicBezTo>
                  <a:pt x="830366" y="0"/>
                  <a:pt x="1660733" y="0"/>
                  <a:pt x="2247544" y="34183"/>
                </a:cubicBezTo>
                <a:cubicBezTo>
                  <a:pt x="2834355" y="68366"/>
                  <a:pt x="3317192" y="-143854"/>
                  <a:pt x="3520867" y="205099"/>
                </a:cubicBezTo>
                <a:cubicBezTo>
                  <a:pt x="3724542" y="554052"/>
                  <a:pt x="3478138" y="1813132"/>
                  <a:pt x="3469592" y="2127902"/>
                </a:cubicBezTo>
              </a:path>
            </a:pathLst>
          </a:custGeom>
          <a:noFill/>
          <a:ln w="635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302073" y="1844824"/>
            <a:ext cx="45717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20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07419" y="5301208"/>
            <a:ext cx="3501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V={1,2,3,4,5}</a:t>
            </a:r>
          </a:p>
          <a:p>
            <a:pPr algn="ctr"/>
            <a:r>
              <a:rPr lang="en-US" altLang="ko-KR" sz="2400" dirty="0" smtClean="0"/>
              <a:t>U={1,2,3,4,5}</a:t>
            </a:r>
          </a:p>
          <a:p>
            <a:pPr algn="ctr"/>
            <a:r>
              <a:rPr lang="en-US" altLang="ko-KR" sz="2400" dirty="0" smtClean="0"/>
              <a:t>E={(1,2),(2,4),(2,3),(3,5)}</a:t>
            </a:r>
            <a:endParaRPr lang="ko-KR" altLang="en-US" sz="2400" dirty="0"/>
          </a:p>
        </p:txBody>
      </p:sp>
      <p:sp>
        <p:nvSpPr>
          <p:cNvPr id="26" name="Freeform 25"/>
          <p:cNvSpPr/>
          <p:nvPr/>
        </p:nvSpPr>
        <p:spPr>
          <a:xfrm>
            <a:off x="89991" y="1566984"/>
            <a:ext cx="4681428" cy="3715296"/>
          </a:xfrm>
          <a:custGeom>
            <a:avLst/>
            <a:gdLst>
              <a:gd name="connsiteX0" fmla="*/ 367209 w 4681428"/>
              <a:gd name="connsiteY0" fmla="*/ 50149 h 3715296"/>
              <a:gd name="connsiteX1" fmla="*/ 20076 w 4681428"/>
              <a:gd name="connsiteY1" fmla="*/ 515816 h 3715296"/>
              <a:gd name="connsiteX2" fmla="*/ 189409 w 4681428"/>
              <a:gd name="connsiteY2" fmla="*/ 1345549 h 3715296"/>
              <a:gd name="connsiteX3" fmla="*/ 1391676 w 4681428"/>
              <a:gd name="connsiteY3" fmla="*/ 1989016 h 3715296"/>
              <a:gd name="connsiteX4" fmla="*/ 1577942 w 4681428"/>
              <a:gd name="connsiteY4" fmla="*/ 3597683 h 3715296"/>
              <a:gd name="connsiteX5" fmla="*/ 3389809 w 4681428"/>
              <a:gd name="connsiteY5" fmla="*/ 3504549 h 3715296"/>
              <a:gd name="connsiteX6" fmla="*/ 4676742 w 4681428"/>
              <a:gd name="connsiteY6" fmla="*/ 2801816 h 3715296"/>
              <a:gd name="connsiteX7" fmla="*/ 3745409 w 4681428"/>
              <a:gd name="connsiteY7" fmla="*/ 651283 h 3715296"/>
              <a:gd name="connsiteX8" fmla="*/ 1815009 w 4681428"/>
              <a:gd name="connsiteY8" fmla="*/ 989949 h 3715296"/>
              <a:gd name="connsiteX9" fmla="*/ 841342 w 4681428"/>
              <a:gd name="connsiteY9" fmla="*/ 117883 h 3715296"/>
              <a:gd name="connsiteX10" fmla="*/ 367209 w 4681428"/>
              <a:gd name="connsiteY10" fmla="*/ 50149 h 371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81428" h="3715296">
                <a:moveTo>
                  <a:pt x="367209" y="50149"/>
                </a:moveTo>
                <a:cubicBezTo>
                  <a:pt x="230331" y="116471"/>
                  <a:pt x="49709" y="299916"/>
                  <a:pt x="20076" y="515816"/>
                </a:cubicBezTo>
                <a:cubicBezTo>
                  <a:pt x="-9557" y="731716"/>
                  <a:pt x="-39191" y="1100016"/>
                  <a:pt x="189409" y="1345549"/>
                </a:cubicBezTo>
                <a:cubicBezTo>
                  <a:pt x="418009" y="1591082"/>
                  <a:pt x="1160254" y="1613660"/>
                  <a:pt x="1391676" y="1989016"/>
                </a:cubicBezTo>
                <a:cubicBezTo>
                  <a:pt x="1623098" y="2364372"/>
                  <a:pt x="1244920" y="3345094"/>
                  <a:pt x="1577942" y="3597683"/>
                </a:cubicBezTo>
                <a:cubicBezTo>
                  <a:pt x="1910964" y="3850272"/>
                  <a:pt x="2873342" y="3637193"/>
                  <a:pt x="3389809" y="3504549"/>
                </a:cubicBezTo>
                <a:cubicBezTo>
                  <a:pt x="3906276" y="3371905"/>
                  <a:pt x="4617475" y="3277360"/>
                  <a:pt x="4676742" y="2801816"/>
                </a:cubicBezTo>
                <a:cubicBezTo>
                  <a:pt x="4736009" y="2326272"/>
                  <a:pt x="4222364" y="953261"/>
                  <a:pt x="3745409" y="651283"/>
                </a:cubicBezTo>
                <a:cubicBezTo>
                  <a:pt x="3268454" y="349305"/>
                  <a:pt x="2299020" y="1078849"/>
                  <a:pt x="1815009" y="989949"/>
                </a:cubicBezTo>
                <a:cubicBezTo>
                  <a:pt x="1330998" y="901049"/>
                  <a:pt x="1088287" y="273105"/>
                  <a:pt x="841342" y="117883"/>
                </a:cubicBezTo>
                <a:cubicBezTo>
                  <a:pt x="594398" y="-37339"/>
                  <a:pt x="504087" y="-16173"/>
                  <a:pt x="367209" y="50149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4716016" y="1484784"/>
            <a:ext cx="4176464" cy="5040560"/>
          </a:xfrm>
        </p:spPr>
        <p:txBody>
          <a:bodyPr/>
          <a:lstStyle/>
          <a:p>
            <a:r>
              <a:rPr lang="en-US" altLang="ko-KR" dirty="0" smtClean="0"/>
              <a:t>Time complexity</a:t>
            </a:r>
          </a:p>
          <a:p>
            <a:pPr lvl="1"/>
            <a:r>
              <a:rPr lang="en-US" altLang="ko-KR" dirty="0" smtClean="0"/>
              <a:t>O( (|E|+|V|)</a:t>
            </a:r>
            <a:r>
              <a:rPr lang="en-US" altLang="ko-KR" dirty="0" err="1" smtClean="0"/>
              <a:t>log|V</a:t>
            </a:r>
            <a:r>
              <a:rPr lang="en-US" altLang="ko-KR" dirty="0" smtClean="0"/>
              <a:t>| )</a:t>
            </a:r>
          </a:p>
          <a:p>
            <a:pPr lvl="2"/>
            <a:r>
              <a:rPr lang="en-US" altLang="ko-KR" dirty="0" smtClean="0"/>
              <a:t>We will not prove this</a:t>
            </a:r>
          </a:p>
          <a:p>
            <a:pPr lvl="1"/>
            <a:r>
              <a:rPr lang="en-US" altLang="ko-KR" dirty="0" smtClean="0"/>
              <a:t>Same time complexity to the </a:t>
            </a:r>
            <a:r>
              <a:rPr lang="en-US" altLang="ko-KR" dirty="0" err="1" smtClean="0"/>
              <a:t>Dijkstra’s</a:t>
            </a:r>
            <a:r>
              <a:rPr lang="en-US" altLang="ko-KR" dirty="0" smtClean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356132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Offline class plan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23" y="-550"/>
            <a:ext cx="8435280" cy="1138138"/>
          </a:xfrm>
        </p:spPr>
        <p:txBody>
          <a:bodyPr/>
          <a:lstStyle/>
          <a:p>
            <a:r>
              <a:rPr lang="en-US" altLang="ko-KR" dirty="0" smtClean="0"/>
              <a:t>Subway Network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40" y="148305"/>
            <a:ext cx="4005535" cy="738091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Seoul has the best subway station network.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028" name="Picture 4" descr="http://cfile27.uf.tistory.com/image/24173543534B3DDB2F59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5250"/>
            <a:ext cx="9144000" cy="583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120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To-Do: Shortest Path Finding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Complete ‘Dijkstra.py’</a:t>
            </a:r>
          </a:p>
          <a:p>
            <a:pPr lvl="1"/>
            <a:r>
              <a:rPr lang="en-US" altLang="ko-KR" dirty="0" smtClean="0"/>
              <a:t>Read ‘Dijkstra.py’ and ‘Graph.py’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To-Do 1: Complete ‘</a:t>
            </a:r>
            <a:r>
              <a:rPr lang="en-US" altLang="ko-KR" dirty="0" err="1" smtClean="0"/>
              <a:t>performDijkstra</a:t>
            </a:r>
            <a:r>
              <a:rPr lang="en-US" altLang="ko-KR" dirty="0" smtClean="0"/>
              <a:t>’ in ‘Dijkstra.py’</a:t>
            </a:r>
          </a:p>
          <a:p>
            <a:pPr lvl="1"/>
            <a:r>
              <a:rPr lang="en-US" altLang="ko-KR" dirty="0" smtClean="0"/>
              <a:t>You need to consider the </a:t>
            </a:r>
            <a:r>
              <a:rPr lang="en-US" altLang="ko-KR" dirty="0" err="1" smtClean="0"/>
              <a:t>memoization</a:t>
            </a:r>
            <a:r>
              <a:rPr lang="en-US" altLang="ko-KR" dirty="0" smtClean="0"/>
              <a:t> table as well as the back-trace table</a:t>
            </a:r>
          </a:p>
          <a:p>
            <a:pPr lvl="2"/>
            <a:r>
              <a:rPr lang="en-US" altLang="ko-KR" dirty="0" smtClean="0"/>
              <a:t>Should be able to print the minimum cost and the shortest route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err="1"/>
              <a:t>Dijkstra’s</a:t>
            </a:r>
            <a:r>
              <a:rPr lang="en-US" altLang="ko-KR" dirty="0"/>
              <a:t> algorithm(V, W,s)</a:t>
            </a:r>
          </a:p>
          <a:p>
            <a:pPr lvl="2"/>
            <a:r>
              <a:rPr lang="en-US" altLang="ko-KR" dirty="0" err="1"/>
              <a:t>dist</a:t>
            </a:r>
            <a:r>
              <a:rPr lang="en-US" altLang="ko-KR" dirty="0"/>
              <a:t> = {}</a:t>
            </a:r>
          </a:p>
          <a:p>
            <a:pPr lvl="2"/>
            <a:r>
              <a:rPr lang="en-US" altLang="ko-KR" dirty="0"/>
              <a:t>For </a:t>
            </a:r>
            <a:r>
              <a:rPr lang="en-US" altLang="ko-KR" dirty="0" err="1"/>
              <a:t>itr</a:t>
            </a:r>
            <a:r>
              <a:rPr lang="en-US" altLang="ko-KR" dirty="0"/>
              <a:t> in V</a:t>
            </a:r>
          </a:p>
          <a:p>
            <a:pPr lvl="3"/>
            <a:r>
              <a:rPr lang="en-US" altLang="ko-KR" dirty="0" err="1"/>
              <a:t>dist</a:t>
            </a:r>
            <a:r>
              <a:rPr lang="en-US" altLang="ko-KR" dirty="0"/>
              <a:t>[v] = 99999</a:t>
            </a:r>
          </a:p>
          <a:p>
            <a:pPr lvl="2"/>
            <a:r>
              <a:rPr lang="en-US" altLang="ko-KR" dirty="0" err="1"/>
              <a:t>dist</a:t>
            </a:r>
            <a:r>
              <a:rPr lang="en-US" altLang="ko-KR" dirty="0"/>
              <a:t>[s] = 0</a:t>
            </a:r>
          </a:p>
          <a:p>
            <a:pPr lvl="2"/>
            <a:r>
              <a:rPr lang="en-US" altLang="ko-KR" dirty="0"/>
              <a:t>While size(V) != 0</a:t>
            </a:r>
          </a:p>
          <a:p>
            <a:pPr lvl="3"/>
            <a:r>
              <a:rPr lang="en-US" altLang="ko-KR" dirty="0"/>
              <a:t>u = </a:t>
            </a:r>
            <a:r>
              <a:rPr lang="en-US" altLang="ko-KR" dirty="0" err="1"/>
              <a:t>getVertexWithMinDistance</a:t>
            </a:r>
            <a:r>
              <a:rPr lang="en-US" altLang="ko-KR" dirty="0"/>
              <a:t>(V, </a:t>
            </a:r>
            <a:r>
              <a:rPr lang="en-US" altLang="ko-KR" dirty="0" err="1"/>
              <a:t>dist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 err="1"/>
              <a:t>V.remove</a:t>
            </a:r>
            <a:r>
              <a:rPr lang="en-US" altLang="ko-KR" dirty="0"/>
              <a:t>(u)</a:t>
            </a:r>
          </a:p>
          <a:p>
            <a:pPr lvl="3"/>
            <a:r>
              <a:rPr lang="en-US" altLang="ko-KR" dirty="0"/>
              <a:t>For neighbor in </a:t>
            </a:r>
            <a:r>
              <a:rPr lang="en-US" altLang="ko-KR" dirty="0" err="1"/>
              <a:t>getNeighbors</a:t>
            </a:r>
            <a:r>
              <a:rPr lang="en-US" altLang="ko-KR" dirty="0"/>
              <a:t>(u)</a:t>
            </a:r>
          </a:p>
          <a:p>
            <a:pPr lvl="4"/>
            <a:r>
              <a:rPr lang="en-US" altLang="ko-KR" dirty="0"/>
              <a:t>If </a:t>
            </a:r>
            <a:r>
              <a:rPr lang="en-US" altLang="ko-KR" dirty="0" err="1"/>
              <a:t>dist</a:t>
            </a:r>
            <a:r>
              <a:rPr lang="en-US" altLang="ko-KR" dirty="0"/>
              <a:t>[neighbor] &gt; </a:t>
            </a:r>
            <a:r>
              <a:rPr lang="en-US" altLang="ko-KR" dirty="0" err="1"/>
              <a:t>dist</a:t>
            </a:r>
            <a:r>
              <a:rPr lang="en-US" altLang="ko-KR" dirty="0"/>
              <a:t>[u]+w(</a:t>
            </a:r>
            <a:r>
              <a:rPr lang="en-US" altLang="ko-KR" dirty="0" err="1"/>
              <a:t>u,neighbor</a:t>
            </a:r>
            <a:r>
              <a:rPr lang="en-US" altLang="ko-KR" dirty="0"/>
              <a:t>)</a:t>
            </a:r>
          </a:p>
          <a:p>
            <a:pPr lvl="5"/>
            <a:r>
              <a:rPr lang="en-US" altLang="ko-KR" dirty="0" err="1"/>
              <a:t>dist</a:t>
            </a:r>
            <a:r>
              <a:rPr lang="en-US" altLang="ko-KR" dirty="0"/>
              <a:t>[neighbor] = </a:t>
            </a:r>
            <a:r>
              <a:rPr lang="en-US" altLang="ko-KR" dirty="0" err="1"/>
              <a:t>dist</a:t>
            </a:r>
            <a:r>
              <a:rPr lang="en-US" altLang="ko-KR" dirty="0"/>
              <a:t>[u]+w(</a:t>
            </a:r>
            <a:r>
              <a:rPr lang="en-US" altLang="ko-KR" dirty="0" err="1"/>
              <a:t>u,neighbor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Return </a:t>
            </a:r>
            <a:r>
              <a:rPr lang="en-US" altLang="ko-KR" dirty="0" err="1"/>
              <a:t>dist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75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Expected Result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Execute ‘Dijkstra.py’</a:t>
            </a:r>
          </a:p>
          <a:p>
            <a:pPr lvl="1"/>
            <a:r>
              <a:rPr lang="en-US" altLang="ko-KR" dirty="0" smtClean="0"/>
              <a:t>You need to input the station names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2966"/>
            <a:ext cx="9144000" cy="340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6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Short recap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DFS vs. BFS traverse on graphs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3528" y="1384176"/>
            <a:ext cx="4402832" cy="506916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DFS utilizes</a:t>
            </a:r>
          </a:p>
          <a:p>
            <a:pPr lvl="1"/>
            <a:r>
              <a:rPr lang="en-US" altLang="ko-KR" dirty="0" smtClean="0"/>
              <a:t>Stacks, or recursions that imitates the stack operations</a:t>
            </a:r>
          </a:p>
          <a:p>
            <a:pPr lvl="1"/>
            <a:r>
              <a:rPr lang="en-US" altLang="ko-KR" dirty="0" smtClean="0"/>
              <a:t>Pre-order traverse</a:t>
            </a:r>
          </a:p>
          <a:p>
            <a:pPr lvl="1"/>
            <a:r>
              <a:rPr lang="en-US" altLang="ko-KR" dirty="0" smtClean="0"/>
              <a:t>In-order traverse</a:t>
            </a:r>
          </a:p>
          <a:p>
            <a:pPr lvl="1"/>
            <a:r>
              <a:rPr lang="en-US" altLang="ko-KR" dirty="0" smtClean="0"/>
              <a:t>Post-order traverse</a:t>
            </a:r>
          </a:p>
          <a:p>
            <a:pPr lvl="1"/>
            <a:r>
              <a:rPr lang="en-US" altLang="ko-KR" dirty="0" smtClean="0"/>
              <a:t>In graphs, often only pre-order traverse is used</a:t>
            </a:r>
          </a:p>
          <a:p>
            <a:r>
              <a:rPr lang="en-US" altLang="ko-KR" dirty="0" smtClean="0"/>
              <a:t>BFS utilizes</a:t>
            </a:r>
          </a:p>
          <a:p>
            <a:pPr lvl="1"/>
            <a:r>
              <a:rPr lang="en-US" altLang="ko-KR" dirty="0" smtClean="0"/>
              <a:t>Queues</a:t>
            </a:r>
          </a:p>
          <a:p>
            <a:pPr lvl="1"/>
            <a:r>
              <a:rPr lang="en-US" altLang="ko-KR" dirty="0" smtClean="0"/>
              <a:t>Lever-order traverse</a:t>
            </a:r>
          </a:p>
          <a:p>
            <a:r>
              <a:rPr lang="en-US" altLang="ko-KR" dirty="0" smtClean="0"/>
              <a:t>Having said this,</a:t>
            </a:r>
          </a:p>
          <a:p>
            <a:pPr lvl="1"/>
            <a:r>
              <a:rPr lang="en-US" altLang="ko-KR" dirty="0" smtClean="0"/>
              <a:t>Tree is a directed acyclic graph.</a:t>
            </a:r>
          </a:p>
          <a:p>
            <a:pPr lvl="1"/>
            <a:r>
              <a:rPr lang="en-US" altLang="ko-KR" dirty="0" smtClean="0"/>
              <a:t>Graph may not be a DAG</a:t>
            </a:r>
          </a:p>
          <a:p>
            <a:pPr lvl="1"/>
            <a:r>
              <a:rPr lang="en-US" altLang="ko-KR" dirty="0" smtClean="0"/>
              <a:t>Then….</a:t>
            </a:r>
          </a:p>
          <a:p>
            <a:pPr lvl="2"/>
            <a:r>
              <a:rPr lang="en-US" altLang="ko-KR" dirty="0" smtClean="0"/>
              <a:t>You have to check the repeated visits to avoid falling into a cycle</a:t>
            </a:r>
          </a:p>
        </p:txBody>
      </p:sp>
      <p:sp>
        <p:nvSpPr>
          <p:cNvPr id="6" name="Oval 5"/>
          <p:cNvSpPr/>
          <p:nvPr/>
        </p:nvSpPr>
        <p:spPr>
          <a:xfrm>
            <a:off x="6248084" y="306896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6783445" y="224272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5258393" y="2060848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6353206" y="392265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7016054" y="4488399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5969262" y="4690727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6521707" y="550688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Oval 12"/>
          <p:cNvSpPr/>
          <p:nvPr/>
        </p:nvSpPr>
        <p:spPr>
          <a:xfrm>
            <a:off x="5184576" y="2833565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Oval 13"/>
          <p:cNvSpPr/>
          <p:nvPr/>
        </p:nvSpPr>
        <p:spPr>
          <a:xfrm>
            <a:off x="8066705" y="474345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7562649" y="573325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16" name="Straight Arrow Connector 15"/>
          <p:cNvCxnSpPr>
            <a:stCxn id="6" idx="0"/>
            <a:endCxn id="7" idx="3"/>
          </p:cNvCxnSpPr>
          <p:nvPr/>
        </p:nvCxnSpPr>
        <p:spPr>
          <a:xfrm flipV="1">
            <a:off x="6500112" y="2550033"/>
            <a:ext cx="357150" cy="518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6" idx="4"/>
          </p:cNvCxnSpPr>
          <p:nvPr/>
        </p:nvCxnSpPr>
        <p:spPr>
          <a:xfrm flipH="1" flipV="1">
            <a:off x="6500112" y="3429000"/>
            <a:ext cx="105122" cy="493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5"/>
            <a:endCxn id="10" idx="0"/>
          </p:cNvCxnSpPr>
          <p:nvPr/>
        </p:nvCxnSpPr>
        <p:spPr>
          <a:xfrm>
            <a:off x="6783445" y="4229963"/>
            <a:ext cx="484637" cy="258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1" idx="0"/>
          </p:cNvCxnSpPr>
          <p:nvPr/>
        </p:nvCxnSpPr>
        <p:spPr>
          <a:xfrm flipH="1">
            <a:off x="6221290" y="4229963"/>
            <a:ext cx="205733" cy="460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5"/>
            <a:endCxn id="14" idx="2"/>
          </p:cNvCxnSpPr>
          <p:nvPr/>
        </p:nvCxnSpPr>
        <p:spPr>
          <a:xfrm>
            <a:off x="7446293" y="4795712"/>
            <a:ext cx="620412" cy="127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12" idx="7"/>
          </p:cNvCxnSpPr>
          <p:nvPr/>
        </p:nvCxnSpPr>
        <p:spPr>
          <a:xfrm flipH="1">
            <a:off x="6951946" y="4795712"/>
            <a:ext cx="137925" cy="763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4"/>
            <a:endCxn id="15" idx="0"/>
          </p:cNvCxnSpPr>
          <p:nvPr/>
        </p:nvCxnSpPr>
        <p:spPr>
          <a:xfrm flipH="1">
            <a:off x="7814677" y="5103494"/>
            <a:ext cx="504056" cy="629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8" idx="6"/>
          </p:cNvCxnSpPr>
          <p:nvPr/>
        </p:nvCxnSpPr>
        <p:spPr>
          <a:xfrm flipH="1" flipV="1">
            <a:off x="5762449" y="2240868"/>
            <a:ext cx="1020996" cy="1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4"/>
            <a:endCxn id="13" idx="0"/>
          </p:cNvCxnSpPr>
          <p:nvPr/>
        </p:nvCxnSpPr>
        <p:spPr>
          <a:xfrm flipH="1">
            <a:off x="5436604" y="2420888"/>
            <a:ext cx="73817" cy="412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6"/>
            <a:endCxn id="6" idx="2"/>
          </p:cNvCxnSpPr>
          <p:nvPr/>
        </p:nvCxnSpPr>
        <p:spPr>
          <a:xfrm>
            <a:off x="5688632" y="3013585"/>
            <a:ext cx="559452" cy="235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4"/>
            <a:endCxn id="12" idx="1"/>
          </p:cNvCxnSpPr>
          <p:nvPr/>
        </p:nvCxnSpPr>
        <p:spPr>
          <a:xfrm>
            <a:off x="6221290" y="5050767"/>
            <a:ext cx="374234" cy="508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4" idx="0"/>
            <a:endCxn id="7" idx="5"/>
          </p:cNvCxnSpPr>
          <p:nvPr/>
        </p:nvCxnSpPr>
        <p:spPr>
          <a:xfrm flipH="1" flipV="1">
            <a:off x="7213684" y="2550033"/>
            <a:ext cx="1105049" cy="2193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 flipV="1">
            <a:off x="6664182" y="3445934"/>
            <a:ext cx="146905" cy="432048"/>
          </a:xfrm>
          <a:prstGeom prst="straightConnector1">
            <a:avLst/>
          </a:prstGeom>
          <a:ln w="889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6445541" y="2550033"/>
            <a:ext cx="292093" cy="432048"/>
          </a:xfrm>
          <a:prstGeom prst="straightConnector1">
            <a:avLst/>
          </a:prstGeom>
          <a:ln w="889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5832650" y="2115781"/>
            <a:ext cx="904984" cy="179666"/>
          </a:xfrm>
          <a:prstGeom prst="straightConnector1">
            <a:avLst/>
          </a:prstGeom>
          <a:ln w="889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5258393" y="2475113"/>
            <a:ext cx="111087" cy="290944"/>
          </a:xfrm>
          <a:prstGeom prst="straightConnector1">
            <a:avLst/>
          </a:prstGeom>
          <a:ln w="889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6120680" y="4213709"/>
            <a:ext cx="156154" cy="367419"/>
          </a:xfrm>
          <a:prstGeom prst="straightConnector1">
            <a:avLst/>
          </a:prstGeom>
          <a:ln w="889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136752" y="5103494"/>
            <a:ext cx="336566" cy="456119"/>
          </a:xfrm>
          <a:prstGeom prst="straightConnector1">
            <a:avLst/>
          </a:prstGeom>
          <a:ln w="889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951946" y="4169358"/>
            <a:ext cx="392870" cy="228060"/>
          </a:xfrm>
          <a:prstGeom prst="straightConnector1">
            <a:avLst/>
          </a:prstGeom>
          <a:ln w="889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7618242" y="4711602"/>
            <a:ext cx="392870" cy="114030"/>
          </a:xfrm>
          <a:prstGeom prst="straightConnector1">
            <a:avLst/>
          </a:prstGeom>
          <a:ln w="889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8011112" y="5217523"/>
            <a:ext cx="363214" cy="469383"/>
          </a:xfrm>
          <a:prstGeom prst="straightConnector1">
            <a:avLst/>
          </a:prstGeom>
          <a:ln w="889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reeform 121"/>
          <p:cNvSpPr/>
          <p:nvPr/>
        </p:nvSpPr>
        <p:spPr>
          <a:xfrm>
            <a:off x="6128155" y="3716867"/>
            <a:ext cx="1058333" cy="855133"/>
          </a:xfrm>
          <a:custGeom>
            <a:avLst/>
            <a:gdLst>
              <a:gd name="connsiteX0" fmla="*/ 203200 w 1058333"/>
              <a:gd name="connsiteY0" fmla="*/ 42333 h 855133"/>
              <a:gd name="connsiteX1" fmla="*/ 0 w 1058333"/>
              <a:gd name="connsiteY1" fmla="*/ 431800 h 855133"/>
              <a:gd name="connsiteX2" fmla="*/ 465666 w 1058333"/>
              <a:gd name="connsiteY2" fmla="*/ 855133 h 855133"/>
              <a:gd name="connsiteX3" fmla="*/ 1058333 w 1058333"/>
              <a:gd name="connsiteY3" fmla="*/ 482600 h 855133"/>
              <a:gd name="connsiteX4" fmla="*/ 872066 w 1058333"/>
              <a:gd name="connsiteY4" fmla="*/ 0 h 855133"/>
              <a:gd name="connsiteX5" fmla="*/ 203200 w 1058333"/>
              <a:gd name="connsiteY5" fmla="*/ 42333 h 85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8333" h="855133">
                <a:moveTo>
                  <a:pt x="203200" y="42333"/>
                </a:moveTo>
                <a:lnTo>
                  <a:pt x="0" y="431800"/>
                </a:lnTo>
                <a:lnTo>
                  <a:pt x="465666" y="855133"/>
                </a:lnTo>
                <a:lnTo>
                  <a:pt x="1058333" y="482600"/>
                </a:lnTo>
                <a:lnTo>
                  <a:pt x="872066" y="0"/>
                </a:lnTo>
                <a:lnTo>
                  <a:pt x="203200" y="42333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Freeform 122"/>
          <p:cNvSpPr/>
          <p:nvPr/>
        </p:nvSpPr>
        <p:spPr>
          <a:xfrm>
            <a:off x="5425421" y="2937933"/>
            <a:ext cx="2497667" cy="2607734"/>
          </a:xfrm>
          <a:custGeom>
            <a:avLst/>
            <a:gdLst>
              <a:gd name="connsiteX0" fmla="*/ 719667 w 2497667"/>
              <a:gd name="connsiteY0" fmla="*/ 0 h 2607734"/>
              <a:gd name="connsiteX1" fmla="*/ 0 w 2497667"/>
              <a:gd name="connsiteY1" fmla="*/ 1439334 h 2607734"/>
              <a:gd name="connsiteX2" fmla="*/ 651934 w 2497667"/>
              <a:gd name="connsiteY2" fmla="*/ 2607734 h 2607734"/>
              <a:gd name="connsiteX3" fmla="*/ 2150534 w 2497667"/>
              <a:gd name="connsiteY3" fmla="*/ 2218267 h 2607734"/>
              <a:gd name="connsiteX4" fmla="*/ 2497667 w 2497667"/>
              <a:gd name="connsiteY4" fmla="*/ 1591734 h 2607734"/>
              <a:gd name="connsiteX5" fmla="*/ 1515534 w 2497667"/>
              <a:gd name="connsiteY5" fmla="*/ 59267 h 2607734"/>
              <a:gd name="connsiteX6" fmla="*/ 719667 w 2497667"/>
              <a:gd name="connsiteY6" fmla="*/ 0 h 2607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7667" h="2607734">
                <a:moveTo>
                  <a:pt x="719667" y="0"/>
                </a:moveTo>
                <a:lnTo>
                  <a:pt x="0" y="1439334"/>
                </a:lnTo>
                <a:lnTo>
                  <a:pt x="651934" y="2607734"/>
                </a:lnTo>
                <a:lnTo>
                  <a:pt x="2150534" y="2218267"/>
                </a:lnTo>
                <a:lnTo>
                  <a:pt x="2497667" y="1591734"/>
                </a:lnTo>
                <a:lnTo>
                  <a:pt x="1515534" y="59267"/>
                </a:lnTo>
                <a:lnTo>
                  <a:pt x="719667" y="0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Freeform 123"/>
          <p:cNvSpPr/>
          <p:nvPr/>
        </p:nvSpPr>
        <p:spPr>
          <a:xfrm>
            <a:off x="5129088" y="1938867"/>
            <a:ext cx="3623733" cy="4216400"/>
          </a:xfrm>
          <a:custGeom>
            <a:avLst/>
            <a:gdLst>
              <a:gd name="connsiteX0" fmla="*/ 1540933 w 3623733"/>
              <a:gd name="connsiteY0" fmla="*/ 0 h 4216400"/>
              <a:gd name="connsiteX1" fmla="*/ 0 w 3623733"/>
              <a:gd name="connsiteY1" fmla="*/ 2370666 h 4216400"/>
              <a:gd name="connsiteX2" fmla="*/ 821267 w 3623733"/>
              <a:gd name="connsiteY2" fmla="*/ 4182533 h 4216400"/>
              <a:gd name="connsiteX3" fmla="*/ 1964267 w 3623733"/>
              <a:gd name="connsiteY3" fmla="*/ 4216400 h 4216400"/>
              <a:gd name="connsiteX4" fmla="*/ 2599267 w 3623733"/>
              <a:gd name="connsiteY4" fmla="*/ 3268133 h 4216400"/>
              <a:gd name="connsiteX5" fmla="*/ 3623733 w 3623733"/>
              <a:gd name="connsiteY5" fmla="*/ 3225800 h 4216400"/>
              <a:gd name="connsiteX6" fmla="*/ 3378200 w 3623733"/>
              <a:gd name="connsiteY6" fmla="*/ 1955800 h 4216400"/>
              <a:gd name="connsiteX7" fmla="*/ 2099733 w 3623733"/>
              <a:gd name="connsiteY7" fmla="*/ 67733 h 4216400"/>
              <a:gd name="connsiteX8" fmla="*/ 1540933 w 3623733"/>
              <a:gd name="connsiteY8" fmla="*/ 0 h 421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3733" h="4216400">
                <a:moveTo>
                  <a:pt x="1540933" y="0"/>
                </a:moveTo>
                <a:lnTo>
                  <a:pt x="0" y="2370666"/>
                </a:lnTo>
                <a:lnTo>
                  <a:pt x="821267" y="4182533"/>
                </a:lnTo>
                <a:lnTo>
                  <a:pt x="1964267" y="4216400"/>
                </a:lnTo>
                <a:lnTo>
                  <a:pt x="2599267" y="3268133"/>
                </a:lnTo>
                <a:lnTo>
                  <a:pt x="3623733" y="3225800"/>
                </a:lnTo>
                <a:lnTo>
                  <a:pt x="3378200" y="1955800"/>
                </a:lnTo>
                <a:lnTo>
                  <a:pt x="2099733" y="67733"/>
                </a:lnTo>
                <a:lnTo>
                  <a:pt x="1540933" y="0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Freeform 124"/>
          <p:cNvSpPr/>
          <p:nvPr/>
        </p:nvSpPr>
        <p:spPr>
          <a:xfrm>
            <a:off x="4849688" y="1854200"/>
            <a:ext cx="4047067" cy="4445000"/>
          </a:xfrm>
          <a:custGeom>
            <a:avLst/>
            <a:gdLst>
              <a:gd name="connsiteX0" fmla="*/ 626533 w 4047067"/>
              <a:gd name="connsiteY0" fmla="*/ 67733 h 4445000"/>
              <a:gd name="connsiteX1" fmla="*/ 0 w 4047067"/>
              <a:gd name="connsiteY1" fmla="*/ 262467 h 4445000"/>
              <a:gd name="connsiteX2" fmla="*/ 67733 w 4047067"/>
              <a:gd name="connsiteY2" fmla="*/ 719667 h 4445000"/>
              <a:gd name="connsiteX3" fmla="*/ 1016000 w 4047067"/>
              <a:gd name="connsiteY3" fmla="*/ 965200 h 4445000"/>
              <a:gd name="connsiteX4" fmla="*/ 127000 w 4047067"/>
              <a:gd name="connsiteY4" fmla="*/ 2565400 h 4445000"/>
              <a:gd name="connsiteX5" fmla="*/ 1049867 w 4047067"/>
              <a:gd name="connsiteY5" fmla="*/ 4445000 h 4445000"/>
              <a:gd name="connsiteX6" fmla="*/ 3403600 w 4047067"/>
              <a:gd name="connsiteY6" fmla="*/ 4402667 h 4445000"/>
              <a:gd name="connsiteX7" fmla="*/ 4047067 w 4047067"/>
              <a:gd name="connsiteY7" fmla="*/ 3361267 h 4445000"/>
              <a:gd name="connsiteX8" fmla="*/ 3767667 w 4047067"/>
              <a:gd name="connsiteY8" fmla="*/ 1744133 h 4445000"/>
              <a:gd name="connsiteX9" fmla="*/ 2489200 w 4047067"/>
              <a:gd name="connsiteY9" fmla="*/ 0 h 4445000"/>
              <a:gd name="connsiteX10" fmla="*/ 626533 w 4047067"/>
              <a:gd name="connsiteY10" fmla="*/ 67733 h 444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47067" h="4445000">
                <a:moveTo>
                  <a:pt x="626533" y="67733"/>
                </a:moveTo>
                <a:lnTo>
                  <a:pt x="0" y="262467"/>
                </a:lnTo>
                <a:lnTo>
                  <a:pt x="67733" y="719667"/>
                </a:lnTo>
                <a:lnTo>
                  <a:pt x="1016000" y="965200"/>
                </a:lnTo>
                <a:lnTo>
                  <a:pt x="127000" y="2565400"/>
                </a:lnTo>
                <a:lnTo>
                  <a:pt x="1049867" y="4445000"/>
                </a:lnTo>
                <a:lnTo>
                  <a:pt x="3403600" y="4402667"/>
                </a:lnTo>
                <a:lnTo>
                  <a:pt x="4047067" y="3361267"/>
                </a:lnTo>
                <a:lnTo>
                  <a:pt x="3767667" y="1744133"/>
                </a:lnTo>
                <a:lnTo>
                  <a:pt x="2489200" y="0"/>
                </a:lnTo>
                <a:lnTo>
                  <a:pt x="626533" y="67733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Rectangle 125"/>
          <p:cNvSpPr/>
          <p:nvPr/>
        </p:nvSpPr>
        <p:spPr>
          <a:xfrm>
            <a:off x="4680520" y="1628800"/>
            <a:ext cx="4283968" cy="48245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75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Dijkstra’s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370" y="0"/>
            <a:ext cx="1665167" cy="221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84332" y="0"/>
            <a:ext cx="4053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Computer science is no more about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computers than astronomy is about telescopes.</a:t>
            </a:r>
            <a:endParaRPr lang="ko-KR" altLang="en-US" sz="1400" b="1" dirty="0"/>
          </a:p>
        </p:txBody>
      </p:sp>
      <p:pic>
        <p:nvPicPr>
          <p:cNvPr id="1026" name="Picture 2" descr="Dijkstra's algorithm runtim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501" y="523220"/>
            <a:ext cx="2421237" cy="189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6215121" y="301258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</a:t>
            </a:r>
          </a:p>
          <a:p>
            <a:pPr algn="ctr"/>
            <a:r>
              <a:rPr lang="en-US" altLang="ko-KR" sz="1600" dirty="0" smtClean="0"/>
              <a:t>(0)</a:t>
            </a:r>
            <a:endParaRPr lang="ko-KR" altLang="en-US" sz="1600" dirty="0"/>
          </a:p>
        </p:txBody>
      </p:sp>
      <p:sp>
        <p:nvSpPr>
          <p:cNvPr id="9" name="Oval 8"/>
          <p:cNvSpPr/>
          <p:nvPr/>
        </p:nvSpPr>
        <p:spPr>
          <a:xfrm>
            <a:off x="5652120" y="43651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</a:p>
          <a:p>
            <a:pPr algn="ctr"/>
            <a:r>
              <a:rPr lang="en-US" altLang="ko-KR" sz="1600" dirty="0" smtClean="0"/>
              <a:t>(9)</a:t>
            </a:r>
            <a:endParaRPr lang="ko-KR" alt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7452320" y="401009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</a:t>
            </a:r>
            <a:br>
              <a:rPr lang="en-US" altLang="ko-KR" sz="1600" dirty="0" smtClean="0"/>
            </a:br>
            <a:r>
              <a:rPr lang="en-US" altLang="ko-KR" sz="1600" dirty="0" smtClean="0"/>
              <a:t>(20)</a:t>
            </a:r>
            <a:endParaRPr lang="ko-KR" altLang="en-US" sz="1600" dirty="0"/>
          </a:p>
        </p:txBody>
      </p:sp>
      <p:cxnSp>
        <p:nvCxnSpPr>
          <p:cNvPr id="11" name="Straight Arrow Connector 10"/>
          <p:cNvCxnSpPr>
            <a:stCxn id="9" idx="6"/>
            <a:endCxn id="10" idx="3"/>
          </p:cNvCxnSpPr>
          <p:nvPr/>
        </p:nvCxnSpPr>
        <p:spPr>
          <a:xfrm flipV="1">
            <a:off x="6372200" y="4624724"/>
            <a:ext cx="1185573" cy="100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51521" y="4545511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cxnSp>
        <p:nvCxnSpPr>
          <p:cNvPr id="15" name="Straight Arrow Connector 14"/>
          <p:cNvCxnSpPr>
            <a:stCxn id="8" idx="6"/>
            <a:endCxn id="10" idx="1"/>
          </p:cNvCxnSpPr>
          <p:nvPr/>
        </p:nvCxnSpPr>
        <p:spPr>
          <a:xfrm>
            <a:off x="6935201" y="3372627"/>
            <a:ext cx="622572" cy="7429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65784" y="3548001"/>
            <a:ext cx="45717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20</a:t>
            </a:r>
            <a:endParaRPr lang="ko-KR" altLang="en-US" b="1" dirty="0"/>
          </a:p>
        </p:txBody>
      </p:sp>
      <p:cxnSp>
        <p:nvCxnSpPr>
          <p:cNvPr id="19" name="Straight Arrow Connector 18"/>
          <p:cNvCxnSpPr>
            <a:stCxn id="8" idx="3"/>
            <a:endCxn id="9" idx="0"/>
          </p:cNvCxnSpPr>
          <p:nvPr/>
        </p:nvCxnSpPr>
        <p:spPr>
          <a:xfrm flipH="1">
            <a:off x="6012160" y="3627214"/>
            <a:ext cx="308414" cy="737890"/>
          </a:xfrm>
          <a:prstGeom prst="straightConnector1">
            <a:avLst/>
          </a:prstGeom>
          <a:ln w="635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99652" y="3786209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9</a:t>
            </a:r>
            <a:endParaRPr lang="ko-KR" altLang="en-US" b="1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313184" y="1600200"/>
            <a:ext cx="4690864" cy="492514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V = the set of vertexes</a:t>
            </a:r>
          </a:p>
          <a:p>
            <a:r>
              <a:rPr lang="en-US" altLang="ko-KR" dirty="0" smtClean="0"/>
              <a:t>W = the set of weights on edges</a:t>
            </a:r>
          </a:p>
          <a:p>
            <a:r>
              <a:rPr lang="en-US" altLang="ko-KR" dirty="0" smtClean="0"/>
              <a:t>s = the source vertex</a:t>
            </a:r>
          </a:p>
          <a:p>
            <a:r>
              <a:rPr lang="en-US" altLang="ko-KR" dirty="0" err="1" smtClean="0"/>
              <a:t>Dijkstra’s</a:t>
            </a:r>
            <a:r>
              <a:rPr lang="en-US" altLang="ko-KR" dirty="0" smtClean="0"/>
              <a:t> algorithm(V, W,s)</a:t>
            </a:r>
          </a:p>
          <a:p>
            <a:pPr lvl="1"/>
            <a:r>
              <a:rPr lang="en-US" altLang="ko-KR" dirty="0" err="1" smtClean="0"/>
              <a:t>dist</a:t>
            </a:r>
            <a:r>
              <a:rPr lang="en-US" altLang="ko-KR" dirty="0"/>
              <a:t> </a:t>
            </a:r>
            <a:r>
              <a:rPr lang="en-US" altLang="ko-KR" dirty="0" smtClean="0"/>
              <a:t>= {}</a:t>
            </a:r>
          </a:p>
          <a:p>
            <a:pPr lvl="1"/>
            <a:r>
              <a:rPr lang="en-US" altLang="ko-KR" dirty="0" smtClean="0"/>
              <a:t>For </a:t>
            </a:r>
            <a:r>
              <a:rPr lang="en-US" altLang="ko-KR" dirty="0" err="1" smtClean="0"/>
              <a:t>itr</a:t>
            </a:r>
            <a:r>
              <a:rPr lang="en-US" altLang="ko-KR" dirty="0" smtClean="0"/>
              <a:t> in V</a:t>
            </a:r>
          </a:p>
          <a:p>
            <a:pPr lvl="2"/>
            <a:r>
              <a:rPr lang="en-US" altLang="ko-KR" dirty="0" err="1" smtClean="0"/>
              <a:t>dist</a:t>
            </a:r>
            <a:r>
              <a:rPr lang="en-US" altLang="ko-KR" dirty="0" smtClean="0"/>
              <a:t>[v] = 99999</a:t>
            </a:r>
          </a:p>
          <a:p>
            <a:pPr lvl="1"/>
            <a:r>
              <a:rPr lang="en-US" altLang="ko-KR" dirty="0" err="1" smtClean="0"/>
              <a:t>dist</a:t>
            </a:r>
            <a:r>
              <a:rPr lang="en-US" altLang="ko-KR" dirty="0" smtClean="0"/>
              <a:t>[s] = 0</a:t>
            </a:r>
          </a:p>
          <a:p>
            <a:pPr lvl="1"/>
            <a:r>
              <a:rPr lang="en-US" altLang="ko-KR" dirty="0" smtClean="0"/>
              <a:t>While size(V) != 0</a:t>
            </a:r>
          </a:p>
          <a:p>
            <a:pPr lvl="2"/>
            <a:r>
              <a:rPr lang="en-US" altLang="ko-KR" dirty="0" smtClean="0"/>
              <a:t>u = </a:t>
            </a:r>
            <a:r>
              <a:rPr lang="en-US" altLang="ko-KR" dirty="0" err="1" smtClean="0"/>
              <a:t>getVertexWithMinDistance</a:t>
            </a:r>
            <a:r>
              <a:rPr lang="en-US" altLang="ko-KR" dirty="0" smtClean="0"/>
              <a:t>(V, </a:t>
            </a:r>
            <a:r>
              <a:rPr lang="en-US" altLang="ko-KR" dirty="0" err="1" smtClean="0"/>
              <a:t>dist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V.remove</a:t>
            </a:r>
            <a:r>
              <a:rPr lang="en-US" altLang="ko-KR" dirty="0" smtClean="0"/>
              <a:t>(u)</a:t>
            </a:r>
          </a:p>
          <a:p>
            <a:pPr lvl="2"/>
            <a:r>
              <a:rPr lang="en-US" altLang="ko-KR" dirty="0" smtClean="0"/>
              <a:t>For neighbor in </a:t>
            </a:r>
            <a:r>
              <a:rPr lang="en-US" altLang="ko-KR" dirty="0" err="1" smtClean="0"/>
              <a:t>getNeighbors</a:t>
            </a:r>
            <a:r>
              <a:rPr lang="en-US" altLang="ko-KR" dirty="0" smtClean="0"/>
              <a:t>(u)</a:t>
            </a:r>
          </a:p>
          <a:p>
            <a:pPr lvl="3"/>
            <a:r>
              <a:rPr lang="en-US" altLang="ko-KR" dirty="0" smtClean="0"/>
              <a:t>If </a:t>
            </a:r>
            <a:r>
              <a:rPr lang="en-US" altLang="ko-KR" dirty="0" err="1" smtClean="0"/>
              <a:t>dist</a:t>
            </a:r>
            <a:r>
              <a:rPr lang="en-US" altLang="ko-KR" dirty="0" smtClean="0"/>
              <a:t>[neighbor] &gt; </a:t>
            </a:r>
            <a:r>
              <a:rPr lang="en-US" altLang="ko-KR" dirty="0" err="1" smtClean="0"/>
              <a:t>dist</a:t>
            </a:r>
            <a:r>
              <a:rPr lang="en-US" altLang="ko-KR" dirty="0" smtClean="0"/>
              <a:t>[u]+w(</a:t>
            </a:r>
            <a:r>
              <a:rPr lang="en-US" altLang="ko-KR" dirty="0" err="1" smtClean="0"/>
              <a:t>u,neighbor</a:t>
            </a:r>
            <a:r>
              <a:rPr lang="en-US" altLang="ko-KR" dirty="0" smtClean="0"/>
              <a:t>)</a:t>
            </a:r>
          </a:p>
          <a:p>
            <a:pPr lvl="4"/>
            <a:r>
              <a:rPr lang="en-US" altLang="ko-KR" dirty="0" err="1" smtClean="0"/>
              <a:t>dist</a:t>
            </a:r>
            <a:r>
              <a:rPr lang="en-US" altLang="ko-KR" dirty="0" smtClean="0"/>
              <a:t>[neighbor] = </a:t>
            </a:r>
            <a:r>
              <a:rPr lang="en-US" altLang="ko-KR" dirty="0" err="1"/>
              <a:t>dist</a:t>
            </a:r>
            <a:r>
              <a:rPr lang="en-US" altLang="ko-KR" dirty="0"/>
              <a:t>[u]+w(</a:t>
            </a:r>
            <a:r>
              <a:rPr lang="en-US" altLang="ko-KR" dirty="0" err="1"/>
              <a:t>u,neighbor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/>
              <a:t>Return </a:t>
            </a:r>
            <a:r>
              <a:rPr lang="en-US" altLang="ko-KR" dirty="0" err="1" smtClean="0"/>
              <a:t>dist</a:t>
            </a:r>
            <a:endParaRPr lang="en-US" altLang="ko-KR" dirty="0" smtClean="0"/>
          </a:p>
        </p:txBody>
      </p:sp>
      <p:sp>
        <p:nvSpPr>
          <p:cNvPr id="23" name="Rectangular Callout 22"/>
          <p:cNvSpPr/>
          <p:nvPr/>
        </p:nvSpPr>
        <p:spPr>
          <a:xfrm>
            <a:off x="5148064" y="5373216"/>
            <a:ext cx="1512168" cy="1008112"/>
          </a:xfrm>
          <a:prstGeom prst="wedgeRectCallout">
            <a:avLst>
              <a:gd name="adj1" fmla="val 2903"/>
              <a:gd name="adj2" fmla="val -894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Somehow, I know it takes 9 to reach 3</a:t>
            </a:r>
            <a:endParaRPr lang="ko-KR" altLang="en-US" dirty="0"/>
          </a:p>
        </p:txBody>
      </p:sp>
      <p:sp>
        <p:nvSpPr>
          <p:cNvPr id="25" name="Rectangular Callout 24"/>
          <p:cNvSpPr/>
          <p:nvPr/>
        </p:nvSpPr>
        <p:spPr>
          <a:xfrm>
            <a:off x="7246487" y="5107016"/>
            <a:ext cx="1512168" cy="1274311"/>
          </a:xfrm>
          <a:prstGeom prst="wedgeRectCallout">
            <a:avLst>
              <a:gd name="adj1" fmla="val 2903"/>
              <a:gd name="adj2" fmla="val -894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Will I update the time 20 with time 9+4?</a:t>
            </a:r>
            <a:endParaRPr lang="ko-KR" alt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3707904" y="2708920"/>
            <a:ext cx="2196244" cy="1077289"/>
          </a:xfrm>
          <a:prstGeom prst="wedgeRectCallout">
            <a:avLst>
              <a:gd name="adj1" fmla="val -52089"/>
              <a:gd name="adj2" fmla="val 12004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Retrieving minimum distance from a list. Does that ring a bell?</a:t>
            </a:r>
            <a:endParaRPr lang="ko-KR" altLang="en-US" dirty="0"/>
          </a:p>
        </p:txBody>
      </p:sp>
      <p:sp>
        <p:nvSpPr>
          <p:cNvPr id="27" name="Rectangular Callout 26"/>
          <p:cNvSpPr/>
          <p:nvPr/>
        </p:nvSpPr>
        <p:spPr>
          <a:xfrm>
            <a:off x="2814449" y="1139700"/>
            <a:ext cx="2196244" cy="433725"/>
          </a:xfrm>
          <a:prstGeom prst="wedgeRectCallout">
            <a:avLst>
              <a:gd name="adj1" fmla="val -93724"/>
              <a:gd name="adj2" fmla="val 3919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Memoization</a:t>
            </a:r>
            <a:r>
              <a:rPr lang="en-US" altLang="ko-KR" dirty="0" smtClean="0"/>
              <a:t>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08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4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Progress of </a:t>
            </a:r>
            <a:r>
              <a:rPr lang="en-US" altLang="ko-KR" dirty="0" err="1" smtClean="0"/>
              <a:t>Dijkstra’s</a:t>
            </a:r>
            <a:r>
              <a:rPr lang="en-US" altLang="ko-KR" dirty="0" smtClean="0"/>
              <a:t> algorithm (1)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179512" y="218024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</a:t>
            </a:r>
          </a:p>
          <a:p>
            <a:pPr algn="ctr"/>
            <a:r>
              <a:rPr lang="en-US" altLang="ko-KR" sz="1600" dirty="0" smtClean="0"/>
              <a:t>(0)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1581993" y="312473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1</a:t>
                </a:r>
              </a:p>
              <a:p>
                <a:pPr algn="ctr"/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ko-KR" sz="1600" dirty="0" smtClean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993" y="3124734"/>
                <a:ext cx="720080" cy="72008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3094161" y="2520653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2</a:t>
                </a:r>
              </a:p>
              <a:p>
                <a:pPr algn="ctr"/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ko-KR" sz="1600" dirty="0" smtClean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161" y="2520653"/>
                <a:ext cx="720080" cy="72008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1798017" y="4653136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3</a:t>
                </a:r>
              </a:p>
              <a:p>
                <a:pPr algn="ctr"/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ko-KR" sz="1600" dirty="0" smtClean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017" y="4653136"/>
                <a:ext cx="720080" cy="72008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98217" y="4298129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D</a:t>
                </a:r>
                <a:br>
                  <a:rPr lang="en-US" altLang="ko-KR" sz="1600" dirty="0" smtClean="0"/>
                </a:br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ko-KR" sz="1600" dirty="0" smtClean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217" y="4298129"/>
                <a:ext cx="720080" cy="72008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6" idx="5"/>
            <a:endCxn id="7" idx="1"/>
          </p:cNvCxnSpPr>
          <p:nvPr/>
        </p:nvCxnSpPr>
        <p:spPr>
          <a:xfrm>
            <a:off x="794139" y="2794873"/>
            <a:ext cx="893307" cy="43531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8" idx="2"/>
          </p:cNvCxnSpPr>
          <p:nvPr/>
        </p:nvCxnSpPr>
        <p:spPr>
          <a:xfrm flipV="1">
            <a:off x="2196620" y="2880693"/>
            <a:ext cx="897541" cy="34949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5"/>
            <a:endCxn id="10" idx="2"/>
          </p:cNvCxnSpPr>
          <p:nvPr/>
        </p:nvCxnSpPr>
        <p:spPr>
          <a:xfrm>
            <a:off x="2196620" y="3739361"/>
            <a:ext cx="1401597" cy="91880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4"/>
            <a:endCxn id="9" idx="0"/>
          </p:cNvCxnSpPr>
          <p:nvPr/>
        </p:nvCxnSpPr>
        <p:spPr>
          <a:xfrm>
            <a:off x="1942033" y="3844814"/>
            <a:ext cx="216024" cy="8083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6"/>
            <a:endCxn id="10" idx="3"/>
          </p:cNvCxnSpPr>
          <p:nvPr/>
        </p:nvCxnSpPr>
        <p:spPr>
          <a:xfrm flipV="1">
            <a:off x="2518097" y="4912756"/>
            <a:ext cx="1185573" cy="100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10" idx="0"/>
          </p:cNvCxnSpPr>
          <p:nvPr/>
        </p:nvCxnSpPr>
        <p:spPr>
          <a:xfrm>
            <a:off x="3454201" y="3240733"/>
            <a:ext cx="504056" cy="10573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05929" y="2828318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89584" y="4064309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645390" y="3928797"/>
            <a:ext cx="45717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15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897418" y="4833543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84929" y="2884294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598217" y="3484774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7</a:t>
            </a:r>
            <a:endParaRPr lang="ko-KR" altLang="en-US" b="1" dirty="0"/>
          </a:p>
        </p:txBody>
      </p:sp>
      <p:sp>
        <p:nvSpPr>
          <p:cNvPr id="25" name="Freeform 24"/>
          <p:cNvSpPr/>
          <p:nvPr/>
        </p:nvSpPr>
        <p:spPr>
          <a:xfrm>
            <a:off x="758393" y="2236668"/>
            <a:ext cx="3601288" cy="2127902"/>
          </a:xfrm>
          <a:custGeom>
            <a:avLst/>
            <a:gdLst>
              <a:gd name="connsiteX0" fmla="*/ 0 w 3601288"/>
              <a:gd name="connsiteY0" fmla="*/ 0 h 2127902"/>
              <a:gd name="connsiteX1" fmla="*/ 2247544 w 3601288"/>
              <a:gd name="connsiteY1" fmla="*/ 34183 h 2127902"/>
              <a:gd name="connsiteX2" fmla="*/ 3520867 w 3601288"/>
              <a:gd name="connsiteY2" fmla="*/ 205099 h 2127902"/>
              <a:gd name="connsiteX3" fmla="*/ 3469592 w 3601288"/>
              <a:gd name="connsiteY3" fmla="*/ 2127902 h 212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1288" h="2127902">
                <a:moveTo>
                  <a:pt x="0" y="0"/>
                </a:moveTo>
                <a:cubicBezTo>
                  <a:pt x="830366" y="0"/>
                  <a:pt x="1660733" y="0"/>
                  <a:pt x="2247544" y="34183"/>
                </a:cubicBezTo>
                <a:cubicBezTo>
                  <a:pt x="2834355" y="68366"/>
                  <a:pt x="3317192" y="-143854"/>
                  <a:pt x="3520867" y="205099"/>
                </a:cubicBezTo>
                <a:cubicBezTo>
                  <a:pt x="3724542" y="554052"/>
                  <a:pt x="3478138" y="1813132"/>
                  <a:pt x="3469592" y="2127902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9552" y="5589240"/>
              <a:ext cx="348700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11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V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Dist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9552" y="5589240"/>
              <a:ext cx="348700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1168"/>
                    <a:gridCol w="581168"/>
                    <a:gridCol w="581168"/>
                    <a:gridCol w="581168"/>
                    <a:gridCol w="581168"/>
                    <a:gridCol w="581168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V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Dist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200000" t="-109836" r="-30208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303158" t="-109836" r="-20526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398958" t="-109836" r="-10312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504211" t="-109836" r="-4211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7" name="Oval 26"/>
          <p:cNvSpPr/>
          <p:nvPr/>
        </p:nvSpPr>
        <p:spPr>
          <a:xfrm>
            <a:off x="4797883" y="222967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</a:t>
            </a:r>
          </a:p>
          <a:p>
            <a:pPr algn="ctr"/>
            <a:r>
              <a:rPr lang="en-US" altLang="ko-KR" sz="1600" dirty="0" smtClean="0"/>
              <a:t>(0)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6200364" y="3174165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1</a:t>
                </a:r>
              </a:p>
              <a:p>
                <a:pPr algn="ctr"/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3</m:t>
                    </m:r>
                  </m:oMath>
                </a14:m>
                <a:r>
                  <a:rPr lang="en-US" altLang="ko-KR" sz="1600" dirty="0" smtClean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364" y="3174165"/>
                <a:ext cx="720080" cy="72008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7712532" y="257008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2</a:t>
                </a:r>
              </a:p>
              <a:p>
                <a:pPr algn="ctr"/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ko-KR" sz="1600" dirty="0" smtClean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532" y="2570084"/>
                <a:ext cx="720080" cy="72008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6416388" y="4702567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3</a:t>
                </a:r>
              </a:p>
              <a:p>
                <a:pPr algn="ctr"/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ko-KR" sz="1600" dirty="0" smtClean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388" y="4702567"/>
                <a:ext cx="720080" cy="72008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8216588" y="4347560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D</a:t>
                </a:r>
                <a:br>
                  <a:rPr lang="en-US" altLang="ko-KR" sz="1600" dirty="0" smtClean="0"/>
                </a:br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20</m:t>
                    </m:r>
                  </m:oMath>
                </a14:m>
                <a:r>
                  <a:rPr lang="en-US" altLang="ko-KR" sz="1600" dirty="0" smtClean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588" y="4347560"/>
                <a:ext cx="720080" cy="72008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27" idx="5"/>
            <a:endCxn id="28" idx="1"/>
          </p:cNvCxnSpPr>
          <p:nvPr/>
        </p:nvCxnSpPr>
        <p:spPr>
          <a:xfrm>
            <a:off x="5412510" y="2844304"/>
            <a:ext cx="893307" cy="43531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7"/>
            <a:endCxn id="29" idx="2"/>
          </p:cNvCxnSpPr>
          <p:nvPr/>
        </p:nvCxnSpPr>
        <p:spPr>
          <a:xfrm flipV="1">
            <a:off x="6814991" y="2930124"/>
            <a:ext cx="897541" cy="34949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31" idx="2"/>
          </p:cNvCxnSpPr>
          <p:nvPr/>
        </p:nvCxnSpPr>
        <p:spPr>
          <a:xfrm>
            <a:off x="6814991" y="3788792"/>
            <a:ext cx="1401597" cy="91880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4"/>
            <a:endCxn id="30" idx="0"/>
          </p:cNvCxnSpPr>
          <p:nvPr/>
        </p:nvCxnSpPr>
        <p:spPr>
          <a:xfrm>
            <a:off x="6560404" y="3894245"/>
            <a:ext cx="216024" cy="8083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6"/>
            <a:endCxn id="31" idx="3"/>
          </p:cNvCxnSpPr>
          <p:nvPr/>
        </p:nvCxnSpPr>
        <p:spPr>
          <a:xfrm flipV="1">
            <a:off x="7136468" y="4962187"/>
            <a:ext cx="1185573" cy="100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4"/>
            <a:endCxn id="31" idx="0"/>
          </p:cNvCxnSpPr>
          <p:nvPr/>
        </p:nvCxnSpPr>
        <p:spPr>
          <a:xfrm>
            <a:off x="8072572" y="3290164"/>
            <a:ext cx="504056" cy="10573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24300" y="2877749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507955" y="4113740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63761" y="3978228"/>
            <a:ext cx="45717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15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515789" y="4882974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103300" y="2933725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216588" y="3534205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7</a:t>
            </a:r>
            <a:endParaRPr lang="ko-KR" altLang="en-US" b="1" dirty="0"/>
          </a:p>
        </p:txBody>
      </p:sp>
      <p:sp>
        <p:nvSpPr>
          <p:cNvPr id="44" name="Freeform 43"/>
          <p:cNvSpPr/>
          <p:nvPr/>
        </p:nvSpPr>
        <p:spPr>
          <a:xfrm>
            <a:off x="5376764" y="2286099"/>
            <a:ext cx="3601288" cy="2127902"/>
          </a:xfrm>
          <a:custGeom>
            <a:avLst/>
            <a:gdLst>
              <a:gd name="connsiteX0" fmla="*/ 0 w 3601288"/>
              <a:gd name="connsiteY0" fmla="*/ 0 h 2127902"/>
              <a:gd name="connsiteX1" fmla="*/ 2247544 w 3601288"/>
              <a:gd name="connsiteY1" fmla="*/ 34183 h 2127902"/>
              <a:gd name="connsiteX2" fmla="*/ 3520867 w 3601288"/>
              <a:gd name="connsiteY2" fmla="*/ 205099 h 2127902"/>
              <a:gd name="connsiteX3" fmla="*/ 3469592 w 3601288"/>
              <a:gd name="connsiteY3" fmla="*/ 2127902 h 212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1288" h="2127902">
                <a:moveTo>
                  <a:pt x="0" y="0"/>
                </a:moveTo>
                <a:cubicBezTo>
                  <a:pt x="830366" y="0"/>
                  <a:pt x="1660733" y="0"/>
                  <a:pt x="2247544" y="34183"/>
                </a:cubicBezTo>
                <a:cubicBezTo>
                  <a:pt x="2834355" y="68366"/>
                  <a:pt x="3317192" y="-143854"/>
                  <a:pt x="3520867" y="205099"/>
                </a:cubicBezTo>
                <a:cubicBezTo>
                  <a:pt x="3724542" y="554052"/>
                  <a:pt x="3478138" y="1813132"/>
                  <a:pt x="3469592" y="2127902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4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57923" y="5638671"/>
              <a:ext cx="348700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11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V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Dist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4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57923" y="5638671"/>
              <a:ext cx="348700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1168"/>
                    <a:gridCol w="581168"/>
                    <a:gridCol w="581168"/>
                    <a:gridCol w="581168"/>
                    <a:gridCol w="581168"/>
                    <a:gridCol w="581168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V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Dist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11"/>
                          <a:stretch>
                            <a:fillRect l="-303158" t="-109836" r="-20526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11"/>
                          <a:stretch>
                            <a:fillRect l="-398958" t="-109836" r="-10312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46" name="TextBox 45"/>
          <p:cNvSpPr txBox="1"/>
          <p:nvPr/>
        </p:nvSpPr>
        <p:spPr>
          <a:xfrm>
            <a:off x="6907880" y="2159401"/>
            <a:ext cx="45717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20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302073" y="2101433"/>
            <a:ext cx="45717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198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Progress of </a:t>
            </a:r>
            <a:r>
              <a:rPr lang="en-US" altLang="ko-KR" dirty="0" err="1" smtClean="0"/>
              <a:t>Dijkstra’s</a:t>
            </a:r>
            <a:r>
              <a:rPr lang="en-US" altLang="ko-KR" dirty="0" smtClean="0"/>
              <a:t> algorithm (2)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179512" y="218024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</a:t>
            </a:r>
          </a:p>
          <a:p>
            <a:pPr algn="ctr"/>
            <a:r>
              <a:rPr lang="en-US" altLang="ko-KR" sz="1600" dirty="0" smtClean="0"/>
              <a:t>(0)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1581993" y="312473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1</a:t>
                </a:r>
              </a:p>
              <a:p>
                <a:pPr algn="ctr"/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3</m:t>
                    </m:r>
                  </m:oMath>
                </a14:m>
                <a:r>
                  <a:rPr lang="en-US" altLang="ko-KR" sz="1600" dirty="0" smtClean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993" y="3124734"/>
                <a:ext cx="720080" cy="72008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3094161" y="2520653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2</a:t>
                </a:r>
              </a:p>
              <a:p>
                <a:pPr algn="ctr"/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8</m:t>
                    </m:r>
                  </m:oMath>
                </a14:m>
                <a:r>
                  <a:rPr lang="en-US" altLang="ko-KR" sz="1600" dirty="0" smtClean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161" y="2520653"/>
                <a:ext cx="720080" cy="72008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1798017" y="4653136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3</a:t>
                </a:r>
              </a:p>
              <a:p>
                <a:pPr algn="ctr"/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9</m:t>
                    </m:r>
                  </m:oMath>
                </a14:m>
                <a:r>
                  <a:rPr lang="en-US" altLang="ko-KR" sz="1600" dirty="0" smtClean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017" y="4653136"/>
                <a:ext cx="720080" cy="72008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98217" y="4298129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D</a:t>
                </a:r>
                <a:br>
                  <a:rPr lang="en-US" altLang="ko-KR" sz="1600" dirty="0" smtClean="0"/>
                </a:br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18</m:t>
                    </m:r>
                  </m:oMath>
                </a14:m>
                <a:r>
                  <a:rPr lang="en-US" altLang="ko-KR" sz="1600" dirty="0" smtClean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217" y="4298129"/>
                <a:ext cx="720080" cy="72008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6" idx="5"/>
            <a:endCxn id="7" idx="1"/>
          </p:cNvCxnSpPr>
          <p:nvPr/>
        </p:nvCxnSpPr>
        <p:spPr>
          <a:xfrm>
            <a:off x="794139" y="2794873"/>
            <a:ext cx="893307" cy="43531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8" idx="2"/>
          </p:cNvCxnSpPr>
          <p:nvPr/>
        </p:nvCxnSpPr>
        <p:spPr>
          <a:xfrm flipV="1">
            <a:off x="2196620" y="2880693"/>
            <a:ext cx="897541" cy="34949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5"/>
            <a:endCxn id="10" idx="2"/>
          </p:cNvCxnSpPr>
          <p:nvPr/>
        </p:nvCxnSpPr>
        <p:spPr>
          <a:xfrm>
            <a:off x="2196620" y="3739361"/>
            <a:ext cx="1401597" cy="9188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4"/>
            <a:endCxn id="9" idx="0"/>
          </p:cNvCxnSpPr>
          <p:nvPr/>
        </p:nvCxnSpPr>
        <p:spPr>
          <a:xfrm>
            <a:off x="1942033" y="3844814"/>
            <a:ext cx="216024" cy="8083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6"/>
            <a:endCxn id="10" idx="3"/>
          </p:cNvCxnSpPr>
          <p:nvPr/>
        </p:nvCxnSpPr>
        <p:spPr>
          <a:xfrm flipV="1">
            <a:off x="2518097" y="4912756"/>
            <a:ext cx="1185573" cy="100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10" idx="0"/>
          </p:cNvCxnSpPr>
          <p:nvPr/>
        </p:nvCxnSpPr>
        <p:spPr>
          <a:xfrm>
            <a:off x="3454201" y="3240733"/>
            <a:ext cx="504056" cy="10573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05929" y="2828318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89584" y="4064309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645390" y="3928797"/>
            <a:ext cx="45717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15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897418" y="4833543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84929" y="2884294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598217" y="3484774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7</a:t>
            </a:r>
            <a:endParaRPr lang="ko-KR" altLang="en-US" b="1" dirty="0"/>
          </a:p>
        </p:txBody>
      </p:sp>
      <p:sp>
        <p:nvSpPr>
          <p:cNvPr id="25" name="Freeform 24"/>
          <p:cNvSpPr/>
          <p:nvPr/>
        </p:nvSpPr>
        <p:spPr>
          <a:xfrm>
            <a:off x="758393" y="2236668"/>
            <a:ext cx="3601288" cy="2127902"/>
          </a:xfrm>
          <a:custGeom>
            <a:avLst/>
            <a:gdLst>
              <a:gd name="connsiteX0" fmla="*/ 0 w 3601288"/>
              <a:gd name="connsiteY0" fmla="*/ 0 h 2127902"/>
              <a:gd name="connsiteX1" fmla="*/ 2247544 w 3601288"/>
              <a:gd name="connsiteY1" fmla="*/ 34183 h 2127902"/>
              <a:gd name="connsiteX2" fmla="*/ 3520867 w 3601288"/>
              <a:gd name="connsiteY2" fmla="*/ 205099 h 2127902"/>
              <a:gd name="connsiteX3" fmla="*/ 3469592 w 3601288"/>
              <a:gd name="connsiteY3" fmla="*/ 2127902 h 212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1288" h="2127902">
                <a:moveTo>
                  <a:pt x="0" y="0"/>
                </a:moveTo>
                <a:cubicBezTo>
                  <a:pt x="830366" y="0"/>
                  <a:pt x="1660733" y="0"/>
                  <a:pt x="2247544" y="34183"/>
                </a:cubicBezTo>
                <a:cubicBezTo>
                  <a:pt x="2834355" y="68366"/>
                  <a:pt x="3317192" y="-143854"/>
                  <a:pt x="3520867" y="205099"/>
                </a:cubicBezTo>
                <a:cubicBezTo>
                  <a:pt x="3724542" y="554052"/>
                  <a:pt x="3478138" y="1813132"/>
                  <a:pt x="3469592" y="2127902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9552" y="5589240"/>
              <a:ext cx="348700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11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V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Dist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/>
                                    <a:ea typeface="Cambria Math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/>
                                    <a:ea typeface="Cambria Math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18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9552" y="5589240"/>
              <a:ext cx="348700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1168"/>
                    <a:gridCol w="581168"/>
                    <a:gridCol w="581168"/>
                    <a:gridCol w="581168"/>
                    <a:gridCol w="581168"/>
                    <a:gridCol w="581168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V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Dist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303158" t="-109836" r="-20526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398958" t="-109836" r="-10312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18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7" name="Oval 26"/>
          <p:cNvSpPr/>
          <p:nvPr/>
        </p:nvSpPr>
        <p:spPr>
          <a:xfrm>
            <a:off x="4797883" y="222967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</a:t>
            </a:r>
          </a:p>
          <a:p>
            <a:pPr algn="ctr"/>
            <a:r>
              <a:rPr lang="en-US" altLang="ko-KR" sz="1600" dirty="0" smtClean="0"/>
              <a:t>(0)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6200364" y="3174165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1</a:t>
                </a:r>
              </a:p>
              <a:p>
                <a:pPr algn="ctr"/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3</m:t>
                    </m:r>
                  </m:oMath>
                </a14:m>
                <a:r>
                  <a:rPr lang="en-US" altLang="ko-KR" sz="1600" dirty="0" smtClean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364" y="3174165"/>
                <a:ext cx="720080" cy="72008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7712532" y="257008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2</a:t>
                </a:r>
              </a:p>
              <a:p>
                <a:pPr algn="ctr"/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8</m:t>
                    </m:r>
                  </m:oMath>
                </a14:m>
                <a:r>
                  <a:rPr lang="en-US" altLang="ko-KR" sz="1600" dirty="0" smtClean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532" y="2570084"/>
                <a:ext cx="720080" cy="72008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6416388" y="4702567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3</a:t>
                </a:r>
              </a:p>
              <a:p>
                <a:pPr algn="ctr"/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9</m:t>
                    </m:r>
                  </m:oMath>
                </a14:m>
                <a:r>
                  <a:rPr lang="en-US" altLang="ko-KR" sz="1600" dirty="0" smtClean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388" y="4702567"/>
                <a:ext cx="720080" cy="72008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8216588" y="4347560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D</a:t>
                </a:r>
                <a:br>
                  <a:rPr lang="en-US" altLang="ko-KR" sz="1600" dirty="0" smtClean="0"/>
                </a:br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15</m:t>
                    </m:r>
                  </m:oMath>
                </a14:m>
                <a:r>
                  <a:rPr lang="en-US" altLang="ko-KR" sz="1600" dirty="0" smtClean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588" y="4347560"/>
                <a:ext cx="720080" cy="72008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27" idx="5"/>
            <a:endCxn id="28" idx="1"/>
          </p:cNvCxnSpPr>
          <p:nvPr/>
        </p:nvCxnSpPr>
        <p:spPr>
          <a:xfrm>
            <a:off x="5412510" y="2844304"/>
            <a:ext cx="893307" cy="43531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7"/>
            <a:endCxn id="29" idx="2"/>
          </p:cNvCxnSpPr>
          <p:nvPr/>
        </p:nvCxnSpPr>
        <p:spPr>
          <a:xfrm flipV="1">
            <a:off x="6814991" y="2930124"/>
            <a:ext cx="897541" cy="34949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31" idx="2"/>
          </p:cNvCxnSpPr>
          <p:nvPr/>
        </p:nvCxnSpPr>
        <p:spPr>
          <a:xfrm>
            <a:off x="6814991" y="3788792"/>
            <a:ext cx="1401597" cy="91880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4"/>
            <a:endCxn id="30" idx="0"/>
          </p:cNvCxnSpPr>
          <p:nvPr/>
        </p:nvCxnSpPr>
        <p:spPr>
          <a:xfrm>
            <a:off x="6560404" y="3894245"/>
            <a:ext cx="216024" cy="8083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6"/>
            <a:endCxn id="31" idx="3"/>
          </p:cNvCxnSpPr>
          <p:nvPr/>
        </p:nvCxnSpPr>
        <p:spPr>
          <a:xfrm flipV="1">
            <a:off x="7136468" y="4962187"/>
            <a:ext cx="1185573" cy="100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4"/>
            <a:endCxn id="31" idx="0"/>
          </p:cNvCxnSpPr>
          <p:nvPr/>
        </p:nvCxnSpPr>
        <p:spPr>
          <a:xfrm>
            <a:off x="8072572" y="3290164"/>
            <a:ext cx="504056" cy="10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24300" y="2877749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507955" y="4113740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63761" y="3978228"/>
            <a:ext cx="45717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15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515789" y="4882974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103300" y="2933725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216588" y="3534205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7</a:t>
            </a:r>
            <a:endParaRPr lang="ko-KR" altLang="en-US" b="1" dirty="0"/>
          </a:p>
        </p:txBody>
      </p:sp>
      <p:sp>
        <p:nvSpPr>
          <p:cNvPr id="44" name="Freeform 43"/>
          <p:cNvSpPr/>
          <p:nvPr/>
        </p:nvSpPr>
        <p:spPr>
          <a:xfrm>
            <a:off x="5376764" y="2286099"/>
            <a:ext cx="3601288" cy="2127902"/>
          </a:xfrm>
          <a:custGeom>
            <a:avLst/>
            <a:gdLst>
              <a:gd name="connsiteX0" fmla="*/ 0 w 3601288"/>
              <a:gd name="connsiteY0" fmla="*/ 0 h 2127902"/>
              <a:gd name="connsiteX1" fmla="*/ 2247544 w 3601288"/>
              <a:gd name="connsiteY1" fmla="*/ 34183 h 2127902"/>
              <a:gd name="connsiteX2" fmla="*/ 3520867 w 3601288"/>
              <a:gd name="connsiteY2" fmla="*/ 205099 h 2127902"/>
              <a:gd name="connsiteX3" fmla="*/ 3469592 w 3601288"/>
              <a:gd name="connsiteY3" fmla="*/ 2127902 h 212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1288" h="2127902">
                <a:moveTo>
                  <a:pt x="0" y="0"/>
                </a:moveTo>
                <a:cubicBezTo>
                  <a:pt x="830366" y="0"/>
                  <a:pt x="1660733" y="0"/>
                  <a:pt x="2247544" y="34183"/>
                </a:cubicBezTo>
                <a:cubicBezTo>
                  <a:pt x="2834355" y="68366"/>
                  <a:pt x="3317192" y="-143854"/>
                  <a:pt x="3520867" y="205099"/>
                </a:cubicBezTo>
                <a:cubicBezTo>
                  <a:pt x="3724542" y="554052"/>
                  <a:pt x="3478138" y="1813132"/>
                  <a:pt x="3469592" y="2127902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5157923" y="5638671"/>
          <a:ext cx="34870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Dist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6907880" y="2159401"/>
            <a:ext cx="45717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20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302073" y="2101433"/>
            <a:ext cx="45717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3402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Progress of </a:t>
            </a:r>
            <a:r>
              <a:rPr lang="en-US" altLang="ko-KR" dirty="0" err="1" smtClean="0"/>
              <a:t>Dijkstra’s</a:t>
            </a:r>
            <a:r>
              <a:rPr lang="en-US" altLang="ko-KR" dirty="0" smtClean="0"/>
              <a:t> algorithm (3)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179512" y="218024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</a:t>
            </a:r>
          </a:p>
          <a:p>
            <a:pPr algn="ctr"/>
            <a:r>
              <a:rPr lang="en-US" altLang="ko-KR" sz="1600" dirty="0" smtClean="0"/>
              <a:t>(0)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1581993" y="312473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1</a:t>
                </a:r>
              </a:p>
              <a:p>
                <a:pPr algn="ctr"/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3</m:t>
                    </m:r>
                  </m:oMath>
                </a14:m>
                <a:r>
                  <a:rPr lang="en-US" altLang="ko-KR" sz="1600" dirty="0" smtClean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993" y="3124734"/>
                <a:ext cx="720080" cy="72008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3094161" y="2520653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2</a:t>
                </a:r>
              </a:p>
              <a:p>
                <a:pPr algn="ctr"/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8</m:t>
                    </m:r>
                  </m:oMath>
                </a14:m>
                <a:r>
                  <a:rPr lang="en-US" altLang="ko-KR" sz="1600" dirty="0" smtClean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161" y="2520653"/>
                <a:ext cx="720080" cy="72008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1798017" y="4653136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3</a:t>
                </a:r>
              </a:p>
              <a:p>
                <a:pPr algn="ctr"/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9</m:t>
                    </m:r>
                  </m:oMath>
                </a14:m>
                <a:r>
                  <a:rPr lang="en-US" altLang="ko-KR" sz="1600" dirty="0" smtClean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017" y="4653136"/>
                <a:ext cx="720080" cy="72008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98217" y="4298129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D</a:t>
                </a:r>
                <a:br>
                  <a:rPr lang="en-US" altLang="ko-KR" sz="1600" dirty="0" smtClean="0"/>
                </a:br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13</m:t>
                    </m:r>
                  </m:oMath>
                </a14:m>
                <a:r>
                  <a:rPr lang="en-US" altLang="ko-KR" sz="1600" dirty="0" smtClean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217" y="4298129"/>
                <a:ext cx="720080" cy="72008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6" idx="5"/>
            <a:endCxn id="7" idx="1"/>
          </p:cNvCxnSpPr>
          <p:nvPr/>
        </p:nvCxnSpPr>
        <p:spPr>
          <a:xfrm>
            <a:off x="794139" y="2794873"/>
            <a:ext cx="893307" cy="43531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8" idx="2"/>
          </p:cNvCxnSpPr>
          <p:nvPr/>
        </p:nvCxnSpPr>
        <p:spPr>
          <a:xfrm flipV="1">
            <a:off x="2196620" y="2880693"/>
            <a:ext cx="897541" cy="34949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5"/>
            <a:endCxn id="10" idx="2"/>
          </p:cNvCxnSpPr>
          <p:nvPr/>
        </p:nvCxnSpPr>
        <p:spPr>
          <a:xfrm>
            <a:off x="2196620" y="3739361"/>
            <a:ext cx="1401597" cy="918808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4"/>
            <a:endCxn id="9" idx="0"/>
          </p:cNvCxnSpPr>
          <p:nvPr/>
        </p:nvCxnSpPr>
        <p:spPr>
          <a:xfrm>
            <a:off x="1942033" y="3844814"/>
            <a:ext cx="216024" cy="80832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6"/>
            <a:endCxn id="10" idx="3"/>
          </p:cNvCxnSpPr>
          <p:nvPr/>
        </p:nvCxnSpPr>
        <p:spPr>
          <a:xfrm flipV="1">
            <a:off x="2518097" y="4912756"/>
            <a:ext cx="1185573" cy="10042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10" idx="0"/>
          </p:cNvCxnSpPr>
          <p:nvPr/>
        </p:nvCxnSpPr>
        <p:spPr>
          <a:xfrm>
            <a:off x="3454201" y="3240733"/>
            <a:ext cx="504056" cy="10573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05929" y="2828318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89584" y="4064309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645390" y="3928797"/>
            <a:ext cx="45717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15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897418" y="4833543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84929" y="2884294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598217" y="3484774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7</a:t>
            </a:r>
            <a:endParaRPr lang="ko-KR" altLang="en-US" b="1" dirty="0"/>
          </a:p>
        </p:txBody>
      </p:sp>
      <p:sp>
        <p:nvSpPr>
          <p:cNvPr id="25" name="Freeform 24"/>
          <p:cNvSpPr/>
          <p:nvPr/>
        </p:nvSpPr>
        <p:spPr>
          <a:xfrm>
            <a:off x="758393" y="2236668"/>
            <a:ext cx="3601288" cy="2127902"/>
          </a:xfrm>
          <a:custGeom>
            <a:avLst/>
            <a:gdLst>
              <a:gd name="connsiteX0" fmla="*/ 0 w 3601288"/>
              <a:gd name="connsiteY0" fmla="*/ 0 h 2127902"/>
              <a:gd name="connsiteX1" fmla="*/ 2247544 w 3601288"/>
              <a:gd name="connsiteY1" fmla="*/ 34183 h 2127902"/>
              <a:gd name="connsiteX2" fmla="*/ 3520867 w 3601288"/>
              <a:gd name="connsiteY2" fmla="*/ 205099 h 2127902"/>
              <a:gd name="connsiteX3" fmla="*/ 3469592 w 3601288"/>
              <a:gd name="connsiteY3" fmla="*/ 2127902 h 212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1288" h="2127902">
                <a:moveTo>
                  <a:pt x="0" y="0"/>
                </a:moveTo>
                <a:cubicBezTo>
                  <a:pt x="830366" y="0"/>
                  <a:pt x="1660733" y="0"/>
                  <a:pt x="2247544" y="34183"/>
                </a:cubicBezTo>
                <a:cubicBezTo>
                  <a:pt x="2834355" y="68366"/>
                  <a:pt x="3317192" y="-143854"/>
                  <a:pt x="3520867" y="205099"/>
                </a:cubicBezTo>
                <a:cubicBezTo>
                  <a:pt x="3724542" y="554052"/>
                  <a:pt x="3478138" y="1813132"/>
                  <a:pt x="3469592" y="2127902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9552" y="5589240"/>
              <a:ext cx="348700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11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V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Dist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/>
                                    <a:ea typeface="Cambria Math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/>
                                    <a:ea typeface="Cambria Math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9552" y="5589240"/>
              <a:ext cx="348700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1168"/>
                    <a:gridCol w="581168"/>
                    <a:gridCol w="581168"/>
                    <a:gridCol w="581168"/>
                    <a:gridCol w="581168"/>
                    <a:gridCol w="581168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V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Dist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303158" t="-109836" r="-20526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398958" t="-109836" r="-10312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13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47" name="TextBox 46"/>
          <p:cNvSpPr txBox="1"/>
          <p:nvPr/>
        </p:nvSpPr>
        <p:spPr>
          <a:xfrm>
            <a:off x="2302073" y="2101433"/>
            <a:ext cx="45717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20</a:t>
            </a:r>
            <a:endParaRPr lang="ko-KR" altLang="en-US" b="1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4716016" y="1484784"/>
            <a:ext cx="4176464" cy="5040560"/>
          </a:xfrm>
        </p:spPr>
        <p:txBody>
          <a:bodyPr/>
          <a:lstStyle/>
          <a:p>
            <a:r>
              <a:rPr lang="en-US" altLang="ko-KR" dirty="0" smtClean="0"/>
              <a:t>Time complexity</a:t>
            </a:r>
          </a:p>
          <a:p>
            <a:pPr lvl="1"/>
            <a:r>
              <a:rPr lang="en-US" altLang="ko-KR" dirty="0" smtClean="0"/>
              <a:t>O( (|E|+|V|)</a:t>
            </a:r>
            <a:r>
              <a:rPr lang="en-US" altLang="ko-KR" dirty="0" err="1" smtClean="0"/>
              <a:t>log|V</a:t>
            </a:r>
            <a:r>
              <a:rPr lang="en-US" altLang="ko-KR" dirty="0" smtClean="0"/>
              <a:t>| )</a:t>
            </a:r>
          </a:p>
          <a:p>
            <a:pPr lvl="2"/>
            <a:r>
              <a:rPr lang="en-US" altLang="ko-KR" dirty="0" smtClean="0"/>
              <a:t>We will not prove this</a:t>
            </a:r>
          </a:p>
          <a:p>
            <a:pPr lvl="1"/>
            <a:r>
              <a:rPr lang="en-US" altLang="ko-KR" dirty="0" smtClean="0"/>
              <a:t>|E|</a:t>
            </a:r>
          </a:p>
          <a:p>
            <a:pPr lvl="2"/>
            <a:r>
              <a:rPr lang="en-US" altLang="ko-KR" dirty="0" smtClean="0"/>
              <a:t>The number can vary</a:t>
            </a:r>
          </a:p>
          <a:p>
            <a:pPr lvl="2"/>
            <a:r>
              <a:rPr lang="en-US" altLang="ko-KR" dirty="0" smtClean="0"/>
              <a:t>It can be close to</a:t>
            </a:r>
          </a:p>
          <a:p>
            <a:pPr lvl="3"/>
            <a:r>
              <a:rPr lang="en-US" altLang="ko-KR" dirty="0"/>
              <a:t>|V| X </a:t>
            </a:r>
            <a:r>
              <a:rPr lang="en-US" altLang="ko-KR" dirty="0" smtClean="0"/>
              <a:t>(|</a:t>
            </a:r>
            <a:r>
              <a:rPr lang="en-US" altLang="ko-KR" dirty="0"/>
              <a:t>V</a:t>
            </a:r>
            <a:r>
              <a:rPr lang="en-US" altLang="ko-KR" dirty="0" smtClean="0"/>
              <a:t>|-1) = dense graph</a:t>
            </a:r>
          </a:p>
          <a:p>
            <a:pPr lvl="3"/>
            <a:r>
              <a:rPr lang="en-US" altLang="ko-KR" dirty="0" smtClean="0"/>
              <a:t>0 = sparse graph</a:t>
            </a:r>
          </a:p>
          <a:p>
            <a:pPr lvl="2"/>
            <a:r>
              <a:rPr lang="en-US" altLang="ko-KR" dirty="0" smtClean="0"/>
              <a:t>If it is a dense graph,</a:t>
            </a:r>
          </a:p>
          <a:p>
            <a:pPr lvl="3"/>
            <a:r>
              <a:rPr lang="en-US" altLang="ko-KR" dirty="0" smtClean="0"/>
              <a:t>|E| is almost equal to </a:t>
            </a:r>
            <a:br>
              <a:rPr lang="en-US" altLang="ko-KR" dirty="0" smtClean="0"/>
            </a:br>
            <a:r>
              <a:rPr lang="en-US" altLang="ko-KR" dirty="0" smtClean="0"/>
              <a:t>|</a:t>
            </a:r>
            <a:r>
              <a:rPr lang="en-US" altLang="ko-KR" dirty="0"/>
              <a:t>V| X (|V|-1)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Then?</a:t>
            </a:r>
          </a:p>
          <a:p>
            <a:pPr lvl="3"/>
            <a:r>
              <a:rPr lang="en-US" altLang="ko-KR" dirty="0" smtClean="0"/>
              <a:t>O( |V|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log|V| )</a:t>
            </a:r>
          </a:p>
          <a:p>
            <a:pPr lvl="3"/>
            <a:r>
              <a:rPr lang="en-US" altLang="ko-KR" dirty="0" smtClean="0"/>
              <a:t>More than a quadratic time complexity</a:t>
            </a:r>
          </a:p>
          <a:p>
            <a:pPr lvl="3"/>
            <a:r>
              <a:rPr lang="en-US" altLang="ko-KR" dirty="0" smtClean="0"/>
              <a:t>Pretty expensive!</a:t>
            </a:r>
          </a:p>
          <a:p>
            <a:pPr lvl="3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9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Prim’s algorithm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235765" y="344463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9" name="Oval 8"/>
          <p:cNvSpPr/>
          <p:nvPr/>
        </p:nvSpPr>
        <p:spPr>
          <a:xfrm>
            <a:off x="5220072" y="496714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7097782" y="2909221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cxnSp>
        <p:nvCxnSpPr>
          <p:cNvPr id="15" name="Straight Arrow Connector 14"/>
          <p:cNvCxnSpPr>
            <a:stCxn id="8" idx="6"/>
            <a:endCxn id="10" idx="2"/>
          </p:cNvCxnSpPr>
          <p:nvPr/>
        </p:nvCxnSpPr>
        <p:spPr>
          <a:xfrm flipV="1">
            <a:off x="5955845" y="3269261"/>
            <a:ext cx="1141937" cy="53541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33686" y="3352302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0"/>
              <p:cNvSpPr>
                <a:spLocks noGrp="1"/>
              </p:cNvSpPr>
              <p:nvPr>
                <p:ph idx="1"/>
              </p:nvPr>
            </p:nvSpPr>
            <p:spPr>
              <a:xfrm>
                <a:off x="313184" y="1600200"/>
                <a:ext cx="4690864" cy="492514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V = the set of vertexes</a:t>
                </a:r>
              </a:p>
              <a:p>
                <a:r>
                  <a:rPr lang="en-US" altLang="ko-KR" dirty="0" smtClean="0"/>
                  <a:t>U </a:t>
                </a:r>
                <a:r>
                  <a:rPr lang="en-US" altLang="ko-KR" dirty="0"/>
                  <a:t>= the </a:t>
                </a:r>
                <a:r>
                  <a:rPr lang="en-US" altLang="ko-KR" dirty="0" smtClean="0"/>
                  <a:t>covered set </a:t>
                </a:r>
                <a:r>
                  <a:rPr lang="en-US" altLang="ko-KR" dirty="0"/>
                  <a:t>of vertexes</a:t>
                </a:r>
              </a:p>
              <a:p>
                <a:r>
                  <a:rPr lang="en-US" altLang="ko-KR" dirty="0" smtClean="0"/>
                  <a:t>W = the set of weights on edges</a:t>
                </a:r>
              </a:p>
              <a:p>
                <a:r>
                  <a:rPr lang="en-US" altLang="ko-KR" dirty="0" smtClean="0"/>
                  <a:t>E = the selected set of edges</a:t>
                </a:r>
              </a:p>
              <a:p>
                <a:r>
                  <a:rPr lang="en-US" altLang="ko-KR" dirty="0" smtClean="0"/>
                  <a:t>s = the source vertex</a:t>
                </a:r>
              </a:p>
              <a:p>
                <a:r>
                  <a:rPr lang="en-US" altLang="ko-KR" dirty="0" smtClean="0"/>
                  <a:t>Prim’s algorithm(V, W,s)</a:t>
                </a:r>
              </a:p>
              <a:p>
                <a:pPr lvl="1"/>
                <a:r>
                  <a:rPr lang="en-US" altLang="ko-KR" dirty="0" smtClean="0"/>
                  <a:t>U = {s}, E={}</a:t>
                </a:r>
              </a:p>
              <a:p>
                <a:pPr lvl="1"/>
                <a:r>
                  <a:rPr lang="en-US" altLang="ko-KR" dirty="0" smtClean="0"/>
                  <a:t>While U != V</a:t>
                </a:r>
              </a:p>
              <a:p>
                <a:pPr lvl="2"/>
                <a:r>
                  <a:rPr lang="en-US" altLang="ko-KR" i="1" dirty="0" smtClean="0"/>
                  <a:t>edges</a:t>
                </a:r>
                <a:r>
                  <a:rPr lang="en-US" altLang="ko-KR" dirty="0" smtClean="0"/>
                  <a:t> = Find edges of (</a:t>
                </a:r>
                <a:r>
                  <a:rPr lang="en-US" altLang="ko-KR" i="1" dirty="0" err="1" smtClean="0"/>
                  <a:t>src</a:t>
                </a:r>
                <a:r>
                  <a:rPr lang="en-US" altLang="ko-KR" i="1" dirty="0" smtClean="0"/>
                  <a:t>, </a:t>
                </a:r>
                <a:r>
                  <a:rPr lang="en-US" altLang="ko-KR" i="1" dirty="0" err="1" smtClean="0"/>
                  <a:t>dst</a:t>
                </a:r>
                <a:r>
                  <a:rPr lang="en-US" altLang="ko-KR" dirty="0" smtClean="0"/>
                  <a:t>) </a:t>
                </a:r>
                <a:r>
                  <a:rPr lang="en-US" altLang="ko-KR" dirty="0" err="1" smtClean="0"/>
                  <a:t>s.t.</a:t>
                </a: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𝑠𝑟𝑐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𝑈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𝑑𝑠𝑡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/>
                      </a:rPr>
                      <m:t>𝑈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i="1" dirty="0" smtClean="0"/>
                  <a:t>e</a:t>
                </a:r>
                <a:r>
                  <a:rPr lang="en-US" altLang="ko-KR" dirty="0" smtClean="0"/>
                  <a:t> = </a:t>
                </a:r>
                <a:r>
                  <a:rPr lang="en-US" altLang="ko-KR" dirty="0" err="1" smtClean="0"/>
                  <a:t>getEdgeWithMinimumWeight</a:t>
                </a:r>
                <a:r>
                  <a:rPr lang="en-US" altLang="ko-KR" dirty="0" smtClean="0"/>
                  <a:t>(</a:t>
                </a:r>
                <a:r>
                  <a:rPr lang="en-US" altLang="ko-KR" i="1" dirty="0" smtClean="0"/>
                  <a:t>edges</a:t>
                </a:r>
                <a:r>
                  <a:rPr lang="en-US" altLang="ko-KR" dirty="0" smtClean="0"/>
                  <a:t>)</a:t>
                </a:r>
              </a:p>
              <a:p>
                <a:pPr lvl="2"/>
                <a:r>
                  <a:rPr lang="en-US" altLang="ko-KR" i="1" dirty="0" smtClean="0"/>
                  <a:t>E</a:t>
                </a:r>
                <a:r>
                  <a:rPr lang="en-US" altLang="ko-KR" dirty="0" smtClean="0"/>
                  <a:t> =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∪{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i="1" dirty="0" smtClean="0"/>
                  <a:t>U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𝑈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∪{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𝑑𝑠𝑡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/>
                  <a:t>Return </a:t>
                </a:r>
                <a:r>
                  <a:rPr lang="en-US" altLang="ko-KR" i="1" dirty="0" smtClean="0"/>
                  <a:t>E</a:t>
                </a:r>
                <a:r>
                  <a:rPr lang="en-US" altLang="ko-KR" dirty="0" smtClean="0"/>
                  <a:t> and </a:t>
                </a:r>
                <a:r>
                  <a:rPr lang="en-US" altLang="ko-KR" i="1" dirty="0" smtClean="0"/>
                  <a:t>U</a:t>
                </a:r>
              </a:p>
            </p:txBody>
          </p:sp>
        </mc:Choice>
        <mc:Fallback xmlns="">
          <p:sp>
            <p:nvSpPr>
              <p:cNvPr id="21" name="Content Placeholder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184" y="1600200"/>
                <a:ext cx="4690864" cy="4925144"/>
              </a:xfrm>
              <a:blipFill rotWithShape="0">
                <a:blip r:embed="rId4"/>
                <a:stretch>
                  <a:fillRect t="-13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[mix]minimum-spanning-tree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577229" y="0"/>
            <a:ext cx="2600348" cy="2492896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7097782" y="422108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7097782" y="544522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cxnSp>
        <p:nvCxnSpPr>
          <p:cNvPr id="36" name="Straight Arrow Connector 35"/>
          <p:cNvCxnSpPr>
            <a:stCxn id="9" idx="6"/>
            <a:endCxn id="30" idx="2"/>
          </p:cNvCxnSpPr>
          <p:nvPr/>
        </p:nvCxnSpPr>
        <p:spPr>
          <a:xfrm flipV="1">
            <a:off x="5940152" y="4581128"/>
            <a:ext cx="1157630" cy="74605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6"/>
            <a:endCxn id="31" idx="2"/>
          </p:cNvCxnSpPr>
          <p:nvPr/>
        </p:nvCxnSpPr>
        <p:spPr>
          <a:xfrm>
            <a:off x="5940152" y="5327186"/>
            <a:ext cx="1157630" cy="47807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6"/>
            <a:endCxn id="31" idx="1"/>
          </p:cNvCxnSpPr>
          <p:nvPr/>
        </p:nvCxnSpPr>
        <p:spPr>
          <a:xfrm>
            <a:off x="5955845" y="3804675"/>
            <a:ext cx="1247390" cy="17460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4"/>
            <a:endCxn id="9" idx="0"/>
          </p:cNvCxnSpPr>
          <p:nvPr/>
        </p:nvCxnSpPr>
        <p:spPr>
          <a:xfrm flipH="1">
            <a:off x="5580112" y="4164715"/>
            <a:ext cx="15693" cy="8024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1" idx="0"/>
            <a:endCxn id="30" idx="4"/>
          </p:cNvCxnSpPr>
          <p:nvPr/>
        </p:nvCxnSpPr>
        <p:spPr>
          <a:xfrm flipV="1">
            <a:off x="7457822" y="4941168"/>
            <a:ext cx="0" cy="50405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258618" y="4269263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9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190491" y="4854034"/>
            <a:ext cx="45717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13</a:t>
            </a:r>
            <a:endParaRPr lang="ko-KR" alt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233686" y="5343552"/>
            <a:ext cx="45717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20</a:t>
            </a:r>
            <a:endParaRPr lang="ko-KR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301339" y="5008530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cxnSp>
        <p:nvCxnSpPr>
          <p:cNvPr id="63" name="Straight Arrow Connector 62"/>
          <p:cNvCxnSpPr>
            <a:stCxn id="10" idx="4"/>
            <a:endCxn id="30" idx="0"/>
          </p:cNvCxnSpPr>
          <p:nvPr/>
        </p:nvCxnSpPr>
        <p:spPr>
          <a:xfrm>
            <a:off x="7457822" y="3629301"/>
            <a:ext cx="0" cy="59178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29234" y="3679295"/>
            <a:ext cx="45717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15</a:t>
            </a:r>
            <a:endParaRPr lang="ko-KR" alt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367217" y="4381264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1029" name="Freeform 1028"/>
          <p:cNvSpPr/>
          <p:nvPr/>
        </p:nvSpPr>
        <p:spPr>
          <a:xfrm>
            <a:off x="5364088" y="2751667"/>
            <a:ext cx="670092" cy="3683000"/>
          </a:xfrm>
          <a:custGeom>
            <a:avLst/>
            <a:gdLst>
              <a:gd name="connsiteX0" fmla="*/ 93134 w 670092"/>
              <a:gd name="connsiteY0" fmla="*/ 0 h 3683000"/>
              <a:gd name="connsiteX1" fmla="*/ 550334 w 670092"/>
              <a:gd name="connsiteY1" fmla="*/ 558800 h 3683000"/>
              <a:gd name="connsiteX2" fmla="*/ 668867 w 670092"/>
              <a:gd name="connsiteY2" fmla="*/ 1286933 h 3683000"/>
              <a:gd name="connsiteX3" fmla="*/ 567267 w 670092"/>
              <a:gd name="connsiteY3" fmla="*/ 3031066 h 3683000"/>
              <a:gd name="connsiteX4" fmla="*/ 0 w 670092"/>
              <a:gd name="connsiteY4" fmla="*/ 3683000 h 36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092" h="3683000">
                <a:moveTo>
                  <a:pt x="93134" y="0"/>
                </a:moveTo>
                <a:cubicBezTo>
                  <a:pt x="273756" y="172155"/>
                  <a:pt x="454379" y="344311"/>
                  <a:pt x="550334" y="558800"/>
                </a:cubicBezTo>
                <a:cubicBezTo>
                  <a:pt x="646289" y="773289"/>
                  <a:pt x="666045" y="874889"/>
                  <a:pt x="668867" y="1286933"/>
                </a:cubicBezTo>
                <a:cubicBezTo>
                  <a:pt x="671689" y="1698977"/>
                  <a:pt x="678745" y="2631722"/>
                  <a:pt x="567267" y="3031066"/>
                </a:cubicBezTo>
                <a:cubicBezTo>
                  <a:pt x="455789" y="3430410"/>
                  <a:pt x="227894" y="3556705"/>
                  <a:pt x="0" y="368300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Freeform 1029"/>
          <p:cNvSpPr/>
          <p:nvPr/>
        </p:nvSpPr>
        <p:spPr>
          <a:xfrm>
            <a:off x="6922795" y="2692400"/>
            <a:ext cx="817557" cy="3772228"/>
          </a:xfrm>
          <a:custGeom>
            <a:avLst/>
            <a:gdLst>
              <a:gd name="connsiteX0" fmla="*/ 648224 w 817557"/>
              <a:gd name="connsiteY0" fmla="*/ 0 h 3772228"/>
              <a:gd name="connsiteX1" fmla="*/ 114824 w 817557"/>
              <a:gd name="connsiteY1" fmla="*/ 465667 h 3772228"/>
              <a:gd name="connsiteX2" fmla="*/ 47090 w 817557"/>
              <a:gd name="connsiteY2" fmla="*/ 1811867 h 3772228"/>
              <a:gd name="connsiteX3" fmla="*/ 64024 w 817557"/>
              <a:gd name="connsiteY3" fmla="*/ 3496733 h 3772228"/>
              <a:gd name="connsiteX4" fmla="*/ 817557 w 817557"/>
              <a:gd name="connsiteY4" fmla="*/ 3750733 h 377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557" h="3772228">
                <a:moveTo>
                  <a:pt x="648224" y="0"/>
                </a:moveTo>
                <a:cubicBezTo>
                  <a:pt x="431618" y="81844"/>
                  <a:pt x="215013" y="163689"/>
                  <a:pt x="114824" y="465667"/>
                </a:cubicBezTo>
                <a:cubicBezTo>
                  <a:pt x="14635" y="767645"/>
                  <a:pt x="55557" y="1306689"/>
                  <a:pt x="47090" y="1811867"/>
                </a:cubicBezTo>
                <a:cubicBezTo>
                  <a:pt x="38623" y="2317045"/>
                  <a:pt x="-64387" y="3173589"/>
                  <a:pt x="64024" y="3496733"/>
                </a:cubicBezTo>
                <a:cubicBezTo>
                  <a:pt x="192435" y="3819877"/>
                  <a:pt x="504996" y="3785305"/>
                  <a:pt x="817557" y="375073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TextBox 1030"/>
          <p:cNvSpPr txBox="1"/>
          <p:nvPr/>
        </p:nvSpPr>
        <p:spPr>
          <a:xfrm>
            <a:off x="4499992" y="2692400"/>
            <a:ext cx="166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Covered Nodes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732240" y="2507734"/>
            <a:ext cx="1909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Uncovered Nodes</a:t>
            </a:r>
            <a:endParaRPr lang="ko-KR" altLang="en-US" dirty="0"/>
          </a:p>
        </p:txBody>
      </p:sp>
      <p:sp>
        <p:nvSpPr>
          <p:cNvPr id="1032" name="Rectangular Callout 1031"/>
          <p:cNvSpPr/>
          <p:nvPr/>
        </p:nvSpPr>
        <p:spPr>
          <a:xfrm>
            <a:off x="3491880" y="3629301"/>
            <a:ext cx="1440160" cy="535414"/>
          </a:xfrm>
          <a:prstGeom prst="wedgeRectCallout">
            <a:avLst>
              <a:gd name="adj1" fmla="val 79110"/>
              <a:gd name="adj2" fmla="val 11362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Edges of don’t care</a:t>
            </a:r>
            <a:endParaRPr lang="ko-KR" altLang="en-US" dirty="0"/>
          </a:p>
        </p:txBody>
      </p:sp>
      <p:sp>
        <p:nvSpPr>
          <p:cNvPr id="76" name="Rectangular Callout 75"/>
          <p:cNvSpPr/>
          <p:nvPr/>
        </p:nvSpPr>
        <p:spPr>
          <a:xfrm>
            <a:off x="7956376" y="4750596"/>
            <a:ext cx="1114903" cy="936630"/>
          </a:xfrm>
          <a:prstGeom prst="wedgeRectCallout">
            <a:avLst>
              <a:gd name="adj1" fmla="val -75050"/>
              <a:gd name="adj2" fmla="val -1392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Edges of don’t care</a:t>
            </a:r>
            <a:endParaRPr lang="ko-KR" altLang="en-US" dirty="0"/>
          </a:p>
        </p:txBody>
      </p:sp>
      <p:sp>
        <p:nvSpPr>
          <p:cNvPr id="77" name="Rectangular Callout 76"/>
          <p:cNvSpPr/>
          <p:nvPr/>
        </p:nvSpPr>
        <p:spPr>
          <a:xfrm>
            <a:off x="7956376" y="4742078"/>
            <a:ext cx="1114903" cy="945148"/>
          </a:xfrm>
          <a:prstGeom prst="wedgeRectCallout">
            <a:avLst>
              <a:gd name="adj1" fmla="val -77329"/>
              <a:gd name="adj2" fmla="val 182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Edges of don’t care</a:t>
            </a:r>
            <a:endParaRPr lang="ko-KR" altLang="en-US" dirty="0"/>
          </a:p>
        </p:txBody>
      </p:sp>
      <p:sp>
        <p:nvSpPr>
          <p:cNvPr id="78" name="Rectangular Callout 77"/>
          <p:cNvSpPr/>
          <p:nvPr/>
        </p:nvSpPr>
        <p:spPr>
          <a:xfrm>
            <a:off x="5836695" y="6079513"/>
            <a:ext cx="1114903" cy="710307"/>
          </a:xfrm>
          <a:prstGeom prst="wedgeRectCallout">
            <a:avLst>
              <a:gd name="adj1" fmla="val 32786"/>
              <a:gd name="adj2" fmla="val -770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Edges to consider</a:t>
            </a:r>
            <a:endParaRPr lang="ko-KR" altLang="en-US" dirty="0"/>
          </a:p>
        </p:txBody>
      </p:sp>
      <p:sp>
        <p:nvSpPr>
          <p:cNvPr id="1033" name="Freeform 1032"/>
          <p:cNvSpPr/>
          <p:nvPr/>
        </p:nvSpPr>
        <p:spPr>
          <a:xfrm>
            <a:off x="6082437" y="2988271"/>
            <a:ext cx="781608" cy="3069280"/>
          </a:xfrm>
          <a:custGeom>
            <a:avLst/>
            <a:gdLst>
              <a:gd name="connsiteX0" fmla="*/ 267563 w 781608"/>
              <a:gd name="connsiteY0" fmla="*/ 135929 h 3069280"/>
              <a:gd name="connsiteX1" fmla="*/ 55896 w 781608"/>
              <a:gd name="connsiteY1" fmla="*/ 432262 h 3069280"/>
              <a:gd name="connsiteX2" fmla="*/ 55896 w 781608"/>
              <a:gd name="connsiteY2" fmla="*/ 2709796 h 3069280"/>
              <a:gd name="connsiteX3" fmla="*/ 690896 w 781608"/>
              <a:gd name="connsiteY3" fmla="*/ 2811396 h 3069280"/>
              <a:gd name="connsiteX4" fmla="*/ 724763 w 781608"/>
              <a:gd name="connsiteY4" fmla="*/ 237529 h 3069280"/>
              <a:gd name="connsiteX5" fmla="*/ 191363 w 781608"/>
              <a:gd name="connsiteY5" fmla="*/ 102062 h 3069280"/>
              <a:gd name="connsiteX6" fmla="*/ 267563 w 781608"/>
              <a:gd name="connsiteY6" fmla="*/ 135929 h 306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1608" h="3069280">
                <a:moveTo>
                  <a:pt x="267563" y="135929"/>
                </a:moveTo>
                <a:cubicBezTo>
                  <a:pt x="244985" y="190962"/>
                  <a:pt x="91174" y="3284"/>
                  <a:pt x="55896" y="432262"/>
                </a:cubicBezTo>
                <a:cubicBezTo>
                  <a:pt x="20618" y="861240"/>
                  <a:pt x="-49937" y="2313274"/>
                  <a:pt x="55896" y="2709796"/>
                </a:cubicBezTo>
                <a:cubicBezTo>
                  <a:pt x="161729" y="3106318"/>
                  <a:pt x="579418" y="3223441"/>
                  <a:pt x="690896" y="2811396"/>
                </a:cubicBezTo>
                <a:cubicBezTo>
                  <a:pt x="802374" y="2399351"/>
                  <a:pt x="808019" y="689085"/>
                  <a:pt x="724763" y="237529"/>
                </a:cubicBezTo>
                <a:cubicBezTo>
                  <a:pt x="641507" y="-214027"/>
                  <a:pt x="266152" y="120406"/>
                  <a:pt x="191363" y="102062"/>
                </a:cubicBezTo>
                <a:cubicBezTo>
                  <a:pt x="116574" y="83718"/>
                  <a:pt x="290141" y="80896"/>
                  <a:pt x="267563" y="135929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6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49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1032" grpId="0" animBg="1"/>
      <p:bldP spid="76" grpId="0" animBg="1"/>
      <p:bldP spid="77" grpId="0" animBg="1"/>
      <p:bldP spid="78" grpId="0" animBg="1"/>
      <p:bldP spid="10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Progress of Prim’s Algorithm (1)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179512" y="192363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581993" y="286812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3094161" y="22640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en-US" altLang="ko-KR" sz="1600" dirty="0" smtClean="0"/>
          </a:p>
        </p:txBody>
      </p:sp>
      <p:sp>
        <p:nvSpPr>
          <p:cNvPr id="8" name="Oval 7"/>
          <p:cNvSpPr/>
          <p:nvPr/>
        </p:nvSpPr>
        <p:spPr>
          <a:xfrm>
            <a:off x="1798017" y="439652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598217" y="404152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cxnSp>
        <p:nvCxnSpPr>
          <p:cNvPr id="10" name="Straight Arrow Connector 9"/>
          <p:cNvCxnSpPr>
            <a:stCxn id="5" idx="5"/>
            <a:endCxn id="6" idx="1"/>
          </p:cNvCxnSpPr>
          <p:nvPr/>
        </p:nvCxnSpPr>
        <p:spPr>
          <a:xfrm>
            <a:off x="794139" y="2538264"/>
            <a:ext cx="893307" cy="435314"/>
          </a:xfrm>
          <a:prstGeom prst="straightConnector1">
            <a:avLst/>
          </a:prstGeom>
          <a:ln w="635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7"/>
            <a:endCxn id="7" idx="2"/>
          </p:cNvCxnSpPr>
          <p:nvPr/>
        </p:nvCxnSpPr>
        <p:spPr>
          <a:xfrm flipV="1">
            <a:off x="2196620" y="2624084"/>
            <a:ext cx="897541" cy="349494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9" idx="2"/>
          </p:cNvCxnSpPr>
          <p:nvPr/>
        </p:nvCxnSpPr>
        <p:spPr>
          <a:xfrm>
            <a:off x="2196620" y="3482752"/>
            <a:ext cx="1401597" cy="918808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8" idx="0"/>
          </p:cNvCxnSpPr>
          <p:nvPr/>
        </p:nvCxnSpPr>
        <p:spPr>
          <a:xfrm>
            <a:off x="1942033" y="3588205"/>
            <a:ext cx="216024" cy="808322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9" idx="3"/>
          </p:cNvCxnSpPr>
          <p:nvPr/>
        </p:nvCxnSpPr>
        <p:spPr>
          <a:xfrm flipV="1">
            <a:off x="2518097" y="4656147"/>
            <a:ext cx="1185573" cy="10042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4"/>
            <a:endCxn id="9" idx="0"/>
          </p:cNvCxnSpPr>
          <p:nvPr/>
        </p:nvCxnSpPr>
        <p:spPr>
          <a:xfrm>
            <a:off x="3454201" y="2984124"/>
            <a:ext cx="504056" cy="1057396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05929" y="2571709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889584" y="3807700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645390" y="3672188"/>
            <a:ext cx="45717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15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97418" y="4576934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484929" y="2627685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98217" y="3228165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7</a:t>
            </a:r>
            <a:endParaRPr lang="ko-KR" altLang="en-US" b="1" dirty="0"/>
          </a:p>
        </p:txBody>
      </p:sp>
      <p:sp>
        <p:nvSpPr>
          <p:cNvPr id="22" name="Freeform 21"/>
          <p:cNvSpPr/>
          <p:nvPr/>
        </p:nvSpPr>
        <p:spPr>
          <a:xfrm>
            <a:off x="758393" y="1980059"/>
            <a:ext cx="3601288" cy="2127902"/>
          </a:xfrm>
          <a:custGeom>
            <a:avLst/>
            <a:gdLst>
              <a:gd name="connsiteX0" fmla="*/ 0 w 3601288"/>
              <a:gd name="connsiteY0" fmla="*/ 0 h 2127902"/>
              <a:gd name="connsiteX1" fmla="*/ 2247544 w 3601288"/>
              <a:gd name="connsiteY1" fmla="*/ 34183 h 2127902"/>
              <a:gd name="connsiteX2" fmla="*/ 3520867 w 3601288"/>
              <a:gd name="connsiteY2" fmla="*/ 205099 h 2127902"/>
              <a:gd name="connsiteX3" fmla="*/ 3469592 w 3601288"/>
              <a:gd name="connsiteY3" fmla="*/ 2127902 h 212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1288" h="2127902">
                <a:moveTo>
                  <a:pt x="0" y="0"/>
                </a:moveTo>
                <a:cubicBezTo>
                  <a:pt x="830366" y="0"/>
                  <a:pt x="1660733" y="0"/>
                  <a:pt x="2247544" y="34183"/>
                </a:cubicBezTo>
                <a:cubicBezTo>
                  <a:pt x="2834355" y="68366"/>
                  <a:pt x="3317192" y="-143854"/>
                  <a:pt x="3520867" y="205099"/>
                </a:cubicBezTo>
                <a:cubicBezTo>
                  <a:pt x="3724542" y="554052"/>
                  <a:pt x="3478138" y="1813132"/>
                  <a:pt x="3469592" y="2127902"/>
                </a:cubicBezTo>
              </a:path>
            </a:pathLst>
          </a:custGeom>
          <a:noFill/>
          <a:ln w="635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302073" y="1844824"/>
            <a:ext cx="45717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20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219339" y="5301208"/>
            <a:ext cx="1877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V={1,2,3,4,5}</a:t>
            </a:r>
          </a:p>
          <a:p>
            <a:pPr algn="ctr"/>
            <a:r>
              <a:rPr lang="en-US" altLang="ko-KR" sz="2400" dirty="0" smtClean="0"/>
              <a:t>U={1}</a:t>
            </a:r>
          </a:p>
          <a:p>
            <a:pPr algn="ctr"/>
            <a:r>
              <a:rPr lang="en-US" altLang="ko-KR" sz="2400" dirty="0" smtClean="0"/>
              <a:t>E={}</a:t>
            </a:r>
            <a:endParaRPr lang="ko-KR" altLang="en-US" sz="2400" dirty="0"/>
          </a:p>
        </p:txBody>
      </p:sp>
      <p:sp>
        <p:nvSpPr>
          <p:cNvPr id="26" name="Freeform 25"/>
          <p:cNvSpPr/>
          <p:nvPr/>
        </p:nvSpPr>
        <p:spPr>
          <a:xfrm>
            <a:off x="80649" y="1625499"/>
            <a:ext cx="1173566" cy="1427431"/>
          </a:xfrm>
          <a:custGeom>
            <a:avLst/>
            <a:gdLst>
              <a:gd name="connsiteX0" fmla="*/ 401951 w 1173566"/>
              <a:gd name="connsiteY0" fmla="*/ 8568 h 1427431"/>
              <a:gd name="connsiteX1" fmla="*/ 4018 w 1173566"/>
              <a:gd name="connsiteY1" fmla="*/ 431901 h 1427431"/>
              <a:gd name="connsiteX2" fmla="*/ 258018 w 1173566"/>
              <a:gd name="connsiteY2" fmla="*/ 1422501 h 1427431"/>
              <a:gd name="connsiteX3" fmla="*/ 1172418 w 1173566"/>
              <a:gd name="connsiteY3" fmla="*/ 779034 h 1427431"/>
              <a:gd name="connsiteX4" fmla="*/ 401951 w 1173566"/>
              <a:gd name="connsiteY4" fmla="*/ 8568 h 142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566" h="1427431">
                <a:moveTo>
                  <a:pt x="401951" y="8568"/>
                </a:moveTo>
                <a:cubicBezTo>
                  <a:pt x="207218" y="-49287"/>
                  <a:pt x="28007" y="196246"/>
                  <a:pt x="4018" y="431901"/>
                </a:cubicBezTo>
                <a:cubicBezTo>
                  <a:pt x="-19971" y="667557"/>
                  <a:pt x="63285" y="1364646"/>
                  <a:pt x="258018" y="1422501"/>
                </a:cubicBezTo>
                <a:cubicBezTo>
                  <a:pt x="452751" y="1480356"/>
                  <a:pt x="1141374" y="1014689"/>
                  <a:pt x="1172418" y="779034"/>
                </a:cubicBezTo>
                <a:cubicBezTo>
                  <a:pt x="1203462" y="543379"/>
                  <a:pt x="596684" y="66423"/>
                  <a:pt x="401951" y="8568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26"/>
          <p:cNvSpPr/>
          <p:nvPr/>
        </p:nvSpPr>
        <p:spPr>
          <a:xfrm>
            <a:off x="4825703" y="192363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6228184" y="286812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7740352" y="22640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en-US" altLang="ko-KR" sz="1600" dirty="0" smtClean="0"/>
          </a:p>
        </p:txBody>
      </p:sp>
      <p:sp>
        <p:nvSpPr>
          <p:cNvPr id="30" name="Oval 29"/>
          <p:cNvSpPr/>
          <p:nvPr/>
        </p:nvSpPr>
        <p:spPr>
          <a:xfrm>
            <a:off x="6444208" y="439652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</a:p>
        </p:txBody>
      </p:sp>
      <p:sp>
        <p:nvSpPr>
          <p:cNvPr id="31" name="Oval 30"/>
          <p:cNvSpPr/>
          <p:nvPr/>
        </p:nvSpPr>
        <p:spPr>
          <a:xfrm>
            <a:off x="8244408" y="404152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cxnSp>
        <p:nvCxnSpPr>
          <p:cNvPr id="32" name="Straight Arrow Connector 31"/>
          <p:cNvCxnSpPr>
            <a:stCxn id="27" idx="5"/>
            <a:endCxn id="28" idx="1"/>
          </p:cNvCxnSpPr>
          <p:nvPr/>
        </p:nvCxnSpPr>
        <p:spPr>
          <a:xfrm>
            <a:off x="5440330" y="2538264"/>
            <a:ext cx="893307" cy="435314"/>
          </a:xfrm>
          <a:prstGeom prst="straightConnector1">
            <a:avLst/>
          </a:prstGeom>
          <a:ln w="635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7"/>
            <a:endCxn id="29" idx="2"/>
          </p:cNvCxnSpPr>
          <p:nvPr/>
        </p:nvCxnSpPr>
        <p:spPr>
          <a:xfrm flipV="1">
            <a:off x="6842811" y="2624084"/>
            <a:ext cx="897541" cy="349494"/>
          </a:xfrm>
          <a:prstGeom prst="straightConnector1">
            <a:avLst/>
          </a:prstGeom>
          <a:ln w="635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31" idx="2"/>
          </p:cNvCxnSpPr>
          <p:nvPr/>
        </p:nvCxnSpPr>
        <p:spPr>
          <a:xfrm>
            <a:off x="6842811" y="3482752"/>
            <a:ext cx="1401597" cy="918808"/>
          </a:xfrm>
          <a:prstGeom prst="straightConnector1">
            <a:avLst/>
          </a:prstGeom>
          <a:ln w="635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4"/>
            <a:endCxn id="30" idx="0"/>
          </p:cNvCxnSpPr>
          <p:nvPr/>
        </p:nvCxnSpPr>
        <p:spPr>
          <a:xfrm>
            <a:off x="6588224" y="3588205"/>
            <a:ext cx="216024" cy="808322"/>
          </a:xfrm>
          <a:prstGeom prst="straightConnector1">
            <a:avLst/>
          </a:prstGeom>
          <a:ln w="635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6"/>
            <a:endCxn id="31" idx="3"/>
          </p:cNvCxnSpPr>
          <p:nvPr/>
        </p:nvCxnSpPr>
        <p:spPr>
          <a:xfrm flipV="1">
            <a:off x="7164288" y="4656147"/>
            <a:ext cx="1185573" cy="10042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4"/>
            <a:endCxn id="31" idx="0"/>
          </p:cNvCxnSpPr>
          <p:nvPr/>
        </p:nvCxnSpPr>
        <p:spPr>
          <a:xfrm>
            <a:off x="8100392" y="2984124"/>
            <a:ext cx="504056" cy="1057396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52120" y="2571709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535775" y="3807700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91581" y="3672188"/>
            <a:ext cx="45717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15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543609" y="4576934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131120" y="2627685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244408" y="3228165"/>
            <a:ext cx="320922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7</a:t>
            </a:r>
            <a:endParaRPr lang="ko-KR" altLang="en-US" b="1" dirty="0"/>
          </a:p>
        </p:txBody>
      </p:sp>
      <p:sp>
        <p:nvSpPr>
          <p:cNvPr id="44" name="Freeform 43"/>
          <p:cNvSpPr/>
          <p:nvPr/>
        </p:nvSpPr>
        <p:spPr>
          <a:xfrm>
            <a:off x="5404584" y="1980059"/>
            <a:ext cx="3601288" cy="2127902"/>
          </a:xfrm>
          <a:custGeom>
            <a:avLst/>
            <a:gdLst>
              <a:gd name="connsiteX0" fmla="*/ 0 w 3601288"/>
              <a:gd name="connsiteY0" fmla="*/ 0 h 2127902"/>
              <a:gd name="connsiteX1" fmla="*/ 2247544 w 3601288"/>
              <a:gd name="connsiteY1" fmla="*/ 34183 h 2127902"/>
              <a:gd name="connsiteX2" fmla="*/ 3520867 w 3601288"/>
              <a:gd name="connsiteY2" fmla="*/ 205099 h 2127902"/>
              <a:gd name="connsiteX3" fmla="*/ 3469592 w 3601288"/>
              <a:gd name="connsiteY3" fmla="*/ 2127902 h 212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1288" h="2127902">
                <a:moveTo>
                  <a:pt x="0" y="0"/>
                </a:moveTo>
                <a:cubicBezTo>
                  <a:pt x="830366" y="0"/>
                  <a:pt x="1660733" y="0"/>
                  <a:pt x="2247544" y="34183"/>
                </a:cubicBezTo>
                <a:cubicBezTo>
                  <a:pt x="2834355" y="68366"/>
                  <a:pt x="3317192" y="-143854"/>
                  <a:pt x="3520867" y="205099"/>
                </a:cubicBezTo>
                <a:cubicBezTo>
                  <a:pt x="3724542" y="554052"/>
                  <a:pt x="3478138" y="1813132"/>
                  <a:pt x="3469592" y="2127902"/>
                </a:cubicBezTo>
              </a:path>
            </a:pathLst>
          </a:custGeom>
          <a:noFill/>
          <a:ln w="635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948264" y="1844824"/>
            <a:ext cx="45717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20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865530" y="5301208"/>
            <a:ext cx="1877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V={1,2,3,4,5}</a:t>
            </a:r>
          </a:p>
          <a:p>
            <a:pPr algn="ctr"/>
            <a:r>
              <a:rPr lang="en-US" altLang="ko-KR" sz="2400" dirty="0" smtClean="0"/>
              <a:t>U={1,2}</a:t>
            </a:r>
          </a:p>
          <a:p>
            <a:pPr algn="ctr"/>
            <a:r>
              <a:rPr lang="en-US" altLang="ko-KR" sz="2400" dirty="0" smtClean="0"/>
              <a:t>E={(1,2)}</a:t>
            </a:r>
            <a:endParaRPr lang="ko-KR" altLang="en-US" sz="2400" dirty="0"/>
          </a:p>
        </p:txBody>
      </p:sp>
      <p:sp>
        <p:nvSpPr>
          <p:cNvPr id="48" name="Freeform 47"/>
          <p:cNvSpPr/>
          <p:nvPr/>
        </p:nvSpPr>
        <p:spPr>
          <a:xfrm>
            <a:off x="4584957" y="1701793"/>
            <a:ext cx="2737866" cy="2052786"/>
          </a:xfrm>
          <a:custGeom>
            <a:avLst/>
            <a:gdLst>
              <a:gd name="connsiteX0" fmla="*/ 410376 w 2737866"/>
              <a:gd name="connsiteY0" fmla="*/ 7 h 2052786"/>
              <a:gd name="connsiteX1" fmla="*/ 46310 w 2737866"/>
              <a:gd name="connsiteY1" fmla="*/ 508007 h 2052786"/>
              <a:gd name="connsiteX2" fmla="*/ 1307843 w 2737866"/>
              <a:gd name="connsiteY2" fmla="*/ 1854207 h 2052786"/>
              <a:gd name="connsiteX3" fmla="*/ 2484710 w 2737866"/>
              <a:gd name="connsiteY3" fmla="*/ 2015074 h 2052786"/>
              <a:gd name="connsiteX4" fmla="*/ 2679443 w 2737866"/>
              <a:gd name="connsiteY4" fmla="*/ 1549407 h 2052786"/>
              <a:gd name="connsiteX5" fmla="*/ 1705776 w 2737866"/>
              <a:gd name="connsiteY5" fmla="*/ 516474 h 2052786"/>
              <a:gd name="connsiteX6" fmla="*/ 410376 w 2737866"/>
              <a:gd name="connsiteY6" fmla="*/ 7 h 2052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866" h="2052786">
                <a:moveTo>
                  <a:pt x="410376" y="7"/>
                </a:moveTo>
                <a:cubicBezTo>
                  <a:pt x="133798" y="-1404"/>
                  <a:pt x="-103268" y="198974"/>
                  <a:pt x="46310" y="508007"/>
                </a:cubicBezTo>
                <a:cubicBezTo>
                  <a:pt x="195888" y="817040"/>
                  <a:pt x="901443" y="1603029"/>
                  <a:pt x="1307843" y="1854207"/>
                </a:cubicBezTo>
                <a:cubicBezTo>
                  <a:pt x="1714243" y="2105385"/>
                  <a:pt x="2256110" y="2065874"/>
                  <a:pt x="2484710" y="2015074"/>
                </a:cubicBezTo>
                <a:cubicBezTo>
                  <a:pt x="2713310" y="1964274"/>
                  <a:pt x="2809265" y="1799174"/>
                  <a:pt x="2679443" y="1549407"/>
                </a:cubicBezTo>
                <a:cubicBezTo>
                  <a:pt x="2549621" y="1299640"/>
                  <a:pt x="2085365" y="770474"/>
                  <a:pt x="1705776" y="516474"/>
                </a:cubicBezTo>
                <a:cubicBezTo>
                  <a:pt x="1326187" y="262474"/>
                  <a:pt x="686954" y="1418"/>
                  <a:pt x="410376" y="7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42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발표 템플릿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noFill/>
        <a:ln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6277</TotalTime>
  <Words>936</Words>
  <Application>Microsoft Office PowerPoint</Application>
  <PresentationFormat>On-screen Show (4:3)</PresentationFormat>
  <Paragraphs>371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HY헤드라인M</vt:lpstr>
      <vt:lpstr>굴림</vt:lpstr>
      <vt:lpstr>맑은 고딕</vt:lpstr>
      <vt:lpstr>Arial</vt:lpstr>
      <vt:lpstr>Cambria</vt:lpstr>
      <vt:lpstr>Cambria Math</vt:lpstr>
      <vt:lpstr>Times New Roman</vt:lpstr>
      <vt:lpstr>발표 템플릿</vt:lpstr>
      <vt:lpstr>IE 362 Lecture 13:  Graph</vt:lpstr>
      <vt:lpstr>Short recap</vt:lpstr>
      <vt:lpstr>DFS vs. BFS traverse on graphs</vt:lpstr>
      <vt:lpstr>Dijkstra’s algorithm</vt:lpstr>
      <vt:lpstr>Progress of Dijkstra’s algorithm (1)</vt:lpstr>
      <vt:lpstr>Progress of Dijkstra’s algorithm (2)</vt:lpstr>
      <vt:lpstr>Progress of Dijkstra’s algorithm (3)</vt:lpstr>
      <vt:lpstr>Prim’s algorithm</vt:lpstr>
      <vt:lpstr>Progress of Prim’s Algorithm (1)</vt:lpstr>
      <vt:lpstr>Progress of Prim’s Algorithm (2)</vt:lpstr>
      <vt:lpstr>Progress of Prim’s Algorithm (3)</vt:lpstr>
      <vt:lpstr>Offline class plan</vt:lpstr>
      <vt:lpstr>Subway Network</vt:lpstr>
      <vt:lpstr>To-Do: Shortest Path Finding</vt:lpstr>
      <vt:lpstr>Expected Result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Il-Chul Moon</cp:lastModifiedBy>
  <cp:revision>182</cp:revision>
  <dcterms:created xsi:type="dcterms:W3CDTF">2011-08-19T05:41:09Z</dcterms:created>
  <dcterms:modified xsi:type="dcterms:W3CDTF">2017-11-26T20:06:27Z</dcterms:modified>
</cp:coreProperties>
</file>