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320" r:id="rId4"/>
    <p:sldId id="321" r:id="rId5"/>
    <p:sldId id="322" r:id="rId6"/>
    <p:sldId id="323" r:id="rId7"/>
    <p:sldId id="324" r:id="rId8"/>
    <p:sldId id="325" r:id="rId9"/>
    <p:sldId id="275" r:id="rId10"/>
    <p:sldId id="326" r:id="rId11"/>
    <p:sldId id="329" r:id="rId12"/>
    <p:sldId id="327" r:id="rId13"/>
    <p:sldId id="32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1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Week </a:t>
            </a:r>
            <a:r>
              <a:rPr lang="en-US" altLang="ko-KR" dirty="0" smtClean="0"/>
              <a:t>5 Practice: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Production Planning Management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Excavator producers in Korea</a:t>
            </a:r>
          </a:p>
          <a:p>
            <a:pPr lvl="1"/>
            <a:r>
              <a:rPr lang="en-US" altLang="ko-KR" dirty="0" smtClean="0"/>
              <a:t>Hyundai, Doosan…</a:t>
            </a:r>
          </a:p>
          <a:p>
            <a:r>
              <a:rPr lang="en-US" altLang="ko-KR" dirty="0" smtClean="0"/>
              <a:t>Excavators are pretty expensive</a:t>
            </a:r>
          </a:p>
          <a:p>
            <a:pPr lvl="1"/>
            <a:r>
              <a:rPr lang="en-US" altLang="ko-KR" dirty="0" smtClean="0"/>
              <a:t>Start production when orders come in</a:t>
            </a:r>
          </a:p>
          <a:p>
            <a:r>
              <a:rPr lang="en-US" altLang="ko-KR" dirty="0" smtClean="0"/>
              <a:t>Any problem?</a:t>
            </a:r>
          </a:p>
          <a:p>
            <a:pPr lvl="1"/>
            <a:r>
              <a:rPr lang="en-US" altLang="ko-KR" dirty="0" smtClean="0"/>
              <a:t>Orders always change</a:t>
            </a:r>
          </a:p>
          <a:p>
            <a:pPr lvl="2"/>
            <a:r>
              <a:rPr lang="en-US" altLang="ko-KR" dirty="0" smtClean="0"/>
              <a:t>Cancelling</a:t>
            </a:r>
          </a:p>
          <a:p>
            <a:pPr lvl="2"/>
            <a:r>
              <a:rPr lang="en-US" altLang="ko-KR" dirty="0" smtClean="0"/>
              <a:t>Changing the delivery date</a:t>
            </a:r>
          </a:p>
          <a:p>
            <a:pPr lvl="2"/>
            <a:r>
              <a:rPr lang="en-US" altLang="ko-KR" dirty="0" smtClean="0"/>
              <a:t>Changing the specification</a:t>
            </a:r>
          </a:p>
          <a:p>
            <a:pPr lvl="1"/>
            <a:r>
              <a:rPr lang="en-US" altLang="ko-KR" dirty="0" smtClean="0"/>
              <a:t>Changes get more difficult to handle when they are aggregated for a month-long production list</a:t>
            </a:r>
          </a:p>
          <a:p>
            <a:r>
              <a:rPr lang="en-US" altLang="ko-KR" dirty="0" smtClean="0"/>
              <a:t>How to store and manage the production data?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30" name="Picture 6" descr="Excavator Hyundai R320LC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8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your information: 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81564"/>
            <a:ext cx="8435280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 are given four </a:t>
            </a:r>
            <a:br>
              <a:rPr lang="en-US" altLang="ko-KR" dirty="0" smtClean="0"/>
            </a:br>
            <a:r>
              <a:rPr lang="en-US" altLang="ko-KR" dirty="0" smtClean="0"/>
              <a:t>production plans of </a:t>
            </a:r>
            <a:br>
              <a:rPr lang="en-US" altLang="ko-KR" dirty="0" smtClean="0"/>
            </a:br>
            <a:r>
              <a:rPr lang="en-US" altLang="ko-KR" dirty="0" smtClean="0"/>
              <a:t>excavator production</a:t>
            </a:r>
          </a:p>
          <a:p>
            <a:pPr lvl="1"/>
            <a:r>
              <a:rPr lang="en-US" altLang="ko-KR" dirty="0" smtClean="0"/>
              <a:t>Plan on Dec 17, 2012</a:t>
            </a:r>
          </a:p>
          <a:p>
            <a:r>
              <a:rPr lang="en-US" altLang="ko-KR" dirty="0" smtClean="0"/>
              <a:t>Four columns</a:t>
            </a:r>
          </a:p>
          <a:p>
            <a:pPr lvl="1"/>
            <a:r>
              <a:rPr lang="en-US" altLang="ko-KR" dirty="0" smtClean="0"/>
              <a:t>No: just a number on the row</a:t>
            </a:r>
          </a:p>
          <a:p>
            <a:pPr lvl="1"/>
            <a:r>
              <a:rPr lang="en-US" altLang="ko-KR" b="1" u="sng" dirty="0" smtClean="0"/>
              <a:t>Serial Number: Unique identifier of an order</a:t>
            </a:r>
          </a:p>
          <a:p>
            <a:pPr lvl="1"/>
            <a:r>
              <a:rPr lang="en-US" altLang="ko-KR" b="1" u="sng" dirty="0" smtClean="0"/>
              <a:t>Model: Model name of the excavator</a:t>
            </a:r>
          </a:p>
          <a:p>
            <a:pPr lvl="1"/>
            <a:r>
              <a:rPr lang="en-US" altLang="ko-KR" dirty="0" smtClean="0"/>
              <a:t>Model Number: The unique number of the product in the model line</a:t>
            </a:r>
          </a:p>
          <a:p>
            <a:pPr lvl="1"/>
            <a:r>
              <a:rPr lang="en-US" altLang="ko-KR" b="1" u="sng" dirty="0" smtClean="0"/>
              <a:t>Start Date: Production start date</a:t>
            </a:r>
          </a:p>
          <a:p>
            <a:pPr lvl="1"/>
            <a:r>
              <a:rPr lang="en-US" altLang="ko-KR" dirty="0" smtClean="0"/>
              <a:t>Assembly Order: Production order</a:t>
            </a:r>
          </a:p>
          <a:p>
            <a:pPr lvl="1"/>
            <a:r>
              <a:rPr lang="en-US" altLang="ko-KR" dirty="0" smtClean="0"/>
              <a:t>End Date: Production end date</a:t>
            </a:r>
          </a:p>
          <a:p>
            <a:pPr lvl="1"/>
            <a:r>
              <a:rPr lang="en-US" altLang="ko-KR" dirty="0" smtClean="0"/>
              <a:t>Country: Order origination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17" y="1196752"/>
            <a:ext cx="5376074" cy="23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Manufacturing Execution System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4216"/>
            <a:ext cx="8435280" cy="23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Now, processors can break down with a probability</a:t>
            </a:r>
          </a:p>
          <a:p>
            <a:pPr lvl="1"/>
            <a:r>
              <a:rPr lang="en-US" altLang="ko-KR" dirty="0" smtClean="0"/>
              <a:t>Then, the processor will not process the product at the turn</a:t>
            </a:r>
          </a:p>
          <a:p>
            <a:r>
              <a:rPr lang="en-US" altLang="ko-KR" dirty="0" smtClean="0"/>
              <a:t>Each product in the processors will make “1” cost</a:t>
            </a:r>
          </a:p>
          <a:p>
            <a:r>
              <a:rPr lang="en-US" altLang="ko-KR" dirty="0" smtClean="0"/>
              <a:t>Then, complete the dynamic programming to select a line for the next planned product. </a:t>
            </a:r>
            <a:r>
              <a:rPr lang="en-US" altLang="ko-KR" b="1" u="sng" dirty="0" smtClean="0"/>
              <a:t>Selecting either line 1 or line 2</a:t>
            </a:r>
          </a:p>
          <a:p>
            <a:pPr lvl="1"/>
            <a:r>
              <a:rPr lang="en-US" altLang="ko-KR" dirty="0" smtClean="0"/>
              <a:t>Complete “</a:t>
            </a:r>
            <a:r>
              <a:rPr lang="en-US" altLang="ko-KR" dirty="0" err="1" smtClean="0"/>
              <a:t>selectLine</a:t>
            </a:r>
            <a:r>
              <a:rPr lang="en-US" altLang="ko-KR" dirty="0" smtClean="0"/>
              <a:t>” in </a:t>
            </a:r>
            <a:r>
              <a:rPr lang="en-US" altLang="ko-KR" dirty="0" err="1" smtClean="0"/>
              <a:t>Factory.m</a:t>
            </a:r>
            <a:endParaRPr lang="en-US" altLang="ko-KR" dirty="0" smtClean="0"/>
          </a:p>
          <a:p>
            <a:pPr lvl="1"/>
            <a:r>
              <a:rPr lang="en-US" altLang="ko-KR" b="1" u="sng" dirty="0" smtClean="0"/>
              <a:t>Problem 1. Cost calculation with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7200" y="2348880"/>
            <a:ext cx="1594520" cy="864096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Planned Product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452320" y="2348880"/>
            <a:ext cx="1594520" cy="864096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Finished Product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411760" y="1556792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1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67944" y="1556792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2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724128" y="1551928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3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1760" y="3433864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4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7944" y="3433864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5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4128" y="3429000"/>
            <a:ext cx="1360609" cy="513784"/>
          </a:xfrm>
          <a:prstGeom prst="rect">
            <a:avLst/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 6</a:t>
            </a:r>
            <a:endParaRPr lang="ko-KR" altLang="en-US" dirty="0"/>
          </a:p>
        </p:txBody>
      </p:sp>
      <p:cxnSp>
        <p:nvCxnSpPr>
          <p:cNvPr id="14" name="Straight Arrow Connector 13"/>
          <p:cNvCxnSpPr>
            <a:stCxn id="5" idx="3"/>
            <a:endCxn id="7" idx="2"/>
          </p:cNvCxnSpPr>
          <p:nvPr/>
        </p:nvCxnSpPr>
        <p:spPr>
          <a:xfrm flipV="1">
            <a:off x="2051720" y="2070576"/>
            <a:ext cx="1040345" cy="7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10" idx="0"/>
          </p:cNvCxnSpPr>
          <p:nvPr/>
        </p:nvCxnSpPr>
        <p:spPr>
          <a:xfrm>
            <a:off x="2051720" y="2780928"/>
            <a:ext cx="1040345" cy="65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3772369" y="1813684"/>
            <a:ext cx="29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5428553" y="1808820"/>
            <a:ext cx="295575" cy="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6" idx="1"/>
          </p:cNvCxnSpPr>
          <p:nvPr/>
        </p:nvCxnSpPr>
        <p:spPr>
          <a:xfrm>
            <a:off x="6404433" y="2065712"/>
            <a:ext cx="1047887" cy="71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6" idx="1"/>
          </p:cNvCxnSpPr>
          <p:nvPr/>
        </p:nvCxnSpPr>
        <p:spPr>
          <a:xfrm flipV="1">
            <a:off x="6404433" y="2780928"/>
            <a:ext cx="104788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 flipV="1">
            <a:off x="5428553" y="3685892"/>
            <a:ext cx="295575" cy="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1" idx="1"/>
          </p:cNvCxnSpPr>
          <p:nvPr/>
        </p:nvCxnSpPr>
        <p:spPr>
          <a:xfrm>
            <a:off x="3772369" y="3690756"/>
            <a:ext cx="29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8486" y="1544154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Line 1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36186" y="349423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Line 2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35439" y="2317740"/>
            <a:ext cx="4348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 the code, we have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two lines with five processors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11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35280" cy="504056"/>
          </a:xfrm>
        </p:spPr>
        <p:txBody>
          <a:bodyPr/>
          <a:lstStyle/>
          <a:p>
            <a:r>
              <a:rPr lang="en-US" altLang="ko-KR" dirty="0" smtClean="0"/>
              <a:t>Execution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1"/>
            <a:ext cx="9144000" cy="4413071"/>
          </a:xfrm>
        </p:spPr>
        <p:txBody>
          <a:bodyPr/>
          <a:lstStyle/>
          <a:p>
            <a:r>
              <a:rPr lang="en-US" altLang="ko-KR" dirty="0" smtClean="0"/>
              <a:t>When you complete the codes, you are expected to see the below results. </a:t>
            </a:r>
          </a:p>
          <a:p>
            <a:pPr lvl="1"/>
            <a:r>
              <a:rPr lang="en-US" altLang="ko-KR" dirty="0" smtClean="0"/>
              <a:t>Execute ‘main.py’</a:t>
            </a:r>
          </a:p>
          <a:p>
            <a:pPr lvl="2"/>
            <a:r>
              <a:rPr lang="en-US" altLang="ko-KR" dirty="0"/>
              <a:t>f=Factory(Filename,0.3)</a:t>
            </a:r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Rectangular Callout 6"/>
          <p:cNvSpPr/>
          <p:nvPr/>
        </p:nvSpPr>
        <p:spPr>
          <a:xfrm>
            <a:off x="1055769" y="2636912"/>
            <a:ext cx="2160240" cy="576064"/>
          </a:xfrm>
          <a:prstGeom prst="wedgeRectCallout">
            <a:avLst>
              <a:gd name="adj1" fmla="val 47616"/>
              <a:gd name="adj2" fmla="val -111834"/>
            </a:avLst>
          </a:prstGeom>
          <a:solidFill>
            <a:schemeClr val="accent1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Break down Probability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27" y="2356137"/>
            <a:ext cx="5142705" cy="4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3" y="1972330"/>
            <a:ext cx="5613615" cy="2049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Implementation Example:</a:t>
            </a:r>
            <a:br>
              <a:rPr lang="en-US" altLang="ko-KR" sz="4000" dirty="0" smtClean="0"/>
            </a:br>
            <a:r>
              <a:rPr lang="en-US" altLang="ko-KR" sz="4000" dirty="0" smtClean="0"/>
              <a:t>Fibonacci Sequence in DP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435280" cy="22322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Use an array variable type for </a:t>
            </a:r>
            <a:r>
              <a:rPr lang="en-US" altLang="ko-KR" dirty="0" err="1" smtClean="0"/>
              <a:t>memoization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Memoization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Storing a </a:t>
            </a:r>
            <a:r>
              <a:rPr lang="en-US" altLang="ko-KR" dirty="0" err="1" smtClean="0"/>
              <a:t>fibonacci</a:t>
            </a:r>
            <a:r>
              <a:rPr lang="en-US" altLang="ko-KR" dirty="0" smtClean="0"/>
              <a:t> number for a particular index</a:t>
            </a:r>
          </a:p>
          <a:p>
            <a:r>
              <a:rPr lang="en-US" altLang="ko-KR" dirty="0" smtClean="0"/>
              <a:t>Now,</a:t>
            </a:r>
          </a:p>
          <a:p>
            <a:pPr lvl="1"/>
            <a:r>
              <a:rPr lang="en-US" altLang="ko-KR" dirty="0" smtClean="0"/>
              <a:t>We have a new space requirement, the table, of O(N)</a:t>
            </a:r>
          </a:p>
          <a:p>
            <a:pPr lvl="1"/>
            <a:r>
              <a:rPr lang="en-US" altLang="ko-KR" dirty="0" smtClean="0"/>
              <a:t>We have reduced execution time from O(2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) to O(N)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Right Brace 4"/>
          <p:cNvSpPr/>
          <p:nvPr/>
        </p:nvSpPr>
        <p:spPr>
          <a:xfrm>
            <a:off x="2822747" y="2276872"/>
            <a:ext cx="165077" cy="62206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Brace 7"/>
          <p:cNvSpPr/>
          <p:nvPr/>
        </p:nvSpPr>
        <p:spPr>
          <a:xfrm>
            <a:off x="6264953" y="3026442"/>
            <a:ext cx="190551" cy="43204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55954" y="2919300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Building up a bigger</a:t>
            </a:r>
            <a:br>
              <a:rPr lang="en-US" altLang="ko-KR" b="1" dirty="0" smtClean="0"/>
            </a:br>
            <a:r>
              <a:rPr lang="en-US" altLang="ko-KR" b="1" dirty="0" smtClean="0"/>
              <a:t>solutions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2378994"/>
            <a:ext cx="34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Setting up a </a:t>
            </a:r>
            <a:r>
              <a:rPr lang="en-US" altLang="ko-KR" b="1" dirty="0" err="1" smtClean="0"/>
              <a:t>memoization</a:t>
            </a:r>
            <a:r>
              <a:rPr lang="en-US" altLang="ko-KR" b="1" dirty="0" smtClean="0"/>
              <a:t>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8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91858" y="4293096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899592" y="1628800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 Line Scheduling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408897" y="21328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480905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75618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1,1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0400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/>
              <a:t>2</a:t>
            </a:r>
            <a:r>
              <a:rPr lang="en-US" altLang="ko-KR" baseline="-25000" dirty="0" smtClean="0"/>
              <a:t>,1</a:t>
            </a:r>
            <a:endParaRPr lang="ko-KR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705041" y="213089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777049" y="45071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175423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503810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2,2</a:t>
            </a:r>
            <a:endParaRPr lang="ko-KR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934425" y="21363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4006433" y="45125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69136" y="175966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1144" y="50435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2,3</a:t>
            </a:r>
            <a:endParaRPr lang="ko-KR" alt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5148064" y="21343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5220072" y="45106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2775" y="17577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1,4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54783" y="504157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2,4</a:t>
            </a:r>
            <a:endParaRPr lang="ko-KR" alt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82697" y="21363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6454705" y="45125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7408" y="175966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1,5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9416" y="50435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2,5</a:t>
            </a:r>
            <a:endParaRPr lang="ko-KR" alt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40074" y="21343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7612082" y="45106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74785" y="17577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1,6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46793" y="504157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2,6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56073" y="1380246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Line 1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95936" y="5407439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Line 2</a:t>
            </a:r>
            <a:endParaRPr lang="ko-KR" altLang="en-US" b="1" dirty="0"/>
          </a:p>
        </p:txBody>
      </p:sp>
      <p:sp>
        <p:nvSpPr>
          <p:cNvPr id="34" name="Oval 33"/>
          <p:cNvSpPr/>
          <p:nvPr/>
        </p:nvSpPr>
        <p:spPr>
          <a:xfrm>
            <a:off x="539552" y="268442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539552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28444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Oval 36"/>
          <p:cNvSpPr/>
          <p:nvPr/>
        </p:nvSpPr>
        <p:spPr>
          <a:xfrm>
            <a:off x="1914841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stCxn id="6" idx="5"/>
            <a:endCxn id="36" idx="1"/>
          </p:cNvCxnSpPr>
          <p:nvPr/>
        </p:nvCxnSpPr>
        <p:spPr>
          <a:xfrm>
            <a:off x="1839136" y="2563095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11" idx="0"/>
          </p:cNvCxnSpPr>
          <p:nvPr/>
        </p:nvCxnSpPr>
        <p:spPr>
          <a:xfrm>
            <a:off x="2345080" y="3274708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7"/>
            <a:endCxn id="37" idx="3"/>
          </p:cNvCxnSpPr>
          <p:nvPr/>
        </p:nvCxnSpPr>
        <p:spPr>
          <a:xfrm flipV="1">
            <a:off x="1911144" y="4219279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7"/>
            <a:endCxn id="10" idx="3"/>
          </p:cNvCxnSpPr>
          <p:nvPr/>
        </p:nvCxnSpPr>
        <p:spPr>
          <a:xfrm flipV="1">
            <a:off x="2345080" y="2561136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3"/>
          </p:cNvCxnSpPr>
          <p:nvPr/>
        </p:nvCxnSpPr>
        <p:spPr>
          <a:xfrm flipV="1">
            <a:off x="395536" y="3114662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1"/>
          </p:cNvCxnSpPr>
          <p:nvPr/>
        </p:nvCxnSpPr>
        <p:spPr>
          <a:xfrm>
            <a:off x="395536" y="3789040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6" idx="2"/>
          </p:cNvCxnSpPr>
          <p:nvPr/>
        </p:nvCxnSpPr>
        <p:spPr>
          <a:xfrm flipV="1">
            <a:off x="969791" y="2384884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7" idx="2"/>
          </p:cNvCxnSpPr>
          <p:nvPr/>
        </p:nvCxnSpPr>
        <p:spPr>
          <a:xfrm>
            <a:off x="969791" y="4363295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09097" y="28444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6" name="Oval 65"/>
          <p:cNvSpPr/>
          <p:nvPr/>
        </p:nvSpPr>
        <p:spPr>
          <a:xfrm>
            <a:off x="3209097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7" name="Straight Arrow Connector 66"/>
          <p:cNvCxnSpPr>
            <a:stCxn id="10" idx="5"/>
            <a:endCxn id="65" idx="1"/>
          </p:cNvCxnSpPr>
          <p:nvPr/>
        </p:nvCxnSpPr>
        <p:spPr>
          <a:xfrm>
            <a:off x="3135280" y="2561136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5"/>
            <a:endCxn id="15" idx="0"/>
          </p:cNvCxnSpPr>
          <p:nvPr/>
        </p:nvCxnSpPr>
        <p:spPr>
          <a:xfrm>
            <a:off x="3639336" y="3274708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7"/>
            <a:endCxn id="66" idx="3"/>
          </p:cNvCxnSpPr>
          <p:nvPr/>
        </p:nvCxnSpPr>
        <p:spPr>
          <a:xfrm flipV="1">
            <a:off x="3207288" y="4219279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7"/>
            <a:endCxn id="14" idx="3"/>
          </p:cNvCxnSpPr>
          <p:nvPr/>
        </p:nvCxnSpPr>
        <p:spPr>
          <a:xfrm flipV="1">
            <a:off x="3639336" y="2566567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38481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Oval 71"/>
          <p:cNvSpPr/>
          <p:nvPr/>
        </p:nvSpPr>
        <p:spPr>
          <a:xfrm>
            <a:off x="4438481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3" name="Straight Arrow Connector 72"/>
          <p:cNvCxnSpPr>
            <a:stCxn id="14" idx="5"/>
            <a:endCxn id="71" idx="1"/>
          </p:cNvCxnSpPr>
          <p:nvPr/>
        </p:nvCxnSpPr>
        <p:spPr>
          <a:xfrm>
            <a:off x="4364664" y="256656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  <a:endCxn id="19" idx="1"/>
          </p:cNvCxnSpPr>
          <p:nvPr/>
        </p:nvCxnSpPr>
        <p:spPr>
          <a:xfrm>
            <a:off x="4868720" y="3246042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7"/>
            <a:endCxn id="72" idx="3"/>
          </p:cNvCxnSpPr>
          <p:nvPr/>
        </p:nvCxnSpPr>
        <p:spPr>
          <a:xfrm flipV="1">
            <a:off x="4436672" y="419061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7"/>
            <a:endCxn id="18" idx="3"/>
          </p:cNvCxnSpPr>
          <p:nvPr/>
        </p:nvCxnSpPr>
        <p:spPr>
          <a:xfrm flipV="1">
            <a:off x="4868720" y="2564608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705117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Oval 77"/>
          <p:cNvSpPr/>
          <p:nvPr/>
        </p:nvSpPr>
        <p:spPr>
          <a:xfrm>
            <a:off x="5705117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9" name="Straight Arrow Connector 78"/>
          <p:cNvCxnSpPr>
            <a:stCxn id="18" idx="5"/>
            <a:endCxn id="77" idx="1"/>
          </p:cNvCxnSpPr>
          <p:nvPr/>
        </p:nvCxnSpPr>
        <p:spPr>
          <a:xfrm>
            <a:off x="5578303" y="2564608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5"/>
            <a:endCxn id="23" idx="0"/>
          </p:cNvCxnSpPr>
          <p:nvPr/>
        </p:nvCxnSpPr>
        <p:spPr>
          <a:xfrm>
            <a:off x="6135356" y="3246042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78" idx="3"/>
          </p:cNvCxnSpPr>
          <p:nvPr/>
        </p:nvCxnSpPr>
        <p:spPr>
          <a:xfrm flipV="1">
            <a:off x="5650311" y="4190613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7"/>
            <a:endCxn id="22" idx="3"/>
          </p:cNvCxnSpPr>
          <p:nvPr/>
        </p:nvCxnSpPr>
        <p:spPr>
          <a:xfrm flipV="1">
            <a:off x="6135356" y="2566567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86753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Oval 83"/>
          <p:cNvSpPr/>
          <p:nvPr/>
        </p:nvSpPr>
        <p:spPr>
          <a:xfrm>
            <a:off x="6886753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5" name="Straight Arrow Connector 84"/>
          <p:cNvCxnSpPr>
            <a:stCxn id="22" idx="5"/>
            <a:endCxn id="83" idx="1"/>
          </p:cNvCxnSpPr>
          <p:nvPr/>
        </p:nvCxnSpPr>
        <p:spPr>
          <a:xfrm>
            <a:off x="6812936" y="256656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5"/>
            <a:endCxn id="27" idx="0"/>
          </p:cNvCxnSpPr>
          <p:nvPr/>
        </p:nvCxnSpPr>
        <p:spPr>
          <a:xfrm>
            <a:off x="7316992" y="3246042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7"/>
            <a:endCxn id="84" idx="3"/>
          </p:cNvCxnSpPr>
          <p:nvPr/>
        </p:nvCxnSpPr>
        <p:spPr>
          <a:xfrm flipV="1">
            <a:off x="6884944" y="419061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7"/>
            <a:endCxn id="26" idx="4"/>
          </p:cNvCxnSpPr>
          <p:nvPr/>
        </p:nvCxnSpPr>
        <p:spPr>
          <a:xfrm flipV="1">
            <a:off x="7316992" y="2638425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223107" y="268442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6" name="Oval 105"/>
          <p:cNvSpPr/>
          <p:nvPr/>
        </p:nvSpPr>
        <p:spPr>
          <a:xfrm>
            <a:off x="8223107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07" name="Straight Arrow Connector 106"/>
          <p:cNvCxnSpPr>
            <a:stCxn id="26" idx="6"/>
            <a:endCxn id="105" idx="1"/>
          </p:cNvCxnSpPr>
          <p:nvPr/>
        </p:nvCxnSpPr>
        <p:spPr>
          <a:xfrm>
            <a:off x="8044130" y="2386397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7"/>
            <a:endCxn id="106" idx="3"/>
          </p:cNvCxnSpPr>
          <p:nvPr/>
        </p:nvCxnSpPr>
        <p:spPr>
          <a:xfrm flipV="1">
            <a:off x="8042321" y="4363295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5"/>
          </p:cNvCxnSpPr>
          <p:nvPr/>
        </p:nvCxnSpPr>
        <p:spPr>
          <a:xfrm>
            <a:off x="8653346" y="3114662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7"/>
          </p:cNvCxnSpPr>
          <p:nvPr/>
        </p:nvCxnSpPr>
        <p:spPr>
          <a:xfrm flipV="1">
            <a:off x="8653346" y="3645025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3251625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Start</a:t>
            </a:r>
            <a:endParaRPr lang="ko-KR" alt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795276" y="3214712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pic>
        <p:nvPicPr>
          <p:cNvPr id="2050" name="Picture 2" descr="http://t3.gstatic.com/images?q=tbn:ANd9GcQzh5iYgtVdk1HtHfmo8jQPzMJnlHTiZ_ENn-WzlvKDDo0Oqsm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76" y="157432"/>
            <a:ext cx="2244819" cy="14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2738803" y="6021288"/>
            <a:ext cx="461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Goal</a:t>
            </a:r>
            <a:r>
              <a:rPr lang="en-US" altLang="ko-KR" dirty="0" smtClean="0"/>
              <a:t>: Computing the fastest production route</a:t>
            </a:r>
            <a:endParaRPr lang="ko-KR" alt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231190" y="5592105"/>
            <a:ext cx="1120780" cy="613849"/>
          </a:xfrm>
          <a:prstGeom prst="wedgeRectCallout">
            <a:avLst>
              <a:gd name="adj1" fmla="val -8022"/>
              <a:gd name="adj2" fmla="val -2403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</a:t>
            </a:r>
            <a:br>
              <a:rPr lang="en-US" altLang="ko-KR" dirty="0" smtClean="0"/>
            </a:br>
            <a:r>
              <a:rPr lang="en-US" altLang="ko-KR" dirty="0" smtClean="0"/>
              <a:t>Cost</a:t>
            </a:r>
            <a:endParaRPr lang="ko-KR" altLang="en-US" dirty="0"/>
          </a:p>
        </p:txBody>
      </p:sp>
      <p:cxnSp>
        <p:nvCxnSpPr>
          <p:cNvPr id="124" name="Straight Arrow Connector 123"/>
          <p:cNvCxnSpPr>
            <a:stCxn id="7" idx="6"/>
            <a:endCxn id="11" idx="2"/>
          </p:cNvCxnSpPr>
          <p:nvPr/>
        </p:nvCxnSpPr>
        <p:spPr>
          <a:xfrm flipV="1">
            <a:off x="1984961" y="4759189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6"/>
            <a:endCxn id="15" idx="2"/>
          </p:cNvCxnSpPr>
          <p:nvPr/>
        </p:nvCxnSpPr>
        <p:spPr>
          <a:xfrm>
            <a:off x="3281105" y="4759189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6"/>
            <a:endCxn id="19" idx="2"/>
          </p:cNvCxnSpPr>
          <p:nvPr/>
        </p:nvCxnSpPr>
        <p:spPr>
          <a:xfrm flipV="1">
            <a:off x="4510489" y="4762661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9" idx="6"/>
            <a:endCxn id="23" idx="2"/>
          </p:cNvCxnSpPr>
          <p:nvPr/>
        </p:nvCxnSpPr>
        <p:spPr>
          <a:xfrm>
            <a:off x="5724128" y="4762661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3" idx="6"/>
            <a:endCxn id="27" idx="2"/>
          </p:cNvCxnSpPr>
          <p:nvPr/>
        </p:nvCxnSpPr>
        <p:spPr>
          <a:xfrm flipV="1">
            <a:off x="6958761" y="4762661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" idx="6"/>
            <a:endCxn id="10" idx="2"/>
          </p:cNvCxnSpPr>
          <p:nvPr/>
        </p:nvCxnSpPr>
        <p:spPr>
          <a:xfrm flipV="1">
            <a:off x="1912953" y="2382925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" idx="6"/>
            <a:endCxn id="14" idx="2"/>
          </p:cNvCxnSpPr>
          <p:nvPr/>
        </p:nvCxnSpPr>
        <p:spPr>
          <a:xfrm>
            <a:off x="3209097" y="2382925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" idx="6"/>
            <a:endCxn id="18" idx="2"/>
          </p:cNvCxnSpPr>
          <p:nvPr/>
        </p:nvCxnSpPr>
        <p:spPr>
          <a:xfrm flipV="1">
            <a:off x="4438481" y="2386397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2" idx="2"/>
          </p:cNvCxnSpPr>
          <p:nvPr/>
        </p:nvCxnSpPr>
        <p:spPr>
          <a:xfrm>
            <a:off x="5652120" y="2386397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2" idx="6"/>
            <a:endCxn id="26" idx="2"/>
          </p:cNvCxnSpPr>
          <p:nvPr/>
        </p:nvCxnSpPr>
        <p:spPr>
          <a:xfrm flipV="1">
            <a:off x="6886753" y="2386397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91858" y="3677554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899592" y="1013258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/>
          <a:lstStyle/>
          <a:p>
            <a:r>
              <a:rPr lang="en-US" altLang="ko-KR" sz="4400" dirty="0" smtClean="0"/>
              <a:t>Process of Assembly Line Scheduling </a:t>
            </a:r>
            <a:endParaRPr lang="ko-KR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408897" y="15173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480905" y="38935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14064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1,1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42452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/>
              <a:t>2</a:t>
            </a:r>
            <a:r>
              <a:rPr lang="en-US" altLang="ko-KR" baseline="-25000" dirty="0" smtClean="0"/>
              <a:t>,1</a:t>
            </a:r>
            <a:endParaRPr lang="ko-KR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705041" y="15153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777049" y="38916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11386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442256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2,2</a:t>
            </a:r>
            <a:endParaRPr lang="ko-KR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934425" y="15207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4006433" y="389705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69136" y="11441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1144" y="44279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2,3</a:t>
            </a:r>
            <a:endParaRPr lang="ko-KR" alt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5148064" y="15188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5220072" y="389509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2775" y="114216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1,4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54783" y="44260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2,4</a:t>
            </a:r>
            <a:endParaRPr lang="ko-KR" alt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82697" y="15207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6454705" y="389705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7408" y="11441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1,5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9416" y="44279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2,5</a:t>
            </a:r>
            <a:endParaRPr lang="ko-KR" alt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40074" y="15188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7612082" y="389509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74785" y="114216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1,6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46793" y="44260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2,6</a:t>
            </a:r>
            <a:endParaRPr lang="ko-KR" alt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539552" y="206888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539552" y="33175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2228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Oval 36"/>
          <p:cNvSpPr/>
          <p:nvPr/>
        </p:nvSpPr>
        <p:spPr>
          <a:xfrm>
            <a:off x="1914841" y="317349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stCxn id="6" idx="5"/>
            <a:endCxn id="36" idx="1"/>
          </p:cNvCxnSpPr>
          <p:nvPr/>
        </p:nvCxnSpPr>
        <p:spPr>
          <a:xfrm>
            <a:off x="1839136" y="1947553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11" idx="0"/>
          </p:cNvCxnSpPr>
          <p:nvPr/>
        </p:nvCxnSpPr>
        <p:spPr>
          <a:xfrm>
            <a:off x="2345080" y="2659166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7"/>
            <a:endCxn id="37" idx="3"/>
          </p:cNvCxnSpPr>
          <p:nvPr/>
        </p:nvCxnSpPr>
        <p:spPr>
          <a:xfrm flipV="1">
            <a:off x="1911144" y="3603737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7"/>
            <a:endCxn id="10" idx="3"/>
          </p:cNvCxnSpPr>
          <p:nvPr/>
        </p:nvCxnSpPr>
        <p:spPr>
          <a:xfrm flipV="1">
            <a:off x="2345080" y="1945594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3"/>
          </p:cNvCxnSpPr>
          <p:nvPr/>
        </p:nvCxnSpPr>
        <p:spPr>
          <a:xfrm flipV="1">
            <a:off x="395536" y="2499120"/>
            <a:ext cx="217833" cy="2338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1"/>
          </p:cNvCxnSpPr>
          <p:nvPr/>
        </p:nvCxnSpPr>
        <p:spPr>
          <a:xfrm>
            <a:off x="395536" y="3173498"/>
            <a:ext cx="217833" cy="2178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6" idx="2"/>
          </p:cNvCxnSpPr>
          <p:nvPr/>
        </p:nvCxnSpPr>
        <p:spPr>
          <a:xfrm flipV="1">
            <a:off x="969791" y="1769342"/>
            <a:ext cx="439106" cy="3733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7" idx="2"/>
          </p:cNvCxnSpPr>
          <p:nvPr/>
        </p:nvCxnSpPr>
        <p:spPr>
          <a:xfrm>
            <a:off x="969791" y="3747753"/>
            <a:ext cx="511114" cy="3978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09097" y="2228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6" name="Oval 65"/>
          <p:cNvSpPr/>
          <p:nvPr/>
        </p:nvSpPr>
        <p:spPr>
          <a:xfrm>
            <a:off x="3209097" y="317349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7" name="Straight Arrow Connector 66"/>
          <p:cNvCxnSpPr>
            <a:stCxn id="10" idx="5"/>
            <a:endCxn id="65" idx="1"/>
          </p:cNvCxnSpPr>
          <p:nvPr/>
        </p:nvCxnSpPr>
        <p:spPr>
          <a:xfrm>
            <a:off x="3135280" y="1945594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5"/>
            <a:endCxn id="15" idx="0"/>
          </p:cNvCxnSpPr>
          <p:nvPr/>
        </p:nvCxnSpPr>
        <p:spPr>
          <a:xfrm>
            <a:off x="3639336" y="2659166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7"/>
            <a:endCxn id="66" idx="3"/>
          </p:cNvCxnSpPr>
          <p:nvPr/>
        </p:nvCxnSpPr>
        <p:spPr>
          <a:xfrm flipV="1">
            <a:off x="3207288" y="3603737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7"/>
            <a:endCxn id="14" idx="3"/>
          </p:cNvCxnSpPr>
          <p:nvPr/>
        </p:nvCxnSpPr>
        <p:spPr>
          <a:xfrm flipV="1">
            <a:off x="3639336" y="1951025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38481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Oval 71"/>
          <p:cNvSpPr/>
          <p:nvPr/>
        </p:nvSpPr>
        <p:spPr>
          <a:xfrm>
            <a:off x="4438481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3" name="Straight Arrow Connector 72"/>
          <p:cNvCxnSpPr>
            <a:stCxn id="14" idx="5"/>
            <a:endCxn id="71" idx="1"/>
          </p:cNvCxnSpPr>
          <p:nvPr/>
        </p:nvCxnSpPr>
        <p:spPr>
          <a:xfrm>
            <a:off x="4364664" y="195102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  <a:endCxn id="19" idx="1"/>
          </p:cNvCxnSpPr>
          <p:nvPr/>
        </p:nvCxnSpPr>
        <p:spPr>
          <a:xfrm>
            <a:off x="4868720" y="2630500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7"/>
            <a:endCxn id="72" idx="3"/>
          </p:cNvCxnSpPr>
          <p:nvPr/>
        </p:nvCxnSpPr>
        <p:spPr>
          <a:xfrm flipV="1">
            <a:off x="4436672" y="3575071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7"/>
            <a:endCxn id="18" idx="3"/>
          </p:cNvCxnSpPr>
          <p:nvPr/>
        </p:nvCxnSpPr>
        <p:spPr>
          <a:xfrm flipV="1">
            <a:off x="4868720" y="1949066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705117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Oval 77"/>
          <p:cNvSpPr/>
          <p:nvPr/>
        </p:nvSpPr>
        <p:spPr>
          <a:xfrm>
            <a:off x="5705117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9" name="Straight Arrow Connector 78"/>
          <p:cNvCxnSpPr>
            <a:stCxn id="18" idx="5"/>
            <a:endCxn id="77" idx="1"/>
          </p:cNvCxnSpPr>
          <p:nvPr/>
        </p:nvCxnSpPr>
        <p:spPr>
          <a:xfrm>
            <a:off x="5578303" y="1949066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5"/>
            <a:endCxn id="23" idx="0"/>
          </p:cNvCxnSpPr>
          <p:nvPr/>
        </p:nvCxnSpPr>
        <p:spPr>
          <a:xfrm>
            <a:off x="6135356" y="2630500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78" idx="3"/>
          </p:cNvCxnSpPr>
          <p:nvPr/>
        </p:nvCxnSpPr>
        <p:spPr>
          <a:xfrm flipV="1">
            <a:off x="5650311" y="3575071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7"/>
            <a:endCxn id="22" idx="3"/>
          </p:cNvCxnSpPr>
          <p:nvPr/>
        </p:nvCxnSpPr>
        <p:spPr>
          <a:xfrm flipV="1">
            <a:off x="6135356" y="1951025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86753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Oval 83"/>
          <p:cNvSpPr/>
          <p:nvPr/>
        </p:nvSpPr>
        <p:spPr>
          <a:xfrm>
            <a:off x="6886753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5" name="Straight Arrow Connector 84"/>
          <p:cNvCxnSpPr>
            <a:stCxn id="22" idx="5"/>
            <a:endCxn id="83" idx="1"/>
          </p:cNvCxnSpPr>
          <p:nvPr/>
        </p:nvCxnSpPr>
        <p:spPr>
          <a:xfrm>
            <a:off x="6812936" y="195102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5"/>
            <a:endCxn id="27" idx="0"/>
          </p:cNvCxnSpPr>
          <p:nvPr/>
        </p:nvCxnSpPr>
        <p:spPr>
          <a:xfrm>
            <a:off x="7316992" y="2630500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7"/>
            <a:endCxn id="84" idx="3"/>
          </p:cNvCxnSpPr>
          <p:nvPr/>
        </p:nvCxnSpPr>
        <p:spPr>
          <a:xfrm flipV="1">
            <a:off x="6884944" y="3575071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7"/>
            <a:endCxn id="26" idx="4"/>
          </p:cNvCxnSpPr>
          <p:nvPr/>
        </p:nvCxnSpPr>
        <p:spPr>
          <a:xfrm flipV="1">
            <a:off x="7316992" y="2022883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223107" y="206888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6" name="Oval 105"/>
          <p:cNvSpPr/>
          <p:nvPr/>
        </p:nvSpPr>
        <p:spPr>
          <a:xfrm>
            <a:off x="8223107" y="33175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07" name="Straight Arrow Connector 106"/>
          <p:cNvCxnSpPr>
            <a:stCxn id="26" idx="6"/>
            <a:endCxn id="105" idx="1"/>
          </p:cNvCxnSpPr>
          <p:nvPr/>
        </p:nvCxnSpPr>
        <p:spPr>
          <a:xfrm>
            <a:off x="8044130" y="1770855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7"/>
            <a:endCxn id="106" idx="3"/>
          </p:cNvCxnSpPr>
          <p:nvPr/>
        </p:nvCxnSpPr>
        <p:spPr>
          <a:xfrm flipV="1">
            <a:off x="8042321" y="3747753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5"/>
          </p:cNvCxnSpPr>
          <p:nvPr/>
        </p:nvCxnSpPr>
        <p:spPr>
          <a:xfrm>
            <a:off x="8653346" y="2499120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7"/>
          </p:cNvCxnSpPr>
          <p:nvPr/>
        </p:nvCxnSpPr>
        <p:spPr>
          <a:xfrm flipV="1">
            <a:off x="8653346" y="3029483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2636083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Start</a:t>
            </a:r>
            <a:endParaRPr lang="ko-KR" alt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795276" y="2599170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cxnSp>
        <p:nvCxnSpPr>
          <p:cNvPr id="124" name="Straight Arrow Connector 123"/>
          <p:cNvCxnSpPr>
            <a:stCxn id="7" idx="6"/>
            <a:endCxn id="11" idx="2"/>
          </p:cNvCxnSpPr>
          <p:nvPr/>
        </p:nvCxnSpPr>
        <p:spPr>
          <a:xfrm flipV="1">
            <a:off x="1984961" y="4143647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6"/>
            <a:endCxn id="15" idx="2"/>
          </p:cNvCxnSpPr>
          <p:nvPr/>
        </p:nvCxnSpPr>
        <p:spPr>
          <a:xfrm>
            <a:off x="3281105" y="4143647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6"/>
            <a:endCxn id="19" idx="2"/>
          </p:cNvCxnSpPr>
          <p:nvPr/>
        </p:nvCxnSpPr>
        <p:spPr>
          <a:xfrm flipV="1">
            <a:off x="4510489" y="4147119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9" idx="6"/>
            <a:endCxn id="23" idx="2"/>
          </p:cNvCxnSpPr>
          <p:nvPr/>
        </p:nvCxnSpPr>
        <p:spPr>
          <a:xfrm>
            <a:off x="5724128" y="4147119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3" idx="6"/>
            <a:endCxn id="27" idx="2"/>
          </p:cNvCxnSpPr>
          <p:nvPr/>
        </p:nvCxnSpPr>
        <p:spPr>
          <a:xfrm flipV="1">
            <a:off x="6958761" y="4147119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" idx="6"/>
            <a:endCxn id="10" idx="2"/>
          </p:cNvCxnSpPr>
          <p:nvPr/>
        </p:nvCxnSpPr>
        <p:spPr>
          <a:xfrm flipV="1">
            <a:off x="1912953" y="1767383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" idx="6"/>
            <a:endCxn id="14" idx="2"/>
          </p:cNvCxnSpPr>
          <p:nvPr/>
        </p:nvCxnSpPr>
        <p:spPr>
          <a:xfrm>
            <a:off x="3209097" y="1767383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" idx="6"/>
            <a:endCxn id="18" idx="2"/>
          </p:cNvCxnSpPr>
          <p:nvPr/>
        </p:nvCxnSpPr>
        <p:spPr>
          <a:xfrm flipV="1">
            <a:off x="4438481" y="1770855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2" idx="2"/>
          </p:cNvCxnSpPr>
          <p:nvPr/>
        </p:nvCxnSpPr>
        <p:spPr>
          <a:xfrm>
            <a:off x="5652120" y="1770855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2" idx="6"/>
            <a:endCxn id="26" idx="2"/>
          </p:cNvCxnSpPr>
          <p:nvPr/>
        </p:nvCxnSpPr>
        <p:spPr>
          <a:xfrm flipV="1">
            <a:off x="6886753" y="1770855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686150" y="5157192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4769572" y="5157192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Trace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979712" y="1013258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91858" y="3677554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899592" y="1013258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/>
          <a:lstStyle/>
          <a:p>
            <a:r>
              <a:rPr lang="en-US" altLang="ko-KR" sz="4400" dirty="0" smtClean="0"/>
              <a:t>Process of Assembly Line Scheduling </a:t>
            </a:r>
            <a:endParaRPr lang="ko-KR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408897" y="15173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480905" y="38935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14064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1,1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42452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/>
              <a:t>2</a:t>
            </a:r>
            <a:r>
              <a:rPr lang="en-US" altLang="ko-KR" baseline="-25000" dirty="0" smtClean="0"/>
              <a:t>,1</a:t>
            </a:r>
            <a:endParaRPr lang="ko-KR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705041" y="15153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777049" y="38916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11386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442256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2,2</a:t>
            </a:r>
            <a:endParaRPr lang="ko-KR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934425" y="15207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4006433" y="389705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69136" y="11441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1144" y="44279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2,3</a:t>
            </a:r>
            <a:endParaRPr lang="ko-KR" alt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5148064" y="15188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5220072" y="389509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2775" y="114216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1,4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54783" y="44260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2,4</a:t>
            </a:r>
            <a:endParaRPr lang="ko-KR" alt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82697" y="15207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6454705" y="389705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7408" y="11441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1,5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9416" y="44279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2,5</a:t>
            </a:r>
            <a:endParaRPr lang="ko-KR" alt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40074" y="15188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7612082" y="389509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74785" y="114216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1,6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46793" y="44260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2,6</a:t>
            </a:r>
            <a:endParaRPr lang="ko-KR" alt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539552" y="206888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539552" y="33175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2228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Oval 36"/>
          <p:cNvSpPr/>
          <p:nvPr/>
        </p:nvSpPr>
        <p:spPr>
          <a:xfrm>
            <a:off x="1914841" y="317349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stCxn id="6" idx="5"/>
            <a:endCxn id="36" idx="1"/>
          </p:cNvCxnSpPr>
          <p:nvPr/>
        </p:nvCxnSpPr>
        <p:spPr>
          <a:xfrm>
            <a:off x="1839136" y="1947553"/>
            <a:ext cx="149522" cy="3551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11" idx="0"/>
          </p:cNvCxnSpPr>
          <p:nvPr/>
        </p:nvCxnSpPr>
        <p:spPr>
          <a:xfrm>
            <a:off x="2345080" y="2659166"/>
            <a:ext cx="683997" cy="12324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7"/>
            <a:endCxn id="37" idx="3"/>
          </p:cNvCxnSpPr>
          <p:nvPr/>
        </p:nvCxnSpPr>
        <p:spPr>
          <a:xfrm flipV="1">
            <a:off x="1911144" y="3603737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7"/>
            <a:endCxn id="10" idx="3"/>
          </p:cNvCxnSpPr>
          <p:nvPr/>
        </p:nvCxnSpPr>
        <p:spPr>
          <a:xfrm flipV="1">
            <a:off x="2345080" y="1945594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3"/>
          </p:cNvCxnSpPr>
          <p:nvPr/>
        </p:nvCxnSpPr>
        <p:spPr>
          <a:xfrm flipV="1">
            <a:off x="395536" y="2499120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1"/>
          </p:cNvCxnSpPr>
          <p:nvPr/>
        </p:nvCxnSpPr>
        <p:spPr>
          <a:xfrm>
            <a:off x="395536" y="3173498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6" idx="2"/>
          </p:cNvCxnSpPr>
          <p:nvPr/>
        </p:nvCxnSpPr>
        <p:spPr>
          <a:xfrm flipV="1">
            <a:off x="969791" y="1769342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7" idx="2"/>
          </p:cNvCxnSpPr>
          <p:nvPr/>
        </p:nvCxnSpPr>
        <p:spPr>
          <a:xfrm>
            <a:off x="969791" y="3747753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09097" y="2228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6" name="Oval 65"/>
          <p:cNvSpPr/>
          <p:nvPr/>
        </p:nvSpPr>
        <p:spPr>
          <a:xfrm>
            <a:off x="3209097" y="317349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7" name="Straight Arrow Connector 66"/>
          <p:cNvCxnSpPr>
            <a:stCxn id="10" idx="5"/>
            <a:endCxn id="65" idx="1"/>
          </p:cNvCxnSpPr>
          <p:nvPr/>
        </p:nvCxnSpPr>
        <p:spPr>
          <a:xfrm>
            <a:off x="3135280" y="1945594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5"/>
            <a:endCxn id="15" idx="0"/>
          </p:cNvCxnSpPr>
          <p:nvPr/>
        </p:nvCxnSpPr>
        <p:spPr>
          <a:xfrm>
            <a:off x="3639336" y="2659166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7"/>
            <a:endCxn id="66" idx="3"/>
          </p:cNvCxnSpPr>
          <p:nvPr/>
        </p:nvCxnSpPr>
        <p:spPr>
          <a:xfrm flipV="1">
            <a:off x="3207288" y="3603737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7"/>
            <a:endCxn id="14" idx="3"/>
          </p:cNvCxnSpPr>
          <p:nvPr/>
        </p:nvCxnSpPr>
        <p:spPr>
          <a:xfrm flipV="1">
            <a:off x="3639336" y="1951025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38481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Oval 71"/>
          <p:cNvSpPr/>
          <p:nvPr/>
        </p:nvSpPr>
        <p:spPr>
          <a:xfrm>
            <a:off x="4438481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3" name="Straight Arrow Connector 72"/>
          <p:cNvCxnSpPr>
            <a:stCxn id="14" idx="5"/>
            <a:endCxn id="71" idx="1"/>
          </p:cNvCxnSpPr>
          <p:nvPr/>
        </p:nvCxnSpPr>
        <p:spPr>
          <a:xfrm>
            <a:off x="4364664" y="195102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  <a:endCxn id="19" idx="1"/>
          </p:cNvCxnSpPr>
          <p:nvPr/>
        </p:nvCxnSpPr>
        <p:spPr>
          <a:xfrm>
            <a:off x="4868720" y="2630500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7"/>
            <a:endCxn id="72" idx="3"/>
          </p:cNvCxnSpPr>
          <p:nvPr/>
        </p:nvCxnSpPr>
        <p:spPr>
          <a:xfrm flipV="1">
            <a:off x="4436672" y="3575071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7"/>
            <a:endCxn id="18" idx="3"/>
          </p:cNvCxnSpPr>
          <p:nvPr/>
        </p:nvCxnSpPr>
        <p:spPr>
          <a:xfrm flipV="1">
            <a:off x="4868720" y="1949066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705117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Oval 77"/>
          <p:cNvSpPr/>
          <p:nvPr/>
        </p:nvSpPr>
        <p:spPr>
          <a:xfrm>
            <a:off x="5705117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9" name="Straight Arrow Connector 78"/>
          <p:cNvCxnSpPr>
            <a:stCxn id="18" idx="5"/>
            <a:endCxn id="77" idx="1"/>
          </p:cNvCxnSpPr>
          <p:nvPr/>
        </p:nvCxnSpPr>
        <p:spPr>
          <a:xfrm>
            <a:off x="5578303" y="1949066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5"/>
            <a:endCxn id="23" idx="0"/>
          </p:cNvCxnSpPr>
          <p:nvPr/>
        </p:nvCxnSpPr>
        <p:spPr>
          <a:xfrm>
            <a:off x="6135356" y="2630500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78" idx="3"/>
          </p:cNvCxnSpPr>
          <p:nvPr/>
        </p:nvCxnSpPr>
        <p:spPr>
          <a:xfrm flipV="1">
            <a:off x="5650311" y="3575071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7"/>
            <a:endCxn id="22" idx="3"/>
          </p:cNvCxnSpPr>
          <p:nvPr/>
        </p:nvCxnSpPr>
        <p:spPr>
          <a:xfrm flipV="1">
            <a:off x="6135356" y="1951025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86753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Oval 83"/>
          <p:cNvSpPr/>
          <p:nvPr/>
        </p:nvSpPr>
        <p:spPr>
          <a:xfrm>
            <a:off x="6886753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5" name="Straight Arrow Connector 84"/>
          <p:cNvCxnSpPr>
            <a:stCxn id="22" idx="5"/>
            <a:endCxn id="83" idx="1"/>
          </p:cNvCxnSpPr>
          <p:nvPr/>
        </p:nvCxnSpPr>
        <p:spPr>
          <a:xfrm>
            <a:off x="6812936" y="195102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5"/>
            <a:endCxn id="27" idx="0"/>
          </p:cNvCxnSpPr>
          <p:nvPr/>
        </p:nvCxnSpPr>
        <p:spPr>
          <a:xfrm>
            <a:off x="7316992" y="2630500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7"/>
            <a:endCxn id="84" idx="3"/>
          </p:cNvCxnSpPr>
          <p:nvPr/>
        </p:nvCxnSpPr>
        <p:spPr>
          <a:xfrm flipV="1">
            <a:off x="6884944" y="3575071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7"/>
            <a:endCxn id="26" idx="4"/>
          </p:cNvCxnSpPr>
          <p:nvPr/>
        </p:nvCxnSpPr>
        <p:spPr>
          <a:xfrm flipV="1">
            <a:off x="7316992" y="2022883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223107" y="206888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6" name="Oval 105"/>
          <p:cNvSpPr/>
          <p:nvPr/>
        </p:nvSpPr>
        <p:spPr>
          <a:xfrm>
            <a:off x="8223107" y="33175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07" name="Straight Arrow Connector 106"/>
          <p:cNvCxnSpPr>
            <a:stCxn id="26" idx="6"/>
            <a:endCxn id="105" idx="1"/>
          </p:cNvCxnSpPr>
          <p:nvPr/>
        </p:nvCxnSpPr>
        <p:spPr>
          <a:xfrm>
            <a:off x="8044130" y="1770855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7"/>
            <a:endCxn id="106" idx="3"/>
          </p:cNvCxnSpPr>
          <p:nvPr/>
        </p:nvCxnSpPr>
        <p:spPr>
          <a:xfrm flipV="1">
            <a:off x="8042321" y="3747753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5"/>
          </p:cNvCxnSpPr>
          <p:nvPr/>
        </p:nvCxnSpPr>
        <p:spPr>
          <a:xfrm>
            <a:off x="8653346" y="2499120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7"/>
          </p:cNvCxnSpPr>
          <p:nvPr/>
        </p:nvCxnSpPr>
        <p:spPr>
          <a:xfrm flipV="1">
            <a:off x="8653346" y="3029483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2636083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Start</a:t>
            </a:r>
            <a:endParaRPr lang="ko-KR" alt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795276" y="2599170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cxnSp>
        <p:nvCxnSpPr>
          <p:cNvPr id="124" name="Straight Arrow Connector 123"/>
          <p:cNvCxnSpPr>
            <a:stCxn id="7" idx="6"/>
            <a:endCxn id="11" idx="2"/>
          </p:cNvCxnSpPr>
          <p:nvPr/>
        </p:nvCxnSpPr>
        <p:spPr>
          <a:xfrm flipV="1">
            <a:off x="1984961" y="4143647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6"/>
            <a:endCxn id="15" idx="2"/>
          </p:cNvCxnSpPr>
          <p:nvPr/>
        </p:nvCxnSpPr>
        <p:spPr>
          <a:xfrm>
            <a:off x="3281105" y="4143647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6"/>
            <a:endCxn id="19" idx="2"/>
          </p:cNvCxnSpPr>
          <p:nvPr/>
        </p:nvCxnSpPr>
        <p:spPr>
          <a:xfrm flipV="1">
            <a:off x="4510489" y="4147119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9" idx="6"/>
            <a:endCxn id="23" idx="2"/>
          </p:cNvCxnSpPr>
          <p:nvPr/>
        </p:nvCxnSpPr>
        <p:spPr>
          <a:xfrm>
            <a:off x="5724128" y="4147119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3" idx="6"/>
            <a:endCxn id="27" idx="2"/>
          </p:cNvCxnSpPr>
          <p:nvPr/>
        </p:nvCxnSpPr>
        <p:spPr>
          <a:xfrm flipV="1">
            <a:off x="6958761" y="4147119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" idx="6"/>
            <a:endCxn id="10" idx="2"/>
          </p:cNvCxnSpPr>
          <p:nvPr/>
        </p:nvCxnSpPr>
        <p:spPr>
          <a:xfrm flipV="1">
            <a:off x="1912953" y="1767383"/>
            <a:ext cx="792088" cy="19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" idx="6"/>
            <a:endCxn id="14" idx="2"/>
          </p:cNvCxnSpPr>
          <p:nvPr/>
        </p:nvCxnSpPr>
        <p:spPr>
          <a:xfrm>
            <a:off x="3209097" y="1767383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" idx="6"/>
            <a:endCxn id="18" idx="2"/>
          </p:cNvCxnSpPr>
          <p:nvPr/>
        </p:nvCxnSpPr>
        <p:spPr>
          <a:xfrm flipV="1">
            <a:off x="4438481" y="1770855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2" idx="2"/>
          </p:cNvCxnSpPr>
          <p:nvPr/>
        </p:nvCxnSpPr>
        <p:spPr>
          <a:xfrm>
            <a:off x="5652120" y="1770855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2" idx="6"/>
            <a:endCxn id="26" idx="2"/>
          </p:cNvCxnSpPr>
          <p:nvPr/>
        </p:nvCxnSpPr>
        <p:spPr>
          <a:xfrm flipV="1">
            <a:off x="6886753" y="1770855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686150" y="5157192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4769572" y="5157192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Trace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347864" y="1013258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91858" y="3677554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899592" y="1013258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/>
          <a:lstStyle/>
          <a:p>
            <a:r>
              <a:rPr lang="en-US" altLang="ko-KR" sz="4400" dirty="0" smtClean="0"/>
              <a:t>Process of Assembly Line Scheduling </a:t>
            </a:r>
            <a:endParaRPr lang="ko-KR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408897" y="15173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480905" y="38935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14064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1,1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42452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/>
              <a:t>2</a:t>
            </a:r>
            <a:r>
              <a:rPr lang="en-US" altLang="ko-KR" baseline="-25000" dirty="0" smtClean="0"/>
              <a:t>,1</a:t>
            </a:r>
            <a:endParaRPr lang="ko-KR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705041" y="15153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777049" y="38916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11386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442256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2,2</a:t>
            </a:r>
            <a:endParaRPr lang="ko-KR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934425" y="15207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4006433" y="389705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69136" y="11441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1144" y="44279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2,3</a:t>
            </a:r>
            <a:endParaRPr lang="ko-KR" alt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5148064" y="15188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5220072" y="389509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2775" y="114216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1,4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54783" y="44260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2,4</a:t>
            </a:r>
            <a:endParaRPr lang="ko-KR" alt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82697" y="15207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6454705" y="389705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7408" y="11441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1,5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9416" y="44279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2,5</a:t>
            </a:r>
            <a:endParaRPr lang="ko-KR" alt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40074" y="15188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7612082" y="389509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74785" y="114216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1,6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46793" y="44260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2,6</a:t>
            </a:r>
            <a:endParaRPr lang="ko-KR" alt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539552" y="206888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539552" y="33175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2228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Oval 36"/>
          <p:cNvSpPr/>
          <p:nvPr/>
        </p:nvSpPr>
        <p:spPr>
          <a:xfrm>
            <a:off x="1914841" y="317349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stCxn id="6" idx="5"/>
            <a:endCxn id="36" idx="1"/>
          </p:cNvCxnSpPr>
          <p:nvPr/>
        </p:nvCxnSpPr>
        <p:spPr>
          <a:xfrm>
            <a:off x="1839136" y="1947553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11" idx="0"/>
          </p:cNvCxnSpPr>
          <p:nvPr/>
        </p:nvCxnSpPr>
        <p:spPr>
          <a:xfrm>
            <a:off x="2345080" y="2659166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7"/>
            <a:endCxn id="37" idx="3"/>
          </p:cNvCxnSpPr>
          <p:nvPr/>
        </p:nvCxnSpPr>
        <p:spPr>
          <a:xfrm flipV="1">
            <a:off x="1911144" y="3603737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7"/>
            <a:endCxn id="10" idx="3"/>
          </p:cNvCxnSpPr>
          <p:nvPr/>
        </p:nvCxnSpPr>
        <p:spPr>
          <a:xfrm flipV="1">
            <a:off x="2345080" y="1945594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3"/>
          </p:cNvCxnSpPr>
          <p:nvPr/>
        </p:nvCxnSpPr>
        <p:spPr>
          <a:xfrm flipV="1">
            <a:off x="395536" y="2499120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1"/>
          </p:cNvCxnSpPr>
          <p:nvPr/>
        </p:nvCxnSpPr>
        <p:spPr>
          <a:xfrm>
            <a:off x="395536" y="3173498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6" idx="2"/>
          </p:cNvCxnSpPr>
          <p:nvPr/>
        </p:nvCxnSpPr>
        <p:spPr>
          <a:xfrm flipV="1">
            <a:off x="969791" y="1769342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7" idx="2"/>
          </p:cNvCxnSpPr>
          <p:nvPr/>
        </p:nvCxnSpPr>
        <p:spPr>
          <a:xfrm>
            <a:off x="969791" y="3747753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09097" y="2228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6" name="Oval 65"/>
          <p:cNvSpPr/>
          <p:nvPr/>
        </p:nvSpPr>
        <p:spPr>
          <a:xfrm>
            <a:off x="3209097" y="317349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7" name="Straight Arrow Connector 66"/>
          <p:cNvCxnSpPr>
            <a:stCxn id="10" idx="5"/>
            <a:endCxn id="65" idx="1"/>
          </p:cNvCxnSpPr>
          <p:nvPr/>
        </p:nvCxnSpPr>
        <p:spPr>
          <a:xfrm>
            <a:off x="3135280" y="1945594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5"/>
            <a:endCxn id="15" idx="0"/>
          </p:cNvCxnSpPr>
          <p:nvPr/>
        </p:nvCxnSpPr>
        <p:spPr>
          <a:xfrm>
            <a:off x="3639336" y="2659166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7"/>
            <a:endCxn id="66" idx="3"/>
          </p:cNvCxnSpPr>
          <p:nvPr/>
        </p:nvCxnSpPr>
        <p:spPr>
          <a:xfrm flipV="1">
            <a:off x="3207288" y="3603737"/>
            <a:ext cx="75626" cy="3616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7"/>
            <a:endCxn id="14" idx="3"/>
          </p:cNvCxnSpPr>
          <p:nvPr/>
        </p:nvCxnSpPr>
        <p:spPr>
          <a:xfrm flipV="1">
            <a:off x="3639336" y="1951025"/>
            <a:ext cx="368906" cy="12962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38481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Oval 71"/>
          <p:cNvSpPr/>
          <p:nvPr/>
        </p:nvSpPr>
        <p:spPr>
          <a:xfrm>
            <a:off x="4438481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3" name="Straight Arrow Connector 72"/>
          <p:cNvCxnSpPr>
            <a:stCxn id="14" idx="5"/>
            <a:endCxn id="71" idx="1"/>
          </p:cNvCxnSpPr>
          <p:nvPr/>
        </p:nvCxnSpPr>
        <p:spPr>
          <a:xfrm>
            <a:off x="4364664" y="195102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  <a:endCxn id="19" idx="1"/>
          </p:cNvCxnSpPr>
          <p:nvPr/>
        </p:nvCxnSpPr>
        <p:spPr>
          <a:xfrm>
            <a:off x="4868720" y="2630500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7"/>
            <a:endCxn id="72" idx="3"/>
          </p:cNvCxnSpPr>
          <p:nvPr/>
        </p:nvCxnSpPr>
        <p:spPr>
          <a:xfrm flipV="1">
            <a:off x="4436672" y="3575071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7"/>
            <a:endCxn id="18" idx="3"/>
          </p:cNvCxnSpPr>
          <p:nvPr/>
        </p:nvCxnSpPr>
        <p:spPr>
          <a:xfrm flipV="1">
            <a:off x="4868720" y="1949066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705117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Oval 77"/>
          <p:cNvSpPr/>
          <p:nvPr/>
        </p:nvSpPr>
        <p:spPr>
          <a:xfrm>
            <a:off x="5705117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9" name="Straight Arrow Connector 78"/>
          <p:cNvCxnSpPr>
            <a:stCxn id="18" idx="5"/>
            <a:endCxn id="77" idx="1"/>
          </p:cNvCxnSpPr>
          <p:nvPr/>
        </p:nvCxnSpPr>
        <p:spPr>
          <a:xfrm>
            <a:off x="5578303" y="1949066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5"/>
            <a:endCxn id="23" idx="0"/>
          </p:cNvCxnSpPr>
          <p:nvPr/>
        </p:nvCxnSpPr>
        <p:spPr>
          <a:xfrm>
            <a:off x="6135356" y="2630500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78" idx="3"/>
          </p:cNvCxnSpPr>
          <p:nvPr/>
        </p:nvCxnSpPr>
        <p:spPr>
          <a:xfrm flipV="1">
            <a:off x="5650311" y="3575071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7"/>
            <a:endCxn id="22" idx="3"/>
          </p:cNvCxnSpPr>
          <p:nvPr/>
        </p:nvCxnSpPr>
        <p:spPr>
          <a:xfrm flipV="1">
            <a:off x="6135356" y="1951025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86753" y="22002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Oval 83"/>
          <p:cNvSpPr/>
          <p:nvPr/>
        </p:nvSpPr>
        <p:spPr>
          <a:xfrm>
            <a:off x="6886753" y="31448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5" name="Straight Arrow Connector 84"/>
          <p:cNvCxnSpPr>
            <a:stCxn id="22" idx="5"/>
            <a:endCxn id="83" idx="1"/>
          </p:cNvCxnSpPr>
          <p:nvPr/>
        </p:nvCxnSpPr>
        <p:spPr>
          <a:xfrm>
            <a:off x="6812936" y="1951025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5"/>
            <a:endCxn id="27" idx="0"/>
          </p:cNvCxnSpPr>
          <p:nvPr/>
        </p:nvCxnSpPr>
        <p:spPr>
          <a:xfrm>
            <a:off x="7316992" y="2630500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7"/>
            <a:endCxn id="84" idx="3"/>
          </p:cNvCxnSpPr>
          <p:nvPr/>
        </p:nvCxnSpPr>
        <p:spPr>
          <a:xfrm flipV="1">
            <a:off x="6884944" y="3575071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7"/>
            <a:endCxn id="26" idx="4"/>
          </p:cNvCxnSpPr>
          <p:nvPr/>
        </p:nvCxnSpPr>
        <p:spPr>
          <a:xfrm flipV="1">
            <a:off x="7316992" y="2022883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223107" y="206888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6" name="Oval 105"/>
          <p:cNvSpPr/>
          <p:nvPr/>
        </p:nvSpPr>
        <p:spPr>
          <a:xfrm>
            <a:off x="8223107" y="331751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07" name="Straight Arrow Connector 106"/>
          <p:cNvCxnSpPr>
            <a:stCxn id="26" idx="6"/>
            <a:endCxn id="105" idx="1"/>
          </p:cNvCxnSpPr>
          <p:nvPr/>
        </p:nvCxnSpPr>
        <p:spPr>
          <a:xfrm>
            <a:off x="8044130" y="1770855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7"/>
            <a:endCxn id="106" idx="3"/>
          </p:cNvCxnSpPr>
          <p:nvPr/>
        </p:nvCxnSpPr>
        <p:spPr>
          <a:xfrm flipV="1">
            <a:off x="8042321" y="3747753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5"/>
          </p:cNvCxnSpPr>
          <p:nvPr/>
        </p:nvCxnSpPr>
        <p:spPr>
          <a:xfrm>
            <a:off x="8653346" y="2499120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7"/>
          </p:cNvCxnSpPr>
          <p:nvPr/>
        </p:nvCxnSpPr>
        <p:spPr>
          <a:xfrm flipV="1">
            <a:off x="8653346" y="3029483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2636083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Start</a:t>
            </a:r>
            <a:endParaRPr lang="ko-KR" alt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795276" y="2599170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cxnSp>
        <p:nvCxnSpPr>
          <p:cNvPr id="124" name="Straight Arrow Connector 123"/>
          <p:cNvCxnSpPr>
            <a:stCxn id="7" idx="6"/>
            <a:endCxn id="11" idx="2"/>
          </p:cNvCxnSpPr>
          <p:nvPr/>
        </p:nvCxnSpPr>
        <p:spPr>
          <a:xfrm flipV="1">
            <a:off x="1984961" y="4143647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6"/>
            <a:endCxn id="15" idx="2"/>
          </p:cNvCxnSpPr>
          <p:nvPr/>
        </p:nvCxnSpPr>
        <p:spPr>
          <a:xfrm>
            <a:off x="3281105" y="4143647"/>
            <a:ext cx="725328" cy="54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6"/>
            <a:endCxn id="19" idx="2"/>
          </p:cNvCxnSpPr>
          <p:nvPr/>
        </p:nvCxnSpPr>
        <p:spPr>
          <a:xfrm flipV="1">
            <a:off x="4510489" y="4147119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9" idx="6"/>
            <a:endCxn id="23" idx="2"/>
          </p:cNvCxnSpPr>
          <p:nvPr/>
        </p:nvCxnSpPr>
        <p:spPr>
          <a:xfrm>
            <a:off x="5724128" y="4147119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3" idx="6"/>
            <a:endCxn id="27" idx="2"/>
          </p:cNvCxnSpPr>
          <p:nvPr/>
        </p:nvCxnSpPr>
        <p:spPr>
          <a:xfrm flipV="1">
            <a:off x="6958761" y="4147119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" idx="6"/>
            <a:endCxn id="10" idx="2"/>
          </p:cNvCxnSpPr>
          <p:nvPr/>
        </p:nvCxnSpPr>
        <p:spPr>
          <a:xfrm flipV="1">
            <a:off x="1912953" y="1767383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" idx="6"/>
            <a:endCxn id="14" idx="2"/>
          </p:cNvCxnSpPr>
          <p:nvPr/>
        </p:nvCxnSpPr>
        <p:spPr>
          <a:xfrm>
            <a:off x="3209097" y="1767383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" idx="6"/>
            <a:endCxn id="18" idx="2"/>
          </p:cNvCxnSpPr>
          <p:nvPr/>
        </p:nvCxnSpPr>
        <p:spPr>
          <a:xfrm flipV="1">
            <a:off x="4438481" y="1770855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2" idx="2"/>
          </p:cNvCxnSpPr>
          <p:nvPr/>
        </p:nvCxnSpPr>
        <p:spPr>
          <a:xfrm>
            <a:off x="5652120" y="1770855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2" idx="6"/>
            <a:endCxn id="26" idx="2"/>
          </p:cNvCxnSpPr>
          <p:nvPr/>
        </p:nvCxnSpPr>
        <p:spPr>
          <a:xfrm flipV="1">
            <a:off x="6886753" y="1770855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686150" y="5157192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4769572" y="5157192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Trace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2000" y="1013258"/>
            <a:ext cx="0" cy="3888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706090"/>
          </a:xfrm>
        </p:spPr>
        <p:txBody>
          <a:bodyPr/>
          <a:lstStyle/>
          <a:p>
            <a:r>
              <a:rPr lang="en-US" altLang="ko-KR" sz="4000" dirty="0" smtClean="0"/>
              <a:t>Tracing Assembly Line Scheduling in DP</a:t>
            </a:r>
            <a:endParaRPr lang="ko-KR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991858" y="3605546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899592" y="941250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408897" y="14453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480905" y="382157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06863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1,1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435251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/>
              <a:t>2</a:t>
            </a:r>
            <a:r>
              <a:rPr lang="en-US" altLang="ko-KR" baseline="-25000" dirty="0" smtClean="0"/>
              <a:t>,1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2705041" y="144334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2777049" y="381961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106668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435055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2,2</a:t>
            </a:r>
            <a:endParaRPr lang="ko-KR" alt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3934425" y="14487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4006433" y="38250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9136" y="10721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41144" y="43559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2,3</a:t>
            </a:r>
            <a:endParaRPr lang="ko-KR" altLang="en-US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5148064" y="14468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5220072" y="38230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82775" y="1070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1,4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4783" y="43540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2,4</a:t>
            </a:r>
            <a:endParaRPr lang="ko-KR" alt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6382697" y="14487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4" name="Oval 23"/>
          <p:cNvSpPr/>
          <p:nvPr/>
        </p:nvSpPr>
        <p:spPr>
          <a:xfrm>
            <a:off x="6454705" y="38250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7408" y="10721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1,5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89416" y="43559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2,5</a:t>
            </a:r>
            <a:endParaRPr lang="ko-KR" alt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7540074" y="14468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7612082" y="38230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74785" y="1070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1,6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6793" y="43540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2,6</a:t>
            </a:r>
            <a:endParaRPr lang="ko-KR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56073" y="692696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Line 1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4719889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Line 2</a:t>
            </a:r>
            <a:endParaRPr lang="ko-KR" alt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39552" y="19968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Oval 33"/>
          <p:cNvSpPr/>
          <p:nvPr/>
        </p:nvSpPr>
        <p:spPr>
          <a:xfrm>
            <a:off x="539552" y="32455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1914841" y="21569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310149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7" name="Straight Arrow Connector 36"/>
          <p:cNvCxnSpPr>
            <a:stCxn id="7" idx="5"/>
            <a:endCxn id="35" idx="1"/>
          </p:cNvCxnSpPr>
          <p:nvPr/>
        </p:nvCxnSpPr>
        <p:spPr>
          <a:xfrm>
            <a:off x="1839136" y="1875545"/>
            <a:ext cx="149522" cy="35519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5"/>
            <a:endCxn id="12" idx="0"/>
          </p:cNvCxnSpPr>
          <p:nvPr/>
        </p:nvCxnSpPr>
        <p:spPr>
          <a:xfrm>
            <a:off x="2345080" y="2587158"/>
            <a:ext cx="683997" cy="123245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7"/>
            <a:endCxn id="36" idx="3"/>
          </p:cNvCxnSpPr>
          <p:nvPr/>
        </p:nvCxnSpPr>
        <p:spPr>
          <a:xfrm flipV="1">
            <a:off x="1911144" y="3531729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7"/>
            <a:endCxn id="11" idx="3"/>
          </p:cNvCxnSpPr>
          <p:nvPr/>
        </p:nvCxnSpPr>
        <p:spPr>
          <a:xfrm flipV="1">
            <a:off x="2345080" y="1873586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3"/>
          </p:cNvCxnSpPr>
          <p:nvPr/>
        </p:nvCxnSpPr>
        <p:spPr>
          <a:xfrm flipV="1">
            <a:off x="395536" y="2427112"/>
            <a:ext cx="217833" cy="23386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1"/>
          </p:cNvCxnSpPr>
          <p:nvPr/>
        </p:nvCxnSpPr>
        <p:spPr>
          <a:xfrm>
            <a:off x="395536" y="3101490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7"/>
            <a:endCxn id="7" idx="2"/>
          </p:cNvCxnSpPr>
          <p:nvPr/>
        </p:nvCxnSpPr>
        <p:spPr>
          <a:xfrm flipV="1">
            <a:off x="969791" y="1697334"/>
            <a:ext cx="439106" cy="37335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5"/>
            <a:endCxn id="8" idx="2"/>
          </p:cNvCxnSpPr>
          <p:nvPr/>
        </p:nvCxnSpPr>
        <p:spPr>
          <a:xfrm>
            <a:off x="969791" y="3675745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209097" y="21569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Oval 45"/>
          <p:cNvSpPr/>
          <p:nvPr/>
        </p:nvSpPr>
        <p:spPr>
          <a:xfrm>
            <a:off x="3209097" y="310149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7" name="Straight Arrow Connector 46"/>
          <p:cNvCxnSpPr>
            <a:stCxn id="11" idx="5"/>
            <a:endCxn id="45" idx="1"/>
          </p:cNvCxnSpPr>
          <p:nvPr/>
        </p:nvCxnSpPr>
        <p:spPr>
          <a:xfrm>
            <a:off x="3135280" y="1873586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  <a:endCxn id="16" idx="0"/>
          </p:cNvCxnSpPr>
          <p:nvPr/>
        </p:nvCxnSpPr>
        <p:spPr>
          <a:xfrm>
            <a:off x="3639336" y="2587158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7"/>
            <a:endCxn id="46" idx="3"/>
          </p:cNvCxnSpPr>
          <p:nvPr/>
        </p:nvCxnSpPr>
        <p:spPr>
          <a:xfrm flipV="1">
            <a:off x="3207288" y="3531729"/>
            <a:ext cx="75626" cy="3616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7"/>
            <a:endCxn id="15" idx="3"/>
          </p:cNvCxnSpPr>
          <p:nvPr/>
        </p:nvCxnSpPr>
        <p:spPr>
          <a:xfrm flipV="1">
            <a:off x="3639336" y="1879017"/>
            <a:ext cx="368906" cy="129629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38481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Oval 51"/>
          <p:cNvSpPr/>
          <p:nvPr/>
        </p:nvSpPr>
        <p:spPr>
          <a:xfrm>
            <a:off x="4438481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53" name="Straight Arrow Connector 52"/>
          <p:cNvCxnSpPr>
            <a:stCxn id="15" idx="5"/>
            <a:endCxn id="51" idx="1"/>
          </p:cNvCxnSpPr>
          <p:nvPr/>
        </p:nvCxnSpPr>
        <p:spPr>
          <a:xfrm>
            <a:off x="4364664" y="1879017"/>
            <a:ext cx="147634" cy="32305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5"/>
            <a:endCxn id="20" idx="1"/>
          </p:cNvCxnSpPr>
          <p:nvPr/>
        </p:nvCxnSpPr>
        <p:spPr>
          <a:xfrm>
            <a:off x="4868720" y="2558492"/>
            <a:ext cx="425169" cy="133840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7"/>
            <a:endCxn id="52" idx="3"/>
          </p:cNvCxnSpPr>
          <p:nvPr/>
        </p:nvCxnSpPr>
        <p:spPr>
          <a:xfrm flipV="1">
            <a:off x="4436672" y="350306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7"/>
            <a:endCxn id="19" idx="3"/>
          </p:cNvCxnSpPr>
          <p:nvPr/>
        </p:nvCxnSpPr>
        <p:spPr>
          <a:xfrm flipV="1">
            <a:off x="4868720" y="1877058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05117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8" name="Oval 57"/>
          <p:cNvSpPr/>
          <p:nvPr/>
        </p:nvSpPr>
        <p:spPr>
          <a:xfrm>
            <a:off x="5705117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59" name="Straight Arrow Connector 58"/>
          <p:cNvCxnSpPr>
            <a:stCxn id="19" idx="5"/>
            <a:endCxn id="57" idx="1"/>
          </p:cNvCxnSpPr>
          <p:nvPr/>
        </p:nvCxnSpPr>
        <p:spPr>
          <a:xfrm>
            <a:off x="5578303" y="1877058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5"/>
            <a:endCxn id="24" idx="0"/>
          </p:cNvCxnSpPr>
          <p:nvPr/>
        </p:nvCxnSpPr>
        <p:spPr>
          <a:xfrm>
            <a:off x="6135356" y="2558492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7"/>
            <a:endCxn id="58" idx="3"/>
          </p:cNvCxnSpPr>
          <p:nvPr/>
        </p:nvCxnSpPr>
        <p:spPr>
          <a:xfrm flipV="1">
            <a:off x="5650311" y="3503063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7"/>
            <a:endCxn id="23" idx="3"/>
          </p:cNvCxnSpPr>
          <p:nvPr/>
        </p:nvCxnSpPr>
        <p:spPr>
          <a:xfrm flipV="1">
            <a:off x="6135356" y="1879017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886753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4" name="Oval 63"/>
          <p:cNvSpPr/>
          <p:nvPr/>
        </p:nvSpPr>
        <p:spPr>
          <a:xfrm>
            <a:off x="6886753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5" name="Straight Arrow Connector 64"/>
          <p:cNvCxnSpPr>
            <a:stCxn id="23" idx="5"/>
            <a:endCxn id="63" idx="1"/>
          </p:cNvCxnSpPr>
          <p:nvPr/>
        </p:nvCxnSpPr>
        <p:spPr>
          <a:xfrm>
            <a:off x="6812936" y="187901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5"/>
            <a:endCxn id="28" idx="0"/>
          </p:cNvCxnSpPr>
          <p:nvPr/>
        </p:nvCxnSpPr>
        <p:spPr>
          <a:xfrm>
            <a:off x="7316992" y="2558492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7"/>
            <a:endCxn id="64" idx="3"/>
          </p:cNvCxnSpPr>
          <p:nvPr/>
        </p:nvCxnSpPr>
        <p:spPr>
          <a:xfrm flipV="1">
            <a:off x="6884944" y="3503063"/>
            <a:ext cx="75626" cy="39579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7"/>
            <a:endCxn id="27" idx="4"/>
          </p:cNvCxnSpPr>
          <p:nvPr/>
        </p:nvCxnSpPr>
        <p:spPr>
          <a:xfrm flipV="1">
            <a:off x="7316992" y="1950875"/>
            <a:ext cx="475110" cy="11957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223107" y="19968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Oval 69"/>
          <p:cNvSpPr/>
          <p:nvPr/>
        </p:nvSpPr>
        <p:spPr>
          <a:xfrm>
            <a:off x="8223107" y="32455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1" name="Straight Arrow Connector 70"/>
          <p:cNvCxnSpPr>
            <a:stCxn id="27" idx="6"/>
            <a:endCxn id="69" idx="1"/>
          </p:cNvCxnSpPr>
          <p:nvPr/>
        </p:nvCxnSpPr>
        <p:spPr>
          <a:xfrm>
            <a:off x="8044130" y="1698847"/>
            <a:ext cx="252794" cy="37184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8" idx="7"/>
            <a:endCxn id="70" idx="3"/>
          </p:cNvCxnSpPr>
          <p:nvPr/>
        </p:nvCxnSpPr>
        <p:spPr>
          <a:xfrm flipV="1">
            <a:off x="8042321" y="3675745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5"/>
          </p:cNvCxnSpPr>
          <p:nvPr/>
        </p:nvCxnSpPr>
        <p:spPr>
          <a:xfrm>
            <a:off x="8653346" y="2427112"/>
            <a:ext cx="167126" cy="23386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7"/>
          </p:cNvCxnSpPr>
          <p:nvPr/>
        </p:nvCxnSpPr>
        <p:spPr>
          <a:xfrm flipV="1">
            <a:off x="8653346" y="2957475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0" y="2564075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Start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795276" y="2564904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cxnSp>
        <p:nvCxnSpPr>
          <p:cNvPr id="78" name="Straight Arrow Connector 77"/>
          <p:cNvCxnSpPr>
            <a:stCxn id="8" idx="6"/>
            <a:endCxn id="12" idx="2"/>
          </p:cNvCxnSpPr>
          <p:nvPr/>
        </p:nvCxnSpPr>
        <p:spPr>
          <a:xfrm flipV="1">
            <a:off x="1984961" y="4071639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6"/>
            <a:endCxn id="16" idx="2"/>
          </p:cNvCxnSpPr>
          <p:nvPr/>
        </p:nvCxnSpPr>
        <p:spPr>
          <a:xfrm>
            <a:off x="3281105" y="4071639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6"/>
            <a:endCxn id="20" idx="2"/>
          </p:cNvCxnSpPr>
          <p:nvPr/>
        </p:nvCxnSpPr>
        <p:spPr>
          <a:xfrm flipV="1">
            <a:off x="4510489" y="4075111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6"/>
            <a:endCxn id="24" idx="2"/>
          </p:cNvCxnSpPr>
          <p:nvPr/>
        </p:nvCxnSpPr>
        <p:spPr>
          <a:xfrm>
            <a:off x="5724128" y="4075111"/>
            <a:ext cx="730577" cy="195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6"/>
            <a:endCxn id="28" idx="2"/>
          </p:cNvCxnSpPr>
          <p:nvPr/>
        </p:nvCxnSpPr>
        <p:spPr>
          <a:xfrm flipV="1">
            <a:off x="6958761" y="4075111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" idx="6"/>
            <a:endCxn id="11" idx="2"/>
          </p:cNvCxnSpPr>
          <p:nvPr/>
        </p:nvCxnSpPr>
        <p:spPr>
          <a:xfrm flipV="1">
            <a:off x="1912953" y="1695375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" idx="6"/>
            <a:endCxn id="15" idx="2"/>
          </p:cNvCxnSpPr>
          <p:nvPr/>
        </p:nvCxnSpPr>
        <p:spPr>
          <a:xfrm>
            <a:off x="3209097" y="1695375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" idx="6"/>
            <a:endCxn id="19" idx="2"/>
          </p:cNvCxnSpPr>
          <p:nvPr/>
        </p:nvCxnSpPr>
        <p:spPr>
          <a:xfrm flipV="1">
            <a:off x="4438481" y="1698847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9" idx="6"/>
            <a:endCxn id="23" idx="2"/>
          </p:cNvCxnSpPr>
          <p:nvPr/>
        </p:nvCxnSpPr>
        <p:spPr>
          <a:xfrm>
            <a:off x="5652120" y="1698847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6"/>
            <a:endCxn id="27" idx="2"/>
          </p:cNvCxnSpPr>
          <p:nvPr/>
        </p:nvCxnSpPr>
        <p:spPr>
          <a:xfrm flipV="1">
            <a:off x="6886753" y="1698847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686150" y="5373216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4769572" y="5373216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Trace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Rectangular Callout 94"/>
          <p:cNvSpPr/>
          <p:nvPr/>
        </p:nvSpPr>
        <p:spPr>
          <a:xfrm>
            <a:off x="5994958" y="4829682"/>
            <a:ext cx="3041538" cy="399518"/>
          </a:xfrm>
          <a:prstGeom prst="wedgeRectCallout">
            <a:avLst>
              <a:gd name="adj1" fmla="val -20833"/>
              <a:gd name="adj2" fmla="val 758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 smtClean="0"/>
              <a:t>Used for retrace purpose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38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6061</TotalTime>
  <Words>705</Words>
  <Application>Microsoft Office PowerPoint</Application>
  <PresentationFormat>On-screen Show (4:3)</PresentationFormat>
  <Paragraphs>407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Cambria</vt:lpstr>
      <vt:lpstr>Times New Roman</vt:lpstr>
      <vt:lpstr>발표 템플릿</vt:lpstr>
      <vt:lpstr>Week 5 Practice: Dynamic Programming</vt:lpstr>
      <vt:lpstr>Short recap</vt:lpstr>
      <vt:lpstr>Implementation Example: Fibonacci Sequence in DP</vt:lpstr>
      <vt:lpstr>Assembly Line Scheduling </vt:lpstr>
      <vt:lpstr>Process of Assembly Line Scheduling </vt:lpstr>
      <vt:lpstr>Process of Assembly Line Scheduling </vt:lpstr>
      <vt:lpstr>Process of Assembly Line Scheduling </vt:lpstr>
      <vt:lpstr>Tracing Assembly Line Scheduling in DP</vt:lpstr>
      <vt:lpstr>Offline class plan</vt:lpstr>
      <vt:lpstr>Production Planning Management</vt:lpstr>
      <vt:lpstr>For your information: Dataset</vt:lpstr>
      <vt:lpstr>Manufacturing Execution System</vt:lpstr>
      <vt:lpstr>Execution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148</cp:revision>
  <dcterms:created xsi:type="dcterms:W3CDTF">2011-08-19T05:41:09Z</dcterms:created>
  <dcterms:modified xsi:type="dcterms:W3CDTF">2017-09-25T04:24:28Z</dcterms:modified>
</cp:coreProperties>
</file>