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4" r:id="rId3"/>
    <p:sldId id="308" r:id="rId4"/>
    <p:sldId id="309" r:id="rId5"/>
    <p:sldId id="310" r:id="rId6"/>
    <p:sldId id="311" r:id="rId7"/>
    <p:sldId id="312" r:id="rId8"/>
    <p:sldId id="313" r:id="rId9"/>
    <p:sldId id="275" r:id="rId10"/>
    <p:sldId id="314" r:id="rId11"/>
    <p:sldId id="315" r:id="rId12"/>
    <p:sldId id="319" r:id="rId13"/>
    <p:sldId id="31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23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16741-985E-459F-BA82-093E789F7007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327AF-32C1-4C9D-8AD5-75A9CA67E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4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1668016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558608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0E6ED176-E9F4-4AA7-A0A0-FA63DD1285FC}" type="datetime1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EC7B-37FA-499F-8AC4-57A9D34F7F0A}" type="datetime1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0272" y="274638"/>
            <a:ext cx="1752600" cy="6178698"/>
          </a:xfrm>
        </p:spPr>
        <p:txBody>
          <a:bodyPr vert="eaVert" anchor="b" anchorCtr="0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19056" cy="617869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ADF2C49F-9EC9-44C9-8908-E979F5245E72}" type="datetime1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E49F9807-1E85-4B0D-BF9E-18619E19EE6F}" type="datetime1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206553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7301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2DBEE03C-6EB2-4E48-A09E-EED5F5DEEF3A}" type="datetime1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656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A628736D-F3DA-496B-AEBA-8217763886D7}" type="datetime1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48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48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7AAE0844-06C8-493B-B451-32C7607DDC1F}" type="datetime1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946550-2A8E-4FD2-9A63-E37D0A95DDE9}" type="datetime1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958F6B39-FD55-4FF2-A227-43E080771B4D}" type="datetime1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1208"/>
            <a:ext cx="8443663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5901664"/>
            <a:ext cx="8443665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8B282794-A2FF-4193-A49A-6A390E0626D9}" type="datetime1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8443664" cy="477619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5278"/>
            <a:ext cx="91440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096000"/>
            <a:ext cx="9144000" cy="5013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3A97782-5EBC-4408-8447-0DF425A696C9}" type="datetime1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2">
                <a:alpha val="87000"/>
              </a:schemeClr>
            </a:gs>
            <a:gs pos="100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439133" y="2151868"/>
            <a:ext cx="268982" cy="91599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i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8093" y="6590376"/>
            <a:ext cx="577502" cy="2772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3528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 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8424" y="6597351"/>
            <a:ext cx="765175" cy="266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620808"/>
            <a:ext cx="621159" cy="216024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B545BF3-F11A-4CB7-B656-3F6707D24B81}" type="datetime1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6608385"/>
            <a:ext cx="5859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Copyright © 2010 by Il-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Chul</a:t>
            </a:r>
            <a:r>
              <a:rPr lang="en-US" altLang="ko-KR" sz="1200" dirty="0" smtClean="0">
                <a:solidFill>
                  <a:schemeClr val="bg1"/>
                </a:solidFill>
              </a:rPr>
              <a:t> Moon, Dept. of Industrial and Systems Engineering, KAIST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IE 362 Lecture </a:t>
            </a:r>
            <a:r>
              <a:rPr lang="en-US" altLang="ko-KR" dirty="0" smtClean="0"/>
              <a:t>4: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Linked List, Stack and Queue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smtClean="0"/>
              <a:t>Continued)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Il-</a:t>
            </a:r>
            <a:r>
              <a:rPr lang="en-US" altLang="ko-KR" dirty="0" err="1" smtClean="0"/>
              <a:t>Chul</a:t>
            </a:r>
            <a:r>
              <a:rPr lang="en-US" altLang="ko-KR" dirty="0" smtClean="0"/>
              <a:t> Moon</a:t>
            </a:r>
          </a:p>
          <a:p>
            <a:r>
              <a:rPr lang="en-US" altLang="ko-KR" dirty="0" smtClean="0"/>
              <a:t>Department of Industrial and Systems Engineering</a:t>
            </a:r>
          </a:p>
          <a:p>
            <a:r>
              <a:rPr lang="en-US" altLang="ko-KR" smtClean="0"/>
              <a:t>KAIST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59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Production Planning Management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Excavator producers in Korea</a:t>
            </a:r>
          </a:p>
          <a:p>
            <a:pPr lvl="1"/>
            <a:r>
              <a:rPr lang="en-US" altLang="ko-KR" dirty="0" smtClean="0"/>
              <a:t>Hyundai, Doosan…</a:t>
            </a:r>
          </a:p>
          <a:p>
            <a:r>
              <a:rPr lang="en-US" altLang="ko-KR" dirty="0" smtClean="0"/>
              <a:t>Excavators are pretty expensive</a:t>
            </a:r>
          </a:p>
          <a:p>
            <a:pPr lvl="1"/>
            <a:r>
              <a:rPr lang="en-US" altLang="ko-KR" dirty="0" smtClean="0"/>
              <a:t>Start production when orders come in</a:t>
            </a:r>
          </a:p>
          <a:p>
            <a:r>
              <a:rPr lang="en-US" altLang="ko-KR" dirty="0" smtClean="0"/>
              <a:t>Any problem?</a:t>
            </a:r>
          </a:p>
          <a:p>
            <a:pPr lvl="1"/>
            <a:r>
              <a:rPr lang="en-US" altLang="ko-KR" dirty="0" smtClean="0"/>
              <a:t>Orders always change</a:t>
            </a:r>
          </a:p>
          <a:p>
            <a:pPr lvl="2"/>
            <a:r>
              <a:rPr lang="en-US" altLang="ko-KR" dirty="0" smtClean="0"/>
              <a:t>Cancelling</a:t>
            </a:r>
          </a:p>
          <a:p>
            <a:pPr lvl="2"/>
            <a:r>
              <a:rPr lang="en-US" altLang="ko-KR" dirty="0" smtClean="0"/>
              <a:t>Changing the delivery date</a:t>
            </a:r>
          </a:p>
          <a:p>
            <a:pPr lvl="2"/>
            <a:r>
              <a:rPr lang="en-US" altLang="ko-KR" dirty="0" smtClean="0"/>
              <a:t>Changing the specification</a:t>
            </a:r>
          </a:p>
          <a:p>
            <a:pPr lvl="1"/>
            <a:r>
              <a:rPr lang="en-US" altLang="ko-KR" dirty="0" smtClean="0"/>
              <a:t>Changes get more difficult to handle when they are aggregated for a month-long production list</a:t>
            </a:r>
          </a:p>
          <a:p>
            <a:r>
              <a:rPr lang="en-US" altLang="ko-KR" dirty="0" smtClean="0"/>
              <a:t>How to store and manage the production data?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030" name="Picture 6" descr="Excavator Hyundai R320LC-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700808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09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Dataset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You are given four </a:t>
            </a:r>
            <a:br>
              <a:rPr lang="en-US" altLang="ko-KR" dirty="0" smtClean="0"/>
            </a:br>
            <a:r>
              <a:rPr lang="en-US" altLang="ko-KR" dirty="0" smtClean="0"/>
              <a:t>production plans of </a:t>
            </a:r>
            <a:br>
              <a:rPr lang="en-US" altLang="ko-KR" dirty="0" smtClean="0"/>
            </a:br>
            <a:r>
              <a:rPr lang="en-US" altLang="ko-KR" dirty="0" smtClean="0"/>
              <a:t>excavator production</a:t>
            </a:r>
          </a:p>
          <a:p>
            <a:pPr lvl="1"/>
            <a:r>
              <a:rPr lang="en-US" altLang="ko-KR" dirty="0" smtClean="0"/>
              <a:t>Plan on Dec 17, 2012</a:t>
            </a:r>
          </a:p>
          <a:p>
            <a:pPr lvl="2"/>
            <a:r>
              <a:rPr lang="en-US" altLang="ko-KR" dirty="0" smtClean="0"/>
              <a:t>This week, we are </a:t>
            </a:r>
            <a:br>
              <a:rPr lang="en-US" altLang="ko-KR" dirty="0" smtClean="0"/>
            </a:br>
            <a:r>
              <a:rPr lang="en-US" altLang="ko-KR" dirty="0" smtClean="0"/>
              <a:t>going to use only this data</a:t>
            </a:r>
          </a:p>
          <a:p>
            <a:pPr lvl="1"/>
            <a:r>
              <a:rPr lang="en-US" altLang="ko-KR" dirty="0" smtClean="0"/>
              <a:t>Plan on Dec 24, 2012</a:t>
            </a:r>
          </a:p>
          <a:p>
            <a:pPr lvl="1"/>
            <a:r>
              <a:rPr lang="en-US" altLang="ko-KR" dirty="0" smtClean="0"/>
              <a:t>Plan on Jan 10, 2013</a:t>
            </a:r>
          </a:p>
          <a:p>
            <a:pPr lvl="1"/>
            <a:r>
              <a:rPr lang="en-US" altLang="ko-KR" dirty="0" smtClean="0"/>
              <a:t>Plan on Jan 11, 2013</a:t>
            </a:r>
          </a:p>
          <a:p>
            <a:r>
              <a:rPr lang="en-US" altLang="ko-KR" dirty="0" smtClean="0"/>
              <a:t>Four columns</a:t>
            </a:r>
          </a:p>
          <a:p>
            <a:pPr lvl="1"/>
            <a:r>
              <a:rPr lang="en-US" altLang="ko-KR" dirty="0" smtClean="0"/>
              <a:t>No: just a number on the row</a:t>
            </a:r>
          </a:p>
          <a:p>
            <a:pPr lvl="1"/>
            <a:r>
              <a:rPr lang="en-US" altLang="ko-KR" dirty="0" smtClean="0"/>
              <a:t>Serial Number: Unique identifier of an order</a:t>
            </a:r>
          </a:p>
          <a:p>
            <a:pPr lvl="1"/>
            <a:r>
              <a:rPr lang="en-US" altLang="ko-KR" dirty="0" smtClean="0"/>
              <a:t>Model: Model name of the excavator</a:t>
            </a:r>
          </a:p>
          <a:p>
            <a:pPr lvl="1"/>
            <a:r>
              <a:rPr lang="en-US" altLang="ko-KR" dirty="0" smtClean="0"/>
              <a:t>Model Number: The unique number of the product in the model line</a:t>
            </a:r>
          </a:p>
          <a:p>
            <a:pPr lvl="1"/>
            <a:r>
              <a:rPr lang="en-US" altLang="ko-KR" dirty="0" smtClean="0"/>
              <a:t>Start Date: Production start date</a:t>
            </a:r>
          </a:p>
          <a:p>
            <a:pPr lvl="1"/>
            <a:r>
              <a:rPr lang="en-US" altLang="ko-KR" dirty="0" smtClean="0"/>
              <a:t>Assembly Order: Production order</a:t>
            </a:r>
          </a:p>
          <a:p>
            <a:pPr lvl="1"/>
            <a:r>
              <a:rPr lang="en-US" altLang="ko-KR" dirty="0" smtClean="0"/>
              <a:t>End Date: Production end date</a:t>
            </a:r>
          </a:p>
          <a:p>
            <a:pPr lvl="1"/>
            <a:r>
              <a:rPr lang="en-US" altLang="ko-KR" dirty="0" smtClean="0"/>
              <a:t>Country: Order origination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586120"/>
            <a:ext cx="5112568" cy="203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Manufacturing Execution System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4216"/>
            <a:ext cx="8435280" cy="238112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Processors have their own list of products to handle</a:t>
            </a:r>
          </a:p>
          <a:p>
            <a:pPr lvl="1"/>
            <a:r>
              <a:rPr lang="en-US" altLang="ko-KR" dirty="0" smtClean="0"/>
              <a:t>Processor 1,2,3 follows the stack</a:t>
            </a:r>
          </a:p>
          <a:p>
            <a:pPr lvl="1"/>
            <a:r>
              <a:rPr lang="en-US" altLang="ko-KR" dirty="0" smtClean="0"/>
              <a:t>Processor 4,5,6 follows the queue</a:t>
            </a:r>
          </a:p>
          <a:p>
            <a:r>
              <a:rPr lang="en-US" altLang="ko-KR" dirty="0" smtClean="0"/>
              <a:t>Problem 1. Complete the production list class</a:t>
            </a:r>
          </a:p>
          <a:p>
            <a:pPr lvl="1"/>
            <a:r>
              <a:rPr lang="en-US" altLang="ko-KR" dirty="0" smtClean="0"/>
              <a:t>Code </a:t>
            </a:r>
            <a:r>
              <a:rPr lang="en-US" altLang="ko-KR" i="1" dirty="0" err="1" smtClean="0"/>
              <a:t>addFirst</a:t>
            </a:r>
            <a:r>
              <a:rPr lang="en-US" altLang="ko-KR" i="1" dirty="0" smtClean="0"/>
              <a:t>,</a:t>
            </a:r>
            <a:r>
              <a:rPr lang="en-US" altLang="ko-KR" dirty="0" smtClean="0"/>
              <a:t> </a:t>
            </a:r>
            <a:r>
              <a:rPr lang="en-US" altLang="ko-KR" i="1" dirty="0" err="1" smtClean="0"/>
              <a:t>removeLast</a:t>
            </a:r>
            <a:r>
              <a:rPr lang="en-US" altLang="ko-KR" i="1" dirty="0" smtClean="0"/>
              <a:t>, </a:t>
            </a:r>
            <a:r>
              <a:rPr lang="en-US" altLang="ko-KR" i="1" dirty="0" err="1" smtClean="0"/>
              <a:t>removeFirst</a:t>
            </a:r>
            <a:r>
              <a:rPr lang="en-US" altLang="ko-KR" i="1" dirty="0" smtClean="0"/>
              <a:t>, and </a:t>
            </a:r>
            <a:r>
              <a:rPr lang="en-US" altLang="ko-KR" i="1" dirty="0" err="1" smtClean="0"/>
              <a:t>getSize</a:t>
            </a:r>
            <a:endParaRPr lang="en-US" altLang="ko-KR" i="1" dirty="0" smtClean="0"/>
          </a:p>
          <a:p>
            <a:r>
              <a:rPr lang="en-US" altLang="ko-KR" dirty="0" smtClean="0"/>
              <a:t>Problem 2. Complete the stack class</a:t>
            </a:r>
          </a:p>
          <a:p>
            <a:r>
              <a:rPr lang="en-US" altLang="ko-KR" dirty="0" smtClean="0"/>
              <a:t>Problem 3. Complete the queue class</a:t>
            </a:r>
          </a:p>
          <a:p>
            <a:r>
              <a:rPr lang="en-US" altLang="ko-KR" dirty="0" smtClean="0"/>
              <a:t>Problem 4. Complete the </a:t>
            </a:r>
            <a:r>
              <a:rPr lang="en-US" altLang="ko-KR" i="1" dirty="0" err="1" smtClean="0"/>
              <a:t>arriveProduct</a:t>
            </a:r>
            <a:r>
              <a:rPr lang="en-US" altLang="ko-KR" dirty="0" smtClean="0"/>
              <a:t> method of </a:t>
            </a:r>
            <a:r>
              <a:rPr lang="en-US" altLang="ko-KR" dirty="0" err="1" smtClean="0"/>
              <a:t>ManufacturingProcess</a:t>
            </a:r>
            <a:r>
              <a:rPr lang="en-US" altLang="ko-KR" dirty="0" smtClean="0"/>
              <a:t> class</a:t>
            </a:r>
          </a:p>
          <a:p>
            <a:pPr lvl="1"/>
            <a:r>
              <a:rPr lang="en-US" altLang="ko-KR" dirty="0" smtClean="0"/>
              <a:t>Given “</a:t>
            </a:r>
            <a:r>
              <a:rPr lang="en-US" altLang="ko-KR" i="1" dirty="0" smtClean="0"/>
              <a:t>plan</a:t>
            </a:r>
            <a:r>
              <a:rPr lang="en-US" altLang="ko-KR" dirty="0" smtClean="0"/>
              <a:t>” should be added to the method of either </a:t>
            </a:r>
            <a:r>
              <a:rPr lang="en-US" altLang="ko-KR" i="1" dirty="0" smtClean="0"/>
              <a:t>stack</a:t>
            </a:r>
            <a:r>
              <a:rPr lang="en-US" altLang="ko-KR" dirty="0" smtClean="0"/>
              <a:t> or </a:t>
            </a:r>
            <a:r>
              <a:rPr lang="en-US" altLang="ko-KR" i="1" dirty="0" smtClean="0"/>
              <a:t>queue</a:t>
            </a:r>
            <a:endParaRPr lang="ko-KR" alt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457200" y="2348880"/>
            <a:ext cx="1594520" cy="864096"/>
          </a:xfrm>
          <a:prstGeom prst="rect">
            <a:avLst/>
          </a:prstGeom>
          <a:solidFill>
            <a:schemeClr val="accent1"/>
          </a:solidFill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Planned Product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7452320" y="2348880"/>
            <a:ext cx="1594520" cy="864096"/>
          </a:xfrm>
          <a:prstGeom prst="rect">
            <a:avLst/>
          </a:prstGeom>
          <a:solidFill>
            <a:schemeClr val="accent1"/>
          </a:solidFill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Finished Product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2411760" y="1556792"/>
            <a:ext cx="1360609" cy="513784"/>
          </a:xfrm>
          <a:prstGeom prst="rect">
            <a:avLst/>
          </a:prstGeom>
          <a:solidFill>
            <a:schemeClr val="accent1"/>
          </a:solidFill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Processor 1</a:t>
            </a:r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4067944" y="1556792"/>
            <a:ext cx="1360609" cy="513784"/>
          </a:xfrm>
          <a:prstGeom prst="rect">
            <a:avLst/>
          </a:prstGeom>
          <a:solidFill>
            <a:schemeClr val="accent1"/>
          </a:solidFill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Processor 2</a:t>
            </a:r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5724128" y="1551928"/>
            <a:ext cx="1360609" cy="513784"/>
          </a:xfrm>
          <a:prstGeom prst="rect">
            <a:avLst/>
          </a:prstGeom>
          <a:solidFill>
            <a:schemeClr val="accent1"/>
          </a:solidFill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Processor 3</a:t>
            </a:r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411760" y="3433864"/>
            <a:ext cx="1360609" cy="513784"/>
          </a:xfrm>
          <a:prstGeom prst="rect">
            <a:avLst/>
          </a:prstGeom>
          <a:solidFill>
            <a:schemeClr val="accent1"/>
          </a:solidFill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Processor 4</a:t>
            </a:r>
            <a:endParaRPr lang="ko-KR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67944" y="3433864"/>
            <a:ext cx="1360609" cy="513784"/>
          </a:xfrm>
          <a:prstGeom prst="rect">
            <a:avLst/>
          </a:prstGeom>
          <a:solidFill>
            <a:schemeClr val="accent1"/>
          </a:solidFill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Processor 5</a:t>
            </a:r>
            <a:endParaRPr lang="ko-KR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24128" y="3429000"/>
            <a:ext cx="1360609" cy="513784"/>
          </a:xfrm>
          <a:prstGeom prst="rect">
            <a:avLst/>
          </a:prstGeom>
          <a:solidFill>
            <a:schemeClr val="accent1"/>
          </a:solidFill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Processor 6</a:t>
            </a:r>
            <a:endParaRPr lang="ko-KR" altLang="en-US" dirty="0"/>
          </a:p>
        </p:txBody>
      </p:sp>
      <p:cxnSp>
        <p:nvCxnSpPr>
          <p:cNvPr id="14" name="Straight Arrow Connector 13"/>
          <p:cNvCxnSpPr>
            <a:stCxn id="5" idx="3"/>
            <a:endCxn id="7" idx="2"/>
          </p:cNvCxnSpPr>
          <p:nvPr/>
        </p:nvCxnSpPr>
        <p:spPr>
          <a:xfrm flipV="1">
            <a:off x="2051720" y="2070576"/>
            <a:ext cx="1040345" cy="71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10" idx="0"/>
          </p:cNvCxnSpPr>
          <p:nvPr/>
        </p:nvCxnSpPr>
        <p:spPr>
          <a:xfrm>
            <a:off x="2051720" y="2780928"/>
            <a:ext cx="1040345" cy="652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>
            <a:off x="3772369" y="1813684"/>
            <a:ext cx="295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9" idx="1"/>
          </p:cNvCxnSpPr>
          <p:nvPr/>
        </p:nvCxnSpPr>
        <p:spPr>
          <a:xfrm flipV="1">
            <a:off x="5428553" y="1808820"/>
            <a:ext cx="295575" cy="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6" idx="1"/>
          </p:cNvCxnSpPr>
          <p:nvPr/>
        </p:nvCxnSpPr>
        <p:spPr>
          <a:xfrm>
            <a:off x="6404433" y="2065712"/>
            <a:ext cx="1047887" cy="71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0"/>
            <a:endCxn id="6" idx="1"/>
          </p:cNvCxnSpPr>
          <p:nvPr/>
        </p:nvCxnSpPr>
        <p:spPr>
          <a:xfrm flipV="1">
            <a:off x="6404433" y="2780928"/>
            <a:ext cx="1047887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3"/>
            <a:endCxn id="12" idx="1"/>
          </p:cNvCxnSpPr>
          <p:nvPr/>
        </p:nvCxnSpPr>
        <p:spPr>
          <a:xfrm flipV="1">
            <a:off x="5428553" y="3685892"/>
            <a:ext cx="295575" cy="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3"/>
            <a:endCxn id="11" idx="1"/>
          </p:cNvCxnSpPr>
          <p:nvPr/>
        </p:nvCxnSpPr>
        <p:spPr>
          <a:xfrm>
            <a:off x="3772369" y="3690756"/>
            <a:ext cx="295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60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98" y="116632"/>
            <a:ext cx="8435280" cy="504056"/>
          </a:xfrm>
        </p:spPr>
        <p:txBody>
          <a:bodyPr/>
          <a:lstStyle/>
          <a:p>
            <a:r>
              <a:rPr lang="en-US" altLang="ko-KR" dirty="0" smtClean="0"/>
              <a:t>Execution Result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3"/>
            <a:ext cx="9144000" cy="4485079"/>
          </a:xfrm>
        </p:spPr>
        <p:txBody>
          <a:bodyPr/>
          <a:lstStyle/>
          <a:p>
            <a:r>
              <a:rPr lang="en-US" altLang="ko-KR" dirty="0" smtClean="0"/>
              <a:t>When you complete the codes, you are expected to see the below results.</a:t>
            </a:r>
          </a:p>
          <a:p>
            <a:pPr lvl="1"/>
            <a:r>
              <a:rPr lang="en-US" altLang="ko-KR" dirty="0" smtClean="0"/>
              <a:t>Execute ‘run.py’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692426"/>
            <a:ext cx="5832648" cy="493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4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Short recap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5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i="1" dirty="0" smtClean="0"/>
              <a:t>Detour</a:t>
            </a:r>
            <a:r>
              <a:rPr lang="en-US" altLang="ko-KR" sz="4000" dirty="0" smtClean="0"/>
              <a:t>: </a:t>
            </a:r>
            <a:r>
              <a:rPr lang="en-US" altLang="ko-KR" dirty="0" smtClean="0"/>
              <a:t>Assignment and Equivalence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55976" y="3123084"/>
            <a:ext cx="4536504" cy="340226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One variable’s value is changed</a:t>
            </a:r>
          </a:p>
          <a:p>
            <a:r>
              <a:rPr lang="en-US" altLang="ko-KR" dirty="0" smtClean="0"/>
              <a:t>But, you see three changes</a:t>
            </a:r>
          </a:p>
          <a:p>
            <a:r>
              <a:rPr lang="en-US" altLang="ko-KR" dirty="0" smtClean="0"/>
              <a:t>Why this happened?</a:t>
            </a:r>
          </a:p>
          <a:p>
            <a:pPr lvl="1"/>
            <a:r>
              <a:rPr lang="en-US" altLang="ko-KR" dirty="0" smtClean="0"/>
              <a:t>Because of references</a:t>
            </a:r>
          </a:p>
          <a:p>
            <a:pPr lvl="1"/>
            <a:r>
              <a:rPr lang="en-US" altLang="ko-KR" dirty="0" smtClean="0"/>
              <a:t>x has two references from y and z</a:t>
            </a:r>
          </a:p>
          <a:p>
            <a:pPr lvl="1"/>
            <a:r>
              <a:rPr lang="en-US" altLang="ko-KR" dirty="0" smtClean="0"/>
              <a:t>The values of y and z are determined by x, and x is changed</a:t>
            </a:r>
          </a:p>
          <a:p>
            <a:pPr lvl="2"/>
            <a:r>
              <a:rPr lang="en-US" altLang="ko-KR" dirty="0" smtClean="0"/>
              <a:t>See the ripple effects</a:t>
            </a:r>
          </a:p>
          <a:p>
            <a:r>
              <a:rPr lang="en-US" altLang="ko-KR" b="1" i="1" dirty="0" smtClean="0"/>
              <a:t>==</a:t>
            </a:r>
          </a:p>
          <a:p>
            <a:pPr lvl="1"/>
            <a:r>
              <a:rPr lang="en-US" altLang="ko-KR" dirty="0" smtClean="0"/>
              <a:t>Checks the equivalence of two referenced values</a:t>
            </a:r>
          </a:p>
          <a:p>
            <a:r>
              <a:rPr lang="en-US" altLang="ko-KR" b="1" i="1" dirty="0" smtClean="0"/>
              <a:t>is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Checks the equivalence of two referenced objects’ IDs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07"/>
          <a:stretch/>
        </p:blipFill>
        <p:spPr bwMode="auto">
          <a:xfrm>
            <a:off x="48084" y="1628800"/>
            <a:ext cx="4237316" cy="4732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609202"/>
            <a:ext cx="4547245" cy="1414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383680" y="2420888"/>
            <a:ext cx="1901720" cy="692477"/>
            <a:chOff x="2383680" y="1944435"/>
            <a:chExt cx="1901720" cy="692477"/>
          </a:xfrm>
        </p:grpSpPr>
        <p:sp>
          <p:nvSpPr>
            <p:cNvPr id="6" name="Oval 5"/>
            <p:cNvSpPr/>
            <p:nvPr/>
          </p:nvSpPr>
          <p:spPr>
            <a:xfrm>
              <a:off x="2385196" y="2172352"/>
              <a:ext cx="1900204" cy="46456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699792" y="2280364"/>
              <a:ext cx="288032" cy="24853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i="1" dirty="0" smtClean="0"/>
                <a:t>1</a:t>
              </a:r>
              <a:endParaRPr lang="ko-KR" altLang="en-US" i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191282" y="2280364"/>
              <a:ext cx="288032" cy="24853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i="1" dirty="0"/>
                <a:t>2</a:t>
              </a:r>
              <a:endParaRPr lang="ko-KR" altLang="en-US" i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635896" y="2280364"/>
              <a:ext cx="288032" cy="24853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i="1" dirty="0" smtClean="0"/>
                <a:t>3</a:t>
              </a:r>
              <a:endParaRPr lang="ko-KR" altLang="en-US" i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83680" y="194443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383680" y="1468699"/>
            <a:ext cx="1901720" cy="692477"/>
            <a:chOff x="2383680" y="1944435"/>
            <a:chExt cx="1901720" cy="692477"/>
          </a:xfrm>
        </p:grpSpPr>
        <p:sp>
          <p:nvSpPr>
            <p:cNvPr id="15" name="Oval 14"/>
            <p:cNvSpPr/>
            <p:nvPr/>
          </p:nvSpPr>
          <p:spPr>
            <a:xfrm>
              <a:off x="2385196" y="2172352"/>
              <a:ext cx="1900204" cy="46456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699792" y="2280364"/>
              <a:ext cx="288032" cy="24853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i="1" dirty="0" smtClean="0"/>
                <a:t>1</a:t>
              </a:r>
              <a:endParaRPr lang="ko-KR" altLang="en-US" i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191282" y="2280364"/>
              <a:ext cx="288032" cy="24853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3635896" y="2280364"/>
              <a:ext cx="288032" cy="24853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i="1" dirty="0" smtClean="0"/>
                <a:t>3</a:t>
              </a:r>
              <a:endParaRPr lang="ko-KR" altLang="en-US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83680" y="19444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y</a:t>
              </a:r>
              <a:endParaRPr lang="ko-KR" altLang="en-US" dirty="0"/>
            </a:p>
          </p:txBody>
        </p:sp>
      </p:grpSp>
      <p:cxnSp>
        <p:nvCxnSpPr>
          <p:cNvPr id="13" name="Straight Arrow Connector 12"/>
          <p:cNvCxnSpPr>
            <a:stCxn id="17" idx="4"/>
            <a:endCxn id="6" idx="0"/>
          </p:cNvCxnSpPr>
          <p:nvPr/>
        </p:nvCxnSpPr>
        <p:spPr>
          <a:xfrm>
            <a:off x="3335298" y="2053164"/>
            <a:ext cx="0" cy="595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382248" y="3456603"/>
            <a:ext cx="1901720" cy="692477"/>
            <a:chOff x="2383680" y="1944435"/>
            <a:chExt cx="1901720" cy="692477"/>
          </a:xfrm>
        </p:grpSpPr>
        <p:sp>
          <p:nvSpPr>
            <p:cNvPr id="23" name="Oval 22"/>
            <p:cNvSpPr/>
            <p:nvPr/>
          </p:nvSpPr>
          <p:spPr>
            <a:xfrm>
              <a:off x="2385196" y="2172352"/>
              <a:ext cx="1900204" cy="46456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699792" y="2280364"/>
              <a:ext cx="288032" cy="24853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191282" y="2280364"/>
              <a:ext cx="288032" cy="24853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i="1" dirty="0" smtClean="0"/>
                <a:t>a</a:t>
              </a:r>
              <a:endParaRPr lang="ko-KR" altLang="en-US" i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3635896" y="2280364"/>
              <a:ext cx="288032" cy="24853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i="1" dirty="0" smtClean="0"/>
                <a:t>b</a:t>
              </a:r>
              <a:endParaRPr lang="ko-KR" altLang="en-US" i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83680" y="194443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z</a:t>
              </a:r>
              <a:endParaRPr lang="ko-KR" altLang="en-US" dirty="0"/>
            </a:p>
          </p:txBody>
        </p:sp>
      </p:grpSp>
      <p:cxnSp>
        <p:nvCxnSpPr>
          <p:cNvPr id="28" name="Straight Arrow Connector 27"/>
          <p:cNvCxnSpPr>
            <a:stCxn id="24" idx="0"/>
            <a:endCxn id="7" idx="4"/>
          </p:cNvCxnSpPr>
          <p:nvPr/>
        </p:nvCxnSpPr>
        <p:spPr>
          <a:xfrm flipV="1">
            <a:off x="2842376" y="3005353"/>
            <a:ext cx="1432" cy="787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60187" y="3214276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reference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730020" y="2195572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reference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8143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346" y="140009"/>
            <a:ext cx="8299996" cy="853604"/>
          </a:xfrm>
        </p:spPr>
        <p:txBody>
          <a:bodyPr/>
          <a:lstStyle/>
          <a:p>
            <a:r>
              <a:rPr lang="en-US" altLang="ko-KR" sz="4400" dirty="0"/>
              <a:t>Search procedure in singly linked list</a:t>
            </a:r>
            <a:endParaRPr lang="ko-KR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793" y="1021896"/>
            <a:ext cx="8559824" cy="201094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Again, let’s find ‘d’ and ‘c’ from the </a:t>
            </a:r>
            <a:r>
              <a:rPr lang="en-US" altLang="ko-KR" dirty="0" smtClean="0"/>
              <a:t>list</a:t>
            </a:r>
            <a:endParaRPr lang="en-US" altLang="ko-KR" dirty="0"/>
          </a:p>
          <a:p>
            <a:r>
              <a:rPr lang="en-US" altLang="ko-KR" dirty="0"/>
              <a:t>Just </a:t>
            </a:r>
            <a:r>
              <a:rPr lang="en-US" altLang="ko-KR" dirty="0" smtClean="0"/>
              <a:t>like </a:t>
            </a:r>
            <a:r>
              <a:rPr lang="en-US" altLang="ko-KR" dirty="0"/>
              <a:t>an array, navigating from the first to the last until hit is the only way</a:t>
            </a:r>
          </a:p>
          <a:p>
            <a:r>
              <a:rPr lang="en-US" altLang="ko-KR" dirty="0"/>
              <a:t>No difference in the search pattern, though you cannot use index any further!</a:t>
            </a:r>
          </a:p>
          <a:p>
            <a:pPr lvl="1"/>
            <a:r>
              <a:rPr lang="en-US" altLang="ko-KR" dirty="0"/>
              <a:t>Your list implementation may include the index function, but it is not required in the linked list</a:t>
            </a:r>
          </a:p>
          <a:p>
            <a:endParaRPr lang="ko-KR" altLang="en-US" dirty="0"/>
          </a:p>
        </p:txBody>
      </p:sp>
      <p:sp>
        <p:nvSpPr>
          <p:cNvPr id="20" name="Rectangular Callout 19"/>
          <p:cNvSpPr/>
          <p:nvPr/>
        </p:nvSpPr>
        <p:spPr>
          <a:xfrm>
            <a:off x="1687644" y="4921679"/>
            <a:ext cx="1134126" cy="720080"/>
          </a:xfrm>
          <a:prstGeom prst="wedgeRectCallout">
            <a:avLst>
              <a:gd name="adj1" fmla="val 54129"/>
              <a:gd name="adj2" fmla="val -10760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node.objValue</a:t>
            </a:r>
            <a:r>
              <a:rPr lang="en-US" altLang="ko-KR" sz="900" dirty="0"/>
              <a:t> == ‘d’ </a:t>
            </a:r>
            <a:r>
              <a:rPr lang="en-US" altLang="ko-KR" sz="1200" dirty="0">
                <a:sym typeface="Wingdings" pitchFamily="2" charset="2"/>
              </a:rPr>
              <a:t> False: No hit!</a:t>
            </a:r>
            <a:endParaRPr lang="ko-KR" altLang="en-US" sz="1200" dirty="0"/>
          </a:p>
        </p:txBody>
      </p:sp>
      <p:sp>
        <p:nvSpPr>
          <p:cNvPr id="21" name="Rectangular Callout 20"/>
          <p:cNvSpPr/>
          <p:nvPr/>
        </p:nvSpPr>
        <p:spPr>
          <a:xfrm>
            <a:off x="2929782" y="4921679"/>
            <a:ext cx="1134126" cy="720080"/>
          </a:xfrm>
          <a:prstGeom prst="wedgeRectCallout">
            <a:avLst>
              <a:gd name="adj1" fmla="val 7152"/>
              <a:gd name="adj2" fmla="val -10760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node.objValue</a:t>
            </a:r>
            <a:r>
              <a:rPr lang="en-US" altLang="ko-KR" sz="900" dirty="0"/>
              <a:t> == ‘d’ </a:t>
            </a:r>
            <a:r>
              <a:rPr lang="en-US" altLang="ko-KR" sz="1200" dirty="0">
                <a:sym typeface="Wingdings" pitchFamily="2" charset="2"/>
              </a:rPr>
              <a:t> False: No hit!</a:t>
            </a:r>
            <a:endParaRPr lang="ko-KR" altLang="en-US" sz="1200" dirty="0"/>
          </a:p>
        </p:txBody>
      </p:sp>
      <p:sp>
        <p:nvSpPr>
          <p:cNvPr id="22" name="Rectangular Callout 21"/>
          <p:cNvSpPr/>
          <p:nvPr/>
        </p:nvSpPr>
        <p:spPr>
          <a:xfrm>
            <a:off x="4117914" y="4921679"/>
            <a:ext cx="1134126" cy="720080"/>
          </a:xfrm>
          <a:prstGeom prst="wedgeRectCallout">
            <a:avLst>
              <a:gd name="adj1" fmla="val -28830"/>
              <a:gd name="adj2" fmla="val -11153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node.objValue</a:t>
            </a:r>
            <a:r>
              <a:rPr lang="en-US" altLang="ko-KR" sz="900" dirty="0"/>
              <a:t> == ‘d’ </a:t>
            </a:r>
            <a:r>
              <a:rPr lang="en-US" altLang="ko-KR" sz="1200" dirty="0">
                <a:sym typeface="Wingdings" pitchFamily="2" charset="2"/>
              </a:rPr>
              <a:t> True: Hit!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357512" y="5696527"/>
            <a:ext cx="196246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After </a:t>
            </a:r>
            <a:r>
              <a:rPr lang="en-US" altLang="ko-KR" sz="1350" b="1" dirty="0"/>
              <a:t>three</a:t>
            </a:r>
            <a:r>
              <a:rPr lang="en-US" altLang="ko-KR" sz="1350" dirty="0"/>
              <a:t> retrievals,</a:t>
            </a:r>
          </a:p>
          <a:p>
            <a:r>
              <a:rPr lang="en-US" altLang="ko-KR" sz="1350" dirty="0"/>
              <a:t>we found the hit!</a:t>
            </a:r>
            <a:br>
              <a:rPr lang="en-US" altLang="ko-KR" sz="1350" dirty="0"/>
            </a:br>
            <a:r>
              <a:rPr lang="en-US" altLang="ko-KR" sz="1350" dirty="0"/>
              <a:t>(maximum N retrievals)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2003399" y="3025544"/>
            <a:ext cx="1134126" cy="694470"/>
          </a:xfrm>
          <a:prstGeom prst="wedgeRectCallout">
            <a:avLst>
              <a:gd name="adj1" fmla="val 16936"/>
              <a:gd name="adj2" fmla="val 10049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node.objValue</a:t>
            </a:r>
            <a:r>
              <a:rPr lang="en-US" altLang="ko-KR" sz="900" dirty="0"/>
              <a:t> == ‘c’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ym typeface="Wingdings" pitchFamily="2" charset="2"/>
              </a:rPr>
              <a:t> False: No hit!</a:t>
            </a:r>
            <a:endParaRPr lang="ko-KR" altLang="en-US" sz="1200" dirty="0"/>
          </a:p>
        </p:txBody>
      </p:sp>
      <p:sp>
        <p:nvSpPr>
          <p:cNvPr id="25" name="Rectangular Callout 24"/>
          <p:cNvSpPr/>
          <p:nvPr/>
        </p:nvSpPr>
        <p:spPr>
          <a:xfrm>
            <a:off x="3191531" y="3025544"/>
            <a:ext cx="1134126" cy="694470"/>
          </a:xfrm>
          <a:prstGeom prst="wedgeRectCallout">
            <a:avLst>
              <a:gd name="adj1" fmla="val -7880"/>
              <a:gd name="adj2" fmla="val 9930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node.objValue</a:t>
            </a:r>
            <a:r>
              <a:rPr lang="en-US" altLang="ko-KR" sz="900" dirty="0"/>
              <a:t> == ‘c’ </a:t>
            </a:r>
            <a:r>
              <a:rPr lang="en-US" altLang="ko-KR" sz="1200" dirty="0">
                <a:sym typeface="Wingdings" pitchFamily="2" charset="2"/>
              </a:rPr>
              <a:t> False: No hit!</a:t>
            </a:r>
            <a:endParaRPr lang="ko-KR" altLang="en-US" sz="1200" dirty="0"/>
          </a:p>
        </p:txBody>
      </p:sp>
      <p:sp>
        <p:nvSpPr>
          <p:cNvPr id="26" name="Rectangular Callout 25"/>
          <p:cNvSpPr/>
          <p:nvPr/>
        </p:nvSpPr>
        <p:spPr>
          <a:xfrm>
            <a:off x="4379663" y="3025544"/>
            <a:ext cx="1134126" cy="694470"/>
          </a:xfrm>
          <a:prstGeom prst="wedgeRectCallout">
            <a:avLst>
              <a:gd name="adj1" fmla="val -31882"/>
              <a:gd name="adj2" fmla="val 98109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node.objValue</a:t>
            </a:r>
            <a:r>
              <a:rPr lang="en-US" altLang="ko-KR" sz="900" dirty="0"/>
              <a:t> == ‘c’ </a:t>
            </a:r>
            <a:r>
              <a:rPr lang="en-US" altLang="ko-KR" sz="1200" dirty="0">
                <a:sym typeface="Wingdings" pitchFamily="2" charset="2"/>
              </a:rPr>
              <a:t> False: No hit!</a:t>
            </a:r>
            <a:endParaRPr lang="ko-KR" altLang="en-US" sz="1200" dirty="0"/>
          </a:p>
        </p:txBody>
      </p:sp>
      <p:sp>
        <p:nvSpPr>
          <p:cNvPr id="27" name="Rectangular Callout 26"/>
          <p:cNvSpPr/>
          <p:nvPr/>
        </p:nvSpPr>
        <p:spPr>
          <a:xfrm>
            <a:off x="5567795" y="3025544"/>
            <a:ext cx="1134126" cy="694470"/>
          </a:xfrm>
          <a:prstGeom prst="wedgeRectCallout">
            <a:avLst>
              <a:gd name="adj1" fmla="val -58063"/>
              <a:gd name="adj2" fmla="val 9787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node.objValue</a:t>
            </a:r>
            <a:r>
              <a:rPr lang="en-US" altLang="ko-KR" sz="900" dirty="0"/>
              <a:t> == ‘c’ </a:t>
            </a:r>
            <a:r>
              <a:rPr lang="en-US" altLang="ko-KR" sz="1200" dirty="0">
                <a:sym typeface="Wingdings" pitchFamily="2" charset="2"/>
              </a:rPr>
              <a:t> False: No hit!</a:t>
            </a:r>
            <a:endParaRPr lang="ko-KR" altLang="en-US" sz="1200" dirty="0"/>
          </a:p>
        </p:txBody>
      </p:sp>
      <p:sp>
        <p:nvSpPr>
          <p:cNvPr id="28" name="Rectangular Callout 27"/>
          <p:cNvSpPr/>
          <p:nvPr/>
        </p:nvSpPr>
        <p:spPr>
          <a:xfrm>
            <a:off x="6755927" y="3025544"/>
            <a:ext cx="1134126" cy="694470"/>
          </a:xfrm>
          <a:prstGeom prst="wedgeRectCallout">
            <a:avLst>
              <a:gd name="adj1" fmla="val -86729"/>
              <a:gd name="adj2" fmla="val 10085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node.objValue</a:t>
            </a:r>
            <a:r>
              <a:rPr lang="en-US" altLang="ko-KR" sz="900" dirty="0"/>
              <a:t> == ‘c’ </a:t>
            </a:r>
            <a:r>
              <a:rPr lang="en-US" altLang="ko-KR" sz="1200" dirty="0">
                <a:sym typeface="Wingdings" pitchFamily="2" charset="2"/>
              </a:rPr>
              <a:t> False: No hit!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6701921" y="4574825"/>
            <a:ext cx="17170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After </a:t>
            </a:r>
            <a:r>
              <a:rPr lang="en-US" altLang="ko-KR" sz="1350" b="1" dirty="0"/>
              <a:t>five </a:t>
            </a:r>
            <a:r>
              <a:rPr lang="en-US" altLang="ko-KR" sz="1350" dirty="0"/>
              <a:t>retrievals,</a:t>
            </a:r>
          </a:p>
          <a:p>
            <a:r>
              <a:rPr lang="en-US" altLang="ko-KR" sz="1350" dirty="0"/>
              <a:t>we found that there</a:t>
            </a:r>
            <a:br>
              <a:rPr lang="en-US" altLang="ko-KR" sz="1350" dirty="0"/>
            </a:br>
            <a:r>
              <a:rPr lang="en-US" altLang="ko-KR" sz="1350" dirty="0"/>
              <a:t>will be no hit!</a:t>
            </a:r>
            <a:br>
              <a:rPr lang="en-US" altLang="ko-KR" sz="1350" dirty="0"/>
            </a:br>
            <a:r>
              <a:rPr lang="en-US" altLang="ko-KR" sz="1350" dirty="0"/>
              <a:t>(always N retrievals)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483768" y="4077072"/>
            <a:ext cx="594066" cy="432048"/>
            <a:chOff x="1259632" y="3933056"/>
            <a:chExt cx="1368152" cy="576064"/>
          </a:xfrm>
          <a:noFill/>
        </p:grpSpPr>
        <p:sp>
          <p:nvSpPr>
            <p:cNvPr id="31" name="Rectangle 30"/>
            <p:cNvSpPr/>
            <p:nvPr/>
          </p:nvSpPr>
          <p:spPr>
            <a:xfrm>
              <a:off x="1259632" y="3933056"/>
              <a:ext cx="136815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67744" y="3933056"/>
              <a:ext cx="360040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5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259632" y="3933056"/>
              <a:ext cx="100811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b="1" dirty="0">
                  <a:solidFill>
                    <a:schemeClr val="tx1"/>
                  </a:solidFill>
                </a:rPr>
                <a:t>‘a’</a:t>
              </a:r>
              <a:endParaRPr lang="ko-KR" altLang="en-US" sz="135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Straight Arrow Connector 33"/>
          <p:cNvCxnSpPr>
            <a:stCxn id="32" idx="3"/>
          </p:cNvCxnSpPr>
          <p:nvPr/>
        </p:nvCxnSpPr>
        <p:spPr>
          <a:xfrm>
            <a:off x="3077834" y="4293096"/>
            <a:ext cx="324036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405223" y="4077072"/>
            <a:ext cx="594066" cy="432048"/>
            <a:chOff x="1259632" y="3933056"/>
            <a:chExt cx="1368152" cy="576064"/>
          </a:xfrm>
          <a:noFill/>
        </p:grpSpPr>
        <p:sp>
          <p:nvSpPr>
            <p:cNvPr id="36" name="Rectangle 35"/>
            <p:cNvSpPr/>
            <p:nvPr/>
          </p:nvSpPr>
          <p:spPr>
            <a:xfrm>
              <a:off x="1259632" y="3933056"/>
              <a:ext cx="136815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67744" y="3933056"/>
              <a:ext cx="360040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5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259632" y="3933056"/>
              <a:ext cx="100811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b="1" dirty="0">
                  <a:solidFill>
                    <a:schemeClr val="tx1"/>
                  </a:solidFill>
                </a:rPr>
                <a:t>‘b’</a:t>
              </a:r>
              <a:endParaRPr lang="ko-KR" altLang="en-US" sz="135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Straight Arrow Connector 38"/>
          <p:cNvCxnSpPr>
            <a:stCxn id="37" idx="3"/>
          </p:cNvCxnSpPr>
          <p:nvPr/>
        </p:nvCxnSpPr>
        <p:spPr>
          <a:xfrm>
            <a:off x="3999289" y="4293096"/>
            <a:ext cx="324036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319972" y="4077072"/>
            <a:ext cx="594066" cy="432048"/>
            <a:chOff x="1259632" y="3933056"/>
            <a:chExt cx="1368152" cy="576064"/>
          </a:xfrm>
          <a:noFill/>
        </p:grpSpPr>
        <p:sp>
          <p:nvSpPr>
            <p:cNvPr id="41" name="Rectangle 40"/>
            <p:cNvSpPr/>
            <p:nvPr/>
          </p:nvSpPr>
          <p:spPr>
            <a:xfrm>
              <a:off x="1259632" y="3933056"/>
              <a:ext cx="136815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267744" y="3933056"/>
              <a:ext cx="360040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5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259632" y="3933056"/>
              <a:ext cx="100811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b="1" dirty="0">
                  <a:solidFill>
                    <a:schemeClr val="tx1"/>
                  </a:solidFill>
                </a:rPr>
                <a:t>‘d’</a:t>
              </a:r>
              <a:endParaRPr lang="ko-KR" altLang="en-US" sz="135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241427" y="4077072"/>
            <a:ext cx="594066" cy="432048"/>
            <a:chOff x="1259632" y="3933056"/>
            <a:chExt cx="1368152" cy="576064"/>
          </a:xfrm>
          <a:noFill/>
        </p:grpSpPr>
        <p:sp>
          <p:nvSpPr>
            <p:cNvPr id="45" name="Rectangle 44"/>
            <p:cNvSpPr/>
            <p:nvPr/>
          </p:nvSpPr>
          <p:spPr>
            <a:xfrm>
              <a:off x="1259632" y="3933056"/>
              <a:ext cx="136815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267744" y="3933056"/>
              <a:ext cx="360040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5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259632" y="3933056"/>
              <a:ext cx="100811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b="1" dirty="0">
                  <a:solidFill>
                    <a:schemeClr val="tx1"/>
                  </a:solidFill>
                </a:rPr>
                <a:t>‘e’</a:t>
              </a:r>
              <a:endParaRPr lang="ko-KR" altLang="en-US" sz="135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Straight Arrow Connector 47"/>
          <p:cNvCxnSpPr>
            <a:stCxn id="46" idx="3"/>
          </p:cNvCxnSpPr>
          <p:nvPr/>
        </p:nvCxnSpPr>
        <p:spPr>
          <a:xfrm>
            <a:off x="5835493" y="4293096"/>
            <a:ext cx="324036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917391" y="4293096"/>
            <a:ext cx="324036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169025" y="4077072"/>
            <a:ext cx="594066" cy="432048"/>
            <a:chOff x="1259632" y="3933056"/>
            <a:chExt cx="1368152" cy="576064"/>
          </a:xfrm>
          <a:noFill/>
        </p:grpSpPr>
        <p:sp>
          <p:nvSpPr>
            <p:cNvPr id="51" name="Rectangle 50"/>
            <p:cNvSpPr/>
            <p:nvPr/>
          </p:nvSpPr>
          <p:spPr>
            <a:xfrm>
              <a:off x="1259632" y="3933056"/>
              <a:ext cx="136815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67744" y="3933056"/>
              <a:ext cx="360040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5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259632" y="3933056"/>
              <a:ext cx="100811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b="1" dirty="0">
                  <a:solidFill>
                    <a:schemeClr val="tx1"/>
                  </a:solidFill>
                </a:rPr>
                <a:t>‘f’</a:t>
              </a:r>
              <a:endParaRPr lang="ko-KR" altLang="en-US" sz="135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>
            <a:off x="6799224" y="4293096"/>
            <a:ext cx="324036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7132756" y="4077072"/>
            <a:ext cx="594066" cy="432048"/>
            <a:chOff x="1259632" y="3933056"/>
            <a:chExt cx="1368152" cy="576064"/>
          </a:xfrm>
          <a:noFill/>
        </p:grpSpPr>
        <p:sp>
          <p:nvSpPr>
            <p:cNvPr id="56" name="Rectangle 55"/>
            <p:cNvSpPr/>
            <p:nvPr/>
          </p:nvSpPr>
          <p:spPr>
            <a:xfrm>
              <a:off x="1259632" y="3933056"/>
              <a:ext cx="136815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267744" y="3933056"/>
              <a:ext cx="360040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5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259632" y="3933056"/>
              <a:ext cx="100811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i="1" dirty="0">
                  <a:solidFill>
                    <a:schemeClr val="tx1"/>
                  </a:solidFill>
                </a:rPr>
                <a:t>tail</a:t>
              </a:r>
              <a:endParaRPr lang="ko-KR" altLang="en-US" sz="900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565666" y="4064331"/>
            <a:ext cx="594066" cy="432048"/>
            <a:chOff x="1259632" y="3933056"/>
            <a:chExt cx="1368152" cy="576064"/>
          </a:xfrm>
          <a:noFill/>
        </p:grpSpPr>
        <p:sp>
          <p:nvSpPr>
            <p:cNvPr id="60" name="Rectangle 59"/>
            <p:cNvSpPr/>
            <p:nvPr/>
          </p:nvSpPr>
          <p:spPr>
            <a:xfrm>
              <a:off x="1259632" y="3933056"/>
              <a:ext cx="136815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267744" y="3933056"/>
              <a:ext cx="360040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5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259632" y="3933056"/>
              <a:ext cx="100811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i="1" dirty="0">
                  <a:solidFill>
                    <a:schemeClr val="tx1"/>
                  </a:solidFill>
                </a:rPr>
                <a:t>head</a:t>
              </a:r>
              <a:endParaRPr lang="ko-KR" altLang="en-US" sz="900" b="1" i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Straight Arrow Connector 62"/>
          <p:cNvCxnSpPr>
            <a:stCxn id="61" idx="3"/>
          </p:cNvCxnSpPr>
          <p:nvPr/>
        </p:nvCxnSpPr>
        <p:spPr>
          <a:xfrm>
            <a:off x="2159732" y="4280355"/>
            <a:ext cx="324036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16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53" y="256407"/>
            <a:ext cx="8604448" cy="532124"/>
          </a:xfrm>
        </p:spPr>
        <p:txBody>
          <a:bodyPr/>
          <a:lstStyle/>
          <a:p>
            <a:r>
              <a:rPr lang="en-US" altLang="ko-KR" dirty="0" smtClean="0"/>
              <a:t>Insert procedure </a:t>
            </a:r>
            <a:r>
              <a:rPr lang="en-US" altLang="ko-KR" dirty="0"/>
              <a:t>in singly linked list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71410"/>
            <a:ext cx="8682846" cy="2490105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This is the moment that you see the power of a linked list</a:t>
            </a:r>
          </a:p>
          <a:p>
            <a:r>
              <a:rPr lang="en-US" altLang="ko-KR" dirty="0" smtClean="0"/>
              <a:t>Last time, you need N retrievals to insert a value in the array list</a:t>
            </a:r>
          </a:p>
          <a:p>
            <a:r>
              <a:rPr lang="en-US" altLang="ko-KR" dirty="0" smtClean="0"/>
              <a:t>This time, you need only three operations</a:t>
            </a:r>
          </a:p>
          <a:p>
            <a:pPr lvl="1"/>
            <a:r>
              <a:rPr lang="en-US" altLang="ko-KR" dirty="0" smtClean="0"/>
              <a:t>With an assumption that you have a reference to the node, </a:t>
            </a:r>
            <a:r>
              <a:rPr lang="en-US" altLang="ko-KR" dirty="0" err="1" smtClean="0"/>
              <a:t>Node</a:t>
            </a:r>
            <a:r>
              <a:rPr lang="en-US" altLang="ko-KR" baseline="-25000" dirty="0" err="1" smtClean="0"/>
              <a:t>prev</a:t>
            </a:r>
            <a:r>
              <a:rPr lang="en-US" altLang="ko-KR" dirty="0" smtClean="0"/>
              <a:t> that you want to put your new node next</a:t>
            </a:r>
          </a:p>
          <a:p>
            <a:pPr lvl="1"/>
            <a:r>
              <a:rPr lang="en-US" altLang="ko-KR" dirty="0" smtClean="0"/>
              <a:t>First</a:t>
            </a:r>
            <a:r>
              <a:rPr lang="en-US" altLang="ko-KR" dirty="0"/>
              <a:t>, you </a:t>
            </a:r>
            <a:r>
              <a:rPr lang="en-US" altLang="ko-KR" dirty="0" smtClean="0"/>
              <a:t>store a Node, or a </a:t>
            </a:r>
            <a:r>
              <a:rPr lang="en-US" altLang="ko-KR" dirty="0" err="1" smtClean="0"/>
              <a:t>Node</a:t>
            </a:r>
            <a:r>
              <a:rPr lang="en-US" altLang="ko-KR" baseline="-25000" dirty="0" err="1" smtClean="0"/>
              <a:t>next</a:t>
            </a:r>
            <a:r>
              <a:rPr lang="en-US" altLang="ko-KR" dirty="0" smtClean="0"/>
              <a:t>, pointed by a </a:t>
            </a:r>
            <a:r>
              <a:rPr lang="en-US" altLang="ko-KR" dirty="0"/>
              <a:t>reference from </a:t>
            </a:r>
            <a:r>
              <a:rPr lang="en-US" altLang="ko-KR" dirty="0" err="1"/>
              <a:t>Node</a:t>
            </a:r>
            <a:r>
              <a:rPr lang="en-US" altLang="ko-KR" baseline="-25000" dirty="0" err="1"/>
              <a:t>prev</a:t>
            </a:r>
            <a:r>
              <a:rPr lang="en-US" altLang="ko-KR" dirty="0" err="1"/>
              <a:t>’s</a:t>
            </a:r>
            <a:r>
              <a:rPr lang="en-US" altLang="ko-KR" dirty="0"/>
              <a:t> </a:t>
            </a:r>
            <a:r>
              <a:rPr lang="en-US" altLang="ko-KR" dirty="0" err="1" smtClean="0"/>
              <a:t>nodeNext</a:t>
            </a:r>
            <a:r>
              <a:rPr lang="en-US" altLang="ko-KR" dirty="0" smtClean="0"/>
              <a:t> member variable</a:t>
            </a:r>
            <a:endParaRPr lang="en-US" altLang="ko-KR" baseline="-25000" dirty="0"/>
          </a:p>
          <a:p>
            <a:pPr lvl="1"/>
            <a:r>
              <a:rPr lang="en-US" altLang="ko-KR" dirty="0" smtClean="0"/>
              <a:t>Second, you change a reference from </a:t>
            </a:r>
            <a:r>
              <a:rPr lang="en-US" altLang="ko-KR" dirty="0" err="1" smtClean="0"/>
              <a:t>Node</a:t>
            </a:r>
            <a:r>
              <a:rPr lang="en-US" altLang="ko-KR" baseline="-25000" dirty="0" err="1" smtClean="0"/>
              <a:t>prev</a:t>
            </a:r>
            <a:r>
              <a:rPr lang="en-US" altLang="ko-KR" dirty="0" err="1" smtClean="0"/>
              <a:t>’s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nodeNext</a:t>
            </a:r>
            <a:r>
              <a:rPr lang="en-US" altLang="ko-KR" dirty="0" smtClean="0"/>
              <a:t> to </a:t>
            </a:r>
            <a:r>
              <a:rPr lang="en-US" altLang="ko-KR" dirty="0" err="1" smtClean="0"/>
              <a:t>Node</a:t>
            </a:r>
            <a:r>
              <a:rPr lang="en-US" altLang="ko-KR" baseline="-25000" dirty="0" err="1" smtClean="0"/>
              <a:t>new</a:t>
            </a:r>
            <a:endParaRPr lang="en-US" altLang="ko-KR" baseline="-25000" dirty="0" smtClean="0"/>
          </a:p>
          <a:p>
            <a:pPr lvl="1"/>
            <a:r>
              <a:rPr lang="en-US" altLang="ko-KR" dirty="0" smtClean="0"/>
              <a:t>Third, </a:t>
            </a:r>
            <a:r>
              <a:rPr lang="en-US" altLang="ko-KR" dirty="0"/>
              <a:t>you change a reference from </a:t>
            </a:r>
            <a:r>
              <a:rPr lang="en-US" altLang="ko-KR" dirty="0" err="1" smtClean="0"/>
              <a:t>Node</a:t>
            </a:r>
            <a:r>
              <a:rPr lang="en-US" altLang="ko-KR" baseline="-25000" dirty="0" err="1" smtClean="0"/>
              <a:t>new</a:t>
            </a:r>
            <a:r>
              <a:rPr lang="en-US" altLang="ko-KR" dirty="0" err="1" smtClean="0"/>
              <a:t>’s</a:t>
            </a:r>
            <a:r>
              <a:rPr lang="en-US" altLang="ko-KR" dirty="0" smtClean="0"/>
              <a:t> </a:t>
            </a:r>
            <a:r>
              <a:rPr lang="en-US" altLang="ko-KR" dirty="0" err="1"/>
              <a:t>nodeNext</a:t>
            </a:r>
            <a:r>
              <a:rPr lang="en-US" altLang="ko-KR" dirty="0"/>
              <a:t> to </a:t>
            </a:r>
            <a:r>
              <a:rPr lang="en-US" altLang="ko-KR" dirty="0" err="1" smtClean="0"/>
              <a:t>Node</a:t>
            </a:r>
            <a:r>
              <a:rPr lang="en-US" altLang="ko-KR" baseline="-25000" dirty="0" err="1" smtClean="0"/>
              <a:t>next</a:t>
            </a:r>
            <a:endParaRPr lang="en-US" altLang="ko-KR" baseline="-25000" dirty="0"/>
          </a:p>
          <a:p>
            <a:pPr lvl="1"/>
            <a:endParaRPr lang="en-US" altLang="ko-KR" baseline="-25000" dirty="0" smtClean="0"/>
          </a:p>
          <a:p>
            <a:pPr lvl="1"/>
            <a:endParaRPr lang="ko-KR" altLang="en-US" baseline="-25000" dirty="0"/>
          </a:p>
        </p:txBody>
      </p:sp>
      <p:grpSp>
        <p:nvGrpSpPr>
          <p:cNvPr id="4" name="Group 3"/>
          <p:cNvGrpSpPr/>
          <p:nvPr/>
        </p:nvGrpSpPr>
        <p:grpSpPr>
          <a:xfrm>
            <a:off x="395536" y="3837939"/>
            <a:ext cx="8053158" cy="2498665"/>
            <a:chOff x="767314" y="3643330"/>
            <a:chExt cx="7051480" cy="2322368"/>
          </a:xfrm>
        </p:grpSpPr>
        <p:sp>
          <p:nvSpPr>
            <p:cNvPr id="56" name="Rectangular Callout 55"/>
            <p:cNvSpPr/>
            <p:nvPr/>
          </p:nvSpPr>
          <p:spPr>
            <a:xfrm>
              <a:off x="767314" y="5611426"/>
              <a:ext cx="2437547" cy="354272"/>
            </a:xfrm>
            <a:prstGeom prst="wedgeRectCallout">
              <a:avLst>
                <a:gd name="adj1" fmla="val 92751"/>
                <a:gd name="adj2" fmla="val -164504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Over-written with a new reference to the new node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575740" y="4952324"/>
              <a:ext cx="594066" cy="432048"/>
              <a:chOff x="1259632" y="3933056"/>
              <a:chExt cx="1368152" cy="576064"/>
            </a:xfrm>
            <a:noFill/>
          </p:grpSpPr>
          <p:sp>
            <p:nvSpPr>
              <p:cNvPr id="6" name="Rectangle 5"/>
              <p:cNvSpPr/>
              <p:nvPr/>
            </p:nvSpPr>
            <p:spPr>
              <a:xfrm>
                <a:off x="1259632" y="3933056"/>
                <a:ext cx="136815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67744" y="3933056"/>
                <a:ext cx="360040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75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259632" y="3933056"/>
                <a:ext cx="100811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b="1" dirty="0">
                    <a:solidFill>
                      <a:schemeClr val="tx1"/>
                    </a:solidFill>
                  </a:rPr>
                  <a:t>‘a’</a:t>
                </a:r>
                <a:endParaRPr lang="ko-KR" altLang="en-US" sz="135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3169806" y="5168348"/>
              <a:ext cx="324036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3497195" y="4952324"/>
              <a:ext cx="594066" cy="432048"/>
              <a:chOff x="1259632" y="3933056"/>
              <a:chExt cx="1368152" cy="576064"/>
            </a:xfrm>
            <a:noFill/>
          </p:grpSpPr>
          <p:sp>
            <p:nvSpPr>
              <p:cNvPr id="11" name="Rectangle 10"/>
              <p:cNvSpPr/>
              <p:nvPr/>
            </p:nvSpPr>
            <p:spPr>
              <a:xfrm>
                <a:off x="1259632" y="3933056"/>
                <a:ext cx="136815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267744" y="3933056"/>
                <a:ext cx="360040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75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59632" y="3933056"/>
                <a:ext cx="100811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b="1" dirty="0">
                    <a:solidFill>
                      <a:schemeClr val="tx1"/>
                    </a:solidFill>
                  </a:rPr>
                  <a:t>‘b’</a:t>
                </a:r>
                <a:endParaRPr lang="ko-KR" altLang="en-US" sz="135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" name="Straight Arrow Connector 13"/>
            <p:cNvCxnSpPr>
              <a:stCxn id="12" idx="3"/>
            </p:cNvCxnSpPr>
            <p:nvPr/>
          </p:nvCxnSpPr>
          <p:spPr>
            <a:xfrm>
              <a:off x="4091261" y="5168348"/>
              <a:ext cx="324036" cy="0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4411944" y="4952324"/>
              <a:ext cx="594066" cy="432048"/>
              <a:chOff x="1259632" y="3933056"/>
              <a:chExt cx="1368152" cy="576064"/>
            </a:xfrm>
            <a:noFill/>
          </p:grpSpPr>
          <p:sp>
            <p:nvSpPr>
              <p:cNvPr id="16" name="Rectangle 15"/>
              <p:cNvSpPr/>
              <p:nvPr/>
            </p:nvSpPr>
            <p:spPr>
              <a:xfrm>
                <a:off x="1259632" y="3933056"/>
                <a:ext cx="136815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267744" y="3933056"/>
                <a:ext cx="360040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75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259632" y="3933056"/>
                <a:ext cx="100811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b="1" dirty="0">
                    <a:solidFill>
                      <a:schemeClr val="tx1"/>
                    </a:solidFill>
                  </a:rPr>
                  <a:t>‘d’</a:t>
                </a:r>
                <a:endParaRPr lang="ko-KR" altLang="en-US" sz="135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333399" y="4952324"/>
              <a:ext cx="594066" cy="432048"/>
              <a:chOff x="1259632" y="3933056"/>
              <a:chExt cx="1368152" cy="576064"/>
            </a:xfrm>
            <a:noFill/>
          </p:grpSpPr>
          <p:sp>
            <p:nvSpPr>
              <p:cNvPr id="20" name="Rectangle 19"/>
              <p:cNvSpPr/>
              <p:nvPr/>
            </p:nvSpPr>
            <p:spPr>
              <a:xfrm>
                <a:off x="1259632" y="3933056"/>
                <a:ext cx="136815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267744" y="3933056"/>
                <a:ext cx="360040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75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259632" y="3933056"/>
                <a:ext cx="100811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b="1" dirty="0">
                    <a:solidFill>
                      <a:schemeClr val="tx1"/>
                    </a:solidFill>
                  </a:rPr>
                  <a:t>‘e’</a:t>
                </a:r>
                <a:endParaRPr lang="ko-KR" altLang="en-US" sz="135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3" name="Straight Arrow Connector 22"/>
            <p:cNvCxnSpPr>
              <a:stCxn id="21" idx="3"/>
            </p:cNvCxnSpPr>
            <p:nvPr/>
          </p:nvCxnSpPr>
          <p:spPr>
            <a:xfrm>
              <a:off x="5927465" y="5168348"/>
              <a:ext cx="324036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009363" y="5168348"/>
              <a:ext cx="324036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6260997" y="4952324"/>
              <a:ext cx="594066" cy="432048"/>
              <a:chOff x="1259632" y="3933056"/>
              <a:chExt cx="1368152" cy="576064"/>
            </a:xfrm>
            <a:noFill/>
          </p:grpSpPr>
          <p:sp>
            <p:nvSpPr>
              <p:cNvPr id="26" name="Rectangle 25"/>
              <p:cNvSpPr/>
              <p:nvPr/>
            </p:nvSpPr>
            <p:spPr>
              <a:xfrm>
                <a:off x="1259632" y="3933056"/>
                <a:ext cx="136815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267744" y="3933056"/>
                <a:ext cx="360040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75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259632" y="3933056"/>
                <a:ext cx="100811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b="1" dirty="0">
                    <a:solidFill>
                      <a:schemeClr val="tx1"/>
                    </a:solidFill>
                  </a:rPr>
                  <a:t>‘f’</a:t>
                </a:r>
                <a:endParaRPr lang="ko-KR" altLang="en-US" sz="135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>
              <a:off x="6891197" y="5168348"/>
              <a:ext cx="324036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7224728" y="4952324"/>
              <a:ext cx="594066" cy="432048"/>
              <a:chOff x="1259632" y="3933056"/>
              <a:chExt cx="1368152" cy="576064"/>
            </a:xfrm>
            <a:noFill/>
          </p:grpSpPr>
          <p:sp>
            <p:nvSpPr>
              <p:cNvPr id="31" name="Rectangle 30"/>
              <p:cNvSpPr/>
              <p:nvPr/>
            </p:nvSpPr>
            <p:spPr>
              <a:xfrm>
                <a:off x="1259632" y="3933056"/>
                <a:ext cx="136815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267744" y="3933056"/>
                <a:ext cx="360040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75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259632" y="3933056"/>
                <a:ext cx="100811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>
                    <a:solidFill>
                      <a:schemeClr val="tx1"/>
                    </a:solidFill>
                  </a:rPr>
                  <a:t>tail</a:t>
                </a:r>
                <a:endParaRPr lang="ko-KR" altLang="en-US" sz="900" b="1" i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657638" y="4939583"/>
              <a:ext cx="594066" cy="432048"/>
              <a:chOff x="1259632" y="3933056"/>
              <a:chExt cx="1368152" cy="576064"/>
            </a:xfrm>
            <a:noFill/>
          </p:grpSpPr>
          <p:sp>
            <p:nvSpPr>
              <p:cNvPr id="35" name="Rectangle 34"/>
              <p:cNvSpPr/>
              <p:nvPr/>
            </p:nvSpPr>
            <p:spPr>
              <a:xfrm>
                <a:off x="1259632" y="3933056"/>
                <a:ext cx="136815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267744" y="3933056"/>
                <a:ext cx="360040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75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259632" y="3933056"/>
                <a:ext cx="100811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>
                    <a:solidFill>
                      <a:schemeClr val="tx1"/>
                    </a:solidFill>
                  </a:rPr>
                  <a:t>head</a:t>
                </a:r>
                <a:endParaRPr lang="ko-KR" altLang="en-US" sz="900" b="1" i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8" name="Straight Arrow Connector 37"/>
            <p:cNvCxnSpPr>
              <a:stCxn id="36" idx="3"/>
            </p:cNvCxnSpPr>
            <p:nvPr/>
          </p:nvCxnSpPr>
          <p:spPr>
            <a:xfrm>
              <a:off x="2251704" y="5155607"/>
              <a:ext cx="324036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3984368" y="3926210"/>
              <a:ext cx="594066" cy="432048"/>
              <a:chOff x="1259632" y="3933056"/>
              <a:chExt cx="1368152" cy="576064"/>
            </a:xfrm>
            <a:noFill/>
          </p:grpSpPr>
          <p:sp>
            <p:nvSpPr>
              <p:cNvPr id="40" name="Rectangle 39"/>
              <p:cNvSpPr/>
              <p:nvPr/>
            </p:nvSpPr>
            <p:spPr>
              <a:xfrm>
                <a:off x="1259632" y="3933056"/>
                <a:ext cx="136815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267744" y="3933056"/>
                <a:ext cx="360040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75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259632" y="3933056"/>
                <a:ext cx="100811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b="1" dirty="0">
                    <a:solidFill>
                      <a:schemeClr val="tx1"/>
                    </a:solidFill>
                  </a:rPr>
                  <a:t>‘c’</a:t>
                </a:r>
                <a:endParaRPr lang="ko-KR" altLang="en-US" sz="135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3" name="Straight Arrow Connector 42"/>
            <p:cNvCxnSpPr>
              <a:stCxn id="12" idx="0"/>
            </p:cNvCxnSpPr>
            <p:nvPr/>
          </p:nvCxnSpPr>
          <p:spPr>
            <a:xfrm flipV="1">
              <a:off x="4013095" y="4358258"/>
              <a:ext cx="0" cy="594066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1" idx="2"/>
            </p:cNvCxnSpPr>
            <p:nvPr/>
          </p:nvCxnSpPr>
          <p:spPr>
            <a:xfrm>
              <a:off x="4500268" y="4358258"/>
              <a:ext cx="0" cy="594066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877219" y="3643330"/>
              <a:ext cx="808367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 err="1"/>
                <a:t>Node</a:t>
              </a:r>
              <a:r>
                <a:rPr lang="en-US" altLang="ko-KR" sz="1350" b="1" baseline="-25000" dirty="0" err="1"/>
                <a:t>new</a:t>
              </a:r>
              <a:endParaRPr lang="ko-KR" altLang="en-US" sz="1350" b="1" baseline="-25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90046" y="5384371"/>
              <a:ext cx="808367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 err="1"/>
                <a:t>Node</a:t>
              </a:r>
              <a:r>
                <a:rPr lang="en-US" altLang="ko-KR" sz="1350" b="1" baseline="-25000" dirty="0" err="1"/>
                <a:t>prev</a:t>
              </a:r>
              <a:endParaRPr lang="ko-KR" altLang="en-US" sz="1350" b="1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339849" y="5384371"/>
              <a:ext cx="808367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 err="1"/>
                <a:t>Node</a:t>
              </a:r>
              <a:r>
                <a:rPr lang="en-US" altLang="ko-KR" sz="1350" b="1" baseline="-25000" dirty="0" err="1"/>
                <a:t>next</a:t>
              </a:r>
              <a:endParaRPr lang="ko-KR" altLang="en-US" sz="1350" b="1" baseline="-25000" dirty="0"/>
            </a:p>
          </p:txBody>
        </p:sp>
        <p:sp>
          <p:nvSpPr>
            <p:cNvPr id="57" name="Rectangular Callout 56"/>
            <p:cNvSpPr/>
            <p:nvPr/>
          </p:nvSpPr>
          <p:spPr>
            <a:xfrm>
              <a:off x="5990967" y="4169237"/>
              <a:ext cx="1134126" cy="675075"/>
            </a:xfrm>
            <a:prstGeom prst="wedgeRectCallout">
              <a:avLst>
                <a:gd name="adj1" fmla="val -138028"/>
                <a:gd name="adj2" fmla="val 59714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(1) Store this node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ular Callout 57"/>
            <p:cNvSpPr/>
            <p:nvPr/>
          </p:nvSpPr>
          <p:spPr>
            <a:xfrm>
              <a:off x="2267744" y="3933056"/>
              <a:ext cx="1134126" cy="675075"/>
            </a:xfrm>
            <a:prstGeom prst="wedgeRectCallout">
              <a:avLst>
                <a:gd name="adj1" fmla="val 100620"/>
                <a:gd name="adj2" fmla="val 6974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(2) Update this reference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ular Callout 58"/>
            <p:cNvSpPr/>
            <p:nvPr/>
          </p:nvSpPr>
          <p:spPr>
            <a:xfrm>
              <a:off x="4793339" y="3664229"/>
              <a:ext cx="1134126" cy="675075"/>
            </a:xfrm>
            <a:prstGeom prst="wedgeRectCallout">
              <a:avLst>
                <a:gd name="adj1" fmla="val -73785"/>
                <a:gd name="adj2" fmla="val 98675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(3) Add this reference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638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43346"/>
            <a:ext cx="8438466" cy="727838"/>
          </a:xfrm>
        </p:spPr>
        <p:txBody>
          <a:bodyPr/>
          <a:lstStyle/>
          <a:p>
            <a:r>
              <a:rPr lang="en-US" altLang="ko-KR" dirty="0" smtClean="0"/>
              <a:t>Delete procedure </a:t>
            </a:r>
            <a:r>
              <a:rPr lang="en-US" altLang="ko-KR" dirty="0"/>
              <a:t>in singly linked list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7" y="1122424"/>
            <a:ext cx="8067148" cy="25226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This is the another moment that you see the power of a linked list</a:t>
            </a:r>
          </a:p>
          <a:p>
            <a:r>
              <a:rPr lang="en-US" altLang="ko-KR" dirty="0" smtClean="0"/>
              <a:t>Last time, you need N retrievals to delete a value in the array list</a:t>
            </a:r>
          </a:p>
          <a:p>
            <a:r>
              <a:rPr lang="en-US" altLang="ko-KR" dirty="0" smtClean="0"/>
              <a:t>This time, you need only three operations</a:t>
            </a:r>
          </a:p>
          <a:p>
            <a:pPr lvl="1"/>
            <a:r>
              <a:rPr lang="en-US" altLang="ko-KR" dirty="0" smtClean="0"/>
              <a:t>With an assumption that you have a reference to the node, </a:t>
            </a:r>
            <a:r>
              <a:rPr lang="en-US" altLang="ko-KR" dirty="0" err="1" smtClean="0"/>
              <a:t>Node</a:t>
            </a:r>
            <a:r>
              <a:rPr lang="en-US" altLang="ko-KR" baseline="-25000" dirty="0" err="1" smtClean="0"/>
              <a:t>prev</a:t>
            </a:r>
            <a:r>
              <a:rPr lang="en-US" altLang="ko-KR" dirty="0" smtClean="0"/>
              <a:t> that you want to remove the node next</a:t>
            </a:r>
          </a:p>
          <a:p>
            <a:pPr lvl="1"/>
            <a:r>
              <a:rPr lang="en-US" altLang="ko-KR" dirty="0" smtClean="0"/>
              <a:t>First</a:t>
            </a:r>
            <a:r>
              <a:rPr lang="en-US" altLang="ko-KR" dirty="0"/>
              <a:t>, you </a:t>
            </a:r>
            <a:r>
              <a:rPr lang="en-US" altLang="ko-KR" dirty="0" smtClean="0"/>
              <a:t>retrieve </a:t>
            </a:r>
            <a:r>
              <a:rPr lang="en-US" altLang="ko-KR" dirty="0" err="1" smtClean="0"/>
              <a:t>Node</a:t>
            </a:r>
            <a:r>
              <a:rPr lang="en-US" altLang="ko-KR" baseline="-25000" dirty="0" err="1" smtClean="0"/>
              <a:t>next</a:t>
            </a:r>
            <a:r>
              <a:rPr lang="en-US" altLang="ko-KR" dirty="0" smtClean="0"/>
              <a:t> that is two steps next from </a:t>
            </a:r>
            <a:r>
              <a:rPr lang="en-US" altLang="ko-KR" dirty="0" err="1" smtClean="0"/>
              <a:t>Node</a:t>
            </a:r>
            <a:r>
              <a:rPr lang="en-US" altLang="ko-KR" baseline="-25000" dirty="0" err="1" smtClean="0"/>
              <a:t>prev</a:t>
            </a:r>
            <a:endParaRPr lang="en-US" altLang="ko-KR" baseline="-25000" dirty="0" smtClean="0"/>
          </a:p>
          <a:p>
            <a:pPr lvl="1"/>
            <a:r>
              <a:rPr lang="en-US" altLang="ko-KR" dirty="0" smtClean="0"/>
              <a:t>Second</a:t>
            </a:r>
            <a:r>
              <a:rPr lang="en-US" altLang="ko-KR" dirty="0"/>
              <a:t>, you change a reference from </a:t>
            </a:r>
            <a:r>
              <a:rPr lang="en-US" altLang="ko-KR" dirty="0" err="1"/>
              <a:t>Node</a:t>
            </a:r>
            <a:r>
              <a:rPr lang="en-US" altLang="ko-KR" baseline="-25000" dirty="0" err="1"/>
              <a:t>prev</a:t>
            </a:r>
            <a:r>
              <a:rPr lang="en-US" altLang="ko-KR" dirty="0" err="1"/>
              <a:t>’s</a:t>
            </a:r>
            <a:r>
              <a:rPr lang="en-US" altLang="ko-KR" dirty="0"/>
              <a:t> </a:t>
            </a:r>
            <a:r>
              <a:rPr lang="en-US" altLang="ko-KR" dirty="0" err="1"/>
              <a:t>nodeNext</a:t>
            </a:r>
            <a:r>
              <a:rPr lang="en-US" altLang="ko-KR" dirty="0"/>
              <a:t> to </a:t>
            </a:r>
            <a:r>
              <a:rPr lang="en-US" altLang="ko-KR" dirty="0" err="1"/>
              <a:t>Node</a:t>
            </a:r>
            <a:r>
              <a:rPr lang="en-US" altLang="ko-KR" baseline="-25000" dirty="0" err="1"/>
              <a:t>next</a:t>
            </a:r>
            <a:endParaRPr lang="en-US" altLang="ko-KR" baseline="-25000" dirty="0"/>
          </a:p>
          <a:p>
            <a:r>
              <a:rPr lang="en-US" altLang="ko-KR" dirty="0" smtClean="0"/>
              <a:t>The node will be removed because there is no reference to </a:t>
            </a:r>
            <a:r>
              <a:rPr lang="en-US" altLang="ko-KR" dirty="0" err="1" smtClean="0"/>
              <a:t>Node</a:t>
            </a:r>
            <a:r>
              <a:rPr lang="en-US" altLang="ko-KR" baseline="-25000" dirty="0" err="1" smtClean="0"/>
              <a:t>remove</a:t>
            </a:r>
            <a:endParaRPr lang="en-US" altLang="ko-KR" baseline="-25000" dirty="0"/>
          </a:p>
          <a:p>
            <a:pPr lvl="1"/>
            <a:endParaRPr lang="en-US" altLang="ko-KR" dirty="0" smtClean="0"/>
          </a:p>
          <a:p>
            <a:pPr lvl="1"/>
            <a:endParaRPr lang="en-US" altLang="ko-KR" baseline="-25000" dirty="0" smtClean="0"/>
          </a:p>
          <a:p>
            <a:pPr lvl="1"/>
            <a:endParaRPr lang="en-US" altLang="ko-KR" baseline="-25000" dirty="0" smtClean="0"/>
          </a:p>
          <a:p>
            <a:pPr lvl="1"/>
            <a:endParaRPr lang="ko-KR" alt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890591" y="3796264"/>
            <a:ext cx="7362818" cy="2619290"/>
            <a:chOff x="1381174" y="3618022"/>
            <a:chExt cx="6377180" cy="2095455"/>
          </a:xfrm>
        </p:grpSpPr>
        <p:sp>
          <p:nvSpPr>
            <p:cNvPr id="72" name="Rectangular Callout 71"/>
            <p:cNvSpPr/>
            <p:nvPr/>
          </p:nvSpPr>
          <p:spPr>
            <a:xfrm>
              <a:off x="1381174" y="5038402"/>
              <a:ext cx="2151566" cy="675075"/>
            </a:xfrm>
            <a:prstGeom prst="wedgeRectCallout">
              <a:avLst>
                <a:gd name="adj1" fmla="val 100843"/>
                <a:gd name="adj2" fmla="val -102167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Over-written with a new reference to the next node of the removed one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249742" y="4467854"/>
              <a:ext cx="594066" cy="432048"/>
              <a:chOff x="1259632" y="3933056"/>
              <a:chExt cx="1368152" cy="576064"/>
            </a:xfrm>
            <a:noFill/>
          </p:grpSpPr>
          <p:sp>
            <p:nvSpPr>
              <p:cNvPr id="6" name="Rectangle 5"/>
              <p:cNvSpPr/>
              <p:nvPr/>
            </p:nvSpPr>
            <p:spPr>
              <a:xfrm>
                <a:off x="1259632" y="3933056"/>
                <a:ext cx="136815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67744" y="3933056"/>
                <a:ext cx="360040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75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259632" y="3933056"/>
                <a:ext cx="100811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b="1" dirty="0">
                    <a:solidFill>
                      <a:schemeClr val="tx1"/>
                    </a:solidFill>
                  </a:rPr>
                  <a:t>‘a’</a:t>
                </a:r>
                <a:endParaRPr lang="ko-KR" altLang="en-US" sz="135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Straight Arrow Connector 8"/>
            <p:cNvCxnSpPr>
              <a:stCxn id="7" idx="3"/>
              <a:endCxn id="13" idx="1"/>
            </p:cNvCxnSpPr>
            <p:nvPr/>
          </p:nvCxnSpPr>
          <p:spPr>
            <a:xfrm>
              <a:off x="2843808" y="4683878"/>
              <a:ext cx="216024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3059832" y="4467854"/>
              <a:ext cx="594066" cy="432048"/>
              <a:chOff x="1259632" y="3933056"/>
              <a:chExt cx="1368152" cy="576064"/>
            </a:xfrm>
            <a:noFill/>
          </p:grpSpPr>
          <p:sp>
            <p:nvSpPr>
              <p:cNvPr id="11" name="Rectangle 10"/>
              <p:cNvSpPr/>
              <p:nvPr/>
            </p:nvSpPr>
            <p:spPr>
              <a:xfrm>
                <a:off x="1259632" y="3933056"/>
                <a:ext cx="136815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267744" y="3933056"/>
                <a:ext cx="360040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75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59632" y="3933056"/>
                <a:ext cx="100811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b="1" dirty="0">
                    <a:solidFill>
                      <a:schemeClr val="tx1"/>
                    </a:solidFill>
                  </a:rPr>
                  <a:t>‘b’</a:t>
                </a:r>
                <a:endParaRPr lang="ko-KR" altLang="en-US" sz="135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729546" y="4467854"/>
              <a:ext cx="594066" cy="432048"/>
              <a:chOff x="1259632" y="3933056"/>
              <a:chExt cx="1368152" cy="576064"/>
            </a:xfrm>
            <a:noFill/>
          </p:grpSpPr>
          <p:sp>
            <p:nvSpPr>
              <p:cNvPr id="16" name="Rectangle 15"/>
              <p:cNvSpPr/>
              <p:nvPr/>
            </p:nvSpPr>
            <p:spPr>
              <a:xfrm>
                <a:off x="1259632" y="3933056"/>
                <a:ext cx="136815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267744" y="3933056"/>
                <a:ext cx="360040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75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259632" y="3933056"/>
                <a:ext cx="100811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b="1" dirty="0">
                    <a:solidFill>
                      <a:schemeClr val="tx1"/>
                    </a:solidFill>
                  </a:rPr>
                  <a:t>‘d’</a:t>
                </a:r>
                <a:endParaRPr lang="ko-KR" altLang="en-US" sz="135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544108" y="4467854"/>
              <a:ext cx="594066" cy="432048"/>
              <a:chOff x="1259632" y="3933056"/>
              <a:chExt cx="1368152" cy="576064"/>
            </a:xfrm>
            <a:noFill/>
          </p:grpSpPr>
          <p:sp>
            <p:nvSpPr>
              <p:cNvPr id="20" name="Rectangle 19"/>
              <p:cNvSpPr/>
              <p:nvPr/>
            </p:nvSpPr>
            <p:spPr>
              <a:xfrm>
                <a:off x="1259632" y="3933056"/>
                <a:ext cx="136815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267744" y="3933056"/>
                <a:ext cx="360040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75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259632" y="3933056"/>
                <a:ext cx="100811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b="1" dirty="0">
                    <a:solidFill>
                      <a:schemeClr val="tx1"/>
                    </a:solidFill>
                  </a:rPr>
                  <a:t>‘e’</a:t>
                </a:r>
                <a:endParaRPr lang="ko-KR" altLang="en-US" sz="135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3" name="Straight Arrow Connector 22"/>
            <p:cNvCxnSpPr>
              <a:stCxn id="21" idx="3"/>
              <a:endCxn id="28" idx="1"/>
            </p:cNvCxnSpPr>
            <p:nvPr/>
          </p:nvCxnSpPr>
          <p:spPr>
            <a:xfrm>
              <a:off x="6138174" y="4683878"/>
              <a:ext cx="216024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6" idx="3"/>
              <a:endCxn id="22" idx="1"/>
            </p:cNvCxnSpPr>
            <p:nvPr/>
          </p:nvCxnSpPr>
          <p:spPr>
            <a:xfrm>
              <a:off x="5323613" y="4683878"/>
              <a:ext cx="220496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6354198" y="4467854"/>
              <a:ext cx="594066" cy="432048"/>
              <a:chOff x="1259632" y="3933056"/>
              <a:chExt cx="1368152" cy="576064"/>
            </a:xfrm>
            <a:noFill/>
          </p:grpSpPr>
          <p:sp>
            <p:nvSpPr>
              <p:cNvPr id="26" name="Rectangle 25"/>
              <p:cNvSpPr/>
              <p:nvPr/>
            </p:nvSpPr>
            <p:spPr>
              <a:xfrm>
                <a:off x="1259632" y="3933056"/>
                <a:ext cx="136815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267744" y="3933056"/>
                <a:ext cx="360040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75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259632" y="3933056"/>
                <a:ext cx="100811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b="1" dirty="0">
                    <a:solidFill>
                      <a:schemeClr val="tx1"/>
                    </a:solidFill>
                  </a:rPr>
                  <a:t>‘f’</a:t>
                </a:r>
                <a:endParaRPr lang="ko-KR" altLang="en-US" sz="135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9" name="Straight Arrow Connector 28"/>
            <p:cNvCxnSpPr>
              <a:stCxn id="27" idx="3"/>
              <a:endCxn id="33" idx="1"/>
            </p:cNvCxnSpPr>
            <p:nvPr/>
          </p:nvCxnSpPr>
          <p:spPr>
            <a:xfrm>
              <a:off x="6948264" y="4683878"/>
              <a:ext cx="216024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7164288" y="4467854"/>
              <a:ext cx="594066" cy="432048"/>
              <a:chOff x="1259632" y="3933056"/>
              <a:chExt cx="1368152" cy="576064"/>
            </a:xfrm>
            <a:noFill/>
          </p:grpSpPr>
          <p:sp>
            <p:nvSpPr>
              <p:cNvPr id="31" name="Rectangle 30"/>
              <p:cNvSpPr/>
              <p:nvPr/>
            </p:nvSpPr>
            <p:spPr>
              <a:xfrm>
                <a:off x="1259632" y="3933056"/>
                <a:ext cx="136815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267744" y="3933056"/>
                <a:ext cx="360040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75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259632" y="3933056"/>
                <a:ext cx="100811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>
                    <a:solidFill>
                      <a:schemeClr val="tx1"/>
                    </a:solidFill>
                  </a:rPr>
                  <a:t>tail</a:t>
                </a:r>
                <a:endParaRPr lang="ko-KR" altLang="en-US" sz="900" b="1" i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439652" y="4455114"/>
              <a:ext cx="594066" cy="432048"/>
              <a:chOff x="1259632" y="3933056"/>
              <a:chExt cx="1368152" cy="576064"/>
            </a:xfrm>
            <a:noFill/>
          </p:grpSpPr>
          <p:sp>
            <p:nvSpPr>
              <p:cNvPr id="35" name="Rectangle 34"/>
              <p:cNvSpPr/>
              <p:nvPr/>
            </p:nvSpPr>
            <p:spPr>
              <a:xfrm>
                <a:off x="1259632" y="3933056"/>
                <a:ext cx="136815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267744" y="3933056"/>
                <a:ext cx="360040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75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259632" y="3933056"/>
                <a:ext cx="100811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>
                    <a:solidFill>
                      <a:schemeClr val="tx1"/>
                    </a:solidFill>
                  </a:rPr>
                  <a:t>head</a:t>
                </a:r>
                <a:endParaRPr lang="ko-KR" altLang="en-US" sz="900" b="1" i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8" name="Straight Arrow Connector 37"/>
            <p:cNvCxnSpPr>
              <a:stCxn id="36" idx="3"/>
              <a:endCxn id="8" idx="1"/>
            </p:cNvCxnSpPr>
            <p:nvPr/>
          </p:nvCxnSpPr>
          <p:spPr>
            <a:xfrm>
              <a:off x="2033718" y="4671139"/>
              <a:ext cx="216024" cy="1274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3869922" y="4467854"/>
              <a:ext cx="594066" cy="432048"/>
              <a:chOff x="1259632" y="3933056"/>
              <a:chExt cx="1368152" cy="576064"/>
            </a:xfrm>
            <a:noFill/>
          </p:grpSpPr>
          <p:sp>
            <p:nvSpPr>
              <p:cNvPr id="40" name="Rectangle 39"/>
              <p:cNvSpPr/>
              <p:nvPr/>
            </p:nvSpPr>
            <p:spPr>
              <a:xfrm>
                <a:off x="1259632" y="3933056"/>
                <a:ext cx="136815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267744" y="3933056"/>
                <a:ext cx="360040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75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259632" y="3933056"/>
                <a:ext cx="100811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b="1" dirty="0">
                    <a:solidFill>
                      <a:schemeClr val="tx1"/>
                    </a:solidFill>
                  </a:rPr>
                  <a:t>‘c’</a:t>
                </a:r>
                <a:endParaRPr lang="ko-KR" altLang="en-US" sz="135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0" name="Straight Arrow Connector 59"/>
            <p:cNvCxnSpPr>
              <a:stCxn id="12" idx="3"/>
              <a:endCxn id="40" idx="1"/>
            </p:cNvCxnSpPr>
            <p:nvPr/>
          </p:nvCxnSpPr>
          <p:spPr>
            <a:xfrm>
              <a:off x="3653898" y="4683878"/>
              <a:ext cx="216024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1" idx="3"/>
              <a:endCxn id="16" idx="1"/>
            </p:cNvCxnSpPr>
            <p:nvPr/>
          </p:nvCxnSpPr>
          <p:spPr>
            <a:xfrm>
              <a:off x="4463989" y="4683878"/>
              <a:ext cx="265558" cy="0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4571498" y="4899902"/>
              <a:ext cx="972611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 err="1"/>
                <a:t>Node</a:t>
              </a:r>
              <a:r>
                <a:rPr lang="en-US" altLang="ko-KR" sz="1350" b="1" baseline="-25000" dirty="0" err="1"/>
                <a:t>remove</a:t>
              </a:r>
              <a:endParaRPr lang="ko-KR" altLang="en-US" sz="1350" b="1" baseline="-25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63131" y="4899902"/>
              <a:ext cx="808367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 err="1"/>
                <a:t>Node</a:t>
              </a:r>
              <a:r>
                <a:rPr lang="en-US" altLang="ko-KR" sz="1350" b="1" baseline="-25000" dirty="0" err="1"/>
                <a:t>prev</a:t>
              </a:r>
              <a:endParaRPr lang="ko-KR" altLang="en-US" sz="1350" b="1" baseline="-250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74944" y="4899902"/>
              <a:ext cx="808367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 err="1"/>
                <a:t>Node</a:t>
              </a:r>
              <a:r>
                <a:rPr lang="en-US" altLang="ko-KR" sz="1350" b="1" baseline="-25000" dirty="0" err="1"/>
                <a:t>next</a:t>
              </a:r>
              <a:endParaRPr lang="ko-KR" altLang="en-US" sz="1350" b="1" baseline="-25000" dirty="0"/>
            </a:p>
          </p:txBody>
        </p:sp>
        <p:cxnSp>
          <p:nvCxnSpPr>
            <p:cNvPr id="69" name="Elbow Connector 68"/>
            <p:cNvCxnSpPr>
              <a:stCxn id="41" idx="0"/>
              <a:endCxn id="22" idx="0"/>
            </p:cNvCxnSpPr>
            <p:nvPr/>
          </p:nvCxnSpPr>
          <p:spPr>
            <a:xfrm rot="5400000" flipH="1" flipV="1">
              <a:off x="5074398" y="3779278"/>
              <a:ext cx="9525" cy="1377153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ular Callout 73"/>
            <p:cNvSpPr/>
            <p:nvPr/>
          </p:nvSpPr>
          <p:spPr>
            <a:xfrm>
              <a:off x="3033187" y="3618022"/>
              <a:ext cx="1134126" cy="556361"/>
            </a:xfrm>
            <a:prstGeom prst="wedgeRectCallout">
              <a:avLst>
                <a:gd name="adj1" fmla="val 75227"/>
                <a:gd name="adj2" fmla="val 74787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(2) Update this reference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ular Callout 74"/>
            <p:cNvSpPr/>
            <p:nvPr/>
          </p:nvSpPr>
          <p:spPr>
            <a:xfrm>
              <a:off x="5116742" y="3618022"/>
              <a:ext cx="1134126" cy="556361"/>
            </a:xfrm>
            <a:prstGeom prst="wedgeRectCallout">
              <a:avLst>
                <a:gd name="adj1" fmla="val 22929"/>
                <a:gd name="adj2" fmla="val 9929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(1) Retrieve this node that is two step next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12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346034"/>
            <a:ext cx="6355084" cy="727838"/>
          </a:xfrm>
        </p:spPr>
        <p:txBody>
          <a:bodyPr/>
          <a:lstStyle/>
          <a:p>
            <a:r>
              <a:rPr lang="en-US" altLang="ko-KR" dirty="0" smtClean="0"/>
              <a:t>Structure of Stack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3" y="1340768"/>
            <a:ext cx="4968552" cy="50405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Stacks are linear like linked lists</a:t>
            </a:r>
          </a:p>
          <a:p>
            <a:pPr lvl="1"/>
            <a:r>
              <a:rPr lang="en-US" altLang="ko-KR" dirty="0" smtClean="0"/>
              <a:t>A variation of a singly linked list</a:t>
            </a:r>
          </a:p>
          <a:p>
            <a:r>
              <a:rPr lang="en-US" altLang="ko-KR" dirty="0" smtClean="0"/>
              <a:t>Difference</a:t>
            </a:r>
          </a:p>
          <a:p>
            <a:pPr lvl="1"/>
            <a:r>
              <a:rPr lang="en-US" altLang="ko-KR" dirty="0" smtClean="0"/>
              <a:t>Voluntarily giving up</a:t>
            </a:r>
          </a:p>
          <a:p>
            <a:pPr lvl="2"/>
            <a:r>
              <a:rPr lang="en-US" altLang="ko-KR" dirty="0" smtClean="0"/>
              <a:t>Access to the middle in the linked list</a:t>
            </a:r>
          </a:p>
          <a:p>
            <a:pPr lvl="2"/>
            <a:r>
              <a:rPr lang="en-US" altLang="ko-KR" dirty="0" smtClean="0"/>
              <a:t>Only accesses to the first instance in the list</a:t>
            </a:r>
          </a:p>
          <a:p>
            <a:pPr lvl="1"/>
            <a:r>
              <a:rPr lang="en-US" altLang="ko-KR" dirty="0" smtClean="0"/>
              <a:t>The first instance in the list</a:t>
            </a:r>
          </a:p>
          <a:p>
            <a:pPr marL="582930" lvl="2" indent="0">
              <a:buNone/>
            </a:pPr>
            <a:r>
              <a:rPr lang="en-US" altLang="ko-KR" dirty="0" smtClean="0"/>
              <a:t>= The top instance in the stack</a:t>
            </a:r>
          </a:p>
          <a:p>
            <a:r>
              <a:rPr lang="en-US" altLang="ko-KR" dirty="0"/>
              <a:t>An item is inserted or removed from the stack from one end called the “top” of the stack.</a:t>
            </a:r>
          </a:p>
          <a:p>
            <a:r>
              <a:rPr lang="en-US" altLang="ko-KR" dirty="0"/>
              <a:t>This mechanism is called Last-In-First-Out (LIFO</a:t>
            </a:r>
            <a:r>
              <a:rPr lang="en-US" altLang="ko-KR" dirty="0" smtClean="0"/>
              <a:t>).</a:t>
            </a:r>
            <a:endParaRPr lang="en-US" altLang="ko-KR" dirty="0"/>
          </a:p>
        </p:txBody>
      </p:sp>
      <p:grpSp>
        <p:nvGrpSpPr>
          <p:cNvPr id="12" name="Group 11"/>
          <p:cNvGrpSpPr/>
          <p:nvPr/>
        </p:nvGrpSpPr>
        <p:grpSpPr>
          <a:xfrm>
            <a:off x="6708170" y="2348880"/>
            <a:ext cx="1728192" cy="432048"/>
            <a:chOff x="6084168" y="1772816"/>
            <a:chExt cx="2304256" cy="576064"/>
          </a:xfrm>
          <a:noFill/>
        </p:grpSpPr>
        <p:sp>
          <p:nvSpPr>
            <p:cNvPr id="5" name="Rectangle 4"/>
            <p:cNvSpPr/>
            <p:nvPr/>
          </p:nvSpPr>
          <p:spPr>
            <a:xfrm>
              <a:off x="6084168" y="1772816"/>
              <a:ext cx="2304256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35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Cargo Object 1</a:t>
              </a:r>
            </a:p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84168" y="2240868"/>
              <a:ext cx="2304256" cy="108012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702340" y="3050958"/>
            <a:ext cx="1728192" cy="432048"/>
            <a:chOff x="6084168" y="1772816"/>
            <a:chExt cx="2304256" cy="576064"/>
          </a:xfrm>
          <a:noFill/>
        </p:grpSpPr>
        <p:sp>
          <p:nvSpPr>
            <p:cNvPr id="14" name="Rectangle 13"/>
            <p:cNvSpPr/>
            <p:nvPr/>
          </p:nvSpPr>
          <p:spPr>
            <a:xfrm>
              <a:off x="6084168" y="1772816"/>
              <a:ext cx="2304256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35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Cargo Object 2</a:t>
              </a:r>
            </a:p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84168" y="2240868"/>
              <a:ext cx="2304256" cy="108012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08170" y="3699030"/>
            <a:ext cx="1728192" cy="432048"/>
            <a:chOff x="6084168" y="1772816"/>
            <a:chExt cx="2304256" cy="576064"/>
          </a:xfrm>
          <a:noFill/>
        </p:grpSpPr>
        <p:sp>
          <p:nvSpPr>
            <p:cNvPr id="17" name="Rectangle 16"/>
            <p:cNvSpPr/>
            <p:nvPr/>
          </p:nvSpPr>
          <p:spPr>
            <a:xfrm>
              <a:off x="6084168" y="1772816"/>
              <a:ext cx="2304256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35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Cargo Object 3</a:t>
              </a:r>
            </a:p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84168" y="2240868"/>
              <a:ext cx="2304256" cy="108012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08170" y="4347102"/>
            <a:ext cx="1728192" cy="432048"/>
            <a:chOff x="6084168" y="1772816"/>
            <a:chExt cx="2304256" cy="576064"/>
          </a:xfrm>
          <a:noFill/>
        </p:grpSpPr>
        <p:sp>
          <p:nvSpPr>
            <p:cNvPr id="20" name="Rectangle 19"/>
            <p:cNvSpPr/>
            <p:nvPr/>
          </p:nvSpPr>
          <p:spPr>
            <a:xfrm>
              <a:off x="6084168" y="1772816"/>
              <a:ext cx="2304256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35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Cargo Object 4</a:t>
              </a:r>
            </a:p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84168" y="2240868"/>
              <a:ext cx="2304256" cy="108012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08170" y="4995174"/>
            <a:ext cx="1728192" cy="432048"/>
            <a:chOff x="6084168" y="1772816"/>
            <a:chExt cx="2304256" cy="576064"/>
          </a:xfrm>
          <a:noFill/>
        </p:grpSpPr>
        <p:sp>
          <p:nvSpPr>
            <p:cNvPr id="23" name="Rectangle 22"/>
            <p:cNvSpPr/>
            <p:nvPr/>
          </p:nvSpPr>
          <p:spPr>
            <a:xfrm>
              <a:off x="6084168" y="1772816"/>
              <a:ext cx="2304256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35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Cargo Object 5</a:t>
              </a:r>
            </a:p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84168" y="2240868"/>
              <a:ext cx="2304256" cy="108012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Straight Arrow Connector 25"/>
          <p:cNvCxnSpPr>
            <a:stCxn id="5" idx="2"/>
            <a:endCxn id="14" idx="0"/>
          </p:cNvCxnSpPr>
          <p:nvPr/>
        </p:nvCxnSpPr>
        <p:spPr>
          <a:xfrm flipH="1">
            <a:off x="7566437" y="2780928"/>
            <a:ext cx="5830" cy="27003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2"/>
            <a:endCxn id="17" idx="0"/>
          </p:cNvCxnSpPr>
          <p:nvPr/>
        </p:nvCxnSpPr>
        <p:spPr>
          <a:xfrm>
            <a:off x="7566437" y="3483006"/>
            <a:ext cx="5830" cy="21602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2"/>
            <a:endCxn id="20" idx="0"/>
          </p:cNvCxnSpPr>
          <p:nvPr/>
        </p:nvCxnSpPr>
        <p:spPr>
          <a:xfrm>
            <a:off x="7572266" y="4131078"/>
            <a:ext cx="0" cy="21602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2"/>
            <a:endCxn id="23" idx="0"/>
          </p:cNvCxnSpPr>
          <p:nvPr/>
        </p:nvCxnSpPr>
        <p:spPr>
          <a:xfrm>
            <a:off x="7572266" y="4779150"/>
            <a:ext cx="0" cy="21602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702340" y="5643246"/>
            <a:ext cx="1728192" cy="432048"/>
            <a:chOff x="6084168" y="1772816"/>
            <a:chExt cx="2304256" cy="576064"/>
          </a:xfrm>
          <a:noFill/>
        </p:grpSpPr>
        <p:sp>
          <p:nvSpPr>
            <p:cNvPr id="37" name="Rectangle 36"/>
            <p:cNvSpPr/>
            <p:nvPr/>
          </p:nvSpPr>
          <p:spPr>
            <a:xfrm>
              <a:off x="6084168" y="1772816"/>
              <a:ext cx="2304256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35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Cargo Object 6</a:t>
              </a:r>
            </a:p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084168" y="2240868"/>
              <a:ext cx="2304256" cy="108012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Straight Arrow Connector 38"/>
          <p:cNvCxnSpPr>
            <a:stCxn id="24" idx="2"/>
            <a:endCxn id="37" idx="0"/>
          </p:cNvCxnSpPr>
          <p:nvPr/>
        </p:nvCxnSpPr>
        <p:spPr>
          <a:xfrm flipH="1">
            <a:off x="7566437" y="5427222"/>
            <a:ext cx="5830" cy="21602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rved Right Arrow 41"/>
          <p:cNvSpPr/>
          <p:nvPr/>
        </p:nvSpPr>
        <p:spPr>
          <a:xfrm>
            <a:off x="6870188" y="1592796"/>
            <a:ext cx="486054" cy="702078"/>
          </a:xfrm>
          <a:prstGeom prst="curved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44" name="Curved Right Arrow 43"/>
          <p:cNvSpPr/>
          <p:nvPr/>
        </p:nvSpPr>
        <p:spPr>
          <a:xfrm rot="10800000">
            <a:off x="7822729" y="1592796"/>
            <a:ext cx="486054" cy="702078"/>
          </a:xfrm>
          <a:prstGeom prst="curved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5628051" y="2011343"/>
            <a:ext cx="1037252" cy="1107123"/>
          </a:xfrm>
          <a:prstGeom prst="rightArrow">
            <a:avLst>
              <a:gd name="adj1" fmla="val 50000"/>
              <a:gd name="adj2" fmla="val 26174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Top</a:t>
            </a:r>
            <a:r>
              <a:rPr lang="en-US" altLang="ko-KR" sz="1200" dirty="0">
                <a:solidFill>
                  <a:schemeClr val="tx1"/>
                </a:solidFill>
              </a:rPr>
              <a:t/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i="1" dirty="0">
                <a:solidFill>
                  <a:schemeClr val="tx1"/>
                </a:solidFill>
              </a:rPr>
              <a:t>Only Accessible</a:t>
            </a:r>
            <a:endParaRPr lang="ko-KR" altLang="en-US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01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629" y="423972"/>
            <a:ext cx="7020272" cy="727838"/>
          </a:xfrm>
        </p:spPr>
        <p:txBody>
          <a:bodyPr/>
          <a:lstStyle/>
          <a:p>
            <a:r>
              <a:rPr lang="en-US" altLang="ko-KR" dirty="0" smtClean="0"/>
              <a:t>Structure of Queue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587827" cy="400094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Queues are linear like linked lists</a:t>
            </a:r>
          </a:p>
          <a:p>
            <a:pPr lvl="1"/>
            <a:r>
              <a:rPr lang="en-US" altLang="ko-KR" dirty="0" smtClean="0"/>
              <a:t>A variation of a singly linked list</a:t>
            </a:r>
          </a:p>
          <a:p>
            <a:r>
              <a:rPr lang="en-US" altLang="ko-KR" dirty="0" smtClean="0"/>
              <a:t>Difference</a:t>
            </a:r>
          </a:p>
          <a:p>
            <a:pPr lvl="1"/>
            <a:r>
              <a:rPr lang="en-US" altLang="ko-KR" dirty="0" smtClean="0"/>
              <a:t>Voluntarily giving up</a:t>
            </a:r>
          </a:p>
          <a:p>
            <a:pPr lvl="2"/>
            <a:r>
              <a:rPr lang="en-US" altLang="ko-KR" dirty="0" smtClean="0"/>
              <a:t>Access to the middle in the linked list == Same to the stacks</a:t>
            </a:r>
          </a:p>
          <a:p>
            <a:pPr lvl="2"/>
            <a:r>
              <a:rPr lang="en-US" altLang="ko-KR" dirty="0" smtClean="0"/>
              <a:t>Only accesses to the first and the last instances in the list</a:t>
            </a:r>
          </a:p>
          <a:p>
            <a:pPr lvl="1"/>
            <a:r>
              <a:rPr lang="en-US" altLang="ko-KR" dirty="0" smtClean="0"/>
              <a:t>The first instance in the list</a:t>
            </a:r>
          </a:p>
          <a:p>
            <a:pPr marL="582930" lvl="2" indent="0">
              <a:buNone/>
            </a:pPr>
            <a:r>
              <a:rPr lang="en-US" altLang="ko-KR" dirty="0" smtClean="0"/>
              <a:t>= The front instance in the queue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dirty="0" smtClean="0"/>
              <a:t>last </a:t>
            </a:r>
            <a:r>
              <a:rPr lang="en-US" altLang="ko-KR" dirty="0"/>
              <a:t>instance in the list</a:t>
            </a:r>
          </a:p>
          <a:p>
            <a:pPr marL="582930" lvl="2" indent="0">
              <a:buNone/>
            </a:pPr>
            <a:r>
              <a:rPr lang="en-US" altLang="ko-KR" dirty="0"/>
              <a:t>= The </a:t>
            </a:r>
            <a:r>
              <a:rPr lang="en-US" altLang="ko-KR" dirty="0" smtClean="0"/>
              <a:t>rear </a:t>
            </a:r>
            <a:r>
              <a:rPr lang="en-US" altLang="ko-KR" dirty="0"/>
              <a:t>instance in the queue</a:t>
            </a:r>
          </a:p>
          <a:p>
            <a:r>
              <a:rPr lang="en-US" altLang="ko-KR" dirty="0" smtClean="0"/>
              <a:t>An </a:t>
            </a:r>
            <a:r>
              <a:rPr lang="en-US" altLang="ko-KR" dirty="0"/>
              <a:t>item is inserted </a:t>
            </a:r>
            <a:r>
              <a:rPr lang="en-US" altLang="ko-KR" dirty="0" smtClean="0"/>
              <a:t>at the last</a:t>
            </a:r>
          </a:p>
          <a:p>
            <a:r>
              <a:rPr lang="en-US" altLang="ko-KR" dirty="0" smtClean="0"/>
              <a:t>An item is removed at the front</a:t>
            </a:r>
          </a:p>
          <a:p>
            <a:r>
              <a:rPr lang="en-US" altLang="ko-KR" dirty="0" smtClean="0"/>
              <a:t>This </a:t>
            </a:r>
            <a:r>
              <a:rPr lang="en-US" altLang="ko-KR" dirty="0"/>
              <a:t>mechanism is called </a:t>
            </a:r>
            <a:r>
              <a:rPr lang="en-US" altLang="ko-KR" dirty="0" smtClean="0"/>
              <a:t>Fast-In-First-Out (</a:t>
            </a:r>
            <a:r>
              <a:rPr lang="en-US" altLang="ko-KR" dirty="0"/>
              <a:t>F</a:t>
            </a:r>
            <a:r>
              <a:rPr lang="en-US" altLang="ko-KR" dirty="0" smtClean="0"/>
              <a:t>IFO)</a:t>
            </a:r>
            <a:endParaRPr lang="ko-KR" alt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808117" y="5276266"/>
            <a:ext cx="918102" cy="648072"/>
            <a:chOff x="6084168" y="1772816"/>
            <a:chExt cx="2611490" cy="576064"/>
          </a:xfrm>
          <a:noFill/>
        </p:grpSpPr>
        <p:sp>
          <p:nvSpPr>
            <p:cNvPr id="5" name="Rectangle 4"/>
            <p:cNvSpPr/>
            <p:nvPr/>
          </p:nvSpPr>
          <p:spPr>
            <a:xfrm>
              <a:off x="6084168" y="1772816"/>
              <a:ext cx="2304256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Product 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 flipH="1">
              <a:off x="8388424" y="1772816"/>
              <a:ext cx="30723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Straight Arrow Connector 25"/>
          <p:cNvCxnSpPr>
            <a:stCxn id="11" idx="1"/>
            <a:endCxn id="35" idx="1"/>
          </p:cNvCxnSpPr>
          <p:nvPr/>
        </p:nvCxnSpPr>
        <p:spPr>
          <a:xfrm>
            <a:off x="3726219" y="5600302"/>
            <a:ext cx="306756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rved Right Arrow 41"/>
          <p:cNvSpPr/>
          <p:nvPr/>
        </p:nvSpPr>
        <p:spPr>
          <a:xfrm rot="5400000">
            <a:off x="7534689" y="5249764"/>
            <a:ext cx="486054" cy="702078"/>
          </a:xfrm>
          <a:prstGeom prst="curved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44" name="Curved Right Arrow 43"/>
          <p:cNvSpPr/>
          <p:nvPr/>
        </p:nvSpPr>
        <p:spPr>
          <a:xfrm rot="5400000">
            <a:off x="1998027" y="5249263"/>
            <a:ext cx="486054" cy="702078"/>
          </a:xfrm>
          <a:prstGeom prst="curved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032975" y="5276266"/>
            <a:ext cx="918102" cy="648072"/>
            <a:chOff x="6084168" y="1772816"/>
            <a:chExt cx="2611490" cy="576064"/>
          </a:xfrm>
          <a:noFill/>
        </p:grpSpPr>
        <p:sp>
          <p:nvSpPr>
            <p:cNvPr id="35" name="Rectangle 34"/>
            <p:cNvSpPr/>
            <p:nvPr/>
          </p:nvSpPr>
          <p:spPr>
            <a:xfrm>
              <a:off x="6084168" y="1772816"/>
              <a:ext cx="2304256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Product 2</a:t>
              </a:r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8388424" y="1772816"/>
              <a:ext cx="30723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184381" y="5276266"/>
            <a:ext cx="918102" cy="648072"/>
            <a:chOff x="6084168" y="1772816"/>
            <a:chExt cx="2611490" cy="576064"/>
          </a:xfrm>
          <a:noFill/>
        </p:grpSpPr>
        <p:sp>
          <p:nvSpPr>
            <p:cNvPr id="45" name="Rectangle 44"/>
            <p:cNvSpPr/>
            <p:nvPr/>
          </p:nvSpPr>
          <p:spPr>
            <a:xfrm>
              <a:off x="6084168" y="1772816"/>
              <a:ext cx="2304256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Product 3</a:t>
              </a:r>
            </a:p>
          </p:txBody>
        </p:sp>
        <p:sp>
          <p:nvSpPr>
            <p:cNvPr id="46" name="Rectangle 45"/>
            <p:cNvSpPr/>
            <p:nvPr/>
          </p:nvSpPr>
          <p:spPr>
            <a:xfrm flipH="1">
              <a:off x="8388424" y="1772816"/>
              <a:ext cx="30723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18507" y="5276266"/>
            <a:ext cx="918102" cy="648072"/>
            <a:chOff x="6084168" y="1772816"/>
            <a:chExt cx="2611490" cy="576064"/>
          </a:xfrm>
          <a:noFill/>
        </p:grpSpPr>
        <p:sp>
          <p:nvSpPr>
            <p:cNvPr id="48" name="Rectangle 47"/>
            <p:cNvSpPr/>
            <p:nvPr/>
          </p:nvSpPr>
          <p:spPr>
            <a:xfrm>
              <a:off x="6084168" y="1772816"/>
              <a:ext cx="2304256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Product 4</a:t>
              </a:r>
            </a:p>
          </p:txBody>
        </p:sp>
        <p:sp>
          <p:nvSpPr>
            <p:cNvPr id="49" name="Rectangle 48"/>
            <p:cNvSpPr/>
            <p:nvPr/>
          </p:nvSpPr>
          <p:spPr>
            <a:xfrm flipH="1">
              <a:off x="8388424" y="1772816"/>
              <a:ext cx="30723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Straight Arrow Connector 49"/>
          <p:cNvCxnSpPr>
            <a:stCxn id="40" idx="1"/>
            <a:endCxn id="45" idx="1"/>
          </p:cNvCxnSpPr>
          <p:nvPr/>
        </p:nvCxnSpPr>
        <p:spPr>
          <a:xfrm>
            <a:off x="4951077" y="5600302"/>
            <a:ext cx="23330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6" idx="1"/>
            <a:endCxn id="48" idx="1"/>
          </p:cNvCxnSpPr>
          <p:nvPr/>
        </p:nvCxnSpPr>
        <p:spPr>
          <a:xfrm>
            <a:off x="6102483" y="5600302"/>
            <a:ext cx="21602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08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Offline class plan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5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발표 템플릿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2">
      <a:majorFont>
        <a:latin typeface="Times New Roman"/>
        <a:ea typeface="HY헤드라인M"/>
        <a:cs typeface=""/>
      </a:majorFont>
      <a:minorFont>
        <a:latin typeface="Cambria"/>
        <a:ea typeface="굴림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noFill/>
        <a:ln>
          <a:tail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6961</TotalTime>
  <Words>982</Words>
  <Application>Microsoft Office PowerPoint</Application>
  <PresentationFormat>On-screen Show (4:3)</PresentationFormat>
  <Paragraphs>203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HY헤드라인M</vt:lpstr>
      <vt:lpstr>굴림</vt:lpstr>
      <vt:lpstr>맑은 고딕</vt:lpstr>
      <vt:lpstr>Arial</vt:lpstr>
      <vt:lpstr>Cambria</vt:lpstr>
      <vt:lpstr>Times New Roman</vt:lpstr>
      <vt:lpstr>Wingdings</vt:lpstr>
      <vt:lpstr>발표 템플릿</vt:lpstr>
      <vt:lpstr>IE 362 Lecture 4:  Linked List, Stack and Queue (Continued)</vt:lpstr>
      <vt:lpstr>Short recap</vt:lpstr>
      <vt:lpstr>Detour: Assignment and Equivalence</vt:lpstr>
      <vt:lpstr>Search procedure in singly linked list</vt:lpstr>
      <vt:lpstr>Insert procedure in singly linked list</vt:lpstr>
      <vt:lpstr>Delete procedure in singly linked list</vt:lpstr>
      <vt:lpstr>Structure of Stack</vt:lpstr>
      <vt:lpstr>Structure of Queue</vt:lpstr>
      <vt:lpstr>Offline class plan</vt:lpstr>
      <vt:lpstr>Production Planning Management</vt:lpstr>
      <vt:lpstr>Dataset</vt:lpstr>
      <vt:lpstr>Manufacturing Execution System</vt:lpstr>
      <vt:lpstr>Execution Result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Il-Chul Moon</cp:lastModifiedBy>
  <cp:revision>132</cp:revision>
  <dcterms:created xsi:type="dcterms:W3CDTF">2011-08-19T05:41:09Z</dcterms:created>
  <dcterms:modified xsi:type="dcterms:W3CDTF">2017-09-18T03:58:16Z</dcterms:modified>
</cp:coreProperties>
</file>