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275" r:id="rId12"/>
    <p:sldId id="366" r:id="rId13"/>
    <p:sldId id="367" r:id="rId14"/>
    <p:sldId id="368" r:id="rId15"/>
    <p:sldId id="33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12: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Hashing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Managing the hash table size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925144"/>
          </a:xfrm>
        </p:spPr>
        <p:txBody>
          <a:bodyPr/>
          <a:lstStyle/>
          <a:p>
            <a:r>
              <a:rPr lang="en-US" altLang="ko-KR" dirty="0" smtClean="0"/>
              <a:t>There is always a limit</a:t>
            </a:r>
          </a:p>
          <a:p>
            <a:pPr lvl="1"/>
            <a:r>
              <a:rPr lang="en-US" altLang="ko-KR" dirty="0" smtClean="0"/>
              <a:t>Even though the storage is cheap</a:t>
            </a:r>
          </a:p>
          <a:p>
            <a:pPr lvl="1"/>
            <a:r>
              <a:rPr lang="en-US" altLang="ko-KR" dirty="0" smtClean="0"/>
              <a:t>You don’t have an infinite storage</a:t>
            </a:r>
          </a:p>
          <a:p>
            <a:r>
              <a:rPr lang="en-US" altLang="ko-KR" dirty="0" smtClean="0"/>
              <a:t>If you don’t delete entries</a:t>
            </a:r>
          </a:p>
          <a:p>
            <a:r>
              <a:rPr lang="en-US" altLang="ko-KR" dirty="0" smtClean="0"/>
              <a:t>Keep adding more entries</a:t>
            </a:r>
          </a:p>
          <a:p>
            <a:r>
              <a:rPr lang="en-US" altLang="ko-KR" dirty="0" smtClean="0"/>
              <a:t>Then, the table’s load factor becomes higher</a:t>
            </a:r>
          </a:p>
          <a:p>
            <a:pPr lvl="1"/>
            <a:r>
              <a:rPr lang="en-US" altLang="ko-KR" dirty="0" smtClean="0"/>
              <a:t>What this mean?</a:t>
            </a:r>
          </a:p>
          <a:p>
            <a:pPr lvl="2"/>
            <a:r>
              <a:rPr lang="en-US" altLang="ko-KR" dirty="0" smtClean="0"/>
              <a:t>More probing to insert</a:t>
            </a:r>
          </a:p>
          <a:p>
            <a:r>
              <a:rPr lang="en-US" altLang="ko-KR" dirty="0" smtClean="0"/>
              <a:t>Hence, sometimes </a:t>
            </a:r>
          </a:p>
          <a:p>
            <a:pPr lvl="1"/>
            <a:r>
              <a:rPr lang="en-US" altLang="ko-KR" dirty="0" smtClean="0"/>
              <a:t>You need to extend the storage space </a:t>
            </a:r>
          </a:p>
          <a:p>
            <a:pPr lvl="1"/>
            <a:r>
              <a:rPr lang="en-US" altLang="ko-KR" dirty="0" smtClean="0"/>
              <a:t>And insert the entries to the new space with more buckets</a:t>
            </a:r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26" name="Picture 2" descr="http://upload.wikimedia.org/wikipedia/commons/thumb/1/1c/Hash_table_average_insertion_time.png/362px-Hash_table_average_insertion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31964"/>
            <a:ext cx="34480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Offline class plan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Analysis with Keywords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136" y="1340768"/>
                <a:ext cx="4186808" cy="3384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Finding an important words is the first step in analyzing a large corpus.</a:t>
                </a:r>
              </a:p>
              <a:p>
                <a:r>
                  <a:rPr lang="en-US" altLang="ko-KR" dirty="0" smtClean="0"/>
                  <a:t>How to find an important word?</a:t>
                </a:r>
              </a:p>
              <a:p>
                <a:pPr lvl="1"/>
                <a:r>
                  <a:rPr lang="en-US" altLang="ko-KR" dirty="0" smtClean="0"/>
                  <a:t>Scoring words</a:t>
                </a:r>
              </a:p>
              <a:p>
                <a:pPr lvl="2"/>
                <a:r>
                  <a:rPr lang="en-US" altLang="ko-KR" dirty="0" smtClean="0"/>
                  <a:t>Term Frequency (TF)</a:t>
                </a:r>
              </a:p>
              <a:p>
                <a:pPr lvl="3"/>
                <a:r>
                  <a:rPr lang="en-US" altLang="ko-KR" dirty="0" smtClean="0"/>
                  <a:t>Count of appearance in total</a:t>
                </a:r>
              </a:p>
              <a:p>
                <a:pPr lvl="2"/>
                <a:r>
                  <a:rPr lang="en-US" altLang="ko-KR" dirty="0" smtClean="0"/>
                  <a:t>Document Frequency (DF)</a:t>
                </a:r>
              </a:p>
              <a:p>
                <a:pPr lvl="3"/>
                <a:r>
                  <a:rPr lang="en-US" altLang="ko-KR" dirty="0" smtClean="0"/>
                  <a:t>Count of appearing document</a:t>
                </a:r>
              </a:p>
              <a:p>
                <a:pPr lvl="2"/>
                <a:r>
                  <a:rPr lang="en-US" altLang="ko-KR" dirty="0" smtClean="0"/>
                  <a:t>TF-IDF (Simplified Version!)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𝐷𝐹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36" y="1340768"/>
                <a:ext cx="4186808" cy="3384376"/>
              </a:xfrm>
              <a:blipFill>
                <a:blip r:embed="rId2"/>
                <a:stretch>
                  <a:fillRect t="-1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947371"/>
              </p:ext>
            </p:extLst>
          </p:nvPr>
        </p:nvGraphicFramePr>
        <p:xfrm>
          <a:off x="4605930" y="1340768"/>
          <a:ext cx="4475660" cy="495153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39380">
                  <a:extLst>
                    <a:ext uri="{9D8B030D-6E8A-4147-A177-3AD203B41FA5}">
                      <a16:colId xmlns:a16="http://schemas.microsoft.com/office/drawing/2014/main" val="2728179655"/>
                    </a:ext>
                  </a:extLst>
                </a:gridCol>
                <a:gridCol w="639380">
                  <a:extLst>
                    <a:ext uri="{9D8B030D-6E8A-4147-A177-3AD203B41FA5}">
                      <a16:colId xmlns:a16="http://schemas.microsoft.com/office/drawing/2014/main" val="1164776345"/>
                    </a:ext>
                  </a:extLst>
                </a:gridCol>
                <a:gridCol w="639380">
                  <a:extLst>
                    <a:ext uri="{9D8B030D-6E8A-4147-A177-3AD203B41FA5}">
                      <a16:colId xmlns:a16="http://schemas.microsoft.com/office/drawing/2014/main" val="2843516806"/>
                    </a:ext>
                  </a:extLst>
                </a:gridCol>
                <a:gridCol w="639380">
                  <a:extLst>
                    <a:ext uri="{9D8B030D-6E8A-4147-A177-3AD203B41FA5}">
                      <a16:colId xmlns:a16="http://schemas.microsoft.com/office/drawing/2014/main" val="1664708726"/>
                    </a:ext>
                  </a:extLst>
                </a:gridCol>
                <a:gridCol w="639380">
                  <a:extLst>
                    <a:ext uri="{9D8B030D-6E8A-4147-A177-3AD203B41FA5}">
                      <a16:colId xmlns:a16="http://schemas.microsoft.com/office/drawing/2014/main" val="916307546"/>
                    </a:ext>
                  </a:extLst>
                </a:gridCol>
                <a:gridCol w="639380">
                  <a:extLst>
                    <a:ext uri="{9D8B030D-6E8A-4147-A177-3AD203B41FA5}">
                      <a16:colId xmlns:a16="http://schemas.microsoft.com/office/drawing/2014/main" val="2352314906"/>
                    </a:ext>
                  </a:extLst>
                </a:gridCol>
                <a:gridCol w="639380">
                  <a:extLst>
                    <a:ext uri="{9D8B030D-6E8A-4147-A177-3AD203B41FA5}">
                      <a16:colId xmlns:a16="http://schemas.microsoft.com/office/drawing/2014/main" val="3472629192"/>
                    </a:ext>
                  </a:extLst>
                </a:gridCol>
              </a:tblGrid>
              <a:tr h="3078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Num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TF_Words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TF_Values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DF_Words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DF_Values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TFIDF</a:t>
                      </a:r>
                      <a:r>
                        <a:rPr lang="en-US" sz="1000" u="none" strike="noStrike" dirty="0" smtClean="0">
                          <a:effectLst/>
                        </a:rPr>
                        <a:t>_</a:t>
                      </a:r>
                      <a:br>
                        <a:rPr lang="en-US" sz="1000" u="none" strike="noStrike" dirty="0" smtClean="0">
                          <a:effectLst/>
                        </a:rPr>
                      </a:br>
                      <a:r>
                        <a:rPr lang="en-US" sz="1000" u="none" strike="noStrike" dirty="0" smtClean="0">
                          <a:effectLst/>
                        </a:rPr>
                        <a:t>Words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TFIDF</a:t>
                      </a:r>
                      <a:r>
                        <a:rPr lang="en-US" sz="1000" u="none" strike="noStrike" dirty="0" smtClean="0">
                          <a:effectLst/>
                        </a:rPr>
                        <a:t>_</a:t>
                      </a:r>
                      <a:br>
                        <a:rPr lang="en-US" sz="1000" u="none" strike="noStrike" dirty="0" smtClean="0">
                          <a:effectLst/>
                        </a:rPr>
                      </a:br>
                      <a:r>
                        <a:rPr lang="en-US" sz="1000" u="none" strike="noStrike" dirty="0" smtClean="0">
                          <a:effectLst/>
                        </a:rPr>
                        <a:t>Values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796262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Path: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#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491.2209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3684454728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From: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370.8236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133048966"/>
                  </a:ext>
                </a:extLst>
              </a:tr>
              <a:tr h="30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Newsgroups: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MR.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299.3361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3578273397"/>
                  </a:ext>
                </a:extLst>
              </a:tr>
              <a:tr h="4575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Subject: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STEPHANOPOULOS: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299.3361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1201916029"/>
                  </a:ext>
                </a:extLst>
              </a:tr>
              <a:tr h="30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678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Message-ID: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255.9787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506933322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Date: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&gt;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227.5664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3048165384"/>
                  </a:ext>
                </a:extLst>
              </a:tr>
              <a:tr h="30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Lines: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Rockefeller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202.6275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3322450509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Apr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South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196.7852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3356105778"/>
                  </a:ext>
                </a:extLst>
              </a:tr>
              <a:tr h="30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Organization: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]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191.6891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2916623013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179.8074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2116450615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&gt;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176.9108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2600385022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secret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173.7525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4028451504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you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GMT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168.294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476690316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naval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161.181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1335992835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been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151.2872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3082299473"/>
                  </a:ext>
                </a:extLst>
              </a:tr>
              <a:tr h="30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References: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The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149.1964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267677345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Georgia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148.6569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3450533236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war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147.2754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3763856218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military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143.7689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2984413284"/>
                  </a:ext>
                </a:extLst>
              </a:tr>
              <a:tr h="1871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that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141.0267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05" marR="8505" marT="8505" marB="0" anchor="ctr"/>
                </a:tc>
                <a:extLst>
                  <a:ext uri="{0D108BD9-81ED-4DB2-BD59-A6C34878D82A}">
                    <a16:rowId xmlns:a16="http://schemas.microsoft.com/office/drawing/2014/main" val="214971554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36" y="4725144"/>
            <a:ext cx="1200536" cy="1224136"/>
          </a:xfrm>
          <a:prstGeom prst="rect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A,B,B,B,C….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9116" y="4725144"/>
            <a:ext cx="1200536" cy="1224136"/>
          </a:xfrm>
          <a:prstGeom prst="rect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B,C,D….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2523" y="4725144"/>
            <a:ext cx="1200536" cy="1224136"/>
          </a:xfrm>
          <a:prstGeom prst="rect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A,C,….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7254" y="608722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B’s DF = 2,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608722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B’s TF = 4,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9386" y="608722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B’s TF-IDF = 4*log(3/2)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58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 Newsgroup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 Newsgroup is a text dataset collecting news articles and responses on various subjects.</a:t>
            </a:r>
          </a:p>
          <a:p>
            <a:r>
              <a:rPr lang="en-US" altLang="ko-KR" dirty="0" smtClean="0"/>
              <a:t>Very popular text-mining</a:t>
            </a:r>
            <a:br>
              <a:rPr lang="en-US" altLang="ko-KR" dirty="0" smtClean="0"/>
            </a:br>
            <a:r>
              <a:rPr lang="en-US" altLang="ko-KR" dirty="0" smtClean="0"/>
              <a:t>benchmark dataset</a:t>
            </a:r>
          </a:p>
          <a:p>
            <a:r>
              <a:rPr lang="en-US" altLang="ko-KR" dirty="0" smtClean="0"/>
              <a:t>Original raw text requires</a:t>
            </a:r>
            <a:br>
              <a:rPr lang="en-US" altLang="ko-KR" dirty="0" smtClean="0"/>
            </a:br>
            <a:r>
              <a:rPr lang="en-US" altLang="ko-KR" dirty="0" smtClean="0"/>
              <a:t>parsing</a:t>
            </a:r>
          </a:p>
          <a:p>
            <a:r>
              <a:rPr lang="en-US" altLang="ko-KR" dirty="0" smtClean="0"/>
              <a:t>BagOfWordCreator.py</a:t>
            </a:r>
          </a:p>
          <a:p>
            <a:pPr lvl="1"/>
            <a:r>
              <a:rPr lang="en-US" altLang="ko-KR" dirty="0" smtClean="0"/>
              <a:t>Does the parsing for you</a:t>
            </a:r>
          </a:p>
          <a:p>
            <a:pPr lvl="1"/>
            <a:r>
              <a:rPr lang="en-US" altLang="ko-KR" dirty="0" smtClean="0"/>
              <a:t>Calculate the bag-of-word for you</a:t>
            </a:r>
          </a:p>
          <a:p>
            <a:pPr lvl="1"/>
            <a:r>
              <a:rPr lang="en-US" altLang="ko-KR" dirty="0" err="1" smtClean="0"/>
              <a:t>self.words</a:t>
            </a:r>
            <a:endParaRPr lang="en-US" altLang="ko-KR" dirty="0" smtClean="0"/>
          </a:p>
          <a:p>
            <a:pPr lvl="2"/>
            <a:r>
              <a:rPr lang="en-US" altLang="ko-KR" dirty="0"/>
              <a:t>['</a:t>
            </a:r>
            <a:r>
              <a:rPr lang="en-US" altLang="ko-KR" dirty="0" err="1"/>
              <a:t>Xref</a:t>
            </a:r>
            <a:r>
              <a:rPr lang="en-US" altLang="ko-KR" dirty="0"/>
              <a:t>:', 'cantaloupe.srv.cs.cmu.edu', 'alt.news-media:739', 'alt.politics.elections:6015', 'talk.politics.misc:124146', </a:t>
            </a:r>
            <a:r>
              <a:rPr lang="en-US" altLang="ko-KR" dirty="0" smtClean="0"/>
              <a:t>………..</a:t>
            </a:r>
          </a:p>
          <a:p>
            <a:pPr lvl="1"/>
            <a:r>
              <a:rPr lang="en-US" altLang="ko-KR" dirty="0" err="1" smtClean="0"/>
              <a:t>self.bows</a:t>
            </a:r>
            <a:endParaRPr lang="en-US" altLang="ko-KR" dirty="0" smtClean="0"/>
          </a:p>
          <a:p>
            <a:pPr lvl="2"/>
            <a:r>
              <a:rPr lang="en-US" altLang="ko-KR" dirty="0"/>
              <a:t>{0: 1, 1: 1, 9882: 1, 9883: 1, 9884: 1, 9885: 1, 5: 1, 9886: 1, 7: 1, 5748: 1, 5567: 2, </a:t>
            </a:r>
            <a:r>
              <a:rPr lang="en-US" altLang="ko-KR" dirty="0" smtClean="0"/>
              <a:t>………………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40" y="2132856"/>
            <a:ext cx="4122340" cy="22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 : Code Completion and Exp.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You need to complete the codes in </a:t>
            </a:r>
            <a:r>
              <a:rPr lang="en-US" altLang="ko-KR" dirty="0" smtClean="0"/>
              <a:t>‘HashTable.py</a:t>
            </a:r>
            <a:r>
              <a:rPr lang="en-US" altLang="ko-KR" dirty="0" smtClean="0"/>
              <a:t>’ </a:t>
            </a:r>
            <a:r>
              <a:rPr lang="en-US" altLang="ko-KR" dirty="0" smtClean="0"/>
              <a:t>and </a:t>
            </a:r>
            <a:r>
              <a:rPr lang="en-US" altLang="ko-KR" dirty="0" smtClean="0"/>
              <a:t>‘BagOfWordCreator.py’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Complete the </a:t>
            </a:r>
            <a:r>
              <a:rPr lang="en-US" altLang="ko-KR" dirty="0" smtClean="0"/>
              <a:t>code using a hash to create a dictionary in the Bag of </a:t>
            </a:r>
            <a:r>
              <a:rPr lang="en-US" altLang="ko-KR" dirty="0" smtClean="0"/>
              <a:t>Word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Complete the </a:t>
            </a:r>
            <a:r>
              <a:rPr lang="en-US" altLang="ko-KR" dirty="0" smtClean="0"/>
              <a:t>hash table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To-do 1) complete </a:t>
            </a:r>
            <a:r>
              <a:rPr lang="en-US" altLang="ko-KR" dirty="0"/>
              <a:t>‘</a:t>
            </a:r>
            <a:r>
              <a:rPr lang="en-US" altLang="ko-KR" dirty="0" err="1"/>
              <a:t>calculateHashFunction</a:t>
            </a:r>
            <a:r>
              <a:rPr lang="en-US" altLang="ko-KR" dirty="0"/>
              <a:t>’ </a:t>
            </a:r>
            <a:r>
              <a:rPr lang="en-US" altLang="ko-KR" dirty="0" smtClean="0"/>
              <a:t>in </a:t>
            </a:r>
            <a:r>
              <a:rPr lang="en-US" altLang="ko-KR" dirty="0"/>
              <a:t>‘HashTable.py’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Hash value = Sum(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(character)^2)</a:t>
            </a:r>
          </a:p>
          <a:p>
            <a:pPr lvl="1"/>
            <a:r>
              <a:rPr lang="en-US" altLang="ko-KR" dirty="0" err="1" smtClean="0"/>
              <a:t>ord</a:t>
            </a:r>
            <a:r>
              <a:rPr lang="en-US" altLang="ko-KR" dirty="0" smtClean="0"/>
              <a:t>(‘a’) = 97</a:t>
            </a:r>
            <a:endParaRPr lang="en-US" altLang="ko-KR" dirty="0" smtClean="0"/>
          </a:p>
          <a:p>
            <a:r>
              <a:rPr lang="en-US" altLang="ko-KR" dirty="0"/>
              <a:t>To-do 2) complete </a:t>
            </a:r>
            <a:r>
              <a:rPr lang="en-US" altLang="ko-KR" dirty="0" smtClean="0"/>
              <a:t>‘get</a:t>
            </a:r>
            <a:r>
              <a:rPr lang="en-US" altLang="ko-KR" dirty="0"/>
              <a:t>’ in ‘HashTable.py’</a:t>
            </a:r>
          </a:p>
          <a:p>
            <a:pPr lvl="1"/>
            <a:r>
              <a:rPr lang="en-US" altLang="ko-KR" dirty="0" smtClean="0"/>
              <a:t>Quadratic probing should be used</a:t>
            </a:r>
          </a:p>
          <a:p>
            <a:r>
              <a:rPr lang="en-US" altLang="ko-KR" dirty="0" smtClean="0"/>
              <a:t>To-do 3) </a:t>
            </a:r>
            <a:r>
              <a:rPr lang="en-US" altLang="ko-KR" dirty="0"/>
              <a:t>complete </a:t>
            </a:r>
            <a:r>
              <a:rPr lang="en-US" altLang="ko-KR" dirty="0" smtClean="0"/>
              <a:t>‘put’ </a:t>
            </a:r>
            <a:r>
              <a:rPr lang="en-US" altLang="ko-KR" dirty="0"/>
              <a:t>in </a:t>
            </a:r>
            <a:r>
              <a:rPr lang="en-US" altLang="ko-KR" dirty="0"/>
              <a:t>‘HashTable.py’</a:t>
            </a:r>
            <a:endParaRPr lang="en-US" altLang="ko-KR" dirty="0"/>
          </a:p>
          <a:p>
            <a:pPr lvl="1"/>
            <a:r>
              <a:rPr lang="en-US" altLang="ko-KR" dirty="0"/>
              <a:t>Quadratic probing should be used</a:t>
            </a:r>
          </a:p>
          <a:p>
            <a:r>
              <a:rPr lang="en-US" altLang="ko-KR" dirty="0" smtClean="0"/>
              <a:t>To-do 4) </a:t>
            </a:r>
            <a:r>
              <a:rPr lang="en-US" altLang="ko-KR" dirty="0" smtClean="0"/>
              <a:t>complete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doubleSize</a:t>
            </a:r>
            <a:r>
              <a:rPr lang="en-US" altLang="ko-KR" dirty="0" smtClean="0"/>
              <a:t>’ </a:t>
            </a:r>
            <a:r>
              <a:rPr lang="en-US" altLang="ko-KR" dirty="0" smtClean="0"/>
              <a:t>in </a:t>
            </a:r>
            <a:r>
              <a:rPr lang="en-US" altLang="ko-KR" dirty="0"/>
              <a:t>‘HashTable.py’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Retrieve all key-pair and put them into a new hash</a:t>
            </a:r>
          </a:p>
          <a:p>
            <a:pPr lvl="1"/>
            <a:r>
              <a:rPr lang="en-US" altLang="ko-KR" dirty="0" smtClean="0"/>
              <a:t>Copy the reference of the internal structure of the new hash to the old one</a:t>
            </a:r>
          </a:p>
          <a:p>
            <a:pPr lvl="2"/>
            <a:r>
              <a:rPr lang="en-US" altLang="ko-KR" dirty="0" smtClean="0"/>
              <a:t>Keys, capacity, size, data</a:t>
            </a:r>
          </a:p>
          <a:p>
            <a:r>
              <a:rPr lang="en-US" altLang="ko-KR" dirty="0" smtClean="0"/>
              <a:t>To-do </a:t>
            </a:r>
            <a:r>
              <a:rPr lang="en-US" altLang="ko-KR" dirty="0" smtClean="0"/>
              <a:t>4) complete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createBowWithHash</a:t>
            </a:r>
            <a:r>
              <a:rPr lang="en-US" altLang="ko-KR" dirty="0" smtClean="0"/>
              <a:t>’ in </a:t>
            </a:r>
            <a:r>
              <a:rPr lang="en-US" altLang="ko-KR" dirty="0"/>
              <a:t>‘BagOfWordCreator.py’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idxWord</a:t>
            </a:r>
            <a:r>
              <a:rPr lang="en-US" altLang="ko-KR" dirty="0" smtClean="0"/>
              <a:t> is the value</a:t>
            </a:r>
          </a:p>
          <a:p>
            <a:pPr lvl="2"/>
            <a:r>
              <a:rPr lang="en-US" altLang="ko-KR" dirty="0" smtClean="0"/>
              <a:t>New word’s index == the length of word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Token is the key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3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0622"/>
            <a:ext cx="8784976" cy="994122"/>
          </a:xfrm>
        </p:spPr>
        <p:txBody>
          <a:bodyPr/>
          <a:lstStyle/>
          <a:p>
            <a:r>
              <a:rPr lang="en-US" altLang="ko-KR" sz="4400" dirty="0" smtClean="0"/>
              <a:t>Expected Result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58300"/>
            <a:ext cx="8640960" cy="36724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Execute </a:t>
            </a:r>
            <a:r>
              <a:rPr lang="en-US" altLang="ko-KR" dirty="0" smtClean="0"/>
              <a:t>‘BagOfWordCreator.py’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6115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recap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 of divide and conquer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14401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The limitation of divide and conquer</a:t>
            </a:r>
          </a:p>
          <a:p>
            <a:pPr lvl="1"/>
            <a:r>
              <a:rPr lang="en-US" altLang="ko-KR" dirty="0" smtClean="0"/>
              <a:t>If the divide and conquer is based upon a comparison</a:t>
            </a:r>
          </a:p>
          <a:p>
            <a:pPr lvl="2"/>
            <a:r>
              <a:rPr lang="en-US" altLang="ko-KR" dirty="0" smtClean="0"/>
              <a:t>The efficiency is limited to the logarithm of the problem size</a:t>
            </a:r>
          </a:p>
          <a:p>
            <a:pPr lvl="3"/>
            <a:r>
              <a:rPr lang="en-US" altLang="ko-KR" dirty="0" smtClean="0"/>
              <a:t>Search: O(N) </a:t>
            </a:r>
            <a:r>
              <a:rPr lang="en-US" altLang="ko-KR" dirty="0" smtClean="0">
                <a:sym typeface="Wingdings" pitchFamily="2" charset="2"/>
              </a:rPr>
              <a:t> O(</a:t>
            </a:r>
            <a:r>
              <a:rPr lang="en-US" altLang="ko-KR" dirty="0" err="1" smtClean="0">
                <a:sym typeface="Wingdings" pitchFamily="2" charset="2"/>
              </a:rPr>
              <a:t>logN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Sorting: O(N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)  O(</a:t>
            </a:r>
            <a:r>
              <a:rPr lang="en-US" altLang="ko-KR" dirty="0" err="1" smtClean="0">
                <a:sym typeface="Wingdings" pitchFamily="2" charset="2"/>
              </a:rPr>
              <a:t>NlogN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2880320" cy="153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4255963" cy="219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29063" y="3741837"/>
            <a:ext cx="209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Binary </a:t>
            </a:r>
            <a:r>
              <a:rPr lang="en-US" altLang="ko-KR" b="1" i="1" dirty="0" smtClean="0"/>
              <a:t>Search</a:t>
            </a:r>
            <a:r>
              <a:rPr lang="en-US" altLang="ko-KR" dirty="0" smtClean="0"/>
              <a:t> Tree</a:t>
            </a:r>
          </a:p>
          <a:p>
            <a:pPr algn="ctr"/>
            <a:r>
              <a:rPr lang="en-US" altLang="ko-KR" dirty="0" smtClean="0"/>
              <a:t>O(log N)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1525" y="6061023"/>
            <a:ext cx="1309974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Merge-</a:t>
            </a:r>
            <a:r>
              <a:rPr lang="en-US" altLang="ko-KR" b="1" i="1" dirty="0" smtClean="0"/>
              <a:t>sort</a:t>
            </a:r>
          </a:p>
          <a:p>
            <a:pPr algn="ctr"/>
            <a:r>
              <a:rPr lang="en-US" altLang="ko-KR" dirty="0" smtClean="0"/>
              <a:t>O(</a:t>
            </a:r>
            <a:r>
              <a:rPr lang="en-US" altLang="ko-KR" dirty="0" err="1" smtClean="0"/>
              <a:t>Nlog</a:t>
            </a:r>
            <a:r>
              <a:rPr lang="en-US" altLang="ko-KR" dirty="0" smtClean="0"/>
              <a:t> N)</a:t>
            </a:r>
            <a:endParaRPr lang="ko-KR" altLang="en-US" dirty="0"/>
          </a:p>
        </p:txBody>
      </p:sp>
      <p:pic>
        <p:nvPicPr>
          <p:cNvPr id="9" name="Picture 8" descr="http://pages.cpsc.ucalgary.ca/~eharris/cpsc319/tut01/gnuplot0-15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70" y="2276872"/>
            <a:ext cx="4559830" cy="320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76056" y="5032065"/>
            <a:ext cx="3888432" cy="5993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5508104" y="5733257"/>
            <a:ext cx="2736304" cy="901982"/>
          </a:xfrm>
          <a:prstGeom prst="wedgeRectCallout">
            <a:avLst>
              <a:gd name="adj1" fmla="val -43713"/>
              <a:gd name="adj2" fmla="val -1184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What-if O(1)?</a:t>
            </a:r>
          </a:p>
          <a:p>
            <a:pPr algn="ctr"/>
            <a:r>
              <a:rPr lang="en-US" altLang="ko-KR" dirty="0" smtClean="0"/>
              <a:t>You can’t achieve this through comparisons…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7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Hash table</a:t>
            </a:r>
          </a:p>
          <a:p>
            <a:pPr lvl="1"/>
            <a:r>
              <a:rPr lang="en-US" altLang="ko-KR" dirty="0" smtClean="0"/>
              <a:t>A large size of tables consisting of keys and values</a:t>
            </a:r>
          </a:p>
          <a:p>
            <a:pPr lvl="2"/>
            <a:r>
              <a:rPr lang="en-US" altLang="ko-KR" dirty="0" smtClean="0"/>
              <a:t>Hash function is used to find an array index for a key</a:t>
            </a:r>
          </a:p>
          <a:p>
            <a:pPr lvl="2"/>
            <a:r>
              <a:rPr lang="en-US" altLang="ko-KR" dirty="0" smtClean="0"/>
              <a:t>Definition</a:t>
            </a:r>
          </a:p>
          <a:p>
            <a:pPr lvl="3"/>
            <a:r>
              <a:rPr lang="en-US" altLang="ko-KR" dirty="0" smtClean="0"/>
              <a:t>An array index: an index in the table</a:t>
            </a:r>
          </a:p>
          <a:p>
            <a:pPr lvl="3"/>
            <a:r>
              <a:rPr lang="en-US" altLang="ko-KR" dirty="0" smtClean="0"/>
              <a:t>A key: a unique identifier of a value, a parameter to find its array index through hash functions</a:t>
            </a:r>
          </a:p>
          <a:p>
            <a:pPr lvl="3"/>
            <a:r>
              <a:rPr lang="en-US" altLang="ko-KR" dirty="0" smtClean="0"/>
              <a:t>A value: a stored value</a:t>
            </a:r>
          </a:p>
          <a:p>
            <a:pPr lvl="2"/>
            <a:r>
              <a:rPr lang="en-US" altLang="ko-KR" dirty="0" smtClean="0"/>
              <a:t>Characteristic</a:t>
            </a:r>
          </a:p>
          <a:p>
            <a:pPr lvl="3"/>
            <a:r>
              <a:rPr lang="en-US" altLang="ko-KR" dirty="0" smtClean="0"/>
              <a:t>One key can be associated with one index</a:t>
            </a:r>
          </a:p>
          <a:p>
            <a:pPr lvl="3"/>
            <a:r>
              <a:rPr lang="en-US" altLang="ko-KR" dirty="0" smtClean="0"/>
              <a:t>One index can be associated with multiple keys</a:t>
            </a:r>
          </a:p>
          <a:p>
            <a:pPr lvl="3"/>
            <a:r>
              <a:rPr lang="en-US" altLang="ko-KR" dirty="0" smtClean="0"/>
              <a:t>Why?</a:t>
            </a:r>
          </a:p>
          <a:p>
            <a:pPr lvl="1"/>
            <a:r>
              <a:rPr lang="en-US" altLang="ko-KR" dirty="0" smtClean="0"/>
              <a:t>An array element = a slot = a bucket</a:t>
            </a:r>
          </a:p>
          <a:p>
            <a:pPr lvl="3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84168" y="1196176"/>
          <a:ext cx="2699791" cy="489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Idx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0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r>
                        <a:rPr lang="en-US" altLang="ko-KR" baseline="-25000" dirty="0" smtClean="0"/>
                        <a:t>2</a:t>
                      </a:r>
                      <a:r>
                        <a:rPr lang="en-US" altLang="ko-KR" baseline="0" dirty="0" smtClean="0"/>
                        <a:t> from 801117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1234567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Key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 descr="http://seslab.kaist.ac.kr/xe/files/cache/thumbnails/124/120x133.cr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17" y="3447008"/>
            <a:ext cx="753183" cy="8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042" y="4815160"/>
            <a:ext cx="642137" cy="8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e.kaist.ac.kr/isyse/professor/image/pro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7" y="2006848"/>
            <a:ext cx="726802" cy="8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76256" y="766208"/>
            <a:ext cx="13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Hash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41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Hash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92514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Hash function is used to convert</a:t>
            </a:r>
          </a:p>
          <a:p>
            <a:pPr lvl="1"/>
            <a:r>
              <a:rPr lang="en-US" altLang="ko-KR" dirty="0" smtClean="0"/>
              <a:t>Value’s key </a:t>
            </a:r>
            <a:r>
              <a:rPr lang="en-US" altLang="ko-KR" dirty="0" smtClean="0">
                <a:sym typeface="Wingdings" pitchFamily="2" charset="2"/>
              </a:rPr>
              <a:t> Array’s index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For example, f(8011171234567) = 3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8011171234567 = a person’s register number 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3 = an index where the person is stored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f = a hash function </a:t>
            </a:r>
          </a:p>
          <a:p>
            <a:r>
              <a:rPr lang="en-US" altLang="ko-KR" dirty="0" smtClean="0"/>
              <a:t>Perfect hash function</a:t>
            </a:r>
          </a:p>
          <a:p>
            <a:pPr lvl="1"/>
            <a:r>
              <a:rPr lang="en-US" altLang="ko-KR" dirty="0" smtClean="0"/>
              <a:t>Either, if we have an unlimited space</a:t>
            </a:r>
          </a:p>
          <a:p>
            <a:pPr lvl="1"/>
            <a:r>
              <a:rPr lang="en-US" altLang="ko-KR" dirty="0" smtClean="0"/>
              <a:t>Or, if  we have a limited input size</a:t>
            </a:r>
          </a:p>
          <a:p>
            <a:pPr lvl="1"/>
            <a:r>
              <a:rPr lang="en-US" altLang="ko-KR" dirty="0" smtClean="0"/>
              <a:t>We might have a chance to create a </a:t>
            </a:r>
            <a:r>
              <a:rPr lang="en-US" altLang="ko-KR" dirty="0" err="1" smtClean="0"/>
              <a:t>bijective</a:t>
            </a:r>
            <a:r>
              <a:rPr lang="en-US" altLang="ko-KR" dirty="0" smtClean="0"/>
              <a:t> hash function</a:t>
            </a:r>
          </a:p>
          <a:p>
            <a:pPr lvl="2"/>
            <a:r>
              <a:rPr lang="en-US" altLang="ko-KR" dirty="0" smtClean="0"/>
              <a:t>However, you have to know the characteristic of keys</a:t>
            </a:r>
          </a:p>
          <a:p>
            <a:r>
              <a:rPr lang="en-US" altLang="ko-KR" dirty="0" smtClean="0"/>
              <a:t>Good hash function</a:t>
            </a:r>
          </a:p>
          <a:p>
            <a:pPr lvl="1"/>
            <a:r>
              <a:rPr lang="en-US" altLang="ko-KR" dirty="0" smtClean="0"/>
              <a:t>Hash function resulting in a uniform distribution</a:t>
            </a:r>
          </a:p>
          <a:p>
            <a:pPr lvl="2"/>
            <a:r>
              <a:rPr lang="en-US" altLang="ko-KR" dirty="0" smtClean="0"/>
              <a:t>Why is this a good hash function?</a:t>
            </a:r>
          </a:p>
          <a:p>
            <a:pPr lvl="2"/>
            <a:r>
              <a:rPr lang="en-US" altLang="ko-KR" dirty="0" smtClean="0"/>
              <a:t>Why is this difficult?</a:t>
            </a:r>
          </a:p>
          <a:p>
            <a:pPr lvl="2"/>
            <a:r>
              <a:rPr lang="en-US" altLang="ko-KR" dirty="0" smtClean="0"/>
              <a:t>Pseudo-random….</a:t>
            </a:r>
          </a:p>
          <a:p>
            <a:pPr lvl="2"/>
            <a:r>
              <a:rPr lang="en-US" altLang="ko-KR" dirty="0" smtClean="0"/>
              <a:t>Any relation to the password encryption algorithm?</a:t>
            </a:r>
          </a:p>
          <a:p>
            <a:pPr lvl="1"/>
            <a:r>
              <a:rPr lang="en-US" altLang="ko-KR" dirty="0" smtClean="0"/>
              <a:t>Low cost, determinism, variable range….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0" name="Picture 2" descr="http://upload.wikimedia.org/wikipedia/commons/thumb/6/6c/Surjection.svg/200px-Surje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81" y="2286164"/>
            <a:ext cx="1790908" cy="179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0466" y="4077072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Surjective Function</a:t>
            </a:r>
            <a:endParaRPr lang="ko-KR" altLang="en-US" dirty="0"/>
          </a:p>
        </p:txBody>
      </p:sp>
      <p:pic>
        <p:nvPicPr>
          <p:cNvPr id="2052" name="Picture 4" descr="http://upload.wikimedia.org/wikipedia/commons/thumb/0/02/Injection.svg/120px-Injec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42" y="4581128"/>
            <a:ext cx="1656184" cy="16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27792" y="6165304"/>
            <a:ext cx="194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Injective Function</a:t>
            </a:r>
            <a:endParaRPr lang="ko-KR" altLang="en-US" dirty="0"/>
          </a:p>
        </p:txBody>
      </p:sp>
      <p:pic>
        <p:nvPicPr>
          <p:cNvPr id="2054" name="Picture 6" descr="http://upload.wikimedia.org/wikipedia/commons/thumb/a/a5/Bijection.svg/120px-Bijec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42" y="116632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26989" y="1772817"/>
            <a:ext cx="194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Bijective</a:t>
            </a:r>
            <a:r>
              <a:rPr lang="en-US" altLang="ko-KR" dirty="0" smtClean="0"/>
              <a:t> Function</a:t>
            </a:r>
            <a:endParaRPr lang="ko-KR" altLang="en-US" dirty="0"/>
          </a:p>
        </p:txBody>
      </p:sp>
      <p:pic>
        <p:nvPicPr>
          <p:cNvPr id="2056" name="Picture 8" descr="http://www.csharpcity.com/wp-content/uploads/2010/05/normal-distribu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97" y="146956"/>
            <a:ext cx="2455269" cy="136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7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Modulo based hash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Modulo based hash function</a:t>
            </a:r>
          </a:p>
          <a:p>
            <a:pPr lvl="1"/>
            <a:r>
              <a:rPr lang="en-US" altLang="ko-KR" dirty="0" smtClean="0"/>
              <a:t>We divide a numeric key with a number</a:t>
            </a:r>
          </a:p>
          <a:p>
            <a:pPr lvl="2"/>
            <a:r>
              <a:rPr lang="en-US" altLang="ko-KR" dirty="0" smtClean="0"/>
              <a:t>Often, a number = the size of the hash table</a:t>
            </a:r>
          </a:p>
          <a:p>
            <a:pPr lvl="1"/>
            <a:r>
              <a:rPr lang="en-US" altLang="ko-KR" dirty="0" smtClean="0"/>
              <a:t>We take the remainder as an array index</a:t>
            </a:r>
          </a:p>
          <a:p>
            <a:pPr lvl="1"/>
            <a:r>
              <a:rPr lang="en-US" altLang="ko-KR" dirty="0" smtClean="0"/>
              <a:t>For example,</a:t>
            </a:r>
          </a:p>
          <a:p>
            <a:pPr lvl="2"/>
            <a:r>
              <a:rPr lang="en-US" altLang="ko-KR" b="1" dirty="0" smtClean="0"/>
              <a:t>Index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Key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mod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Size</a:t>
            </a:r>
          </a:p>
          <a:p>
            <a:pPr lvl="2"/>
            <a:r>
              <a:rPr lang="en-US" altLang="ko-KR" dirty="0" smtClean="0"/>
              <a:t>34567 = 8011171234567 mod 50000</a:t>
            </a:r>
          </a:p>
          <a:p>
            <a:pPr lvl="2"/>
            <a:r>
              <a:rPr lang="en-US" altLang="ko-KR" dirty="0" smtClean="0"/>
              <a:t>But, 34567 = 8011171284567 mod 50000</a:t>
            </a:r>
          </a:p>
          <a:p>
            <a:pPr lvl="1"/>
            <a:r>
              <a:rPr lang="en-US" altLang="ko-KR" dirty="0" smtClean="0"/>
              <a:t>Why is this often used?</a:t>
            </a:r>
          </a:p>
          <a:p>
            <a:pPr lvl="2"/>
            <a:r>
              <a:rPr lang="en-US" altLang="ko-KR" dirty="0" smtClean="0"/>
              <a:t>Good variable range</a:t>
            </a:r>
          </a:p>
          <a:p>
            <a:pPr lvl="2"/>
            <a:r>
              <a:rPr lang="en-US" altLang="ko-KR" dirty="0" smtClean="0"/>
              <a:t>Appears to be uniform</a:t>
            </a:r>
          </a:p>
          <a:p>
            <a:pPr lvl="3"/>
            <a:r>
              <a:rPr lang="en-US" altLang="ko-KR" dirty="0" smtClean="0"/>
              <a:t>But, actually it is not</a:t>
            </a:r>
          </a:p>
          <a:p>
            <a:pPr lvl="1"/>
            <a:r>
              <a:rPr lang="en-US" altLang="ko-KR" dirty="0" smtClean="0"/>
              <a:t>Still, surjective function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Collision resolution by closed addressing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26084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Collision resolution by closed addressing</a:t>
            </a:r>
          </a:p>
          <a:p>
            <a:pPr lvl="1"/>
            <a:r>
              <a:rPr lang="en-US" altLang="ko-KR" dirty="0" smtClean="0"/>
              <a:t>Separate chaining</a:t>
            </a:r>
          </a:p>
          <a:p>
            <a:pPr lvl="1"/>
            <a:r>
              <a:rPr lang="en-US" altLang="ko-KR" dirty="0" smtClean="0"/>
              <a:t>Live together approach</a:t>
            </a:r>
          </a:p>
          <a:p>
            <a:r>
              <a:rPr lang="en-US" altLang="ko-KR" dirty="0" smtClean="0"/>
              <a:t>The worst case scenario</a:t>
            </a:r>
          </a:p>
          <a:p>
            <a:pPr lvl="1"/>
            <a:r>
              <a:rPr lang="en-US" altLang="ko-KR" dirty="0" smtClean="0"/>
              <a:t>Every entries have the same index from a stupid hash function</a:t>
            </a:r>
          </a:p>
          <a:p>
            <a:pPr lvl="1"/>
            <a:r>
              <a:rPr lang="en-US" altLang="ko-KR" dirty="0" smtClean="0"/>
              <a:t>Just another linked list</a:t>
            </a:r>
          </a:p>
          <a:p>
            <a:r>
              <a:rPr lang="en-US" altLang="ko-KR" dirty="0" smtClean="0"/>
              <a:t>Considering the load factor</a:t>
            </a:r>
          </a:p>
          <a:p>
            <a:pPr lvl="1"/>
            <a:r>
              <a:rPr lang="en-US" altLang="ko-KR" dirty="0" smtClean="0"/>
              <a:t>Load factor &gt; 1 is possible</a:t>
            </a:r>
          </a:p>
          <a:p>
            <a:pPr lvl="1"/>
            <a:r>
              <a:rPr lang="en-US" altLang="ko-KR" dirty="0" smtClean="0"/>
              <a:t>This case means that every index has one or more entries</a:t>
            </a:r>
          </a:p>
          <a:p>
            <a:pPr lvl="1"/>
            <a:r>
              <a:rPr lang="en-US" altLang="ko-KR" dirty="0" smtClean="0"/>
              <a:t>Then? Only use the linked list for each bucket? Trees can be used as well…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87624" y="4070672"/>
          <a:ext cx="2304256" cy="23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Idx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 of a Linked List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195736" y="5158130"/>
            <a:ext cx="1224136" cy="864096"/>
            <a:chOff x="5292080" y="3861048"/>
            <a:chExt cx="1224136" cy="864096"/>
          </a:xfrm>
        </p:grpSpPr>
        <p:sp>
          <p:nvSpPr>
            <p:cNvPr id="8" name="Rectangle 7"/>
            <p:cNvSpPr/>
            <p:nvPr/>
          </p:nvSpPr>
          <p:spPr>
            <a:xfrm>
              <a:off x="5292080" y="3861048"/>
              <a:ext cx="122413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0192" y="3861048"/>
              <a:ext cx="21602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27984" y="5158130"/>
            <a:ext cx="1224136" cy="864096"/>
            <a:chOff x="4427984" y="5158130"/>
            <a:chExt cx="1224136" cy="864096"/>
          </a:xfrm>
        </p:grpSpPr>
        <p:grpSp>
          <p:nvGrpSpPr>
            <p:cNvPr id="11" name="Group 10"/>
            <p:cNvGrpSpPr/>
            <p:nvPr/>
          </p:nvGrpSpPr>
          <p:grpSpPr>
            <a:xfrm>
              <a:off x="4427984" y="5158130"/>
              <a:ext cx="1224136" cy="864096"/>
              <a:chOff x="5292080" y="3861048"/>
              <a:chExt cx="1224136" cy="8640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292080" y="3861048"/>
                <a:ext cx="1224136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00192" y="3861048"/>
                <a:ext cx="216024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Picture 6" descr="http://ie.kaist.ac.kr/isyse/professor/image/pro1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5194134"/>
              <a:ext cx="644924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6660232" y="5158130"/>
            <a:ext cx="1224136" cy="864096"/>
            <a:chOff x="6660232" y="5158130"/>
            <a:chExt cx="1224136" cy="864096"/>
          </a:xfrm>
        </p:grpSpPr>
        <p:grpSp>
          <p:nvGrpSpPr>
            <p:cNvPr id="14" name="Group 13"/>
            <p:cNvGrpSpPr/>
            <p:nvPr/>
          </p:nvGrpSpPr>
          <p:grpSpPr>
            <a:xfrm>
              <a:off x="6660232" y="5158130"/>
              <a:ext cx="1224136" cy="864096"/>
              <a:chOff x="5292080" y="3861048"/>
              <a:chExt cx="1224136" cy="86409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292080" y="3861048"/>
                <a:ext cx="1224136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300192" y="3861048"/>
                <a:ext cx="216024" cy="8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Picture 2" descr="http://seslab.kaist.ac.kr/xe/files/cache/thumbnails/124/120x133.crop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5208601"/>
              <a:ext cx="688559" cy="763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>
            <a:off x="3419872" y="5590178"/>
            <a:ext cx="100811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5" idx="1"/>
          </p:cNvCxnSpPr>
          <p:nvPr/>
        </p:nvCxnSpPr>
        <p:spPr>
          <a:xfrm>
            <a:off x="5652120" y="5590178"/>
            <a:ext cx="100811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3913850" y="4581128"/>
            <a:ext cx="2404281" cy="338695"/>
          </a:xfrm>
          <a:prstGeom prst="wedgeRectCallout">
            <a:avLst>
              <a:gd name="adj1" fmla="val -9944"/>
              <a:gd name="adj2" fmla="val 1220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Put yourself at my tail</a:t>
            </a:r>
            <a:endParaRPr lang="ko-KR" alt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6470531" y="4077072"/>
            <a:ext cx="2404281" cy="842751"/>
          </a:xfrm>
          <a:prstGeom prst="wedgeRectCallout">
            <a:avLst>
              <a:gd name="adj1" fmla="val -27418"/>
              <a:gd name="adj2" fmla="val 771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Okay. I will pass you whenever I go in and 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3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Collision resolution in open addressing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Collision resolution by </a:t>
            </a:r>
            <a:r>
              <a:rPr lang="en-US" altLang="ko-KR" dirty="0" smtClean="0"/>
              <a:t>open </a:t>
            </a:r>
            <a:r>
              <a:rPr lang="en-US" altLang="ko-KR" dirty="0"/>
              <a:t>addressing</a:t>
            </a:r>
          </a:p>
          <a:p>
            <a:pPr lvl="1"/>
            <a:r>
              <a:rPr lang="en-US" altLang="ko-KR" dirty="0" smtClean="0"/>
              <a:t>Resolution by probing</a:t>
            </a:r>
          </a:p>
          <a:p>
            <a:pPr lvl="2"/>
            <a:r>
              <a:rPr lang="en-US" altLang="ko-KR" dirty="0" smtClean="0"/>
              <a:t>See where an empty bucket is</a:t>
            </a:r>
          </a:p>
          <a:p>
            <a:pPr lvl="1"/>
            <a:r>
              <a:rPr lang="en-US" altLang="ko-KR" b="1" i="1" dirty="0" smtClean="0"/>
              <a:t>I don’t want to live with you, so get out and find your own place </a:t>
            </a:r>
            <a:r>
              <a:rPr lang="en-US" altLang="ko-KR" dirty="0" smtClean="0"/>
              <a:t>approach</a:t>
            </a:r>
            <a:endParaRPr lang="en-US" altLang="ko-KR" dirty="0"/>
          </a:p>
          <a:p>
            <a:r>
              <a:rPr lang="en-US" altLang="ko-KR" dirty="0" smtClean="0"/>
              <a:t>Various probing</a:t>
            </a:r>
            <a:endParaRPr lang="en-US" altLang="ko-KR" dirty="0"/>
          </a:p>
          <a:p>
            <a:pPr lvl="1"/>
            <a:r>
              <a:rPr lang="en-US" altLang="ko-KR" dirty="0" smtClean="0"/>
              <a:t>Linear probing – see whether the next bucket is empty or not</a:t>
            </a:r>
          </a:p>
          <a:p>
            <a:pPr lvl="2"/>
            <a:r>
              <a:rPr lang="en-US" altLang="ko-KR" dirty="0" smtClean="0"/>
              <a:t>Index </a:t>
            </a:r>
            <a:br>
              <a:rPr lang="en-US" altLang="ko-KR" dirty="0" smtClean="0"/>
            </a:br>
            <a:r>
              <a:rPr lang="en-US" altLang="ko-KR" dirty="0" smtClean="0"/>
              <a:t>= ( f(Key) + i ) mod S</a:t>
            </a:r>
          </a:p>
          <a:p>
            <a:pPr lvl="1"/>
            <a:r>
              <a:rPr lang="en-US" altLang="ko-KR" dirty="0" smtClean="0"/>
              <a:t>Quadratic probing</a:t>
            </a:r>
          </a:p>
          <a:p>
            <a:pPr lvl="2"/>
            <a:r>
              <a:rPr lang="en-US" altLang="ko-KR" dirty="0"/>
              <a:t>Index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 ( f(Key</a:t>
            </a:r>
            <a:r>
              <a:rPr lang="en-US" altLang="ko-KR" dirty="0"/>
              <a:t>) + </a:t>
            </a:r>
            <a:r>
              <a:rPr lang="en-US" altLang="ko-KR" dirty="0" smtClean="0"/>
              <a:t>i + i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) mod S</a:t>
            </a:r>
          </a:p>
          <a:p>
            <a:pPr lvl="1"/>
            <a:r>
              <a:rPr lang="en-US" altLang="ko-KR" dirty="0" smtClean="0"/>
              <a:t>i = number of trials</a:t>
            </a:r>
          </a:p>
          <a:p>
            <a:pPr lvl="1"/>
            <a:r>
              <a:rPr lang="en-US" altLang="ko-KR" dirty="0" smtClean="0"/>
              <a:t>S = size of the hash table</a:t>
            </a:r>
            <a:endParaRPr lang="en-US" altLang="ko-KR" dirty="0"/>
          </a:p>
          <a:p>
            <a:r>
              <a:rPr lang="en-US" altLang="ko-KR" dirty="0" smtClean="0"/>
              <a:t>Why quadratic probing?</a:t>
            </a:r>
          </a:p>
          <a:p>
            <a:pPr lvl="1"/>
            <a:r>
              <a:rPr lang="en-US" altLang="ko-KR" dirty="0" smtClean="0"/>
              <a:t>Uniformity of a hash function</a:t>
            </a:r>
          </a:p>
          <a:p>
            <a:pPr lvl="1"/>
            <a:r>
              <a:rPr lang="en-US" altLang="ko-KR" dirty="0" smtClean="0"/>
              <a:t>Because of a </a:t>
            </a:r>
            <a:r>
              <a:rPr lang="en-US" altLang="ko-KR" b="1" i="1" dirty="0" smtClean="0"/>
              <a:t>cluster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192689" y="1556792"/>
          <a:ext cx="2699791" cy="519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Idx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f(Key</a:t>
                      </a:r>
                      <a:r>
                        <a:rPr lang="en-US" altLang="ko-KR" baseline="-25000" dirty="0" smtClean="0"/>
                        <a:t>1</a:t>
                      </a:r>
                      <a:r>
                        <a:rPr lang="en-US" altLang="ko-KR" baseline="0" dirty="0" smtClean="0"/>
                        <a:t>)=50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f(Key</a:t>
                      </a:r>
                      <a:r>
                        <a:rPr lang="en-US" altLang="ko-KR" baseline="-25000" dirty="0" smtClean="0"/>
                        <a:t>2</a:t>
                      </a:r>
                      <a:r>
                        <a:rPr lang="en-US" altLang="ko-KR" baseline="0" dirty="0" smtClean="0"/>
                        <a:t>)=50</a:t>
                      </a:r>
                      <a:endParaRPr lang="ko-KR" altLang="en-US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Empty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5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f(Key</a:t>
                      </a:r>
                      <a:r>
                        <a:rPr lang="en-US" altLang="ko-KR" baseline="-25000" dirty="0" smtClean="0"/>
                        <a:t>2</a:t>
                      </a:r>
                      <a:r>
                        <a:rPr lang="en-US" altLang="ko-KR" dirty="0" smtClean="0"/>
                        <a:t>)=50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Empty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6" descr="http://ie.kaist.ac.kr/isyse/professor/image/pro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44" y="2356074"/>
            <a:ext cx="726802" cy="89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eslab.kaist.ac.kr/xe/files/cache/thumbnails/124/120x133.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82056"/>
            <a:ext cx="753183" cy="8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5541207" y="2799445"/>
            <a:ext cx="6149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120" y="2564904"/>
            <a:ext cx="288032" cy="5040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652120" y="2564904"/>
            <a:ext cx="288032" cy="5040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</p:cNvCxnSpPr>
          <p:nvPr/>
        </p:nvCxnSpPr>
        <p:spPr>
          <a:xfrm rot="16200000" flipH="1">
            <a:off x="5374293" y="3007157"/>
            <a:ext cx="572206" cy="99156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4644008" y="1268760"/>
            <a:ext cx="2304256" cy="792088"/>
          </a:xfrm>
          <a:prstGeom prst="wedgeRectCallout">
            <a:avLst>
              <a:gd name="adj1" fmla="val -35134"/>
              <a:gd name="adj2" fmla="val 87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Linear probing: </a:t>
            </a:r>
            <a:r>
              <a:rPr lang="en-US" altLang="ko-KR" dirty="0" smtClean="0"/>
              <a:t>Okay… I will go to the next bucket</a:t>
            </a:r>
            <a:endParaRPr lang="ko-KR" altLang="en-US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4186161" y="3979264"/>
            <a:ext cx="2732447" cy="1207584"/>
          </a:xfrm>
          <a:prstGeom prst="bentConnector3">
            <a:avLst>
              <a:gd name="adj1" fmla="val 100046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5364088" y="4437112"/>
            <a:ext cx="2304256" cy="792088"/>
          </a:xfrm>
          <a:prstGeom prst="wedgeRectCallout">
            <a:avLst>
              <a:gd name="adj1" fmla="val -52294"/>
              <a:gd name="adj2" fmla="val -199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/>
              <a:t>Quadratic probing: </a:t>
            </a:r>
            <a:r>
              <a:rPr lang="en-US" altLang="ko-KR" dirty="0" smtClean="0"/>
              <a:t>Okay… I will go to a bucket far away…</a:t>
            </a:r>
            <a:endParaRPr lang="ko-KR" altLang="en-US" dirty="0"/>
          </a:p>
        </p:txBody>
      </p:sp>
      <p:pic>
        <p:nvPicPr>
          <p:cNvPr id="24" name="Picture 8" descr="http://www.csharpcity.com/wp-content/uploads/2010/05/normal-distribu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11" y="5949280"/>
            <a:ext cx="1604253" cy="8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0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Deletion in open addressing hash table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Deletion</a:t>
            </a:r>
          </a:p>
          <a:p>
            <a:pPr lvl="1"/>
            <a:r>
              <a:rPr lang="en-US" altLang="ko-KR" dirty="0" smtClean="0"/>
              <a:t>Closed addressing</a:t>
            </a:r>
          </a:p>
          <a:p>
            <a:pPr lvl="2"/>
            <a:r>
              <a:rPr lang="en-US" altLang="ko-KR" dirty="0" smtClean="0"/>
              <a:t>Simple</a:t>
            </a:r>
          </a:p>
          <a:p>
            <a:pPr lvl="2"/>
            <a:r>
              <a:rPr lang="en-US" altLang="ko-KR" dirty="0" smtClean="0"/>
              <a:t>Go to the bucket, and follow the linked list, and delete it</a:t>
            </a:r>
          </a:p>
          <a:p>
            <a:pPr lvl="1"/>
            <a:r>
              <a:rPr lang="en-US" altLang="ko-KR" dirty="0" smtClean="0"/>
              <a:t>Open addressing</a:t>
            </a:r>
          </a:p>
          <a:p>
            <a:pPr lvl="2"/>
            <a:r>
              <a:rPr lang="en-US" altLang="ko-KR" dirty="0" smtClean="0"/>
              <a:t>Complicated</a:t>
            </a:r>
          </a:p>
          <a:p>
            <a:pPr lvl="2"/>
            <a:r>
              <a:rPr lang="en-US" altLang="ko-KR" dirty="0" smtClean="0"/>
              <a:t>Intuitively…</a:t>
            </a:r>
          </a:p>
          <a:p>
            <a:pPr lvl="3"/>
            <a:r>
              <a:rPr lang="en-US" altLang="ko-KR" dirty="0" smtClean="0"/>
              <a:t>Visit the index from the hash function</a:t>
            </a:r>
          </a:p>
          <a:p>
            <a:pPr lvl="3"/>
            <a:r>
              <a:rPr lang="en-US" altLang="ko-KR" dirty="0" smtClean="0"/>
              <a:t>If it is there, delete it</a:t>
            </a:r>
          </a:p>
          <a:p>
            <a:pPr lvl="3"/>
            <a:r>
              <a:rPr lang="en-US" altLang="ko-KR" dirty="0" smtClean="0"/>
              <a:t>If not, keep following the probing method, find and delete it</a:t>
            </a:r>
          </a:p>
          <a:p>
            <a:pPr lvl="2"/>
            <a:r>
              <a:rPr lang="en-US" altLang="ko-KR" dirty="0" smtClean="0"/>
              <a:t>What is wrong with this idea?</a:t>
            </a:r>
          </a:p>
          <a:p>
            <a:pPr lvl="2"/>
            <a:r>
              <a:rPr lang="en-US" altLang="ko-KR" dirty="0" smtClean="0"/>
              <a:t>Problem scenario?</a:t>
            </a:r>
          </a:p>
          <a:p>
            <a:pPr lvl="3"/>
            <a:r>
              <a:rPr lang="en-US" altLang="ko-KR" dirty="0" smtClean="0"/>
              <a:t>Insert an 1, 6, 11 with the same index from hash functions, resolved by linear probing</a:t>
            </a:r>
          </a:p>
          <a:p>
            <a:pPr lvl="3"/>
            <a:r>
              <a:rPr lang="en-US" altLang="ko-KR" dirty="0" smtClean="0"/>
              <a:t>Deleting 6</a:t>
            </a:r>
          </a:p>
          <a:p>
            <a:pPr lvl="3"/>
            <a:r>
              <a:rPr lang="en-US" altLang="ko-KR" dirty="0" smtClean="0"/>
              <a:t>And, searching 11 </a:t>
            </a:r>
            <a:r>
              <a:rPr lang="en-US" altLang="ko-KR" dirty="0" smtClean="0">
                <a:sym typeface="Wingdings" pitchFamily="2" charset="2"/>
              </a:rPr>
              <a:t> Problem!</a:t>
            </a:r>
          </a:p>
          <a:p>
            <a:r>
              <a:rPr lang="en-US" altLang="ko-KR" dirty="0" smtClean="0">
                <a:sym typeface="Wingdings" pitchFamily="2" charset="2"/>
              </a:rPr>
              <a:t>Then?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Lazy deletion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You just mark it and do not delete it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Keep adding entries and no deletion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Why? Cheap storage cost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But, always there is a limit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292080" y="1412776"/>
          <a:ext cx="36240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68415" y="2708920"/>
          <a:ext cx="36240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20072" y="5805264"/>
          <a:ext cx="36240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7864" y="1268760"/>
            <a:ext cx="1962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f(K) = K mod 5</a:t>
            </a:r>
          </a:p>
          <a:p>
            <a:r>
              <a:rPr lang="en-US" altLang="ko-KR" b="1" dirty="0" smtClean="0"/>
              <a:t>Open addressing</a:t>
            </a:r>
          </a:p>
          <a:p>
            <a:r>
              <a:rPr lang="en-US" altLang="ko-KR" b="1" dirty="0" smtClean="0"/>
              <a:t>Linear probing</a:t>
            </a:r>
            <a:endParaRPr lang="ko-KR" altLang="en-US" b="1" dirty="0"/>
          </a:p>
        </p:txBody>
      </p:sp>
      <p:sp>
        <p:nvSpPr>
          <p:cNvPr id="12" name="Down Arrow 11"/>
          <p:cNvSpPr/>
          <p:nvPr/>
        </p:nvSpPr>
        <p:spPr>
          <a:xfrm>
            <a:off x="5868144" y="2276872"/>
            <a:ext cx="2664296" cy="360040"/>
          </a:xfrm>
          <a:prstGeom prst="downArrow">
            <a:avLst>
              <a:gd name="adj1" fmla="val 8432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 6</a:t>
            </a:r>
            <a:endParaRPr lang="ko-KR" altLang="ko-KR" dirty="0"/>
          </a:p>
        </p:txBody>
      </p:sp>
      <p:sp>
        <p:nvSpPr>
          <p:cNvPr id="14" name="Down Arrow 13"/>
          <p:cNvSpPr/>
          <p:nvPr/>
        </p:nvSpPr>
        <p:spPr>
          <a:xfrm>
            <a:off x="5868144" y="5412272"/>
            <a:ext cx="2664296" cy="360040"/>
          </a:xfrm>
          <a:prstGeom prst="downArrow">
            <a:avLst>
              <a:gd name="adj1" fmla="val 8432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 11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793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6371</TotalTime>
  <Words>1292</Words>
  <Application>Microsoft Office PowerPoint</Application>
  <PresentationFormat>On-screen Show (4:3)</PresentationFormat>
  <Paragraphs>427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발표 템플릿</vt:lpstr>
      <vt:lpstr>IE 362 Lecture 12:  Hashing</vt:lpstr>
      <vt:lpstr>Short recap</vt:lpstr>
      <vt:lpstr>Limit of divide and conquer</vt:lpstr>
      <vt:lpstr>Hash table</vt:lpstr>
      <vt:lpstr>Hash function</vt:lpstr>
      <vt:lpstr>Modulo based hash function</vt:lpstr>
      <vt:lpstr>Collision resolution by closed addressing</vt:lpstr>
      <vt:lpstr>Collision resolution in open addressing</vt:lpstr>
      <vt:lpstr>Deletion in open addressing hash table</vt:lpstr>
      <vt:lpstr>Managing the hash table size</vt:lpstr>
      <vt:lpstr>Offline class plan</vt:lpstr>
      <vt:lpstr>Text Analysis with Keywords</vt:lpstr>
      <vt:lpstr>20 Newsgroup</vt:lpstr>
      <vt:lpstr>To-Do : Code Completion and Exp.</vt:lpstr>
      <vt:lpstr>Expected Result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179</cp:revision>
  <dcterms:created xsi:type="dcterms:W3CDTF">2011-08-19T05:41:09Z</dcterms:created>
  <dcterms:modified xsi:type="dcterms:W3CDTF">2017-11-19T23:05:17Z</dcterms:modified>
</cp:coreProperties>
</file>