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74" r:id="rId3"/>
    <p:sldId id="357" r:id="rId4"/>
    <p:sldId id="358" r:id="rId5"/>
    <p:sldId id="359" r:id="rId6"/>
    <p:sldId id="360" r:id="rId7"/>
    <p:sldId id="361" r:id="rId8"/>
    <p:sldId id="362" r:id="rId9"/>
    <p:sldId id="363" r:id="rId10"/>
    <p:sldId id="364" r:id="rId11"/>
    <p:sldId id="365" r:id="rId12"/>
    <p:sldId id="275" r:id="rId13"/>
    <p:sldId id="366" r:id="rId14"/>
    <p:sldId id="367" r:id="rId15"/>
    <p:sldId id="368" r:id="rId16"/>
    <p:sldId id="339" r:id="rId1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5" d="100"/>
          <a:sy n="125" d="100"/>
        </p:scale>
        <p:origin x="1194" y="9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716741-985E-459F-BA82-093E789F7007}" type="datetimeFigureOut">
              <a:rPr lang="ko-KR" altLang="en-US" smtClean="0"/>
              <a:t>2017-11-13</a:t>
            </a:fld>
            <a:endParaRPr lang="ko-KR"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7327AF-32C1-4C9D-8AD5-75A9CA67E991}" type="slidenum">
              <a:rPr lang="ko-KR" altLang="en-US" smtClean="0"/>
              <a:t>‹#›</a:t>
            </a:fld>
            <a:endParaRPr lang="ko-KR" altLang="en-US"/>
          </a:p>
        </p:txBody>
      </p:sp>
    </p:spTree>
    <p:extLst>
      <p:ext uri="{BB962C8B-B14F-4D97-AF65-F5344CB8AC3E}">
        <p14:creationId xmlns:p14="http://schemas.microsoft.com/office/powerpoint/2010/main" val="23677401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1"/>
            <a:ext cx="7543800" cy="1668016"/>
          </a:xfrm>
        </p:spPr>
        <p:txBody>
          <a:bodyPr anchor="b"/>
          <a:lstStyle>
            <a:lvl1pPr>
              <a:defRPr sz="4800">
                <a:ln>
                  <a:noFill/>
                </a:ln>
                <a:solidFill>
                  <a:schemeClr val="tx2"/>
                </a:solidFill>
              </a:defRPr>
            </a:lvl1pPr>
          </a:lstStyle>
          <a:p>
            <a:r>
              <a:rPr lang="en-US" altLang="ko-KR" smtClean="0"/>
              <a:t>Click to edit Master title style</a:t>
            </a:r>
            <a:endParaRPr lang="en-US" dirty="0"/>
          </a:p>
        </p:txBody>
      </p:sp>
      <p:sp>
        <p:nvSpPr>
          <p:cNvPr id="3" name="Subtitle 2"/>
          <p:cNvSpPr>
            <a:spLocks noGrp="1"/>
          </p:cNvSpPr>
          <p:nvPr>
            <p:ph type="subTitle" idx="1"/>
          </p:nvPr>
        </p:nvSpPr>
        <p:spPr>
          <a:xfrm>
            <a:off x="685800" y="4572000"/>
            <a:ext cx="7558608"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ko-KR" smtClean="0"/>
              <a:t>Click to edit Master subtitle style</a:t>
            </a:r>
            <a:endParaRPr lang="en-US" dirty="0"/>
          </a:p>
        </p:txBody>
      </p:sp>
      <p:sp>
        <p:nvSpPr>
          <p:cNvPr id="4" name="Date Placeholder 3"/>
          <p:cNvSpPr>
            <a:spLocks noGrp="1"/>
          </p:cNvSpPr>
          <p:nvPr>
            <p:ph type="dt" sz="half" idx="10"/>
          </p:nvPr>
        </p:nvSpPr>
        <p:spPr/>
        <p:txBody>
          <a:bodyPr/>
          <a:lstStyle>
            <a:lvl1pPr algn="ctr">
              <a:defRPr/>
            </a:lvl1pPr>
          </a:lstStyle>
          <a:p>
            <a:fld id="{0E6ED176-E9F4-4AA7-A0A0-FA63DD1285FC}" type="datetime1">
              <a:rPr lang="ko-KR" altLang="en-US" smtClean="0"/>
              <a:t>2017-11-13</a:t>
            </a:fld>
            <a:endParaRPr lang="ko-KR" altLang="en-US"/>
          </a:p>
        </p:txBody>
      </p:sp>
      <p:sp>
        <p:nvSpPr>
          <p:cNvPr id="5" name="Footer Placeholder 4"/>
          <p:cNvSpPr>
            <a:spLocks noGrp="1"/>
          </p:cNvSpPr>
          <p:nvPr>
            <p:ph type="ftr" sz="quarter" idx="11"/>
          </p:nvPr>
        </p:nvSpPr>
        <p:spPr>
          <a:xfrm>
            <a:off x="1187624" y="6597351"/>
            <a:ext cx="6120680" cy="275443"/>
          </a:xfrm>
          <a:prstGeom prst="rect">
            <a:avLst/>
          </a:prstGeom>
        </p:spPr>
        <p:txBody>
          <a:bodyPr/>
          <a:lstStyle/>
          <a:p>
            <a:endParaRPr lang="ko-KR" altLang="en-US"/>
          </a:p>
        </p:txBody>
      </p:sp>
      <p:sp>
        <p:nvSpPr>
          <p:cNvPr id="6" name="Slide Number Placeholder 5"/>
          <p:cNvSpPr>
            <a:spLocks noGrp="1"/>
          </p:cNvSpPr>
          <p:nvPr>
            <p:ph type="sldNum" sz="quarter" idx="12"/>
          </p:nvPr>
        </p:nvSpPr>
        <p:spPr/>
        <p:txBody>
          <a:bodyPr/>
          <a:lstStyle/>
          <a:p>
            <a:fld id="{7F92C22C-EC2B-4071-B4C5-3756ABCA11CF}" type="slidenum">
              <a:rPr lang="ko-KR" altLang="en-US" smtClean="0"/>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Date Placeholder 3"/>
          <p:cNvSpPr>
            <a:spLocks noGrp="1"/>
          </p:cNvSpPr>
          <p:nvPr>
            <p:ph type="dt" sz="half" idx="10"/>
          </p:nvPr>
        </p:nvSpPr>
        <p:spPr/>
        <p:txBody>
          <a:bodyPr/>
          <a:lstStyle/>
          <a:p>
            <a:fld id="{07DBEC7B-37FA-499F-8AC4-57A9D34F7F0A}" type="datetime1">
              <a:rPr lang="ko-KR" altLang="en-US" smtClean="0"/>
              <a:t>2017-11-13</a:t>
            </a:fld>
            <a:endParaRPr lang="ko-KR" altLang="en-US"/>
          </a:p>
        </p:txBody>
      </p:sp>
      <p:sp>
        <p:nvSpPr>
          <p:cNvPr id="5" name="Footer Placeholder 4"/>
          <p:cNvSpPr>
            <a:spLocks noGrp="1"/>
          </p:cNvSpPr>
          <p:nvPr>
            <p:ph type="ftr" sz="quarter" idx="11"/>
          </p:nvPr>
        </p:nvSpPr>
        <p:spPr>
          <a:xfrm>
            <a:off x="1187624" y="6597351"/>
            <a:ext cx="6120680" cy="275443"/>
          </a:xfrm>
          <a:prstGeom prst="rect">
            <a:avLst/>
          </a:prstGeom>
        </p:spPr>
        <p:txBody>
          <a:bodyPr/>
          <a:lstStyle/>
          <a:p>
            <a:endParaRPr lang="ko-KR" altLang="en-US"/>
          </a:p>
        </p:txBody>
      </p:sp>
      <p:sp>
        <p:nvSpPr>
          <p:cNvPr id="6" name="Slide Number Placeholder 5"/>
          <p:cNvSpPr>
            <a:spLocks noGrp="1"/>
          </p:cNvSpPr>
          <p:nvPr>
            <p:ph type="sldNum" sz="quarter" idx="12"/>
          </p:nvPr>
        </p:nvSpPr>
        <p:spPr/>
        <p:txBody>
          <a:bodyPr/>
          <a:lstStyle/>
          <a:p>
            <a:fld id="{7F92C22C-EC2B-4071-B4C5-3756ABCA11CF}"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0272" y="274638"/>
            <a:ext cx="1752600" cy="6178698"/>
          </a:xfrm>
        </p:spPr>
        <p:txBody>
          <a:bodyPr vert="eaVert" anchor="b" anchorCtr="0"/>
          <a:lstStyle/>
          <a:p>
            <a:r>
              <a:rPr lang="en-US" altLang="ko-KR" smtClean="0"/>
              <a:t>Click to edit Master title style</a:t>
            </a:r>
            <a:endParaRPr lang="en-US" dirty="0"/>
          </a:p>
        </p:txBody>
      </p:sp>
      <p:sp>
        <p:nvSpPr>
          <p:cNvPr id="3" name="Vertical Text Placeholder 2"/>
          <p:cNvSpPr>
            <a:spLocks noGrp="1"/>
          </p:cNvSpPr>
          <p:nvPr>
            <p:ph type="body" orient="vert" idx="1"/>
          </p:nvPr>
        </p:nvSpPr>
        <p:spPr>
          <a:xfrm>
            <a:off x="457200" y="274638"/>
            <a:ext cx="6419056" cy="6178698"/>
          </a:xfrm>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Date Placeholder 3"/>
          <p:cNvSpPr>
            <a:spLocks noGrp="1"/>
          </p:cNvSpPr>
          <p:nvPr>
            <p:ph type="dt" sz="half" idx="10"/>
          </p:nvPr>
        </p:nvSpPr>
        <p:spPr/>
        <p:txBody>
          <a:bodyPr/>
          <a:lstStyle>
            <a:lvl1pPr algn="ctr">
              <a:defRPr/>
            </a:lvl1pPr>
          </a:lstStyle>
          <a:p>
            <a:fld id="{ADF2C49F-9EC9-44C9-8908-E979F5245E72}" type="datetime1">
              <a:rPr lang="ko-KR" altLang="en-US" smtClean="0"/>
              <a:t>2017-11-13</a:t>
            </a:fld>
            <a:endParaRPr lang="ko-KR" altLang="en-US"/>
          </a:p>
        </p:txBody>
      </p:sp>
      <p:sp>
        <p:nvSpPr>
          <p:cNvPr id="5" name="Footer Placeholder 4"/>
          <p:cNvSpPr>
            <a:spLocks noGrp="1"/>
          </p:cNvSpPr>
          <p:nvPr>
            <p:ph type="ftr" sz="quarter" idx="11"/>
          </p:nvPr>
        </p:nvSpPr>
        <p:spPr>
          <a:xfrm>
            <a:off x="1187624" y="6597351"/>
            <a:ext cx="6120680" cy="275443"/>
          </a:xfrm>
          <a:prstGeom prst="rect">
            <a:avLst/>
          </a:prstGeom>
        </p:spPr>
        <p:txBody>
          <a:bodyPr/>
          <a:lstStyle/>
          <a:p>
            <a:endParaRPr lang="ko-KR" altLang="en-US"/>
          </a:p>
        </p:txBody>
      </p:sp>
      <p:sp>
        <p:nvSpPr>
          <p:cNvPr id="6" name="Slide Number Placeholder 5"/>
          <p:cNvSpPr>
            <a:spLocks noGrp="1"/>
          </p:cNvSpPr>
          <p:nvPr>
            <p:ph type="sldNum" sz="quarter" idx="12"/>
          </p:nvPr>
        </p:nvSpPr>
        <p:spPr/>
        <p:txBody>
          <a:bodyPr/>
          <a:lstStyle/>
          <a:p>
            <a:fld id="{7F92C22C-EC2B-4071-B4C5-3756ABCA11CF}" type="slidenum">
              <a:rPr lang="ko-KR" altLang="en-US" smtClean="0"/>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dirty="0"/>
          </a:p>
        </p:txBody>
      </p:sp>
      <p:sp>
        <p:nvSpPr>
          <p:cNvPr id="3" name="Content Placeholder 2"/>
          <p:cNvSpPr>
            <a:spLocks noGrp="1"/>
          </p:cNvSpPr>
          <p:nvPr>
            <p:ph idx="1"/>
          </p:nvPr>
        </p:nvSpPr>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4" name="Date Placeholder 3"/>
          <p:cNvSpPr>
            <a:spLocks noGrp="1"/>
          </p:cNvSpPr>
          <p:nvPr>
            <p:ph type="dt" sz="half" idx="10"/>
          </p:nvPr>
        </p:nvSpPr>
        <p:spPr/>
        <p:txBody>
          <a:bodyPr/>
          <a:lstStyle>
            <a:lvl1pPr algn="ctr">
              <a:defRPr/>
            </a:lvl1pPr>
          </a:lstStyle>
          <a:p>
            <a:fld id="{E49F9807-1E85-4B0D-BF9E-18619E19EE6F}" type="datetime1">
              <a:rPr lang="ko-KR" altLang="en-US" smtClean="0"/>
              <a:t>2017-11-13</a:t>
            </a:fld>
            <a:endParaRPr lang="ko-KR" altLang="en-US"/>
          </a:p>
        </p:txBody>
      </p:sp>
      <p:sp>
        <p:nvSpPr>
          <p:cNvPr id="5" name="Footer Placeholder 4"/>
          <p:cNvSpPr>
            <a:spLocks noGrp="1"/>
          </p:cNvSpPr>
          <p:nvPr>
            <p:ph type="ftr" sz="quarter" idx="11"/>
          </p:nvPr>
        </p:nvSpPr>
        <p:spPr>
          <a:xfrm>
            <a:off x="1187624" y="6597351"/>
            <a:ext cx="6120680" cy="275443"/>
          </a:xfrm>
          <a:prstGeom prst="rect">
            <a:avLst/>
          </a:prstGeom>
        </p:spPr>
        <p:txBody>
          <a:bodyPr/>
          <a:lstStyle/>
          <a:p>
            <a:endParaRPr lang="ko-KR" altLang="en-US"/>
          </a:p>
        </p:txBody>
      </p:sp>
      <p:sp>
        <p:nvSpPr>
          <p:cNvPr id="6" name="Slide Number Placeholder 5"/>
          <p:cNvSpPr>
            <a:spLocks noGrp="1"/>
          </p:cNvSpPr>
          <p:nvPr>
            <p:ph type="sldNum" sz="quarter" idx="12"/>
          </p:nvPr>
        </p:nvSpPr>
        <p:spPr/>
        <p:txBody>
          <a:bodyPr/>
          <a:lstStyle/>
          <a:p>
            <a:fld id="{7F92C22C-EC2B-4071-B4C5-3756ABCA11CF}" type="slidenum">
              <a:rPr lang="ko-KR" altLang="en-US" smtClean="0"/>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206553"/>
            <a:ext cx="7659687" cy="1168400"/>
          </a:xfrm>
        </p:spPr>
        <p:txBody>
          <a:bodyPr anchor="t"/>
          <a:lstStyle>
            <a:lvl1pPr algn="l">
              <a:defRPr sz="3600" b="0" cap="all"/>
            </a:lvl1pPr>
          </a:lstStyle>
          <a:p>
            <a:r>
              <a:rPr lang="en-US" altLang="ko-KR" smtClean="0"/>
              <a:t>Click to edit Master title style</a:t>
            </a:r>
            <a:endParaRPr lang="en-US" dirty="0"/>
          </a:p>
        </p:txBody>
      </p:sp>
      <p:sp>
        <p:nvSpPr>
          <p:cNvPr id="3" name="Text Placeholder 2"/>
          <p:cNvSpPr>
            <a:spLocks noGrp="1"/>
          </p:cNvSpPr>
          <p:nvPr>
            <p:ph type="body" idx="1"/>
          </p:nvPr>
        </p:nvSpPr>
        <p:spPr>
          <a:xfrm>
            <a:off x="722313" y="3573016"/>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smtClean="0"/>
              <a:t>Click to edit Master text styles</a:t>
            </a:r>
          </a:p>
        </p:txBody>
      </p:sp>
      <p:sp>
        <p:nvSpPr>
          <p:cNvPr id="4" name="Date Placeholder 3"/>
          <p:cNvSpPr>
            <a:spLocks noGrp="1"/>
          </p:cNvSpPr>
          <p:nvPr>
            <p:ph type="dt" sz="half" idx="10"/>
          </p:nvPr>
        </p:nvSpPr>
        <p:spPr/>
        <p:txBody>
          <a:bodyPr/>
          <a:lstStyle>
            <a:lvl1pPr algn="ctr">
              <a:defRPr/>
            </a:lvl1pPr>
          </a:lstStyle>
          <a:p>
            <a:fld id="{2DBEE03C-6EB2-4E48-A09E-EED5F5DEEF3A}" type="datetime1">
              <a:rPr lang="ko-KR" altLang="en-US" smtClean="0"/>
              <a:t>2017-11-13</a:t>
            </a:fld>
            <a:endParaRPr lang="ko-KR" altLang="en-US"/>
          </a:p>
        </p:txBody>
      </p:sp>
      <p:sp>
        <p:nvSpPr>
          <p:cNvPr id="5" name="Footer Placeholder 4"/>
          <p:cNvSpPr>
            <a:spLocks noGrp="1"/>
          </p:cNvSpPr>
          <p:nvPr>
            <p:ph type="ftr" sz="quarter" idx="11"/>
          </p:nvPr>
        </p:nvSpPr>
        <p:spPr>
          <a:xfrm>
            <a:off x="1187624" y="6597351"/>
            <a:ext cx="6120680" cy="275443"/>
          </a:xfrm>
          <a:prstGeom prst="rect">
            <a:avLst/>
          </a:prstGeom>
        </p:spPr>
        <p:txBody>
          <a:bodyPr/>
          <a:lstStyle/>
          <a:p>
            <a:endParaRPr lang="ko-KR" altLang="en-US"/>
          </a:p>
        </p:txBody>
      </p:sp>
      <p:sp>
        <p:nvSpPr>
          <p:cNvPr id="6" name="Slide Number Placeholder 5"/>
          <p:cNvSpPr>
            <a:spLocks noGrp="1"/>
          </p:cNvSpPr>
          <p:nvPr>
            <p:ph type="sldNum" sz="quarter" idx="12"/>
          </p:nvPr>
        </p:nvSpPr>
        <p:spPr/>
        <p:txBody>
          <a:bodyPr/>
          <a:lstStyle/>
          <a:p>
            <a:fld id="{7F92C22C-EC2B-4071-B4C5-3756ABCA11CF}" type="slidenum">
              <a:rPr lang="ko-KR" altLang="en-US" smtClean="0"/>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a:p>
        </p:txBody>
      </p:sp>
      <p:sp>
        <p:nvSpPr>
          <p:cNvPr id="3" name="Content Placeholder 2"/>
          <p:cNvSpPr>
            <a:spLocks noGrp="1"/>
          </p:cNvSpPr>
          <p:nvPr>
            <p:ph sz="half" idx="1"/>
          </p:nvPr>
        </p:nvSpPr>
        <p:spPr>
          <a:xfrm>
            <a:off x="457200" y="1536192"/>
            <a:ext cx="41400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4" name="Content Placeholder 3"/>
          <p:cNvSpPr>
            <a:spLocks noGrp="1"/>
          </p:cNvSpPr>
          <p:nvPr>
            <p:ph sz="half" idx="2"/>
          </p:nvPr>
        </p:nvSpPr>
        <p:spPr>
          <a:xfrm>
            <a:off x="4755656" y="1536192"/>
            <a:ext cx="41400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5" name="Date Placeholder 4"/>
          <p:cNvSpPr>
            <a:spLocks noGrp="1"/>
          </p:cNvSpPr>
          <p:nvPr>
            <p:ph type="dt" sz="half" idx="10"/>
          </p:nvPr>
        </p:nvSpPr>
        <p:spPr/>
        <p:txBody>
          <a:bodyPr/>
          <a:lstStyle>
            <a:lvl1pPr algn="ctr">
              <a:defRPr/>
            </a:lvl1pPr>
          </a:lstStyle>
          <a:p>
            <a:fld id="{A628736D-F3DA-496B-AEBA-8217763886D7}" type="datetime1">
              <a:rPr lang="ko-KR" altLang="en-US" smtClean="0"/>
              <a:t>2017-11-13</a:t>
            </a:fld>
            <a:endParaRPr lang="ko-KR" altLang="en-US"/>
          </a:p>
        </p:txBody>
      </p:sp>
      <p:sp>
        <p:nvSpPr>
          <p:cNvPr id="6" name="Footer Placeholder 5"/>
          <p:cNvSpPr>
            <a:spLocks noGrp="1"/>
          </p:cNvSpPr>
          <p:nvPr>
            <p:ph type="ftr" sz="quarter" idx="11"/>
          </p:nvPr>
        </p:nvSpPr>
        <p:spPr>
          <a:xfrm>
            <a:off x="1187624" y="6597351"/>
            <a:ext cx="6120680" cy="275443"/>
          </a:xfrm>
          <a:prstGeom prst="rect">
            <a:avLst/>
          </a:prstGeom>
        </p:spPr>
        <p:txBody>
          <a:bodyPr/>
          <a:lstStyle/>
          <a:p>
            <a:endParaRPr lang="ko-KR" altLang="en-US"/>
          </a:p>
        </p:txBody>
      </p:sp>
      <p:sp>
        <p:nvSpPr>
          <p:cNvPr id="7" name="Slide Number Placeholder 6"/>
          <p:cNvSpPr>
            <a:spLocks noGrp="1"/>
          </p:cNvSpPr>
          <p:nvPr>
            <p:ph type="sldNum" sz="quarter" idx="12"/>
          </p:nvPr>
        </p:nvSpPr>
        <p:spPr/>
        <p:txBody>
          <a:bodyPr/>
          <a:lstStyle/>
          <a:p>
            <a:fld id="{7F92C22C-EC2B-4071-B4C5-3756ABCA11CF}" type="slidenum">
              <a:rPr lang="ko-KR" altLang="en-US" smtClean="0"/>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ko-KR" smtClean="0"/>
              <a:t>Click to edit Master title style</a:t>
            </a:r>
            <a:endParaRPr lang="en-US"/>
          </a:p>
        </p:txBody>
      </p:sp>
      <p:sp>
        <p:nvSpPr>
          <p:cNvPr id="3" name="Text Placeholder 2"/>
          <p:cNvSpPr>
            <a:spLocks noGrp="1"/>
          </p:cNvSpPr>
          <p:nvPr>
            <p:ph type="body" idx="1"/>
          </p:nvPr>
        </p:nvSpPr>
        <p:spPr>
          <a:xfrm>
            <a:off x="457200" y="1535113"/>
            <a:ext cx="41400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4" name="Content Placeholder 3"/>
          <p:cNvSpPr>
            <a:spLocks noGrp="1"/>
          </p:cNvSpPr>
          <p:nvPr>
            <p:ph sz="half" idx="2"/>
          </p:nvPr>
        </p:nvSpPr>
        <p:spPr>
          <a:xfrm>
            <a:off x="457200" y="2174875"/>
            <a:ext cx="4140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5" name="Text Placeholder 4"/>
          <p:cNvSpPr>
            <a:spLocks noGrp="1"/>
          </p:cNvSpPr>
          <p:nvPr>
            <p:ph type="body" sz="quarter" idx="3"/>
          </p:nvPr>
        </p:nvSpPr>
        <p:spPr>
          <a:xfrm>
            <a:off x="4752480" y="1535113"/>
            <a:ext cx="41400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6" name="Content Placeholder 5"/>
          <p:cNvSpPr>
            <a:spLocks noGrp="1"/>
          </p:cNvSpPr>
          <p:nvPr>
            <p:ph sz="quarter" idx="4"/>
          </p:nvPr>
        </p:nvSpPr>
        <p:spPr>
          <a:xfrm>
            <a:off x="4752480" y="2174875"/>
            <a:ext cx="4140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7" name="Date Placeholder 6"/>
          <p:cNvSpPr>
            <a:spLocks noGrp="1"/>
          </p:cNvSpPr>
          <p:nvPr>
            <p:ph type="dt" sz="half" idx="10"/>
          </p:nvPr>
        </p:nvSpPr>
        <p:spPr/>
        <p:txBody>
          <a:bodyPr/>
          <a:lstStyle>
            <a:lvl1pPr algn="ctr">
              <a:defRPr/>
            </a:lvl1pPr>
          </a:lstStyle>
          <a:p>
            <a:fld id="{7AAE0844-06C8-493B-B451-32C7607DDC1F}" type="datetime1">
              <a:rPr lang="ko-KR" altLang="en-US" smtClean="0"/>
              <a:t>2017-11-13</a:t>
            </a:fld>
            <a:endParaRPr lang="ko-KR" altLang="en-US"/>
          </a:p>
        </p:txBody>
      </p:sp>
      <p:sp>
        <p:nvSpPr>
          <p:cNvPr id="8" name="Footer Placeholder 7"/>
          <p:cNvSpPr>
            <a:spLocks noGrp="1"/>
          </p:cNvSpPr>
          <p:nvPr>
            <p:ph type="ftr" sz="quarter" idx="11"/>
          </p:nvPr>
        </p:nvSpPr>
        <p:spPr>
          <a:xfrm>
            <a:off x="1187624" y="6597351"/>
            <a:ext cx="6120680" cy="275443"/>
          </a:xfrm>
          <a:prstGeom prst="rect">
            <a:avLst/>
          </a:prstGeom>
        </p:spPr>
        <p:txBody>
          <a:bodyPr/>
          <a:lstStyle/>
          <a:p>
            <a:endParaRPr lang="ko-KR" altLang="en-US"/>
          </a:p>
        </p:txBody>
      </p:sp>
      <p:sp>
        <p:nvSpPr>
          <p:cNvPr id="9" name="Slide Number Placeholder 8"/>
          <p:cNvSpPr>
            <a:spLocks noGrp="1"/>
          </p:cNvSpPr>
          <p:nvPr>
            <p:ph type="sldNum" sz="quarter" idx="12"/>
          </p:nvPr>
        </p:nvSpPr>
        <p:spPr/>
        <p:txBody>
          <a:bodyPr/>
          <a:lstStyle/>
          <a:p>
            <a:fld id="{7F92C22C-EC2B-4071-B4C5-3756ABCA11CF}" type="slidenum">
              <a:rPr lang="ko-KR" altLang="en-US" smtClean="0"/>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a:p>
        </p:txBody>
      </p:sp>
      <p:sp>
        <p:nvSpPr>
          <p:cNvPr id="3" name="Date Placeholder 2"/>
          <p:cNvSpPr>
            <a:spLocks noGrp="1"/>
          </p:cNvSpPr>
          <p:nvPr>
            <p:ph type="dt" sz="half" idx="10"/>
          </p:nvPr>
        </p:nvSpPr>
        <p:spPr/>
        <p:txBody>
          <a:bodyPr/>
          <a:lstStyle>
            <a:lvl1pPr algn="ctr">
              <a:defRPr/>
            </a:lvl1pPr>
          </a:lstStyle>
          <a:p>
            <a:fld id="{51946550-2A8E-4FD2-9A63-E37D0A95DDE9}" type="datetime1">
              <a:rPr lang="ko-KR" altLang="en-US" smtClean="0"/>
              <a:t>2017-11-13</a:t>
            </a:fld>
            <a:endParaRPr lang="ko-KR" altLang="en-US"/>
          </a:p>
        </p:txBody>
      </p:sp>
      <p:sp>
        <p:nvSpPr>
          <p:cNvPr id="4" name="Footer Placeholder 3"/>
          <p:cNvSpPr>
            <a:spLocks noGrp="1"/>
          </p:cNvSpPr>
          <p:nvPr>
            <p:ph type="ftr" sz="quarter" idx="11"/>
          </p:nvPr>
        </p:nvSpPr>
        <p:spPr>
          <a:xfrm>
            <a:off x="1187624" y="6597351"/>
            <a:ext cx="6120680" cy="275443"/>
          </a:xfrm>
          <a:prstGeom prst="rect">
            <a:avLst/>
          </a:prstGeom>
        </p:spPr>
        <p:txBody>
          <a:bodyPr/>
          <a:lstStyle/>
          <a:p>
            <a:endParaRPr lang="ko-KR" altLang="en-US"/>
          </a:p>
        </p:txBody>
      </p:sp>
      <p:sp>
        <p:nvSpPr>
          <p:cNvPr id="5" name="Slide Number Placeholder 4"/>
          <p:cNvSpPr>
            <a:spLocks noGrp="1"/>
          </p:cNvSpPr>
          <p:nvPr>
            <p:ph type="sldNum" sz="quarter" idx="12"/>
          </p:nvPr>
        </p:nvSpPr>
        <p:spPr/>
        <p:txBody>
          <a:bodyPr/>
          <a:lstStyle/>
          <a:p>
            <a:fld id="{7F92C22C-EC2B-4071-B4C5-3756ABCA11CF}" type="slidenum">
              <a:rPr lang="ko-KR" altLang="en-US" smtClean="0"/>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lgn="ctr">
              <a:defRPr/>
            </a:lvl1pPr>
          </a:lstStyle>
          <a:p>
            <a:fld id="{958F6B39-FD55-4FF2-A227-43E080771B4D}" type="datetime1">
              <a:rPr lang="ko-KR" altLang="en-US" smtClean="0"/>
              <a:t>2017-11-13</a:t>
            </a:fld>
            <a:endParaRPr lang="ko-KR" altLang="en-US"/>
          </a:p>
        </p:txBody>
      </p:sp>
      <p:sp>
        <p:nvSpPr>
          <p:cNvPr id="3" name="Footer Placeholder 2"/>
          <p:cNvSpPr>
            <a:spLocks noGrp="1"/>
          </p:cNvSpPr>
          <p:nvPr>
            <p:ph type="ftr" sz="quarter" idx="11"/>
          </p:nvPr>
        </p:nvSpPr>
        <p:spPr>
          <a:xfrm>
            <a:off x="1187624" y="6597351"/>
            <a:ext cx="6120680" cy="275443"/>
          </a:xfrm>
          <a:prstGeom prst="rect">
            <a:avLst/>
          </a:prstGeom>
        </p:spPr>
        <p:txBody>
          <a:bodyPr/>
          <a:lstStyle/>
          <a:p>
            <a:endParaRPr lang="ko-KR" altLang="en-US"/>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5301208"/>
            <a:ext cx="8443663" cy="594360"/>
          </a:xfrm>
        </p:spPr>
        <p:txBody>
          <a:bodyPr anchor="b"/>
          <a:lstStyle>
            <a:lvl1pPr algn="ctr">
              <a:defRPr sz="2200" b="1"/>
            </a:lvl1pPr>
          </a:lstStyle>
          <a:p>
            <a:r>
              <a:rPr lang="en-US" altLang="ko-KR" smtClean="0"/>
              <a:t>Click to edit Master title style</a:t>
            </a:r>
            <a:endParaRPr lang="en-US" dirty="0"/>
          </a:p>
        </p:txBody>
      </p:sp>
      <p:sp>
        <p:nvSpPr>
          <p:cNvPr id="4" name="Text Placeholder 3"/>
          <p:cNvSpPr>
            <a:spLocks noGrp="1"/>
          </p:cNvSpPr>
          <p:nvPr>
            <p:ph type="body" sz="half" idx="2"/>
          </p:nvPr>
        </p:nvSpPr>
        <p:spPr>
          <a:xfrm>
            <a:off x="304799" y="5901664"/>
            <a:ext cx="8443665"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lvl1pPr algn="ctr">
              <a:defRPr/>
            </a:lvl1pPr>
          </a:lstStyle>
          <a:p>
            <a:fld id="{8B282794-A2FF-4193-A49A-6A390E0626D9}" type="datetime1">
              <a:rPr lang="ko-KR" altLang="en-US" smtClean="0"/>
              <a:t>2017-11-13</a:t>
            </a:fld>
            <a:endParaRPr lang="ko-KR" altLang="en-US"/>
          </a:p>
        </p:txBody>
      </p:sp>
      <p:sp>
        <p:nvSpPr>
          <p:cNvPr id="6" name="Footer Placeholder 5"/>
          <p:cNvSpPr>
            <a:spLocks noGrp="1"/>
          </p:cNvSpPr>
          <p:nvPr>
            <p:ph type="ftr" sz="quarter" idx="11"/>
          </p:nvPr>
        </p:nvSpPr>
        <p:spPr>
          <a:xfrm>
            <a:off x="1187624" y="6597351"/>
            <a:ext cx="6120680" cy="275443"/>
          </a:xfrm>
          <a:prstGeom prst="rect">
            <a:avLst/>
          </a:prstGeom>
        </p:spPr>
        <p:txBody>
          <a:bodyPr/>
          <a:lstStyle/>
          <a:p>
            <a:endParaRPr lang="ko-KR" altLang="en-US"/>
          </a:p>
        </p:txBody>
      </p:sp>
      <p:sp>
        <p:nvSpPr>
          <p:cNvPr id="7" name="Slide Number Placeholder 6"/>
          <p:cNvSpPr>
            <a:spLocks noGrp="1"/>
          </p:cNvSpPr>
          <p:nvPr>
            <p:ph type="sldNum" sz="quarter" idx="12"/>
          </p:nvPr>
        </p:nvSpPr>
        <p:spPr/>
        <p:txBody>
          <a:bodyPr/>
          <a:lstStyle/>
          <a:p>
            <a:fld id="{7F92C22C-EC2B-4071-B4C5-3756ABCA11CF}" type="slidenum">
              <a:rPr lang="ko-KR" altLang="en-US" smtClean="0"/>
              <a:t>‹#›</a:t>
            </a:fld>
            <a:endParaRPr lang="ko-KR" altLang="en-US"/>
          </a:p>
        </p:txBody>
      </p:sp>
      <p:sp>
        <p:nvSpPr>
          <p:cNvPr id="9" name="Content Placeholder 8"/>
          <p:cNvSpPr>
            <a:spLocks noGrp="1"/>
          </p:cNvSpPr>
          <p:nvPr>
            <p:ph sz="quarter" idx="13"/>
          </p:nvPr>
        </p:nvSpPr>
        <p:spPr>
          <a:xfrm>
            <a:off x="304800" y="381000"/>
            <a:ext cx="8443664" cy="4776192"/>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5495278"/>
            <a:ext cx="9144000" cy="594626"/>
          </a:xfrm>
        </p:spPr>
        <p:txBody>
          <a:bodyPr anchor="b"/>
          <a:lstStyle>
            <a:lvl1pPr algn="ctr">
              <a:defRPr sz="2200" b="1">
                <a:ln>
                  <a:noFill/>
                </a:ln>
                <a:solidFill>
                  <a:schemeClr val="tx2"/>
                </a:solidFill>
              </a:defRPr>
            </a:lvl1pPr>
          </a:lstStyle>
          <a:p>
            <a:r>
              <a:rPr lang="en-US" altLang="ko-KR" smtClean="0"/>
              <a:t>Click to edit Master title style</a:t>
            </a:r>
            <a:endParaRPr lang="en-US" dirty="0"/>
          </a:p>
        </p:txBody>
      </p:sp>
      <p:sp>
        <p:nvSpPr>
          <p:cNvPr id="3" name="Picture Placeholder 2"/>
          <p:cNvSpPr>
            <a:spLocks noGrp="1"/>
          </p:cNvSpPr>
          <p:nvPr>
            <p:ph type="pic" idx="1"/>
          </p:nvPr>
        </p:nvSpPr>
        <p:spPr>
          <a:xfrm>
            <a:off x="0" y="0"/>
            <a:ext cx="91440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smtClean="0"/>
              <a:t>Click icon to add picture</a:t>
            </a:r>
            <a:endParaRPr lang="en-US" dirty="0"/>
          </a:p>
        </p:txBody>
      </p:sp>
      <p:sp>
        <p:nvSpPr>
          <p:cNvPr id="4" name="Text Placeholder 3"/>
          <p:cNvSpPr>
            <a:spLocks noGrp="1"/>
          </p:cNvSpPr>
          <p:nvPr>
            <p:ph type="body" sz="half" idx="2"/>
          </p:nvPr>
        </p:nvSpPr>
        <p:spPr>
          <a:xfrm>
            <a:off x="0" y="6096000"/>
            <a:ext cx="9144000" cy="50135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smtClean="0"/>
              <a:t>Click to edit Master text styles</a:t>
            </a:r>
          </a:p>
        </p:txBody>
      </p:sp>
      <p:sp>
        <p:nvSpPr>
          <p:cNvPr id="8" name="Date Placeholder 7"/>
          <p:cNvSpPr>
            <a:spLocks noGrp="1"/>
          </p:cNvSpPr>
          <p:nvPr>
            <p:ph type="dt" sz="half" idx="10"/>
          </p:nvPr>
        </p:nvSpPr>
        <p:spPr/>
        <p:txBody>
          <a:bodyPr/>
          <a:lstStyle>
            <a:lvl1pPr algn="ctr">
              <a:defRPr/>
            </a:lvl1pPr>
          </a:lstStyle>
          <a:p>
            <a:fld id="{13A97782-5EBC-4408-8447-0DF425A696C9}" type="datetime1">
              <a:rPr lang="ko-KR" altLang="en-US" smtClean="0"/>
              <a:t>2017-11-13</a:t>
            </a:fld>
            <a:endParaRPr lang="ko-KR" altLang="en-US"/>
          </a:p>
        </p:txBody>
      </p:sp>
      <p:sp>
        <p:nvSpPr>
          <p:cNvPr id="9" name="Slide Number Placeholder 8"/>
          <p:cNvSpPr>
            <a:spLocks noGrp="1"/>
          </p:cNvSpPr>
          <p:nvPr>
            <p:ph type="sldNum" sz="quarter" idx="11"/>
          </p:nvPr>
        </p:nvSpPr>
        <p:spPr/>
        <p:txBody>
          <a:bodyPr/>
          <a:lstStyle/>
          <a:p>
            <a:fld id="{7F92C22C-EC2B-4071-B4C5-3756ABCA11CF}" type="slidenum">
              <a:rPr lang="ko-KR" altLang="en-US" smtClean="0"/>
              <a:t>‹#›</a:t>
            </a:fld>
            <a:endParaRPr lang="ko-KR" altLang="en-US"/>
          </a:p>
        </p:txBody>
      </p:sp>
      <p:sp>
        <p:nvSpPr>
          <p:cNvPr id="10" name="Footer Placeholder 9"/>
          <p:cNvSpPr>
            <a:spLocks noGrp="1"/>
          </p:cNvSpPr>
          <p:nvPr>
            <p:ph type="ftr" sz="quarter" idx="12"/>
          </p:nvPr>
        </p:nvSpPr>
        <p:spPr>
          <a:xfrm>
            <a:off x="1187624" y="6597351"/>
            <a:ext cx="6120680" cy="275443"/>
          </a:xfrm>
          <a:prstGeom prst="rect">
            <a:avLst/>
          </a:prstGeom>
        </p:spPr>
        <p:txBody>
          <a:bodyPr/>
          <a:lstStyle/>
          <a:p>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1000">
              <a:schemeClr val="bg2">
                <a:alpha val="87000"/>
              </a:schemeClr>
            </a:gs>
            <a:gs pos="100000">
              <a:schemeClr val="bg1">
                <a:shade val="100000"/>
                <a:satMod val="115000"/>
              </a:schemeClr>
            </a:gs>
            <a:gs pos="100000">
              <a:schemeClr val="bg1">
                <a:shade val="70000"/>
                <a:satMod val="130000"/>
              </a:schemeClr>
            </a:gs>
          </a:gsLst>
          <a:lin ang="13500000" scaled="1"/>
          <a:tileRect/>
        </a:gradFill>
        <a:effectLst/>
      </p:bgPr>
    </p:bg>
    <p:spTree>
      <p:nvGrpSpPr>
        <p:cNvPr id="1" name=""/>
        <p:cNvGrpSpPr/>
        <p:nvPr/>
      </p:nvGrpSpPr>
      <p:grpSpPr>
        <a:xfrm>
          <a:off x="0" y="0"/>
          <a:ext cx="0" cy="0"/>
          <a:chOff x="0" y="0"/>
          <a:chExt cx="0" cy="0"/>
        </a:xfrm>
      </p:grpSpPr>
      <p:sp>
        <p:nvSpPr>
          <p:cNvPr id="7" name="Rectangle 6"/>
          <p:cNvSpPr/>
          <p:nvPr/>
        </p:nvSpPr>
        <p:spPr>
          <a:xfrm rot="5400000">
            <a:off x="4439133" y="2151868"/>
            <a:ext cx="268982" cy="91599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ci"/>
          <p:cNvPicPr>
            <a:picLocks noChangeAspect="1" noChangeArrowheads="1"/>
          </p:cNvPicPr>
          <p:nvPr/>
        </p:nvPicPr>
        <p:blipFill>
          <a:blip r:embed="rId13"/>
          <a:srcRect/>
          <a:stretch>
            <a:fillRect/>
          </a:stretch>
        </p:blipFill>
        <p:spPr bwMode="auto">
          <a:xfrm>
            <a:off x="-8093" y="6590376"/>
            <a:ext cx="577502" cy="277200"/>
          </a:xfrm>
          <a:prstGeom prst="rect">
            <a:avLst/>
          </a:prstGeom>
          <a:noFill/>
        </p:spPr>
      </p:pic>
      <p:sp>
        <p:nvSpPr>
          <p:cNvPr id="2" name="Title Placeholder 1"/>
          <p:cNvSpPr>
            <a:spLocks noGrp="1"/>
          </p:cNvSpPr>
          <p:nvPr>
            <p:ph type="title"/>
          </p:nvPr>
        </p:nvSpPr>
        <p:spPr>
          <a:xfrm>
            <a:off x="457200" y="274638"/>
            <a:ext cx="8435280" cy="1138138"/>
          </a:xfrm>
          <a:prstGeom prst="rect">
            <a:avLst/>
          </a:prstGeom>
        </p:spPr>
        <p:txBody>
          <a:bodyPr vert="horz" lIns="91440" tIns="45720" rIns="91440" bIns="45720" rtlCol="0" anchor="ctr">
            <a:noAutofit/>
          </a:bodyPr>
          <a:lstStyle/>
          <a:p>
            <a:r>
              <a:rPr lang="en-US" altLang="ko-KR" smtClean="0"/>
              <a:t>Click to edit Master title style</a:t>
            </a:r>
            <a:endParaRPr lang="en-US" dirty="0"/>
          </a:p>
        </p:txBody>
      </p:sp>
      <p:sp>
        <p:nvSpPr>
          <p:cNvPr id="3" name="Text Placeholder 2"/>
          <p:cNvSpPr>
            <a:spLocks noGrp="1"/>
          </p:cNvSpPr>
          <p:nvPr>
            <p:ph type="body" idx="1"/>
          </p:nvPr>
        </p:nvSpPr>
        <p:spPr>
          <a:xfrm>
            <a:off x="457200" y="1600200"/>
            <a:ext cx="8435280" cy="4925144"/>
          </a:xfrm>
          <a:prstGeom prst="rect">
            <a:avLst/>
          </a:prstGeom>
        </p:spPr>
        <p:txBody>
          <a:bodyPr vert="horz" lIns="91440" tIns="45720" rIns="91440" bIns="45720" rtlCol="0">
            <a:normAutofit/>
          </a:bodyPr>
          <a:lstStyle/>
          <a:p>
            <a:pPr lvl="0"/>
            <a:r>
              <a:rPr lang="en-US" altLang="ko-KR" dirty="0" smtClean="0"/>
              <a:t>Click to edit Master text styles </a:t>
            </a:r>
          </a:p>
          <a:p>
            <a:pPr lvl="1"/>
            <a:r>
              <a:rPr lang="en-US" altLang="ko-KR" dirty="0" smtClean="0"/>
              <a:t>Second level</a:t>
            </a:r>
          </a:p>
          <a:p>
            <a:pPr lvl="2"/>
            <a:r>
              <a:rPr lang="en-US" altLang="ko-KR" dirty="0" smtClean="0"/>
              <a:t>Third level</a:t>
            </a:r>
          </a:p>
          <a:p>
            <a:pPr lvl="3"/>
            <a:r>
              <a:rPr lang="en-US" altLang="ko-KR" dirty="0" smtClean="0"/>
              <a:t>Fourth level</a:t>
            </a:r>
          </a:p>
          <a:p>
            <a:pPr lvl="4"/>
            <a:r>
              <a:rPr lang="en-US" altLang="ko-KR" dirty="0" smtClean="0"/>
              <a:t>Fifth level</a:t>
            </a:r>
            <a:endParaRPr lang="en-US" dirty="0"/>
          </a:p>
        </p:txBody>
      </p:sp>
      <p:sp>
        <p:nvSpPr>
          <p:cNvPr id="8" name="Rectangle 7"/>
          <p:cNvSpPr/>
          <p:nvPr/>
        </p:nvSpPr>
        <p:spPr>
          <a:xfrm>
            <a:off x="8388424" y="6597351"/>
            <a:ext cx="765175" cy="2660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460432" y="6620808"/>
            <a:ext cx="621159" cy="216024"/>
          </a:xfrm>
          <a:prstGeom prst="bracketPair">
            <a:avLst>
              <a:gd name="adj" fmla="val 17949"/>
            </a:avLst>
          </a:prstGeom>
          <a:ln w="19050">
            <a:solidFill>
              <a:srgbClr val="FFFFFF"/>
            </a:solidFill>
          </a:ln>
        </p:spPr>
        <p:txBody>
          <a:bodyPr vert="horz" lIns="0" tIns="0" rIns="0" bIns="0" rtlCol="0" anchor="ctr"/>
          <a:lstStyle>
            <a:lvl1pPr algn="ctr">
              <a:defRPr sz="1200">
                <a:solidFill>
                  <a:srgbClr val="FFFFFF"/>
                </a:solidFill>
              </a:defRPr>
            </a:lvl1pPr>
          </a:lstStyle>
          <a:p>
            <a:fld id="{7F92C22C-EC2B-4071-B4C5-3756ABCA11CF}" type="slidenum">
              <a:rPr lang="ko-KR" altLang="en-US" smtClean="0"/>
              <a:t>‹#›</a:t>
            </a:fld>
            <a:endParaRPr lang="ko-KR" altLang="en-US"/>
          </a:p>
        </p:txBody>
      </p:sp>
      <p:sp>
        <p:nvSpPr>
          <p:cNvPr id="4" name="Date Placeholder 3"/>
          <p:cNvSpPr>
            <a:spLocks noGrp="1"/>
          </p:cNvSpPr>
          <p:nvPr>
            <p:ph type="dt" sz="half" idx="2"/>
          </p:nvPr>
        </p:nvSpPr>
        <p:spPr>
          <a:xfrm>
            <a:off x="7318177" y="6597351"/>
            <a:ext cx="1070247" cy="275443"/>
          </a:xfrm>
          <a:prstGeom prst="rect">
            <a:avLst/>
          </a:prstGeom>
        </p:spPr>
        <p:txBody>
          <a:bodyPr vert="horz" lIns="91440" tIns="45720" rIns="91440" bIns="45720" rtlCol="0" anchor="ctr"/>
          <a:lstStyle>
            <a:lvl1pPr algn="l">
              <a:defRPr sz="1200">
                <a:solidFill>
                  <a:schemeClr val="bg2"/>
                </a:solidFill>
              </a:defRPr>
            </a:lvl1pPr>
          </a:lstStyle>
          <a:p>
            <a:fld id="{EB545BF3-F11A-4CB7-B656-3F6707D24B81}" type="datetime1">
              <a:rPr lang="ko-KR" altLang="en-US" smtClean="0"/>
              <a:t>2017-11-13</a:t>
            </a:fld>
            <a:endParaRPr lang="ko-KR" altLang="en-US"/>
          </a:p>
        </p:txBody>
      </p:sp>
      <p:sp>
        <p:nvSpPr>
          <p:cNvPr id="10" name="TextBox 9"/>
          <p:cNvSpPr txBox="1"/>
          <p:nvPr/>
        </p:nvSpPr>
        <p:spPr>
          <a:xfrm>
            <a:off x="1475656" y="6608385"/>
            <a:ext cx="5859361" cy="276999"/>
          </a:xfrm>
          <a:prstGeom prst="rect">
            <a:avLst/>
          </a:prstGeom>
          <a:noFill/>
        </p:spPr>
        <p:txBody>
          <a:bodyPr wrap="none" rtlCol="0">
            <a:spAutoFit/>
          </a:bodyPr>
          <a:lstStyle/>
          <a:p>
            <a:r>
              <a:rPr lang="en-US" altLang="ko-KR" sz="1200" dirty="0" smtClean="0">
                <a:solidFill>
                  <a:schemeClr val="bg1"/>
                </a:solidFill>
              </a:rPr>
              <a:t>Copyright © 2010 by Il-</a:t>
            </a:r>
            <a:r>
              <a:rPr lang="en-US" altLang="ko-KR" sz="1200" dirty="0" err="1" smtClean="0">
                <a:solidFill>
                  <a:schemeClr val="bg1"/>
                </a:solidFill>
              </a:rPr>
              <a:t>Chul</a:t>
            </a:r>
            <a:r>
              <a:rPr lang="en-US" altLang="ko-KR" sz="1200" dirty="0" smtClean="0">
                <a:solidFill>
                  <a:schemeClr val="bg1"/>
                </a:solidFill>
              </a:rPr>
              <a:t> Moon, Dept. of Industrial and Systems Engineering, KAIST</a:t>
            </a:r>
            <a:endParaRPr lang="ko-KR" altLang="en-US" sz="12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1"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1"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1"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1"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1"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1"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1"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1"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1"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1"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ko-KR" dirty="0" smtClean="0"/>
              <a:t>IE 362 Lecture </a:t>
            </a:r>
            <a:r>
              <a:rPr lang="en-US" altLang="ko-KR" dirty="0" smtClean="0"/>
              <a:t>11: </a:t>
            </a:r>
            <a:r>
              <a:rPr lang="en-US" altLang="ko-KR" dirty="0"/>
              <a:t/>
            </a:r>
            <a:br>
              <a:rPr lang="en-US" altLang="ko-KR" dirty="0"/>
            </a:br>
            <a:r>
              <a:rPr lang="en-US" altLang="ko-KR" dirty="0" smtClean="0"/>
              <a:t>Sorting</a:t>
            </a:r>
            <a:endParaRPr lang="ko-KR" altLang="en-US" dirty="0"/>
          </a:p>
        </p:txBody>
      </p:sp>
      <p:sp>
        <p:nvSpPr>
          <p:cNvPr id="3" name="Subtitle 2"/>
          <p:cNvSpPr>
            <a:spLocks noGrp="1"/>
          </p:cNvSpPr>
          <p:nvPr>
            <p:ph type="subTitle" idx="1"/>
          </p:nvPr>
        </p:nvSpPr>
        <p:spPr/>
        <p:txBody>
          <a:bodyPr>
            <a:normAutofit lnSpcReduction="10000"/>
          </a:bodyPr>
          <a:lstStyle/>
          <a:p>
            <a:r>
              <a:rPr lang="en-US" altLang="ko-KR" dirty="0" smtClean="0"/>
              <a:t>Il-</a:t>
            </a:r>
            <a:r>
              <a:rPr lang="en-US" altLang="ko-KR" dirty="0" err="1" smtClean="0"/>
              <a:t>Chul</a:t>
            </a:r>
            <a:r>
              <a:rPr lang="en-US" altLang="ko-KR" dirty="0" smtClean="0"/>
              <a:t> Moon</a:t>
            </a:r>
          </a:p>
          <a:p>
            <a:r>
              <a:rPr lang="en-US" altLang="ko-KR" dirty="0" smtClean="0"/>
              <a:t>Department of Industrial and Systems Engineering</a:t>
            </a:r>
          </a:p>
          <a:p>
            <a:r>
              <a:rPr lang="en-US" altLang="ko-KR" smtClean="0"/>
              <a:t>KAIST</a:t>
            </a:r>
            <a:endParaRPr lang="ko-KR" altLang="en-US"/>
          </a:p>
        </p:txBody>
      </p:sp>
      <p:sp>
        <p:nvSpPr>
          <p:cNvPr id="5" name="Slide Number Placeholder 4"/>
          <p:cNvSpPr>
            <a:spLocks noGrp="1"/>
          </p:cNvSpPr>
          <p:nvPr>
            <p:ph type="sldNum" sz="quarter" idx="12"/>
          </p:nvPr>
        </p:nvSpPr>
        <p:spPr/>
        <p:txBody>
          <a:bodyPr/>
          <a:lstStyle/>
          <a:p>
            <a:fld id="{7F92C22C-EC2B-4071-B4C5-3756ABCA11CF}" type="slidenum">
              <a:rPr lang="ko-KR" altLang="en-US" smtClean="0"/>
              <a:t>1</a:t>
            </a:fld>
            <a:endParaRPr lang="ko-KR" altLang="en-US"/>
          </a:p>
        </p:txBody>
      </p:sp>
    </p:spTree>
    <p:extLst>
      <p:ext uri="{BB962C8B-B14F-4D97-AF65-F5344CB8AC3E}">
        <p14:creationId xmlns:p14="http://schemas.microsoft.com/office/powerpoint/2010/main" val="38645968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own Arrow 6"/>
          <p:cNvSpPr/>
          <p:nvPr/>
        </p:nvSpPr>
        <p:spPr>
          <a:xfrm>
            <a:off x="6948264" y="2060848"/>
            <a:ext cx="1008112" cy="36004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itle 1"/>
          <p:cNvSpPr>
            <a:spLocks noGrp="1"/>
          </p:cNvSpPr>
          <p:nvPr>
            <p:ph type="title"/>
          </p:nvPr>
        </p:nvSpPr>
        <p:spPr/>
        <p:txBody>
          <a:bodyPr/>
          <a:lstStyle/>
          <a:p>
            <a:r>
              <a:rPr lang="en-US" altLang="ko-KR" dirty="0" smtClean="0"/>
              <a:t>Counting Sort</a:t>
            </a:r>
            <a:endParaRPr lang="ko-KR" altLang="en-US" dirty="0"/>
          </a:p>
        </p:txBody>
      </p:sp>
      <p:sp>
        <p:nvSpPr>
          <p:cNvPr id="3" name="Content Placeholder 2"/>
          <p:cNvSpPr>
            <a:spLocks noGrp="1"/>
          </p:cNvSpPr>
          <p:nvPr>
            <p:ph idx="1"/>
          </p:nvPr>
        </p:nvSpPr>
        <p:spPr>
          <a:xfrm>
            <a:off x="457200" y="1600200"/>
            <a:ext cx="5338936" cy="4925144"/>
          </a:xfrm>
        </p:spPr>
        <p:txBody>
          <a:bodyPr>
            <a:normAutofit fontScale="92500" lnSpcReduction="10000"/>
          </a:bodyPr>
          <a:lstStyle/>
          <a:p>
            <a:r>
              <a:rPr lang="en-US" altLang="ko-KR" dirty="0" smtClean="0"/>
              <a:t>Assumption</a:t>
            </a:r>
          </a:p>
          <a:p>
            <a:pPr lvl="1"/>
            <a:r>
              <a:rPr lang="en-US" altLang="ko-KR" dirty="0" smtClean="0"/>
              <a:t>The sequence contains integers ranging from 0 to K</a:t>
            </a:r>
          </a:p>
          <a:p>
            <a:r>
              <a:rPr lang="en-US" altLang="ko-KR" dirty="0" smtClean="0"/>
              <a:t>Count the occurrence and produce a sequence based upon the counts</a:t>
            </a:r>
          </a:p>
          <a:p>
            <a:r>
              <a:rPr lang="en-US" altLang="ko-KR" dirty="0" smtClean="0"/>
              <a:t>Basic idea</a:t>
            </a:r>
          </a:p>
          <a:p>
            <a:pPr lvl="1"/>
            <a:r>
              <a:rPr lang="en-US" altLang="ko-KR" dirty="0" smtClean="0"/>
              <a:t>For </a:t>
            </a:r>
            <a:r>
              <a:rPr lang="en-US" altLang="ko-KR" dirty="0" err="1" smtClean="0"/>
              <a:t>itr</a:t>
            </a:r>
            <a:r>
              <a:rPr lang="en-US" altLang="ko-KR" dirty="0" smtClean="0"/>
              <a:t> from 0 to N</a:t>
            </a:r>
          </a:p>
          <a:p>
            <a:pPr lvl="2"/>
            <a:r>
              <a:rPr lang="en-US" altLang="ko-KR" dirty="0" smtClean="0"/>
              <a:t>Value = sequence[</a:t>
            </a:r>
            <a:r>
              <a:rPr lang="en-US" altLang="ko-KR" dirty="0" err="1" smtClean="0"/>
              <a:t>itr</a:t>
            </a:r>
            <a:r>
              <a:rPr lang="en-US" altLang="ko-KR" dirty="0" smtClean="0"/>
              <a:t>]</a:t>
            </a:r>
          </a:p>
          <a:p>
            <a:pPr lvl="2"/>
            <a:r>
              <a:rPr lang="en-US" altLang="ko-KR" dirty="0" smtClean="0"/>
              <a:t>Count[value] = Count[value] + 1</a:t>
            </a:r>
          </a:p>
          <a:p>
            <a:pPr lvl="1"/>
            <a:r>
              <a:rPr lang="en-US" altLang="ko-KR" dirty="0" smtClean="0"/>
              <a:t>For itr1 from 0 to K</a:t>
            </a:r>
          </a:p>
          <a:p>
            <a:pPr lvl="2"/>
            <a:r>
              <a:rPr lang="en-US" altLang="ko-KR" dirty="0" smtClean="0"/>
              <a:t>For itr2 from 0 to Count[itr1]</a:t>
            </a:r>
          </a:p>
          <a:p>
            <a:pPr lvl="3"/>
            <a:r>
              <a:rPr lang="en-US" altLang="ko-KR" dirty="0" smtClean="0"/>
              <a:t>Print itr1</a:t>
            </a:r>
          </a:p>
          <a:p>
            <a:r>
              <a:rPr lang="en-US" altLang="ko-KR" dirty="0" smtClean="0"/>
              <a:t>Time complexity</a:t>
            </a:r>
          </a:p>
          <a:p>
            <a:pPr lvl="1"/>
            <a:r>
              <a:rPr lang="en-US" altLang="ko-KR" dirty="0" smtClean="0"/>
              <a:t>O(N+R)</a:t>
            </a:r>
          </a:p>
          <a:p>
            <a:pPr lvl="1"/>
            <a:r>
              <a:rPr lang="en-US" altLang="ko-KR" dirty="0" smtClean="0"/>
              <a:t>R = the range of the sequence values</a:t>
            </a:r>
          </a:p>
          <a:p>
            <a:pPr lvl="1"/>
            <a:r>
              <a:rPr lang="en-US" altLang="ko-KR" dirty="0" smtClean="0"/>
              <a:t>N = the size of the sequence</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10</a:t>
            </a:fld>
            <a:endParaRPr lang="ko-KR" altLang="en-US"/>
          </a:p>
        </p:txBody>
      </p:sp>
      <p:graphicFrame>
        <p:nvGraphicFramePr>
          <p:cNvPr id="5" name="Table 4"/>
          <p:cNvGraphicFramePr>
            <a:graphicFrameLocks noGrp="1"/>
          </p:cNvGraphicFramePr>
          <p:nvPr>
            <p:extLst/>
          </p:nvPr>
        </p:nvGraphicFramePr>
        <p:xfrm>
          <a:off x="6084168" y="1556792"/>
          <a:ext cx="2736306" cy="370736"/>
        </p:xfrm>
        <a:graphic>
          <a:graphicData uri="http://schemas.openxmlformats.org/drawingml/2006/table">
            <a:tbl>
              <a:tblPr firstRow="1" bandRow="1">
                <a:tableStyleId>{5C22544A-7EE6-4342-B048-85BDC9FD1C3A}</a:tableStyleId>
              </a:tblPr>
              <a:tblGrid>
                <a:gridCol w="304034">
                  <a:extLst>
                    <a:ext uri="{9D8B030D-6E8A-4147-A177-3AD203B41FA5}">
                      <a16:colId xmlns:a16="http://schemas.microsoft.com/office/drawing/2014/main" val="20000"/>
                    </a:ext>
                  </a:extLst>
                </a:gridCol>
                <a:gridCol w="304034">
                  <a:extLst>
                    <a:ext uri="{9D8B030D-6E8A-4147-A177-3AD203B41FA5}">
                      <a16:colId xmlns:a16="http://schemas.microsoft.com/office/drawing/2014/main" val="20001"/>
                    </a:ext>
                  </a:extLst>
                </a:gridCol>
                <a:gridCol w="304034">
                  <a:extLst>
                    <a:ext uri="{9D8B030D-6E8A-4147-A177-3AD203B41FA5}">
                      <a16:colId xmlns:a16="http://schemas.microsoft.com/office/drawing/2014/main" val="20002"/>
                    </a:ext>
                  </a:extLst>
                </a:gridCol>
                <a:gridCol w="304034">
                  <a:extLst>
                    <a:ext uri="{9D8B030D-6E8A-4147-A177-3AD203B41FA5}">
                      <a16:colId xmlns:a16="http://schemas.microsoft.com/office/drawing/2014/main" val="20003"/>
                    </a:ext>
                  </a:extLst>
                </a:gridCol>
                <a:gridCol w="304034">
                  <a:extLst>
                    <a:ext uri="{9D8B030D-6E8A-4147-A177-3AD203B41FA5}">
                      <a16:colId xmlns:a16="http://schemas.microsoft.com/office/drawing/2014/main" val="20004"/>
                    </a:ext>
                  </a:extLst>
                </a:gridCol>
                <a:gridCol w="304034">
                  <a:extLst>
                    <a:ext uri="{9D8B030D-6E8A-4147-A177-3AD203B41FA5}">
                      <a16:colId xmlns:a16="http://schemas.microsoft.com/office/drawing/2014/main" val="20005"/>
                    </a:ext>
                  </a:extLst>
                </a:gridCol>
                <a:gridCol w="304034">
                  <a:extLst>
                    <a:ext uri="{9D8B030D-6E8A-4147-A177-3AD203B41FA5}">
                      <a16:colId xmlns:a16="http://schemas.microsoft.com/office/drawing/2014/main" val="20006"/>
                    </a:ext>
                  </a:extLst>
                </a:gridCol>
                <a:gridCol w="304034">
                  <a:extLst>
                    <a:ext uri="{9D8B030D-6E8A-4147-A177-3AD203B41FA5}">
                      <a16:colId xmlns:a16="http://schemas.microsoft.com/office/drawing/2014/main" val="20007"/>
                    </a:ext>
                  </a:extLst>
                </a:gridCol>
                <a:gridCol w="304034">
                  <a:extLst>
                    <a:ext uri="{9D8B030D-6E8A-4147-A177-3AD203B41FA5}">
                      <a16:colId xmlns:a16="http://schemas.microsoft.com/office/drawing/2014/main" val="20008"/>
                    </a:ext>
                  </a:extLst>
                </a:gridCol>
              </a:tblGrid>
              <a:tr h="370736">
                <a:tc>
                  <a:txBody>
                    <a:bodyPr/>
                    <a:lstStyle/>
                    <a:p>
                      <a:pPr latinLnBrk="1"/>
                      <a:r>
                        <a:rPr lang="en-US" altLang="ko-KR" dirty="0" smtClean="0"/>
                        <a:t>3</a:t>
                      </a:r>
                      <a:endParaRPr lang="ko-KR" altLang="en-US" dirty="0"/>
                    </a:p>
                  </a:txBody>
                  <a:tcPr/>
                </a:tc>
                <a:tc>
                  <a:txBody>
                    <a:bodyPr/>
                    <a:lstStyle/>
                    <a:p>
                      <a:pPr latinLnBrk="1"/>
                      <a:r>
                        <a:rPr lang="en-US" altLang="ko-KR" dirty="0" smtClean="0"/>
                        <a:t>7</a:t>
                      </a:r>
                      <a:endParaRPr lang="ko-KR" altLang="en-US" dirty="0"/>
                    </a:p>
                  </a:txBody>
                  <a:tcPr/>
                </a:tc>
                <a:tc>
                  <a:txBody>
                    <a:bodyPr/>
                    <a:lstStyle/>
                    <a:p>
                      <a:pPr latinLnBrk="1"/>
                      <a:r>
                        <a:rPr lang="en-US" altLang="ko-KR" dirty="0" smtClean="0"/>
                        <a:t>8</a:t>
                      </a:r>
                      <a:endParaRPr lang="ko-KR" altLang="en-US" dirty="0"/>
                    </a:p>
                  </a:txBody>
                  <a:tcPr/>
                </a:tc>
                <a:tc>
                  <a:txBody>
                    <a:bodyPr/>
                    <a:lstStyle/>
                    <a:p>
                      <a:pPr latinLnBrk="1"/>
                      <a:r>
                        <a:rPr lang="en-US" altLang="ko-KR" dirty="0" smtClean="0"/>
                        <a:t>5</a:t>
                      </a:r>
                      <a:endParaRPr lang="ko-KR" altLang="en-US" dirty="0"/>
                    </a:p>
                  </a:txBody>
                  <a:tcPr/>
                </a:tc>
                <a:tc>
                  <a:txBody>
                    <a:bodyPr/>
                    <a:lstStyle/>
                    <a:p>
                      <a:pPr latinLnBrk="1"/>
                      <a:r>
                        <a:rPr lang="en-US" altLang="ko-KR" dirty="0" smtClean="0"/>
                        <a:t>2</a:t>
                      </a:r>
                      <a:endParaRPr lang="ko-KR" altLang="en-US" dirty="0"/>
                    </a:p>
                  </a:txBody>
                  <a:tcPr/>
                </a:tc>
                <a:tc>
                  <a:txBody>
                    <a:bodyPr/>
                    <a:lstStyle/>
                    <a:p>
                      <a:pPr latinLnBrk="1"/>
                      <a:r>
                        <a:rPr lang="en-US" altLang="ko-KR" dirty="0" smtClean="0"/>
                        <a:t>1</a:t>
                      </a:r>
                      <a:endParaRPr lang="ko-KR" altLang="en-US" dirty="0"/>
                    </a:p>
                  </a:txBody>
                  <a:tcPr/>
                </a:tc>
                <a:tc>
                  <a:txBody>
                    <a:bodyPr/>
                    <a:lstStyle/>
                    <a:p>
                      <a:pPr latinLnBrk="1"/>
                      <a:r>
                        <a:rPr lang="en-US" altLang="ko-KR" dirty="0" smtClean="0"/>
                        <a:t>9</a:t>
                      </a:r>
                      <a:endParaRPr lang="ko-KR" altLang="en-US" dirty="0"/>
                    </a:p>
                  </a:txBody>
                  <a:tcPr/>
                </a:tc>
                <a:tc>
                  <a:txBody>
                    <a:bodyPr/>
                    <a:lstStyle/>
                    <a:p>
                      <a:pPr latinLnBrk="1"/>
                      <a:r>
                        <a:rPr lang="en-US" altLang="ko-KR" dirty="0" smtClean="0"/>
                        <a:t>5</a:t>
                      </a:r>
                      <a:endParaRPr lang="ko-KR" altLang="en-US" dirty="0"/>
                    </a:p>
                  </a:txBody>
                  <a:tcPr/>
                </a:tc>
                <a:tc>
                  <a:txBody>
                    <a:bodyPr/>
                    <a:lstStyle/>
                    <a:p>
                      <a:pPr latinLnBrk="1"/>
                      <a:r>
                        <a:rPr lang="en-US" altLang="ko-KR" dirty="0" smtClean="0"/>
                        <a:t>4</a:t>
                      </a:r>
                      <a:endParaRPr lang="ko-KR" altLang="en-US" dirty="0"/>
                    </a:p>
                  </a:txBody>
                  <a:tcPr/>
                </a:tc>
                <a:extLst>
                  <a:ext uri="{0D108BD9-81ED-4DB2-BD59-A6C34878D82A}">
                    <a16:rowId xmlns:a16="http://schemas.microsoft.com/office/drawing/2014/main" val="10000"/>
                  </a:ext>
                </a:extLst>
              </a:tr>
            </a:tbl>
          </a:graphicData>
        </a:graphic>
      </p:graphicFrame>
      <p:sp>
        <p:nvSpPr>
          <p:cNvPr id="6" name="TextBox 5"/>
          <p:cNvSpPr txBox="1"/>
          <p:nvPr/>
        </p:nvSpPr>
        <p:spPr>
          <a:xfrm>
            <a:off x="6444208" y="2555414"/>
            <a:ext cx="1981440" cy="2308324"/>
          </a:xfrm>
          <a:prstGeom prst="rect">
            <a:avLst/>
          </a:prstGeom>
          <a:noFill/>
        </p:spPr>
        <p:txBody>
          <a:bodyPr wrap="none" rtlCol="0">
            <a:spAutoFit/>
          </a:bodyPr>
          <a:lstStyle/>
          <a:p>
            <a:r>
              <a:rPr lang="en-US" altLang="ko-KR" dirty="0" smtClean="0"/>
              <a:t>1 occurrence of 1</a:t>
            </a:r>
          </a:p>
          <a:p>
            <a:r>
              <a:rPr lang="en-US" altLang="ko-KR" dirty="0"/>
              <a:t>1 occurrence of </a:t>
            </a:r>
            <a:r>
              <a:rPr lang="en-US" altLang="ko-KR" dirty="0" smtClean="0"/>
              <a:t>2</a:t>
            </a:r>
            <a:endParaRPr lang="ko-KR" altLang="en-US" dirty="0"/>
          </a:p>
          <a:p>
            <a:r>
              <a:rPr lang="en-US" altLang="ko-KR" dirty="0"/>
              <a:t>1 occurrence of </a:t>
            </a:r>
            <a:r>
              <a:rPr lang="en-US" altLang="ko-KR" dirty="0" smtClean="0"/>
              <a:t>3</a:t>
            </a:r>
            <a:endParaRPr lang="ko-KR" altLang="en-US" dirty="0"/>
          </a:p>
          <a:p>
            <a:r>
              <a:rPr lang="en-US" altLang="ko-KR" dirty="0"/>
              <a:t>1 occurrence of </a:t>
            </a:r>
            <a:r>
              <a:rPr lang="en-US" altLang="ko-KR" dirty="0" smtClean="0"/>
              <a:t>4</a:t>
            </a:r>
            <a:endParaRPr lang="ko-KR" altLang="en-US" dirty="0"/>
          </a:p>
          <a:p>
            <a:r>
              <a:rPr lang="en-US" altLang="ko-KR" dirty="0" smtClean="0"/>
              <a:t>2 occurrences </a:t>
            </a:r>
            <a:r>
              <a:rPr lang="en-US" altLang="ko-KR" dirty="0"/>
              <a:t>of </a:t>
            </a:r>
            <a:r>
              <a:rPr lang="en-US" altLang="ko-KR" dirty="0" smtClean="0"/>
              <a:t>5</a:t>
            </a:r>
          </a:p>
          <a:p>
            <a:r>
              <a:rPr lang="en-US" altLang="ko-KR" dirty="0"/>
              <a:t>1 occurrences of 7</a:t>
            </a:r>
          </a:p>
          <a:p>
            <a:r>
              <a:rPr lang="en-US" altLang="ko-KR" dirty="0"/>
              <a:t>1 occurrences of </a:t>
            </a:r>
            <a:r>
              <a:rPr lang="en-US" altLang="ko-KR" dirty="0" smtClean="0"/>
              <a:t>8</a:t>
            </a:r>
            <a:endParaRPr lang="en-US" altLang="ko-KR" dirty="0"/>
          </a:p>
          <a:p>
            <a:r>
              <a:rPr lang="en-US" altLang="ko-KR" dirty="0"/>
              <a:t>1 occurrences of </a:t>
            </a:r>
            <a:r>
              <a:rPr lang="en-US" altLang="ko-KR" dirty="0" smtClean="0"/>
              <a:t>9</a:t>
            </a:r>
            <a:endParaRPr lang="ko-KR" altLang="en-US" dirty="0"/>
          </a:p>
        </p:txBody>
      </p:sp>
      <p:graphicFrame>
        <p:nvGraphicFramePr>
          <p:cNvPr id="8" name="Table 7"/>
          <p:cNvGraphicFramePr>
            <a:graphicFrameLocks noGrp="1"/>
          </p:cNvGraphicFramePr>
          <p:nvPr>
            <p:extLst/>
          </p:nvPr>
        </p:nvGraphicFramePr>
        <p:xfrm>
          <a:off x="6084167" y="5733256"/>
          <a:ext cx="2736306" cy="370736"/>
        </p:xfrm>
        <a:graphic>
          <a:graphicData uri="http://schemas.openxmlformats.org/drawingml/2006/table">
            <a:tbl>
              <a:tblPr firstRow="1" bandRow="1">
                <a:tableStyleId>{5C22544A-7EE6-4342-B048-85BDC9FD1C3A}</a:tableStyleId>
              </a:tblPr>
              <a:tblGrid>
                <a:gridCol w="304034">
                  <a:extLst>
                    <a:ext uri="{9D8B030D-6E8A-4147-A177-3AD203B41FA5}">
                      <a16:colId xmlns:a16="http://schemas.microsoft.com/office/drawing/2014/main" val="20000"/>
                    </a:ext>
                  </a:extLst>
                </a:gridCol>
                <a:gridCol w="304034">
                  <a:extLst>
                    <a:ext uri="{9D8B030D-6E8A-4147-A177-3AD203B41FA5}">
                      <a16:colId xmlns:a16="http://schemas.microsoft.com/office/drawing/2014/main" val="20001"/>
                    </a:ext>
                  </a:extLst>
                </a:gridCol>
                <a:gridCol w="304034">
                  <a:extLst>
                    <a:ext uri="{9D8B030D-6E8A-4147-A177-3AD203B41FA5}">
                      <a16:colId xmlns:a16="http://schemas.microsoft.com/office/drawing/2014/main" val="20002"/>
                    </a:ext>
                  </a:extLst>
                </a:gridCol>
                <a:gridCol w="304034">
                  <a:extLst>
                    <a:ext uri="{9D8B030D-6E8A-4147-A177-3AD203B41FA5}">
                      <a16:colId xmlns:a16="http://schemas.microsoft.com/office/drawing/2014/main" val="20003"/>
                    </a:ext>
                  </a:extLst>
                </a:gridCol>
                <a:gridCol w="304034">
                  <a:extLst>
                    <a:ext uri="{9D8B030D-6E8A-4147-A177-3AD203B41FA5}">
                      <a16:colId xmlns:a16="http://schemas.microsoft.com/office/drawing/2014/main" val="20004"/>
                    </a:ext>
                  </a:extLst>
                </a:gridCol>
                <a:gridCol w="304034">
                  <a:extLst>
                    <a:ext uri="{9D8B030D-6E8A-4147-A177-3AD203B41FA5}">
                      <a16:colId xmlns:a16="http://schemas.microsoft.com/office/drawing/2014/main" val="20005"/>
                    </a:ext>
                  </a:extLst>
                </a:gridCol>
                <a:gridCol w="304034">
                  <a:extLst>
                    <a:ext uri="{9D8B030D-6E8A-4147-A177-3AD203B41FA5}">
                      <a16:colId xmlns:a16="http://schemas.microsoft.com/office/drawing/2014/main" val="20006"/>
                    </a:ext>
                  </a:extLst>
                </a:gridCol>
                <a:gridCol w="304034">
                  <a:extLst>
                    <a:ext uri="{9D8B030D-6E8A-4147-A177-3AD203B41FA5}">
                      <a16:colId xmlns:a16="http://schemas.microsoft.com/office/drawing/2014/main" val="20007"/>
                    </a:ext>
                  </a:extLst>
                </a:gridCol>
                <a:gridCol w="304034">
                  <a:extLst>
                    <a:ext uri="{9D8B030D-6E8A-4147-A177-3AD203B41FA5}">
                      <a16:colId xmlns:a16="http://schemas.microsoft.com/office/drawing/2014/main" val="20008"/>
                    </a:ext>
                  </a:extLst>
                </a:gridCol>
              </a:tblGrid>
              <a:tr h="370736">
                <a:tc>
                  <a:txBody>
                    <a:bodyPr/>
                    <a:lstStyle/>
                    <a:p>
                      <a:pPr latinLnBrk="1"/>
                      <a:r>
                        <a:rPr lang="en-US" altLang="ko-KR" dirty="0" smtClean="0"/>
                        <a:t>1</a:t>
                      </a:r>
                      <a:endParaRPr lang="ko-KR" altLang="en-US" dirty="0"/>
                    </a:p>
                  </a:txBody>
                  <a:tcPr/>
                </a:tc>
                <a:tc>
                  <a:txBody>
                    <a:bodyPr/>
                    <a:lstStyle/>
                    <a:p>
                      <a:pPr latinLnBrk="1"/>
                      <a:r>
                        <a:rPr lang="en-US" altLang="ko-KR" dirty="0" smtClean="0"/>
                        <a:t>2</a:t>
                      </a:r>
                      <a:endParaRPr lang="ko-KR" altLang="en-US" dirty="0"/>
                    </a:p>
                  </a:txBody>
                  <a:tcPr/>
                </a:tc>
                <a:tc>
                  <a:txBody>
                    <a:bodyPr/>
                    <a:lstStyle/>
                    <a:p>
                      <a:pPr latinLnBrk="1"/>
                      <a:r>
                        <a:rPr lang="en-US" altLang="ko-KR" dirty="0" smtClean="0"/>
                        <a:t>3</a:t>
                      </a:r>
                      <a:endParaRPr lang="ko-KR" altLang="en-US" dirty="0"/>
                    </a:p>
                  </a:txBody>
                  <a:tcPr/>
                </a:tc>
                <a:tc>
                  <a:txBody>
                    <a:bodyPr/>
                    <a:lstStyle/>
                    <a:p>
                      <a:pPr latinLnBrk="1"/>
                      <a:r>
                        <a:rPr lang="en-US" altLang="ko-KR" dirty="0" smtClean="0"/>
                        <a:t>4</a:t>
                      </a:r>
                      <a:endParaRPr lang="ko-KR" altLang="en-US" dirty="0"/>
                    </a:p>
                  </a:txBody>
                  <a:tcPr/>
                </a:tc>
                <a:tc>
                  <a:txBody>
                    <a:bodyPr/>
                    <a:lstStyle/>
                    <a:p>
                      <a:pPr latinLnBrk="1"/>
                      <a:r>
                        <a:rPr lang="en-US" altLang="ko-KR" dirty="0" smtClean="0"/>
                        <a:t>5</a:t>
                      </a:r>
                      <a:endParaRPr lang="ko-KR" altLang="en-US" dirty="0"/>
                    </a:p>
                  </a:txBody>
                  <a:tcPr/>
                </a:tc>
                <a:tc>
                  <a:txBody>
                    <a:bodyPr/>
                    <a:lstStyle/>
                    <a:p>
                      <a:pPr latinLnBrk="1"/>
                      <a:r>
                        <a:rPr lang="en-US" altLang="ko-KR" dirty="0" smtClean="0"/>
                        <a:t>5</a:t>
                      </a:r>
                      <a:endParaRPr lang="ko-KR" altLang="en-US" dirty="0"/>
                    </a:p>
                  </a:txBody>
                  <a:tcPr/>
                </a:tc>
                <a:tc>
                  <a:txBody>
                    <a:bodyPr/>
                    <a:lstStyle/>
                    <a:p>
                      <a:pPr latinLnBrk="1"/>
                      <a:r>
                        <a:rPr lang="en-US" altLang="ko-KR" dirty="0" smtClean="0"/>
                        <a:t>7</a:t>
                      </a:r>
                      <a:endParaRPr lang="ko-KR" altLang="en-US" dirty="0"/>
                    </a:p>
                  </a:txBody>
                  <a:tcPr/>
                </a:tc>
                <a:tc>
                  <a:txBody>
                    <a:bodyPr/>
                    <a:lstStyle/>
                    <a:p>
                      <a:pPr latinLnBrk="1"/>
                      <a:r>
                        <a:rPr lang="en-US" altLang="ko-KR" dirty="0" smtClean="0"/>
                        <a:t>8</a:t>
                      </a:r>
                      <a:endParaRPr lang="ko-KR" altLang="en-US" dirty="0"/>
                    </a:p>
                  </a:txBody>
                  <a:tcPr/>
                </a:tc>
                <a:tc>
                  <a:txBody>
                    <a:bodyPr/>
                    <a:lstStyle/>
                    <a:p>
                      <a:pPr latinLnBrk="1"/>
                      <a:r>
                        <a:rPr lang="en-US" altLang="ko-KR" dirty="0" smtClean="0"/>
                        <a:t>9</a:t>
                      </a:r>
                      <a:endParaRPr lang="ko-KR" altLang="en-US"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33070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Implementation of counting sort</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11</a:t>
            </a:fld>
            <a:endParaRPr lang="ko-KR"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1556792"/>
            <a:ext cx="4493299"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ight Brace 5"/>
          <p:cNvSpPr/>
          <p:nvPr/>
        </p:nvSpPr>
        <p:spPr>
          <a:xfrm>
            <a:off x="2555776" y="1556792"/>
            <a:ext cx="231153" cy="1146869"/>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 name="TextBox 6"/>
          <p:cNvSpPr txBox="1"/>
          <p:nvPr/>
        </p:nvSpPr>
        <p:spPr>
          <a:xfrm>
            <a:off x="2800567" y="1945560"/>
            <a:ext cx="3179909" cy="369332"/>
          </a:xfrm>
          <a:prstGeom prst="rect">
            <a:avLst/>
          </a:prstGeom>
          <a:noFill/>
        </p:spPr>
        <p:txBody>
          <a:bodyPr wrap="none" rtlCol="0">
            <a:spAutoFit/>
          </a:bodyPr>
          <a:lstStyle/>
          <a:p>
            <a:r>
              <a:rPr lang="en-US" altLang="ko-KR" b="1" dirty="0" smtClean="0"/>
              <a:t>Random number generation</a:t>
            </a:r>
            <a:endParaRPr lang="ko-KR" altLang="en-US" b="1" dirty="0"/>
          </a:p>
        </p:txBody>
      </p:sp>
      <p:sp>
        <p:nvSpPr>
          <p:cNvPr id="8" name="Right Brace 7"/>
          <p:cNvSpPr/>
          <p:nvPr/>
        </p:nvSpPr>
        <p:spPr>
          <a:xfrm>
            <a:off x="3203848" y="3140968"/>
            <a:ext cx="231153" cy="1523761"/>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9" name="TextBox 8"/>
          <p:cNvSpPr txBox="1"/>
          <p:nvPr/>
        </p:nvSpPr>
        <p:spPr>
          <a:xfrm>
            <a:off x="3491880" y="3683044"/>
            <a:ext cx="3276923" cy="369332"/>
          </a:xfrm>
          <a:prstGeom prst="rect">
            <a:avLst/>
          </a:prstGeom>
          <a:noFill/>
        </p:spPr>
        <p:txBody>
          <a:bodyPr wrap="none" rtlCol="0">
            <a:spAutoFit/>
          </a:bodyPr>
          <a:lstStyle/>
          <a:p>
            <a:r>
              <a:rPr lang="en-US" altLang="ko-KR" b="1" dirty="0" smtClean="0"/>
              <a:t>Preparing the counting space</a:t>
            </a:r>
            <a:endParaRPr lang="ko-KR" altLang="en-US" b="1" dirty="0"/>
          </a:p>
        </p:txBody>
      </p:sp>
      <p:sp>
        <p:nvSpPr>
          <p:cNvPr id="10" name="Right Brace 9"/>
          <p:cNvSpPr/>
          <p:nvPr/>
        </p:nvSpPr>
        <p:spPr>
          <a:xfrm>
            <a:off x="4494179" y="4725144"/>
            <a:ext cx="349640" cy="51244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TextBox 10"/>
          <p:cNvSpPr txBox="1"/>
          <p:nvPr/>
        </p:nvSpPr>
        <p:spPr>
          <a:xfrm>
            <a:off x="4848475" y="4796698"/>
            <a:ext cx="2049728" cy="369332"/>
          </a:xfrm>
          <a:prstGeom prst="rect">
            <a:avLst/>
          </a:prstGeom>
          <a:noFill/>
        </p:spPr>
        <p:txBody>
          <a:bodyPr wrap="none" rtlCol="0">
            <a:spAutoFit/>
          </a:bodyPr>
          <a:lstStyle/>
          <a:p>
            <a:r>
              <a:rPr lang="en-US" altLang="ko-KR" b="1" dirty="0" smtClean="0"/>
              <a:t>Perform counting</a:t>
            </a:r>
            <a:endParaRPr lang="ko-KR" altLang="en-US" b="1" dirty="0"/>
          </a:p>
        </p:txBody>
      </p:sp>
      <p:sp>
        <p:nvSpPr>
          <p:cNvPr id="12" name="Right Brace 11"/>
          <p:cNvSpPr/>
          <p:nvPr/>
        </p:nvSpPr>
        <p:spPr>
          <a:xfrm>
            <a:off x="3923928" y="5389984"/>
            <a:ext cx="349640" cy="70331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3" name="TextBox 12"/>
          <p:cNvSpPr txBox="1"/>
          <p:nvPr/>
        </p:nvSpPr>
        <p:spPr>
          <a:xfrm>
            <a:off x="4273568" y="5556974"/>
            <a:ext cx="3036601" cy="369332"/>
          </a:xfrm>
          <a:prstGeom prst="rect">
            <a:avLst/>
          </a:prstGeom>
          <a:noFill/>
        </p:spPr>
        <p:txBody>
          <a:bodyPr wrap="none" rtlCol="0">
            <a:spAutoFit/>
          </a:bodyPr>
          <a:lstStyle/>
          <a:p>
            <a:r>
              <a:rPr lang="en-US" altLang="ko-KR" b="1" dirty="0" smtClean="0"/>
              <a:t>Print the counted numbers</a:t>
            </a:r>
            <a:endParaRPr lang="ko-KR" altLang="en-US" b="1" dirty="0"/>
          </a:p>
        </p:txBody>
      </p:sp>
    </p:spTree>
    <p:extLst>
      <p:ext uri="{BB962C8B-B14F-4D97-AF65-F5344CB8AC3E}">
        <p14:creationId xmlns:p14="http://schemas.microsoft.com/office/powerpoint/2010/main" val="161162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1" grpId="0"/>
      <p:bldP spid="12"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Offline class plan</a:t>
            </a:r>
            <a:endParaRPr lang="ko-KR" altLang="en-US" dirty="0"/>
          </a:p>
        </p:txBody>
      </p:sp>
      <p:sp>
        <p:nvSpPr>
          <p:cNvPr id="3" name="Text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12</a:t>
            </a:fld>
            <a:endParaRPr lang="ko-KR" altLang="en-US"/>
          </a:p>
        </p:txBody>
      </p:sp>
    </p:spTree>
    <p:extLst>
      <p:ext uri="{BB962C8B-B14F-4D97-AF65-F5344CB8AC3E}">
        <p14:creationId xmlns:p14="http://schemas.microsoft.com/office/powerpoint/2010/main" val="35169598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Text Analysis with Keywords</a:t>
            </a:r>
            <a:endParaRPr lang="ko-KR"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19136" y="1340768"/>
                <a:ext cx="4186808" cy="3384376"/>
              </a:xfrm>
            </p:spPr>
            <p:txBody>
              <a:bodyPr>
                <a:normAutofit fontScale="92500" lnSpcReduction="10000"/>
              </a:bodyPr>
              <a:lstStyle/>
              <a:p>
                <a:r>
                  <a:rPr lang="en-US" altLang="ko-KR" dirty="0" smtClean="0"/>
                  <a:t>Finding an important words is the first step in analyzing a large corpus.</a:t>
                </a:r>
              </a:p>
              <a:p>
                <a:r>
                  <a:rPr lang="en-US" altLang="ko-KR" dirty="0" smtClean="0"/>
                  <a:t>How to find an important word?</a:t>
                </a:r>
              </a:p>
              <a:p>
                <a:pPr lvl="1"/>
                <a:r>
                  <a:rPr lang="en-US" altLang="ko-KR" dirty="0" smtClean="0"/>
                  <a:t>Scoring words</a:t>
                </a:r>
              </a:p>
              <a:p>
                <a:pPr lvl="2"/>
                <a:r>
                  <a:rPr lang="en-US" altLang="ko-KR" dirty="0" smtClean="0"/>
                  <a:t>Term Frequency (TF)</a:t>
                </a:r>
              </a:p>
              <a:p>
                <a:pPr lvl="3"/>
                <a:r>
                  <a:rPr lang="en-US" altLang="ko-KR" dirty="0" smtClean="0"/>
                  <a:t>Count of appearance in total</a:t>
                </a:r>
              </a:p>
              <a:p>
                <a:pPr lvl="2"/>
                <a:r>
                  <a:rPr lang="en-US" altLang="ko-KR" dirty="0" smtClean="0"/>
                  <a:t>Document Frequency (DF)</a:t>
                </a:r>
              </a:p>
              <a:p>
                <a:pPr lvl="3"/>
                <a:r>
                  <a:rPr lang="en-US" altLang="ko-KR" dirty="0" smtClean="0"/>
                  <a:t>Count of appearing document</a:t>
                </a:r>
              </a:p>
              <a:p>
                <a:pPr lvl="2"/>
                <a:r>
                  <a:rPr lang="en-US" altLang="ko-KR" dirty="0" smtClean="0"/>
                  <a:t>TF-IDF (Simplified Version!)</a:t>
                </a:r>
              </a:p>
              <a:p>
                <a:pPr lvl="3"/>
                <a14:m>
                  <m:oMath xmlns:m="http://schemas.openxmlformats.org/officeDocument/2006/math">
                    <m:r>
                      <a:rPr lang="en-US" altLang="ko-KR" b="0" i="1" smtClean="0">
                        <a:latin typeface="Cambria Math" panose="02040503050406030204" pitchFamily="18" charset="0"/>
                      </a:rPr>
                      <m:t>𝑇𝐹</m:t>
                    </m:r>
                    <m:r>
                      <a:rPr lang="en-US" altLang="ko-KR" b="0" i="1" smtClean="0">
                        <a:latin typeface="Cambria Math" panose="02040503050406030204" pitchFamily="18" charset="0"/>
                        <a:ea typeface="Cambria Math" panose="02040503050406030204" pitchFamily="18" charset="0"/>
                      </a:rPr>
                      <m:t>×</m:t>
                    </m:r>
                    <m:r>
                      <m:rPr>
                        <m:sty m:val="p"/>
                      </m:rPr>
                      <a:rPr lang="en-US" altLang="ko-KR" b="0" i="0" smtClean="0">
                        <a:latin typeface="Cambria Math" panose="02040503050406030204" pitchFamily="18" charset="0"/>
                        <a:ea typeface="Cambria Math" panose="02040503050406030204" pitchFamily="18" charset="0"/>
                      </a:rPr>
                      <m:t>log</m:t>
                    </m:r>
                    <m:r>
                      <a:rPr lang="en-US" altLang="ko-KR" b="0" i="1" smtClean="0">
                        <a:latin typeface="Cambria Math" panose="02040503050406030204" pitchFamily="18" charset="0"/>
                        <a:ea typeface="Cambria Math" panose="02040503050406030204" pitchFamily="18" charset="0"/>
                      </a:rPr>
                      <m:t>⁡(</m:t>
                    </m:r>
                    <m:f>
                      <m:fPr>
                        <m:ctrlPr>
                          <a:rPr lang="en-US" altLang="ko-KR" b="0" i="1" smtClean="0">
                            <a:latin typeface="Cambria Math" panose="02040503050406030204" pitchFamily="18" charset="0"/>
                            <a:ea typeface="Cambria Math" panose="02040503050406030204" pitchFamily="18" charset="0"/>
                          </a:rPr>
                        </m:ctrlPr>
                      </m:fPr>
                      <m:num>
                        <m:r>
                          <a:rPr lang="en-US" altLang="ko-KR" b="0" i="1" smtClean="0">
                            <a:latin typeface="Cambria Math" panose="02040503050406030204" pitchFamily="18" charset="0"/>
                            <a:ea typeface="Cambria Math" panose="02040503050406030204" pitchFamily="18" charset="0"/>
                          </a:rPr>
                          <m:t>𝑁</m:t>
                        </m:r>
                      </m:num>
                      <m:den>
                        <m:r>
                          <a:rPr lang="en-US" altLang="ko-KR" b="0" i="1" smtClean="0">
                            <a:latin typeface="Cambria Math" panose="02040503050406030204" pitchFamily="18" charset="0"/>
                            <a:ea typeface="Cambria Math" panose="02040503050406030204" pitchFamily="18" charset="0"/>
                          </a:rPr>
                          <m:t>𝐷𝐹</m:t>
                        </m:r>
                      </m:den>
                    </m:f>
                    <m:r>
                      <a:rPr lang="en-US" altLang="ko-KR" b="0" i="1" smtClean="0">
                        <a:latin typeface="Cambria Math" panose="02040503050406030204" pitchFamily="18" charset="0"/>
                        <a:ea typeface="Cambria Math" panose="02040503050406030204" pitchFamily="18" charset="0"/>
                      </a:rPr>
                      <m:t>)</m:t>
                    </m:r>
                  </m:oMath>
                </a14:m>
                <a:endParaRPr lang="ko-KR" alt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19136" y="1340768"/>
                <a:ext cx="4186808" cy="3384376"/>
              </a:xfrm>
              <a:blipFill>
                <a:blip r:embed="rId2"/>
                <a:stretch>
                  <a:fillRect t="-1982"/>
                </a:stretch>
              </a:blipFill>
            </p:spPr>
            <p:txBody>
              <a:bodyPr/>
              <a:lstStyle/>
              <a:p>
                <a:r>
                  <a:rPr lang="ko-KR" altLang="en-US">
                    <a:noFill/>
                  </a:rPr>
                  <a:t> </a:t>
                </a:r>
              </a:p>
            </p:txBody>
          </p:sp>
        </mc:Fallback>
      </mc:AlternateContent>
      <p:sp>
        <p:nvSpPr>
          <p:cNvPr id="4" name="Slide Number Placeholder 3"/>
          <p:cNvSpPr>
            <a:spLocks noGrp="1"/>
          </p:cNvSpPr>
          <p:nvPr>
            <p:ph type="sldNum" sz="quarter" idx="12"/>
          </p:nvPr>
        </p:nvSpPr>
        <p:spPr/>
        <p:txBody>
          <a:bodyPr/>
          <a:lstStyle/>
          <a:p>
            <a:fld id="{7F92C22C-EC2B-4071-B4C5-3756ABCA11CF}" type="slidenum">
              <a:rPr lang="ko-KR" altLang="en-US" smtClean="0"/>
              <a:t>13</a:t>
            </a:fld>
            <a:endParaRPr lang="ko-KR" altLang="en-US"/>
          </a:p>
        </p:txBody>
      </p:sp>
      <p:graphicFrame>
        <p:nvGraphicFramePr>
          <p:cNvPr id="5" name="Table 4"/>
          <p:cNvGraphicFramePr>
            <a:graphicFrameLocks noGrp="1"/>
          </p:cNvGraphicFramePr>
          <p:nvPr>
            <p:extLst>
              <p:ext uri="{D42A27DB-BD31-4B8C-83A1-F6EECF244321}">
                <p14:modId xmlns:p14="http://schemas.microsoft.com/office/powerpoint/2010/main" val="4190947371"/>
              </p:ext>
            </p:extLst>
          </p:nvPr>
        </p:nvGraphicFramePr>
        <p:xfrm>
          <a:off x="4605930" y="1340768"/>
          <a:ext cx="4475660" cy="4951534"/>
        </p:xfrm>
        <a:graphic>
          <a:graphicData uri="http://schemas.openxmlformats.org/drawingml/2006/table">
            <a:tbl>
              <a:tblPr>
                <a:tableStyleId>{D7AC3CCA-C797-4891-BE02-D94E43425B78}</a:tableStyleId>
              </a:tblPr>
              <a:tblGrid>
                <a:gridCol w="639380">
                  <a:extLst>
                    <a:ext uri="{9D8B030D-6E8A-4147-A177-3AD203B41FA5}">
                      <a16:colId xmlns:a16="http://schemas.microsoft.com/office/drawing/2014/main" val="2728179655"/>
                    </a:ext>
                  </a:extLst>
                </a:gridCol>
                <a:gridCol w="639380">
                  <a:extLst>
                    <a:ext uri="{9D8B030D-6E8A-4147-A177-3AD203B41FA5}">
                      <a16:colId xmlns:a16="http://schemas.microsoft.com/office/drawing/2014/main" val="1164776345"/>
                    </a:ext>
                  </a:extLst>
                </a:gridCol>
                <a:gridCol w="639380">
                  <a:extLst>
                    <a:ext uri="{9D8B030D-6E8A-4147-A177-3AD203B41FA5}">
                      <a16:colId xmlns:a16="http://schemas.microsoft.com/office/drawing/2014/main" val="2843516806"/>
                    </a:ext>
                  </a:extLst>
                </a:gridCol>
                <a:gridCol w="639380">
                  <a:extLst>
                    <a:ext uri="{9D8B030D-6E8A-4147-A177-3AD203B41FA5}">
                      <a16:colId xmlns:a16="http://schemas.microsoft.com/office/drawing/2014/main" val="1664708726"/>
                    </a:ext>
                  </a:extLst>
                </a:gridCol>
                <a:gridCol w="639380">
                  <a:extLst>
                    <a:ext uri="{9D8B030D-6E8A-4147-A177-3AD203B41FA5}">
                      <a16:colId xmlns:a16="http://schemas.microsoft.com/office/drawing/2014/main" val="916307546"/>
                    </a:ext>
                  </a:extLst>
                </a:gridCol>
                <a:gridCol w="639380">
                  <a:extLst>
                    <a:ext uri="{9D8B030D-6E8A-4147-A177-3AD203B41FA5}">
                      <a16:colId xmlns:a16="http://schemas.microsoft.com/office/drawing/2014/main" val="2352314906"/>
                    </a:ext>
                  </a:extLst>
                </a:gridCol>
                <a:gridCol w="639380">
                  <a:extLst>
                    <a:ext uri="{9D8B030D-6E8A-4147-A177-3AD203B41FA5}">
                      <a16:colId xmlns:a16="http://schemas.microsoft.com/office/drawing/2014/main" val="3472629192"/>
                    </a:ext>
                  </a:extLst>
                </a:gridCol>
              </a:tblGrid>
              <a:tr h="307883">
                <a:tc>
                  <a:txBody>
                    <a:bodyPr/>
                    <a:lstStyle/>
                    <a:p>
                      <a:pPr algn="l" fontAlgn="ctr"/>
                      <a:r>
                        <a:rPr lang="en-US" sz="1000" u="none" strike="noStrike" dirty="0" err="1">
                          <a:effectLst/>
                        </a:rPr>
                        <a:t>Num</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solidFill>
                      <a:schemeClr val="accent3"/>
                    </a:solidFill>
                  </a:tcPr>
                </a:tc>
                <a:tc>
                  <a:txBody>
                    <a:bodyPr/>
                    <a:lstStyle/>
                    <a:p>
                      <a:pPr algn="l" fontAlgn="ctr"/>
                      <a:r>
                        <a:rPr lang="en-US" sz="1000" u="none" strike="noStrike" dirty="0" err="1">
                          <a:effectLst/>
                        </a:rPr>
                        <a:t>TF_Words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solidFill>
                      <a:schemeClr val="accent3"/>
                    </a:solidFill>
                  </a:tcPr>
                </a:tc>
                <a:tc>
                  <a:txBody>
                    <a:bodyPr/>
                    <a:lstStyle/>
                    <a:p>
                      <a:pPr algn="l" fontAlgn="ctr"/>
                      <a:r>
                        <a:rPr lang="en-US" sz="1000" u="none" strike="noStrike" dirty="0" err="1">
                          <a:effectLst/>
                        </a:rPr>
                        <a:t>TF_Values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solidFill>
                      <a:schemeClr val="accent3"/>
                    </a:solidFill>
                  </a:tcPr>
                </a:tc>
                <a:tc>
                  <a:txBody>
                    <a:bodyPr/>
                    <a:lstStyle/>
                    <a:p>
                      <a:pPr algn="l" fontAlgn="ctr"/>
                      <a:r>
                        <a:rPr lang="en-US" sz="1000" u="none" strike="noStrike" dirty="0" err="1">
                          <a:effectLst/>
                        </a:rPr>
                        <a:t>DF_Words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solidFill>
                      <a:schemeClr val="accent3"/>
                    </a:solidFill>
                  </a:tcPr>
                </a:tc>
                <a:tc>
                  <a:txBody>
                    <a:bodyPr/>
                    <a:lstStyle/>
                    <a:p>
                      <a:pPr algn="l" fontAlgn="ctr"/>
                      <a:r>
                        <a:rPr lang="en-US" sz="1000" u="none" strike="noStrike" dirty="0" err="1">
                          <a:effectLst/>
                        </a:rPr>
                        <a:t>DF_Values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solidFill>
                      <a:schemeClr val="accent3"/>
                    </a:solidFill>
                  </a:tcPr>
                </a:tc>
                <a:tc>
                  <a:txBody>
                    <a:bodyPr/>
                    <a:lstStyle/>
                    <a:p>
                      <a:pPr algn="l" fontAlgn="ctr"/>
                      <a:r>
                        <a:rPr lang="en-US" sz="1000" u="none" strike="noStrike" dirty="0">
                          <a:effectLst/>
                        </a:rPr>
                        <a:t>TFIDF</a:t>
                      </a:r>
                      <a:r>
                        <a:rPr lang="en-US" sz="1000" u="none" strike="noStrike" dirty="0" smtClean="0">
                          <a:effectLst/>
                        </a:rPr>
                        <a:t>_</a:t>
                      </a:r>
                      <a:br>
                        <a:rPr lang="en-US" sz="1000" u="none" strike="noStrike" dirty="0" smtClean="0">
                          <a:effectLst/>
                        </a:rPr>
                      </a:br>
                      <a:r>
                        <a:rPr lang="en-US" sz="1000" u="none" strike="noStrike" dirty="0" smtClean="0">
                          <a:effectLst/>
                        </a:rPr>
                        <a:t>Words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solidFill>
                      <a:schemeClr val="accent3"/>
                    </a:solidFill>
                  </a:tcPr>
                </a:tc>
                <a:tc>
                  <a:txBody>
                    <a:bodyPr/>
                    <a:lstStyle/>
                    <a:p>
                      <a:pPr algn="l" fontAlgn="ctr"/>
                      <a:r>
                        <a:rPr lang="en-US" sz="1000" u="none" strike="noStrike" dirty="0">
                          <a:effectLst/>
                        </a:rPr>
                        <a:t>TFIDF</a:t>
                      </a:r>
                      <a:r>
                        <a:rPr lang="en-US" sz="1000" u="none" strike="noStrike" dirty="0" smtClean="0">
                          <a:effectLst/>
                        </a:rPr>
                        <a:t>_</a:t>
                      </a:r>
                      <a:br>
                        <a:rPr lang="en-US" sz="1000" u="none" strike="noStrike" dirty="0" smtClean="0">
                          <a:effectLst/>
                        </a:rPr>
                      </a:br>
                      <a:r>
                        <a:rPr lang="en-US" sz="1000" u="none" strike="noStrike" dirty="0" smtClean="0">
                          <a:effectLst/>
                        </a:rPr>
                        <a:t>Values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solidFill>
                      <a:schemeClr val="accent3"/>
                    </a:solidFill>
                  </a:tcPr>
                </a:tc>
                <a:extLst>
                  <a:ext uri="{0D108BD9-81ED-4DB2-BD59-A6C34878D82A}">
                    <a16:rowId xmlns:a16="http://schemas.microsoft.com/office/drawing/2014/main" val="4101796262"/>
                  </a:ext>
                </a:extLst>
              </a:tr>
              <a:tr h="187111">
                <a:tc>
                  <a:txBody>
                    <a:bodyPr/>
                    <a:lstStyle/>
                    <a:p>
                      <a:pPr algn="ctr" fontAlgn="ctr"/>
                      <a:r>
                        <a:rPr lang="en-US" altLang="ko-KR" sz="1000" u="none" strike="noStrike" dirty="0">
                          <a:effectLst/>
                        </a:rPr>
                        <a:t>0</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the</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2150</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Path:</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100</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dirty="0">
                          <a:effectLst/>
                        </a:rPr>
                        <a:t>#</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dirty="0">
                          <a:effectLst/>
                        </a:rPr>
                        <a:t>491.2209</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extLst>
                  <a:ext uri="{0D108BD9-81ED-4DB2-BD59-A6C34878D82A}">
                    <a16:rowId xmlns:a16="http://schemas.microsoft.com/office/drawing/2014/main" val="3684454728"/>
                  </a:ext>
                </a:extLst>
              </a:tr>
              <a:tr h="187111">
                <a:tc>
                  <a:txBody>
                    <a:bodyPr/>
                    <a:lstStyle/>
                    <a:p>
                      <a:pPr algn="ctr" fontAlgn="ctr"/>
                      <a:r>
                        <a:rPr lang="en-US" altLang="ko-KR" sz="1000" u="none" strike="noStrike" dirty="0">
                          <a:effectLst/>
                        </a:rPr>
                        <a:t>1</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dirty="0">
                          <a:effectLst/>
                        </a:rPr>
                        <a:t>to</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1233</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From:</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100</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370.8236</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extLst>
                  <a:ext uri="{0D108BD9-81ED-4DB2-BD59-A6C34878D82A}">
                    <a16:rowId xmlns:a16="http://schemas.microsoft.com/office/drawing/2014/main" val="133048966"/>
                  </a:ext>
                </a:extLst>
              </a:tr>
              <a:tr h="307883">
                <a:tc>
                  <a:txBody>
                    <a:bodyPr/>
                    <a:lstStyle/>
                    <a:p>
                      <a:pPr algn="ctr" fontAlgn="ctr"/>
                      <a:r>
                        <a:rPr lang="en-US" altLang="ko-KR" sz="1000" u="none" strike="noStrike">
                          <a:effectLst/>
                        </a:rPr>
                        <a:t>2</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dirty="0">
                          <a:effectLst/>
                        </a:rPr>
                        <a:t>of</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1109</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Newsgroups:</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100</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MR.</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299.3361</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extLst>
                  <a:ext uri="{0D108BD9-81ED-4DB2-BD59-A6C34878D82A}">
                    <a16:rowId xmlns:a16="http://schemas.microsoft.com/office/drawing/2014/main" val="3578273397"/>
                  </a:ext>
                </a:extLst>
              </a:tr>
              <a:tr h="457572">
                <a:tc>
                  <a:txBody>
                    <a:bodyPr/>
                    <a:lstStyle/>
                    <a:p>
                      <a:pPr algn="ctr" fontAlgn="ctr"/>
                      <a:r>
                        <a:rPr lang="en-US" altLang="ko-KR" sz="1000" u="none" strike="noStrike">
                          <a:effectLst/>
                        </a:rPr>
                        <a:t>3</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dirty="0">
                          <a:effectLst/>
                        </a:rPr>
                        <a:t>and</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875</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Subject:</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100</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STEPHANOPOULOS:</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299.3361</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extLst>
                  <a:ext uri="{0D108BD9-81ED-4DB2-BD59-A6C34878D82A}">
                    <a16:rowId xmlns:a16="http://schemas.microsoft.com/office/drawing/2014/main" val="1201916029"/>
                  </a:ext>
                </a:extLst>
              </a:tr>
              <a:tr h="307883">
                <a:tc>
                  <a:txBody>
                    <a:bodyPr/>
                    <a:lstStyle/>
                    <a:p>
                      <a:pPr algn="ctr" fontAlgn="ctr"/>
                      <a:r>
                        <a:rPr lang="en-US" altLang="ko-KR" sz="1000" u="none" strike="noStrike">
                          <a:effectLst/>
                        </a:rPr>
                        <a:t>4</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a</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dirty="0">
                          <a:effectLst/>
                        </a:rPr>
                        <a:t>678</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Message-ID:</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100</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Q</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dirty="0">
                          <a:effectLst/>
                        </a:rPr>
                        <a:t>255.9787</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extLst>
                  <a:ext uri="{0D108BD9-81ED-4DB2-BD59-A6C34878D82A}">
                    <a16:rowId xmlns:a16="http://schemas.microsoft.com/office/drawing/2014/main" val="506933322"/>
                  </a:ext>
                </a:extLst>
              </a:tr>
              <a:tr h="187111">
                <a:tc>
                  <a:txBody>
                    <a:bodyPr/>
                    <a:lstStyle/>
                    <a:p>
                      <a:pPr algn="ctr" fontAlgn="ctr"/>
                      <a:r>
                        <a:rPr lang="en-US" altLang="ko-KR" sz="1000" u="none" strike="noStrike">
                          <a:effectLst/>
                        </a:rPr>
                        <a:t>5</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that</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dirty="0">
                          <a:effectLst/>
                        </a:rPr>
                        <a:t>632</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Date:</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100</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&gt;</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227.5664</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extLst>
                  <a:ext uri="{0D108BD9-81ED-4DB2-BD59-A6C34878D82A}">
                    <a16:rowId xmlns:a16="http://schemas.microsoft.com/office/drawing/2014/main" val="3048165384"/>
                  </a:ext>
                </a:extLst>
              </a:tr>
              <a:tr h="307883">
                <a:tc>
                  <a:txBody>
                    <a:bodyPr/>
                    <a:lstStyle/>
                    <a:p>
                      <a:pPr algn="ctr" fontAlgn="ctr"/>
                      <a:r>
                        <a:rPr lang="en-US" altLang="ko-KR" sz="1000" u="none" strike="noStrike">
                          <a:effectLst/>
                        </a:rPr>
                        <a:t>6</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in</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dirty="0">
                          <a:effectLst/>
                        </a:rPr>
                        <a:t>585</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dirty="0">
                          <a:effectLst/>
                        </a:rPr>
                        <a:t>Lines: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100</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Rockefeller</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202.6275</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extLst>
                  <a:ext uri="{0D108BD9-81ED-4DB2-BD59-A6C34878D82A}">
                    <a16:rowId xmlns:a16="http://schemas.microsoft.com/office/drawing/2014/main" val="3322450509"/>
                  </a:ext>
                </a:extLst>
              </a:tr>
              <a:tr h="187111">
                <a:tc>
                  <a:txBody>
                    <a:bodyPr/>
                    <a:lstStyle/>
                    <a:p>
                      <a:pPr algn="ctr" fontAlgn="ctr"/>
                      <a:r>
                        <a:rPr lang="en-US" altLang="ko-KR" sz="1000" u="none" strike="noStrike">
                          <a:effectLst/>
                        </a:rPr>
                        <a:t>7</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is</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525</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dirty="0">
                          <a:effectLst/>
                        </a:rPr>
                        <a:t>Apr</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99</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South</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196.7852</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extLst>
                  <a:ext uri="{0D108BD9-81ED-4DB2-BD59-A6C34878D82A}">
                    <a16:rowId xmlns:a16="http://schemas.microsoft.com/office/drawing/2014/main" val="3356105778"/>
                  </a:ext>
                </a:extLst>
              </a:tr>
              <a:tr h="307883">
                <a:tc>
                  <a:txBody>
                    <a:bodyPr/>
                    <a:lstStyle/>
                    <a:p>
                      <a:pPr algn="ctr" fontAlgn="ctr"/>
                      <a:r>
                        <a:rPr lang="en-US" altLang="ko-KR" sz="1000" u="none" strike="noStrike">
                          <a:effectLst/>
                        </a:rPr>
                        <a:t>8</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I</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373</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dirty="0">
                          <a:effectLst/>
                        </a:rPr>
                        <a:t>Organization:</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95</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191.6891</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extLst>
                  <a:ext uri="{0D108BD9-81ED-4DB2-BD59-A6C34878D82A}">
                    <a16:rowId xmlns:a16="http://schemas.microsoft.com/office/drawing/2014/main" val="2916623013"/>
                  </a:ext>
                </a:extLst>
              </a:tr>
              <a:tr h="187111">
                <a:tc>
                  <a:txBody>
                    <a:bodyPr/>
                    <a:lstStyle/>
                    <a:p>
                      <a:pPr algn="ctr" fontAlgn="ctr"/>
                      <a:r>
                        <a:rPr lang="en-US" altLang="ko-KR" sz="1000" u="none" strike="noStrike">
                          <a:effectLst/>
                        </a:rPr>
                        <a:t>9</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for</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372</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dirty="0">
                          <a:effectLst/>
                        </a:rPr>
                        <a:t>of</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94</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is</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179.8074</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extLst>
                  <a:ext uri="{0D108BD9-81ED-4DB2-BD59-A6C34878D82A}">
                    <a16:rowId xmlns:a16="http://schemas.microsoft.com/office/drawing/2014/main" val="2116450615"/>
                  </a:ext>
                </a:extLst>
              </a:tr>
              <a:tr h="187111">
                <a:tc>
                  <a:txBody>
                    <a:bodyPr/>
                    <a:lstStyle/>
                    <a:p>
                      <a:pPr algn="ctr" fontAlgn="ctr"/>
                      <a:r>
                        <a:rPr lang="en-US" altLang="ko-KR" sz="1000" u="none" strike="noStrike">
                          <a:effectLst/>
                        </a:rPr>
                        <a:t>10</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&gt;</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348</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dirty="0">
                          <a:effectLst/>
                        </a:rPr>
                        <a:t>to</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94</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was</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176.9108</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extLst>
                  <a:ext uri="{0D108BD9-81ED-4DB2-BD59-A6C34878D82A}">
                    <a16:rowId xmlns:a16="http://schemas.microsoft.com/office/drawing/2014/main" val="2600385022"/>
                  </a:ext>
                </a:extLst>
              </a:tr>
              <a:tr h="187111">
                <a:tc>
                  <a:txBody>
                    <a:bodyPr/>
                    <a:lstStyle/>
                    <a:p>
                      <a:pPr algn="ctr" fontAlgn="ctr"/>
                      <a:r>
                        <a:rPr lang="en-US" altLang="ko-KR" sz="1000" u="none" strike="noStrike">
                          <a:effectLst/>
                        </a:rPr>
                        <a:t>11</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are</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344</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the</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dirty="0">
                          <a:effectLst/>
                        </a:rPr>
                        <a:t>94</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secret</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173.7525</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extLst>
                  <a:ext uri="{0D108BD9-81ED-4DB2-BD59-A6C34878D82A}">
                    <a16:rowId xmlns:a16="http://schemas.microsoft.com/office/drawing/2014/main" val="4028451504"/>
                  </a:ext>
                </a:extLst>
              </a:tr>
              <a:tr h="187111">
                <a:tc>
                  <a:txBody>
                    <a:bodyPr/>
                    <a:lstStyle/>
                    <a:p>
                      <a:pPr algn="ctr" fontAlgn="ctr"/>
                      <a:r>
                        <a:rPr lang="en-US" altLang="ko-KR" sz="1000" u="none" strike="noStrike">
                          <a:effectLst/>
                        </a:rPr>
                        <a:t>12</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you</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286</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GMT</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dirty="0">
                          <a:effectLst/>
                        </a:rPr>
                        <a:t>92</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in</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168.294</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extLst>
                  <a:ext uri="{0D108BD9-81ED-4DB2-BD59-A6C34878D82A}">
                    <a16:rowId xmlns:a16="http://schemas.microsoft.com/office/drawing/2014/main" val="476690316"/>
                  </a:ext>
                </a:extLst>
              </a:tr>
              <a:tr h="187111">
                <a:tc>
                  <a:txBody>
                    <a:bodyPr/>
                    <a:lstStyle/>
                    <a:p>
                      <a:pPr algn="ctr" fontAlgn="ctr"/>
                      <a:r>
                        <a:rPr lang="en-US" altLang="ko-KR" sz="1000" u="none" strike="noStrike">
                          <a:effectLst/>
                        </a:rPr>
                        <a:t>13</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be</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275</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a</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dirty="0">
                          <a:effectLst/>
                        </a:rPr>
                        <a:t>88</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naval</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161.181</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extLst>
                  <a:ext uri="{0D108BD9-81ED-4DB2-BD59-A6C34878D82A}">
                    <a16:rowId xmlns:a16="http://schemas.microsoft.com/office/drawing/2014/main" val="1335992835"/>
                  </a:ext>
                </a:extLst>
              </a:tr>
              <a:tr h="187111">
                <a:tc>
                  <a:txBody>
                    <a:bodyPr/>
                    <a:lstStyle/>
                    <a:p>
                      <a:pPr algn="ctr" fontAlgn="ctr"/>
                      <a:r>
                        <a:rPr lang="en-US" altLang="ko-KR" sz="1000" u="none" strike="noStrike">
                          <a:effectLst/>
                        </a:rPr>
                        <a:t>14</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not</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262</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and</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dirty="0">
                          <a:effectLst/>
                        </a:rPr>
                        <a:t>87</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dirty="0">
                          <a:effectLst/>
                        </a:rPr>
                        <a:t>been</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151.2872</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extLst>
                  <a:ext uri="{0D108BD9-81ED-4DB2-BD59-A6C34878D82A}">
                    <a16:rowId xmlns:a16="http://schemas.microsoft.com/office/drawing/2014/main" val="3082299473"/>
                  </a:ext>
                </a:extLst>
              </a:tr>
              <a:tr h="307883">
                <a:tc>
                  <a:txBody>
                    <a:bodyPr/>
                    <a:lstStyle/>
                    <a:p>
                      <a:pPr algn="ctr" fontAlgn="ctr"/>
                      <a:r>
                        <a:rPr lang="en-US" altLang="ko-KR" sz="1000" u="none" strike="noStrike">
                          <a:effectLst/>
                        </a:rPr>
                        <a:t>15</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on</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259</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References:</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85</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dirty="0">
                          <a:effectLst/>
                        </a:rPr>
                        <a:t>The</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149.1964</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extLst>
                  <a:ext uri="{0D108BD9-81ED-4DB2-BD59-A6C34878D82A}">
                    <a16:rowId xmlns:a16="http://schemas.microsoft.com/office/drawing/2014/main" val="267677345"/>
                  </a:ext>
                </a:extLst>
              </a:tr>
              <a:tr h="187111">
                <a:tc>
                  <a:txBody>
                    <a:bodyPr/>
                    <a:lstStyle/>
                    <a:p>
                      <a:pPr algn="ctr" fontAlgn="ctr"/>
                      <a:r>
                        <a:rPr lang="en-US" altLang="ko-KR" sz="1000" u="none" strike="noStrike">
                          <a:effectLst/>
                        </a:rPr>
                        <a:t>16</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it</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254</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Re:</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80</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dirty="0">
                          <a:effectLst/>
                        </a:rPr>
                        <a:t>Georgia</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148.6569</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extLst>
                  <a:ext uri="{0D108BD9-81ED-4DB2-BD59-A6C34878D82A}">
                    <a16:rowId xmlns:a16="http://schemas.microsoft.com/office/drawing/2014/main" val="3450533236"/>
                  </a:ext>
                </a:extLst>
              </a:tr>
              <a:tr h="187111">
                <a:tc>
                  <a:txBody>
                    <a:bodyPr/>
                    <a:lstStyle/>
                    <a:p>
                      <a:pPr algn="ctr" fontAlgn="ctr"/>
                      <a:r>
                        <a:rPr lang="en-US" altLang="ko-KR" sz="1000" u="none" strike="noStrike">
                          <a:effectLst/>
                        </a:rPr>
                        <a:t>17</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as</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253</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that</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80</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dirty="0">
                          <a:effectLst/>
                        </a:rPr>
                        <a:t>war</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147.2754</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extLst>
                  <a:ext uri="{0D108BD9-81ED-4DB2-BD59-A6C34878D82A}">
                    <a16:rowId xmlns:a16="http://schemas.microsoft.com/office/drawing/2014/main" val="3763856218"/>
                  </a:ext>
                </a:extLst>
              </a:tr>
              <a:tr h="187111">
                <a:tc>
                  <a:txBody>
                    <a:bodyPr/>
                    <a:lstStyle/>
                    <a:p>
                      <a:pPr algn="ctr" fontAlgn="ctr"/>
                      <a:r>
                        <a:rPr lang="en-US" altLang="ko-KR" sz="1000" u="none" strike="noStrike">
                          <a:effectLst/>
                        </a:rPr>
                        <a:t>18</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was</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248</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In</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76</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dirty="0">
                          <a:effectLst/>
                        </a:rPr>
                        <a:t>military</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dirty="0">
                          <a:effectLst/>
                        </a:rPr>
                        <a:t>143.7689</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extLst>
                  <a:ext uri="{0D108BD9-81ED-4DB2-BD59-A6C34878D82A}">
                    <a16:rowId xmlns:a16="http://schemas.microsoft.com/office/drawing/2014/main" val="2984413284"/>
                  </a:ext>
                </a:extLst>
              </a:tr>
              <a:tr h="187111">
                <a:tc>
                  <a:txBody>
                    <a:bodyPr/>
                    <a:lstStyle/>
                    <a:p>
                      <a:pPr algn="ctr" fontAlgn="ctr"/>
                      <a:r>
                        <a:rPr lang="en-US" altLang="ko-KR" sz="1000" u="none" strike="noStrike">
                          <a:effectLst/>
                        </a:rPr>
                        <a:t>19</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with</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244</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in</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a:effectLst/>
                        </a:rPr>
                        <a:t>75</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sz="1000" u="none" strike="noStrike">
                          <a:effectLst/>
                        </a:rPr>
                        <a:t>that</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tc>
                  <a:txBody>
                    <a:bodyPr/>
                    <a:lstStyle/>
                    <a:p>
                      <a:pPr algn="ctr" fontAlgn="ctr"/>
                      <a:r>
                        <a:rPr lang="en-US" altLang="ko-KR" sz="1000" u="none" strike="noStrike" dirty="0">
                          <a:effectLst/>
                        </a:rPr>
                        <a:t>141.0267</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505" marR="8505" marT="8505" marB="0" anchor="ctr"/>
                </a:tc>
                <a:extLst>
                  <a:ext uri="{0D108BD9-81ED-4DB2-BD59-A6C34878D82A}">
                    <a16:rowId xmlns:a16="http://schemas.microsoft.com/office/drawing/2014/main" val="2149715542"/>
                  </a:ext>
                </a:extLst>
              </a:tr>
            </a:tbl>
          </a:graphicData>
        </a:graphic>
      </p:graphicFrame>
      <p:sp>
        <p:nvSpPr>
          <p:cNvPr id="6" name="Rectangle 5"/>
          <p:cNvSpPr/>
          <p:nvPr/>
        </p:nvSpPr>
        <p:spPr>
          <a:xfrm>
            <a:off x="419136" y="4725144"/>
            <a:ext cx="1200536" cy="1224136"/>
          </a:xfrm>
          <a:prstGeom prst="rect">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dirty="0" smtClean="0">
                <a:solidFill>
                  <a:schemeClr val="tx1"/>
                </a:solidFill>
              </a:rPr>
              <a:t>A,B,B,B,C….</a:t>
            </a:r>
            <a:endParaRPr lang="ko-KR" altLang="en-US" dirty="0">
              <a:solidFill>
                <a:schemeClr val="tx1"/>
              </a:solidFill>
            </a:endParaRPr>
          </a:p>
        </p:txBody>
      </p:sp>
      <p:sp>
        <p:nvSpPr>
          <p:cNvPr id="7" name="Rectangle 6"/>
          <p:cNvSpPr/>
          <p:nvPr/>
        </p:nvSpPr>
        <p:spPr>
          <a:xfrm>
            <a:off x="1839116" y="4725144"/>
            <a:ext cx="1200536" cy="1224136"/>
          </a:xfrm>
          <a:prstGeom prst="rect">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dirty="0" smtClean="0">
                <a:solidFill>
                  <a:schemeClr val="tx1"/>
                </a:solidFill>
              </a:rPr>
              <a:t>B,C,D….</a:t>
            </a:r>
            <a:endParaRPr lang="ko-KR" altLang="en-US" dirty="0">
              <a:solidFill>
                <a:schemeClr val="tx1"/>
              </a:solidFill>
            </a:endParaRPr>
          </a:p>
        </p:txBody>
      </p:sp>
      <p:sp>
        <p:nvSpPr>
          <p:cNvPr id="8" name="Rectangle 7"/>
          <p:cNvSpPr/>
          <p:nvPr/>
        </p:nvSpPr>
        <p:spPr>
          <a:xfrm>
            <a:off x="3222523" y="4725144"/>
            <a:ext cx="1200536" cy="1224136"/>
          </a:xfrm>
          <a:prstGeom prst="rect">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dirty="0" smtClean="0">
                <a:solidFill>
                  <a:schemeClr val="tx1"/>
                </a:solidFill>
              </a:rPr>
              <a:t>A,C,….</a:t>
            </a:r>
            <a:endParaRPr lang="ko-KR" altLang="en-US" dirty="0">
              <a:solidFill>
                <a:schemeClr val="tx1"/>
              </a:solidFill>
            </a:endParaRPr>
          </a:p>
        </p:txBody>
      </p:sp>
      <p:sp>
        <p:nvSpPr>
          <p:cNvPr id="9" name="TextBox 8"/>
          <p:cNvSpPr txBox="1"/>
          <p:nvPr/>
        </p:nvSpPr>
        <p:spPr>
          <a:xfrm>
            <a:off x="1177254" y="6087223"/>
            <a:ext cx="1210588" cy="369332"/>
          </a:xfrm>
          <a:prstGeom prst="rect">
            <a:avLst/>
          </a:prstGeom>
          <a:noFill/>
        </p:spPr>
        <p:txBody>
          <a:bodyPr wrap="none" rtlCol="0">
            <a:spAutoFit/>
          </a:bodyPr>
          <a:lstStyle/>
          <a:p>
            <a:r>
              <a:rPr lang="en-US" altLang="ko-KR" dirty="0" smtClean="0"/>
              <a:t>B’s DF = 2,</a:t>
            </a:r>
            <a:endParaRPr lang="ko-KR" altLang="en-US" dirty="0"/>
          </a:p>
        </p:txBody>
      </p:sp>
      <p:sp>
        <p:nvSpPr>
          <p:cNvPr id="10" name="TextBox 9"/>
          <p:cNvSpPr txBox="1"/>
          <p:nvPr/>
        </p:nvSpPr>
        <p:spPr>
          <a:xfrm>
            <a:off x="107504" y="6087223"/>
            <a:ext cx="1152128" cy="369332"/>
          </a:xfrm>
          <a:prstGeom prst="rect">
            <a:avLst/>
          </a:prstGeom>
          <a:noFill/>
        </p:spPr>
        <p:txBody>
          <a:bodyPr wrap="square" rtlCol="0">
            <a:spAutoFit/>
          </a:bodyPr>
          <a:lstStyle/>
          <a:p>
            <a:r>
              <a:rPr lang="en-US" altLang="ko-KR" dirty="0" smtClean="0"/>
              <a:t>B’s TF = 4,</a:t>
            </a:r>
            <a:endParaRPr lang="ko-KR" altLang="en-US" dirty="0"/>
          </a:p>
        </p:txBody>
      </p:sp>
      <p:sp>
        <p:nvSpPr>
          <p:cNvPr id="11" name="TextBox 10"/>
          <p:cNvSpPr txBox="1"/>
          <p:nvPr/>
        </p:nvSpPr>
        <p:spPr>
          <a:xfrm>
            <a:off x="2269386" y="6087223"/>
            <a:ext cx="2518638" cy="369332"/>
          </a:xfrm>
          <a:prstGeom prst="rect">
            <a:avLst/>
          </a:prstGeom>
          <a:noFill/>
        </p:spPr>
        <p:txBody>
          <a:bodyPr wrap="none" rtlCol="0">
            <a:spAutoFit/>
          </a:bodyPr>
          <a:lstStyle/>
          <a:p>
            <a:r>
              <a:rPr lang="en-US" altLang="ko-KR" dirty="0" smtClean="0"/>
              <a:t>B’s TF-IDF = 4*log(3/2)</a:t>
            </a:r>
            <a:endParaRPr lang="ko-KR" altLang="en-US" dirty="0"/>
          </a:p>
        </p:txBody>
      </p:sp>
    </p:spTree>
    <p:extLst>
      <p:ext uri="{BB962C8B-B14F-4D97-AF65-F5344CB8AC3E}">
        <p14:creationId xmlns:p14="http://schemas.microsoft.com/office/powerpoint/2010/main" val="1775587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20 Newsgroup</a:t>
            </a:r>
            <a:endParaRPr lang="ko-KR" altLang="en-US" dirty="0"/>
          </a:p>
        </p:txBody>
      </p:sp>
      <p:sp>
        <p:nvSpPr>
          <p:cNvPr id="3" name="Content Placeholder 2"/>
          <p:cNvSpPr>
            <a:spLocks noGrp="1"/>
          </p:cNvSpPr>
          <p:nvPr>
            <p:ph idx="1"/>
          </p:nvPr>
        </p:nvSpPr>
        <p:spPr/>
        <p:txBody>
          <a:bodyPr>
            <a:normAutofit lnSpcReduction="10000"/>
          </a:bodyPr>
          <a:lstStyle/>
          <a:p>
            <a:r>
              <a:rPr lang="en-US" altLang="ko-KR" dirty="0" smtClean="0"/>
              <a:t>20 Newsgroup is a text dataset collecting news articles and responses on various subjects.</a:t>
            </a:r>
          </a:p>
          <a:p>
            <a:r>
              <a:rPr lang="en-US" altLang="ko-KR" dirty="0" smtClean="0"/>
              <a:t>Very popular text-mining</a:t>
            </a:r>
            <a:br>
              <a:rPr lang="en-US" altLang="ko-KR" dirty="0" smtClean="0"/>
            </a:br>
            <a:r>
              <a:rPr lang="en-US" altLang="ko-KR" dirty="0" smtClean="0"/>
              <a:t>benchmark dataset</a:t>
            </a:r>
          </a:p>
          <a:p>
            <a:r>
              <a:rPr lang="en-US" altLang="ko-KR" dirty="0" smtClean="0"/>
              <a:t>Original raw text requires</a:t>
            </a:r>
            <a:br>
              <a:rPr lang="en-US" altLang="ko-KR" dirty="0" smtClean="0"/>
            </a:br>
            <a:r>
              <a:rPr lang="en-US" altLang="ko-KR" dirty="0" smtClean="0"/>
              <a:t>parsing</a:t>
            </a:r>
          </a:p>
          <a:p>
            <a:r>
              <a:rPr lang="en-US" altLang="ko-KR" dirty="0" smtClean="0"/>
              <a:t>BagOfWordCreator.py</a:t>
            </a:r>
          </a:p>
          <a:p>
            <a:pPr lvl="1"/>
            <a:r>
              <a:rPr lang="en-US" altLang="ko-KR" dirty="0" smtClean="0"/>
              <a:t>Does the parsing for you</a:t>
            </a:r>
          </a:p>
          <a:p>
            <a:pPr lvl="1"/>
            <a:r>
              <a:rPr lang="en-US" altLang="ko-KR" dirty="0" smtClean="0"/>
              <a:t>Calculate the bag-of-word for you</a:t>
            </a:r>
          </a:p>
          <a:p>
            <a:pPr lvl="1"/>
            <a:r>
              <a:rPr lang="en-US" altLang="ko-KR" dirty="0" err="1" smtClean="0"/>
              <a:t>self.words</a:t>
            </a:r>
            <a:endParaRPr lang="en-US" altLang="ko-KR" dirty="0" smtClean="0"/>
          </a:p>
          <a:p>
            <a:pPr lvl="2"/>
            <a:r>
              <a:rPr lang="en-US" altLang="ko-KR" dirty="0"/>
              <a:t>['</a:t>
            </a:r>
            <a:r>
              <a:rPr lang="en-US" altLang="ko-KR" dirty="0" err="1"/>
              <a:t>Xref</a:t>
            </a:r>
            <a:r>
              <a:rPr lang="en-US" altLang="ko-KR" dirty="0"/>
              <a:t>:', 'cantaloupe.srv.cs.cmu.edu', 'alt.news-media:739', 'alt.politics.elections:6015', 'talk.politics.misc:124146', </a:t>
            </a:r>
            <a:r>
              <a:rPr lang="en-US" altLang="ko-KR" dirty="0" smtClean="0"/>
              <a:t>………..</a:t>
            </a:r>
          </a:p>
          <a:p>
            <a:pPr lvl="1"/>
            <a:r>
              <a:rPr lang="en-US" altLang="ko-KR" dirty="0" err="1" smtClean="0"/>
              <a:t>self.bows</a:t>
            </a:r>
            <a:endParaRPr lang="en-US" altLang="ko-KR" dirty="0" smtClean="0"/>
          </a:p>
          <a:p>
            <a:pPr lvl="2"/>
            <a:r>
              <a:rPr lang="en-US" altLang="ko-KR" dirty="0"/>
              <a:t>{0: 1, 1: 1, 9882: 1, 9883: 1, 9884: 1, 9885: 1, 5: 1, 9886: 1, 7: 1, 5748: 1, 5567: 2, </a:t>
            </a:r>
            <a:r>
              <a:rPr lang="en-US" altLang="ko-KR" dirty="0" smtClean="0"/>
              <a:t>………………</a:t>
            </a:r>
          </a:p>
          <a:p>
            <a:pPr lvl="1"/>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14</a:t>
            </a:fld>
            <a:endParaRPr lang="ko-KR" altLang="en-US"/>
          </a:p>
        </p:txBody>
      </p:sp>
      <p:pic>
        <p:nvPicPr>
          <p:cNvPr id="5" name="Picture 4"/>
          <p:cNvPicPr>
            <a:picLocks noChangeAspect="1"/>
          </p:cNvPicPr>
          <p:nvPr/>
        </p:nvPicPr>
        <p:blipFill>
          <a:blip r:embed="rId2"/>
          <a:stretch>
            <a:fillRect/>
          </a:stretch>
        </p:blipFill>
        <p:spPr>
          <a:xfrm>
            <a:off x="4770140" y="2132856"/>
            <a:ext cx="4122340" cy="2256145"/>
          </a:xfrm>
          <a:prstGeom prst="rect">
            <a:avLst/>
          </a:prstGeom>
        </p:spPr>
      </p:pic>
    </p:spTree>
    <p:extLst>
      <p:ext uri="{BB962C8B-B14F-4D97-AF65-F5344CB8AC3E}">
        <p14:creationId xmlns:p14="http://schemas.microsoft.com/office/powerpoint/2010/main" val="2820878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To-Do : Code Completion and Exp.</a:t>
            </a:r>
            <a:endParaRPr lang="ko-KR" altLang="en-US" dirty="0"/>
          </a:p>
        </p:txBody>
      </p:sp>
      <p:sp>
        <p:nvSpPr>
          <p:cNvPr id="3" name="Content Placeholder 2"/>
          <p:cNvSpPr>
            <a:spLocks noGrp="1"/>
          </p:cNvSpPr>
          <p:nvPr>
            <p:ph idx="1"/>
          </p:nvPr>
        </p:nvSpPr>
        <p:spPr/>
        <p:txBody>
          <a:bodyPr>
            <a:normAutofit fontScale="85000" lnSpcReduction="20000"/>
          </a:bodyPr>
          <a:lstStyle/>
          <a:p>
            <a:r>
              <a:rPr lang="en-US" altLang="ko-KR" dirty="0" smtClean="0"/>
              <a:t>You need to complete the codes in ‘TFIDFAnalyzer.py’ and ‘SortingAlgorithm.py’</a:t>
            </a:r>
          </a:p>
          <a:p>
            <a:pPr lvl="1"/>
            <a:r>
              <a:rPr lang="en-US" altLang="ko-KR" dirty="0" smtClean="0"/>
              <a:t>Complete the score calculation of TF, DF, and TF-IDF</a:t>
            </a:r>
          </a:p>
          <a:p>
            <a:pPr lvl="1"/>
            <a:r>
              <a:rPr lang="en-US" altLang="ko-KR" dirty="0" smtClean="0"/>
              <a:t>Complete the quick sorting algorithm</a:t>
            </a:r>
          </a:p>
          <a:p>
            <a:pPr lvl="1"/>
            <a:endParaRPr lang="en-US" altLang="ko-KR" dirty="0" smtClean="0"/>
          </a:p>
          <a:p>
            <a:r>
              <a:rPr lang="en-US" altLang="ko-KR" dirty="0" smtClean="0"/>
              <a:t>To-do 1) complete ‘</a:t>
            </a:r>
            <a:r>
              <a:rPr lang="en-US" altLang="ko-KR" dirty="0" err="1" smtClean="0"/>
              <a:t>calculateTermFrequency</a:t>
            </a:r>
            <a:r>
              <a:rPr lang="en-US" altLang="ko-KR" dirty="0" smtClean="0"/>
              <a:t>’ in ‘</a:t>
            </a:r>
            <a:r>
              <a:rPr lang="en-US" altLang="ko-KR" dirty="0" err="1" smtClean="0"/>
              <a:t>TFIDFAnalyzer</a:t>
            </a:r>
            <a:r>
              <a:rPr lang="en-US" altLang="ko-KR" dirty="0" smtClean="0"/>
              <a:t>’</a:t>
            </a:r>
          </a:p>
          <a:p>
            <a:pPr lvl="1"/>
            <a:r>
              <a:rPr lang="en-US" altLang="ko-KR" dirty="0" smtClean="0"/>
              <a:t>You need to use </a:t>
            </a:r>
            <a:r>
              <a:rPr lang="en-US" altLang="ko-KR" dirty="0" err="1" smtClean="0"/>
              <a:t>self.bows</a:t>
            </a:r>
            <a:r>
              <a:rPr lang="en-US" altLang="ko-KR" dirty="0" smtClean="0"/>
              <a:t> and </a:t>
            </a:r>
            <a:r>
              <a:rPr lang="en-US" altLang="ko-KR" dirty="0" err="1" smtClean="0"/>
              <a:t>self.words</a:t>
            </a:r>
            <a:endParaRPr lang="en-US" altLang="ko-KR" dirty="0" smtClean="0"/>
          </a:p>
          <a:p>
            <a:r>
              <a:rPr lang="en-US" altLang="ko-KR" dirty="0"/>
              <a:t>To-do </a:t>
            </a:r>
            <a:r>
              <a:rPr lang="en-US" altLang="ko-KR" dirty="0" smtClean="0"/>
              <a:t>2) </a:t>
            </a:r>
            <a:r>
              <a:rPr lang="en-US" altLang="ko-KR" dirty="0"/>
              <a:t>complete ‘</a:t>
            </a:r>
            <a:r>
              <a:rPr lang="en-US" altLang="ko-KR" dirty="0" err="1" smtClean="0"/>
              <a:t>calculateDocumentFrequency</a:t>
            </a:r>
            <a:r>
              <a:rPr lang="en-US" altLang="ko-KR" dirty="0"/>
              <a:t>’ in ‘</a:t>
            </a:r>
            <a:r>
              <a:rPr lang="en-US" altLang="ko-KR" dirty="0" err="1"/>
              <a:t>TFIDFAnalyzer</a:t>
            </a:r>
            <a:r>
              <a:rPr lang="en-US" altLang="ko-KR" dirty="0"/>
              <a:t>’</a:t>
            </a:r>
          </a:p>
          <a:p>
            <a:pPr lvl="1"/>
            <a:r>
              <a:rPr lang="en-US" altLang="ko-KR" dirty="0"/>
              <a:t>You need to use </a:t>
            </a:r>
            <a:r>
              <a:rPr lang="en-US" altLang="ko-KR" dirty="0" err="1"/>
              <a:t>self.bows</a:t>
            </a:r>
            <a:r>
              <a:rPr lang="en-US" altLang="ko-KR" dirty="0"/>
              <a:t> and </a:t>
            </a:r>
            <a:r>
              <a:rPr lang="en-US" altLang="ko-KR" dirty="0" err="1" smtClean="0"/>
              <a:t>self.words</a:t>
            </a:r>
            <a:endParaRPr lang="en-US" altLang="ko-KR" dirty="0" smtClean="0"/>
          </a:p>
          <a:p>
            <a:r>
              <a:rPr lang="en-US" altLang="ko-KR" dirty="0" smtClean="0"/>
              <a:t>To-do 3) complete ‘</a:t>
            </a:r>
            <a:r>
              <a:rPr lang="en-US" altLang="ko-KR" dirty="0" err="1" smtClean="0"/>
              <a:t>calculateTFIDF</a:t>
            </a:r>
            <a:r>
              <a:rPr lang="en-US" altLang="ko-KR" dirty="0" smtClean="0"/>
              <a:t>’ in ‘</a:t>
            </a:r>
            <a:r>
              <a:rPr lang="en-US" altLang="ko-KR" dirty="0" err="1" smtClean="0"/>
              <a:t>TFIDFAnalyzer</a:t>
            </a:r>
            <a:r>
              <a:rPr lang="en-US" altLang="ko-KR" dirty="0" smtClean="0"/>
              <a:t>’</a:t>
            </a:r>
          </a:p>
          <a:p>
            <a:pPr lvl="1"/>
            <a:r>
              <a:rPr lang="en-US" altLang="ko-KR" dirty="0" smtClean="0"/>
              <a:t>You need to use the two methods that you just coded</a:t>
            </a:r>
          </a:p>
          <a:p>
            <a:r>
              <a:rPr lang="en-US" altLang="ko-KR" dirty="0" smtClean="0"/>
              <a:t>To-do 4) complete ‘</a:t>
            </a:r>
            <a:r>
              <a:rPr lang="en-US" altLang="ko-KR" dirty="0" err="1" smtClean="0"/>
              <a:t>performSorting</a:t>
            </a:r>
            <a:r>
              <a:rPr lang="en-US" altLang="ko-KR" dirty="0" smtClean="0"/>
              <a:t>’ of ‘</a:t>
            </a:r>
            <a:r>
              <a:rPr lang="en-US" altLang="ko-KR" dirty="0" err="1" smtClean="0"/>
              <a:t>QuickSort</a:t>
            </a:r>
            <a:r>
              <a:rPr lang="en-US" altLang="ko-KR" dirty="0" smtClean="0"/>
              <a:t>’ in ‘</a:t>
            </a:r>
            <a:r>
              <a:rPr lang="en-US" altLang="ko-KR" dirty="0" err="1" smtClean="0"/>
              <a:t>SortingAlgorithm</a:t>
            </a:r>
            <a:r>
              <a:rPr lang="en-US" altLang="ko-KR" dirty="0" smtClean="0"/>
              <a:t>’</a:t>
            </a:r>
          </a:p>
          <a:p>
            <a:pPr lvl="1"/>
            <a:r>
              <a:rPr lang="en-US" altLang="ko-KR" dirty="0" smtClean="0"/>
              <a:t>Descending-order sorting</a:t>
            </a:r>
          </a:p>
          <a:p>
            <a:pPr lvl="1"/>
            <a:r>
              <a:rPr lang="en-US" altLang="ko-KR" dirty="0" smtClean="0"/>
              <a:t>Return keys and values </a:t>
            </a:r>
          </a:p>
          <a:p>
            <a:pPr lvl="2"/>
            <a:r>
              <a:rPr lang="en-US" altLang="ko-KR" dirty="0" smtClean="0"/>
              <a:t>Keys : words – attachment to values</a:t>
            </a:r>
          </a:p>
          <a:p>
            <a:pPr lvl="2"/>
            <a:r>
              <a:rPr lang="en-US" altLang="ko-KR" dirty="0" smtClean="0"/>
              <a:t>Values : scores – target for sorting</a:t>
            </a:r>
            <a:endParaRPr lang="en-US" altLang="ko-KR" dirty="0"/>
          </a:p>
          <a:p>
            <a:r>
              <a:rPr lang="en-US" altLang="ko-KR" dirty="0" err="1" smtClean="0"/>
              <a:t>Exp</a:t>
            </a:r>
            <a:r>
              <a:rPr lang="en-US" altLang="ko-KR" dirty="0" smtClean="0"/>
              <a:t> 1) experiment the speed with the selection sorting and the quick sorting</a:t>
            </a:r>
          </a:p>
          <a:p>
            <a:pPr lvl="1"/>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15</a:t>
            </a:fld>
            <a:endParaRPr lang="ko-KR" altLang="en-US"/>
          </a:p>
        </p:txBody>
      </p:sp>
    </p:spTree>
    <p:extLst>
      <p:ext uri="{BB962C8B-B14F-4D97-AF65-F5344CB8AC3E}">
        <p14:creationId xmlns:p14="http://schemas.microsoft.com/office/powerpoint/2010/main" val="432637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30622"/>
            <a:ext cx="8784976" cy="994122"/>
          </a:xfrm>
        </p:spPr>
        <p:txBody>
          <a:bodyPr/>
          <a:lstStyle/>
          <a:p>
            <a:r>
              <a:rPr lang="en-US" altLang="ko-KR" sz="4400" dirty="0" smtClean="0"/>
              <a:t>Expected Result</a:t>
            </a:r>
            <a:endParaRPr lang="ko-KR" altLang="en-US" sz="4400" dirty="0"/>
          </a:p>
        </p:txBody>
      </p:sp>
      <p:sp>
        <p:nvSpPr>
          <p:cNvPr id="3" name="Content Placeholder 2"/>
          <p:cNvSpPr>
            <a:spLocks noGrp="1"/>
          </p:cNvSpPr>
          <p:nvPr>
            <p:ph idx="1"/>
          </p:nvPr>
        </p:nvSpPr>
        <p:spPr>
          <a:xfrm>
            <a:off x="179512" y="1158300"/>
            <a:ext cx="8640960" cy="3672408"/>
          </a:xfrm>
        </p:spPr>
        <p:txBody>
          <a:bodyPr>
            <a:normAutofit/>
          </a:bodyPr>
          <a:lstStyle/>
          <a:p>
            <a:r>
              <a:rPr lang="en-US" altLang="ko-KR" dirty="0" smtClean="0"/>
              <a:t>Execute ‘TFIDFAnalyzer.py’</a:t>
            </a:r>
            <a:endParaRPr lang="en-US" altLang="ko-KR" dirty="0" smtClean="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16</a:t>
            </a:fld>
            <a:endParaRPr lang="ko-KR" altLang="en-US"/>
          </a:p>
        </p:txBody>
      </p:sp>
      <p:pic>
        <p:nvPicPr>
          <p:cNvPr id="5" name="Picture 4"/>
          <p:cNvPicPr>
            <a:picLocks noChangeAspect="1"/>
          </p:cNvPicPr>
          <p:nvPr/>
        </p:nvPicPr>
        <p:blipFill>
          <a:blip r:embed="rId2"/>
          <a:stretch>
            <a:fillRect/>
          </a:stretch>
        </p:blipFill>
        <p:spPr>
          <a:xfrm>
            <a:off x="107504" y="1595784"/>
            <a:ext cx="4336890" cy="2557055"/>
          </a:xfrm>
          <a:prstGeom prst="rect">
            <a:avLst/>
          </a:prstGeom>
        </p:spPr>
      </p:pic>
      <p:pic>
        <p:nvPicPr>
          <p:cNvPr id="6" name="Picture 5"/>
          <p:cNvPicPr>
            <a:picLocks noChangeAspect="1"/>
          </p:cNvPicPr>
          <p:nvPr/>
        </p:nvPicPr>
        <p:blipFill>
          <a:blip r:embed="rId3"/>
          <a:stretch>
            <a:fillRect/>
          </a:stretch>
        </p:blipFill>
        <p:spPr>
          <a:xfrm>
            <a:off x="4494405" y="1548248"/>
            <a:ext cx="4587186" cy="4649056"/>
          </a:xfrm>
          <a:prstGeom prst="rect">
            <a:avLst/>
          </a:prstGeom>
        </p:spPr>
      </p:pic>
      <p:sp>
        <p:nvSpPr>
          <p:cNvPr id="7" name="TextBox 6"/>
          <p:cNvSpPr txBox="1"/>
          <p:nvPr/>
        </p:nvSpPr>
        <p:spPr>
          <a:xfrm>
            <a:off x="4716016" y="1172472"/>
            <a:ext cx="3921651" cy="369332"/>
          </a:xfrm>
          <a:prstGeom prst="rect">
            <a:avLst/>
          </a:prstGeom>
          <a:noFill/>
        </p:spPr>
        <p:txBody>
          <a:bodyPr wrap="none" rtlCol="0">
            <a:spAutoFit/>
          </a:bodyPr>
          <a:lstStyle/>
          <a:p>
            <a:r>
              <a:rPr lang="en-US" altLang="ko-KR" dirty="0" smtClean="0"/>
              <a:t>Open ‘ImportantTerms.csv’ with Excel</a:t>
            </a:r>
            <a:endParaRPr lang="ko-KR" altLang="en-US" dirty="0"/>
          </a:p>
        </p:txBody>
      </p:sp>
    </p:spTree>
    <p:extLst>
      <p:ext uri="{BB962C8B-B14F-4D97-AF65-F5344CB8AC3E}">
        <p14:creationId xmlns:p14="http://schemas.microsoft.com/office/powerpoint/2010/main" val="26558970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Short recap</a:t>
            </a:r>
            <a:endParaRPr lang="ko-KR" altLang="en-US" dirty="0"/>
          </a:p>
        </p:txBody>
      </p:sp>
      <p:sp>
        <p:nvSpPr>
          <p:cNvPr id="3" name="Text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2</a:t>
            </a:fld>
            <a:endParaRPr lang="ko-KR" altLang="en-US"/>
          </a:p>
        </p:txBody>
      </p:sp>
    </p:spTree>
    <p:extLst>
      <p:ext uri="{BB962C8B-B14F-4D97-AF65-F5344CB8AC3E}">
        <p14:creationId xmlns:p14="http://schemas.microsoft.com/office/powerpoint/2010/main" val="493589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O(N</a:t>
            </a:r>
            <a:r>
              <a:rPr lang="en-US" altLang="ko-KR" baseline="30000" dirty="0" smtClean="0"/>
              <a:t>2</a:t>
            </a:r>
            <a:r>
              <a:rPr lang="en-US" altLang="ko-KR" dirty="0" smtClean="0"/>
              <a:t>) Sorting</a:t>
            </a:r>
            <a:endParaRPr lang="ko-KR" altLang="en-US" dirty="0"/>
          </a:p>
        </p:txBody>
      </p:sp>
      <p:sp>
        <p:nvSpPr>
          <p:cNvPr id="3" name="Content Placeholder 2"/>
          <p:cNvSpPr>
            <a:spLocks noGrp="1"/>
          </p:cNvSpPr>
          <p:nvPr>
            <p:ph idx="1"/>
          </p:nvPr>
        </p:nvSpPr>
        <p:spPr/>
        <p:txBody>
          <a:bodyPr>
            <a:normAutofit fontScale="92500" lnSpcReduction="10000"/>
          </a:bodyPr>
          <a:lstStyle/>
          <a:p>
            <a:r>
              <a:rPr lang="en-US" altLang="ko-KR" dirty="0" smtClean="0"/>
              <a:t>Sorting algorithm</a:t>
            </a:r>
          </a:p>
          <a:p>
            <a:pPr lvl="1"/>
            <a:r>
              <a:rPr lang="en-US" altLang="ko-KR" dirty="0" smtClean="0"/>
              <a:t>Worst case O(N</a:t>
            </a:r>
            <a:r>
              <a:rPr lang="en-US" altLang="ko-KR" baseline="30000" dirty="0" smtClean="0"/>
              <a:t>2</a:t>
            </a:r>
            <a:r>
              <a:rPr lang="en-US" altLang="ko-KR" dirty="0" smtClean="0"/>
              <a:t>) sorting</a:t>
            </a:r>
          </a:p>
          <a:p>
            <a:pPr lvl="1"/>
            <a:r>
              <a:rPr lang="en-US" altLang="ko-KR" dirty="0" smtClean="0"/>
              <a:t>Without a divide-and-conquer approach</a:t>
            </a:r>
          </a:p>
          <a:p>
            <a:pPr lvl="1"/>
            <a:r>
              <a:rPr lang="en-US" altLang="ko-KR" dirty="0" smtClean="0"/>
              <a:t>Sequential comparisons with two index iterations</a:t>
            </a:r>
          </a:p>
          <a:p>
            <a:pPr lvl="2"/>
            <a:r>
              <a:rPr lang="en-US" altLang="ko-KR" dirty="0" smtClean="0"/>
              <a:t>Usually there is a nested loop that ranges </a:t>
            </a:r>
          </a:p>
          <a:p>
            <a:pPr lvl="3"/>
            <a:r>
              <a:rPr lang="en-US" altLang="ko-KR" dirty="0" smtClean="0"/>
              <a:t>Outer loop: from the first to the end</a:t>
            </a:r>
          </a:p>
          <a:p>
            <a:pPr lvl="3"/>
            <a:r>
              <a:rPr lang="en-US" altLang="ko-KR" dirty="0" smtClean="0"/>
              <a:t>Inner loop: </a:t>
            </a:r>
          </a:p>
          <a:p>
            <a:pPr lvl="4"/>
            <a:r>
              <a:rPr lang="en-US" altLang="ko-KR" dirty="0" smtClean="0"/>
              <a:t>from the outer loop’s index to the end</a:t>
            </a:r>
          </a:p>
          <a:p>
            <a:pPr lvl="4"/>
            <a:r>
              <a:rPr lang="en-US" altLang="ko-KR" dirty="0" smtClean="0"/>
              <a:t>Or, from the first to the outer loop’s index</a:t>
            </a:r>
          </a:p>
          <a:p>
            <a:pPr lvl="1"/>
            <a:r>
              <a:rPr lang="en-US" altLang="ko-KR" dirty="0" smtClean="0"/>
              <a:t>Variants</a:t>
            </a:r>
          </a:p>
          <a:p>
            <a:pPr lvl="2"/>
            <a:r>
              <a:rPr lang="en-US" altLang="ko-KR" dirty="0" smtClean="0"/>
              <a:t>Insertion Sort</a:t>
            </a:r>
          </a:p>
          <a:p>
            <a:pPr lvl="2"/>
            <a:r>
              <a:rPr lang="en-US" altLang="ko-KR" b="1" dirty="0" smtClean="0"/>
              <a:t>Selection Sort</a:t>
            </a:r>
          </a:p>
          <a:p>
            <a:pPr lvl="2"/>
            <a:r>
              <a:rPr lang="en-US" altLang="ko-KR" dirty="0" smtClean="0"/>
              <a:t>Bubble Sort</a:t>
            </a:r>
          </a:p>
          <a:p>
            <a:pPr lvl="1"/>
            <a:r>
              <a:rPr lang="en-US" altLang="ko-KR" dirty="0" smtClean="0"/>
              <a:t>Pros and Cons?</a:t>
            </a:r>
          </a:p>
          <a:p>
            <a:pPr lvl="2"/>
            <a:r>
              <a:rPr lang="en-US" altLang="ko-KR" dirty="0" smtClean="0"/>
              <a:t>Cons: time complexity</a:t>
            </a:r>
          </a:p>
          <a:p>
            <a:pPr lvl="2"/>
            <a:r>
              <a:rPr lang="en-US" altLang="ko-KR" dirty="0" smtClean="0"/>
              <a:t>Pros?</a:t>
            </a:r>
          </a:p>
          <a:p>
            <a:pPr lvl="3"/>
            <a:r>
              <a:rPr lang="en-US" altLang="ko-KR" dirty="0" smtClean="0"/>
              <a:t>Easy to implement</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3</a:t>
            </a:fld>
            <a:endParaRPr lang="ko-KR" altLang="en-US"/>
          </a:p>
        </p:txBody>
      </p:sp>
      <p:pic>
        <p:nvPicPr>
          <p:cNvPr id="3074" name="Picture 2" descr="http://upload.wikimedia.org/wikipedia/commons/0/0f/Insertion-sort-example-300px.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116632"/>
            <a:ext cx="2857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upload.wikimedia.org/wikipedia/commons/c/c8/Bubble-sort-example-300px.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4869160"/>
            <a:ext cx="2857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upload.wikimedia.org/wikipedia/commons/9/94/Selection-Sort-Animation.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129536" y="1831132"/>
            <a:ext cx="818876" cy="3038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975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Selection sort algorithm</a:t>
            </a:r>
            <a:endParaRPr lang="ko-KR" altLang="en-US" dirty="0"/>
          </a:p>
        </p:txBody>
      </p:sp>
      <p:sp>
        <p:nvSpPr>
          <p:cNvPr id="3" name="Content Placeholder 2"/>
          <p:cNvSpPr>
            <a:spLocks noGrp="1"/>
          </p:cNvSpPr>
          <p:nvPr>
            <p:ph idx="1"/>
          </p:nvPr>
        </p:nvSpPr>
        <p:spPr>
          <a:xfrm>
            <a:off x="457200" y="1600200"/>
            <a:ext cx="5698976" cy="4925144"/>
          </a:xfrm>
        </p:spPr>
        <p:txBody>
          <a:bodyPr>
            <a:normAutofit lnSpcReduction="10000"/>
          </a:bodyPr>
          <a:lstStyle/>
          <a:p>
            <a:r>
              <a:rPr lang="en-US" altLang="ko-KR" dirty="0" smtClean="0"/>
              <a:t>Examples of algorithms</a:t>
            </a:r>
          </a:p>
          <a:p>
            <a:pPr lvl="1"/>
            <a:r>
              <a:rPr lang="en-US" altLang="ko-KR" dirty="0" smtClean="0"/>
              <a:t>Insertion, deletion, search of linked lists, stacks, queues…</a:t>
            </a:r>
          </a:p>
          <a:p>
            <a:pPr lvl="1"/>
            <a:r>
              <a:rPr lang="en-US" altLang="ko-KR" dirty="0" smtClean="0"/>
              <a:t>Sorting of linked lists…</a:t>
            </a:r>
          </a:p>
          <a:p>
            <a:pPr lvl="2"/>
            <a:r>
              <a:rPr lang="en-US" altLang="ko-KR" dirty="0" smtClean="0"/>
              <a:t>Various sorting methods</a:t>
            </a:r>
          </a:p>
          <a:p>
            <a:pPr lvl="3"/>
            <a:r>
              <a:rPr lang="en-US" altLang="ko-KR" dirty="0" smtClean="0"/>
              <a:t>Bubble sort, Quick sort, Merge sort…</a:t>
            </a:r>
          </a:p>
          <a:p>
            <a:r>
              <a:rPr lang="en-US" altLang="ko-KR" dirty="0" smtClean="0"/>
              <a:t>Selection Sort(list)</a:t>
            </a:r>
          </a:p>
          <a:p>
            <a:pPr lvl="1"/>
            <a:r>
              <a:rPr lang="en-US" altLang="ko-KR" dirty="0" smtClean="0"/>
              <a:t>For itr1=0 to length(list)</a:t>
            </a:r>
          </a:p>
          <a:p>
            <a:pPr lvl="2"/>
            <a:r>
              <a:rPr lang="en-US" altLang="ko-KR" dirty="0" smtClean="0"/>
              <a:t>For itr2=0 to length(list)</a:t>
            </a:r>
          </a:p>
          <a:p>
            <a:pPr lvl="3"/>
            <a:r>
              <a:rPr lang="en-US" altLang="ko-KR" dirty="0" smtClean="0"/>
              <a:t>If list[itr1] &lt; list[itr2]</a:t>
            </a:r>
          </a:p>
          <a:p>
            <a:pPr lvl="4"/>
            <a:r>
              <a:rPr lang="en-US" altLang="ko-KR" dirty="0" smtClean="0"/>
              <a:t>Swap list[itr1], list[itr2]</a:t>
            </a:r>
          </a:p>
          <a:p>
            <a:pPr lvl="1"/>
            <a:r>
              <a:rPr lang="en-US" altLang="ko-KR" dirty="0" smtClean="0"/>
              <a:t>Return list</a:t>
            </a:r>
          </a:p>
          <a:p>
            <a:r>
              <a:rPr lang="en-US" altLang="ko-KR" dirty="0" smtClean="0"/>
              <a:t>This program uses</a:t>
            </a:r>
          </a:p>
          <a:p>
            <a:pPr lvl="1"/>
            <a:r>
              <a:rPr lang="en-US" altLang="ko-KR" dirty="0" smtClean="0"/>
              <a:t>Data structure: List </a:t>
            </a:r>
          </a:p>
          <a:p>
            <a:pPr lvl="1"/>
            <a:r>
              <a:rPr lang="en-US" altLang="ko-KR" dirty="0" smtClean="0"/>
              <a:t>Algorithm: </a:t>
            </a:r>
            <a:r>
              <a:rPr lang="en-US" altLang="ko-KR" dirty="0"/>
              <a:t>Selection sort</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4</a:t>
            </a:fld>
            <a:endParaRPr lang="ko-KR"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8918" y="5986278"/>
            <a:ext cx="4019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1781" y="3302806"/>
            <a:ext cx="393382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http://upload.wikimedia.org/wikipedia/commons/9/94/Selection-Sort-Animation.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085831" y="188640"/>
            <a:ext cx="818876" cy="3038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00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O(</a:t>
            </a:r>
            <a:r>
              <a:rPr lang="en-US" altLang="ko-KR" dirty="0" err="1" smtClean="0"/>
              <a:t>NlogN</a:t>
            </a:r>
            <a:r>
              <a:rPr lang="en-US" altLang="ko-KR" dirty="0" smtClean="0"/>
              <a:t>) Sorting</a:t>
            </a:r>
            <a:endParaRPr lang="ko-KR" altLang="en-US" dirty="0"/>
          </a:p>
        </p:txBody>
      </p:sp>
      <p:sp>
        <p:nvSpPr>
          <p:cNvPr id="3" name="Content Placeholder 2"/>
          <p:cNvSpPr>
            <a:spLocks noGrp="1"/>
          </p:cNvSpPr>
          <p:nvPr>
            <p:ph idx="1"/>
          </p:nvPr>
        </p:nvSpPr>
        <p:spPr/>
        <p:txBody>
          <a:bodyPr>
            <a:normAutofit fontScale="92500" lnSpcReduction="10000"/>
          </a:bodyPr>
          <a:lstStyle/>
          <a:p>
            <a:r>
              <a:rPr lang="en-US" altLang="ko-KR" dirty="0"/>
              <a:t>Sorting algorithm</a:t>
            </a:r>
          </a:p>
          <a:p>
            <a:pPr lvl="1"/>
            <a:r>
              <a:rPr lang="en-US" altLang="ko-KR" dirty="0"/>
              <a:t>Worst case O(N</a:t>
            </a:r>
            <a:r>
              <a:rPr lang="en-US" altLang="ko-KR" baseline="30000" dirty="0"/>
              <a:t>2</a:t>
            </a:r>
            <a:r>
              <a:rPr lang="en-US" altLang="ko-KR" dirty="0"/>
              <a:t>) </a:t>
            </a:r>
            <a:r>
              <a:rPr lang="en-US" altLang="ko-KR" dirty="0" smtClean="0"/>
              <a:t>or O(</a:t>
            </a:r>
            <a:r>
              <a:rPr lang="en-US" altLang="ko-KR" dirty="0" err="1" smtClean="0"/>
              <a:t>NlogN</a:t>
            </a:r>
            <a:r>
              <a:rPr lang="en-US" altLang="ko-KR" dirty="0" smtClean="0"/>
              <a:t>) sorting</a:t>
            </a:r>
          </a:p>
          <a:p>
            <a:pPr lvl="1"/>
            <a:r>
              <a:rPr lang="en-US" altLang="ko-KR" dirty="0" smtClean="0"/>
              <a:t>Average case O(</a:t>
            </a:r>
            <a:r>
              <a:rPr lang="en-US" altLang="ko-KR" dirty="0" err="1" smtClean="0"/>
              <a:t>NlogN</a:t>
            </a:r>
            <a:r>
              <a:rPr lang="en-US" altLang="ko-KR" dirty="0" smtClean="0"/>
              <a:t>) sorting</a:t>
            </a:r>
            <a:endParaRPr lang="en-US" altLang="ko-KR" dirty="0"/>
          </a:p>
          <a:p>
            <a:pPr lvl="1"/>
            <a:r>
              <a:rPr lang="en-US" altLang="ko-KR" dirty="0" smtClean="0"/>
              <a:t>With a </a:t>
            </a:r>
            <a:r>
              <a:rPr lang="en-US" altLang="ko-KR" dirty="0"/>
              <a:t>divide-and-conquer approach</a:t>
            </a:r>
          </a:p>
          <a:p>
            <a:pPr lvl="1"/>
            <a:r>
              <a:rPr lang="en-US" altLang="ko-KR" dirty="0" smtClean="0"/>
              <a:t>Divide the target sequence into multiple sequences</a:t>
            </a:r>
          </a:p>
          <a:p>
            <a:pPr lvl="2"/>
            <a:r>
              <a:rPr lang="en-US" altLang="ko-KR" dirty="0" smtClean="0"/>
              <a:t>Recursively perform sorting of the sub-sequences</a:t>
            </a:r>
          </a:p>
          <a:p>
            <a:pPr lvl="2"/>
            <a:r>
              <a:rPr lang="en-US" altLang="ko-KR" dirty="0" smtClean="0"/>
              <a:t>Problem is </a:t>
            </a:r>
          </a:p>
          <a:p>
            <a:pPr lvl="3"/>
            <a:r>
              <a:rPr lang="en-US" altLang="ko-KR" dirty="0" smtClean="0"/>
              <a:t>How to divide</a:t>
            </a:r>
          </a:p>
          <a:p>
            <a:pPr lvl="1"/>
            <a:r>
              <a:rPr lang="en-US" altLang="ko-KR" dirty="0" smtClean="0"/>
              <a:t>Variants</a:t>
            </a:r>
            <a:endParaRPr lang="en-US" altLang="ko-KR" dirty="0"/>
          </a:p>
          <a:p>
            <a:pPr lvl="2"/>
            <a:r>
              <a:rPr lang="en-US" altLang="ko-KR" b="1" dirty="0" smtClean="0"/>
              <a:t>Quick Sort</a:t>
            </a:r>
          </a:p>
          <a:p>
            <a:pPr lvl="2"/>
            <a:r>
              <a:rPr lang="en-US" altLang="ko-KR" b="1" dirty="0" smtClean="0"/>
              <a:t>Heap Sort</a:t>
            </a:r>
          </a:p>
          <a:p>
            <a:pPr lvl="2"/>
            <a:r>
              <a:rPr lang="en-US" altLang="ko-KR" b="1" dirty="0" smtClean="0"/>
              <a:t>Merge Sort</a:t>
            </a:r>
          </a:p>
          <a:p>
            <a:pPr lvl="1"/>
            <a:r>
              <a:rPr lang="en-US" altLang="ko-KR" dirty="0" smtClean="0"/>
              <a:t>Pros </a:t>
            </a:r>
            <a:r>
              <a:rPr lang="en-US" altLang="ko-KR" dirty="0"/>
              <a:t>and Cons?</a:t>
            </a:r>
          </a:p>
          <a:p>
            <a:pPr lvl="2"/>
            <a:r>
              <a:rPr lang="en-US" altLang="ko-KR" dirty="0"/>
              <a:t>Cons: </a:t>
            </a:r>
            <a:r>
              <a:rPr lang="en-US" altLang="ko-KR" dirty="0" smtClean="0"/>
              <a:t>bad division leads into O(N</a:t>
            </a:r>
            <a:r>
              <a:rPr lang="en-US" altLang="ko-KR" baseline="30000" dirty="0" smtClean="0"/>
              <a:t>2</a:t>
            </a:r>
            <a:r>
              <a:rPr lang="en-US" altLang="ko-KR" dirty="0" smtClean="0"/>
              <a:t>) time </a:t>
            </a:r>
            <a:r>
              <a:rPr lang="en-US" altLang="ko-KR" dirty="0"/>
              <a:t>complexity</a:t>
            </a:r>
          </a:p>
          <a:p>
            <a:pPr lvl="2"/>
            <a:r>
              <a:rPr lang="en-US" altLang="ko-KR" dirty="0" smtClean="0"/>
              <a:t>Pros: relatively good time complexity</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5</a:t>
            </a:fld>
            <a:endParaRPr lang="ko-KR" altLang="en-US"/>
          </a:p>
        </p:txBody>
      </p:sp>
      <p:pic>
        <p:nvPicPr>
          <p:cNvPr id="5" name="Picture 2" descr="File:Sorting quicksort anim.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386137"/>
            <a:ext cx="2450976" cy="187324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A run of the heapsort algorithm sorting an array of randomly permuted values. In the first stage of the algorithm  array elements are reordered to satisfy the heap property. Before the actual sorting takes place, the heap tree structure is shown briefly for illustration."/>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2462470"/>
            <a:ext cx="2450976" cy="187324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upload.wikimedia.org/wikipedia/commons/c/cc/Merge-sort-example-300px.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588224" y="4550702"/>
            <a:ext cx="2450976" cy="1470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057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Quick sort</a:t>
            </a:r>
            <a:endParaRPr lang="ko-KR" altLang="en-US" dirty="0"/>
          </a:p>
        </p:txBody>
      </p:sp>
      <p:sp>
        <p:nvSpPr>
          <p:cNvPr id="3" name="Content Placeholder 2"/>
          <p:cNvSpPr>
            <a:spLocks noGrp="1"/>
          </p:cNvSpPr>
          <p:nvPr>
            <p:ph idx="1"/>
          </p:nvPr>
        </p:nvSpPr>
        <p:spPr>
          <a:xfrm>
            <a:off x="457200" y="1600200"/>
            <a:ext cx="5698976" cy="4925144"/>
          </a:xfrm>
        </p:spPr>
        <p:txBody>
          <a:bodyPr>
            <a:normAutofit fontScale="92500" lnSpcReduction="10000"/>
          </a:bodyPr>
          <a:lstStyle/>
          <a:p>
            <a:r>
              <a:rPr lang="en-US" altLang="ko-KR" dirty="0" smtClean="0"/>
              <a:t>Basic idea</a:t>
            </a:r>
          </a:p>
          <a:p>
            <a:pPr lvl="1"/>
            <a:r>
              <a:rPr lang="en-US" altLang="ko-KR" dirty="0" err="1" smtClean="0"/>
              <a:t>QuickSort</a:t>
            </a:r>
            <a:r>
              <a:rPr lang="en-US" altLang="ko-KR" dirty="0" smtClean="0"/>
              <a:t>(Sequence)</a:t>
            </a:r>
          </a:p>
          <a:p>
            <a:pPr lvl="2"/>
            <a:r>
              <a:rPr lang="en-US" altLang="ko-KR" dirty="0" smtClean="0"/>
              <a:t>Given a sequence</a:t>
            </a:r>
          </a:p>
          <a:p>
            <a:pPr lvl="2"/>
            <a:r>
              <a:rPr lang="en-US" altLang="ko-KR" dirty="0" smtClean="0"/>
              <a:t>Select a pivot</a:t>
            </a:r>
          </a:p>
          <a:p>
            <a:pPr lvl="3"/>
            <a:r>
              <a:rPr lang="en-US" altLang="ko-KR" dirty="0" smtClean="0"/>
              <a:t>Pivot = a threshold to divide the sequence into two sub-sequences</a:t>
            </a:r>
          </a:p>
          <a:p>
            <a:pPr lvl="2"/>
            <a:r>
              <a:rPr lang="en-US" altLang="ko-KR" dirty="0" smtClean="0"/>
              <a:t>Divide the sequence into two sub-sequences</a:t>
            </a:r>
          </a:p>
          <a:p>
            <a:pPr lvl="3"/>
            <a:r>
              <a:rPr lang="en-US" altLang="ko-KR" dirty="0" smtClean="0"/>
              <a:t>Sequence with values less than the pivot</a:t>
            </a:r>
          </a:p>
          <a:p>
            <a:pPr lvl="3"/>
            <a:r>
              <a:rPr lang="en-US" altLang="ko-KR" dirty="0" smtClean="0"/>
              <a:t>Sequence with values greater than the pivot</a:t>
            </a:r>
          </a:p>
          <a:p>
            <a:pPr lvl="2"/>
            <a:r>
              <a:rPr lang="en-US" altLang="ko-KR" dirty="0" smtClean="0"/>
              <a:t>Return </a:t>
            </a:r>
          </a:p>
          <a:p>
            <a:pPr lvl="3"/>
            <a:r>
              <a:rPr lang="en-US" altLang="ko-KR" dirty="0" err="1" smtClean="0"/>
              <a:t>QuickSort</a:t>
            </a:r>
            <a:r>
              <a:rPr lang="en-US" altLang="ko-KR" dirty="0" smtClean="0"/>
              <a:t>(sequence with less) + Pivot + </a:t>
            </a:r>
            <a:r>
              <a:rPr lang="en-US" altLang="ko-KR" dirty="0" err="1" smtClean="0"/>
              <a:t>QuickSort</a:t>
            </a:r>
            <a:r>
              <a:rPr lang="en-US" altLang="ko-KR" dirty="0" smtClean="0"/>
              <a:t>(sequence with greater)</a:t>
            </a:r>
          </a:p>
          <a:p>
            <a:r>
              <a:rPr lang="en-US" altLang="ko-KR" dirty="0" smtClean="0"/>
              <a:t>Merge sort forces to divide the sequence in the middle</a:t>
            </a:r>
          </a:p>
          <a:p>
            <a:pPr lvl="1"/>
            <a:r>
              <a:rPr lang="en-US" altLang="ko-KR" dirty="0" smtClean="0"/>
              <a:t>Always the similar size of the sub-sequence</a:t>
            </a:r>
          </a:p>
          <a:p>
            <a:r>
              <a:rPr lang="en-US" altLang="ko-KR" dirty="0" smtClean="0"/>
              <a:t>This divides the sequence with the pivot selection</a:t>
            </a:r>
          </a:p>
          <a:p>
            <a:pPr lvl="1"/>
            <a:endParaRPr lang="en-US" altLang="ko-KR" dirty="0" smtClean="0"/>
          </a:p>
          <a:p>
            <a:pPr lvl="1"/>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6</a:t>
            </a:fld>
            <a:endParaRPr lang="ko-KR" altLang="en-US"/>
          </a:p>
        </p:txBody>
      </p:sp>
      <p:pic>
        <p:nvPicPr>
          <p:cNvPr id="1026" name="Picture 2" descr="File:Sorting quicksort anim.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56523"/>
            <a:ext cx="2667000" cy="20383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upload.wikimedia.org/wikipedia/commons/thumb/a/af/Quicksort-diagram.svg/200px-Quicksort-diagram.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2115826"/>
            <a:ext cx="2306960" cy="46139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sciencelearn.org.nz/var/sciencelearn/storage/images/contexts/sporting-edge/sci-media/images/pivot-diagram-of-a-class-1-lever/14677-11-eng-NZ/Pivot-diagram-of-a-Class-1-lever_full_size_landscap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56523"/>
            <a:ext cx="2520280" cy="1678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194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Importance of pivot in quick sort</a:t>
            </a:r>
            <a:endParaRPr lang="ko-KR" altLang="en-US" dirty="0"/>
          </a:p>
        </p:txBody>
      </p:sp>
      <p:sp>
        <p:nvSpPr>
          <p:cNvPr id="3" name="Content Placeholder 2"/>
          <p:cNvSpPr>
            <a:spLocks noGrp="1"/>
          </p:cNvSpPr>
          <p:nvPr>
            <p:ph idx="1"/>
          </p:nvPr>
        </p:nvSpPr>
        <p:spPr>
          <a:xfrm>
            <a:off x="457200" y="1600200"/>
            <a:ext cx="5915000" cy="4925144"/>
          </a:xfrm>
        </p:spPr>
        <p:txBody>
          <a:bodyPr/>
          <a:lstStyle/>
          <a:p>
            <a:r>
              <a:rPr lang="en-US" altLang="ko-KR" dirty="0" smtClean="0"/>
              <a:t>What-if the pivot is biased</a:t>
            </a:r>
          </a:p>
          <a:p>
            <a:pPr lvl="1"/>
            <a:r>
              <a:rPr lang="en-US" altLang="ko-KR" dirty="0" smtClean="0"/>
              <a:t>Let’s assume that </a:t>
            </a:r>
          </a:p>
          <a:p>
            <a:pPr lvl="2"/>
            <a:r>
              <a:rPr lang="en-US" altLang="ko-KR" dirty="0" smtClean="0"/>
              <a:t>Pivot is always the smallest number</a:t>
            </a:r>
          </a:p>
          <a:p>
            <a:pPr lvl="2"/>
            <a:r>
              <a:rPr lang="en-US" altLang="ko-KR" dirty="0" smtClean="0"/>
              <a:t>Then?</a:t>
            </a:r>
          </a:p>
          <a:p>
            <a:pPr lvl="3"/>
            <a:r>
              <a:rPr lang="en-US" altLang="ko-KR" dirty="0" smtClean="0"/>
              <a:t>Just another selection sort</a:t>
            </a:r>
          </a:p>
          <a:p>
            <a:pPr lvl="1"/>
            <a:r>
              <a:rPr lang="en-US" altLang="ko-KR" dirty="0" smtClean="0"/>
              <a:t>Same to the O(N</a:t>
            </a:r>
            <a:r>
              <a:rPr lang="en-US" altLang="ko-KR" baseline="30000" dirty="0" smtClean="0"/>
              <a:t>2</a:t>
            </a:r>
            <a:r>
              <a:rPr lang="en-US" altLang="ko-KR" dirty="0" smtClean="0"/>
              <a:t>) sorting algorithms</a:t>
            </a:r>
          </a:p>
          <a:p>
            <a:pPr lvl="1"/>
            <a:r>
              <a:rPr lang="en-US" altLang="ko-KR" dirty="0" smtClean="0"/>
              <a:t>Hence the pivot selection is important</a:t>
            </a:r>
          </a:p>
          <a:p>
            <a:pPr lvl="1"/>
            <a:r>
              <a:rPr lang="en-US" altLang="ko-KR" dirty="0" smtClean="0"/>
              <a:t>Pivot selection approach</a:t>
            </a:r>
          </a:p>
          <a:p>
            <a:pPr lvl="2"/>
            <a:r>
              <a:rPr lang="en-US" altLang="ko-KR" dirty="0" smtClean="0"/>
              <a:t>Median</a:t>
            </a:r>
          </a:p>
          <a:p>
            <a:pPr lvl="2"/>
            <a:r>
              <a:rPr lang="en-US" altLang="ko-KR" dirty="0" smtClean="0"/>
              <a:t>Random</a:t>
            </a:r>
          </a:p>
          <a:p>
            <a:r>
              <a:rPr lang="en-US" altLang="ko-KR" dirty="0" smtClean="0"/>
              <a:t>Practically, merge sort is more preferable because?</a:t>
            </a:r>
          </a:p>
          <a:p>
            <a:pPr lvl="1"/>
            <a:r>
              <a:rPr lang="en-US" altLang="ko-KR" dirty="0" smtClean="0"/>
              <a:t>Doesn’t have to worry about the pivot selection</a:t>
            </a:r>
          </a:p>
          <a:p>
            <a:pPr lvl="1"/>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7</a:t>
            </a:fld>
            <a:endParaRPr lang="ko-KR" altLang="en-US"/>
          </a:p>
        </p:txBody>
      </p:sp>
      <p:graphicFrame>
        <p:nvGraphicFramePr>
          <p:cNvPr id="5" name="Table 4"/>
          <p:cNvGraphicFramePr>
            <a:graphicFrameLocks noGrp="1"/>
          </p:cNvGraphicFramePr>
          <p:nvPr>
            <p:extLst/>
          </p:nvPr>
        </p:nvGraphicFramePr>
        <p:xfrm>
          <a:off x="6372200" y="1402080"/>
          <a:ext cx="2736306" cy="3707360"/>
        </p:xfrm>
        <a:graphic>
          <a:graphicData uri="http://schemas.openxmlformats.org/drawingml/2006/table">
            <a:tbl>
              <a:tblPr firstRow="1" bandRow="1">
                <a:tableStyleId>{5C22544A-7EE6-4342-B048-85BDC9FD1C3A}</a:tableStyleId>
              </a:tblPr>
              <a:tblGrid>
                <a:gridCol w="304034">
                  <a:extLst>
                    <a:ext uri="{9D8B030D-6E8A-4147-A177-3AD203B41FA5}">
                      <a16:colId xmlns:a16="http://schemas.microsoft.com/office/drawing/2014/main" val="20000"/>
                    </a:ext>
                  </a:extLst>
                </a:gridCol>
                <a:gridCol w="304034">
                  <a:extLst>
                    <a:ext uri="{9D8B030D-6E8A-4147-A177-3AD203B41FA5}">
                      <a16:colId xmlns:a16="http://schemas.microsoft.com/office/drawing/2014/main" val="20001"/>
                    </a:ext>
                  </a:extLst>
                </a:gridCol>
                <a:gridCol w="304034">
                  <a:extLst>
                    <a:ext uri="{9D8B030D-6E8A-4147-A177-3AD203B41FA5}">
                      <a16:colId xmlns:a16="http://schemas.microsoft.com/office/drawing/2014/main" val="20002"/>
                    </a:ext>
                  </a:extLst>
                </a:gridCol>
                <a:gridCol w="304034">
                  <a:extLst>
                    <a:ext uri="{9D8B030D-6E8A-4147-A177-3AD203B41FA5}">
                      <a16:colId xmlns:a16="http://schemas.microsoft.com/office/drawing/2014/main" val="20003"/>
                    </a:ext>
                  </a:extLst>
                </a:gridCol>
                <a:gridCol w="304034">
                  <a:extLst>
                    <a:ext uri="{9D8B030D-6E8A-4147-A177-3AD203B41FA5}">
                      <a16:colId xmlns:a16="http://schemas.microsoft.com/office/drawing/2014/main" val="20004"/>
                    </a:ext>
                  </a:extLst>
                </a:gridCol>
                <a:gridCol w="304034">
                  <a:extLst>
                    <a:ext uri="{9D8B030D-6E8A-4147-A177-3AD203B41FA5}">
                      <a16:colId xmlns:a16="http://schemas.microsoft.com/office/drawing/2014/main" val="20005"/>
                    </a:ext>
                  </a:extLst>
                </a:gridCol>
                <a:gridCol w="304034">
                  <a:extLst>
                    <a:ext uri="{9D8B030D-6E8A-4147-A177-3AD203B41FA5}">
                      <a16:colId xmlns:a16="http://schemas.microsoft.com/office/drawing/2014/main" val="20006"/>
                    </a:ext>
                  </a:extLst>
                </a:gridCol>
                <a:gridCol w="304034">
                  <a:extLst>
                    <a:ext uri="{9D8B030D-6E8A-4147-A177-3AD203B41FA5}">
                      <a16:colId xmlns:a16="http://schemas.microsoft.com/office/drawing/2014/main" val="20007"/>
                    </a:ext>
                  </a:extLst>
                </a:gridCol>
                <a:gridCol w="304034">
                  <a:extLst>
                    <a:ext uri="{9D8B030D-6E8A-4147-A177-3AD203B41FA5}">
                      <a16:colId xmlns:a16="http://schemas.microsoft.com/office/drawing/2014/main" val="20008"/>
                    </a:ext>
                  </a:extLst>
                </a:gridCol>
              </a:tblGrid>
              <a:tr h="370736">
                <a:tc>
                  <a:txBody>
                    <a:bodyPr/>
                    <a:lstStyle/>
                    <a:p>
                      <a:pPr latinLnBrk="1"/>
                      <a:r>
                        <a:rPr lang="en-US" altLang="ko-KR" dirty="0" smtClean="0"/>
                        <a:t>3</a:t>
                      </a:r>
                      <a:endParaRPr lang="ko-KR" altLang="en-US" dirty="0"/>
                    </a:p>
                  </a:txBody>
                  <a:tcPr/>
                </a:tc>
                <a:tc>
                  <a:txBody>
                    <a:bodyPr/>
                    <a:lstStyle/>
                    <a:p>
                      <a:pPr latinLnBrk="1"/>
                      <a:r>
                        <a:rPr lang="en-US" altLang="ko-KR" dirty="0" smtClean="0"/>
                        <a:t>7</a:t>
                      </a:r>
                      <a:endParaRPr lang="ko-KR" altLang="en-US" dirty="0"/>
                    </a:p>
                  </a:txBody>
                  <a:tcPr/>
                </a:tc>
                <a:tc>
                  <a:txBody>
                    <a:bodyPr/>
                    <a:lstStyle/>
                    <a:p>
                      <a:pPr latinLnBrk="1"/>
                      <a:r>
                        <a:rPr lang="en-US" altLang="ko-KR" dirty="0" smtClean="0"/>
                        <a:t>8</a:t>
                      </a:r>
                      <a:endParaRPr lang="ko-KR" altLang="en-US" dirty="0"/>
                    </a:p>
                  </a:txBody>
                  <a:tcPr/>
                </a:tc>
                <a:tc>
                  <a:txBody>
                    <a:bodyPr/>
                    <a:lstStyle/>
                    <a:p>
                      <a:pPr latinLnBrk="1"/>
                      <a:r>
                        <a:rPr lang="en-US" altLang="ko-KR" dirty="0" smtClean="0"/>
                        <a:t>5</a:t>
                      </a:r>
                      <a:endParaRPr lang="ko-KR" altLang="en-US" dirty="0"/>
                    </a:p>
                  </a:txBody>
                  <a:tcPr/>
                </a:tc>
                <a:tc>
                  <a:txBody>
                    <a:bodyPr/>
                    <a:lstStyle/>
                    <a:p>
                      <a:pPr latinLnBrk="1"/>
                      <a:r>
                        <a:rPr lang="en-US" altLang="ko-KR" dirty="0" smtClean="0"/>
                        <a:t>2</a:t>
                      </a:r>
                      <a:endParaRPr lang="ko-KR" altLang="en-US" dirty="0"/>
                    </a:p>
                  </a:txBody>
                  <a:tcPr/>
                </a:tc>
                <a:tc>
                  <a:txBody>
                    <a:bodyPr/>
                    <a:lstStyle/>
                    <a:p>
                      <a:pPr latinLnBrk="1"/>
                      <a:r>
                        <a:rPr lang="en-US" altLang="ko-KR" dirty="0" smtClean="0"/>
                        <a:t>1</a:t>
                      </a:r>
                      <a:endParaRPr lang="ko-KR" altLang="en-US" dirty="0"/>
                    </a:p>
                  </a:txBody>
                  <a:tcPr/>
                </a:tc>
                <a:tc>
                  <a:txBody>
                    <a:bodyPr/>
                    <a:lstStyle/>
                    <a:p>
                      <a:pPr latinLnBrk="1"/>
                      <a:r>
                        <a:rPr lang="en-US" altLang="ko-KR" dirty="0" smtClean="0"/>
                        <a:t>9</a:t>
                      </a:r>
                      <a:endParaRPr lang="ko-KR" altLang="en-US" dirty="0"/>
                    </a:p>
                  </a:txBody>
                  <a:tcPr/>
                </a:tc>
                <a:tc>
                  <a:txBody>
                    <a:bodyPr/>
                    <a:lstStyle/>
                    <a:p>
                      <a:pPr latinLnBrk="1"/>
                      <a:r>
                        <a:rPr lang="en-US" altLang="ko-KR" dirty="0" smtClean="0"/>
                        <a:t>5</a:t>
                      </a:r>
                      <a:endParaRPr lang="ko-KR" altLang="en-US" dirty="0"/>
                    </a:p>
                  </a:txBody>
                  <a:tcPr/>
                </a:tc>
                <a:tc>
                  <a:txBody>
                    <a:bodyPr/>
                    <a:lstStyle/>
                    <a:p>
                      <a:pPr latinLnBrk="1"/>
                      <a:r>
                        <a:rPr lang="en-US" altLang="ko-KR" dirty="0" smtClean="0"/>
                        <a:t>4</a:t>
                      </a:r>
                      <a:endParaRPr lang="ko-KR" altLang="en-US" dirty="0"/>
                    </a:p>
                  </a:txBody>
                  <a:tcPr/>
                </a:tc>
                <a:extLst>
                  <a:ext uri="{0D108BD9-81ED-4DB2-BD59-A6C34878D82A}">
                    <a16:rowId xmlns:a16="http://schemas.microsoft.com/office/drawing/2014/main" val="10000"/>
                  </a:ext>
                </a:extLst>
              </a:tr>
              <a:tr h="370736">
                <a:tc>
                  <a:txBody>
                    <a:bodyPr/>
                    <a:lstStyle/>
                    <a:p>
                      <a:pPr latinLnBrk="1"/>
                      <a:r>
                        <a:rPr lang="en-US" altLang="ko-KR" b="1" u="sng" dirty="0" smtClean="0"/>
                        <a:t>1</a:t>
                      </a:r>
                      <a:endParaRPr lang="ko-KR" altLang="en-US" b="1" u="sng" dirty="0"/>
                    </a:p>
                  </a:txBody>
                  <a:tcPr/>
                </a:tc>
                <a:tc>
                  <a:txBody>
                    <a:bodyPr/>
                    <a:lstStyle/>
                    <a:p>
                      <a:pPr latinLnBrk="1"/>
                      <a:r>
                        <a:rPr lang="en-US" altLang="ko-KR" dirty="0" smtClean="0"/>
                        <a:t>3</a:t>
                      </a:r>
                      <a:endParaRPr lang="ko-KR" altLang="en-US" dirty="0"/>
                    </a:p>
                  </a:txBody>
                  <a:tcPr/>
                </a:tc>
                <a:tc>
                  <a:txBody>
                    <a:bodyPr/>
                    <a:lstStyle/>
                    <a:p>
                      <a:pPr latinLnBrk="1"/>
                      <a:r>
                        <a:rPr lang="en-US" altLang="ko-KR" dirty="0" smtClean="0"/>
                        <a:t>7</a:t>
                      </a:r>
                      <a:endParaRPr lang="ko-KR" altLang="en-US" dirty="0"/>
                    </a:p>
                  </a:txBody>
                  <a:tcPr/>
                </a:tc>
                <a:tc>
                  <a:txBody>
                    <a:bodyPr/>
                    <a:lstStyle/>
                    <a:p>
                      <a:pPr latinLnBrk="1"/>
                      <a:r>
                        <a:rPr lang="en-US" altLang="ko-KR" dirty="0" smtClean="0"/>
                        <a:t>8</a:t>
                      </a:r>
                      <a:endParaRPr lang="ko-KR" altLang="en-US" dirty="0"/>
                    </a:p>
                  </a:txBody>
                  <a:tcPr/>
                </a:tc>
                <a:tc>
                  <a:txBody>
                    <a:bodyPr/>
                    <a:lstStyle/>
                    <a:p>
                      <a:pPr latinLnBrk="1"/>
                      <a:r>
                        <a:rPr lang="en-US" altLang="ko-KR" dirty="0" smtClean="0"/>
                        <a:t>5</a:t>
                      </a:r>
                      <a:endParaRPr lang="ko-KR" altLang="en-US" dirty="0"/>
                    </a:p>
                  </a:txBody>
                  <a:tcPr/>
                </a:tc>
                <a:tc>
                  <a:txBody>
                    <a:bodyPr/>
                    <a:lstStyle/>
                    <a:p>
                      <a:pPr latinLnBrk="1"/>
                      <a:r>
                        <a:rPr lang="en-US" altLang="ko-KR" dirty="0" smtClean="0"/>
                        <a:t>2</a:t>
                      </a:r>
                      <a:endParaRPr lang="ko-KR" altLang="en-US" dirty="0"/>
                    </a:p>
                  </a:txBody>
                  <a:tcPr/>
                </a:tc>
                <a:tc>
                  <a:txBody>
                    <a:bodyPr/>
                    <a:lstStyle/>
                    <a:p>
                      <a:pPr latinLnBrk="1"/>
                      <a:r>
                        <a:rPr lang="en-US" altLang="ko-KR" dirty="0" smtClean="0"/>
                        <a:t>9</a:t>
                      </a:r>
                      <a:endParaRPr lang="ko-KR" altLang="en-US" dirty="0"/>
                    </a:p>
                  </a:txBody>
                  <a:tcPr/>
                </a:tc>
                <a:tc>
                  <a:txBody>
                    <a:bodyPr/>
                    <a:lstStyle/>
                    <a:p>
                      <a:pPr latinLnBrk="1"/>
                      <a:r>
                        <a:rPr lang="en-US" altLang="ko-KR" dirty="0" smtClean="0"/>
                        <a:t>5</a:t>
                      </a:r>
                      <a:endParaRPr lang="ko-KR" altLang="en-US" dirty="0"/>
                    </a:p>
                  </a:txBody>
                  <a:tcPr/>
                </a:tc>
                <a:tc>
                  <a:txBody>
                    <a:bodyPr/>
                    <a:lstStyle/>
                    <a:p>
                      <a:pPr latinLnBrk="1"/>
                      <a:r>
                        <a:rPr lang="en-US" altLang="ko-KR" dirty="0" smtClean="0"/>
                        <a:t>4</a:t>
                      </a:r>
                      <a:endParaRPr lang="ko-KR" altLang="en-US" dirty="0"/>
                    </a:p>
                  </a:txBody>
                  <a:tcPr/>
                </a:tc>
                <a:extLst>
                  <a:ext uri="{0D108BD9-81ED-4DB2-BD59-A6C34878D82A}">
                    <a16:rowId xmlns:a16="http://schemas.microsoft.com/office/drawing/2014/main" val="10001"/>
                  </a:ext>
                </a:extLst>
              </a:tr>
              <a:tr h="370736">
                <a:tc>
                  <a:txBody>
                    <a:bodyPr/>
                    <a:lstStyle/>
                    <a:p>
                      <a:pPr latinLnBrk="1"/>
                      <a:r>
                        <a:rPr lang="en-US" altLang="ko-KR" b="1" dirty="0" smtClean="0"/>
                        <a:t>1</a:t>
                      </a:r>
                      <a:endParaRPr lang="ko-KR" altLang="en-US" b="1" dirty="0"/>
                    </a:p>
                  </a:txBody>
                  <a:tcPr/>
                </a:tc>
                <a:tc>
                  <a:txBody>
                    <a:bodyPr/>
                    <a:lstStyle/>
                    <a:p>
                      <a:pPr latinLnBrk="1"/>
                      <a:r>
                        <a:rPr lang="en-US" altLang="ko-KR" b="1" u="sng" dirty="0" smtClean="0"/>
                        <a:t>2</a:t>
                      </a:r>
                      <a:endParaRPr lang="ko-KR" altLang="en-US" b="1" u="sng" dirty="0"/>
                    </a:p>
                  </a:txBody>
                  <a:tcPr/>
                </a:tc>
                <a:tc>
                  <a:txBody>
                    <a:bodyPr/>
                    <a:lstStyle/>
                    <a:p>
                      <a:pPr latinLnBrk="1"/>
                      <a:r>
                        <a:rPr lang="en-US" altLang="ko-KR" dirty="0" smtClean="0"/>
                        <a:t>3</a:t>
                      </a:r>
                      <a:endParaRPr lang="ko-KR" altLang="en-US" dirty="0"/>
                    </a:p>
                  </a:txBody>
                  <a:tcPr/>
                </a:tc>
                <a:tc>
                  <a:txBody>
                    <a:bodyPr/>
                    <a:lstStyle/>
                    <a:p>
                      <a:pPr latinLnBrk="1"/>
                      <a:r>
                        <a:rPr lang="en-US" altLang="ko-KR" dirty="0" smtClean="0"/>
                        <a:t>7</a:t>
                      </a:r>
                      <a:endParaRPr lang="ko-KR" altLang="en-US" dirty="0"/>
                    </a:p>
                  </a:txBody>
                  <a:tcPr/>
                </a:tc>
                <a:tc>
                  <a:txBody>
                    <a:bodyPr/>
                    <a:lstStyle/>
                    <a:p>
                      <a:pPr latinLnBrk="1"/>
                      <a:r>
                        <a:rPr lang="en-US" altLang="ko-KR" dirty="0" smtClean="0"/>
                        <a:t>8</a:t>
                      </a:r>
                      <a:endParaRPr lang="ko-KR" altLang="en-US" dirty="0"/>
                    </a:p>
                  </a:txBody>
                  <a:tcPr/>
                </a:tc>
                <a:tc>
                  <a:txBody>
                    <a:bodyPr/>
                    <a:lstStyle/>
                    <a:p>
                      <a:pPr latinLnBrk="1"/>
                      <a:r>
                        <a:rPr lang="en-US" altLang="ko-KR" dirty="0" smtClean="0"/>
                        <a:t>5</a:t>
                      </a:r>
                      <a:endParaRPr lang="ko-KR" altLang="en-US" dirty="0"/>
                    </a:p>
                  </a:txBody>
                  <a:tcPr/>
                </a:tc>
                <a:tc>
                  <a:txBody>
                    <a:bodyPr/>
                    <a:lstStyle/>
                    <a:p>
                      <a:pPr latinLnBrk="1"/>
                      <a:r>
                        <a:rPr lang="en-US" altLang="ko-KR" dirty="0" smtClean="0"/>
                        <a:t>9</a:t>
                      </a:r>
                      <a:endParaRPr lang="ko-KR" altLang="en-US" dirty="0"/>
                    </a:p>
                  </a:txBody>
                  <a:tcPr/>
                </a:tc>
                <a:tc>
                  <a:txBody>
                    <a:bodyPr/>
                    <a:lstStyle/>
                    <a:p>
                      <a:pPr latinLnBrk="1"/>
                      <a:r>
                        <a:rPr lang="en-US" altLang="ko-KR" dirty="0" smtClean="0"/>
                        <a:t>5</a:t>
                      </a:r>
                      <a:endParaRPr lang="ko-KR" altLang="en-US" dirty="0"/>
                    </a:p>
                  </a:txBody>
                  <a:tcPr/>
                </a:tc>
                <a:tc>
                  <a:txBody>
                    <a:bodyPr/>
                    <a:lstStyle/>
                    <a:p>
                      <a:pPr latinLnBrk="1"/>
                      <a:r>
                        <a:rPr lang="en-US" altLang="ko-KR" dirty="0" smtClean="0"/>
                        <a:t>4</a:t>
                      </a:r>
                      <a:endParaRPr lang="ko-KR" altLang="en-US" dirty="0"/>
                    </a:p>
                  </a:txBody>
                  <a:tcPr/>
                </a:tc>
                <a:extLst>
                  <a:ext uri="{0D108BD9-81ED-4DB2-BD59-A6C34878D82A}">
                    <a16:rowId xmlns:a16="http://schemas.microsoft.com/office/drawing/2014/main" val="10002"/>
                  </a:ext>
                </a:extLst>
              </a:tr>
              <a:tr h="370736">
                <a:tc>
                  <a:txBody>
                    <a:bodyPr/>
                    <a:lstStyle/>
                    <a:p>
                      <a:pPr latinLnBrk="1"/>
                      <a:r>
                        <a:rPr lang="en-US" altLang="ko-KR" b="1" dirty="0" smtClean="0"/>
                        <a:t>1</a:t>
                      </a:r>
                      <a:endParaRPr lang="ko-KR" altLang="en-US" b="1" dirty="0"/>
                    </a:p>
                  </a:txBody>
                  <a:tcPr/>
                </a:tc>
                <a:tc>
                  <a:txBody>
                    <a:bodyPr/>
                    <a:lstStyle/>
                    <a:p>
                      <a:pPr latinLnBrk="1"/>
                      <a:r>
                        <a:rPr lang="en-US" altLang="ko-KR" b="1" dirty="0" smtClean="0"/>
                        <a:t>2</a:t>
                      </a:r>
                      <a:endParaRPr lang="ko-KR" altLang="en-US" b="1" dirty="0"/>
                    </a:p>
                  </a:txBody>
                  <a:tcPr/>
                </a:tc>
                <a:tc>
                  <a:txBody>
                    <a:bodyPr/>
                    <a:lstStyle/>
                    <a:p>
                      <a:pPr latinLnBrk="1"/>
                      <a:r>
                        <a:rPr lang="en-US" altLang="ko-KR" b="1" u="sng" dirty="0" smtClean="0"/>
                        <a:t>3</a:t>
                      </a:r>
                      <a:endParaRPr lang="ko-KR" altLang="en-US" b="1" u="sng" dirty="0"/>
                    </a:p>
                  </a:txBody>
                  <a:tcPr/>
                </a:tc>
                <a:tc>
                  <a:txBody>
                    <a:bodyPr/>
                    <a:lstStyle/>
                    <a:p>
                      <a:pPr latinLnBrk="1"/>
                      <a:r>
                        <a:rPr lang="en-US" altLang="ko-KR" dirty="0" smtClean="0"/>
                        <a:t>7</a:t>
                      </a:r>
                      <a:endParaRPr lang="ko-KR" altLang="en-US" dirty="0"/>
                    </a:p>
                  </a:txBody>
                  <a:tcPr/>
                </a:tc>
                <a:tc>
                  <a:txBody>
                    <a:bodyPr/>
                    <a:lstStyle/>
                    <a:p>
                      <a:pPr latinLnBrk="1"/>
                      <a:r>
                        <a:rPr lang="en-US" altLang="ko-KR" dirty="0" smtClean="0"/>
                        <a:t>8</a:t>
                      </a:r>
                      <a:endParaRPr lang="ko-KR" altLang="en-US" dirty="0"/>
                    </a:p>
                  </a:txBody>
                  <a:tcPr/>
                </a:tc>
                <a:tc>
                  <a:txBody>
                    <a:bodyPr/>
                    <a:lstStyle/>
                    <a:p>
                      <a:pPr latinLnBrk="1"/>
                      <a:r>
                        <a:rPr lang="en-US" altLang="ko-KR" dirty="0" smtClean="0"/>
                        <a:t>5</a:t>
                      </a:r>
                      <a:endParaRPr lang="ko-KR" altLang="en-US" dirty="0"/>
                    </a:p>
                  </a:txBody>
                  <a:tcPr/>
                </a:tc>
                <a:tc>
                  <a:txBody>
                    <a:bodyPr/>
                    <a:lstStyle/>
                    <a:p>
                      <a:pPr latinLnBrk="1"/>
                      <a:r>
                        <a:rPr lang="en-US" altLang="ko-KR" dirty="0" smtClean="0"/>
                        <a:t>9</a:t>
                      </a:r>
                      <a:endParaRPr lang="ko-KR" altLang="en-US" dirty="0"/>
                    </a:p>
                  </a:txBody>
                  <a:tcPr/>
                </a:tc>
                <a:tc>
                  <a:txBody>
                    <a:bodyPr/>
                    <a:lstStyle/>
                    <a:p>
                      <a:pPr latinLnBrk="1"/>
                      <a:r>
                        <a:rPr lang="en-US" altLang="ko-KR" dirty="0" smtClean="0"/>
                        <a:t>5</a:t>
                      </a:r>
                      <a:endParaRPr lang="ko-KR" altLang="en-US" dirty="0"/>
                    </a:p>
                  </a:txBody>
                  <a:tcPr/>
                </a:tc>
                <a:tc>
                  <a:txBody>
                    <a:bodyPr/>
                    <a:lstStyle/>
                    <a:p>
                      <a:pPr latinLnBrk="1"/>
                      <a:r>
                        <a:rPr lang="en-US" altLang="ko-KR" dirty="0" smtClean="0"/>
                        <a:t>4</a:t>
                      </a:r>
                      <a:endParaRPr lang="ko-KR" altLang="en-US" dirty="0"/>
                    </a:p>
                  </a:txBody>
                  <a:tcPr/>
                </a:tc>
                <a:extLst>
                  <a:ext uri="{0D108BD9-81ED-4DB2-BD59-A6C34878D82A}">
                    <a16:rowId xmlns:a16="http://schemas.microsoft.com/office/drawing/2014/main" val="10003"/>
                  </a:ext>
                </a:extLst>
              </a:tr>
              <a:tr h="370736">
                <a:tc>
                  <a:txBody>
                    <a:bodyPr/>
                    <a:lstStyle/>
                    <a:p>
                      <a:pPr latinLnBrk="1"/>
                      <a:r>
                        <a:rPr lang="en-US" altLang="ko-KR" b="1" dirty="0" smtClean="0"/>
                        <a:t>1</a:t>
                      </a:r>
                      <a:endParaRPr lang="ko-KR" altLang="en-US" b="1" dirty="0"/>
                    </a:p>
                  </a:txBody>
                  <a:tcPr/>
                </a:tc>
                <a:tc>
                  <a:txBody>
                    <a:bodyPr/>
                    <a:lstStyle/>
                    <a:p>
                      <a:pPr latinLnBrk="1"/>
                      <a:r>
                        <a:rPr lang="en-US" altLang="ko-KR" b="1" dirty="0" smtClean="0"/>
                        <a:t>2</a:t>
                      </a:r>
                      <a:endParaRPr lang="ko-KR" altLang="en-US" b="1" dirty="0"/>
                    </a:p>
                  </a:txBody>
                  <a:tcPr/>
                </a:tc>
                <a:tc>
                  <a:txBody>
                    <a:bodyPr/>
                    <a:lstStyle/>
                    <a:p>
                      <a:pPr latinLnBrk="1"/>
                      <a:r>
                        <a:rPr lang="en-US" altLang="ko-KR" b="1" dirty="0" smtClean="0"/>
                        <a:t>3</a:t>
                      </a:r>
                      <a:endParaRPr lang="ko-KR" altLang="en-US" b="1" dirty="0"/>
                    </a:p>
                  </a:txBody>
                  <a:tcPr/>
                </a:tc>
                <a:tc>
                  <a:txBody>
                    <a:bodyPr/>
                    <a:lstStyle/>
                    <a:p>
                      <a:pPr latinLnBrk="1"/>
                      <a:r>
                        <a:rPr lang="en-US" altLang="ko-KR" b="1" u="sng" dirty="0" smtClean="0"/>
                        <a:t>4</a:t>
                      </a:r>
                      <a:endParaRPr lang="ko-KR" altLang="en-US" b="1" u="sng" dirty="0"/>
                    </a:p>
                  </a:txBody>
                  <a:tcPr/>
                </a:tc>
                <a:tc>
                  <a:txBody>
                    <a:bodyPr/>
                    <a:lstStyle/>
                    <a:p>
                      <a:pPr latinLnBrk="1"/>
                      <a:r>
                        <a:rPr lang="en-US" altLang="ko-KR" dirty="0" smtClean="0"/>
                        <a:t>7</a:t>
                      </a:r>
                      <a:endParaRPr lang="ko-KR" altLang="en-US" dirty="0"/>
                    </a:p>
                  </a:txBody>
                  <a:tcPr/>
                </a:tc>
                <a:tc>
                  <a:txBody>
                    <a:bodyPr/>
                    <a:lstStyle/>
                    <a:p>
                      <a:pPr latinLnBrk="1"/>
                      <a:r>
                        <a:rPr lang="en-US" altLang="ko-KR" dirty="0" smtClean="0"/>
                        <a:t>8</a:t>
                      </a:r>
                      <a:endParaRPr lang="ko-KR" altLang="en-US" dirty="0"/>
                    </a:p>
                  </a:txBody>
                  <a:tcPr/>
                </a:tc>
                <a:tc>
                  <a:txBody>
                    <a:bodyPr/>
                    <a:lstStyle/>
                    <a:p>
                      <a:pPr latinLnBrk="1"/>
                      <a:r>
                        <a:rPr lang="en-US" altLang="ko-KR" dirty="0" smtClean="0"/>
                        <a:t>5</a:t>
                      </a:r>
                      <a:endParaRPr lang="ko-KR" altLang="en-US" dirty="0"/>
                    </a:p>
                  </a:txBody>
                  <a:tcPr/>
                </a:tc>
                <a:tc>
                  <a:txBody>
                    <a:bodyPr/>
                    <a:lstStyle/>
                    <a:p>
                      <a:pPr latinLnBrk="1"/>
                      <a:r>
                        <a:rPr lang="en-US" altLang="ko-KR" dirty="0" smtClean="0"/>
                        <a:t>9</a:t>
                      </a:r>
                      <a:endParaRPr lang="ko-KR" altLang="en-US" dirty="0"/>
                    </a:p>
                  </a:txBody>
                  <a:tcPr/>
                </a:tc>
                <a:tc>
                  <a:txBody>
                    <a:bodyPr/>
                    <a:lstStyle/>
                    <a:p>
                      <a:pPr latinLnBrk="1"/>
                      <a:r>
                        <a:rPr lang="en-US" altLang="ko-KR" dirty="0" smtClean="0"/>
                        <a:t>5</a:t>
                      </a:r>
                      <a:endParaRPr lang="ko-KR" altLang="en-US" dirty="0"/>
                    </a:p>
                  </a:txBody>
                  <a:tcPr/>
                </a:tc>
                <a:extLst>
                  <a:ext uri="{0D108BD9-81ED-4DB2-BD59-A6C34878D82A}">
                    <a16:rowId xmlns:a16="http://schemas.microsoft.com/office/drawing/2014/main" val="10004"/>
                  </a:ext>
                </a:extLst>
              </a:tr>
              <a:tr h="370736">
                <a:tc>
                  <a:txBody>
                    <a:bodyPr/>
                    <a:lstStyle/>
                    <a:p>
                      <a:pPr latinLnBrk="1"/>
                      <a:r>
                        <a:rPr lang="en-US" altLang="ko-KR" b="1" dirty="0" smtClean="0"/>
                        <a:t>1</a:t>
                      </a:r>
                      <a:endParaRPr lang="ko-KR" altLang="en-US" b="1" dirty="0"/>
                    </a:p>
                  </a:txBody>
                  <a:tcPr/>
                </a:tc>
                <a:tc>
                  <a:txBody>
                    <a:bodyPr/>
                    <a:lstStyle/>
                    <a:p>
                      <a:pPr latinLnBrk="1"/>
                      <a:r>
                        <a:rPr lang="en-US" altLang="ko-KR" b="1" dirty="0" smtClean="0"/>
                        <a:t>2</a:t>
                      </a:r>
                      <a:endParaRPr lang="ko-KR" altLang="en-US" b="1" dirty="0"/>
                    </a:p>
                  </a:txBody>
                  <a:tcPr/>
                </a:tc>
                <a:tc>
                  <a:txBody>
                    <a:bodyPr/>
                    <a:lstStyle/>
                    <a:p>
                      <a:pPr latinLnBrk="1"/>
                      <a:r>
                        <a:rPr lang="en-US" altLang="ko-KR" b="1" dirty="0" smtClean="0"/>
                        <a:t>3</a:t>
                      </a:r>
                      <a:endParaRPr lang="ko-KR" altLang="en-US" b="1" dirty="0"/>
                    </a:p>
                  </a:txBody>
                  <a:tcPr/>
                </a:tc>
                <a:tc>
                  <a:txBody>
                    <a:bodyPr/>
                    <a:lstStyle/>
                    <a:p>
                      <a:pPr latinLnBrk="1"/>
                      <a:r>
                        <a:rPr lang="en-US" altLang="ko-KR" b="1" dirty="0" smtClean="0"/>
                        <a:t>4</a:t>
                      </a:r>
                      <a:endParaRPr lang="ko-KR" altLang="en-US" b="1" dirty="0"/>
                    </a:p>
                  </a:txBody>
                  <a:tcPr/>
                </a:tc>
                <a:tc>
                  <a:txBody>
                    <a:bodyPr/>
                    <a:lstStyle/>
                    <a:p>
                      <a:pPr latinLnBrk="1"/>
                      <a:r>
                        <a:rPr lang="en-US" altLang="ko-KR" b="1" u="sng" dirty="0" smtClean="0"/>
                        <a:t>5</a:t>
                      </a:r>
                      <a:endParaRPr lang="ko-KR" altLang="en-US" b="1" u="sng" dirty="0"/>
                    </a:p>
                  </a:txBody>
                  <a:tcPr/>
                </a:tc>
                <a:tc>
                  <a:txBody>
                    <a:bodyPr/>
                    <a:lstStyle/>
                    <a:p>
                      <a:pPr latinLnBrk="1"/>
                      <a:r>
                        <a:rPr lang="en-US" altLang="ko-KR" dirty="0" smtClean="0"/>
                        <a:t>7</a:t>
                      </a:r>
                      <a:endParaRPr lang="ko-KR" altLang="en-US" dirty="0"/>
                    </a:p>
                  </a:txBody>
                  <a:tcPr/>
                </a:tc>
                <a:tc>
                  <a:txBody>
                    <a:bodyPr/>
                    <a:lstStyle/>
                    <a:p>
                      <a:pPr latinLnBrk="1"/>
                      <a:r>
                        <a:rPr lang="en-US" altLang="ko-KR" dirty="0" smtClean="0"/>
                        <a:t>8</a:t>
                      </a:r>
                      <a:endParaRPr lang="ko-KR" altLang="en-US" dirty="0"/>
                    </a:p>
                  </a:txBody>
                  <a:tcPr/>
                </a:tc>
                <a:tc>
                  <a:txBody>
                    <a:bodyPr/>
                    <a:lstStyle/>
                    <a:p>
                      <a:pPr latinLnBrk="1"/>
                      <a:r>
                        <a:rPr lang="en-US" altLang="ko-KR" dirty="0" smtClean="0"/>
                        <a:t>9</a:t>
                      </a:r>
                      <a:endParaRPr lang="ko-KR" altLang="en-US" dirty="0"/>
                    </a:p>
                  </a:txBody>
                  <a:tcPr/>
                </a:tc>
                <a:tc>
                  <a:txBody>
                    <a:bodyPr/>
                    <a:lstStyle/>
                    <a:p>
                      <a:pPr latinLnBrk="1"/>
                      <a:r>
                        <a:rPr lang="en-US" altLang="ko-KR" dirty="0" smtClean="0"/>
                        <a:t>5</a:t>
                      </a:r>
                      <a:endParaRPr lang="ko-KR" altLang="en-US" dirty="0"/>
                    </a:p>
                  </a:txBody>
                  <a:tcPr/>
                </a:tc>
                <a:extLst>
                  <a:ext uri="{0D108BD9-81ED-4DB2-BD59-A6C34878D82A}">
                    <a16:rowId xmlns:a16="http://schemas.microsoft.com/office/drawing/2014/main" val="10005"/>
                  </a:ext>
                </a:extLst>
              </a:tr>
              <a:tr h="370736">
                <a:tc>
                  <a:txBody>
                    <a:bodyPr/>
                    <a:lstStyle/>
                    <a:p>
                      <a:pPr latinLnBrk="1"/>
                      <a:r>
                        <a:rPr lang="en-US" altLang="ko-KR" b="1" dirty="0" smtClean="0"/>
                        <a:t>1</a:t>
                      </a:r>
                      <a:endParaRPr lang="ko-KR" altLang="en-US" b="1" dirty="0"/>
                    </a:p>
                  </a:txBody>
                  <a:tcPr/>
                </a:tc>
                <a:tc>
                  <a:txBody>
                    <a:bodyPr/>
                    <a:lstStyle/>
                    <a:p>
                      <a:pPr latinLnBrk="1"/>
                      <a:r>
                        <a:rPr lang="en-US" altLang="ko-KR" b="1" dirty="0" smtClean="0"/>
                        <a:t>2</a:t>
                      </a:r>
                      <a:endParaRPr lang="ko-KR" altLang="en-US" b="1" dirty="0"/>
                    </a:p>
                  </a:txBody>
                  <a:tcPr/>
                </a:tc>
                <a:tc>
                  <a:txBody>
                    <a:bodyPr/>
                    <a:lstStyle/>
                    <a:p>
                      <a:pPr latinLnBrk="1"/>
                      <a:r>
                        <a:rPr lang="en-US" altLang="ko-KR" b="1" dirty="0" smtClean="0"/>
                        <a:t>3</a:t>
                      </a:r>
                      <a:endParaRPr lang="ko-KR" altLang="en-US" b="1" dirty="0"/>
                    </a:p>
                  </a:txBody>
                  <a:tcPr/>
                </a:tc>
                <a:tc>
                  <a:txBody>
                    <a:bodyPr/>
                    <a:lstStyle/>
                    <a:p>
                      <a:pPr latinLnBrk="1"/>
                      <a:r>
                        <a:rPr lang="en-US" altLang="ko-KR" b="1" dirty="0" smtClean="0"/>
                        <a:t>4</a:t>
                      </a:r>
                      <a:endParaRPr lang="ko-KR" altLang="en-US" b="1" dirty="0"/>
                    </a:p>
                  </a:txBody>
                  <a:tcPr/>
                </a:tc>
                <a:tc>
                  <a:txBody>
                    <a:bodyPr/>
                    <a:lstStyle/>
                    <a:p>
                      <a:pPr latinLnBrk="1"/>
                      <a:r>
                        <a:rPr lang="en-US" altLang="ko-KR" b="1" dirty="0" smtClean="0"/>
                        <a:t>5</a:t>
                      </a:r>
                      <a:endParaRPr lang="ko-KR" altLang="en-US" b="1" dirty="0"/>
                    </a:p>
                  </a:txBody>
                  <a:tcPr/>
                </a:tc>
                <a:tc>
                  <a:txBody>
                    <a:bodyPr/>
                    <a:lstStyle/>
                    <a:p>
                      <a:pPr latinLnBrk="1"/>
                      <a:r>
                        <a:rPr lang="en-US" altLang="ko-KR" b="1" u="sng" dirty="0" smtClean="0"/>
                        <a:t>5</a:t>
                      </a:r>
                      <a:endParaRPr lang="ko-KR" altLang="en-US" b="1" u="sng" dirty="0"/>
                    </a:p>
                  </a:txBody>
                  <a:tcPr/>
                </a:tc>
                <a:tc>
                  <a:txBody>
                    <a:bodyPr/>
                    <a:lstStyle/>
                    <a:p>
                      <a:pPr latinLnBrk="1"/>
                      <a:r>
                        <a:rPr lang="en-US" altLang="ko-KR" dirty="0" smtClean="0"/>
                        <a:t>7</a:t>
                      </a:r>
                      <a:endParaRPr lang="ko-KR" altLang="en-US" dirty="0"/>
                    </a:p>
                  </a:txBody>
                  <a:tcPr/>
                </a:tc>
                <a:tc>
                  <a:txBody>
                    <a:bodyPr/>
                    <a:lstStyle/>
                    <a:p>
                      <a:pPr latinLnBrk="1"/>
                      <a:r>
                        <a:rPr lang="en-US" altLang="ko-KR" dirty="0" smtClean="0"/>
                        <a:t>8</a:t>
                      </a:r>
                      <a:endParaRPr lang="ko-KR" altLang="en-US" dirty="0"/>
                    </a:p>
                  </a:txBody>
                  <a:tcPr/>
                </a:tc>
                <a:tc>
                  <a:txBody>
                    <a:bodyPr/>
                    <a:lstStyle/>
                    <a:p>
                      <a:pPr latinLnBrk="1"/>
                      <a:r>
                        <a:rPr lang="en-US" altLang="ko-KR" dirty="0" smtClean="0"/>
                        <a:t>9</a:t>
                      </a:r>
                      <a:endParaRPr lang="ko-KR" altLang="en-US" dirty="0"/>
                    </a:p>
                  </a:txBody>
                  <a:tcPr/>
                </a:tc>
                <a:extLst>
                  <a:ext uri="{0D108BD9-81ED-4DB2-BD59-A6C34878D82A}">
                    <a16:rowId xmlns:a16="http://schemas.microsoft.com/office/drawing/2014/main" val="10006"/>
                  </a:ext>
                </a:extLst>
              </a:tr>
              <a:tr h="370736">
                <a:tc>
                  <a:txBody>
                    <a:bodyPr/>
                    <a:lstStyle/>
                    <a:p>
                      <a:pPr latinLnBrk="1"/>
                      <a:r>
                        <a:rPr lang="en-US" altLang="ko-KR" b="1" dirty="0" smtClean="0"/>
                        <a:t>1</a:t>
                      </a:r>
                      <a:endParaRPr lang="ko-KR" altLang="en-US" b="1" dirty="0"/>
                    </a:p>
                  </a:txBody>
                  <a:tcPr/>
                </a:tc>
                <a:tc>
                  <a:txBody>
                    <a:bodyPr/>
                    <a:lstStyle/>
                    <a:p>
                      <a:pPr latinLnBrk="1"/>
                      <a:r>
                        <a:rPr lang="en-US" altLang="ko-KR" b="1" dirty="0" smtClean="0"/>
                        <a:t>2</a:t>
                      </a:r>
                      <a:endParaRPr lang="ko-KR" altLang="en-US" b="1" dirty="0"/>
                    </a:p>
                  </a:txBody>
                  <a:tcPr/>
                </a:tc>
                <a:tc>
                  <a:txBody>
                    <a:bodyPr/>
                    <a:lstStyle/>
                    <a:p>
                      <a:pPr latinLnBrk="1"/>
                      <a:r>
                        <a:rPr lang="en-US" altLang="ko-KR" b="1" dirty="0" smtClean="0"/>
                        <a:t>3</a:t>
                      </a:r>
                      <a:endParaRPr lang="ko-KR" altLang="en-US" b="1" dirty="0"/>
                    </a:p>
                  </a:txBody>
                  <a:tcPr/>
                </a:tc>
                <a:tc>
                  <a:txBody>
                    <a:bodyPr/>
                    <a:lstStyle/>
                    <a:p>
                      <a:pPr latinLnBrk="1"/>
                      <a:r>
                        <a:rPr lang="en-US" altLang="ko-KR" b="1" dirty="0" smtClean="0"/>
                        <a:t>4</a:t>
                      </a:r>
                      <a:endParaRPr lang="ko-KR" altLang="en-US" b="1" dirty="0"/>
                    </a:p>
                  </a:txBody>
                  <a:tcPr/>
                </a:tc>
                <a:tc>
                  <a:txBody>
                    <a:bodyPr/>
                    <a:lstStyle/>
                    <a:p>
                      <a:pPr latinLnBrk="1"/>
                      <a:r>
                        <a:rPr lang="en-US" altLang="ko-KR" b="1" dirty="0" smtClean="0"/>
                        <a:t>5</a:t>
                      </a:r>
                      <a:endParaRPr lang="ko-KR" altLang="en-US" b="1" dirty="0"/>
                    </a:p>
                  </a:txBody>
                  <a:tcPr/>
                </a:tc>
                <a:tc>
                  <a:txBody>
                    <a:bodyPr/>
                    <a:lstStyle/>
                    <a:p>
                      <a:pPr latinLnBrk="1"/>
                      <a:r>
                        <a:rPr lang="en-US" altLang="ko-KR" b="1" dirty="0" smtClean="0"/>
                        <a:t>5</a:t>
                      </a:r>
                      <a:endParaRPr lang="ko-KR" altLang="en-US" b="1" dirty="0"/>
                    </a:p>
                  </a:txBody>
                  <a:tcPr/>
                </a:tc>
                <a:tc>
                  <a:txBody>
                    <a:bodyPr/>
                    <a:lstStyle/>
                    <a:p>
                      <a:pPr latinLnBrk="1"/>
                      <a:r>
                        <a:rPr lang="en-US" altLang="ko-KR" b="1" u="sng" dirty="0" smtClean="0"/>
                        <a:t>7</a:t>
                      </a:r>
                      <a:endParaRPr lang="ko-KR" altLang="en-US" b="1" u="sng" dirty="0"/>
                    </a:p>
                  </a:txBody>
                  <a:tcPr/>
                </a:tc>
                <a:tc>
                  <a:txBody>
                    <a:bodyPr/>
                    <a:lstStyle/>
                    <a:p>
                      <a:pPr latinLnBrk="1"/>
                      <a:r>
                        <a:rPr lang="en-US" altLang="ko-KR" dirty="0" smtClean="0"/>
                        <a:t>8</a:t>
                      </a:r>
                      <a:endParaRPr lang="ko-KR" altLang="en-US" dirty="0"/>
                    </a:p>
                  </a:txBody>
                  <a:tcPr/>
                </a:tc>
                <a:tc>
                  <a:txBody>
                    <a:bodyPr/>
                    <a:lstStyle/>
                    <a:p>
                      <a:pPr latinLnBrk="1"/>
                      <a:r>
                        <a:rPr lang="en-US" altLang="ko-KR" dirty="0" smtClean="0"/>
                        <a:t>9</a:t>
                      </a:r>
                      <a:endParaRPr lang="ko-KR" altLang="en-US" dirty="0"/>
                    </a:p>
                  </a:txBody>
                  <a:tcPr/>
                </a:tc>
                <a:extLst>
                  <a:ext uri="{0D108BD9-81ED-4DB2-BD59-A6C34878D82A}">
                    <a16:rowId xmlns:a16="http://schemas.microsoft.com/office/drawing/2014/main" val="10007"/>
                  </a:ext>
                </a:extLst>
              </a:tr>
              <a:tr h="370736">
                <a:tc>
                  <a:txBody>
                    <a:bodyPr/>
                    <a:lstStyle/>
                    <a:p>
                      <a:pPr latinLnBrk="1"/>
                      <a:r>
                        <a:rPr lang="en-US" altLang="ko-KR" b="1" dirty="0" smtClean="0"/>
                        <a:t>1</a:t>
                      </a:r>
                      <a:endParaRPr lang="ko-KR" altLang="en-US" b="1" dirty="0"/>
                    </a:p>
                  </a:txBody>
                  <a:tcPr/>
                </a:tc>
                <a:tc>
                  <a:txBody>
                    <a:bodyPr/>
                    <a:lstStyle/>
                    <a:p>
                      <a:pPr latinLnBrk="1"/>
                      <a:r>
                        <a:rPr lang="en-US" altLang="ko-KR" b="1" dirty="0" smtClean="0"/>
                        <a:t>2</a:t>
                      </a:r>
                      <a:endParaRPr lang="ko-KR" altLang="en-US" b="1" dirty="0"/>
                    </a:p>
                  </a:txBody>
                  <a:tcPr/>
                </a:tc>
                <a:tc>
                  <a:txBody>
                    <a:bodyPr/>
                    <a:lstStyle/>
                    <a:p>
                      <a:pPr latinLnBrk="1"/>
                      <a:r>
                        <a:rPr lang="en-US" altLang="ko-KR" b="1" dirty="0" smtClean="0"/>
                        <a:t>3</a:t>
                      </a:r>
                      <a:endParaRPr lang="ko-KR" altLang="en-US" b="1" dirty="0"/>
                    </a:p>
                  </a:txBody>
                  <a:tcPr/>
                </a:tc>
                <a:tc>
                  <a:txBody>
                    <a:bodyPr/>
                    <a:lstStyle/>
                    <a:p>
                      <a:pPr latinLnBrk="1"/>
                      <a:r>
                        <a:rPr lang="en-US" altLang="ko-KR" b="1" dirty="0" smtClean="0"/>
                        <a:t>4</a:t>
                      </a:r>
                      <a:endParaRPr lang="ko-KR" altLang="en-US" b="1" dirty="0"/>
                    </a:p>
                  </a:txBody>
                  <a:tcPr/>
                </a:tc>
                <a:tc>
                  <a:txBody>
                    <a:bodyPr/>
                    <a:lstStyle/>
                    <a:p>
                      <a:pPr latinLnBrk="1"/>
                      <a:r>
                        <a:rPr lang="en-US" altLang="ko-KR" b="1" dirty="0" smtClean="0"/>
                        <a:t>5</a:t>
                      </a:r>
                      <a:endParaRPr lang="ko-KR" altLang="en-US" b="1" dirty="0"/>
                    </a:p>
                  </a:txBody>
                  <a:tcPr/>
                </a:tc>
                <a:tc>
                  <a:txBody>
                    <a:bodyPr/>
                    <a:lstStyle/>
                    <a:p>
                      <a:pPr latinLnBrk="1"/>
                      <a:r>
                        <a:rPr lang="en-US" altLang="ko-KR" b="1" dirty="0" smtClean="0"/>
                        <a:t>5</a:t>
                      </a:r>
                      <a:endParaRPr lang="ko-KR" altLang="en-US" b="1" dirty="0"/>
                    </a:p>
                  </a:txBody>
                  <a:tcPr/>
                </a:tc>
                <a:tc>
                  <a:txBody>
                    <a:bodyPr/>
                    <a:lstStyle/>
                    <a:p>
                      <a:pPr latinLnBrk="1"/>
                      <a:r>
                        <a:rPr lang="en-US" altLang="ko-KR" b="1" dirty="0" smtClean="0"/>
                        <a:t>7</a:t>
                      </a:r>
                      <a:endParaRPr lang="ko-KR" altLang="en-US" b="1" dirty="0"/>
                    </a:p>
                  </a:txBody>
                  <a:tcPr/>
                </a:tc>
                <a:tc>
                  <a:txBody>
                    <a:bodyPr/>
                    <a:lstStyle/>
                    <a:p>
                      <a:pPr latinLnBrk="1"/>
                      <a:r>
                        <a:rPr lang="en-US" altLang="ko-KR" b="1" u="sng" dirty="0" smtClean="0"/>
                        <a:t>8</a:t>
                      </a:r>
                      <a:endParaRPr lang="ko-KR" altLang="en-US" b="1" u="sng" dirty="0"/>
                    </a:p>
                  </a:txBody>
                  <a:tcPr/>
                </a:tc>
                <a:tc>
                  <a:txBody>
                    <a:bodyPr/>
                    <a:lstStyle/>
                    <a:p>
                      <a:pPr latinLnBrk="1"/>
                      <a:r>
                        <a:rPr lang="en-US" altLang="ko-KR" dirty="0" smtClean="0"/>
                        <a:t>9</a:t>
                      </a:r>
                      <a:endParaRPr lang="ko-KR" altLang="en-US" dirty="0"/>
                    </a:p>
                  </a:txBody>
                  <a:tcPr/>
                </a:tc>
                <a:extLst>
                  <a:ext uri="{0D108BD9-81ED-4DB2-BD59-A6C34878D82A}">
                    <a16:rowId xmlns:a16="http://schemas.microsoft.com/office/drawing/2014/main" val="10008"/>
                  </a:ext>
                </a:extLst>
              </a:tr>
              <a:tr h="370736">
                <a:tc>
                  <a:txBody>
                    <a:bodyPr/>
                    <a:lstStyle/>
                    <a:p>
                      <a:pPr latinLnBrk="1"/>
                      <a:r>
                        <a:rPr lang="en-US" altLang="ko-KR" b="1" dirty="0" smtClean="0"/>
                        <a:t>1</a:t>
                      </a:r>
                      <a:endParaRPr lang="ko-KR" altLang="en-US" b="1" dirty="0"/>
                    </a:p>
                  </a:txBody>
                  <a:tcPr/>
                </a:tc>
                <a:tc>
                  <a:txBody>
                    <a:bodyPr/>
                    <a:lstStyle/>
                    <a:p>
                      <a:pPr latinLnBrk="1"/>
                      <a:r>
                        <a:rPr lang="en-US" altLang="ko-KR" b="1" dirty="0" smtClean="0"/>
                        <a:t>2</a:t>
                      </a:r>
                      <a:endParaRPr lang="ko-KR" altLang="en-US" b="1" dirty="0"/>
                    </a:p>
                  </a:txBody>
                  <a:tcPr/>
                </a:tc>
                <a:tc>
                  <a:txBody>
                    <a:bodyPr/>
                    <a:lstStyle/>
                    <a:p>
                      <a:pPr latinLnBrk="1"/>
                      <a:r>
                        <a:rPr lang="en-US" altLang="ko-KR" b="1" dirty="0" smtClean="0"/>
                        <a:t>3</a:t>
                      </a:r>
                      <a:endParaRPr lang="ko-KR" altLang="en-US" b="1" dirty="0"/>
                    </a:p>
                  </a:txBody>
                  <a:tcPr/>
                </a:tc>
                <a:tc>
                  <a:txBody>
                    <a:bodyPr/>
                    <a:lstStyle/>
                    <a:p>
                      <a:pPr latinLnBrk="1"/>
                      <a:r>
                        <a:rPr lang="en-US" altLang="ko-KR" b="1" dirty="0" smtClean="0"/>
                        <a:t>4</a:t>
                      </a:r>
                      <a:endParaRPr lang="ko-KR" altLang="en-US" b="1" dirty="0"/>
                    </a:p>
                  </a:txBody>
                  <a:tcPr/>
                </a:tc>
                <a:tc>
                  <a:txBody>
                    <a:bodyPr/>
                    <a:lstStyle/>
                    <a:p>
                      <a:pPr latinLnBrk="1"/>
                      <a:r>
                        <a:rPr lang="en-US" altLang="ko-KR" b="1" dirty="0" smtClean="0"/>
                        <a:t>5</a:t>
                      </a:r>
                      <a:endParaRPr lang="ko-KR" altLang="en-US" b="1" dirty="0"/>
                    </a:p>
                  </a:txBody>
                  <a:tcPr/>
                </a:tc>
                <a:tc>
                  <a:txBody>
                    <a:bodyPr/>
                    <a:lstStyle/>
                    <a:p>
                      <a:pPr latinLnBrk="1"/>
                      <a:r>
                        <a:rPr lang="en-US" altLang="ko-KR" b="1" dirty="0" smtClean="0"/>
                        <a:t>5</a:t>
                      </a:r>
                      <a:endParaRPr lang="ko-KR" altLang="en-US" b="1" dirty="0"/>
                    </a:p>
                  </a:txBody>
                  <a:tcPr/>
                </a:tc>
                <a:tc>
                  <a:txBody>
                    <a:bodyPr/>
                    <a:lstStyle/>
                    <a:p>
                      <a:pPr latinLnBrk="1"/>
                      <a:r>
                        <a:rPr lang="en-US" altLang="ko-KR" b="1" dirty="0" smtClean="0"/>
                        <a:t>7</a:t>
                      </a:r>
                      <a:endParaRPr lang="ko-KR" altLang="en-US" b="1" dirty="0"/>
                    </a:p>
                  </a:txBody>
                  <a:tcPr/>
                </a:tc>
                <a:tc>
                  <a:txBody>
                    <a:bodyPr/>
                    <a:lstStyle/>
                    <a:p>
                      <a:pPr latinLnBrk="1"/>
                      <a:r>
                        <a:rPr lang="en-US" altLang="ko-KR" b="1" dirty="0" smtClean="0"/>
                        <a:t>8</a:t>
                      </a:r>
                      <a:endParaRPr lang="ko-KR" altLang="en-US" b="1" dirty="0"/>
                    </a:p>
                  </a:txBody>
                  <a:tcPr/>
                </a:tc>
                <a:tc>
                  <a:txBody>
                    <a:bodyPr/>
                    <a:lstStyle/>
                    <a:p>
                      <a:pPr latinLnBrk="1"/>
                      <a:r>
                        <a:rPr lang="en-US" altLang="ko-KR" b="1" u="sng" dirty="0" smtClean="0"/>
                        <a:t>9</a:t>
                      </a:r>
                      <a:endParaRPr lang="ko-KR" altLang="en-US" b="1" u="sng" dirty="0"/>
                    </a:p>
                  </a:txBody>
                  <a:tcPr/>
                </a:tc>
                <a:extLst>
                  <a:ext uri="{0D108BD9-81ED-4DB2-BD59-A6C34878D82A}">
                    <a16:rowId xmlns:a16="http://schemas.microsoft.com/office/drawing/2014/main" val="10009"/>
                  </a:ext>
                </a:extLst>
              </a:tr>
            </a:tbl>
          </a:graphicData>
        </a:graphic>
      </p:graphicFrame>
      <p:sp>
        <p:nvSpPr>
          <p:cNvPr id="6" name="Rectangular Callout 5"/>
          <p:cNvSpPr/>
          <p:nvPr/>
        </p:nvSpPr>
        <p:spPr>
          <a:xfrm>
            <a:off x="6948264" y="5517232"/>
            <a:ext cx="1944216" cy="576064"/>
          </a:xfrm>
          <a:prstGeom prst="wedgeRectCallout">
            <a:avLst>
              <a:gd name="adj1" fmla="val 50400"/>
              <a:gd name="adj2" fmla="val -12859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Worst case pivot selection</a:t>
            </a:r>
            <a:endParaRPr lang="ko-KR" altLang="en-US" dirty="0"/>
          </a:p>
        </p:txBody>
      </p:sp>
      <p:sp>
        <p:nvSpPr>
          <p:cNvPr id="7" name="Rectangular Callout 6"/>
          <p:cNvSpPr/>
          <p:nvPr/>
        </p:nvSpPr>
        <p:spPr>
          <a:xfrm>
            <a:off x="4211960" y="1556792"/>
            <a:ext cx="1944216" cy="576064"/>
          </a:xfrm>
          <a:prstGeom prst="wedgeRectCallout">
            <a:avLst>
              <a:gd name="adj1" fmla="val 59532"/>
              <a:gd name="adj2" fmla="val 2089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8 comparisons</a:t>
            </a:r>
            <a:endParaRPr lang="ko-KR" altLang="en-US" dirty="0"/>
          </a:p>
        </p:txBody>
      </p:sp>
    </p:spTree>
    <p:extLst>
      <p:ext uri="{BB962C8B-B14F-4D97-AF65-F5344CB8AC3E}">
        <p14:creationId xmlns:p14="http://schemas.microsoft.com/office/powerpoint/2010/main" val="331355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Implementation of quick sort</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8</a:t>
            </a:fld>
            <a:endParaRPr lang="ko-KR"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844824"/>
            <a:ext cx="5922789" cy="423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ight Brace 5"/>
          <p:cNvSpPr/>
          <p:nvPr/>
        </p:nvSpPr>
        <p:spPr>
          <a:xfrm>
            <a:off x="2699792" y="2055588"/>
            <a:ext cx="231153" cy="1146869"/>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 name="TextBox 6"/>
          <p:cNvSpPr txBox="1"/>
          <p:nvPr/>
        </p:nvSpPr>
        <p:spPr>
          <a:xfrm>
            <a:off x="2944583" y="2444356"/>
            <a:ext cx="3179909" cy="369332"/>
          </a:xfrm>
          <a:prstGeom prst="rect">
            <a:avLst/>
          </a:prstGeom>
          <a:noFill/>
        </p:spPr>
        <p:txBody>
          <a:bodyPr wrap="none" rtlCol="0">
            <a:spAutoFit/>
          </a:bodyPr>
          <a:lstStyle/>
          <a:p>
            <a:r>
              <a:rPr lang="en-US" altLang="ko-KR" b="1" dirty="0" smtClean="0"/>
              <a:t>Random number generation</a:t>
            </a:r>
            <a:endParaRPr lang="ko-KR" altLang="en-US" b="1" dirty="0"/>
          </a:p>
        </p:txBody>
      </p:sp>
      <p:sp>
        <p:nvSpPr>
          <p:cNvPr id="8" name="Right Brace 7"/>
          <p:cNvSpPr/>
          <p:nvPr/>
        </p:nvSpPr>
        <p:spPr>
          <a:xfrm>
            <a:off x="3563888" y="4005064"/>
            <a:ext cx="231153" cy="1360833"/>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9" name="Right Brace 8"/>
          <p:cNvSpPr/>
          <p:nvPr/>
        </p:nvSpPr>
        <p:spPr>
          <a:xfrm>
            <a:off x="3563888" y="3717032"/>
            <a:ext cx="231153" cy="244661"/>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0" name="TextBox 9"/>
          <p:cNvSpPr txBox="1"/>
          <p:nvPr/>
        </p:nvSpPr>
        <p:spPr>
          <a:xfrm>
            <a:off x="3798985" y="3635732"/>
            <a:ext cx="4871013" cy="369332"/>
          </a:xfrm>
          <a:prstGeom prst="rect">
            <a:avLst/>
          </a:prstGeom>
          <a:noFill/>
        </p:spPr>
        <p:txBody>
          <a:bodyPr wrap="none" rtlCol="0">
            <a:spAutoFit/>
          </a:bodyPr>
          <a:lstStyle/>
          <a:p>
            <a:r>
              <a:rPr lang="en-US" altLang="ko-KR" b="1" dirty="0" smtClean="0"/>
              <a:t>Pivot selection: always pick the first element</a:t>
            </a:r>
            <a:endParaRPr lang="ko-KR" altLang="en-US" b="1" dirty="0"/>
          </a:p>
        </p:txBody>
      </p:sp>
      <p:sp>
        <p:nvSpPr>
          <p:cNvPr id="11" name="TextBox 10"/>
          <p:cNvSpPr txBox="1"/>
          <p:nvPr/>
        </p:nvSpPr>
        <p:spPr>
          <a:xfrm>
            <a:off x="3813783" y="4500814"/>
            <a:ext cx="4156715" cy="369332"/>
          </a:xfrm>
          <a:prstGeom prst="rect">
            <a:avLst/>
          </a:prstGeom>
          <a:noFill/>
        </p:spPr>
        <p:txBody>
          <a:bodyPr wrap="none" rtlCol="0">
            <a:spAutoFit/>
          </a:bodyPr>
          <a:lstStyle/>
          <a:p>
            <a:r>
              <a:rPr lang="en-US" altLang="ko-KR" b="1" dirty="0" smtClean="0"/>
              <a:t>Dividing the sequence into two pieces</a:t>
            </a:r>
            <a:endParaRPr lang="ko-KR" altLang="en-US" b="1" dirty="0"/>
          </a:p>
        </p:txBody>
      </p:sp>
      <p:sp>
        <p:nvSpPr>
          <p:cNvPr id="12" name="Right Brace 11"/>
          <p:cNvSpPr/>
          <p:nvPr/>
        </p:nvSpPr>
        <p:spPr>
          <a:xfrm>
            <a:off x="6274756" y="5365897"/>
            <a:ext cx="231153" cy="36004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3" name="TextBox 12"/>
          <p:cNvSpPr txBox="1"/>
          <p:nvPr/>
        </p:nvSpPr>
        <p:spPr>
          <a:xfrm>
            <a:off x="6505909" y="5337049"/>
            <a:ext cx="1746825" cy="369332"/>
          </a:xfrm>
          <a:prstGeom prst="rect">
            <a:avLst/>
          </a:prstGeom>
          <a:noFill/>
        </p:spPr>
        <p:txBody>
          <a:bodyPr wrap="none" rtlCol="0">
            <a:spAutoFit/>
          </a:bodyPr>
          <a:lstStyle/>
          <a:p>
            <a:r>
              <a:rPr lang="en-US" altLang="ko-KR" b="1" dirty="0" smtClean="0"/>
              <a:t>Recursive calls</a:t>
            </a:r>
            <a:endParaRPr lang="ko-KR" altLang="en-US" b="1" dirty="0"/>
          </a:p>
        </p:txBody>
      </p:sp>
    </p:spTree>
    <p:extLst>
      <p:ext uri="{BB962C8B-B14F-4D97-AF65-F5344CB8AC3E}">
        <p14:creationId xmlns:p14="http://schemas.microsoft.com/office/powerpoint/2010/main" val="343725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animBg="1"/>
      <p:bldP spid="10" grpId="0"/>
      <p:bldP spid="11" grpId="0"/>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O(N) Sorting</a:t>
            </a:r>
            <a:endParaRPr lang="ko-KR" altLang="en-US" dirty="0"/>
          </a:p>
        </p:txBody>
      </p:sp>
      <p:sp>
        <p:nvSpPr>
          <p:cNvPr id="3" name="Content Placeholder 2"/>
          <p:cNvSpPr>
            <a:spLocks noGrp="1"/>
          </p:cNvSpPr>
          <p:nvPr>
            <p:ph idx="1"/>
          </p:nvPr>
        </p:nvSpPr>
        <p:spPr/>
        <p:txBody>
          <a:bodyPr>
            <a:normAutofit/>
          </a:bodyPr>
          <a:lstStyle/>
          <a:p>
            <a:r>
              <a:rPr lang="en-US" altLang="ko-KR" dirty="0"/>
              <a:t>Sorting algorithm</a:t>
            </a:r>
          </a:p>
          <a:p>
            <a:pPr lvl="1"/>
            <a:r>
              <a:rPr lang="en-US" altLang="ko-KR" dirty="0" smtClean="0"/>
              <a:t>Average </a:t>
            </a:r>
            <a:r>
              <a:rPr lang="en-US" altLang="ko-KR" dirty="0"/>
              <a:t>case </a:t>
            </a:r>
            <a:r>
              <a:rPr lang="en-US" altLang="ko-KR" dirty="0" smtClean="0"/>
              <a:t>O(N) </a:t>
            </a:r>
            <a:r>
              <a:rPr lang="en-US" altLang="ko-KR" dirty="0"/>
              <a:t>sorting</a:t>
            </a:r>
          </a:p>
          <a:p>
            <a:pPr lvl="1"/>
            <a:r>
              <a:rPr lang="en-US" altLang="ko-KR" dirty="0" smtClean="0"/>
              <a:t>Not comparison-based approach</a:t>
            </a:r>
          </a:p>
          <a:p>
            <a:pPr lvl="2"/>
            <a:r>
              <a:rPr lang="en-US" altLang="ko-KR" dirty="0" smtClean="0"/>
              <a:t>The best performance of the comparison based approach is O(</a:t>
            </a:r>
            <a:r>
              <a:rPr lang="en-US" altLang="ko-KR" dirty="0" err="1" smtClean="0"/>
              <a:t>NlogN</a:t>
            </a:r>
            <a:r>
              <a:rPr lang="en-US" altLang="ko-KR" dirty="0" smtClean="0"/>
              <a:t>)</a:t>
            </a:r>
          </a:p>
          <a:p>
            <a:pPr lvl="2"/>
            <a:r>
              <a:rPr lang="en-US" altLang="ko-KR" dirty="0" smtClean="0"/>
              <a:t>Therefore, should not be based upon comparisons</a:t>
            </a:r>
          </a:p>
          <a:p>
            <a:pPr lvl="1"/>
            <a:r>
              <a:rPr lang="en-US" altLang="ko-KR" dirty="0" smtClean="0"/>
              <a:t>Rather based upon counting and numeric properties</a:t>
            </a:r>
            <a:endParaRPr lang="en-US" altLang="ko-KR" dirty="0"/>
          </a:p>
          <a:p>
            <a:pPr lvl="1"/>
            <a:r>
              <a:rPr lang="en-US" altLang="ko-KR" dirty="0" smtClean="0"/>
              <a:t>Variants</a:t>
            </a:r>
            <a:endParaRPr lang="en-US" altLang="ko-KR" dirty="0"/>
          </a:p>
          <a:p>
            <a:pPr lvl="2"/>
            <a:r>
              <a:rPr lang="en-US" altLang="ko-KR" b="1" dirty="0" smtClean="0"/>
              <a:t>Radix Sort</a:t>
            </a:r>
          </a:p>
          <a:p>
            <a:pPr lvl="2"/>
            <a:r>
              <a:rPr lang="en-US" altLang="ko-KR" b="1" dirty="0" smtClean="0"/>
              <a:t>Count Sort</a:t>
            </a:r>
          </a:p>
          <a:p>
            <a:pPr lvl="1"/>
            <a:r>
              <a:rPr lang="en-US" altLang="ko-KR" dirty="0" smtClean="0"/>
              <a:t>Pros </a:t>
            </a:r>
            <a:r>
              <a:rPr lang="en-US" altLang="ko-KR" dirty="0"/>
              <a:t>and Cons?</a:t>
            </a:r>
          </a:p>
          <a:p>
            <a:pPr lvl="2"/>
            <a:r>
              <a:rPr lang="en-US" altLang="ko-KR" dirty="0"/>
              <a:t>Cons: </a:t>
            </a:r>
            <a:r>
              <a:rPr lang="en-US" altLang="ko-KR" dirty="0" smtClean="0"/>
              <a:t>assumptions and not comparison-based</a:t>
            </a:r>
            <a:endParaRPr lang="en-US" altLang="ko-KR" dirty="0"/>
          </a:p>
          <a:p>
            <a:pPr lvl="2"/>
            <a:r>
              <a:rPr lang="en-US" altLang="ko-KR" dirty="0"/>
              <a:t>Pros: </a:t>
            </a:r>
            <a:r>
              <a:rPr lang="en-US" altLang="ko-KR" dirty="0" smtClean="0"/>
              <a:t>best </a:t>
            </a:r>
            <a:r>
              <a:rPr lang="en-US" altLang="ko-KR" dirty="0"/>
              <a:t>time complexity</a:t>
            </a:r>
            <a:endParaRPr lang="ko-KR" altLang="en-US" dirty="0"/>
          </a:p>
          <a:p>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9</a:t>
            </a:fld>
            <a:endParaRPr lang="ko-KR" altLang="en-US"/>
          </a:p>
        </p:txBody>
      </p:sp>
    </p:spTree>
    <p:extLst>
      <p:ext uri="{BB962C8B-B14F-4D97-AF65-F5344CB8AC3E}">
        <p14:creationId xmlns:p14="http://schemas.microsoft.com/office/powerpoint/2010/main" val="35849400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발표 템플릿">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Custom 2">
      <a:majorFont>
        <a:latin typeface="Times New Roman"/>
        <a:ea typeface="HY헤드라인M"/>
        <a:cs typeface=""/>
      </a:majorFont>
      <a:minorFont>
        <a:latin typeface="Cambria"/>
        <a:ea typeface="굴림"/>
        <a:cs typeface=""/>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spDef>
      <a:spPr>
        <a:noFill/>
        <a:ln>
          <a:tailEnd type="triangle"/>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Template</Template>
  <TotalTime>6290</TotalTime>
  <Words>1131</Words>
  <Application>Microsoft Office PowerPoint</Application>
  <PresentationFormat>On-screen Show (4:3)</PresentationFormat>
  <Paragraphs>448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HY헤드라인M</vt:lpstr>
      <vt:lpstr>굴림</vt:lpstr>
      <vt:lpstr>맑은 고딕</vt:lpstr>
      <vt:lpstr>Arial</vt:lpstr>
      <vt:lpstr>Cambria</vt:lpstr>
      <vt:lpstr>Cambria Math</vt:lpstr>
      <vt:lpstr>Times New Roman</vt:lpstr>
      <vt:lpstr>발표 템플릿</vt:lpstr>
      <vt:lpstr>IE 362 Lecture 11:  Sorting</vt:lpstr>
      <vt:lpstr>Short recap</vt:lpstr>
      <vt:lpstr>O(N2) Sorting</vt:lpstr>
      <vt:lpstr>Selection sort algorithm</vt:lpstr>
      <vt:lpstr>O(NlogN) Sorting</vt:lpstr>
      <vt:lpstr>Quick sort</vt:lpstr>
      <vt:lpstr>Importance of pivot in quick sort</vt:lpstr>
      <vt:lpstr>Implementation of quick sort</vt:lpstr>
      <vt:lpstr>O(N) Sorting</vt:lpstr>
      <vt:lpstr>Counting Sort</vt:lpstr>
      <vt:lpstr>Implementation of counting sort</vt:lpstr>
      <vt:lpstr>Offline class plan</vt:lpstr>
      <vt:lpstr>Text Analysis with Keywords</vt:lpstr>
      <vt:lpstr>20 Newsgroup</vt:lpstr>
      <vt:lpstr>To-Do : Code Completion and Exp.</vt:lpstr>
      <vt:lpstr>Expected Result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Il-Chul Moon</cp:lastModifiedBy>
  <cp:revision>174</cp:revision>
  <dcterms:created xsi:type="dcterms:W3CDTF">2011-08-19T05:41:09Z</dcterms:created>
  <dcterms:modified xsi:type="dcterms:W3CDTF">2017-11-12T22:13:58Z</dcterms:modified>
</cp:coreProperties>
</file>