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308" r:id="rId4"/>
    <p:sldId id="309" r:id="rId5"/>
    <p:sldId id="310" r:id="rId6"/>
    <p:sldId id="311" r:id="rId7"/>
    <p:sldId id="312" r:id="rId8"/>
    <p:sldId id="313" r:id="rId9"/>
    <p:sldId id="275" r:id="rId10"/>
    <p:sldId id="314" r:id="rId11"/>
    <p:sldId id="315" r:id="rId12"/>
    <p:sldId id="317" r:id="rId13"/>
    <p:sldId id="31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</a:t>
            </a:r>
            <a:r>
              <a:rPr lang="en-US" altLang="ko-KR" dirty="0" smtClean="0"/>
              <a:t>3: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Linked List, Stack and Queue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Production Planning Management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Excavator producers in Korea</a:t>
            </a:r>
          </a:p>
          <a:p>
            <a:pPr lvl="1"/>
            <a:r>
              <a:rPr lang="en-US" altLang="ko-KR" dirty="0" smtClean="0"/>
              <a:t>Hyundai, Doosan…</a:t>
            </a:r>
          </a:p>
          <a:p>
            <a:r>
              <a:rPr lang="en-US" altLang="ko-KR" dirty="0" smtClean="0"/>
              <a:t>Excavators are pretty expensive</a:t>
            </a:r>
          </a:p>
          <a:p>
            <a:pPr lvl="1"/>
            <a:r>
              <a:rPr lang="en-US" altLang="ko-KR" dirty="0" smtClean="0"/>
              <a:t>Start production when orders come in</a:t>
            </a:r>
          </a:p>
          <a:p>
            <a:r>
              <a:rPr lang="en-US" altLang="ko-KR" dirty="0" smtClean="0"/>
              <a:t>Any problem?</a:t>
            </a:r>
          </a:p>
          <a:p>
            <a:pPr lvl="1"/>
            <a:r>
              <a:rPr lang="en-US" altLang="ko-KR" dirty="0" smtClean="0"/>
              <a:t>Orders always change</a:t>
            </a:r>
          </a:p>
          <a:p>
            <a:pPr lvl="2"/>
            <a:r>
              <a:rPr lang="en-US" altLang="ko-KR" dirty="0" smtClean="0"/>
              <a:t>Cancelling</a:t>
            </a:r>
          </a:p>
          <a:p>
            <a:pPr lvl="2"/>
            <a:r>
              <a:rPr lang="en-US" altLang="ko-KR" dirty="0" smtClean="0"/>
              <a:t>Changing the delivery date</a:t>
            </a:r>
          </a:p>
          <a:p>
            <a:pPr lvl="2"/>
            <a:r>
              <a:rPr lang="en-US" altLang="ko-KR" dirty="0" smtClean="0"/>
              <a:t>Changing the specification</a:t>
            </a:r>
          </a:p>
          <a:p>
            <a:pPr lvl="1"/>
            <a:r>
              <a:rPr lang="en-US" altLang="ko-KR" dirty="0" smtClean="0"/>
              <a:t>Changes get more difficult to handle when they are aggregated for a month-long production list</a:t>
            </a:r>
          </a:p>
          <a:p>
            <a:r>
              <a:rPr lang="en-US" altLang="ko-KR" dirty="0" smtClean="0"/>
              <a:t>How to store and manage the production data?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30" name="Picture 6" descr="Excavator Hyundai R320LC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You are given four </a:t>
            </a:r>
            <a:br>
              <a:rPr lang="en-US" altLang="ko-KR" dirty="0" smtClean="0"/>
            </a:br>
            <a:r>
              <a:rPr lang="en-US" altLang="ko-KR" dirty="0" smtClean="0"/>
              <a:t>production plans of </a:t>
            </a:r>
            <a:br>
              <a:rPr lang="en-US" altLang="ko-KR" dirty="0" smtClean="0"/>
            </a:br>
            <a:r>
              <a:rPr lang="en-US" altLang="ko-KR" dirty="0" smtClean="0"/>
              <a:t>excavator production</a:t>
            </a:r>
          </a:p>
          <a:p>
            <a:pPr lvl="1"/>
            <a:r>
              <a:rPr lang="en-US" altLang="ko-KR" dirty="0" smtClean="0"/>
              <a:t>Plan on Dec 17, 2012</a:t>
            </a:r>
          </a:p>
          <a:p>
            <a:pPr lvl="2"/>
            <a:r>
              <a:rPr lang="en-US" altLang="ko-KR" dirty="0" smtClean="0"/>
              <a:t>This week, we are </a:t>
            </a:r>
            <a:br>
              <a:rPr lang="en-US" altLang="ko-KR" dirty="0" smtClean="0"/>
            </a:br>
            <a:r>
              <a:rPr lang="en-US" altLang="ko-KR" dirty="0" smtClean="0"/>
              <a:t>going to use only this data</a:t>
            </a:r>
          </a:p>
          <a:p>
            <a:pPr lvl="1"/>
            <a:r>
              <a:rPr lang="en-US" altLang="ko-KR" dirty="0" smtClean="0"/>
              <a:t>Plan on Dec 24, 2012</a:t>
            </a:r>
          </a:p>
          <a:p>
            <a:pPr lvl="1"/>
            <a:r>
              <a:rPr lang="en-US" altLang="ko-KR" dirty="0" smtClean="0"/>
              <a:t>Plan on Jan 10, 2013</a:t>
            </a:r>
          </a:p>
          <a:p>
            <a:pPr lvl="1"/>
            <a:r>
              <a:rPr lang="en-US" altLang="ko-KR" dirty="0" smtClean="0"/>
              <a:t>Plan on Jan 11, 2013</a:t>
            </a:r>
          </a:p>
          <a:p>
            <a:r>
              <a:rPr lang="en-US" altLang="ko-KR" dirty="0" smtClean="0"/>
              <a:t>Four columns</a:t>
            </a:r>
          </a:p>
          <a:p>
            <a:pPr lvl="1"/>
            <a:r>
              <a:rPr lang="en-US" altLang="ko-KR" dirty="0" smtClean="0"/>
              <a:t>No: just a number on the row</a:t>
            </a:r>
          </a:p>
          <a:p>
            <a:pPr lvl="1"/>
            <a:r>
              <a:rPr lang="en-US" altLang="ko-KR" dirty="0" smtClean="0"/>
              <a:t>Serial Number: Unique identifier of an order</a:t>
            </a:r>
          </a:p>
          <a:p>
            <a:pPr lvl="1"/>
            <a:r>
              <a:rPr lang="en-US" altLang="ko-KR" dirty="0" smtClean="0"/>
              <a:t>Model: Model name of the excavator</a:t>
            </a:r>
          </a:p>
          <a:p>
            <a:pPr lvl="1"/>
            <a:r>
              <a:rPr lang="en-US" altLang="ko-KR" dirty="0" smtClean="0"/>
              <a:t>Model Number: The unique number of the product in the model line</a:t>
            </a:r>
          </a:p>
          <a:p>
            <a:pPr lvl="1"/>
            <a:r>
              <a:rPr lang="en-US" altLang="ko-KR" dirty="0" smtClean="0"/>
              <a:t>Start Date: Production start date</a:t>
            </a:r>
          </a:p>
          <a:p>
            <a:pPr lvl="1"/>
            <a:r>
              <a:rPr lang="en-US" altLang="ko-KR" dirty="0" smtClean="0"/>
              <a:t>Assembly Order: Production order</a:t>
            </a:r>
          </a:p>
          <a:p>
            <a:pPr lvl="1"/>
            <a:r>
              <a:rPr lang="en-US" altLang="ko-KR" dirty="0" smtClean="0"/>
              <a:t>End Date: Production end date</a:t>
            </a:r>
          </a:p>
          <a:p>
            <a:pPr lvl="1"/>
            <a:r>
              <a:rPr lang="en-US" altLang="ko-KR" dirty="0" smtClean="0"/>
              <a:t>Country: Order origination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586120"/>
            <a:ext cx="5112568" cy="20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Manufacturing Execution System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435280" cy="33843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Objective</a:t>
            </a:r>
          </a:p>
          <a:p>
            <a:pPr lvl="1"/>
            <a:r>
              <a:rPr lang="en-US" altLang="ko-KR" dirty="0" smtClean="0"/>
              <a:t>Show the production plan</a:t>
            </a:r>
          </a:p>
          <a:p>
            <a:pPr lvl="2"/>
            <a:r>
              <a:rPr lang="en-US" altLang="ko-KR" dirty="0" smtClean="0"/>
              <a:t>1) Number of orders by dates and 2) Number </a:t>
            </a:r>
            <a:r>
              <a:rPr lang="en-US" altLang="ko-KR" dirty="0"/>
              <a:t>of orders by </a:t>
            </a:r>
            <a:r>
              <a:rPr lang="en-US" altLang="ko-KR" dirty="0" smtClean="0"/>
              <a:t>models</a:t>
            </a:r>
          </a:p>
          <a:p>
            <a:pPr lvl="1"/>
            <a:r>
              <a:rPr lang="en-US" altLang="ko-KR" dirty="0" smtClean="0"/>
              <a:t>Use the linked list</a:t>
            </a:r>
          </a:p>
          <a:p>
            <a:r>
              <a:rPr lang="en-US" altLang="ko-KR" dirty="0" smtClean="0"/>
              <a:t>Problem 1. Complete </a:t>
            </a:r>
            <a:r>
              <a:rPr lang="en-US" altLang="ko-KR" dirty="0" smtClean="0"/>
              <a:t>PlanNode.py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Complete the </a:t>
            </a:r>
            <a:r>
              <a:rPr lang="en-US" altLang="ko-KR" dirty="0" smtClean="0"/>
              <a:t>set/get </a:t>
            </a:r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Problem 2. Initialize </a:t>
            </a:r>
            <a:r>
              <a:rPr lang="en-US" altLang="ko-KR" dirty="0" err="1" smtClean="0"/>
              <a:t>LinkedList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 the head and the tail relation in the constructor of </a:t>
            </a:r>
            <a:r>
              <a:rPr lang="en-US" altLang="ko-KR" dirty="0" smtClean="0"/>
              <a:t>ProductionList.py</a:t>
            </a:r>
            <a:endParaRPr lang="en-US" altLang="ko-KR" dirty="0" smtClean="0"/>
          </a:p>
          <a:p>
            <a:r>
              <a:rPr lang="en-US" altLang="ko-KR" dirty="0" smtClean="0"/>
              <a:t>Problem 3. Add a node to the list</a:t>
            </a:r>
          </a:p>
          <a:p>
            <a:pPr lvl="1"/>
            <a:r>
              <a:rPr lang="en-US" altLang="ko-KR" dirty="0" smtClean="0"/>
              <a:t>Complete a code to add a </a:t>
            </a:r>
            <a:r>
              <a:rPr lang="en-US" altLang="ko-KR" dirty="0" err="1" smtClean="0"/>
              <a:t>PlanNode</a:t>
            </a:r>
            <a:r>
              <a:rPr lang="en-US" altLang="ko-KR" dirty="0" smtClean="0"/>
              <a:t> instance to the list at the end</a:t>
            </a:r>
          </a:p>
          <a:p>
            <a:r>
              <a:rPr lang="en-US" altLang="ko-KR" dirty="0" smtClean="0"/>
              <a:t>Problem 4. Iterate the list</a:t>
            </a:r>
          </a:p>
          <a:p>
            <a:pPr lvl="1"/>
            <a:r>
              <a:rPr lang="en-US" altLang="ko-KR" dirty="0" smtClean="0"/>
              <a:t>Collect the data from the nodes in the </a:t>
            </a:r>
            <a:r>
              <a:rPr lang="en-US" altLang="ko-KR" dirty="0" smtClean="0"/>
              <a:t>list for charting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27784" y="227159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27984" y="2272177"/>
            <a:ext cx="436313" cy="1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32449" y="2274479"/>
            <a:ext cx="425023" cy="5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6460" y="266313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Head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54196" y="2663136"/>
            <a:ext cx="58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Tail</a:t>
            </a:r>
            <a:endParaRPr lang="ko-KR" alt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59632" y="2086485"/>
            <a:ext cx="1368152" cy="576651"/>
            <a:chOff x="1259632" y="4603708"/>
            <a:chExt cx="1368152" cy="576651"/>
          </a:xfrm>
        </p:grpSpPr>
        <p:grpSp>
          <p:nvGrpSpPr>
            <p:cNvPr id="14" name="Group 13"/>
            <p:cNvGrpSpPr/>
            <p:nvPr/>
          </p:nvGrpSpPr>
          <p:grpSpPr>
            <a:xfrm>
              <a:off x="1259632" y="4604295"/>
              <a:ext cx="1368152" cy="576064"/>
              <a:chOff x="1259632" y="3933056"/>
              <a:chExt cx="1368152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N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e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x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t</a:t>
                </a:r>
                <a:endParaRPr lang="ko-KR" altLang="en-US" sz="800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9672" y="3933056"/>
                <a:ext cx="64807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i="1" dirty="0" smtClean="0"/>
                  <a:t>head</a:t>
                </a:r>
                <a:endParaRPr lang="ko-KR" altLang="en-US" sz="1200" b="1" i="1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59632" y="4603708"/>
              <a:ext cx="36004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r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e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v</a:t>
              </a:r>
              <a:endParaRPr lang="ko-KR" altLang="en-US" sz="8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59832" y="2087072"/>
            <a:ext cx="1368152" cy="576651"/>
            <a:chOff x="1259632" y="4603708"/>
            <a:chExt cx="1368152" cy="576651"/>
          </a:xfrm>
        </p:grpSpPr>
        <p:grpSp>
          <p:nvGrpSpPr>
            <p:cNvPr id="20" name="Group 19"/>
            <p:cNvGrpSpPr/>
            <p:nvPr/>
          </p:nvGrpSpPr>
          <p:grpSpPr>
            <a:xfrm>
              <a:off x="1259632" y="4604295"/>
              <a:ext cx="1368152" cy="576064"/>
              <a:chOff x="1259632" y="3933056"/>
              <a:chExt cx="1368152" cy="57606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N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e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x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t</a:t>
                </a:r>
                <a:endParaRPr lang="ko-KR" altLang="en-US" sz="8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9672" y="3933056"/>
                <a:ext cx="64807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/>
                  <a:t>‘a’</a:t>
                </a:r>
                <a:endParaRPr lang="ko-KR" altLang="en-US" sz="1200" b="1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259632" y="4603708"/>
              <a:ext cx="36004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r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e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v</a:t>
              </a:r>
              <a:endParaRPr lang="ko-KR" altLang="en-US" sz="8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64297" y="2089374"/>
            <a:ext cx="1368152" cy="576651"/>
            <a:chOff x="1259632" y="4603708"/>
            <a:chExt cx="1368152" cy="576651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604295"/>
              <a:ext cx="1368152" cy="576064"/>
              <a:chOff x="1259632" y="3933056"/>
              <a:chExt cx="1368152" cy="5760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N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e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x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t</a:t>
                </a:r>
                <a:endParaRPr lang="ko-KR" altLang="en-US" sz="8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19672" y="3933056"/>
                <a:ext cx="64807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/>
                  <a:t>‘b’</a:t>
                </a:r>
                <a:endParaRPr lang="ko-KR" altLang="en-US" sz="12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59632" y="4603708"/>
              <a:ext cx="36004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r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e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v</a:t>
              </a:r>
              <a:endParaRPr lang="ko-KR" altLang="en-US" sz="8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57472" y="2095411"/>
            <a:ext cx="1368152" cy="576651"/>
            <a:chOff x="1259632" y="4603708"/>
            <a:chExt cx="1368152" cy="576651"/>
          </a:xfrm>
        </p:grpSpPr>
        <p:grpSp>
          <p:nvGrpSpPr>
            <p:cNvPr id="32" name="Group 31"/>
            <p:cNvGrpSpPr/>
            <p:nvPr/>
          </p:nvGrpSpPr>
          <p:grpSpPr>
            <a:xfrm>
              <a:off x="1259632" y="4604295"/>
              <a:ext cx="1368152" cy="576064"/>
              <a:chOff x="1259632" y="3933056"/>
              <a:chExt cx="1368152" cy="57606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N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e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x</a:t>
                </a:r>
                <a:br>
                  <a:rPr lang="en-US" altLang="ko-KR" sz="800" b="1" dirty="0" smtClean="0"/>
                </a:br>
                <a:r>
                  <a:rPr lang="en-US" altLang="ko-KR" sz="800" b="1" dirty="0" smtClean="0"/>
                  <a:t>t</a:t>
                </a:r>
                <a:endParaRPr lang="ko-KR" altLang="en-US" sz="8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19672" y="3933056"/>
                <a:ext cx="648072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i="1" dirty="0" smtClean="0"/>
                  <a:t>tail</a:t>
                </a:r>
                <a:endParaRPr lang="ko-KR" altLang="en-US" sz="1200" b="1" i="1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259632" y="4603708"/>
              <a:ext cx="36004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r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e</a:t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v</a:t>
              </a:r>
              <a:endParaRPr lang="ko-KR" altLang="en-US" sz="800" b="1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6232449" y="2495953"/>
            <a:ext cx="425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27984" y="2495953"/>
            <a:ext cx="425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34809" y="2495953"/>
            <a:ext cx="425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9022" y="1267699"/>
            <a:ext cx="2562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ProductionList</a:t>
            </a:r>
            <a:r>
              <a:rPr lang="en-US" altLang="ko-KR" sz="2000" b="1" dirty="0" smtClean="0"/>
              <a:t> class</a:t>
            </a:r>
            <a:endParaRPr lang="ko-KR" altLang="en-US" sz="2000" b="1" dirty="0"/>
          </a:p>
        </p:txBody>
      </p:sp>
      <p:sp>
        <p:nvSpPr>
          <p:cNvPr id="41" name="Right Brace 40"/>
          <p:cNvSpPr/>
          <p:nvPr/>
        </p:nvSpPr>
        <p:spPr>
          <a:xfrm rot="16200000">
            <a:off x="4467344" y="-1528075"/>
            <a:ext cx="360040" cy="67565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ular Callout 41"/>
          <p:cNvSpPr/>
          <p:nvPr/>
        </p:nvSpPr>
        <p:spPr>
          <a:xfrm>
            <a:off x="7107476" y="3368720"/>
            <a:ext cx="1838284" cy="648072"/>
          </a:xfrm>
          <a:prstGeom prst="wedgeRectCallout">
            <a:avLst>
              <a:gd name="adj1" fmla="val -31036"/>
              <a:gd name="adj2" fmla="val -111156"/>
            </a:avLst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 instance of </a:t>
            </a:r>
            <a:r>
              <a:rPr lang="en-US" altLang="ko-KR" b="1" i="1" u="sng" dirty="0" err="1" smtClean="0"/>
              <a:t>PlanNode</a:t>
            </a:r>
            <a:endParaRPr lang="ko-KR" alt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461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8" y="116632"/>
            <a:ext cx="8435280" cy="504056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3"/>
            <a:ext cx="9144000" cy="4485079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Execute ‘run.py’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25" y="1976082"/>
            <a:ext cx="6067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i="1" dirty="0" smtClean="0"/>
              <a:t>Detour</a:t>
            </a:r>
            <a:r>
              <a:rPr lang="en-US" altLang="ko-KR" sz="4000" dirty="0" smtClean="0"/>
              <a:t>: </a:t>
            </a:r>
            <a:r>
              <a:rPr lang="en-US" altLang="ko-KR" dirty="0" smtClean="0"/>
              <a:t>Assignment and Equivalence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5976" y="3123084"/>
            <a:ext cx="4536504" cy="34022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One variable’s value is changed</a:t>
            </a:r>
          </a:p>
          <a:p>
            <a:r>
              <a:rPr lang="en-US" altLang="ko-KR" dirty="0" smtClean="0"/>
              <a:t>But, you see three changes</a:t>
            </a:r>
          </a:p>
          <a:p>
            <a:r>
              <a:rPr lang="en-US" altLang="ko-KR" dirty="0" smtClean="0"/>
              <a:t>Why this happened?</a:t>
            </a:r>
          </a:p>
          <a:p>
            <a:pPr lvl="1"/>
            <a:r>
              <a:rPr lang="en-US" altLang="ko-KR" dirty="0" smtClean="0"/>
              <a:t>Because of references</a:t>
            </a:r>
          </a:p>
          <a:p>
            <a:pPr lvl="1"/>
            <a:r>
              <a:rPr lang="en-US" altLang="ko-KR" dirty="0" smtClean="0"/>
              <a:t>x has two references from y and z</a:t>
            </a:r>
          </a:p>
          <a:p>
            <a:pPr lvl="1"/>
            <a:r>
              <a:rPr lang="en-US" altLang="ko-KR" dirty="0" smtClean="0"/>
              <a:t>The values of y and z are determined by x, and x is changed</a:t>
            </a:r>
          </a:p>
          <a:p>
            <a:pPr lvl="2"/>
            <a:r>
              <a:rPr lang="en-US" altLang="ko-KR" dirty="0" smtClean="0"/>
              <a:t>See the ripple effects</a:t>
            </a:r>
          </a:p>
          <a:p>
            <a:r>
              <a:rPr lang="en-US" altLang="ko-KR" b="1" i="1" dirty="0" smtClean="0"/>
              <a:t>==</a:t>
            </a:r>
          </a:p>
          <a:p>
            <a:pPr lvl="1"/>
            <a:r>
              <a:rPr lang="en-US" altLang="ko-KR" dirty="0" smtClean="0"/>
              <a:t>Checks the equivalence of two referenced values</a:t>
            </a:r>
          </a:p>
          <a:p>
            <a:r>
              <a:rPr lang="en-US" altLang="ko-KR" b="1" i="1" dirty="0" smtClean="0"/>
              <a:t>is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Checks the equivalence of two referenced objects’ IDs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7"/>
          <a:stretch/>
        </p:blipFill>
        <p:spPr bwMode="auto">
          <a:xfrm>
            <a:off x="48084" y="1628800"/>
            <a:ext cx="4237316" cy="473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09202"/>
            <a:ext cx="4547245" cy="141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383680" y="2420888"/>
            <a:ext cx="1901720" cy="692477"/>
            <a:chOff x="2383680" y="1944435"/>
            <a:chExt cx="1901720" cy="692477"/>
          </a:xfrm>
        </p:grpSpPr>
        <p:sp>
          <p:nvSpPr>
            <p:cNvPr id="6" name="Oval 5"/>
            <p:cNvSpPr/>
            <p:nvPr/>
          </p:nvSpPr>
          <p:spPr>
            <a:xfrm>
              <a:off x="2385196" y="2172352"/>
              <a:ext cx="1900204" cy="46456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1</a:t>
              </a:r>
              <a:endParaRPr lang="ko-KR" altLang="en-US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9128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2</a:t>
              </a:r>
              <a:endParaRPr lang="ko-KR" altLang="en-US" i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35896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3</a:t>
              </a:r>
              <a:endParaRPr lang="ko-KR" alt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3680" y="194443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83680" y="1468699"/>
            <a:ext cx="1901720" cy="692477"/>
            <a:chOff x="2383680" y="1944435"/>
            <a:chExt cx="1901720" cy="692477"/>
          </a:xfrm>
        </p:grpSpPr>
        <p:sp>
          <p:nvSpPr>
            <p:cNvPr id="15" name="Oval 14"/>
            <p:cNvSpPr/>
            <p:nvPr/>
          </p:nvSpPr>
          <p:spPr>
            <a:xfrm>
              <a:off x="2385196" y="2172352"/>
              <a:ext cx="1900204" cy="46456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9979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1</a:t>
              </a:r>
              <a:endParaRPr lang="ko-KR" altLang="en-US" i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9128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35896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3</a:t>
              </a:r>
              <a:endParaRPr lang="ko-KR" altLang="en-US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83680" y="19444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cxnSp>
        <p:nvCxnSpPr>
          <p:cNvPr id="13" name="Straight Arrow Connector 12"/>
          <p:cNvCxnSpPr>
            <a:stCxn id="17" idx="4"/>
            <a:endCxn id="6" idx="0"/>
          </p:cNvCxnSpPr>
          <p:nvPr/>
        </p:nvCxnSpPr>
        <p:spPr>
          <a:xfrm>
            <a:off x="3335298" y="2053164"/>
            <a:ext cx="0" cy="595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82248" y="3456603"/>
            <a:ext cx="1901720" cy="692477"/>
            <a:chOff x="2383680" y="1944435"/>
            <a:chExt cx="1901720" cy="692477"/>
          </a:xfrm>
        </p:grpSpPr>
        <p:sp>
          <p:nvSpPr>
            <p:cNvPr id="23" name="Oval 22"/>
            <p:cNvSpPr/>
            <p:nvPr/>
          </p:nvSpPr>
          <p:spPr>
            <a:xfrm>
              <a:off x="2385196" y="2172352"/>
              <a:ext cx="1900204" cy="46456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9979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9128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a</a:t>
              </a:r>
              <a:endParaRPr lang="ko-KR" altLang="en-US" i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35896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b</a:t>
              </a:r>
              <a:endParaRPr lang="ko-KR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83680" y="19444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</p:grpSp>
      <p:cxnSp>
        <p:nvCxnSpPr>
          <p:cNvPr id="28" name="Straight Arrow Connector 27"/>
          <p:cNvCxnSpPr>
            <a:stCxn id="24" idx="0"/>
            <a:endCxn id="7" idx="4"/>
          </p:cNvCxnSpPr>
          <p:nvPr/>
        </p:nvCxnSpPr>
        <p:spPr>
          <a:xfrm flipV="1">
            <a:off x="2842376" y="3005353"/>
            <a:ext cx="1432" cy="787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0187" y="3214276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reference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30020" y="2195572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reference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14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46" y="140009"/>
            <a:ext cx="8299996" cy="853604"/>
          </a:xfrm>
        </p:spPr>
        <p:txBody>
          <a:bodyPr/>
          <a:lstStyle/>
          <a:p>
            <a:r>
              <a:rPr lang="en-US" altLang="ko-KR" sz="4400" dirty="0"/>
              <a:t>Search procedure in singly linked list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3" y="1021896"/>
            <a:ext cx="8559824" cy="20109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Again, let’s find ‘d’ and ‘c’ from the </a:t>
            </a:r>
            <a:r>
              <a:rPr lang="en-US" altLang="ko-KR" dirty="0" smtClean="0"/>
              <a:t>list</a:t>
            </a:r>
            <a:endParaRPr lang="en-US" altLang="ko-KR" dirty="0"/>
          </a:p>
          <a:p>
            <a:r>
              <a:rPr lang="en-US" altLang="ko-KR" dirty="0"/>
              <a:t>Just </a:t>
            </a:r>
            <a:r>
              <a:rPr lang="en-US" altLang="ko-KR" dirty="0" smtClean="0"/>
              <a:t>like </a:t>
            </a:r>
            <a:r>
              <a:rPr lang="en-US" altLang="ko-KR" dirty="0"/>
              <a:t>an array, navigating from the first to the last until hit is the only way</a:t>
            </a:r>
          </a:p>
          <a:p>
            <a:r>
              <a:rPr lang="en-US" altLang="ko-KR" dirty="0"/>
              <a:t>No difference in the search pattern, though you cannot use index any further!</a:t>
            </a:r>
          </a:p>
          <a:p>
            <a:pPr lvl="1"/>
            <a:r>
              <a:rPr lang="en-US" altLang="ko-KR" dirty="0"/>
              <a:t>Your list implementation may include the index function, but it is not required in the linked list</a:t>
            </a:r>
          </a:p>
          <a:p>
            <a:endParaRPr lang="ko-KR" alt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1687644" y="4921679"/>
            <a:ext cx="1134126" cy="720080"/>
          </a:xfrm>
          <a:prstGeom prst="wedgeRectCallout">
            <a:avLst>
              <a:gd name="adj1" fmla="val 54129"/>
              <a:gd name="adj2" fmla="val -1076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</a:t>
            </a:r>
            <a:r>
              <a:rPr lang="en-US" altLang="ko-KR" sz="900" dirty="0"/>
              <a:t>‘d’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2929782" y="4921679"/>
            <a:ext cx="1134126" cy="720080"/>
          </a:xfrm>
          <a:prstGeom prst="wedgeRectCallout">
            <a:avLst>
              <a:gd name="adj1" fmla="val 7152"/>
              <a:gd name="adj2" fmla="val -1076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</a:t>
            </a:r>
            <a:r>
              <a:rPr lang="en-US" altLang="ko-KR" sz="900" dirty="0"/>
              <a:t>‘d’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4117914" y="4921679"/>
            <a:ext cx="1134126" cy="720080"/>
          </a:xfrm>
          <a:prstGeom prst="wedgeRectCallout">
            <a:avLst>
              <a:gd name="adj1" fmla="val -28830"/>
              <a:gd name="adj2" fmla="val -1115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‘d’ </a:t>
            </a:r>
            <a:r>
              <a:rPr lang="en-US" altLang="ko-KR" sz="1200" dirty="0">
                <a:sym typeface="Wingdings" pitchFamily="2" charset="2"/>
              </a:rPr>
              <a:t> True: Hit!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7512" y="5696527"/>
            <a:ext cx="196246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After </a:t>
            </a:r>
            <a:r>
              <a:rPr lang="en-US" altLang="ko-KR" sz="1350" b="1" dirty="0"/>
              <a:t>three</a:t>
            </a:r>
            <a:r>
              <a:rPr lang="en-US" altLang="ko-KR" sz="1350" dirty="0"/>
              <a:t> retrievals,</a:t>
            </a:r>
          </a:p>
          <a:p>
            <a:r>
              <a:rPr lang="en-US" altLang="ko-KR" sz="1350" dirty="0"/>
              <a:t>we found the hit!</a:t>
            </a:r>
            <a:br>
              <a:rPr lang="en-US" altLang="ko-KR" sz="1350" dirty="0"/>
            </a:br>
            <a:r>
              <a:rPr lang="en-US" altLang="ko-KR" sz="1350" dirty="0"/>
              <a:t>(maximum N retrievals)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3399" y="3025544"/>
            <a:ext cx="1134126" cy="694470"/>
          </a:xfrm>
          <a:prstGeom prst="wedgeRectCallout">
            <a:avLst>
              <a:gd name="adj1" fmla="val 16936"/>
              <a:gd name="adj2" fmla="val 1004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3191531" y="3025544"/>
            <a:ext cx="1134126" cy="694470"/>
          </a:xfrm>
          <a:prstGeom prst="wedgeRectCallout">
            <a:avLst>
              <a:gd name="adj1" fmla="val -7880"/>
              <a:gd name="adj2" fmla="val 993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4379663" y="3025544"/>
            <a:ext cx="1134126" cy="694470"/>
          </a:xfrm>
          <a:prstGeom prst="wedgeRectCallout">
            <a:avLst>
              <a:gd name="adj1" fmla="val -31882"/>
              <a:gd name="adj2" fmla="val 9810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5567795" y="3025544"/>
            <a:ext cx="1134126" cy="694470"/>
          </a:xfrm>
          <a:prstGeom prst="wedgeRectCallout">
            <a:avLst>
              <a:gd name="adj1" fmla="val -58063"/>
              <a:gd name="adj2" fmla="val 978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6755927" y="3025544"/>
            <a:ext cx="1134126" cy="694470"/>
          </a:xfrm>
          <a:prstGeom prst="wedgeRectCallout">
            <a:avLst>
              <a:gd name="adj1" fmla="val -86729"/>
              <a:gd name="adj2" fmla="val 1008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01921" y="4574825"/>
            <a:ext cx="171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After </a:t>
            </a:r>
            <a:r>
              <a:rPr lang="en-US" altLang="ko-KR" sz="1350" b="1" dirty="0"/>
              <a:t>five </a:t>
            </a:r>
            <a:r>
              <a:rPr lang="en-US" altLang="ko-KR" sz="1350" dirty="0"/>
              <a:t>retrievals,</a:t>
            </a:r>
          </a:p>
          <a:p>
            <a:r>
              <a:rPr lang="en-US" altLang="ko-KR" sz="1350" dirty="0"/>
              <a:t>we found that there</a:t>
            </a:r>
            <a:br>
              <a:rPr lang="en-US" altLang="ko-KR" sz="1350" dirty="0"/>
            </a:br>
            <a:r>
              <a:rPr lang="en-US" altLang="ko-KR" sz="1350" dirty="0"/>
              <a:t>will be no hit!</a:t>
            </a:r>
            <a:br>
              <a:rPr lang="en-US" altLang="ko-KR" sz="1350" dirty="0"/>
            </a:br>
            <a:r>
              <a:rPr lang="en-US" altLang="ko-KR" sz="1350" dirty="0"/>
              <a:t>(always N retrievals)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483768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‘a’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3077834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05223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‘b’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7" idx="3"/>
          </p:cNvCxnSpPr>
          <p:nvPr/>
        </p:nvCxnSpPr>
        <p:spPr>
          <a:xfrm>
            <a:off x="3999289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319972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41" name="Rectangle 4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‘d’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41427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‘e’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5835493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17391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169025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‘f’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6799224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32756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i="1" dirty="0">
                  <a:solidFill>
                    <a:schemeClr val="tx1"/>
                  </a:solidFill>
                </a:rPr>
                <a:t>tail</a:t>
              </a:r>
              <a:endParaRPr lang="ko-KR" altLang="en-US" sz="9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65666" y="4064331"/>
            <a:ext cx="594066" cy="432048"/>
            <a:chOff x="1259632" y="3933056"/>
            <a:chExt cx="1368152" cy="576064"/>
          </a:xfrm>
          <a:noFill/>
        </p:grpSpPr>
        <p:sp>
          <p:nvSpPr>
            <p:cNvPr id="60" name="Rectangle 59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i="1" dirty="0">
                  <a:solidFill>
                    <a:schemeClr val="tx1"/>
                  </a:solidFill>
                </a:rPr>
                <a:t>head</a:t>
              </a:r>
              <a:endParaRPr lang="ko-KR" altLang="en-US" sz="9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2159732" y="4280355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3" y="256407"/>
            <a:ext cx="8604448" cy="532124"/>
          </a:xfrm>
        </p:spPr>
        <p:txBody>
          <a:bodyPr/>
          <a:lstStyle/>
          <a:p>
            <a:r>
              <a:rPr lang="en-US" altLang="ko-KR" dirty="0" smtClean="0"/>
              <a:t>Insert procedure </a:t>
            </a:r>
            <a:r>
              <a:rPr lang="en-US" altLang="ko-KR" dirty="0"/>
              <a:t>in singly linked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71410"/>
            <a:ext cx="8682846" cy="249010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This is the moment that you see the power of a linked list</a:t>
            </a:r>
          </a:p>
          <a:p>
            <a:r>
              <a:rPr lang="en-US" altLang="ko-KR" dirty="0" smtClean="0"/>
              <a:t>Last time, you need N retrievals to insert a value in the array list</a:t>
            </a:r>
          </a:p>
          <a:p>
            <a:r>
              <a:rPr lang="en-US" altLang="ko-KR" dirty="0" smtClean="0"/>
              <a:t>This time, you need only three operations</a:t>
            </a:r>
          </a:p>
          <a:p>
            <a:pPr lvl="1"/>
            <a:r>
              <a:rPr lang="en-US" altLang="ko-KR" dirty="0" smtClean="0"/>
              <a:t>With an assumption that you have a reference to the node,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r>
              <a:rPr lang="en-US" altLang="ko-KR" dirty="0" smtClean="0"/>
              <a:t> that you want to put your new node next</a:t>
            </a:r>
          </a:p>
          <a:p>
            <a:pPr lvl="1"/>
            <a:r>
              <a:rPr lang="en-US" altLang="ko-KR" dirty="0" smtClean="0"/>
              <a:t>First</a:t>
            </a:r>
            <a:r>
              <a:rPr lang="en-US" altLang="ko-KR" dirty="0"/>
              <a:t>, you </a:t>
            </a:r>
            <a:r>
              <a:rPr lang="en-US" altLang="ko-KR" dirty="0" smtClean="0"/>
              <a:t>store a Node, or a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next</a:t>
            </a:r>
            <a:r>
              <a:rPr lang="en-US" altLang="ko-KR" dirty="0" smtClean="0"/>
              <a:t>, pointed by a </a:t>
            </a:r>
            <a:r>
              <a:rPr lang="en-US" altLang="ko-KR" dirty="0"/>
              <a:t>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 smtClean="0"/>
              <a:t>nodeNext</a:t>
            </a:r>
            <a:r>
              <a:rPr lang="en-US" altLang="ko-KR" dirty="0" smtClean="0"/>
              <a:t> member variable</a:t>
            </a:r>
            <a:endParaRPr lang="en-US" altLang="ko-KR" baseline="-25000" dirty="0"/>
          </a:p>
          <a:p>
            <a:pPr lvl="1"/>
            <a:r>
              <a:rPr lang="en-US" altLang="ko-KR" dirty="0" smtClean="0"/>
              <a:t>Second, you change a reference from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r>
              <a:rPr lang="en-US" altLang="ko-KR" dirty="0" err="1" smtClean="0"/>
              <a:t>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nodeNext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new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Third, </a:t>
            </a:r>
            <a:r>
              <a:rPr lang="en-US" altLang="ko-KR" dirty="0"/>
              <a:t>you change a reference from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new</a:t>
            </a:r>
            <a:r>
              <a:rPr lang="en-US" altLang="ko-KR" dirty="0" err="1" smtClean="0"/>
              <a:t>’s</a:t>
            </a:r>
            <a:r>
              <a:rPr lang="en-US" altLang="ko-KR" dirty="0" smtClean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next</a:t>
            </a:r>
            <a:endParaRPr lang="en-US" altLang="ko-KR" baseline="-25000" dirty="0"/>
          </a:p>
          <a:p>
            <a:pPr lvl="1"/>
            <a:endParaRPr lang="en-US" altLang="ko-KR" baseline="-25000" dirty="0" smtClean="0"/>
          </a:p>
          <a:p>
            <a:pPr lvl="1"/>
            <a:endParaRPr lang="ko-KR" alt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3837939"/>
            <a:ext cx="8053158" cy="2498665"/>
            <a:chOff x="767314" y="3643330"/>
            <a:chExt cx="7051480" cy="2322368"/>
          </a:xfrm>
        </p:grpSpPr>
        <p:sp>
          <p:nvSpPr>
            <p:cNvPr id="56" name="Rectangular Callout 55"/>
            <p:cNvSpPr/>
            <p:nvPr/>
          </p:nvSpPr>
          <p:spPr>
            <a:xfrm>
              <a:off x="767314" y="5611426"/>
              <a:ext cx="2437547" cy="354272"/>
            </a:xfrm>
            <a:prstGeom prst="wedgeRectCallout">
              <a:avLst>
                <a:gd name="adj1" fmla="val 92751"/>
                <a:gd name="adj2" fmla="val -16450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Over-written with a new reference to the new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75740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‘a’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3169806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497195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1" name="Rectangle 1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‘b’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>
              <a:off x="4091261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411944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6" name="Rectangle 1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‘d’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333399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0" name="Rectangle 1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‘e’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5927465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009363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260997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6" name="Rectangle 2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‘f’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6891197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224728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1" name="Rectangle 3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tail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657638" y="4939583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5" name="Rectangle 34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head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>
              <a:stCxn id="36" idx="3"/>
            </p:cNvCxnSpPr>
            <p:nvPr/>
          </p:nvCxnSpPr>
          <p:spPr>
            <a:xfrm>
              <a:off x="2251704" y="5155607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984368" y="3926210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40" name="Rectangle 3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‘c’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Straight Arrow Connector 42"/>
            <p:cNvCxnSpPr>
              <a:stCxn id="12" idx="0"/>
            </p:cNvCxnSpPr>
            <p:nvPr/>
          </p:nvCxnSpPr>
          <p:spPr>
            <a:xfrm flipV="1">
              <a:off x="4013095" y="4358258"/>
              <a:ext cx="0" cy="59406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2"/>
            </p:cNvCxnSpPr>
            <p:nvPr/>
          </p:nvCxnSpPr>
          <p:spPr>
            <a:xfrm>
              <a:off x="4500268" y="4358258"/>
              <a:ext cx="0" cy="59406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77219" y="3643330"/>
              <a:ext cx="80836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new</a:t>
              </a:r>
              <a:endParaRPr lang="ko-KR" altLang="en-US" sz="135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90046" y="5384371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prev</a:t>
              </a:r>
              <a:endParaRPr lang="ko-KR" altLang="en-US" sz="135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39849" y="5384371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next</a:t>
              </a:r>
              <a:endParaRPr lang="ko-KR" altLang="en-US" sz="1350" b="1" baseline="-25000" dirty="0"/>
            </a:p>
          </p:txBody>
        </p:sp>
        <p:sp>
          <p:nvSpPr>
            <p:cNvPr id="57" name="Rectangular Callout 56"/>
            <p:cNvSpPr/>
            <p:nvPr/>
          </p:nvSpPr>
          <p:spPr>
            <a:xfrm>
              <a:off x="5990967" y="4169237"/>
              <a:ext cx="1134126" cy="675075"/>
            </a:xfrm>
            <a:prstGeom prst="wedgeRectCallout">
              <a:avLst>
                <a:gd name="adj1" fmla="val -138028"/>
                <a:gd name="adj2" fmla="val 5971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(1) Store this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ular Callout 57"/>
            <p:cNvSpPr/>
            <p:nvPr/>
          </p:nvSpPr>
          <p:spPr>
            <a:xfrm>
              <a:off x="2267744" y="3933056"/>
              <a:ext cx="1134126" cy="675075"/>
            </a:xfrm>
            <a:prstGeom prst="wedgeRectCallout">
              <a:avLst>
                <a:gd name="adj1" fmla="val 100620"/>
                <a:gd name="adj2" fmla="val 6974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(2) Update this reference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ular Callout 58"/>
            <p:cNvSpPr/>
            <p:nvPr/>
          </p:nvSpPr>
          <p:spPr>
            <a:xfrm>
              <a:off x="4793339" y="3664229"/>
              <a:ext cx="1134126" cy="675075"/>
            </a:xfrm>
            <a:prstGeom prst="wedgeRectCallout">
              <a:avLst>
                <a:gd name="adj1" fmla="val -73785"/>
                <a:gd name="adj2" fmla="val 9867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(3) Add this reference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3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3346"/>
            <a:ext cx="8438466" cy="727838"/>
          </a:xfrm>
        </p:spPr>
        <p:txBody>
          <a:bodyPr/>
          <a:lstStyle/>
          <a:p>
            <a:r>
              <a:rPr lang="en-US" altLang="ko-KR" dirty="0" smtClean="0"/>
              <a:t>Delete procedure </a:t>
            </a:r>
            <a:r>
              <a:rPr lang="en-US" altLang="ko-KR" dirty="0"/>
              <a:t>in singly linked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122424"/>
            <a:ext cx="8067148" cy="2522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This is the another moment that you see the power of a linked list</a:t>
            </a:r>
          </a:p>
          <a:p>
            <a:r>
              <a:rPr lang="en-US" altLang="ko-KR" dirty="0" smtClean="0"/>
              <a:t>Last time, you need N retrievals to delete a value in the array list</a:t>
            </a:r>
          </a:p>
          <a:p>
            <a:r>
              <a:rPr lang="en-US" altLang="ko-KR" dirty="0" smtClean="0"/>
              <a:t>This time, you need only three operations</a:t>
            </a:r>
          </a:p>
          <a:p>
            <a:pPr lvl="1"/>
            <a:r>
              <a:rPr lang="en-US" altLang="ko-KR" dirty="0" smtClean="0"/>
              <a:t>With an assumption that you have a reference to the node,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r>
              <a:rPr lang="en-US" altLang="ko-KR" dirty="0" smtClean="0"/>
              <a:t> that you want to remove the node next</a:t>
            </a:r>
          </a:p>
          <a:p>
            <a:pPr lvl="1"/>
            <a:r>
              <a:rPr lang="en-US" altLang="ko-KR" dirty="0" smtClean="0"/>
              <a:t>First</a:t>
            </a:r>
            <a:r>
              <a:rPr lang="en-US" altLang="ko-KR" dirty="0"/>
              <a:t>, you </a:t>
            </a:r>
            <a:r>
              <a:rPr lang="en-US" altLang="ko-KR" dirty="0" smtClean="0"/>
              <a:t>retrieve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next</a:t>
            </a:r>
            <a:r>
              <a:rPr lang="en-US" altLang="ko-KR" dirty="0" smtClean="0"/>
              <a:t> that is two steps next from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Second</a:t>
            </a:r>
            <a:r>
              <a:rPr lang="en-US" altLang="ko-KR" dirty="0"/>
              <a:t>, you change a 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next</a:t>
            </a:r>
            <a:endParaRPr lang="en-US" altLang="ko-KR" baseline="-25000" dirty="0"/>
          </a:p>
          <a:p>
            <a:r>
              <a:rPr lang="en-US" altLang="ko-KR" dirty="0" smtClean="0"/>
              <a:t>The node will be removed because there is no reference to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remove</a:t>
            </a:r>
            <a:endParaRPr lang="en-US" altLang="ko-KR" baseline="-25000" dirty="0"/>
          </a:p>
          <a:p>
            <a:pPr lvl="1"/>
            <a:endParaRPr lang="en-US" altLang="ko-KR" dirty="0" smtClean="0"/>
          </a:p>
          <a:p>
            <a:pPr lvl="1"/>
            <a:endParaRPr lang="en-US" altLang="ko-KR" baseline="-25000" dirty="0" smtClean="0"/>
          </a:p>
          <a:p>
            <a:pPr lvl="1"/>
            <a:endParaRPr lang="en-US" altLang="ko-KR" baseline="-25000" dirty="0" smtClean="0"/>
          </a:p>
          <a:p>
            <a:pPr lvl="1"/>
            <a:endParaRPr lang="ko-KR" alt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0591" y="3796264"/>
            <a:ext cx="7362818" cy="2619290"/>
            <a:chOff x="1381174" y="3618022"/>
            <a:chExt cx="6377180" cy="2095455"/>
          </a:xfrm>
        </p:grpSpPr>
        <p:sp>
          <p:nvSpPr>
            <p:cNvPr id="72" name="Rectangular Callout 71"/>
            <p:cNvSpPr/>
            <p:nvPr/>
          </p:nvSpPr>
          <p:spPr>
            <a:xfrm>
              <a:off x="1381174" y="5038402"/>
              <a:ext cx="2151566" cy="675075"/>
            </a:xfrm>
            <a:prstGeom prst="wedgeRectCallout">
              <a:avLst>
                <a:gd name="adj1" fmla="val 100843"/>
                <a:gd name="adj2" fmla="val -102167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Over-written with a new reference to the next node of the removed one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49742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‘a’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>
              <a:stCxn id="7" idx="3"/>
              <a:endCxn id="13" idx="1"/>
            </p:cNvCxnSpPr>
            <p:nvPr/>
          </p:nvCxnSpPr>
          <p:spPr>
            <a:xfrm>
              <a:off x="2843808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059832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1" name="Rectangle 1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‘b’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729546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6" name="Rectangle 1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‘d’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44108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0" name="Rectangle 1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‘e’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21" idx="3"/>
              <a:endCxn id="28" idx="1"/>
            </p:cNvCxnSpPr>
            <p:nvPr/>
          </p:nvCxnSpPr>
          <p:spPr>
            <a:xfrm>
              <a:off x="6138174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22" idx="1"/>
            </p:cNvCxnSpPr>
            <p:nvPr/>
          </p:nvCxnSpPr>
          <p:spPr>
            <a:xfrm>
              <a:off x="5323613" y="4683878"/>
              <a:ext cx="22049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354198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6" name="Rectangle 2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‘f’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>
              <a:stCxn id="27" idx="3"/>
              <a:endCxn id="33" idx="1"/>
            </p:cNvCxnSpPr>
            <p:nvPr/>
          </p:nvCxnSpPr>
          <p:spPr>
            <a:xfrm>
              <a:off x="6948264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164288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1" name="Rectangle 3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tail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439652" y="445511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5" name="Rectangle 34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head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>
              <a:stCxn id="36" idx="3"/>
              <a:endCxn id="8" idx="1"/>
            </p:cNvCxnSpPr>
            <p:nvPr/>
          </p:nvCxnSpPr>
          <p:spPr>
            <a:xfrm>
              <a:off x="2033718" y="4671139"/>
              <a:ext cx="216024" cy="127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69922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40" name="Rectangle 3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‘c’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>
              <a:stCxn id="12" idx="3"/>
              <a:endCxn id="40" idx="1"/>
            </p:cNvCxnSpPr>
            <p:nvPr/>
          </p:nvCxnSpPr>
          <p:spPr>
            <a:xfrm>
              <a:off x="3653898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3"/>
              <a:endCxn id="16" idx="1"/>
            </p:cNvCxnSpPr>
            <p:nvPr/>
          </p:nvCxnSpPr>
          <p:spPr>
            <a:xfrm>
              <a:off x="4463989" y="4683878"/>
              <a:ext cx="26555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571498" y="4899902"/>
              <a:ext cx="972611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remove</a:t>
              </a:r>
              <a:endParaRPr lang="ko-KR" altLang="en-US" sz="1350" b="1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3131" y="4899902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prev</a:t>
              </a:r>
              <a:endParaRPr lang="ko-KR" altLang="en-US" sz="1350" b="1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74944" y="4899902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next</a:t>
              </a:r>
              <a:endParaRPr lang="ko-KR" altLang="en-US" sz="1350" b="1" baseline="-25000" dirty="0"/>
            </a:p>
          </p:txBody>
        </p:sp>
        <p:cxnSp>
          <p:nvCxnSpPr>
            <p:cNvPr id="69" name="Elbow Connector 68"/>
            <p:cNvCxnSpPr>
              <a:stCxn id="41" idx="0"/>
              <a:endCxn id="22" idx="0"/>
            </p:cNvCxnSpPr>
            <p:nvPr/>
          </p:nvCxnSpPr>
          <p:spPr>
            <a:xfrm rot="5400000" flipH="1" flipV="1">
              <a:off x="5074398" y="3779278"/>
              <a:ext cx="9525" cy="1377153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ular Callout 73"/>
            <p:cNvSpPr/>
            <p:nvPr/>
          </p:nvSpPr>
          <p:spPr>
            <a:xfrm>
              <a:off x="3033187" y="3618022"/>
              <a:ext cx="1134126" cy="556361"/>
            </a:xfrm>
            <a:prstGeom prst="wedgeRectCallout">
              <a:avLst>
                <a:gd name="adj1" fmla="val 75227"/>
                <a:gd name="adj2" fmla="val 74787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(2) Update this reference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ular Callout 74"/>
            <p:cNvSpPr/>
            <p:nvPr/>
          </p:nvSpPr>
          <p:spPr>
            <a:xfrm>
              <a:off x="5116742" y="3618022"/>
              <a:ext cx="1134126" cy="556361"/>
            </a:xfrm>
            <a:prstGeom prst="wedgeRectCallout">
              <a:avLst>
                <a:gd name="adj1" fmla="val 22929"/>
                <a:gd name="adj2" fmla="val 9929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(1) Retrieve this node that is two step next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1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46034"/>
            <a:ext cx="6355084" cy="727838"/>
          </a:xfrm>
        </p:spPr>
        <p:txBody>
          <a:bodyPr/>
          <a:lstStyle/>
          <a:p>
            <a:r>
              <a:rPr lang="en-US" altLang="ko-KR" dirty="0" smtClean="0"/>
              <a:t>Structure of Stack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340768"/>
            <a:ext cx="4968552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Stacks are linear like linked lists</a:t>
            </a:r>
          </a:p>
          <a:p>
            <a:pPr lvl="1"/>
            <a:r>
              <a:rPr lang="en-US" altLang="ko-KR" dirty="0" smtClean="0"/>
              <a:t>A variation of a singly linked list</a:t>
            </a:r>
          </a:p>
          <a:p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 smtClean="0"/>
              <a:t>Voluntarily giving up</a:t>
            </a:r>
          </a:p>
          <a:p>
            <a:pPr lvl="2"/>
            <a:r>
              <a:rPr lang="en-US" altLang="ko-KR" dirty="0" smtClean="0"/>
              <a:t>Access to the middle in the linked list</a:t>
            </a:r>
          </a:p>
          <a:p>
            <a:pPr lvl="2"/>
            <a:r>
              <a:rPr lang="en-US" altLang="ko-KR" dirty="0" smtClean="0"/>
              <a:t>Only accesses to the first instance in the list</a:t>
            </a:r>
          </a:p>
          <a:p>
            <a:pPr lvl="1"/>
            <a:r>
              <a:rPr lang="en-US" altLang="ko-KR" dirty="0" smtClean="0"/>
              <a:t>The first instance in the list</a:t>
            </a:r>
          </a:p>
          <a:p>
            <a:pPr marL="582930" lvl="2" indent="0">
              <a:buNone/>
            </a:pPr>
            <a:r>
              <a:rPr lang="en-US" altLang="ko-KR" dirty="0" smtClean="0"/>
              <a:t>= The top instance in the stack</a:t>
            </a:r>
          </a:p>
          <a:p>
            <a:r>
              <a:rPr lang="en-US" altLang="ko-KR" dirty="0"/>
              <a:t>An item is inserted or removed from the stack from one end called the “top” of the stack.</a:t>
            </a:r>
          </a:p>
          <a:p>
            <a:r>
              <a:rPr lang="en-US" altLang="ko-KR" dirty="0"/>
              <a:t>This mechanism is called Last-In-First-Out (LIFO</a:t>
            </a:r>
            <a:r>
              <a:rPr lang="en-US" altLang="ko-KR" dirty="0" smtClean="0"/>
              <a:t>).</a:t>
            </a:r>
            <a:endParaRPr lang="en-US" altLang="ko-KR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08170" y="2348880"/>
            <a:ext cx="1728192" cy="432048"/>
            <a:chOff x="6084168" y="1772816"/>
            <a:chExt cx="2304256" cy="57606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1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02340" y="3050958"/>
            <a:ext cx="1728192" cy="432048"/>
            <a:chOff x="6084168" y="1772816"/>
            <a:chExt cx="2304256" cy="576064"/>
          </a:xfrm>
          <a:noFill/>
        </p:grpSpPr>
        <p:sp>
          <p:nvSpPr>
            <p:cNvPr id="14" name="Rectangle 13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2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8170" y="3699030"/>
            <a:ext cx="1728192" cy="432048"/>
            <a:chOff x="6084168" y="1772816"/>
            <a:chExt cx="2304256" cy="576064"/>
          </a:xfrm>
          <a:noFill/>
        </p:grpSpPr>
        <p:sp>
          <p:nvSpPr>
            <p:cNvPr id="17" name="Rectangle 16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3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8170" y="4347102"/>
            <a:ext cx="1728192" cy="432048"/>
            <a:chOff x="6084168" y="1772816"/>
            <a:chExt cx="2304256" cy="576064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4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08170" y="4995174"/>
            <a:ext cx="1728192" cy="432048"/>
            <a:chOff x="6084168" y="1772816"/>
            <a:chExt cx="2304256" cy="57606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5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5" idx="2"/>
            <a:endCxn id="14" idx="0"/>
          </p:cNvCxnSpPr>
          <p:nvPr/>
        </p:nvCxnSpPr>
        <p:spPr>
          <a:xfrm flipH="1">
            <a:off x="7566437" y="2780928"/>
            <a:ext cx="5830" cy="2700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7" idx="0"/>
          </p:cNvCxnSpPr>
          <p:nvPr/>
        </p:nvCxnSpPr>
        <p:spPr>
          <a:xfrm>
            <a:off x="7566437" y="3483006"/>
            <a:ext cx="583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0" idx="0"/>
          </p:cNvCxnSpPr>
          <p:nvPr/>
        </p:nvCxnSpPr>
        <p:spPr>
          <a:xfrm>
            <a:off x="7572266" y="4131078"/>
            <a:ext cx="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3" idx="0"/>
          </p:cNvCxnSpPr>
          <p:nvPr/>
        </p:nvCxnSpPr>
        <p:spPr>
          <a:xfrm>
            <a:off x="7572266" y="4779150"/>
            <a:ext cx="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02340" y="5643246"/>
            <a:ext cx="1728192" cy="432048"/>
            <a:chOff x="6084168" y="1772816"/>
            <a:chExt cx="2304256" cy="576064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6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24" idx="2"/>
            <a:endCxn id="37" idx="0"/>
          </p:cNvCxnSpPr>
          <p:nvPr/>
        </p:nvCxnSpPr>
        <p:spPr>
          <a:xfrm flipH="1">
            <a:off x="7566437" y="5427222"/>
            <a:ext cx="583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Right Arrow 41"/>
          <p:cNvSpPr/>
          <p:nvPr/>
        </p:nvSpPr>
        <p:spPr>
          <a:xfrm>
            <a:off x="6870188" y="1592796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10800000">
            <a:off x="7822729" y="1592796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628051" y="2011343"/>
            <a:ext cx="1037252" cy="1107123"/>
          </a:xfrm>
          <a:prstGeom prst="rightArrow">
            <a:avLst>
              <a:gd name="adj1" fmla="val 50000"/>
              <a:gd name="adj2" fmla="val 2617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Top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i="1" dirty="0">
                <a:solidFill>
                  <a:schemeClr val="tx1"/>
                </a:solidFill>
              </a:rPr>
              <a:t>Only Accessible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29" y="423972"/>
            <a:ext cx="7020272" cy="727838"/>
          </a:xfrm>
        </p:spPr>
        <p:txBody>
          <a:bodyPr/>
          <a:lstStyle/>
          <a:p>
            <a:r>
              <a:rPr lang="en-US" altLang="ko-KR" dirty="0" smtClean="0"/>
              <a:t>Structure of Queue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87827" cy="400094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Queues are linear like linked lists</a:t>
            </a:r>
          </a:p>
          <a:p>
            <a:pPr lvl="1"/>
            <a:r>
              <a:rPr lang="en-US" altLang="ko-KR" dirty="0" smtClean="0"/>
              <a:t>A variation of a singly linked list</a:t>
            </a:r>
          </a:p>
          <a:p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 smtClean="0"/>
              <a:t>Voluntarily giving up</a:t>
            </a:r>
          </a:p>
          <a:p>
            <a:pPr lvl="2"/>
            <a:r>
              <a:rPr lang="en-US" altLang="ko-KR" dirty="0" smtClean="0"/>
              <a:t>Access to the middle in the linked list == Same to the stacks</a:t>
            </a:r>
          </a:p>
          <a:p>
            <a:pPr lvl="2"/>
            <a:r>
              <a:rPr lang="en-US" altLang="ko-KR" dirty="0" smtClean="0"/>
              <a:t>Only accesses to the first and the last instances in the list</a:t>
            </a:r>
          </a:p>
          <a:p>
            <a:pPr lvl="1"/>
            <a:r>
              <a:rPr lang="en-US" altLang="ko-KR" dirty="0" smtClean="0"/>
              <a:t>The first instance in the list</a:t>
            </a:r>
          </a:p>
          <a:p>
            <a:pPr marL="582930" lvl="2" indent="0">
              <a:buNone/>
            </a:pPr>
            <a:r>
              <a:rPr lang="en-US" altLang="ko-KR" dirty="0" smtClean="0"/>
              <a:t>= The front instance in the queue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/>
              <a:t>last </a:t>
            </a:r>
            <a:r>
              <a:rPr lang="en-US" altLang="ko-KR" dirty="0"/>
              <a:t>instance in the list</a:t>
            </a:r>
          </a:p>
          <a:p>
            <a:pPr marL="582930" lvl="2" indent="0">
              <a:buNone/>
            </a:pPr>
            <a:r>
              <a:rPr lang="en-US" altLang="ko-KR" dirty="0"/>
              <a:t>= The </a:t>
            </a:r>
            <a:r>
              <a:rPr lang="en-US" altLang="ko-KR" dirty="0" smtClean="0"/>
              <a:t>rear </a:t>
            </a:r>
            <a:r>
              <a:rPr lang="en-US" altLang="ko-KR" dirty="0"/>
              <a:t>instance in the queue</a:t>
            </a:r>
          </a:p>
          <a:p>
            <a:r>
              <a:rPr lang="en-US" altLang="ko-KR" dirty="0" smtClean="0"/>
              <a:t>An </a:t>
            </a:r>
            <a:r>
              <a:rPr lang="en-US" altLang="ko-KR" dirty="0"/>
              <a:t>item is inserted </a:t>
            </a:r>
            <a:r>
              <a:rPr lang="en-US" altLang="ko-KR" dirty="0" smtClean="0"/>
              <a:t>at the last</a:t>
            </a:r>
          </a:p>
          <a:p>
            <a:r>
              <a:rPr lang="en-US" altLang="ko-KR" dirty="0" smtClean="0"/>
              <a:t>An item is removed at the front</a:t>
            </a:r>
          </a:p>
          <a:p>
            <a:r>
              <a:rPr lang="en-US" altLang="ko-KR" dirty="0" smtClean="0"/>
              <a:t>This </a:t>
            </a:r>
            <a:r>
              <a:rPr lang="en-US" altLang="ko-KR" dirty="0"/>
              <a:t>mechanism is called </a:t>
            </a:r>
            <a:r>
              <a:rPr lang="en-US" altLang="ko-KR" dirty="0" smtClean="0"/>
              <a:t>Fast-In-First-Out (</a:t>
            </a:r>
            <a:r>
              <a:rPr lang="en-US" altLang="ko-KR" dirty="0"/>
              <a:t>F</a:t>
            </a:r>
            <a:r>
              <a:rPr lang="en-US" altLang="ko-KR" dirty="0" smtClean="0"/>
              <a:t>IFO)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08117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11" idx="1"/>
            <a:endCxn id="35" idx="1"/>
          </p:cNvCxnSpPr>
          <p:nvPr/>
        </p:nvCxnSpPr>
        <p:spPr>
          <a:xfrm>
            <a:off x="3726219" y="5600302"/>
            <a:ext cx="3067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Right Arrow 41"/>
          <p:cNvSpPr/>
          <p:nvPr/>
        </p:nvSpPr>
        <p:spPr>
          <a:xfrm rot="5400000">
            <a:off x="7534689" y="5249764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1998027" y="5249263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032975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35" name="Rectangle 3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4381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18507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/>
          <p:cNvCxnSpPr>
            <a:stCxn id="40" idx="1"/>
            <a:endCxn id="45" idx="1"/>
          </p:cNvCxnSpPr>
          <p:nvPr/>
        </p:nvCxnSpPr>
        <p:spPr>
          <a:xfrm>
            <a:off x="4951077" y="5600302"/>
            <a:ext cx="23330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8" idx="1"/>
          </p:cNvCxnSpPr>
          <p:nvPr/>
        </p:nvCxnSpPr>
        <p:spPr>
          <a:xfrm>
            <a:off x="6102483" y="5600302"/>
            <a:ext cx="216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6956</TotalTime>
  <Words>1005</Words>
  <Application>Microsoft Office PowerPoint</Application>
  <PresentationFormat>On-screen Show 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Cambria</vt:lpstr>
      <vt:lpstr>Times New Roman</vt:lpstr>
      <vt:lpstr>Wingdings</vt:lpstr>
      <vt:lpstr>발표 템플릿</vt:lpstr>
      <vt:lpstr>IE 362 Lecture 3:  Linked List, Stack and Queue</vt:lpstr>
      <vt:lpstr>Short recap</vt:lpstr>
      <vt:lpstr>Detour: Assignment and Equivalence</vt:lpstr>
      <vt:lpstr>Search procedure in singly linked list</vt:lpstr>
      <vt:lpstr>Insert procedure in singly linked list</vt:lpstr>
      <vt:lpstr>Delete procedure in singly linked list</vt:lpstr>
      <vt:lpstr>Structure of Stack</vt:lpstr>
      <vt:lpstr>Structure of Queue</vt:lpstr>
      <vt:lpstr>Offline class plan</vt:lpstr>
      <vt:lpstr>Production Planning Management</vt:lpstr>
      <vt:lpstr>Dataset</vt:lpstr>
      <vt:lpstr>Manufacturing Execution System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129</cp:revision>
  <dcterms:created xsi:type="dcterms:W3CDTF">2011-08-19T05:41:09Z</dcterms:created>
  <dcterms:modified xsi:type="dcterms:W3CDTF">2017-09-11T02:10:46Z</dcterms:modified>
</cp:coreProperties>
</file>